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6" r:id="rId2"/>
    <p:sldId id="265" r:id="rId3"/>
    <p:sldId id="299" r:id="rId4"/>
    <p:sldId id="534" r:id="rId5"/>
    <p:sldId id="673" r:id="rId6"/>
    <p:sldId id="674" r:id="rId7"/>
    <p:sldId id="748" r:id="rId8"/>
    <p:sldId id="675" r:id="rId9"/>
    <p:sldId id="300" r:id="rId10"/>
    <p:sldId id="535" r:id="rId11"/>
    <p:sldId id="676" r:id="rId12"/>
    <p:sldId id="749" r:id="rId13"/>
    <p:sldId id="677" r:id="rId14"/>
    <p:sldId id="678" r:id="rId15"/>
    <p:sldId id="751" r:id="rId16"/>
    <p:sldId id="679" r:id="rId17"/>
    <p:sldId id="750" r:id="rId18"/>
    <p:sldId id="752" r:id="rId19"/>
    <p:sldId id="753" r:id="rId20"/>
    <p:sldId id="754" r:id="rId21"/>
    <p:sldId id="755" r:id="rId22"/>
    <p:sldId id="756" r:id="rId23"/>
    <p:sldId id="757" r:id="rId24"/>
    <p:sldId id="758" r:id="rId25"/>
    <p:sldId id="759" r:id="rId26"/>
    <p:sldId id="760" r:id="rId27"/>
    <p:sldId id="761" r:id="rId28"/>
    <p:sldId id="763" r:id="rId29"/>
    <p:sldId id="764" r:id="rId30"/>
    <p:sldId id="301" r:id="rId31"/>
    <p:sldId id="767" r:id="rId32"/>
    <p:sldId id="768" r:id="rId33"/>
    <p:sldId id="329" r:id="rId34"/>
    <p:sldId id="460" r:id="rId35"/>
    <p:sldId id="268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微型计算机原理与接口技术(第2版)王向慧 主编  中国水利水电出版社 ISBN 978-7-5170-3719-4" id="{493B8340-FD09-4E3F-847A-9C30FE64137F}">
          <p14:sldIdLst>
            <p14:sldId id="256"/>
          </p14:sldIdLst>
        </p14:section>
        <p14:section name="第9章  DMA技术及DMA控制器" id="{584F696B-C592-45F0-8062-2E571A29A000}">
          <p14:sldIdLst>
            <p14:sldId id="265"/>
            <p14:sldId id="299"/>
            <p14:sldId id="534"/>
            <p14:sldId id="673"/>
            <p14:sldId id="674"/>
            <p14:sldId id="748"/>
            <p14:sldId id="675"/>
            <p14:sldId id="300"/>
            <p14:sldId id="535"/>
            <p14:sldId id="676"/>
            <p14:sldId id="749"/>
            <p14:sldId id="677"/>
            <p14:sldId id="678"/>
            <p14:sldId id="751"/>
            <p14:sldId id="679"/>
            <p14:sldId id="750"/>
            <p14:sldId id="752"/>
            <p14:sldId id="753"/>
            <p14:sldId id="754"/>
            <p14:sldId id="755"/>
            <p14:sldId id="756"/>
            <p14:sldId id="757"/>
            <p14:sldId id="758"/>
            <p14:sldId id="759"/>
            <p14:sldId id="760"/>
            <p14:sldId id="761"/>
            <p14:sldId id="763"/>
            <p14:sldId id="764"/>
            <p14:sldId id="301"/>
            <p14:sldId id="767"/>
            <p14:sldId id="768"/>
            <p14:sldId id="329"/>
            <p14:sldId id="460"/>
            <p14:sldId id="2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5CC"/>
    <a:srgbClr val="CCFACC"/>
    <a:srgbClr val="CCEBCC"/>
    <a:srgbClr val="CCF1CC"/>
    <a:srgbClr val="CCFFBE"/>
    <a:srgbClr val="CCFFD5"/>
    <a:srgbClr val="C3FFCC"/>
    <a:srgbClr val="D7FFCC"/>
    <a:srgbClr val="0E94B4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59" autoAdjust="0"/>
    <p:restoredTop sz="86372" autoAdjust="0"/>
  </p:normalViewPr>
  <p:slideViewPr>
    <p:cSldViewPr>
      <p:cViewPr varScale="1">
        <p:scale>
          <a:sx n="67" d="100"/>
          <a:sy n="67" d="100"/>
        </p:scale>
        <p:origin x="-1158" y="-108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7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FEB64-1AFE-4F85-93DA-6F0B2D38D535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C3E269-C9C4-4A00-B75C-26B379CA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15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88D48C"/>
                </a:solidFill>
              </a:rPr>
              <a:t>微型计算机原理与接口技术（第二版）</a:t>
            </a:r>
            <a:endParaRPr lang="en-US" altLang="zh-CN" sz="1200" b="1" dirty="0" smtClean="0">
              <a:solidFill>
                <a:srgbClr val="88D48C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88D48C"/>
                </a:solidFill>
              </a:rPr>
              <a:t>王向慧 主编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996633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中国水利水电出版社  </a:t>
            </a:r>
            <a:r>
              <a:rPr lang="en-US" altLang="zh-CN" sz="1200" b="1" dirty="0" smtClean="0">
                <a:solidFill>
                  <a:srgbClr val="996633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ISBN 978-7-5170-3719-4</a:t>
            </a:r>
            <a:endParaRPr lang="en-US" altLang="zh-CN" b="1" dirty="0" smtClean="0">
              <a:solidFill>
                <a:srgbClr val="996633"/>
              </a:solidFill>
              <a:effectDag name="">
                <a:cont type="tree" name="">
                  <a:effect ref="fillLine"/>
                  <a:outerShdw dist="38100" dir="13500000" algn="br">
                    <a:srgbClr val="F2FFF2"/>
                  </a:outerShdw>
                </a:cont>
                <a:cont type="tree" name="">
                  <a:effect ref="fillLine"/>
                  <a:outerShdw dist="38100" dir="2700000" algn="tl">
                    <a:srgbClr val="8D998D"/>
                  </a:outerShdw>
                </a:cont>
                <a:effect ref="fillLine"/>
              </a:effectDag>
              <a:latin typeface="宋体" pitchFamily="2" charset="-122"/>
              <a:ea typeface="宋体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2184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68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736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426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6561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55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550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745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1412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288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.xml"/><Relationship Id="rId4" Type="http://schemas.openxmlformats.org/officeDocument/2006/relationships/slide" Target="../slides/slide3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4.xml"/><Relationship Id="rId4" Type="http://schemas.openxmlformats.org/officeDocument/2006/relationships/image" Target="../media/image5.gi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图片 8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37" t="15732" r="564" b="43843"/>
          <a:stretch/>
        </p:blipFill>
        <p:spPr>
          <a:xfrm>
            <a:off x="0" y="0"/>
            <a:ext cx="9144000" cy="5587999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  <a:softEdge rad="31750"/>
          </a:effectLst>
        </p:spPr>
      </p:pic>
      <p:sp>
        <p:nvSpPr>
          <p:cNvPr id="6" name="矩形 5"/>
          <p:cNvSpPr/>
          <p:nvPr userDrawn="1"/>
        </p:nvSpPr>
        <p:spPr>
          <a:xfrm>
            <a:off x="0" y="-27384"/>
            <a:ext cx="9144000" cy="5588220"/>
          </a:xfrm>
          <a:prstGeom prst="rect">
            <a:avLst/>
          </a:prstGeom>
          <a:solidFill>
            <a:srgbClr val="CCFFCC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9" name="Text Box 78"/>
          <p:cNvSpPr txBox="1">
            <a:spLocks noChangeArrowheads="1"/>
          </p:cNvSpPr>
          <p:nvPr userDrawn="1"/>
        </p:nvSpPr>
        <p:spPr bwMode="auto">
          <a:xfrm>
            <a:off x="703907" y="5661248"/>
            <a:ext cx="77565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66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中国水利水电出版社  </a:t>
            </a:r>
            <a:r>
              <a:rPr lang="en-US" altLang="zh-CN" sz="2800" b="1" dirty="0">
                <a:solidFill>
                  <a:srgbClr val="66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ISBN </a:t>
            </a:r>
            <a:r>
              <a:rPr lang="en-US" altLang="zh-CN" sz="2800" b="1" dirty="0" smtClean="0">
                <a:solidFill>
                  <a:srgbClr val="66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978-7-5170-3719-4</a:t>
            </a:r>
            <a:endParaRPr lang="en-US" altLang="zh-CN" b="1" dirty="0">
              <a:solidFill>
                <a:srgbClr val="663300"/>
              </a:solidFill>
              <a:effectDag name="">
                <a:cont type="tree" name="">
                  <a:effect ref="fillLine"/>
                  <a:outerShdw dist="38100" dir="13500000" algn="br">
                    <a:srgbClr val="F2FFF2"/>
                  </a:outerShdw>
                </a:cont>
                <a:cont type="tree" name="">
                  <a:effect ref="fillLine"/>
                  <a:outerShdw dist="38100" dir="2700000" algn="tl">
                    <a:srgbClr val="8D998D"/>
                  </a:outerShdw>
                </a:cont>
                <a:effect ref="fillLine"/>
              </a:effectDag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7" name="Text Box 78"/>
          <p:cNvSpPr txBox="1">
            <a:spLocks noChangeArrowheads="1"/>
          </p:cNvSpPr>
          <p:nvPr userDrawn="1"/>
        </p:nvSpPr>
        <p:spPr bwMode="auto">
          <a:xfrm>
            <a:off x="5561251" y="4773483"/>
            <a:ext cx="3135312" cy="81575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Autofit/>
          </a:bodyPr>
          <a:lstStyle>
            <a:lvl1pPr indent="0" algn="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3200" b="1">
                <a:solidFill>
                  <a:srgbClr val="669900"/>
                </a:solidFill>
                <a:effectLst/>
                <a:latin typeface="仿宋" pitchFamily="49" charset="-122"/>
                <a:ea typeface="仿宋" pitchFamily="49" charset="-122"/>
              </a:defRPr>
            </a:lvl1pPr>
            <a:lvl2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600" baseline="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z="2800" dirty="0" smtClean="0">
                <a:solidFill>
                  <a:srgbClr val="009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王向慧 主编</a:t>
            </a:r>
            <a:endParaRPr lang="en-US" altLang="zh-CN" sz="2800" dirty="0">
              <a:solidFill>
                <a:srgbClr val="009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8" name="WordArt 69">
            <a:hlinkHover r:id="" action="ppaction://noaction" highlightClick="1">
              <a:snd r:embed="rId4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>
            <a:off x="539553" y="1772816"/>
            <a:ext cx="8136904" cy="194421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lnSpc>
                <a:spcPts val="3500"/>
              </a:lnSpc>
            </a:pPr>
            <a:r>
              <a:rPr lang="zh-CN" altLang="en-US" sz="3600" b="1" kern="10" dirty="0" smtClean="0">
                <a:solidFill>
                  <a:srgbClr val="7E542A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微型计算机原理</a:t>
            </a:r>
            <a:endParaRPr lang="en-US" altLang="zh-CN" sz="3600" b="1" kern="10" dirty="0" smtClean="0">
              <a:solidFill>
                <a:srgbClr val="7E542A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algn="ctr">
              <a:lnSpc>
                <a:spcPts val="3500"/>
              </a:lnSpc>
            </a:pPr>
            <a:r>
              <a:rPr lang="zh-CN" altLang="en-US" sz="3600" b="1" kern="10" dirty="0" smtClean="0">
                <a:solidFill>
                  <a:srgbClr val="7E542A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与接口技术</a:t>
            </a:r>
            <a:endParaRPr lang="zh-CN" altLang="en-US" sz="3600" b="1" kern="10" dirty="0">
              <a:solidFill>
                <a:srgbClr val="7E542A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Text Box 78"/>
          <p:cNvSpPr txBox="1">
            <a:spLocks noChangeArrowheads="1"/>
          </p:cNvSpPr>
          <p:nvPr userDrawn="1"/>
        </p:nvSpPr>
        <p:spPr bwMode="auto">
          <a:xfrm>
            <a:off x="2833639" y="4005064"/>
            <a:ext cx="347672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4400" b="1" dirty="0" smtClean="0">
                <a:solidFill>
                  <a:srgbClr val="CC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方正姚体" pitchFamily="2" charset="-122"/>
                <a:ea typeface="方正姚体" pitchFamily="2" charset="-122"/>
              </a:rPr>
              <a:t>（第</a:t>
            </a:r>
            <a:r>
              <a:rPr lang="en-US" altLang="zh-CN" sz="4400" b="1" dirty="0" smtClean="0">
                <a:solidFill>
                  <a:srgbClr val="CC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方正姚体" pitchFamily="2" charset="-122"/>
                <a:ea typeface="方正姚体" pitchFamily="2" charset="-122"/>
              </a:rPr>
              <a:t>9</a:t>
            </a:r>
            <a:r>
              <a:rPr lang="zh-CN" altLang="en-US" sz="4400" b="1" dirty="0" smtClean="0">
                <a:solidFill>
                  <a:srgbClr val="CC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方正姚体" pitchFamily="2" charset="-122"/>
                <a:ea typeface="方正姚体" pitchFamily="2" charset="-122"/>
              </a:rPr>
              <a:t>章）</a:t>
            </a:r>
            <a:endParaRPr lang="en-US" altLang="zh-CN" sz="3200" b="1" dirty="0">
              <a:solidFill>
                <a:srgbClr val="CC3300"/>
              </a:solidFill>
              <a:effectDag name="">
                <a:cont type="tree" name="">
                  <a:effect ref="fillLine"/>
                  <a:outerShdw dist="38100" dir="13500000" algn="br">
                    <a:srgbClr val="F2FFF2"/>
                  </a:outerShdw>
                </a:cont>
                <a:cont type="tree" name="">
                  <a:effect ref="fillLine"/>
                  <a:outerShdw dist="38100" dir="2700000" algn="tl">
                    <a:srgbClr val="8D998D"/>
                  </a:outerShdw>
                </a:cont>
                <a:effect ref="fillLine"/>
              </a:effectDag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/>
      <p:bldP spid="87" grpId="0"/>
      <p:bldP spid="88" grpId="0"/>
      <p:bldP spid="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5400" b="1" baseline="0">
                <a:solidFill>
                  <a:srgbClr val="FF0066"/>
                </a:solidFill>
                <a:effectLst/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916832"/>
            <a:ext cx="6624736" cy="4120092"/>
          </a:xfrm>
          <a:prstGeom prst="rect">
            <a:avLst/>
          </a:prstGeom>
          <a:gradFill flip="none" rotWithShape="1">
            <a:gsLst>
              <a:gs pos="0">
                <a:srgbClr val="FFE7E7"/>
              </a:gs>
              <a:gs pos="44000">
                <a:srgbClr val="CEFEE0">
                  <a:shade val="67500"/>
                  <a:satMod val="115000"/>
                  <a:lumMod val="79000"/>
                  <a:lumOff val="21000"/>
                  <a:alpha val="41000"/>
                </a:srgbClr>
              </a:gs>
              <a:gs pos="100000">
                <a:srgbClr val="CEFEE0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0" cmpd="tri">
            <a:solidFill>
              <a:srgbClr val="808080"/>
            </a:solidFill>
            <a:miter lim="800000"/>
            <a:headEnd/>
            <a:tailEnd/>
          </a:ln>
        </p:spPr>
        <p:txBody>
          <a:bodyPr lIns="90000" tIns="46800" rIns="90000" bIns="46800"/>
          <a:lstStyle>
            <a:lvl1pPr marL="360000" indent="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  <a:defRPr kumimoji="1" lang="zh-CN" altLang="en-US" sz="3600" b="1" dirty="0" smtClean="0">
                <a:solidFill>
                  <a:srgbClr val="00264C"/>
                </a:solidFill>
                <a:latin typeface="Times New Roman" pitchFamily="18" charset="0"/>
                <a:ea typeface="楷体_GB2312" pitchFamily="49" charset="-122"/>
              </a:defRPr>
            </a:lvl1pPr>
          </a:lstStyle>
          <a:p>
            <a:pPr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</a:pPr>
            <a:r>
              <a:rPr lang="zh-CN" altLang="en-US" smtClean="0"/>
              <a:t>单击此处编辑母版文本样式</a:t>
            </a:r>
          </a:p>
        </p:txBody>
      </p:sp>
      <p:grpSp>
        <p:nvGrpSpPr>
          <p:cNvPr id="5" name="组合 4"/>
          <p:cNvGrpSpPr/>
          <p:nvPr userDrawn="1"/>
        </p:nvGrpSpPr>
        <p:grpSpPr>
          <a:xfrm rot="15991068" flipH="1" flipV="1">
            <a:off x="4374197" y="1927409"/>
            <a:ext cx="450144" cy="9213967"/>
            <a:chOff x="132766" y="116632"/>
            <a:chExt cx="615173" cy="6563931"/>
          </a:xfrm>
        </p:grpSpPr>
        <p:grpSp>
          <p:nvGrpSpPr>
            <p:cNvPr id="7" name="Group 1"/>
            <p:cNvGrpSpPr/>
            <p:nvPr userDrawn="1"/>
          </p:nvGrpSpPr>
          <p:grpSpPr>
            <a:xfrm rot="5400000">
              <a:off x="-2927472" y="3176870"/>
              <a:ext cx="6556745" cy="436269"/>
              <a:chOff x="-19045" y="216550"/>
              <a:chExt cx="9180548" cy="649224"/>
            </a:xfrm>
          </p:grpSpPr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8" name="Group 1"/>
            <p:cNvGrpSpPr/>
            <p:nvPr userDrawn="1"/>
          </p:nvGrpSpPr>
          <p:grpSpPr>
            <a:xfrm rot="5607016">
              <a:off x="-2748568" y="3184056"/>
              <a:ext cx="6556745" cy="436269"/>
              <a:chOff x="-19045" y="216550"/>
              <a:chExt cx="9180548" cy="649224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9" name="Group 1"/>
            <p:cNvGrpSpPr/>
            <p:nvPr userDrawn="1"/>
          </p:nvGrpSpPr>
          <p:grpSpPr>
            <a:xfrm rot="5520000">
              <a:off x="-2838453" y="3184056"/>
              <a:ext cx="6556745" cy="436269"/>
              <a:chOff x="-19045" y="216550"/>
              <a:chExt cx="9180548" cy="649224"/>
            </a:xfrm>
          </p:grpSpPr>
          <p:sp>
            <p:nvSpPr>
              <p:cNvPr id="10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11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</p:grpSp>
      <p:grpSp>
        <p:nvGrpSpPr>
          <p:cNvPr id="16" name="组合 15"/>
          <p:cNvGrpSpPr/>
          <p:nvPr userDrawn="1"/>
        </p:nvGrpSpPr>
        <p:grpSpPr>
          <a:xfrm rot="16200000">
            <a:off x="4374197" y="-4355384"/>
            <a:ext cx="450144" cy="9213967"/>
            <a:chOff x="132766" y="116632"/>
            <a:chExt cx="615173" cy="6563931"/>
          </a:xfrm>
        </p:grpSpPr>
        <p:grpSp>
          <p:nvGrpSpPr>
            <p:cNvPr id="17" name="Group 1"/>
            <p:cNvGrpSpPr/>
            <p:nvPr userDrawn="1"/>
          </p:nvGrpSpPr>
          <p:grpSpPr>
            <a:xfrm rot="5400000">
              <a:off x="-2927472" y="3176870"/>
              <a:ext cx="6556745" cy="436269"/>
              <a:chOff x="-19045" y="216550"/>
              <a:chExt cx="9180548" cy="649224"/>
            </a:xfrm>
          </p:grpSpPr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25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18" name="Group 1"/>
            <p:cNvGrpSpPr/>
            <p:nvPr userDrawn="1"/>
          </p:nvGrpSpPr>
          <p:grpSpPr>
            <a:xfrm rot="5607016">
              <a:off x="-2748568" y="3184056"/>
              <a:ext cx="6556745" cy="436269"/>
              <a:chOff x="-19045" y="216550"/>
              <a:chExt cx="9180548" cy="649224"/>
            </a:xfrm>
          </p:grpSpPr>
          <p:sp>
            <p:nvSpPr>
              <p:cNvPr id="22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23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19" name="Group 1"/>
            <p:cNvGrpSpPr/>
            <p:nvPr userDrawn="1"/>
          </p:nvGrpSpPr>
          <p:grpSpPr>
            <a:xfrm rot="5520000">
              <a:off x="-2838453" y="3184056"/>
              <a:ext cx="6556745" cy="436269"/>
              <a:chOff x="-19045" y="216550"/>
              <a:chExt cx="9180548" cy="649224"/>
            </a:xfrm>
          </p:grpSpPr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21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第9章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900" b="0" baseline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隶书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988840"/>
            <a:ext cx="6840000" cy="3907463"/>
          </a:xfrm>
          <a:prstGeom prst="rect">
            <a:avLst/>
          </a:prstGeom>
          <a:noFill/>
          <a:ln w="127000" cmpd="tri">
            <a:noFill/>
            <a:miter lim="800000"/>
            <a:headEnd/>
            <a:tailEnd/>
          </a:ln>
        </p:spPr>
        <p:txBody>
          <a:bodyPr lIns="90000" tIns="46800" rIns="90000" bIns="46800">
            <a:normAutofit/>
          </a:bodyPr>
          <a:lstStyle>
            <a:lvl1pPr marL="0" indent="0">
              <a:lnSpc>
                <a:spcPct val="150000"/>
              </a:lnSpc>
              <a:buNone/>
              <a:defRPr kumimoji="1" lang="zh-CN" altLang="en-US" sz="3300" b="1" dirty="0" smtClean="0">
                <a:solidFill>
                  <a:srgbClr val="00264C"/>
                </a:solidFill>
                <a:latin typeface="Times New Roman" pitchFamily="18" charset="0"/>
                <a:ea typeface="楷体_GB2312" pitchFamily="49" charset="-122"/>
              </a:defRPr>
            </a:lvl1pPr>
          </a:lstStyle>
          <a:p>
            <a:pPr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椭圆 4">
            <a:hlinkClick r:id="rId2" action="ppaction://hlinksldjump" highlightClick="1"/>
          </p:cNvPr>
          <p:cNvSpPr/>
          <p:nvPr userDrawn="1"/>
        </p:nvSpPr>
        <p:spPr>
          <a:xfrm>
            <a:off x="251520" y="6273352"/>
            <a:ext cx="720000" cy="360000"/>
          </a:xfrm>
          <a:prstGeom prst="ellipse">
            <a:avLst/>
          </a:prstGeom>
          <a:solidFill>
            <a:srgbClr val="0E94B4"/>
          </a:solidFill>
          <a:ln w="952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章</a:t>
            </a:r>
            <a:endParaRPr lang="zh-CN" altLang="en-US" sz="1200" b="1" dirty="0">
              <a:solidFill>
                <a:srgbClr val="00336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WordArt 68">
            <a:hlinkHover r:id="" action="ppaction://noaction" highlightClick="1">
              <a:snd r:embed="rId3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 rot="21600000">
            <a:off x="89702" y="103613"/>
            <a:ext cx="2394065" cy="5170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 cap="rnd">
                  <a:solidFill>
                    <a:srgbClr val="C0C0C0"/>
                  </a:solidFill>
                  <a:round/>
                  <a:headEnd/>
                  <a:tailEnd/>
                </a:ln>
                <a:noFill/>
                <a:latin typeface="宋体"/>
                <a:ea typeface="宋体"/>
              </a:rPr>
              <a:t>微型计算机原理与接口技术</a:t>
            </a:r>
            <a:endParaRPr lang="zh-CN" altLang="en-US" sz="3600" kern="10" dirty="0">
              <a:ln w="9525" cap="rnd">
                <a:solidFill>
                  <a:srgbClr val="C0C0C0"/>
                </a:solidFill>
                <a:round/>
                <a:headEnd/>
                <a:tailEnd/>
              </a:ln>
              <a:noFill/>
              <a:latin typeface="宋体"/>
              <a:ea typeface="宋体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 rot="831228" flipH="1" flipV="1">
            <a:off x="7751771" y="-358263"/>
            <a:ext cx="1407733" cy="2301214"/>
            <a:chOff x="129483" y="5266558"/>
            <a:chExt cx="1116307" cy="1824821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02" t="40184" r="10235" b="-1"/>
            <a:stretch/>
          </p:blipFill>
          <p:spPr bwMode="auto">
            <a:xfrm rot="328260" flipV="1">
              <a:off x="129483" y="5266558"/>
              <a:ext cx="743447" cy="16651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02" t="64176" r="10235"/>
            <a:stretch/>
          </p:blipFill>
          <p:spPr bwMode="auto">
            <a:xfrm rot="1697679" flipV="1">
              <a:off x="502343" y="6020560"/>
              <a:ext cx="743447" cy="10708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6476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第9章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000" b="1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9730" y="-219685"/>
            <a:ext cx="9210205" cy="7279532"/>
            <a:chOff x="19730" y="-219685"/>
            <a:chExt cx="9210205" cy="7279532"/>
          </a:xfrm>
        </p:grpSpPr>
        <p:grpSp>
          <p:nvGrpSpPr>
            <p:cNvPr id="58" name="组合 57"/>
            <p:cNvGrpSpPr/>
            <p:nvPr userDrawn="1"/>
          </p:nvGrpSpPr>
          <p:grpSpPr>
            <a:xfrm>
              <a:off x="19730" y="5235026"/>
              <a:ext cx="1116307" cy="1824821"/>
              <a:chOff x="129483" y="5266558"/>
              <a:chExt cx="1116307" cy="1824821"/>
            </a:xfrm>
          </p:grpSpPr>
          <p:pic>
            <p:nvPicPr>
              <p:cNvPr id="59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40184" r="10235" b="-1"/>
              <a:stretch/>
            </p:blipFill>
            <p:spPr bwMode="auto">
              <a:xfrm rot="328260" flipV="1">
                <a:off x="129483" y="5266558"/>
                <a:ext cx="743447" cy="16651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0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64176" r="10235"/>
              <a:stretch/>
            </p:blipFill>
            <p:spPr bwMode="auto">
              <a:xfrm rot="1697679" flipV="1">
                <a:off x="502343" y="6020560"/>
                <a:ext cx="743447" cy="10708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61" name="组合 60"/>
            <p:cNvGrpSpPr/>
            <p:nvPr userDrawn="1"/>
          </p:nvGrpSpPr>
          <p:grpSpPr>
            <a:xfrm rot="10560000" flipV="1">
              <a:off x="7789775" y="-219685"/>
              <a:ext cx="1440160" cy="3964098"/>
              <a:chOff x="-63236" y="-296416"/>
              <a:chExt cx="1592321" cy="4382926"/>
            </a:xfrm>
          </p:grpSpPr>
          <p:pic>
            <p:nvPicPr>
              <p:cNvPr id="62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9321" r="10235"/>
              <a:stretch/>
            </p:blipFill>
            <p:spPr bwMode="auto">
              <a:xfrm rot="21271740">
                <a:off x="-63236" y="-121897"/>
                <a:ext cx="1239484" cy="4208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3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35636" r="10235"/>
              <a:stretch/>
            </p:blipFill>
            <p:spPr bwMode="auto">
              <a:xfrm rot="19902321">
                <a:off x="289601" y="-296416"/>
                <a:ext cx="1239484" cy="3207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3" name="组合 2"/>
          <p:cNvGrpSpPr/>
          <p:nvPr userDrawn="1"/>
        </p:nvGrpSpPr>
        <p:grpSpPr>
          <a:xfrm>
            <a:off x="4644088" y="6417360"/>
            <a:ext cx="3960360" cy="252000"/>
            <a:chOff x="4644088" y="6417360"/>
            <a:chExt cx="3960360" cy="252000"/>
          </a:xfrm>
        </p:grpSpPr>
        <p:sp>
          <p:nvSpPr>
            <p:cNvPr id="14" name="AutoShape 66">
              <a:hlinkClick r:id="rId3" action="ppaction://hlinksldjump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7884448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algn="ctr"/>
              <a:r>
                <a:rPr lang="zh-CN" altLang="en-US" sz="1800" dirty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退出</a:t>
              </a:r>
            </a:p>
          </p:txBody>
        </p:sp>
        <p:sp>
          <p:nvSpPr>
            <p:cNvPr id="16" name="AutoShape 69">
              <a:hlinkClick r:id="" action="ppaction://hlinkshowjump?jump=nextslide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5724040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dirty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下页</a:t>
              </a:r>
            </a:p>
          </p:txBody>
        </p:sp>
        <p:sp>
          <p:nvSpPr>
            <p:cNvPr id="17" name="AutoShape 69">
              <a:hlinkClick r:id="" action="ppaction://hlinkshowjump?jump=previousslide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4644088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dirty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上页</a:t>
              </a:r>
            </a:p>
          </p:txBody>
        </p:sp>
        <p:sp>
          <p:nvSpPr>
            <p:cNvPr id="18" name="AutoShape 69">
              <a:hlinkClick r:id="rId4" action="ppaction://hlinksldjump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6804328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dirty="0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帮助</a:t>
              </a:r>
              <a:endParaRPr lang="zh-CN" altLang="en-US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sp>
        <p:nvSpPr>
          <p:cNvPr id="21" name="椭圆 20">
            <a:hlinkClick r:id="rId5" action="ppaction://hlinksldjump" highlightClick="1"/>
            <a:hlinkHover r:id="" action="ppaction://noaction" highlightClick="1"/>
          </p:cNvPr>
          <p:cNvSpPr/>
          <p:nvPr userDrawn="1"/>
        </p:nvSpPr>
        <p:spPr>
          <a:xfrm>
            <a:off x="251520" y="6381368"/>
            <a:ext cx="720000" cy="360000"/>
          </a:xfrm>
          <a:prstGeom prst="ellipse">
            <a:avLst/>
          </a:prstGeom>
          <a:solidFill>
            <a:srgbClr val="0E94B4">
              <a:alpha val="50196"/>
            </a:srgbClr>
          </a:solidFill>
          <a:ln w="952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章</a:t>
            </a:r>
            <a:endParaRPr lang="zh-CN" altLang="en-US" sz="1200" b="1" dirty="0">
              <a:solidFill>
                <a:srgbClr val="003366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210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学习目标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521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4800" b="1" baseline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pPr lvl="0" algn="ctr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5" name="WordArt 68">
            <a:hlinkHover r:id="" action="ppaction://noaction" highlightClick="1">
              <a:snd r:embed="rId2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 rot="21600000">
            <a:off x="89702" y="103613"/>
            <a:ext cx="2394065" cy="5170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 cap="rnd">
                  <a:solidFill>
                    <a:srgbClr val="C0C0C0"/>
                  </a:solidFill>
                  <a:round/>
                  <a:headEnd/>
                  <a:tailEnd/>
                </a:ln>
                <a:noFill/>
                <a:latin typeface="宋体"/>
                <a:ea typeface="宋体"/>
              </a:rPr>
              <a:t>微型计算机原理与接口技术</a:t>
            </a:r>
            <a:endParaRPr lang="zh-CN" altLang="en-US" sz="3600" kern="10" dirty="0">
              <a:ln w="9525" cap="rnd">
                <a:solidFill>
                  <a:srgbClr val="C0C0C0"/>
                </a:solidFill>
                <a:round/>
                <a:headEnd/>
                <a:tailEnd/>
              </a:ln>
              <a:noFill/>
              <a:latin typeface="宋体"/>
              <a:ea typeface="宋体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396552" y="-80727"/>
            <a:ext cx="9793088" cy="7001943"/>
            <a:chOff x="-396552" y="-80727"/>
            <a:chExt cx="9793088" cy="7001943"/>
          </a:xfrm>
        </p:grpSpPr>
        <p:sp>
          <p:nvSpPr>
            <p:cNvPr id="14" name="AutoShape 66">
              <a:hlinkClick r:id="" action="ppaction://hlinkshowjump?jump=lastslideviewed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7668424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algn="ctr"/>
              <a:r>
                <a:rPr lang="zh-CN" altLang="en-US" sz="1800" dirty="0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返回</a:t>
              </a:r>
              <a:endParaRPr lang="zh-CN" altLang="en-US" sz="1800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grpSp>
          <p:nvGrpSpPr>
            <p:cNvPr id="3" name="组合 2"/>
            <p:cNvGrpSpPr/>
            <p:nvPr userDrawn="1"/>
          </p:nvGrpSpPr>
          <p:grpSpPr>
            <a:xfrm>
              <a:off x="-396552" y="-80727"/>
              <a:ext cx="9793088" cy="7001943"/>
              <a:chOff x="-396552" y="-80727"/>
              <a:chExt cx="9793088" cy="7001943"/>
            </a:xfrm>
          </p:grpSpPr>
          <p:grpSp>
            <p:nvGrpSpPr>
              <p:cNvPr id="36" name="组合 35"/>
              <p:cNvGrpSpPr/>
              <p:nvPr userDrawn="1"/>
            </p:nvGrpSpPr>
            <p:grpSpPr>
              <a:xfrm rot="10800000">
                <a:off x="-396552" y="6453336"/>
                <a:ext cx="3563132" cy="467880"/>
                <a:chOff x="6024778" y="-99392"/>
                <a:chExt cx="3563132" cy="672897"/>
              </a:xfrm>
            </p:grpSpPr>
            <p:sp>
              <p:nvSpPr>
                <p:cNvPr id="37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024778" y="-99392"/>
                  <a:ext cx="3441341" cy="56491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8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21894" y="40120"/>
                  <a:ext cx="2583866" cy="461279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9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5063" y="46658"/>
                  <a:ext cx="22328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0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255793" y="79204"/>
                  <a:ext cx="12591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  <p:grpSp>
            <p:nvGrpSpPr>
              <p:cNvPr id="41" name="组合 40"/>
              <p:cNvGrpSpPr/>
              <p:nvPr userDrawn="1"/>
            </p:nvGrpSpPr>
            <p:grpSpPr>
              <a:xfrm>
                <a:off x="6193444" y="-80727"/>
                <a:ext cx="3203092" cy="507447"/>
                <a:chOff x="6156176" y="-80727"/>
                <a:chExt cx="3203092" cy="606480"/>
              </a:xfrm>
            </p:grpSpPr>
            <p:sp>
              <p:nvSpPr>
                <p:cNvPr id="42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156176" y="-80727"/>
                  <a:ext cx="3093607" cy="483567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3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92956" y="69175"/>
                  <a:ext cx="2322777" cy="39485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4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2041" y="74772"/>
                  <a:ext cx="2007227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5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161756" y="102631"/>
                  <a:ext cx="1131915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6" name="Freeform 18"/>
                <p:cNvSpPr>
                  <a:spLocks/>
                </p:cNvSpPr>
                <p:nvPr/>
              </p:nvSpPr>
              <p:spPr bwMode="hidden">
                <a:xfrm rot="19383611" flipV="1">
                  <a:off x="8673645" y="112348"/>
                  <a:ext cx="648000" cy="396000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</p:grpSp>
        <p:sp>
          <p:nvSpPr>
            <p:cNvPr id="47" name="AutoShape 69">
              <a:hlinkClick r:id="rId3" action="ppaction://hlinksldjump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6588304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目录</a:t>
              </a:r>
              <a:endParaRPr lang="zh-CN" altLang="en-US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880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帮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11521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4800" b="1" baseline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pPr lvl="0" algn="ctr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5" name="WordArt 68">
            <a:hlinkHover r:id="" action="ppaction://noaction" highlightClick="1">
              <a:snd r:embed="rId2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 rot="21600000">
            <a:off x="89702" y="103613"/>
            <a:ext cx="2394065" cy="5170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 cap="rnd">
                  <a:solidFill>
                    <a:srgbClr val="C0C0C0"/>
                  </a:solidFill>
                  <a:round/>
                  <a:headEnd/>
                  <a:tailEnd/>
                </a:ln>
                <a:noFill/>
                <a:latin typeface="宋体"/>
                <a:ea typeface="宋体"/>
              </a:rPr>
              <a:t>微型计算机原理与接口技术</a:t>
            </a:r>
            <a:endParaRPr lang="zh-CN" altLang="en-US" sz="3600" kern="10" dirty="0">
              <a:ln w="9525" cap="rnd">
                <a:solidFill>
                  <a:srgbClr val="C0C0C0"/>
                </a:solidFill>
                <a:round/>
                <a:headEnd/>
                <a:tailEnd/>
              </a:ln>
              <a:noFill/>
              <a:latin typeface="宋体"/>
              <a:ea typeface="宋体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396552" y="-80727"/>
            <a:ext cx="9793088" cy="7001943"/>
            <a:chOff x="-396552" y="-80727"/>
            <a:chExt cx="9793088" cy="7001943"/>
          </a:xfrm>
        </p:grpSpPr>
        <p:sp>
          <p:nvSpPr>
            <p:cNvPr id="14" name="AutoShape 66">
              <a:hlinkClick r:id="" action="ppaction://hlinkshowjump?jump=lastslideviewed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7668424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algn="ctr"/>
              <a:r>
                <a:rPr lang="zh-CN" altLang="en-US" sz="1800" dirty="0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返回</a:t>
              </a:r>
              <a:endParaRPr lang="zh-CN" altLang="en-US" sz="1800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grpSp>
          <p:nvGrpSpPr>
            <p:cNvPr id="3" name="组合 2"/>
            <p:cNvGrpSpPr/>
            <p:nvPr userDrawn="1"/>
          </p:nvGrpSpPr>
          <p:grpSpPr>
            <a:xfrm>
              <a:off x="-396552" y="-80727"/>
              <a:ext cx="9793088" cy="7001943"/>
              <a:chOff x="-396552" y="-80727"/>
              <a:chExt cx="9793088" cy="7001943"/>
            </a:xfrm>
          </p:grpSpPr>
          <p:grpSp>
            <p:nvGrpSpPr>
              <p:cNvPr id="36" name="组合 35"/>
              <p:cNvGrpSpPr/>
              <p:nvPr userDrawn="1"/>
            </p:nvGrpSpPr>
            <p:grpSpPr>
              <a:xfrm rot="10800000">
                <a:off x="-396552" y="6453336"/>
                <a:ext cx="3563132" cy="467880"/>
                <a:chOff x="6024778" y="-99392"/>
                <a:chExt cx="3563132" cy="672897"/>
              </a:xfrm>
            </p:grpSpPr>
            <p:sp>
              <p:nvSpPr>
                <p:cNvPr id="37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024778" y="-99392"/>
                  <a:ext cx="3441341" cy="56491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8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21894" y="40120"/>
                  <a:ext cx="2583866" cy="461279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9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5063" y="46658"/>
                  <a:ext cx="22328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0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255793" y="79204"/>
                  <a:ext cx="12591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  <p:grpSp>
            <p:nvGrpSpPr>
              <p:cNvPr id="41" name="组合 40"/>
              <p:cNvGrpSpPr/>
              <p:nvPr userDrawn="1"/>
            </p:nvGrpSpPr>
            <p:grpSpPr>
              <a:xfrm>
                <a:off x="6193444" y="-80727"/>
                <a:ext cx="3203092" cy="507447"/>
                <a:chOff x="6156176" y="-80727"/>
                <a:chExt cx="3203092" cy="606480"/>
              </a:xfrm>
            </p:grpSpPr>
            <p:sp>
              <p:nvSpPr>
                <p:cNvPr id="42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156176" y="-80727"/>
                  <a:ext cx="3093607" cy="483567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3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92956" y="69175"/>
                  <a:ext cx="2322777" cy="39485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4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2041" y="74772"/>
                  <a:ext cx="2007227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5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161756" y="102631"/>
                  <a:ext cx="1131915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6" name="Freeform 18"/>
                <p:cNvSpPr>
                  <a:spLocks/>
                </p:cNvSpPr>
                <p:nvPr/>
              </p:nvSpPr>
              <p:spPr bwMode="hidden">
                <a:xfrm rot="19383611" flipV="1">
                  <a:off x="8673645" y="112348"/>
                  <a:ext cx="648000" cy="396000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</p:grpSp>
        <p:sp>
          <p:nvSpPr>
            <p:cNvPr id="47" name="AutoShape 69">
              <a:hlinkClick r:id="rId3" action="ppaction://hlinksldjump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6588304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目录</a:t>
              </a:r>
              <a:endParaRPr lang="zh-CN" altLang="en-US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291996" y="980728"/>
            <a:ext cx="8568952" cy="5375434"/>
            <a:chOff x="291996" y="980728"/>
            <a:chExt cx="8568952" cy="5375434"/>
          </a:xfrm>
        </p:grpSpPr>
        <p:grpSp>
          <p:nvGrpSpPr>
            <p:cNvPr id="21" name="组合 20"/>
            <p:cNvGrpSpPr/>
            <p:nvPr/>
          </p:nvGrpSpPr>
          <p:grpSpPr>
            <a:xfrm>
              <a:off x="291996" y="2252162"/>
              <a:ext cx="8568952" cy="4104000"/>
              <a:chOff x="291996" y="2540194"/>
              <a:chExt cx="8568952" cy="4104000"/>
            </a:xfrm>
          </p:grpSpPr>
          <p:sp>
            <p:nvSpPr>
              <p:cNvPr id="34" name="Rectangle 19"/>
              <p:cNvSpPr>
                <a:spLocks noChangeArrowheads="1"/>
              </p:cNvSpPr>
              <p:nvPr/>
            </p:nvSpPr>
            <p:spPr bwMode="auto">
              <a:xfrm>
                <a:off x="291996" y="2540194"/>
                <a:ext cx="8568952" cy="4104000"/>
              </a:xfrm>
              <a:prstGeom prst="rect">
                <a:avLst/>
              </a:prstGeom>
              <a:solidFill>
                <a:srgbClr val="EAEAEA">
                  <a:alpha val="50196"/>
                </a:srgbClr>
              </a:solidFill>
              <a:ln w="38100">
                <a:solidFill>
                  <a:srgbClr val="00B050"/>
                </a:solidFill>
                <a:prstDash val="sysDot"/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lnSpc>
                    <a:spcPct val="90000"/>
                  </a:lnSpc>
                  <a:buFontTx/>
                  <a:buNone/>
                </a:pPr>
                <a:endParaRPr lang="zh-CN" altLang="zh-CN" sz="2800" spc="-500" dirty="0">
                  <a:solidFill>
                    <a:srgbClr val="000066"/>
                  </a:solidFill>
                  <a:latin typeface="Times New Roman" pitchFamily="18" charset="0"/>
                  <a:ea typeface="华文楷体" pitchFamily="2" charset="-122"/>
                </a:endParaRPr>
              </a:p>
            </p:txBody>
          </p:sp>
          <p:sp>
            <p:nvSpPr>
              <p:cNvPr id="35" name="Text Box 18"/>
              <p:cNvSpPr txBox="1">
                <a:spLocks noChangeArrowheads="1"/>
              </p:cNvSpPr>
              <p:nvPr/>
            </p:nvSpPr>
            <p:spPr bwMode="auto">
              <a:xfrm>
                <a:off x="291996" y="2564904"/>
                <a:ext cx="8424936" cy="40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marL="457200" indent="-457200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若选择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学习内容，可移动鼠标至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相关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目录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Times New Roman" pitchFamily="18" charset="0"/>
                    <a:ea typeface="隶书" pitchFamily="49" charset="-122"/>
                  </a:rPr>
                  <a:t>选项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单击。</a:t>
                </a:r>
                <a:endParaRPr lang="zh-CN" altLang="en-US" sz="2800" spc="-15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endParaRPr>
              </a:p>
              <a:p>
                <a:pPr marL="457200" indent="-457200" algn="just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单击“</a:t>
                </a:r>
                <a:r>
                  <a:rPr lang="zh-CN" altLang="en-US" sz="2800" spc="-150" dirty="0">
                    <a:solidFill>
                      <a:srgbClr val="0000CC"/>
                    </a:solidFill>
                    <a:latin typeface="Times New Roman" pitchFamily="18" charset="0"/>
                    <a:ea typeface="隶书" pitchFamily="49" charset="-122"/>
                  </a:rPr>
                  <a:t>上页</a:t>
                </a:r>
                <a:r>
                  <a:rPr lang="zh-CN" altLang="en-US" sz="2800" spc="-150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”、</a:t>
                </a:r>
                <a:r>
                  <a:rPr lang="zh-CN" altLang="en-US" sz="2800" spc="-150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 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Times New Roman" pitchFamily="18" charset="0"/>
                    <a:ea typeface="隶书" pitchFamily="49" charset="-122"/>
                  </a:rPr>
                  <a:t>下页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”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按钮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可前后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翻页选择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学习，单击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鼠标或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空格、回车等键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可顺序学习。</a:t>
                </a:r>
              </a:p>
              <a:p>
                <a:pPr marL="457200" indent="-457200" algn="just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目录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按钮可转至章目录，单击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帮助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按钮可转到帮助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页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，单击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返回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”按钮可返回继续学习。</a:t>
                </a:r>
              </a:p>
              <a:p>
                <a:pPr marL="457200" indent="-457200" algn="just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在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习题与思考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页，单击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答案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按钮可在填空处显示参考答案，单击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填空处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可短暂显示参考答案。</a:t>
                </a:r>
                <a:endParaRPr lang="en-US" altLang="zh-CN" sz="2800" spc="-150" dirty="0" smtClean="0">
                  <a:solidFill>
                    <a:srgbClr val="000066"/>
                  </a:solidFill>
                  <a:latin typeface="隶书" pitchFamily="49" charset="-122"/>
                  <a:ea typeface="隶书" pitchFamily="49" charset="-122"/>
                </a:endParaRPr>
              </a:p>
              <a:p>
                <a:pPr marL="457200" indent="-457200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在各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章目录页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，单击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学习目标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按钮可了解本章的学习内容和要求。</a:t>
                </a:r>
                <a:endParaRPr lang="zh-CN" altLang="en-US" sz="2800" spc="-150" dirty="0">
                  <a:solidFill>
                    <a:srgbClr val="000066"/>
                  </a:solidFill>
                  <a:latin typeface="隶书" pitchFamily="49" charset="-122"/>
                  <a:ea typeface="隶书" pitchFamily="49" charset="-122"/>
                </a:endParaRPr>
              </a:p>
            </p:txBody>
          </p:sp>
        </p:grpSp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379770" y="980728"/>
              <a:ext cx="8384460" cy="824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　　</a:t>
              </a:r>
              <a:r>
                <a:rPr lang="zh-CN" altLang="en-US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本电子课件配合</a:t>
              </a:r>
              <a:r>
                <a:rPr lang="en-US" altLang="zh-CN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《</a:t>
              </a: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微型计算机原理与接口技术</a:t>
              </a:r>
              <a:r>
                <a:rPr lang="en-US" altLang="zh-CN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》</a:t>
              </a:r>
              <a:r>
                <a:rPr lang="zh-CN" altLang="en-US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（</a:t>
              </a:r>
              <a:r>
                <a:rPr lang="en-US" altLang="zh-CN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ISBN </a:t>
              </a:r>
              <a:r>
                <a:rPr lang="en-US" altLang="zh-CN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978-7-5170-3719-4</a:t>
              </a: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）课程教学而编制。</a:t>
              </a:r>
            </a:p>
          </p:txBody>
        </p:sp>
        <p:sp>
          <p:nvSpPr>
            <p:cNvPr id="23" name="Text Box 16"/>
            <p:cNvSpPr txBox="1">
              <a:spLocks noChangeArrowheads="1"/>
            </p:cNvSpPr>
            <p:nvPr/>
          </p:nvSpPr>
          <p:spPr bwMode="auto">
            <a:xfrm>
              <a:off x="379770" y="1772816"/>
              <a:ext cx="2819400" cy="501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lnSpc>
                  <a:spcPct val="95000"/>
                </a:lnSpc>
                <a:buFontTx/>
                <a:buNone/>
              </a:pP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　</a:t>
              </a:r>
              <a:r>
                <a:rPr lang="zh-CN" altLang="en-US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　使用</a:t>
              </a: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方法：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810620" y="2320630"/>
              <a:ext cx="5830588" cy="3565586"/>
              <a:chOff x="1810620" y="2320630"/>
              <a:chExt cx="5830588" cy="3565586"/>
            </a:xfrm>
          </p:grpSpPr>
          <p:sp>
            <p:nvSpPr>
              <p:cNvPr id="25" name="矩形 24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6892022" y="2320630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1835696" y="284611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6921208" y="375985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4175996" y="4158393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5220072" y="4677846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3196064" y="284611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1810620" y="375985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3868766" y="5056930"/>
                <a:ext cx="1044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3847604" y="5560990"/>
                <a:ext cx="1404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4379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再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90"/>
          <p:cNvGrpSpPr>
            <a:grpSpLocks/>
          </p:cNvGrpSpPr>
          <p:nvPr userDrawn="1"/>
        </p:nvGrpSpPr>
        <p:grpSpPr bwMode="auto">
          <a:xfrm>
            <a:off x="-17463" y="0"/>
            <a:ext cx="9144001" cy="6858000"/>
            <a:chOff x="-11" y="0"/>
            <a:chExt cx="5760" cy="4320"/>
          </a:xfrm>
        </p:grpSpPr>
        <p:grpSp>
          <p:nvGrpSpPr>
            <p:cNvPr id="28" name="Group 89"/>
            <p:cNvGrpSpPr>
              <a:grpSpLocks/>
            </p:cNvGrpSpPr>
            <p:nvPr/>
          </p:nvGrpSpPr>
          <p:grpSpPr bwMode="auto">
            <a:xfrm>
              <a:off x="-11" y="0"/>
              <a:ext cx="5760" cy="4320"/>
              <a:chOff x="-11" y="0"/>
              <a:chExt cx="5760" cy="4320"/>
            </a:xfrm>
          </p:grpSpPr>
          <p:grpSp>
            <p:nvGrpSpPr>
              <p:cNvPr id="30" name="Group 88"/>
              <p:cNvGrpSpPr>
                <a:grpSpLocks/>
              </p:cNvGrpSpPr>
              <p:nvPr/>
            </p:nvGrpSpPr>
            <p:grpSpPr bwMode="auto">
              <a:xfrm>
                <a:off x="-11" y="0"/>
                <a:ext cx="5760" cy="4320"/>
                <a:chOff x="-11" y="0"/>
                <a:chExt cx="5760" cy="4320"/>
              </a:xfrm>
            </p:grpSpPr>
            <p:sp>
              <p:nvSpPr>
                <p:cNvPr id="37" name="Rectangle 73"/>
                <p:cNvSpPr>
                  <a:spLocks noChangeArrowheads="1"/>
                </p:cNvSpPr>
                <p:nvPr/>
              </p:nvSpPr>
              <p:spPr bwMode="auto">
                <a:xfrm>
                  <a:off x="-11" y="0"/>
                  <a:ext cx="5760" cy="4320"/>
                </a:xfrm>
                <a:prstGeom prst="rect">
                  <a:avLst/>
                </a:prstGeom>
                <a:gradFill rotWithShape="0">
                  <a:gsLst>
                    <a:gs pos="0">
                      <a:srgbClr val="EBFFEB"/>
                    </a:gs>
                    <a:gs pos="100000">
                      <a:srgbClr val="CBDCCB"/>
                    </a:gs>
                  </a:gsLst>
                  <a:path path="shape">
                    <a:fillToRect l="50000" t="50000" r="50000" b="50000"/>
                  </a:path>
                </a:gradFill>
                <a:ln w="6350">
                  <a:solidFill>
                    <a:srgbClr val="3399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Rectangle 74"/>
                <p:cNvSpPr>
                  <a:spLocks noChangeArrowheads="1"/>
                </p:cNvSpPr>
                <p:nvPr/>
              </p:nvSpPr>
              <p:spPr bwMode="auto">
                <a:xfrm>
                  <a:off x="133" y="144"/>
                  <a:ext cx="5472" cy="4032"/>
                </a:xfrm>
                <a:prstGeom prst="rect">
                  <a:avLst/>
                </a:prstGeom>
                <a:solidFill>
                  <a:srgbClr val="E8D1FF"/>
                </a:solidFill>
                <a:ln w="6350">
                  <a:solidFill>
                    <a:srgbClr val="3399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" name="Group 87"/>
              <p:cNvGrpSpPr>
                <a:grpSpLocks/>
              </p:cNvGrpSpPr>
              <p:nvPr/>
            </p:nvGrpSpPr>
            <p:grpSpPr bwMode="auto">
              <a:xfrm>
                <a:off x="229" y="240"/>
                <a:ext cx="5280" cy="3840"/>
                <a:chOff x="229" y="240"/>
                <a:chExt cx="5280" cy="3840"/>
              </a:xfrm>
            </p:grpSpPr>
            <p:sp>
              <p:nvSpPr>
                <p:cNvPr id="32" name="Rectangle 76"/>
                <p:cNvSpPr>
                  <a:spLocks noChangeArrowheads="1"/>
                </p:cNvSpPr>
                <p:nvPr/>
              </p:nvSpPr>
              <p:spPr bwMode="auto">
                <a:xfrm>
                  <a:off x="229" y="240"/>
                  <a:ext cx="5280" cy="3840"/>
                </a:xfrm>
                <a:prstGeom prst="rect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rgbClr val="8ACC8A"/>
                    </a:gs>
                  </a:gsLst>
                  <a:path path="shape">
                    <a:fillToRect l="50000" t="50000" r="50000" b="50000"/>
                  </a:path>
                </a:gradFill>
                <a:ln w="6350">
                  <a:solidFill>
                    <a:srgbClr val="3399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3" name="Group 85"/>
                <p:cNvGrpSpPr>
                  <a:grpSpLocks/>
                </p:cNvGrpSpPr>
                <p:nvPr/>
              </p:nvGrpSpPr>
              <p:grpSpPr bwMode="auto">
                <a:xfrm>
                  <a:off x="3133" y="3349"/>
                  <a:ext cx="1662" cy="672"/>
                  <a:chOff x="3133" y="3349"/>
                  <a:chExt cx="1662" cy="672"/>
                </a:xfrm>
              </p:grpSpPr>
              <p:sp>
                <p:nvSpPr>
                  <p:cNvPr id="34" name="Text 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33" y="3349"/>
                    <a:ext cx="114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blipFill dpi="0" rotWithShape="0">
                          <a:blip r:embed="rId3"/>
                          <a:srcRect/>
                          <a:tile tx="0" ty="0" sx="100000" sy="100000" flip="none" algn="tl"/>
                        </a:blipFill>
                      </a14:hiddenFill>
                    </a:ext>
                    <a:ext uri="{91240B29-F687-4F45-9708-019B960494DF}">
                      <a14:hiddenLine xmlns:a14="http://schemas.microsoft.com/office/drawing/2010/main" w="6350">
                        <a:solidFill>
                          <a:srgbClr val="CCFFCC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 eaLnBrk="0" hangingPunct="0">
                      <a:defRPr/>
                    </a:pPr>
                    <a:endParaRPr lang="zh-CN" altLang="zh-CN">
                      <a:solidFill>
                        <a:schemeClr val="bg1"/>
                      </a:solidFill>
                      <a:effectDag name="">
                        <a:cont type="tree" name="">
                          <a:effect ref="fillLine"/>
                          <a:outerShdw dist="38100" dir="13500000" algn="br">
                            <a:srgbClr val="FFFFFF"/>
                          </a:outerShdw>
                        </a:cont>
                        <a:cont type="tree" name="">
                          <a:effect ref="fillLine"/>
                          <a:outerShdw dist="38100" dir="2700000" algn="tl">
                            <a:srgbClr val="999999"/>
                          </a:outerShdw>
                        </a:cont>
                        <a:effect ref="fillLine"/>
                      </a:effectDag>
                      <a:ea typeface="楷体_GB2312" pitchFamily="49" charset="-122"/>
                    </a:endParaRPr>
                  </a:p>
                </p:txBody>
              </p:sp>
              <p:sp>
                <p:nvSpPr>
                  <p:cNvPr id="35" name="Text Box 4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343" y="3733"/>
                    <a:ext cx="930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blipFill dpi="0" rotWithShape="0">
                          <a:blip r:embed="rId3"/>
                          <a:srcRect/>
                          <a:tile tx="0" ty="0" sx="100000" sy="100000" flip="none" algn="tl"/>
                        </a:blipFill>
                      </a14:hiddenFill>
                    </a:ext>
                    <a:ext uri="{91240B29-F687-4F45-9708-019B960494DF}">
                      <a14:hiddenLine xmlns:a14="http://schemas.microsoft.com/office/drawing/2010/main" w="6350">
                        <a:solidFill>
                          <a:srgbClr val="CCFFCC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 eaLnBrk="0" hangingPunct="0">
                      <a:defRPr/>
                    </a:pPr>
                    <a:r>
                      <a:rPr lang="en-US" altLang="zh-CN">
                        <a:solidFill>
                          <a:schemeClr val="bg1"/>
                        </a:solidFill>
                        <a:effectDag name="">
                          <a:cont type="tree" name="">
                            <a:effect ref="fillLine"/>
                            <a:outerShdw dist="38100" dir="13500000" algn="br">
                              <a:srgbClr val="FFFFFF"/>
                            </a:outerShdw>
                          </a:cont>
                          <a:cont type="tree" name="">
                            <a:effect ref="fillLine"/>
                            <a:outerShdw dist="38100" dir="2700000" algn="tl">
                              <a:srgbClr val="999999"/>
                            </a:outerShdw>
                          </a:cont>
                          <a:effect ref="fillLine"/>
                        </a:effectDag>
                      </a:rPr>
                      <a:t>                 </a:t>
                    </a:r>
                  </a:p>
                </p:txBody>
              </p:sp>
              <p:sp>
                <p:nvSpPr>
                  <p:cNvPr id="36" name="Text Box 4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681" y="3710"/>
                    <a:ext cx="114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blipFill dpi="0" rotWithShape="0">
                          <a:blip r:embed="rId3"/>
                          <a:srcRect/>
                          <a:tile tx="0" ty="0" sx="100000" sy="100000" flip="none" algn="tl"/>
                        </a:blipFill>
                      </a14:hiddenFill>
                    </a:ext>
                    <a:ext uri="{91240B29-F687-4F45-9708-019B960494DF}">
                      <a14:hiddenLine xmlns:a14="http://schemas.microsoft.com/office/drawing/2010/main" w="6350">
                        <a:solidFill>
                          <a:srgbClr val="CCFFCC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 eaLnBrk="0" hangingPunct="0">
                      <a:defRPr/>
                    </a:pPr>
                    <a:endParaRPr lang="zh-CN" altLang="zh-CN">
                      <a:solidFill>
                        <a:schemeClr val="bg1"/>
                      </a:solidFill>
                      <a:effectDag name="">
                        <a:cont type="tree" name="">
                          <a:effect ref="fillLine"/>
                          <a:outerShdw dist="38100" dir="13500000" algn="br">
                            <a:srgbClr val="FFFFFF"/>
                          </a:outerShdw>
                        </a:cont>
                        <a:cont type="tree" name="">
                          <a:effect ref="fillLine"/>
                          <a:outerShdw dist="38100" dir="2700000" algn="tl">
                            <a:srgbClr val="999999"/>
                          </a:outerShdw>
                        </a:cont>
                        <a:effect ref="fillLine"/>
                      </a:effectDag>
                      <a:ea typeface="华文仿宋" pitchFamily="2" charset="-122"/>
                    </a:endParaRPr>
                  </a:p>
                </p:txBody>
              </p:sp>
            </p:grpSp>
          </p:grpSp>
        </p:grpSp>
        <p:sp>
          <p:nvSpPr>
            <p:cNvPr id="29" name="Rectangle 75"/>
            <p:cNvSpPr>
              <a:spLocks noChangeArrowheads="1"/>
            </p:cNvSpPr>
            <p:nvPr/>
          </p:nvSpPr>
          <p:spPr bwMode="auto">
            <a:xfrm>
              <a:off x="295" y="292"/>
              <a:ext cx="5147" cy="3735"/>
            </a:xfrm>
            <a:prstGeom prst="rect">
              <a:avLst/>
            </a:prstGeom>
            <a:noFill/>
            <a:ln w="6350">
              <a:solidFill>
                <a:srgbClr val="3399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9" name="AutoShape 205"/>
          <p:cNvSpPr>
            <a:spLocks noChangeArrowheads="1"/>
          </p:cNvSpPr>
          <p:nvPr userDrawn="1"/>
        </p:nvSpPr>
        <p:spPr bwMode="auto">
          <a:xfrm rot="938891">
            <a:off x="2291640" y="1384504"/>
            <a:ext cx="370074" cy="333192"/>
          </a:xfrm>
          <a:prstGeom prst="star4">
            <a:avLst>
              <a:gd name="adj" fmla="val 12500"/>
            </a:avLst>
          </a:prstGeom>
          <a:solidFill>
            <a:srgbClr val="FFCC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0" name="AutoShape 206"/>
          <p:cNvSpPr>
            <a:spLocks noChangeArrowheads="1"/>
          </p:cNvSpPr>
          <p:nvPr userDrawn="1"/>
        </p:nvSpPr>
        <p:spPr bwMode="auto">
          <a:xfrm>
            <a:off x="942357" y="1188584"/>
            <a:ext cx="460605" cy="414702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1" name="AutoShape 207"/>
          <p:cNvSpPr>
            <a:spLocks noChangeArrowheads="1"/>
          </p:cNvSpPr>
          <p:nvPr userDrawn="1"/>
        </p:nvSpPr>
        <p:spPr bwMode="auto">
          <a:xfrm>
            <a:off x="7643228" y="4005064"/>
            <a:ext cx="355038" cy="3429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2" name="WordArt 9">
            <a:hlinkClick r:id="" action="ppaction://hlinkshowjump?jump=endshow">
              <a:snd r:embed="rId1" name="chimes.wav"/>
            </a:hlinkClick>
          </p:cNvPr>
          <p:cNvSpPr>
            <a:spLocks noChangeArrowheads="1" noChangeShapeType="1" noTextEdit="1"/>
          </p:cNvSpPr>
          <p:nvPr userDrawn="1"/>
        </p:nvSpPr>
        <p:spPr bwMode="auto">
          <a:xfrm>
            <a:off x="2460221" y="2358383"/>
            <a:ext cx="4495800" cy="2325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E99C03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再见</a:t>
            </a:r>
          </a:p>
        </p:txBody>
      </p:sp>
      <p:sp>
        <p:nvSpPr>
          <p:cNvPr id="43" name="AutoShape 205"/>
          <p:cNvSpPr>
            <a:spLocks noChangeArrowheads="1"/>
          </p:cNvSpPr>
          <p:nvPr userDrawn="1"/>
        </p:nvSpPr>
        <p:spPr bwMode="auto">
          <a:xfrm rot="938891">
            <a:off x="7231063" y="5314058"/>
            <a:ext cx="370074" cy="333192"/>
          </a:xfrm>
          <a:prstGeom prst="star4">
            <a:avLst>
              <a:gd name="adj" fmla="val 12500"/>
            </a:avLst>
          </a:prstGeom>
          <a:solidFill>
            <a:srgbClr val="FFCC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4" name="AutoShape 206"/>
          <p:cNvSpPr>
            <a:spLocks noChangeArrowheads="1"/>
          </p:cNvSpPr>
          <p:nvPr userDrawn="1"/>
        </p:nvSpPr>
        <p:spPr bwMode="auto">
          <a:xfrm>
            <a:off x="1013153" y="2438234"/>
            <a:ext cx="460605" cy="414702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28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CFFCC"/>
            </a:gs>
            <a:gs pos="88000">
              <a:srgbClr val="A7C373"/>
            </a:gs>
            <a:gs pos="72000">
              <a:srgbClr val="CDE2A8"/>
            </a:gs>
            <a:gs pos="100000">
              <a:schemeClr val="bg2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304800" y="-243408"/>
            <a:ext cx="9932332" cy="7308000"/>
            <a:chOff x="-304800" y="-243408"/>
            <a:chExt cx="9932332" cy="7308000"/>
          </a:xfrm>
        </p:grpSpPr>
        <p:grpSp>
          <p:nvGrpSpPr>
            <p:cNvPr id="233" name="Group 41"/>
            <p:cNvGrpSpPr/>
            <p:nvPr/>
          </p:nvGrpSpPr>
          <p:grpSpPr>
            <a:xfrm>
              <a:off x="-304800" y="-10234"/>
              <a:ext cx="9932332" cy="6858000"/>
              <a:chOff x="-382404" y="0"/>
              <a:chExt cx="9932332" cy="6858000"/>
            </a:xfrm>
          </p:grpSpPr>
          <p:grpSp>
            <p:nvGrpSpPr>
              <p:cNvPr id="234" name="Group 44"/>
              <p:cNvGrpSpPr/>
              <p:nvPr/>
            </p:nvGrpSpPr>
            <p:grpSpPr>
              <a:xfrm>
                <a:off x="0" y="0"/>
                <a:ext cx="9144000" cy="6858000"/>
                <a:chOff x="0" y="0"/>
                <a:chExt cx="9144000" cy="6858000"/>
              </a:xfrm>
            </p:grpSpPr>
            <p:grpSp>
              <p:nvGrpSpPr>
                <p:cNvPr id="257" name="Group 4"/>
                <p:cNvGrpSpPr/>
                <p:nvPr/>
              </p:nvGrpSpPr>
              <p:grpSpPr>
                <a:xfrm>
                  <a:off x="0" y="0"/>
                  <a:ext cx="2514600" cy="6858000"/>
                  <a:chOff x="0" y="0"/>
                  <a:chExt cx="2514600" cy="6858000"/>
                </a:xfrm>
              </p:grpSpPr>
              <p:sp>
                <p:nvSpPr>
                  <p:cNvPr id="269" name="Rectangle 112"/>
                  <p:cNvSpPr/>
                  <p:nvPr/>
                </p:nvSpPr>
                <p:spPr>
                  <a:xfrm>
                    <a:off x="914400" y="0"/>
                    <a:ext cx="1600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70" name="Rectangle 2"/>
                  <p:cNvSpPr/>
                  <p:nvPr/>
                </p:nvSpPr>
                <p:spPr>
                  <a:xfrm>
                    <a:off x="0" y="0"/>
                    <a:ext cx="457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71" name="Rectangle 3"/>
                  <p:cNvSpPr/>
                  <p:nvPr/>
                </p:nvSpPr>
                <p:spPr>
                  <a:xfrm>
                    <a:off x="228600" y="0"/>
                    <a:ext cx="7620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58" name="Group 5"/>
                <p:cNvGrpSpPr/>
                <p:nvPr/>
              </p:nvGrpSpPr>
              <p:grpSpPr>
                <a:xfrm>
                  <a:off x="422910" y="0"/>
                  <a:ext cx="2514600" cy="6858000"/>
                  <a:chOff x="0" y="0"/>
                  <a:chExt cx="2514600" cy="6858000"/>
                </a:xfrm>
              </p:grpSpPr>
              <p:sp>
                <p:nvSpPr>
                  <p:cNvPr id="266" name="Rectangle 109"/>
                  <p:cNvSpPr/>
                  <p:nvPr/>
                </p:nvSpPr>
                <p:spPr>
                  <a:xfrm>
                    <a:off x="914400" y="0"/>
                    <a:ext cx="1600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7" name="Rectangle 110"/>
                  <p:cNvSpPr/>
                  <p:nvPr/>
                </p:nvSpPr>
                <p:spPr>
                  <a:xfrm>
                    <a:off x="0" y="0"/>
                    <a:ext cx="457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8" name="Rectangle 111"/>
                  <p:cNvSpPr/>
                  <p:nvPr/>
                </p:nvSpPr>
                <p:spPr>
                  <a:xfrm>
                    <a:off x="228600" y="0"/>
                    <a:ext cx="7620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59" name="Group 9"/>
                <p:cNvGrpSpPr/>
                <p:nvPr/>
              </p:nvGrpSpPr>
              <p:grpSpPr>
                <a:xfrm rot="10800000">
                  <a:off x="6629400" y="0"/>
                  <a:ext cx="2514600" cy="6858000"/>
                  <a:chOff x="0" y="0"/>
                  <a:chExt cx="2514600" cy="6858000"/>
                </a:xfrm>
              </p:grpSpPr>
              <p:sp>
                <p:nvSpPr>
                  <p:cNvPr id="263" name="Rectangle 106"/>
                  <p:cNvSpPr/>
                  <p:nvPr/>
                </p:nvSpPr>
                <p:spPr>
                  <a:xfrm>
                    <a:off x="914400" y="0"/>
                    <a:ext cx="1600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4" name="Rectangle 107"/>
                  <p:cNvSpPr/>
                  <p:nvPr/>
                </p:nvSpPr>
                <p:spPr>
                  <a:xfrm>
                    <a:off x="0" y="0"/>
                    <a:ext cx="457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5" name="Rectangle 108"/>
                  <p:cNvSpPr/>
                  <p:nvPr/>
                </p:nvSpPr>
                <p:spPr>
                  <a:xfrm>
                    <a:off x="228600" y="0"/>
                    <a:ext cx="7620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60" name="Rectangle 103"/>
                <p:cNvSpPr/>
                <p:nvPr/>
              </p:nvSpPr>
              <p:spPr>
                <a:xfrm>
                  <a:off x="3810000" y="0"/>
                  <a:ext cx="28194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1" name="Rectangle 104"/>
                <p:cNvSpPr/>
                <p:nvPr/>
              </p:nvSpPr>
              <p:spPr>
                <a:xfrm>
                  <a:off x="289560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2" name="Rectangle 105"/>
                <p:cNvSpPr/>
                <p:nvPr/>
              </p:nvSpPr>
              <p:spPr>
                <a:xfrm>
                  <a:off x="31242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35" name="Freeform 43"/>
              <p:cNvSpPr/>
              <p:nvPr/>
            </p:nvSpPr>
            <p:spPr>
              <a:xfrm>
                <a:off x="-11875" y="5035138"/>
                <a:ext cx="9144000" cy="1175655"/>
              </a:xfrm>
              <a:custGeom>
                <a:avLst/>
                <a:gdLst>
                  <a:gd name="connsiteX0" fmla="*/ 0 w 9144000"/>
                  <a:gd name="connsiteY0" fmla="*/ 1116280 h 1175656"/>
                  <a:gd name="connsiteX1" fmla="*/ 1674420 w 9144000"/>
                  <a:gd name="connsiteY1" fmla="*/ 1163781 h 1175656"/>
                  <a:gd name="connsiteX2" fmla="*/ 4120737 w 9144000"/>
                  <a:gd name="connsiteY2" fmla="*/ 1045028 h 1175656"/>
                  <a:gd name="connsiteX3" fmla="*/ 7172696 w 9144000"/>
                  <a:gd name="connsiteY3" fmla="*/ 605641 h 1175656"/>
                  <a:gd name="connsiteX4" fmla="*/ 9144000 w 9144000"/>
                  <a:gd name="connsiteY4" fmla="*/ 0 h 1175656"/>
                  <a:gd name="connsiteX0" fmla="*/ 0 w 9144000"/>
                  <a:gd name="connsiteY0" fmla="*/ 1270659 h 1330035"/>
                  <a:gd name="connsiteX1" fmla="*/ 1674420 w 9144000"/>
                  <a:gd name="connsiteY1" fmla="*/ 1318160 h 1330035"/>
                  <a:gd name="connsiteX2" fmla="*/ 4120737 w 9144000"/>
                  <a:gd name="connsiteY2" fmla="*/ 1199407 h 1330035"/>
                  <a:gd name="connsiteX3" fmla="*/ 7172696 w 9144000"/>
                  <a:gd name="connsiteY3" fmla="*/ 760020 h 1330035"/>
                  <a:gd name="connsiteX4" fmla="*/ 9144000 w 9144000"/>
                  <a:gd name="connsiteY4" fmla="*/ 0 h 1330035"/>
                  <a:gd name="connsiteX0" fmla="*/ 0 w 9144000"/>
                  <a:gd name="connsiteY0" fmla="*/ 1270659 h 1330035"/>
                  <a:gd name="connsiteX1" fmla="*/ 1674420 w 9144000"/>
                  <a:gd name="connsiteY1" fmla="*/ 1318160 h 1330035"/>
                  <a:gd name="connsiteX2" fmla="*/ 4120737 w 9144000"/>
                  <a:gd name="connsiteY2" fmla="*/ 1199407 h 1330035"/>
                  <a:gd name="connsiteX3" fmla="*/ 7172696 w 9144000"/>
                  <a:gd name="connsiteY3" fmla="*/ 760020 h 1330035"/>
                  <a:gd name="connsiteX4" fmla="*/ 9144000 w 9144000"/>
                  <a:gd name="connsiteY4" fmla="*/ 0 h 1330035"/>
                  <a:gd name="connsiteX0" fmla="*/ 0 w 9144000"/>
                  <a:gd name="connsiteY0" fmla="*/ 1270659 h 1330035"/>
                  <a:gd name="connsiteX1" fmla="*/ 1674420 w 9144000"/>
                  <a:gd name="connsiteY1" fmla="*/ 1318160 h 1330035"/>
                  <a:gd name="connsiteX2" fmla="*/ 4120737 w 9144000"/>
                  <a:gd name="connsiteY2" fmla="*/ 1199407 h 1330035"/>
                  <a:gd name="connsiteX3" fmla="*/ 7172696 w 9144000"/>
                  <a:gd name="connsiteY3" fmla="*/ 760020 h 1330035"/>
                  <a:gd name="connsiteX4" fmla="*/ 9144000 w 9144000"/>
                  <a:gd name="connsiteY4" fmla="*/ 0 h 1330035"/>
                  <a:gd name="connsiteX0" fmla="*/ 0 w 9144000"/>
                  <a:gd name="connsiteY0" fmla="*/ 1116279 h 1175655"/>
                  <a:gd name="connsiteX1" fmla="*/ 1674420 w 9144000"/>
                  <a:gd name="connsiteY1" fmla="*/ 1163780 h 1175655"/>
                  <a:gd name="connsiteX2" fmla="*/ 4120737 w 9144000"/>
                  <a:gd name="connsiteY2" fmla="*/ 1045027 h 1175655"/>
                  <a:gd name="connsiteX3" fmla="*/ 7172696 w 9144000"/>
                  <a:gd name="connsiteY3" fmla="*/ 605640 h 1175655"/>
                  <a:gd name="connsiteX4" fmla="*/ 9144000 w 9144000"/>
                  <a:gd name="connsiteY4" fmla="*/ 0 h 117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0" h="1175655">
                    <a:moveTo>
                      <a:pt x="0" y="1116279"/>
                    </a:moveTo>
                    <a:cubicBezTo>
                      <a:pt x="493815" y="1145967"/>
                      <a:pt x="987631" y="1175655"/>
                      <a:pt x="1674420" y="1163780"/>
                    </a:cubicBezTo>
                    <a:cubicBezTo>
                      <a:pt x="2361209" y="1151905"/>
                      <a:pt x="3204358" y="1138050"/>
                      <a:pt x="4120737" y="1045027"/>
                    </a:cubicBezTo>
                    <a:cubicBezTo>
                      <a:pt x="5037116" y="952004"/>
                      <a:pt x="6335486" y="779811"/>
                      <a:pt x="7172696" y="605640"/>
                    </a:cubicBezTo>
                    <a:cubicBezTo>
                      <a:pt x="8009907" y="431469"/>
                      <a:pt x="8866910" y="154379"/>
                      <a:pt x="9144000" y="0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Freeform 44"/>
              <p:cNvSpPr/>
              <p:nvPr/>
            </p:nvSpPr>
            <p:spPr>
              <a:xfrm>
                <a:off x="-11875" y="3467595"/>
                <a:ext cx="9144000" cy="890650"/>
              </a:xfrm>
              <a:custGeom>
                <a:avLst/>
                <a:gdLst>
                  <a:gd name="connsiteX0" fmla="*/ 0 w 9144000"/>
                  <a:gd name="connsiteY0" fmla="*/ 890650 h 890650"/>
                  <a:gd name="connsiteX1" fmla="*/ 1045028 w 9144000"/>
                  <a:gd name="connsiteY1" fmla="*/ 475013 h 890650"/>
                  <a:gd name="connsiteX2" fmla="*/ 3111335 w 9144000"/>
                  <a:gd name="connsiteY2" fmla="*/ 71252 h 890650"/>
                  <a:gd name="connsiteX3" fmla="*/ 5913911 w 9144000"/>
                  <a:gd name="connsiteY3" fmla="*/ 71252 h 890650"/>
                  <a:gd name="connsiteX4" fmla="*/ 9144000 w 9144000"/>
                  <a:gd name="connsiteY4" fmla="*/ 498764 h 8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0" h="890650">
                    <a:moveTo>
                      <a:pt x="0" y="890650"/>
                    </a:moveTo>
                    <a:cubicBezTo>
                      <a:pt x="263236" y="751114"/>
                      <a:pt x="526472" y="611579"/>
                      <a:pt x="1045028" y="475013"/>
                    </a:cubicBezTo>
                    <a:cubicBezTo>
                      <a:pt x="1563584" y="338447"/>
                      <a:pt x="2299855" y="138545"/>
                      <a:pt x="3111335" y="71252"/>
                    </a:cubicBezTo>
                    <a:cubicBezTo>
                      <a:pt x="3922815" y="3959"/>
                      <a:pt x="4908467" y="0"/>
                      <a:pt x="5913911" y="71252"/>
                    </a:cubicBezTo>
                    <a:cubicBezTo>
                      <a:pt x="6919355" y="142504"/>
                      <a:pt x="8595756" y="427512"/>
                      <a:pt x="9144000" y="498764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Freeform 45"/>
              <p:cNvSpPr/>
              <p:nvPr/>
            </p:nvSpPr>
            <p:spPr>
              <a:xfrm>
                <a:off x="-23751" y="5640779"/>
                <a:ext cx="3004457" cy="1211283"/>
              </a:xfrm>
              <a:custGeom>
                <a:avLst/>
                <a:gdLst>
                  <a:gd name="connsiteX0" fmla="*/ 0 w 3004457"/>
                  <a:gd name="connsiteY0" fmla="*/ 0 h 1211283"/>
                  <a:gd name="connsiteX1" fmla="*/ 3004457 w 3004457"/>
                  <a:gd name="connsiteY1" fmla="*/ 1211283 h 1211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04457" h="1211283">
                    <a:moveTo>
                      <a:pt x="0" y="0"/>
                    </a:moveTo>
                    <a:cubicBezTo>
                      <a:pt x="1103415" y="501732"/>
                      <a:pt x="2206831" y="1003465"/>
                      <a:pt x="3004457" y="1211283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Freeform 46"/>
              <p:cNvSpPr/>
              <p:nvPr/>
            </p:nvSpPr>
            <p:spPr>
              <a:xfrm>
                <a:off x="-11875" y="5284519"/>
                <a:ext cx="9144000" cy="1478478"/>
              </a:xfrm>
              <a:custGeom>
                <a:avLst/>
                <a:gdLst>
                  <a:gd name="connsiteX0" fmla="*/ 0 w 9144000"/>
                  <a:gd name="connsiteY0" fmla="*/ 0 h 1478478"/>
                  <a:gd name="connsiteX1" fmla="*/ 1104405 w 9144000"/>
                  <a:gd name="connsiteY1" fmla="*/ 344385 h 1478478"/>
                  <a:gd name="connsiteX2" fmla="*/ 3194462 w 9144000"/>
                  <a:gd name="connsiteY2" fmla="*/ 866899 h 1478478"/>
                  <a:gd name="connsiteX3" fmla="*/ 5676405 w 9144000"/>
                  <a:gd name="connsiteY3" fmla="*/ 1282536 h 1478478"/>
                  <a:gd name="connsiteX4" fmla="*/ 7730836 w 9144000"/>
                  <a:gd name="connsiteY4" fmla="*/ 1448790 h 1478478"/>
                  <a:gd name="connsiteX5" fmla="*/ 8573984 w 9144000"/>
                  <a:gd name="connsiteY5" fmla="*/ 1460665 h 1478478"/>
                  <a:gd name="connsiteX6" fmla="*/ 9144000 w 9144000"/>
                  <a:gd name="connsiteY6" fmla="*/ 1425039 h 147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0" h="1478478">
                    <a:moveTo>
                      <a:pt x="0" y="0"/>
                    </a:moveTo>
                    <a:cubicBezTo>
                      <a:pt x="285997" y="99951"/>
                      <a:pt x="571995" y="199902"/>
                      <a:pt x="1104405" y="344385"/>
                    </a:cubicBezTo>
                    <a:cubicBezTo>
                      <a:pt x="1636815" y="488868"/>
                      <a:pt x="2432462" y="710541"/>
                      <a:pt x="3194462" y="866899"/>
                    </a:cubicBezTo>
                    <a:cubicBezTo>
                      <a:pt x="3956462" y="1023258"/>
                      <a:pt x="4920343" y="1185554"/>
                      <a:pt x="5676405" y="1282536"/>
                    </a:cubicBezTo>
                    <a:cubicBezTo>
                      <a:pt x="6432467" y="1379518"/>
                      <a:pt x="7247906" y="1419102"/>
                      <a:pt x="7730836" y="1448790"/>
                    </a:cubicBezTo>
                    <a:cubicBezTo>
                      <a:pt x="8213766" y="1478478"/>
                      <a:pt x="8338457" y="1464623"/>
                      <a:pt x="8573984" y="1460665"/>
                    </a:cubicBezTo>
                    <a:cubicBezTo>
                      <a:pt x="8809511" y="1456707"/>
                      <a:pt x="8976755" y="1440873"/>
                      <a:pt x="9144000" y="1425039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Freeform 48"/>
              <p:cNvSpPr/>
              <p:nvPr/>
            </p:nvSpPr>
            <p:spPr>
              <a:xfrm>
                <a:off x="2137558" y="5132120"/>
                <a:ext cx="6982691" cy="1719942"/>
              </a:xfrm>
              <a:custGeom>
                <a:avLst/>
                <a:gdLst>
                  <a:gd name="connsiteX0" fmla="*/ 0 w 6982691"/>
                  <a:gd name="connsiteY0" fmla="*/ 1719942 h 1719942"/>
                  <a:gd name="connsiteX1" fmla="*/ 546265 w 6982691"/>
                  <a:gd name="connsiteY1" fmla="*/ 1185553 h 1719942"/>
                  <a:gd name="connsiteX2" fmla="*/ 1330037 w 6982691"/>
                  <a:gd name="connsiteY2" fmla="*/ 710540 h 1719942"/>
                  <a:gd name="connsiteX3" fmla="*/ 2078182 w 6982691"/>
                  <a:gd name="connsiteY3" fmla="*/ 437407 h 1719942"/>
                  <a:gd name="connsiteX4" fmla="*/ 3348842 w 6982691"/>
                  <a:gd name="connsiteY4" fmla="*/ 152399 h 1719942"/>
                  <a:gd name="connsiteX5" fmla="*/ 4001985 w 6982691"/>
                  <a:gd name="connsiteY5" fmla="*/ 69272 h 1719942"/>
                  <a:gd name="connsiteX6" fmla="*/ 5047013 w 6982691"/>
                  <a:gd name="connsiteY6" fmla="*/ 9896 h 1719942"/>
                  <a:gd name="connsiteX7" fmla="*/ 5890161 w 6982691"/>
                  <a:gd name="connsiteY7" fmla="*/ 9896 h 1719942"/>
                  <a:gd name="connsiteX8" fmla="*/ 6495803 w 6982691"/>
                  <a:gd name="connsiteY8" fmla="*/ 9896 h 1719942"/>
                  <a:gd name="connsiteX9" fmla="*/ 6899564 w 6982691"/>
                  <a:gd name="connsiteY9" fmla="*/ 33646 h 1719942"/>
                  <a:gd name="connsiteX10" fmla="*/ 6982691 w 6982691"/>
                  <a:gd name="connsiteY10" fmla="*/ 45522 h 1719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82691" h="1719942">
                    <a:moveTo>
                      <a:pt x="0" y="1719942"/>
                    </a:moveTo>
                    <a:cubicBezTo>
                      <a:pt x="162296" y="1536864"/>
                      <a:pt x="324592" y="1353787"/>
                      <a:pt x="546265" y="1185553"/>
                    </a:cubicBezTo>
                    <a:cubicBezTo>
                      <a:pt x="767938" y="1017319"/>
                      <a:pt x="1074718" y="835231"/>
                      <a:pt x="1330037" y="710540"/>
                    </a:cubicBezTo>
                    <a:cubicBezTo>
                      <a:pt x="1585356" y="585849"/>
                      <a:pt x="1741715" y="530430"/>
                      <a:pt x="2078182" y="437407"/>
                    </a:cubicBezTo>
                    <a:cubicBezTo>
                      <a:pt x="2414649" y="344384"/>
                      <a:pt x="3028208" y="213755"/>
                      <a:pt x="3348842" y="152399"/>
                    </a:cubicBezTo>
                    <a:cubicBezTo>
                      <a:pt x="3669476" y="91043"/>
                      <a:pt x="3718957" y="93022"/>
                      <a:pt x="4001985" y="69272"/>
                    </a:cubicBezTo>
                    <a:cubicBezTo>
                      <a:pt x="4285013" y="45522"/>
                      <a:pt x="4732317" y="19792"/>
                      <a:pt x="5047013" y="9896"/>
                    </a:cubicBezTo>
                    <a:cubicBezTo>
                      <a:pt x="5361709" y="0"/>
                      <a:pt x="5890161" y="9896"/>
                      <a:pt x="5890161" y="9896"/>
                    </a:cubicBezTo>
                    <a:lnTo>
                      <a:pt x="6495803" y="9896"/>
                    </a:lnTo>
                    <a:cubicBezTo>
                      <a:pt x="6664037" y="13854"/>
                      <a:pt x="6818416" y="27708"/>
                      <a:pt x="6899564" y="33646"/>
                    </a:cubicBezTo>
                    <a:cubicBezTo>
                      <a:pt x="6980712" y="39584"/>
                      <a:pt x="6953003" y="37605"/>
                      <a:pt x="6982691" y="45522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Hexagon 49"/>
              <p:cNvSpPr/>
              <p:nvPr/>
            </p:nvSpPr>
            <p:spPr>
              <a:xfrm rot="1800000">
                <a:off x="2996165" y="2859252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10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Hexagon 50"/>
              <p:cNvSpPr/>
              <p:nvPr/>
            </p:nvSpPr>
            <p:spPr>
              <a:xfrm rot="1800000">
                <a:off x="3720065" y="412607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Hexagon 51"/>
              <p:cNvSpPr/>
              <p:nvPr/>
            </p:nvSpPr>
            <p:spPr>
              <a:xfrm rot="1800000">
                <a:off x="3729591" y="1592427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Hexagon 52"/>
              <p:cNvSpPr/>
              <p:nvPr/>
            </p:nvSpPr>
            <p:spPr>
              <a:xfrm rot="1800000">
                <a:off x="2977115" y="325603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4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4" name="Hexagon 53"/>
              <p:cNvSpPr/>
              <p:nvPr/>
            </p:nvSpPr>
            <p:spPr>
              <a:xfrm rot="1800000">
                <a:off x="4463014" y="538337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6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5" name="Freeform 54"/>
              <p:cNvSpPr/>
              <p:nvPr/>
            </p:nvSpPr>
            <p:spPr>
              <a:xfrm rot="1800000">
                <a:off x="-382404" y="4201528"/>
                <a:ext cx="1261499" cy="1388236"/>
              </a:xfrm>
              <a:custGeom>
                <a:avLst/>
                <a:gdLst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1205142 w 1601400"/>
                  <a:gd name="connsiteY2" fmla="*/ 0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261499"/>
                  <a:gd name="connsiteY0" fmla="*/ 105098 h 1388236"/>
                  <a:gd name="connsiteX1" fmla="*/ 56357 w 1261499"/>
                  <a:gd name="connsiteY1" fmla="*/ 0 h 1388236"/>
                  <a:gd name="connsiteX2" fmla="*/ 865241 w 1261499"/>
                  <a:gd name="connsiteY2" fmla="*/ 0 h 1388236"/>
                  <a:gd name="connsiteX3" fmla="*/ 1261499 w 1261499"/>
                  <a:gd name="connsiteY3" fmla="*/ 694118 h 1388236"/>
                  <a:gd name="connsiteX4" fmla="*/ 865241 w 1261499"/>
                  <a:gd name="connsiteY4" fmla="*/ 1388236 h 1388236"/>
                  <a:gd name="connsiteX5" fmla="*/ 56357 w 1261499"/>
                  <a:gd name="connsiteY5" fmla="*/ 1388236 h 1388236"/>
                  <a:gd name="connsiteX6" fmla="*/ 0 w 1261499"/>
                  <a:gd name="connsiteY6" fmla="*/ 105098 h 1388236"/>
                  <a:gd name="connsiteX0" fmla="*/ 0 w 1261499"/>
                  <a:gd name="connsiteY0" fmla="*/ 105098 h 1388236"/>
                  <a:gd name="connsiteX1" fmla="*/ 56357 w 1261499"/>
                  <a:gd name="connsiteY1" fmla="*/ 0 h 1388236"/>
                  <a:gd name="connsiteX2" fmla="*/ 865241 w 1261499"/>
                  <a:gd name="connsiteY2" fmla="*/ 0 h 1388236"/>
                  <a:gd name="connsiteX3" fmla="*/ 1261499 w 1261499"/>
                  <a:gd name="connsiteY3" fmla="*/ 694118 h 1388236"/>
                  <a:gd name="connsiteX4" fmla="*/ 865241 w 1261499"/>
                  <a:gd name="connsiteY4" fmla="*/ 1388236 h 1388236"/>
                  <a:gd name="connsiteX5" fmla="*/ 744578 w 1261499"/>
                  <a:gd name="connsiteY5" fmla="*/ 1387893 h 1388236"/>
                  <a:gd name="connsiteX6" fmla="*/ 0 w 1261499"/>
                  <a:gd name="connsiteY6" fmla="*/ 105098 h 1388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1499" h="1388236">
                    <a:moveTo>
                      <a:pt x="0" y="105098"/>
                    </a:moveTo>
                    <a:lnTo>
                      <a:pt x="56357" y="0"/>
                    </a:lnTo>
                    <a:lnTo>
                      <a:pt x="865241" y="0"/>
                    </a:lnTo>
                    <a:lnTo>
                      <a:pt x="1261499" y="694118"/>
                    </a:lnTo>
                    <a:lnTo>
                      <a:pt x="865241" y="1388236"/>
                    </a:lnTo>
                    <a:lnTo>
                      <a:pt x="744578" y="1387893"/>
                    </a:lnTo>
                    <a:lnTo>
                      <a:pt x="0" y="105098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Hexagon 55"/>
              <p:cNvSpPr/>
              <p:nvPr/>
            </p:nvSpPr>
            <p:spPr>
              <a:xfrm rot="1800000">
                <a:off x="24365" y="5402429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Hexagon 56"/>
              <p:cNvSpPr/>
              <p:nvPr/>
            </p:nvSpPr>
            <p:spPr>
              <a:xfrm rot="1800000">
                <a:off x="52941" y="284972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Hexagon 57"/>
              <p:cNvSpPr/>
              <p:nvPr/>
            </p:nvSpPr>
            <p:spPr>
              <a:xfrm rot="1800000">
                <a:off x="776840" y="4126077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9" name="Hexagon 58"/>
              <p:cNvSpPr/>
              <p:nvPr/>
            </p:nvSpPr>
            <p:spPr>
              <a:xfrm rot="1800000">
                <a:off x="1510265" y="5411953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0" name="Hexagon 59"/>
              <p:cNvSpPr/>
              <p:nvPr/>
            </p:nvSpPr>
            <p:spPr>
              <a:xfrm rot="1800000">
                <a:off x="1529316" y="2859252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Hexagon 94"/>
              <p:cNvSpPr/>
              <p:nvPr/>
            </p:nvSpPr>
            <p:spPr>
              <a:xfrm rot="1800000">
                <a:off x="795890" y="1563853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Hexagon 95"/>
              <p:cNvSpPr/>
              <p:nvPr/>
            </p:nvSpPr>
            <p:spPr>
              <a:xfrm rot="1800000">
                <a:off x="6806166" y="414512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10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Hexagon 96"/>
              <p:cNvSpPr/>
              <p:nvPr/>
            </p:nvSpPr>
            <p:spPr>
              <a:xfrm rot="1800000">
                <a:off x="7549116" y="5421479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Hexagon 97"/>
              <p:cNvSpPr/>
              <p:nvPr/>
            </p:nvSpPr>
            <p:spPr>
              <a:xfrm rot="1800000">
                <a:off x="7549117" y="286877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Freeform 98"/>
              <p:cNvSpPr/>
              <p:nvPr/>
            </p:nvSpPr>
            <p:spPr>
              <a:xfrm rot="1800000">
                <a:off x="8306521" y="4055629"/>
                <a:ext cx="1243407" cy="1388236"/>
              </a:xfrm>
              <a:custGeom>
                <a:avLst/>
                <a:gdLst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1205142 w 1601400"/>
                  <a:gd name="connsiteY2" fmla="*/ 0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474029 w 1601400"/>
                  <a:gd name="connsiteY2" fmla="*/ 4016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243407"/>
                  <a:gd name="connsiteY0" fmla="*/ 694118 h 1388236"/>
                  <a:gd name="connsiteX1" fmla="*/ 396258 w 1243407"/>
                  <a:gd name="connsiteY1" fmla="*/ 0 h 1388236"/>
                  <a:gd name="connsiteX2" fmla="*/ 474029 w 1243407"/>
                  <a:gd name="connsiteY2" fmla="*/ 4016 h 1388236"/>
                  <a:gd name="connsiteX3" fmla="*/ 1243407 w 1243407"/>
                  <a:gd name="connsiteY3" fmla="*/ 1325983 h 1388236"/>
                  <a:gd name="connsiteX4" fmla="*/ 1205142 w 1243407"/>
                  <a:gd name="connsiteY4" fmla="*/ 1388236 h 1388236"/>
                  <a:gd name="connsiteX5" fmla="*/ 396258 w 1243407"/>
                  <a:gd name="connsiteY5" fmla="*/ 1388236 h 1388236"/>
                  <a:gd name="connsiteX6" fmla="*/ 0 w 1243407"/>
                  <a:gd name="connsiteY6" fmla="*/ 694118 h 1388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3407" h="1388236">
                    <a:moveTo>
                      <a:pt x="0" y="694118"/>
                    </a:moveTo>
                    <a:lnTo>
                      <a:pt x="396258" y="0"/>
                    </a:lnTo>
                    <a:lnTo>
                      <a:pt x="474029" y="4016"/>
                    </a:lnTo>
                    <a:lnTo>
                      <a:pt x="1243407" y="1325983"/>
                    </a:lnTo>
                    <a:lnTo>
                      <a:pt x="1205142" y="1388236"/>
                    </a:lnTo>
                    <a:lnTo>
                      <a:pt x="396258" y="1388236"/>
                    </a:lnTo>
                    <a:lnTo>
                      <a:pt x="0" y="694118"/>
                    </a:lnTo>
                    <a:close/>
                  </a:path>
                </a:pathLst>
              </a:custGeom>
              <a:solidFill>
                <a:schemeClr val="bg1">
                  <a:alpha val="4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Freeform 99"/>
              <p:cNvSpPr/>
              <p:nvPr/>
            </p:nvSpPr>
            <p:spPr>
              <a:xfrm rot="1800000">
                <a:off x="8306771" y="1511524"/>
                <a:ext cx="1241871" cy="1388822"/>
              </a:xfrm>
              <a:custGeom>
                <a:avLst/>
                <a:gdLst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1205142 w 1601400"/>
                  <a:gd name="connsiteY2" fmla="*/ 0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601400"/>
                  <a:gd name="connsiteY0" fmla="*/ 694704 h 1388822"/>
                  <a:gd name="connsiteX1" fmla="*/ 396258 w 1601400"/>
                  <a:gd name="connsiteY1" fmla="*/ 586 h 1388822"/>
                  <a:gd name="connsiteX2" fmla="*/ 482002 w 1601400"/>
                  <a:gd name="connsiteY2" fmla="*/ 0 h 1388822"/>
                  <a:gd name="connsiteX3" fmla="*/ 1601400 w 1601400"/>
                  <a:gd name="connsiteY3" fmla="*/ 694704 h 1388822"/>
                  <a:gd name="connsiteX4" fmla="*/ 1205142 w 1601400"/>
                  <a:gd name="connsiteY4" fmla="*/ 1388822 h 1388822"/>
                  <a:gd name="connsiteX5" fmla="*/ 396258 w 1601400"/>
                  <a:gd name="connsiteY5" fmla="*/ 1388822 h 1388822"/>
                  <a:gd name="connsiteX6" fmla="*/ 0 w 1601400"/>
                  <a:gd name="connsiteY6" fmla="*/ 694704 h 1388822"/>
                  <a:gd name="connsiteX0" fmla="*/ 0 w 1241871"/>
                  <a:gd name="connsiteY0" fmla="*/ 694704 h 1388822"/>
                  <a:gd name="connsiteX1" fmla="*/ 396258 w 1241871"/>
                  <a:gd name="connsiteY1" fmla="*/ 586 h 1388822"/>
                  <a:gd name="connsiteX2" fmla="*/ 482002 w 1241871"/>
                  <a:gd name="connsiteY2" fmla="*/ 0 h 1388822"/>
                  <a:gd name="connsiteX3" fmla="*/ 1241871 w 1241871"/>
                  <a:gd name="connsiteY3" fmla="*/ 1323912 h 1388822"/>
                  <a:gd name="connsiteX4" fmla="*/ 1205142 w 1241871"/>
                  <a:gd name="connsiteY4" fmla="*/ 1388822 h 1388822"/>
                  <a:gd name="connsiteX5" fmla="*/ 396258 w 1241871"/>
                  <a:gd name="connsiteY5" fmla="*/ 1388822 h 1388822"/>
                  <a:gd name="connsiteX6" fmla="*/ 0 w 1241871"/>
                  <a:gd name="connsiteY6" fmla="*/ 694704 h 1388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1871" h="1388822">
                    <a:moveTo>
                      <a:pt x="0" y="694704"/>
                    </a:moveTo>
                    <a:lnTo>
                      <a:pt x="396258" y="586"/>
                    </a:lnTo>
                    <a:lnTo>
                      <a:pt x="482002" y="0"/>
                    </a:lnTo>
                    <a:lnTo>
                      <a:pt x="1241871" y="1323912"/>
                    </a:lnTo>
                    <a:lnTo>
                      <a:pt x="1205142" y="1388822"/>
                    </a:lnTo>
                    <a:lnTo>
                      <a:pt x="396258" y="1388822"/>
                    </a:lnTo>
                    <a:lnTo>
                      <a:pt x="0" y="694704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72" name="Picture 6" descr="CoverOverlay.png"/>
            <p:cNvPicPr>
              <a:picLocks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-215798" y="-243408"/>
              <a:ext cx="9576000" cy="7308000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pic>
        <p:sp>
          <p:nvSpPr>
            <p:cNvPr id="273" name="Rectangle 65"/>
            <p:cNvSpPr/>
            <p:nvPr userDrawn="1"/>
          </p:nvSpPr>
          <p:spPr>
            <a:xfrm>
              <a:off x="46608" y="46376"/>
              <a:ext cx="9097392" cy="6750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6350">
              <a:solidFill>
                <a:srgbClr val="BFEF5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组合 2"/>
            <p:cNvGrpSpPr/>
            <p:nvPr userDrawn="1"/>
          </p:nvGrpSpPr>
          <p:grpSpPr>
            <a:xfrm>
              <a:off x="466839" y="3162318"/>
              <a:ext cx="8297553" cy="821119"/>
              <a:chOff x="466839" y="3162318"/>
              <a:chExt cx="8297553" cy="821119"/>
            </a:xfrm>
          </p:grpSpPr>
          <p:sp>
            <p:nvSpPr>
              <p:cNvPr id="91" name="WordArt 75"/>
              <p:cNvSpPr>
                <a:spLocks noChangeArrowheads="1" noChangeShapeType="1" noTextEdit="1"/>
              </p:cNvSpPr>
              <p:nvPr/>
            </p:nvSpPr>
            <p:spPr bwMode="auto">
              <a:xfrm rot="19537802">
                <a:off x="2058230" y="3387200"/>
                <a:ext cx="3960000" cy="504000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Wave2">
                  <a:avLst>
                    <a:gd name="adj1" fmla="val 13005"/>
                    <a:gd name="adj2" fmla="val 0"/>
                  </a:avLst>
                </a:prstTxWarp>
              </a:bodyPr>
              <a:lstStyle/>
              <a:p>
                <a:pPr algn="ctr"/>
                <a:r>
                  <a:rPr lang="zh-CN" altLang="en-US" sz="2800" i="1" kern="10" dirty="0" smtClean="0">
                    <a:ln w="9525">
                      <a:solidFill>
                        <a:srgbClr val="99FF99">
                          <a:alpha val="50000"/>
                        </a:srgbClr>
                      </a:solidFill>
                      <a:round/>
                      <a:headEnd/>
                      <a:tailEnd/>
                    </a:ln>
                    <a:solidFill>
                      <a:srgbClr val="CCEBCC"/>
                    </a:solidFill>
                    <a:ea typeface="楷体_GB2312"/>
                  </a:rPr>
                  <a:t>微型计算机原理与接口技术</a:t>
                </a:r>
                <a:endParaRPr lang="zh-CN" altLang="en-US" sz="2800" i="1" kern="10" dirty="0">
                  <a:ln w="9525">
                    <a:solidFill>
                      <a:srgbClr val="99FF99">
                        <a:alpha val="50000"/>
                      </a:srgbClr>
                    </a:solidFill>
                    <a:round/>
                    <a:headEnd/>
                    <a:tailEnd/>
                  </a:ln>
                  <a:solidFill>
                    <a:srgbClr val="CCEBCC"/>
                  </a:solidFill>
                  <a:ea typeface="楷体_GB2312"/>
                </a:endParaRPr>
              </a:p>
            </p:txBody>
          </p:sp>
          <p:sp>
            <p:nvSpPr>
              <p:cNvPr id="92" name="WordArt 76"/>
              <p:cNvSpPr>
                <a:spLocks noChangeArrowheads="1" noChangeShapeType="1" noTextEdit="1"/>
              </p:cNvSpPr>
              <p:nvPr/>
            </p:nvSpPr>
            <p:spPr bwMode="auto">
              <a:xfrm rot="19520900">
                <a:off x="466839" y="3162318"/>
                <a:ext cx="3132000" cy="468000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Wave2">
                  <a:avLst>
                    <a:gd name="adj1" fmla="val 13005"/>
                    <a:gd name="adj2" fmla="val 0"/>
                  </a:avLst>
                </a:prstTxWarp>
              </a:bodyPr>
              <a:lstStyle/>
              <a:p>
                <a:pPr algn="ctr"/>
                <a:r>
                  <a:rPr lang="zh-CN" altLang="en-US" sz="2800" i="1" kern="10" dirty="0">
                    <a:ln w="9525">
                      <a:solidFill>
                        <a:srgbClr val="99FF99">
                          <a:alpha val="50000"/>
                        </a:srgbClr>
                      </a:solidFill>
                      <a:round/>
                      <a:headEnd/>
                      <a:tailEnd/>
                    </a:ln>
                    <a:solidFill>
                      <a:srgbClr val="CCEBCC"/>
                    </a:solidFill>
                    <a:ea typeface="楷体_GB2312"/>
                  </a:rPr>
                  <a:t>中国水利水电出版社</a:t>
                </a:r>
              </a:p>
            </p:txBody>
          </p:sp>
          <p:sp>
            <p:nvSpPr>
              <p:cNvPr id="48" name="WordArt 75"/>
              <p:cNvSpPr>
                <a:spLocks noChangeArrowheads="1" noChangeShapeType="1" noTextEdit="1"/>
              </p:cNvSpPr>
              <p:nvPr userDrawn="1"/>
            </p:nvSpPr>
            <p:spPr bwMode="auto">
              <a:xfrm rot="19537802">
                <a:off x="4477621" y="3479437"/>
                <a:ext cx="4286771" cy="504000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numCol="1" fromWordArt="1">
                <a:prstTxWarp prst="textWave2">
                  <a:avLst>
                    <a:gd name="adj1" fmla="val 13005"/>
                    <a:gd name="adj2" fmla="val 0"/>
                  </a:avLst>
                </a:prstTxWarp>
              </a:bodyPr>
              <a:lstStyle/>
              <a:p>
                <a:pPr lvl="0" algn="ctr"/>
                <a:r>
                  <a:rPr lang="en-US" altLang="zh-CN" sz="2800" i="1" kern="10" dirty="0" smtClean="0">
                    <a:ln w="9525">
                      <a:solidFill>
                        <a:srgbClr val="99FF99">
                          <a:alpha val="50000"/>
                        </a:srgbClr>
                      </a:solidFill>
                      <a:round/>
                      <a:headEnd/>
                      <a:tailEnd/>
                    </a:ln>
                    <a:solidFill>
                      <a:srgbClr val="CCEBCC"/>
                    </a:solidFill>
                    <a:ea typeface="楷体_GB2312"/>
                  </a:rPr>
                  <a:t>ISBN 978-7-5170-3719-4</a:t>
                </a:r>
                <a:endParaRPr lang="zh-CN" altLang="en-US" sz="2800" i="1" kern="10" dirty="0">
                  <a:ln w="9525">
                    <a:solidFill>
                      <a:srgbClr val="99FF99">
                        <a:alpha val="50000"/>
                      </a:srgbClr>
                    </a:solidFill>
                    <a:round/>
                    <a:headEnd/>
                    <a:tailEnd/>
                  </a:ln>
                  <a:solidFill>
                    <a:srgbClr val="CCEBCC"/>
                  </a:solidFill>
                  <a:ea typeface="楷体_GB2312"/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0" y="-10234"/>
              <a:ext cx="9197853" cy="68066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4" name="Title Placeholder 1"/>
          <p:cNvSpPr>
            <a:spLocks noGrp="1"/>
          </p:cNvSpPr>
          <p:nvPr>
            <p:ph type="title"/>
          </p:nvPr>
        </p:nvSpPr>
        <p:spPr>
          <a:xfrm>
            <a:off x="1043490" y="1017430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275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13418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27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41926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82" r:id="rId3"/>
    <p:sldLayoutId id="2147483698" r:id="rId4"/>
    <p:sldLayoutId id="2147483691" r:id="rId5"/>
    <p:sldLayoutId id="2147483701" r:id="rId6"/>
    <p:sldLayoutId id="2147483673" r:id="rId7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slide" Target="slide3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5" Type="http://schemas.openxmlformats.org/officeDocument/2006/relationships/slide" Target="slide3.xml"/><Relationship Id="rId4" Type="http://schemas.openxmlformats.org/officeDocument/2006/relationships/slide" Target="slide3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slide" Target="slide1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 idx="4294967295"/>
          </p:nvPr>
        </p:nvSpPr>
        <p:spPr>
          <a:xfrm>
            <a:off x="6444208" y="188640"/>
            <a:ext cx="2304256" cy="387614"/>
          </a:xfrm>
        </p:spPr>
        <p:txBody>
          <a:bodyPr anchor="ctr">
            <a:noAutofit/>
          </a:bodyPr>
          <a:lstStyle/>
          <a:p>
            <a:pPr algn="ctr"/>
            <a:r>
              <a:rPr lang="zh-CN" altLang="en-US" sz="800" b="1" dirty="0" smtClean="0">
                <a:solidFill>
                  <a:srgbClr val="88D48C"/>
                </a:solidFill>
              </a:rPr>
              <a:t>微型计算机原理与接口技术（第二版）</a:t>
            </a:r>
            <a:endParaRPr lang="zh-CN" altLang="en-US" sz="800" b="1" dirty="0">
              <a:solidFill>
                <a:srgbClr val="88D4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14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9.2.1  8237A</a:t>
            </a:r>
            <a:r>
              <a:rPr lang="zh-CN" altLang="zh-CN" dirty="0"/>
              <a:t>的主要特性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450000" y="1412776"/>
            <a:ext cx="8244000" cy="4752424"/>
            <a:chOff x="396000" y="1412776"/>
            <a:chExt cx="8244000" cy="4752424"/>
          </a:xfrm>
        </p:grpSpPr>
        <p:sp>
          <p:nvSpPr>
            <p:cNvPr id="5" name="矩形 4"/>
            <p:cNvSpPr/>
            <p:nvPr/>
          </p:nvSpPr>
          <p:spPr>
            <a:xfrm>
              <a:off x="396000" y="1938414"/>
              <a:ext cx="8244000" cy="46800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96000" y="2899888"/>
              <a:ext cx="8244000" cy="46800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96000" y="2899888"/>
              <a:ext cx="8244000" cy="46800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96000" y="4250116"/>
              <a:ext cx="8244000" cy="46800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96000" y="5229200"/>
              <a:ext cx="8244000" cy="93600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96000" y="1412776"/>
                  <a:ext cx="8244000" cy="4752000"/>
                </a:xfrm>
                <a:prstGeom prst="rect">
                  <a:avLst/>
                </a:prstGeom>
                <a:solidFill>
                  <a:schemeClr val="bg1">
                    <a:lumMod val="75000"/>
                    <a:alpha val="50196"/>
                  </a:schemeClr>
                </a:solidFill>
                <a:ln w="19050" cap="rnd">
                  <a:solidFill>
                    <a:srgbClr val="00B050"/>
                  </a:solidFill>
                  <a:prstDash val="solid"/>
                  <a:miter lim="800000"/>
                  <a:headEnd/>
                  <a:tailEnd/>
                </a:ln>
                <a:effectLst/>
                <a:extLst/>
              </p:spPr>
              <p:txBody>
                <a:bodyPr lIns="108000" tIns="108000" rIns="36000" bIns="108000"/>
                <a:lstStyle>
                  <a:lvl1pPr algn="l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algn="l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algn="l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algn="l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algn="l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marL="396000" indent="-396000">
                    <a:lnSpc>
                      <a:spcPct val="114000"/>
                    </a:lnSpc>
                    <a:spcAft>
                      <a:spcPts val="600"/>
                    </a:spcAft>
                    <a:buFont typeface="+mj-lt"/>
                    <a:buAutoNum type="arabicPeriod"/>
                  </a:pPr>
                  <a:r>
                    <a:rPr lang="zh-CN" altLang="en-US" sz="2300" b="0" dirty="0" smtClean="0">
                      <a:solidFill>
                        <a:srgbClr val="002060"/>
                      </a:solidFill>
                    </a:rPr>
                    <a:t>单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一</a:t>
                  </a:r>
                  <a:r>
                    <a:rPr lang="en-US" altLang="zh-CN" sz="2300" b="0" dirty="0">
                      <a:solidFill>
                        <a:srgbClr val="002060"/>
                      </a:solidFill>
                    </a:rPr>
                    <a:t>+5V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电源，单相时钟，</a:t>
                  </a:r>
                  <a:r>
                    <a:rPr lang="en-US" altLang="zh-CN" sz="2300" b="0" dirty="0">
                      <a:solidFill>
                        <a:srgbClr val="002060"/>
                      </a:solidFill>
                    </a:rPr>
                    <a:t>40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条引脚，双列直插式封</a:t>
                  </a:r>
                  <a:r>
                    <a:rPr lang="zh-CN" altLang="en-US" sz="2300" b="0" dirty="0" smtClean="0">
                      <a:solidFill>
                        <a:srgbClr val="002060"/>
                      </a:solidFill>
                    </a:rPr>
                    <a:t>装。</a:t>
                  </a:r>
                  <a:endParaRPr lang="zh-CN" altLang="en-US" sz="2300" b="0" dirty="0">
                    <a:solidFill>
                      <a:srgbClr val="002060"/>
                    </a:solidFill>
                  </a:endParaRPr>
                </a:p>
                <a:p>
                  <a:pPr marL="396000" indent="-396000">
                    <a:lnSpc>
                      <a:spcPct val="114000"/>
                    </a:lnSpc>
                    <a:spcAft>
                      <a:spcPts val="600"/>
                    </a:spcAft>
                    <a:buFont typeface="+mj-lt"/>
                    <a:buAutoNum type="arabicPeriod"/>
                  </a:pPr>
                  <a:r>
                    <a:rPr lang="zh-CN" altLang="en-US" sz="2300" b="0" dirty="0" smtClean="0">
                      <a:solidFill>
                        <a:srgbClr val="002060"/>
                      </a:solidFill>
                    </a:rPr>
                    <a:t>采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用</a:t>
                  </a:r>
                  <a:r>
                    <a:rPr lang="en-US" altLang="zh-CN" sz="2300" b="0" dirty="0">
                      <a:solidFill>
                        <a:srgbClr val="002060"/>
                      </a:solidFill>
                    </a:rPr>
                    <a:t>5MHz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时钟，传送速率可达</a:t>
                  </a:r>
                  <a:r>
                    <a:rPr lang="en-US" altLang="zh-CN" sz="2300" b="0" dirty="0" smtClean="0">
                      <a:solidFill>
                        <a:srgbClr val="002060"/>
                      </a:solidFill>
                    </a:rPr>
                    <a:t>1.6MB/s。</a:t>
                  </a:r>
                  <a:endParaRPr lang="en-US" altLang="zh-CN" sz="2300" b="0" dirty="0">
                    <a:solidFill>
                      <a:srgbClr val="002060"/>
                    </a:solidFill>
                  </a:endParaRPr>
                </a:p>
                <a:p>
                  <a:pPr marL="396000" indent="-396000">
                    <a:lnSpc>
                      <a:spcPct val="114000"/>
                    </a:lnSpc>
                    <a:spcAft>
                      <a:spcPts val="600"/>
                    </a:spcAft>
                    <a:buFont typeface="+mj-lt"/>
                    <a:buAutoNum type="arabicPeriod"/>
                  </a:pPr>
                  <a:r>
                    <a:rPr lang="zh-CN" altLang="en-US" sz="2300" b="0" dirty="0" smtClean="0">
                      <a:solidFill>
                        <a:srgbClr val="002060"/>
                      </a:solidFill>
                    </a:rPr>
                    <a:t>具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有</a:t>
                  </a:r>
                  <a:r>
                    <a:rPr lang="en-US" altLang="zh-CN" sz="2300" b="0" dirty="0">
                      <a:solidFill>
                        <a:srgbClr val="002060"/>
                      </a:solidFill>
                    </a:rPr>
                    <a:t>4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个独立的</a:t>
                  </a:r>
                  <a:r>
                    <a:rPr lang="en-US" altLang="zh-CN" sz="2300" b="0" dirty="0">
                      <a:solidFill>
                        <a:srgbClr val="002060"/>
                      </a:solidFill>
                    </a:rPr>
                    <a:t>DMA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通道，每个通道一次最多传送</a:t>
                  </a:r>
                  <a:r>
                    <a:rPr lang="en-US" altLang="zh-CN" sz="2300" b="0" dirty="0" smtClean="0">
                      <a:solidFill>
                        <a:srgbClr val="002060"/>
                      </a:solidFill>
                    </a:rPr>
                    <a:t>64KB。</a:t>
                  </a:r>
                  <a:endParaRPr lang="en-US" altLang="zh-CN" sz="2300" b="0" dirty="0">
                    <a:solidFill>
                      <a:srgbClr val="002060"/>
                    </a:solidFill>
                  </a:endParaRPr>
                </a:p>
                <a:p>
                  <a:pPr marL="396000" indent="-396000">
                    <a:lnSpc>
                      <a:spcPct val="114000"/>
                    </a:lnSpc>
                    <a:spcAft>
                      <a:spcPts val="600"/>
                    </a:spcAft>
                    <a:buFont typeface="+mj-lt"/>
                    <a:buAutoNum type="arabicPeriod"/>
                  </a:pPr>
                  <a:r>
                    <a:rPr lang="zh-CN" altLang="en-US" sz="2300" b="0" dirty="0" smtClean="0">
                      <a:solidFill>
                        <a:srgbClr val="002060"/>
                      </a:solidFill>
                    </a:rPr>
                    <a:t>可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实现内存与外设、内</a:t>
                  </a:r>
                  <a:r>
                    <a:rPr lang="zh-CN" altLang="en-US" sz="2300" b="0" dirty="0" smtClean="0">
                      <a:solidFill>
                        <a:srgbClr val="002060"/>
                      </a:solidFill>
                    </a:rPr>
                    <a:t>存两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个区域间的高速批量数据传</a:t>
                  </a:r>
                  <a:r>
                    <a:rPr lang="zh-CN" altLang="en-US" sz="2300" b="0" dirty="0" smtClean="0">
                      <a:solidFill>
                        <a:srgbClr val="002060"/>
                      </a:solidFill>
                    </a:rPr>
                    <a:t>送。</a:t>
                  </a:r>
                  <a:endParaRPr lang="zh-CN" altLang="en-US" sz="2300" b="0" dirty="0">
                    <a:solidFill>
                      <a:srgbClr val="002060"/>
                    </a:solidFill>
                  </a:endParaRPr>
                </a:p>
                <a:p>
                  <a:pPr marL="396000" indent="-396000">
                    <a:lnSpc>
                      <a:spcPct val="114000"/>
                    </a:lnSpc>
                    <a:spcAft>
                      <a:spcPts val="600"/>
                    </a:spcAft>
                    <a:buFont typeface="+mj-lt"/>
                    <a:buAutoNum type="arabicPeriod"/>
                  </a:pPr>
                  <a:r>
                    <a:rPr lang="zh-CN" altLang="en-US" sz="2300" b="0" dirty="0" smtClean="0">
                      <a:solidFill>
                        <a:srgbClr val="002060"/>
                      </a:solidFill>
                    </a:rPr>
                    <a:t>每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个通道的</a:t>
                  </a:r>
                  <a:r>
                    <a:rPr lang="en-US" altLang="zh-CN" sz="2300" b="0" dirty="0">
                      <a:solidFill>
                        <a:srgbClr val="002060"/>
                      </a:solidFill>
                    </a:rPr>
                    <a:t>DMA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请求可分别允许或禁止，</a:t>
                  </a:r>
                  <a:r>
                    <a:rPr lang="en-US" altLang="zh-CN" sz="2300" b="0" dirty="0">
                      <a:solidFill>
                        <a:srgbClr val="002060"/>
                      </a:solidFill>
                    </a:rPr>
                    <a:t>4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个通道的</a:t>
                  </a:r>
                  <a:r>
                    <a:rPr lang="en-US" altLang="zh-CN" sz="2300" b="0" dirty="0">
                      <a:solidFill>
                        <a:srgbClr val="002060"/>
                      </a:solidFill>
                    </a:rPr>
                    <a:t>DMA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请求的优先级可由软件设定为固定方式或循环方</a:t>
                  </a:r>
                  <a:r>
                    <a:rPr lang="zh-CN" altLang="en-US" sz="2300" b="0" dirty="0" smtClean="0">
                      <a:solidFill>
                        <a:srgbClr val="002060"/>
                      </a:solidFill>
                    </a:rPr>
                    <a:t>式。</a:t>
                  </a:r>
                  <a:endParaRPr lang="zh-CN" altLang="en-US" sz="2300" b="0" dirty="0">
                    <a:solidFill>
                      <a:srgbClr val="002060"/>
                    </a:solidFill>
                  </a:endParaRPr>
                </a:p>
                <a:p>
                  <a:pPr marL="396000" indent="-396000">
                    <a:lnSpc>
                      <a:spcPct val="114000"/>
                    </a:lnSpc>
                    <a:spcAft>
                      <a:spcPts val="600"/>
                    </a:spcAft>
                    <a:buFont typeface="+mj-lt"/>
                    <a:buAutoNum type="arabicPeriod"/>
                  </a:pPr>
                  <a:r>
                    <a:rPr lang="en-US" altLang="zh-CN" sz="2300" b="0" dirty="0" smtClean="0">
                      <a:solidFill>
                        <a:srgbClr val="002060"/>
                      </a:solidFill>
                    </a:rPr>
                    <a:t>4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种工作方式：单字节传送、块传送、请求传送、级联传</a:t>
                  </a:r>
                  <a:r>
                    <a:rPr lang="zh-CN" altLang="en-US" sz="2300" b="0" dirty="0" smtClean="0">
                      <a:solidFill>
                        <a:srgbClr val="002060"/>
                      </a:solidFill>
                    </a:rPr>
                    <a:t>送。</a:t>
                  </a:r>
                  <a:endParaRPr lang="zh-CN" altLang="en-US" sz="2300" b="0" dirty="0">
                    <a:solidFill>
                      <a:srgbClr val="002060"/>
                    </a:solidFill>
                  </a:endParaRPr>
                </a:p>
                <a:p>
                  <a:pPr marL="396000" indent="-396000">
                    <a:lnSpc>
                      <a:spcPct val="114000"/>
                    </a:lnSpc>
                    <a:spcAft>
                      <a:spcPts val="600"/>
                    </a:spcAft>
                    <a:buFont typeface="+mj-lt"/>
                    <a:buAutoNum type="arabicPeriod"/>
                  </a:pPr>
                  <a:r>
                    <a:rPr lang="zh-CN" altLang="en-US" sz="2300" b="0" dirty="0" smtClean="0">
                      <a:solidFill>
                        <a:srgbClr val="002060"/>
                      </a:solidFill>
                    </a:rPr>
                    <a:t>可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用级联方式扩展</a:t>
                  </a:r>
                  <a:r>
                    <a:rPr lang="en-US" altLang="zh-CN" sz="2300" b="0" dirty="0">
                      <a:solidFill>
                        <a:srgbClr val="002060"/>
                      </a:solidFill>
                    </a:rPr>
                    <a:t>DMA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通道数</a:t>
                  </a:r>
                  <a:r>
                    <a:rPr lang="zh-CN" altLang="en-US" sz="2300" b="0" dirty="0" smtClean="0">
                      <a:solidFill>
                        <a:srgbClr val="002060"/>
                      </a:solidFill>
                    </a:rPr>
                    <a:t>目。</a:t>
                  </a:r>
                  <a:endParaRPr lang="zh-CN" altLang="en-US" sz="2300" b="0" dirty="0">
                    <a:solidFill>
                      <a:srgbClr val="002060"/>
                    </a:solidFill>
                  </a:endParaRPr>
                </a:p>
                <a:p>
                  <a:pPr marL="396000" indent="-396000">
                    <a:lnSpc>
                      <a:spcPct val="120000"/>
                    </a:lnSpc>
                    <a:spcAft>
                      <a:spcPts val="600"/>
                    </a:spcAft>
                    <a:buFont typeface="+mj-lt"/>
                    <a:buAutoNum type="arabicPeriod"/>
                  </a:pPr>
                  <a:r>
                    <a:rPr lang="zh-CN" altLang="en-US" sz="2300" b="0" dirty="0" smtClean="0">
                      <a:solidFill>
                        <a:srgbClr val="002060"/>
                      </a:solidFill>
                    </a:rPr>
                    <a:t>有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一条</a:t>
                  </a:r>
                  <a:r>
                    <a:rPr lang="en-US" altLang="zh-CN" sz="2300" b="0" dirty="0">
                      <a:solidFill>
                        <a:srgbClr val="002060"/>
                      </a:solidFill>
                    </a:rPr>
                    <a:t>DMA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传送结束信</a:t>
                  </a:r>
                  <a:r>
                    <a:rPr lang="zh-CN" altLang="en-US" sz="2300" b="0" dirty="0" smtClean="0">
                      <a:solidFill>
                        <a:srgbClr val="002060"/>
                      </a:solidFill>
                    </a:rPr>
                    <a:t>号</a:t>
                  </a:r>
                  <a14:m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zh-CN" altLang="en-US" sz="2300" b="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altLang="zh-CN" sz="2300" b="0" i="0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EOP</m:t>
                          </m:r>
                        </m:e>
                      </m:acc>
                    </m:oMath>
                  </a14:m>
                  <a:r>
                    <a:rPr lang="zh-CN" altLang="en-US" sz="2300" b="0" dirty="0" smtClean="0">
                      <a:solidFill>
                        <a:srgbClr val="002060"/>
                      </a:solidFill>
                    </a:rPr>
                    <a:t>，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可以由内部计数结束产生输出，也允许外界利用此输入端结束</a:t>
                  </a:r>
                  <a:r>
                    <a:rPr lang="en-US" altLang="zh-CN" sz="2300" b="0" dirty="0">
                      <a:solidFill>
                        <a:srgbClr val="002060"/>
                      </a:solidFill>
                    </a:rPr>
                    <a:t>DMA</a:t>
                  </a:r>
                  <a:r>
                    <a:rPr lang="zh-CN" altLang="en-US" sz="2300" b="0" dirty="0">
                      <a:solidFill>
                        <a:srgbClr val="002060"/>
                      </a:solidFill>
                    </a:rPr>
                    <a:t>传送 </a:t>
                  </a:r>
                  <a:r>
                    <a:rPr lang="zh-CN" altLang="en-US" sz="2300" b="0" dirty="0" smtClean="0">
                      <a:solidFill>
                        <a:srgbClr val="002060"/>
                      </a:solidFill>
                    </a:rPr>
                    <a:t>。</a:t>
                  </a:r>
                  <a:endParaRPr lang="zh-CN" altLang="en-US" sz="2300" b="0" dirty="0">
                    <a:solidFill>
                      <a:srgbClr val="002060"/>
                    </a:solidFill>
                  </a:endParaRPr>
                </a:p>
              </p:txBody>
            </p:sp>
          </mc:Choice>
          <mc:Fallback xmlns="">
            <p:sp>
              <p:nvSpPr>
                <p:cNvPr id="3" name="Text 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96000" y="1412776"/>
                  <a:ext cx="8244000" cy="4752000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l="-590" r="-1993" b="-1279"/>
                  </a:stretch>
                </a:blipFill>
                <a:ln w="19050" cap="rnd">
                  <a:solidFill>
                    <a:srgbClr val="00B050"/>
                  </a:solidFill>
                  <a:prstDash val="solid"/>
                  <a:miter lim="800000"/>
                  <a:headEnd/>
                  <a:tailEnd/>
                </a:ln>
                <a:effectLst/>
                <a:extLst/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34349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9.2.2  8237A</a:t>
            </a:r>
            <a:r>
              <a:rPr lang="zh-CN" altLang="zh-CN" dirty="0"/>
              <a:t>的内部结构</a:t>
            </a:r>
            <a:endParaRPr lang="zh-CN" altLang="en-US" dirty="0"/>
          </a:p>
        </p:txBody>
      </p:sp>
      <p:pic>
        <p:nvPicPr>
          <p:cNvPr id="29698" name="Picture 2" descr="C:\Users\Administrator\AppData\Roaming\Tencent\Users\44194298\QQ\WinTemp\RichOle\SR8]NMJ)N}_CO@_QN8$F(6Y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63" y="1349828"/>
            <a:ext cx="8206074" cy="4757982"/>
          </a:xfrm>
          <a:prstGeom prst="rect">
            <a:avLst/>
          </a:prstGeom>
          <a:noFill/>
          <a:ln w="28575">
            <a:solidFill>
              <a:srgbClr val="CC66FF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143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9.2.2  8237A</a:t>
            </a:r>
            <a:r>
              <a:rPr lang="zh-CN" altLang="zh-CN" dirty="0"/>
              <a:t>的内部结构</a:t>
            </a:r>
            <a:endParaRPr lang="zh-CN" altLang="en-US" dirty="0"/>
          </a:p>
        </p:txBody>
      </p:sp>
      <p:pic>
        <p:nvPicPr>
          <p:cNvPr id="5" name="Picture 2" descr="C:\Users\Administrator\AppData\Roaming\Tencent\Users\44194298\QQ\WinTemp\RichOle\SR8]NMJ)N}_CO@_QN8$F(6Y.pn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4" b="2384"/>
          <a:stretch/>
        </p:blipFill>
        <p:spPr bwMode="auto">
          <a:xfrm>
            <a:off x="468963" y="1480457"/>
            <a:ext cx="8206074" cy="4513944"/>
          </a:xfrm>
          <a:prstGeom prst="rect">
            <a:avLst/>
          </a:prstGeom>
          <a:noFill/>
          <a:ln w="19050">
            <a:solidFill>
              <a:srgbClr val="CC66FF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468963" y="3600568"/>
            <a:ext cx="8206074" cy="2708448"/>
          </a:xfrm>
          <a:prstGeom prst="rect">
            <a:avLst/>
          </a:prstGeom>
          <a:solidFill>
            <a:schemeClr val="bg1"/>
          </a:solidFill>
          <a:ln w="19050">
            <a:solidFill>
              <a:srgbClr val="CC66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431540" y="3641232"/>
            <a:ext cx="8280920" cy="26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lnSpc>
                <a:spcPct val="140000"/>
              </a:lnSpc>
            </a:pPr>
            <a:r>
              <a:rPr lang="en-US" altLang="zh-CN" sz="23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zh-CN" sz="23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．时序与控制逻辑</a:t>
            </a:r>
          </a:p>
          <a:p>
            <a:pPr algn="just">
              <a:lnSpc>
                <a:spcPct val="140000"/>
              </a:lnSpc>
            </a:pPr>
            <a:r>
              <a:rPr lang="en-US" altLang="zh-CN" sz="23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zh-CN" sz="23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．</a:t>
            </a:r>
            <a:r>
              <a:rPr lang="zh-CN" altLang="zh-CN" sz="2300" spc="-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优先级编码及控制逻辑</a:t>
            </a:r>
          </a:p>
          <a:p>
            <a:pPr algn="just">
              <a:lnSpc>
                <a:spcPct val="140000"/>
              </a:lnSpc>
            </a:pPr>
            <a:r>
              <a:rPr lang="en-US" altLang="zh-CN" sz="23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3</a:t>
            </a:r>
            <a:r>
              <a:rPr lang="zh-CN" altLang="zh-CN" sz="23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．命令控制逻辑</a:t>
            </a:r>
          </a:p>
          <a:p>
            <a:pPr algn="just">
              <a:lnSpc>
                <a:spcPct val="140000"/>
              </a:lnSpc>
            </a:pPr>
            <a:r>
              <a:rPr lang="en-US" altLang="zh-CN" sz="23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4</a:t>
            </a:r>
            <a:r>
              <a:rPr lang="zh-CN" altLang="zh-CN" sz="23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．数据和地址缓冲器组</a:t>
            </a:r>
            <a:endParaRPr lang="en-US" altLang="zh-CN" sz="2300" dirty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3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5．</a:t>
            </a:r>
            <a:r>
              <a:rPr lang="zh-CN" altLang="zh-CN" sz="23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内部寄存器组</a:t>
            </a:r>
            <a:endParaRPr lang="zh-CN" altLang="en-US" sz="2300" dirty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3801120" y="3595833"/>
            <a:ext cx="4536000" cy="24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0070C0"/>
            </a:solidFill>
            <a:prstDash val="sys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>
              <a:lnSpc>
                <a:spcPct val="118000"/>
              </a:lnSpc>
            </a:pPr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en-US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8237A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从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态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时受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CPU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的控制，时序与控制逻辑电路接受系统送来的时钟、复位、片选和读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/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写控制等信号，完成相应的内部控制操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作</a:t>
            </a:r>
            <a:r>
              <a:rPr lang="zh-CN" altLang="en-US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。　　</a:t>
            </a:r>
            <a:endParaRPr lang="en-US" altLang="zh-CN" sz="2200" dirty="0" smtClean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  <a:p>
            <a:pPr algn="just">
              <a:lnSpc>
                <a:spcPct val="118000"/>
              </a:lnSpc>
            </a:pPr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</a:t>
            </a:r>
            <a:r>
              <a:rPr lang="zh-CN" altLang="en-US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</a:t>
            </a:r>
            <a:r>
              <a:rPr lang="en-US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8237A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主态时，向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存储器或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I/O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接口发出读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/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写等各种控制信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号</a:t>
            </a:r>
            <a:r>
              <a:rPr lang="zh-CN" altLang="en-US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。</a:t>
            </a:r>
            <a:endParaRPr lang="en-US" altLang="zh-CN" sz="2200" dirty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3880232" y="3658160"/>
            <a:ext cx="4536000" cy="24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0070C0"/>
            </a:solidFill>
            <a:prstDash val="sys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/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根据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CPU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对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8237A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初始化时的设置要求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，对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同时提出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DMA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请求的多个通道进行优先级次序裁决，以确定优先级最高</a:t>
            </a:r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的通道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。</a:t>
            </a:r>
          </a:p>
          <a:p>
            <a:pPr algn="just"/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优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先级高的设备在服务时，其他低级别的通道请求均被禁止，直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至</a:t>
            </a:r>
            <a:r>
              <a:rPr lang="zh-CN" altLang="en-US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高优先级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通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道的服务结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束</a:t>
            </a:r>
            <a:r>
              <a:rPr lang="zh-CN" altLang="en-US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。</a:t>
            </a:r>
            <a:endParaRPr lang="zh-CN" altLang="en-US" sz="2200" dirty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24"/>
              <p:cNvSpPr>
                <a:spLocks noChangeArrowheads="1"/>
              </p:cNvSpPr>
              <p:nvPr/>
            </p:nvSpPr>
            <p:spPr bwMode="auto">
              <a:xfrm>
                <a:off x="3959344" y="3720487"/>
                <a:ext cx="4536000" cy="2448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6350">
                <a:solidFill>
                  <a:srgbClr val="0070C0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/>
              <a:lstStyle/>
              <a:p>
                <a:pPr algn="just"/>
                <a:r>
                  <a:rPr lang="zh-CN" altLang="en-US" sz="22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　　</a:t>
                </a:r>
                <a:r>
                  <a:rPr lang="en-US" altLang="zh-CN" sz="22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8237A</a:t>
                </a:r>
                <a:r>
                  <a:rPr lang="zh-CN" altLang="zh-CN" sz="22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处于从态时，命令控制逻辑接收</a:t>
                </a:r>
                <a:r>
                  <a:rPr lang="en-US" altLang="zh-CN" sz="22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CPU</a:t>
                </a:r>
                <a:r>
                  <a:rPr lang="zh-CN" altLang="zh-CN" sz="22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送来的</a:t>
                </a:r>
                <a:r>
                  <a:rPr lang="en-US" altLang="zh-CN" sz="22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A3~A0</a:t>
                </a:r>
                <a:r>
                  <a:rPr lang="zh-CN" altLang="zh-CN" sz="22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信号，选择</a:t>
                </a:r>
                <a:r>
                  <a:rPr lang="en-US" altLang="zh-CN" sz="22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8237A</a:t>
                </a:r>
                <a:r>
                  <a:rPr lang="zh-CN" altLang="zh-CN" sz="22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内部的寄存</a:t>
                </a:r>
                <a:r>
                  <a:rPr lang="zh-CN" altLang="zh-CN" sz="22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器</a:t>
                </a:r>
                <a:r>
                  <a:rPr lang="zh-CN" altLang="en-US" sz="22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。</a:t>
                </a:r>
                <a:endParaRPr lang="en-US" altLang="zh-CN" sz="22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endParaRPr>
              </a:p>
              <a:p>
                <a:pPr algn="just"/>
                <a:r>
                  <a:rPr lang="zh-CN" altLang="en-US" sz="22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　</a:t>
                </a:r>
                <a:r>
                  <a:rPr lang="zh-CN" altLang="en-US" sz="22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　</a:t>
                </a:r>
                <a:r>
                  <a:rPr lang="zh-CN" altLang="zh-CN" sz="22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处</a:t>
                </a:r>
                <a:r>
                  <a:rPr lang="zh-CN" altLang="zh-CN" sz="22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于主态时，对工作方式寄存器的最低两位</a:t>
                </a:r>
                <a:r>
                  <a:rPr lang="en-US" altLang="zh-CN" sz="22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D1D0</a:t>
                </a:r>
                <a:r>
                  <a:rPr lang="zh-CN" altLang="zh-CN" sz="22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进行译码，以选择某个通道。</a:t>
                </a:r>
                <a:r>
                  <a:rPr lang="en-US" altLang="zh-CN" sz="22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A3~A0</a:t>
                </a:r>
                <a:r>
                  <a:rPr lang="zh-CN" altLang="zh-CN" sz="22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与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zh-CN" altLang="en-US" sz="2200" i="1" smtClean="0">
                            <a:solidFill>
                              <a:srgbClr val="002060"/>
                            </a:solidFill>
                            <a:latin typeface="Cambria Math"/>
                            <a:ea typeface="宋体" pitchFamily="2" charset="-122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altLang="zh-CN" sz="2200" b="0" i="0" smtClean="0">
                            <a:solidFill>
                              <a:srgbClr val="002060"/>
                            </a:solidFill>
                            <a:latin typeface="Cambria Math"/>
                            <a:ea typeface="宋体" pitchFamily="2" charset="-122"/>
                          </a:rPr>
                          <m:t>IOR</m:t>
                        </m:r>
                      </m:e>
                    </m:acc>
                  </m:oMath>
                </a14:m>
                <a:r>
                  <a:rPr lang="zh-CN" altLang="zh-CN" sz="22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、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zh-CN" altLang="en-US" sz="2200" i="1">
                            <a:solidFill>
                              <a:srgbClr val="002060"/>
                            </a:solidFill>
                            <a:latin typeface="Cambria Math"/>
                            <a:ea typeface="宋体" pitchFamily="2" charset="-122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altLang="zh-CN" sz="2200">
                            <a:solidFill>
                              <a:srgbClr val="002060"/>
                            </a:solidFill>
                            <a:latin typeface="Cambria Math"/>
                            <a:ea typeface="宋体" pitchFamily="2" charset="-122"/>
                          </a:rPr>
                          <m:t>IO</m:t>
                        </m:r>
                        <m:r>
                          <m:rPr>
                            <m:sty m:val="p"/>
                          </m:rPr>
                          <a:rPr lang="en-US" altLang="zh-CN" sz="2200" b="0" i="0" smtClean="0">
                            <a:solidFill>
                              <a:srgbClr val="002060"/>
                            </a:solidFill>
                            <a:latin typeface="Cambria Math"/>
                            <a:ea typeface="宋体" pitchFamily="2" charset="-122"/>
                          </a:rPr>
                          <m:t>W</m:t>
                        </m:r>
                      </m:e>
                    </m:acc>
                  </m:oMath>
                </a14:m>
                <a:r>
                  <a:rPr lang="zh-CN" altLang="zh-CN" sz="22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配合可组成各种操作命令。</a:t>
                </a:r>
              </a:p>
            </p:txBody>
          </p:sp>
        </mc:Choice>
        <mc:Fallback xmlns="">
          <p:sp>
            <p:nvSpPr>
              <p:cNvPr id="9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59344" y="3720487"/>
                <a:ext cx="4536000" cy="2448000"/>
              </a:xfrm>
              <a:prstGeom prst="rect">
                <a:avLst/>
              </a:prstGeom>
              <a:blipFill rotWithShape="1">
                <a:blip r:embed="rId3"/>
                <a:stretch>
                  <a:fillRect l="-1609" t="-2233" r="-1609" b="-3474"/>
                </a:stretch>
              </a:blipFill>
              <a:ln w="6350">
                <a:solidFill>
                  <a:srgbClr val="0070C0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4038456" y="3782814"/>
            <a:ext cx="4536000" cy="24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0070C0"/>
            </a:solidFill>
            <a:prstDash val="sys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/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 </a:t>
            </a:r>
            <a:r>
              <a:rPr lang="en-US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8237A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从态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时</a:t>
            </a:r>
            <a:r>
              <a:rPr lang="zh-CN" altLang="en-US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，</a:t>
            </a:r>
            <a:r>
              <a:rPr lang="en-US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DB7~DB0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用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于传输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CPU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要对其读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/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写的数据信息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，主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态时用于向存储器送出高位地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址</a:t>
            </a:r>
            <a:r>
              <a:rPr lang="zh-CN" altLang="en-US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。</a:t>
            </a:r>
            <a:endParaRPr lang="en-US" altLang="zh-CN" sz="2200" dirty="0" smtClean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  <a:p>
            <a:pPr algn="just"/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</a:t>
            </a:r>
            <a:r>
              <a:rPr lang="zh-CN" altLang="en-US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引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脚</a:t>
            </a:r>
            <a:r>
              <a:rPr lang="en-US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A7~A4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、</a:t>
            </a:r>
            <a:r>
              <a:rPr lang="en-US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A3~A0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为地址线，在主态时用于向存储器送出低位地址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，从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态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时</a:t>
            </a:r>
            <a:r>
              <a:rPr lang="en-US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CPU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通过</a:t>
            </a:r>
            <a:r>
              <a:rPr lang="en-US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A3~A0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引脚对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8237A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进行内部寄存器选择。</a:t>
            </a:r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4117570" y="3845141"/>
            <a:ext cx="4536000" cy="24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0070C0"/>
            </a:solidFill>
            <a:prstDash val="sys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>
              <a:lnSpc>
                <a:spcPct val="83000"/>
              </a:lnSpc>
            </a:pPr>
            <a:r>
              <a:rPr lang="zh-CN" altLang="en-US" sz="2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en-US" altLang="zh-CN" sz="2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 8237A</a:t>
            </a:r>
            <a:r>
              <a:rPr lang="zh-CN" altLang="zh-CN" sz="2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内部有</a:t>
            </a:r>
            <a:r>
              <a:rPr lang="en-US" altLang="zh-CN" sz="2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4</a:t>
            </a:r>
            <a:r>
              <a:rPr lang="zh-CN" altLang="zh-CN" sz="2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个</a:t>
            </a:r>
            <a:r>
              <a:rPr lang="en-US" altLang="zh-CN" sz="2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DMA</a:t>
            </a:r>
            <a:r>
              <a:rPr lang="zh-CN" altLang="zh-CN" sz="2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通道，每个通</a:t>
            </a:r>
            <a:r>
              <a:rPr lang="zh-CN" altLang="zh-CN" sz="21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道各</a:t>
            </a:r>
            <a:r>
              <a:rPr lang="zh-CN" altLang="zh-CN" sz="2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有一个</a:t>
            </a:r>
            <a:r>
              <a:rPr lang="en-US" altLang="zh-CN" sz="2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16</a:t>
            </a:r>
            <a:r>
              <a:rPr lang="zh-CN" altLang="zh-CN" sz="2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位的基地址寄存器、基字节计数器、当前地址寄存器、当前字节计数器</a:t>
            </a:r>
            <a:r>
              <a:rPr lang="zh-CN" altLang="zh-CN" sz="21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，及</a:t>
            </a:r>
            <a:r>
              <a:rPr lang="zh-CN" altLang="zh-CN" sz="2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一个</a:t>
            </a:r>
            <a:r>
              <a:rPr lang="en-US" altLang="zh-CN" sz="2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6</a:t>
            </a:r>
            <a:r>
              <a:rPr lang="zh-CN" altLang="zh-CN" sz="2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位的工作方式寄存器</a:t>
            </a:r>
            <a:r>
              <a:rPr lang="zh-CN" altLang="zh-CN" sz="21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。</a:t>
            </a:r>
            <a:endParaRPr lang="en-US" altLang="zh-CN" sz="2100" dirty="0" smtClean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  <a:p>
            <a:pPr algn="just">
              <a:lnSpc>
                <a:spcPct val="83000"/>
              </a:lnSpc>
            </a:pPr>
            <a:r>
              <a:rPr lang="zh-CN" altLang="en-US" sz="2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</a:t>
            </a:r>
            <a:r>
              <a:rPr lang="zh-CN" altLang="en-US" sz="21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</a:t>
            </a:r>
            <a:r>
              <a:rPr lang="zh-CN" altLang="zh-CN" sz="21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片</a:t>
            </a:r>
            <a:r>
              <a:rPr lang="zh-CN" altLang="zh-CN" sz="2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内还有可编程的命令寄存器、屏蔽寄存器、请求寄存器、状态寄存器和暂存寄存器各</a:t>
            </a:r>
            <a:r>
              <a:rPr lang="en-US" altLang="zh-CN" sz="2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zh-CN" sz="2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个</a:t>
            </a:r>
            <a:r>
              <a:rPr lang="zh-CN" altLang="zh-CN" sz="21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，不</a:t>
            </a:r>
            <a:r>
              <a:rPr lang="zh-CN" altLang="zh-CN" sz="2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可编程的计数暂存器和地址暂存器各</a:t>
            </a:r>
            <a:r>
              <a:rPr lang="en-US" altLang="zh-CN" sz="21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zh-CN" sz="21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个</a:t>
            </a:r>
            <a:r>
              <a:rPr lang="zh-CN" altLang="en-US" sz="21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。</a:t>
            </a:r>
            <a:endParaRPr lang="zh-CN" altLang="zh-CN" sz="2100" dirty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194112"/>
              </p:ext>
            </p:extLst>
          </p:nvPr>
        </p:nvGraphicFramePr>
        <p:xfrm>
          <a:off x="449248" y="1209452"/>
          <a:ext cx="8245505" cy="25449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79611"/>
                <a:gridCol w="506174"/>
                <a:gridCol w="506174"/>
                <a:gridCol w="1301591"/>
                <a:gridCol w="1838016"/>
                <a:gridCol w="506174"/>
                <a:gridCol w="506174"/>
                <a:gridCol w="1301591"/>
              </a:tblGrid>
              <a:tr h="37571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名称</a:t>
                      </a:r>
                    </a:p>
                  </a:txBody>
                  <a:tcPr marL="0" marR="0" marT="7200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位数</a:t>
                      </a:r>
                    </a:p>
                  </a:txBody>
                  <a:tcPr marL="0" marR="0" marT="72000" marB="0" anchor="ctr"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数量</a:t>
                      </a:r>
                    </a:p>
                  </a:txBody>
                  <a:tcPr marL="0" marR="0" marT="72000" marB="0" anchor="ctr"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206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CPU</a:t>
                      </a:r>
                      <a:r>
                        <a:rPr lang="zh-CN" sz="1800" kern="1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访问方式</a:t>
                      </a:r>
                    </a:p>
                  </a:txBody>
                  <a:tcPr marL="0" marR="0" marT="72000" marB="0" anchor="ctr"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名称</a:t>
                      </a:r>
                    </a:p>
                  </a:txBody>
                  <a:tcPr marL="0" marR="0" marT="72000" marB="0" anchor="ctr"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位数</a:t>
                      </a:r>
                    </a:p>
                  </a:txBody>
                  <a:tcPr marL="0" marR="0" marT="72000" marB="0" anchor="ctr"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数量</a:t>
                      </a:r>
                    </a:p>
                  </a:txBody>
                  <a:tcPr marL="0" marR="0" marT="72000" marB="0" anchor="ctr"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206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CPU</a:t>
                      </a:r>
                      <a:r>
                        <a:rPr lang="zh-CN" sz="1800" kern="1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访问方式</a:t>
                      </a:r>
                    </a:p>
                  </a:txBody>
                  <a:tcPr marL="0" marR="0" marT="72000" marB="0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47363">
                <a:tc>
                  <a:txBody>
                    <a:bodyPr/>
                    <a:lstStyle/>
                    <a:p>
                      <a:pPr marL="7200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基地址寄存器</a:t>
                      </a:r>
                    </a:p>
                  </a:txBody>
                  <a:tcPr marL="0" marR="0" marT="7200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/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写</a:t>
                      </a:r>
                    </a:p>
                  </a:txBody>
                  <a:tcPr marL="0" marR="0" marT="72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命令寄存器</a:t>
                      </a:r>
                    </a:p>
                  </a:txBody>
                  <a:tcPr marL="0" marR="0" marT="72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写</a:t>
                      </a:r>
                    </a:p>
                  </a:txBody>
                  <a:tcPr marL="0" marR="0" marT="72000" marB="0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5714">
                <a:tc>
                  <a:txBody>
                    <a:bodyPr/>
                    <a:lstStyle/>
                    <a:p>
                      <a:pPr marL="7200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基字节计数器</a:t>
                      </a:r>
                    </a:p>
                  </a:txBody>
                  <a:tcPr marL="0" marR="0" marT="7200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写</a:t>
                      </a:r>
                    </a:p>
                  </a:txBody>
                  <a:tcPr marL="0" marR="0" marT="720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工作方式寄存器</a:t>
                      </a:r>
                    </a:p>
                  </a:txBody>
                  <a:tcPr marL="0" marR="0" marT="720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写</a:t>
                      </a:r>
                    </a:p>
                  </a:txBody>
                  <a:tcPr marL="0" marR="0" marT="72000" marB="0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5714">
                <a:tc>
                  <a:txBody>
                    <a:bodyPr/>
                    <a:lstStyle/>
                    <a:p>
                      <a:pPr marL="7200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当前地址寄存器</a:t>
                      </a:r>
                    </a:p>
                  </a:txBody>
                  <a:tcPr marL="0" marR="0" marT="7200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/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读</a:t>
                      </a: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/</a:t>
                      </a:r>
                      <a:r>
                        <a:rPr lang="zh-CN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写</a:t>
                      </a:r>
                    </a:p>
                  </a:txBody>
                  <a:tcPr marL="0" marR="0" marT="72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屏蔽寄存器</a:t>
                      </a:r>
                    </a:p>
                  </a:txBody>
                  <a:tcPr marL="0" marR="0" marT="72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写</a:t>
                      </a:r>
                    </a:p>
                  </a:txBody>
                  <a:tcPr marL="0" marR="0" marT="72000" marB="0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5714">
                <a:tc>
                  <a:txBody>
                    <a:bodyPr/>
                    <a:lstStyle/>
                    <a:p>
                      <a:pPr marL="7200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当前字节计数器</a:t>
                      </a:r>
                    </a:p>
                  </a:txBody>
                  <a:tcPr marL="0" marR="0" marT="7200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读</a:t>
                      </a: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/</a:t>
                      </a:r>
                      <a:r>
                        <a:rPr lang="zh-CN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写</a:t>
                      </a:r>
                    </a:p>
                  </a:txBody>
                  <a:tcPr marL="0" marR="0" marT="720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请求寄存器</a:t>
                      </a:r>
                    </a:p>
                  </a:txBody>
                  <a:tcPr marL="0" marR="0" marT="720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写</a:t>
                      </a:r>
                    </a:p>
                  </a:txBody>
                  <a:tcPr marL="0" marR="0" marT="72000" marB="0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7363">
                <a:tc>
                  <a:txBody>
                    <a:bodyPr/>
                    <a:lstStyle/>
                    <a:p>
                      <a:pPr marL="7200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地址暂存器</a:t>
                      </a:r>
                    </a:p>
                  </a:txBody>
                  <a:tcPr marL="0" marR="0" marT="7200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/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不能访问</a:t>
                      </a:r>
                    </a:p>
                  </a:txBody>
                  <a:tcPr marL="0" marR="0" marT="72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状态寄存器</a:t>
                      </a:r>
                    </a:p>
                  </a:txBody>
                  <a:tcPr marL="0" marR="0" marT="72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读</a:t>
                      </a:r>
                    </a:p>
                  </a:txBody>
                  <a:tcPr marL="0" marR="0" marT="72000" marB="0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47363">
                <a:tc>
                  <a:txBody>
                    <a:bodyPr/>
                    <a:lstStyle/>
                    <a:p>
                      <a:pPr marL="7200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计数暂存器</a:t>
                      </a:r>
                    </a:p>
                  </a:txBody>
                  <a:tcPr marL="0" marR="0" marT="7200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不能访问</a:t>
                      </a:r>
                    </a:p>
                  </a:txBody>
                  <a:tcPr marL="0" marR="0" marT="72000" marB="0" anchor="ctr"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暂存寄存器</a:t>
                      </a:r>
                    </a:p>
                  </a:txBody>
                  <a:tcPr marL="0" marR="0" marT="72000" marB="0" anchor="ctr"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  <a:endParaRPr lang="zh-CN" sz="18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0" marR="0" marT="72000" marB="0" anchor="ctr"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读</a:t>
                      </a:r>
                    </a:p>
                  </a:txBody>
                  <a:tcPr marL="0" marR="0" marT="72000" marB="0" anchor="ctr"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628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0.037 L -3.61111E-6 -0.2043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1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mph" presetSubtype="2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1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6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uild="allAtOnce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2195736" y="1009648"/>
            <a:ext cx="4536504" cy="5294090"/>
            <a:chOff x="2195736" y="1066800"/>
            <a:chExt cx="4536504" cy="5294091"/>
          </a:xfrm>
        </p:grpSpPr>
        <p:sp>
          <p:nvSpPr>
            <p:cNvPr id="70" name="矩形 69"/>
            <p:cNvSpPr/>
            <p:nvPr/>
          </p:nvSpPr>
          <p:spPr>
            <a:xfrm>
              <a:off x="2195736" y="1211040"/>
              <a:ext cx="4536504" cy="514985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CC66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2667000" y="1066800"/>
              <a:ext cx="3629025" cy="5226053"/>
              <a:chOff x="2667000" y="1066800"/>
              <a:chExt cx="3629025" cy="5226053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3951288" y="1295400"/>
                <a:ext cx="1073150" cy="4997453"/>
              </a:xfrm>
              <a:prstGeom prst="rect">
                <a:avLst/>
              </a:prstGeom>
              <a:no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Text Box 156"/>
              <p:cNvSpPr txBox="1">
                <a:spLocks noChangeArrowheads="1"/>
              </p:cNvSpPr>
              <p:nvPr/>
            </p:nvSpPr>
            <p:spPr bwMode="auto">
              <a:xfrm>
                <a:off x="3968750" y="1066800"/>
                <a:ext cx="384175" cy="5226050"/>
              </a:xfrm>
              <a:prstGeom prst="rect">
                <a:avLst/>
              </a:prstGeom>
              <a:noFill/>
              <a:ln w="6350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l" eaLnBrk="0" hangingPunct="0">
                  <a:buFontTx/>
                  <a:buNone/>
                </a:pPr>
                <a:endParaRPr lang="en-US" altLang="zh-CN" sz="1600">
                  <a:solidFill>
                    <a:srgbClr val="002060"/>
                  </a:solidFill>
                  <a:latin typeface="Times New Roman" pitchFamily="18" charset="0"/>
                </a:endParaRP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1 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2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3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4 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5 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6 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7 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8 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9 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10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11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12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13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14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15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16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17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18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19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20</a:t>
                </a:r>
              </a:p>
            </p:txBody>
          </p:sp>
          <p:sp>
            <p:nvSpPr>
              <p:cNvPr id="15" name="Line 107"/>
              <p:cNvSpPr>
                <a:spLocks noChangeShapeType="1"/>
              </p:cNvSpPr>
              <p:nvPr/>
            </p:nvSpPr>
            <p:spPr bwMode="auto">
              <a:xfrm>
                <a:off x="3570288" y="1420813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6" name="Line 108"/>
              <p:cNvSpPr>
                <a:spLocks noChangeShapeType="1"/>
              </p:cNvSpPr>
              <p:nvPr/>
            </p:nvSpPr>
            <p:spPr bwMode="auto">
              <a:xfrm>
                <a:off x="3570288" y="1666875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7" name="Line 109"/>
              <p:cNvSpPr>
                <a:spLocks noChangeShapeType="1"/>
              </p:cNvSpPr>
              <p:nvPr/>
            </p:nvSpPr>
            <p:spPr bwMode="auto">
              <a:xfrm>
                <a:off x="3570288" y="1912938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8" name="Line 110"/>
              <p:cNvSpPr>
                <a:spLocks noChangeShapeType="1"/>
              </p:cNvSpPr>
              <p:nvPr/>
            </p:nvSpPr>
            <p:spPr bwMode="auto">
              <a:xfrm>
                <a:off x="3570288" y="2160588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9" name="Line 111"/>
              <p:cNvSpPr>
                <a:spLocks noChangeShapeType="1"/>
              </p:cNvSpPr>
              <p:nvPr/>
            </p:nvSpPr>
            <p:spPr bwMode="auto">
              <a:xfrm>
                <a:off x="3570288" y="2406650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0" name="Line 112"/>
              <p:cNvSpPr>
                <a:spLocks noChangeShapeType="1"/>
              </p:cNvSpPr>
              <p:nvPr/>
            </p:nvSpPr>
            <p:spPr bwMode="auto">
              <a:xfrm>
                <a:off x="3570288" y="2652713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1" name="Line 113"/>
              <p:cNvSpPr>
                <a:spLocks noChangeShapeType="1"/>
              </p:cNvSpPr>
              <p:nvPr/>
            </p:nvSpPr>
            <p:spPr bwMode="auto">
              <a:xfrm>
                <a:off x="3570288" y="2898775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2" name="Line 114"/>
              <p:cNvSpPr>
                <a:spLocks noChangeShapeType="1"/>
              </p:cNvSpPr>
              <p:nvPr/>
            </p:nvSpPr>
            <p:spPr bwMode="auto">
              <a:xfrm>
                <a:off x="3570288" y="3146425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3" name="Line 115"/>
              <p:cNvSpPr>
                <a:spLocks noChangeShapeType="1"/>
              </p:cNvSpPr>
              <p:nvPr/>
            </p:nvSpPr>
            <p:spPr bwMode="auto">
              <a:xfrm>
                <a:off x="3570288" y="3392488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4" name="Line 116"/>
              <p:cNvSpPr>
                <a:spLocks noChangeShapeType="1"/>
              </p:cNvSpPr>
              <p:nvPr/>
            </p:nvSpPr>
            <p:spPr bwMode="auto">
              <a:xfrm>
                <a:off x="3570288" y="3644900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5" name="Line 118"/>
              <p:cNvSpPr>
                <a:spLocks noChangeShapeType="1"/>
              </p:cNvSpPr>
              <p:nvPr/>
            </p:nvSpPr>
            <p:spPr bwMode="auto">
              <a:xfrm>
                <a:off x="3570288" y="5351463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6" name="Line 119"/>
              <p:cNvSpPr>
                <a:spLocks noChangeShapeType="1"/>
              </p:cNvSpPr>
              <p:nvPr/>
            </p:nvSpPr>
            <p:spPr bwMode="auto">
              <a:xfrm>
                <a:off x="3570288" y="5845175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7" name="Line 120"/>
              <p:cNvSpPr>
                <a:spLocks noChangeShapeType="1"/>
              </p:cNvSpPr>
              <p:nvPr/>
            </p:nvSpPr>
            <p:spPr bwMode="auto">
              <a:xfrm>
                <a:off x="3570288" y="6091238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8" name="Line 121"/>
              <p:cNvSpPr>
                <a:spLocks noChangeShapeType="1"/>
              </p:cNvSpPr>
              <p:nvPr/>
            </p:nvSpPr>
            <p:spPr bwMode="auto">
              <a:xfrm>
                <a:off x="3570288" y="5599113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29" name="Line 122"/>
              <p:cNvSpPr>
                <a:spLocks noChangeShapeType="1"/>
              </p:cNvSpPr>
              <p:nvPr/>
            </p:nvSpPr>
            <p:spPr bwMode="auto">
              <a:xfrm>
                <a:off x="3570288" y="5105400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0" name="Line 123"/>
              <p:cNvSpPr>
                <a:spLocks noChangeShapeType="1"/>
              </p:cNvSpPr>
              <p:nvPr/>
            </p:nvSpPr>
            <p:spPr bwMode="auto">
              <a:xfrm>
                <a:off x="3570288" y="3873500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1" name="Line 124"/>
              <p:cNvSpPr>
                <a:spLocks noChangeShapeType="1"/>
              </p:cNvSpPr>
              <p:nvPr/>
            </p:nvSpPr>
            <p:spPr bwMode="auto">
              <a:xfrm>
                <a:off x="3570288" y="4119563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2" name="Line 125"/>
              <p:cNvSpPr>
                <a:spLocks noChangeShapeType="1"/>
              </p:cNvSpPr>
              <p:nvPr/>
            </p:nvSpPr>
            <p:spPr bwMode="auto">
              <a:xfrm>
                <a:off x="3570288" y="4365625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3" name="Line 126"/>
              <p:cNvSpPr>
                <a:spLocks noChangeShapeType="1"/>
              </p:cNvSpPr>
              <p:nvPr/>
            </p:nvSpPr>
            <p:spPr bwMode="auto">
              <a:xfrm>
                <a:off x="3570288" y="4613275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4" name="Line 127"/>
              <p:cNvSpPr>
                <a:spLocks noChangeShapeType="1"/>
              </p:cNvSpPr>
              <p:nvPr/>
            </p:nvSpPr>
            <p:spPr bwMode="auto">
              <a:xfrm>
                <a:off x="3570288" y="4859338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57" name="Text Box 104"/>
              <p:cNvSpPr txBox="1">
                <a:spLocks noChangeArrowheads="1"/>
              </p:cNvSpPr>
              <p:nvPr/>
            </p:nvSpPr>
            <p:spPr bwMode="auto">
              <a:xfrm>
                <a:off x="2667000" y="1295400"/>
                <a:ext cx="903288" cy="4981575"/>
              </a:xfrm>
              <a:prstGeom prst="rect">
                <a:avLst/>
              </a:prstGeom>
              <a:noFill/>
              <a:ln w="6350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IOR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IOW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MEMR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MEMW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NC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READY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HLDA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ADSTB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AEN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HRQ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CS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CLK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RESET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DACK2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DACK3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DREQ3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DREQ2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DREQ1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DREQ0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GND</a:t>
                </a:r>
              </a:p>
            </p:txBody>
          </p:sp>
          <p:sp>
            <p:nvSpPr>
              <p:cNvPr id="58" name="Line 139"/>
              <p:cNvSpPr>
                <a:spLocks noChangeShapeType="1"/>
              </p:cNvSpPr>
              <p:nvPr/>
            </p:nvSpPr>
            <p:spPr bwMode="auto">
              <a:xfrm>
                <a:off x="3130550" y="1360170"/>
                <a:ext cx="319088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59" name="Line 140"/>
              <p:cNvSpPr>
                <a:spLocks noChangeShapeType="1"/>
              </p:cNvSpPr>
              <p:nvPr/>
            </p:nvSpPr>
            <p:spPr bwMode="auto">
              <a:xfrm>
                <a:off x="3074988" y="1606550"/>
                <a:ext cx="396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60" name="Line 141"/>
              <p:cNvSpPr>
                <a:spLocks noChangeShapeType="1"/>
              </p:cNvSpPr>
              <p:nvPr/>
            </p:nvSpPr>
            <p:spPr bwMode="auto">
              <a:xfrm>
                <a:off x="2876550" y="1851343"/>
                <a:ext cx="576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61" name="Line 142"/>
              <p:cNvSpPr>
                <a:spLocks noChangeShapeType="1"/>
              </p:cNvSpPr>
              <p:nvPr/>
            </p:nvSpPr>
            <p:spPr bwMode="auto">
              <a:xfrm>
                <a:off x="2824163" y="2092325"/>
                <a:ext cx="648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62" name="Line 143"/>
              <p:cNvSpPr>
                <a:spLocks noChangeShapeType="1"/>
              </p:cNvSpPr>
              <p:nvPr/>
            </p:nvSpPr>
            <p:spPr bwMode="auto">
              <a:xfrm>
                <a:off x="3241675" y="3802380"/>
                <a:ext cx="236538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3" name="Text Box 165"/>
              <p:cNvSpPr txBox="1">
                <a:spLocks noChangeArrowheads="1"/>
              </p:cNvSpPr>
              <p:nvPr/>
            </p:nvSpPr>
            <p:spPr bwMode="auto">
              <a:xfrm>
                <a:off x="4640263" y="1066800"/>
                <a:ext cx="384175" cy="5226050"/>
              </a:xfrm>
              <a:prstGeom prst="rect">
                <a:avLst/>
              </a:prstGeom>
              <a:noFill/>
              <a:ln w="6350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r" eaLnBrk="0" hangingPunct="0">
                  <a:buFontTx/>
                  <a:buNone/>
                </a:pPr>
                <a:endParaRPr lang="en-US" altLang="zh-CN" sz="1600">
                  <a:solidFill>
                    <a:srgbClr val="002060"/>
                  </a:solidFill>
                  <a:latin typeface="Times New Roman" pitchFamily="18" charset="0"/>
                </a:endParaRP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40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39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38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37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36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35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34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33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32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31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30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29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28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27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26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25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24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23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22</a:t>
                </a:r>
              </a:p>
              <a:p>
                <a:pPr algn="r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21</a:t>
                </a:r>
              </a:p>
            </p:txBody>
          </p:sp>
          <p:sp>
            <p:nvSpPr>
              <p:cNvPr id="35" name="Line 93"/>
              <p:cNvSpPr>
                <a:spLocks noChangeShapeType="1"/>
              </p:cNvSpPr>
              <p:nvPr/>
            </p:nvSpPr>
            <p:spPr bwMode="auto">
              <a:xfrm>
                <a:off x="5018088" y="4137025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6" name="Line 94"/>
              <p:cNvSpPr>
                <a:spLocks noChangeShapeType="1"/>
              </p:cNvSpPr>
              <p:nvPr/>
            </p:nvSpPr>
            <p:spPr bwMode="auto">
              <a:xfrm>
                <a:off x="5018088" y="4383088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7" name="Line 95"/>
              <p:cNvSpPr>
                <a:spLocks noChangeShapeType="1"/>
              </p:cNvSpPr>
              <p:nvPr/>
            </p:nvSpPr>
            <p:spPr bwMode="auto">
              <a:xfrm>
                <a:off x="5018088" y="4630738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8" name="Line 96"/>
              <p:cNvSpPr>
                <a:spLocks noChangeShapeType="1"/>
              </p:cNvSpPr>
              <p:nvPr/>
            </p:nvSpPr>
            <p:spPr bwMode="auto">
              <a:xfrm>
                <a:off x="5018088" y="4876800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9" name="Line 97"/>
              <p:cNvSpPr>
                <a:spLocks noChangeShapeType="1"/>
              </p:cNvSpPr>
              <p:nvPr/>
            </p:nvSpPr>
            <p:spPr bwMode="auto">
              <a:xfrm>
                <a:off x="5018088" y="5122863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0" name="Line 98"/>
              <p:cNvSpPr>
                <a:spLocks noChangeShapeType="1"/>
              </p:cNvSpPr>
              <p:nvPr/>
            </p:nvSpPr>
            <p:spPr bwMode="auto">
              <a:xfrm>
                <a:off x="5018088" y="5370513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1" name="Line 99"/>
              <p:cNvSpPr>
                <a:spLocks noChangeShapeType="1"/>
              </p:cNvSpPr>
              <p:nvPr/>
            </p:nvSpPr>
            <p:spPr bwMode="auto">
              <a:xfrm>
                <a:off x="5018088" y="3889375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2" name="Line 100"/>
              <p:cNvSpPr>
                <a:spLocks noChangeShapeType="1"/>
              </p:cNvSpPr>
              <p:nvPr/>
            </p:nvSpPr>
            <p:spPr bwMode="auto">
              <a:xfrm flipH="1">
                <a:off x="5018088" y="5616575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3" name="Line 101"/>
              <p:cNvSpPr>
                <a:spLocks noChangeShapeType="1"/>
              </p:cNvSpPr>
              <p:nvPr/>
            </p:nvSpPr>
            <p:spPr bwMode="auto">
              <a:xfrm flipH="1">
                <a:off x="5018088" y="5864225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4" name="Line 102"/>
              <p:cNvSpPr>
                <a:spLocks noChangeShapeType="1"/>
              </p:cNvSpPr>
              <p:nvPr/>
            </p:nvSpPr>
            <p:spPr bwMode="auto">
              <a:xfrm flipH="1">
                <a:off x="5018088" y="6110288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5" name="Line 129"/>
              <p:cNvSpPr>
                <a:spLocks noChangeShapeType="1"/>
              </p:cNvSpPr>
              <p:nvPr/>
            </p:nvSpPr>
            <p:spPr bwMode="auto">
              <a:xfrm>
                <a:off x="5018088" y="1924050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6" name="Line 130"/>
              <p:cNvSpPr>
                <a:spLocks noChangeShapeType="1"/>
              </p:cNvSpPr>
              <p:nvPr/>
            </p:nvSpPr>
            <p:spPr bwMode="auto">
              <a:xfrm>
                <a:off x="5018088" y="2181225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7" name="Line 131"/>
              <p:cNvSpPr>
                <a:spLocks noChangeShapeType="1"/>
              </p:cNvSpPr>
              <p:nvPr/>
            </p:nvSpPr>
            <p:spPr bwMode="auto">
              <a:xfrm>
                <a:off x="5018088" y="2436813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8" name="Line 132"/>
              <p:cNvSpPr>
                <a:spLocks noChangeShapeType="1"/>
              </p:cNvSpPr>
              <p:nvPr/>
            </p:nvSpPr>
            <p:spPr bwMode="auto">
              <a:xfrm>
                <a:off x="5018088" y="2674938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9" name="Line 133"/>
              <p:cNvSpPr>
                <a:spLocks noChangeShapeType="1"/>
              </p:cNvSpPr>
              <p:nvPr/>
            </p:nvSpPr>
            <p:spPr bwMode="auto">
              <a:xfrm>
                <a:off x="5018088" y="3424238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50" name="Line 134"/>
              <p:cNvSpPr>
                <a:spLocks noChangeShapeType="1"/>
              </p:cNvSpPr>
              <p:nvPr/>
            </p:nvSpPr>
            <p:spPr bwMode="auto">
              <a:xfrm flipH="1">
                <a:off x="5018088" y="3663950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51" name="Line 135"/>
              <p:cNvSpPr>
                <a:spLocks noChangeShapeType="1"/>
              </p:cNvSpPr>
              <p:nvPr/>
            </p:nvSpPr>
            <p:spPr bwMode="auto">
              <a:xfrm flipH="1">
                <a:off x="5018088" y="3152775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52" name="Line 136"/>
              <p:cNvSpPr>
                <a:spLocks noChangeShapeType="1"/>
              </p:cNvSpPr>
              <p:nvPr/>
            </p:nvSpPr>
            <p:spPr bwMode="auto">
              <a:xfrm flipH="1">
                <a:off x="5018088" y="1447800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53" name="Line 137"/>
              <p:cNvSpPr>
                <a:spLocks noChangeShapeType="1"/>
              </p:cNvSpPr>
              <p:nvPr/>
            </p:nvSpPr>
            <p:spPr bwMode="auto">
              <a:xfrm>
                <a:off x="5018088" y="2913063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54" name="Line 138"/>
              <p:cNvSpPr>
                <a:spLocks noChangeShapeType="1"/>
              </p:cNvSpPr>
              <p:nvPr/>
            </p:nvSpPr>
            <p:spPr bwMode="auto">
              <a:xfrm>
                <a:off x="5018088" y="1687513"/>
                <a:ext cx="381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64" name="Text Box 70"/>
              <p:cNvSpPr txBox="1">
                <a:spLocks noChangeArrowheads="1"/>
              </p:cNvSpPr>
              <p:nvPr/>
            </p:nvSpPr>
            <p:spPr bwMode="auto">
              <a:xfrm>
                <a:off x="5416550" y="1295400"/>
                <a:ext cx="879475" cy="49815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rgbClr val="CCFFCC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A7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A6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A5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A4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EOP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A3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A2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A1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A0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Vcc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DB0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DB1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DB2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DB3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DB4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DACK0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DACK1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DB5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DB6</a:t>
                </a:r>
              </a:p>
              <a:p>
                <a:pPr algn="l" eaLnBrk="0" hangingPunct="0">
                  <a:buFontTx/>
                  <a:buNone/>
                </a:pPr>
                <a:r>
                  <a:rPr lang="en-US" altLang="zh-CN" sz="1600">
                    <a:solidFill>
                      <a:srgbClr val="002060"/>
                    </a:solidFill>
                    <a:latin typeface="Times New Roman" pitchFamily="18" charset="0"/>
                  </a:rPr>
                  <a:t>DB7</a:t>
                </a:r>
              </a:p>
            </p:txBody>
          </p:sp>
          <p:sp>
            <p:nvSpPr>
              <p:cNvPr id="65" name="Line 75"/>
              <p:cNvSpPr>
                <a:spLocks noChangeShapeType="1"/>
              </p:cNvSpPr>
              <p:nvPr/>
            </p:nvSpPr>
            <p:spPr bwMode="auto">
              <a:xfrm>
                <a:off x="5503863" y="2344738"/>
                <a:ext cx="360000" cy="0"/>
              </a:xfrm>
              <a:prstGeom prst="line">
                <a:avLst/>
              </a:prstGeom>
              <a:noFill/>
              <a:ln w="9525">
                <a:solidFill>
                  <a:srgbClr val="00206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63" name="Text Box 166"/>
              <p:cNvSpPr txBox="1">
                <a:spLocks noChangeArrowheads="1"/>
              </p:cNvSpPr>
              <p:nvPr/>
            </p:nvSpPr>
            <p:spPr bwMode="auto">
              <a:xfrm>
                <a:off x="4332289" y="2986088"/>
                <a:ext cx="368300" cy="16160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Tx/>
                  <a:buNone/>
                </a:pPr>
                <a:r>
                  <a:rPr lang="en-US" altLang="zh-CN" sz="2000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</a:rPr>
                  <a:t>8</a:t>
                </a:r>
              </a:p>
              <a:p>
                <a:pPr>
                  <a:buFontTx/>
                  <a:buNone/>
                </a:pPr>
                <a:r>
                  <a:rPr lang="en-US" altLang="zh-CN" sz="2000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</a:rPr>
                  <a:t>2</a:t>
                </a:r>
              </a:p>
              <a:p>
                <a:pPr>
                  <a:buFontTx/>
                  <a:buNone/>
                </a:pPr>
                <a:r>
                  <a:rPr lang="en-US" altLang="zh-CN" sz="2000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</a:rPr>
                  <a:t>3</a:t>
                </a:r>
              </a:p>
              <a:p>
                <a:pPr>
                  <a:buFontTx/>
                  <a:buNone/>
                </a:pPr>
                <a:r>
                  <a:rPr lang="en-US" altLang="zh-CN" sz="2000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</a:rPr>
                  <a:t>7</a:t>
                </a:r>
              </a:p>
              <a:p>
                <a:pPr>
                  <a:buFontTx/>
                  <a:buNone/>
                </a:pPr>
                <a:r>
                  <a:rPr lang="en-US" altLang="zh-CN" sz="2000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</a:rPr>
                  <a:t>A</a:t>
                </a: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9.2.3  8237A</a:t>
            </a:r>
            <a:r>
              <a:rPr lang="zh-CN" altLang="zh-CN" dirty="0"/>
              <a:t>的引脚功能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562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6" name="组合 485"/>
          <p:cNvGrpSpPr/>
          <p:nvPr/>
        </p:nvGrpSpPr>
        <p:grpSpPr>
          <a:xfrm>
            <a:off x="586469" y="3433629"/>
            <a:ext cx="7975885" cy="2795140"/>
            <a:chOff x="586469" y="3433629"/>
            <a:chExt cx="7975885" cy="2795140"/>
          </a:xfrm>
        </p:grpSpPr>
        <p:sp>
          <p:nvSpPr>
            <p:cNvPr id="487" name="Text Box 111"/>
            <p:cNvSpPr txBox="1">
              <a:spLocks noChangeArrowheads="1"/>
            </p:cNvSpPr>
            <p:nvPr/>
          </p:nvSpPr>
          <p:spPr bwMode="auto">
            <a:xfrm>
              <a:off x="1774760" y="4660369"/>
              <a:ext cx="255637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buFontTx/>
                <a:buNone/>
                <a:defRPr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defRPr>
              </a:lvl1pPr>
            </a:lstStyle>
            <a:p>
              <a:r>
                <a:rPr lang="en-US" altLang="zh-CN" b="1" dirty="0"/>
                <a:t>DREQ</a:t>
              </a:r>
              <a:r>
                <a:rPr lang="zh-CN" altLang="zh-CN" b="1" dirty="0"/>
                <a:t>（来自</a:t>
              </a:r>
              <a:r>
                <a:rPr lang="en-US" altLang="zh-CN" b="1" dirty="0"/>
                <a:t>I/O</a:t>
              </a:r>
              <a:r>
                <a:rPr lang="zh-CN" altLang="zh-CN" b="1" dirty="0"/>
                <a:t>接口）</a:t>
              </a:r>
              <a:endParaRPr lang="en-US" altLang="zh-CN" b="1" dirty="0"/>
            </a:p>
          </p:txBody>
        </p:sp>
        <p:sp>
          <p:nvSpPr>
            <p:cNvPr id="488" name="Text Box 113"/>
            <p:cNvSpPr txBox="1">
              <a:spLocks noChangeArrowheads="1"/>
            </p:cNvSpPr>
            <p:nvPr/>
          </p:nvSpPr>
          <p:spPr bwMode="auto">
            <a:xfrm>
              <a:off x="3796392" y="4660369"/>
              <a:ext cx="2724364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buFontTx/>
                <a:buNone/>
                <a:defRPr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defRPr>
              </a:lvl1pPr>
            </a:lstStyle>
            <a:p>
              <a:r>
                <a:rPr lang="en-US" altLang="zh-CN" b="1" dirty="0"/>
                <a:t>HLDA</a:t>
              </a:r>
              <a:r>
                <a:rPr lang="zh-CN" altLang="zh-CN" b="1" dirty="0"/>
                <a:t>（来自</a:t>
              </a:r>
              <a:r>
                <a:rPr lang="en-US" altLang="zh-CN" b="1" dirty="0"/>
                <a:t>CPU</a:t>
              </a:r>
              <a:r>
                <a:rPr lang="zh-CN" altLang="zh-CN" b="1" dirty="0"/>
                <a:t>）</a:t>
              </a:r>
              <a:endParaRPr lang="en-US" altLang="zh-CN" b="1" dirty="0"/>
            </a:p>
          </p:txBody>
        </p:sp>
        <p:grpSp>
          <p:nvGrpSpPr>
            <p:cNvPr id="489" name="组合 488"/>
            <p:cNvGrpSpPr/>
            <p:nvPr/>
          </p:nvGrpSpPr>
          <p:grpSpPr>
            <a:xfrm>
              <a:off x="1956095" y="4034376"/>
              <a:ext cx="734044" cy="491189"/>
              <a:chOff x="1956095" y="4034376"/>
              <a:chExt cx="734044" cy="491189"/>
            </a:xfrm>
          </p:grpSpPr>
          <p:sp>
            <p:nvSpPr>
              <p:cNvPr id="554" name="Oval 53"/>
              <p:cNvSpPr>
                <a:spLocks noChangeArrowheads="1"/>
              </p:cNvSpPr>
              <p:nvPr/>
            </p:nvSpPr>
            <p:spPr bwMode="auto">
              <a:xfrm>
                <a:off x="2063688" y="4034376"/>
                <a:ext cx="489363" cy="491189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555" name="Text Box 54"/>
              <p:cNvSpPr txBox="1">
                <a:spLocks noChangeArrowheads="1"/>
              </p:cNvSpPr>
              <p:nvPr/>
            </p:nvSpPr>
            <p:spPr bwMode="auto">
              <a:xfrm>
                <a:off x="1956095" y="4065418"/>
                <a:ext cx="73404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en-US" altLang="zh-CN" sz="1800" b="1" dirty="0">
                    <a:solidFill>
                      <a:srgbClr val="002060"/>
                    </a:solidFill>
                    <a:latin typeface="宋体" pitchFamily="2" charset="-122"/>
                    <a:ea typeface="宋体" pitchFamily="2" charset="-122"/>
                  </a:rPr>
                  <a:t>SI</a:t>
                </a:r>
              </a:p>
            </p:txBody>
          </p:sp>
        </p:grpSp>
        <p:grpSp>
          <p:nvGrpSpPr>
            <p:cNvPr id="490" name="组合 489"/>
            <p:cNvGrpSpPr/>
            <p:nvPr/>
          </p:nvGrpSpPr>
          <p:grpSpPr>
            <a:xfrm>
              <a:off x="2814306" y="4034376"/>
              <a:ext cx="735871" cy="491189"/>
              <a:chOff x="2814306" y="4034376"/>
              <a:chExt cx="735871" cy="491189"/>
            </a:xfrm>
          </p:grpSpPr>
          <p:sp>
            <p:nvSpPr>
              <p:cNvPr id="552" name="Oval 56"/>
              <p:cNvSpPr>
                <a:spLocks noChangeArrowheads="1"/>
              </p:cNvSpPr>
              <p:nvPr/>
            </p:nvSpPr>
            <p:spPr bwMode="auto">
              <a:xfrm>
                <a:off x="2921899" y="4034376"/>
                <a:ext cx="489363" cy="491189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553" name="Text Box 57"/>
              <p:cNvSpPr txBox="1">
                <a:spLocks noChangeArrowheads="1"/>
              </p:cNvSpPr>
              <p:nvPr/>
            </p:nvSpPr>
            <p:spPr bwMode="auto">
              <a:xfrm>
                <a:off x="2814306" y="4065418"/>
                <a:ext cx="735871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en-US" altLang="zh-CN" sz="1800" b="1" dirty="0">
                    <a:solidFill>
                      <a:srgbClr val="002060"/>
                    </a:solidFill>
                    <a:latin typeface="宋体" pitchFamily="2" charset="-122"/>
                    <a:ea typeface="宋体" pitchFamily="2" charset="-122"/>
                  </a:rPr>
                  <a:t>S0</a:t>
                </a:r>
              </a:p>
            </p:txBody>
          </p:sp>
        </p:grpSp>
        <p:sp>
          <p:nvSpPr>
            <p:cNvPr id="491" name="Line 58"/>
            <p:cNvSpPr>
              <a:spLocks noChangeShapeType="1"/>
            </p:cNvSpPr>
            <p:nvPr/>
          </p:nvSpPr>
          <p:spPr bwMode="auto">
            <a:xfrm>
              <a:off x="2553051" y="4280884"/>
              <a:ext cx="3688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grpSp>
          <p:nvGrpSpPr>
            <p:cNvPr id="492" name="组合 491"/>
            <p:cNvGrpSpPr/>
            <p:nvPr/>
          </p:nvGrpSpPr>
          <p:grpSpPr>
            <a:xfrm>
              <a:off x="4912498" y="4034376"/>
              <a:ext cx="735871" cy="491189"/>
              <a:chOff x="4912498" y="4034376"/>
              <a:chExt cx="735871" cy="491189"/>
            </a:xfrm>
          </p:grpSpPr>
          <p:sp>
            <p:nvSpPr>
              <p:cNvPr id="550" name="Oval 59"/>
              <p:cNvSpPr>
                <a:spLocks noChangeArrowheads="1"/>
              </p:cNvSpPr>
              <p:nvPr/>
            </p:nvSpPr>
            <p:spPr bwMode="auto">
              <a:xfrm>
                <a:off x="5005342" y="4034376"/>
                <a:ext cx="491189" cy="491189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551" name="Text Box 60"/>
              <p:cNvSpPr txBox="1">
                <a:spLocks noChangeArrowheads="1"/>
              </p:cNvSpPr>
              <p:nvPr/>
            </p:nvSpPr>
            <p:spPr bwMode="auto">
              <a:xfrm>
                <a:off x="4912498" y="4065418"/>
                <a:ext cx="735871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en-US" altLang="zh-CN" sz="1800" b="1" dirty="0">
                    <a:solidFill>
                      <a:srgbClr val="002060"/>
                    </a:solidFill>
                    <a:latin typeface="宋体" pitchFamily="2" charset="-122"/>
                    <a:ea typeface="宋体" pitchFamily="2" charset="-122"/>
                  </a:rPr>
                  <a:t>S1</a:t>
                </a:r>
              </a:p>
            </p:txBody>
          </p:sp>
        </p:grpSp>
        <p:sp>
          <p:nvSpPr>
            <p:cNvPr id="493" name="Line 61"/>
            <p:cNvSpPr>
              <a:spLocks noChangeShapeType="1"/>
            </p:cNvSpPr>
            <p:nvPr/>
          </p:nvSpPr>
          <p:spPr bwMode="auto">
            <a:xfrm>
              <a:off x="4638321" y="4280884"/>
              <a:ext cx="3670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grpSp>
          <p:nvGrpSpPr>
            <p:cNvPr id="494" name="组合 493"/>
            <p:cNvGrpSpPr/>
            <p:nvPr/>
          </p:nvGrpSpPr>
          <p:grpSpPr>
            <a:xfrm>
              <a:off x="5741213" y="4034376"/>
              <a:ext cx="735871" cy="491189"/>
              <a:chOff x="5741213" y="4034376"/>
              <a:chExt cx="735871" cy="491189"/>
            </a:xfrm>
          </p:grpSpPr>
          <p:sp>
            <p:nvSpPr>
              <p:cNvPr id="548" name="Oval 62"/>
              <p:cNvSpPr>
                <a:spLocks noChangeArrowheads="1"/>
              </p:cNvSpPr>
              <p:nvPr/>
            </p:nvSpPr>
            <p:spPr bwMode="auto">
              <a:xfrm>
                <a:off x="5865380" y="4034376"/>
                <a:ext cx="489363" cy="491189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549" name="Text Box 63"/>
              <p:cNvSpPr txBox="1">
                <a:spLocks noChangeArrowheads="1"/>
              </p:cNvSpPr>
              <p:nvPr/>
            </p:nvSpPr>
            <p:spPr bwMode="auto">
              <a:xfrm>
                <a:off x="5741213" y="4065418"/>
                <a:ext cx="735871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en-US" altLang="zh-CN" sz="1800" b="1" dirty="0">
                    <a:solidFill>
                      <a:srgbClr val="002060"/>
                    </a:solidFill>
                    <a:latin typeface="宋体" pitchFamily="2" charset="-122"/>
                    <a:ea typeface="宋体" pitchFamily="2" charset="-122"/>
                  </a:rPr>
                  <a:t>S2</a:t>
                </a:r>
              </a:p>
            </p:txBody>
          </p:sp>
        </p:grpSp>
        <p:sp>
          <p:nvSpPr>
            <p:cNvPr id="495" name="Line 64"/>
            <p:cNvSpPr>
              <a:spLocks noChangeShapeType="1"/>
            </p:cNvSpPr>
            <p:nvPr/>
          </p:nvSpPr>
          <p:spPr bwMode="auto">
            <a:xfrm>
              <a:off x="5496532" y="4280884"/>
              <a:ext cx="3688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grpSp>
          <p:nvGrpSpPr>
            <p:cNvPr id="496" name="组合 495"/>
            <p:cNvGrpSpPr/>
            <p:nvPr/>
          </p:nvGrpSpPr>
          <p:grpSpPr>
            <a:xfrm>
              <a:off x="6614172" y="4034376"/>
              <a:ext cx="735871" cy="491189"/>
              <a:chOff x="6614172" y="4034376"/>
              <a:chExt cx="735871" cy="491189"/>
            </a:xfrm>
          </p:grpSpPr>
          <p:sp>
            <p:nvSpPr>
              <p:cNvPr id="546" name="Oval 65"/>
              <p:cNvSpPr>
                <a:spLocks noChangeArrowheads="1"/>
              </p:cNvSpPr>
              <p:nvPr/>
            </p:nvSpPr>
            <p:spPr bwMode="auto">
              <a:xfrm>
                <a:off x="6723591" y="4034376"/>
                <a:ext cx="489363" cy="491189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547" name="Text Box 66"/>
              <p:cNvSpPr txBox="1">
                <a:spLocks noChangeArrowheads="1"/>
              </p:cNvSpPr>
              <p:nvPr/>
            </p:nvSpPr>
            <p:spPr bwMode="auto">
              <a:xfrm>
                <a:off x="6614172" y="4065418"/>
                <a:ext cx="735871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en-US" altLang="zh-CN" sz="1800" b="1" dirty="0">
                    <a:solidFill>
                      <a:srgbClr val="002060"/>
                    </a:solidFill>
                    <a:latin typeface="宋体" pitchFamily="2" charset="-122"/>
                    <a:ea typeface="宋体" pitchFamily="2" charset="-122"/>
                  </a:rPr>
                  <a:t>S3</a:t>
                </a:r>
              </a:p>
            </p:txBody>
          </p:sp>
        </p:grpSp>
        <p:sp>
          <p:nvSpPr>
            <p:cNvPr id="497" name="Line 67"/>
            <p:cNvSpPr>
              <a:spLocks noChangeShapeType="1"/>
            </p:cNvSpPr>
            <p:nvPr/>
          </p:nvSpPr>
          <p:spPr bwMode="auto">
            <a:xfrm>
              <a:off x="6354743" y="4280884"/>
              <a:ext cx="3688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grpSp>
          <p:nvGrpSpPr>
            <p:cNvPr id="498" name="组合 497"/>
            <p:cNvGrpSpPr/>
            <p:nvPr/>
          </p:nvGrpSpPr>
          <p:grpSpPr>
            <a:xfrm>
              <a:off x="7596550" y="4034376"/>
              <a:ext cx="735871" cy="491189"/>
              <a:chOff x="7596550" y="4034376"/>
              <a:chExt cx="735871" cy="491189"/>
            </a:xfrm>
          </p:grpSpPr>
          <p:sp>
            <p:nvSpPr>
              <p:cNvPr id="544" name="Oval 68"/>
              <p:cNvSpPr>
                <a:spLocks noChangeArrowheads="1"/>
              </p:cNvSpPr>
              <p:nvPr/>
            </p:nvSpPr>
            <p:spPr bwMode="auto">
              <a:xfrm>
                <a:off x="7704142" y="4034376"/>
                <a:ext cx="491189" cy="491189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545" name="Text Box 69"/>
              <p:cNvSpPr txBox="1">
                <a:spLocks noChangeArrowheads="1"/>
              </p:cNvSpPr>
              <p:nvPr/>
            </p:nvSpPr>
            <p:spPr bwMode="auto">
              <a:xfrm>
                <a:off x="7596550" y="4065418"/>
                <a:ext cx="735871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en-US" altLang="zh-CN" sz="1800" b="1" dirty="0">
                    <a:solidFill>
                      <a:srgbClr val="002060"/>
                    </a:solidFill>
                    <a:latin typeface="宋体" pitchFamily="2" charset="-122"/>
                    <a:ea typeface="宋体" pitchFamily="2" charset="-122"/>
                  </a:rPr>
                  <a:t>S4</a:t>
                </a:r>
              </a:p>
            </p:txBody>
          </p:sp>
        </p:grpSp>
        <p:sp>
          <p:nvSpPr>
            <p:cNvPr id="499" name="Line 70"/>
            <p:cNvSpPr>
              <a:spLocks noChangeShapeType="1"/>
            </p:cNvSpPr>
            <p:nvPr/>
          </p:nvSpPr>
          <p:spPr bwMode="auto">
            <a:xfrm>
              <a:off x="7212953" y="4280884"/>
              <a:ext cx="49118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grpSp>
          <p:nvGrpSpPr>
            <p:cNvPr id="500" name="组合 499"/>
            <p:cNvGrpSpPr/>
            <p:nvPr/>
          </p:nvGrpSpPr>
          <p:grpSpPr>
            <a:xfrm>
              <a:off x="7090612" y="3559621"/>
              <a:ext cx="735871" cy="491189"/>
              <a:chOff x="7090612" y="3559621"/>
              <a:chExt cx="735871" cy="491189"/>
            </a:xfrm>
          </p:grpSpPr>
          <p:sp>
            <p:nvSpPr>
              <p:cNvPr id="542" name="Oval 71"/>
              <p:cNvSpPr>
                <a:spLocks noChangeArrowheads="1"/>
              </p:cNvSpPr>
              <p:nvPr/>
            </p:nvSpPr>
            <p:spPr bwMode="auto">
              <a:xfrm>
                <a:off x="7212953" y="3559621"/>
                <a:ext cx="491189" cy="491189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543" name="Text Box 72"/>
              <p:cNvSpPr txBox="1">
                <a:spLocks noChangeArrowheads="1"/>
              </p:cNvSpPr>
              <p:nvPr/>
            </p:nvSpPr>
            <p:spPr bwMode="auto">
              <a:xfrm>
                <a:off x="7090612" y="3590663"/>
                <a:ext cx="735871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en-US" altLang="zh-CN" sz="1800" b="1">
                    <a:solidFill>
                      <a:srgbClr val="002060"/>
                    </a:solidFill>
                    <a:latin typeface="宋体" pitchFamily="2" charset="-122"/>
                    <a:ea typeface="宋体" pitchFamily="2" charset="-122"/>
                  </a:rPr>
                  <a:t>Sw</a:t>
                </a:r>
              </a:p>
            </p:txBody>
          </p:sp>
        </p:grpSp>
        <p:grpSp>
          <p:nvGrpSpPr>
            <p:cNvPr id="501" name="组合 500"/>
            <p:cNvGrpSpPr/>
            <p:nvPr/>
          </p:nvGrpSpPr>
          <p:grpSpPr>
            <a:xfrm>
              <a:off x="6968272" y="3802477"/>
              <a:ext cx="248333" cy="231900"/>
              <a:chOff x="6968272" y="3802477"/>
              <a:chExt cx="248333" cy="231900"/>
            </a:xfrm>
          </p:grpSpPr>
          <p:sp>
            <p:nvSpPr>
              <p:cNvPr id="540" name="Line 74"/>
              <p:cNvSpPr>
                <a:spLocks noChangeShapeType="1"/>
              </p:cNvSpPr>
              <p:nvPr/>
            </p:nvSpPr>
            <p:spPr bwMode="auto">
              <a:xfrm>
                <a:off x="6968272" y="3802477"/>
                <a:ext cx="248333" cy="36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 type="stealth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541" name="Line 73"/>
              <p:cNvSpPr>
                <a:spLocks noChangeShapeType="1"/>
              </p:cNvSpPr>
              <p:nvPr/>
            </p:nvSpPr>
            <p:spPr bwMode="auto">
              <a:xfrm flipV="1">
                <a:off x="6968272" y="3806129"/>
                <a:ext cx="0" cy="2282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502" name="组合 501"/>
            <p:cNvGrpSpPr/>
            <p:nvPr/>
          </p:nvGrpSpPr>
          <p:grpSpPr>
            <a:xfrm>
              <a:off x="714288" y="4034376"/>
              <a:ext cx="735871" cy="491189"/>
              <a:chOff x="714288" y="4034376"/>
              <a:chExt cx="735871" cy="491189"/>
            </a:xfrm>
          </p:grpSpPr>
          <p:sp>
            <p:nvSpPr>
              <p:cNvPr id="538" name="Oval 82"/>
              <p:cNvSpPr>
                <a:spLocks noChangeArrowheads="1"/>
              </p:cNvSpPr>
              <p:nvPr/>
            </p:nvSpPr>
            <p:spPr bwMode="auto">
              <a:xfrm>
                <a:off x="831151" y="4034376"/>
                <a:ext cx="491189" cy="491189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539" name="Text Box 83"/>
              <p:cNvSpPr txBox="1">
                <a:spLocks noChangeArrowheads="1"/>
              </p:cNvSpPr>
              <p:nvPr/>
            </p:nvSpPr>
            <p:spPr bwMode="auto">
              <a:xfrm>
                <a:off x="714288" y="4065418"/>
                <a:ext cx="735871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en-US" altLang="zh-CN" sz="1800" b="1" dirty="0">
                    <a:solidFill>
                      <a:srgbClr val="002060"/>
                    </a:solidFill>
                    <a:latin typeface="宋体" pitchFamily="2" charset="-122"/>
                    <a:ea typeface="宋体" pitchFamily="2" charset="-122"/>
                  </a:rPr>
                  <a:t>SI</a:t>
                </a:r>
              </a:p>
            </p:txBody>
          </p:sp>
        </p:grpSp>
        <p:sp>
          <p:nvSpPr>
            <p:cNvPr id="503" name="Line 84"/>
            <p:cNvSpPr>
              <a:spLocks noChangeShapeType="1"/>
            </p:cNvSpPr>
            <p:nvPr/>
          </p:nvSpPr>
          <p:spPr bwMode="auto">
            <a:xfrm>
              <a:off x="586469" y="4280884"/>
              <a:ext cx="2446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grpSp>
          <p:nvGrpSpPr>
            <p:cNvPr id="504" name="组合 503"/>
            <p:cNvGrpSpPr/>
            <p:nvPr/>
          </p:nvGrpSpPr>
          <p:grpSpPr>
            <a:xfrm>
              <a:off x="1327817" y="4280884"/>
              <a:ext cx="735871" cy="0"/>
              <a:chOff x="1327817" y="4280884"/>
              <a:chExt cx="735871" cy="0"/>
            </a:xfrm>
          </p:grpSpPr>
          <p:sp>
            <p:nvSpPr>
              <p:cNvPr id="536" name="Line 55"/>
              <p:cNvSpPr>
                <a:spLocks noChangeShapeType="1"/>
              </p:cNvSpPr>
              <p:nvPr/>
            </p:nvSpPr>
            <p:spPr bwMode="auto">
              <a:xfrm>
                <a:off x="1694840" y="4280884"/>
                <a:ext cx="3688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537" name="Line 85"/>
              <p:cNvSpPr>
                <a:spLocks noChangeShapeType="1"/>
              </p:cNvSpPr>
              <p:nvPr/>
            </p:nvSpPr>
            <p:spPr bwMode="auto">
              <a:xfrm>
                <a:off x="1327817" y="4280884"/>
                <a:ext cx="3670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505" name="Line 86"/>
            <p:cNvSpPr>
              <a:spLocks noChangeShapeType="1"/>
            </p:cNvSpPr>
            <p:nvPr/>
          </p:nvSpPr>
          <p:spPr bwMode="auto">
            <a:xfrm>
              <a:off x="8195331" y="4280884"/>
              <a:ext cx="360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506" name="Line 87"/>
            <p:cNvSpPr>
              <a:spLocks noChangeShapeType="1"/>
            </p:cNvSpPr>
            <p:nvPr/>
          </p:nvSpPr>
          <p:spPr bwMode="auto">
            <a:xfrm flipV="1">
              <a:off x="8500269" y="3508099"/>
              <a:ext cx="0" cy="763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507" name="Line 89"/>
            <p:cNvSpPr>
              <a:spLocks noChangeShapeType="1"/>
            </p:cNvSpPr>
            <p:nvPr/>
          </p:nvSpPr>
          <p:spPr bwMode="auto">
            <a:xfrm>
              <a:off x="4760661" y="3508099"/>
              <a:ext cx="0" cy="7632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508" name="Line 90"/>
            <p:cNvSpPr>
              <a:spLocks noChangeShapeType="1"/>
            </p:cNvSpPr>
            <p:nvPr/>
          </p:nvSpPr>
          <p:spPr bwMode="auto">
            <a:xfrm flipV="1">
              <a:off x="8562354" y="3433629"/>
              <a:ext cx="0" cy="847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509" name="Line 92"/>
            <p:cNvSpPr>
              <a:spLocks noChangeShapeType="1"/>
            </p:cNvSpPr>
            <p:nvPr/>
          </p:nvSpPr>
          <p:spPr bwMode="auto">
            <a:xfrm>
              <a:off x="591948" y="3433629"/>
              <a:ext cx="0" cy="847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grpSp>
          <p:nvGrpSpPr>
            <p:cNvPr id="510" name="组合 509"/>
            <p:cNvGrpSpPr/>
            <p:nvPr/>
          </p:nvGrpSpPr>
          <p:grpSpPr>
            <a:xfrm>
              <a:off x="591948" y="3433629"/>
              <a:ext cx="7970406" cy="446957"/>
              <a:chOff x="591948" y="3433629"/>
              <a:chExt cx="7970406" cy="446957"/>
            </a:xfrm>
          </p:grpSpPr>
          <p:sp>
            <p:nvSpPr>
              <p:cNvPr id="534" name="Line 91"/>
              <p:cNvSpPr>
                <a:spLocks noChangeShapeType="1"/>
              </p:cNvSpPr>
              <p:nvPr/>
            </p:nvSpPr>
            <p:spPr bwMode="auto">
              <a:xfrm flipH="1">
                <a:off x="591948" y="3433629"/>
                <a:ext cx="797040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535" name="Text Box 93"/>
              <p:cNvSpPr txBox="1">
                <a:spLocks noChangeArrowheads="1"/>
              </p:cNvSpPr>
              <p:nvPr/>
            </p:nvSpPr>
            <p:spPr bwMode="auto">
              <a:xfrm>
                <a:off x="2991286" y="3511254"/>
                <a:ext cx="1802243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zh-CN" altLang="en-US" sz="1800" b="1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单字节传送</a:t>
                </a:r>
              </a:p>
            </p:txBody>
          </p:sp>
        </p:grpSp>
        <p:grpSp>
          <p:nvGrpSpPr>
            <p:cNvPr id="511" name="组合 510"/>
            <p:cNvGrpSpPr/>
            <p:nvPr/>
          </p:nvGrpSpPr>
          <p:grpSpPr>
            <a:xfrm>
              <a:off x="4760661" y="3504842"/>
              <a:ext cx="3739608" cy="375744"/>
              <a:chOff x="4760661" y="3504842"/>
              <a:chExt cx="3739608" cy="375744"/>
            </a:xfrm>
          </p:grpSpPr>
          <p:sp>
            <p:nvSpPr>
              <p:cNvPr id="532" name="Line 88"/>
              <p:cNvSpPr>
                <a:spLocks noChangeShapeType="1"/>
              </p:cNvSpPr>
              <p:nvPr/>
            </p:nvSpPr>
            <p:spPr bwMode="auto">
              <a:xfrm flipH="1">
                <a:off x="4760661" y="3504842"/>
                <a:ext cx="37396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533" name="Text Box 94"/>
              <p:cNvSpPr txBox="1">
                <a:spLocks noChangeArrowheads="1"/>
              </p:cNvSpPr>
              <p:nvPr/>
            </p:nvSpPr>
            <p:spPr bwMode="auto">
              <a:xfrm>
                <a:off x="5319411" y="3511254"/>
                <a:ext cx="146991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zh-CN" altLang="en-US" sz="1800" b="1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组传送</a:t>
                </a:r>
              </a:p>
            </p:txBody>
          </p:sp>
        </p:grpSp>
        <p:grpSp>
          <p:nvGrpSpPr>
            <p:cNvPr id="512" name="组合 511"/>
            <p:cNvGrpSpPr/>
            <p:nvPr/>
          </p:nvGrpSpPr>
          <p:grpSpPr>
            <a:xfrm>
              <a:off x="4039539" y="4034376"/>
              <a:ext cx="735871" cy="491189"/>
              <a:chOff x="4039539" y="4034376"/>
              <a:chExt cx="735871" cy="491189"/>
            </a:xfrm>
          </p:grpSpPr>
          <p:sp>
            <p:nvSpPr>
              <p:cNvPr id="530" name="Oval 95"/>
              <p:cNvSpPr>
                <a:spLocks noChangeArrowheads="1"/>
              </p:cNvSpPr>
              <p:nvPr/>
            </p:nvSpPr>
            <p:spPr bwMode="auto">
              <a:xfrm>
                <a:off x="4147131" y="4034376"/>
                <a:ext cx="491189" cy="491189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531" name="Text Box 96"/>
              <p:cNvSpPr txBox="1">
                <a:spLocks noChangeArrowheads="1"/>
              </p:cNvSpPr>
              <p:nvPr/>
            </p:nvSpPr>
            <p:spPr bwMode="auto">
              <a:xfrm>
                <a:off x="4039539" y="4065418"/>
                <a:ext cx="735871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en-US" altLang="zh-CN" sz="1800" b="1" dirty="0">
                    <a:solidFill>
                      <a:srgbClr val="002060"/>
                    </a:solidFill>
                    <a:latin typeface="宋体" pitchFamily="2" charset="-122"/>
                    <a:ea typeface="宋体" pitchFamily="2" charset="-122"/>
                  </a:rPr>
                  <a:t>S0</a:t>
                </a:r>
              </a:p>
            </p:txBody>
          </p:sp>
        </p:grpSp>
        <p:grpSp>
          <p:nvGrpSpPr>
            <p:cNvPr id="513" name="组合 512"/>
            <p:cNvGrpSpPr/>
            <p:nvPr/>
          </p:nvGrpSpPr>
          <p:grpSpPr>
            <a:xfrm>
              <a:off x="3411262" y="4280884"/>
              <a:ext cx="735871" cy="0"/>
              <a:chOff x="3411262" y="4280884"/>
              <a:chExt cx="735871" cy="0"/>
            </a:xfrm>
          </p:grpSpPr>
          <p:sp>
            <p:nvSpPr>
              <p:cNvPr id="528" name="Line 97"/>
              <p:cNvSpPr>
                <a:spLocks noChangeShapeType="1"/>
              </p:cNvSpPr>
              <p:nvPr/>
            </p:nvSpPr>
            <p:spPr bwMode="auto">
              <a:xfrm>
                <a:off x="3780110" y="4280884"/>
                <a:ext cx="3670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529" name="Line 98"/>
              <p:cNvSpPr>
                <a:spLocks noChangeShapeType="1"/>
              </p:cNvSpPr>
              <p:nvPr/>
            </p:nvSpPr>
            <p:spPr bwMode="auto">
              <a:xfrm>
                <a:off x="3411262" y="4280884"/>
                <a:ext cx="3688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514" name="Line 110"/>
            <p:cNvSpPr>
              <a:spLocks noChangeShapeType="1"/>
            </p:cNvSpPr>
            <p:nvPr/>
          </p:nvSpPr>
          <p:spPr bwMode="auto">
            <a:xfrm flipV="1">
              <a:off x="2308370" y="4525565"/>
              <a:ext cx="0" cy="206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515" name="Line 112"/>
            <p:cNvSpPr>
              <a:spLocks noChangeShapeType="1"/>
            </p:cNvSpPr>
            <p:nvPr/>
          </p:nvSpPr>
          <p:spPr bwMode="auto">
            <a:xfrm flipV="1">
              <a:off x="4393640" y="4525565"/>
              <a:ext cx="0" cy="206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grpSp>
          <p:nvGrpSpPr>
            <p:cNvPr id="516" name="组合 515"/>
            <p:cNvGrpSpPr/>
            <p:nvPr/>
          </p:nvGrpSpPr>
          <p:grpSpPr>
            <a:xfrm>
              <a:off x="7704142" y="3806129"/>
              <a:ext cx="244681" cy="228248"/>
              <a:chOff x="7704142" y="3806129"/>
              <a:chExt cx="244681" cy="228248"/>
            </a:xfrm>
          </p:grpSpPr>
          <p:sp>
            <p:nvSpPr>
              <p:cNvPr id="526" name="Line 75"/>
              <p:cNvSpPr>
                <a:spLocks noChangeShapeType="1"/>
              </p:cNvSpPr>
              <p:nvPr/>
            </p:nvSpPr>
            <p:spPr bwMode="auto">
              <a:xfrm>
                <a:off x="7948823" y="3806129"/>
                <a:ext cx="0" cy="2282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  <p:sp>
            <p:nvSpPr>
              <p:cNvPr id="527" name="Line 114"/>
              <p:cNvSpPr>
                <a:spLocks noChangeShapeType="1"/>
              </p:cNvSpPr>
              <p:nvPr/>
            </p:nvSpPr>
            <p:spPr bwMode="auto">
              <a:xfrm>
                <a:off x="7704142" y="3806129"/>
                <a:ext cx="24468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b="1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517" name="Line 5"/>
            <p:cNvSpPr>
              <a:spLocks noChangeShapeType="1"/>
            </p:cNvSpPr>
            <p:nvPr/>
          </p:nvSpPr>
          <p:spPr bwMode="auto">
            <a:xfrm>
              <a:off x="596812" y="5193660"/>
              <a:ext cx="0" cy="8280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518" name="Line 6"/>
            <p:cNvSpPr>
              <a:spLocks noChangeShapeType="1"/>
            </p:cNvSpPr>
            <p:nvPr/>
          </p:nvSpPr>
          <p:spPr bwMode="auto">
            <a:xfrm>
              <a:off x="2321710" y="5193660"/>
              <a:ext cx="0" cy="8280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519" name="Line 8"/>
            <p:cNvSpPr>
              <a:spLocks noChangeShapeType="1"/>
            </p:cNvSpPr>
            <p:nvPr/>
          </p:nvSpPr>
          <p:spPr bwMode="auto">
            <a:xfrm>
              <a:off x="8548668" y="5193660"/>
              <a:ext cx="0" cy="8280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520" name="Text Box 2"/>
            <p:cNvSpPr txBox="1">
              <a:spLocks noChangeArrowheads="1"/>
            </p:cNvSpPr>
            <p:nvPr/>
          </p:nvSpPr>
          <p:spPr bwMode="auto">
            <a:xfrm>
              <a:off x="783500" y="5713774"/>
              <a:ext cx="1377815" cy="51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 type="none" w="sm" len="sm"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b="1" i="0" u="none" strike="noStrike" cap="none" normalizeH="0" baseline="0" dirty="0" smtClean="0">
                  <a:ln>
                    <a:noFill/>
                  </a:ln>
                  <a:effectLst/>
                  <a:latin typeface="黑体" pitchFamily="49" charset="-122"/>
                  <a:ea typeface="黑体" pitchFamily="49" charset="-122"/>
                  <a:cs typeface="宋体" pitchFamily="2" charset="-122"/>
                </a:rPr>
                <a:t>空闲</a:t>
              </a:r>
              <a:r>
                <a:rPr lang="zh-CN" altLang="en-US" b="1" dirty="0">
                  <a:latin typeface="黑体" pitchFamily="49" charset="-122"/>
                  <a:ea typeface="黑体" pitchFamily="49" charset="-122"/>
                  <a:cs typeface="宋体" pitchFamily="2" charset="-122"/>
                </a:rPr>
                <a:t>周</a:t>
              </a:r>
              <a:r>
                <a:rPr lang="zh-CN" altLang="en-US" b="1" dirty="0" smtClean="0">
                  <a:latin typeface="黑体" pitchFamily="49" charset="-122"/>
                  <a:ea typeface="黑体" pitchFamily="49" charset="-122"/>
                  <a:cs typeface="宋体" pitchFamily="2" charset="-122"/>
                </a:rPr>
                <a:t>期</a:t>
              </a:r>
              <a:endParaRPr kumimoji="0" lang="zh-CN" b="1" i="0" u="none" strike="noStrike" cap="none" normalizeH="0" baseline="0" dirty="0" smtClean="0">
                <a:ln>
                  <a:noFill/>
                </a:ln>
                <a:effectLst/>
                <a:latin typeface="黑体" pitchFamily="49" charset="-122"/>
                <a:ea typeface="黑体" pitchFamily="49" charset="-122"/>
                <a:cs typeface="宋体" pitchFamily="2" charset="-122"/>
              </a:endParaRPr>
            </a:p>
          </p:txBody>
        </p:sp>
        <p:sp>
          <p:nvSpPr>
            <p:cNvPr id="521" name="Text Box 3"/>
            <p:cNvSpPr txBox="1">
              <a:spLocks noChangeArrowheads="1"/>
            </p:cNvSpPr>
            <p:nvPr/>
          </p:nvSpPr>
          <p:spPr bwMode="auto">
            <a:xfrm>
              <a:off x="4545799" y="5713774"/>
              <a:ext cx="1797373" cy="51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 type="none" w="sm" len="sm"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b="1" i="0" u="none" strike="noStrike" cap="none" normalizeH="0" baseline="0" dirty="0" smtClean="0">
                  <a:ln>
                    <a:noFill/>
                  </a:ln>
                  <a:effectLst/>
                  <a:latin typeface="黑体" pitchFamily="49" charset="-122"/>
                  <a:ea typeface="黑体" pitchFamily="49" charset="-122"/>
                  <a:cs typeface="宋体" pitchFamily="2" charset="-122"/>
                </a:rPr>
                <a:t>有效周期</a:t>
              </a:r>
              <a:endParaRPr kumimoji="0" lang="zh-CN" b="1" i="0" u="none" strike="noStrike" cap="none" normalizeH="0" baseline="0" dirty="0" smtClean="0">
                <a:ln>
                  <a:noFill/>
                </a:ln>
                <a:effectLst/>
                <a:latin typeface="黑体" pitchFamily="49" charset="-122"/>
                <a:ea typeface="黑体" pitchFamily="49" charset="-122"/>
                <a:cs typeface="宋体" pitchFamily="2" charset="-122"/>
              </a:endParaRPr>
            </a:p>
          </p:txBody>
        </p:sp>
        <p:sp>
          <p:nvSpPr>
            <p:cNvPr id="522" name="Line 12"/>
            <p:cNvSpPr>
              <a:spLocks noChangeShapeType="1"/>
            </p:cNvSpPr>
            <p:nvPr/>
          </p:nvSpPr>
          <p:spPr bwMode="auto">
            <a:xfrm flipH="1">
              <a:off x="2353702" y="5877272"/>
              <a:ext cx="2160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523" name="Line 13"/>
            <p:cNvSpPr>
              <a:spLocks noChangeShapeType="1"/>
            </p:cNvSpPr>
            <p:nvPr/>
          </p:nvSpPr>
          <p:spPr bwMode="auto">
            <a:xfrm>
              <a:off x="6354742" y="5877272"/>
              <a:ext cx="2160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524" name="Line 9"/>
            <p:cNvSpPr>
              <a:spLocks noChangeShapeType="1"/>
            </p:cNvSpPr>
            <p:nvPr/>
          </p:nvSpPr>
          <p:spPr bwMode="auto">
            <a:xfrm>
              <a:off x="2009955" y="5877272"/>
              <a:ext cx="324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525" name="Line 10"/>
            <p:cNvSpPr>
              <a:spLocks noChangeShapeType="1"/>
            </p:cNvSpPr>
            <p:nvPr/>
          </p:nvSpPr>
          <p:spPr bwMode="auto">
            <a:xfrm flipH="1">
              <a:off x="611560" y="5877272"/>
              <a:ext cx="324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</a:endParaRPr>
            </a:p>
          </p:txBody>
        </p:sp>
      </p:grpSp>
      <p:sp>
        <p:nvSpPr>
          <p:cNvPr id="173" name="矩形 172"/>
          <p:cNvSpPr/>
          <p:nvPr/>
        </p:nvSpPr>
        <p:spPr>
          <a:xfrm>
            <a:off x="395536" y="3249256"/>
            <a:ext cx="8368694" cy="2448000"/>
          </a:xfrm>
          <a:prstGeom prst="rect">
            <a:avLst/>
          </a:prstGeom>
          <a:solidFill>
            <a:srgbClr val="F4FCE4">
              <a:alpha val="89804"/>
            </a:srgbClr>
          </a:solidFill>
          <a:ln w="9525">
            <a:solidFill>
              <a:srgbClr val="FBFBF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b="1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9.2.4  8237A</a:t>
            </a:r>
            <a:r>
              <a:rPr lang="zh-CN" altLang="zh-CN" dirty="0"/>
              <a:t>的操作方式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540000" y="1124744"/>
            <a:ext cx="3969356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3200" b="0" spc="0" baseline="0">
                <a:latin typeface="Times New Roman" pitchFamily="18" charset="0"/>
                <a:ea typeface="黑体" pitchFamily="49" charset="-122"/>
                <a:cs typeface="Times New Roman" pitchFamily="18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/>
              <a:t>8237A</a:t>
            </a:r>
            <a:r>
              <a:rPr lang="zh-CN" altLang="zh-CN" dirty="0"/>
              <a:t>的操作周期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1814627"/>
            <a:ext cx="7920880" cy="1289753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 w="9525">
            <a:solidFill>
              <a:srgbClr val="CC66FF"/>
            </a:solidFill>
            <a:prstDash val="dash"/>
            <a:miter lim="800000"/>
            <a:headEnd/>
            <a:tailEnd/>
          </a:ln>
          <a:effectLst/>
        </p:spPr>
        <p:txBody>
          <a:bodyPr wrap="square" lIns="108000" tIns="90000" rIns="108000" bIns="90000">
            <a:spAutoFit/>
          </a:bodyPr>
          <a:lstStyle/>
          <a:p>
            <a:pPr algn="just"/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从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时序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上看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8237A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可以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有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个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操作周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期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</a:t>
            </a:r>
            <a:endParaRPr lang="en-US" altLang="zh-CN" sz="2400" dirty="0" smtClean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540000" indent="-342900" algn="just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空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闲周期（从态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endParaRPr lang="en-US" altLang="zh-CN" sz="2400" dirty="0" smtClean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540000" indent="-342900" algn="just">
              <a:buFont typeface="Wingdings" pitchFamily="2" charset="2"/>
              <a:buChar char="l"/>
            </a:pP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有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效周期（主态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有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效周期又称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DMA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周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期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586469" y="4034376"/>
            <a:ext cx="2103670" cy="491189"/>
            <a:chOff x="586469" y="4034376"/>
            <a:chExt cx="2103670" cy="491189"/>
          </a:xfrm>
        </p:grpSpPr>
        <p:grpSp>
          <p:nvGrpSpPr>
            <p:cNvPr id="77" name="组合 76"/>
            <p:cNvGrpSpPr/>
            <p:nvPr/>
          </p:nvGrpSpPr>
          <p:grpSpPr>
            <a:xfrm>
              <a:off x="1956095" y="4034376"/>
              <a:ext cx="734044" cy="491189"/>
              <a:chOff x="1956095" y="4034376"/>
              <a:chExt cx="734044" cy="491189"/>
            </a:xfrm>
          </p:grpSpPr>
          <p:sp>
            <p:nvSpPr>
              <p:cNvPr id="11" name="Oval 53"/>
              <p:cNvSpPr>
                <a:spLocks noChangeArrowheads="1"/>
              </p:cNvSpPr>
              <p:nvPr/>
            </p:nvSpPr>
            <p:spPr bwMode="auto">
              <a:xfrm>
                <a:off x="2063688" y="4034376"/>
                <a:ext cx="489363" cy="491189"/>
              </a:xfrm>
              <a:prstGeom prst="ellips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2" name="Text Box 54"/>
              <p:cNvSpPr txBox="1">
                <a:spLocks noChangeArrowheads="1"/>
              </p:cNvSpPr>
              <p:nvPr/>
            </p:nvSpPr>
            <p:spPr bwMode="auto">
              <a:xfrm>
                <a:off x="1956095" y="4065418"/>
                <a:ext cx="73404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en-US" altLang="zh-CN" sz="1800" b="1" dirty="0">
                    <a:solidFill>
                      <a:srgbClr val="0070C0"/>
                    </a:solidFill>
                    <a:latin typeface="宋体" pitchFamily="2" charset="-122"/>
                    <a:ea typeface="宋体" pitchFamily="2" charset="-122"/>
                  </a:rPr>
                  <a:t>SI</a:t>
                </a: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714288" y="4034376"/>
              <a:ext cx="735871" cy="491189"/>
              <a:chOff x="714288" y="4034376"/>
              <a:chExt cx="735871" cy="491189"/>
            </a:xfrm>
          </p:grpSpPr>
          <p:sp>
            <p:nvSpPr>
              <p:cNvPr id="34" name="Oval 82"/>
              <p:cNvSpPr>
                <a:spLocks noChangeArrowheads="1"/>
              </p:cNvSpPr>
              <p:nvPr/>
            </p:nvSpPr>
            <p:spPr bwMode="auto">
              <a:xfrm>
                <a:off x="831151" y="4034376"/>
                <a:ext cx="491189" cy="491189"/>
              </a:xfrm>
              <a:prstGeom prst="ellips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35" name="Text Box 83"/>
              <p:cNvSpPr txBox="1">
                <a:spLocks noChangeArrowheads="1"/>
              </p:cNvSpPr>
              <p:nvPr/>
            </p:nvSpPr>
            <p:spPr bwMode="auto">
              <a:xfrm>
                <a:off x="714288" y="4065418"/>
                <a:ext cx="735871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en-US" altLang="zh-CN" sz="1800" b="1" dirty="0">
                    <a:solidFill>
                      <a:srgbClr val="0070C0"/>
                    </a:solidFill>
                    <a:latin typeface="宋体" pitchFamily="2" charset="-122"/>
                    <a:ea typeface="宋体" pitchFamily="2" charset="-122"/>
                  </a:rPr>
                  <a:t>SI</a:t>
                </a:r>
              </a:p>
            </p:txBody>
          </p:sp>
        </p:grpSp>
        <p:sp>
          <p:nvSpPr>
            <p:cNvPr id="36" name="Line 84"/>
            <p:cNvSpPr>
              <a:spLocks noChangeShapeType="1"/>
            </p:cNvSpPr>
            <p:nvPr/>
          </p:nvSpPr>
          <p:spPr bwMode="auto">
            <a:xfrm>
              <a:off x="586469" y="4280884"/>
              <a:ext cx="244681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1">
                <a:solidFill>
                  <a:srgbClr val="FF0000"/>
                </a:solidFill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1327817" y="4280884"/>
              <a:ext cx="735871" cy="0"/>
              <a:chOff x="1327817" y="4280884"/>
              <a:chExt cx="735871" cy="0"/>
            </a:xfrm>
          </p:grpSpPr>
          <p:sp>
            <p:nvSpPr>
              <p:cNvPr id="13" name="Line 55"/>
              <p:cNvSpPr>
                <a:spLocks noChangeShapeType="1"/>
              </p:cNvSpPr>
              <p:nvPr/>
            </p:nvSpPr>
            <p:spPr bwMode="auto">
              <a:xfrm>
                <a:off x="1694840" y="4280884"/>
                <a:ext cx="368848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37" name="Line 85"/>
              <p:cNvSpPr>
                <a:spLocks noChangeShapeType="1"/>
              </p:cNvSpPr>
              <p:nvPr/>
            </p:nvSpPr>
            <p:spPr bwMode="auto">
              <a:xfrm>
                <a:off x="1327817" y="4280884"/>
                <a:ext cx="367023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prstDash val="dash"/>
                <a:round/>
                <a:headEnd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40" name="Line 87"/>
          <p:cNvSpPr>
            <a:spLocks noChangeShapeType="1"/>
          </p:cNvSpPr>
          <p:nvPr/>
        </p:nvSpPr>
        <p:spPr bwMode="auto">
          <a:xfrm flipV="1">
            <a:off x="8500269" y="3508099"/>
            <a:ext cx="0" cy="76326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1" name="Line 89"/>
          <p:cNvSpPr>
            <a:spLocks noChangeShapeType="1"/>
          </p:cNvSpPr>
          <p:nvPr/>
        </p:nvSpPr>
        <p:spPr bwMode="auto">
          <a:xfrm>
            <a:off x="4760661" y="3510004"/>
            <a:ext cx="0" cy="76326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3" name="Line 90"/>
          <p:cNvSpPr>
            <a:spLocks noChangeShapeType="1"/>
          </p:cNvSpPr>
          <p:nvPr/>
        </p:nvSpPr>
        <p:spPr bwMode="auto">
          <a:xfrm flipV="1">
            <a:off x="8562354" y="3433629"/>
            <a:ext cx="0" cy="84725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5" name="Line 92"/>
          <p:cNvSpPr>
            <a:spLocks noChangeShapeType="1"/>
          </p:cNvSpPr>
          <p:nvPr/>
        </p:nvSpPr>
        <p:spPr bwMode="auto">
          <a:xfrm>
            <a:off x="591948" y="3433629"/>
            <a:ext cx="0" cy="84725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591948" y="3433629"/>
            <a:ext cx="7970406" cy="446957"/>
            <a:chOff x="591948" y="3433629"/>
            <a:chExt cx="7970406" cy="446957"/>
          </a:xfrm>
        </p:grpSpPr>
        <p:sp>
          <p:nvSpPr>
            <p:cNvPr id="54" name="Line 91"/>
            <p:cNvSpPr>
              <a:spLocks noChangeShapeType="1"/>
            </p:cNvSpPr>
            <p:nvPr/>
          </p:nvSpPr>
          <p:spPr bwMode="auto">
            <a:xfrm flipH="1">
              <a:off x="591948" y="3433629"/>
              <a:ext cx="7970406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1">
                <a:solidFill>
                  <a:srgbClr val="FF0000"/>
                </a:solidFill>
              </a:endParaRPr>
            </a:p>
          </p:txBody>
        </p:sp>
        <p:sp>
          <p:nvSpPr>
            <p:cNvPr id="43" name="Text Box 93"/>
            <p:cNvSpPr txBox="1">
              <a:spLocks noChangeArrowheads="1"/>
            </p:cNvSpPr>
            <p:nvPr/>
          </p:nvSpPr>
          <p:spPr bwMode="auto">
            <a:xfrm>
              <a:off x="2991286" y="3511254"/>
              <a:ext cx="180224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sz="18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rPr>
                <a:t>单字节传送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760661" y="3504842"/>
            <a:ext cx="3739608" cy="375744"/>
            <a:chOff x="4760661" y="3504842"/>
            <a:chExt cx="3739608" cy="375744"/>
          </a:xfrm>
        </p:grpSpPr>
        <p:sp>
          <p:nvSpPr>
            <p:cNvPr id="39" name="Line 88"/>
            <p:cNvSpPr>
              <a:spLocks noChangeShapeType="1"/>
            </p:cNvSpPr>
            <p:nvPr/>
          </p:nvSpPr>
          <p:spPr bwMode="auto">
            <a:xfrm flipH="1">
              <a:off x="4760661" y="3504842"/>
              <a:ext cx="3739608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1">
                <a:solidFill>
                  <a:srgbClr val="FF0000"/>
                </a:solidFill>
              </a:endParaRPr>
            </a:p>
          </p:txBody>
        </p:sp>
        <p:sp>
          <p:nvSpPr>
            <p:cNvPr id="44" name="Text Box 94"/>
            <p:cNvSpPr txBox="1">
              <a:spLocks noChangeArrowheads="1"/>
            </p:cNvSpPr>
            <p:nvPr/>
          </p:nvSpPr>
          <p:spPr bwMode="auto">
            <a:xfrm>
              <a:off x="5319411" y="3511254"/>
              <a:ext cx="146991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sz="1800" b="1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rPr>
                <a:t>组传送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553051" y="4034376"/>
            <a:ext cx="2222359" cy="491189"/>
            <a:chOff x="2553051" y="4034376"/>
            <a:chExt cx="2222359" cy="491189"/>
          </a:xfrm>
        </p:grpSpPr>
        <p:grpSp>
          <p:nvGrpSpPr>
            <p:cNvPr id="78" name="组合 77"/>
            <p:cNvGrpSpPr/>
            <p:nvPr/>
          </p:nvGrpSpPr>
          <p:grpSpPr>
            <a:xfrm>
              <a:off x="2814306" y="4034376"/>
              <a:ext cx="735871" cy="491189"/>
              <a:chOff x="2814306" y="4034376"/>
              <a:chExt cx="735871" cy="491189"/>
            </a:xfrm>
          </p:grpSpPr>
          <p:sp>
            <p:nvSpPr>
              <p:cNvPr id="14" name="Oval 56"/>
              <p:cNvSpPr>
                <a:spLocks noChangeArrowheads="1"/>
              </p:cNvSpPr>
              <p:nvPr/>
            </p:nvSpPr>
            <p:spPr bwMode="auto">
              <a:xfrm>
                <a:off x="2921899" y="4034376"/>
                <a:ext cx="489363" cy="491189"/>
              </a:xfrm>
              <a:prstGeom prst="ellips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5" name="Text Box 57"/>
              <p:cNvSpPr txBox="1">
                <a:spLocks noChangeArrowheads="1"/>
              </p:cNvSpPr>
              <p:nvPr/>
            </p:nvSpPr>
            <p:spPr bwMode="auto">
              <a:xfrm>
                <a:off x="2814306" y="4065418"/>
                <a:ext cx="735871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en-US" altLang="zh-CN" sz="1800" b="1" dirty="0">
                    <a:solidFill>
                      <a:srgbClr val="CC66FF"/>
                    </a:solidFill>
                    <a:latin typeface="宋体" pitchFamily="2" charset="-122"/>
                    <a:ea typeface="宋体" pitchFamily="2" charset="-122"/>
                  </a:rPr>
                  <a:t>S0</a:t>
                </a:r>
              </a:p>
            </p:txBody>
          </p:sp>
        </p:grpSp>
        <p:sp>
          <p:nvSpPr>
            <p:cNvPr id="16" name="Line 58"/>
            <p:cNvSpPr>
              <a:spLocks noChangeShapeType="1"/>
            </p:cNvSpPr>
            <p:nvPr/>
          </p:nvSpPr>
          <p:spPr bwMode="auto">
            <a:xfrm>
              <a:off x="2553051" y="4280884"/>
              <a:ext cx="368848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1">
                <a:solidFill>
                  <a:srgbClr val="FF0000"/>
                </a:solidFill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4039539" y="4034376"/>
              <a:ext cx="735871" cy="491189"/>
              <a:chOff x="4039539" y="4034376"/>
              <a:chExt cx="735871" cy="491189"/>
            </a:xfrm>
          </p:grpSpPr>
          <p:sp>
            <p:nvSpPr>
              <p:cNvPr id="45" name="Oval 95"/>
              <p:cNvSpPr>
                <a:spLocks noChangeArrowheads="1"/>
              </p:cNvSpPr>
              <p:nvPr/>
            </p:nvSpPr>
            <p:spPr bwMode="auto">
              <a:xfrm>
                <a:off x="4147131" y="4034376"/>
                <a:ext cx="491189" cy="491189"/>
              </a:xfrm>
              <a:prstGeom prst="ellips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46" name="Text Box 96"/>
              <p:cNvSpPr txBox="1">
                <a:spLocks noChangeArrowheads="1"/>
              </p:cNvSpPr>
              <p:nvPr/>
            </p:nvSpPr>
            <p:spPr bwMode="auto">
              <a:xfrm>
                <a:off x="4039539" y="4065418"/>
                <a:ext cx="735871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en-US" altLang="zh-CN" sz="1800" b="1" dirty="0">
                    <a:solidFill>
                      <a:srgbClr val="CC66FF"/>
                    </a:solidFill>
                    <a:latin typeface="宋体" pitchFamily="2" charset="-122"/>
                    <a:ea typeface="宋体" pitchFamily="2" charset="-122"/>
                  </a:rPr>
                  <a:t>S0</a:t>
                </a: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3411262" y="4280884"/>
              <a:ext cx="735871" cy="0"/>
              <a:chOff x="3411262" y="4280884"/>
              <a:chExt cx="735871" cy="0"/>
            </a:xfrm>
          </p:grpSpPr>
          <p:sp>
            <p:nvSpPr>
              <p:cNvPr id="47" name="Line 97"/>
              <p:cNvSpPr>
                <a:spLocks noChangeShapeType="1"/>
              </p:cNvSpPr>
              <p:nvPr/>
            </p:nvSpPr>
            <p:spPr bwMode="auto">
              <a:xfrm>
                <a:off x="3780110" y="4280884"/>
                <a:ext cx="367023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48" name="Line 98"/>
              <p:cNvSpPr>
                <a:spLocks noChangeShapeType="1"/>
              </p:cNvSpPr>
              <p:nvPr/>
            </p:nvSpPr>
            <p:spPr bwMode="auto">
              <a:xfrm>
                <a:off x="3411262" y="4280884"/>
                <a:ext cx="368848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prstDash val="dash"/>
                <a:round/>
                <a:headEnd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1774760" y="4525565"/>
            <a:ext cx="2556373" cy="504136"/>
            <a:chOff x="1774760" y="4525565"/>
            <a:chExt cx="2556373" cy="504136"/>
          </a:xfrm>
        </p:grpSpPr>
        <p:sp>
          <p:nvSpPr>
            <p:cNvPr id="9" name="Text Box 111"/>
            <p:cNvSpPr txBox="1">
              <a:spLocks noChangeArrowheads="1"/>
            </p:cNvSpPr>
            <p:nvPr/>
          </p:nvSpPr>
          <p:spPr bwMode="auto">
            <a:xfrm>
              <a:off x="1774760" y="4660369"/>
              <a:ext cx="255637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buFontTx/>
                <a:buNone/>
                <a:defRPr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defRPr>
              </a:lvl1pPr>
            </a:lstStyle>
            <a:p>
              <a:r>
                <a:rPr lang="en-US" altLang="zh-CN" b="1" dirty="0">
                  <a:solidFill>
                    <a:srgbClr val="C00000"/>
                  </a:solidFill>
                </a:rPr>
                <a:t>DREQ</a:t>
              </a:r>
              <a:r>
                <a:rPr lang="zh-CN" altLang="zh-CN" b="1" dirty="0">
                  <a:solidFill>
                    <a:srgbClr val="C00000"/>
                  </a:solidFill>
                </a:rPr>
                <a:t>（来自</a:t>
              </a:r>
              <a:r>
                <a:rPr lang="en-US" altLang="zh-CN" b="1" dirty="0">
                  <a:solidFill>
                    <a:srgbClr val="C00000"/>
                  </a:solidFill>
                </a:rPr>
                <a:t>I/O</a:t>
              </a:r>
              <a:r>
                <a:rPr lang="zh-CN" altLang="zh-CN" b="1" dirty="0">
                  <a:solidFill>
                    <a:srgbClr val="C00000"/>
                  </a:solidFill>
                </a:rPr>
                <a:t>接口）</a:t>
              </a:r>
              <a:endParaRPr lang="en-US" altLang="zh-CN" b="1" dirty="0">
                <a:solidFill>
                  <a:srgbClr val="C00000"/>
                </a:solidFill>
              </a:endParaRPr>
            </a:p>
          </p:txBody>
        </p:sp>
        <p:sp>
          <p:nvSpPr>
            <p:cNvPr id="51" name="Line 110"/>
            <p:cNvSpPr>
              <a:spLocks noChangeShapeType="1"/>
            </p:cNvSpPr>
            <p:nvPr/>
          </p:nvSpPr>
          <p:spPr bwMode="auto">
            <a:xfrm flipV="1">
              <a:off x="2308370" y="4525565"/>
              <a:ext cx="0" cy="206336"/>
            </a:xfrm>
            <a:prstGeom prst="line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1">
                <a:solidFill>
                  <a:srgbClr val="FF0000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796392" y="4525565"/>
            <a:ext cx="2724364" cy="504136"/>
            <a:chOff x="3796392" y="4525565"/>
            <a:chExt cx="2724364" cy="504136"/>
          </a:xfrm>
        </p:grpSpPr>
        <p:sp>
          <p:nvSpPr>
            <p:cNvPr id="10" name="Text Box 113"/>
            <p:cNvSpPr txBox="1">
              <a:spLocks noChangeArrowheads="1"/>
            </p:cNvSpPr>
            <p:nvPr/>
          </p:nvSpPr>
          <p:spPr bwMode="auto">
            <a:xfrm>
              <a:off x="3796392" y="4660369"/>
              <a:ext cx="272436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buFontTx/>
                <a:buNone/>
                <a:defRPr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defRPr>
              </a:lvl1pPr>
            </a:lstStyle>
            <a:p>
              <a:r>
                <a:rPr lang="en-US" altLang="zh-CN" b="1" dirty="0">
                  <a:solidFill>
                    <a:srgbClr val="C00000"/>
                  </a:solidFill>
                </a:rPr>
                <a:t>HLDA</a:t>
              </a:r>
              <a:r>
                <a:rPr lang="zh-CN" altLang="zh-CN" b="1" dirty="0">
                  <a:solidFill>
                    <a:srgbClr val="C00000"/>
                  </a:solidFill>
                </a:rPr>
                <a:t>（来自</a:t>
              </a:r>
              <a:r>
                <a:rPr lang="en-US" altLang="zh-CN" b="1" dirty="0">
                  <a:solidFill>
                    <a:srgbClr val="C00000"/>
                  </a:solidFill>
                </a:rPr>
                <a:t>CPU</a:t>
              </a:r>
              <a:r>
                <a:rPr lang="zh-CN" altLang="zh-CN" b="1" dirty="0">
                  <a:solidFill>
                    <a:srgbClr val="C00000"/>
                  </a:solidFill>
                </a:rPr>
                <a:t>）</a:t>
              </a:r>
              <a:endParaRPr lang="en-US" altLang="zh-CN" b="1" dirty="0">
                <a:solidFill>
                  <a:srgbClr val="C00000"/>
                </a:solidFill>
              </a:endParaRPr>
            </a:p>
          </p:txBody>
        </p:sp>
        <p:sp>
          <p:nvSpPr>
            <p:cNvPr id="52" name="Line 112"/>
            <p:cNvSpPr>
              <a:spLocks noChangeShapeType="1"/>
            </p:cNvSpPr>
            <p:nvPr/>
          </p:nvSpPr>
          <p:spPr bwMode="auto">
            <a:xfrm flipV="1">
              <a:off x="4393640" y="4525565"/>
              <a:ext cx="0" cy="206336"/>
            </a:xfrm>
            <a:prstGeom prst="line">
              <a:avLst/>
            </a:prstGeom>
            <a:noFill/>
            <a:ln w="9525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1">
                <a:solidFill>
                  <a:srgbClr val="FF0000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638321" y="3559621"/>
            <a:ext cx="3917010" cy="965944"/>
            <a:chOff x="4638321" y="3559621"/>
            <a:chExt cx="3917010" cy="965944"/>
          </a:xfrm>
        </p:grpSpPr>
        <p:grpSp>
          <p:nvGrpSpPr>
            <p:cNvPr id="96" name="组合 95"/>
            <p:cNvGrpSpPr/>
            <p:nvPr/>
          </p:nvGrpSpPr>
          <p:grpSpPr>
            <a:xfrm>
              <a:off x="4638321" y="4034376"/>
              <a:ext cx="3917010" cy="491189"/>
              <a:chOff x="4638321" y="4034376"/>
              <a:chExt cx="3917010" cy="491189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4912498" y="4034376"/>
                <a:ext cx="735871" cy="491189"/>
                <a:chOff x="4912498" y="4034376"/>
                <a:chExt cx="735871" cy="491189"/>
              </a:xfrm>
            </p:grpSpPr>
            <p:sp>
              <p:nvSpPr>
                <p:cNvPr id="17" name="Oval 59"/>
                <p:cNvSpPr>
                  <a:spLocks noChangeArrowheads="1"/>
                </p:cNvSpPr>
                <p:nvPr/>
              </p:nvSpPr>
              <p:spPr bwMode="auto">
                <a:xfrm>
                  <a:off x="5005342" y="4034376"/>
                  <a:ext cx="491189" cy="491189"/>
                </a:xfrm>
                <a:prstGeom prst="ellips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b="1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8" name="Text Box 60"/>
                <p:cNvSpPr txBox="1">
                  <a:spLocks noChangeArrowheads="1"/>
                </p:cNvSpPr>
                <p:nvPr/>
              </p:nvSpPr>
              <p:spPr bwMode="auto">
                <a:xfrm>
                  <a:off x="4912498" y="4065418"/>
                  <a:ext cx="735871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buFontTx/>
                    <a:buNone/>
                  </a:pPr>
                  <a:r>
                    <a:rPr lang="en-US" altLang="zh-CN" sz="1800" b="1" dirty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S1</a:t>
                  </a:r>
                </a:p>
              </p:txBody>
            </p:sp>
          </p:grpSp>
          <p:sp>
            <p:nvSpPr>
              <p:cNvPr id="19" name="Line 61"/>
              <p:cNvSpPr>
                <a:spLocks noChangeShapeType="1"/>
              </p:cNvSpPr>
              <p:nvPr/>
            </p:nvSpPr>
            <p:spPr bwMode="auto">
              <a:xfrm>
                <a:off x="4638321" y="4280884"/>
                <a:ext cx="367023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</a:endParaRPr>
              </a:p>
            </p:txBody>
          </p:sp>
          <p:grpSp>
            <p:nvGrpSpPr>
              <p:cNvPr id="82" name="组合 81"/>
              <p:cNvGrpSpPr/>
              <p:nvPr/>
            </p:nvGrpSpPr>
            <p:grpSpPr>
              <a:xfrm>
                <a:off x="5741213" y="4034376"/>
                <a:ext cx="735871" cy="491189"/>
                <a:chOff x="5741213" y="4034376"/>
                <a:chExt cx="735871" cy="491189"/>
              </a:xfrm>
            </p:grpSpPr>
            <p:sp>
              <p:nvSpPr>
                <p:cNvPr id="20" name="Oval 62"/>
                <p:cNvSpPr>
                  <a:spLocks noChangeArrowheads="1"/>
                </p:cNvSpPr>
                <p:nvPr/>
              </p:nvSpPr>
              <p:spPr bwMode="auto">
                <a:xfrm>
                  <a:off x="5865380" y="4034376"/>
                  <a:ext cx="489363" cy="491189"/>
                </a:xfrm>
                <a:prstGeom prst="ellips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b="1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1" name="Text Box 63"/>
                <p:cNvSpPr txBox="1">
                  <a:spLocks noChangeArrowheads="1"/>
                </p:cNvSpPr>
                <p:nvPr/>
              </p:nvSpPr>
              <p:spPr bwMode="auto">
                <a:xfrm>
                  <a:off x="5741213" y="4065418"/>
                  <a:ext cx="735871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buFontTx/>
                    <a:buNone/>
                  </a:pPr>
                  <a:r>
                    <a:rPr lang="en-US" altLang="zh-CN" sz="1800" b="1" dirty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S2</a:t>
                  </a:r>
                </a:p>
              </p:txBody>
            </p:sp>
          </p:grpSp>
          <p:sp>
            <p:nvSpPr>
              <p:cNvPr id="22" name="Line 64"/>
              <p:cNvSpPr>
                <a:spLocks noChangeShapeType="1"/>
              </p:cNvSpPr>
              <p:nvPr/>
            </p:nvSpPr>
            <p:spPr bwMode="auto">
              <a:xfrm>
                <a:off x="5496532" y="4280884"/>
                <a:ext cx="368848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</a:endParaRPr>
              </a:p>
            </p:txBody>
          </p:sp>
          <p:grpSp>
            <p:nvGrpSpPr>
              <p:cNvPr id="83" name="组合 82"/>
              <p:cNvGrpSpPr/>
              <p:nvPr/>
            </p:nvGrpSpPr>
            <p:grpSpPr>
              <a:xfrm>
                <a:off x="6614172" y="4034376"/>
                <a:ext cx="735871" cy="491189"/>
                <a:chOff x="6614172" y="4034376"/>
                <a:chExt cx="735871" cy="491189"/>
              </a:xfrm>
            </p:grpSpPr>
            <p:sp>
              <p:nvSpPr>
                <p:cNvPr id="23" name="Oval 65"/>
                <p:cNvSpPr>
                  <a:spLocks noChangeArrowheads="1"/>
                </p:cNvSpPr>
                <p:nvPr/>
              </p:nvSpPr>
              <p:spPr bwMode="auto">
                <a:xfrm>
                  <a:off x="6723591" y="4034376"/>
                  <a:ext cx="489363" cy="491189"/>
                </a:xfrm>
                <a:prstGeom prst="ellips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b="1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4" name="Text Box 66"/>
                <p:cNvSpPr txBox="1">
                  <a:spLocks noChangeArrowheads="1"/>
                </p:cNvSpPr>
                <p:nvPr/>
              </p:nvSpPr>
              <p:spPr bwMode="auto">
                <a:xfrm>
                  <a:off x="6614172" y="4065418"/>
                  <a:ext cx="735871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buFontTx/>
                    <a:buNone/>
                  </a:pPr>
                  <a:r>
                    <a:rPr lang="en-US" altLang="zh-CN" sz="1800" b="1" dirty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S3</a:t>
                  </a:r>
                </a:p>
              </p:txBody>
            </p:sp>
          </p:grpSp>
          <p:sp>
            <p:nvSpPr>
              <p:cNvPr id="25" name="Line 67"/>
              <p:cNvSpPr>
                <a:spLocks noChangeShapeType="1"/>
              </p:cNvSpPr>
              <p:nvPr/>
            </p:nvSpPr>
            <p:spPr bwMode="auto">
              <a:xfrm>
                <a:off x="6354743" y="4280884"/>
                <a:ext cx="368848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</a:endParaRPr>
              </a:p>
            </p:txBody>
          </p:sp>
          <p:grpSp>
            <p:nvGrpSpPr>
              <p:cNvPr id="84" name="组合 83"/>
              <p:cNvGrpSpPr/>
              <p:nvPr/>
            </p:nvGrpSpPr>
            <p:grpSpPr>
              <a:xfrm>
                <a:off x="7596550" y="4034376"/>
                <a:ext cx="735871" cy="491189"/>
                <a:chOff x="7596550" y="4034376"/>
                <a:chExt cx="735871" cy="491189"/>
              </a:xfrm>
            </p:grpSpPr>
            <p:sp>
              <p:nvSpPr>
                <p:cNvPr id="26" name="Oval 68"/>
                <p:cNvSpPr>
                  <a:spLocks noChangeArrowheads="1"/>
                </p:cNvSpPr>
                <p:nvPr/>
              </p:nvSpPr>
              <p:spPr bwMode="auto">
                <a:xfrm>
                  <a:off x="7704142" y="4034376"/>
                  <a:ext cx="491189" cy="491189"/>
                </a:xfrm>
                <a:prstGeom prst="ellips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b="1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7" name="Text Box 69"/>
                <p:cNvSpPr txBox="1">
                  <a:spLocks noChangeArrowheads="1"/>
                </p:cNvSpPr>
                <p:nvPr/>
              </p:nvSpPr>
              <p:spPr bwMode="auto">
                <a:xfrm>
                  <a:off x="7596550" y="4065418"/>
                  <a:ext cx="735871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buFontTx/>
                    <a:buNone/>
                  </a:pPr>
                  <a:r>
                    <a:rPr lang="en-US" altLang="zh-CN" sz="1800" b="1" dirty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S4</a:t>
                  </a:r>
                </a:p>
              </p:txBody>
            </p:sp>
          </p:grpSp>
          <p:sp>
            <p:nvSpPr>
              <p:cNvPr id="28" name="Line 70"/>
              <p:cNvSpPr>
                <a:spLocks noChangeShapeType="1"/>
              </p:cNvSpPr>
              <p:nvPr/>
            </p:nvSpPr>
            <p:spPr bwMode="auto">
              <a:xfrm>
                <a:off x="7212953" y="4280884"/>
                <a:ext cx="491189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38" name="Line 86"/>
              <p:cNvSpPr>
                <a:spLocks noChangeShapeType="1"/>
              </p:cNvSpPr>
              <p:nvPr/>
            </p:nvSpPr>
            <p:spPr bwMode="auto">
              <a:xfrm>
                <a:off x="8195331" y="4280884"/>
                <a:ext cx="360000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6968272" y="3559621"/>
              <a:ext cx="980551" cy="491189"/>
              <a:chOff x="6968272" y="3559621"/>
              <a:chExt cx="980551" cy="491189"/>
            </a:xfrm>
          </p:grpSpPr>
          <p:grpSp>
            <p:nvGrpSpPr>
              <p:cNvPr id="86" name="组合 85"/>
              <p:cNvGrpSpPr/>
              <p:nvPr/>
            </p:nvGrpSpPr>
            <p:grpSpPr>
              <a:xfrm>
                <a:off x="7090612" y="3559621"/>
                <a:ext cx="735871" cy="491189"/>
                <a:chOff x="7090612" y="3559621"/>
                <a:chExt cx="735871" cy="491189"/>
              </a:xfrm>
            </p:grpSpPr>
            <p:sp>
              <p:nvSpPr>
                <p:cNvPr id="29" name="Oval 71"/>
                <p:cNvSpPr>
                  <a:spLocks noChangeArrowheads="1"/>
                </p:cNvSpPr>
                <p:nvPr/>
              </p:nvSpPr>
              <p:spPr bwMode="auto">
                <a:xfrm>
                  <a:off x="7212953" y="3559621"/>
                  <a:ext cx="491189" cy="491189"/>
                </a:xfrm>
                <a:prstGeom prst="ellips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b="1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30" name="Text Box 72"/>
                <p:cNvSpPr txBox="1">
                  <a:spLocks noChangeArrowheads="1"/>
                </p:cNvSpPr>
                <p:nvPr/>
              </p:nvSpPr>
              <p:spPr bwMode="auto">
                <a:xfrm>
                  <a:off x="7090612" y="3590663"/>
                  <a:ext cx="735871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buFontTx/>
                    <a:buNone/>
                  </a:pPr>
                  <a:r>
                    <a:rPr lang="en-US" altLang="zh-CN" sz="1800" b="1" dirty="0">
                      <a:solidFill>
                        <a:srgbClr val="FF0000"/>
                      </a:solidFill>
                      <a:latin typeface="宋体" pitchFamily="2" charset="-122"/>
                      <a:ea typeface="宋体" pitchFamily="2" charset="-122"/>
                    </a:rPr>
                    <a:t>Sw</a:t>
                  </a:r>
                </a:p>
              </p:txBody>
            </p:sp>
          </p:grpSp>
          <p:grpSp>
            <p:nvGrpSpPr>
              <p:cNvPr id="87" name="组合 86"/>
              <p:cNvGrpSpPr/>
              <p:nvPr/>
            </p:nvGrpSpPr>
            <p:grpSpPr>
              <a:xfrm>
                <a:off x="6968272" y="3802477"/>
                <a:ext cx="248333" cy="231900"/>
                <a:chOff x="6968272" y="3802477"/>
                <a:chExt cx="248333" cy="231900"/>
              </a:xfrm>
            </p:grpSpPr>
            <p:sp>
              <p:nvSpPr>
                <p:cNvPr id="31" name="Line 74"/>
                <p:cNvSpPr>
                  <a:spLocks noChangeShapeType="1"/>
                </p:cNvSpPr>
                <p:nvPr/>
              </p:nvSpPr>
              <p:spPr bwMode="auto">
                <a:xfrm>
                  <a:off x="6968272" y="3802477"/>
                  <a:ext cx="248333" cy="3652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prstDash val="dash"/>
                  <a:round/>
                  <a:headEnd/>
                  <a:tailEnd type="stealth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zh-CN" altLang="en-US" b="1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32" name="Line 73"/>
                <p:cNvSpPr>
                  <a:spLocks noChangeShapeType="1"/>
                </p:cNvSpPr>
                <p:nvPr/>
              </p:nvSpPr>
              <p:spPr bwMode="auto">
                <a:xfrm flipV="1">
                  <a:off x="6968272" y="3806129"/>
                  <a:ext cx="0" cy="228248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prstDash val="dash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zh-CN" altLang="en-US" b="1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85" name="组合 84"/>
              <p:cNvGrpSpPr/>
              <p:nvPr/>
            </p:nvGrpSpPr>
            <p:grpSpPr>
              <a:xfrm>
                <a:off x="7704142" y="3806129"/>
                <a:ext cx="244681" cy="228248"/>
                <a:chOff x="7704142" y="3806129"/>
                <a:chExt cx="244681" cy="228248"/>
              </a:xfrm>
            </p:grpSpPr>
            <p:sp>
              <p:nvSpPr>
                <p:cNvPr id="33" name="Line 75"/>
                <p:cNvSpPr>
                  <a:spLocks noChangeShapeType="1"/>
                </p:cNvSpPr>
                <p:nvPr/>
              </p:nvSpPr>
              <p:spPr bwMode="auto">
                <a:xfrm>
                  <a:off x="7948823" y="3806129"/>
                  <a:ext cx="0" cy="228248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prstDash val="dash"/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zh-CN" altLang="en-US" b="1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0" name="Line 114"/>
                <p:cNvSpPr>
                  <a:spLocks noChangeShapeType="1"/>
                </p:cNvSpPr>
                <p:nvPr/>
              </p:nvSpPr>
              <p:spPr bwMode="auto">
                <a:xfrm>
                  <a:off x="7704142" y="3806129"/>
                  <a:ext cx="244681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prstDash val="dash"/>
                  <a:round/>
                  <a:headEnd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zh-CN" altLang="en-US" b="1">
                    <a:solidFill>
                      <a:srgbClr val="FF0000"/>
                    </a:solidFill>
                  </a:endParaRPr>
                </a:p>
              </p:txBody>
            </p:sp>
          </p:grpSp>
        </p:grpSp>
      </p:grpSp>
      <p:grpSp>
        <p:nvGrpSpPr>
          <p:cNvPr id="556" name="组合 555"/>
          <p:cNvGrpSpPr/>
          <p:nvPr/>
        </p:nvGrpSpPr>
        <p:grpSpPr>
          <a:xfrm>
            <a:off x="599441" y="5218261"/>
            <a:ext cx="1722395" cy="514995"/>
            <a:chOff x="599441" y="5290269"/>
            <a:chExt cx="1722395" cy="514995"/>
          </a:xfrm>
        </p:grpSpPr>
        <p:sp>
          <p:nvSpPr>
            <p:cNvPr id="557" name="Text Box 2"/>
            <p:cNvSpPr txBox="1">
              <a:spLocks noChangeArrowheads="1"/>
            </p:cNvSpPr>
            <p:nvPr/>
          </p:nvSpPr>
          <p:spPr bwMode="auto">
            <a:xfrm>
              <a:off x="783500" y="5290269"/>
              <a:ext cx="1377815" cy="51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 type="none" w="sm" len="sm"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空闲状态</a:t>
              </a:r>
              <a:endParaRPr kumimoji="0" lang="zh-CN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58" name="Line 9"/>
            <p:cNvSpPr>
              <a:spLocks noChangeShapeType="1"/>
            </p:cNvSpPr>
            <p:nvPr/>
          </p:nvSpPr>
          <p:spPr bwMode="auto">
            <a:xfrm>
              <a:off x="1997836" y="5471697"/>
              <a:ext cx="324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559" name="Line 10"/>
            <p:cNvSpPr>
              <a:spLocks noChangeShapeType="1"/>
            </p:cNvSpPr>
            <p:nvPr/>
          </p:nvSpPr>
          <p:spPr bwMode="auto">
            <a:xfrm flipH="1">
              <a:off x="599441" y="5471697"/>
              <a:ext cx="324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560" name="组合 559"/>
          <p:cNvGrpSpPr/>
          <p:nvPr/>
        </p:nvGrpSpPr>
        <p:grpSpPr>
          <a:xfrm>
            <a:off x="2346482" y="5208736"/>
            <a:ext cx="2422186" cy="524520"/>
            <a:chOff x="2346482" y="5280744"/>
            <a:chExt cx="2422186" cy="524520"/>
          </a:xfrm>
        </p:grpSpPr>
        <p:sp>
          <p:nvSpPr>
            <p:cNvPr id="561" name="Text Box 3"/>
            <p:cNvSpPr txBox="1">
              <a:spLocks noChangeArrowheads="1"/>
            </p:cNvSpPr>
            <p:nvPr/>
          </p:nvSpPr>
          <p:spPr bwMode="auto">
            <a:xfrm>
              <a:off x="2654760" y="5290269"/>
              <a:ext cx="1797373" cy="51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 type="none" w="sm" len="sm"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请求</a:t>
              </a:r>
              <a:r>
                <a:rPr kumimoji="0" lang="zh-CN" altLang="en-US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应答状态</a:t>
              </a:r>
              <a:endParaRPr kumimoji="0" lang="zh-CN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62" name="Line 11"/>
            <p:cNvSpPr>
              <a:spLocks noChangeShapeType="1"/>
            </p:cNvSpPr>
            <p:nvPr/>
          </p:nvSpPr>
          <p:spPr bwMode="auto">
            <a:xfrm>
              <a:off x="4385512" y="5471697"/>
              <a:ext cx="360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563" name="Line 12"/>
            <p:cNvSpPr>
              <a:spLocks noChangeShapeType="1"/>
            </p:cNvSpPr>
            <p:nvPr/>
          </p:nvSpPr>
          <p:spPr bwMode="auto">
            <a:xfrm flipH="1">
              <a:off x="2346482" y="5471697"/>
              <a:ext cx="360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564" name="Line 7"/>
            <p:cNvSpPr>
              <a:spLocks noChangeShapeType="1"/>
            </p:cNvSpPr>
            <p:nvPr/>
          </p:nvSpPr>
          <p:spPr bwMode="auto">
            <a:xfrm>
              <a:off x="4768668" y="5280744"/>
              <a:ext cx="0" cy="381906"/>
            </a:xfrm>
            <a:prstGeom prst="line">
              <a:avLst/>
            </a:prstGeom>
            <a:noFill/>
            <a:ln w="9525">
              <a:solidFill>
                <a:srgbClr val="D9D9D9"/>
              </a:solidFill>
              <a:round/>
              <a:headEnd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565" name="组合 564"/>
          <p:cNvGrpSpPr/>
          <p:nvPr/>
        </p:nvGrpSpPr>
        <p:grpSpPr>
          <a:xfrm>
            <a:off x="4789873" y="5218261"/>
            <a:ext cx="3742567" cy="514995"/>
            <a:chOff x="4789873" y="5290269"/>
            <a:chExt cx="3742567" cy="514995"/>
          </a:xfrm>
        </p:grpSpPr>
        <p:sp>
          <p:nvSpPr>
            <p:cNvPr id="566" name="Text Box 4"/>
            <p:cNvSpPr txBox="1">
              <a:spLocks noChangeArrowheads="1"/>
            </p:cNvSpPr>
            <p:nvPr/>
          </p:nvSpPr>
          <p:spPr bwMode="auto">
            <a:xfrm>
              <a:off x="5807095" y="5290269"/>
              <a:ext cx="1730955" cy="51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 type="none" w="sm" len="sm"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数据传送状态</a:t>
              </a:r>
              <a:endParaRPr kumimoji="0" lang="zh-CN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67" name="Line 13"/>
            <p:cNvSpPr>
              <a:spLocks noChangeShapeType="1"/>
            </p:cNvSpPr>
            <p:nvPr/>
          </p:nvSpPr>
          <p:spPr bwMode="auto">
            <a:xfrm>
              <a:off x="7524440" y="5471697"/>
              <a:ext cx="1008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568" name="Line 14"/>
            <p:cNvSpPr>
              <a:spLocks noChangeShapeType="1"/>
            </p:cNvSpPr>
            <p:nvPr/>
          </p:nvSpPr>
          <p:spPr bwMode="auto">
            <a:xfrm flipH="1">
              <a:off x="4789873" y="5471697"/>
              <a:ext cx="1008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547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5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5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1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25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 animBg="1"/>
      <p:bldP spid="4" grpId="0"/>
      <p:bldP spid="5" grpId="0" animBg="1"/>
      <p:bldP spid="40" grpId="0" animBg="1"/>
      <p:bldP spid="41" grpId="0" animBg="1"/>
      <p:bldP spid="53" grpId="0" animBg="1"/>
      <p:bldP spid="5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9.2.4  8237A</a:t>
            </a:r>
            <a:r>
              <a:rPr lang="zh-CN" altLang="zh-CN" dirty="0"/>
              <a:t>的操作方式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540000" y="1124744"/>
            <a:ext cx="3262432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3200" b="0" spc="0" baseline="0">
                <a:latin typeface="Times New Roman" pitchFamily="18" charset="0"/>
                <a:ea typeface="黑体" pitchFamily="49" charset="-122"/>
                <a:cs typeface="Times New Roman" pitchFamily="18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2</a:t>
            </a:r>
            <a:r>
              <a:rPr lang="zh-CN" altLang="zh-CN" dirty="0" smtClean="0"/>
              <a:t>．</a:t>
            </a:r>
            <a:r>
              <a:rPr lang="en-US" altLang="zh-CN" dirty="0" smtClean="0"/>
              <a:t>8237</a:t>
            </a:r>
            <a:r>
              <a:rPr lang="zh-CN" altLang="en-US" dirty="0" smtClean="0"/>
              <a:t>工作方式</a:t>
            </a:r>
            <a:endParaRPr lang="zh-CN" altLang="en-US" dirty="0"/>
          </a:p>
        </p:txBody>
      </p:sp>
      <p:sp>
        <p:nvSpPr>
          <p:cNvPr id="174" name="标题 1"/>
          <p:cNvSpPr txBox="1">
            <a:spLocks/>
          </p:cNvSpPr>
          <p:nvPr/>
        </p:nvSpPr>
        <p:spPr>
          <a:xfrm>
            <a:off x="611560" y="2887197"/>
            <a:ext cx="3262432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3200" b="0" spc="0" baseline="0">
                <a:latin typeface="Times New Roman" pitchFamily="18" charset="0"/>
                <a:ea typeface="黑体" pitchFamily="49" charset="-122"/>
                <a:cs typeface="Times New Roman" pitchFamily="18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3</a:t>
            </a:r>
            <a:r>
              <a:rPr lang="zh-CN" altLang="zh-CN" dirty="0" smtClean="0"/>
              <a:t>．</a:t>
            </a:r>
            <a:r>
              <a:rPr lang="en-US" altLang="zh-CN" dirty="0" smtClean="0"/>
              <a:t>8237</a:t>
            </a:r>
            <a:r>
              <a:rPr lang="zh-CN" altLang="en-US" dirty="0" smtClean="0"/>
              <a:t>传送类型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611560" y="1772816"/>
            <a:ext cx="7920880" cy="920422"/>
            <a:chOff x="611560" y="1772816"/>
            <a:chExt cx="7920880" cy="920422"/>
          </a:xfrm>
        </p:grpSpPr>
        <p:sp>
          <p:nvSpPr>
            <p:cNvPr id="5" name="矩形 4"/>
            <p:cNvSpPr/>
            <p:nvPr/>
          </p:nvSpPr>
          <p:spPr>
            <a:xfrm>
              <a:off x="611560" y="1772816"/>
              <a:ext cx="7920880" cy="920422"/>
            </a:xfrm>
            <a:prstGeom prst="rect">
              <a:avLst/>
            </a:prstGeom>
            <a:solidFill>
              <a:schemeClr val="bg1">
                <a:lumMod val="85000"/>
                <a:alpha val="50196"/>
              </a:schemeClr>
            </a:solidFill>
            <a:ln w="9525">
              <a:solidFill>
                <a:srgbClr val="CC66FF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square" lIns="108000" tIns="90000" rIns="108000" bIns="90000">
              <a:spAutoFit/>
            </a:bodyPr>
            <a:lstStyle/>
            <a:p>
              <a:pPr marL="540000" indent="-342900" algn="just">
                <a:buSzPct val="80000"/>
                <a:buFont typeface="Wingdings" pitchFamily="2" charset="2"/>
                <a:buChar char="u"/>
              </a:pPr>
              <a:r>
                <a:rPr lang="zh-CN" altLang="en-US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单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字节传送方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式</a:t>
              </a:r>
              <a:endPara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  <a:p>
              <a:pPr marL="540000" indent="-342900" algn="just">
                <a:buSzPct val="80000"/>
                <a:buFont typeface="Wingdings" pitchFamily="2" charset="2"/>
                <a:buChar char="u"/>
              </a:pPr>
              <a:r>
                <a:rPr lang="zh-CN" altLang="en-US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请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求传送方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式</a:t>
              </a:r>
              <a:endPara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4283968" y="1772816"/>
              <a:ext cx="3960000" cy="920422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  <a:headEnd/>
              <a:tailEnd/>
            </a:ln>
            <a:effectLst/>
          </p:spPr>
          <p:txBody>
            <a:bodyPr wrap="square" lIns="108000" tIns="90000" rIns="108000" bIns="90000">
              <a:spAutoFit/>
            </a:bodyPr>
            <a:lstStyle/>
            <a:p>
              <a:pPr marL="540000" indent="-342900" algn="just">
                <a:buSzPct val="80000"/>
                <a:buFont typeface="Wingdings" pitchFamily="2" charset="2"/>
                <a:buChar char="u"/>
              </a:pPr>
              <a:r>
                <a:rPr lang="en-US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数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据块传送方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式</a:t>
              </a:r>
              <a:endPara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  <a:p>
              <a:pPr marL="540000" indent="-342900" algn="just">
                <a:buSzPct val="80000"/>
                <a:buFont typeface="Wingdings" pitchFamily="2" charset="2"/>
                <a:buChar char="u"/>
              </a:pPr>
              <a:r>
                <a:rPr lang="zh-CN" altLang="en-US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级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联传送方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式</a:t>
              </a:r>
              <a:endPara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177" name="矩形 176"/>
          <p:cNvSpPr/>
          <p:nvPr/>
        </p:nvSpPr>
        <p:spPr>
          <a:xfrm>
            <a:off x="611560" y="3536437"/>
            <a:ext cx="7920880" cy="2233602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 w="9525">
            <a:solidFill>
              <a:srgbClr val="CC66FF"/>
            </a:solidFill>
            <a:prstDash val="dash"/>
            <a:miter lim="800000"/>
            <a:headEnd/>
            <a:tailEnd/>
          </a:ln>
          <a:effectLst/>
        </p:spPr>
        <p:txBody>
          <a:bodyPr wrap="square" lIns="108000" tIns="90000" rIns="108000" bIns="90000">
            <a:spAutoFit/>
          </a:bodyPr>
          <a:lstStyle/>
          <a:p>
            <a:pPr marL="540000" indent="-342900" algn="just">
              <a:spcBef>
                <a:spcPts val="400"/>
              </a:spcBef>
              <a:spcAft>
                <a:spcPts val="400"/>
              </a:spcAft>
              <a:buSzPct val="80000"/>
              <a:buFont typeface="Wingdings" pitchFamily="2" charset="2"/>
              <a:buChar char="u"/>
            </a:pP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DMA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读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将数据由存储器传送到外设。</a:t>
            </a:r>
          </a:p>
          <a:p>
            <a:pPr marL="540000" indent="-342900" algn="just">
              <a:spcBef>
                <a:spcPts val="400"/>
              </a:spcBef>
              <a:spcAft>
                <a:spcPts val="400"/>
              </a:spcAft>
              <a:buSzPct val="80000"/>
              <a:buFont typeface="Wingdings" pitchFamily="2" charset="2"/>
              <a:buChar char="u"/>
            </a:pP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DMA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写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将数据由外设传送到存储器。</a:t>
            </a:r>
          </a:p>
          <a:p>
            <a:pPr marL="540000" indent="-342900" algn="just">
              <a:spcBef>
                <a:spcPts val="400"/>
              </a:spcBef>
              <a:spcAft>
                <a:spcPts val="400"/>
              </a:spcAft>
              <a:buSzPct val="80000"/>
              <a:buFont typeface="Wingdings" pitchFamily="2" charset="2"/>
              <a:buChar char="u"/>
            </a:pP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DMA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校验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一种空操作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产生时序、产生地址信号，但不进行传送，而外设可以利用这样的时序进行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DMA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校验。</a:t>
            </a:r>
          </a:p>
        </p:txBody>
      </p:sp>
    </p:spTree>
    <p:extLst>
      <p:ext uri="{BB962C8B-B14F-4D97-AF65-F5344CB8AC3E}">
        <p14:creationId xmlns:p14="http://schemas.microsoft.com/office/powerpoint/2010/main" val="283953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4" grpId="0"/>
      <p:bldP spid="17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9.2.5  8237A</a:t>
            </a:r>
            <a:r>
              <a:rPr lang="zh-CN" altLang="zh-CN" dirty="0"/>
              <a:t>的编程</a:t>
            </a:r>
            <a:endParaRPr lang="zh-CN" altLang="en-US" dirty="0"/>
          </a:p>
        </p:txBody>
      </p:sp>
      <p:sp>
        <p:nvSpPr>
          <p:cNvPr id="150" name="标题 1"/>
          <p:cNvSpPr txBox="1">
            <a:spLocks/>
          </p:cNvSpPr>
          <p:nvPr/>
        </p:nvSpPr>
        <p:spPr>
          <a:xfrm>
            <a:off x="540000" y="1124744"/>
            <a:ext cx="7252306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3200" b="0" spc="0" baseline="0">
                <a:latin typeface="Times New Roman" pitchFamily="18" charset="0"/>
                <a:ea typeface="黑体" pitchFamily="49" charset="-122"/>
                <a:cs typeface="Times New Roman" pitchFamily="18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 smtClean="0"/>
              <a:t>8237A</a:t>
            </a:r>
            <a:r>
              <a:rPr lang="zh-CN" altLang="zh-CN" dirty="0"/>
              <a:t>内部寄存器的主要功能及格式</a:t>
            </a:r>
            <a:endParaRPr lang="zh-CN" altLang="en-US" dirty="0"/>
          </a:p>
        </p:txBody>
      </p:sp>
      <p:grpSp>
        <p:nvGrpSpPr>
          <p:cNvPr id="84" name="组合 83"/>
          <p:cNvGrpSpPr/>
          <p:nvPr/>
        </p:nvGrpSpPr>
        <p:grpSpPr>
          <a:xfrm>
            <a:off x="723988" y="1814286"/>
            <a:ext cx="7264436" cy="4510315"/>
            <a:chOff x="723988" y="1814286"/>
            <a:chExt cx="7264436" cy="4510315"/>
          </a:xfrm>
        </p:grpSpPr>
        <p:sp>
          <p:nvSpPr>
            <p:cNvPr id="151" name="矩形 150"/>
            <p:cNvSpPr/>
            <p:nvPr/>
          </p:nvSpPr>
          <p:spPr>
            <a:xfrm>
              <a:off x="723988" y="2900311"/>
              <a:ext cx="391628" cy="2338264"/>
            </a:xfrm>
            <a:prstGeom prst="rect">
              <a:avLst/>
            </a:prstGeom>
          </p:spPr>
          <p:txBody>
            <a:bodyPr vert="eaVert" wrap="none" lIns="72000" tIns="36000" rIns="72000" bIns="0" anchor="ctr" anchorCtr="0">
              <a:spAutoFit/>
            </a:bodyPr>
            <a:lstStyle/>
            <a:p>
              <a:r>
                <a:rPr lang="en-US" altLang="zh-CN" sz="1600" spc="2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8237A</a:t>
              </a:r>
              <a:r>
                <a:rPr lang="zh-CN" altLang="zh-CN" sz="1600" spc="2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内部寄存器寻址</a:t>
              </a:r>
              <a:endParaRPr lang="zh-CN" altLang="en-US" sz="1600" spc="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331640" y="1814286"/>
              <a:ext cx="6656784" cy="4510315"/>
              <a:chOff x="1115616" y="1814286"/>
              <a:chExt cx="6656784" cy="4510315"/>
            </a:xfrm>
          </p:grpSpPr>
          <p:sp>
            <p:nvSpPr>
              <p:cNvPr id="7" name="Rectangle 9"/>
              <p:cNvSpPr>
                <a:spLocks noChangeArrowheads="1"/>
              </p:cNvSpPr>
              <p:nvPr/>
            </p:nvSpPr>
            <p:spPr bwMode="auto">
              <a:xfrm>
                <a:off x="4948238" y="6059488"/>
                <a:ext cx="2824162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l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4</a:t>
                </a: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个通道的屏蔽寄存器</a:t>
                </a:r>
              </a:p>
            </p:txBody>
          </p:sp>
          <p:sp>
            <p:nvSpPr>
              <p:cNvPr id="8" name="Rectangle 10"/>
              <p:cNvSpPr>
                <a:spLocks noChangeArrowheads="1"/>
              </p:cNvSpPr>
              <p:nvPr/>
            </p:nvSpPr>
            <p:spPr bwMode="auto">
              <a:xfrm>
                <a:off x="2716213" y="6059488"/>
                <a:ext cx="2232025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marL="108000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——</a:t>
                </a:r>
              </a:p>
            </p:txBody>
          </p:sp>
          <p:sp>
            <p:nvSpPr>
              <p:cNvPr id="9" name="Rectangle 12"/>
              <p:cNvSpPr>
                <a:spLocks noChangeArrowheads="1"/>
              </p:cNvSpPr>
              <p:nvPr/>
            </p:nvSpPr>
            <p:spPr bwMode="auto">
              <a:xfrm>
                <a:off x="4948238" y="5795963"/>
                <a:ext cx="2824162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l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</a:t>
                </a: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清除</a:t>
                </a: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4</a:t>
                </a: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个通道的屏蔽位</a:t>
                </a:r>
              </a:p>
            </p:txBody>
          </p:sp>
          <p:sp>
            <p:nvSpPr>
              <p:cNvPr id="10" name="Rectangle 13"/>
              <p:cNvSpPr>
                <a:spLocks noChangeArrowheads="1"/>
              </p:cNvSpPr>
              <p:nvPr/>
            </p:nvSpPr>
            <p:spPr bwMode="auto">
              <a:xfrm>
                <a:off x="2716213" y="5795963"/>
                <a:ext cx="2232025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marL="108000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——</a:t>
                </a:r>
              </a:p>
            </p:txBody>
          </p:sp>
          <p:sp>
            <p:nvSpPr>
              <p:cNvPr id="11" name="Rectangle 15"/>
              <p:cNvSpPr>
                <a:spLocks noChangeArrowheads="1"/>
              </p:cNvSpPr>
              <p:nvPr/>
            </p:nvSpPr>
            <p:spPr bwMode="auto">
              <a:xfrm>
                <a:off x="4948238" y="5530850"/>
                <a:ext cx="2824162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l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</a:t>
                </a: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主清除命令</a:t>
                </a:r>
              </a:p>
            </p:txBody>
          </p:sp>
          <p:sp>
            <p:nvSpPr>
              <p:cNvPr id="12" name="Rectangle 16"/>
              <p:cNvSpPr>
                <a:spLocks noChangeArrowheads="1"/>
              </p:cNvSpPr>
              <p:nvPr/>
            </p:nvSpPr>
            <p:spPr bwMode="auto">
              <a:xfrm>
                <a:off x="2716213" y="5530850"/>
                <a:ext cx="2232025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marL="108000">
                  <a:lnSpc>
                    <a:spcPct val="80000"/>
                  </a:lnSpc>
                  <a:buFontTx/>
                  <a:buNone/>
                </a:pP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暂存寄存器</a:t>
                </a:r>
              </a:p>
            </p:txBody>
          </p:sp>
          <p:sp>
            <p:nvSpPr>
              <p:cNvPr id="13" name="Rectangle 18"/>
              <p:cNvSpPr>
                <a:spLocks noChangeArrowheads="1"/>
              </p:cNvSpPr>
              <p:nvPr/>
            </p:nvSpPr>
            <p:spPr bwMode="auto">
              <a:xfrm>
                <a:off x="4948238" y="5267325"/>
                <a:ext cx="2824162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l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</a:t>
                </a: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清除先</a:t>
                </a: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/</a:t>
                </a: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后触发器</a:t>
                </a:r>
              </a:p>
            </p:txBody>
          </p:sp>
          <p:sp>
            <p:nvSpPr>
              <p:cNvPr id="14" name="Rectangle 19"/>
              <p:cNvSpPr>
                <a:spLocks noChangeArrowheads="1"/>
              </p:cNvSpPr>
              <p:nvPr/>
            </p:nvSpPr>
            <p:spPr bwMode="auto">
              <a:xfrm>
                <a:off x="2716213" y="5267325"/>
                <a:ext cx="2232025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marL="108000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——</a:t>
                </a:r>
              </a:p>
            </p:txBody>
          </p:sp>
          <p:sp>
            <p:nvSpPr>
              <p:cNvPr id="15" name="Rectangle 21"/>
              <p:cNvSpPr>
                <a:spLocks noChangeArrowheads="1"/>
              </p:cNvSpPr>
              <p:nvPr/>
            </p:nvSpPr>
            <p:spPr bwMode="auto">
              <a:xfrm>
                <a:off x="4948238" y="5002213"/>
                <a:ext cx="2824162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l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</a:t>
                </a: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工作方式寄存器</a:t>
                </a:r>
              </a:p>
            </p:txBody>
          </p:sp>
          <p:sp>
            <p:nvSpPr>
              <p:cNvPr id="16" name="Rectangle 22"/>
              <p:cNvSpPr>
                <a:spLocks noChangeArrowheads="1"/>
              </p:cNvSpPr>
              <p:nvPr/>
            </p:nvSpPr>
            <p:spPr bwMode="auto">
              <a:xfrm>
                <a:off x="2716213" y="5002213"/>
                <a:ext cx="2232025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marL="108000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——</a:t>
                </a:r>
              </a:p>
            </p:txBody>
          </p:sp>
          <p:sp>
            <p:nvSpPr>
              <p:cNvPr id="17" name="Rectangle 24"/>
              <p:cNvSpPr>
                <a:spLocks noChangeArrowheads="1"/>
              </p:cNvSpPr>
              <p:nvPr/>
            </p:nvSpPr>
            <p:spPr bwMode="auto">
              <a:xfrm>
                <a:off x="4948238" y="4737100"/>
                <a:ext cx="2824162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l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</a:t>
                </a: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单通道屏蔽寄存器</a:t>
                </a:r>
              </a:p>
            </p:txBody>
          </p:sp>
          <p:sp>
            <p:nvSpPr>
              <p:cNvPr id="18" name="Rectangle 25"/>
              <p:cNvSpPr>
                <a:spLocks noChangeArrowheads="1"/>
              </p:cNvSpPr>
              <p:nvPr/>
            </p:nvSpPr>
            <p:spPr bwMode="auto">
              <a:xfrm>
                <a:off x="2716213" y="4737100"/>
                <a:ext cx="2232025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marL="108000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——</a:t>
                </a:r>
              </a:p>
            </p:txBody>
          </p:sp>
          <p:sp>
            <p:nvSpPr>
              <p:cNvPr id="19" name="Rectangle 27"/>
              <p:cNvSpPr>
                <a:spLocks noChangeArrowheads="1"/>
              </p:cNvSpPr>
              <p:nvPr/>
            </p:nvSpPr>
            <p:spPr bwMode="auto">
              <a:xfrm>
                <a:off x="4948238" y="4473575"/>
                <a:ext cx="2824162" cy="263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l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</a:t>
                </a: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请求寄存器</a:t>
                </a:r>
              </a:p>
            </p:txBody>
          </p:sp>
          <p:sp>
            <p:nvSpPr>
              <p:cNvPr id="20" name="Rectangle 28"/>
              <p:cNvSpPr>
                <a:spLocks noChangeArrowheads="1"/>
              </p:cNvSpPr>
              <p:nvPr/>
            </p:nvSpPr>
            <p:spPr bwMode="auto">
              <a:xfrm>
                <a:off x="2716213" y="4473575"/>
                <a:ext cx="2232025" cy="263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marL="108000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——</a:t>
                </a:r>
              </a:p>
            </p:txBody>
          </p:sp>
          <p:sp>
            <p:nvSpPr>
              <p:cNvPr id="21" name="Rectangle 30"/>
              <p:cNvSpPr>
                <a:spLocks noChangeArrowheads="1"/>
              </p:cNvSpPr>
              <p:nvPr/>
            </p:nvSpPr>
            <p:spPr bwMode="auto">
              <a:xfrm>
                <a:off x="4948238" y="4208463"/>
                <a:ext cx="2824162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l">
                  <a:lnSpc>
                    <a:spcPct val="80000"/>
                  </a:lnSpc>
                  <a:buFontTx/>
                  <a:buNone/>
                </a:pPr>
                <a:r>
                  <a:rPr lang="en-US" altLang="zh-CN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命令寄存器</a:t>
                </a:r>
              </a:p>
            </p:txBody>
          </p:sp>
          <p:sp>
            <p:nvSpPr>
              <p:cNvPr id="22" name="Rectangle 31"/>
              <p:cNvSpPr>
                <a:spLocks noChangeArrowheads="1"/>
              </p:cNvSpPr>
              <p:nvPr/>
            </p:nvSpPr>
            <p:spPr bwMode="auto">
              <a:xfrm>
                <a:off x="2716213" y="4208463"/>
                <a:ext cx="2232025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marL="108000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状态寄存器</a:t>
                </a:r>
              </a:p>
            </p:txBody>
          </p:sp>
          <p:sp>
            <p:nvSpPr>
              <p:cNvPr id="23" name="Rectangle 33"/>
              <p:cNvSpPr>
                <a:spLocks noChangeArrowheads="1"/>
              </p:cNvSpPr>
              <p:nvPr/>
            </p:nvSpPr>
            <p:spPr bwMode="auto">
              <a:xfrm>
                <a:off x="4948238" y="3944938"/>
                <a:ext cx="2824162" cy="263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基（当前）字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节计数器</a:t>
                </a:r>
              </a:p>
            </p:txBody>
          </p:sp>
          <p:sp>
            <p:nvSpPr>
              <p:cNvPr id="24" name="Rectangle 34"/>
              <p:cNvSpPr>
                <a:spLocks noChangeArrowheads="1"/>
              </p:cNvSpPr>
              <p:nvPr/>
            </p:nvSpPr>
            <p:spPr bwMode="auto">
              <a:xfrm>
                <a:off x="2716213" y="3944938"/>
                <a:ext cx="2232025" cy="263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当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前字节计数器</a:t>
                </a:r>
              </a:p>
            </p:txBody>
          </p:sp>
          <p:sp>
            <p:nvSpPr>
              <p:cNvPr id="25" name="Rectangle 36"/>
              <p:cNvSpPr>
                <a:spLocks noChangeArrowheads="1"/>
              </p:cNvSpPr>
              <p:nvPr/>
            </p:nvSpPr>
            <p:spPr bwMode="auto">
              <a:xfrm>
                <a:off x="4948238" y="3679825"/>
                <a:ext cx="2808000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基（当前）地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址寄存器</a:t>
                </a:r>
              </a:p>
            </p:txBody>
          </p:sp>
          <p:sp>
            <p:nvSpPr>
              <p:cNvPr id="26" name="Rectangle 37"/>
              <p:cNvSpPr>
                <a:spLocks noChangeArrowheads="1"/>
              </p:cNvSpPr>
              <p:nvPr/>
            </p:nvSpPr>
            <p:spPr bwMode="auto">
              <a:xfrm>
                <a:off x="2716213" y="3679825"/>
                <a:ext cx="2232025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当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前地址寄存器</a:t>
                </a:r>
              </a:p>
            </p:txBody>
          </p:sp>
          <p:sp>
            <p:nvSpPr>
              <p:cNvPr id="27" name="Rectangle 39"/>
              <p:cNvSpPr>
                <a:spLocks noChangeArrowheads="1"/>
              </p:cNvSpPr>
              <p:nvPr/>
            </p:nvSpPr>
            <p:spPr bwMode="auto">
              <a:xfrm>
                <a:off x="4948238" y="3416300"/>
                <a:ext cx="2824162" cy="263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基（当前）字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节计数器</a:t>
                </a:r>
              </a:p>
            </p:txBody>
          </p:sp>
          <p:sp>
            <p:nvSpPr>
              <p:cNvPr id="28" name="Rectangle 40"/>
              <p:cNvSpPr>
                <a:spLocks noChangeArrowheads="1"/>
              </p:cNvSpPr>
              <p:nvPr/>
            </p:nvSpPr>
            <p:spPr bwMode="auto">
              <a:xfrm>
                <a:off x="2716213" y="3416300"/>
                <a:ext cx="2232025" cy="263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当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前字节计数器</a:t>
                </a:r>
              </a:p>
            </p:txBody>
          </p:sp>
          <p:sp>
            <p:nvSpPr>
              <p:cNvPr id="29" name="Rectangle 42"/>
              <p:cNvSpPr>
                <a:spLocks noChangeArrowheads="1"/>
              </p:cNvSpPr>
              <p:nvPr/>
            </p:nvSpPr>
            <p:spPr bwMode="auto">
              <a:xfrm>
                <a:off x="4948238" y="3151188"/>
                <a:ext cx="2808000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基（当前）地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址寄存器</a:t>
                </a:r>
              </a:p>
            </p:txBody>
          </p:sp>
          <p:sp>
            <p:nvSpPr>
              <p:cNvPr id="30" name="Rectangle 43"/>
              <p:cNvSpPr>
                <a:spLocks noChangeArrowheads="1"/>
              </p:cNvSpPr>
              <p:nvPr/>
            </p:nvSpPr>
            <p:spPr bwMode="auto">
              <a:xfrm>
                <a:off x="2716213" y="3151188"/>
                <a:ext cx="2232025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当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前地址寄存器</a:t>
                </a:r>
              </a:p>
            </p:txBody>
          </p:sp>
          <p:sp>
            <p:nvSpPr>
              <p:cNvPr id="31" name="Rectangle 45"/>
              <p:cNvSpPr>
                <a:spLocks noChangeArrowheads="1"/>
              </p:cNvSpPr>
              <p:nvPr/>
            </p:nvSpPr>
            <p:spPr bwMode="auto">
              <a:xfrm>
                <a:off x="4948238" y="2886075"/>
                <a:ext cx="2824162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基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（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当前）字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节计数器</a:t>
                </a:r>
              </a:p>
            </p:txBody>
          </p:sp>
          <p:sp>
            <p:nvSpPr>
              <p:cNvPr id="32" name="Rectangle 46"/>
              <p:cNvSpPr>
                <a:spLocks noChangeArrowheads="1"/>
              </p:cNvSpPr>
              <p:nvPr/>
            </p:nvSpPr>
            <p:spPr bwMode="auto">
              <a:xfrm>
                <a:off x="2716213" y="2886075"/>
                <a:ext cx="2232025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当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前字节计数器</a:t>
                </a:r>
              </a:p>
            </p:txBody>
          </p:sp>
          <p:sp>
            <p:nvSpPr>
              <p:cNvPr id="33" name="Rectangle 48"/>
              <p:cNvSpPr>
                <a:spLocks noChangeArrowheads="1"/>
              </p:cNvSpPr>
              <p:nvPr/>
            </p:nvSpPr>
            <p:spPr bwMode="auto">
              <a:xfrm>
                <a:off x="4948238" y="2622550"/>
                <a:ext cx="2808000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基（当前）地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址寄存器</a:t>
                </a:r>
              </a:p>
            </p:txBody>
          </p:sp>
          <p:sp>
            <p:nvSpPr>
              <p:cNvPr id="34" name="Rectangle 49"/>
              <p:cNvSpPr>
                <a:spLocks noChangeArrowheads="1"/>
              </p:cNvSpPr>
              <p:nvPr/>
            </p:nvSpPr>
            <p:spPr bwMode="auto">
              <a:xfrm>
                <a:off x="2716213" y="2622550"/>
                <a:ext cx="2232025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当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前地址寄存器</a:t>
                </a:r>
              </a:p>
            </p:txBody>
          </p:sp>
          <p:sp>
            <p:nvSpPr>
              <p:cNvPr id="35" name="Rectangle 51"/>
              <p:cNvSpPr>
                <a:spLocks noChangeArrowheads="1"/>
              </p:cNvSpPr>
              <p:nvPr/>
            </p:nvSpPr>
            <p:spPr bwMode="auto">
              <a:xfrm>
                <a:off x="4948238" y="2357438"/>
                <a:ext cx="2824162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0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基（当前）字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节计数器</a:t>
                </a:r>
              </a:p>
            </p:txBody>
          </p:sp>
          <p:sp>
            <p:nvSpPr>
              <p:cNvPr id="36" name="Rectangle 52"/>
              <p:cNvSpPr>
                <a:spLocks noChangeArrowheads="1"/>
              </p:cNvSpPr>
              <p:nvPr/>
            </p:nvSpPr>
            <p:spPr bwMode="auto">
              <a:xfrm>
                <a:off x="2716213" y="2357438"/>
                <a:ext cx="2232025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0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当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前字节计数器</a:t>
                </a:r>
              </a:p>
            </p:txBody>
          </p:sp>
          <p:sp>
            <p:nvSpPr>
              <p:cNvPr id="37" name="Rectangle 54"/>
              <p:cNvSpPr>
                <a:spLocks noChangeArrowheads="1"/>
              </p:cNvSpPr>
              <p:nvPr/>
            </p:nvSpPr>
            <p:spPr bwMode="auto">
              <a:xfrm>
                <a:off x="4948238" y="2093913"/>
                <a:ext cx="2808000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0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基（当前）地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址寄存器</a:t>
                </a:r>
              </a:p>
            </p:txBody>
          </p:sp>
          <p:sp>
            <p:nvSpPr>
              <p:cNvPr id="38" name="Rectangle 55"/>
              <p:cNvSpPr>
                <a:spLocks noChangeArrowheads="1"/>
              </p:cNvSpPr>
              <p:nvPr/>
            </p:nvSpPr>
            <p:spPr bwMode="auto">
              <a:xfrm>
                <a:off x="2716213" y="2093913"/>
                <a:ext cx="2232025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0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当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前地址寄存器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9" name="Rectangle 57"/>
                  <p:cNvSpPr>
                    <a:spLocks noChangeArrowheads="1"/>
                  </p:cNvSpPr>
                  <p:nvPr/>
                </p:nvSpPr>
                <p:spPr bwMode="auto">
                  <a:xfrm>
                    <a:off x="4948238" y="1828800"/>
                    <a:ext cx="2824162" cy="265113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  <a:extLst/>
                </p:spPr>
                <p:txBody>
                  <a:bodyPr lIns="72000" tIns="36000" rIns="72000" bIns="0" anchor="ctr" anchorCtr="0"/>
                  <a:lstStyle/>
                  <a:p>
                    <a:pPr indent="0" algn="ctr">
                      <a:lnSpc>
                        <a:spcPts val="12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zh-CN" altLang="en-US" sz="15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写操作</a:t>
                    </a:r>
                    <a:r>
                      <a:rPr lang="zh-CN" altLang="zh-CN" sz="1500" kern="100" dirty="0">
                        <a:solidFill>
                          <a:srgbClr val="00206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（</a:t>
                    </a:r>
                    <a14:m>
                      <m:oMath xmlns:m="http://schemas.openxmlformats.org/officeDocument/2006/math">
                        <m:acc>
                          <m:accPr>
                            <m:chr m:val="̅"/>
                            <m:ctrlPr>
                              <a:rPr lang="zh-CN" altLang="en-US" sz="1500" i="1" kern="100">
                                <a:solidFill>
                                  <a:srgbClr val="002060"/>
                                </a:solidFill>
                                <a:latin typeface="Cambria Math"/>
                                <a:ea typeface="宋体" pitchFamily="2" charset="-122"/>
                                <a:cs typeface="Times New Roman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altLang="zh-CN" sz="1500" kern="100">
                                <a:solidFill>
                                  <a:srgbClr val="002060"/>
                                </a:solidFill>
                                <a:latin typeface="Cambria Math"/>
                                <a:ea typeface="宋体" pitchFamily="2" charset="-122"/>
                                <a:cs typeface="Times New Roman" pitchFamily="18" charset="0"/>
                              </a:rPr>
                              <m:t>IOW</m:t>
                            </m:r>
                          </m:e>
                        </m:acc>
                      </m:oMath>
                    </a14:m>
                    <a:r>
                      <a:rPr lang="en-US" altLang="zh-CN" sz="1500" kern="100" dirty="0">
                        <a:solidFill>
                          <a:srgbClr val="00206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 =0</a:t>
                    </a:r>
                    <a:r>
                      <a:rPr lang="zh-CN" altLang="zh-CN" sz="1500" kern="100" dirty="0">
                        <a:solidFill>
                          <a:srgbClr val="00206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时）</a:t>
                    </a:r>
                  </a:p>
                </p:txBody>
              </p:sp>
            </mc:Choice>
            <mc:Fallback xmlns="">
              <p:sp>
                <p:nvSpPr>
                  <p:cNvPr id="39" name="Rectangle 57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4948238" y="1828800"/>
                    <a:ext cx="2824162" cy="265113"/>
                  </a:xfrm>
                  <a:prstGeom prst="rect">
                    <a:avLst/>
                  </a:prstGeom>
                  <a:blipFill rotWithShape="1">
                    <a:blip r:embed="rId2"/>
                    <a:stretch>
                      <a:fillRect t="-23256" b="-32558"/>
                    </a:stretch>
                  </a:blipFill>
                  <a:ln>
                    <a:noFill/>
                  </a:ln>
                  <a:effectLst/>
                  <a:extLst/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0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2716213" y="1828800"/>
                    <a:ext cx="2232025" cy="265113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  <a:extLst/>
                </p:spPr>
                <p:txBody>
                  <a:bodyPr lIns="72000" tIns="36000" rIns="72000" bIns="0" anchor="ctr" anchorCtr="0"/>
                  <a:lstStyle/>
                  <a:p>
                    <a:pPr algn="ctr">
                      <a:lnSpc>
                        <a:spcPct val="80000"/>
                      </a:lnSpc>
                    </a:pPr>
                    <a:r>
                      <a:rPr lang="zh-CN" altLang="en-US" sz="15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读操作</a:t>
                    </a:r>
                    <a:r>
                      <a:rPr lang="zh-CN" altLang="zh-CN" sz="1500" kern="100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（</a:t>
                    </a:r>
                    <a:r>
                      <a:rPr lang="en-US" altLang="zh-CN" sz="1500" kern="100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 </a:t>
                    </a:r>
                    <a14:m>
                      <m:oMath xmlns:m="http://schemas.openxmlformats.org/officeDocument/2006/math">
                        <m:acc>
                          <m:accPr>
                            <m:chr m:val="̅"/>
                            <m:ctrlPr>
                              <a:rPr lang="en-US" altLang="zh-CN" sz="1500" i="1" kern="100">
                                <a:solidFill>
                                  <a:srgbClr val="002060"/>
                                </a:solidFill>
                                <a:latin typeface="Cambria Math"/>
                                <a:ea typeface="宋体" pitchFamily="2" charset="-122"/>
                                <a:cs typeface="Times New Roman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altLang="zh-CN" sz="1500" kern="100">
                                <a:solidFill>
                                  <a:srgbClr val="002060"/>
                                </a:solidFill>
                                <a:latin typeface="Cambria Math"/>
                                <a:ea typeface="宋体" pitchFamily="2" charset="-122"/>
                                <a:cs typeface="Times New Roman" pitchFamily="18" charset="0"/>
                              </a:rPr>
                              <m:t>IOR</m:t>
                            </m:r>
                          </m:e>
                        </m:acc>
                      </m:oMath>
                    </a14:m>
                    <a:r>
                      <a:rPr lang="en-US" altLang="zh-CN" sz="1500" kern="100" dirty="0">
                        <a:solidFill>
                          <a:srgbClr val="00206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=0</a:t>
                    </a:r>
                    <a:r>
                      <a:rPr lang="zh-CN" altLang="zh-CN" sz="1500" kern="100" dirty="0">
                        <a:solidFill>
                          <a:srgbClr val="00206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时</a:t>
                    </a:r>
                    <a:r>
                      <a:rPr lang="zh-CN" altLang="zh-CN" sz="1500" kern="100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）</a:t>
                    </a:r>
                    <a:endParaRPr lang="zh-CN" altLang="en-US" sz="1500" dirty="0">
                      <a:solidFill>
                        <a:srgbClr val="002060"/>
                      </a:solidFill>
                      <a:latin typeface="Times New Roman" pitchFamily="18" charset="0"/>
                      <a:ea typeface="黑体" pitchFamily="49" charset="-122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40" name="Rectangle 58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2716213" y="1828800"/>
                    <a:ext cx="2232025" cy="265113"/>
                  </a:xfrm>
                  <a:prstGeom prst="rect">
                    <a:avLst/>
                  </a:prstGeom>
                  <a:blipFill rotWithShape="1">
                    <a:blip r:embed="rId3"/>
                    <a:stretch>
                      <a:fillRect t="-20930" b="-34884"/>
                    </a:stretch>
                  </a:blipFill>
                  <a:ln>
                    <a:noFill/>
                  </a:ln>
                  <a:effectLst/>
                  <a:extLst/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67" name="Rectangle 11"/>
              <p:cNvSpPr>
                <a:spLocks noChangeArrowheads="1"/>
              </p:cNvSpPr>
              <p:nvPr/>
            </p:nvSpPr>
            <p:spPr bwMode="auto">
              <a:xfrm>
                <a:off x="1130472" y="6059488"/>
                <a:ext cx="1584000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DMA+ 1111</a:t>
                </a:r>
              </a:p>
            </p:txBody>
          </p:sp>
          <p:sp>
            <p:nvSpPr>
              <p:cNvPr id="68" name="Rectangle 14"/>
              <p:cNvSpPr>
                <a:spLocks noChangeArrowheads="1"/>
              </p:cNvSpPr>
              <p:nvPr/>
            </p:nvSpPr>
            <p:spPr bwMode="auto">
              <a:xfrm>
                <a:off x="1130472" y="5795963"/>
                <a:ext cx="1584000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DMA+ 1110</a:t>
                </a:r>
              </a:p>
            </p:txBody>
          </p:sp>
          <p:sp>
            <p:nvSpPr>
              <p:cNvPr id="69" name="Rectangle 17"/>
              <p:cNvSpPr>
                <a:spLocks noChangeArrowheads="1"/>
              </p:cNvSpPr>
              <p:nvPr/>
            </p:nvSpPr>
            <p:spPr bwMode="auto">
              <a:xfrm>
                <a:off x="1130472" y="5530850"/>
                <a:ext cx="1584000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DMA+ 1101</a:t>
                </a:r>
              </a:p>
            </p:txBody>
          </p:sp>
          <p:sp>
            <p:nvSpPr>
              <p:cNvPr id="70" name="Rectangle 20"/>
              <p:cNvSpPr>
                <a:spLocks noChangeArrowheads="1"/>
              </p:cNvSpPr>
              <p:nvPr/>
            </p:nvSpPr>
            <p:spPr bwMode="auto">
              <a:xfrm>
                <a:off x="1130472" y="5267325"/>
                <a:ext cx="1584000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DMA+ 1100</a:t>
                </a:r>
              </a:p>
            </p:txBody>
          </p:sp>
          <p:sp>
            <p:nvSpPr>
              <p:cNvPr id="71" name="Rectangle 23"/>
              <p:cNvSpPr>
                <a:spLocks noChangeArrowheads="1"/>
              </p:cNvSpPr>
              <p:nvPr/>
            </p:nvSpPr>
            <p:spPr bwMode="auto">
              <a:xfrm>
                <a:off x="1130472" y="5002213"/>
                <a:ext cx="1584000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DMA+ 1011</a:t>
                </a:r>
              </a:p>
            </p:txBody>
          </p:sp>
          <p:sp>
            <p:nvSpPr>
              <p:cNvPr id="72" name="Rectangle 26"/>
              <p:cNvSpPr>
                <a:spLocks noChangeArrowheads="1"/>
              </p:cNvSpPr>
              <p:nvPr/>
            </p:nvSpPr>
            <p:spPr bwMode="auto">
              <a:xfrm>
                <a:off x="1130472" y="4737100"/>
                <a:ext cx="1584000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DMA+ 1010</a:t>
                </a:r>
              </a:p>
            </p:txBody>
          </p:sp>
          <p:sp>
            <p:nvSpPr>
              <p:cNvPr id="73" name="Rectangle 29"/>
              <p:cNvSpPr>
                <a:spLocks noChangeArrowheads="1"/>
              </p:cNvSpPr>
              <p:nvPr/>
            </p:nvSpPr>
            <p:spPr bwMode="auto">
              <a:xfrm>
                <a:off x="1130472" y="4473575"/>
                <a:ext cx="1584000" cy="263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DMA+ 1001</a:t>
                </a:r>
              </a:p>
            </p:txBody>
          </p:sp>
          <p:sp>
            <p:nvSpPr>
              <p:cNvPr id="74" name="Rectangle 32"/>
              <p:cNvSpPr>
                <a:spLocks noChangeArrowheads="1"/>
              </p:cNvSpPr>
              <p:nvPr/>
            </p:nvSpPr>
            <p:spPr bwMode="auto">
              <a:xfrm>
                <a:off x="1130472" y="4208463"/>
                <a:ext cx="1584000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DMA+ 1000</a:t>
                </a:r>
              </a:p>
            </p:txBody>
          </p:sp>
          <p:sp>
            <p:nvSpPr>
              <p:cNvPr id="75" name="Rectangle 35"/>
              <p:cNvSpPr>
                <a:spLocks noChangeArrowheads="1"/>
              </p:cNvSpPr>
              <p:nvPr/>
            </p:nvSpPr>
            <p:spPr bwMode="auto">
              <a:xfrm>
                <a:off x="1130472" y="3944938"/>
                <a:ext cx="1584000" cy="263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DMA+ 0111</a:t>
                </a:r>
              </a:p>
            </p:txBody>
          </p:sp>
          <p:sp>
            <p:nvSpPr>
              <p:cNvPr id="76" name="Rectangle 38"/>
              <p:cNvSpPr>
                <a:spLocks noChangeArrowheads="1"/>
              </p:cNvSpPr>
              <p:nvPr/>
            </p:nvSpPr>
            <p:spPr bwMode="auto">
              <a:xfrm>
                <a:off x="1130472" y="3679825"/>
                <a:ext cx="1584000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DMA+ 0110</a:t>
                </a:r>
              </a:p>
            </p:txBody>
          </p:sp>
          <p:sp>
            <p:nvSpPr>
              <p:cNvPr id="77" name="Rectangle 41"/>
              <p:cNvSpPr>
                <a:spLocks noChangeArrowheads="1"/>
              </p:cNvSpPr>
              <p:nvPr/>
            </p:nvSpPr>
            <p:spPr bwMode="auto">
              <a:xfrm>
                <a:off x="1130472" y="3416300"/>
                <a:ext cx="1584000" cy="263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DMA+ 0101</a:t>
                </a:r>
              </a:p>
            </p:txBody>
          </p:sp>
          <p:sp>
            <p:nvSpPr>
              <p:cNvPr id="78" name="Rectangle 44"/>
              <p:cNvSpPr>
                <a:spLocks noChangeArrowheads="1"/>
              </p:cNvSpPr>
              <p:nvPr/>
            </p:nvSpPr>
            <p:spPr bwMode="auto">
              <a:xfrm>
                <a:off x="1130472" y="3151188"/>
                <a:ext cx="1584000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DMA+ 0100</a:t>
                </a:r>
              </a:p>
            </p:txBody>
          </p:sp>
          <p:sp>
            <p:nvSpPr>
              <p:cNvPr id="79" name="Rectangle 47"/>
              <p:cNvSpPr>
                <a:spLocks noChangeArrowheads="1"/>
              </p:cNvSpPr>
              <p:nvPr/>
            </p:nvSpPr>
            <p:spPr bwMode="auto">
              <a:xfrm>
                <a:off x="1130472" y="2886075"/>
                <a:ext cx="1584000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DMA+ 0011</a:t>
                </a:r>
              </a:p>
            </p:txBody>
          </p:sp>
          <p:sp>
            <p:nvSpPr>
              <p:cNvPr id="80" name="Rectangle 50"/>
              <p:cNvSpPr>
                <a:spLocks noChangeArrowheads="1"/>
              </p:cNvSpPr>
              <p:nvPr/>
            </p:nvSpPr>
            <p:spPr bwMode="auto">
              <a:xfrm>
                <a:off x="1130472" y="2622550"/>
                <a:ext cx="1584000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DMA+ 0010</a:t>
                </a:r>
              </a:p>
            </p:txBody>
          </p:sp>
          <p:sp>
            <p:nvSpPr>
              <p:cNvPr id="81" name="Rectangle 53"/>
              <p:cNvSpPr>
                <a:spLocks noChangeArrowheads="1"/>
              </p:cNvSpPr>
              <p:nvPr/>
            </p:nvSpPr>
            <p:spPr bwMode="auto">
              <a:xfrm>
                <a:off x="1130472" y="2357438"/>
                <a:ext cx="1584000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DMA+ 0001</a:t>
                </a:r>
              </a:p>
            </p:txBody>
          </p:sp>
          <p:sp>
            <p:nvSpPr>
              <p:cNvPr id="82" name="Rectangle 56"/>
              <p:cNvSpPr>
                <a:spLocks noChangeArrowheads="1"/>
              </p:cNvSpPr>
              <p:nvPr/>
            </p:nvSpPr>
            <p:spPr bwMode="auto">
              <a:xfrm>
                <a:off x="1130472" y="2093913"/>
                <a:ext cx="1584000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DMA+ 0000</a:t>
                </a:r>
              </a:p>
            </p:txBody>
          </p:sp>
          <p:sp>
            <p:nvSpPr>
              <p:cNvPr id="83" name="Rectangle 59"/>
              <p:cNvSpPr>
                <a:spLocks noChangeArrowheads="1"/>
              </p:cNvSpPr>
              <p:nvPr/>
            </p:nvSpPr>
            <p:spPr bwMode="auto">
              <a:xfrm>
                <a:off x="1115616" y="1828800"/>
                <a:ext cx="1620000" cy="26511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 dirty="0">
                    <a:solidFill>
                      <a:srgbClr val="002060"/>
                    </a:solidFill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A3A2A1A0</a:t>
                </a:r>
              </a:p>
            </p:txBody>
          </p:sp>
          <p:sp>
            <p:nvSpPr>
              <p:cNvPr id="49" name="Line 60"/>
              <p:cNvSpPr>
                <a:spLocks noChangeShapeType="1"/>
              </p:cNvSpPr>
              <p:nvPr/>
            </p:nvSpPr>
            <p:spPr bwMode="auto">
              <a:xfrm>
                <a:off x="1135063" y="1814286"/>
                <a:ext cx="6637337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0" name="Line 61"/>
              <p:cNvSpPr>
                <a:spLocks noChangeShapeType="1"/>
              </p:cNvSpPr>
              <p:nvPr/>
            </p:nvSpPr>
            <p:spPr bwMode="auto">
              <a:xfrm>
                <a:off x="1135063" y="2093913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1" name="Line 62"/>
              <p:cNvSpPr>
                <a:spLocks noChangeShapeType="1"/>
              </p:cNvSpPr>
              <p:nvPr/>
            </p:nvSpPr>
            <p:spPr bwMode="auto">
              <a:xfrm>
                <a:off x="1135063" y="2357438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2" name="Line 63"/>
              <p:cNvSpPr>
                <a:spLocks noChangeShapeType="1"/>
              </p:cNvSpPr>
              <p:nvPr/>
            </p:nvSpPr>
            <p:spPr bwMode="auto">
              <a:xfrm>
                <a:off x="1135063" y="2622550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3" name="Line 64"/>
              <p:cNvSpPr>
                <a:spLocks noChangeShapeType="1"/>
              </p:cNvSpPr>
              <p:nvPr/>
            </p:nvSpPr>
            <p:spPr bwMode="auto">
              <a:xfrm>
                <a:off x="1135063" y="2886075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4" name="Line 65"/>
              <p:cNvSpPr>
                <a:spLocks noChangeShapeType="1"/>
              </p:cNvSpPr>
              <p:nvPr/>
            </p:nvSpPr>
            <p:spPr bwMode="auto">
              <a:xfrm>
                <a:off x="1135063" y="3151188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5" name="Line 66"/>
              <p:cNvSpPr>
                <a:spLocks noChangeShapeType="1"/>
              </p:cNvSpPr>
              <p:nvPr/>
            </p:nvSpPr>
            <p:spPr bwMode="auto">
              <a:xfrm>
                <a:off x="1135063" y="3416300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6" name="Line 67"/>
              <p:cNvSpPr>
                <a:spLocks noChangeShapeType="1"/>
              </p:cNvSpPr>
              <p:nvPr/>
            </p:nvSpPr>
            <p:spPr bwMode="auto">
              <a:xfrm>
                <a:off x="1135063" y="3679825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pPr algn="ctr"/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7" name="Line 68"/>
              <p:cNvSpPr>
                <a:spLocks noChangeShapeType="1"/>
              </p:cNvSpPr>
              <p:nvPr/>
            </p:nvSpPr>
            <p:spPr bwMode="auto">
              <a:xfrm>
                <a:off x="1135063" y="3944938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8" name="Line 69"/>
              <p:cNvSpPr>
                <a:spLocks noChangeShapeType="1"/>
              </p:cNvSpPr>
              <p:nvPr/>
            </p:nvSpPr>
            <p:spPr bwMode="auto">
              <a:xfrm>
                <a:off x="1135063" y="4208463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9" name="Line 70"/>
              <p:cNvSpPr>
                <a:spLocks noChangeShapeType="1"/>
              </p:cNvSpPr>
              <p:nvPr/>
            </p:nvSpPr>
            <p:spPr bwMode="auto">
              <a:xfrm>
                <a:off x="1135063" y="4473575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60" name="Line 71"/>
              <p:cNvSpPr>
                <a:spLocks noChangeShapeType="1"/>
              </p:cNvSpPr>
              <p:nvPr/>
            </p:nvSpPr>
            <p:spPr bwMode="auto">
              <a:xfrm>
                <a:off x="1135063" y="4737100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61" name="Line 72"/>
              <p:cNvSpPr>
                <a:spLocks noChangeShapeType="1"/>
              </p:cNvSpPr>
              <p:nvPr/>
            </p:nvSpPr>
            <p:spPr bwMode="auto">
              <a:xfrm>
                <a:off x="1135063" y="5002213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62" name="Line 73"/>
              <p:cNvSpPr>
                <a:spLocks noChangeShapeType="1"/>
              </p:cNvSpPr>
              <p:nvPr/>
            </p:nvSpPr>
            <p:spPr bwMode="auto">
              <a:xfrm>
                <a:off x="1135063" y="5267325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63" name="Line 74"/>
              <p:cNvSpPr>
                <a:spLocks noChangeShapeType="1"/>
              </p:cNvSpPr>
              <p:nvPr/>
            </p:nvSpPr>
            <p:spPr bwMode="auto">
              <a:xfrm>
                <a:off x="1135063" y="5530850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64" name="Line 75"/>
              <p:cNvSpPr>
                <a:spLocks noChangeShapeType="1"/>
              </p:cNvSpPr>
              <p:nvPr/>
            </p:nvSpPr>
            <p:spPr bwMode="auto">
              <a:xfrm>
                <a:off x="1135063" y="5795963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65" name="Line 76"/>
              <p:cNvSpPr>
                <a:spLocks noChangeShapeType="1"/>
              </p:cNvSpPr>
              <p:nvPr/>
            </p:nvSpPr>
            <p:spPr bwMode="auto">
              <a:xfrm>
                <a:off x="1135063" y="6059488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66" name="Line 77"/>
              <p:cNvSpPr>
                <a:spLocks noChangeShapeType="1"/>
              </p:cNvSpPr>
              <p:nvPr/>
            </p:nvSpPr>
            <p:spPr bwMode="auto">
              <a:xfrm>
                <a:off x="1135063" y="6324600"/>
                <a:ext cx="6637337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3" name="Line 78"/>
              <p:cNvSpPr>
                <a:spLocks noChangeShapeType="1"/>
              </p:cNvSpPr>
              <p:nvPr/>
            </p:nvSpPr>
            <p:spPr bwMode="auto">
              <a:xfrm>
                <a:off x="1129568" y="1828800"/>
                <a:ext cx="0" cy="449580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4" name="Line 79"/>
              <p:cNvSpPr>
                <a:spLocks noChangeShapeType="1"/>
              </p:cNvSpPr>
              <p:nvPr/>
            </p:nvSpPr>
            <p:spPr bwMode="auto">
              <a:xfrm>
                <a:off x="2716213" y="1828800"/>
                <a:ext cx="0" cy="44958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5" name="Line 80"/>
              <p:cNvSpPr>
                <a:spLocks noChangeShapeType="1"/>
              </p:cNvSpPr>
              <p:nvPr/>
            </p:nvSpPr>
            <p:spPr bwMode="auto">
              <a:xfrm>
                <a:off x="4948238" y="1828800"/>
                <a:ext cx="0" cy="44958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6" name="Line 81"/>
              <p:cNvSpPr>
                <a:spLocks noChangeShapeType="1"/>
              </p:cNvSpPr>
              <p:nvPr/>
            </p:nvSpPr>
            <p:spPr bwMode="auto">
              <a:xfrm>
                <a:off x="7772400" y="1828800"/>
                <a:ext cx="0" cy="449580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680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4744"/>
            <a:ext cx="3672800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（</a:t>
            </a:r>
            <a:r>
              <a:rPr lang="en-US" altLang="zh-CN" sz="3200" b="0" spc="0" dirty="0">
                <a:solidFill>
                  <a:schemeClr val="tx1"/>
                </a:solidFill>
                <a:ea typeface="黑体" pitchFamily="49" charset="-122"/>
              </a:rPr>
              <a:t>1</a:t>
            </a:r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）基地址寄存器</a:t>
            </a:r>
            <a:endParaRPr lang="zh-CN" altLang="en-US" sz="32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106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9.2.5  8237A</a:t>
            </a:r>
            <a:r>
              <a:rPr lang="zh-CN" altLang="zh-CN" smtClean="0"/>
              <a:t>的编程</a:t>
            </a:r>
            <a:endParaRPr lang="zh-CN" altLang="en-US" dirty="0"/>
          </a:p>
        </p:txBody>
      </p:sp>
      <p:sp>
        <p:nvSpPr>
          <p:cNvPr id="108" name="Text Box 4"/>
          <p:cNvSpPr txBox="1">
            <a:spLocks noChangeArrowheads="1"/>
          </p:cNvSpPr>
          <p:nvPr/>
        </p:nvSpPr>
        <p:spPr bwMode="auto">
          <a:xfrm>
            <a:off x="611560" y="1787426"/>
            <a:ext cx="7920880" cy="1289753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 w="9525">
            <a:solidFill>
              <a:srgbClr val="CC66FF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 lIns="108000" tIns="90000" rIns="108000" bIns="90000">
            <a:spAutoFit/>
          </a:bodyPr>
          <a:lstStyle>
            <a:defPPr>
              <a:defRPr lang="zh-CN"/>
            </a:defPPr>
            <a:lvl1pPr algn="just">
              <a:spcBef>
                <a:spcPts val="300"/>
              </a:spcBef>
              <a:spcAft>
                <a:spcPts val="300"/>
              </a:spcAft>
              <a:defRPr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dirty="0"/>
              <a:t>　　</a:t>
            </a:r>
            <a:r>
              <a:rPr lang="zh-CN" altLang="zh-CN" dirty="0"/>
              <a:t>每个通道各有一个</a:t>
            </a:r>
            <a:r>
              <a:rPr lang="en-US" altLang="zh-CN" dirty="0"/>
              <a:t>16</a:t>
            </a:r>
            <a:r>
              <a:rPr lang="zh-CN" altLang="zh-CN" dirty="0"/>
              <a:t>位的基地址寄存</a:t>
            </a:r>
            <a:r>
              <a:rPr lang="zh-CN" altLang="zh-CN" dirty="0" smtClean="0"/>
              <a:t>器</a:t>
            </a:r>
            <a:r>
              <a:rPr lang="zh-CN" altLang="en-US" dirty="0" smtClean="0"/>
              <a:t>，</a:t>
            </a:r>
            <a:r>
              <a:rPr lang="zh-CN" altLang="zh-CN" dirty="0" smtClean="0"/>
              <a:t>用</a:t>
            </a:r>
            <a:r>
              <a:rPr lang="zh-CN" altLang="zh-CN" dirty="0"/>
              <a:t>于存放本通道</a:t>
            </a:r>
            <a:r>
              <a:rPr lang="en-US" altLang="zh-CN" dirty="0"/>
              <a:t>DMA</a:t>
            </a:r>
            <a:r>
              <a:rPr lang="zh-CN" altLang="zh-CN" dirty="0"/>
              <a:t>传送时的存储器起始单元地</a:t>
            </a:r>
            <a:r>
              <a:rPr lang="zh-CN" altLang="zh-CN" dirty="0" smtClean="0"/>
              <a:t>址</a:t>
            </a:r>
            <a:r>
              <a:rPr lang="zh-CN" altLang="en-US" dirty="0"/>
              <a:t>，</a:t>
            </a:r>
            <a:r>
              <a:rPr lang="zh-CN" altLang="zh-CN" dirty="0" smtClean="0"/>
              <a:t>在</a:t>
            </a:r>
            <a:r>
              <a:rPr lang="en-US" altLang="zh-CN" dirty="0" smtClean="0"/>
              <a:t>8237A</a:t>
            </a:r>
            <a:r>
              <a:rPr lang="zh-CN" altLang="zh-CN" dirty="0"/>
              <a:t>初始</a:t>
            </a:r>
            <a:r>
              <a:rPr lang="zh-CN" altLang="zh-CN" dirty="0" smtClean="0"/>
              <a:t>化时</a:t>
            </a:r>
            <a:r>
              <a:rPr lang="zh-CN" altLang="zh-CN" dirty="0"/>
              <a:t>由</a:t>
            </a:r>
            <a:r>
              <a:rPr lang="en-US" altLang="zh-CN" dirty="0"/>
              <a:t>CPU</a:t>
            </a:r>
            <a:r>
              <a:rPr lang="zh-CN" altLang="zh-CN" dirty="0" smtClean="0"/>
              <a:t>写入。</a:t>
            </a:r>
            <a:endParaRPr lang="zh-CN" altLang="en-US" dirty="0"/>
          </a:p>
        </p:txBody>
      </p:sp>
      <p:sp>
        <p:nvSpPr>
          <p:cNvPr id="109" name="标题 1"/>
          <p:cNvSpPr txBox="1">
            <a:spLocks/>
          </p:cNvSpPr>
          <p:nvPr/>
        </p:nvSpPr>
        <p:spPr>
          <a:xfrm>
            <a:off x="539552" y="3276765"/>
            <a:ext cx="4137671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（</a:t>
            </a:r>
            <a:r>
              <a:rPr lang="en-US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2</a:t>
            </a:r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）</a:t>
            </a:r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当前地</a:t>
            </a:r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址寄存器</a:t>
            </a:r>
            <a:endParaRPr lang="zh-CN" altLang="en-US" sz="32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110" name="Text Box 4"/>
          <p:cNvSpPr txBox="1">
            <a:spLocks noChangeArrowheads="1"/>
          </p:cNvSpPr>
          <p:nvPr/>
        </p:nvSpPr>
        <p:spPr bwMode="auto">
          <a:xfrm>
            <a:off x="611112" y="3939447"/>
            <a:ext cx="7920880" cy="2182305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 w="9525">
            <a:solidFill>
              <a:srgbClr val="CC66FF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 lIns="108000" tIns="90000" rIns="108000" bIns="90000">
            <a:spAutoFit/>
          </a:bodyPr>
          <a:lstStyle>
            <a:defPPr>
              <a:defRPr lang="zh-CN"/>
            </a:defPPr>
            <a:lvl1pPr algn="just">
              <a:spcBef>
                <a:spcPts val="300"/>
              </a:spcBef>
              <a:spcAft>
                <a:spcPts val="300"/>
              </a:spcAft>
              <a:defRPr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dirty="0"/>
              <a:t>　　</a:t>
            </a:r>
            <a:r>
              <a:rPr lang="zh-CN" altLang="zh-CN" dirty="0"/>
              <a:t>在初始化编程时，</a:t>
            </a:r>
            <a:r>
              <a:rPr lang="en-US" altLang="zh-CN" dirty="0"/>
              <a:t>CPU</a:t>
            </a:r>
            <a:r>
              <a:rPr lang="zh-CN" altLang="zh-CN" dirty="0"/>
              <a:t>向基地址寄存器写入的内容，同时也被写入当前地址寄存器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dirty="0" smtClean="0"/>
              <a:t>　　</a:t>
            </a:r>
            <a:r>
              <a:rPr lang="zh-CN" altLang="zh-CN" dirty="0"/>
              <a:t>每次</a:t>
            </a:r>
            <a:r>
              <a:rPr lang="en-US" altLang="zh-CN" dirty="0"/>
              <a:t>DMA</a:t>
            </a:r>
            <a:r>
              <a:rPr lang="zh-CN" altLang="zh-CN" dirty="0"/>
              <a:t>传送</a:t>
            </a:r>
            <a:r>
              <a:rPr lang="zh-CN" altLang="zh-CN" dirty="0" smtClean="0"/>
              <a:t>后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当</a:t>
            </a:r>
            <a:r>
              <a:rPr lang="zh-CN" altLang="zh-CN" dirty="0"/>
              <a:t>前地址寄存器内容自动增</a:t>
            </a:r>
            <a:r>
              <a:rPr lang="en-US" altLang="zh-CN" dirty="0" smtClean="0"/>
              <a:t>1（</a:t>
            </a:r>
            <a:r>
              <a:rPr lang="zh-CN" altLang="zh-CN" dirty="0" smtClean="0"/>
              <a:t>或</a:t>
            </a:r>
            <a:r>
              <a:rPr lang="zh-CN" altLang="zh-CN" dirty="0"/>
              <a:t>减</a:t>
            </a:r>
            <a:r>
              <a:rPr lang="en-US" altLang="zh-CN" dirty="0" smtClean="0"/>
              <a:t>1），</a:t>
            </a:r>
            <a:r>
              <a:rPr lang="zh-CN" altLang="zh-CN" dirty="0" smtClean="0"/>
              <a:t>以</a:t>
            </a:r>
            <a:r>
              <a:rPr lang="zh-CN" altLang="zh-CN" dirty="0"/>
              <a:t>指向相邻的下一个存储单元</a:t>
            </a:r>
            <a:r>
              <a:rPr lang="zh-CN" altLang="zh-CN" dirty="0" smtClean="0"/>
              <a:t>。该</a:t>
            </a:r>
            <a:r>
              <a:rPr lang="zh-CN" altLang="zh-CN" dirty="0"/>
              <a:t>寄存</a:t>
            </a:r>
            <a:r>
              <a:rPr lang="zh-CN" altLang="zh-CN" dirty="0" smtClean="0"/>
              <a:t>器</a:t>
            </a:r>
            <a:r>
              <a:rPr lang="zh-CN" altLang="en-US" dirty="0" smtClean="0"/>
              <a:t>内容</a:t>
            </a:r>
            <a:r>
              <a:rPr lang="zh-CN" altLang="zh-CN" dirty="0" smtClean="0"/>
              <a:t>可</a:t>
            </a:r>
            <a:r>
              <a:rPr lang="zh-CN" altLang="zh-CN" dirty="0"/>
              <a:t>被</a:t>
            </a:r>
            <a:r>
              <a:rPr lang="en-US" altLang="zh-CN" dirty="0"/>
              <a:t>CPU</a:t>
            </a:r>
            <a:r>
              <a:rPr lang="zh-CN" altLang="zh-CN" dirty="0"/>
              <a:t>随时读出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219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8" grpId="0" animBg="1" autoUpdateAnimBg="0"/>
      <p:bldP spid="109" grpId="0"/>
      <p:bldP spid="110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4744"/>
            <a:ext cx="3672800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（</a:t>
            </a:r>
            <a:r>
              <a:rPr lang="en-US" altLang="zh-CN" sz="3200" b="0" spc="0" dirty="0">
                <a:solidFill>
                  <a:schemeClr val="tx1"/>
                </a:solidFill>
                <a:ea typeface="黑体" pitchFamily="49" charset="-122"/>
              </a:rPr>
              <a:t>3</a:t>
            </a:r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）基</a:t>
            </a:r>
            <a:r>
              <a:rPr lang="zh-CN" altLang="en-US" sz="3200" b="0" spc="0" dirty="0" smtClean="0">
                <a:solidFill>
                  <a:schemeClr val="tx1"/>
                </a:solidFill>
                <a:ea typeface="黑体" pitchFamily="49" charset="-122"/>
              </a:rPr>
              <a:t>字节计数</a:t>
            </a:r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器</a:t>
            </a:r>
            <a:endParaRPr lang="zh-CN" altLang="en-US" sz="32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106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9.2.5  8237A</a:t>
            </a:r>
            <a:r>
              <a:rPr lang="zh-CN" altLang="zh-CN" smtClean="0"/>
              <a:t>的编程</a:t>
            </a:r>
            <a:endParaRPr lang="zh-CN" altLang="en-US" dirty="0"/>
          </a:p>
        </p:txBody>
      </p:sp>
      <p:sp>
        <p:nvSpPr>
          <p:cNvPr id="108" name="Text Box 4"/>
          <p:cNvSpPr txBox="1">
            <a:spLocks noChangeArrowheads="1"/>
          </p:cNvSpPr>
          <p:nvPr/>
        </p:nvSpPr>
        <p:spPr bwMode="auto">
          <a:xfrm>
            <a:off x="611560" y="1787426"/>
            <a:ext cx="7920880" cy="1332000"/>
          </a:xfrm>
          <a:prstGeom prst="rect">
            <a:avLst/>
          </a:prstGeom>
          <a:solidFill>
            <a:schemeClr val="accent2">
              <a:lumMod val="40000"/>
              <a:lumOff val="60000"/>
              <a:alpha val="50196"/>
            </a:schemeClr>
          </a:solidFill>
          <a:ln w="9525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 lIns="108000" tIns="90000" rIns="108000" bIns="90000">
            <a:spAutoFit/>
          </a:bodyPr>
          <a:lstStyle>
            <a:defPPr>
              <a:defRPr lang="zh-CN"/>
            </a:defPPr>
            <a:lvl1pPr algn="just">
              <a:spcBef>
                <a:spcPts val="300"/>
              </a:spcBef>
              <a:spcAft>
                <a:spcPts val="300"/>
              </a:spcAft>
              <a:defRPr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r>
              <a:rPr lang="zh-CN" altLang="en-US" dirty="0"/>
              <a:t>　　</a:t>
            </a:r>
            <a:r>
              <a:rPr lang="zh-CN" altLang="zh-CN" dirty="0"/>
              <a:t>每个通道各有一个</a:t>
            </a:r>
            <a:r>
              <a:rPr lang="en-US" altLang="zh-CN" dirty="0"/>
              <a:t>16</a:t>
            </a:r>
            <a:r>
              <a:rPr lang="zh-CN" altLang="zh-CN" dirty="0"/>
              <a:t>位的</a:t>
            </a:r>
            <a:r>
              <a:rPr lang="zh-CN" altLang="zh-CN" dirty="0" smtClean="0"/>
              <a:t>基</a:t>
            </a:r>
            <a:r>
              <a:rPr lang="zh-CN" altLang="en-US" dirty="0" smtClean="0"/>
              <a:t>字节计数器，</a:t>
            </a:r>
            <a:r>
              <a:rPr lang="zh-CN" altLang="zh-CN" dirty="0"/>
              <a:t>用于存放本通道要传送的数据</a:t>
            </a:r>
            <a:r>
              <a:rPr lang="zh-CN" altLang="zh-CN" dirty="0" smtClean="0"/>
              <a:t>量</a:t>
            </a:r>
            <a:r>
              <a:rPr lang="zh-CN" altLang="en-US" dirty="0"/>
              <a:t>，</a:t>
            </a:r>
            <a:r>
              <a:rPr lang="zh-CN" altLang="zh-CN" dirty="0" smtClean="0"/>
              <a:t>在</a:t>
            </a:r>
            <a:r>
              <a:rPr lang="zh-CN" altLang="zh-CN" dirty="0"/>
              <a:t>初始</a:t>
            </a:r>
            <a:r>
              <a:rPr lang="zh-CN" altLang="zh-CN" dirty="0" smtClean="0"/>
              <a:t>化时</a:t>
            </a:r>
            <a:r>
              <a:rPr lang="zh-CN" altLang="zh-CN" dirty="0"/>
              <a:t>由</a:t>
            </a:r>
            <a:r>
              <a:rPr lang="en-US" altLang="zh-CN" dirty="0"/>
              <a:t>CPU</a:t>
            </a:r>
            <a:r>
              <a:rPr lang="zh-CN" altLang="zh-CN" dirty="0"/>
              <a:t>写</a:t>
            </a:r>
            <a:r>
              <a:rPr lang="zh-CN" altLang="zh-CN" dirty="0" smtClean="0"/>
              <a:t>入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　</a:t>
            </a:r>
            <a:r>
              <a:rPr lang="zh-CN" altLang="en-US" dirty="0" smtClean="0"/>
              <a:t>　</a:t>
            </a:r>
            <a:r>
              <a:rPr lang="zh-CN" altLang="zh-CN" dirty="0" smtClean="0"/>
              <a:t>编</a:t>
            </a:r>
            <a:r>
              <a:rPr lang="zh-CN" altLang="zh-CN" dirty="0"/>
              <a:t>程写入的字节数比实际要传送的字节数少</a:t>
            </a:r>
            <a:r>
              <a:rPr lang="en-US" altLang="zh-CN" dirty="0" smtClean="0"/>
              <a:t>1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109" name="标题 1"/>
          <p:cNvSpPr txBox="1">
            <a:spLocks/>
          </p:cNvSpPr>
          <p:nvPr/>
        </p:nvSpPr>
        <p:spPr>
          <a:xfrm>
            <a:off x="539552" y="3212976"/>
            <a:ext cx="4083169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（</a:t>
            </a:r>
            <a:r>
              <a:rPr lang="en-US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4</a:t>
            </a:r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）</a:t>
            </a:r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当</a:t>
            </a:r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前</a:t>
            </a:r>
            <a:r>
              <a:rPr lang="zh-CN" altLang="en-US" sz="3200" b="0" spc="0" dirty="0" smtClean="0">
                <a:solidFill>
                  <a:schemeClr val="tx1"/>
                </a:solidFill>
                <a:ea typeface="黑体" pitchFamily="49" charset="-122"/>
              </a:rPr>
              <a:t>字节计数</a:t>
            </a:r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器</a:t>
            </a:r>
            <a:endParaRPr lang="zh-CN" altLang="en-US" sz="32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110" name="Text Box 4"/>
          <p:cNvSpPr txBox="1">
            <a:spLocks noChangeArrowheads="1"/>
          </p:cNvSpPr>
          <p:nvPr/>
        </p:nvSpPr>
        <p:spPr bwMode="auto">
          <a:xfrm>
            <a:off x="611112" y="3875658"/>
            <a:ext cx="7920880" cy="2412000"/>
          </a:xfrm>
          <a:prstGeom prst="rect">
            <a:avLst/>
          </a:prstGeom>
          <a:solidFill>
            <a:schemeClr val="accent2">
              <a:lumMod val="40000"/>
              <a:lumOff val="60000"/>
              <a:alpha val="50196"/>
            </a:schemeClr>
          </a:solidFill>
          <a:ln w="9525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 lIns="108000" tIns="90000" rIns="108000" bIns="90000">
            <a:spAutoFit/>
          </a:bodyPr>
          <a:lstStyle>
            <a:defPPr>
              <a:defRPr lang="zh-CN"/>
            </a:defPPr>
            <a:lvl1pPr algn="just">
              <a:spcBef>
                <a:spcPts val="300"/>
              </a:spcBef>
              <a:spcAft>
                <a:spcPts val="300"/>
              </a:spcAft>
              <a:defRPr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spcAft>
                <a:spcPts val="0"/>
              </a:spcAft>
            </a:pPr>
            <a:r>
              <a:rPr lang="zh-CN" altLang="en-US" dirty="0"/>
              <a:t>　　</a:t>
            </a:r>
            <a:r>
              <a:rPr lang="zh-CN" altLang="zh-CN" dirty="0"/>
              <a:t>用于存放本通道</a:t>
            </a:r>
            <a:r>
              <a:rPr lang="en-US" altLang="zh-CN" dirty="0"/>
              <a:t>DMA</a:t>
            </a:r>
            <a:r>
              <a:rPr lang="zh-CN" altLang="zh-CN" dirty="0"/>
              <a:t>传送时待传送的剩余字节数。</a:t>
            </a:r>
            <a:r>
              <a:rPr lang="zh-CN" altLang="zh-CN" dirty="0" smtClean="0"/>
              <a:t>初</a:t>
            </a:r>
            <a:r>
              <a:rPr lang="zh-CN" altLang="zh-CN" dirty="0"/>
              <a:t>始化编程时，</a:t>
            </a:r>
            <a:r>
              <a:rPr lang="en-US" altLang="zh-CN" dirty="0"/>
              <a:t>CPU</a:t>
            </a:r>
            <a:r>
              <a:rPr lang="zh-CN" altLang="zh-CN" dirty="0"/>
              <a:t>向基字节计数器和当前字节计数器同时写入相同的初始值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pPr>
              <a:spcAft>
                <a:spcPts val="0"/>
              </a:spcAft>
            </a:pPr>
            <a:r>
              <a:rPr lang="zh-CN" altLang="en-US" dirty="0" smtClean="0"/>
              <a:t>　　</a:t>
            </a:r>
            <a:r>
              <a:rPr lang="zh-CN" altLang="zh-CN" dirty="0" smtClean="0"/>
              <a:t>每</a:t>
            </a:r>
            <a:r>
              <a:rPr lang="zh-CN" altLang="zh-CN" dirty="0"/>
              <a:t>次</a:t>
            </a:r>
            <a:r>
              <a:rPr lang="en-US" altLang="zh-CN" dirty="0"/>
              <a:t>DMA</a:t>
            </a:r>
            <a:r>
              <a:rPr lang="zh-CN" altLang="zh-CN" dirty="0"/>
              <a:t>方式传送一个字节后，当前字节计数器自动减</a:t>
            </a:r>
            <a:r>
              <a:rPr lang="en-US" altLang="zh-CN" dirty="0"/>
              <a:t>1</a:t>
            </a:r>
            <a:r>
              <a:rPr lang="zh-CN" altLang="zh-CN" dirty="0"/>
              <a:t>，当其内容最后一次从</a:t>
            </a:r>
            <a:r>
              <a:rPr lang="en-US" altLang="zh-CN" dirty="0"/>
              <a:t>0</a:t>
            </a:r>
            <a:r>
              <a:rPr lang="zh-CN" altLang="zh-CN" dirty="0"/>
              <a:t>减到</a:t>
            </a:r>
            <a:r>
              <a:rPr lang="en-US" altLang="zh-CN" dirty="0"/>
              <a:t>0FFFFH</a:t>
            </a:r>
            <a:r>
              <a:rPr lang="zh-CN" altLang="zh-CN" dirty="0"/>
              <a:t>时，将产生终止计数的脉冲输出。该寄存器可被</a:t>
            </a:r>
            <a:r>
              <a:rPr lang="en-US" altLang="zh-CN" dirty="0"/>
              <a:t>CPU</a:t>
            </a:r>
            <a:r>
              <a:rPr lang="zh-CN" altLang="zh-CN" dirty="0"/>
              <a:t>随时读出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251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8" grpId="0" animBg="1" autoUpdateAnimBg="0"/>
      <p:bldP spid="109" grpId="0"/>
      <p:bldP spid="110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4744"/>
            <a:ext cx="3262432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（</a:t>
            </a:r>
            <a:r>
              <a:rPr lang="en-US" altLang="zh-CN" sz="3200" b="0" spc="0" dirty="0">
                <a:solidFill>
                  <a:schemeClr val="tx1"/>
                </a:solidFill>
                <a:ea typeface="黑体" pitchFamily="49" charset="-122"/>
              </a:rPr>
              <a:t>5</a:t>
            </a:r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）暂存寄存器</a:t>
            </a:r>
            <a:endParaRPr lang="zh-CN" altLang="en-US" sz="32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106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9.2.5  8237A</a:t>
            </a:r>
            <a:r>
              <a:rPr lang="zh-CN" altLang="zh-CN" smtClean="0"/>
              <a:t>的编程</a:t>
            </a:r>
            <a:endParaRPr lang="zh-CN" altLang="en-US" dirty="0"/>
          </a:p>
        </p:txBody>
      </p:sp>
      <p:sp>
        <p:nvSpPr>
          <p:cNvPr id="108" name="Text Box 4"/>
          <p:cNvSpPr txBox="1">
            <a:spLocks noChangeArrowheads="1"/>
          </p:cNvSpPr>
          <p:nvPr/>
        </p:nvSpPr>
        <p:spPr bwMode="auto">
          <a:xfrm>
            <a:off x="611560" y="1787426"/>
            <a:ext cx="7920880" cy="1468970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 w="9525">
            <a:solidFill>
              <a:srgbClr val="CC66FF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 lIns="108000" tIns="90000" rIns="108000" bIns="90000">
            <a:spAutoFit/>
          </a:bodyPr>
          <a:lstStyle>
            <a:defPPr>
              <a:defRPr lang="zh-CN"/>
            </a:defPPr>
            <a:lvl1pPr algn="just">
              <a:spcBef>
                <a:spcPts val="300"/>
              </a:spcBef>
              <a:spcAft>
                <a:spcPts val="300"/>
              </a:spcAft>
              <a:defRPr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/>
              <a:t>　　</a:t>
            </a:r>
            <a:r>
              <a:rPr lang="zh-CN" altLang="zh-CN" dirty="0"/>
              <a:t>暂存寄存器为</a:t>
            </a:r>
            <a:r>
              <a:rPr lang="en-US" altLang="zh-CN" dirty="0"/>
              <a:t>8</a:t>
            </a:r>
            <a:r>
              <a:rPr lang="zh-CN" altLang="zh-CN" dirty="0"/>
              <a:t>位，仅在存储器至存储器之间</a:t>
            </a:r>
            <a:r>
              <a:rPr lang="en-US" altLang="zh-CN" dirty="0"/>
              <a:t>DMA</a:t>
            </a:r>
            <a:r>
              <a:rPr lang="zh-CN" altLang="zh-CN" dirty="0"/>
              <a:t>传送时使用，传送操作时用来暂时存放从源地址单元读出的数据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109" name="标题 1"/>
          <p:cNvSpPr txBox="1">
            <a:spLocks/>
          </p:cNvSpPr>
          <p:nvPr/>
        </p:nvSpPr>
        <p:spPr>
          <a:xfrm>
            <a:off x="539552" y="3509852"/>
            <a:ext cx="5724644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>
              <a:spcBef>
                <a:spcPct val="0"/>
              </a:spcBef>
              <a:buNone/>
              <a:defRPr sz="3200" b="0" spc="0" baseline="0">
                <a:latin typeface="Times New Roman" pitchFamily="18" charset="0"/>
                <a:ea typeface="黑体" pitchFamily="49" charset="-122"/>
                <a:cs typeface="Times New Roman" pitchFamily="18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）地址暂存器和计数暂存器</a:t>
            </a:r>
            <a:endParaRPr lang="zh-CN" altLang="en-US" dirty="0"/>
          </a:p>
        </p:txBody>
      </p:sp>
      <p:sp>
        <p:nvSpPr>
          <p:cNvPr id="110" name="Text Box 4"/>
          <p:cNvSpPr txBox="1">
            <a:spLocks noChangeArrowheads="1"/>
          </p:cNvSpPr>
          <p:nvPr/>
        </p:nvSpPr>
        <p:spPr bwMode="auto">
          <a:xfrm>
            <a:off x="611112" y="4172534"/>
            <a:ext cx="7920880" cy="1776746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 w="9525">
            <a:solidFill>
              <a:srgbClr val="CC66FF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 lIns="108000" tIns="90000" rIns="108000" bIns="90000">
            <a:spAutoFit/>
          </a:bodyPr>
          <a:lstStyle>
            <a:defPPr>
              <a:defRPr lang="zh-CN"/>
            </a:defPPr>
            <a:lvl1pPr algn="just">
              <a:spcBef>
                <a:spcPts val="300"/>
              </a:spcBef>
              <a:spcAft>
                <a:spcPts val="300"/>
              </a:spcAft>
              <a:defRPr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/>
              <a:t>　　</a:t>
            </a:r>
            <a:r>
              <a:rPr lang="zh-CN" altLang="zh-CN" dirty="0"/>
              <a:t>地址暂存器用于暂时存放当前存储器单元地</a:t>
            </a:r>
            <a:r>
              <a:rPr lang="zh-CN" altLang="zh-CN" dirty="0" smtClean="0"/>
              <a:t>址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/>
              <a:t>　</a:t>
            </a:r>
            <a:r>
              <a:rPr lang="zh-CN" altLang="en-US" dirty="0" smtClean="0"/>
              <a:t>　</a:t>
            </a:r>
            <a:r>
              <a:rPr lang="zh-CN" altLang="zh-CN" dirty="0" smtClean="0"/>
              <a:t>计</a:t>
            </a:r>
            <a:r>
              <a:rPr lang="zh-CN" altLang="zh-CN" dirty="0"/>
              <a:t>数暂存器用于暂时存放当前计数值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/>
              <a:t>　</a:t>
            </a:r>
            <a:r>
              <a:rPr lang="zh-CN" altLang="en-US" dirty="0" smtClean="0"/>
              <a:t>　</a:t>
            </a:r>
            <a:r>
              <a:rPr lang="en-US" altLang="zh-CN" dirty="0" smtClean="0"/>
              <a:t>CPU</a:t>
            </a:r>
            <a:r>
              <a:rPr lang="zh-CN" altLang="en-US" dirty="0" smtClean="0"/>
              <a:t>不与二者</a:t>
            </a:r>
            <a:r>
              <a:rPr lang="zh-CN" altLang="zh-CN" dirty="0" smtClean="0"/>
              <a:t>发</a:t>
            </a:r>
            <a:r>
              <a:rPr lang="zh-CN" altLang="zh-CN" dirty="0"/>
              <a:t>生关</a:t>
            </a:r>
            <a:r>
              <a:rPr lang="zh-CN" altLang="zh-CN" dirty="0" smtClean="0"/>
              <a:t>系</a:t>
            </a:r>
            <a:r>
              <a:rPr lang="zh-CN" altLang="en-US" dirty="0" smtClean="0"/>
              <a:t>，不对二者读</a:t>
            </a:r>
            <a:r>
              <a:rPr lang="en-US" altLang="zh-CN" dirty="0" smtClean="0"/>
              <a:t>/</a:t>
            </a:r>
            <a:r>
              <a:rPr lang="zh-CN" altLang="en-US" dirty="0" smtClean="0"/>
              <a:t>写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498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8" grpId="0" animBg="1" autoUpdateAnimBg="0"/>
      <p:bldP spid="109" grpId="0"/>
      <p:bldP spid="110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4800" dirty="0"/>
              <a:t>第</a:t>
            </a:r>
            <a:r>
              <a:rPr lang="en-US" altLang="zh-CN" sz="4800" dirty="0"/>
              <a:t>9</a:t>
            </a:r>
            <a:r>
              <a:rPr lang="zh-CN" altLang="zh-CN" sz="4800" dirty="0"/>
              <a:t>章</a:t>
            </a:r>
            <a:r>
              <a:rPr lang="en-US" altLang="zh-CN" sz="4800" dirty="0"/>
              <a:t>  DMA</a:t>
            </a:r>
            <a:r>
              <a:rPr lang="zh-CN" altLang="zh-CN" sz="4800" dirty="0"/>
              <a:t>技术及</a:t>
            </a:r>
            <a:r>
              <a:rPr lang="en-US" altLang="zh-CN" sz="4800" dirty="0"/>
              <a:t>DMA</a:t>
            </a:r>
            <a:r>
              <a:rPr lang="zh-CN" altLang="zh-CN" sz="4800" dirty="0"/>
              <a:t>控制器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6484" y="1988840"/>
            <a:ext cx="8007964" cy="3672408"/>
          </a:xfrm>
        </p:spPr>
        <p:txBody>
          <a:bodyPr>
            <a:no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300" dirty="0"/>
              <a:t>9.1</a:t>
            </a:r>
            <a:r>
              <a:rPr lang="en-US" altLang="zh-CN" sz="3300" spc="-200" dirty="0"/>
              <a:t>  </a:t>
            </a:r>
            <a:r>
              <a:rPr lang="zh-CN" altLang="zh-CN" sz="3300" dirty="0"/>
              <a:t>直接存储器存取（</a:t>
            </a:r>
            <a:r>
              <a:rPr lang="en-US" altLang="zh-CN" sz="3300" dirty="0"/>
              <a:t>DMA</a:t>
            </a:r>
            <a:r>
              <a:rPr lang="zh-CN" altLang="zh-CN" sz="3300" dirty="0"/>
              <a:t>）技术概述</a:t>
            </a:r>
            <a:endParaRPr lang="en-US" altLang="zh-CN" sz="3300" dirty="0"/>
          </a:p>
          <a:p>
            <a:pPr>
              <a:lnSpc>
                <a:spcPct val="140000"/>
              </a:lnSpc>
            </a:pPr>
            <a:r>
              <a:rPr lang="en-US" altLang="zh-CN" sz="3300" dirty="0"/>
              <a:t>9.2</a:t>
            </a:r>
            <a:r>
              <a:rPr lang="en-US" altLang="zh-CN" sz="3300" spc="-200" dirty="0"/>
              <a:t>  </a:t>
            </a:r>
            <a:r>
              <a:rPr lang="zh-CN" altLang="zh-CN" sz="3300" dirty="0"/>
              <a:t>可编程</a:t>
            </a:r>
            <a:r>
              <a:rPr lang="en-US" altLang="zh-CN" sz="3300" dirty="0"/>
              <a:t>DMA</a:t>
            </a:r>
            <a:r>
              <a:rPr lang="zh-CN" altLang="zh-CN" sz="3300" dirty="0"/>
              <a:t>控制器</a:t>
            </a:r>
            <a:r>
              <a:rPr lang="en-US" altLang="zh-CN" sz="3300" dirty="0"/>
              <a:t>8237A</a:t>
            </a:r>
          </a:p>
          <a:p>
            <a:pPr>
              <a:lnSpc>
                <a:spcPct val="140000"/>
              </a:lnSpc>
            </a:pPr>
            <a:r>
              <a:rPr lang="en-US" altLang="zh-CN" sz="3300" dirty="0"/>
              <a:t>9.3</a:t>
            </a:r>
            <a:r>
              <a:rPr lang="en-US" altLang="zh-CN" sz="3300" spc="-200" dirty="0"/>
              <a:t>  DMA</a:t>
            </a:r>
            <a:r>
              <a:rPr lang="zh-CN" altLang="zh-CN" sz="3300" spc="-200" dirty="0"/>
              <a:t>技术在微型计算机系统中的</a:t>
            </a:r>
            <a:r>
              <a:rPr lang="zh-CN" altLang="zh-CN" sz="3300" spc="-200" dirty="0" smtClean="0"/>
              <a:t>应用</a:t>
            </a:r>
            <a:endParaRPr lang="en-US" altLang="zh-CN" sz="3300" spc="-200" dirty="0" smtClean="0"/>
          </a:p>
          <a:p>
            <a:pPr>
              <a:lnSpc>
                <a:spcPct val="140000"/>
              </a:lnSpc>
            </a:pPr>
            <a:r>
              <a:rPr lang="zh-CN" altLang="en-US" sz="3300" spc="-200" dirty="0" smtClean="0"/>
              <a:t>习题与</a:t>
            </a:r>
            <a:r>
              <a:rPr lang="zh-CN" altLang="en-US" sz="3300" spc="-200" dirty="0"/>
              <a:t>思考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83568" y="2276872"/>
            <a:ext cx="7704856" cy="3125840"/>
            <a:chOff x="683568" y="2276872"/>
            <a:chExt cx="7704856" cy="3125840"/>
          </a:xfrm>
        </p:grpSpPr>
        <p:sp>
          <p:nvSpPr>
            <p:cNvPr id="5" name="矩形 4">
              <a:hlinkClick r:id="rId3" action="ppaction://hlinksldjump"/>
            </p:cNvPr>
            <p:cNvSpPr/>
            <p:nvPr/>
          </p:nvSpPr>
          <p:spPr>
            <a:xfrm>
              <a:off x="683568" y="3126797"/>
              <a:ext cx="5904656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hlinkClick r:id="rId4" action="ppaction://hlinksldjump"/>
            </p:cNvPr>
            <p:cNvSpPr/>
            <p:nvPr/>
          </p:nvSpPr>
          <p:spPr>
            <a:xfrm>
              <a:off x="683568" y="3976722"/>
              <a:ext cx="7704856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hlinkClick r:id="rId5" action="ppaction://hlinksldjump"/>
            </p:cNvPr>
            <p:cNvSpPr/>
            <p:nvPr/>
          </p:nvSpPr>
          <p:spPr>
            <a:xfrm>
              <a:off x="683568" y="2276872"/>
              <a:ext cx="7704856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hlinkClick r:id="rId6" action="ppaction://hlinksldjump"/>
            </p:cNvPr>
            <p:cNvSpPr/>
            <p:nvPr/>
          </p:nvSpPr>
          <p:spPr>
            <a:xfrm>
              <a:off x="683568" y="4826648"/>
              <a:ext cx="2592288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hlinkClick r:id="rId7" action="ppaction://hlinksldjump" highlightClick="1"/>
            <a:hlinkHover r:id="" action="ppaction://noaction" highlightClick="1"/>
          </p:cNvPr>
          <p:cNvSpPr/>
          <p:nvPr/>
        </p:nvSpPr>
        <p:spPr>
          <a:xfrm>
            <a:off x="7524328" y="6213562"/>
            <a:ext cx="153016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-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b="1" spc="-3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84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4744"/>
            <a:ext cx="3262432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（</a:t>
            </a:r>
            <a:r>
              <a:rPr lang="en-US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7</a:t>
            </a:r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）</a:t>
            </a:r>
            <a:r>
              <a:rPr lang="zh-CN" altLang="en-US" sz="3200" b="0" spc="0" dirty="0" smtClean="0">
                <a:solidFill>
                  <a:schemeClr val="tx1"/>
                </a:solidFill>
                <a:ea typeface="黑体" pitchFamily="49" charset="-122"/>
              </a:rPr>
              <a:t>状态</a:t>
            </a:r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寄</a:t>
            </a:r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存器</a:t>
            </a:r>
            <a:endParaRPr lang="zh-CN" altLang="en-US" sz="32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106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9.2.5  8237A</a:t>
            </a:r>
            <a:r>
              <a:rPr lang="zh-CN" altLang="zh-CN" smtClean="0"/>
              <a:t>的编程</a:t>
            </a:r>
            <a:endParaRPr lang="zh-CN" altLang="en-US" dirty="0"/>
          </a:p>
        </p:txBody>
      </p:sp>
      <p:grpSp>
        <p:nvGrpSpPr>
          <p:cNvPr id="91" name="组合 90"/>
          <p:cNvGrpSpPr/>
          <p:nvPr/>
        </p:nvGrpSpPr>
        <p:grpSpPr>
          <a:xfrm>
            <a:off x="342000" y="1772816"/>
            <a:ext cx="8477551" cy="4462893"/>
            <a:chOff x="342000" y="1860021"/>
            <a:chExt cx="8477551" cy="4462893"/>
          </a:xfrm>
        </p:grpSpPr>
        <p:sp>
          <p:nvSpPr>
            <p:cNvPr id="8" name="矩形 7"/>
            <p:cNvSpPr/>
            <p:nvPr/>
          </p:nvSpPr>
          <p:spPr>
            <a:xfrm>
              <a:off x="342000" y="1860021"/>
              <a:ext cx="8460000" cy="4462893"/>
            </a:xfrm>
            <a:prstGeom prst="rect">
              <a:avLst/>
            </a:prstGeom>
            <a:solidFill>
              <a:schemeClr val="bg2">
                <a:lumMod val="20000"/>
                <a:lumOff val="80000"/>
                <a:alpha val="49804"/>
              </a:schemeClr>
            </a:solidFill>
            <a:ln w="95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28" name="Rectangle 14"/>
            <p:cNvSpPr>
              <a:spLocks noChangeArrowheads="1"/>
            </p:cNvSpPr>
            <p:nvPr/>
          </p:nvSpPr>
          <p:spPr bwMode="auto">
            <a:xfrm>
              <a:off x="539552" y="2060848"/>
              <a:ext cx="6341406" cy="4092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cxnSp>
          <p:nvCxnSpPr>
            <p:cNvPr id="29" name="AutoShape 15"/>
            <p:cNvCxnSpPr>
              <a:cxnSpLocks noChangeShapeType="1"/>
            </p:cNvCxnSpPr>
            <p:nvPr/>
          </p:nvCxnSpPr>
          <p:spPr bwMode="auto">
            <a:xfrm>
              <a:off x="1334280" y="2060849"/>
              <a:ext cx="0" cy="40545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" name="AutoShape 16"/>
            <p:cNvCxnSpPr>
              <a:cxnSpLocks noChangeShapeType="1"/>
            </p:cNvCxnSpPr>
            <p:nvPr/>
          </p:nvCxnSpPr>
          <p:spPr bwMode="auto">
            <a:xfrm>
              <a:off x="2129008" y="2060849"/>
              <a:ext cx="0" cy="40545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" name="AutoShape 17"/>
            <p:cNvCxnSpPr>
              <a:cxnSpLocks noChangeShapeType="1"/>
            </p:cNvCxnSpPr>
            <p:nvPr/>
          </p:nvCxnSpPr>
          <p:spPr bwMode="auto">
            <a:xfrm>
              <a:off x="2923736" y="2060849"/>
              <a:ext cx="0" cy="40545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2" name="AutoShape 18"/>
            <p:cNvCxnSpPr>
              <a:cxnSpLocks noChangeShapeType="1"/>
            </p:cNvCxnSpPr>
            <p:nvPr/>
          </p:nvCxnSpPr>
          <p:spPr bwMode="auto">
            <a:xfrm>
              <a:off x="3703011" y="2060849"/>
              <a:ext cx="0" cy="40545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AutoShape 19"/>
            <p:cNvCxnSpPr>
              <a:cxnSpLocks noChangeShapeType="1"/>
            </p:cNvCxnSpPr>
            <p:nvPr/>
          </p:nvCxnSpPr>
          <p:spPr bwMode="auto">
            <a:xfrm>
              <a:off x="4512225" y="2060849"/>
              <a:ext cx="0" cy="40545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AutoShape 20"/>
            <p:cNvCxnSpPr>
              <a:cxnSpLocks noChangeShapeType="1"/>
            </p:cNvCxnSpPr>
            <p:nvPr/>
          </p:nvCxnSpPr>
          <p:spPr bwMode="auto">
            <a:xfrm>
              <a:off x="5299228" y="2060849"/>
              <a:ext cx="0" cy="40545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21"/>
            <p:cNvCxnSpPr>
              <a:cxnSpLocks noChangeShapeType="1"/>
            </p:cNvCxnSpPr>
            <p:nvPr/>
          </p:nvCxnSpPr>
          <p:spPr bwMode="auto">
            <a:xfrm>
              <a:off x="6093957" y="2060849"/>
              <a:ext cx="0" cy="40545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" name="Text Box 20"/>
            <p:cNvSpPr txBox="1">
              <a:spLocks noChangeArrowheads="1"/>
            </p:cNvSpPr>
            <p:nvPr/>
          </p:nvSpPr>
          <p:spPr bwMode="auto">
            <a:xfrm>
              <a:off x="554300" y="2108654"/>
              <a:ext cx="796948" cy="439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D7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37" name="Text Box 21"/>
            <p:cNvSpPr txBox="1">
              <a:spLocks noChangeArrowheads="1"/>
            </p:cNvSpPr>
            <p:nvPr/>
          </p:nvSpPr>
          <p:spPr bwMode="auto">
            <a:xfrm>
              <a:off x="1358515" y="2108654"/>
              <a:ext cx="796948" cy="439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D6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38" name="Text Box 22"/>
            <p:cNvSpPr txBox="1">
              <a:spLocks noChangeArrowheads="1"/>
            </p:cNvSpPr>
            <p:nvPr/>
          </p:nvSpPr>
          <p:spPr bwMode="auto">
            <a:xfrm>
              <a:off x="2148196" y="2108654"/>
              <a:ext cx="796948" cy="439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D5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39" name="Text Box 23"/>
            <p:cNvSpPr txBox="1">
              <a:spLocks noChangeArrowheads="1"/>
            </p:cNvSpPr>
            <p:nvPr/>
          </p:nvSpPr>
          <p:spPr bwMode="auto">
            <a:xfrm>
              <a:off x="2945144" y="2108654"/>
              <a:ext cx="796949" cy="439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0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D4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40" name="Text Box 24"/>
            <p:cNvSpPr txBox="1">
              <a:spLocks noChangeArrowheads="1"/>
            </p:cNvSpPr>
            <p:nvPr/>
          </p:nvSpPr>
          <p:spPr bwMode="auto">
            <a:xfrm>
              <a:off x="3734824" y="2108654"/>
              <a:ext cx="796949" cy="439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D3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41" name="Text Box 25"/>
            <p:cNvSpPr txBox="1">
              <a:spLocks noChangeArrowheads="1"/>
            </p:cNvSpPr>
            <p:nvPr/>
          </p:nvSpPr>
          <p:spPr bwMode="auto">
            <a:xfrm>
              <a:off x="4541463" y="2108654"/>
              <a:ext cx="796948" cy="439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D2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42" name="Text Box 26"/>
            <p:cNvSpPr txBox="1">
              <a:spLocks noChangeArrowheads="1"/>
            </p:cNvSpPr>
            <p:nvPr/>
          </p:nvSpPr>
          <p:spPr bwMode="auto">
            <a:xfrm>
              <a:off x="5331142" y="2108654"/>
              <a:ext cx="796948" cy="439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D1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43" name="Text Box 27"/>
            <p:cNvSpPr txBox="1">
              <a:spLocks noChangeArrowheads="1"/>
            </p:cNvSpPr>
            <p:nvPr/>
          </p:nvSpPr>
          <p:spPr bwMode="auto">
            <a:xfrm>
              <a:off x="6120824" y="2108654"/>
              <a:ext cx="796948" cy="439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D0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4081972" y="2474342"/>
              <a:ext cx="4737579" cy="1998506"/>
              <a:chOff x="4081972" y="2474342"/>
              <a:chExt cx="4737579" cy="1998506"/>
            </a:xfrm>
          </p:grpSpPr>
          <p:sp>
            <p:nvSpPr>
              <p:cNvPr id="15" name="Text Box 53"/>
              <p:cNvSpPr txBox="1">
                <a:spLocks noChangeArrowheads="1"/>
              </p:cNvSpPr>
              <p:nvPr/>
            </p:nvSpPr>
            <p:spPr bwMode="auto">
              <a:xfrm>
                <a:off x="6709923" y="2735223"/>
                <a:ext cx="2109628" cy="405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1 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通道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0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计数结束</a:t>
                </a:r>
                <a:endPara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cxnSp>
            <p:nvCxnSpPr>
              <p:cNvPr id="24" name="AutoShape 54"/>
              <p:cNvCxnSpPr>
                <a:cxnSpLocks noChangeShapeType="1"/>
              </p:cNvCxnSpPr>
              <p:nvPr/>
            </p:nvCxnSpPr>
            <p:spPr bwMode="auto">
              <a:xfrm>
                <a:off x="6497243" y="2474342"/>
                <a:ext cx="0" cy="43149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" name="AutoShape 34"/>
              <p:cNvCxnSpPr>
                <a:cxnSpLocks noChangeShapeType="1"/>
              </p:cNvCxnSpPr>
              <p:nvPr/>
            </p:nvCxnSpPr>
            <p:spPr bwMode="auto">
              <a:xfrm>
                <a:off x="5709298" y="2474342"/>
                <a:ext cx="0" cy="86299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" name="AutoShape 49"/>
              <p:cNvCxnSpPr>
                <a:cxnSpLocks noChangeShapeType="1"/>
              </p:cNvCxnSpPr>
              <p:nvPr/>
            </p:nvCxnSpPr>
            <p:spPr bwMode="auto">
              <a:xfrm flipH="1">
                <a:off x="6505355" y="2899185"/>
                <a:ext cx="16274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2" name="Text Box 53"/>
              <p:cNvSpPr txBox="1">
                <a:spLocks noChangeArrowheads="1"/>
              </p:cNvSpPr>
              <p:nvPr/>
            </p:nvSpPr>
            <p:spPr bwMode="auto">
              <a:xfrm>
                <a:off x="5918465" y="3178344"/>
                <a:ext cx="2109628" cy="405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1 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通道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1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计数结束</a:t>
                </a:r>
                <a:endPara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cxnSp>
            <p:nvCxnSpPr>
              <p:cNvPr id="63" name="AutoShape 49"/>
              <p:cNvCxnSpPr>
                <a:cxnSpLocks noChangeShapeType="1"/>
              </p:cNvCxnSpPr>
              <p:nvPr/>
            </p:nvCxnSpPr>
            <p:spPr bwMode="auto">
              <a:xfrm flipH="1">
                <a:off x="5709319" y="3337914"/>
                <a:ext cx="16274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4" name="Text Box 53"/>
              <p:cNvSpPr txBox="1">
                <a:spLocks noChangeArrowheads="1"/>
              </p:cNvSpPr>
              <p:nvPr/>
            </p:nvSpPr>
            <p:spPr bwMode="auto">
              <a:xfrm>
                <a:off x="5082598" y="3624555"/>
                <a:ext cx="2109628" cy="405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1 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通道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2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计数结束</a:t>
                </a:r>
                <a:endPara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cxnSp>
            <p:nvCxnSpPr>
              <p:cNvPr id="65" name="AutoShape 54"/>
              <p:cNvCxnSpPr>
                <a:cxnSpLocks noChangeShapeType="1"/>
              </p:cNvCxnSpPr>
              <p:nvPr/>
            </p:nvCxnSpPr>
            <p:spPr bwMode="auto">
              <a:xfrm>
                <a:off x="4869920" y="2474342"/>
                <a:ext cx="0" cy="1320827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6" name="AutoShape 34"/>
              <p:cNvCxnSpPr>
                <a:cxnSpLocks noChangeShapeType="1"/>
              </p:cNvCxnSpPr>
              <p:nvPr/>
            </p:nvCxnSpPr>
            <p:spPr bwMode="auto">
              <a:xfrm>
                <a:off x="4081972" y="2474342"/>
                <a:ext cx="0" cy="175232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7" name="AutoShape 49"/>
              <p:cNvCxnSpPr>
                <a:cxnSpLocks noChangeShapeType="1"/>
              </p:cNvCxnSpPr>
              <p:nvPr/>
            </p:nvCxnSpPr>
            <p:spPr bwMode="auto">
              <a:xfrm flipH="1">
                <a:off x="4878029" y="3788516"/>
                <a:ext cx="16274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8" name="Text Box 53"/>
              <p:cNvSpPr txBox="1">
                <a:spLocks noChangeArrowheads="1"/>
              </p:cNvSpPr>
              <p:nvPr/>
            </p:nvSpPr>
            <p:spPr bwMode="auto">
              <a:xfrm>
                <a:off x="4291140" y="4067675"/>
                <a:ext cx="2109628" cy="405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1 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通道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3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计数结束</a:t>
                </a:r>
                <a:endPara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cxnSp>
            <p:nvCxnSpPr>
              <p:cNvPr id="69" name="AutoShape 49"/>
              <p:cNvCxnSpPr>
                <a:cxnSpLocks noChangeShapeType="1"/>
              </p:cNvCxnSpPr>
              <p:nvPr/>
            </p:nvCxnSpPr>
            <p:spPr bwMode="auto">
              <a:xfrm flipH="1">
                <a:off x="4081990" y="4227245"/>
                <a:ext cx="16274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3" name="Text Box 53"/>
            <p:cNvSpPr txBox="1">
              <a:spLocks noChangeArrowheads="1"/>
            </p:cNvSpPr>
            <p:nvPr/>
          </p:nvSpPr>
          <p:spPr bwMode="auto">
            <a:xfrm>
              <a:off x="3527543" y="4513850"/>
              <a:ext cx="2109628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 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通道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0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有请求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cxnSp>
          <p:nvCxnSpPr>
            <p:cNvPr id="74" name="AutoShape 54"/>
            <p:cNvCxnSpPr>
              <a:cxnSpLocks noChangeShapeType="1"/>
            </p:cNvCxnSpPr>
            <p:nvPr/>
          </p:nvCxnSpPr>
          <p:spPr bwMode="auto">
            <a:xfrm>
              <a:off x="3314687" y="2475827"/>
              <a:ext cx="0" cy="220863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5" name="AutoShape 34"/>
            <p:cNvCxnSpPr>
              <a:cxnSpLocks noChangeShapeType="1"/>
            </p:cNvCxnSpPr>
            <p:nvPr/>
          </p:nvCxnSpPr>
          <p:spPr bwMode="auto">
            <a:xfrm>
              <a:off x="2526918" y="2466302"/>
              <a:ext cx="0" cy="264965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" name="AutoShape 49"/>
            <p:cNvCxnSpPr>
              <a:cxnSpLocks noChangeShapeType="1"/>
            </p:cNvCxnSpPr>
            <p:nvPr/>
          </p:nvCxnSpPr>
          <p:spPr bwMode="auto">
            <a:xfrm flipH="1">
              <a:off x="3322975" y="4677812"/>
              <a:ext cx="1627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7" name="Text Box 53"/>
            <p:cNvSpPr txBox="1">
              <a:spLocks noChangeArrowheads="1"/>
            </p:cNvSpPr>
            <p:nvPr/>
          </p:nvSpPr>
          <p:spPr bwMode="auto">
            <a:xfrm>
              <a:off x="2736085" y="4956971"/>
              <a:ext cx="2109628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 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通道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</a:t>
              </a: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有请求</a:t>
              </a:r>
              <a:endParaRPr lang="zh-CN" altLang="zh-CN" sz="20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cxnSp>
          <p:nvCxnSpPr>
            <p:cNvPr id="78" name="AutoShape 49"/>
            <p:cNvCxnSpPr>
              <a:cxnSpLocks noChangeShapeType="1"/>
            </p:cNvCxnSpPr>
            <p:nvPr/>
          </p:nvCxnSpPr>
          <p:spPr bwMode="auto">
            <a:xfrm flipH="1">
              <a:off x="2526939" y="5116541"/>
              <a:ext cx="1627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9" name="Text Box 53"/>
            <p:cNvSpPr txBox="1">
              <a:spLocks noChangeArrowheads="1"/>
            </p:cNvSpPr>
            <p:nvPr/>
          </p:nvSpPr>
          <p:spPr bwMode="auto">
            <a:xfrm>
              <a:off x="1900218" y="5407945"/>
              <a:ext cx="2109628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 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通道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2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有</a:t>
              </a: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请求</a:t>
              </a:r>
              <a:endParaRPr lang="zh-CN" altLang="zh-CN" sz="20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cxnSp>
          <p:nvCxnSpPr>
            <p:cNvPr id="80" name="AutoShape 54"/>
            <p:cNvCxnSpPr>
              <a:cxnSpLocks noChangeShapeType="1"/>
            </p:cNvCxnSpPr>
            <p:nvPr/>
          </p:nvCxnSpPr>
          <p:spPr bwMode="auto">
            <a:xfrm>
              <a:off x="1687540" y="2466302"/>
              <a:ext cx="0" cy="310749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" name="AutoShape 34"/>
            <p:cNvCxnSpPr>
              <a:cxnSpLocks noChangeShapeType="1"/>
            </p:cNvCxnSpPr>
            <p:nvPr/>
          </p:nvCxnSpPr>
          <p:spPr bwMode="auto">
            <a:xfrm>
              <a:off x="899592" y="2466302"/>
              <a:ext cx="0" cy="3538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" name="AutoShape 49"/>
            <p:cNvCxnSpPr>
              <a:cxnSpLocks noChangeShapeType="1"/>
            </p:cNvCxnSpPr>
            <p:nvPr/>
          </p:nvCxnSpPr>
          <p:spPr bwMode="auto">
            <a:xfrm flipH="1">
              <a:off x="1695649" y="5571906"/>
              <a:ext cx="1627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3" name="Text Box 53"/>
            <p:cNvSpPr txBox="1">
              <a:spLocks noChangeArrowheads="1"/>
            </p:cNvSpPr>
            <p:nvPr/>
          </p:nvSpPr>
          <p:spPr bwMode="auto">
            <a:xfrm>
              <a:off x="1108760" y="5851065"/>
              <a:ext cx="2109628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 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通道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3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有</a:t>
              </a: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请求</a:t>
              </a:r>
              <a:endParaRPr lang="zh-CN" altLang="zh-CN" sz="20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cxnSp>
          <p:nvCxnSpPr>
            <p:cNvPr id="84" name="AutoShape 49"/>
            <p:cNvCxnSpPr>
              <a:cxnSpLocks noChangeShapeType="1"/>
            </p:cNvCxnSpPr>
            <p:nvPr/>
          </p:nvCxnSpPr>
          <p:spPr bwMode="auto">
            <a:xfrm flipH="1">
              <a:off x="899610" y="6010635"/>
              <a:ext cx="1627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64339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4744"/>
            <a:ext cx="3262432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（</a:t>
            </a:r>
            <a:r>
              <a:rPr lang="en-US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8</a:t>
            </a:r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）</a:t>
            </a:r>
            <a:r>
              <a:rPr lang="zh-CN" altLang="en-US" sz="3200" b="0" spc="0" dirty="0" smtClean="0">
                <a:solidFill>
                  <a:schemeClr val="tx1"/>
                </a:solidFill>
                <a:ea typeface="黑体" pitchFamily="49" charset="-122"/>
              </a:rPr>
              <a:t>命令</a:t>
            </a:r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寄</a:t>
            </a:r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存器</a:t>
            </a:r>
            <a:endParaRPr lang="zh-CN" altLang="en-US" sz="32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106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9.2.5  8237A</a:t>
            </a:r>
            <a:r>
              <a:rPr lang="zh-CN" altLang="zh-CN" smtClean="0"/>
              <a:t>的编程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-72232" y="1844824"/>
            <a:ext cx="9270499" cy="4392487"/>
            <a:chOff x="-72232" y="1844824"/>
            <a:chExt cx="9270499" cy="4392487"/>
          </a:xfrm>
        </p:grpSpPr>
        <p:sp>
          <p:nvSpPr>
            <p:cNvPr id="8" name="矩形 7"/>
            <p:cNvSpPr/>
            <p:nvPr/>
          </p:nvSpPr>
          <p:spPr>
            <a:xfrm>
              <a:off x="265808" y="1844824"/>
              <a:ext cx="8640960" cy="4392487"/>
            </a:xfrm>
            <a:prstGeom prst="rect">
              <a:avLst/>
            </a:prstGeom>
            <a:solidFill>
              <a:schemeClr val="bg1">
                <a:lumMod val="85000"/>
                <a:alpha val="49804"/>
              </a:schemeClr>
            </a:solidFill>
            <a:ln w="9525">
              <a:solidFill>
                <a:srgbClr val="CC66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53" name="Text Box 53"/>
            <p:cNvSpPr txBox="1">
              <a:spLocks noChangeArrowheads="1"/>
            </p:cNvSpPr>
            <p:nvPr/>
          </p:nvSpPr>
          <p:spPr bwMode="auto">
            <a:xfrm>
              <a:off x="-72232" y="2656149"/>
              <a:ext cx="2556000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70C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pPr algn="r"/>
              <a:r>
                <a:rPr lang="en-US" altLang="zh-CN" dirty="0" smtClean="0">
                  <a:solidFill>
                    <a:srgbClr val="002060"/>
                  </a:solidFill>
                </a:rPr>
                <a:t>0 DACK</a:t>
              </a:r>
              <a:r>
                <a:rPr lang="zh-CN" altLang="zh-CN" dirty="0">
                  <a:solidFill>
                    <a:srgbClr val="002060"/>
                  </a:solidFill>
                </a:rPr>
                <a:t>低电平有效</a:t>
              </a:r>
              <a:endParaRPr lang="zh-CN" dirty="0">
                <a:solidFill>
                  <a:srgbClr val="002060"/>
                </a:solidFill>
              </a:endParaRPr>
            </a:p>
          </p:txBody>
        </p:sp>
        <p:sp>
          <p:nvSpPr>
            <p:cNvPr id="57" name="Text Box 53"/>
            <p:cNvSpPr txBox="1">
              <a:spLocks noChangeArrowheads="1"/>
            </p:cNvSpPr>
            <p:nvPr/>
          </p:nvSpPr>
          <p:spPr bwMode="auto">
            <a:xfrm>
              <a:off x="-72232" y="3005083"/>
              <a:ext cx="2556000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70C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pPr algn="r"/>
              <a:r>
                <a:rPr lang="en-US" altLang="zh-CN" dirty="0" smtClean="0">
                  <a:solidFill>
                    <a:srgbClr val="002060"/>
                  </a:solidFill>
                </a:rPr>
                <a:t>1 DACK</a:t>
              </a:r>
              <a:r>
                <a:rPr lang="zh-CN" altLang="en-US" dirty="0" smtClean="0">
                  <a:solidFill>
                    <a:srgbClr val="002060"/>
                  </a:solidFill>
                </a:rPr>
                <a:t>高</a:t>
              </a:r>
              <a:r>
                <a:rPr lang="zh-CN" altLang="zh-CN" dirty="0" smtClean="0">
                  <a:solidFill>
                    <a:srgbClr val="002060"/>
                  </a:solidFill>
                </a:rPr>
                <a:t>电</a:t>
              </a:r>
              <a:r>
                <a:rPr lang="zh-CN" altLang="zh-CN" dirty="0">
                  <a:solidFill>
                    <a:srgbClr val="002060"/>
                  </a:solidFill>
                </a:rPr>
                <a:t>平有效</a:t>
              </a:r>
              <a:endParaRPr lang="zh-CN" dirty="0">
                <a:solidFill>
                  <a:srgbClr val="002060"/>
                </a:solidFill>
              </a:endParaRPr>
            </a:p>
          </p:txBody>
        </p:sp>
        <p:sp>
          <p:nvSpPr>
            <p:cNvPr id="70" name="Text Box 53"/>
            <p:cNvSpPr txBox="1">
              <a:spLocks noChangeArrowheads="1"/>
            </p:cNvSpPr>
            <p:nvPr/>
          </p:nvSpPr>
          <p:spPr bwMode="auto">
            <a:xfrm>
              <a:off x="799389" y="3481496"/>
              <a:ext cx="2448000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r>
                <a:rPr lang="en-US" altLang="zh-CN" dirty="0" smtClean="0"/>
                <a:t>0 </a:t>
              </a:r>
              <a:r>
                <a:rPr lang="en-US" altLang="zh-CN" dirty="0"/>
                <a:t>DREQ</a:t>
              </a:r>
              <a:r>
                <a:rPr lang="zh-CN" altLang="zh-CN" dirty="0"/>
                <a:t>高电平有效</a:t>
              </a:r>
              <a:endParaRPr lang="zh-CN" dirty="0"/>
            </a:p>
          </p:txBody>
        </p:sp>
        <p:sp>
          <p:nvSpPr>
            <p:cNvPr id="72" name="Text Box 53"/>
            <p:cNvSpPr txBox="1">
              <a:spLocks noChangeArrowheads="1"/>
            </p:cNvSpPr>
            <p:nvPr/>
          </p:nvSpPr>
          <p:spPr bwMode="auto">
            <a:xfrm>
              <a:off x="799390" y="3830429"/>
              <a:ext cx="2448000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r>
                <a:rPr lang="en-US" altLang="zh-CN" dirty="0" smtClean="0"/>
                <a:t>1 DREQ</a:t>
              </a:r>
              <a:r>
                <a:rPr lang="zh-CN" altLang="en-US" dirty="0" smtClean="0"/>
                <a:t>低</a:t>
              </a:r>
              <a:r>
                <a:rPr lang="zh-CN" altLang="zh-CN" dirty="0" smtClean="0"/>
                <a:t>电</a:t>
              </a:r>
              <a:r>
                <a:rPr lang="zh-CN" altLang="zh-CN" dirty="0"/>
                <a:t>平有效</a:t>
              </a:r>
              <a:endParaRPr lang="zh-CN" dirty="0"/>
            </a:p>
          </p:txBody>
        </p:sp>
        <p:sp>
          <p:nvSpPr>
            <p:cNvPr id="93" name="Text Box 53"/>
            <p:cNvSpPr txBox="1">
              <a:spLocks noChangeArrowheads="1"/>
            </p:cNvSpPr>
            <p:nvPr/>
          </p:nvSpPr>
          <p:spPr bwMode="auto">
            <a:xfrm>
              <a:off x="2303903" y="4329889"/>
              <a:ext cx="1404000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r>
                <a:rPr lang="en-US" altLang="zh-CN" dirty="0" smtClean="0"/>
                <a:t>0 </a:t>
              </a:r>
              <a:r>
                <a:rPr lang="zh-CN" altLang="en-US" dirty="0" smtClean="0"/>
                <a:t>正常写</a:t>
              </a:r>
              <a:endParaRPr lang="zh-CN" dirty="0"/>
            </a:p>
          </p:txBody>
        </p:sp>
        <p:sp>
          <p:nvSpPr>
            <p:cNvPr id="94" name="Text Box 53"/>
            <p:cNvSpPr txBox="1">
              <a:spLocks noChangeArrowheads="1"/>
            </p:cNvSpPr>
            <p:nvPr/>
          </p:nvSpPr>
          <p:spPr bwMode="auto">
            <a:xfrm>
              <a:off x="2303904" y="4678822"/>
              <a:ext cx="1404000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r>
                <a:rPr lang="en-US" altLang="zh-CN" dirty="0" smtClean="0"/>
                <a:t>1 </a:t>
              </a:r>
              <a:r>
                <a:rPr lang="zh-CN" altLang="en-US" dirty="0" smtClean="0"/>
                <a:t>扩展写</a:t>
              </a:r>
              <a:endParaRPr lang="zh-CN" dirty="0"/>
            </a:p>
          </p:txBody>
        </p:sp>
        <p:sp>
          <p:nvSpPr>
            <p:cNvPr id="101" name="Text Box 53"/>
            <p:cNvSpPr txBox="1">
              <a:spLocks noChangeArrowheads="1"/>
            </p:cNvSpPr>
            <p:nvPr/>
          </p:nvSpPr>
          <p:spPr bwMode="auto">
            <a:xfrm>
              <a:off x="2296772" y="5164957"/>
              <a:ext cx="1785753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r>
                <a:rPr lang="en-US" altLang="zh-CN" dirty="0" smtClean="0"/>
                <a:t>0</a:t>
              </a:r>
              <a:r>
                <a:rPr lang="zh-CN" altLang="en-US" dirty="0"/>
                <a:t> </a:t>
              </a:r>
              <a:r>
                <a:rPr lang="zh-CN" altLang="zh-CN" dirty="0" smtClean="0"/>
                <a:t>固</a:t>
              </a:r>
              <a:r>
                <a:rPr lang="zh-CN" altLang="zh-CN" dirty="0"/>
                <a:t>定优先级</a:t>
              </a:r>
              <a:endParaRPr lang="zh-CN" dirty="0"/>
            </a:p>
          </p:txBody>
        </p:sp>
        <p:sp>
          <p:nvSpPr>
            <p:cNvPr id="102" name="Text Box 53"/>
            <p:cNvSpPr txBox="1">
              <a:spLocks noChangeArrowheads="1"/>
            </p:cNvSpPr>
            <p:nvPr/>
          </p:nvSpPr>
          <p:spPr bwMode="auto">
            <a:xfrm>
              <a:off x="2296773" y="5513890"/>
              <a:ext cx="1757471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r>
                <a:rPr lang="en-US" altLang="zh-CN" dirty="0" smtClean="0"/>
                <a:t>1 </a:t>
              </a:r>
              <a:r>
                <a:rPr lang="zh-CN" altLang="en-US" dirty="0" smtClean="0"/>
                <a:t>循环</a:t>
              </a:r>
              <a:r>
                <a:rPr lang="zh-CN" altLang="zh-CN" dirty="0" smtClean="0"/>
                <a:t>优</a:t>
              </a:r>
              <a:r>
                <a:rPr lang="zh-CN" altLang="zh-CN" dirty="0"/>
                <a:t>先级</a:t>
              </a:r>
              <a:endParaRPr lang="zh-CN" dirty="0"/>
            </a:p>
          </p:txBody>
        </p:sp>
        <p:sp>
          <p:nvSpPr>
            <p:cNvPr id="15" name="Text Box 53"/>
            <p:cNvSpPr txBox="1">
              <a:spLocks noChangeArrowheads="1"/>
            </p:cNvSpPr>
            <p:nvPr/>
          </p:nvSpPr>
          <p:spPr bwMode="auto">
            <a:xfrm>
              <a:off x="6210266" y="2651426"/>
              <a:ext cx="2988000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70C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r>
                <a:rPr lang="en-US" altLang="zh-CN" dirty="0" smtClean="0">
                  <a:solidFill>
                    <a:srgbClr val="002060"/>
                  </a:solidFill>
                </a:rPr>
                <a:t>0 </a:t>
              </a:r>
              <a:r>
                <a:rPr lang="zh-CN" altLang="zh-CN" dirty="0" smtClean="0">
                  <a:solidFill>
                    <a:srgbClr val="002060"/>
                  </a:solidFill>
                </a:rPr>
                <a:t>禁止</a:t>
              </a:r>
              <a:r>
                <a:rPr lang="zh-CN" altLang="en-US" dirty="0" smtClean="0">
                  <a:solidFill>
                    <a:srgbClr val="002060"/>
                  </a:solidFill>
                </a:rPr>
                <a:t>内</a:t>
              </a:r>
              <a:r>
                <a:rPr lang="zh-CN" altLang="zh-CN" dirty="0" smtClean="0">
                  <a:solidFill>
                    <a:srgbClr val="002060"/>
                  </a:solidFill>
                </a:rPr>
                <a:t>存到</a:t>
              </a:r>
              <a:r>
                <a:rPr lang="zh-CN" altLang="en-US" dirty="0" smtClean="0">
                  <a:solidFill>
                    <a:srgbClr val="002060"/>
                  </a:solidFill>
                </a:rPr>
                <a:t>内</a:t>
              </a:r>
              <a:r>
                <a:rPr lang="zh-CN" altLang="zh-CN" dirty="0" smtClean="0">
                  <a:solidFill>
                    <a:srgbClr val="002060"/>
                  </a:solidFill>
                </a:rPr>
                <a:t>存传</a:t>
              </a:r>
              <a:r>
                <a:rPr lang="zh-CN" altLang="zh-CN" dirty="0">
                  <a:solidFill>
                    <a:srgbClr val="002060"/>
                  </a:solidFill>
                </a:rPr>
                <a:t>送</a:t>
              </a:r>
              <a:endParaRPr lang="zh-CN" dirty="0">
                <a:solidFill>
                  <a:srgbClr val="002060"/>
                </a:solidFill>
              </a:endParaRPr>
            </a:p>
          </p:txBody>
        </p:sp>
        <p:cxnSp>
          <p:nvCxnSpPr>
            <p:cNvPr id="51" name="AutoShape 34"/>
            <p:cNvCxnSpPr>
              <a:cxnSpLocks noChangeShapeType="1"/>
            </p:cNvCxnSpPr>
            <p:nvPr/>
          </p:nvCxnSpPr>
          <p:spPr bwMode="auto">
            <a:xfrm>
              <a:off x="5568126" y="2523113"/>
              <a:ext cx="0" cy="111040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" name="组合 3"/>
            <p:cNvGrpSpPr/>
            <p:nvPr/>
          </p:nvGrpSpPr>
          <p:grpSpPr>
            <a:xfrm>
              <a:off x="6024818" y="2531152"/>
              <a:ext cx="102872" cy="288000"/>
              <a:chOff x="6494054" y="2387137"/>
              <a:chExt cx="162740" cy="431495"/>
            </a:xfrm>
          </p:grpSpPr>
          <p:cxnSp>
            <p:nvCxnSpPr>
              <p:cNvPr id="24" name="AutoShape 54"/>
              <p:cNvCxnSpPr>
                <a:cxnSpLocks noChangeShapeType="1"/>
              </p:cNvCxnSpPr>
              <p:nvPr/>
            </p:nvCxnSpPr>
            <p:spPr bwMode="auto">
              <a:xfrm>
                <a:off x="6497243" y="2387137"/>
                <a:ext cx="0" cy="43149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" name="AutoShape 49"/>
              <p:cNvCxnSpPr>
                <a:cxnSpLocks noChangeShapeType="1"/>
              </p:cNvCxnSpPr>
              <p:nvPr/>
            </p:nvCxnSpPr>
            <p:spPr bwMode="auto">
              <a:xfrm flipH="1">
                <a:off x="6494054" y="2815548"/>
                <a:ext cx="16274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63" name="AutoShape 49"/>
            <p:cNvCxnSpPr>
              <a:cxnSpLocks noChangeShapeType="1"/>
            </p:cNvCxnSpPr>
            <p:nvPr/>
          </p:nvCxnSpPr>
          <p:spPr bwMode="auto">
            <a:xfrm flipH="1">
              <a:off x="5565766" y="3636482"/>
              <a:ext cx="1627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4" name="Text Box 53"/>
            <p:cNvSpPr txBox="1">
              <a:spLocks noChangeArrowheads="1"/>
            </p:cNvSpPr>
            <p:nvPr/>
          </p:nvSpPr>
          <p:spPr bwMode="auto">
            <a:xfrm>
              <a:off x="5813836" y="3466982"/>
              <a:ext cx="3366675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r>
                <a:rPr lang="en-US" altLang="zh-CN" dirty="0" smtClean="0"/>
                <a:t>0 </a:t>
              </a:r>
              <a:r>
                <a:rPr lang="zh-CN" altLang="zh-CN" dirty="0" smtClean="0"/>
                <a:t>不</a:t>
              </a:r>
              <a:r>
                <a:rPr lang="zh-CN" altLang="zh-CN" dirty="0"/>
                <a:t>保持通道</a:t>
              </a:r>
              <a:r>
                <a:rPr lang="en-US" altLang="zh-CN" dirty="0"/>
                <a:t>0</a:t>
              </a:r>
              <a:r>
                <a:rPr lang="zh-CN" altLang="zh-CN" dirty="0"/>
                <a:t>源地址不变</a:t>
              </a:r>
              <a:endParaRPr lang="zh-CN" dirty="0"/>
            </a:p>
          </p:txBody>
        </p:sp>
        <p:sp>
          <p:nvSpPr>
            <p:cNvPr id="48" name="Text Box 53"/>
            <p:cNvSpPr txBox="1">
              <a:spLocks noChangeArrowheads="1"/>
            </p:cNvSpPr>
            <p:nvPr/>
          </p:nvSpPr>
          <p:spPr bwMode="auto">
            <a:xfrm>
              <a:off x="6210267" y="3000360"/>
              <a:ext cx="2988000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70C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r>
                <a:rPr lang="en-US" altLang="zh-CN" dirty="0" smtClean="0">
                  <a:solidFill>
                    <a:srgbClr val="002060"/>
                  </a:solidFill>
                </a:rPr>
                <a:t>1 </a:t>
              </a:r>
              <a:r>
                <a:rPr lang="zh-CN" altLang="en-US" dirty="0" smtClean="0">
                  <a:solidFill>
                    <a:srgbClr val="002060"/>
                  </a:solidFill>
                </a:rPr>
                <a:t>允许内</a:t>
              </a:r>
              <a:r>
                <a:rPr lang="zh-CN" altLang="zh-CN" dirty="0" smtClean="0">
                  <a:solidFill>
                    <a:srgbClr val="002060"/>
                  </a:solidFill>
                </a:rPr>
                <a:t>存到</a:t>
              </a:r>
              <a:r>
                <a:rPr lang="zh-CN" altLang="en-US" dirty="0" smtClean="0">
                  <a:solidFill>
                    <a:srgbClr val="002060"/>
                  </a:solidFill>
                </a:rPr>
                <a:t>内</a:t>
              </a:r>
              <a:r>
                <a:rPr lang="zh-CN" altLang="zh-CN" dirty="0" smtClean="0">
                  <a:solidFill>
                    <a:srgbClr val="002060"/>
                  </a:solidFill>
                </a:rPr>
                <a:t>存传</a:t>
              </a:r>
              <a:r>
                <a:rPr lang="zh-CN" altLang="zh-CN" dirty="0">
                  <a:solidFill>
                    <a:srgbClr val="002060"/>
                  </a:solidFill>
                </a:rPr>
                <a:t>送</a:t>
              </a:r>
              <a:endParaRPr lang="zh-CN" dirty="0">
                <a:solidFill>
                  <a:srgbClr val="002060"/>
                </a:solidFill>
              </a:endParaRPr>
            </a:p>
          </p:txBody>
        </p:sp>
        <p:sp>
          <p:nvSpPr>
            <p:cNvPr id="50" name="Text Box 53"/>
            <p:cNvSpPr txBox="1">
              <a:spLocks noChangeArrowheads="1"/>
            </p:cNvSpPr>
            <p:nvPr/>
          </p:nvSpPr>
          <p:spPr bwMode="auto">
            <a:xfrm>
              <a:off x="5813837" y="3815915"/>
              <a:ext cx="3366675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r>
                <a:rPr lang="en-US" altLang="zh-CN" dirty="0" smtClean="0"/>
                <a:t>1 </a:t>
              </a:r>
              <a:r>
                <a:rPr lang="zh-CN" altLang="zh-CN" dirty="0" smtClean="0"/>
                <a:t>保</a:t>
              </a:r>
              <a:r>
                <a:rPr lang="zh-CN" altLang="zh-CN" dirty="0"/>
                <a:t>持通道</a:t>
              </a:r>
              <a:r>
                <a:rPr lang="en-US" altLang="zh-CN" dirty="0"/>
                <a:t>0</a:t>
              </a:r>
              <a:r>
                <a:rPr lang="zh-CN" altLang="zh-CN" dirty="0"/>
                <a:t>源地址不变</a:t>
              </a:r>
              <a:endParaRPr lang="zh-CN" dirty="0"/>
            </a:p>
          </p:txBody>
        </p:sp>
        <p:cxnSp>
          <p:nvCxnSpPr>
            <p:cNvPr id="55" name="AutoShape 54"/>
            <p:cNvCxnSpPr>
              <a:cxnSpLocks noChangeShapeType="1"/>
            </p:cNvCxnSpPr>
            <p:nvPr/>
          </p:nvCxnSpPr>
          <p:spPr bwMode="auto">
            <a:xfrm flipH="1">
              <a:off x="2627784" y="2528733"/>
              <a:ext cx="0" cy="2880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AutoShape 49"/>
            <p:cNvCxnSpPr>
              <a:cxnSpLocks noChangeShapeType="1"/>
            </p:cNvCxnSpPr>
            <p:nvPr/>
          </p:nvCxnSpPr>
          <p:spPr bwMode="auto">
            <a:xfrm>
              <a:off x="2526927" y="2817056"/>
              <a:ext cx="102872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0" name="组合 9"/>
            <p:cNvGrpSpPr/>
            <p:nvPr/>
          </p:nvGrpSpPr>
          <p:grpSpPr>
            <a:xfrm flipH="1">
              <a:off x="2920578" y="2523113"/>
              <a:ext cx="162740" cy="1110989"/>
              <a:chOff x="3055091" y="2379097"/>
              <a:chExt cx="162740" cy="1110989"/>
            </a:xfrm>
          </p:grpSpPr>
          <p:cxnSp>
            <p:nvCxnSpPr>
              <p:cNvPr id="59" name="AutoShape 34"/>
              <p:cNvCxnSpPr>
                <a:cxnSpLocks noChangeShapeType="1"/>
              </p:cNvCxnSpPr>
              <p:nvPr/>
            </p:nvCxnSpPr>
            <p:spPr bwMode="auto">
              <a:xfrm>
                <a:off x="3059832" y="2379097"/>
                <a:ext cx="0" cy="1110406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0" name="AutoShape 49"/>
              <p:cNvCxnSpPr>
                <a:cxnSpLocks noChangeShapeType="1"/>
              </p:cNvCxnSpPr>
              <p:nvPr/>
            </p:nvCxnSpPr>
            <p:spPr bwMode="auto">
              <a:xfrm flipH="1">
                <a:off x="3055091" y="3490086"/>
                <a:ext cx="16274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85" name="AutoShape 34"/>
            <p:cNvCxnSpPr>
              <a:cxnSpLocks noChangeShapeType="1"/>
            </p:cNvCxnSpPr>
            <p:nvPr/>
          </p:nvCxnSpPr>
          <p:spPr bwMode="auto">
            <a:xfrm>
              <a:off x="5152885" y="2521924"/>
              <a:ext cx="0" cy="19440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6" name="AutoShape 49"/>
            <p:cNvCxnSpPr>
              <a:cxnSpLocks noChangeShapeType="1"/>
            </p:cNvCxnSpPr>
            <p:nvPr/>
          </p:nvCxnSpPr>
          <p:spPr bwMode="auto">
            <a:xfrm flipH="1">
              <a:off x="5148085" y="4467979"/>
              <a:ext cx="1627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7" name="Text Box 53"/>
            <p:cNvSpPr txBox="1">
              <a:spLocks noChangeArrowheads="1"/>
            </p:cNvSpPr>
            <p:nvPr/>
          </p:nvSpPr>
          <p:spPr bwMode="auto">
            <a:xfrm>
              <a:off x="5393774" y="4300861"/>
              <a:ext cx="2268000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r>
                <a:rPr lang="en-US" altLang="zh-CN" dirty="0" smtClean="0"/>
                <a:t>0</a:t>
              </a:r>
              <a:r>
                <a:rPr lang="zh-CN" altLang="en-US" dirty="0" smtClean="0"/>
                <a:t> </a:t>
              </a:r>
              <a:r>
                <a:rPr lang="zh-CN" altLang="zh-CN" dirty="0" smtClean="0"/>
                <a:t>允</a:t>
              </a:r>
              <a:r>
                <a:rPr lang="zh-CN" altLang="zh-CN" dirty="0"/>
                <a:t>许</a:t>
              </a:r>
              <a:r>
                <a:rPr lang="en-US" altLang="zh-CN" dirty="0"/>
                <a:t>8237A</a:t>
              </a:r>
              <a:r>
                <a:rPr lang="zh-CN" altLang="zh-CN" dirty="0"/>
                <a:t>工作</a:t>
              </a:r>
              <a:endParaRPr lang="zh-CN" dirty="0"/>
            </a:p>
          </p:txBody>
        </p:sp>
        <p:sp>
          <p:nvSpPr>
            <p:cNvPr id="88" name="Text Box 53"/>
            <p:cNvSpPr txBox="1">
              <a:spLocks noChangeArrowheads="1"/>
            </p:cNvSpPr>
            <p:nvPr/>
          </p:nvSpPr>
          <p:spPr bwMode="auto">
            <a:xfrm>
              <a:off x="5393775" y="4649794"/>
              <a:ext cx="2268000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r>
                <a:rPr lang="en-US" altLang="zh-CN" dirty="0" smtClean="0"/>
                <a:t>1 </a:t>
              </a:r>
              <a:r>
                <a:rPr lang="zh-CN" altLang="en-US" dirty="0" smtClean="0"/>
                <a:t>禁止</a:t>
              </a:r>
              <a:r>
                <a:rPr lang="en-US" altLang="zh-CN" dirty="0" smtClean="0"/>
                <a:t>8237A</a:t>
              </a:r>
              <a:r>
                <a:rPr lang="zh-CN" altLang="zh-CN" dirty="0"/>
                <a:t>工作</a:t>
              </a:r>
              <a:endParaRPr lang="zh-CN" dirty="0"/>
            </a:p>
          </p:txBody>
        </p:sp>
        <p:cxnSp>
          <p:nvCxnSpPr>
            <p:cNvPr id="90" name="AutoShape 34"/>
            <p:cNvCxnSpPr>
              <a:cxnSpLocks noChangeShapeType="1"/>
            </p:cNvCxnSpPr>
            <p:nvPr/>
          </p:nvCxnSpPr>
          <p:spPr bwMode="auto">
            <a:xfrm flipH="1">
              <a:off x="3568120" y="2523113"/>
              <a:ext cx="0" cy="194428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" name="AutoShape 49"/>
            <p:cNvCxnSpPr>
              <a:cxnSpLocks noChangeShapeType="1"/>
            </p:cNvCxnSpPr>
            <p:nvPr/>
          </p:nvCxnSpPr>
          <p:spPr bwMode="auto">
            <a:xfrm>
              <a:off x="3407739" y="4465684"/>
              <a:ext cx="1627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5" name="AutoShape 34"/>
            <p:cNvCxnSpPr>
              <a:cxnSpLocks noChangeShapeType="1"/>
            </p:cNvCxnSpPr>
            <p:nvPr/>
          </p:nvCxnSpPr>
          <p:spPr bwMode="auto">
            <a:xfrm flipH="1">
              <a:off x="4576800" y="2521924"/>
              <a:ext cx="0" cy="277906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6" name="AutoShape 49"/>
            <p:cNvCxnSpPr>
              <a:cxnSpLocks noChangeShapeType="1"/>
            </p:cNvCxnSpPr>
            <p:nvPr/>
          </p:nvCxnSpPr>
          <p:spPr bwMode="auto">
            <a:xfrm flipH="1">
              <a:off x="4572000" y="5305429"/>
              <a:ext cx="1627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" name="Text Box 53"/>
            <p:cNvSpPr txBox="1">
              <a:spLocks noChangeArrowheads="1"/>
            </p:cNvSpPr>
            <p:nvPr/>
          </p:nvSpPr>
          <p:spPr bwMode="auto">
            <a:xfrm>
              <a:off x="4817689" y="5135929"/>
              <a:ext cx="1548000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r>
                <a:rPr lang="en-US" altLang="zh-CN" dirty="0" smtClean="0"/>
                <a:t>0</a:t>
              </a:r>
              <a:r>
                <a:rPr lang="zh-CN" altLang="en-US" dirty="0" smtClean="0"/>
                <a:t> </a:t>
              </a:r>
              <a:r>
                <a:rPr lang="zh-CN" altLang="en-US" dirty="0"/>
                <a:t>普</a:t>
              </a:r>
              <a:r>
                <a:rPr lang="zh-CN" altLang="en-US" dirty="0" smtClean="0"/>
                <a:t>通</a:t>
              </a:r>
              <a:r>
                <a:rPr lang="zh-CN" altLang="en-US" dirty="0"/>
                <a:t>时序</a:t>
              </a:r>
              <a:endParaRPr lang="zh-CN" dirty="0"/>
            </a:p>
          </p:txBody>
        </p:sp>
        <p:sp>
          <p:nvSpPr>
            <p:cNvPr id="98" name="Text Box 53"/>
            <p:cNvSpPr txBox="1">
              <a:spLocks noChangeArrowheads="1"/>
            </p:cNvSpPr>
            <p:nvPr/>
          </p:nvSpPr>
          <p:spPr bwMode="auto">
            <a:xfrm>
              <a:off x="4817690" y="5484862"/>
              <a:ext cx="1548000" cy="405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r>
                <a:rPr lang="en-US" altLang="zh-CN" dirty="0" smtClean="0"/>
                <a:t>1 </a:t>
              </a:r>
              <a:r>
                <a:rPr lang="zh-CN" altLang="en-US" dirty="0" smtClean="0"/>
                <a:t>压缩时序</a:t>
              </a:r>
              <a:endParaRPr lang="zh-CN" dirty="0"/>
            </a:p>
          </p:txBody>
        </p:sp>
        <p:cxnSp>
          <p:nvCxnSpPr>
            <p:cNvPr id="99" name="AutoShape 34"/>
            <p:cNvCxnSpPr>
              <a:cxnSpLocks noChangeShapeType="1"/>
            </p:cNvCxnSpPr>
            <p:nvPr/>
          </p:nvCxnSpPr>
          <p:spPr bwMode="auto">
            <a:xfrm flipH="1">
              <a:off x="4078745" y="2521924"/>
              <a:ext cx="0" cy="278054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0" name="AutoShape 49"/>
            <p:cNvCxnSpPr>
              <a:cxnSpLocks noChangeShapeType="1"/>
            </p:cNvCxnSpPr>
            <p:nvPr/>
          </p:nvCxnSpPr>
          <p:spPr bwMode="auto">
            <a:xfrm>
              <a:off x="3918364" y="5301208"/>
              <a:ext cx="1627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" name="组合 2"/>
            <p:cNvGrpSpPr/>
            <p:nvPr/>
          </p:nvGrpSpPr>
          <p:grpSpPr>
            <a:xfrm>
              <a:off x="2267638" y="2117659"/>
              <a:ext cx="4140000" cy="487682"/>
              <a:chOff x="539552" y="1973643"/>
              <a:chExt cx="6378220" cy="487682"/>
            </a:xfrm>
          </p:grpSpPr>
          <p:sp>
            <p:nvSpPr>
              <p:cNvPr id="28" name="Rectangle 14"/>
              <p:cNvSpPr>
                <a:spLocks noChangeArrowheads="1"/>
              </p:cNvSpPr>
              <p:nvPr/>
            </p:nvSpPr>
            <p:spPr bwMode="auto">
              <a:xfrm>
                <a:off x="539552" y="1973643"/>
                <a:ext cx="6341406" cy="409215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cxnSp>
            <p:nvCxnSpPr>
              <p:cNvPr id="29" name="AutoShape 15"/>
              <p:cNvCxnSpPr>
                <a:cxnSpLocks noChangeShapeType="1"/>
              </p:cNvCxnSpPr>
              <p:nvPr/>
            </p:nvCxnSpPr>
            <p:spPr bwMode="auto">
              <a:xfrm>
                <a:off x="1334280" y="1973644"/>
                <a:ext cx="0" cy="40545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" name="AutoShape 16"/>
              <p:cNvCxnSpPr>
                <a:cxnSpLocks noChangeShapeType="1"/>
              </p:cNvCxnSpPr>
              <p:nvPr/>
            </p:nvCxnSpPr>
            <p:spPr bwMode="auto">
              <a:xfrm>
                <a:off x="2129008" y="1973644"/>
                <a:ext cx="0" cy="40545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" name="AutoShape 17"/>
              <p:cNvCxnSpPr>
                <a:cxnSpLocks noChangeShapeType="1"/>
              </p:cNvCxnSpPr>
              <p:nvPr/>
            </p:nvCxnSpPr>
            <p:spPr bwMode="auto">
              <a:xfrm>
                <a:off x="2923736" y="1973644"/>
                <a:ext cx="0" cy="40545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2" name="AutoShape 18"/>
              <p:cNvCxnSpPr>
                <a:cxnSpLocks noChangeShapeType="1"/>
              </p:cNvCxnSpPr>
              <p:nvPr/>
            </p:nvCxnSpPr>
            <p:spPr bwMode="auto">
              <a:xfrm>
                <a:off x="3703011" y="1973644"/>
                <a:ext cx="0" cy="40545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3" name="AutoShape 19"/>
              <p:cNvCxnSpPr>
                <a:cxnSpLocks noChangeShapeType="1"/>
              </p:cNvCxnSpPr>
              <p:nvPr/>
            </p:nvCxnSpPr>
            <p:spPr bwMode="auto">
              <a:xfrm>
                <a:off x="4512225" y="1973644"/>
                <a:ext cx="0" cy="40545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4" name="AutoShape 20"/>
              <p:cNvCxnSpPr>
                <a:cxnSpLocks noChangeShapeType="1"/>
              </p:cNvCxnSpPr>
              <p:nvPr/>
            </p:nvCxnSpPr>
            <p:spPr bwMode="auto">
              <a:xfrm>
                <a:off x="5299228" y="1973644"/>
                <a:ext cx="0" cy="40545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5" name="AutoShape 21"/>
              <p:cNvCxnSpPr>
                <a:cxnSpLocks noChangeShapeType="1"/>
              </p:cNvCxnSpPr>
              <p:nvPr/>
            </p:nvCxnSpPr>
            <p:spPr bwMode="auto">
              <a:xfrm>
                <a:off x="6093957" y="1973644"/>
                <a:ext cx="0" cy="40545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6" name="Text Box 20"/>
              <p:cNvSpPr txBox="1">
                <a:spLocks noChangeArrowheads="1"/>
              </p:cNvSpPr>
              <p:nvPr/>
            </p:nvSpPr>
            <p:spPr bwMode="auto">
              <a:xfrm>
                <a:off x="554300" y="2021449"/>
                <a:ext cx="796948" cy="4398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D7</a:t>
                </a:r>
                <a:endPara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7" name="Text Box 21"/>
              <p:cNvSpPr txBox="1">
                <a:spLocks noChangeArrowheads="1"/>
              </p:cNvSpPr>
              <p:nvPr/>
            </p:nvSpPr>
            <p:spPr bwMode="auto">
              <a:xfrm>
                <a:off x="1358515" y="2021449"/>
                <a:ext cx="796948" cy="4398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D6</a:t>
                </a:r>
                <a:endPara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8" name="Text Box 22"/>
              <p:cNvSpPr txBox="1">
                <a:spLocks noChangeArrowheads="1"/>
              </p:cNvSpPr>
              <p:nvPr/>
            </p:nvSpPr>
            <p:spPr bwMode="auto">
              <a:xfrm>
                <a:off x="2148196" y="2021449"/>
                <a:ext cx="796948" cy="4398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D5</a:t>
                </a:r>
                <a:endParaRPr kumimoji="0" lang="zh-CN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9" name="Text Box 23"/>
              <p:cNvSpPr txBox="1">
                <a:spLocks noChangeArrowheads="1"/>
              </p:cNvSpPr>
              <p:nvPr/>
            </p:nvSpPr>
            <p:spPr bwMode="auto">
              <a:xfrm>
                <a:off x="2945144" y="2021449"/>
                <a:ext cx="796949" cy="4398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zh-CN" sz="20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D4</a:t>
                </a:r>
                <a:endPara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0" name="Text Box 24"/>
              <p:cNvSpPr txBox="1">
                <a:spLocks noChangeArrowheads="1"/>
              </p:cNvSpPr>
              <p:nvPr/>
            </p:nvSpPr>
            <p:spPr bwMode="auto">
              <a:xfrm>
                <a:off x="3734824" y="2021449"/>
                <a:ext cx="796949" cy="4398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D3</a:t>
                </a:r>
                <a:endParaRPr kumimoji="0" lang="zh-CN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1" name="Text Box 25"/>
              <p:cNvSpPr txBox="1">
                <a:spLocks noChangeArrowheads="1"/>
              </p:cNvSpPr>
              <p:nvPr/>
            </p:nvSpPr>
            <p:spPr bwMode="auto">
              <a:xfrm>
                <a:off x="4541463" y="2021449"/>
                <a:ext cx="796948" cy="4398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D2</a:t>
                </a:r>
                <a:endParaRPr kumimoji="0" lang="zh-CN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2" name="Text Box 26"/>
              <p:cNvSpPr txBox="1">
                <a:spLocks noChangeArrowheads="1"/>
              </p:cNvSpPr>
              <p:nvPr/>
            </p:nvSpPr>
            <p:spPr bwMode="auto">
              <a:xfrm>
                <a:off x="5331142" y="2021449"/>
                <a:ext cx="796948" cy="4398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D1</a:t>
                </a:r>
                <a:endPara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3" name="Text Box 27"/>
              <p:cNvSpPr txBox="1">
                <a:spLocks noChangeArrowheads="1"/>
              </p:cNvSpPr>
              <p:nvPr/>
            </p:nvSpPr>
            <p:spPr bwMode="auto">
              <a:xfrm>
                <a:off x="6120824" y="2021449"/>
                <a:ext cx="796948" cy="4398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D0</a:t>
                </a:r>
                <a:endPara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168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4744"/>
            <a:ext cx="4083169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（</a:t>
            </a:r>
            <a:r>
              <a:rPr lang="en-US" altLang="zh-CN" sz="3200" b="0" spc="0" dirty="0">
                <a:solidFill>
                  <a:schemeClr val="tx1"/>
                </a:solidFill>
                <a:ea typeface="黑体" pitchFamily="49" charset="-122"/>
              </a:rPr>
              <a:t>9</a:t>
            </a:r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）</a:t>
            </a:r>
            <a:r>
              <a:rPr lang="zh-CN" altLang="en-US" sz="3200" b="0" spc="0" dirty="0" smtClean="0">
                <a:solidFill>
                  <a:schemeClr val="tx1"/>
                </a:solidFill>
                <a:ea typeface="黑体" pitchFamily="49" charset="-122"/>
              </a:rPr>
              <a:t>工作方式</a:t>
            </a:r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寄</a:t>
            </a:r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存器</a:t>
            </a:r>
            <a:endParaRPr lang="zh-CN" altLang="en-US" sz="32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106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9.2.5  8237A</a:t>
            </a:r>
            <a:r>
              <a:rPr lang="zh-CN" altLang="zh-CN" smtClean="0"/>
              <a:t>的编程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384403" y="1916832"/>
            <a:ext cx="8375194" cy="4176464"/>
            <a:chOff x="237872" y="1700808"/>
            <a:chExt cx="8375194" cy="4176464"/>
          </a:xfrm>
        </p:grpSpPr>
        <p:sp>
          <p:nvSpPr>
            <p:cNvPr id="48" name="矩形 47"/>
            <p:cNvSpPr/>
            <p:nvPr/>
          </p:nvSpPr>
          <p:spPr>
            <a:xfrm>
              <a:off x="237872" y="1700808"/>
              <a:ext cx="8375194" cy="4176464"/>
            </a:xfrm>
            <a:prstGeom prst="rect">
              <a:avLst/>
            </a:prstGeom>
            <a:solidFill>
              <a:schemeClr val="bg2">
                <a:lumMod val="20000"/>
                <a:lumOff val="80000"/>
                <a:alpha val="49804"/>
              </a:schemeClr>
            </a:solidFill>
            <a:ln w="9525"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89" name="Text Box 27"/>
            <p:cNvSpPr txBox="1">
              <a:spLocks noChangeArrowheads="1"/>
            </p:cNvSpPr>
            <p:nvPr/>
          </p:nvSpPr>
          <p:spPr bwMode="auto">
            <a:xfrm>
              <a:off x="1339034" y="2085290"/>
              <a:ext cx="1687581" cy="43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工作方式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cxnSp>
          <p:nvCxnSpPr>
            <p:cNvPr id="92" name="AutoShape 23"/>
            <p:cNvCxnSpPr>
              <a:cxnSpLocks noChangeShapeType="1"/>
            </p:cNvCxnSpPr>
            <p:nvPr/>
          </p:nvCxnSpPr>
          <p:spPr bwMode="auto">
            <a:xfrm>
              <a:off x="1329121" y="2076614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" name="AutoShape 25"/>
            <p:cNvCxnSpPr>
              <a:cxnSpLocks noChangeShapeType="1"/>
            </p:cNvCxnSpPr>
            <p:nvPr/>
          </p:nvCxnSpPr>
          <p:spPr bwMode="auto">
            <a:xfrm>
              <a:off x="8217593" y="2080087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4" name="AutoShape 44"/>
            <p:cNvCxnSpPr>
              <a:cxnSpLocks noChangeShapeType="1"/>
            </p:cNvCxnSpPr>
            <p:nvPr/>
          </p:nvCxnSpPr>
          <p:spPr bwMode="auto">
            <a:xfrm>
              <a:off x="3917705" y="2076615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5" name="Rectangle 14"/>
            <p:cNvSpPr>
              <a:spLocks noChangeArrowheads="1"/>
            </p:cNvSpPr>
            <p:nvPr/>
          </p:nvSpPr>
          <p:spPr bwMode="auto">
            <a:xfrm>
              <a:off x="1315473" y="2577703"/>
              <a:ext cx="6915768" cy="44383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cxnSp>
          <p:nvCxnSpPr>
            <p:cNvPr id="96" name="AutoShape 15"/>
            <p:cNvCxnSpPr>
              <a:cxnSpLocks noChangeShapeType="1"/>
            </p:cNvCxnSpPr>
            <p:nvPr/>
          </p:nvCxnSpPr>
          <p:spPr bwMode="auto">
            <a:xfrm>
              <a:off x="2182182" y="2577704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" name="AutoShape 16"/>
            <p:cNvCxnSpPr>
              <a:cxnSpLocks noChangeShapeType="1"/>
            </p:cNvCxnSpPr>
            <p:nvPr/>
          </p:nvCxnSpPr>
          <p:spPr bwMode="auto">
            <a:xfrm>
              <a:off x="3048892" y="2577704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8" name="AutoShape 17"/>
            <p:cNvCxnSpPr>
              <a:cxnSpLocks noChangeShapeType="1"/>
            </p:cNvCxnSpPr>
            <p:nvPr/>
          </p:nvCxnSpPr>
          <p:spPr bwMode="auto">
            <a:xfrm>
              <a:off x="3915601" y="2577704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9" name="AutoShape 18"/>
            <p:cNvCxnSpPr>
              <a:cxnSpLocks noChangeShapeType="1"/>
            </p:cNvCxnSpPr>
            <p:nvPr/>
          </p:nvCxnSpPr>
          <p:spPr bwMode="auto">
            <a:xfrm>
              <a:off x="4765458" y="2577704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0" name="AutoShape 19"/>
            <p:cNvCxnSpPr>
              <a:cxnSpLocks noChangeShapeType="1"/>
            </p:cNvCxnSpPr>
            <p:nvPr/>
          </p:nvCxnSpPr>
          <p:spPr bwMode="auto">
            <a:xfrm>
              <a:off x="5647964" y="2577704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1" name="AutoShape 20"/>
            <p:cNvCxnSpPr>
              <a:cxnSpLocks noChangeShapeType="1"/>
            </p:cNvCxnSpPr>
            <p:nvPr/>
          </p:nvCxnSpPr>
          <p:spPr bwMode="auto">
            <a:xfrm>
              <a:off x="6506249" y="2577704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" name="AutoShape 21"/>
            <p:cNvCxnSpPr>
              <a:cxnSpLocks noChangeShapeType="1"/>
            </p:cNvCxnSpPr>
            <p:nvPr/>
          </p:nvCxnSpPr>
          <p:spPr bwMode="auto">
            <a:xfrm>
              <a:off x="7372959" y="2577704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1331557" y="2629553"/>
              <a:ext cx="869130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D7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2208613" y="2629553"/>
              <a:ext cx="869130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D6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3069816" y="2629553"/>
              <a:ext cx="869130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D5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7" name="Text Box 23"/>
            <p:cNvSpPr txBox="1">
              <a:spLocks noChangeArrowheads="1"/>
            </p:cNvSpPr>
            <p:nvPr/>
          </p:nvSpPr>
          <p:spPr bwMode="auto">
            <a:xfrm>
              <a:off x="3938946" y="2629553"/>
              <a:ext cx="869131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D4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8" name="Text Box 24"/>
            <p:cNvSpPr txBox="1">
              <a:spLocks noChangeArrowheads="1"/>
            </p:cNvSpPr>
            <p:nvPr/>
          </p:nvSpPr>
          <p:spPr bwMode="auto">
            <a:xfrm>
              <a:off x="4800150" y="2629553"/>
              <a:ext cx="869131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D3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9" name="Text Box 25"/>
            <p:cNvSpPr txBox="1">
              <a:spLocks noChangeArrowheads="1"/>
            </p:cNvSpPr>
            <p:nvPr/>
          </p:nvSpPr>
          <p:spPr bwMode="auto">
            <a:xfrm>
              <a:off x="5679849" y="2629553"/>
              <a:ext cx="869130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D2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10" name="Text Box 26"/>
            <p:cNvSpPr txBox="1">
              <a:spLocks noChangeArrowheads="1"/>
            </p:cNvSpPr>
            <p:nvPr/>
          </p:nvSpPr>
          <p:spPr bwMode="auto">
            <a:xfrm>
              <a:off x="6541053" y="2629553"/>
              <a:ext cx="869130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D1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11" name="Text Box 27"/>
            <p:cNvSpPr txBox="1">
              <a:spLocks noChangeArrowheads="1"/>
            </p:cNvSpPr>
            <p:nvPr/>
          </p:nvSpPr>
          <p:spPr bwMode="auto">
            <a:xfrm>
              <a:off x="7402258" y="2629553"/>
              <a:ext cx="869130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D0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cxnSp>
          <p:nvCxnSpPr>
            <p:cNvPr id="112" name="AutoShape 26"/>
            <p:cNvCxnSpPr>
              <a:cxnSpLocks noChangeShapeType="1"/>
            </p:cNvCxnSpPr>
            <p:nvPr/>
          </p:nvCxnSpPr>
          <p:spPr bwMode="auto">
            <a:xfrm>
              <a:off x="4760728" y="2076615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4" name="AutoShape 23"/>
            <p:cNvCxnSpPr>
              <a:cxnSpLocks noChangeShapeType="1"/>
            </p:cNvCxnSpPr>
            <p:nvPr/>
          </p:nvCxnSpPr>
          <p:spPr bwMode="auto">
            <a:xfrm>
              <a:off x="3048892" y="2076614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6" name="Text Box 27"/>
            <p:cNvSpPr txBox="1">
              <a:spLocks noChangeArrowheads="1"/>
            </p:cNvSpPr>
            <p:nvPr/>
          </p:nvSpPr>
          <p:spPr bwMode="auto">
            <a:xfrm>
              <a:off x="3026615" y="1988840"/>
              <a:ext cx="907862" cy="43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地址</a:t>
              </a:r>
              <a:endPara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修改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18" name="Text Box 28"/>
            <p:cNvSpPr txBox="1">
              <a:spLocks noChangeArrowheads="1"/>
            </p:cNvSpPr>
            <p:nvPr/>
          </p:nvSpPr>
          <p:spPr bwMode="auto">
            <a:xfrm>
              <a:off x="6519897" y="2085290"/>
              <a:ext cx="1682194" cy="43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通道选择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cxnSp>
          <p:nvCxnSpPr>
            <p:cNvPr id="120" name="AutoShape 44"/>
            <p:cNvCxnSpPr>
              <a:cxnSpLocks noChangeShapeType="1"/>
            </p:cNvCxnSpPr>
            <p:nvPr/>
          </p:nvCxnSpPr>
          <p:spPr bwMode="auto">
            <a:xfrm>
              <a:off x="6502568" y="2080087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1" name="Text Box 28"/>
            <p:cNvSpPr txBox="1">
              <a:spLocks noChangeArrowheads="1"/>
            </p:cNvSpPr>
            <p:nvPr/>
          </p:nvSpPr>
          <p:spPr bwMode="auto">
            <a:xfrm>
              <a:off x="4773357" y="2085290"/>
              <a:ext cx="1732892" cy="43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传送类型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 flipH="1">
              <a:off x="2490682" y="3200612"/>
              <a:ext cx="144000" cy="400918"/>
              <a:chOff x="2164672" y="3200612"/>
              <a:chExt cx="209110" cy="400918"/>
            </a:xfrm>
          </p:grpSpPr>
          <p:cxnSp>
            <p:nvCxnSpPr>
              <p:cNvPr id="52" name="AutoShape 54"/>
              <p:cNvCxnSpPr>
                <a:cxnSpLocks noChangeShapeType="1"/>
              </p:cNvCxnSpPr>
              <p:nvPr/>
            </p:nvCxnSpPr>
            <p:spPr bwMode="auto">
              <a:xfrm>
                <a:off x="2164672" y="3200612"/>
                <a:ext cx="0" cy="39600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3" name="AutoShape 55"/>
              <p:cNvCxnSpPr>
                <a:cxnSpLocks noChangeShapeType="1"/>
              </p:cNvCxnSpPr>
              <p:nvPr/>
            </p:nvCxnSpPr>
            <p:spPr bwMode="auto">
              <a:xfrm flipH="1">
                <a:off x="2166630" y="3601530"/>
                <a:ext cx="207152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4" name="AutoShape 31"/>
            <p:cNvSpPr>
              <a:spLocks/>
            </p:cNvSpPr>
            <p:nvPr/>
          </p:nvSpPr>
          <p:spPr bwMode="auto">
            <a:xfrm rot="16200000">
              <a:off x="2154514" y="2339630"/>
              <a:ext cx="65963" cy="1656000"/>
            </a:xfrm>
            <a:prstGeom prst="leftBracket">
              <a:avLst>
                <a:gd name="adj" fmla="val 22383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59" name="Text Box 2"/>
            <p:cNvSpPr txBox="1">
              <a:spLocks noChangeArrowheads="1"/>
            </p:cNvSpPr>
            <p:nvPr/>
          </p:nvSpPr>
          <p:spPr bwMode="auto">
            <a:xfrm>
              <a:off x="467544" y="3433764"/>
              <a:ext cx="2456374" cy="1366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lvl="0" fontAlgn="base">
                <a:spcBef>
                  <a:spcPct val="0"/>
                </a:spcBef>
                <a:spcAft>
                  <a:spcPts val="300"/>
                </a:spcAft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r>
                <a:rPr lang="en-US" altLang="zh-CN" dirty="0"/>
                <a:t>00 </a:t>
              </a:r>
              <a:r>
                <a:rPr lang="zh-CN" altLang="zh-CN" dirty="0"/>
                <a:t>请求传送方式</a:t>
              </a:r>
              <a:endParaRPr lang="en-US" altLang="zh-CN" dirty="0"/>
            </a:p>
            <a:p>
              <a:r>
                <a:rPr lang="en-US" altLang="zh-CN" dirty="0"/>
                <a:t>01 </a:t>
              </a:r>
              <a:r>
                <a:rPr lang="zh-CN" altLang="zh-CN" dirty="0"/>
                <a:t>单字节传送方式</a:t>
              </a:r>
              <a:endParaRPr lang="en-US" altLang="zh-CN" dirty="0"/>
            </a:p>
            <a:p>
              <a:r>
                <a:rPr lang="en-US" altLang="zh-CN" dirty="0"/>
                <a:t>10 </a:t>
              </a:r>
              <a:r>
                <a:rPr lang="zh-CN" altLang="zh-CN" dirty="0"/>
                <a:t>块传送方式</a:t>
              </a:r>
              <a:endParaRPr lang="en-US" altLang="zh-CN" dirty="0"/>
            </a:p>
            <a:p>
              <a:r>
                <a:rPr lang="en-US" altLang="zh-CN" dirty="0"/>
                <a:t>11 </a:t>
              </a:r>
              <a:r>
                <a:rPr lang="zh-CN" altLang="zh-CN" dirty="0"/>
                <a:t>级联方式</a:t>
              </a:r>
              <a:endParaRPr lang="zh-CN" dirty="0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6530048" y="3140968"/>
              <a:ext cx="2069370" cy="1697213"/>
              <a:chOff x="6530048" y="3140968"/>
              <a:chExt cx="2069370" cy="1697213"/>
            </a:xfrm>
          </p:grpSpPr>
          <p:sp>
            <p:nvSpPr>
              <p:cNvPr id="50" name="Text Box 53"/>
              <p:cNvSpPr txBox="1">
                <a:spLocks noChangeArrowheads="1"/>
              </p:cNvSpPr>
              <p:nvPr/>
            </p:nvSpPr>
            <p:spPr bwMode="auto">
              <a:xfrm>
                <a:off x="7346590" y="3447412"/>
                <a:ext cx="1252828" cy="1390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rtl="0" eaLnBrk="1" fontAlgn="base" latinLnBrk="0" hangingPunct="1">
                  <a:spcBef>
                    <a:spcPct val="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00 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通道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0</a:t>
                </a:r>
              </a:p>
              <a:p>
                <a:pPr lvl="0" fontAlgn="base">
                  <a:spcBef>
                    <a:spcPct val="0"/>
                  </a:spcBef>
                  <a:spcAft>
                    <a:spcPts val="300"/>
                  </a:spcAft>
                </a:pPr>
                <a:r>
                  <a:rPr lang="en-US" altLang="zh-CN" sz="2000" dirty="0" smtClean="0">
                    <a:solidFill>
                      <a:srgbClr val="002060"/>
                    </a:solidFill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01 </a:t>
                </a:r>
                <a:r>
                  <a:rPr lang="zh-CN" altLang="en-US" sz="2000" dirty="0" smtClean="0">
                    <a:solidFill>
                      <a:srgbClr val="002060"/>
                    </a:solidFill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通</a:t>
                </a:r>
                <a:r>
                  <a:rPr lang="zh-CN" altLang="en-US" sz="2000" dirty="0">
                    <a:solidFill>
                      <a:srgbClr val="002060"/>
                    </a:solidFill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道</a:t>
                </a:r>
                <a:r>
                  <a:rPr lang="en-US" altLang="zh-CN" sz="2000" dirty="0" smtClean="0">
                    <a:solidFill>
                      <a:srgbClr val="002060"/>
                    </a:solidFill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1</a:t>
                </a:r>
              </a:p>
              <a:p>
                <a:pPr lvl="0" fontAlgn="base">
                  <a:spcBef>
                    <a:spcPct val="0"/>
                  </a:spcBef>
                  <a:spcAft>
                    <a:spcPts val="300"/>
                  </a:spcAft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10 </a:t>
                </a:r>
                <a:r>
                  <a:rPr lang="zh-CN" altLang="en-US" sz="2000" dirty="0" smtClean="0">
                    <a:solidFill>
                      <a:srgbClr val="002060"/>
                    </a:solidFill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通</a:t>
                </a:r>
                <a:r>
                  <a:rPr lang="zh-CN" altLang="en-US" sz="2000" dirty="0">
                    <a:solidFill>
                      <a:srgbClr val="002060"/>
                    </a:solidFill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道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2</a:t>
                </a:r>
              </a:p>
              <a:p>
                <a:pPr lvl="0" fontAlgn="base">
                  <a:spcBef>
                    <a:spcPct val="0"/>
                  </a:spcBef>
                  <a:spcAft>
                    <a:spcPts val="300"/>
                  </a:spcAft>
                </a:pPr>
                <a:r>
                  <a:rPr lang="en-US" altLang="zh-CN" sz="2000" dirty="0" smtClean="0">
                    <a:solidFill>
                      <a:srgbClr val="002060"/>
                    </a:solidFill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11 </a:t>
                </a:r>
                <a:r>
                  <a:rPr lang="zh-CN" altLang="en-US" sz="2000" dirty="0" smtClean="0">
                    <a:solidFill>
                      <a:srgbClr val="002060"/>
                    </a:solidFill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通</a:t>
                </a:r>
                <a:r>
                  <a:rPr lang="zh-CN" altLang="en-US" sz="2000" dirty="0">
                    <a:solidFill>
                      <a:srgbClr val="002060"/>
                    </a:solidFill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道</a:t>
                </a:r>
                <a:r>
                  <a:rPr lang="en-US" altLang="zh-CN" sz="2000" dirty="0" smtClean="0">
                    <a:solidFill>
                      <a:srgbClr val="002060"/>
                    </a:solidFill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3</a:t>
                </a:r>
                <a:endPara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cxnSp>
            <p:nvCxnSpPr>
              <p:cNvPr id="56" name="AutoShape 54"/>
              <p:cNvCxnSpPr>
                <a:cxnSpLocks noChangeShapeType="1"/>
              </p:cNvCxnSpPr>
              <p:nvPr/>
            </p:nvCxnSpPr>
            <p:spPr bwMode="auto">
              <a:xfrm>
                <a:off x="7130823" y="3206932"/>
                <a:ext cx="0" cy="39600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7" name="AutoShape 55"/>
              <p:cNvCxnSpPr>
                <a:cxnSpLocks noChangeShapeType="1"/>
              </p:cNvCxnSpPr>
              <p:nvPr/>
            </p:nvCxnSpPr>
            <p:spPr bwMode="auto">
              <a:xfrm flipH="1">
                <a:off x="7128304" y="3603087"/>
                <a:ext cx="14400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8" name="AutoShape 31"/>
              <p:cNvSpPr>
                <a:spLocks/>
              </p:cNvSpPr>
              <p:nvPr/>
            </p:nvSpPr>
            <p:spPr bwMode="auto">
              <a:xfrm rot="16200000">
                <a:off x="7325066" y="2345950"/>
                <a:ext cx="65963" cy="1656000"/>
              </a:xfrm>
              <a:prstGeom prst="leftBracket">
                <a:avLst>
                  <a:gd name="adj" fmla="val 223830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</p:grpSp>
        <p:sp>
          <p:nvSpPr>
            <p:cNvPr id="122" name="Text Box 27"/>
            <p:cNvSpPr txBox="1">
              <a:spLocks noChangeArrowheads="1"/>
            </p:cNvSpPr>
            <p:nvPr/>
          </p:nvSpPr>
          <p:spPr bwMode="auto">
            <a:xfrm>
              <a:off x="3893810" y="1988840"/>
              <a:ext cx="907862" cy="43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自动</a:t>
              </a:r>
              <a:endPara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预置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4" name="Text Box 53"/>
            <p:cNvSpPr txBox="1">
              <a:spLocks noChangeArrowheads="1"/>
            </p:cNvSpPr>
            <p:nvPr/>
          </p:nvSpPr>
          <p:spPr bwMode="auto">
            <a:xfrm>
              <a:off x="5618214" y="3433764"/>
              <a:ext cx="1586442" cy="1390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lvl="0" fontAlgn="base">
                <a:spcBef>
                  <a:spcPct val="0"/>
                </a:spcBef>
                <a:spcAft>
                  <a:spcPts val="300"/>
                </a:spcAft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r>
                <a:rPr lang="en-US" altLang="zh-CN" dirty="0"/>
                <a:t>00 DMA</a:t>
              </a:r>
              <a:r>
                <a:rPr lang="zh-CN" altLang="zh-CN" dirty="0"/>
                <a:t>校验</a:t>
              </a:r>
              <a:endParaRPr lang="en-US" altLang="zh-CN" dirty="0"/>
            </a:p>
            <a:p>
              <a:r>
                <a:rPr lang="en-US" altLang="zh-CN" dirty="0"/>
                <a:t>01 DMA</a:t>
              </a:r>
              <a:r>
                <a:rPr lang="zh-CN" altLang="zh-CN" dirty="0"/>
                <a:t>写</a:t>
              </a:r>
              <a:endParaRPr lang="en-US" altLang="zh-CN" dirty="0"/>
            </a:p>
            <a:p>
              <a:r>
                <a:rPr lang="en-US" altLang="zh-CN" dirty="0"/>
                <a:t>10 DMA</a:t>
              </a:r>
              <a:r>
                <a:rPr lang="zh-CN" altLang="zh-CN" dirty="0"/>
                <a:t>读</a:t>
              </a:r>
              <a:endParaRPr lang="en-US" altLang="zh-CN" dirty="0"/>
            </a:p>
            <a:p>
              <a:r>
                <a:rPr lang="en-US" altLang="zh-CN" dirty="0" smtClean="0"/>
                <a:t>11 </a:t>
              </a:r>
              <a:r>
                <a:rPr lang="zh-CN" altLang="zh-CN" dirty="0" smtClean="0"/>
                <a:t>无</a:t>
              </a:r>
              <a:r>
                <a:rPr lang="zh-CN" altLang="zh-CN" dirty="0"/>
                <a:t>意义</a:t>
              </a:r>
              <a:endParaRPr lang="zh-CN" dirty="0"/>
            </a:p>
          </p:txBody>
        </p:sp>
        <p:cxnSp>
          <p:nvCxnSpPr>
            <p:cNvPr id="125" name="AutoShape 54"/>
            <p:cNvCxnSpPr>
              <a:cxnSpLocks noChangeShapeType="1"/>
            </p:cNvCxnSpPr>
            <p:nvPr/>
          </p:nvCxnSpPr>
          <p:spPr bwMode="auto">
            <a:xfrm>
              <a:off x="5388799" y="3206932"/>
              <a:ext cx="0" cy="3960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6" name="AutoShape 55"/>
            <p:cNvCxnSpPr>
              <a:cxnSpLocks noChangeShapeType="1"/>
            </p:cNvCxnSpPr>
            <p:nvPr/>
          </p:nvCxnSpPr>
          <p:spPr bwMode="auto">
            <a:xfrm flipH="1">
              <a:off x="5386280" y="3603087"/>
              <a:ext cx="1440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7" name="AutoShape 31"/>
            <p:cNvSpPr>
              <a:spLocks/>
            </p:cNvSpPr>
            <p:nvPr/>
          </p:nvSpPr>
          <p:spPr bwMode="auto">
            <a:xfrm rot="16200000">
              <a:off x="5583042" y="2345950"/>
              <a:ext cx="65963" cy="1656000"/>
            </a:xfrm>
            <a:prstGeom prst="leftBracket">
              <a:avLst>
                <a:gd name="adj" fmla="val 22383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cxnSp>
          <p:nvCxnSpPr>
            <p:cNvPr id="128" name="AutoShape 54"/>
            <p:cNvCxnSpPr>
              <a:cxnSpLocks noChangeShapeType="1"/>
            </p:cNvCxnSpPr>
            <p:nvPr/>
          </p:nvCxnSpPr>
          <p:spPr bwMode="auto">
            <a:xfrm flipH="1">
              <a:off x="4343155" y="3016260"/>
              <a:ext cx="0" cy="206892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9" name="AutoShape 55"/>
            <p:cNvCxnSpPr>
              <a:cxnSpLocks noChangeShapeType="1"/>
            </p:cNvCxnSpPr>
            <p:nvPr/>
          </p:nvCxnSpPr>
          <p:spPr bwMode="auto">
            <a:xfrm flipH="1">
              <a:off x="4343155" y="5085184"/>
              <a:ext cx="1440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0" name="Text Box 53"/>
            <p:cNvSpPr txBox="1">
              <a:spLocks noChangeArrowheads="1"/>
            </p:cNvSpPr>
            <p:nvPr/>
          </p:nvSpPr>
          <p:spPr bwMode="auto">
            <a:xfrm>
              <a:off x="4595578" y="4941846"/>
              <a:ext cx="2280678" cy="792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lvl="0" fontAlgn="base">
                <a:spcBef>
                  <a:spcPct val="0"/>
                </a:spcBef>
                <a:spcAft>
                  <a:spcPts val="300"/>
                </a:spcAft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r>
                <a:rPr lang="en-US" altLang="zh-CN" dirty="0" smtClean="0"/>
                <a:t>0 </a:t>
              </a:r>
              <a:r>
                <a:rPr lang="zh-CN" altLang="zh-CN" dirty="0" smtClean="0"/>
                <a:t>禁</a:t>
              </a:r>
              <a:r>
                <a:rPr lang="zh-CN" altLang="zh-CN" dirty="0"/>
                <a:t>止自动预置</a:t>
              </a:r>
              <a:endParaRPr lang="en-US" altLang="zh-CN" dirty="0"/>
            </a:p>
            <a:p>
              <a:r>
                <a:rPr lang="en-US" altLang="zh-CN" dirty="0" smtClean="0"/>
                <a:t>1 </a:t>
              </a:r>
              <a:r>
                <a:rPr lang="zh-CN" altLang="zh-CN" dirty="0" smtClean="0"/>
                <a:t>允</a:t>
              </a:r>
              <a:r>
                <a:rPr lang="zh-CN" altLang="zh-CN" dirty="0"/>
                <a:t>许自动预置</a:t>
              </a:r>
              <a:endParaRPr lang="zh-CN" dirty="0"/>
            </a:p>
          </p:txBody>
        </p:sp>
        <p:cxnSp>
          <p:nvCxnSpPr>
            <p:cNvPr id="133" name="AutoShape 54"/>
            <p:cNvCxnSpPr>
              <a:cxnSpLocks noChangeShapeType="1"/>
            </p:cNvCxnSpPr>
            <p:nvPr/>
          </p:nvCxnSpPr>
          <p:spPr bwMode="auto">
            <a:xfrm flipH="1">
              <a:off x="3504381" y="3016466"/>
              <a:ext cx="0" cy="206892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4" name="AutoShape 55"/>
            <p:cNvCxnSpPr>
              <a:cxnSpLocks noChangeShapeType="1"/>
            </p:cNvCxnSpPr>
            <p:nvPr/>
          </p:nvCxnSpPr>
          <p:spPr bwMode="auto">
            <a:xfrm flipH="1">
              <a:off x="3347864" y="5085390"/>
              <a:ext cx="1440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5" name="Text Box 53"/>
            <p:cNvSpPr txBox="1">
              <a:spLocks noChangeArrowheads="1"/>
            </p:cNvSpPr>
            <p:nvPr/>
          </p:nvSpPr>
          <p:spPr bwMode="auto">
            <a:xfrm>
              <a:off x="2062910" y="4941846"/>
              <a:ext cx="1572986" cy="792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lvl="0" fontAlgn="base">
                <a:spcBef>
                  <a:spcPct val="0"/>
                </a:spcBef>
                <a:spcAft>
                  <a:spcPts val="300"/>
                </a:spcAft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r>
                <a:rPr lang="en-US" altLang="zh-CN" dirty="0" smtClean="0"/>
                <a:t>0 </a:t>
              </a:r>
              <a:r>
                <a:rPr lang="zh-CN" altLang="en-US" dirty="0" smtClean="0"/>
                <a:t>地址增</a:t>
              </a:r>
              <a:r>
                <a:rPr lang="en-US" altLang="zh-CN" dirty="0" smtClean="0"/>
                <a:t>1</a:t>
              </a:r>
              <a:endParaRPr lang="en-US" altLang="zh-CN" dirty="0"/>
            </a:p>
            <a:p>
              <a:r>
                <a:rPr lang="en-US" altLang="zh-CN" dirty="0" smtClean="0"/>
                <a:t>1 </a:t>
              </a:r>
              <a:r>
                <a:rPr lang="zh-CN" altLang="en-US" dirty="0" smtClean="0"/>
                <a:t>地址减</a:t>
              </a:r>
              <a:r>
                <a:rPr lang="en-US" altLang="zh-CN" dirty="0" smtClean="0"/>
                <a:t>1</a:t>
              </a:r>
              <a:endParaRPr lang="zh-CN" dirty="0"/>
            </a:p>
          </p:txBody>
        </p:sp>
      </p:grpSp>
    </p:spTree>
    <p:extLst>
      <p:ext uri="{BB962C8B-B14F-4D97-AF65-F5344CB8AC3E}">
        <p14:creationId xmlns:p14="http://schemas.microsoft.com/office/powerpoint/2010/main" val="349714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096168"/>
            <a:ext cx="3522118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（</a:t>
            </a:r>
            <a:r>
              <a:rPr lang="en-US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10</a:t>
            </a:r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）</a:t>
            </a:r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屏蔽</a:t>
            </a:r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寄</a:t>
            </a:r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存器</a:t>
            </a:r>
            <a:endParaRPr lang="zh-CN" altLang="en-US" sz="32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106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9.2.5  8237A</a:t>
            </a:r>
            <a:r>
              <a:rPr lang="zh-CN" altLang="zh-CN" dirty="0" smtClean="0"/>
              <a:t>的编程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885304" y="2028185"/>
            <a:ext cx="7488832" cy="2038549"/>
            <a:chOff x="1115616" y="1999609"/>
            <a:chExt cx="7488832" cy="2038549"/>
          </a:xfrm>
        </p:grpSpPr>
        <p:sp>
          <p:nvSpPr>
            <p:cNvPr id="48" name="矩形 47"/>
            <p:cNvSpPr/>
            <p:nvPr/>
          </p:nvSpPr>
          <p:spPr>
            <a:xfrm>
              <a:off x="1115616" y="1999609"/>
              <a:ext cx="7488832" cy="2034000"/>
            </a:xfrm>
            <a:prstGeom prst="rect">
              <a:avLst/>
            </a:prstGeom>
            <a:solidFill>
              <a:schemeClr val="accent3">
                <a:lumMod val="20000"/>
                <a:lumOff val="80000"/>
                <a:alpha val="49804"/>
              </a:schemeClr>
            </a:solidFill>
            <a:ln w="9525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95" name="Rectangle 14"/>
            <p:cNvSpPr>
              <a:spLocks noChangeArrowheads="1"/>
            </p:cNvSpPr>
            <p:nvPr/>
          </p:nvSpPr>
          <p:spPr bwMode="auto">
            <a:xfrm>
              <a:off x="1475656" y="2582893"/>
              <a:ext cx="5048391" cy="31257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1487397" y="2592380"/>
              <a:ext cx="634449" cy="335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D7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2127633" y="2592380"/>
              <a:ext cx="634449" cy="335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D6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2756296" y="2592380"/>
              <a:ext cx="634449" cy="335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D5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7" name="Text Box 23"/>
            <p:cNvSpPr txBox="1">
              <a:spLocks noChangeArrowheads="1"/>
            </p:cNvSpPr>
            <p:nvPr/>
          </p:nvSpPr>
          <p:spPr bwMode="auto">
            <a:xfrm>
              <a:off x="3390746" y="2592380"/>
              <a:ext cx="634451" cy="335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D4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8" name="Text Box 24"/>
            <p:cNvSpPr txBox="1">
              <a:spLocks noChangeArrowheads="1"/>
            </p:cNvSpPr>
            <p:nvPr/>
          </p:nvSpPr>
          <p:spPr bwMode="auto">
            <a:xfrm>
              <a:off x="4019410" y="2592380"/>
              <a:ext cx="634451" cy="335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D3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9" name="Text Box 25"/>
            <p:cNvSpPr txBox="1">
              <a:spLocks noChangeArrowheads="1"/>
            </p:cNvSpPr>
            <p:nvPr/>
          </p:nvSpPr>
          <p:spPr bwMode="auto">
            <a:xfrm>
              <a:off x="4661576" y="2592380"/>
              <a:ext cx="634449" cy="335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D2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10" name="Text Box 26"/>
            <p:cNvSpPr txBox="1">
              <a:spLocks noChangeArrowheads="1"/>
            </p:cNvSpPr>
            <p:nvPr/>
          </p:nvSpPr>
          <p:spPr bwMode="auto">
            <a:xfrm>
              <a:off x="5290239" y="2592380"/>
              <a:ext cx="634449" cy="335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D1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11" name="Text Box 27"/>
            <p:cNvSpPr txBox="1">
              <a:spLocks noChangeArrowheads="1"/>
            </p:cNvSpPr>
            <p:nvPr/>
          </p:nvSpPr>
          <p:spPr bwMode="auto">
            <a:xfrm>
              <a:off x="5918904" y="2592380"/>
              <a:ext cx="634449" cy="335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D0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50" name="Text Box 53"/>
            <p:cNvSpPr txBox="1">
              <a:spLocks noChangeArrowheads="1"/>
            </p:cNvSpPr>
            <p:nvPr/>
          </p:nvSpPr>
          <p:spPr bwMode="auto">
            <a:xfrm>
              <a:off x="6096081" y="3046343"/>
              <a:ext cx="1500255" cy="991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00 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通道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0</a:t>
              </a:r>
            </a:p>
            <a:p>
              <a:pPr lvl="0" fontAlgn="base">
                <a:lnSpc>
                  <a:spcPct val="80000"/>
                </a:lnSpc>
                <a:spcBef>
                  <a:spcPct val="0"/>
                </a:spcBef>
              </a:pPr>
              <a:r>
                <a:rPr lang="en-US" altLang="zh-CN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01 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通</a:t>
              </a: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道</a:t>
              </a:r>
              <a:r>
                <a:rPr lang="en-US" altLang="zh-CN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1</a:t>
              </a:r>
            </a:p>
            <a:p>
              <a:pPr lvl="0" fontAlgn="base">
                <a:lnSpc>
                  <a:spcPct val="80000"/>
                </a:lnSpc>
                <a:spcBef>
                  <a:spcPct val="0"/>
                </a:spcBef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10 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通</a:t>
              </a: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道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2</a:t>
              </a:r>
            </a:p>
            <a:p>
              <a:pPr lvl="0" fontAlgn="base">
                <a:lnSpc>
                  <a:spcPct val="80000"/>
                </a:lnSpc>
                <a:spcBef>
                  <a:spcPct val="0"/>
                </a:spcBef>
              </a:pPr>
              <a:r>
                <a:rPr lang="en-US" altLang="zh-CN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11 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通</a:t>
              </a: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道</a:t>
              </a:r>
              <a:r>
                <a:rPr lang="en-US" altLang="zh-CN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3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cxnSp>
          <p:nvCxnSpPr>
            <p:cNvPr id="56" name="AutoShape 54"/>
            <p:cNvCxnSpPr>
              <a:cxnSpLocks noChangeShapeType="1"/>
            </p:cNvCxnSpPr>
            <p:nvPr/>
          </p:nvCxnSpPr>
          <p:spPr bwMode="auto">
            <a:xfrm>
              <a:off x="5899326" y="2978835"/>
              <a:ext cx="0" cy="1800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" name="AutoShape 55"/>
            <p:cNvCxnSpPr>
              <a:cxnSpLocks noChangeShapeType="1"/>
            </p:cNvCxnSpPr>
            <p:nvPr/>
          </p:nvCxnSpPr>
          <p:spPr bwMode="auto">
            <a:xfrm flipH="1">
              <a:off x="5898742" y="3160195"/>
              <a:ext cx="105118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4" name="Text Box 53"/>
            <p:cNvSpPr txBox="1">
              <a:spLocks noChangeArrowheads="1"/>
            </p:cNvSpPr>
            <p:nvPr/>
          </p:nvSpPr>
          <p:spPr bwMode="auto">
            <a:xfrm>
              <a:off x="2982786" y="3156212"/>
              <a:ext cx="2323582" cy="704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lvl="0" fontAlgn="base">
                <a:spcBef>
                  <a:spcPct val="0"/>
                </a:spcBef>
                <a:spcAft>
                  <a:spcPts val="300"/>
                </a:spcAft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pPr>
                <a:spcAft>
                  <a:spcPts val="0"/>
                </a:spcAft>
              </a:pPr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0 </a:t>
              </a:r>
              <a:r>
                <a:rPr lang="zh-CN" altLang="en-US" dirty="0" smtClean="0">
                  <a:latin typeface="Times New Roman" pitchFamily="18" charset="0"/>
                  <a:cs typeface="Times New Roman" pitchFamily="18" charset="0"/>
                </a:rPr>
                <a:t>允许</a:t>
              </a:r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DMA</a:t>
              </a:r>
              <a:r>
                <a:rPr lang="zh-CN" altLang="en-US" dirty="0" smtClean="0">
                  <a:latin typeface="Times New Roman" pitchFamily="18" charset="0"/>
                  <a:cs typeface="Times New Roman" pitchFamily="18" charset="0"/>
                </a:rPr>
                <a:t>请求</a:t>
              </a:r>
              <a:endParaRPr lang="en-US" altLang="zh-CN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1 </a:t>
              </a:r>
              <a:r>
                <a:rPr lang="zh-CN" altLang="en-US" dirty="0" smtClean="0">
                  <a:latin typeface="Times New Roman" pitchFamily="18" charset="0"/>
                  <a:cs typeface="Times New Roman" pitchFamily="18" charset="0"/>
                </a:rPr>
                <a:t>禁止</a:t>
              </a:r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DMA</a:t>
              </a:r>
              <a:r>
                <a:rPr lang="zh-CN" altLang="en-US" dirty="0" smtClean="0">
                  <a:latin typeface="Times New Roman" pitchFamily="18" charset="0"/>
                  <a:cs typeface="Times New Roman" pitchFamily="18" charset="0"/>
                </a:rPr>
                <a:t>请求</a:t>
              </a:r>
              <a:endParaRPr lang="zh-CN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5" name="AutoShape 54"/>
            <p:cNvCxnSpPr>
              <a:cxnSpLocks noChangeShapeType="1"/>
            </p:cNvCxnSpPr>
            <p:nvPr/>
          </p:nvCxnSpPr>
          <p:spPr bwMode="auto">
            <a:xfrm>
              <a:off x="4953523" y="2903362"/>
              <a:ext cx="0" cy="3960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6" name="AutoShape 55"/>
            <p:cNvCxnSpPr>
              <a:cxnSpLocks noChangeShapeType="1"/>
            </p:cNvCxnSpPr>
            <p:nvPr/>
          </p:nvCxnSpPr>
          <p:spPr bwMode="auto">
            <a:xfrm flipH="1">
              <a:off x="4849756" y="3299517"/>
              <a:ext cx="105118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9" name="Text Box 27"/>
            <p:cNvSpPr txBox="1">
              <a:spLocks noChangeArrowheads="1"/>
            </p:cNvSpPr>
            <p:nvPr/>
          </p:nvSpPr>
          <p:spPr bwMode="auto">
            <a:xfrm>
              <a:off x="1492855" y="2168295"/>
              <a:ext cx="3153412" cy="43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未用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cxnSp>
          <p:nvCxnSpPr>
            <p:cNvPr id="92" name="AutoShape 23"/>
            <p:cNvCxnSpPr>
              <a:cxnSpLocks noChangeShapeType="1"/>
            </p:cNvCxnSpPr>
            <p:nvPr/>
          </p:nvCxnSpPr>
          <p:spPr bwMode="auto">
            <a:xfrm>
              <a:off x="1485618" y="2081804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" name="AutoShape 25"/>
            <p:cNvCxnSpPr>
              <a:cxnSpLocks noChangeShapeType="1"/>
            </p:cNvCxnSpPr>
            <p:nvPr/>
          </p:nvCxnSpPr>
          <p:spPr bwMode="auto">
            <a:xfrm>
              <a:off x="6514085" y="2085277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4" name="AutoShape 44"/>
            <p:cNvCxnSpPr>
              <a:cxnSpLocks noChangeShapeType="1"/>
            </p:cNvCxnSpPr>
            <p:nvPr/>
          </p:nvCxnSpPr>
          <p:spPr bwMode="auto">
            <a:xfrm>
              <a:off x="4646266" y="2081805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6" name="AutoShape 15"/>
            <p:cNvCxnSpPr>
              <a:cxnSpLocks noChangeShapeType="1"/>
            </p:cNvCxnSpPr>
            <p:nvPr/>
          </p:nvCxnSpPr>
          <p:spPr bwMode="auto">
            <a:xfrm>
              <a:off x="2108339" y="2582894"/>
              <a:ext cx="0" cy="3097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" name="AutoShape 16"/>
            <p:cNvCxnSpPr>
              <a:cxnSpLocks noChangeShapeType="1"/>
            </p:cNvCxnSpPr>
            <p:nvPr/>
          </p:nvCxnSpPr>
          <p:spPr bwMode="auto">
            <a:xfrm>
              <a:off x="2741022" y="2582894"/>
              <a:ext cx="0" cy="3097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8" name="AutoShape 17"/>
            <p:cNvCxnSpPr>
              <a:cxnSpLocks noChangeShapeType="1"/>
            </p:cNvCxnSpPr>
            <p:nvPr/>
          </p:nvCxnSpPr>
          <p:spPr bwMode="auto">
            <a:xfrm>
              <a:off x="3373705" y="2582894"/>
              <a:ext cx="0" cy="3097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9" name="AutoShape 18"/>
            <p:cNvCxnSpPr>
              <a:cxnSpLocks noChangeShapeType="1"/>
            </p:cNvCxnSpPr>
            <p:nvPr/>
          </p:nvCxnSpPr>
          <p:spPr bwMode="auto">
            <a:xfrm>
              <a:off x="3994086" y="2582894"/>
              <a:ext cx="0" cy="3097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0" name="AutoShape 19"/>
            <p:cNvCxnSpPr>
              <a:cxnSpLocks noChangeShapeType="1"/>
            </p:cNvCxnSpPr>
            <p:nvPr/>
          </p:nvCxnSpPr>
          <p:spPr bwMode="auto">
            <a:xfrm>
              <a:off x="4638300" y="2582894"/>
              <a:ext cx="0" cy="3097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1" name="AutoShape 20"/>
            <p:cNvCxnSpPr>
              <a:cxnSpLocks noChangeShapeType="1"/>
            </p:cNvCxnSpPr>
            <p:nvPr/>
          </p:nvCxnSpPr>
          <p:spPr bwMode="auto">
            <a:xfrm>
              <a:off x="5264833" y="2582894"/>
              <a:ext cx="0" cy="3097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" name="AutoShape 21"/>
            <p:cNvCxnSpPr>
              <a:cxnSpLocks noChangeShapeType="1"/>
            </p:cNvCxnSpPr>
            <p:nvPr/>
          </p:nvCxnSpPr>
          <p:spPr bwMode="auto">
            <a:xfrm>
              <a:off x="5897516" y="2582894"/>
              <a:ext cx="0" cy="3097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8" name="Text Box 28"/>
            <p:cNvSpPr txBox="1">
              <a:spLocks noChangeArrowheads="1"/>
            </p:cNvSpPr>
            <p:nvPr/>
          </p:nvSpPr>
          <p:spPr bwMode="auto">
            <a:xfrm>
              <a:off x="5274796" y="2168295"/>
              <a:ext cx="1227972" cy="43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通道选择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cxnSp>
          <p:nvCxnSpPr>
            <p:cNvPr id="120" name="AutoShape 44"/>
            <p:cNvCxnSpPr>
              <a:cxnSpLocks noChangeShapeType="1"/>
            </p:cNvCxnSpPr>
            <p:nvPr/>
          </p:nvCxnSpPr>
          <p:spPr bwMode="auto">
            <a:xfrm>
              <a:off x="5262145" y="2085277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8" name="AutoShape 31"/>
            <p:cNvSpPr>
              <a:spLocks/>
            </p:cNvSpPr>
            <p:nvPr/>
          </p:nvSpPr>
          <p:spPr bwMode="auto">
            <a:xfrm rot="16200000">
              <a:off x="5868631" y="2361379"/>
              <a:ext cx="36000" cy="1208852"/>
            </a:xfrm>
            <a:prstGeom prst="leftBracket">
              <a:avLst>
                <a:gd name="adj" fmla="val 22383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22" name="Text Box 27"/>
            <p:cNvSpPr txBox="1">
              <a:spLocks noChangeArrowheads="1"/>
            </p:cNvSpPr>
            <p:nvPr/>
          </p:nvSpPr>
          <p:spPr bwMode="auto">
            <a:xfrm>
              <a:off x="4628824" y="2064442"/>
              <a:ext cx="662724" cy="43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spc="-100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屏蔽</a:t>
              </a:r>
              <a:endParaRPr kumimoji="0" lang="en-US" altLang="zh-CN" sz="2000" b="0" i="0" u="none" strike="noStrike" cap="none" spc="-100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000" spc="-1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标志</a:t>
              </a:r>
              <a:endParaRPr kumimoji="0" lang="zh-CN" sz="2000" b="0" i="0" u="none" strike="noStrike" cap="none" spc="-100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70445" y="1556792"/>
            <a:ext cx="3153483" cy="2956163"/>
            <a:chOff x="770445" y="1556792"/>
            <a:chExt cx="3153483" cy="2956163"/>
          </a:xfrm>
        </p:grpSpPr>
        <p:sp>
          <p:nvSpPr>
            <p:cNvPr id="12" name="矩形 11"/>
            <p:cNvSpPr/>
            <p:nvPr/>
          </p:nvSpPr>
          <p:spPr>
            <a:xfrm>
              <a:off x="770445" y="1556792"/>
              <a:ext cx="315348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08000" indent="-180000">
                <a:buFont typeface="Arial" pitchFamily="34" charset="0"/>
                <a:buChar char="•"/>
              </a:pPr>
              <a:r>
                <a:rPr lang="zh-CN" altLang="zh-CN" sz="2800" spc="-100" dirty="0">
                  <a:solidFill>
                    <a:srgbClr val="C00000"/>
                  </a:solidFill>
                  <a:latin typeface="隶书" pitchFamily="49" charset="-122"/>
                  <a:ea typeface="隶书" pitchFamily="49" charset="-122"/>
                </a:rPr>
                <a:t>单通道屏蔽命令</a:t>
              </a:r>
              <a:r>
                <a:rPr lang="zh-CN" altLang="zh-CN" sz="2800" spc="-100" dirty="0" smtClean="0">
                  <a:solidFill>
                    <a:srgbClr val="C00000"/>
                  </a:solidFill>
                  <a:latin typeface="隶书" pitchFamily="49" charset="-122"/>
                  <a:ea typeface="隶书" pitchFamily="49" charset="-122"/>
                </a:rPr>
                <a:t>字</a:t>
              </a:r>
              <a:r>
                <a:rPr lang="zh-CN" altLang="en-US" sz="2800" spc="-100" dirty="0" smtClean="0">
                  <a:solidFill>
                    <a:srgbClr val="C00000"/>
                  </a:solidFill>
                  <a:latin typeface="隶书" pitchFamily="49" charset="-122"/>
                  <a:ea typeface="隶书" pitchFamily="49" charset="-122"/>
                </a:rPr>
                <a:t>：</a:t>
              </a:r>
              <a:endParaRPr lang="zh-CN" altLang="en-US" sz="2800" spc="-100" dirty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70446" y="3989735"/>
              <a:ext cx="315348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08000" indent="-180000">
                <a:buFont typeface="Arial" pitchFamily="34" charset="0"/>
                <a:buChar char="•"/>
              </a:pPr>
              <a:r>
                <a:rPr lang="zh-CN" altLang="zh-CN" sz="2800" spc="-100" dirty="0">
                  <a:solidFill>
                    <a:srgbClr val="0070C0"/>
                  </a:solidFill>
                  <a:latin typeface="隶书" pitchFamily="49" charset="-122"/>
                  <a:ea typeface="隶书" pitchFamily="49" charset="-122"/>
                </a:rPr>
                <a:t>综合屏蔽命令</a:t>
              </a:r>
              <a:r>
                <a:rPr lang="zh-CN" altLang="zh-CN" sz="2800" spc="-100" dirty="0" smtClean="0">
                  <a:solidFill>
                    <a:srgbClr val="0070C0"/>
                  </a:solidFill>
                  <a:latin typeface="隶书" pitchFamily="49" charset="-122"/>
                  <a:ea typeface="隶书" pitchFamily="49" charset="-122"/>
                </a:rPr>
                <a:t>字</a:t>
              </a:r>
              <a:r>
                <a:rPr lang="zh-CN" altLang="en-US" sz="2800" spc="-100" dirty="0" smtClean="0">
                  <a:solidFill>
                    <a:srgbClr val="0070C0"/>
                  </a:solidFill>
                  <a:latin typeface="隶书" pitchFamily="49" charset="-122"/>
                  <a:ea typeface="隶书" pitchFamily="49" charset="-122"/>
                </a:rPr>
                <a:t>：</a:t>
              </a:r>
              <a:endParaRPr lang="zh-CN" altLang="en-US" sz="2800" spc="-100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85303" y="4451400"/>
            <a:ext cx="7488832" cy="1969314"/>
            <a:chOff x="1115615" y="4437112"/>
            <a:chExt cx="7488832" cy="1969314"/>
          </a:xfrm>
        </p:grpSpPr>
        <p:sp>
          <p:nvSpPr>
            <p:cNvPr id="117" name="矩形 116"/>
            <p:cNvSpPr/>
            <p:nvPr/>
          </p:nvSpPr>
          <p:spPr>
            <a:xfrm>
              <a:off x="1115615" y="4437112"/>
              <a:ext cx="7488831" cy="1908000"/>
            </a:xfrm>
            <a:prstGeom prst="rect">
              <a:avLst/>
            </a:prstGeom>
            <a:solidFill>
              <a:srgbClr val="CCECFF">
                <a:alpha val="49804"/>
              </a:srgbClr>
            </a:solidFill>
            <a:ln w="9525"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142" name="Rectangle 14"/>
            <p:cNvSpPr>
              <a:spLocks noChangeArrowheads="1"/>
            </p:cNvSpPr>
            <p:nvPr/>
          </p:nvSpPr>
          <p:spPr bwMode="auto">
            <a:xfrm>
              <a:off x="1490090" y="4800387"/>
              <a:ext cx="5066751" cy="312578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50" name="Text Box 20"/>
            <p:cNvSpPr txBox="1">
              <a:spLocks noChangeArrowheads="1"/>
            </p:cNvSpPr>
            <p:nvPr/>
          </p:nvSpPr>
          <p:spPr bwMode="auto">
            <a:xfrm>
              <a:off x="1501873" y="4809874"/>
              <a:ext cx="636757" cy="335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D7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51" name="Text Box 21"/>
            <p:cNvSpPr txBox="1">
              <a:spLocks noChangeArrowheads="1"/>
            </p:cNvSpPr>
            <p:nvPr/>
          </p:nvSpPr>
          <p:spPr bwMode="auto">
            <a:xfrm>
              <a:off x="2144438" y="4809874"/>
              <a:ext cx="636757" cy="335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D6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52" name="Text Box 22"/>
            <p:cNvSpPr txBox="1">
              <a:spLocks noChangeArrowheads="1"/>
            </p:cNvSpPr>
            <p:nvPr/>
          </p:nvSpPr>
          <p:spPr bwMode="auto">
            <a:xfrm>
              <a:off x="2775387" y="4809874"/>
              <a:ext cx="636757" cy="335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D5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53" name="Text Box 23"/>
            <p:cNvSpPr txBox="1">
              <a:spLocks noChangeArrowheads="1"/>
            </p:cNvSpPr>
            <p:nvPr/>
          </p:nvSpPr>
          <p:spPr bwMode="auto">
            <a:xfrm>
              <a:off x="3412145" y="4809874"/>
              <a:ext cx="636758" cy="335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D4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54" name="Text Box 24"/>
            <p:cNvSpPr txBox="1">
              <a:spLocks noChangeArrowheads="1"/>
            </p:cNvSpPr>
            <p:nvPr/>
          </p:nvSpPr>
          <p:spPr bwMode="auto">
            <a:xfrm>
              <a:off x="4043095" y="4809874"/>
              <a:ext cx="636758" cy="335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D3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55" name="Text Box 25"/>
            <p:cNvSpPr txBox="1">
              <a:spLocks noChangeArrowheads="1"/>
            </p:cNvSpPr>
            <p:nvPr/>
          </p:nvSpPr>
          <p:spPr bwMode="auto">
            <a:xfrm>
              <a:off x="4687596" y="4809874"/>
              <a:ext cx="636757" cy="335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D2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56" name="Text Box 26"/>
            <p:cNvSpPr txBox="1">
              <a:spLocks noChangeArrowheads="1"/>
            </p:cNvSpPr>
            <p:nvPr/>
          </p:nvSpPr>
          <p:spPr bwMode="auto">
            <a:xfrm>
              <a:off x="5318546" y="4809874"/>
              <a:ext cx="636757" cy="335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D1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57" name="Text Box 27"/>
            <p:cNvSpPr txBox="1">
              <a:spLocks noChangeArrowheads="1"/>
            </p:cNvSpPr>
            <p:nvPr/>
          </p:nvSpPr>
          <p:spPr bwMode="auto">
            <a:xfrm>
              <a:off x="5949497" y="4809874"/>
              <a:ext cx="636757" cy="335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D0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cxnSp>
          <p:nvCxnSpPr>
            <p:cNvPr id="123" name="AutoShape 54"/>
            <p:cNvCxnSpPr>
              <a:cxnSpLocks noChangeShapeType="1"/>
            </p:cNvCxnSpPr>
            <p:nvPr/>
          </p:nvCxnSpPr>
          <p:spPr bwMode="auto">
            <a:xfrm>
              <a:off x="6234955" y="5126697"/>
              <a:ext cx="0" cy="1800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1" name="AutoShape 55"/>
            <p:cNvCxnSpPr>
              <a:cxnSpLocks noChangeShapeType="1"/>
            </p:cNvCxnSpPr>
            <p:nvPr/>
          </p:nvCxnSpPr>
          <p:spPr bwMode="auto">
            <a:xfrm flipH="1">
              <a:off x="6234368" y="5308057"/>
              <a:ext cx="1055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" name="AutoShape 54"/>
            <p:cNvCxnSpPr>
              <a:cxnSpLocks noChangeShapeType="1"/>
            </p:cNvCxnSpPr>
            <p:nvPr/>
          </p:nvCxnSpPr>
          <p:spPr bwMode="auto">
            <a:xfrm>
              <a:off x="5604308" y="5112183"/>
              <a:ext cx="587" cy="7920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4" name="AutoShape 55"/>
            <p:cNvCxnSpPr>
              <a:cxnSpLocks noChangeShapeType="1"/>
            </p:cNvCxnSpPr>
            <p:nvPr/>
          </p:nvCxnSpPr>
          <p:spPr bwMode="auto">
            <a:xfrm flipH="1">
              <a:off x="5604308" y="5905127"/>
              <a:ext cx="1055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8" name="AutoShape 54"/>
            <p:cNvCxnSpPr>
              <a:cxnSpLocks noChangeShapeType="1"/>
            </p:cNvCxnSpPr>
            <p:nvPr/>
          </p:nvCxnSpPr>
          <p:spPr bwMode="auto">
            <a:xfrm flipH="1">
              <a:off x="4351616" y="5126697"/>
              <a:ext cx="0" cy="1800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9" name="AutoShape 55"/>
            <p:cNvCxnSpPr>
              <a:cxnSpLocks noChangeShapeType="1"/>
            </p:cNvCxnSpPr>
            <p:nvPr/>
          </p:nvCxnSpPr>
          <p:spPr bwMode="auto">
            <a:xfrm>
              <a:off x="4240352" y="5308057"/>
              <a:ext cx="1055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0" name="AutoShape 54"/>
            <p:cNvCxnSpPr>
              <a:cxnSpLocks noChangeShapeType="1"/>
            </p:cNvCxnSpPr>
            <p:nvPr/>
          </p:nvCxnSpPr>
          <p:spPr bwMode="auto">
            <a:xfrm flipH="1">
              <a:off x="4981676" y="5112183"/>
              <a:ext cx="587" cy="7920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1" name="AutoShape 55"/>
            <p:cNvCxnSpPr>
              <a:cxnSpLocks noChangeShapeType="1"/>
            </p:cNvCxnSpPr>
            <p:nvPr/>
          </p:nvCxnSpPr>
          <p:spPr bwMode="auto">
            <a:xfrm>
              <a:off x="4876763" y="5905127"/>
              <a:ext cx="1055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9" name="Text Box 53"/>
            <p:cNvSpPr txBox="1">
              <a:spLocks noChangeArrowheads="1"/>
            </p:cNvSpPr>
            <p:nvPr/>
          </p:nvSpPr>
          <p:spPr bwMode="auto">
            <a:xfrm>
              <a:off x="6412246" y="5175156"/>
              <a:ext cx="2192201" cy="623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0 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清通道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0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屏蔽位</a:t>
              </a:r>
              <a:endPara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  <a:p>
              <a:pPr lvl="0" fontAlgn="base">
                <a:lnSpc>
                  <a:spcPct val="85000"/>
                </a:lnSpc>
                <a:spcBef>
                  <a:spcPct val="0"/>
                </a:spcBef>
              </a:pPr>
              <a:r>
                <a:rPr lang="en-US" altLang="zh-CN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1</a:t>
              </a: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 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置通</a:t>
              </a: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道</a:t>
              </a:r>
              <a:r>
                <a:rPr lang="en-US" altLang="zh-CN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0</a:t>
              </a: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屏蔽位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38" name="Text Box 27"/>
            <p:cNvSpPr txBox="1">
              <a:spLocks noChangeArrowheads="1"/>
            </p:cNvSpPr>
            <p:nvPr/>
          </p:nvSpPr>
          <p:spPr bwMode="auto">
            <a:xfrm>
              <a:off x="1507352" y="4463367"/>
              <a:ext cx="2535743" cy="43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未用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cxnSp>
          <p:nvCxnSpPr>
            <p:cNvPr id="139" name="AutoShape 23"/>
            <p:cNvCxnSpPr>
              <a:cxnSpLocks noChangeShapeType="1"/>
            </p:cNvCxnSpPr>
            <p:nvPr/>
          </p:nvCxnSpPr>
          <p:spPr bwMode="auto">
            <a:xfrm>
              <a:off x="1500089" y="4505289"/>
              <a:ext cx="0" cy="2520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0" name="AutoShape 25"/>
            <p:cNvCxnSpPr>
              <a:cxnSpLocks noChangeShapeType="1"/>
            </p:cNvCxnSpPr>
            <p:nvPr/>
          </p:nvCxnSpPr>
          <p:spPr bwMode="auto">
            <a:xfrm>
              <a:off x="6546842" y="4508762"/>
              <a:ext cx="0" cy="2520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1" name="AutoShape 44"/>
            <p:cNvCxnSpPr>
              <a:cxnSpLocks noChangeShapeType="1"/>
            </p:cNvCxnSpPr>
            <p:nvPr/>
          </p:nvCxnSpPr>
          <p:spPr bwMode="auto">
            <a:xfrm>
              <a:off x="4024099" y="4505290"/>
              <a:ext cx="0" cy="2520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" name="AutoShape 15"/>
            <p:cNvCxnSpPr>
              <a:cxnSpLocks noChangeShapeType="1"/>
            </p:cNvCxnSpPr>
            <p:nvPr/>
          </p:nvCxnSpPr>
          <p:spPr bwMode="auto">
            <a:xfrm>
              <a:off x="2125074" y="4800388"/>
              <a:ext cx="0" cy="3097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4" name="AutoShape 16"/>
            <p:cNvCxnSpPr>
              <a:cxnSpLocks noChangeShapeType="1"/>
            </p:cNvCxnSpPr>
            <p:nvPr/>
          </p:nvCxnSpPr>
          <p:spPr bwMode="auto">
            <a:xfrm>
              <a:off x="2760058" y="4800388"/>
              <a:ext cx="0" cy="3097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5" name="AutoShape 17"/>
            <p:cNvCxnSpPr>
              <a:cxnSpLocks noChangeShapeType="1"/>
            </p:cNvCxnSpPr>
            <p:nvPr/>
          </p:nvCxnSpPr>
          <p:spPr bwMode="auto">
            <a:xfrm>
              <a:off x="3395042" y="4800388"/>
              <a:ext cx="0" cy="3097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6" name="AutoShape 18"/>
            <p:cNvCxnSpPr>
              <a:cxnSpLocks noChangeShapeType="1"/>
            </p:cNvCxnSpPr>
            <p:nvPr/>
          </p:nvCxnSpPr>
          <p:spPr bwMode="auto">
            <a:xfrm>
              <a:off x="4017679" y="4800388"/>
              <a:ext cx="0" cy="3097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7" name="AutoShape 19"/>
            <p:cNvCxnSpPr>
              <a:cxnSpLocks noChangeShapeType="1"/>
            </p:cNvCxnSpPr>
            <p:nvPr/>
          </p:nvCxnSpPr>
          <p:spPr bwMode="auto">
            <a:xfrm>
              <a:off x="4664236" y="4800388"/>
              <a:ext cx="0" cy="3097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8" name="AutoShape 20"/>
            <p:cNvCxnSpPr>
              <a:cxnSpLocks noChangeShapeType="1"/>
            </p:cNvCxnSpPr>
            <p:nvPr/>
          </p:nvCxnSpPr>
          <p:spPr bwMode="auto">
            <a:xfrm>
              <a:off x="5293047" y="4800388"/>
              <a:ext cx="0" cy="3097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9" name="AutoShape 21"/>
            <p:cNvCxnSpPr>
              <a:cxnSpLocks noChangeShapeType="1"/>
            </p:cNvCxnSpPr>
            <p:nvPr/>
          </p:nvCxnSpPr>
          <p:spPr bwMode="auto">
            <a:xfrm>
              <a:off x="5928032" y="4800388"/>
              <a:ext cx="0" cy="3097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8" name="Text Box 28"/>
            <p:cNvSpPr txBox="1">
              <a:spLocks noChangeArrowheads="1"/>
            </p:cNvSpPr>
            <p:nvPr/>
          </p:nvSpPr>
          <p:spPr bwMode="auto">
            <a:xfrm>
              <a:off x="4048903" y="4463367"/>
              <a:ext cx="2486582" cy="43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通道屏蔽标示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62" name="Text Box 53"/>
            <p:cNvSpPr txBox="1">
              <a:spLocks noChangeArrowheads="1"/>
            </p:cNvSpPr>
            <p:nvPr/>
          </p:nvSpPr>
          <p:spPr bwMode="auto">
            <a:xfrm>
              <a:off x="5782186" y="5772226"/>
              <a:ext cx="2192201" cy="623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0 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清通道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屏蔽位</a:t>
              </a:r>
              <a:endPara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  <a:p>
              <a:pPr lvl="0" fontAlgn="base">
                <a:lnSpc>
                  <a:spcPct val="85000"/>
                </a:lnSpc>
                <a:spcBef>
                  <a:spcPct val="0"/>
                </a:spcBef>
              </a:pPr>
              <a:r>
                <a:rPr lang="en-US" altLang="zh-CN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1</a:t>
              </a: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 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置通道</a:t>
              </a:r>
              <a:r>
                <a:rPr lang="en-US" altLang="zh-CN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1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屏</a:t>
              </a: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蔽位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65" name="Text Box 53"/>
            <p:cNvSpPr txBox="1">
              <a:spLocks noChangeArrowheads="1"/>
            </p:cNvSpPr>
            <p:nvPr/>
          </p:nvSpPr>
          <p:spPr bwMode="auto">
            <a:xfrm>
              <a:off x="2008998" y="5185980"/>
              <a:ext cx="2192201" cy="623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0 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清通道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3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屏蔽位</a:t>
              </a:r>
              <a:endPara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  <a:p>
              <a:pPr lvl="0" algn="r" fontAlgn="base">
                <a:lnSpc>
                  <a:spcPct val="85000"/>
                </a:lnSpc>
                <a:spcBef>
                  <a:spcPct val="0"/>
                </a:spcBef>
              </a:pPr>
              <a:r>
                <a:rPr lang="en-US" altLang="zh-CN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1</a:t>
              </a: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 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置通道</a:t>
              </a:r>
              <a:r>
                <a:rPr lang="en-US" altLang="zh-CN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3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屏</a:t>
              </a: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蔽位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66" name="Text Box 53"/>
            <p:cNvSpPr txBox="1">
              <a:spLocks noChangeArrowheads="1"/>
            </p:cNvSpPr>
            <p:nvPr/>
          </p:nvSpPr>
          <p:spPr bwMode="auto">
            <a:xfrm>
              <a:off x="2619187" y="5783050"/>
              <a:ext cx="2192201" cy="623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0 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清通道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2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屏蔽位</a:t>
              </a:r>
              <a:endPara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  <a:p>
              <a:pPr lvl="0" algn="r" fontAlgn="base">
                <a:lnSpc>
                  <a:spcPct val="85000"/>
                </a:lnSpc>
                <a:spcBef>
                  <a:spcPct val="0"/>
                </a:spcBef>
              </a:pPr>
              <a:r>
                <a:rPr lang="en-US" altLang="zh-CN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1</a:t>
              </a: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 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置通道</a:t>
              </a:r>
              <a:r>
                <a:rPr lang="en-US" altLang="zh-CN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2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屏</a:t>
              </a: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蔽位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378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4744"/>
            <a:ext cx="3452355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（</a:t>
            </a:r>
            <a:r>
              <a:rPr lang="en-US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11</a:t>
            </a:r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）</a:t>
            </a:r>
            <a:r>
              <a:rPr lang="zh-CN" altLang="en-US" sz="3200" b="0" spc="0" dirty="0" smtClean="0">
                <a:solidFill>
                  <a:schemeClr val="tx1"/>
                </a:solidFill>
                <a:ea typeface="黑体" pitchFamily="49" charset="-122"/>
              </a:rPr>
              <a:t>请求</a:t>
            </a:r>
            <a:r>
              <a:rPr lang="zh-CN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寄</a:t>
            </a:r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存器</a:t>
            </a:r>
            <a:endParaRPr lang="zh-CN" altLang="en-US" sz="32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106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9.2.5  8237A</a:t>
            </a:r>
            <a:r>
              <a:rPr lang="zh-CN" altLang="zh-CN" dirty="0" smtClean="0"/>
              <a:t>的编程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92415" y="2060848"/>
            <a:ext cx="8159170" cy="3744416"/>
            <a:chOff x="445278" y="1700808"/>
            <a:chExt cx="8159170" cy="3744416"/>
          </a:xfrm>
        </p:grpSpPr>
        <p:sp>
          <p:nvSpPr>
            <p:cNvPr id="48" name="矩形 47"/>
            <p:cNvSpPr/>
            <p:nvPr/>
          </p:nvSpPr>
          <p:spPr>
            <a:xfrm>
              <a:off x="445278" y="1700808"/>
              <a:ext cx="8159170" cy="3744416"/>
            </a:xfrm>
            <a:prstGeom prst="rect">
              <a:avLst/>
            </a:prstGeom>
            <a:solidFill>
              <a:schemeClr val="bg2">
                <a:lumMod val="20000"/>
                <a:lumOff val="80000"/>
                <a:alpha val="49804"/>
              </a:schemeClr>
            </a:solidFill>
            <a:ln w="95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89" name="Text Box 27"/>
            <p:cNvSpPr txBox="1">
              <a:spLocks noChangeArrowheads="1"/>
            </p:cNvSpPr>
            <p:nvPr/>
          </p:nvSpPr>
          <p:spPr bwMode="auto">
            <a:xfrm>
              <a:off x="909501" y="2301314"/>
              <a:ext cx="4319844" cy="43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未用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cxnSp>
          <p:nvCxnSpPr>
            <p:cNvPr id="92" name="AutoShape 23"/>
            <p:cNvCxnSpPr>
              <a:cxnSpLocks noChangeShapeType="1"/>
            </p:cNvCxnSpPr>
            <p:nvPr/>
          </p:nvCxnSpPr>
          <p:spPr bwMode="auto">
            <a:xfrm>
              <a:off x="899588" y="2292638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" name="AutoShape 25"/>
            <p:cNvCxnSpPr>
              <a:cxnSpLocks noChangeShapeType="1"/>
            </p:cNvCxnSpPr>
            <p:nvPr/>
          </p:nvCxnSpPr>
          <p:spPr bwMode="auto">
            <a:xfrm>
              <a:off x="7788060" y="2296111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4" name="AutoShape 44"/>
            <p:cNvCxnSpPr>
              <a:cxnSpLocks noChangeShapeType="1"/>
            </p:cNvCxnSpPr>
            <p:nvPr/>
          </p:nvCxnSpPr>
          <p:spPr bwMode="auto">
            <a:xfrm>
              <a:off x="5229345" y="2292639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5" name="Rectangle 14"/>
            <p:cNvSpPr>
              <a:spLocks noChangeArrowheads="1"/>
            </p:cNvSpPr>
            <p:nvPr/>
          </p:nvSpPr>
          <p:spPr bwMode="auto">
            <a:xfrm>
              <a:off x="885940" y="2793727"/>
              <a:ext cx="6915768" cy="44383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cxnSp>
          <p:nvCxnSpPr>
            <p:cNvPr id="96" name="AutoShape 15"/>
            <p:cNvCxnSpPr>
              <a:cxnSpLocks noChangeShapeType="1"/>
            </p:cNvCxnSpPr>
            <p:nvPr/>
          </p:nvCxnSpPr>
          <p:spPr bwMode="auto">
            <a:xfrm>
              <a:off x="1752649" y="2793728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" name="AutoShape 16"/>
            <p:cNvCxnSpPr>
              <a:cxnSpLocks noChangeShapeType="1"/>
            </p:cNvCxnSpPr>
            <p:nvPr/>
          </p:nvCxnSpPr>
          <p:spPr bwMode="auto">
            <a:xfrm>
              <a:off x="2619359" y="2793728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8" name="AutoShape 17"/>
            <p:cNvCxnSpPr>
              <a:cxnSpLocks noChangeShapeType="1"/>
            </p:cNvCxnSpPr>
            <p:nvPr/>
          </p:nvCxnSpPr>
          <p:spPr bwMode="auto">
            <a:xfrm>
              <a:off x="3486068" y="2793728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9" name="AutoShape 18"/>
            <p:cNvCxnSpPr>
              <a:cxnSpLocks noChangeShapeType="1"/>
            </p:cNvCxnSpPr>
            <p:nvPr/>
          </p:nvCxnSpPr>
          <p:spPr bwMode="auto">
            <a:xfrm>
              <a:off x="4335925" y="2793728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0" name="AutoShape 19"/>
            <p:cNvCxnSpPr>
              <a:cxnSpLocks noChangeShapeType="1"/>
            </p:cNvCxnSpPr>
            <p:nvPr/>
          </p:nvCxnSpPr>
          <p:spPr bwMode="auto">
            <a:xfrm>
              <a:off x="5218431" y="2793728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1" name="AutoShape 20"/>
            <p:cNvCxnSpPr>
              <a:cxnSpLocks noChangeShapeType="1"/>
            </p:cNvCxnSpPr>
            <p:nvPr/>
          </p:nvCxnSpPr>
          <p:spPr bwMode="auto">
            <a:xfrm>
              <a:off x="6076716" y="2793728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" name="AutoShape 21"/>
            <p:cNvCxnSpPr>
              <a:cxnSpLocks noChangeShapeType="1"/>
            </p:cNvCxnSpPr>
            <p:nvPr/>
          </p:nvCxnSpPr>
          <p:spPr bwMode="auto">
            <a:xfrm>
              <a:off x="6943426" y="2793728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902024" y="2845577"/>
              <a:ext cx="869130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D7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1779080" y="2845577"/>
              <a:ext cx="869130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D6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2640283" y="2845577"/>
              <a:ext cx="869130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D5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7" name="Text Box 23"/>
            <p:cNvSpPr txBox="1">
              <a:spLocks noChangeArrowheads="1"/>
            </p:cNvSpPr>
            <p:nvPr/>
          </p:nvSpPr>
          <p:spPr bwMode="auto">
            <a:xfrm>
              <a:off x="3509413" y="2845577"/>
              <a:ext cx="869131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D4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8" name="Text Box 24"/>
            <p:cNvSpPr txBox="1">
              <a:spLocks noChangeArrowheads="1"/>
            </p:cNvSpPr>
            <p:nvPr/>
          </p:nvSpPr>
          <p:spPr bwMode="auto">
            <a:xfrm>
              <a:off x="4370617" y="2845577"/>
              <a:ext cx="869131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D3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9" name="Text Box 25"/>
            <p:cNvSpPr txBox="1">
              <a:spLocks noChangeArrowheads="1"/>
            </p:cNvSpPr>
            <p:nvPr/>
          </p:nvSpPr>
          <p:spPr bwMode="auto">
            <a:xfrm>
              <a:off x="5250316" y="2845577"/>
              <a:ext cx="869130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D2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10" name="Text Box 26"/>
            <p:cNvSpPr txBox="1">
              <a:spLocks noChangeArrowheads="1"/>
            </p:cNvSpPr>
            <p:nvPr/>
          </p:nvSpPr>
          <p:spPr bwMode="auto">
            <a:xfrm>
              <a:off x="6111520" y="2845577"/>
              <a:ext cx="869130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D1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11" name="Text Box 27"/>
            <p:cNvSpPr txBox="1">
              <a:spLocks noChangeArrowheads="1"/>
            </p:cNvSpPr>
            <p:nvPr/>
          </p:nvSpPr>
          <p:spPr bwMode="auto">
            <a:xfrm>
              <a:off x="6972725" y="2845577"/>
              <a:ext cx="869130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D0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18" name="Text Box 28"/>
            <p:cNvSpPr txBox="1">
              <a:spLocks noChangeArrowheads="1"/>
            </p:cNvSpPr>
            <p:nvPr/>
          </p:nvSpPr>
          <p:spPr bwMode="auto">
            <a:xfrm>
              <a:off x="6090364" y="2301314"/>
              <a:ext cx="1682194" cy="43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通道选择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cxnSp>
          <p:nvCxnSpPr>
            <p:cNvPr id="120" name="AutoShape 44"/>
            <p:cNvCxnSpPr>
              <a:cxnSpLocks noChangeShapeType="1"/>
            </p:cNvCxnSpPr>
            <p:nvPr/>
          </p:nvCxnSpPr>
          <p:spPr bwMode="auto">
            <a:xfrm>
              <a:off x="6073035" y="2296111"/>
              <a:ext cx="0" cy="4397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0" name="Text Box 53"/>
            <p:cNvSpPr txBox="1">
              <a:spLocks noChangeArrowheads="1"/>
            </p:cNvSpPr>
            <p:nvPr/>
          </p:nvSpPr>
          <p:spPr bwMode="auto">
            <a:xfrm>
              <a:off x="7215441" y="3638704"/>
              <a:ext cx="1252828" cy="1390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spcBef>
                  <a:spcPct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00 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通道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0</a:t>
              </a:r>
            </a:p>
            <a:p>
              <a:pPr lvl="0" fontAlgn="base">
                <a:spcBef>
                  <a:spcPct val="0"/>
                </a:spcBef>
                <a:spcAft>
                  <a:spcPts val="300"/>
                </a:spcAft>
              </a:pPr>
              <a:r>
                <a:rPr lang="en-US" altLang="zh-CN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01 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通</a:t>
              </a: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道</a:t>
              </a:r>
              <a:r>
                <a:rPr lang="en-US" altLang="zh-CN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1</a:t>
              </a:r>
            </a:p>
            <a:p>
              <a:pPr lvl="0" fontAlgn="base">
                <a:spcBef>
                  <a:spcPct val="0"/>
                </a:spcBef>
                <a:spcAft>
                  <a:spcPts val="300"/>
                </a:spcAft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10 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通</a:t>
              </a: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道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2</a:t>
              </a:r>
            </a:p>
            <a:p>
              <a:pPr lvl="0" fontAlgn="base">
                <a:spcBef>
                  <a:spcPct val="0"/>
                </a:spcBef>
                <a:spcAft>
                  <a:spcPts val="300"/>
                </a:spcAft>
              </a:pPr>
              <a:r>
                <a:rPr lang="en-US" altLang="zh-CN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11 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通</a:t>
              </a: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道</a:t>
              </a:r>
              <a:r>
                <a:rPr lang="en-US" altLang="zh-CN" sz="20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3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cxnSp>
          <p:nvCxnSpPr>
            <p:cNvPr id="56" name="AutoShape 54"/>
            <p:cNvCxnSpPr>
              <a:cxnSpLocks noChangeShapeType="1"/>
            </p:cNvCxnSpPr>
            <p:nvPr/>
          </p:nvCxnSpPr>
          <p:spPr bwMode="auto">
            <a:xfrm>
              <a:off x="6945906" y="3422956"/>
              <a:ext cx="0" cy="3960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" name="AutoShape 55"/>
            <p:cNvCxnSpPr>
              <a:cxnSpLocks noChangeShapeType="1"/>
            </p:cNvCxnSpPr>
            <p:nvPr/>
          </p:nvCxnSpPr>
          <p:spPr bwMode="auto">
            <a:xfrm flipH="1">
              <a:off x="6941930" y="3825779"/>
              <a:ext cx="1440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8" name="AutoShape 31"/>
            <p:cNvSpPr>
              <a:spLocks/>
            </p:cNvSpPr>
            <p:nvPr/>
          </p:nvSpPr>
          <p:spPr bwMode="auto">
            <a:xfrm rot="16200000">
              <a:off x="6895533" y="2561974"/>
              <a:ext cx="65963" cy="1656000"/>
            </a:xfrm>
            <a:prstGeom prst="leftBracket">
              <a:avLst>
                <a:gd name="adj" fmla="val 22383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22" name="Text Box 27"/>
            <p:cNvSpPr txBox="1">
              <a:spLocks noChangeArrowheads="1"/>
            </p:cNvSpPr>
            <p:nvPr/>
          </p:nvSpPr>
          <p:spPr bwMode="auto">
            <a:xfrm>
              <a:off x="5205450" y="2204864"/>
              <a:ext cx="907862" cy="43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请求</a:t>
              </a:r>
              <a:endPara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20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宋体" pitchFamily="2" charset="-122"/>
                </a:rPr>
                <a:t>标志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4" name="Text Box 53"/>
            <p:cNvSpPr txBox="1">
              <a:spLocks noChangeArrowheads="1"/>
            </p:cNvSpPr>
            <p:nvPr/>
          </p:nvSpPr>
          <p:spPr bwMode="auto">
            <a:xfrm>
              <a:off x="3823700" y="3483158"/>
              <a:ext cx="1861181" cy="881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lvl="0" fontAlgn="base">
                <a:spcBef>
                  <a:spcPct val="0"/>
                </a:spcBef>
                <a:spcAft>
                  <a:spcPts val="300"/>
                </a:spcAft>
                <a:defRPr kumimoji="0" sz="2000" b="0" i="0" u="none" strike="noStrike" cap="none" normalizeH="0" baseline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defRPr>
              </a:lvl1pPr>
            </a:lstStyle>
            <a:p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0 </a:t>
              </a:r>
              <a:r>
                <a:rPr lang="zh-CN" altLang="en-US" dirty="0" smtClean="0">
                  <a:latin typeface="Times New Roman" pitchFamily="18" charset="0"/>
                  <a:cs typeface="Times New Roman" pitchFamily="18" charset="0"/>
                </a:rPr>
                <a:t>无</a:t>
              </a:r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DMA</a:t>
              </a:r>
              <a:r>
                <a:rPr lang="zh-CN" altLang="en-US" dirty="0" smtClean="0">
                  <a:latin typeface="Times New Roman" pitchFamily="18" charset="0"/>
                  <a:cs typeface="Times New Roman" pitchFamily="18" charset="0"/>
                </a:rPr>
                <a:t>请求</a:t>
              </a:r>
              <a:endParaRPr lang="en-US" altLang="zh-CN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1 </a:t>
              </a:r>
              <a:r>
                <a:rPr lang="zh-CN" altLang="en-US" dirty="0" smtClean="0">
                  <a:latin typeface="Times New Roman" pitchFamily="18" charset="0"/>
                  <a:cs typeface="Times New Roman" pitchFamily="18" charset="0"/>
                </a:rPr>
                <a:t>有</a:t>
              </a:r>
              <a:r>
                <a:rPr lang="en-US" altLang="zh-CN" dirty="0" smtClean="0">
                  <a:latin typeface="Times New Roman" pitchFamily="18" charset="0"/>
                  <a:cs typeface="Times New Roman" pitchFamily="18" charset="0"/>
                </a:rPr>
                <a:t>DMA</a:t>
              </a:r>
              <a:r>
                <a:rPr lang="zh-CN" altLang="en-US" dirty="0" smtClean="0">
                  <a:latin typeface="Times New Roman" pitchFamily="18" charset="0"/>
                  <a:cs typeface="Times New Roman" pitchFamily="18" charset="0"/>
                </a:rPr>
                <a:t>请求</a:t>
              </a:r>
              <a:endParaRPr lang="zh-CN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5" name="AutoShape 54"/>
            <p:cNvCxnSpPr>
              <a:cxnSpLocks noChangeShapeType="1"/>
            </p:cNvCxnSpPr>
            <p:nvPr/>
          </p:nvCxnSpPr>
          <p:spPr bwMode="auto">
            <a:xfrm>
              <a:off x="5650254" y="3236658"/>
              <a:ext cx="0" cy="3960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6" name="AutoShape 55"/>
            <p:cNvCxnSpPr>
              <a:cxnSpLocks noChangeShapeType="1"/>
            </p:cNvCxnSpPr>
            <p:nvPr/>
          </p:nvCxnSpPr>
          <p:spPr bwMode="auto">
            <a:xfrm flipH="1">
              <a:off x="5508104" y="3632813"/>
              <a:ext cx="1440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427919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4744"/>
            <a:ext cx="2441694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spc="0" dirty="0" smtClean="0">
                <a:solidFill>
                  <a:schemeClr val="tx1"/>
                </a:solidFill>
                <a:ea typeface="黑体" pitchFamily="49" charset="-122"/>
              </a:rPr>
              <a:t>2</a:t>
            </a:r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．软件命令</a:t>
            </a:r>
            <a:endParaRPr lang="zh-CN" altLang="en-US" sz="32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106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9.2.5  8237A</a:t>
            </a:r>
            <a:r>
              <a:rPr lang="zh-CN" altLang="zh-CN" dirty="0" smtClean="0"/>
              <a:t>的编程</a:t>
            </a:r>
            <a:endParaRPr lang="zh-CN" altLang="en-US" dirty="0"/>
          </a:p>
        </p:txBody>
      </p:sp>
      <p:sp>
        <p:nvSpPr>
          <p:cNvPr id="36" name="Rectangle 146"/>
          <p:cNvSpPr>
            <a:spLocks noChangeArrowheads="1"/>
          </p:cNvSpPr>
          <p:nvPr/>
        </p:nvSpPr>
        <p:spPr bwMode="auto">
          <a:xfrm>
            <a:off x="683568" y="1675656"/>
            <a:ext cx="297937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buFontTx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） 主清除命令</a:t>
            </a:r>
            <a:endParaRPr lang="zh-CN" altLang="en-US" sz="2400" b="0" dirty="0">
              <a:solidFill>
                <a:srgbClr val="00206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7" name="Rectangle 147"/>
          <p:cNvSpPr>
            <a:spLocks noChangeArrowheads="1"/>
          </p:cNvSpPr>
          <p:nvPr/>
        </p:nvSpPr>
        <p:spPr bwMode="auto">
          <a:xfrm>
            <a:off x="683568" y="3356992"/>
            <a:ext cx="457274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buFontTx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） 清除先</a:t>
            </a: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后触发器命令</a:t>
            </a:r>
            <a:endParaRPr lang="zh-CN" altLang="en-US" sz="2400" b="0" dirty="0">
              <a:solidFill>
                <a:srgbClr val="00206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8" name="Rectangle 148"/>
          <p:cNvSpPr>
            <a:spLocks noChangeArrowheads="1"/>
          </p:cNvSpPr>
          <p:nvPr/>
        </p:nvSpPr>
        <p:spPr bwMode="auto">
          <a:xfrm>
            <a:off x="683568" y="5013176"/>
            <a:ext cx="4365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buFontTx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） 清除屏蔽寄存器命令</a:t>
            </a:r>
            <a:endParaRPr lang="zh-CN" altLang="en-US" sz="2400" b="0" dirty="0">
              <a:solidFill>
                <a:srgbClr val="00206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702000" y="2170023"/>
            <a:ext cx="7740000" cy="1142602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 w="9525">
            <a:solidFill>
              <a:srgbClr val="CC66FF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 lIns="108000" tIns="72000" rIns="108000" bIns="72000">
            <a:spAutoFit/>
          </a:bodyPr>
          <a:lstStyle>
            <a:defPPr>
              <a:defRPr lang="zh-CN"/>
            </a:defPPr>
            <a:lvl1pPr algn="just">
              <a:spcBef>
                <a:spcPts val="300"/>
              </a:spcBef>
              <a:spcAft>
                <a:spcPts val="300"/>
              </a:spcAft>
              <a:defRPr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pc="-100" dirty="0"/>
              <a:t>　　</a:t>
            </a:r>
            <a:r>
              <a:rPr lang="zh-CN" altLang="zh-CN" spc="-100" dirty="0"/>
              <a:t>也称软件复位命令</a:t>
            </a:r>
            <a:r>
              <a:rPr lang="zh-CN" altLang="zh-CN" spc="-100" dirty="0" smtClean="0"/>
              <a:t>，该</a:t>
            </a:r>
            <a:r>
              <a:rPr lang="zh-CN" altLang="zh-CN" spc="-100" dirty="0"/>
              <a:t>命</a:t>
            </a:r>
            <a:r>
              <a:rPr lang="zh-CN" altLang="zh-CN" spc="-100" dirty="0" smtClean="0"/>
              <a:t>令使</a:t>
            </a:r>
            <a:r>
              <a:rPr lang="en-US" altLang="zh-CN" spc="-100" dirty="0"/>
              <a:t>8237A</a:t>
            </a:r>
            <a:r>
              <a:rPr lang="zh-CN" altLang="zh-CN" spc="-100" dirty="0"/>
              <a:t>的命</a:t>
            </a:r>
            <a:r>
              <a:rPr lang="zh-CN" altLang="zh-CN" spc="-100" dirty="0" smtClean="0"/>
              <a:t>令、</a:t>
            </a:r>
            <a:r>
              <a:rPr lang="zh-CN" altLang="zh-CN" spc="-100" dirty="0"/>
              <a:t>状</a:t>
            </a:r>
            <a:r>
              <a:rPr lang="zh-CN" altLang="zh-CN" spc="-100" dirty="0" smtClean="0"/>
              <a:t>态、</a:t>
            </a:r>
            <a:r>
              <a:rPr lang="zh-CN" altLang="zh-CN" spc="-100" dirty="0"/>
              <a:t>请</a:t>
            </a:r>
            <a:r>
              <a:rPr lang="zh-CN" altLang="zh-CN" spc="-100" dirty="0" smtClean="0"/>
              <a:t>求、</a:t>
            </a:r>
            <a:r>
              <a:rPr lang="zh-CN" altLang="zh-CN" spc="-100" dirty="0"/>
              <a:t>暂存寄存</a:t>
            </a:r>
            <a:r>
              <a:rPr lang="zh-CN" altLang="zh-CN" spc="-100" dirty="0" smtClean="0"/>
              <a:t>器</a:t>
            </a:r>
            <a:r>
              <a:rPr lang="zh-CN" altLang="en-US" spc="-100" dirty="0" smtClean="0"/>
              <a:t>、</a:t>
            </a:r>
            <a:r>
              <a:rPr lang="zh-CN" altLang="zh-CN" spc="-100" dirty="0" smtClean="0"/>
              <a:t>先</a:t>
            </a:r>
            <a:r>
              <a:rPr lang="en-US" altLang="zh-CN" spc="-100" dirty="0"/>
              <a:t>/</a:t>
            </a:r>
            <a:r>
              <a:rPr lang="zh-CN" altLang="zh-CN" spc="-100" dirty="0"/>
              <a:t>后触发器清</a:t>
            </a:r>
            <a:r>
              <a:rPr lang="en-US" altLang="zh-CN" spc="-100" dirty="0"/>
              <a:t>0</a:t>
            </a:r>
            <a:r>
              <a:rPr lang="zh-CN" altLang="zh-CN" spc="-100" dirty="0"/>
              <a:t>，使屏蔽寄存器置</a:t>
            </a:r>
            <a:r>
              <a:rPr lang="en-US" altLang="zh-CN" spc="-100" dirty="0" smtClean="0"/>
              <a:t>1</a:t>
            </a:r>
            <a:r>
              <a:rPr lang="zh-CN" altLang="zh-CN" spc="-100" dirty="0" smtClean="0"/>
              <a:t>。</a:t>
            </a:r>
            <a:endParaRPr lang="en-US" altLang="zh-CN" spc="-100" dirty="0" smtClean="0"/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pc="-100" dirty="0" smtClean="0"/>
              <a:t>　　方法：</a:t>
            </a:r>
            <a:r>
              <a:rPr lang="zh-CN" altLang="zh-CN" spc="-100" dirty="0" smtClean="0"/>
              <a:t>向</a:t>
            </a:r>
            <a:r>
              <a:rPr lang="en-US" altLang="zh-CN" spc="-100" dirty="0" smtClean="0"/>
              <a:t>A3~A0=1101</a:t>
            </a:r>
            <a:r>
              <a:rPr lang="zh-CN" altLang="zh-CN" spc="-100" dirty="0"/>
              <a:t>的端</a:t>
            </a:r>
            <a:r>
              <a:rPr lang="zh-CN" altLang="zh-CN" spc="-100" dirty="0" smtClean="0"/>
              <a:t>口</a:t>
            </a:r>
            <a:r>
              <a:rPr lang="zh-CN" altLang="en-US" spc="-100" dirty="0" smtClean="0"/>
              <a:t>进</a:t>
            </a:r>
            <a:r>
              <a:rPr lang="zh-CN" altLang="zh-CN" spc="-100" dirty="0" smtClean="0"/>
              <a:t>行</a:t>
            </a:r>
            <a:r>
              <a:rPr lang="en-US" altLang="zh-CN" spc="-100" dirty="0" smtClean="0"/>
              <a:t>1</a:t>
            </a:r>
            <a:r>
              <a:rPr lang="zh-CN" altLang="en-US" spc="-100" dirty="0" smtClean="0"/>
              <a:t>次</a:t>
            </a:r>
            <a:r>
              <a:rPr lang="zh-CN" altLang="zh-CN" spc="-100" dirty="0" smtClean="0"/>
              <a:t>写</a:t>
            </a:r>
            <a:r>
              <a:rPr lang="zh-CN" altLang="zh-CN" spc="-100" dirty="0"/>
              <a:t>操</a:t>
            </a:r>
            <a:r>
              <a:rPr lang="zh-CN" altLang="zh-CN" spc="-100" dirty="0" smtClean="0"/>
              <a:t>作</a:t>
            </a:r>
            <a:r>
              <a:rPr lang="zh-CN" altLang="en-US" spc="-100" dirty="0" smtClean="0"/>
              <a:t>。</a:t>
            </a:r>
            <a:endParaRPr lang="zh-CN" altLang="zh-CN" spc="-100" dirty="0"/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702000" y="3861048"/>
            <a:ext cx="7740000" cy="1142602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 w="9525">
            <a:solidFill>
              <a:srgbClr val="CC66FF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 lIns="108000" tIns="72000" rIns="108000" bIns="72000">
            <a:spAutoFit/>
          </a:bodyPr>
          <a:lstStyle>
            <a:defPPr>
              <a:defRPr lang="zh-CN"/>
            </a:defPPr>
            <a:lvl1pPr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2400" spc="-1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pPr algn="l"/>
            <a:r>
              <a:rPr lang="zh-CN" altLang="en-US" dirty="0" smtClean="0"/>
              <a:t>　　</a:t>
            </a:r>
            <a:r>
              <a:rPr lang="zh-CN" altLang="zh-CN" dirty="0" smtClean="0"/>
              <a:t>用</a:t>
            </a:r>
            <a:r>
              <a:rPr lang="zh-CN" altLang="en-US" dirty="0" smtClean="0"/>
              <a:t>于</a:t>
            </a:r>
            <a:r>
              <a:rPr lang="zh-CN" altLang="zh-CN" dirty="0" smtClean="0"/>
              <a:t>控制对</a:t>
            </a:r>
            <a:r>
              <a:rPr lang="en-US" altLang="zh-CN" dirty="0" smtClean="0"/>
              <a:t>16</a:t>
            </a:r>
            <a:r>
              <a:rPr lang="zh-CN" altLang="zh-CN" dirty="0" smtClean="0"/>
              <a:t>位寄存器</a:t>
            </a:r>
            <a:r>
              <a:rPr lang="zh-CN" altLang="en-US" dirty="0" smtClean="0"/>
              <a:t>的</a:t>
            </a:r>
            <a:r>
              <a:rPr lang="zh-CN" altLang="zh-CN" dirty="0" smtClean="0"/>
              <a:t>低</a:t>
            </a:r>
            <a:r>
              <a:rPr lang="zh-CN" altLang="en-US" dirty="0" smtClean="0"/>
              <a:t>字节</a:t>
            </a:r>
            <a:r>
              <a:rPr lang="en-US" altLang="zh-CN" dirty="0" smtClean="0"/>
              <a:t>/</a:t>
            </a:r>
            <a:r>
              <a:rPr lang="zh-CN" altLang="zh-CN" dirty="0" smtClean="0"/>
              <a:t>高字节操作</a:t>
            </a:r>
            <a:r>
              <a:rPr lang="zh-CN" altLang="en-US" dirty="0" smtClean="0"/>
              <a:t>的</a:t>
            </a:r>
            <a:r>
              <a:rPr lang="zh-CN" altLang="zh-CN" dirty="0" smtClean="0"/>
              <a:t>切换。</a:t>
            </a:r>
            <a:endParaRPr lang="en-US" altLang="zh-CN" dirty="0" smtClean="0"/>
          </a:p>
          <a:p>
            <a:r>
              <a:rPr lang="zh-CN" altLang="en-US" dirty="0"/>
              <a:t>　　</a:t>
            </a:r>
            <a:r>
              <a:rPr lang="zh-CN" altLang="zh-CN" dirty="0" smtClean="0"/>
              <a:t>执行主清除命令后</a:t>
            </a:r>
            <a:r>
              <a:rPr lang="zh-CN" altLang="en-US" dirty="0" smtClean="0"/>
              <a:t>该</a:t>
            </a:r>
            <a:r>
              <a:rPr lang="zh-CN" altLang="zh-CN" dirty="0" smtClean="0"/>
              <a:t>触发器变为</a:t>
            </a:r>
            <a:r>
              <a:rPr lang="en-US" altLang="zh-CN" dirty="0" smtClean="0"/>
              <a:t>0，</a:t>
            </a:r>
            <a:r>
              <a:rPr lang="zh-CN" altLang="en-US" dirty="0" smtClean="0"/>
              <a:t>也可以</a:t>
            </a:r>
            <a:r>
              <a:rPr lang="zh-CN" altLang="zh-CN" dirty="0" smtClean="0"/>
              <a:t>向</a:t>
            </a:r>
            <a:r>
              <a:rPr lang="en-US" altLang="zh-CN" dirty="0" smtClean="0"/>
              <a:t>A3~A0=</a:t>
            </a:r>
            <a:r>
              <a:rPr lang="zh-CN" altLang="en-US" dirty="0"/>
              <a:t> </a:t>
            </a:r>
            <a:r>
              <a:rPr lang="en-US" altLang="zh-CN" dirty="0" smtClean="0"/>
              <a:t>1100</a:t>
            </a:r>
            <a:r>
              <a:rPr lang="zh-CN" altLang="zh-CN" dirty="0" smtClean="0"/>
              <a:t>的端口执行写操作</a:t>
            </a:r>
            <a:r>
              <a:rPr lang="zh-CN" altLang="en-US" dirty="0" smtClean="0"/>
              <a:t>来清</a:t>
            </a:r>
            <a:r>
              <a:rPr lang="en-US" altLang="zh-CN" dirty="0" smtClean="0"/>
              <a:t>0</a:t>
            </a:r>
            <a:r>
              <a:rPr lang="zh-CN" altLang="en-US" dirty="0" smtClean="0"/>
              <a:t>。该</a:t>
            </a:r>
            <a:r>
              <a:rPr lang="zh-CN" altLang="zh-CN" dirty="0" smtClean="0"/>
              <a:t>触发器</a:t>
            </a:r>
            <a:r>
              <a:rPr lang="zh-CN" altLang="en-US" dirty="0" smtClean="0"/>
              <a:t>具</a:t>
            </a:r>
            <a:r>
              <a:rPr lang="zh-CN" altLang="zh-CN" dirty="0" smtClean="0"/>
              <a:t>有自动反转功能。</a:t>
            </a:r>
            <a:endParaRPr lang="en-US" altLang="zh-CN" dirty="0"/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702000" y="5517232"/>
            <a:ext cx="7740000" cy="810204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 w="9525">
            <a:solidFill>
              <a:srgbClr val="CC66FF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 lIns="108000" tIns="72000" rIns="108000" bIns="72000">
            <a:spAutoFit/>
          </a:bodyPr>
          <a:lstStyle>
            <a:defPPr>
              <a:defRPr lang="zh-CN"/>
            </a:defPPr>
            <a:lvl1pPr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2400" spc="-1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r>
              <a:rPr lang="zh-CN" altLang="en-US" dirty="0"/>
              <a:t>　　</a:t>
            </a:r>
            <a:r>
              <a:rPr lang="zh-CN" altLang="zh-CN" dirty="0" smtClean="0"/>
              <a:t>对</a:t>
            </a:r>
            <a:r>
              <a:rPr lang="en-US" altLang="zh-CN" dirty="0"/>
              <a:t>DMA</a:t>
            </a:r>
            <a:r>
              <a:rPr lang="zh-CN" altLang="zh-CN" dirty="0"/>
              <a:t>通道初始化</a:t>
            </a:r>
            <a:r>
              <a:rPr lang="zh-CN" altLang="zh-CN" dirty="0" smtClean="0"/>
              <a:t>时</a:t>
            </a:r>
            <a:r>
              <a:rPr lang="zh-CN" altLang="en-US" dirty="0" smtClean="0"/>
              <a:t>应</a:t>
            </a:r>
            <a:r>
              <a:rPr lang="zh-CN" altLang="zh-CN" dirty="0" smtClean="0"/>
              <a:t>开</a:t>
            </a:r>
            <a:r>
              <a:rPr lang="zh-CN" altLang="zh-CN" dirty="0"/>
              <a:t>放全部通道的</a:t>
            </a:r>
            <a:r>
              <a:rPr lang="en-US" altLang="zh-CN" dirty="0"/>
              <a:t>DMA</a:t>
            </a:r>
            <a:r>
              <a:rPr lang="zh-CN" altLang="zh-CN" dirty="0"/>
              <a:t>请求</a:t>
            </a:r>
            <a:r>
              <a:rPr lang="zh-CN" altLang="zh-CN" dirty="0" smtClean="0"/>
              <a:t>，清除全</a:t>
            </a:r>
            <a:r>
              <a:rPr lang="zh-CN" altLang="zh-CN" dirty="0"/>
              <a:t>部屏蔽</a:t>
            </a:r>
            <a:r>
              <a:rPr lang="zh-CN" altLang="zh-CN" dirty="0" smtClean="0"/>
              <a:t>位</a:t>
            </a:r>
            <a:r>
              <a:rPr lang="zh-CN" altLang="en-US" dirty="0" smtClean="0"/>
              <a:t>。方法：向</a:t>
            </a:r>
            <a:r>
              <a:rPr lang="en-US" altLang="zh-CN" dirty="0" smtClean="0"/>
              <a:t>A3~A0=1110</a:t>
            </a:r>
            <a:r>
              <a:rPr lang="zh-CN" altLang="zh-CN" dirty="0" smtClean="0"/>
              <a:t>端口写</a:t>
            </a:r>
            <a:r>
              <a:rPr lang="zh-CN" altLang="zh-CN" dirty="0"/>
              <a:t>操作。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9107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75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6" grpId="0" autoUpdateAnimBg="0"/>
      <p:bldP spid="37" grpId="0" autoUpdateAnimBg="0"/>
      <p:bldP spid="38" grpId="0" autoUpdateAnimBg="0"/>
      <p:bldP spid="39" grpId="0" animBg="1" autoUpdateAnimBg="0"/>
      <p:bldP spid="40" grpId="0" animBg="1" autoUpdateAnimBg="0"/>
      <p:bldP spid="41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4744"/>
            <a:ext cx="3148619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spc="0" dirty="0">
                <a:solidFill>
                  <a:schemeClr val="tx1"/>
                </a:solidFill>
                <a:ea typeface="黑体" pitchFamily="49" charset="-122"/>
              </a:rPr>
              <a:t>3</a:t>
            </a:r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．</a:t>
            </a:r>
            <a:r>
              <a:rPr lang="en-US" altLang="zh-CN" sz="3200" b="0" spc="0" dirty="0">
                <a:solidFill>
                  <a:schemeClr val="tx1"/>
                </a:solidFill>
                <a:ea typeface="黑体" pitchFamily="49" charset="-122"/>
              </a:rPr>
              <a:t>8237A</a:t>
            </a:r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的编程</a:t>
            </a:r>
            <a:endParaRPr lang="zh-CN" altLang="en-US" sz="32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106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9.2.5  8237A</a:t>
            </a:r>
            <a:r>
              <a:rPr lang="zh-CN" altLang="zh-CN" dirty="0" smtClean="0"/>
              <a:t>的编程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838200" y="1744240"/>
            <a:ext cx="7766248" cy="4536000"/>
            <a:chOff x="838200" y="1729952"/>
            <a:chExt cx="7766248" cy="4536000"/>
          </a:xfrm>
        </p:grpSpPr>
        <p:sp>
          <p:nvSpPr>
            <p:cNvPr id="10" name="Text Box 3"/>
            <p:cNvSpPr txBox="1">
              <a:spLocks noChangeArrowheads="1"/>
            </p:cNvSpPr>
            <p:nvPr/>
          </p:nvSpPr>
          <p:spPr bwMode="auto">
            <a:xfrm>
              <a:off x="838200" y="1729952"/>
              <a:ext cx="7766248" cy="4536000"/>
            </a:xfrm>
            <a:prstGeom prst="rect">
              <a:avLst/>
            </a:prstGeom>
            <a:solidFill>
              <a:srgbClr val="F2F2F2">
                <a:alpha val="50196"/>
              </a:srgbClr>
            </a:solidFill>
            <a:ln w="19050">
              <a:solidFill>
                <a:srgbClr val="FF0000"/>
              </a:solidFill>
              <a:prstDash val="dash"/>
              <a:miter lim="800000"/>
              <a:headEnd/>
              <a:tailEnd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buFont typeface="Wingdings" pitchFamily="2" charset="2"/>
                <a:buNone/>
                <a:defRPr sz="24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</a:pPr>
              <a:r>
                <a:rPr lang="zh-CN" altLang="en-US" dirty="0" smtClean="0"/>
                <a:t>编程步骤：</a:t>
              </a:r>
              <a:endParaRPr lang="en-US" altLang="zh-CN" dirty="0" smtClean="0"/>
            </a:p>
            <a:p>
              <a:pPr>
                <a:lnSpc>
                  <a:spcPct val="100000"/>
                </a:lnSpc>
                <a:spcBef>
                  <a:spcPts val="300"/>
                </a:spcBef>
              </a:pPr>
              <a:r>
                <a:rPr lang="zh-CN" altLang="en-US" dirty="0"/>
                <a:t>　</a:t>
              </a:r>
              <a:r>
                <a:rPr lang="zh-CN" altLang="en-US" dirty="0" smtClean="0"/>
                <a:t>① </a:t>
              </a:r>
              <a:r>
                <a:rPr lang="zh-CN" altLang="en-US" dirty="0"/>
                <a:t>发出主清除命令</a:t>
              </a:r>
            </a:p>
            <a:p>
              <a:pPr>
                <a:lnSpc>
                  <a:spcPct val="100000"/>
                </a:lnSpc>
                <a:spcBef>
                  <a:spcPts val="300"/>
                </a:spcBef>
              </a:pPr>
              <a:r>
                <a:rPr lang="zh-CN" altLang="en-US" dirty="0"/>
                <a:t>　② 写入基与当前地址寄存器 （先低后高字节）</a:t>
              </a:r>
            </a:p>
            <a:p>
              <a:pPr>
                <a:lnSpc>
                  <a:spcPct val="100000"/>
                </a:lnSpc>
                <a:spcBef>
                  <a:spcPts val="300"/>
                </a:spcBef>
              </a:pPr>
              <a:r>
                <a:rPr lang="zh-CN" altLang="en-US" dirty="0"/>
                <a:t>　③ 写入基与当前字节计数寄存器（先低后高字节）</a:t>
              </a:r>
            </a:p>
            <a:p>
              <a:pPr>
                <a:lnSpc>
                  <a:spcPct val="100000"/>
                </a:lnSpc>
                <a:spcBef>
                  <a:spcPts val="300"/>
                </a:spcBef>
              </a:pPr>
              <a:r>
                <a:rPr lang="zh-CN" altLang="en-US" dirty="0"/>
                <a:t>　④ 写入工作方式寄存器</a:t>
              </a:r>
            </a:p>
            <a:p>
              <a:pPr>
                <a:lnSpc>
                  <a:spcPct val="100000"/>
                </a:lnSpc>
                <a:spcBef>
                  <a:spcPts val="300"/>
                </a:spcBef>
              </a:pPr>
              <a:r>
                <a:rPr lang="zh-CN" altLang="en-US" dirty="0"/>
                <a:t>　⑤ 写入屏蔽寄存器</a:t>
              </a:r>
            </a:p>
            <a:p>
              <a:pPr>
                <a:lnSpc>
                  <a:spcPct val="100000"/>
                </a:lnSpc>
                <a:spcBef>
                  <a:spcPts val="300"/>
                </a:spcBef>
              </a:pPr>
              <a:r>
                <a:rPr lang="zh-CN" altLang="en-US" dirty="0"/>
                <a:t>　⑥ 写入命令寄存器</a:t>
              </a:r>
            </a:p>
            <a:p>
              <a:pPr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</a:pPr>
              <a:r>
                <a:rPr lang="zh-CN" altLang="en-US" dirty="0"/>
                <a:t>　⑦ 写入请求寄存</a:t>
              </a:r>
              <a:r>
                <a:rPr lang="zh-CN" altLang="en-US" dirty="0" smtClean="0"/>
                <a:t>器</a:t>
              </a:r>
              <a:endParaRPr lang="en-US" altLang="zh-CN" dirty="0" smtClean="0"/>
            </a:p>
            <a:p>
              <a:pPr>
                <a:lnSpc>
                  <a:spcPct val="100000"/>
                </a:lnSpc>
                <a:spcBef>
                  <a:spcPts val="300"/>
                </a:spcBef>
              </a:pPr>
              <a:r>
                <a:rPr lang="zh-CN" altLang="en-US" dirty="0" smtClean="0">
                  <a:solidFill>
                    <a:srgbClr val="0070C0"/>
                  </a:solidFill>
                </a:rPr>
                <a:t>注</a:t>
              </a:r>
              <a:endParaRPr lang="en-US" altLang="zh-CN" dirty="0" smtClean="0">
                <a:solidFill>
                  <a:srgbClr val="0070C0"/>
                </a:solidFill>
              </a:endParaRPr>
            </a:p>
            <a:p>
              <a:pPr>
                <a:lnSpc>
                  <a:spcPct val="100000"/>
                </a:lnSpc>
                <a:spcBef>
                  <a:spcPts val="300"/>
                </a:spcBef>
              </a:pPr>
              <a:endParaRPr lang="en-US" altLang="zh-CN" dirty="0"/>
            </a:p>
            <a:p>
              <a:pPr>
                <a:lnSpc>
                  <a:spcPct val="100000"/>
                </a:lnSpc>
                <a:spcBef>
                  <a:spcPts val="300"/>
                </a:spcBef>
              </a:pPr>
              <a:endParaRPr lang="en-US" altLang="zh-CN" dirty="0" smtClean="0"/>
            </a:p>
          </p:txBody>
        </p:sp>
        <p:sp>
          <p:nvSpPr>
            <p:cNvPr id="13" name="Text Box 3"/>
            <p:cNvSpPr txBox="1">
              <a:spLocks noChangeArrowheads="1"/>
            </p:cNvSpPr>
            <p:nvPr/>
          </p:nvSpPr>
          <p:spPr bwMode="auto">
            <a:xfrm>
              <a:off x="899592" y="5056040"/>
              <a:ext cx="7467600" cy="1200329"/>
            </a:xfrm>
            <a:prstGeom prst="rect">
              <a:avLst/>
            </a:prstGeom>
            <a:noFill/>
            <a:ln w="19050">
              <a:noFill/>
              <a:prstDash val="dash"/>
              <a:miter lim="800000"/>
              <a:headEnd/>
              <a:tailEnd/>
            </a:ln>
            <a:effectLst/>
            <a:extLst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buFont typeface="Wingdings" pitchFamily="2" charset="2"/>
                <a:buNone/>
                <a:defRPr sz="24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defRPr>
              </a:lvl1pPr>
            </a:lstStyle>
            <a:p>
              <a:pPr marL="612000" indent="-180000">
                <a:lnSpc>
                  <a:spcPct val="100000"/>
                </a:lnSpc>
                <a:buFont typeface="Arial" pitchFamily="34" charset="0"/>
                <a:buChar char="•"/>
              </a:pPr>
              <a:r>
                <a:rPr lang="zh-CN" altLang="zh-CN" dirty="0" smtClean="0">
                  <a:solidFill>
                    <a:srgbClr val="0070C0"/>
                  </a:solidFill>
                </a:rPr>
                <a:t>只</a:t>
              </a:r>
              <a:r>
                <a:rPr lang="zh-CN" altLang="zh-CN" dirty="0">
                  <a:solidFill>
                    <a:srgbClr val="0070C0"/>
                  </a:solidFill>
                </a:rPr>
                <a:t>有需要通过软</a:t>
              </a:r>
              <a:r>
                <a:rPr lang="zh-CN" altLang="zh-CN" dirty="0" smtClean="0">
                  <a:solidFill>
                    <a:srgbClr val="0070C0"/>
                  </a:solidFill>
                </a:rPr>
                <a:t>件设</a:t>
              </a:r>
              <a:r>
                <a:rPr lang="zh-CN" altLang="zh-CN" dirty="0">
                  <a:solidFill>
                    <a:srgbClr val="0070C0"/>
                  </a:solidFill>
                </a:rPr>
                <a:t>置</a:t>
              </a:r>
              <a:r>
                <a:rPr lang="en-US" altLang="zh-CN" dirty="0">
                  <a:solidFill>
                    <a:srgbClr val="0070C0"/>
                  </a:solidFill>
                </a:rPr>
                <a:t>DMA</a:t>
              </a:r>
              <a:r>
                <a:rPr lang="zh-CN" altLang="zh-CN" dirty="0">
                  <a:solidFill>
                    <a:srgbClr val="0070C0"/>
                  </a:solidFill>
                </a:rPr>
                <a:t>请求</a:t>
              </a:r>
              <a:r>
                <a:rPr lang="zh-CN" altLang="zh-CN" dirty="0" smtClean="0">
                  <a:solidFill>
                    <a:srgbClr val="0070C0"/>
                  </a:solidFill>
                </a:rPr>
                <a:t>时才</a:t>
              </a:r>
              <a:r>
                <a:rPr lang="zh-CN" altLang="en-US" dirty="0" smtClean="0">
                  <a:solidFill>
                    <a:srgbClr val="0070C0"/>
                  </a:solidFill>
                </a:rPr>
                <a:t>需第⑦步。</a:t>
              </a:r>
              <a:endParaRPr lang="zh-CN" altLang="zh-CN" dirty="0">
                <a:solidFill>
                  <a:srgbClr val="0070C0"/>
                </a:solidFill>
              </a:endParaRPr>
            </a:p>
            <a:p>
              <a:pPr marL="612000" indent="-180000">
                <a:lnSpc>
                  <a:spcPct val="100000"/>
                </a:lnSpc>
                <a:buFont typeface="Arial" pitchFamily="34" charset="0"/>
                <a:buChar char="•"/>
              </a:pPr>
              <a:r>
                <a:rPr lang="en-US" altLang="zh-CN" dirty="0" smtClean="0">
                  <a:solidFill>
                    <a:srgbClr val="0070C0"/>
                  </a:solidFill>
                </a:rPr>
                <a:t>8237A</a:t>
              </a:r>
              <a:r>
                <a:rPr lang="zh-CN" altLang="zh-CN" dirty="0">
                  <a:solidFill>
                    <a:srgbClr val="0070C0"/>
                  </a:solidFill>
                </a:rPr>
                <a:t>每个通道都需要进行</a:t>
              </a:r>
              <a:r>
                <a:rPr lang="en-US" altLang="zh-CN" dirty="0">
                  <a:solidFill>
                    <a:srgbClr val="0070C0"/>
                  </a:solidFill>
                </a:rPr>
                <a:t>DMA</a:t>
              </a:r>
              <a:r>
                <a:rPr lang="zh-CN" altLang="zh-CN" dirty="0">
                  <a:solidFill>
                    <a:srgbClr val="0070C0"/>
                  </a:solidFill>
                </a:rPr>
                <a:t>传送编程</a:t>
              </a:r>
              <a:r>
                <a:rPr lang="zh-CN" altLang="zh-CN" dirty="0" smtClean="0">
                  <a:solidFill>
                    <a:srgbClr val="0070C0"/>
                  </a:solidFill>
                </a:rPr>
                <a:t>。</a:t>
              </a:r>
              <a:endParaRPr lang="en-US" altLang="zh-CN" dirty="0" smtClean="0">
                <a:solidFill>
                  <a:srgbClr val="0070C0"/>
                </a:solidFill>
              </a:endParaRPr>
            </a:p>
            <a:p>
              <a:pPr marL="612000" indent="-180000">
                <a:lnSpc>
                  <a:spcPct val="100000"/>
                </a:lnSpc>
                <a:buFont typeface="Arial" pitchFamily="34" charset="0"/>
                <a:buChar char="•"/>
              </a:pPr>
              <a:r>
                <a:rPr lang="zh-CN" altLang="zh-CN" dirty="0" smtClean="0">
                  <a:solidFill>
                    <a:srgbClr val="0070C0"/>
                  </a:solidFill>
                </a:rPr>
                <a:t>在</a:t>
              </a:r>
              <a:r>
                <a:rPr lang="zh-CN" altLang="zh-CN" dirty="0">
                  <a:solidFill>
                    <a:srgbClr val="0070C0"/>
                  </a:solidFill>
                </a:rPr>
                <a:t>上述各步骤中，第②～⑥步的顺</a:t>
              </a:r>
              <a:r>
                <a:rPr lang="zh-CN" altLang="zh-CN" dirty="0" smtClean="0">
                  <a:solidFill>
                    <a:srgbClr val="0070C0"/>
                  </a:solidFill>
                </a:rPr>
                <a:t>序</a:t>
              </a:r>
              <a:r>
                <a:rPr lang="zh-CN" altLang="en-US" dirty="0" smtClean="0">
                  <a:solidFill>
                    <a:srgbClr val="0070C0"/>
                  </a:solidFill>
                </a:rPr>
                <a:t>任</a:t>
              </a:r>
              <a:r>
                <a:rPr lang="zh-CN" altLang="zh-CN" dirty="0" smtClean="0">
                  <a:solidFill>
                    <a:srgbClr val="0070C0"/>
                  </a:solidFill>
                </a:rPr>
                <a:t>意。</a:t>
              </a:r>
              <a:endParaRPr lang="zh-CN" altLang="en-US" dirty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3975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4744"/>
            <a:ext cx="3148619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spc="0" dirty="0">
                <a:solidFill>
                  <a:schemeClr val="tx1"/>
                </a:solidFill>
                <a:ea typeface="黑体" pitchFamily="49" charset="-122"/>
              </a:rPr>
              <a:t>3</a:t>
            </a:r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．</a:t>
            </a:r>
            <a:r>
              <a:rPr lang="en-US" altLang="zh-CN" sz="3200" b="0" spc="0" dirty="0">
                <a:solidFill>
                  <a:schemeClr val="tx1"/>
                </a:solidFill>
                <a:ea typeface="黑体" pitchFamily="49" charset="-122"/>
              </a:rPr>
              <a:t>8237A</a:t>
            </a:r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的编程</a:t>
            </a:r>
            <a:endParaRPr lang="zh-CN" altLang="en-US" sz="32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106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9.2.5  8237A</a:t>
            </a:r>
            <a:r>
              <a:rPr lang="zh-CN" altLang="zh-CN" dirty="0" smtClean="0"/>
              <a:t>的编程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838200" y="1744240"/>
            <a:ext cx="7766248" cy="4536000"/>
            <a:chOff x="838200" y="1729952"/>
            <a:chExt cx="7766248" cy="4536000"/>
          </a:xfrm>
        </p:grpSpPr>
        <p:sp>
          <p:nvSpPr>
            <p:cNvPr id="10" name="Text Box 3"/>
            <p:cNvSpPr txBox="1">
              <a:spLocks noChangeArrowheads="1"/>
            </p:cNvSpPr>
            <p:nvPr/>
          </p:nvSpPr>
          <p:spPr bwMode="auto">
            <a:xfrm>
              <a:off x="838200" y="1729952"/>
              <a:ext cx="7766248" cy="4536000"/>
            </a:xfrm>
            <a:prstGeom prst="rect">
              <a:avLst/>
            </a:prstGeom>
            <a:solidFill>
              <a:srgbClr val="F2F2F2">
                <a:alpha val="50196"/>
              </a:srgbClr>
            </a:solidFill>
            <a:ln w="19050">
              <a:solidFill>
                <a:srgbClr val="FF0000"/>
              </a:solidFill>
              <a:prstDash val="dash"/>
              <a:miter lim="800000"/>
              <a:headEnd/>
              <a:tailEnd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buFont typeface="Wingdings" pitchFamily="2" charset="2"/>
                <a:buNone/>
                <a:defRPr sz="24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</a:pPr>
              <a:r>
                <a:rPr lang="zh-CN" altLang="en-US" dirty="0" smtClean="0"/>
                <a:t>编程步骤：</a:t>
              </a:r>
              <a:endParaRPr lang="en-US" altLang="zh-CN" dirty="0" smtClean="0"/>
            </a:p>
            <a:p>
              <a:pPr>
                <a:lnSpc>
                  <a:spcPct val="100000"/>
                </a:lnSpc>
                <a:spcBef>
                  <a:spcPts val="300"/>
                </a:spcBef>
              </a:pPr>
              <a:r>
                <a:rPr lang="zh-CN" altLang="en-US" dirty="0"/>
                <a:t>　</a:t>
              </a:r>
              <a:r>
                <a:rPr lang="zh-CN" altLang="en-US" dirty="0" smtClean="0"/>
                <a:t>① </a:t>
              </a:r>
              <a:r>
                <a:rPr lang="zh-CN" altLang="en-US" dirty="0"/>
                <a:t>发出主清除命令</a:t>
              </a:r>
            </a:p>
            <a:p>
              <a:pPr>
                <a:lnSpc>
                  <a:spcPct val="100000"/>
                </a:lnSpc>
                <a:spcBef>
                  <a:spcPts val="300"/>
                </a:spcBef>
              </a:pPr>
              <a:r>
                <a:rPr lang="zh-CN" altLang="en-US" dirty="0"/>
                <a:t>　② 写入基与当前地址寄存器 （先低后高字节）</a:t>
              </a:r>
            </a:p>
            <a:p>
              <a:pPr>
                <a:lnSpc>
                  <a:spcPct val="100000"/>
                </a:lnSpc>
                <a:spcBef>
                  <a:spcPts val="300"/>
                </a:spcBef>
              </a:pPr>
              <a:r>
                <a:rPr lang="zh-CN" altLang="en-US" dirty="0"/>
                <a:t>　③ 写入基与当前字节计数寄存器（先低后高字节）</a:t>
              </a:r>
            </a:p>
            <a:p>
              <a:pPr>
                <a:lnSpc>
                  <a:spcPct val="100000"/>
                </a:lnSpc>
                <a:spcBef>
                  <a:spcPts val="300"/>
                </a:spcBef>
              </a:pPr>
              <a:r>
                <a:rPr lang="zh-CN" altLang="en-US" dirty="0"/>
                <a:t>　④ 写入工作方式寄存器</a:t>
              </a:r>
            </a:p>
            <a:p>
              <a:pPr>
                <a:lnSpc>
                  <a:spcPct val="100000"/>
                </a:lnSpc>
                <a:spcBef>
                  <a:spcPts val="300"/>
                </a:spcBef>
              </a:pPr>
              <a:r>
                <a:rPr lang="zh-CN" altLang="en-US" dirty="0"/>
                <a:t>　⑤ 写入屏蔽寄存器</a:t>
              </a:r>
            </a:p>
            <a:p>
              <a:pPr>
                <a:lnSpc>
                  <a:spcPct val="100000"/>
                </a:lnSpc>
                <a:spcBef>
                  <a:spcPts val="300"/>
                </a:spcBef>
              </a:pPr>
              <a:r>
                <a:rPr lang="zh-CN" altLang="en-US" dirty="0"/>
                <a:t>　⑥ 写入命令寄存器</a:t>
              </a:r>
            </a:p>
            <a:p>
              <a:pPr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</a:pPr>
              <a:r>
                <a:rPr lang="zh-CN" altLang="en-US" dirty="0"/>
                <a:t>　⑦ 写入请求寄存</a:t>
              </a:r>
              <a:r>
                <a:rPr lang="zh-CN" altLang="en-US" dirty="0" smtClean="0"/>
                <a:t>器</a:t>
              </a:r>
              <a:endParaRPr lang="en-US" altLang="zh-CN" dirty="0" smtClean="0"/>
            </a:p>
            <a:p>
              <a:pPr>
                <a:lnSpc>
                  <a:spcPct val="100000"/>
                </a:lnSpc>
                <a:spcBef>
                  <a:spcPts val="300"/>
                </a:spcBef>
              </a:pPr>
              <a:r>
                <a:rPr lang="zh-CN" altLang="en-US" dirty="0" smtClean="0">
                  <a:solidFill>
                    <a:srgbClr val="0070C0"/>
                  </a:solidFill>
                </a:rPr>
                <a:t>注</a:t>
              </a:r>
              <a:endParaRPr lang="en-US" altLang="zh-CN" dirty="0" smtClean="0">
                <a:solidFill>
                  <a:srgbClr val="0070C0"/>
                </a:solidFill>
              </a:endParaRPr>
            </a:p>
            <a:p>
              <a:pPr>
                <a:lnSpc>
                  <a:spcPct val="100000"/>
                </a:lnSpc>
                <a:spcBef>
                  <a:spcPts val="300"/>
                </a:spcBef>
              </a:pPr>
              <a:endParaRPr lang="en-US" altLang="zh-CN" dirty="0"/>
            </a:p>
            <a:p>
              <a:pPr>
                <a:lnSpc>
                  <a:spcPct val="100000"/>
                </a:lnSpc>
                <a:spcBef>
                  <a:spcPts val="300"/>
                </a:spcBef>
              </a:pPr>
              <a:endParaRPr lang="en-US" altLang="zh-CN" dirty="0" smtClean="0"/>
            </a:p>
          </p:txBody>
        </p:sp>
        <p:sp>
          <p:nvSpPr>
            <p:cNvPr id="13" name="Text Box 3"/>
            <p:cNvSpPr txBox="1">
              <a:spLocks noChangeArrowheads="1"/>
            </p:cNvSpPr>
            <p:nvPr/>
          </p:nvSpPr>
          <p:spPr bwMode="auto">
            <a:xfrm>
              <a:off x="899592" y="5056040"/>
              <a:ext cx="7467600" cy="1200329"/>
            </a:xfrm>
            <a:prstGeom prst="rect">
              <a:avLst/>
            </a:prstGeom>
            <a:noFill/>
            <a:ln w="19050">
              <a:noFill/>
              <a:prstDash val="dash"/>
              <a:miter lim="800000"/>
              <a:headEnd/>
              <a:tailEnd/>
            </a:ln>
            <a:effectLst/>
            <a:extLst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buFont typeface="Wingdings" pitchFamily="2" charset="2"/>
                <a:buNone/>
                <a:defRPr sz="24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defRPr>
              </a:lvl1pPr>
            </a:lstStyle>
            <a:p>
              <a:pPr marL="612000" indent="-180000">
                <a:lnSpc>
                  <a:spcPct val="100000"/>
                </a:lnSpc>
                <a:buFont typeface="Arial" pitchFamily="34" charset="0"/>
                <a:buChar char="•"/>
              </a:pPr>
              <a:r>
                <a:rPr lang="zh-CN" altLang="zh-CN" dirty="0" smtClean="0">
                  <a:solidFill>
                    <a:srgbClr val="0070C0"/>
                  </a:solidFill>
                </a:rPr>
                <a:t>只</a:t>
              </a:r>
              <a:r>
                <a:rPr lang="zh-CN" altLang="zh-CN" dirty="0">
                  <a:solidFill>
                    <a:srgbClr val="0070C0"/>
                  </a:solidFill>
                </a:rPr>
                <a:t>有需要通过软</a:t>
              </a:r>
              <a:r>
                <a:rPr lang="zh-CN" altLang="zh-CN" dirty="0" smtClean="0">
                  <a:solidFill>
                    <a:srgbClr val="0070C0"/>
                  </a:solidFill>
                </a:rPr>
                <a:t>件设</a:t>
              </a:r>
              <a:r>
                <a:rPr lang="zh-CN" altLang="zh-CN" dirty="0">
                  <a:solidFill>
                    <a:srgbClr val="0070C0"/>
                  </a:solidFill>
                </a:rPr>
                <a:t>置</a:t>
              </a:r>
              <a:r>
                <a:rPr lang="en-US" altLang="zh-CN" dirty="0">
                  <a:solidFill>
                    <a:srgbClr val="0070C0"/>
                  </a:solidFill>
                </a:rPr>
                <a:t>DMA</a:t>
              </a:r>
              <a:r>
                <a:rPr lang="zh-CN" altLang="zh-CN" dirty="0">
                  <a:solidFill>
                    <a:srgbClr val="0070C0"/>
                  </a:solidFill>
                </a:rPr>
                <a:t>请求</a:t>
              </a:r>
              <a:r>
                <a:rPr lang="zh-CN" altLang="zh-CN" dirty="0" smtClean="0">
                  <a:solidFill>
                    <a:srgbClr val="0070C0"/>
                  </a:solidFill>
                </a:rPr>
                <a:t>时才需要</a:t>
              </a:r>
              <a:r>
                <a:rPr lang="zh-CN" altLang="en-US" dirty="0" smtClean="0">
                  <a:solidFill>
                    <a:srgbClr val="0070C0"/>
                  </a:solidFill>
                </a:rPr>
                <a:t>第⑦步。</a:t>
              </a:r>
              <a:endParaRPr lang="zh-CN" altLang="zh-CN" dirty="0">
                <a:solidFill>
                  <a:srgbClr val="0070C0"/>
                </a:solidFill>
              </a:endParaRPr>
            </a:p>
            <a:p>
              <a:pPr marL="612000" indent="-180000">
                <a:lnSpc>
                  <a:spcPct val="100000"/>
                </a:lnSpc>
                <a:buFont typeface="Arial" pitchFamily="34" charset="0"/>
                <a:buChar char="•"/>
              </a:pPr>
              <a:r>
                <a:rPr lang="en-US" altLang="zh-CN" dirty="0" smtClean="0">
                  <a:solidFill>
                    <a:srgbClr val="0070C0"/>
                  </a:solidFill>
                </a:rPr>
                <a:t>8237A</a:t>
              </a:r>
              <a:r>
                <a:rPr lang="zh-CN" altLang="zh-CN" dirty="0">
                  <a:solidFill>
                    <a:srgbClr val="0070C0"/>
                  </a:solidFill>
                </a:rPr>
                <a:t>每个通道都需要进行</a:t>
              </a:r>
              <a:r>
                <a:rPr lang="en-US" altLang="zh-CN" dirty="0">
                  <a:solidFill>
                    <a:srgbClr val="0070C0"/>
                  </a:solidFill>
                </a:rPr>
                <a:t>DMA</a:t>
              </a:r>
              <a:r>
                <a:rPr lang="zh-CN" altLang="zh-CN" dirty="0">
                  <a:solidFill>
                    <a:srgbClr val="0070C0"/>
                  </a:solidFill>
                </a:rPr>
                <a:t>传送编程</a:t>
              </a:r>
              <a:r>
                <a:rPr lang="zh-CN" altLang="zh-CN" dirty="0" smtClean="0">
                  <a:solidFill>
                    <a:srgbClr val="0070C0"/>
                  </a:solidFill>
                </a:rPr>
                <a:t>。</a:t>
              </a:r>
              <a:endParaRPr lang="en-US" altLang="zh-CN" dirty="0" smtClean="0">
                <a:solidFill>
                  <a:srgbClr val="0070C0"/>
                </a:solidFill>
              </a:endParaRPr>
            </a:p>
            <a:p>
              <a:pPr marL="612000" indent="-180000">
                <a:lnSpc>
                  <a:spcPct val="100000"/>
                </a:lnSpc>
                <a:buFont typeface="Arial" pitchFamily="34" charset="0"/>
                <a:buChar char="•"/>
              </a:pPr>
              <a:r>
                <a:rPr lang="zh-CN" altLang="zh-CN" dirty="0" smtClean="0">
                  <a:solidFill>
                    <a:srgbClr val="0070C0"/>
                  </a:solidFill>
                </a:rPr>
                <a:t>在</a:t>
              </a:r>
              <a:r>
                <a:rPr lang="zh-CN" altLang="zh-CN" dirty="0">
                  <a:solidFill>
                    <a:srgbClr val="0070C0"/>
                  </a:solidFill>
                </a:rPr>
                <a:t>上述各步骤中，第②～⑥步的顺</a:t>
              </a:r>
              <a:r>
                <a:rPr lang="zh-CN" altLang="zh-CN" dirty="0" smtClean="0">
                  <a:solidFill>
                    <a:srgbClr val="0070C0"/>
                  </a:solidFill>
                </a:rPr>
                <a:t>序随意。</a:t>
              </a:r>
              <a:endParaRPr lang="zh-CN" altLang="en-US" dirty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562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5630" y="1772816"/>
            <a:ext cx="7448778" cy="451031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4744"/>
            <a:ext cx="3148619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spc="0" dirty="0">
                <a:solidFill>
                  <a:schemeClr val="tx1"/>
                </a:solidFill>
                <a:ea typeface="黑体" pitchFamily="49" charset="-122"/>
              </a:rPr>
              <a:t>3</a:t>
            </a:r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．</a:t>
            </a:r>
            <a:r>
              <a:rPr lang="en-US" altLang="zh-CN" sz="3200" b="0" spc="0" dirty="0">
                <a:solidFill>
                  <a:schemeClr val="tx1"/>
                </a:solidFill>
                <a:ea typeface="黑体" pitchFamily="49" charset="-122"/>
              </a:rPr>
              <a:t>8237A</a:t>
            </a:r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的编程</a:t>
            </a:r>
            <a:endParaRPr lang="zh-CN" altLang="en-US" sz="32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106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9.2.5  8237A</a:t>
            </a:r>
            <a:r>
              <a:rPr lang="zh-CN" altLang="zh-CN" dirty="0" smtClean="0"/>
              <a:t>的编程</a:t>
            </a:r>
            <a:endParaRPr lang="zh-CN" altLang="en-US" dirty="0"/>
          </a:p>
        </p:txBody>
      </p:sp>
      <p:grpSp>
        <p:nvGrpSpPr>
          <p:cNvPr id="162" name="组合 161"/>
          <p:cNvGrpSpPr/>
          <p:nvPr/>
        </p:nvGrpSpPr>
        <p:grpSpPr>
          <a:xfrm>
            <a:off x="979972" y="1772816"/>
            <a:ext cx="7264436" cy="4510315"/>
            <a:chOff x="723988" y="1814286"/>
            <a:chExt cx="7264436" cy="4510315"/>
          </a:xfrm>
        </p:grpSpPr>
        <p:sp>
          <p:nvSpPr>
            <p:cNvPr id="163" name="矩形 162"/>
            <p:cNvSpPr/>
            <p:nvPr/>
          </p:nvSpPr>
          <p:spPr>
            <a:xfrm>
              <a:off x="723988" y="2900311"/>
              <a:ext cx="391628" cy="2338264"/>
            </a:xfrm>
            <a:prstGeom prst="rect">
              <a:avLst/>
            </a:prstGeom>
          </p:spPr>
          <p:txBody>
            <a:bodyPr vert="eaVert" wrap="none" lIns="72000" tIns="36000" rIns="72000" bIns="0" anchor="ctr" anchorCtr="0">
              <a:spAutoFit/>
            </a:bodyPr>
            <a:lstStyle/>
            <a:p>
              <a:r>
                <a:rPr lang="en-US" altLang="zh-CN" sz="1600" spc="2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8237A</a:t>
              </a:r>
              <a:r>
                <a:rPr lang="zh-CN" altLang="zh-CN" sz="1600" spc="2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内部寄存器寻址</a:t>
              </a:r>
              <a:endParaRPr lang="zh-CN" altLang="en-US" sz="1600" spc="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grpSp>
          <p:nvGrpSpPr>
            <p:cNvPr id="164" name="组合 163"/>
            <p:cNvGrpSpPr/>
            <p:nvPr/>
          </p:nvGrpSpPr>
          <p:grpSpPr>
            <a:xfrm>
              <a:off x="1331640" y="1814286"/>
              <a:ext cx="6656784" cy="4510315"/>
              <a:chOff x="1115616" y="1814286"/>
              <a:chExt cx="6656784" cy="4510315"/>
            </a:xfrm>
          </p:grpSpPr>
          <p:sp>
            <p:nvSpPr>
              <p:cNvPr id="165" name="Rectangle 9"/>
              <p:cNvSpPr>
                <a:spLocks noChangeArrowheads="1"/>
              </p:cNvSpPr>
              <p:nvPr/>
            </p:nvSpPr>
            <p:spPr bwMode="auto">
              <a:xfrm>
                <a:off x="4948238" y="6059488"/>
                <a:ext cx="2824162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l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4</a:t>
                </a: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个通道的屏蔽寄存器</a:t>
                </a:r>
              </a:p>
            </p:txBody>
          </p:sp>
          <p:sp>
            <p:nvSpPr>
              <p:cNvPr id="166" name="Rectangle 10"/>
              <p:cNvSpPr>
                <a:spLocks noChangeArrowheads="1"/>
              </p:cNvSpPr>
              <p:nvPr/>
            </p:nvSpPr>
            <p:spPr bwMode="auto">
              <a:xfrm>
                <a:off x="2716213" y="6059488"/>
                <a:ext cx="2232025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marL="108000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——</a:t>
                </a:r>
              </a:p>
            </p:txBody>
          </p:sp>
          <p:sp>
            <p:nvSpPr>
              <p:cNvPr id="167" name="Rectangle 12"/>
              <p:cNvSpPr>
                <a:spLocks noChangeArrowheads="1"/>
              </p:cNvSpPr>
              <p:nvPr/>
            </p:nvSpPr>
            <p:spPr bwMode="auto">
              <a:xfrm>
                <a:off x="4948238" y="5795963"/>
                <a:ext cx="2824162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l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</a:t>
                </a: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清除</a:t>
                </a: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4</a:t>
                </a: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个通道的屏蔽位</a:t>
                </a:r>
              </a:p>
            </p:txBody>
          </p:sp>
          <p:sp>
            <p:nvSpPr>
              <p:cNvPr id="168" name="Rectangle 13"/>
              <p:cNvSpPr>
                <a:spLocks noChangeArrowheads="1"/>
              </p:cNvSpPr>
              <p:nvPr/>
            </p:nvSpPr>
            <p:spPr bwMode="auto">
              <a:xfrm>
                <a:off x="2716213" y="5795963"/>
                <a:ext cx="2232025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marL="108000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——</a:t>
                </a:r>
              </a:p>
            </p:txBody>
          </p:sp>
          <p:sp>
            <p:nvSpPr>
              <p:cNvPr id="169" name="Rectangle 15"/>
              <p:cNvSpPr>
                <a:spLocks noChangeArrowheads="1"/>
              </p:cNvSpPr>
              <p:nvPr/>
            </p:nvSpPr>
            <p:spPr bwMode="auto">
              <a:xfrm>
                <a:off x="4948238" y="5530850"/>
                <a:ext cx="2824162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l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</a:t>
                </a: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主清除命令</a:t>
                </a:r>
              </a:p>
            </p:txBody>
          </p:sp>
          <p:sp>
            <p:nvSpPr>
              <p:cNvPr id="170" name="Rectangle 16"/>
              <p:cNvSpPr>
                <a:spLocks noChangeArrowheads="1"/>
              </p:cNvSpPr>
              <p:nvPr/>
            </p:nvSpPr>
            <p:spPr bwMode="auto">
              <a:xfrm>
                <a:off x="2716213" y="5530850"/>
                <a:ext cx="2232025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marL="108000">
                  <a:lnSpc>
                    <a:spcPct val="80000"/>
                  </a:lnSpc>
                  <a:buFontTx/>
                  <a:buNone/>
                </a:pP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暂存寄存器</a:t>
                </a:r>
              </a:p>
            </p:txBody>
          </p:sp>
          <p:sp>
            <p:nvSpPr>
              <p:cNvPr id="171" name="Rectangle 18"/>
              <p:cNvSpPr>
                <a:spLocks noChangeArrowheads="1"/>
              </p:cNvSpPr>
              <p:nvPr/>
            </p:nvSpPr>
            <p:spPr bwMode="auto">
              <a:xfrm>
                <a:off x="4948238" y="5267325"/>
                <a:ext cx="2824162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l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</a:t>
                </a: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清除先</a:t>
                </a: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/</a:t>
                </a: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后触发器</a:t>
                </a:r>
              </a:p>
            </p:txBody>
          </p:sp>
          <p:sp>
            <p:nvSpPr>
              <p:cNvPr id="172" name="Rectangle 19"/>
              <p:cNvSpPr>
                <a:spLocks noChangeArrowheads="1"/>
              </p:cNvSpPr>
              <p:nvPr/>
            </p:nvSpPr>
            <p:spPr bwMode="auto">
              <a:xfrm>
                <a:off x="2716213" y="5267325"/>
                <a:ext cx="2232025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marL="108000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——</a:t>
                </a:r>
              </a:p>
            </p:txBody>
          </p:sp>
          <p:sp>
            <p:nvSpPr>
              <p:cNvPr id="173" name="Rectangle 21"/>
              <p:cNvSpPr>
                <a:spLocks noChangeArrowheads="1"/>
              </p:cNvSpPr>
              <p:nvPr/>
            </p:nvSpPr>
            <p:spPr bwMode="auto">
              <a:xfrm>
                <a:off x="4948238" y="5002213"/>
                <a:ext cx="2824162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l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</a:t>
                </a: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工作方式寄存器</a:t>
                </a:r>
              </a:p>
            </p:txBody>
          </p:sp>
          <p:sp>
            <p:nvSpPr>
              <p:cNvPr id="174" name="Rectangle 22"/>
              <p:cNvSpPr>
                <a:spLocks noChangeArrowheads="1"/>
              </p:cNvSpPr>
              <p:nvPr/>
            </p:nvSpPr>
            <p:spPr bwMode="auto">
              <a:xfrm>
                <a:off x="2716213" y="5002213"/>
                <a:ext cx="2232025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marL="108000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——</a:t>
                </a:r>
              </a:p>
            </p:txBody>
          </p:sp>
          <p:sp>
            <p:nvSpPr>
              <p:cNvPr id="175" name="Rectangle 24"/>
              <p:cNvSpPr>
                <a:spLocks noChangeArrowheads="1"/>
              </p:cNvSpPr>
              <p:nvPr/>
            </p:nvSpPr>
            <p:spPr bwMode="auto">
              <a:xfrm>
                <a:off x="4948238" y="4737100"/>
                <a:ext cx="2824162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l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</a:t>
                </a: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单通道屏蔽寄存器</a:t>
                </a:r>
              </a:p>
            </p:txBody>
          </p:sp>
          <p:sp>
            <p:nvSpPr>
              <p:cNvPr id="176" name="Rectangle 25"/>
              <p:cNvSpPr>
                <a:spLocks noChangeArrowheads="1"/>
              </p:cNvSpPr>
              <p:nvPr/>
            </p:nvSpPr>
            <p:spPr bwMode="auto">
              <a:xfrm>
                <a:off x="2716213" y="4737100"/>
                <a:ext cx="2232025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marL="108000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——</a:t>
                </a:r>
              </a:p>
            </p:txBody>
          </p:sp>
          <p:sp>
            <p:nvSpPr>
              <p:cNvPr id="177" name="Rectangle 27"/>
              <p:cNvSpPr>
                <a:spLocks noChangeArrowheads="1"/>
              </p:cNvSpPr>
              <p:nvPr/>
            </p:nvSpPr>
            <p:spPr bwMode="auto">
              <a:xfrm>
                <a:off x="4948238" y="4473575"/>
                <a:ext cx="2824162" cy="263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l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</a:t>
                </a:r>
                <a:r>
                  <a:rPr lang="zh-CN" altLang="en-US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请求寄存器</a:t>
                </a:r>
              </a:p>
            </p:txBody>
          </p:sp>
          <p:sp>
            <p:nvSpPr>
              <p:cNvPr id="178" name="Rectangle 28"/>
              <p:cNvSpPr>
                <a:spLocks noChangeArrowheads="1"/>
              </p:cNvSpPr>
              <p:nvPr/>
            </p:nvSpPr>
            <p:spPr bwMode="auto">
              <a:xfrm>
                <a:off x="2716213" y="4473575"/>
                <a:ext cx="2232025" cy="263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marL="108000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——</a:t>
                </a:r>
              </a:p>
            </p:txBody>
          </p:sp>
          <p:sp>
            <p:nvSpPr>
              <p:cNvPr id="179" name="Rectangle 30"/>
              <p:cNvSpPr>
                <a:spLocks noChangeArrowheads="1"/>
              </p:cNvSpPr>
              <p:nvPr/>
            </p:nvSpPr>
            <p:spPr bwMode="auto">
              <a:xfrm>
                <a:off x="4948238" y="4208463"/>
                <a:ext cx="2824162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l">
                  <a:lnSpc>
                    <a:spcPct val="80000"/>
                  </a:lnSpc>
                  <a:buFontTx/>
                  <a:buNone/>
                </a:pPr>
                <a:r>
                  <a:rPr lang="en-US" altLang="zh-CN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命令寄存器</a:t>
                </a:r>
              </a:p>
            </p:txBody>
          </p:sp>
          <p:sp>
            <p:nvSpPr>
              <p:cNvPr id="180" name="Rectangle 31"/>
              <p:cNvSpPr>
                <a:spLocks noChangeArrowheads="1"/>
              </p:cNvSpPr>
              <p:nvPr/>
            </p:nvSpPr>
            <p:spPr bwMode="auto">
              <a:xfrm>
                <a:off x="2716213" y="4208463"/>
                <a:ext cx="2232025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marL="108000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状态寄存器</a:t>
                </a:r>
              </a:p>
            </p:txBody>
          </p:sp>
          <p:sp>
            <p:nvSpPr>
              <p:cNvPr id="181" name="Rectangle 33"/>
              <p:cNvSpPr>
                <a:spLocks noChangeArrowheads="1"/>
              </p:cNvSpPr>
              <p:nvPr/>
            </p:nvSpPr>
            <p:spPr bwMode="auto">
              <a:xfrm>
                <a:off x="4948238" y="3944938"/>
                <a:ext cx="2824162" cy="263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基（当前）字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节计数器</a:t>
                </a:r>
              </a:p>
            </p:txBody>
          </p:sp>
          <p:sp>
            <p:nvSpPr>
              <p:cNvPr id="182" name="Rectangle 34"/>
              <p:cNvSpPr>
                <a:spLocks noChangeArrowheads="1"/>
              </p:cNvSpPr>
              <p:nvPr/>
            </p:nvSpPr>
            <p:spPr bwMode="auto">
              <a:xfrm>
                <a:off x="2716213" y="3944938"/>
                <a:ext cx="2232025" cy="263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当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前字节计数器</a:t>
                </a:r>
              </a:p>
            </p:txBody>
          </p:sp>
          <p:sp>
            <p:nvSpPr>
              <p:cNvPr id="183" name="Rectangle 36"/>
              <p:cNvSpPr>
                <a:spLocks noChangeArrowheads="1"/>
              </p:cNvSpPr>
              <p:nvPr/>
            </p:nvSpPr>
            <p:spPr bwMode="auto">
              <a:xfrm>
                <a:off x="4948238" y="3679825"/>
                <a:ext cx="2808000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基（当前）地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址寄存器</a:t>
                </a:r>
              </a:p>
            </p:txBody>
          </p:sp>
          <p:sp>
            <p:nvSpPr>
              <p:cNvPr id="184" name="Rectangle 37"/>
              <p:cNvSpPr>
                <a:spLocks noChangeArrowheads="1"/>
              </p:cNvSpPr>
              <p:nvPr/>
            </p:nvSpPr>
            <p:spPr bwMode="auto">
              <a:xfrm>
                <a:off x="2716213" y="3679825"/>
                <a:ext cx="2232025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当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前地址寄存器</a:t>
                </a:r>
              </a:p>
            </p:txBody>
          </p:sp>
          <p:sp>
            <p:nvSpPr>
              <p:cNvPr id="185" name="Rectangle 39"/>
              <p:cNvSpPr>
                <a:spLocks noChangeArrowheads="1"/>
              </p:cNvSpPr>
              <p:nvPr/>
            </p:nvSpPr>
            <p:spPr bwMode="auto">
              <a:xfrm>
                <a:off x="4948238" y="3416300"/>
                <a:ext cx="2824162" cy="263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基（当前）字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节计数器</a:t>
                </a:r>
              </a:p>
            </p:txBody>
          </p:sp>
          <p:sp>
            <p:nvSpPr>
              <p:cNvPr id="186" name="Rectangle 40"/>
              <p:cNvSpPr>
                <a:spLocks noChangeArrowheads="1"/>
              </p:cNvSpPr>
              <p:nvPr/>
            </p:nvSpPr>
            <p:spPr bwMode="auto">
              <a:xfrm>
                <a:off x="2716213" y="3416300"/>
                <a:ext cx="2232025" cy="263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当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前字节计数器</a:t>
                </a:r>
              </a:p>
            </p:txBody>
          </p:sp>
          <p:sp>
            <p:nvSpPr>
              <p:cNvPr id="187" name="Rectangle 42"/>
              <p:cNvSpPr>
                <a:spLocks noChangeArrowheads="1"/>
              </p:cNvSpPr>
              <p:nvPr/>
            </p:nvSpPr>
            <p:spPr bwMode="auto">
              <a:xfrm>
                <a:off x="4948238" y="3151188"/>
                <a:ext cx="2808000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基（当前）地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址寄存器</a:t>
                </a:r>
              </a:p>
            </p:txBody>
          </p:sp>
          <p:sp>
            <p:nvSpPr>
              <p:cNvPr id="188" name="Rectangle 43"/>
              <p:cNvSpPr>
                <a:spLocks noChangeArrowheads="1"/>
              </p:cNvSpPr>
              <p:nvPr/>
            </p:nvSpPr>
            <p:spPr bwMode="auto">
              <a:xfrm>
                <a:off x="2716213" y="3151188"/>
                <a:ext cx="2232025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当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前地址寄存器</a:t>
                </a:r>
              </a:p>
            </p:txBody>
          </p:sp>
          <p:sp>
            <p:nvSpPr>
              <p:cNvPr id="189" name="Rectangle 45"/>
              <p:cNvSpPr>
                <a:spLocks noChangeArrowheads="1"/>
              </p:cNvSpPr>
              <p:nvPr/>
            </p:nvSpPr>
            <p:spPr bwMode="auto">
              <a:xfrm>
                <a:off x="4948238" y="2886075"/>
                <a:ext cx="2824162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基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（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当前）字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节计数器</a:t>
                </a:r>
              </a:p>
            </p:txBody>
          </p:sp>
          <p:sp>
            <p:nvSpPr>
              <p:cNvPr id="190" name="Rectangle 46"/>
              <p:cNvSpPr>
                <a:spLocks noChangeArrowheads="1"/>
              </p:cNvSpPr>
              <p:nvPr/>
            </p:nvSpPr>
            <p:spPr bwMode="auto">
              <a:xfrm>
                <a:off x="2716213" y="2886075"/>
                <a:ext cx="2232025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当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前字节计数器</a:t>
                </a:r>
              </a:p>
            </p:txBody>
          </p:sp>
          <p:sp>
            <p:nvSpPr>
              <p:cNvPr id="191" name="Rectangle 48"/>
              <p:cNvSpPr>
                <a:spLocks noChangeArrowheads="1"/>
              </p:cNvSpPr>
              <p:nvPr/>
            </p:nvSpPr>
            <p:spPr bwMode="auto">
              <a:xfrm>
                <a:off x="4948238" y="2622550"/>
                <a:ext cx="2808000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基（当前）地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址寄存器</a:t>
                </a:r>
              </a:p>
            </p:txBody>
          </p:sp>
          <p:sp>
            <p:nvSpPr>
              <p:cNvPr id="192" name="Rectangle 49"/>
              <p:cNvSpPr>
                <a:spLocks noChangeArrowheads="1"/>
              </p:cNvSpPr>
              <p:nvPr/>
            </p:nvSpPr>
            <p:spPr bwMode="auto">
              <a:xfrm>
                <a:off x="2716213" y="2622550"/>
                <a:ext cx="2232025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当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前地址寄存器</a:t>
                </a:r>
              </a:p>
            </p:txBody>
          </p:sp>
          <p:sp>
            <p:nvSpPr>
              <p:cNvPr id="193" name="Rectangle 51"/>
              <p:cNvSpPr>
                <a:spLocks noChangeArrowheads="1"/>
              </p:cNvSpPr>
              <p:nvPr/>
            </p:nvSpPr>
            <p:spPr bwMode="auto">
              <a:xfrm>
                <a:off x="4948238" y="2357438"/>
                <a:ext cx="2824162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0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基（当前）字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节计数器</a:t>
                </a:r>
              </a:p>
            </p:txBody>
          </p:sp>
          <p:sp>
            <p:nvSpPr>
              <p:cNvPr id="194" name="Rectangle 52"/>
              <p:cNvSpPr>
                <a:spLocks noChangeArrowheads="1"/>
              </p:cNvSpPr>
              <p:nvPr/>
            </p:nvSpPr>
            <p:spPr bwMode="auto">
              <a:xfrm>
                <a:off x="2716213" y="2357438"/>
                <a:ext cx="2232025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0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当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前字节计数器</a:t>
                </a:r>
              </a:p>
            </p:txBody>
          </p:sp>
          <p:sp>
            <p:nvSpPr>
              <p:cNvPr id="195" name="Rectangle 54"/>
              <p:cNvSpPr>
                <a:spLocks noChangeArrowheads="1"/>
              </p:cNvSpPr>
              <p:nvPr/>
            </p:nvSpPr>
            <p:spPr bwMode="auto">
              <a:xfrm>
                <a:off x="4948238" y="2093913"/>
                <a:ext cx="2808000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0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基（当前）地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址寄存器</a:t>
                </a:r>
              </a:p>
            </p:txBody>
          </p:sp>
          <p:sp>
            <p:nvSpPr>
              <p:cNvPr id="196" name="Rectangle 55"/>
              <p:cNvSpPr>
                <a:spLocks noChangeArrowheads="1"/>
              </p:cNvSpPr>
              <p:nvPr/>
            </p:nvSpPr>
            <p:spPr bwMode="auto">
              <a:xfrm>
                <a:off x="2716213" y="2093913"/>
                <a:ext cx="2232025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通道</a:t>
                </a:r>
                <a:r>
                  <a:rPr lang="en-US" altLang="zh-CN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0 </a:t>
                </a:r>
                <a:r>
                  <a:rPr lang="zh-CN" altLang="en-US" sz="15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当</a:t>
                </a:r>
                <a:r>
                  <a:rPr lang="zh-CN" altLang="en-US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前地址寄存器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7" name="Rectangle 57"/>
                  <p:cNvSpPr>
                    <a:spLocks noChangeArrowheads="1"/>
                  </p:cNvSpPr>
                  <p:nvPr/>
                </p:nvSpPr>
                <p:spPr bwMode="auto">
                  <a:xfrm>
                    <a:off x="4948238" y="1828800"/>
                    <a:ext cx="2824162" cy="265113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  <a:extLst/>
                </p:spPr>
                <p:txBody>
                  <a:bodyPr lIns="72000" tIns="36000" rIns="72000" bIns="0" anchor="ctr" anchorCtr="0"/>
                  <a:lstStyle/>
                  <a:p>
                    <a:pPr indent="0" algn="ctr">
                      <a:lnSpc>
                        <a:spcPts val="12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zh-CN" altLang="en-US" sz="15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写操作</a:t>
                    </a:r>
                    <a:r>
                      <a:rPr lang="zh-CN" altLang="zh-CN" sz="1500" kern="100" dirty="0">
                        <a:solidFill>
                          <a:srgbClr val="00206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（</a:t>
                    </a:r>
                    <a14:m>
                      <m:oMath xmlns:m="http://schemas.openxmlformats.org/officeDocument/2006/math">
                        <m:acc>
                          <m:accPr>
                            <m:chr m:val="̅"/>
                            <m:ctrlPr>
                              <a:rPr lang="zh-CN" altLang="en-US" sz="1500" i="1" kern="100">
                                <a:solidFill>
                                  <a:srgbClr val="002060"/>
                                </a:solidFill>
                                <a:latin typeface="Cambria Math"/>
                                <a:ea typeface="宋体" pitchFamily="2" charset="-122"/>
                                <a:cs typeface="Times New Roman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altLang="zh-CN" sz="1500" kern="100">
                                <a:solidFill>
                                  <a:srgbClr val="002060"/>
                                </a:solidFill>
                                <a:latin typeface="Cambria Math"/>
                                <a:ea typeface="宋体" pitchFamily="2" charset="-122"/>
                                <a:cs typeface="Times New Roman" pitchFamily="18" charset="0"/>
                              </a:rPr>
                              <m:t>IOW</m:t>
                            </m:r>
                          </m:e>
                        </m:acc>
                      </m:oMath>
                    </a14:m>
                    <a:r>
                      <a:rPr lang="en-US" altLang="zh-CN" sz="1500" kern="100" dirty="0">
                        <a:solidFill>
                          <a:srgbClr val="00206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 =0</a:t>
                    </a:r>
                    <a:r>
                      <a:rPr lang="zh-CN" altLang="zh-CN" sz="1500" kern="100" dirty="0">
                        <a:solidFill>
                          <a:srgbClr val="00206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时）</a:t>
                    </a:r>
                  </a:p>
                </p:txBody>
              </p:sp>
            </mc:Choice>
            <mc:Fallback xmlns="">
              <p:sp>
                <p:nvSpPr>
                  <p:cNvPr id="197" name="Rectangle 57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4948238" y="1828800"/>
                    <a:ext cx="2824162" cy="265113"/>
                  </a:xfrm>
                  <a:prstGeom prst="rect">
                    <a:avLst/>
                  </a:prstGeom>
                  <a:blipFill rotWithShape="1">
                    <a:blip r:embed="rId2"/>
                    <a:stretch>
                      <a:fillRect t="-22727" b="-29545"/>
                    </a:stretch>
                  </a:blipFill>
                  <a:ln>
                    <a:noFill/>
                  </a:ln>
                  <a:effectLst/>
                  <a:extLst/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8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2716213" y="1828800"/>
                    <a:ext cx="2232025" cy="265113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  <a:extLst/>
                </p:spPr>
                <p:txBody>
                  <a:bodyPr lIns="72000" tIns="36000" rIns="72000" bIns="0" anchor="ctr" anchorCtr="0"/>
                  <a:lstStyle/>
                  <a:p>
                    <a:pPr algn="ctr">
                      <a:lnSpc>
                        <a:spcPct val="80000"/>
                      </a:lnSpc>
                    </a:pPr>
                    <a:r>
                      <a:rPr lang="zh-CN" altLang="en-US" sz="15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读操作</a:t>
                    </a:r>
                    <a:r>
                      <a:rPr lang="zh-CN" altLang="zh-CN" sz="1500" kern="100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（</a:t>
                    </a:r>
                    <a:r>
                      <a:rPr lang="en-US" altLang="zh-CN" sz="1500" kern="100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 </a:t>
                    </a:r>
                    <a14:m>
                      <m:oMath xmlns:m="http://schemas.openxmlformats.org/officeDocument/2006/math">
                        <m:acc>
                          <m:accPr>
                            <m:chr m:val="̅"/>
                            <m:ctrlPr>
                              <a:rPr lang="en-US" altLang="zh-CN" sz="1500" i="1" kern="100">
                                <a:solidFill>
                                  <a:srgbClr val="002060"/>
                                </a:solidFill>
                                <a:latin typeface="Cambria Math"/>
                                <a:ea typeface="宋体" pitchFamily="2" charset="-122"/>
                                <a:cs typeface="Times New Roman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altLang="zh-CN" sz="1500" kern="100">
                                <a:solidFill>
                                  <a:srgbClr val="002060"/>
                                </a:solidFill>
                                <a:latin typeface="Cambria Math"/>
                                <a:ea typeface="宋体" pitchFamily="2" charset="-122"/>
                                <a:cs typeface="Times New Roman" pitchFamily="18" charset="0"/>
                              </a:rPr>
                              <m:t>IOR</m:t>
                            </m:r>
                          </m:e>
                        </m:acc>
                      </m:oMath>
                    </a14:m>
                    <a:r>
                      <a:rPr lang="en-US" altLang="zh-CN" sz="1500" kern="100" dirty="0">
                        <a:solidFill>
                          <a:srgbClr val="00206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=0</a:t>
                    </a:r>
                    <a:r>
                      <a:rPr lang="zh-CN" altLang="zh-CN" sz="1500" kern="100" dirty="0">
                        <a:solidFill>
                          <a:srgbClr val="00206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时</a:t>
                    </a:r>
                    <a:r>
                      <a:rPr lang="zh-CN" altLang="zh-CN" sz="1500" kern="100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rPr>
                      <a:t>）</a:t>
                    </a:r>
                    <a:endParaRPr lang="zh-CN" altLang="en-US" sz="1500" dirty="0">
                      <a:solidFill>
                        <a:srgbClr val="002060"/>
                      </a:solidFill>
                      <a:latin typeface="Times New Roman" pitchFamily="18" charset="0"/>
                      <a:ea typeface="黑体" pitchFamily="49" charset="-122"/>
                      <a:cs typeface="Times New Roman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198" name="Rectangle 58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2716213" y="1828800"/>
                    <a:ext cx="2232025" cy="265113"/>
                  </a:xfrm>
                  <a:prstGeom prst="rect">
                    <a:avLst/>
                  </a:prstGeom>
                  <a:blipFill rotWithShape="1">
                    <a:blip r:embed="rId3"/>
                    <a:stretch>
                      <a:fillRect t="-20455" b="-31818"/>
                    </a:stretch>
                  </a:blipFill>
                  <a:ln>
                    <a:noFill/>
                  </a:ln>
                  <a:effectLst/>
                  <a:extLst/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99" name="Rectangle 11"/>
              <p:cNvSpPr>
                <a:spLocks noChangeArrowheads="1"/>
              </p:cNvSpPr>
              <p:nvPr/>
            </p:nvSpPr>
            <p:spPr bwMode="auto">
              <a:xfrm>
                <a:off x="1130472" y="6059488"/>
                <a:ext cx="1584000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DMA+ 1111</a:t>
                </a:r>
              </a:p>
            </p:txBody>
          </p:sp>
          <p:sp>
            <p:nvSpPr>
              <p:cNvPr id="200" name="Rectangle 14"/>
              <p:cNvSpPr>
                <a:spLocks noChangeArrowheads="1"/>
              </p:cNvSpPr>
              <p:nvPr/>
            </p:nvSpPr>
            <p:spPr bwMode="auto">
              <a:xfrm>
                <a:off x="1130472" y="5795963"/>
                <a:ext cx="1584000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DMA+ 1110</a:t>
                </a:r>
              </a:p>
            </p:txBody>
          </p:sp>
          <p:sp>
            <p:nvSpPr>
              <p:cNvPr id="201" name="Rectangle 17"/>
              <p:cNvSpPr>
                <a:spLocks noChangeArrowheads="1"/>
              </p:cNvSpPr>
              <p:nvPr/>
            </p:nvSpPr>
            <p:spPr bwMode="auto">
              <a:xfrm>
                <a:off x="1130472" y="5530850"/>
                <a:ext cx="1584000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DMA+ 1101</a:t>
                </a:r>
              </a:p>
            </p:txBody>
          </p:sp>
          <p:sp>
            <p:nvSpPr>
              <p:cNvPr id="202" name="Rectangle 20"/>
              <p:cNvSpPr>
                <a:spLocks noChangeArrowheads="1"/>
              </p:cNvSpPr>
              <p:nvPr/>
            </p:nvSpPr>
            <p:spPr bwMode="auto">
              <a:xfrm>
                <a:off x="1130472" y="5267325"/>
                <a:ext cx="1584000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DMA+ 1100</a:t>
                </a:r>
              </a:p>
            </p:txBody>
          </p:sp>
          <p:sp>
            <p:nvSpPr>
              <p:cNvPr id="203" name="Rectangle 23"/>
              <p:cNvSpPr>
                <a:spLocks noChangeArrowheads="1"/>
              </p:cNvSpPr>
              <p:nvPr/>
            </p:nvSpPr>
            <p:spPr bwMode="auto">
              <a:xfrm>
                <a:off x="1130472" y="5002213"/>
                <a:ext cx="1584000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DMA+ 1011</a:t>
                </a:r>
              </a:p>
            </p:txBody>
          </p:sp>
          <p:sp>
            <p:nvSpPr>
              <p:cNvPr id="204" name="Rectangle 26"/>
              <p:cNvSpPr>
                <a:spLocks noChangeArrowheads="1"/>
              </p:cNvSpPr>
              <p:nvPr/>
            </p:nvSpPr>
            <p:spPr bwMode="auto">
              <a:xfrm>
                <a:off x="1130472" y="4737100"/>
                <a:ext cx="1584000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DMA+ 1010</a:t>
                </a:r>
              </a:p>
            </p:txBody>
          </p:sp>
          <p:sp>
            <p:nvSpPr>
              <p:cNvPr id="205" name="Rectangle 29"/>
              <p:cNvSpPr>
                <a:spLocks noChangeArrowheads="1"/>
              </p:cNvSpPr>
              <p:nvPr/>
            </p:nvSpPr>
            <p:spPr bwMode="auto">
              <a:xfrm>
                <a:off x="1130472" y="4473575"/>
                <a:ext cx="1584000" cy="263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DMA+ 1001</a:t>
                </a:r>
              </a:p>
            </p:txBody>
          </p:sp>
          <p:sp>
            <p:nvSpPr>
              <p:cNvPr id="206" name="Rectangle 32"/>
              <p:cNvSpPr>
                <a:spLocks noChangeArrowheads="1"/>
              </p:cNvSpPr>
              <p:nvPr/>
            </p:nvSpPr>
            <p:spPr bwMode="auto">
              <a:xfrm>
                <a:off x="1130472" y="4208463"/>
                <a:ext cx="1584000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DMA+ 1000</a:t>
                </a:r>
              </a:p>
            </p:txBody>
          </p:sp>
          <p:sp>
            <p:nvSpPr>
              <p:cNvPr id="207" name="Rectangle 35"/>
              <p:cNvSpPr>
                <a:spLocks noChangeArrowheads="1"/>
              </p:cNvSpPr>
              <p:nvPr/>
            </p:nvSpPr>
            <p:spPr bwMode="auto">
              <a:xfrm>
                <a:off x="1130472" y="3944938"/>
                <a:ext cx="1584000" cy="263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DMA+ 0111</a:t>
                </a:r>
              </a:p>
            </p:txBody>
          </p:sp>
          <p:sp>
            <p:nvSpPr>
              <p:cNvPr id="208" name="Rectangle 38"/>
              <p:cNvSpPr>
                <a:spLocks noChangeArrowheads="1"/>
              </p:cNvSpPr>
              <p:nvPr/>
            </p:nvSpPr>
            <p:spPr bwMode="auto">
              <a:xfrm>
                <a:off x="1130472" y="3679825"/>
                <a:ext cx="1584000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DMA+ 0110</a:t>
                </a:r>
              </a:p>
            </p:txBody>
          </p:sp>
          <p:sp>
            <p:nvSpPr>
              <p:cNvPr id="209" name="Rectangle 41"/>
              <p:cNvSpPr>
                <a:spLocks noChangeArrowheads="1"/>
              </p:cNvSpPr>
              <p:nvPr/>
            </p:nvSpPr>
            <p:spPr bwMode="auto">
              <a:xfrm>
                <a:off x="1130472" y="3416300"/>
                <a:ext cx="1584000" cy="263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DMA+ 0101</a:t>
                </a:r>
              </a:p>
            </p:txBody>
          </p:sp>
          <p:sp>
            <p:nvSpPr>
              <p:cNvPr id="210" name="Rectangle 44"/>
              <p:cNvSpPr>
                <a:spLocks noChangeArrowheads="1"/>
              </p:cNvSpPr>
              <p:nvPr/>
            </p:nvSpPr>
            <p:spPr bwMode="auto">
              <a:xfrm>
                <a:off x="1130472" y="3151188"/>
                <a:ext cx="1584000" cy="265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DMA+ 0100</a:t>
                </a:r>
              </a:p>
            </p:txBody>
          </p:sp>
          <p:sp>
            <p:nvSpPr>
              <p:cNvPr id="211" name="Rectangle 47"/>
              <p:cNvSpPr>
                <a:spLocks noChangeArrowheads="1"/>
              </p:cNvSpPr>
              <p:nvPr/>
            </p:nvSpPr>
            <p:spPr bwMode="auto">
              <a:xfrm>
                <a:off x="1130472" y="2886075"/>
                <a:ext cx="1584000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DMA+ 0011</a:t>
                </a:r>
              </a:p>
            </p:txBody>
          </p:sp>
          <p:sp>
            <p:nvSpPr>
              <p:cNvPr id="212" name="Rectangle 50"/>
              <p:cNvSpPr>
                <a:spLocks noChangeArrowheads="1"/>
              </p:cNvSpPr>
              <p:nvPr/>
            </p:nvSpPr>
            <p:spPr bwMode="auto">
              <a:xfrm>
                <a:off x="1130472" y="2622550"/>
                <a:ext cx="1584000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DMA+ 0010</a:t>
                </a:r>
              </a:p>
            </p:txBody>
          </p:sp>
          <p:sp>
            <p:nvSpPr>
              <p:cNvPr id="213" name="Rectangle 53"/>
              <p:cNvSpPr>
                <a:spLocks noChangeArrowheads="1"/>
              </p:cNvSpPr>
              <p:nvPr/>
            </p:nvSpPr>
            <p:spPr bwMode="auto">
              <a:xfrm>
                <a:off x="1130472" y="2357438"/>
                <a:ext cx="1584000" cy="2651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DMA+ 0001</a:t>
                </a:r>
              </a:p>
            </p:txBody>
          </p:sp>
          <p:sp>
            <p:nvSpPr>
              <p:cNvPr id="214" name="Rectangle 56"/>
              <p:cNvSpPr>
                <a:spLocks noChangeArrowheads="1"/>
              </p:cNvSpPr>
              <p:nvPr/>
            </p:nvSpPr>
            <p:spPr bwMode="auto">
              <a:xfrm>
                <a:off x="1130472" y="2093913"/>
                <a:ext cx="1584000" cy="263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DMA+ 0000</a:t>
                </a:r>
              </a:p>
            </p:txBody>
          </p:sp>
          <p:sp>
            <p:nvSpPr>
              <p:cNvPr id="215" name="Rectangle 59"/>
              <p:cNvSpPr>
                <a:spLocks noChangeArrowheads="1"/>
              </p:cNvSpPr>
              <p:nvPr/>
            </p:nvSpPr>
            <p:spPr bwMode="auto">
              <a:xfrm>
                <a:off x="1115616" y="1828800"/>
                <a:ext cx="1620000" cy="26511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/>
            </p:spPr>
            <p:txBody>
              <a:bodyPr lIns="72000" tIns="36000" rIns="72000" bIns="0" anchor="ctr" anchorCtr="0"/>
              <a:lstStyle/>
              <a:p>
                <a:pPr algn="ctr">
                  <a:lnSpc>
                    <a:spcPct val="80000"/>
                  </a:lnSpc>
                  <a:buFontTx/>
                  <a:buNone/>
                </a:pPr>
                <a:r>
                  <a:rPr lang="en-US" altLang="zh-CN" sz="1500" dirty="0">
                    <a:solidFill>
                      <a:srgbClr val="002060"/>
                    </a:solidFill>
                    <a:latin typeface="Times New Roman" pitchFamily="18" charset="0"/>
                    <a:ea typeface="黑体" pitchFamily="49" charset="-122"/>
                    <a:cs typeface="Times New Roman" pitchFamily="18" charset="0"/>
                  </a:rPr>
                  <a:t>A3A2A1A0</a:t>
                </a:r>
              </a:p>
            </p:txBody>
          </p:sp>
          <p:sp>
            <p:nvSpPr>
              <p:cNvPr id="216" name="Line 60"/>
              <p:cNvSpPr>
                <a:spLocks noChangeShapeType="1"/>
              </p:cNvSpPr>
              <p:nvPr/>
            </p:nvSpPr>
            <p:spPr bwMode="auto">
              <a:xfrm>
                <a:off x="1135063" y="1814286"/>
                <a:ext cx="6637337" cy="0"/>
              </a:xfrm>
              <a:prstGeom prst="line">
                <a:avLst/>
              </a:prstGeom>
              <a:noFill/>
              <a:ln w="28575" cap="sq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17" name="Line 61"/>
              <p:cNvSpPr>
                <a:spLocks noChangeShapeType="1"/>
              </p:cNvSpPr>
              <p:nvPr/>
            </p:nvSpPr>
            <p:spPr bwMode="auto">
              <a:xfrm>
                <a:off x="1135063" y="2093913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18" name="Line 62"/>
              <p:cNvSpPr>
                <a:spLocks noChangeShapeType="1"/>
              </p:cNvSpPr>
              <p:nvPr/>
            </p:nvSpPr>
            <p:spPr bwMode="auto">
              <a:xfrm>
                <a:off x="1135063" y="2357438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19" name="Line 63"/>
              <p:cNvSpPr>
                <a:spLocks noChangeShapeType="1"/>
              </p:cNvSpPr>
              <p:nvPr/>
            </p:nvSpPr>
            <p:spPr bwMode="auto">
              <a:xfrm>
                <a:off x="1135063" y="2622550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20" name="Line 64"/>
              <p:cNvSpPr>
                <a:spLocks noChangeShapeType="1"/>
              </p:cNvSpPr>
              <p:nvPr/>
            </p:nvSpPr>
            <p:spPr bwMode="auto">
              <a:xfrm>
                <a:off x="1135063" y="2886075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21" name="Line 65"/>
              <p:cNvSpPr>
                <a:spLocks noChangeShapeType="1"/>
              </p:cNvSpPr>
              <p:nvPr/>
            </p:nvSpPr>
            <p:spPr bwMode="auto">
              <a:xfrm>
                <a:off x="1135063" y="3151188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22" name="Line 66"/>
              <p:cNvSpPr>
                <a:spLocks noChangeShapeType="1"/>
              </p:cNvSpPr>
              <p:nvPr/>
            </p:nvSpPr>
            <p:spPr bwMode="auto">
              <a:xfrm>
                <a:off x="1135063" y="3416300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23" name="Line 67"/>
              <p:cNvSpPr>
                <a:spLocks noChangeShapeType="1"/>
              </p:cNvSpPr>
              <p:nvPr/>
            </p:nvSpPr>
            <p:spPr bwMode="auto">
              <a:xfrm>
                <a:off x="1135063" y="3679825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pPr algn="ctr"/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24" name="Line 68"/>
              <p:cNvSpPr>
                <a:spLocks noChangeShapeType="1"/>
              </p:cNvSpPr>
              <p:nvPr/>
            </p:nvSpPr>
            <p:spPr bwMode="auto">
              <a:xfrm>
                <a:off x="1135063" y="3944938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25" name="Line 69"/>
              <p:cNvSpPr>
                <a:spLocks noChangeShapeType="1"/>
              </p:cNvSpPr>
              <p:nvPr/>
            </p:nvSpPr>
            <p:spPr bwMode="auto">
              <a:xfrm>
                <a:off x="1135063" y="4208463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26" name="Line 70"/>
              <p:cNvSpPr>
                <a:spLocks noChangeShapeType="1"/>
              </p:cNvSpPr>
              <p:nvPr/>
            </p:nvSpPr>
            <p:spPr bwMode="auto">
              <a:xfrm>
                <a:off x="1135063" y="4473575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27" name="Line 71"/>
              <p:cNvSpPr>
                <a:spLocks noChangeShapeType="1"/>
              </p:cNvSpPr>
              <p:nvPr/>
            </p:nvSpPr>
            <p:spPr bwMode="auto">
              <a:xfrm>
                <a:off x="1135063" y="4737100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28" name="Line 72"/>
              <p:cNvSpPr>
                <a:spLocks noChangeShapeType="1"/>
              </p:cNvSpPr>
              <p:nvPr/>
            </p:nvSpPr>
            <p:spPr bwMode="auto">
              <a:xfrm>
                <a:off x="1135063" y="5002213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29" name="Line 73"/>
              <p:cNvSpPr>
                <a:spLocks noChangeShapeType="1"/>
              </p:cNvSpPr>
              <p:nvPr/>
            </p:nvSpPr>
            <p:spPr bwMode="auto">
              <a:xfrm>
                <a:off x="1135063" y="5267325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30" name="Line 74"/>
              <p:cNvSpPr>
                <a:spLocks noChangeShapeType="1"/>
              </p:cNvSpPr>
              <p:nvPr/>
            </p:nvSpPr>
            <p:spPr bwMode="auto">
              <a:xfrm>
                <a:off x="1135063" y="5530850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31" name="Line 75"/>
              <p:cNvSpPr>
                <a:spLocks noChangeShapeType="1"/>
              </p:cNvSpPr>
              <p:nvPr/>
            </p:nvSpPr>
            <p:spPr bwMode="auto">
              <a:xfrm>
                <a:off x="1135063" y="5795963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32" name="Line 76"/>
              <p:cNvSpPr>
                <a:spLocks noChangeShapeType="1"/>
              </p:cNvSpPr>
              <p:nvPr/>
            </p:nvSpPr>
            <p:spPr bwMode="auto">
              <a:xfrm>
                <a:off x="1135063" y="6059488"/>
                <a:ext cx="66373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33" name="Line 77"/>
              <p:cNvSpPr>
                <a:spLocks noChangeShapeType="1"/>
              </p:cNvSpPr>
              <p:nvPr/>
            </p:nvSpPr>
            <p:spPr bwMode="auto">
              <a:xfrm>
                <a:off x="1135063" y="6324600"/>
                <a:ext cx="6637337" cy="0"/>
              </a:xfrm>
              <a:prstGeom prst="line">
                <a:avLst/>
              </a:prstGeom>
              <a:noFill/>
              <a:ln w="28575" cap="sq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34" name="Line 78"/>
              <p:cNvSpPr>
                <a:spLocks noChangeShapeType="1"/>
              </p:cNvSpPr>
              <p:nvPr/>
            </p:nvSpPr>
            <p:spPr bwMode="auto">
              <a:xfrm>
                <a:off x="1129568" y="1828800"/>
                <a:ext cx="0" cy="4495800"/>
              </a:xfrm>
              <a:prstGeom prst="line">
                <a:avLst/>
              </a:prstGeom>
              <a:noFill/>
              <a:ln w="28575" cap="sq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35" name="Line 79"/>
              <p:cNvSpPr>
                <a:spLocks noChangeShapeType="1"/>
              </p:cNvSpPr>
              <p:nvPr/>
            </p:nvSpPr>
            <p:spPr bwMode="auto">
              <a:xfrm>
                <a:off x="2716213" y="1828800"/>
                <a:ext cx="0" cy="44958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36" name="Line 80"/>
              <p:cNvSpPr>
                <a:spLocks noChangeShapeType="1"/>
              </p:cNvSpPr>
              <p:nvPr/>
            </p:nvSpPr>
            <p:spPr bwMode="auto">
              <a:xfrm>
                <a:off x="4948238" y="1828800"/>
                <a:ext cx="0" cy="44958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37" name="Line 81"/>
              <p:cNvSpPr>
                <a:spLocks noChangeShapeType="1"/>
              </p:cNvSpPr>
              <p:nvPr/>
            </p:nvSpPr>
            <p:spPr bwMode="auto">
              <a:xfrm>
                <a:off x="7772400" y="1828800"/>
                <a:ext cx="0" cy="4495800"/>
              </a:xfrm>
              <a:prstGeom prst="line">
                <a:avLst/>
              </a:prstGeom>
              <a:noFill/>
              <a:ln w="28575" cap="sq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2000" tIns="36000" rIns="72000" bIns="0" anchor="ctr" anchorCtr="0"/>
              <a:lstStyle/>
              <a:p>
                <a:endParaRPr lang="zh-CN" altLang="en-US" sz="15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3839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4744"/>
            <a:ext cx="3148619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spc="0" dirty="0">
                <a:solidFill>
                  <a:schemeClr val="tx1"/>
                </a:solidFill>
                <a:ea typeface="黑体" pitchFamily="49" charset="-122"/>
              </a:rPr>
              <a:t>3</a:t>
            </a:r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．</a:t>
            </a:r>
            <a:r>
              <a:rPr lang="en-US" altLang="zh-CN" sz="3200" b="0" spc="0" dirty="0">
                <a:solidFill>
                  <a:schemeClr val="tx1"/>
                </a:solidFill>
                <a:ea typeface="黑体" pitchFamily="49" charset="-122"/>
              </a:rPr>
              <a:t>8237A</a:t>
            </a:r>
            <a:r>
              <a:rPr lang="zh-CN" altLang="zh-CN" sz="3200" b="0" spc="0" dirty="0">
                <a:solidFill>
                  <a:schemeClr val="tx1"/>
                </a:solidFill>
                <a:ea typeface="黑体" pitchFamily="49" charset="-122"/>
              </a:rPr>
              <a:t>的编程</a:t>
            </a:r>
            <a:endParaRPr lang="zh-CN" altLang="en-US" sz="32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106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9.2.5  8237A</a:t>
            </a:r>
            <a:r>
              <a:rPr lang="zh-CN" altLang="zh-CN" dirty="0" smtClean="0"/>
              <a:t>的编程</a:t>
            </a:r>
            <a:endParaRPr lang="zh-CN" altLang="en-US" dirty="0"/>
          </a:p>
        </p:txBody>
      </p:sp>
      <p:sp>
        <p:nvSpPr>
          <p:cNvPr id="80" name="Text Box 4"/>
          <p:cNvSpPr txBox="1">
            <a:spLocks noChangeArrowheads="1"/>
          </p:cNvSpPr>
          <p:nvPr/>
        </p:nvSpPr>
        <p:spPr bwMode="auto">
          <a:xfrm>
            <a:off x="306000" y="1727466"/>
            <a:ext cx="8532000" cy="1125299"/>
          </a:xfrm>
          <a:prstGeom prst="rect">
            <a:avLst/>
          </a:prstGeom>
          <a:solidFill>
            <a:schemeClr val="bg1">
              <a:lumMod val="95000"/>
              <a:alpha val="50196"/>
            </a:schemeClr>
          </a:solidFill>
          <a:ln w="9525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 lIns="72000" tIns="36000" rIns="72000" bIns="36000">
            <a:spAutoFit/>
          </a:bodyPr>
          <a:lstStyle>
            <a:defPPr>
              <a:defRPr lang="zh-CN"/>
            </a:defPPr>
            <a:lvl1pPr algn="just">
              <a:spcBef>
                <a:spcPts val="300"/>
              </a:spcBef>
              <a:spcAft>
                <a:spcPts val="300"/>
              </a:spcAft>
              <a:defRPr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/>
              <a:t>　　</a:t>
            </a:r>
            <a:r>
              <a:rPr lang="zh-CN" altLang="zh-CN" dirty="0"/>
              <a:t>【例</a:t>
            </a:r>
            <a:r>
              <a:rPr lang="en-US" altLang="zh-CN" dirty="0"/>
              <a:t>9.1</a:t>
            </a:r>
            <a:r>
              <a:rPr lang="zh-CN" altLang="zh-CN" dirty="0" smtClean="0"/>
              <a:t>】</a:t>
            </a:r>
            <a:r>
              <a:rPr lang="zh-CN" altLang="en-US" dirty="0"/>
              <a:t>利</a:t>
            </a:r>
            <a:r>
              <a:rPr lang="zh-CN" altLang="en-US" dirty="0" smtClean="0"/>
              <a:t>用</a:t>
            </a:r>
            <a:r>
              <a:rPr lang="en-US" altLang="zh-CN" dirty="0" smtClean="0"/>
              <a:t>8237A</a:t>
            </a:r>
            <a:r>
              <a:rPr lang="zh-CN" altLang="zh-CN" dirty="0"/>
              <a:t>通</a:t>
            </a:r>
            <a:r>
              <a:rPr lang="zh-CN" altLang="zh-CN" dirty="0" smtClean="0"/>
              <a:t>道从</a:t>
            </a:r>
            <a:r>
              <a:rPr lang="zh-CN" altLang="zh-CN" dirty="0"/>
              <a:t>外设传送</a:t>
            </a:r>
            <a:r>
              <a:rPr lang="en-US" altLang="zh-CN" dirty="0"/>
              <a:t>240H</a:t>
            </a:r>
            <a:r>
              <a:rPr lang="zh-CN" altLang="zh-CN" dirty="0"/>
              <a:t>个字</a:t>
            </a:r>
            <a:r>
              <a:rPr lang="zh-CN" altLang="zh-CN" dirty="0" smtClean="0"/>
              <a:t>节到</a:t>
            </a:r>
            <a:r>
              <a:rPr lang="zh-CN" altLang="zh-CN" dirty="0"/>
              <a:t>起始地址为</a:t>
            </a:r>
            <a:r>
              <a:rPr lang="en-US" altLang="zh-CN" dirty="0"/>
              <a:t>2000H</a:t>
            </a:r>
            <a:r>
              <a:rPr lang="zh-CN" altLang="zh-CN" dirty="0"/>
              <a:t>的内</a:t>
            </a:r>
            <a:r>
              <a:rPr lang="zh-CN" altLang="zh-CN" dirty="0" smtClean="0"/>
              <a:t>存。</a:t>
            </a:r>
            <a:r>
              <a:rPr lang="en-US" altLang="zh-CN" dirty="0"/>
              <a:t>8237A</a:t>
            </a:r>
            <a:r>
              <a:rPr lang="zh-CN" altLang="zh-CN" dirty="0"/>
              <a:t>芯片基地址为</a:t>
            </a:r>
            <a:r>
              <a:rPr lang="en-US" altLang="zh-CN" dirty="0" smtClean="0"/>
              <a:t>80H</a:t>
            </a:r>
            <a:r>
              <a:rPr lang="zh-CN" altLang="zh-CN" dirty="0" smtClean="0"/>
              <a:t>，</a:t>
            </a:r>
            <a:r>
              <a:rPr lang="en-US" altLang="zh-CN" dirty="0" smtClean="0"/>
              <a:t>DREQ</a:t>
            </a:r>
            <a:r>
              <a:rPr lang="zh-CN" altLang="zh-CN" dirty="0" smtClean="0"/>
              <a:t>和</a:t>
            </a:r>
            <a:r>
              <a:rPr lang="en-US" altLang="zh-CN" dirty="0" smtClean="0"/>
              <a:t>DACK</a:t>
            </a:r>
            <a:r>
              <a:rPr lang="zh-CN" altLang="en-US" dirty="0" smtClean="0"/>
              <a:t>信号</a:t>
            </a:r>
            <a:r>
              <a:rPr lang="zh-CN" altLang="zh-CN" dirty="0" smtClean="0"/>
              <a:t>均</a:t>
            </a:r>
            <a:r>
              <a:rPr lang="zh-CN" altLang="zh-CN" dirty="0"/>
              <a:t>为高电平有效</a:t>
            </a:r>
            <a:r>
              <a:rPr lang="zh-CN" altLang="zh-CN" dirty="0" smtClean="0"/>
              <a:t>，</a:t>
            </a:r>
            <a:r>
              <a:rPr lang="zh-CN" altLang="en-US" dirty="0" smtClean="0"/>
              <a:t>采用</a:t>
            </a:r>
            <a:r>
              <a:rPr lang="zh-CN" altLang="zh-CN" dirty="0" smtClean="0"/>
              <a:t>非</a:t>
            </a:r>
            <a:r>
              <a:rPr lang="zh-CN" altLang="zh-CN" dirty="0"/>
              <a:t>自动预置方式。</a:t>
            </a:r>
            <a:r>
              <a:rPr lang="zh-CN" altLang="zh-CN" dirty="0" smtClean="0"/>
              <a:t>试初</a:t>
            </a:r>
            <a:r>
              <a:rPr lang="zh-CN" altLang="zh-CN" dirty="0"/>
              <a:t>始化编程。</a:t>
            </a:r>
          </a:p>
        </p:txBody>
      </p:sp>
      <p:sp>
        <p:nvSpPr>
          <p:cNvPr id="5" name="矩形 4"/>
          <p:cNvSpPr/>
          <p:nvPr/>
        </p:nvSpPr>
        <p:spPr>
          <a:xfrm>
            <a:off x="306000" y="4186628"/>
            <a:ext cx="2753832" cy="2139798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 w="9525">
            <a:solidFill>
              <a:srgbClr val="00B050"/>
            </a:solidFill>
            <a:prstDash val="dash"/>
            <a:miter lim="800000"/>
            <a:headEnd/>
            <a:tailEnd/>
          </a:ln>
          <a:effectLst/>
        </p:spPr>
        <p:txBody>
          <a:bodyPr wrap="square" lIns="180000" tIns="72000" rIns="180000" bIns="72000" numCol="1" spcCol="18000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zh-CN" altLang="en-US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编</a:t>
            </a:r>
            <a:r>
              <a:rPr lang="zh-CN" altLang="en-US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程：</a:t>
            </a:r>
            <a:endParaRPr lang="en-US" altLang="zh-CN" sz="2400" dirty="0" smtClean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OUT 8DH,AL</a:t>
            </a: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	</a:t>
            </a:r>
            <a:endParaRPr lang="zh-CN" altLang="zh-CN" sz="2400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MOV </a:t>
            </a:r>
            <a:r>
              <a:rPr lang="en-US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AX, 2000H</a:t>
            </a:r>
            <a:endParaRPr lang="zh-CN" altLang="zh-CN" sz="2400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OUT </a:t>
            </a:r>
            <a:r>
              <a:rPr lang="en-US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82H,AL</a:t>
            </a: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	</a:t>
            </a:r>
            <a:endParaRPr lang="zh-CN" altLang="zh-CN" sz="2400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MOV </a:t>
            </a:r>
            <a:r>
              <a:rPr lang="en-US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AL, AH</a:t>
            </a:r>
            <a:endParaRPr lang="zh-CN" altLang="zh-CN" sz="2400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OUT </a:t>
            </a:r>
            <a:r>
              <a:rPr lang="en-US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82H,AL</a:t>
            </a: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	</a:t>
            </a:r>
            <a:endParaRPr lang="zh-CN" altLang="zh-CN" sz="2400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84168" y="4186628"/>
            <a:ext cx="2754000" cy="2139798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 w="9525">
            <a:solidFill>
              <a:srgbClr val="00B050"/>
            </a:solidFill>
            <a:prstDash val="dash"/>
            <a:miter lim="800000"/>
            <a:headEnd/>
            <a:tailEnd/>
          </a:ln>
          <a:effectLst/>
        </p:spPr>
        <p:txBody>
          <a:bodyPr wrap="square" lIns="180000" tIns="72000" rIns="180000" bIns="72000" numCol="1" spcCol="18000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OUT </a:t>
            </a:r>
            <a:r>
              <a:rPr lang="en-US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8BH,AL</a:t>
            </a:r>
            <a:endParaRPr lang="zh-CN" altLang="zh-CN" sz="2400" dirty="0" smtClean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MOV AL, 01H</a:t>
            </a:r>
            <a:endParaRPr lang="zh-CN" altLang="zh-CN" sz="2400" dirty="0" smtClean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OUT </a:t>
            </a: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8AH,AL	</a:t>
            </a:r>
            <a:endParaRPr lang="zh-CN" altLang="zh-CN" sz="2400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MOV AL</a:t>
            </a:r>
            <a:r>
              <a:rPr lang="en-US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, 80H</a:t>
            </a:r>
            <a:endParaRPr lang="zh-CN" altLang="zh-CN" sz="2400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OUT </a:t>
            </a:r>
            <a:r>
              <a:rPr lang="en-US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88H,AL</a:t>
            </a:r>
            <a:endParaRPr lang="en-US" altLang="zh-CN" sz="2400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	</a:t>
            </a:r>
            <a:endParaRPr lang="zh-CN" altLang="zh-CN" sz="2400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6000" y="2951982"/>
            <a:ext cx="8532000" cy="1125299"/>
          </a:xfrm>
          <a:prstGeom prst="rect">
            <a:avLst/>
          </a:prstGeom>
          <a:solidFill>
            <a:srgbClr val="D9D9D9">
              <a:alpha val="50196"/>
            </a:srgbClr>
          </a:solidFill>
          <a:ln w="9525">
            <a:solidFill>
              <a:srgbClr val="CC66FF"/>
            </a:solidFill>
            <a:prstDash val="dash"/>
            <a:miter lim="800000"/>
            <a:headEnd/>
            <a:tailEnd/>
          </a:ln>
          <a:effectLst/>
        </p:spPr>
        <p:txBody>
          <a:bodyPr wrap="square" lIns="72000" tIns="36000" rIns="72000" bIns="36000">
            <a:spAutoFit/>
          </a:bodyPr>
          <a:lstStyle/>
          <a:p>
            <a:pPr algn="just">
              <a:lnSpc>
                <a:spcPct val="95000"/>
              </a:lnSpc>
            </a:pP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分析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：设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置通道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为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DMA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写、地址自动增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、块传送方式，工作方式控制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字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应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设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为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85H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；开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放通道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的屏蔽状态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，应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向单通道屏蔽寄存器写入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01H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；向命令寄存器写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入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命令字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80H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3201310" y="4186628"/>
            <a:ext cx="2753832" cy="2139798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 w="9525">
            <a:solidFill>
              <a:srgbClr val="00B050"/>
            </a:solidFill>
            <a:prstDash val="dash"/>
            <a:miter lim="800000"/>
            <a:headEnd/>
            <a:tailEnd/>
          </a:ln>
          <a:effectLst/>
        </p:spPr>
        <p:txBody>
          <a:bodyPr wrap="square" lIns="180000" tIns="72000" rIns="180000" bIns="72000" numCol="1" spcCol="18000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MOV AX</a:t>
            </a:r>
            <a:r>
              <a:rPr lang="en-US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, 240H</a:t>
            </a:r>
            <a:endParaRPr lang="zh-CN" altLang="zh-CN" sz="2400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DEC AX</a:t>
            </a:r>
            <a:endParaRPr lang="zh-CN" altLang="zh-CN" sz="2400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OUT </a:t>
            </a:r>
            <a:r>
              <a:rPr lang="en-US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83H,AL</a:t>
            </a:r>
          </a:p>
          <a:p>
            <a:pPr algn="just">
              <a:lnSpc>
                <a:spcPct val="9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MOV AL</a:t>
            </a:r>
            <a:r>
              <a:rPr lang="en-US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, AH</a:t>
            </a:r>
            <a:endParaRPr lang="zh-CN" altLang="zh-CN" sz="2400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OUT 83H,AL	</a:t>
            </a:r>
            <a:endParaRPr lang="zh-CN" altLang="zh-CN" sz="2400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MOV </a:t>
            </a:r>
            <a:r>
              <a:rPr lang="en-US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AL, 85H</a:t>
            </a:r>
            <a:endParaRPr lang="zh-CN" altLang="zh-CN" sz="2400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84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 autoUpdateAnimBg="0"/>
      <p:bldP spid="5" grpId="0" animBg="1"/>
      <p:bldP spid="8" grpId="0" animBg="1"/>
      <p:bldP spid="6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773832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9.1  </a:t>
            </a:r>
            <a:r>
              <a:rPr lang="zh-CN" altLang="zh-CN" dirty="0" smtClean="0"/>
              <a:t>直接存储器存取（</a:t>
            </a:r>
            <a:r>
              <a:rPr lang="en-US" altLang="zh-CN" dirty="0"/>
              <a:t>DMA</a:t>
            </a:r>
            <a:r>
              <a:rPr lang="zh-CN" altLang="zh-CN" dirty="0" smtClean="0"/>
              <a:t>）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技术</a:t>
            </a:r>
            <a:r>
              <a:rPr lang="zh-CN" altLang="zh-CN" dirty="0"/>
              <a:t>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6416" y="2257841"/>
            <a:ext cx="6840000" cy="3907463"/>
          </a:xfrm>
        </p:spPr>
        <p:txBody>
          <a:bodyPr>
            <a:normAutofit/>
          </a:bodyPr>
          <a:lstStyle/>
          <a:p>
            <a:r>
              <a:rPr lang="en-US" altLang="zh-CN" dirty="0"/>
              <a:t>9.1.1  DMA</a:t>
            </a:r>
            <a:r>
              <a:rPr lang="zh-CN" altLang="zh-CN" dirty="0"/>
              <a:t>控制器的基本功</a:t>
            </a:r>
            <a:r>
              <a:rPr lang="zh-CN" altLang="zh-CN" dirty="0" smtClean="0"/>
              <a:t>能</a:t>
            </a:r>
            <a:endParaRPr lang="en-US" altLang="zh-CN" dirty="0" smtClean="0"/>
          </a:p>
          <a:p>
            <a:r>
              <a:rPr lang="en-US" altLang="zh-CN" dirty="0"/>
              <a:t>9.1.2  DMA</a:t>
            </a:r>
            <a:r>
              <a:rPr lang="zh-CN" altLang="zh-CN" dirty="0"/>
              <a:t>控制器的一般</a:t>
            </a:r>
            <a:r>
              <a:rPr lang="zh-CN" altLang="zh-CN" dirty="0" smtClean="0"/>
              <a:t>结构</a:t>
            </a:r>
            <a:endParaRPr lang="en-US" altLang="zh-CN" dirty="0" smtClean="0"/>
          </a:p>
          <a:p>
            <a:r>
              <a:rPr lang="en-US" altLang="zh-CN" dirty="0"/>
              <a:t>9.1.3  DMA</a:t>
            </a:r>
            <a:r>
              <a:rPr lang="zh-CN" altLang="zh-CN" dirty="0"/>
              <a:t>控制器的工作</a:t>
            </a:r>
            <a:r>
              <a:rPr lang="zh-CN" altLang="zh-CN" dirty="0" smtClean="0"/>
              <a:t>方式</a:t>
            </a:r>
            <a:endParaRPr lang="en-US" altLang="zh-CN" dirty="0" smtClean="0"/>
          </a:p>
          <a:p>
            <a:r>
              <a:rPr lang="en-US" altLang="zh-CN" dirty="0"/>
              <a:t>9.1.4  DMA</a:t>
            </a:r>
            <a:r>
              <a:rPr lang="zh-CN" altLang="zh-CN" dirty="0"/>
              <a:t>操作过程</a:t>
            </a:r>
            <a:endParaRPr lang="zh-CN" altLang="en-US" dirty="0"/>
          </a:p>
        </p:txBody>
      </p:sp>
      <p:sp>
        <p:nvSpPr>
          <p:cNvPr id="4" name="对角圆角矩形 3"/>
          <p:cNvSpPr/>
          <p:nvPr/>
        </p:nvSpPr>
        <p:spPr>
          <a:xfrm flipH="1">
            <a:off x="1115616" y="2185833"/>
            <a:ext cx="6984776" cy="3744416"/>
          </a:xfrm>
          <a:prstGeom prst="round2DiagRect">
            <a:avLst/>
          </a:prstGeom>
          <a:noFill/>
          <a:ln w="127000" cmpd="tri">
            <a:solidFill>
              <a:srgbClr val="808080"/>
            </a:solidFill>
            <a:miter lim="800000"/>
            <a:headEnd/>
            <a:tailEnd/>
          </a:ln>
        </p:spPr>
        <p:txBody>
          <a:bodyPr vert="horz" lIns="90000" tIns="46800" rIns="90000" bIns="46800" rtlCol="0">
            <a:normAutofit/>
          </a:bodyPr>
          <a:lstStyle/>
          <a:p>
            <a:pPr marL="180000"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  <a:buSzPct val="76000"/>
              <a:buFont typeface="Wingdings 2" pitchFamily="18" charset="2"/>
              <a:buNone/>
            </a:pPr>
            <a:endParaRPr kumimoji="1" lang="zh-CN" altLang="en-US" sz="3600" b="1">
              <a:solidFill>
                <a:srgbClr val="00264C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03648" y="2420888"/>
            <a:ext cx="5904656" cy="3125840"/>
            <a:chOff x="1403648" y="2420888"/>
            <a:chExt cx="5904656" cy="3125840"/>
          </a:xfrm>
        </p:grpSpPr>
        <p:sp>
          <p:nvSpPr>
            <p:cNvPr id="5" name="矩形 4">
              <a:hlinkClick r:id="rId3" action="ppaction://hlinksldjump"/>
            </p:cNvPr>
            <p:cNvSpPr/>
            <p:nvPr/>
          </p:nvSpPr>
          <p:spPr>
            <a:xfrm>
              <a:off x="1403648" y="3270813"/>
              <a:ext cx="5760640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hlinkClick r:id="rId4" action="ppaction://hlinksldjump"/>
            </p:cNvPr>
            <p:cNvSpPr/>
            <p:nvPr/>
          </p:nvSpPr>
          <p:spPr>
            <a:xfrm>
              <a:off x="1403648" y="4120738"/>
              <a:ext cx="5904656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hlinkClick r:id="rId5" action="ppaction://hlinksldjump"/>
            </p:cNvPr>
            <p:cNvSpPr/>
            <p:nvPr/>
          </p:nvSpPr>
          <p:spPr>
            <a:xfrm>
              <a:off x="1403648" y="2420888"/>
              <a:ext cx="5904656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hlinkClick r:id="rId6" action="ppaction://hlinksldjump"/>
            </p:cNvPr>
            <p:cNvSpPr/>
            <p:nvPr/>
          </p:nvSpPr>
          <p:spPr>
            <a:xfrm>
              <a:off x="1403648" y="4970664"/>
              <a:ext cx="4032448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549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440160"/>
          </a:xfr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80000"/>
              </a:lnSpc>
            </a:pPr>
            <a:r>
              <a:rPr lang="en-US" altLang="zh-CN" sz="4900" b="0" spc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9.3  DMA</a:t>
            </a:r>
            <a:r>
              <a:rPr lang="zh-CN" altLang="zh-CN" sz="4900" b="0" spc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技术</a:t>
            </a:r>
            <a:r>
              <a:rPr lang="en-US" altLang="zh-CN" sz="4900" b="0" spc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/>
            </a:r>
            <a:br>
              <a:rPr lang="en-US" altLang="zh-CN" sz="4900" b="0" spc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</a:br>
            <a:r>
              <a:rPr lang="zh-CN" altLang="zh-CN" sz="4900" b="0" spc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在微型计算机系统中的应用</a:t>
            </a:r>
            <a:endParaRPr lang="zh-CN" altLang="en-US" sz="4900" b="0" spc="0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6209" y="1496832"/>
            <a:ext cx="8151583" cy="4824000"/>
            <a:chOff x="496209" y="1571782"/>
            <a:chExt cx="8151583" cy="4680000"/>
          </a:xfrm>
        </p:grpSpPr>
        <p:sp>
          <p:nvSpPr>
            <p:cNvPr id="5" name="矩形 4"/>
            <p:cNvSpPr/>
            <p:nvPr/>
          </p:nvSpPr>
          <p:spPr>
            <a:xfrm>
              <a:off x="496209" y="1571782"/>
              <a:ext cx="8151583" cy="4680000"/>
            </a:xfrm>
            <a:prstGeom prst="rect">
              <a:avLst/>
            </a:prstGeom>
            <a:solidFill>
              <a:schemeClr val="bg2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722" name="Picture 2" descr="C:\Users\Administrator\AppData\Roaming\Tencent\Users\44194298\QQ\WinTemp\RichOle\}4$PLKHVND(M3@O_ANK9RFV.pn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209" y="1571782"/>
              <a:ext cx="8149927" cy="4680000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2912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440160"/>
          </a:xfr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80000"/>
              </a:lnSpc>
            </a:pPr>
            <a:r>
              <a:rPr lang="en-US" altLang="zh-CN" sz="4900" b="0" spc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9.3  DMA</a:t>
            </a:r>
            <a:r>
              <a:rPr lang="zh-CN" altLang="zh-CN" sz="4900" b="0" spc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技术</a:t>
            </a:r>
            <a:r>
              <a:rPr lang="en-US" altLang="zh-CN" sz="4900" b="0" spc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/>
            </a:r>
            <a:br>
              <a:rPr lang="en-US" altLang="zh-CN" sz="4900" b="0" spc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</a:br>
            <a:r>
              <a:rPr lang="zh-CN" altLang="zh-CN" sz="4900" b="0" spc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在微型计算机系统中的应用</a:t>
            </a:r>
            <a:endParaRPr lang="zh-CN" altLang="en-US" sz="4900" b="0" spc="0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6209" y="1496832"/>
            <a:ext cx="8151583" cy="4695509"/>
            <a:chOff x="496209" y="1571782"/>
            <a:chExt cx="8151583" cy="4555346"/>
          </a:xfrm>
        </p:grpSpPr>
        <p:sp>
          <p:nvSpPr>
            <p:cNvPr id="5" name="矩形 4"/>
            <p:cNvSpPr/>
            <p:nvPr/>
          </p:nvSpPr>
          <p:spPr>
            <a:xfrm>
              <a:off x="496209" y="1571782"/>
              <a:ext cx="8151583" cy="4540300"/>
            </a:xfrm>
            <a:prstGeom prst="rect">
              <a:avLst/>
            </a:prstGeom>
            <a:solidFill>
              <a:schemeClr val="bg2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722" name="Picture 2" descr="C:\Users\Administrator\AppData\Roaming\Tencent\Users\44194298\QQ\WinTemp\RichOle\}4$PLKHVND(M3@O_ANK9RFV.pn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43" b="1732"/>
            <a:stretch/>
          </p:blipFill>
          <p:spPr bwMode="auto">
            <a:xfrm>
              <a:off x="496209" y="1586325"/>
              <a:ext cx="8149927" cy="4540803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342000" y="3804030"/>
            <a:ext cx="8460000" cy="2556000"/>
            <a:chOff x="384242" y="3804030"/>
            <a:chExt cx="8362992" cy="2556000"/>
          </a:xfrm>
        </p:grpSpPr>
        <p:sp>
          <p:nvSpPr>
            <p:cNvPr id="8" name="矩形 7"/>
            <p:cNvSpPr/>
            <p:nvPr/>
          </p:nvSpPr>
          <p:spPr>
            <a:xfrm>
              <a:off x="384242" y="3804030"/>
              <a:ext cx="8362992" cy="2556000"/>
            </a:xfrm>
            <a:prstGeom prst="rect">
              <a:avLst/>
            </a:prstGeom>
            <a:solidFill>
              <a:srgbClr val="F2F2F2"/>
            </a:solidFill>
            <a:ln w="95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sp>
          <p:nvSpPr>
            <p:cNvPr id="9" name="Rectangle 24"/>
            <p:cNvSpPr>
              <a:spLocks noChangeArrowheads="1"/>
            </p:cNvSpPr>
            <p:nvPr/>
          </p:nvSpPr>
          <p:spPr bwMode="auto">
            <a:xfrm>
              <a:off x="384242" y="3804030"/>
              <a:ext cx="8362992" cy="255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>
                <a:lnSpc>
                  <a:spcPct val="97000"/>
                </a:lnSpc>
              </a:pPr>
              <a:r>
                <a:rPr lang="zh-CN" altLang="en-US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　　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在</a:t>
              </a:r>
              <a:r>
                <a:rPr lang="en-US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IBM PC/XT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系统板上使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用</a:t>
              </a:r>
              <a:r>
                <a:rPr lang="zh-CN" altLang="en-US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１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片</a:t>
              </a:r>
              <a:r>
                <a:rPr lang="en-US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8237A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，其通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道</a:t>
              </a:r>
              <a:r>
                <a:rPr lang="en-US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0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用于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对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DRAM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刷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新，通道</a:t>
              </a:r>
              <a:r>
                <a:rPr lang="en-US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2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用于软盘与内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存间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的高速数据传输，通道</a:t>
              </a:r>
              <a:r>
                <a:rPr lang="en-US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3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用于硬盘与内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存间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的高速数据传输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。通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道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1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保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留给用户使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用。</a:t>
              </a:r>
              <a:endPara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endParaRPr>
            </a:p>
            <a:p>
              <a:pPr algn="just">
                <a:lnSpc>
                  <a:spcPct val="97000"/>
                </a:lnSpc>
              </a:pPr>
              <a:r>
                <a:rPr lang="zh-CN" altLang="en-US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　　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系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统中采用固定优先级，通道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0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优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先级最高，通道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3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优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先级最低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。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DREQ0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与系统板相连，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DREQ1~DREQ3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接</a:t>
              </a:r>
              <a:r>
                <a:rPr lang="zh-CN" altLang="en-US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至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扩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展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槽，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由对应的网络接口板、软盘接口和硬盘接口提供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。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DACK0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送往系统板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，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DACK1~DACK3</a:t>
              </a:r>
              <a:r>
                <a:rPr lang="zh-CN" altLang="zh-CN" sz="24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rPr>
                <a:t>送往扩展槽。</a:t>
              </a:r>
            </a:p>
            <a:p>
              <a:pPr algn="just">
                <a:lnSpc>
                  <a:spcPct val="97000"/>
                </a:lnSpc>
              </a:pPr>
              <a:endPara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281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6104 L 0 -0.1803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4"/>
          <p:cNvSpPr txBox="1">
            <a:spLocks noChangeArrowheads="1"/>
          </p:cNvSpPr>
          <p:nvPr/>
        </p:nvSpPr>
        <p:spPr bwMode="auto">
          <a:xfrm>
            <a:off x="968682" y="1563439"/>
            <a:ext cx="7740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en-US" altLang="zh-CN" dirty="0"/>
              <a:t>1</a:t>
            </a:r>
            <a:r>
              <a:rPr lang="zh-CN" altLang="en-US" dirty="0"/>
              <a:t>、当存储器与高速外设之间要传送大批量数据时，应使用</a:t>
            </a:r>
            <a:r>
              <a:rPr lang="en-US" altLang="zh-CN" dirty="0" smtClean="0"/>
              <a:t>_____</a:t>
            </a:r>
            <a:r>
              <a:rPr lang="zh-CN" altLang="en-US" dirty="0" smtClean="0"/>
              <a:t>传</a:t>
            </a:r>
            <a:r>
              <a:rPr lang="zh-CN" altLang="en-US" dirty="0"/>
              <a:t>送方式</a:t>
            </a:r>
          </a:p>
          <a:p>
            <a:endParaRPr lang="zh-CN" altLang="en-US" dirty="0"/>
          </a:p>
        </p:txBody>
      </p:sp>
      <p:sp>
        <p:nvSpPr>
          <p:cNvPr id="7" name="Text Box 25"/>
          <p:cNvSpPr txBox="1">
            <a:spLocks noChangeArrowheads="1"/>
          </p:cNvSpPr>
          <p:nvPr/>
        </p:nvSpPr>
        <p:spPr bwMode="auto">
          <a:xfrm>
            <a:off x="968682" y="2491487"/>
            <a:ext cx="7740000" cy="992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pPr>
              <a:spcAft>
                <a:spcPts val="300"/>
              </a:spcAft>
            </a:pPr>
            <a:r>
              <a:rPr lang="en-US" altLang="zh-CN" dirty="0"/>
              <a:t>2</a:t>
            </a:r>
            <a:r>
              <a:rPr lang="zh-CN" altLang="en-US" dirty="0"/>
              <a:t>、通</a:t>
            </a:r>
            <a:r>
              <a:rPr lang="zh-CN" altLang="en-US" dirty="0" smtClean="0"/>
              <a:t>过</a:t>
            </a:r>
            <a:r>
              <a:rPr lang="en-US" altLang="zh-CN" dirty="0" smtClean="0"/>
              <a:t>_____</a:t>
            </a:r>
            <a:r>
              <a:rPr lang="zh-CN" altLang="en-US" dirty="0"/>
              <a:t>方式可以扩充</a:t>
            </a:r>
            <a:r>
              <a:rPr lang="en-US" altLang="zh-CN" dirty="0" smtClean="0"/>
              <a:t>8237A</a:t>
            </a:r>
            <a:r>
              <a:rPr lang="zh-CN" altLang="en-US" dirty="0" smtClean="0"/>
              <a:t>的</a:t>
            </a:r>
            <a:r>
              <a:rPr lang="zh-CN" altLang="en-US" dirty="0"/>
              <a:t>通</a:t>
            </a:r>
            <a:r>
              <a:rPr lang="zh-CN" altLang="en-US" dirty="0" smtClean="0"/>
              <a:t>道数量</a:t>
            </a:r>
            <a:endParaRPr lang="en-US" altLang="zh-CN" dirty="0" smtClean="0"/>
          </a:p>
          <a:p>
            <a:pPr>
              <a:spcAft>
                <a:spcPts val="300"/>
              </a:spcAft>
            </a:pPr>
            <a:r>
              <a:rPr lang="en-US" altLang="zh-CN" dirty="0" smtClean="0"/>
              <a:t>3、</a:t>
            </a:r>
            <a:r>
              <a:rPr lang="zh-CN" altLang="zh-CN" dirty="0"/>
              <a:t> </a:t>
            </a:r>
            <a:r>
              <a:rPr lang="zh-CN" altLang="zh-CN" dirty="0" smtClean="0"/>
              <a:t>8237A</a:t>
            </a:r>
            <a:r>
              <a:rPr lang="zh-CN" altLang="en-US" dirty="0" smtClean="0"/>
              <a:t>具</a:t>
            </a:r>
            <a:r>
              <a:rPr lang="zh-CN" altLang="zh-CN" dirty="0" smtClean="0"/>
              <a:t>有</a:t>
            </a:r>
            <a:r>
              <a:rPr lang="zh-CN" altLang="en-US" dirty="0" smtClean="0"/>
              <a:t>从态和</a:t>
            </a:r>
            <a:r>
              <a:rPr lang="en-US" altLang="zh-CN" dirty="0" smtClean="0"/>
              <a:t>_____</a:t>
            </a:r>
            <a:r>
              <a:rPr lang="zh-CN" altLang="en-US" dirty="0" smtClean="0"/>
              <a:t>两种工作状态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习题与思考</a:t>
            </a:r>
            <a:endParaRPr lang="zh-CN" altLang="en-US" dirty="0"/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540000" y="1143000"/>
            <a:ext cx="1752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Blip>
                <a:blip r:embed="rId3"/>
              </a:buBlip>
            </a:pPr>
            <a:r>
              <a:rPr lang="en-US" altLang="zh-CN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  </a:t>
            </a:r>
            <a:r>
              <a:rPr lang="zh-CN" altLang="en-US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填空</a:t>
            </a:r>
          </a:p>
        </p:txBody>
      </p:sp>
      <p:sp>
        <p:nvSpPr>
          <p:cNvPr id="24" name="椭圆 23">
            <a:hlinkClick r:id="" action="ppaction://noaction" highlightClick="1"/>
            <a:hlinkHover r:id="" action="ppaction://noaction" highlightClick="1"/>
          </p:cNvPr>
          <p:cNvSpPr/>
          <p:nvPr/>
        </p:nvSpPr>
        <p:spPr>
          <a:xfrm>
            <a:off x="287584" y="1693986"/>
            <a:ext cx="540000" cy="288000"/>
          </a:xfrm>
          <a:prstGeom prst="ellipse">
            <a:avLst/>
          </a:prstGeom>
          <a:solidFill>
            <a:srgbClr val="DFF7C0"/>
          </a:solidFill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200" b="1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椭圆 30">
            <a:hlinkClick r:id="" action="ppaction://noaction" highlightClick="1"/>
            <a:hlinkHover r:id="" action="ppaction://noaction" highlightClick="1"/>
          </p:cNvPr>
          <p:cNvSpPr/>
          <p:nvPr/>
        </p:nvSpPr>
        <p:spPr>
          <a:xfrm>
            <a:off x="282018" y="2589195"/>
            <a:ext cx="540000" cy="288000"/>
          </a:xfrm>
          <a:prstGeom prst="ellipse">
            <a:avLst/>
          </a:prstGeom>
          <a:solidFill>
            <a:srgbClr val="DFF7C0"/>
          </a:solidFill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200" b="1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 Box 26"/>
          <p:cNvSpPr txBox="1">
            <a:spLocks noChangeArrowheads="1"/>
          </p:cNvSpPr>
          <p:nvPr/>
        </p:nvSpPr>
        <p:spPr bwMode="auto">
          <a:xfrm>
            <a:off x="2732030" y="1987646"/>
            <a:ext cx="1104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DMA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28"/>
          <p:cNvSpPr txBox="1">
            <a:spLocks noChangeArrowheads="1"/>
          </p:cNvSpPr>
          <p:nvPr/>
        </p:nvSpPr>
        <p:spPr bwMode="auto">
          <a:xfrm>
            <a:off x="2207784" y="2455885"/>
            <a:ext cx="1104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buFontTx/>
              <a:buNone/>
              <a:defRPr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zh-CN" altLang="en-US" dirty="0" smtClean="0"/>
              <a:t>级</a:t>
            </a:r>
            <a:r>
              <a:rPr lang="zh-CN" altLang="en-US" dirty="0"/>
              <a:t>联</a:t>
            </a:r>
          </a:p>
        </p:txBody>
      </p:sp>
      <p:sp>
        <p:nvSpPr>
          <p:cNvPr id="11" name="Text Box 29"/>
          <p:cNvSpPr txBox="1">
            <a:spLocks noChangeArrowheads="1"/>
          </p:cNvSpPr>
          <p:nvPr/>
        </p:nvSpPr>
        <p:spPr bwMode="auto">
          <a:xfrm>
            <a:off x="4323054" y="2926040"/>
            <a:ext cx="1104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buFontTx/>
              <a:buNone/>
              <a:defRPr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zh-CN" altLang="en-US" dirty="0" smtClean="0"/>
              <a:t>主态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2852480" y="1997722"/>
            <a:ext cx="864000" cy="432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2" name="矩形 31"/>
          <p:cNvSpPr/>
          <p:nvPr/>
        </p:nvSpPr>
        <p:spPr>
          <a:xfrm>
            <a:off x="4461504" y="2971650"/>
            <a:ext cx="828000" cy="432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3" name="矩形 32"/>
          <p:cNvSpPr/>
          <p:nvPr/>
        </p:nvSpPr>
        <p:spPr>
          <a:xfrm>
            <a:off x="2346234" y="2501495"/>
            <a:ext cx="828000" cy="432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8" name="椭圆 27">
            <a:hlinkClick r:id="" action="ppaction://noaction" highlightClick="1"/>
            <a:hlinkHover r:id="" action="ppaction://noaction" highlightClick="1"/>
          </p:cNvPr>
          <p:cNvSpPr/>
          <p:nvPr/>
        </p:nvSpPr>
        <p:spPr>
          <a:xfrm>
            <a:off x="282018" y="3084758"/>
            <a:ext cx="540000" cy="288000"/>
          </a:xfrm>
          <a:prstGeom prst="ellipse">
            <a:avLst/>
          </a:prstGeom>
          <a:solidFill>
            <a:srgbClr val="DFF7C0"/>
          </a:solidFill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200" b="1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Text Box 33"/>
          <p:cNvSpPr txBox="1">
            <a:spLocks noChangeArrowheads="1"/>
          </p:cNvSpPr>
          <p:nvPr/>
        </p:nvSpPr>
        <p:spPr bwMode="auto">
          <a:xfrm>
            <a:off x="540000" y="3717032"/>
            <a:ext cx="82851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buFontTx/>
              <a:buBlip>
                <a:blip r:embed="rId3"/>
              </a:buBlip>
              <a:defRPr sz="280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en-US" altLang="zh-CN" dirty="0"/>
              <a:t>  8237A</a:t>
            </a:r>
            <a:r>
              <a:rPr lang="zh-CN" altLang="en-US" dirty="0"/>
              <a:t>有哪几种工作方式？哪几种传送类型？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 Box 34"/>
              <p:cNvSpPr txBox="1">
                <a:spLocks noChangeArrowheads="1"/>
              </p:cNvSpPr>
              <p:nvPr/>
            </p:nvSpPr>
            <p:spPr bwMode="auto">
              <a:xfrm>
                <a:off x="540000" y="4362758"/>
                <a:ext cx="8296275" cy="18167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accent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buFontTx/>
                  <a:buBlip>
                    <a:blip r:embed="rId3"/>
                  </a:buBlip>
                  <a:defRPr sz="2800">
                    <a:solidFill>
                      <a:srgbClr val="004284"/>
                    </a:solidFill>
                    <a:latin typeface="Times New Roman" pitchFamily="18" charset="0"/>
                    <a:ea typeface="隶书" pitchFamily="49" charset="-122"/>
                    <a:cs typeface="Times New Roman" pitchFamily="18" charset="0"/>
                  </a:defRPr>
                </a:lvl1pPr>
              </a:lstStyle>
              <a:p>
                <a:pPr algn="just"/>
                <a:r>
                  <a:rPr lang="zh-CN" altLang="en-US" dirty="0"/>
                  <a:t> </a:t>
                </a:r>
                <a:r>
                  <a:rPr lang="zh-CN" altLang="en-US" dirty="0" smtClean="0"/>
                  <a:t>利</a:t>
                </a:r>
                <a:r>
                  <a:rPr lang="zh-CN" altLang="en-US" dirty="0"/>
                  <a:t>用</a:t>
                </a:r>
                <a:r>
                  <a:rPr lang="zh-CN" altLang="zh-CN" dirty="0"/>
                  <a:t>8237A通道1控制外设与</a:t>
                </a:r>
                <a:r>
                  <a:rPr lang="zh-CN" altLang="en-US" dirty="0"/>
                  <a:t>内</a:t>
                </a:r>
                <a:r>
                  <a:rPr lang="zh-CN" altLang="zh-CN" dirty="0"/>
                  <a:t>存间的数据传输，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zh-CN" altLang="en-US" i="1"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CS</m:t>
                        </m:r>
                      </m:e>
                    </m:acc>
                  </m:oMath>
                </a14:m>
                <a:r>
                  <a:rPr lang="zh-CN" altLang="zh-CN" dirty="0"/>
                  <a:t>由地址线</a:t>
                </a:r>
                <a:r>
                  <a:rPr lang="en-US" altLang="zh-CN" dirty="0"/>
                  <a:t>A15~A4=031H</a:t>
                </a:r>
                <a:r>
                  <a:rPr lang="zh-CN" altLang="zh-CN" dirty="0"/>
                  <a:t>译码提供，</a:t>
                </a:r>
                <a:r>
                  <a:rPr lang="en-US" altLang="zh-CN" dirty="0"/>
                  <a:t>DREQ1</a:t>
                </a:r>
                <a:r>
                  <a:rPr lang="zh-CN" altLang="zh-CN" dirty="0"/>
                  <a:t>高电平有效，</a:t>
                </a:r>
                <a:r>
                  <a:rPr lang="en-US" altLang="zh-CN" dirty="0"/>
                  <a:t>DACK1</a:t>
                </a:r>
                <a:r>
                  <a:rPr lang="zh-CN" altLang="zh-CN" dirty="0"/>
                  <a:t>低电平有效，把</a:t>
                </a:r>
                <a:r>
                  <a:rPr lang="en-US" altLang="zh-CN" dirty="0"/>
                  <a:t>1KB</a:t>
                </a:r>
                <a:r>
                  <a:rPr lang="zh-CN" altLang="zh-CN" dirty="0"/>
                  <a:t>数据块</a:t>
                </a:r>
                <a:r>
                  <a:rPr lang="zh-CN" altLang="en-US" dirty="0"/>
                  <a:t>由外设</a:t>
                </a:r>
                <a:r>
                  <a:rPr lang="zh-CN" altLang="zh-CN" dirty="0"/>
                  <a:t>传送</a:t>
                </a:r>
                <a:r>
                  <a:rPr lang="zh-CN" altLang="en-US" dirty="0"/>
                  <a:t>至</a:t>
                </a:r>
                <a:r>
                  <a:rPr lang="zh-CN" altLang="zh-CN" dirty="0"/>
                  <a:t>内存</a:t>
                </a:r>
                <a:r>
                  <a:rPr lang="en-US" altLang="zh-CN" dirty="0"/>
                  <a:t>2000H</a:t>
                </a:r>
                <a:r>
                  <a:rPr lang="zh-CN" altLang="zh-CN" dirty="0"/>
                  <a:t>单元开始的区域，试初始化编</a:t>
                </a:r>
                <a:r>
                  <a:rPr lang="zh-CN" altLang="zh-CN" dirty="0" smtClean="0"/>
                  <a:t>写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30" name="Text 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0000" y="4362758"/>
                <a:ext cx="8296275" cy="1816779"/>
              </a:xfrm>
              <a:prstGeom prst="rect">
                <a:avLst/>
              </a:prstGeom>
              <a:blipFill rotWithShape="1">
                <a:blip r:embed="rId4"/>
                <a:stretch>
                  <a:fillRect l="-1543" t="-4362" r="-1470" b="-872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5325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3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1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7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2" grpId="0" animBg="1"/>
      <p:bldP spid="32" grpId="1" animBg="1"/>
      <p:bldP spid="33" grpId="0" animBg="1"/>
      <p:bldP spid="33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9</a:t>
            </a:r>
            <a:r>
              <a:rPr lang="zh-CN" altLang="en-US" dirty="0" smtClean="0"/>
              <a:t>章  学习目标</a:t>
            </a:r>
            <a:endParaRPr lang="zh-CN" altLang="en-US" dirty="0"/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1037558" y="1840567"/>
            <a:ext cx="7062834" cy="4154938"/>
          </a:xfrm>
          <a:prstGeom prst="rect">
            <a:avLst/>
          </a:prstGeom>
          <a:solidFill>
            <a:srgbClr val="CCFFCC">
              <a:alpha val="50195"/>
            </a:srgbClr>
          </a:solidFill>
          <a:ln w="19050">
            <a:solidFill>
              <a:srgbClr val="66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0000" tIns="180000" rIns="180000" bIns="18000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r>
              <a:rPr lang="zh-CN" altLang="zh-CN" dirty="0"/>
              <a:t>在微型计算机中，主机与外设之间进行大批量数据传输时，都采用直接存储器存取（</a:t>
            </a:r>
            <a:r>
              <a:rPr lang="en-US" altLang="zh-CN" dirty="0"/>
              <a:t>DMA</a:t>
            </a:r>
            <a:r>
              <a:rPr lang="zh-CN" altLang="zh-CN" dirty="0"/>
              <a:t>）方式，该方式由硬件控制，具有速度快、效率高</a:t>
            </a:r>
            <a:r>
              <a:rPr lang="zh-CN" altLang="zh-CN"/>
              <a:t>的</a:t>
            </a:r>
            <a:r>
              <a:rPr lang="zh-CN" altLang="zh-CN" smtClean="0"/>
              <a:t>特点。</a:t>
            </a:r>
            <a:endParaRPr lang="zh-CN" altLang="zh-CN" dirty="0"/>
          </a:p>
          <a:p>
            <a:r>
              <a:rPr lang="zh-CN" altLang="zh-CN" dirty="0"/>
              <a:t>本章主要介绍了可编程</a:t>
            </a:r>
            <a:r>
              <a:rPr lang="en-US" altLang="zh-CN" dirty="0"/>
              <a:t>DMA</a:t>
            </a:r>
            <a:r>
              <a:rPr lang="zh-CN" altLang="zh-CN" dirty="0"/>
              <a:t>控制器的基本工作原理</a:t>
            </a:r>
            <a:r>
              <a:rPr lang="zh-CN" altLang="zh-CN" dirty="0" smtClean="0"/>
              <a:t>，</a:t>
            </a:r>
            <a:r>
              <a:rPr lang="zh-CN" altLang="en-US" dirty="0" smtClean="0"/>
              <a:t>并</a:t>
            </a:r>
            <a:r>
              <a:rPr lang="zh-CN" altLang="zh-CN" dirty="0" smtClean="0"/>
              <a:t>讲解</a:t>
            </a:r>
            <a:r>
              <a:rPr lang="zh-CN" altLang="zh-CN" dirty="0"/>
              <a:t>了可编程</a:t>
            </a:r>
            <a:r>
              <a:rPr lang="en-US" altLang="zh-CN" dirty="0"/>
              <a:t>DMA</a:t>
            </a:r>
            <a:r>
              <a:rPr lang="zh-CN" altLang="zh-CN" dirty="0"/>
              <a:t>控制器</a:t>
            </a:r>
            <a:r>
              <a:rPr lang="en-US" altLang="zh-CN" dirty="0"/>
              <a:t>8237A</a:t>
            </a:r>
            <a:r>
              <a:rPr lang="zh-CN" altLang="zh-CN" dirty="0"/>
              <a:t>的结构、功能、编程</a:t>
            </a:r>
            <a:r>
              <a:rPr lang="zh-CN" altLang="zh-CN"/>
              <a:t>及</a:t>
            </a:r>
            <a:r>
              <a:rPr lang="zh-CN" altLang="zh-CN" smtClean="0"/>
              <a:t>应用。通过</a:t>
            </a:r>
            <a:r>
              <a:rPr lang="zh-CN" altLang="zh-CN" dirty="0"/>
              <a:t>本章的学习，读者应了解</a:t>
            </a:r>
            <a:r>
              <a:rPr lang="en-US" altLang="zh-CN" dirty="0"/>
              <a:t>8237A</a:t>
            </a:r>
            <a:r>
              <a:rPr lang="zh-CN" altLang="zh-CN" dirty="0"/>
              <a:t>的结构及功能特点，领会其编程及在微型计算机系统中</a:t>
            </a:r>
            <a:r>
              <a:rPr lang="zh-CN" altLang="zh-CN"/>
              <a:t>的</a:t>
            </a:r>
            <a:r>
              <a:rPr lang="zh-CN" altLang="zh-CN" smtClean="0"/>
              <a:t>应用。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248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帮助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744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8316416" y="502961"/>
            <a:ext cx="288150" cy="45719"/>
          </a:xfrm>
        </p:spPr>
        <p:txBody>
          <a:bodyPr>
            <a:normAutofit fontScale="90000"/>
          </a:bodyPr>
          <a:lstStyle/>
          <a:p>
            <a:r>
              <a:rPr lang="zh-CN" altLang="en-US" sz="200" dirty="0" smtClean="0"/>
              <a:t>再见</a:t>
            </a:r>
            <a:endParaRPr lang="zh-CN" altLang="en-US" sz="200" dirty="0"/>
          </a:p>
        </p:txBody>
      </p:sp>
    </p:spTree>
    <p:extLst>
      <p:ext uri="{BB962C8B-B14F-4D97-AF65-F5344CB8AC3E}">
        <p14:creationId xmlns:p14="http://schemas.microsoft.com/office/powerpoint/2010/main" val="174614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9.1.1  DMA</a:t>
            </a:r>
            <a:r>
              <a:rPr lang="zh-CN" altLang="zh-CN" dirty="0"/>
              <a:t>控制器的基本功能</a:t>
            </a:r>
            <a:endParaRPr lang="zh-CN" altLang="en-US" dirty="0"/>
          </a:p>
        </p:txBody>
      </p:sp>
      <p:sp>
        <p:nvSpPr>
          <p:cNvPr id="3" name="Rectangle 15"/>
          <p:cNvSpPr>
            <a:spLocks noChangeArrowheads="1"/>
          </p:cNvSpPr>
          <p:nvPr/>
        </p:nvSpPr>
        <p:spPr bwMode="auto">
          <a:xfrm>
            <a:off x="467544" y="2420888"/>
            <a:ext cx="8208912" cy="3924000"/>
          </a:xfrm>
          <a:prstGeom prst="rect">
            <a:avLst/>
          </a:prstGeom>
          <a:solidFill>
            <a:schemeClr val="bg1">
              <a:lumMod val="85000"/>
              <a:alpha val="49804"/>
            </a:schemeClr>
          </a:solidFill>
          <a:ln w="9525" cap="rnd">
            <a:solidFill>
              <a:srgbClr val="FF0000"/>
            </a:solidFill>
            <a:prstDash val="solid"/>
            <a:miter lim="800000"/>
            <a:headEnd/>
            <a:tailEnd/>
          </a:ln>
          <a:effectLst/>
          <a:extLst/>
        </p:spPr>
        <p:txBody>
          <a:bodyPr lIns="144000" tIns="72000" rIns="144000" bIns="72000"/>
          <a:lstStyle/>
          <a:p>
            <a:pPr marL="457200" indent="-457200" algn="just">
              <a:spcAft>
                <a:spcPts val="200"/>
              </a:spcAft>
              <a:buClr>
                <a:srgbClr val="0070C0"/>
              </a:buClr>
              <a:buFont typeface="+mj-lt"/>
              <a:buAutoNum type="arabicPeriod"/>
            </a:pP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能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接受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CPU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的编程，以便进行功能设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定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</a:p>
          <a:p>
            <a:pPr marL="457200" indent="-457200" algn="just">
              <a:spcAft>
                <a:spcPts val="200"/>
              </a:spcAft>
              <a:buClr>
                <a:srgbClr val="0070C0"/>
              </a:buClr>
              <a:buFont typeface="+mj-lt"/>
              <a:buAutoNum type="arabicPeriod"/>
            </a:pP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能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接收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I/O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接口的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DMA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请求，并向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CPU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发出总线请求信号，请求总线控制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权。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457200" indent="-457200" algn="just">
              <a:spcAft>
                <a:spcPts val="200"/>
              </a:spcAft>
              <a:buClr>
                <a:srgbClr val="0070C0"/>
              </a:buClr>
              <a:buFont typeface="+mj-lt"/>
              <a:buAutoNum type="arabicPeriod"/>
            </a:pP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CPU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响应总线请求之后，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DMAC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能接管总线的控制，进入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DMA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传送过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程。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457200" indent="-457200" algn="just">
              <a:spcAft>
                <a:spcPts val="200"/>
              </a:spcAft>
              <a:buClr>
                <a:srgbClr val="0070C0"/>
              </a:buClr>
              <a:buFont typeface="+mj-lt"/>
              <a:buAutoNum type="arabicPeriod"/>
            </a:pP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能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实现有效的寻址，即能输出地址信息并在数据传送过程中自动修改地址指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针。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457200" indent="-457200" algn="just">
              <a:spcAft>
                <a:spcPts val="200"/>
              </a:spcAft>
              <a:buClr>
                <a:srgbClr val="0070C0"/>
              </a:buClr>
              <a:buFont typeface="+mj-lt"/>
              <a:buAutoNum type="arabicPeriod"/>
            </a:pP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能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向内存储器和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I/O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接口发出相应的读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/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写控制信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号。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457200" indent="-457200" algn="just">
              <a:spcAft>
                <a:spcPts val="200"/>
              </a:spcAft>
              <a:buClr>
                <a:srgbClr val="0070C0"/>
              </a:buClr>
              <a:buFont typeface="+mj-lt"/>
              <a:buAutoNum type="arabicPeriod"/>
            </a:pP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能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控制传送数据的字节数，判定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DMA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传送是否结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束。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457200" indent="-457200" algn="just">
              <a:spcAft>
                <a:spcPts val="200"/>
              </a:spcAft>
              <a:buClr>
                <a:srgbClr val="0070C0"/>
              </a:buClr>
              <a:buFont typeface="+mj-lt"/>
              <a:buAutoNum type="arabicPeriod"/>
            </a:pP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DMA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结束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时能释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放总线，恢复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CPU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对总线的控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制。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10816" y="1139258"/>
            <a:ext cx="7122368" cy="1188000"/>
            <a:chOff x="1010816" y="1154964"/>
            <a:chExt cx="7122368" cy="1236751"/>
          </a:xfrm>
        </p:grpSpPr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2684307" y="1940645"/>
              <a:ext cx="1567142" cy="324445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C00000"/>
              </a:solidFill>
              <a:miter lim="800000"/>
              <a:headEnd type="none" w="sm" len="sm"/>
              <a:tailEnd type="none" w="sm" len="sm"/>
            </a:ln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6281609" y="1366991"/>
              <a:ext cx="1567142" cy="324445"/>
            </a:xfrm>
            <a:prstGeom prst="rect">
              <a:avLst/>
            </a:prstGeom>
            <a:solidFill>
              <a:srgbClr val="00CC99">
                <a:alpha val="50196"/>
              </a:srgbClr>
            </a:solidFill>
            <a:ln w="9525">
              <a:solidFill>
                <a:srgbClr val="002060"/>
              </a:solidFill>
              <a:miter lim="800000"/>
              <a:headEnd type="none" w="sm" len="sm"/>
              <a:tailEnd type="none" w="sm" len="sm"/>
            </a:ln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4162406" y="1366991"/>
              <a:ext cx="1567142" cy="324445"/>
            </a:xfrm>
            <a:prstGeom prst="rect">
              <a:avLst/>
            </a:prstGeom>
            <a:solidFill>
              <a:srgbClr val="00CC99">
                <a:alpha val="50196"/>
              </a:srgbClr>
            </a:solidFill>
            <a:ln w="9525">
              <a:solidFill>
                <a:srgbClr val="002060"/>
              </a:solidFill>
              <a:miter lim="800000"/>
              <a:headEnd type="none" w="sm" len="sm"/>
              <a:tailEnd type="none" w="sm" len="sm"/>
            </a:ln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1259633" y="1366991"/>
              <a:ext cx="1567142" cy="324445"/>
            </a:xfrm>
            <a:prstGeom prst="rect">
              <a:avLst/>
            </a:prstGeom>
            <a:solidFill>
              <a:srgbClr val="00CC99">
                <a:alpha val="69804"/>
              </a:srgbClr>
            </a:solidFill>
            <a:ln w="9525">
              <a:solidFill>
                <a:srgbClr val="002060"/>
              </a:solidFill>
              <a:miter lim="800000"/>
              <a:headEnd type="none" w="sm" len="sm"/>
              <a:tailEnd type="none" w="sm" len="sm"/>
            </a:ln>
            <a:ex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010816" y="1154964"/>
              <a:ext cx="7122368" cy="1236751"/>
            </a:xfrm>
            <a:prstGeom prst="rect">
              <a:avLst/>
            </a:prstGeom>
            <a:solidFill>
              <a:srgbClr val="CCFFCC">
                <a:alpha val="50196"/>
              </a:srgb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" name="Text Box 2"/>
            <p:cNvSpPr txBox="1">
              <a:spLocks noChangeArrowheads="1"/>
            </p:cNvSpPr>
            <p:nvPr/>
          </p:nvSpPr>
          <p:spPr bwMode="auto">
            <a:xfrm>
              <a:off x="1295250" y="1349220"/>
              <a:ext cx="1567142" cy="447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存储器</a:t>
              </a:r>
            </a:p>
          </p:txBody>
        </p:sp>
        <p:sp>
          <p:nvSpPr>
            <p:cNvPr id="5" name="Text Box 3"/>
            <p:cNvSpPr txBox="1">
              <a:spLocks noChangeArrowheads="1"/>
            </p:cNvSpPr>
            <p:nvPr/>
          </p:nvSpPr>
          <p:spPr bwMode="auto">
            <a:xfrm>
              <a:off x="2724018" y="1167725"/>
              <a:ext cx="1567142" cy="6412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DMA</a:t>
              </a:r>
              <a:r>
                <a:rPr kumimoji="0" lang="zh-CN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通道</a:t>
              </a: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4215832" y="1349220"/>
              <a:ext cx="1567142" cy="447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b="1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I/O</a:t>
              </a:r>
              <a:r>
                <a:rPr kumimoji="0" lang="zh-CN" b="1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接口</a:t>
              </a:r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6317226" y="1349220"/>
              <a:ext cx="1567142" cy="447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高速</a:t>
              </a:r>
              <a:r>
                <a:rPr kumimoji="0" lang="zh-CN" altLang="zh-CN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I/O</a:t>
              </a:r>
              <a:r>
                <a:rPr kumimoji="0" lang="zh-CN" b="1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设备</a:t>
              </a: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719924" y="1922874"/>
              <a:ext cx="1567142" cy="447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0" tIns="45720" rIns="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5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DMAC</a:t>
              </a:r>
            </a:p>
          </p:txBody>
        </p:sp>
        <p:sp>
          <p:nvSpPr>
            <p:cNvPr id="11" name="AutoShape 9"/>
            <p:cNvSpPr>
              <a:spLocks noChangeArrowheads="1"/>
            </p:cNvSpPr>
            <p:nvPr/>
          </p:nvSpPr>
          <p:spPr bwMode="auto">
            <a:xfrm flipV="1">
              <a:off x="2844583" y="1489616"/>
              <a:ext cx="1282207" cy="122625"/>
            </a:xfrm>
            <a:prstGeom prst="leftRightArrow">
              <a:avLst>
                <a:gd name="adj1" fmla="val 50000"/>
                <a:gd name="adj2" fmla="val 96708"/>
              </a:avLst>
            </a:prstGeom>
            <a:noFill/>
            <a:ln w="9525">
              <a:solidFill>
                <a:srgbClr val="00206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>
              <a:off x="5729548" y="1550928"/>
              <a:ext cx="534253" cy="0"/>
            </a:xfrm>
            <a:prstGeom prst="line">
              <a:avLst/>
            </a:prstGeom>
            <a:noFill/>
            <a:ln w="9525">
              <a:solidFill>
                <a:srgbClr val="002060"/>
              </a:solidFill>
              <a:round/>
              <a:headEnd type="stealth" w="sm" len="sm"/>
              <a:tailEnd type="stealth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 flipV="1">
              <a:off x="2114438" y="1688882"/>
              <a:ext cx="0" cy="16625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stealth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 flipV="1">
              <a:off x="4821318" y="1688882"/>
              <a:ext cx="0" cy="16625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stealth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2114438" y="1856882"/>
              <a:ext cx="113974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>
              <a:off x="3254177" y="1856882"/>
              <a:ext cx="0" cy="840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>
              <a:off x="3681579" y="1856882"/>
              <a:ext cx="0" cy="840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>
              <a:off x="3681579" y="1856882"/>
              <a:ext cx="113974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>
              <a:off x="4393916" y="1814882"/>
              <a:ext cx="142467" cy="840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>
              <a:off x="2399373" y="1814882"/>
              <a:ext cx="142467" cy="840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064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9.1.2  DMA</a:t>
            </a:r>
            <a:r>
              <a:rPr lang="zh-CN" altLang="zh-CN" dirty="0"/>
              <a:t>控制器的一般结构</a:t>
            </a:r>
            <a:endParaRPr lang="zh-CN" altLang="en-US" dirty="0"/>
          </a:p>
        </p:txBody>
      </p:sp>
      <p:grpSp>
        <p:nvGrpSpPr>
          <p:cNvPr id="44" name="组合 43"/>
          <p:cNvGrpSpPr/>
          <p:nvPr/>
        </p:nvGrpSpPr>
        <p:grpSpPr>
          <a:xfrm>
            <a:off x="467544" y="1369796"/>
            <a:ext cx="8208912" cy="4723500"/>
            <a:chOff x="395536" y="1039346"/>
            <a:chExt cx="8208912" cy="4723500"/>
          </a:xfrm>
        </p:grpSpPr>
        <p:sp>
          <p:nvSpPr>
            <p:cNvPr id="42" name="矩形 41"/>
            <p:cNvSpPr/>
            <p:nvPr/>
          </p:nvSpPr>
          <p:spPr>
            <a:xfrm>
              <a:off x="395536" y="1039346"/>
              <a:ext cx="8208912" cy="4723500"/>
            </a:xfrm>
            <a:prstGeom prst="rect">
              <a:avLst/>
            </a:prstGeom>
            <a:solidFill>
              <a:srgbClr val="CCFFCC">
                <a:alpha val="50196"/>
              </a:srgbClr>
            </a:solidFill>
            <a:ln w="9525">
              <a:solidFill>
                <a:srgbClr val="CC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762559" y="1398262"/>
              <a:ext cx="7474866" cy="3974955"/>
              <a:chOff x="683568" y="1725974"/>
              <a:chExt cx="7474866" cy="3503226"/>
            </a:xfrm>
          </p:grpSpPr>
          <p:sp>
            <p:nvSpPr>
              <p:cNvPr id="19" name="Rectangle 18"/>
              <p:cNvSpPr>
                <a:spLocks noChangeArrowheads="1"/>
              </p:cNvSpPr>
              <p:nvPr/>
            </p:nvSpPr>
            <p:spPr bwMode="auto">
              <a:xfrm flipH="1">
                <a:off x="4524352" y="2689588"/>
                <a:ext cx="1474862" cy="459930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vert="horz" wrap="non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" name="Rectangle 20"/>
              <p:cNvSpPr>
                <a:spLocks noChangeArrowheads="1"/>
              </p:cNvSpPr>
              <p:nvPr/>
            </p:nvSpPr>
            <p:spPr bwMode="auto">
              <a:xfrm flipH="1">
                <a:off x="4524352" y="3329490"/>
                <a:ext cx="1474862" cy="459930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vert="horz" wrap="non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Rectangle 21"/>
              <p:cNvSpPr>
                <a:spLocks noChangeArrowheads="1"/>
              </p:cNvSpPr>
              <p:nvPr/>
            </p:nvSpPr>
            <p:spPr bwMode="auto">
              <a:xfrm flipH="1">
                <a:off x="4524352" y="3969393"/>
                <a:ext cx="1474862" cy="459930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vert="horz" wrap="non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Rectangle 22"/>
              <p:cNvSpPr>
                <a:spLocks noChangeArrowheads="1"/>
              </p:cNvSpPr>
              <p:nvPr/>
            </p:nvSpPr>
            <p:spPr bwMode="auto">
              <a:xfrm flipH="1">
                <a:off x="4524352" y="4609295"/>
                <a:ext cx="1474862" cy="459930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vert="horz" wrap="non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 flipH="1">
                <a:off x="3719882" y="2509616"/>
                <a:ext cx="670392" cy="959853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non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 flipH="1">
                <a:off x="3719882" y="3629445"/>
                <a:ext cx="670392" cy="1439780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non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 flipH="1">
                <a:off x="3585804" y="2349640"/>
                <a:ext cx="2547488" cy="2879560"/>
              </a:xfrm>
              <a:prstGeom prst="rect">
                <a:avLst/>
              </a:prstGeom>
              <a:solidFill>
                <a:srgbClr val="99CCFF">
                  <a:alpha val="50196"/>
                </a:srgb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vert="horz" wrap="non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 flipH="1">
                <a:off x="7418209" y="2349640"/>
                <a:ext cx="670392" cy="111982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  <a:effectLst/>
            </p:spPr>
            <p:txBody>
              <a:bodyPr vert="horz" wrap="non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8" name="Rectangle 27"/>
              <p:cNvSpPr>
                <a:spLocks noChangeArrowheads="1"/>
              </p:cNvSpPr>
              <p:nvPr/>
            </p:nvSpPr>
            <p:spPr bwMode="auto">
              <a:xfrm flipH="1">
                <a:off x="1708708" y="2349640"/>
                <a:ext cx="670392" cy="14397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  <a:effectLst/>
            </p:spPr>
            <p:txBody>
              <a:bodyPr vert="horz" wrap="non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9" name="Rectangle 28"/>
              <p:cNvSpPr>
                <a:spLocks noChangeArrowheads="1"/>
              </p:cNvSpPr>
              <p:nvPr/>
            </p:nvSpPr>
            <p:spPr bwMode="auto">
              <a:xfrm flipH="1">
                <a:off x="770159" y="2349640"/>
                <a:ext cx="670392" cy="14397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  <a:effectLst/>
            </p:spPr>
            <p:txBody>
              <a:bodyPr vert="horz" wrap="non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" name="Rectangle 32"/>
              <p:cNvSpPr>
                <a:spLocks noChangeArrowheads="1"/>
              </p:cNvSpPr>
              <p:nvPr/>
            </p:nvSpPr>
            <p:spPr bwMode="auto">
              <a:xfrm flipH="1">
                <a:off x="7418209" y="3829414"/>
                <a:ext cx="670392" cy="111982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  <a:effectLst/>
            </p:spPr>
            <p:txBody>
              <a:bodyPr vert="horz" wrap="non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" name="Text Box 2"/>
              <p:cNvSpPr txBox="1">
                <a:spLocks noChangeArrowheads="1"/>
              </p:cNvSpPr>
              <p:nvPr/>
            </p:nvSpPr>
            <p:spPr bwMode="auto">
              <a:xfrm flipH="1">
                <a:off x="755099" y="2509616"/>
                <a:ext cx="701117" cy="11198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ts val="775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存储器</a:t>
                </a:r>
              </a:p>
            </p:txBody>
          </p:sp>
          <p:sp>
            <p:nvSpPr>
              <p:cNvPr id="4" name="Text Box 3"/>
              <p:cNvSpPr txBox="1">
                <a:spLocks noChangeArrowheads="1"/>
              </p:cNvSpPr>
              <p:nvPr/>
            </p:nvSpPr>
            <p:spPr bwMode="auto">
              <a:xfrm flipH="1">
                <a:off x="1692496" y="2509616"/>
                <a:ext cx="701117" cy="11198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ts val="463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CPU</a:t>
                </a:r>
                <a:endPara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6" name="Text Box 15"/>
              <p:cNvSpPr txBox="1">
                <a:spLocks noChangeArrowheads="1"/>
              </p:cNvSpPr>
              <p:nvPr/>
            </p:nvSpPr>
            <p:spPr bwMode="auto">
              <a:xfrm flipH="1">
                <a:off x="7407640" y="2349640"/>
                <a:ext cx="701117" cy="11198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ts val="775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I/O</a:t>
                </a:r>
                <a:r>
                  <a:rPr kumimoji="0" 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接口</a:t>
                </a:r>
              </a:p>
            </p:txBody>
          </p:sp>
          <p:sp>
            <p:nvSpPr>
              <p:cNvPr id="17" name="Text Box 16"/>
              <p:cNvSpPr txBox="1">
                <a:spLocks noChangeArrowheads="1"/>
              </p:cNvSpPr>
              <p:nvPr/>
            </p:nvSpPr>
            <p:spPr bwMode="auto">
              <a:xfrm flipH="1">
                <a:off x="7413227" y="3829414"/>
                <a:ext cx="701117" cy="11198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ts val="775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I/O</a:t>
                </a:r>
                <a:r>
                  <a:rPr kumimoji="0" 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外设</a:t>
                </a:r>
              </a:p>
            </p:txBody>
          </p:sp>
          <p:sp>
            <p:nvSpPr>
              <p:cNvPr id="5" name="Text Box 4"/>
              <p:cNvSpPr txBox="1">
                <a:spLocks noChangeArrowheads="1"/>
              </p:cNvSpPr>
              <p:nvPr/>
            </p:nvSpPr>
            <p:spPr bwMode="auto">
              <a:xfrm flipH="1">
                <a:off x="2246116" y="2538753"/>
                <a:ext cx="1502795" cy="606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总线请求</a:t>
                </a:r>
              </a:p>
            </p:txBody>
          </p:sp>
          <p:sp>
            <p:nvSpPr>
              <p:cNvPr id="6" name="Text Box 5"/>
              <p:cNvSpPr txBox="1">
                <a:spLocks noChangeArrowheads="1"/>
              </p:cNvSpPr>
              <p:nvPr/>
            </p:nvSpPr>
            <p:spPr bwMode="auto">
              <a:xfrm flipH="1">
                <a:off x="2246116" y="3178655"/>
                <a:ext cx="1502795" cy="606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总线响应</a:t>
                </a:r>
              </a:p>
            </p:txBody>
          </p:sp>
          <p:sp>
            <p:nvSpPr>
              <p:cNvPr id="7" name="Text Box 6"/>
              <p:cNvSpPr txBox="1">
                <a:spLocks noChangeArrowheads="1"/>
              </p:cNvSpPr>
              <p:nvPr/>
            </p:nvSpPr>
            <p:spPr bwMode="auto">
              <a:xfrm flipH="1">
                <a:off x="1763688" y="4153022"/>
                <a:ext cx="1916203" cy="606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</a:t>
                </a:r>
                <a:r>
                  <a:rPr kumimoji="0" 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结束信号</a:t>
                </a:r>
              </a:p>
            </p:txBody>
          </p:sp>
          <p:sp>
            <p:nvSpPr>
              <p:cNvPr id="8" name="Text Box 7"/>
              <p:cNvSpPr txBox="1">
                <a:spLocks noChangeArrowheads="1"/>
              </p:cNvSpPr>
              <p:nvPr/>
            </p:nvSpPr>
            <p:spPr bwMode="auto">
              <a:xfrm flipH="1">
                <a:off x="3585804" y="2579604"/>
                <a:ext cx="938548" cy="10531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总线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接口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9" name="Text Box 8"/>
              <p:cNvSpPr txBox="1">
                <a:spLocks noChangeArrowheads="1"/>
              </p:cNvSpPr>
              <p:nvPr/>
            </p:nvSpPr>
            <p:spPr bwMode="auto">
              <a:xfrm flipH="1">
                <a:off x="3585804" y="3766089"/>
                <a:ext cx="938548" cy="13397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总线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控制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逻辑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0" name="Text Box 9"/>
              <p:cNvSpPr txBox="1">
                <a:spLocks noChangeArrowheads="1"/>
              </p:cNvSpPr>
              <p:nvPr/>
            </p:nvSpPr>
            <p:spPr bwMode="auto">
              <a:xfrm flipH="1">
                <a:off x="4256196" y="2629597"/>
                <a:ext cx="2011175" cy="6099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ts val="15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控制寄存器</a:t>
                </a:r>
              </a:p>
            </p:txBody>
          </p:sp>
          <p:sp>
            <p:nvSpPr>
              <p:cNvPr id="11" name="Text Box 10"/>
              <p:cNvSpPr txBox="1">
                <a:spLocks noChangeArrowheads="1"/>
              </p:cNvSpPr>
              <p:nvPr/>
            </p:nvSpPr>
            <p:spPr bwMode="auto">
              <a:xfrm flipH="1">
                <a:off x="4256196" y="3269500"/>
                <a:ext cx="2011175" cy="6099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ts val="15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状态寄存器</a:t>
                </a:r>
              </a:p>
            </p:txBody>
          </p:sp>
          <p:sp>
            <p:nvSpPr>
              <p:cNvPr id="12" name="Text Box 11"/>
              <p:cNvSpPr txBox="1">
                <a:spLocks noChangeArrowheads="1"/>
              </p:cNvSpPr>
              <p:nvPr/>
            </p:nvSpPr>
            <p:spPr bwMode="auto">
              <a:xfrm flipH="1">
                <a:off x="4256196" y="3909402"/>
                <a:ext cx="2011175" cy="6099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ts val="15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地址寄存器</a:t>
                </a:r>
              </a:p>
            </p:txBody>
          </p:sp>
          <p:sp>
            <p:nvSpPr>
              <p:cNvPr id="13" name="Text Box 12"/>
              <p:cNvSpPr txBox="1">
                <a:spLocks noChangeArrowheads="1"/>
              </p:cNvSpPr>
              <p:nvPr/>
            </p:nvSpPr>
            <p:spPr bwMode="auto">
              <a:xfrm flipH="1">
                <a:off x="4256196" y="4549304"/>
                <a:ext cx="2011175" cy="6099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ts val="15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字节计数器</a:t>
                </a:r>
              </a:p>
            </p:txBody>
          </p:sp>
          <p:sp>
            <p:nvSpPr>
              <p:cNvPr id="14" name="Text Box 13"/>
              <p:cNvSpPr txBox="1">
                <a:spLocks noChangeArrowheads="1"/>
              </p:cNvSpPr>
              <p:nvPr/>
            </p:nvSpPr>
            <p:spPr bwMode="auto">
              <a:xfrm flipH="1">
                <a:off x="6039415" y="2420921"/>
                <a:ext cx="1502795" cy="673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</a:t>
                </a:r>
                <a:r>
                  <a:rPr kumimoji="0" 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请求</a:t>
                </a:r>
              </a:p>
            </p:txBody>
          </p:sp>
          <p:sp>
            <p:nvSpPr>
              <p:cNvPr id="15" name="Text Box 14"/>
              <p:cNvSpPr txBox="1">
                <a:spLocks noChangeArrowheads="1"/>
              </p:cNvSpPr>
              <p:nvPr/>
            </p:nvSpPr>
            <p:spPr bwMode="auto">
              <a:xfrm flipH="1">
                <a:off x="6039415" y="3060822"/>
                <a:ext cx="1502795" cy="673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DMA</a:t>
                </a:r>
                <a:r>
                  <a:rPr kumimoji="0" 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响应</a:t>
                </a:r>
              </a:p>
            </p:txBody>
          </p:sp>
          <p:sp>
            <p:nvSpPr>
              <p:cNvPr id="18" name="Line 17"/>
              <p:cNvSpPr>
                <a:spLocks noChangeShapeType="1"/>
              </p:cNvSpPr>
              <p:nvPr/>
            </p:nvSpPr>
            <p:spPr bwMode="auto">
              <a:xfrm rot="16200000" flipH="1">
                <a:off x="2982452" y="2066239"/>
                <a:ext cx="0" cy="1206705"/>
              </a:xfrm>
              <a:prstGeom prst="line">
                <a:avLst/>
              </a:prstGeom>
              <a:noFill/>
              <a:ln w="9525">
                <a:solidFill>
                  <a:srgbClr val="C00000"/>
                </a:solidFill>
                <a:round/>
                <a:headEnd type="stealth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" name="AutoShape 19"/>
              <p:cNvSpPr>
                <a:spLocks noChangeArrowheads="1"/>
              </p:cNvSpPr>
              <p:nvPr/>
            </p:nvSpPr>
            <p:spPr bwMode="auto">
              <a:xfrm flipH="1">
                <a:off x="683568" y="1725974"/>
                <a:ext cx="7474866" cy="133200"/>
              </a:xfrm>
              <a:prstGeom prst="leftRightArrow">
                <a:avLst>
                  <a:gd name="adj1" fmla="val 57519"/>
                  <a:gd name="adj2" fmla="val 126728"/>
                </a:avLst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non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" name="Line 29"/>
              <p:cNvSpPr>
                <a:spLocks noChangeShapeType="1"/>
              </p:cNvSpPr>
              <p:nvPr/>
            </p:nvSpPr>
            <p:spPr bwMode="auto">
              <a:xfrm rot="5400000">
                <a:off x="2982452" y="2706141"/>
                <a:ext cx="0" cy="1206705"/>
              </a:xfrm>
              <a:prstGeom prst="line">
                <a:avLst/>
              </a:prstGeom>
              <a:noFill/>
              <a:ln w="9525">
                <a:solidFill>
                  <a:srgbClr val="C00000"/>
                </a:solidFill>
                <a:round/>
                <a:headEnd type="stealth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" name="Line 30"/>
              <p:cNvSpPr>
                <a:spLocks noChangeShapeType="1"/>
              </p:cNvSpPr>
              <p:nvPr/>
            </p:nvSpPr>
            <p:spPr bwMode="auto">
              <a:xfrm rot="16200000" flipH="1">
                <a:off x="6774355" y="1956921"/>
                <a:ext cx="0" cy="1265363"/>
              </a:xfrm>
              <a:prstGeom prst="line">
                <a:avLst/>
              </a:prstGeom>
              <a:noFill/>
              <a:ln w="9525">
                <a:solidFill>
                  <a:srgbClr val="C00000"/>
                </a:solidFill>
                <a:round/>
                <a:headEnd type="stealth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" name="Line 31"/>
              <p:cNvSpPr>
                <a:spLocks noChangeShapeType="1"/>
              </p:cNvSpPr>
              <p:nvPr/>
            </p:nvSpPr>
            <p:spPr bwMode="auto">
              <a:xfrm rot="5400000">
                <a:off x="6774355" y="2596823"/>
                <a:ext cx="0" cy="1265363"/>
              </a:xfrm>
              <a:prstGeom prst="line">
                <a:avLst/>
              </a:prstGeom>
              <a:noFill/>
              <a:ln w="9525">
                <a:solidFill>
                  <a:srgbClr val="C00000"/>
                </a:solidFill>
                <a:round/>
                <a:headEnd type="stealth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" name="AutoShape 33"/>
              <p:cNvSpPr>
                <a:spLocks noChangeArrowheads="1"/>
              </p:cNvSpPr>
              <p:nvPr/>
            </p:nvSpPr>
            <p:spPr bwMode="auto">
              <a:xfrm rot="5400000" flipH="1">
                <a:off x="7593430" y="3582402"/>
                <a:ext cx="319951" cy="134078"/>
              </a:xfrm>
              <a:prstGeom prst="leftRightArrow">
                <a:avLst>
                  <a:gd name="adj1" fmla="val 50000"/>
                  <a:gd name="adj2" fmla="val 65620"/>
                </a:avLst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</a:extLst>
            </p:spPr>
            <p:txBody>
              <a:bodyPr vert="horz" wrap="non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" name="Line 34"/>
              <p:cNvSpPr>
                <a:spLocks noChangeShapeType="1"/>
              </p:cNvSpPr>
              <p:nvPr/>
            </p:nvSpPr>
            <p:spPr bwMode="auto">
              <a:xfrm rot="16200000" flipH="1">
                <a:off x="2714773" y="3405349"/>
                <a:ext cx="1" cy="1728000"/>
              </a:xfrm>
              <a:prstGeom prst="line">
                <a:avLst/>
              </a:prstGeom>
              <a:noFill/>
              <a:ln w="9525">
                <a:solidFill>
                  <a:srgbClr val="C00000"/>
                </a:solidFill>
                <a:round/>
                <a:headEnd type="stealth" w="sm" len="med"/>
                <a:tailEnd type="stealth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" name="AutoShape 35"/>
              <p:cNvSpPr>
                <a:spLocks noChangeArrowheads="1"/>
              </p:cNvSpPr>
              <p:nvPr/>
            </p:nvSpPr>
            <p:spPr bwMode="auto">
              <a:xfrm rot="5400000">
                <a:off x="843045" y="2019307"/>
                <a:ext cx="479927" cy="134078"/>
              </a:xfrm>
              <a:prstGeom prst="leftRightArrow">
                <a:avLst>
                  <a:gd name="adj1" fmla="val 50000"/>
                  <a:gd name="adj2" fmla="val 85417"/>
                </a:avLst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</a:extLst>
            </p:spPr>
            <p:txBody>
              <a:bodyPr vert="horz" wrap="non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AutoShape 36"/>
              <p:cNvSpPr>
                <a:spLocks noChangeArrowheads="1"/>
              </p:cNvSpPr>
              <p:nvPr/>
            </p:nvSpPr>
            <p:spPr bwMode="auto">
              <a:xfrm rot="5400000">
                <a:off x="1798354" y="2019307"/>
                <a:ext cx="479927" cy="134078"/>
              </a:xfrm>
              <a:prstGeom prst="leftRightArrow">
                <a:avLst>
                  <a:gd name="adj1" fmla="val 50000"/>
                  <a:gd name="adj2" fmla="val 85417"/>
                </a:avLst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</a:extLst>
            </p:spPr>
            <p:txBody>
              <a:bodyPr vert="horz" wrap="non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" name="AutoShape 37"/>
              <p:cNvSpPr>
                <a:spLocks noChangeArrowheads="1"/>
              </p:cNvSpPr>
              <p:nvPr/>
            </p:nvSpPr>
            <p:spPr bwMode="auto">
              <a:xfrm rot="5400000">
                <a:off x="3697796" y="2019307"/>
                <a:ext cx="479927" cy="134078"/>
              </a:xfrm>
              <a:prstGeom prst="leftRightArrow">
                <a:avLst>
                  <a:gd name="adj1" fmla="val 50000"/>
                  <a:gd name="adj2" fmla="val 85417"/>
                </a:avLst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</a:extLst>
            </p:spPr>
            <p:txBody>
              <a:bodyPr vert="horz" wrap="non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" name="AutoShape 38"/>
              <p:cNvSpPr>
                <a:spLocks noChangeArrowheads="1"/>
              </p:cNvSpPr>
              <p:nvPr/>
            </p:nvSpPr>
            <p:spPr bwMode="auto">
              <a:xfrm rot="5400000">
                <a:off x="7516236" y="2019307"/>
                <a:ext cx="479927" cy="134078"/>
              </a:xfrm>
              <a:prstGeom prst="leftRightArrow">
                <a:avLst>
                  <a:gd name="adj1" fmla="val 50000"/>
                  <a:gd name="adj2" fmla="val 85417"/>
                </a:avLst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</a:extLst>
            </p:spPr>
            <p:txBody>
              <a:bodyPr vert="horz" wrap="none" lIns="36000" tIns="4572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160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9.1.3  DMA</a:t>
            </a:r>
            <a:r>
              <a:rPr lang="zh-CN" altLang="zh-CN" dirty="0"/>
              <a:t>控制器的工作方式</a:t>
            </a:r>
            <a:endParaRPr lang="zh-CN" altLang="en-US" dirty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297632" y="1787426"/>
            <a:ext cx="6876000" cy="551090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 w="9525">
            <a:solidFill>
              <a:srgbClr val="CC66FF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 lIns="108000" tIns="90000" rIns="108000" bIns="90000">
            <a:spAutoFit/>
          </a:bodyPr>
          <a:lstStyle>
            <a:defPPr>
              <a:defRPr lang="zh-CN"/>
            </a:defPPr>
            <a:lvl1pPr algn="just">
              <a:spcBef>
                <a:spcPts val="300"/>
              </a:spcBef>
              <a:spcAft>
                <a:spcPts val="300"/>
              </a:spcAft>
              <a:defRPr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r>
              <a:rPr lang="zh-CN" altLang="en-US" dirty="0" smtClean="0"/>
              <a:t>　　每</a:t>
            </a:r>
            <a:r>
              <a:rPr lang="zh-CN" altLang="en-US" dirty="0"/>
              <a:t>次</a:t>
            </a:r>
            <a:r>
              <a:rPr lang="en-US" altLang="zh-CN" dirty="0"/>
              <a:t>DMA</a:t>
            </a:r>
            <a:r>
              <a:rPr lang="zh-CN" altLang="en-US" dirty="0"/>
              <a:t>操作只传送一个字</a:t>
            </a:r>
            <a:r>
              <a:rPr lang="zh-CN" altLang="en-US" dirty="0" smtClean="0"/>
              <a:t>节。</a:t>
            </a:r>
            <a:endParaRPr lang="zh-CN" altLang="en-US" dirty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297632" y="2897768"/>
            <a:ext cx="6876000" cy="551090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 w="9525">
            <a:solidFill>
              <a:srgbClr val="CC66FF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 lIns="108000" tIns="90000" rIns="108000" bIns="90000">
            <a:spAutoFit/>
          </a:bodyPr>
          <a:lstStyle>
            <a:defPPr>
              <a:defRPr lang="zh-CN"/>
            </a:defPPr>
            <a:lvl1pPr algn="just">
              <a:spcBef>
                <a:spcPts val="300"/>
              </a:spcBef>
              <a:spcAft>
                <a:spcPts val="300"/>
              </a:spcAft>
              <a:defRPr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r>
              <a:rPr lang="zh-CN" altLang="en-US" dirty="0" smtClean="0"/>
              <a:t>　　每</a:t>
            </a:r>
            <a:r>
              <a:rPr lang="zh-CN" altLang="en-US" dirty="0"/>
              <a:t>次</a:t>
            </a:r>
            <a:r>
              <a:rPr lang="en-US" altLang="zh-CN" dirty="0"/>
              <a:t>DMA</a:t>
            </a:r>
            <a:r>
              <a:rPr lang="zh-CN" altLang="en-US" dirty="0"/>
              <a:t>操作连续传送一组数</a:t>
            </a:r>
            <a:r>
              <a:rPr lang="zh-CN" altLang="en-US" dirty="0" smtClean="0"/>
              <a:t>据。</a:t>
            </a:r>
            <a:endParaRPr lang="zh-CN" altLang="en-US" dirty="0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97632" y="4022624"/>
            <a:ext cx="6876000" cy="920422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 w="9525">
            <a:solidFill>
              <a:srgbClr val="CC66FF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 lIns="108000" tIns="90000" rIns="108000" bIns="90000">
            <a:spAutoFit/>
          </a:bodyPr>
          <a:lstStyle>
            <a:defPPr>
              <a:defRPr lang="zh-CN"/>
            </a:defPPr>
            <a:lvl1pPr algn="just">
              <a:spcBef>
                <a:spcPts val="300"/>
              </a:spcBef>
              <a:spcAft>
                <a:spcPts val="300"/>
              </a:spcAft>
              <a:defRPr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r>
              <a:rPr lang="zh-CN" altLang="en-US" dirty="0" smtClean="0"/>
              <a:t>　　类</a:t>
            </a:r>
            <a:r>
              <a:rPr lang="zh-CN" altLang="en-US" dirty="0"/>
              <a:t>似于块传送方式，只是当外设发来的</a:t>
            </a:r>
            <a:r>
              <a:rPr lang="en-US" altLang="zh-CN" dirty="0"/>
              <a:t>DREQ</a:t>
            </a:r>
            <a:r>
              <a:rPr lang="zh-CN" altLang="en-US" dirty="0"/>
              <a:t>无效时暂停</a:t>
            </a:r>
            <a:r>
              <a:rPr lang="en-US" altLang="zh-CN" dirty="0"/>
              <a:t>DMA</a:t>
            </a:r>
            <a:r>
              <a:rPr lang="zh-CN" altLang="en-US" dirty="0"/>
              <a:t>操作，有效时继</a:t>
            </a:r>
            <a:r>
              <a:rPr lang="zh-CN" altLang="en-US" dirty="0" smtClean="0"/>
              <a:t>续。</a:t>
            </a:r>
            <a:endParaRPr lang="zh-CN" altLang="en-US" dirty="0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297632" y="5513740"/>
            <a:ext cx="6876000" cy="551090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 w="9525">
            <a:solidFill>
              <a:srgbClr val="CC66FF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 lIns="108000" tIns="90000" rIns="108000" bIns="90000">
            <a:spAutoFit/>
          </a:bodyPr>
          <a:lstStyle>
            <a:defPPr>
              <a:defRPr lang="zh-CN"/>
            </a:defPPr>
            <a:lvl1pPr algn="just">
              <a:spcBef>
                <a:spcPts val="300"/>
              </a:spcBef>
              <a:spcAft>
                <a:spcPts val="300"/>
              </a:spcAft>
              <a:defRPr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r>
              <a:rPr lang="zh-CN" altLang="en-US" dirty="0" smtClean="0"/>
              <a:t>　　这</a:t>
            </a:r>
            <a:r>
              <a:rPr lang="zh-CN" altLang="en-US" dirty="0"/>
              <a:t>种方式可以扩展系统中的</a:t>
            </a:r>
            <a:r>
              <a:rPr lang="en-US" altLang="zh-CN" dirty="0"/>
              <a:t>DMA</a:t>
            </a:r>
            <a:r>
              <a:rPr lang="zh-CN" altLang="en-US" dirty="0"/>
              <a:t>通道数</a:t>
            </a:r>
            <a:r>
              <a:rPr lang="zh-CN" altLang="en-US" dirty="0" smtClean="0"/>
              <a:t>量。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60040" y="1268760"/>
            <a:ext cx="381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单字节传送</a:t>
            </a:r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方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式</a:t>
            </a:r>
          </a:p>
        </p:txBody>
      </p:sp>
      <p:sp>
        <p:nvSpPr>
          <p:cNvPr id="9" name="矩形 8"/>
          <p:cNvSpPr/>
          <p:nvPr/>
        </p:nvSpPr>
        <p:spPr>
          <a:xfrm>
            <a:off x="360040" y="2384956"/>
            <a:ext cx="550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块传送</a:t>
            </a:r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方式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（组传送方式）</a:t>
            </a:r>
            <a:endParaRPr lang="zh-CN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0040" y="3503050"/>
            <a:ext cx="381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请求传送</a:t>
            </a:r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方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式</a:t>
            </a:r>
          </a:p>
        </p:txBody>
      </p:sp>
      <p:sp>
        <p:nvSpPr>
          <p:cNvPr id="11" name="矩形 10"/>
          <p:cNvSpPr/>
          <p:nvPr/>
        </p:nvSpPr>
        <p:spPr>
          <a:xfrm>
            <a:off x="360040" y="4995136"/>
            <a:ext cx="381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级联传送</a:t>
            </a:r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方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式</a:t>
            </a:r>
          </a:p>
        </p:txBody>
      </p:sp>
    </p:spTree>
    <p:extLst>
      <p:ext uri="{BB962C8B-B14F-4D97-AF65-F5344CB8AC3E}">
        <p14:creationId xmlns:p14="http://schemas.microsoft.com/office/powerpoint/2010/main" val="414077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 animBg="1" autoUpdateAnimBg="0"/>
      <p:bldP spid="5" grpId="0" animBg="1" autoUpdateAnimBg="0"/>
      <p:bldP spid="6" grpId="0" animBg="1" autoUpdateAnimBg="0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9.1.3  DMA</a:t>
            </a:r>
            <a:r>
              <a:rPr lang="zh-CN" altLang="zh-CN" dirty="0"/>
              <a:t>控制器的工作方式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360040" y="1268760"/>
            <a:ext cx="7813592" cy="4796070"/>
            <a:chOff x="360040" y="1268760"/>
            <a:chExt cx="7813592" cy="4796070"/>
          </a:xfrm>
        </p:grpSpPr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1297632" y="1787426"/>
              <a:ext cx="6876000" cy="551090"/>
            </a:xfrm>
            <a:prstGeom prst="rect">
              <a:avLst/>
            </a:prstGeom>
            <a:solidFill>
              <a:schemeClr val="bg1">
                <a:lumMod val="85000"/>
                <a:alpha val="50196"/>
              </a:schemeClr>
            </a:solidFill>
            <a:ln w="9525">
              <a:solidFill>
                <a:srgbClr val="CC66FF"/>
              </a:solidFill>
              <a:prstDash val="dash"/>
              <a:miter lim="800000"/>
              <a:headEnd/>
              <a:tailEnd/>
            </a:ln>
            <a:effectLst/>
            <a:extLst/>
          </p:spPr>
          <p:txBody>
            <a:bodyPr wrap="square" lIns="108000" tIns="90000" rIns="108000" bIns="90000">
              <a:spAutoFit/>
            </a:bodyPr>
            <a:lstStyle>
              <a:defPPr>
                <a:defRPr lang="zh-CN"/>
              </a:defPPr>
              <a:lvl1pPr algn="just">
                <a:spcBef>
                  <a:spcPts val="300"/>
                </a:spcBef>
                <a:spcAft>
                  <a:spcPts val="300"/>
                </a:spcAft>
                <a:defRPr sz="24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defRPr>
              </a:lvl1pPr>
            </a:lstStyle>
            <a:p>
              <a:r>
                <a:rPr lang="zh-CN" altLang="en-US" dirty="0" smtClean="0"/>
                <a:t>　　每</a:t>
              </a:r>
              <a:r>
                <a:rPr lang="zh-CN" altLang="en-US" dirty="0"/>
                <a:t>次</a:t>
              </a:r>
              <a:r>
                <a:rPr lang="en-US" altLang="zh-CN" dirty="0"/>
                <a:t>DMA</a:t>
              </a:r>
              <a:r>
                <a:rPr lang="zh-CN" altLang="en-US" dirty="0"/>
                <a:t>操作只传送一个字</a:t>
              </a:r>
              <a:r>
                <a:rPr lang="zh-CN" altLang="en-US" dirty="0" smtClean="0"/>
                <a:t>节。</a:t>
              </a:r>
              <a:endParaRPr lang="zh-CN" altLang="en-US" dirty="0"/>
            </a:p>
          </p:txBody>
        </p:sp>
        <p:sp>
          <p:nvSpPr>
            <p:cNvPr id="4" name="Text Box 5"/>
            <p:cNvSpPr txBox="1">
              <a:spLocks noChangeArrowheads="1"/>
            </p:cNvSpPr>
            <p:nvPr/>
          </p:nvSpPr>
          <p:spPr bwMode="auto">
            <a:xfrm>
              <a:off x="1297632" y="2897768"/>
              <a:ext cx="6876000" cy="551090"/>
            </a:xfrm>
            <a:prstGeom prst="rect">
              <a:avLst/>
            </a:prstGeom>
            <a:solidFill>
              <a:schemeClr val="bg1">
                <a:lumMod val="85000"/>
                <a:alpha val="50196"/>
              </a:schemeClr>
            </a:solidFill>
            <a:ln w="9525">
              <a:solidFill>
                <a:srgbClr val="CC66FF"/>
              </a:solidFill>
              <a:prstDash val="dash"/>
              <a:miter lim="800000"/>
              <a:headEnd/>
              <a:tailEnd/>
            </a:ln>
            <a:effectLst/>
            <a:extLst/>
          </p:spPr>
          <p:txBody>
            <a:bodyPr wrap="square" lIns="108000" tIns="90000" rIns="108000" bIns="90000">
              <a:spAutoFit/>
            </a:bodyPr>
            <a:lstStyle>
              <a:defPPr>
                <a:defRPr lang="zh-CN"/>
              </a:defPPr>
              <a:lvl1pPr algn="just">
                <a:spcBef>
                  <a:spcPts val="300"/>
                </a:spcBef>
                <a:spcAft>
                  <a:spcPts val="300"/>
                </a:spcAft>
                <a:defRPr sz="24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defRPr>
              </a:lvl1pPr>
            </a:lstStyle>
            <a:p>
              <a:r>
                <a:rPr lang="zh-CN" altLang="en-US" dirty="0" smtClean="0"/>
                <a:t>　　每</a:t>
              </a:r>
              <a:r>
                <a:rPr lang="zh-CN" altLang="en-US" dirty="0"/>
                <a:t>次</a:t>
              </a:r>
              <a:r>
                <a:rPr lang="en-US" altLang="zh-CN" dirty="0"/>
                <a:t>DMA</a:t>
              </a:r>
              <a:r>
                <a:rPr lang="zh-CN" altLang="en-US" dirty="0"/>
                <a:t>操作连续传送一组数</a:t>
              </a:r>
              <a:r>
                <a:rPr lang="zh-CN" altLang="en-US" dirty="0" smtClean="0"/>
                <a:t>据。</a:t>
              </a:r>
              <a:endParaRPr lang="zh-CN" altLang="en-US" dirty="0"/>
            </a:p>
          </p:txBody>
        </p:sp>
        <p:sp>
          <p:nvSpPr>
            <p:cNvPr id="5" name="Text Box 6"/>
            <p:cNvSpPr txBox="1">
              <a:spLocks noChangeArrowheads="1"/>
            </p:cNvSpPr>
            <p:nvPr/>
          </p:nvSpPr>
          <p:spPr bwMode="auto">
            <a:xfrm>
              <a:off x="1297632" y="4022624"/>
              <a:ext cx="6876000" cy="920422"/>
            </a:xfrm>
            <a:prstGeom prst="rect">
              <a:avLst/>
            </a:prstGeom>
            <a:solidFill>
              <a:schemeClr val="bg1">
                <a:lumMod val="85000"/>
                <a:alpha val="50196"/>
              </a:schemeClr>
            </a:solidFill>
            <a:ln w="9525">
              <a:solidFill>
                <a:srgbClr val="CC66FF"/>
              </a:solidFill>
              <a:prstDash val="dash"/>
              <a:miter lim="800000"/>
              <a:headEnd/>
              <a:tailEnd/>
            </a:ln>
            <a:effectLst/>
            <a:extLst/>
          </p:spPr>
          <p:txBody>
            <a:bodyPr wrap="square" lIns="108000" tIns="90000" rIns="108000" bIns="90000">
              <a:spAutoFit/>
            </a:bodyPr>
            <a:lstStyle>
              <a:defPPr>
                <a:defRPr lang="zh-CN"/>
              </a:defPPr>
              <a:lvl1pPr algn="just">
                <a:spcBef>
                  <a:spcPts val="300"/>
                </a:spcBef>
                <a:spcAft>
                  <a:spcPts val="300"/>
                </a:spcAft>
                <a:defRPr sz="24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defRPr>
              </a:lvl1pPr>
            </a:lstStyle>
            <a:p>
              <a:r>
                <a:rPr lang="zh-CN" altLang="en-US" dirty="0" smtClean="0"/>
                <a:t>　　类</a:t>
              </a:r>
              <a:r>
                <a:rPr lang="zh-CN" altLang="en-US" dirty="0"/>
                <a:t>似于块传送方式，只是当外设发来的</a:t>
              </a:r>
              <a:r>
                <a:rPr lang="en-US" altLang="zh-CN" dirty="0"/>
                <a:t>DREQ</a:t>
              </a:r>
              <a:r>
                <a:rPr lang="zh-CN" altLang="en-US" dirty="0"/>
                <a:t>无效时暂停</a:t>
              </a:r>
              <a:r>
                <a:rPr lang="en-US" altLang="zh-CN" dirty="0"/>
                <a:t>DMA</a:t>
              </a:r>
              <a:r>
                <a:rPr lang="zh-CN" altLang="en-US" dirty="0"/>
                <a:t>操作，有效时继</a:t>
              </a:r>
              <a:r>
                <a:rPr lang="zh-CN" altLang="en-US" dirty="0" smtClean="0"/>
                <a:t>续。</a:t>
              </a:r>
              <a:endParaRPr lang="zh-CN" altLang="en-US" dirty="0"/>
            </a:p>
          </p:txBody>
        </p:sp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1297632" y="5513740"/>
              <a:ext cx="6876000" cy="551090"/>
            </a:xfrm>
            <a:prstGeom prst="rect">
              <a:avLst/>
            </a:prstGeom>
            <a:solidFill>
              <a:schemeClr val="bg1">
                <a:lumMod val="85000"/>
                <a:alpha val="50196"/>
              </a:schemeClr>
            </a:solidFill>
            <a:ln w="9525">
              <a:solidFill>
                <a:srgbClr val="CC66FF"/>
              </a:solidFill>
              <a:prstDash val="dash"/>
              <a:miter lim="800000"/>
              <a:headEnd/>
              <a:tailEnd/>
            </a:ln>
            <a:effectLst/>
            <a:extLst/>
          </p:spPr>
          <p:txBody>
            <a:bodyPr wrap="square" lIns="108000" tIns="90000" rIns="108000" bIns="90000">
              <a:spAutoFit/>
            </a:bodyPr>
            <a:lstStyle>
              <a:defPPr>
                <a:defRPr lang="zh-CN"/>
              </a:defPPr>
              <a:lvl1pPr algn="just">
                <a:spcBef>
                  <a:spcPts val="300"/>
                </a:spcBef>
                <a:spcAft>
                  <a:spcPts val="300"/>
                </a:spcAft>
                <a:defRPr sz="24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defRPr>
              </a:lvl1pPr>
            </a:lstStyle>
            <a:p>
              <a:r>
                <a:rPr lang="zh-CN" altLang="en-US" dirty="0" smtClean="0"/>
                <a:t>　　这</a:t>
              </a:r>
              <a:r>
                <a:rPr lang="zh-CN" altLang="en-US" dirty="0"/>
                <a:t>种方式可以扩展系统中的</a:t>
              </a:r>
              <a:r>
                <a:rPr lang="en-US" altLang="zh-CN" dirty="0"/>
                <a:t>DMA</a:t>
              </a:r>
              <a:r>
                <a:rPr lang="zh-CN" altLang="en-US" dirty="0"/>
                <a:t>通道数</a:t>
              </a:r>
              <a:r>
                <a:rPr lang="zh-CN" altLang="en-US" dirty="0" smtClean="0"/>
                <a:t>量。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360040" y="1268760"/>
              <a:ext cx="38160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800" dirty="0">
                  <a:latin typeface="宋体" pitchFamily="2" charset="-122"/>
                  <a:ea typeface="宋体" pitchFamily="2" charset="-122"/>
                </a:rPr>
                <a:t>（</a:t>
              </a:r>
              <a:r>
                <a:rPr lang="en-US" altLang="zh-CN" sz="2800" dirty="0">
                  <a:latin typeface="宋体" pitchFamily="2" charset="-122"/>
                  <a:ea typeface="宋体" pitchFamily="2" charset="-122"/>
                </a:rPr>
                <a:t>1</a:t>
              </a:r>
              <a:r>
                <a:rPr lang="zh-CN" altLang="zh-CN" sz="2800" dirty="0" smtClean="0">
                  <a:latin typeface="宋体" pitchFamily="2" charset="-122"/>
                  <a:ea typeface="宋体" pitchFamily="2" charset="-122"/>
                </a:rPr>
                <a:t>）</a:t>
              </a:r>
              <a:r>
                <a:rPr lang="zh-CN" altLang="en-US" sz="2800" dirty="0" smtClean="0">
                  <a:latin typeface="宋体" pitchFamily="2" charset="-122"/>
                  <a:ea typeface="宋体" pitchFamily="2" charset="-122"/>
                </a:rPr>
                <a:t>单字节传送</a:t>
              </a:r>
              <a:r>
                <a:rPr lang="zh-CN" altLang="zh-CN" sz="2800" dirty="0" smtClean="0">
                  <a:latin typeface="宋体" pitchFamily="2" charset="-122"/>
                  <a:ea typeface="宋体" pitchFamily="2" charset="-122"/>
                </a:rPr>
                <a:t>方</a:t>
              </a:r>
              <a:r>
                <a:rPr lang="zh-CN" altLang="zh-CN" sz="2800" dirty="0">
                  <a:latin typeface="宋体" pitchFamily="2" charset="-122"/>
                  <a:ea typeface="宋体" pitchFamily="2" charset="-122"/>
                </a:rPr>
                <a:t>式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360040" y="2384956"/>
              <a:ext cx="55080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800" dirty="0" smtClean="0">
                  <a:latin typeface="宋体" pitchFamily="2" charset="-122"/>
                  <a:ea typeface="宋体" pitchFamily="2" charset="-122"/>
                </a:rPr>
                <a:t>（</a:t>
              </a:r>
              <a:r>
                <a:rPr lang="en-US" altLang="zh-CN" sz="2800" dirty="0" smtClean="0">
                  <a:latin typeface="宋体" pitchFamily="2" charset="-122"/>
                  <a:ea typeface="宋体" pitchFamily="2" charset="-122"/>
                </a:rPr>
                <a:t>2</a:t>
              </a:r>
              <a:r>
                <a:rPr lang="zh-CN" altLang="zh-CN" sz="2800" dirty="0" smtClean="0">
                  <a:latin typeface="宋体" pitchFamily="2" charset="-122"/>
                  <a:ea typeface="宋体" pitchFamily="2" charset="-122"/>
                </a:rPr>
                <a:t>）</a:t>
              </a:r>
              <a:r>
                <a:rPr lang="zh-CN" altLang="en-US" sz="2800" dirty="0" smtClean="0">
                  <a:latin typeface="宋体" pitchFamily="2" charset="-122"/>
                  <a:ea typeface="宋体" pitchFamily="2" charset="-122"/>
                </a:rPr>
                <a:t>块传送</a:t>
              </a:r>
              <a:r>
                <a:rPr lang="zh-CN" altLang="zh-CN" sz="2800" dirty="0" smtClean="0">
                  <a:latin typeface="宋体" pitchFamily="2" charset="-122"/>
                  <a:ea typeface="宋体" pitchFamily="2" charset="-122"/>
                </a:rPr>
                <a:t>方式</a:t>
              </a:r>
              <a:r>
                <a:rPr lang="zh-CN" altLang="en-US" sz="2800" dirty="0" smtClean="0">
                  <a:latin typeface="宋体" pitchFamily="2" charset="-122"/>
                  <a:ea typeface="宋体" pitchFamily="2" charset="-122"/>
                </a:rPr>
                <a:t>（组传送方式）</a:t>
              </a:r>
              <a:endParaRPr lang="zh-CN" altLang="zh-CN" sz="2800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60040" y="3503050"/>
              <a:ext cx="38160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800" dirty="0" smtClean="0">
                  <a:latin typeface="宋体" pitchFamily="2" charset="-122"/>
                  <a:ea typeface="宋体" pitchFamily="2" charset="-122"/>
                </a:rPr>
                <a:t>（</a:t>
              </a:r>
              <a:r>
                <a:rPr lang="en-US" altLang="zh-CN" sz="2800" dirty="0" smtClean="0">
                  <a:latin typeface="宋体" pitchFamily="2" charset="-122"/>
                  <a:ea typeface="宋体" pitchFamily="2" charset="-122"/>
                </a:rPr>
                <a:t>3</a:t>
              </a:r>
              <a:r>
                <a:rPr lang="zh-CN" altLang="zh-CN" sz="2800" dirty="0" smtClean="0">
                  <a:latin typeface="宋体" pitchFamily="2" charset="-122"/>
                  <a:ea typeface="宋体" pitchFamily="2" charset="-122"/>
                </a:rPr>
                <a:t>）</a:t>
              </a:r>
              <a:r>
                <a:rPr lang="zh-CN" altLang="en-US" sz="2800" dirty="0" smtClean="0">
                  <a:latin typeface="宋体" pitchFamily="2" charset="-122"/>
                  <a:ea typeface="宋体" pitchFamily="2" charset="-122"/>
                </a:rPr>
                <a:t>请求传送</a:t>
              </a:r>
              <a:r>
                <a:rPr lang="zh-CN" altLang="zh-CN" sz="2800" dirty="0" smtClean="0">
                  <a:latin typeface="宋体" pitchFamily="2" charset="-122"/>
                  <a:ea typeface="宋体" pitchFamily="2" charset="-122"/>
                </a:rPr>
                <a:t>方</a:t>
              </a:r>
              <a:r>
                <a:rPr lang="zh-CN" altLang="zh-CN" sz="2800" dirty="0">
                  <a:latin typeface="宋体" pitchFamily="2" charset="-122"/>
                  <a:ea typeface="宋体" pitchFamily="2" charset="-122"/>
                </a:rPr>
                <a:t>式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360040" y="4995136"/>
              <a:ext cx="38160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800" dirty="0" smtClean="0">
                  <a:latin typeface="宋体" pitchFamily="2" charset="-122"/>
                  <a:ea typeface="宋体" pitchFamily="2" charset="-122"/>
                </a:rPr>
                <a:t>（</a:t>
              </a:r>
              <a:r>
                <a:rPr lang="en-US" altLang="zh-CN" sz="2800" dirty="0" smtClean="0">
                  <a:latin typeface="宋体" pitchFamily="2" charset="-122"/>
                  <a:ea typeface="宋体" pitchFamily="2" charset="-122"/>
                </a:rPr>
                <a:t>4</a:t>
              </a:r>
              <a:r>
                <a:rPr lang="zh-CN" altLang="zh-CN" sz="2800" dirty="0" smtClean="0">
                  <a:latin typeface="宋体" pitchFamily="2" charset="-122"/>
                  <a:ea typeface="宋体" pitchFamily="2" charset="-122"/>
                </a:rPr>
                <a:t>）</a:t>
              </a:r>
              <a:r>
                <a:rPr lang="zh-CN" altLang="en-US" sz="2800" dirty="0" smtClean="0">
                  <a:latin typeface="宋体" pitchFamily="2" charset="-122"/>
                  <a:ea typeface="宋体" pitchFamily="2" charset="-122"/>
                </a:rPr>
                <a:t>级联传送</a:t>
              </a:r>
              <a:r>
                <a:rPr lang="zh-CN" altLang="zh-CN" sz="2800" dirty="0" smtClean="0">
                  <a:latin typeface="宋体" pitchFamily="2" charset="-122"/>
                  <a:ea typeface="宋体" pitchFamily="2" charset="-122"/>
                </a:rPr>
                <a:t>方</a:t>
              </a:r>
              <a:r>
                <a:rPr lang="zh-CN" altLang="zh-CN" sz="2800" dirty="0">
                  <a:latin typeface="宋体" pitchFamily="2" charset="-122"/>
                  <a:ea typeface="宋体" pitchFamily="2" charset="-122"/>
                </a:rPr>
                <a:t>式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75556" y="3600568"/>
            <a:ext cx="7992888" cy="2708448"/>
            <a:chOff x="575556" y="3600568"/>
            <a:chExt cx="7992888" cy="2708448"/>
          </a:xfrm>
        </p:grpSpPr>
        <p:sp>
          <p:nvSpPr>
            <p:cNvPr id="71" name="矩形 70"/>
            <p:cNvSpPr/>
            <p:nvPr/>
          </p:nvSpPr>
          <p:spPr>
            <a:xfrm>
              <a:off x="575556" y="3600568"/>
              <a:ext cx="7992888" cy="2708448"/>
            </a:xfrm>
            <a:prstGeom prst="rect">
              <a:avLst/>
            </a:prstGeom>
            <a:solidFill>
              <a:srgbClr val="EBEDED"/>
            </a:solidFill>
            <a:ln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949793" y="3600568"/>
              <a:ext cx="7287394" cy="2668099"/>
              <a:chOff x="928303" y="3602048"/>
              <a:chExt cx="7287394" cy="2668099"/>
            </a:xfrm>
          </p:grpSpPr>
          <p:sp>
            <p:nvSpPr>
              <p:cNvPr id="73" name="Rectangle 39"/>
              <p:cNvSpPr>
                <a:spLocks noChangeArrowheads="1"/>
              </p:cNvSpPr>
              <p:nvPr/>
            </p:nvSpPr>
            <p:spPr bwMode="auto">
              <a:xfrm>
                <a:off x="7047308" y="3693730"/>
                <a:ext cx="1129180" cy="37080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</p:spPr>
            <p:txBody>
              <a:bodyPr vert="horz" wrap="none" lIns="36000" tIns="6480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74" name="Rectangle 40"/>
              <p:cNvSpPr>
                <a:spLocks noChangeArrowheads="1"/>
              </p:cNvSpPr>
              <p:nvPr/>
            </p:nvSpPr>
            <p:spPr bwMode="auto">
              <a:xfrm>
                <a:off x="7047308" y="4235669"/>
                <a:ext cx="1129180" cy="36876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</p:spPr>
            <p:txBody>
              <a:bodyPr vert="horz" wrap="none" lIns="36000" tIns="6480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75" name="Rectangle 41"/>
              <p:cNvSpPr>
                <a:spLocks noChangeArrowheads="1"/>
              </p:cNvSpPr>
              <p:nvPr/>
            </p:nvSpPr>
            <p:spPr bwMode="auto">
              <a:xfrm>
                <a:off x="7047308" y="4952821"/>
                <a:ext cx="1129180" cy="37080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</p:spPr>
            <p:txBody>
              <a:bodyPr vert="horz" wrap="none" lIns="36000" tIns="6480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76" name="Rectangle 42"/>
              <p:cNvSpPr>
                <a:spLocks noChangeArrowheads="1"/>
              </p:cNvSpPr>
              <p:nvPr/>
            </p:nvSpPr>
            <p:spPr bwMode="auto">
              <a:xfrm>
                <a:off x="7047308" y="5490684"/>
                <a:ext cx="1129180" cy="36876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</p:spPr>
            <p:txBody>
              <a:bodyPr vert="horz" wrap="none" lIns="36000" tIns="6480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77" name="Rectangle 30"/>
              <p:cNvSpPr>
                <a:spLocks noChangeArrowheads="1"/>
              </p:cNvSpPr>
              <p:nvPr/>
            </p:nvSpPr>
            <p:spPr bwMode="auto">
              <a:xfrm>
                <a:off x="2648212" y="3700599"/>
                <a:ext cx="1482048" cy="169712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 vert="horz" wrap="none" lIns="36000" tIns="6480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78" name="Rectangle 31"/>
              <p:cNvSpPr>
                <a:spLocks noChangeArrowheads="1"/>
              </p:cNvSpPr>
              <p:nvPr/>
            </p:nvSpPr>
            <p:spPr bwMode="auto">
              <a:xfrm>
                <a:off x="928303" y="3712827"/>
                <a:ext cx="1008943" cy="89847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</p:spPr>
            <p:txBody>
              <a:bodyPr vert="horz" wrap="none" lIns="36000" tIns="6480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79" name="Rectangle 34"/>
              <p:cNvSpPr>
                <a:spLocks noChangeArrowheads="1"/>
              </p:cNvSpPr>
              <p:nvPr/>
            </p:nvSpPr>
            <p:spPr bwMode="auto">
              <a:xfrm>
                <a:off x="4846453" y="3710789"/>
                <a:ext cx="1482050" cy="96978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 vert="horz" wrap="none" lIns="36000" tIns="6480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80" name="Rectangle 43"/>
              <p:cNvSpPr>
                <a:spLocks noChangeArrowheads="1"/>
              </p:cNvSpPr>
              <p:nvPr/>
            </p:nvSpPr>
            <p:spPr bwMode="auto">
              <a:xfrm>
                <a:off x="4846453" y="4973954"/>
                <a:ext cx="1482050" cy="97182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 vert="horz" wrap="none" lIns="36000" tIns="64800" rIns="3600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81" name="Text Box 2"/>
              <p:cNvSpPr txBox="1">
                <a:spLocks noChangeArrowheads="1"/>
              </p:cNvSpPr>
              <p:nvPr/>
            </p:nvSpPr>
            <p:spPr bwMode="auto">
              <a:xfrm>
                <a:off x="1009331" y="3816477"/>
                <a:ext cx="925300" cy="370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HLDA</a:t>
                </a:r>
                <a:endParaRPr kumimoji="0" lang="zh-CN" altLang="zh-CN" sz="19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82" name="Text Box 3"/>
              <p:cNvSpPr txBox="1">
                <a:spLocks noChangeArrowheads="1"/>
              </p:cNvSpPr>
              <p:nvPr/>
            </p:nvSpPr>
            <p:spPr bwMode="auto">
              <a:xfrm>
                <a:off x="1009331" y="3602048"/>
                <a:ext cx="925300" cy="3728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HOLD</a:t>
                </a:r>
                <a:endPara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83" name="Text Box 4"/>
              <p:cNvSpPr txBox="1">
                <a:spLocks noChangeArrowheads="1"/>
              </p:cNvSpPr>
              <p:nvPr/>
            </p:nvSpPr>
            <p:spPr bwMode="auto">
              <a:xfrm>
                <a:off x="964897" y="4525479"/>
                <a:ext cx="925300" cy="3728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CPU</a:t>
                </a:r>
                <a:endParaRPr kumimoji="0" lang="zh-CN" altLang="zh-CN" sz="19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84" name="Text Box 5"/>
              <p:cNvSpPr txBox="1">
                <a:spLocks noChangeArrowheads="1"/>
              </p:cNvSpPr>
              <p:nvPr/>
            </p:nvSpPr>
            <p:spPr bwMode="auto">
              <a:xfrm>
                <a:off x="2666508" y="3602048"/>
                <a:ext cx="925300" cy="4461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HRQ</a:t>
                </a:r>
                <a:endPara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85" name="Text Box 6"/>
              <p:cNvSpPr txBox="1">
                <a:spLocks noChangeArrowheads="1"/>
              </p:cNvSpPr>
              <p:nvPr/>
            </p:nvSpPr>
            <p:spPr bwMode="auto">
              <a:xfrm>
                <a:off x="2666508" y="3816477"/>
                <a:ext cx="925300" cy="444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HLDA</a:t>
                </a:r>
                <a:endPara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86" name="Text Box 7"/>
              <p:cNvSpPr txBox="1">
                <a:spLocks noChangeArrowheads="1"/>
              </p:cNvSpPr>
              <p:nvPr/>
            </p:nvSpPr>
            <p:spPr bwMode="auto">
              <a:xfrm>
                <a:off x="3181436" y="3602048"/>
                <a:ext cx="925300" cy="4461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DREQ</a:t>
                </a:r>
                <a:endPara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87" name="Text Box 8"/>
              <p:cNvSpPr txBox="1">
                <a:spLocks noChangeArrowheads="1"/>
              </p:cNvSpPr>
              <p:nvPr/>
            </p:nvSpPr>
            <p:spPr bwMode="auto">
              <a:xfrm>
                <a:off x="3181436" y="3816477"/>
                <a:ext cx="925300" cy="444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DACK</a:t>
                </a:r>
                <a:endParaRPr kumimoji="0" lang="zh-CN" altLang="zh-CN" sz="19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88" name="Text Box 9"/>
              <p:cNvSpPr txBox="1">
                <a:spLocks noChangeArrowheads="1"/>
              </p:cNvSpPr>
              <p:nvPr/>
            </p:nvSpPr>
            <p:spPr bwMode="auto">
              <a:xfrm>
                <a:off x="3181436" y="4840258"/>
                <a:ext cx="925300" cy="413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DREQ</a:t>
                </a:r>
                <a:endParaRPr kumimoji="0" lang="zh-CN" altLang="zh-CN" sz="19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89" name="Text Box 10"/>
              <p:cNvSpPr txBox="1">
                <a:spLocks noChangeArrowheads="1"/>
              </p:cNvSpPr>
              <p:nvPr/>
            </p:nvSpPr>
            <p:spPr bwMode="auto">
              <a:xfrm>
                <a:off x="3191891" y="5044501"/>
                <a:ext cx="925300" cy="413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DACK</a:t>
                </a:r>
                <a:endPara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90" name="Text Box 11"/>
              <p:cNvSpPr txBox="1">
                <a:spLocks noChangeArrowheads="1"/>
              </p:cNvSpPr>
              <p:nvPr/>
            </p:nvSpPr>
            <p:spPr bwMode="auto">
              <a:xfrm>
                <a:off x="2640369" y="5349080"/>
                <a:ext cx="1505574" cy="38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一级</a:t>
                </a:r>
                <a:r>
                  <a:rPr kumimoji="0" lang="en-US" alt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DMAC</a:t>
                </a:r>
                <a:endParaRPr kumimoji="0" lang="zh-CN" altLang="zh-CN" sz="19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91" name="Text Box 12"/>
              <p:cNvSpPr txBox="1">
                <a:spLocks noChangeArrowheads="1"/>
              </p:cNvSpPr>
              <p:nvPr/>
            </p:nvSpPr>
            <p:spPr bwMode="auto">
              <a:xfrm>
                <a:off x="4856908" y="3604086"/>
                <a:ext cx="925300" cy="391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HRQ</a:t>
                </a:r>
                <a:endPara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92" name="Text Box 13"/>
              <p:cNvSpPr txBox="1">
                <a:spLocks noChangeArrowheads="1"/>
              </p:cNvSpPr>
              <p:nvPr/>
            </p:nvSpPr>
            <p:spPr bwMode="auto">
              <a:xfrm>
                <a:off x="4856908" y="3801964"/>
                <a:ext cx="925300" cy="391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HLDA</a:t>
                </a:r>
                <a:endPara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93" name="Text Box 14"/>
              <p:cNvSpPr txBox="1">
                <a:spLocks noChangeArrowheads="1"/>
              </p:cNvSpPr>
              <p:nvPr/>
            </p:nvSpPr>
            <p:spPr bwMode="auto">
              <a:xfrm>
                <a:off x="5379677" y="3604086"/>
                <a:ext cx="925300" cy="391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DREQ</a:t>
                </a:r>
                <a:endPara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94" name="Text Box 15"/>
              <p:cNvSpPr txBox="1">
                <a:spLocks noChangeArrowheads="1"/>
              </p:cNvSpPr>
              <p:nvPr/>
            </p:nvSpPr>
            <p:spPr bwMode="auto">
              <a:xfrm>
                <a:off x="5379677" y="3803999"/>
                <a:ext cx="925300" cy="391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DACK</a:t>
                </a:r>
                <a:endPara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95" name="Text Box 16"/>
              <p:cNvSpPr txBox="1">
                <a:spLocks noChangeArrowheads="1"/>
              </p:cNvSpPr>
              <p:nvPr/>
            </p:nvSpPr>
            <p:spPr bwMode="auto">
              <a:xfrm>
                <a:off x="5379677" y="4137622"/>
                <a:ext cx="925300" cy="391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DREQ</a:t>
                </a:r>
                <a:endParaRPr kumimoji="0" lang="zh-CN" altLang="zh-CN" sz="19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96" name="Text Box 17"/>
              <p:cNvSpPr txBox="1">
                <a:spLocks noChangeArrowheads="1"/>
              </p:cNvSpPr>
              <p:nvPr/>
            </p:nvSpPr>
            <p:spPr bwMode="auto">
              <a:xfrm>
                <a:off x="5379677" y="4333462"/>
                <a:ext cx="925300" cy="391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DACK</a:t>
                </a:r>
                <a:endPara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97" name="Text Box 18"/>
              <p:cNvSpPr txBox="1">
                <a:spLocks noChangeArrowheads="1"/>
              </p:cNvSpPr>
              <p:nvPr/>
            </p:nvSpPr>
            <p:spPr bwMode="auto">
              <a:xfrm>
                <a:off x="4966689" y="4607768"/>
                <a:ext cx="1254645" cy="370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二级</a:t>
                </a:r>
                <a:r>
                  <a:rPr kumimoji="0" lang="en-US" alt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DMAC</a:t>
                </a:r>
                <a:endParaRPr kumimoji="0" lang="zh-CN" altLang="zh-CN" sz="19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98" name="Text Box 19"/>
              <p:cNvSpPr txBox="1">
                <a:spLocks noChangeArrowheads="1"/>
              </p:cNvSpPr>
              <p:nvPr/>
            </p:nvSpPr>
            <p:spPr bwMode="auto">
              <a:xfrm>
                <a:off x="4851680" y="4854773"/>
                <a:ext cx="925300" cy="4278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HRQ</a:t>
                </a:r>
                <a:endPara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99" name="Text Box 20"/>
              <p:cNvSpPr txBox="1">
                <a:spLocks noChangeArrowheads="1"/>
              </p:cNvSpPr>
              <p:nvPr/>
            </p:nvSpPr>
            <p:spPr bwMode="auto">
              <a:xfrm>
                <a:off x="4851680" y="5046539"/>
                <a:ext cx="925300" cy="425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HLDA</a:t>
                </a:r>
                <a:endParaRPr kumimoji="0" lang="zh-CN" altLang="zh-CN" sz="19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00" name="Text Box 21"/>
              <p:cNvSpPr txBox="1">
                <a:spLocks noChangeArrowheads="1"/>
              </p:cNvSpPr>
              <p:nvPr/>
            </p:nvSpPr>
            <p:spPr bwMode="auto">
              <a:xfrm>
                <a:off x="5379677" y="4854773"/>
                <a:ext cx="925300" cy="4278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DREQ</a:t>
                </a:r>
                <a:endPara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01" name="Text Box 22"/>
              <p:cNvSpPr txBox="1">
                <a:spLocks noChangeArrowheads="1"/>
              </p:cNvSpPr>
              <p:nvPr/>
            </p:nvSpPr>
            <p:spPr bwMode="auto">
              <a:xfrm>
                <a:off x="5379677" y="5050613"/>
                <a:ext cx="925300" cy="4278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DACK</a:t>
                </a:r>
                <a:endPara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02" name="Text Box 23"/>
              <p:cNvSpPr txBox="1">
                <a:spLocks noChangeArrowheads="1"/>
              </p:cNvSpPr>
              <p:nvPr/>
            </p:nvSpPr>
            <p:spPr bwMode="auto">
              <a:xfrm>
                <a:off x="5379677" y="5396713"/>
                <a:ext cx="925300" cy="4278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DREQ</a:t>
                </a:r>
                <a:endParaRPr kumimoji="0" lang="zh-CN" altLang="zh-CN" sz="19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03" name="Text Box 24"/>
              <p:cNvSpPr txBox="1">
                <a:spLocks noChangeArrowheads="1"/>
              </p:cNvSpPr>
              <p:nvPr/>
            </p:nvSpPr>
            <p:spPr bwMode="auto">
              <a:xfrm>
                <a:off x="5379677" y="5588478"/>
                <a:ext cx="925300" cy="425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DACK</a:t>
                </a:r>
                <a:endParaRPr kumimoji="0" lang="zh-CN" altLang="zh-CN" sz="19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04" name="Text Box 25"/>
              <p:cNvSpPr txBox="1">
                <a:spLocks noChangeArrowheads="1"/>
              </p:cNvSpPr>
              <p:nvPr/>
            </p:nvSpPr>
            <p:spPr bwMode="auto">
              <a:xfrm>
                <a:off x="4961462" y="5878973"/>
                <a:ext cx="1254645" cy="391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二级</a:t>
                </a:r>
                <a:r>
                  <a:rPr kumimoji="0" lang="en-US" alt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DMAC</a:t>
                </a:r>
                <a:endParaRPr kumimoji="0" lang="zh-CN" altLang="zh-CN" sz="19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05" name="Text Box 26"/>
              <p:cNvSpPr txBox="1">
                <a:spLocks noChangeArrowheads="1"/>
              </p:cNvSpPr>
              <p:nvPr/>
            </p:nvSpPr>
            <p:spPr bwMode="auto">
              <a:xfrm>
                <a:off x="7039468" y="3660628"/>
                <a:ext cx="1176229" cy="4828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I/O</a:t>
                </a:r>
                <a:r>
                  <a:rPr kumimoji="0" 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接口</a:t>
                </a:r>
              </a:p>
            </p:txBody>
          </p:sp>
          <p:sp>
            <p:nvSpPr>
              <p:cNvPr id="106" name="Text Box 27"/>
              <p:cNvSpPr txBox="1">
                <a:spLocks noChangeArrowheads="1"/>
              </p:cNvSpPr>
              <p:nvPr/>
            </p:nvSpPr>
            <p:spPr bwMode="auto">
              <a:xfrm>
                <a:off x="7039468" y="4208677"/>
                <a:ext cx="1176229" cy="4808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I/O</a:t>
                </a:r>
                <a:r>
                  <a:rPr kumimoji="0" 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接口</a:t>
                </a:r>
              </a:p>
            </p:txBody>
          </p:sp>
          <p:sp>
            <p:nvSpPr>
              <p:cNvPr id="107" name="Text Box 28"/>
              <p:cNvSpPr txBox="1">
                <a:spLocks noChangeArrowheads="1"/>
              </p:cNvSpPr>
              <p:nvPr/>
            </p:nvSpPr>
            <p:spPr bwMode="auto">
              <a:xfrm>
                <a:off x="7039468" y="4925830"/>
                <a:ext cx="1176229" cy="482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I/O</a:t>
                </a:r>
                <a:r>
                  <a:rPr kumimoji="0" lang="zh-CN" sz="19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接口</a:t>
                </a:r>
              </a:p>
            </p:txBody>
          </p:sp>
          <p:sp>
            <p:nvSpPr>
              <p:cNvPr id="108" name="Text Box 29"/>
              <p:cNvSpPr txBox="1">
                <a:spLocks noChangeArrowheads="1"/>
              </p:cNvSpPr>
              <p:nvPr/>
            </p:nvSpPr>
            <p:spPr bwMode="auto">
              <a:xfrm>
                <a:off x="7039468" y="5467767"/>
                <a:ext cx="1176229" cy="482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9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I/O</a:t>
                </a:r>
                <a:r>
                  <a:rPr kumimoji="0" lang="zh-CN" sz="19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接口</a:t>
                </a:r>
              </a:p>
            </p:txBody>
          </p:sp>
          <p:sp>
            <p:nvSpPr>
              <p:cNvPr id="109" name="Line 32"/>
              <p:cNvSpPr>
                <a:spLocks noChangeShapeType="1"/>
              </p:cNvSpPr>
              <p:nvPr/>
            </p:nvSpPr>
            <p:spPr bwMode="auto">
              <a:xfrm flipH="1">
                <a:off x="1934632" y="3791523"/>
                <a:ext cx="71096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10" name="Line 33"/>
              <p:cNvSpPr>
                <a:spLocks noChangeShapeType="1"/>
              </p:cNvSpPr>
              <p:nvPr/>
            </p:nvSpPr>
            <p:spPr bwMode="auto">
              <a:xfrm>
                <a:off x="1937246" y="3983287"/>
                <a:ext cx="71096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11" name="Line 35"/>
              <p:cNvSpPr>
                <a:spLocks noChangeShapeType="1"/>
              </p:cNvSpPr>
              <p:nvPr/>
            </p:nvSpPr>
            <p:spPr bwMode="auto">
              <a:xfrm flipH="1">
                <a:off x="4127647" y="3791523"/>
                <a:ext cx="71096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12" name="Line 36"/>
              <p:cNvSpPr>
                <a:spLocks noChangeShapeType="1"/>
              </p:cNvSpPr>
              <p:nvPr/>
            </p:nvSpPr>
            <p:spPr bwMode="auto">
              <a:xfrm>
                <a:off x="4130260" y="3983287"/>
                <a:ext cx="71096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13" name="Line 37"/>
              <p:cNvSpPr>
                <a:spLocks noChangeShapeType="1"/>
              </p:cNvSpPr>
              <p:nvPr/>
            </p:nvSpPr>
            <p:spPr bwMode="auto">
              <a:xfrm flipH="1">
                <a:off x="4127647" y="5058763"/>
                <a:ext cx="71096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14" name="Line 38"/>
              <p:cNvSpPr>
                <a:spLocks noChangeShapeType="1"/>
              </p:cNvSpPr>
              <p:nvPr/>
            </p:nvSpPr>
            <p:spPr bwMode="auto">
              <a:xfrm>
                <a:off x="4130260" y="5242378"/>
                <a:ext cx="71096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15" name="Line 44"/>
              <p:cNvSpPr>
                <a:spLocks noChangeShapeType="1"/>
              </p:cNvSpPr>
              <p:nvPr/>
            </p:nvSpPr>
            <p:spPr bwMode="auto">
              <a:xfrm flipH="1">
                <a:off x="6328502" y="3787449"/>
                <a:ext cx="71096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16" name="Line 45"/>
              <p:cNvSpPr>
                <a:spLocks noChangeShapeType="1"/>
              </p:cNvSpPr>
              <p:nvPr/>
            </p:nvSpPr>
            <p:spPr bwMode="auto">
              <a:xfrm>
                <a:off x="6333730" y="3966737"/>
                <a:ext cx="71096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17" name="Line 46"/>
              <p:cNvSpPr>
                <a:spLocks noChangeShapeType="1"/>
              </p:cNvSpPr>
              <p:nvPr/>
            </p:nvSpPr>
            <p:spPr bwMode="auto">
              <a:xfrm flipH="1">
                <a:off x="6331115" y="4337537"/>
                <a:ext cx="71096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18" name="Line 47"/>
              <p:cNvSpPr>
                <a:spLocks noChangeShapeType="1"/>
              </p:cNvSpPr>
              <p:nvPr/>
            </p:nvSpPr>
            <p:spPr bwMode="auto">
              <a:xfrm>
                <a:off x="6331115" y="4514787"/>
                <a:ext cx="71096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19" name="Line 48"/>
              <p:cNvSpPr>
                <a:spLocks noChangeShapeType="1"/>
              </p:cNvSpPr>
              <p:nvPr/>
            </p:nvSpPr>
            <p:spPr bwMode="auto">
              <a:xfrm flipH="1">
                <a:off x="6331115" y="5058763"/>
                <a:ext cx="71096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20" name="Line 49"/>
              <p:cNvSpPr>
                <a:spLocks noChangeShapeType="1"/>
              </p:cNvSpPr>
              <p:nvPr/>
            </p:nvSpPr>
            <p:spPr bwMode="auto">
              <a:xfrm>
                <a:off x="6331115" y="5227864"/>
                <a:ext cx="71096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21" name="Line 50"/>
              <p:cNvSpPr>
                <a:spLocks noChangeShapeType="1"/>
              </p:cNvSpPr>
              <p:nvPr/>
            </p:nvSpPr>
            <p:spPr bwMode="auto">
              <a:xfrm flipH="1">
                <a:off x="6331115" y="5592553"/>
                <a:ext cx="71096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22" name="Line 51"/>
              <p:cNvSpPr>
                <a:spLocks noChangeShapeType="1"/>
              </p:cNvSpPr>
              <p:nvPr/>
            </p:nvSpPr>
            <p:spPr bwMode="auto">
              <a:xfrm>
                <a:off x="6331115" y="5769803"/>
                <a:ext cx="71096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23" name="Text Box 52"/>
              <p:cNvSpPr txBox="1">
                <a:spLocks noChangeArrowheads="1"/>
              </p:cNvSpPr>
              <p:nvPr/>
            </p:nvSpPr>
            <p:spPr bwMode="auto">
              <a:xfrm>
                <a:off x="3960361" y="4099165"/>
                <a:ext cx="614252" cy="7680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…</a:t>
                </a:r>
              </a:p>
            </p:txBody>
          </p:sp>
          <p:sp>
            <p:nvSpPr>
              <p:cNvPr id="124" name="Text Box 53"/>
              <p:cNvSpPr txBox="1">
                <a:spLocks noChangeArrowheads="1"/>
              </p:cNvSpPr>
              <p:nvPr/>
            </p:nvSpPr>
            <p:spPr bwMode="auto">
              <a:xfrm>
                <a:off x="6161216" y="3763998"/>
                <a:ext cx="614252" cy="7680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…</a:t>
                </a:r>
              </a:p>
            </p:txBody>
          </p:sp>
          <p:sp>
            <p:nvSpPr>
              <p:cNvPr id="125" name="Text Box 53"/>
              <p:cNvSpPr txBox="1">
                <a:spLocks noChangeArrowheads="1"/>
              </p:cNvSpPr>
              <p:nvPr/>
            </p:nvSpPr>
            <p:spPr bwMode="auto">
              <a:xfrm>
                <a:off x="6161216" y="5028160"/>
                <a:ext cx="614252" cy="7680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 lIns="36000" tIns="64800" rIns="3600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9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3917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0.037 L -3.61111E-6 -0.2043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9.1.4  DMA</a:t>
            </a:r>
            <a:r>
              <a:rPr lang="zh-CN" altLang="zh-CN" dirty="0"/>
              <a:t>操作过程</a:t>
            </a:r>
            <a:endParaRPr lang="zh-CN" altLang="en-US" dirty="0"/>
          </a:p>
        </p:txBody>
      </p:sp>
      <p:grpSp>
        <p:nvGrpSpPr>
          <p:cNvPr id="70" name="组合 69"/>
          <p:cNvGrpSpPr/>
          <p:nvPr/>
        </p:nvGrpSpPr>
        <p:grpSpPr>
          <a:xfrm>
            <a:off x="594000" y="1533583"/>
            <a:ext cx="7956000" cy="4824000"/>
            <a:chOff x="594000" y="1533583"/>
            <a:chExt cx="7956000" cy="4824000"/>
          </a:xfrm>
        </p:grpSpPr>
        <p:sp>
          <p:nvSpPr>
            <p:cNvPr id="62" name="矩形 61"/>
            <p:cNvSpPr/>
            <p:nvPr/>
          </p:nvSpPr>
          <p:spPr>
            <a:xfrm>
              <a:off x="594000" y="1981956"/>
              <a:ext cx="7956000" cy="39600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594000" y="2784892"/>
              <a:ext cx="7956000" cy="39600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594000" y="2784892"/>
              <a:ext cx="7956000" cy="39600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594000" y="3585364"/>
              <a:ext cx="7956000" cy="39600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594000" y="5150260"/>
              <a:ext cx="7956000" cy="39600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594000" y="5942348"/>
              <a:ext cx="7956000" cy="41400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2060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594000" y="1533583"/>
              <a:ext cx="7956000" cy="4824000"/>
            </a:xfrm>
            <a:prstGeom prst="rect">
              <a:avLst/>
            </a:prstGeom>
            <a:solidFill>
              <a:schemeClr val="bg1">
                <a:lumMod val="85000"/>
                <a:alpha val="50196"/>
              </a:schemeClr>
            </a:solidFill>
            <a:ln>
              <a:solidFill>
                <a:srgbClr val="FF0000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 marL="396000" indent="-396000">
                <a:spcAft>
                  <a:spcPts val="300"/>
                </a:spcAft>
                <a:buFont typeface="+mj-lt"/>
                <a:buAutoNum type="arabicPeriod"/>
              </a:pP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CPU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对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DMAC</a:t>
              </a:r>
              <a:r>
                <a:rPr lang="zh-CN" altLang="en-US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初始化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，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送入存储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器起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始地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址</a:t>
              </a:r>
              <a:r>
                <a:rPr lang="zh-CN" altLang="en-US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、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数据</a:t>
              </a:r>
              <a:r>
                <a:rPr lang="zh-CN" altLang="en-US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块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长度。</a:t>
              </a:r>
              <a:endParaRPr lang="zh-CN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endParaRPr>
            </a:p>
            <a:p>
              <a:pPr marL="396000" indent="-396000">
                <a:spcAft>
                  <a:spcPts val="300"/>
                </a:spcAft>
                <a:buFont typeface="+mj-lt"/>
                <a:buAutoNum type="arabicPeriod"/>
              </a:pP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从</a:t>
              </a:r>
              <a:r>
                <a:rPr lang="en-US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I/O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接口向</a:t>
              </a:r>
              <a:r>
                <a:rPr lang="en-US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DMAC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发出</a:t>
              </a:r>
              <a:r>
                <a:rPr lang="en-US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DMA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请求信号</a:t>
              </a:r>
              <a:r>
                <a:rPr lang="en-US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DREQ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。</a:t>
              </a:r>
            </a:p>
            <a:p>
              <a:pPr marL="396000" indent="-396000">
                <a:spcAft>
                  <a:spcPts val="300"/>
                </a:spcAft>
                <a:buFont typeface="+mj-lt"/>
                <a:buAutoNum type="arabicPeriod"/>
              </a:pP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DMAC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向</a:t>
              </a:r>
              <a:r>
                <a:rPr lang="en-US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CPU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发出总线请求</a:t>
              </a:r>
              <a:r>
                <a:rPr lang="en-US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HRQ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。</a:t>
              </a:r>
            </a:p>
            <a:p>
              <a:pPr marL="396000" indent="-396000">
                <a:spcAft>
                  <a:spcPts val="300"/>
                </a:spcAft>
                <a:buFont typeface="+mj-lt"/>
                <a:buAutoNum type="arabicPeriod"/>
              </a:pP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CP</a:t>
              </a:r>
              <a:r>
                <a:rPr lang="en-US" altLang="zh-CN" sz="2400" spc="-1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U</a:t>
              </a:r>
              <a:r>
                <a:rPr lang="zh-CN" altLang="en-US" sz="2400" spc="-1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结束</a:t>
              </a:r>
              <a:r>
                <a:rPr lang="zh-CN" altLang="zh-CN" sz="2400" spc="-1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现行总</a:t>
              </a:r>
              <a:r>
                <a:rPr lang="zh-CN" altLang="zh-CN" sz="2400" spc="-1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线周期</a:t>
              </a:r>
              <a:r>
                <a:rPr lang="zh-CN" altLang="zh-CN" sz="2400" spc="-1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后向</a:t>
              </a:r>
              <a:r>
                <a:rPr lang="en-US" altLang="zh-CN" sz="2400" spc="-1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DMAC</a:t>
              </a:r>
              <a:r>
                <a:rPr lang="zh-CN" altLang="zh-CN" sz="2400" spc="-1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回送总线响应信号</a:t>
              </a:r>
              <a:r>
                <a:rPr lang="en-US" altLang="zh-CN" sz="2400" spc="-1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HLDA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。</a:t>
              </a:r>
            </a:p>
            <a:p>
              <a:pPr marL="396000" indent="-396000">
                <a:spcAft>
                  <a:spcPts val="300"/>
                </a:spcAft>
                <a:buFont typeface="+mj-lt"/>
                <a:buAutoNum type="arabicPeriod"/>
              </a:pP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CPU</a:t>
              </a:r>
              <a:r>
                <a:rPr lang="zh-CN" altLang="en-US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让</a:t>
              </a:r>
              <a:r>
                <a:rPr lang="zh-CN" altLang="en-US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出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控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制总线、地址总线、数据总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线，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由</a:t>
              </a:r>
              <a:r>
                <a:rPr lang="en-US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DMAC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控制。</a:t>
              </a:r>
            </a:p>
            <a:p>
              <a:pPr marL="396000" indent="-396000">
                <a:spcAft>
                  <a:spcPts val="300"/>
                </a:spcAft>
                <a:buFont typeface="+mj-lt"/>
                <a:buAutoNum type="arabicPeriod"/>
              </a:pP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DMAC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向外部设备发出</a:t>
              </a:r>
              <a:r>
                <a:rPr lang="en-US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DMA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响应信号</a:t>
              </a:r>
              <a:r>
                <a:rPr lang="en-US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DACK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。</a:t>
              </a:r>
            </a:p>
            <a:p>
              <a:pPr marL="396000" indent="-396000">
                <a:spcAft>
                  <a:spcPts val="300"/>
                </a:spcAft>
                <a:buFont typeface="+mj-lt"/>
                <a:buAutoNum type="arabicPeriod"/>
              </a:pP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进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行</a:t>
              </a:r>
              <a:r>
                <a:rPr lang="en-US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DMA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传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送</a:t>
              </a:r>
              <a:r>
                <a:rPr lang="zh-CN" altLang="en-US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：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DMAC</a:t>
              </a:r>
              <a:r>
                <a:rPr lang="zh-CN" altLang="en-US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向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I/O</a:t>
              </a:r>
              <a:r>
                <a:rPr lang="zh-CN" altLang="en-US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接口发出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读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信号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，数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据读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到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DB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上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，通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过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AB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发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送存储器地址，通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过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CB</a:t>
              </a:r>
              <a:r>
                <a:rPr lang="zh-CN" altLang="en-US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向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存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储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器</a:t>
              </a:r>
              <a:r>
                <a:rPr lang="zh-CN" altLang="en-US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发出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写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信号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，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DB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上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的数据写入指定的存储器单元。</a:t>
              </a:r>
            </a:p>
            <a:p>
              <a:pPr marL="396000" indent="-396000">
                <a:spcAft>
                  <a:spcPts val="300"/>
                </a:spcAft>
                <a:buFont typeface="+mj-lt"/>
                <a:buAutoNum type="arabicPeriod"/>
              </a:pP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DMAC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修改内部地址寄存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器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+1</a:t>
              </a:r>
              <a:r>
                <a:rPr lang="zh-CN" altLang="en-US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或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-1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，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字节计数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器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-1。</a:t>
              </a:r>
            </a:p>
            <a:p>
              <a:pPr marL="396000" indent="-396000">
                <a:spcAft>
                  <a:spcPts val="300"/>
                </a:spcAft>
                <a:buFont typeface="+mj-lt"/>
                <a:buAutoNum type="arabicPeriod"/>
              </a:pP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重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复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第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7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、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8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步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，直至设定的字节数传送完毕。</a:t>
              </a:r>
            </a:p>
            <a:p>
              <a:pPr marL="396000" indent="-396000">
                <a:spcAft>
                  <a:spcPts val="300"/>
                </a:spcAft>
                <a:buFont typeface="+mj-lt"/>
                <a:buAutoNum type="arabicPeriod"/>
              </a:pP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DMAC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撤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消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HRQ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信号</a:t>
              </a:r>
              <a:r>
                <a:rPr lang="zh-CN" altLang="zh-CN" sz="2400" dirty="0" smtClean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，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释放总线，</a:t>
              </a:r>
              <a:r>
                <a:rPr lang="en-US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CPU</a:t>
              </a:r>
              <a:r>
                <a:rPr lang="zh-CN" altLang="zh-CN" sz="24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重新控制总线。</a:t>
              </a:r>
            </a:p>
          </p:txBody>
        </p:sp>
      </p:grpSp>
      <p:sp>
        <p:nvSpPr>
          <p:cNvPr id="61" name="矩形 60"/>
          <p:cNvSpPr/>
          <p:nvPr/>
        </p:nvSpPr>
        <p:spPr>
          <a:xfrm>
            <a:off x="1709678" y="1053917"/>
            <a:ext cx="5724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zh-CN" altLang="zh-CN" sz="240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以</a:t>
            </a:r>
            <a:r>
              <a:rPr lang="zh-CN" altLang="en-US" sz="240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数据由</a:t>
            </a:r>
            <a:r>
              <a:rPr lang="zh-CN" altLang="zh-CN" sz="240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外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部</a:t>
            </a:r>
            <a:r>
              <a:rPr lang="zh-CN" altLang="zh-CN"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设</a:t>
            </a:r>
            <a:r>
              <a:rPr lang="zh-CN" altLang="zh-CN" sz="240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备</a:t>
            </a:r>
            <a:r>
              <a:rPr lang="zh-CN" altLang="en-US" sz="240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向</a:t>
            </a:r>
            <a:r>
              <a:rPr lang="zh-CN" altLang="zh-CN" sz="240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存</a:t>
            </a:r>
            <a:r>
              <a:rPr lang="zh-CN" altLang="zh-CN"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储</a:t>
            </a:r>
            <a:r>
              <a:rPr lang="zh-CN" altLang="zh-CN" sz="240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器</a:t>
            </a:r>
            <a:r>
              <a:rPr lang="zh-CN" altLang="en-US" sz="240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输入</a:t>
            </a:r>
            <a:r>
              <a:rPr lang="zh-CN" altLang="zh-CN" sz="240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为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例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endParaRPr lang="zh-CN" alt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72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9.2  </a:t>
            </a:r>
            <a:r>
              <a:rPr lang="zh-CN" altLang="zh-CN" dirty="0"/>
              <a:t>可编程</a:t>
            </a:r>
            <a:r>
              <a:rPr lang="en-US" altLang="zh-CN" dirty="0"/>
              <a:t>DMA</a:t>
            </a:r>
            <a:r>
              <a:rPr lang="zh-CN" altLang="zh-CN" dirty="0"/>
              <a:t>控制器</a:t>
            </a:r>
            <a:r>
              <a:rPr lang="en-US" altLang="zh-CN" dirty="0"/>
              <a:t>8237A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5736" y="1988840"/>
            <a:ext cx="6264696" cy="4464496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</a:pPr>
            <a:r>
              <a:rPr lang="en-US" altLang="zh-CN" dirty="0"/>
              <a:t>9.2.1  8237A</a:t>
            </a:r>
            <a:r>
              <a:rPr lang="zh-CN" altLang="zh-CN" dirty="0"/>
              <a:t>的主要</a:t>
            </a:r>
            <a:r>
              <a:rPr lang="zh-CN" altLang="zh-CN" dirty="0" smtClean="0"/>
              <a:t>特性</a:t>
            </a:r>
            <a:endParaRPr lang="en-US" altLang="zh-CN" dirty="0" smtClean="0"/>
          </a:p>
          <a:p>
            <a:pPr>
              <a:lnSpc>
                <a:spcPct val="140000"/>
              </a:lnSpc>
            </a:pPr>
            <a:r>
              <a:rPr lang="en-US" altLang="zh-CN" dirty="0"/>
              <a:t>9.2.2  8237A</a:t>
            </a:r>
            <a:r>
              <a:rPr lang="zh-CN" altLang="zh-CN" dirty="0"/>
              <a:t>的内部</a:t>
            </a:r>
            <a:r>
              <a:rPr lang="zh-CN" altLang="zh-CN" dirty="0" smtClean="0"/>
              <a:t>结构</a:t>
            </a:r>
            <a:endParaRPr lang="en-US" altLang="zh-CN" dirty="0" smtClean="0"/>
          </a:p>
          <a:p>
            <a:pPr>
              <a:lnSpc>
                <a:spcPct val="140000"/>
              </a:lnSpc>
            </a:pPr>
            <a:r>
              <a:rPr lang="en-US" altLang="zh-CN" dirty="0"/>
              <a:t>9.2.3  8237A</a:t>
            </a:r>
            <a:r>
              <a:rPr lang="zh-CN" altLang="zh-CN" dirty="0"/>
              <a:t>的引脚</a:t>
            </a:r>
            <a:r>
              <a:rPr lang="zh-CN" altLang="zh-CN" dirty="0" smtClean="0"/>
              <a:t>功能</a:t>
            </a:r>
            <a:endParaRPr lang="en-US" altLang="zh-CN" dirty="0" smtClean="0"/>
          </a:p>
          <a:p>
            <a:pPr>
              <a:lnSpc>
                <a:spcPct val="140000"/>
              </a:lnSpc>
            </a:pPr>
            <a:r>
              <a:rPr lang="en-US" altLang="zh-CN" dirty="0"/>
              <a:t>9.2.4  8237A</a:t>
            </a:r>
            <a:r>
              <a:rPr lang="zh-CN" altLang="zh-CN" dirty="0"/>
              <a:t>的操作</a:t>
            </a:r>
            <a:r>
              <a:rPr lang="zh-CN" altLang="zh-CN" dirty="0" smtClean="0"/>
              <a:t>方式</a:t>
            </a:r>
            <a:endParaRPr lang="en-US" altLang="zh-CN" dirty="0" smtClean="0"/>
          </a:p>
          <a:p>
            <a:pPr>
              <a:lnSpc>
                <a:spcPct val="140000"/>
              </a:lnSpc>
            </a:pPr>
            <a:r>
              <a:rPr lang="en-US" altLang="zh-CN" dirty="0"/>
              <a:t>9.2.5  8237A</a:t>
            </a:r>
            <a:r>
              <a:rPr lang="zh-CN" altLang="zh-CN" dirty="0"/>
              <a:t>的编程</a:t>
            </a:r>
            <a:endParaRPr lang="zh-CN" altLang="en-US" dirty="0"/>
          </a:p>
        </p:txBody>
      </p:sp>
      <p:sp>
        <p:nvSpPr>
          <p:cNvPr id="4" name="对角圆角矩形 3"/>
          <p:cNvSpPr/>
          <p:nvPr/>
        </p:nvSpPr>
        <p:spPr>
          <a:xfrm flipH="1">
            <a:off x="1403648" y="1916832"/>
            <a:ext cx="6336704" cy="4248472"/>
          </a:xfrm>
          <a:prstGeom prst="round2DiagRect">
            <a:avLst/>
          </a:prstGeom>
          <a:noFill/>
          <a:ln w="127000" cmpd="tri">
            <a:solidFill>
              <a:srgbClr val="808080"/>
            </a:solidFill>
            <a:miter lim="800000"/>
            <a:headEnd/>
            <a:tailEnd/>
          </a:ln>
        </p:spPr>
        <p:txBody>
          <a:bodyPr vert="horz" lIns="90000" tIns="46800" rIns="90000" bIns="46800" rtlCol="0">
            <a:normAutofit/>
          </a:bodyPr>
          <a:lstStyle/>
          <a:p>
            <a:pPr marL="180000"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  <a:buSzPct val="76000"/>
              <a:buFont typeface="Wingdings 2" pitchFamily="18" charset="2"/>
              <a:buNone/>
            </a:pPr>
            <a:endParaRPr kumimoji="1" lang="zh-CN" altLang="en-US" sz="3600" b="1">
              <a:solidFill>
                <a:srgbClr val="00264C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23728" y="2132856"/>
            <a:ext cx="4680520" cy="3801676"/>
            <a:chOff x="2123728" y="2132856"/>
            <a:chExt cx="4680520" cy="3801676"/>
          </a:xfrm>
        </p:grpSpPr>
        <p:sp>
          <p:nvSpPr>
            <p:cNvPr id="5" name="矩形 4">
              <a:hlinkClick r:id="rId3" action="ppaction://hlinksldjump"/>
            </p:cNvPr>
            <p:cNvSpPr/>
            <p:nvPr/>
          </p:nvSpPr>
          <p:spPr>
            <a:xfrm>
              <a:off x="2123728" y="2939259"/>
              <a:ext cx="4680520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hlinkClick r:id="rId4" action="ppaction://hlinksldjump"/>
            </p:cNvPr>
            <p:cNvSpPr/>
            <p:nvPr/>
          </p:nvSpPr>
          <p:spPr>
            <a:xfrm>
              <a:off x="2123728" y="3745662"/>
              <a:ext cx="4680520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hlinkClick r:id="rId5" action="ppaction://hlinksldjump"/>
            </p:cNvPr>
            <p:cNvSpPr/>
            <p:nvPr/>
          </p:nvSpPr>
          <p:spPr>
            <a:xfrm>
              <a:off x="2123728" y="2132856"/>
              <a:ext cx="4680520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hlinkClick r:id="rId6" action="ppaction://hlinksldjump"/>
            </p:cNvPr>
            <p:cNvSpPr/>
            <p:nvPr/>
          </p:nvSpPr>
          <p:spPr>
            <a:xfrm>
              <a:off x="2123728" y="4552065"/>
              <a:ext cx="4680520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hlinkClick r:id="rId7" action="ppaction://hlinksldjump"/>
            </p:cNvPr>
            <p:cNvSpPr/>
            <p:nvPr/>
          </p:nvSpPr>
          <p:spPr>
            <a:xfrm>
              <a:off x="2123728" y="5358468"/>
              <a:ext cx="3744416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5111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微机原理">
  <a:themeElements>
    <a:clrScheme name="奥斯汀">
      <a:dk1>
        <a:sysClr val="windowText" lastClr="000000"/>
      </a:dk1>
      <a:lt1>
        <a:sysClr val="window" lastClr="C7EDCC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奥斯汀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微机原理</Template>
  <TotalTime>18448</TotalTime>
  <Words>3675</Words>
  <Application>Microsoft Office PowerPoint</Application>
  <PresentationFormat>全屏显示(4:3)</PresentationFormat>
  <Paragraphs>687</Paragraphs>
  <Slides>35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微机原理</vt:lpstr>
      <vt:lpstr>微型计算机原理与接口技术（第二版）</vt:lpstr>
      <vt:lpstr>第9章  DMA技术及DMA控制器</vt:lpstr>
      <vt:lpstr>9.1  直接存储器存取（DMA） 技术概述</vt:lpstr>
      <vt:lpstr>9.1.1  DMA控制器的基本功能</vt:lpstr>
      <vt:lpstr>9.1.2  DMA控制器的一般结构</vt:lpstr>
      <vt:lpstr>9.1.3  DMA控制器的工作方式</vt:lpstr>
      <vt:lpstr>9.1.3  DMA控制器的工作方式</vt:lpstr>
      <vt:lpstr>9.1.4  DMA操作过程</vt:lpstr>
      <vt:lpstr>9.2  可编程DMA控制器8237A</vt:lpstr>
      <vt:lpstr>9.2.1  8237A的主要特性</vt:lpstr>
      <vt:lpstr>9.2.2  8237A的内部结构</vt:lpstr>
      <vt:lpstr>9.2.2  8237A的内部结构</vt:lpstr>
      <vt:lpstr>9.2.3  8237A的引脚功能</vt:lpstr>
      <vt:lpstr>9.2.4  8237A的操作方式</vt:lpstr>
      <vt:lpstr>9.2.4  8237A的操作方式</vt:lpstr>
      <vt:lpstr>9.2.5  8237A的编程</vt:lpstr>
      <vt:lpstr>（1）基地址寄存器</vt:lpstr>
      <vt:lpstr>（3）基字节计数器</vt:lpstr>
      <vt:lpstr>（5）暂存寄存器</vt:lpstr>
      <vt:lpstr>（7）状态寄存器</vt:lpstr>
      <vt:lpstr>（8）命令寄存器</vt:lpstr>
      <vt:lpstr>（9）工作方式寄存器</vt:lpstr>
      <vt:lpstr>（10）屏蔽寄存器</vt:lpstr>
      <vt:lpstr>（11）请求寄存器</vt:lpstr>
      <vt:lpstr>2．软件命令</vt:lpstr>
      <vt:lpstr>3．8237A的编程</vt:lpstr>
      <vt:lpstr>3．8237A的编程</vt:lpstr>
      <vt:lpstr>3．8237A的编程</vt:lpstr>
      <vt:lpstr>3．8237A的编程</vt:lpstr>
      <vt:lpstr>9.3  DMA技术 在微型计算机系统中的应用</vt:lpstr>
      <vt:lpstr>9.3  DMA技术 在微型计算机系统中的应用</vt:lpstr>
      <vt:lpstr>习题与思考</vt:lpstr>
      <vt:lpstr>第9章  学习目标</vt:lpstr>
      <vt:lpstr>帮助</vt:lpstr>
      <vt:lpstr>再见</vt:lpstr>
    </vt:vector>
  </TitlesOfParts>
  <Company>ww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微型计算机原理与接口技术（第二版）</dc:title>
  <dc:creator>王向慧</dc:creator>
  <cp:lastModifiedBy>ww</cp:lastModifiedBy>
  <cp:revision>1461</cp:revision>
  <dcterms:created xsi:type="dcterms:W3CDTF">2015-12-01T07:23:04Z</dcterms:created>
  <dcterms:modified xsi:type="dcterms:W3CDTF">2016-02-24T02:17:04Z</dcterms:modified>
</cp:coreProperties>
</file>