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66"/>
  </p:notesMasterIdLst>
  <p:sldIdLst>
    <p:sldId id="319" r:id="rId2"/>
    <p:sldId id="256" r:id="rId3"/>
    <p:sldId id="257" r:id="rId4"/>
    <p:sldId id="258" r:id="rId5"/>
    <p:sldId id="259" r:id="rId6"/>
    <p:sldId id="272" r:id="rId7"/>
    <p:sldId id="273" r:id="rId8"/>
    <p:sldId id="274" r:id="rId9"/>
    <p:sldId id="260" r:id="rId10"/>
    <p:sldId id="276" r:id="rId11"/>
    <p:sldId id="275" r:id="rId12"/>
    <p:sldId id="261" r:id="rId13"/>
    <p:sldId id="277" r:id="rId14"/>
    <p:sldId id="262" r:id="rId15"/>
    <p:sldId id="278" r:id="rId16"/>
    <p:sldId id="263" r:id="rId17"/>
    <p:sldId id="280" r:id="rId18"/>
    <p:sldId id="279" r:id="rId19"/>
    <p:sldId id="281" r:id="rId20"/>
    <p:sldId id="264" r:id="rId21"/>
    <p:sldId id="283" r:id="rId22"/>
    <p:sldId id="282" r:id="rId23"/>
    <p:sldId id="285" r:id="rId24"/>
    <p:sldId id="284" r:id="rId25"/>
    <p:sldId id="265" r:id="rId26"/>
    <p:sldId id="287" r:id="rId27"/>
    <p:sldId id="288" r:id="rId28"/>
    <p:sldId id="289" r:id="rId29"/>
    <p:sldId id="286" r:id="rId30"/>
    <p:sldId id="292" r:id="rId31"/>
    <p:sldId id="291" r:id="rId32"/>
    <p:sldId id="293" r:id="rId33"/>
    <p:sldId id="294" r:id="rId34"/>
    <p:sldId id="295" r:id="rId35"/>
    <p:sldId id="290" r:id="rId36"/>
    <p:sldId id="298" r:id="rId37"/>
    <p:sldId id="296" r:id="rId38"/>
    <p:sldId id="299" r:id="rId39"/>
    <p:sldId id="297" r:id="rId40"/>
    <p:sldId id="300" r:id="rId41"/>
    <p:sldId id="266" r:id="rId42"/>
    <p:sldId id="302" r:id="rId43"/>
    <p:sldId id="301" r:id="rId44"/>
    <p:sldId id="267" r:id="rId45"/>
    <p:sldId id="303" r:id="rId46"/>
    <p:sldId id="304" r:id="rId47"/>
    <p:sldId id="305" r:id="rId48"/>
    <p:sldId id="268" r:id="rId49"/>
    <p:sldId id="307" r:id="rId50"/>
    <p:sldId id="308" r:id="rId51"/>
    <p:sldId id="306" r:id="rId52"/>
    <p:sldId id="311" r:id="rId53"/>
    <p:sldId id="310" r:id="rId54"/>
    <p:sldId id="312" r:id="rId55"/>
    <p:sldId id="309" r:id="rId56"/>
    <p:sldId id="314" r:id="rId57"/>
    <p:sldId id="315" r:id="rId58"/>
    <p:sldId id="313" r:id="rId59"/>
    <p:sldId id="269" r:id="rId60"/>
    <p:sldId id="317" r:id="rId61"/>
    <p:sldId id="316" r:id="rId62"/>
    <p:sldId id="270" r:id="rId63"/>
    <p:sldId id="318" r:id="rId64"/>
    <p:sldId id="271" r:id="rId6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8C947-E94C-4F63-AF7E-C54C7E767266}" type="datetimeFigureOut">
              <a:rPr lang="zh-CN" altLang="en-US" smtClean="0"/>
              <a:t>2015-4-16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806D56-C5CE-48C4-B7BC-38B32F7CFF4B}" type="slidenum">
              <a:rPr lang="zh-CN" altLang="en-US" smtClean="0"/>
              <a:t>‹#›</a:t>
            </a:fld>
            <a:endParaRPr lang="zh-CN" altLang="en-US"/>
          </a:p>
        </p:txBody>
      </p:sp>
    </p:spTree>
    <p:extLst>
      <p:ext uri="{BB962C8B-B14F-4D97-AF65-F5344CB8AC3E}">
        <p14:creationId xmlns:p14="http://schemas.microsoft.com/office/powerpoint/2010/main" val="3592293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806D56-C5CE-48C4-B7BC-38B32F7CFF4B}" type="slidenum">
              <a:rPr lang="zh-CN" altLang="en-US" smtClean="0"/>
              <a:t>33</a:t>
            </a:fld>
            <a:endParaRPr lang="zh-CN" altLang="en-US"/>
          </a:p>
        </p:txBody>
      </p:sp>
    </p:spTree>
    <p:extLst>
      <p:ext uri="{BB962C8B-B14F-4D97-AF65-F5344CB8AC3E}">
        <p14:creationId xmlns:p14="http://schemas.microsoft.com/office/powerpoint/2010/main" val="29603114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normAutofit/>
          </a:bodyPr>
          <a:lstStyle>
            <a:lvl1pPr>
              <a:lnSpc>
                <a:spcPct val="150000"/>
              </a:lnSpc>
              <a:defRPr sz="2400"/>
            </a:lvl1pPr>
            <a:lvl2pPr>
              <a:lnSpc>
                <a:spcPct val="150000"/>
              </a:lnSpc>
              <a:defRPr sz="2400"/>
            </a:lvl2pPr>
            <a:lvl3pPr>
              <a:lnSpc>
                <a:spcPct val="150000"/>
              </a:lnSpc>
              <a:defRPr sz="2400"/>
            </a:lvl3pPr>
            <a:lvl4pPr>
              <a:lnSpc>
                <a:spcPct val="150000"/>
              </a:lnSpc>
              <a:defRPr sz="2400"/>
            </a:lvl4pPr>
            <a:lvl5pPr>
              <a:lnSpc>
                <a:spcPct val="150000"/>
              </a:lnSpc>
              <a:defRPr sz="24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spTree>
    <p:extLst>
      <p:ext uri="{BB962C8B-B14F-4D97-AF65-F5344CB8AC3E}">
        <p14:creationId xmlns:p14="http://schemas.microsoft.com/office/powerpoint/2010/main" val="2312107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3943CA2-794C-4856-8ECD-11A4EB04F421}" type="datetimeFigureOut">
              <a:rPr lang="zh-CN" altLang="en-US" smtClean="0"/>
              <a:t>2015-4-16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5E29FE-6C29-4205-A0B8-B4FFDF497FA9}"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E3943CA2-794C-4856-8ECD-11A4EB04F421}" type="datetimeFigureOut">
              <a:rPr lang="zh-CN" altLang="en-US" smtClean="0"/>
              <a:t>2015-4-16</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105E29FE-6C29-4205-A0B8-B4FFDF497FA9}"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E3943CA2-794C-4856-8ECD-11A4EB04F421}" type="datetimeFigureOut">
              <a:rPr lang="zh-CN" altLang="en-US" smtClean="0"/>
              <a:t>2015-4-16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105E29FE-6C29-4205-A0B8-B4FFDF497FA9}"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sz="6700" b="1" dirty="0">
                <a:effectLst/>
              </a:rPr>
              <a:t>C#</a:t>
            </a:r>
            <a:r>
              <a:rPr lang="zh-CN" altLang="en-US" sz="6700" b="1" dirty="0">
                <a:effectLst/>
              </a:rPr>
              <a:t>程序设计</a:t>
            </a:r>
            <a:r>
              <a:rPr lang="zh-CN" altLang="en-US" b="1" dirty="0">
                <a:effectLst/>
              </a:rPr>
              <a:t/>
            </a:r>
            <a:br>
              <a:rPr lang="zh-CN" altLang="en-US" b="1" dirty="0">
                <a:effectLst/>
              </a:rPr>
            </a:br>
            <a:endParaRPr lang="zh-CN" altLang="en-US" dirty="0"/>
          </a:p>
        </p:txBody>
      </p:sp>
      <p:sp>
        <p:nvSpPr>
          <p:cNvPr id="3" name="副标题 2"/>
          <p:cNvSpPr>
            <a:spLocks noGrp="1"/>
          </p:cNvSpPr>
          <p:nvPr>
            <p:ph type="subTitle" idx="1"/>
          </p:nvPr>
        </p:nvSpPr>
        <p:spPr/>
        <p:txBody>
          <a:bodyPr>
            <a:normAutofit lnSpcReduction="10000"/>
          </a:bodyPr>
          <a:lstStyle/>
          <a:p>
            <a:r>
              <a:rPr lang="zh-CN" altLang="en-US" sz="2000" dirty="0">
                <a:solidFill>
                  <a:schemeClr val="accent2">
                    <a:lumMod val="40000"/>
                    <a:lumOff val="60000"/>
                  </a:schemeClr>
                </a:solidFill>
              </a:rPr>
              <a:t>主 </a:t>
            </a:r>
            <a:r>
              <a:rPr lang="zh-CN" altLang="en-US" sz="2000" dirty="0" smtClean="0">
                <a:solidFill>
                  <a:schemeClr val="accent2">
                    <a:lumMod val="40000"/>
                    <a:lumOff val="60000"/>
                  </a:schemeClr>
                </a:solidFill>
              </a:rPr>
              <a:t>  编    鲁   立   张</a:t>
            </a:r>
            <a:r>
              <a:rPr lang="zh-CN" altLang="en-US" sz="2000" dirty="0">
                <a:solidFill>
                  <a:schemeClr val="accent2">
                    <a:lumMod val="40000"/>
                    <a:lumOff val="60000"/>
                  </a:schemeClr>
                </a:solidFill>
              </a:rPr>
              <a:t>松</a:t>
            </a:r>
            <a:r>
              <a:rPr lang="zh-CN" altLang="en-US" sz="2000" dirty="0" smtClean="0">
                <a:solidFill>
                  <a:schemeClr val="accent2">
                    <a:lumMod val="40000"/>
                    <a:lumOff val="60000"/>
                  </a:schemeClr>
                </a:solidFill>
              </a:rPr>
              <a:t>慧</a:t>
            </a:r>
            <a:endParaRPr lang="en-US" altLang="zh-CN" sz="2000" dirty="0" smtClean="0">
              <a:solidFill>
                <a:schemeClr val="accent2">
                  <a:lumMod val="40000"/>
                  <a:lumOff val="60000"/>
                </a:schemeClr>
              </a:solidFill>
            </a:endParaRPr>
          </a:p>
          <a:p>
            <a:endParaRPr lang="en-US" altLang="zh-CN" sz="2000" dirty="0" smtClean="0">
              <a:solidFill>
                <a:schemeClr val="accent2">
                  <a:lumMod val="40000"/>
                  <a:lumOff val="60000"/>
                </a:schemeClr>
              </a:solidFill>
            </a:endParaRPr>
          </a:p>
          <a:p>
            <a:endParaRPr lang="en-US" altLang="zh-CN" sz="2000" dirty="0">
              <a:solidFill>
                <a:schemeClr val="accent2">
                  <a:lumMod val="40000"/>
                  <a:lumOff val="60000"/>
                </a:schemeClr>
              </a:solidFill>
            </a:endParaRPr>
          </a:p>
          <a:p>
            <a:endParaRPr lang="en-US" altLang="zh-CN" sz="2000" dirty="0">
              <a:solidFill>
                <a:schemeClr val="accent2">
                  <a:lumMod val="40000"/>
                  <a:lumOff val="60000"/>
                </a:schemeClr>
              </a:solidFill>
            </a:endParaRPr>
          </a:p>
          <a:p>
            <a:pPr algn="r"/>
            <a:r>
              <a:rPr lang="zh-CN" altLang="en-US" sz="2000" dirty="0" smtClean="0">
                <a:solidFill>
                  <a:schemeClr val="accent2">
                    <a:lumMod val="40000"/>
                    <a:lumOff val="60000"/>
                  </a:schemeClr>
                </a:solidFill>
              </a:rPr>
              <a:t>中国水利水电出版社</a:t>
            </a:r>
            <a:endParaRPr lang="zh-CN" altLang="en-US" sz="2000" dirty="0">
              <a:solidFill>
                <a:schemeClr val="accent2">
                  <a:lumMod val="40000"/>
                  <a:lumOff val="60000"/>
                </a:schemeClr>
              </a:solidFill>
            </a:endParaRPr>
          </a:p>
        </p:txBody>
      </p:sp>
    </p:spTree>
    <p:extLst>
      <p:ext uri="{BB962C8B-B14F-4D97-AF65-F5344CB8AC3E}">
        <p14:creationId xmlns:p14="http://schemas.microsoft.com/office/powerpoint/2010/main" val="609883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71400"/>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5-5</a:t>
            </a:r>
            <a:r>
              <a:rPr lang="en-US" altLang="zh-CN" dirty="0">
                <a:latin typeface="Times New Roman"/>
                <a:ea typeface="黑体"/>
              </a:rPr>
              <a:t>】</a:t>
            </a:r>
            <a:r>
              <a:rPr lang="zh-CN" altLang="en-US" dirty="0">
                <a:latin typeface="Times New Roman"/>
                <a:ea typeface="黑体"/>
              </a:rPr>
              <a:t>下面声明两个类：</a:t>
            </a:r>
            <a:r>
              <a:rPr lang="en-US" altLang="zh-CN" dirty="0" err="1">
                <a:latin typeface="Times New Roman"/>
                <a:ea typeface="黑体"/>
              </a:rPr>
              <a:t>Class1</a:t>
            </a:r>
            <a:r>
              <a:rPr lang="zh-CN" altLang="en-US" dirty="0">
                <a:latin typeface="Times New Roman"/>
                <a:ea typeface="黑体"/>
              </a:rPr>
              <a:t>和</a:t>
            </a:r>
            <a:r>
              <a:rPr lang="en-US" altLang="zh-CN" dirty="0" err="1">
                <a:latin typeface="Times New Roman"/>
                <a:ea typeface="黑体"/>
              </a:rPr>
              <a:t>Class2</a:t>
            </a:r>
            <a:r>
              <a:rPr lang="zh-CN" altLang="en-US" dirty="0">
                <a:latin typeface="Times New Roman"/>
                <a:ea typeface="黑体"/>
              </a:rPr>
              <a:t>类。其中，</a:t>
            </a:r>
            <a:r>
              <a:rPr lang="en-US" altLang="zh-CN" dirty="0" err="1">
                <a:latin typeface="Times New Roman"/>
                <a:ea typeface="黑体"/>
              </a:rPr>
              <a:t>Class2</a:t>
            </a:r>
            <a:r>
              <a:rPr lang="zh-CN" altLang="en-US" dirty="0">
                <a:latin typeface="Times New Roman"/>
                <a:ea typeface="黑体"/>
              </a:rPr>
              <a:t>类从</a:t>
            </a:r>
            <a:r>
              <a:rPr lang="en-US" altLang="zh-CN" dirty="0" err="1">
                <a:latin typeface="Times New Roman"/>
                <a:ea typeface="黑体"/>
              </a:rPr>
              <a:t>Class1</a:t>
            </a:r>
            <a:r>
              <a:rPr lang="zh-CN" altLang="en-US" dirty="0">
                <a:latin typeface="Times New Roman"/>
                <a:ea typeface="黑体"/>
              </a:rPr>
              <a:t>类直接继承而来，</a:t>
            </a:r>
            <a:r>
              <a:rPr lang="en-US" altLang="zh-CN" dirty="0" err="1">
                <a:latin typeface="Times New Roman"/>
                <a:ea typeface="黑体"/>
              </a:rPr>
              <a:t>Class1</a:t>
            </a:r>
            <a:r>
              <a:rPr lang="zh-CN" altLang="en-US" dirty="0">
                <a:latin typeface="Times New Roman"/>
                <a:ea typeface="黑体"/>
              </a:rPr>
              <a:t>类被称为</a:t>
            </a:r>
            <a:r>
              <a:rPr lang="en-US" altLang="zh-CN" dirty="0" err="1">
                <a:latin typeface="Times New Roman"/>
                <a:ea typeface="黑体"/>
              </a:rPr>
              <a:t>Class2</a:t>
            </a:r>
            <a:r>
              <a:rPr lang="zh-CN" altLang="en-US" dirty="0">
                <a:latin typeface="Times New Roman"/>
                <a:ea typeface="黑体"/>
              </a:rPr>
              <a:t>类的直接基类，</a:t>
            </a:r>
            <a:r>
              <a:rPr lang="en-US" altLang="zh-CN" dirty="0" err="1">
                <a:latin typeface="Times New Roman"/>
                <a:ea typeface="黑体"/>
              </a:rPr>
              <a:t>Class2</a:t>
            </a:r>
            <a:r>
              <a:rPr lang="zh-CN" altLang="en-US" dirty="0">
                <a:latin typeface="Times New Roman"/>
                <a:ea typeface="黑体"/>
              </a:rPr>
              <a:t>类为</a:t>
            </a:r>
            <a:r>
              <a:rPr lang="en-US" altLang="zh-CN" dirty="0" err="1">
                <a:latin typeface="Times New Roman"/>
                <a:ea typeface="黑体"/>
              </a:rPr>
              <a:t>Class1</a:t>
            </a:r>
            <a:r>
              <a:rPr lang="zh-CN" altLang="en-US" dirty="0">
                <a:latin typeface="Times New Roman"/>
                <a:ea typeface="黑体"/>
              </a:rPr>
              <a:t>类的派生类。</a:t>
            </a:r>
          </a:p>
          <a:p>
            <a:pPr lvl="0">
              <a:lnSpc>
                <a:spcPct val="100000"/>
              </a:lnSpc>
            </a:pPr>
            <a:r>
              <a:rPr lang="en-US" altLang="zh-CN" dirty="0">
                <a:latin typeface="Times New Roman"/>
              </a:rPr>
              <a:t>01</a:t>
            </a:r>
            <a:r>
              <a:rPr lang="zh-CN" altLang="en-US" dirty="0">
                <a:latin typeface="Times New Roman"/>
              </a:rPr>
              <a:t>	</a:t>
            </a:r>
            <a:r>
              <a:rPr lang="en-US" altLang="zh-CN" dirty="0">
                <a:latin typeface="Times New Roman"/>
              </a:rPr>
              <a:t>public class </a:t>
            </a:r>
            <a:r>
              <a:rPr lang="en-US" altLang="zh-CN" dirty="0" err="1">
                <a:latin typeface="Times New Roman"/>
              </a:rPr>
              <a:t>Class1</a:t>
            </a:r>
            <a:endParaRPr lang="en-US" altLang="zh-CN" dirty="0">
              <a:latin typeface="Times New Roman"/>
            </a:endParaRPr>
          </a:p>
          <a:p>
            <a:pPr lvl="0">
              <a:lnSpc>
                <a:spcPct val="100000"/>
              </a:lnSpc>
            </a:pPr>
            <a:r>
              <a:rPr lang="en-US" altLang="zh-CN" dirty="0">
                <a:latin typeface="Times New Roman"/>
              </a:rPr>
              <a:t>02</a:t>
            </a:r>
            <a:r>
              <a:rPr lang="zh-CN" altLang="en-US" dirty="0">
                <a:latin typeface="Times New Roman"/>
              </a:rPr>
              <a:t>	</a:t>
            </a:r>
            <a:r>
              <a:rPr lang="en-US" altLang="zh-CN" dirty="0">
                <a:latin typeface="Times New Roman"/>
              </a:rPr>
              <a:t>{</a:t>
            </a:r>
          </a:p>
          <a:p>
            <a:pPr lvl="0">
              <a:lnSpc>
                <a:spcPct val="100000"/>
              </a:lnSpc>
            </a:pPr>
            <a:r>
              <a:rPr lang="en-US" altLang="zh-CN" dirty="0">
                <a:latin typeface="Times New Roman"/>
              </a:rPr>
              <a:t>03</a:t>
            </a:r>
            <a:r>
              <a:rPr lang="zh-CN" altLang="en-US" dirty="0">
                <a:latin typeface="Times New Roman"/>
              </a:rPr>
              <a:t>	    </a:t>
            </a:r>
            <a:r>
              <a:rPr lang="en-US" altLang="zh-CN" dirty="0">
                <a:latin typeface="Times New Roman"/>
              </a:rPr>
              <a:t>public void F() { }                     //</a:t>
            </a:r>
            <a:r>
              <a:rPr lang="en-US" altLang="zh-CN" dirty="0" err="1">
                <a:latin typeface="Times New Roman"/>
              </a:rPr>
              <a:t>Class1</a:t>
            </a:r>
            <a:r>
              <a:rPr lang="zh-CN" altLang="en-US" dirty="0">
                <a:latin typeface="Times New Roman"/>
              </a:rPr>
              <a:t>类的方法</a:t>
            </a:r>
          </a:p>
          <a:p>
            <a:pPr lvl="0">
              <a:lnSpc>
                <a:spcPct val="100000"/>
              </a:lnSpc>
            </a:pPr>
            <a:r>
              <a:rPr lang="en-US" altLang="zh-CN" dirty="0">
                <a:latin typeface="Times New Roman"/>
              </a:rPr>
              <a:t>04</a:t>
            </a:r>
            <a:r>
              <a:rPr lang="zh-CN" altLang="en-US" dirty="0">
                <a:latin typeface="Times New Roman"/>
              </a:rPr>
              <a:t>	</a:t>
            </a:r>
            <a:r>
              <a:rPr lang="en-US" altLang="zh-CN" dirty="0">
                <a:latin typeface="Times New Roman"/>
              </a:rPr>
              <a:t>}</a:t>
            </a:r>
          </a:p>
          <a:p>
            <a:pPr lvl="0">
              <a:lnSpc>
                <a:spcPct val="100000"/>
              </a:lnSpc>
            </a:pPr>
            <a:r>
              <a:rPr lang="en-US" altLang="zh-CN" b="1" dirty="0">
                <a:latin typeface="Times New Roman"/>
              </a:rPr>
              <a:t>05</a:t>
            </a:r>
            <a:r>
              <a:rPr lang="zh-CN" altLang="en-US" b="1" dirty="0">
                <a:latin typeface="Times New Roman"/>
              </a:rPr>
              <a:t>	</a:t>
            </a:r>
            <a:r>
              <a:rPr lang="en-US" altLang="zh-CN" b="1" dirty="0">
                <a:latin typeface="Times New Roman"/>
              </a:rPr>
              <a:t>public class </a:t>
            </a:r>
            <a:r>
              <a:rPr lang="en-US" altLang="zh-CN" b="1" dirty="0" err="1">
                <a:latin typeface="Times New Roman"/>
              </a:rPr>
              <a:t>Class2</a:t>
            </a:r>
            <a:r>
              <a:rPr lang="en-US" altLang="zh-CN" b="1" dirty="0">
                <a:latin typeface="Times New Roman"/>
              </a:rPr>
              <a:t> : </a:t>
            </a:r>
            <a:r>
              <a:rPr lang="en-US" altLang="zh-CN" b="1" dirty="0" err="1">
                <a:latin typeface="Times New Roman"/>
              </a:rPr>
              <a:t>Class1</a:t>
            </a:r>
            <a:r>
              <a:rPr lang="zh-CN" altLang="en-US" dirty="0">
                <a:latin typeface="Times New Roman"/>
              </a:rPr>
              <a:t> </a:t>
            </a:r>
            <a:endParaRPr lang="en-US" altLang="zh-CN" dirty="0" smtClean="0">
              <a:latin typeface="Times New Roman"/>
            </a:endParaRPr>
          </a:p>
          <a:p>
            <a:pPr lvl="0">
              <a:lnSpc>
                <a:spcPct val="100000"/>
              </a:lnSpc>
            </a:pPr>
            <a:r>
              <a:rPr lang="en-US" altLang="zh-CN" dirty="0">
                <a:latin typeface="Times New Roman"/>
              </a:rPr>
              <a:t> </a:t>
            </a:r>
            <a:r>
              <a:rPr lang="en-US" altLang="zh-CN" dirty="0" smtClean="0">
                <a:latin typeface="Times New Roman"/>
              </a:rPr>
              <a:t>                                   </a:t>
            </a:r>
            <a:r>
              <a:rPr lang="zh-CN" altLang="en-US" dirty="0" smtClean="0">
                <a:latin typeface="Times New Roman"/>
              </a:rPr>
              <a:t> </a:t>
            </a:r>
            <a:r>
              <a:rPr lang="en-US" altLang="zh-CN" dirty="0">
                <a:latin typeface="Times New Roman"/>
              </a:rPr>
              <a:t>//</a:t>
            </a:r>
            <a:r>
              <a:rPr lang="zh-CN" altLang="en-US" dirty="0">
                <a:latin typeface="Times New Roman"/>
              </a:rPr>
              <a:t>继承于</a:t>
            </a:r>
            <a:r>
              <a:rPr lang="en-US" altLang="zh-CN" dirty="0" err="1">
                <a:latin typeface="Times New Roman"/>
              </a:rPr>
              <a:t>Class1</a:t>
            </a:r>
            <a:r>
              <a:rPr lang="zh-CN" altLang="en-US" dirty="0">
                <a:latin typeface="Times New Roman"/>
              </a:rPr>
              <a:t>类，包括它的成员</a:t>
            </a:r>
          </a:p>
          <a:p>
            <a:pPr lvl="0">
              <a:lnSpc>
                <a:spcPct val="100000"/>
              </a:lnSpc>
            </a:pPr>
            <a:r>
              <a:rPr lang="en-US" altLang="zh-CN" dirty="0">
                <a:latin typeface="Times New Roman"/>
              </a:rPr>
              <a:t>06</a:t>
            </a:r>
            <a:r>
              <a:rPr lang="zh-CN" altLang="en-US" dirty="0">
                <a:latin typeface="Times New Roman"/>
              </a:rPr>
              <a:t>	</a:t>
            </a:r>
            <a:r>
              <a:rPr lang="en-US" altLang="zh-CN" dirty="0" smtClean="0">
                <a:latin typeface="Times New Roman"/>
              </a:rPr>
              <a:t>{</a:t>
            </a:r>
            <a:r>
              <a:rPr lang="zh-CN" altLang="en-US" dirty="0">
                <a:latin typeface="Times New Roman"/>
              </a:rPr>
              <a:t>	</a:t>
            </a:r>
            <a:r>
              <a:rPr lang="en-US" altLang="zh-CN" dirty="0">
                <a:latin typeface="Times New Roman"/>
              </a:rPr>
              <a:t>}</a:t>
            </a:r>
          </a:p>
          <a:p>
            <a:pPr lvl="0"/>
            <a:r>
              <a:rPr lang="zh-CN" altLang="en-US" dirty="0">
                <a:latin typeface="Times New Roman"/>
                <a:ea typeface="黑体"/>
              </a:rPr>
              <a:t>分析：</a:t>
            </a:r>
            <a:r>
              <a:rPr lang="en-US" altLang="zh-CN" dirty="0" err="1">
                <a:latin typeface="Times New Roman"/>
                <a:ea typeface="黑体"/>
              </a:rPr>
              <a:t>Class2</a:t>
            </a:r>
            <a:r>
              <a:rPr lang="zh-CN" altLang="en-US" dirty="0">
                <a:latin typeface="Times New Roman"/>
                <a:ea typeface="黑体"/>
              </a:rPr>
              <a:t>类继承于</a:t>
            </a:r>
            <a:r>
              <a:rPr lang="en-US" altLang="zh-CN" dirty="0" err="1">
                <a:latin typeface="Times New Roman"/>
                <a:ea typeface="黑体"/>
              </a:rPr>
              <a:t>Class1</a:t>
            </a:r>
            <a:r>
              <a:rPr lang="zh-CN" altLang="en-US" dirty="0">
                <a:latin typeface="Times New Roman"/>
                <a:ea typeface="黑体"/>
              </a:rPr>
              <a:t>类，即隐式地把</a:t>
            </a:r>
            <a:r>
              <a:rPr lang="en-US" altLang="zh-CN" dirty="0" err="1">
                <a:latin typeface="Times New Roman"/>
                <a:ea typeface="黑体"/>
              </a:rPr>
              <a:t>Class1</a:t>
            </a:r>
            <a:r>
              <a:rPr lang="zh-CN" altLang="en-US" dirty="0">
                <a:latin typeface="Times New Roman"/>
                <a:ea typeface="黑体"/>
              </a:rPr>
              <a:t>类的成员也当作自己的成员（除了</a:t>
            </a:r>
            <a:r>
              <a:rPr lang="en-US" altLang="zh-CN" dirty="0" err="1">
                <a:latin typeface="Times New Roman"/>
                <a:ea typeface="黑体"/>
              </a:rPr>
              <a:t>Class1</a:t>
            </a:r>
            <a:r>
              <a:rPr lang="zh-CN" altLang="en-US" dirty="0">
                <a:latin typeface="Times New Roman"/>
                <a:ea typeface="黑体"/>
              </a:rPr>
              <a:t>类的构造函数（第</a:t>
            </a:r>
            <a:r>
              <a:rPr lang="en-US" altLang="zh-CN" dirty="0">
                <a:latin typeface="Times New Roman"/>
                <a:ea typeface="黑体"/>
              </a:rPr>
              <a:t>8.2.6</a:t>
            </a:r>
            <a:r>
              <a:rPr lang="zh-CN" altLang="en-US" dirty="0">
                <a:latin typeface="Times New Roman"/>
                <a:ea typeface="黑体"/>
              </a:rPr>
              <a:t>节）和析构函数（第</a:t>
            </a:r>
            <a:r>
              <a:rPr lang="en-US" altLang="zh-CN" dirty="0">
                <a:latin typeface="Times New Roman"/>
                <a:ea typeface="黑体"/>
              </a:rPr>
              <a:t>8.2.7</a:t>
            </a:r>
            <a:r>
              <a:rPr lang="zh-CN" altLang="en-US" dirty="0">
                <a:latin typeface="Times New Roman"/>
                <a:ea typeface="黑体"/>
              </a:rPr>
              <a:t>节）之外）。因此，</a:t>
            </a:r>
            <a:r>
              <a:rPr lang="en-US" altLang="zh-CN" dirty="0" err="1">
                <a:latin typeface="Times New Roman"/>
                <a:ea typeface="黑体"/>
              </a:rPr>
              <a:t>Class2</a:t>
            </a:r>
            <a:r>
              <a:rPr lang="zh-CN" altLang="en-US" dirty="0">
                <a:latin typeface="Times New Roman"/>
                <a:ea typeface="黑体"/>
              </a:rPr>
              <a:t>类的成员也包括</a:t>
            </a:r>
            <a:r>
              <a:rPr lang="en-US" altLang="zh-CN" dirty="0">
                <a:latin typeface="Times New Roman"/>
                <a:ea typeface="黑体"/>
              </a:rPr>
              <a:t>F()</a:t>
            </a:r>
            <a:r>
              <a:rPr lang="zh-CN" altLang="en-US" dirty="0">
                <a:latin typeface="Times New Roman"/>
                <a:ea typeface="黑体"/>
              </a:rPr>
              <a:t>方法。</a:t>
            </a:r>
          </a:p>
          <a:p>
            <a:endParaRPr lang="zh-CN" altLang="en-US" dirty="0"/>
          </a:p>
        </p:txBody>
      </p:sp>
    </p:spTree>
    <p:extLst>
      <p:ext uri="{BB962C8B-B14F-4D97-AF65-F5344CB8AC3E}">
        <p14:creationId xmlns:p14="http://schemas.microsoft.com/office/powerpoint/2010/main" val="2341786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99392"/>
            <a:ext cx="8229600" cy="4525963"/>
          </a:xfrm>
        </p:spPr>
        <p:txBody>
          <a:bodyPr>
            <a:noAutofit/>
          </a:bodyPr>
          <a:lstStyle/>
          <a:p>
            <a:pPr lvl="0"/>
            <a:r>
              <a:rPr lang="zh-CN" altLang="en-US" sz="2200" dirty="0">
                <a:latin typeface="Times New Roman"/>
              </a:rPr>
              <a:t>类继承具有以下</a:t>
            </a:r>
            <a:r>
              <a:rPr lang="en-US" altLang="zh-CN" sz="2200" dirty="0">
                <a:latin typeface="Times New Roman"/>
              </a:rPr>
              <a:t>5</a:t>
            </a:r>
            <a:r>
              <a:rPr lang="zh-CN" altLang="en-US" sz="2200" dirty="0">
                <a:latin typeface="Times New Roman"/>
              </a:rPr>
              <a:t>个特点。</a:t>
            </a:r>
          </a:p>
          <a:p>
            <a:pPr lvl="0"/>
            <a:r>
              <a:rPr lang="zh-CN" altLang="en-US" sz="2200" dirty="0">
                <a:latin typeface="Times New Roman"/>
              </a:rPr>
              <a:t>继承是可传递的。如果</a:t>
            </a:r>
            <a:r>
              <a:rPr lang="en-US" altLang="zh-CN" sz="2200" dirty="0">
                <a:latin typeface="Times New Roman"/>
              </a:rPr>
              <a:t>C</a:t>
            </a:r>
            <a:r>
              <a:rPr lang="zh-CN" altLang="en-US" sz="2200" dirty="0">
                <a:latin typeface="Times New Roman"/>
              </a:rPr>
              <a:t>类从</a:t>
            </a:r>
            <a:r>
              <a:rPr lang="en-US" altLang="zh-CN" sz="2200" dirty="0">
                <a:latin typeface="Times New Roman"/>
              </a:rPr>
              <a:t>B</a:t>
            </a:r>
            <a:r>
              <a:rPr lang="zh-CN" altLang="en-US" sz="2200" dirty="0">
                <a:latin typeface="Times New Roman"/>
              </a:rPr>
              <a:t>类派生，而</a:t>
            </a:r>
            <a:r>
              <a:rPr lang="en-US" altLang="zh-CN" sz="2200" dirty="0">
                <a:latin typeface="Times New Roman"/>
              </a:rPr>
              <a:t>B</a:t>
            </a:r>
            <a:r>
              <a:rPr lang="zh-CN" altLang="en-US" sz="2200" dirty="0">
                <a:latin typeface="Times New Roman"/>
              </a:rPr>
              <a:t>类从</a:t>
            </a:r>
            <a:r>
              <a:rPr lang="en-US" altLang="zh-CN" sz="2200" dirty="0">
                <a:latin typeface="Times New Roman"/>
              </a:rPr>
              <a:t>A</a:t>
            </a:r>
            <a:r>
              <a:rPr lang="zh-CN" altLang="en-US" sz="2200" dirty="0">
                <a:latin typeface="Times New Roman"/>
              </a:rPr>
              <a:t>类派生，那么</a:t>
            </a:r>
            <a:r>
              <a:rPr lang="en-US" altLang="zh-CN" sz="2200" dirty="0">
                <a:latin typeface="Times New Roman"/>
              </a:rPr>
              <a:t>C</a:t>
            </a:r>
            <a:r>
              <a:rPr lang="zh-CN" altLang="en-US" sz="2200" dirty="0">
                <a:latin typeface="Times New Roman"/>
              </a:rPr>
              <a:t>类就会既继承在</a:t>
            </a:r>
            <a:r>
              <a:rPr lang="en-US" altLang="zh-CN" sz="2200" dirty="0">
                <a:latin typeface="Times New Roman"/>
              </a:rPr>
              <a:t>B</a:t>
            </a:r>
            <a:r>
              <a:rPr lang="zh-CN" altLang="en-US" sz="2200" dirty="0">
                <a:latin typeface="Times New Roman"/>
              </a:rPr>
              <a:t>类中声明的成员，又继承在</a:t>
            </a:r>
            <a:r>
              <a:rPr lang="en-US" altLang="zh-CN" sz="2200" dirty="0">
                <a:latin typeface="Times New Roman"/>
              </a:rPr>
              <a:t>A</a:t>
            </a:r>
            <a:r>
              <a:rPr lang="zh-CN" altLang="en-US" sz="2200" dirty="0">
                <a:latin typeface="Times New Roman"/>
              </a:rPr>
              <a:t>类中声明的成员（除了</a:t>
            </a:r>
            <a:r>
              <a:rPr lang="en-US" altLang="zh-CN" sz="2200" dirty="0">
                <a:latin typeface="Times New Roman"/>
              </a:rPr>
              <a:t>A</a:t>
            </a:r>
            <a:r>
              <a:rPr lang="zh-CN" altLang="en-US" sz="2200" dirty="0">
                <a:latin typeface="Times New Roman"/>
              </a:rPr>
              <a:t>类的构造函数和析构函数之外）。</a:t>
            </a:r>
          </a:p>
          <a:p>
            <a:pPr lvl="0"/>
            <a:r>
              <a:rPr lang="zh-CN" altLang="en-US" sz="2200" dirty="0">
                <a:latin typeface="Times New Roman"/>
              </a:rPr>
              <a:t>继承是可扩展的。派生类能够扩展它的直接基类，而且能够添加新的成员，但是不能移除继承成员的定义。</a:t>
            </a:r>
          </a:p>
          <a:p>
            <a:pPr lvl="0"/>
            <a:r>
              <a:rPr lang="zh-CN" altLang="en-US" sz="2200" dirty="0">
                <a:latin typeface="Times New Roman"/>
              </a:rPr>
              <a:t>基类成员可隐藏。派生类可以通过声明具有相同名称或签名的新成员来隐藏那个被继承的成员（使用</a:t>
            </a:r>
            <a:r>
              <a:rPr lang="en-US" altLang="zh-CN" sz="2200" dirty="0">
                <a:latin typeface="Times New Roman"/>
              </a:rPr>
              <a:t>new</a:t>
            </a:r>
            <a:r>
              <a:rPr lang="zh-CN" altLang="en-US" sz="2200" dirty="0">
                <a:latin typeface="Times New Roman"/>
              </a:rPr>
              <a:t>修饰符）。</a:t>
            </a:r>
          </a:p>
          <a:p>
            <a:pPr lvl="0"/>
            <a:r>
              <a:rPr lang="zh-CN" altLang="en-US" sz="2200" dirty="0">
                <a:latin typeface="Times New Roman"/>
              </a:rPr>
              <a:t>父类与子类类型可转换。存在一个从派生类类型到它的任一基类类型的隐式转换。</a:t>
            </a:r>
          </a:p>
          <a:p>
            <a:pPr lvl="0"/>
            <a:r>
              <a:rPr lang="zh-CN" altLang="en-US" sz="2200" dirty="0">
                <a:latin typeface="Times New Roman"/>
              </a:rPr>
              <a:t>子类可重载父类的成员。类可以声明虚的方法、属性和索引器，而派生类可以重写这些函数成员的实现。这种特征被称为类的“多态性行为”特征。</a:t>
            </a:r>
          </a:p>
          <a:p>
            <a:endParaRPr lang="zh-CN" altLang="en-US" sz="2200" dirty="0"/>
          </a:p>
        </p:txBody>
      </p:sp>
    </p:spTree>
    <p:extLst>
      <p:ext uri="{BB962C8B-B14F-4D97-AF65-F5344CB8AC3E}">
        <p14:creationId xmlns:p14="http://schemas.microsoft.com/office/powerpoint/2010/main" val="23371452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lstStyle/>
          <a:p>
            <a:pPr marR="0" rtl="0"/>
            <a:r>
              <a:rPr lang="en-US" altLang="zh-CN" b="0" i="0" u="none" strike="noStrike" kern="1800" baseline="0" dirty="0" smtClean="0">
                <a:latin typeface="Arial"/>
                <a:ea typeface="黑体"/>
              </a:rPr>
              <a:t>5.1.4  </a:t>
            </a:r>
            <a:r>
              <a:rPr lang="zh-CN" altLang="en-US" b="0" i="0" u="none" strike="noStrike" kern="1800" baseline="0" dirty="0" smtClean="0">
                <a:latin typeface="Arial"/>
                <a:ea typeface="黑体"/>
              </a:rPr>
              <a:t>类、对象和实例化</a:t>
            </a:r>
          </a:p>
        </p:txBody>
      </p:sp>
      <p:sp>
        <p:nvSpPr>
          <p:cNvPr id="3" name="文本占位符 2"/>
          <p:cNvSpPr>
            <a:spLocks noGrp="1"/>
          </p:cNvSpPr>
          <p:nvPr>
            <p:ph type="body" idx="1"/>
          </p:nvPr>
        </p:nvSpPr>
        <p:spPr>
          <a:xfrm>
            <a:off x="457200" y="764704"/>
            <a:ext cx="8229600" cy="4525963"/>
          </a:xfrm>
        </p:spPr>
        <p:txBody>
          <a:bodyPr>
            <a:noAutofit/>
          </a:bodyPr>
          <a:lstStyle/>
          <a:p>
            <a:pPr marR="0" lvl="0" rtl="0"/>
            <a:r>
              <a:rPr lang="zh-CN" altLang="en-US" b="0" i="0" u="none" strike="noStrike" baseline="0" dirty="0" smtClean="0">
                <a:latin typeface="Times New Roman"/>
              </a:rPr>
              <a:t>类是从对象抽象出来的。要实现重用，必须由类构建出对应的对象。这个过程称为实例化。实例化是一种操作，它可以为类的实例分配内存。</a:t>
            </a:r>
          </a:p>
          <a:p>
            <a:pPr marR="0" lvl="0" rtl="0"/>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示例</a:t>
            </a:r>
            <a:r>
              <a:rPr lang="en-US" altLang="zh-CN" b="1" i="0" u="none" strike="noStrike" baseline="0" dirty="0" smtClean="0">
                <a:latin typeface="Times New Roman"/>
                <a:ea typeface="黑体"/>
              </a:rPr>
              <a:t>5-6</a:t>
            </a:r>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下面声明名称为</a:t>
            </a:r>
            <a:r>
              <a:rPr lang="en-US" altLang="zh-CN" b="0" i="0" u="none" strike="noStrike" baseline="0" dirty="0" smtClean="0">
                <a:latin typeface="Times New Roman"/>
                <a:ea typeface="黑体"/>
              </a:rPr>
              <a:t>Program</a:t>
            </a:r>
            <a:r>
              <a:rPr lang="zh-CN" altLang="en-US" b="0" i="0" u="none" strike="noStrike" baseline="0" dirty="0" smtClean="0">
                <a:latin typeface="Times New Roman"/>
                <a:ea typeface="黑体"/>
              </a:rPr>
              <a:t>的类，并创建</a:t>
            </a:r>
            <a:r>
              <a:rPr lang="en-US" altLang="zh-CN" b="0" i="0" u="none" strike="noStrike" baseline="0" dirty="0" smtClean="0">
                <a:latin typeface="Times New Roman"/>
                <a:ea typeface="黑体"/>
              </a:rPr>
              <a:t>Program</a:t>
            </a:r>
            <a:r>
              <a:rPr lang="zh-CN" altLang="en-US" b="0" i="0" u="none" strike="noStrike" baseline="0" dirty="0" smtClean="0">
                <a:latin typeface="Times New Roman"/>
                <a:ea typeface="黑体"/>
              </a:rPr>
              <a:t>类的一个实例</a:t>
            </a:r>
            <a:r>
              <a:rPr lang="en-US" altLang="zh-CN" b="0" i="0" u="none" strike="noStrike" baseline="0" dirty="0" smtClean="0">
                <a:latin typeface="Times New Roman"/>
                <a:ea typeface="黑体"/>
              </a:rPr>
              <a:t>p</a:t>
            </a:r>
            <a:r>
              <a:rPr lang="zh-CN" altLang="en-US" b="0" i="0" u="none" strike="noStrike" baseline="0" dirty="0" smtClean="0">
                <a:latin typeface="Times New Roman"/>
                <a:ea typeface="黑体"/>
              </a:rPr>
              <a:t>，然后使用</a:t>
            </a:r>
            <a:r>
              <a:rPr lang="en-US" altLang="zh-CN" b="0" i="0" u="none" strike="noStrike" baseline="0" dirty="0" smtClean="0">
                <a:latin typeface="Times New Roman"/>
                <a:ea typeface="黑体"/>
              </a:rPr>
              <a:t>new</a:t>
            </a:r>
            <a:r>
              <a:rPr lang="zh-CN" altLang="en-US" b="0" i="0" u="none" strike="noStrike" baseline="0" dirty="0" smtClean="0">
                <a:latin typeface="Times New Roman"/>
                <a:ea typeface="黑体"/>
              </a:rPr>
              <a:t>操作为</a:t>
            </a:r>
            <a:r>
              <a:rPr lang="en-US" altLang="zh-CN" b="0" i="0" u="none" strike="noStrike" baseline="0" dirty="0" smtClean="0">
                <a:latin typeface="Times New Roman"/>
                <a:ea typeface="黑体"/>
              </a:rPr>
              <a:t>p</a:t>
            </a:r>
            <a:r>
              <a:rPr lang="zh-CN" altLang="en-US" b="0" i="0" u="none" strike="noStrike" baseline="0" dirty="0" smtClean="0">
                <a:latin typeface="Times New Roman"/>
                <a:ea typeface="黑体"/>
              </a:rPr>
              <a:t>实例化。</a:t>
            </a:r>
          </a:p>
          <a:p>
            <a:pPr marR="0" lvl="0" rtl="0">
              <a:lnSpc>
                <a:spcPct val="100000"/>
              </a:lnSpc>
            </a:pPr>
            <a:r>
              <a:rPr lang="en-US" altLang="zh-CN" b="1" i="0" u="none" strike="noStrike" baseline="0" dirty="0" smtClean="0">
                <a:latin typeface="Times New Roman"/>
              </a:rPr>
              <a:t>public class</a:t>
            </a:r>
            <a:r>
              <a:rPr lang="zh-CN" altLang="en-US" b="0" i="0" u="none" strike="noStrike" baseline="0" dirty="0" smtClean="0">
                <a:latin typeface="Times New Roman"/>
              </a:rPr>
              <a:t> </a:t>
            </a:r>
            <a:r>
              <a:rPr lang="en-US" altLang="zh-CN" b="1" i="0" u="none" strike="noStrike" baseline="0" dirty="0" smtClean="0">
                <a:latin typeface="Times New Roman"/>
              </a:rPr>
              <a:t>Program</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定义一个公有类</a:t>
            </a:r>
            <a:r>
              <a:rPr lang="en-US" altLang="zh-CN" b="0" i="0" u="none" strike="noStrike" baseline="0" dirty="0" smtClean="0">
                <a:latin typeface="Times New Roman"/>
              </a:rPr>
              <a:t>Program</a:t>
            </a:r>
          </a:p>
          <a:p>
            <a:pPr marR="0" lvl="0" rtl="0">
              <a:lnSpc>
                <a:spcPct val="100000"/>
              </a:lnSpc>
            </a:pPr>
            <a:r>
              <a:rPr lang="en-US" altLang="zh-CN" b="0" i="0" u="none" strike="noStrike" baseline="0" dirty="0" smtClean="0">
                <a:latin typeface="Times New Roman"/>
              </a:rPr>
              <a:t>{</a:t>
            </a:r>
          </a:p>
          <a:p>
            <a:pPr marR="0" lvl="0" rtl="0">
              <a:lnSpc>
                <a:spcPct val="100000"/>
              </a:lnSpc>
            </a:pP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类体的代码已经省略</a:t>
            </a:r>
          </a:p>
          <a:p>
            <a:pPr marR="0" lvl="0" rtl="0">
              <a:lnSpc>
                <a:spcPct val="100000"/>
              </a:lnSpc>
            </a:pPr>
            <a:r>
              <a:rPr lang="en-US" altLang="zh-CN" b="0" i="0" u="none" strike="noStrike" baseline="0" dirty="0" smtClean="0">
                <a:latin typeface="Times New Roman"/>
              </a:rPr>
              <a:t>}</a:t>
            </a:r>
          </a:p>
          <a:p>
            <a:pPr marR="0" lvl="0" rtl="0">
              <a:lnSpc>
                <a:spcPct val="100000"/>
              </a:lnSpc>
            </a:pPr>
            <a:r>
              <a:rPr lang="en-US" altLang="zh-CN" b="1" i="0" u="none" strike="noStrike" baseline="0" dirty="0" smtClean="0">
                <a:latin typeface="Times New Roman"/>
              </a:rPr>
              <a:t>Program</a:t>
            </a:r>
            <a:r>
              <a:rPr lang="zh-CN" altLang="en-US" b="0" i="0" u="none" strike="noStrike" baseline="0" dirty="0" smtClean="0">
                <a:latin typeface="Times New Roman"/>
              </a:rPr>
              <a:t> </a:t>
            </a:r>
            <a:r>
              <a:rPr lang="en-US" altLang="zh-CN" b="1" i="0" u="none" strike="noStrike" baseline="0" dirty="0" smtClean="0">
                <a:latin typeface="Times New Roman"/>
              </a:rPr>
              <a:t>p</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定义一个类</a:t>
            </a:r>
            <a:r>
              <a:rPr lang="en-US" altLang="zh-CN" b="0" i="0" u="none" strike="noStrike" baseline="0" dirty="0" smtClean="0">
                <a:latin typeface="Times New Roman"/>
              </a:rPr>
              <a:t>Program</a:t>
            </a:r>
            <a:r>
              <a:rPr lang="zh-CN" altLang="en-US" b="0" i="0" u="none" strike="noStrike" baseline="0" dirty="0" smtClean="0">
                <a:latin typeface="Times New Roman"/>
              </a:rPr>
              <a:t>的对象</a:t>
            </a:r>
            <a:r>
              <a:rPr lang="en-US" altLang="zh-CN" b="0" i="0" u="none" strike="noStrike" baseline="0" dirty="0" smtClean="0">
                <a:latin typeface="Times New Roman"/>
              </a:rPr>
              <a:t>p</a:t>
            </a:r>
          </a:p>
          <a:p>
            <a:pPr marR="0" lvl="0" rtl="0">
              <a:lnSpc>
                <a:spcPct val="100000"/>
              </a:lnSpc>
            </a:pPr>
            <a:r>
              <a:rPr lang="en-US" altLang="zh-CN" b="1" i="0" u="none" strike="noStrike" baseline="0" dirty="0" smtClean="0">
                <a:latin typeface="Times New Roman"/>
              </a:rPr>
              <a:t>p</a:t>
            </a:r>
            <a:r>
              <a:rPr lang="zh-CN" altLang="en-US" b="1" i="0" u="none" strike="noStrike" baseline="0" dirty="0" smtClean="0">
                <a:latin typeface="Times New Roman"/>
              </a:rPr>
              <a:t> </a:t>
            </a:r>
            <a:r>
              <a:rPr lang="en-US" altLang="zh-CN" b="1" i="0" u="none" strike="noStrike" baseline="0" dirty="0" smtClean="0">
                <a:latin typeface="Times New Roman"/>
              </a:rPr>
              <a:t>= new Program()</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将类</a:t>
            </a:r>
            <a:r>
              <a:rPr lang="en-US" altLang="zh-CN" b="0" i="0" u="none" strike="noStrike" baseline="0" dirty="0" smtClean="0">
                <a:latin typeface="Times New Roman"/>
              </a:rPr>
              <a:t>Program</a:t>
            </a:r>
            <a:r>
              <a:rPr lang="zh-CN" altLang="en-US" b="0" i="0" u="none" strike="noStrike" baseline="0" dirty="0" smtClean="0">
                <a:latin typeface="Times New Roman"/>
              </a:rPr>
              <a:t>的对象</a:t>
            </a:r>
            <a:r>
              <a:rPr lang="en-US" altLang="zh-CN" b="0" i="0" u="none" strike="noStrike" baseline="0" dirty="0" smtClean="0">
                <a:latin typeface="Times New Roman"/>
              </a:rPr>
              <a:t>p</a:t>
            </a:r>
            <a:r>
              <a:rPr lang="zh-CN" altLang="en-US" b="0" i="0" u="none" strike="noStrike" baseline="0" dirty="0" smtClean="0">
                <a:latin typeface="Times New Roman"/>
              </a:rPr>
              <a:t>实例化</a:t>
            </a:r>
          </a:p>
        </p:txBody>
      </p:sp>
    </p:spTree>
    <p:extLst>
      <p:ext uri="{BB962C8B-B14F-4D97-AF65-F5344CB8AC3E}">
        <p14:creationId xmlns:p14="http://schemas.microsoft.com/office/powerpoint/2010/main" val="25427176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ea typeface="黑体"/>
              </a:rPr>
              <a:t>分析：“</a:t>
            </a:r>
            <a:r>
              <a:rPr lang="en-US" altLang="zh-CN" dirty="0">
                <a:latin typeface="Times New Roman"/>
                <a:ea typeface="黑体"/>
              </a:rPr>
              <a:t>public class Program{…}</a:t>
            </a:r>
            <a:r>
              <a:rPr lang="zh-CN" altLang="en-US" dirty="0">
                <a:latin typeface="Times New Roman"/>
                <a:ea typeface="黑体"/>
              </a:rPr>
              <a:t>”代码声明名称为</a:t>
            </a:r>
            <a:r>
              <a:rPr lang="en-US" altLang="zh-CN" dirty="0">
                <a:latin typeface="Times New Roman"/>
                <a:ea typeface="黑体"/>
              </a:rPr>
              <a:t>Program</a:t>
            </a:r>
            <a:r>
              <a:rPr lang="zh-CN" altLang="en-US" dirty="0">
                <a:latin typeface="Times New Roman"/>
                <a:ea typeface="黑体"/>
              </a:rPr>
              <a:t>的类，即</a:t>
            </a:r>
            <a:r>
              <a:rPr lang="en-US" altLang="zh-CN" dirty="0">
                <a:latin typeface="Times New Roman"/>
                <a:ea typeface="黑体"/>
              </a:rPr>
              <a:t>Program</a:t>
            </a:r>
            <a:r>
              <a:rPr lang="zh-CN" altLang="en-US" dirty="0">
                <a:latin typeface="Times New Roman"/>
                <a:ea typeface="黑体"/>
              </a:rPr>
              <a:t>是一个类。</a:t>
            </a:r>
            <a:r>
              <a:rPr lang="en-US" altLang="zh-CN" dirty="0">
                <a:latin typeface="Times New Roman"/>
                <a:ea typeface="黑体"/>
              </a:rPr>
              <a:t>p</a:t>
            </a:r>
            <a:r>
              <a:rPr lang="zh-CN" altLang="en-US" dirty="0">
                <a:latin typeface="Times New Roman"/>
                <a:ea typeface="黑体"/>
              </a:rPr>
              <a:t>是</a:t>
            </a:r>
            <a:r>
              <a:rPr lang="en-US" altLang="zh-CN" dirty="0">
                <a:latin typeface="Times New Roman"/>
                <a:ea typeface="黑体"/>
              </a:rPr>
              <a:t>Program</a:t>
            </a:r>
            <a:r>
              <a:rPr lang="zh-CN" altLang="en-US" dirty="0">
                <a:latin typeface="Times New Roman"/>
                <a:ea typeface="黑体"/>
              </a:rPr>
              <a:t>类的一个实例，也称为对象，此时，</a:t>
            </a:r>
            <a:r>
              <a:rPr lang="en-US" altLang="zh-CN" dirty="0">
                <a:latin typeface="Times New Roman"/>
                <a:ea typeface="黑体"/>
              </a:rPr>
              <a:t>p</a:t>
            </a:r>
            <a:r>
              <a:rPr lang="zh-CN" altLang="en-US" dirty="0">
                <a:latin typeface="Times New Roman"/>
                <a:ea typeface="黑体"/>
              </a:rPr>
              <a:t>的值为</a:t>
            </a:r>
            <a:r>
              <a:rPr lang="en-US" altLang="zh-CN" dirty="0">
                <a:latin typeface="Times New Roman"/>
                <a:ea typeface="黑体"/>
              </a:rPr>
              <a:t>null</a:t>
            </a:r>
            <a:r>
              <a:rPr lang="zh-CN" altLang="en-US" dirty="0">
                <a:latin typeface="Times New Roman"/>
                <a:ea typeface="黑体"/>
              </a:rPr>
              <a:t>。“</a:t>
            </a:r>
            <a:r>
              <a:rPr lang="en-US" altLang="zh-CN" dirty="0">
                <a:latin typeface="Times New Roman"/>
                <a:ea typeface="黑体"/>
              </a:rPr>
              <a:t>p</a:t>
            </a:r>
            <a:r>
              <a:rPr lang="zh-CN" altLang="en-US" dirty="0">
                <a:latin typeface="Times New Roman"/>
                <a:ea typeface="黑体"/>
              </a:rPr>
              <a:t> </a:t>
            </a:r>
            <a:r>
              <a:rPr lang="en-US" altLang="zh-CN" dirty="0">
                <a:latin typeface="Times New Roman"/>
                <a:ea typeface="黑体"/>
              </a:rPr>
              <a:t>= new Program ()</a:t>
            </a:r>
            <a:r>
              <a:rPr lang="zh-CN" altLang="en-US" dirty="0">
                <a:latin typeface="Times New Roman"/>
                <a:ea typeface="黑体"/>
              </a:rPr>
              <a:t>”表达式将</a:t>
            </a:r>
            <a:r>
              <a:rPr lang="en-US" altLang="zh-CN" dirty="0">
                <a:latin typeface="Times New Roman"/>
                <a:ea typeface="黑体"/>
              </a:rPr>
              <a:t>p</a:t>
            </a:r>
            <a:r>
              <a:rPr lang="zh-CN" altLang="en-US" dirty="0">
                <a:latin typeface="Times New Roman"/>
                <a:ea typeface="黑体"/>
              </a:rPr>
              <a:t>实例化，此时，</a:t>
            </a:r>
            <a:r>
              <a:rPr lang="en-US" altLang="zh-CN" dirty="0">
                <a:latin typeface="Times New Roman"/>
                <a:ea typeface="黑体"/>
              </a:rPr>
              <a:t>p</a:t>
            </a:r>
            <a:r>
              <a:rPr lang="zh-CN" altLang="en-US" dirty="0">
                <a:latin typeface="Times New Roman"/>
                <a:ea typeface="黑体"/>
              </a:rPr>
              <a:t>的值不为</a:t>
            </a:r>
            <a:r>
              <a:rPr lang="en-US" altLang="zh-CN" dirty="0">
                <a:latin typeface="Times New Roman"/>
                <a:ea typeface="黑体"/>
              </a:rPr>
              <a:t>null</a:t>
            </a:r>
            <a:r>
              <a:rPr lang="zh-CN" altLang="en-US" dirty="0">
                <a:latin typeface="Times New Roman"/>
                <a:ea typeface="黑体"/>
              </a:rPr>
              <a:t>，它可以被引用或访问。</a:t>
            </a:r>
          </a:p>
          <a:p>
            <a:endParaRPr lang="zh-CN" altLang="en-US" dirty="0"/>
          </a:p>
        </p:txBody>
      </p:sp>
    </p:spTree>
    <p:extLst>
      <p:ext uri="{BB962C8B-B14F-4D97-AF65-F5344CB8AC3E}">
        <p14:creationId xmlns:p14="http://schemas.microsoft.com/office/powerpoint/2010/main" val="3011609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43408"/>
            <a:ext cx="7776000" cy="1143000"/>
          </a:xfrm>
        </p:spPr>
        <p:txBody>
          <a:bodyPr/>
          <a:lstStyle/>
          <a:p>
            <a:pPr marR="0" rtl="0"/>
            <a:r>
              <a:rPr lang="en-US" altLang="zh-CN" b="0" i="0" u="none" strike="noStrike" kern="1800" baseline="0" dirty="0" smtClean="0">
                <a:latin typeface="Arial"/>
                <a:ea typeface="黑体"/>
              </a:rPr>
              <a:t>5.2  </a:t>
            </a:r>
            <a:r>
              <a:rPr lang="zh-CN" altLang="en-US" b="0" i="0" u="none" strike="noStrike" kern="1800" baseline="0" dirty="0" smtClean="0">
                <a:latin typeface="Arial"/>
                <a:ea typeface="黑体"/>
              </a:rPr>
              <a:t>类的组成</a:t>
            </a:r>
          </a:p>
        </p:txBody>
      </p:sp>
      <p:sp>
        <p:nvSpPr>
          <p:cNvPr id="3" name="文本占位符 2"/>
          <p:cNvSpPr>
            <a:spLocks noGrp="1"/>
          </p:cNvSpPr>
          <p:nvPr>
            <p:ph type="body" idx="1"/>
          </p:nvPr>
        </p:nvSpPr>
        <p:spPr>
          <a:xfrm>
            <a:off x="457200" y="476672"/>
            <a:ext cx="8229600" cy="4525963"/>
          </a:xfrm>
        </p:spPr>
        <p:txBody>
          <a:bodyPr>
            <a:noAutofit/>
          </a:bodyPr>
          <a:lstStyle/>
          <a:p>
            <a:pPr marR="0" lvl="0" rtl="0"/>
            <a:r>
              <a:rPr lang="zh-CN" altLang="en-US" b="0" i="0" u="none" strike="noStrike" baseline="0" dirty="0" smtClean="0">
                <a:latin typeface="Times New Roman"/>
              </a:rPr>
              <a:t>类可以包含多种成员，分为两大类：数据成员和函数成员。其中，数据成员包括常量和字段；函数成员包括方法、属性、事件、索引器、运算符、实例构造函数、析构函数和该类的静态构造函数。下面是对这些类成员的简要说明。</a:t>
            </a:r>
          </a:p>
          <a:p>
            <a:pPr marR="0" lvl="0" rtl="0"/>
            <a:r>
              <a:rPr lang="zh-CN" altLang="en-US" b="0" i="0" u="none" strike="noStrike" baseline="0" dirty="0" smtClean="0">
                <a:latin typeface="Times New Roman"/>
              </a:rPr>
              <a:t>常量：用来表示常数值。</a:t>
            </a:r>
          </a:p>
          <a:p>
            <a:pPr marR="0" lvl="0" rtl="0"/>
            <a:r>
              <a:rPr lang="zh-CN" altLang="en-US" b="0" i="0" u="none" strike="noStrike" baseline="0" dirty="0" smtClean="0">
                <a:latin typeface="Times New Roman"/>
              </a:rPr>
              <a:t>字段：类的变量。</a:t>
            </a:r>
          </a:p>
          <a:p>
            <a:pPr marR="0" lvl="0" rtl="0"/>
            <a:r>
              <a:rPr lang="zh-CN" altLang="en-US" b="0" i="0" u="none" strike="noStrike" baseline="0" dirty="0" smtClean="0">
                <a:latin typeface="Times New Roman"/>
              </a:rPr>
              <a:t>方法：是包含一系列语句的代码块，通过这些代码块能够实现预先定义的计算或操作。</a:t>
            </a:r>
            <a:endParaRPr lang="en-US" altLang="zh-CN" b="0" i="0" u="none" strike="noStrike" baseline="0" dirty="0" smtClean="0">
              <a:latin typeface="Times New Roman"/>
            </a:endParaRPr>
          </a:p>
          <a:p>
            <a:pPr lvl="0"/>
            <a:r>
              <a:rPr lang="zh-CN" altLang="en-US" dirty="0" smtClean="0">
                <a:latin typeface="Times New Roman"/>
              </a:rPr>
              <a:t>事件</a:t>
            </a:r>
            <a:r>
              <a:rPr lang="zh-CN" altLang="en-US" dirty="0">
                <a:latin typeface="Times New Roman"/>
              </a:rPr>
              <a:t>：一种使对象或类能够提供通知的成员。客户端可以通过提供事件处理程序（</a:t>
            </a:r>
            <a:r>
              <a:rPr lang="en-US" altLang="zh-CN" dirty="0">
                <a:latin typeface="Times New Roman"/>
              </a:rPr>
              <a:t>event handler</a:t>
            </a:r>
            <a:r>
              <a:rPr lang="zh-CN" altLang="en-US" dirty="0">
                <a:latin typeface="Times New Roman"/>
              </a:rPr>
              <a:t>）为相应的事件添加可执行代码。</a:t>
            </a:r>
          </a:p>
          <a:p>
            <a:pPr marR="0" lvl="0" rtl="0"/>
            <a:endParaRPr lang="zh-CN" altLang="en-US" b="0" i="0" u="none" strike="noStrike" baseline="0" dirty="0" smtClean="0">
              <a:latin typeface="Times New Roman"/>
            </a:endParaRPr>
          </a:p>
        </p:txBody>
      </p:sp>
    </p:spTree>
    <p:extLst>
      <p:ext uri="{BB962C8B-B14F-4D97-AF65-F5344CB8AC3E}">
        <p14:creationId xmlns:p14="http://schemas.microsoft.com/office/powerpoint/2010/main" val="14866316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16632"/>
            <a:ext cx="8229600" cy="4525963"/>
          </a:xfrm>
        </p:spPr>
        <p:txBody>
          <a:bodyPr>
            <a:noAutofit/>
          </a:bodyPr>
          <a:lstStyle/>
          <a:p>
            <a:r>
              <a:rPr lang="zh-CN" altLang="en-US" dirty="0">
                <a:latin typeface="Times New Roman"/>
              </a:rPr>
              <a:t>属性：用于访问对象或类的特性的成员。</a:t>
            </a:r>
          </a:p>
          <a:p>
            <a:pPr lvl="0"/>
            <a:r>
              <a:rPr lang="zh-CN" altLang="en-US" dirty="0" smtClean="0">
                <a:latin typeface="Times New Roman"/>
              </a:rPr>
              <a:t>索引</a:t>
            </a:r>
            <a:r>
              <a:rPr lang="zh-CN" altLang="en-US" dirty="0">
                <a:latin typeface="Times New Roman"/>
              </a:rPr>
              <a:t>器：是一种含有参数的属性，又称为含参属性。它提供索引的方式来访问对象，即与数组的访问方式相同。</a:t>
            </a:r>
          </a:p>
          <a:p>
            <a:pPr lvl="0"/>
            <a:r>
              <a:rPr lang="zh-CN" altLang="en-US" dirty="0">
                <a:latin typeface="Times New Roman"/>
              </a:rPr>
              <a:t>运算符：定义表达式运算符，通过它可以对该类的实例进行运算。</a:t>
            </a:r>
          </a:p>
          <a:p>
            <a:pPr lvl="0"/>
            <a:r>
              <a:rPr lang="zh-CN" altLang="en-US" dirty="0">
                <a:latin typeface="Times New Roman"/>
              </a:rPr>
              <a:t>实例构造函数：不使用</a:t>
            </a:r>
            <a:r>
              <a:rPr lang="en-US" altLang="zh-CN" dirty="0">
                <a:latin typeface="Times New Roman"/>
              </a:rPr>
              <a:t>static</a:t>
            </a:r>
            <a:r>
              <a:rPr lang="zh-CN" altLang="en-US" dirty="0">
                <a:latin typeface="Times New Roman"/>
              </a:rPr>
              <a:t>修饰符，用于实现初始化该类的实例所需的操作。</a:t>
            </a:r>
          </a:p>
          <a:p>
            <a:pPr lvl="0"/>
            <a:r>
              <a:rPr lang="zh-CN" altLang="en-US" dirty="0">
                <a:latin typeface="Times New Roman"/>
              </a:rPr>
              <a:t>析构函数：一种用于实现销毁类实例所需操作的成员。</a:t>
            </a:r>
          </a:p>
          <a:p>
            <a:pPr lvl="0"/>
            <a:r>
              <a:rPr lang="zh-CN" altLang="en-US" dirty="0">
                <a:latin typeface="Times New Roman"/>
              </a:rPr>
              <a:t>静态构造函数：使用</a:t>
            </a:r>
            <a:r>
              <a:rPr lang="en-US" altLang="zh-CN" dirty="0">
                <a:latin typeface="Times New Roman"/>
              </a:rPr>
              <a:t>static</a:t>
            </a:r>
            <a:r>
              <a:rPr lang="zh-CN" altLang="en-US" dirty="0">
                <a:latin typeface="Times New Roman"/>
              </a:rPr>
              <a:t>修饰符，用于实现初始化该类自身所需的操作。</a:t>
            </a:r>
          </a:p>
          <a:p>
            <a:pPr lvl="0"/>
            <a:r>
              <a:rPr lang="zh-CN" altLang="en-US" dirty="0">
                <a:latin typeface="Times New Roman"/>
              </a:rPr>
              <a:t>类型：该类的局部类型。</a:t>
            </a:r>
          </a:p>
          <a:p>
            <a:endParaRPr lang="zh-CN" altLang="en-US" dirty="0"/>
          </a:p>
        </p:txBody>
      </p:sp>
    </p:spTree>
    <p:extLst>
      <p:ext uri="{BB962C8B-B14F-4D97-AF65-F5344CB8AC3E}">
        <p14:creationId xmlns:p14="http://schemas.microsoft.com/office/powerpoint/2010/main" val="642822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5.2.1  </a:t>
            </a:r>
            <a:r>
              <a:rPr lang="zh-CN" altLang="en-US" b="0" i="0" u="none" strike="noStrike" kern="1800" baseline="0" dirty="0" smtClean="0">
                <a:latin typeface="Arial"/>
                <a:ea typeface="黑体"/>
              </a:rPr>
              <a:t>常量</a:t>
            </a: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常量（</a:t>
            </a:r>
            <a:r>
              <a:rPr lang="en-US" altLang="zh-CN" b="0" i="0" u="none" strike="noStrike" baseline="0" dirty="0" smtClean="0">
                <a:latin typeface="Times New Roman"/>
              </a:rPr>
              <a:t>constant</a:t>
            </a:r>
            <a:r>
              <a:rPr lang="zh-CN" altLang="en-US" b="0" i="0" u="none" strike="noStrike" baseline="0" dirty="0" smtClean="0">
                <a:latin typeface="Times New Roman"/>
              </a:rPr>
              <a:t>）是使用一个标识符来代替一个不变的值。例如使用</a:t>
            </a:r>
            <a:r>
              <a:rPr lang="en-US" altLang="zh-CN" b="0" i="0" u="none" strike="noStrike" baseline="0" dirty="0" smtClean="0">
                <a:latin typeface="Times New Roman"/>
              </a:rPr>
              <a:t>PI</a:t>
            </a:r>
            <a:r>
              <a:rPr lang="zh-CN" altLang="en-US" b="0" i="0" u="none" strike="noStrike" baseline="0" dirty="0" smtClean="0">
                <a:latin typeface="Times New Roman"/>
              </a:rPr>
              <a:t>代替圆周率。使用常量有两个好处：一是使程序易于维护、修改；二是使程序的安全性更好。常量的类型必须为</a:t>
            </a:r>
            <a:r>
              <a:rPr lang="en-US" altLang="zh-CN" b="0" i="0" u="none" strike="noStrike" baseline="0" dirty="0" err="1" smtClean="0">
                <a:latin typeface="Times New Roman"/>
              </a:rPr>
              <a:t>sbyte</a:t>
            </a:r>
            <a:r>
              <a:rPr lang="zh-CN" altLang="en-US" b="0" i="0" u="none" strike="noStrike" baseline="0" dirty="0" smtClean="0">
                <a:latin typeface="Times New Roman"/>
              </a:rPr>
              <a:t>、</a:t>
            </a:r>
            <a:r>
              <a:rPr lang="en-US" altLang="zh-CN" b="0" i="0" u="none" strike="noStrike" baseline="0" dirty="0" smtClean="0">
                <a:latin typeface="Times New Roman"/>
              </a:rPr>
              <a:t>byte</a:t>
            </a:r>
            <a:r>
              <a:rPr lang="zh-CN" altLang="en-US" b="0" i="0" u="none" strike="noStrike" baseline="0" dirty="0" smtClean="0">
                <a:latin typeface="Times New Roman"/>
              </a:rPr>
              <a:t>、</a:t>
            </a:r>
            <a:r>
              <a:rPr lang="en-US" altLang="zh-CN" b="0" i="0" u="none" strike="noStrike" baseline="0" dirty="0" smtClean="0">
                <a:latin typeface="Times New Roman"/>
              </a:rPr>
              <a:t>short</a:t>
            </a:r>
            <a:r>
              <a:rPr lang="zh-CN" altLang="en-US" b="0" i="0" u="none" strike="noStrike" baseline="0" dirty="0" smtClean="0">
                <a:latin typeface="Times New Roman"/>
              </a:rPr>
              <a:t>、</a:t>
            </a:r>
            <a:r>
              <a:rPr lang="en-US" altLang="zh-CN" b="0" i="0" u="none" strike="noStrike" baseline="0" dirty="0" err="1" smtClean="0">
                <a:latin typeface="Times New Roman"/>
              </a:rPr>
              <a:t>ushort</a:t>
            </a:r>
            <a:r>
              <a:rPr lang="zh-CN" altLang="en-US" b="0" i="0" u="none" strike="noStrike" baseline="0" dirty="0" smtClean="0">
                <a:latin typeface="Times New Roman"/>
              </a:rPr>
              <a:t>、</a:t>
            </a:r>
            <a:r>
              <a:rPr lang="en-US" altLang="zh-CN" b="0" i="0" u="none" strike="noStrike" baseline="0" dirty="0" err="1" smtClean="0">
                <a:latin typeface="Times New Roman"/>
              </a:rPr>
              <a:t>int</a:t>
            </a:r>
            <a:r>
              <a:rPr lang="zh-CN" altLang="en-US" b="0" i="0" u="none" strike="noStrike" baseline="0" dirty="0" smtClean="0">
                <a:latin typeface="Times New Roman"/>
              </a:rPr>
              <a:t>、</a:t>
            </a:r>
            <a:r>
              <a:rPr lang="en-US" altLang="zh-CN" b="0" i="0" u="none" strike="noStrike" baseline="0" dirty="0" err="1" smtClean="0">
                <a:latin typeface="Times New Roman"/>
              </a:rPr>
              <a:t>uint</a:t>
            </a:r>
            <a:r>
              <a:rPr lang="zh-CN" altLang="en-US" b="0" i="0" u="none" strike="noStrike" baseline="0" dirty="0" smtClean="0">
                <a:latin typeface="Times New Roman"/>
              </a:rPr>
              <a:t>、</a:t>
            </a:r>
            <a:r>
              <a:rPr lang="en-US" altLang="zh-CN" b="0" i="0" u="none" strike="noStrike" baseline="0" dirty="0" smtClean="0">
                <a:latin typeface="Times New Roman"/>
              </a:rPr>
              <a:t>long</a:t>
            </a:r>
            <a:r>
              <a:rPr lang="zh-CN" altLang="en-US" b="0" i="0" u="none" strike="noStrike" baseline="0" dirty="0" smtClean="0">
                <a:latin typeface="Times New Roman"/>
              </a:rPr>
              <a:t>、</a:t>
            </a:r>
            <a:r>
              <a:rPr lang="en-US" altLang="zh-CN" b="0" i="0" u="none" strike="noStrike" baseline="0" dirty="0" err="1" smtClean="0">
                <a:latin typeface="Times New Roman"/>
              </a:rPr>
              <a:t>ulong</a:t>
            </a:r>
            <a:r>
              <a:rPr lang="zh-CN" altLang="en-US" b="0" i="0" u="none" strike="noStrike" baseline="0" dirty="0" smtClean="0">
                <a:latin typeface="Times New Roman"/>
              </a:rPr>
              <a:t>、</a:t>
            </a:r>
            <a:r>
              <a:rPr lang="en-US" altLang="zh-CN" b="0" i="0" u="none" strike="noStrike" baseline="0" dirty="0" smtClean="0">
                <a:latin typeface="Times New Roman"/>
              </a:rPr>
              <a:t>char</a:t>
            </a:r>
            <a:r>
              <a:rPr lang="zh-CN" altLang="en-US" b="0" i="0" u="none" strike="noStrike" baseline="0" dirty="0" smtClean="0">
                <a:latin typeface="Times New Roman"/>
              </a:rPr>
              <a:t>、</a:t>
            </a:r>
            <a:r>
              <a:rPr lang="en-US" altLang="zh-CN" b="0" i="0" u="none" strike="noStrike" baseline="0" dirty="0" smtClean="0">
                <a:latin typeface="Times New Roman"/>
              </a:rPr>
              <a:t>float</a:t>
            </a:r>
            <a:r>
              <a:rPr lang="zh-CN" altLang="en-US" b="0" i="0" u="none" strike="noStrike" baseline="0" dirty="0" smtClean="0">
                <a:latin typeface="Times New Roman"/>
              </a:rPr>
              <a:t>、</a:t>
            </a:r>
            <a:r>
              <a:rPr lang="en-US" altLang="zh-CN" b="0" i="0" u="none" strike="noStrike" baseline="0" dirty="0" smtClean="0">
                <a:latin typeface="Times New Roman"/>
              </a:rPr>
              <a:t>double</a:t>
            </a:r>
            <a:r>
              <a:rPr lang="zh-CN" altLang="en-US" b="0" i="0" u="none" strike="noStrike" baseline="0" dirty="0" smtClean="0">
                <a:latin typeface="Times New Roman"/>
              </a:rPr>
              <a:t>、</a:t>
            </a:r>
            <a:r>
              <a:rPr lang="en-US" altLang="zh-CN" b="0" i="0" u="none" strike="noStrike" baseline="0" dirty="0" smtClean="0">
                <a:latin typeface="Times New Roman"/>
              </a:rPr>
              <a:t>decimal</a:t>
            </a:r>
            <a:r>
              <a:rPr lang="zh-CN" altLang="en-US" b="0" i="0" u="none" strike="noStrike" baseline="0" dirty="0" smtClean="0">
                <a:latin typeface="Times New Roman"/>
              </a:rPr>
              <a:t>、</a:t>
            </a:r>
            <a:r>
              <a:rPr lang="en-US" altLang="zh-CN" b="0" i="0" u="none" strike="noStrike" baseline="0" dirty="0" err="1" smtClean="0">
                <a:latin typeface="Times New Roman"/>
              </a:rPr>
              <a:t>bool</a:t>
            </a:r>
            <a:r>
              <a:rPr lang="zh-CN" altLang="en-US" b="0" i="0" u="none" strike="noStrike" baseline="0" dirty="0" smtClean="0">
                <a:latin typeface="Times New Roman"/>
              </a:rPr>
              <a:t>、</a:t>
            </a:r>
            <a:r>
              <a:rPr lang="en-US" altLang="zh-CN" b="0" i="0" u="none" strike="noStrike" baseline="0" dirty="0" smtClean="0">
                <a:latin typeface="Times New Roman"/>
              </a:rPr>
              <a:t>string</a:t>
            </a:r>
            <a:r>
              <a:rPr lang="zh-CN" altLang="en-US" b="0" i="0" u="none" strike="noStrike" baseline="0" dirty="0" smtClean="0">
                <a:latin typeface="Times New Roman"/>
              </a:rPr>
              <a:t>、枚举类型或引用类型。在声明常量时，需要使用</a:t>
            </a:r>
            <a:r>
              <a:rPr lang="en-US" altLang="zh-CN" b="0" i="0" u="none" strike="noStrike" baseline="0" dirty="0" err="1" smtClean="0">
                <a:latin typeface="Times New Roman"/>
              </a:rPr>
              <a:t>const</a:t>
            </a:r>
            <a:r>
              <a:rPr lang="zh-CN" altLang="en-US" b="0" i="0" u="none" strike="noStrike" baseline="0" dirty="0" smtClean="0">
                <a:latin typeface="Times New Roman"/>
              </a:rPr>
              <a:t>关键字。但是，常量必须在定义时就赋值。在定义完常量后，在后面的编程中就不允许对常量进行重新赋值。</a:t>
            </a:r>
          </a:p>
        </p:txBody>
      </p:sp>
    </p:spTree>
    <p:extLst>
      <p:ext uri="{BB962C8B-B14F-4D97-AF65-F5344CB8AC3E}">
        <p14:creationId xmlns:p14="http://schemas.microsoft.com/office/powerpoint/2010/main" val="17456612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5-7</a:t>
            </a:r>
            <a:r>
              <a:rPr lang="en-US" altLang="zh-CN" dirty="0">
                <a:latin typeface="Times New Roman"/>
                <a:ea typeface="黑体"/>
              </a:rPr>
              <a:t>】</a:t>
            </a:r>
            <a:r>
              <a:rPr lang="zh-CN" altLang="en-US" dirty="0">
                <a:latin typeface="Times New Roman"/>
                <a:ea typeface="黑体"/>
              </a:rPr>
              <a:t>下面声明名称为</a:t>
            </a:r>
            <a:r>
              <a:rPr lang="en-US" altLang="zh-CN" dirty="0">
                <a:latin typeface="Times New Roman"/>
                <a:ea typeface="黑体"/>
              </a:rPr>
              <a:t>pi</a:t>
            </a:r>
            <a:r>
              <a:rPr lang="zh-CN" altLang="en-US" dirty="0">
                <a:latin typeface="Times New Roman"/>
                <a:ea typeface="黑体"/>
              </a:rPr>
              <a:t>的、类型为</a:t>
            </a:r>
            <a:r>
              <a:rPr lang="en-US" altLang="zh-CN" dirty="0">
                <a:latin typeface="Times New Roman"/>
                <a:ea typeface="黑体"/>
              </a:rPr>
              <a:t>float</a:t>
            </a:r>
            <a:r>
              <a:rPr lang="zh-CN" altLang="en-US" dirty="0">
                <a:latin typeface="Times New Roman"/>
                <a:ea typeface="黑体"/>
              </a:rPr>
              <a:t>的常量。</a:t>
            </a:r>
          </a:p>
          <a:p>
            <a:pPr lvl="0"/>
            <a:r>
              <a:rPr lang="en-US" altLang="zh-CN" b="1" dirty="0" err="1">
                <a:latin typeface="Times New Roman"/>
              </a:rPr>
              <a:t>const</a:t>
            </a:r>
            <a:r>
              <a:rPr lang="zh-CN" altLang="en-US" dirty="0">
                <a:latin typeface="Times New Roman"/>
              </a:rPr>
              <a:t> </a:t>
            </a:r>
            <a:r>
              <a:rPr lang="en-US" altLang="zh-CN" dirty="0">
                <a:latin typeface="Times New Roman"/>
              </a:rPr>
              <a:t>float pi</a:t>
            </a:r>
            <a:r>
              <a:rPr lang="zh-CN" altLang="en-US" dirty="0">
                <a:latin typeface="Times New Roman"/>
              </a:rPr>
              <a:t> </a:t>
            </a:r>
            <a:r>
              <a:rPr lang="en-US" altLang="zh-CN" dirty="0">
                <a:latin typeface="Times New Roman"/>
              </a:rPr>
              <a:t>= </a:t>
            </a:r>
            <a:r>
              <a:rPr lang="en-US" altLang="zh-CN" dirty="0" err="1">
                <a:latin typeface="Times New Roman"/>
              </a:rPr>
              <a:t>3.14f</a:t>
            </a:r>
            <a:r>
              <a:rPr lang="en-US" altLang="zh-CN" dirty="0">
                <a:latin typeface="Times New Roman"/>
              </a:rPr>
              <a:t>;</a:t>
            </a:r>
            <a:r>
              <a:rPr lang="zh-CN" altLang="en-US" dirty="0">
                <a:latin typeface="Times New Roman"/>
              </a:rPr>
              <a:t>              </a:t>
            </a:r>
            <a:r>
              <a:rPr lang="en-US" altLang="zh-CN" dirty="0">
                <a:latin typeface="Times New Roman"/>
              </a:rPr>
              <a:t>//</a:t>
            </a:r>
            <a:r>
              <a:rPr lang="zh-CN" altLang="en-US" dirty="0">
                <a:latin typeface="Times New Roman"/>
              </a:rPr>
              <a:t>声明</a:t>
            </a:r>
            <a:r>
              <a:rPr lang="en-US" altLang="zh-CN" dirty="0">
                <a:latin typeface="Times New Roman"/>
              </a:rPr>
              <a:t>float</a:t>
            </a:r>
            <a:r>
              <a:rPr lang="zh-CN" altLang="en-US" dirty="0">
                <a:latin typeface="Times New Roman"/>
              </a:rPr>
              <a:t>型的常量</a:t>
            </a:r>
            <a:r>
              <a:rPr lang="en-US" altLang="zh-CN" dirty="0">
                <a:latin typeface="Times New Roman"/>
              </a:rPr>
              <a:t>pi</a:t>
            </a:r>
            <a:r>
              <a:rPr lang="zh-CN" altLang="en-US" dirty="0">
                <a:latin typeface="Times New Roman"/>
              </a:rPr>
              <a:t>，并为它赋初值</a:t>
            </a:r>
          </a:p>
          <a:p>
            <a:pPr lvl="0"/>
            <a:r>
              <a:rPr lang="zh-CN" altLang="en-US" dirty="0">
                <a:latin typeface="Times New Roman"/>
              </a:rPr>
              <a:t>如果使用一个</a:t>
            </a:r>
            <a:r>
              <a:rPr lang="en-US" altLang="zh-CN" dirty="0" err="1">
                <a:latin typeface="Times New Roman"/>
              </a:rPr>
              <a:t>const</a:t>
            </a:r>
            <a:r>
              <a:rPr lang="zh-CN" altLang="en-US" dirty="0">
                <a:latin typeface="Times New Roman"/>
              </a:rPr>
              <a:t>关键字同时声明多个常量，那么常量之间需要使用</a:t>
            </a:r>
            <a:r>
              <a:rPr lang="en-US" altLang="zh-CN" dirty="0">
                <a:latin typeface="Times New Roman"/>
              </a:rPr>
              <a:t>,</a:t>
            </a:r>
            <a:r>
              <a:rPr lang="zh-CN" altLang="en-US" dirty="0">
                <a:latin typeface="Times New Roman"/>
              </a:rPr>
              <a:t>（逗号）分隔。</a:t>
            </a:r>
          </a:p>
          <a:p>
            <a:endParaRPr lang="zh-CN" altLang="en-US" dirty="0"/>
          </a:p>
        </p:txBody>
      </p:sp>
    </p:spTree>
    <p:extLst>
      <p:ext uri="{BB962C8B-B14F-4D97-AF65-F5344CB8AC3E}">
        <p14:creationId xmlns:p14="http://schemas.microsoft.com/office/powerpoint/2010/main" val="697121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71400"/>
            <a:ext cx="8229600" cy="7461448"/>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5-8</a:t>
            </a:r>
            <a:r>
              <a:rPr lang="en-US" altLang="zh-CN" dirty="0">
                <a:latin typeface="Times New Roman"/>
                <a:ea typeface="黑体"/>
              </a:rPr>
              <a:t>】</a:t>
            </a:r>
            <a:r>
              <a:rPr lang="zh-CN" altLang="en-US" dirty="0">
                <a:latin typeface="Times New Roman"/>
                <a:ea typeface="黑体"/>
              </a:rPr>
              <a:t>下面声明</a:t>
            </a:r>
            <a:r>
              <a:rPr lang="en-US" altLang="zh-CN" dirty="0">
                <a:latin typeface="Times New Roman"/>
                <a:ea typeface="黑体"/>
              </a:rPr>
              <a:t>3</a:t>
            </a:r>
            <a:r>
              <a:rPr lang="zh-CN" altLang="en-US" dirty="0">
                <a:latin typeface="Times New Roman"/>
                <a:ea typeface="黑体"/>
              </a:rPr>
              <a:t>个类型为</a:t>
            </a:r>
            <a:r>
              <a:rPr lang="en-US" altLang="zh-CN" dirty="0" err="1">
                <a:latin typeface="Times New Roman"/>
                <a:ea typeface="黑体"/>
              </a:rPr>
              <a:t>int</a:t>
            </a:r>
            <a:r>
              <a:rPr lang="zh-CN" altLang="en-US" dirty="0">
                <a:latin typeface="Times New Roman"/>
                <a:ea typeface="黑体"/>
              </a:rPr>
              <a:t>的常量：</a:t>
            </a:r>
            <a:r>
              <a:rPr lang="en-US" altLang="zh-CN" dirty="0" err="1">
                <a:latin typeface="Times New Roman"/>
                <a:ea typeface="黑体"/>
              </a:rPr>
              <a:t>i</a:t>
            </a:r>
            <a:r>
              <a:rPr lang="zh-CN" altLang="en-US" dirty="0">
                <a:latin typeface="Times New Roman"/>
                <a:ea typeface="黑体"/>
              </a:rPr>
              <a:t>、</a:t>
            </a:r>
            <a:r>
              <a:rPr lang="en-US" altLang="zh-CN" dirty="0">
                <a:latin typeface="Times New Roman"/>
                <a:ea typeface="黑体"/>
              </a:rPr>
              <a:t>j</a:t>
            </a:r>
            <a:r>
              <a:rPr lang="zh-CN" altLang="en-US" dirty="0">
                <a:latin typeface="Times New Roman"/>
                <a:ea typeface="黑体"/>
              </a:rPr>
              <a:t>和</a:t>
            </a:r>
            <a:r>
              <a:rPr lang="en-US" altLang="zh-CN" dirty="0">
                <a:latin typeface="Times New Roman"/>
                <a:ea typeface="黑体"/>
              </a:rPr>
              <a:t>k</a:t>
            </a:r>
            <a:r>
              <a:rPr lang="zh-CN" altLang="en-US" dirty="0">
                <a:latin typeface="Times New Roman"/>
                <a:ea typeface="黑体"/>
              </a:rPr>
              <a:t>，它们的值分别为</a:t>
            </a:r>
            <a:r>
              <a:rPr lang="en-US" altLang="zh-CN" dirty="0">
                <a:latin typeface="Times New Roman"/>
                <a:ea typeface="黑体"/>
              </a:rPr>
              <a:t>1</a:t>
            </a:r>
            <a:r>
              <a:rPr lang="zh-CN" altLang="en-US" dirty="0">
                <a:latin typeface="Times New Roman"/>
                <a:ea typeface="黑体"/>
              </a:rPr>
              <a:t>、</a:t>
            </a:r>
            <a:r>
              <a:rPr lang="en-US" altLang="zh-CN" dirty="0">
                <a:latin typeface="Times New Roman"/>
                <a:ea typeface="黑体"/>
              </a:rPr>
              <a:t>2</a:t>
            </a:r>
            <a:r>
              <a:rPr lang="zh-CN" altLang="en-US" dirty="0">
                <a:latin typeface="Times New Roman"/>
                <a:ea typeface="黑体"/>
              </a:rPr>
              <a:t>和</a:t>
            </a:r>
            <a:r>
              <a:rPr lang="en-US" altLang="zh-CN" dirty="0">
                <a:latin typeface="Times New Roman"/>
                <a:ea typeface="黑体"/>
              </a:rPr>
              <a:t>3</a:t>
            </a:r>
            <a:r>
              <a:rPr lang="zh-CN" altLang="en-US" dirty="0">
                <a:latin typeface="Times New Roman"/>
                <a:ea typeface="黑体"/>
              </a:rPr>
              <a:t>。</a:t>
            </a:r>
          </a:p>
          <a:p>
            <a:pPr lvl="0"/>
            <a:r>
              <a:rPr lang="en-US" altLang="zh-CN" b="1" dirty="0" err="1">
                <a:latin typeface="Times New Roman"/>
              </a:rPr>
              <a:t>const</a:t>
            </a:r>
            <a:r>
              <a:rPr lang="zh-CN" altLang="en-US" dirty="0">
                <a:latin typeface="Times New Roman"/>
              </a:rPr>
              <a:t> </a:t>
            </a:r>
            <a:r>
              <a:rPr lang="en-US" altLang="zh-CN" dirty="0" err="1">
                <a:latin typeface="Times New Roman"/>
              </a:rPr>
              <a:t>int</a:t>
            </a:r>
            <a:r>
              <a:rPr lang="en-US" altLang="zh-CN" dirty="0">
                <a:latin typeface="Times New Roman"/>
              </a:rPr>
              <a:t> </a:t>
            </a:r>
            <a:r>
              <a:rPr lang="en-US" altLang="zh-CN" dirty="0" err="1">
                <a:latin typeface="Times New Roman"/>
              </a:rPr>
              <a:t>i</a:t>
            </a:r>
            <a:r>
              <a:rPr lang="en-US" altLang="zh-CN" dirty="0">
                <a:latin typeface="Times New Roman"/>
              </a:rPr>
              <a:t> = 1, j = 2, k = 3;</a:t>
            </a:r>
            <a:r>
              <a:rPr lang="zh-CN" altLang="en-US" dirty="0">
                <a:latin typeface="Times New Roman"/>
              </a:rPr>
              <a:t>    </a:t>
            </a:r>
            <a:r>
              <a:rPr lang="en-US" altLang="zh-CN" dirty="0">
                <a:latin typeface="Times New Roman"/>
              </a:rPr>
              <a:t>//</a:t>
            </a:r>
            <a:r>
              <a:rPr lang="zh-CN" altLang="en-US" dirty="0">
                <a:latin typeface="Times New Roman"/>
              </a:rPr>
              <a:t>声明类型为</a:t>
            </a:r>
            <a:r>
              <a:rPr lang="en-US" altLang="zh-CN" dirty="0" err="1">
                <a:latin typeface="Times New Roman"/>
              </a:rPr>
              <a:t>int</a:t>
            </a:r>
            <a:r>
              <a:rPr lang="zh-CN" altLang="en-US" dirty="0">
                <a:latin typeface="Times New Roman"/>
              </a:rPr>
              <a:t>的三个常量</a:t>
            </a:r>
            <a:r>
              <a:rPr lang="en-US" altLang="zh-CN" dirty="0" err="1">
                <a:latin typeface="Times New Roman"/>
              </a:rPr>
              <a:t>i</a:t>
            </a:r>
            <a:r>
              <a:rPr lang="zh-CN" altLang="en-US" dirty="0">
                <a:latin typeface="Times New Roman"/>
              </a:rPr>
              <a:t>，</a:t>
            </a:r>
            <a:r>
              <a:rPr lang="en-US" altLang="zh-CN" dirty="0">
                <a:latin typeface="Times New Roman"/>
              </a:rPr>
              <a:t>j</a:t>
            </a:r>
            <a:r>
              <a:rPr lang="zh-CN" altLang="en-US" dirty="0">
                <a:latin typeface="Times New Roman"/>
              </a:rPr>
              <a:t>，</a:t>
            </a:r>
            <a:r>
              <a:rPr lang="en-US" altLang="zh-CN" dirty="0">
                <a:latin typeface="Times New Roman"/>
              </a:rPr>
              <a:t>k</a:t>
            </a:r>
            <a:r>
              <a:rPr lang="zh-CN" altLang="en-US" dirty="0">
                <a:latin typeface="Times New Roman"/>
              </a:rPr>
              <a:t>，并为其赋初值</a:t>
            </a:r>
          </a:p>
          <a:p>
            <a:pPr lvl="0"/>
            <a:r>
              <a:rPr lang="zh-CN" altLang="en-US" dirty="0">
                <a:latin typeface="Times New Roman"/>
              </a:rPr>
              <a:t>示例</a:t>
            </a:r>
            <a:r>
              <a:rPr lang="en-US" altLang="zh-CN" dirty="0">
                <a:latin typeface="Times New Roman"/>
              </a:rPr>
              <a:t>8-8</a:t>
            </a:r>
            <a:r>
              <a:rPr lang="zh-CN" altLang="en-US" dirty="0">
                <a:latin typeface="Times New Roman"/>
              </a:rPr>
              <a:t>声明了</a:t>
            </a:r>
            <a:r>
              <a:rPr lang="en-US" altLang="zh-CN" dirty="0">
                <a:latin typeface="Times New Roman"/>
              </a:rPr>
              <a:t>3</a:t>
            </a:r>
            <a:r>
              <a:rPr lang="zh-CN" altLang="en-US" dirty="0">
                <a:latin typeface="Times New Roman"/>
              </a:rPr>
              <a:t>个类型为</a:t>
            </a:r>
            <a:r>
              <a:rPr lang="en-US" altLang="zh-CN" dirty="0" err="1">
                <a:latin typeface="Times New Roman"/>
              </a:rPr>
              <a:t>int</a:t>
            </a:r>
            <a:r>
              <a:rPr lang="zh-CN" altLang="en-US" dirty="0">
                <a:latin typeface="Times New Roman"/>
              </a:rPr>
              <a:t>的常量：</a:t>
            </a:r>
            <a:r>
              <a:rPr lang="en-US" altLang="zh-CN" dirty="0" err="1">
                <a:latin typeface="Times New Roman"/>
              </a:rPr>
              <a:t>i</a:t>
            </a:r>
            <a:r>
              <a:rPr lang="zh-CN" altLang="en-US" dirty="0">
                <a:latin typeface="Times New Roman"/>
              </a:rPr>
              <a:t>、</a:t>
            </a:r>
            <a:r>
              <a:rPr lang="en-US" altLang="zh-CN" dirty="0">
                <a:latin typeface="Times New Roman"/>
              </a:rPr>
              <a:t>j</a:t>
            </a:r>
            <a:r>
              <a:rPr lang="zh-CN" altLang="en-US" dirty="0">
                <a:latin typeface="Times New Roman"/>
              </a:rPr>
              <a:t>和</a:t>
            </a:r>
            <a:r>
              <a:rPr lang="en-US" altLang="zh-CN" dirty="0">
                <a:latin typeface="Times New Roman"/>
              </a:rPr>
              <a:t>k</a:t>
            </a:r>
            <a:r>
              <a:rPr lang="zh-CN" altLang="en-US" dirty="0">
                <a:latin typeface="Times New Roman"/>
              </a:rPr>
              <a:t>，它们的值分别为</a:t>
            </a:r>
            <a:r>
              <a:rPr lang="en-US" altLang="zh-CN" dirty="0">
                <a:latin typeface="Times New Roman"/>
              </a:rPr>
              <a:t>1</a:t>
            </a:r>
            <a:r>
              <a:rPr lang="zh-CN" altLang="en-US" dirty="0">
                <a:latin typeface="Times New Roman"/>
              </a:rPr>
              <a:t>、</a:t>
            </a:r>
            <a:r>
              <a:rPr lang="en-US" altLang="zh-CN" dirty="0">
                <a:latin typeface="Times New Roman"/>
              </a:rPr>
              <a:t>2</a:t>
            </a:r>
            <a:r>
              <a:rPr lang="zh-CN" altLang="en-US" dirty="0">
                <a:latin typeface="Times New Roman"/>
              </a:rPr>
              <a:t>和</a:t>
            </a:r>
            <a:r>
              <a:rPr lang="en-US" altLang="zh-CN" dirty="0">
                <a:latin typeface="Times New Roman"/>
              </a:rPr>
              <a:t>3</a:t>
            </a:r>
            <a:r>
              <a:rPr lang="zh-CN" altLang="en-US" dirty="0">
                <a:latin typeface="Times New Roman"/>
              </a:rPr>
              <a:t>。等价于下列语句：</a:t>
            </a:r>
          </a:p>
          <a:p>
            <a:pPr lvl="0"/>
            <a:r>
              <a:rPr lang="en-US" altLang="zh-CN" b="1" dirty="0" err="1">
                <a:latin typeface="Times New Roman"/>
              </a:rPr>
              <a:t>const</a:t>
            </a:r>
            <a:r>
              <a:rPr lang="zh-CN" altLang="en-US" dirty="0">
                <a:latin typeface="Times New Roman"/>
              </a:rPr>
              <a:t> </a:t>
            </a:r>
            <a:r>
              <a:rPr lang="en-US" altLang="zh-CN" dirty="0" err="1">
                <a:latin typeface="Times New Roman"/>
              </a:rPr>
              <a:t>int</a:t>
            </a:r>
            <a:r>
              <a:rPr lang="en-US" altLang="zh-CN" dirty="0">
                <a:latin typeface="Times New Roman"/>
              </a:rPr>
              <a:t> </a:t>
            </a:r>
            <a:r>
              <a:rPr lang="en-US" altLang="zh-CN" dirty="0" err="1">
                <a:latin typeface="Times New Roman"/>
              </a:rPr>
              <a:t>i</a:t>
            </a:r>
            <a:r>
              <a:rPr lang="en-US" altLang="zh-CN" dirty="0">
                <a:latin typeface="Times New Roman"/>
              </a:rPr>
              <a:t> = 1;</a:t>
            </a:r>
          </a:p>
          <a:p>
            <a:pPr lvl="0"/>
            <a:r>
              <a:rPr lang="en-US" altLang="zh-CN" b="1" dirty="0" err="1">
                <a:latin typeface="Times New Roman"/>
              </a:rPr>
              <a:t>const</a:t>
            </a:r>
            <a:r>
              <a:rPr lang="zh-CN" altLang="en-US" dirty="0">
                <a:latin typeface="Times New Roman"/>
              </a:rPr>
              <a:t> </a:t>
            </a:r>
            <a:r>
              <a:rPr lang="en-US" altLang="zh-CN" dirty="0" err="1">
                <a:latin typeface="Times New Roman"/>
              </a:rPr>
              <a:t>int</a:t>
            </a:r>
            <a:r>
              <a:rPr lang="en-US" altLang="zh-CN" dirty="0">
                <a:latin typeface="Times New Roman"/>
              </a:rPr>
              <a:t> j = 2;</a:t>
            </a:r>
          </a:p>
          <a:p>
            <a:pPr lvl="0"/>
            <a:r>
              <a:rPr lang="en-US" altLang="zh-CN" b="1" dirty="0" err="1">
                <a:latin typeface="Times New Roman"/>
              </a:rPr>
              <a:t>const</a:t>
            </a:r>
            <a:r>
              <a:rPr lang="zh-CN" altLang="en-US" dirty="0">
                <a:latin typeface="Times New Roman"/>
              </a:rPr>
              <a:t> </a:t>
            </a:r>
            <a:r>
              <a:rPr lang="en-US" altLang="zh-CN" dirty="0" err="1">
                <a:latin typeface="Times New Roman"/>
              </a:rPr>
              <a:t>int</a:t>
            </a:r>
            <a:r>
              <a:rPr lang="en-US" altLang="zh-CN" dirty="0">
                <a:latin typeface="Times New Roman"/>
              </a:rPr>
              <a:t> k = 3;</a:t>
            </a:r>
          </a:p>
          <a:p>
            <a:pPr lvl="0"/>
            <a:r>
              <a:rPr lang="zh-CN" altLang="en-US" dirty="0">
                <a:latin typeface="Times New Roman"/>
              </a:rPr>
              <a:t>如果一个常量的值依赖于其他常量的值，且这种依赖关系不是循环的，那么编译器会自动按照一定的顺序计算所有常量的值</a:t>
            </a:r>
            <a:r>
              <a:rPr lang="zh-CN" altLang="en-US" dirty="0" smtClean="0">
                <a:latin typeface="Times New Roman"/>
              </a:rPr>
              <a:t>。</a:t>
            </a:r>
            <a:endParaRPr lang="zh-CN" altLang="en-US" dirty="0">
              <a:latin typeface="Times New Roman"/>
            </a:endParaRPr>
          </a:p>
        </p:txBody>
      </p:sp>
    </p:spTree>
    <p:extLst>
      <p:ext uri="{BB962C8B-B14F-4D97-AF65-F5344CB8AC3E}">
        <p14:creationId xmlns:p14="http://schemas.microsoft.com/office/powerpoint/2010/main" val="15029795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5-9</a:t>
            </a:r>
            <a:r>
              <a:rPr lang="en-US" altLang="zh-CN" dirty="0">
                <a:solidFill>
                  <a:srgbClr val="C00000"/>
                </a:solidFill>
                <a:latin typeface="Times New Roman"/>
                <a:ea typeface="黑体"/>
              </a:rPr>
              <a:t>】</a:t>
            </a:r>
            <a:r>
              <a:rPr lang="zh-CN" altLang="en-US" dirty="0">
                <a:latin typeface="Times New Roman"/>
                <a:ea typeface="黑体"/>
              </a:rPr>
              <a:t>下面声明</a:t>
            </a:r>
            <a:r>
              <a:rPr lang="en-US" altLang="zh-CN" dirty="0">
                <a:latin typeface="Times New Roman"/>
                <a:ea typeface="黑体"/>
              </a:rPr>
              <a:t>2</a:t>
            </a:r>
            <a:r>
              <a:rPr lang="zh-CN" altLang="en-US" dirty="0">
                <a:latin typeface="Times New Roman"/>
                <a:ea typeface="黑体"/>
              </a:rPr>
              <a:t>个类：</a:t>
            </a:r>
            <a:r>
              <a:rPr lang="en-US" altLang="zh-CN" dirty="0" err="1">
                <a:latin typeface="Times New Roman"/>
                <a:ea typeface="黑体"/>
              </a:rPr>
              <a:t>Class1</a:t>
            </a:r>
            <a:r>
              <a:rPr lang="zh-CN" altLang="en-US" dirty="0">
                <a:latin typeface="Times New Roman"/>
                <a:ea typeface="黑体"/>
              </a:rPr>
              <a:t>和</a:t>
            </a:r>
            <a:r>
              <a:rPr lang="en-US" altLang="zh-CN" dirty="0" err="1">
                <a:latin typeface="Times New Roman"/>
                <a:ea typeface="黑体"/>
              </a:rPr>
              <a:t>Class2</a:t>
            </a:r>
            <a:r>
              <a:rPr lang="zh-CN" altLang="en-US" dirty="0">
                <a:latin typeface="Times New Roman"/>
                <a:ea typeface="黑体"/>
              </a:rPr>
              <a:t>。</a:t>
            </a:r>
            <a:r>
              <a:rPr lang="en-US" altLang="zh-CN" dirty="0" err="1">
                <a:latin typeface="Times New Roman"/>
                <a:ea typeface="黑体"/>
              </a:rPr>
              <a:t>Class1</a:t>
            </a:r>
            <a:r>
              <a:rPr lang="zh-CN" altLang="en-US" dirty="0">
                <a:latin typeface="Times New Roman"/>
                <a:ea typeface="黑体"/>
              </a:rPr>
              <a:t>类包括</a:t>
            </a:r>
            <a:r>
              <a:rPr lang="en-US" altLang="zh-CN" dirty="0">
                <a:latin typeface="Times New Roman"/>
                <a:ea typeface="黑体"/>
              </a:rPr>
              <a:t>2</a:t>
            </a:r>
            <a:r>
              <a:rPr lang="zh-CN" altLang="en-US" dirty="0">
                <a:latin typeface="Times New Roman"/>
                <a:ea typeface="黑体"/>
              </a:rPr>
              <a:t>个常量：</a:t>
            </a:r>
            <a:r>
              <a:rPr lang="en-US" altLang="zh-CN" dirty="0">
                <a:latin typeface="Times New Roman"/>
                <a:ea typeface="黑体"/>
              </a:rPr>
              <a:t>I</a:t>
            </a:r>
            <a:r>
              <a:rPr lang="zh-CN" altLang="en-US" dirty="0">
                <a:latin typeface="Times New Roman"/>
                <a:ea typeface="黑体"/>
              </a:rPr>
              <a:t>和</a:t>
            </a:r>
            <a:r>
              <a:rPr lang="en-US" altLang="zh-CN" dirty="0">
                <a:latin typeface="Times New Roman"/>
                <a:ea typeface="黑体"/>
              </a:rPr>
              <a:t>J</a:t>
            </a:r>
            <a:r>
              <a:rPr lang="zh-CN" altLang="en-US" dirty="0">
                <a:latin typeface="Times New Roman"/>
                <a:ea typeface="黑体"/>
              </a:rPr>
              <a:t>；</a:t>
            </a:r>
            <a:r>
              <a:rPr lang="en-US" altLang="zh-CN" dirty="0" err="1">
                <a:latin typeface="Times New Roman"/>
                <a:ea typeface="黑体"/>
              </a:rPr>
              <a:t>Class2</a:t>
            </a:r>
            <a:r>
              <a:rPr lang="zh-CN" altLang="en-US" dirty="0">
                <a:latin typeface="Times New Roman"/>
                <a:ea typeface="黑体"/>
              </a:rPr>
              <a:t>类包含一个常量：</a:t>
            </a:r>
            <a:r>
              <a:rPr lang="en-US" altLang="zh-CN" dirty="0">
                <a:latin typeface="Times New Roman"/>
                <a:ea typeface="黑体"/>
              </a:rPr>
              <a:t>K</a:t>
            </a:r>
            <a:r>
              <a:rPr lang="zh-CN" altLang="en-US" dirty="0">
                <a:latin typeface="Times New Roman"/>
                <a:ea typeface="黑体"/>
              </a:rPr>
              <a:t>。</a:t>
            </a:r>
            <a:r>
              <a:rPr lang="en-US" altLang="zh-CN" dirty="0">
                <a:latin typeface="Times New Roman"/>
                <a:ea typeface="黑体"/>
              </a:rPr>
              <a:t>I</a:t>
            </a:r>
            <a:r>
              <a:rPr lang="zh-CN" altLang="en-US" dirty="0">
                <a:latin typeface="Times New Roman"/>
                <a:ea typeface="黑体"/>
              </a:rPr>
              <a:t>常量的值依赖于</a:t>
            </a:r>
            <a:r>
              <a:rPr lang="en-US" altLang="zh-CN" dirty="0">
                <a:latin typeface="Times New Roman"/>
                <a:ea typeface="黑体"/>
              </a:rPr>
              <a:t>K</a:t>
            </a:r>
            <a:r>
              <a:rPr lang="zh-CN" altLang="en-US" dirty="0">
                <a:latin typeface="Times New Roman"/>
                <a:ea typeface="黑体"/>
              </a:rPr>
              <a:t>常量，</a:t>
            </a:r>
            <a:r>
              <a:rPr lang="en-US" altLang="zh-CN" dirty="0">
                <a:latin typeface="Times New Roman"/>
                <a:ea typeface="黑体"/>
              </a:rPr>
              <a:t>K</a:t>
            </a:r>
            <a:r>
              <a:rPr lang="zh-CN" altLang="en-US" dirty="0">
                <a:latin typeface="Times New Roman"/>
                <a:ea typeface="黑体"/>
              </a:rPr>
              <a:t>常量的值依赖于</a:t>
            </a:r>
            <a:r>
              <a:rPr lang="en-US" altLang="zh-CN" dirty="0">
                <a:latin typeface="Times New Roman"/>
                <a:ea typeface="黑体"/>
              </a:rPr>
              <a:t>J</a:t>
            </a:r>
            <a:r>
              <a:rPr lang="zh-CN" altLang="en-US" dirty="0">
                <a:latin typeface="Times New Roman"/>
                <a:ea typeface="黑体"/>
              </a:rPr>
              <a:t>常量。因此，编译器在计算这</a:t>
            </a:r>
            <a:r>
              <a:rPr lang="en-US" altLang="zh-CN" dirty="0">
                <a:latin typeface="Times New Roman"/>
                <a:ea typeface="黑体"/>
              </a:rPr>
              <a:t>3</a:t>
            </a:r>
            <a:r>
              <a:rPr lang="zh-CN" altLang="en-US" dirty="0">
                <a:latin typeface="Times New Roman"/>
                <a:ea typeface="黑体"/>
              </a:rPr>
              <a:t>个常量的值时，首先计算</a:t>
            </a:r>
            <a:r>
              <a:rPr lang="en-US" altLang="zh-CN" dirty="0">
                <a:latin typeface="Times New Roman"/>
                <a:ea typeface="黑体"/>
              </a:rPr>
              <a:t>J</a:t>
            </a:r>
            <a:r>
              <a:rPr lang="zh-CN" altLang="en-US" dirty="0">
                <a:latin typeface="Times New Roman"/>
                <a:ea typeface="黑体"/>
              </a:rPr>
              <a:t>常量的值，然后计算</a:t>
            </a:r>
            <a:r>
              <a:rPr lang="en-US" altLang="zh-CN" dirty="0">
                <a:latin typeface="Times New Roman"/>
                <a:ea typeface="黑体"/>
              </a:rPr>
              <a:t>K</a:t>
            </a:r>
            <a:r>
              <a:rPr lang="zh-CN" altLang="en-US" dirty="0">
                <a:latin typeface="Times New Roman"/>
                <a:ea typeface="黑体"/>
              </a:rPr>
              <a:t>常量的值，最后计算</a:t>
            </a:r>
            <a:r>
              <a:rPr lang="en-US" altLang="zh-CN" dirty="0">
                <a:latin typeface="Times New Roman"/>
                <a:ea typeface="黑体"/>
              </a:rPr>
              <a:t>I</a:t>
            </a:r>
            <a:r>
              <a:rPr lang="zh-CN" altLang="en-US" dirty="0">
                <a:latin typeface="Times New Roman"/>
                <a:ea typeface="黑体"/>
              </a:rPr>
              <a:t>常量的值。</a:t>
            </a:r>
          </a:p>
          <a:p>
            <a:pPr lvl="0"/>
            <a:r>
              <a:rPr lang="zh-CN" altLang="en-US" dirty="0">
                <a:latin typeface="Times New Roman"/>
                <a:ea typeface="黑体"/>
              </a:rPr>
              <a:t>分析：编译器首先计算</a:t>
            </a:r>
            <a:r>
              <a:rPr lang="en-US" altLang="zh-CN" dirty="0">
                <a:latin typeface="Times New Roman"/>
                <a:ea typeface="黑体"/>
              </a:rPr>
              <a:t>J</a:t>
            </a:r>
            <a:r>
              <a:rPr lang="zh-CN" altLang="en-US" dirty="0">
                <a:latin typeface="Times New Roman"/>
                <a:ea typeface="黑体"/>
              </a:rPr>
              <a:t>常量的值为</a:t>
            </a:r>
            <a:r>
              <a:rPr lang="en-US" altLang="zh-CN" dirty="0">
                <a:latin typeface="Times New Roman"/>
                <a:ea typeface="黑体"/>
              </a:rPr>
              <a:t>2</a:t>
            </a:r>
            <a:r>
              <a:rPr lang="zh-CN" altLang="en-US" dirty="0">
                <a:latin typeface="Times New Roman"/>
                <a:ea typeface="黑体"/>
              </a:rPr>
              <a:t>，然后计算</a:t>
            </a:r>
            <a:r>
              <a:rPr lang="en-US" altLang="zh-CN" dirty="0">
                <a:latin typeface="Times New Roman"/>
                <a:ea typeface="黑体"/>
              </a:rPr>
              <a:t>K</a:t>
            </a:r>
            <a:r>
              <a:rPr lang="zh-CN" altLang="en-US" dirty="0">
                <a:latin typeface="Times New Roman"/>
                <a:ea typeface="黑体"/>
              </a:rPr>
              <a:t>常量的值为</a:t>
            </a:r>
            <a:r>
              <a:rPr lang="en-US" altLang="zh-CN" dirty="0">
                <a:latin typeface="Times New Roman"/>
                <a:ea typeface="黑体"/>
              </a:rPr>
              <a:t>4</a:t>
            </a:r>
            <a:r>
              <a:rPr lang="zh-CN" altLang="en-US" dirty="0">
                <a:latin typeface="Times New Roman"/>
                <a:ea typeface="黑体"/>
              </a:rPr>
              <a:t>，最后计算</a:t>
            </a:r>
            <a:r>
              <a:rPr lang="en-US" altLang="zh-CN" dirty="0">
                <a:latin typeface="Times New Roman"/>
                <a:ea typeface="黑体"/>
              </a:rPr>
              <a:t>I</a:t>
            </a:r>
            <a:r>
              <a:rPr lang="zh-CN" altLang="en-US" dirty="0">
                <a:latin typeface="Times New Roman"/>
                <a:ea typeface="黑体"/>
              </a:rPr>
              <a:t>常量的值为</a:t>
            </a:r>
            <a:r>
              <a:rPr lang="en-US" altLang="zh-CN" dirty="0">
                <a:latin typeface="Times New Roman"/>
                <a:ea typeface="黑体"/>
              </a:rPr>
              <a:t>5</a:t>
            </a:r>
            <a:r>
              <a:rPr lang="zh-CN" altLang="en-US" dirty="0">
                <a:latin typeface="Times New Roman"/>
                <a:ea typeface="黑体"/>
              </a:rPr>
              <a:t>。</a:t>
            </a:r>
            <a:endParaRPr lang="zh-CN" altLang="en-US" dirty="0"/>
          </a:p>
          <a:p>
            <a:endParaRPr lang="zh-CN" altLang="en-US" dirty="0"/>
          </a:p>
        </p:txBody>
      </p:sp>
    </p:spTree>
    <p:extLst>
      <p:ext uri="{BB962C8B-B14F-4D97-AF65-F5344CB8AC3E}">
        <p14:creationId xmlns:p14="http://schemas.microsoft.com/office/powerpoint/2010/main" val="22115504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i="0" u="none" strike="noStrike" kern="1800" baseline="0" dirty="0" smtClean="0">
                <a:latin typeface="Arial"/>
                <a:ea typeface="黑体"/>
              </a:rPr>
              <a:t>第</a:t>
            </a:r>
            <a:r>
              <a:rPr lang="en-US" altLang="zh-CN" b="0" i="0" u="none" strike="noStrike" kern="1800" baseline="0" dirty="0" smtClean="0">
                <a:latin typeface="Arial"/>
                <a:ea typeface="黑体"/>
              </a:rPr>
              <a:t>5</a:t>
            </a:r>
            <a:r>
              <a:rPr lang="zh-CN" altLang="en-US" b="0" i="0" u="none" strike="noStrike" kern="1800" baseline="0" dirty="0" smtClean="0">
                <a:latin typeface="Arial"/>
                <a:ea typeface="黑体"/>
              </a:rPr>
              <a:t>章</a:t>
            </a:r>
            <a:r>
              <a:rPr lang="en-US" altLang="zh-CN" kern="1800" dirty="0" smtClean="0">
                <a:solidFill>
                  <a:srgbClr val="FF0000"/>
                </a:solidFill>
                <a:latin typeface="Arial"/>
                <a:ea typeface="黑体"/>
              </a:rPr>
              <a:t> </a:t>
            </a:r>
            <a:r>
              <a:rPr lang="zh-CN" altLang="en-US" kern="1800" dirty="0" smtClean="0">
                <a:solidFill>
                  <a:srgbClr val="FF0000"/>
                </a:solidFill>
                <a:latin typeface="Arial"/>
                <a:ea typeface="黑体"/>
              </a:rPr>
              <a:t> </a:t>
            </a:r>
            <a:r>
              <a:rPr lang="zh-CN" altLang="en-US" kern="1800" dirty="0">
                <a:solidFill>
                  <a:srgbClr val="FF0000"/>
                </a:solidFill>
                <a:latin typeface="Arial"/>
                <a:ea typeface="黑体"/>
              </a:rPr>
              <a:t>面向对象编程基础</a:t>
            </a: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p:txBody>
          <a:bodyPr/>
          <a:lstStyle/>
          <a:p>
            <a:pPr marR="0" lvl="0" rtl="0"/>
            <a:r>
              <a:rPr lang="zh-CN" altLang="en-US" b="0" i="0" u="none" strike="noStrike" baseline="0" dirty="0" smtClean="0">
                <a:latin typeface="Times New Roman"/>
              </a:rPr>
              <a:t>为了便于复杂程序开发，开发人员将数据和与之相关的运算打包到一起，统一考虑，从而形成了类。类实际就是数据和相关处理的代码的封装体。它也构成了面向对象编程的核心。本章将给大家详细讲解</a:t>
            </a:r>
            <a:r>
              <a:rPr lang="en-US" altLang="zh-CN" b="0" i="0" u="none" strike="noStrike" baseline="0" dirty="0" smtClean="0">
                <a:latin typeface="Times New Roman"/>
              </a:rPr>
              <a:t>C#</a:t>
            </a:r>
            <a:r>
              <a:rPr lang="zh-CN" altLang="en-US" b="0" i="0" u="none" strike="noStrike" baseline="0" dirty="0" smtClean="0">
                <a:latin typeface="Times New Roman"/>
              </a:rPr>
              <a:t>语言中的类的用法。</a:t>
            </a:r>
          </a:p>
        </p:txBody>
      </p:sp>
    </p:spTree>
    <p:extLst>
      <p:ext uri="{BB962C8B-B14F-4D97-AF65-F5344CB8AC3E}">
        <p14:creationId xmlns:p14="http://schemas.microsoft.com/office/powerpoint/2010/main" val="1652478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5.2.2  </a:t>
            </a:r>
            <a:r>
              <a:rPr lang="zh-CN" altLang="en-US" b="0" i="0" u="none" strike="noStrike" kern="1800" baseline="0" dirty="0" smtClean="0">
                <a:latin typeface="Arial"/>
                <a:ea typeface="黑体"/>
              </a:rPr>
              <a:t>字段</a:t>
            </a:r>
          </a:p>
        </p:txBody>
      </p:sp>
      <p:sp>
        <p:nvSpPr>
          <p:cNvPr id="3" name="文本占位符 2"/>
          <p:cNvSpPr>
            <a:spLocks noGrp="1"/>
          </p:cNvSpPr>
          <p:nvPr>
            <p:ph type="body" idx="1"/>
          </p:nvPr>
        </p:nvSpPr>
        <p:spPr>
          <a:xfrm>
            <a:off x="457200" y="1268760"/>
            <a:ext cx="8229600" cy="6437312"/>
          </a:xfrm>
        </p:spPr>
        <p:txBody>
          <a:bodyPr>
            <a:noAutofit/>
          </a:bodyPr>
          <a:lstStyle/>
          <a:p>
            <a:pPr marR="0" lvl="0" rtl="0"/>
            <a:r>
              <a:rPr lang="zh-CN" altLang="en-US" b="0" i="0" u="none" strike="noStrike" baseline="0" dirty="0" smtClean="0">
                <a:latin typeface="Times New Roman"/>
              </a:rPr>
              <a:t>字段表示类和对象中的数据成员。它是类中的变量。</a:t>
            </a:r>
          </a:p>
          <a:p>
            <a:pPr marR="0" lvl="0" rtl="0"/>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示例</a:t>
            </a:r>
            <a:r>
              <a:rPr lang="en-US" altLang="zh-CN" b="1" i="0" u="none" strike="noStrike" baseline="0" dirty="0" smtClean="0">
                <a:latin typeface="Times New Roman"/>
                <a:ea typeface="黑体"/>
              </a:rPr>
              <a:t>8-10</a:t>
            </a:r>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下面声明</a:t>
            </a:r>
            <a:r>
              <a:rPr lang="en-US" altLang="zh-CN" b="0" i="0" u="none" strike="noStrike" baseline="0" dirty="0" smtClean="0">
                <a:latin typeface="Times New Roman"/>
                <a:ea typeface="黑体"/>
              </a:rPr>
              <a:t>2</a:t>
            </a:r>
            <a:r>
              <a:rPr lang="zh-CN" altLang="en-US" b="0" i="0" u="none" strike="noStrike" baseline="0" dirty="0" smtClean="0">
                <a:latin typeface="Times New Roman"/>
                <a:ea typeface="黑体"/>
              </a:rPr>
              <a:t>个字段：</a:t>
            </a:r>
            <a:r>
              <a:rPr lang="en-US" altLang="zh-CN" b="0" i="0" u="none" strike="noStrike" baseline="0" dirty="0" err="1" smtClean="0">
                <a:latin typeface="Times New Roman"/>
                <a:ea typeface="黑体"/>
              </a:rPr>
              <a:t>i</a:t>
            </a:r>
            <a:r>
              <a:rPr lang="zh-CN" altLang="en-US" b="0" i="0" u="none" strike="noStrike" baseline="0" dirty="0" smtClean="0">
                <a:latin typeface="Times New Roman"/>
                <a:ea typeface="黑体"/>
              </a:rPr>
              <a:t>和</a:t>
            </a:r>
            <a:r>
              <a:rPr lang="en-US" altLang="zh-CN" b="0" i="0" u="none" strike="noStrike" baseline="0" dirty="0" smtClean="0">
                <a:latin typeface="Times New Roman"/>
                <a:ea typeface="黑体"/>
              </a:rPr>
              <a:t>j</a:t>
            </a:r>
            <a:r>
              <a:rPr lang="zh-CN" altLang="en-US" b="0" i="0" u="none" strike="noStrike" baseline="0" dirty="0" smtClean="0">
                <a:latin typeface="Times New Roman"/>
                <a:ea typeface="黑体"/>
              </a:rPr>
              <a:t>。</a:t>
            </a:r>
            <a:r>
              <a:rPr lang="en-US" altLang="zh-CN" b="0" i="0" u="none" strike="noStrike" baseline="0" dirty="0" err="1" smtClean="0">
                <a:latin typeface="Times New Roman"/>
                <a:ea typeface="黑体"/>
              </a:rPr>
              <a:t>i</a:t>
            </a:r>
            <a:r>
              <a:rPr lang="zh-CN" altLang="en-US" b="0" i="0" u="none" strike="noStrike" baseline="0" dirty="0" smtClean="0">
                <a:latin typeface="Times New Roman"/>
                <a:ea typeface="黑体"/>
              </a:rPr>
              <a:t>字段没有显式被赋值，</a:t>
            </a:r>
            <a:r>
              <a:rPr lang="en-US" altLang="zh-CN" b="0" i="0" u="none" strike="noStrike" baseline="0" dirty="0" smtClean="0">
                <a:latin typeface="Times New Roman"/>
                <a:ea typeface="黑体"/>
              </a:rPr>
              <a:t>j</a:t>
            </a:r>
            <a:r>
              <a:rPr lang="zh-CN" altLang="en-US" b="0" i="0" u="none" strike="noStrike" baseline="0" dirty="0" smtClean="0">
                <a:latin typeface="Times New Roman"/>
                <a:ea typeface="黑体"/>
              </a:rPr>
              <a:t>字段显式被赋值为</a:t>
            </a:r>
            <a:r>
              <a:rPr lang="en-US" altLang="zh-CN" b="0" i="0" u="none" strike="noStrike" baseline="0" dirty="0" smtClean="0">
                <a:latin typeface="Times New Roman"/>
                <a:ea typeface="黑体"/>
              </a:rPr>
              <a:t>20</a:t>
            </a:r>
            <a:r>
              <a:rPr lang="zh-CN" altLang="en-US" b="0" i="0" u="none" strike="noStrike" baseline="0" dirty="0" smtClean="0">
                <a:latin typeface="Times New Roman"/>
                <a:ea typeface="黑体"/>
              </a:rPr>
              <a:t>。</a:t>
            </a:r>
          </a:p>
          <a:p>
            <a:pPr marR="0" lvl="0" rtl="0"/>
            <a:r>
              <a:rPr lang="en-US" altLang="zh-CN" b="1" i="0" u="none" strike="noStrike" baseline="0" dirty="0" err="1" smtClean="0">
                <a:latin typeface="Times New Roman"/>
              </a:rPr>
              <a:t>int</a:t>
            </a:r>
            <a:r>
              <a:rPr lang="en-US" altLang="zh-CN" b="1" i="0" u="none" strike="noStrike" baseline="0" dirty="0" smtClean="0">
                <a:latin typeface="Times New Roman"/>
              </a:rPr>
              <a:t> </a:t>
            </a:r>
            <a:r>
              <a:rPr lang="en-US" altLang="zh-CN" b="1" i="0" u="none" strike="noStrike" baseline="0" dirty="0" err="1" smtClean="0">
                <a:latin typeface="Times New Roman"/>
              </a:rPr>
              <a:t>i</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声明一个字段</a:t>
            </a:r>
            <a:r>
              <a:rPr lang="en-US" altLang="zh-CN" b="0" i="0" u="none" strike="noStrike" baseline="0" dirty="0" err="1" smtClean="0">
                <a:latin typeface="Times New Roman"/>
              </a:rPr>
              <a:t>i</a:t>
            </a:r>
            <a:endParaRPr lang="en-US" altLang="zh-CN" b="0" i="0" u="none" strike="noStrike" baseline="0" dirty="0" smtClean="0">
              <a:latin typeface="Times New Roman"/>
            </a:endParaRPr>
          </a:p>
          <a:p>
            <a:pPr marR="0" lvl="0" rtl="0"/>
            <a:r>
              <a:rPr lang="en-US" altLang="zh-CN" b="1" i="0" u="none" strike="noStrike" baseline="0" dirty="0" err="1" smtClean="0">
                <a:latin typeface="Times New Roman"/>
              </a:rPr>
              <a:t>int</a:t>
            </a:r>
            <a:r>
              <a:rPr lang="en-US" altLang="zh-CN" b="1" i="0" u="none" strike="noStrike" baseline="0" dirty="0" smtClean="0">
                <a:latin typeface="Times New Roman"/>
              </a:rPr>
              <a:t> j</a:t>
            </a:r>
            <a:r>
              <a:rPr lang="zh-CN" altLang="en-US" b="0" i="0" u="none" strike="noStrike" baseline="0" dirty="0" smtClean="0">
                <a:latin typeface="Times New Roman"/>
              </a:rPr>
              <a:t> </a:t>
            </a:r>
            <a:r>
              <a:rPr lang="en-US" altLang="zh-CN" b="0" i="0" u="none" strike="noStrike" baseline="0" dirty="0" smtClean="0">
                <a:latin typeface="Times New Roman"/>
              </a:rPr>
              <a:t>= 20;</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声明一个字段</a:t>
            </a:r>
            <a:r>
              <a:rPr lang="en-US" altLang="zh-CN" b="0" i="0" u="none" strike="noStrike" baseline="0" dirty="0" smtClean="0">
                <a:latin typeface="Times New Roman"/>
              </a:rPr>
              <a:t>j</a:t>
            </a:r>
            <a:r>
              <a:rPr lang="zh-CN" altLang="en-US" b="0" i="0" u="none" strike="noStrike" baseline="0" dirty="0" smtClean="0">
                <a:latin typeface="Times New Roman"/>
              </a:rPr>
              <a:t>并为它赋初值</a:t>
            </a:r>
            <a:r>
              <a:rPr lang="en-US" altLang="zh-CN" b="0" i="0" u="none" strike="noStrike" baseline="0" dirty="0" smtClean="0">
                <a:latin typeface="Times New Roman"/>
              </a:rPr>
              <a:t>20</a:t>
            </a:r>
          </a:p>
          <a:p>
            <a:pPr marR="0" lvl="0" rtl="0"/>
            <a:r>
              <a:rPr lang="zh-CN" altLang="en-US" b="0" i="0" u="none" strike="noStrike" baseline="0" dirty="0" smtClean="0">
                <a:latin typeface="Times New Roman"/>
              </a:rPr>
              <a:t>如果在同一个语句中同时声明多个字段，那么字段之间需要使用</a:t>
            </a:r>
            <a:r>
              <a:rPr lang="en-US" altLang="zh-CN" b="0" i="0" u="none" strike="noStrike" baseline="0" dirty="0" smtClean="0">
                <a:latin typeface="Times New Roman"/>
              </a:rPr>
              <a:t>,</a:t>
            </a:r>
            <a:r>
              <a:rPr lang="zh-CN" altLang="en-US" b="0" i="0" u="none" strike="noStrike" baseline="0" dirty="0" smtClean="0">
                <a:latin typeface="Times New Roman"/>
              </a:rPr>
              <a:t>（逗号）分隔。</a:t>
            </a:r>
          </a:p>
        </p:txBody>
      </p:sp>
    </p:spTree>
    <p:extLst>
      <p:ext uri="{BB962C8B-B14F-4D97-AF65-F5344CB8AC3E}">
        <p14:creationId xmlns:p14="http://schemas.microsoft.com/office/powerpoint/2010/main" val="23285989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548680"/>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5-11</a:t>
            </a:r>
            <a:r>
              <a:rPr lang="en-US" altLang="zh-CN" dirty="0">
                <a:latin typeface="Times New Roman"/>
                <a:ea typeface="黑体"/>
              </a:rPr>
              <a:t>】</a:t>
            </a:r>
            <a:r>
              <a:rPr lang="zh-CN" altLang="en-US" dirty="0">
                <a:latin typeface="Times New Roman"/>
                <a:ea typeface="黑体"/>
              </a:rPr>
              <a:t>下面声明</a:t>
            </a:r>
            <a:r>
              <a:rPr lang="en-US" altLang="zh-CN" dirty="0">
                <a:latin typeface="Times New Roman"/>
                <a:ea typeface="黑体"/>
              </a:rPr>
              <a:t>3</a:t>
            </a:r>
            <a:r>
              <a:rPr lang="zh-CN" altLang="en-US" dirty="0">
                <a:latin typeface="Times New Roman"/>
                <a:ea typeface="黑体"/>
              </a:rPr>
              <a:t>个类型为</a:t>
            </a:r>
            <a:r>
              <a:rPr lang="en-US" altLang="zh-CN" dirty="0" err="1">
                <a:latin typeface="Times New Roman"/>
                <a:ea typeface="黑体"/>
              </a:rPr>
              <a:t>int</a:t>
            </a:r>
            <a:r>
              <a:rPr lang="zh-CN" altLang="en-US" dirty="0">
                <a:latin typeface="Times New Roman"/>
                <a:ea typeface="黑体"/>
              </a:rPr>
              <a:t>的字段：</a:t>
            </a:r>
            <a:r>
              <a:rPr lang="en-US" altLang="zh-CN" dirty="0" err="1">
                <a:latin typeface="Times New Roman"/>
                <a:ea typeface="黑体"/>
              </a:rPr>
              <a:t>i</a:t>
            </a:r>
            <a:r>
              <a:rPr lang="zh-CN" altLang="en-US" dirty="0">
                <a:latin typeface="Times New Roman"/>
                <a:ea typeface="黑体"/>
              </a:rPr>
              <a:t>、</a:t>
            </a:r>
            <a:r>
              <a:rPr lang="en-US" altLang="zh-CN" dirty="0">
                <a:latin typeface="Times New Roman"/>
                <a:ea typeface="黑体"/>
              </a:rPr>
              <a:t>j</a:t>
            </a:r>
            <a:r>
              <a:rPr lang="zh-CN" altLang="en-US" dirty="0">
                <a:latin typeface="Times New Roman"/>
                <a:ea typeface="黑体"/>
              </a:rPr>
              <a:t>和</a:t>
            </a:r>
            <a:r>
              <a:rPr lang="en-US" altLang="zh-CN" dirty="0">
                <a:latin typeface="Times New Roman"/>
                <a:ea typeface="黑体"/>
              </a:rPr>
              <a:t>k</a:t>
            </a:r>
            <a:r>
              <a:rPr lang="zh-CN" altLang="en-US" dirty="0">
                <a:latin typeface="Times New Roman"/>
                <a:ea typeface="黑体"/>
              </a:rPr>
              <a:t>。其中，</a:t>
            </a:r>
            <a:r>
              <a:rPr lang="en-US" altLang="zh-CN" dirty="0">
                <a:latin typeface="Times New Roman"/>
                <a:ea typeface="黑体"/>
              </a:rPr>
              <a:t>k</a:t>
            </a:r>
            <a:r>
              <a:rPr lang="zh-CN" altLang="en-US" dirty="0">
                <a:latin typeface="Times New Roman"/>
                <a:ea typeface="黑体"/>
              </a:rPr>
              <a:t>字段的值为</a:t>
            </a:r>
            <a:r>
              <a:rPr lang="en-US" altLang="zh-CN" dirty="0">
                <a:latin typeface="Times New Roman"/>
                <a:ea typeface="黑体"/>
              </a:rPr>
              <a:t>20</a:t>
            </a:r>
            <a:r>
              <a:rPr lang="zh-CN" altLang="en-US" dirty="0">
                <a:latin typeface="Times New Roman"/>
                <a:ea typeface="黑体"/>
              </a:rPr>
              <a:t>。</a:t>
            </a:r>
          </a:p>
          <a:p>
            <a:pPr lvl="0"/>
            <a:r>
              <a:rPr lang="en-US" altLang="zh-CN" b="1" dirty="0" err="1">
                <a:latin typeface="Times New Roman"/>
              </a:rPr>
              <a:t>int</a:t>
            </a:r>
            <a:r>
              <a:rPr lang="en-US" altLang="zh-CN" b="1" dirty="0">
                <a:latin typeface="Times New Roman"/>
              </a:rPr>
              <a:t> </a:t>
            </a:r>
            <a:r>
              <a:rPr lang="en-US" altLang="zh-CN" b="1" dirty="0" err="1">
                <a:latin typeface="Times New Roman"/>
              </a:rPr>
              <a:t>i,j,k</a:t>
            </a:r>
            <a:r>
              <a:rPr lang="zh-CN" altLang="en-US" dirty="0">
                <a:latin typeface="Times New Roman"/>
              </a:rPr>
              <a:t> </a:t>
            </a:r>
            <a:r>
              <a:rPr lang="en-US" altLang="zh-CN" dirty="0">
                <a:latin typeface="Times New Roman"/>
              </a:rPr>
              <a:t>= 20;                   //</a:t>
            </a:r>
            <a:r>
              <a:rPr lang="en-US" altLang="zh-CN" dirty="0" err="1">
                <a:latin typeface="Times New Roman"/>
              </a:rPr>
              <a:t>i</a:t>
            </a:r>
            <a:r>
              <a:rPr lang="zh-CN" altLang="en-US" dirty="0">
                <a:latin typeface="Times New Roman"/>
              </a:rPr>
              <a:t>和</a:t>
            </a:r>
            <a:r>
              <a:rPr lang="en-US" altLang="zh-CN" dirty="0">
                <a:latin typeface="Times New Roman"/>
              </a:rPr>
              <a:t>j</a:t>
            </a:r>
            <a:r>
              <a:rPr lang="zh-CN" altLang="en-US" dirty="0">
                <a:latin typeface="Times New Roman"/>
              </a:rPr>
              <a:t>字段的值为</a:t>
            </a:r>
            <a:r>
              <a:rPr lang="en-US" altLang="zh-CN" dirty="0">
                <a:latin typeface="Times New Roman"/>
              </a:rPr>
              <a:t>0</a:t>
            </a:r>
            <a:r>
              <a:rPr lang="zh-CN" altLang="en-US" dirty="0">
                <a:latin typeface="Times New Roman"/>
              </a:rPr>
              <a:t>，</a:t>
            </a:r>
            <a:r>
              <a:rPr lang="en-US" altLang="zh-CN" dirty="0">
                <a:latin typeface="Times New Roman"/>
              </a:rPr>
              <a:t>k</a:t>
            </a:r>
            <a:r>
              <a:rPr lang="zh-CN" altLang="en-US" dirty="0">
                <a:latin typeface="Times New Roman"/>
              </a:rPr>
              <a:t>字段的值为</a:t>
            </a:r>
            <a:r>
              <a:rPr lang="en-US" altLang="zh-CN" dirty="0">
                <a:latin typeface="Times New Roman"/>
              </a:rPr>
              <a:t>20</a:t>
            </a:r>
          </a:p>
          <a:p>
            <a:pPr lvl="0"/>
            <a:r>
              <a:rPr lang="zh-CN" altLang="en-US" dirty="0">
                <a:latin typeface="Times New Roman"/>
              </a:rPr>
              <a:t>根据字段的修饰方式，可以把字段分为以下</a:t>
            </a:r>
            <a:r>
              <a:rPr lang="en-US" altLang="zh-CN" dirty="0">
                <a:latin typeface="Times New Roman"/>
              </a:rPr>
              <a:t>4</a:t>
            </a:r>
            <a:r>
              <a:rPr lang="zh-CN" altLang="en-US" dirty="0">
                <a:latin typeface="Times New Roman"/>
              </a:rPr>
              <a:t>种。</a:t>
            </a:r>
          </a:p>
          <a:p>
            <a:pPr lvl="0"/>
            <a:r>
              <a:rPr lang="zh-CN" altLang="en-US" dirty="0">
                <a:latin typeface="Times New Roman"/>
              </a:rPr>
              <a:t>静态字段：使用</a:t>
            </a:r>
            <a:r>
              <a:rPr lang="en-US" altLang="zh-CN" dirty="0">
                <a:latin typeface="Times New Roman"/>
              </a:rPr>
              <a:t>static</a:t>
            </a:r>
            <a:r>
              <a:rPr lang="zh-CN" altLang="en-US" dirty="0">
                <a:latin typeface="Times New Roman"/>
              </a:rPr>
              <a:t>修饰，对应于静态变量。</a:t>
            </a:r>
          </a:p>
          <a:p>
            <a:pPr lvl="0"/>
            <a:r>
              <a:rPr lang="zh-CN" altLang="en-US" dirty="0">
                <a:latin typeface="Times New Roman"/>
              </a:rPr>
              <a:t>实例字段：不使用</a:t>
            </a:r>
            <a:r>
              <a:rPr lang="en-US" altLang="zh-CN" dirty="0">
                <a:latin typeface="Times New Roman"/>
              </a:rPr>
              <a:t>static</a:t>
            </a:r>
            <a:r>
              <a:rPr lang="zh-CN" altLang="en-US" dirty="0">
                <a:latin typeface="Times New Roman"/>
              </a:rPr>
              <a:t>修饰，对应于实例变量。</a:t>
            </a:r>
          </a:p>
          <a:p>
            <a:pPr lvl="0"/>
            <a:r>
              <a:rPr lang="zh-CN" altLang="en-US" dirty="0">
                <a:latin typeface="Times New Roman"/>
              </a:rPr>
              <a:t>只读字段：使用</a:t>
            </a:r>
            <a:r>
              <a:rPr lang="en-US" altLang="zh-CN" dirty="0" err="1">
                <a:latin typeface="Times New Roman"/>
              </a:rPr>
              <a:t>readonly</a:t>
            </a:r>
            <a:r>
              <a:rPr lang="zh-CN" altLang="en-US" dirty="0">
                <a:latin typeface="Times New Roman"/>
              </a:rPr>
              <a:t>修饰。</a:t>
            </a:r>
          </a:p>
          <a:p>
            <a:pPr lvl="0"/>
            <a:r>
              <a:rPr lang="zh-CN" altLang="en-US" dirty="0">
                <a:latin typeface="Times New Roman"/>
              </a:rPr>
              <a:t>易失字段：使用</a:t>
            </a:r>
            <a:r>
              <a:rPr lang="en-US" altLang="zh-CN" dirty="0">
                <a:latin typeface="Times New Roman"/>
              </a:rPr>
              <a:t>volatile</a:t>
            </a:r>
            <a:r>
              <a:rPr lang="zh-CN" altLang="en-US" dirty="0">
                <a:latin typeface="Times New Roman"/>
              </a:rPr>
              <a:t>修饰。该类型的字段很少使用，在此不做详细介绍。</a:t>
            </a:r>
          </a:p>
          <a:p>
            <a:endParaRPr lang="zh-CN" altLang="en-US" dirty="0"/>
          </a:p>
        </p:txBody>
      </p:sp>
    </p:spTree>
    <p:extLst>
      <p:ext uri="{BB962C8B-B14F-4D97-AF65-F5344CB8AC3E}">
        <p14:creationId xmlns:p14="http://schemas.microsoft.com/office/powerpoint/2010/main" val="39958414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775245"/>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5-12</a:t>
            </a:r>
            <a:r>
              <a:rPr lang="en-US" altLang="zh-CN" dirty="0">
                <a:latin typeface="Times New Roman"/>
                <a:ea typeface="黑体"/>
              </a:rPr>
              <a:t>】</a:t>
            </a:r>
            <a:r>
              <a:rPr lang="zh-CN" altLang="en-US" dirty="0">
                <a:latin typeface="Times New Roman"/>
                <a:ea typeface="黑体"/>
              </a:rPr>
              <a:t>下面在</a:t>
            </a:r>
            <a:r>
              <a:rPr lang="en-US" altLang="zh-CN" dirty="0">
                <a:latin typeface="Times New Roman"/>
                <a:ea typeface="黑体"/>
              </a:rPr>
              <a:t>Program</a:t>
            </a:r>
            <a:r>
              <a:rPr lang="zh-CN" altLang="en-US" dirty="0">
                <a:latin typeface="Times New Roman"/>
                <a:ea typeface="黑体"/>
              </a:rPr>
              <a:t>类中声明</a:t>
            </a:r>
            <a:r>
              <a:rPr lang="en-US" altLang="zh-CN" dirty="0">
                <a:latin typeface="Times New Roman"/>
                <a:ea typeface="黑体"/>
              </a:rPr>
              <a:t>4</a:t>
            </a:r>
            <a:r>
              <a:rPr lang="zh-CN" altLang="en-US" dirty="0">
                <a:latin typeface="Times New Roman"/>
                <a:ea typeface="黑体"/>
              </a:rPr>
              <a:t>个类型均为</a:t>
            </a:r>
            <a:r>
              <a:rPr lang="en-US" altLang="zh-CN" dirty="0" err="1">
                <a:latin typeface="Times New Roman"/>
                <a:ea typeface="黑体"/>
              </a:rPr>
              <a:t>int</a:t>
            </a:r>
            <a:r>
              <a:rPr lang="zh-CN" altLang="en-US" dirty="0">
                <a:latin typeface="Times New Roman"/>
                <a:ea typeface="黑体"/>
              </a:rPr>
              <a:t>的字段：</a:t>
            </a:r>
            <a:r>
              <a:rPr lang="en-US" altLang="zh-CN" dirty="0" err="1">
                <a:latin typeface="Times New Roman"/>
                <a:ea typeface="黑体"/>
              </a:rPr>
              <a:t>i</a:t>
            </a:r>
            <a:r>
              <a:rPr lang="zh-CN" altLang="en-US" dirty="0">
                <a:latin typeface="Times New Roman"/>
                <a:ea typeface="黑体"/>
              </a:rPr>
              <a:t>、</a:t>
            </a:r>
            <a:r>
              <a:rPr lang="en-US" altLang="zh-CN" dirty="0">
                <a:latin typeface="Times New Roman"/>
                <a:ea typeface="黑体"/>
              </a:rPr>
              <a:t>j</a:t>
            </a:r>
            <a:r>
              <a:rPr lang="zh-CN" altLang="en-US" dirty="0">
                <a:latin typeface="Times New Roman"/>
                <a:ea typeface="黑体"/>
              </a:rPr>
              <a:t>、</a:t>
            </a:r>
            <a:r>
              <a:rPr lang="en-US" altLang="zh-CN" dirty="0">
                <a:latin typeface="Times New Roman"/>
                <a:ea typeface="黑体"/>
              </a:rPr>
              <a:t>k</a:t>
            </a:r>
            <a:r>
              <a:rPr lang="zh-CN" altLang="en-US" dirty="0">
                <a:latin typeface="Times New Roman"/>
                <a:ea typeface="黑体"/>
              </a:rPr>
              <a:t>和</a:t>
            </a:r>
            <a:r>
              <a:rPr lang="en-US" altLang="zh-CN" dirty="0">
                <a:latin typeface="Times New Roman"/>
                <a:ea typeface="黑体"/>
              </a:rPr>
              <a:t>m</a:t>
            </a:r>
            <a:r>
              <a:rPr lang="zh-CN" altLang="en-US" dirty="0">
                <a:latin typeface="Times New Roman"/>
                <a:ea typeface="黑体"/>
              </a:rPr>
              <a:t>。其中，</a:t>
            </a:r>
            <a:r>
              <a:rPr lang="en-US" altLang="zh-CN" dirty="0" err="1">
                <a:latin typeface="Times New Roman"/>
                <a:ea typeface="黑体"/>
              </a:rPr>
              <a:t>i</a:t>
            </a:r>
            <a:r>
              <a:rPr lang="zh-CN" altLang="en-US" dirty="0">
                <a:latin typeface="Times New Roman"/>
                <a:ea typeface="黑体"/>
              </a:rPr>
              <a:t>为静态字段，它的值为</a:t>
            </a:r>
            <a:r>
              <a:rPr lang="en-US" altLang="zh-CN" dirty="0">
                <a:latin typeface="Times New Roman"/>
                <a:ea typeface="黑体"/>
              </a:rPr>
              <a:t>20</a:t>
            </a:r>
            <a:r>
              <a:rPr lang="zh-CN" altLang="en-US" dirty="0">
                <a:latin typeface="Times New Roman"/>
                <a:ea typeface="黑体"/>
              </a:rPr>
              <a:t>；</a:t>
            </a:r>
            <a:r>
              <a:rPr lang="en-US" altLang="zh-CN" dirty="0">
                <a:latin typeface="Times New Roman"/>
                <a:ea typeface="黑体"/>
              </a:rPr>
              <a:t>j</a:t>
            </a:r>
            <a:r>
              <a:rPr lang="zh-CN" altLang="en-US" dirty="0">
                <a:latin typeface="Times New Roman"/>
                <a:ea typeface="黑体"/>
              </a:rPr>
              <a:t>为实例字段，它的值为</a:t>
            </a:r>
            <a:r>
              <a:rPr lang="en-US" altLang="zh-CN" dirty="0">
                <a:latin typeface="Times New Roman"/>
                <a:ea typeface="黑体"/>
              </a:rPr>
              <a:t>100</a:t>
            </a:r>
            <a:r>
              <a:rPr lang="zh-CN" altLang="en-US" dirty="0">
                <a:latin typeface="Times New Roman"/>
                <a:ea typeface="黑体"/>
              </a:rPr>
              <a:t>；</a:t>
            </a:r>
            <a:r>
              <a:rPr lang="en-US" altLang="zh-CN" dirty="0">
                <a:latin typeface="Times New Roman"/>
                <a:ea typeface="黑体"/>
              </a:rPr>
              <a:t>k</a:t>
            </a:r>
            <a:r>
              <a:rPr lang="zh-CN" altLang="en-US" dirty="0">
                <a:latin typeface="Times New Roman"/>
                <a:ea typeface="黑体"/>
              </a:rPr>
              <a:t>为只读字段，它的值为</a:t>
            </a:r>
            <a:r>
              <a:rPr lang="en-US" altLang="zh-CN" dirty="0">
                <a:latin typeface="Times New Roman"/>
                <a:ea typeface="黑体"/>
              </a:rPr>
              <a:t>1</a:t>
            </a:r>
            <a:r>
              <a:rPr lang="zh-CN" altLang="en-US" dirty="0">
                <a:latin typeface="Times New Roman"/>
                <a:ea typeface="黑体"/>
              </a:rPr>
              <a:t>；</a:t>
            </a:r>
            <a:r>
              <a:rPr lang="en-US" altLang="zh-CN" dirty="0">
                <a:latin typeface="Times New Roman"/>
                <a:ea typeface="黑体"/>
              </a:rPr>
              <a:t>m</a:t>
            </a:r>
            <a:r>
              <a:rPr lang="zh-CN" altLang="en-US" dirty="0">
                <a:latin typeface="Times New Roman"/>
                <a:ea typeface="黑体"/>
              </a:rPr>
              <a:t>为静态只读字段，它的值</a:t>
            </a:r>
            <a:r>
              <a:rPr lang="zh-CN" altLang="en-US" dirty="0" smtClean="0">
                <a:latin typeface="Times New Roman"/>
                <a:ea typeface="黑体"/>
              </a:rPr>
              <a:t>为</a:t>
            </a:r>
            <a:r>
              <a:rPr lang="en-US" altLang="zh-CN" dirty="0" smtClean="0">
                <a:latin typeface="Times New Roman"/>
                <a:ea typeface="黑体"/>
              </a:rPr>
              <a:t>15</a:t>
            </a:r>
            <a:r>
              <a:rPr lang="zh-CN" altLang="en-US" dirty="0" smtClean="0">
                <a:latin typeface="Times New Roman"/>
                <a:ea typeface="黑体"/>
              </a:rPr>
              <a:t>。</a:t>
            </a:r>
            <a:endParaRPr lang="zh-CN" altLang="en-US" dirty="0">
              <a:latin typeface="Times New Roman"/>
              <a:ea typeface="黑体"/>
            </a:endParaRPr>
          </a:p>
          <a:p>
            <a:pPr lvl="0">
              <a:lnSpc>
                <a:spcPct val="100000"/>
              </a:lnSpc>
            </a:pPr>
            <a:r>
              <a:rPr lang="en-US" altLang="zh-CN" dirty="0">
                <a:latin typeface="Times New Roman"/>
              </a:rPr>
              <a:t>public class Program</a:t>
            </a:r>
          </a:p>
          <a:p>
            <a:pPr lvl="0">
              <a:lnSpc>
                <a:spcPct val="100000"/>
              </a:lnSpc>
            </a:pPr>
            <a:r>
              <a:rPr lang="en-US" altLang="zh-CN" dirty="0">
                <a:latin typeface="Times New Roman"/>
              </a:rPr>
              <a:t>{</a:t>
            </a:r>
          </a:p>
          <a:p>
            <a:pPr lvl="0">
              <a:lnSpc>
                <a:spcPct val="100000"/>
              </a:lnSpc>
            </a:pPr>
            <a:r>
              <a:rPr lang="zh-CN" altLang="en-US" dirty="0">
                <a:latin typeface="Times New Roman"/>
              </a:rPr>
              <a:t>    </a:t>
            </a:r>
            <a:r>
              <a:rPr lang="en-US" altLang="zh-CN" b="1" dirty="0">
                <a:latin typeface="Times New Roman"/>
              </a:rPr>
              <a:t>static </a:t>
            </a:r>
            <a:r>
              <a:rPr lang="en-US" altLang="zh-CN" b="1" dirty="0" err="1">
                <a:latin typeface="Times New Roman"/>
              </a:rPr>
              <a:t>int</a:t>
            </a:r>
            <a:r>
              <a:rPr lang="en-US" altLang="zh-CN" b="1" dirty="0">
                <a:latin typeface="Times New Roman"/>
              </a:rPr>
              <a:t> </a:t>
            </a:r>
            <a:r>
              <a:rPr lang="en-US" altLang="zh-CN" b="1" dirty="0" err="1">
                <a:latin typeface="Times New Roman"/>
              </a:rPr>
              <a:t>i</a:t>
            </a:r>
            <a:r>
              <a:rPr lang="zh-CN" altLang="en-US" dirty="0">
                <a:latin typeface="Times New Roman"/>
              </a:rPr>
              <a:t> </a:t>
            </a:r>
            <a:r>
              <a:rPr lang="en-US" altLang="zh-CN" dirty="0">
                <a:latin typeface="Times New Roman"/>
              </a:rPr>
              <a:t>= 20;                    </a:t>
            </a:r>
            <a:r>
              <a:rPr lang="zh-CN" altLang="en-US" dirty="0">
                <a:latin typeface="Times New Roman"/>
              </a:rPr>
              <a:t>       </a:t>
            </a:r>
            <a:r>
              <a:rPr lang="en-US" altLang="zh-CN" dirty="0">
                <a:latin typeface="Times New Roman"/>
              </a:rPr>
              <a:t>//</a:t>
            </a:r>
            <a:r>
              <a:rPr lang="zh-CN" altLang="en-US" dirty="0">
                <a:latin typeface="Times New Roman"/>
              </a:rPr>
              <a:t>静态字段</a:t>
            </a:r>
          </a:p>
          <a:p>
            <a:pPr lvl="0">
              <a:lnSpc>
                <a:spcPct val="100000"/>
              </a:lnSpc>
            </a:pPr>
            <a:r>
              <a:rPr lang="zh-CN" altLang="en-US" dirty="0">
                <a:latin typeface="Times New Roman"/>
              </a:rPr>
              <a:t>    </a:t>
            </a:r>
            <a:r>
              <a:rPr lang="en-US" altLang="zh-CN" b="1" dirty="0" err="1">
                <a:latin typeface="Times New Roman"/>
              </a:rPr>
              <a:t>int</a:t>
            </a:r>
            <a:r>
              <a:rPr lang="en-US" altLang="zh-CN" b="1" dirty="0">
                <a:latin typeface="Times New Roman"/>
              </a:rPr>
              <a:t> j</a:t>
            </a:r>
            <a:r>
              <a:rPr lang="zh-CN" altLang="en-US" dirty="0">
                <a:latin typeface="Times New Roman"/>
              </a:rPr>
              <a:t> </a:t>
            </a:r>
            <a:r>
              <a:rPr lang="en-US" altLang="zh-CN" dirty="0">
                <a:latin typeface="Times New Roman"/>
              </a:rPr>
              <a:t>= 100;                          </a:t>
            </a:r>
            <a:r>
              <a:rPr lang="zh-CN" altLang="en-US" dirty="0">
                <a:latin typeface="Times New Roman"/>
              </a:rPr>
              <a:t>        </a:t>
            </a:r>
            <a:r>
              <a:rPr lang="en-US" altLang="zh-CN" dirty="0">
                <a:latin typeface="Times New Roman"/>
              </a:rPr>
              <a:t>//</a:t>
            </a:r>
            <a:r>
              <a:rPr lang="zh-CN" altLang="en-US" dirty="0">
                <a:latin typeface="Times New Roman"/>
              </a:rPr>
              <a:t>实例字段</a:t>
            </a:r>
          </a:p>
          <a:p>
            <a:pPr lvl="0">
              <a:lnSpc>
                <a:spcPct val="100000"/>
              </a:lnSpc>
            </a:pPr>
            <a:r>
              <a:rPr lang="zh-CN" altLang="en-US" dirty="0">
                <a:latin typeface="Times New Roman"/>
              </a:rPr>
              <a:t>    </a:t>
            </a:r>
            <a:r>
              <a:rPr lang="en-US" altLang="zh-CN" b="1" dirty="0" err="1">
                <a:latin typeface="Times New Roman"/>
              </a:rPr>
              <a:t>readonly</a:t>
            </a:r>
            <a:r>
              <a:rPr lang="en-US" altLang="zh-CN" b="1" dirty="0">
                <a:latin typeface="Times New Roman"/>
              </a:rPr>
              <a:t> </a:t>
            </a:r>
            <a:r>
              <a:rPr lang="en-US" altLang="zh-CN" b="1" dirty="0" err="1">
                <a:latin typeface="Times New Roman"/>
              </a:rPr>
              <a:t>int</a:t>
            </a:r>
            <a:r>
              <a:rPr lang="en-US" altLang="zh-CN" b="1" dirty="0">
                <a:latin typeface="Times New Roman"/>
              </a:rPr>
              <a:t> k</a:t>
            </a:r>
            <a:r>
              <a:rPr lang="zh-CN" altLang="en-US" dirty="0">
                <a:latin typeface="Times New Roman"/>
              </a:rPr>
              <a:t> </a:t>
            </a:r>
            <a:r>
              <a:rPr lang="en-US" altLang="zh-CN" dirty="0">
                <a:latin typeface="Times New Roman"/>
              </a:rPr>
              <a:t>= 1;                   </a:t>
            </a:r>
            <a:r>
              <a:rPr lang="zh-CN" altLang="en-US" dirty="0">
                <a:latin typeface="Times New Roman"/>
              </a:rPr>
              <a:t>       </a:t>
            </a:r>
            <a:r>
              <a:rPr lang="en-US" altLang="zh-CN" dirty="0">
                <a:latin typeface="Times New Roman"/>
              </a:rPr>
              <a:t>//</a:t>
            </a:r>
            <a:r>
              <a:rPr lang="zh-CN" altLang="en-US" dirty="0">
                <a:latin typeface="Times New Roman"/>
              </a:rPr>
              <a:t>只读字段</a:t>
            </a:r>
          </a:p>
          <a:p>
            <a:pPr lvl="0">
              <a:lnSpc>
                <a:spcPct val="100000"/>
              </a:lnSpc>
            </a:pPr>
            <a:r>
              <a:rPr lang="zh-CN" altLang="en-US" dirty="0">
                <a:latin typeface="Times New Roman"/>
              </a:rPr>
              <a:t>    </a:t>
            </a:r>
            <a:r>
              <a:rPr lang="en-US" altLang="zh-CN" b="1" dirty="0">
                <a:latin typeface="Times New Roman"/>
              </a:rPr>
              <a:t>static </a:t>
            </a:r>
            <a:r>
              <a:rPr lang="en-US" altLang="zh-CN" b="1" dirty="0" err="1">
                <a:latin typeface="Times New Roman"/>
              </a:rPr>
              <a:t>readonly</a:t>
            </a:r>
            <a:r>
              <a:rPr lang="en-US" altLang="zh-CN" b="1" dirty="0">
                <a:latin typeface="Times New Roman"/>
              </a:rPr>
              <a:t> </a:t>
            </a:r>
            <a:r>
              <a:rPr lang="en-US" altLang="zh-CN" b="1" dirty="0" err="1">
                <a:latin typeface="Times New Roman"/>
              </a:rPr>
              <a:t>int</a:t>
            </a:r>
            <a:r>
              <a:rPr lang="en-US" altLang="zh-CN" b="1" dirty="0">
                <a:latin typeface="Times New Roman"/>
              </a:rPr>
              <a:t> m</a:t>
            </a:r>
            <a:r>
              <a:rPr lang="zh-CN" altLang="en-US" dirty="0">
                <a:latin typeface="Times New Roman"/>
              </a:rPr>
              <a:t> </a:t>
            </a:r>
            <a:r>
              <a:rPr lang="en-US" altLang="zh-CN" dirty="0">
                <a:latin typeface="Times New Roman"/>
              </a:rPr>
              <a:t>= 15;          </a:t>
            </a:r>
            <a:r>
              <a:rPr lang="zh-CN" altLang="en-US" dirty="0">
                <a:latin typeface="Times New Roman"/>
              </a:rPr>
              <a:t>      </a:t>
            </a:r>
            <a:r>
              <a:rPr lang="en-US" altLang="zh-CN" dirty="0">
                <a:latin typeface="Times New Roman"/>
              </a:rPr>
              <a:t>//</a:t>
            </a:r>
            <a:r>
              <a:rPr lang="zh-CN" altLang="en-US" dirty="0">
                <a:latin typeface="Times New Roman"/>
              </a:rPr>
              <a:t>静态只读字段</a:t>
            </a:r>
          </a:p>
          <a:p>
            <a:pPr lvl="0">
              <a:lnSpc>
                <a:spcPct val="100000"/>
              </a:lnSpc>
            </a:pPr>
            <a:r>
              <a:rPr lang="en-US" altLang="zh-CN" dirty="0">
                <a:latin typeface="Times New Roman"/>
              </a:rPr>
              <a:t>}</a:t>
            </a:r>
          </a:p>
          <a:p>
            <a:endParaRPr lang="zh-CN" altLang="en-US" dirty="0"/>
          </a:p>
        </p:txBody>
      </p:sp>
    </p:spTree>
    <p:extLst>
      <p:ext uri="{BB962C8B-B14F-4D97-AF65-F5344CB8AC3E}">
        <p14:creationId xmlns:p14="http://schemas.microsoft.com/office/powerpoint/2010/main" val="30390225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静态字段和实例字段最大的差别在于：静态字段不属于类的特定实例，而实例字段是属于其所在的实例，如</a:t>
            </a:r>
            <a:r>
              <a:rPr lang="en-US" altLang="zh-CN" dirty="0" err="1">
                <a:latin typeface="Times New Roman"/>
              </a:rPr>
              <a:t>i</a:t>
            </a:r>
            <a:r>
              <a:rPr lang="zh-CN" altLang="en-US" dirty="0">
                <a:latin typeface="Times New Roman"/>
              </a:rPr>
              <a:t>字段不属于</a:t>
            </a:r>
            <a:r>
              <a:rPr lang="en-US" altLang="zh-CN" dirty="0">
                <a:latin typeface="Times New Roman"/>
              </a:rPr>
              <a:t>Program</a:t>
            </a:r>
            <a:r>
              <a:rPr lang="zh-CN" altLang="en-US" dirty="0">
                <a:latin typeface="Times New Roman"/>
              </a:rPr>
              <a:t>类的某一个实例。</a:t>
            </a:r>
          </a:p>
          <a:p>
            <a:pPr lvl="0"/>
            <a:r>
              <a:rPr lang="zh-CN" altLang="en-US" dirty="0">
                <a:latin typeface="Times New Roman"/>
              </a:rPr>
              <a:t>当应用程序被编译时，编译器就会为应用程序的所有静态字段分配相应的存储位置。因此，对于一个应用程序而言，每一个静态字段都只有一个存储位置。</a:t>
            </a:r>
          </a:p>
          <a:p>
            <a:endParaRPr lang="zh-CN" altLang="en-US" dirty="0"/>
          </a:p>
        </p:txBody>
      </p:sp>
    </p:spTree>
    <p:extLst>
      <p:ext uri="{BB962C8B-B14F-4D97-AF65-F5344CB8AC3E}">
        <p14:creationId xmlns:p14="http://schemas.microsoft.com/office/powerpoint/2010/main" val="34352178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692696"/>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5-13</a:t>
            </a:r>
            <a:r>
              <a:rPr lang="en-US" altLang="zh-CN" dirty="0">
                <a:latin typeface="Times New Roman"/>
                <a:ea typeface="黑体"/>
              </a:rPr>
              <a:t>】</a:t>
            </a:r>
            <a:r>
              <a:rPr lang="zh-CN" altLang="en-US" dirty="0">
                <a:latin typeface="Times New Roman"/>
                <a:ea typeface="黑体"/>
              </a:rPr>
              <a:t>下面创建</a:t>
            </a:r>
            <a:r>
              <a:rPr lang="en-US" altLang="zh-CN" dirty="0">
                <a:latin typeface="Times New Roman"/>
                <a:ea typeface="黑体"/>
              </a:rPr>
              <a:t>Program</a:t>
            </a:r>
            <a:r>
              <a:rPr lang="zh-CN" altLang="en-US" dirty="0">
                <a:latin typeface="Times New Roman"/>
                <a:ea typeface="黑体"/>
              </a:rPr>
              <a:t>类的</a:t>
            </a:r>
            <a:r>
              <a:rPr lang="en-US" altLang="zh-CN" dirty="0">
                <a:latin typeface="Times New Roman"/>
                <a:ea typeface="黑体"/>
              </a:rPr>
              <a:t>2</a:t>
            </a:r>
            <a:r>
              <a:rPr lang="zh-CN" altLang="en-US" dirty="0">
                <a:latin typeface="Times New Roman"/>
                <a:ea typeface="黑体"/>
              </a:rPr>
              <a:t>个实例：</a:t>
            </a:r>
            <a:r>
              <a:rPr lang="en-US" altLang="zh-CN" dirty="0" err="1">
                <a:latin typeface="Times New Roman"/>
                <a:ea typeface="黑体"/>
              </a:rPr>
              <a:t>p1</a:t>
            </a:r>
            <a:r>
              <a:rPr lang="zh-CN" altLang="en-US" dirty="0">
                <a:latin typeface="Times New Roman"/>
                <a:ea typeface="黑体"/>
              </a:rPr>
              <a:t>和</a:t>
            </a:r>
            <a:r>
              <a:rPr lang="en-US" altLang="zh-CN" dirty="0" err="1">
                <a:latin typeface="Times New Roman"/>
                <a:ea typeface="黑体"/>
              </a:rPr>
              <a:t>p2</a:t>
            </a:r>
            <a:r>
              <a:rPr lang="zh-CN" altLang="en-US" dirty="0">
                <a:latin typeface="Times New Roman"/>
                <a:ea typeface="黑体"/>
              </a:rPr>
              <a:t>。</a:t>
            </a:r>
            <a:r>
              <a:rPr lang="en-US" altLang="zh-CN" dirty="0" err="1">
                <a:latin typeface="Times New Roman"/>
                <a:ea typeface="黑体"/>
              </a:rPr>
              <a:t>p1</a:t>
            </a:r>
            <a:r>
              <a:rPr lang="zh-CN" altLang="en-US" dirty="0">
                <a:latin typeface="Times New Roman"/>
                <a:ea typeface="黑体"/>
              </a:rPr>
              <a:t>和</a:t>
            </a:r>
            <a:r>
              <a:rPr lang="en-US" altLang="zh-CN" dirty="0" err="1">
                <a:latin typeface="Times New Roman"/>
                <a:ea typeface="黑体"/>
              </a:rPr>
              <a:t>p2</a:t>
            </a:r>
            <a:r>
              <a:rPr lang="zh-CN" altLang="en-US" dirty="0">
                <a:latin typeface="Times New Roman"/>
                <a:ea typeface="黑体"/>
              </a:rPr>
              <a:t>实例都为</a:t>
            </a:r>
            <a:r>
              <a:rPr lang="en-US" altLang="zh-CN" dirty="0">
                <a:latin typeface="Times New Roman"/>
                <a:ea typeface="黑体"/>
              </a:rPr>
              <a:t>j</a:t>
            </a:r>
            <a:r>
              <a:rPr lang="zh-CN" altLang="en-US" dirty="0">
                <a:latin typeface="Times New Roman"/>
                <a:ea typeface="黑体"/>
              </a:rPr>
              <a:t>字段（为实例字段）分配各自的存储位置。而</a:t>
            </a:r>
            <a:r>
              <a:rPr lang="en-US" altLang="zh-CN" dirty="0" err="1">
                <a:latin typeface="Times New Roman"/>
                <a:ea typeface="黑体"/>
              </a:rPr>
              <a:t>p1</a:t>
            </a:r>
            <a:r>
              <a:rPr lang="zh-CN" altLang="en-US" dirty="0">
                <a:latin typeface="Times New Roman"/>
                <a:ea typeface="黑体"/>
              </a:rPr>
              <a:t>和</a:t>
            </a:r>
            <a:r>
              <a:rPr lang="en-US" altLang="zh-CN" dirty="0" err="1">
                <a:latin typeface="Times New Roman"/>
                <a:ea typeface="黑体"/>
              </a:rPr>
              <a:t>p2</a:t>
            </a:r>
            <a:r>
              <a:rPr lang="zh-CN" altLang="en-US" dirty="0">
                <a:latin typeface="Times New Roman"/>
                <a:ea typeface="黑体"/>
              </a:rPr>
              <a:t>实例的</a:t>
            </a:r>
            <a:r>
              <a:rPr lang="en-US" altLang="zh-CN" dirty="0" err="1">
                <a:latin typeface="Times New Roman"/>
                <a:ea typeface="黑体"/>
              </a:rPr>
              <a:t>i</a:t>
            </a:r>
            <a:r>
              <a:rPr lang="zh-CN" altLang="en-US" dirty="0">
                <a:latin typeface="Times New Roman"/>
                <a:ea typeface="黑体"/>
              </a:rPr>
              <a:t>字段（为静态字段）都引用同一个存储位置（由编译器决定）。</a:t>
            </a:r>
          </a:p>
          <a:p>
            <a:pPr lvl="0"/>
            <a:r>
              <a:rPr lang="en-US" altLang="zh-CN" dirty="0">
                <a:latin typeface="Times New Roman"/>
              </a:rPr>
              <a:t>Program </a:t>
            </a:r>
            <a:r>
              <a:rPr lang="en-US" altLang="zh-CN" dirty="0" err="1">
                <a:latin typeface="Times New Roman"/>
              </a:rPr>
              <a:t>p1</a:t>
            </a:r>
            <a:r>
              <a:rPr lang="en-US" altLang="zh-CN" dirty="0">
                <a:latin typeface="Times New Roman"/>
              </a:rPr>
              <a:t>=new Program ();</a:t>
            </a:r>
          </a:p>
          <a:p>
            <a:pPr lvl="0"/>
            <a:r>
              <a:rPr lang="en-US" altLang="zh-CN" dirty="0">
                <a:latin typeface="Times New Roman"/>
              </a:rPr>
              <a:t>Program</a:t>
            </a:r>
            <a:r>
              <a:rPr lang="zh-CN" altLang="en-US" dirty="0">
                <a:latin typeface="Times New Roman"/>
              </a:rPr>
              <a:t> </a:t>
            </a:r>
            <a:r>
              <a:rPr lang="en-US" altLang="zh-CN" dirty="0" err="1">
                <a:latin typeface="Times New Roman"/>
              </a:rPr>
              <a:t>p2</a:t>
            </a:r>
            <a:r>
              <a:rPr lang="en-US" altLang="zh-CN" dirty="0">
                <a:latin typeface="Times New Roman"/>
              </a:rPr>
              <a:t>=new Program ();</a:t>
            </a:r>
          </a:p>
          <a:p>
            <a:pPr lvl="0"/>
            <a:r>
              <a:rPr lang="zh-CN" altLang="en-US" dirty="0">
                <a:latin typeface="Times New Roman"/>
              </a:rPr>
              <a:t>常量和只读字段最大的差别在于：常量的值在编译时确定，而只读字段的值在运行时确定。如果要给只读字段赋值，只有在声明该只读字段的语句中，如示例</a:t>
            </a:r>
            <a:r>
              <a:rPr lang="en-US" altLang="zh-CN" dirty="0">
                <a:latin typeface="Times New Roman"/>
              </a:rPr>
              <a:t>8-12</a:t>
            </a:r>
            <a:r>
              <a:rPr lang="zh-CN" altLang="en-US" dirty="0">
                <a:latin typeface="Times New Roman"/>
              </a:rPr>
              <a:t>中的</a:t>
            </a:r>
            <a:r>
              <a:rPr lang="en-US" altLang="zh-CN" dirty="0">
                <a:latin typeface="Times New Roman"/>
              </a:rPr>
              <a:t>k</a:t>
            </a:r>
            <a:r>
              <a:rPr lang="zh-CN" altLang="en-US" dirty="0">
                <a:latin typeface="Times New Roman"/>
              </a:rPr>
              <a:t>字段就在其被声明时并赋值为</a:t>
            </a:r>
            <a:r>
              <a:rPr lang="en-US" altLang="zh-CN" dirty="0">
                <a:latin typeface="Times New Roman"/>
              </a:rPr>
              <a:t>1</a:t>
            </a:r>
            <a:r>
              <a:rPr lang="zh-CN" altLang="en-US" dirty="0">
                <a:latin typeface="Times New Roman"/>
              </a:rPr>
              <a:t>。</a:t>
            </a:r>
          </a:p>
          <a:p>
            <a:endParaRPr lang="zh-CN" altLang="en-US" dirty="0"/>
          </a:p>
        </p:txBody>
      </p:sp>
    </p:spTree>
    <p:extLst>
      <p:ext uri="{BB962C8B-B14F-4D97-AF65-F5344CB8AC3E}">
        <p14:creationId xmlns:p14="http://schemas.microsoft.com/office/powerpoint/2010/main" val="39116602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5.2.3  </a:t>
            </a:r>
            <a:r>
              <a:rPr lang="zh-CN" altLang="en-US" b="0" i="0" u="none" strike="noStrike" kern="1800" baseline="0" dirty="0" smtClean="0">
                <a:latin typeface="Arial"/>
                <a:ea typeface="黑体"/>
              </a:rPr>
              <a:t>方法</a:t>
            </a:r>
          </a:p>
        </p:txBody>
      </p:sp>
      <p:sp>
        <p:nvSpPr>
          <p:cNvPr id="3" name="文本占位符 2"/>
          <p:cNvSpPr>
            <a:spLocks noGrp="1"/>
          </p:cNvSpPr>
          <p:nvPr>
            <p:ph type="body" idx="1"/>
          </p:nvPr>
        </p:nvSpPr>
        <p:spPr>
          <a:xfrm>
            <a:off x="457200" y="1307901"/>
            <a:ext cx="8229600" cy="5001419"/>
          </a:xfrm>
        </p:spPr>
        <p:txBody>
          <a:bodyPr>
            <a:noAutofit/>
          </a:bodyPr>
          <a:lstStyle/>
          <a:p>
            <a:pPr marR="0" lvl="0" rtl="0"/>
            <a:r>
              <a:rPr lang="zh-CN" altLang="en-US" b="0" i="0" u="none" strike="noStrike" baseline="0" dirty="0" smtClean="0">
                <a:latin typeface="Times New Roman"/>
              </a:rPr>
              <a:t>方法（</a:t>
            </a:r>
            <a:r>
              <a:rPr lang="en-US" altLang="zh-CN" b="0" i="0" u="none" strike="noStrike" baseline="0" dirty="0" smtClean="0">
                <a:latin typeface="Times New Roman"/>
              </a:rPr>
              <a:t>method</a:t>
            </a:r>
            <a:r>
              <a:rPr lang="zh-CN" altLang="en-US" b="0" i="0" u="none" strike="noStrike" baseline="0" dirty="0" smtClean="0">
                <a:latin typeface="Times New Roman"/>
              </a:rPr>
              <a:t>）表示类和对象中的操作。它是包含一系列语句的代码块，通过这些代码块能够实现预先定义的计算或操作。方法一般声明在类或结构中，由访问级别、返回值、方法名称、方法参数和方法体组成。其中，访问级别、返回值、方法名称和方法参数统称为方法的“签名”。方法参数包括在小括弧“</a:t>
            </a:r>
            <a:r>
              <a:rPr lang="en-US" altLang="zh-CN" b="0" i="0" u="none" strike="noStrike" baseline="0" dirty="0" smtClean="0">
                <a:latin typeface="Times New Roman"/>
              </a:rPr>
              <a:t>()</a:t>
            </a:r>
            <a:r>
              <a:rPr lang="zh-CN" altLang="en-US" b="0" i="0" u="none" strike="noStrike" baseline="0" dirty="0" smtClean="0">
                <a:latin typeface="Times New Roman"/>
              </a:rPr>
              <a:t>”中，多个参数使用“</a:t>
            </a:r>
            <a:r>
              <a:rPr lang="en-US" altLang="zh-CN" b="0" i="0" u="none" strike="noStrike" baseline="0" dirty="0" smtClean="0">
                <a:latin typeface="Times New Roman"/>
              </a:rPr>
              <a:t>,</a:t>
            </a:r>
            <a:r>
              <a:rPr lang="zh-CN" altLang="en-US" b="0" i="0" u="none" strike="noStrike" baseline="0" dirty="0" smtClean="0">
                <a:latin typeface="Times New Roman"/>
              </a:rPr>
              <a:t>”（逗号）分隔。如果括弧中为空，则表示该方法不需要参数。</a:t>
            </a:r>
          </a:p>
        </p:txBody>
      </p:sp>
    </p:spTree>
    <p:extLst>
      <p:ext uri="{BB962C8B-B14F-4D97-AF65-F5344CB8AC3E}">
        <p14:creationId xmlns:p14="http://schemas.microsoft.com/office/powerpoint/2010/main" val="6269660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67544" y="188640"/>
            <a:ext cx="8229600" cy="6669360"/>
          </a:xfrm>
        </p:spPr>
        <p:txBody>
          <a:bodyPr>
            <a:noAutofit/>
          </a:bodyPr>
          <a:lstStyle/>
          <a:p>
            <a:pPr lvl="0"/>
            <a:r>
              <a:rPr lang="en-US" altLang="zh-CN" dirty="0">
                <a:solidFill>
                  <a:srgbClr val="C00000"/>
                </a:solidFill>
                <a:latin typeface="Times New Roman"/>
                <a:ea typeface="黑体"/>
              </a:rPr>
              <a:t>【</a:t>
            </a:r>
            <a:r>
              <a:rPr lang="zh-CN" altLang="en-US" dirty="0">
                <a:solidFill>
                  <a:srgbClr val="C00000"/>
                </a:solidFill>
                <a:latin typeface="Times New Roman"/>
                <a:ea typeface="黑体"/>
              </a:rPr>
              <a:t>示例</a:t>
            </a:r>
            <a:r>
              <a:rPr lang="en-US" altLang="zh-CN" b="1" dirty="0">
                <a:solidFill>
                  <a:srgbClr val="C00000"/>
                </a:solidFill>
                <a:latin typeface="Times New Roman"/>
                <a:ea typeface="黑体"/>
              </a:rPr>
              <a:t>8-14</a:t>
            </a:r>
            <a:r>
              <a:rPr lang="en-US" altLang="zh-CN" dirty="0">
                <a:solidFill>
                  <a:srgbClr val="C00000"/>
                </a:solidFill>
                <a:latin typeface="Times New Roman"/>
                <a:ea typeface="黑体"/>
              </a:rPr>
              <a:t>】</a:t>
            </a:r>
            <a:r>
              <a:rPr lang="zh-CN" altLang="en-US" dirty="0">
                <a:latin typeface="Times New Roman"/>
                <a:ea typeface="黑体"/>
              </a:rPr>
              <a:t>下面在</a:t>
            </a:r>
            <a:r>
              <a:rPr lang="en-US" altLang="zh-CN" dirty="0">
                <a:latin typeface="Times New Roman"/>
                <a:ea typeface="黑体"/>
              </a:rPr>
              <a:t>Program</a:t>
            </a:r>
            <a:r>
              <a:rPr lang="zh-CN" altLang="en-US" dirty="0">
                <a:latin typeface="Times New Roman"/>
                <a:ea typeface="黑体"/>
              </a:rPr>
              <a:t>类中声明一个方法。该方法的签名为“</a:t>
            </a:r>
            <a:r>
              <a:rPr lang="en-US" altLang="zh-CN" dirty="0">
                <a:latin typeface="Times New Roman"/>
                <a:ea typeface="黑体"/>
              </a:rPr>
              <a:t>public </a:t>
            </a:r>
            <a:r>
              <a:rPr lang="en-US" altLang="zh-CN" dirty="0" err="1">
                <a:latin typeface="Times New Roman"/>
                <a:ea typeface="黑体"/>
              </a:rPr>
              <a:t>int</a:t>
            </a:r>
            <a:r>
              <a:rPr lang="en-US" altLang="zh-CN" dirty="0">
                <a:latin typeface="Times New Roman"/>
                <a:ea typeface="黑体"/>
              </a:rPr>
              <a:t> Function(</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a,int</a:t>
            </a:r>
            <a:r>
              <a:rPr lang="en-US" altLang="zh-CN" dirty="0">
                <a:latin typeface="Times New Roman"/>
                <a:ea typeface="黑体"/>
              </a:rPr>
              <a:t> b)</a:t>
            </a:r>
            <a:r>
              <a:rPr lang="zh-CN" altLang="en-US" dirty="0">
                <a:latin typeface="Times New Roman"/>
                <a:ea typeface="黑体"/>
              </a:rPr>
              <a:t>”，方法名称为</a:t>
            </a:r>
            <a:r>
              <a:rPr lang="en-US" altLang="zh-CN" dirty="0">
                <a:latin typeface="Times New Roman"/>
                <a:ea typeface="黑体"/>
              </a:rPr>
              <a:t>Function</a:t>
            </a:r>
            <a:r>
              <a:rPr lang="zh-CN" altLang="en-US" dirty="0">
                <a:latin typeface="Times New Roman"/>
                <a:ea typeface="黑体"/>
              </a:rPr>
              <a:t>，访问级别为</a:t>
            </a:r>
            <a:r>
              <a:rPr lang="en-US" altLang="zh-CN" dirty="0">
                <a:latin typeface="Times New Roman"/>
                <a:ea typeface="黑体"/>
              </a:rPr>
              <a:t>public</a:t>
            </a:r>
            <a:r>
              <a:rPr lang="zh-CN" altLang="en-US" dirty="0">
                <a:latin typeface="Times New Roman"/>
                <a:ea typeface="黑体"/>
              </a:rPr>
              <a:t>，返回值类型为</a:t>
            </a:r>
            <a:r>
              <a:rPr lang="en-US" altLang="zh-CN" dirty="0" err="1">
                <a:latin typeface="Times New Roman"/>
                <a:ea typeface="黑体"/>
              </a:rPr>
              <a:t>int</a:t>
            </a:r>
            <a:r>
              <a:rPr lang="zh-CN" altLang="en-US" dirty="0">
                <a:latin typeface="Times New Roman"/>
                <a:ea typeface="黑体"/>
              </a:rPr>
              <a:t>，方法参数为“</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a,int</a:t>
            </a:r>
            <a:r>
              <a:rPr lang="en-US" altLang="zh-CN" dirty="0">
                <a:latin typeface="Times New Roman"/>
                <a:ea typeface="黑体"/>
              </a:rPr>
              <a:t> b</a:t>
            </a:r>
            <a:r>
              <a:rPr lang="zh-CN" altLang="en-US" dirty="0">
                <a:latin typeface="Times New Roman"/>
                <a:ea typeface="黑体"/>
              </a:rPr>
              <a:t>”，方法体为紧跟该方法签名之后的两个“</a:t>
            </a:r>
            <a:r>
              <a:rPr lang="en-US" altLang="zh-CN" dirty="0">
                <a:latin typeface="Times New Roman"/>
                <a:ea typeface="黑体"/>
              </a:rPr>
              <a:t>{}</a:t>
            </a:r>
            <a:r>
              <a:rPr lang="zh-CN" altLang="en-US" dirty="0">
                <a:latin typeface="Times New Roman"/>
                <a:ea typeface="黑体"/>
              </a:rPr>
              <a:t>”之间的代码。</a:t>
            </a:r>
          </a:p>
          <a:p>
            <a:pPr lvl="0"/>
            <a:r>
              <a:rPr lang="en-US" altLang="zh-CN" dirty="0">
                <a:latin typeface="Times New Roman"/>
              </a:rPr>
              <a:t>1</a:t>
            </a:r>
            <a:r>
              <a:rPr lang="zh-CN" altLang="en-US" dirty="0">
                <a:latin typeface="Times New Roman"/>
              </a:rPr>
              <a:t>．方法参数</a:t>
            </a:r>
          </a:p>
          <a:p>
            <a:pPr lvl="0"/>
            <a:r>
              <a:rPr lang="zh-CN" altLang="en-US" dirty="0">
                <a:latin typeface="Times New Roman"/>
              </a:rPr>
              <a:t>方法参数的使用可以提高代码的重用性。它实现的是在调用方通过实参给方法传递数据，然后方法执行相应的操作，再返回调用方。方法参数可以包含一个或多个参数。如果存在多个参数，则参数之间使用逗号分隔。方法参数包括以下</a:t>
            </a:r>
            <a:r>
              <a:rPr lang="en-US" altLang="zh-CN" dirty="0">
                <a:latin typeface="Times New Roman"/>
              </a:rPr>
              <a:t>4</a:t>
            </a:r>
            <a:r>
              <a:rPr lang="zh-CN" altLang="en-US" dirty="0">
                <a:latin typeface="Times New Roman"/>
              </a:rPr>
              <a:t>种参数</a:t>
            </a:r>
            <a:r>
              <a:rPr lang="zh-CN" altLang="en-US" dirty="0" smtClean="0">
                <a:latin typeface="Times New Roman"/>
              </a:rPr>
              <a:t>。</a:t>
            </a:r>
            <a:endParaRPr lang="zh-CN" altLang="en-US" dirty="0">
              <a:latin typeface="Times New Roman"/>
            </a:endParaRPr>
          </a:p>
        </p:txBody>
      </p:sp>
    </p:spTree>
    <p:extLst>
      <p:ext uri="{BB962C8B-B14F-4D97-AF65-F5344CB8AC3E}">
        <p14:creationId xmlns:p14="http://schemas.microsoft.com/office/powerpoint/2010/main" val="26138685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343197"/>
            <a:ext cx="8229600" cy="4525963"/>
          </a:xfrm>
        </p:spPr>
        <p:txBody>
          <a:bodyPr>
            <a:noAutofit/>
          </a:bodyPr>
          <a:lstStyle/>
          <a:p>
            <a:pPr lvl="0"/>
            <a:r>
              <a:rPr lang="zh-CN" altLang="en-US" dirty="0">
                <a:latin typeface="Times New Roman"/>
              </a:rPr>
              <a:t>值参数：声明参数时不带任何修饰符，如</a:t>
            </a:r>
            <a:r>
              <a:rPr lang="en-US" altLang="zh-CN" dirty="0" err="1">
                <a:latin typeface="Times New Roman"/>
              </a:rPr>
              <a:t>int</a:t>
            </a:r>
            <a:r>
              <a:rPr lang="en-US" altLang="zh-CN" dirty="0">
                <a:latin typeface="Times New Roman"/>
              </a:rPr>
              <a:t> </a:t>
            </a:r>
            <a:r>
              <a:rPr lang="en-US" altLang="zh-CN" dirty="0" err="1">
                <a:latin typeface="Times New Roman"/>
              </a:rPr>
              <a:t>i</a:t>
            </a:r>
            <a:r>
              <a:rPr lang="zh-CN" altLang="en-US" dirty="0">
                <a:latin typeface="Times New Roman"/>
              </a:rPr>
              <a:t>等。</a:t>
            </a:r>
          </a:p>
          <a:p>
            <a:pPr lvl="0"/>
            <a:r>
              <a:rPr lang="zh-CN" altLang="en-US" dirty="0">
                <a:latin typeface="Times New Roman"/>
              </a:rPr>
              <a:t>引用参数：声明参数时带有</a:t>
            </a:r>
            <a:r>
              <a:rPr lang="en-US" altLang="zh-CN" dirty="0">
                <a:latin typeface="Times New Roman"/>
              </a:rPr>
              <a:t>ref</a:t>
            </a:r>
            <a:r>
              <a:rPr lang="zh-CN" altLang="en-US" dirty="0">
                <a:latin typeface="Times New Roman"/>
              </a:rPr>
              <a:t>修饰符，如</a:t>
            </a:r>
            <a:r>
              <a:rPr lang="en-US" altLang="zh-CN" dirty="0">
                <a:latin typeface="Times New Roman"/>
              </a:rPr>
              <a:t>ref </a:t>
            </a:r>
            <a:r>
              <a:rPr lang="en-US" altLang="zh-CN" dirty="0" err="1">
                <a:latin typeface="Times New Roman"/>
              </a:rPr>
              <a:t>int</a:t>
            </a:r>
            <a:r>
              <a:rPr lang="en-US" altLang="zh-CN" dirty="0">
                <a:latin typeface="Times New Roman"/>
              </a:rPr>
              <a:t> </a:t>
            </a:r>
            <a:r>
              <a:rPr lang="en-US" altLang="zh-CN" dirty="0" err="1">
                <a:latin typeface="Times New Roman"/>
              </a:rPr>
              <a:t>i</a:t>
            </a:r>
            <a:r>
              <a:rPr lang="zh-CN" altLang="en-US" dirty="0">
                <a:latin typeface="Times New Roman"/>
              </a:rPr>
              <a:t>等。</a:t>
            </a:r>
          </a:p>
          <a:p>
            <a:pPr lvl="0"/>
            <a:r>
              <a:rPr lang="zh-CN" altLang="en-US" dirty="0">
                <a:latin typeface="Times New Roman"/>
              </a:rPr>
              <a:t>输出参数：声明参数时带有</a:t>
            </a:r>
            <a:r>
              <a:rPr lang="en-US" altLang="zh-CN" dirty="0">
                <a:latin typeface="Times New Roman"/>
              </a:rPr>
              <a:t>out</a:t>
            </a:r>
            <a:r>
              <a:rPr lang="zh-CN" altLang="en-US" dirty="0">
                <a:latin typeface="Times New Roman"/>
              </a:rPr>
              <a:t>修饰符，如</a:t>
            </a:r>
            <a:r>
              <a:rPr lang="en-US" altLang="zh-CN" dirty="0">
                <a:latin typeface="Times New Roman"/>
              </a:rPr>
              <a:t>out </a:t>
            </a:r>
            <a:r>
              <a:rPr lang="en-US" altLang="zh-CN" dirty="0" err="1">
                <a:latin typeface="Times New Roman"/>
              </a:rPr>
              <a:t>int</a:t>
            </a:r>
            <a:r>
              <a:rPr lang="en-US" altLang="zh-CN" dirty="0">
                <a:latin typeface="Times New Roman"/>
              </a:rPr>
              <a:t> </a:t>
            </a:r>
            <a:r>
              <a:rPr lang="en-US" altLang="zh-CN" dirty="0" err="1">
                <a:latin typeface="Times New Roman"/>
              </a:rPr>
              <a:t>i</a:t>
            </a:r>
            <a:r>
              <a:rPr lang="zh-CN" altLang="en-US" dirty="0">
                <a:latin typeface="Times New Roman"/>
              </a:rPr>
              <a:t>等。</a:t>
            </a:r>
          </a:p>
          <a:p>
            <a:pPr lvl="0"/>
            <a:r>
              <a:rPr lang="zh-CN" altLang="en-US" dirty="0">
                <a:latin typeface="Times New Roman"/>
              </a:rPr>
              <a:t>参数数组：声明参数时带有</a:t>
            </a:r>
            <a:r>
              <a:rPr lang="en-US" altLang="zh-CN" dirty="0" err="1">
                <a:latin typeface="Times New Roman"/>
              </a:rPr>
              <a:t>params</a:t>
            </a:r>
            <a:r>
              <a:rPr lang="zh-CN" altLang="en-US" dirty="0">
                <a:latin typeface="Times New Roman"/>
              </a:rPr>
              <a:t>修饰符，如</a:t>
            </a:r>
            <a:r>
              <a:rPr lang="en-US" altLang="zh-CN" dirty="0" err="1">
                <a:latin typeface="Times New Roman"/>
              </a:rPr>
              <a:t>params</a:t>
            </a:r>
            <a:r>
              <a:rPr lang="en-US" altLang="zh-CN" dirty="0">
                <a:latin typeface="Times New Roman"/>
              </a:rPr>
              <a:t> </a:t>
            </a:r>
            <a:r>
              <a:rPr lang="en-US" altLang="zh-CN" dirty="0" err="1">
                <a:latin typeface="Times New Roman"/>
              </a:rPr>
              <a:t>int</a:t>
            </a:r>
            <a:r>
              <a:rPr lang="en-US" altLang="zh-CN" dirty="0">
                <a:latin typeface="Times New Roman"/>
              </a:rPr>
              <a:t>[] array</a:t>
            </a:r>
            <a:r>
              <a:rPr lang="zh-CN" altLang="en-US" dirty="0">
                <a:latin typeface="Times New Roman"/>
              </a:rPr>
              <a:t>等。</a:t>
            </a:r>
          </a:p>
          <a:p>
            <a:pPr lvl="0"/>
            <a:r>
              <a:rPr lang="zh-CN" altLang="en-US" dirty="0">
                <a:latin typeface="Times New Roman"/>
              </a:rPr>
              <a:t>一个值参数相当于一个局部变量，它的值来源于该方法调用时所提供的参数的值。引用参数不创建新的存储位置，而是使用其基础变量（作为方法参数的变量）的存储位置。</a:t>
            </a:r>
          </a:p>
          <a:p>
            <a:pPr lvl="0"/>
            <a:r>
              <a:rPr lang="zh-CN" altLang="en-US" b="1" dirty="0">
                <a:latin typeface="Times New Roman"/>
                <a:sym typeface="Wingdings"/>
              </a:rPr>
              <a:t></a:t>
            </a:r>
            <a:r>
              <a:rPr lang="zh-CN" altLang="en-US" dirty="0">
                <a:latin typeface="Times New Roman"/>
                <a:ea typeface="黑体"/>
                <a:sym typeface="Wingdings"/>
              </a:rPr>
              <a:t>注意：在方法被调用时，引用参数也必须添加</a:t>
            </a:r>
            <a:r>
              <a:rPr lang="en-US" altLang="zh-CN" dirty="0">
                <a:latin typeface="Times New Roman"/>
                <a:ea typeface="黑体"/>
                <a:sym typeface="Wingdings"/>
              </a:rPr>
              <a:t>ref</a:t>
            </a:r>
            <a:r>
              <a:rPr lang="zh-CN" altLang="en-US" dirty="0">
                <a:latin typeface="Times New Roman"/>
                <a:ea typeface="黑体"/>
                <a:sym typeface="Wingdings"/>
              </a:rPr>
              <a:t>关键字，且基础变量必须是明确赋值的。</a:t>
            </a:r>
          </a:p>
          <a:p>
            <a:endParaRPr lang="zh-CN" altLang="en-US" dirty="0"/>
          </a:p>
          <a:p>
            <a:endParaRPr lang="zh-CN" altLang="en-US" dirty="0"/>
          </a:p>
        </p:txBody>
      </p:sp>
    </p:spTree>
    <p:extLst>
      <p:ext uri="{BB962C8B-B14F-4D97-AF65-F5344CB8AC3E}">
        <p14:creationId xmlns:p14="http://schemas.microsoft.com/office/powerpoint/2010/main" val="4767795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输出参数也不创建新的存储位置，而是使用其基础变量（作为方法参数的变量）的存储位置。</a:t>
            </a:r>
          </a:p>
          <a:p>
            <a:pPr lvl="0"/>
            <a:r>
              <a:rPr lang="zh-CN" altLang="en-US" b="1" dirty="0">
                <a:latin typeface="Times New Roman"/>
                <a:sym typeface="Wingdings"/>
              </a:rPr>
              <a:t></a:t>
            </a:r>
            <a:r>
              <a:rPr lang="zh-CN" altLang="en-US" dirty="0">
                <a:latin typeface="Times New Roman"/>
                <a:ea typeface="黑体"/>
                <a:sym typeface="Wingdings"/>
              </a:rPr>
              <a:t>注意：在方法被调用时，输出参数也必须添加</a:t>
            </a:r>
            <a:r>
              <a:rPr lang="en-US" altLang="zh-CN" dirty="0">
                <a:latin typeface="Times New Roman"/>
                <a:ea typeface="黑体"/>
                <a:sym typeface="Wingdings"/>
              </a:rPr>
              <a:t>out</a:t>
            </a:r>
            <a:r>
              <a:rPr lang="zh-CN" altLang="en-US" dirty="0">
                <a:latin typeface="Times New Roman"/>
                <a:ea typeface="黑体"/>
                <a:sym typeface="Wingdings"/>
              </a:rPr>
              <a:t>关键字，且在方法返回之前，必须为该参数明确赋值。</a:t>
            </a:r>
          </a:p>
          <a:p>
            <a:pPr lvl="0"/>
            <a:r>
              <a:rPr lang="zh-CN" altLang="en-US" dirty="0">
                <a:latin typeface="Times New Roman"/>
              </a:rPr>
              <a:t>参数数组必须为一维数组，且必须为方法的最后一个参数，它不能同时和</a:t>
            </a:r>
            <a:r>
              <a:rPr lang="en-US" altLang="zh-CN" dirty="0">
                <a:latin typeface="Times New Roman"/>
              </a:rPr>
              <a:t>ref</a:t>
            </a:r>
            <a:r>
              <a:rPr lang="zh-CN" altLang="en-US" dirty="0">
                <a:latin typeface="Times New Roman"/>
              </a:rPr>
              <a:t>或</a:t>
            </a:r>
            <a:r>
              <a:rPr lang="en-US" altLang="zh-CN" dirty="0">
                <a:latin typeface="Times New Roman"/>
              </a:rPr>
              <a:t>out</a:t>
            </a:r>
            <a:r>
              <a:rPr lang="zh-CN" altLang="en-US" dirty="0" smtClean="0">
                <a:latin typeface="Times New Roman"/>
              </a:rPr>
              <a:t>修饰符使用</a:t>
            </a:r>
            <a:r>
              <a:rPr lang="zh-CN" altLang="en-US" dirty="0">
                <a:latin typeface="Times New Roman"/>
              </a:rPr>
              <a:t>。</a:t>
            </a:r>
          </a:p>
          <a:p>
            <a:endParaRPr lang="zh-CN" altLang="en-US" dirty="0"/>
          </a:p>
        </p:txBody>
      </p:sp>
    </p:spTree>
    <p:extLst>
      <p:ext uri="{BB962C8B-B14F-4D97-AF65-F5344CB8AC3E}">
        <p14:creationId xmlns:p14="http://schemas.microsoft.com/office/powerpoint/2010/main" val="25805344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67544" y="332656"/>
            <a:ext cx="8229600" cy="6048672"/>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5-15</a:t>
            </a:r>
            <a:r>
              <a:rPr lang="en-US" altLang="zh-CN" dirty="0">
                <a:latin typeface="Times New Roman"/>
                <a:ea typeface="黑体"/>
              </a:rPr>
              <a:t>】</a:t>
            </a:r>
            <a:r>
              <a:rPr lang="zh-CN" altLang="en-US" dirty="0">
                <a:latin typeface="Times New Roman"/>
                <a:ea typeface="黑体"/>
              </a:rPr>
              <a:t>下面声明一个签名为“</a:t>
            </a:r>
            <a:r>
              <a:rPr lang="en-US" altLang="zh-CN" dirty="0">
                <a:latin typeface="Times New Roman"/>
                <a:ea typeface="黑体"/>
              </a:rPr>
              <a:t>public </a:t>
            </a:r>
            <a:r>
              <a:rPr lang="en-US" altLang="zh-CN" dirty="0" err="1">
                <a:latin typeface="Times New Roman"/>
                <a:ea typeface="黑体"/>
              </a:rPr>
              <a:t>int</a:t>
            </a:r>
            <a:r>
              <a:rPr lang="en-US" altLang="zh-CN" dirty="0">
                <a:latin typeface="Times New Roman"/>
                <a:ea typeface="黑体"/>
              </a:rPr>
              <a:t> F(</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i,int</a:t>
            </a:r>
            <a:r>
              <a:rPr lang="en-US" altLang="zh-CN" dirty="0">
                <a:latin typeface="Times New Roman"/>
                <a:ea typeface="黑体"/>
              </a:rPr>
              <a:t> </a:t>
            </a:r>
            <a:r>
              <a:rPr lang="en-US" altLang="zh-CN" dirty="0" err="1">
                <a:latin typeface="Times New Roman"/>
                <a:ea typeface="黑体"/>
              </a:rPr>
              <a:t>j,ref</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c,out</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sum,params</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args</a:t>
            </a:r>
            <a:r>
              <a:rPr lang="en-US" altLang="zh-CN" dirty="0">
                <a:latin typeface="Times New Roman"/>
                <a:ea typeface="黑体"/>
              </a:rPr>
              <a:t>)</a:t>
            </a:r>
            <a:r>
              <a:rPr lang="zh-CN" altLang="en-US" dirty="0">
                <a:latin typeface="Times New Roman"/>
                <a:ea typeface="黑体"/>
              </a:rPr>
              <a:t>”的方法。该方法的方法参数为“</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i,int</a:t>
            </a:r>
            <a:r>
              <a:rPr lang="en-US" altLang="zh-CN" dirty="0">
                <a:latin typeface="Times New Roman"/>
                <a:ea typeface="黑体"/>
              </a:rPr>
              <a:t> </a:t>
            </a:r>
            <a:r>
              <a:rPr lang="en-US" altLang="zh-CN" dirty="0" err="1">
                <a:latin typeface="Times New Roman"/>
                <a:ea typeface="黑体"/>
              </a:rPr>
              <a:t>j,ref</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c,out</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sum,params</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args</a:t>
            </a:r>
            <a:r>
              <a:rPr lang="zh-CN" altLang="en-US" dirty="0">
                <a:latin typeface="Times New Roman"/>
                <a:ea typeface="黑体"/>
              </a:rPr>
              <a:t>”。</a:t>
            </a:r>
            <a:r>
              <a:rPr lang="en-US" altLang="zh-CN" dirty="0" err="1">
                <a:latin typeface="Times New Roman"/>
                <a:ea typeface="黑体"/>
              </a:rPr>
              <a:t>i</a:t>
            </a:r>
            <a:r>
              <a:rPr lang="zh-CN" altLang="en-US" dirty="0">
                <a:latin typeface="Times New Roman"/>
                <a:ea typeface="黑体"/>
              </a:rPr>
              <a:t>和</a:t>
            </a:r>
            <a:r>
              <a:rPr lang="en-US" altLang="zh-CN" dirty="0">
                <a:latin typeface="Times New Roman"/>
                <a:ea typeface="黑体"/>
              </a:rPr>
              <a:t>j</a:t>
            </a:r>
            <a:r>
              <a:rPr lang="zh-CN" altLang="en-US" dirty="0">
                <a:latin typeface="Times New Roman"/>
                <a:ea typeface="黑体"/>
              </a:rPr>
              <a:t>为值参数，</a:t>
            </a:r>
            <a:r>
              <a:rPr lang="en-US" altLang="zh-CN" dirty="0">
                <a:latin typeface="Times New Roman"/>
                <a:ea typeface="黑体"/>
              </a:rPr>
              <a:t>c</a:t>
            </a:r>
            <a:r>
              <a:rPr lang="zh-CN" altLang="en-US" dirty="0">
                <a:latin typeface="Times New Roman"/>
                <a:ea typeface="黑体"/>
              </a:rPr>
              <a:t>为引用参数，</a:t>
            </a:r>
            <a:r>
              <a:rPr lang="en-US" altLang="zh-CN" dirty="0">
                <a:latin typeface="Times New Roman"/>
                <a:ea typeface="黑体"/>
              </a:rPr>
              <a:t>sum</a:t>
            </a:r>
            <a:r>
              <a:rPr lang="zh-CN" altLang="en-US" dirty="0">
                <a:latin typeface="Times New Roman"/>
                <a:ea typeface="黑体"/>
              </a:rPr>
              <a:t>为输出参数，</a:t>
            </a:r>
            <a:r>
              <a:rPr lang="en-US" altLang="zh-CN" dirty="0" err="1">
                <a:latin typeface="Times New Roman"/>
                <a:ea typeface="黑体"/>
              </a:rPr>
              <a:t>args</a:t>
            </a:r>
            <a:r>
              <a:rPr lang="zh-CN" altLang="en-US" dirty="0">
                <a:latin typeface="Times New Roman"/>
                <a:ea typeface="黑体"/>
              </a:rPr>
              <a:t>为参数数组。</a:t>
            </a:r>
          </a:p>
          <a:p>
            <a:pPr lvl="0">
              <a:lnSpc>
                <a:spcPct val="100000"/>
              </a:lnSpc>
            </a:pPr>
            <a:r>
              <a:rPr lang="en-US" altLang="zh-CN" dirty="0">
                <a:latin typeface="Times New Roman"/>
              </a:rPr>
              <a:t>public </a:t>
            </a:r>
            <a:r>
              <a:rPr lang="en-US" altLang="zh-CN" dirty="0" err="1">
                <a:latin typeface="Times New Roman"/>
              </a:rPr>
              <a:t>int</a:t>
            </a:r>
            <a:r>
              <a:rPr lang="en-US" altLang="zh-CN" dirty="0">
                <a:latin typeface="Times New Roman"/>
              </a:rPr>
              <a:t> F(</a:t>
            </a:r>
            <a:r>
              <a:rPr lang="en-US" altLang="zh-CN" b="1" dirty="0" err="1">
                <a:latin typeface="Times New Roman"/>
              </a:rPr>
              <a:t>int</a:t>
            </a:r>
            <a:r>
              <a:rPr lang="en-US" altLang="zh-CN" b="1" dirty="0">
                <a:latin typeface="Times New Roman"/>
              </a:rPr>
              <a:t> </a:t>
            </a:r>
            <a:r>
              <a:rPr lang="en-US" altLang="zh-CN" b="1" dirty="0" err="1">
                <a:latin typeface="Times New Roman"/>
              </a:rPr>
              <a:t>i,int</a:t>
            </a:r>
            <a:r>
              <a:rPr lang="en-US" altLang="zh-CN" b="1" dirty="0">
                <a:latin typeface="Times New Roman"/>
              </a:rPr>
              <a:t> </a:t>
            </a:r>
            <a:r>
              <a:rPr lang="en-US" altLang="zh-CN" b="1" dirty="0" err="1">
                <a:latin typeface="Times New Roman"/>
              </a:rPr>
              <a:t>j,ref</a:t>
            </a:r>
            <a:r>
              <a:rPr lang="en-US" altLang="zh-CN" b="1" dirty="0">
                <a:latin typeface="Times New Roman"/>
              </a:rPr>
              <a:t> </a:t>
            </a:r>
            <a:r>
              <a:rPr lang="en-US" altLang="zh-CN" b="1" dirty="0" err="1">
                <a:latin typeface="Times New Roman"/>
              </a:rPr>
              <a:t>int</a:t>
            </a:r>
            <a:r>
              <a:rPr lang="en-US" altLang="zh-CN" b="1" dirty="0">
                <a:latin typeface="Times New Roman"/>
              </a:rPr>
              <a:t> </a:t>
            </a:r>
            <a:r>
              <a:rPr lang="en-US" altLang="zh-CN" b="1" dirty="0" err="1">
                <a:latin typeface="Times New Roman"/>
              </a:rPr>
              <a:t>c,out</a:t>
            </a:r>
            <a:r>
              <a:rPr lang="en-US" altLang="zh-CN" b="1" dirty="0">
                <a:latin typeface="Times New Roman"/>
              </a:rPr>
              <a:t> </a:t>
            </a:r>
            <a:r>
              <a:rPr lang="en-US" altLang="zh-CN" b="1" dirty="0" err="1">
                <a:latin typeface="Times New Roman"/>
              </a:rPr>
              <a:t>int</a:t>
            </a:r>
            <a:r>
              <a:rPr lang="en-US" altLang="zh-CN" b="1" dirty="0">
                <a:latin typeface="Times New Roman"/>
              </a:rPr>
              <a:t> </a:t>
            </a:r>
            <a:r>
              <a:rPr lang="en-US" altLang="zh-CN" b="1" dirty="0" err="1">
                <a:latin typeface="Times New Roman"/>
              </a:rPr>
              <a:t>sum,params</a:t>
            </a:r>
            <a:r>
              <a:rPr lang="en-US" altLang="zh-CN" b="1" dirty="0">
                <a:latin typeface="Times New Roman"/>
              </a:rPr>
              <a:t> </a:t>
            </a:r>
            <a:r>
              <a:rPr lang="en-US" altLang="zh-CN" b="1" dirty="0" err="1">
                <a:latin typeface="Times New Roman"/>
              </a:rPr>
              <a:t>int</a:t>
            </a:r>
            <a:r>
              <a:rPr lang="en-US" altLang="zh-CN" b="1" dirty="0">
                <a:latin typeface="Times New Roman"/>
              </a:rPr>
              <a:t>[] </a:t>
            </a:r>
            <a:r>
              <a:rPr lang="en-US" altLang="zh-CN" b="1" dirty="0" err="1">
                <a:latin typeface="Times New Roman"/>
              </a:rPr>
              <a:t>args</a:t>
            </a:r>
            <a:r>
              <a:rPr lang="en-US" altLang="zh-CN" dirty="0">
                <a:latin typeface="Times New Roman"/>
              </a:rPr>
              <a:t>)</a:t>
            </a:r>
          </a:p>
          <a:p>
            <a:pPr lvl="0">
              <a:lnSpc>
                <a:spcPct val="100000"/>
              </a:lnSpc>
            </a:pPr>
            <a:r>
              <a:rPr lang="en-US" altLang="zh-CN" dirty="0">
                <a:latin typeface="Times New Roman"/>
              </a:rPr>
              <a:t>{</a:t>
            </a:r>
          </a:p>
          <a:p>
            <a:pPr lvl="0">
              <a:lnSpc>
                <a:spcPct val="100000"/>
              </a:lnSpc>
            </a:pPr>
            <a:r>
              <a:rPr lang="zh-CN" altLang="en-US" dirty="0">
                <a:latin typeface="Times New Roman"/>
              </a:rPr>
              <a:t>    </a:t>
            </a:r>
            <a:r>
              <a:rPr lang="en-US" altLang="zh-CN" dirty="0">
                <a:latin typeface="Times New Roman"/>
              </a:rPr>
              <a:t>…//</a:t>
            </a:r>
            <a:r>
              <a:rPr lang="zh-CN" altLang="en-US" dirty="0">
                <a:latin typeface="Times New Roman"/>
              </a:rPr>
              <a:t>省略了方法体的代码</a:t>
            </a:r>
          </a:p>
          <a:p>
            <a:pPr lvl="0">
              <a:lnSpc>
                <a:spcPct val="100000"/>
              </a:lnSpc>
            </a:pPr>
            <a:r>
              <a:rPr lang="en-US" altLang="zh-CN" dirty="0" smtClean="0">
                <a:latin typeface="Times New Roman"/>
              </a:rPr>
              <a:t>}</a:t>
            </a:r>
            <a:endParaRPr lang="en-US" altLang="zh-CN" dirty="0">
              <a:latin typeface="Times New Roman"/>
            </a:endParaRPr>
          </a:p>
        </p:txBody>
      </p:sp>
    </p:spTree>
    <p:extLst>
      <p:ext uri="{BB962C8B-B14F-4D97-AF65-F5344CB8AC3E}">
        <p14:creationId xmlns:p14="http://schemas.microsoft.com/office/powerpoint/2010/main" val="1173047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5.1  </a:t>
            </a:r>
            <a:r>
              <a:rPr lang="zh-CN" altLang="en-US" b="0" i="0" u="none" strike="noStrike" kern="1800" baseline="0" dirty="0" smtClean="0">
                <a:latin typeface="Arial"/>
                <a:ea typeface="黑体"/>
              </a:rPr>
              <a:t>什么是类</a:t>
            </a:r>
          </a:p>
        </p:txBody>
      </p:sp>
      <p:sp>
        <p:nvSpPr>
          <p:cNvPr id="3" name="文本占位符 2"/>
          <p:cNvSpPr>
            <a:spLocks noGrp="1"/>
          </p:cNvSpPr>
          <p:nvPr>
            <p:ph type="body" idx="1"/>
          </p:nvPr>
        </p:nvSpPr>
        <p:spPr/>
        <p:txBody>
          <a:bodyPr>
            <a:normAutofit/>
          </a:bodyPr>
          <a:lstStyle/>
          <a:p>
            <a:pPr marR="0" lvl="0" rtl="0"/>
            <a:r>
              <a:rPr lang="zh-CN" altLang="en-US" sz="2400" b="0" i="0" u="none" strike="noStrike" baseline="0" dirty="0" smtClean="0">
                <a:latin typeface="Times New Roman"/>
              </a:rPr>
              <a:t>类（</a:t>
            </a:r>
            <a:r>
              <a:rPr lang="en-US" altLang="zh-CN" sz="2400" b="0" i="0" u="none" strike="noStrike" baseline="0" dirty="0" smtClean="0">
                <a:latin typeface="Times New Roman"/>
              </a:rPr>
              <a:t>class</a:t>
            </a:r>
            <a:r>
              <a:rPr lang="zh-CN" altLang="en-US" sz="2400" b="0" i="0" u="none" strike="noStrike" baseline="0" dirty="0" smtClean="0">
                <a:latin typeface="Times New Roman"/>
              </a:rPr>
              <a:t>）是一种数据结构，它可以包含数据成员、函数成员和嵌套类型。类支持继承，继承是一种机制，它使派生类可以对基类进行扩展和专用化。</a:t>
            </a:r>
            <a:r>
              <a:rPr lang="en-US" altLang="zh-CN" sz="2400" b="0" i="0" u="none" strike="noStrike" baseline="0" dirty="0" smtClean="0">
                <a:latin typeface="Times New Roman"/>
              </a:rPr>
              <a:t>C#</a:t>
            </a:r>
            <a:r>
              <a:rPr lang="zh-CN" altLang="en-US" sz="2400" b="0" i="0" u="none" strike="noStrike" baseline="0" dirty="0" smtClean="0">
                <a:latin typeface="Times New Roman"/>
              </a:rPr>
              <a:t>应用程序一般是由编程者自定义的类和</a:t>
            </a:r>
            <a:r>
              <a:rPr lang="en-US" altLang="zh-CN" sz="2400" b="0" i="0" u="none" strike="noStrike" baseline="0" dirty="0" smtClean="0">
                <a:latin typeface="Times New Roman"/>
              </a:rPr>
              <a:t>.NET Framework</a:t>
            </a:r>
            <a:r>
              <a:rPr lang="zh-CN" altLang="en-US" sz="2400" b="0" i="0" u="none" strike="noStrike" baseline="0" dirty="0" smtClean="0">
                <a:latin typeface="Times New Roman"/>
              </a:rPr>
              <a:t>的类组成。本节我们学习类的声明、继承等。</a:t>
            </a:r>
          </a:p>
        </p:txBody>
      </p:sp>
    </p:spTree>
    <p:extLst>
      <p:ext uri="{BB962C8B-B14F-4D97-AF65-F5344CB8AC3E}">
        <p14:creationId xmlns:p14="http://schemas.microsoft.com/office/powerpoint/2010/main" val="11581358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919261"/>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5-16</a:t>
            </a:r>
            <a:r>
              <a:rPr lang="en-US" altLang="zh-CN" dirty="0">
                <a:latin typeface="Times New Roman"/>
                <a:ea typeface="黑体"/>
              </a:rPr>
              <a:t>】</a:t>
            </a:r>
            <a:r>
              <a:rPr lang="zh-CN" altLang="en-US" dirty="0">
                <a:latin typeface="Times New Roman"/>
                <a:ea typeface="黑体"/>
              </a:rPr>
              <a:t>下面调用示例</a:t>
            </a:r>
            <a:r>
              <a:rPr lang="en-US" altLang="zh-CN" dirty="0">
                <a:latin typeface="Times New Roman"/>
                <a:ea typeface="黑体"/>
              </a:rPr>
              <a:t>8-15</a:t>
            </a:r>
            <a:r>
              <a:rPr lang="zh-CN" altLang="en-US" dirty="0">
                <a:latin typeface="Times New Roman"/>
                <a:ea typeface="黑体"/>
              </a:rPr>
              <a:t>中的</a:t>
            </a:r>
            <a:r>
              <a:rPr lang="en-US" altLang="zh-CN" dirty="0">
                <a:latin typeface="Times New Roman"/>
                <a:ea typeface="黑体"/>
              </a:rPr>
              <a:t>F(</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i,int</a:t>
            </a:r>
            <a:r>
              <a:rPr lang="en-US" altLang="zh-CN" dirty="0">
                <a:latin typeface="Times New Roman"/>
                <a:ea typeface="黑体"/>
              </a:rPr>
              <a:t> </a:t>
            </a:r>
            <a:r>
              <a:rPr lang="en-US" altLang="zh-CN" dirty="0" err="1">
                <a:latin typeface="Times New Roman"/>
                <a:ea typeface="黑体"/>
              </a:rPr>
              <a:t>j,ref</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c,out</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sum,params</a:t>
            </a:r>
            <a:r>
              <a:rPr lang="en-US" altLang="zh-CN" dirty="0">
                <a:latin typeface="Times New Roman"/>
                <a:ea typeface="黑体"/>
              </a:rPr>
              <a:t> </a:t>
            </a:r>
            <a:r>
              <a:rPr lang="en-US" altLang="zh-CN" dirty="0" err="1">
                <a:latin typeface="Times New Roman"/>
                <a:ea typeface="黑体"/>
              </a:rPr>
              <a:t>int</a:t>
            </a:r>
            <a:r>
              <a:rPr lang="en-US" altLang="zh-CN" dirty="0">
                <a:latin typeface="Times New Roman"/>
                <a:ea typeface="黑体"/>
              </a:rPr>
              <a:t>[] </a:t>
            </a:r>
            <a:r>
              <a:rPr lang="en-US" altLang="zh-CN" dirty="0" err="1">
                <a:latin typeface="Times New Roman"/>
                <a:ea typeface="黑体"/>
              </a:rPr>
              <a:t>args</a:t>
            </a:r>
            <a:r>
              <a:rPr lang="en-US" altLang="zh-CN" dirty="0">
                <a:latin typeface="Times New Roman"/>
                <a:ea typeface="黑体"/>
              </a:rPr>
              <a:t>)</a:t>
            </a:r>
            <a:r>
              <a:rPr lang="zh-CN" altLang="en-US" dirty="0">
                <a:latin typeface="Times New Roman"/>
                <a:ea typeface="黑体"/>
              </a:rPr>
              <a:t>方法。</a:t>
            </a:r>
            <a:r>
              <a:rPr lang="en-US" altLang="zh-CN" dirty="0" err="1">
                <a:latin typeface="Times New Roman"/>
                <a:ea typeface="黑体"/>
              </a:rPr>
              <a:t>i</a:t>
            </a:r>
            <a:r>
              <a:rPr lang="zh-CN" altLang="en-US" dirty="0">
                <a:latin typeface="Times New Roman"/>
                <a:ea typeface="黑体"/>
              </a:rPr>
              <a:t>、</a:t>
            </a:r>
            <a:r>
              <a:rPr lang="en-US" altLang="zh-CN" dirty="0">
                <a:latin typeface="Times New Roman"/>
                <a:ea typeface="黑体"/>
              </a:rPr>
              <a:t>j</a:t>
            </a:r>
            <a:r>
              <a:rPr lang="zh-CN" altLang="en-US" dirty="0">
                <a:latin typeface="Times New Roman"/>
                <a:ea typeface="黑体"/>
              </a:rPr>
              <a:t>、</a:t>
            </a:r>
            <a:r>
              <a:rPr lang="en-US" altLang="zh-CN" dirty="0">
                <a:latin typeface="Times New Roman"/>
                <a:ea typeface="黑体"/>
              </a:rPr>
              <a:t>c</a:t>
            </a:r>
            <a:r>
              <a:rPr lang="zh-CN" altLang="en-US" dirty="0">
                <a:latin typeface="Times New Roman"/>
                <a:ea typeface="黑体"/>
              </a:rPr>
              <a:t>、</a:t>
            </a:r>
            <a:r>
              <a:rPr lang="en-US" altLang="zh-CN" dirty="0">
                <a:latin typeface="Times New Roman"/>
                <a:ea typeface="黑体"/>
              </a:rPr>
              <a:t>sum</a:t>
            </a:r>
            <a:r>
              <a:rPr lang="zh-CN" altLang="en-US" dirty="0">
                <a:latin typeface="Times New Roman"/>
                <a:ea typeface="黑体"/>
              </a:rPr>
              <a:t>和</a:t>
            </a:r>
            <a:r>
              <a:rPr lang="en-US" altLang="zh-CN" dirty="0" err="1">
                <a:latin typeface="Times New Roman"/>
                <a:ea typeface="黑体"/>
              </a:rPr>
              <a:t>args</a:t>
            </a:r>
            <a:r>
              <a:rPr lang="zh-CN" altLang="en-US" dirty="0">
                <a:latin typeface="Times New Roman"/>
                <a:ea typeface="黑体"/>
              </a:rPr>
              <a:t>参数的值分别为</a:t>
            </a:r>
            <a:r>
              <a:rPr lang="en-US" altLang="zh-CN" dirty="0">
                <a:latin typeface="Times New Roman"/>
                <a:ea typeface="黑体"/>
              </a:rPr>
              <a:t>10</a:t>
            </a:r>
            <a:r>
              <a:rPr lang="zh-CN" altLang="en-US" dirty="0">
                <a:latin typeface="Times New Roman"/>
                <a:ea typeface="黑体"/>
              </a:rPr>
              <a:t>、</a:t>
            </a:r>
            <a:r>
              <a:rPr lang="en-US" altLang="zh-CN" dirty="0">
                <a:latin typeface="Times New Roman"/>
                <a:ea typeface="黑体"/>
              </a:rPr>
              <a:t>20</a:t>
            </a:r>
            <a:r>
              <a:rPr lang="zh-CN" altLang="en-US" dirty="0">
                <a:latin typeface="Times New Roman"/>
                <a:ea typeface="黑体"/>
              </a:rPr>
              <a:t>、</a:t>
            </a:r>
            <a:r>
              <a:rPr lang="en-US" altLang="zh-CN" dirty="0">
                <a:latin typeface="Times New Roman"/>
                <a:ea typeface="黑体"/>
              </a:rPr>
              <a:t>c</a:t>
            </a:r>
            <a:r>
              <a:rPr lang="zh-CN" altLang="en-US" dirty="0">
                <a:latin typeface="Times New Roman"/>
                <a:ea typeface="黑体"/>
              </a:rPr>
              <a:t>、</a:t>
            </a:r>
            <a:r>
              <a:rPr lang="en-US" altLang="zh-CN" dirty="0">
                <a:latin typeface="Times New Roman"/>
                <a:ea typeface="黑体"/>
              </a:rPr>
              <a:t>sum</a:t>
            </a:r>
            <a:r>
              <a:rPr lang="zh-CN" altLang="en-US" dirty="0">
                <a:latin typeface="Times New Roman"/>
                <a:ea typeface="黑体"/>
              </a:rPr>
              <a:t>和</a:t>
            </a:r>
            <a:r>
              <a:rPr lang="en-US" altLang="zh-CN" dirty="0" err="1">
                <a:latin typeface="Times New Roman"/>
                <a:ea typeface="黑体"/>
              </a:rPr>
              <a:t>args</a:t>
            </a:r>
            <a:r>
              <a:rPr lang="zh-CN" altLang="en-US" dirty="0">
                <a:latin typeface="Times New Roman"/>
                <a:ea typeface="黑体"/>
              </a:rPr>
              <a:t>。其中，</a:t>
            </a:r>
            <a:r>
              <a:rPr lang="en-US" altLang="zh-CN" dirty="0">
                <a:latin typeface="Times New Roman"/>
                <a:ea typeface="黑体"/>
              </a:rPr>
              <a:t>c</a:t>
            </a:r>
            <a:r>
              <a:rPr lang="zh-CN" altLang="en-US" dirty="0">
                <a:latin typeface="Times New Roman"/>
                <a:ea typeface="黑体"/>
              </a:rPr>
              <a:t>和</a:t>
            </a:r>
            <a:r>
              <a:rPr lang="en-US" altLang="zh-CN" dirty="0">
                <a:latin typeface="Times New Roman"/>
                <a:ea typeface="黑体"/>
              </a:rPr>
              <a:t>sum</a:t>
            </a:r>
            <a:r>
              <a:rPr lang="zh-CN" altLang="en-US" dirty="0">
                <a:latin typeface="Times New Roman"/>
                <a:ea typeface="黑体"/>
              </a:rPr>
              <a:t>变量为</a:t>
            </a:r>
            <a:r>
              <a:rPr lang="en-US" altLang="zh-CN" dirty="0" err="1">
                <a:latin typeface="Times New Roman"/>
                <a:ea typeface="黑体"/>
              </a:rPr>
              <a:t>int</a:t>
            </a:r>
            <a:r>
              <a:rPr lang="zh-CN" altLang="en-US" dirty="0">
                <a:latin typeface="Times New Roman"/>
                <a:ea typeface="黑体"/>
              </a:rPr>
              <a:t>类型，</a:t>
            </a:r>
            <a:r>
              <a:rPr lang="en-US" altLang="zh-CN" dirty="0" err="1">
                <a:latin typeface="Times New Roman"/>
                <a:ea typeface="黑体"/>
              </a:rPr>
              <a:t>args</a:t>
            </a:r>
            <a:r>
              <a:rPr lang="zh-CN" altLang="en-US" dirty="0">
                <a:latin typeface="Times New Roman"/>
                <a:ea typeface="黑体"/>
              </a:rPr>
              <a:t>变量为元素类型为</a:t>
            </a:r>
            <a:r>
              <a:rPr lang="en-US" altLang="zh-CN" dirty="0" err="1">
                <a:latin typeface="Times New Roman"/>
                <a:ea typeface="黑体"/>
              </a:rPr>
              <a:t>int</a:t>
            </a:r>
            <a:r>
              <a:rPr lang="zh-CN" altLang="en-US" dirty="0">
                <a:latin typeface="Times New Roman"/>
                <a:ea typeface="黑体"/>
              </a:rPr>
              <a:t>的数组，且包括</a:t>
            </a:r>
            <a:r>
              <a:rPr lang="en-US" altLang="zh-CN" dirty="0">
                <a:latin typeface="Times New Roman"/>
                <a:ea typeface="黑体"/>
              </a:rPr>
              <a:t>3</a:t>
            </a:r>
            <a:r>
              <a:rPr lang="zh-CN" altLang="en-US" dirty="0">
                <a:latin typeface="Times New Roman"/>
                <a:ea typeface="黑体"/>
              </a:rPr>
              <a:t>个元素：</a:t>
            </a:r>
            <a:r>
              <a:rPr lang="en-US" altLang="zh-CN" dirty="0">
                <a:latin typeface="Times New Roman"/>
                <a:ea typeface="黑体"/>
              </a:rPr>
              <a:t>1</a:t>
            </a:r>
            <a:r>
              <a:rPr lang="zh-CN" altLang="en-US" dirty="0">
                <a:latin typeface="Times New Roman"/>
                <a:ea typeface="黑体"/>
              </a:rPr>
              <a:t>、</a:t>
            </a:r>
            <a:r>
              <a:rPr lang="en-US" altLang="zh-CN" dirty="0">
                <a:latin typeface="Times New Roman"/>
                <a:ea typeface="黑体"/>
              </a:rPr>
              <a:t>2</a:t>
            </a:r>
            <a:r>
              <a:rPr lang="zh-CN" altLang="en-US" dirty="0">
                <a:latin typeface="Times New Roman"/>
                <a:ea typeface="黑体"/>
              </a:rPr>
              <a:t>和</a:t>
            </a:r>
            <a:r>
              <a:rPr lang="en-US" altLang="zh-CN" dirty="0">
                <a:latin typeface="Times New Roman"/>
                <a:ea typeface="黑体"/>
              </a:rPr>
              <a:t>3</a:t>
            </a:r>
            <a:r>
              <a:rPr lang="zh-CN" altLang="en-US" dirty="0">
                <a:latin typeface="Times New Roman"/>
                <a:ea typeface="黑体"/>
              </a:rPr>
              <a:t>。</a:t>
            </a:r>
          </a:p>
          <a:p>
            <a:pPr lvl="0"/>
            <a:r>
              <a:rPr lang="en-US" altLang="zh-CN" dirty="0" err="1">
                <a:latin typeface="Times New Roman"/>
              </a:rPr>
              <a:t>int</a:t>
            </a:r>
            <a:r>
              <a:rPr lang="en-US" altLang="zh-CN" dirty="0">
                <a:latin typeface="Times New Roman"/>
              </a:rPr>
              <a:t> c = </a:t>
            </a:r>
            <a:r>
              <a:rPr lang="en-US" altLang="zh-CN" dirty="0" err="1">
                <a:latin typeface="Times New Roman"/>
              </a:rPr>
              <a:t>0,sum</a:t>
            </a:r>
            <a:r>
              <a:rPr lang="en-US" altLang="zh-CN" dirty="0">
                <a:latin typeface="Times New Roman"/>
              </a:rPr>
              <a:t>;</a:t>
            </a:r>
          </a:p>
          <a:p>
            <a:pPr lvl="0"/>
            <a:r>
              <a:rPr lang="en-US" altLang="zh-CN" dirty="0" err="1">
                <a:latin typeface="Times New Roman"/>
              </a:rPr>
              <a:t>int</a:t>
            </a:r>
            <a:r>
              <a:rPr lang="en-US" altLang="zh-CN" dirty="0">
                <a:latin typeface="Times New Roman"/>
              </a:rPr>
              <a:t>[] </a:t>
            </a:r>
            <a:r>
              <a:rPr lang="en-US" altLang="zh-CN" dirty="0" err="1">
                <a:latin typeface="Times New Roman"/>
              </a:rPr>
              <a:t>args</a:t>
            </a:r>
            <a:r>
              <a:rPr lang="zh-CN" altLang="en-US" dirty="0">
                <a:latin typeface="Times New Roman"/>
              </a:rPr>
              <a:t> </a:t>
            </a:r>
            <a:r>
              <a:rPr lang="en-US" altLang="zh-CN" dirty="0">
                <a:latin typeface="Times New Roman"/>
              </a:rPr>
              <a:t>= new </a:t>
            </a:r>
            <a:r>
              <a:rPr lang="en-US" altLang="zh-CN" dirty="0" err="1">
                <a:latin typeface="Times New Roman"/>
              </a:rPr>
              <a:t>int</a:t>
            </a:r>
            <a:r>
              <a:rPr lang="en-US" altLang="zh-CN" dirty="0">
                <a:latin typeface="Times New Roman"/>
              </a:rPr>
              <a:t>[]{1,2,3};</a:t>
            </a:r>
          </a:p>
          <a:p>
            <a:pPr lvl="0"/>
            <a:r>
              <a:rPr lang="en-US" altLang="zh-CN" dirty="0" err="1">
                <a:latin typeface="Times New Roman"/>
              </a:rPr>
              <a:t>int</a:t>
            </a:r>
            <a:r>
              <a:rPr lang="en-US" altLang="zh-CN" dirty="0">
                <a:latin typeface="Times New Roman"/>
              </a:rPr>
              <a:t> result = F(</a:t>
            </a:r>
            <a:r>
              <a:rPr lang="en-US" altLang="zh-CN" b="1" dirty="0" err="1">
                <a:latin typeface="Times New Roman"/>
              </a:rPr>
              <a:t>10,20,ref</a:t>
            </a:r>
            <a:r>
              <a:rPr lang="en-US" altLang="zh-CN" b="1" dirty="0">
                <a:latin typeface="Times New Roman"/>
              </a:rPr>
              <a:t> </a:t>
            </a:r>
            <a:r>
              <a:rPr lang="en-US" altLang="zh-CN" b="1" dirty="0" err="1">
                <a:latin typeface="Times New Roman"/>
              </a:rPr>
              <a:t>c,out</a:t>
            </a:r>
            <a:r>
              <a:rPr lang="en-US" altLang="zh-CN" b="1" dirty="0">
                <a:latin typeface="Times New Roman"/>
              </a:rPr>
              <a:t> sum,</a:t>
            </a:r>
            <a:r>
              <a:rPr lang="zh-CN" altLang="en-US" b="1" dirty="0">
                <a:latin typeface="Times New Roman"/>
              </a:rPr>
              <a:t> </a:t>
            </a:r>
            <a:r>
              <a:rPr lang="en-US" altLang="zh-CN" b="1" dirty="0" err="1">
                <a:latin typeface="Times New Roman"/>
              </a:rPr>
              <a:t>args</a:t>
            </a:r>
            <a:r>
              <a:rPr lang="en-US" altLang="zh-CN" dirty="0">
                <a:latin typeface="Times New Roman"/>
              </a:rPr>
              <a:t>);          </a:t>
            </a:r>
            <a:r>
              <a:rPr lang="en-US" altLang="zh-CN" dirty="0" smtClean="0">
                <a:latin typeface="Times New Roman"/>
              </a:rPr>
              <a:t> </a:t>
            </a:r>
            <a:r>
              <a:rPr lang="en-US" altLang="zh-CN" dirty="0">
                <a:latin typeface="Times New Roman"/>
              </a:rPr>
              <a:t>//</a:t>
            </a:r>
            <a:r>
              <a:rPr lang="zh-CN" altLang="en-US" dirty="0">
                <a:latin typeface="Times New Roman"/>
              </a:rPr>
              <a:t>调用</a:t>
            </a:r>
            <a:r>
              <a:rPr lang="en-US" altLang="zh-CN" dirty="0">
                <a:latin typeface="Times New Roman"/>
              </a:rPr>
              <a:t>F()</a:t>
            </a:r>
            <a:r>
              <a:rPr lang="zh-CN" altLang="en-US" dirty="0">
                <a:latin typeface="Times New Roman"/>
              </a:rPr>
              <a:t>方法</a:t>
            </a:r>
          </a:p>
          <a:p>
            <a:endParaRPr lang="zh-CN" altLang="en-US" dirty="0"/>
          </a:p>
        </p:txBody>
      </p:sp>
    </p:spTree>
    <p:extLst>
      <p:ext uri="{BB962C8B-B14F-4D97-AF65-F5344CB8AC3E}">
        <p14:creationId xmlns:p14="http://schemas.microsoft.com/office/powerpoint/2010/main" val="42849557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847253"/>
            <a:ext cx="8229600" cy="4525963"/>
          </a:xfrm>
        </p:spPr>
        <p:txBody>
          <a:bodyPr>
            <a:noAutofit/>
          </a:bodyPr>
          <a:lstStyle/>
          <a:p>
            <a:pPr lvl="0"/>
            <a:r>
              <a:rPr lang="zh-CN" altLang="en-US" dirty="0">
                <a:latin typeface="Times New Roman"/>
              </a:rPr>
              <a:t>参数数组比较特殊，它可以使用数组变量或多个元素变量直接作为它的参数来传递。如果变量为数组，则把该数组变量作为值参数进行传递。如果是多个元素变量，则为这些元素变量创建一个数组，然后将该数组作为值参数进行传递。因此，参数数组可以匹配一个数组变量，或者由</a:t>
            </a:r>
            <a:r>
              <a:rPr lang="en-US" altLang="zh-CN" dirty="0">
                <a:latin typeface="Times New Roman"/>
              </a:rPr>
              <a:t>0</a:t>
            </a:r>
            <a:r>
              <a:rPr lang="zh-CN" altLang="en-US" dirty="0">
                <a:latin typeface="Times New Roman"/>
              </a:rPr>
              <a:t>个或</a:t>
            </a:r>
            <a:r>
              <a:rPr lang="en-US" altLang="zh-CN" dirty="0">
                <a:latin typeface="Times New Roman"/>
              </a:rPr>
              <a:t>1</a:t>
            </a:r>
            <a:r>
              <a:rPr lang="zh-CN" altLang="en-US" dirty="0">
                <a:latin typeface="Times New Roman"/>
              </a:rPr>
              <a:t>个或多个变量组成的列表。</a:t>
            </a:r>
          </a:p>
          <a:p>
            <a:pPr lvl="0"/>
            <a:r>
              <a:rPr lang="zh-CN" altLang="en-US" b="1" dirty="0">
                <a:latin typeface="Times New Roman"/>
                <a:sym typeface="Wingdings"/>
              </a:rPr>
              <a:t></a:t>
            </a:r>
            <a:r>
              <a:rPr lang="zh-CN" altLang="en-US" dirty="0">
                <a:latin typeface="Times New Roman"/>
                <a:ea typeface="黑体"/>
                <a:sym typeface="Wingdings"/>
              </a:rPr>
              <a:t>注意：不管是数组变量，还是元素组成的列表，它们的元素类型必须能够隐式转换为参数数组的元素类型</a:t>
            </a:r>
            <a:r>
              <a:rPr lang="zh-CN" altLang="en-US" dirty="0" smtClean="0">
                <a:latin typeface="Times New Roman"/>
                <a:ea typeface="黑体"/>
                <a:sym typeface="Wingdings"/>
              </a:rPr>
              <a:t>。</a:t>
            </a:r>
            <a:endParaRPr lang="zh-CN" altLang="en-US" dirty="0">
              <a:latin typeface="Times New Roman"/>
              <a:ea typeface="黑体"/>
              <a:sym typeface="Wingdings"/>
            </a:endParaRPr>
          </a:p>
        </p:txBody>
      </p:sp>
    </p:spTree>
    <p:extLst>
      <p:ext uri="{BB962C8B-B14F-4D97-AF65-F5344CB8AC3E}">
        <p14:creationId xmlns:p14="http://schemas.microsoft.com/office/powerpoint/2010/main" val="38422890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395536" y="0"/>
            <a:ext cx="8229600" cy="4525963"/>
          </a:xfrm>
        </p:spPr>
        <p:txBody>
          <a:bodyPr>
            <a:noAutofit/>
          </a:bodyPr>
          <a:lstStyle/>
          <a:p>
            <a:pPr lvl="0"/>
            <a:r>
              <a:rPr lang="en-US" altLang="zh-CN" sz="2200" dirty="0" smtClean="0">
                <a:solidFill>
                  <a:srgbClr val="C00000"/>
                </a:solidFill>
                <a:latin typeface="Times New Roman"/>
                <a:ea typeface="黑体"/>
              </a:rPr>
              <a:t>【</a:t>
            </a:r>
            <a:r>
              <a:rPr lang="zh-CN" altLang="en-US" sz="2200" dirty="0" smtClean="0">
                <a:solidFill>
                  <a:srgbClr val="C00000"/>
                </a:solidFill>
                <a:latin typeface="Times New Roman"/>
                <a:ea typeface="黑体"/>
              </a:rPr>
              <a:t>示例</a:t>
            </a:r>
            <a:r>
              <a:rPr lang="en-US" altLang="zh-CN" sz="2200" b="1" dirty="0" smtClean="0">
                <a:solidFill>
                  <a:srgbClr val="C00000"/>
                </a:solidFill>
                <a:latin typeface="Times New Roman"/>
                <a:ea typeface="黑体"/>
              </a:rPr>
              <a:t>5-17</a:t>
            </a:r>
            <a:r>
              <a:rPr lang="en-US" altLang="zh-CN" sz="2200" dirty="0">
                <a:solidFill>
                  <a:srgbClr val="C00000"/>
                </a:solidFill>
                <a:latin typeface="Times New Roman"/>
                <a:ea typeface="黑体"/>
              </a:rPr>
              <a:t>】</a:t>
            </a:r>
            <a:r>
              <a:rPr lang="zh-CN" altLang="en-US" sz="2200" dirty="0">
                <a:latin typeface="Times New Roman"/>
                <a:ea typeface="黑体"/>
              </a:rPr>
              <a:t>下面程序中声明一个签名为“</a:t>
            </a:r>
            <a:r>
              <a:rPr lang="en-US" altLang="zh-CN" sz="2200" dirty="0">
                <a:latin typeface="Times New Roman"/>
                <a:ea typeface="黑体"/>
              </a:rPr>
              <a:t>public </a:t>
            </a:r>
            <a:r>
              <a:rPr lang="en-US" altLang="zh-CN" sz="2200" dirty="0" err="1">
                <a:latin typeface="Times New Roman"/>
                <a:ea typeface="黑体"/>
              </a:rPr>
              <a:t>int</a:t>
            </a:r>
            <a:r>
              <a:rPr lang="en-US" altLang="zh-CN" sz="2200" dirty="0">
                <a:latin typeface="Times New Roman"/>
                <a:ea typeface="黑体"/>
              </a:rPr>
              <a:t> Print(</a:t>
            </a:r>
            <a:r>
              <a:rPr lang="en-US" altLang="zh-CN" sz="2200" dirty="0" err="1">
                <a:latin typeface="Times New Roman"/>
                <a:ea typeface="黑体"/>
              </a:rPr>
              <a:t>params</a:t>
            </a:r>
            <a:r>
              <a:rPr lang="en-US" altLang="zh-CN" sz="2200" dirty="0">
                <a:latin typeface="Times New Roman"/>
                <a:ea typeface="黑体"/>
              </a:rPr>
              <a:t> </a:t>
            </a:r>
            <a:r>
              <a:rPr lang="en-US" altLang="zh-CN" sz="2200" dirty="0" err="1">
                <a:latin typeface="Times New Roman"/>
                <a:ea typeface="黑体"/>
              </a:rPr>
              <a:t>int</a:t>
            </a:r>
            <a:r>
              <a:rPr lang="en-US" altLang="zh-CN" sz="2200" dirty="0">
                <a:latin typeface="Times New Roman"/>
                <a:ea typeface="黑体"/>
              </a:rPr>
              <a:t>[] </a:t>
            </a:r>
            <a:r>
              <a:rPr lang="en-US" altLang="zh-CN" sz="2200" dirty="0" err="1">
                <a:latin typeface="Times New Roman"/>
                <a:ea typeface="黑体"/>
              </a:rPr>
              <a:t>args</a:t>
            </a:r>
            <a:r>
              <a:rPr lang="en-US" altLang="zh-CN" sz="2200" dirty="0">
                <a:latin typeface="Times New Roman"/>
                <a:ea typeface="黑体"/>
              </a:rPr>
              <a:t>)</a:t>
            </a:r>
            <a:r>
              <a:rPr lang="zh-CN" altLang="en-US" sz="2200" dirty="0">
                <a:latin typeface="Times New Roman"/>
                <a:ea typeface="黑体"/>
              </a:rPr>
              <a:t>”的方法。该方法只包含一个参数数组</a:t>
            </a:r>
            <a:r>
              <a:rPr lang="en-US" altLang="zh-CN" sz="2200" dirty="0" err="1">
                <a:latin typeface="Times New Roman"/>
                <a:ea typeface="黑体"/>
              </a:rPr>
              <a:t>args</a:t>
            </a:r>
            <a:r>
              <a:rPr lang="zh-CN" altLang="en-US" sz="2200" dirty="0">
                <a:latin typeface="Times New Roman"/>
                <a:ea typeface="黑体"/>
              </a:rPr>
              <a:t>，其元素类型为</a:t>
            </a:r>
            <a:r>
              <a:rPr lang="en-US" altLang="zh-CN" sz="2200" dirty="0" err="1">
                <a:latin typeface="Times New Roman"/>
                <a:ea typeface="黑体"/>
              </a:rPr>
              <a:t>int</a:t>
            </a:r>
            <a:r>
              <a:rPr lang="zh-CN" altLang="en-US" sz="2200" dirty="0">
                <a:latin typeface="Times New Roman"/>
                <a:ea typeface="黑体"/>
              </a:rPr>
              <a:t>。</a:t>
            </a:r>
            <a:r>
              <a:rPr lang="en-US" altLang="zh-CN" sz="2200" dirty="0">
                <a:latin typeface="Times New Roman"/>
                <a:ea typeface="黑体"/>
              </a:rPr>
              <a:t>Print(</a:t>
            </a:r>
            <a:r>
              <a:rPr lang="en-US" altLang="zh-CN" sz="2200" dirty="0" err="1">
                <a:latin typeface="Times New Roman"/>
                <a:ea typeface="黑体"/>
              </a:rPr>
              <a:t>params</a:t>
            </a:r>
            <a:r>
              <a:rPr lang="en-US" altLang="zh-CN" sz="2200" dirty="0">
                <a:latin typeface="Times New Roman"/>
                <a:ea typeface="黑体"/>
              </a:rPr>
              <a:t> </a:t>
            </a:r>
            <a:r>
              <a:rPr lang="en-US" altLang="zh-CN" sz="2200" dirty="0" err="1">
                <a:latin typeface="Times New Roman"/>
                <a:ea typeface="黑体"/>
              </a:rPr>
              <a:t>int</a:t>
            </a:r>
            <a:r>
              <a:rPr lang="en-US" altLang="zh-CN" sz="2200" dirty="0">
                <a:latin typeface="Times New Roman"/>
                <a:ea typeface="黑体"/>
              </a:rPr>
              <a:t>[] </a:t>
            </a:r>
            <a:r>
              <a:rPr lang="en-US" altLang="zh-CN" sz="2200" dirty="0" err="1">
                <a:latin typeface="Times New Roman"/>
                <a:ea typeface="黑体"/>
              </a:rPr>
              <a:t>args</a:t>
            </a:r>
            <a:r>
              <a:rPr lang="en-US" altLang="zh-CN" sz="2200" dirty="0">
                <a:latin typeface="Times New Roman"/>
                <a:ea typeface="黑体"/>
              </a:rPr>
              <a:t>)</a:t>
            </a:r>
            <a:r>
              <a:rPr lang="zh-CN" altLang="en-US" sz="2200" dirty="0">
                <a:latin typeface="Times New Roman"/>
                <a:ea typeface="黑体"/>
              </a:rPr>
              <a:t>方法将</a:t>
            </a:r>
            <a:r>
              <a:rPr lang="en-US" altLang="zh-CN" sz="2200" dirty="0" err="1">
                <a:latin typeface="Times New Roman"/>
                <a:ea typeface="黑体"/>
              </a:rPr>
              <a:t>args</a:t>
            </a:r>
            <a:r>
              <a:rPr lang="zh-CN" altLang="en-US" sz="2200" dirty="0">
                <a:latin typeface="Times New Roman"/>
                <a:ea typeface="黑体"/>
              </a:rPr>
              <a:t>数组中的每一个值输出到控制台，最后还输出一个换行符号。然后调用</a:t>
            </a:r>
            <a:r>
              <a:rPr lang="en-US" altLang="zh-CN" sz="2200" dirty="0">
                <a:latin typeface="Times New Roman"/>
                <a:ea typeface="黑体"/>
              </a:rPr>
              <a:t>Print(</a:t>
            </a:r>
            <a:r>
              <a:rPr lang="en-US" altLang="zh-CN" sz="2200" dirty="0" err="1">
                <a:latin typeface="Times New Roman"/>
                <a:ea typeface="黑体"/>
              </a:rPr>
              <a:t>params</a:t>
            </a:r>
            <a:r>
              <a:rPr lang="en-US" altLang="zh-CN" sz="2200" dirty="0">
                <a:latin typeface="Times New Roman"/>
                <a:ea typeface="黑体"/>
              </a:rPr>
              <a:t> </a:t>
            </a:r>
            <a:r>
              <a:rPr lang="en-US" altLang="zh-CN" sz="2200" dirty="0" err="1">
                <a:latin typeface="Times New Roman"/>
                <a:ea typeface="黑体"/>
              </a:rPr>
              <a:t>int</a:t>
            </a:r>
            <a:r>
              <a:rPr lang="en-US" altLang="zh-CN" sz="2200" dirty="0">
                <a:latin typeface="Times New Roman"/>
                <a:ea typeface="黑体"/>
              </a:rPr>
              <a:t>[] </a:t>
            </a:r>
            <a:r>
              <a:rPr lang="en-US" altLang="zh-CN" sz="2200" dirty="0" err="1">
                <a:latin typeface="Times New Roman"/>
                <a:ea typeface="黑体"/>
              </a:rPr>
              <a:t>args</a:t>
            </a:r>
            <a:r>
              <a:rPr lang="en-US" altLang="zh-CN" sz="2200" dirty="0">
                <a:latin typeface="Times New Roman"/>
                <a:ea typeface="黑体"/>
              </a:rPr>
              <a:t>)</a:t>
            </a:r>
            <a:r>
              <a:rPr lang="zh-CN" altLang="en-US" sz="2200" dirty="0">
                <a:latin typeface="Times New Roman"/>
                <a:ea typeface="黑体"/>
              </a:rPr>
              <a:t>方法</a:t>
            </a:r>
            <a:r>
              <a:rPr lang="en-US" altLang="zh-CN" sz="2200" dirty="0">
                <a:latin typeface="Times New Roman"/>
                <a:ea typeface="黑体"/>
              </a:rPr>
              <a:t>3</a:t>
            </a:r>
            <a:r>
              <a:rPr lang="zh-CN" altLang="en-US" sz="2200" dirty="0">
                <a:latin typeface="Times New Roman"/>
                <a:ea typeface="黑体"/>
              </a:rPr>
              <a:t>次。第</a:t>
            </a:r>
            <a:r>
              <a:rPr lang="en-US" altLang="zh-CN" sz="2200" dirty="0">
                <a:latin typeface="Times New Roman"/>
                <a:ea typeface="黑体"/>
              </a:rPr>
              <a:t>1</a:t>
            </a:r>
            <a:r>
              <a:rPr lang="zh-CN" altLang="en-US" sz="2200" dirty="0">
                <a:latin typeface="Times New Roman"/>
                <a:ea typeface="黑体"/>
              </a:rPr>
              <a:t>次调用时使用了数组</a:t>
            </a:r>
            <a:r>
              <a:rPr lang="en-US" altLang="zh-CN" sz="2200" dirty="0" err="1">
                <a:latin typeface="Times New Roman"/>
                <a:ea typeface="黑体"/>
              </a:rPr>
              <a:t>arr</a:t>
            </a:r>
            <a:r>
              <a:rPr lang="zh-CN" altLang="en-US" sz="2200" dirty="0">
                <a:latin typeface="Times New Roman"/>
                <a:ea typeface="黑体"/>
              </a:rPr>
              <a:t>作为其参数，第</a:t>
            </a:r>
            <a:r>
              <a:rPr lang="en-US" altLang="zh-CN" sz="2200" dirty="0">
                <a:latin typeface="Times New Roman"/>
                <a:ea typeface="黑体"/>
              </a:rPr>
              <a:t>2</a:t>
            </a:r>
            <a:r>
              <a:rPr lang="zh-CN" altLang="en-US" sz="2200" dirty="0">
                <a:latin typeface="Times New Roman"/>
                <a:ea typeface="黑体"/>
              </a:rPr>
              <a:t>次调用时使用“</a:t>
            </a:r>
            <a:r>
              <a:rPr lang="en-US" altLang="zh-CN" sz="2200" dirty="0">
                <a:latin typeface="Times New Roman"/>
                <a:ea typeface="黑体"/>
              </a:rPr>
              <a:t>1,2,3</a:t>
            </a:r>
            <a:r>
              <a:rPr lang="zh-CN" altLang="en-US" sz="2200" dirty="0">
                <a:latin typeface="Times New Roman"/>
                <a:ea typeface="黑体"/>
              </a:rPr>
              <a:t>”作为其参数，第</a:t>
            </a:r>
            <a:r>
              <a:rPr lang="en-US" altLang="zh-CN" sz="2200" dirty="0">
                <a:latin typeface="Times New Roman"/>
                <a:ea typeface="黑体"/>
              </a:rPr>
              <a:t>3</a:t>
            </a:r>
            <a:r>
              <a:rPr lang="zh-CN" altLang="en-US" sz="2200" dirty="0">
                <a:latin typeface="Times New Roman"/>
                <a:ea typeface="黑体"/>
              </a:rPr>
              <a:t>次调用时未使用任何参数。</a:t>
            </a:r>
          </a:p>
          <a:p>
            <a:pPr lvl="0"/>
            <a:r>
              <a:rPr lang="zh-CN" altLang="en-US" sz="2200" dirty="0">
                <a:latin typeface="Times New Roman"/>
                <a:ea typeface="黑体"/>
              </a:rPr>
              <a:t>分析：当第</a:t>
            </a:r>
            <a:r>
              <a:rPr lang="en-US" altLang="zh-CN" sz="2200" dirty="0">
                <a:latin typeface="Times New Roman"/>
                <a:ea typeface="黑体"/>
              </a:rPr>
              <a:t>1</a:t>
            </a:r>
            <a:r>
              <a:rPr lang="zh-CN" altLang="en-US" sz="2200" dirty="0">
                <a:latin typeface="Times New Roman"/>
                <a:ea typeface="黑体"/>
              </a:rPr>
              <a:t>次调用时使用了</a:t>
            </a:r>
            <a:r>
              <a:rPr lang="en-US" altLang="zh-CN" sz="2200" dirty="0" err="1">
                <a:latin typeface="Times New Roman"/>
                <a:ea typeface="黑体"/>
              </a:rPr>
              <a:t>arr</a:t>
            </a:r>
            <a:r>
              <a:rPr lang="zh-CN" altLang="en-US" sz="2200" dirty="0">
                <a:latin typeface="Times New Roman"/>
                <a:ea typeface="黑体"/>
              </a:rPr>
              <a:t>作为其参数，它将</a:t>
            </a:r>
            <a:r>
              <a:rPr lang="en-US" altLang="zh-CN" sz="2200" dirty="0" err="1">
                <a:latin typeface="Times New Roman"/>
                <a:ea typeface="黑体"/>
              </a:rPr>
              <a:t>arr</a:t>
            </a:r>
            <a:r>
              <a:rPr lang="zh-CN" altLang="en-US" sz="2200" dirty="0">
                <a:latin typeface="Times New Roman"/>
                <a:ea typeface="黑体"/>
              </a:rPr>
              <a:t>数组作为值参数传递，因此输出</a:t>
            </a:r>
            <a:r>
              <a:rPr lang="en-US" altLang="zh-CN" sz="2200" dirty="0" err="1">
                <a:latin typeface="Times New Roman"/>
                <a:ea typeface="黑体"/>
              </a:rPr>
              <a:t>arr</a:t>
            </a:r>
            <a:r>
              <a:rPr lang="zh-CN" altLang="en-US" sz="2200" dirty="0">
                <a:latin typeface="Times New Roman"/>
                <a:ea typeface="黑体"/>
              </a:rPr>
              <a:t>数组中各个元素的值。当第</a:t>
            </a:r>
            <a:r>
              <a:rPr lang="en-US" altLang="zh-CN" sz="2200" dirty="0">
                <a:latin typeface="Times New Roman"/>
                <a:ea typeface="黑体"/>
              </a:rPr>
              <a:t>2</a:t>
            </a:r>
            <a:r>
              <a:rPr lang="zh-CN" altLang="en-US" sz="2200" dirty="0">
                <a:latin typeface="Times New Roman"/>
                <a:ea typeface="黑体"/>
              </a:rPr>
              <a:t>次调用时，该方法自动为这</a:t>
            </a:r>
            <a:r>
              <a:rPr lang="en-US" altLang="zh-CN" sz="2200" dirty="0">
                <a:latin typeface="Times New Roman"/>
                <a:ea typeface="黑体"/>
              </a:rPr>
              <a:t>3</a:t>
            </a:r>
            <a:r>
              <a:rPr lang="zh-CN" altLang="en-US" sz="2200" dirty="0">
                <a:latin typeface="Times New Roman"/>
                <a:ea typeface="黑体"/>
              </a:rPr>
              <a:t>个值创建一个元素数量为</a:t>
            </a:r>
            <a:r>
              <a:rPr lang="en-US" altLang="zh-CN" sz="2200" dirty="0">
                <a:latin typeface="Times New Roman"/>
                <a:ea typeface="黑体"/>
              </a:rPr>
              <a:t>3</a:t>
            </a:r>
            <a:r>
              <a:rPr lang="zh-CN" altLang="en-US" sz="2200" dirty="0">
                <a:latin typeface="Times New Roman"/>
                <a:ea typeface="黑体"/>
              </a:rPr>
              <a:t>、元素类型为</a:t>
            </a:r>
            <a:r>
              <a:rPr lang="en-US" altLang="zh-CN" sz="2200" dirty="0" err="1">
                <a:latin typeface="Times New Roman"/>
                <a:ea typeface="黑体"/>
              </a:rPr>
              <a:t>int</a:t>
            </a:r>
            <a:r>
              <a:rPr lang="zh-CN" altLang="en-US" sz="2200" dirty="0">
                <a:latin typeface="Times New Roman"/>
                <a:ea typeface="黑体"/>
              </a:rPr>
              <a:t>的数组，然后将该数组作为值参数传递。当第</a:t>
            </a:r>
            <a:r>
              <a:rPr lang="en-US" altLang="zh-CN" sz="2200" dirty="0">
                <a:latin typeface="Times New Roman"/>
                <a:ea typeface="黑体"/>
              </a:rPr>
              <a:t>3</a:t>
            </a:r>
            <a:r>
              <a:rPr lang="zh-CN" altLang="en-US" sz="2200" dirty="0">
                <a:latin typeface="Times New Roman"/>
                <a:ea typeface="黑体"/>
              </a:rPr>
              <a:t>次调用时，该方法自动创建一个元素数量为空的、元素类型为</a:t>
            </a:r>
            <a:r>
              <a:rPr lang="en-US" altLang="zh-CN" sz="2200" dirty="0" err="1">
                <a:latin typeface="Times New Roman"/>
                <a:ea typeface="黑体"/>
              </a:rPr>
              <a:t>int</a:t>
            </a:r>
            <a:r>
              <a:rPr lang="zh-CN" altLang="en-US" sz="2200" dirty="0">
                <a:latin typeface="Times New Roman"/>
                <a:ea typeface="黑体"/>
              </a:rPr>
              <a:t>的数组，然后将该数组作为值参数传递。</a:t>
            </a:r>
          </a:p>
          <a:p>
            <a:endParaRPr lang="zh-CN" altLang="en-US" sz="2200" dirty="0"/>
          </a:p>
          <a:p>
            <a:endParaRPr lang="zh-CN" altLang="en-US" sz="2200" dirty="0"/>
          </a:p>
        </p:txBody>
      </p:sp>
    </p:spTree>
    <p:extLst>
      <p:ext uri="{BB962C8B-B14F-4D97-AF65-F5344CB8AC3E}">
        <p14:creationId xmlns:p14="http://schemas.microsoft.com/office/powerpoint/2010/main" val="15924585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631229"/>
            <a:ext cx="8229600" cy="4525963"/>
          </a:xfrm>
        </p:spPr>
        <p:txBody>
          <a:bodyPr>
            <a:noAutofit/>
          </a:bodyPr>
          <a:lstStyle/>
          <a:p>
            <a:pPr lvl="0"/>
            <a:r>
              <a:rPr lang="zh-CN" altLang="en-US" b="1" dirty="0">
                <a:latin typeface="Times New Roman"/>
                <a:sym typeface="Wingdings"/>
              </a:rPr>
              <a:t></a:t>
            </a:r>
            <a:r>
              <a:rPr lang="zh-CN" altLang="en-US" dirty="0">
                <a:latin typeface="Times New Roman"/>
                <a:ea typeface="黑体"/>
                <a:sym typeface="Wingdings"/>
              </a:rPr>
              <a:t>注意：实际上，“</a:t>
            </a:r>
            <a:r>
              <a:rPr lang="en-US" altLang="zh-CN" dirty="0">
                <a:latin typeface="Times New Roman"/>
                <a:ea typeface="黑体"/>
                <a:sym typeface="Wingdings"/>
              </a:rPr>
              <a:t>Print(1,2,3);</a:t>
            </a:r>
            <a:r>
              <a:rPr lang="zh-CN" altLang="en-US" dirty="0">
                <a:latin typeface="Times New Roman"/>
                <a:ea typeface="黑体"/>
                <a:sym typeface="Wingdings"/>
              </a:rPr>
              <a:t>”等效于“</a:t>
            </a:r>
            <a:r>
              <a:rPr lang="en-US" altLang="zh-CN" dirty="0">
                <a:latin typeface="Times New Roman"/>
                <a:ea typeface="黑体"/>
                <a:sym typeface="Wingdings"/>
              </a:rPr>
              <a:t>Print(new </a:t>
            </a:r>
            <a:r>
              <a:rPr lang="en-US" altLang="zh-CN" dirty="0" err="1">
                <a:latin typeface="Times New Roman"/>
                <a:ea typeface="黑体"/>
                <a:sym typeface="Wingdings"/>
              </a:rPr>
              <a:t>int</a:t>
            </a:r>
            <a:r>
              <a:rPr lang="en-US" altLang="zh-CN" dirty="0">
                <a:latin typeface="Times New Roman"/>
                <a:ea typeface="黑体"/>
                <a:sym typeface="Wingdings"/>
              </a:rPr>
              <a:t>[]{1,2,3});</a:t>
            </a:r>
            <a:r>
              <a:rPr lang="zh-CN" altLang="en-US" dirty="0">
                <a:latin typeface="Times New Roman"/>
                <a:ea typeface="黑体"/>
                <a:sym typeface="Wingdings"/>
              </a:rPr>
              <a:t>”，“</a:t>
            </a:r>
            <a:r>
              <a:rPr lang="en-US" altLang="zh-CN" dirty="0">
                <a:latin typeface="Times New Roman"/>
                <a:ea typeface="黑体"/>
                <a:sym typeface="Wingdings"/>
              </a:rPr>
              <a:t>Print();</a:t>
            </a:r>
            <a:r>
              <a:rPr lang="zh-CN" altLang="en-US" dirty="0">
                <a:latin typeface="Times New Roman"/>
                <a:ea typeface="黑体"/>
                <a:sym typeface="Wingdings"/>
              </a:rPr>
              <a:t>”等效于“</a:t>
            </a:r>
            <a:r>
              <a:rPr lang="en-US" altLang="zh-CN" dirty="0">
                <a:latin typeface="Times New Roman"/>
                <a:ea typeface="黑体"/>
                <a:sym typeface="Wingdings"/>
              </a:rPr>
              <a:t>Print(new </a:t>
            </a:r>
            <a:r>
              <a:rPr lang="en-US" altLang="zh-CN" dirty="0" err="1">
                <a:latin typeface="Times New Roman"/>
                <a:ea typeface="黑体"/>
                <a:sym typeface="Wingdings"/>
              </a:rPr>
              <a:t>int</a:t>
            </a:r>
            <a:r>
              <a:rPr lang="en-US" altLang="zh-CN" dirty="0">
                <a:latin typeface="Times New Roman"/>
                <a:ea typeface="黑体"/>
                <a:sym typeface="Wingdings"/>
              </a:rPr>
              <a:t>[]{});</a:t>
            </a:r>
            <a:r>
              <a:rPr lang="zh-CN" altLang="en-US" dirty="0">
                <a:latin typeface="Times New Roman"/>
                <a:ea typeface="黑体"/>
                <a:sym typeface="Wingdings"/>
              </a:rPr>
              <a:t>”</a:t>
            </a:r>
            <a:r>
              <a:rPr lang="zh-CN" altLang="en-US" dirty="0" smtClean="0">
                <a:latin typeface="Times New Roman"/>
                <a:ea typeface="黑体"/>
                <a:sym typeface="Wingdings"/>
              </a:rPr>
              <a:t>。</a:t>
            </a:r>
            <a:endParaRPr lang="en-US" altLang="zh-CN" dirty="0" smtClean="0">
              <a:latin typeface="Times New Roman"/>
              <a:ea typeface="黑体"/>
              <a:sym typeface="Wingdings"/>
            </a:endParaRPr>
          </a:p>
          <a:p>
            <a:pPr lvl="0"/>
            <a:r>
              <a:rPr lang="en-US" altLang="zh-CN" dirty="0">
                <a:latin typeface="Times New Roman"/>
              </a:rPr>
              <a:t>2</a:t>
            </a:r>
            <a:r>
              <a:rPr lang="zh-CN" altLang="en-US" dirty="0">
                <a:latin typeface="Times New Roman"/>
              </a:rPr>
              <a:t>．静态方法和实例方法</a:t>
            </a:r>
          </a:p>
          <a:p>
            <a:pPr lvl="0"/>
            <a:r>
              <a:rPr lang="zh-CN" altLang="en-US" dirty="0">
                <a:latin typeface="Times New Roman"/>
              </a:rPr>
              <a:t>静态方法是类的方法，每个类也有自己的操作，静态方法从类一创建好就开始存在。而实例方法是对象的方法，只能通过对象去调用。静态方法和实例方法与静态变量和实例变量比较相似，静态方法也是使用</a:t>
            </a:r>
            <a:r>
              <a:rPr lang="en-US" altLang="zh-CN" dirty="0">
                <a:latin typeface="Times New Roman"/>
              </a:rPr>
              <a:t>static</a:t>
            </a:r>
            <a:r>
              <a:rPr lang="zh-CN" altLang="en-US" dirty="0">
                <a:latin typeface="Times New Roman"/>
              </a:rPr>
              <a:t>修饰符，而实例方法不使用</a:t>
            </a:r>
            <a:r>
              <a:rPr lang="en-US" altLang="zh-CN" dirty="0">
                <a:latin typeface="Times New Roman"/>
              </a:rPr>
              <a:t>static</a:t>
            </a:r>
            <a:r>
              <a:rPr lang="zh-CN" altLang="en-US" dirty="0">
                <a:latin typeface="Times New Roman"/>
              </a:rPr>
              <a:t>修饰符。静态</a:t>
            </a:r>
            <a:r>
              <a:rPr lang="zh-CN" altLang="en-US" dirty="0" smtClean="0">
                <a:latin typeface="Times New Roman"/>
              </a:rPr>
              <a:t>方法属于某</a:t>
            </a:r>
            <a:r>
              <a:rPr lang="zh-CN" altLang="en-US" dirty="0">
                <a:latin typeface="Times New Roman"/>
              </a:rPr>
              <a:t>一个类，实例方法属于类的某一个实例</a:t>
            </a:r>
            <a:r>
              <a:rPr lang="zh-CN" altLang="en-US" dirty="0" smtClean="0">
                <a:latin typeface="Times New Roman"/>
              </a:rPr>
              <a:t>。</a:t>
            </a:r>
            <a:endParaRPr lang="zh-CN" altLang="en-US" dirty="0">
              <a:latin typeface="Times New Roman"/>
            </a:endParaRPr>
          </a:p>
        </p:txBody>
      </p:sp>
    </p:spTree>
    <p:extLst>
      <p:ext uri="{BB962C8B-B14F-4D97-AF65-F5344CB8AC3E}">
        <p14:creationId xmlns:p14="http://schemas.microsoft.com/office/powerpoint/2010/main" val="26283262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5-18</a:t>
            </a:r>
            <a:r>
              <a:rPr lang="en-US" altLang="zh-CN" dirty="0">
                <a:solidFill>
                  <a:srgbClr val="C00000"/>
                </a:solidFill>
                <a:latin typeface="Times New Roman"/>
                <a:ea typeface="黑体"/>
              </a:rPr>
              <a:t>】</a:t>
            </a:r>
            <a:r>
              <a:rPr lang="zh-CN" altLang="en-US" dirty="0">
                <a:latin typeface="Times New Roman"/>
                <a:ea typeface="黑体"/>
              </a:rPr>
              <a:t>下面在</a:t>
            </a:r>
            <a:r>
              <a:rPr lang="en-US" altLang="zh-CN" dirty="0">
                <a:latin typeface="Times New Roman"/>
                <a:ea typeface="黑体"/>
              </a:rPr>
              <a:t>Program</a:t>
            </a:r>
            <a:r>
              <a:rPr lang="zh-CN" altLang="en-US" dirty="0">
                <a:latin typeface="Times New Roman"/>
                <a:ea typeface="黑体"/>
              </a:rPr>
              <a:t>类中声明两个方法：</a:t>
            </a:r>
            <a:r>
              <a:rPr lang="en-US" altLang="zh-CN" dirty="0" err="1">
                <a:latin typeface="Times New Roman"/>
                <a:ea typeface="黑体"/>
              </a:rPr>
              <a:t>F1</a:t>
            </a:r>
            <a:r>
              <a:rPr lang="zh-CN" altLang="en-US" dirty="0">
                <a:latin typeface="Times New Roman"/>
                <a:ea typeface="黑体"/>
              </a:rPr>
              <a:t>和</a:t>
            </a:r>
            <a:r>
              <a:rPr lang="en-US" altLang="zh-CN" dirty="0" err="1">
                <a:latin typeface="Times New Roman"/>
                <a:ea typeface="黑体"/>
              </a:rPr>
              <a:t>F2</a:t>
            </a:r>
            <a:r>
              <a:rPr lang="zh-CN" altLang="en-US" dirty="0">
                <a:latin typeface="Times New Roman"/>
                <a:ea typeface="黑体"/>
              </a:rPr>
              <a:t>。其中，</a:t>
            </a:r>
            <a:r>
              <a:rPr lang="en-US" altLang="zh-CN" dirty="0" err="1">
                <a:latin typeface="Times New Roman"/>
                <a:ea typeface="黑体"/>
              </a:rPr>
              <a:t>F1</a:t>
            </a:r>
            <a:r>
              <a:rPr lang="zh-CN" altLang="en-US" dirty="0">
                <a:latin typeface="Times New Roman"/>
                <a:ea typeface="黑体"/>
              </a:rPr>
              <a:t>为静态方法，</a:t>
            </a:r>
            <a:r>
              <a:rPr lang="en-US" altLang="zh-CN" dirty="0" err="1">
                <a:latin typeface="Times New Roman"/>
                <a:ea typeface="黑体"/>
              </a:rPr>
              <a:t>F2</a:t>
            </a:r>
            <a:r>
              <a:rPr lang="zh-CN" altLang="en-US" dirty="0">
                <a:latin typeface="Times New Roman"/>
                <a:ea typeface="黑体"/>
              </a:rPr>
              <a:t>为实例方法。然后分别调用</a:t>
            </a:r>
            <a:r>
              <a:rPr lang="en-US" altLang="zh-CN" dirty="0">
                <a:latin typeface="Times New Roman"/>
                <a:ea typeface="黑体"/>
              </a:rPr>
              <a:t>Program</a:t>
            </a:r>
            <a:r>
              <a:rPr lang="zh-CN" altLang="en-US" dirty="0">
                <a:latin typeface="Times New Roman"/>
                <a:ea typeface="黑体"/>
              </a:rPr>
              <a:t>类的</a:t>
            </a:r>
            <a:r>
              <a:rPr lang="en-US" altLang="zh-CN" dirty="0" err="1">
                <a:latin typeface="Times New Roman"/>
                <a:ea typeface="黑体"/>
              </a:rPr>
              <a:t>F1</a:t>
            </a:r>
            <a:r>
              <a:rPr lang="zh-CN" altLang="en-US" dirty="0">
                <a:latin typeface="Times New Roman"/>
                <a:ea typeface="黑体"/>
              </a:rPr>
              <a:t>和</a:t>
            </a:r>
            <a:r>
              <a:rPr lang="en-US" altLang="zh-CN" dirty="0" err="1">
                <a:latin typeface="Times New Roman"/>
                <a:ea typeface="黑体"/>
              </a:rPr>
              <a:t>F2</a:t>
            </a:r>
            <a:r>
              <a:rPr lang="zh-CN" altLang="en-US" dirty="0">
                <a:latin typeface="Times New Roman"/>
                <a:ea typeface="黑体"/>
              </a:rPr>
              <a:t>。在调用</a:t>
            </a:r>
            <a:r>
              <a:rPr lang="en-US" altLang="zh-CN" dirty="0" err="1">
                <a:latin typeface="Times New Roman"/>
                <a:ea typeface="黑体"/>
              </a:rPr>
              <a:t>F1</a:t>
            </a:r>
            <a:r>
              <a:rPr lang="zh-CN" altLang="en-US" dirty="0">
                <a:latin typeface="Times New Roman"/>
                <a:ea typeface="黑体"/>
              </a:rPr>
              <a:t>方法时，直接使用</a:t>
            </a:r>
            <a:r>
              <a:rPr lang="en-US" altLang="zh-CN" dirty="0">
                <a:latin typeface="Times New Roman"/>
                <a:ea typeface="黑体"/>
              </a:rPr>
              <a:t>Program</a:t>
            </a:r>
            <a:r>
              <a:rPr lang="zh-CN" altLang="en-US" dirty="0">
                <a:latin typeface="Times New Roman"/>
                <a:ea typeface="黑体"/>
              </a:rPr>
              <a:t>类调用</a:t>
            </a:r>
            <a:r>
              <a:rPr lang="en-US" altLang="zh-CN" dirty="0" err="1">
                <a:latin typeface="Times New Roman"/>
                <a:ea typeface="黑体"/>
              </a:rPr>
              <a:t>F1</a:t>
            </a:r>
            <a:r>
              <a:rPr lang="zh-CN" altLang="en-US" dirty="0">
                <a:latin typeface="Times New Roman"/>
                <a:ea typeface="黑体"/>
              </a:rPr>
              <a:t>方法。在调用</a:t>
            </a:r>
            <a:r>
              <a:rPr lang="en-US" altLang="zh-CN" dirty="0" err="1">
                <a:latin typeface="Times New Roman"/>
                <a:ea typeface="黑体"/>
              </a:rPr>
              <a:t>F2</a:t>
            </a:r>
            <a:r>
              <a:rPr lang="zh-CN" altLang="en-US" dirty="0">
                <a:latin typeface="Times New Roman"/>
                <a:ea typeface="黑体"/>
              </a:rPr>
              <a:t>方法时，首先为</a:t>
            </a:r>
            <a:r>
              <a:rPr lang="en-US" altLang="zh-CN" dirty="0">
                <a:latin typeface="Times New Roman"/>
                <a:ea typeface="黑体"/>
              </a:rPr>
              <a:t>Program</a:t>
            </a:r>
            <a:r>
              <a:rPr lang="zh-CN" altLang="en-US" dirty="0">
                <a:latin typeface="Times New Roman"/>
                <a:ea typeface="黑体"/>
              </a:rPr>
              <a:t>类创建一个实例</a:t>
            </a:r>
            <a:r>
              <a:rPr lang="en-US" altLang="zh-CN" dirty="0">
                <a:latin typeface="Times New Roman"/>
                <a:ea typeface="黑体"/>
              </a:rPr>
              <a:t>p</a:t>
            </a:r>
            <a:r>
              <a:rPr lang="zh-CN" altLang="en-US" dirty="0">
                <a:latin typeface="Times New Roman"/>
                <a:ea typeface="黑体"/>
              </a:rPr>
              <a:t>，然后通过</a:t>
            </a:r>
            <a:r>
              <a:rPr lang="en-US" altLang="zh-CN" dirty="0">
                <a:latin typeface="Times New Roman"/>
                <a:ea typeface="黑体"/>
              </a:rPr>
              <a:t>p</a:t>
            </a:r>
            <a:r>
              <a:rPr lang="zh-CN" altLang="en-US" dirty="0">
                <a:latin typeface="Times New Roman"/>
                <a:ea typeface="黑体"/>
              </a:rPr>
              <a:t>实例调用</a:t>
            </a:r>
            <a:r>
              <a:rPr lang="en-US" altLang="zh-CN" dirty="0" err="1">
                <a:latin typeface="Times New Roman"/>
                <a:ea typeface="黑体"/>
              </a:rPr>
              <a:t>F2</a:t>
            </a:r>
            <a:r>
              <a:rPr lang="zh-CN" altLang="en-US" dirty="0">
                <a:latin typeface="Times New Roman"/>
                <a:ea typeface="黑体"/>
              </a:rPr>
              <a:t>方法。</a:t>
            </a:r>
          </a:p>
          <a:p>
            <a:pPr lvl="0"/>
            <a:endParaRPr lang="zh-CN" altLang="en-US" dirty="0">
              <a:latin typeface="Times New Roman"/>
              <a:ea typeface="黑体"/>
              <a:sym typeface="Wingdings"/>
            </a:endParaRPr>
          </a:p>
          <a:p>
            <a:endParaRPr lang="zh-CN" altLang="en-US" dirty="0"/>
          </a:p>
          <a:p>
            <a:endParaRPr lang="zh-CN" altLang="en-US" dirty="0"/>
          </a:p>
        </p:txBody>
      </p:sp>
    </p:spTree>
    <p:extLst>
      <p:ext uri="{BB962C8B-B14F-4D97-AF65-F5344CB8AC3E}">
        <p14:creationId xmlns:p14="http://schemas.microsoft.com/office/powerpoint/2010/main" val="10925756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775245"/>
            <a:ext cx="8229600" cy="4525963"/>
          </a:xfrm>
        </p:spPr>
        <p:txBody>
          <a:bodyPr>
            <a:noAutofit/>
          </a:bodyPr>
          <a:lstStyle/>
          <a:p>
            <a:pPr lvl="0"/>
            <a:r>
              <a:rPr lang="en-US" altLang="zh-CN" dirty="0" smtClean="0">
                <a:latin typeface="Times New Roman"/>
              </a:rPr>
              <a:t>3</a:t>
            </a:r>
            <a:r>
              <a:rPr lang="zh-CN" altLang="en-US" dirty="0">
                <a:latin typeface="Times New Roman"/>
              </a:rPr>
              <a:t>．虚方法和重写方法</a:t>
            </a:r>
          </a:p>
          <a:p>
            <a:pPr lvl="0"/>
            <a:r>
              <a:rPr lang="zh-CN" altLang="en-US" dirty="0">
                <a:latin typeface="Times New Roman"/>
              </a:rPr>
              <a:t>虚方法的出现是为了实现基类可以调用派生类的方法。重写虚方法也不是必须的操作。如果派生类没有重写虚方法，那么将使用基类的虚方法。若在一个实例方法的声明中含有</a:t>
            </a:r>
            <a:r>
              <a:rPr lang="en-US" altLang="zh-CN" dirty="0">
                <a:latin typeface="Times New Roman"/>
              </a:rPr>
              <a:t>virtual</a:t>
            </a:r>
            <a:r>
              <a:rPr lang="zh-CN" altLang="en-US" dirty="0">
                <a:latin typeface="Times New Roman"/>
              </a:rPr>
              <a:t>修饰符，则称该方法为虚方法，否则称为非虚方法。相对于非虚方法而言，虚方法可以由派生类来实现。在派生类中实现（使用</a:t>
            </a:r>
            <a:r>
              <a:rPr lang="en-US" altLang="zh-CN" dirty="0">
                <a:latin typeface="Times New Roman"/>
              </a:rPr>
              <a:t>override</a:t>
            </a:r>
            <a:r>
              <a:rPr lang="zh-CN" altLang="en-US" dirty="0">
                <a:latin typeface="Times New Roman"/>
              </a:rPr>
              <a:t>关键字）虚方法的过程被称为重写方法。简而言之，虚方法可以被派生类重写的，而非虚方法却不能被重写。</a:t>
            </a:r>
          </a:p>
          <a:p>
            <a:endParaRPr lang="zh-CN" altLang="en-US" dirty="0"/>
          </a:p>
        </p:txBody>
      </p:sp>
    </p:spTree>
    <p:extLst>
      <p:ext uri="{BB962C8B-B14F-4D97-AF65-F5344CB8AC3E}">
        <p14:creationId xmlns:p14="http://schemas.microsoft.com/office/powerpoint/2010/main" val="34579739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052736"/>
            <a:ext cx="8229600" cy="4525963"/>
          </a:xfrm>
        </p:spPr>
        <p:txBody>
          <a:bodyPr>
            <a:noAutofit/>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5-19</a:t>
            </a:r>
            <a:r>
              <a:rPr lang="en-US" altLang="zh-CN" dirty="0">
                <a:solidFill>
                  <a:srgbClr val="C00000"/>
                </a:solidFill>
                <a:latin typeface="Times New Roman"/>
                <a:ea typeface="黑体"/>
              </a:rPr>
              <a:t>】</a:t>
            </a:r>
            <a:r>
              <a:rPr lang="zh-CN" altLang="en-US" dirty="0">
                <a:latin typeface="Times New Roman"/>
                <a:ea typeface="黑体"/>
              </a:rPr>
              <a:t>下面程序在</a:t>
            </a:r>
            <a:r>
              <a:rPr lang="en-US" altLang="zh-CN" dirty="0">
                <a:latin typeface="Times New Roman"/>
                <a:ea typeface="黑体"/>
              </a:rPr>
              <a:t>Program</a:t>
            </a:r>
            <a:r>
              <a:rPr lang="zh-CN" altLang="en-US" dirty="0">
                <a:latin typeface="Times New Roman"/>
                <a:ea typeface="黑体"/>
              </a:rPr>
              <a:t>类中声明两个方法：</a:t>
            </a:r>
            <a:r>
              <a:rPr lang="en-US" altLang="zh-CN" dirty="0" err="1">
                <a:latin typeface="Times New Roman"/>
                <a:ea typeface="黑体"/>
              </a:rPr>
              <a:t>P1</a:t>
            </a:r>
            <a:r>
              <a:rPr lang="zh-CN" altLang="en-US" dirty="0">
                <a:latin typeface="Times New Roman"/>
                <a:ea typeface="黑体"/>
              </a:rPr>
              <a:t>和</a:t>
            </a:r>
            <a:r>
              <a:rPr lang="en-US" altLang="zh-CN" dirty="0" err="1">
                <a:latin typeface="Times New Roman"/>
                <a:ea typeface="黑体"/>
              </a:rPr>
              <a:t>P2</a:t>
            </a:r>
            <a:r>
              <a:rPr lang="zh-CN" altLang="en-US" dirty="0">
                <a:latin typeface="Times New Roman"/>
                <a:ea typeface="黑体"/>
              </a:rPr>
              <a:t>。其中，</a:t>
            </a:r>
            <a:r>
              <a:rPr lang="en-US" altLang="zh-CN" dirty="0" err="1">
                <a:latin typeface="Times New Roman"/>
                <a:ea typeface="黑体"/>
              </a:rPr>
              <a:t>P1</a:t>
            </a:r>
            <a:r>
              <a:rPr lang="zh-CN" altLang="en-US" dirty="0">
                <a:latin typeface="Times New Roman"/>
                <a:ea typeface="黑体"/>
              </a:rPr>
              <a:t>为虚方法，</a:t>
            </a:r>
            <a:r>
              <a:rPr lang="en-US" altLang="zh-CN" dirty="0" err="1">
                <a:latin typeface="Times New Roman"/>
                <a:ea typeface="黑体"/>
              </a:rPr>
              <a:t>P2</a:t>
            </a:r>
            <a:r>
              <a:rPr lang="zh-CN" altLang="en-US" dirty="0">
                <a:latin typeface="Times New Roman"/>
                <a:ea typeface="黑体"/>
              </a:rPr>
              <a:t>为非虚方法。然后再创建一个</a:t>
            </a:r>
            <a:r>
              <a:rPr lang="en-US" altLang="zh-CN" dirty="0">
                <a:latin typeface="Times New Roman"/>
                <a:ea typeface="黑体"/>
              </a:rPr>
              <a:t>Test</a:t>
            </a:r>
            <a:r>
              <a:rPr lang="zh-CN" altLang="en-US" dirty="0">
                <a:latin typeface="Times New Roman"/>
                <a:ea typeface="黑体"/>
              </a:rPr>
              <a:t>类，它为</a:t>
            </a:r>
            <a:r>
              <a:rPr lang="en-US" altLang="zh-CN" dirty="0">
                <a:latin typeface="Times New Roman"/>
                <a:ea typeface="黑体"/>
              </a:rPr>
              <a:t>Program</a:t>
            </a:r>
            <a:r>
              <a:rPr lang="zh-CN" altLang="en-US" dirty="0">
                <a:latin typeface="Times New Roman"/>
                <a:ea typeface="黑体"/>
              </a:rPr>
              <a:t>类的派生类。</a:t>
            </a:r>
            <a:r>
              <a:rPr lang="en-US" altLang="zh-CN" dirty="0">
                <a:latin typeface="Times New Roman"/>
                <a:ea typeface="黑体"/>
              </a:rPr>
              <a:t>Test</a:t>
            </a:r>
            <a:r>
              <a:rPr lang="zh-CN" altLang="en-US" dirty="0">
                <a:latin typeface="Times New Roman"/>
                <a:ea typeface="黑体"/>
              </a:rPr>
              <a:t>类也声明两个方法：</a:t>
            </a:r>
            <a:r>
              <a:rPr lang="en-US" altLang="zh-CN" dirty="0" err="1">
                <a:latin typeface="Times New Roman"/>
                <a:ea typeface="黑体"/>
              </a:rPr>
              <a:t>P1</a:t>
            </a:r>
            <a:r>
              <a:rPr lang="zh-CN" altLang="en-US" dirty="0">
                <a:latin typeface="Times New Roman"/>
                <a:ea typeface="黑体"/>
              </a:rPr>
              <a:t>和</a:t>
            </a:r>
            <a:r>
              <a:rPr lang="en-US" altLang="zh-CN" dirty="0" err="1">
                <a:latin typeface="Times New Roman"/>
                <a:ea typeface="黑体"/>
              </a:rPr>
              <a:t>P2</a:t>
            </a:r>
            <a:r>
              <a:rPr lang="zh-CN" altLang="en-US" dirty="0">
                <a:latin typeface="Times New Roman"/>
                <a:ea typeface="黑体"/>
              </a:rPr>
              <a:t>。其中，</a:t>
            </a:r>
            <a:r>
              <a:rPr lang="en-US" altLang="zh-CN" dirty="0" err="1">
                <a:latin typeface="Times New Roman"/>
                <a:ea typeface="黑体"/>
              </a:rPr>
              <a:t>P1</a:t>
            </a:r>
            <a:r>
              <a:rPr lang="zh-CN" altLang="en-US" dirty="0">
                <a:latin typeface="Times New Roman"/>
                <a:ea typeface="黑体"/>
              </a:rPr>
              <a:t>使用</a:t>
            </a:r>
            <a:r>
              <a:rPr lang="en-US" altLang="zh-CN" dirty="0">
                <a:latin typeface="Times New Roman"/>
                <a:ea typeface="黑体"/>
              </a:rPr>
              <a:t>override</a:t>
            </a:r>
            <a:r>
              <a:rPr lang="zh-CN" altLang="en-US" dirty="0">
                <a:latin typeface="Times New Roman"/>
                <a:ea typeface="黑体"/>
              </a:rPr>
              <a:t>关键字重写</a:t>
            </a:r>
            <a:r>
              <a:rPr lang="en-US" altLang="zh-CN" dirty="0">
                <a:latin typeface="Times New Roman"/>
                <a:ea typeface="黑体"/>
              </a:rPr>
              <a:t>Program</a:t>
            </a:r>
            <a:r>
              <a:rPr lang="zh-CN" altLang="en-US" dirty="0">
                <a:latin typeface="Times New Roman"/>
                <a:ea typeface="黑体"/>
              </a:rPr>
              <a:t>类中的</a:t>
            </a:r>
            <a:r>
              <a:rPr lang="en-US" altLang="zh-CN" dirty="0" err="1">
                <a:latin typeface="Times New Roman"/>
                <a:ea typeface="黑体"/>
              </a:rPr>
              <a:t>P1</a:t>
            </a:r>
            <a:r>
              <a:rPr lang="zh-CN" altLang="en-US" dirty="0">
                <a:latin typeface="Times New Roman"/>
                <a:ea typeface="黑体"/>
              </a:rPr>
              <a:t>方法，</a:t>
            </a:r>
            <a:r>
              <a:rPr lang="en-US" altLang="zh-CN" dirty="0" err="1">
                <a:latin typeface="Times New Roman"/>
                <a:ea typeface="黑体"/>
              </a:rPr>
              <a:t>P2</a:t>
            </a:r>
            <a:r>
              <a:rPr lang="zh-CN" altLang="en-US" dirty="0">
                <a:latin typeface="Times New Roman"/>
                <a:ea typeface="黑体"/>
              </a:rPr>
              <a:t>为非虚方法。</a:t>
            </a:r>
          </a:p>
          <a:p>
            <a:pPr lvl="0"/>
            <a:r>
              <a:rPr lang="zh-CN" altLang="en-US" dirty="0">
                <a:latin typeface="Times New Roman"/>
                <a:ea typeface="黑体"/>
              </a:rPr>
              <a:t>分析：代码“</a:t>
            </a:r>
            <a:r>
              <a:rPr lang="en-US" altLang="zh-CN" dirty="0" err="1">
                <a:latin typeface="Times New Roman"/>
                <a:ea typeface="黑体"/>
              </a:rPr>
              <a:t>program.P1</a:t>
            </a:r>
            <a:r>
              <a:rPr lang="en-US" altLang="zh-CN" dirty="0">
                <a:latin typeface="Times New Roman"/>
                <a:ea typeface="黑体"/>
              </a:rPr>
              <a:t>();</a:t>
            </a:r>
            <a:r>
              <a:rPr lang="zh-CN" altLang="en-US" dirty="0">
                <a:latin typeface="Times New Roman"/>
                <a:ea typeface="黑体"/>
              </a:rPr>
              <a:t>”中调用了子类的重写的方法</a:t>
            </a:r>
            <a:r>
              <a:rPr lang="en-US" altLang="zh-CN" dirty="0" err="1">
                <a:latin typeface="Times New Roman"/>
                <a:ea typeface="黑体"/>
              </a:rPr>
              <a:t>P1</a:t>
            </a:r>
            <a:r>
              <a:rPr lang="en-US" altLang="zh-CN" dirty="0">
                <a:latin typeface="Times New Roman"/>
                <a:ea typeface="黑体"/>
              </a:rPr>
              <a:t>()</a:t>
            </a:r>
            <a:r>
              <a:rPr lang="zh-CN" altLang="en-US" dirty="0">
                <a:latin typeface="Times New Roman"/>
                <a:ea typeface="黑体"/>
              </a:rPr>
              <a:t>，而子类中</a:t>
            </a:r>
            <a:r>
              <a:rPr lang="en-US" altLang="zh-CN" dirty="0" err="1">
                <a:latin typeface="Times New Roman"/>
                <a:ea typeface="黑体"/>
              </a:rPr>
              <a:t>P2</a:t>
            </a:r>
            <a:r>
              <a:rPr lang="zh-CN" altLang="en-US" dirty="0">
                <a:latin typeface="Times New Roman"/>
                <a:ea typeface="黑体"/>
              </a:rPr>
              <a:t>方法是非虚方法。因此“</a:t>
            </a:r>
            <a:r>
              <a:rPr lang="en-US" altLang="zh-CN" dirty="0" err="1">
                <a:latin typeface="Times New Roman"/>
                <a:ea typeface="黑体"/>
              </a:rPr>
              <a:t>program.P2</a:t>
            </a:r>
            <a:r>
              <a:rPr lang="en-US" altLang="zh-CN" dirty="0">
                <a:latin typeface="Times New Roman"/>
                <a:ea typeface="黑体"/>
              </a:rPr>
              <a:t>();</a:t>
            </a:r>
            <a:r>
              <a:rPr lang="zh-CN" altLang="en-US" dirty="0">
                <a:latin typeface="Times New Roman"/>
                <a:ea typeface="黑体"/>
              </a:rPr>
              <a:t>”调用的是基类的方法</a:t>
            </a:r>
            <a:r>
              <a:rPr lang="en-US" altLang="zh-CN" dirty="0" err="1">
                <a:latin typeface="Times New Roman"/>
                <a:ea typeface="黑体"/>
              </a:rPr>
              <a:t>P2</a:t>
            </a:r>
            <a:r>
              <a:rPr lang="en-US" altLang="zh-CN" dirty="0">
                <a:latin typeface="Times New Roman"/>
                <a:ea typeface="黑体"/>
              </a:rPr>
              <a:t>()</a:t>
            </a:r>
            <a:r>
              <a:rPr lang="zh-CN" altLang="en-US" dirty="0" smtClean="0">
                <a:latin typeface="Times New Roman"/>
                <a:ea typeface="黑体"/>
              </a:rPr>
              <a:t>。</a:t>
            </a:r>
            <a:endParaRPr lang="zh-CN" altLang="en-US" dirty="0">
              <a:latin typeface="Times New Roman"/>
              <a:ea typeface="黑体"/>
            </a:endParaRPr>
          </a:p>
          <a:p>
            <a:endParaRPr lang="zh-CN" altLang="en-US" dirty="0"/>
          </a:p>
          <a:p>
            <a:endParaRPr lang="zh-CN" altLang="en-US" dirty="0"/>
          </a:p>
        </p:txBody>
      </p:sp>
    </p:spTree>
    <p:extLst>
      <p:ext uri="{BB962C8B-B14F-4D97-AF65-F5344CB8AC3E}">
        <p14:creationId xmlns:p14="http://schemas.microsoft.com/office/powerpoint/2010/main" val="9516867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99392"/>
            <a:ext cx="8229600" cy="4525963"/>
          </a:xfrm>
        </p:spPr>
        <p:txBody>
          <a:bodyPr>
            <a:noAutofit/>
          </a:bodyPr>
          <a:lstStyle/>
          <a:p>
            <a:pPr lvl="0"/>
            <a:r>
              <a:rPr lang="en-US" altLang="zh-CN" dirty="0">
                <a:latin typeface="Times New Roman"/>
              </a:rPr>
              <a:t>4</a:t>
            </a:r>
            <a:r>
              <a:rPr lang="zh-CN" altLang="en-US" dirty="0">
                <a:latin typeface="Times New Roman"/>
              </a:rPr>
              <a:t>．密封方法</a:t>
            </a:r>
          </a:p>
          <a:p>
            <a:pPr lvl="0"/>
            <a:r>
              <a:rPr lang="en-US" altLang="zh-CN" dirty="0">
                <a:latin typeface="Times New Roman"/>
              </a:rPr>
              <a:t>C#</a:t>
            </a:r>
            <a:r>
              <a:rPr lang="zh-CN" altLang="en-US" dirty="0">
                <a:latin typeface="Times New Roman"/>
              </a:rPr>
              <a:t>继承的功能很强大，但有时可能需要阻止某种继承。例如，有一个封装某些特定硬件设备的初始化操作的类，我们不希望让类的用户能够更改该设备的初始化方式，因为用户可能将设备设置错误。因此，通过使用</a:t>
            </a:r>
            <a:r>
              <a:rPr lang="en-US" altLang="zh-CN" dirty="0">
                <a:latin typeface="Times New Roman"/>
              </a:rPr>
              <a:t>sealed</a:t>
            </a:r>
            <a:r>
              <a:rPr lang="zh-CN" altLang="en-US" dirty="0">
                <a:latin typeface="Times New Roman"/>
              </a:rPr>
              <a:t>关键字可以很容易地防止类被继承。同样地，在方法的声明中添加关键字</a:t>
            </a:r>
            <a:r>
              <a:rPr lang="en-US" altLang="zh-CN" dirty="0">
                <a:latin typeface="Times New Roman"/>
              </a:rPr>
              <a:t>sealed</a:t>
            </a:r>
            <a:r>
              <a:rPr lang="zh-CN" altLang="en-US" dirty="0">
                <a:latin typeface="Times New Roman"/>
              </a:rPr>
              <a:t>，就可以防止任何该类的派生类重写该方法。当实例方法声明包含</a:t>
            </a:r>
            <a:r>
              <a:rPr lang="en-US" altLang="zh-CN" dirty="0">
                <a:latin typeface="Times New Roman"/>
              </a:rPr>
              <a:t>sealed</a:t>
            </a:r>
            <a:r>
              <a:rPr lang="zh-CN" altLang="en-US" dirty="0">
                <a:latin typeface="Times New Roman"/>
              </a:rPr>
              <a:t>修饰符时，称该方法为密封方法（</a:t>
            </a:r>
            <a:r>
              <a:rPr lang="en-US" altLang="zh-CN" dirty="0">
                <a:latin typeface="Times New Roman"/>
              </a:rPr>
              <a:t>sealed method</a:t>
            </a:r>
            <a:r>
              <a:rPr lang="zh-CN" altLang="en-US" dirty="0">
                <a:latin typeface="Times New Roman"/>
              </a:rPr>
              <a:t>）。在声明密封方法时，也必须同时添加</a:t>
            </a:r>
            <a:r>
              <a:rPr lang="en-US" altLang="zh-CN" dirty="0">
                <a:latin typeface="Times New Roman"/>
              </a:rPr>
              <a:t>override</a:t>
            </a:r>
            <a:r>
              <a:rPr lang="zh-CN" altLang="en-US" dirty="0">
                <a:latin typeface="Times New Roman"/>
              </a:rPr>
              <a:t>修饰符。</a:t>
            </a:r>
          </a:p>
          <a:p>
            <a:pPr lvl="0"/>
            <a:r>
              <a:rPr lang="zh-CN" altLang="en-US" b="1" dirty="0">
                <a:latin typeface="Times New Roman"/>
                <a:sym typeface="Wingdings"/>
              </a:rPr>
              <a:t></a:t>
            </a:r>
            <a:r>
              <a:rPr lang="zh-CN" altLang="en-US" dirty="0">
                <a:latin typeface="Times New Roman"/>
                <a:ea typeface="黑体"/>
                <a:sym typeface="Wingdings"/>
              </a:rPr>
              <a:t>注意：使用</a:t>
            </a:r>
            <a:r>
              <a:rPr lang="en-US" altLang="zh-CN" dirty="0">
                <a:latin typeface="Times New Roman"/>
                <a:ea typeface="黑体"/>
                <a:sym typeface="Wingdings"/>
              </a:rPr>
              <a:t>sealed</a:t>
            </a:r>
            <a:r>
              <a:rPr lang="zh-CN" altLang="en-US" dirty="0">
                <a:latin typeface="Times New Roman"/>
                <a:ea typeface="黑体"/>
                <a:sym typeface="Wingdings"/>
              </a:rPr>
              <a:t>修饰符可以防止派生类进一步重写该方法。即密封方法不能被派生类重写</a:t>
            </a:r>
            <a:r>
              <a:rPr lang="zh-CN" altLang="en-US" dirty="0" smtClean="0">
                <a:latin typeface="Times New Roman"/>
                <a:ea typeface="黑体"/>
                <a:sym typeface="Wingdings"/>
              </a:rPr>
              <a:t>。</a:t>
            </a:r>
            <a:endParaRPr lang="zh-CN" altLang="en-US" dirty="0">
              <a:latin typeface="Times New Roman"/>
              <a:ea typeface="黑体"/>
              <a:sym typeface="Wingdings"/>
            </a:endParaRPr>
          </a:p>
        </p:txBody>
      </p:sp>
    </p:spTree>
    <p:extLst>
      <p:ext uri="{BB962C8B-B14F-4D97-AF65-F5344CB8AC3E}">
        <p14:creationId xmlns:p14="http://schemas.microsoft.com/office/powerpoint/2010/main" val="40027768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271189"/>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5-20</a:t>
            </a:r>
            <a:r>
              <a:rPr lang="en-US" altLang="zh-CN" dirty="0">
                <a:latin typeface="Times New Roman"/>
                <a:ea typeface="黑体"/>
              </a:rPr>
              <a:t>】</a:t>
            </a:r>
            <a:r>
              <a:rPr lang="zh-CN" altLang="en-US" dirty="0">
                <a:latin typeface="Times New Roman"/>
                <a:ea typeface="黑体"/>
              </a:rPr>
              <a:t>下面创建一个</a:t>
            </a:r>
            <a:r>
              <a:rPr lang="en-US" altLang="zh-CN" dirty="0" err="1">
                <a:latin typeface="Times New Roman"/>
                <a:ea typeface="黑体"/>
              </a:rPr>
              <a:t>Test2</a:t>
            </a:r>
            <a:r>
              <a:rPr lang="zh-CN" altLang="en-US" dirty="0">
                <a:latin typeface="Times New Roman"/>
                <a:ea typeface="黑体"/>
              </a:rPr>
              <a:t>类，它为</a:t>
            </a:r>
            <a:r>
              <a:rPr lang="en-US" altLang="zh-CN" dirty="0">
                <a:latin typeface="Times New Roman"/>
                <a:ea typeface="黑体"/>
              </a:rPr>
              <a:t>Program</a:t>
            </a:r>
            <a:r>
              <a:rPr lang="zh-CN" altLang="en-US" dirty="0">
                <a:latin typeface="Times New Roman"/>
                <a:ea typeface="黑体"/>
              </a:rPr>
              <a:t>类的派生类。</a:t>
            </a:r>
            <a:r>
              <a:rPr lang="en-US" altLang="zh-CN" dirty="0" err="1">
                <a:latin typeface="Times New Roman"/>
                <a:ea typeface="黑体"/>
              </a:rPr>
              <a:t>Test2</a:t>
            </a:r>
            <a:r>
              <a:rPr lang="zh-CN" altLang="en-US" dirty="0">
                <a:latin typeface="Times New Roman"/>
                <a:ea typeface="黑体"/>
              </a:rPr>
              <a:t>类声明一个方法：</a:t>
            </a:r>
            <a:r>
              <a:rPr lang="en-US" altLang="zh-CN" dirty="0" err="1">
                <a:latin typeface="Times New Roman"/>
                <a:ea typeface="黑体"/>
              </a:rPr>
              <a:t>F1</a:t>
            </a:r>
            <a:r>
              <a:rPr lang="zh-CN" altLang="en-US" dirty="0">
                <a:latin typeface="Times New Roman"/>
                <a:ea typeface="黑体"/>
              </a:rPr>
              <a:t>。该方法使用</a:t>
            </a:r>
            <a:r>
              <a:rPr lang="en-US" altLang="zh-CN" dirty="0">
                <a:latin typeface="Times New Roman"/>
                <a:ea typeface="黑体"/>
              </a:rPr>
              <a:t>override</a:t>
            </a:r>
            <a:r>
              <a:rPr lang="zh-CN" altLang="en-US" dirty="0">
                <a:latin typeface="Times New Roman"/>
                <a:ea typeface="黑体"/>
              </a:rPr>
              <a:t>关键字重写</a:t>
            </a:r>
            <a:r>
              <a:rPr lang="en-US" altLang="zh-CN" dirty="0">
                <a:latin typeface="Times New Roman"/>
                <a:ea typeface="黑体"/>
              </a:rPr>
              <a:t>Program</a:t>
            </a:r>
            <a:r>
              <a:rPr lang="zh-CN" altLang="en-US" dirty="0">
                <a:latin typeface="Times New Roman"/>
                <a:ea typeface="黑体"/>
              </a:rPr>
              <a:t>类中的</a:t>
            </a:r>
            <a:r>
              <a:rPr lang="en-US" altLang="zh-CN" dirty="0" err="1">
                <a:latin typeface="Times New Roman"/>
                <a:ea typeface="黑体"/>
              </a:rPr>
              <a:t>F1</a:t>
            </a:r>
            <a:r>
              <a:rPr lang="zh-CN" altLang="en-US" dirty="0">
                <a:latin typeface="Times New Roman"/>
                <a:ea typeface="黑体"/>
              </a:rPr>
              <a:t>方法，并使用</a:t>
            </a:r>
            <a:r>
              <a:rPr lang="en-US" altLang="zh-CN" dirty="0">
                <a:latin typeface="Times New Roman"/>
                <a:ea typeface="黑体"/>
              </a:rPr>
              <a:t>sealed</a:t>
            </a:r>
            <a:r>
              <a:rPr lang="zh-CN" altLang="en-US" dirty="0">
                <a:latin typeface="Times New Roman"/>
                <a:ea typeface="黑体"/>
              </a:rPr>
              <a:t>修饰符把该方法设置为密封方法。</a:t>
            </a:r>
          </a:p>
          <a:p>
            <a:pPr lvl="0">
              <a:lnSpc>
                <a:spcPct val="100000"/>
              </a:lnSpc>
            </a:pPr>
            <a:r>
              <a:rPr lang="en-US" altLang="zh-CN" dirty="0">
                <a:latin typeface="Times New Roman"/>
              </a:rPr>
              <a:t>public class </a:t>
            </a:r>
            <a:r>
              <a:rPr lang="en-US" altLang="zh-CN" dirty="0" err="1">
                <a:latin typeface="Times New Roman"/>
              </a:rPr>
              <a:t>Test2:Program</a:t>
            </a:r>
            <a:endParaRPr lang="en-US" altLang="zh-CN" dirty="0">
              <a:latin typeface="Times New Roman"/>
            </a:endParaRPr>
          </a:p>
          <a:p>
            <a:pPr lvl="0">
              <a:lnSpc>
                <a:spcPct val="100000"/>
              </a:lnSpc>
            </a:pPr>
            <a:r>
              <a:rPr lang="en-US" altLang="zh-CN" dirty="0">
                <a:latin typeface="Times New Roman"/>
              </a:rPr>
              <a:t>{</a:t>
            </a:r>
          </a:p>
          <a:p>
            <a:pPr lvl="0">
              <a:lnSpc>
                <a:spcPct val="100000"/>
              </a:lnSpc>
            </a:pPr>
            <a:r>
              <a:rPr lang="en-US" altLang="zh-CN" b="1" dirty="0">
                <a:latin typeface="Times New Roman"/>
              </a:rPr>
              <a:t>public sealed override</a:t>
            </a:r>
            <a:r>
              <a:rPr lang="zh-CN" altLang="en-US" b="1" dirty="0">
                <a:latin typeface="Times New Roman"/>
              </a:rPr>
              <a:t> </a:t>
            </a:r>
            <a:r>
              <a:rPr lang="en-US" altLang="zh-CN" b="1" dirty="0">
                <a:latin typeface="Times New Roman"/>
              </a:rPr>
              <a:t>void </a:t>
            </a:r>
            <a:r>
              <a:rPr lang="en-US" altLang="zh-CN" b="1" dirty="0" err="1">
                <a:latin typeface="Times New Roman"/>
              </a:rPr>
              <a:t>P1</a:t>
            </a:r>
            <a:r>
              <a:rPr lang="en-US" altLang="zh-CN" b="1" dirty="0">
                <a:latin typeface="Times New Roman"/>
              </a:rPr>
              <a:t>()</a:t>
            </a:r>
          </a:p>
          <a:p>
            <a:pPr lvl="0">
              <a:lnSpc>
                <a:spcPct val="100000"/>
              </a:lnSpc>
            </a:pPr>
            <a:r>
              <a:rPr lang="en-US" altLang="zh-CN" dirty="0" smtClean="0">
                <a:latin typeface="Times New Roman"/>
              </a:rPr>
              <a:t>      //</a:t>
            </a:r>
            <a:r>
              <a:rPr lang="zh-CN" altLang="en-US" dirty="0">
                <a:latin typeface="Times New Roman"/>
              </a:rPr>
              <a:t>重写了</a:t>
            </a:r>
            <a:r>
              <a:rPr lang="en-US" altLang="zh-CN" dirty="0">
                <a:latin typeface="Times New Roman"/>
              </a:rPr>
              <a:t>Program</a:t>
            </a:r>
            <a:r>
              <a:rPr lang="zh-CN" altLang="en-US" dirty="0">
                <a:latin typeface="Times New Roman"/>
              </a:rPr>
              <a:t>类的虚方法</a:t>
            </a:r>
            <a:r>
              <a:rPr lang="en-US" altLang="zh-CN" dirty="0" err="1">
                <a:latin typeface="Times New Roman"/>
              </a:rPr>
              <a:t>P1</a:t>
            </a:r>
            <a:r>
              <a:rPr lang="zh-CN" altLang="en-US" dirty="0">
                <a:latin typeface="Times New Roman"/>
              </a:rPr>
              <a:t>，并添加了</a:t>
            </a:r>
            <a:r>
              <a:rPr lang="en-US" altLang="zh-CN" dirty="0">
                <a:latin typeface="Times New Roman"/>
              </a:rPr>
              <a:t>sealed</a:t>
            </a:r>
            <a:r>
              <a:rPr lang="zh-CN" altLang="en-US" dirty="0">
                <a:latin typeface="Times New Roman"/>
              </a:rPr>
              <a:t>修饰符</a:t>
            </a:r>
          </a:p>
          <a:p>
            <a:pPr lvl="0">
              <a:lnSpc>
                <a:spcPct val="100000"/>
              </a:lnSpc>
            </a:pPr>
            <a:r>
              <a:rPr lang="zh-CN" altLang="en-US" dirty="0">
                <a:latin typeface="Times New Roman"/>
              </a:rPr>
              <a:t>    </a:t>
            </a:r>
            <a:r>
              <a:rPr lang="en-US" altLang="zh-CN" b="1" dirty="0">
                <a:latin typeface="Times New Roman"/>
              </a:rPr>
              <a:t>{</a:t>
            </a:r>
          </a:p>
          <a:p>
            <a:pPr lvl="0">
              <a:lnSpc>
                <a:spcPct val="100000"/>
              </a:lnSpc>
            </a:pPr>
            <a:r>
              <a:rPr lang="zh-CN" altLang="en-US" dirty="0">
                <a:latin typeface="Times New Roman"/>
              </a:rPr>
              <a:t>        </a:t>
            </a:r>
            <a:r>
              <a:rPr lang="en-US" altLang="zh-CN" b="1" dirty="0" err="1">
                <a:latin typeface="Times New Roman"/>
              </a:rPr>
              <a:t>Console.WriteLine</a:t>
            </a:r>
            <a:r>
              <a:rPr lang="en-US" altLang="zh-CN" b="1" dirty="0">
                <a:latin typeface="Times New Roman"/>
              </a:rPr>
              <a:t>("</a:t>
            </a:r>
            <a:r>
              <a:rPr lang="en-US" altLang="zh-CN" b="1" dirty="0" err="1">
                <a:latin typeface="Times New Roman"/>
              </a:rPr>
              <a:t>Test2.P1</a:t>
            </a:r>
            <a:r>
              <a:rPr lang="en-US" altLang="zh-CN" b="1" dirty="0">
                <a:latin typeface="Times New Roman"/>
              </a:rPr>
              <a:t>")</a:t>
            </a:r>
            <a:r>
              <a:rPr lang="en-US" altLang="zh-CN" dirty="0">
                <a:latin typeface="Times New Roman"/>
              </a:rPr>
              <a:t>;   </a:t>
            </a:r>
            <a:r>
              <a:rPr lang="zh-CN" altLang="en-US" dirty="0">
                <a:latin typeface="Times New Roman"/>
              </a:rPr>
              <a:t>    </a:t>
            </a:r>
            <a:r>
              <a:rPr lang="en-US" altLang="zh-CN" dirty="0">
                <a:latin typeface="Times New Roman"/>
              </a:rPr>
              <a:t>//</a:t>
            </a:r>
            <a:r>
              <a:rPr lang="zh-CN" altLang="en-US" dirty="0">
                <a:latin typeface="Times New Roman"/>
              </a:rPr>
              <a:t>显示“</a:t>
            </a:r>
            <a:r>
              <a:rPr lang="en-US" altLang="zh-CN" dirty="0" err="1">
                <a:latin typeface="Times New Roman"/>
              </a:rPr>
              <a:t>Test2.P1</a:t>
            </a:r>
            <a:r>
              <a:rPr lang="zh-CN" altLang="en-US" dirty="0">
                <a:latin typeface="Times New Roman"/>
              </a:rPr>
              <a:t>”字符串</a:t>
            </a:r>
          </a:p>
          <a:p>
            <a:pPr lvl="0">
              <a:lnSpc>
                <a:spcPct val="100000"/>
              </a:lnSpc>
            </a:pPr>
            <a:r>
              <a:rPr lang="zh-CN" altLang="en-US" dirty="0">
                <a:latin typeface="Times New Roman"/>
              </a:rPr>
              <a:t>    </a:t>
            </a:r>
            <a:r>
              <a:rPr lang="en-US" altLang="zh-CN" b="1" dirty="0">
                <a:latin typeface="Times New Roman"/>
              </a:rPr>
              <a:t>}</a:t>
            </a:r>
          </a:p>
          <a:p>
            <a:pPr lvl="0">
              <a:lnSpc>
                <a:spcPct val="100000"/>
              </a:lnSpc>
            </a:pPr>
            <a:r>
              <a:rPr lang="en-US" altLang="zh-CN" dirty="0">
                <a:latin typeface="Times New Roman"/>
              </a:rPr>
              <a:t>}</a:t>
            </a:r>
          </a:p>
          <a:p>
            <a:endParaRPr lang="zh-CN" altLang="en-US" dirty="0"/>
          </a:p>
          <a:p>
            <a:endParaRPr lang="zh-CN" altLang="en-US" dirty="0"/>
          </a:p>
        </p:txBody>
      </p:sp>
    </p:spTree>
    <p:extLst>
      <p:ext uri="{BB962C8B-B14F-4D97-AF65-F5344CB8AC3E}">
        <p14:creationId xmlns:p14="http://schemas.microsoft.com/office/powerpoint/2010/main" val="19865064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620688"/>
            <a:ext cx="8229600" cy="4525963"/>
          </a:xfrm>
        </p:spPr>
        <p:txBody>
          <a:bodyPr>
            <a:noAutofit/>
          </a:bodyPr>
          <a:lstStyle/>
          <a:p>
            <a:pPr lvl="0"/>
            <a:r>
              <a:rPr lang="en-US" altLang="zh-CN" dirty="0">
                <a:latin typeface="Times New Roman"/>
              </a:rPr>
              <a:t>5</a:t>
            </a:r>
            <a:r>
              <a:rPr lang="zh-CN" altLang="en-US" dirty="0">
                <a:latin typeface="Times New Roman"/>
              </a:rPr>
              <a:t>．抽象方法</a:t>
            </a:r>
          </a:p>
          <a:p>
            <a:pPr lvl="0"/>
            <a:r>
              <a:rPr lang="zh-CN" altLang="en-US" dirty="0">
                <a:latin typeface="Times New Roman"/>
              </a:rPr>
              <a:t>有时我们想要创建一个方法，它只定义其派生类共享的通用化形式，而让派生类去实现具体内容。我们需要某种方式来确保派生类实际上重写了方法。对于这个问题，</a:t>
            </a:r>
            <a:r>
              <a:rPr lang="en-US" altLang="zh-CN" dirty="0">
                <a:latin typeface="Times New Roman"/>
              </a:rPr>
              <a:t>C#</a:t>
            </a:r>
            <a:r>
              <a:rPr lang="zh-CN" altLang="en-US" dirty="0">
                <a:latin typeface="Times New Roman"/>
              </a:rPr>
              <a:t>的解决方法是使用抽象方法。当实例方法声明包含</a:t>
            </a:r>
            <a:r>
              <a:rPr lang="en-US" altLang="zh-CN" dirty="0">
                <a:latin typeface="Times New Roman"/>
              </a:rPr>
              <a:t>abstract</a:t>
            </a:r>
            <a:r>
              <a:rPr lang="zh-CN" altLang="en-US" dirty="0">
                <a:latin typeface="Times New Roman"/>
              </a:rPr>
              <a:t>修饰符时，称该方法为抽象方法（</a:t>
            </a:r>
            <a:r>
              <a:rPr lang="en-US" altLang="zh-CN" dirty="0">
                <a:latin typeface="Times New Roman"/>
              </a:rPr>
              <a:t>abstract method</a:t>
            </a:r>
            <a:r>
              <a:rPr lang="zh-CN" altLang="en-US" dirty="0">
                <a:latin typeface="Times New Roman"/>
              </a:rPr>
              <a:t>）。抽象方法不提供该方法的实现，它的方法体仅仅只包含一个</a:t>
            </a:r>
            <a:r>
              <a:rPr lang="en-US" altLang="zh-CN" dirty="0">
                <a:latin typeface="Times New Roman"/>
              </a:rPr>
              <a:t>;</a:t>
            </a:r>
            <a:r>
              <a:rPr lang="zh-CN" altLang="en-US" dirty="0">
                <a:latin typeface="Times New Roman"/>
              </a:rPr>
              <a:t>（分号）。</a:t>
            </a:r>
          </a:p>
          <a:p>
            <a:pPr lvl="0"/>
            <a:r>
              <a:rPr lang="zh-CN" altLang="en-US" b="1" dirty="0">
                <a:latin typeface="Times New Roman"/>
                <a:sym typeface="Wingdings"/>
              </a:rPr>
              <a:t></a:t>
            </a:r>
            <a:r>
              <a:rPr lang="zh-CN" altLang="en-US" dirty="0">
                <a:latin typeface="Times New Roman"/>
                <a:ea typeface="黑体"/>
                <a:sym typeface="Wingdings"/>
              </a:rPr>
              <a:t>注意：抽象方法只能创建在抽象类中，且默认为虚方法。但是，在声明抽象方法时，不能使用</a:t>
            </a:r>
            <a:r>
              <a:rPr lang="en-US" altLang="zh-CN" dirty="0">
                <a:latin typeface="Times New Roman"/>
                <a:ea typeface="黑体"/>
                <a:sym typeface="Wingdings"/>
              </a:rPr>
              <a:t>virtual</a:t>
            </a:r>
            <a:r>
              <a:rPr lang="zh-CN" altLang="en-US" dirty="0">
                <a:latin typeface="Times New Roman"/>
                <a:ea typeface="黑体"/>
                <a:sym typeface="Wingdings"/>
              </a:rPr>
              <a:t>修饰符</a:t>
            </a:r>
            <a:r>
              <a:rPr lang="zh-CN" altLang="en-US" dirty="0" smtClean="0">
                <a:latin typeface="Times New Roman"/>
                <a:ea typeface="黑体"/>
                <a:sym typeface="Wingdings"/>
              </a:rPr>
              <a:t>。</a:t>
            </a:r>
            <a:endParaRPr lang="zh-CN" altLang="en-US" dirty="0">
              <a:latin typeface="Times New Roman"/>
              <a:ea typeface="黑体"/>
              <a:sym typeface="Wingdings"/>
            </a:endParaRPr>
          </a:p>
        </p:txBody>
      </p:sp>
    </p:spTree>
    <p:extLst>
      <p:ext uri="{BB962C8B-B14F-4D97-AF65-F5344CB8AC3E}">
        <p14:creationId xmlns:p14="http://schemas.microsoft.com/office/powerpoint/2010/main" val="2304524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7776000" cy="1143000"/>
          </a:xfrm>
        </p:spPr>
        <p:txBody>
          <a:bodyPr>
            <a:normAutofit/>
          </a:bodyPr>
          <a:lstStyle/>
          <a:p>
            <a:r>
              <a:rPr lang="en-US" altLang="zh-CN" b="0" i="0" u="none" strike="noStrike" kern="1800" baseline="0" dirty="0" smtClean="0">
                <a:latin typeface="Arial"/>
                <a:ea typeface="黑体"/>
              </a:rPr>
              <a:t>5.1.1</a:t>
            </a:r>
            <a:r>
              <a:rPr lang="zh-CN" altLang="en-US" kern="1800" dirty="0" smtClean="0">
                <a:latin typeface="Arial"/>
                <a:ea typeface="黑体"/>
              </a:rPr>
              <a:t>声明类</a:t>
            </a: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a:xfrm>
            <a:off x="457200" y="836712"/>
            <a:ext cx="8229600" cy="4525963"/>
          </a:xfrm>
        </p:spPr>
        <p:txBody>
          <a:bodyPr>
            <a:noAutofit/>
          </a:bodyPr>
          <a:lstStyle/>
          <a:p>
            <a:pPr marR="0" lvl="0" rtl="0"/>
            <a:r>
              <a:rPr lang="zh-CN" altLang="en-US" b="0" i="0" u="none" strike="noStrike" baseline="0" dirty="0" smtClean="0">
                <a:latin typeface="Times New Roman"/>
              </a:rPr>
              <a:t>类和变量一样，在使用之前必须声明。声明类需要使用</a:t>
            </a:r>
            <a:r>
              <a:rPr lang="en-US" altLang="zh-CN" b="0" i="0" u="none" strike="noStrike" baseline="0" dirty="0" smtClean="0">
                <a:latin typeface="Times New Roman"/>
              </a:rPr>
              <a:t>class</a:t>
            </a:r>
            <a:r>
              <a:rPr lang="zh-CN" altLang="en-US" b="0" i="0" u="none" strike="noStrike" baseline="0" dirty="0" smtClean="0">
                <a:latin typeface="Times New Roman"/>
              </a:rPr>
              <a:t>关键字，语法如下：</a:t>
            </a:r>
          </a:p>
          <a:p>
            <a:pPr marR="0" lvl="0" rtl="0"/>
            <a:r>
              <a:rPr lang="en-US" altLang="zh-CN" b="0" i="0" u="none" strike="noStrike" baseline="0" dirty="0" smtClean="0">
                <a:latin typeface="Times New Roman"/>
              </a:rPr>
              <a:t>class-modifiers class identifier class-base class-body ;</a:t>
            </a:r>
          </a:p>
          <a:p>
            <a:pPr marR="0" lvl="0" rtl="0"/>
            <a:r>
              <a:rPr lang="en-US" altLang="zh-CN" b="0" i="0" u="none" strike="noStrike" baseline="0" dirty="0" smtClean="0">
                <a:latin typeface="Times New Roman"/>
              </a:rPr>
              <a:t>class-modifiers</a:t>
            </a:r>
            <a:r>
              <a:rPr lang="zh-CN" altLang="en-US" b="0" i="0" u="none" strike="noStrike" baseline="0" dirty="0" smtClean="0">
                <a:latin typeface="Times New Roman"/>
              </a:rPr>
              <a:t>表示类修饰符（可选），</a:t>
            </a:r>
            <a:r>
              <a:rPr lang="en-US" altLang="zh-CN" b="0" i="0" u="none" strike="noStrike" baseline="0" dirty="0" smtClean="0">
                <a:latin typeface="Times New Roman"/>
              </a:rPr>
              <a:t>identifier</a:t>
            </a:r>
            <a:r>
              <a:rPr lang="zh-CN" altLang="en-US" b="0" i="0" u="none" strike="noStrike" baseline="0" dirty="0" smtClean="0">
                <a:latin typeface="Times New Roman"/>
              </a:rPr>
              <a:t>表示类的名称，</a:t>
            </a:r>
            <a:r>
              <a:rPr lang="en-US" altLang="zh-CN" b="0" i="0" u="none" strike="noStrike" baseline="0" dirty="0" smtClean="0">
                <a:latin typeface="Times New Roman"/>
              </a:rPr>
              <a:t>class-base</a:t>
            </a:r>
            <a:r>
              <a:rPr lang="zh-CN" altLang="en-US" b="0" i="0" u="none" strike="noStrike" baseline="0" dirty="0" smtClean="0">
                <a:latin typeface="Times New Roman"/>
              </a:rPr>
              <a:t>表示类的基类或接口等（可选），</a:t>
            </a:r>
            <a:r>
              <a:rPr lang="en-US" altLang="zh-CN" b="0" i="0" u="none" strike="noStrike" baseline="0" dirty="0" smtClean="0">
                <a:latin typeface="Times New Roman"/>
              </a:rPr>
              <a:t>class-body</a:t>
            </a:r>
            <a:r>
              <a:rPr lang="zh-CN" altLang="en-US" b="0" i="0" u="none" strike="noStrike" baseline="0" dirty="0" smtClean="0">
                <a:latin typeface="Times New Roman"/>
              </a:rPr>
              <a:t>表示类体，</a:t>
            </a:r>
            <a:r>
              <a:rPr lang="en-US" altLang="zh-CN" b="0" i="0" u="none" strike="noStrike" baseline="0" dirty="0" smtClean="0">
                <a:latin typeface="Times New Roman"/>
              </a:rPr>
              <a:t>;</a:t>
            </a:r>
            <a:r>
              <a:rPr lang="zh-CN" altLang="en-US" b="0" i="0" u="none" strike="noStrike" baseline="0" dirty="0" smtClean="0">
                <a:latin typeface="Times New Roman"/>
              </a:rPr>
              <a:t>（分号）是可选的。</a:t>
            </a:r>
          </a:p>
          <a:p>
            <a:pPr marR="0" lvl="0" rtl="0"/>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示例</a:t>
            </a:r>
            <a:r>
              <a:rPr lang="en-US" altLang="zh-CN" b="1" i="0" u="none" strike="noStrike" baseline="0" dirty="0" smtClean="0">
                <a:latin typeface="Times New Roman"/>
                <a:ea typeface="黑体"/>
              </a:rPr>
              <a:t>5-1</a:t>
            </a:r>
            <a:r>
              <a:rPr lang="en-US" altLang="zh-CN" b="0" i="0" u="none" strike="noStrike" baseline="0" dirty="0" smtClean="0">
                <a:latin typeface="Times New Roman"/>
                <a:ea typeface="黑体"/>
              </a:rPr>
              <a:t>】</a:t>
            </a:r>
            <a:r>
              <a:rPr lang="zh-CN" altLang="en-US" b="0" i="0" u="none" strike="noStrike" baseline="0" dirty="0" smtClean="0">
                <a:latin typeface="Times New Roman"/>
                <a:ea typeface="黑体"/>
              </a:rPr>
              <a:t>下面声明名称为</a:t>
            </a:r>
            <a:r>
              <a:rPr lang="en-US" altLang="zh-CN" b="0" i="0" u="none" strike="noStrike" baseline="0" dirty="0" smtClean="0">
                <a:latin typeface="Times New Roman"/>
                <a:ea typeface="黑体"/>
              </a:rPr>
              <a:t>Program</a:t>
            </a:r>
            <a:r>
              <a:rPr lang="zh-CN" altLang="en-US" b="0" i="0" u="none" strike="noStrike" baseline="0" dirty="0" smtClean="0">
                <a:latin typeface="Times New Roman"/>
                <a:ea typeface="黑体"/>
              </a:rPr>
              <a:t>的类。</a:t>
            </a:r>
          </a:p>
          <a:p>
            <a:pPr marR="0" lvl="0" rtl="0">
              <a:lnSpc>
                <a:spcPct val="100000"/>
              </a:lnSpc>
            </a:pPr>
            <a:r>
              <a:rPr lang="en-US" altLang="zh-CN" b="1" i="0" u="none" strike="noStrike" baseline="0" dirty="0" smtClean="0">
                <a:latin typeface="Times New Roman"/>
              </a:rPr>
              <a:t>public class Program</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声明类</a:t>
            </a:r>
            <a:r>
              <a:rPr lang="en-US" altLang="zh-CN" b="0" i="0" u="none" strike="noStrike" baseline="0" dirty="0" smtClean="0">
                <a:latin typeface="Times New Roman"/>
              </a:rPr>
              <a:t>Program</a:t>
            </a:r>
          </a:p>
          <a:p>
            <a:pPr marR="0" lvl="0" rtl="0">
              <a:lnSpc>
                <a:spcPct val="100000"/>
              </a:lnSpc>
            </a:pPr>
            <a:r>
              <a:rPr lang="en-US" altLang="zh-CN" b="0" i="0" u="none" strike="noStrike" baseline="0" dirty="0" smtClean="0">
                <a:latin typeface="Times New Roman"/>
              </a:rPr>
              <a:t>{</a:t>
            </a:r>
          </a:p>
          <a:p>
            <a:pPr marR="0" lvl="0" rtl="0">
              <a:lnSpc>
                <a:spcPct val="100000"/>
              </a:lnSpc>
            </a:pP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             </a:t>
            </a:r>
            <a:r>
              <a:rPr lang="en-US" altLang="zh-CN" b="0" i="0" u="none" strike="noStrike" baseline="0" dirty="0" smtClean="0">
                <a:latin typeface="Times New Roman"/>
              </a:rPr>
              <a:t>//</a:t>
            </a:r>
            <a:r>
              <a:rPr lang="zh-CN" altLang="en-US" b="0" i="0" u="none" strike="noStrike" baseline="0" dirty="0" smtClean="0">
                <a:latin typeface="Times New Roman"/>
              </a:rPr>
              <a:t>类体的代码已经省略</a:t>
            </a:r>
          </a:p>
          <a:p>
            <a:pPr marR="0" lvl="0" rtl="0">
              <a:lnSpc>
                <a:spcPct val="100000"/>
              </a:lnSpc>
            </a:pPr>
            <a:r>
              <a:rPr lang="en-US" altLang="zh-CN" b="0" i="0" u="none" strike="noStrike" baseline="0" dirty="0" smtClean="0">
                <a:latin typeface="Times New Roman"/>
              </a:rPr>
              <a:t>}</a:t>
            </a:r>
            <a:endParaRPr lang="zh-CN" altLang="en-US" b="0" i="0" u="none" strike="noStrike" baseline="0" dirty="0" smtClean="0">
              <a:latin typeface="Times New Roman"/>
            </a:endParaRPr>
          </a:p>
        </p:txBody>
      </p:sp>
    </p:spTree>
    <p:extLst>
      <p:ext uri="{BB962C8B-B14F-4D97-AF65-F5344CB8AC3E}">
        <p14:creationId xmlns:p14="http://schemas.microsoft.com/office/powerpoint/2010/main" val="4665759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5-21</a:t>
            </a:r>
            <a:r>
              <a:rPr lang="en-US" altLang="zh-CN" dirty="0">
                <a:latin typeface="Times New Roman"/>
                <a:ea typeface="黑体"/>
              </a:rPr>
              <a:t>】</a:t>
            </a:r>
            <a:r>
              <a:rPr lang="zh-CN" altLang="en-US" dirty="0">
                <a:latin typeface="Times New Roman"/>
                <a:ea typeface="黑体"/>
              </a:rPr>
              <a:t>下面创建一个抽象类</a:t>
            </a:r>
            <a:r>
              <a:rPr lang="en-US" altLang="zh-CN" dirty="0">
                <a:latin typeface="Times New Roman"/>
                <a:ea typeface="黑体"/>
              </a:rPr>
              <a:t>Program</a:t>
            </a:r>
            <a:r>
              <a:rPr lang="zh-CN" altLang="en-US" dirty="0">
                <a:latin typeface="Times New Roman"/>
                <a:ea typeface="黑体"/>
              </a:rPr>
              <a:t>，并在该类中声明一个抽象方法</a:t>
            </a:r>
            <a:r>
              <a:rPr lang="en-US" altLang="zh-CN" dirty="0">
                <a:latin typeface="Times New Roman"/>
                <a:ea typeface="黑体"/>
              </a:rPr>
              <a:t>Print()</a:t>
            </a:r>
            <a:r>
              <a:rPr lang="zh-CN" altLang="en-US" dirty="0">
                <a:latin typeface="Times New Roman"/>
                <a:ea typeface="黑体"/>
              </a:rPr>
              <a:t>。该方法不包括其实际实现。</a:t>
            </a:r>
          </a:p>
          <a:p>
            <a:pPr lvl="0"/>
            <a:r>
              <a:rPr lang="en-US" altLang="zh-CN" dirty="0">
                <a:latin typeface="Times New Roman"/>
              </a:rPr>
              <a:t>public abstract class Program</a:t>
            </a:r>
          </a:p>
          <a:p>
            <a:pPr lvl="0"/>
            <a:r>
              <a:rPr lang="en-US" altLang="zh-CN" dirty="0">
                <a:latin typeface="Times New Roman"/>
              </a:rPr>
              <a:t>{</a:t>
            </a:r>
          </a:p>
          <a:p>
            <a:pPr lvl="0"/>
            <a:r>
              <a:rPr lang="zh-CN" altLang="en-US" dirty="0">
                <a:latin typeface="Times New Roman"/>
              </a:rPr>
              <a:t>    </a:t>
            </a:r>
            <a:r>
              <a:rPr lang="en-US" altLang="zh-CN" b="1" dirty="0">
                <a:latin typeface="Times New Roman"/>
              </a:rPr>
              <a:t>public abstract void Print();</a:t>
            </a:r>
            <a:r>
              <a:rPr lang="zh-CN" altLang="en-US" dirty="0">
                <a:latin typeface="Times New Roman"/>
              </a:rPr>
              <a:t>              </a:t>
            </a:r>
            <a:r>
              <a:rPr lang="en-US" altLang="zh-CN" dirty="0">
                <a:latin typeface="Times New Roman"/>
              </a:rPr>
              <a:t>//Print()</a:t>
            </a:r>
            <a:r>
              <a:rPr lang="zh-CN" altLang="en-US" dirty="0">
                <a:latin typeface="Times New Roman"/>
              </a:rPr>
              <a:t>方法为抽象方法</a:t>
            </a:r>
          </a:p>
          <a:p>
            <a:pPr lvl="0"/>
            <a:r>
              <a:rPr lang="en-US" altLang="zh-CN" dirty="0">
                <a:latin typeface="Times New Roman"/>
              </a:rPr>
              <a:t>}</a:t>
            </a:r>
            <a:endParaRPr lang="zh-CN" altLang="en-US" dirty="0">
              <a:latin typeface="Times New Roman"/>
            </a:endParaRPr>
          </a:p>
          <a:p>
            <a:endParaRPr lang="zh-CN" altLang="en-US" dirty="0"/>
          </a:p>
          <a:p>
            <a:endParaRPr lang="zh-CN" altLang="en-US" dirty="0"/>
          </a:p>
        </p:txBody>
      </p:sp>
    </p:spTree>
    <p:extLst>
      <p:ext uri="{BB962C8B-B14F-4D97-AF65-F5344CB8AC3E}">
        <p14:creationId xmlns:p14="http://schemas.microsoft.com/office/powerpoint/2010/main" val="42628382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43408"/>
            <a:ext cx="7776000" cy="1143000"/>
          </a:xfrm>
        </p:spPr>
        <p:txBody>
          <a:bodyPr/>
          <a:lstStyle/>
          <a:p>
            <a:pPr marR="0" rtl="0"/>
            <a:r>
              <a:rPr lang="en-US" altLang="zh-CN" b="0" i="0" u="none" strike="noStrike" kern="1800" baseline="0" dirty="0" smtClean="0">
                <a:latin typeface="Arial"/>
                <a:ea typeface="黑体"/>
              </a:rPr>
              <a:t>5.2.4  </a:t>
            </a:r>
            <a:r>
              <a:rPr lang="zh-CN" altLang="en-US" b="0" i="0" u="none" strike="noStrike" kern="1800" baseline="0" dirty="0" smtClean="0">
                <a:latin typeface="Arial"/>
                <a:ea typeface="黑体"/>
              </a:rPr>
              <a:t>属性</a:t>
            </a:r>
          </a:p>
        </p:txBody>
      </p:sp>
      <p:sp>
        <p:nvSpPr>
          <p:cNvPr id="3" name="文本占位符 2"/>
          <p:cNvSpPr>
            <a:spLocks noGrp="1"/>
          </p:cNvSpPr>
          <p:nvPr>
            <p:ph type="body" idx="1"/>
          </p:nvPr>
        </p:nvSpPr>
        <p:spPr>
          <a:xfrm>
            <a:off x="457200" y="559221"/>
            <a:ext cx="8229600" cy="4525963"/>
          </a:xfrm>
        </p:spPr>
        <p:txBody>
          <a:bodyPr>
            <a:noAutofit/>
          </a:bodyPr>
          <a:lstStyle/>
          <a:p>
            <a:pPr marR="0" lvl="0" rtl="0"/>
            <a:r>
              <a:rPr lang="zh-CN" altLang="en-US" b="0" i="0" u="none" strike="noStrike" baseline="0" dirty="0" smtClean="0">
                <a:latin typeface="Times New Roman"/>
              </a:rPr>
              <a:t>属性（</a:t>
            </a:r>
            <a:r>
              <a:rPr lang="en-US" altLang="zh-CN" b="0" i="0" u="none" strike="noStrike" baseline="0" dirty="0" smtClean="0">
                <a:latin typeface="Times New Roman"/>
              </a:rPr>
              <a:t>property</a:t>
            </a:r>
            <a:r>
              <a:rPr lang="zh-CN" altLang="en-US" b="0" i="0" u="none" strike="noStrike" baseline="0" dirty="0" smtClean="0">
                <a:latin typeface="Times New Roman"/>
              </a:rPr>
              <a:t>）是</a:t>
            </a:r>
            <a:r>
              <a:rPr lang="en-US" altLang="zh-CN" b="0" i="0" u="none" strike="noStrike" baseline="0" dirty="0" smtClean="0">
                <a:latin typeface="Times New Roman"/>
              </a:rPr>
              <a:t>C#</a:t>
            </a:r>
            <a:r>
              <a:rPr lang="zh-CN" altLang="en-US" b="0" i="0" u="none" strike="noStrike" baseline="0" dirty="0" smtClean="0">
                <a:latin typeface="Times New Roman"/>
              </a:rPr>
              <a:t>语言所特有的一种机制，它可以用于访问对象或类的特性的成员。属性和字段非常相似，而且访问属性和字段的语法相同。但是，属性不表示存储位置（字段表示一个存储位置）。属性通过一种被称为访问器的机制来获取或修改其值。其中，获取属性的值的访问器为称为</a:t>
            </a:r>
            <a:r>
              <a:rPr lang="en-US" altLang="zh-CN" b="0" i="0" u="none" strike="noStrike" baseline="0" dirty="0" smtClean="0">
                <a:latin typeface="Times New Roman"/>
              </a:rPr>
              <a:t>get</a:t>
            </a:r>
            <a:r>
              <a:rPr lang="zh-CN" altLang="en-US" b="0" i="0" u="none" strike="noStrike" baseline="0" dirty="0" smtClean="0">
                <a:latin typeface="Times New Roman"/>
              </a:rPr>
              <a:t>访问器，修改属性的值的访问器被称为</a:t>
            </a:r>
            <a:r>
              <a:rPr lang="en-US" altLang="zh-CN" b="0" i="0" u="none" strike="noStrike" baseline="0" dirty="0" smtClean="0">
                <a:latin typeface="Times New Roman"/>
              </a:rPr>
              <a:t>set</a:t>
            </a:r>
            <a:r>
              <a:rPr lang="zh-CN" altLang="en-US" b="0" i="0" u="none" strike="noStrike" baseline="0" dirty="0" smtClean="0">
                <a:latin typeface="Times New Roman"/>
              </a:rPr>
              <a:t>访问器。</a:t>
            </a:r>
          </a:p>
          <a:p>
            <a:pPr marR="0" lvl="0" rtl="0"/>
            <a:r>
              <a:rPr lang="zh-CN" altLang="en-US" b="0" i="0" u="none" strike="noStrike" baseline="0" dirty="0" smtClean="0">
                <a:latin typeface="Times New Roman"/>
              </a:rPr>
              <a:t>如果属性只包含</a:t>
            </a:r>
            <a:r>
              <a:rPr lang="en-US" altLang="zh-CN" b="0" i="0" u="none" strike="noStrike" baseline="0" dirty="0" smtClean="0">
                <a:latin typeface="Times New Roman"/>
              </a:rPr>
              <a:t>get</a:t>
            </a:r>
            <a:r>
              <a:rPr lang="zh-CN" altLang="en-US" b="0" i="0" u="none" strike="noStrike" baseline="0" dirty="0" smtClean="0">
                <a:latin typeface="Times New Roman"/>
              </a:rPr>
              <a:t>访问器，则称该属性为只读属性。如果属性只包含</a:t>
            </a:r>
            <a:r>
              <a:rPr lang="en-US" altLang="zh-CN" b="0" i="0" u="none" strike="noStrike" baseline="0" dirty="0" smtClean="0">
                <a:latin typeface="Times New Roman"/>
              </a:rPr>
              <a:t>set</a:t>
            </a:r>
            <a:r>
              <a:rPr lang="zh-CN" altLang="en-US" b="0" i="0" u="none" strike="noStrike" baseline="0" dirty="0" smtClean="0">
                <a:latin typeface="Times New Roman"/>
              </a:rPr>
              <a:t>访问器，则称该属性为只写属性。如果属性既包含</a:t>
            </a:r>
            <a:r>
              <a:rPr lang="en-US" altLang="zh-CN" b="0" i="0" u="none" strike="noStrike" baseline="0" dirty="0" smtClean="0">
                <a:latin typeface="Times New Roman"/>
              </a:rPr>
              <a:t>get</a:t>
            </a:r>
            <a:r>
              <a:rPr lang="zh-CN" altLang="en-US" b="0" i="0" u="none" strike="noStrike" baseline="0" dirty="0" smtClean="0">
                <a:latin typeface="Times New Roman"/>
              </a:rPr>
              <a:t>访问器，又包含</a:t>
            </a:r>
            <a:r>
              <a:rPr lang="en-US" altLang="zh-CN" b="0" i="0" u="none" strike="noStrike" baseline="0" dirty="0" smtClean="0">
                <a:latin typeface="Times New Roman"/>
              </a:rPr>
              <a:t>set</a:t>
            </a:r>
            <a:r>
              <a:rPr lang="zh-CN" altLang="en-US" b="0" i="0" u="none" strike="noStrike" baseline="0" dirty="0" smtClean="0">
                <a:latin typeface="Times New Roman"/>
              </a:rPr>
              <a:t>访问器，则称该属性为读写属性。</a:t>
            </a:r>
          </a:p>
        </p:txBody>
      </p:sp>
    </p:spTree>
    <p:extLst>
      <p:ext uri="{BB962C8B-B14F-4D97-AF65-F5344CB8AC3E}">
        <p14:creationId xmlns:p14="http://schemas.microsoft.com/office/powerpoint/2010/main" val="3538901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en-US" altLang="zh-CN" dirty="0">
                <a:latin typeface="Times New Roman"/>
              </a:rPr>
              <a:t>get</a:t>
            </a:r>
            <a:r>
              <a:rPr lang="zh-CN" altLang="en-US" dirty="0">
                <a:latin typeface="Times New Roman"/>
              </a:rPr>
              <a:t>访问器和</a:t>
            </a:r>
            <a:r>
              <a:rPr lang="en-US" altLang="zh-CN" dirty="0">
                <a:latin typeface="Times New Roman"/>
              </a:rPr>
              <a:t>set</a:t>
            </a:r>
            <a:r>
              <a:rPr lang="zh-CN" altLang="en-US" dirty="0">
                <a:latin typeface="Times New Roman"/>
              </a:rPr>
              <a:t>访问器的具体说明如下：</a:t>
            </a:r>
          </a:p>
          <a:p>
            <a:pPr lvl="0"/>
            <a:r>
              <a:rPr lang="en-US" altLang="zh-CN" dirty="0">
                <a:latin typeface="Times New Roman"/>
              </a:rPr>
              <a:t>get</a:t>
            </a:r>
            <a:r>
              <a:rPr lang="zh-CN" altLang="en-US" dirty="0">
                <a:latin typeface="Times New Roman"/>
              </a:rPr>
              <a:t>访问器相当于一个无参数方法，且该访问的返回值的类型和属性的类型相同。在</a:t>
            </a:r>
            <a:r>
              <a:rPr lang="en-US" altLang="zh-CN" dirty="0">
                <a:latin typeface="Times New Roman"/>
              </a:rPr>
              <a:t>get</a:t>
            </a:r>
            <a:r>
              <a:rPr lang="zh-CN" altLang="en-US" dirty="0">
                <a:latin typeface="Times New Roman"/>
              </a:rPr>
              <a:t>访问器中，必须包含</a:t>
            </a:r>
            <a:r>
              <a:rPr lang="en-US" altLang="zh-CN" dirty="0">
                <a:latin typeface="Times New Roman"/>
              </a:rPr>
              <a:t>return</a:t>
            </a:r>
            <a:r>
              <a:rPr lang="zh-CN" altLang="en-US" dirty="0">
                <a:latin typeface="Times New Roman"/>
              </a:rPr>
              <a:t>语句，返回该属性的值。</a:t>
            </a:r>
          </a:p>
          <a:p>
            <a:pPr lvl="0"/>
            <a:r>
              <a:rPr lang="en-US" altLang="zh-CN" dirty="0">
                <a:latin typeface="Times New Roman"/>
              </a:rPr>
              <a:t>set</a:t>
            </a:r>
            <a:r>
              <a:rPr lang="zh-CN" altLang="en-US" dirty="0">
                <a:latin typeface="Times New Roman"/>
              </a:rPr>
              <a:t>访问器相当于一个返回类型为</a:t>
            </a:r>
            <a:r>
              <a:rPr lang="en-US" altLang="zh-CN" dirty="0">
                <a:latin typeface="Times New Roman"/>
              </a:rPr>
              <a:t>void</a:t>
            </a:r>
            <a:r>
              <a:rPr lang="zh-CN" altLang="en-US" dirty="0">
                <a:latin typeface="Times New Roman"/>
              </a:rPr>
              <a:t>的方法，且该方法只有一个参数，参数的类型和属性的类型相同。特别地，该方法的参数名称始终约定为</a:t>
            </a:r>
            <a:r>
              <a:rPr lang="en-US" altLang="zh-CN" dirty="0">
                <a:latin typeface="Times New Roman"/>
              </a:rPr>
              <a:t>value</a:t>
            </a:r>
            <a:r>
              <a:rPr lang="zh-CN" altLang="en-US" dirty="0">
                <a:latin typeface="Times New Roman"/>
              </a:rPr>
              <a:t>。</a:t>
            </a:r>
          </a:p>
          <a:p>
            <a:endParaRPr lang="zh-CN" altLang="en-US" dirty="0"/>
          </a:p>
        </p:txBody>
      </p:sp>
    </p:spTree>
    <p:extLst>
      <p:ext uri="{BB962C8B-B14F-4D97-AF65-F5344CB8AC3E}">
        <p14:creationId xmlns:p14="http://schemas.microsoft.com/office/powerpoint/2010/main" val="26176205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395536" y="271189"/>
            <a:ext cx="8229600" cy="4525963"/>
          </a:xfrm>
        </p:spPr>
        <p:txBody>
          <a:bodyPr>
            <a:noAutofit/>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5-22</a:t>
            </a:r>
            <a:r>
              <a:rPr lang="en-US" altLang="zh-CN" dirty="0">
                <a:solidFill>
                  <a:srgbClr val="C00000"/>
                </a:solidFill>
                <a:latin typeface="Times New Roman"/>
                <a:ea typeface="黑体"/>
              </a:rPr>
              <a:t>】</a:t>
            </a:r>
            <a:r>
              <a:rPr lang="zh-CN" altLang="en-US" dirty="0">
                <a:latin typeface="Times New Roman"/>
                <a:ea typeface="黑体"/>
              </a:rPr>
              <a:t>下面程序中声明一个类型为</a:t>
            </a:r>
            <a:r>
              <a:rPr lang="en-US" altLang="zh-CN" dirty="0">
                <a:latin typeface="Times New Roman"/>
                <a:ea typeface="黑体"/>
              </a:rPr>
              <a:t>string</a:t>
            </a:r>
            <a:r>
              <a:rPr lang="zh-CN" altLang="en-US" dirty="0">
                <a:latin typeface="Times New Roman"/>
                <a:ea typeface="黑体"/>
              </a:rPr>
              <a:t>、名称为</a:t>
            </a:r>
            <a:r>
              <a:rPr lang="en-US" altLang="zh-CN" dirty="0">
                <a:latin typeface="Times New Roman"/>
                <a:ea typeface="黑体"/>
              </a:rPr>
              <a:t>Name</a:t>
            </a:r>
            <a:r>
              <a:rPr lang="zh-CN" altLang="en-US" dirty="0">
                <a:latin typeface="Times New Roman"/>
                <a:ea typeface="黑体"/>
              </a:rPr>
              <a:t>的属性。该属性包含</a:t>
            </a:r>
            <a:r>
              <a:rPr lang="en-US" altLang="zh-CN" dirty="0">
                <a:latin typeface="Times New Roman"/>
                <a:ea typeface="黑体"/>
              </a:rPr>
              <a:t>get</a:t>
            </a:r>
            <a:r>
              <a:rPr lang="zh-CN" altLang="en-US" dirty="0">
                <a:latin typeface="Times New Roman"/>
                <a:ea typeface="黑体"/>
              </a:rPr>
              <a:t>和</a:t>
            </a:r>
            <a:r>
              <a:rPr lang="en-US" altLang="zh-CN" dirty="0">
                <a:latin typeface="Times New Roman"/>
                <a:ea typeface="黑体"/>
              </a:rPr>
              <a:t>set</a:t>
            </a:r>
            <a:r>
              <a:rPr lang="zh-CN" altLang="en-US" dirty="0">
                <a:latin typeface="Times New Roman"/>
                <a:ea typeface="黑体"/>
              </a:rPr>
              <a:t>访问器。</a:t>
            </a:r>
            <a:r>
              <a:rPr lang="en-US" altLang="zh-CN" dirty="0">
                <a:latin typeface="Times New Roman"/>
                <a:ea typeface="黑体"/>
              </a:rPr>
              <a:t>get</a:t>
            </a:r>
            <a:r>
              <a:rPr lang="zh-CN" altLang="en-US" dirty="0">
                <a:latin typeface="Times New Roman"/>
                <a:ea typeface="黑体"/>
              </a:rPr>
              <a:t>访问器用来获取</a:t>
            </a:r>
            <a:r>
              <a:rPr lang="en-US" altLang="zh-CN" dirty="0">
                <a:latin typeface="Times New Roman"/>
                <a:ea typeface="黑体"/>
              </a:rPr>
              <a:t>name</a:t>
            </a:r>
            <a:r>
              <a:rPr lang="zh-CN" altLang="en-US" dirty="0">
                <a:latin typeface="Times New Roman"/>
                <a:ea typeface="黑体"/>
              </a:rPr>
              <a:t>私有变量的值，</a:t>
            </a:r>
            <a:r>
              <a:rPr lang="en-US" altLang="zh-CN" dirty="0">
                <a:latin typeface="Times New Roman"/>
                <a:ea typeface="黑体"/>
              </a:rPr>
              <a:t>set</a:t>
            </a:r>
            <a:r>
              <a:rPr lang="zh-CN" altLang="en-US" dirty="0">
                <a:latin typeface="Times New Roman"/>
                <a:ea typeface="黑体"/>
              </a:rPr>
              <a:t>访问器用来设置</a:t>
            </a:r>
            <a:r>
              <a:rPr lang="en-US" altLang="zh-CN" dirty="0">
                <a:latin typeface="Times New Roman"/>
                <a:ea typeface="黑体"/>
              </a:rPr>
              <a:t>name</a:t>
            </a:r>
            <a:r>
              <a:rPr lang="zh-CN" altLang="en-US" dirty="0">
                <a:latin typeface="Times New Roman"/>
                <a:ea typeface="黑体"/>
              </a:rPr>
              <a:t>私有变量的值。</a:t>
            </a:r>
          </a:p>
          <a:p>
            <a:pPr lvl="0"/>
            <a:r>
              <a:rPr lang="zh-CN" altLang="en-US" dirty="0">
                <a:latin typeface="黑体"/>
                <a:ea typeface="黑体"/>
              </a:rPr>
              <a:t>分析：</a:t>
            </a:r>
            <a:r>
              <a:rPr lang="zh-CN" altLang="en-US" dirty="0">
                <a:latin typeface="Times New Roman"/>
                <a:ea typeface="黑体"/>
              </a:rPr>
              <a:t>如果在声明属性时，使用了</a:t>
            </a:r>
            <a:r>
              <a:rPr lang="en-US" altLang="zh-CN" dirty="0">
                <a:latin typeface="Times New Roman"/>
                <a:ea typeface="黑体"/>
              </a:rPr>
              <a:t>static</a:t>
            </a:r>
            <a:r>
              <a:rPr lang="zh-CN" altLang="en-US" dirty="0">
                <a:latin typeface="Times New Roman"/>
                <a:ea typeface="黑体"/>
              </a:rPr>
              <a:t>修饰符，则称该属性为静态属性，否则称该属性为实例属性。静态属性与实例属性的差别和静态字段与实例字段的差别相似</a:t>
            </a:r>
            <a:r>
              <a:rPr lang="zh-CN" altLang="en-US" dirty="0" smtClean="0">
                <a:latin typeface="Times New Roman"/>
                <a:ea typeface="黑体"/>
              </a:rPr>
              <a:t>。</a:t>
            </a:r>
            <a:endParaRPr lang="zh-CN" altLang="en-US" dirty="0">
              <a:latin typeface="Times New Roman"/>
              <a:ea typeface="黑体"/>
            </a:endParaRPr>
          </a:p>
          <a:p>
            <a:pPr lvl="0"/>
            <a:r>
              <a:rPr lang="zh-CN" altLang="en-US" b="1" dirty="0">
                <a:latin typeface="Times New Roman"/>
                <a:sym typeface="Wingdings"/>
              </a:rPr>
              <a:t></a:t>
            </a:r>
            <a:r>
              <a:rPr lang="zh-CN" altLang="en-US" dirty="0">
                <a:latin typeface="Times New Roman"/>
                <a:ea typeface="黑体"/>
                <a:sym typeface="Wingdings"/>
              </a:rPr>
              <a:t>注意：</a:t>
            </a:r>
            <a:r>
              <a:rPr lang="en-US" altLang="zh-CN" dirty="0">
                <a:latin typeface="Times New Roman"/>
                <a:ea typeface="黑体"/>
                <a:sym typeface="Wingdings"/>
              </a:rPr>
              <a:t>value</a:t>
            </a:r>
            <a:r>
              <a:rPr lang="zh-CN" altLang="en-US" dirty="0">
                <a:latin typeface="Times New Roman"/>
                <a:ea typeface="黑体"/>
                <a:sym typeface="Wingdings"/>
              </a:rPr>
              <a:t>为</a:t>
            </a:r>
            <a:r>
              <a:rPr lang="en-US" altLang="zh-CN" dirty="0">
                <a:latin typeface="Times New Roman"/>
                <a:ea typeface="黑体"/>
                <a:sym typeface="Wingdings"/>
              </a:rPr>
              <a:t>set</a:t>
            </a:r>
            <a:r>
              <a:rPr lang="zh-CN" altLang="en-US" dirty="0">
                <a:latin typeface="Times New Roman"/>
                <a:ea typeface="黑体"/>
                <a:sym typeface="Wingdings"/>
              </a:rPr>
              <a:t>访问器的隐式参数名称，这是</a:t>
            </a:r>
            <a:r>
              <a:rPr lang="en-US" altLang="zh-CN" dirty="0">
                <a:latin typeface="Times New Roman"/>
                <a:ea typeface="黑体"/>
                <a:sym typeface="Wingdings"/>
              </a:rPr>
              <a:t>C#</a:t>
            </a:r>
            <a:r>
              <a:rPr lang="zh-CN" altLang="en-US" dirty="0">
                <a:latin typeface="Times New Roman"/>
                <a:ea typeface="黑体"/>
                <a:sym typeface="Wingdings"/>
              </a:rPr>
              <a:t>语言的一种约定。因此，</a:t>
            </a:r>
            <a:r>
              <a:rPr lang="en-US" altLang="zh-CN" dirty="0">
                <a:latin typeface="Times New Roman"/>
                <a:ea typeface="黑体"/>
                <a:sym typeface="Wingdings"/>
              </a:rPr>
              <a:t>value</a:t>
            </a:r>
            <a:r>
              <a:rPr lang="zh-CN" altLang="en-US" dirty="0">
                <a:latin typeface="Times New Roman"/>
                <a:ea typeface="黑体"/>
                <a:sym typeface="Wingdings"/>
              </a:rPr>
              <a:t>变量始终表示为</a:t>
            </a:r>
            <a:r>
              <a:rPr lang="en-US" altLang="zh-CN" dirty="0">
                <a:latin typeface="Times New Roman"/>
                <a:ea typeface="黑体"/>
                <a:sym typeface="Wingdings"/>
              </a:rPr>
              <a:t>set</a:t>
            </a:r>
            <a:r>
              <a:rPr lang="zh-CN" altLang="en-US" dirty="0">
                <a:latin typeface="Times New Roman"/>
                <a:ea typeface="黑体"/>
                <a:sym typeface="Wingdings"/>
              </a:rPr>
              <a:t>访问器的值，即用户设置的值。且</a:t>
            </a:r>
            <a:r>
              <a:rPr lang="en-US" altLang="zh-CN" dirty="0">
                <a:latin typeface="Times New Roman"/>
                <a:ea typeface="黑体"/>
                <a:sym typeface="Wingdings"/>
              </a:rPr>
              <a:t>set</a:t>
            </a:r>
            <a:r>
              <a:rPr lang="zh-CN" altLang="en-US" dirty="0">
                <a:latin typeface="Times New Roman"/>
                <a:ea typeface="黑体"/>
                <a:sym typeface="Wingdings"/>
              </a:rPr>
              <a:t>访问器中不能包含“</a:t>
            </a:r>
            <a:r>
              <a:rPr lang="en-US" altLang="zh-CN" dirty="0">
                <a:latin typeface="Times New Roman"/>
                <a:ea typeface="黑体"/>
                <a:sym typeface="Wingdings"/>
              </a:rPr>
              <a:t>return </a:t>
            </a:r>
            <a:r>
              <a:rPr lang="zh-CN" altLang="en-US" dirty="0">
                <a:latin typeface="Times New Roman"/>
                <a:ea typeface="黑体"/>
                <a:sym typeface="Wingdings"/>
              </a:rPr>
              <a:t>语句”的表达式。</a:t>
            </a:r>
          </a:p>
          <a:p>
            <a:endParaRPr lang="zh-CN" altLang="en-US" dirty="0"/>
          </a:p>
        </p:txBody>
      </p:sp>
    </p:spTree>
    <p:extLst>
      <p:ext uri="{BB962C8B-B14F-4D97-AF65-F5344CB8AC3E}">
        <p14:creationId xmlns:p14="http://schemas.microsoft.com/office/powerpoint/2010/main" val="6401753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5.2.5  </a:t>
            </a:r>
            <a:r>
              <a:rPr lang="zh-CN" altLang="en-US" b="0" i="0" u="none" strike="noStrike" kern="1800" baseline="0" dirty="0" smtClean="0">
                <a:latin typeface="Arial"/>
                <a:ea typeface="黑体"/>
              </a:rPr>
              <a:t>索引器</a:t>
            </a: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在程序开发中，我们有时会需要对类的字段批量地做某种操作，比如字段的赋值、遍历等。索引器允许按照与索引数组相同的方式索引对象。这样我们就可以使用循环语句，通过下标的改变访问所有的对象中的字段，简化了代码。而且使用索引器，并不妨碍我们使用点运算符来调用类的某个字段。声明索引器时，需要使用</a:t>
            </a:r>
            <a:r>
              <a:rPr lang="en-US" altLang="zh-CN" b="0" i="0" u="none" strike="noStrike" baseline="0" dirty="0" smtClean="0">
                <a:latin typeface="Times New Roman"/>
              </a:rPr>
              <a:t>this</a:t>
            </a:r>
            <a:r>
              <a:rPr lang="zh-CN" altLang="en-US" b="0" i="0" u="none" strike="noStrike" baseline="0" dirty="0" smtClean="0">
                <a:latin typeface="Times New Roman"/>
              </a:rPr>
              <a:t>关键字。</a:t>
            </a:r>
          </a:p>
        </p:txBody>
      </p:sp>
    </p:spTree>
    <p:extLst>
      <p:ext uri="{BB962C8B-B14F-4D97-AF65-F5344CB8AC3E}">
        <p14:creationId xmlns:p14="http://schemas.microsoft.com/office/powerpoint/2010/main" val="35182423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5-23</a:t>
            </a:r>
            <a:r>
              <a:rPr lang="en-US" altLang="zh-CN" dirty="0">
                <a:solidFill>
                  <a:srgbClr val="C00000"/>
                </a:solidFill>
                <a:latin typeface="Times New Roman"/>
                <a:ea typeface="黑体"/>
              </a:rPr>
              <a:t>】</a:t>
            </a:r>
            <a:r>
              <a:rPr lang="zh-CN" altLang="en-US" dirty="0">
                <a:latin typeface="Times New Roman"/>
                <a:ea typeface="黑体"/>
              </a:rPr>
              <a:t>下面在</a:t>
            </a:r>
            <a:r>
              <a:rPr lang="en-US" altLang="zh-CN" dirty="0">
                <a:latin typeface="Times New Roman"/>
                <a:ea typeface="黑体"/>
              </a:rPr>
              <a:t>Program</a:t>
            </a:r>
            <a:r>
              <a:rPr lang="zh-CN" altLang="en-US" dirty="0">
                <a:latin typeface="Times New Roman"/>
                <a:ea typeface="黑体"/>
              </a:rPr>
              <a:t>类中声明一个索引器。该索引器可以获取或设置</a:t>
            </a:r>
            <a:r>
              <a:rPr lang="en-US" altLang="zh-CN" dirty="0">
                <a:latin typeface="Times New Roman"/>
                <a:ea typeface="黑体"/>
              </a:rPr>
              <a:t>list</a:t>
            </a:r>
            <a:r>
              <a:rPr lang="zh-CN" altLang="en-US" dirty="0">
                <a:latin typeface="Times New Roman"/>
                <a:ea typeface="黑体"/>
              </a:rPr>
              <a:t>数组（元素类型为</a:t>
            </a:r>
            <a:r>
              <a:rPr lang="en-US" altLang="zh-CN" dirty="0">
                <a:latin typeface="Times New Roman"/>
                <a:ea typeface="黑体"/>
              </a:rPr>
              <a:t>string</a:t>
            </a:r>
            <a:r>
              <a:rPr lang="zh-CN" altLang="en-US" dirty="0">
                <a:latin typeface="Times New Roman"/>
                <a:ea typeface="黑体"/>
              </a:rPr>
              <a:t>）的元素的值。另外，</a:t>
            </a:r>
            <a:r>
              <a:rPr lang="en-US" altLang="zh-CN" dirty="0">
                <a:latin typeface="Times New Roman"/>
                <a:ea typeface="黑体"/>
              </a:rPr>
              <a:t>Program</a:t>
            </a:r>
            <a:r>
              <a:rPr lang="zh-CN" altLang="en-US" dirty="0">
                <a:latin typeface="Times New Roman"/>
                <a:ea typeface="黑体"/>
              </a:rPr>
              <a:t>类在其构造函数（</a:t>
            </a:r>
            <a:r>
              <a:rPr lang="en-US" altLang="zh-CN" dirty="0">
                <a:latin typeface="Times New Roman"/>
                <a:ea typeface="黑体"/>
              </a:rPr>
              <a:t>count</a:t>
            </a:r>
            <a:r>
              <a:rPr lang="zh-CN" altLang="en-US" dirty="0">
                <a:latin typeface="Times New Roman"/>
                <a:ea typeface="黑体"/>
              </a:rPr>
              <a:t>为参数，它决定</a:t>
            </a:r>
            <a:r>
              <a:rPr lang="en-US" altLang="zh-CN" dirty="0">
                <a:latin typeface="Times New Roman"/>
                <a:ea typeface="黑体"/>
              </a:rPr>
              <a:t>list</a:t>
            </a:r>
            <a:r>
              <a:rPr lang="zh-CN" altLang="en-US" dirty="0">
                <a:latin typeface="Times New Roman"/>
                <a:ea typeface="黑体"/>
              </a:rPr>
              <a:t>数组的大小）中初始化</a:t>
            </a:r>
            <a:r>
              <a:rPr lang="en-US" altLang="zh-CN" dirty="0">
                <a:latin typeface="Times New Roman"/>
                <a:ea typeface="黑体"/>
              </a:rPr>
              <a:t>list</a:t>
            </a:r>
            <a:r>
              <a:rPr lang="zh-CN" altLang="en-US" dirty="0">
                <a:latin typeface="Times New Roman"/>
                <a:ea typeface="黑体"/>
              </a:rPr>
              <a:t>数组并赋值。然后创建</a:t>
            </a:r>
            <a:r>
              <a:rPr lang="en-US" altLang="zh-CN" dirty="0">
                <a:latin typeface="Times New Roman"/>
                <a:ea typeface="黑体"/>
              </a:rPr>
              <a:t>Program</a:t>
            </a:r>
            <a:r>
              <a:rPr lang="zh-CN" altLang="en-US" dirty="0">
                <a:latin typeface="Times New Roman"/>
                <a:ea typeface="黑体"/>
              </a:rPr>
              <a:t>类的一个实例</a:t>
            </a:r>
            <a:r>
              <a:rPr lang="en-US" altLang="zh-CN" dirty="0">
                <a:latin typeface="Times New Roman"/>
                <a:ea typeface="黑体"/>
              </a:rPr>
              <a:t>p</a:t>
            </a:r>
            <a:r>
              <a:rPr lang="zh-CN" altLang="en-US" dirty="0">
                <a:latin typeface="Times New Roman"/>
                <a:ea typeface="黑体"/>
              </a:rPr>
              <a:t>，并把</a:t>
            </a:r>
            <a:r>
              <a:rPr lang="en-US" altLang="zh-CN" dirty="0">
                <a:latin typeface="Times New Roman"/>
                <a:ea typeface="黑体"/>
              </a:rPr>
              <a:t>p</a:t>
            </a:r>
            <a:r>
              <a:rPr lang="zh-CN" altLang="en-US" dirty="0">
                <a:latin typeface="Times New Roman"/>
                <a:ea typeface="黑体"/>
              </a:rPr>
              <a:t>实例的</a:t>
            </a:r>
            <a:r>
              <a:rPr lang="en-US" altLang="zh-CN" dirty="0">
                <a:latin typeface="Times New Roman"/>
                <a:ea typeface="黑体"/>
              </a:rPr>
              <a:t>list</a:t>
            </a:r>
            <a:r>
              <a:rPr lang="zh-CN" altLang="en-US" dirty="0">
                <a:latin typeface="Times New Roman"/>
                <a:ea typeface="黑体"/>
              </a:rPr>
              <a:t>数组的初始化为长度等于</a:t>
            </a:r>
            <a:r>
              <a:rPr lang="en-US" altLang="zh-CN" dirty="0">
                <a:latin typeface="Times New Roman"/>
                <a:ea typeface="黑体"/>
              </a:rPr>
              <a:t>count</a:t>
            </a:r>
            <a:r>
              <a:rPr lang="zh-CN" altLang="en-US" dirty="0">
                <a:latin typeface="Times New Roman"/>
                <a:ea typeface="黑体"/>
              </a:rPr>
              <a:t>变量的值</a:t>
            </a:r>
            <a:r>
              <a:rPr lang="en-US" altLang="zh-CN" dirty="0">
                <a:latin typeface="Times New Roman"/>
                <a:ea typeface="黑体"/>
              </a:rPr>
              <a:t>100</a:t>
            </a:r>
            <a:r>
              <a:rPr lang="zh-CN" altLang="en-US" dirty="0">
                <a:latin typeface="Times New Roman"/>
                <a:ea typeface="黑体"/>
              </a:rPr>
              <a:t>的数组。然后调用</a:t>
            </a:r>
            <a:r>
              <a:rPr lang="en-US" altLang="zh-CN" dirty="0">
                <a:latin typeface="Times New Roman"/>
                <a:ea typeface="黑体"/>
              </a:rPr>
              <a:t>p</a:t>
            </a:r>
            <a:r>
              <a:rPr lang="zh-CN" altLang="en-US" dirty="0">
                <a:latin typeface="Times New Roman"/>
                <a:ea typeface="黑体"/>
              </a:rPr>
              <a:t>实例的索引器输出</a:t>
            </a:r>
            <a:r>
              <a:rPr lang="en-US" altLang="zh-CN" dirty="0">
                <a:latin typeface="Times New Roman"/>
                <a:ea typeface="黑体"/>
              </a:rPr>
              <a:t>p</a:t>
            </a:r>
            <a:r>
              <a:rPr lang="zh-CN" altLang="en-US" dirty="0">
                <a:latin typeface="Times New Roman"/>
                <a:ea typeface="黑体"/>
              </a:rPr>
              <a:t>实例的</a:t>
            </a:r>
            <a:r>
              <a:rPr lang="en-US" altLang="zh-CN" dirty="0">
                <a:latin typeface="Times New Roman"/>
                <a:ea typeface="黑体"/>
              </a:rPr>
              <a:t>list</a:t>
            </a:r>
            <a:r>
              <a:rPr lang="zh-CN" altLang="en-US" dirty="0">
                <a:latin typeface="Times New Roman"/>
                <a:ea typeface="黑体"/>
              </a:rPr>
              <a:t>数组的每一个元素</a:t>
            </a:r>
            <a:r>
              <a:rPr lang="zh-CN" altLang="en-US" dirty="0" smtClean="0">
                <a:latin typeface="Times New Roman"/>
                <a:ea typeface="黑体"/>
              </a:rPr>
              <a:t>。</a:t>
            </a:r>
            <a:endParaRPr lang="zh-CN" altLang="en-US" dirty="0">
              <a:latin typeface="Times New Roman"/>
              <a:ea typeface="黑体"/>
            </a:endParaRPr>
          </a:p>
          <a:p>
            <a:endParaRPr lang="zh-CN" altLang="en-US" dirty="0"/>
          </a:p>
        </p:txBody>
      </p:sp>
    </p:spTree>
    <p:extLst>
      <p:ext uri="{BB962C8B-B14F-4D97-AF65-F5344CB8AC3E}">
        <p14:creationId xmlns:p14="http://schemas.microsoft.com/office/powerpoint/2010/main" val="19737633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343197"/>
            <a:ext cx="8229600" cy="4525963"/>
          </a:xfrm>
        </p:spPr>
        <p:txBody>
          <a:bodyPr>
            <a:noAutofit/>
          </a:bodyPr>
          <a:lstStyle/>
          <a:p>
            <a:pPr lvl="0"/>
            <a:r>
              <a:rPr lang="zh-CN" altLang="en-US" dirty="0">
                <a:latin typeface="Times New Roman"/>
              </a:rPr>
              <a:t>虽然索引器也是一种属性，但是它和属性存在以下</a:t>
            </a:r>
            <a:r>
              <a:rPr lang="en-US" altLang="zh-CN" dirty="0">
                <a:latin typeface="Times New Roman"/>
              </a:rPr>
              <a:t>5</a:t>
            </a:r>
            <a:r>
              <a:rPr lang="zh-CN" altLang="en-US" dirty="0">
                <a:latin typeface="Times New Roman"/>
              </a:rPr>
              <a:t>点区别。</a:t>
            </a:r>
          </a:p>
          <a:p>
            <a:pPr lvl="0"/>
            <a:r>
              <a:rPr lang="zh-CN" altLang="en-US" dirty="0">
                <a:latin typeface="Times New Roman"/>
              </a:rPr>
              <a:t>属性存在一个名称，而索引器由</a:t>
            </a:r>
            <a:r>
              <a:rPr lang="en-US" altLang="zh-CN" dirty="0">
                <a:latin typeface="Times New Roman"/>
              </a:rPr>
              <a:t>this</a:t>
            </a:r>
            <a:r>
              <a:rPr lang="zh-CN" altLang="en-US" dirty="0">
                <a:latin typeface="Times New Roman"/>
              </a:rPr>
              <a:t>关键字指定，即它所在类的签名标识。</a:t>
            </a:r>
          </a:p>
          <a:p>
            <a:pPr lvl="0"/>
            <a:r>
              <a:rPr lang="zh-CN" altLang="en-US" dirty="0">
                <a:latin typeface="Times New Roman"/>
              </a:rPr>
              <a:t>属性可以是静态属性（即使用</a:t>
            </a:r>
            <a:r>
              <a:rPr lang="en-US" altLang="zh-CN" dirty="0">
                <a:latin typeface="Times New Roman"/>
              </a:rPr>
              <a:t>static</a:t>
            </a:r>
            <a:r>
              <a:rPr lang="zh-CN" altLang="en-US" dirty="0">
                <a:latin typeface="Times New Roman"/>
              </a:rPr>
              <a:t>修饰），而索引器始终是实例成员（即不能使用</a:t>
            </a:r>
            <a:r>
              <a:rPr lang="en-US" altLang="zh-CN" dirty="0">
                <a:latin typeface="Times New Roman"/>
              </a:rPr>
              <a:t>static</a:t>
            </a:r>
            <a:r>
              <a:rPr lang="zh-CN" altLang="en-US" dirty="0">
                <a:latin typeface="Times New Roman"/>
              </a:rPr>
              <a:t>修饰）。</a:t>
            </a:r>
          </a:p>
          <a:p>
            <a:pPr lvl="0"/>
            <a:r>
              <a:rPr lang="zh-CN" altLang="en-US" dirty="0">
                <a:latin typeface="Times New Roman"/>
              </a:rPr>
              <a:t>属性可以通过成员来访问，而索引器必须通过其索引来访问其元素。</a:t>
            </a:r>
          </a:p>
          <a:p>
            <a:pPr lvl="0"/>
            <a:r>
              <a:rPr lang="zh-CN" altLang="en-US" dirty="0">
                <a:latin typeface="Times New Roman"/>
              </a:rPr>
              <a:t>属性的</a:t>
            </a:r>
            <a:r>
              <a:rPr lang="en-US" altLang="zh-CN" dirty="0">
                <a:latin typeface="Times New Roman"/>
              </a:rPr>
              <a:t>get</a:t>
            </a:r>
            <a:r>
              <a:rPr lang="zh-CN" altLang="en-US" dirty="0">
                <a:latin typeface="Times New Roman"/>
              </a:rPr>
              <a:t>访问器是不带参数的方法，而索引器的</a:t>
            </a:r>
            <a:r>
              <a:rPr lang="en-US" altLang="zh-CN" dirty="0">
                <a:latin typeface="Times New Roman"/>
              </a:rPr>
              <a:t>get</a:t>
            </a:r>
            <a:r>
              <a:rPr lang="zh-CN" altLang="en-US" dirty="0">
                <a:latin typeface="Times New Roman"/>
              </a:rPr>
              <a:t>访问器为带有参数（索引器的索引）的方法</a:t>
            </a:r>
            <a:r>
              <a:rPr lang="zh-CN" altLang="en-US" dirty="0" smtClean="0">
                <a:latin typeface="Times New Roman"/>
              </a:rPr>
              <a:t>。</a:t>
            </a:r>
            <a:endParaRPr lang="zh-CN" altLang="en-US" dirty="0">
              <a:latin typeface="Times New Roman"/>
            </a:endParaRPr>
          </a:p>
        </p:txBody>
      </p:sp>
    </p:spTree>
    <p:extLst>
      <p:ext uri="{BB962C8B-B14F-4D97-AF65-F5344CB8AC3E}">
        <p14:creationId xmlns:p14="http://schemas.microsoft.com/office/powerpoint/2010/main" val="6785313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r>
              <a:rPr lang="zh-CN" altLang="en-US" dirty="0">
                <a:latin typeface="Times New Roman"/>
              </a:rPr>
              <a:t>属性的</a:t>
            </a:r>
            <a:r>
              <a:rPr lang="en-US" altLang="zh-CN" dirty="0">
                <a:latin typeface="Times New Roman"/>
              </a:rPr>
              <a:t>set</a:t>
            </a:r>
            <a:r>
              <a:rPr lang="zh-CN" altLang="en-US" dirty="0">
                <a:latin typeface="Times New Roman"/>
              </a:rPr>
              <a:t>访问器是仅仅带有一个</a:t>
            </a:r>
            <a:r>
              <a:rPr lang="en-US" altLang="zh-CN" dirty="0">
                <a:latin typeface="Times New Roman"/>
              </a:rPr>
              <a:t>value</a:t>
            </a:r>
            <a:r>
              <a:rPr lang="zh-CN" altLang="en-US" dirty="0">
                <a:latin typeface="Times New Roman"/>
              </a:rPr>
              <a:t>参数的方法，而索引器的</a:t>
            </a:r>
            <a:r>
              <a:rPr lang="en-US" altLang="zh-CN" dirty="0">
                <a:latin typeface="Times New Roman"/>
              </a:rPr>
              <a:t>set</a:t>
            </a:r>
            <a:r>
              <a:rPr lang="zh-CN" altLang="en-US" dirty="0">
                <a:latin typeface="Times New Roman"/>
              </a:rPr>
              <a:t>访问器是除了</a:t>
            </a:r>
            <a:r>
              <a:rPr lang="en-US" altLang="zh-CN" dirty="0">
                <a:latin typeface="Times New Roman"/>
              </a:rPr>
              <a:t>value</a:t>
            </a:r>
            <a:r>
              <a:rPr lang="zh-CN" altLang="en-US" dirty="0">
                <a:latin typeface="Times New Roman"/>
              </a:rPr>
              <a:t>参数之外还带有与索引相关的参数的方法。</a:t>
            </a:r>
          </a:p>
          <a:p>
            <a:pPr lvl="0"/>
            <a:r>
              <a:rPr lang="zh-CN" altLang="en-US" b="1" dirty="0" smtClean="0">
                <a:latin typeface="Times New Roman"/>
                <a:sym typeface="Wingdings"/>
              </a:rPr>
              <a:t></a:t>
            </a:r>
            <a:r>
              <a:rPr lang="zh-CN" altLang="en-US" dirty="0">
                <a:latin typeface="Times New Roman"/>
                <a:ea typeface="黑体"/>
                <a:sym typeface="Wingdings"/>
              </a:rPr>
              <a:t>注意：虽然索引器和数组比较相似，但是索引器不属于变量，因此，索引器的元素不能作为</a:t>
            </a:r>
            <a:r>
              <a:rPr lang="en-US" altLang="zh-CN" dirty="0">
                <a:latin typeface="Times New Roman"/>
                <a:ea typeface="黑体"/>
                <a:sym typeface="Wingdings"/>
              </a:rPr>
              <a:t>ref</a:t>
            </a:r>
            <a:r>
              <a:rPr lang="zh-CN" altLang="en-US" dirty="0">
                <a:latin typeface="Times New Roman"/>
                <a:ea typeface="黑体"/>
                <a:sym typeface="Wingdings"/>
              </a:rPr>
              <a:t>或</a:t>
            </a:r>
            <a:r>
              <a:rPr lang="en-US" altLang="zh-CN" dirty="0">
                <a:latin typeface="Times New Roman"/>
                <a:ea typeface="黑体"/>
                <a:sym typeface="Wingdings"/>
              </a:rPr>
              <a:t>out</a:t>
            </a:r>
            <a:r>
              <a:rPr lang="zh-CN" altLang="en-US" dirty="0">
                <a:latin typeface="Times New Roman"/>
                <a:ea typeface="黑体"/>
                <a:sym typeface="Wingdings"/>
              </a:rPr>
              <a:t>参数传递。</a:t>
            </a:r>
          </a:p>
          <a:p>
            <a:endParaRPr lang="zh-CN" altLang="en-US" dirty="0"/>
          </a:p>
          <a:p>
            <a:endParaRPr lang="zh-CN" altLang="en-US" dirty="0"/>
          </a:p>
        </p:txBody>
      </p:sp>
    </p:spTree>
    <p:extLst>
      <p:ext uri="{BB962C8B-B14F-4D97-AF65-F5344CB8AC3E}">
        <p14:creationId xmlns:p14="http://schemas.microsoft.com/office/powerpoint/2010/main" val="42370663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5.2.6  </a:t>
            </a:r>
            <a:r>
              <a:rPr lang="zh-CN" altLang="en-US" b="0" i="0" u="none" strike="noStrike" kern="1800" baseline="0" dirty="0" smtClean="0">
                <a:latin typeface="Arial"/>
                <a:ea typeface="黑体"/>
              </a:rPr>
              <a:t>构造函数</a:t>
            </a: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构造函数是类的一种特定的方法，通常用来初始化新对象的数据成员，即设置数据成员的默认值。构造函数是在创建给定类型的对象时执行的类方法，它的名称和其所属类的名称相同。在任何时候，只要创建类，就会调用它的构造函数。如果开发人员没有为类显式提供构造函数，则默认情况下</a:t>
            </a:r>
            <a:r>
              <a:rPr lang="en-US" altLang="zh-CN" b="0" i="0" u="none" strike="noStrike" baseline="0" dirty="0" smtClean="0">
                <a:latin typeface="Times New Roman"/>
              </a:rPr>
              <a:t>C#</a:t>
            </a:r>
            <a:r>
              <a:rPr lang="zh-CN" altLang="en-US" b="0" i="0" u="none" strike="noStrike" baseline="0" dirty="0" smtClean="0">
                <a:latin typeface="Times New Roman"/>
              </a:rPr>
              <a:t>编译器将为该类创建一个默认的构造函数</a:t>
            </a:r>
          </a:p>
        </p:txBody>
      </p:sp>
    </p:spTree>
    <p:extLst>
      <p:ext uri="{BB962C8B-B14F-4D97-AF65-F5344CB8AC3E}">
        <p14:creationId xmlns:p14="http://schemas.microsoft.com/office/powerpoint/2010/main" val="5215919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1423317"/>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5-24</a:t>
            </a:r>
            <a:r>
              <a:rPr lang="en-US" altLang="zh-CN" dirty="0">
                <a:latin typeface="Times New Roman"/>
                <a:ea typeface="黑体"/>
              </a:rPr>
              <a:t>】</a:t>
            </a:r>
            <a:r>
              <a:rPr lang="zh-CN" altLang="en-US" dirty="0">
                <a:latin typeface="Times New Roman"/>
                <a:ea typeface="黑体"/>
              </a:rPr>
              <a:t>下面在</a:t>
            </a:r>
            <a:r>
              <a:rPr lang="en-US" altLang="zh-CN" dirty="0">
                <a:latin typeface="Times New Roman"/>
                <a:ea typeface="黑体"/>
              </a:rPr>
              <a:t>A</a:t>
            </a:r>
            <a:r>
              <a:rPr lang="zh-CN" altLang="en-US" dirty="0">
                <a:latin typeface="Times New Roman"/>
                <a:ea typeface="黑体"/>
              </a:rPr>
              <a:t>类中声明两个构造函数：</a:t>
            </a:r>
            <a:r>
              <a:rPr lang="en-US" altLang="zh-CN" dirty="0">
                <a:latin typeface="Times New Roman"/>
                <a:ea typeface="黑体"/>
              </a:rPr>
              <a:t>public A()</a:t>
            </a:r>
            <a:r>
              <a:rPr lang="zh-CN" altLang="en-US" dirty="0">
                <a:latin typeface="Times New Roman"/>
                <a:ea typeface="黑体"/>
              </a:rPr>
              <a:t>和</a:t>
            </a:r>
            <a:r>
              <a:rPr lang="en-US" altLang="zh-CN" dirty="0">
                <a:latin typeface="Times New Roman"/>
                <a:ea typeface="黑体"/>
              </a:rPr>
              <a:t>public A(</a:t>
            </a:r>
            <a:r>
              <a:rPr lang="en-US" altLang="zh-CN" dirty="0" err="1">
                <a:latin typeface="Times New Roman"/>
                <a:ea typeface="黑体"/>
              </a:rPr>
              <a:t>int</a:t>
            </a:r>
            <a:r>
              <a:rPr lang="en-US" altLang="zh-CN" dirty="0">
                <a:latin typeface="Times New Roman"/>
                <a:ea typeface="黑体"/>
              </a:rPr>
              <a:t> count)</a:t>
            </a:r>
            <a:r>
              <a:rPr lang="zh-CN" altLang="en-US" dirty="0">
                <a:latin typeface="Times New Roman"/>
                <a:ea typeface="黑体"/>
              </a:rPr>
              <a:t>。第一个构造函数不携带任何参数，它也不执行任何操作。第二个构造函数携带类型</a:t>
            </a:r>
            <a:r>
              <a:rPr lang="en-US" altLang="zh-CN" dirty="0" err="1">
                <a:latin typeface="Times New Roman"/>
                <a:ea typeface="黑体"/>
              </a:rPr>
              <a:t>int</a:t>
            </a:r>
            <a:r>
              <a:rPr lang="zh-CN" altLang="en-US" dirty="0">
                <a:latin typeface="Times New Roman"/>
                <a:ea typeface="黑体"/>
              </a:rPr>
              <a:t>的</a:t>
            </a:r>
            <a:r>
              <a:rPr lang="en-US" altLang="zh-CN" dirty="0">
                <a:latin typeface="Times New Roman"/>
                <a:ea typeface="黑体"/>
              </a:rPr>
              <a:t>count</a:t>
            </a:r>
            <a:r>
              <a:rPr lang="zh-CN" altLang="en-US" dirty="0">
                <a:latin typeface="Times New Roman"/>
                <a:ea typeface="黑体"/>
              </a:rPr>
              <a:t>参数，它用来初始化</a:t>
            </a:r>
            <a:r>
              <a:rPr lang="en-US" altLang="zh-CN" dirty="0">
                <a:latin typeface="Times New Roman"/>
                <a:ea typeface="黑体"/>
              </a:rPr>
              <a:t>list</a:t>
            </a:r>
            <a:r>
              <a:rPr lang="zh-CN" altLang="en-US" dirty="0">
                <a:latin typeface="Times New Roman"/>
                <a:ea typeface="黑体"/>
              </a:rPr>
              <a:t>数组，并设置该数组每一个元素的值。</a:t>
            </a:r>
          </a:p>
          <a:p>
            <a:endParaRPr lang="zh-CN" altLang="en-US" dirty="0"/>
          </a:p>
        </p:txBody>
      </p:sp>
    </p:spTree>
    <p:extLst>
      <p:ext uri="{BB962C8B-B14F-4D97-AF65-F5344CB8AC3E}">
        <p14:creationId xmlns:p14="http://schemas.microsoft.com/office/powerpoint/2010/main" val="3883805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71400"/>
            <a:ext cx="7776000" cy="1143000"/>
          </a:xfrm>
        </p:spPr>
        <p:txBody>
          <a:bodyPr/>
          <a:lstStyle/>
          <a:p>
            <a:pPr marR="0" rtl="0"/>
            <a:r>
              <a:rPr lang="en-US" altLang="zh-CN" b="0" i="0" u="none" strike="noStrike" kern="1800" baseline="0" dirty="0" smtClean="0">
                <a:latin typeface="Arial"/>
                <a:ea typeface="黑体"/>
              </a:rPr>
              <a:t>5.1.2  </a:t>
            </a:r>
            <a:r>
              <a:rPr lang="zh-CN" altLang="en-US" b="0" i="0" u="none" strike="noStrike" kern="1800" baseline="0" dirty="0" smtClean="0">
                <a:latin typeface="Arial"/>
                <a:ea typeface="黑体"/>
              </a:rPr>
              <a:t>设置类的访问权限</a:t>
            </a:r>
          </a:p>
        </p:txBody>
      </p:sp>
      <p:sp>
        <p:nvSpPr>
          <p:cNvPr id="3" name="文本占位符 2"/>
          <p:cNvSpPr>
            <a:spLocks noGrp="1"/>
          </p:cNvSpPr>
          <p:nvPr>
            <p:ph type="body" idx="1"/>
          </p:nvPr>
        </p:nvSpPr>
        <p:spPr>
          <a:xfrm>
            <a:off x="457200" y="764704"/>
            <a:ext cx="8229600" cy="6093296"/>
          </a:xfrm>
        </p:spPr>
        <p:txBody>
          <a:bodyPr>
            <a:noAutofit/>
          </a:bodyPr>
          <a:lstStyle/>
          <a:p>
            <a:pPr marR="0" lvl="0" rtl="0"/>
            <a:r>
              <a:rPr lang="zh-CN" altLang="en-US" b="0" i="0" u="none" strike="noStrike" baseline="0" dirty="0" smtClean="0">
                <a:latin typeface="Times New Roman"/>
              </a:rPr>
              <a:t>不同的类需要有不同的访问权限，因此使用类修饰符来限定类。</a:t>
            </a:r>
            <a:r>
              <a:rPr lang="en-US" altLang="zh-CN" b="0" i="0" u="none" strike="noStrike" baseline="0" dirty="0" smtClean="0">
                <a:latin typeface="Times New Roman"/>
              </a:rPr>
              <a:t>C#</a:t>
            </a:r>
            <a:r>
              <a:rPr lang="zh-CN" altLang="en-US" b="0" i="0" u="none" strike="noStrike" baseline="0" dirty="0" smtClean="0">
                <a:latin typeface="Times New Roman"/>
              </a:rPr>
              <a:t>用多种修饰符来表达类的不同性质。类修饰符放在</a:t>
            </a:r>
            <a:r>
              <a:rPr lang="en-US" altLang="zh-CN" b="0" i="0" u="none" strike="noStrike" baseline="0" dirty="0" smtClean="0">
                <a:latin typeface="Times New Roman"/>
              </a:rPr>
              <a:t>class</a:t>
            </a:r>
            <a:r>
              <a:rPr lang="zh-CN" altLang="en-US" b="0" i="0" u="none" strike="noStrike" baseline="0" dirty="0" smtClean="0">
                <a:latin typeface="Times New Roman"/>
              </a:rPr>
              <a:t>关键字的前面，它包括</a:t>
            </a:r>
            <a:r>
              <a:rPr lang="en-US" altLang="zh-CN" b="0" i="0" u="none" strike="noStrike" baseline="0" dirty="0" smtClean="0">
                <a:latin typeface="Times New Roman"/>
              </a:rPr>
              <a:t>new</a:t>
            </a:r>
            <a:r>
              <a:rPr lang="zh-CN" altLang="en-US" b="0" i="0" u="none" strike="noStrike" baseline="0" dirty="0" smtClean="0">
                <a:latin typeface="Times New Roman"/>
              </a:rPr>
              <a:t>、</a:t>
            </a:r>
            <a:r>
              <a:rPr lang="en-US" altLang="zh-CN" b="0" i="0" u="none" strike="noStrike" baseline="0" dirty="0" smtClean="0">
                <a:latin typeface="Times New Roman"/>
              </a:rPr>
              <a:t>public</a:t>
            </a:r>
            <a:r>
              <a:rPr lang="zh-CN" altLang="en-US" b="0" i="0" u="none" strike="noStrike" baseline="0" dirty="0" smtClean="0">
                <a:latin typeface="Times New Roman"/>
              </a:rPr>
              <a:t>、</a:t>
            </a:r>
            <a:r>
              <a:rPr lang="en-US" altLang="zh-CN" b="0" i="0" u="none" strike="noStrike" baseline="0" dirty="0" smtClean="0">
                <a:latin typeface="Times New Roman"/>
              </a:rPr>
              <a:t>protected</a:t>
            </a:r>
            <a:r>
              <a:rPr lang="zh-CN" altLang="en-US" b="0" i="0" u="none" strike="noStrike" baseline="0" dirty="0" smtClean="0">
                <a:latin typeface="Times New Roman"/>
              </a:rPr>
              <a:t>、</a:t>
            </a:r>
            <a:r>
              <a:rPr lang="en-US" altLang="zh-CN" b="0" i="0" u="none" strike="noStrike" baseline="0" dirty="0" smtClean="0">
                <a:latin typeface="Times New Roman"/>
              </a:rPr>
              <a:t>internal</a:t>
            </a:r>
            <a:r>
              <a:rPr lang="zh-CN" altLang="en-US" b="0" i="0" u="none" strike="noStrike" baseline="0" dirty="0" smtClean="0">
                <a:latin typeface="Times New Roman"/>
              </a:rPr>
              <a:t>、</a:t>
            </a:r>
            <a:r>
              <a:rPr lang="en-US" altLang="zh-CN" b="0" i="0" u="none" strike="noStrike" baseline="0" dirty="0" smtClean="0">
                <a:latin typeface="Times New Roman"/>
              </a:rPr>
              <a:t>private</a:t>
            </a:r>
            <a:r>
              <a:rPr lang="zh-CN" altLang="en-US" b="0" i="0" u="none" strike="noStrike" baseline="0" dirty="0" smtClean="0">
                <a:latin typeface="Times New Roman"/>
              </a:rPr>
              <a:t>、</a:t>
            </a:r>
            <a:r>
              <a:rPr lang="en-US" altLang="zh-CN" b="0" i="0" u="none" strike="noStrike" baseline="0" dirty="0" smtClean="0">
                <a:latin typeface="Times New Roman"/>
              </a:rPr>
              <a:t>abstract</a:t>
            </a:r>
            <a:r>
              <a:rPr lang="zh-CN" altLang="en-US" b="0" i="0" u="none" strike="noStrike" baseline="0" dirty="0" smtClean="0">
                <a:latin typeface="Times New Roman"/>
              </a:rPr>
              <a:t>和</a:t>
            </a:r>
            <a:r>
              <a:rPr lang="en-US" altLang="zh-CN" b="0" i="0" u="none" strike="noStrike" baseline="0" dirty="0" smtClean="0">
                <a:latin typeface="Times New Roman"/>
              </a:rPr>
              <a:t>sealed</a:t>
            </a:r>
            <a:r>
              <a:rPr lang="zh-CN" altLang="en-US" b="0" i="0" u="none" strike="noStrike" baseline="0" dirty="0" smtClean="0">
                <a:latin typeface="Times New Roman"/>
              </a:rPr>
              <a:t> </a:t>
            </a:r>
            <a:r>
              <a:rPr lang="en-US" altLang="zh-CN" b="0" i="0" u="none" strike="noStrike" baseline="0" dirty="0" smtClean="0">
                <a:latin typeface="Times New Roman"/>
              </a:rPr>
              <a:t>7</a:t>
            </a:r>
            <a:r>
              <a:rPr lang="zh-CN" altLang="en-US" b="0" i="0" u="none" strike="noStrike" baseline="0" dirty="0" smtClean="0">
                <a:latin typeface="Times New Roman"/>
              </a:rPr>
              <a:t>个关键字。其中，</a:t>
            </a:r>
            <a:r>
              <a:rPr lang="en-US" altLang="zh-CN" b="0" i="0" u="none" strike="noStrike" baseline="0" dirty="0" smtClean="0">
                <a:latin typeface="Times New Roman"/>
              </a:rPr>
              <a:t>public</a:t>
            </a:r>
            <a:r>
              <a:rPr lang="zh-CN" altLang="en-US" b="0" i="0" u="none" strike="noStrike" baseline="0" dirty="0" smtClean="0">
                <a:latin typeface="Times New Roman"/>
              </a:rPr>
              <a:t>、</a:t>
            </a:r>
            <a:r>
              <a:rPr lang="en-US" altLang="zh-CN" b="0" i="0" u="none" strike="noStrike" baseline="0" dirty="0" smtClean="0">
                <a:latin typeface="Times New Roman"/>
              </a:rPr>
              <a:t>protected</a:t>
            </a:r>
            <a:r>
              <a:rPr lang="zh-CN" altLang="en-US" b="0" i="0" u="none" strike="noStrike" baseline="0" dirty="0" smtClean="0">
                <a:latin typeface="Times New Roman"/>
              </a:rPr>
              <a:t>、</a:t>
            </a:r>
            <a:r>
              <a:rPr lang="en-US" altLang="zh-CN" b="0" i="0" u="none" strike="noStrike" baseline="0" dirty="0" smtClean="0">
                <a:latin typeface="Times New Roman"/>
              </a:rPr>
              <a:t>internal</a:t>
            </a:r>
            <a:r>
              <a:rPr lang="zh-CN" altLang="en-US" b="0" i="0" u="none" strike="noStrike" baseline="0" dirty="0" smtClean="0">
                <a:latin typeface="Times New Roman"/>
              </a:rPr>
              <a:t>和</a:t>
            </a:r>
            <a:r>
              <a:rPr lang="en-US" altLang="zh-CN" b="0" i="0" u="none" strike="noStrike" baseline="0" dirty="0" smtClean="0">
                <a:latin typeface="Times New Roman"/>
              </a:rPr>
              <a:t>private</a:t>
            </a:r>
            <a:r>
              <a:rPr lang="zh-CN" altLang="en-US" b="0" i="0" u="none" strike="noStrike" baseline="0" dirty="0" smtClean="0">
                <a:latin typeface="Times New Roman"/>
              </a:rPr>
              <a:t>修饰符控制类的可访问性。它们的意义具体说明如下：</a:t>
            </a:r>
          </a:p>
          <a:p>
            <a:pPr marR="0" lvl="0" rtl="0"/>
            <a:r>
              <a:rPr lang="en-US" altLang="zh-CN" b="0" i="0" u="none" strike="noStrike" baseline="0" dirty="0" smtClean="0">
                <a:latin typeface="Times New Roman"/>
              </a:rPr>
              <a:t>public</a:t>
            </a:r>
            <a:r>
              <a:rPr lang="zh-CN" altLang="en-US" b="0" i="0" u="none" strike="noStrike" baseline="0" dirty="0" smtClean="0">
                <a:latin typeface="Times New Roman"/>
              </a:rPr>
              <a:t>修饰符表示该类是公开的，访问不受限制。</a:t>
            </a:r>
          </a:p>
          <a:p>
            <a:pPr marR="0" lvl="0" rtl="0"/>
            <a:r>
              <a:rPr lang="en-US" altLang="zh-CN" b="0" i="0" u="none" strike="noStrike" baseline="0" dirty="0" smtClean="0">
                <a:latin typeface="Times New Roman"/>
              </a:rPr>
              <a:t>protected</a:t>
            </a:r>
            <a:r>
              <a:rPr lang="zh-CN" altLang="en-US" b="0" i="0" u="none" strike="noStrike" baseline="0" dirty="0" smtClean="0">
                <a:latin typeface="Times New Roman"/>
              </a:rPr>
              <a:t>修饰符表示该类只能是本身或其派生的类访问。</a:t>
            </a:r>
          </a:p>
          <a:p>
            <a:pPr marR="0" lvl="0" rtl="0"/>
            <a:r>
              <a:rPr lang="en-US" altLang="zh-CN" b="0" i="0" u="none" strike="noStrike" baseline="0" dirty="0" smtClean="0">
                <a:latin typeface="Times New Roman"/>
              </a:rPr>
              <a:t>internal</a:t>
            </a:r>
            <a:r>
              <a:rPr lang="zh-CN" altLang="en-US" b="0" i="0" u="none" strike="noStrike" baseline="0" dirty="0" smtClean="0">
                <a:latin typeface="Times New Roman"/>
              </a:rPr>
              <a:t>修饰符表示该类只能是在当前应用程序中访问。</a:t>
            </a:r>
          </a:p>
          <a:p>
            <a:pPr marR="0" lvl="0" rtl="0"/>
            <a:r>
              <a:rPr lang="en-US" altLang="zh-CN" b="0" i="0" u="none" strike="noStrike" baseline="0" dirty="0" smtClean="0">
                <a:latin typeface="Times New Roman"/>
              </a:rPr>
              <a:t>private</a:t>
            </a:r>
            <a:r>
              <a:rPr lang="zh-CN" altLang="en-US" b="0" i="0" u="none" strike="noStrike" baseline="0" dirty="0" smtClean="0">
                <a:latin typeface="Times New Roman"/>
              </a:rPr>
              <a:t>修饰符表示该类只能是本身访问。</a:t>
            </a:r>
          </a:p>
        </p:txBody>
      </p:sp>
    </p:spTree>
    <p:extLst>
      <p:ext uri="{BB962C8B-B14F-4D97-AF65-F5344CB8AC3E}">
        <p14:creationId xmlns:p14="http://schemas.microsoft.com/office/powerpoint/2010/main" val="2149452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0"/>
            <a:ext cx="8229600" cy="6858000"/>
          </a:xfrm>
        </p:spPr>
        <p:txBody>
          <a:bodyPr>
            <a:normAutofit fontScale="77500" lnSpcReduction="20000"/>
          </a:bodyPr>
          <a:lstStyle/>
          <a:p>
            <a:pPr lvl="0">
              <a:lnSpc>
                <a:spcPct val="120000"/>
              </a:lnSpc>
            </a:pPr>
            <a:r>
              <a:rPr lang="en-US" altLang="zh-CN" dirty="0">
                <a:latin typeface="Times New Roman"/>
              </a:rPr>
              <a:t>01</a:t>
            </a:r>
            <a:r>
              <a:rPr lang="zh-CN" altLang="en-US" dirty="0">
                <a:latin typeface="Times New Roman"/>
              </a:rPr>
              <a:t>	</a:t>
            </a:r>
            <a:r>
              <a:rPr lang="en-US" altLang="zh-CN" dirty="0">
                <a:latin typeface="Times New Roman"/>
              </a:rPr>
              <a:t>public class A</a:t>
            </a:r>
          </a:p>
          <a:p>
            <a:pPr lvl="0">
              <a:lnSpc>
                <a:spcPct val="120000"/>
              </a:lnSpc>
            </a:pPr>
            <a:r>
              <a:rPr lang="en-US" altLang="zh-CN" dirty="0">
                <a:latin typeface="Times New Roman"/>
              </a:rPr>
              <a:t>02</a:t>
            </a:r>
            <a:r>
              <a:rPr lang="zh-CN" altLang="en-US" dirty="0">
                <a:latin typeface="Times New Roman"/>
              </a:rPr>
              <a:t>	</a:t>
            </a:r>
            <a:r>
              <a:rPr lang="en-US" altLang="zh-CN" dirty="0">
                <a:latin typeface="Times New Roman"/>
              </a:rPr>
              <a:t>{</a:t>
            </a:r>
          </a:p>
          <a:p>
            <a:pPr lvl="0">
              <a:lnSpc>
                <a:spcPct val="120000"/>
              </a:lnSpc>
            </a:pPr>
            <a:r>
              <a:rPr lang="en-US" altLang="zh-CN" dirty="0">
                <a:latin typeface="Times New Roman"/>
              </a:rPr>
              <a:t>03</a:t>
            </a:r>
            <a:r>
              <a:rPr lang="zh-CN" altLang="en-US" dirty="0">
                <a:latin typeface="Times New Roman"/>
              </a:rPr>
              <a:t>	    </a:t>
            </a:r>
            <a:r>
              <a:rPr lang="en-US" altLang="zh-CN" dirty="0">
                <a:latin typeface="Times New Roman"/>
              </a:rPr>
              <a:t>private string[] list;        //</a:t>
            </a:r>
            <a:r>
              <a:rPr lang="zh-CN" altLang="en-US" dirty="0">
                <a:latin typeface="Times New Roman"/>
              </a:rPr>
              <a:t>元素类型为</a:t>
            </a:r>
            <a:r>
              <a:rPr lang="en-US" altLang="zh-CN" dirty="0">
                <a:latin typeface="Times New Roman"/>
              </a:rPr>
              <a:t>string</a:t>
            </a:r>
            <a:r>
              <a:rPr lang="zh-CN" altLang="en-US" dirty="0">
                <a:latin typeface="Times New Roman"/>
              </a:rPr>
              <a:t>的数组</a:t>
            </a:r>
          </a:p>
          <a:p>
            <a:pPr lvl="0">
              <a:lnSpc>
                <a:spcPct val="120000"/>
              </a:lnSpc>
            </a:pPr>
            <a:r>
              <a:rPr lang="en-US" altLang="zh-CN" dirty="0">
                <a:latin typeface="Times New Roman"/>
              </a:rPr>
              <a:t>04</a:t>
            </a:r>
            <a:r>
              <a:rPr lang="zh-CN" altLang="en-US" dirty="0">
                <a:latin typeface="Times New Roman"/>
              </a:rPr>
              <a:t>	    </a:t>
            </a:r>
            <a:r>
              <a:rPr lang="en-US" altLang="zh-CN" b="1" dirty="0">
                <a:latin typeface="Times New Roman"/>
              </a:rPr>
              <a:t>public A()</a:t>
            </a:r>
            <a:r>
              <a:rPr lang="zh-CN" altLang="en-US" dirty="0">
                <a:latin typeface="Times New Roman"/>
              </a:rPr>
              <a:t>                                         </a:t>
            </a:r>
            <a:r>
              <a:rPr lang="en-US" altLang="zh-CN" dirty="0">
                <a:latin typeface="Times New Roman"/>
              </a:rPr>
              <a:t>//</a:t>
            </a:r>
            <a:r>
              <a:rPr lang="zh-CN" altLang="en-US" dirty="0">
                <a:latin typeface="Times New Roman"/>
              </a:rPr>
              <a:t>构造函数</a:t>
            </a:r>
          </a:p>
          <a:p>
            <a:pPr lvl="0">
              <a:lnSpc>
                <a:spcPct val="120000"/>
              </a:lnSpc>
            </a:pPr>
            <a:r>
              <a:rPr lang="en-US" altLang="zh-CN" dirty="0">
                <a:latin typeface="Times New Roman"/>
              </a:rPr>
              <a:t>05</a:t>
            </a:r>
            <a:r>
              <a:rPr lang="zh-CN" altLang="en-US" dirty="0">
                <a:latin typeface="Times New Roman"/>
              </a:rPr>
              <a:t>	    </a:t>
            </a:r>
            <a:r>
              <a:rPr lang="en-US" altLang="zh-CN" b="1" dirty="0">
                <a:latin typeface="Times New Roman"/>
              </a:rPr>
              <a:t>{</a:t>
            </a:r>
          </a:p>
          <a:p>
            <a:pPr lvl="0">
              <a:lnSpc>
                <a:spcPct val="120000"/>
              </a:lnSpc>
            </a:pPr>
            <a:r>
              <a:rPr lang="en-US" altLang="zh-CN" b="1" dirty="0">
                <a:latin typeface="Times New Roman"/>
              </a:rPr>
              <a:t>06</a:t>
            </a:r>
            <a:r>
              <a:rPr lang="zh-CN" altLang="en-US" b="1" dirty="0">
                <a:latin typeface="Times New Roman"/>
              </a:rPr>
              <a:t>	    </a:t>
            </a:r>
            <a:r>
              <a:rPr lang="en-US" altLang="zh-CN" b="1" dirty="0">
                <a:latin typeface="Times New Roman"/>
              </a:rPr>
              <a:t>}</a:t>
            </a:r>
          </a:p>
          <a:p>
            <a:pPr lvl="0">
              <a:lnSpc>
                <a:spcPct val="120000"/>
              </a:lnSpc>
            </a:pPr>
            <a:r>
              <a:rPr lang="en-US" altLang="zh-CN" dirty="0">
                <a:latin typeface="Times New Roman"/>
              </a:rPr>
              <a:t>07</a:t>
            </a:r>
            <a:r>
              <a:rPr lang="zh-CN" altLang="en-US" dirty="0">
                <a:latin typeface="Times New Roman"/>
              </a:rPr>
              <a:t>	    </a:t>
            </a:r>
            <a:r>
              <a:rPr lang="en-US" altLang="zh-CN" b="1" dirty="0">
                <a:latin typeface="Times New Roman"/>
              </a:rPr>
              <a:t>public A(</a:t>
            </a:r>
            <a:r>
              <a:rPr lang="en-US" altLang="zh-CN" b="1" dirty="0" err="1">
                <a:latin typeface="Times New Roman"/>
              </a:rPr>
              <a:t>int</a:t>
            </a:r>
            <a:r>
              <a:rPr lang="en-US" altLang="zh-CN" b="1" dirty="0">
                <a:latin typeface="Times New Roman"/>
              </a:rPr>
              <a:t> count)</a:t>
            </a:r>
            <a:r>
              <a:rPr lang="zh-CN" altLang="en-US" dirty="0">
                <a:latin typeface="Times New Roman"/>
              </a:rPr>
              <a:t>                              </a:t>
            </a:r>
            <a:r>
              <a:rPr lang="en-US" altLang="zh-CN" dirty="0">
                <a:latin typeface="Times New Roman"/>
              </a:rPr>
              <a:t>//</a:t>
            </a:r>
            <a:r>
              <a:rPr lang="zh-CN" altLang="en-US" dirty="0">
                <a:latin typeface="Times New Roman"/>
              </a:rPr>
              <a:t>构造函数</a:t>
            </a:r>
          </a:p>
          <a:p>
            <a:pPr lvl="0">
              <a:lnSpc>
                <a:spcPct val="120000"/>
              </a:lnSpc>
            </a:pPr>
            <a:r>
              <a:rPr lang="en-US" altLang="zh-CN" dirty="0">
                <a:latin typeface="Times New Roman"/>
              </a:rPr>
              <a:t>08</a:t>
            </a:r>
            <a:r>
              <a:rPr lang="zh-CN" altLang="en-US" dirty="0">
                <a:latin typeface="Times New Roman"/>
              </a:rPr>
              <a:t>	    </a:t>
            </a:r>
            <a:r>
              <a:rPr lang="en-US" altLang="zh-CN" b="1" dirty="0">
                <a:latin typeface="Times New Roman"/>
              </a:rPr>
              <a:t>{</a:t>
            </a:r>
          </a:p>
          <a:p>
            <a:pPr lvl="0">
              <a:lnSpc>
                <a:spcPct val="120000"/>
              </a:lnSpc>
            </a:pPr>
            <a:r>
              <a:rPr lang="en-US" altLang="zh-CN" dirty="0">
                <a:latin typeface="Times New Roman"/>
              </a:rPr>
              <a:t>09</a:t>
            </a:r>
            <a:r>
              <a:rPr lang="zh-CN" altLang="en-US" dirty="0">
                <a:latin typeface="Times New Roman"/>
              </a:rPr>
              <a:t>	        </a:t>
            </a:r>
            <a:r>
              <a:rPr lang="en-US" altLang="zh-CN" b="1" dirty="0">
                <a:latin typeface="Times New Roman"/>
              </a:rPr>
              <a:t>list = new string[count];</a:t>
            </a:r>
            <a:r>
              <a:rPr lang="zh-CN" altLang="en-US" dirty="0">
                <a:latin typeface="Times New Roman"/>
              </a:rPr>
              <a:t>         </a:t>
            </a:r>
            <a:r>
              <a:rPr lang="en-US" altLang="zh-CN" dirty="0">
                <a:latin typeface="Times New Roman"/>
              </a:rPr>
              <a:t>//</a:t>
            </a:r>
            <a:r>
              <a:rPr lang="zh-CN" altLang="en-US" dirty="0">
                <a:latin typeface="Times New Roman"/>
              </a:rPr>
              <a:t>为</a:t>
            </a:r>
            <a:r>
              <a:rPr lang="en-US" altLang="zh-CN" dirty="0">
                <a:latin typeface="Times New Roman"/>
              </a:rPr>
              <a:t>list</a:t>
            </a:r>
            <a:r>
              <a:rPr lang="zh-CN" altLang="en-US" dirty="0">
                <a:latin typeface="Times New Roman"/>
              </a:rPr>
              <a:t>数组分配内存</a:t>
            </a:r>
          </a:p>
          <a:p>
            <a:pPr lvl="0">
              <a:lnSpc>
                <a:spcPct val="120000"/>
              </a:lnSpc>
            </a:pPr>
            <a:r>
              <a:rPr lang="en-US" altLang="zh-CN" dirty="0">
                <a:latin typeface="Times New Roman"/>
              </a:rPr>
              <a:t>10</a:t>
            </a:r>
            <a:r>
              <a:rPr lang="zh-CN" altLang="en-US" dirty="0">
                <a:latin typeface="Times New Roman"/>
              </a:rPr>
              <a:t>	        </a:t>
            </a:r>
            <a:r>
              <a:rPr lang="nn-NO" altLang="zh-CN" b="1" dirty="0">
                <a:latin typeface="Times New Roman"/>
              </a:rPr>
              <a:t>for(int i = 0; i &lt; count; i++)</a:t>
            </a:r>
            <a:r>
              <a:rPr lang="zh-CN" altLang="en-US" dirty="0">
                <a:latin typeface="Times New Roman"/>
              </a:rPr>
              <a:t>       </a:t>
            </a:r>
            <a:endParaRPr lang="en-US" altLang="zh-CN" dirty="0">
              <a:latin typeface="Times New Roman"/>
            </a:endParaRPr>
          </a:p>
          <a:p>
            <a:pPr lvl="0">
              <a:lnSpc>
                <a:spcPct val="120000"/>
              </a:lnSpc>
            </a:pPr>
            <a:r>
              <a:rPr lang="en-US" altLang="zh-CN" dirty="0">
                <a:latin typeface="Times New Roman"/>
              </a:rPr>
              <a:t>                                              </a:t>
            </a:r>
            <a:r>
              <a:rPr lang="zh-CN" altLang="en-US" dirty="0">
                <a:latin typeface="Times New Roman"/>
              </a:rPr>
              <a:t> </a:t>
            </a:r>
            <a:r>
              <a:rPr lang="en-US" altLang="zh-CN" dirty="0">
                <a:latin typeface="Times New Roman"/>
              </a:rPr>
              <a:t>//</a:t>
            </a:r>
            <a:r>
              <a:rPr lang="zh-CN" altLang="en-US" dirty="0">
                <a:latin typeface="Times New Roman"/>
              </a:rPr>
              <a:t>为</a:t>
            </a:r>
            <a:r>
              <a:rPr lang="en-US" altLang="zh-CN" dirty="0">
                <a:latin typeface="Times New Roman"/>
              </a:rPr>
              <a:t>list</a:t>
            </a:r>
            <a:r>
              <a:rPr lang="zh-CN" altLang="en-US" dirty="0">
                <a:latin typeface="Times New Roman"/>
              </a:rPr>
              <a:t>数组的每一个元素赋值</a:t>
            </a:r>
          </a:p>
          <a:p>
            <a:pPr lvl="0">
              <a:lnSpc>
                <a:spcPct val="120000"/>
              </a:lnSpc>
            </a:pPr>
            <a:r>
              <a:rPr lang="en-US" altLang="zh-CN" dirty="0">
                <a:latin typeface="Times New Roman"/>
              </a:rPr>
              <a:t>11</a:t>
            </a:r>
            <a:r>
              <a:rPr lang="zh-CN" altLang="en-US" dirty="0">
                <a:latin typeface="Times New Roman"/>
              </a:rPr>
              <a:t>	        </a:t>
            </a:r>
            <a:r>
              <a:rPr lang="en-US" altLang="zh-CN" b="1" dirty="0">
                <a:latin typeface="Times New Roman"/>
              </a:rPr>
              <a:t>{</a:t>
            </a:r>
          </a:p>
          <a:p>
            <a:pPr lvl="0">
              <a:lnSpc>
                <a:spcPct val="120000"/>
              </a:lnSpc>
            </a:pPr>
            <a:r>
              <a:rPr lang="en-US" altLang="zh-CN" dirty="0">
                <a:latin typeface="Times New Roman"/>
              </a:rPr>
              <a:t>12</a:t>
            </a:r>
            <a:r>
              <a:rPr lang="zh-CN" altLang="en-US" dirty="0">
                <a:latin typeface="Times New Roman"/>
              </a:rPr>
              <a:t>	</a:t>
            </a:r>
            <a:r>
              <a:rPr lang="zh-CN" altLang="en-US" b="1" dirty="0">
                <a:latin typeface="Times New Roman"/>
              </a:rPr>
              <a:t>            </a:t>
            </a:r>
            <a:r>
              <a:rPr lang="en-US" altLang="zh-CN" b="1" dirty="0">
                <a:latin typeface="Times New Roman"/>
              </a:rPr>
              <a:t>list[</a:t>
            </a:r>
            <a:r>
              <a:rPr lang="en-US" altLang="zh-CN" b="1" dirty="0" err="1">
                <a:latin typeface="Times New Roman"/>
              </a:rPr>
              <a:t>i</a:t>
            </a:r>
            <a:r>
              <a:rPr lang="en-US" altLang="zh-CN" b="1" dirty="0">
                <a:latin typeface="Times New Roman"/>
              </a:rPr>
              <a:t>] = </a:t>
            </a:r>
            <a:r>
              <a:rPr lang="en-US" altLang="zh-CN" b="1" dirty="0" err="1">
                <a:latin typeface="Times New Roman"/>
              </a:rPr>
              <a:t>i.ToString</a:t>
            </a:r>
            <a:r>
              <a:rPr lang="en-US" altLang="zh-CN" b="1" dirty="0">
                <a:latin typeface="Times New Roman"/>
              </a:rPr>
              <a:t>();</a:t>
            </a:r>
          </a:p>
          <a:p>
            <a:pPr lvl="0">
              <a:lnSpc>
                <a:spcPct val="120000"/>
              </a:lnSpc>
            </a:pPr>
            <a:r>
              <a:rPr lang="en-US" altLang="zh-CN" dirty="0">
                <a:latin typeface="Times New Roman"/>
              </a:rPr>
              <a:t>13</a:t>
            </a:r>
            <a:r>
              <a:rPr lang="zh-CN" altLang="en-US" b="1" dirty="0">
                <a:latin typeface="Times New Roman"/>
              </a:rPr>
              <a:t>	        </a:t>
            </a:r>
            <a:r>
              <a:rPr lang="en-US" altLang="zh-CN" b="1" dirty="0">
                <a:latin typeface="Times New Roman"/>
              </a:rPr>
              <a:t>}</a:t>
            </a:r>
          </a:p>
          <a:p>
            <a:pPr lvl="0">
              <a:lnSpc>
                <a:spcPct val="120000"/>
              </a:lnSpc>
            </a:pPr>
            <a:r>
              <a:rPr lang="en-US" altLang="zh-CN" dirty="0">
                <a:latin typeface="Times New Roman"/>
              </a:rPr>
              <a:t>14</a:t>
            </a:r>
            <a:r>
              <a:rPr lang="zh-CN" altLang="en-US" b="1" dirty="0">
                <a:latin typeface="Times New Roman"/>
              </a:rPr>
              <a:t>	</a:t>
            </a:r>
            <a:r>
              <a:rPr lang="zh-CN" altLang="en-US" dirty="0">
                <a:latin typeface="Times New Roman"/>
              </a:rPr>
              <a:t>    </a:t>
            </a:r>
            <a:r>
              <a:rPr lang="en-US" altLang="zh-CN" b="1" dirty="0">
                <a:latin typeface="Times New Roman"/>
              </a:rPr>
              <a:t>}</a:t>
            </a:r>
          </a:p>
          <a:p>
            <a:pPr lvl="0">
              <a:lnSpc>
                <a:spcPct val="120000"/>
              </a:lnSpc>
            </a:pPr>
            <a:r>
              <a:rPr lang="en-US" altLang="zh-CN" dirty="0">
                <a:latin typeface="Times New Roman"/>
              </a:rPr>
              <a:t>15</a:t>
            </a:r>
            <a:r>
              <a:rPr lang="zh-CN" altLang="en-US" b="1" dirty="0">
                <a:latin typeface="Times New Roman"/>
              </a:rPr>
              <a:t>	</a:t>
            </a:r>
            <a:r>
              <a:rPr lang="en-US" altLang="zh-CN" dirty="0">
                <a:latin typeface="Times New Roman"/>
              </a:rPr>
              <a:t>}</a:t>
            </a:r>
          </a:p>
          <a:p>
            <a:pPr lvl="0"/>
            <a:r>
              <a:rPr lang="zh-CN" altLang="en-US" dirty="0">
                <a:latin typeface="Times New Roman"/>
                <a:ea typeface="黑体"/>
              </a:rPr>
              <a:t>分析：“</a:t>
            </a:r>
            <a:r>
              <a:rPr lang="en-US" altLang="zh-CN" dirty="0">
                <a:latin typeface="Times New Roman"/>
                <a:ea typeface="黑体"/>
              </a:rPr>
              <a:t>A </a:t>
            </a:r>
            <a:r>
              <a:rPr lang="en-US" altLang="zh-CN" dirty="0" err="1">
                <a:latin typeface="Times New Roman"/>
                <a:ea typeface="黑体"/>
              </a:rPr>
              <a:t>a1</a:t>
            </a:r>
            <a:r>
              <a:rPr lang="en-US" altLang="zh-CN" dirty="0">
                <a:latin typeface="Times New Roman"/>
                <a:ea typeface="黑体"/>
              </a:rPr>
              <a:t> = new A()</a:t>
            </a:r>
            <a:r>
              <a:rPr lang="zh-CN" altLang="en-US" dirty="0">
                <a:latin typeface="Times New Roman"/>
                <a:ea typeface="黑体"/>
              </a:rPr>
              <a:t>”语句将调用</a:t>
            </a:r>
            <a:r>
              <a:rPr lang="en-US" altLang="zh-CN" dirty="0">
                <a:latin typeface="Times New Roman"/>
                <a:ea typeface="黑体"/>
              </a:rPr>
              <a:t>A</a:t>
            </a:r>
            <a:r>
              <a:rPr lang="zh-CN" altLang="en-US" dirty="0">
                <a:latin typeface="Times New Roman"/>
                <a:ea typeface="黑体"/>
              </a:rPr>
              <a:t>类的</a:t>
            </a:r>
            <a:r>
              <a:rPr lang="en-US" altLang="zh-CN" dirty="0">
                <a:latin typeface="Times New Roman"/>
                <a:ea typeface="黑体"/>
              </a:rPr>
              <a:t>A()</a:t>
            </a:r>
            <a:r>
              <a:rPr lang="zh-CN" altLang="en-US" dirty="0">
                <a:latin typeface="Times New Roman"/>
                <a:ea typeface="黑体"/>
              </a:rPr>
              <a:t>构造函数，并创建</a:t>
            </a:r>
            <a:r>
              <a:rPr lang="en-US" altLang="zh-CN" dirty="0">
                <a:latin typeface="Times New Roman"/>
                <a:ea typeface="黑体"/>
              </a:rPr>
              <a:t>A</a:t>
            </a:r>
            <a:r>
              <a:rPr lang="zh-CN" altLang="en-US" dirty="0">
                <a:latin typeface="Times New Roman"/>
                <a:ea typeface="黑体"/>
              </a:rPr>
              <a:t>类的实例</a:t>
            </a:r>
            <a:r>
              <a:rPr lang="en-US" altLang="zh-CN" dirty="0" err="1">
                <a:latin typeface="Times New Roman"/>
                <a:ea typeface="黑体"/>
              </a:rPr>
              <a:t>a1</a:t>
            </a:r>
            <a:r>
              <a:rPr lang="zh-CN" altLang="en-US" dirty="0">
                <a:latin typeface="Times New Roman"/>
                <a:ea typeface="黑体"/>
              </a:rPr>
              <a:t>。“</a:t>
            </a:r>
            <a:r>
              <a:rPr lang="en-US" altLang="zh-CN" dirty="0">
                <a:latin typeface="Times New Roman"/>
                <a:ea typeface="黑体"/>
              </a:rPr>
              <a:t>A </a:t>
            </a:r>
            <a:r>
              <a:rPr lang="en-US" altLang="zh-CN" dirty="0" err="1">
                <a:latin typeface="Times New Roman"/>
                <a:ea typeface="黑体"/>
              </a:rPr>
              <a:t>a2</a:t>
            </a:r>
            <a:r>
              <a:rPr lang="en-US" altLang="zh-CN" dirty="0">
                <a:latin typeface="Times New Roman"/>
                <a:ea typeface="黑体"/>
              </a:rPr>
              <a:t> = new A(2008)</a:t>
            </a:r>
            <a:r>
              <a:rPr lang="zh-CN" altLang="en-US" dirty="0">
                <a:latin typeface="Times New Roman"/>
                <a:ea typeface="黑体"/>
              </a:rPr>
              <a:t>”语句将调用</a:t>
            </a:r>
            <a:r>
              <a:rPr lang="en-US" altLang="zh-CN" dirty="0">
                <a:latin typeface="Times New Roman"/>
                <a:ea typeface="黑体"/>
              </a:rPr>
              <a:t>A</a:t>
            </a:r>
            <a:r>
              <a:rPr lang="zh-CN" altLang="en-US" dirty="0">
                <a:latin typeface="Times New Roman"/>
                <a:ea typeface="黑体"/>
              </a:rPr>
              <a:t>类的</a:t>
            </a:r>
            <a:r>
              <a:rPr lang="en-US" altLang="zh-CN" dirty="0">
                <a:latin typeface="Times New Roman"/>
                <a:ea typeface="黑体"/>
              </a:rPr>
              <a:t>A(</a:t>
            </a:r>
            <a:r>
              <a:rPr lang="en-US" altLang="zh-CN" dirty="0" err="1">
                <a:latin typeface="Times New Roman"/>
                <a:ea typeface="黑体"/>
              </a:rPr>
              <a:t>int</a:t>
            </a:r>
            <a:r>
              <a:rPr lang="en-US" altLang="zh-CN" dirty="0">
                <a:latin typeface="Times New Roman"/>
                <a:ea typeface="黑体"/>
              </a:rPr>
              <a:t> count)</a:t>
            </a:r>
            <a:r>
              <a:rPr lang="zh-CN" altLang="en-US" dirty="0">
                <a:latin typeface="Times New Roman"/>
                <a:ea typeface="黑体"/>
              </a:rPr>
              <a:t>构造函数，并创建</a:t>
            </a:r>
            <a:r>
              <a:rPr lang="en-US" altLang="zh-CN" dirty="0">
                <a:latin typeface="Times New Roman"/>
                <a:ea typeface="黑体"/>
              </a:rPr>
              <a:t>A</a:t>
            </a:r>
            <a:r>
              <a:rPr lang="zh-CN" altLang="en-US" dirty="0">
                <a:latin typeface="Times New Roman"/>
                <a:ea typeface="黑体"/>
              </a:rPr>
              <a:t>类的实例</a:t>
            </a:r>
            <a:r>
              <a:rPr lang="en-US" altLang="zh-CN" dirty="0" err="1">
                <a:latin typeface="Times New Roman"/>
                <a:ea typeface="黑体"/>
              </a:rPr>
              <a:t>a2</a:t>
            </a:r>
            <a:r>
              <a:rPr lang="zh-CN" altLang="en-US" dirty="0">
                <a:latin typeface="Times New Roman"/>
                <a:ea typeface="黑体"/>
              </a:rPr>
              <a:t>。</a:t>
            </a:r>
          </a:p>
          <a:p>
            <a:endParaRPr lang="zh-CN" altLang="en-US" dirty="0"/>
          </a:p>
        </p:txBody>
      </p:sp>
    </p:spTree>
    <p:extLst>
      <p:ext uri="{BB962C8B-B14F-4D97-AF65-F5344CB8AC3E}">
        <p14:creationId xmlns:p14="http://schemas.microsoft.com/office/powerpoint/2010/main" val="398442126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415205"/>
            <a:ext cx="8229600" cy="4525963"/>
          </a:xfrm>
        </p:spPr>
        <p:txBody>
          <a:bodyPr>
            <a:noAutofit/>
          </a:bodyPr>
          <a:lstStyle/>
          <a:p>
            <a:r>
              <a:rPr lang="zh-CN" altLang="en-US" dirty="0">
                <a:latin typeface="Times New Roman"/>
              </a:rPr>
              <a:t>构造函数可以分为实例构造函数和静态构造函数。实例构造函数是不使用</a:t>
            </a:r>
            <a:r>
              <a:rPr lang="en-US" altLang="zh-CN" dirty="0">
                <a:latin typeface="Times New Roman"/>
              </a:rPr>
              <a:t>static</a:t>
            </a:r>
            <a:r>
              <a:rPr lang="zh-CN" altLang="en-US" dirty="0">
                <a:latin typeface="Times New Roman"/>
              </a:rPr>
              <a:t>修饰符的构造函数，而静态构造函数是使用</a:t>
            </a:r>
            <a:r>
              <a:rPr lang="en-US" altLang="zh-CN" dirty="0">
                <a:latin typeface="Times New Roman"/>
              </a:rPr>
              <a:t>static</a:t>
            </a:r>
            <a:r>
              <a:rPr lang="zh-CN" altLang="en-US" dirty="0">
                <a:latin typeface="Times New Roman"/>
              </a:rPr>
              <a:t>修饰符的构造函数</a:t>
            </a:r>
            <a:r>
              <a:rPr lang="zh-CN" altLang="en-US" dirty="0" smtClean="0">
                <a:latin typeface="Times New Roman"/>
              </a:rPr>
              <a:t>。</a:t>
            </a:r>
            <a:endParaRPr lang="zh-CN" altLang="en-US" dirty="0">
              <a:latin typeface="Times New Roman"/>
            </a:endParaRPr>
          </a:p>
          <a:p>
            <a:pPr lvl="0"/>
            <a:r>
              <a:rPr lang="en-US" altLang="zh-CN" dirty="0" smtClean="0">
                <a:latin typeface="Times New Roman"/>
              </a:rPr>
              <a:t>1</a:t>
            </a:r>
            <a:r>
              <a:rPr lang="zh-CN" altLang="en-US" dirty="0">
                <a:latin typeface="Times New Roman"/>
              </a:rPr>
              <a:t>．实例构造函数</a:t>
            </a:r>
          </a:p>
          <a:p>
            <a:pPr lvl="0"/>
            <a:r>
              <a:rPr lang="zh-CN" altLang="en-US" dirty="0">
                <a:latin typeface="Times New Roman"/>
              </a:rPr>
              <a:t>在程序中，类的字段需要赋初值。使用构造函数有两个重要的作用：一是防止字段出现系统不合理的初始化；二是更方便对字段进行初始化，简化代码。实例构造函数是通过对象调用的，用于创建和初始化实例。实例构造函数在创建新对象时被调用，如示例</a:t>
            </a:r>
            <a:r>
              <a:rPr lang="en-US" altLang="zh-CN" dirty="0">
                <a:latin typeface="Times New Roman"/>
              </a:rPr>
              <a:t>8-24</a:t>
            </a:r>
            <a:r>
              <a:rPr lang="zh-CN" altLang="en-US" dirty="0">
                <a:latin typeface="Times New Roman"/>
              </a:rPr>
              <a:t>中的</a:t>
            </a:r>
            <a:r>
              <a:rPr lang="en-US" altLang="zh-CN" dirty="0">
                <a:latin typeface="Times New Roman"/>
              </a:rPr>
              <a:t>public A()</a:t>
            </a:r>
            <a:r>
              <a:rPr lang="zh-CN" altLang="en-US" dirty="0">
                <a:latin typeface="Times New Roman"/>
              </a:rPr>
              <a:t>和</a:t>
            </a:r>
            <a:r>
              <a:rPr lang="en-US" altLang="zh-CN" dirty="0">
                <a:latin typeface="Times New Roman"/>
              </a:rPr>
              <a:t>public A(</a:t>
            </a:r>
            <a:r>
              <a:rPr lang="en-US" altLang="zh-CN" dirty="0" err="1">
                <a:latin typeface="Times New Roman"/>
              </a:rPr>
              <a:t>int</a:t>
            </a:r>
            <a:r>
              <a:rPr lang="zh-CN" altLang="en-US" dirty="0">
                <a:latin typeface="Times New Roman"/>
              </a:rPr>
              <a:t> </a:t>
            </a:r>
            <a:r>
              <a:rPr lang="en-US" altLang="zh-CN" dirty="0">
                <a:latin typeface="Times New Roman"/>
              </a:rPr>
              <a:t>count)</a:t>
            </a:r>
            <a:r>
              <a:rPr lang="zh-CN" altLang="en-US" dirty="0">
                <a:latin typeface="Times New Roman"/>
              </a:rPr>
              <a:t>构造函数都是属于实例构造函数</a:t>
            </a:r>
            <a:r>
              <a:rPr lang="zh-CN" altLang="en-US" dirty="0" smtClean="0">
                <a:latin typeface="Times New Roman"/>
              </a:rPr>
              <a:t>。</a:t>
            </a:r>
            <a:endParaRPr lang="zh-CN" altLang="en-US" dirty="0">
              <a:latin typeface="Times New Roman"/>
            </a:endParaRPr>
          </a:p>
        </p:txBody>
      </p:sp>
    </p:spTree>
    <p:extLst>
      <p:ext uri="{BB962C8B-B14F-4D97-AF65-F5344CB8AC3E}">
        <p14:creationId xmlns:p14="http://schemas.microsoft.com/office/powerpoint/2010/main" val="39984221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404664"/>
            <a:ext cx="8229600" cy="4525963"/>
          </a:xfrm>
        </p:spPr>
        <p:txBody>
          <a:bodyPr>
            <a:noAutofit/>
          </a:bodyPr>
          <a:lstStyle/>
          <a:p>
            <a:pPr lvl="0"/>
            <a:r>
              <a:rPr lang="zh-CN" altLang="en-US" dirty="0">
                <a:latin typeface="Times New Roman"/>
              </a:rPr>
              <a:t>如果一个类不包含任何实例构造函数，那么系统会自动地为该类提供一个默认实例构造函数。默认构造函数调用该类的直接基类的无参数构造函数。如果其基类没有可访问的无参数实例构造函数，则发生编译时错误。如果实例构造函数使用</a:t>
            </a:r>
            <a:r>
              <a:rPr lang="en-US" altLang="zh-CN" dirty="0">
                <a:latin typeface="Times New Roman"/>
              </a:rPr>
              <a:t>private</a:t>
            </a:r>
            <a:r>
              <a:rPr lang="zh-CN" altLang="en-US" dirty="0">
                <a:latin typeface="Times New Roman"/>
              </a:rPr>
              <a:t>修饰符，那么该构造函数为私有构造函数。私有构造函数是一种特殊的实例构造函数。它通常用在只包含在静态成员的类中。如果欲设计一个类并且不希望该类被实例化，则只需在该类中声明一个空的私有实例构造函数即可。</a:t>
            </a:r>
          </a:p>
          <a:p>
            <a:pPr lvl="0"/>
            <a:r>
              <a:rPr lang="zh-CN" altLang="en-US" b="1" dirty="0">
                <a:latin typeface="Times New Roman"/>
                <a:sym typeface="Wingdings"/>
              </a:rPr>
              <a:t></a:t>
            </a:r>
            <a:r>
              <a:rPr lang="zh-CN" altLang="en-US" dirty="0">
                <a:latin typeface="Times New Roman"/>
                <a:ea typeface="黑体"/>
                <a:sym typeface="Wingdings"/>
              </a:rPr>
              <a:t>注意：默认构造函数将类的数据成员初始化为其类型的默认值（如果存在数据成员）。</a:t>
            </a:r>
          </a:p>
          <a:p>
            <a:endParaRPr lang="zh-CN" altLang="en-US" dirty="0"/>
          </a:p>
        </p:txBody>
      </p:sp>
    </p:spTree>
    <p:extLst>
      <p:ext uri="{BB962C8B-B14F-4D97-AF65-F5344CB8AC3E}">
        <p14:creationId xmlns:p14="http://schemas.microsoft.com/office/powerpoint/2010/main" val="33949345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99392"/>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5-25</a:t>
            </a:r>
            <a:r>
              <a:rPr lang="en-US" altLang="zh-CN" dirty="0">
                <a:latin typeface="Times New Roman"/>
                <a:ea typeface="黑体"/>
              </a:rPr>
              <a:t>】</a:t>
            </a:r>
            <a:r>
              <a:rPr lang="zh-CN" altLang="en-US" dirty="0">
                <a:latin typeface="Times New Roman"/>
                <a:ea typeface="黑体"/>
              </a:rPr>
              <a:t>下面程序中声明一个名称为</a:t>
            </a:r>
            <a:r>
              <a:rPr lang="en-US" altLang="zh-CN" dirty="0">
                <a:latin typeface="Times New Roman"/>
                <a:ea typeface="黑体"/>
              </a:rPr>
              <a:t>Program</a:t>
            </a:r>
            <a:r>
              <a:rPr lang="zh-CN" altLang="en-US" dirty="0">
                <a:latin typeface="Times New Roman"/>
                <a:ea typeface="黑体"/>
              </a:rPr>
              <a:t>的类，该类不包括任何构造函数。并且该类还包括两个公开字段：</a:t>
            </a:r>
            <a:r>
              <a:rPr lang="en-US" altLang="zh-CN" dirty="0">
                <a:latin typeface="Times New Roman"/>
                <a:ea typeface="黑体"/>
              </a:rPr>
              <a:t>name</a:t>
            </a:r>
            <a:r>
              <a:rPr lang="zh-CN" altLang="en-US" dirty="0">
                <a:latin typeface="Times New Roman"/>
                <a:ea typeface="黑体"/>
              </a:rPr>
              <a:t>和</a:t>
            </a:r>
            <a:r>
              <a:rPr lang="en-US" altLang="zh-CN" dirty="0">
                <a:latin typeface="Times New Roman"/>
                <a:ea typeface="黑体"/>
              </a:rPr>
              <a:t>age</a:t>
            </a:r>
            <a:r>
              <a:rPr lang="zh-CN" altLang="en-US" dirty="0">
                <a:latin typeface="Times New Roman"/>
                <a:ea typeface="黑体"/>
              </a:rPr>
              <a:t>。还声明了一个类</a:t>
            </a:r>
            <a:r>
              <a:rPr lang="en-US" altLang="zh-CN" dirty="0">
                <a:latin typeface="Times New Roman"/>
                <a:ea typeface="黑体"/>
              </a:rPr>
              <a:t>Jack</a:t>
            </a:r>
            <a:r>
              <a:rPr lang="zh-CN" altLang="en-US" dirty="0">
                <a:latin typeface="Times New Roman"/>
                <a:ea typeface="黑体"/>
              </a:rPr>
              <a:t>，该类包含两个公开静态字段：</a:t>
            </a:r>
            <a:r>
              <a:rPr lang="en-US" altLang="zh-CN" dirty="0">
                <a:latin typeface="Times New Roman"/>
                <a:ea typeface="黑体"/>
              </a:rPr>
              <a:t>name</a:t>
            </a:r>
            <a:r>
              <a:rPr lang="zh-CN" altLang="en-US" dirty="0">
                <a:latin typeface="Times New Roman"/>
                <a:ea typeface="黑体"/>
              </a:rPr>
              <a:t>和</a:t>
            </a:r>
            <a:r>
              <a:rPr lang="en-US" altLang="zh-CN" dirty="0">
                <a:latin typeface="Times New Roman"/>
                <a:ea typeface="黑体"/>
              </a:rPr>
              <a:t>age</a:t>
            </a:r>
            <a:r>
              <a:rPr lang="zh-CN" altLang="en-US" dirty="0">
                <a:latin typeface="Times New Roman"/>
                <a:ea typeface="黑体"/>
              </a:rPr>
              <a:t>，它们的值分别为</a:t>
            </a:r>
            <a:r>
              <a:rPr lang="en-US" altLang="zh-CN" dirty="0">
                <a:latin typeface="Times New Roman"/>
                <a:ea typeface="黑体"/>
              </a:rPr>
              <a:t>Jack</a:t>
            </a:r>
            <a:r>
              <a:rPr lang="zh-CN" altLang="en-US" dirty="0">
                <a:latin typeface="Times New Roman"/>
                <a:ea typeface="黑体"/>
              </a:rPr>
              <a:t>和</a:t>
            </a:r>
            <a:r>
              <a:rPr lang="en-US" altLang="zh-CN" dirty="0">
                <a:latin typeface="Times New Roman"/>
                <a:ea typeface="黑体"/>
              </a:rPr>
              <a:t>20</a:t>
            </a:r>
            <a:r>
              <a:rPr lang="zh-CN" altLang="en-US" dirty="0">
                <a:latin typeface="Times New Roman"/>
                <a:ea typeface="黑体"/>
              </a:rPr>
              <a:t>。</a:t>
            </a:r>
          </a:p>
          <a:p>
            <a:pPr lvl="0">
              <a:lnSpc>
                <a:spcPct val="100000"/>
              </a:lnSpc>
            </a:pPr>
            <a:r>
              <a:rPr lang="en-US" altLang="zh-CN" sz="2000" dirty="0">
                <a:latin typeface="Times New Roman"/>
              </a:rPr>
              <a:t>01</a:t>
            </a:r>
            <a:r>
              <a:rPr lang="zh-CN" altLang="en-US" sz="2000" dirty="0">
                <a:latin typeface="Times New Roman"/>
              </a:rPr>
              <a:t>	</a:t>
            </a:r>
            <a:r>
              <a:rPr lang="en-US" altLang="zh-CN" sz="2000" dirty="0">
                <a:latin typeface="Times New Roman"/>
              </a:rPr>
              <a:t>public class Program</a:t>
            </a:r>
          </a:p>
          <a:p>
            <a:pPr lvl="0">
              <a:lnSpc>
                <a:spcPct val="100000"/>
              </a:lnSpc>
            </a:pPr>
            <a:r>
              <a:rPr lang="en-US" altLang="zh-CN" sz="2000" dirty="0">
                <a:latin typeface="Times New Roman"/>
              </a:rPr>
              <a:t>02</a:t>
            </a:r>
            <a:r>
              <a:rPr lang="zh-CN" altLang="en-US" sz="2000" dirty="0">
                <a:latin typeface="Times New Roman"/>
              </a:rPr>
              <a:t>	</a:t>
            </a:r>
            <a:r>
              <a:rPr lang="en-US" altLang="zh-CN" sz="2000" dirty="0">
                <a:latin typeface="Times New Roman"/>
              </a:rPr>
              <a:t>{</a:t>
            </a:r>
          </a:p>
          <a:p>
            <a:pPr lvl="0">
              <a:lnSpc>
                <a:spcPct val="100000"/>
              </a:lnSpc>
            </a:pPr>
            <a:r>
              <a:rPr lang="en-US" altLang="zh-CN" sz="2000" dirty="0">
                <a:latin typeface="Times New Roman"/>
              </a:rPr>
              <a:t>03</a:t>
            </a:r>
            <a:r>
              <a:rPr lang="zh-CN" altLang="en-US" sz="2000" dirty="0">
                <a:latin typeface="Times New Roman"/>
              </a:rPr>
              <a:t>	    </a:t>
            </a:r>
            <a:r>
              <a:rPr lang="en-US" altLang="zh-CN" sz="2000" dirty="0">
                <a:latin typeface="Times New Roman"/>
              </a:rPr>
              <a:t>public string name;            </a:t>
            </a:r>
            <a:r>
              <a:rPr lang="zh-CN" altLang="en-US" sz="2000" dirty="0">
                <a:latin typeface="Times New Roman"/>
              </a:rPr>
              <a:t>    </a:t>
            </a:r>
            <a:r>
              <a:rPr lang="en-US" altLang="zh-CN" sz="2000" dirty="0">
                <a:latin typeface="Times New Roman"/>
              </a:rPr>
              <a:t>//</a:t>
            </a:r>
            <a:r>
              <a:rPr lang="zh-CN" altLang="en-US" sz="2000" dirty="0">
                <a:latin typeface="Times New Roman"/>
              </a:rPr>
              <a:t>声明</a:t>
            </a:r>
            <a:r>
              <a:rPr lang="en-US" altLang="zh-CN" sz="2000" dirty="0">
                <a:latin typeface="Times New Roman"/>
              </a:rPr>
              <a:t>name</a:t>
            </a:r>
            <a:r>
              <a:rPr lang="zh-CN" altLang="en-US" sz="2000" dirty="0">
                <a:latin typeface="Times New Roman"/>
              </a:rPr>
              <a:t>字段</a:t>
            </a:r>
          </a:p>
          <a:p>
            <a:pPr lvl="0">
              <a:lnSpc>
                <a:spcPct val="100000"/>
              </a:lnSpc>
            </a:pPr>
            <a:r>
              <a:rPr lang="en-US" altLang="zh-CN" sz="2000" dirty="0">
                <a:latin typeface="Times New Roman"/>
              </a:rPr>
              <a:t>04</a:t>
            </a:r>
            <a:r>
              <a:rPr lang="zh-CN" altLang="en-US" sz="2000" dirty="0">
                <a:latin typeface="Times New Roman"/>
              </a:rPr>
              <a:t>	    </a:t>
            </a:r>
            <a:r>
              <a:rPr lang="en-US" altLang="zh-CN" sz="2000" dirty="0">
                <a:latin typeface="Times New Roman"/>
              </a:rPr>
              <a:t>public </a:t>
            </a:r>
            <a:r>
              <a:rPr lang="en-US" altLang="zh-CN" sz="2000" dirty="0" err="1">
                <a:latin typeface="Times New Roman"/>
              </a:rPr>
              <a:t>int</a:t>
            </a:r>
            <a:r>
              <a:rPr lang="en-US" altLang="zh-CN" sz="2000" dirty="0">
                <a:latin typeface="Times New Roman"/>
              </a:rPr>
              <a:t> age;                </a:t>
            </a:r>
            <a:r>
              <a:rPr lang="zh-CN" altLang="en-US" sz="2000" dirty="0">
                <a:latin typeface="Times New Roman"/>
              </a:rPr>
              <a:t>    </a:t>
            </a:r>
            <a:r>
              <a:rPr lang="en-US" altLang="zh-CN" sz="2000" dirty="0">
                <a:latin typeface="Times New Roman"/>
              </a:rPr>
              <a:t>//</a:t>
            </a:r>
            <a:r>
              <a:rPr lang="zh-CN" altLang="en-US" sz="2000" dirty="0">
                <a:latin typeface="Times New Roman"/>
              </a:rPr>
              <a:t>声明</a:t>
            </a:r>
            <a:r>
              <a:rPr lang="en-US" altLang="zh-CN" sz="2000" dirty="0">
                <a:latin typeface="Times New Roman"/>
              </a:rPr>
              <a:t>age</a:t>
            </a:r>
            <a:r>
              <a:rPr lang="zh-CN" altLang="en-US" sz="2000" dirty="0">
                <a:latin typeface="Times New Roman"/>
              </a:rPr>
              <a:t>字段</a:t>
            </a:r>
          </a:p>
          <a:p>
            <a:pPr lvl="0">
              <a:lnSpc>
                <a:spcPct val="100000"/>
              </a:lnSpc>
            </a:pPr>
            <a:r>
              <a:rPr lang="en-US" altLang="zh-CN" sz="2000" dirty="0">
                <a:latin typeface="Times New Roman"/>
              </a:rPr>
              <a:t>05</a:t>
            </a:r>
            <a:r>
              <a:rPr lang="zh-CN" altLang="en-US" sz="2000" dirty="0">
                <a:latin typeface="Times New Roman"/>
              </a:rPr>
              <a:t>	</a:t>
            </a:r>
            <a:r>
              <a:rPr lang="en-US" altLang="zh-CN" sz="2000" dirty="0">
                <a:latin typeface="Times New Roman"/>
              </a:rPr>
              <a:t>}</a:t>
            </a:r>
          </a:p>
          <a:p>
            <a:pPr lvl="0">
              <a:lnSpc>
                <a:spcPct val="100000"/>
              </a:lnSpc>
            </a:pPr>
            <a:r>
              <a:rPr lang="en-US" altLang="zh-CN" sz="2000" dirty="0">
                <a:latin typeface="Times New Roman"/>
              </a:rPr>
              <a:t>06</a:t>
            </a:r>
            <a:r>
              <a:rPr lang="zh-CN" altLang="en-US" sz="2000" dirty="0">
                <a:latin typeface="Times New Roman"/>
              </a:rPr>
              <a:t>	</a:t>
            </a:r>
            <a:r>
              <a:rPr lang="en-US" altLang="zh-CN" sz="2000" dirty="0">
                <a:latin typeface="Times New Roman"/>
              </a:rPr>
              <a:t>public class Jack</a:t>
            </a:r>
          </a:p>
          <a:p>
            <a:pPr lvl="0">
              <a:lnSpc>
                <a:spcPct val="100000"/>
              </a:lnSpc>
            </a:pPr>
            <a:r>
              <a:rPr lang="en-US" altLang="zh-CN" sz="2000" dirty="0">
                <a:latin typeface="Times New Roman"/>
              </a:rPr>
              <a:t>07</a:t>
            </a:r>
            <a:r>
              <a:rPr lang="zh-CN" altLang="en-US" sz="2000" dirty="0">
                <a:latin typeface="Times New Roman"/>
              </a:rPr>
              <a:t>	</a:t>
            </a:r>
            <a:r>
              <a:rPr lang="en-US" altLang="zh-CN" sz="2000" dirty="0">
                <a:latin typeface="Times New Roman"/>
              </a:rPr>
              <a:t>{</a:t>
            </a:r>
          </a:p>
          <a:p>
            <a:pPr lvl="0">
              <a:lnSpc>
                <a:spcPct val="100000"/>
              </a:lnSpc>
            </a:pPr>
            <a:r>
              <a:rPr lang="en-US" altLang="zh-CN" sz="2000" dirty="0">
                <a:latin typeface="Times New Roman"/>
              </a:rPr>
              <a:t>08</a:t>
            </a:r>
            <a:r>
              <a:rPr lang="zh-CN" altLang="en-US" sz="2000" dirty="0">
                <a:latin typeface="Times New Roman"/>
              </a:rPr>
              <a:t>	    </a:t>
            </a:r>
            <a:r>
              <a:rPr lang="en-US" altLang="zh-CN" sz="2000" dirty="0">
                <a:latin typeface="Times New Roman"/>
              </a:rPr>
              <a:t>public static string name = "Jack";          //</a:t>
            </a:r>
            <a:r>
              <a:rPr lang="zh-CN" altLang="en-US" sz="2000" dirty="0">
                <a:latin typeface="Times New Roman"/>
              </a:rPr>
              <a:t>静态字段</a:t>
            </a:r>
            <a:r>
              <a:rPr lang="en-US" altLang="zh-CN" sz="2000" dirty="0">
                <a:latin typeface="Times New Roman"/>
              </a:rPr>
              <a:t>name</a:t>
            </a:r>
          </a:p>
          <a:p>
            <a:pPr lvl="0">
              <a:lnSpc>
                <a:spcPct val="100000"/>
              </a:lnSpc>
            </a:pPr>
            <a:r>
              <a:rPr lang="en-US" altLang="zh-CN" sz="2000" dirty="0">
                <a:latin typeface="Times New Roman"/>
              </a:rPr>
              <a:t>09</a:t>
            </a:r>
            <a:r>
              <a:rPr lang="zh-CN" altLang="en-US" sz="2000" dirty="0">
                <a:latin typeface="Times New Roman"/>
              </a:rPr>
              <a:t>	    </a:t>
            </a:r>
            <a:r>
              <a:rPr lang="en-US" altLang="zh-CN" sz="2000" dirty="0">
                <a:latin typeface="Times New Roman"/>
              </a:rPr>
              <a:t>public static </a:t>
            </a:r>
            <a:r>
              <a:rPr lang="en-US" altLang="zh-CN" sz="2000" dirty="0" err="1">
                <a:latin typeface="Times New Roman"/>
              </a:rPr>
              <a:t>int</a:t>
            </a:r>
            <a:r>
              <a:rPr lang="en-US" altLang="zh-CN" sz="2000" dirty="0">
                <a:latin typeface="Times New Roman"/>
              </a:rPr>
              <a:t> age = 20;                    //</a:t>
            </a:r>
            <a:r>
              <a:rPr lang="zh-CN" altLang="en-US" sz="2000" dirty="0">
                <a:latin typeface="Times New Roman"/>
              </a:rPr>
              <a:t>静态字段</a:t>
            </a:r>
            <a:r>
              <a:rPr lang="en-US" altLang="zh-CN" sz="2000" dirty="0">
                <a:latin typeface="Times New Roman"/>
              </a:rPr>
              <a:t>age</a:t>
            </a:r>
          </a:p>
          <a:p>
            <a:pPr lvl="0">
              <a:lnSpc>
                <a:spcPct val="100000"/>
              </a:lnSpc>
            </a:pPr>
            <a:r>
              <a:rPr lang="en-US" altLang="zh-CN" sz="2000" dirty="0">
                <a:latin typeface="Times New Roman"/>
              </a:rPr>
              <a:t>10</a:t>
            </a:r>
            <a:r>
              <a:rPr lang="zh-CN" altLang="en-US" sz="2000" dirty="0">
                <a:latin typeface="Times New Roman"/>
              </a:rPr>
              <a:t>	    </a:t>
            </a:r>
            <a:r>
              <a:rPr lang="en-US" altLang="zh-CN" sz="2000" b="1" dirty="0">
                <a:latin typeface="Times New Roman"/>
              </a:rPr>
              <a:t>private </a:t>
            </a:r>
            <a:r>
              <a:rPr lang="en-US" altLang="zh-CN" sz="2000" b="1" dirty="0" smtClean="0">
                <a:latin typeface="Times New Roman"/>
              </a:rPr>
              <a:t>Jack()</a:t>
            </a:r>
            <a:r>
              <a:rPr lang="zh-CN" altLang="en-US" sz="2000" dirty="0" smtClean="0">
                <a:latin typeface="Times New Roman"/>
              </a:rPr>
              <a:t>                                       </a:t>
            </a:r>
            <a:r>
              <a:rPr lang="en-US" altLang="zh-CN" sz="2000" dirty="0">
                <a:latin typeface="Times New Roman"/>
              </a:rPr>
              <a:t>//</a:t>
            </a:r>
            <a:r>
              <a:rPr lang="zh-CN" altLang="en-US" sz="2000" dirty="0">
                <a:latin typeface="Times New Roman"/>
              </a:rPr>
              <a:t>私有构造函数</a:t>
            </a:r>
          </a:p>
          <a:p>
            <a:pPr lvl="0">
              <a:lnSpc>
                <a:spcPct val="100000"/>
              </a:lnSpc>
            </a:pPr>
            <a:r>
              <a:rPr lang="en-US" altLang="zh-CN" sz="2000" dirty="0">
                <a:latin typeface="Times New Roman"/>
              </a:rPr>
              <a:t>11</a:t>
            </a:r>
            <a:r>
              <a:rPr lang="zh-CN" altLang="en-US" sz="2000" dirty="0">
                <a:latin typeface="Times New Roman"/>
              </a:rPr>
              <a:t>	    </a:t>
            </a:r>
            <a:r>
              <a:rPr lang="en-US" altLang="zh-CN" sz="2000" b="1" dirty="0">
                <a:latin typeface="Times New Roman"/>
              </a:rPr>
              <a:t>{</a:t>
            </a:r>
            <a:r>
              <a:rPr lang="zh-CN" altLang="en-US" sz="2000" b="1" dirty="0">
                <a:latin typeface="Times New Roman"/>
              </a:rPr>
              <a:t>    </a:t>
            </a:r>
            <a:r>
              <a:rPr lang="en-US" altLang="zh-CN" sz="2000" b="1" dirty="0">
                <a:latin typeface="Times New Roman"/>
              </a:rPr>
              <a:t>}</a:t>
            </a:r>
          </a:p>
          <a:p>
            <a:pPr lvl="0">
              <a:lnSpc>
                <a:spcPct val="100000"/>
              </a:lnSpc>
            </a:pPr>
            <a:r>
              <a:rPr lang="en-US" altLang="zh-CN" sz="2000" dirty="0">
                <a:latin typeface="Times New Roman"/>
              </a:rPr>
              <a:t>12</a:t>
            </a:r>
            <a:r>
              <a:rPr lang="zh-CN" altLang="en-US" sz="2000" dirty="0">
                <a:latin typeface="Times New Roman"/>
              </a:rPr>
              <a:t>	</a:t>
            </a:r>
            <a:r>
              <a:rPr lang="en-US" altLang="zh-CN" sz="2000" dirty="0" smtClean="0">
                <a:latin typeface="Times New Roman"/>
              </a:rPr>
              <a:t>}</a:t>
            </a:r>
            <a:endParaRPr lang="en-US" altLang="zh-CN" sz="2000" dirty="0">
              <a:latin typeface="Times New Roman"/>
            </a:endParaRPr>
          </a:p>
        </p:txBody>
      </p:sp>
    </p:spTree>
    <p:extLst>
      <p:ext uri="{BB962C8B-B14F-4D97-AF65-F5344CB8AC3E}">
        <p14:creationId xmlns:p14="http://schemas.microsoft.com/office/powerpoint/2010/main" val="36270635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ea typeface="黑体"/>
              </a:rPr>
              <a:t>分析：</a:t>
            </a:r>
            <a:r>
              <a:rPr lang="en-US" altLang="zh-CN" dirty="0">
                <a:latin typeface="Times New Roman"/>
                <a:ea typeface="黑体"/>
              </a:rPr>
              <a:t>Program</a:t>
            </a:r>
            <a:r>
              <a:rPr lang="zh-CN" altLang="en-US" dirty="0">
                <a:latin typeface="Times New Roman"/>
                <a:ea typeface="黑体"/>
              </a:rPr>
              <a:t>类没有声明构造函数，那么系统会自动为该类添加一个默认构造函数，并设置</a:t>
            </a:r>
            <a:r>
              <a:rPr lang="en-US" altLang="zh-CN" dirty="0">
                <a:latin typeface="Times New Roman"/>
                <a:ea typeface="黑体"/>
              </a:rPr>
              <a:t>name</a:t>
            </a:r>
            <a:r>
              <a:rPr lang="zh-CN" altLang="en-US" dirty="0">
                <a:latin typeface="Times New Roman"/>
                <a:ea typeface="黑体"/>
              </a:rPr>
              <a:t>和</a:t>
            </a:r>
            <a:r>
              <a:rPr lang="en-US" altLang="zh-CN" dirty="0">
                <a:latin typeface="Times New Roman"/>
                <a:ea typeface="黑体"/>
              </a:rPr>
              <a:t>age</a:t>
            </a:r>
            <a:r>
              <a:rPr lang="zh-CN" altLang="en-US" dirty="0">
                <a:latin typeface="Times New Roman"/>
                <a:ea typeface="黑体"/>
              </a:rPr>
              <a:t>数据成员的值分别为</a:t>
            </a:r>
            <a:r>
              <a:rPr lang="en-US" altLang="zh-CN" dirty="0">
                <a:latin typeface="Times New Roman"/>
                <a:ea typeface="黑体"/>
              </a:rPr>
              <a:t>null</a:t>
            </a:r>
            <a:r>
              <a:rPr lang="zh-CN" altLang="en-US" dirty="0">
                <a:latin typeface="Times New Roman"/>
                <a:ea typeface="黑体"/>
              </a:rPr>
              <a:t>（</a:t>
            </a:r>
            <a:r>
              <a:rPr lang="en-US" altLang="zh-CN" dirty="0">
                <a:latin typeface="Times New Roman"/>
                <a:ea typeface="黑体"/>
              </a:rPr>
              <a:t>string</a:t>
            </a:r>
            <a:r>
              <a:rPr lang="zh-CN" altLang="en-US" dirty="0">
                <a:latin typeface="Times New Roman"/>
                <a:ea typeface="黑体"/>
              </a:rPr>
              <a:t>类型的默认值）和</a:t>
            </a:r>
            <a:r>
              <a:rPr lang="en-US" altLang="zh-CN" dirty="0">
                <a:latin typeface="Times New Roman"/>
                <a:ea typeface="黑体"/>
              </a:rPr>
              <a:t>0</a:t>
            </a:r>
            <a:r>
              <a:rPr lang="zh-CN" altLang="en-US" dirty="0">
                <a:latin typeface="Times New Roman"/>
                <a:ea typeface="黑体"/>
              </a:rPr>
              <a:t>（</a:t>
            </a:r>
            <a:r>
              <a:rPr lang="en-US" altLang="zh-CN" dirty="0" err="1">
                <a:latin typeface="Times New Roman"/>
                <a:ea typeface="黑体"/>
              </a:rPr>
              <a:t>int</a:t>
            </a:r>
            <a:r>
              <a:rPr lang="zh-CN" altLang="en-US" dirty="0">
                <a:latin typeface="Times New Roman"/>
                <a:ea typeface="黑体"/>
              </a:rPr>
              <a:t>类型的默认值）。</a:t>
            </a:r>
            <a:r>
              <a:rPr lang="en-US" altLang="zh-CN" dirty="0">
                <a:latin typeface="Times New Roman"/>
                <a:ea typeface="黑体"/>
              </a:rPr>
              <a:t>Jack</a:t>
            </a:r>
            <a:r>
              <a:rPr lang="zh-CN" altLang="en-US" dirty="0">
                <a:latin typeface="Times New Roman"/>
                <a:ea typeface="黑体"/>
              </a:rPr>
              <a:t>类包括了一个空的私有实例构造函数，该类不能被实例化。“</a:t>
            </a:r>
            <a:r>
              <a:rPr lang="en-US" altLang="zh-CN" dirty="0">
                <a:latin typeface="Times New Roman"/>
                <a:ea typeface="黑体"/>
              </a:rPr>
              <a:t>Jack jack = new Jack()</a:t>
            </a:r>
            <a:r>
              <a:rPr lang="zh-CN" altLang="en-US" dirty="0">
                <a:latin typeface="Times New Roman"/>
                <a:ea typeface="黑体"/>
              </a:rPr>
              <a:t>”表达式用来创建</a:t>
            </a:r>
            <a:r>
              <a:rPr lang="en-US" altLang="zh-CN" dirty="0">
                <a:latin typeface="Times New Roman"/>
                <a:ea typeface="黑体"/>
              </a:rPr>
              <a:t>Jack</a:t>
            </a:r>
            <a:r>
              <a:rPr lang="zh-CN" altLang="en-US" dirty="0">
                <a:latin typeface="Times New Roman"/>
                <a:ea typeface="黑体"/>
              </a:rPr>
              <a:t>类的实例会发生错误。</a:t>
            </a:r>
          </a:p>
          <a:p>
            <a:endParaRPr lang="zh-CN" altLang="en-US" dirty="0"/>
          </a:p>
          <a:p>
            <a:endParaRPr lang="zh-CN" altLang="en-US" dirty="0"/>
          </a:p>
        </p:txBody>
      </p:sp>
    </p:spTree>
    <p:extLst>
      <p:ext uri="{BB962C8B-B14F-4D97-AF65-F5344CB8AC3E}">
        <p14:creationId xmlns:p14="http://schemas.microsoft.com/office/powerpoint/2010/main" val="7310497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548680"/>
            <a:ext cx="8229600" cy="4525963"/>
          </a:xfrm>
        </p:spPr>
        <p:txBody>
          <a:bodyPr>
            <a:noAutofit/>
          </a:bodyPr>
          <a:lstStyle/>
          <a:p>
            <a:pPr lvl="0"/>
            <a:r>
              <a:rPr lang="en-US" altLang="zh-CN" dirty="0">
                <a:latin typeface="Times New Roman"/>
              </a:rPr>
              <a:t>2</a:t>
            </a:r>
            <a:r>
              <a:rPr lang="zh-CN" altLang="en-US" dirty="0">
                <a:latin typeface="Times New Roman"/>
              </a:rPr>
              <a:t>．静态构造函数</a:t>
            </a:r>
          </a:p>
          <a:p>
            <a:pPr lvl="0"/>
            <a:r>
              <a:rPr lang="zh-CN" altLang="en-US" dirty="0">
                <a:latin typeface="Times New Roman"/>
              </a:rPr>
              <a:t>类有一些静态字段或属性，需要在第一次使用类之前，从外部源中初始化这些静态字段和属性。因此，静态构造函数用于初始化类的静态成员。在创建第一个实例或引用任何静态成员之前，将自动调用静态构造函数。它也可以用于执行仅需执行一次的特定操作。</a:t>
            </a:r>
          </a:p>
          <a:p>
            <a:pPr lvl="0"/>
            <a:r>
              <a:rPr lang="zh-CN" altLang="en-US" b="1" dirty="0">
                <a:latin typeface="Times New Roman"/>
                <a:sym typeface="Wingdings"/>
              </a:rPr>
              <a:t></a:t>
            </a:r>
            <a:r>
              <a:rPr lang="zh-CN" altLang="en-US" dirty="0">
                <a:latin typeface="Times New Roman"/>
                <a:ea typeface="黑体"/>
                <a:sym typeface="Wingdings"/>
              </a:rPr>
              <a:t>注意：静态构造函数是不可继承的，而且不能被直接调用。类的静态构造函数在给定应用程序域中至多执行一次，</a:t>
            </a:r>
            <a:r>
              <a:rPr lang="zh-CN" altLang="en-US" dirty="0" smtClean="0">
                <a:latin typeface="Times New Roman"/>
                <a:ea typeface="黑体"/>
                <a:sym typeface="Wingdings"/>
              </a:rPr>
              <a:t>它在</a:t>
            </a:r>
            <a:r>
              <a:rPr lang="zh-CN" altLang="en-US" dirty="0">
                <a:latin typeface="Times New Roman"/>
                <a:ea typeface="黑体"/>
                <a:sym typeface="Wingdings"/>
              </a:rPr>
              <a:t>第一次创建类的实例时或第一次引用类的任何静态成员时被调用。</a:t>
            </a:r>
          </a:p>
          <a:p>
            <a:endParaRPr lang="zh-CN" altLang="en-US" dirty="0"/>
          </a:p>
        </p:txBody>
      </p:sp>
    </p:spTree>
    <p:extLst>
      <p:ext uri="{BB962C8B-B14F-4D97-AF65-F5344CB8AC3E}">
        <p14:creationId xmlns:p14="http://schemas.microsoft.com/office/powerpoint/2010/main" val="21211006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343197"/>
            <a:ext cx="8229600" cy="4525963"/>
          </a:xfrm>
        </p:spPr>
        <p:txBody>
          <a:bodyPr>
            <a:noAutofit/>
          </a:bodyPr>
          <a:lstStyle/>
          <a:p>
            <a:pPr lvl="0"/>
            <a:r>
              <a:rPr lang="en-US" altLang="zh-CN" dirty="0" smtClean="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5-26</a:t>
            </a:r>
            <a:r>
              <a:rPr lang="en-US" altLang="zh-CN" dirty="0">
                <a:solidFill>
                  <a:srgbClr val="C00000"/>
                </a:solidFill>
                <a:latin typeface="Times New Roman"/>
                <a:ea typeface="黑体"/>
              </a:rPr>
              <a:t>】</a:t>
            </a:r>
            <a:r>
              <a:rPr lang="zh-CN" altLang="en-US" dirty="0">
                <a:latin typeface="Times New Roman"/>
                <a:ea typeface="黑体"/>
              </a:rPr>
              <a:t>下面程序中声明名称为</a:t>
            </a:r>
            <a:r>
              <a:rPr lang="en-US" altLang="zh-CN" dirty="0">
                <a:latin typeface="Times New Roman"/>
                <a:ea typeface="黑体"/>
              </a:rPr>
              <a:t>Program</a:t>
            </a:r>
            <a:r>
              <a:rPr lang="zh-CN" altLang="en-US" dirty="0">
                <a:latin typeface="Times New Roman"/>
                <a:ea typeface="黑体"/>
              </a:rPr>
              <a:t>的类，并且该类还包括两个公开字段：</a:t>
            </a:r>
            <a:r>
              <a:rPr lang="en-US" altLang="zh-CN" dirty="0">
                <a:latin typeface="Times New Roman"/>
                <a:ea typeface="黑体"/>
              </a:rPr>
              <a:t>name</a:t>
            </a:r>
            <a:r>
              <a:rPr lang="zh-CN" altLang="en-US" dirty="0">
                <a:latin typeface="Times New Roman"/>
                <a:ea typeface="黑体"/>
              </a:rPr>
              <a:t>和</a:t>
            </a:r>
            <a:r>
              <a:rPr lang="en-US" altLang="zh-CN" dirty="0">
                <a:latin typeface="Times New Roman"/>
                <a:ea typeface="黑体"/>
              </a:rPr>
              <a:t>age</a:t>
            </a:r>
            <a:r>
              <a:rPr lang="zh-CN" altLang="en-US" dirty="0">
                <a:latin typeface="Times New Roman"/>
                <a:ea typeface="黑体"/>
              </a:rPr>
              <a:t>。其中，</a:t>
            </a:r>
            <a:r>
              <a:rPr lang="en-US" altLang="zh-CN" dirty="0">
                <a:latin typeface="Times New Roman"/>
                <a:ea typeface="黑体"/>
              </a:rPr>
              <a:t>name</a:t>
            </a:r>
            <a:r>
              <a:rPr lang="zh-CN" altLang="en-US" dirty="0">
                <a:latin typeface="Times New Roman"/>
                <a:ea typeface="黑体"/>
              </a:rPr>
              <a:t>字段为静态字段。该类包括一个静态构造函数</a:t>
            </a:r>
            <a:r>
              <a:rPr lang="en-US" altLang="zh-CN" dirty="0">
                <a:latin typeface="Times New Roman"/>
                <a:ea typeface="黑体"/>
              </a:rPr>
              <a:t>Program()</a:t>
            </a:r>
            <a:r>
              <a:rPr lang="zh-CN" altLang="en-US" dirty="0">
                <a:latin typeface="Times New Roman"/>
                <a:ea typeface="黑体"/>
              </a:rPr>
              <a:t>，并在该静态构造函数中输出“初始化</a:t>
            </a:r>
            <a:r>
              <a:rPr lang="en-US" altLang="zh-CN" dirty="0">
                <a:latin typeface="Times New Roman"/>
                <a:ea typeface="黑体"/>
              </a:rPr>
              <a:t>Program</a:t>
            </a:r>
            <a:r>
              <a:rPr lang="zh-CN" altLang="en-US" dirty="0">
                <a:latin typeface="Times New Roman"/>
                <a:ea typeface="黑体"/>
              </a:rPr>
              <a:t>”字符串。另外，该类还包括一个静态方法</a:t>
            </a:r>
            <a:r>
              <a:rPr lang="en-US" altLang="zh-CN" dirty="0">
                <a:latin typeface="Times New Roman"/>
                <a:ea typeface="黑体"/>
              </a:rPr>
              <a:t>Show()</a:t>
            </a:r>
            <a:r>
              <a:rPr lang="zh-CN" altLang="en-US" dirty="0">
                <a:latin typeface="Times New Roman"/>
                <a:ea typeface="黑体"/>
              </a:rPr>
              <a:t>，并在该方法中输出“</a:t>
            </a:r>
            <a:r>
              <a:rPr lang="en-US" altLang="zh-CN" dirty="0" err="1">
                <a:latin typeface="Times New Roman"/>
                <a:ea typeface="黑体"/>
              </a:rPr>
              <a:t>Program.Show</a:t>
            </a:r>
            <a:r>
              <a:rPr lang="en-US" altLang="zh-CN" dirty="0">
                <a:latin typeface="Times New Roman"/>
                <a:ea typeface="黑体"/>
              </a:rPr>
              <a:t>()</a:t>
            </a:r>
            <a:r>
              <a:rPr lang="zh-CN" altLang="en-US" dirty="0">
                <a:latin typeface="Times New Roman"/>
                <a:ea typeface="黑体"/>
              </a:rPr>
              <a:t>”字符串。然后调用</a:t>
            </a:r>
            <a:r>
              <a:rPr lang="en-US" altLang="zh-CN" dirty="0">
                <a:latin typeface="Times New Roman"/>
                <a:ea typeface="黑体"/>
              </a:rPr>
              <a:t>Program</a:t>
            </a:r>
            <a:r>
              <a:rPr lang="zh-CN" altLang="en-US" dirty="0">
                <a:latin typeface="Times New Roman"/>
                <a:ea typeface="黑体"/>
              </a:rPr>
              <a:t>类的静态方法</a:t>
            </a:r>
            <a:r>
              <a:rPr lang="en-US" altLang="zh-CN" dirty="0">
                <a:latin typeface="Times New Roman"/>
                <a:ea typeface="黑体"/>
              </a:rPr>
              <a:t>Show()</a:t>
            </a:r>
            <a:r>
              <a:rPr lang="zh-CN" altLang="en-US" dirty="0">
                <a:latin typeface="Times New Roman"/>
                <a:ea typeface="黑体"/>
              </a:rPr>
              <a:t>（第一次被调用），并在调用该方法的同时也调用</a:t>
            </a:r>
            <a:r>
              <a:rPr lang="en-US" altLang="zh-CN" dirty="0">
                <a:latin typeface="Times New Roman"/>
                <a:ea typeface="黑体"/>
              </a:rPr>
              <a:t>Program</a:t>
            </a:r>
            <a:r>
              <a:rPr lang="zh-CN" altLang="en-US" dirty="0">
                <a:latin typeface="Times New Roman"/>
                <a:ea typeface="黑体"/>
              </a:rPr>
              <a:t>类的静态构造函数</a:t>
            </a:r>
            <a:r>
              <a:rPr lang="en-US" altLang="zh-CN" dirty="0">
                <a:latin typeface="Times New Roman"/>
                <a:ea typeface="黑体"/>
              </a:rPr>
              <a:t>Program ()</a:t>
            </a:r>
            <a:r>
              <a:rPr lang="zh-CN" altLang="en-US" dirty="0">
                <a:latin typeface="Times New Roman"/>
                <a:ea typeface="黑体"/>
              </a:rPr>
              <a:t>。</a:t>
            </a:r>
          </a:p>
          <a:p>
            <a:pPr lvl="0"/>
            <a:r>
              <a:rPr lang="zh-CN" altLang="en-US" dirty="0">
                <a:latin typeface="Times New Roman"/>
                <a:ea typeface="黑体"/>
              </a:rPr>
              <a:t>分析：上述程序代码在调用</a:t>
            </a:r>
            <a:r>
              <a:rPr lang="en-US" altLang="zh-CN" dirty="0">
                <a:latin typeface="Times New Roman"/>
                <a:ea typeface="黑体"/>
              </a:rPr>
              <a:t>Program</a:t>
            </a:r>
            <a:r>
              <a:rPr lang="zh-CN" altLang="en-US" dirty="0">
                <a:latin typeface="Times New Roman"/>
                <a:ea typeface="黑体"/>
              </a:rPr>
              <a:t>类的静态方法</a:t>
            </a:r>
            <a:r>
              <a:rPr lang="en-US" altLang="zh-CN" dirty="0">
                <a:latin typeface="Times New Roman"/>
                <a:ea typeface="黑体"/>
              </a:rPr>
              <a:t>Show()</a:t>
            </a:r>
            <a:r>
              <a:rPr lang="zh-CN" altLang="en-US" dirty="0">
                <a:latin typeface="Times New Roman"/>
                <a:ea typeface="黑体"/>
              </a:rPr>
              <a:t>（第一次被调用）的同时也调用</a:t>
            </a:r>
            <a:r>
              <a:rPr lang="en-US" altLang="zh-CN" dirty="0">
                <a:latin typeface="Times New Roman"/>
                <a:ea typeface="黑体"/>
              </a:rPr>
              <a:t>Program</a:t>
            </a:r>
            <a:r>
              <a:rPr lang="zh-CN" altLang="en-US" dirty="0">
                <a:latin typeface="Times New Roman"/>
                <a:ea typeface="黑体"/>
              </a:rPr>
              <a:t>类的静态构造函数</a:t>
            </a:r>
            <a:r>
              <a:rPr lang="en-US" altLang="zh-CN" dirty="0">
                <a:latin typeface="Times New Roman"/>
                <a:ea typeface="黑体"/>
              </a:rPr>
              <a:t>Program ()</a:t>
            </a:r>
            <a:r>
              <a:rPr lang="zh-CN" altLang="en-US" dirty="0">
                <a:latin typeface="Times New Roman"/>
                <a:ea typeface="黑体"/>
              </a:rPr>
              <a:t>。</a:t>
            </a:r>
          </a:p>
          <a:p>
            <a:endParaRPr lang="zh-CN" altLang="en-US" dirty="0"/>
          </a:p>
          <a:p>
            <a:endParaRPr lang="zh-CN" altLang="en-US" dirty="0"/>
          </a:p>
        </p:txBody>
      </p:sp>
    </p:spTree>
    <p:extLst>
      <p:ext uri="{BB962C8B-B14F-4D97-AF65-F5344CB8AC3E}">
        <p14:creationId xmlns:p14="http://schemas.microsoft.com/office/powerpoint/2010/main" val="258651095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b="1" dirty="0">
                <a:latin typeface="Times New Roman"/>
                <a:sym typeface="Wingdings"/>
              </a:rPr>
              <a:t></a:t>
            </a:r>
            <a:r>
              <a:rPr lang="zh-CN" altLang="en-US" dirty="0">
                <a:latin typeface="Times New Roman"/>
                <a:ea typeface="黑体"/>
                <a:sym typeface="Wingdings"/>
              </a:rPr>
              <a:t>注意：</a:t>
            </a:r>
            <a:r>
              <a:rPr lang="en-US" altLang="zh-CN" dirty="0">
                <a:latin typeface="Times New Roman"/>
                <a:ea typeface="黑体"/>
                <a:sym typeface="Wingdings"/>
              </a:rPr>
              <a:t>Program</a:t>
            </a:r>
            <a:r>
              <a:rPr lang="zh-CN" altLang="en-US" dirty="0">
                <a:latin typeface="Times New Roman"/>
                <a:ea typeface="黑体"/>
                <a:sym typeface="Wingdings"/>
              </a:rPr>
              <a:t>类的静态构造函数</a:t>
            </a:r>
            <a:r>
              <a:rPr lang="en-US" altLang="zh-CN" dirty="0">
                <a:latin typeface="Times New Roman"/>
                <a:ea typeface="黑体"/>
                <a:sym typeface="Wingdings"/>
              </a:rPr>
              <a:t>Program ()</a:t>
            </a:r>
            <a:r>
              <a:rPr lang="zh-CN" altLang="en-US" dirty="0">
                <a:latin typeface="Times New Roman"/>
                <a:ea typeface="黑体"/>
                <a:sym typeface="Wingdings"/>
              </a:rPr>
              <a:t>是通过</a:t>
            </a:r>
            <a:r>
              <a:rPr lang="en-US" altLang="zh-CN" dirty="0" err="1">
                <a:latin typeface="Times New Roman"/>
                <a:ea typeface="黑体"/>
                <a:sym typeface="Wingdings"/>
              </a:rPr>
              <a:t>Program.Show</a:t>
            </a:r>
            <a:r>
              <a:rPr lang="en-US" altLang="zh-CN" dirty="0">
                <a:latin typeface="Times New Roman"/>
                <a:ea typeface="黑体"/>
                <a:sym typeface="Wingdings"/>
              </a:rPr>
              <a:t>()</a:t>
            </a:r>
            <a:r>
              <a:rPr lang="zh-CN" altLang="en-US" dirty="0">
                <a:latin typeface="Times New Roman"/>
                <a:ea typeface="黑体"/>
                <a:sym typeface="Wingdings"/>
              </a:rPr>
              <a:t>方法触发的。如果不是第一次调用</a:t>
            </a:r>
            <a:r>
              <a:rPr lang="en-US" altLang="zh-CN" dirty="0">
                <a:latin typeface="Times New Roman"/>
                <a:ea typeface="黑体"/>
                <a:sym typeface="Wingdings"/>
              </a:rPr>
              <a:t>Program</a:t>
            </a:r>
            <a:r>
              <a:rPr lang="zh-CN" altLang="en-US" dirty="0">
                <a:latin typeface="Times New Roman"/>
                <a:ea typeface="黑体"/>
                <a:sym typeface="Wingdings"/>
              </a:rPr>
              <a:t>类的</a:t>
            </a:r>
            <a:r>
              <a:rPr lang="en-US" altLang="zh-CN" dirty="0">
                <a:latin typeface="Times New Roman"/>
                <a:ea typeface="黑体"/>
                <a:sym typeface="Wingdings"/>
              </a:rPr>
              <a:t>Show()</a:t>
            </a:r>
            <a:r>
              <a:rPr lang="zh-CN" altLang="en-US" dirty="0">
                <a:latin typeface="Times New Roman"/>
                <a:ea typeface="黑体"/>
                <a:sym typeface="Wingdings"/>
              </a:rPr>
              <a:t>方法，则不会触发</a:t>
            </a:r>
            <a:r>
              <a:rPr lang="en-US" altLang="zh-CN" dirty="0">
                <a:latin typeface="Times New Roman"/>
                <a:ea typeface="黑体"/>
                <a:sym typeface="Wingdings"/>
              </a:rPr>
              <a:t>Program</a:t>
            </a:r>
            <a:r>
              <a:rPr lang="zh-CN" altLang="en-US" dirty="0">
                <a:latin typeface="Times New Roman"/>
                <a:ea typeface="黑体"/>
                <a:sym typeface="Wingdings"/>
              </a:rPr>
              <a:t>类的静态构造函数</a:t>
            </a:r>
            <a:r>
              <a:rPr lang="en-US" altLang="zh-CN" dirty="0">
                <a:latin typeface="Times New Roman"/>
                <a:ea typeface="黑体"/>
                <a:sym typeface="Wingdings"/>
              </a:rPr>
              <a:t>Program()</a:t>
            </a:r>
            <a:r>
              <a:rPr lang="zh-CN" altLang="en-US" dirty="0">
                <a:latin typeface="Times New Roman"/>
                <a:ea typeface="黑体"/>
                <a:sym typeface="Wingdings"/>
              </a:rPr>
              <a:t>。</a:t>
            </a:r>
          </a:p>
          <a:p>
            <a:endParaRPr lang="zh-CN" altLang="en-US" dirty="0"/>
          </a:p>
        </p:txBody>
      </p:sp>
    </p:spTree>
    <p:extLst>
      <p:ext uri="{BB962C8B-B14F-4D97-AF65-F5344CB8AC3E}">
        <p14:creationId xmlns:p14="http://schemas.microsoft.com/office/powerpoint/2010/main" val="18222052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251520" y="-88851"/>
            <a:ext cx="8229600" cy="4525963"/>
          </a:xfrm>
        </p:spPr>
        <p:txBody>
          <a:bodyPr>
            <a:noAutofit/>
          </a:bodyPr>
          <a:lstStyle/>
          <a:p>
            <a:pPr lvl="0"/>
            <a:r>
              <a:rPr lang="zh-CN" altLang="en-US" dirty="0">
                <a:latin typeface="Times New Roman"/>
              </a:rPr>
              <a:t>静态构造函数具有以下</a:t>
            </a:r>
            <a:r>
              <a:rPr lang="en-US" altLang="zh-CN" dirty="0">
                <a:latin typeface="Times New Roman"/>
              </a:rPr>
              <a:t>5</a:t>
            </a:r>
            <a:r>
              <a:rPr lang="zh-CN" altLang="en-US" dirty="0">
                <a:latin typeface="Times New Roman"/>
              </a:rPr>
              <a:t>个特点。</a:t>
            </a:r>
          </a:p>
          <a:p>
            <a:pPr lvl="0"/>
            <a:r>
              <a:rPr lang="zh-CN" altLang="en-US" dirty="0">
                <a:latin typeface="Times New Roman"/>
              </a:rPr>
              <a:t>静态构造函数一般用于初始化静态字段、只读字段的值。</a:t>
            </a:r>
          </a:p>
          <a:p>
            <a:pPr lvl="0"/>
            <a:r>
              <a:rPr lang="zh-CN" altLang="en-US" dirty="0">
                <a:latin typeface="Times New Roman"/>
              </a:rPr>
              <a:t>静态构造函数既没有访问修饰符（它默认为私有的），也没有参数。声明静态构造函数时，需要添加</a:t>
            </a:r>
            <a:r>
              <a:rPr lang="en-US" altLang="zh-CN" dirty="0">
                <a:latin typeface="Times New Roman"/>
              </a:rPr>
              <a:t>static</a:t>
            </a:r>
            <a:r>
              <a:rPr lang="zh-CN" altLang="en-US" dirty="0">
                <a:latin typeface="Times New Roman"/>
              </a:rPr>
              <a:t>修饰符。</a:t>
            </a:r>
          </a:p>
          <a:p>
            <a:pPr lvl="0"/>
            <a:r>
              <a:rPr lang="zh-CN" altLang="en-US" dirty="0">
                <a:latin typeface="Times New Roman"/>
              </a:rPr>
              <a:t>无法直接调用静态构造函数，也无法控制何时执行静态构造函数。</a:t>
            </a:r>
          </a:p>
          <a:p>
            <a:pPr lvl="0"/>
            <a:r>
              <a:rPr lang="zh-CN" altLang="en-US" dirty="0">
                <a:latin typeface="Times New Roman"/>
              </a:rPr>
              <a:t>在创建第一个实例或引用任何静态成员之前，将自动调用静态构造函数来初始化类。</a:t>
            </a:r>
          </a:p>
          <a:p>
            <a:pPr lvl="0"/>
            <a:r>
              <a:rPr lang="zh-CN" altLang="en-US" dirty="0">
                <a:latin typeface="Times New Roman"/>
              </a:rPr>
              <a:t>如果类中包含</a:t>
            </a:r>
            <a:r>
              <a:rPr lang="en-US" altLang="zh-CN" dirty="0">
                <a:latin typeface="Times New Roman"/>
              </a:rPr>
              <a:t>Main()</a:t>
            </a:r>
            <a:r>
              <a:rPr lang="zh-CN" altLang="en-US" dirty="0">
                <a:latin typeface="Times New Roman"/>
              </a:rPr>
              <a:t>方法，那么该类的静态构造函数将在调用</a:t>
            </a:r>
            <a:r>
              <a:rPr lang="en-US" altLang="zh-CN" dirty="0">
                <a:latin typeface="Times New Roman"/>
              </a:rPr>
              <a:t>Main()</a:t>
            </a:r>
            <a:r>
              <a:rPr lang="zh-CN" altLang="en-US" dirty="0">
                <a:latin typeface="Times New Roman"/>
              </a:rPr>
              <a:t>方法之前执行。如果类包含任何带有初始值设定项的静态字段，则在执行该类的静态构造函数时，先要按照文本顺序执行那些初始值设定项。</a:t>
            </a:r>
          </a:p>
          <a:p>
            <a:endParaRPr lang="zh-CN" altLang="en-US" dirty="0"/>
          </a:p>
        </p:txBody>
      </p:sp>
    </p:spTree>
    <p:extLst>
      <p:ext uri="{BB962C8B-B14F-4D97-AF65-F5344CB8AC3E}">
        <p14:creationId xmlns:p14="http://schemas.microsoft.com/office/powerpoint/2010/main" val="162032647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5.2.7  </a:t>
            </a:r>
            <a:r>
              <a:rPr lang="zh-CN" altLang="en-US" b="0" i="0" u="none" strike="noStrike" kern="1800" baseline="0" dirty="0" smtClean="0">
                <a:latin typeface="Arial"/>
                <a:ea typeface="黑体"/>
              </a:rPr>
              <a:t>析构函数</a:t>
            </a: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计算机中的资源，使用完毕就应该释放掉，给别的程序使用。而析构函数就是手动释放类的实例占用的资源，并销毁该类的实例。类的构造函数用来初始化该类的实例，析构函数和类的构造函数恰恰相反。析构函数的名称和类的名称一样，并带有“</a:t>
            </a:r>
            <a:r>
              <a:rPr lang="en-US" altLang="zh-CN" b="0" i="0" u="none" strike="noStrike" baseline="0" dirty="0" smtClean="0">
                <a:latin typeface="Times New Roman"/>
              </a:rPr>
              <a:t>~</a:t>
            </a:r>
            <a:r>
              <a:rPr lang="zh-CN" altLang="en-US" b="0" i="0" u="none" strike="noStrike" baseline="0" dirty="0" smtClean="0">
                <a:latin typeface="Times New Roman"/>
              </a:rPr>
              <a:t>”字符。通常情况下不需要使用析构函数。</a:t>
            </a:r>
          </a:p>
        </p:txBody>
      </p:sp>
    </p:spTree>
    <p:extLst>
      <p:ext uri="{BB962C8B-B14F-4D97-AF65-F5344CB8AC3E}">
        <p14:creationId xmlns:p14="http://schemas.microsoft.com/office/powerpoint/2010/main" val="1747621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395536" y="-99392"/>
            <a:ext cx="8229600" cy="6480720"/>
          </a:xfrm>
        </p:spPr>
        <p:txBody>
          <a:bodyPr>
            <a:noAutofit/>
          </a:bodyPr>
          <a:lstStyle/>
          <a:p>
            <a:pPr lvl="0"/>
            <a:r>
              <a:rPr lang="zh-CN" altLang="en-US" dirty="0">
                <a:latin typeface="Times New Roman"/>
              </a:rPr>
              <a:t>下面对</a:t>
            </a:r>
            <a:r>
              <a:rPr lang="en-US" altLang="zh-CN" dirty="0">
                <a:latin typeface="Times New Roman"/>
              </a:rPr>
              <a:t>abstract</a:t>
            </a:r>
            <a:r>
              <a:rPr lang="zh-CN" altLang="en-US" dirty="0">
                <a:latin typeface="Times New Roman"/>
              </a:rPr>
              <a:t>、</a:t>
            </a:r>
            <a:r>
              <a:rPr lang="en-US" altLang="zh-CN" dirty="0">
                <a:latin typeface="Times New Roman"/>
              </a:rPr>
              <a:t>sealed</a:t>
            </a:r>
            <a:r>
              <a:rPr lang="zh-CN" altLang="en-US" dirty="0">
                <a:latin typeface="Times New Roman"/>
              </a:rPr>
              <a:t>和</a:t>
            </a:r>
            <a:r>
              <a:rPr lang="en-US" altLang="zh-CN" dirty="0">
                <a:latin typeface="Times New Roman"/>
              </a:rPr>
              <a:t>new</a:t>
            </a:r>
            <a:r>
              <a:rPr lang="zh-CN" altLang="en-US" dirty="0">
                <a:latin typeface="Times New Roman"/>
              </a:rPr>
              <a:t>做简单介绍。</a:t>
            </a:r>
          </a:p>
          <a:p>
            <a:pPr lvl="0"/>
            <a:r>
              <a:rPr lang="en-US" altLang="zh-CN" dirty="0" err="1">
                <a:latin typeface="Times New Roman"/>
              </a:rPr>
              <a:t>1.abstract</a:t>
            </a:r>
            <a:r>
              <a:rPr lang="zh-CN" altLang="en-US" dirty="0">
                <a:latin typeface="Times New Roman"/>
              </a:rPr>
              <a:t>和</a:t>
            </a:r>
            <a:r>
              <a:rPr lang="en-US" altLang="zh-CN" dirty="0">
                <a:latin typeface="Times New Roman"/>
              </a:rPr>
              <a:t>sealed</a:t>
            </a:r>
            <a:r>
              <a:rPr lang="zh-CN" altLang="en-US" dirty="0">
                <a:latin typeface="Times New Roman"/>
              </a:rPr>
              <a:t>修饰符</a:t>
            </a:r>
          </a:p>
          <a:p>
            <a:pPr lvl="0"/>
            <a:r>
              <a:rPr lang="en-US" altLang="zh-CN" dirty="0">
                <a:latin typeface="Times New Roman"/>
              </a:rPr>
              <a:t>abstract</a:t>
            </a:r>
            <a:r>
              <a:rPr lang="zh-CN" altLang="en-US" dirty="0">
                <a:latin typeface="Times New Roman"/>
              </a:rPr>
              <a:t>修饰符指定类为抽象类；</a:t>
            </a:r>
            <a:r>
              <a:rPr lang="en-US" altLang="zh-CN" dirty="0">
                <a:latin typeface="Times New Roman"/>
              </a:rPr>
              <a:t>sealed</a:t>
            </a:r>
            <a:r>
              <a:rPr lang="zh-CN" altLang="en-US" dirty="0">
                <a:latin typeface="Times New Roman"/>
              </a:rPr>
              <a:t>修饰符指定类为密封类，即它不能被继承</a:t>
            </a:r>
            <a:r>
              <a:rPr lang="zh-CN" altLang="en-US" dirty="0" smtClean="0">
                <a:latin typeface="Times New Roman"/>
              </a:rPr>
              <a:t>。</a:t>
            </a:r>
            <a:endParaRPr lang="en-US" altLang="zh-CN" dirty="0" smtClean="0">
              <a:latin typeface="Times New Roman"/>
              <a:ea typeface="黑体"/>
            </a:endParaRPr>
          </a:p>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a:t>
            </a:r>
            <a:r>
              <a:rPr lang="en-US" altLang="zh-CN" dirty="0">
                <a:latin typeface="Times New Roman"/>
                <a:ea typeface="黑体"/>
              </a:rPr>
              <a:t>】</a:t>
            </a:r>
            <a:r>
              <a:rPr lang="zh-CN" altLang="en-US" dirty="0">
                <a:latin typeface="Times New Roman"/>
                <a:ea typeface="黑体"/>
              </a:rPr>
              <a:t>下面声明一个名称为</a:t>
            </a:r>
            <a:r>
              <a:rPr lang="en-US" altLang="zh-CN" dirty="0">
                <a:latin typeface="Times New Roman"/>
                <a:ea typeface="黑体"/>
              </a:rPr>
              <a:t>Test</a:t>
            </a:r>
            <a:r>
              <a:rPr lang="zh-CN" altLang="en-US" dirty="0">
                <a:latin typeface="Times New Roman"/>
                <a:ea typeface="黑体"/>
              </a:rPr>
              <a:t>的抽象类，并在该类中声明一个名称为</a:t>
            </a:r>
            <a:r>
              <a:rPr lang="en-US" altLang="zh-CN" dirty="0">
                <a:latin typeface="Times New Roman"/>
                <a:ea typeface="黑体"/>
              </a:rPr>
              <a:t>Function()</a:t>
            </a:r>
            <a:r>
              <a:rPr lang="zh-CN" altLang="en-US" dirty="0">
                <a:latin typeface="Times New Roman"/>
                <a:ea typeface="黑体"/>
              </a:rPr>
              <a:t>的抽象方法。</a:t>
            </a:r>
          </a:p>
          <a:p>
            <a:pPr lvl="0">
              <a:lnSpc>
                <a:spcPct val="100000"/>
              </a:lnSpc>
            </a:pPr>
            <a:r>
              <a:rPr lang="en-US" altLang="zh-CN" b="1" dirty="0">
                <a:latin typeface="Times New Roman"/>
              </a:rPr>
              <a:t>abstract</a:t>
            </a:r>
            <a:r>
              <a:rPr lang="zh-CN" altLang="en-US" b="1" dirty="0">
                <a:latin typeface="Times New Roman"/>
              </a:rPr>
              <a:t> </a:t>
            </a:r>
            <a:r>
              <a:rPr lang="en-US" altLang="zh-CN" b="1" dirty="0">
                <a:latin typeface="Times New Roman"/>
              </a:rPr>
              <a:t>class Test</a:t>
            </a:r>
            <a:r>
              <a:rPr lang="zh-CN" altLang="en-US" dirty="0">
                <a:latin typeface="Times New Roman"/>
              </a:rPr>
              <a:t>           </a:t>
            </a:r>
            <a:r>
              <a:rPr lang="en-US" altLang="zh-CN" dirty="0">
                <a:latin typeface="Times New Roman"/>
              </a:rPr>
              <a:t>//</a:t>
            </a:r>
            <a:r>
              <a:rPr lang="zh-CN" altLang="en-US" dirty="0">
                <a:latin typeface="Times New Roman"/>
              </a:rPr>
              <a:t>声明抽象类</a:t>
            </a:r>
            <a:r>
              <a:rPr lang="en-US" altLang="zh-CN" dirty="0">
                <a:latin typeface="Times New Roman"/>
              </a:rPr>
              <a:t>Test</a:t>
            </a:r>
          </a:p>
          <a:p>
            <a:pPr lvl="0">
              <a:lnSpc>
                <a:spcPct val="100000"/>
              </a:lnSpc>
            </a:pPr>
            <a:r>
              <a:rPr lang="en-US" altLang="zh-CN" dirty="0">
                <a:latin typeface="Times New Roman"/>
              </a:rPr>
              <a:t>{</a:t>
            </a:r>
          </a:p>
          <a:p>
            <a:pPr lvl="0">
              <a:lnSpc>
                <a:spcPct val="100000"/>
              </a:lnSpc>
            </a:pPr>
            <a:r>
              <a:rPr lang="zh-CN" altLang="en-US" dirty="0">
                <a:latin typeface="Times New Roman"/>
              </a:rPr>
              <a:t>    </a:t>
            </a:r>
            <a:r>
              <a:rPr lang="en-US" altLang="zh-CN" dirty="0">
                <a:latin typeface="Times New Roman"/>
              </a:rPr>
              <a:t>abstract public void Function();           </a:t>
            </a:r>
            <a:r>
              <a:rPr lang="zh-CN" altLang="en-US" dirty="0">
                <a:latin typeface="Times New Roman"/>
              </a:rPr>
              <a:t>    </a:t>
            </a:r>
            <a:endParaRPr lang="en-US" altLang="zh-CN" dirty="0" smtClean="0">
              <a:latin typeface="Times New Roman"/>
            </a:endParaRPr>
          </a:p>
          <a:p>
            <a:pPr lvl="0">
              <a:lnSpc>
                <a:spcPct val="100000"/>
              </a:lnSpc>
            </a:pPr>
            <a:r>
              <a:rPr lang="en-US" altLang="zh-CN" dirty="0">
                <a:latin typeface="Times New Roman"/>
              </a:rPr>
              <a:t> </a:t>
            </a:r>
            <a:r>
              <a:rPr lang="en-US" altLang="zh-CN" dirty="0" smtClean="0">
                <a:latin typeface="Times New Roman"/>
              </a:rPr>
              <a:t>   //</a:t>
            </a:r>
            <a:r>
              <a:rPr lang="zh-CN" altLang="en-US" dirty="0">
                <a:latin typeface="Times New Roman"/>
              </a:rPr>
              <a:t>抽象方法，方法不包括具体实现</a:t>
            </a:r>
          </a:p>
          <a:p>
            <a:pPr lvl="0">
              <a:lnSpc>
                <a:spcPct val="100000"/>
              </a:lnSpc>
            </a:pPr>
            <a:r>
              <a:rPr lang="en-US" altLang="zh-CN" dirty="0">
                <a:latin typeface="Times New Roman"/>
              </a:rPr>
              <a:t>}</a:t>
            </a:r>
          </a:p>
          <a:p>
            <a:pPr lvl="0"/>
            <a:r>
              <a:rPr lang="zh-CN" altLang="en-US" b="1" dirty="0">
                <a:latin typeface="Times New Roman"/>
                <a:sym typeface="Wingdings"/>
              </a:rPr>
              <a:t></a:t>
            </a:r>
            <a:r>
              <a:rPr lang="zh-CN" altLang="en-US" dirty="0">
                <a:latin typeface="Times New Roman"/>
                <a:ea typeface="黑体"/>
                <a:sym typeface="Wingdings"/>
              </a:rPr>
              <a:t>注意：抽象类不能被实例化，它一般作为其他类的基类，也</a:t>
            </a:r>
            <a:r>
              <a:rPr lang="zh-CN" altLang="en-US" dirty="0" smtClean="0">
                <a:latin typeface="Times New Roman"/>
                <a:ea typeface="黑体"/>
                <a:sym typeface="Wingdings"/>
              </a:rPr>
              <a:t>不能被密封。</a:t>
            </a:r>
            <a:endParaRPr lang="zh-CN" altLang="en-US" dirty="0">
              <a:latin typeface="Times New Roman"/>
              <a:ea typeface="黑体"/>
              <a:sym typeface="Wingdings"/>
            </a:endParaRPr>
          </a:p>
          <a:p>
            <a:endParaRPr lang="zh-CN" altLang="en-US" dirty="0"/>
          </a:p>
        </p:txBody>
      </p:sp>
    </p:spTree>
    <p:extLst>
      <p:ext uri="{BB962C8B-B14F-4D97-AF65-F5344CB8AC3E}">
        <p14:creationId xmlns:p14="http://schemas.microsoft.com/office/powerpoint/2010/main" val="19755388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343197"/>
            <a:ext cx="8229600" cy="4525963"/>
          </a:xfrm>
        </p:spPr>
        <p:txBody>
          <a:bodyPr>
            <a:noAutofit/>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5-27</a:t>
            </a:r>
            <a:r>
              <a:rPr lang="en-US" altLang="zh-CN" dirty="0">
                <a:latin typeface="Times New Roman"/>
                <a:ea typeface="黑体"/>
              </a:rPr>
              <a:t>】</a:t>
            </a:r>
            <a:r>
              <a:rPr lang="zh-CN" altLang="en-US" dirty="0">
                <a:latin typeface="Times New Roman"/>
                <a:ea typeface="黑体"/>
              </a:rPr>
              <a:t>下面声明一个名称为</a:t>
            </a:r>
            <a:r>
              <a:rPr lang="en-US" altLang="zh-CN" dirty="0">
                <a:latin typeface="Times New Roman"/>
                <a:ea typeface="黑体"/>
              </a:rPr>
              <a:t>Program</a:t>
            </a:r>
            <a:r>
              <a:rPr lang="zh-CN" altLang="en-US" dirty="0">
                <a:latin typeface="Times New Roman"/>
                <a:ea typeface="黑体"/>
              </a:rPr>
              <a:t>的类，该类包含了一个析构函数，并在该析构函数中输出“销毁</a:t>
            </a:r>
            <a:r>
              <a:rPr lang="en-US" altLang="zh-CN" dirty="0">
                <a:latin typeface="Times New Roman"/>
                <a:ea typeface="黑体"/>
              </a:rPr>
              <a:t>Program</a:t>
            </a:r>
            <a:r>
              <a:rPr lang="zh-CN" altLang="en-US" dirty="0">
                <a:latin typeface="Times New Roman"/>
                <a:ea typeface="黑体"/>
              </a:rPr>
              <a:t>类的实例”字符串。</a:t>
            </a:r>
          </a:p>
          <a:p>
            <a:pPr lvl="0"/>
            <a:r>
              <a:rPr lang="en-US" altLang="zh-CN" dirty="0">
                <a:latin typeface="Times New Roman"/>
              </a:rPr>
              <a:t>public class Program</a:t>
            </a:r>
          </a:p>
          <a:p>
            <a:pPr lvl="0"/>
            <a:r>
              <a:rPr lang="en-US" altLang="zh-CN" dirty="0">
                <a:latin typeface="Times New Roman"/>
              </a:rPr>
              <a:t>{</a:t>
            </a:r>
          </a:p>
          <a:p>
            <a:pPr lvl="0"/>
            <a:r>
              <a:rPr lang="zh-CN" altLang="en-US" dirty="0">
                <a:latin typeface="Times New Roman"/>
              </a:rPr>
              <a:t>    </a:t>
            </a:r>
            <a:r>
              <a:rPr lang="en-US" altLang="zh-CN" b="1" dirty="0">
                <a:latin typeface="Times New Roman"/>
              </a:rPr>
              <a:t>~Program()</a:t>
            </a:r>
            <a:r>
              <a:rPr lang="zh-CN" altLang="en-US" dirty="0">
                <a:latin typeface="Times New Roman"/>
              </a:rPr>
              <a:t>                                        </a:t>
            </a:r>
            <a:r>
              <a:rPr lang="en-US" altLang="zh-CN" dirty="0">
                <a:latin typeface="Times New Roman"/>
              </a:rPr>
              <a:t>//</a:t>
            </a:r>
            <a:r>
              <a:rPr lang="zh-CN" altLang="en-US" dirty="0">
                <a:latin typeface="Times New Roman"/>
              </a:rPr>
              <a:t>析构函数</a:t>
            </a:r>
          </a:p>
          <a:p>
            <a:pPr lvl="0"/>
            <a:r>
              <a:rPr lang="zh-CN" altLang="en-US" dirty="0">
                <a:latin typeface="Times New Roman"/>
              </a:rPr>
              <a:t>    </a:t>
            </a:r>
            <a:r>
              <a:rPr lang="en-US" altLang="zh-CN" b="1" dirty="0">
                <a:latin typeface="Times New Roman"/>
              </a:rPr>
              <a:t>{</a:t>
            </a:r>
          </a:p>
          <a:p>
            <a:pPr lvl="0"/>
            <a:r>
              <a:rPr lang="zh-CN" altLang="en-US" dirty="0">
                <a:latin typeface="Times New Roman"/>
              </a:rPr>
              <a:t>        </a:t>
            </a:r>
            <a:r>
              <a:rPr lang="en-US" altLang="zh-CN" b="1" dirty="0" err="1">
                <a:latin typeface="Times New Roman"/>
              </a:rPr>
              <a:t>Console.WriteLine</a:t>
            </a:r>
            <a:r>
              <a:rPr lang="en-US" altLang="zh-CN" b="1" dirty="0">
                <a:latin typeface="Times New Roman"/>
              </a:rPr>
              <a:t>("</a:t>
            </a:r>
            <a:r>
              <a:rPr lang="zh-CN" altLang="en-US" b="1" dirty="0">
                <a:latin typeface="Times New Roman"/>
              </a:rPr>
              <a:t>销毁</a:t>
            </a:r>
            <a:r>
              <a:rPr lang="en-US" altLang="zh-CN" b="1" dirty="0">
                <a:latin typeface="Times New Roman"/>
              </a:rPr>
              <a:t>Program</a:t>
            </a:r>
            <a:r>
              <a:rPr lang="zh-CN" altLang="en-US" b="1" dirty="0">
                <a:latin typeface="Times New Roman"/>
              </a:rPr>
              <a:t>类的实例</a:t>
            </a:r>
            <a:r>
              <a:rPr lang="en-US" altLang="zh-CN" b="1" dirty="0">
                <a:latin typeface="Times New Roman"/>
              </a:rPr>
              <a:t>");</a:t>
            </a:r>
          </a:p>
          <a:p>
            <a:pPr lvl="0"/>
            <a:r>
              <a:rPr lang="zh-CN" altLang="en-US" dirty="0">
                <a:latin typeface="Times New Roman"/>
              </a:rPr>
              <a:t>    </a:t>
            </a:r>
            <a:r>
              <a:rPr lang="en-US" altLang="zh-CN" b="1" dirty="0">
                <a:latin typeface="Times New Roman"/>
              </a:rPr>
              <a:t>}</a:t>
            </a:r>
          </a:p>
          <a:p>
            <a:pPr lvl="0"/>
            <a:r>
              <a:rPr lang="en-US" altLang="zh-CN" dirty="0">
                <a:latin typeface="Times New Roman"/>
              </a:rPr>
              <a:t>}</a:t>
            </a:r>
          </a:p>
          <a:p>
            <a:endParaRPr lang="zh-CN" altLang="en-US" dirty="0"/>
          </a:p>
        </p:txBody>
      </p:sp>
    </p:spTree>
    <p:extLst>
      <p:ext uri="{BB962C8B-B14F-4D97-AF65-F5344CB8AC3E}">
        <p14:creationId xmlns:p14="http://schemas.microsoft.com/office/powerpoint/2010/main" val="24750518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析构函数具有以下</a:t>
            </a:r>
            <a:r>
              <a:rPr lang="en-US" altLang="zh-CN" dirty="0">
                <a:latin typeface="Times New Roman"/>
              </a:rPr>
              <a:t>4</a:t>
            </a:r>
            <a:r>
              <a:rPr lang="zh-CN" altLang="en-US" dirty="0">
                <a:latin typeface="Times New Roman"/>
              </a:rPr>
              <a:t>个特点。</a:t>
            </a:r>
          </a:p>
          <a:p>
            <a:pPr lvl="0"/>
            <a:r>
              <a:rPr lang="zh-CN" altLang="en-US" dirty="0">
                <a:latin typeface="Times New Roman"/>
              </a:rPr>
              <a:t>析构函数既没有修饰符，也没有参数。</a:t>
            </a:r>
          </a:p>
          <a:p>
            <a:pPr lvl="0"/>
            <a:r>
              <a:rPr lang="zh-CN" altLang="en-US" dirty="0">
                <a:latin typeface="Times New Roman"/>
              </a:rPr>
              <a:t>无法调用析构函数。它们是被自动调用的。</a:t>
            </a:r>
          </a:p>
          <a:p>
            <a:pPr lvl="0"/>
            <a:r>
              <a:rPr lang="zh-CN" altLang="en-US" dirty="0">
                <a:latin typeface="Times New Roman"/>
              </a:rPr>
              <a:t>只能对类使用析构函数，而且一个类只能有一个析构函数。</a:t>
            </a:r>
          </a:p>
          <a:p>
            <a:pPr lvl="0"/>
            <a:r>
              <a:rPr lang="zh-CN" altLang="en-US" dirty="0">
                <a:latin typeface="Times New Roman"/>
              </a:rPr>
              <a:t>无法继承或重载析构函数。</a:t>
            </a:r>
          </a:p>
          <a:p>
            <a:endParaRPr lang="zh-CN" altLang="en-US" dirty="0"/>
          </a:p>
        </p:txBody>
      </p:sp>
    </p:spTree>
    <p:extLst>
      <p:ext uri="{BB962C8B-B14F-4D97-AF65-F5344CB8AC3E}">
        <p14:creationId xmlns:p14="http://schemas.microsoft.com/office/powerpoint/2010/main" val="17044374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5.2.8  </a:t>
            </a:r>
            <a:r>
              <a:rPr lang="zh-CN" altLang="en-US" b="0" i="0" u="none" strike="noStrike" kern="1800" baseline="0" dirty="0" smtClean="0">
                <a:latin typeface="Arial"/>
                <a:ea typeface="黑体"/>
              </a:rPr>
              <a:t>事件</a:t>
            </a: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事件在某些操作发生时自动地发出通知。比如说新员工到岗，需要给他办理入职手续。入职手续有好几个内容，这时我们可以定义一个事件，将这些内容封装在一起。只要有新员工到岗，就执行一次事件。事件是一种使对象或类能够提供通知的成员。客户端可以通过提供事件处理程序为相应的事件添加可执行代码。类或对象可以通过事件向其他类或对象通知发生的相关事情。</a:t>
            </a:r>
          </a:p>
        </p:txBody>
      </p:sp>
    </p:spTree>
    <p:extLst>
      <p:ext uri="{BB962C8B-B14F-4D97-AF65-F5344CB8AC3E}">
        <p14:creationId xmlns:p14="http://schemas.microsoft.com/office/powerpoint/2010/main" val="1217185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pPr lvl="0"/>
            <a:r>
              <a:rPr lang="zh-CN" altLang="en-US" dirty="0">
                <a:latin typeface="Times New Roman"/>
              </a:rPr>
              <a:t>一个类或对象可以事先向其他类或对象注册一个事件，然后在一定的时候引发该事件。如开发人员可以向在</a:t>
            </a:r>
            <a:r>
              <a:rPr lang="en-US" altLang="zh-CN" dirty="0">
                <a:latin typeface="Times New Roman"/>
              </a:rPr>
              <a:t>Windows</a:t>
            </a:r>
            <a:r>
              <a:rPr lang="zh-CN" altLang="en-US" dirty="0">
                <a:latin typeface="Times New Roman"/>
              </a:rPr>
              <a:t>窗体中的按钮注册一个事件，当用户单击该按钮时，将引发该已注册的事件。有关事件的知识点将在第</a:t>
            </a:r>
            <a:r>
              <a:rPr lang="en-US" altLang="zh-CN" dirty="0">
                <a:latin typeface="Times New Roman"/>
              </a:rPr>
              <a:t>12</a:t>
            </a:r>
            <a:r>
              <a:rPr lang="zh-CN" altLang="en-US" dirty="0">
                <a:latin typeface="Times New Roman"/>
              </a:rPr>
              <a:t>章中详细介绍。</a:t>
            </a:r>
          </a:p>
          <a:p>
            <a:endParaRPr lang="zh-CN" altLang="en-US" dirty="0"/>
          </a:p>
        </p:txBody>
      </p:sp>
    </p:spTree>
    <p:extLst>
      <p:ext uri="{BB962C8B-B14F-4D97-AF65-F5344CB8AC3E}">
        <p14:creationId xmlns:p14="http://schemas.microsoft.com/office/powerpoint/2010/main" val="372156440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0" i="0" u="none" strike="noStrike" kern="1800" baseline="0" dirty="0" smtClean="0">
                <a:latin typeface="Arial"/>
                <a:ea typeface="黑体"/>
              </a:rPr>
              <a:t>5.3</a:t>
            </a:r>
            <a:r>
              <a:rPr lang="zh-CN" altLang="en-US" b="0" i="0" u="none" strike="noStrike" kern="1800" baseline="0" dirty="0" smtClean="0">
                <a:latin typeface="Arial"/>
                <a:ea typeface="黑体"/>
              </a:rPr>
              <a:t>  小    结</a:t>
            </a:r>
          </a:p>
        </p:txBody>
      </p:sp>
      <p:sp>
        <p:nvSpPr>
          <p:cNvPr id="3" name="文本占位符 2"/>
          <p:cNvSpPr>
            <a:spLocks noGrp="1"/>
          </p:cNvSpPr>
          <p:nvPr>
            <p:ph type="body" idx="1"/>
          </p:nvPr>
        </p:nvSpPr>
        <p:spPr/>
        <p:txBody>
          <a:bodyPr/>
          <a:lstStyle/>
          <a:p>
            <a:pPr marR="0" lvl="0" rtl="0"/>
            <a:r>
              <a:rPr lang="zh-CN" altLang="en-US" b="0" i="0" u="none" strike="noStrike" baseline="0" smtClean="0">
                <a:latin typeface="Times New Roman"/>
              </a:rPr>
              <a:t>本章主要介绍了</a:t>
            </a:r>
            <a:r>
              <a:rPr lang="en-US" altLang="zh-CN" b="0" i="0" u="none" strike="noStrike" baseline="0" smtClean="0">
                <a:latin typeface="Times New Roman"/>
              </a:rPr>
              <a:t>C#</a:t>
            </a:r>
            <a:r>
              <a:rPr lang="zh-CN" altLang="en-US" b="0" i="0" u="none" strike="noStrike" baseline="0" smtClean="0">
                <a:latin typeface="Times New Roman"/>
              </a:rPr>
              <a:t>语言中的类，如类概述、类数据成员、类函数成员、派生类、多态性等。其中，重点是掌握类的数据成员和函数成员，以及使用类的派生和多态性来创建派生类的方法，为后续编写</a:t>
            </a:r>
            <a:r>
              <a:rPr lang="en-US" altLang="zh-CN" b="0" i="0" u="none" strike="noStrike" baseline="0" smtClean="0">
                <a:latin typeface="Times New Roman"/>
              </a:rPr>
              <a:t>C#</a:t>
            </a:r>
            <a:r>
              <a:rPr lang="zh-CN" altLang="en-US" b="0" i="0" u="none" strike="noStrike" baseline="0" smtClean="0">
                <a:latin typeface="Times New Roman"/>
              </a:rPr>
              <a:t>程序代码奠定基础。第</a:t>
            </a:r>
            <a:r>
              <a:rPr lang="en-US" altLang="zh-CN" b="0" i="0" u="none" strike="noStrike" baseline="0" smtClean="0">
                <a:latin typeface="Times New Roman"/>
              </a:rPr>
              <a:t>9</a:t>
            </a:r>
            <a:r>
              <a:rPr lang="zh-CN" altLang="en-US" b="0" i="0" u="none" strike="noStrike" baseline="0" smtClean="0">
                <a:latin typeface="Times New Roman"/>
              </a:rPr>
              <a:t>章将要介绍</a:t>
            </a:r>
            <a:r>
              <a:rPr lang="en-US" altLang="zh-CN" b="0" i="0" u="none" strike="noStrike" baseline="0" smtClean="0">
                <a:latin typeface="Times New Roman"/>
              </a:rPr>
              <a:t>C#</a:t>
            </a:r>
            <a:r>
              <a:rPr lang="zh-CN" altLang="en-US" b="0" i="0" u="none" strike="noStrike" baseline="0" smtClean="0">
                <a:latin typeface="Times New Roman"/>
              </a:rPr>
              <a:t>语言中的结构。</a:t>
            </a:r>
          </a:p>
        </p:txBody>
      </p:sp>
    </p:spTree>
    <p:extLst>
      <p:ext uri="{BB962C8B-B14F-4D97-AF65-F5344CB8AC3E}">
        <p14:creationId xmlns:p14="http://schemas.microsoft.com/office/powerpoint/2010/main" val="28047013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normAutofit fontScale="92500"/>
          </a:bodyPr>
          <a:lstStyle/>
          <a:p>
            <a:pPr lvl="0"/>
            <a:r>
              <a:rPr lang="en-US" altLang="zh-CN" dirty="0" smtClean="0">
                <a:latin typeface="Times New Roman"/>
                <a:ea typeface="黑体"/>
              </a:rPr>
              <a:t>【</a:t>
            </a:r>
            <a:r>
              <a:rPr lang="zh-CN" altLang="en-US" dirty="0" smtClean="0">
                <a:latin typeface="Times New Roman"/>
                <a:ea typeface="黑体"/>
              </a:rPr>
              <a:t>示例</a:t>
            </a:r>
            <a:r>
              <a:rPr lang="en-US" altLang="zh-CN" b="1" dirty="0" smtClean="0">
                <a:latin typeface="Times New Roman"/>
                <a:ea typeface="黑体"/>
              </a:rPr>
              <a:t>5-3</a:t>
            </a:r>
            <a:r>
              <a:rPr lang="en-US" altLang="zh-CN" dirty="0">
                <a:latin typeface="Times New Roman"/>
                <a:ea typeface="黑体"/>
              </a:rPr>
              <a:t>】</a:t>
            </a:r>
            <a:r>
              <a:rPr lang="zh-CN" altLang="en-US" dirty="0">
                <a:latin typeface="Times New Roman"/>
                <a:ea typeface="黑体"/>
              </a:rPr>
              <a:t>下面声明一个名称为</a:t>
            </a:r>
            <a:r>
              <a:rPr lang="en-US" altLang="zh-CN" dirty="0" err="1">
                <a:latin typeface="Times New Roman"/>
                <a:ea typeface="黑体"/>
              </a:rPr>
              <a:t>Class1</a:t>
            </a:r>
            <a:r>
              <a:rPr lang="zh-CN" altLang="en-US" dirty="0">
                <a:latin typeface="Times New Roman"/>
                <a:ea typeface="黑体"/>
              </a:rPr>
              <a:t>的密封类，并在该类中声明一个名称为</a:t>
            </a:r>
            <a:r>
              <a:rPr lang="en-US" altLang="zh-CN" dirty="0">
                <a:latin typeface="Times New Roman"/>
                <a:ea typeface="黑体"/>
              </a:rPr>
              <a:t>Fun()</a:t>
            </a:r>
            <a:r>
              <a:rPr lang="zh-CN" altLang="en-US" dirty="0">
                <a:latin typeface="Times New Roman"/>
                <a:ea typeface="黑体"/>
              </a:rPr>
              <a:t>的方法。</a:t>
            </a:r>
          </a:p>
          <a:p>
            <a:pPr lvl="0"/>
            <a:r>
              <a:rPr lang="en-US" altLang="zh-CN" b="1" dirty="0">
                <a:latin typeface="Times New Roman"/>
              </a:rPr>
              <a:t>sealed class </a:t>
            </a:r>
            <a:r>
              <a:rPr lang="en-US" altLang="zh-CN" b="1" dirty="0" err="1">
                <a:latin typeface="Times New Roman"/>
              </a:rPr>
              <a:t>Class1</a:t>
            </a:r>
            <a:r>
              <a:rPr lang="zh-CN" altLang="en-US" dirty="0">
                <a:latin typeface="Times New Roman"/>
              </a:rPr>
              <a:t>                 </a:t>
            </a:r>
            <a:r>
              <a:rPr lang="en-US" altLang="zh-CN" dirty="0">
                <a:latin typeface="Times New Roman"/>
              </a:rPr>
              <a:t>//</a:t>
            </a:r>
            <a:r>
              <a:rPr lang="zh-CN" altLang="en-US" dirty="0">
                <a:latin typeface="Times New Roman"/>
              </a:rPr>
              <a:t>声明密封类</a:t>
            </a:r>
            <a:r>
              <a:rPr lang="en-US" altLang="zh-CN" dirty="0" err="1">
                <a:latin typeface="Times New Roman"/>
              </a:rPr>
              <a:t>Class1</a:t>
            </a:r>
            <a:endParaRPr lang="en-US" altLang="zh-CN" dirty="0">
              <a:latin typeface="Times New Roman"/>
            </a:endParaRPr>
          </a:p>
          <a:p>
            <a:pPr lvl="0"/>
            <a:r>
              <a:rPr lang="en-US" altLang="zh-CN" dirty="0">
                <a:latin typeface="Times New Roman"/>
              </a:rPr>
              <a:t>{</a:t>
            </a:r>
          </a:p>
          <a:p>
            <a:pPr lvl="0"/>
            <a:r>
              <a:rPr lang="zh-CN" altLang="en-US" dirty="0">
                <a:latin typeface="Times New Roman"/>
              </a:rPr>
              <a:t>    </a:t>
            </a:r>
            <a:r>
              <a:rPr lang="en-US" altLang="zh-CN" dirty="0">
                <a:latin typeface="Times New Roman"/>
              </a:rPr>
              <a:t>public void Fun(){}</a:t>
            </a:r>
            <a:r>
              <a:rPr lang="zh-CN" altLang="en-US" dirty="0">
                <a:latin typeface="Times New Roman"/>
              </a:rPr>
              <a:t>             </a:t>
            </a:r>
            <a:r>
              <a:rPr lang="en-US" altLang="zh-CN" dirty="0">
                <a:latin typeface="Times New Roman"/>
              </a:rPr>
              <a:t>//</a:t>
            </a:r>
            <a:r>
              <a:rPr lang="zh-CN" altLang="en-US" dirty="0">
                <a:latin typeface="Times New Roman"/>
              </a:rPr>
              <a:t>方法</a:t>
            </a:r>
          </a:p>
          <a:p>
            <a:pPr lvl="0"/>
            <a:r>
              <a:rPr lang="en-US" altLang="zh-CN" dirty="0">
                <a:latin typeface="Times New Roman"/>
              </a:rPr>
              <a:t>}</a:t>
            </a:r>
          </a:p>
          <a:p>
            <a:pPr lvl="0"/>
            <a:r>
              <a:rPr lang="zh-CN" altLang="en-US" b="1" dirty="0">
                <a:latin typeface="Times New Roman"/>
                <a:sym typeface="Wingdings"/>
              </a:rPr>
              <a:t></a:t>
            </a:r>
            <a:r>
              <a:rPr lang="zh-CN" altLang="en-US" dirty="0">
                <a:latin typeface="Times New Roman"/>
                <a:ea typeface="黑体"/>
                <a:sym typeface="Wingdings"/>
              </a:rPr>
              <a:t>注意：密封类不能作为基类，也不能作为抽象类。因此，不能从密封类派生新的类。</a:t>
            </a:r>
          </a:p>
          <a:p>
            <a:endParaRPr lang="zh-CN" altLang="en-US" dirty="0"/>
          </a:p>
        </p:txBody>
      </p:sp>
    </p:spTree>
    <p:extLst>
      <p:ext uri="{BB962C8B-B14F-4D97-AF65-F5344CB8AC3E}">
        <p14:creationId xmlns:p14="http://schemas.microsoft.com/office/powerpoint/2010/main" val="3457114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a:xfrm>
            <a:off x="457200" y="692696"/>
            <a:ext cx="8229600" cy="4525963"/>
          </a:xfrm>
        </p:spPr>
        <p:txBody>
          <a:bodyPr>
            <a:noAutofit/>
          </a:bodyPr>
          <a:lstStyle/>
          <a:p>
            <a:pPr lvl="0"/>
            <a:r>
              <a:rPr lang="en-US" altLang="zh-CN" dirty="0" err="1">
                <a:latin typeface="Times New Roman"/>
              </a:rPr>
              <a:t>2.new</a:t>
            </a:r>
            <a:r>
              <a:rPr lang="zh-CN" altLang="en-US" dirty="0">
                <a:latin typeface="Times New Roman"/>
              </a:rPr>
              <a:t>修饰符</a:t>
            </a:r>
          </a:p>
          <a:p>
            <a:pPr lvl="0"/>
            <a:r>
              <a:rPr lang="zh-CN" altLang="en-US" dirty="0">
                <a:latin typeface="Times New Roman"/>
              </a:rPr>
              <a:t>在继承关系中，如果子类和父类拥有同名的方法，编译器会发出警告。为了避免这种警告，需要在子类定义该方法的时候，使用</a:t>
            </a:r>
            <a:r>
              <a:rPr lang="en-US" altLang="zh-CN" dirty="0">
                <a:latin typeface="Times New Roman"/>
              </a:rPr>
              <a:t>new</a:t>
            </a:r>
            <a:r>
              <a:rPr lang="zh-CN" altLang="en-US" dirty="0">
                <a:latin typeface="Times New Roman"/>
              </a:rPr>
              <a:t>进行修饰。</a:t>
            </a:r>
            <a:r>
              <a:rPr lang="en-US" altLang="zh-CN" dirty="0">
                <a:latin typeface="Times New Roman"/>
              </a:rPr>
              <a:t>new</a:t>
            </a:r>
            <a:r>
              <a:rPr lang="zh-CN" altLang="en-US" dirty="0">
                <a:latin typeface="Times New Roman"/>
              </a:rPr>
              <a:t>修饰符用于显式隐藏从基类继承的成员，并用派生类的方法替换基类的方法。如果在不是继承类声明中使用</a:t>
            </a:r>
            <a:r>
              <a:rPr lang="en-US" altLang="zh-CN" dirty="0">
                <a:latin typeface="Times New Roman"/>
              </a:rPr>
              <a:t>new</a:t>
            </a:r>
            <a:r>
              <a:rPr lang="zh-CN" altLang="en-US" dirty="0">
                <a:latin typeface="Times New Roman"/>
              </a:rPr>
              <a:t>修饰符，则会生成警告。</a:t>
            </a:r>
          </a:p>
          <a:p>
            <a:pPr lvl="0"/>
            <a:r>
              <a:rPr lang="en-US" altLang="zh-CN" dirty="0">
                <a:solidFill>
                  <a:srgbClr val="C00000"/>
                </a:solidFill>
                <a:latin typeface="Times New Roman"/>
                <a:ea typeface="黑体"/>
              </a:rPr>
              <a:t>【</a:t>
            </a:r>
            <a:r>
              <a:rPr lang="zh-CN" altLang="en-US" dirty="0" smtClean="0">
                <a:solidFill>
                  <a:srgbClr val="C00000"/>
                </a:solidFill>
                <a:latin typeface="Times New Roman"/>
                <a:ea typeface="黑体"/>
              </a:rPr>
              <a:t>示例</a:t>
            </a:r>
            <a:r>
              <a:rPr lang="en-US" altLang="zh-CN" b="1" dirty="0" smtClean="0">
                <a:solidFill>
                  <a:srgbClr val="C00000"/>
                </a:solidFill>
                <a:latin typeface="Times New Roman"/>
                <a:ea typeface="黑体"/>
              </a:rPr>
              <a:t>5-4</a:t>
            </a:r>
            <a:r>
              <a:rPr lang="en-US" altLang="zh-CN" dirty="0">
                <a:solidFill>
                  <a:srgbClr val="C00000"/>
                </a:solidFill>
                <a:latin typeface="Times New Roman"/>
                <a:ea typeface="黑体"/>
              </a:rPr>
              <a:t>】</a:t>
            </a:r>
            <a:r>
              <a:rPr lang="zh-CN" altLang="en-US" dirty="0">
                <a:latin typeface="Times New Roman"/>
                <a:ea typeface="黑体"/>
              </a:rPr>
              <a:t>下面声明两个类：</a:t>
            </a:r>
            <a:r>
              <a:rPr lang="en-US" altLang="zh-CN" dirty="0" err="1">
                <a:latin typeface="Times New Roman"/>
                <a:ea typeface="黑体"/>
              </a:rPr>
              <a:t>Class1</a:t>
            </a:r>
            <a:r>
              <a:rPr lang="zh-CN" altLang="en-US" dirty="0">
                <a:latin typeface="Times New Roman"/>
                <a:ea typeface="黑体"/>
              </a:rPr>
              <a:t>和</a:t>
            </a:r>
            <a:r>
              <a:rPr lang="en-US" altLang="zh-CN" dirty="0" err="1">
                <a:latin typeface="Times New Roman"/>
                <a:ea typeface="黑体"/>
              </a:rPr>
              <a:t>Class2</a:t>
            </a:r>
            <a:r>
              <a:rPr lang="zh-CN" altLang="en-US" dirty="0">
                <a:latin typeface="Times New Roman"/>
                <a:ea typeface="黑体"/>
              </a:rPr>
              <a:t>。其中，</a:t>
            </a:r>
            <a:r>
              <a:rPr lang="en-US" altLang="zh-CN" dirty="0" err="1">
                <a:latin typeface="Times New Roman"/>
                <a:ea typeface="黑体"/>
              </a:rPr>
              <a:t>Class2</a:t>
            </a:r>
            <a:r>
              <a:rPr lang="zh-CN" altLang="en-US" dirty="0">
                <a:latin typeface="Times New Roman"/>
                <a:ea typeface="黑体"/>
              </a:rPr>
              <a:t>类是</a:t>
            </a:r>
            <a:r>
              <a:rPr lang="en-US" altLang="zh-CN" dirty="0" err="1">
                <a:latin typeface="Times New Roman"/>
                <a:ea typeface="黑体"/>
              </a:rPr>
              <a:t>Class1</a:t>
            </a:r>
            <a:r>
              <a:rPr lang="zh-CN" altLang="en-US" dirty="0">
                <a:latin typeface="Times New Roman"/>
                <a:ea typeface="黑体"/>
              </a:rPr>
              <a:t>类的派生类。</a:t>
            </a:r>
            <a:r>
              <a:rPr lang="en-US" altLang="zh-CN" dirty="0" err="1">
                <a:latin typeface="Times New Roman"/>
                <a:ea typeface="黑体"/>
              </a:rPr>
              <a:t>Class1</a:t>
            </a:r>
            <a:r>
              <a:rPr lang="zh-CN" altLang="en-US" dirty="0">
                <a:latin typeface="Times New Roman"/>
                <a:ea typeface="黑体"/>
              </a:rPr>
              <a:t>类和</a:t>
            </a:r>
            <a:r>
              <a:rPr lang="en-US" altLang="zh-CN" dirty="0" err="1">
                <a:latin typeface="Times New Roman"/>
                <a:ea typeface="黑体"/>
              </a:rPr>
              <a:t>Class2</a:t>
            </a:r>
            <a:r>
              <a:rPr lang="zh-CN" altLang="en-US" dirty="0">
                <a:latin typeface="Times New Roman"/>
                <a:ea typeface="黑体"/>
              </a:rPr>
              <a:t>类都声明一个</a:t>
            </a:r>
            <a:r>
              <a:rPr lang="zh-CN" altLang="en-US" dirty="0" smtClean="0">
                <a:latin typeface="Times New Roman"/>
                <a:ea typeface="黑体"/>
              </a:rPr>
              <a:t>名称</a:t>
            </a:r>
            <a:r>
              <a:rPr lang="en-US" altLang="zh-CN" dirty="0" smtClean="0">
                <a:latin typeface="Times New Roman"/>
                <a:ea typeface="黑体"/>
              </a:rPr>
              <a:t>x</a:t>
            </a:r>
            <a:r>
              <a:rPr lang="zh-CN" altLang="en-US" dirty="0" smtClean="0">
                <a:latin typeface="Times New Roman"/>
                <a:ea typeface="黑体"/>
              </a:rPr>
              <a:t>的静态字段，</a:t>
            </a:r>
            <a:r>
              <a:rPr lang="zh-CN" altLang="en-US" dirty="0">
                <a:latin typeface="Times New Roman"/>
                <a:ea typeface="黑体"/>
              </a:rPr>
              <a:t>并且</a:t>
            </a:r>
            <a:r>
              <a:rPr lang="en-US" altLang="zh-CN" dirty="0" err="1">
                <a:latin typeface="Times New Roman"/>
                <a:ea typeface="黑体"/>
              </a:rPr>
              <a:t>Class2</a:t>
            </a:r>
            <a:r>
              <a:rPr lang="zh-CN" altLang="en-US" dirty="0">
                <a:latin typeface="Times New Roman"/>
                <a:ea typeface="黑体"/>
              </a:rPr>
              <a:t>类使用</a:t>
            </a:r>
            <a:r>
              <a:rPr lang="en-US" altLang="zh-CN" dirty="0">
                <a:latin typeface="Times New Roman"/>
                <a:ea typeface="黑体"/>
              </a:rPr>
              <a:t>new</a:t>
            </a:r>
            <a:r>
              <a:rPr lang="zh-CN" altLang="en-US" dirty="0">
                <a:latin typeface="Times New Roman"/>
                <a:ea typeface="黑体"/>
              </a:rPr>
              <a:t>修饰符有意</a:t>
            </a:r>
            <a:r>
              <a:rPr lang="zh-CN" altLang="en-US" dirty="0" smtClean="0">
                <a:latin typeface="Times New Roman"/>
                <a:ea typeface="黑体"/>
              </a:rPr>
              <a:t>隐藏继承的静态字段</a:t>
            </a:r>
            <a:r>
              <a:rPr lang="en-US" altLang="zh-CN" dirty="0" smtClean="0">
                <a:latin typeface="Times New Roman"/>
                <a:ea typeface="黑体"/>
              </a:rPr>
              <a:t>x</a:t>
            </a:r>
            <a:r>
              <a:rPr lang="zh-CN" altLang="en-US" dirty="0" smtClean="0">
                <a:latin typeface="Times New Roman"/>
                <a:ea typeface="黑体"/>
              </a:rPr>
              <a:t>。</a:t>
            </a:r>
            <a:endParaRPr lang="zh-CN" altLang="en-US" dirty="0">
              <a:latin typeface="Times New Roman"/>
              <a:ea typeface="黑体"/>
            </a:endParaRPr>
          </a:p>
          <a:p>
            <a:endParaRPr lang="zh-CN" altLang="en-US" dirty="0"/>
          </a:p>
        </p:txBody>
      </p:sp>
    </p:spTree>
    <p:extLst>
      <p:ext uri="{BB962C8B-B14F-4D97-AF65-F5344CB8AC3E}">
        <p14:creationId xmlns:p14="http://schemas.microsoft.com/office/powerpoint/2010/main" val="2281703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0" i="0" u="none" strike="noStrike" kern="1800" baseline="0" dirty="0" smtClean="0">
                <a:latin typeface="Arial"/>
                <a:ea typeface="黑体"/>
              </a:rPr>
              <a:t>5.1.3</a:t>
            </a:r>
            <a:r>
              <a:rPr lang="zh-CN" altLang="en-US" kern="1800" dirty="0" smtClean="0">
                <a:latin typeface="Arial"/>
                <a:ea typeface="黑体"/>
              </a:rPr>
              <a:t>继承类</a:t>
            </a:r>
            <a:endParaRPr lang="zh-CN" altLang="en-US" b="0" i="0" u="none" strike="noStrike" kern="1800" baseline="0" dirty="0" smtClean="0">
              <a:latin typeface="Arial"/>
              <a:ea typeface="黑体"/>
            </a:endParaRPr>
          </a:p>
        </p:txBody>
      </p:sp>
      <p:sp>
        <p:nvSpPr>
          <p:cNvPr id="3" name="文本占位符 2"/>
          <p:cNvSpPr>
            <a:spLocks noGrp="1"/>
          </p:cNvSpPr>
          <p:nvPr>
            <p:ph type="body" idx="1"/>
          </p:nvPr>
        </p:nvSpPr>
        <p:spPr/>
        <p:txBody>
          <a:bodyPr>
            <a:noAutofit/>
          </a:bodyPr>
          <a:lstStyle/>
          <a:p>
            <a:pPr marR="0" lvl="0" rtl="0"/>
            <a:r>
              <a:rPr lang="zh-CN" altLang="en-US" b="0" i="0" u="none" strike="noStrike" baseline="0" dirty="0" smtClean="0">
                <a:latin typeface="Times New Roman"/>
              </a:rPr>
              <a:t>在程序开发中，有一些类是通用的。就像学生类、教师类，都是基于人这个类，都有姓名、性别、年龄这些成员。通过使用继承可以创建通用类，该类定义一组相关对象所共有的特征。然后，该类可以被其他更具体的类继承，再添加一些特有的成员。类类型支持继承（</a:t>
            </a:r>
            <a:r>
              <a:rPr lang="en-US" altLang="zh-CN" b="0" i="0" u="none" strike="noStrike" baseline="0" dirty="0" smtClean="0">
                <a:latin typeface="Times New Roman"/>
              </a:rPr>
              <a:t>inherit</a:t>
            </a:r>
            <a:r>
              <a:rPr lang="zh-CN" altLang="en-US" b="0" i="0" u="none" strike="noStrike" kern="100" baseline="0" dirty="0" smtClean="0">
                <a:latin typeface="Times New Roman"/>
              </a:rPr>
              <a:t>）。继承是一种机制，它使派生类可以对基类进行扩展和专用化。在类声明语法中，</a:t>
            </a:r>
            <a:r>
              <a:rPr lang="en-US" altLang="zh-CN" b="0" i="0" u="none" strike="noStrike" kern="100" baseline="0" dirty="0" smtClean="0">
                <a:latin typeface="Times New Roman"/>
              </a:rPr>
              <a:t>class-base</a:t>
            </a:r>
            <a:r>
              <a:rPr lang="zh-CN" altLang="en-US" b="0" i="0" u="none" strike="noStrike" kern="100" baseline="0" dirty="0" smtClean="0">
                <a:latin typeface="Times New Roman"/>
              </a:rPr>
              <a:t>表示类的基类或接口等（可选），即一个类可以从另外一个类继承而来。</a:t>
            </a:r>
          </a:p>
        </p:txBody>
      </p:sp>
    </p:spTree>
    <p:extLst>
      <p:ext uri="{BB962C8B-B14F-4D97-AF65-F5344CB8AC3E}">
        <p14:creationId xmlns:p14="http://schemas.microsoft.com/office/powerpoint/2010/main" val="16039594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537</TotalTime>
  <Words>6813</Words>
  <Application>Microsoft Office PowerPoint</Application>
  <PresentationFormat>全屏显示(4:3)</PresentationFormat>
  <Paragraphs>272</Paragraphs>
  <Slides>64</Slides>
  <Notes>1</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凤舞九天</vt:lpstr>
      <vt:lpstr>C#程序设计 </vt:lpstr>
      <vt:lpstr>第5章  面向对象编程基础</vt:lpstr>
      <vt:lpstr>5.1  什么是类</vt:lpstr>
      <vt:lpstr>5.1.1声明类</vt:lpstr>
      <vt:lpstr>5.1.2  设置类的访问权限</vt:lpstr>
      <vt:lpstr>PowerPoint 演示文稿</vt:lpstr>
      <vt:lpstr>PowerPoint 演示文稿</vt:lpstr>
      <vt:lpstr>PowerPoint 演示文稿</vt:lpstr>
      <vt:lpstr>5.1.3继承类</vt:lpstr>
      <vt:lpstr>PowerPoint 演示文稿</vt:lpstr>
      <vt:lpstr>PowerPoint 演示文稿</vt:lpstr>
      <vt:lpstr>5.1.4  类、对象和实例化</vt:lpstr>
      <vt:lpstr>PowerPoint 演示文稿</vt:lpstr>
      <vt:lpstr>5.2  类的组成</vt:lpstr>
      <vt:lpstr>PowerPoint 演示文稿</vt:lpstr>
      <vt:lpstr>5.2.1  常量</vt:lpstr>
      <vt:lpstr>PowerPoint 演示文稿</vt:lpstr>
      <vt:lpstr>PowerPoint 演示文稿</vt:lpstr>
      <vt:lpstr>PowerPoint 演示文稿</vt:lpstr>
      <vt:lpstr>5.2.2  字段</vt:lpstr>
      <vt:lpstr>PowerPoint 演示文稿</vt:lpstr>
      <vt:lpstr>PowerPoint 演示文稿</vt:lpstr>
      <vt:lpstr>PowerPoint 演示文稿</vt:lpstr>
      <vt:lpstr>PowerPoint 演示文稿</vt:lpstr>
      <vt:lpstr>5.2.3  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5.2.4  属性</vt:lpstr>
      <vt:lpstr>PowerPoint 演示文稿</vt:lpstr>
      <vt:lpstr>PowerPoint 演示文稿</vt:lpstr>
      <vt:lpstr>5.2.5  索引器</vt:lpstr>
      <vt:lpstr>PowerPoint 演示文稿</vt:lpstr>
      <vt:lpstr>PowerPoint 演示文稿</vt:lpstr>
      <vt:lpstr>PowerPoint 演示文稿</vt:lpstr>
      <vt:lpstr>5.2.6  构造函数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5.2.7  析构函数</vt:lpstr>
      <vt:lpstr>PowerPoint 演示文稿</vt:lpstr>
      <vt:lpstr>PowerPoint 演示文稿</vt:lpstr>
      <vt:lpstr>5.2.8  事件</vt:lpstr>
      <vt:lpstr>PowerPoint 演示文稿</vt:lpstr>
      <vt:lpstr>5.3  小    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类</dc:title>
  <dc:creator>yztx4</dc:creator>
  <cp:lastModifiedBy>微软用户</cp:lastModifiedBy>
  <cp:revision>19</cp:revision>
  <dcterms:created xsi:type="dcterms:W3CDTF">2013-01-07T01:29:52Z</dcterms:created>
  <dcterms:modified xsi:type="dcterms:W3CDTF">2015-04-16T05:18:36Z</dcterms:modified>
</cp:coreProperties>
</file>