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44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42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1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47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166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9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7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27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01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496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0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15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E1EBC-5ED4-412B-8FA2-359C6141D438}" type="datetimeFigureOut">
              <a:rPr lang="zh-CN" altLang="en-US" smtClean="0"/>
              <a:t>2012/2/15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38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2048" y="332656"/>
            <a:ext cx="486003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第十二章 医院室内照明设计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908720"/>
            <a:ext cx="509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第一节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医院室内照度标准及光源的选择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一、医院室内照度标准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376992"/>
              </p:ext>
            </p:extLst>
          </p:nvPr>
        </p:nvGraphicFramePr>
        <p:xfrm>
          <a:off x="2" y="2500438"/>
          <a:ext cx="9143996" cy="3520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370"/>
                <a:gridCol w="1828370"/>
                <a:gridCol w="1828370"/>
                <a:gridCol w="1829443"/>
                <a:gridCol w="1829443"/>
              </a:tblGrid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房间或场所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参考平面及其高度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照度标准值（</a:t>
                      </a:r>
                      <a:r>
                        <a:rPr lang="en-US" sz="1600" kern="100">
                          <a:effectLst/>
                        </a:rPr>
                        <a:t>lx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UGR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Ra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治疗室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0.75m</a:t>
                      </a:r>
                      <a:r>
                        <a:rPr lang="zh-CN" sz="1600" kern="100">
                          <a:effectLst/>
                        </a:rPr>
                        <a:t>水平面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化验室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0.75m</a:t>
                      </a:r>
                      <a:r>
                        <a:rPr lang="zh-CN" sz="1600" kern="100" dirty="0">
                          <a:effectLst/>
                        </a:rPr>
                        <a:t>水平面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手术室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0.75m</a:t>
                      </a:r>
                      <a:r>
                        <a:rPr lang="zh-CN" sz="1600" kern="100">
                          <a:effectLst/>
                        </a:rPr>
                        <a:t>水平面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750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诊室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0.75m</a:t>
                      </a:r>
                      <a:r>
                        <a:rPr lang="zh-CN" sz="1600" kern="100">
                          <a:effectLst/>
                        </a:rPr>
                        <a:t>水平面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候诊室、挂号厅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0.75m</a:t>
                      </a:r>
                      <a:r>
                        <a:rPr lang="zh-CN" sz="1600" kern="100">
                          <a:effectLst/>
                        </a:rPr>
                        <a:t>水平面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22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病房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地面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护士站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0.75m</a:t>
                      </a:r>
                      <a:r>
                        <a:rPr lang="zh-CN" sz="1600" kern="100">
                          <a:effectLst/>
                        </a:rPr>
                        <a:t>水平面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—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药房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0.75m</a:t>
                      </a:r>
                      <a:r>
                        <a:rPr lang="zh-CN" sz="1600" kern="100">
                          <a:effectLst/>
                        </a:rPr>
                        <a:t>水平面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5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重症监护室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0.75m</a:t>
                      </a:r>
                      <a:r>
                        <a:rPr lang="zh-CN" sz="1600" kern="100">
                          <a:effectLst/>
                        </a:rPr>
                        <a:t>水平面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80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516216" y="1990581"/>
            <a:ext cx="26468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医院建筑照明标准值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4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197907"/>
            <a:ext cx="849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剧场是观演建筑的一种重要类型，按照演出类型分为：</a:t>
            </a:r>
          </a:p>
          <a:p>
            <a:pPr lvl="0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歌剧剧场：以演出歌剧、舞剧为主。舞台尺度较大，容纳观众较多，视距可以较远。</a:t>
            </a:r>
          </a:p>
          <a:p>
            <a:pPr lvl="0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话剧剧场：以演出话剧为主。音质清晰度要求较高，观众应能看清演员细微动作和面部表情，规模不宜过大。</a:t>
            </a:r>
          </a:p>
          <a:p>
            <a:pPr lvl="0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戏剧剧场：以演出地方戏曲为主，具有歌剧和话剧的特点，舞台表演区较小。</a:t>
            </a:r>
          </a:p>
          <a:p>
            <a:pPr lvl="0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音乐厅：以演奏音乐为主，音质要求较高。</a:t>
            </a:r>
          </a:p>
          <a:p>
            <a:pPr lvl="0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多功能剧场：演出各个剧种，亦可满足音乐、会议使用。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剧场建筑主要由观众使用部分和演出部分组成。此外，还有技术设备部分和行政管理部分等辅助用房。观众使用部分包括观众厅、门厅、休息厅及存衣间、小卖部，盥洗间、观众餐厅等。演出部分包括舞台、后台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化妆室、演员休息室、乐队休息室、候场室、道具室等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和乐池等。技术设备部分包括灯光控制室、电声控制室、效果间、变电室、空调机房、冷冻机房、锅炉房，以及同声传译、广播、电视转播用房，如需兼放电影，还设有放映机房等。行政管理部分包括办公室、售票室、值班室，会议室等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1075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16632"/>
            <a:ext cx="45175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第一节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观演建筑室内照度标准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890033"/>
              </p:ext>
            </p:extLst>
          </p:nvPr>
        </p:nvGraphicFramePr>
        <p:xfrm>
          <a:off x="-2" y="764706"/>
          <a:ext cx="9144004" cy="60932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6433"/>
                <a:gridCol w="1961514"/>
                <a:gridCol w="1961514"/>
                <a:gridCol w="966163"/>
                <a:gridCol w="1109190"/>
                <a:gridCol w="1109190"/>
              </a:tblGrid>
              <a:tr h="329650">
                <a:tc rowSpan="2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类别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参考平面及其高度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照度标准值（</a:t>
                      </a:r>
                      <a:r>
                        <a:rPr lang="en-US" sz="1050" kern="100">
                          <a:effectLst/>
                        </a:rPr>
                        <a:t>lx</a:t>
                      </a:r>
                      <a:r>
                        <a:rPr lang="zh-CN" sz="1050" kern="100">
                          <a:effectLst/>
                        </a:rPr>
                        <a:t>）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9650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低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中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高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门厅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地面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门厅过道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地面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观众厅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影院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剧场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观众休息厅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影院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剧场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贵宾室、服装室、道具间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化妆室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一般区域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化妆台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1.1m</a:t>
                      </a:r>
                      <a:r>
                        <a:rPr lang="zh-CN" sz="1050" kern="100">
                          <a:effectLst/>
                        </a:rPr>
                        <a:t>高处垂直面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76161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放映室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一般区域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427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放映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演员休息室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75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排演厅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声、光、电控制室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控制台面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美工室、绘景间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0.75m</a:t>
                      </a:r>
                      <a:r>
                        <a:rPr lang="zh-CN" sz="1050" kern="100">
                          <a:effectLst/>
                        </a:rPr>
                        <a:t>水平面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296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售票房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售票台面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200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87500" y="23844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影院剧场建筑照明的照度标准值</a:t>
            </a:r>
            <a:endParaRPr kumimoji="0" 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821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2656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第二节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照明及其设备的选择</a:t>
            </a:r>
          </a:p>
        </p:txBody>
      </p:sp>
      <p:sp>
        <p:nvSpPr>
          <p:cNvPr id="3" name="矩形 2"/>
          <p:cNvSpPr/>
          <p:nvPr/>
        </p:nvSpPr>
        <p:spPr>
          <a:xfrm>
            <a:off x="395536" y="980728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一、演出内容与照明方式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064034"/>
              </p:ext>
            </p:extLst>
          </p:nvPr>
        </p:nvGraphicFramePr>
        <p:xfrm>
          <a:off x="0" y="1916831"/>
          <a:ext cx="9144000" cy="424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9744"/>
                <a:gridCol w="7354256"/>
              </a:tblGrid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演出种类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照明方式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歌舞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以均匀的白色光为主，有较少的灯光变化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古典芭蕾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背景较多，部分均匀照明。为突出立体感进行多方向照射，有较多的照明变化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歌剧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立体舞台照明。以局部照明为主，要求光量丰富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现代舞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立体舞台照明。以局部照明为主，明暗变化多，变化迅速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音乐会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音响效果第一，照明次之，以均匀的白色光为主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讲演及会议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以均匀的白色光为主，对讲台进行照明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531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短剧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舞台装置多，照明效果要求高，使用多种照明器具，较多的灯饰配合演出变幻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66900" y="33147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各种演出内容的照明方式</a:t>
            </a:r>
            <a:endParaRPr kumimoji="0" 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557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859340"/>
            <a:ext cx="7920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舞台灯光选择时，还应注意以下四点：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表演区照明灯光的光源一般应采用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2000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～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3200K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的溴钨灯泡，以提高色光的浓度、纯度及白光的透明度。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（二）采用造型灯，提高舞台表演区灯光的可控性和灯光的造型性。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（三）部分灯具加装换色器，以提高灯光变化的自由性。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（四）选择强光灯，如回光灯和螺纹灯，增强侧光和逆光的作用，来体现人物造型和意境。</a:t>
            </a:r>
          </a:p>
        </p:txBody>
      </p:sp>
    </p:spTree>
    <p:extLst>
      <p:ext uri="{BB962C8B-B14F-4D97-AF65-F5344CB8AC3E}">
        <p14:creationId xmlns:p14="http://schemas.microsoft.com/office/powerpoint/2010/main" val="18445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8864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二、舞台照明的设计程序</a:t>
            </a:r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4" r="15254"/>
          <a:stretch>
            <a:fillRect/>
          </a:stretch>
        </p:blipFill>
        <p:spPr bwMode="auto">
          <a:xfrm>
            <a:off x="1686454" y="866329"/>
            <a:ext cx="7435842" cy="5991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4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2" r="13400"/>
          <a:stretch>
            <a:fillRect/>
          </a:stretch>
        </p:blipFill>
        <p:spPr bwMode="auto">
          <a:xfrm>
            <a:off x="0" y="-5339"/>
            <a:ext cx="9165276" cy="68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26064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三、舞台的灯光配置</a:t>
            </a:r>
          </a:p>
        </p:txBody>
      </p:sp>
    </p:spTree>
    <p:extLst>
      <p:ext uri="{BB962C8B-B14F-4D97-AF65-F5344CB8AC3E}">
        <p14:creationId xmlns:p14="http://schemas.microsoft.com/office/powerpoint/2010/main" val="123904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7" r="12961"/>
          <a:stretch>
            <a:fillRect/>
          </a:stretch>
        </p:blipFill>
        <p:spPr bwMode="auto">
          <a:xfrm>
            <a:off x="0" y="0"/>
            <a:ext cx="9144000" cy="690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1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2" r="11031"/>
          <a:stretch>
            <a:fillRect/>
          </a:stretch>
        </p:blipFill>
        <p:spPr bwMode="auto">
          <a:xfrm>
            <a:off x="-1" y="0"/>
            <a:ext cx="918128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39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462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五、照明灯具配备的依据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998726"/>
            <a:ext cx="35283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舞台照明没有一定的模式，因剧种和艺术风格而异。灯具的配备差别也很大，只要条件允许，应尽可能将灯种配足，舞台台面的平均照度不低于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500lx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设计方法是先量出各灯位至投射区的射距，根据需要确定光斑的直径，然后查出所需的光束角，据此选择合适的灯具，求出该灯在此射距时的照度。如果单灯的照度不够，可采用多灯叠加的组合形式，如能配备三个组以上的灯具，则能满足一般演出的需要。</a:t>
            </a: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 r="3468"/>
          <a:stretch>
            <a:fillRect/>
          </a:stretch>
        </p:blipFill>
        <p:spPr bwMode="auto">
          <a:xfrm>
            <a:off x="3667077" y="3501009"/>
            <a:ext cx="5476924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85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8640"/>
            <a:ext cx="55707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第三节 观演建筑辅助空间室内照明设计</a:t>
            </a:r>
          </a:p>
        </p:txBody>
      </p:sp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2" r="10220"/>
          <a:stretch>
            <a:fillRect/>
          </a:stretch>
        </p:blipFill>
        <p:spPr bwMode="auto">
          <a:xfrm>
            <a:off x="0" y="657877"/>
            <a:ext cx="9144000" cy="623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74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310448"/>
              </p:ext>
            </p:extLst>
          </p:nvPr>
        </p:nvGraphicFramePr>
        <p:xfrm>
          <a:off x="0" y="836712"/>
          <a:ext cx="9143999" cy="48965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5195"/>
                <a:gridCol w="2286268"/>
                <a:gridCol w="2286268"/>
                <a:gridCol w="2286268"/>
              </a:tblGrid>
              <a:tr h="489654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房间或场所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照明功率密度（</a:t>
                      </a:r>
                      <a:r>
                        <a:rPr lang="en-US" sz="1600" kern="100">
                          <a:effectLst/>
                        </a:rPr>
                        <a:t>W/m</a:t>
                      </a:r>
                      <a:r>
                        <a:rPr lang="en-US" sz="1600" kern="100" baseline="300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对应照度值（</a:t>
                      </a:r>
                      <a:r>
                        <a:rPr lang="en-US" sz="1600" kern="100">
                          <a:effectLst/>
                        </a:rPr>
                        <a:t>lx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现行值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目标值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治疗室、诊室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11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化验室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18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15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手术室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750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候诊室、挂号厅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病房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6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护士站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11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药房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17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4896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重症监护室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11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9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300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08520" y="351438"/>
            <a:ext cx="29931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医院建筑照明功率密度值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729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3" t="49794" r="30289" b="4527"/>
          <a:stretch>
            <a:fillRect/>
          </a:stretch>
        </p:blipFill>
        <p:spPr bwMode="auto">
          <a:xfrm>
            <a:off x="0" y="332656"/>
            <a:ext cx="9144000" cy="609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26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184615"/>
              </p:ext>
            </p:extLst>
          </p:nvPr>
        </p:nvGraphicFramePr>
        <p:xfrm>
          <a:off x="-1" y="485759"/>
          <a:ext cx="9144002" cy="6327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9468"/>
                <a:gridCol w="1150062"/>
                <a:gridCol w="1150062"/>
                <a:gridCol w="1001765"/>
                <a:gridCol w="1000756"/>
                <a:gridCol w="1150062"/>
                <a:gridCol w="1150062"/>
                <a:gridCol w="1001765"/>
              </a:tblGrid>
              <a:tr h="1003549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              </a:t>
                      </a:r>
                      <a:r>
                        <a:rPr lang="zh-CN" sz="1600" kern="100">
                          <a:effectLst/>
                        </a:rPr>
                        <a:t>国名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照度</a:t>
                      </a:r>
                      <a:r>
                        <a:rPr lang="en-US" sz="1600" kern="100">
                          <a:effectLst/>
                        </a:rPr>
                        <a:t> (lx)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法国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德国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英国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美国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日本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中国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病房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一般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15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30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床头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傍晚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15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深夜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15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0.1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手术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一般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400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2200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750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手术视野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特别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100000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特别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26900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20000</a:t>
                      </a:r>
                      <a:r>
                        <a:rPr lang="zh-CN" sz="1600" kern="100">
                          <a:effectLst/>
                        </a:rPr>
                        <a:t>以上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10000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检查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一般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1000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540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局部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1000</a:t>
                      </a:r>
                      <a:r>
                        <a:rPr lang="zh-CN" sz="1600" kern="100">
                          <a:effectLst/>
                        </a:rPr>
                        <a:t>上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1100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750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监护室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一般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750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局部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400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1100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750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诊察处置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一般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540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750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局部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1100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750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走廊（病房）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白天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220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15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晚上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150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200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100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15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345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深夜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50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10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10</a:t>
                      </a:r>
                      <a:r>
                        <a:rPr lang="zh-CN" sz="1600" kern="100" dirty="0">
                          <a:effectLst/>
                        </a:rPr>
                        <a:t>～</a:t>
                      </a:r>
                      <a:r>
                        <a:rPr lang="en-US" sz="1600" kern="100" dirty="0">
                          <a:effectLst/>
                        </a:rPr>
                        <a:t>15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94075"/>
            <a:ext cx="31854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各国医院各部门的推荐照度表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99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3" y="188640"/>
            <a:ext cx="896448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二、光源的</a:t>
            </a:r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医院</a:t>
            </a:r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的照明设计中，光源和周围环境色彩的关系不可忽视。</a:t>
            </a:r>
          </a:p>
          <a:p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光源与色彩对于医护工作者很重要，要对病人做出诊断时，需要正确地认识病人皮肤的颜色，对于处理室和检查室、化验室等，也需要正确辨认物体本色，所以，有关诊疗的场所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检查室、病房、手术室、监护中心等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均应选用显色性较高的光源。</a:t>
            </a:r>
          </a:p>
          <a:p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色彩对于病患则起着重要的心理辅助治疗的作用，合理利用自然光，光源与室内设计巧妙地配合，将有助于创造一种促进病患康复的氛围。</a:t>
            </a:r>
          </a:p>
          <a:p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在不同地区的医院中，非诊疗场所的环境照明，可根据地区的气候特点对光源色温有所区别的选配：气候较寒冷地区的医院宜选用暖白色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低色温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光源，以给环境带来温暖的感觉；热带地区的医院则宜选用冷白色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高色温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光源，以给环境带来凉爽的感觉。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照明光源应选择高效节能，光效高、显色性好的光源。医院大多数房间及应用场所应选</a:t>
            </a:r>
          </a:p>
          <a:p>
            <a:r>
              <a:rPr lang="zh-CN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用细管径直管荧光灯，配高品质的电子镇流器或节能电感镇流器。</a:t>
            </a: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三、照明负荷等级</a:t>
            </a:r>
          </a:p>
          <a:p>
            <a:endParaRPr lang="zh-CN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336863"/>
              </p:ext>
            </p:extLst>
          </p:nvPr>
        </p:nvGraphicFramePr>
        <p:xfrm>
          <a:off x="0" y="3887303"/>
          <a:ext cx="9144000" cy="27100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5464"/>
                <a:gridCol w="6858536"/>
              </a:tblGrid>
              <a:tr h="3871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负荷等级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部门名称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7742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一级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手术室、产房、血库、监护病房、</a:t>
                      </a:r>
                      <a:r>
                        <a:rPr lang="en-US" sz="1600" kern="100" dirty="0">
                          <a:effectLst/>
                        </a:rPr>
                        <a:t>CT</a:t>
                      </a:r>
                      <a:r>
                        <a:rPr lang="zh-CN" sz="1600" kern="100" dirty="0">
                          <a:effectLst/>
                        </a:rPr>
                        <a:t>诊断室、核磁共振诊断室、血液病房的净化室、血液透析室、急诊室、疏散照明及疏散标志等。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1161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二级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普通病房、门诊诊室、</a:t>
                      </a:r>
                      <a:r>
                        <a:rPr lang="en-US" sz="1600" kern="100">
                          <a:effectLst/>
                        </a:rPr>
                        <a:t>X</a:t>
                      </a:r>
                      <a:r>
                        <a:rPr lang="zh-CN" sz="1600" kern="100">
                          <a:effectLst/>
                        </a:rPr>
                        <a:t>线放射科、治疗室、婴儿室等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辅助用房：营养部、供应室、解剖室、太平间、洗衣房等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附属用房：变配电室、热力站、锅炉房、集中供氧房等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  <a:tr h="3871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三级</a:t>
                      </a:r>
                      <a:endParaRPr lang="zh-CN" sz="16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一级、二级外的建筑</a:t>
                      </a:r>
                      <a:endParaRPr lang="zh-CN" sz="16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987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第二节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医院室内照明设计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 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一、医院照明的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特点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 门诊部照明设计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大厅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候诊室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通道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（四）取药房、挂号室及病案室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一般诊疗室</a:t>
            </a: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六）眼科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诊室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（七）耳鼻喉科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诊室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（八）急诊室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（九）放射室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（十）核磁共振检查室</a:t>
            </a:r>
          </a:p>
        </p:txBody>
      </p:sp>
      <p:pic>
        <p:nvPicPr>
          <p:cNvPr id="5122" name="Picture 2" descr="科比 (6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1"/>
            <a:ext cx="5220072" cy="362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科比 (66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"/>
          <a:stretch>
            <a:fillRect/>
          </a:stretch>
        </p:blipFill>
        <p:spPr bwMode="auto">
          <a:xfrm>
            <a:off x="3923928" y="3625369"/>
            <a:ext cx="5220072" cy="324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科比 (45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6991"/>
            <a:ext cx="3923928" cy="2411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94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60648"/>
            <a:ext cx="2492990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三、病房的</a:t>
            </a:r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照明设计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病房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（二）病房走廊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三）护理站</a:t>
            </a:r>
          </a:p>
        </p:txBody>
      </p:sp>
      <p:pic>
        <p:nvPicPr>
          <p:cNvPr id="6146" name="Picture 2" descr="病患床头综合装置剖面详图-布局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6" r="19185"/>
          <a:stretch>
            <a:fillRect/>
          </a:stretch>
        </p:blipFill>
        <p:spPr bwMode="auto">
          <a:xfrm>
            <a:off x="75750" y="2268723"/>
            <a:ext cx="3488138" cy="456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184482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病号床头综合装置剖面图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147" name="Picture 3" descr="201011110335201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-4465"/>
            <a:ext cx="5220072" cy="391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23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3909550"/>
            <a:ext cx="5220072" cy="294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53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94903"/>
            <a:ext cx="34777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三、</a:t>
            </a:r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手术室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从手术室到准备室通道为止的范围内，一般照明的照度要高，要求照明灯具扩散性好、</a:t>
            </a:r>
          </a:p>
          <a:p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带罩、结构牢固和不落尘。</a:t>
            </a:r>
          </a:p>
          <a:p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在手术室中，医生、护士的工作持续时间长，操作精细，精神高度紧张，照明必须考虑减轻医护人员疲劳的问题。所以，手术室中的照明质量及照度要求比较高，一般照明的照度为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7501x</a:t>
            </a: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。手术室提供一般照明的光源的色温应在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4500K</a:t>
            </a: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左右，可选显色指数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Ra</a:t>
            </a: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大于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95</a:t>
            </a: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的直管荧光灯。</a:t>
            </a: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四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、 紫外杀菌灯及看片灯</a:t>
            </a:r>
          </a:p>
          <a:p>
            <a:endParaRPr lang="zh-CN" altLang="zh-CN" dirty="0"/>
          </a:p>
        </p:txBody>
      </p:sp>
      <p:pic>
        <p:nvPicPr>
          <p:cNvPr id="7170" name="Picture 2" descr="科比13724038865_0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164" y="-21456"/>
            <a:ext cx="4454835" cy="3738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13671144854 023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"/>
          <a:stretch/>
        </p:blipFill>
        <p:spPr bwMode="auto">
          <a:xfrm>
            <a:off x="4689165" y="3717032"/>
            <a:ext cx="4454835" cy="314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48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3"/>
          <a:stretch>
            <a:fillRect/>
          </a:stretch>
        </p:blipFill>
        <p:spPr bwMode="auto">
          <a:xfrm>
            <a:off x="698558" y="2132857"/>
            <a:ext cx="7689865" cy="461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548680"/>
            <a:ext cx="53912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第十三章 观演建筑室内照明设计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12687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观演建筑通常包括有礼堂、电影院、剧场及其类似的厅堂建筑，其主要观演类别有音乐、戏剧、歌舞、会议和电影等，属于多功能的厅堂建筑。</a:t>
            </a:r>
          </a:p>
        </p:txBody>
      </p:sp>
    </p:spTree>
    <p:extLst>
      <p:ext uri="{BB962C8B-B14F-4D97-AF65-F5344CB8AC3E}">
        <p14:creationId xmlns:p14="http://schemas.microsoft.com/office/powerpoint/2010/main" val="359821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" t="5978" r="5608" b="16742"/>
          <a:stretch>
            <a:fillRect/>
          </a:stretch>
        </p:blipFill>
        <p:spPr bwMode="auto">
          <a:xfrm>
            <a:off x="323528" y="471584"/>
            <a:ext cx="8469212" cy="468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24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1625</Words>
  <Application>Microsoft Office PowerPoint</Application>
  <PresentationFormat>全屏显示(4:3)</PresentationFormat>
  <Paragraphs>394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37</cp:revision>
  <dcterms:created xsi:type="dcterms:W3CDTF">2012-01-04T13:23:17Z</dcterms:created>
  <dcterms:modified xsi:type="dcterms:W3CDTF">2012-02-15T02:53:52Z</dcterms:modified>
</cp:coreProperties>
</file>