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18"/>
  </p:handoutMasterIdLst>
  <p:sldIdLst>
    <p:sldId id="342" r:id="rId4"/>
    <p:sldId id="324" r:id="rId6"/>
    <p:sldId id="327" r:id="rId7"/>
    <p:sldId id="363" r:id="rId8"/>
    <p:sldId id="364" r:id="rId9"/>
    <p:sldId id="365" r:id="rId10"/>
    <p:sldId id="366" r:id="rId11"/>
    <p:sldId id="367" r:id="rId12"/>
    <p:sldId id="368" r:id="rId13"/>
    <p:sldId id="369" r:id="rId14"/>
    <p:sldId id="370" r:id="rId15"/>
    <p:sldId id="371" r:id="rId16"/>
    <p:sldId id="372"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034"/>
    <a:srgbClr val="FDB812"/>
    <a:srgbClr val="0062C4"/>
    <a:srgbClr val="F5F5EA"/>
    <a:srgbClr val="FF6600"/>
    <a:srgbClr val="007BF6"/>
    <a:srgbClr val="F0E7E2"/>
    <a:srgbClr val="F3ECE4"/>
    <a:srgbClr val="D81EDC"/>
    <a:srgbClr val="70B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6" autoAdjust="0"/>
    <p:restoredTop sz="94660"/>
  </p:normalViewPr>
  <p:slideViewPr>
    <p:cSldViewPr snapToGrid="0">
      <p:cViewPr varScale="1">
        <p:scale>
          <a:sx n="116" d="100"/>
          <a:sy n="116" d="100"/>
        </p:scale>
        <p:origin x="162" y="84"/>
      </p:cViewPr>
      <p:guideLst>
        <p:guide orient="horz" pos="2139"/>
        <p:guide pos="3801"/>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0CC5C9-847A-4AFF-BE45-ED75F491318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1189E0-078E-4C81-8AED-F55778FDA71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rgbClr val="F0E7E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nvPicPr>
        <p:blipFill rotWithShape="1">
          <a:blip r:embed="rId2">
            <a:extLst>
              <a:ext uri="{28A0092B-C50C-407E-A947-70E740481C1C}">
                <a14:useLocalDpi xmlns:a14="http://schemas.microsoft.com/office/drawing/2010/main" val="0"/>
              </a:ext>
            </a:extLst>
          </a:blip>
          <a:srcRect b="5041"/>
          <a:stretch>
            <a:fillRect/>
          </a:stretch>
        </p:blipFill>
        <p:spPr>
          <a:xfrm>
            <a:off x="893871" y="0"/>
            <a:ext cx="4818743" cy="6901683"/>
          </a:xfrm>
          <a:prstGeom prst="rect">
            <a:avLst/>
          </a:prstGeom>
        </p:spPr>
      </p:pic>
      <p:sp>
        <p:nvSpPr>
          <p:cNvPr id="8" name="矩形 7"/>
          <p:cNvSpPr/>
          <p:nvPr userDrawn="1"/>
        </p:nvSpPr>
        <p:spPr>
          <a:xfrm>
            <a:off x="0" y="2310109"/>
            <a:ext cx="12192000" cy="1711387"/>
          </a:xfrm>
          <a:prstGeom prst="rect">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1"/>
          <p:cNvSpPr txBox="1"/>
          <p:nvPr userDrawn="1"/>
        </p:nvSpPr>
        <p:spPr>
          <a:xfrm>
            <a:off x="4241606" y="2418864"/>
            <a:ext cx="7202237" cy="1415772"/>
          </a:xfrm>
          <a:prstGeom prst="rect">
            <a:avLst/>
          </a:prstGeom>
          <a:noFill/>
        </p:spPr>
        <p:txBody>
          <a:bodyPr wrap="square">
            <a:spAutoFit/>
          </a:bodyPr>
          <a:lstStyle/>
          <a:p>
            <a:pPr algn="r" fontAlgn="auto">
              <a:spcBef>
                <a:spcPts val="0"/>
              </a:spcBef>
              <a:spcAft>
                <a:spcPts val="0"/>
              </a:spcAft>
              <a:defRPr/>
            </a:pPr>
            <a:r>
              <a:rPr lang="zh-CN" altLang="en-US" sz="8600" b="1" dirty="0" smtClean="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观舞记</a:t>
            </a:r>
            <a:endParaRPr lang="zh-CN" altLang="en-US" sz="8600" b="1" dirty="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8" name="TextBox 7"/>
          <p:cNvSpPr txBox="1">
            <a:spLocks noChangeArrowheads="1"/>
          </p:cNvSpPr>
          <p:nvPr userDrawn="1"/>
        </p:nvSpPr>
        <p:spPr bwMode="auto">
          <a:xfrm>
            <a:off x="6606484" y="4021496"/>
            <a:ext cx="4837359" cy="461665"/>
          </a:xfrm>
          <a:prstGeom prst="rect">
            <a:avLst/>
          </a:prstGeom>
          <a:noFill/>
          <a:ln>
            <a:noFill/>
          </a:ln>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a:t>
            </a:r>
            <a:r>
              <a:rPr lang="zh-CN" altLang="en-US"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献给印度舞蹈家卡拉姐妹</a:t>
            </a:r>
            <a:endParaRPr lang="zh-CN" altLang="en-US" sz="2400" dirty="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endParaRPr>
          </a:p>
        </p:txBody>
      </p:sp>
      <p:sp>
        <p:nvSpPr>
          <p:cNvPr id="19" name="TextBox 11"/>
          <p:cNvSpPr txBox="1"/>
          <p:nvPr userDrawn="1"/>
        </p:nvSpPr>
        <p:spPr>
          <a:xfrm>
            <a:off x="10399059" y="4684108"/>
            <a:ext cx="1044784" cy="523220"/>
          </a:xfrm>
          <a:prstGeom prst="rect">
            <a:avLst/>
          </a:prstGeom>
          <a:noFill/>
        </p:spPr>
        <p:txBody>
          <a:bodyPr wrap="square">
            <a:spAutoFit/>
          </a:bodyPr>
          <a:lstStyle/>
          <a:p>
            <a:pPr algn="r" fontAlgn="auto">
              <a:spcBef>
                <a:spcPts val="0"/>
              </a:spcBef>
              <a:spcAft>
                <a:spcPts val="0"/>
              </a:spcAft>
              <a:defRPr/>
            </a:pPr>
            <a:r>
              <a:rPr lang="zh-CN" altLang="en-US" sz="2800" b="1" dirty="0" smtClean="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冰心</a:t>
            </a:r>
            <a:endParaRPr lang="zh-CN" altLang="en-US" sz="2800" b="1" dirty="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cxnSp>
        <p:nvCxnSpPr>
          <p:cNvPr id="20" name="直接连接符 19"/>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3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4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EA"/>
        </a:solidFill>
        <a:effectLst/>
      </p:bgPr>
    </p:bg>
    <p:spTree>
      <p:nvGrpSpPr>
        <p:cNvPr id="1" name=""/>
        <p:cNvGrpSpPr/>
        <p:nvPr/>
      </p:nvGrpSpPr>
      <p:grpSpPr>
        <a:xfrm>
          <a:off x="0" y="0"/>
          <a:ext cx="0" cy="0"/>
          <a:chOff x="0" y="0"/>
          <a:chExt cx="0" cy="0"/>
        </a:xfrm>
      </p:grpSpPr>
      <p:sp>
        <p:nvSpPr>
          <p:cNvPr id="22" name="矩形 21"/>
          <p:cNvSpPr/>
          <p:nvPr userDrawn="1"/>
        </p:nvSpPr>
        <p:spPr>
          <a:xfrm>
            <a:off x="2642791" y="6381327"/>
            <a:ext cx="9549209" cy="476673"/>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034"/>
              </a:solidFill>
            </a:endParaRPr>
          </a:p>
        </p:txBody>
      </p:sp>
      <p:sp>
        <p:nvSpPr>
          <p:cNvPr id="9" name="矩形 8"/>
          <p:cNvSpPr/>
          <p:nvPr userDrawn="1"/>
        </p:nvSpPr>
        <p:spPr>
          <a:xfrm>
            <a:off x="0" y="6381327"/>
            <a:ext cx="3606800" cy="476673"/>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56958" y="6439663"/>
            <a:ext cx="360000"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11"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 name="直接连接符 2"/>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1E361-BD71-456A-B820-C9E808BB46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7360D-25D4-4A9A-9D81-CE35000E7C6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GI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168140" y="3081020"/>
            <a:ext cx="733806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产品开发的法律法规</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784836" y="176224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8234" y="138665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345055" y="2599690"/>
            <a:ext cx="1098550" cy="92329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五、</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47142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FCC认证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731520" y="2341880"/>
            <a:ext cx="10478770" cy="3538220"/>
          </a:xfrm>
          <a:prstGeom prst="rect">
            <a:avLst/>
          </a:prstGeom>
          <a:noFill/>
        </p:spPr>
        <p:txBody>
          <a:bodyPr wrap="square" rtlCol="0">
            <a:spAutoFit/>
          </a:bodyPr>
          <a:p>
            <a:pPr algn="l">
              <a:lnSpc>
                <a:spcPct val="140000"/>
              </a:lnSpc>
            </a:pPr>
            <a:r>
              <a:rPr lang="en-US" altLang="zh-CN" sz="2000"/>
              <a:t>   </a:t>
            </a:r>
            <a:r>
              <a:rPr lang="zh-CN" altLang="en-US" sz="2000">
                <a:latin typeface="黑体" panose="02010609060101010101" pitchFamily="49" charset="-122"/>
                <a:ea typeface="黑体" panose="02010609060101010101" pitchFamily="49" charset="-122"/>
              </a:rPr>
              <a:t>   FCC认证即是由FCC（Federal Communications Commission，美国联邦通信委员会）于1934年由COMMUNICATIONACT建立是美国政府的一个独立机构，直接对国会负责。FCC通过控制无线电广播、电视、电信、卫星和电缆来协调国内和国际的通信。涉及美国50多个州、哥伦比亚以及美国所属地区为确保与生命财产有关的无线电和电线通信产品的安全性，FCC的工程技术部（Office of Engineering and Technology）负责委员会的技术支持，同时负责设备认可方面的事务。许多无线电应用产品、通讯产品和数字产品要进入美国市场，都要求FCC的认可。FCC委员会调查和研究产品安全性的各个阶段以找出解决问题的最好方法，同时FCC也包括无线电装置、航空器的检测等等。</a:t>
            </a:r>
            <a:endParaRPr lang="zh-CN" altLang="en-US" sz="2000">
              <a:latin typeface="黑体" panose="02010609060101010101" pitchFamily="49" charset="-122"/>
              <a:ea typeface="黑体" panose="02010609060101010101" pitchFamily="49" charset="-122"/>
            </a:endParaRPr>
          </a:p>
        </p:txBody>
      </p:sp>
      <p:pic>
        <p:nvPicPr>
          <p:cNvPr id="3" name="图片 2" descr="5-7"/>
          <p:cNvPicPr>
            <a:picLocks noChangeAspect="1"/>
          </p:cNvPicPr>
          <p:nvPr/>
        </p:nvPicPr>
        <p:blipFill>
          <a:blip r:embed="rId1"/>
          <a:stretch>
            <a:fillRect/>
          </a:stretch>
        </p:blipFill>
        <p:spPr>
          <a:xfrm>
            <a:off x="3455035" y="896620"/>
            <a:ext cx="1445260" cy="14452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1494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CB认证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772795" y="2602230"/>
            <a:ext cx="10646410" cy="3107690"/>
          </a:xfrm>
          <a:prstGeom prst="rect">
            <a:avLst/>
          </a:prstGeom>
          <a:noFill/>
        </p:spPr>
        <p:txBody>
          <a:bodyPr wrap="square" rtlCol="0">
            <a:spAutoFit/>
          </a:bodyPr>
          <a:p>
            <a:pPr algn="l">
              <a:lnSpc>
                <a:spcPct val="140000"/>
              </a:lnSpc>
            </a:pPr>
            <a:r>
              <a:rPr lang="en-US" altLang="zh-CN" sz="2000"/>
              <a:t>   </a:t>
            </a:r>
            <a:r>
              <a:rPr lang="zh-CN" altLang="en-US" sz="2000">
                <a:latin typeface="黑体" panose="02010609060101010101" pitchFamily="49" charset="-122"/>
                <a:ea typeface="黑体" panose="02010609060101010101" pitchFamily="49" charset="-122"/>
              </a:rPr>
              <a:t>   CB体系（电工产品合格测试与认证的IEC体系）是IECEE（The IEC System for Conformity Testing and Certification of Electrical Equipment国际电工委员会电工产品合格测试与认证组织的简称）运作的－个国际体系，IECEE各成员国认证机构以IEC标准为基础对电工产品安全性能进行测试，其测试结果即CB测试报告和CB测试证书在IECEE各成员国得到相互认可的体系。目的是为了减少由于必须满足不同国家认证或批准准则而产生的国际贸易壁垒。CB体系的主要目标是促进国际贸易，其手段是通过推动国家标准与国际标准的统一协调以及产品认证机构的合作，而使制造商更接近于理想的“一次测试，多处适用”的目标。</a:t>
            </a:r>
            <a:endParaRPr lang="zh-CN" altLang="en-US" sz="2000">
              <a:latin typeface="黑体" panose="02010609060101010101" pitchFamily="49" charset="-122"/>
              <a:ea typeface="黑体" panose="02010609060101010101" pitchFamily="49" charset="-122"/>
            </a:endParaRPr>
          </a:p>
        </p:txBody>
      </p:sp>
      <p:pic>
        <p:nvPicPr>
          <p:cNvPr id="3" name="图片 2" descr="5-8"/>
          <p:cNvPicPr>
            <a:picLocks noChangeAspect="1"/>
          </p:cNvPicPr>
          <p:nvPr/>
        </p:nvPicPr>
        <p:blipFill>
          <a:blip r:embed="rId1"/>
          <a:stretch>
            <a:fillRect/>
          </a:stretch>
        </p:blipFill>
        <p:spPr>
          <a:xfrm>
            <a:off x="3133090" y="882015"/>
            <a:ext cx="1624330" cy="16243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1494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WEEE认证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795020" y="2984500"/>
            <a:ext cx="10601325" cy="1814830"/>
          </a:xfrm>
          <a:prstGeom prst="rect">
            <a:avLst/>
          </a:prstGeom>
          <a:noFill/>
        </p:spPr>
        <p:txBody>
          <a:bodyPr wrap="square" rtlCol="0">
            <a:spAutoFit/>
          </a:bodyPr>
          <a:p>
            <a:pPr algn="l">
              <a:lnSpc>
                <a:spcPct val="140000"/>
              </a:lnSpc>
            </a:pPr>
            <a:r>
              <a:rPr lang="en-US" altLang="zh-CN" sz="2000"/>
              <a:t>    </a:t>
            </a:r>
            <a:r>
              <a:rPr lang="zh-CN" altLang="en-US" sz="2000">
                <a:latin typeface="黑体" panose="02010609060101010101" pitchFamily="49" charset="-122"/>
                <a:ea typeface="黑体" panose="02010609060101010101" pitchFamily="49" charset="-122"/>
              </a:rPr>
              <a:t>  WEEE即Waste Electrical and Electronic Equipment，是欧盟《关于报废电子电器指令》的简称。WEEE指令适用于以下电子电气产品：大型家用器具、小型家用器具、信息技术和远程通讯设备、用户设备、照明设备、电气和电子工具（大型静态工业工具除外）、玩具、休闲和运动设备、医用设备（所有被植入和被感染产品除外）、监测和控制器械，自动售货机。</a:t>
            </a:r>
            <a:endParaRPr lang="zh-CN" altLang="en-US" sz="2000">
              <a:latin typeface="黑体" panose="02010609060101010101" pitchFamily="49" charset="-122"/>
              <a:ea typeface="黑体" panose="02010609060101010101" pitchFamily="49" charset="-122"/>
            </a:endParaRPr>
          </a:p>
        </p:txBody>
      </p:sp>
      <p:pic>
        <p:nvPicPr>
          <p:cNvPr id="5" name="图片 4" descr="5-9"/>
          <p:cNvPicPr>
            <a:picLocks noChangeAspect="1"/>
          </p:cNvPicPr>
          <p:nvPr/>
        </p:nvPicPr>
        <p:blipFill>
          <a:blip r:embed="rId1"/>
          <a:stretch>
            <a:fillRect/>
          </a:stretch>
        </p:blipFill>
        <p:spPr>
          <a:xfrm>
            <a:off x="3154045" y="986155"/>
            <a:ext cx="1713230" cy="16617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1494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ROHS指令</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5" name="图片 4" descr="5-10"/>
          <p:cNvPicPr>
            <a:picLocks noChangeAspect="1"/>
          </p:cNvPicPr>
          <p:nvPr/>
        </p:nvPicPr>
        <p:blipFill>
          <a:blip r:embed="rId1"/>
          <a:stretch>
            <a:fillRect/>
          </a:stretch>
        </p:blipFill>
        <p:spPr>
          <a:xfrm>
            <a:off x="2988310" y="966470"/>
            <a:ext cx="1772285" cy="1329690"/>
          </a:xfrm>
          <a:prstGeom prst="rect">
            <a:avLst/>
          </a:prstGeom>
        </p:spPr>
      </p:pic>
      <p:sp>
        <p:nvSpPr>
          <p:cNvPr id="8" name="文本框 7"/>
          <p:cNvSpPr txBox="1"/>
          <p:nvPr/>
        </p:nvSpPr>
        <p:spPr>
          <a:xfrm>
            <a:off x="756920" y="2295525"/>
            <a:ext cx="10678160" cy="4092575"/>
          </a:xfrm>
          <a:prstGeom prst="rect">
            <a:avLst/>
          </a:prstGeom>
          <a:noFill/>
        </p:spPr>
        <p:txBody>
          <a:bodyPr wrap="square" rtlCol="0">
            <a:spAutoFit/>
          </a:bodyPr>
          <a:p>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ROHS指令，即在电子电气设备中限制使用某些有害物质指令，也称2002/95/EC指令，该指令由欧盟议会和欧盟理事会于2003年1月通过。2005年欧盟又以2005/618/EC决议的形式对2002/95/EC进行了补充，明确规定了六种有害物质的最大限量值。ROHS指令限制使用以下六类有害物质：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（1）汞(Hg)。使用该物质的例子：温控器、传感器、开关和继电器、灯泡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（2）铅(Pb)。使用该物质的例子：焊料、玻璃、PVC稳定剂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（3）镉(Cd)。使用该物质的例子：开关、弹簧、连接器、外壳和PCB、触头、电池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（4）六价铬 (Cr-VI)。使用该物质的例子：金属附腐蚀涂层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（5）多溴联苯（PBB）。使用该物质的例子：阻燃剂，PCB、连接器、塑料外壳</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（6）多溴二苯醚（PBDE）。使用该物质的例子：阻燃剂，PCB、连接器、塑料外壳 </a:t>
            </a:r>
            <a:endParaRPr lang="zh-CN" altLang="en-US" sz="200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    ROHS指令涉及的产品范围相当广泛，几乎涵盖了所有电子、电器、医疗、通信、玩具、安防信息等产品，它不仅包括整机产品，而且包括生产整机所使用的零部件、原材料及包装件，关系到整个生产链。</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国家及相关行业标准</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5.1</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391285"/>
            <a:ext cx="196532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概 念</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496185"/>
            <a:ext cx="9773285" cy="267652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企业、设计师及相关工作人员应该认真学习相关认证、行业标准。在实际工作中具体的产品需要何种认证及标准，要根据客户具体的产品开发要求、销售区域、经营策略等因素，在造型设计、工程设计的过程中就要就要根据产品涉及的相关问题，符合行业标准及相关认证。国内外主要相关行业标准及认证主要有：ISO质量认证体系、3C认证、CE认证、VCCI认证、UL认证、E-MARK认证、FCC认证、CB认证、WEEE认证、ROHS指令等。</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32048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ISO质量认证体系</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948055" y="2509520"/>
            <a:ext cx="10172700" cy="3107690"/>
          </a:xfrm>
          <a:prstGeom prst="rect">
            <a:avLst/>
          </a:prstGeom>
          <a:noFill/>
        </p:spPr>
        <p:txBody>
          <a:bodyPr wrap="square" rtlCol="0">
            <a:spAutoFit/>
          </a:bodyPr>
          <a:p>
            <a:pPr algn="l">
              <a:lnSpc>
                <a:spcPct val="140000"/>
              </a:lnSpc>
            </a:pPr>
            <a:r>
              <a:rPr lang="zh-CN" altLang="en-US" sz="2000">
                <a:latin typeface="黑体" panose="02010609060101010101" pitchFamily="49" charset="-122"/>
                <a:ea typeface="黑体" panose="02010609060101010101" pitchFamily="49" charset="-122"/>
              </a:rPr>
              <a:t>    国际标准化组织(International Organization for Standardization)简称ISO，是一个全球性的非政府组织，是国际标准化领域中一个十分重要的组织。中国是ISO的正式成员，代表中国的组织为中国国家标准化管理委员会（Standardization Administration of China，简称SAC）。ISO来源于希腊语“ISOS”，即“EQUAL”——平等之意。</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ISO9000族标准是现代质量管理和质量保证的结晶，它提供了建立质量体系的基本要求，也是企业进行质量管理的基本要求。按ISO9000族标准建立的质量体系能发挥企业质量管理的实际功效，同时也为顾客和第三方认可打好基础，提供认可。</a:t>
            </a:r>
            <a:endParaRPr lang="zh-CN" altLang="en-US" sz="2000">
              <a:latin typeface="黑体" panose="02010609060101010101" pitchFamily="49" charset="-122"/>
              <a:ea typeface="黑体" panose="02010609060101010101" pitchFamily="49" charset="-122"/>
            </a:endParaRPr>
          </a:p>
        </p:txBody>
      </p:sp>
      <p:pic>
        <p:nvPicPr>
          <p:cNvPr id="8" name="图片 7" descr="5-1"/>
          <p:cNvPicPr>
            <a:picLocks noChangeAspect="1"/>
          </p:cNvPicPr>
          <p:nvPr/>
        </p:nvPicPr>
        <p:blipFill>
          <a:blip r:embed="rId1"/>
          <a:stretch>
            <a:fillRect/>
          </a:stretch>
        </p:blipFill>
        <p:spPr>
          <a:xfrm>
            <a:off x="4310380" y="1020445"/>
            <a:ext cx="1485265" cy="14852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5-2"/>
          <p:cNvPicPr>
            <a:picLocks noChangeAspect="1"/>
          </p:cNvPicPr>
          <p:nvPr/>
        </p:nvPicPr>
        <p:blipFill>
          <a:blip r:embed="rId1"/>
          <a:stretch>
            <a:fillRect/>
          </a:stretch>
        </p:blipFill>
        <p:spPr>
          <a:xfrm>
            <a:off x="3295650" y="1022350"/>
            <a:ext cx="1673225" cy="1304290"/>
          </a:xfrm>
          <a:prstGeom prst="rect">
            <a:avLst/>
          </a:prstGeom>
        </p:spPr>
      </p:pic>
      <p:sp>
        <p:nvSpPr>
          <p:cNvPr id="6" name="流程图: 可选过程 5"/>
          <p:cNvSpPr/>
          <p:nvPr/>
        </p:nvSpPr>
        <p:spPr>
          <a:xfrm>
            <a:off x="731520" y="1144270"/>
            <a:ext cx="198945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3C认证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731520" y="2326640"/>
            <a:ext cx="10646410" cy="3538220"/>
          </a:xfrm>
          <a:prstGeom prst="rect">
            <a:avLst/>
          </a:prstGeom>
          <a:noFill/>
        </p:spPr>
        <p:txBody>
          <a:bodyPr wrap="square" rtlCol="0">
            <a:spAutoFit/>
          </a:bodyPr>
          <a:p>
            <a:pPr algn="l">
              <a:lnSpc>
                <a:spcPct val="140000"/>
              </a:lnSpc>
            </a:pPr>
            <a:r>
              <a:rPr lang="en-US" altLang="zh-CN"/>
              <a:t>  </a:t>
            </a:r>
            <a:r>
              <a:rPr lang="zh-CN" altLang="en-US" sz="2000">
                <a:latin typeface="黑体" panose="02010609060101010101" pitchFamily="49" charset="-122"/>
                <a:ea typeface="黑体" panose="02010609060101010101" pitchFamily="49" charset="-122"/>
              </a:rPr>
              <a:t>    所谓3C认证，就是中国强制性产品认证制度，英文名称China Compulsory Certification，英文缩写CCC。它是各国政府为保护消费者人身安全和国家安全、加强产品质量管理、依照法律法规实施的一种产品合格评定制度。</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目前的“CCC”认证标志分为四类，分别为： </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（1） CCC+S 安全认证标志 </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（2） CCC+EMC 电磁兼容类认证标志 </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（3） CCC+S&amp;E 安全与电磁兼容认证标志 </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　　（4） CCC+F 消防认证标志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198945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CE认证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840740" y="2526030"/>
            <a:ext cx="10753725" cy="2676525"/>
          </a:xfrm>
          <a:prstGeom prst="rect">
            <a:avLst/>
          </a:prstGeom>
          <a:noFill/>
        </p:spPr>
        <p:txBody>
          <a:bodyPr wrap="square" rtlCol="0">
            <a:spAutoFit/>
          </a:bodyPr>
          <a:p>
            <a:pPr algn="l">
              <a:lnSpc>
                <a:spcPct val="140000"/>
              </a:lnSpc>
              <a:buNone/>
            </a:pPr>
            <a:r>
              <a:rPr lang="zh-CN" altLang="en-US" sz="2000">
                <a:latin typeface="黑体" panose="02010609060101010101" pitchFamily="49" charset="-122"/>
                <a:ea typeface="黑体" panose="02010609060101010101" pitchFamily="49" charset="-122"/>
              </a:rPr>
              <a:t>   “CE”标志是一种安全认证标志，被视为制造商打开并进入欧洲市场的护照。CE代表欧洲统一（CONFORMITE EUROPEENNE）。在欧盟市场“CE”标志属强制性认证标志，不论是欧盟内部企业生产的产品，还是其他国家生产的产品，要想在欧盟市场上自由流通，就必须加贴“CE”标志，以表明产品符合欧盟《技术协调与标准化新方法》指令的基本要求。这是欧盟法律对产品提出的一种强制性要求。凡是贴有“CE”标志的产品就可在欧盟各成员国内销售，无须符合每个成员国的要求，从而实现了商品在欧盟成员国范围内的自由流通。</a:t>
            </a:r>
            <a:endParaRPr lang="zh-CN" altLang="en-US" sz="2000">
              <a:latin typeface="黑体" panose="02010609060101010101" pitchFamily="49" charset="-122"/>
              <a:ea typeface="黑体" panose="02010609060101010101" pitchFamily="49" charset="-122"/>
            </a:endParaRPr>
          </a:p>
        </p:txBody>
      </p:sp>
      <p:pic>
        <p:nvPicPr>
          <p:cNvPr id="3" name="图片 2" descr="5-3"/>
          <p:cNvPicPr>
            <a:picLocks noChangeAspect="1"/>
          </p:cNvPicPr>
          <p:nvPr/>
        </p:nvPicPr>
        <p:blipFill>
          <a:blip r:embed="rId1"/>
          <a:stretch>
            <a:fillRect/>
          </a:stretch>
        </p:blipFill>
        <p:spPr>
          <a:xfrm>
            <a:off x="3074670" y="1047115"/>
            <a:ext cx="1878330" cy="13468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066800"/>
            <a:ext cx="26701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VCCI认证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864235" y="2737485"/>
            <a:ext cx="10463530" cy="1383665"/>
          </a:xfrm>
          <a:prstGeom prst="rect">
            <a:avLst/>
          </a:prstGeom>
          <a:noFill/>
        </p:spPr>
        <p:txBody>
          <a:bodyPr wrap="square" rtlCol="0">
            <a:spAutoFit/>
          </a:bodyPr>
          <a:p>
            <a:pPr algn="l">
              <a:lnSpc>
                <a:spcPct val="140000"/>
              </a:lnSpc>
            </a:pPr>
            <a:r>
              <a:rPr lang="zh-CN" altLang="en-US" sz="2000">
                <a:latin typeface="黑体" panose="02010609060101010101" pitchFamily="49" charset="-122"/>
                <a:ea typeface="黑体" panose="02010609060101010101" pitchFamily="49" charset="-122"/>
              </a:rPr>
              <a:t>     VCCI 是日本的电磁兼容认证标志，由日本电磁干扰控制委员会管理, VCCI 认证是非强制性的，但是在日本销售的信息技术产品，一般会被要求进行 VCCI 认证。日本目前没有抗扰度方面的标准。</a:t>
            </a:r>
            <a:endParaRPr lang="zh-CN" altLang="en-US" sz="2000">
              <a:latin typeface="黑体" panose="02010609060101010101" pitchFamily="49" charset="-122"/>
              <a:ea typeface="黑体" panose="02010609060101010101" pitchFamily="49" charset="-122"/>
            </a:endParaRPr>
          </a:p>
        </p:txBody>
      </p:sp>
      <p:pic>
        <p:nvPicPr>
          <p:cNvPr id="3" name="图片 2" descr="5-4"/>
          <p:cNvPicPr>
            <a:picLocks noChangeAspect="1"/>
          </p:cNvPicPr>
          <p:nvPr/>
        </p:nvPicPr>
        <p:blipFill>
          <a:blip r:embed="rId1"/>
          <a:stretch>
            <a:fillRect/>
          </a:stretch>
        </p:blipFill>
        <p:spPr>
          <a:xfrm>
            <a:off x="3895090" y="989330"/>
            <a:ext cx="2225675" cy="16529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39522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UL认证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902335" y="2693670"/>
            <a:ext cx="10218420" cy="2245360"/>
          </a:xfrm>
          <a:prstGeom prst="rect">
            <a:avLst/>
          </a:prstGeom>
          <a:noFill/>
        </p:spPr>
        <p:txBody>
          <a:bodyPr wrap="square" rtlCol="0">
            <a:spAutoFit/>
          </a:bodyPr>
          <a:p>
            <a:pPr algn="l">
              <a:lnSpc>
                <a:spcPct val="140000"/>
              </a:lnSpc>
              <a:buNone/>
            </a:pPr>
            <a:r>
              <a:rPr lang="en-US" altLang="zh-CN" sz="2000"/>
              <a:t> </a:t>
            </a:r>
            <a:r>
              <a:rPr lang="zh-CN" altLang="en-US" sz="2000">
                <a:latin typeface="黑体" panose="02010609060101010101" pitchFamily="49" charset="-122"/>
                <a:ea typeface="黑体" panose="02010609060101010101" pitchFamily="49" charset="-122"/>
              </a:rPr>
              <a:t>    UL是美国保险商试验所（Underwriter Laboratories Inc.）的简写。UL安全试验所是美国最有权威的，也是世界上从事安全试验和鉴定的较大的民间机构。 它是一个独立的、非营利的、为公共安全做试验的专业机构。它采用科学的测试方法来研究确定各种材料、装置、产品、设备、建筑等对生命、财产有无危害和危害的程度；确定、编写、发行相应的标准和有助于减少及防止造成生命财产受到损失的资料，同时开展实情调研业务。</a:t>
            </a:r>
            <a:endParaRPr lang="zh-CN" altLang="en-US" sz="2000">
              <a:latin typeface="黑体" panose="02010609060101010101" pitchFamily="49" charset="-122"/>
              <a:ea typeface="黑体" panose="02010609060101010101" pitchFamily="49" charset="-122"/>
            </a:endParaRPr>
          </a:p>
        </p:txBody>
      </p:sp>
      <p:pic>
        <p:nvPicPr>
          <p:cNvPr id="3" name="图片 2" descr="5-5"/>
          <p:cNvPicPr>
            <a:picLocks noChangeAspect="1"/>
          </p:cNvPicPr>
          <p:nvPr/>
        </p:nvPicPr>
        <p:blipFill>
          <a:blip r:embed="rId1"/>
          <a:stretch>
            <a:fillRect/>
          </a:stretch>
        </p:blipFill>
        <p:spPr>
          <a:xfrm>
            <a:off x="3234055" y="1007745"/>
            <a:ext cx="1968500" cy="16865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31520" y="1144270"/>
            <a:ext cx="271526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E-MARK认证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731520" y="2310765"/>
            <a:ext cx="10540365" cy="3969385"/>
          </a:xfrm>
          <a:prstGeom prst="rect">
            <a:avLst/>
          </a:prstGeom>
          <a:noFill/>
        </p:spPr>
        <p:txBody>
          <a:bodyPr wrap="square" rtlCol="0">
            <a:spAutoFit/>
          </a:bodyPr>
          <a:p>
            <a:pPr algn="l">
              <a:lnSpc>
                <a:spcPct val="140000"/>
              </a:lnSpc>
              <a:buNone/>
            </a:pPr>
            <a:r>
              <a:rPr lang="zh-CN" altLang="en-US" sz="2000">
                <a:latin typeface="黑体" panose="02010609060101010101" pitchFamily="49" charset="-122"/>
                <a:ea typeface="黑体" panose="02010609060101010101" pitchFamily="49" charset="-122"/>
              </a:rPr>
              <a:t>    E/e Mark认证是欧洲依照欧盟法令【 EEC Directives 】与欧洲经济委员会法规【 ECE Regulation 】的规定，对机动车整车﹐安全零部件及系统的认证标志，以确保行车的安全及环境保护之要求。2002年10月起，根据欧盟指令72/245/EEC，以及修正指令95/54/EC的要求，凡是进入欧盟市场进行销售的汽车电子电器类产品，必须通过e-Mark相关测试认证。 　　</a:t>
            </a:r>
            <a:endParaRPr lang="zh-CN" altLang="en-US" sz="2000">
              <a:latin typeface="黑体" panose="02010609060101010101" pitchFamily="49" charset="-122"/>
              <a:ea typeface="黑体" panose="02010609060101010101" pitchFamily="49" charset="-122"/>
            </a:endParaRPr>
          </a:p>
          <a:p>
            <a:pPr algn="l">
              <a:lnSpc>
                <a:spcPct val="140000"/>
              </a:lnSpc>
              <a:buNone/>
            </a:pPr>
            <a:r>
              <a:rPr lang="zh-CN" altLang="en-US" sz="2000">
                <a:latin typeface="黑体" panose="02010609060101010101" pitchFamily="49" charset="-122"/>
                <a:ea typeface="黑体" panose="02010609060101010101" pitchFamily="49" charset="-122"/>
              </a:rPr>
              <a:t>    目前从市场需求来看，通常ECE成员愿意接收符合ECE法规的测试报告及证书，E标志证书涉及的产品是零部件及系统部件，没有整车认证的相应法规，获得E标志认证的产品是为市场所接受的。国内常见E标志认证产品有汽车灯泡、安全玻璃、轮胎、三角警示牌、车用电子产品等。E标志认证的执行测试机构一般是ECE成员国的技术服务机构。E标志证书的发证机构是ECE成员国的政府部门。</a:t>
            </a:r>
            <a:endParaRPr lang="zh-CN" altLang="en-US" sz="2000">
              <a:latin typeface="黑体" panose="02010609060101010101" pitchFamily="49" charset="-122"/>
              <a:ea typeface="黑体" panose="02010609060101010101" pitchFamily="49" charset="-122"/>
            </a:endParaRPr>
          </a:p>
        </p:txBody>
      </p:sp>
      <p:pic>
        <p:nvPicPr>
          <p:cNvPr id="3" name="图片 2" descr="5-6"/>
          <p:cNvPicPr>
            <a:picLocks noChangeAspect="1"/>
          </p:cNvPicPr>
          <p:nvPr/>
        </p:nvPicPr>
        <p:blipFill>
          <a:blip r:embed="rId1"/>
          <a:stretch>
            <a:fillRect/>
          </a:stretch>
        </p:blipFill>
        <p:spPr>
          <a:xfrm>
            <a:off x="3642360" y="1008380"/>
            <a:ext cx="1385570" cy="13030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3266</Words>
  <Application>WPS 演示</Application>
  <PresentationFormat>宽屏</PresentationFormat>
  <Paragraphs>96</Paragraphs>
  <Slides>13</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13</vt:i4>
      </vt:variant>
    </vt:vector>
  </HeadingPairs>
  <TitlesOfParts>
    <vt:vector size="30" baseType="lpstr">
      <vt:lpstr>Arial</vt:lpstr>
      <vt:lpstr>宋体</vt:lpstr>
      <vt:lpstr>Wingdings</vt:lpstr>
      <vt:lpstr>微软雅黑</vt:lpstr>
      <vt:lpstr>Arial Unicode MS</vt:lpstr>
      <vt:lpstr>Calibri</vt:lpstr>
      <vt:lpstr>黑体</vt:lpstr>
      <vt:lpstr>仿宋_GB2312</vt:lpstr>
      <vt:lpstr>方正正大黑简体</vt:lpstr>
      <vt:lpstr>Calibri</vt:lpstr>
      <vt:lpstr>Arial</vt:lpstr>
      <vt:lpstr>Times New Roman</vt:lpstr>
      <vt:lpstr>方正正中黑简体</vt:lpstr>
      <vt:lpstr>创艺简粗黑</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z</cp:lastModifiedBy>
  <cp:revision>720</cp:revision>
  <dcterms:created xsi:type="dcterms:W3CDTF">2013-08-12T12:34:00Z</dcterms:created>
  <dcterms:modified xsi:type="dcterms:W3CDTF">2017-06-09T13:12:16Z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