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5"/>
  </p:notes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 id="269" r:id="rId15"/>
    <p:sldId id="270" r:id="rId16"/>
    <p:sldId id="271" r:id="rId17"/>
    <p:sldId id="272" r:id="rId18"/>
    <p:sldId id="273" r:id="rId19"/>
    <p:sldId id="274" r:id="rId20"/>
    <p:sldId id="307" r:id="rId21"/>
    <p:sldId id="308" r:id="rId22"/>
    <p:sldId id="309"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347"/>
    <p:restoredTop sz="94925"/>
  </p:normalViewPr>
  <p:slideViewPr>
    <p:cSldViewPr snapToGrid="0" snapToObjects="1">
      <p:cViewPr varScale="1">
        <p:scale>
          <a:sx n="50" d="100"/>
          <a:sy n="50" d="100"/>
        </p:scale>
        <p:origin x="-67" y="-115"/>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9812B0-06BD-5A48-B98F-08D59E6BF502}" type="datetimeFigureOut">
              <a:rPr lang="en-US" smtClean="0"/>
              <a:pPr/>
              <a:t>3/28/2016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DA33D2-06ED-FD4F-BE7E-A1FFF5071EF6}" type="slidenum">
              <a:rPr lang="en-US" smtClean="0"/>
              <a:pPr/>
              <a:t>‹#›</a:t>
            </a:fld>
            <a:endParaRPr lang="en-US"/>
          </a:p>
        </p:txBody>
      </p:sp>
    </p:spTree>
    <p:extLst>
      <p:ext uri="{BB962C8B-B14F-4D97-AF65-F5344CB8AC3E}">
        <p14:creationId xmlns:p14="http://schemas.microsoft.com/office/powerpoint/2010/main" xmlns="" val="1331712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DA33D2-06ED-FD4F-BE7E-A1FFF5071EF6}" type="slidenum">
              <a:rPr lang="en-US" smtClean="0"/>
              <a:pPr/>
              <a:t>1</a:t>
            </a:fld>
            <a:endParaRPr lang="en-US"/>
          </a:p>
        </p:txBody>
      </p:sp>
    </p:spTree>
    <p:extLst>
      <p:ext uri="{BB962C8B-B14F-4D97-AF65-F5344CB8AC3E}">
        <p14:creationId xmlns:p14="http://schemas.microsoft.com/office/powerpoint/2010/main" xmlns="" val="5308688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ltLang="zh-CN"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ltLang="zh-CN"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ltLang="zh-CN"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ltLang="zh-CN"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ltLang="zh-CN"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ltLang="zh-CN"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3/28/2016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b="1" dirty="0"/>
              <a:t>第</a:t>
            </a:r>
            <a:r>
              <a:rPr lang="en-US" b="1" dirty="0"/>
              <a:t>4</a:t>
            </a:r>
            <a:r>
              <a:rPr lang="zh-CN" altLang="en-US" b="1" dirty="0"/>
              <a:t>章 </a:t>
            </a:r>
            <a:r>
              <a:rPr lang="zh-CN" altLang="en-US" b="1" dirty="0" smtClean="0"/>
              <a:t/>
            </a:r>
            <a:br>
              <a:rPr lang="zh-CN" altLang="en-US" b="1" dirty="0" smtClean="0"/>
            </a:br>
            <a:r>
              <a:rPr lang="zh-CN" altLang="en-US" b="1" dirty="0" smtClean="0"/>
              <a:t>网络</a:t>
            </a:r>
            <a:r>
              <a:rPr lang="zh-CN" altLang="en-US" b="1" dirty="0"/>
              <a:t>安全实践平台搭建</a:t>
            </a:r>
            <a:r>
              <a:rPr lang="en-US" dirty="0"/>
              <a:t/>
            </a:r>
            <a:br>
              <a:rPr lang="en-US" dirty="0"/>
            </a:b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8385151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W</a:t>
            </a:r>
            <a:r>
              <a:rPr lang="en-US" b="1" cap="none" dirty="0"/>
              <a:t>indows</a:t>
            </a:r>
            <a:r>
              <a:rPr lang="zh-CN" altLang="en-US" b="1" dirty="0"/>
              <a:t>虚拟机创建和配置</a:t>
            </a:r>
            <a:endParaRPr lang="en-US" dirty="0"/>
          </a:p>
        </p:txBody>
      </p:sp>
      <p:sp>
        <p:nvSpPr>
          <p:cNvPr id="3" name="Content Placeholder 2"/>
          <p:cNvSpPr>
            <a:spLocks noGrp="1"/>
          </p:cNvSpPr>
          <p:nvPr>
            <p:ph sz="quarter" idx="13"/>
          </p:nvPr>
        </p:nvSpPr>
        <p:spPr/>
        <p:txBody>
          <a:bodyPr/>
          <a:lstStyle/>
          <a:p>
            <a:pPr marL="0" indent="0">
              <a:buNone/>
            </a:pPr>
            <a:r>
              <a:rPr lang="en-US" altLang="zh-CN" dirty="0"/>
              <a:t>2</a:t>
            </a:r>
            <a:r>
              <a:rPr lang="zh-CN" altLang="en-US" dirty="0" smtClean="0"/>
              <a:t>、选择</a:t>
            </a:r>
            <a:r>
              <a:rPr lang="zh-CN" altLang="en-US" dirty="0"/>
              <a:t>虚拟机硬件兼容性</a:t>
            </a:r>
            <a:endParaRPr lang="en-US" dirty="0"/>
          </a:p>
          <a:p>
            <a:pPr lvl="1"/>
            <a:r>
              <a:rPr lang="zh-CN" altLang="en-US" dirty="0"/>
              <a:t>考虑到创建的虚拟机将来可以移植到</a:t>
            </a:r>
            <a:r>
              <a:rPr lang="en-US" dirty="0"/>
              <a:t>ESX </a:t>
            </a:r>
            <a:r>
              <a:rPr lang="en-US" dirty="0" smtClean="0"/>
              <a:t>S</a:t>
            </a:r>
            <a:r>
              <a:rPr lang="en-US" cap="none" dirty="0" smtClean="0"/>
              <a:t>erver</a:t>
            </a:r>
            <a:r>
              <a:rPr lang="zh-CN" altLang="en-US" dirty="0" smtClean="0"/>
              <a:t>虚拟机</a:t>
            </a:r>
            <a:r>
              <a:rPr lang="zh-CN" altLang="en-US" dirty="0"/>
              <a:t>平台上，按照默认选项选择</a:t>
            </a:r>
            <a:r>
              <a:rPr lang="zh-CN" altLang="en-US" dirty="0" smtClean="0"/>
              <a:t>“</a:t>
            </a:r>
            <a:r>
              <a:rPr lang="en-US" cap="none" dirty="0" smtClean="0"/>
              <a:t>workstation</a:t>
            </a:r>
            <a:r>
              <a:rPr lang="en-US" dirty="0" smtClean="0"/>
              <a:t> </a:t>
            </a:r>
            <a:r>
              <a:rPr lang="en-US" dirty="0"/>
              <a:t>6.5-7.0</a:t>
            </a:r>
            <a:r>
              <a:rPr lang="zh-CN" altLang="en-US" dirty="0"/>
              <a:t>”，如图</a:t>
            </a:r>
            <a:r>
              <a:rPr lang="en-US" dirty="0"/>
              <a:t>4-4</a:t>
            </a:r>
            <a:r>
              <a:rPr lang="zh-CN" altLang="en-US" dirty="0"/>
              <a:t>所示。</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图片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90559" y="3224461"/>
            <a:ext cx="3210256" cy="330467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507518" y="6507195"/>
            <a:ext cx="3176337" cy="646331"/>
          </a:xfrm>
          <a:prstGeom prst="rect">
            <a:avLst/>
          </a:prstGeom>
          <a:noFill/>
        </p:spPr>
        <p:txBody>
          <a:bodyPr wrap="square" rtlCol="0">
            <a:spAutoFit/>
          </a:bodyPr>
          <a:lstStyle/>
          <a:p>
            <a:r>
              <a:rPr lang="zh-CN" altLang="en-US" b="1" dirty="0"/>
              <a:t>图</a:t>
            </a:r>
            <a:r>
              <a:rPr lang="en-US" b="1" dirty="0"/>
              <a:t>4-4 </a:t>
            </a:r>
            <a:r>
              <a:rPr lang="zh-CN" altLang="en-US" b="1" dirty="0"/>
              <a:t>选择虚拟机硬件兼容性</a:t>
            </a:r>
            <a:endParaRPr lang="en-US" dirty="0"/>
          </a:p>
          <a:p>
            <a:endParaRPr lang="en-US" dirty="0"/>
          </a:p>
        </p:txBody>
      </p:sp>
    </p:spTree>
    <p:extLst>
      <p:ext uri="{BB962C8B-B14F-4D97-AF65-F5344CB8AC3E}">
        <p14:creationId xmlns:p14="http://schemas.microsoft.com/office/powerpoint/2010/main" xmlns="" val="15981995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a:t>
            </a:r>
            <a:r>
              <a:rPr lang="zh-CN" altLang="en-US" dirty="0" smtClean="0"/>
              <a:t>选择</a:t>
            </a:r>
            <a:r>
              <a:rPr lang="zh-CN" altLang="en-US" dirty="0"/>
              <a:t>客户端操作系统的安装</a:t>
            </a:r>
            <a:r>
              <a:rPr lang="zh-CN" altLang="en-US" dirty="0" smtClean="0"/>
              <a:t>方式</a:t>
            </a:r>
          </a:p>
          <a:p>
            <a:pPr lvl="1"/>
            <a:r>
              <a:rPr lang="zh-CN" altLang="en-US" dirty="0"/>
              <a:t>如图</a:t>
            </a:r>
            <a:r>
              <a:rPr lang="en-US" dirty="0"/>
              <a:t>4-5</a:t>
            </a:r>
            <a:r>
              <a:rPr lang="zh-CN" altLang="en-US" dirty="0"/>
              <a:t>所示，有两种安装客户端操作系统的方式。</a:t>
            </a:r>
            <a:endParaRPr lang="en-US" dirty="0"/>
          </a:p>
          <a:p>
            <a:pPr marL="914400" lvl="2" indent="0">
              <a:buNone/>
            </a:pPr>
            <a:r>
              <a:rPr lang="zh-CN" altLang="en-US" dirty="0"/>
              <a:t>（</a:t>
            </a:r>
            <a:r>
              <a:rPr lang="en-US" dirty="0"/>
              <a:t>1</a:t>
            </a:r>
            <a:r>
              <a:rPr lang="zh-CN" altLang="en-US" dirty="0"/>
              <a:t>）从光驱安装</a:t>
            </a:r>
            <a:endParaRPr lang="en-US" dirty="0"/>
          </a:p>
          <a:p>
            <a:pPr marL="914400" lvl="2" indent="0">
              <a:buNone/>
            </a:pPr>
            <a:r>
              <a:rPr lang="zh-CN" altLang="en-US" dirty="0" smtClean="0"/>
              <a:t>如果</a:t>
            </a:r>
            <a:r>
              <a:rPr lang="zh-CN" altLang="en-US" dirty="0"/>
              <a:t>主机有物理光驱、虚拟光驱、或者外置式光驱，可以选择通过在这些光驱中插入</a:t>
            </a:r>
            <a:r>
              <a:rPr lang="en-US" dirty="0"/>
              <a:t>Guest OS</a:t>
            </a:r>
            <a:r>
              <a:rPr lang="zh-CN" altLang="en-US" dirty="0"/>
              <a:t>安装光盘来安装操作系统。</a:t>
            </a:r>
            <a:r>
              <a:rPr lang="en-US" dirty="0"/>
              <a:t> </a:t>
            </a:r>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3872193" y="6534834"/>
            <a:ext cx="4446985" cy="369332"/>
          </a:xfrm>
          <a:prstGeom prst="rect">
            <a:avLst/>
          </a:prstGeom>
          <a:noFill/>
        </p:spPr>
        <p:txBody>
          <a:bodyPr wrap="square" rtlCol="0">
            <a:spAutoFit/>
          </a:bodyPr>
          <a:lstStyle/>
          <a:p>
            <a:r>
              <a:rPr lang="zh-CN" altLang="en-US" b="1" dirty="0"/>
              <a:t>图</a:t>
            </a:r>
            <a:r>
              <a:rPr lang="en-US" b="1" dirty="0"/>
              <a:t>4-5 </a:t>
            </a:r>
            <a:r>
              <a:rPr lang="zh-CN" altLang="en-US" b="1" dirty="0"/>
              <a:t>设置客户端操作系统安装文件的来源</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图片 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70706" y="3863264"/>
            <a:ext cx="2649960" cy="27196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447288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pPr marL="914400" lvl="2" indent="0">
              <a:buNone/>
            </a:pPr>
            <a:r>
              <a:rPr lang="zh-CN" altLang="en-US" dirty="0" smtClean="0"/>
              <a:t>（</a:t>
            </a:r>
            <a:r>
              <a:rPr lang="en-US" dirty="0"/>
              <a:t>2</a:t>
            </a:r>
            <a:r>
              <a:rPr lang="zh-CN" altLang="en-US" dirty="0"/>
              <a:t>）利用</a:t>
            </a:r>
            <a:r>
              <a:rPr lang="en-US" dirty="0"/>
              <a:t>ISO</a:t>
            </a:r>
            <a:r>
              <a:rPr lang="zh-CN" altLang="en-US" dirty="0"/>
              <a:t>镜像文件安装</a:t>
            </a:r>
            <a:endParaRPr lang="en-US" dirty="0"/>
          </a:p>
          <a:p>
            <a:pPr marL="914400" lvl="2" indent="0">
              <a:buNone/>
            </a:pPr>
            <a:r>
              <a:rPr lang="zh-CN" altLang="en-US" dirty="0" smtClean="0"/>
              <a:t>相比</a:t>
            </a:r>
            <a:r>
              <a:rPr lang="zh-CN" altLang="en-US" dirty="0"/>
              <a:t>从光驱安装，更好的方式是通过</a:t>
            </a:r>
            <a:r>
              <a:rPr lang="en-US" dirty="0"/>
              <a:t>ISO</a:t>
            </a:r>
            <a:r>
              <a:rPr lang="zh-CN" altLang="en-US" dirty="0"/>
              <a:t>镜像文件安装，</a:t>
            </a:r>
            <a:r>
              <a:rPr lang="en-US" dirty="0"/>
              <a:t>ISO</a:t>
            </a:r>
            <a:r>
              <a:rPr lang="zh-CN" altLang="en-US" dirty="0"/>
              <a:t>镜像文件可以存放在本地硬盘上、移动硬盘上或者可以通过网络能访问到的其他主机上。这里选择移动硬盘上的</a:t>
            </a:r>
            <a:r>
              <a:rPr lang="en-US" dirty="0" smtClean="0"/>
              <a:t>W</a:t>
            </a:r>
            <a:r>
              <a:rPr lang="en-US" cap="none" dirty="0" smtClean="0"/>
              <a:t>indows</a:t>
            </a:r>
            <a:r>
              <a:rPr lang="en-US" dirty="0" smtClean="0"/>
              <a:t> S</a:t>
            </a:r>
            <a:r>
              <a:rPr lang="en-US" cap="none" dirty="0" smtClean="0"/>
              <a:t>erver</a:t>
            </a:r>
            <a:r>
              <a:rPr lang="en-US" dirty="0" smtClean="0"/>
              <a:t> </a:t>
            </a:r>
            <a:r>
              <a:rPr lang="en-US" dirty="0"/>
              <a:t>2003 STD</a:t>
            </a:r>
            <a:r>
              <a:rPr lang="zh-CN" altLang="en-US" dirty="0"/>
              <a:t>镜像文件来安装，如图</a:t>
            </a:r>
            <a:r>
              <a:rPr lang="en-US" dirty="0"/>
              <a:t>4-6</a:t>
            </a:r>
            <a:r>
              <a:rPr lang="zh-CN" altLang="en-US" dirty="0"/>
              <a:t>所示，</a:t>
            </a:r>
            <a:r>
              <a:rPr lang="en-US" dirty="0" smtClean="0"/>
              <a:t>VM</a:t>
            </a:r>
            <a:r>
              <a:rPr lang="en-US" cap="none" dirty="0" smtClean="0"/>
              <a:t>ware</a:t>
            </a:r>
            <a:r>
              <a:rPr lang="zh-CN" altLang="en-US" dirty="0" smtClean="0"/>
              <a:t>自动</a:t>
            </a:r>
            <a:r>
              <a:rPr lang="zh-CN" altLang="en-US" dirty="0"/>
              <a:t>识别出了安装的操作系统版本。</a:t>
            </a:r>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3347486" y="6518792"/>
            <a:ext cx="5496396" cy="369332"/>
          </a:xfrm>
          <a:prstGeom prst="rect">
            <a:avLst/>
          </a:prstGeom>
          <a:noFill/>
        </p:spPr>
        <p:txBody>
          <a:bodyPr wrap="square" rtlCol="0">
            <a:spAutoFit/>
          </a:bodyPr>
          <a:lstStyle/>
          <a:p>
            <a:r>
              <a:rPr lang="zh-CN" altLang="en-US" b="1" dirty="0"/>
              <a:t>图</a:t>
            </a:r>
            <a:r>
              <a:rPr lang="en-US" b="1" dirty="0"/>
              <a:t>4-6 </a:t>
            </a:r>
            <a:r>
              <a:rPr lang="zh-CN" altLang="en-US" b="1" dirty="0"/>
              <a:t>利用</a:t>
            </a:r>
            <a:r>
              <a:rPr lang="en-US" b="1" dirty="0"/>
              <a:t>ISO</a:t>
            </a:r>
            <a:r>
              <a:rPr lang="zh-CN" altLang="en-US" b="1" dirty="0"/>
              <a:t>镜像文件安装</a:t>
            </a:r>
            <a:r>
              <a:rPr lang="en-US" b="1" dirty="0"/>
              <a:t>Windows Server 2003</a:t>
            </a:r>
            <a:r>
              <a:rPr lang="zh-CN" altLang="en-US" b="1" dirty="0"/>
              <a:t>系统</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图片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43698" y="3595420"/>
            <a:ext cx="2903973" cy="29875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173774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altLang="zh-CN" dirty="0"/>
              <a:t>4</a:t>
            </a:r>
            <a:r>
              <a:rPr lang="zh-CN" altLang="en-US" dirty="0" smtClean="0"/>
              <a:t>、安装</a:t>
            </a:r>
            <a:r>
              <a:rPr lang="en-US" dirty="0"/>
              <a:t>Windows Server 2003</a:t>
            </a:r>
            <a:r>
              <a:rPr lang="zh-CN" altLang="en-US" dirty="0"/>
              <a:t>标准版</a:t>
            </a:r>
            <a:endParaRPr lang="en-US" dirty="0"/>
          </a:p>
          <a:p>
            <a:pPr lvl="1"/>
            <a:r>
              <a:rPr lang="zh-CN" altLang="en-US" dirty="0"/>
              <a:t>根据提示依次填入序列号、用户名、密码等信息，如图</a:t>
            </a:r>
            <a:r>
              <a:rPr lang="en-US" dirty="0"/>
              <a:t>4-7</a:t>
            </a:r>
            <a:r>
              <a:rPr lang="zh-CN" altLang="en-US" dirty="0"/>
              <a:t>所示。</a:t>
            </a:r>
            <a:r>
              <a:rPr lang="en-US" dirty="0"/>
              <a:t> </a:t>
            </a:r>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3888235" y="6488668"/>
            <a:ext cx="4414901" cy="369332"/>
          </a:xfrm>
          <a:prstGeom prst="rect">
            <a:avLst/>
          </a:prstGeom>
          <a:noFill/>
        </p:spPr>
        <p:txBody>
          <a:bodyPr wrap="square" rtlCol="0">
            <a:spAutoFit/>
          </a:bodyPr>
          <a:lstStyle/>
          <a:p>
            <a:r>
              <a:rPr lang="zh-CN" altLang="en-US" b="1" dirty="0"/>
              <a:t>图</a:t>
            </a:r>
            <a:r>
              <a:rPr lang="en-US" b="1" dirty="0"/>
              <a:t>4-7 </a:t>
            </a:r>
            <a:r>
              <a:rPr lang="zh-CN" altLang="en-US" b="1" dirty="0"/>
              <a:t>输入</a:t>
            </a:r>
            <a:r>
              <a:rPr lang="en-US" b="1" dirty="0"/>
              <a:t>Windows Server 2003</a:t>
            </a:r>
            <a:r>
              <a:rPr lang="zh-CN" altLang="en-US" b="1" dirty="0"/>
              <a:t>安装信息</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5" name="图片 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52216" y="3162677"/>
            <a:ext cx="3286940" cy="337215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992810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altLang="zh-CN" dirty="0"/>
              <a:t>5</a:t>
            </a:r>
            <a:r>
              <a:rPr lang="zh-CN" altLang="en-US" dirty="0" smtClean="0"/>
              <a:t>、给</a:t>
            </a:r>
            <a:r>
              <a:rPr lang="zh-CN" altLang="en-US" dirty="0"/>
              <a:t>虚拟机命名，并选择安装</a:t>
            </a:r>
            <a:r>
              <a:rPr lang="zh-CN" altLang="en-US" dirty="0" smtClean="0"/>
              <a:t>路径</a:t>
            </a:r>
          </a:p>
          <a:p>
            <a:pPr lvl="1"/>
            <a:r>
              <a:rPr lang="zh-CN" altLang="en-US" dirty="0"/>
              <a:t>一般建议根据磁盘可用空间情况，选择磁盘可用空间较大的盘来安装，也可以选择安装到移动硬盘上，如图</a:t>
            </a:r>
            <a:r>
              <a:rPr lang="en-US" dirty="0"/>
              <a:t>4-8</a:t>
            </a:r>
            <a:r>
              <a:rPr lang="zh-CN" altLang="en-US" dirty="0"/>
              <a:t>所示</a:t>
            </a:r>
            <a:r>
              <a:rPr lang="en-US" dirty="0"/>
              <a:t> </a:t>
            </a:r>
            <a:r>
              <a:rPr lang="zh-CN" altLang="en-US" dirty="0" smtClean="0"/>
              <a:t>。</a:t>
            </a:r>
            <a:r>
              <a:rPr lang="en-US" dirty="0" smtClean="0"/>
              <a:t> </a:t>
            </a:r>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3796665" y="6534879"/>
            <a:ext cx="4598039" cy="369332"/>
          </a:xfrm>
          <a:prstGeom prst="rect">
            <a:avLst/>
          </a:prstGeom>
          <a:noFill/>
        </p:spPr>
        <p:txBody>
          <a:bodyPr wrap="square" rtlCol="0">
            <a:spAutoFit/>
          </a:bodyPr>
          <a:lstStyle/>
          <a:p>
            <a:r>
              <a:rPr lang="zh-CN" altLang="en-US" b="1" dirty="0"/>
              <a:t>图</a:t>
            </a:r>
            <a:r>
              <a:rPr lang="en-US" b="1" dirty="0"/>
              <a:t>4-8 </a:t>
            </a:r>
            <a:r>
              <a:rPr lang="zh-CN" altLang="en-US" b="1" dirty="0"/>
              <a:t>为创建的虚拟机命名并选择安装路径</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5" name="图片 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14785" y="3142856"/>
            <a:ext cx="3361800" cy="34502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107748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altLang="zh-CN" dirty="0"/>
              <a:t>6</a:t>
            </a:r>
            <a:r>
              <a:rPr lang="zh-CN" altLang="en-US" dirty="0" smtClean="0"/>
              <a:t>、设置</a:t>
            </a:r>
            <a:r>
              <a:rPr lang="zh-CN" altLang="en-US" dirty="0"/>
              <a:t>虚拟机的处理器数量和处理器的核心数量，这里选择缺省的</a:t>
            </a:r>
            <a:r>
              <a:rPr lang="en-US" dirty="0"/>
              <a:t>1</a:t>
            </a:r>
            <a:r>
              <a:rPr lang="zh-CN" altLang="en-US" dirty="0"/>
              <a:t>个单核心处理器，如图</a:t>
            </a:r>
            <a:r>
              <a:rPr lang="en-US" dirty="0"/>
              <a:t>4-9</a:t>
            </a:r>
            <a:r>
              <a:rPr lang="zh-CN" altLang="en-US" dirty="0"/>
              <a:t>所</a:t>
            </a:r>
            <a:r>
              <a:rPr lang="zh-CN" altLang="en-US" dirty="0" smtClean="0"/>
              <a:t>示</a:t>
            </a:r>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3756560" y="6472626"/>
            <a:ext cx="4678249" cy="369332"/>
          </a:xfrm>
          <a:prstGeom prst="rect">
            <a:avLst/>
          </a:prstGeom>
          <a:noFill/>
        </p:spPr>
        <p:txBody>
          <a:bodyPr wrap="square" rtlCol="0">
            <a:spAutoFit/>
          </a:bodyPr>
          <a:lstStyle/>
          <a:p>
            <a:r>
              <a:rPr lang="zh-CN" altLang="en-US" b="1" dirty="0"/>
              <a:t>图</a:t>
            </a:r>
            <a:r>
              <a:rPr lang="en-US" b="1" dirty="0"/>
              <a:t>4-9 </a:t>
            </a:r>
            <a:r>
              <a:rPr lang="zh-CN" altLang="en-US" b="1" dirty="0"/>
              <a:t>设置虚拟机的处理器数量和核心数量</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7" name="图片 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12935" y="2912163"/>
            <a:ext cx="3365500" cy="3454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743452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altLang="zh-CN" dirty="0"/>
              <a:t>7</a:t>
            </a:r>
            <a:r>
              <a:rPr lang="zh-CN" altLang="en-US" dirty="0" smtClean="0"/>
              <a:t>、设置</a:t>
            </a:r>
            <a:r>
              <a:rPr lang="zh-CN" altLang="en-US" dirty="0"/>
              <a:t>虚拟机的内存，推荐设置为</a:t>
            </a:r>
            <a:r>
              <a:rPr lang="en-US" dirty="0"/>
              <a:t>256MB</a:t>
            </a:r>
            <a:r>
              <a:rPr lang="zh-CN" altLang="en-US" dirty="0"/>
              <a:t>，如图</a:t>
            </a:r>
            <a:r>
              <a:rPr lang="en-US" dirty="0"/>
              <a:t>4-10</a:t>
            </a:r>
            <a:r>
              <a:rPr lang="zh-CN" altLang="en-US" dirty="0"/>
              <a:t>所</a:t>
            </a:r>
            <a:r>
              <a:rPr lang="zh-CN" altLang="en-US" dirty="0" smtClean="0"/>
              <a:t>示</a:t>
            </a:r>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484806" y="6443306"/>
            <a:ext cx="3221756" cy="369332"/>
          </a:xfrm>
          <a:prstGeom prst="rect">
            <a:avLst/>
          </a:prstGeom>
          <a:noFill/>
        </p:spPr>
        <p:txBody>
          <a:bodyPr wrap="square" rtlCol="0">
            <a:spAutoFit/>
          </a:bodyPr>
          <a:lstStyle/>
          <a:p>
            <a:r>
              <a:rPr lang="zh-CN" altLang="en-US" b="1" dirty="0"/>
              <a:t>图</a:t>
            </a:r>
            <a:r>
              <a:rPr lang="en-US" b="1" dirty="0"/>
              <a:t>4-10 </a:t>
            </a:r>
            <a:r>
              <a:rPr lang="zh-CN" altLang="en-US" b="1" dirty="0"/>
              <a:t>设置虚拟机的内存大小</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1" name="图片 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25634" y="2979458"/>
            <a:ext cx="3340100" cy="3429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523740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altLang="zh-CN" dirty="0"/>
              <a:t>8</a:t>
            </a:r>
            <a:r>
              <a:rPr lang="zh-CN" altLang="en-US" dirty="0" smtClean="0"/>
              <a:t>、设置</a:t>
            </a:r>
            <a:r>
              <a:rPr lang="zh-CN" altLang="en-US" dirty="0"/>
              <a:t>虚拟机的网络类型，这里选择缺省的设置“</a:t>
            </a:r>
            <a:r>
              <a:rPr lang="en-US" dirty="0" smtClean="0"/>
              <a:t>U</a:t>
            </a:r>
            <a:r>
              <a:rPr lang="en-US" cap="none" dirty="0" smtClean="0"/>
              <a:t>se bridged networking</a:t>
            </a:r>
            <a:r>
              <a:rPr lang="zh-CN" altLang="en-US" dirty="0" smtClean="0"/>
              <a:t>”</a:t>
            </a:r>
            <a:r>
              <a:rPr lang="zh-CN" altLang="en-US" dirty="0"/>
              <a:t>，如图</a:t>
            </a:r>
            <a:r>
              <a:rPr lang="en-US" dirty="0"/>
              <a:t>4-11</a:t>
            </a:r>
            <a:r>
              <a:rPr lang="zh-CN" altLang="en-US" dirty="0"/>
              <a:t>所示</a:t>
            </a:r>
            <a:r>
              <a:rPr lang="en-US" dirty="0"/>
              <a:t> </a:t>
            </a:r>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372511" y="6501370"/>
            <a:ext cx="3446345" cy="369332"/>
          </a:xfrm>
          <a:prstGeom prst="rect">
            <a:avLst/>
          </a:prstGeom>
          <a:noFill/>
        </p:spPr>
        <p:txBody>
          <a:bodyPr wrap="square" rtlCol="0">
            <a:spAutoFit/>
          </a:bodyPr>
          <a:lstStyle/>
          <a:p>
            <a:r>
              <a:rPr lang="zh-CN" altLang="en-US" b="1" dirty="0"/>
              <a:t>图</a:t>
            </a:r>
            <a:r>
              <a:rPr lang="en-US" b="1" dirty="0"/>
              <a:t>4-11 </a:t>
            </a:r>
            <a:r>
              <a:rPr lang="zh-CN" altLang="en-US" b="1" dirty="0"/>
              <a:t>设置虚拟机的网络类型</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5" name="图片 10"/>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36734" y="2833210"/>
            <a:ext cx="3517900" cy="3619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774796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altLang="zh-CN" dirty="0"/>
              <a:t>9</a:t>
            </a:r>
            <a:r>
              <a:rPr lang="zh-CN" altLang="en-US" dirty="0" smtClean="0"/>
              <a:t>、选择</a:t>
            </a:r>
            <a:r>
              <a:rPr lang="zh-CN" altLang="en-US" dirty="0"/>
              <a:t>虚拟机的</a:t>
            </a:r>
            <a:r>
              <a:rPr lang="en-US" dirty="0"/>
              <a:t>I/O</a:t>
            </a:r>
            <a:r>
              <a:rPr lang="zh-CN" altLang="en-US" dirty="0"/>
              <a:t>适配器类型，推荐类型为“</a:t>
            </a:r>
            <a:r>
              <a:rPr lang="en-US" dirty="0"/>
              <a:t>LSI </a:t>
            </a:r>
            <a:r>
              <a:rPr lang="en-US" dirty="0" smtClean="0"/>
              <a:t>L</a:t>
            </a:r>
            <a:r>
              <a:rPr lang="en-US" cap="none" dirty="0" smtClean="0"/>
              <a:t>ogic</a:t>
            </a:r>
            <a:r>
              <a:rPr lang="zh-CN" altLang="en-US" dirty="0" smtClean="0"/>
              <a:t>”</a:t>
            </a:r>
            <a:r>
              <a:rPr lang="zh-CN" altLang="en-US" dirty="0"/>
              <a:t>，如图</a:t>
            </a:r>
            <a:r>
              <a:rPr lang="en-US" dirty="0"/>
              <a:t>4-12</a:t>
            </a:r>
            <a:r>
              <a:rPr lang="zh-CN" altLang="en-US" dirty="0"/>
              <a:t>所示</a:t>
            </a:r>
            <a:r>
              <a:rPr lang="en-US" dirty="0"/>
              <a:t> </a:t>
            </a:r>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565016" y="6383194"/>
            <a:ext cx="3061335" cy="369332"/>
          </a:xfrm>
          <a:prstGeom prst="rect">
            <a:avLst/>
          </a:prstGeom>
          <a:noFill/>
        </p:spPr>
        <p:txBody>
          <a:bodyPr wrap="square" rtlCol="0">
            <a:spAutoFit/>
          </a:bodyPr>
          <a:lstStyle/>
          <a:p>
            <a:r>
              <a:rPr lang="zh-CN" altLang="en-US" b="1" dirty="0"/>
              <a:t>图</a:t>
            </a:r>
            <a:r>
              <a:rPr lang="en-US" b="1" dirty="0"/>
              <a:t>4-12 </a:t>
            </a:r>
            <a:r>
              <a:rPr lang="zh-CN" altLang="en-US" b="1" dirty="0"/>
              <a:t>选择</a:t>
            </a:r>
            <a:r>
              <a:rPr lang="en-US" b="1" dirty="0"/>
              <a:t>I/O</a:t>
            </a:r>
            <a:r>
              <a:rPr lang="zh-CN" altLang="en-US" b="1" dirty="0"/>
              <a:t>适配器的类型</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89" name="图片 1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81184" y="2833210"/>
            <a:ext cx="3429000" cy="3517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49775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altLang="zh-CN" dirty="0" smtClean="0"/>
              <a:t>10</a:t>
            </a:r>
            <a:r>
              <a:rPr lang="zh-CN" altLang="en-US" dirty="0" smtClean="0"/>
              <a:t>、选择</a:t>
            </a:r>
            <a:r>
              <a:rPr lang="zh-CN" altLang="en-US" dirty="0"/>
              <a:t>虚拟机磁盘，这里选择创建一个新的虚拟磁盘“</a:t>
            </a:r>
            <a:r>
              <a:rPr lang="en-US" dirty="0" smtClean="0"/>
              <a:t>C</a:t>
            </a:r>
            <a:r>
              <a:rPr lang="en-US" cap="none" dirty="0" smtClean="0"/>
              <a:t>reate</a:t>
            </a:r>
            <a:r>
              <a:rPr lang="en-US" dirty="0" smtClean="0"/>
              <a:t> </a:t>
            </a:r>
            <a:r>
              <a:rPr lang="en-US" cap="none" dirty="0" smtClean="0"/>
              <a:t>a</a:t>
            </a:r>
            <a:r>
              <a:rPr lang="en-US" dirty="0" smtClean="0"/>
              <a:t> </a:t>
            </a:r>
            <a:r>
              <a:rPr lang="en-US" cap="none" dirty="0" smtClean="0"/>
              <a:t>new virtual disk</a:t>
            </a:r>
            <a:r>
              <a:rPr lang="zh-CN" altLang="en-US" dirty="0" smtClean="0"/>
              <a:t>”</a:t>
            </a:r>
            <a:r>
              <a:rPr lang="zh-CN" altLang="en-US" dirty="0"/>
              <a:t>， 如图</a:t>
            </a:r>
            <a:r>
              <a:rPr lang="en-US" dirty="0"/>
              <a:t>4-13</a:t>
            </a:r>
            <a:r>
              <a:rPr lang="zh-CN" altLang="en-US" dirty="0"/>
              <a:t>所示</a:t>
            </a:r>
            <a:r>
              <a:rPr lang="en-US" dirty="0"/>
              <a:t> </a:t>
            </a:r>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757522" y="6501370"/>
            <a:ext cx="2676324" cy="369332"/>
          </a:xfrm>
          <a:prstGeom prst="rect">
            <a:avLst/>
          </a:prstGeom>
          <a:noFill/>
        </p:spPr>
        <p:txBody>
          <a:bodyPr wrap="square" rtlCol="0">
            <a:spAutoFit/>
          </a:bodyPr>
          <a:lstStyle/>
          <a:p>
            <a:r>
              <a:rPr lang="zh-CN" altLang="en-US" b="1" dirty="0"/>
              <a:t>图</a:t>
            </a:r>
            <a:r>
              <a:rPr lang="en-US" b="1" dirty="0"/>
              <a:t>4-13 </a:t>
            </a:r>
            <a:r>
              <a:rPr lang="zh-CN" altLang="en-US" b="1" dirty="0"/>
              <a:t>选择虚拟机磁盘</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313" name="图片 1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36734" y="2865294"/>
            <a:ext cx="3517900" cy="3619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86247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endParaRPr lang="en-US" dirty="0"/>
          </a:p>
          <a:p>
            <a:r>
              <a:rPr lang="en-US" b="1" dirty="0"/>
              <a:t>4.2 </a:t>
            </a:r>
            <a:r>
              <a:rPr lang="zh-CN" altLang="en-US" b="1" dirty="0"/>
              <a:t>网络数据包分析</a:t>
            </a:r>
            <a:endParaRPr lang="en-US" dirty="0"/>
          </a:p>
          <a:p>
            <a:r>
              <a:rPr lang="en-US" b="1" dirty="0"/>
              <a:t>4.3 </a:t>
            </a:r>
            <a:r>
              <a:rPr lang="zh-CN" altLang="en-US" b="1" dirty="0"/>
              <a:t>利用网络协议分析软件分析</a:t>
            </a:r>
            <a:r>
              <a:rPr lang="en-US" b="1" dirty="0"/>
              <a:t>TCP/IP</a:t>
            </a:r>
            <a:r>
              <a:rPr lang="zh-CN" altLang="en-US" b="1" dirty="0"/>
              <a:t>协议</a:t>
            </a:r>
            <a:endParaRPr lang="en-US" dirty="0"/>
          </a:p>
          <a:p>
            <a:endParaRPr lang="en-US" dirty="0"/>
          </a:p>
        </p:txBody>
      </p:sp>
    </p:spTree>
    <p:extLst>
      <p:ext uri="{BB962C8B-B14F-4D97-AF65-F5344CB8AC3E}">
        <p14:creationId xmlns:p14="http://schemas.microsoft.com/office/powerpoint/2010/main" xmlns="" val="15870581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11</a:t>
            </a:r>
            <a:r>
              <a:rPr lang="zh-CN" altLang="en-US" dirty="0"/>
              <a:t>、选择虚拟磁盘类型，推荐的类型为“</a:t>
            </a:r>
            <a:r>
              <a:rPr lang="en-US" dirty="0"/>
              <a:t>SCSI</a:t>
            </a:r>
            <a:r>
              <a:rPr lang="zh-CN" altLang="en-US" dirty="0"/>
              <a:t>”，如图</a:t>
            </a:r>
            <a:r>
              <a:rPr lang="en-US" dirty="0"/>
              <a:t>4-14</a:t>
            </a:r>
            <a:r>
              <a:rPr lang="zh-CN" altLang="en-US" dirty="0"/>
              <a:t>所</a:t>
            </a:r>
            <a:r>
              <a:rPr lang="zh-CN" altLang="en-US" dirty="0" smtClean="0"/>
              <a:t>示</a:t>
            </a:r>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690721" y="6502814"/>
            <a:ext cx="2809926" cy="369332"/>
          </a:xfrm>
          <a:prstGeom prst="rect">
            <a:avLst/>
          </a:prstGeom>
          <a:noFill/>
        </p:spPr>
        <p:txBody>
          <a:bodyPr wrap="square" rtlCol="0">
            <a:spAutoFit/>
          </a:bodyPr>
          <a:lstStyle/>
          <a:p>
            <a:r>
              <a:rPr lang="zh-CN" altLang="en-US" b="1" dirty="0"/>
              <a:t>图</a:t>
            </a:r>
            <a:r>
              <a:rPr lang="en-US" b="1" dirty="0"/>
              <a:t>4-14 </a:t>
            </a:r>
            <a:r>
              <a:rPr lang="zh-CN" altLang="en-US" b="1" dirty="0"/>
              <a:t>选择虚拟磁盘类型</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7649" name="图片 1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17684" y="2857269"/>
            <a:ext cx="3556000" cy="3657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398097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12</a:t>
            </a:r>
            <a:r>
              <a:rPr lang="zh-CN" altLang="en-US" dirty="0"/>
              <a:t>、设置虚拟磁盘容量最大值，这里设置为</a:t>
            </a:r>
            <a:r>
              <a:rPr lang="en-US" dirty="0"/>
              <a:t>40GB</a:t>
            </a:r>
            <a:r>
              <a:rPr lang="zh-CN" altLang="en-US" dirty="0"/>
              <a:t>，如图</a:t>
            </a:r>
            <a:r>
              <a:rPr lang="en-US" dirty="0"/>
              <a:t>4-15</a:t>
            </a:r>
            <a:r>
              <a:rPr lang="zh-CN" altLang="en-US" dirty="0"/>
              <a:t>所</a:t>
            </a:r>
            <a:r>
              <a:rPr lang="zh-CN" altLang="en-US" dirty="0" smtClean="0"/>
              <a:t>示</a:t>
            </a:r>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311734" y="6555881"/>
            <a:ext cx="3566681" cy="369332"/>
          </a:xfrm>
          <a:prstGeom prst="rect">
            <a:avLst/>
          </a:prstGeom>
          <a:noFill/>
        </p:spPr>
        <p:txBody>
          <a:bodyPr wrap="square" rtlCol="0">
            <a:spAutoFit/>
          </a:bodyPr>
          <a:lstStyle/>
          <a:p>
            <a:r>
              <a:rPr lang="zh-CN" altLang="en-US" b="1" dirty="0"/>
              <a:t>图</a:t>
            </a:r>
            <a:r>
              <a:rPr lang="en-US" b="1" dirty="0"/>
              <a:t>4-15 </a:t>
            </a:r>
            <a:r>
              <a:rPr lang="zh-CN" altLang="en-US" b="1" dirty="0"/>
              <a:t>设置虚拟磁盘容量最大值</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8673" name="图片 1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75861" y="2784956"/>
            <a:ext cx="3638428" cy="37479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855059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13</a:t>
            </a:r>
            <a:r>
              <a:rPr lang="zh-CN" altLang="en-US" dirty="0"/>
              <a:t>、给磁盘文件命名，这里选择默认值，如图</a:t>
            </a:r>
            <a:r>
              <a:rPr lang="en-US" dirty="0"/>
              <a:t>4-16</a:t>
            </a:r>
            <a:r>
              <a:rPr lang="zh-CN" altLang="en-US" dirty="0"/>
              <a:t>所</a:t>
            </a:r>
            <a:r>
              <a:rPr lang="zh-CN" altLang="en-US" dirty="0" smtClean="0"/>
              <a:t>示</a:t>
            </a:r>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820584" y="6501370"/>
            <a:ext cx="2557678" cy="369332"/>
          </a:xfrm>
          <a:prstGeom prst="rect">
            <a:avLst/>
          </a:prstGeom>
          <a:noFill/>
        </p:spPr>
        <p:txBody>
          <a:bodyPr wrap="square" rtlCol="0">
            <a:spAutoFit/>
          </a:bodyPr>
          <a:lstStyle/>
          <a:p>
            <a:r>
              <a:rPr lang="zh-CN" altLang="en-US" b="1" dirty="0"/>
              <a:t>图</a:t>
            </a:r>
            <a:r>
              <a:rPr lang="en-US" b="1" dirty="0"/>
              <a:t>4-16 </a:t>
            </a:r>
            <a:r>
              <a:rPr lang="zh-CN" altLang="en-US" b="1" dirty="0"/>
              <a:t>给磁盘文件命名</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9697" name="图片 1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62134" y="2945370"/>
            <a:ext cx="3467100" cy="3556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242693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altLang="zh-CN" dirty="0" smtClean="0"/>
              <a:t>14</a:t>
            </a:r>
            <a:r>
              <a:rPr lang="zh-CN" altLang="en-US" dirty="0" smtClean="0"/>
              <a:t>、如</a:t>
            </a:r>
            <a:r>
              <a:rPr lang="zh-CN" altLang="en-US" dirty="0"/>
              <a:t>图</a:t>
            </a:r>
            <a:r>
              <a:rPr lang="en-US" dirty="0"/>
              <a:t>4-17</a:t>
            </a:r>
            <a:r>
              <a:rPr lang="zh-CN" altLang="en-US" dirty="0"/>
              <a:t>所示，这里集中显示了新建虚拟机的设置参数，单击</a:t>
            </a:r>
            <a:r>
              <a:rPr lang="zh-CN" altLang="en-US" dirty="0" smtClean="0"/>
              <a:t>“</a:t>
            </a:r>
            <a:r>
              <a:rPr lang="en-US" altLang="zh-CN" dirty="0" smtClean="0"/>
              <a:t>f</a:t>
            </a:r>
            <a:r>
              <a:rPr lang="en-US" cap="none" dirty="0" smtClean="0"/>
              <a:t>inish</a:t>
            </a:r>
            <a:r>
              <a:rPr lang="zh-CN" altLang="en-US" dirty="0" smtClean="0"/>
              <a:t>”</a:t>
            </a:r>
            <a:r>
              <a:rPr lang="zh-CN" altLang="en-US" dirty="0"/>
              <a:t>按钮，完成设置并开始安装</a:t>
            </a:r>
            <a:r>
              <a:rPr lang="en-US" dirty="0" smtClean="0"/>
              <a:t>W</a:t>
            </a:r>
            <a:r>
              <a:rPr lang="en-US" cap="none" dirty="0" smtClean="0"/>
              <a:t>indows </a:t>
            </a:r>
            <a:r>
              <a:rPr lang="en-US" dirty="0" smtClean="0"/>
              <a:t>S</a:t>
            </a:r>
            <a:r>
              <a:rPr lang="en-US" cap="none" dirty="0" smtClean="0"/>
              <a:t>erver</a:t>
            </a:r>
            <a:r>
              <a:rPr lang="en-US" dirty="0" smtClean="0"/>
              <a:t> </a:t>
            </a:r>
            <a:r>
              <a:rPr lang="en-US" dirty="0"/>
              <a:t>2003</a:t>
            </a:r>
            <a:r>
              <a:rPr lang="zh-CN" altLang="en-US" dirty="0"/>
              <a:t>操作系统和</a:t>
            </a:r>
            <a:r>
              <a:rPr lang="en-US" dirty="0" smtClean="0"/>
              <a:t>VM</a:t>
            </a:r>
            <a:r>
              <a:rPr lang="en-US" cap="none" dirty="0" smtClean="0"/>
              <a:t>ware</a:t>
            </a:r>
            <a:r>
              <a:rPr lang="en-US" dirty="0" smtClean="0"/>
              <a:t> T</a:t>
            </a:r>
            <a:r>
              <a:rPr lang="en-US" cap="none" dirty="0" smtClean="0"/>
              <a:t>ools</a:t>
            </a:r>
            <a:r>
              <a:rPr lang="en-US" dirty="0" smtClean="0"/>
              <a:t> </a:t>
            </a:r>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462413" y="6496872"/>
            <a:ext cx="3266544" cy="369332"/>
          </a:xfrm>
          <a:prstGeom prst="rect">
            <a:avLst/>
          </a:prstGeom>
          <a:noFill/>
        </p:spPr>
        <p:txBody>
          <a:bodyPr wrap="square" rtlCol="0">
            <a:spAutoFit/>
          </a:bodyPr>
          <a:lstStyle/>
          <a:p>
            <a:r>
              <a:rPr lang="zh-CN" altLang="en-US" b="1" dirty="0"/>
              <a:t>图</a:t>
            </a:r>
            <a:r>
              <a:rPr lang="en-US" b="1" dirty="0"/>
              <a:t>4-17 </a:t>
            </a:r>
            <a:r>
              <a:rPr lang="zh-CN" altLang="en-US" b="1" dirty="0"/>
              <a:t>新建虚拟机的参数汇总</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37" name="图片 1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25635" y="3104667"/>
            <a:ext cx="3340100" cy="3429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513307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15</a:t>
            </a:r>
            <a:r>
              <a:rPr lang="zh-CN" altLang="en-US" dirty="0"/>
              <a:t>、</a:t>
            </a:r>
            <a:r>
              <a:rPr lang="zh-CN" altLang="en-US" dirty="0" smtClean="0"/>
              <a:t>如</a:t>
            </a:r>
            <a:r>
              <a:rPr lang="zh-CN" altLang="en-US" dirty="0"/>
              <a:t>图</a:t>
            </a:r>
            <a:r>
              <a:rPr lang="en-US" dirty="0"/>
              <a:t>4-18</a:t>
            </a:r>
            <a:r>
              <a:rPr lang="zh-CN" altLang="en-US" dirty="0"/>
              <a:t>、</a:t>
            </a:r>
            <a:r>
              <a:rPr lang="en-US" dirty="0"/>
              <a:t>4-19</a:t>
            </a:r>
            <a:r>
              <a:rPr lang="zh-CN" altLang="en-US" dirty="0"/>
              <a:t>所示，开始安装</a:t>
            </a:r>
            <a:r>
              <a:rPr lang="en-US" dirty="0" smtClean="0"/>
              <a:t>W</a:t>
            </a:r>
            <a:r>
              <a:rPr lang="en-US" cap="none" dirty="0" smtClean="0"/>
              <a:t>indows</a:t>
            </a:r>
            <a:r>
              <a:rPr lang="en-US" dirty="0" smtClean="0"/>
              <a:t> S</a:t>
            </a:r>
            <a:r>
              <a:rPr lang="en-US" cap="none" dirty="0" smtClean="0"/>
              <a:t>erver</a:t>
            </a:r>
            <a:r>
              <a:rPr lang="en-US" dirty="0" smtClean="0"/>
              <a:t> </a:t>
            </a:r>
            <a:r>
              <a:rPr lang="en-US" dirty="0"/>
              <a:t>2003</a:t>
            </a:r>
            <a:r>
              <a:rPr lang="zh-CN" altLang="en-US" dirty="0"/>
              <a:t>系统</a:t>
            </a:r>
            <a:r>
              <a:rPr lang="en-US" dirty="0"/>
              <a:t> </a:t>
            </a:r>
            <a:r>
              <a:rPr lang="en-US" dirty="0" smtClean="0"/>
              <a:t> </a:t>
            </a:r>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3630564" y="6422553"/>
            <a:ext cx="4930240" cy="369332"/>
          </a:xfrm>
          <a:prstGeom prst="rect">
            <a:avLst/>
          </a:prstGeom>
          <a:noFill/>
        </p:spPr>
        <p:txBody>
          <a:bodyPr wrap="square" rtlCol="0">
            <a:spAutoFit/>
          </a:bodyPr>
          <a:lstStyle/>
          <a:p>
            <a:r>
              <a:rPr lang="zh-CN" altLang="en-US" b="1" dirty="0"/>
              <a:t>图</a:t>
            </a:r>
            <a:r>
              <a:rPr lang="en-US" b="1" dirty="0"/>
              <a:t>4-18 </a:t>
            </a:r>
            <a:r>
              <a:rPr lang="zh-CN" altLang="en-US" b="1" dirty="0"/>
              <a:t>进入</a:t>
            </a:r>
            <a:r>
              <a:rPr lang="en-US" b="1" dirty="0"/>
              <a:t>Windows Server 2003</a:t>
            </a:r>
            <a:r>
              <a:rPr lang="zh-CN" altLang="en-US" b="1" dirty="0"/>
              <a:t>系统安装界面</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361" name="图片 1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19234" y="3231238"/>
            <a:ext cx="4152900" cy="3111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710419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3756559" y="6268902"/>
            <a:ext cx="4678249" cy="369332"/>
          </a:xfrm>
          <a:prstGeom prst="rect">
            <a:avLst/>
          </a:prstGeom>
          <a:noFill/>
        </p:spPr>
        <p:txBody>
          <a:bodyPr wrap="square" rtlCol="0">
            <a:spAutoFit/>
          </a:bodyPr>
          <a:lstStyle/>
          <a:p>
            <a:r>
              <a:rPr lang="zh-CN" altLang="en-US" b="1"/>
              <a:t>图</a:t>
            </a:r>
            <a:r>
              <a:rPr lang="en-US" b="1" dirty="0"/>
              <a:t>4-19 </a:t>
            </a:r>
            <a:r>
              <a:rPr lang="zh-CN" altLang="en-US" b="1" dirty="0"/>
              <a:t>安装</a:t>
            </a:r>
            <a:r>
              <a:rPr lang="en-US" b="1" dirty="0"/>
              <a:t>Windows Server 2003</a:t>
            </a:r>
            <a:r>
              <a:rPr lang="zh-CN" altLang="en-US" b="1" dirty="0"/>
              <a:t>操作系统</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385" name="图片 1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98583" y="2956185"/>
            <a:ext cx="4394200" cy="3251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87603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pPr marL="457200" lvl="1" indent="0">
              <a:buNone/>
            </a:pPr>
            <a:r>
              <a:rPr lang="zh-CN" altLang="en-US" dirty="0"/>
              <a:t>系统安装完毕后，单击绿色的启动按钮来启动虚拟机，</a:t>
            </a:r>
            <a:r>
              <a:rPr lang="zh-CN" altLang="en-US" dirty="0" smtClean="0"/>
              <a:t>这样</a:t>
            </a:r>
            <a:r>
              <a:rPr lang="en-US" dirty="0" smtClean="0"/>
              <a:t>W</a:t>
            </a:r>
            <a:r>
              <a:rPr lang="en-US" cap="none" dirty="0" smtClean="0"/>
              <a:t>indows</a:t>
            </a:r>
            <a:r>
              <a:rPr lang="en-US" dirty="0" smtClean="0"/>
              <a:t> S</a:t>
            </a:r>
            <a:r>
              <a:rPr lang="en-US" cap="none" dirty="0" smtClean="0"/>
              <a:t>erver </a:t>
            </a:r>
            <a:r>
              <a:rPr lang="en-US" dirty="0" smtClean="0"/>
              <a:t>2003 </a:t>
            </a:r>
            <a:r>
              <a:rPr lang="zh-CN" altLang="en-US" dirty="0"/>
              <a:t>虚拟机（</a:t>
            </a:r>
            <a:r>
              <a:rPr lang="en-US" dirty="0" smtClean="0"/>
              <a:t>G</a:t>
            </a:r>
            <a:r>
              <a:rPr lang="en-US" cap="none" dirty="0" smtClean="0"/>
              <a:t>uest</a:t>
            </a:r>
            <a:r>
              <a:rPr lang="en-US" dirty="0" smtClean="0"/>
              <a:t> </a:t>
            </a:r>
            <a:r>
              <a:rPr lang="en-US" dirty="0"/>
              <a:t>OS</a:t>
            </a:r>
            <a:r>
              <a:rPr lang="zh-CN" altLang="en-US" dirty="0"/>
              <a:t>）就成功安装了，界面如图</a:t>
            </a:r>
            <a:r>
              <a:rPr lang="en-US" dirty="0"/>
              <a:t>4-20</a:t>
            </a:r>
            <a:r>
              <a:rPr lang="zh-CN" altLang="en-US" dirty="0"/>
              <a:t>所示</a:t>
            </a:r>
            <a:r>
              <a:rPr lang="en-US" dirty="0"/>
              <a:t> </a:t>
            </a:r>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447876" y="6439478"/>
            <a:ext cx="3295615" cy="369332"/>
          </a:xfrm>
          <a:prstGeom prst="rect">
            <a:avLst/>
          </a:prstGeom>
          <a:noFill/>
        </p:spPr>
        <p:txBody>
          <a:bodyPr wrap="square" rtlCol="0">
            <a:spAutoFit/>
          </a:bodyPr>
          <a:lstStyle/>
          <a:p>
            <a:r>
              <a:rPr lang="zh-CN" altLang="en-US" b="1" dirty="0"/>
              <a:t>图</a:t>
            </a:r>
            <a:r>
              <a:rPr lang="en-US" b="1" dirty="0"/>
              <a:t>4-20 Host OS</a:t>
            </a:r>
            <a:r>
              <a:rPr lang="zh-CN" altLang="en-US" b="1" dirty="0"/>
              <a:t>和</a:t>
            </a:r>
            <a:r>
              <a:rPr lang="en-US" b="1" dirty="0"/>
              <a:t>Guest OS</a:t>
            </a:r>
            <a:r>
              <a:rPr lang="zh-CN" altLang="en-US" b="1" dirty="0"/>
              <a:t>并存</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7409" name="图片 1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35084" y="4251781"/>
            <a:ext cx="4521200" cy="2184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39887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4.2 </a:t>
            </a:r>
            <a:r>
              <a:rPr lang="zh-CN" altLang="en-US" b="1" dirty="0"/>
              <a:t>网络数据包分析</a:t>
            </a:r>
            <a:endParaRPr lang="en-US" dirty="0"/>
          </a:p>
        </p:txBody>
      </p:sp>
      <p:sp>
        <p:nvSpPr>
          <p:cNvPr id="3" name="Content Placeholder 2"/>
          <p:cNvSpPr>
            <a:spLocks noGrp="1"/>
          </p:cNvSpPr>
          <p:nvPr>
            <p:ph sz="quarter" idx="13"/>
          </p:nvPr>
        </p:nvSpPr>
        <p:spPr/>
        <p:txBody>
          <a:bodyPr/>
          <a:lstStyle/>
          <a:p>
            <a:r>
              <a:rPr lang="en-US" b="1" dirty="0"/>
              <a:t>4.2.1 </a:t>
            </a:r>
            <a:r>
              <a:rPr lang="en-US" b="1" dirty="0" smtClean="0"/>
              <a:t>W</a:t>
            </a:r>
            <a:r>
              <a:rPr lang="en-US" b="1" cap="none" dirty="0" smtClean="0"/>
              <a:t>ireshark</a:t>
            </a:r>
            <a:r>
              <a:rPr lang="zh-CN" altLang="en-US" b="1" dirty="0" smtClean="0"/>
              <a:t>安装过程</a:t>
            </a:r>
          </a:p>
          <a:p>
            <a:r>
              <a:rPr lang="en-US" b="1" dirty="0"/>
              <a:t>4.2.2 </a:t>
            </a:r>
            <a:r>
              <a:rPr lang="zh-CN" altLang="en-US" b="1" dirty="0"/>
              <a:t>网络数据包分析过程</a:t>
            </a:r>
            <a:endParaRPr lang="en-US" dirty="0"/>
          </a:p>
          <a:p>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6207079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4.2 </a:t>
            </a:r>
            <a:r>
              <a:rPr lang="zh-CN" altLang="en-US" b="1" dirty="0"/>
              <a:t>网络数据包分析</a:t>
            </a:r>
            <a:endParaRPr lang="en-US" dirty="0"/>
          </a:p>
        </p:txBody>
      </p:sp>
      <p:sp>
        <p:nvSpPr>
          <p:cNvPr id="3" name="Content Placeholder 2"/>
          <p:cNvSpPr>
            <a:spLocks noGrp="1"/>
          </p:cNvSpPr>
          <p:nvPr>
            <p:ph sz="quarter" idx="13"/>
          </p:nvPr>
        </p:nvSpPr>
        <p:spPr/>
        <p:txBody>
          <a:bodyPr/>
          <a:lstStyle/>
          <a:p>
            <a:r>
              <a:rPr lang="zh-CN" altLang="en-US" dirty="0"/>
              <a:t>在网络安全攻防实验中经常需要对网络数据包进行分析，常用的分析软件有</a:t>
            </a:r>
            <a:r>
              <a:rPr lang="en-US" dirty="0" smtClean="0"/>
              <a:t>W</a:t>
            </a:r>
            <a:r>
              <a:rPr lang="en-US" cap="none" dirty="0" smtClean="0"/>
              <a:t>ireshark</a:t>
            </a:r>
            <a:r>
              <a:rPr lang="zh-CN" altLang="en-US" dirty="0" smtClean="0"/>
              <a:t>、</a:t>
            </a:r>
            <a:r>
              <a:rPr lang="en-US" dirty="0" smtClean="0"/>
              <a:t>S</a:t>
            </a:r>
            <a:r>
              <a:rPr lang="en-US" cap="none" dirty="0" smtClean="0"/>
              <a:t>niffer</a:t>
            </a:r>
            <a:r>
              <a:rPr lang="zh-CN" altLang="en-US" dirty="0" smtClean="0"/>
              <a:t>等</a:t>
            </a:r>
            <a:endParaRPr lang="en-US" dirty="0"/>
          </a:p>
        </p:txBody>
      </p:sp>
    </p:spTree>
    <p:extLst>
      <p:ext uri="{BB962C8B-B14F-4D97-AF65-F5344CB8AC3E}">
        <p14:creationId xmlns:p14="http://schemas.microsoft.com/office/powerpoint/2010/main" xmlns="" val="3535785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4.2.1 </a:t>
            </a:r>
            <a:r>
              <a:rPr lang="en-US" b="1" dirty="0" smtClean="0"/>
              <a:t>W</a:t>
            </a:r>
            <a:r>
              <a:rPr lang="en-US" b="1" cap="none" dirty="0" smtClean="0"/>
              <a:t>ireshark</a:t>
            </a:r>
            <a:r>
              <a:rPr lang="zh-CN" altLang="en-US" b="1" dirty="0" smtClean="0"/>
              <a:t>安装</a:t>
            </a:r>
            <a:r>
              <a:rPr lang="zh-CN" altLang="en-US" b="1" dirty="0"/>
              <a:t>过程</a:t>
            </a:r>
            <a:r>
              <a:rPr lang="en-US" dirty="0"/>
              <a:t/>
            </a:r>
            <a:br>
              <a:rPr lang="en-US" dirty="0"/>
            </a:br>
            <a:endParaRPr lang="en-US" dirty="0"/>
          </a:p>
        </p:txBody>
      </p:sp>
      <p:sp>
        <p:nvSpPr>
          <p:cNvPr id="3" name="Content Placeholder 2"/>
          <p:cNvSpPr>
            <a:spLocks noGrp="1"/>
          </p:cNvSpPr>
          <p:nvPr>
            <p:ph sz="quarter" idx="13"/>
          </p:nvPr>
        </p:nvSpPr>
        <p:spPr/>
        <p:txBody>
          <a:bodyPr/>
          <a:lstStyle/>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图片 78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04937" y="2425699"/>
            <a:ext cx="4381500" cy="33655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904937" y="5912069"/>
            <a:ext cx="4381500" cy="646331"/>
          </a:xfrm>
          <a:prstGeom prst="rect">
            <a:avLst/>
          </a:prstGeom>
          <a:noFill/>
        </p:spPr>
        <p:txBody>
          <a:bodyPr wrap="square" rtlCol="0">
            <a:spAutoFit/>
          </a:bodyPr>
          <a:lstStyle/>
          <a:p>
            <a:pPr algn="ctr"/>
            <a:r>
              <a:rPr lang="zh-CN" altLang="en-US" b="1" dirty="0"/>
              <a:t>图</a:t>
            </a:r>
            <a:r>
              <a:rPr lang="en-US" b="1" dirty="0"/>
              <a:t>4-21 Wireshark</a:t>
            </a:r>
            <a:r>
              <a:rPr lang="zh-CN" altLang="en-US" b="1" dirty="0"/>
              <a:t>安装向导</a:t>
            </a:r>
            <a:endParaRPr lang="en-US" dirty="0"/>
          </a:p>
          <a:p>
            <a:pPr algn="ctr"/>
            <a:endParaRPr lang="en-US" dirty="0"/>
          </a:p>
        </p:txBody>
      </p:sp>
    </p:spTree>
    <p:extLst>
      <p:ext uri="{BB962C8B-B14F-4D97-AF65-F5344CB8AC3E}">
        <p14:creationId xmlns:p14="http://schemas.microsoft.com/office/powerpoint/2010/main" xmlns="" val="821750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案例一：服务器虚拟化</a:t>
            </a:r>
            <a:r>
              <a:rPr lang="en-US" dirty="0"/>
              <a:t> </a:t>
            </a:r>
          </a:p>
        </p:txBody>
      </p:sp>
      <p:sp>
        <p:nvSpPr>
          <p:cNvPr id="3" name="Content Placeholder 2"/>
          <p:cNvSpPr>
            <a:spLocks noGrp="1"/>
          </p:cNvSpPr>
          <p:nvPr>
            <p:ph sz="quarter" idx="13"/>
          </p:nvPr>
        </p:nvSpPr>
        <p:spPr>
          <a:xfrm>
            <a:off x="913774" y="2367092"/>
            <a:ext cx="10363826" cy="4354550"/>
          </a:xfrm>
        </p:spPr>
        <p:txBody>
          <a:bodyPr>
            <a:normAutofit fontScale="77500" lnSpcReduction="20000"/>
          </a:bodyPr>
          <a:lstStyle/>
          <a:p>
            <a:pPr marL="0" indent="0" defTabSz="446400">
              <a:buNone/>
            </a:pPr>
            <a:r>
              <a:rPr lang="zh-CN" altLang="en-US" dirty="0" smtClean="0"/>
              <a:t>	将</a:t>
            </a:r>
            <a:r>
              <a:rPr lang="zh-CN" altLang="en-US" dirty="0"/>
              <a:t>服务器物理资源抽象成逻辑资源，让一台服务器变成几台甚至上百台相互隔离的虚拟服务器，我们不再</a:t>
            </a:r>
            <a:r>
              <a:rPr lang="zh-CN" altLang="en-US" dirty="0" smtClean="0"/>
              <a:t>受限于</a:t>
            </a:r>
            <a:r>
              <a:rPr lang="zh-CN" altLang="en-US" dirty="0"/>
              <a:t>物理上的界限，而是让</a:t>
            </a:r>
            <a:r>
              <a:rPr lang="en-US" dirty="0"/>
              <a:t>CPU</a:t>
            </a:r>
            <a:r>
              <a:rPr lang="zh-CN" altLang="en-US" dirty="0"/>
              <a:t>、内存、磁盘、</a:t>
            </a:r>
            <a:r>
              <a:rPr lang="en-US" dirty="0"/>
              <a:t>I/O</a:t>
            </a:r>
            <a:r>
              <a:rPr lang="zh-CN" altLang="en-US" dirty="0"/>
              <a:t>等硬件变成可以动态管理的“资源池”，从而提高资源的利用率，简化系统管理，实现服务器整合，让</a:t>
            </a:r>
            <a:r>
              <a:rPr lang="en-US" dirty="0"/>
              <a:t>IT</a:t>
            </a:r>
            <a:r>
              <a:rPr lang="zh-CN" altLang="en-US" dirty="0"/>
              <a:t>对业务的变化更具适应力</a:t>
            </a:r>
            <a:r>
              <a:rPr lang="en-US" dirty="0"/>
              <a:t>——</a:t>
            </a:r>
            <a:r>
              <a:rPr lang="zh-CN" altLang="en-US" dirty="0"/>
              <a:t>这就是服务器的虚拟化。</a:t>
            </a:r>
            <a:endParaRPr lang="en-US" dirty="0"/>
          </a:p>
          <a:p>
            <a:pPr marL="0" indent="0" defTabSz="446400">
              <a:buNone/>
            </a:pPr>
            <a:r>
              <a:rPr lang="zh-CN" altLang="en-US" dirty="0" smtClean="0"/>
              <a:t>	</a:t>
            </a:r>
            <a:r>
              <a:rPr lang="en-US" dirty="0" err="1" smtClean="0"/>
              <a:t>X</a:t>
            </a:r>
            <a:r>
              <a:rPr lang="en-US" cap="none" dirty="0" err="1" smtClean="0"/>
              <a:t>en</a:t>
            </a:r>
            <a:r>
              <a:rPr lang="en-US" dirty="0" err="1" smtClean="0"/>
              <a:t>S</a:t>
            </a:r>
            <a:r>
              <a:rPr lang="en-US" cap="none" dirty="0" err="1" smtClean="0"/>
              <a:t>erver</a:t>
            </a:r>
            <a:r>
              <a:rPr lang="en-US" dirty="0" smtClean="0"/>
              <a:t> </a:t>
            </a:r>
            <a:r>
              <a:rPr lang="zh-CN" altLang="en-US" dirty="0"/>
              <a:t>是思杰（</a:t>
            </a:r>
            <a:r>
              <a:rPr lang="en-US" dirty="0" smtClean="0"/>
              <a:t>C</a:t>
            </a:r>
            <a:r>
              <a:rPr lang="en-US" cap="none" dirty="0" smtClean="0"/>
              <a:t>itrix</a:t>
            </a:r>
            <a:r>
              <a:rPr lang="zh-CN" altLang="en-US" dirty="0" smtClean="0"/>
              <a:t>）</a:t>
            </a:r>
            <a:r>
              <a:rPr lang="zh-CN" altLang="en-US" dirty="0"/>
              <a:t>公司推出的一款服务器虚拟化系统，强调一下是服务器“虚拟化系统”而不是“软件”，与传统虚拟机类软件不同的是它无需底层原生操作系统的支持，也就是说</a:t>
            </a:r>
            <a:r>
              <a:rPr lang="en-US" dirty="0"/>
              <a:t> </a:t>
            </a:r>
            <a:r>
              <a:rPr lang="en-US" dirty="0" err="1"/>
              <a:t>X</a:t>
            </a:r>
            <a:r>
              <a:rPr lang="en-US" cap="none" dirty="0" err="1"/>
              <a:t>en</a:t>
            </a:r>
            <a:r>
              <a:rPr lang="en-US" dirty="0" err="1"/>
              <a:t>S</a:t>
            </a:r>
            <a:r>
              <a:rPr lang="en-US" cap="none" dirty="0" err="1"/>
              <a:t>erver</a:t>
            </a:r>
            <a:r>
              <a:rPr lang="en-US" dirty="0" smtClean="0"/>
              <a:t> </a:t>
            </a:r>
            <a:r>
              <a:rPr lang="zh-CN" altLang="en-US" dirty="0"/>
              <a:t>本身就具备了操作系统的功能，是能直接安装在服务器上引导启动并运行的</a:t>
            </a:r>
            <a:r>
              <a:rPr lang="zh-CN" altLang="en-US" dirty="0" smtClean="0"/>
              <a:t>，</a:t>
            </a:r>
            <a:r>
              <a:rPr lang="en-US" dirty="0"/>
              <a:t> </a:t>
            </a:r>
            <a:r>
              <a:rPr lang="en-US" dirty="0" err="1"/>
              <a:t>X</a:t>
            </a:r>
            <a:r>
              <a:rPr lang="en-US" cap="none" dirty="0" err="1"/>
              <a:t>en</a:t>
            </a:r>
            <a:r>
              <a:rPr lang="en-US" dirty="0" err="1"/>
              <a:t>S</a:t>
            </a:r>
            <a:r>
              <a:rPr lang="en-US" cap="none" dirty="0" err="1"/>
              <a:t>erver</a:t>
            </a:r>
            <a:r>
              <a:rPr lang="en-US" dirty="0" smtClean="0"/>
              <a:t> </a:t>
            </a:r>
            <a:r>
              <a:rPr lang="zh-CN" altLang="en-US" dirty="0"/>
              <a:t>目前最新版本为</a:t>
            </a:r>
            <a:r>
              <a:rPr lang="en-US" dirty="0"/>
              <a:t>5.6.100-SP2</a:t>
            </a:r>
            <a:r>
              <a:rPr lang="zh-CN" altLang="en-US" dirty="0"/>
              <a:t>，支持多达</a:t>
            </a:r>
            <a:r>
              <a:rPr lang="en-US" dirty="0"/>
              <a:t>128G </a:t>
            </a:r>
            <a:r>
              <a:rPr lang="zh-CN" altLang="en-US" dirty="0"/>
              <a:t>内存，对</a:t>
            </a:r>
            <a:r>
              <a:rPr lang="en-US" dirty="0"/>
              <a:t>2008R2 </a:t>
            </a:r>
            <a:r>
              <a:rPr lang="zh-CN" altLang="en-US" dirty="0"/>
              <a:t>及</a:t>
            </a:r>
            <a:r>
              <a:rPr lang="en-US" dirty="0" smtClean="0"/>
              <a:t>L</a:t>
            </a:r>
            <a:r>
              <a:rPr lang="en-US" cap="none" dirty="0" smtClean="0"/>
              <a:t>inux</a:t>
            </a:r>
            <a:r>
              <a:rPr lang="en-US" dirty="0" smtClean="0"/>
              <a:t> S</a:t>
            </a:r>
            <a:r>
              <a:rPr lang="en-US" cap="none" dirty="0" smtClean="0"/>
              <a:t>erver</a:t>
            </a:r>
            <a:r>
              <a:rPr lang="en-US" dirty="0" smtClean="0"/>
              <a:t> </a:t>
            </a:r>
            <a:r>
              <a:rPr lang="zh-CN" altLang="en-US" dirty="0"/>
              <a:t>都提供了良好的支持</a:t>
            </a:r>
            <a:r>
              <a:rPr lang="zh-CN" altLang="en-US" dirty="0" smtClean="0"/>
              <a:t>，</a:t>
            </a:r>
            <a:r>
              <a:rPr lang="en-US" dirty="0"/>
              <a:t> </a:t>
            </a:r>
            <a:r>
              <a:rPr lang="en-US" dirty="0" err="1"/>
              <a:t>X</a:t>
            </a:r>
            <a:r>
              <a:rPr lang="en-US" cap="none" dirty="0" err="1"/>
              <a:t>en</a:t>
            </a:r>
            <a:r>
              <a:rPr lang="en-US" dirty="0" err="1"/>
              <a:t>S</a:t>
            </a:r>
            <a:r>
              <a:rPr lang="en-US" cap="none" dirty="0" err="1"/>
              <a:t>erver</a:t>
            </a:r>
            <a:r>
              <a:rPr lang="en-US" dirty="0" smtClean="0"/>
              <a:t> </a:t>
            </a:r>
            <a:r>
              <a:rPr lang="zh-CN" altLang="en-US" dirty="0"/>
              <a:t>本身没有图形界面，为了方便</a:t>
            </a:r>
            <a:r>
              <a:rPr lang="en-US" dirty="0" smtClean="0"/>
              <a:t>W</a:t>
            </a:r>
            <a:r>
              <a:rPr lang="en-US" cap="none" dirty="0" smtClean="0"/>
              <a:t>indows</a:t>
            </a:r>
            <a:r>
              <a:rPr lang="en-US" dirty="0" smtClean="0"/>
              <a:t> </a:t>
            </a:r>
            <a:r>
              <a:rPr lang="zh-CN" altLang="en-US" dirty="0"/>
              <a:t>用户的易用，</a:t>
            </a:r>
            <a:r>
              <a:rPr lang="en-US" dirty="0"/>
              <a:t> C</a:t>
            </a:r>
            <a:r>
              <a:rPr lang="en-US" cap="none" dirty="0"/>
              <a:t>itrix</a:t>
            </a:r>
            <a:r>
              <a:rPr lang="zh-CN" altLang="en-US" dirty="0" smtClean="0"/>
              <a:t>提供了</a:t>
            </a:r>
            <a:r>
              <a:rPr lang="en-US" dirty="0" err="1"/>
              <a:t>X</a:t>
            </a:r>
            <a:r>
              <a:rPr lang="en-US" cap="none" dirty="0" err="1"/>
              <a:t>en</a:t>
            </a:r>
            <a:r>
              <a:rPr lang="en-US" dirty="0" err="1"/>
              <a:t>S</a:t>
            </a:r>
            <a:r>
              <a:rPr lang="en-US" cap="none" dirty="0" err="1"/>
              <a:t>erver</a:t>
            </a:r>
            <a:r>
              <a:rPr lang="en-US" dirty="0" smtClean="0"/>
              <a:t> </a:t>
            </a:r>
            <a:r>
              <a:rPr lang="zh-CN" altLang="en-US" dirty="0"/>
              <a:t>通过图形化的控制界面，用户可以非常直观的管理和</a:t>
            </a:r>
            <a:r>
              <a:rPr lang="zh-CN" altLang="en-US" dirty="0" smtClean="0"/>
              <a:t>监控</a:t>
            </a:r>
            <a:r>
              <a:rPr lang="en-US" dirty="0" err="1"/>
              <a:t>X</a:t>
            </a:r>
            <a:r>
              <a:rPr lang="en-US" cap="none" dirty="0" err="1"/>
              <a:t>en</a:t>
            </a:r>
            <a:r>
              <a:rPr lang="en-US" dirty="0" err="1"/>
              <a:t>S</a:t>
            </a:r>
            <a:r>
              <a:rPr lang="en-US" cap="none" dirty="0" err="1"/>
              <a:t>erver</a:t>
            </a:r>
            <a:r>
              <a:rPr lang="en-US" dirty="0" smtClean="0"/>
              <a:t> </a:t>
            </a:r>
            <a:r>
              <a:rPr lang="zh-CN" altLang="en-US" dirty="0"/>
              <a:t>服务器的工作。 　　</a:t>
            </a:r>
            <a:endParaRPr lang="en-US" dirty="0"/>
          </a:p>
          <a:p>
            <a:pPr marL="0" indent="0" defTabSz="446400">
              <a:buNone/>
            </a:pPr>
            <a:r>
              <a:rPr lang="zh-CN" altLang="en-US" cap="none" dirty="0" smtClean="0"/>
              <a:t>	</a:t>
            </a:r>
            <a:r>
              <a:rPr lang="en-US" cap="none" dirty="0" smtClean="0"/>
              <a:t>v</a:t>
            </a:r>
            <a:r>
              <a:rPr lang="en-US" dirty="0" smtClean="0"/>
              <a:t>S</a:t>
            </a:r>
            <a:r>
              <a:rPr lang="en-US" cap="none" dirty="0" smtClean="0"/>
              <a:t>phere</a:t>
            </a:r>
            <a:r>
              <a:rPr lang="en-US" dirty="0" smtClean="0"/>
              <a:t> </a:t>
            </a:r>
            <a:r>
              <a:rPr lang="zh-CN" altLang="en-US" dirty="0"/>
              <a:t>是</a:t>
            </a:r>
            <a:r>
              <a:rPr lang="en-US" dirty="0" smtClean="0"/>
              <a:t>VM</a:t>
            </a:r>
            <a:r>
              <a:rPr lang="en-US" cap="none" dirty="0" smtClean="0"/>
              <a:t>ware</a:t>
            </a:r>
            <a:r>
              <a:rPr lang="zh-CN" altLang="en-US" dirty="0" smtClean="0"/>
              <a:t>公司</a:t>
            </a:r>
            <a:r>
              <a:rPr lang="zh-CN" altLang="en-US" dirty="0"/>
              <a:t>推出一套服务器虚拟化解决方案，目前的最新版本为</a:t>
            </a:r>
            <a:r>
              <a:rPr lang="en-US" dirty="0"/>
              <a:t>5.0 </a:t>
            </a:r>
            <a:r>
              <a:rPr lang="zh-CN" altLang="en-US" dirty="0" smtClean="0"/>
              <a:t>。</a:t>
            </a:r>
            <a:r>
              <a:rPr lang="en-US" cap="none" dirty="0"/>
              <a:t> v</a:t>
            </a:r>
            <a:r>
              <a:rPr lang="en-US" dirty="0"/>
              <a:t>S</a:t>
            </a:r>
            <a:r>
              <a:rPr lang="en-US" cap="none" dirty="0"/>
              <a:t>phere </a:t>
            </a:r>
            <a:r>
              <a:rPr lang="en-US" dirty="0" smtClean="0"/>
              <a:t>5 </a:t>
            </a:r>
            <a:r>
              <a:rPr lang="zh-CN" altLang="en-US" dirty="0"/>
              <a:t>中的核心组件为</a:t>
            </a:r>
            <a:r>
              <a:rPr lang="en-US" dirty="0"/>
              <a:t> VM</a:t>
            </a:r>
            <a:r>
              <a:rPr lang="en-US" cap="none" dirty="0"/>
              <a:t>ware</a:t>
            </a:r>
            <a:r>
              <a:rPr lang="en-US" dirty="0" smtClean="0"/>
              <a:t> </a:t>
            </a:r>
            <a:r>
              <a:rPr lang="en-US" dirty="0" err="1"/>
              <a:t>ESX</a:t>
            </a:r>
            <a:r>
              <a:rPr lang="en-US" cap="none" dirty="0" err="1"/>
              <a:t>i</a:t>
            </a:r>
            <a:r>
              <a:rPr lang="en-US" dirty="0" smtClean="0"/>
              <a:t> </a:t>
            </a:r>
            <a:r>
              <a:rPr lang="en-US" dirty="0"/>
              <a:t>5.0.0</a:t>
            </a:r>
            <a:r>
              <a:rPr lang="zh-CN" altLang="en-US" dirty="0"/>
              <a:t>（取代原</a:t>
            </a:r>
            <a:r>
              <a:rPr lang="en-US" dirty="0"/>
              <a:t>ESX</a:t>
            </a:r>
            <a:r>
              <a:rPr lang="zh-CN" altLang="en-US" dirty="0"/>
              <a:t>）</a:t>
            </a:r>
            <a:r>
              <a:rPr lang="en-US" dirty="0"/>
              <a:t>, </a:t>
            </a:r>
            <a:r>
              <a:rPr lang="en-US" dirty="0" err="1" smtClean="0"/>
              <a:t>ESX</a:t>
            </a:r>
            <a:r>
              <a:rPr lang="en-US" cap="none" dirty="0" err="1" smtClean="0"/>
              <a:t>i</a:t>
            </a:r>
            <a:r>
              <a:rPr lang="zh-CN" altLang="en-US" dirty="0" smtClean="0"/>
              <a:t>与</a:t>
            </a:r>
            <a:r>
              <a:rPr lang="en-US" dirty="0"/>
              <a:t>C</a:t>
            </a:r>
            <a:r>
              <a:rPr lang="en-US" cap="none" dirty="0"/>
              <a:t>itrix</a:t>
            </a:r>
            <a:r>
              <a:rPr lang="en-US" dirty="0" smtClean="0"/>
              <a:t> </a:t>
            </a:r>
            <a:r>
              <a:rPr lang="zh-CN" altLang="en-US" dirty="0" smtClean="0"/>
              <a:t>的</a:t>
            </a:r>
            <a:r>
              <a:rPr lang="en-US" dirty="0" err="1"/>
              <a:t>X</a:t>
            </a:r>
            <a:r>
              <a:rPr lang="en-US" cap="none" dirty="0" err="1"/>
              <a:t>en</a:t>
            </a:r>
            <a:r>
              <a:rPr lang="en-US" dirty="0" err="1"/>
              <a:t>S</a:t>
            </a:r>
            <a:r>
              <a:rPr lang="en-US" cap="none" dirty="0" err="1"/>
              <a:t>erver</a:t>
            </a:r>
            <a:r>
              <a:rPr lang="en-US" dirty="0" smtClean="0"/>
              <a:t> </a:t>
            </a:r>
            <a:r>
              <a:rPr lang="zh-CN" altLang="en-US" dirty="0"/>
              <a:t>相似，它是一款可以独立安装和运行在祼机上的系统，因此与我们以往见过</a:t>
            </a:r>
            <a:r>
              <a:rPr lang="zh-CN" altLang="en-US" dirty="0" smtClean="0"/>
              <a:t>的</a:t>
            </a:r>
            <a:r>
              <a:rPr lang="en-US" dirty="0"/>
              <a:t>VM</a:t>
            </a:r>
            <a:r>
              <a:rPr lang="en-US" cap="none" dirty="0"/>
              <a:t>ware</a:t>
            </a:r>
            <a:r>
              <a:rPr lang="en-US" dirty="0" smtClean="0"/>
              <a:t> W</a:t>
            </a:r>
            <a:r>
              <a:rPr lang="en-US" cap="none" dirty="0" smtClean="0"/>
              <a:t>orkstation</a:t>
            </a:r>
            <a:r>
              <a:rPr lang="en-US" dirty="0" smtClean="0"/>
              <a:t> </a:t>
            </a:r>
            <a:r>
              <a:rPr lang="zh-CN" altLang="en-US" dirty="0"/>
              <a:t>软件不同的是它不再依存于宿主操作系统之上。</a:t>
            </a:r>
            <a:r>
              <a:rPr lang="zh-CN" altLang="en-US" dirty="0" smtClean="0"/>
              <a:t>在</a:t>
            </a:r>
            <a:r>
              <a:rPr lang="en-US" dirty="0" err="1"/>
              <a:t>ESX</a:t>
            </a:r>
            <a:r>
              <a:rPr lang="en-US" cap="none" dirty="0" err="1"/>
              <a:t>i</a:t>
            </a:r>
            <a:r>
              <a:rPr lang="zh-CN" altLang="en-US" dirty="0" smtClean="0"/>
              <a:t>安装</a:t>
            </a:r>
            <a:r>
              <a:rPr lang="zh-CN" altLang="en-US" dirty="0"/>
              <a:t>好以后，我们可以</a:t>
            </a:r>
            <a:r>
              <a:rPr lang="zh-CN" altLang="en-US" dirty="0" smtClean="0"/>
              <a:t>通过</a:t>
            </a:r>
            <a:r>
              <a:rPr lang="en-US" cap="none" dirty="0"/>
              <a:t>v</a:t>
            </a:r>
            <a:r>
              <a:rPr lang="en-US" dirty="0"/>
              <a:t>S</a:t>
            </a:r>
            <a:r>
              <a:rPr lang="en-US" cap="none" dirty="0"/>
              <a:t>phere</a:t>
            </a:r>
            <a:r>
              <a:rPr lang="en-US" dirty="0" smtClean="0"/>
              <a:t> C</a:t>
            </a:r>
            <a:r>
              <a:rPr lang="en-US" cap="none" dirty="0" smtClean="0"/>
              <a:t>lient</a:t>
            </a:r>
            <a:r>
              <a:rPr lang="en-US" dirty="0" smtClean="0"/>
              <a:t> </a:t>
            </a:r>
            <a:r>
              <a:rPr lang="zh-CN" altLang="en-US" dirty="0"/>
              <a:t>远程连接控制，</a:t>
            </a:r>
            <a:r>
              <a:rPr lang="zh-CN" altLang="en-US" dirty="0" smtClean="0"/>
              <a:t>在</a:t>
            </a:r>
            <a:r>
              <a:rPr lang="en-US" dirty="0" err="1"/>
              <a:t>ESX</a:t>
            </a:r>
            <a:r>
              <a:rPr lang="en-US" cap="none" dirty="0" err="1"/>
              <a:t>i</a:t>
            </a:r>
            <a:r>
              <a:rPr lang="en-US" dirty="0" smtClean="0"/>
              <a:t> </a:t>
            </a:r>
            <a:r>
              <a:rPr lang="zh-CN" altLang="en-US" dirty="0"/>
              <a:t>服务器上创建多个</a:t>
            </a:r>
            <a:r>
              <a:rPr lang="en-US" dirty="0"/>
              <a:t>VM</a:t>
            </a:r>
            <a:r>
              <a:rPr lang="zh-CN" altLang="en-US" dirty="0"/>
              <a:t>（虚拟机），可以为这些虚拟机</a:t>
            </a:r>
            <a:r>
              <a:rPr lang="zh-CN" altLang="en-US" dirty="0" smtClean="0"/>
              <a:t>安装</a:t>
            </a:r>
            <a:r>
              <a:rPr lang="en-US" dirty="0" smtClean="0"/>
              <a:t>L</a:t>
            </a:r>
            <a:r>
              <a:rPr lang="en-US" cap="none" dirty="0" smtClean="0"/>
              <a:t>inux</a:t>
            </a:r>
            <a:r>
              <a:rPr lang="en-US" dirty="0" smtClean="0"/>
              <a:t> /</a:t>
            </a:r>
            <a:r>
              <a:rPr lang="en-US" dirty="0"/>
              <a:t> W</a:t>
            </a:r>
            <a:r>
              <a:rPr lang="en-US" cap="none" dirty="0"/>
              <a:t>indows</a:t>
            </a:r>
            <a:r>
              <a:rPr lang="en-US" dirty="0"/>
              <a:t> </a:t>
            </a:r>
            <a:r>
              <a:rPr lang="en-US" dirty="0" smtClean="0"/>
              <a:t>S</a:t>
            </a:r>
            <a:r>
              <a:rPr lang="en-US" cap="none" dirty="0" smtClean="0"/>
              <a:t>erver</a:t>
            </a:r>
            <a:r>
              <a:rPr lang="zh-CN" altLang="en-US" dirty="0" smtClean="0"/>
              <a:t>等</a:t>
            </a:r>
            <a:r>
              <a:rPr lang="zh-CN" altLang="en-US" dirty="0"/>
              <a:t>系统，使之成为能提供各种网络应用服务的虚拟服务器</a:t>
            </a:r>
            <a:r>
              <a:rPr lang="zh-CN" altLang="en-US" dirty="0" smtClean="0"/>
              <a:t>，</a:t>
            </a:r>
            <a:r>
              <a:rPr lang="en-US" dirty="0"/>
              <a:t> </a:t>
            </a:r>
            <a:r>
              <a:rPr lang="en-US" dirty="0" err="1"/>
              <a:t>ESX</a:t>
            </a:r>
            <a:r>
              <a:rPr lang="en-US" cap="none" dirty="0" err="1"/>
              <a:t>i</a:t>
            </a:r>
            <a:r>
              <a:rPr lang="en-US" dirty="0" smtClean="0"/>
              <a:t> </a:t>
            </a:r>
            <a:r>
              <a:rPr lang="zh-CN" altLang="en-US" dirty="0"/>
              <a:t>也是从内核级支持硬件虚拟化，运行于其中的虚拟服务器在性能与稳定性上不亚于普通的硬件服务器，而且更易于管理维护。</a:t>
            </a:r>
            <a:endParaRPr lang="en-US" dirty="0"/>
          </a:p>
          <a:p>
            <a:endParaRPr lang="en-US" dirty="0"/>
          </a:p>
        </p:txBody>
      </p:sp>
    </p:spTree>
    <p:extLst>
      <p:ext uri="{BB962C8B-B14F-4D97-AF65-F5344CB8AC3E}">
        <p14:creationId xmlns:p14="http://schemas.microsoft.com/office/powerpoint/2010/main" xmlns="" val="325527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4.2.1 </a:t>
            </a:r>
            <a:r>
              <a:rPr lang="en-US" b="1" dirty="0" smtClean="0"/>
              <a:t>W</a:t>
            </a:r>
            <a:r>
              <a:rPr lang="en-US" b="1" cap="none" dirty="0" smtClean="0"/>
              <a:t>ireshark</a:t>
            </a:r>
            <a:r>
              <a:rPr lang="zh-CN" altLang="en-US" b="1" dirty="0" smtClean="0"/>
              <a:t>安装</a:t>
            </a:r>
            <a:r>
              <a:rPr lang="zh-CN" altLang="en-US" b="1" dirty="0"/>
              <a:t>过程</a:t>
            </a:r>
            <a:r>
              <a:rPr lang="en-US" dirty="0"/>
              <a:t/>
            </a:r>
            <a:br>
              <a:rPr lang="en-US" dirty="0"/>
            </a:br>
            <a:endParaRPr lang="en-US" dirty="0"/>
          </a:p>
        </p:txBody>
      </p:sp>
      <p:sp>
        <p:nvSpPr>
          <p:cNvPr id="3" name="Content Placeholder 2"/>
          <p:cNvSpPr>
            <a:spLocks noGrp="1"/>
          </p:cNvSpPr>
          <p:nvPr>
            <p:ph sz="quarter" idx="13"/>
          </p:nvPr>
        </p:nvSpPr>
        <p:spPr/>
        <p:txBody>
          <a:bodyPr/>
          <a:lstStyle/>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04937" y="5912069"/>
            <a:ext cx="4381500" cy="369332"/>
          </a:xfrm>
          <a:prstGeom prst="rect">
            <a:avLst/>
          </a:prstGeom>
          <a:noFill/>
        </p:spPr>
        <p:txBody>
          <a:bodyPr wrap="square" rtlCol="0">
            <a:spAutoFit/>
          </a:bodyPr>
          <a:lstStyle/>
          <a:p>
            <a:pPr algn="ctr"/>
            <a:r>
              <a:rPr lang="zh-CN" altLang="en-US" b="1" dirty="0"/>
              <a:t>图</a:t>
            </a:r>
            <a:r>
              <a:rPr lang="en-US" b="1" dirty="0"/>
              <a:t>4-22 </a:t>
            </a:r>
            <a:r>
              <a:rPr lang="zh-CN" altLang="en-US" b="1" dirty="0"/>
              <a:t>接受许可协议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图片 78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04937" y="2425699"/>
            <a:ext cx="4381500" cy="3365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302817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4.2.1 </a:t>
            </a:r>
            <a:r>
              <a:rPr lang="en-US" b="1" dirty="0" smtClean="0"/>
              <a:t>W</a:t>
            </a:r>
            <a:r>
              <a:rPr lang="en-US" b="1" cap="none" dirty="0" smtClean="0"/>
              <a:t>ireshark</a:t>
            </a:r>
            <a:r>
              <a:rPr lang="zh-CN" altLang="en-US" b="1" dirty="0" smtClean="0"/>
              <a:t>安装</a:t>
            </a:r>
            <a:r>
              <a:rPr lang="zh-CN" altLang="en-US" b="1" dirty="0"/>
              <a:t>过程</a:t>
            </a:r>
            <a:r>
              <a:rPr lang="en-US" dirty="0"/>
              <a:t/>
            </a:r>
            <a:br>
              <a:rPr lang="en-US" dirty="0"/>
            </a:br>
            <a:endParaRPr lang="en-US" dirty="0"/>
          </a:p>
        </p:txBody>
      </p:sp>
      <p:sp>
        <p:nvSpPr>
          <p:cNvPr id="3" name="Content Placeholder 2"/>
          <p:cNvSpPr>
            <a:spLocks noGrp="1"/>
          </p:cNvSpPr>
          <p:nvPr>
            <p:ph sz="quarter" idx="13"/>
          </p:nvPr>
        </p:nvSpPr>
        <p:spPr/>
        <p:txBody>
          <a:bodyPr/>
          <a:lstStyle/>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04937" y="5912069"/>
            <a:ext cx="4381500" cy="369332"/>
          </a:xfrm>
          <a:prstGeom prst="rect">
            <a:avLst/>
          </a:prstGeom>
          <a:noFill/>
        </p:spPr>
        <p:txBody>
          <a:bodyPr wrap="square" rtlCol="0">
            <a:spAutoFit/>
          </a:bodyPr>
          <a:lstStyle/>
          <a:p>
            <a:pPr algn="ctr"/>
            <a:r>
              <a:rPr lang="zh-CN" altLang="en-US" b="1" dirty="0"/>
              <a:t>图</a:t>
            </a:r>
            <a:r>
              <a:rPr lang="en-US" b="1" dirty="0"/>
              <a:t>4-23 </a:t>
            </a:r>
            <a:r>
              <a:rPr lang="zh-CN" altLang="en-US" b="1" dirty="0"/>
              <a:t>选择安装组件</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3" name="图片 78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04937" y="2425699"/>
            <a:ext cx="4381500" cy="3365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437355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4.2.1 </a:t>
            </a:r>
            <a:r>
              <a:rPr lang="en-US" b="1" dirty="0" smtClean="0"/>
              <a:t>W</a:t>
            </a:r>
            <a:r>
              <a:rPr lang="en-US" b="1" cap="none" dirty="0" smtClean="0"/>
              <a:t>ireshark</a:t>
            </a:r>
            <a:r>
              <a:rPr lang="zh-CN" altLang="en-US" b="1" dirty="0" smtClean="0"/>
              <a:t>安装</a:t>
            </a:r>
            <a:r>
              <a:rPr lang="zh-CN" altLang="en-US" b="1" dirty="0"/>
              <a:t>过程</a:t>
            </a:r>
            <a:r>
              <a:rPr lang="en-US" dirty="0"/>
              <a:t/>
            </a:r>
            <a:br>
              <a:rPr lang="en-US" dirty="0"/>
            </a:br>
            <a:endParaRPr lang="en-US" dirty="0"/>
          </a:p>
        </p:txBody>
      </p:sp>
      <p:sp>
        <p:nvSpPr>
          <p:cNvPr id="3" name="Content Placeholder 2"/>
          <p:cNvSpPr>
            <a:spLocks noGrp="1"/>
          </p:cNvSpPr>
          <p:nvPr>
            <p:ph sz="quarter" idx="13"/>
          </p:nvPr>
        </p:nvSpPr>
        <p:spPr/>
        <p:txBody>
          <a:bodyPr/>
          <a:lstStyle/>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04937" y="5912069"/>
            <a:ext cx="4381500" cy="369332"/>
          </a:xfrm>
          <a:prstGeom prst="rect">
            <a:avLst/>
          </a:prstGeom>
          <a:noFill/>
        </p:spPr>
        <p:txBody>
          <a:bodyPr wrap="square" rtlCol="0">
            <a:spAutoFit/>
          </a:bodyPr>
          <a:lstStyle/>
          <a:p>
            <a:pPr algn="ctr"/>
            <a:r>
              <a:rPr lang="zh-CN" altLang="en-US" b="1" dirty="0"/>
              <a:t>图</a:t>
            </a:r>
            <a:r>
              <a:rPr lang="en-US" b="1" dirty="0"/>
              <a:t>4-24 </a:t>
            </a:r>
            <a:r>
              <a:rPr lang="zh-CN" altLang="en-US" b="1" dirty="0"/>
              <a:t>创建快捷方式和关联文件</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图片 78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04937" y="2425699"/>
            <a:ext cx="4381500" cy="3365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275189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4.2.1 </a:t>
            </a:r>
            <a:r>
              <a:rPr lang="en-US" b="1" dirty="0" smtClean="0"/>
              <a:t>W</a:t>
            </a:r>
            <a:r>
              <a:rPr lang="en-US" b="1" cap="none" dirty="0" smtClean="0"/>
              <a:t>ireshark</a:t>
            </a:r>
            <a:r>
              <a:rPr lang="zh-CN" altLang="en-US" b="1" dirty="0" smtClean="0"/>
              <a:t>安装</a:t>
            </a:r>
            <a:r>
              <a:rPr lang="zh-CN" altLang="en-US" b="1" dirty="0"/>
              <a:t>过程</a:t>
            </a:r>
            <a:r>
              <a:rPr lang="en-US" dirty="0"/>
              <a:t/>
            </a:r>
            <a:br>
              <a:rPr lang="en-US" dirty="0"/>
            </a:br>
            <a:endParaRPr lang="en-US" dirty="0"/>
          </a:p>
        </p:txBody>
      </p:sp>
      <p:sp>
        <p:nvSpPr>
          <p:cNvPr id="3" name="Content Placeholder 2"/>
          <p:cNvSpPr>
            <a:spLocks noGrp="1"/>
          </p:cNvSpPr>
          <p:nvPr>
            <p:ph sz="quarter" idx="13"/>
          </p:nvPr>
        </p:nvSpPr>
        <p:spPr/>
        <p:txBody>
          <a:bodyPr/>
          <a:lstStyle/>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04937" y="5912069"/>
            <a:ext cx="4381500" cy="369332"/>
          </a:xfrm>
          <a:prstGeom prst="rect">
            <a:avLst/>
          </a:prstGeom>
          <a:noFill/>
        </p:spPr>
        <p:txBody>
          <a:bodyPr wrap="square" rtlCol="0">
            <a:spAutoFit/>
          </a:bodyPr>
          <a:lstStyle/>
          <a:p>
            <a:pPr algn="ctr"/>
            <a:r>
              <a:rPr lang="zh-CN" altLang="en-US" b="1" dirty="0"/>
              <a:t>图</a:t>
            </a:r>
            <a:r>
              <a:rPr lang="en-US" b="1" dirty="0"/>
              <a:t>4-25 </a:t>
            </a:r>
            <a:r>
              <a:rPr lang="zh-CN" altLang="en-US" b="1" dirty="0"/>
              <a:t>选择安装路径</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图片 78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11287" y="2438399"/>
            <a:ext cx="4368800" cy="3352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23725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4.2.1 </a:t>
            </a:r>
            <a:r>
              <a:rPr lang="en-US" b="1" dirty="0" smtClean="0"/>
              <a:t>W</a:t>
            </a:r>
            <a:r>
              <a:rPr lang="en-US" b="1" cap="none" dirty="0" smtClean="0"/>
              <a:t>ireshark</a:t>
            </a:r>
            <a:r>
              <a:rPr lang="zh-CN" altLang="en-US" b="1" dirty="0" smtClean="0"/>
              <a:t>安装</a:t>
            </a:r>
            <a:r>
              <a:rPr lang="zh-CN" altLang="en-US" b="1" dirty="0"/>
              <a:t>过程</a:t>
            </a:r>
            <a:r>
              <a:rPr lang="en-US" dirty="0"/>
              <a:t/>
            </a:r>
            <a:br>
              <a:rPr lang="en-US" dirty="0"/>
            </a:br>
            <a:endParaRPr lang="en-US" dirty="0"/>
          </a:p>
        </p:txBody>
      </p:sp>
      <p:sp>
        <p:nvSpPr>
          <p:cNvPr id="3" name="Content Placeholder 2"/>
          <p:cNvSpPr>
            <a:spLocks noGrp="1"/>
          </p:cNvSpPr>
          <p:nvPr>
            <p:ph sz="quarter" idx="13"/>
          </p:nvPr>
        </p:nvSpPr>
        <p:spPr/>
        <p:txBody>
          <a:bodyPr/>
          <a:lstStyle/>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04937" y="5912069"/>
            <a:ext cx="4381500" cy="369332"/>
          </a:xfrm>
          <a:prstGeom prst="rect">
            <a:avLst/>
          </a:prstGeom>
          <a:noFill/>
        </p:spPr>
        <p:txBody>
          <a:bodyPr wrap="square" rtlCol="0">
            <a:spAutoFit/>
          </a:bodyPr>
          <a:lstStyle/>
          <a:p>
            <a:pPr algn="ctr"/>
            <a:r>
              <a:rPr lang="zh-CN" altLang="en-US" b="1" dirty="0"/>
              <a:t>图</a:t>
            </a:r>
            <a:r>
              <a:rPr lang="en-US" b="1" dirty="0"/>
              <a:t>4-26 </a:t>
            </a:r>
            <a:r>
              <a:rPr lang="zh-CN" altLang="en-US" b="1" dirty="0"/>
              <a:t>安装</a:t>
            </a:r>
            <a:r>
              <a:rPr lang="en-US" b="1" dirty="0" err="1"/>
              <a:t>WinPcap</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5" name="图片 790"/>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36687" y="2465354"/>
            <a:ext cx="4318000" cy="33147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75179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4.2.1 </a:t>
            </a:r>
            <a:r>
              <a:rPr lang="en-US" b="1" dirty="0" smtClean="0"/>
              <a:t>W</a:t>
            </a:r>
            <a:r>
              <a:rPr lang="en-US" b="1" cap="none" dirty="0" smtClean="0"/>
              <a:t>ireshark</a:t>
            </a:r>
            <a:r>
              <a:rPr lang="zh-CN" altLang="en-US" b="1" dirty="0" smtClean="0"/>
              <a:t>安装</a:t>
            </a:r>
            <a:r>
              <a:rPr lang="zh-CN" altLang="en-US" b="1" dirty="0"/>
              <a:t>过程</a:t>
            </a:r>
            <a:r>
              <a:rPr lang="en-US" dirty="0"/>
              <a:t/>
            </a:r>
            <a:br>
              <a:rPr lang="en-US" dirty="0"/>
            </a:br>
            <a:endParaRPr lang="en-US" dirty="0"/>
          </a:p>
        </p:txBody>
      </p:sp>
      <p:sp>
        <p:nvSpPr>
          <p:cNvPr id="3" name="Content Placeholder 2"/>
          <p:cNvSpPr>
            <a:spLocks noGrp="1"/>
          </p:cNvSpPr>
          <p:nvPr>
            <p:ph sz="quarter" idx="13"/>
          </p:nvPr>
        </p:nvSpPr>
        <p:spPr/>
        <p:txBody>
          <a:bodyPr/>
          <a:lstStyle/>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04937" y="5912069"/>
            <a:ext cx="4381500" cy="369332"/>
          </a:xfrm>
          <a:prstGeom prst="rect">
            <a:avLst/>
          </a:prstGeom>
          <a:noFill/>
        </p:spPr>
        <p:txBody>
          <a:bodyPr wrap="square" rtlCol="0">
            <a:spAutoFit/>
          </a:bodyPr>
          <a:lstStyle/>
          <a:p>
            <a:pPr algn="ctr"/>
            <a:r>
              <a:rPr lang="zh-CN" altLang="en-US" b="1" dirty="0"/>
              <a:t>图</a:t>
            </a:r>
            <a:r>
              <a:rPr lang="en-US" b="1" dirty="0"/>
              <a:t>4-27 </a:t>
            </a:r>
            <a:r>
              <a:rPr lang="zh-CN" altLang="en-US" b="1" dirty="0"/>
              <a:t>安装</a:t>
            </a:r>
            <a:r>
              <a:rPr lang="en-US" b="1" dirty="0"/>
              <a:t>Wireshark</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图片 79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49387" y="2489199"/>
            <a:ext cx="4292600" cy="3302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724438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4.2.1 </a:t>
            </a:r>
            <a:r>
              <a:rPr lang="en-US" b="1" dirty="0" smtClean="0"/>
              <a:t>W</a:t>
            </a:r>
            <a:r>
              <a:rPr lang="en-US" b="1" cap="none" dirty="0" smtClean="0"/>
              <a:t>ireshark</a:t>
            </a:r>
            <a:r>
              <a:rPr lang="zh-CN" altLang="en-US" b="1" dirty="0" smtClean="0"/>
              <a:t>安装</a:t>
            </a:r>
            <a:r>
              <a:rPr lang="zh-CN" altLang="en-US" b="1" dirty="0"/>
              <a:t>过程</a:t>
            </a:r>
            <a:r>
              <a:rPr lang="en-US" dirty="0"/>
              <a:t/>
            </a:r>
            <a:br>
              <a:rPr lang="en-US" dirty="0"/>
            </a:br>
            <a:endParaRPr lang="en-US" dirty="0"/>
          </a:p>
        </p:txBody>
      </p:sp>
      <p:sp>
        <p:nvSpPr>
          <p:cNvPr id="3" name="Content Placeholder 2"/>
          <p:cNvSpPr>
            <a:spLocks noGrp="1"/>
          </p:cNvSpPr>
          <p:nvPr>
            <p:ph sz="quarter" idx="13"/>
          </p:nvPr>
        </p:nvSpPr>
        <p:spPr/>
        <p:txBody>
          <a:bodyPr/>
          <a:lstStyle/>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04937" y="5912069"/>
            <a:ext cx="4381500" cy="369332"/>
          </a:xfrm>
          <a:prstGeom prst="rect">
            <a:avLst/>
          </a:prstGeom>
          <a:noFill/>
        </p:spPr>
        <p:txBody>
          <a:bodyPr wrap="square" rtlCol="0">
            <a:spAutoFit/>
          </a:bodyPr>
          <a:lstStyle/>
          <a:p>
            <a:pPr algn="ctr"/>
            <a:r>
              <a:rPr lang="zh-CN" altLang="en-US" b="1" dirty="0"/>
              <a:t>图</a:t>
            </a:r>
            <a:r>
              <a:rPr lang="en-US" b="1" dirty="0"/>
              <a:t>4-28 Wireshark</a:t>
            </a:r>
            <a:r>
              <a:rPr lang="zh-CN" altLang="en-US" b="1" dirty="0"/>
              <a:t>安装完成</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3" name="图片 79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68437" y="2503909"/>
            <a:ext cx="4254500" cy="3276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872291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4.2.2 </a:t>
            </a:r>
            <a:r>
              <a:rPr lang="zh-CN" altLang="en-US" b="1" dirty="0"/>
              <a:t>网络数据包分析过程</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、打开</a:t>
            </a:r>
            <a:r>
              <a:rPr lang="en-US" dirty="0"/>
              <a:t>Wireshark</a:t>
            </a:r>
            <a:r>
              <a:rPr lang="zh-CN" altLang="en-US" dirty="0"/>
              <a:t>主界面，如图</a:t>
            </a:r>
            <a:r>
              <a:rPr lang="en-US" dirty="0"/>
              <a:t>4-29</a:t>
            </a:r>
            <a:r>
              <a:rPr lang="zh-CN" altLang="en-US" dirty="0"/>
              <a:t>所示，“</a:t>
            </a:r>
            <a:r>
              <a:rPr lang="en-US" dirty="0"/>
              <a:t>Interface List</a:t>
            </a:r>
            <a:r>
              <a:rPr lang="zh-CN" altLang="en-US" dirty="0"/>
              <a:t>”列出了软件自动检测到的所有网卡名称，选择其中一块要进行数据包分析的网卡，弹出一个新的窗口就开始抓包了，如图</a:t>
            </a:r>
            <a:r>
              <a:rPr lang="en-US" dirty="0"/>
              <a:t>4-30</a:t>
            </a:r>
            <a:r>
              <a:rPr lang="zh-CN" altLang="en-US" dirty="0"/>
              <a:t>所</a:t>
            </a:r>
            <a:r>
              <a:rPr lang="zh-CN" altLang="en-US" dirty="0" smtClean="0"/>
              <a:t>示</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7" name="图片 79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01469" y="3137337"/>
            <a:ext cx="4776875" cy="336331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701469" y="6500647"/>
            <a:ext cx="4776875" cy="646331"/>
          </a:xfrm>
          <a:prstGeom prst="rect">
            <a:avLst/>
          </a:prstGeom>
          <a:noFill/>
        </p:spPr>
        <p:txBody>
          <a:bodyPr wrap="square" rtlCol="0">
            <a:spAutoFit/>
          </a:bodyPr>
          <a:lstStyle/>
          <a:p>
            <a:pPr algn="ctr"/>
            <a:r>
              <a:rPr lang="zh-CN" altLang="en-US" b="1" dirty="0"/>
              <a:t>图</a:t>
            </a:r>
            <a:r>
              <a:rPr lang="en-US" b="1" dirty="0"/>
              <a:t>4-29 Wireshark</a:t>
            </a:r>
            <a:r>
              <a:rPr lang="zh-CN" altLang="en-US" b="1" dirty="0"/>
              <a:t>主界面</a:t>
            </a:r>
            <a:endParaRPr lang="en-US" dirty="0"/>
          </a:p>
          <a:p>
            <a:pPr algn="ctr"/>
            <a:endParaRPr lang="en-US" dirty="0"/>
          </a:p>
        </p:txBody>
      </p:sp>
    </p:spTree>
    <p:extLst>
      <p:ext uri="{BB962C8B-B14F-4D97-AF65-F5344CB8AC3E}">
        <p14:creationId xmlns:p14="http://schemas.microsoft.com/office/powerpoint/2010/main" xmlns="" val="18772780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4.2.2 </a:t>
            </a:r>
            <a:r>
              <a:rPr lang="zh-CN" altLang="en-US" b="1" dirty="0"/>
              <a:t>网络数据包分析过程</a:t>
            </a:r>
            <a:r>
              <a:rPr lang="en-US" dirty="0"/>
              <a:t/>
            </a:r>
            <a:br>
              <a:rPr lang="en-US" dirty="0"/>
            </a:br>
            <a:endParaRPr lang="en-US" dirty="0"/>
          </a:p>
        </p:txBody>
      </p:sp>
      <p:sp>
        <p:nvSpPr>
          <p:cNvPr id="3" name="Content Placeholder 2"/>
          <p:cNvSpPr>
            <a:spLocks noGrp="1"/>
          </p:cNvSpPr>
          <p:nvPr>
            <p:ph sz="quarter" idx="13"/>
          </p:nvPr>
        </p:nvSpPr>
        <p:spPr/>
        <p:txBody>
          <a:bodyPr/>
          <a:lstStyle/>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00706" y="5863272"/>
            <a:ext cx="4776875" cy="369332"/>
          </a:xfrm>
          <a:prstGeom prst="rect">
            <a:avLst/>
          </a:prstGeom>
          <a:noFill/>
        </p:spPr>
        <p:txBody>
          <a:bodyPr wrap="square" rtlCol="0">
            <a:spAutoFit/>
          </a:bodyPr>
          <a:lstStyle/>
          <a:p>
            <a:pPr algn="ctr"/>
            <a:r>
              <a:rPr lang="zh-CN" altLang="en-US" b="1" dirty="0"/>
              <a:t>图</a:t>
            </a:r>
            <a:r>
              <a:rPr lang="en-US" b="1" dirty="0"/>
              <a:t>4-30 </a:t>
            </a:r>
            <a:r>
              <a:rPr lang="zh-CN" altLang="en-US" b="1" dirty="0"/>
              <a:t>开始抓包</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1" name="图片 79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00706" y="2326545"/>
            <a:ext cx="4978400" cy="3505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741370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4.2.2 </a:t>
            </a:r>
            <a:r>
              <a:rPr lang="zh-CN" altLang="en-US" b="1" dirty="0"/>
              <a:t>网络数据包分析过程</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、通常情况下数据包会很多，在进行分析时需要通过“</a:t>
            </a:r>
            <a:r>
              <a:rPr lang="en-US" dirty="0" smtClean="0"/>
              <a:t>F</a:t>
            </a:r>
            <a:r>
              <a:rPr lang="en-US" cap="none" dirty="0" smtClean="0"/>
              <a:t>ilter</a:t>
            </a:r>
            <a:r>
              <a:rPr lang="zh-CN" altLang="en-US" dirty="0" smtClean="0"/>
              <a:t>”</a:t>
            </a:r>
            <a:r>
              <a:rPr lang="zh-CN" altLang="en-US" dirty="0"/>
              <a:t>指定关键字来过滤。例如，在命令行界面下，</a:t>
            </a:r>
            <a:r>
              <a:rPr lang="zh-CN" altLang="en-US" dirty="0" smtClean="0"/>
              <a:t>输入</a:t>
            </a:r>
            <a:r>
              <a:rPr lang="en-US" cap="none" dirty="0" smtClean="0"/>
              <a:t>ping </a:t>
            </a:r>
            <a:r>
              <a:rPr lang="en-US" cap="none" dirty="0" err="1" smtClean="0"/>
              <a:t>www.baidu.com</a:t>
            </a:r>
            <a:r>
              <a:rPr lang="zh-CN" altLang="en-US" dirty="0" smtClean="0"/>
              <a:t>，</a:t>
            </a:r>
            <a:r>
              <a:rPr lang="zh-CN" altLang="en-US" dirty="0"/>
              <a:t>结果如图</a:t>
            </a:r>
            <a:r>
              <a:rPr lang="en-US" dirty="0"/>
              <a:t>4-31</a:t>
            </a:r>
            <a:r>
              <a:rPr lang="zh-CN" altLang="en-US" dirty="0"/>
              <a:t>所示。</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5" name="图片 79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84287" y="3695699"/>
            <a:ext cx="4622800" cy="20955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784287" y="5791199"/>
            <a:ext cx="4622800" cy="646331"/>
          </a:xfrm>
          <a:prstGeom prst="rect">
            <a:avLst/>
          </a:prstGeom>
          <a:noFill/>
        </p:spPr>
        <p:txBody>
          <a:bodyPr wrap="square" rtlCol="0">
            <a:spAutoFit/>
          </a:bodyPr>
          <a:lstStyle/>
          <a:p>
            <a:pPr algn="ctr"/>
            <a:r>
              <a:rPr lang="zh-CN" altLang="en-US" b="1" dirty="0"/>
              <a:t>图</a:t>
            </a:r>
            <a:r>
              <a:rPr lang="en-US" b="1" dirty="0"/>
              <a:t>4-31 ping </a:t>
            </a:r>
            <a:r>
              <a:rPr lang="en-US" b="1" dirty="0" err="1"/>
              <a:t>www.baidu.com</a:t>
            </a:r>
            <a:endParaRPr lang="en-US" dirty="0"/>
          </a:p>
          <a:p>
            <a:pPr algn="ctr"/>
            <a:endParaRPr lang="en-US" dirty="0"/>
          </a:p>
        </p:txBody>
      </p:sp>
    </p:spTree>
    <p:extLst>
      <p:ext uri="{BB962C8B-B14F-4D97-AF65-F5344CB8AC3E}">
        <p14:creationId xmlns:p14="http://schemas.microsoft.com/office/powerpoint/2010/main" xmlns="" val="3435168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案例二：虚拟化技术在信息安全领域的应用</a:t>
            </a:r>
            <a:endParaRPr lang="en-US" dirty="0"/>
          </a:p>
        </p:txBody>
      </p:sp>
      <p:sp>
        <p:nvSpPr>
          <p:cNvPr id="3" name="Content Placeholder 2"/>
          <p:cNvSpPr>
            <a:spLocks noGrp="1"/>
          </p:cNvSpPr>
          <p:nvPr>
            <p:ph sz="quarter" idx="13"/>
          </p:nvPr>
        </p:nvSpPr>
        <p:spPr>
          <a:xfrm>
            <a:off x="913774" y="2367092"/>
            <a:ext cx="10363826" cy="4490908"/>
          </a:xfrm>
        </p:spPr>
        <p:txBody>
          <a:bodyPr>
            <a:normAutofit fontScale="77500" lnSpcReduction="20000"/>
          </a:bodyPr>
          <a:lstStyle/>
          <a:p>
            <a:pPr marL="0" indent="0">
              <a:buNone/>
            </a:pPr>
            <a:r>
              <a:rPr lang="x-none" dirty="0"/>
              <a:t>1959年，在一篇名为《大型高速计算机中的时间共享》(Time Sharing in Large Fast Computers)文章中出现了虚拟化的基本概念，这篇文章被认为是虚拟化技术的最早论述。近两年，随着虚拟化技术的特点和优势越来越多被人关注，虚拟化硬件条件不断成熟，虚拟化技术进入了高速发展时期。尽管从目前看来并不是所有的应用都能够被虚拟化，但虚拟化技术所带来的软硬件购买成本的降低、电力需求的下降、放置空间的减少、IT管理成本的下降等等一系列优点确实是不争的事实。</a:t>
            </a:r>
            <a:endParaRPr lang="en-US" dirty="0"/>
          </a:p>
          <a:p>
            <a:pPr marL="0" indent="0">
              <a:buNone/>
            </a:pPr>
            <a:r>
              <a:rPr lang="x-none" dirty="0"/>
              <a:t>虚拟化技术可以满足不同的需求，可能是计算虚拟化，可能是存储虚拟化，也可能是网络虚拟化，或者兼而有之；虚拟化技术的贡献目标也不尽相同，可能是硬件采购需求的降低，可能是机房供电系统负荷的降低，也可能是总体拥有成本(TCO)的下降。尽管计算机应用领域五花八门，但安全问题始终是贯穿整个软件生命周期的焦点问题之一。在信息化程度越高的单位，安全问题越需要受到重视，所以理应重视虚拟化技术在安全方面的作用。</a:t>
            </a:r>
            <a:endParaRPr lang="en-US" dirty="0"/>
          </a:p>
          <a:p>
            <a:pPr marL="0" indent="0">
              <a:buNone/>
            </a:pPr>
            <a:r>
              <a:rPr lang="x-none" dirty="0"/>
              <a:t>尽管虚拟化技术被人们看好，但是在向虚拟化转变的过程中还是存在不少的问题和矛盾。虚拟化不是一台两台设备的虚拟化，而是要求整个环境或数据中心的虚拟化，大规模的虚拟化要求在系统规划、设计、实现和使用中比传统方式考虑得更多。虚拟化软件实现的方式并不相同，如</a:t>
            </a:r>
            <a:r>
              <a:rPr lang="x-none" dirty="0" smtClean="0"/>
              <a:t>VM</a:t>
            </a:r>
            <a:r>
              <a:rPr lang="x-none" cap="none" dirty="0" smtClean="0"/>
              <a:t>ware</a:t>
            </a:r>
            <a:r>
              <a:rPr lang="x-none" dirty="0" smtClean="0"/>
              <a:t>和X</a:t>
            </a:r>
            <a:r>
              <a:rPr lang="x-none" cap="none" dirty="0" smtClean="0"/>
              <a:t>en</a:t>
            </a:r>
            <a:r>
              <a:rPr lang="x-none" dirty="0" smtClean="0"/>
              <a:t>在处理特权指令</a:t>
            </a:r>
            <a:r>
              <a:rPr lang="x-none" dirty="0"/>
              <a:t>、虚拟内存管理单元（MMU）的方式上就不一样。</a:t>
            </a:r>
            <a:endParaRPr lang="en-US" dirty="0"/>
          </a:p>
          <a:p>
            <a:pPr marL="0" indent="0">
              <a:buNone/>
            </a:pPr>
            <a:r>
              <a:rPr lang="x-none" dirty="0"/>
              <a:t>如何选择合适的虚拟化技术？多种虚拟化技术并存会带来哪些新的复杂性？一台物理机器上可以运行多个虚拟环境，如何对它们进行访问控制和权限分配？这些都是需要考虑的问题。相信在虚拟化厂商和用户的不懈努力下，虚拟化过程遇到的困难和问题都会被一一解决，虚拟化的明天必将更美好。</a:t>
            </a:r>
            <a:endParaRPr lang="en-US" dirty="0"/>
          </a:p>
          <a:p>
            <a:endParaRPr lang="en-US" dirty="0"/>
          </a:p>
        </p:txBody>
      </p:sp>
    </p:spTree>
    <p:extLst>
      <p:ext uri="{BB962C8B-B14F-4D97-AF65-F5344CB8AC3E}">
        <p14:creationId xmlns:p14="http://schemas.microsoft.com/office/powerpoint/2010/main" xmlns="" val="33225026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4.2.2 </a:t>
            </a:r>
            <a:r>
              <a:rPr lang="zh-CN" altLang="en-US" b="1" dirty="0"/>
              <a:t>网络数据包分析过程</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zh-CN" altLang="en-US" dirty="0"/>
              <a:t>在“</a:t>
            </a:r>
            <a:r>
              <a:rPr lang="en-US" dirty="0" smtClean="0"/>
              <a:t>F</a:t>
            </a:r>
            <a:r>
              <a:rPr lang="en-US" cap="none" dirty="0" smtClean="0"/>
              <a:t>ilter</a:t>
            </a:r>
            <a:r>
              <a:rPr lang="zh-CN" altLang="en-US" dirty="0" smtClean="0"/>
              <a:t>”</a:t>
            </a:r>
            <a:r>
              <a:rPr lang="zh-CN" altLang="en-US" dirty="0"/>
              <a:t>窗口输入</a:t>
            </a:r>
            <a:r>
              <a:rPr lang="en-US" dirty="0" smtClean="0"/>
              <a:t>“</a:t>
            </a:r>
            <a:r>
              <a:rPr lang="en-US" cap="none" dirty="0" err="1" smtClean="0"/>
              <a:t>icmp</a:t>
            </a:r>
            <a:r>
              <a:rPr lang="en-US" dirty="0" smtClean="0"/>
              <a:t>”</a:t>
            </a:r>
            <a:r>
              <a:rPr lang="zh-CN" altLang="en-US" dirty="0"/>
              <a:t>，点击“</a:t>
            </a:r>
            <a:r>
              <a:rPr lang="en-US" dirty="0" smtClean="0"/>
              <a:t>A</a:t>
            </a:r>
            <a:r>
              <a:rPr lang="en-US" cap="none" dirty="0" smtClean="0"/>
              <a:t>pply</a:t>
            </a:r>
            <a:r>
              <a:rPr lang="zh-CN" altLang="en-US" dirty="0" smtClean="0"/>
              <a:t>”</a:t>
            </a:r>
            <a:r>
              <a:rPr lang="zh-CN" altLang="en-US" dirty="0"/>
              <a:t>进行过滤</a:t>
            </a:r>
            <a:r>
              <a:rPr lang="zh-CN" altLang="en-US" dirty="0" smtClean="0"/>
              <a:t>，</a:t>
            </a:r>
            <a:r>
              <a:rPr lang="en-US" cap="none" dirty="0" smtClean="0"/>
              <a:t>ping</a:t>
            </a:r>
            <a:r>
              <a:rPr lang="zh-CN" altLang="en-US" dirty="0" smtClean="0"/>
              <a:t>命令</a:t>
            </a:r>
            <a:r>
              <a:rPr lang="zh-CN" altLang="en-US" dirty="0"/>
              <a:t>的执行过程单独显示出来了，如图</a:t>
            </a:r>
            <a:r>
              <a:rPr lang="en-US" dirty="0"/>
              <a:t>4-32</a:t>
            </a:r>
            <a:r>
              <a:rPr lang="zh-CN" altLang="en-US" dirty="0"/>
              <a:t>所示。</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784287" y="5791199"/>
            <a:ext cx="4622800" cy="369332"/>
          </a:xfrm>
          <a:prstGeom prst="rect">
            <a:avLst/>
          </a:prstGeom>
          <a:noFill/>
        </p:spPr>
        <p:txBody>
          <a:bodyPr wrap="square" rtlCol="0">
            <a:spAutoFit/>
          </a:bodyPr>
          <a:lstStyle/>
          <a:p>
            <a:pPr algn="ctr"/>
            <a:r>
              <a:rPr lang="zh-CN" altLang="en-US" b="1" dirty="0"/>
              <a:t>图</a:t>
            </a:r>
            <a:r>
              <a:rPr lang="en-US" b="1" dirty="0"/>
              <a:t>4-32 </a:t>
            </a:r>
            <a:r>
              <a:rPr lang="zh-CN" altLang="en-US" b="1" dirty="0"/>
              <a:t>用</a:t>
            </a:r>
            <a:r>
              <a:rPr lang="en-US" b="1" dirty="0" err="1"/>
              <a:t>icmp</a:t>
            </a:r>
            <a:r>
              <a:rPr lang="zh-CN" altLang="en-US" b="1" dirty="0"/>
              <a:t>关键字过滤数据包</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89" name="图片 79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44587" y="2833210"/>
            <a:ext cx="4902200" cy="29591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044569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4.2.2 </a:t>
            </a:r>
            <a:r>
              <a:rPr lang="zh-CN" altLang="en-US" b="1" dirty="0"/>
              <a:t>网络数据包分析过程</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zh-CN" altLang="en-US" dirty="0"/>
              <a:t>在“</a:t>
            </a:r>
            <a:r>
              <a:rPr lang="en-US" dirty="0" smtClean="0"/>
              <a:t>F</a:t>
            </a:r>
            <a:r>
              <a:rPr lang="en-US" cap="none" dirty="0" smtClean="0"/>
              <a:t>ilter</a:t>
            </a:r>
            <a:r>
              <a:rPr lang="zh-CN" altLang="en-US" dirty="0" smtClean="0"/>
              <a:t>”</a:t>
            </a:r>
            <a:r>
              <a:rPr lang="zh-CN" altLang="en-US" dirty="0"/>
              <a:t>窗口输入</a:t>
            </a:r>
            <a:r>
              <a:rPr lang="en-US" dirty="0" smtClean="0"/>
              <a:t>“</a:t>
            </a:r>
            <a:r>
              <a:rPr lang="en-US" cap="none" dirty="0" err="1" smtClean="0"/>
              <a:t>dns</a:t>
            </a:r>
            <a:r>
              <a:rPr lang="en-US" dirty="0" smtClean="0"/>
              <a:t>”</a:t>
            </a:r>
            <a:r>
              <a:rPr lang="zh-CN" altLang="en-US" dirty="0"/>
              <a:t>，点击“</a:t>
            </a:r>
            <a:r>
              <a:rPr lang="en-US" dirty="0" smtClean="0"/>
              <a:t>A</a:t>
            </a:r>
            <a:r>
              <a:rPr lang="en-US" cap="none" dirty="0" smtClean="0"/>
              <a:t>pply</a:t>
            </a:r>
            <a:r>
              <a:rPr lang="zh-CN" altLang="en-US" dirty="0" smtClean="0"/>
              <a:t>”</a:t>
            </a:r>
            <a:r>
              <a:rPr lang="zh-CN" altLang="en-US" dirty="0"/>
              <a:t>进行过滤，可以</a:t>
            </a:r>
            <a:r>
              <a:rPr lang="zh-CN" altLang="en-US" dirty="0" smtClean="0"/>
              <a:t>对</a:t>
            </a:r>
            <a:r>
              <a:rPr lang="en-US" cap="none" dirty="0" err="1" smtClean="0"/>
              <a:t>www.baidu.com</a:t>
            </a:r>
            <a:r>
              <a:rPr lang="zh-CN" altLang="en-US" dirty="0" smtClean="0"/>
              <a:t>域名</a:t>
            </a:r>
            <a:r>
              <a:rPr lang="zh-CN" altLang="en-US" dirty="0"/>
              <a:t>解析的数据包进行分析，如图</a:t>
            </a:r>
            <a:r>
              <a:rPr lang="en-US" dirty="0"/>
              <a:t>4-33</a:t>
            </a:r>
            <a:r>
              <a:rPr lang="zh-CN" altLang="en-US" dirty="0"/>
              <a:t>所示</a:t>
            </a:r>
            <a:r>
              <a:rPr lang="en-US" dirty="0"/>
              <a:t> </a:t>
            </a:r>
            <a:r>
              <a:rPr lang="zh-CN" altLang="en-US" dirty="0" smtClean="0"/>
              <a:t>。</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784287" y="6279933"/>
            <a:ext cx="4622800" cy="369332"/>
          </a:xfrm>
          <a:prstGeom prst="rect">
            <a:avLst/>
          </a:prstGeom>
          <a:noFill/>
        </p:spPr>
        <p:txBody>
          <a:bodyPr wrap="square" rtlCol="0">
            <a:spAutoFit/>
          </a:bodyPr>
          <a:lstStyle/>
          <a:p>
            <a:pPr algn="ctr"/>
            <a:r>
              <a:rPr lang="zh-CN" altLang="en-US" b="1" dirty="0"/>
              <a:t>图</a:t>
            </a:r>
            <a:r>
              <a:rPr lang="en-US" b="1" dirty="0"/>
              <a:t>4-33 </a:t>
            </a:r>
            <a:r>
              <a:rPr lang="zh-CN" altLang="en-US" b="1" dirty="0"/>
              <a:t>用</a:t>
            </a:r>
            <a:r>
              <a:rPr lang="en-US" b="1" dirty="0" err="1"/>
              <a:t>dns</a:t>
            </a:r>
            <a:r>
              <a:rPr lang="zh-CN" altLang="en-US" b="1" dirty="0"/>
              <a:t>关键字过滤数据包</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37" name="图片 79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12837" y="3263466"/>
            <a:ext cx="4965700" cy="2997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580068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4.3 </a:t>
            </a:r>
            <a:r>
              <a:rPr lang="zh-CN" altLang="en-US" b="1" dirty="0"/>
              <a:t>利用网络协议分析软件分析</a:t>
            </a:r>
            <a:r>
              <a:rPr lang="en-US" b="1" dirty="0"/>
              <a:t>TCP/IP</a:t>
            </a:r>
            <a:r>
              <a:rPr lang="zh-CN" altLang="en-US" b="1" dirty="0"/>
              <a:t>协议</a:t>
            </a:r>
            <a:r>
              <a:rPr lang="en-US" dirty="0"/>
              <a:t/>
            </a:r>
            <a:br>
              <a:rPr lang="en-US" dirty="0"/>
            </a:br>
            <a:endParaRPr lang="en-US" dirty="0"/>
          </a:p>
        </p:txBody>
      </p:sp>
      <p:sp>
        <p:nvSpPr>
          <p:cNvPr id="3" name="Content Placeholder 2"/>
          <p:cNvSpPr>
            <a:spLocks noGrp="1"/>
          </p:cNvSpPr>
          <p:nvPr>
            <p:ph sz="quarter" idx="13"/>
          </p:nvPr>
        </p:nvSpPr>
        <p:spPr/>
        <p:txBody>
          <a:bodyPr>
            <a:normAutofit lnSpcReduction="10000"/>
          </a:bodyPr>
          <a:lstStyle/>
          <a:p>
            <a:r>
              <a:rPr lang="zh-CN" altLang="en-US" dirty="0"/>
              <a:t>网络协议是计算机网络中所有设备（包括服务器、终端上网设备、路由器、防火墙、交换机等）进行数据交换而建立的规则、标准或约定的</a:t>
            </a:r>
            <a:r>
              <a:rPr lang="zh-CN" altLang="en-US" dirty="0" smtClean="0"/>
              <a:t>集合</a:t>
            </a:r>
          </a:p>
          <a:p>
            <a:r>
              <a:rPr lang="zh-CN" altLang="en-US" dirty="0" smtClean="0"/>
              <a:t>网络</a:t>
            </a:r>
            <a:r>
              <a:rPr lang="zh-CN" altLang="en-US" dirty="0"/>
              <a:t>协议由三个要素构成：语义、语法、时序。语义表示要做什么，语法表示要怎么做，时序表示做的</a:t>
            </a:r>
            <a:r>
              <a:rPr lang="zh-CN" altLang="en-US" dirty="0" smtClean="0"/>
              <a:t>顺序</a:t>
            </a:r>
          </a:p>
          <a:p>
            <a:r>
              <a:rPr lang="zh-CN" altLang="en-US" dirty="0" smtClean="0"/>
              <a:t>常见</a:t>
            </a:r>
            <a:r>
              <a:rPr lang="zh-CN" altLang="en-US" dirty="0"/>
              <a:t>的网络协议有</a:t>
            </a:r>
            <a:r>
              <a:rPr lang="en-US" dirty="0"/>
              <a:t>TCP/IP</a:t>
            </a:r>
            <a:r>
              <a:rPr lang="zh-CN" altLang="en-US" dirty="0"/>
              <a:t>协议、</a:t>
            </a:r>
            <a:r>
              <a:rPr lang="en-US" dirty="0"/>
              <a:t>IPX/SPX</a:t>
            </a:r>
            <a:r>
              <a:rPr lang="zh-CN" altLang="en-US" dirty="0"/>
              <a:t>协议、</a:t>
            </a:r>
            <a:r>
              <a:rPr lang="en-US" dirty="0" smtClean="0"/>
              <a:t>N</a:t>
            </a:r>
            <a:r>
              <a:rPr lang="en-US" cap="none" dirty="0" smtClean="0"/>
              <a:t>et</a:t>
            </a:r>
            <a:r>
              <a:rPr lang="en-US" dirty="0" smtClean="0"/>
              <a:t>BEUI</a:t>
            </a:r>
            <a:r>
              <a:rPr lang="zh-CN" altLang="en-US" dirty="0"/>
              <a:t>协议等。</a:t>
            </a:r>
            <a:r>
              <a:rPr lang="en-US" dirty="0" smtClean="0"/>
              <a:t>I</a:t>
            </a:r>
            <a:r>
              <a:rPr lang="en-US" cap="none" dirty="0" smtClean="0"/>
              <a:t>nternet</a:t>
            </a:r>
            <a:r>
              <a:rPr lang="zh-CN" altLang="en-US" dirty="0" smtClean="0"/>
              <a:t>上</a:t>
            </a:r>
            <a:r>
              <a:rPr lang="zh-CN" altLang="en-US" dirty="0"/>
              <a:t>的计算机使用的是</a:t>
            </a:r>
            <a:r>
              <a:rPr lang="en-US" dirty="0"/>
              <a:t>TCP/IP</a:t>
            </a:r>
            <a:r>
              <a:rPr lang="zh-CN" altLang="en-US" dirty="0"/>
              <a:t>协议，该协议是当今技术最成熟、应用最广泛的网络协议。</a:t>
            </a:r>
            <a:r>
              <a:rPr lang="en-US" dirty="0"/>
              <a:t>TCP/IP</a:t>
            </a:r>
            <a:r>
              <a:rPr lang="zh-CN" altLang="en-US" dirty="0"/>
              <a:t>协议是不同操作系统的计算机通过网络互连的通用协议，是一组计算机通信协议族，其中最著名的两个协议是</a:t>
            </a:r>
            <a:r>
              <a:rPr lang="en-US" dirty="0"/>
              <a:t>TCP</a:t>
            </a:r>
            <a:r>
              <a:rPr lang="zh-CN" altLang="en-US" dirty="0"/>
              <a:t>协议和</a:t>
            </a:r>
            <a:r>
              <a:rPr lang="en-US" dirty="0"/>
              <a:t>IP</a:t>
            </a:r>
            <a:r>
              <a:rPr lang="zh-CN" altLang="en-US" dirty="0"/>
              <a:t>协议。</a:t>
            </a:r>
            <a:r>
              <a:rPr lang="en-US" dirty="0"/>
              <a:t>TCP/IP</a:t>
            </a:r>
            <a:r>
              <a:rPr lang="zh-CN" altLang="en-US" dirty="0"/>
              <a:t>协议具有开放式互联环境，很容易实现各种局域网和广域网的集成式互联。</a:t>
            </a:r>
            <a:endParaRPr lang="en-US" dirty="0"/>
          </a:p>
          <a:p>
            <a:endParaRPr lang="en-US" dirty="0"/>
          </a:p>
        </p:txBody>
      </p:sp>
    </p:spTree>
    <p:extLst>
      <p:ext uri="{BB962C8B-B14F-4D97-AF65-F5344CB8AC3E}">
        <p14:creationId xmlns:p14="http://schemas.microsoft.com/office/powerpoint/2010/main" xmlns="" val="17959954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4.3 </a:t>
            </a:r>
            <a:r>
              <a:rPr lang="zh-CN" altLang="en-US" b="1" dirty="0"/>
              <a:t>利用网络协议分析软件分析</a:t>
            </a:r>
            <a:r>
              <a:rPr lang="en-US" b="1" dirty="0"/>
              <a:t>TCP/IP</a:t>
            </a:r>
            <a:r>
              <a:rPr lang="zh-CN" altLang="en-US" b="1" dirty="0"/>
              <a:t>协议</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r>
              <a:rPr lang="zh-CN" altLang="en-US" dirty="0" smtClean="0"/>
              <a:t>以</a:t>
            </a:r>
            <a:r>
              <a:rPr lang="en-US" dirty="0"/>
              <a:t>Wireshark</a:t>
            </a:r>
            <a:r>
              <a:rPr lang="zh-CN" altLang="en-US" dirty="0"/>
              <a:t>软件对</a:t>
            </a:r>
            <a:r>
              <a:rPr lang="en-US" dirty="0"/>
              <a:t>TCP</a:t>
            </a:r>
            <a:r>
              <a:rPr lang="zh-CN" altLang="en-US" dirty="0"/>
              <a:t>连接建立交互过程的数据包捕获分析为例，说明如何利用网络协议分析软件分析</a:t>
            </a:r>
            <a:r>
              <a:rPr lang="en-US" dirty="0"/>
              <a:t>TCP/IP</a:t>
            </a:r>
            <a:r>
              <a:rPr lang="zh-CN" altLang="en-US" dirty="0"/>
              <a:t>协议。</a:t>
            </a:r>
            <a:r>
              <a:rPr lang="en-US" dirty="0"/>
              <a:t>TCP</a:t>
            </a:r>
            <a:r>
              <a:rPr lang="zh-CN" altLang="en-US" dirty="0"/>
              <a:t>使用</a:t>
            </a:r>
            <a:r>
              <a:rPr lang="en-US" dirty="0"/>
              <a:t>SYN</a:t>
            </a:r>
            <a:r>
              <a:rPr lang="zh-CN" altLang="en-US" dirty="0"/>
              <a:t>报文来表示通过三次握手建立连接，如图</a:t>
            </a:r>
            <a:r>
              <a:rPr lang="en-US" dirty="0"/>
              <a:t>3-34</a:t>
            </a:r>
            <a:r>
              <a:rPr lang="zh-CN" altLang="en-US" dirty="0"/>
              <a:t>所示</a:t>
            </a:r>
            <a:r>
              <a:rPr lang="en-US" dirty="0"/>
              <a:t> </a:t>
            </a:r>
            <a:endParaRPr lang="zh-CN" altLang="en-US" dirty="0" smtClean="0"/>
          </a:p>
          <a:p>
            <a:endParaRPr lang="en-US" dirty="0"/>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385" name="Picture 1" descr="tcp"/>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63687" y="3247696"/>
            <a:ext cx="4064000" cy="30607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4540875" y="6380169"/>
            <a:ext cx="3109623" cy="646331"/>
          </a:xfrm>
          <a:prstGeom prst="rect">
            <a:avLst/>
          </a:prstGeom>
          <a:noFill/>
        </p:spPr>
        <p:txBody>
          <a:bodyPr wrap="square" rtlCol="0">
            <a:spAutoFit/>
          </a:bodyPr>
          <a:lstStyle/>
          <a:p>
            <a:pPr algn="ctr"/>
            <a:r>
              <a:rPr lang="zh-CN" altLang="en-US" b="1" dirty="0"/>
              <a:t>图</a:t>
            </a:r>
            <a:r>
              <a:rPr lang="en-US" b="1" dirty="0"/>
              <a:t>4-34 TCP</a:t>
            </a:r>
            <a:r>
              <a:rPr lang="zh-CN" altLang="en-US" b="1" dirty="0"/>
              <a:t>连接建立交互过程</a:t>
            </a:r>
            <a:endParaRPr lang="en-US" dirty="0"/>
          </a:p>
          <a:p>
            <a:pPr algn="ctr"/>
            <a:endParaRPr lang="en-US" dirty="0"/>
          </a:p>
        </p:txBody>
      </p:sp>
    </p:spTree>
    <p:extLst>
      <p:ext uri="{BB962C8B-B14F-4D97-AF65-F5344CB8AC3E}">
        <p14:creationId xmlns:p14="http://schemas.microsoft.com/office/powerpoint/2010/main" xmlns="" val="10651889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4.3 </a:t>
            </a:r>
            <a:r>
              <a:rPr lang="zh-CN" altLang="en-US" b="1" dirty="0"/>
              <a:t>利用网络协议分析软件分析</a:t>
            </a:r>
            <a:r>
              <a:rPr lang="en-US" b="1" dirty="0"/>
              <a:t>TCP/IP</a:t>
            </a:r>
            <a:r>
              <a:rPr lang="zh-CN" altLang="en-US" b="1" dirty="0"/>
              <a:t>协议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a:t>
            </a:r>
            <a:r>
              <a:rPr lang="zh-CN" altLang="en-US" dirty="0" smtClean="0"/>
              <a:t>打开</a:t>
            </a:r>
            <a:r>
              <a:rPr lang="en-US" cap="none" dirty="0" err="1" smtClean="0"/>
              <a:t>wireshark</a:t>
            </a:r>
            <a:r>
              <a:rPr lang="zh-CN" altLang="en-US" dirty="0" smtClean="0"/>
              <a:t>主界面</a:t>
            </a:r>
            <a:r>
              <a:rPr lang="zh-CN" altLang="en-US" dirty="0"/>
              <a:t>，选择相应的网卡，单击</a:t>
            </a:r>
            <a:r>
              <a:rPr lang="zh-CN" altLang="en-US" dirty="0" smtClean="0"/>
              <a:t>“</a:t>
            </a:r>
            <a:r>
              <a:rPr lang="en-US" cap="none" dirty="0" smtClean="0"/>
              <a:t>start</a:t>
            </a:r>
            <a:r>
              <a:rPr lang="zh-CN" altLang="en-US" dirty="0" smtClean="0"/>
              <a:t>”</a:t>
            </a:r>
            <a:r>
              <a:rPr lang="zh-CN" altLang="en-US" dirty="0"/>
              <a:t>按钮开启抓包，打开</a:t>
            </a:r>
            <a:r>
              <a:rPr lang="en-US" dirty="0"/>
              <a:t>IE</a:t>
            </a:r>
            <a:r>
              <a:rPr lang="zh-CN" altLang="en-US" dirty="0"/>
              <a:t>浏览器，在地址栏中输入</a:t>
            </a:r>
            <a:r>
              <a:rPr lang="zh-CN" altLang="en-US" dirty="0" smtClean="0"/>
              <a:t>：</a:t>
            </a:r>
            <a:r>
              <a:rPr lang="en-US" cap="none" dirty="0" smtClean="0"/>
              <a:t>http://</a:t>
            </a:r>
            <a:r>
              <a:rPr lang="en-US" cap="none" dirty="0" err="1" smtClean="0"/>
              <a:t>www.baidu.com</a:t>
            </a:r>
            <a:r>
              <a:rPr lang="zh-CN" altLang="en-US" dirty="0" smtClean="0"/>
              <a:t>，</a:t>
            </a:r>
            <a:r>
              <a:rPr lang="zh-CN" altLang="en-US" dirty="0"/>
              <a:t>当出现百度首页后，再单击“</a:t>
            </a:r>
            <a:r>
              <a:rPr lang="en-US" dirty="0" smtClean="0"/>
              <a:t>C</a:t>
            </a:r>
            <a:r>
              <a:rPr lang="en-US" cap="none" dirty="0" smtClean="0"/>
              <a:t>apture</a:t>
            </a:r>
            <a:r>
              <a:rPr lang="zh-CN" altLang="en-US" dirty="0" smtClean="0"/>
              <a:t>”</a:t>
            </a:r>
            <a:r>
              <a:rPr lang="zh-CN" altLang="en-US" dirty="0"/>
              <a:t>菜单下的</a:t>
            </a:r>
            <a:r>
              <a:rPr lang="zh-CN" altLang="en-US" dirty="0" smtClean="0"/>
              <a:t>“</a:t>
            </a:r>
            <a:r>
              <a:rPr lang="en-US" cap="none" dirty="0" smtClean="0"/>
              <a:t>stop</a:t>
            </a:r>
            <a:r>
              <a:rPr lang="zh-CN" altLang="en-US" dirty="0" smtClean="0"/>
              <a:t>”</a:t>
            </a:r>
            <a:r>
              <a:rPr lang="zh-CN" altLang="en-US" dirty="0"/>
              <a:t>按钮停止抓包。</a:t>
            </a:r>
            <a:endParaRPr lang="en-US" dirty="0"/>
          </a:p>
          <a:p>
            <a:endParaRPr lang="en-US" dirty="0"/>
          </a:p>
        </p:txBody>
      </p:sp>
    </p:spTree>
    <p:extLst>
      <p:ext uri="{BB962C8B-B14F-4D97-AF65-F5344CB8AC3E}">
        <p14:creationId xmlns:p14="http://schemas.microsoft.com/office/powerpoint/2010/main" xmlns="" val="13007109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4.3 </a:t>
            </a:r>
            <a:r>
              <a:rPr lang="zh-CN" altLang="en-US" b="1" dirty="0"/>
              <a:t>利用网络协议分析软件分析</a:t>
            </a:r>
            <a:r>
              <a:rPr lang="en-US" b="1" dirty="0"/>
              <a:t>TCP/IP</a:t>
            </a:r>
            <a:r>
              <a:rPr lang="zh-CN" altLang="en-US" b="1" dirty="0"/>
              <a:t>协议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、在“</a:t>
            </a:r>
            <a:r>
              <a:rPr lang="en-US" dirty="0" smtClean="0"/>
              <a:t>F</a:t>
            </a:r>
            <a:r>
              <a:rPr lang="en-US" cap="none" dirty="0" smtClean="0"/>
              <a:t>ilter</a:t>
            </a:r>
            <a:r>
              <a:rPr lang="zh-CN" altLang="en-US" dirty="0" smtClean="0"/>
              <a:t>”</a:t>
            </a:r>
            <a:r>
              <a:rPr lang="zh-CN" altLang="en-US" dirty="0"/>
              <a:t>中</a:t>
            </a:r>
            <a:r>
              <a:rPr lang="zh-CN" altLang="en-US" dirty="0" smtClean="0"/>
              <a:t>输入</a:t>
            </a:r>
            <a:r>
              <a:rPr lang="en-US" cap="none" dirty="0" smtClean="0"/>
              <a:t>http</a:t>
            </a:r>
            <a:r>
              <a:rPr lang="zh-CN" altLang="en-US" dirty="0" smtClean="0"/>
              <a:t>进行</a:t>
            </a:r>
            <a:r>
              <a:rPr lang="zh-CN" altLang="en-US" dirty="0"/>
              <a:t>过滤，然后选中“</a:t>
            </a:r>
            <a:r>
              <a:rPr lang="en-US" dirty="0"/>
              <a:t>469 GET </a:t>
            </a:r>
            <a:r>
              <a:rPr lang="en-US" dirty="0" smtClean="0"/>
              <a:t>/</a:t>
            </a:r>
            <a:r>
              <a:rPr lang="en-US" cap="none" dirty="0" err="1" smtClean="0"/>
              <a:t>favicon.ico</a:t>
            </a:r>
            <a:r>
              <a:rPr lang="en-US" dirty="0" smtClean="0"/>
              <a:t> </a:t>
            </a:r>
            <a:r>
              <a:rPr lang="en-US" dirty="0"/>
              <a:t>HTTP/1.1</a:t>
            </a:r>
            <a:r>
              <a:rPr lang="zh-CN" altLang="en-US" dirty="0"/>
              <a:t>”的那条记录，右键点击“</a:t>
            </a:r>
            <a:r>
              <a:rPr lang="en-US" dirty="0" smtClean="0"/>
              <a:t>F</a:t>
            </a:r>
            <a:r>
              <a:rPr lang="en-US" cap="none" dirty="0" smtClean="0"/>
              <a:t>ollow</a:t>
            </a:r>
            <a:r>
              <a:rPr lang="en-US" dirty="0" smtClean="0"/>
              <a:t> </a:t>
            </a:r>
            <a:r>
              <a:rPr lang="en-US" dirty="0"/>
              <a:t>TCP </a:t>
            </a:r>
            <a:r>
              <a:rPr lang="en-US" cap="none" dirty="0" smtClean="0"/>
              <a:t>Stream</a:t>
            </a:r>
            <a:r>
              <a:rPr lang="en-US" dirty="0" smtClean="0"/>
              <a:t>”,</a:t>
            </a:r>
            <a:r>
              <a:rPr lang="zh-CN" altLang="en-US" dirty="0"/>
              <a:t>如图</a:t>
            </a:r>
            <a:r>
              <a:rPr lang="en-US" dirty="0"/>
              <a:t>4-35</a:t>
            </a:r>
            <a:r>
              <a:rPr lang="zh-CN" altLang="en-US" dirty="0"/>
              <a:t>所示。</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740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591472" y="3403597"/>
            <a:ext cx="5003800" cy="2540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792717" y="5943597"/>
            <a:ext cx="2601310" cy="646331"/>
          </a:xfrm>
          <a:prstGeom prst="rect">
            <a:avLst/>
          </a:prstGeom>
          <a:noFill/>
        </p:spPr>
        <p:txBody>
          <a:bodyPr wrap="square" rtlCol="0">
            <a:spAutoFit/>
          </a:bodyPr>
          <a:lstStyle/>
          <a:p>
            <a:r>
              <a:rPr lang="zh-CN" altLang="en-US" b="1" dirty="0"/>
              <a:t>图</a:t>
            </a:r>
            <a:r>
              <a:rPr lang="en-US" b="1" dirty="0"/>
              <a:t>4-35 </a:t>
            </a:r>
            <a:r>
              <a:rPr lang="zh-CN" altLang="en-US" b="1" dirty="0"/>
              <a:t>筛选</a:t>
            </a:r>
            <a:r>
              <a:rPr lang="en-US" b="1" dirty="0"/>
              <a:t>TCP</a:t>
            </a:r>
            <a:r>
              <a:rPr lang="zh-CN" altLang="en-US" b="1" dirty="0"/>
              <a:t>数据包</a:t>
            </a:r>
            <a:endParaRPr lang="en-US" dirty="0"/>
          </a:p>
          <a:p>
            <a:endParaRPr lang="en-US" dirty="0"/>
          </a:p>
        </p:txBody>
      </p:sp>
    </p:spTree>
    <p:extLst>
      <p:ext uri="{BB962C8B-B14F-4D97-AF65-F5344CB8AC3E}">
        <p14:creationId xmlns:p14="http://schemas.microsoft.com/office/powerpoint/2010/main" xmlns="" val="16263571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4.3 </a:t>
            </a:r>
            <a:r>
              <a:rPr lang="zh-CN" altLang="en-US" b="1" dirty="0"/>
              <a:t>利用网络协议分析软件分析</a:t>
            </a:r>
            <a:r>
              <a:rPr lang="en-US" b="1" dirty="0"/>
              <a:t>TCP/IP</a:t>
            </a:r>
            <a:r>
              <a:rPr lang="zh-CN" altLang="en-US" b="1" dirty="0"/>
              <a:t>协议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、如图</a:t>
            </a:r>
            <a:r>
              <a:rPr lang="en-US" dirty="0"/>
              <a:t>4-36</a:t>
            </a:r>
            <a:r>
              <a:rPr lang="zh-CN" altLang="en-US" dirty="0"/>
              <a:t>所示，可以看到序号为</a:t>
            </a:r>
            <a:r>
              <a:rPr lang="en-US" dirty="0"/>
              <a:t>17</a:t>
            </a:r>
            <a:r>
              <a:rPr lang="zh-CN" altLang="en-US" dirty="0"/>
              <a:t>、协议为</a:t>
            </a:r>
            <a:r>
              <a:rPr lang="en-US" dirty="0"/>
              <a:t>HTTP</a:t>
            </a:r>
            <a:r>
              <a:rPr lang="zh-CN" altLang="en-US" dirty="0"/>
              <a:t>的数据包前面有三个</a:t>
            </a:r>
            <a:r>
              <a:rPr lang="en-US" dirty="0"/>
              <a:t>TCP</a:t>
            </a:r>
            <a:r>
              <a:rPr lang="zh-CN" altLang="en-US" dirty="0"/>
              <a:t>协议的数据包，即三次握手的三个数据包，序号依次是</a:t>
            </a:r>
            <a:r>
              <a:rPr lang="en-US" dirty="0"/>
              <a:t>14</a:t>
            </a:r>
            <a:r>
              <a:rPr lang="zh-CN" altLang="en-US" dirty="0"/>
              <a:t>、</a:t>
            </a:r>
            <a:r>
              <a:rPr lang="en-US" dirty="0"/>
              <a:t>15</a:t>
            </a:r>
            <a:r>
              <a:rPr lang="zh-CN" altLang="en-US" dirty="0"/>
              <a:t>、</a:t>
            </a:r>
            <a:r>
              <a:rPr lang="en-US" dirty="0"/>
              <a:t>16</a:t>
            </a:r>
            <a:r>
              <a:rPr lang="zh-CN" altLang="en-US" dirty="0"/>
              <a:t>。</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642944" y="5943597"/>
            <a:ext cx="2900855" cy="369332"/>
          </a:xfrm>
          <a:prstGeom prst="rect">
            <a:avLst/>
          </a:prstGeom>
          <a:noFill/>
        </p:spPr>
        <p:txBody>
          <a:bodyPr wrap="square" rtlCol="0">
            <a:spAutoFit/>
          </a:bodyPr>
          <a:lstStyle/>
          <a:p>
            <a:r>
              <a:rPr lang="zh-CN" altLang="en-US" b="1" dirty="0"/>
              <a:t>图</a:t>
            </a:r>
            <a:r>
              <a:rPr lang="en-US" b="1" dirty="0"/>
              <a:t>4-36 TCP</a:t>
            </a:r>
            <a:r>
              <a:rPr lang="zh-CN" altLang="en-US" b="1" dirty="0"/>
              <a:t>三次握手数据包</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843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54972" y="3860797"/>
            <a:ext cx="4876800" cy="2082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019112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4.3 </a:t>
            </a:r>
            <a:r>
              <a:rPr lang="zh-CN" altLang="en-US" b="1" dirty="0"/>
              <a:t>利用网络协议分析软件分析</a:t>
            </a:r>
            <a:r>
              <a:rPr lang="en-US" b="1" dirty="0"/>
              <a:t>TCP/IP</a:t>
            </a:r>
            <a:r>
              <a:rPr lang="zh-CN" altLang="en-US" b="1" dirty="0"/>
              <a:t>协议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4</a:t>
            </a:r>
            <a:r>
              <a:rPr lang="zh-CN" altLang="en-US" dirty="0"/>
              <a:t>、选中序号为</a:t>
            </a:r>
            <a:r>
              <a:rPr lang="en-US" dirty="0"/>
              <a:t>14</a:t>
            </a:r>
            <a:r>
              <a:rPr lang="zh-CN" altLang="en-US" dirty="0"/>
              <a:t>的数据包，该数据包表示第一次握手，即客户端发送一个包含标志位</a:t>
            </a:r>
            <a:r>
              <a:rPr lang="en-US" dirty="0"/>
              <a:t>SYN</a:t>
            </a:r>
            <a:r>
              <a:rPr lang="zh-CN" altLang="en-US" dirty="0"/>
              <a:t>的</a:t>
            </a:r>
            <a:r>
              <a:rPr lang="en-US" dirty="0"/>
              <a:t>TCP</a:t>
            </a:r>
            <a:r>
              <a:rPr lang="zh-CN" altLang="en-US" dirty="0"/>
              <a:t>报文，该报文会指明客户端使用的端口以及</a:t>
            </a:r>
            <a:r>
              <a:rPr lang="en-US" dirty="0"/>
              <a:t>TCP</a:t>
            </a:r>
            <a:r>
              <a:rPr lang="zh-CN" altLang="en-US" dirty="0"/>
              <a:t>连接的初始序列号</a:t>
            </a:r>
            <a:r>
              <a:rPr lang="zh-CN" altLang="en-US" dirty="0" smtClean="0"/>
              <a:t>（</a:t>
            </a:r>
            <a:r>
              <a:rPr lang="en-US" cap="none" dirty="0" smtClean="0"/>
              <a:t>Sequence number</a:t>
            </a:r>
            <a:r>
              <a:rPr lang="zh-CN" altLang="en-US" dirty="0" smtClean="0"/>
              <a:t>）</a:t>
            </a:r>
            <a:r>
              <a:rPr lang="zh-CN" altLang="en-US" dirty="0"/>
              <a:t>。</a:t>
            </a:r>
            <a:r>
              <a:rPr lang="en-US" dirty="0"/>
              <a:t>SYN</a:t>
            </a:r>
            <a:r>
              <a:rPr lang="zh-CN" altLang="en-US" dirty="0"/>
              <a:t>报文通常是从客户端发送到服务器端，这个数据包请求建立连接</a:t>
            </a:r>
            <a:r>
              <a:rPr lang="zh-CN" altLang="en-US" dirty="0" smtClean="0"/>
              <a:t>。</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0172919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4.3 </a:t>
            </a:r>
            <a:r>
              <a:rPr lang="zh-CN" altLang="en-US" b="1" dirty="0"/>
              <a:t>利用网络协议分析软件分析</a:t>
            </a:r>
            <a:r>
              <a:rPr lang="en-US" b="1" dirty="0"/>
              <a:t>TCP/IP</a:t>
            </a:r>
            <a:r>
              <a:rPr lang="zh-CN" altLang="en-US" b="1" dirty="0"/>
              <a:t>协议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zh-CN" altLang="en-US" dirty="0"/>
              <a:t>该报文段里的序列号（</a:t>
            </a:r>
            <a:r>
              <a:rPr lang="en-US" dirty="0" smtClean="0"/>
              <a:t>S</a:t>
            </a:r>
            <a:r>
              <a:rPr lang="en-US" cap="none" dirty="0" smtClean="0"/>
              <a:t>equence number</a:t>
            </a:r>
            <a:r>
              <a:rPr lang="zh-CN" altLang="en-US" dirty="0" smtClean="0"/>
              <a:t>）</a:t>
            </a:r>
            <a:r>
              <a:rPr lang="zh-CN" altLang="en-US" dirty="0"/>
              <a:t>是一个随机生成的</a:t>
            </a:r>
            <a:r>
              <a:rPr lang="en-US" dirty="0" smtClean="0"/>
              <a:t>32</a:t>
            </a:r>
            <a:r>
              <a:rPr lang="en-US" cap="none" dirty="0" smtClean="0"/>
              <a:t>bit</a:t>
            </a:r>
            <a:r>
              <a:rPr lang="zh-CN" altLang="en-US" dirty="0" smtClean="0"/>
              <a:t>数值</a:t>
            </a:r>
            <a:r>
              <a:rPr lang="zh-CN" altLang="en-US" dirty="0"/>
              <a:t>，表示客户端为后续报文设定的起始编号。序列号</a:t>
            </a:r>
            <a:r>
              <a:rPr lang="en-US" dirty="0"/>
              <a:t>SEQ</a:t>
            </a:r>
            <a:r>
              <a:rPr lang="zh-CN" altLang="en-US" dirty="0"/>
              <a:t>在连接请求时相对初始值是</a:t>
            </a:r>
            <a:r>
              <a:rPr lang="en-US" dirty="0"/>
              <a:t>0</a:t>
            </a:r>
            <a:r>
              <a:rPr lang="zh-CN" altLang="en-US" dirty="0"/>
              <a:t>，如图</a:t>
            </a:r>
            <a:r>
              <a:rPr lang="en-US" dirty="0"/>
              <a:t>4-37</a:t>
            </a:r>
            <a:r>
              <a:rPr lang="zh-CN" altLang="en-US" dirty="0"/>
              <a:t>所示。单击协议框中的“</a:t>
            </a:r>
            <a:r>
              <a:rPr lang="en-US" dirty="0" smtClean="0"/>
              <a:t>S</a:t>
            </a:r>
            <a:r>
              <a:rPr lang="en-US" cap="none" dirty="0" smtClean="0"/>
              <a:t>equence number</a:t>
            </a:r>
            <a:r>
              <a:rPr lang="zh-CN" altLang="en-US" dirty="0" smtClean="0"/>
              <a:t>”</a:t>
            </a:r>
            <a:r>
              <a:rPr lang="zh-CN" altLang="en-US" dirty="0"/>
              <a:t>，在原始框中看到其实际值</a:t>
            </a:r>
            <a:r>
              <a:rPr lang="zh-CN" altLang="en-US" dirty="0" smtClean="0"/>
              <a:t>是</a:t>
            </a:r>
            <a:r>
              <a:rPr lang="en-US" cap="none" dirty="0" smtClean="0"/>
              <a:t>1f fb 52 cd</a:t>
            </a:r>
            <a:r>
              <a:rPr lang="zh-CN" altLang="en-US" dirty="0" smtClean="0"/>
              <a:t>。</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775841" y="5943597"/>
            <a:ext cx="4635062" cy="369332"/>
          </a:xfrm>
          <a:prstGeom prst="rect">
            <a:avLst/>
          </a:prstGeom>
          <a:noFill/>
        </p:spPr>
        <p:txBody>
          <a:bodyPr wrap="square" rtlCol="0">
            <a:spAutoFit/>
          </a:bodyPr>
          <a:lstStyle/>
          <a:p>
            <a:r>
              <a:rPr lang="zh-CN" altLang="en-US" b="1" dirty="0"/>
              <a:t>图</a:t>
            </a:r>
            <a:r>
              <a:rPr lang="en-US" b="1" dirty="0"/>
              <a:t>4-37 </a:t>
            </a:r>
            <a:r>
              <a:rPr lang="zh-CN" altLang="en-US" b="1" dirty="0"/>
              <a:t>客户端发出连接请求数据包的</a:t>
            </a:r>
            <a:r>
              <a:rPr lang="en-US" b="1" dirty="0"/>
              <a:t>SEQ</a:t>
            </a:r>
            <a:r>
              <a:rPr lang="zh-CN" altLang="en-US" b="1" dirty="0"/>
              <a:t>值</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8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35922" y="3454397"/>
            <a:ext cx="4914900" cy="2489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942262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4.3 </a:t>
            </a:r>
            <a:r>
              <a:rPr lang="zh-CN" altLang="en-US" b="1" dirty="0"/>
              <a:t>利用网络协议分析软件分析</a:t>
            </a:r>
            <a:r>
              <a:rPr lang="en-US" b="1" dirty="0"/>
              <a:t>TCP/IP</a:t>
            </a:r>
            <a:r>
              <a:rPr lang="zh-CN" altLang="en-US" b="1" dirty="0"/>
              <a:t>协议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5</a:t>
            </a:r>
            <a:r>
              <a:rPr lang="zh-CN" altLang="en-US" dirty="0"/>
              <a:t>、选中序号为</a:t>
            </a:r>
            <a:r>
              <a:rPr lang="en-US" dirty="0"/>
              <a:t>15</a:t>
            </a:r>
            <a:r>
              <a:rPr lang="zh-CN" altLang="en-US" dirty="0"/>
              <a:t>的数据包，该数据包表示第二次握手，即服务端发送给发送端的</a:t>
            </a:r>
            <a:r>
              <a:rPr lang="en-US" dirty="0"/>
              <a:t>TCP</a:t>
            </a:r>
            <a:r>
              <a:rPr lang="zh-CN" altLang="en-US" dirty="0"/>
              <a:t>报文。当服务器接收到连接请求时就对请求方进行响应，以确认收到客户端的第一个</a:t>
            </a:r>
            <a:r>
              <a:rPr lang="en-US" dirty="0"/>
              <a:t>TCP</a:t>
            </a:r>
            <a:r>
              <a:rPr lang="zh-CN" altLang="en-US" dirty="0"/>
              <a:t>报文。如图</a:t>
            </a:r>
            <a:r>
              <a:rPr lang="en-US" dirty="0"/>
              <a:t>4-38</a:t>
            </a:r>
            <a:r>
              <a:rPr lang="zh-CN" altLang="en-US" dirty="0"/>
              <a:t>所示，点击协议框中的加号，查看数据包详细信息，标志位</a:t>
            </a:r>
            <a:r>
              <a:rPr lang="en-US" dirty="0"/>
              <a:t>SYN=1</a:t>
            </a:r>
            <a:r>
              <a:rPr lang="zh-CN" altLang="en-US" dirty="0"/>
              <a:t>，序列号</a:t>
            </a:r>
            <a:r>
              <a:rPr lang="en-US" dirty="0"/>
              <a:t>SEQ</a:t>
            </a:r>
            <a:r>
              <a:rPr lang="zh-CN" altLang="en-US" dirty="0"/>
              <a:t>在协议框中显示为</a:t>
            </a:r>
            <a:r>
              <a:rPr lang="en-US" dirty="0"/>
              <a:t>0</a:t>
            </a:r>
            <a:r>
              <a:rPr lang="zh-CN" altLang="en-US" dirty="0"/>
              <a:t>，在原始框中</a:t>
            </a:r>
            <a:r>
              <a:rPr lang="zh-CN" altLang="en-US" dirty="0" smtClean="0"/>
              <a:t>为</a:t>
            </a:r>
            <a:r>
              <a:rPr lang="en-US" cap="none" dirty="0" smtClean="0"/>
              <a:t>2c f3 77 77</a:t>
            </a:r>
            <a:r>
              <a:rPr lang="zh-CN" altLang="en-US" dirty="0" smtClean="0"/>
              <a:t>。</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176235" y="6486548"/>
            <a:ext cx="3838904" cy="378375"/>
          </a:xfrm>
          <a:prstGeom prst="rect">
            <a:avLst/>
          </a:prstGeom>
          <a:noFill/>
        </p:spPr>
        <p:txBody>
          <a:bodyPr wrap="square" rtlCol="0">
            <a:spAutoFit/>
          </a:bodyPr>
          <a:lstStyle/>
          <a:p>
            <a:r>
              <a:rPr lang="zh-CN" altLang="en-US" b="1" dirty="0"/>
              <a:t>图</a:t>
            </a:r>
            <a:r>
              <a:rPr lang="en-US" b="1" dirty="0"/>
              <a:t>4-38 </a:t>
            </a:r>
            <a:r>
              <a:rPr lang="zh-CN" altLang="en-US" b="1" dirty="0"/>
              <a:t>服务器端确认数据包的</a:t>
            </a:r>
            <a:r>
              <a:rPr lang="en-US" b="1" dirty="0"/>
              <a:t>SEQ</a:t>
            </a:r>
            <a:r>
              <a:rPr lang="zh-CN" altLang="en-US" b="1" dirty="0"/>
              <a:t>值</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150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84287" y="3857648"/>
            <a:ext cx="4622800" cy="2628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22608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思考</a:t>
            </a:r>
            <a:endParaRPr lang="en-US" dirty="0"/>
          </a:p>
        </p:txBody>
      </p:sp>
      <p:sp>
        <p:nvSpPr>
          <p:cNvPr id="3" name="Content Placeholder 2"/>
          <p:cNvSpPr>
            <a:spLocks noGrp="1"/>
          </p:cNvSpPr>
          <p:nvPr>
            <p:ph sz="quarter" idx="13"/>
          </p:nvPr>
        </p:nvSpPr>
        <p:spPr/>
        <p:txBody>
          <a:bodyPr/>
          <a:lstStyle/>
          <a:p>
            <a:pPr marL="457200" lvl="1" indent="0">
              <a:buNone/>
            </a:pPr>
            <a:r>
              <a:rPr lang="en-US" dirty="0" smtClean="0"/>
              <a:t>1</a:t>
            </a:r>
            <a:r>
              <a:rPr lang="zh-CN" altLang="en-US" dirty="0"/>
              <a:t>、什么是虚拟化技术？</a:t>
            </a:r>
            <a:endParaRPr lang="en-US" dirty="0"/>
          </a:p>
          <a:p>
            <a:pPr marL="457200" lvl="1" indent="0">
              <a:buNone/>
            </a:pPr>
            <a:r>
              <a:rPr lang="en-US" dirty="0"/>
              <a:t>2</a:t>
            </a:r>
            <a:r>
              <a:rPr lang="zh-CN" altLang="en-US" dirty="0"/>
              <a:t>、虚拟化技术有何优势？</a:t>
            </a:r>
            <a:endParaRPr lang="en-US" dirty="0"/>
          </a:p>
          <a:p>
            <a:pPr marL="457200" lvl="1" indent="0">
              <a:buNone/>
            </a:pPr>
            <a:r>
              <a:rPr lang="en-US" dirty="0"/>
              <a:t>3</a:t>
            </a:r>
            <a:r>
              <a:rPr lang="zh-CN" altLang="en-US" dirty="0"/>
              <a:t>、如何利用虚拟化技术来加强系统和网络的安全性？</a:t>
            </a:r>
            <a:endParaRPr lang="en-US" dirty="0"/>
          </a:p>
          <a:p>
            <a:endParaRPr lang="en-US" dirty="0"/>
          </a:p>
        </p:txBody>
      </p:sp>
    </p:spTree>
    <p:extLst>
      <p:ext uri="{BB962C8B-B14F-4D97-AF65-F5344CB8AC3E}">
        <p14:creationId xmlns:p14="http://schemas.microsoft.com/office/powerpoint/2010/main" xmlns="" val="1443080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4.3 </a:t>
            </a:r>
            <a:r>
              <a:rPr lang="zh-CN" altLang="en-US" b="1" dirty="0"/>
              <a:t>利用网络协议分析软件分析</a:t>
            </a:r>
            <a:r>
              <a:rPr lang="en-US" b="1" dirty="0"/>
              <a:t>TCP/IP</a:t>
            </a:r>
            <a:r>
              <a:rPr lang="zh-CN" altLang="en-US" b="1" dirty="0"/>
              <a:t>协议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zh-CN" altLang="en-US" dirty="0"/>
              <a:t>如图</a:t>
            </a:r>
            <a:r>
              <a:rPr lang="en-US" dirty="0"/>
              <a:t>4-39</a:t>
            </a:r>
            <a:r>
              <a:rPr lang="zh-CN" altLang="en-US" dirty="0"/>
              <a:t>所示，确认号（</a:t>
            </a:r>
            <a:r>
              <a:rPr lang="en-US" dirty="0" smtClean="0"/>
              <a:t>A</a:t>
            </a:r>
            <a:r>
              <a:rPr lang="en-US" cap="none" dirty="0" smtClean="0"/>
              <a:t>cknowledgement</a:t>
            </a:r>
            <a:r>
              <a:rPr lang="en-US" dirty="0" smtClean="0"/>
              <a:t> N</a:t>
            </a:r>
            <a:r>
              <a:rPr lang="en-US" cap="none" dirty="0" smtClean="0"/>
              <a:t>umber</a:t>
            </a:r>
            <a:r>
              <a:rPr lang="zh-CN" altLang="en-US" dirty="0" smtClean="0"/>
              <a:t>）</a:t>
            </a:r>
            <a:r>
              <a:rPr lang="zh-CN" altLang="en-US" dirty="0"/>
              <a:t>在协议框中显示为</a:t>
            </a:r>
            <a:r>
              <a:rPr lang="en-US" dirty="0"/>
              <a:t>1</a:t>
            </a:r>
            <a:r>
              <a:rPr lang="zh-CN" altLang="en-US" dirty="0"/>
              <a:t>，在原始框中的值</a:t>
            </a:r>
            <a:r>
              <a:rPr lang="zh-CN" altLang="en-US" dirty="0" smtClean="0"/>
              <a:t>为</a:t>
            </a:r>
            <a:r>
              <a:rPr lang="en-US" cap="none" dirty="0" smtClean="0"/>
              <a:t>1f fb 52 </a:t>
            </a:r>
            <a:r>
              <a:rPr lang="en-US" cap="none" dirty="0" err="1" smtClean="0"/>
              <a:t>ce</a:t>
            </a:r>
            <a:r>
              <a:rPr lang="zh-CN" altLang="en-US" cap="none" dirty="0" smtClean="0"/>
              <a:t>（比</a:t>
            </a:r>
            <a:r>
              <a:rPr lang="en-US" cap="none" dirty="0" smtClean="0"/>
              <a:t>1f fb 52 cd</a:t>
            </a:r>
            <a:r>
              <a:rPr lang="zh-CN" altLang="en-US" dirty="0" smtClean="0"/>
              <a:t>多</a:t>
            </a:r>
            <a:r>
              <a:rPr lang="en-US" dirty="0"/>
              <a:t>1</a:t>
            </a:r>
            <a:r>
              <a:rPr lang="zh-CN" altLang="en-US" dirty="0"/>
              <a:t>），这解释了</a:t>
            </a:r>
            <a:r>
              <a:rPr lang="en-US" dirty="0"/>
              <a:t>TCP</a:t>
            </a:r>
            <a:r>
              <a:rPr lang="zh-CN" altLang="en-US" dirty="0"/>
              <a:t>的确认模式，</a:t>
            </a:r>
            <a:r>
              <a:rPr lang="en-US" dirty="0"/>
              <a:t>TCP</a:t>
            </a:r>
            <a:r>
              <a:rPr lang="zh-CN" altLang="en-US" dirty="0"/>
              <a:t>接收端确认第</a:t>
            </a:r>
            <a:r>
              <a:rPr lang="en-US" dirty="0"/>
              <a:t>X</a:t>
            </a:r>
            <a:r>
              <a:rPr lang="zh-CN" altLang="en-US" dirty="0"/>
              <a:t>个字节已经收到，并通过设置确认号为</a:t>
            </a:r>
            <a:r>
              <a:rPr lang="en-US" dirty="0"/>
              <a:t>X+1</a:t>
            </a:r>
            <a:r>
              <a:rPr lang="zh-CN" altLang="en-US" dirty="0"/>
              <a:t>来表明期望收到的下一个字节号。</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152587" y="6369265"/>
            <a:ext cx="3886200" cy="369332"/>
          </a:xfrm>
          <a:prstGeom prst="rect">
            <a:avLst/>
          </a:prstGeom>
          <a:noFill/>
        </p:spPr>
        <p:txBody>
          <a:bodyPr wrap="square" rtlCol="0">
            <a:spAutoFit/>
          </a:bodyPr>
          <a:lstStyle/>
          <a:p>
            <a:r>
              <a:rPr lang="zh-CN" altLang="en-US" b="1" dirty="0"/>
              <a:t>图</a:t>
            </a:r>
            <a:r>
              <a:rPr lang="en-US" b="1" dirty="0"/>
              <a:t>4-39 </a:t>
            </a:r>
            <a:r>
              <a:rPr lang="zh-CN" altLang="en-US" b="1" dirty="0"/>
              <a:t>服务器端确认数据包的</a:t>
            </a:r>
            <a:r>
              <a:rPr lang="en-US" b="1" dirty="0"/>
              <a:t>ACK</a:t>
            </a:r>
            <a:r>
              <a:rPr lang="zh-CN" altLang="en-US" b="1" dirty="0"/>
              <a:t>值</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252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35087" y="3829265"/>
            <a:ext cx="4521200" cy="2540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149000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4.3 </a:t>
            </a:r>
            <a:r>
              <a:rPr lang="zh-CN" altLang="en-US" b="1" dirty="0"/>
              <a:t>利用网络协议分析软件分析</a:t>
            </a:r>
            <a:r>
              <a:rPr lang="en-US" b="1" dirty="0"/>
              <a:t>TCP/IP</a:t>
            </a:r>
            <a:r>
              <a:rPr lang="zh-CN" altLang="en-US" b="1" dirty="0"/>
              <a:t>协议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6</a:t>
            </a:r>
            <a:r>
              <a:rPr lang="zh-CN" altLang="en-US" dirty="0"/>
              <a:t>、选中序号为</a:t>
            </a:r>
            <a:r>
              <a:rPr lang="en-US" dirty="0"/>
              <a:t>16</a:t>
            </a:r>
            <a:r>
              <a:rPr lang="zh-CN" altLang="en-US" dirty="0"/>
              <a:t>的数据包，该数据包表示第三次握手，客户端收到来自服务端的确认报文后，返回一个确认报文</a:t>
            </a:r>
            <a:r>
              <a:rPr lang="en-US" dirty="0"/>
              <a:t>ACK</a:t>
            </a:r>
            <a:r>
              <a:rPr lang="zh-CN" altLang="en-US" dirty="0"/>
              <a:t>给服务端，同样</a:t>
            </a:r>
            <a:r>
              <a:rPr lang="en-US" dirty="0"/>
              <a:t>TCP</a:t>
            </a:r>
            <a:r>
              <a:rPr lang="zh-CN" altLang="en-US" dirty="0"/>
              <a:t>序列号被加</a:t>
            </a:r>
            <a:r>
              <a:rPr lang="en-US" dirty="0"/>
              <a:t>1</a:t>
            </a:r>
            <a:r>
              <a:rPr lang="zh-CN" altLang="en-US" dirty="0"/>
              <a:t>。如图</a:t>
            </a:r>
            <a:r>
              <a:rPr lang="en-US" dirty="0"/>
              <a:t>4-40</a:t>
            </a:r>
            <a:r>
              <a:rPr lang="zh-CN" altLang="en-US" dirty="0"/>
              <a:t>所示，在该阶段，数据包由客户端发送至服务器端，序列号在原始框中的值</a:t>
            </a:r>
            <a:r>
              <a:rPr lang="zh-CN" altLang="en-US" dirty="0" smtClean="0"/>
              <a:t>为</a:t>
            </a:r>
            <a:r>
              <a:rPr lang="en-US" cap="none" dirty="0" smtClean="0"/>
              <a:t>1f fb 52 </a:t>
            </a:r>
            <a:r>
              <a:rPr lang="en-US" cap="none" dirty="0" err="1" smtClean="0"/>
              <a:t>ce</a:t>
            </a:r>
            <a:r>
              <a:rPr lang="zh-CN" altLang="en-US" dirty="0" smtClean="0"/>
              <a:t>（</a:t>
            </a:r>
            <a:r>
              <a:rPr lang="zh-CN" altLang="en-US" dirty="0"/>
              <a:t>即上次服务器响应报文的确认号）。</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278712" y="6369265"/>
            <a:ext cx="3635579" cy="378376"/>
          </a:xfrm>
          <a:prstGeom prst="rect">
            <a:avLst/>
          </a:prstGeom>
          <a:noFill/>
        </p:spPr>
        <p:txBody>
          <a:bodyPr wrap="square" rtlCol="0">
            <a:spAutoFit/>
          </a:bodyPr>
          <a:lstStyle/>
          <a:p>
            <a:r>
              <a:rPr lang="zh-CN" altLang="en-US" b="1" dirty="0"/>
              <a:t>图</a:t>
            </a:r>
            <a:r>
              <a:rPr lang="en-US" b="1" dirty="0"/>
              <a:t>4-40 </a:t>
            </a:r>
            <a:r>
              <a:rPr lang="zh-CN" altLang="en-US" b="1" dirty="0"/>
              <a:t>客户端确认数据包的</a:t>
            </a:r>
            <a:r>
              <a:rPr lang="en-US" b="1" dirty="0"/>
              <a:t>SEQ</a:t>
            </a:r>
            <a:r>
              <a:rPr lang="zh-CN" altLang="en-US" b="1" dirty="0"/>
              <a:t>值</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355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16037" y="3689565"/>
            <a:ext cx="4559300" cy="26797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995495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4.3 </a:t>
            </a:r>
            <a:r>
              <a:rPr lang="zh-CN" altLang="en-US" b="1" dirty="0"/>
              <a:t>利用网络协议分析软件分析</a:t>
            </a:r>
            <a:r>
              <a:rPr lang="en-US" b="1" dirty="0"/>
              <a:t>TCP/IP</a:t>
            </a:r>
            <a:r>
              <a:rPr lang="zh-CN" altLang="en-US" b="1" dirty="0"/>
              <a:t>协议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zh-CN" altLang="en-US" dirty="0"/>
              <a:t>如图</a:t>
            </a:r>
            <a:r>
              <a:rPr lang="en-US" dirty="0"/>
              <a:t>4-41</a:t>
            </a:r>
            <a:r>
              <a:rPr lang="zh-CN" altLang="en-US" dirty="0"/>
              <a:t>所示，报文段的本次确认号</a:t>
            </a:r>
            <a:r>
              <a:rPr lang="zh-CN" altLang="en-US" dirty="0" smtClean="0"/>
              <a:t>为</a:t>
            </a:r>
            <a:r>
              <a:rPr lang="en-US" cap="none" dirty="0" smtClean="0"/>
              <a:t>2c f3 77 78</a:t>
            </a:r>
            <a:r>
              <a:rPr lang="zh-CN" altLang="en-US" dirty="0" smtClean="0"/>
              <a:t>（</a:t>
            </a:r>
            <a:r>
              <a:rPr lang="zh-CN" altLang="en-US" dirty="0"/>
              <a:t>比上次收到的</a:t>
            </a:r>
            <a:r>
              <a:rPr lang="zh-CN" altLang="en-US" dirty="0" smtClean="0"/>
              <a:t>序列号</a:t>
            </a:r>
            <a:r>
              <a:rPr lang="en-US" cap="none" dirty="0" smtClean="0"/>
              <a:t>2c f3 77 77</a:t>
            </a:r>
            <a:r>
              <a:rPr lang="zh-CN" altLang="en-US" dirty="0" smtClean="0"/>
              <a:t>多</a:t>
            </a:r>
            <a:r>
              <a:rPr lang="en-US" dirty="0"/>
              <a:t>1</a:t>
            </a:r>
            <a:r>
              <a:rPr lang="zh-CN" altLang="en-US" dirty="0"/>
              <a:t>）表示客户端下一次希望从主机接收的数据的起始位置。</a:t>
            </a:r>
            <a:r>
              <a:rPr lang="en-US" dirty="0"/>
              <a:t>ACK=1</a:t>
            </a:r>
            <a:r>
              <a:rPr lang="zh-CN" altLang="en-US" dirty="0"/>
              <a:t>表示确认号有效，</a:t>
            </a:r>
            <a:r>
              <a:rPr lang="en-US" dirty="0"/>
              <a:t>SYN=0</a:t>
            </a:r>
            <a:r>
              <a:rPr lang="zh-CN" altLang="en-US" dirty="0"/>
              <a:t>表示连接建立结束。</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270015" y="6369265"/>
            <a:ext cx="3651344" cy="369332"/>
          </a:xfrm>
          <a:prstGeom prst="rect">
            <a:avLst/>
          </a:prstGeom>
          <a:noFill/>
        </p:spPr>
        <p:txBody>
          <a:bodyPr wrap="square" rtlCol="0">
            <a:spAutoFit/>
          </a:bodyPr>
          <a:lstStyle/>
          <a:p>
            <a:r>
              <a:rPr lang="zh-CN" altLang="en-US" b="1" dirty="0"/>
              <a:t>图</a:t>
            </a:r>
            <a:r>
              <a:rPr lang="en-US" b="1" dirty="0"/>
              <a:t>4-41</a:t>
            </a:r>
            <a:r>
              <a:rPr lang="zh-CN" altLang="en-US" b="1" dirty="0"/>
              <a:t>客户端确认数据包的</a:t>
            </a:r>
            <a:r>
              <a:rPr lang="en-US" b="1" dirty="0"/>
              <a:t>ACK</a:t>
            </a:r>
            <a:r>
              <a:rPr lang="zh-CN" altLang="en-US" b="1" dirty="0"/>
              <a:t>值</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4579"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03337" y="3841965"/>
            <a:ext cx="4584700" cy="25273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84135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4.3 </a:t>
            </a:r>
            <a:r>
              <a:rPr lang="zh-CN" altLang="en-US" b="1" dirty="0"/>
              <a:t>利用网络协议分析软件分析</a:t>
            </a:r>
            <a:r>
              <a:rPr lang="en-US" b="1" dirty="0"/>
              <a:t>TCP/IP</a:t>
            </a:r>
            <a:r>
              <a:rPr lang="zh-CN" altLang="en-US" b="1" dirty="0"/>
              <a:t>协议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zh-CN" altLang="en-US" dirty="0"/>
              <a:t>至此，一个</a:t>
            </a:r>
            <a:r>
              <a:rPr lang="en-US" dirty="0"/>
              <a:t>TCP</a:t>
            </a:r>
            <a:r>
              <a:rPr lang="zh-CN" altLang="en-US" dirty="0"/>
              <a:t>连接完成，连接建立后双方可以根据各自的窗口尺寸开始数据传输的过程。关闭连接时，</a:t>
            </a:r>
            <a:r>
              <a:rPr lang="en-US" dirty="0"/>
              <a:t>TCP</a:t>
            </a:r>
            <a:r>
              <a:rPr lang="zh-CN" altLang="en-US" dirty="0"/>
              <a:t>使用</a:t>
            </a:r>
            <a:r>
              <a:rPr lang="en-US" dirty="0"/>
              <a:t>FIN</a:t>
            </a:r>
            <a:r>
              <a:rPr lang="zh-CN" altLang="en-US" dirty="0"/>
              <a:t>报文再次通过三次握手来关闭连接。</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218680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网络安全实践平台搭建</a:t>
            </a:r>
            <a:endParaRPr lang="en-US" dirty="0"/>
          </a:p>
        </p:txBody>
      </p:sp>
      <p:sp>
        <p:nvSpPr>
          <p:cNvPr id="3" name="Content Placeholder 2"/>
          <p:cNvSpPr>
            <a:spLocks noGrp="1"/>
          </p:cNvSpPr>
          <p:nvPr>
            <p:ph sz="quarter" idx="13"/>
          </p:nvPr>
        </p:nvSpPr>
        <p:spPr/>
        <p:txBody>
          <a:bodyPr/>
          <a:lstStyle/>
          <a:p>
            <a:r>
              <a:rPr lang="zh-CN" altLang="en-US" dirty="0"/>
              <a:t>网络安全是一门实践性很强的学科，为了更好地学习和掌握网络安全技术，我们需要搭建一个网络安全实践平台，在平台上完成大量的攻防</a:t>
            </a:r>
            <a:r>
              <a:rPr lang="zh-CN" altLang="en-US" dirty="0" smtClean="0"/>
              <a:t>实验</a:t>
            </a:r>
          </a:p>
          <a:p>
            <a:r>
              <a:rPr lang="zh-CN" altLang="en-US" dirty="0" smtClean="0"/>
              <a:t>这个</a:t>
            </a:r>
            <a:r>
              <a:rPr lang="zh-CN" altLang="en-US" dirty="0"/>
              <a:t>平台至少需要两个相互独立的操作系统，一个作为攻击方，一个作为受攻击方，如图</a:t>
            </a:r>
            <a:r>
              <a:rPr lang="en-US" dirty="0"/>
              <a:t>4-1</a:t>
            </a:r>
            <a:r>
              <a:rPr lang="zh-CN" altLang="en-US" dirty="0"/>
              <a:t>所示，攻击方作为</a:t>
            </a:r>
            <a:r>
              <a:rPr lang="en-US" dirty="0" smtClean="0"/>
              <a:t>H</a:t>
            </a:r>
            <a:r>
              <a:rPr lang="en-US" cap="none" dirty="0" smtClean="0"/>
              <a:t>ost</a:t>
            </a:r>
            <a:r>
              <a:rPr lang="en-US" dirty="0" smtClean="0"/>
              <a:t> </a:t>
            </a:r>
            <a:r>
              <a:rPr lang="en-US" dirty="0"/>
              <a:t>OS</a:t>
            </a:r>
            <a:r>
              <a:rPr lang="zh-CN" altLang="en-US" dirty="0"/>
              <a:t>，安装</a:t>
            </a:r>
            <a:r>
              <a:rPr lang="en-US" dirty="0" smtClean="0"/>
              <a:t>W</a:t>
            </a:r>
            <a:r>
              <a:rPr lang="en-US" cap="none" dirty="0" smtClean="0"/>
              <a:t>indows</a:t>
            </a:r>
            <a:r>
              <a:rPr lang="en-US" dirty="0" smtClean="0"/>
              <a:t> </a:t>
            </a:r>
            <a:r>
              <a:rPr lang="en-US" dirty="0"/>
              <a:t>XP</a:t>
            </a:r>
            <a:r>
              <a:rPr lang="zh-CN" altLang="en-US" dirty="0"/>
              <a:t>操作系统，然后在</a:t>
            </a:r>
            <a:r>
              <a:rPr lang="en-US" dirty="0" smtClean="0"/>
              <a:t>W</a:t>
            </a:r>
            <a:r>
              <a:rPr lang="en-US" cap="none" dirty="0" smtClean="0"/>
              <a:t>indows</a:t>
            </a:r>
            <a:r>
              <a:rPr lang="en-US" dirty="0" smtClean="0"/>
              <a:t> </a:t>
            </a:r>
            <a:r>
              <a:rPr lang="en-US" dirty="0"/>
              <a:t>XP</a:t>
            </a:r>
            <a:r>
              <a:rPr lang="zh-CN" altLang="en-US" dirty="0"/>
              <a:t>操作系统上安装</a:t>
            </a:r>
            <a:r>
              <a:rPr lang="en-US" dirty="0" smtClean="0"/>
              <a:t>VM</a:t>
            </a:r>
            <a:r>
              <a:rPr lang="en-US" cap="none" dirty="0" smtClean="0"/>
              <a:t>ware</a:t>
            </a:r>
            <a:r>
              <a:rPr lang="en-US" dirty="0" smtClean="0"/>
              <a:t> w</a:t>
            </a:r>
            <a:r>
              <a:rPr lang="en-US" cap="none" dirty="0" smtClean="0"/>
              <a:t>orkstation</a:t>
            </a:r>
            <a:r>
              <a:rPr lang="zh-CN" altLang="en-US" dirty="0" smtClean="0"/>
              <a:t>（</a:t>
            </a:r>
            <a:r>
              <a:rPr lang="zh-CN" altLang="en-US" dirty="0"/>
              <a:t>版本号：</a:t>
            </a:r>
            <a:r>
              <a:rPr lang="en-US" dirty="0"/>
              <a:t>7.0.1 </a:t>
            </a:r>
            <a:r>
              <a:rPr lang="en-US" cap="none" dirty="0" smtClean="0"/>
              <a:t>build</a:t>
            </a:r>
            <a:r>
              <a:rPr lang="en-US" dirty="0" smtClean="0"/>
              <a:t>-227600</a:t>
            </a:r>
            <a:r>
              <a:rPr lang="zh-CN" altLang="en-US" dirty="0"/>
              <a:t>），这样就可以将受攻击方的操作系统安装在</a:t>
            </a:r>
            <a:r>
              <a:rPr lang="en-US" dirty="0" smtClean="0"/>
              <a:t>VM</a:t>
            </a:r>
            <a:r>
              <a:rPr lang="en-US" cap="none" dirty="0" smtClean="0"/>
              <a:t>ware</a:t>
            </a:r>
            <a:r>
              <a:rPr lang="zh-CN" altLang="en-US" dirty="0" smtClean="0"/>
              <a:t>虚拟</a:t>
            </a:r>
            <a:r>
              <a:rPr lang="zh-CN" altLang="en-US" dirty="0"/>
              <a:t>机内（作为</a:t>
            </a:r>
            <a:r>
              <a:rPr lang="en-US" dirty="0" smtClean="0"/>
              <a:t>G</a:t>
            </a:r>
            <a:r>
              <a:rPr lang="en-US" cap="none" dirty="0" smtClean="0"/>
              <a:t>uest</a:t>
            </a:r>
            <a:r>
              <a:rPr lang="en-US" dirty="0" smtClean="0"/>
              <a:t> </a:t>
            </a:r>
            <a:r>
              <a:rPr lang="en-US" dirty="0"/>
              <a:t>OS</a:t>
            </a:r>
            <a:r>
              <a:rPr lang="zh-CN" altLang="en-US" dirty="0"/>
              <a:t>）。需要说明的是，</a:t>
            </a:r>
            <a:r>
              <a:rPr lang="en-US" dirty="0" smtClean="0"/>
              <a:t>G</a:t>
            </a:r>
            <a:r>
              <a:rPr lang="en-US" cap="none" dirty="0" smtClean="0"/>
              <a:t>uest </a:t>
            </a:r>
            <a:r>
              <a:rPr lang="en-US" dirty="0" smtClean="0"/>
              <a:t>OS</a:t>
            </a:r>
            <a:r>
              <a:rPr lang="zh-CN" altLang="en-US" dirty="0"/>
              <a:t>的数量可以有多个，从而可以根据实验要求构建更加复杂的网络实验环境。</a:t>
            </a:r>
            <a:endParaRPr lang="en-US" dirty="0"/>
          </a:p>
          <a:p>
            <a:endParaRPr lang="en-US" dirty="0"/>
          </a:p>
        </p:txBody>
      </p:sp>
    </p:spTree>
    <p:extLst>
      <p:ext uri="{BB962C8B-B14F-4D97-AF65-F5344CB8AC3E}">
        <p14:creationId xmlns:p14="http://schemas.microsoft.com/office/powerpoint/2010/main" xmlns="" val="15379333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网络安全实践平台搭建</a:t>
            </a:r>
            <a:endParaRPr lang="en-US" dirty="0"/>
          </a:p>
        </p:txBody>
      </p:sp>
      <p:sp>
        <p:nvSpPr>
          <p:cNvPr id="3" name="Content Placeholder 2"/>
          <p:cNvSpPr>
            <a:spLocks noGrp="1"/>
          </p:cNvSpPr>
          <p:nvPr>
            <p:ph sz="quarter" idx="13"/>
          </p:nvPr>
        </p:nvSpPr>
        <p:spPr/>
        <p:txBody>
          <a:bodyPr/>
          <a:lstStyle/>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图片 780"/>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63687" y="3635635"/>
            <a:ext cx="4064000" cy="18923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432698" y="5791199"/>
            <a:ext cx="5325978" cy="646331"/>
          </a:xfrm>
          <a:prstGeom prst="rect">
            <a:avLst/>
          </a:prstGeom>
          <a:noFill/>
        </p:spPr>
        <p:txBody>
          <a:bodyPr wrap="square" rtlCol="0">
            <a:spAutoFit/>
          </a:bodyPr>
          <a:lstStyle/>
          <a:p>
            <a:r>
              <a:rPr lang="zh-CN" altLang="en-US" b="1" dirty="0"/>
              <a:t>图</a:t>
            </a:r>
            <a:r>
              <a:rPr lang="en-US" b="1" dirty="0"/>
              <a:t>4-1 </a:t>
            </a:r>
            <a:r>
              <a:rPr lang="zh-CN" altLang="en-US" b="1" dirty="0"/>
              <a:t>一个最简单的基于</a:t>
            </a:r>
            <a:r>
              <a:rPr lang="en-US" b="1" dirty="0"/>
              <a:t>VMware</a:t>
            </a:r>
            <a:r>
              <a:rPr lang="zh-CN" altLang="en-US" b="1" dirty="0"/>
              <a:t>虚拟机的攻防模型</a:t>
            </a:r>
            <a:endParaRPr lang="en-US" dirty="0"/>
          </a:p>
          <a:p>
            <a:endParaRPr lang="en-US" dirty="0"/>
          </a:p>
        </p:txBody>
      </p:sp>
    </p:spTree>
    <p:extLst>
      <p:ext uri="{BB962C8B-B14F-4D97-AF65-F5344CB8AC3E}">
        <p14:creationId xmlns:p14="http://schemas.microsoft.com/office/powerpoint/2010/main" xmlns="" val="1901119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a:t>
            </a:r>
            <a:r>
              <a:rPr lang="en-US" b="1" dirty="0" smtClean="0"/>
              <a:t>W</a:t>
            </a:r>
            <a:r>
              <a:rPr lang="en-US" b="1" cap="none" dirty="0" smtClean="0"/>
              <a:t>indows</a:t>
            </a:r>
            <a:r>
              <a:rPr lang="zh-CN" altLang="en-US" b="1" dirty="0" smtClean="0"/>
              <a:t>虚拟机</a:t>
            </a:r>
            <a:r>
              <a:rPr lang="zh-CN" altLang="en-US" b="1" dirty="0"/>
              <a:t>创建和配置</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a:t>
            </a:r>
            <a:r>
              <a:rPr lang="zh-CN" altLang="en-US" dirty="0" smtClean="0"/>
              <a:t>选择</a:t>
            </a:r>
            <a:r>
              <a:rPr lang="zh-CN" altLang="en-US" dirty="0"/>
              <a:t>创建虚拟机的方式</a:t>
            </a:r>
            <a:endParaRPr lang="en-US" dirty="0"/>
          </a:p>
          <a:p>
            <a:pPr lvl="1"/>
            <a:r>
              <a:rPr lang="zh-CN" altLang="en-US" dirty="0" smtClean="0"/>
              <a:t>打开</a:t>
            </a:r>
            <a:r>
              <a:rPr lang="en-US" dirty="0" smtClean="0"/>
              <a:t>VM</a:t>
            </a:r>
            <a:r>
              <a:rPr lang="en-US" cap="none" dirty="0" smtClean="0"/>
              <a:t>ware workstation</a:t>
            </a:r>
            <a:r>
              <a:rPr lang="zh-CN" altLang="en-US" dirty="0" smtClean="0"/>
              <a:t>软件</a:t>
            </a:r>
            <a:r>
              <a:rPr lang="zh-CN" altLang="en-US" dirty="0"/>
              <a:t>，主界面如图</a:t>
            </a:r>
            <a:r>
              <a:rPr lang="en-US" dirty="0"/>
              <a:t>4-2</a:t>
            </a:r>
            <a:r>
              <a:rPr lang="zh-CN" altLang="en-US" dirty="0"/>
              <a:t>所示，点击“</a:t>
            </a:r>
            <a:r>
              <a:rPr lang="en-US" dirty="0" smtClean="0"/>
              <a:t>N</a:t>
            </a:r>
            <a:r>
              <a:rPr lang="en-US" cap="none" dirty="0" smtClean="0"/>
              <a:t>ew</a:t>
            </a:r>
            <a:r>
              <a:rPr lang="en-US" dirty="0" smtClean="0"/>
              <a:t> V</a:t>
            </a:r>
            <a:r>
              <a:rPr lang="en-US" cap="none" dirty="0" smtClean="0"/>
              <a:t>irtual</a:t>
            </a:r>
            <a:r>
              <a:rPr lang="en-US" dirty="0" smtClean="0"/>
              <a:t> M</a:t>
            </a:r>
            <a:r>
              <a:rPr lang="en-US" cap="none" dirty="0" smtClean="0"/>
              <a:t>achine</a:t>
            </a:r>
            <a:r>
              <a:rPr lang="zh-CN" altLang="en-US" dirty="0" smtClean="0"/>
              <a:t>”</a:t>
            </a:r>
            <a:r>
              <a:rPr lang="zh-CN" altLang="en-US" dirty="0"/>
              <a:t>图标，根据向导创建虚拟机，如图</a:t>
            </a:r>
            <a:r>
              <a:rPr lang="en-US" dirty="0"/>
              <a:t>4-3</a:t>
            </a:r>
            <a:r>
              <a:rPr lang="zh-CN" altLang="en-US" dirty="0"/>
              <a:t>所示，这里选择“</a:t>
            </a:r>
            <a:r>
              <a:rPr lang="en-US" dirty="0" smtClean="0"/>
              <a:t>C</a:t>
            </a:r>
            <a:r>
              <a:rPr lang="en-US" cap="none" dirty="0" smtClean="0"/>
              <a:t>ustom</a:t>
            </a:r>
            <a:r>
              <a:rPr lang="zh-CN" altLang="en-US" dirty="0" smtClean="0"/>
              <a:t>”</a:t>
            </a:r>
            <a:r>
              <a:rPr lang="zh-CN" altLang="en-US" dirty="0"/>
              <a:t>自定义选项。</a:t>
            </a:r>
            <a:endParaRPr lang="en-US" dirty="0"/>
          </a:p>
          <a:p>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51" name="图片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55331" y="3529262"/>
            <a:ext cx="4080711" cy="296779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4055331" y="6534834"/>
            <a:ext cx="4080711" cy="646331"/>
          </a:xfrm>
          <a:prstGeom prst="rect">
            <a:avLst/>
          </a:prstGeom>
          <a:noFill/>
        </p:spPr>
        <p:txBody>
          <a:bodyPr wrap="square" rtlCol="0">
            <a:spAutoFit/>
          </a:bodyPr>
          <a:lstStyle/>
          <a:p>
            <a:r>
              <a:rPr lang="zh-CN" altLang="en-US" b="1" dirty="0"/>
              <a:t>图</a:t>
            </a:r>
            <a:r>
              <a:rPr lang="en-US" b="1" dirty="0"/>
              <a:t>4-2 </a:t>
            </a:r>
            <a:r>
              <a:rPr lang="zh-CN" altLang="en-US" b="1" dirty="0"/>
              <a:t>“</a:t>
            </a:r>
            <a:r>
              <a:rPr lang="en-US" b="1" dirty="0"/>
              <a:t>VMware workstation</a:t>
            </a:r>
            <a:r>
              <a:rPr lang="zh-CN" altLang="en-US" b="1" dirty="0"/>
              <a:t>”主界面</a:t>
            </a:r>
            <a:endParaRPr lang="en-US" dirty="0"/>
          </a:p>
          <a:p>
            <a:endParaRPr lang="en-US" dirty="0"/>
          </a:p>
        </p:txBody>
      </p:sp>
    </p:spTree>
    <p:extLst>
      <p:ext uri="{BB962C8B-B14F-4D97-AF65-F5344CB8AC3E}">
        <p14:creationId xmlns:p14="http://schemas.microsoft.com/office/powerpoint/2010/main" xmlns="" val="20695661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4.1 W</a:t>
            </a:r>
            <a:r>
              <a:rPr lang="en-US" b="1" cap="none" dirty="0"/>
              <a:t>indows</a:t>
            </a:r>
            <a:r>
              <a:rPr lang="zh-CN" altLang="en-US" b="1" dirty="0"/>
              <a:t>虚拟机创建和配置</a:t>
            </a:r>
            <a:endParaRPr lang="en-US" dirty="0"/>
          </a:p>
        </p:txBody>
      </p:sp>
      <p:sp>
        <p:nvSpPr>
          <p:cNvPr id="3" name="Content Placeholder 2"/>
          <p:cNvSpPr>
            <a:spLocks noGrp="1"/>
          </p:cNvSpPr>
          <p:nvPr>
            <p:ph sz="quarter" idx="13"/>
          </p:nvPr>
        </p:nvSpPr>
        <p:spPr/>
        <p:txBody>
          <a:bodyPr/>
          <a:lstStyle/>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3" name="图片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25637" y="2367092"/>
            <a:ext cx="3340100" cy="3429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892529" y="5943597"/>
            <a:ext cx="2406316" cy="646331"/>
          </a:xfrm>
          <a:prstGeom prst="rect">
            <a:avLst/>
          </a:prstGeom>
          <a:noFill/>
        </p:spPr>
        <p:txBody>
          <a:bodyPr wrap="square" rtlCol="0">
            <a:spAutoFit/>
          </a:bodyPr>
          <a:lstStyle/>
          <a:p>
            <a:r>
              <a:rPr lang="zh-CN" altLang="en-US" b="1" dirty="0"/>
              <a:t>图</a:t>
            </a:r>
            <a:r>
              <a:rPr lang="en-US" b="1" dirty="0"/>
              <a:t>4-3 </a:t>
            </a:r>
            <a:r>
              <a:rPr lang="zh-CN" altLang="en-US" b="1" dirty="0"/>
              <a:t>新建虚拟机向导</a:t>
            </a:r>
            <a:endParaRPr lang="en-US" dirty="0"/>
          </a:p>
          <a:p>
            <a:endParaRPr lang="en-US" dirty="0"/>
          </a:p>
        </p:txBody>
      </p:sp>
    </p:spTree>
    <p:extLst>
      <p:ext uri="{BB962C8B-B14F-4D97-AF65-F5344CB8AC3E}">
        <p14:creationId xmlns:p14="http://schemas.microsoft.com/office/powerpoint/2010/main" xmlns="" val="53400238"/>
      </p:ext>
    </p:extLst>
  </p:cSld>
  <p:clrMapOvr>
    <a:masterClrMapping/>
  </p:clrMapOvr>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Droplet</Template>
  <TotalTime>175</TotalTime>
  <Words>2469</Words>
  <Application>Microsoft Office PowerPoint</Application>
  <PresentationFormat>自定义</PresentationFormat>
  <Paragraphs>155</Paragraphs>
  <Slides>53</Slides>
  <Notes>1</Notes>
  <HiddenSlides>0</HiddenSlides>
  <MMClips>0</MMClips>
  <ScaleCrop>false</ScaleCrop>
  <HeadingPairs>
    <vt:vector size="4" baseType="variant">
      <vt:variant>
        <vt:lpstr>主题</vt:lpstr>
      </vt:variant>
      <vt:variant>
        <vt:i4>1</vt:i4>
      </vt:variant>
      <vt:variant>
        <vt:lpstr>幻灯片标题</vt:lpstr>
      </vt:variant>
      <vt:variant>
        <vt:i4>53</vt:i4>
      </vt:variant>
    </vt:vector>
  </HeadingPairs>
  <TitlesOfParts>
    <vt:vector size="54" baseType="lpstr">
      <vt:lpstr>Droplet</vt:lpstr>
      <vt:lpstr>第4章  网络安全实践平台搭建 </vt:lpstr>
      <vt:lpstr>幻灯片 2</vt:lpstr>
      <vt:lpstr>案例一：服务器虚拟化 </vt:lpstr>
      <vt:lpstr>案例二：虚拟化技术在信息安全领域的应用</vt:lpstr>
      <vt:lpstr>思考</vt:lpstr>
      <vt:lpstr>网络安全实践平台搭建</vt:lpstr>
      <vt:lpstr>网络安全实践平台搭建</vt:lpstr>
      <vt:lpstr>4.1 Windows虚拟机创建和配置 </vt:lpstr>
      <vt:lpstr>4.1 Windows虚拟机创建和配置</vt:lpstr>
      <vt:lpstr>4.1 Windows虚拟机创建和配置</vt:lpstr>
      <vt:lpstr>4.1 Windows虚拟机创建和配置 </vt:lpstr>
      <vt:lpstr>4.1 Windows虚拟机创建和配置 </vt:lpstr>
      <vt:lpstr>4.1 Windows虚拟机创建和配置 </vt:lpstr>
      <vt:lpstr>4.1 Windows虚拟机创建和配置 </vt:lpstr>
      <vt:lpstr>4.1 Windows虚拟机创建和配置 </vt:lpstr>
      <vt:lpstr>4.1 Windows虚拟机创建和配置 </vt:lpstr>
      <vt:lpstr>4.1 Windows虚拟机创建和配置 </vt:lpstr>
      <vt:lpstr>4.1 Windows虚拟机创建和配置 </vt:lpstr>
      <vt:lpstr>4.1 Windows虚拟机创建和配置 </vt:lpstr>
      <vt:lpstr>4.1 Windows虚拟机创建和配置 </vt:lpstr>
      <vt:lpstr>4.1 Windows虚拟机创建和配置 </vt:lpstr>
      <vt:lpstr>4.1 Windows虚拟机创建和配置 </vt:lpstr>
      <vt:lpstr>4.1 Windows虚拟机创建和配置 </vt:lpstr>
      <vt:lpstr>4.1 Windows虚拟机创建和配置 </vt:lpstr>
      <vt:lpstr>4.1 Windows虚拟机创建和配置 </vt:lpstr>
      <vt:lpstr>4.1 Windows虚拟机创建和配置 </vt:lpstr>
      <vt:lpstr>4.2 网络数据包分析</vt:lpstr>
      <vt:lpstr>4.2 网络数据包分析</vt:lpstr>
      <vt:lpstr>4.2.1 Wireshark安装过程 </vt:lpstr>
      <vt:lpstr>4.2.1 Wireshark安装过程 </vt:lpstr>
      <vt:lpstr>4.2.1 Wireshark安装过程 </vt:lpstr>
      <vt:lpstr>4.2.1 Wireshark安装过程 </vt:lpstr>
      <vt:lpstr>4.2.1 Wireshark安装过程 </vt:lpstr>
      <vt:lpstr>4.2.1 Wireshark安装过程 </vt:lpstr>
      <vt:lpstr>4.2.1 Wireshark安装过程 </vt:lpstr>
      <vt:lpstr>4.2.1 Wireshark安装过程 </vt:lpstr>
      <vt:lpstr>4.2.2 网络数据包分析过程 </vt:lpstr>
      <vt:lpstr>4.2.2 网络数据包分析过程 </vt:lpstr>
      <vt:lpstr>4.2.2 网络数据包分析过程 </vt:lpstr>
      <vt:lpstr>4.2.2 网络数据包分析过程 </vt:lpstr>
      <vt:lpstr>4.2.2 网络数据包分析过程 </vt:lpstr>
      <vt:lpstr>4.3 利用网络协议分析软件分析TCP/IP协议 </vt:lpstr>
      <vt:lpstr>4.3 利用网络协议分析软件分析TCP/IP协议 </vt:lpstr>
      <vt:lpstr>4.3 利用网络协议分析软件分析TCP/IP协议 </vt:lpstr>
      <vt:lpstr>4.3 利用网络协议分析软件分析TCP/IP协议 </vt:lpstr>
      <vt:lpstr>4.3 利用网络协议分析软件分析TCP/IP协议 </vt:lpstr>
      <vt:lpstr>4.3 利用网络协议分析软件分析TCP/IP协议 </vt:lpstr>
      <vt:lpstr>4.3 利用网络协议分析软件分析TCP/IP协议 </vt:lpstr>
      <vt:lpstr>4.3 利用网络协议分析软件分析TCP/IP协议 </vt:lpstr>
      <vt:lpstr>4.3 利用网络协议分析软件分析TCP/IP协议 </vt:lpstr>
      <vt:lpstr>4.3 利用网络协议分析软件分析TCP/IP协议 </vt:lpstr>
      <vt:lpstr>4.3 利用网络协议分析软件分析TCP/IP协议 </vt:lpstr>
      <vt:lpstr>4.3 利用网络协议分析软件分析TCP/IP协议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第4章  网络安全实践平台搭建 </dc:title>
  <cp:lastModifiedBy>Lenovo</cp:lastModifiedBy>
  <cp:revision>16</cp:revision>
  <dcterms:created xsi:type="dcterms:W3CDTF">2016-03-07T09:13:06Z</dcterms:created>
  <dcterms:modified xsi:type="dcterms:W3CDTF">2016-03-28T15:38:20Z</dcterms:modified>
</cp:coreProperties>
</file>