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sldIdLst>
    <p:sldId id="256" r:id="rId2"/>
    <p:sldId id="258" r:id="rId3"/>
    <p:sldId id="259" r:id="rId4"/>
    <p:sldId id="260" r:id="rId5"/>
    <p:sldId id="261" r:id="rId6"/>
    <p:sldId id="262" r:id="rId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48"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fld id="{B6A34F1F-E453-435C-BF7E-E4EFAD688982}" type="datetimeFigureOut">
              <a:rPr lang="zh-CN" altLang="en-US"/>
              <a:pPr>
                <a:defRPr/>
              </a:pPr>
              <a:t>2015/11/20</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52554A31-7A99-4D19-8D4F-7F7D83D997AE}"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8A880D58-B393-4472-81A6-398406B9B0E8}" type="datetimeFigureOut">
              <a:rPr lang="zh-CN" altLang="en-US"/>
              <a:pPr>
                <a:defRPr/>
              </a:pPr>
              <a:t>2015/11/20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745E923A-0C5C-4F49-ADBC-CBCF2E63E9A3}"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90DBC49F-9BCF-4791-BABA-0B7CB13492CC}" type="datetimeFigureOut">
              <a:rPr lang="zh-CN" altLang="en-US"/>
              <a:pPr>
                <a:defRPr/>
              </a:pPr>
              <a:t>2015/11/20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6F3D2C2-3A2B-48D0-A8B0-97F35CB4D5E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8A2A09BC-8712-454E-9C01-3F7C46EE898B}" type="datetimeFigureOut">
              <a:rPr lang="zh-CN" altLang="en-US"/>
              <a:pPr>
                <a:defRPr/>
              </a:pPr>
              <a:t>2015/11/20</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4F27C44C-4109-47BB-8F18-A67B1DA3625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62CEDFCF-BD06-416E-A89F-6BF38E97F2D8}" type="datetimeFigureOut">
              <a:rPr lang="zh-CN" altLang="en-US"/>
              <a:pPr>
                <a:defRPr/>
              </a:pPr>
              <a:t>2015/11/20</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C46D93C0-9BF3-4718-8D62-FE20A18ACCB2}"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3C014CF0-A801-4D6C-8F5A-88FC16DE90AA}" type="datetimeFigureOut">
              <a:rPr lang="zh-CN" altLang="en-US"/>
              <a:pPr>
                <a:defRPr/>
              </a:pPr>
              <a:t>2015/11/20</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CA6094A5-22EF-4053-B297-02354F66E0CA}"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39F2513A-11FA-4744-8BF3-96F9A70007B0}" type="datetimeFigureOut">
              <a:rPr lang="zh-CN" altLang="en-US"/>
              <a:pPr>
                <a:defRPr/>
              </a:pPr>
              <a:t>2015/11/20</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B3E6F8E8-938B-406C-8E95-115A2AFB5415}"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30B5D191-90BE-446D-AA55-3DD17BC4E71F}" type="datetimeFigureOut">
              <a:rPr lang="zh-CN" altLang="en-US"/>
              <a:pPr>
                <a:defRPr/>
              </a:pPr>
              <a:t>2015/11/20</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86621D1E-FDB4-4B79-B0CE-6315F648754A}"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DB990B14-998B-4F3D-A951-830D1C5075C8}" type="datetimeFigureOut">
              <a:rPr lang="zh-CN" altLang="en-US"/>
              <a:pPr>
                <a:defRPr/>
              </a:pPr>
              <a:t>2015/11/20</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BD344920-F532-40F1-9ADA-AEE9CA4EC1E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B21A2679-81F9-407B-9D17-0E74DB8CE416}" type="datetimeFigureOut">
              <a:rPr lang="zh-CN" altLang="en-US"/>
              <a:pPr>
                <a:defRPr/>
              </a:pPr>
              <a:t>2015/11/20</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1E67F1F7-F273-47AF-9870-69F1FEE1223A}"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fld id="{0DAFAB60-009F-4AEE-A4E7-D4203DADC07E}" type="datetimeFigureOut">
              <a:rPr lang="zh-CN" altLang="en-US"/>
              <a:pPr>
                <a:defRPr/>
              </a:pPr>
              <a:t>2015/11/20</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FEC6C432-517C-4155-82B0-559E7EEC1620}"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A2BC5D02-8684-4DBE-A292-54019A1DF049}" type="datetimeFigureOut">
              <a:rPr lang="zh-CN" altLang="en-US"/>
              <a:pPr>
                <a:defRPr/>
              </a:pPr>
              <a:t>2015/11/20</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78169219-0B92-4F9F-A3CB-9528A3AE84E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0" r:id="rId2"/>
    <p:sldLayoutId id="2147483685" r:id="rId3"/>
    <p:sldLayoutId id="2147483686" r:id="rId4"/>
    <p:sldLayoutId id="2147483687" r:id="rId5"/>
    <p:sldLayoutId id="2147483688" r:id="rId6"/>
    <p:sldLayoutId id="2147483681" r:id="rId7"/>
    <p:sldLayoutId id="2147483689" r:id="rId8"/>
    <p:sldLayoutId id="2147483690" r:id="rId9"/>
    <p:sldLayoutId id="2147483682" r:id="rId10"/>
    <p:sldLayoutId id="2147483683"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副标题 2"/>
          <p:cNvSpPr>
            <a:spLocks noGrp="1"/>
          </p:cNvSpPr>
          <p:nvPr>
            <p:ph type="subTitle" idx="1"/>
          </p:nvPr>
        </p:nvSpPr>
        <p:spPr>
          <a:xfrm>
            <a:off x="685800" y="3611563"/>
            <a:ext cx="7772400" cy="1200150"/>
          </a:xfrm>
        </p:spPr>
        <p:txBody>
          <a:bodyPr/>
          <a:lstStyle/>
          <a:p>
            <a:pPr marR="0" eaLnBrk="1" hangingPunct="1"/>
            <a:endParaRPr lang="zh-CN" altLang="en-US" smtClean="0"/>
          </a:p>
        </p:txBody>
      </p:sp>
      <p:sp>
        <p:nvSpPr>
          <p:cNvPr id="13315" name="Rectangle 3"/>
          <p:cNvSpPr>
            <a:spLocks noChangeArrowheads="1"/>
          </p:cNvSpPr>
          <p:nvPr/>
        </p:nvSpPr>
        <p:spPr bwMode="auto">
          <a:xfrm>
            <a:off x="1331913" y="1404489"/>
            <a:ext cx="6096541" cy="1810647"/>
          </a:xfrm>
          <a:prstGeom prst="rect">
            <a:avLst/>
          </a:prstGeom>
          <a:noFill/>
          <a:ln w="9525">
            <a:noFill/>
            <a:miter lim="800000"/>
            <a:headEnd/>
            <a:tailEnd/>
          </a:ln>
          <a:effectLst/>
        </p:spPr>
        <p:txBody>
          <a:bodyPr wrap="none" tIns="165048" bIns="165048" anchor="ctr">
            <a:spAutoFit/>
          </a:bodyPr>
          <a:lstStyle/>
          <a:p>
            <a:r>
              <a:rPr lang="zh-CN" altLang="en-US" sz="4800" b="1" dirty="0" bmk="_Toc404266532">
                <a:effectLst>
                  <a:outerShdw blurRad="38100" dist="38100" dir="2700000" algn="tl">
                    <a:srgbClr val="000000">
                      <a:alpha val="43137"/>
                    </a:srgbClr>
                  </a:outerShdw>
                </a:effectLst>
              </a:rPr>
              <a:t>实</a:t>
            </a:r>
            <a:r>
              <a:rPr lang="zh-CN" altLang="en-US" sz="4800" b="1" dirty="0" bmk="">
                <a:effectLst>
                  <a:outerShdw blurRad="38100" dist="38100" dir="2700000" algn="tl">
                    <a:srgbClr val="000000">
                      <a:alpha val="43137"/>
                    </a:srgbClr>
                  </a:outerShdw>
                </a:effectLst>
              </a:rPr>
              <a:t>训六  负反馈放大器</a:t>
            </a:r>
            <a:endParaRPr lang="zh-CN" altLang="en-US" sz="4800" b="1" dirty="0">
              <a:effectLst>
                <a:outerShdw blurRad="38100" dist="38100" dir="2700000" algn="tl">
                  <a:srgbClr val="000000">
                    <a:alpha val="43137"/>
                  </a:srgbClr>
                </a:outerShdw>
              </a:effectLst>
            </a:endParaRPr>
          </a:p>
          <a:p>
            <a:pPr eaLnBrk="0" hangingPunct="0"/>
            <a:endParaRPr lang="zh-CN" altLang="en-US"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a:xfrm>
            <a:off x="457200" y="1481138"/>
            <a:ext cx="8435975" cy="4525962"/>
          </a:xfrm>
        </p:spPr>
        <p:txBody>
          <a:bodyPr/>
          <a:lstStyle/>
          <a:p>
            <a:r>
              <a:rPr lang="en-US" altLang="zh-CN" smtClean="0"/>
              <a:t>1</a:t>
            </a:r>
            <a:r>
              <a:rPr lang="zh-CN" altLang="en-US" smtClean="0"/>
              <a:t>．加深了解电压串联负反馈对放大器性能的影响。</a:t>
            </a:r>
          </a:p>
          <a:p>
            <a:endParaRPr lang="zh-CN" altLang="en-US" smtClean="0"/>
          </a:p>
          <a:p>
            <a:r>
              <a:rPr lang="en-US" altLang="zh-CN" smtClean="0"/>
              <a:t>2</a:t>
            </a:r>
            <a:r>
              <a:rPr lang="zh-CN" altLang="en-US" smtClean="0"/>
              <a:t>．掌握负反馈放大器性能指标的测量方法。</a:t>
            </a:r>
          </a:p>
          <a:p>
            <a:endParaRPr lang="zh-CN" altLang="en-US" smtClean="0"/>
          </a:p>
          <a:p>
            <a:r>
              <a:rPr lang="en-US" altLang="zh-CN" smtClean="0"/>
              <a:t>3</a:t>
            </a:r>
            <a:r>
              <a:rPr lang="zh-CN" altLang="en-US" smtClean="0"/>
              <a:t>．学习静态工作点的调试方法，训练按图接线和查线的能力。</a:t>
            </a:r>
            <a:endParaRPr lang="zh-CN" altLang="zh-CN" smtClean="0"/>
          </a:p>
          <a:p>
            <a:pPr eaLnBrk="1" hangingPunct="1">
              <a:lnSpc>
                <a:spcPct val="200000"/>
              </a:lnSpc>
              <a:buFont typeface="Wingdings 3" pitchFamily="18" charset="2"/>
              <a:buNone/>
            </a:pPr>
            <a:endParaRPr lang="zh-CN" altLang="zh-CN" smtClean="0"/>
          </a:p>
          <a:p>
            <a:pPr eaLnBrk="1" hangingPunct="1">
              <a:lnSpc>
                <a:spcPct val="200000"/>
              </a:lnSpc>
            </a:pPr>
            <a:endParaRPr lang="zh-CN" altLang="en-US" smtClean="0"/>
          </a:p>
        </p:txBody>
      </p:sp>
      <p:sp>
        <p:nvSpPr>
          <p:cNvPr id="3" name="标题 2"/>
          <p:cNvSpPr>
            <a:spLocks noGrp="1"/>
          </p:cNvSpPr>
          <p:nvPr>
            <p:ph type="title"/>
          </p:nvPr>
        </p:nvSpPr>
        <p:spPr>
          <a:xfrm>
            <a:off x="467544" y="332656"/>
            <a:ext cx="8229600" cy="1143000"/>
          </a:xfrm>
        </p:spPr>
        <p:txBody>
          <a:bodyPr/>
          <a:lstStyle/>
          <a:p>
            <a:pPr eaLnBrk="1" fontAlgn="auto" hangingPunct="1">
              <a:spcAft>
                <a:spcPts val="0"/>
              </a:spcAft>
              <a:defRPr/>
            </a:pPr>
            <a:r>
              <a:rPr lang="zh-CN" altLang="zh-CN" sz="3600" dirty="0"/>
              <a:t>一、实训</a:t>
            </a:r>
            <a:r>
              <a:rPr lang="zh-CN" altLang="zh-CN" sz="3600" dirty="0" smtClean="0"/>
              <a:t>目的</a:t>
            </a:r>
            <a:endParaRPr lang="zh-CN" altLang="en-US" sz="3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en-US" altLang="zh-CN" smtClean="0"/>
              <a:t>1</a:t>
            </a:r>
            <a:r>
              <a:rPr lang="zh-CN" altLang="en-US" smtClean="0"/>
              <a:t>．直流电压表                  </a:t>
            </a:r>
          </a:p>
          <a:p>
            <a:r>
              <a:rPr lang="en-US" altLang="zh-CN" smtClean="0"/>
              <a:t>2</a:t>
            </a:r>
            <a:r>
              <a:rPr lang="zh-CN" altLang="en-US" smtClean="0"/>
              <a:t>．信号源</a:t>
            </a:r>
          </a:p>
          <a:p>
            <a:r>
              <a:rPr lang="en-US" altLang="zh-CN" smtClean="0"/>
              <a:t>3</a:t>
            </a:r>
            <a:r>
              <a:rPr lang="zh-CN" altLang="en-US" smtClean="0"/>
              <a:t>．示波器                      </a:t>
            </a:r>
          </a:p>
          <a:p>
            <a:r>
              <a:rPr lang="en-US" altLang="zh-CN" smtClean="0"/>
              <a:t>4</a:t>
            </a:r>
            <a:r>
              <a:rPr lang="zh-CN" altLang="en-US" smtClean="0"/>
              <a:t>．交流毫伏表</a:t>
            </a:r>
          </a:p>
          <a:p>
            <a:r>
              <a:rPr lang="en-US" altLang="zh-CN" smtClean="0"/>
              <a:t>5</a:t>
            </a:r>
            <a:r>
              <a:rPr lang="zh-CN" altLang="en-US" smtClean="0"/>
              <a:t>．分立元器件</a:t>
            </a:r>
            <a:endParaRPr lang="zh-CN" altLang="zh-CN" smtClean="0"/>
          </a:p>
          <a:p>
            <a:pPr eaLnBrk="1" hangingPunct="1">
              <a:lnSpc>
                <a:spcPct val="200000"/>
              </a:lnSpc>
              <a:buFont typeface="Wingdings 3" pitchFamily="18" charset="2"/>
              <a:buNone/>
            </a:pPr>
            <a:endParaRPr lang="zh-CN" altLang="zh-CN" smtClean="0"/>
          </a:p>
          <a:p>
            <a:pPr eaLnBrk="1" hangingPunct="1">
              <a:lnSpc>
                <a:spcPct val="200000"/>
              </a:lnSpc>
            </a:pPr>
            <a:endParaRPr lang="zh-CN" altLang="en-US" smtClean="0"/>
          </a:p>
        </p:txBody>
      </p:sp>
      <p:sp>
        <p:nvSpPr>
          <p:cNvPr id="3" name="标题 2"/>
          <p:cNvSpPr>
            <a:spLocks noGrp="1"/>
          </p:cNvSpPr>
          <p:nvPr>
            <p:ph type="title"/>
          </p:nvPr>
        </p:nvSpPr>
        <p:spPr>
          <a:xfrm>
            <a:off x="323528" y="404664"/>
            <a:ext cx="8229600" cy="1143000"/>
          </a:xfrm>
        </p:spPr>
        <p:txBody>
          <a:bodyPr/>
          <a:lstStyle/>
          <a:p>
            <a:pPr eaLnBrk="1" fontAlgn="auto" hangingPunct="1">
              <a:spcAft>
                <a:spcPts val="0"/>
              </a:spcAft>
              <a:defRPr/>
            </a:pPr>
            <a:r>
              <a:rPr lang="zh-CN" altLang="zh-CN" sz="3600" dirty="0"/>
              <a:t>二、实训设备与器件</a:t>
            </a:r>
            <a:endParaRPr lang="zh-CN" altLang="en-US" sz="36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pPr eaLnBrk="1" hangingPunct="1"/>
            <a:r>
              <a:rPr lang="en-US" altLang="zh-CN" b="1" smtClean="0"/>
              <a:t>1</a:t>
            </a:r>
            <a:r>
              <a:rPr lang="zh-CN" altLang="zh-CN" b="1" smtClean="0"/>
              <a:t>．</a:t>
            </a:r>
            <a:r>
              <a:rPr lang="zh-CN" altLang="en-US" smtClean="0"/>
              <a:t> </a:t>
            </a:r>
            <a:r>
              <a:rPr lang="zh-CN" altLang="en-US" b="1" smtClean="0"/>
              <a:t>负反馈放大器电路</a:t>
            </a:r>
          </a:p>
          <a:p>
            <a:pPr eaLnBrk="1" hangingPunct="1"/>
            <a:endParaRPr lang="zh-CN" altLang="zh-CN" smtClean="0"/>
          </a:p>
          <a:p>
            <a:pPr eaLnBrk="1" hangingPunct="1"/>
            <a:endParaRPr lang="zh-CN" altLang="en-US" smtClean="0"/>
          </a:p>
        </p:txBody>
      </p:sp>
      <p:sp>
        <p:nvSpPr>
          <p:cNvPr id="3" name="标题 2"/>
          <p:cNvSpPr>
            <a:spLocks noGrp="1"/>
          </p:cNvSpPr>
          <p:nvPr>
            <p:ph type="title"/>
          </p:nvPr>
        </p:nvSpPr>
        <p:spPr/>
        <p:txBody>
          <a:bodyPr/>
          <a:lstStyle/>
          <a:p>
            <a:pPr eaLnBrk="1" fontAlgn="auto" hangingPunct="1">
              <a:spcAft>
                <a:spcPts val="0"/>
              </a:spcAft>
              <a:defRPr/>
            </a:pPr>
            <a:r>
              <a:rPr lang="zh-CN" altLang="en-US" sz="3600" dirty="0"/>
              <a:t>三、</a:t>
            </a:r>
            <a:r>
              <a:rPr lang="zh-CN" altLang="zh-CN" sz="3600" dirty="0"/>
              <a:t>实训内容与步骤</a:t>
            </a:r>
            <a:endParaRPr lang="zh-CN" altLang="en-US" sz="3600" dirty="0"/>
          </a:p>
        </p:txBody>
      </p:sp>
      <p:sp>
        <p:nvSpPr>
          <p:cNvPr id="16389" name="Rectangle 5"/>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6388" name="Object 4"/>
          <p:cNvGraphicFramePr>
            <a:graphicFrameLocks noChangeAspect="1"/>
          </p:cNvGraphicFramePr>
          <p:nvPr/>
        </p:nvGraphicFramePr>
        <p:xfrm>
          <a:off x="1042988" y="2133600"/>
          <a:ext cx="6337300" cy="3816350"/>
        </p:xfrm>
        <a:graphic>
          <a:graphicData uri="http://schemas.openxmlformats.org/presentationml/2006/ole">
            <p:oleObj spid="_x0000_s16388" r:id="rId3" imgW="8696325" imgH="4981575" progId="">
              <p:embed/>
            </p:oleObj>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457200" y="1481138"/>
            <a:ext cx="8229600" cy="579437"/>
          </a:xfrm>
        </p:spPr>
        <p:txBody>
          <a:bodyPr/>
          <a:lstStyle/>
          <a:p>
            <a:pPr eaLnBrk="1" hangingPunct="1"/>
            <a:r>
              <a:rPr lang="en-US" altLang="zh-CN" b="1" smtClean="0"/>
              <a:t>2</a:t>
            </a:r>
            <a:r>
              <a:rPr lang="zh-CN" altLang="zh-CN" b="1" smtClean="0"/>
              <a:t>．</a:t>
            </a:r>
            <a:r>
              <a:rPr lang="zh-CN" altLang="en-US" smtClean="0"/>
              <a:t>基本放大器电路</a:t>
            </a:r>
          </a:p>
          <a:p>
            <a:pPr eaLnBrk="1" hangingPunct="1">
              <a:buFont typeface="Wingdings 3" pitchFamily="18" charset="2"/>
              <a:buNone/>
            </a:pPr>
            <a:r>
              <a:rPr lang="zh-CN" altLang="en-US" smtClean="0"/>
              <a:t> </a:t>
            </a:r>
          </a:p>
        </p:txBody>
      </p:sp>
      <p:sp>
        <p:nvSpPr>
          <p:cNvPr id="4" name="标题 2"/>
          <p:cNvSpPr>
            <a:spLocks noGrp="1"/>
          </p:cNvSpPr>
          <p:nvPr>
            <p:ph type="title"/>
          </p:nvPr>
        </p:nvSpPr>
        <p:spPr/>
        <p:txBody>
          <a:bodyPr/>
          <a:lstStyle/>
          <a:p>
            <a:pPr eaLnBrk="1" fontAlgn="auto" hangingPunct="1">
              <a:spcAft>
                <a:spcPts val="0"/>
              </a:spcAft>
              <a:defRPr/>
            </a:pPr>
            <a:r>
              <a:rPr lang="zh-CN" altLang="en-US" sz="3600" dirty="0"/>
              <a:t>三、</a:t>
            </a:r>
            <a:r>
              <a:rPr lang="zh-CN" altLang="zh-CN" sz="3600" dirty="0"/>
              <a:t>实训内容与步骤</a:t>
            </a:r>
            <a:endParaRPr lang="zh-CN" altLang="en-US" sz="3600" dirty="0"/>
          </a:p>
        </p:txBody>
      </p:sp>
      <p:sp>
        <p:nvSpPr>
          <p:cNvPr id="17411"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indent="304800"/>
            <a:endParaRPr lang="zh-CN" altLang="zh-CN">
              <a:latin typeface="Lucida Sans Unicode" pitchFamily="34" charset="0"/>
            </a:endParaRPr>
          </a:p>
        </p:txBody>
      </p:sp>
      <p:sp>
        <p:nvSpPr>
          <p:cNvPr id="17412" name="Rectangle 4"/>
          <p:cNvSpPr>
            <a:spLocks noChangeArrowheads="1"/>
          </p:cNvSpPr>
          <p:nvPr/>
        </p:nvSpPr>
        <p:spPr bwMode="auto">
          <a:xfrm>
            <a:off x="0" y="2381250"/>
            <a:ext cx="9144000" cy="0"/>
          </a:xfrm>
          <a:prstGeom prst="rect">
            <a:avLst/>
          </a:prstGeom>
          <a:noFill/>
          <a:ln w="9525">
            <a:noFill/>
            <a:miter lim="800000"/>
            <a:headEnd/>
            <a:tailEnd/>
          </a:ln>
        </p:spPr>
        <p:txBody>
          <a:bodyPr wrap="none" anchor="ctr">
            <a:spAutoFit/>
          </a:bodyPr>
          <a:lstStyle/>
          <a:p>
            <a:pPr indent="304800" algn="ctr"/>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sp>
        <p:nvSpPr>
          <p:cNvPr id="17413" name="Rectangle 8"/>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Lucida Sans Unicode" pitchFamily="34" charset="0"/>
              <a:ea typeface="黑体" pitchFamily="2" charset="-122"/>
            </a:endParaRPr>
          </a:p>
        </p:txBody>
      </p:sp>
      <p:sp>
        <p:nvSpPr>
          <p:cNvPr id="17414" name="Rectangle 9"/>
          <p:cNvSpPr>
            <a:spLocks noChangeArrowheads="1"/>
          </p:cNvSpPr>
          <p:nvPr/>
        </p:nvSpPr>
        <p:spPr bwMode="auto">
          <a:xfrm>
            <a:off x="0" y="2200275"/>
            <a:ext cx="9144000" cy="0"/>
          </a:xfrm>
          <a:prstGeom prst="rect">
            <a:avLst/>
          </a:prstGeom>
          <a:noFill/>
          <a:ln w="9525">
            <a:noFill/>
            <a:miter lim="800000"/>
            <a:headEnd/>
            <a:tailEnd/>
          </a:ln>
        </p:spPr>
        <p:txBody>
          <a:bodyPr wrap="none" anchor="ctr">
            <a:spAutoFit/>
          </a:bodyPr>
          <a:lstStyle/>
          <a:p>
            <a:pPr indent="304800"/>
            <a:r>
              <a:rPr lang="en-US" altLang="zh-CN" sz="1200">
                <a:latin typeface="Times New Roman" pitchFamily="18" charset="0"/>
                <a:cs typeface="Times New Roman" pitchFamily="18" charset="0"/>
              </a:rPr>
              <a:t>       </a:t>
            </a:r>
            <a:endParaRPr lang="en-US" altLang="zh-CN">
              <a:latin typeface="Lucida Sans Unicode" pitchFamily="34" charset="0"/>
              <a:cs typeface="Times New Roman" pitchFamily="18" charset="0"/>
            </a:endParaRPr>
          </a:p>
        </p:txBody>
      </p:sp>
      <p:sp>
        <p:nvSpPr>
          <p:cNvPr id="17417" name="Rectangle 9"/>
          <p:cNvSpPr>
            <a:spLocks noChangeArrowheads="1"/>
          </p:cNvSpPr>
          <p:nvPr/>
        </p:nvSpPr>
        <p:spPr bwMode="auto">
          <a:xfrm>
            <a:off x="0" y="2047875"/>
            <a:ext cx="9144000" cy="0"/>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17416" name="Object 8"/>
          <p:cNvGraphicFramePr>
            <a:graphicFrameLocks noChangeAspect="1"/>
          </p:cNvGraphicFramePr>
          <p:nvPr/>
        </p:nvGraphicFramePr>
        <p:xfrm>
          <a:off x="1116013" y="2060575"/>
          <a:ext cx="6948487" cy="3829050"/>
        </p:xfrm>
        <a:graphic>
          <a:graphicData uri="http://schemas.openxmlformats.org/presentationml/2006/ole">
            <p:oleObj spid="_x0000_s17416" r:id="rId3" imgW="8696325" imgH="4981575" progId="">
              <p:embed/>
            </p:oleObj>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
          <p:cNvSpPr>
            <a:spLocks noGrp="1"/>
          </p:cNvSpPr>
          <p:nvPr>
            <p:ph idx="1"/>
          </p:nvPr>
        </p:nvSpPr>
        <p:spPr/>
        <p:txBody>
          <a:bodyPr/>
          <a:lstStyle/>
          <a:p>
            <a:r>
              <a:rPr lang="en-US" altLang="zh-CN" smtClean="0"/>
              <a:t>1</a:t>
            </a:r>
            <a:r>
              <a:rPr lang="zh-CN" altLang="en-US" smtClean="0"/>
              <a:t>．将基本放大器和负反馈放大器动态参数的实测值和理论估算值列表进行比较。</a:t>
            </a:r>
          </a:p>
          <a:p>
            <a:endParaRPr lang="zh-CN" altLang="en-US" smtClean="0"/>
          </a:p>
          <a:p>
            <a:r>
              <a:rPr lang="en-US" altLang="zh-CN" smtClean="0"/>
              <a:t>2</a:t>
            </a:r>
            <a:r>
              <a:rPr lang="zh-CN" altLang="en-US" smtClean="0"/>
              <a:t>．根据实验结果，总结电压串联负反馈对放大器性能的影响。 </a:t>
            </a:r>
          </a:p>
          <a:p>
            <a:endParaRPr lang="zh-CN" altLang="en-US" smtClean="0"/>
          </a:p>
          <a:p>
            <a:r>
              <a:rPr lang="en-US" altLang="zh-CN" smtClean="0"/>
              <a:t>3</a:t>
            </a:r>
            <a:r>
              <a:rPr lang="zh-CN" altLang="en-US" smtClean="0"/>
              <a:t>．整理实验结果，按格式填写实训报告。</a:t>
            </a:r>
          </a:p>
        </p:txBody>
      </p:sp>
      <p:sp>
        <p:nvSpPr>
          <p:cNvPr id="3" name="标题 2"/>
          <p:cNvSpPr>
            <a:spLocks noGrp="1"/>
          </p:cNvSpPr>
          <p:nvPr>
            <p:ph type="title"/>
          </p:nvPr>
        </p:nvSpPr>
        <p:spPr/>
        <p:txBody>
          <a:bodyPr/>
          <a:lstStyle/>
          <a:p>
            <a:pPr eaLnBrk="1" fontAlgn="auto" hangingPunct="1">
              <a:spcAft>
                <a:spcPts val="0"/>
              </a:spcAft>
              <a:defRPr/>
            </a:pPr>
            <a:r>
              <a:rPr lang="zh-CN" altLang="en-US" sz="3600" dirty="0"/>
              <a:t>四</a:t>
            </a:r>
            <a:r>
              <a:rPr lang="zh-CN" altLang="zh-CN" sz="3600" dirty="0"/>
              <a:t>、实训总结</a:t>
            </a:r>
            <a:endParaRPr lang="zh-CN" altLang="en-US" sz="3600" dirty="0"/>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25</TotalTime>
  <Words>154</Words>
  <Application>Microsoft Office PowerPoint</Application>
  <PresentationFormat>全屏显示(4:3)</PresentationFormat>
  <Paragraphs>26</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6</vt:i4>
      </vt:variant>
    </vt:vector>
  </HeadingPairs>
  <TitlesOfParts>
    <vt:vector size="7" baseType="lpstr">
      <vt:lpstr>聚合</vt:lpstr>
      <vt:lpstr>幻灯片 1</vt:lpstr>
      <vt:lpstr>一、实训目的</vt:lpstr>
      <vt:lpstr>二、实训设备与器件</vt:lpstr>
      <vt:lpstr>三、实训内容与步骤</vt:lpstr>
      <vt:lpstr>三、实训内容与步骤</vt:lpstr>
      <vt:lpstr>四、实训总结</vt:lpstr>
    </vt:vector>
  </TitlesOfParts>
  <Company>JL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肖杨</dc:creator>
  <cp:lastModifiedBy>gsc</cp:lastModifiedBy>
  <cp:revision>6</cp:revision>
  <dcterms:created xsi:type="dcterms:W3CDTF">2015-11-13T06:18:01Z</dcterms:created>
  <dcterms:modified xsi:type="dcterms:W3CDTF">2015-11-20T05:56:52Z</dcterms:modified>
</cp:coreProperties>
</file>