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62" r:id="rId3"/>
    <p:sldId id="289" r:id="rId4"/>
    <p:sldId id="524" r:id="rId5"/>
    <p:sldId id="589" r:id="rId6"/>
    <p:sldId id="590" r:id="rId7"/>
    <p:sldId id="290" r:id="rId8"/>
    <p:sldId id="591" r:id="rId9"/>
    <p:sldId id="525" r:id="rId10"/>
    <p:sldId id="597" r:id="rId11"/>
    <p:sldId id="596" r:id="rId12"/>
    <p:sldId id="592" r:id="rId13"/>
    <p:sldId id="593" r:id="rId14"/>
    <p:sldId id="598" r:id="rId15"/>
    <p:sldId id="599" r:id="rId16"/>
    <p:sldId id="600" r:id="rId17"/>
    <p:sldId id="601" r:id="rId18"/>
    <p:sldId id="602" r:id="rId19"/>
    <p:sldId id="603" r:id="rId20"/>
    <p:sldId id="605" r:id="rId21"/>
    <p:sldId id="594" r:id="rId22"/>
    <p:sldId id="595" r:id="rId23"/>
    <p:sldId id="608" r:id="rId24"/>
    <p:sldId id="609" r:id="rId25"/>
    <p:sldId id="291" r:id="rId26"/>
    <p:sldId id="604" r:id="rId27"/>
    <p:sldId id="610" r:id="rId28"/>
    <p:sldId id="611" r:id="rId29"/>
    <p:sldId id="617" r:id="rId30"/>
    <p:sldId id="327" r:id="rId31"/>
    <p:sldId id="460" r:id="rId32"/>
    <p:sldId id="268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型计算机原理与接口技术(第2版)王向慧 主编  中国水利水电出版社 ISBN 978-7-5170-3719-4" id="{493B8340-FD09-4E3F-847A-9C30FE64137F}">
          <p14:sldIdLst>
            <p14:sldId id="256"/>
          </p14:sldIdLst>
        </p14:section>
        <p14:section name="第6章  定时/计数技术及其接口" id="{4ACF6C3D-9347-4062-9DB6-AEDCAA147AF0}">
          <p14:sldIdLst>
            <p14:sldId id="262"/>
            <p14:sldId id="289"/>
            <p14:sldId id="524"/>
            <p14:sldId id="589"/>
            <p14:sldId id="590"/>
            <p14:sldId id="290"/>
            <p14:sldId id="591"/>
            <p14:sldId id="525"/>
            <p14:sldId id="597"/>
            <p14:sldId id="596"/>
            <p14:sldId id="592"/>
            <p14:sldId id="593"/>
            <p14:sldId id="598"/>
            <p14:sldId id="599"/>
            <p14:sldId id="600"/>
            <p14:sldId id="601"/>
            <p14:sldId id="602"/>
            <p14:sldId id="603"/>
            <p14:sldId id="605"/>
            <p14:sldId id="594"/>
            <p14:sldId id="595"/>
            <p14:sldId id="608"/>
            <p14:sldId id="609"/>
            <p14:sldId id="291"/>
            <p14:sldId id="604"/>
            <p14:sldId id="610"/>
            <p14:sldId id="611"/>
            <p14:sldId id="617"/>
            <p14:sldId id="327"/>
            <p14:sldId id="46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5CC"/>
    <a:srgbClr val="CCFACC"/>
    <a:srgbClr val="CCEBCC"/>
    <a:srgbClr val="CCF1CC"/>
    <a:srgbClr val="CCFFBE"/>
    <a:srgbClr val="CCFFD5"/>
    <a:srgbClr val="C3FFCC"/>
    <a:srgbClr val="D7FFCC"/>
    <a:srgbClr val="0E94B4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59" autoAdjust="0"/>
    <p:restoredTop sz="86372" autoAdjust="0"/>
  </p:normalViewPr>
  <p:slideViewPr>
    <p:cSldViewPr>
      <p:cViewPr varScale="1">
        <p:scale>
          <a:sx n="67" d="100"/>
          <a:sy n="67" d="100"/>
        </p:scale>
        <p:origin x="-1158" y="-10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7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FEB64-1AFE-4F85-93DA-6F0B2D38D535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E269-C9C4-4A00-B75C-26B379CA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en-US" altLang="zh-CN" sz="1200" b="1" dirty="0" smtClean="0">
              <a:solidFill>
                <a:srgbClr val="88D48C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王向慧 主编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978-7-5170-3719-4</a:t>
            </a:r>
            <a:endParaRPr lang="en-US" altLang="zh-CN" b="1" dirty="0" smtClean="0">
              <a:solidFill>
                <a:srgbClr val="996633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796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89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914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96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74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75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88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8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3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1.xml"/><Relationship Id="rId4" Type="http://schemas.openxmlformats.org/officeDocument/2006/relationships/image" Target="../media/image5.gi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t="15732" r="564" b="43843"/>
          <a:stretch/>
        </p:blipFill>
        <p:spPr>
          <a:xfrm>
            <a:off x="0" y="0"/>
            <a:ext cx="9144000" cy="558799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31750"/>
          </a:effectLst>
        </p:spPr>
      </p:pic>
      <p:sp>
        <p:nvSpPr>
          <p:cNvPr id="6" name="矩形 5"/>
          <p:cNvSpPr/>
          <p:nvPr userDrawn="1"/>
        </p:nvSpPr>
        <p:spPr>
          <a:xfrm>
            <a:off x="0" y="-27384"/>
            <a:ext cx="9144000" cy="5588220"/>
          </a:xfrm>
          <a:prstGeom prst="rect">
            <a:avLst/>
          </a:prstGeom>
          <a:solidFill>
            <a:srgbClr val="CCFF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Text Box 78"/>
          <p:cNvSpPr txBox="1">
            <a:spLocks noChangeArrowheads="1"/>
          </p:cNvSpPr>
          <p:nvPr userDrawn="1"/>
        </p:nvSpPr>
        <p:spPr bwMode="auto">
          <a:xfrm>
            <a:off x="703907" y="5661248"/>
            <a:ext cx="7756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</a:t>
            </a:r>
            <a:r>
              <a:rPr lang="en-US" altLang="zh-CN" sz="2800" b="1" dirty="0" smtClean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978-7-5170-3719-4</a:t>
            </a:r>
            <a:endParaRPr lang="en-US" altLang="zh-CN" b="1" dirty="0">
              <a:solidFill>
                <a:srgbClr val="66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" name="Text Box 78"/>
          <p:cNvSpPr txBox="1">
            <a:spLocks noChangeArrowheads="1"/>
          </p:cNvSpPr>
          <p:nvPr userDrawn="1"/>
        </p:nvSpPr>
        <p:spPr bwMode="auto">
          <a:xfrm>
            <a:off x="5561251" y="4773483"/>
            <a:ext cx="3135312" cy="8157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indent="0" algn="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3200" b="1">
                <a:solidFill>
                  <a:srgbClr val="669900"/>
                </a:solidFill>
                <a:effectLst/>
                <a:latin typeface="仿宋" pitchFamily="49" charset="-122"/>
                <a:ea typeface="仿宋" pitchFamily="49" charset="-122"/>
              </a:defRPr>
            </a:lvl1pPr>
            <a:lvl2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z="2800" dirty="0" smtClean="0">
                <a:solidFill>
                  <a:srgbClr val="009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王向慧 主编</a:t>
            </a:r>
            <a:endParaRPr lang="en-US" altLang="zh-CN" sz="2800" dirty="0">
              <a:solidFill>
                <a:srgbClr val="009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" name="WordArt 69">
            <a:hlinkHover r:id="" action="ppaction://noaction" highlightClick="1">
              <a:snd r:embed="rId4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>
            <a:off x="539553" y="1772816"/>
            <a:ext cx="8136904" cy="19442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微型计算机原理</a:t>
            </a:r>
            <a:endParaRPr lang="en-US" altLang="zh-CN" sz="3600" b="1" kern="10" dirty="0" smtClean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与接口技术</a:t>
            </a:r>
            <a:endParaRPr lang="zh-CN" altLang="en-US" sz="3600" b="1" kern="10" dirty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 Box 78"/>
          <p:cNvSpPr txBox="1">
            <a:spLocks noChangeArrowheads="1"/>
          </p:cNvSpPr>
          <p:nvPr userDrawn="1"/>
        </p:nvSpPr>
        <p:spPr bwMode="auto">
          <a:xfrm>
            <a:off x="2833639" y="4005064"/>
            <a:ext cx="34767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（第</a:t>
            </a:r>
            <a:r>
              <a:rPr lang="en-US" altLang="zh-CN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章）</a:t>
            </a:r>
            <a:endParaRPr lang="en-US" altLang="zh-CN" sz="3200" b="1" dirty="0">
              <a:solidFill>
                <a:srgbClr val="CC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87" grpId="0"/>
      <p:bldP spid="88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 b="1" baseline="0">
                <a:solidFill>
                  <a:srgbClr val="FF0066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20092"/>
          </a:xfrm>
          <a:prstGeom prst="rect">
            <a:avLst/>
          </a:prstGeom>
          <a:gradFill flip="none" rotWithShape="1">
            <a:gsLst>
              <a:gs pos="0">
                <a:srgbClr val="FFE7E7"/>
              </a:gs>
              <a:gs pos="44000">
                <a:srgbClr val="CEFEE0">
                  <a:shade val="67500"/>
                  <a:satMod val="115000"/>
                  <a:lumMod val="79000"/>
                  <a:lumOff val="21000"/>
                  <a:alpha val="41000"/>
                </a:srgbClr>
              </a:gs>
              <a:gs pos="100000">
                <a:srgbClr val="CEFEE0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6000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kumimoji="1" lang="zh-CN" altLang="en-US" sz="36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 rot="15991068" flipH="1" flipV="1">
            <a:off x="4374197" y="1927409"/>
            <a:ext cx="450144" cy="9213967"/>
            <a:chOff x="132766" y="116632"/>
            <a:chExt cx="615173" cy="6563931"/>
          </a:xfrm>
        </p:grpSpPr>
        <p:grpSp>
          <p:nvGrpSpPr>
            <p:cNvPr id="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  <p:grpSp>
        <p:nvGrpSpPr>
          <p:cNvPr id="16" name="组合 15"/>
          <p:cNvGrpSpPr/>
          <p:nvPr userDrawn="1"/>
        </p:nvGrpSpPr>
        <p:grpSpPr>
          <a:xfrm rot="16200000">
            <a:off x="4374197" y="-4355384"/>
            <a:ext cx="450144" cy="9213967"/>
            <a:chOff x="132766" y="116632"/>
            <a:chExt cx="615173" cy="6563931"/>
          </a:xfrm>
        </p:grpSpPr>
        <p:grpSp>
          <p:nvGrpSpPr>
            <p:cNvPr id="1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第6章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900" b="0" baseline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6840000" cy="3907463"/>
          </a:xfrm>
          <a:prstGeom prst="rect">
            <a:avLst/>
          </a:prstGeom>
          <a:noFill/>
          <a:ln w="127000" cmpd="tri">
            <a:noFill/>
            <a:miter lim="800000"/>
            <a:headEnd/>
            <a:tailEnd/>
          </a:ln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50000"/>
              </a:lnSpc>
              <a:buNone/>
              <a:defRPr kumimoji="1" lang="zh-CN" altLang="en-US" sz="33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椭圆 4">
            <a:hlinkClick r:id="rId2" action="ppaction://hlinksldjump" highlightClick="1"/>
          </p:cNvPr>
          <p:cNvSpPr/>
          <p:nvPr userDrawn="1"/>
        </p:nvSpPr>
        <p:spPr>
          <a:xfrm>
            <a:off x="251520" y="6273352"/>
            <a:ext cx="720000" cy="36000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WordArt 68">
            <a:hlinkHover r:id="" action="ppaction://noaction" highlightClick="1">
              <a:snd r:embed="rId3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 rot="831228" flipH="1" flipV="1">
            <a:off x="7751771" y="-358263"/>
            <a:ext cx="1407733" cy="2301214"/>
            <a:chOff x="129483" y="5266558"/>
            <a:chExt cx="1116307" cy="182482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40184" r="10235" b="-1"/>
            <a:stretch/>
          </p:blipFill>
          <p:spPr bwMode="auto">
            <a:xfrm rot="328260" flipV="1">
              <a:off x="129483" y="5266558"/>
              <a:ext cx="743447" cy="1665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64176" r="10235"/>
            <a:stretch/>
          </p:blipFill>
          <p:spPr bwMode="auto">
            <a:xfrm rot="1697679" flipV="1">
              <a:off x="502343" y="6020560"/>
              <a:ext cx="743447" cy="1070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476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第6章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730" y="-219685"/>
            <a:ext cx="9210205" cy="7279532"/>
            <a:chOff x="19730" y="-219685"/>
            <a:chExt cx="9210205" cy="7279532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19730" y="5235026"/>
              <a:ext cx="1116307" cy="1824821"/>
              <a:chOff x="129483" y="5266558"/>
              <a:chExt cx="1116307" cy="1824821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40184" r="10235" b="-1"/>
              <a:stretch/>
            </p:blipFill>
            <p:spPr bwMode="auto">
              <a:xfrm rot="328260" flipV="1">
                <a:off x="129483" y="5266558"/>
                <a:ext cx="743447" cy="1665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64176" r="10235"/>
              <a:stretch/>
            </p:blipFill>
            <p:spPr bwMode="auto">
              <a:xfrm rot="1697679" flipV="1">
                <a:off x="502343" y="6020560"/>
                <a:ext cx="743447" cy="107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 userDrawn="1"/>
          </p:nvGrpSpPr>
          <p:grpSpPr>
            <a:xfrm rot="10560000" flipV="1">
              <a:off x="7789775" y="-219685"/>
              <a:ext cx="1440160" cy="3964098"/>
              <a:chOff x="-63236" y="-296416"/>
              <a:chExt cx="1592321" cy="4382926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9321" r="10235"/>
              <a:stretch/>
            </p:blipFill>
            <p:spPr bwMode="auto">
              <a:xfrm rot="21271740">
                <a:off x="-63236" y="-121897"/>
                <a:ext cx="1239484" cy="4208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35636" r="10235"/>
              <a:stretch/>
            </p:blipFill>
            <p:spPr bwMode="auto">
              <a:xfrm rot="19902321">
                <a:off x="289601" y="-296416"/>
                <a:ext cx="1239484" cy="3207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" name="组合 2"/>
          <p:cNvGrpSpPr/>
          <p:nvPr userDrawn="1"/>
        </p:nvGrpSpPr>
        <p:grpSpPr>
          <a:xfrm>
            <a:off x="4644088" y="6417360"/>
            <a:ext cx="3960360" cy="252000"/>
            <a:chOff x="4644088" y="6417360"/>
            <a:chExt cx="3960360" cy="252000"/>
          </a:xfrm>
        </p:grpSpPr>
        <p:sp>
          <p:nvSpPr>
            <p:cNvPr id="14" name="AutoShape 66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88444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退出</a:t>
              </a:r>
            </a:p>
          </p:txBody>
        </p:sp>
        <p:sp>
          <p:nvSpPr>
            <p:cNvPr id="16" name="AutoShape 69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5724040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下页</a:t>
              </a:r>
            </a:p>
          </p:txBody>
        </p:sp>
        <p:sp>
          <p:nvSpPr>
            <p:cNvPr id="17" name="AutoShape 6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464408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上页</a:t>
              </a:r>
            </a:p>
          </p:txBody>
        </p:sp>
        <p:sp>
          <p:nvSpPr>
            <p:cNvPr id="18" name="AutoShape 69">
              <a:hlinkClick r:id="rId4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80432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帮助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21" name="椭圆 20">
            <a:hlinkClick r:id="rId5" action="ppaction://hlinksldjump" highlightClick="1"/>
            <a:hlinkHover r:id="" action="ppaction://noaction" highlightClick="1"/>
          </p:cNvPr>
          <p:cNvSpPr/>
          <p:nvPr userDrawn="1"/>
        </p:nvSpPr>
        <p:spPr>
          <a:xfrm>
            <a:off x="251520" y="6381368"/>
            <a:ext cx="720000" cy="360000"/>
          </a:xfrm>
          <a:prstGeom prst="ellipse">
            <a:avLst/>
          </a:prstGeom>
          <a:solidFill>
            <a:srgbClr val="0E94B4">
              <a:alpha val="50196"/>
            </a:srgbClr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10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学习目标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帮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91996" y="980728"/>
            <a:ext cx="8568952" cy="5375434"/>
            <a:chOff x="291996" y="980728"/>
            <a:chExt cx="8568952" cy="5375434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996" y="2252162"/>
              <a:ext cx="8568952" cy="4104000"/>
              <a:chOff x="291996" y="2540194"/>
              <a:chExt cx="8568952" cy="4104000"/>
            </a:xfrm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291996" y="2540194"/>
                <a:ext cx="8568952" cy="4104000"/>
              </a:xfrm>
              <a:prstGeom prst="rect">
                <a:avLst/>
              </a:prstGeom>
              <a:solidFill>
                <a:srgbClr val="EAEAEA">
                  <a:alpha val="50196"/>
                </a:srgbClr>
              </a:solidFill>
              <a:ln w="38100">
                <a:solidFill>
                  <a:srgbClr val="00B050"/>
                </a:solidFill>
                <a:prstDash val="sysDot"/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lnSpc>
                    <a:spcPct val="90000"/>
                  </a:lnSpc>
                  <a:buFontTx/>
                  <a:buNone/>
                </a:pPr>
                <a:endParaRPr lang="zh-CN" altLang="zh-CN" sz="2800" spc="-500" dirty="0">
                  <a:solidFill>
                    <a:srgbClr val="000066"/>
                  </a:solidFill>
                  <a:latin typeface="Times New Roman" pitchFamily="18" charset="0"/>
                  <a:ea typeface="华文楷体" pitchFamily="2" charset="-122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291996" y="2564904"/>
                <a:ext cx="8424936" cy="40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若选择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学习内容，可移动鼠标至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相关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目录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选项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单击。</a:t>
                </a:r>
                <a:endParaRPr lang="zh-CN" altLang="en-US" sz="2800" spc="-15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endParaRP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上页</a:t>
                </a:r>
                <a:r>
                  <a:rPr lang="zh-CN" altLang="en-US" sz="2800" spc="-150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”、</a:t>
                </a:r>
                <a:r>
                  <a:rPr lang="zh-CN" altLang="en-US" sz="2800" spc="-150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 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下页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按钮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可前后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翻页选择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鼠标或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空格、回车等键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可顺序学习。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目录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按钮可转至章目录，单击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帮助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按钮可转到帮助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返回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”按钮可返回继续学习。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习题与思考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答案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按钮可在填空处显示参考答案，单击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填空处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可短暂显示参考答案。</a:t>
                </a:r>
                <a:endParaRPr lang="en-US" altLang="zh-CN" sz="2800" spc="-150" dirty="0" smtClean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章目录页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学习目标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按钮可了解本章的学习内容和要求。</a:t>
                </a:r>
                <a:endParaRPr lang="zh-CN" altLang="en-US" sz="2800" spc="-150" dirty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379770" y="980728"/>
              <a:ext cx="838446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本电子课件配合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《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微型计算机原理与接口技术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》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ISBN 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978-7-5170-3719-4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）课程教学而编制。</a:t>
              </a: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79770" y="1772816"/>
              <a:ext cx="2819400" cy="50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  <a:buFontTx/>
                <a:buNone/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使用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方法：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10620" y="2320630"/>
              <a:ext cx="5830588" cy="3565586"/>
              <a:chOff x="1810620" y="2320630"/>
              <a:chExt cx="5830588" cy="3565586"/>
            </a:xfrm>
          </p:grpSpPr>
          <p:sp>
            <p:nvSpPr>
              <p:cNvPr id="25" name="矩形 24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892022" y="2320630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35696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921208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4175996" y="4158393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5220072" y="4677846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196064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10620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68766" y="5056930"/>
                <a:ext cx="104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47604" y="5560990"/>
                <a:ext cx="140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43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再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0"/>
          <p:cNvGrpSpPr>
            <a:grpSpLocks/>
          </p:cNvGrpSpPr>
          <p:nvPr userDrawn="1"/>
        </p:nvGrpSpPr>
        <p:grpSpPr bwMode="auto">
          <a:xfrm>
            <a:off x="-17463" y="0"/>
            <a:ext cx="9144001" cy="6858000"/>
            <a:chOff x="-11" y="0"/>
            <a:chExt cx="5760" cy="4320"/>
          </a:xfrm>
        </p:grpSpPr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-11" y="0"/>
              <a:ext cx="5760" cy="4320"/>
              <a:chOff x="-11" y="0"/>
              <a:chExt cx="5760" cy="4320"/>
            </a:xfrm>
          </p:grpSpPr>
          <p:grpSp>
            <p:nvGrpSpPr>
              <p:cNvPr id="30" name="Group 88"/>
              <p:cNvGrpSpPr>
                <a:grpSpLocks/>
              </p:cNvGrpSpPr>
              <p:nvPr/>
            </p:nvGrpSpPr>
            <p:grpSpPr bwMode="auto">
              <a:xfrm>
                <a:off x="-11" y="0"/>
                <a:ext cx="5760" cy="4320"/>
                <a:chOff x="-11" y="0"/>
                <a:chExt cx="5760" cy="4320"/>
              </a:xfrm>
            </p:grpSpPr>
            <p:sp>
              <p:nvSpPr>
                <p:cNvPr id="37" name="Rectangle 73"/>
                <p:cNvSpPr>
                  <a:spLocks noChangeArrowheads="1"/>
                </p:cNvSpPr>
                <p:nvPr/>
              </p:nvSpPr>
              <p:spPr bwMode="auto">
                <a:xfrm>
                  <a:off x="-11" y="0"/>
                  <a:ext cx="5760" cy="432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FFEB"/>
                    </a:gs>
                    <a:gs pos="100000">
                      <a:srgbClr val="CBDCCB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74"/>
                <p:cNvSpPr>
                  <a:spLocks noChangeArrowheads="1"/>
                </p:cNvSpPr>
                <p:nvPr/>
              </p:nvSpPr>
              <p:spPr bwMode="auto">
                <a:xfrm>
                  <a:off x="133" y="144"/>
                  <a:ext cx="5472" cy="4032"/>
                </a:xfrm>
                <a:prstGeom prst="rect">
                  <a:avLst/>
                </a:prstGeom>
                <a:solidFill>
                  <a:srgbClr val="E8D1FF"/>
                </a:soli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87"/>
              <p:cNvGrpSpPr>
                <a:grpSpLocks/>
              </p:cNvGrpSpPr>
              <p:nvPr/>
            </p:nvGrpSpPr>
            <p:grpSpPr bwMode="auto">
              <a:xfrm>
                <a:off x="229" y="240"/>
                <a:ext cx="5280" cy="3840"/>
                <a:chOff x="229" y="240"/>
                <a:chExt cx="5280" cy="3840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29" y="240"/>
                  <a:ext cx="5280" cy="3840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8ACC8A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85"/>
                <p:cNvGrpSpPr>
                  <a:grpSpLocks/>
                </p:cNvGrpSpPr>
                <p:nvPr/>
              </p:nvGrpSpPr>
              <p:grpSpPr bwMode="auto">
                <a:xfrm>
                  <a:off x="3133" y="3349"/>
                  <a:ext cx="1662" cy="672"/>
                  <a:chOff x="3133" y="3349"/>
                  <a:chExt cx="1662" cy="672"/>
                </a:xfrm>
              </p:grpSpPr>
              <p:sp>
                <p:nvSpPr>
                  <p:cNvPr id="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3" y="3349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43" y="3733"/>
                    <a:ext cx="93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zh-CN">
                        <a:solidFill>
                          <a:schemeClr val="bg1"/>
                        </a:solidFill>
                        <a:effectDag name="">
                          <a:cont type="tree" name="">
                            <a:effect ref="fillLine"/>
                            <a:outerShdw dist="38100" dir="13500000" algn="br">
                              <a:srgbClr val="FFFFFF"/>
                            </a:outerShdw>
                          </a:cont>
                          <a:cont type="tree" name="">
                            <a:effect ref="fillLine"/>
                            <a:outerShdw dist="38100" dir="2700000" algn="tl">
                              <a:srgbClr val="999999"/>
                            </a:outerShdw>
                          </a:cont>
                          <a:effect ref="fillLine"/>
                        </a:effectDag>
                      </a:rPr>
                      <a:t>                 </a:t>
                    </a:r>
                  </a:p>
                </p:txBody>
              </p:sp>
              <p:sp>
                <p:nvSpPr>
                  <p:cNvPr id="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81" y="3710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华文仿宋" pitchFamily="2" charset="-122"/>
                    </a:endParaRPr>
                  </a:p>
                </p:txBody>
              </p:sp>
            </p:grpSp>
          </p:grpSp>
        </p:grpSp>
        <p:sp>
          <p:nvSpPr>
            <p:cNvPr id="29" name="Rectangle 75"/>
            <p:cNvSpPr>
              <a:spLocks noChangeArrowheads="1"/>
            </p:cNvSpPr>
            <p:nvPr/>
          </p:nvSpPr>
          <p:spPr bwMode="auto">
            <a:xfrm>
              <a:off x="295" y="292"/>
              <a:ext cx="5147" cy="3735"/>
            </a:xfrm>
            <a:prstGeom prst="rect">
              <a:avLst/>
            </a:prstGeom>
            <a:noFill/>
            <a:ln w="6350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9" name="AutoShape 205"/>
          <p:cNvSpPr>
            <a:spLocks noChangeArrowheads="1"/>
          </p:cNvSpPr>
          <p:nvPr userDrawn="1"/>
        </p:nvSpPr>
        <p:spPr bwMode="auto">
          <a:xfrm rot="938891">
            <a:off x="2291640" y="1384504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0" name="AutoShape 206"/>
          <p:cNvSpPr>
            <a:spLocks noChangeArrowheads="1"/>
          </p:cNvSpPr>
          <p:nvPr userDrawn="1"/>
        </p:nvSpPr>
        <p:spPr bwMode="auto">
          <a:xfrm>
            <a:off x="942357" y="118858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1" name="AutoShape 207"/>
          <p:cNvSpPr>
            <a:spLocks noChangeArrowheads="1"/>
          </p:cNvSpPr>
          <p:nvPr userDrawn="1"/>
        </p:nvSpPr>
        <p:spPr bwMode="auto">
          <a:xfrm>
            <a:off x="7643228" y="4005064"/>
            <a:ext cx="355038" cy="3429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2" name="WordArt 9">
            <a:hlinkClick r:id="" action="ppaction://hlinkshowjump?jump=endshow">
              <a:snd r:embed="rId1" name="chimes.wav"/>
            </a:hlinkClick>
          </p:cNvPr>
          <p:cNvSpPr>
            <a:spLocks noChangeArrowheads="1" noChangeShapeType="1" noTextEdit="1"/>
          </p:cNvSpPr>
          <p:nvPr userDrawn="1"/>
        </p:nvSpPr>
        <p:spPr bwMode="auto">
          <a:xfrm>
            <a:off x="2460221" y="2358383"/>
            <a:ext cx="4495800" cy="232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  <p:sp>
        <p:nvSpPr>
          <p:cNvPr id="43" name="AutoShape 205"/>
          <p:cNvSpPr>
            <a:spLocks noChangeArrowheads="1"/>
          </p:cNvSpPr>
          <p:nvPr userDrawn="1"/>
        </p:nvSpPr>
        <p:spPr bwMode="auto">
          <a:xfrm rot="938891">
            <a:off x="7231063" y="5314058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4" name="AutoShape 206"/>
          <p:cNvSpPr>
            <a:spLocks noChangeArrowheads="1"/>
          </p:cNvSpPr>
          <p:nvPr userDrawn="1"/>
        </p:nvSpPr>
        <p:spPr bwMode="auto">
          <a:xfrm>
            <a:off x="1013153" y="243823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88000">
              <a:srgbClr val="A7C373"/>
            </a:gs>
            <a:gs pos="72000">
              <a:srgbClr val="CDE2A8"/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304800" y="-243408"/>
            <a:ext cx="9932332" cy="7308000"/>
            <a:chOff x="-304800" y="-243408"/>
            <a:chExt cx="9932332" cy="7308000"/>
          </a:xfrm>
        </p:grpSpPr>
        <p:grpSp>
          <p:nvGrpSpPr>
            <p:cNvPr id="233" name="Group 41"/>
            <p:cNvGrpSpPr/>
            <p:nvPr/>
          </p:nvGrpSpPr>
          <p:grpSpPr>
            <a:xfrm>
              <a:off x="-304800" y="-10234"/>
              <a:ext cx="9932332" cy="6858000"/>
              <a:chOff x="-382404" y="0"/>
              <a:chExt cx="9932332" cy="6858000"/>
            </a:xfrm>
          </p:grpSpPr>
          <p:grpSp>
            <p:nvGrpSpPr>
              <p:cNvPr id="234" name="Group 44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57" name="Group 4"/>
                <p:cNvGrpSpPr/>
                <p:nvPr/>
              </p:nvGrpSpPr>
              <p:grpSpPr>
                <a:xfrm>
                  <a:off x="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9" name="Rectangle 112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0" name="Rectangle 2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1" name="Rectangle 3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8" name="Group 5"/>
                <p:cNvGrpSpPr/>
                <p:nvPr/>
              </p:nvGrpSpPr>
              <p:grpSpPr>
                <a:xfrm>
                  <a:off x="42291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6" name="Rectangle 109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7" name="Rectangle 110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8" name="Rectangle 111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9" name="Group 9"/>
                <p:cNvGrpSpPr/>
                <p:nvPr/>
              </p:nvGrpSpPr>
              <p:grpSpPr>
                <a:xfrm rot="10800000">
                  <a:off x="662940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3" name="Rectangle 106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4" name="Rectangle 107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5" name="Rectangle 108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60" name="Rectangle 103"/>
                <p:cNvSpPr/>
                <p:nvPr/>
              </p:nvSpPr>
              <p:spPr>
                <a:xfrm>
                  <a:off x="3810000" y="0"/>
                  <a:ext cx="28194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104"/>
                <p:cNvSpPr/>
                <p:nvPr/>
              </p:nvSpPr>
              <p:spPr>
                <a:xfrm>
                  <a:off x="289560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2" name="Rectangle 105"/>
                <p:cNvSpPr/>
                <p:nvPr/>
              </p:nvSpPr>
              <p:spPr>
                <a:xfrm>
                  <a:off x="31242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Freeform 43"/>
              <p:cNvSpPr/>
              <p:nvPr/>
            </p:nvSpPr>
            <p:spPr>
              <a:xfrm>
                <a:off x="-11875" y="5035138"/>
                <a:ext cx="9144000" cy="1175655"/>
              </a:xfrm>
              <a:custGeom>
                <a:avLst/>
                <a:gdLst>
                  <a:gd name="connsiteX0" fmla="*/ 0 w 9144000"/>
                  <a:gd name="connsiteY0" fmla="*/ 1116280 h 1175656"/>
                  <a:gd name="connsiteX1" fmla="*/ 1674420 w 9144000"/>
                  <a:gd name="connsiteY1" fmla="*/ 1163781 h 1175656"/>
                  <a:gd name="connsiteX2" fmla="*/ 4120737 w 9144000"/>
                  <a:gd name="connsiteY2" fmla="*/ 1045028 h 1175656"/>
                  <a:gd name="connsiteX3" fmla="*/ 7172696 w 9144000"/>
                  <a:gd name="connsiteY3" fmla="*/ 605641 h 1175656"/>
                  <a:gd name="connsiteX4" fmla="*/ 9144000 w 9144000"/>
                  <a:gd name="connsiteY4" fmla="*/ 0 h 1175656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116279 h 1175655"/>
                  <a:gd name="connsiteX1" fmla="*/ 1674420 w 9144000"/>
                  <a:gd name="connsiteY1" fmla="*/ 1163780 h 1175655"/>
                  <a:gd name="connsiteX2" fmla="*/ 4120737 w 9144000"/>
                  <a:gd name="connsiteY2" fmla="*/ 1045027 h 1175655"/>
                  <a:gd name="connsiteX3" fmla="*/ 7172696 w 9144000"/>
                  <a:gd name="connsiteY3" fmla="*/ 605640 h 1175655"/>
                  <a:gd name="connsiteX4" fmla="*/ 9144000 w 9144000"/>
                  <a:gd name="connsiteY4" fmla="*/ 0 h 117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1175655">
                    <a:moveTo>
                      <a:pt x="0" y="1116279"/>
                    </a:moveTo>
                    <a:cubicBezTo>
                      <a:pt x="493815" y="1145967"/>
                      <a:pt x="987631" y="1175655"/>
                      <a:pt x="1674420" y="1163780"/>
                    </a:cubicBezTo>
                    <a:cubicBezTo>
                      <a:pt x="2361209" y="1151905"/>
                      <a:pt x="3204358" y="1138050"/>
                      <a:pt x="4120737" y="1045027"/>
                    </a:cubicBezTo>
                    <a:cubicBezTo>
                      <a:pt x="5037116" y="952004"/>
                      <a:pt x="6335486" y="779811"/>
                      <a:pt x="7172696" y="605640"/>
                    </a:cubicBezTo>
                    <a:cubicBezTo>
                      <a:pt x="8009907" y="431469"/>
                      <a:pt x="8866910" y="154379"/>
                      <a:pt x="9144000" y="0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44"/>
              <p:cNvSpPr/>
              <p:nvPr/>
            </p:nvSpPr>
            <p:spPr>
              <a:xfrm>
                <a:off x="-11875" y="3467595"/>
                <a:ext cx="9144000" cy="890650"/>
              </a:xfrm>
              <a:custGeom>
                <a:avLst/>
                <a:gdLst>
                  <a:gd name="connsiteX0" fmla="*/ 0 w 9144000"/>
                  <a:gd name="connsiteY0" fmla="*/ 890650 h 890650"/>
                  <a:gd name="connsiteX1" fmla="*/ 1045028 w 9144000"/>
                  <a:gd name="connsiteY1" fmla="*/ 475013 h 890650"/>
                  <a:gd name="connsiteX2" fmla="*/ 3111335 w 9144000"/>
                  <a:gd name="connsiteY2" fmla="*/ 71252 h 890650"/>
                  <a:gd name="connsiteX3" fmla="*/ 5913911 w 9144000"/>
                  <a:gd name="connsiteY3" fmla="*/ 71252 h 890650"/>
                  <a:gd name="connsiteX4" fmla="*/ 9144000 w 9144000"/>
                  <a:gd name="connsiteY4" fmla="*/ 498764 h 8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890650">
                    <a:moveTo>
                      <a:pt x="0" y="890650"/>
                    </a:moveTo>
                    <a:cubicBezTo>
                      <a:pt x="263236" y="751114"/>
                      <a:pt x="526472" y="611579"/>
                      <a:pt x="1045028" y="475013"/>
                    </a:cubicBezTo>
                    <a:cubicBezTo>
                      <a:pt x="1563584" y="338447"/>
                      <a:pt x="2299855" y="138545"/>
                      <a:pt x="3111335" y="71252"/>
                    </a:cubicBezTo>
                    <a:cubicBezTo>
                      <a:pt x="3922815" y="3959"/>
                      <a:pt x="4908467" y="0"/>
                      <a:pt x="5913911" y="71252"/>
                    </a:cubicBezTo>
                    <a:cubicBezTo>
                      <a:pt x="6919355" y="142504"/>
                      <a:pt x="8595756" y="427512"/>
                      <a:pt x="9144000" y="498764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45"/>
              <p:cNvSpPr/>
              <p:nvPr/>
            </p:nvSpPr>
            <p:spPr>
              <a:xfrm>
                <a:off x="-23751" y="5640779"/>
                <a:ext cx="3004457" cy="1211283"/>
              </a:xfrm>
              <a:custGeom>
                <a:avLst/>
                <a:gdLst>
                  <a:gd name="connsiteX0" fmla="*/ 0 w 3004457"/>
                  <a:gd name="connsiteY0" fmla="*/ 0 h 1211283"/>
                  <a:gd name="connsiteX1" fmla="*/ 3004457 w 3004457"/>
                  <a:gd name="connsiteY1" fmla="*/ 1211283 h 12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4457" h="1211283">
                    <a:moveTo>
                      <a:pt x="0" y="0"/>
                    </a:moveTo>
                    <a:cubicBezTo>
                      <a:pt x="1103415" y="501732"/>
                      <a:pt x="2206831" y="1003465"/>
                      <a:pt x="3004457" y="1211283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46"/>
              <p:cNvSpPr/>
              <p:nvPr/>
            </p:nvSpPr>
            <p:spPr>
              <a:xfrm>
                <a:off x="-11875" y="5284519"/>
                <a:ext cx="9144000" cy="1478478"/>
              </a:xfrm>
              <a:custGeom>
                <a:avLst/>
                <a:gdLst>
                  <a:gd name="connsiteX0" fmla="*/ 0 w 9144000"/>
                  <a:gd name="connsiteY0" fmla="*/ 0 h 1478478"/>
                  <a:gd name="connsiteX1" fmla="*/ 1104405 w 9144000"/>
                  <a:gd name="connsiteY1" fmla="*/ 344385 h 1478478"/>
                  <a:gd name="connsiteX2" fmla="*/ 3194462 w 9144000"/>
                  <a:gd name="connsiteY2" fmla="*/ 866899 h 1478478"/>
                  <a:gd name="connsiteX3" fmla="*/ 5676405 w 9144000"/>
                  <a:gd name="connsiteY3" fmla="*/ 1282536 h 1478478"/>
                  <a:gd name="connsiteX4" fmla="*/ 7730836 w 9144000"/>
                  <a:gd name="connsiteY4" fmla="*/ 1448790 h 1478478"/>
                  <a:gd name="connsiteX5" fmla="*/ 8573984 w 9144000"/>
                  <a:gd name="connsiteY5" fmla="*/ 1460665 h 1478478"/>
                  <a:gd name="connsiteX6" fmla="*/ 9144000 w 9144000"/>
                  <a:gd name="connsiteY6" fmla="*/ 1425039 h 147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0" h="1478478">
                    <a:moveTo>
                      <a:pt x="0" y="0"/>
                    </a:moveTo>
                    <a:cubicBezTo>
                      <a:pt x="285997" y="99951"/>
                      <a:pt x="571995" y="199902"/>
                      <a:pt x="1104405" y="344385"/>
                    </a:cubicBezTo>
                    <a:cubicBezTo>
                      <a:pt x="1636815" y="488868"/>
                      <a:pt x="2432462" y="710541"/>
                      <a:pt x="3194462" y="866899"/>
                    </a:cubicBezTo>
                    <a:cubicBezTo>
                      <a:pt x="3956462" y="1023258"/>
                      <a:pt x="4920343" y="1185554"/>
                      <a:pt x="5676405" y="1282536"/>
                    </a:cubicBezTo>
                    <a:cubicBezTo>
                      <a:pt x="6432467" y="1379518"/>
                      <a:pt x="7247906" y="1419102"/>
                      <a:pt x="7730836" y="1448790"/>
                    </a:cubicBezTo>
                    <a:cubicBezTo>
                      <a:pt x="8213766" y="1478478"/>
                      <a:pt x="8338457" y="1464623"/>
                      <a:pt x="8573984" y="1460665"/>
                    </a:cubicBezTo>
                    <a:cubicBezTo>
                      <a:pt x="8809511" y="1456707"/>
                      <a:pt x="8976755" y="1440873"/>
                      <a:pt x="9144000" y="1425039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48"/>
              <p:cNvSpPr/>
              <p:nvPr/>
            </p:nvSpPr>
            <p:spPr>
              <a:xfrm>
                <a:off x="2137558" y="5132120"/>
                <a:ext cx="6982691" cy="1719942"/>
              </a:xfrm>
              <a:custGeom>
                <a:avLst/>
                <a:gdLst>
                  <a:gd name="connsiteX0" fmla="*/ 0 w 6982691"/>
                  <a:gd name="connsiteY0" fmla="*/ 1719942 h 1719942"/>
                  <a:gd name="connsiteX1" fmla="*/ 546265 w 6982691"/>
                  <a:gd name="connsiteY1" fmla="*/ 1185553 h 1719942"/>
                  <a:gd name="connsiteX2" fmla="*/ 1330037 w 6982691"/>
                  <a:gd name="connsiteY2" fmla="*/ 710540 h 1719942"/>
                  <a:gd name="connsiteX3" fmla="*/ 2078182 w 6982691"/>
                  <a:gd name="connsiteY3" fmla="*/ 437407 h 1719942"/>
                  <a:gd name="connsiteX4" fmla="*/ 3348842 w 6982691"/>
                  <a:gd name="connsiteY4" fmla="*/ 152399 h 1719942"/>
                  <a:gd name="connsiteX5" fmla="*/ 4001985 w 6982691"/>
                  <a:gd name="connsiteY5" fmla="*/ 69272 h 1719942"/>
                  <a:gd name="connsiteX6" fmla="*/ 5047013 w 6982691"/>
                  <a:gd name="connsiteY6" fmla="*/ 9896 h 1719942"/>
                  <a:gd name="connsiteX7" fmla="*/ 5890161 w 6982691"/>
                  <a:gd name="connsiteY7" fmla="*/ 9896 h 1719942"/>
                  <a:gd name="connsiteX8" fmla="*/ 6495803 w 6982691"/>
                  <a:gd name="connsiteY8" fmla="*/ 9896 h 1719942"/>
                  <a:gd name="connsiteX9" fmla="*/ 6899564 w 6982691"/>
                  <a:gd name="connsiteY9" fmla="*/ 33646 h 1719942"/>
                  <a:gd name="connsiteX10" fmla="*/ 6982691 w 6982691"/>
                  <a:gd name="connsiteY10" fmla="*/ 45522 h 171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82691" h="1719942">
                    <a:moveTo>
                      <a:pt x="0" y="1719942"/>
                    </a:moveTo>
                    <a:cubicBezTo>
                      <a:pt x="162296" y="1536864"/>
                      <a:pt x="324592" y="1353787"/>
                      <a:pt x="546265" y="1185553"/>
                    </a:cubicBezTo>
                    <a:cubicBezTo>
                      <a:pt x="767938" y="1017319"/>
                      <a:pt x="1074718" y="835231"/>
                      <a:pt x="1330037" y="710540"/>
                    </a:cubicBezTo>
                    <a:cubicBezTo>
                      <a:pt x="1585356" y="585849"/>
                      <a:pt x="1741715" y="530430"/>
                      <a:pt x="2078182" y="437407"/>
                    </a:cubicBezTo>
                    <a:cubicBezTo>
                      <a:pt x="2414649" y="344384"/>
                      <a:pt x="3028208" y="213755"/>
                      <a:pt x="3348842" y="152399"/>
                    </a:cubicBezTo>
                    <a:cubicBezTo>
                      <a:pt x="3669476" y="91043"/>
                      <a:pt x="3718957" y="93022"/>
                      <a:pt x="4001985" y="69272"/>
                    </a:cubicBezTo>
                    <a:cubicBezTo>
                      <a:pt x="4285013" y="45522"/>
                      <a:pt x="4732317" y="19792"/>
                      <a:pt x="5047013" y="9896"/>
                    </a:cubicBezTo>
                    <a:cubicBezTo>
                      <a:pt x="5361709" y="0"/>
                      <a:pt x="5890161" y="9896"/>
                      <a:pt x="5890161" y="9896"/>
                    </a:cubicBezTo>
                    <a:lnTo>
                      <a:pt x="6495803" y="9896"/>
                    </a:lnTo>
                    <a:cubicBezTo>
                      <a:pt x="6664037" y="13854"/>
                      <a:pt x="6818416" y="27708"/>
                      <a:pt x="6899564" y="33646"/>
                    </a:cubicBezTo>
                    <a:cubicBezTo>
                      <a:pt x="6980712" y="39584"/>
                      <a:pt x="6953003" y="37605"/>
                      <a:pt x="6982691" y="45522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Hexagon 49"/>
              <p:cNvSpPr/>
              <p:nvPr/>
            </p:nvSpPr>
            <p:spPr>
              <a:xfrm rot="1800000">
                <a:off x="2996165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Hexagon 50"/>
              <p:cNvSpPr/>
              <p:nvPr/>
            </p:nvSpPr>
            <p:spPr>
              <a:xfrm rot="1800000">
                <a:off x="3720065" y="41260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Hexagon 51"/>
              <p:cNvSpPr/>
              <p:nvPr/>
            </p:nvSpPr>
            <p:spPr>
              <a:xfrm rot="1800000">
                <a:off x="3729591" y="159242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Hexagon 52"/>
              <p:cNvSpPr/>
              <p:nvPr/>
            </p:nvSpPr>
            <p:spPr>
              <a:xfrm rot="1800000">
                <a:off x="2977115" y="32560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Hexagon 53"/>
              <p:cNvSpPr/>
              <p:nvPr/>
            </p:nvSpPr>
            <p:spPr>
              <a:xfrm rot="1800000">
                <a:off x="4463014" y="53833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6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54"/>
              <p:cNvSpPr/>
              <p:nvPr/>
            </p:nvSpPr>
            <p:spPr>
              <a:xfrm rot="1800000">
                <a:off x="-382404" y="4201528"/>
                <a:ext cx="1261499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56357 w 1261499"/>
                  <a:gd name="connsiteY5" fmla="*/ 1388236 h 1388236"/>
                  <a:gd name="connsiteX6" fmla="*/ 0 w 1261499"/>
                  <a:gd name="connsiteY6" fmla="*/ 10509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744578 w 1261499"/>
                  <a:gd name="connsiteY5" fmla="*/ 1387893 h 1388236"/>
                  <a:gd name="connsiteX6" fmla="*/ 0 w 1261499"/>
                  <a:gd name="connsiteY6" fmla="*/ 10509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499" h="1388236">
                    <a:moveTo>
                      <a:pt x="0" y="105098"/>
                    </a:moveTo>
                    <a:lnTo>
                      <a:pt x="56357" y="0"/>
                    </a:lnTo>
                    <a:lnTo>
                      <a:pt x="865241" y="0"/>
                    </a:lnTo>
                    <a:lnTo>
                      <a:pt x="1261499" y="694118"/>
                    </a:lnTo>
                    <a:lnTo>
                      <a:pt x="865241" y="1388236"/>
                    </a:lnTo>
                    <a:lnTo>
                      <a:pt x="744578" y="1387893"/>
                    </a:lnTo>
                    <a:lnTo>
                      <a:pt x="0" y="105098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Hexagon 55"/>
              <p:cNvSpPr/>
              <p:nvPr/>
            </p:nvSpPr>
            <p:spPr>
              <a:xfrm rot="1800000">
                <a:off x="24365" y="540242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Hexagon 56"/>
              <p:cNvSpPr/>
              <p:nvPr/>
            </p:nvSpPr>
            <p:spPr>
              <a:xfrm rot="1800000">
                <a:off x="52941" y="28497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Hexagon 57"/>
              <p:cNvSpPr/>
              <p:nvPr/>
            </p:nvSpPr>
            <p:spPr>
              <a:xfrm rot="1800000">
                <a:off x="776840" y="412607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Hexagon 58"/>
              <p:cNvSpPr/>
              <p:nvPr/>
            </p:nvSpPr>
            <p:spPr>
              <a:xfrm rot="1800000">
                <a:off x="1510265" y="54119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Hexagon 59"/>
              <p:cNvSpPr/>
              <p:nvPr/>
            </p:nvSpPr>
            <p:spPr>
              <a:xfrm rot="1800000">
                <a:off x="1529316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Hexagon 94"/>
              <p:cNvSpPr/>
              <p:nvPr/>
            </p:nvSpPr>
            <p:spPr>
              <a:xfrm rot="1800000">
                <a:off x="795890" y="15638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Hexagon 95"/>
              <p:cNvSpPr/>
              <p:nvPr/>
            </p:nvSpPr>
            <p:spPr>
              <a:xfrm rot="1800000">
                <a:off x="6806166" y="41451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Hexagon 96"/>
              <p:cNvSpPr/>
              <p:nvPr/>
            </p:nvSpPr>
            <p:spPr>
              <a:xfrm rot="1800000">
                <a:off x="7549116" y="542147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Hexagon 97"/>
              <p:cNvSpPr/>
              <p:nvPr/>
            </p:nvSpPr>
            <p:spPr>
              <a:xfrm rot="1800000">
                <a:off x="7549117" y="28687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98"/>
              <p:cNvSpPr/>
              <p:nvPr/>
            </p:nvSpPr>
            <p:spPr>
              <a:xfrm rot="1800000">
                <a:off x="8306521" y="4055629"/>
                <a:ext cx="1243407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474029 w 1601400"/>
                  <a:gd name="connsiteY2" fmla="*/ 4016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43407"/>
                  <a:gd name="connsiteY0" fmla="*/ 694118 h 1388236"/>
                  <a:gd name="connsiteX1" fmla="*/ 396258 w 1243407"/>
                  <a:gd name="connsiteY1" fmla="*/ 0 h 1388236"/>
                  <a:gd name="connsiteX2" fmla="*/ 474029 w 1243407"/>
                  <a:gd name="connsiteY2" fmla="*/ 4016 h 1388236"/>
                  <a:gd name="connsiteX3" fmla="*/ 1243407 w 1243407"/>
                  <a:gd name="connsiteY3" fmla="*/ 1325983 h 1388236"/>
                  <a:gd name="connsiteX4" fmla="*/ 1205142 w 1243407"/>
                  <a:gd name="connsiteY4" fmla="*/ 1388236 h 1388236"/>
                  <a:gd name="connsiteX5" fmla="*/ 396258 w 1243407"/>
                  <a:gd name="connsiteY5" fmla="*/ 1388236 h 1388236"/>
                  <a:gd name="connsiteX6" fmla="*/ 0 w 1243407"/>
                  <a:gd name="connsiteY6" fmla="*/ 69411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407" h="1388236">
                    <a:moveTo>
                      <a:pt x="0" y="694118"/>
                    </a:moveTo>
                    <a:lnTo>
                      <a:pt x="396258" y="0"/>
                    </a:lnTo>
                    <a:lnTo>
                      <a:pt x="474029" y="4016"/>
                    </a:lnTo>
                    <a:lnTo>
                      <a:pt x="1243407" y="1325983"/>
                    </a:lnTo>
                    <a:lnTo>
                      <a:pt x="1205142" y="1388236"/>
                    </a:lnTo>
                    <a:lnTo>
                      <a:pt x="396258" y="1388236"/>
                    </a:lnTo>
                    <a:lnTo>
                      <a:pt x="0" y="694118"/>
                    </a:lnTo>
                    <a:close/>
                  </a:path>
                </a:pathLst>
              </a:cu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99"/>
              <p:cNvSpPr/>
              <p:nvPr/>
            </p:nvSpPr>
            <p:spPr>
              <a:xfrm rot="1800000">
                <a:off x="8306771" y="1511524"/>
                <a:ext cx="1241871" cy="1388822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704 h 1388822"/>
                  <a:gd name="connsiteX1" fmla="*/ 396258 w 1601400"/>
                  <a:gd name="connsiteY1" fmla="*/ 586 h 1388822"/>
                  <a:gd name="connsiteX2" fmla="*/ 482002 w 1601400"/>
                  <a:gd name="connsiteY2" fmla="*/ 0 h 1388822"/>
                  <a:gd name="connsiteX3" fmla="*/ 1601400 w 1601400"/>
                  <a:gd name="connsiteY3" fmla="*/ 694704 h 1388822"/>
                  <a:gd name="connsiteX4" fmla="*/ 1205142 w 1601400"/>
                  <a:gd name="connsiteY4" fmla="*/ 1388822 h 1388822"/>
                  <a:gd name="connsiteX5" fmla="*/ 396258 w 1601400"/>
                  <a:gd name="connsiteY5" fmla="*/ 1388822 h 1388822"/>
                  <a:gd name="connsiteX6" fmla="*/ 0 w 1601400"/>
                  <a:gd name="connsiteY6" fmla="*/ 694704 h 1388822"/>
                  <a:gd name="connsiteX0" fmla="*/ 0 w 1241871"/>
                  <a:gd name="connsiteY0" fmla="*/ 694704 h 1388822"/>
                  <a:gd name="connsiteX1" fmla="*/ 396258 w 1241871"/>
                  <a:gd name="connsiteY1" fmla="*/ 586 h 1388822"/>
                  <a:gd name="connsiteX2" fmla="*/ 482002 w 1241871"/>
                  <a:gd name="connsiteY2" fmla="*/ 0 h 1388822"/>
                  <a:gd name="connsiteX3" fmla="*/ 1241871 w 1241871"/>
                  <a:gd name="connsiteY3" fmla="*/ 1323912 h 1388822"/>
                  <a:gd name="connsiteX4" fmla="*/ 1205142 w 1241871"/>
                  <a:gd name="connsiteY4" fmla="*/ 1388822 h 1388822"/>
                  <a:gd name="connsiteX5" fmla="*/ 396258 w 1241871"/>
                  <a:gd name="connsiteY5" fmla="*/ 1388822 h 1388822"/>
                  <a:gd name="connsiteX6" fmla="*/ 0 w 1241871"/>
                  <a:gd name="connsiteY6" fmla="*/ 694704 h 13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871" h="1388822">
                    <a:moveTo>
                      <a:pt x="0" y="694704"/>
                    </a:moveTo>
                    <a:lnTo>
                      <a:pt x="396258" y="586"/>
                    </a:lnTo>
                    <a:lnTo>
                      <a:pt x="482002" y="0"/>
                    </a:lnTo>
                    <a:lnTo>
                      <a:pt x="1241871" y="1323912"/>
                    </a:lnTo>
                    <a:lnTo>
                      <a:pt x="1205142" y="1388822"/>
                    </a:lnTo>
                    <a:lnTo>
                      <a:pt x="396258" y="1388822"/>
                    </a:lnTo>
                    <a:lnTo>
                      <a:pt x="0" y="694704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2" name="Picture 6" descr="CoverOverlay.png"/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215798" y="-243408"/>
              <a:ext cx="9576000" cy="7308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73" name="Rectangle 65"/>
            <p:cNvSpPr/>
            <p:nvPr userDrawn="1"/>
          </p:nvSpPr>
          <p:spPr>
            <a:xfrm>
              <a:off x="46608" y="46376"/>
              <a:ext cx="9097392" cy="6750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6350">
              <a:solidFill>
                <a:srgbClr val="BFEF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466839" y="3162318"/>
              <a:ext cx="8297553" cy="821119"/>
              <a:chOff x="466839" y="3162318"/>
              <a:chExt cx="8297553" cy="821119"/>
            </a:xfrm>
          </p:grpSpPr>
          <p:sp>
            <p:nvSpPr>
              <p:cNvPr id="91" name="WordArt 75"/>
              <p:cNvSpPr>
                <a:spLocks noChangeArrowheads="1" noChangeShapeType="1" noTextEdit="1"/>
              </p:cNvSpPr>
              <p:nvPr/>
            </p:nvSpPr>
            <p:spPr bwMode="auto">
              <a:xfrm rot="19537802">
                <a:off x="2058230" y="3387200"/>
                <a:ext cx="3960000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微型计算机原理与接口技术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  <p:sp>
            <p:nvSpPr>
              <p:cNvPr id="92" name="WordArt 76"/>
              <p:cNvSpPr>
                <a:spLocks noChangeArrowheads="1" noChangeShapeType="1" noTextEdit="1"/>
              </p:cNvSpPr>
              <p:nvPr/>
            </p:nvSpPr>
            <p:spPr bwMode="auto">
              <a:xfrm rot="19520900">
                <a:off x="466839" y="3162318"/>
                <a:ext cx="3132000" cy="468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中国水利水电出版社</a:t>
                </a:r>
              </a:p>
            </p:txBody>
          </p:sp>
          <p:sp>
            <p:nvSpPr>
              <p:cNvPr id="48" name="WordArt 75"/>
              <p:cNvSpPr>
                <a:spLocks noChangeArrowheads="1" noChangeShapeType="1" noTextEdit="1"/>
              </p:cNvSpPr>
              <p:nvPr userDrawn="1"/>
            </p:nvSpPr>
            <p:spPr bwMode="auto">
              <a:xfrm rot="19537802">
                <a:off x="4477621" y="3479437"/>
                <a:ext cx="4286771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numCol="1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lvl="0" algn="ctr"/>
                <a:r>
                  <a:rPr lang="en-US" altLang="zh-CN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ISBN 978-7-5170-3719-4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0" y="-10234"/>
              <a:ext cx="9197853" cy="6806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Title Placeholder 1"/>
          <p:cNvSpPr>
            <a:spLocks noGrp="1"/>
          </p:cNvSpPr>
          <p:nvPr>
            <p:ph type="title"/>
          </p:nvPr>
        </p:nvSpPr>
        <p:spPr>
          <a:xfrm>
            <a:off x="1043490" y="1017430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275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13418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41926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9" r:id="rId3"/>
    <p:sldLayoutId id="2147483695" r:id="rId4"/>
    <p:sldLayoutId id="2147483691" r:id="rId5"/>
    <p:sldLayoutId id="2147483701" r:id="rId6"/>
    <p:sldLayoutId id="2147483673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3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8.xml"/><Relationship Id="rId7" Type="http://schemas.openxmlformats.org/officeDocument/2006/relationships/slide" Target="slide2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9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6444208" y="188640"/>
            <a:ext cx="2304256" cy="387614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8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zh-CN" altLang="en-US" sz="800" b="1" dirty="0">
              <a:solidFill>
                <a:srgbClr val="88D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539552" y="1628800"/>
            <a:ext cx="8064897" cy="4176000"/>
            <a:chOff x="611560" y="1628800"/>
            <a:chExt cx="8064897" cy="4176000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611560" y="1628800"/>
              <a:ext cx="8064897" cy="4176000"/>
            </a:xfrm>
            <a:prstGeom prst="rect">
              <a:avLst/>
            </a:prstGeom>
            <a:solidFill>
              <a:schemeClr val="bg1">
                <a:lumMod val="75000"/>
                <a:alpha val="30196"/>
              </a:schemeClr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2609867" y="1774825"/>
              <a:ext cx="954088" cy="101600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</a:t>
              </a:r>
            </a:p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总线</a:t>
              </a:r>
            </a:p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缓冲器</a:t>
              </a:r>
            </a:p>
          </p:txBody>
        </p:sp>
        <p:sp>
          <p:nvSpPr>
            <p:cNvPr id="74" name="Line 10"/>
            <p:cNvSpPr>
              <a:spLocks noChangeShapeType="1"/>
            </p:cNvSpPr>
            <p:nvPr/>
          </p:nvSpPr>
          <p:spPr bwMode="auto">
            <a:xfrm>
              <a:off x="1087455" y="2209800"/>
              <a:ext cx="1524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5" name="Text Box 11"/>
            <p:cNvSpPr txBox="1">
              <a:spLocks noChangeArrowheads="1"/>
            </p:cNvSpPr>
            <p:nvPr/>
          </p:nvSpPr>
          <p:spPr bwMode="auto">
            <a:xfrm>
              <a:off x="1385905" y="2165350"/>
              <a:ext cx="9525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D7~D0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2685213" y="3270250"/>
              <a:ext cx="768350" cy="120015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读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/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写</a:t>
              </a:r>
            </a:p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控制</a:t>
              </a:r>
            </a:p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逻辑</a:t>
              </a:r>
            </a:p>
          </p:txBody>
        </p:sp>
        <p:sp>
          <p:nvSpPr>
            <p:cNvPr id="9" name="Text Box 29"/>
            <p:cNvSpPr txBox="1">
              <a:spLocks noChangeArrowheads="1"/>
            </p:cNvSpPr>
            <p:nvPr/>
          </p:nvSpPr>
          <p:spPr bwMode="auto">
            <a:xfrm>
              <a:off x="2568493" y="4845050"/>
              <a:ext cx="1031876" cy="76993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控制字</a:t>
              </a:r>
            </a:p>
            <a:p>
              <a:pPr algn="ctr">
                <a:lnSpc>
                  <a:spcPct val="11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842700" y="2209800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5842700" y="3311525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2" name="Text Box 32"/>
            <p:cNvSpPr txBox="1">
              <a:spLocks noChangeArrowheads="1"/>
            </p:cNvSpPr>
            <p:nvPr/>
          </p:nvSpPr>
          <p:spPr bwMode="auto">
            <a:xfrm>
              <a:off x="5844288" y="4454525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</a:p>
          </p:txBody>
        </p:sp>
        <p:sp>
          <p:nvSpPr>
            <p:cNvPr id="68" name="Text Box 34"/>
            <p:cNvSpPr txBox="1">
              <a:spLocks noChangeArrowheads="1"/>
            </p:cNvSpPr>
            <p:nvPr/>
          </p:nvSpPr>
          <p:spPr bwMode="auto">
            <a:xfrm>
              <a:off x="7341308" y="2079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0</a:t>
              </a:r>
            </a:p>
          </p:txBody>
        </p:sp>
        <p:sp>
          <p:nvSpPr>
            <p:cNvPr id="69" name="Line 35"/>
            <p:cNvSpPr>
              <a:spLocks noChangeShapeType="1"/>
            </p:cNvSpPr>
            <p:nvPr/>
          </p:nvSpPr>
          <p:spPr bwMode="auto">
            <a:xfrm>
              <a:off x="6740285" y="2286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0" name="Text Box 36"/>
            <p:cNvSpPr txBox="1">
              <a:spLocks noChangeArrowheads="1"/>
            </p:cNvSpPr>
            <p:nvPr/>
          </p:nvSpPr>
          <p:spPr bwMode="auto">
            <a:xfrm>
              <a:off x="7341308" y="2321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0</a:t>
              </a:r>
            </a:p>
          </p:txBody>
        </p:sp>
        <p:sp>
          <p:nvSpPr>
            <p:cNvPr id="71" name="Text Box 37"/>
            <p:cNvSpPr txBox="1">
              <a:spLocks noChangeArrowheads="1"/>
            </p:cNvSpPr>
            <p:nvPr/>
          </p:nvSpPr>
          <p:spPr bwMode="auto">
            <a:xfrm>
              <a:off x="7341308" y="2549856"/>
              <a:ext cx="11375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 0</a:t>
              </a:r>
            </a:p>
          </p:txBody>
        </p:sp>
        <p:sp>
          <p:nvSpPr>
            <p:cNvPr id="72" name="Line 38"/>
            <p:cNvSpPr>
              <a:spLocks noChangeShapeType="1"/>
            </p:cNvSpPr>
            <p:nvPr/>
          </p:nvSpPr>
          <p:spPr bwMode="auto">
            <a:xfrm>
              <a:off x="6740285" y="2514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3" name="Line 39"/>
            <p:cNvSpPr>
              <a:spLocks noChangeShapeType="1"/>
            </p:cNvSpPr>
            <p:nvPr/>
          </p:nvSpPr>
          <p:spPr bwMode="auto">
            <a:xfrm>
              <a:off x="6740285" y="2743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2" name="Text Box 41"/>
            <p:cNvSpPr txBox="1">
              <a:spLocks noChangeArrowheads="1"/>
            </p:cNvSpPr>
            <p:nvPr/>
          </p:nvSpPr>
          <p:spPr bwMode="auto">
            <a:xfrm>
              <a:off x="7341308" y="3222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1</a:t>
              </a:r>
            </a:p>
          </p:txBody>
        </p:sp>
        <p:sp>
          <p:nvSpPr>
            <p:cNvPr id="63" name="Line 42"/>
            <p:cNvSpPr>
              <a:spLocks noChangeShapeType="1"/>
            </p:cNvSpPr>
            <p:nvPr/>
          </p:nvSpPr>
          <p:spPr bwMode="auto">
            <a:xfrm>
              <a:off x="6740285" y="3429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4" name="Text Box 43"/>
            <p:cNvSpPr txBox="1">
              <a:spLocks noChangeArrowheads="1"/>
            </p:cNvSpPr>
            <p:nvPr/>
          </p:nvSpPr>
          <p:spPr bwMode="auto">
            <a:xfrm>
              <a:off x="7341308" y="3464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1</a:t>
              </a:r>
            </a:p>
          </p:txBody>
        </p:sp>
        <p:sp>
          <p:nvSpPr>
            <p:cNvPr id="65" name="Text Box 44"/>
            <p:cNvSpPr txBox="1">
              <a:spLocks noChangeArrowheads="1"/>
            </p:cNvSpPr>
            <p:nvPr/>
          </p:nvSpPr>
          <p:spPr bwMode="auto">
            <a:xfrm>
              <a:off x="7341308" y="3706504"/>
              <a:ext cx="11375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 1</a:t>
              </a:r>
            </a:p>
          </p:txBody>
        </p:sp>
        <p:sp>
          <p:nvSpPr>
            <p:cNvPr id="66" name="Line 45"/>
            <p:cNvSpPr>
              <a:spLocks noChangeShapeType="1"/>
            </p:cNvSpPr>
            <p:nvPr/>
          </p:nvSpPr>
          <p:spPr bwMode="auto">
            <a:xfrm>
              <a:off x="6740285" y="3657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7" name="Line 46"/>
            <p:cNvSpPr>
              <a:spLocks noChangeShapeType="1"/>
            </p:cNvSpPr>
            <p:nvPr/>
          </p:nvSpPr>
          <p:spPr bwMode="auto">
            <a:xfrm>
              <a:off x="6740285" y="3886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6" name="Text Box 48"/>
            <p:cNvSpPr txBox="1">
              <a:spLocks noChangeArrowheads="1"/>
            </p:cNvSpPr>
            <p:nvPr/>
          </p:nvSpPr>
          <p:spPr bwMode="auto">
            <a:xfrm>
              <a:off x="7341308" y="4365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2</a:t>
              </a:r>
            </a:p>
          </p:txBody>
        </p:sp>
        <p:sp>
          <p:nvSpPr>
            <p:cNvPr id="57" name="Line 49"/>
            <p:cNvSpPr>
              <a:spLocks noChangeShapeType="1"/>
            </p:cNvSpPr>
            <p:nvPr/>
          </p:nvSpPr>
          <p:spPr bwMode="auto">
            <a:xfrm>
              <a:off x="6740285" y="4572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8" name="Text Box 50"/>
            <p:cNvSpPr txBox="1">
              <a:spLocks noChangeArrowheads="1"/>
            </p:cNvSpPr>
            <p:nvPr/>
          </p:nvSpPr>
          <p:spPr bwMode="auto">
            <a:xfrm>
              <a:off x="7341308" y="4607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2</a:t>
              </a:r>
            </a:p>
          </p:txBody>
        </p:sp>
        <p:sp>
          <p:nvSpPr>
            <p:cNvPr id="59" name="Text Box 51"/>
            <p:cNvSpPr txBox="1">
              <a:spLocks noChangeArrowheads="1"/>
            </p:cNvSpPr>
            <p:nvPr/>
          </p:nvSpPr>
          <p:spPr bwMode="auto">
            <a:xfrm>
              <a:off x="7341308" y="4849504"/>
              <a:ext cx="1137526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OUT2</a:t>
              </a: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6740285" y="4800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1" name="Line 53"/>
            <p:cNvSpPr>
              <a:spLocks noChangeShapeType="1"/>
            </p:cNvSpPr>
            <p:nvPr/>
          </p:nvSpPr>
          <p:spPr bwMode="auto">
            <a:xfrm>
              <a:off x="6740285" y="5029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16" name="Group 54"/>
            <p:cNvGrpSpPr>
              <a:grpSpLocks/>
            </p:cNvGrpSpPr>
            <p:nvPr/>
          </p:nvGrpSpPr>
          <p:grpSpPr bwMode="auto">
            <a:xfrm>
              <a:off x="3604048" y="2743200"/>
              <a:ext cx="2166938" cy="2590800"/>
              <a:chOff x="2599" y="1920"/>
              <a:chExt cx="1365" cy="1632"/>
            </a:xfrm>
          </p:grpSpPr>
          <p:sp>
            <p:nvSpPr>
              <p:cNvPr id="51" name="Line 55"/>
              <p:cNvSpPr>
                <a:spLocks noChangeShapeType="1"/>
              </p:cNvSpPr>
              <p:nvPr/>
            </p:nvSpPr>
            <p:spPr bwMode="auto">
              <a:xfrm>
                <a:off x="2599" y="3552"/>
                <a:ext cx="1049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2" name="Line 56"/>
              <p:cNvSpPr>
                <a:spLocks noChangeShapeType="1"/>
              </p:cNvSpPr>
              <p:nvPr/>
            </p:nvSpPr>
            <p:spPr bwMode="auto">
              <a:xfrm>
                <a:off x="3648" y="2624"/>
                <a:ext cx="315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3" name="Line 57"/>
              <p:cNvSpPr>
                <a:spLocks noChangeShapeType="1"/>
              </p:cNvSpPr>
              <p:nvPr/>
            </p:nvSpPr>
            <p:spPr bwMode="auto">
              <a:xfrm>
                <a:off x="3648" y="1920"/>
                <a:ext cx="31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4" name="Line 58"/>
              <p:cNvSpPr>
                <a:spLocks noChangeShapeType="1"/>
              </p:cNvSpPr>
              <p:nvPr/>
            </p:nvSpPr>
            <p:spPr bwMode="auto">
              <a:xfrm>
                <a:off x="3648" y="3332"/>
                <a:ext cx="315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5" name="Line 59"/>
              <p:cNvSpPr>
                <a:spLocks noChangeShapeType="1"/>
              </p:cNvSpPr>
              <p:nvPr/>
            </p:nvSpPr>
            <p:spPr bwMode="auto">
              <a:xfrm>
                <a:off x="3648" y="1920"/>
                <a:ext cx="0" cy="1632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45" name="Line 63"/>
            <p:cNvSpPr>
              <a:spLocks noChangeShapeType="1"/>
            </p:cNvSpPr>
            <p:nvPr/>
          </p:nvSpPr>
          <p:spPr bwMode="auto">
            <a:xfrm>
              <a:off x="3571196" y="2438400"/>
              <a:ext cx="1008063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00998" y="1628800"/>
              <a:ext cx="0" cy="4176000"/>
              <a:chOff x="5105401" y="1676400"/>
              <a:chExt cx="0" cy="4114800"/>
            </a:xfrm>
          </p:grpSpPr>
          <p:sp>
            <p:nvSpPr>
              <p:cNvPr id="43" name="Line 61"/>
              <p:cNvSpPr>
                <a:spLocks noChangeShapeType="1"/>
              </p:cNvSpPr>
              <p:nvPr/>
            </p:nvSpPr>
            <p:spPr bwMode="auto">
              <a:xfrm flipH="1">
                <a:off x="5105401" y="1676400"/>
                <a:ext cx="0" cy="4114800"/>
              </a:xfrm>
              <a:prstGeom prst="line">
                <a:avLst/>
              </a:prstGeom>
              <a:noFill/>
              <a:ln w="76200">
                <a:solidFill>
                  <a:srgbClr val="0066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6" name="Line 64"/>
              <p:cNvSpPr>
                <a:spLocks noChangeShapeType="1"/>
              </p:cNvSpPr>
              <p:nvPr/>
            </p:nvSpPr>
            <p:spPr bwMode="auto">
              <a:xfrm flipH="1">
                <a:off x="5105401" y="1676400"/>
                <a:ext cx="0" cy="4114800"/>
              </a:xfrm>
              <a:prstGeom prst="line">
                <a:avLst/>
              </a:prstGeom>
              <a:noFill/>
              <a:ln w="76200">
                <a:solidFill>
                  <a:srgbClr val="0066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47" name="Line 65"/>
            <p:cNvSpPr>
              <a:spLocks noChangeShapeType="1"/>
            </p:cNvSpPr>
            <p:nvPr/>
          </p:nvSpPr>
          <p:spPr bwMode="auto">
            <a:xfrm>
              <a:off x="4634336" y="2514600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8" name="Line 66"/>
            <p:cNvSpPr>
              <a:spLocks noChangeShapeType="1"/>
            </p:cNvSpPr>
            <p:nvPr/>
          </p:nvSpPr>
          <p:spPr bwMode="auto">
            <a:xfrm>
              <a:off x="4634336" y="3573016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9" name="Line 67"/>
            <p:cNvSpPr>
              <a:spLocks noChangeShapeType="1"/>
            </p:cNvSpPr>
            <p:nvPr/>
          </p:nvSpPr>
          <p:spPr bwMode="auto">
            <a:xfrm>
              <a:off x="4634336" y="4725144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0" name="Line 68"/>
            <p:cNvSpPr>
              <a:spLocks noChangeShapeType="1"/>
            </p:cNvSpPr>
            <p:nvPr/>
          </p:nvSpPr>
          <p:spPr bwMode="auto">
            <a:xfrm>
              <a:off x="3604534" y="5562600"/>
              <a:ext cx="1008063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0" name="Line 70"/>
            <p:cNvSpPr>
              <a:spLocks noChangeShapeType="1"/>
            </p:cNvSpPr>
            <p:nvPr/>
          </p:nvSpPr>
          <p:spPr bwMode="auto">
            <a:xfrm>
              <a:off x="4067195" y="4267200"/>
              <a:ext cx="0" cy="83820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1" name="Line 71"/>
            <p:cNvSpPr>
              <a:spLocks noChangeShapeType="1"/>
            </p:cNvSpPr>
            <p:nvPr/>
          </p:nvSpPr>
          <p:spPr bwMode="auto">
            <a:xfrm flipH="1">
              <a:off x="3600470" y="5105400"/>
              <a:ext cx="466725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2" name="Line 72"/>
            <p:cNvSpPr>
              <a:spLocks noChangeShapeType="1"/>
            </p:cNvSpPr>
            <p:nvPr/>
          </p:nvSpPr>
          <p:spPr bwMode="auto">
            <a:xfrm flipH="1">
              <a:off x="3452832" y="4267200"/>
              <a:ext cx="614363" cy="3175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>
              <a:off x="1904070" y="3886201"/>
              <a:ext cx="7620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>
              <a:off x="1883432" y="4114801"/>
              <a:ext cx="78263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1827870" y="3394076"/>
              <a:ext cx="8382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1883432" y="4367213"/>
              <a:ext cx="78263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28" name="Group 79"/>
            <p:cNvGrpSpPr>
              <a:grpSpLocks/>
            </p:cNvGrpSpPr>
            <p:nvPr/>
          </p:nvGrpSpPr>
          <p:grpSpPr bwMode="auto">
            <a:xfrm>
              <a:off x="1319302" y="3182938"/>
              <a:ext cx="542925" cy="400050"/>
              <a:chOff x="804" y="2016"/>
              <a:chExt cx="342" cy="252"/>
            </a:xfrm>
          </p:grpSpPr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804" y="2016"/>
                <a:ext cx="34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RD</a:t>
                </a:r>
              </a:p>
            </p:txBody>
          </p:sp>
          <p:sp>
            <p:nvSpPr>
              <p:cNvPr id="39" name="Line 24"/>
              <p:cNvSpPr>
                <a:spLocks noChangeShapeType="1"/>
              </p:cNvSpPr>
              <p:nvPr/>
            </p:nvSpPr>
            <p:spPr bwMode="auto">
              <a:xfrm>
                <a:off x="850" y="2077"/>
                <a:ext cx="227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29" name="Group 78"/>
            <p:cNvGrpSpPr>
              <a:grpSpLocks/>
            </p:cNvGrpSpPr>
            <p:nvPr/>
          </p:nvGrpSpPr>
          <p:grpSpPr bwMode="auto">
            <a:xfrm>
              <a:off x="1263739" y="3454401"/>
              <a:ext cx="598488" cy="400050"/>
              <a:chOff x="768" y="2198"/>
              <a:chExt cx="377" cy="252"/>
            </a:xfrm>
          </p:grpSpPr>
          <p:sp>
            <p:nvSpPr>
              <p:cNvPr id="36" name="Text Box 25"/>
              <p:cNvSpPr txBox="1">
                <a:spLocks noChangeArrowheads="1"/>
              </p:cNvSpPr>
              <p:nvPr/>
            </p:nvSpPr>
            <p:spPr bwMode="auto">
              <a:xfrm>
                <a:off x="768" y="2198"/>
                <a:ext cx="3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WR</a:t>
                </a:r>
              </a:p>
            </p:txBody>
          </p:sp>
          <p:sp>
            <p:nvSpPr>
              <p:cNvPr id="37" name="Line 26"/>
              <p:cNvSpPr>
                <a:spLocks noChangeShapeType="1"/>
              </p:cNvSpPr>
              <p:nvPr/>
            </p:nvSpPr>
            <p:spPr bwMode="auto">
              <a:xfrm>
                <a:off x="829" y="2248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30" name="Group 80"/>
            <p:cNvGrpSpPr>
              <a:grpSpLocks/>
            </p:cNvGrpSpPr>
            <p:nvPr/>
          </p:nvGrpSpPr>
          <p:grpSpPr bwMode="auto">
            <a:xfrm>
              <a:off x="1363752" y="4191001"/>
              <a:ext cx="498475" cy="400050"/>
              <a:chOff x="790" y="2640"/>
              <a:chExt cx="314" cy="252"/>
            </a:xfrm>
          </p:grpSpPr>
          <p:sp>
            <p:nvSpPr>
              <p:cNvPr id="34" name="Text Box 14"/>
              <p:cNvSpPr txBox="1">
                <a:spLocks noChangeArrowheads="1"/>
              </p:cNvSpPr>
              <p:nvPr/>
            </p:nvSpPr>
            <p:spPr bwMode="auto">
              <a:xfrm>
                <a:off x="790" y="2640"/>
                <a:ext cx="31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CS</a:t>
                </a:r>
              </a:p>
            </p:txBody>
          </p:sp>
          <p:sp>
            <p:nvSpPr>
              <p:cNvPr id="35" name="Line 27"/>
              <p:cNvSpPr>
                <a:spLocks noChangeShapeType="1"/>
              </p:cNvSpPr>
              <p:nvPr/>
            </p:nvSpPr>
            <p:spPr bwMode="auto">
              <a:xfrm>
                <a:off x="853" y="2690"/>
                <a:ext cx="18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31" name="Line 28"/>
            <p:cNvSpPr>
              <a:spLocks noChangeShapeType="1"/>
            </p:cNvSpPr>
            <p:nvPr/>
          </p:nvSpPr>
          <p:spPr bwMode="auto">
            <a:xfrm>
              <a:off x="1827870" y="3640138"/>
              <a:ext cx="8382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2" name="Text Box 19"/>
            <p:cNvSpPr txBox="1">
              <a:spLocks noChangeArrowheads="1"/>
            </p:cNvSpPr>
            <p:nvPr/>
          </p:nvSpPr>
          <p:spPr bwMode="auto">
            <a:xfrm>
              <a:off x="1363752" y="3911909"/>
              <a:ext cx="498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A4451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A1</a:t>
              </a: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1363372" y="3692526"/>
              <a:ext cx="49885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A4451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A0</a:t>
              </a:r>
            </a:p>
          </p:txBody>
        </p:sp>
        <p:sp>
          <p:nvSpPr>
            <p:cNvPr id="21" name="Line 83"/>
            <p:cNvSpPr>
              <a:spLocks noChangeShapeType="1"/>
            </p:cNvSpPr>
            <p:nvPr/>
          </p:nvSpPr>
          <p:spPr bwMode="auto">
            <a:xfrm flipV="1">
              <a:off x="4067195" y="2667000"/>
              <a:ext cx="0" cy="83820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Line 84"/>
            <p:cNvSpPr>
              <a:spLocks noChangeShapeType="1"/>
            </p:cNvSpPr>
            <p:nvPr/>
          </p:nvSpPr>
          <p:spPr bwMode="auto">
            <a:xfrm flipH="1" flipV="1">
              <a:off x="3565545" y="2667000"/>
              <a:ext cx="50165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3" name="Line 85"/>
            <p:cNvSpPr>
              <a:spLocks noChangeShapeType="1"/>
            </p:cNvSpPr>
            <p:nvPr/>
          </p:nvSpPr>
          <p:spPr bwMode="auto">
            <a:xfrm flipH="1" flipV="1">
              <a:off x="3452832" y="3505200"/>
              <a:ext cx="614363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6.2.2  8253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sp>
        <p:nvSpPr>
          <p:cNvPr id="76" name="矩形 75"/>
          <p:cNvSpPr/>
          <p:nvPr/>
        </p:nvSpPr>
        <p:spPr>
          <a:xfrm>
            <a:off x="431540" y="3732112"/>
            <a:ext cx="8280920" cy="2592064"/>
          </a:xfrm>
          <a:prstGeom prst="rect">
            <a:avLst/>
          </a:prstGeom>
          <a:solidFill>
            <a:srgbClr val="F2F2F2">
              <a:alpha val="89804"/>
            </a:srgbClr>
          </a:solidFill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79" name="Rectangle 24"/>
          <p:cNvSpPr>
            <a:spLocks noChangeArrowheads="1"/>
          </p:cNvSpPr>
          <p:nvPr/>
        </p:nvSpPr>
        <p:spPr bwMode="auto">
          <a:xfrm>
            <a:off x="431540" y="3800328"/>
            <a:ext cx="8280920" cy="25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．数据总线缓冲器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．读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写控制逻辑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．控制字寄存器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．计数通道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2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auto">
          <a:xfrm>
            <a:off x="3528361" y="3800327"/>
            <a:ext cx="4903495" cy="229013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CC99FF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8253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连接CPU数据总线的8位双向三态缓冲器</a:t>
            </a: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是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8253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与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数据总线的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接口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由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发给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8253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的控制字、向某个计数通道写入的计数初值，</a:t>
            </a: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以及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CPU读取某个计数通道的当前计数值， 都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通过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该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数据总线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缓冲器传送</a:t>
            </a: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>
            <a:off x="3635372" y="3845040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30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接收来自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地址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及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写控制信号</a:t>
            </a: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经过译码后产生8253内部各种操作和控制信号，选择读/写操作的对象（计数通道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或控制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字寄存器），决定内部总线上的数据传送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方向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24"/>
              <p:cNvSpPr>
                <a:spLocks noChangeArrowheads="1"/>
              </p:cNvSpPr>
              <p:nvPr/>
            </p:nvSpPr>
            <p:spPr bwMode="auto">
              <a:xfrm>
                <a:off x="3716332" y="3903619"/>
                <a:ext cx="4877444" cy="230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6350">
                <a:solidFill>
                  <a:srgbClr val="CC99FF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algn="just">
                  <a:lnSpc>
                    <a:spcPct val="94000"/>
                  </a:lnSpc>
                </a:pPr>
                <a:r>
                  <a:rPr lang="zh-CN" altLang="en-US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　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当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zh-CN" altLang="en-US" sz="2200" i="1" smtClean="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zh-CN" sz="2200" b="0" i="0" smtClean="0">
                            <a:solidFill>
                              <a:srgbClr val="002060"/>
                            </a:solidFill>
                            <a:latin typeface="Cambria Math"/>
                            <a:ea typeface="宋体" pitchFamily="2" charset="-122"/>
                          </a:rPr>
                          <m:t>CS</m:t>
                        </m:r>
                      </m:e>
                    </m:acc>
                  </m:oMath>
                </a14:m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为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0并且A1、A0都为1时，控制字寄存器被选中，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可接收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来自CPU的控制字。控制字是CPU向8253发出的命令，用来指定计数通道、选择计数方式、规定读/写的数据格式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。</a:t>
                </a:r>
                <a:endParaRPr lang="en-US" altLang="zh-CN" sz="22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  <a:p>
                <a:pPr algn="just">
                  <a:lnSpc>
                    <a:spcPct val="94000"/>
                  </a:lnSpc>
                </a:pPr>
                <a:r>
                  <a:rPr lang="zh-CN" altLang="en-US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zh-CN" altLang="en-US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　</a:t>
                </a:r>
                <a:r>
                  <a:rPr lang="zh-CN" altLang="zh-CN" sz="22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控制</a:t>
                </a:r>
                <a:r>
                  <a:rPr lang="zh-CN" altLang="zh-CN" sz="22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字寄存器只能写入，其内容不能读出。</a:t>
                </a:r>
              </a:p>
            </p:txBody>
          </p:sp>
        </mc:Choice>
        <mc:Fallback xmlns="">
          <p:sp>
            <p:nvSpPr>
              <p:cNvPr id="81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16332" y="3903619"/>
                <a:ext cx="4877444" cy="2304000"/>
              </a:xfrm>
              <a:prstGeom prst="rect">
                <a:avLst/>
              </a:prstGeom>
              <a:blipFill rotWithShape="1">
                <a:blip r:embed="rId2"/>
                <a:stretch>
                  <a:fillRect l="-1623" t="-3166" r="-1498" b="-3958"/>
                </a:stretch>
              </a:blipFill>
              <a:ln w="6350">
                <a:solidFill>
                  <a:srgbClr val="CC99FF"/>
                </a:solidFill>
                <a:prstDash val="sysDash"/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Rectangle 24"/>
          <p:cNvSpPr>
            <a:spLocks noChangeArrowheads="1"/>
          </p:cNvSpPr>
          <p:nvPr/>
        </p:nvSpPr>
        <p:spPr bwMode="auto">
          <a:xfrm>
            <a:off x="3797292" y="3962199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lnSpc>
                <a:spcPct val="94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计数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通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道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核心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是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一个16位的减1计数器，可以接收预置的计数初值，3个计数通道的内部结构和功能完全相同，它们可以按照各自的方式独立工作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2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94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每个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计数通道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内部由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16位计数初值寄存器、16位计数单元和16位输出锁存器组成。</a:t>
            </a:r>
          </a:p>
        </p:txBody>
      </p:sp>
    </p:spTree>
    <p:extLst>
      <p:ext uri="{BB962C8B-B14F-4D97-AF65-F5344CB8AC3E}">
        <p14:creationId xmlns:p14="http://schemas.microsoft.com/office/powerpoint/2010/main" val="124662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106 L 0 -0.190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" fill="hold"/>
                                        <p:tgtEl>
                                          <p:spTgt spid="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" fill="hold"/>
                                        <p:tgtEl>
                                          <p:spTgt spid="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" fill="hold"/>
                                        <p:tgtEl>
                                          <p:spTgt spid="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9" grpId="0" build="allAtOnce"/>
      <p:bldP spid="78" grpId="0" animBg="1"/>
      <p:bldP spid="80" grpId="0" animBg="1"/>
      <p:bldP spid="81" grpId="0" animBg="1"/>
      <p:bldP spid="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6.2.2  8253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51520" y="1403832"/>
            <a:ext cx="8280000" cy="4356000"/>
          </a:xfrm>
          <a:prstGeom prst="rect">
            <a:avLst/>
          </a:prstGeom>
          <a:solidFill>
            <a:schemeClr val="bg1">
              <a:lumMod val="75000"/>
              <a:alpha val="30196"/>
            </a:schemeClr>
          </a:solidFill>
          <a:ln w="19050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00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6" name="Rectangle 4"/>
          <p:cNvSpPr txBox="1">
            <a:spLocks noChangeArrowheads="1"/>
          </p:cNvSpPr>
          <p:nvPr/>
        </p:nvSpPr>
        <p:spPr bwMode="auto">
          <a:xfrm>
            <a:off x="1953120" y="5667702"/>
            <a:ext cx="4876800" cy="533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zh-CN" altLang="en-US" sz="2000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计数通道内部结构图</a:t>
            </a:r>
            <a:endParaRPr lang="zh-CN" altLang="en-US" sz="2000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9" name="Rectangle 2"/>
          <p:cNvSpPr>
            <a:spLocks noChangeArrowheads="1"/>
          </p:cNvSpPr>
          <p:nvPr/>
        </p:nvSpPr>
        <p:spPr bwMode="auto">
          <a:xfrm flipV="1">
            <a:off x="1678978" y="1564944"/>
            <a:ext cx="5531120" cy="4032000"/>
          </a:xfrm>
          <a:prstGeom prst="rect">
            <a:avLst/>
          </a:prstGeom>
          <a:solidFill>
            <a:srgbClr val="BFBFBF">
              <a:alpha val="50196"/>
            </a:srgbClr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/>
        </p:spPr>
        <p:txBody>
          <a:bodyPr rot="10800000" wrap="none" anchor="ctr"/>
          <a:lstStyle/>
          <a:p>
            <a:endParaRPr lang="zh-CN" altLang="en-US" sz="200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1" name="Group 6"/>
          <p:cNvGrpSpPr>
            <a:grpSpLocks/>
          </p:cNvGrpSpPr>
          <p:nvPr/>
        </p:nvGrpSpPr>
        <p:grpSpPr bwMode="auto">
          <a:xfrm flipV="1">
            <a:off x="4427538" y="2805113"/>
            <a:ext cx="1581150" cy="581025"/>
            <a:chOff x="2337" y="2779"/>
            <a:chExt cx="996" cy="524"/>
          </a:xfrm>
        </p:grpSpPr>
        <p:sp>
          <p:nvSpPr>
            <p:cNvPr id="100" name="Line 7"/>
            <p:cNvSpPr>
              <a:spLocks noChangeShapeType="1"/>
            </p:cNvSpPr>
            <p:nvPr/>
          </p:nvSpPr>
          <p:spPr bwMode="auto">
            <a:xfrm flipV="1">
              <a:off x="2337" y="2779"/>
              <a:ext cx="0" cy="519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 flipV="1">
              <a:off x="3333" y="2783"/>
              <a:ext cx="0" cy="520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82" name="Group 9"/>
          <p:cNvGrpSpPr>
            <a:grpSpLocks/>
          </p:cNvGrpSpPr>
          <p:nvPr/>
        </p:nvGrpSpPr>
        <p:grpSpPr bwMode="auto">
          <a:xfrm flipV="1">
            <a:off x="4427538" y="3784600"/>
            <a:ext cx="1581150" cy="576263"/>
            <a:chOff x="2337" y="2795"/>
            <a:chExt cx="996" cy="519"/>
          </a:xfrm>
        </p:grpSpPr>
        <p:sp>
          <p:nvSpPr>
            <p:cNvPr id="98" name="Line 10"/>
            <p:cNvSpPr>
              <a:spLocks noChangeShapeType="1"/>
            </p:cNvSpPr>
            <p:nvPr/>
          </p:nvSpPr>
          <p:spPr bwMode="auto">
            <a:xfrm flipV="1">
              <a:off x="2337" y="2795"/>
              <a:ext cx="0" cy="519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9" name="Line 11"/>
            <p:cNvSpPr>
              <a:spLocks noChangeShapeType="1"/>
            </p:cNvSpPr>
            <p:nvPr/>
          </p:nvSpPr>
          <p:spPr bwMode="auto">
            <a:xfrm flipV="1">
              <a:off x="3333" y="2795"/>
              <a:ext cx="0" cy="519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83" name="Text Box 21"/>
          <p:cNvSpPr txBox="1">
            <a:spLocks noChangeArrowheads="1"/>
          </p:cNvSpPr>
          <p:nvPr/>
        </p:nvSpPr>
        <p:spPr bwMode="auto">
          <a:xfrm>
            <a:off x="3536950" y="3386138"/>
            <a:ext cx="3352800" cy="4000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位计数单元</a:t>
            </a:r>
          </a:p>
        </p:txBody>
      </p:sp>
      <p:sp>
        <p:nvSpPr>
          <p:cNvPr id="84" name="Text Box 22"/>
          <p:cNvSpPr txBox="1">
            <a:spLocks noChangeArrowheads="1"/>
          </p:cNvSpPr>
          <p:nvPr/>
        </p:nvSpPr>
        <p:spPr bwMode="auto">
          <a:xfrm>
            <a:off x="3536950" y="2424113"/>
            <a:ext cx="3352800" cy="4000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位计数初值寄存器</a:t>
            </a:r>
          </a:p>
        </p:txBody>
      </p:sp>
      <p:sp>
        <p:nvSpPr>
          <p:cNvPr id="85" name="Text Box 23"/>
          <p:cNvSpPr txBox="1">
            <a:spLocks noChangeArrowheads="1"/>
          </p:cNvSpPr>
          <p:nvPr/>
        </p:nvSpPr>
        <p:spPr bwMode="auto">
          <a:xfrm>
            <a:off x="3536950" y="4351338"/>
            <a:ext cx="3352800" cy="40005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位输出锁存器</a:t>
            </a:r>
          </a:p>
        </p:txBody>
      </p:sp>
      <p:sp>
        <p:nvSpPr>
          <p:cNvPr id="86" name="Line 27"/>
          <p:cNvSpPr>
            <a:spLocks noChangeShapeType="1"/>
          </p:cNvSpPr>
          <p:nvPr/>
        </p:nvSpPr>
        <p:spPr bwMode="auto">
          <a:xfrm flipH="1" flipV="1">
            <a:off x="2897559" y="5367338"/>
            <a:ext cx="3125416" cy="0"/>
          </a:xfrm>
          <a:prstGeom prst="line">
            <a:avLst/>
          </a:prstGeom>
          <a:noFill/>
          <a:ln w="76200">
            <a:solidFill>
              <a:srgbClr val="00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9512" y="1624983"/>
            <a:ext cx="5872037" cy="400050"/>
            <a:chOff x="179512" y="1624983"/>
            <a:chExt cx="5872037" cy="400050"/>
          </a:xfrm>
        </p:grpSpPr>
        <p:sp>
          <p:nvSpPr>
            <p:cNvPr id="80" name="Line 5"/>
            <p:cNvSpPr>
              <a:spLocks noChangeShapeType="1"/>
            </p:cNvSpPr>
            <p:nvPr/>
          </p:nvSpPr>
          <p:spPr bwMode="auto">
            <a:xfrm flipH="1">
              <a:off x="1953119" y="1831974"/>
              <a:ext cx="4098430" cy="0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87" name="Text Box 28"/>
            <p:cNvSpPr txBox="1">
              <a:spLocks noChangeArrowheads="1"/>
            </p:cNvSpPr>
            <p:nvPr/>
          </p:nvSpPr>
          <p:spPr bwMode="auto">
            <a:xfrm>
              <a:off x="179512" y="1624983"/>
              <a:ext cx="9525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D7~D0</a:t>
              </a:r>
            </a:p>
          </p:txBody>
        </p:sp>
      </p:grpSp>
      <p:grpSp>
        <p:nvGrpSpPr>
          <p:cNvPr id="89" name="Group 31"/>
          <p:cNvGrpSpPr>
            <a:grpSpLocks/>
          </p:cNvGrpSpPr>
          <p:nvPr/>
        </p:nvGrpSpPr>
        <p:grpSpPr bwMode="auto">
          <a:xfrm flipV="1">
            <a:off x="4422775" y="1843088"/>
            <a:ext cx="1581150" cy="576263"/>
            <a:chOff x="2337" y="2749"/>
            <a:chExt cx="996" cy="456"/>
          </a:xfrm>
        </p:grpSpPr>
        <p:sp>
          <p:nvSpPr>
            <p:cNvPr id="96" name="Line 32"/>
            <p:cNvSpPr>
              <a:spLocks noChangeShapeType="1"/>
            </p:cNvSpPr>
            <p:nvPr/>
          </p:nvSpPr>
          <p:spPr bwMode="auto">
            <a:xfrm flipV="1">
              <a:off x="2337" y="2749"/>
              <a:ext cx="0" cy="456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7" name="Line 33"/>
            <p:cNvSpPr>
              <a:spLocks noChangeShapeType="1"/>
            </p:cNvSpPr>
            <p:nvPr/>
          </p:nvSpPr>
          <p:spPr bwMode="auto">
            <a:xfrm flipV="1">
              <a:off x="3333" y="2749"/>
              <a:ext cx="0" cy="456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27538" y="4754563"/>
            <a:ext cx="1581150" cy="576263"/>
            <a:chOff x="4427538" y="4754563"/>
            <a:chExt cx="1581150" cy="576263"/>
          </a:xfrm>
        </p:grpSpPr>
        <p:sp>
          <p:nvSpPr>
            <p:cNvPr id="92" name="Line 39"/>
            <p:cNvSpPr>
              <a:spLocks noChangeShapeType="1"/>
            </p:cNvSpPr>
            <p:nvPr/>
          </p:nvSpPr>
          <p:spPr bwMode="auto">
            <a:xfrm>
              <a:off x="4427538" y="4754563"/>
              <a:ext cx="0" cy="576263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3" name="Line 40"/>
            <p:cNvSpPr>
              <a:spLocks noChangeShapeType="1"/>
            </p:cNvSpPr>
            <p:nvPr/>
          </p:nvSpPr>
          <p:spPr bwMode="auto">
            <a:xfrm>
              <a:off x="6008688" y="4754563"/>
              <a:ext cx="0" cy="576263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78338" y="2070100"/>
            <a:ext cx="2413000" cy="400050"/>
            <a:chOff x="4478338" y="2070100"/>
            <a:chExt cx="2413000" cy="400050"/>
          </a:xfrm>
        </p:grpSpPr>
        <p:sp>
          <p:nvSpPr>
            <p:cNvPr id="90" name="Text Box 35"/>
            <p:cNvSpPr txBox="1">
              <a:spLocks noChangeArrowheads="1"/>
            </p:cNvSpPr>
            <p:nvPr/>
          </p:nvSpPr>
          <p:spPr bwMode="auto">
            <a:xfrm>
              <a:off x="4478338" y="2070100"/>
              <a:ext cx="8255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高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</a:t>
              </a:r>
            </a:p>
          </p:txBody>
        </p:sp>
        <p:sp>
          <p:nvSpPr>
            <p:cNvPr id="91" name="Text Box 36"/>
            <p:cNvSpPr txBox="1">
              <a:spLocks noChangeArrowheads="1"/>
            </p:cNvSpPr>
            <p:nvPr/>
          </p:nvSpPr>
          <p:spPr bwMode="auto">
            <a:xfrm>
              <a:off x="6065838" y="2070100"/>
              <a:ext cx="8255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低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8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</a:t>
              </a:r>
            </a:p>
          </p:txBody>
        </p:sp>
      </p:grpSp>
      <p:sp>
        <p:nvSpPr>
          <p:cNvPr id="102" name="AutoShape 12"/>
          <p:cNvSpPr>
            <a:spLocks noChangeArrowheads="1"/>
          </p:cNvSpPr>
          <p:nvPr/>
        </p:nvSpPr>
        <p:spPr bwMode="auto">
          <a:xfrm>
            <a:off x="1779454" y="3310144"/>
            <a:ext cx="349250" cy="533400"/>
          </a:xfrm>
          <a:prstGeom prst="flowChartDelay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106" name="Group 16"/>
          <p:cNvGrpSpPr>
            <a:grpSpLocks/>
          </p:cNvGrpSpPr>
          <p:nvPr/>
        </p:nvGrpSpPr>
        <p:grpSpPr bwMode="auto">
          <a:xfrm>
            <a:off x="323528" y="3487613"/>
            <a:ext cx="1452563" cy="400050"/>
            <a:chOff x="434" y="1949"/>
            <a:chExt cx="915" cy="252"/>
          </a:xfrm>
        </p:grpSpPr>
        <p:sp>
          <p:nvSpPr>
            <p:cNvPr id="107" name="Line 17"/>
            <p:cNvSpPr>
              <a:spLocks noChangeShapeType="1"/>
            </p:cNvSpPr>
            <p:nvPr/>
          </p:nvSpPr>
          <p:spPr bwMode="auto">
            <a:xfrm>
              <a:off x="941" y="2094"/>
              <a:ext cx="408" cy="0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8" name="Text Box 18"/>
            <p:cNvSpPr txBox="1">
              <a:spLocks noChangeArrowheads="1"/>
            </p:cNvSpPr>
            <p:nvPr/>
          </p:nvSpPr>
          <p:spPr bwMode="auto">
            <a:xfrm>
              <a:off x="434" y="1949"/>
              <a:ext cx="53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CC33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95153" y="3388902"/>
            <a:ext cx="1514099" cy="400110"/>
            <a:chOff x="6895153" y="3388902"/>
            <a:chExt cx="1514099" cy="400110"/>
          </a:xfrm>
        </p:grpSpPr>
        <p:sp>
          <p:nvSpPr>
            <p:cNvPr id="111" name="Line 25"/>
            <p:cNvSpPr>
              <a:spLocks noChangeShapeType="1"/>
            </p:cNvSpPr>
            <p:nvPr/>
          </p:nvSpPr>
          <p:spPr bwMode="auto">
            <a:xfrm>
              <a:off x="6895153" y="3586163"/>
              <a:ext cx="756000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2" name="Text Box 26"/>
            <p:cNvSpPr txBox="1">
              <a:spLocks noChangeArrowheads="1"/>
            </p:cNvSpPr>
            <p:nvPr/>
          </p:nvSpPr>
          <p:spPr bwMode="auto">
            <a:xfrm>
              <a:off x="7668344" y="3388902"/>
              <a:ext cx="74090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3865" y="3240272"/>
            <a:ext cx="1292225" cy="414338"/>
            <a:chOff x="849313" y="3240272"/>
            <a:chExt cx="1292225" cy="414338"/>
          </a:xfrm>
        </p:grpSpPr>
        <p:grpSp>
          <p:nvGrpSpPr>
            <p:cNvPr id="103" name="Group 13"/>
            <p:cNvGrpSpPr>
              <a:grpSpLocks/>
            </p:cNvGrpSpPr>
            <p:nvPr/>
          </p:nvGrpSpPr>
          <p:grpSpPr bwMode="auto">
            <a:xfrm>
              <a:off x="849313" y="3254560"/>
              <a:ext cx="1292225" cy="400050"/>
              <a:chOff x="535" y="1785"/>
              <a:chExt cx="814" cy="252"/>
            </a:xfrm>
          </p:grpSpPr>
          <p:sp>
            <p:nvSpPr>
              <p:cNvPr id="104" name="Line 14"/>
              <p:cNvSpPr>
                <a:spLocks noChangeShapeType="1"/>
              </p:cNvSpPr>
              <p:nvPr/>
            </p:nvSpPr>
            <p:spPr bwMode="auto">
              <a:xfrm flipV="1">
                <a:off x="941" y="1916"/>
                <a:ext cx="408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05" name="Text Box 15"/>
              <p:cNvSpPr txBox="1">
                <a:spLocks noChangeArrowheads="1"/>
              </p:cNvSpPr>
              <p:nvPr/>
            </p:nvSpPr>
            <p:spPr bwMode="auto">
              <a:xfrm>
                <a:off x="535" y="1785"/>
                <a:ext cx="440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00FF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CLK</a:t>
                </a:r>
              </a:p>
            </p:txBody>
          </p:sp>
        </p:grpSp>
        <p:grpSp>
          <p:nvGrpSpPr>
            <p:cNvPr id="113" name="Group 47"/>
            <p:cNvGrpSpPr>
              <a:grpSpLocks/>
            </p:cNvGrpSpPr>
            <p:nvPr/>
          </p:nvGrpSpPr>
          <p:grpSpPr bwMode="auto">
            <a:xfrm>
              <a:off x="1458965" y="3240272"/>
              <a:ext cx="538163" cy="152400"/>
              <a:chOff x="649" y="432"/>
              <a:chExt cx="339" cy="96"/>
            </a:xfrm>
          </p:grpSpPr>
          <p:sp>
            <p:nvSpPr>
              <p:cNvPr id="114" name="Line 48"/>
              <p:cNvSpPr>
                <a:spLocks noChangeShapeType="1"/>
              </p:cNvSpPr>
              <p:nvPr/>
            </p:nvSpPr>
            <p:spPr bwMode="auto">
              <a:xfrm>
                <a:off x="734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5" name="Line 49"/>
              <p:cNvSpPr>
                <a:spLocks noChangeShapeType="1"/>
              </p:cNvSpPr>
              <p:nvPr/>
            </p:nvSpPr>
            <p:spPr bwMode="auto">
              <a:xfrm>
                <a:off x="692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6" name="Line 50"/>
              <p:cNvSpPr>
                <a:spLocks noChangeShapeType="1"/>
              </p:cNvSpPr>
              <p:nvPr/>
            </p:nvSpPr>
            <p:spPr bwMode="auto">
              <a:xfrm>
                <a:off x="649" y="432"/>
                <a:ext cx="43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7" name="Line 51"/>
              <p:cNvSpPr>
                <a:spLocks noChangeShapeType="1"/>
              </p:cNvSpPr>
              <p:nvPr/>
            </p:nvSpPr>
            <p:spPr bwMode="auto">
              <a:xfrm>
                <a:off x="692" y="528"/>
                <a:ext cx="4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8" name="Line 52"/>
              <p:cNvSpPr>
                <a:spLocks noChangeShapeType="1"/>
              </p:cNvSpPr>
              <p:nvPr/>
            </p:nvSpPr>
            <p:spPr bwMode="auto">
              <a:xfrm>
                <a:off x="734" y="432"/>
                <a:ext cx="4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9" name="Line 53"/>
              <p:cNvSpPr>
                <a:spLocks noChangeShapeType="1"/>
              </p:cNvSpPr>
              <p:nvPr/>
            </p:nvSpPr>
            <p:spPr bwMode="auto">
              <a:xfrm>
                <a:off x="776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0" name="Line 54"/>
              <p:cNvSpPr>
                <a:spLocks noChangeShapeType="1"/>
              </p:cNvSpPr>
              <p:nvPr/>
            </p:nvSpPr>
            <p:spPr bwMode="auto">
              <a:xfrm>
                <a:off x="819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1" name="Line 55"/>
              <p:cNvSpPr>
                <a:spLocks noChangeShapeType="1"/>
              </p:cNvSpPr>
              <p:nvPr/>
            </p:nvSpPr>
            <p:spPr bwMode="auto">
              <a:xfrm>
                <a:off x="904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2" name="Line 56"/>
              <p:cNvSpPr>
                <a:spLocks noChangeShapeType="1"/>
              </p:cNvSpPr>
              <p:nvPr/>
            </p:nvSpPr>
            <p:spPr bwMode="auto">
              <a:xfrm>
                <a:off x="861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3" name="Line 57"/>
              <p:cNvSpPr>
                <a:spLocks noChangeShapeType="1"/>
              </p:cNvSpPr>
              <p:nvPr/>
            </p:nvSpPr>
            <p:spPr bwMode="auto">
              <a:xfrm>
                <a:off x="904" y="432"/>
                <a:ext cx="4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4" name="Line 58"/>
              <p:cNvSpPr>
                <a:spLocks noChangeShapeType="1"/>
              </p:cNvSpPr>
              <p:nvPr/>
            </p:nvSpPr>
            <p:spPr bwMode="auto">
              <a:xfrm>
                <a:off x="946" y="432"/>
                <a:ext cx="0" cy="96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5" name="Line 59"/>
              <p:cNvSpPr>
                <a:spLocks noChangeShapeType="1"/>
              </p:cNvSpPr>
              <p:nvPr/>
            </p:nvSpPr>
            <p:spPr bwMode="auto">
              <a:xfrm>
                <a:off x="819" y="432"/>
                <a:ext cx="4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6" name="Line 60"/>
              <p:cNvSpPr>
                <a:spLocks noChangeShapeType="1"/>
              </p:cNvSpPr>
              <p:nvPr/>
            </p:nvSpPr>
            <p:spPr bwMode="auto">
              <a:xfrm>
                <a:off x="861" y="528"/>
                <a:ext cx="43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7" name="Line 61"/>
              <p:cNvSpPr>
                <a:spLocks noChangeShapeType="1"/>
              </p:cNvSpPr>
              <p:nvPr/>
            </p:nvSpPr>
            <p:spPr bwMode="auto">
              <a:xfrm>
                <a:off x="946" y="528"/>
                <a:ext cx="4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28" name="Line 62"/>
              <p:cNvSpPr>
                <a:spLocks noChangeShapeType="1"/>
              </p:cNvSpPr>
              <p:nvPr/>
            </p:nvSpPr>
            <p:spPr bwMode="auto">
              <a:xfrm>
                <a:off x="776" y="528"/>
                <a:ext cx="43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132672" y="3365376"/>
            <a:ext cx="1404000" cy="220787"/>
            <a:chOff x="2846696" y="3365376"/>
            <a:chExt cx="1404000" cy="220787"/>
          </a:xfrm>
        </p:grpSpPr>
        <p:sp>
          <p:nvSpPr>
            <p:cNvPr id="109" name="Line 19"/>
            <p:cNvSpPr>
              <a:spLocks noChangeShapeType="1"/>
            </p:cNvSpPr>
            <p:nvPr/>
          </p:nvSpPr>
          <p:spPr bwMode="auto">
            <a:xfrm>
              <a:off x="2846696" y="3586163"/>
              <a:ext cx="1404000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890838" y="3365376"/>
              <a:ext cx="538162" cy="152400"/>
              <a:chOff x="2890838" y="3365376"/>
              <a:chExt cx="538162" cy="152400"/>
            </a:xfrm>
          </p:grpSpPr>
          <p:sp>
            <p:nvSpPr>
              <p:cNvPr id="130" name="Line 64"/>
              <p:cNvSpPr>
                <a:spLocks noChangeShapeType="1"/>
              </p:cNvSpPr>
              <p:nvPr/>
            </p:nvSpPr>
            <p:spPr bwMode="auto">
              <a:xfrm>
                <a:off x="3025775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1" name="Line 65"/>
              <p:cNvSpPr>
                <a:spLocks noChangeShapeType="1"/>
              </p:cNvSpPr>
              <p:nvPr/>
            </p:nvSpPr>
            <p:spPr bwMode="auto">
              <a:xfrm>
                <a:off x="2959100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2" name="Line 66"/>
              <p:cNvSpPr>
                <a:spLocks noChangeShapeType="1"/>
              </p:cNvSpPr>
              <p:nvPr/>
            </p:nvSpPr>
            <p:spPr bwMode="auto">
              <a:xfrm>
                <a:off x="2890838" y="3365376"/>
                <a:ext cx="6826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3" name="Line 67"/>
              <p:cNvSpPr>
                <a:spLocks noChangeShapeType="1"/>
              </p:cNvSpPr>
              <p:nvPr/>
            </p:nvSpPr>
            <p:spPr bwMode="auto">
              <a:xfrm>
                <a:off x="2959100" y="3517776"/>
                <a:ext cx="66675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4" name="Line 68"/>
              <p:cNvSpPr>
                <a:spLocks noChangeShapeType="1"/>
              </p:cNvSpPr>
              <p:nvPr/>
            </p:nvSpPr>
            <p:spPr bwMode="auto">
              <a:xfrm>
                <a:off x="3025775" y="3365376"/>
                <a:ext cx="66675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5" name="Line 69"/>
              <p:cNvSpPr>
                <a:spLocks noChangeShapeType="1"/>
              </p:cNvSpPr>
              <p:nvPr/>
            </p:nvSpPr>
            <p:spPr bwMode="auto">
              <a:xfrm>
                <a:off x="3092450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6" name="Line 70"/>
              <p:cNvSpPr>
                <a:spLocks noChangeShapeType="1"/>
              </p:cNvSpPr>
              <p:nvPr/>
            </p:nvSpPr>
            <p:spPr bwMode="auto">
              <a:xfrm>
                <a:off x="3160713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7" name="Line 71"/>
              <p:cNvSpPr>
                <a:spLocks noChangeShapeType="1"/>
              </p:cNvSpPr>
              <p:nvPr/>
            </p:nvSpPr>
            <p:spPr bwMode="auto">
              <a:xfrm>
                <a:off x="3295650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8" name="Line 72"/>
              <p:cNvSpPr>
                <a:spLocks noChangeShapeType="1"/>
              </p:cNvSpPr>
              <p:nvPr/>
            </p:nvSpPr>
            <p:spPr bwMode="auto">
              <a:xfrm>
                <a:off x="3227388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9" name="Line 73"/>
              <p:cNvSpPr>
                <a:spLocks noChangeShapeType="1"/>
              </p:cNvSpPr>
              <p:nvPr/>
            </p:nvSpPr>
            <p:spPr bwMode="auto">
              <a:xfrm>
                <a:off x="3295650" y="3365376"/>
                <a:ext cx="66675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0" name="Line 74"/>
              <p:cNvSpPr>
                <a:spLocks noChangeShapeType="1"/>
              </p:cNvSpPr>
              <p:nvPr/>
            </p:nvSpPr>
            <p:spPr bwMode="auto">
              <a:xfrm>
                <a:off x="3362325" y="3365376"/>
                <a:ext cx="0" cy="15240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1" name="Line 75"/>
              <p:cNvSpPr>
                <a:spLocks noChangeShapeType="1"/>
              </p:cNvSpPr>
              <p:nvPr/>
            </p:nvSpPr>
            <p:spPr bwMode="auto">
              <a:xfrm>
                <a:off x="3160713" y="3365376"/>
                <a:ext cx="66675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2" name="Line 76"/>
              <p:cNvSpPr>
                <a:spLocks noChangeShapeType="1"/>
              </p:cNvSpPr>
              <p:nvPr/>
            </p:nvSpPr>
            <p:spPr bwMode="auto">
              <a:xfrm>
                <a:off x="3227388" y="3517776"/>
                <a:ext cx="6826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3" name="Line 77"/>
              <p:cNvSpPr>
                <a:spLocks noChangeShapeType="1"/>
              </p:cNvSpPr>
              <p:nvPr/>
            </p:nvSpPr>
            <p:spPr bwMode="auto">
              <a:xfrm>
                <a:off x="3362325" y="3517776"/>
                <a:ext cx="66675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4" name="Line 78"/>
              <p:cNvSpPr>
                <a:spLocks noChangeShapeType="1"/>
              </p:cNvSpPr>
              <p:nvPr/>
            </p:nvSpPr>
            <p:spPr bwMode="auto">
              <a:xfrm>
                <a:off x="3092450" y="3517776"/>
                <a:ext cx="68262" cy="0"/>
              </a:xfrm>
              <a:prstGeom prst="line">
                <a:avLst/>
              </a:prstGeom>
              <a:noFill/>
              <a:ln w="12700">
                <a:solidFill>
                  <a:srgbClr val="777777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  <p:sp>
        <p:nvSpPr>
          <p:cNvPr id="145" name="Line 27"/>
          <p:cNvSpPr>
            <a:spLocks noChangeShapeType="1"/>
          </p:cNvSpPr>
          <p:nvPr/>
        </p:nvSpPr>
        <p:spPr bwMode="auto">
          <a:xfrm rot="5400000" flipH="1" flipV="1">
            <a:off x="1170537" y="3590528"/>
            <a:ext cx="3535364" cy="18256"/>
          </a:xfrm>
          <a:prstGeom prst="line">
            <a:avLst/>
          </a:prstGeom>
          <a:noFill/>
          <a:ln w="76200">
            <a:solidFill>
              <a:srgbClr val="00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46" name="Line 27"/>
          <p:cNvSpPr>
            <a:spLocks noChangeShapeType="1"/>
          </p:cNvSpPr>
          <p:nvPr/>
        </p:nvSpPr>
        <p:spPr bwMode="auto">
          <a:xfrm flipH="1" flipV="1">
            <a:off x="1161780" y="1825008"/>
            <a:ext cx="1805214" cy="4050"/>
          </a:xfrm>
          <a:prstGeom prst="line">
            <a:avLst/>
          </a:prstGeom>
          <a:noFill/>
          <a:ln w="76200">
            <a:solidFill>
              <a:srgbClr val="00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5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02" grpId="0" animBg="1"/>
      <p:bldP spid="145" grpId="0" animBg="1"/>
      <p:bldP spid="1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6.2.3  8253</a:t>
            </a:r>
            <a:r>
              <a:rPr lang="zh-CN" altLang="zh-CN" dirty="0"/>
              <a:t>的引脚功能</a:t>
            </a:r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136532" y="1886121"/>
            <a:ext cx="3786188" cy="3306738"/>
            <a:chOff x="107504" y="1844824"/>
            <a:chExt cx="3786188" cy="3306738"/>
          </a:xfrm>
        </p:grpSpPr>
        <p:sp>
          <p:nvSpPr>
            <p:cNvPr id="37" name="矩形 36"/>
            <p:cNvSpPr/>
            <p:nvPr/>
          </p:nvSpPr>
          <p:spPr>
            <a:xfrm>
              <a:off x="223054" y="1844824"/>
              <a:ext cx="3312368" cy="3306738"/>
            </a:xfrm>
            <a:prstGeom prst="rect">
              <a:avLst/>
            </a:prstGeom>
            <a:solidFill>
              <a:schemeClr val="bg1">
                <a:lumMod val="95000"/>
                <a:alpha val="89804"/>
              </a:schemeClr>
            </a:solidFill>
            <a:ln w="3175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07504" y="1922463"/>
              <a:ext cx="3786188" cy="3013075"/>
              <a:chOff x="304800" y="1922463"/>
              <a:chExt cx="3786188" cy="3013075"/>
            </a:xfrm>
          </p:grpSpPr>
          <p:sp>
            <p:nvSpPr>
              <p:cNvPr id="3" name="Rectangle 5"/>
              <p:cNvSpPr>
                <a:spLocks noChangeArrowheads="1"/>
              </p:cNvSpPr>
              <p:nvPr/>
            </p:nvSpPr>
            <p:spPr bwMode="auto">
              <a:xfrm>
                <a:off x="1524000" y="2046288"/>
                <a:ext cx="1066800" cy="288925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" name="Text Box 6"/>
              <p:cNvSpPr txBox="1">
                <a:spLocks noChangeArrowheads="1"/>
              </p:cNvSpPr>
              <p:nvPr/>
            </p:nvSpPr>
            <p:spPr bwMode="auto">
              <a:xfrm>
                <a:off x="1524000" y="1922463"/>
                <a:ext cx="457200" cy="29829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3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4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5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6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7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8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9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10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11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12</a:t>
                </a:r>
              </a:p>
            </p:txBody>
          </p:sp>
          <p:sp>
            <p:nvSpPr>
              <p:cNvPr id="5" name="Text Box 7"/>
              <p:cNvSpPr txBox="1">
                <a:spLocks noChangeArrowheads="1"/>
              </p:cNvSpPr>
              <p:nvPr/>
            </p:nvSpPr>
            <p:spPr bwMode="auto">
              <a:xfrm>
                <a:off x="1873250" y="2829194"/>
                <a:ext cx="368300" cy="1323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FF3300"/>
                    </a:solidFill>
                    <a:latin typeface="Times New Roman" pitchFamily="18" charset="0"/>
                  </a:rPr>
                  <a:t>8253</a:t>
                </a:r>
                <a:endParaRPr lang="en-US" altLang="zh-CN" sz="2000" dirty="0">
                  <a:solidFill>
                    <a:srgbClr val="FF33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590800" y="26733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>
                <a:off x="2590800" y="29019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Line 10"/>
              <p:cNvSpPr>
                <a:spLocks noChangeShapeType="1"/>
              </p:cNvSpPr>
              <p:nvPr/>
            </p:nvSpPr>
            <p:spPr bwMode="auto">
              <a:xfrm>
                <a:off x="2590800" y="31305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Line 11"/>
              <p:cNvSpPr>
                <a:spLocks noChangeShapeType="1"/>
              </p:cNvSpPr>
              <p:nvPr/>
            </p:nvSpPr>
            <p:spPr bwMode="auto">
              <a:xfrm>
                <a:off x="2590800" y="3359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Line 12"/>
              <p:cNvSpPr>
                <a:spLocks noChangeShapeType="1"/>
              </p:cNvSpPr>
              <p:nvPr/>
            </p:nvSpPr>
            <p:spPr bwMode="auto">
              <a:xfrm flipH="1">
                <a:off x="2590800" y="38163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H="1">
                <a:off x="2590800" y="40449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Line 14"/>
              <p:cNvSpPr>
                <a:spLocks noChangeShapeType="1"/>
              </p:cNvSpPr>
              <p:nvPr/>
            </p:nvSpPr>
            <p:spPr bwMode="auto">
              <a:xfrm flipH="1">
                <a:off x="2590800" y="2216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15"/>
              <p:cNvSpPr>
                <a:spLocks noChangeShapeType="1"/>
              </p:cNvSpPr>
              <p:nvPr/>
            </p:nvSpPr>
            <p:spPr bwMode="auto">
              <a:xfrm>
                <a:off x="2590800" y="3587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6"/>
              <p:cNvSpPr>
                <a:spLocks noChangeShapeType="1"/>
              </p:cNvSpPr>
              <p:nvPr/>
            </p:nvSpPr>
            <p:spPr bwMode="auto">
              <a:xfrm>
                <a:off x="2590800" y="2444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 flipH="1">
                <a:off x="2590800" y="42735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Text Box 18"/>
              <p:cNvSpPr txBox="1">
                <a:spLocks noChangeArrowheads="1"/>
              </p:cNvSpPr>
              <p:nvPr/>
            </p:nvSpPr>
            <p:spPr bwMode="auto">
              <a:xfrm>
                <a:off x="2947988" y="2074863"/>
                <a:ext cx="1143000" cy="28495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Vcc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WR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RD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CS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A1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A0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CLK2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OUT2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GATE2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CLK1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GATE1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OUT1</a:t>
                </a:r>
              </a:p>
            </p:txBody>
          </p:sp>
          <p:sp>
            <p:nvSpPr>
              <p:cNvPr id="17" name="Line 19"/>
              <p:cNvSpPr>
                <a:spLocks noChangeShapeType="1"/>
              </p:cNvSpPr>
              <p:nvPr/>
            </p:nvSpPr>
            <p:spPr bwMode="auto">
              <a:xfrm>
                <a:off x="3024188" y="2571750"/>
                <a:ext cx="288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/>
              </a:p>
            </p:txBody>
          </p:sp>
          <p:sp>
            <p:nvSpPr>
              <p:cNvPr id="18" name="Line 20"/>
              <p:cNvSpPr>
                <a:spLocks noChangeShapeType="1"/>
              </p:cNvSpPr>
              <p:nvPr/>
            </p:nvSpPr>
            <p:spPr bwMode="auto">
              <a:xfrm>
                <a:off x="2590800" y="4502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21"/>
              <p:cNvSpPr>
                <a:spLocks noChangeShapeType="1"/>
              </p:cNvSpPr>
              <p:nvPr/>
            </p:nvSpPr>
            <p:spPr bwMode="auto">
              <a:xfrm>
                <a:off x="2590800" y="4730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22"/>
              <p:cNvSpPr>
                <a:spLocks noChangeShapeType="1"/>
              </p:cNvSpPr>
              <p:nvPr/>
            </p:nvSpPr>
            <p:spPr bwMode="auto">
              <a:xfrm>
                <a:off x="1143000" y="2216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23"/>
              <p:cNvSpPr>
                <a:spLocks noChangeShapeType="1"/>
              </p:cNvSpPr>
              <p:nvPr/>
            </p:nvSpPr>
            <p:spPr bwMode="auto">
              <a:xfrm>
                <a:off x="1143000" y="2444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24"/>
              <p:cNvSpPr>
                <a:spLocks noChangeShapeType="1"/>
              </p:cNvSpPr>
              <p:nvPr/>
            </p:nvSpPr>
            <p:spPr bwMode="auto">
              <a:xfrm>
                <a:off x="1143000" y="26733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25"/>
              <p:cNvSpPr>
                <a:spLocks noChangeShapeType="1"/>
              </p:cNvSpPr>
              <p:nvPr/>
            </p:nvSpPr>
            <p:spPr bwMode="auto">
              <a:xfrm>
                <a:off x="1143000" y="29019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6"/>
              <p:cNvSpPr>
                <a:spLocks noChangeShapeType="1"/>
              </p:cNvSpPr>
              <p:nvPr/>
            </p:nvSpPr>
            <p:spPr bwMode="auto">
              <a:xfrm>
                <a:off x="1143000" y="31305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7"/>
              <p:cNvSpPr>
                <a:spLocks noChangeShapeType="1"/>
              </p:cNvSpPr>
              <p:nvPr/>
            </p:nvSpPr>
            <p:spPr bwMode="auto">
              <a:xfrm>
                <a:off x="1143000" y="3359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Line 28"/>
              <p:cNvSpPr>
                <a:spLocks noChangeShapeType="1"/>
              </p:cNvSpPr>
              <p:nvPr/>
            </p:nvSpPr>
            <p:spPr bwMode="auto">
              <a:xfrm>
                <a:off x="1143000" y="3587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29"/>
              <p:cNvSpPr>
                <a:spLocks noChangeShapeType="1"/>
              </p:cNvSpPr>
              <p:nvPr/>
            </p:nvSpPr>
            <p:spPr bwMode="auto">
              <a:xfrm>
                <a:off x="1143000" y="38163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30"/>
              <p:cNvSpPr>
                <a:spLocks noChangeShapeType="1"/>
              </p:cNvSpPr>
              <p:nvPr/>
            </p:nvSpPr>
            <p:spPr bwMode="auto">
              <a:xfrm>
                <a:off x="1143000" y="40449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1"/>
              <p:cNvSpPr>
                <a:spLocks noChangeShapeType="1"/>
              </p:cNvSpPr>
              <p:nvPr/>
            </p:nvSpPr>
            <p:spPr bwMode="auto">
              <a:xfrm>
                <a:off x="1143000" y="42735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Line 32"/>
              <p:cNvSpPr>
                <a:spLocks noChangeShapeType="1"/>
              </p:cNvSpPr>
              <p:nvPr/>
            </p:nvSpPr>
            <p:spPr bwMode="auto">
              <a:xfrm>
                <a:off x="1143000" y="45021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Line 33"/>
              <p:cNvSpPr>
                <a:spLocks noChangeShapeType="1"/>
              </p:cNvSpPr>
              <p:nvPr/>
            </p:nvSpPr>
            <p:spPr bwMode="auto">
              <a:xfrm>
                <a:off x="1143000" y="4730750"/>
                <a:ext cx="381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Text Box 34"/>
              <p:cNvSpPr txBox="1">
                <a:spLocks noChangeArrowheads="1"/>
              </p:cNvSpPr>
              <p:nvPr/>
            </p:nvSpPr>
            <p:spPr bwMode="auto">
              <a:xfrm>
                <a:off x="304800" y="2063750"/>
                <a:ext cx="914400" cy="28495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D7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D6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D5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D4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D3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D2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D1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D0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CLK0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OUT0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GATE0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GND</a:t>
                </a:r>
              </a:p>
            </p:txBody>
          </p:sp>
          <p:sp>
            <p:nvSpPr>
              <p:cNvPr id="33" name="Line 35"/>
              <p:cNvSpPr>
                <a:spLocks noChangeShapeType="1"/>
              </p:cNvSpPr>
              <p:nvPr/>
            </p:nvSpPr>
            <p:spPr bwMode="auto">
              <a:xfrm>
                <a:off x="3024188" y="2343150"/>
                <a:ext cx="328613" cy="0"/>
              </a:xfrm>
              <a:prstGeom prst="line">
                <a:avLst/>
              </a:prstGeom>
              <a:noFill/>
              <a:ln w="9525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/>
              </a:p>
            </p:txBody>
          </p:sp>
          <p:sp>
            <p:nvSpPr>
              <p:cNvPr id="34" name="Line 36"/>
              <p:cNvSpPr>
                <a:spLocks noChangeShapeType="1"/>
              </p:cNvSpPr>
              <p:nvPr/>
            </p:nvSpPr>
            <p:spPr bwMode="auto">
              <a:xfrm>
                <a:off x="3024188" y="2808288"/>
                <a:ext cx="295275" cy="0"/>
              </a:xfrm>
              <a:prstGeom prst="line">
                <a:avLst/>
              </a:prstGeom>
              <a:noFill/>
              <a:ln w="9525">
                <a:solidFill>
                  <a:srgbClr val="0033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/>
              </a:p>
            </p:txBody>
          </p:sp>
          <p:sp>
            <p:nvSpPr>
              <p:cNvPr id="35" name="Text Box 78"/>
              <p:cNvSpPr txBox="1">
                <a:spLocks noChangeArrowheads="1"/>
              </p:cNvSpPr>
              <p:nvPr/>
            </p:nvSpPr>
            <p:spPr bwMode="auto">
              <a:xfrm>
                <a:off x="2158782" y="1922463"/>
                <a:ext cx="457200" cy="29829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24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23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22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21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20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19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18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17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16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15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14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13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表格 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2296988"/>
                  </p:ext>
                </p:extLst>
              </p:nvPr>
            </p:nvGraphicFramePr>
            <p:xfrm>
              <a:off x="3635896" y="1772816"/>
              <a:ext cx="5220000" cy="35333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6000"/>
                    <a:gridCol w="396000"/>
                    <a:gridCol w="360000"/>
                    <a:gridCol w="360000"/>
                    <a:gridCol w="360000"/>
                    <a:gridCol w="3348000"/>
                  </a:tblGrid>
                  <a:tr h="4320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A1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A0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CS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RD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WR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zh-CN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8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向控制字寄存器写入控制字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禁止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表格 3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2296988"/>
                  </p:ext>
                </p:extLst>
              </p:nvPr>
            </p:nvGraphicFramePr>
            <p:xfrm>
              <a:off x="3635896" y="1772816"/>
              <a:ext cx="5220000" cy="35333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6000"/>
                    <a:gridCol w="396000"/>
                    <a:gridCol w="360000"/>
                    <a:gridCol w="360000"/>
                    <a:gridCol w="360000"/>
                    <a:gridCol w="3348000"/>
                  </a:tblGrid>
                  <a:tr h="4320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A1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A0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220339" t="-4225" r="-11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320339" t="-4225" r="-10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420339" t="-4225" r="-9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zh-CN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8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写入计数初值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向控制字寄存器写入控制字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读计数通道</a:t>
                          </a:r>
                          <a:r>
                            <a:rPr lang="en-US" altLang="zh-CN" sz="1600" kern="1200" dirty="0" smtClean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2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禁止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0" name="Text Box 100"/>
          <p:cNvSpPr txBox="1">
            <a:spLocks noChangeArrowheads="1"/>
          </p:cNvSpPr>
          <p:nvPr/>
        </p:nvSpPr>
        <p:spPr bwMode="auto">
          <a:xfrm>
            <a:off x="4378996" y="5373216"/>
            <a:ext cx="373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8253</a:t>
            </a:r>
            <a:r>
              <a:rPr lang="zh-CN" altLang="en-US" sz="2000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读</a:t>
            </a:r>
            <a:r>
              <a:rPr lang="en-US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写功能表</a:t>
            </a:r>
          </a:p>
        </p:txBody>
      </p:sp>
    </p:spTree>
    <p:extLst>
      <p:ext uri="{BB962C8B-B14F-4D97-AF65-F5344CB8AC3E}">
        <p14:creationId xmlns:p14="http://schemas.microsoft.com/office/powerpoint/2010/main" val="162689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27584" y="1556792"/>
            <a:ext cx="7056784" cy="4320480"/>
          </a:xfrm>
          <a:prstGeom prst="rect">
            <a:avLst/>
          </a:prstGeom>
          <a:solidFill>
            <a:schemeClr val="bg1">
              <a:lumMod val="95000"/>
              <a:alpha val="89804"/>
            </a:schemeClr>
          </a:solidFill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6.2.4  8253</a:t>
            </a:r>
            <a:r>
              <a:rPr lang="zh-CN" altLang="zh-CN" dirty="0"/>
              <a:t>的工作方式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041276" y="1711099"/>
            <a:ext cx="6629400" cy="4024567"/>
            <a:chOff x="1043608" y="1715814"/>
            <a:chExt cx="6629400" cy="4024567"/>
          </a:xfrm>
        </p:grpSpPr>
        <p:sp>
          <p:nvSpPr>
            <p:cNvPr id="4" name="Text Box 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1715814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 dirty="0"/>
                <a:t>方式</a:t>
              </a:r>
              <a:r>
                <a:rPr lang="en-US" altLang="zh-CN" dirty="0"/>
                <a:t>0 —— </a:t>
              </a:r>
              <a:r>
                <a:rPr lang="zh-CN" altLang="en-US" dirty="0"/>
                <a:t>计数结束产生中断</a:t>
              </a:r>
            </a:p>
          </p:txBody>
        </p:sp>
        <p:sp>
          <p:nvSpPr>
            <p:cNvPr id="5" name="Text Box 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2395170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 dirty="0"/>
                <a:t>方式</a:t>
              </a:r>
              <a:r>
                <a:rPr lang="en-US" altLang="zh-CN" dirty="0"/>
                <a:t>1 —— </a:t>
              </a:r>
              <a:r>
                <a:rPr lang="zh-CN" altLang="en-US" dirty="0"/>
                <a:t>可重复触发的单稳态触发器</a:t>
              </a:r>
            </a:p>
          </p:txBody>
        </p:sp>
        <p:sp>
          <p:nvSpPr>
            <p:cNvPr id="6" name="Text Box 5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3074202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 dirty="0"/>
                <a:t>方式</a:t>
              </a:r>
              <a:r>
                <a:rPr lang="en-US" altLang="zh-CN" dirty="0"/>
                <a:t>2 —— </a:t>
              </a:r>
              <a:r>
                <a:rPr lang="zh-CN" altLang="en-US" dirty="0"/>
                <a:t>分频器</a:t>
              </a:r>
            </a:p>
          </p:txBody>
        </p:sp>
        <p:sp>
          <p:nvSpPr>
            <p:cNvPr id="7" name="Text Box 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3753557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/>
                <a:t>方式</a:t>
              </a:r>
              <a:r>
                <a:rPr lang="en-US" altLang="zh-CN"/>
                <a:t>3 —— </a:t>
              </a:r>
              <a:r>
                <a:rPr lang="zh-CN" altLang="en-US"/>
                <a:t>方波发生器</a:t>
              </a:r>
            </a:p>
          </p:txBody>
        </p:sp>
        <p:sp>
          <p:nvSpPr>
            <p:cNvPr id="8" name="Text Box 7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4434835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 dirty="0"/>
                <a:t>方式</a:t>
              </a:r>
              <a:r>
                <a:rPr lang="en-US" altLang="zh-CN" dirty="0"/>
                <a:t>4 —— </a:t>
              </a:r>
              <a:r>
                <a:rPr lang="zh-CN" altLang="en-US" dirty="0"/>
                <a:t>软件触发的选通信号发生器</a:t>
              </a:r>
            </a:p>
          </p:txBody>
        </p:sp>
        <p:sp>
          <p:nvSpPr>
            <p:cNvPr id="9" name="Text Box 9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043608" y="5128381"/>
              <a:ext cx="6629400" cy="612000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  <a:defRPr sz="28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defRPr>
              </a:lvl1pPr>
            </a:lstStyle>
            <a:p>
              <a:r>
                <a:rPr lang="zh-CN" altLang="en-US" dirty="0"/>
                <a:t>方式</a:t>
              </a:r>
              <a:r>
                <a:rPr lang="en-US" altLang="zh-CN" dirty="0"/>
                <a:t>5 —— </a:t>
              </a:r>
              <a:r>
                <a:rPr lang="zh-CN" altLang="en-US" dirty="0"/>
                <a:t>硬件触发的选通信号发生器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77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5541902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0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—计数结束产生中断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75837" y="1742585"/>
            <a:ext cx="7992326" cy="4566735"/>
            <a:chOff x="575837" y="1742585"/>
            <a:chExt cx="7992326" cy="4566735"/>
          </a:xfrm>
        </p:grpSpPr>
        <p:sp>
          <p:nvSpPr>
            <p:cNvPr id="7" name="矩形 6"/>
            <p:cNvSpPr/>
            <p:nvPr/>
          </p:nvSpPr>
          <p:spPr>
            <a:xfrm>
              <a:off x="575837" y="1742585"/>
              <a:ext cx="7992326" cy="4566735"/>
            </a:xfrm>
            <a:prstGeom prst="rect">
              <a:avLst/>
            </a:prstGeom>
            <a:solidFill>
              <a:srgbClr val="F2F2F2">
                <a:alpha val="80000"/>
              </a:srgbClr>
            </a:solidFill>
            <a:ln w="317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27649" name="Picture 1" descr="C:\Users\Administrator\AppData\Roaming\Tencent\Users\44194298\QQ\WinTemp\RichOle\DP3M5[O40YLIEJ`NZ%ZTH0C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238" y="1844824"/>
              <a:ext cx="7111170" cy="43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5786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716093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—可重复触发的单稳态触发器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5837" y="1742585"/>
            <a:ext cx="7992326" cy="4566735"/>
            <a:chOff x="575837" y="1742585"/>
            <a:chExt cx="7992326" cy="4566735"/>
          </a:xfrm>
        </p:grpSpPr>
        <p:sp>
          <p:nvSpPr>
            <p:cNvPr id="5" name="矩形 4"/>
            <p:cNvSpPr/>
            <p:nvPr/>
          </p:nvSpPr>
          <p:spPr>
            <a:xfrm>
              <a:off x="575837" y="1742585"/>
              <a:ext cx="7992326" cy="4566735"/>
            </a:xfrm>
            <a:prstGeom prst="rect">
              <a:avLst/>
            </a:prstGeom>
            <a:solidFill>
              <a:schemeClr val="bg1">
                <a:lumMod val="95000"/>
                <a:alpha val="89804"/>
              </a:schemeClr>
            </a:solidFill>
            <a:ln w="3175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30721" name="Picture 1" descr="C:\Users\Administrator\AppData\Roaming\Tencent\Users\44194298\QQ\WinTemp\RichOle\SDDG@%J4@392MOOD){H[A03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916832"/>
              <a:ext cx="7200800" cy="43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549370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—分频器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5837" y="1742585"/>
            <a:ext cx="7992326" cy="4566735"/>
            <a:chOff x="575837" y="1742585"/>
            <a:chExt cx="7992326" cy="4566735"/>
          </a:xfrm>
        </p:grpSpPr>
        <p:sp>
          <p:nvSpPr>
            <p:cNvPr id="5" name="矩形 4"/>
            <p:cNvSpPr/>
            <p:nvPr/>
          </p:nvSpPr>
          <p:spPr>
            <a:xfrm>
              <a:off x="575837" y="1742585"/>
              <a:ext cx="7992326" cy="4566735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89804"/>
              </a:schemeClr>
            </a:solidFill>
            <a:ln w="3175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31745" name="Picture 1" descr="C:\Users\Administrator\AppData\Roaming\Tencent\Users\44194298\QQ\WinTemp\RichOle\27(~(N@A{T1M)M@Y7%LL727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845304"/>
              <a:ext cx="7344816" cy="43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4424609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4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—方波发生器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5837" y="1695286"/>
            <a:ext cx="7992326" cy="4644000"/>
            <a:chOff x="575837" y="1695286"/>
            <a:chExt cx="7992326" cy="4644000"/>
          </a:xfrm>
        </p:grpSpPr>
        <p:sp>
          <p:nvSpPr>
            <p:cNvPr id="6" name="矩形 5"/>
            <p:cNvSpPr/>
            <p:nvPr/>
          </p:nvSpPr>
          <p:spPr>
            <a:xfrm>
              <a:off x="575837" y="1695286"/>
              <a:ext cx="7992326" cy="4644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89804"/>
              </a:schemeClr>
            </a:solidFill>
            <a:ln w="3175">
              <a:solidFill>
                <a:srgbClr val="CC99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32770" name="Picture 2" descr="C:\Users\Administrator\AppData\Roaming\Tencent\Users\44194298\QQ\WinTemp\RichOle\F8Q5A_(]_[TC8(PX${{2[WS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772816"/>
              <a:ext cx="7632848" cy="45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716093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5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4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—软件触发的选通信号发生器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5837" y="1742585"/>
            <a:ext cx="7992326" cy="4566735"/>
            <a:chOff x="575837" y="1742585"/>
            <a:chExt cx="7992326" cy="4566735"/>
          </a:xfrm>
        </p:grpSpPr>
        <p:sp>
          <p:nvSpPr>
            <p:cNvPr id="5" name="矩形 4"/>
            <p:cNvSpPr/>
            <p:nvPr/>
          </p:nvSpPr>
          <p:spPr>
            <a:xfrm>
              <a:off x="575837" y="1742585"/>
              <a:ext cx="7992326" cy="4566735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89804"/>
              </a:schemeClr>
            </a:solidFill>
            <a:ln w="3175">
              <a:solidFill>
                <a:srgbClr val="96969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33793" name="Picture 1" descr="C:\Users\Administrator\AppData\Roaming\Tencent\Users\44194298\QQ\WinTemp\RichOle\%6QQNVODIG6(JSOXY_9N%~X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844824"/>
              <a:ext cx="7632848" cy="43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716093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6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．方式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5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—硬件触发的选通信号发生器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75837" y="1742585"/>
            <a:ext cx="7992326" cy="4566735"/>
            <a:chOff x="575837" y="1742585"/>
            <a:chExt cx="7992326" cy="4566735"/>
          </a:xfrm>
        </p:grpSpPr>
        <p:sp>
          <p:nvSpPr>
            <p:cNvPr id="5" name="矩形 4"/>
            <p:cNvSpPr/>
            <p:nvPr/>
          </p:nvSpPr>
          <p:spPr>
            <a:xfrm>
              <a:off x="575837" y="1742585"/>
              <a:ext cx="7992326" cy="4566735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89804"/>
              </a:schemeClr>
            </a:solidFill>
            <a:ln w="317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pic>
          <p:nvPicPr>
            <p:cNvPr id="34817" name="Picture 1" descr="C:\Users\Administrator\AppData\Roaming\Tencent\Users\44194298\QQ\WinTemp\RichOle\6P8I2KK28T@WNAXBX$4NTST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7624" y="1845304"/>
              <a:ext cx="7248753" cy="43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689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4800" dirty="0"/>
              <a:t>第</a:t>
            </a:r>
            <a:r>
              <a:rPr lang="en-US" altLang="zh-CN" sz="4800" dirty="0"/>
              <a:t>6</a:t>
            </a:r>
            <a:r>
              <a:rPr lang="zh-CN" altLang="zh-CN" sz="4800" dirty="0"/>
              <a:t>章</a:t>
            </a:r>
            <a:r>
              <a:rPr lang="en-US" altLang="zh-CN" sz="4800" dirty="0"/>
              <a:t>  </a:t>
            </a:r>
            <a:r>
              <a:rPr lang="zh-CN" altLang="zh-CN" sz="4800" dirty="0"/>
              <a:t>定时</a:t>
            </a:r>
            <a:r>
              <a:rPr lang="en-US" altLang="zh-CN" sz="4800" dirty="0"/>
              <a:t>/</a:t>
            </a:r>
            <a:r>
              <a:rPr lang="zh-CN" altLang="zh-CN" sz="4800" dirty="0"/>
              <a:t>计数技术及其接口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988840"/>
            <a:ext cx="6624736" cy="381642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/>
              <a:t>6.1  </a:t>
            </a:r>
            <a:r>
              <a:rPr lang="zh-CN" altLang="zh-CN" sz="3200" dirty="0"/>
              <a:t>定时</a:t>
            </a:r>
            <a:r>
              <a:rPr lang="en-US" altLang="zh-CN" sz="3200" dirty="0"/>
              <a:t>/</a:t>
            </a:r>
            <a:r>
              <a:rPr lang="zh-CN" altLang="zh-CN" sz="3200" dirty="0"/>
              <a:t>计数技术概述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6.2  </a:t>
            </a:r>
            <a:r>
              <a:rPr lang="zh-CN" altLang="zh-CN" sz="3200" dirty="0"/>
              <a:t>可编程定时</a:t>
            </a:r>
            <a:r>
              <a:rPr lang="en-US" altLang="zh-CN" sz="3200" dirty="0"/>
              <a:t>/</a:t>
            </a:r>
            <a:r>
              <a:rPr lang="zh-CN" altLang="zh-CN" sz="3200" dirty="0"/>
              <a:t>计数器</a:t>
            </a:r>
            <a:r>
              <a:rPr lang="en-US" altLang="zh-CN" sz="3200" dirty="0"/>
              <a:t>8253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6.3  8253</a:t>
            </a:r>
            <a:r>
              <a:rPr lang="zh-CN" altLang="zh-CN" sz="3200" dirty="0"/>
              <a:t>的</a:t>
            </a:r>
            <a:r>
              <a:rPr lang="zh-CN" altLang="zh-CN" sz="3200" dirty="0" smtClean="0"/>
              <a:t>应用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习题与</a:t>
            </a:r>
            <a:r>
              <a:rPr lang="zh-CN" altLang="en-US" sz="3200" dirty="0"/>
              <a:t>思考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03648" y="2334132"/>
            <a:ext cx="5544616" cy="3197848"/>
            <a:chOff x="1403648" y="2334132"/>
            <a:chExt cx="5544616" cy="3197848"/>
          </a:xfrm>
        </p:grpSpPr>
        <p:sp>
          <p:nvSpPr>
            <p:cNvPr id="4" name="矩形 3">
              <a:hlinkClick r:id="rId3" action="ppaction://hlinksldjump"/>
            </p:cNvPr>
            <p:cNvSpPr/>
            <p:nvPr/>
          </p:nvSpPr>
          <p:spPr>
            <a:xfrm>
              <a:off x="1403648" y="2334132"/>
              <a:ext cx="482453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hlinkClick r:id="rId4" action="ppaction://hlinksldjump"/>
            </p:cNvPr>
            <p:cNvSpPr/>
            <p:nvPr/>
          </p:nvSpPr>
          <p:spPr>
            <a:xfrm>
              <a:off x="1403648" y="4081988"/>
              <a:ext cx="338437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5" action="ppaction://hlinksldjump"/>
            </p:cNvPr>
            <p:cNvSpPr/>
            <p:nvPr/>
          </p:nvSpPr>
          <p:spPr>
            <a:xfrm>
              <a:off x="1403648" y="4955916"/>
              <a:ext cx="259228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6" action="ppaction://hlinksldjump"/>
            </p:cNvPr>
            <p:cNvSpPr/>
            <p:nvPr/>
          </p:nvSpPr>
          <p:spPr>
            <a:xfrm>
              <a:off x="1403648" y="3178564"/>
              <a:ext cx="554461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hlinkClick r:id="rId7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524328" y="6213562"/>
            <a:ext cx="15301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b="1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0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4744"/>
            <a:ext cx="4955203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marL="457200" indent="-457200" algn="l">
              <a:buFont typeface="Wingdings" pitchFamily="2" charset="2"/>
              <a:buChar char="Ø"/>
            </a:pPr>
            <a:r>
              <a:rPr lang="en-US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8253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的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6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种工作方式对比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6.2.4  8253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36102"/>
              </p:ext>
            </p:extLst>
          </p:nvPr>
        </p:nvGraphicFramePr>
        <p:xfrm>
          <a:off x="395537" y="1988838"/>
          <a:ext cx="8352927" cy="41044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  <a:gridCol w="1944216"/>
                <a:gridCol w="864096"/>
                <a:gridCol w="648072"/>
                <a:gridCol w="1872207"/>
                <a:gridCol w="2232248"/>
              </a:tblGrid>
              <a:tr h="10578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工作方式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b="0" kern="10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计数启动方式</a:t>
                      </a:r>
                      <a:endParaRPr lang="zh-CN" sz="1800" b="0" kern="10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计数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终止</a:t>
                      </a:r>
                      <a:endParaRPr lang="en-US" altLang="zh-CN" sz="1800" b="0" kern="1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条件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自动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重复</a:t>
                      </a:r>
                      <a:endParaRPr lang="en-US" altLang="zh-CN" sz="1800" b="0" kern="100" dirty="0" smtClean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计数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OUT</a:t>
                      </a:r>
                      <a:r>
                        <a:rPr lang="zh-CN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输出波形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b="0" kern="10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用途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AEA"/>
                    </a:solidFill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0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C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软件（写入初值）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GATE=0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计数（定时）中断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5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硬件（</a:t>
                      </a:r>
                      <a:r>
                        <a:rPr lang="en-US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</a:t>
                      </a: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脉冲）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/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 dirty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单脉冲发生器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C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软件（写入初值）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GATE=0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 dirty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频率发生器或分频器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5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软件（写入初值）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GATE=0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是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方波发生器或分频器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4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EAC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软件（写入初值）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GATE=0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单脉冲发生器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77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方式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5</a:t>
                      </a:r>
                      <a:endParaRPr lang="zh-CN" sz="1800" b="0" dirty="0"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5E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硬件（</a:t>
                      </a:r>
                      <a:r>
                        <a:rPr lang="en-US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GATE</a:t>
                      </a: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脉冲）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/</a:t>
                      </a:r>
                      <a:endParaRPr lang="zh-CN" sz="1800" b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>
                          <a:effectLst/>
                          <a:latin typeface="宋体" pitchFamily="2" charset="-122"/>
                          <a:ea typeface="宋体" pitchFamily="2" charset="-122"/>
                        </a:rPr>
                        <a:t>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 </a:t>
                      </a:r>
                      <a:endParaRPr lang="zh-CN" sz="1800" b="0" dirty="0"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dirty="0">
                          <a:effectLst/>
                          <a:latin typeface="宋体" pitchFamily="2" charset="-122"/>
                          <a:ea typeface="宋体" pitchFamily="2" charset="-122"/>
                        </a:rPr>
                        <a:t>单脉冲发生器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4825" name="组合 34824"/>
          <p:cNvGrpSpPr/>
          <p:nvPr/>
        </p:nvGrpSpPr>
        <p:grpSpPr>
          <a:xfrm>
            <a:off x="4772256" y="3181461"/>
            <a:ext cx="1611912" cy="2777201"/>
            <a:chOff x="4693426" y="3181461"/>
            <a:chExt cx="1611912" cy="2777201"/>
          </a:xfrm>
        </p:grpSpPr>
        <p:grpSp>
          <p:nvGrpSpPr>
            <p:cNvPr id="7" name="Group 13"/>
            <p:cNvGrpSpPr>
              <a:grpSpLocks/>
            </p:cNvGrpSpPr>
            <p:nvPr/>
          </p:nvGrpSpPr>
          <p:grpSpPr bwMode="auto">
            <a:xfrm>
              <a:off x="4693431" y="4693612"/>
              <a:ext cx="1423642" cy="243306"/>
              <a:chOff x="6793" y="5599"/>
              <a:chExt cx="1138" cy="115"/>
            </a:xfrm>
          </p:grpSpPr>
          <p:sp>
            <p:nvSpPr>
              <p:cNvPr id="9" name="AutoShape 17"/>
              <p:cNvSpPr>
                <a:spLocks noChangeShapeType="1"/>
              </p:cNvSpPr>
              <p:nvPr/>
            </p:nvSpPr>
            <p:spPr bwMode="auto">
              <a:xfrm flipV="1">
                <a:off x="7362" y="5712"/>
                <a:ext cx="56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AutoShape 16"/>
              <p:cNvSpPr>
                <a:spLocks noChangeShapeType="1"/>
              </p:cNvSpPr>
              <p:nvPr/>
            </p:nvSpPr>
            <p:spPr bwMode="auto">
              <a:xfrm flipH="1">
                <a:off x="7360" y="5601"/>
                <a:ext cx="2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AutoShape 15"/>
              <p:cNvSpPr>
                <a:spLocks noChangeShapeType="1"/>
              </p:cNvSpPr>
              <p:nvPr/>
            </p:nvSpPr>
            <p:spPr bwMode="auto">
              <a:xfrm>
                <a:off x="6793" y="5599"/>
                <a:ext cx="56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AutoShape 14"/>
              <p:cNvSpPr>
                <a:spLocks noChangeShapeType="1"/>
              </p:cNvSpPr>
              <p:nvPr/>
            </p:nvSpPr>
            <p:spPr bwMode="auto">
              <a:xfrm flipH="1">
                <a:off x="7931" y="5600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19"/>
            <p:cNvGrpSpPr>
              <a:grpSpLocks/>
            </p:cNvGrpSpPr>
            <p:nvPr/>
          </p:nvGrpSpPr>
          <p:grpSpPr bwMode="auto">
            <a:xfrm>
              <a:off x="4693431" y="4205322"/>
              <a:ext cx="1424893" cy="243306"/>
              <a:chOff x="6795" y="5315"/>
              <a:chExt cx="1139" cy="114"/>
            </a:xfrm>
          </p:grpSpPr>
          <p:sp>
            <p:nvSpPr>
              <p:cNvPr id="15" name="AutoShape 23"/>
              <p:cNvSpPr>
                <a:spLocks noChangeShapeType="1"/>
              </p:cNvSpPr>
              <p:nvPr/>
            </p:nvSpPr>
            <p:spPr bwMode="auto">
              <a:xfrm>
                <a:off x="7855" y="5428"/>
                <a:ext cx="7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AutoShape 22"/>
              <p:cNvSpPr>
                <a:spLocks noChangeShapeType="1"/>
              </p:cNvSpPr>
              <p:nvPr/>
            </p:nvSpPr>
            <p:spPr bwMode="auto">
              <a:xfrm flipH="1">
                <a:off x="7855" y="5315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AutoShape 21"/>
              <p:cNvSpPr>
                <a:spLocks noChangeShapeType="1"/>
              </p:cNvSpPr>
              <p:nvPr/>
            </p:nvSpPr>
            <p:spPr bwMode="auto">
              <a:xfrm>
                <a:off x="6795" y="5315"/>
                <a:ext cx="106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AutoShape 20"/>
              <p:cNvSpPr>
                <a:spLocks noChangeShapeType="1"/>
              </p:cNvSpPr>
              <p:nvPr/>
            </p:nvSpPr>
            <p:spPr bwMode="auto">
              <a:xfrm flipH="1">
                <a:off x="7933" y="5316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Group 25"/>
            <p:cNvGrpSpPr>
              <a:grpSpLocks/>
            </p:cNvGrpSpPr>
            <p:nvPr/>
          </p:nvGrpSpPr>
          <p:grpSpPr bwMode="auto">
            <a:xfrm>
              <a:off x="4693426" y="3694484"/>
              <a:ext cx="1427943" cy="253978"/>
              <a:chOff x="6796" y="4979"/>
              <a:chExt cx="1141" cy="119"/>
            </a:xfrm>
          </p:grpSpPr>
          <p:sp>
            <p:nvSpPr>
              <p:cNvPr id="21" name="AutoShape 28"/>
              <p:cNvSpPr>
                <a:spLocks noChangeShapeType="1"/>
              </p:cNvSpPr>
              <p:nvPr/>
            </p:nvSpPr>
            <p:spPr bwMode="auto">
              <a:xfrm flipV="1">
                <a:off x="6799" y="5098"/>
                <a:ext cx="113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AutoShape 27"/>
              <p:cNvSpPr>
                <a:spLocks noChangeShapeType="1"/>
              </p:cNvSpPr>
              <p:nvPr/>
            </p:nvSpPr>
            <p:spPr bwMode="auto">
              <a:xfrm flipH="1">
                <a:off x="6796" y="4979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AutoShape 26"/>
              <p:cNvSpPr>
                <a:spLocks noChangeShapeType="1"/>
              </p:cNvSpPr>
              <p:nvPr/>
            </p:nvSpPr>
            <p:spPr bwMode="auto">
              <a:xfrm flipH="1">
                <a:off x="7937" y="4979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Group 30"/>
            <p:cNvGrpSpPr>
              <a:grpSpLocks/>
            </p:cNvGrpSpPr>
            <p:nvPr/>
          </p:nvGrpSpPr>
          <p:grpSpPr bwMode="auto">
            <a:xfrm>
              <a:off x="4693431" y="3181461"/>
              <a:ext cx="1419889" cy="239075"/>
              <a:chOff x="6796" y="4631"/>
              <a:chExt cx="1135" cy="113"/>
            </a:xfrm>
          </p:grpSpPr>
          <p:sp>
            <p:nvSpPr>
              <p:cNvPr id="26" name="AutoShape 32"/>
              <p:cNvSpPr>
                <a:spLocks noChangeShapeType="1"/>
              </p:cNvSpPr>
              <p:nvPr/>
            </p:nvSpPr>
            <p:spPr bwMode="auto">
              <a:xfrm flipV="1">
                <a:off x="6796" y="4744"/>
                <a:ext cx="113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AutoShape 31"/>
              <p:cNvSpPr>
                <a:spLocks noChangeShapeType="1"/>
              </p:cNvSpPr>
              <p:nvPr/>
            </p:nvSpPr>
            <p:spPr bwMode="auto">
              <a:xfrm flipH="1">
                <a:off x="7931" y="4631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Group 7"/>
            <p:cNvGrpSpPr>
              <a:grpSpLocks/>
            </p:cNvGrpSpPr>
            <p:nvPr/>
          </p:nvGrpSpPr>
          <p:grpSpPr bwMode="auto">
            <a:xfrm>
              <a:off x="4693428" y="5229200"/>
              <a:ext cx="1611910" cy="243306"/>
              <a:chOff x="6571" y="5956"/>
              <a:chExt cx="1287" cy="114"/>
            </a:xfrm>
          </p:grpSpPr>
          <p:sp>
            <p:nvSpPr>
              <p:cNvPr id="29" name="AutoShape 12"/>
              <p:cNvSpPr>
                <a:spLocks noChangeShapeType="1"/>
              </p:cNvSpPr>
              <p:nvPr/>
            </p:nvSpPr>
            <p:spPr bwMode="auto">
              <a:xfrm>
                <a:off x="7704" y="6069"/>
                <a:ext cx="7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AutoShape 11"/>
              <p:cNvSpPr>
                <a:spLocks noChangeShapeType="1"/>
              </p:cNvSpPr>
              <p:nvPr/>
            </p:nvSpPr>
            <p:spPr bwMode="auto">
              <a:xfrm flipH="1">
                <a:off x="7705" y="5956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AutoShape 10"/>
              <p:cNvSpPr>
                <a:spLocks noChangeShapeType="1"/>
              </p:cNvSpPr>
              <p:nvPr/>
            </p:nvSpPr>
            <p:spPr bwMode="auto">
              <a:xfrm>
                <a:off x="6571" y="5956"/>
                <a:ext cx="113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16" name="AutoShape 9"/>
              <p:cNvSpPr>
                <a:spLocks noChangeShapeType="1"/>
              </p:cNvSpPr>
              <p:nvPr/>
            </p:nvSpPr>
            <p:spPr bwMode="auto">
              <a:xfrm flipH="1">
                <a:off x="7779" y="5957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18" name="AutoShape 8"/>
              <p:cNvSpPr>
                <a:spLocks noChangeShapeType="1"/>
              </p:cNvSpPr>
              <p:nvPr/>
            </p:nvSpPr>
            <p:spPr bwMode="auto">
              <a:xfrm>
                <a:off x="7778" y="5957"/>
                <a:ext cx="8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819" name="Group 1"/>
            <p:cNvGrpSpPr>
              <a:grpSpLocks/>
            </p:cNvGrpSpPr>
            <p:nvPr/>
          </p:nvGrpSpPr>
          <p:grpSpPr bwMode="auto">
            <a:xfrm>
              <a:off x="4693428" y="5717490"/>
              <a:ext cx="1611910" cy="241172"/>
              <a:chOff x="6571" y="5956"/>
              <a:chExt cx="1287" cy="113"/>
            </a:xfrm>
          </p:grpSpPr>
          <p:sp>
            <p:nvSpPr>
              <p:cNvPr id="34820" name="AutoShape 6"/>
              <p:cNvSpPr>
                <a:spLocks noChangeShapeType="1"/>
              </p:cNvSpPr>
              <p:nvPr/>
            </p:nvSpPr>
            <p:spPr bwMode="auto">
              <a:xfrm>
                <a:off x="7704" y="6069"/>
                <a:ext cx="79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21" name="AutoShape 5"/>
              <p:cNvSpPr>
                <a:spLocks noChangeShapeType="1"/>
              </p:cNvSpPr>
              <p:nvPr/>
            </p:nvSpPr>
            <p:spPr bwMode="auto">
              <a:xfrm flipH="1">
                <a:off x="7705" y="5956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22" name="AutoShape 4"/>
              <p:cNvSpPr>
                <a:spLocks noChangeShapeType="1"/>
              </p:cNvSpPr>
              <p:nvPr/>
            </p:nvSpPr>
            <p:spPr bwMode="auto">
              <a:xfrm>
                <a:off x="6571" y="5956"/>
                <a:ext cx="1134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23" name="AutoShape 3"/>
              <p:cNvSpPr>
                <a:spLocks noChangeShapeType="1"/>
              </p:cNvSpPr>
              <p:nvPr/>
            </p:nvSpPr>
            <p:spPr bwMode="auto">
              <a:xfrm flipH="1">
                <a:off x="7779" y="5956"/>
                <a:ext cx="0" cy="1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24" name="AutoShape 2"/>
              <p:cNvSpPr>
                <a:spLocks noChangeShapeType="1"/>
              </p:cNvSpPr>
              <p:nvPr/>
            </p:nvSpPr>
            <p:spPr bwMode="auto">
              <a:xfrm>
                <a:off x="7778" y="5957"/>
                <a:ext cx="8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84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6.2.5  8253</a:t>
            </a:r>
            <a:r>
              <a:rPr lang="zh-CN" altLang="zh-CN" dirty="0"/>
              <a:t>的控制字</a:t>
            </a:r>
            <a:endParaRPr lang="zh-CN" altLang="en-US" dirty="0"/>
          </a:p>
        </p:txBody>
      </p:sp>
      <p:grpSp>
        <p:nvGrpSpPr>
          <p:cNvPr id="73" name="组合 72"/>
          <p:cNvGrpSpPr/>
          <p:nvPr/>
        </p:nvGrpSpPr>
        <p:grpSpPr>
          <a:xfrm>
            <a:off x="434951" y="1356534"/>
            <a:ext cx="8368694" cy="4604585"/>
            <a:chOff x="667802" y="1356534"/>
            <a:chExt cx="8368694" cy="4604585"/>
          </a:xfrm>
        </p:grpSpPr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984003" y="2168551"/>
              <a:ext cx="6356593" cy="47698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67802" y="1356534"/>
              <a:ext cx="8280920" cy="4604585"/>
            </a:xfrm>
            <a:prstGeom prst="rect">
              <a:avLst/>
            </a:prstGeom>
            <a:solidFill>
              <a:srgbClr val="EDE1D6">
                <a:alpha val="50196"/>
              </a:srgbClr>
            </a:solidFill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316332" y="3087410"/>
              <a:ext cx="2774045" cy="1426276"/>
              <a:chOff x="3693943" y="3429000"/>
              <a:chExt cx="2774045" cy="1426276"/>
            </a:xfrm>
          </p:grpSpPr>
          <p:sp>
            <p:nvSpPr>
              <p:cNvPr id="8" name="Text Box 7"/>
              <p:cNvSpPr txBox="1">
                <a:spLocks noChangeArrowheads="1"/>
              </p:cNvSpPr>
              <p:nvPr/>
            </p:nvSpPr>
            <p:spPr bwMode="auto">
              <a:xfrm>
                <a:off x="3693944" y="3429000"/>
                <a:ext cx="1705900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00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锁存命令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" name="Text Box 8"/>
              <p:cNvSpPr txBox="1">
                <a:spLocks noChangeArrowheads="1"/>
              </p:cNvSpPr>
              <p:nvPr/>
            </p:nvSpPr>
            <p:spPr bwMode="auto">
              <a:xfrm>
                <a:off x="3693944" y="3739663"/>
                <a:ext cx="2320151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只读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/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与低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位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0" name="Text Box 9"/>
              <p:cNvSpPr txBox="1">
                <a:spLocks noChangeArrowheads="1"/>
              </p:cNvSpPr>
              <p:nvPr/>
            </p:nvSpPr>
            <p:spPr bwMode="auto">
              <a:xfrm>
                <a:off x="3693944" y="4058622"/>
                <a:ext cx="2320151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 </a:t>
                </a:r>
                <a:r>
                  <a:rPr lang="zh-CN" altLang="en-US" sz="20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只读</a:t>
                </a:r>
                <a:r>
                  <a:rPr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/</a:t>
                </a:r>
                <a:r>
                  <a:rPr lang="zh-CN" altLang="en-US" sz="20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与高</a:t>
                </a:r>
                <a:r>
                  <a:rPr lang="en-US" altLang="zh-CN" sz="2000" dirty="0" smtClean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</a:t>
                </a:r>
                <a:r>
                  <a:rPr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位</a:t>
                </a:r>
                <a:endParaRPr lang="zh-CN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3693943" y="4378186"/>
                <a:ext cx="2774045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先低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位后高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位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802170" y="1710659"/>
              <a:ext cx="2027283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spc="-100" normalizeH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通道选择</a:t>
              </a:r>
              <a:endParaRPr kumimoji="0" lang="zh-CN" sz="2000" b="0" i="0" u="none" strike="noStrike" cap="none" spc="-100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2176561" y="1710659"/>
              <a:ext cx="238947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读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/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写格式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5354325" y="1710659"/>
              <a:ext cx="236648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计数方式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976745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1780091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2568917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auto">
            <a:xfrm>
              <a:off x="3365003" y="2222277"/>
              <a:ext cx="79608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auto">
            <a:xfrm>
              <a:off x="4153830" y="2222277"/>
              <a:ext cx="79608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4959597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7" name="Text Box 26"/>
            <p:cNvSpPr txBox="1">
              <a:spLocks noChangeArrowheads="1"/>
            </p:cNvSpPr>
            <p:nvPr/>
          </p:nvSpPr>
          <p:spPr bwMode="auto">
            <a:xfrm>
              <a:off x="5748423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8" name="Text Box 27"/>
            <p:cNvSpPr txBox="1">
              <a:spLocks noChangeArrowheads="1"/>
            </p:cNvSpPr>
            <p:nvPr/>
          </p:nvSpPr>
          <p:spPr bwMode="auto">
            <a:xfrm>
              <a:off x="6537251" y="2222277"/>
              <a:ext cx="79608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953692" y="2645540"/>
              <a:ext cx="2082804" cy="1073920"/>
              <a:chOff x="6953692" y="3134740"/>
              <a:chExt cx="2082804" cy="1073920"/>
            </a:xfrm>
          </p:grpSpPr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>
                <a:off x="7212351" y="3408279"/>
                <a:ext cx="1824145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lvl="0" fontAlgn="base">
                  <a:spcBef>
                    <a:spcPct val="0"/>
                  </a:spcBef>
                  <a:spcAft>
                    <a:spcPct val="0"/>
                  </a:spcAft>
                  <a:defRPr kumimoji="0" sz="2000" b="0" i="0" u="none" strike="noStrike" cap="none" normalizeH="0" baseline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defRPr>
                </a:lvl1pPr>
              </a:lstStyle>
              <a:p>
                <a:r>
                  <a:rPr lang="en-US" altLang="zh-CN" dirty="0" smtClean="0"/>
                  <a:t>0 </a:t>
                </a:r>
                <a:r>
                  <a:rPr lang="zh-CN" altLang="zh-CN" dirty="0" smtClean="0"/>
                  <a:t>二进制</a:t>
                </a:r>
                <a:r>
                  <a:rPr lang="zh-CN" altLang="zh-CN" dirty="0"/>
                  <a:t>计数</a:t>
                </a:r>
                <a:endParaRPr lang="zh-CN" dirty="0"/>
              </a:p>
            </p:txBody>
          </p:sp>
          <p:sp>
            <p:nvSpPr>
              <p:cNvPr id="17" name="Text Box 16"/>
              <p:cNvSpPr txBox="1">
                <a:spLocks noChangeArrowheads="1"/>
              </p:cNvSpPr>
              <p:nvPr/>
            </p:nvSpPr>
            <p:spPr bwMode="auto">
              <a:xfrm>
                <a:off x="7212351" y="3731570"/>
                <a:ext cx="1824145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 BCD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码计数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cxnSp>
            <p:nvCxnSpPr>
              <p:cNvPr id="30" name="AutoShape 29"/>
              <p:cNvCxnSpPr>
                <a:cxnSpLocks noChangeShapeType="1"/>
              </p:cNvCxnSpPr>
              <p:nvPr/>
            </p:nvCxnSpPr>
            <p:spPr bwMode="auto">
              <a:xfrm>
                <a:off x="6953692" y="3134740"/>
                <a:ext cx="0" cy="44686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30"/>
              <p:cNvCxnSpPr>
                <a:cxnSpLocks noChangeShapeType="1"/>
              </p:cNvCxnSpPr>
              <p:nvPr/>
            </p:nvCxnSpPr>
            <p:spPr bwMode="auto">
              <a:xfrm flipH="1">
                <a:off x="6954058" y="3581603"/>
                <a:ext cx="200443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8" name="AutoShape 37"/>
            <p:cNvSpPr>
              <a:spLocks/>
            </p:cNvSpPr>
            <p:nvPr/>
          </p:nvSpPr>
          <p:spPr bwMode="auto">
            <a:xfrm rot="16200000">
              <a:off x="1753001" y="2034484"/>
              <a:ext cx="71548" cy="1481946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3059832" y="2811231"/>
              <a:ext cx="196497" cy="468000"/>
              <a:chOff x="3364951" y="3300432"/>
              <a:chExt cx="196497" cy="281171"/>
            </a:xfrm>
          </p:grpSpPr>
          <p:cxnSp>
            <p:nvCxnSpPr>
              <p:cNvPr id="39" name="AutoShape 38"/>
              <p:cNvCxnSpPr>
                <a:cxnSpLocks noChangeShapeType="1"/>
              </p:cNvCxnSpPr>
              <p:nvPr/>
            </p:nvCxnSpPr>
            <p:spPr bwMode="auto">
              <a:xfrm>
                <a:off x="3364951" y="3300432"/>
                <a:ext cx="0" cy="28117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AutoShape 39"/>
              <p:cNvCxnSpPr>
                <a:cxnSpLocks noChangeShapeType="1"/>
              </p:cNvCxnSpPr>
              <p:nvPr/>
            </p:nvCxnSpPr>
            <p:spPr bwMode="auto">
              <a:xfrm flipH="1">
                <a:off x="3381448" y="3578618"/>
                <a:ext cx="1800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2" name="组合 71"/>
            <p:cNvGrpSpPr/>
            <p:nvPr/>
          </p:nvGrpSpPr>
          <p:grpSpPr>
            <a:xfrm>
              <a:off x="1773934" y="2822529"/>
              <a:ext cx="180001" cy="1932672"/>
              <a:chOff x="1775892" y="3311728"/>
              <a:chExt cx="107657" cy="298746"/>
            </a:xfrm>
          </p:grpSpPr>
          <p:cxnSp>
            <p:nvCxnSpPr>
              <p:cNvPr id="41" name="AutoShape 40"/>
              <p:cNvCxnSpPr>
                <a:cxnSpLocks noChangeShapeType="1"/>
              </p:cNvCxnSpPr>
              <p:nvPr/>
            </p:nvCxnSpPr>
            <p:spPr bwMode="auto">
              <a:xfrm>
                <a:off x="1778787" y="3311728"/>
                <a:ext cx="0" cy="29874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AutoShape 41"/>
              <p:cNvCxnSpPr>
                <a:cxnSpLocks noChangeShapeType="1"/>
              </p:cNvCxnSpPr>
              <p:nvPr/>
            </p:nvCxnSpPr>
            <p:spPr bwMode="auto">
              <a:xfrm flipH="1">
                <a:off x="1775892" y="3609788"/>
                <a:ext cx="107657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44" name="AutoShape 43"/>
            <p:cNvCxnSpPr>
              <a:cxnSpLocks noChangeShapeType="1"/>
            </p:cNvCxnSpPr>
            <p:nvPr/>
          </p:nvCxnSpPr>
          <p:spPr bwMode="auto">
            <a:xfrm>
              <a:off x="1780634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AutoShape 44"/>
            <p:cNvCxnSpPr>
              <a:cxnSpLocks noChangeShapeType="1"/>
            </p:cNvCxnSpPr>
            <p:nvPr/>
          </p:nvCxnSpPr>
          <p:spPr bwMode="auto">
            <a:xfrm>
              <a:off x="2577266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AutoShape 45"/>
            <p:cNvCxnSpPr>
              <a:cxnSpLocks noChangeShapeType="1"/>
            </p:cNvCxnSpPr>
            <p:nvPr/>
          </p:nvCxnSpPr>
          <p:spPr bwMode="auto">
            <a:xfrm>
              <a:off x="3373896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AutoShape 46"/>
            <p:cNvCxnSpPr>
              <a:cxnSpLocks noChangeShapeType="1"/>
            </p:cNvCxnSpPr>
            <p:nvPr/>
          </p:nvCxnSpPr>
          <p:spPr bwMode="auto">
            <a:xfrm>
              <a:off x="4155041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AutoShape 47"/>
            <p:cNvCxnSpPr>
              <a:cxnSpLocks noChangeShapeType="1"/>
            </p:cNvCxnSpPr>
            <p:nvPr/>
          </p:nvCxnSpPr>
          <p:spPr bwMode="auto">
            <a:xfrm>
              <a:off x="4966191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AutoShape 48"/>
            <p:cNvCxnSpPr>
              <a:cxnSpLocks noChangeShapeType="1"/>
            </p:cNvCxnSpPr>
            <p:nvPr/>
          </p:nvCxnSpPr>
          <p:spPr bwMode="auto">
            <a:xfrm>
              <a:off x="5755078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AutoShape 49"/>
            <p:cNvCxnSpPr>
              <a:cxnSpLocks noChangeShapeType="1"/>
            </p:cNvCxnSpPr>
            <p:nvPr/>
          </p:nvCxnSpPr>
          <p:spPr bwMode="auto">
            <a:xfrm>
              <a:off x="6551710" y="21685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AutoShape 50"/>
            <p:cNvCxnSpPr>
              <a:cxnSpLocks noChangeShapeType="1"/>
            </p:cNvCxnSpPr>
            <p:nvPr/>
          </p:nvCxnSpPr>
          <p:spPr bwMode="auto">
            <a:xfrm>
              <a:off x="2571457" y="16288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" name="AutoShape 51"/>
            <p:cNvCxnSpPr>
              <a:cxnSpLocks noChangeShapeType="1"/>
            </p:cNvCxnSpPr>
            <p:nvPr/>
          </p:nvCxnSpPr>
          <p:spPr bwMode="auto">
            <a:xfrm>
              <a:off x="984003" y="16288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AutoShape 52"/>
            <p:cNvCxnSpPr>
              <a:cxnSpLocks noChangeShapeType="1"/>
            </p:cNvCxnSpPr>
            <p:nvPr/>
          </p:nvCxnSpPr>
          <p:spPr bwMode="auto">
            <a:xfrm>
              <a:off x="4157504" y="16288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AutoShape 53"/>
            <p:cNvCxnSpPr>
              <a:cxnSpLocks noChangeShapeType="1"/>
            </p:cNvCxnSpPr>
            <p:nvPr/>
          </p:nvCxnSpPr>
          <p:spPr bwMode="auto">
            <a:xfrm>
              <a:off x="7340597" y="16288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AutoShape 52"/>
            <p:cNvCxnSpPr>
              <a:cxnSpLocks noChangeShapeType="1"/>
            </p:cNvCxnSpPr>
            <p:nvPr/>
          </p:nvCxnSpPr>
          <p:spPr bwMode="auto">
            <a:xfrm>
              <a:off x="5761226" y="16288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6" name="Text Box 19"/>
            <p:cNvSpPr txBox="1">
              <a:spLocks noChangeArrowheads="1"/>
            </p:cNvSpPr>
            <p:nvPr/>
          </p:nvSpPr>
          <p:spPr bwMode="auto">
            <a:xfrm>
              <a:off x="3791686" y="1710659"/>
              <a:ext cx="236648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工作方式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7" name="AutoShape 37"/>
            <p:cNvSpPr>
              <a:spLocks/>
            </p:cNvSpPr>
            <p:nvPr/>
          </p:nvSpPr>
          <p:spPr bwMode="auto">
            <a:xfrm rot="16200000">
              <a:off x="3345644" y="2034485"/>
              <a:ext cx="71548" cy="1481946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8" name="AutoShape 37"/>
            <p:cNvSpPr>
              <a:spLocks/>
            </p:cNvSpPr>
            <p:nvPr/>
          </p:nvSpPr>
          <p:spPr bwMode="auto">
            <a:xfrm rot="16200000">
              <a:off x="5333252" y="1632932"/>
              <a:ext cx="71548" cy="2285050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356390" y="2821404"/>
              <a:ext cx="1951914" cy="2199515"/>
              <a:chOff x="5369026" y="3311728"/>
              <a:chExt cx="1951914" cy="2199515"/>
            </a:xfrm>
          </p:grpSpPr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5615040" y="4710860"/>
                <a:ext cx="1705900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100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>
                <a:off x="5615040" y="5034153"/>
                <a:ext cx="1705900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5615040" y="4067417"/>
                <a:ext cx="1705899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x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5" name="Text Box 14"/>
              <p:cNvSpPr txBox="1">
                <a:spLocks noChangeArrowheads="1"/>
              </p:cNvSpPr>
              <p:nvPr/>
            </p:nvSpPr>
            <p:spPr bwMode="auto">
              <a:xfrm>
                <a:off x="5615040" y="4390708"/>
                <a:ext cx="1705899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x11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cxnSp>
            <p:nvCxnSpPr>
              <p:cNvPr id="34" name="AutoShape 33"/>
              <p:cNvCxnSpPr>
                <a:cxnSpLocks noChangeShapeType="1"/>
              </p:cNvCxnSpPr>
              <p:nvPr/>
            </p:nvCxnSpPr>
            <p:spPr bwMode="auto">
              <a:xfrm>
                <a:off x="5373980" y="3311728"/>
                <a:ext cx="0" cy="29874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AutoShape 34"/>
              <p:cNvCxnSpPr>
                <a:cxnSpLocks noChangeShapeType="1"/>
              </p:cNvCxnSpPr>
              <p:nvPr/>
            </p:nvCxnSpPr>
            <p:spPr bwMode="auto">
              <a:xfrm flipH="1">
                <a:off x="5369026" y="3614679"/>
                <a:ext cx="200443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9" name="Text Box 13"/>
              <p:cNvSpPr txBox="1">
                <a:spLocks noChangeArrowheads="1"/>
              </p:cNvSpPr>
              <p:nvPr/>
            </p:nvSpPr>
            <p:spPr bwMode="auto">
              <a:xfrm>
                <a:off x="5615040" y="3424215"/>
                <a:ext cx="1705899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000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60" name="Text Box 14"/>
              <p:cNvSpPr txBox="1">
                <a:spLocks noChangeArrowheads="1"/>
              </p:cNvSpPr>
              <p:nvPr/>
            </p:nvSpPr>
            <p:spPr bwMode="auto">
              <a:xfrm>
                <a:off x="5615040" y="3747506"/>
                <a:ext cx="1705899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001 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方式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</a:t>
                </a:r>
                <a:endPara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051720" y="4581128"/>
              <a:ext cx="2726328" cy="1379991"/>
              <a:chOff x="504056" y="3705193"/>
              <a:chExt cx="2726328" cy="1379991"/>
            </a:xfrm>
          </p:grpSpPr>
          <p:sp>
            <p:nvSpPr>
              <p:cNvPr id="5" name="Text Box 4"/>
              <p:cNvSpPr txBox="1">
                <a:spLocks noChangeArrowheads="1"/>
              </p:cNvSpPr>
              <p:nvPr/>
            </p:nvSpPr>
            <p:spPr bwMode="auto">
              <a:xfrm>
                <a:off x="504056" y="3705193"/>
                <a:ext cx="2726328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R="0" lvl="0" indent="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normalizeH="0" baseline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defRPr>
                </a:lvl1pPr>
              </a:lstStyle>
              <a:p>
                <a:r>
                  <a:rPr lang="en-US" altLang="zh-CN" dirty="0" smtClean="0"/>
                  <a:t>00 </a:t>
                </a:r>
                <a:r>
                  <a:rPr lang="zh-CN" altLang="zh-CN" dirty="0" smtClean="0"/>
                  <a:t>选择</a:t>
                </a:r>
                <a:r>
                  <a:rPr lang="zh-CN" altLang="zh-CN" dirty="0"/>
                  <a:t>计数通道</a:t>
                </a:r>
                <a:r>
                  <a:rPr lang="en-US" altLang="zh-CN" dirty="0"/>
                  <a:t>0</a:t>
                </a:r>
                <a:endParaRPr lang="zh-CN" altLang="zh-CN" dirty="0"/>
              </a:p>
            </p:txBody>
          </p:sp>
          <p:sp>
            <p:nvSpPr>
              <p:cNvPr id="6" name="Text Box 5"/>
              <p:cNvSpPr txBox="1">
                <a:spLocks noChangeArrowheads="1"/>
              </p:cNvSpPr>
              <p:nvPr/>
            </p:nvSpPr>
            <p:spPr bwMode="auto">
              <a:xfrm>
                <a:off x="504056" y="4014198"/>
                <a:ext cx="2726328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R="0" lvl="0" indent="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normalizeH="0" baseline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defRPr>
                </a:lvl1pPr>
              </a:lstStyle>
              <a:p>
                <a:r>
                  <a:rPr lang="en-US" altLang="zh-CN" dirty="0"/>
                  <a:t>01 </a:t>
                </a:r>
                <a:r>
                  <a:rPr lang="zh-CN" altLang="zh-CN" dirty="0"/>
                  <a:t>选择计数通道</a:t>
                </a:r>
                <a:r>
                  <a:rPr lang="en-US" altLang="zh-CN" dirty="0"/>
                  <a:t>1</a:t>
                </a:r>
                <a:endParaRPr lang="zh-CN" altLang="zh-CN" dirty="0"/>
              </a:p>
            </p:txBody>
          </p:sp>
          <p:sp>
            <p:nvSpPr>
              <p:cNvPr id="7" name="Text Box 6"/>
              <p:cNvSpPr txBox="1">
                <a:spLocks noChangeArrowheads="1"/>
              </p:cNvSpPr>
              <p:nvPr/>
            </p:nvSpPr>
            <p:spPr bwMode="auto">
              <a:xfrm>
                <a:off x="504056" y="4320062"/>
                <a:ext cx="2726328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R="0" lvl="0" indent="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normalizeH="0" baseline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defRPr>
                </a:lvl1pPr>
              </a:lstStyle>
              <a:p>
                <a:r>
                  <a:rPr lang="en-US" altLang="zh-CN" dirty="0"/>
                  <a:t>10 </a:t>
                </a:r>
                <a:r>
                  <a:rPr lang="zh-CN" altLang="zh-CN" dirty="0"/>
                  <a:t>选择计数通道</a:t>
                </a:r>
                <a:r>
                  <a:rPr lang="en-US" altLang="zh-CN" dirty="0"/>
                  <a:t>2</a:t>
                </a:r>
                <a:endParaRPr lang="zh-CN" altLang="zh-CN" dirty="0"/>
              </a:p>
            </p:txBody>
          </p:sp>
          <p:sp>
            <p:nvSpPr>
              <p:cNvPr id="65" name="Text Box 6"/>
              <p:cNvSpPr txBox="1">
                <a:spLocks noChangeArrowheads="1"/>
              </p:cNvSpPr>
              <p:nvPr/>
            </p:nvSpPr>
            <p:spPr bwMode="auto">
              <a:xfrm>
                <a:off x="504056" y="4608094"/>
                <a:ext cx="2726328" cy="47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R="0" lvl="0" indent="0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cap="none" normalizeH="0" baseline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defRPr>
                </a:lvl1pPr>
              </a:lstStyle>
              <a:p>
                <a:r>
                  <a:rPr lang="en-US" altLang="zh-CN" dirty="0"/>
                  <a:t>11 </a:t>
                </a:r>
                <a:r>
                  <a:rPr lang="zh-CN" altLang="en-US" dirty="0" smtClean="0"/>
                  <a:t>无意义</a:t>
                </a:r>
                <a:endParaRPr lang="zh-CN" altLang="zh-C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87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6.2.6  8253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4" name="Rectangle 225"/>
          <p:cNvSpPr>
            <a:spLocks noChangeArrowheads="1"/>
          </p:cNvSpPr>
          <p:nvPr/>
        </p:nvSpPr>
        <p:spPr bwMode="auto">
          <a:xfrm>
            <a:off x="386592" y="1201008"/>
            <a:ext cx="8433882" cy="1219879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 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某系统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中，要求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8253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计数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通道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工作于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，二进制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计数，计数初值为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0080H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的控制口地址为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0FBH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，计数通道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地址为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0FAH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。试对该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进行初始化编程。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196752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>
                <a:ea typeface="黑体" pitchFamily="49" charset="-122"/>
              </a:rPr>
              <a:t>6</a:t>
            </a:r>
            <a:r>
              <a:rPr lang="en-US" altLang="zh-CN" sz="2400" b="0" spc="0" dirty="0" smtClean="0">
                <a:ea typeface="黑体" pitchFamily="49" charset="-122"/>
              </a:rPr>
              <a:t>.1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6592" y="2364646"/>
            <a:ext cx="8496000" cy="1200329"/>
            <a:chOff x="386592" y="2596436"/>
            <a:chExt cx="8496000" cy="1200329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386592" y="2643734"/>
              <a:ext cx="8496000" cy="115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rot="10800000" wrap="none" tIns="36000" bIns="36000" anchor="ctr"/>
            <a:lstStyle/>
            <a:p>
              <a:pPr>
                <a:lnSpc>
                  <a:spcPct val="90000"/>
                </a:lnSpc>
              </a:pPr>
              <a:endPara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420246" y="2596436"/>
              <a:ext cx="8460000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ts val="800"/>
                </a:spcBef>
                <a:defRPr sz="2400">
                  <a:latin typeface="宋体" pitchFamily="2" charset="-122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 algn="just"/>
              <a:r>
                <a:rPr lang="zh-CN" altLang="en-US" dirty="0"/>
                <a:t>分析：</a:t>
              </a:r>
              <a:r>
                <a:rPr lang="zh-CN" altLang="zh-CN" dirty="0"/>
                <a:t>控制</a:t>
              </a:r>
              <a:r>
                <a:rPr lang="zh-CN" altLang="zh-CN" dirty="0" smtClean="0"/>
                <a:t>字</a:t>
              </a:r>
              <a:r>
                <a:rPr lang="zh-CN" altLang="en-US" dirty="0" smtClean="0"/>
                <a:t>可</a:t>
              </a:r>
              <a:r>
                <a:rPr lang="zh-CN" altLang="zh-CN" dirty="0" smtClean="0"/>
                <a:t>为</a:t>
              </a:r>
              <a:r>
                <a:rPr lang="en-US" altLang="zh-CN" dirty="0"/>
                <a:t>94H</a:t>
              </a:r>
              <a:r>
                <a:rPr lang="zh-CN" altLang="zh-CN" dirty="0" smtClean="0"/>
                <a:t>（</a:t>
              </a:r>
              <a:r>
                <a:rPr lang="en-US" altLang="zh-CN" dirty="0" smtClean="0"/>
                <a:t>10010100B,</a:t>
              </a:r>
              <a:r>
                <a:rPr lang="zh-CN" altLang="zh-CN" dirty="0" smtClean="0"/>
                <a:t>只送初值低</a:t>
              </a:r>
              <a:r>
                <a:rPr lang="zh-CN" altLang="en-US" dirty="0" smtClean="0"/>
                <a:t>字节</a:t>
              </a:r>
              <a:r>
                <a:rPr lang="en-US" altLang="zh-CN" dirty="0" smtClean="0"/>
                <a:t>80H,</a:t>
              </a:r>
              <a:r>
                <a:rPr lang="zh-CN" altLang="en-US" dirty="0" smtClean="0"/>
                <a:t>高位默认置</a:t>
              </a:r>
              <a:r>
                <a:rPr lang="en-US" altLang="zh-CN" dirty="0" smtClean="0"/>
                <a:t>0</a:t>
              </a:r>
              <a:r>
                <a:rPr lang="zh-CN" altLang="zh-CN" dirty="0" smtClean="0"/>
                <a:t>）</a:t>
              </a:r>
              <a:r>
                <a:rPr lang="en-US" altLang="zh-CN" dirty="0" smtClean="0"/>
                <a:t>,</a:t>
              </a:r>
              <a:r>
                <a:rPr lang="zh-CN" altLang="zh-CN" dirty="0" smtClean="0"/>
                <a:t>或为</a:t>
              </a:r>
              <a:r>
                <a:rPr lang="en-US" altLang="zh-CN" dirty="0"/>
                <a:t>B4H</a:t>
              </a:r>
              <a:r>
                <a:rPr lang="zh-CN" altLang="zh-CN" dirty="0" smtClean="0"/>
                <a:t>（</a:t>
              </a:r>
              <a:r>
                <a:rPr lang="en-US" altLang="zh-CN" dirty="0" smtClean="0"/>
                <a:t>10110100B,</a:t>
              </a:r>
              <a:r>
                <a:rPr lang="zh-CN" altLang="zh-CN" dirty="0" smtClean="0"/>
                <a:t>初值</a:t>
              </a:r>
              <a:r>
                <a:rPr lang="zh-CN" altLang="en-US" dirty="0" smtClean="0"/>
                <a:t>先送</a:t>
              </a:r>
              <a:r>
                <a:rPr lang="zh-CN" altLang="zh-CN" dirty="0" smtClean="0"/>
                <a:t>低</a:t>
              </a:r>
              <a:r>
                <a:rPr lang="zh-CN" altLang="en-US" dirty="0" smtClean="0"/>
                <a:t>字节</a:t>
              </a:r>
              <a:r>
                <a:rPr lang="en-US" altLang="zh-CN" dirty="0" smtClean="0"/>
                <a:t>80H，</a:t>
              </a:r>
              <a:r>
                <a:rPr lang="zh-CN" altLang="zh-CN" dirty="0" smtClean="0"/>
                <a:t>后</a:t>
              </a:r>
              <a:r>
                <a:rPr lang="zh-CN" altLang="en-US" dirty="0" smtClean="0"/>
                <a:t>送</a:t>
              </a:r>
              <a:r>
                <a:rPr lang="zh-CN" altLang="zh-CN" dirty="0" smtClean="0"/>
                <a:t>高</a:t>
              </a:r>
              <a:r>
                <a:rPr lang="zh-CN" altLang="en-US" dirty="0" smtClean="0"/>
                <a:t>字节</a:t>
              </a:r>
              <a:r>
                <a:rPr lang="en-US" altLang="zh-CN" dirty="0" smtClean="0"/>
                <a:t>00H</a:t>
              </a:r>
              <a:r>
                <a:rPr lang="zh-CN" altLang="zh-CN" dirty="0" smtClean="0"/>
                <a:t>）</a:t>
              </a:r>
              <a:r>
                <a:rPr lang="zh-CN" altLang="en-US" dirty="0" smtClean="0"/>
                <a:t>。先写</a:t>
              </a:r>
              <a:r>
                <a:rPr lang="zh-CN" altLang="zh-CN" dirty="0" smtClean="0"/>
                <a:t>控制字</a:t>
              </a:r>
              <a:r>
                <a:rPr lang="zh-CN" altLang="en-US" dirty="0" smtClean="0"/>
                <a:t>至</a:t>
              </a:r>
              <a:r>
                <a:rPr lang="zh-CN" altLang="zh-CN" dirty="0" smtClean="0"/>
                <a:t>控制口</a:t>
              </a:r>
              <a:r>
                <a:rPr lang="en-US" altLang="zh-CN" dirty="0" smtClean="0"/>
                <a:t>,</a:t>
              </a:r>
              <a:r>
                <a:rPr lang="zh-CN" altLang="en-US" dirty="0" smtClean="0"/>
                <a:t>后送</a:t>
              </a:r>
              <a:r>
                <a:rPr lang="zh-CN" altLang="zh-CN" dirty="0" smtClean="0"/>
                <a:t>计数初值</a:t>
              </a:r>
              <a:r>
                <a:rPr lang="zh-CN" altLang="en-US" dirty="0" smtClean="0"/>
                <a:t>至</a:t>
              </a:r>
              <a:r>
                <a:rPr lang="zh-CN" altLang="zh-CN" dirty="0" smtClean="0"/>
                <a:t>通道</a:t>
              </a:r>
              <a:r>
                <a:rPr lang="en-US" altLang="zh-CN" dirty="0" smtClean="0"/>
                <a:t>2</a:t>
              </a:r>
              <a:r>
                <a:rPr lang="zh-CN" altLang="zh-CN" dirty="0" smtClean="0"/>
                <a:t>。</a:t>
              </a:r>
              <a:endParaRPr lang="en-US" altLang="zh-CN" dirty="0"/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6592" y="3652030"/>
            <a:ext cx="4248000" cy="2692800"/>
          </a:xfrm>
          <a:prstGeom prst="rect">
            <a:avLst/>
          </a:prstGeom>
          <a:solidFill>
            <a:srgbClr val="B8E08C">
              <a:alpha val="49804"/>
            </a:srgb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编程（</a:t>
            </a:r>
            <a:r>
              <a:rPr lang="zh-CN" altLang="zh-CN" dirty="0" smtClean="0">
                <a:solidFill>
                  <a:srgbClr val="002060"/>
                </a:solidFill>
              </a:rPr>
              <a:t>只送初值低</a:t>
            </a:r>
            <a:r>
              <a:rPr lang="zh-CN" altLang="en-US" dirty="0" smtClean="0">
                <a:solidFill>
                  <a:srgbClr val="002060"/>
                </a:solidFill>
              </a:rPr>
              <a:t>字节</a:t>
            </a:r>
            <a:r>
              <a:rPr lang="zh-CN" altLang="zh-CN" dirty="0" smtClean="0">
                <a:solidFill>
                  <a:srgbClr val="002060"/>
                </a:solidFill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2060"/>
                </a:solidFill>
              </a:rPr>
              <a:t>　</a:t>
            </a:r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MOV  DX，0FBH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  AL，94H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  DX，AL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DX, 0FAH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 80H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DX, AL　　</a:t>
            </a:r>
            <a:endParaRPr lang="en-US" altLang="zh-CN" dirty="0">
              <a:solidFill>
                <a:srgbClr val="00206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28714" y="3652030"/>
            <a:ext cx="4248000" cy="2682000"/>
          </a:xfrm>
          <a:prstGeom prst="rect">
            <a:avLst/>
          </a:prstGeom>
          <a:solidFill>
            <a:srgbClr val="B8E08C">
              <a:alpha val="49804"/>
            </a:srgb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或编程</a:t>
            </a:r>
            <a:r>
              <a:rPr lang="zh-CN" altLang="en-US" dirty="0">
                <a:solidFill>
                  <a:srgbClr val="002060"/>
                </a:solidFill>
              </a:rPr>
              <a:t>（</a:t>
            </a:r>
            <a:r>
              <a:rPr lang="zh-CN" altLang="zh-CN" dirty="0">
                <a:solidFill>
                  <a:srgbClr val="002060"/>
                </a:solidFill>
              </a:rPr>
              <a:t>初值</a:t>
            </a:r>
            <a:r>
              <a:rPr lang="zh-CN" altLang="en-US" dirty="0">
                <a:solidFill>
                  <a:srgbClr val="002060"/>
                </a:solidFill>
              </a:rPr>
              <a:t>先</a:t>
            </a:r>
            <a:r>
              <a:rPr lang="zh-CN" altLang="zh-CN" dirty="0">
                <a:solidFill>
                  <a:srgbClr val="002060"/>
                </a:solidFill>
              </a:rPr>
              <a:t>低</a:t>
            </a:r>
            <a:r>
              <a:rPr lang="zh-CN" altLang="en-US" dirty="0">
                <a:solidFill>
                  <a:srgbClr val="002060"/>
                </a:solidFill>
              </a:rPr>
              <a:t>后</a:t>
            </a:r>
            <a:r>
              <a:rPr lang="zh-CN" altLang="en-US" dirty="0" smtClean="0">
                <a:solidFill>
                  <a:srgbClr val="002060"/>
                </a:solidFill>
              </a:rPr>
              <a:t>高送出</a:t>
            </a:r>
            <a:r>
              <a:rPr lang="zh-CN" altLang="zh-CN" dirty="0" smtClean="0">
                <a:solidFill>
                  <a:srgbClr val="002060"/>
                </a:solidFill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  <a:endParaRPr lang="en-US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  AL，0FBH</a:t>
            </a:r>
          </a:p>
          <a:p>
            <a:pPr>
              <a:lnSpc>
                <a:spcPct val="80000"/>
              </a:lnSpc>
            </a:pPr>
            <a:r>
              <a:rPr lang="zh-CN" altLang="en-US" dirty="0">
                <a:solidFill>
                  <a:srgbClr val="002060"/>
                </a:solidFill>
              </a:rPr>
              <a:t>　</a:t>
            </a:r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MOV　AL, 0B4H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  DX，AL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DX, 0FAH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 80H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DX, AL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 00H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DX, AL</a:t>
            </a:r>
            <a:endParaRPr lang="en-US" altLang="zh-CN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39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6.2.6  8253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4" name="Rectangle 225"/>
          <p:cNvSpPr>
            <a:spLocks noChangeArrowheads="1"/>
          </p:cNvSpPr>
          <p:nvPr/>
        </p:nvSpPr>
        <p:spPr bwMode="auto">
          <a:xfrm>
            <a:off x="386592" y="1201009"/>
            <a:ext cx="8433882" cy="1172026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 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某系统中，要求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的计数通道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工作于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，按照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BCD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计数，计数初值为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4000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，计数通道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端口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地址为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0F2H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控制口的地址为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0F6H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。试写出初始化程序段。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165220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 smtClean="0">
                <a:ea typeface="黑体" pitchFamily="49" charset="-122"/>
              </a:rPr>
              <a:t>6.2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6592" y="2413163"/>
            <a:ext cx="8496000" cy="1200329"/>
            <a:chOff x="386592" y="2766729"/>
            <a:chExt cx="8496000" cy="1200329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386592" y="2805638"/>
              <a:ext cx="8496000" cy="115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rot="10800000" wrap="none" tIns="36000" bIns="36000" anchor="ctr"/>
            <a:lstStyle/>
            <a:p>
              <a:endPara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420246" y="2766729"/>
              <a:ext cx="8460000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ts val="800"/>
                </a:spcBef>
                <a:defRPr sz="2400">
                  <a:latin typeface="宋体" pitchFamily="2" charset="-122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 algn="just"/>
              <a:r>
                <a:rPr lang="zh-CN" altLang="en-US" dirty="0"/>
                <a:t>分析：</a:t>
              </a:r>
              <a:r>
                <a:rPr lang="zh-CN" altLang="zh-CN" dirty="0"/>
                <a:t>控制</a:t>
              </a:r>
              <a:r>
                <a:rPr lang="zh-CN" altLang="zh-CN" dirty="0" smtClean="0"/>
                <a:t>字</a:t>
              </a:r>
              <a:r>
                <a:rPr lang="zh-CN" altLang="en-US" dirty="0"/>
                <a:t>可</a:t>
              </a:r>
              <a:r>
                <a:rPr lang="zh-CN" altLang="zh-CN" dirty="0" smtClean="0"/>
                <a:t>为</a:t>
              </a:r>
              <a:r>
                <a:rPr lang="en-US" altLang="zh-CN" dirty="0" smtClean="0"/>
                <a:t>67H</a:t>
              </a:r>
              <a:r>
                <a:rPr lang="zh-CN" altLang="zh-CN" dirty="0" smtClean="0"/>
                <a:t>（</a:t>
              </a:r>
              <a:r>
                <a:rPr lang="en-US" altLang="zh-CN" dirty="0" smtClean="0"/>
                <a:t>01100111B,</a:t>
              </a:r>
              <a:r>
                <a:rPr lang="zh-CN" altLang="zh-CN" dirty="0" smtClean="0"/>
                <a:t>只送初值</a:t>
              </a:r>
              <a:r>
                <a:rPr lang="zh-CN" altLang="en-US" dirty="0" smtClean="0"/>
                <a:t>高字节</a:t>
              </a:r>
              <a:r>
                <a:rPr lang="en-US" altLang="zh-CN" dirty="0" smtClean="0"/>
                <a:t>40H</a:t>
              </a:r>
              <a:r>
                <a:rPr lang="zh-CN" altLang="zh-CN" dirty="0" smtClean="0"/>
                <a:t>）</a:t>
              </a:r>
              <a:r>
                <a:rPr lang="en-US" altLang="zh-CN" dirty="0"/>
                <a:t>,</a:t>
              </a:r>
              <a:r>
                <a:rPr lang="zh-CN" altLang="zh-CN" dirty="0" smtClean="0"/>
                <a:t>或为</a:t>
              </a:r>
              <a:r>
                <a:rPr lang="en-US" altLang="zh-CN" dirty="0" smtClean="0"/>
                <a:t>77H</a:t>
              </a:r>
              <a:r>
                <a:rPr lang="zh-CN" altLang="zh-CN" dirty="0" smtClean="0"/>
                <a:t>（</a:t>
              </a:r>
              <a:r>
                <a:rPr lang="en-US" altLang="zh-CN" dirty="0" smtClean="0"/>
                <a:t>01110111B,</a:t>
              </a:r>
              <a:r>
                <a:rPr lang="zh-CN" altLang="zh-CN" dirty="0" smtClean="0"/>
                <a:t>初值</a:t>
              </a:r>
              <a:r>
                <a:rPr lang="zh-CN" altLang="en-US" dirty="0" smtClean="0"/>
                <a:t>先</a:t>
              </a:r>
              <a:r>
                <a:rPr lang="zh-CN" altLang="zh-CN" dirty="0" smtClean="0"/>
                <a:t>低后高</a:t>
              </a:r>
              <a:r>
                <a:rPr lang="zh-CN" altLang="en-US" dirty="0" smtClean="0"/>
                <a:t>字节送出</a:t>
              </a:r>
              <a:r>
                <a:rPr lang="zh-CN" altLang="zh-CN" dirty="0" smtClean="0"/>
                <a:t>）</a:t>
              </a:r>
              <a:r>
                <a:rPr lang="en-US" altLang="zh-CN" dirty="0" smtClean="0"/>
                <a:t>,</a:t>
              </a:r>
              <a:r>
                <a:rPr lang="zh-CN" altLang="en-US" dirty="0" smtClean="0"/>
                <a:t>先写</a:t>
              </a:r>
              <a:r>
                <a:rPr lang="zh-CN" altLang="zh-CN" dirty="0" smtClean="0"/>
                <a:t>控制字</a:t>
              </a:r>
              <a:r>
                <a:rPr lang="zh-CN" altLang="en-US" dirty="0" smtClean="0"/>
                <a:t>至</a:t>
              </a:r>
              <a:r>
                <a:rPr lang="zh-CN" altLang="zh-CN" dirty="0" smtClean="0"/>
                <a:t>控制</a:t>
              </a:r>
              <a:r>
                <a:rPr lang="zh-CN" altLang="zh-CN" dirty="0"/>
                <a:t>口</a:t>
              </a:r>
              <a:r>
                <a:rPr lang="zh-CN" altLang="zh-CN" dirty="0" smtClean="0"/>
                <a:t>，</a:t>
              </a:r>
              <a:r>
                <a:rPr lang="zh-CN" altLang="en-US" dirty="0" smtClean="0"/>
                <a:t>后写</a:t>
              </a:r>
              <a:r>
                <a:rPr lang="zh-CN" altLang="zh-CN" dirty="0" smtClean="0"/>
                <a:t>计数初值</a:t>
              </a:r>
              <a:r>
                <a:rPr lang="zh-CN" altLang="en-US" dirty="0" smtClean="0"/>
                <a:t>至</a:t>
              </a:r>
              <a:r>
                <a:rPr lang="zh-CN" altLang="zh-CN" dirty="0" smtClean="0"/>
                <a:t>通道</a:t>
              </a:r>
              <a:r>
                <a:rPr lang="en-US" altLang="zh-CN" dirty="0" smtClean="0"/>
                <a:t>1</a:t>
              </a:r>
              <a:r>
                <a:rPr lang="zh-CN" altLang="zh-CN" dirty="0" smtClean="0"/>
                <a:t>。</a:t>
              </a:r>
              <a:endParaRPr lang="en-US" altLang="zh-CN" dirty="0"/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6592" y="3770890"/>
            <a:ext cx="4248000" cy="2585323"/>
          </a:xfrm>
          <a:prstGeom prst="rect">
            <a:avLst/>
          </a:prstGeom>
          <a:solidFill>
            <a:schemeClr val="tx2">
              <a:lumMod val="20000"/>
              <a:lumOff val="80000"/>
              <a:alpha val="49804"/>
            </a:scheme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35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编程（</a:t>
            </a:r>
            <a:r>
              <a:rPr lang="zh-CN" altLang="zh-CN" dirty="0" smtClean="0">
                <a:solidFill>
                  <a:srgbClr val="002060"/>
                </a:solidFill>
              </a:rPr>
              <a:t>只送初值</a:t>
            </a:r>
            <a:r>
              <a:rPr lang="zh-CN" altLang="en-US" dirty="0" smtClean="0">
                <a:solidFill>
                  <a:srgbClr val="002060"/>
                </a:solidFill>
              </a:rPr>
              <a:t>高字节</a:t>
            </a:r>
            <a:r>
              <a:rPr lang="zh-CN" altLang="zh-CN" dirty="0" smtClean="0">
                <a:solidFill>
                  <a:srgbClr val="002060"/>
                </a:solidFill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rgbClr val="002060"/>
                </a:solidFill>
              </a:rPr>
              <a:t>　</a:t>
            </a:r>
            <a:r>
              <a:rPr lang="zh-CN" altLang="en-US" dirty="0" smtClean="0">
                <a:solidFill>
                  <a:srgbClr val="002060"/>
                </a:solidFill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</a:rPr>
              <a:t>MOV  AL， 67H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  0F6H,AL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  40H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13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0F2H,AL　　</a:t>
            </a:r>
            <a:endParaRPr lang="en-US" altLang="zh-CN" dirty="0">
              <a:solidFill>
                <a:srgbClr val="00206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28714" y="3770890"/>
            <a:ext cx="4248000" cy="2548390"/>
          </a:xfrm>
          <a:prstGeom prst="rect">
            <a:avLst/>
          </a:prstGeom>
          <a:solidFill>
            <a:schemeClr val="tx2">
              <a:lumMod val="20000"/>
              <a:lumOff val="80000"/>
              <a:alpha val="49804"/>
            </a:scheme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</a:pPr>
            <a:r>
              <a:rPr lang="zh-CN" altLang="en-US" dirty="0" smtClean="0">
                <a:solidFill>
                  <a:srgbClr val="002060"/>
                </a:solidFill>
              </a:rPr>
              <a:t>或编程</a:t>
            </a:r>
            <a:r>
              <a:rPr lang="zh-CN" altLang="en-US" dirty="0">
                <a:solidFill>
                  <a:srgbClr val="002060"/>
                </a:solidFill>
              </a:rPr>
              <a:t>（</a:t>
            </a:r>
            <a:r>
              <a:rPr lang="zh-CN" altLang="zh-CN" dirty="0">
                <a:solidFill>
                  <a:srgbClr val="002060"/>
                </a:solidFill>
              </a:rPr>
              <a:t>初值</a:t>
            </a:r>
            <a:r>
              <a:rPr lang="zh-CN" altLang="en-US" dirty="0">
                <a:solidFill>
                  <a:srgbClr val="002060"/>
                </a:solidFill>
              </a:rPr>
              <a:t>先</a:t>
            </a:r>
            <a:r>
              <a:rPr lang="zh-CN" altLang="zh-CN" dirty="0">
                <a:solidFill>
                  <a:srgbClr val="002060"/>
                </a:solidFill>
              </a:rPr>
              <a:t>低</a:t>
            </a:r>
            <a:r>
              <a:rPr lang="zh-CN" altLang="en-US" dirty="0">
                <a:solidFill>
                  <a:srgbClr val="002060"/>
                </a:solidFill>
              </a:rPr>
              <a:t>后</a:t>
            </a:r>
            <a:r>
              <a:rPr lang="zh-CN" altLang="en-US" dirty="0" smtClean="0">
                <a:solidFill>
                  <a:srgbClr val="002060"/>
                </a:solidFill>
              </a:rPr>
              <a:t>高送出</a:t>
            </a:r>
            <a:r>
              <a:rPr lang="zh-CN" altLang="zh-CN" dirty="0" smtClean="0">
                <a:solidFill>
                  <a:srgbClr val="002060"/>
                </a:solidFill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</a:rPr>
              <a:t>:</a:t>
            </a:r>
            <a:endParaRPr lang="en-US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　77H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0F6H,AL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　00H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0F2H,AL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MOV　AL,　40H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5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　　OUT　0F2H,AL</a:t>
            </a:r>
            <a:endParaRPr lang="zh-CN" altLang="zh-CN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5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6.2.6  8253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4" name="Rectangle 225"/>
          <p:cNvSpPr>
            <a:spLocks noChangeArrowheads="1"/>
          </p:cNvSpPr>
          <p:nvPr/>
        </p:nvSpPr>
        <p:spPr bwMode="auto">
          <a:xfrm>
            <a:off x="402358" y="1201008"/>
            <a:ext cx="8433882" cy="144000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95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 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某系统中扩展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一块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芯片地址为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300H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～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303H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，使用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OUT0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端输出周期为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100ms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的方波，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CLK0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输入的时钟频率为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50kHz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，试选定其工作方式，计算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出通道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的计数初值，编制初始化程序段。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11302" y="1165220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 smtClean="0">
                <a:ea typeface="黑体" pitchFamily="49" charset="-122"/>
              </a:rPr>
              <a:t>6.3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6592" y="2661622"/>
            <a:ext cx="8424000" cy="1200329"/>
            <a:chOff x="386592" y="2924944"/>
            <a:chExt cx="8424000" cy="1200329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386592" y="2959505"/>
              <a:ext cx="8424000" cy="115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 rot="10800000" wrap="none" tIns="36000" bIns="36000" anchor="ctr"/>
            <a:lstStyle/>
            <a:p>
              <a:endPara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420246" y="2924944"/>
              <a:ext cx="8388000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ts val="800"/>
                </a:spcBef>
                <a:defRPr sz="2400">
                  <a:latin typeface="宋体" pitchFamily="2" charset="-122"/>
                  <a:ea typeface="宋体" pitchFamily="2" charset="-122"/>
                  <a:cs typeface="Times New Roman" pitchFamily="18" charset="0"/>
                </a:defRPr>
              </a:lvl1pPr>
            </a:lstStyle>
            <a:p>
              <a:pPr algn="just"/>
              <a:r>
                <a:rPr lang="zh-CN" altLang="en-US" spc="-100" dirty="0"/>
                <a:t>分析</a:t>
              </a:r>
              <a:r>
                <a:rPr lang="zh-CN" altLang="en-US" spc="-100" dirty="0" smtClean="0"/>
                <a:t>：</a:t>
              </a:r>
              <a:r>
                <a:rPr lang="zh-CN" altLang="en-US" spc="-140" dirty="0" smtClean="0"/>
                <a:t>方波由工作方式</a:t>
              </a:r>
              <a:r>
                <a:rPr lang="en-US" altLang="zh-CN" spc="-140" dirty="0" smtClean="0"/>
                <a:t>3</a:t>
              </a:r>
              <a:r>
                <a:rPr lang="zh-CN" altLang="en-US" spc="-140" dirty="0" smtClean="0"/>
                <a:t>产生，</a:t>
              </a:r>
              <a:r>
                <a:rPr lang="en-US" altLang="zh-CN" spc="-140" dirty="0" err="1" smtClean="0"/>
                <a:t>f</a:t>
              </a:r>
              <a:r>
                <a:rPr lang="en-US" altLang="zh-CN" spc="-140" baseline="-25000" dirty="0" err="1" smtClean="0"/>
                <a:t>out</a:t>
              </a:r>
              <a:r>
                <a:rPr lang="en-US" altLang="zh-CN" spc="-140" dirty="0" smtClean="0"/>
                <a:t>=1/100ms=10Hz、</a:t>
              </a:r>
              <a:r>
                <a:rPr lang="zh-CN" altLang="en-US" spc="-140" dirty="0" smtClean="0"/>
                <a:t>计数初值根据</a:t>
              </a:r>
              <a:r>
                <a:rPr lang="en-US" altLang="zh-CN" spc="-140" dirty="0" smtClean="0"/>
                <a:t>n=</a:t>
              </a:r>
              <a:r>
                <a:rPr lang="en-US" altLang="zh-CN" spc="-140" dirty="0" err="1" smtClean="0"/>
                <a:t>f</a:t>
              </a:r>
              <a:r>
                <a:rPr lang="en-US" altLang="zh-CN" spc="-140" baseline="-25000" dirty="0" err="1" smtClean="0"/>
                <a:t>clk</a:t>
              </a:r>
              <a:r>
                <a:rPr lang="en-US" altLang="zh-CN" spc="-140" dirty="0" smtClean="0"/>
                <a:t>/</a:t>
              </a:r>
              <a:r>
                <a:rPr lang="en-US" altLang="zh-CN" spc="-140" dirty="0" err="1" smtClean="0"/>
                <a:t>f</a:t>
              </a:r>
              <a:r>
                <a:rPr lang="en-US" altLang="zh-CN" spc="-140" baseline="-25000" dirty="0" err="1" smtClean="0"/>
                <a:t>out</a:t>
              </a:r>
              <a:r>
                <a:rPr lang="en-US" altLang="zh-CN" spc="-140" dirty="0" smtClean="0"/>
                <a:t>=</a:t>
              </a:r>
              <a:r>
                <a:rPr lang="en-US" altLang="zh-CN" dirty="0" smtClean="0"/>
                <a:t>50kHz/10Hz=5000，</a:t>
              </a:r>
              <a:r>
                <a:rPr lang="zh-CN" altLang="zh-CN" dirty="0"/>
                <a:t>控制字可以设</a:t>
              </a:r>
              <a:r>
                <a:rPr lang="zh-CN" altLang="zh-CN" dirty="0" smtClean="0"/>
                <a:t>为</a:t>
              </a:r>
              <a:r>
                <a:rPr lang="en-US" altLang="zh-CN" dirty="0" smtClean="0"/>
                <a:t>27H（00100111B,</a:t>
              </a:r>
              <a:r>
                <a:rPr lang="zh-CN" altLang="en-US" dirty="0" smtClean="0"/>
                <a:t>通道</a:t>
              </a:r>
              <a:r>
                <a:rPr lang="en-US" altLang="zh-CN" dirty="0" smtClean="0"/>
                <a:t>0,</a:t>
              </a:r>
              <a:r>
                <a:rPr lang="zh-CN" altLang="en-US" dirty="0" smtClean="0"/>
                <a:t>方式</a:t>
              </a:r>
              <a:r>
                <a:rPr lang="en-US" altLang="zh-CN" dirty="0" smtClean="0"/>
                <a:t>3,BCD</a:t>
              </a:r>
              <a:r>
                <a:rPr lang="zh-CN" altLang="en-US" dirty="0" smtClean="0"/>
                <a:t>计数</a:t>
              </a:r>
              <a:r>
                <a:rPr lang="en-US" altLang="zh-CN" dirty="0" smtClean="0"/>
                <a:t>,</a:t>
              </a:r>
              <a:r>
                <a:rPr lang="zh-CN" altLang="en-US" dirty="0" smtClean="0"/>
                <a:t>初值只送高字节</a:t>
              </a:r>
              <a:r>
                <a:rPr lang="en-US" altLang="zh-CN" dirty="0" smtClean="0"/>
                <a:t>50H</a:t>
              </a:r>
              <a:r>
                <a:rPr lang="zh-CN" altLang="en-US" dirty="0" smtClean="0"/>
                <a:t>）</a:t>
              </a:r>
              <a:endParaRPr lang="en-US" altLang="zh-CN" spc="-100" dirty="0"/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6592" y="3944618"/>
            <a:ext cx="8433882" cy="2412000"/>
          </a:xfrm>
          <a:prstGeom prst="rect">
            <a:avLst/>
          </a:prstGeom>
          <a:solidFill>
            <a:schemeClr val="tx2">
              <a:lumMod val="20000"/>
              <a:lumOff val="80000"/>
              <a:alpha val="49804"/>
            </a:scheme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>
                <a:solidFill>
                  <a:srgbClr val="002060"/>
                </a:solidFill>
              </a:rPr>
              <a:t>编程：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　</a:t>
            </a:r>
            <a:r>
              <a:rPr lang="en-US" altLang="zh-CN" dirty="0" smtClean="0">
                <a:solidFill>
                  <a:srgbClr val="002060"/>
                </a:solidFill>
              </a:rPr>
              <a:t>MOV DX,303H</a:t>
            </a:r>
            <a:r>
              <a:rPr lang="en-US" altLang="zh-CN" dirty="0">
                <a:solidFill>
                  <a:srgbClr val="002060"/>
                </a:solidFill>
              </a:rPr>
              <a:t>			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　MOV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AL,27H</a:t>
            </a:r>
            <a:r>
              <a:rPr lang="en-US" altLang="zh-CN" dirty="0">
                <a:solidFill>
                  <a:srgbClr val="002060"/>
                </a:solidFill>
              </a:rPr>
              <a:t>				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　OUT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DX,AL　 ;</a:t>
            </a:r>
            <a:r>
              <a:rPr lang="zh-CN" altLang="zh-CN" dirty="0">
                <a:solidFill>
                  <a:srgbClr val="002060"/>
                </a:solidFill>
              </a:rPr>
              <a:t>向控制口</a:t>
            </a:r>
            <a:r>
              <a:rPr lang="en-US" altLang="zh-CN" dirty="0">
                <a:solidFill>
                  <a:srgbClr val="002060"/>
                </a:solidFill>
              </a:rPr>
              <a:t>303H</a:t>
            </a:r>
            <a:r>
              <a:rPr lang="zh-CN" altLang="zh-CN" dirty="0">
                <a:solidFill>
                  <a:srgbClr val="002060"/>
                </a:solidFill>
              </a:rPr>
              <a:t>写入控制字</a:t>
            </a:r>
            <a:r>
              <a:rPr lang="en-US" altLang="zh-CN" dirty="0">
                <a:solidFill>
                  <a:srgbClr val="002060"/>
                </a:solidFill>
              </a:rPr>
              <a:t>27H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　MOV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DX,300H</a:t>
            </a:r>
            <a:r>
              <a:rPr lang="en-US" altLang="zh-CN" dirty="0">
                <a:solidFill>
                  <a:srgbClr val="002060"/>
                </a:solidFill>
              </a:rPr>
              <a:t>			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　MOV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AL,50H</a:t>
            </a:r>
            <a:r>
              <a:rPr lang="en-US" altLang="zh-CN" dirty="0">
                <a:solidFill>
                  <a:srgbClr val="002060"/>
                </a:solidFill>
              </a:rPr>
              <a:t>		</a:t>
            </a:r>
            <a:endParaRPr lang="zh-CN" altLang="zh-CN" dirty="0">
              <a:solidFill>
                <a:srgbClr val="002060"/>
              </a:solidFill>
            </a:endParaRPr>
          </a:p>
          <a:p>
            <a:r>
              <a:rPr lang="en-US" altLang="zh-CN" dirty="0" smtClean="0">
                <a:solidFill>
                  <a:srgbClr val="002060"/>
                </a:solidFill>
              </a:rPr>
              <a:t>　OUT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en-US" altLang="zh-CN" dirty="0" smtClean="0">
                <a:solidFill>
                  <a:srgbClr val="002060"/>
                </a:solidFill>
              </a:rPr>
              <a:t>DX,AL　 ;</a:t>
            </a:r>
            <a:r>
              <a:rPr lang="zh-CN" altLang="zh-CN" spc="-100" dirty="0">
                <a:solidFill>
                  <a:srgbClr val="002060"/>
                </a:solidFill>
              </a:rPr>
              <a:t>向通道</a:t>
            </a:r>
            <a:r>
              <a:rPr lang="en-US" altLang="zh-CN" spc="-100" dirty="0">
                <a:solidFill>
                  <a:srgbClr val="002060"/>
                </a:solidFill>
              </a:rPr>
              <a:t>0</a:t>
            </a:r>
            <a:r>
              <a:rPr lang="zh-CN" altLang="zh-CN" spc="-100" dirty="0" smtClean="0">
                <a:solidFill>
                  <a:srgbClr val="002060"/>
                </a:solidFill>
              </a:rPr>
              <a:t>写入</a:t>
            </a:r>
            <a:r>
              <a:rPr lang="zh-CN" altLang="en-US" spc="-100" dirty="0" smtClean="0">
                <a:solidFill>
                  <a:srgbClr val="002060"/>
                </a:solidFill>
              </a:rPr>
              <a:t>计数</a:t>
            </a:r>
            <a:r>
              <a:rPr lang="zh-CN" altLang="zh-CN" spc="-100" dirty="0" smtClean="0">
                <a:solidFill>
                  <a:srgbClr val="002060"/>
                </a:solidFill>
              </a:rPr>
              <a:t>初值高</a:t>
            </a:r>
            <a:r>
              <a:rPr lang="en-US" altLang="zh-CN" spc="-100" dirty="0">
                <a:solidFill>
                  <a:srgbClr val="002060"/>
                </a:solidFill>
              </a:rPr>
              <a:t>8</a:t>
            </a:r>
            <a:r>
              <a:rPr lang="zh-CN" altLang="zh-CN" spc="-100" dirty="0">
                <a:solidFill>
                  <a:srgbClr val="002060"/>
                </a:solidFill>
              </a:rPr>
              <a:t>位</a:t>
            </a:r>
            <a:r>
              <a:rPr lang="en-US" altLang="zh-CN" spc="-100" dirty="0" smtClean="0">
                <a:solidFill>
                  <a:srgbClr val="002060"/>
                </a:solidFill>
              </a:rPr>
              <a:t>50H</a:t>
            </a:r>
            <a:r>
              <a:rPr lang="en-US" altLang="zh-CN" spc="-100" dirty="0">
                <a:solidFill>
                  <a:srgbClr val="002060"/>
                </a:solidFill>
              </a:rPr>
              <a:t>,</a:t>
            </a:r>
            <a:r>
              <a:rPr lang="zh-CN" altLang="zh-CN" spc="-100" dirty="0" smtClean="0">
                <a:solidFill>
                  <a:srgbClr val="002060"/>
                </a:solidFill>
              </a:rPr>
              <a:t>低</a:t>
            </a:r>
            <a:r>
              <a:rPr lang="en-US" altLang="zh-CN" spc="-100" dirty="0">
                <a:solidFill>
                  <a:srgbClr val="002060"/>
                </a:solidFill>
              </a:rPr>
              <a:t>8</a:t>
            </a:r>
            <a:r>
              <a:rPr lang="zh-CN" altLang="zh-CN" spc="-100" dirty="0">
                <a:solidFill>
                  <a:srgbClr val="002060"/>
                </a:solidFill>
              </a:rPr>
              <a:t>位自动置</a:t>
            </a:r>
            <a:r>
              <a:rPr lang="en-US" altLang="zh-CN" spc="-100" dirty="0">
                <a:solidFill>
                  <a:srgbClr val="002060"/>
                </a:solidFill>
              </a:rPr>
              <a:t>0</a:t>
            </a:r>
            <a:endParaRPr lang="zh-CN" altLang="zh-CN" spc="-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8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7641"/>
            <a:ext cx="9144000" cy="1143000"/>
          </a:xfrm>
        </p:spPr>
        <p:txBody>
          <a:bodyPr/>
          <a:lstStyle/>
          <a:p>
            <a:r>
              <a:rPr lang="en-US" altLang="zh-CN" dirty="0"/>
              <a:t>6.3  8253</a:t>
            </a:r>
            <a:r>
              <a:rPr lang="zh-CN" altLang="zh-CN" dirty="0"/>
              <a:t>的应用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2113825"/>
            <a:ext cx="7848872" cy="3907463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</a:pPr>
            <a:r>
              <a:rPr lang="en-US" altLang="zh-CN" sz="3200" dirty="0"/>
              <a:t>6.3.1  IBM PC/XT</a:t>
            </a:r>
            <a:r>
              <a:rPr lang="zh-CN" altLang="zh-CN" sz="3200" dirty="0"/>
              <a:t>机上</a:t>
            </a:r>
            <a:r>
              <a:rPr lang="en-US" altLang="zh-CN" sz="3200" dirty="0"/>
              <a:t>8253</a:t>
            </a:r>
            <a:r>
              <a:rPr lang="zh-CN" altLang="zh-CN" sz="3200" dirty="0"/>
              <a:t>的时钟</a:t>
            </a:r>
            <a:r>
              <a:rPr lang="zh-CN" altLang="zh-CN" sz="3200" dirty="0" smtClean="0"/>
              <a:t>中断</a:t>
            </a:r>
            <a:endParaRPr lang="en-US" altLang="zh-CN" sz="3200" dirty="0" smtClean="0"/>
          </a:p>
          <a:p>
            <a:pPr>
              <a:lnSpc>
                <a:spcPct val="180000"/>
              </a:lnSpc>
            </a:pPr>
            <a:r>
              <a:rPr lang="en-US" altLang="zh-CN" sz="3200" dirty="0"/>
              <a:t>6.3.2  IBM PC/XT</a:t>
            </a:r>
            <a:r>
              <a:rPr lang="zh-CN" altLang="zh-CN" sz="3200" dirty="0"/>
              <a:t>机上</a:t>
            </a:r>
            <a:r>
              <a:rPr lang="en-US" altLang="zh-CN" sz="3200" dirty="0"/>
              <a:t>8253</a:t>
            </a:r>
            <a:r>
              <a:rPr lang="zh-CN" altLang="zh-CN" sz="3200" dirty="0"/>
              <a:t>的动态</a:t>
            </a:r>
            <a:r>
              <a:rPr lang="zh-CN" altLang="zh-CN" sz="3200" dirty="0" smtClean="0"/>
              <a:t>存储</a:t>
            </a:r>
            <a:endParaRPr lang="en-US" altLang="zh-CN" sz="3200" dirty="0" smtClean="0"/>
          </a:p>
          <a:p>
            <a:pPr indent="972000">
              <a:lnSpc>
                <a:spcPct val="80000"/>
              </a:lnSpc>
            </a:pPr>
            <a:r>
              <a:rPr lang="zh-CN" altLang="en-US" sz="3200" dirty="0"/>
              <a:t>器</a:t>
            </a:r>
            <a:r>
              <a:rPr lang="zh-CN" altLang="zh-CN" sz="3200" dirty="0" smtClean="0"/>
              <a:t>刷新定时</a:t>
            </a:r>
            <a:endParaRPr lang="en-US" altLang="zh-CN" sz="3200" dirty="0" smtClean="0"/>
          </a:p>
          <a:p>
            <a:pPr>
              <a:lnSpc>
                <a:spcPct val="180000"/>
              </a:lnSpc>
            </a:pPr>
            <a:r>
              <a:rPr lang="en-US" altLang="zh-CN" sz="3200" dirty="0"/>
              <a:t>6.3.3  8253</a:t>
            </a:r>
            <a:r>
              <a:rPr lang="zh-CN" altLang="zh-CN" sz="3200" dirty="0"/>
              <a:t>用于扬声器发声控制</a:t>
            </a:r>
            <a:endParaRPr lang="zh-CN" altLang="en-US" sz="3200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868060" y="2041817"/>
            <a:ext cx="7560840" cy="3816424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43608" y="2391392"/>
            <a:ext cx="7200800" cy="3011320"/>
            <a:chOff x="1043608" y="2391392"/>
            <a:chExt cx="7200800" cy="3011320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1043608" y="2391392"/>
              <a:ext cx="720080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1043608" y="3429000"/>
              <a:ext cx="7200800" cy="1008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1043608" y="4826648"/>
              <a:ext cx="590465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157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33000" y="1425452"/>
            <a:ext cx="8478000" cy="4739852"/>
            <a:chOff x="333000" y="1425452"/>
            <a:chExt cx="8478000" cy="4739852"/>
          </a:xfrm>
        </p:grpSpPr>
        <p:sp>
          <p:nvSpPr>
            <p:cNvPr id="3" name="Text Box 10"/>
            <p:cNvSpPr txBox="1">
              <a:spLocks noChangeArrowheads="1"/>
            </p:cNvSpPr>
            <p:nvPr/>
          </p:nvSpPr>
          <p:spPr bwMode="auto">
            <a:xfrm>
              <a:off x="1638300" y="5765194"/>
              <a:ext cx="58674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IBM PC/XT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系统板上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8253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连接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原理图</a:t>
              </a:r>
            </a:p>
          </p:txBody>
        </p:sp>
        <p:pic>
          <p:nvPicPr>
            <p:cNvPr id="28674" name="Picture 2" descr="C:\Users\Administrator\AppData\Roaming\Tencent\Users\44194298\QQ\WinTemp\RichOle\DOI{I@[NA1CV)KA}U094L5S.png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00" y="1425452"/>
              <a:ext cx="8478000" cy="4176000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6.3.1  8253</a:t>
            </a:r>
            <a:r>
              <a:rPr lang="zh-CN" altLang="zh-CN" dirty="0"/>
              <a:t>的时钟中断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5000" y="3372758"/>
            <a:ext cx="8514000" cy="295232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50000" y="3497812"/>
            <a:ext cx="8244000" cy="2695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ts val="800"/>
              </a:spcBef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zh-CN" altLang="en-US" spc="-100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8253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三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个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计数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通道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的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CLK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时钟脉冲都由系统主频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4.77MHz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4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分频后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产生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频率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均为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1.19MHz，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时钟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周期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1/1.19MHz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≈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840ns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。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endParaRPr lang="en-US" altLang="zh-CN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algn="just">
              <a:lnSpc>
                <a:spcPct val="114000"/>
              </a:lnSpc>
              <a:spcBef>
                <a:spcPts val="600"/>
              </a:spcBef>
            </a:pPr>
            <a:r>
              <a:rPr lang="zh-CN" altLang="en-US" dirty="0">
                <a:solidFill>
                  <a:srgbClr val="002060"/>
                </a:solidFill>
                <a:latin typeface="Times New Roman" pitchFamily="18" charset="0"/>
              </a:rPr>
              <a:t>　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通道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0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工作于方式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3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，用于系统时钟中断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；通道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1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工作于方式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2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，为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动态存储器刷新提供定时信号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；通道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2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用于系统内部扬声器发声控制，用户也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可自定义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使用。</a:t>
            </a:r>
            <a:endParaRPr lang="en-US" altLang="zh-CN" spc="-1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000" y="3456821"/>
            <a:ext cx="8352000" cy="2772000"/>
          </a:xfrm>
          <a:prstGeom prst="rect">
            <a:avLst/>
          </a:prstGeom>
          <a:solidFill>
            <a:srgbClr val="DFF8AE"/>
          </a:solidFill>
          <a:ln w="38100">
            <a:solidFill>
              <a:srgbClr val="00DA6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04000" y="3507830"/>
            <a:ext cx="8136000" cy="27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ts val="800"/>
              </a:spcBef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 algn="just">
              <a:spcBef>
                <a:spcPts val="300"/>
              </a:spcBef>
            </a:pP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r>
              <a:rPr lang="en-US" altLang="zh-CN" dirty="0">
                <a:latin typeface="Times New Roman" pitchFamily="18" charset="0"/>
              </a:rPr>
              <a:t>8253</a:t>
            </a:r>
            <a:r>
              <a:rPr lang="zh-CN" altLang="zh-CN" dirty="0" smtClean="0">
                <a:latin typeface="Times New Roman" pitchFamily="18" charset="0"/>
              </a:rPr>
              <a:t>的通道</a:t>
            </a:r>
            <a:r>
              <a:rPr lang="en-US" altLang="zh-CN" dirty="0">
                <a:latin typeface="Times New Roman" pitchFamily="18" charset="0"/>
              </a:rPr>
              <a:t>0</a:t>
            </a:r>
            <a:r>
              <a:rPr lang="zh-CN" altLang="zh-CN" dirty="0">
                <a:latin typeface="Times New Roman" pitchFamily="18" charset="0"/>
              </a:rPr>
              <a:t>工作于方式</a:t>
            </a:r>
            <a:r>
              <a:rPr lang="en-US" altLang="zh-CN" dirty="0">
                <a:latin typeface="Times New Roman" pitchFamily="18" charset="0"/>
              </a:rPr>
              <a:t>3</a:t>
            </a:r>
            <a:r>
              <a:rPr lang="zh-CN" altLang="zh-CN" dirty="0">
                <a:latin typeface="Times New Roman" pitchFamily="18" charset="0"/>
              </a:rPr>
              <a:t>，周期性地输出方波。</a:t>
            </a:r>
            <a:r>
              <a:rPr lang="en-US" altLang="zh-CN" dirty="0" smtClean="0">
                <a:latin typeface="Times New Roman" pitchFamily="18" charset="0"/>
              </a:rPr>
              <a:t>GATE0</a:t>
            </a:r>
            <a:r>
              <a:rPr lang="zh-CN" altLang="zh-CN" dirty="0" smtClean="0">
                <a:latin typeface="Times New Roman" pitchFamily="18" charset="0"/>
              </a:rPr>
              <a:t>接</a:t>
            </a:r>
            <a:r>
              <a:rPr lang="en-US" altLang="zh-CN" dirty="0">
                <a:latin typeface="Times New Roman" pitchFamily="18" charset="0"/>
              </a:rPr>
              <a:t>+5V</a:t>
            </a:r>
            <a:r>
              <a:rPr lang="zh-CN" altLang="zh-CN" dirty="0">
                <a:latin typeface="Times New Roman" pitchFamily="18" charset="0"/>
              </a:rPr>
              <a:t>，</a:t>
            </a:r>
            <a:r>
              <a:rPr lang="zh-CN" altLang="zh-CN" dirty="0" smtClean="0">
                <a:latin typeface="Times New Roman" pitchFamily="18" charset="0"/>
              </a:rPr>
              <a:t>保证通道</a:t>
            </a:r>
            <a:r>
              <a:rPr lang="en-US" altLang="zh-CN" dirty="0">
                <a:latin typeface="Times New Roman" pitchFamily="18" charset="0"/>
              </a:rPr>
              <a:t>0</a:t>
            </a:r>
            <a:r>
              <a:rPr lang="zh-CN" altLang="zh-CN" dirty="0">
                <a:latin typeface="Times New Roman" pitchFamily="18" charset="0"/>
              </a:rPr>
              <a:t>始终处于允许计数状态。</a:t>
            </a:r>
            <a:r>
              <a:rPr lang="en-US" altLang="zh-CN" dirty="0">
                <a:latin typeface="Times New Roman" pitchFamily="18" charset="0"/>
              </a:rPr>
              <a:t>CLK0</a:t>
            </a:r>
            <a:r>
              <a:rPr lang="zh-CN" altLang="zh-CN" dirty="0">
                <a:latin typeface="Times New Roman" pitchFamily="18" charset="0"/>
              </a:rPr>
              <a:t>工作</a:t>
            </a:r>
            <a:r>
              <a:rPr lang="zh-CN" altLang="zh-CN" dirty="0" smtClean="0">
                <a:latin typeface="Times New Roman" pitchFamily="18" charset="0"/>
              </a:rPr>
              <a:t>时钟周期</a:t>
            </a:r>
            <a:r>
              <a:rPr lang="zh-CN" altLang="zh-CN" dirty="0">
                <a:latin typeface="Times New Roman" pitchFamily="18" charset="0"/>
              </a:rPr>
              <a:t>为</a:t>
            </a:r>
            <a:r>
              <a:rPr lang="en-US" altLang="zh-CN" dirty="0" smtClean="0">
                <a:latin typeface="Times New Roman" pitchFamily="18" charset="0"/>
              </a:rPr>
              <a:t>840ns</a:t>
            </a:r>
            <a:r>
              <a:rPr lang="zh-CN" altLang="zh-CN" dirty="0" smtClean="0">
                <a:latin typeface="Times New Roman" pitchFamily="18" charset="0"/>
              </a:rPr>
              <a:t>，</a:t>
            </a:r>
            <a:r>
              <a:rPr lang="zh-CN" altLang="zh-CN" dirty="0">
                <a:latin typeface="Times New Roman" pitchFamily="18" charset="0"/>
              </a:rPr>
              <a:t>写入的计数初值为</a:t>
            </a:r>
            <a:r>
              <a:rPr lang="en-US" altLang="zh-CN" dirty="0" smtClean="0">
                <a:latin typeface="Times New Roman" pitchFamily="18" charset="0"/>
              </a:rPr>
              <a:t>0（</a:t>
            </a:r>
            <a:r>
              <a:rPr lang="zh-CN" altLang="zh-CN" dirty="0" smtClean="0">
                <a:latin typeface="Times New Roman" pitchFamily="18" charset="0"/>
              </a:rPr>
              <a:t>即</a:t>
            </a:r>
            <a:r>
              <a:rPr lang="en-US" altLang="zh-CN" dirty="0" smtClean="0">
                <a:latin typeface="Times New Roman" pitchFamily="18" charset="0"/>
              </a:rPr>
              <a:t>65536）</a:t>
            </a:r>
            <a:r>
              <a:rPr lang="en-US" altLang="zh-CN" dirty="0">
                <a:latin typeface="Times New Roman" pitchFamily="18" charset="0"/>
              </a:rPr>
              <a:t>,</a:t>
            </a:r>
            <a:r>
              <a:rPr lang="zh-CN" altLang="en-US" dirty="0" smtClean="0">
                <a:latin typeface="Times New Roman" pitchFamily="18" charset="0"/>
              </a:rPr>
              <a:t>使</a:t>
            </a:r>
            <a:r>
              <a:rPr lang="zh-CN" altLang="zh-CN" dirty="0" smtClean="0">
                <a:latin typeface="Times New Roman" pitchFamily="18" charset="0"/>
              </a:rPr>
              <a:t>输出</a:t>
            </a:r>
            <a:r>
              <a:rPr lang="zh-CN" altLang="zh-CN" dirty="0">
                <a:latin typeface="Times New Roman" pitchFamily="18" charset="0"/>
              </a:rPr>
              <a:t>方波周期</a:t>
            </a:r>
            <a:r>
              <a:rPr lang="en-US" altLang="zh-CN" dirty="0" smtClean="0">
                <a:latin typeface="Times New Roman" pitchFamily="18" charset="0"/>
              </a:rPr>
              <a:t>T</a:t>
            </a:r>
            <a:r>
              <a:rPr lang="en-US" altLang="zh-CN" dirty="0">
                <a:latin typeface="Times New Roman" pitchFamily="18" charset="0"/>
              </a:rPr>
              <a:t>=</a:t>
            </a:r>
            <a:r>
              <a:rPr lang="en-US" altLang="zh-CN" dirty="0" smtClean="0">
                <a:latin typeface="Times New Roman" pitchFamily="18" charset="0"/>
              </a:rPr>
              <a:t>65536</a:t>
            </a:r>
            <a:r>
              <a:rPr lang="zh-CN" altLang="zh-CN" dirty="0">
                <a:latin typeface="Times New Roman" pitchFamily="18" charset="0"/>
              </a:rPr>
              <a:t>×</a:t>
            </a:r>
            <a:r>
              <a:rPr lang="en-US" altLang="zh-CN" dirty="0">
                <a:latin typeface="Times New Roman" pitchFamily="18" charset="0"/>
              </a:rPr>
              <a:t>840ns</a:t>
            </a:r>
            <a:r>
              <a:rPr lang="zh-CN" altLang="zh-CN" dirty="0">
                <a:latin typeface="Times New Roman" pitchFamily="18" charset="0"/>
              </a:rPr>
              <a:t>≈</a:t>
            </a:r>
            <a:r>
              <a:rPr lang="en-US" altLang="zh-CN" dirty="0">
                <a:latin typeface="Times New Roman" pitchFamily="18" charset="0"/>
              </a:rPr>
              <a:t>55ms</a:t>
            </a:r>
            <a:r>
              <a:rPr lang="zh-CN" altLang="zh-CN" dirty="0" smtClean="0">
                <a:latin typeface="Times New Roman" pitchFamily="18" charset="0"/>
              </a:rPr>
              <a:t>。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endParaRPr lang="en-US" altLang="zh-CN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algn="just">
              <a:spcBef>
                <a:spcPts val="300"/>
              </a:spcBef>
            </a:pPr>
            <a:r>
              <a:rPr lang="zh-CN" altLang="en-US" dirty="0">
                <a:solidFill>
                  <a:srgbClr val="002060"/>
                </a:solidFill>
                <a:latin typeface="Times New Roman" pitchFamily="18" charset="0"/>
              </a:rPr>
              <a:t>　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</a:rPr>
              <a:t>OUT0</a:t>
            </a:r>
            <a:r>
              <a:rPr lang="zh-CN" altLang="zh-CN" dirty="0">
                <a:latin typeface="Times New Roman" pitchFamily="18" charset="0"/>
              </a:rPr>
              <a:t>接至</a:t>
            </a:r>
            <a:r>
              <a:rPr lang="en-US" altLang="zh-CN" dirty="0" smtClean="0">
                <a:latin typeface="Times New Roman" pitchFamily="18" charset="0"/>
              </a:rPr>
              <a:t>8259A</a:t>
            </a:r>
            <a:r>
              <a:rPr lang="zh-CN" altLang="zh-CN" dirty="0" smtClean="0">
                <a:latin typeface="Times New Roman" pitchFamily="18" charset="0"/>
              </a:rPr>
              <a:t>的</a:t>
            </a:r>
            <a:r>
              <a:rPr lang="en-US" altLang="zh-CN" dirty="0">
                <a:latin typeface="Times New Roman" pitchFamily="18" charset="0"/>
              </a:rPr>
              <a:t>IR0</a:t>
            </a:r>
            <a:r>
              <a:rPr lang="zh-CN" altLang="zh-CN" dirty="0">
                <a:latin typeface="Times New Roman" pitchFamily="18" charset="0"/>
              </a:rPr>
              <a:t>端</a:t>
            </a:r>
            <a:r>
              <a:rPr lang="zh-CN" altLang="zh-CN" dirty="0" smtClean="0">
                <a:latin typeface="Times New Roman" pitchFamily="18" charset="0"/>
              </a:rPr>
              <a:t>，</a:t>
            </a:r>
            <a:r>
              <a:rPr lang="zh-CN" altLang="en-US" dirty="0" smtClean="0">
                <a:latin typeface="Times New Roman" pitchFamily="18" charset="0"/>
              </a:rPr>
              <a:t>故</a:t>
            </a:r>
            <a:r>
              <a:rPr lang="zh-CN" altLang="zh-CN" dirty="0" smtClean="0">
                <a:latin typeface="Times New Roman" pitchFamily="18" charset="0"/>
              </a:rPr>
              <a:t>每</a:t>
            </a:r>
            <a:r>
              <a:rPr lang="zh-CN" altLang="zh-CN" dirty="0">
                <a:latin typeface="Times New Roman" pitchFamily="18" charset="0"/>
              </a:rPr>
              <a:t>隔</a:t>
            </a:r>
            <a:r>
              <a:rPr lang="en-US" altLang="zh-CN" dirty="0">
                <a:latin typeface="Times New Roman" pitchFamily="18" charset="0"/>
              </a:rPr>
              <a:t>55ms</a:t>
            </a:r>
            <a:r>
              <a:rPr lang="zh-CN" altLang="zh-CN" dirty="0" smtClean="0">
                <a:latin typeface="Times New Roman" pitchFamily="18" charset="0"/>
              </a:rPr>
              <a:t>从</a:t>
            </a:r>
            <a:r>
              <a:rPr lang="en-US" altLang="zh-CN" dirty="0" smtClean="0">
                <a:latin typeface="Times New Roman" pitchFamily="18" charset="0"/>
              </a:rPr>
              <a:t>OUT0</a:t>
            </a:r>
            <a:r>
              <a:rPr lang="zh-CN" altLang="zh-CN" dirty="0" smtClean="0">
                <a:latin typeface="Times New Roman" pitchFamily="18" charset="0"/>
              </a:rPr>
              <a:t>发</a:t>
            </a:r>
            <a:r>
              <a:rPr lang="zh-CN" altLang="en-US" dirty="0" smtClean="0">
                <a:latin typeface="Times New Roman" pitchFamily="18" charset="0"/>
              </a:rPr>
              <a:t>出</a:t>
            </a:r>
            <a:r>
              <a:rPr lang="zh-CN" altLang="zh-CN" dirty="0" smtClean="0">
                <a:latin typeface="Times New Roman" pitchFamily="18" charset="0"/>
              </a:rPr>
              <a:t>一</a:t>
            </a:r>
            <a:r>
              <a:rPr lang="zh-CN" altLang="en-US" dirty="0">
                <a:latin typeface="Times New Roman" pitchFamily="18" charset="0"/>
              </a:rPr>
              <a:t>次</a:t>
            </a:r>
            <a:r>
              <a:rPr lang="zh-CN" altLang="zh-CN" dirty="0" smtClean="0">
                <a:latin typeface="Times New Roman" pitchFamily="18" charset="0"/>
              </a:rPr>
              <a:t>请求中断</a:t>
            </a:r>
            <a:r>
              <a:rPr lang="zh-CN" altLang="en-US" dirty="0" smtClean="0">
                <a:latin typeface="Times New Roman" pitchFamily="18" charset="0"/>
              </a:rPr>
              <a:t>，</a:t>
            </a:r>
            <a:r>
              <a:rPr lang="en-US" altLang="zh-CN" dirty="0" smtClean="0">
                <a:latin typeface="Times New Roman" pitchFamily="18" charset="0"/>
              </a:rPr>
              <a:t>CPU</a:t>
            </a:r>
            <a:r>
              <a:rPr lang="zh-CN" altLang="zh-CN" dirty="0">
                <a:latin typeface="Times New Roman" pitchFamily="18" charset="0"/>
              </a:rPr>
              <a:t>便调用</a:t>
            </a:r>
            <a:r>
              <a:rPr lang="zh-CN" altLang="zh-CN" dirty="0" smtClean="0">
                <a:latin typeface="Times New Roman" pitchFamily="18" charset="0"/>
              </a:rPr>
              <a:t>相应中断</a:t>
            </a:r>
            <a:r>
              <a:rPr lang="zh-CN" altLang="zh-CN" dirty="0">
                <a:latin typeface="Times New Roman" pitchFamily="18" charset="0"/>
              </a:rPr>
              <a:t>服务子程序（</a:t>
            </a:r>
            <a:r>
              <a:rPr lang="en-US" altLang="zh-CN" dirty="0">
                <a:latin typeface="Times New Roman" pitchFamily="18" charset="0"/>
              </a:rPr>
              <a:t>INT </a:t>
            </a:r>
            <a:r>
              <a:rPr lang="en-US" altLang="zh-CN" dirty="0" smtClean="0">
                <a:latin typeface="Times New Roman" pitchFamily="18" charset="0"/>
              </a:rPr>
              <a:t>08H），</a:t>
            </a:r>
            <a:r>
              <a:rPr lang="zh-CN" altLang="zh-CN" dirty="0" smtClean="0">
                <a:latin typeface="Times New Roman" pitchFamily="18" charset="0"/>
              </a:rPr>
              <a:t>该</a:t>
            </a:r>
            <a:r>
              <a:rPr lang="zh-CN" altLang="en-US" dirty="0" smtClean="0">
                <a:latin typeface="Times New Roman" pitchFamily="18" charset="0"/>
              </a:rPr>
              <a:t>中断服务子</a:t>
            </a:r>
            <a:r>
              <a:rPr lang="zh-CN" altLang="zh-CN" dirty="0" smtClean="0">
                <a:latin typeface="Times New Roman" pitchFamily="18" charset="0"/>
              </a:rPr>
              <a:t>程序的主要功能是</a:t>
            </a:r>
            <a:r>
              <a:rPr lang="zh-CN" altLang="zh-CN" dirty="0">
                <a:latin typeface="Times New Roman" pitchFamily="18" charset="0"/>
              </a:rPr>
              <a:t>保证系统时钟的准确性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88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4792 L 0.00017 -0.2122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33000" y="1428542"/>
            <a:ext cx="8478000" cy="4736762"/>
            <a:chOff x="333000" y="1428542"/>
            <a:chExt cx="8478000" cy="4736762"/>
          </a:xfrm>
        </p:grpSpPr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1638300" y="5765194"/>
              <a:ext cx="58674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IBM PC/XT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系统板上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8253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连接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原理图</a:t>
              </a:r>
            </a:p>
          </p:txBody>
        </p:sp>
        <p:pic>
          <p:nvPicPr>
            <p:cNvPr id="30721" name="Picture 1" descr="C:\Users\Administrator\AppData\Roaming\Tencent\Users\44194298\QQ\WinTemp\RichOle\NR_YKU]PAWHO6T~5T@]F@BW.png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00" y="1428542"/>
              <a:ext cx="8478000" cy="4176000"/>
            </a:xfrm>
            <a:prstGeom prst="rect">
              <a:avLst/>
            </a:prstGeom>
            <a:noFill/>
            <a:ln w="38100">
              <a:solidFill>
                <a:srgbClr val="CC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6.3.2  8253</a:t>
            </a:r>
            <a:r>
              <a:rPr lang="zh-CN" altLang="zh-CN" dirty="0"/>
              <a:t>的动态存储器刷新定时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15000" y="3381702"/>
            <a:ext cx="8514000" cy="2952328"/>
          </a:xfrm>
          <a:prstGeom prst="rect">
            <a:avLst/>
          </a:prstGeom>
          <a:solidFill>
            <a:srgbClr val="E8FFCC"/>
          </a:solidFill>
          <a:ln w="38100">
            <a:solidFill>
              <a:srgbClr val="CC00C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95536" y="3463886"/>
            <a:ext cx="8352000" cy="278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ts val="800"/>
              </a:spcBef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8253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的通道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工作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于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方式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2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GATE1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接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+5V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计数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初值为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18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，能够输出周期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18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×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840ns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≈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15ms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的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连续负脉冲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每个负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脉冲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送至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8237A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的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DREQ0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端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请求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DMA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操作，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使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8237A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产生控制信号，引发动态存储器刷新一行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单元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。</a:t>
            </a:r>
            <a:endParaRPr lang="zh-CN" altLang="zh-CN" dirty="0">
              <a:solidFill>
                <a:srgbClr val="002060"/>
              </a:solidFill>
              <a:latin typeface="Times New Roman" pitchFamily="18" charset="0"/>
            </a:endParaRPr>
          </a:p>
          <a:p>
            <a:pPr algn="just"/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　　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每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15ms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刷新动态存储器一行单元，刷新完相邻的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128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行单元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需要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15ms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×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</a:rPr>
              <a:t>128=1.92ms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如此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能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在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2ms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内刷新动态存储器的全部</a:t>
            </a:r>
            <a:r>
              <a:rPr lang="en-US" altLang="zh-CN" dirty="0">
                <a:solidFill>
                  <a:srgbClr val="002060"/>
                </a:solidFill>
                <a:latin typeface="Times New Roman" pitchFamily="18" charset="0"/>
              </a:rPr>
              <a:t>128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</a:rPr>
              <a:t>从而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保证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动态存储器的数据不丢失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。</a:t>
            </a:r>
            <a:endParaRPr lang="en-US" altLang="zh-CN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9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4792 L 0.00017 -0.2122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6.3.3  8253</a:t>
            </a:r>
            <a:r>
              <a:rPr lang="zh-CN" altLang="zh-CN" dirty="0"/>
              <a:t>用于扬声器发声控制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33000" y="1413240"/>
            <a:ext cx="8478000" cy="4752064"/>
            <a:chOff x="333000" y="1413240"/>
            <a:chExt cx="8478000" cy="4752064"/>
          </a:xfrm>
        </p:grpSpPr>
        <p:pic>
          <p:nvPicPr>
            <p:cNvPr id="31745" name="Picture 1" descr="C:\Users\Administrator\AppData\Roaming\Tencent\Users\44194298\QQ\WinTemp\RichOle\Q}2K0DD}W}0~9LT`MFRM$S7.png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000" y="1413240"/>
              <a:ext cx="8478000" cy="417600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638300" y="5765194"/>
              <a:ext cx="58674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IBM PC/XT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系统板上</a:t>
              </a:r>
              <a:r>
                <a:rPr lang="en-US" altLang="zh-CN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8253</a:t>
              </a: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连接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原理图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15000" y="3397468"/>
            <a:ext cx="8514000" cy="295232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5536" y="3432354"/>
            <a:ext cx="8352000" cy="289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spcBef>
                <a:spcPts val="800"/>
              </a:spcBef>
              <a:defRPr sz="2400" spc="-1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zh-CN" altLang="en-US" spc="0" dirty="0"/>
              <a:t>　　</a:t>
            </a:r>
            <a:r>
              <a:rPr lang="en-US" altLang="zh-CN" spc="0" dirty="0" smtClean="0"/>
              <a:t>8253</a:t>
            </a:r>
            <a:r>
              <a:rPr lang="zh-CN" altLang="zh-CN" spc="0" dirty="0" smtClean="0"/>
              <a:t>的通道</a:t>
            </a:r>
            <a:r>
              <a:rPr lang="en-US" altLang="zh-CN" spc="0" dirty="0"/>
              <a:t>2</a:t>
            </a:r>
            <a:r>
              <a:rPr lang="zh-CN" altLang="zh-CN" spc="0" dirty="0"/>
              <a:t>用于扬声器发声</a:t>
            </a:r>
            <a:r>
              <a:rPr lang="zh-CN" altLang="zh-CN" spc="0" dirty="0" smtClean="0"/>
              <a:t>控制</a:t>
            </a:r>
            <a:r>
              <a:rPr lang="zh-CN" altLang="en-US" spc="0" dirty="0" smtClean="0"/>
              <a:t>，</a:t>
            </a:r>
            <a:r>
              <a:rPr lang="zh-CN" altLang="zh-CN" spc="0" dirty="0" smtClean="0"/>
              <a:t>通道</a:t>
            </a:r>
            <a:r>
              <a:rPr lang="en-US" altLang="zh-CN" spc="0" dirty="0" smtClean="0"/>
              <a:t>2</a:t>
            </a:r>
            <a:r>
              <a:rPr lang="zh-CN" altLang="zh-CN" spc="0" dirty="0" smtClean="0"/>
              <a:t>产生</a:t>
            </a:r>
            <a:r>
              <a:rPr lang="zh-CN" altLang="zh-CN" spc="0" dirty="0"/>
              <a:t>近似</a:t>
            </a:r>
            <a:r>
              <a:rPr lang="en-US" altLang="zh-CN" spc="0" dirty="0"/>
              <a:t>1KHz</a:t>
            </a:r>
            <a:r>
              <a:rPr lang="zh-CN" altLang="zh-CN" spc="0" dirty="0"/>
              <a:t>的方波送至</a:t>
            </a:r>
            <a:r>
              <a:rPr lang="zh-CN" altLang="zh-CN" spc="0" dirty="0" smtClean="0"/>
              <a:t>扬声器</a:t>
            </a:r>
            <a:r>
              <a:rPr lang="zh-CN" altLang="en-US" spc="0" dirty="0" smtClean="0"/>
              <a:t>。</a:t>
            </a:r>
            <a:endParaRPr lang="en-US" altLang="zh-CN" spc="0" dirty="0" smtClean="0"/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zh-CN" altLang="en-US" spc="0" dirty="0"/>
              <a:t>　</a:t>
            </a:r>
            <a:r>
              <a:rPr lang="zh-CN" altLang="en-US" spc="0" dirty="0" smtClean="0"/>
              <a:t>　</a:t>
            </a:r>
            <a:r>
              <a:rPr lang="en-US" altLang="zh-CN" spc="0" dirty="0" smtClean="0"/>
              <a:t>GATE2</a:t>
            </a:r>
            <a:r>
              <a:rPr lang="zh-CN" altLang="zh-CN" spc="0" dirty="0" smtClean="0"/>
              <a:t>受</a:t>
            </a:r>
            <a:r>
              <a:rPr lang="zh-CN" altLang="zh-CN" spc="0" dirty="0"/>
              <a:t>控于</a:t>
            </a:r>
            <a:r>
              <a:rPr lang="en-US" altLang="zh-CN" spc="0" dirty="0"/>
              <a:t>8255A</a:t>
            </a:r>
            <a:r>
              <a:rPr lang="zh-CN" altLang="zh-CN" spc="0" dirty="0"/>
              <a:t>的</a:t>
            </a:r>
            <a:r>
              <a:rPr lang="en-US" altLang="zh-CN" spc="0" dirty="0"/>
              <a:t>PB0</a:t>
            </a:r>
            <a:r>
              <a:rPr lang="zh-CN" altLang="zh-CN" spc="0" dirty="0"/>
              <a:t>，当</a:t>
            </a:r>
            <a:r>
              <a:rPr lang="en-US" altLang="zh-CN" spc="0" dirty="0" smtClean="0"/>
              <a:t>PB0=1</a:t>
            </a:r>
            <a:r>
              <a:rPr lang="zh-CN" altLang="zh-CN" spc="0" dirty="0" smtClean="0"/>
              <a:t>时允许通道</a:t>
            </a:r>
            <a:r>
              <a:rPr lang="en-US" altLang="zh-CN" spc="0" dirty="0"/>
              <a:t>2</a:t>
            </a:r>
            <a:r>
              <a:rPr lang="zh-CN" altLang="zh-CN" spc="0" dirty="0"/>
              <a:t>正常计数，</a:t>
            </a:r>
            <a:r>
              <a:rPr lang="en-US" altLang="zh-CN" spc="0" dirty="0"/>
              <a:t>OUT2</a:t>
            </a:r>
            <a:r>
              <a:rPr lang="zh-CN" altLang="zh-CN" spc="0" dirty="0"/>
              <a:t>可以输出方波</a:t>
            </a:r>
            <a:r>
              <a:rPr lang="zh-CN" altLang="zh-CN" spc="0" dirty="0" smtClean="0"/>
              <a:t>；当</a:t>
            </a:r>
            <a:r>
              <a:rPr lang="en-US" altLang="zh-CN" spc="0" dirty="0" smtClean="0"/>
              <a:t>PB1=1</a:t>
            </a:r>
            <a:r>
              <a:rPr lang="zh-CN" altLang="zh-CN" spc="0" dirty="0" smtClean="0"/>
              <a:t>时</a:t>
            </a:r>
            <a:r>
              <a:rPr lang="en-US" altLang="zh-CN" spc="0" dirty="0" smtClean="0"/>
              <a:t>OUT2</a:t>
            </a:r>
            <a:r>
              <a:rPr lang="zh-CN" altLang="zh-CN" spc="0" dirty="0"/>
              <a:t>的输出才被允许送至扬声器，才可能</a:t>
            </a:r>
            <a:r>
              <a:rPr lang="zh-CN" altLang="zh-CN" spc="0" dirty="0" smtClean="0"/>
              <a:t>发声。</a:t>
            </a:r>
            <a:endParaRPr lang="zh-CN" altLang="zh-CN" spc="0" dirty="0"/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zh-CN" altLang="en-US" spc="0" dirty="0" smtClean="0"/>
              <a:t>　　那么</a:t>
            </a:r>
            <a:r>
              <a:rPr lang="zh-CN" altLang="zh-CN" spc="0" dirty="0" smtClean="0"/>
              <a:t>修改</a:t>
            </a:r>
            <a:r>
              <a:rPr lang="zh-CN" altLang="zh-CN" spc="0" dirty="0"/>
              <a:t>计数通道</a:t>
            </a:r>
            <a:r>
              <a:rPr lang="en-US" altLang="zh-CN" spc="0" dirty="0"/>
              <a:t>2</a:t>
            </a:r>
            <a:r>
              <a:rPr lang="zh-CN" altLang="zh-CN" spc="0" dirty="0"/>
              <a:t>的计数初值，即调整</a:t>
            </a:r>
            <a:r>
              <a:rPr lang="en-US" altLang="zh-CN" spc="0" dirty="0"/>
              <a:t>OUT2</a:t>
            </a:r>
            <a:r>
              <a:rPr lang="zh-CN" altLang="zh-CN" spc="0" dirty="0"/>
              <a:t>输出的方波频率，可以改变扬声器发声音阶的高低</a:t>
            </a:r>
            <a:r>
              <a:rPr lang="zh-CN" altLang="zh-CN" spc="0" dirty="0" smtClean="0"/>
              <a:t>；可用</a:t>
            </a:r>
            <a:r>
              <a:rPr lang="en-US" altLang="zh-CN" spc="0" dirty="0"/>
              <a:t>PB0</a:t>
            </a:r>
            <a:r>
              <a:rPr lang="zh-CN" altLang="zh-CN" spc="0" dirty="0"/>
              <a:t>或</a:t>
            </a:r>
            <a:r>
              <a:rPr lang="en-US" altLang="zh-CN" spc="0" dirty="0"/>
              <a:t>PB1</a:t>
            </a:r>
            <a:r>
              <a:rPr lang="zh-CN" altLang="zh-CN" spc="0" dirty="0"/>
              <a:t>控制扬声器发声持续时间的长短。</a:t>
            </a:r>
          </a:p>
        </p:txBody>
      </p:sp>
    </p:spTree>
    <p:extLst>
      <p:ext uri="{BB962C8B-B14F-4D97-AF65-F5344CB8AC3E}">
        <p14:creationId xmlns:p14="http://schemas.microsoft.com/office/powerpoint/2010/main" val="115112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4792 L 0.00017 -0.2122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习题与思考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40000" y="4303669"/>
            <a:ext cx="82804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 </a:t>
            </a:r>
            <a:r>
              <a:rPr lang="en-US" altLang="zh-CN" dirty="0" smtClean="0"/>
              <a:t>8253</a:t>
            </a:r>
            <a:r>
              <a:rPr lang="zh-CN" altLang="en-US" dirty="0"/>
              <a:t>某通道的</a:t>
            </a:r>
            <a:r>
              <a:rPr lang="en-US" altLang="zh-CN" dirty="0"/>
              <a:t>CLK</a:t>
            </a:r>
            <a:r>
              <a:rPr lang="zh-CN" altLang="en-US" dirty="0"/>
              <a:t>时钟为</a:t>
            </a:r>
            <a:r>
              <a:rPr lang="en-US" altLang="zh-CN" dirty="0"/>
              <a:t>1kHz</a:t>
            </a:r>
            <a:r>
              <a:rPr lang="zh-CN" altLang="en-US" dirty="0"/>
              <a:t>，若产生周期为</a:t>
            </a:r>
            <a:r>
              <a:rPr lang="en-US" altLang="zh-CN" dirty="0"/>
              <a:t>100ms</a:t>
            </a:r>
            <a:r>
              <a:rPr lang="zh-CN" altLang="en-US" dirty="0"/>
              <a:t>的方波，那么计数</a:t>
            </a:r>
            <a:r>
              <a:rPr lang="zh-CN" altLang="en-US" dirty="0" smtClean="0"/>
              <a:t>初值</a:t>
            </a:r>
            <a:r>
              <a:rPr lang="zh-CN" altLang="en-US" dirty="0"/>
              <a:t>应为多少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40000" y="5268801"/>
            <a:ext cx="82804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  8253</a:t>
            </a:r>
            <a:r>
              <a:rPr lang="zh-CN" altLang="en-US" dirty="0"/>
              <a:t>的端口地址范围为</a:t>
            </a:r>
            <a:r>
              <a:rPr lang="en-US" altLang="zh-CN" dirty="0"/>
              <a:t>340H~343H</a:t>
            </a:r>
            <a:r>
              <a:rPr lang="zh-CN" altLang="en-US" dirty="0" smtClean="0"/>
              <a:t>，</a:t>
            </a:r>
            <a:r>
              <a:rPr lang="zh-CN" altLang="en-US" dirty="0"/>
              <a:t>使</a:t>
            </a:r>
            <a:r>
              <a:rPr lang="zh-CN" altLang="en-US" dirty="0" smtClean="0"/>
              <a:t>通道</a:t>
            </a:r>
            <a:r>
              <a:rPr lang="en-US" altLang="zh-CN" dirty="0"/>
              <a:t>2</a:t>
            </a:r>
            <a:r>
              <a:rPr lang="zh-CN" altLang="en-US" dirty="0"/>
              <a:t>工作于方式</a:t>
            </a:r>
            <a:r>
              <a:rPr lang="en-US" altLang="zh-CN" dirty="0"/>
              <a:t>2</a:t>
            </a:r>
            <a:r>
              <a:rPr lang="zh-CN" altLang="en-US" dirty="0"/>
              <a:t>，计数初值为</a:t>
            </a:r>
            <a:r>
              <a:rPr lang="en-US" altLang="zh-CN" dirty="0"/>
              <a:t>100</a:t>
            </a:r>
            <a:r>
              <a:rPr lang="zh-CN" altLang="en-US" dirty="0"/>
              <a:t>，</a:t>
            </a:r>
            <a:r>
              <a:rPr lang="zh-CN" altLang="en-US" dirty="0" smtClean="0"/>
              <a:t>试</a:t>
            </a:r>
            <a:r>
              <a:rPr lang="zh-CN" altLang="en-US" dirty="0"/>
              <a:t>编写初始化程序段</a:t>
            </a: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827584" y="1648620"/>
            <a:ext cx="8208000" cy="262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ts val="600"/>
              </a:spcBef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CN" dirty="0"/>
              <a:t>(　) 8253</a:t>
            </a:r>
            <a:r>
              <a:rPr lang="zh-CN" altLang="en-US" dirty="0"/>
              <a:t>的计数通道工作于方式</a:t>
            </a:r>
            <a:r>
              <a:rPr lang="en-US" altLang="zh-CN" dirty="0"/>
              <a:t>3</a:t>
            </a:r>
            <a:r>
              <a:rPr lang="zh-CN" altLang="en-US" dirty="0"/>
              <a:t>时，</a:t>
            </a:r>
            <a:r>
              <a:rPr lang="zh-CN" altLang="zh-CN" dirty="0"/>
              <a:t>OUT端能够输出连续方波</a:t>
            </a:r>
            <a:endParaRPr lang="en-US" altLang="zh-CN" dirty="0"/>
          </a:p>
          <a:p>
            <a:pPr algn="just">
              <a:lnSpc>
                <a:spcPct val="95000"/>
              </a:lnSpc>
              <a:spcBef>
                <a:spcPts val="300"/>
              </a:spcBef>
            </a:pPr>
            <a:r>
              <a:rPr lang="en-US" altLang="zh-CN" dirty="0"/>
              <a:t>(</a:t>
            </a:r>
            <a:r>
              <a:rPr lang="zh-CN" altLang="en-US" dirty="0"/>
              <a:t>　</a:t>
            </a:r>
            <a:r>
              <a:rPr lang="en-US" altLang="zh-CN" dirty="0" smtClean="0"/>
              <a:t>)</a:t>
            </a:r>
            <a:r>
              <a:rPr lang="en-US" altLang="zh-CN" dirty="0"/>
              <a:t> 8253</a:t>
            </a:r>
            <a:r>
              <a:rPr lang="zh-CN" altLang="en-US" dirty="0"/>
              <a:t>内部有三个计数通道，它们的功能相</a:t>
            </a:r>
            <a:r>
              <a:rPr lang="zh-CN" altLang="en-US" dirty="0" smtClean="0"/>
              <a:t>同，但</a:t>
            </a:r>
            <a:r>
              <a:rPr lang="zh-CN" altLang="en-US" dirty="0"/>
              <a:t>不能同时</a:t>
            </a:r>
            <a:r>
              <a:rPr lang="zh-CN" altLang="en-US" dirty="0" smtClean="0"/>
              <a:t>计数</a:t>
            </a:r>
            <a:endParaRPr lang="zh-CN" altLang="en-US" dirty="0"/>
          </a:p>
          <a:p>
            <a:pPr>
              <a:lnSpc>
                <a:spcPct val="95000"/>
              </a:lnSpc>
              <a:spcBef>
                <a:spcPts val="300"/>
              </a:spcBef>
            </a:pPr>
            <a:r>
              <a:rPr lang="en-US" altLang="zh-CN" dirty="0"/>
              <a:t>(</a:t>
            </a:r>
            <a:r>
              <a:rPr lang="zh-CN" altLang="en-US" dirty="0"/>
              <a:t>　</a:t>
            </a:r>
            <a:r>
              <a:rPr lang="en-US" altLang="zh-CN" dirty="0" smtClean="0"/>
              <a:t>)</a:t>
            </a:r>
            <a:r>
              <a:rPr lang="zh-CN" altLang="zh-CN" dirty="0"/>
              <a:t> 8253的计数</a:t>
            </a:r>
            <a:r>
              <a:rPr lang="zh-CN" altLang="en-US" dirty="0"/>
              <a:t>初</a:t>
            </a:r>
            <a:r>
              <a:rPr lang="zh-CN" altLang="zh-CN" dirty="0"/>
              <a:t>值最大可达</a:t>
            </a:r>
            <a:r>
              <a:rPr lang="en-US" altLang="zh-CN" dirty="0"/>
              <a:t>65536，</a:t>
            </a:r>
            <a:r>
              <a:rPr lang="zh-CN" altLang="en-US" dirty="0"/>
              <a:t>只需向</a:t>
            </a:r>
            <a:r>
              <a:rPr lang="en-US" altLang="zh-CN" dirty="0"/>
              <a:t>8253</a:t>
            </a:r>
            <a:r>
              <a:rPr lang="zh-CN" altLang="en-US" dirty="0"/>
              <a:t>计数通道写入初值</a:t>
            </a:r>
            <a:r>
              <a:rPr lang="en-US" altLang="zh-CN" dirty="0"/>
              <a:t>0</a:t>
            </a:r>
            <a:r>
              <a:rPr lang="zh-CN" altLang="en-US" dirty="0"/>
              <a:t>，并规定二进制计数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1010527" y="3415824"/>
            <a:ext cx="381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1010527" y="1716442"/>
            <a:ext cx="381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√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945073" y="2522120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×</a:t>
            </a: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540000" y="1124744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判断对错</a:t>
            </a:r>
          </a:p>
        </p:txBody>
      </p:sp>
      <p:sp>
        <p:nvSpPr>
          <p:cNvPr id="34" name="矩形 33"/>
          <p:cNvSpPr/>
          <p:nvPr/>
        </p:nvSpPr>
        <p:spPr>
          <a:xfrm>
            <a:off x="1043648" y="1766078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3648" y="2616192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3648" y="3461004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椭圆 36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51520" y="1772808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14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8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20687"/>
            <a:ext cx="9144000" cy="1143000"/>
          </a:xfrm>
        </p:spPr>
        <p:txBody>
          <a:bodyPr/>
          <a:lstStyle/>
          <a:p>
            <a:r>
              <a:rPr lang="en-US" altLang="zh-CN" dirty="0"/>
              <a:t>6.1  </a:t>
            </a:r>
            <a:r>
              <a:rPr lang="zh-CN" altLang="zh-CN" dirty="0"/>
              <a:t>定时</a:t>
            </a:r>
            <a:r>
              <a:rPr lang="en-US" altLang="zh-CN" dirty="0"/>
              <a:t>/</a:t>
            </a:r>
            <a:r>
              <a:rPr lang="zh-CN" altLang="zh-CN" dirty="0"/>
              <a:t>计数技术概述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2276872"/>
            <a:ext cx="7416824" cy="3672408"/>
          </a:xfrm>
        </p:spPr>
        <p:txBody>
          <a:bodyPr/>
          <a:lstStyle/>
          <a:p>
            <a:pPr>
              <a:lnSpc>
                <a:spcPct val="180000"/>
              </a:lnSpc>
            </a:pPr>
            <a:r>
              <a:rPr lang="en-US" altLang="zh-CN" dirty="0"/>
              <a:t>6.1.1  </a:t>
            </a:r>
            <a:r>
              <a:rPr lang="zh-CN" altLang="zh-CN" dirty="0"/>
              <a:t>定时</a:t>
            </a:r>
            <a:r>
              <a:rPr lang="zh-CN" altLang="zh-CN" dirty="0" smtClean="0"/>
              <a:t>系统</a:t>
            </a:r>
            <a:endParaRPr lang="en-US" altLang="zh-CN" dirty="0" smtClean="0"/>
          </a:p>
          <a:p>
            <a:pPr>
              <a:lnSpc>
                <a:spcPct val="180000"/>
              </a:lnSpc>
            </a:pPr>
            <a:r>
              <a:rPr lang="en-US" altLang="zh-CN" dirty="0"/>
              <a:t>6.1.2  </a:t>
            </a:r>
            <a:r>
              <a:rPr lang="zh-CN" altLang="zh-CN" dirty="0"/>
              <a:t>定时</a:t>
            </a:r>
            <a:r>
              <a:rPr lang="zh-CN" altLang="zh-CN" dirty="0" smtClean="0"/>
              <a:t>方法</a:t>
            </a:r>
            <a:endParaRPr lang="en-US" altLang="zh-CN" dirty="0" smtClean="0"/>
          </a:p>
          <a:p>
            <a:pPr>
              <a:lnSpc>
                <a:spcPct val="180000"/>
              </a:lnSpc>
            </a:pPr>
            <a:r>
              <a:rPr lang="en-US" altLang="zh-CN" dirty="0"/>
              <a:t>6.1.3  </a:t>
            </a:r>
            <a:r>
              <a:rPr lang="zh-CN" altLang="zh-CN" dirty="0"/>
              <a:t>可编程定时</a:t>
            </a:r>
            <a:r>
              <a:rPr lang="en-US" altLang="zh-CN" dirty="0"/>
              <a:t>/</a:t>
            </a:r>
            <a:r>
              <a:rPr lang="zh-CN" altLang="zh-CN" dirty="0"/>
              <a:t>计数器的工作原理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012076" y="2276871"/>
            <a:ext cx="7272808" cy="3312368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59632" y="2579652"/>
            <a:ext cx="7025252" cy="2577540"/>
            <a:chOff x="1259632" y="2579652"/>
            <a:chExt cx="7025252" cy="2577540"/>
          </a:xfrm>
        </p:grpSpPr>
        <p:sp>
          <p:nvSpPr>
            <p:cNvPr id="6" name="矩形 5">
              <a:hlinkClick r:id="rId3" action="ppaction://hlinksldjump"/>
            </p:cNvPr>
            <p:cNvSpPr/>
            <p:nvPr/>
          </p:nvSpPr>
          <p:spPr>
            <a:xfrm>
              <a:off x="1259632" y="2579652"/>
              <a:ext cx="316835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4" action="ppaction://hlinksldjump"/>
            </p:cNvPr>
            <p:cNvSpPr/>
            <p:nvPr/>
          </p:nvSpPr>
          <p:spPr>
            <a:xfrm>
              <a:off x="1259632" y="4581128"/>
              <a:ext cx="702525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5" action="ppaction://hlinksldjump"/>
            </p:cNvPr>
            <p:cNvSpPr/>
            <p:nvPr/>
          </p:nvSpPr>
          <p:spPr>
            <a:xfrm>
              <a:off x="1259632" y="3580390"/>
              <a:ext cx="316835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944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  学习目标</a:t>
            </a:r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253582" y="1840567"/>
            <a:ext cx="6630786" cy="3748673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66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zh-CN" dirty="0"/>
              <a:t>本章主要介绍了定时</a:t>
            </a:r>
            <a:r>
              <a:rPr lang="en-US" altLang="zh-CN" dirty="0"/>
              <a:t>/</a:t>
            </a:r>
            <a:r>
              <a:rPr lang="zh-CN" altLang="zh-CN" dirty="0"/>
              <a:t>计数技术及典型的定时</a:t>
            </a:r>
            <a:r>
              <a:rPr lang="en-US" altLang="zh-CN" dirty="0"/>
              <a:t>/</a:t>
            </a:r>
            <a:r>
              <a:rPr lang="zh-CN" altLang="zh-CN" dirty="0"/>
              <a:t>计数器</a:t>
            </a:r>
            <a:r>
              <a:rPr lang="zh-CN" altLang="zh-CN"/>
              <a:t>芯片</a:t>
            </a:r>
            <a:r>
              <a:rPr lang="en-US" altLang="zh-CN" smtClean="0"/>
              <a:t>8253</a:t>
            </a:r>
            <a:r>
              <a:rPr lang="zh-CN" altLang="zh-CN" smtClean="0"/>
              <a:t>。重点</a:t>
            </a:r>
            <a:r>
              <a:rPr lang="zh-CN" altLang="zh-CN" dirty="0"/>
              <a:t>介绍了</a:t>
            </a:r>
            <a:r>
              <a:rPr lang="en-US" altLang="zh-CN" dirty="0"/>
              <a:t>8253</a:t>
            </a:r>
            <a:r>
              <a:rPr lang="zh-CN" altLang="zh-CN" dirty="0"/>
              <a:t>的内部结构、引脚功能、工作方式、编程结构及</a:t>
            </a:r>
            <a:r>
              <a:rPr lang="zh-CN" altLang="zh-CN"/>
              <a:t>应用</a:t>
            </a:r>
            <a:r>
              <a:rPr lang="zh-CN" altLang="zh-CN" smtClean="0"/>
              <a:t>方法。</a:t>
            </a:r>
            <a:endParaRPr lang="zh-CN" altLang="zh-CN" dirty="0"/>
          </a:p>
          <a:p>
            <a:r>
              <a:rPr lang="zh-CN" altLang="zh-CN" dirty="0"/>
              <a:t>通过本章的学习，读者应理解定时</a:t>
            </a:r>
            <a:r>
              <a:rPr lang="en-US" altLang="zh-CN" dirty="0"/>
              <a:t>/</a:t>
            </a:r>
            <a:r>
              <a:rPr lang="zh-CN" altLang="zh-CN" dirty="0"/>
              <a:t>计数的概念，领会定时</a:t>
            </a:r>
            <a:r>
              <a:rPr lang="en-US" altLang="zh-CN" dirty="0"/>
              <a:t>/</a:t>
            </a:r>
            <a:r>
              <a:rPr lang="zh-CN" altLang="zh-CN" dirty="0"/>
              <a:t>计数技术在微型计算机及其应用系统中的作用，了解</a:t>
            </a:r>
            <a:r>
              <a:rPr lang="en-US" altLang="zh-CN" dirty="0"/>
              <a:t>8253</a:t>
            </a:r>
            <a:r>
              <a:rPr lang="zh-CN" altLang="zh-CN" dirty="0"/>
              <a:t>的内部结构和引脚功能，掌握</a:t>
            </a:r>
            <a:r>
              <a:rPr lang="en-US" altLang="zh-CN" dirty="0"/>
              <a:t>8253</a:t>
            </a:r>
            <a:r>
              <a:rPr lang="zh-CN" altLang="zh-CN" dirty="0"/>
              <a:t>的工作原理以及</a:t>
            </a:r>
            <a:r>
              <a:rPr lang="zh-CN" altLang="zh-CN"/>
              <a:t>编程</a:t>
            </a:r>
            <a:r>
              <a:rPr lang="zh-CN" altLang="zh-CN" smtClean="0"/>
              <a:t>应用。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73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4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16416" y="502961"/>
            <a:ext cx="288150" cy="45719"/>
          </a:xfrm>
        </p:spPr>
        <p:txBody>
          <a:bodyPr>
            <a:normAutofit fontScale="90000"/>
          </a:bodyPr>
          <a:lstStyle/>
          <a:p>
            <a:r>
              <a:rPr lang="zh-CN" altLang="en-US" sz="200" dirty="0" smtClean="0"/>
              <a:t>再见</a:t>
            </a:r>
            <a:endParaRPr lang="zh-CN" altLang="en-US" sz="200" dirty="0"/>
          </a:p>
        </p:txBody>
      </p:sp>
    </p:spTree>
    <p:extLst>
      <p:ext uri="{BB962C8B-B14F-4D97-AF65-F5344CB8AC3E}">
        <p14:creationId xmlns:p14="http://schemas.microsoft.com/office/powerpoint/2010/main" val="17461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6.1.1  </a:t>
            </a:r>
            <a:r>
              <a:rPr lang="zh-CN" altLang="zh-CN" dirty="0"/>
              <a:t>定时系统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40000" y="1916832"/>
            <a:ext cx="8136000" cy="1643527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20000"/>
              </a:spcBef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en-US" dirty="0">
                <a:solidFill>
                  <a:srgbClr val="002060"/>
                </a:solidFill>
              </a:rPr>
              <a:t>　　</a:t>
            </a:r>
            <a:r>
              <a:rPr lang="zh-CN" altLang="zh-CN" dirty="0">
                <a:solidFill>
                  <a:srgbClr val="002060"/>
                </a:solidFill>
              </a:rPr>
              <a:t>指计算机自身运行的定时，以保证计算机在精确的定时信号控制下，按照严格的时间节拍执行每一操作</a:t>
            </a:r>
            <a:r>
              <a:rPr lang="zh-CN" altLang="en-US" dirty="0">
                <a:solidFill>
                  <a:srgbClr val="002060"/>
                </a:solidFill>
              </a:rPr>
              <a:t>。</a:t>
            </a:r>
            <a:endParaRPr lang="en-US" altLang="zh-CN" dirty="0">
              <a:solidFill>
                <a:srgbClr val="002060"/>
              </a:solidFill>
            </a:endParaRPr>
          </a:p>
          <a:p>
            <a:pPr algn="just"/>
            <a:r>
              <a:rPr lang="zh-CN" altLang="en-US" dirty="0">
                <a:solidFill>
                  <a:srgbClr val="002060"/>
                </a:solidFill>
              </a:rPr>
              <a:t>　　</a:t>
            </a:r>
            <a:r>
              <a:rPr lang="zh-CN" altLang="zh-CN" dirty="0">
                <a:solidFill>
                  <a:srgbClr val="002060"/>
                </a:solidFill>
              </a:rPr>
              <a:t>计算机内部定时已在计算机设计时由其硬件结构确定了</a:t>
            </a:r>
            <a:r>
              <a:rPr lang="zh-CN" altLang="zh-CN" dirty="0" smtClean="0">
                <a:solidFill>
                  <a:srgbClr val="002060"/>
                </a:solidFill>
              </a:rPr>
              <a:t>，具有</a:t>
            </a:r>
            <a:r>
              <a:rPr lang="zh-CN" altLang="zh-CN" dirty="0">
                <a:solidFill>
                  <a:srgbClr val="002060"/>
                </a:solidFill>
              </a:rPr>
              <a:t>固定的时序</a:t>
            </a:r>
            <a:r>
              <a:rPr lang="zh-CN" altLang="zh-CN" dirty="0" smtClean="0">
                <a:solidFill>
                  <a:srgbClr val="002060"/>
                </a:solidFill>
              </a:rPr>
              <a:t>关系。</a:t>
            </a:r>
            <a:r>
              <a:rPr lang="zh-CN" altLang="en-US" dirty="0" smtClean="0">
                <a:solidFill>
                  <a:srgbClr val="002060"/>
                </a:solidFill>
              </a:rPr>
              <a:t>计算机</a:t>
            </a:r>
            <a:r>
              <a:rPr lang="zh-CN" altLang="en-US" dirty="0">
                <a:solidFill>
                  <a:srgbClr val="002060"/>
                </a:solidFill>
              </a:rPr>
              <a:t>本身的时间基准</a:t>
            </a:r>
            <a:r>
              <a:rPr lang="zh-CN" altLang="en-US" dirty="0" smtClean="0">
                <a:solidFill>
                  <a:srgbClr val="002060"/>
                </a:solidFill>
              </a:rPr>
              <a:t>就是其主频。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000" y="1268760"/>
            <a:ext cx="24416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内部定时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0000" y="3600312"/>
            <a:ext cx="24416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外部定时</a:t>
            </a:r>
            <a:endParaRPr lang="zh-CN" altLang="en-US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40000" y="4221088"/>
            <a:ext cx="8136000" cy="2086725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spcBef>
                <a:spcPct val="20000"/>
              </a:spcBef>
              <a:buFontTx/>
              <a:buNone/>
              <a:defRPr sz="24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</a:t>
            </a:r>
            <a:r>
              <a:rPr lang="zh-CN" altLang="zh-CN" dirty="0"/>
              <a:t>指外部设备实现某种功能时，在主机与外设之间、或外设与外设之间的时间配合问题。</a:t>
            </a:r>
            <a:endParaRPr lang="zh-CN" altLang="en-US" dirty="0"/>
          </a:p>
          <a:p>
            <a:r>
              <a:rPr lang="zh-CN" altLang="en-US" dirty="0"/>
              <a:t>　　</a:t>
            </a:r>
            <a:r>
              <a:rPr lang="zh-CN" altLang="zh-CN" dirty="0" smtClean="0"/>
              <a:t>针对</a:t>
            </a:r>
            <a:r>
              <a:rPr lang="zh-CN" altLang="zh-CN" dirty="0"/>
              <a:t>不同的应用</a:t>
            </a:r>
            <a:r>
              <a:rPr lang="zh-CN" altLang="zh-CN" dirty="0" smtClean="0"/>
              <a:t>场合</a:t>
            </a:r>
            <a:r>
              <a:rPr lang="zh-CN" altLang="en-US" dirty="0" smtClean="0"/>
              <a:t>需要用户分别</a:t>
            </a:r>
            <a:r>
              <a:rPr lang="zh-CN" altLang="zh-CN" dirty="0" smtClean="0"/>
              <a:t>设计</a:t>
            </a:r>
            <a:r>
              <a:rPr lang="zh-CN" altLang="zh-CN" dirty="0"/>
              <a:t>外部定时</a:t>
            </a:r>
            <a:r>
              <a:rPr lang="zh-CN" altLang="zh-CN" dirty="0" smtClean="0"/>
              <a:t>系统</a:t>
            </a:r>
            <a:r>
              <a:rPr lang="zh-CN" altLang="en-US" dirty="0"/>
              <a:t>。</a:t>
            </a:r>
            <a:endParaRPr lang="zh-CN" altLang="zh-CN" dirty="0"/>
          </a:p>
          <a:p>
            <a:r>
              <a:rPr lang="zh-CN" altLang="en-US" dirty="0" smtClean="0"/>
              <a:t>还要注意</a:t>
            </a:r>
            <a:r>
              <a:rPr lang="zh-CN" altLang="zh-CN" dirty="0" smtClean="0"/>
              <a:t>与</a:t>
            </a:r>
            <a:r>
              <a:rPr lang="zh-CN" altLang="zh-CN" dirty="0"/>
              <a:t>主机的时序</a:t>
            </a:r>
            <a:r>
              <a:rPr lang="zh-CN" altLang="zh-CN" dirty="0" smtClean="0"/>
              <a:t>配合</a:t>
            </a:r>
            <a:r>
              <a:rPr lang="zh-CN" altLang="en-US" dirty="0" smtClean="0"/>
              <a:t>，即</a:t>
            </a:r>
            <a:r>
              <a:rPr lang="zh-CN" altLang="zh-CN" dirty="0" smtClean="0"/>
              <a:t>以</a:t>
            </a:r>
            <a:r>
              <a:rPr lang="zh-CN" altLang="zh-CN" dirty="0"/>
              <a:t>内部定时为基准来设计外部定时</a:t>
            </a:r>
            <a:r>
              <a:rPr lang="zh-CN" altLang="zh-CN" dirty="0" smtClean="0"/>
              <a:t>系统。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01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6.1.2  </a:t>
            </a:r>
            <a:r>
              <a:rPr lang="zh-CN" altLang="zh-CN" dirty="0"/>
              <a:t>定时方法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40000" y="1718224"/>
            <a:ext cx="3996000" cy="1800000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20000"/>
              </a:spcBef>
              <a:buFontTx/>
              <a:buNone/>
              <a:defRPr sz="24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zh-CN" altLang="en-US" dirty="0">
                <a:latin typeface="Times New Roman" pitchFamily="18" charset="0"/>
              </a:rPr>
              <a:t>　　</a:t>
            </a:r>
            <a:r>
              <a:rPr lang="zh-CN" altLang="zh-CN" dirty="0">
                <a:latin typeface="Times New Roman" pitchFamily="18" charset="0"/>
              </a:rPr>
              <a:t>利用CPU运行程序占用若干指令周期的原理，编写循环程序延时一段时间以进行定时，再配合简单输出</a:t>
            </a:r>
            <a:r>
              <a:rPr lang="zh-CN" altLang="zh-CN" dirty="0" smtClean="0">
                <a:latin typeface="Times New Roman" pitchFamily="18" charset="0"/>
              </a:rPr>
              <a:t>接口向</a:t>
            </a:r>
            <a:r>
              <a:rPr lang="zh-CN" altLang="zh-CN" dirty="0">
                <a:latin typeface="Times New Roman" pitchFamily="18" charset="0"/>
              </a:rPr>
              <a:t>外送出定时控制信号</a:t>
            </a:r>
            <a:r>
              <a:rPr lang="zh-CN" altLang="zh-CN" dirty="0" smtClean="0">
                <a:latin typeface="Times New Roman" pitchFamily="18" charset="0"/>
              </a:rPr>
              <a:t>。</a:t>
            </a:r>
            <a:endParaRPr lang="zh-CN" altLang="zh-CN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000" y="1097448"/>
            <a:ext cx="24416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zh-CN" dirty="0" smtClean="0"/>
              <a:t>．</a:t>
            </a:r>
            <a:r>
              <a:rPr lang="zh-CN" altLang="zh-CN" dirty="0"/>
              <a:t>软件</a:t>
            </a:r>
            <a:r>
              <a:rPr lang="zh-CN" altLang="en-US" dirty="0" smtClean="0"/>
              <a:t>定时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0000" y="3573016"/>
            <a:ext cx="24416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zh-CN" dirty="0"/>
              <a:t>硬件</a:t>
            </a:r>
            <a:r>
              <a:rPr lang="zh-CN" altLang="en-US" dirty="0" smtClean="0"/>
              <a:t>定时</a:t>
            </a:r>
            <a:endParaRPr lang="zh-CN" altLang="en-US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40000" y="4157791"/>
            <a:ext cx="8136000" cy="461665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spcBef>
                <a:spcPct val="20000"/>
              </a:spcBef>
              <a:buFontTx/>
              <a:buNone/>
              <a:defRPr sz="24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</a:t>
            </a:r>
            <a:r>
              <a:rPr lang="zh-CN" altLang="zh-CN" dirty="0" smtClean="0"/>
              <a:t>用</a:t>
            </a:r>
            <a:r>
              <a:rPr lang="zh-CN" altLang="zh-CN" dirty="0"/>
              <a:t>专门的定时电路产生定时或延时</a:t>
            </a:r>
            <a:r>
              <a:rPr lang="zh-CN" altLang="zh-CN" dirty="0" smtClean="0"/>
              <a:t>信号。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0000" y="4644431"/>
            <a:ext cx="2852063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 smtClean="0"/>
              <a:t>3</a:t>
            </a:r>
            <a:r>
              <a:rPr lang="zh-CN" altLang="zh-CN" dirty="0" smtClean="0"/>
              <a:t>．</a:t>
            </a:r>
            <a:r>
              <a:rPr lang="zh-CN" altLang="zh-CN" dirty="0"/>
              <a:t>可编程</a:t>
            </a:r>
            <a:r>
              <a:rPr lang="zh-CN" altLang="en-US" dirty="0" smtClean="0"/>
              <a:t>定时</a:t>
            </a:r>
            <a:endParaRPr lang="zh-CN" altLang="en-US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607040" y="1718224"/>
            <a:ext cx="4068960" cy="1800000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20000"/>
              </a:spcBef>
              <a:buFontTx/>
              <a:buNone/>
              <a:defRPr sz="24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zh-CN" altLang="zh-CN" dirty="0" smtClean="0"/>
              <a:t>实现延时功能</a:t>
            </a:r>
            <a:r>
              <a:rPr lang="zh-CN" altLang="zh-CN" dirty="0"/>
              <a:t>的</a:t>
            </a:r>
            <a:r>
              <a:rPr lang="zh-CN" altLang="zh-CN" dirty="0" smtClean="0"/>
              <a:t>程序段</a:t>
            </a:r>
            <a:r>
              <a:rPr lang="zh-CN" altLang="en-US" dirty="0" smtClean="0"/>
              <a:t>示例</a:t>
            </a:r>
            <a:r>
              <a:rPr lang="zh-CN" altLang="zh-CN" dirty="0" smtClean="0"/>
              <a:t>：</a:t>
            </a:r>
            <a:endParaRPr lang="zh-CN" altLang="zh-CN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altLang="zh-CN" dirty="0"/>
              <a:t>DALLY</a:t>
            </a:r>
            <a:r>
              <a:rPr lang="zh-CN" altLang="zh-CN" dirty="0" smtClean="0"/>
              <a:t>：</a:t>
            </a:r>
            <a:r>
              <a:rPr lang="en-US" altLang="zh-CN" dirty="0" smtClean="0"/>
              <a:t> MOV　CX,8800H</a:t>
            </a:r>
            <a:endParaRPr lang="zh-CN" altLang="zh-CN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altLang="zh-CN" dirty="0"/>
              <a:t>L1</a:t>
            </a:r>
            <a:r>
              <a:rPr lang="zh-CN" altLang="zh-CN" dirty="0" smtClean="0"/>
              <a:t>：</a:t>
            </a:r>
            <a:r>
              <a:rPr lang="en-US" altLang="zh-CN" dirty="0" smtClean="0"/>
              <a:t>　　MOV　AX,0FFFFH</a:t>
            </a:r>
            <a:endParaRPr lang="zh-CN" altLang="zh-CN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altLang="zh-CN" dirty="0"/>
              <a:t>L2</a:t>
            </a:r>
            <a:r>
              <a:rPr lang="zh-CN" altLang="zh-CN" dirty="0" smtClean="0"/>
              <a:t>：</a:t>
            </a:r>
            <a:r>
              <a:rPr lang="en-US" altLang="zh-CN" dirty="0" smtClean="0"/>
              <a:t>　　DEC　AX</a:t>
            </a:r>
            <a:endParaRPr lang="zh-CN" altLang="zh-CN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altLang="zh-CN" dirty="0" smtClean="0"/>
              <a:t>　　　　JNZ　L2</a:t>
            </a:r>
            <a:endParaRPr lang="zh-CN" altLang="zh-CN" dirty="0"/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US" altLang="zh-CN" dirty="0" smtClean="0"/>
              <a:t>　　　　LOOP </a:t>
            </a:r>
            <a:r>
              <a:rPr lang="en-US" altLang="zh-CN" dirty="0"/>
              <a:t>L1</a:t>
            </a:r>
            <a:endParaRPr lang="zh-CN" altLang="zh-CN" dirty="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39040" y="5229206"/>
            <a:ext cx="8136000" cy="1116000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ts val="0"/>
              </a:spcBef>
              <a:buFontTx/>
              <a:buNone/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5000"/>
              </a:lnSpc>
            </a:pPr>
            <a:r>
              <a:rPr lang="zh-CN" altLang="en-US" dirty="0"/>
              <a:t>　　</a:t>
            </a:r>
            <a:r>
              <a:rPr lang="zh-CN" altLang="zh-CN" dirty="0"/>
              <a:t>采用软硬件结合的方法，使用可编程定时/计数器芯片，结合编程选择不同的工作方式，确定不同的定时计数功能。</a:t>
            </a:r>
            <a:endParaRPr lang="en-US" altLang="zh-CN" dirty="0"/>
          </a:p>
          <a:p>
            <a:pPr>
              <a:lnSpc>
                <a:spcPct val="95000"/>
              </a:lnSpc>
            </a:pPr>
            <a:r>
              <a:rPr lang="zh-CN" altLang="en-US" dirty="0"/>
              <a:t>　　</a:t>
            </a:r>
            <a:r>
              <a:rPr lang="zh-CN" altLang="zh-CN" dirty="0"/>
              <a:t>实际中广泛应用这种可编程定时</a:t>
            </a:r>
            <a:r>
              <a:rPr lang="zh-CN" altLang="en-US" dirty="0"/>
              <a:t>技术。</a:t>
            </a:r>
          </a:p>
        </p:txBody>
      </p:sp>
    </p:spTree>
    <p:extLst>
      <p:ext uri="{BB962C8B-B14F-4D97-AF65-F5344CB8AC3E}">
        <p14:creationId xmlns:p14="http://schemas.microsoft.com/office/powerpoint/2010/main" val="358691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pc="0" dirty="0"/>
              <a:t>6.1.3  </a:t>
            </a:r>
            <a:r>
              <a:rPr lang="zh-CN" altLang="zh-CN" spc="0" dirty="0"/>
              <a:t>可编程定时</a:t>
            </a:r>
            <a:r>
              <a:rPr lang="en-US" altLang="zh-CN" spc="0" dirty="0"/>
              <a:t>/</a:t>
            </a:r>
            <a:r>
              <a:rPr lang="zh-CN" altLang="zh-CN" spc="0" dirty="0"/>
              <a:t>计数器的工作原理</a:t>
            </a:r>
            <a:endParaRPr lang="zh-CN" altLang="en-US" spc="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457520" y="1317240"/>
            <a:ext cx="8362952" cy="3024336"/>
            <a:chOff x="442913" y="1385480"/>
            <a:chExt cx="8362952" cy="3024336"/>
          </a:xfrm>
        </p:grpSpPr>
        <p:sp>
          <p:nvSpPr>
            <p:cNvPr id="44" name="圆角矩形 43"/>
            <p:cNvSpPr/>
            <p:nvPr/>
          </p:nvSpPr>
          <p:spPr>
            <a:xfrm>
              <a:off x="510036" y="1385480"/>
              <a:ext cx="8094412" cy="3024336"/>
            </a:xfrm>
            <a:prstGeom prst="roundRect">
              <a:avLst/>
            </a:prstGeom>
            <a:solidFill>
              <a:srgbClr val="EAEAEA">
                <a:alpha val="50196"/>
              </a:srgb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grpSp>
          <p:nvGrpSpPr>
            <p:cNvPr id="3" name="Group 60"/>
            <p:cNvGrpSpPr>
              <a:grpSpLocks/>
            </p:cNvGrpSpPr>
            <p:nvPr/>
          </p:nvGrpSpPr>
          <p:grpSpPr bwMode="auto">
            <a:xfrm>
              <a:off x="442913" y="1554088"/>
              <a:ext cx="8362952" cy="2667000"/>
              <a:chOff x="395" y="1536"/>
              <a:chExt cx="5268" cy="1680"/>
            </a:xfrm>
          </p:grpSpPr>
          <p:sp>
            <p:nvSpPr>
              <p:cNvPr id="4" name="Rectangle 15"/>
              <p:cNvSpPr>
                <a:spLocks noChangeArrowheads="1"/>
              </p:cNvSpPr>
              <p:nvPr/>
            </p:nvSpPr>
            <p:spPr bwMode="auto">
              <a:xfrm>
                <a:off x="1726" y="1536"/>
                <a:ext cx="2876" cy="1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5" name="Rectangle 19"/>
              <p:cNvSpPr>
                <a:spLocks noChangeArrowheads="1"/>
              </p:cNvSpPr>
              <p:nvPr/>
            </p:nvSpPr>
            <p:spPr bwMode="auto">
              <a:xfrm>
                <a:off x="1806" y="1890"/>
                <a:ext cx="922" cy="265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6" name="Rectangle 27"/>
              <p:cNvSpPr>
                <a:spLocks noChangeArrowheads="1"/>
              </p:cNvSpPr>
              <p:nvPr/>
            </p:nvSpPr>
            <p:spPr bwMode="auto">
              <a:xfrm>
                <a:off x="1806" y="2597"/>
                <a:ext cx="922" cy="265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Rectangle 29"/>
              <p:cNvSpPr>
                <a:spLocks noChangeArrowheads="1"/>
              </p:cNvSpPr>
              <p:nvPr/>
            </p:nvSpPr>
            <p:spPr bwMode="auto">
              <a:xfrm>
                <a:off x="3298" y="1713"/>
                <a:ext cx="1202" cy="265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Rectangle 31"/>
              <p:cNvSpPr>
                <a:spLocks noChangeArrowheads="1"/>
              </p:cNvSpPr>
              <p:nvPr/>
            </p:nvSpPr>
            <p:spPr bwMode="auto">
              <a:xfrm>
                <a:off x="3290" y="2774"/>
                <a:ext cx="1210" cy="265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Rectangle 33"/>
              <p:cNvSpPr>
                <a:spLocks noChangeArrowheads="1"/>
              </p:cNvSpPr>
              <p:nvPr/>
            </p:nvSpPr>
            <p:spPr bwMode="auto">
              <a:xfrm>
                <a:off x="3470" y="2243"/>
                <a:ext cx="867" cy="266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4918" y="1839"/>
                <a:ext cx="74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CLK</a:t>
                </a:r>
              </a:p>
            </p:txBody>
          </p:sp>
          <p:sp>
            <p:nvSpPr>
              <p:cNvPr id="11" name="Text Box 35"/>
              <p:cNvSpPr txBox="1">
                <a:spLocks noChangeArrowheads="1"/>
              </p:cNvSpPr>
              <p:nvPr/>
            </p:nvSpPr>
            <p:spPr bwMode="auto">
              <a:xfrm>
                <a:off x="4918" y="2193"/>
                <a:ext cx="74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GATE</a:t>
                </a:r>
              </a:p>
            </p:txBody>
          </p:sp>
          <p:sp>
            <p:nvSpPr>
              <p:cNvPr id="12" name="Text Box 36"/>
              <p:cNvSpPr txBox="1">
                <a:spLocks noChangeArrowheads="1"/>
              </p:cNvSpPr>
              <p:nvPr/>
            </p:nvSpPr>
            <p:spPr bwMode="auto">
              <a:xfrm>
                <a:off x="4918" y="2546"/>
                <a:ext cx="74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OUT</a:t>
                </a:r>
              </a:p>
            </p:txBody>
          </p: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auto">
              <a:xfrm>
                <a:off x="1773" y="1901"/>
                <a:ext cx="99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控制寄存器</a:t>
                </a: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auto">
              <a:xfrm>
                <a:off x="395" y="1544"/>
                <a:ext cx="940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数据总线</a:t>
                </a:r>
                <a:endParaRPr kumimoji="0" lang="zh-CN" altLang="en-US" sz="2000" baseline="-25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5" name="Text Box 20"/>
              <p:cNvSpPr txBox="1">
                <a:spLocks noChangeArrowheads="1"/>
              </p:cNvSpPr>
              <p:nvPr/>
            </p:nvSpPr>
            <p:spPr bwMode="auto">
              <a:xfrm>
                <a:off x="1773" y="2608"/>
                <a:ext cx="99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状态寄存器</a:t>
                </a:r>
              </a:p>
            </p:txBody>
          </p:sp>
          <p:grpSp>
            <p:nvGrpSpPr>
              <p:cNvPr id="16" name="Group 57"/>
              <p:cNvGrpSpPr>
                <a:grpSpLocks/>
              </p:cNvGrpSpPr>
              <p:nvPr/>
            </p:nvGrpSpPr>
            <p:grpSpPr bwMode="auto">
              <a:xfrm>
                <a:off x="4605" y="1967"/>
                <a:ext cx="327" cy="707"/>
                <a:chOff x="4530" y="1967"/>
                <a:chExt cx="500" cy="707"/>
              </a:xfrm>
            </p:grpSpPr>
            <p:sp>
              <p:nvSpPr>
                <p:cNvPr id="41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4531" y="1967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2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4530" y="2321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3" name="Line 26"/>
                <p:cNvSpPr>
                  <a:spLocks noChangeShapeType="1"/>
                </p:cNvSpPr>
                <p:nvPr/>
              </p:nvSpPr>
              <p:spPr bwMode="auto">
                <a:xfrm>
                  <a:off x="4533" y="2674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7" name="Text Box 28"/>
              <p:cNvSpPr txBox="1">
                <a:spLocks noChangeArrowheads="1"/>
              </p:cNvSpPr>
              <p:nvPr/>
            </p:nvSpPr>
            <p:spPr bwMode="auto">
              <a:xfrm>
                <a:off x="3195" y="1731"/>
                <a:ext cx="140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计数初值寄存器</a:t>
                </a:r>
              </a:p>
            </p:txBody>
          </p:sp>
          <p:sp>
            <p:nvSpPr>
              <p:cNvPr id="18" name="Text Box 30"/>
              <p:cNvSpPr txBox="1">
                <a:spLocks noChangeArrowheads="1"/>
              </p:cNvSpPr>
              <p:nvPr/>
            </p:nvSpPr>
            <p:spPr bwMode="auto">
              <a:xfrm>
                <a:off x="3195" y="2794"/>
                <a:ext cx="140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计数锁存寄存器</a:t>
                </a:r>
              </a:p>
            </p:txBody>
          </p:sp>
          <p:sp>
            <p:nvSpPr>
              <p:cNvPr id="19" name="Text Box 32"/>
              <p:cNvSpPr txBox="1">
                <a:spLocks noChangeArrowheads="1"/>
              </p:cNvSpPr>
              <p:nvPr/>
            </p:nvSpPr>
            <p:spPr bwMode="auto">
              <a:xfrm>
                <a:off x="3360" y="2261"/>
                <a:ext cx="107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计数单元</a:t>
                </a:r>
              </a:p>
            </p:txBody>
          </p:sp>
          <p:sp>
            <p:nvSpPr>
              <p:cNvPr id="20" name="AutoShape 18"/>
              <p:cNvSpPr>
                <a:spLocks noChangeArrowheads="1"/>
              </p:cNvSpPr>
              <p:nvPr/>
            </p:nvSpPr>
            <p:spPr bwMode="auto">
              <a:xfrm flipV="1">
                <a:off x="1342" y="1624"/>
                <a:ext cx="373" cy="89"/>
              </a:xfrm>
              <a:prstGeom prst="leftRightArrow">
                <a:avLst>
                  <a:gd name="adj1" fmla="val 50000"/>
                  <a:gd name="adj2" fmla="val 45034"/>
                </a:avLst>
              </a:prstGeom>
              <a:solidFill>
                <a:srgbClr val="00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AutoShape 37"/>
              <p:cNvSpPr>
                <a:spLocks noChangeArrowheads="1"/>
              </p:cNvSpPr>
              <p:nvPr/>
            </p:nvSpPr>
            <p:spPr bwMode="auto">
              <a:xfrm flipH="1">
                <a:off x="1342" y="2951"/>
                <a:ext cx="373" cy="88"/>
              </a:xfrm>
              <a:prstGeom prst="leftArrow">
                <a:avLst>
                  <a:gd name="adj1" fmla="val 51398"/>
                  <a:gd name="adj2" fmla="val 58870"/>
                </a:avLst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miter lim="800000"/>
                <a:headEnd/>
                <a:tailEnd/>
              </a:ln>
              <a:extLst/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Rectangle 38"/>
              <p:cNvSpPr>
                <a:spLocks noChangeArrowheads="1"/>
              </p:cNvSpPr>
              <p:nvPr/>
            </p:nvSpPr>
            <p:spPr bwMode="auto">
              <a:xfrm flipH="1">
                <a:off x="2977" y="1624"/>
                <a:ext cx="63" cy="1504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" name="AutoShape 39"/>
              <p:cNvSpPr>
                <a:spLocks noChangeArrowheads="1"/>
              </p:cNvSpPr>
              <p:nvPr/>
            </p:nvSpPr>
            <p:spPr bwMode="auto">
              <a:xfrm rot="16200000" flipV="1">
                <a:off x="3766" y="2069"/>
                <a:ext cx="265" cy="83"/>
              </a:xfrm>
              <a:prstGeom prst="leftArrow">
                <a:avLst>
                  <a:gd name="adj1" fmla="val 50602"/>
                  <a:gd name="adj2" fmla="val 120971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Text Box 40"/>
              <p:cNvSpPr txBox="1">
                <a:spLocks noChangeArrowheads="1"/>
              </p:cNvSpPr>
              <p:nvPr/>
            </p:nvSpPr>
            <p:spPr bwMode="auto">
              <a:xfrm>
                <a:off x="404" y="2877"/>
                <a:ext cx="940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zh-CN" altLang="en-US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地址总线</a:t>
                </a:r>
              </a:p>
            </p:txBody>
          </p:sp>
          <p:sp>
            <p:nvSpPr>
              <p:cNvPr id="25" name="AutoShape 41"/>
              <p:cNvSpPr>
                <a:spLocks noChangeArrowheads="1"/>
              </p:cNvSpPr>
              <p:nvPr/>
            </p:nvSpPr>
            <p:spPr bwMode="auto">
              <a:xfrm rot="16200000" flipV="1">
                <a:off x="3766" y="2600"/>
                <a:ext cx="265" cy="83"/>
              </a:xfrm>
              <a:prstGeom prst="leftArrow">
                <a:avLst>
                  <a:gd name="adj1" fmla="val 50602"/>
                  <a:gd name="adj2" fmla="val 120971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AutoShape 42"/>
              <p:cNvSpPr>
                <a:spLocks noChangeArrowheads="1"/>
              </p:cNvSpPr>
              <p:nvPr/>
            </p:nvSpPr>
            <p:spPr bwMode="auto">
              <a:xfrm rot="10800000" flipV="1">
                <a:off x="3041" y="1801"/>
                <a:ext cx="249" cy="89"/>
              </a:xfrm>
              <a:prstGeom prst="leftArrow">
                <a:avLst>
                  <a:gd name="adj1" fmla="val 50602"/>
                  <a:gd name="adj2" fmla="val 106004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AutoShape 43"/>
              <p:cNvSpPr>
                <a:spLocks noChangeArrowheads="1"/>
              </p:cNvSpPr>
              <p:nvPr/>
            </p:nvSpPr>
            <p:spPr bwMode="auto">
              <a:xfrm rot="10800000" flipH="1" flipV="1">
                <a:off x="2728" y="1978"/>
                <a:ext cx="249" cy="89"/>
              </a:xfrm>
              <a:prstGeom prst="leftArrow">
                <a:avLst>
                  <a:gd name="adj1" fmla="val 50602"/>
                  <a:gd name="adj2" fmla="val 106004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AutoShape 44"/>
              <p:cNvSpPr>
                <a:spLocks noChangeArrowheads="1"/>
              </p:cNvSpPr>
              <p:nvPr/>
            </p:nvSpPr>
            <p:spPr bwMode="auto">
              <a:xfrm rot="10800000" flipV="1">
                <a:off x="2728" y="2686"/>
                <a:ext cx="249" cy="88"/>
              </a:xfrm>
              <a:prstGeom prst="leftArrow">
                <a:avLst>
                  <a:gd name="adj1" fmla="val 50602"/>
                  <a:gd name="adj2" fmla="val 107208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AutoShape 45"/>
              <p:cNvSpPr>
                <a:spLocks noChangeArrowheads="1"/>
              </p:cNvSpPr>
              <p:nvPr/>
            </p:nvSpPr>
            <p:spPr bwMode="auto">
              <a:xfrm rot="10800000" flipH="1" flipV="1">
                <a:off x="3041" y="2862"/>
                <a:ext cx="249" cy="89"/>
              </a:xfrm>
              <a:prstGeom prst="leftArrow">
                <a:avLst>
                  <a:gd name="adj1" fmla="val 50602"/>
                  <a:gd name="adj2" fmla="val 106004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Text Box 46"/>
              <p:cNvSpPr txBox="1">
                <a:spLocks noChangeArrowheads="1"/>
              </p:cNvSpPr>
              <p:nvPr/>
            </p:nvSpPr>
            <p:spPr bwMode="auto">
              <a:xfrm>
                <a:off x="907" y="1850"/>
                <a:ext cx="443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RD</a:t>
                </a:r>
                <a:endParaRPr kumimoji="0" lang="en-US" altLang="zh-CN" sz="2000" baseline="30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1" name="Text Box 47"/>
              <p:cNvSpPr txBox="1">
                <a:spLocks noChangeArrowheads="1"/>
              </p:cNvSpPr>
              <p:nvPr/>
            </p:nvSpPr>
            <p:spPr bwMode="auto">
              <a:xfrm>
                <a:off x="907" y="2101"/>
                <a:ext cx="443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WR</a:t>
                </a:r>
                <a:endParaRPr kumimoji="0" lang="en-US" altLang="zh-CN" sz="2000" baseline="30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2" name="Text Box 48"/>
              <p:cNvSpPr txBox="1">
                <a:spLocks noChangeArrowheads="1"/>
              </p:cNvSpPr>
              <p:nvPr/>
            </p:nvSpPr>
            <p:spPr bwMode="auto">
              <a:xfrm>
                <a:off x="576" y="2385"/>
                <a:ext cx="78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RESET</a:t>
                </a:r>
                <a:endParaRPr kumimoji="0" lang="en-US" altLang="zh-CN" sz="2000" baseline="30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3" name="Text Box 49"/>
              <p:cNvSpPr txBox="1">
                <a:spLocks noChangeArrowheads="1"/>
              </p:cNvSpPr>
              <p:nvPr/>
            </p:nvSpPr>
            <p:spPr bwMode="auto">
              <a:xfrm>
                <a:off x="528" y="2646"/>
                <a:ext cx="828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 eaLnBrk="0" hangingPunct="0">
                  <a:buFontTx/>
                  <a:buNone/>
                </a:pPr>
                <a:r>
                  <a:rPr kumimoji="0" lang="en-US" altLang="zh-CN" sz="2000" dirty="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</a:rPr>
                  <a:t>READY</a:t>
                </a:r>
                <a:endParaRPr kumimoji="0" lang="en-US" altLang="zh-CN" sz="2000" baseline="30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34" name="Group 58"/>
              <p:cNvGrpSpPr>
                <a:grpSpLocks/>
              </p:cNvGrpSpPr>
              <p:nvPr/>
            </p:nvGrpSpPr>
            <p:grpSpPr bwMode="auto">
              <a:xfrm>
                <a:off x="1344" y="1978"/>
                <a:ext cx="373" cy="796"/>
                <a:chOff x="1220" y="1978"/>
                <a:chExt cx="497" cy="796"/>
              </a:xfrm>
            </p:grpSpPr>
            <p:sp>
              <p:nvSpPr>
                <p:cNvPr id="37" name="Line 21"/>
                <p:cNvSpPr>
                  <a:spLocks noChangeShapeType="1"/>
                </p:cNvSpPr>
                <p:nvPr/>
              </p:nvSpPr>
              <p:spPr bwMode="auto">
                <a:xfrm>
                  <a:off x="1220" y="1978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8" name="Line 22"/>
                <p:cNvSpPr>
                  <a:spLocks noChangeShapeType="1"/>
                </p:cNvSpPr>
                <p:nvPr/>
              </p:nvSpPr>
              <p:spPr bwMode="auto">
                <a:xfrm>
                  <a:off x="1220" y="2509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9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1220" y="2774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0" name="Line 50"/>
                <p:cNvSpPr>
                  <a:spLocks noChangeShapeType="1"/>
                </p:cNvSpPr>
                <p:nvPr/>
              </p:nvSpPr>
              <p:spPr bwMode="auto">
                <a:xfrm>
                  <a:off x="1220" y="2243"/>
                  <a:ext cx="49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0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35" name="Line 51"/>
              <p:cNvSpPr>
                <a:spLocks noChangeShapeType="1"/>
              </p:cNvSpPr>
              <p:nvPr/>
            </p:nvSpPr>
            <p:spPr bwMode="auto">
              <a:xfrm>
                <a:off x="1069" y="1907"/>
                <a:ext cx="20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36" name="Line 52"/>
              <p:cNvSpPr>
                <a:spLocks noChangeShapeType="1"/>
              </p:cNvSpPr>
              <p:nvPr/>
            </p:nvSpPr>
            <p:spPr bwMode="auto">
              <a:xfrm>
                <a:off x="1040" y="2153"/>
                <a:ext cx="20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3044178" y="4358992"/>
            <a:ext cx="3390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典型定时</a:t>
            </a:r>
            <a:r>
              <a:rPr lang="en-US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计数器基本原理图</a:t>
            </a:r>
            <a:endParaRPr lang="zh-CN" altLang="en-US" sz="2000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Text Box 55"/>
          <p:cNvSpPr txBox="1">
            <a:spLocks noChangeArrowheads="1"/>
          </p:cNvSpPr>
          <p:nvPr/>
        </p:nvSpPr>
        <p:spPr bwMode="auto">
          <a:xfrm>
            <a:off x="683568" y="4697848"/>
            <a:ext cx="5028756" cy="173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  <a:buFont typeface="Wingdings" pitchFamily="2" charset="2"/>
              <a:buNone/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n</a:t>
            </a:r>
            <a:r>
              <a:rPr lang="zh-CN" altLang="en-US" sz="32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＝</a:t>
            </a:r>
            <a:r>
              <a:rPr lang="en-US" altLang="zh-CN" sz="3200" b="1" dirty="0" err="1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3200" b="1" baseline="-25000" dirty="0" err="1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clk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／</a:t>
            </a:r>
            <a:r>
              <a:rPr lang="en-US" altLang="zh-CN" sz="3200" b="1" dirty="0" err="1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en-US" altLang="zh-CN" sz="3200" b="1" baseline="-25000" dirty="0" err="1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out</a:t>
            </a:r>
            <a:endParaRPr lang="en-US" altLang="zh-CN" sz="3200" b="1" baseline="-250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注　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n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　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计数初值</a:t>
            </a:r>
            <a:endParaRPr lang="en-US" altLang="zh-CN" sz="24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zh-CN" sz="2400" baseline="-25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clk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CLK</a:t>
            </a:r>
            <a:r>
              <a:rPr lang="zh-CN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工作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时钟频率</a:t>
            </a:r>
            <a:endParaRPr lang="en-US" altLang="zh-CN" sz="2400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f</a:t>
            </a:r>
            <a:r>
              <a:rPr lang="zh-CN" altLang="zh-CN" sz="2400" baseline="-25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OUT</a:t>
            </a:r>
            <a:r>
              <a:rPr lang="zh-CN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输出</a:t>
            </a:r>
            <a:r>
              <a:rPr lang="zh-CN" altLang="zh-CN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时钟频率</a:t>
            </a:r>
            <a:endParaRPr lang="en-US" altLang="zh-CN" sz="24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39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 </a:t>
            </a:r>
            <a:r>
              <a:rPr lang="zh-CN" altLang="zh-CN" dirty="0"/>
              <a:t>可编程定时</a:t>
            </a:r>
            <a:r>
              <a:rPr lang="en-US" altLang="zh-CN" dirty="0"/>
              <a:t>/</a:t>
            </a:r>
            <a:r>
              <a:rPr lang="zh-CN" altLang="zh-CN" dirty="0"/>
              <a:t>计数器</a:t>
            </a:r>
            <a:r>
              <a:rPr lang="en-US" altLang="zh-CN" dirty="0"/>
              <a:t>8253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1988840"/>
            <a:ext cx="5544616" cy="390746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100" dirty="0" smtClean="0"/>
              <a:t>6.2.1  </a:t>
            </a:r>
            <a:r>
              <a:rPr lang="en-US" altLang="zh-CN" sz="3100" dirty="0"/>
              <a:t>8253</a:t>
            </a:r>
            <a:r>
              <a:rPr lang="zh-CN" altLang="zh-CN" sz="3100" dirty="0"/>
              <a:t>的主要</a:t>
            </a:r>
            <a:r>
              <a:rPr lang="zh-CN" altLang="zh-CN" sz="3100" dirty="0" smtClean="0"/>
              <a:t>特性</a:t>
            </a:r>
            <a:endParaRPr lang="en-US" altLang="zh-CN" sz="3100" dirty="0" smtClean="0"/>
          </a:p>
          <a:p>
            <a:pPr>
              <a:lnSpc>
                <a:spcPct val="120000"/>
              </a:lnSpc>
            </a:pPr>
            <a:r>
              <a:rPr lang="en-US" altLang="zh-CN" sz="3100" dirty="0"/>
              <a:t>6.2.2  8253</a:t>
            </a:r>
            <a:r>
              <a:rPr lang="zh-CN" altLang="zh-CN" sz="3100" dirty="0"/>
              <a:t>的内部</a:t>
            </a:r>
            <a:r>
              <a:rPr lang="zh-CN" altLang="zh-CN" sz="3100" dirty="0" smtClean="0"/>
              <a:t>结构</a:t>
            </a:r>
            <a:endParaRPr lang="en-US" altLang="zh-CN" sz="3100" dirty="0" smtClean="0"/>
          </a:p>
          <a:p>
            <a:pPr>
              <a:lnSpc>
                <a:spcPct val="120000"/>
              </a:lnSpc>
            </a:pPr>
            <a:r>
              <a:rPr lang="en-US" altLang="zh-CN" sz="3100" dirty="0"/>
              <a:t>6.2.3  8253</a:t>
            </a:r>
            <a:r>
              <a:rPr lang="zh-CN" altLang="zh-CN" sz="3100" dirty="0"/>
              <a:t>的引脚</a:t>
            </a:r>
            <a:r>
              <a:rPr lang="zh-CN" altLang="zh-CN" sz="3100" dirty="0" smtClean="0"/>
              <a:t>功能</a:t>
            </a:r>
            <a:endParaRPr lang="en-US" altLang="zh-CN" sz="3100" dirty="0" smtClean="0"/>
          </a:p>
          <a:p>
            <a:pPr>
              <a:lnSpc>
                <a:spcPct val="120000"/>
              </a:lnSpc>
            </a:pPr>
            <a:r>
              <a:rPr lang="en-US" altLang="zh-CN" sz="3100" dirty="0"/>
              <a:t>6.2.4  8253</a:t>
            </a:r>
            <a:r>
              <a:rPr lang="zh-CN" altLang="zh-CN" sz="3100" dirty="0"/>
              <a:t>的工作</a:t>
            </a:r>
            <a:r>
              <a:rPr lang="zh-CN" altLang="zh-CN" sz="3100" dirty="0" smtClean="0"/>
              <a:t>方式</a:t>
            </a:r>
            <a:endParaRPr lang="en-US" altLang="zh-CN" sz="3100" dirty="0" smtClean="0"/>
          </a:p>
          <a:p>
            <a:pPr>
              <a:lnSpc>
                <a:spcPct val="120000"/>
              </a:lnSpc>
            </a:pPr>
            <a:r>
              <a:rPr lang="en-US" altLang="zh-CN" sz="3100" dirty="0"/>
              <a:t>6.2.5  8253</a:t>
            </a:r>
            <a:r>
              <a:rPr lang="zh-CN" altLang="zh-CN" sz="3100" dirty="0"/>
              <a:t>的控制</a:t>
            </a:r>
            <a:r>
              <a:rPr lang="zh-CN" altLang="zh-CN" sz="3100" dirty="0" smtClean="0"/>
              <a:t>字</a:t>
            </a:r>
            <a:endParaRPr lang="en-US" altLang="zh-CN" sz="3100" dirty="0" smtClean="0"/>
          </a:p>
          <a:p>
            <a:pPr>
              <a:lnSpc>
                <a:spcPct val="120000"/>
              </a:lnSpc>
            </a:pPr>
            <a:r>
              <a:rPr lang="en-US" altLang="zh-CN" sz="3100" dirty="0"/>
              <a:t>6.2.6  8253</a:t>
            </a:r>
            <a:r>
              <a:rPr lang="zh-CN" altLang="zh-CN" sz="3100" dirty="0"/>
              <a:t>的编程</a:t>
            </a:r>
            <a:endParaRPr lang="zh-CN" altLang="en-US" sz="3100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403648" y="1916832"/>
            <a:ext cx="6264696" cy="4104456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51720" y="2031352"/>
            <a:ext cx="4176465" cy="3890164"/>
            <a:chOff x="2051720" y="2031352"/>
            <a:chExt cx="4176465" cy="3890164"/>
          </a:xfrm>
        </p:grpSpPr>
        <p:sp>
          <p:nvSpPr>
            <p:cNvPr id="6" name="矩形 5">
              <a:hlinkClick r:id="rId3" action="ppaction://hlinksldjump"/>
            </p:cNvPr>
            <p:cNvSpPr/>
            <p:nvPr/>
          </p:nvSpPr>
          <p:spPr>
            <a:xfrm>
              <a:off x="2051720" y="2031352"/>
              <a:ext cx="417646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4" action="ppaction://hlinksldjump"/>
            </p:cNvPr>
            <p:cNvSpPr/>
            <p:nvPr/>
          </p:nvSpPr>
          <p:spPr>
            <a:xfrm>
              <a:off x="2051720" y="3356992"/>
              <a:ext cx="417646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5" action="ppaction://hlinksldjump"/>
            </p:cNvPr>
            <p:cNvSpPr/>
            <p:nvPr/>
          </p:nvSpPr>
          <p:spPr>
            <a:xfrm>
              <a:off x="2051720" y="4019812"/>
              <a:ext cx="417646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6" action="ppaction://hlinksldjump"/>
            </p:cNvPr>
            <p:cNvSpPr/>
            <p:nvPr/>
          </p:nvSpPr>
          <p:spPr>
            <a:xfrm>
              <a:off x="2051721" y="2694172"/>
              <a:ext cx="417646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hlinkClick r:id="rId7" action="ppaction://hlinksldjump"/>
            </p:cNvPr>
            <p:cNvSpPr/>
            <p:nvPr/>
          </p:nvSpPr>
          <p:spPr>
            <a:xfrm>
              <a:off x="2051720" y="4682632"/>
              <a:ext cx="374441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hlinkClick r:id="rId8" action="ppaction://hlinksldjump"/>
            </p:cNvPr>
            <p:cNvSpPr/>
            <p:nvPr/>
          </p:nvSpPr>
          <p:spPr>
            <a:xfrm>
              <a:off x="2051720" y="5345452"/>
              <a:ext cx="338437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26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6.2.1  8253</a:t>
            </a:r>
            <a:r>
              <a:rPr lang="zh-CN" altLang="zh-CN" dirty="0"/>
              <a:t>的主要特性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755568" y="1399128"/>
            <a:ext cx="7704864" cy="4714895"/>
          </a:xfrm>
          <a:prstGeom prst="rect">
            <a:avLst/>
          </a:prstGeom>
          <a:solidFill>
            <a:srgbClr val="FFDDFF">
              <a:alpha val="49804"/>
            </a:srgbClr>
          </a:solidFill>
          <a:ln w="19050">
            <a:solidFill>
              <a:srgbClr val="0070C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 tIns="252000" bIns="144000">
            <a:spAutoFit/>
          </a:bodyPr>
          <a:lstStyle>
            <a:defPPr>
              <a:defRPr lang="zh-CN"/>
            </a:defPPr>
            <a:lvl1pPr>
              <a:spcBef>
                <a:spcPct val="20000"/>
              </a:spcBef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片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内具有3个独立的16位计数通道，每个计数通道又分为高、低8位两部分。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计数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频率（CLK时钟频率）为0～2.6MHz。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每个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计数通道单独定时/计数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，可以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按照二进制计数或按BCD码计数。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每个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计数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通道可编程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设定6种不同的工作方式。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可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由软件或硬件控制开始计数或停止计数。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所有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输入/输出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引脚与</a:t>
            </a:r>
            <a:r>
              <a:rPr lang="zh-CN" altLang="zh-CN" dirty="0">
                <a:solidFill>
                  <a:srgbClr val="002060"/>
                </a:solidFill>
                <a:latin typeface="Times New Roman" pitchFamily="18" charset="0"/>
              </a:rPr>
              <a:t>TTL兼容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</a:rPr>
              <a:t>。</a:t>
            </a:r>
            <a:endParaRPr lang="zh-CN" altLang="zh-CN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03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6.2.2  8253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grpSp>
        <p:nvGrpSpPr>
          <p:cNvPr id="77" name="组合 76"/>
          <p:cNvGrpSpPr/>
          <p:nvPr/>
        </p:nvGrpSpPr>
        <p:grpSpPr>
          <a:xfrm>
            <a:off x="539552" y="1340768"/>
            <a:ext cx="8064897" cy="4752528"/>
            <a:chOff x="611560" y="1340768"/>
            <a:chExt cx="8064897" cy="4752528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611560" y="1340768"/>
              <a:ext cx="8064897" cy="4752528"/>
            </a:xfrm>
            <a:prstGeom prst="rect">
              <a:avLst/>
            </a:prstGeom>
            <a:solidFill>
              <a:schemeClr val="bg1">
                <a:lumMod val="75000"/>
                <a:alpha val="30196"/>
              </a:schemeClr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2609867" y="1774825"/>
              <a:ext cx="954088" cy="101600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</a:t>
              </a:r>
            </a:p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总线</a:t>
              </a:r>
            </a:p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缓冲器</a:t>
              </a:r>
            </a:p>
          </p:txBody>
        </p:sp>
        <p:sp>
          <p:nvSpPr>
            <p:cNvPr id="74" name="Line 10"/>
            <p:cNvSpPr>
              <a:spLocks noChangeShapeType="1"/>
            </p:cNvSpPr>
            <p:nvPr/>
          </p:nvSpPr>
          <p:spPr bwMode="auto">
            <a:xfrm>
              <a:off x="1087455" y="2209800"/>
              <a:ext cx="1524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5" name="Text Box 11"/>
            <p:cNvSpPr txBox="1">
              <a:spLocks noChangeArrowheads="1"/>
            </p:cNvSpPr>
            <p:nvPr/>
          </p:nvSpPr>
          <p:spPr bwMode="auto">
            <a:xfrm>
              <a:off x="1385905" y="2165350"/>
              <a:ext cx="952500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D7~D0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2685213" y="3270250"/>
              <a:ext cx="768350" cy="1200150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读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/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写</a:t>
              </a:r>
            </a:p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控制</a:t>
              </a:r>
            </a:p>
            <a:p>
              <a:pPr algn="ctr">
                <a:lnSpc>
                  <a:spcPct val="12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逻辑</a:t>
              </a:r>
            </a:p>
          </p:txBody>
        </p:sp>
        <p:sp>
          <p:nvSpPr>
            <p:cNvPr id="9" name="Text Box 29"/>
            <p:cNvSpPr txBox="1">
              <a:spLocks noChangeArrowheads="1"/>
            </p:cNvSpPr>
            <p:nvPr/>
          </p:nvSpPr>
          <p:spPr bwMode="auto">
            <a:xfrm>
              <a:off x="2568493" y="4845050"/>
              <a:ext cx="1031876" cy="76993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控制字</a:t>
              </a:r>
            </a:p>
            <a:p>
              <a:pPr algn="ctr">
                <a:lnSpc>
                  <a:spcPct val="110000"/>
                </a:lnSpc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10" name="Text Box 30"/>
            <p:cNvSpPr txBox="1">
              <a:spLocks noChangeArrowheads="1"/>
            </p:cNvSpPr>
            <p:nvPr/>
          </p:nvSpPr>
          <p:spPr bwMode="auto">
            <a:xfrm>
              <a:off x="5842700" y="2209800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5842700" y="3311525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2" name="Text Box 32"/>
            <p:cNvSpPr txBox="1">
              <a:spLocks noChangeArrowheads="1"/>
            </p:cNvSpPr>
            <p:nvPr/>
          </p:nvSpPr>
          <p:spPr bwMode="auto">
            <a:xfrm>
              <a:off x="5844288" y="4454525"/>
              <a:ext cx="900000" cy="707886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计数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通道</a:t>
              </a: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</a:p>
          </p:txBody>
        </p:sp>
        <p:sp>
          <p:nvSpPr>
            <p:cNvPr id="68" name="Text Box 34"/>
            <p:cNvSpPr txBox="1">
              <a:spLocks noChangeArrowheads="1"/>
            </p:cNvSpPr>
            <p:nvPr/>
          </p:nvSpPr>
          <p:spPr bwMode="auto">
            <a:xfrm>
              <a:off x="7341308" y="2079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0</a:t>
              </a:r>
            </a:p>
          </p:txBody>
        </p:sp>
        <p:sp>
          <p:nvSpPr>
            <p:cNvPr id="69" name="Line 35"/>
            <p:cNvSpPr>
              <a:spLocks noChangeShapeType="1"/>
            </p:cNvSpPr>
            <p:nvPr/>
          </p:nvSpPr>
          <p:spPr bwMode="auto">
            <a:xfrm>
              <a:off x="6740285" y="2286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0" name="Text Box 36"/>
            <p:cNvSpPr txBox="1">
              <a:spLocks noChangeArrowheads="1"/>
            </p:cNvSpPr>
            <p:nvPr/>
          </p:nvSpPr>
          <p:spPr bwMode="auto">
            <a:xfrm>
              <a:off x="7341308" y="2321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0</a:t>
              </a:r>
            </a:p>
          </p:txBody>
        </p:sp>
        <p:sp>
          <p:nvSpPr>
            <p:cNvPr id="71" name="Text Box 37"/>
            <p:cNvSpPr txBox="1">
              <a:spLocks noChangeArrowheads="1"/>
            </p:cNvSpPr>
            <p:nvPr/>
          </p:nvSpPr>
          <p:spPr bwMode="auto">
            <a:xfrm>
              <a:off x="7341308" y="2549856"/>
              <a:ext cx="11375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 0</a:t>
              </a:r>
            </a:p>
          </p:txBody>
        </p:sp>
        <p:sp>
          <p:nvSpPr>
            <p:cNvPr id="72" name="Line 38"/>
            <p:cNvSpPr>
              <a:spLocks noChangeShapeType="1"/>
            </p:cNvSpPr>
            <p:nvPr/>
          </p:nvSpPr>
          <p:spPr bwMode="auto">
            <a:xfrm>
              <a:off x="6740285" y="2514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3" name="Line 39"/>
            <p:cNvSpPr>
              <a:spLocks noChangeShapeType="1"/>
            </p:cNvSpPr>
            <p:nvPr/>
          </p:nvSpPr>
          <p:spPr bwMode="auto">
            <a:xfrm>
              <a:off x="6740285" y="2743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2" name="Text Box 41"/>
            <p:cNvSpPr txBox="1">
              <a:spLocks noChangeArrowheads="1"/>
            </p:cNvSpPr>
            <p:nvPr/>
          </p:nvSpPr>
          <p:spPr bwMode="auto">
            <a:xfrm>
              <a:off x="7341308" y="3222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1</a:t>
              </a:r>
            </a:p>
          </p:txBody>
        </p:sp>
        <p:sp>
          <p:nvSpPr>
            <p:cNvPr id="63" name="Line 42"/>
            <p:cNvSpPr>
              <a:spLocks noChangeShapeType="1"/>
            </p:cNvSpPr>
            <p:nvPr/>
          </p:nvSpPr>
          <p:spPr bwMode="auto">
            <a:xfrm>
              <a:off x="6740285" y="3429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4" name="Text Box 43"/>
            <p:cNvSpPr txBox="1">
              <a:spLocks noChangeArrowheads="1"/>
            </p:cNvSpPr>
            <p:nvPr/>
          </p:nvSpPr>
          <p:spPr bwMode="auto">
            <a:xfrm>
              <a:off x="7341308" y="3464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1</a:t>
              </a:r>
            </a:p>
          </p:txBody>
        </p:sp>
        <p:sp>
          <p:nvSpPr>
            <p:cNvPr id="65" name="Text Box 44"/>
            <p:cNvSpPr txBox="1">
              <a:spLocks noChangeArrowheads="1"/>
            </p:cNvSpPr>
            <p:nvPr/>
          </p:nvSpPr>
          <p:spPr bwMode="auto">
            <a:xfrm>
              <a:off x="7341308" y="3706504"/>
              <a:ext cx="1137526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 1</a:t>
              </a:r>
            </a:p>
          </p:txBody>
        </p:sp>
        <p:sp>
          <p:nvSpPr>
            <p:cNvPr id="66" name="Line 45"/>
            <p:cNvSpPr>
              <a:spLocks noChangeShapeType="1"/>
            </p:cNvSpPr>
            <p:nvPr/>
          </p:nvSpPr>
          <p:spPr bwMode="auto">
            <a:xfrm>
              <a:off x="6740285" y="3657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7" name="Line 46"/>
            <p:cNvSpPr>
              <a:spLocks noChangeShapeType="1"/>
            </p:cNvSpPr>
            <p:nvPr/>
          </p:nvSpPr>
          <p:spPr bwMode="auto">
            <a:xfrm>
              <a:off x="6740285" y="3886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6" name="Text Box 48"/>
            <p:cNvSpPr txBox="1">
              <a:spLocks noChangeArrowheads="1"/>
            </p:cNvSpPr>
            <p:nvPr/>
          </p:nvSpPr>
          <p:spPr bwMode="auto">
            <a:xfrm>
              <a:off x="7341308" y="4365008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CLK 2</a:t>
              </a:r>
            </a:p>
          </p:txBody>
        </p:sp>
        <p:sp>
          <p:nvSpPr>
            <p:cNvPr id="57" name="Line 49"/>
            <p:cNvSpPr>
              <a:spLocks noChangeShapeType="1"/>
            </p:cNvSpPr>
            <p:nvPr/>
          </p:nvSpPr>
          <p:spPr bwMode="auto">
            <a:xfrm>
              <a:off x="6740285" y="4572000"/>
              <a:ext cx="609600" cy="0"/>
            </a:xfrm>
            <a:prstGeom prst="line">
              <a:avLst/>
            </a:prstGeom>
            <a:noFill/>
            <a:ln w="9525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8" name="Text Box 50"/>
            <p:cNvSpPr txBox="1">
              <a:spLocks noChangeArrowheads="1"/>
            </p:cNvSpPr>
            <p:nvPr/>
          </p:nvSpPr>
          <p:spPr bwMode="auto">
            <a:xfrm>
              <a:off x="7341308" y="4607256"/>
              <a:ext cx="12107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GATE 2</a:t>
              </a:r>
            </a:p>
          </p:txBody>
        </p:sp>
        <p:sp>
          <p:nvSpPr>
            <p:cNvPr id="59" name="Text Box 51"/>
            <p:cNvSpPr txBox="1">
              <a:spLocks noChangeArrowheads="1"/>
            </p:cNvSpPr>
            <p:nvPr/>
          </p:nvSpPr>
          <p:spPr bwMode="auto">
            <a:xfrm>
              <a:off x="7341308" y="4849504"/>
              <a:ext cx="1137526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OUT2</a:t>
              </a: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6740285" y="4800600"/>
              <a:ext cx="6096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1" name="Line 53"/>
            <p:cNvSpPr>
              <a:spLocks noChangeShapeType="1"/>
            </p:cNvSpPr>
            <p:nvPr/>
          </p:nvSpPr>
          <p:spPr bwMode="auto">
            <a:xfrm>
              <a:off x="6740285" y="5029200"/>
              <a:ext cx="609600" cy="0"/>
            </a:xfrm>
            <a:prstGeom prst="line">
              <a:avLst/>
            </a:prstGeom>
            <a:noFill/>
            <a:ln w="9525">
              <a:solidFill>
                <a:srgbClr val="0033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16" name="Group 54"/>
            <p:cNvGrpSpPr>
              <a:grpSpLocks/>
            </p:cNvGrpSpPr>
            <p:nvPr/>
          </p:nvGrpSpPr>
          <p:grpSpPr bwMode="auto">
            <a:xfrm>
              <a:off x="3604048" y="2743200"/>
              <a:ext cx="2166938" cy="2590800"/>
              <a:chOff x="2599" y="1920"/>
              <a:chExt cx="1365" cy="1632"/>
            </a:xfrm>
          </p:grpSpPr>
          <p:sp>
            <p:nvSpPr>
              <p:cNvPr id="51" name="Line 55"/>
              <p:cNvSpPr>
                <a:spLocks noChangeShapeType="1"/>
              </p:cNvSpPr>
              <p:nvPr/>
            </p:nvSpPr>
            <p:spPr bwMode="auto">
              <a:xfrm>
                <a:off x="2599" y="3552"/>
                <a:ext cx="1049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2" name="Line 56"/>
              <p:cNvSpPr>
                <a:spLocks noChangeShapeType="1"/>
              </p:cNvSpPr>
              <p:nvPr/>
            </p:nvSpPr>
            <p:spPr bwMode="auto">
              <a:xfrm>
                <a:off x="3648" y="2624"/>
                <a:ext cx="315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3" name="Line 57"/>
              <p:cNvSpPr>
                <a:spLocks noChangeShapeType="1"/>
              </p:cNvSpPr>
              <p:nvPr/>
            </p:nvSpPr>
            <p:spPr bwMode="auto">
              <a:xfrm>
                <a:off x="3648" y="1920"/>
                <a:ext cx="31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4" name="Line 58"/>
              <p:cNvSpPr>
                <a:spLocks noChangeShapeType="1"/>
              </p:cNvSpPr>
              <p:nvPr/>
            </p:nvSpPr>
            <p:spPr bwMode="auto">
              <a:xfrm>
                <a:off x="3648" y="3332"/>
                <a:ext cx="315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5" name="Line 59"/>
              <p:cNvSpPr>
                <a:spLocks noChangeShapeType="1"/>
              </p:cNvSpPr>
              <p:nvPr/>
            </p:nvSpPr>
            <p:spPr bwMode="auto">
              <a:xfrm>
                <a:off x="3648" y="1920"/>
                <a:ext cx="0" cy="1632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45" name="Line 63"/>
            <p:cNvSpPr>
              <a:spLocks noChangeShapeType="1"/>
            </p:cNvSpPr>
            <p:nvPr/>
          </p:nvSpPr>
          <p:spPr bwMode="auto">
            <a:xfrm>
              <a:off x="3571196" y="2438400"/>
              <a:ext cx="1008063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00998" y="1628800"/>
              <a:ext cx="0" cy="4176000"/>
              <a:chOff x="5105401" y="1676400"/>
              <a:chExt cx="0" cy="4114800"/>
            </a:xfrm>
          </p:grpSpPr>
          <p:sp>
            <p:nvSpPr>
              <p:cNvPr id="43" name="Line 61"/>
              <p:cNvSpPr>
                <a:spLocks noChangeShapeType="1"/>
              </p:cNvSpPr>
              <p:nvPr/>
            </p:nvSpPr>
            <p:spPr bwMode="auto">
              <a:xfrm flipH="1">
                <a:off x="5105401" y="1676400"/>
                <a:ext cx="0" cy="4114800"/>
              </a:xfrm>
              <a:prstGeom prst="line">
                <a:avLst/>
              </a:prstGeom>
              <a:noFill/>
              <a:ln w="76200">
                <a:solidFill>
                  <a:srgbClr val="0066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46" name="Line 64"/>
              <p:cNvSpPr>
                <a:spLocks noChangeShapeType="1"/>
              </p:cNvSpPr>
              <p:nvPr/>
            </p:nvSpPr>
            <p:spPr bwMode="auto">
              <a:xfrm flipH="1">
                <a:off x="5105401" y="1676400"/>
                <a:ext cx="0" cy="4114800"/>
              </a:xfrm>
              <a:prstGeom prst="line">
                <a:avLst/>
              </a:prstGeom>
              <a:noFill/>
              <a:ln w="76200">
                <a:solidFill>
                  <a:srgbClr val="0066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47" name="Line 65"/>
            <p:cNvSpPr>
              <a:spLocks noChangeShapeType="1"/>
            </p:cNvSpPr>
            <p:nvPr/>
          </p:nvSpPr>
          <p:spPr bwMode="auto">
            <a:xfrm>
              <a:off x="4634336" y="2514600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8" name="Line 66"/>
            <p:cNvSpPr>
              <a:spLocks noChangeShapeType="1"/>
            </p:cNvSpPr>
            <p:nvPr/>
          </p:nvSpPr>
          <p:spPr bwMode="auto">
            <a:xfrm>
              <a:off x="4634336" y="3573016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9" name="Line 67"/>
            <p:cNvSpPr>
              <a:spLocks noChangeShapeType="1"/>
            </p:cNvSpPr>
            <p:nvPr/>
          </p:nvSpPr>
          <p:spPr bwMode="auto">
            <a:xfrm>
              <a:off x="4634336" y="4725144"/>
              <a:ext cx="11430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0" name="Line 68"/>
            <p:cNvSpPr>
              <a:spLocks noChangeShapeType="1"/>
            </p:cNvSpPr>
            <p:nvPr/>
          </p:nvSpPr>
          <p:spPr bwMode="auto">
            <a:xfrm>
              <a:off x="3604534" y="5562600"/>
              <a:ext cx="1008063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0" name="Line 70"/>
            <p:cNvSpPr>
              <a:spLocks noChangeShapeType="1"/>
            </p:cNvSpPr>
            <p:nvPr/>
          </p:nvSpPr>
          <p:spPr bwMode="auto">
            <a:xfrm>
              <a:off x="4067195" y="4267200"/>
              <a:ext cx="0" cy="83820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1" name="Line 71"/>
            <p:cNvSpPr>
              <a:spLocks noChangeShapeType="1"/>
            </p:cNvSpPr>
            <p:nvPr/>
          </p:nvSpPr>
          <p:spPr bwMode="auto">
            <a:xfrm flipH="1">
              <a:off x="3600470" y="5105400"/>
              <a:ext cx="466725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2" name="Line 72"/>
            <p:cNvSpPr>
              <a:spLocks noChangeShapeType="1"/>
            </p:cNvSpPr>
            <p:nvPr/>
          </p:nvSpPr>
          <p:spPr bwMode="auto">
            <a:xfrm flipH="1">
              <a:off x="3452832" y="4267200"/>
              <a:ext cx="614363" cy="3175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>
              <a:off x="1904070" y="3886201"/>
              <a:ext cx="7620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>
              <a:off x="1883432" y="4114801"/>
              <a:ext cx="78263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1827870" y="3394076"/>
              <a:ext cx="8382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1883432" y="4367213"/>
              <a:ext cx="78263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28" name="Group 79"/>
            <p:cNvGrpSpPr>
              <a:grpSpLocks/>
            </p:cNvGrpSpPr>
            <p:nvPr/>
          </p:nvGrpSpPr>
          <p:grpSpPr bwMode="auto">
            <a:xfrm>
              <a:off x="1319302" y="3182938"/>
              <a:ext cx="542925" cy="400050"/>
              <a:chOff x="804" y="2016"/>
              <a:chExt cx="342" cy="252"/>
            </a:xfrm>
          </p:grpSpPr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804" y="2016"/>
                <a:ext cx="34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RD</a:t>
                </a:r>
              </a:p>
            </p:txBody>
          </p:sp>
          <p:sp>
            <p:nvSpPr>
              <p:cNvPr id="39" name="Line 24"/>
              <p:cNvSpPr>
                <a:spLocks noChangeShapeType="1"/>
              </p:cNvSpPr>
              <p:nvPr/>
            </p:nvSpPr>
            <p:spPr bwMode="auto">
              <a:xfrm>
                <a:off x="850" y="2077"/>
                <a:ext cx="227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29" name="Group 78"/>
            <p:cNvGrpSpPr>
              <a:grpSpLocks/>
            </p:cNvGrpSpPr>
            <p:nvPr/>
          </p:nvGrpSpPr>
          <p:grpSpPr bwMode="auto">
            <a:xfrm>
              <a:off x="1263739" y="3454401"/>
              <a:ext cx="598488" cy="400050"/>
              <a:chOff x="768" y="2198"/>
              <a:chExt cx="377" cy="252"/>
            </a:xfrm>
          </p:grpSpPr>
          <p:sp>
            <p:nvSpPr>
              <p:cNvPr id="36" name="Text Box 25"/>
              <p:cNvSpPr txBox="1">
                <a:spLocks noChangeArrowheads="1"/>
              </p:cNvSpPr>
              <p:nvPr/>
            </p:nvSpPr>
            <p:spPr bwMode="auto">
              <a:xfrm>
                <a:off x="768" y="2198"/>
                <a:ext cx="3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WR</a:t>
                </a:r>
              </a:p>
            </p:txBody>
          </p:sp>
          <p:sp>
            <p:nvSpPr>
              <p:cNvPr id="37" name="Line 26"/>
              <p:cNvSpPr>
                <a:spLocks noChangeShapeType="1"/>
              </p:cNvSpPr>
              <p:nvPr/>
            </p:nvSpPr>
            <p:spPr bwMode="auto">
              <a:xfrm>
                <a:off x="829" y="2248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30" name="Group 80"/>
            <p:cNvGrpSpPr>
              <a:grpSpLocks/>
            </p:cNvGrpSpPr>
            <p:nvPr/>
          </p:nvGrpSpPr>
          <p:grpSpPr bwMode="auto">
            <a:xfrm>
              <a:off x="1363752" y="4191001"/>
              <a:ext cx="498475" cy="400050"/>
              <a:chOff x="790" y="2640"/>
              <a:chExt cx="314" cy="252"/>
            </a:xfrm>
          </p:grpSpPr>
          <p:sp>
            <p:nvSpPr>
              <p:cNvPr id="34" name="Text Box 14"/>
              <p:cNvSpPr txBox="1">
                <a:spLocks noChangeArrowheads="1"/>
              </p:cNvSpPr>
              <p:nvPr/>
            </p:nvSpPr>
            <p:spPr bwMode="auto">
              <a:xfrm>
                <a:off x="790" y="2640"/>
                <a:ext cx="31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A4451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CS</a:t>
                </a:r>
              </a:p>
            </p:txBody>
          </p:sp>
          <p:sp>
            <p:nvSpPr>
              <p:cNvPr id="35" name="Line 27"/>
              <p:cNvSpPr>
                <a:spLocks noChangeShapeType="1"/>
              </p:cNvSpPr>
              <p:nvPr/>
            </p:nvSpPr>
            <p:spPr bwMode="auto">
              <a:xfrm>
                <a:off x="853" y="2690"/>
                <a:ext cx="18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31" name="Line 28"/>
            <p:cNvSpPr>
              <a:spLocks noChangeShapeType="1"/>
            </p:cNvSpPr>
            <p:nvPr/>
          </p:nvSpPr>
          <p:spPr bwMode="auto">
            <a:xfrm>
              <a:off x="1827870" y="3640138"/>
              <a:ext cx="83820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2" name="Text Box 19"/>
            <p:cNvSpPr txBox="1">
              <a:spLocks noChangeArrowheads="1"/>
            </p:cNvSpPr>
            <p:nvPr/>
          </p:nvSpPr>
          <p:spPr bwMode="auto">
            <a:xfrm>
              <a:off x="1363752" y="3911909"/>
              <a:ext cx="498475" cy="400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A4451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A1</a:t>
              </a: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1363372" y="3692526"/>
              <a:ext cx="49885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A4451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A0</a:t>
              </a:r>
            </a:p>
          </p:txBody>
        </p:sp>
        <p:sp>
          <p:nvSpPr>
            <p:cNvPr id="21" name="Line 83"/>
            <p:cNvSpPr>
              <a:spLocks noChangeShapeType="1"/>
            </p:cNvSpPr>
            <p:nvPr/>
          </p:nvSpPr>
          <p:spPr bwMode="auto">
            <a:xfrm flipV="1">
              <a:off x="4067195" y="2667000"/>
              <a:ext cx="0" cy="83820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Line 84"/>
            <p:cNvSpPr>
              <a:spLocks noChangeShapeType="1"/>
            </p:cNvSpPr>
            <p:nvPr/>
          </p:nvSpPr>
          <p:spPr bwMode="auto">
            <a:xfrm flipH="1" flipV="1">
              <a:off x="3565545" y="2667000"/>
              <a:ext cx="50165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3" name="Line 85"/>
            <p:cNvSpPr>
              <a:spLocks noChangeShapeType="1"/>
            </p:cNvSpPr>
            <p:nvPr/>
          </p:nvSpPr>
          <p:spPr bwMode="auto">
            <a:xfrm flipH="1" flipV="1">
              <a:off x="3452832" y="3505200"/>
              <a:ext cx="614363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37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微机原理">
  <a:themeElements>
    <a:clrScheme name="奥斯汀">
      <a:dk1>
        <a:sysClr val="windowText" lastClr="000000"/>
      </a:dk1>
      <a:lt1>
        <a:sysClr val="window" lastClr="C7EDCC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微机原理</Template>
  <TotalTime>18462</TotalTime>
  <Words>1981</Words>
  <Application>Microsoft Office PowerPoint</Application>
  <PresentationFormat>全屏显示(4:3)</PresentationFormat>
  <Paragraphs>434</Paragraphs>
  <Slides>32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微机原理</vt:lpstr>
      <vt:lpstr>微型计算机原理与接口技术（第二版）</vt:lpstr>
      <vt:lpstr>第6章  定时/计数技术及其接口</vt:lpstr>
      <vt:lpstr>6.1  定时/计数技术概述</vt:lpstr>
      <vt:lpstr>6.1.1  定时系统</vt:lpstr>
      <vt:lpstr>6.1.2  定时方法</vt:lpstr>
      <vt:lpstr>6.1.3  可编程定时/计数器的工作原理</vt:lpstr>
      <vt:lpstr>6.2  可编程定时/计数器8253</vt:lpstr>
      <vt:lpstr>6.2.1  8253的主要特性</vt:lpstr>
      <vt:lpstr>6.2.2  8253的内部结构</vt:lpstr>
      <vt:lpstr>6.2.2  8253的内部结构</vt:lpstr>
      <vt:lpstr>6.2.2  8253的内部结构</vt:lpstr>
      <vt:lpstr>6.2.3  8253的引脚功能</vt:lpstr>
      <vt:lpstr>6.2.4  8253的工作方式</vt:lpstr>
      <vt:lpstr>1．方式0—计数结束产生中断</vt:lpstr>
      <vt:lpstr>2．方式1—可重复触发的单稳态触发器</vt:lpstr>
      <vt:lpstr>3．方式2—分频器</vt:lpstr>
      <vt:lpstr>4．方式3—方波发生器</vt:lpstr>
      <vt:lpstr>5．方式4—软件触发的选通信号发生器</vt:lpstr>
      <vt:lpstr>6．方式5—硬件触发的选通信号发生器</vt:lpstr>
      <vt:lpstr>8253的6种工作方式对比</vt:lpstr>
      <vt:lpstr>6.2.5  8253的控制字</vt:lpstr>
      <vt:lpstr>6.2.6  8253的编程</vt:lpstr>
      <vt:lpstr>6.2.6  8253的编程</vt:lpstr>
      <vt:lpstr>6.2.6  8253的编程</vt:lpstr>
      <vt:lpstr>6.3  8253的应用</vt:lpstr>
      <vt:lpstr>6.3.1  8253的时钟中断</vt:lpstr>
      <vt:lpstr>6.3.2  8253的动态存储器刷新定时</vt:lpstr>
      <vt:lpstr>6.3.3  8253用于扬声器发声控制</vt:lpstr>
      <vt:lpstr>习题与思考</vt:lpstr>
      <vt:lpstr>第6章  学习目标</vt:lpstr>
      <vt:lpstr>帮助</vt:lpstr>
      <vt:lpstr>再见</vt:lpstr>
    </vt:vector>
  </TitlesOfParts>
  <Company>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微型计算机原理与接口技术（第二版）</dc:title>
  <dc:creator>王向慧</dc:creator>
  <cp:lastModifiedBy>ww</cp:lastModifiedBy>
  <cp:revision>1460</cp:revision>
  <dcterms:created xsi:type="dcterms:W3CDTF">2015-12-01T07:23:04Z</dcterms:created>
  <dcterms:modified xsi:type="dcterms:W3CDTF">2016-02-24T02:15:06Z</dcterms:modified>
</cp:coreProperties>
</file>