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305" r:id="rId2"/>
    <p:sldId id="256" r:id="rId3"/>
    <p:sldId id="257" r:id="rId4"/>
    <p:sldId id="258" r:id="rId5"/>
    <p:sldId id="259" r:id="rId6"/>
    <p:sldId id="260" r:id="rId7"/>
    <p:sldId id="276" r:id="rId8"/>
    <p:sldId id="277" r:id="rId9"/>
    <p:sldId id="278" r:id="rId10"/>
    <p:sldId id="279" r:id="rId11"/>
    <p:sldId id="280" r:id="rId12"/>
    <p:sldId id="281" r:id="rId13"/>
    <p:sldId id="282" r:id="rId14"/>
    <p:sldId id="283" r:id="rId15"/>
    <p:sldId id="265" r:id="rId16"/>
    <p:sldId id="266" r:id="rId17"/>
    <p:sldId id="268" r:id="rId18"/>
    <p:sldId id="284" r:id="rId19"/>
    <p:sldId id="285" r:id="rId20"/>
    <p:sldId id="290" r:id="rId21"/>
    <p:sldId id="269" r:id="rId22"/>
    <p:sldId id="270" r:id="rId23"/>
    <p:sldId id="291" r:id="rId24"/>
    <p:sldId id="271" r:id="rId25"/>
    <p:sldId id="272" r:id="rId26"/>
    <p:sldId id="292" r:id="rId27"/>
    <p:sldId id="294" r:id="rId28"/>
    <p:sldId id="273" r:id="rId29"/>
    <p:sldId id="274" r:id="rId30"/>
    <p:sldId id="295" r:id="rId31"/>
    <p:sldId id="298" r:id="rId32"/>
    <p:sldId id="299" r:id="rId33"/>
    <p:sldId id="275" r:id="rId34"/>
    <p:sldId id="300" r:id="rId35"/>
    <p:sldId id="301" r:id="rId36"/>
    <p:sldId id="304"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660"/>
  </p:normalViewPr>
  <p:slideViewPr>
    <p:cSldViewPr>
      <p:cViewPr varScale="1">
        <p:scale>
          <a:sx n="89" d="100"/>
          <a:sy n="89" d="100"/>
        </p:scale>
        <p:origin x="-139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A9E714C-ACAB-431A-AB5C-03D8B61F84E9}"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4C33FE2E-5822-44AF-B1A0-C6887A1A5F81}"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9E714C-ACAB-431A-AB5C-03D8B61F84E9}" type="datetimeFigureOut">
              <a:rPr lang="zh-CN" altLang="en-US" smtClean="0"/>
              <a:pPr/>
              <a:t>2017/2/28</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C33FE2E-5822-44AF-B1A0-C6887A1A5F81}"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196752"/>
            <a:ext cx="7851648" cy="1139552"/>
          </a:xfrm>
        </p:spPr>
        <p:txBody>
          <a:bodyPr>
            <a:normAutofit/>
          </a:bodyPr>
          <a:lstStyle/>
          <a:p>
            <a:r>
              <a:rPr lang="zh-CN" altLang="en-US" sz="5400" dirty="0" smtClean="0"/>
              <a:t>网络安全技术项目化教程</a:t>
            </a:r>
            <a:endParaRPr lang="zh-CN" altLang="en-US" sz="5400" dirty="0"/>
          </a:p>
        </p:txBody>
      </p:sp>
      <p:sp>
        <p:nvSpPr>
          <p:cNvPr id="3" name="副标题 2"/>
          <p:cNvSpPr>
            <a:spLocks noGrp="1"/>
          </p:cNvSpPr>
          <p:nvPr>
            <p:ph type="subTitle" idx="1"/>
          </p:nvPr>
        </p:nvSpPr>
        <p:spPr>
          <a:xfrm>
            <a:off x="533400" y="3228536"/>
            <a:ext cx="7854696" cy="3008776"/>
          </a:xfrm>
        </p:spPr>
        <p:txBody>
          <a:bodyPr/>
          <a:lstStyle/>
          <a:p>
            <a:pPr algn="ctr"/>
            <a:r>
              <a:rPr lang="zh-CN" altLang="en-US" sz="2400" dirty="0" smtClean="0">
                <a:solidFill>
                  <a:schemeClr val="bg1"/>
                </a:solidFill>
              </a:rPr>
              <a:t>主编  段新华  宋风忠</a:t>
            </a:r>
            <a:endParaRPr lang="en-US" altLang="zh-CN" sz="2400" dirty="0" smtClean="0">
              <a:solidFill>
                <a:schemeClr val="bg1"/>
              </a:solidFill>
            </a:endParaRPr>
          </a:p>
          <a:p>
            <a:endParaRPr lang="en-US" altLang="zh-CN" dirty="0"/>
          </a:p>
          <a:p>
            <a:endParaRPr lang="en-US" altLang="zh-CN" dirty="0" smtClean="0"/>
          </a:p>
          <a:p>
            <a:endParaRPr lang="en-US" altLang="zh-CN" dirty="0" smtClean="0"/>
          </a:p>
          <a:p>
            <a:endParaRPr lang="en-US" altLang="zh-CN" dirty="0"/>
          </a:p>
          <a:p>
            <a:r>
              <a:rPr lang="zh-CN" altLang="en-US" sz="3200" dirty="0" smtClean="0">
                <a:solidFill>
                  <a:schemeClr val="bg1"/>
                </a:solidFill>
              </a:rPr>
              <a:t>中国</a:t>
            </a:r>
            <a:r>
              <a:rPr lang="zh-CN" altLang="en-US" sz="3200" dirty="0">
                <a:solidFill>
                  <a:schemeClr val="bg1"/>
                </a:solidFill>
              </a:rPr>
              <a:t>水利</a:t>
            </a:r>
            <a:r>
              <a:rPr lang="zh-CN" altLang="en-US" sz="3200" dirty="0" smtClean="0">
                <a:solidFill>
                  <a:schemeClr val="bg1"/>
                </a:solidFill>
              </a:rPr>
              <a:t>水电</a:t>
            </a:r>
            <a:r>
              <a:rPr lang="zh-CN" altLang="en-US" sz="3200" dirty="0">
                <a:solidFill>
                  <a:schemeClr val="bg1"/>
                </a:solidFill>
              </a:rPr>
              <a:t>出版社</a:t>
            </a:r>
          </a:p>
        </p:txBody>
      </p:sp>
    </p:spTree>
    <p:extLst>
      <p:ext uri="{BB962C8B-B14F-4D97-AF65-F5344CB8AC3E}">
        <p14:creationId xmlns:p14="http://schemas.microsoft.com/office/powerpoint/2010/main" val="3692766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a:t>
            </a:r>
            <a:r>
              <a:rPr lang="en-US" altLang="zh-CN" dirty="0" smtClean="0"/>
              <a:t>3</a:t>
            </a:r>
            <a:r>
              <a:rPr lang="zh-CN" altLang="en-US" dirty="0" smtClean="0"/>
              <a:t>）按计算机病毒的破坏性分类。</a:t>
            </a:r>
            <a:endParaRPr lang="en-US" altLang="zh-CN" dirty="0" smtClean="0"/>
          </a:p>
          <a:p>
            <a:r>
              <a:rPr lang="zh-CN" altLang="en-US" dirty="0" smtClean="0"/>
              <a:t>①良性病毒</a:t>
            </a:r>
          </a:p>
          <a:p>
            <a:r>
              <a:rPr lang="zh-CN" altLang="en-US" dirty="0" smtClean="0"/>
              <a:t>②恶性病毒</a:t>
            </a:r>
          </a:p>
          <a:p>
            <a:r>
              <a:rPr lang="en-US" altLang="zh-CN" dirty="0" smtClean="0"/>
              <a:t>4</a:t>
            </a:r>
            <a:r>
              <a:rPr lang="zh-CN" altLang="en-US" dirty="0" smtClean="0"/>
              <a:t>．计算机病毒的表现</a:t>
            </a:r>
          </a:p>
          <a:p>
            <a:r>
              <a:rPr lang="zh-CN" altLang="en-US" dirty="0" smtClean="0"/>
              <a:t>（</a:t>
            </a:r>
            <a:r>
              <a:rPr lang="en-US" altLang="zh-CN" dirty="0" smtClean="0"/>
              <a:t>1</a:t>
            </a:r>
            <a:r>
              <a:rPr lang="zh-CN" altLang="en-US" dirty="0" smtClean="0"/>
              <a:t>）计算机经常性无缘无故地死机。</a:t>
            </a:r>
          </a:p>
          <a:p>
            <a:r>
              <a:rPr lang="zh-CN" altLang="en-US" dirty="0" smtClean="0"/>
              <a:t>（</a:t>
            </a:r>
            <a:r>
              <a:rPr lang="en-US" altLang="zh-CN" dirty="0" smtClean="0"/>
              <a:t>2</a:t>
            </a:r>
            <a:r>
              <a:rPr lang="zh-CN" altLang="en-US" dirty="0" smtClean="0"/>
              <a:t>）操作系统无法正常启动。</a:t>
            </a:r>
          </a:p>
          <a:p>
            <a:r>
              <a:rPr lang="zh-CN" altLang="en-US" dirty="0" smtClean="0"/>
              <a:t>（</a:t>
            </a:r>
            <a:r>
              <a:rPr lang="en-US" altLang="zh-CN" dirty="0" smtClean="0"/>
              <a:t>3</a:t>
            </a:r>
            <a:r>
              <a:rPr lang="zh-CN" altLang="en-US" dirty="0" smtClean="0"/>
              <a:t>）运行速度明显变慢。 </a:t>
            </a:r>
          </a:p>
          <a:p>
            <a:r>
              <a:rPr lang="zh-CN" altLang="en-US" dirty="0" smtClean="0"/>
              <a:t>（</a:t>
            </a:r>
            <a:r>
              <a:rPr lang="en-US" altLang="zh-CN" dirty="0" smtClean="0"/>
              <a:t>4</a:t>
            </a:r>
            <a:r>
              <a:rPr lang="zh-CN" altLang="en-US" dirty="0" smtClean="0"/>
              <a:t>）内存不足的错误。</a:t>
            </a:r>
          </a:p>
          <a:p>
            <a:endParaRPr lang="zh-CN" altLang="en-US" dirty="0" smtClean="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5</a:t>
            </a:r>
            <a:r>
              <a:rPr lang="zh-CN" altLang="en-US" dirty="0" smtClean="0"/>
              <a:t>）硬盘无法启动，数据丢失。</a:t>
            </a:r>
          </a:p>
          <a:p>
            <a:r>
              <a:rPr lang="zh-CN" altLang="en-US" dirty="0" smtClean="0"/>
              <a:t>（</a:t>
            </a:r>
            <a:r>
              <a:rPr lang="en-US" altLang="zh-CN" dirty="0" smtClean="0"/>
              <a:t>6</a:t>
            </a:r>
            <a:r>
              <a:rPr lang="zh-CN" altLang="en-US" dirty="0" smtClean="0"/>
              <a:t>）系统文件丢失或被破坏。</a:t>
            </a:r>
          </a:p>
          <a:p>
            <a:r>
              <a:rPr lang="zh-CN" altLang="en-US" dirty="0" smtClean="0"/>
              <a:t>（</a:t>
            </a:r>
            <a:r>
              <a:rPr lang="en-US" altLang="zh-CN" dirty="0" smtClean="0"/>
              <a:t>7</a:t>
            </a:r>
            <a:r>
              <a:rPr lang="zh-CN" altLang="en-US" dirty="0" smtClean="0"/>
              <a:t>）文件目录发生混乱。</a:t>
            </a:r>
          </a:p>
          <a:p>
            <a:r>
              <a:rPr lang="zh-CN" altLang="en-US" dirty="0" smtClean="0"/>
              <a:t>（</a:t>
            </a:r>
            <a:r>
              <a:rPr lang="en-US" altLang="zh-CN" dirty="0" smtClean="0"/>
              <a:t>8</a:t>
            </a:r>
            <a:r>
              <a:rPr lang="zh-CN" altLang="en-US" dirty="0" smtClean="0"/>
              <a:t>）文档丢失或被破坏。</a:t>
            </a:r>
          </a:p>
          <a:p>
            <a:r>
              <a:rPr lang="zh-CN" altLang="en-US" dirty="0" smtClean="0"/>
              <a:t>（</a:t>
            </a:r>
            <a:r>
              <a:rPr lang="en-US" altLang="zh-CN" dirty="0" smtClean="0"/>
              <a:t>9</a:t>
            </a:r>
            <a:r>
              <a:rPr lang="zh-CN" altLang="en-US" dirty="0" smtClean="0"/>
              <a:t>）使部分可软件升级主板的</a:t>
            </a:r>
            <a:r>
              <a:rPr lang="en-US" altLang="zh-CN" dirty="0" smtClean="0"/>
              <a:t>BIOS</a:t>
            </a:r>
            <a:r>
              <a:rPr lang="zh-CN" altLang="en-US" dirty="0" smtClean="0"/>
              <a:t>程序混乱，主板被破坏。</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altLang="zh-CN" b="1" dirty="0" smtClean="0"/>
              <a:t>5</a:t>
            </a:r>
            <a:r>
              <a:rPr lang="zh-CN" altLang="en-US" b="1" dirty="0" smtClean="0"/>
              <a:t>．木马的概念和分类</a:t>
            </a:r>
          </a:p>
          <a:p>
            <a:r>
              <a:rPr lang="zh-CN" altLang="en-US" dirty="0" smtClean="0"/>
              <a:t>        计算机领域，特洛伊木马</a:t>
            </a:r>
            <a:r>
              <a:rPr lang="en-US" altLang="zh-CN" dirty="0" smtClean="0"/>
              <a:t>(Trojan)</a:t>
            </a:r>
            <a:r>
              <a:rPr lang="zh-CN" altLang="en-US" dirty="0" smtClean="0"/>
              <a:t>是指一段具有特殊功能的恶意代码，这些代码通常是隐藏在正常程序中的。这些恶意代码会入侵用户的计算机，然后窃取用户信息，破坏用户系统，或把用户计算机当做跳板实现</a:t>
            </a:r>
            <a:r>
              <a:rPr lang="en-US" altLang="zh-CN" dirty="0" smtClean="0"/>
              <a:t>Dos</a:t>
            </a:r>
            <a:r>
              <a:rPr lang="zh-CN" altLang="en-US" dirty="0" smtClean="0"/>
              <a:t>攻击或者隐藏自身的一种后门程序。</a:t>
            </a:r>
          </a:p>
          <a:p>
            <a:r>
              <a:rPr lang="zh-CN" altLang="en-US" dirty="0" smtClean="0"/>
              <a:t>常见的木马病毒可以分为以下八类：</a:t>
            </a:r>
          </a:p>
          <a:p>
            <a:r>
              <a:rPr lang="zh-CN" altLang="en-US" dirty="0" smtClean="0"/>
              <a:t>（</a:t>
            </a:r>
            <a:r>
              <a:rPr lang="en-US" altLang="zh-CN" dirty="0" smtClean="0"/>
              <a:t>1</a:t>
            </a:r>
            <a:r>
              <a:rPr lang="zh-CN" altLang="en-US" dirty="0" smtClean="0"/>
              <a:t>）破坏型。</a:t>
            </a:r>
            <a:endParaRPr lang="en-US" altLang="zh-CN" dirty="0" smtClean="0"/>
          </a:p>
          <a:p>
            <a:r>
              <a:rPr lang="zh-CN" altLang="en-US" dirty="0" smtClean="0"/>
              <a:t>（</a:t>
            </a:r>
            <a:r>
              <a:rPr lang="en-US" altLang="zh-CN" dirty="0" smtClean="0"/>
              <a:t>2</a:t>
            </a:r>
            <a:r>
              <a:rPr lang="zh-CN" altLang="en-US" dirty="0" smtClean="0"/>
              <a:t>）密码盗取型。</a:t>
            </a:r>
          </a:p>
          <a:p>
            <a:r>
              <a:rPr lang="zh-CN" altLang="en-US" dirty="0" smtClean="0"/>
              <a:t>（</a:t>
            </a:r>
            <a:r>
              <a:rPr lang="en-US" altLang="zh-CN" dirty="0" smtClean="0"/>
              <a:t>3</a:t>
            </a:r>
            <a:r>
              <a:rPr lang="zh-CN" altLang="en-US" dirty="0" smtClean="0"/>
              <a:t>）远程访问型。</a:t>
            </a:r>
          </a:p>
          <a:p>
            <a:endParaRPr lang="zh-CN" altLang="en-US" dirty="0" smtClean="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4</a:t>
            </a:r>
            <a:r>
              <a:rPr lang="zh-CN" altLang="en-US" dirty="0" smtClean="0"/>
              <a:t>）键盘记录木马。</a:t>
            </a:r>
          </a:p>
          <a:p>
            <a:r>
              <a:rPr lang="zh-CN" altLang="en-US" dirty="0" smtClean="0"/>
              <a:t>（</a:t>
            </a:r>
            <a:r>
              <a:rPr lang="en-US" altLang="zh-CN" dirty="0" smtClean="0"/>
              <a:t>5</a:t>
            </a:r>
            <a:r>
              <a:rPr lang="zh-CN" altLang="en-US" dirty="0" smtClean="0"/>
              <a:t>）</a:t>
            </a:r>
            <a:r>
              <a:rPr lang="en-US" altLang="zh-CN" dirty="0" smtClean="0"/>
              <a:t>DoS</a:t>
            </a:r>
            <a:r>
              <a:rPr lang="zh-CN" altLang="en-US" dirty="0" smtClean="0"/>
              <a:t>攻击木马。</a:t>
            </a:r>
          </a:p>
          <a:p>
            <a:r>
              <a:rPr lang="zh-CN" altLang="en-US" dirty="0" smtClean="0"/>
              <a:t>（</a:t>
            </a:r>
            <a:r>
              <a:rPr lang="en-US" altLang="zh-CN" dirty="0" smtClean="0"/>
              <a:t>6</a:t>
            </a:r>
            <a:r>
              <a:rPr lang="zh-CN" altLang="en-US" dirty="0" smtClean="0"/>
              <a:t>）</a:t>
            </a:r>
            <a:r>
              <a:rPr lang="en-US" altLang="zh-CN" dirty="0" smtClean="0"/>
              <a:t>FTP</a:t>
            </a:r>
            <a:r>
              <a:rPr lang="zh-CN" altLang="en-US" dirty="0" smtClean="0"/>
              <a:t>木马。</a:t>
            </a:r>
          </a:p>
          <a:p>
            <a:r>
              <a:rPr lang="zh-CN" altLang="en-US" dirty="0" smtClean="0"/>
              <a:t>（</a:t>
            </a:r>
            <a:r>
              <a:rPr lang="en-US" altLang="zh-CN" dirty="0" smtClean="0"/>
              <a:t>7</a:t>
            </a:r>
            <a:r>
              <a:rPr lang="zh-CN" altLang="en-US" dirty="0" smtClean="0"/>
              <a:t>）代理木马。</a:t>
            </a:r>
          </a:p>
          <a:p>
            <a:r>
              <a:rPr lang="zh-CN" altLang="en-US" dirty="0" smtClean="0"/>
              <a:t>（</a:t>
            </a:r>
            <a:r>
              <a:rPr lang="en-US" altLang="zh-CN" dirty="0" smtClean="0"/>
              <a:t>8</a:t>
            </a:r>
            <a:r>
              <a:rPr lang="zh-CN" altLang="en-US" dirty="0" smtClean="0"/>
              <a:t>）程序杀手木马。</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a:t>
            </a:r>
            <a:r>
              <a:rPr lang="zh-CN" altLang="en-US" dirty="0" smtClean="0"/>
              <a:t>．木马的攻击技术</a:t>
            </a:r>
          </a:p>
          <a:p>
            <a:r>
              <a:rPr lang="zh-CN" altLang="en-US" dirty="0" smtClean="0"/>
              <a:t>（</a:t>
            </a:r>
            <a:r>
              <a:rPr lang="en-US" altLang="zh-CN" dirty="0" smtClean="0"/>
              <a:t>1</a:t>
            </a:r>
            <a:r>
              <a:rPr lang="zh-CN" altLang="en-US" dirty="0" smtClean="0"/>
              <a:t>）配置木马。</a:t>
            </a:r>
          </a:p>
          <a:p>
            <a:r>
              <a:rPr lang="zh-CN" altLang="en-US" dirty="0" smtClean="0"/>
              <a:t>（</a:t>
            </a:r>
            <a:r>
              <a:rPr lang="en-US" altLang="zh-CN" dirty="0" smtClean="0"/>
              <a:t>2</a:t>
            </a:r>
            <a:r>
              <a:rPr lang="zh-CN" altLang="en-US" dirty="0" smtClean="0"/>
              <a:t>）传播木马。</a:t>
            </a:r>
          </a:p>
          <a:p>
            <a:r>
              <a:rPr lang="zh-CN" altLang="en-US" dirty="0" smtClean="0"/>
              <a:t>（</a:t>
            </a:r>
            <a:r>
              <a:rPr lang="en-US" altLang="zh-CN" dirty="0" smtClean="0"/>
              <a:t>3</a:t>
            </a:r>
            <a:r>
              <a:rPr lang="zh-CN" altLang="en-US" dirty="0" smtClean="0"/>
              <a:t>）伪装木马</a:t>
            </a:r>
          </a:p>
          <a:p>
            <a:r>
              <a:rPr lang="zh-CN" altLang="en-US" dirty="0" smtClean="0"/>
              <a:t>（</a:t>
            </a:r>
            <a:r>
              <a:rPr lang="en-US" altLang="zh-CN" dirty="0" smtClean="0"/>
              <a:t>4</a:t>
            </a:r>
            <a:r>
              <a:rPr lang="zh-CN" altLang="en-US" dirty="0" smtClean="0"/>
              <a:t>）运行木马。</a:t>
            </a:r>
          </a:p>
          <a:p>
            <a:endParaRPr lang="zh-CN" altLang="en-US" dirty="0" smtClean="0"/>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2  </a:t>
            </a:r>
            <a:r>
              <a:rPr lang="zh-CN" altLang="en-US" sz="3600" dirty="0" smtClean="0"/>
              <a:t>宏病毒</a:t>
            </a:r>
            <a:endParaRPr lang="zh-CN" altLang="en-US" sz="3600"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宏病毒依附在正常的</a:t>
            </a:r>
            <a:r>
              <a:rPr lang="en-US" altLang="zh-CN" dirty="0" smtClean="0"/>
              <a:t>Word</a:t>
            </a:r>
            <a:r>
              <a:rPr lang="zh-CN" altLang="zh-CN" dirty="0" smtClean="0"/>
              <a:t>文件上，利用</a:t>
            </a:r>
            <a:r>
              <a:rPr lang="en-US" altLang="zh-CN" dirty="0" smtClean="0"/>
              <a:t>Word</a:t>
            </a:r>
            <a:r>
              <a:rPr lang="zh-CN" altLang="zh-CN" dirty="0" smtClean="0"/>
              <a:t>文件执行其内部宏命令代码的方式，在</a:t>
            </a:r>
            <a:r>
              <a:rPr lang="en-US" altLang="zh-CN" dirty="0" smtClean="0"/>
              <a:t>Word</a:t>
            </a:r>
            <a:r>
              <a:rPr lang="zh-CN" altLang="zh-CN" dirty="0" smtClean="0"/>
              <a:t>文件打开或关闭时感染系统。宏病毒会造成文件的破坏，严重的会格式化硬盘。本次任务通过一个宏病毒的制作实例对其原理和运行机制进行分析。</a:t>
            </a:r>
            <a:endParaRPr lang="zh-CN" altLang="en-US" dirty="0" smtClean="0"/>
          </a:p>
          <a:p>
            <a:pPr>
              <a:buFont typeface="Wingdings" pitchFamily="2" charset="2"/>
              <a:buChar char="l"/>
            </a:pPr>
            <a:r>
              <a:rPr lang="zh-CN" altLang="en-US" dirty="0" smtClean="0"/>
              <a:t>任务要求</a:t>
            </a:r>
            <a:endParaRPr lang="en-US" altLang="zh-CN" dirty="0" smtClean="0"/>
          </a:p>
          <a:p>
            <a:r>
              <a:rPr lang="en-US" altLang="zh-CN" dirty="0" smtClean="0"/>
              <a:t>       </a:t>
            </a:r>
            <a:r>
              <a:rPr lang="zh-CN" altLang="zh-CN" dirty="0" smtClean="0"/>
              <a:t>掌握宏病毒的概念和传播方法。</a:t>
            </a:r>
          </a:p>
          <a:p>
            <a:r>
              <a:rPr lang="en-US" altLang="zh-CN" dirty="0" smtClean="0"/>
              <a:t>       </a:t>
            </a:r>
            <a:r>
              <a:rPr lang="zh-CN" altLang="zh-CN" dirty="0" smtClean="0"/>
              <a:t>掌握宏病毒的防范方法。</a:t>
            </a:r>
          </a:p>
          <a:p>
            <a:pPr>
              <a:buNone/>
            </a:pPr>
            <a:endParaRPr lang="zh-CN" altLang="en-US" dirty="0" smtClean="0"/>
          </a:p>
          <a:p>
            <a:pPr>
              <a:buFont typeface="Wingdings" pitchFamily="2" charset="2"/>
              <a:buChar char="l"/>
            </a:pPr>
            <a:endParaRPr lang="en-US" altLang="zh-CN" dirty="0" smtClean="0"/>
          </a:p>
          <a:p>
            <a:pPr>
              <a:buFont typeface="Wingdings" pitchFamily="2" charset="2"/>
              <a:buChar char="l"/>
            </a:pP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．什么是宏</a:t>
            </a:r>
          </a:p>
          <a:p>
            <a:pPr>
              <a:buNone/>
            </a:pPr>
            <a:r>
              <a:rPr lang="zh-CN" altLang="en-US" dirty="0" smtClean="0"/>
              <a:t>           </a:t>
            </a:r>
            <a:r>
              <a:rPr lang="zh-CN" altLang="zh-CN" dirty="0" smtClean="0"/>
              <a:t>宏（</a:t>
            </a:r>
            <a:r>
              <a:rPr lang="en-US" altLang="zh-CN" dirty="0" smtClean="0"/>
              <a:t>macro)</a:t>
            </a:r>
            <a:r>
              <a:rPr lang="zh-CN" altLang="zh-CN" dirty="0" smtClean="0"/>
              <a:t>是软件设计者为了在使用软件工作时，避免一再的重复相同的动作而设计出来的一种工具。它利用简单的语法，把常用的动作写成宏，当再工作时，就可以直接利用事先写好的宏自动运行，去完成某项特定的任务，而不必再重复相同的动作</a:t>
            </a:r>
            <a:r>
              <a:rPr lang="zh-CN" altLang="en-US" dirty="0" smtClean="0"/>
              <a:t>。</a:t>
            </a:r>
            <a:r>
              <a:rPr lang="en-US" altLang="zh-CN" dirty="0" smtClean="0"/>
              <a:t>Microsoft Word</a:t>
            </a:r>
            <a:r>
              <a:rPr lang="zh-CN" altLang="zh-CN" dirty="0" smtClean="0"/>
              <a:t>中对宏定义为：“宏就是能组织到一起作为一独立的命令使用的一系列</a:t>
            </a:r>
            <a:r>
              <a:rPr lang="en-US" altLang="zh-CN" dirty="0" smtClean="0"/>
              <a:t>word</a:t>
            </a:r>
            <a:r>
              <a:rPr lang="zh-CN" altLang="zh-CN" dirty="0" smtClean="0"/>
              <a:t>命令，它能使日常工作变得更容易”。</a:t>
            </a:r>
            <a:endParaRPr lang="zh-CN" altLang="en-US" dirty="0" smtClean="0"/>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vl="0">
              <a:buNone/>
            </a:pPr>
            <a:r>
              <a:rPr lang="en-US" altLang="zh-CN" dirty="0" smtClean="0"/>
              <a:t>2</a:t>
            </a:r>
            <a:r>
              <a:rPr lang="zh-CN" altLang="en-US" dirty="0" smtClean="0"/>
              <a:t>．</a:t>
            </a:r>
            <a:r>
              <a:rPr lang="zh-CN" altLang="zh-CN" dirty="0" smtClean="0"/>
              <a:t>什么是宏病毒</a:t>
            </a:r>
            <a:endParaRPr lang="zh-CN" altLang="en-US" dirty="0" smtClean="0"/>
          </a:p>
          <a:p>
            <a:pPr>
              <a:buNone/>
            </a:pPr>
            <a:r>
              <a:rPr lang="en-US" altLang="zh-CN" dirty="0" smtClean="0"/>
              <a:t>             </a:t>
            </a:r>
            <a:r>
              <a:rPr lang="zh-CN" altLang="zh-CN" dirty="0" smtClean="0"/>
              <a:t>宏病毒是一种寄存在文档或模板的宏中的计算机病毒。一旦打开这样的文档，其中的宏自动被执行，于是宏病毒就会被激活，转移到计算机上，并驻留在</a:t>
            </a:r>
            <a:r>
              <a:rPr lang="en-US" altLang="zh-CN" dirty="0" smtClean="0"/>
              <a:t>Normal</a:t>
            </a:r>
            <a:r>
              <a:rPr lang="zh-CN" altLang="zh-CN" dirty="0" smtClean="0"/>
              <a:t>模板上。从此以后，所有自动保存的文档都会“感染”上这种宏病毒，而且如果其他用户打开了感染病毒的文档，宏病毒又会转移到他的计算机上。</a:t>
            </a:r>
            <a:endParaRPr lang="zh-CN" altLang="en-US" dirty="0" smtClean="0"/>
          </a:p>
          <a:p>
            <a:pPr>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vl="0">
              <a:buNone/>
            </a:pPr>
            <a:r>
              <a:rPr lang="en-US" altLang="zh-CN" dirty="0" smtClean="0"/>
              <a:t>3</a:t>
            </a:r>
            <a:r>
              <a:rPr lang="zh-CN" altLang="en-US" dirty="0" smtClean="0"/>
              <a:t>．</a:t>
            </a:r>
            <a:r>
              <a:rPr lang="zh-CN" altLang="zh-CN" dirty="0" smtClean="0"/>
              <a:t>宏病毒的表现</a:t>
            </a:r>
            <a:endParaRPr lang="zh-CN" altLang="en-US" dirty="0" smtClean="0"/>
          </a:p>
          <a:p>
            <a:pPr>
              <a:buNone/>
            </a:pPr>
            <a:r>
              <a:rPr lang="en-US" altLang="zh-CN" dirty="0" smtClean="0"/>
              <a:t>           </a:t>
            </a:r>
            <a:r>
              <a:rPr lang="zh-CN" altLang="zh-CN" dirty="0" smtClean="0"/>
              <a:t>以</a:t>
            </a:r>
            <a:r>
              <a:rPr lang="en-US" altLang="zh-CN" dirty="0" smtClean="0"/>
              <a:t>Word</a:t>
            </a:r>
            <a:r>
              <a:rPr lang="zh-CN" altLang="zh-CN" dirty="0" smtClean="0"/>
              <a:t>为例，一旦病毒宏侵入</a:t>
            </a:r>
            <a:r>
              <a:rPr lang="en-US" altLang="zh-CN" dirty="0" smtClean="0"/>
              <a:t>Word</a:t>
            </a:r>
            <a:r>
              <a:rPr lang="zh-CN" altLang="zh-CN" dirty="0" smtClean="0"/>
              <a:t>，它就会替代原有的正常宏，如</a:t>
            </a:r>
            <a:r>
              <a:rPr lang="en-US" altLang="zh-CN" dirty="0" smtClean="0"/>
              <a:t>FileOpen</a:t>
            </a:r>
            <a:r>
              <a:rPr lang="zh-CN" altLang="zh-CN" dirty="0" smtClean="0"/>
              <a:t>、</a:t>
            </a:r>
            <a:r>
              <a:rPr lang="en-US" altLang="zh-CN" dirty="0" smtClean="0"/>
              <a:t>FileSave</a:t>
            </a:r>
            <a:r>
              <a:rPr lang="zh-CN" altLang="zh-CN" dirty="0" smtClean="0"/>
              <a:t>、</a:t>
            </a:r>
            <a:r>
              <a:rPr lang="en-US" altLang="zh-CN" dirty="0" smtClean="0"/>
              <a:t>FileSaveAs</a:t>
            </a:r>
            <a:r>
              <a:rPr lang="zh-CN" altLang="zh-CN" dirty="0" smtClean="0"/>
              <a:t>和</a:t>
            </a:r>
            <a:r>
              <a:rPr lang="en-US" altLang="zh-CN" dirty="0" smtClean="0"/>
              <a:t>FilePrint</a:t>
            </a:r>
            <a:r>
              <a:rPr lang="zh-CN" altLang="zh-CN" dirty="0" smtClean="0"/>
              <a:t>等等，并通过这些宏所关联的文件操作功能获取对文件交换的控制。当某项功能被调用时，相应的病毒宏就会纂夺控制权，实施病毒所定义的非法操作，包括传染操作、表现操作以及破坏操作等等。</a:t>
            </a:r>
            <a:endParaRPr lang="zh-CN" altLang="en-US" dirty="0" smtClean="0"/>
          </a:p>
          <a:p>
            <a:pPr>
              <a:buNone/>
            </a:pP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lvl="0">
              <a:buNone/>
            </a:pPr>
            <a:r>
              <a:rPr lang="en-US" altLang="zh-CN" dirty="0" smtClean="0"/>
              <a:t>4</a:t>
            </a:r>
            <a:r>
              <a:rPr lang="zh-CN" altLang="en-US" dirty="0" smtClean="0"/>
              <a:t>．</a:t>
            </a:r>
            <a:r>
              <a:rPr lang="zh-CN" altLang="zh-CN" dirty="0" smtClean="0"/>
              <a:t>宏病毒的识别</a:t>
            </a:r>
            <a:endParaRPr lang="zh-CN" altLang="en-US" dirty="0" smtClean="0"/>
          </a:p>
          <a:p>
            <a:r>
              <a:rPr lang="en-US" altLang="zh-CN" dirty="0" smtClean="0"/>
              <a:t>  </a:t>
            </a:r>
            <a:r>
              <a:rPr lang="zh-CN" altLang="zh-CN" dirty="0" smtClean="0"/>
              <a:t>（</a:t>
            </a:r>
            <a:r>
              <a:rPr lang="en-US" altLang="zh-CN" dirty="0" smtClean="0"/>
              <a:t>1</a:t>
            </a:r>
            <a:r>
              <a:rPr lang="zh-CN" altLang="zh-CN" dirty="0" smtClean="0"/>
              <a:t>）打开一个用户自己编写的文档时，系统会弹出相应的警告框。而用户清楚并没有在其中使用宏或并不知道宏到底怎么用，可以确定文档已经感染了宏病毒。</a:t>
            </a:r>
          </a:p>
          <a:p>
            <a:r>
              <a:rPr lang="zh-CN" altLang="zh-CN" dirty="0" smtClean="0"/>
              <a:t>（</a:t>
            </a:r>
            <a:r>
              <a:rPr lang="en-US" altLang="zh-CN" dirty="0" smtClean="0"/>
              <a:t>2</a:t>
            </a:r>
            <a:r>
              <a:rPr lang="zh-CN" altLang="zh-CN" dirty="0" smtClean="0"/>
              <a:t>）</a:t>
            </a:r>
            <a:r>
              <a:rPr lang="en-US" altLang="zh-CN" dirty="0" smtClean="0"/>
              <a:t>Office</a:t>
            </a:r>
            <a:r>
              <a:rPr lang="zh-CN" altLang="zh-CN" dirty="0" smtClean="0"/>
              <a:t>文档中一系列的文件都在打开时给出宏警告，然而一般情况下用户很少使用到宏，所以当看到很多的文档都有宏警告时，可以肯定这些文档中有宏病毒。</a:t>
            </a:r>
          </a:p>
          <a:p>
            <a:pPr>
              <a:buNone/>
            </a:pPr>
            <a:endParaRPr lang="zh-CN" altLang="en-US" dirty="0" smtClean="0"/>
          </a:p>
          <a:p>
            <a:pPr>
              <a:buNone/>
            </a:pP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800" dirty="0" smtClean="0"/>
              <a:t>项目</a:t>
            </a:r>
            <a:r>
              <a:rPr lang="en-US" altLang="zh-CN" sz="4800" dirty="0" smtClean="0"/>
              <a:t>5 </a:t>
            </a:r>
            <a:r>
              <a:rPr lang="zh-CN" altLang="en-US" sz="4800" dirty="0" smtClean="0"/>
              <a:t>计算机病毒与木马</a:t>
            </a:r>
            <a:br>
              <a:rPr lang="zh-CN" altLang="en-US" sz="4800" dirty="0" smtClean="0"/>
            </a:br>
            <a:endParaRPr lang="zh-CN" altLang="en-US" sz="4800"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a:t>
            </a:r>
            <a:r>
              <a:rPr lang="en-US" altLang="zh-CN" dirty="0" smtClean="0"/>
              <a:t>3</a:t>
            </a:r>
            <a:r>
              <a:rPr lang="zh-CN" altLang="zh-CN" dirty="0" smtClean="0"/>
              <a:t>）如果杀毒软件中关于宏病毒防护选项启用后，一旦发现机器中设置的宏病毒防护功能选项无法在两次启动</a:t>
            </a:r>
            <a:r>
              <a:rPr lang="en-US" altLang="zh-CN" dirty="0" smtClean="0"/>
              <a:t>Word</a:t>
            </a:r>
            <a:r>
              <a:rPr lang="zh-CN" altLang="zh-CN" dirty="0" smtClean="0"/>
              <a:t>之间保持有效，则系统已经感染了宏病毒，此时一系列</a:t>
            </a:r>
            <a:r>
              <a:rPr lang="en-US" altLang="zh-CN" dirty="0" smtClean="0"/>
              <a:t>Word</a:t>
            </a:r>
            <a:r>
              <a:rPr lang="zh-CN" altLang="zh-CN" dirty="0" smtClean="0"/>
              <a:t>模板，特别是</a:t>
            </a:r>
            <a:r>
              <a:rPr lang="en-US" altLang="zh-CN" dirty="0" smtClean="0"/>
              <a:t>Office</a:t>
            </a:r>
            <a:r>
              <a:rPr lang="zh-CN" altLang="zh-CN" dirty="0" smtClean="0"/>
              <a:t>目录下的</a:t>
            </a:r>
            <a:r>
              <a:rPr lang="en-US" altLang="zh-CN" dirty="0" smtClean="0"/>
              <a:t>normal.dot</a:t>
            </a:r>
            <a:r>
              <a:rPr lang="zh-CN" altLang="zh-CN" dirty="0" smtClean="0"/>
              <a:t>已经被感染。</a:t>
            </a:r>
          </a:p>
          <a:p>
            <a:r>
              <a:rPr lang="zh-CN" altLang="zh-CN" dirty="0" smtClean="0"/>
              <a:t>（</a:t>
            </a:r>
            <a:r>
              <a:rPr lang="en-US" altLang="zh-CN" dirty="0" smtClean="0"/>
              <a:t>4</a:t>
            </a:r>
            <a:r>
              <a:rPr lang="zh-CN" altLang="zh-CN" dirty="0" smtClean="0"/>
              <a:t>）宏病毒会对</a:t>
            </a:r>
            <a:r>
              <a:rPr lang="en-US" altLang="zh-CN" dirty="0" smtClean="0"/>
              <a:t>Word</a:t>
            </a:r>
            <a:r>
              <a:rPr lang="zh-CN" altLang="zh-CN" dirty="0" smtClean="0"/>
              <a:t>、</a:t>
            </a:r>
            <a:r>
              <a:rPr lang="en-US" altLang="zh-CN" dirty="0" smtClean="0"/>
              <a:t>Excel</a:t>
            </a:r>
            <a:r>
              <a:rPr lang="zh-CN" altLang="zh-CN" dirty="0" smtClean="0"/>
              <a:t>文档感染，造成无法正常打印、无法正常存储及改变存储路径、无法编辑文档等异常行为。不要在软件给予提示的情况下为了查看文档而选择运行不明来历的宏。</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宏病毒的制作</a:t>
            </a:r>
            <a:endParaRPr lang="zh-CN" altLang="en-US" dirty="0" smtClean="0"/>
          </a:p>
          <a:p>
            <a:pPr>
              <a:buNone/>
            </a:pPr>
            <a:r>
              <a:rPr lang="en-US" altLang="zh-CN" dirty="0" smtClean="0"/>
              <a:t>2</a:t>
            </a:r>
            <a:r>
              <a:rPr lang="zh-CN" altLang="en-US" dirty="0" smtClean="0"/>
              <a:t>．</a:t>
            </a:r>
            <a:r>
              <a:rPr lang="zh-CN" altLang="zh-CN" dirty="0" smtClean="0"/>
              <a:t>宏病毒的防范</a:t>
            </a:r>
            <a:endParaRPr lang="zh-CN" altLang="en-US" dirty="0" smtClean="0"/>
          </a:p>
          <a:p>
            <a:pPr>
              <a:buNone/>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3  </a:t>
            </a:r>
            <a:r>
              <a:rPr lang="zh-CN" altLang="en-US" dirty="0" smtClean="0"/>
              <a:t>脚本和网页病毒</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网页病毒就是网页中含有病毒脚本文件或</a:t>
            </a:r>
            <a:r>
              <a:rPr lang="en-US" altLang="zh-CN" dirty="0" smtClean="0"/>
              <a:t>JAVA</a:t>
            </a:r>
            <a:r>
              <a:rPr lang="zh-CN" altLang="zh-CN" dirty="0" smtClean="0"/>
              <a:t>小程序。当用户登录某些含有网页病毒的网站时，网页病毒就会被激活，对用户的计算机系统进行破坏。本次任务通过网页病毒的制作实例分析其运行机制，并对网页病毒进行防范和清除。</a:t>
            </a:r>
            <a:endParaRPr lang="en-US" altLang="zh-CN" dirty="0" smtClean="0"/>
          </a:p>
          <a:p>
            <a:pPr>
              <a:buNone/>
            </a:pPr>
            <a:endParaRPr lang="zh-CN" altLang="en-US" dirty="0" smtClean="0"/>
          </a:p>
          <a:p>
            <a:pPr>
              <a:buNone/>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en-US" altLang="zh-CN" dirty="0" smtClean="0"/>
              <a:t>      </a:t>
            </a:r>
            <a:r>
              <a:rPr lang="zh-CN" altLang="zh-CN" dirty="0" smtClean="0"/>
              <a:t>了解脚本和网页病毒的概念。</a:t>
            </a:r>
          </a:p>
          <a:p>
            <a:r>
              <a:rPr lang="en-US" altLang="zh-CN" dirty="0" smtClean="0"/>
              <a:t>      </a:t>
            </a:r>
            <a:r>
              <a:rPr lang="zh-CN" altLang="zh-CN" dirty="0" smtClean="0"/>
              <a:t>掌握网页病毒的特点和攻击方式。</a:t>
            </a:r>
          </a:p>
          <a:p>
            <a:r>
              <a:rPr lang="en-US" altLang="zh-CN" dirty="0" smtClean="0"/>
              <a:t>      </a:t>
            </a:r>
            <a:r>
              <a:rPr lang="zh-CN" altLang="zh-CN" dirty="0" smtClean="0"/>
              <a:t>掌握网页病毒的防范和清除方法。</a:t>
            </a:r>
          </a:p>
          <a:p>
            <a:pPr>
              <a:buNone/>
            </a:pPr>
            <a:endParaRPr lang="zh-CN" altLang="en-US" dirty="0" smtClean="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知识连接</a:t>
            </a:r>
            <a:endParaRPr lang="en-US" altLang="zh-CN" dirty="0" smtClean="0"/>
          </a:p>
          <a:p>
            <a:pPr fontAlgn="base"/>
            <a:r>
              <a:rPr lang="en-US" altLang="zh-CN" dirty="0" smtClean="0"/>
              <a:t>1</a:t>
            </a:r>
            <a:r>
              <a:rPr lang="zh-CN" altLang="en-US" dirty="0" smtClean="0"/>
              <a:t>．</a:t>
            </a:r>
            <a:r>
              <a:rPr lang="zh-CN" altLang="zh-CN" dirty="0" smtClean="0"/>
              <a:t>什么是脚本</a:t>
            </a:r>
            <a:endParaRPr lang="zh-CN" altLang="en-US" dirty="0" smtClean="0"/>
          </a:p>
          <a:p>
            <a:r>
              <a:rPr lang="en-US" altLang="zh-CN" dirty="0" smtClean="0"/>
              <a:t>      </a:t>
            </a:r>
            <a:r>
              <a:rPr lang="zh-CN" altLang="zh-CN" dirty="0" smtClean="0"/>
              <a:t>脚本（</a:t>
            </a:r>
            <a:r>
              <a:rPr lang="en-US" altLang="zh-CN" dirty="0" smtClean="0"/>
              <a:t>Script</a:t>
            </a:r>
            <a:r>
              <a:rPr lang="zh-CN" altLang="zh-CN" dirty="0" smtClean="0"/>
              <a:t>）是使用一种特定的描述性语言，依据一定的格式编写的可执行文件，又称作批处理文件。脚本是批处理文件的延伸，是一种纯文本保存的程序。</a:t>
            </a:r>
            <a:endParaRPr lang="en-US" altLang="zh-CN" dirty="0" smtClean="0"/>
          </a:p>
          <a:p>
            <a:r>
              <a:rPr lang="en-US" altLang="zh-CN" dirty="0" smtClean="0"/>
              <a:t>      </a:t>
            </a:r>
            <a:r>
              <a:rPr lang="zh-CN" altLang="zh-CN" dirty="0" smtClean="0"/>
              <a:t>脚本通常可以由应用程序临时调用并执行。各类脚本被广泛地应用于网页设计中，因为脚本不仅可以减小网页的规模和提高网页浏览速度，而且可以丰富网页的表现，如动画、声音等。</a:t>
            </a:r>
            <a:endParaRPr lang="zh-CN" altLang="en-US" dirty="0" smtClean="0"/>
          </a:p>
          <a:p>
            <a:pPr>
              <a:buNone/>
            </a:pP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2</a:t>
            </a:r>
            <a:r>
              <a:rPr lang="zh-CN" altLang="en-US" dirty="0" smtClean="0"/>
              <a:t>．</a:t>
            </a:r>
            <a:r>
              <a:rPr lang="zh-CN" altLang="zh-CN" dirty="0" smtClean="0"/>
              <a:t>什么是网页病毒？</a:t>
            </a:r>
            <a:endParaRPr lang="zh-CN" altLang="en-US" dirty="0" smtClean="0"/>
          </a:p>
          <a:p>
            <a:r>
              <a:rPr lang="en-US" altLang="zh-CN" dirty="0" smtClean="0"/>
              <a:t>      </a:t>
            </a:r>
            <a:r>
              <a:rPr lang="zh-CN" altLang="zh-CN" dirty="0" smtClean="0"/>
              <a:t>网页病毒是利用网页来进行破坏的病毒，它使用一些</a:t>
            </a:r>
            <a:r>
              <a:rPr lang="en-US" altLang="zh-CN" dirty="0" smtClean="0"/>
              <a:t>Script</a:t>
            </a:r>
            <a:r>
              <a:rPr lang="zh-CN" altLang="zh-CN" dirty="0" smtClean="0"/>
              <a:t>语言编写的一些恶意代码利用浏览器的漏洞来实现病毒植入。当用户登录某些含有网页病毒的网站时，网页病毒便被悄悄激活，这些病毒一旦激活，可以利用系统的一些资源进行破坏</a:t>
            </a:r>
            <a:r>
              <a:rPr lang="zh-CN" altLang="en-US" dirty="0" smtClean="0"/>
              <a:t>。</a:t>
            </a:r>
          </a:p>
          <a:p>
            <a:pPr>
              <a:buNone/>
            </a:pP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3</a:t>
            </a:r>
            <a:r>
              <a:rPr lang="zh-CN" altLang="en-US" dirty="0" smtClean="0"/>
              <a:t>．</a:t>
            </a:r>
            <a:r>
              <a:rPr lang="zh-CN" altLang="zh-CN" dirty="0" smtClean="0"/>
              <a:t>网页病毒的特点及攻击方式</a:t>
            </a:r>
            <a:endParaRPr lang="zh-CN" altLang="en-US" dirty="0" smtClean="0"/>
          </a:p>
          <a:p>
            <a:r>
              <a:rPr lang="en-US" altLang="zh-CN" dirty="0" smtClean="0"/>
              <a:t>      </a:t>
            </a:r>
            <a:r>
              <a:rPr lang="zh-CN" altLang="zh-CN" dirty="0" smtClean="0"/>
              <a:t>网页病毒使得各种非法恶意程序能够得以被自动执行，在于它完全不受用户的控制。用户一旦浏览含有病毒的网页，就会在不知不觉的情况下马上中招，给系统带来不同程度的破坏。</a:t>
            </a:r>
            <a:endParaRPr lang="en-US" altLang="zh-CN" dirty="0" smtClean="0"/>
          </a:p>
          <a:p>
            <a:r>
              <a:rPr lang="en-US" altLang="zh-CN" dirty="0" smtClean="0"/>
              <a:t>      </a:t>
            </a:r>
            <a:r>
              <a:rPr lang="zh-CN" altLang="zh-CN" dirty="0" smtClean="0"/>
              <a:t>网页病毒简单的说就是一个网页，但这个网页运行时所执行的操作不仅仅是下载后再读出，伴随着前者的操作背后，还有病毒程序的下载，或是木马的下载和执行，悄悄地修改的注册表等。</a:t>
            </a:r>
          </a:p>
          <a:p>
            <a:endParaRPr lang="zh-CN" altLang="en-US" dirty="0" smtClean="0"/>
          </a:p>
          <a:p>
            <a:pPr>
              <a:buNone/>
            </a:pP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4</a:t>
            </a:r>
            <a:r>
              <a:rPr lang="zh-CN" altLang="en-US" dirty="0" smtClean="0"/>
              <a:t>．</a:t>
            </a:r>
            <a:r>
              <a:rPr lang="zh-CN" altLang="zh-CN" dirty="0" smtClean="0"/>
              <a:t>网页病毒的</a:t>
            </a:r>
            <a:r>
              <a:rPr lang="zh-CN" altLang="en-US" dirty="0" smtClean="0"/>
              <a:t>种类</a:t>
            </a:r>
          </a:p>
          <a:p>
            <a:r>
              <a:rPr lang="en-US" altLang="zh-CN" dirty="0" smtClean="0"/>
              <a:t> </a:t>
            </a:r>
            <a:r>
              <a:rPr lang="zh-CN" altLang="zh-CN" dirty="0" smtClean="0"/>
              <a:t>（</a:t>
            </a:r>
            <a:r>
              <a:rPr lang="en-US" altLang="zh-CN" dirty="0" smtClean="0"/>
              <a:t>1</a:t>
            </a:r>
            <a:r>
              <a:rPr lang="zh-CN" altLang="zh-CN" dirty="0" smtClean="0"/>
              <a:t>）通过</a:t>
            </a:r>
            <a:r>
              <a:rPr lang="en-US" altLang="zh-CN" dirty="0" smtClean="0"/>
              <a:t>Java Script</a:t>
            </a:r>
            <a:r>
              <a:rPr lang="zh-CN" altLang="zh-CN" dirty="0" smtClean="0"/>
              <a:t>、</a:t>
            </a:r>
            <a:r>
              <a:rPr lang="en-US" altLang="zh-CN" dirty="0" smtClean="0"/>
              <a:t>Applet</a:t>
            </a:r>
            <a:r>
              <a:rPr lang="zh-CN" altLang="zh-CN" dirty="0" smtClean="0"/>
              <a:t>、</a:t>
            </a:r>
            <a:r>
              <a:rPr lang="en-US" altLang="zh-CN" dirty="0" smtClean="0"/>
              <a:t>ActiveX</a:t>
            </a:r>
            <a:r>
              <a:rPr lang="zh-CN" altLang="zh-CN" dirty="0" smtClean="0"/>
              <a:t>编辑的脚本程序修改</a:t>
            </a:r>
            <a:r>
              <a:rPr lang="en-US" altLang="zh-CN" dirty="0" smtClean="0"/>
              <a:t>IE</a:t>
            </a:r>
            <a:r>
              <a:rPr lang="zh-CN" altLang="zh-CN" dirty="0" smtClean="0"/>
              <a:t>浏览器</a:t>
            </a:r>
            <a:r>
              <a:rPr lang="zh-CN" altLang="en-US" dirty="0" smtClean="0"/>
              <a:t>。</a:t>
            </a:r>
            <a:endParaRPr lang="en-US" altLang="zh-CN" dirty="0" smtClean="0"/>
          </a:p>
          <a:p>
            <a:r>
              <a:rPr lang="en-US" altLang="zh-CN" dirty="0" smtClean="0"/>
              <a:t> </a:t>
            </a:r>
            <a:r>
              <a:rPr lang="zh-CN" altLang="zh-CN" dirty="0" smtClean="0"/>
              <a:t>（</a:t>
            </a:r>
            <a:r>
              <a:rPr lang="en-US" altLang="zh-CN" dirty="0" smtClean="0"/>
              <a:t>2</a:t>
            </a:r>
            <a:r>
              <a:rPr lang="zh-CN" altLang="zh-CN" dirty="0" smtClean="0"/>
              <a:t>）通过</a:t>
            </a:r>
            <a:r>
              <a:rPr lang="en-US" altLang="zh-CN" dirty="0" smtClean="0"/>
              <a:t>Java Script</a:t>
            </a:r>
            <a:r>
              <a:rPr lang="zh-CN" altLang="zh-CN" dirty="0" smtClean="0"/>
              <a:t>、</a:t>
            </a:r>
            <a:r>
              <a:rPr lang="en-US" altLang="zh-CN" dirty="0" smtClean="0"/>
              <a:t>Applet</a:t>
            </a:r>
            <a:r>
              <a:rPr lang="zh-CN" altLang="zh-CN" dirty="0" smtClean="0"/>
              <a:t>、</a:t>
            </a:r>
            <a:r>
              <a:rPr lang="en-US" altLang="zh-CN" dirty="0" smtClean="0"/>
              <a:t>ActiveX</a:t>
            </a:r>
            <a:r>
              <a:rPr lang="zh-CN" altLang="zh-CN" dirty="0" smtClean="0"/>
              <a:t>编辑的脚本程序修改用户操作系统</a:t>
            </a:r>
            <a:r>
              <a:rPr lang="zh-CN" altLang="en-US" dirty="0" smtClean="0"/>
              <a:t>。</a:t>
            </a:r>
            <a:endParaRPr lang="zh-CN" altLang="zh-CN" dirty="0" smtClean="0"/>
          </a:p>
          <a:p>
            <a:endParaRPr lang="zh-CN" altLang="zh-CN" dirty="0" smtClean="0"/>
          </a:p>
          <a:p>
            <a:endParaRPr lang="zh-CN" altLang="en-US" dirty="0" smtClean="0"/>
          </a:p>
          <a:p>
            <a:pPr>
              <a:buNone/>
            </a:pP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脚本文件的执行</a:t>
            </a:r>
            <a:endParaRPr lang="en-US" altLang="zh-CN" dirty="0" smtClean="0"/>
          </a:p>
          <a:p>
            <a:pPr>
              <a:buNone/>
            </a:pPr>
            <a:r>
              <a:rPr lang="en-US" altLang="zh-CN" dirty="0" smtClean="0"/>
              <a:t>2</a:t>
            </a:r>
            <a:r>
              <a:rPr lang="zh-CN" altLang="en-US" dirty="0" smtClean="0"/>
              <a:t>．</a:t>
            </a:r>
            <a:r>
              <a:rPr lang="zh-CN" altLang="zh-CN" dirty="0" smtClean="0"/>
              <a:t>网页病毒的防范</a:t>
            </a:r>
            <a:endParaRPr lang="zh-CN" altLang="en-US" dirty="0" smtClean="0"/>
          </a:p>
          <a:p>
            <a:pPr>
              <a:buNone/>
            </a:pPr>
            <a:endParaRPr lang="zh-CN" altLang="en-US" dirty="0" smtClean="0"/>
          </a:p>
          <a:p>
            <a:pPr>
              <a:buNone/>
            </a:pPr>
            <a:endParaRPr lang="zh-CN" altLang="en-US" dirty="0" smtClean="0"/>
          </a:p>
          <a:p>
            <a:pPr>
              <a:buNone/>
            </a:pPr>
            <a:endParaRPr lang="en-US" altLang="zh-CN" dirty="0" smtClean="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4  </a:t>
            </a:r>
            <a:r>
              <a:rPr lang="zh-CN" altLang="en-US" dirty="0" smtClean="0"/>
              <a:t>冰河木马</a:t>
            </a:r>
            <a:endParaRPr lang="zh-CN" altLang="en-US" dirty="0"/>
          </a:p>
        </p:txBody>
      </p:sp>
      <p:sp>
        <p:nvSpPr>
          <p:cNvPr id="3" name="内容占位符 2"/>
          <p:cNvSpPr>
            <a:spLocks noGrp="1"/>
          </p:cNvSpPr>
          <p:nvPr>
            <p:ph idx="1"/>
          </p:nvPr>
        </p:nvSpPr>
        <p:spPr/>
        <p:txBody>
          <a:bodyPr>
            <a:normAutofit lnSpcReduction="10000"/>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木马程序与一般的病毒不同，它不会自我繁殖，也并不刻意地去感染其他文件，而是通过将自身伪装吸引用户下载执行，向攻击者提供打开被种木马者计算机的门户，使攻击者可以任意毁坏、窃取被种木马者的文件，甚至远程操控被种者的计算机。木马与计算机网络中常常要用到的远程控制软件有些相似，但远程控制软件是善意的控制，因此通常不具有隐蔽性，木马则完全相反，木马要达到的是偷窃性的远程控制。本次任务将详细说明冰河木马的配置和使用，并介绍植入冰河木马的计算机如何彻底清除木马。</a:t>
            </a:r>
            <a:endParaRPr lang="en-US" altLang="zh-CN" dirty="0" smtClean="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项目导读</a:t>
            </a:r>
            <a:endParaRPr lang="zh-CN" altLang="en-US" dirty="0"/>
          </a:p>
        </p:txBody>
      </p:sp>
      <p:sp>
        <p:nvSpPr>
          <p:cNvPr id="3" name="内容占位符 2"/>
          <p:cNvSpPr>
            <a:spLocks noGrp="1"/>
          </p:cNvSpPr>
          <p:nvPr>
            <p:ph idx="1"/>
          </p:nvPr>
        </p:nvSpPr>
        <p:spPr/>
        <p:txBody>
          <a:bodyPr/>
          <a:lstStyle/>
          <a:p>
            <a:r>
              <a:rPr lang="zh-CN" altLang="en-US" dirty="0" smtClean="0"/>
              <a:t>        日新月异的计算机病毒，就像幽灵一样伴随着计算机和网络的普及而四处游荡，并不断地通过各种手段袭击互联网上的每一台计算机，令人防不胜防。伴随着计算机技术的不断进步，计算机病毒也在不停的产生变化。早期的计算机病毒还主要依靠文件的拷贝来传递，但在互联网飞速发展的今天，计算机病毒找到了它的新媒介，新的病毒可以在短时间内通过网络迅速蔓延开来，往往因此造成巨大的损失。计算机病毒与木马的防护是保证网络安全运行的重要保障。</a:t>
            </a:r>
          </a:p>
          <a:p>
            <a:endParaRPr lang="zh-CN" altLang="en-US" dirty="0" smtClean="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zh-CN" altLang="en-US" dirty="0" smtClean="0"/>
              <a:t>      </a:t>
            </a:r>
            <a:r>
              <a:rPr lang="zh-CN" altLang="zh-CN" dirty="0" smtClean="0"/>
              <a:t>了解木马的工作原理。</a:t>
            </a:r>
          </a:p>
          <a:p>
            <a:r>
              <a:rPr lang="en-US" altLang="zh-CN" dirty="0" smtClean="0"/>
              <a:t>      </a:t>
            </a:r>
            <a:r>
              <a:rPr lang="zh-CN" altLang="zh-CN" dirty="0" smtClean="0"/>
              <a:t>掌握冰河木马的配置和使用。</a:t>
            </a:r>
          </a:p>
          <a:p>
            <a:r>
              <a:rPr lang="en-US" altLang="zh-CN" dirty="0" smtClean="0"/>
              <a:t>      </a:t>
            </a:r>
            <a:r>
              <a:rPr lang="zh-CN" altLang="zh-CN" dirty="0" smtClean="0"/>
              <a:t>掌握冰河木马的卸载方法。</a:t>
            </a:r>
          </a:p>
          <a:p>
            <a:pPr>
              <a:buNone/>
            </a:pPr>
            <a:endParaRPr lang="zh-CN" altLang="en-US" dirty="0" smtClean="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a:t>
            </a:r>
            <a:r>
              <a:rPr lang="zh-CN" altLang="zh-CN" dirty="0" smtClean="0"/>
              <a:t>木马的工作原理</a:t>
            </a:r>
            <a:endParaRPr lang="en-US" altLang="zh-CN" dirty="0" smtClean="0"/>
          </a:p>
          <a:p>
            <a:pPr>
              <a:buNone/>
            </a:pPr>
            <a:r>
              <a:rPr lang="en-US" altLang="zh-CN" dirty="0" smtClean="0"/>
              <a:t>           </a:t>
            </a:r>
            <a:r>
              <a:rPr lang="zh-CN" altLang="zh-CN" dirty="0" smtClean="0"/>
              <a:t>木马通常有两个可执行程序：一个是客户端，即控制端，另一个是服务器端，即被控制端。植入被种者计算机的是服务器端部分，而攻击者正是利用控制端进入运行了服务器端的计算机。运行了木马程序的服务器端以后，被种者的计算机就会有一个或几个端口被打开，使攻击者可以利用这些打开的端口进入计算机，安全和个人隐私也就全无保障。</a:t>
            </a:r>
            <a:endParaRPr lang="zh-CN" altLang="en-US" dirty="0" smtClean="0"/>
          </a:p>
          <a:p>
            <a:pPr>
              <a:buFont typeface="Wingdings" pitchFamily="2" charset="2"/>
              <a:buChar char="l"/>
            </a:pP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2</a:t>
            </a:r>
            <a:r>
              <a:rPr lang="zh-CN" altLang="en-US" dirty="0" smtClean="0"/>
              <a:t>．</a:t>
            </a:r>
            <a:r>
              <a:rPr lang="zh-CN" altLang="zh-CN" dirty="0" smtClean="0"/>
              <a:t>木马的连接方式</a:t>
            </a:r>
            <a:endParaRPr lang="en-US" altLang="zh-CN" dirty="0" smtClean="0"/>
          </a:p>
          <a:p>
            <a:pPr>
              <a:buNone/>
            </a:pPr>
            <a:r>
              <a:rPr lang="en-US" altLang="zh-CN" dirty="0" smtClean="0"/>
              <a:t>          </a:t>
            </a:r>
            <a:r>
              <a:rPr lang="zh-CN" altLang="zh-CN" dirty="0" smtClean="0"/>
              <a:t>第一代和第二代木马使用的是传统连接方式，即</a:t>
            </a:r>
            <a:r>
              <a:rPr lang="en-US" altLang="zh-CN" dirty="0" smtClean="0"/>
              <a:t>C/S</a:t>
            </a:r>
            <a:r>
              <a:rPr lang="zh-CN" altLang="zh-CN" dirty="0" smtClean="0"/>
              <a:t>方式，由肉鸡打开端口等待外部连接，当攻击者需要与肉鸡建立连接时，向肉鸡发送一个连接请求，从而建立连接。</a:t>
            </a:r>
            <a:endParaRPr lang="en-US" altLang="zh-CN" dirty="0" smtClean="0"/>
          </a:p>
          <a:p>
            <a:pPr>
              <a:buNone/>
            </a:pPr>
            <a:r>
              <a:rPr lang="en-US" altLang="zh-CN" dirty="0" smtClean="0"/>
              <a:t>          </a:t>
            </a:r>
            <a:r>
              <a:rPr lang="zh-CN" altLang="zh-CN" dirty="0" smtClean="0"/>
              <a:t>第三代木马采用反弹端口技术，由肉鸡主动连接攻击者，攻击者打开端口，等待肉鸡主动连接。</a:t>
            </a:r>
            <a:endParaRPr lang="zh-CN" altLang="en-US" dirty="0" smtClean="0"/>
          </a:p>
          <a:p>
            <a:pPr>
              <a:buFont typeface="Wingdings" pitchFamily="2" charset="2"/>
              <a:buChar char="l"/>
            </a:pP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冰河木马的使用</a:t>
            </a:r>
            <a:endParaRPr lang="en-US" altLang="zh-CN" dirty="0" smtClean="0"/>
          </a:p>
          <a:p>
            <a:pPr>
              <a:buNone/>
            </a:pPr>
            <a:r>
              <a:rPr lang="en-US" altLang="zh-CN" dirty="0" smtClean="0"/>
              <a:t>2.   </a:t>
            </a:r>
            <a:r>
              <a:rPr lang="zh-CN" altLang="zh-CN" dirty="0" smtClean="0"/>
              <a:t>冰河木马的清除</a:t>
            </a:r>
            <a:endParaRPr lang="zh-CN" altLang="en-US" dirty="0" smtClean="0"/>
          </a:p>
          <a:p>
            <a:pPr>
              <a:buNone/>
            </a:pPr>
            <a:endParaRPr lang="zh-CN" altLang="en-US" dirty="0" smtClean="0"/>
          </a:p>
          <a:p>
            <a:pPr>
              <a:buNone/>
            </a:pP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任务</a:t>
            </a:r>
            <a:r>
              <a:rPr lang="en-US" altLang="zh-CN" dirty="0" smtClean="0"/>
              <a:t>5  </a:t>
            </a:r>
            <a:r>
              <a:rPr lang="zh-CN" altLang="en-US" dirty="0" smtClean="0"/>
              <a:t>使用自解压文件携带木马</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a:t>
            </a:r>
            <a:r>
              <a:rPr lang="zh-CN" altLang="zh-CN" dirty="0" smtClean="0"/>
              <a:t>利用</a:t>
            </a:r>
            <a:r>
              <a:rPr lang="en-US" altLang="zh-CN" dirty="0" smtClean="0"/>
              <a:t>WinRAR</a:t>
            </a:r>
            <a:r>
              <a:rPr lang="zh-CN" altLang="zh-CN" dirty="0" smtClean="0"/>
              <a:t>捆绑木马是伪装隐藏木马的方法之一。把木马和另一个可执行文件放在同一个文件夹中，利用</a:t>
            </a:r>
            <a:r>
              <a:rPr lang="en-US" altLang="zh-CN" dirty="0" smtClean="0"/>
              <a:t>WinRAR</a:t>
            </a:r>
            <a:r>
              <a:rPr lang="zh-CN" altLang="zh-CN" dirty="0" smtClean="0"/>
              <a:t>将其制作成</a:t>
            </a:r>
            <a:r>
              <a:rPr lang="en-US" altLang="zh-CN" dirty="0" smtClean="0"/>
              <a:t>exe</a:t>
            </a:r>
            <a:r>
              <a:rPr lang="zh-CN" altLang="zh-CN" dirty="0" smtClean="0"/>
              <a:t>格式的自释放文件，当双击这个自释放文件时，就会在启动可执行文件的同时运行木马文件，这样就达到了种植木马的目的。本次任务将通过一个实例实现这种木马的捆绑。</a:t>
            </a:r>
          </a:p>
          <a:p>
            <a:pPr>
              <a:buNone/>
            </a:pPr>
            <a:endParaRPr lang="en-US" altLang="zh-CN" dirty="0" smtClean="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en-US" altLang="zh-CN" dirty="0" smtClean="0"/>
              <a:t>      </a:t>
            </a:r>
            <a:r>
              <a:rPr lang="zh-CN" altLang="zh-CN" dirty="0" smtClean="0"/>
              <a:t>掌握自解压文件捆绑木马的方法。</a:t>
            </a:r>
          </a:p>
          <a:p>
            <a:r>
              <a:rPr lang="en-US" altLang="zh-CN" dirty="0" smtClean="0"/>
              <a:t>      </a:t>
            </a:r>
            <a:r>
              <a:rPr lang="zh-CN" altLang="zh-CN" dirty="0" smtClean="0"/>
              <a:t>掌握防范</a:t>
            </a:r>
            <a:r>
              <a:rPr lang="en-US" altLang="zh-CN" dirty="0" smtClean="0"/>
              <a:t>WinRAR</a:t>
            </a:r>
            <a:r>
              <a:rPr lang="zh-CN" altLang="zh-CN" dirty="0" smtClean="0"/>
              <a:t>捆绑木马的方法。</a:t>
            </a:r>
          </a:p>
          <a:p>
            <a:pPr>
              <a:buNone/>
            </a:pPr>
            <a:endParaRPr lang="zh-CN" altLang="en-US" dirty="0" smtClean="0"/>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smtClean="0"/>
              <a:t>利用自解压文件捆绑木马</a:t>
            </a:r>
            <a:endParaRPr lang="en-US" altLang="zh-CN" dirty="0" smtClean="0"/>
          </a:p>
          <a:p>
            <a:pPr>
              <a:buNone/>
            </a:pPr>
            <a:r>
              <a:rPr lang="en-US" altLang="zh-CN" dirty="0" smtClean="0"/>
              <a:t>2.   </a:t>
            </a:r>
            <a:r>
              <a:rPr lang="zh-CN" altLang="zh-CN" dirty="0" smtClean="0"/>
              <a:t>自解压木马的防范</a:t>
            </a:r>
            <a:endParaRPr lang="zh-CN" altLang="en-US" dirty="0" smtClean="0"/>
          </a:p>
          <a:p>
            <a:pPr>
              <a:buNone/>
            </a:pPr>
            <a:endParaRPr lang="zh-CN" altLang="en-US" dirty="0" smtClean="0"/>
          </a:p>
          <a:p>
            <a:pPr>
              <a:buNone/>
            </a:pP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教学目标</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掌握计算机病毒、木马的类别、结构和特点。</a:t>
            </a:r>
          </a:p>
          <a:p>
            <a:pPr>
              <a:buFont typeface="Wingdings" pitchFamily="2" charset="2"/>
              <a:buChar char="l"/>
            </a:pPr>
            <a:r>
              <a:rPr lang="zh-CN" altLang="en-US" dirty="0" smtClean="0"/>
              <a:t>掌握计算机病毒的检测与防范方法。</a:t>
            </a:r>
          </a:p>
          <a:p>
            <a:pPr>
              <a:buFont typeface="Wingdings" pitchFamily="2" charset="2"/>
              <a:buChar char="l"/>
            </a:pPr>
            <a:r>
              <a:rPr lang="zh-CN" altLang="en-US" dirty="0" smtClean="0"/>
              <a:t>掌握木马的清除方法。</a:t>
            </a:r>
          </a:p>
          <a:p>
            <a:pPr>
              <a:buFont typeface="Wingdings" pitchFamily="2" charset="2"/>
              <a:buChar char="l"/>
            </a:pPr>
            <a:r>
              <a:rPr lang="zh-CN" altLang="en-US" dirty="0" smtClean="0"/>
              <a:t>掌握查毒软件的使用方法。</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1  </a:t>
            </a:r>
            <a:r>
              <a:rPr lang="zh-CN" altLang="en-US" sz="3600" dirty="0" smtClean="0"/>
              <a:t>认识计算机病毒与木马</a:t>
            </a:r>
            <a:endParaRPr lang="zh-CN" altLang="en-US" sz="3600"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zh-CN" altLang="en-US" dirty="0" smtClean="0"/>
              <a:t>            随着互联网的日益流行，各种病毒木马也猖獗起来，几乎每天都有新的病毒产生，大肆传播破坏，给广大互联网用户造成了极大的危害，几乎到了令人谈毒色变的地步。各种病毒、蠕虫、木马纷至沓来，令人防不胜防。在此将从计算机病毒和木马的基本概念入手，使大家对其有充分的认识，达到防范于未然的目的。</a:t>
            </a:r>
          </a:p>
          <a:p>
            <a:pPr>
              <a:buNone/>
            </a:pPr>
            <a:endParaRPr lang="zh-CN" altLang="en-US" dirty="0" smtClean="0"/>
          </a:p>
          <a:p>
            <a:pPr>
              <a:buNone/>
            </a:pPr>
            <a:endParaRPr lang="en-US" altLang="zh-CN"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zh-CN" altLang="en-US" dirty="0" smtClean="0"/>
              <a:t>掌握计算机病毒的定义、分类和结构。</a:t>
            </a:r>
          </a:p>
          <a:p>
            <a:r>
              <a:rPr lang="zh-CN" altLang="en-US" dirty="0" smtClean="0"/>
              <a:t>掌握计算机病毒的特点。</a:t>
            </a:r>
          </a:p>
          <a:p>
            <a:r>
              <a:rPr lang="zh-CN" altLang="en-US" dirty="0" smtClean="0"/>
              <a:t>掌握木马的定义和分类。</a:t>
            </a:r>
            <a:endParaRPr lang="en-US" altLang="zh-CN" dirty="0" smtClean="0"/>
          </a:p>
          <a:p>
            <a:pPr>
              <a:buNone/>
            </a:pPr>
            <a:endParaRPr lang="zh-CN" altLang="en-US" dirty="0" smtClean="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．计算机病毒的起源</a:t>
            </a:r>
            <a:endParaRPr lang="en-US" altLang="zh-CN" dirty="0" smtClean="0"/>
          </a:p>
          <a:p>
            <a:pPr>
              <a:buNone/>
            </a:pPr>
            <a:r>
              <a:rPr lang="zh-CN" altLang="en-US" dirty="0" smtClean="0"/>
              <a:t>（</a:t>
            </a:r>
            <a:r>
              <a:rPr lang="en-US" altLang="zh-CN" dirty="0" smtClean="0"/>
              <a:t>1</a:t>
            </a:r>
            <a:r>
              <a:rPr lang="zh-CN" altLang="en-US" dirty="0" smtClean="0"/>
              <a:t>）科学幻想起源说。</a:t>
            </a:r>
          </a:p>
          <a:p>
            <a:pPr>
              <a:buNone/>
            </a:pPr>
            <a:r>
              <a:rPr lang="zh-CN" altLang="en-US" dirty="0" smtClean="0"/>
              <a:t>（</a:t>
            </a:r>
            <a:r>
              <a:rPr lang="en-US" altLang="zh-CN" dirty="0" smtClean="0"/>
              <a:t>2</a:t>
            </a:r>
            <a:r>
              <a:rPr lang="zh-CN" altLang="en-US" dirty="0" smtClean="0"/>
              <a:t>）恶作剧起源说。</a:t>
            </a:r>
          </a:p>
          <a:p>
            <a:pPr lvl="0">
              <a:buNone/>
            </a:pPr>
            <a:r>
              <a:rPr lang="zh-CN" altLang="en-US" dirty="0" smtClean="0"/>
              <a:t>（</a:t>
            </a:r>
            <a:r>
              <a:rPr lang="en-US" altLang="zh-CN" dirty="0" smtClean="0"/>
              <a:t>3</a:t>
            </a:r>
            <a:r>
              <a:rPr lang="zh-CN" altLang="en-US" dirty="0" smtClean="0"/>
              <a:t>）游戏程序起源说。</a:t>
            </a:r>
          </a:p>
          <a:p>
            <a:pPr>
              <a:buNone/>
            </a:pPr>
            <a:r>
              <a:rPr lang="zh-CN" altLang="en-US" dirty="0" smtClean="0"/>
              <a:t>（</a:t>
            </a:r>
            <a:r>
              <a:rPr lang="en-US" altLang="zh-CN" dirty="0" smtClean="0"/>
              <a:t>4</a:t>
            </a:r>
            <a:r>
              <a:rPr lang="zh-CN" altLang="en-US" dirty="0" smtClean="0"/>
              <a:t>）软件制造商保护软件起源说。</a:t>
            </a:r>
          </a:p>
          <a:p>
            <a:pPr>
              <a:buNone/>
            </a:pPr>
            <a:endParaRPr lang="zh-CN" altLang="en-US" dirty="0" smtClean="0"/>
          </a:p>
          <a:p>
            <a:pPr>
              <a:buFont typeface="Wingdings" pitchFamily="2" charset="2"/>
              <a:buChar char="l"/>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2</a:t>
            </a:r>
            <a:r>
              <a:rPr lang="zh-CN" altLang="en-US" dirty="0" smtClean="0"/>
              <a:t>．病毒的特性</a:t>
            </a:r>
          </a:p>
          <a:p>
            <a:r>
              <a:rPr lang="zh-CN" altLang="en-US" dirty="0" smtClean="0"/>
              <a:t>（</a:t>
            </a:r>
            <a:r>
              <a:rPr lang="en-US" altLang="zh-CN" dirty="0" smtClean="0"/>
              <a:t>1</a:t>
            </a:r>
            <a:r>
              <a:rPr lang="zh-CN" altLang="en-US" dirty="0" smtClean="0"/>
              <a:t>）破坏性。</a:t>
            </a:r>
          </a:p>
          <a:p>
            <a:r>
              <a:rPr lang="zh-CN" altLang="en-US" dirty="0" smtClean="0"/>
              <a:t>（</a:t>
            </a:r>
            <a:r>
              <a:rPr lang="en-US" altLang="zh-CN" dirty="0" smtClean="0"/>
              <a:t>2</a:t>
            </a:r>
            <a:r>
              <a:rPr lang="zh-CN" altLang="en-US" dirty="0" smtClean="0"/>
              <a:t>）传染性。</a:t>
            </a:r>
          </a:p>
          <a:p>
            <a:r>
              <a:rPr lang="zh-CN" altLang="en-US" dirty="0" smtClean="0"/>
              <a:t>（</a:t>
            </a:r>
            <a:r>
              <a:rPr lang="en-US" altLang="zh-CN" dirty="0" smtClean="0"/>
              <a:t>3</a:t>
            </a:r>
            <a:r>
              <a:rPr lang="zh-CN" altLang="en-US" dirty="0" smtClean="0"/>
              <a:t>）潜伏性。</a:t>
            </a:r>
          </a:p>
          <a:p>
            <a:r>
              <a:rPr lang="zh-CN" altLang="en-US" dirty="0" smtClean="0"/>
              <a:t>（</a:t>
            </a:r>
            <a:r>
              <a:rPr lang="en-US" altLang="zh-CN" dirty="0" smtClean="0"/>
              <a:t>4</a:t>
            </a:r>
            <a:r>
              <a:rPr lang="zh-CN" altLang="en-US" dirty="0" smtClean="0"/>
              <a:t>）隐蔽性。</a:t>
            </a:r>
          </a:p>
          <a:p>
            <a:r>
              <a:rPr lang="zh-CN" altLang="en-US" dirty="0" smtClean="0"/>
              <a:t>（</a:t>
            </a:r>
            <a:r>
              <a:rPr lang="en-US" altLang="zh-CN" dirty="0" smtClean="0"/>
              <a:t>5</a:t>
            </a:r>
            <a:r>
              <a:rPr lang="zh-CN" altLang="en-US" dirty="0" smtClean="0"/>
              <a:t>）可触发性。</a:t>
            </a:r>
          </a:p>
          <a:p>
            <a:r>
              <a:rPr lang="zh-CN" altLang="en-US" dirty="0" smtClean="0"/>
              <a:t>（</a:t>
            </a:r>
            <a:r>
              <a:rPr lang="en-US" altLang="zh-CN" dirty="0" smtClean="0"/>
              <a:t>6</a:t>
            </a:r>
            <a:r>
              <a:rPr lang="zh-CN" altLang="en-US" dirty="0" smtClean="0"/>
              <a:t>）加密性。</a:t>
            </a:r>
          </a:p>
          <a:p>
            <a:r>
              <a:rPr lang="zh-CN" altLang="en-US" dirty="0" smtClean="0"/>
              <a:t>（</a:t>
            </a:r>
            <a:r>
              <a:rPr lang="en-US" altLang="zh-CN" dirty="0" smtClean="0"/>
              <a:t>7</a:t>
            </a:r>
            <a:r>
              <a:rPr lang="zh-CN" altLang="en-US" dirty="0" smtClean="0"/>
              <a:t>）多态性。</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altLang="zh-CN" dirty="0" smtClean="0"/>
              <a:t>3</a:t>
            </a:r>
            <a:r>
              <a:rPr lang="zh-CN" altLang="en-US" dirty="0" smtClean="0"/>
              <a:t>．计算机病毒的分类</a:t>
            </a:r>
          </a:p>
          <a:p>
            <a:r>
              <a:rPr lang="zh-CN" altLang="en-US" dirty="0" smtClean="0"/>
              <a:t>（</a:t>
            </a:r>
            <a:r>
              <a:rPr lang="en-US" altLang="zh-CN" dirty="0" smtClean="0"/>
              <a:t>1</a:t>
            </a:r>
            <a:r>
              <a:rPr lang="zh-CN" altLang="en-US" dirty="0" smtClean="0"/>
              <a:t>）按计算机病毒的寄生方式和传染途径分类。</a:t>
            </a:r>
            <a:endParaRPr lang="en-US" altLang="zh-CN" dirty="0" smtClean="0"/>
          </a:p>
          <a:p>
            <a:r>
              <a:rPr lang="zh-CN" altLang="en-US" dirty="0" smtClean="0"/>
              <a:t>①引导型病毒</a:t>
            </a:r>
          </a:p>
          <a:p>
            <a:r>
              <a:rPr lang="zh-CN" altLang="en-US" dirty="0" smtClean="0"/>
              <a:t>②文件型病毒</a:t>
            </a:r>
          </a:p>
          <a:p>
            <a:r>
              <a:rPr lang="zh-CN" altLang="en-US" dirty="0" smtClean="0"/>
              <a:t>③复合型病毒</a:t>
            </a:r>
          </a:p>
          <a:p>
            <a:r>
              <a:rPr lang="zh-CN" altLang="en-US" dirty="0" smtClean="0"/>
              <a:t>（</a:t>
            </a:r>
            <a:r>
              <a:rPr lang="en-US" altLang="zh-CN" dirty="0" smtClean="0"/>
              <a:t>2</a:t>
            </a:r>
            <a:r>
              <a:rPr lang="zh-CN" altLang="en-US" dirty="0" smtClean="0"/>
              <a:t>）按计算机病毒的连接方式分类。</a:t>
            </a:r>
            <a:endParaRPr lang="en-US" altLang="zh-CN" dirty="0" smtClean="0"/>
          </a:p>
          <a:p>
            <a:r>
              <a:rPr lang="zh-CN" altLang="en-US" dirty="0" smtClean="0"/>
              <a:t>①源码型病毒</a:t>
            </a:r>
            <a:endParaRPr lang="en-US" altLang="zh-CN" dirty="0" smtClean="0"/>
          </a:p>
          <a:p>
            <a:r>
              <a:rPr lang="zh-CN" altLang="en-US" dirty="0" smtClean="0"/>
              <a:t>②入侵型病毒</a:t>
            </a:r>
          </a:p>
          <a:p>
            <a:r>
              <a:rPr lang="zh-CN" altLang="en-US" dirty="0" smtClean="0"/>
              <a:t>③操作系统型病毒</a:t>
            </a:r>
          </a:p>
          <a:p>
            <a:r>
              <a:rPr lang="zh-CN" altLang="en-US" dirty="0" smtClean="0"/>
              <a:t>④外壳型病毒</a:t>
            </a:r>
          </a:p>
          <a:p>
            <a:endParaRPr lang="zh-CN" altLang="en-US" dirty="0" smtClean="0"/>
          </a:p>
          <a:p>
            <a:endParaRPr lang="zh-CN" altLang="en-US" dirty="0" smtClean="0"/>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3693</TotalTime>
  <Words>2266</Words>
  <Application>Microsoft Office PowerPoint</Application>
  <PresentationFormat>全屏显示(4:3)</PresentationFormat>
  <Paragraphs>154</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流畅</vt:lpstr>
      <vt:lpstr>网络安全技术项目化教程</vt:lpstr>
      <vt:lpstr>项目5 计算机病毒与木马 </vt:lpstr>
      <vt:lpstr>项目导读</vt:lpstr>
      <vt:lpstr>教学目标</vt:lpstr>
      <vt:lpstr>任务1  认识计算机病毒与木马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任务2  宏病毒</vt:lpstr>
      <vt:lpstr>PowerPoint 演示文稿</vt:lpstr>
      <vt:lpstr>PowerPoint 演示文稿</vt:lpstr>
      <vt:lpstr>PowerPoint 演示文稿</vt:lpstr>
      <vt:lpstr>PowerPoint 演示文稿</vt:lpstr>
      <vt:lpstr>PowerPoint 演示文稿</vt:lpstr>
      <vt:lpstr>PowerPoint 演示文稿</vt:lpstr>
      <vt:lpstr>任务3  脚本和网页病毒</vt:lpstr>
      <vt:lpstr>PowerPoint 演示文稿</vt:lpstr>
      <vt:lpstr>PowerPoint 演示文稿</vt:lpstr>
      <vt:lpstr>PowerPoint 演示文稿</vt:lpstr>
      <vt:lpstr>PowerPoint 演示文稿</vt:lpstr>
      <vt:lpstr>PowerPoint 演示文稿</vt:lpstr>
      <vt:lpstr>PowerPoint 演示文稿</vt:lpstr>
      <vt:lpstr>任务4  冰河木马</vt:lpstr>
      <vt:lpstr>PowerPoint 演示文稿</vt:lpstr>
      <vt:lpstr>PowerPoint 演示文稿</vt:lpstr>
      <vt:lpstr>PowerPoint 演示文稿</vt:lpstr>
      <vt:lpstr>PowerPoint 演示文稿</vt:lpstr>
      <vt:lpstr>任务5  使用自解压文件携带木马</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ly</cp:lastModifiedBy>
  <cp:revision>34</cp:revision>
  <dcterms:created xsi:type="dcterms:W3CDTF">2016-07-14T01:33:06Z</dcterms:created>
  <dcterms:modified xsi:type="dcterms:W3CDTF">2017-02-28T02:21:13Z</dcterms:modified>
</cp:coreProperties>
</file>