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1" r:id="rId3"/>
    <p:sldId id="257" r:id="rId4"/>
    <p:sldId id="258" r:id="rId5"/>
    <p:sldId id="259" r:id="rId6"/>
    <p:sldId id="260" r:id="rId7"/>
    <p:sldId id="267" r:id="rId8"/>
    <p:sldId id="268" r:id="rId9"/>
    <p:sldId id="269" r:id="rId10"/>
    <p:sldId id="270" r:id="rId11"/>
    <p:sldId id="271" r:id="rId12"/>
    <p:sldId id="272" r:id="rId13"/>
    <p:sldId id="273" r:id="rId14"/>
    <p:sldId id="274" r:id="rId15"/>
    <p:sldId id="275" r:id="rId16"/>
    <p:sldId id="262" r:id="rId17"/>
    <p:sldId id="276" r:id="rId18"/>
    <p:sldId id="277" r:id="rId19"/>
    <p:sldId id="278" r:id="rId20"/>
    <p:sldId id="279" r:id="rId21"/>
    <p:sldId id="280" r:id="rId22"/>
    <p:sldId id="281" r:id="rId23"/>
    <p:sldId id="266" r:id="rId24"/>
    <p:sldId id="282" r:id="rId25"/>
    <p:sldId id="283" r:id="rId26"/>
    <p:sldId id="284" r:id="rId27"/>
    <p:sldId id="285" r:id="rId28"/>
    <p:sldId id="286" r:id="rId29"/>
    <p:sldId id="287" r:id="rId30"/>
    <p:sldId id="288" r:id="rId31"/>
    <p:sldId id="289" r:id="rId32"/>
    <p:sldId id="290" r:id="rId33"/>
    <p:sldId id="291" r:id="rId34"/>
    <p:sldId id="293" r:id="rId35"/>
    <p:sldId id="294" r:id="rId36"/>
    <p:sldId id="295" r:id="rId37"/>
    <p:sldId id="296" r:id="rId38"/>
    <p:sldId id="297" r:id="rId39"/>
    <p:sldId id="298" r:id="rId40"/>
    <p:sldId id="299" r:id="rId41"/>
    <p:sldId id="263" r:id="rId42"/>
    <p:sldId id="300" r:id="rId43"/>
    <p:sldId id="301" r:id="rId44"/>
    <p:sldId id="302" r:id="rId45"/>
    <p:sldId id="303" r:id="rId46"/>
    <p:sldId id="304" r:id="rId47"/>
    <p:sldId id="305" r:id="rId48"/>
    <p:sldId id="306" r:id="rId49"/>
    <p:sldId id="307" r:id="rId50"/>
    <p:sldId id="264" r:id="rId51"/>
    <p:sldId id="308" r:id="rId52"/>
    <p:sldId id="309" r:id="rId53"/>
    <p:sldId id="310" r:id="rId54"/>
    <p:sldId id="311" r:id="rId55"/>
    <p:sldId id="312" r:id="rId56"/>
    <p:sldId id="313" r:id="rId57"/>
    <p:sldId id="314" r:id="rId58"/>
    <p:sldId id="315" r:id="rId59"/>
    <p:sldId id="316" r:id="rId60"/>
    <p:sldId id="317" r:id="rId61"/>
    <p:sldId id="318" r:id="rId62"/>
    <p:sldId id="265" r:id="rId63"/>
    <p:sldId id="319" r:id="rId64"/>
    <p:sldId id="320" r:id="rId65"/>
    <p:sldId id="321" r:id="rId66"/>
    <p:sldId id="322" r:id="rId67"/>
    <p:sldId id="323" r:id="rId68"/>
    <p:sldId id="324" r:id="rId69"/>
    <p:sldId id="327" r:id="rId70"/>
    <p:sldId id="326"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36"/>
    <p:restoredTop sz="90857"/>
  </p:normalViewPr>
  <p:slideViewPr>
    <p:cSldViewPr snapToGrid="0" snapToObjects="1">
      <p:cViewPr>
        <p:scale>
          <a:sx n="50" d="100"/>
          <a:sy n="50" d="100"/>
        </p:scale>
        <p:origin x="-432" y="-8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4.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www.cert.org/kb/acid" TargetMode="External"/><Relationship Id="rId2" Type="http://schemas.openxmlformats.org/officeDocument/2006/relationships/hyperlink" Target="http://www.mysql.com/" TargetMode="External"/><Relationship Id="rId1" Type="http://schemas.openxmlformats.org/officeDocument/2006/relationships/slideLayout" Target="../slideLayouts/slideLayout2.xml"/><Relationship Id="rId5" Type="http://schemas.openxmlformats.org/officeDocument/2006/relationships/hyperlink" Target="http://www.aditus.nu/jpgraph" TargetMode="External"/><Relationship Id="rId4" Type="http://schemas.openxmlformats.org/officeDocument/2006/relationships/hyperlink" Target="http://php.weblogs.com/adodb"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127.0.0.1:50080/acid/acid_main.php" TargetMode="Externa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8.bin"/></Relationships>
</file>

<file path=ppt/slides/_rels/slide5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gif"/><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6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7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b="1" dirty="0"/>
              <a:t>第</a:t>
            </a:r>
            <a:r>
              <a:rPr lang="en-US" b="1" dirty="0"/>
              <a:t>13</a:t>
            </a:r>
            <a:r>
              <a:rPr lang="zh-CN" altLang="en-US" b="1" dirty="0"/>
              <a:t>章</a:t>
            </a:r>
            <a:r>
              <a:rPr lang="en-US" b="1" dirty="0"/>
              <a:t>  </a:t>
            </a:r>
            <a:r>
              <a:rPr lang="zh-CN" altLang="en-US" b="1" dirty="0" smtClean="0"/>
              <a:t/>
            </a:r>
            <a:br>
              <a:rPr lang="zh-CN" altLang="en-US" b="1" dirty="0" smtClean="0"/>
            </a:br>
            <a:r>
              <a:rPr lang="zh-CN" altLang="en-US" b="1" dirty="0" smtClean="0"/>
              <a:t>防火墙</a:t>
            </a:r>
            <a:r>
              <a:rPr lang="zh-CN" altLang="en-US" b="1" dirty="0"/>
              <a:t>与入侵防御技术</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13871228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13.1.2 </a:t>
            </a:r>
            <a:r>
              <a:rPr lang="zh-CN" altLang="en-US" b="1" dirty="0"/>
              <a:t>防火墙的</a:t>
            </a:r>
            <a:r>
              <a:rPr lang="zh-CN" altLang="en-US" b="1" dirty="0" smtClean="0"/>
              <a:t>类型</a:t>
            </a:r>
            <a:endParaRPr lang="en-US" dirty="0"/>
          </a:p>
        </p:txBody>
      </p:sp>
      <p:sp>
        <p:nvSpPr>
          <p:cNvPr id="3" name="Content Placeholder 2"/>
          <p:cNvSpPr>
            <a:spLocks noGrp="1"/>
          </p:cNvSpPr>
          <p:nvPr>
            <p:ph sz="quarter" idx="13"/>
          </p:nvPr>
        </p:nvSpPr>
        <p:spPr/>
        <p:txBody>
          <a:bodyPr/>
          <a:lstStyle/>
          <a:p>
            <a:r>
              <a:rPr lang="zh-CN" altLang="en-US" dirty="0"/>
              <a:t>防火墙的分类方法较多，按其实现技术主要分为四大类：网络级防火墙、应用级网关、电路级网关和规则检查防火墙</a:t>
            </a:r>
            <a:r>
              <a:rPr lang="en-US" dirty="0"/>
              <a:t> </a:t>
            </a:r>
          </a:p>
        </p:txBody>
      </p:sp>
    </p:spTree>
    <p:extLst>
      <p:ext uri="{BB962C8B-B14F-4D97-AF65-F5344CB8AC3E}">
        <p14:creationId xmlns:p14="http://schemas.microsoft.com/office/powerpoint/2010/main" xmlns="" val="949991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网络级防火墙</a:t>
            </a:r>
            <a:r>
              <a:rPr lang="en-US" dirty="0"/>
              <a:t> </a:t>
            </a:r>
          </a:p>
        </p:txBody>
      </p:sp>
      <p:sp>
        <p:nvSpPr>
          <p:cNvPr id="3" name="Content Placeholder 2"/>
          <p:cNvSpPr>
            <a:spLocks noGrp="1"/>
          </p:cNvSpPr>
          <p:nvPr>
            <p:ph sz="quarter" idx="13"/>
          </p:nvPr>
        </p:nvSpPr>
        <p:spPr/>
        <p:txBody>
          <a:bodyPr/>
          <a:lstStyle/>
          <a:p>
            <a:r>
              <a:rPr lang="zh-CN" altLang="en-US" dirty="0"/>
              <a:t>网络级防火墙也叫分组过滤路由器，如图</a:t>
            </a:r>
            <a:r>
              <a:rPr lang="en-US" dirty="0"/>
              <a:t>13-2</a:t>
            </a:r>
            <a:r>
              <a:rPr lang="zh-CN" altLang="en-US" dirty="0"/>
              <a:t>所示，工作在</a:t>
            </a:r>
            <a:r>
              <a:rPr lang="en-US" dirty="0"/>
              <a:t>OSI</a:t>
            </a:r>
            <a:r>
              <a:rPr lang="zh-CN" altLang="en-US" dirty="0"/>
              <a:t>模型的网络层，采用包过滤技术，对每个进入的</a:t>
            </a:r>
            <a:r>
              <a:rPr lang="en-US" dirty="0"/>
              <a:t>IP</a:t>
            </a:r>
            <a:r>
              <a:rPr lang="zh-CN" altLang="en-US" dirty="0"/>
              <a:t>数据包分组使用一个规则集合，这些规则基于与</a:t>
            </a:r>
            <a:r>
              <a:rPr lang="en-US" dirty="0"/>
              <a:t>IP</a:t>
            </a:r>
            <a:r>
              <a:rPr lang="zh-CN" altLang="en-US" dirty="0"/>
              <a:t>或</a:t>
            </a:r>
            <a:r>
              <a:rPr lang="en-US" dirty="0"/>
              <a:t>TCP</a:t>
            </a:r>
            <a:r>
              <a:rPr lang="zh-CN" altLang="en-US" dirty="0"/>
              <a:t>首部中字段的匹配，包括源端和日的端</a:t>
            </a:r>
            <a:r>
              <a:rPr lang="en-US" dirty="0"/>
              <a:t>IP</a:t>
            </a:r>
            <a:r>
              <a:rPr lang="zh-CN" altLang="en-US" dirty="0"/>
              <a:t>地址、</a:t>
            </a:r>
            <a:r>
              <a:rPr lang="en-US" dirty="0"/>
              <a:t>IP</a:t>
            </a:r>
            <a:r>
              <a:rPr lang="zh-CN" altLang="en-US" dirty="0"/>
              <a:t>协议字段、</a:t>
            </a:r>
            <a:r>
              <a:rPr lang="en-US" dirty="0"/>
              <a:t>TCP</a:t>
            </a:r>
            <a:r>
              <a:rPr lang="zh-CN" altLang="en-US" dirty="0"/>
              <a:t>或</a:t>
            </a:r>
            <a:r>
              <a:rPr lang="en-US" dirty="0"/>
              <a:t>UDP</a:t>
            </a:r>
            <a:r>
              <a:rPr lang="zh-CN" altLang="en-US" dirty="0"/>
              <a:t>端口号，决定是否转发此包或者丢弃。如果与任何规则都不匹配则采用默认规则，一般情况下默认规则就是要求防火墙丢弃该包。网络级防火墙简洁，速度快，费用低，并且对用户透明，缺点是对网络更高协议层的信息无理解能力</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xmlns="" val="1897569878"/>
              </p:ext>
            </p:extLst>
          </p:nvPr>
        </p:nvGraphicFramePr>
        <p:xfrm>
          <a:off x="3873187" y="4886585"/>
          <a:ext cx="4445000" cy="1308100"/>
        </p:xfrm>
        <a:graphic>
          <a:graphicData uri="http://schemas.openxmlformats.org/presentationml/2006/ole">
            <p:oleObj spid="_x0000_s4159" r:id="rId3" imgW="5668518" imgH="1660779" progId="">
              <p:embed/>
            </p:oleObj>
          </a:graphicData>
        </a:graphic>
      </p:graphicFrame>
      <p:sp>
        <p:nvSpPr>
          <p:cNvPr id="6" name="TextBox 5"/>
          <p:cNvSpPr txBox="1"/>
          <p:nvPr/>
        </p:nvSpPr>
        <p:spPr>
          <a:xfrm>
            <a:off x="3873187" y="6214532"/>
            <a:ext cx="4445000" cy="369332"/>
          </a:xfrm>
          <a:prstGeom prst="rect">
            <a:avLst/>
          </a:prstGeom>
          <a:noFill/>
        </p:spPr>
        <p:txBody>
          <a:bodyPr wrap="square" rtlCol="0">
            <a:spAutoFit/>
          </a:bodyPr>
          <a:lstStyle/>
          <a:p>
            <a:pPr algn="ctr"/>
            <a:r>
              <a:rPr lang="zh-CN" altLang="en-US" b="1" dirty="0"/>
              <a:t>图</a:t>
            </a:r>
            <a:r>
              <a:rPr lang="en-US" b="1" dirty="0"/>
              <a:t>13-2 </a:t>
            </a:r>
            <a:r>
              <a:rPr lang="zh-CN" altLang="en-US" b="1" dirty="0"/>
              <a:t>网络级防火墙逻辑图</a:t>
            </a:r>
            <a:endParaRPr lang="en-US" dirty="0"/>
          </a:p>
        </p:txBody>
      </p:sp>
    </p:spTree>
    <p:extLst>
      <p:ext uri="{BB962C8B-B14F-4D97-AF65-F5344CB8AC3E}">
        <p14:creationId xmlns:p14="http://schemas.microsoft.com/office/powerpoint/2010/main" xmlns="" val="13873031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应用级网关</a:t>
            </a:r>
            <a:r>
              <a:rPr lang="en-US" dirty="0"/>
              <a:t> </a:t>
            </a:r>
          </a:p>
        </p:txBody>
      </p:sp>
      <p:sp>
        <p:nvSpPr>
          <p:cNvPr id="3" name="Content Placeholder 2"/>
          <p:cNvSpPr>
            <a:spLocks noGrp="1"/>
          </p:cNvSpPr>
          <p:nvPr>
            <p:ph sz="quarter" idx="13"/>
          </p:nvPr>
        </p:nvSpPr>
        <p:spPr/>
        <p:txBody>
          <a:bodyPr/>
          <a:lstStyle/>
          <a:p>
            <a:r>
              <a:rPr lang="zh-CN" altLang="en-US" dirty="0"/>
              <a:t>应用级网关也叫代理服务器</a:t>
            </a:r>
            <a:r>
              <a:rPr lang="en-US" dirty="0"/>
              <a:t>, </a:t>
            </a:r>
            <a:r>
              <a:rPr lang="zh-CN" altLang="en-US" dirty="0"/>
              <a:t>工作在</a:t>
            </a:r>
            <a:r>
              <a:rPr lang="en-US" dirty="0"/>
              <a:t>OSI</a:t>
            </a:r>
            <a:r>
              <a:rPr lang="zh-CN" altLang="en-US" dirty="0"/>
              <a:t>模型的应用层。它担任应用级通信量的中继，用户使用</a:t>
            </a:r>
            <a:r>
              <a:rPr lang="en-US" dirty="0"/>
              <a:t>TCP/IP</a:t>
            </a:r>
            <a:r>
              <a:rPr lang="zh-CN" altLang="en-US" dirty="0"/>
              <a:t>应用程序与网关通信，如图</a:t>
            </a:r>
            <a:r>
              <a:rPr lang="en-US" dirty="0"/>
              <a:t>13-3</a:t>
            </a:r>
            <a:r>
              <a:rPr lang="zh-CN" altLang="en-US" dirty="0"/>
              <a:t>所示。当用户访问远程主机时，网关会要求用户提供一个合法的用户</a:t>
            </a:r>
            <a:r>
              <a:rPr lang="en-US" dirty="0"/>
              <a:t>ID</a:t>
            </a:r>
            <a:r>
              <a:rPr lang="zh-CN" altLang="en-US" dirty="0"/>
              <a:t>和鉴别信息，之后网关联系上远程主机的应用程序，并在两个断点之间转送包含了应用数据的</a:t>
            </a:r>
            <a:r>
              <a:rPr lang="en-US" dirty="0"/>
              <a:t>TCP</a:t>
            </a:r>
            <a:r>
              <a:rPr lang="zh-CN" altLang="en-US" dirty="0"/>
              <a:t>报文段。应用级网关能够理解应用层上的协议，能够做复杂一些的访问控制并做精细的记录日志和审计。缺点是对每一个连接做额外的处理增加了负荷，使用时工作量大，效率不如网络级防火墙</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873187" y="6214532"/>
            <a:ext cx="4445000" cy="369332"/>
          </a:xfrm>
          <a:prstGeom prst="rect">
            <a:avLst/>
          </a:prstGeom>
          <a:noFill/>
        </p:spPr>
        <p:txBody>
          <a:bodyPr wrap="square" rtlCol="0">
            <a:spAutoFit/>
          </a:bodyPr>
          <a:lstStyle/>
          <a:p>
            <a:pPr algn="ctr"/>
            <a:r>
              <a:rPr lang="zh-CN" altLang="en-US" b="1" dirty="0"/>
              <a:t>图</a:t>
            </a:r>
            <a:r>
              <a:rPr lang="en-US" b="1" dirty="0"/>
              <a:t>13-3 </a:t>
            </a:r>
            <a:r>
              <a:rPr lang="zh-CN" altLang="en-US" b="1" dirty="0"/>
              <a:t>应用级网关逻辑图</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xmlns="" val="84198436"/>
              </p:ext>
            </p:extLst>
          </p:nvPr>
        </p:nvGraphicFramePr>
        <p:xfrm>
          <a:off x="3860487" y="4665132"/>
          <a:ext cx="4470400" cy="1549400"/>
        </p:xfrm>
        <a:graphic>
          <a:graphicData uri="http://schemas.openxmlformats.org/presentationml/2006/ole">
            <p:oleObj spid="_x0000_s5182" r:id="rId3" imgW="4466082" imgH="1546860" progId="">
              <p:embed/>
            </p:oleObj>
          </a:graphicData>
        </a:graphic>
      </p:graphicFrame>
    </p:spTree>
    <p:extLst>
      <p:ext uri="{BB962C8B-B14F-4D97-AF65-F5344CB8AC3E}">
        <p14:creationId xmlns:p14="http://schemas.microsoft.com/office/powerpoint/2010/main" xmlns="" val="1169860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电路级网关</a:t>
            </a:r>
            <a:r>
              <a:rPr lang="en-US" dirty="0"/>
              <a:t> </a:t>
            </a:r>
          </a:p>
        </p:txBody>
      </p:sp>
      <p:sp>
        <p:nvSpPr>
          <p:cNvPr id="3" name="Content Placeholder 2"/>
          <p:cNvSpPr>
            <a:spLocks noGrp="1"/>
          </p:cNvSpPr>
          <p:nvPr>
            <p:ph sz="quarter" idx="13"/>
          </p:nvPr>
        </p:nvSpPr>
        <p:spPr/>
        <p:txBody>
          <a:bodyPr/>
          <a:lstStyle/>
          <a:p>
            <a:r>
              <a:rPr lang="zh-CN" altLang="en-US" dirty="0"/>
              <a:t>电路级网关用来监控受信任的客户或服务器与不受信任的主机之问的</a:t>
            </a:r>
            <a:r>
              <a:rPr lang="en-US" dirty="0"/>
              <a:t>TCP</a:t>
            </a:r>
            <a:r>
              <a:rPr lang="zh-CN" altLang="en-US" dirty="0"/>
              <a:t>握手信息，不允许端到端的</a:t>
            </a:r>
            <a:r>
              <a:rPr lang="en-US" dirty="0"/>
              <a:t>TCP</a:t>
            </a:r>
            <a:r>
              <a:rPr lang="zh-CN" altLang="en-US" dirty="0"/>
              <a:t>连接。相反，网关建立了两个</a:t>
            </a:r>
            <a:r>
              <a:rPr lang="en-US" dirty="0"/>
              <a:t>TCP</a:t>
            </a:r>
            <a:r>
              <a:rPr lang="zh-CN" altLang="en-US" dirty="0"/>
              <a:t>连接，一个是在网关本身和内部主机上的一个</a:t>
            </a:r>
            <a:r>
              <a:rPr lang="en-US" dirty="0"/>
              <a:t>TCP</a:t>
            </a:r>
            <a:r>
              <a:rPr lang="zh-CN" altLang="en-US" dirty="0"/>
              <a:t>用户之间，一个是在网关和外部主机上的一个</a:t>
            </a:r>
            <a:r>
              <a:rPr lang="en-US" dirty="0"/>
              <a:t>TCP</a:t>
            </a:r>
            <a:r>
              <a:rPr lang="zh-CN" altLang="en-US" dirty="0"/>
              <a:t>用户之间。一旦两个连接建立起来，网关直接从一个连接向另一个连接转发</a:t>
            </a:r>
            <a:r>
              <a:rPr lang="en-US" dirty="0"/>
              <a:t>TCP</a:t>
            </a:r>
            <a:r>
              <a:rPr lang="zh-CN" altLang="en-US" dirty="0"/>
              <a:t>报文段，而不检查其内容。电路级网关工作在</a:t>
            </a:r>
            <a:r>
              <a:rPr lang="en-US" dirty="0"/>
              <a:t>OSI</a:t>
            </a:r>
            <a:r>
              <a:rPr lang="zh-CN" altLang="en-US" dirty="0"/>
              <a:t>模型的会话层，安全功能体现在决定哪个连接是允许的，如图</a:t>
            </a:r>
            <a:r>
              <a:rPr lang="en-US" dirty="0"/>
              <a:t>13-4</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873187" y="6214532"/>
            <a:ext cx="4445000" cy="369332"/>
          </a:xfrm>
          <a:prstGeom prst="rect">
            <a:avLst/>
          </a:prstGeom>
          <a:noFill/>
        </p:spPr>
        <p:txBody>
          <a:bodyPr wrap="square" rtlCol="0">
            <a:spAutoFit/>
          </a:bodyPr>
          <a:lstStyle/>
          <a:p>
            <a:pPr algn="ctr"/>
            <a:r>
              <a:rPr lang="zh-CN" altLang="en-US" b="1" dirty="0"/>
              <a:t>图</a:t>
            </a:r>
            <a:r>
              <a:rPr lang="en-US" b="1" dirty="0"/>
              <a:t>13-4 </a:t>
            </a:r>
            <a:r>
              <a:rPr lang="zh-CN" altLang="en-US" b="1" dirty="0"/>
              <a:t>电路级网关逻辑图</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xmlns="" val="1365008013"/>
              </p:ext>
            </p:extLst>
          </p:nvPr>
        </p:nvGraphicFramePr>
        <p:xfrm>
          <a:off x="3860487" y="4449232"/>
          <a:ext cx="4470400" cy="1765300"/>
        </p:xfrm>
        <a:graphic>
          <a:graphicData uri="http://schemas.openxmlformats.org/presentationml/2006/ole">
            <p:oleObj spid="_x0000_s6206" r:id="rId3" imgW="4466082" imgH="1762506" progId="">
              <p:embed/>
            </p:oleObj>
          </a:graphicData>
        </a:graphic>
      </p:graphicFrame>
    </p:spTree>
    <p:extLst>
      <p:ext uri="{BB962C8B-B14F-4D97-AF65-F5344CB8AC3E}">
        <p14:creationId xmlns:p14="http://schemas.microsoft.com/office/powerpoint/2010/main" xmlns="" val="305254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规则检查防火墙</a:t>
            </a:r>
            <a:r>
              <a:rPr lang="en-US" dirty="0"/>
              <a:t> </a:t>
            </a:r>
          </a:p>
        </p:txBody>
      </p:sp>
      <p:sp>
        <p:nvSpPr>
          <p:cNvPr id="3" name="Content Placeholder 2"/>
          <p:cNvSpPr>
            <a:spLocks noGrp="1"/>
          </p:cNvSpPr>
          <p:nvPr>
            <p:ph sz="quarter" idx="13"/>
          </p:nvPr>
        </p:nvSpPr>
        <p:spPr/>
        <p:txBody>
          <a:bodyPr/>
          <a:lstStyle/>
          <a:p>
            <a:r>
              <a:rPr lang="zh-CN" altLang="en-US" dirty="0"/>
              <a:t>该防火墙结合了包过滤防火墙、电路级网关和应用级网关的特点，它依靠某种算法来识别进出的应用层数据，这些算法通过已知合法数据包的模式来比较进出数据包，因而比应用级代理更有效。它是较安全的一种防火墙，目前市场上流行的防火墙产品大多属于这一类，它的缺点是对硬件要求高，且价格昂贵</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282360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13.1.3  </a:t>
            </a:r>
            <a:r>
              <a:rPr lang="zh-CN" altLang="en-US" b="1" dirty="0"/>
              <a:t>创建防火墙步</a:t>
            </a:r>
            <a:r>
              <a:rPr lang="zh-CN" altLang="en-US" b="1" dirty="0" smtClean="0"/>
              <a:t>骤</a:t>
            </a:r>
            <a:endParaRPr lang="en-US" dirty="0"/>
          </a:p>
        </p:txBody>
      </p:sp>
      <p:sp>
        <p:nvSpPr>
          <p:cNvPr id="3" name="Content Placeholder 2"/>
          <p:cNvSpPr>
            <a:spLocks noGrp="1"/>
          </p:cNvSpPr>
          <p:nvPr>
            <p:ph sz="quarter" idx="13"/>
          </p:nvPr>
        </p:nvSpPr>
        <p:spPr>
          <a:xfrm>
            <a:off x="913774" y="2367092"/>
            <a:ext cx="10363826" cy="4203041"/>
          </a:xfrm>
        </p:spPr>
        <p:txBody>
          <a:bodyPr>
            <a:normAutofit fontScale="92500" lnSpcReduction="20000"/>
          </a:bodyPr>
          <a:lstStyle/>
          <a:p>
            <a:r>
              <a:rPr lang="zh-CN" altLang="en-US" dirty="0"/>
              <a:t>成功创建一个防火墙系统一般需要六个步骤</a:t>
            </a:r>
            <a:r>
              <a:rPr lang="zh-CN" altLang="en-US" dirty="0" smtClean="0"/>
              <a:t>：</a:t>
            </a:r>
          </a:p>
          <a:p>
            <a:pPr lvl="1"/>
            <a:r>
              <a:rPr lang="zh-CN" altLang="en-US" dirty="0" smtClean="0"/>
              <a:t>制定</a:t>
            </a:r>
            <a:r>
              <a:rPr lang="zh-CN" altLang="en-US" dirty="0"/>
              <a:t>安全</a:t>
            </a:r>
            <a:r>
              <a:rPr lang="zh-CN" altLang="en-US" dirty="0" smtClean="0"/>
              <a:t>策略</a:t>
            </a:r>
          </a:p>
          <a:p>
            <a:pPr lvl="2"/>
            <a:r>
              <a:rPr lang="zh-CN" altLang="en-US" dirty="0"/>
              <a:t>安全策略一般由管理人员制定，它包含以下三方面内容：</a:t>
            </a:r>
            <a:endParaRPr lang="en-US" dirty="0"/>
          </a:p>
          <a:p>
            <a:pPr marL="1371600" lvl="3" indent="0">
              <a:buNone/>
            </a:pPr>
            <a:r>
              <a:rPr lang="zh-CN" altLang="en-US" dirty="0"/>
              <a:t>（</a:t>
            </a:r>
            <a:r>
              <a:rPr lang="en-US" dirty="0"/>
              <a:t>1</a:t>
            </a:r>
            <a:r>
              <a:rPr lang="zh-CN" altLang="en-US" dirty="0"/>
              <a:t>）内部员工访问因特网不受限制。</a:t>
            </a:r>
            <a:endParaRPr lang="en-US" dirty="0"/>
          </a:p>
          <a:p>
            <a:pPr marL="1371600" lvl="3" indent="0">
              <a:buNone/>
            </a:pPr>
            <a:r>
              <a:rPr lang="zh-CN" altLang="en-US" dirty="0"/>
              <a:t>（</a:t>
            </a:r>
            <a:r>
              <a:rPr lang="en-US" dirty="0"/>
              <a:t>2</a:t>
            </a:r>
            <a:r>
              <a:rPr lang="zh-CN" altLang="en-US" dirty="0"/>
              <a:t>）因特网用户有权访问公司的</a:t>
            </a:r>
            <a:r>
              <a:rPr lang="en-US" dirty="0"/>
              <a:t>Web</a:t>
            </a:r>
            <a:r>
              <a:rPr lang="zh-CN" altLang="en-US" dirty="0"/>
              <a:t>服务器和</a:t>
            </a:r>
            <a:r>
              <a:rPr lang="en-US" dirty="0"/>
              <a:t>Email</a:t>
            </a:r>
            <a:r>
              <a:rPr lang="zh-CN" altLang="en-US" dirty="0"/>
              <a:t>服务器。</a:t>
            </a:r>
            <a:endParaRPr lang="en-US" dirty="0"/>
          </a:p>
          <a:p>
            <a:pPr marL="1371600" lvl="3" indent="0">
              <a:buNone/>
            </a:pPr>
            <a:r>
              <a:rPr lang="zh-CN" altLang="en-US" dirty="0"/>
              <a:t>（</a:t>
            </a:r>
            <a:r>
              <a:rPr lang="en-US" dirty="0"/>
              <a:t>3</a:t>
            </a:r>
            <a:r>
              <a:rPr lang="zh-CN" altLang="en-US" dirty="0"/>
              <a:t>）任何进入公用内部网络的数据必须经过安全认证和加密</a:t>
            </a:r>
            <a:r>
              <a:rPr lang="zh-CN" altLang="en-US" dirty="0" smtClean="0"/>
              <a:t>。</a:t>
            </a:r>
          </a:p>
          <a:p>
            <a:pPr lvl="1"/>
            <a:r>
              <a:rPr lang="zh-CN" altLang="en-US" dirty="0" smtClean="0"/>
              <a:t>搭建</a:t>
            </a:r>
            <a:r>
              <a:rPr lang="zh-CN" altLang="en-US" dirty="0"/>
              <a:t>安全体系</a:t>
            </a:r>
            <a:r>
              <a:rPr lang="zh-CN" altLang="en-US" dirty="0" smtClean="0"/>
              <a:t>结构</a:t>
            </a:r>
          </a:p>
          <a:p>
            <a:pPr lvl="1"/>
            <a:r>
              <a:rPr lang="zh-CN" altLang="en-US" dirty="0" smtClean="0"/>
              <a:t>制定</a:t>
            </a:r>
            <a:r>
              <a:rPr lang="zh-CN" altLang="en-US" dirty="0"/>
              <a:t>规则</a:t>
            </a:r>
            <a:r>
              <a:rPr lang="zh-CN" altLang="en-US" dirty="0" smtClean="0"/>
              <a:t>次序</a:t>
            </a:r>
          </a:p>
          <a:p>
            <a:pPr lvl="1"/>
            <a:r>
              <a:rPr lang="zh-CN" altLang="en-US" dirty="0" smtClean="0"/>
              <a:t>落实</a:t>
            </a:r>
            <a:r>
              <a:rPr lang="zh-CN" altLang="en-US" dirty="0"/>
              <a:t>规则</a:t>
            </a:r>
            <a:r>
              <a:rPr lang="zh-CN" altLang="en-US" dirty="0" smtClean="0"/>
              <a:t>集</a:t>
            </a:r>
          </a:p>
          <a:p>
            <a:pPr lvl="2"/>
            <a:r>
              <a:rPr lang="zh-CN" altLang="en-US" dirty="0"/>
              <a:t>一个典型的防火墙的规则集合包含以下十二个方面：</a:t>
            </a:r>
            <a:endParaRPr lang="en-US" dirty="0"/>
          </a:p>
          <a:p>
            <a:pPr marL="1371600" lvl="3" indent="0">
              <a:buNone/>
            </a:pPr>
            <a:r>
              <a:rPr lang="zh-CN" altLang="en-US" dirty="0"/>
              <a:t>（</a:t>
            </a:r>
            <a:r>
              <a:rPr lang="en-US" dirty="0"/>
              <a:t>1</a:t>
            </a:r>
            <a:r>
              <a:rPr lang="zh-CN" altLang="en-US" dirty="0"/>
              <a:t>）切断</a:t>
            </a:r>
            <a:r>
              <a:rPr lang="zh-CN" altLang="en-US" dirty="0" smtClean="0"/>
              <a:t>默认（</a:t>
            </a:r>
            <a:r>
              <a:rPr lang="en-US" dirty="0"/>
              <a:t>2</a:t>
            </a:r>
            <a:r>
              <a:rPr lang="zh-CN" altLang="en-US" dirty="0"/>
              <a:t>）允许内部出网</a:t>
            </a:r>
            <a:r>
              <a:rPr lang="en-US" dirty="0"/>
              <a:t> </a:t>
            </a:r>
            <a:r>
              <a:rPr lang="zh-CN" altLang="en-US" dirty="0" smtClean="0"/>
              <a:t>（</a:t>
            </a:r>
            <a:r>
              <a:rPr lang="en-US" dirty="0"/>
              <a:t>3</a:t>
            </a:r>
            <a:r>
              <a:rPr lang="zh-CN" altLang="en-US" dirty="0"/>
              <a:t>）添加</a:t>
            </a:r>
            <a:r>
              <a:rPr lang="zh-CN" altLang="en-US" dirty="0" smtClean="0"/>
              <a:t>锁定（</a:t>
            </a:r>
            <a:r>
              <a:rPr lang="en-US" dirty="0"/>
              <a:t>4</a:t>
            </a:r>
            <a:r>
              <a:rPr lang="zh-CN" altLang="en-US" dirty="0"/>
              <a:t>）丢弃不匹配的数据</a:t>
            </a:r>
            <a:r>
              <a:rPr lang="zh-CN" altLang="en-US" dirty="0" smtClean="0"/>
              <a:t>包（</a:t>
            </a:r>
            <a:r>
              <a:rPr lang="en-US" dirty="0" smtClean="0"/>
              <a:t>5</a:t>
            </a:r>
            <a:r>
              <a:rPr lang="zh-CN" altLang="en-US" dirty="0"/>
              <a:t>）丢弃并不</a:t>
            </a:r>
            <a:r>
              <a:rPr lang="zh-CN" altLang="en-US" dirty="0" smtClean="0"/>
              <a:t>记录（</a:t>
            </a:r>
            <a:r>
              <a:rPr lang="en-US" dirty="0"/>
              <a:t>6</a:t>
            </a:r>
            <a:r>
              <a:rPr lang="zh-CN" altLang="en-US" dirty="0"/>
              <a:t>）允许</a:t>
            </a:r>
            <a:r>
              <a:rPr lang="en-US" dirty="0"/>
              <a:t>DNS</a:t>
            </a:r>
            <a:r>
              <a:rPr lang="zh-CN" altLang="en-US" dirty="0" smtClean="0"/>
              <a:t>访问（</a:t>
            </a:r>
            <a:r>
              <a:rPr lang="en-US" dirty="0"/>
              <a:t>7</a:t>
            </a:r>
            <a:r>
              <a:rPr lang="zh-CN" altLang="en-US" dirty="0"/>
              <a:t>）允许邮件</a:t>
            </a:r>
            <a:r>
              <a:rPr lang="zh-CN" altLang="en-US" dirty="0" smtClean="0"/>
              <a:t>访问（</a:t>
            </a:r>
            <a:r>
              <a:rPr lang="en-US" dirty="0"/>
              <a:t>8</a:t>
            </a:r>
            <a:r>
              <a:rPr lang="zh-CN" altLang="en-US" dirty="0"/>
              <a:t>）允许</a:t>
            </a:r>
            <a:r>
              <a:rPr lang="en-US" dirty="0"/>
              <a:t>Web</a:t>
            </a:r>
            <a:r>
              <a:rPr lang="zh-CN" altLang="en-US" dirty="0" smtClean="0"/>
              <a:t>访问（</a:t>
            </a:r>
            <a:r>
              <a:rPr lang="en-US" dirty="0"/>
              <a:t>9</a:t>
            </a:r>
            <a:r>
              <a:rPr lang="zh-CN" altLang="en-US" dirty="0"/>
              <a:t>）阻塞</a:t>
            </a:r>
            <a:r>
              <a:rPr lang="en-US" dirty="0" smtClean="0"/>
              <a:t>DMZ</a:t>
            </a:r>
            <a:r>
              <a:rPr lang="zh-CN" altLang="en-US" dirty="0" smtClean="0"/>
              <a:t>（</a:t>
            </a:r>
            <a:r>
              <a:rPr lang="en-US" dirty="0"/>
              <a:t>10</a:t>
            </a:r>
            <a:r>
              <a:rPr lang="zh-CN" altLang="en-US" dirty="0"/>
              <a:t>）允许内部的</a:t>
            </a:r>
            <a:r>
              <a:rPr lang="en-US" dirty="0"/>
              <a:t>POP</a:t>
            </a:r>
            <a:r>
              <a:rPr lang="zh-CN" altLang="en-US" dirty="0" smtClean="0"/>
              <a:t>访问（</a:t>
            </a:r>
            <a:r>
              <a:rPr lang="en-US" dirty="0"/>
              <a:t>11</a:t>
            </a:r>
            <a:r>
              <a:rPr lang="zh-CN" altLang="en-US" dirty="0"/>
              <a:t>）强化</a:t>
            </a:r>
            <a:r>
              <a:rPr lang="en-US" dirty="0"/>
              <a:t>DMZ</a:t>
            </a:r>
            <a:r>
              <a:rPr lang="zh-CN" altLang="en-US" dirty="0"/>
              <a:t>的</a:t>
            </a:r>
            <a:r>
              <a:rPr lang="zh-CN" altLang="en-US" dirty="0" smtClean="0"/>
              <a:t>规则（</a:t>
            </a:r>
            <a:r>
              <a:rPr lang="en-US" dirty="0"/>
              <a:t>12</a:t>
            </a:r>
            <a:r>
              <a:rPr lang="zh-CN" altLang="en-US" dirty="0"/>
              <a:t>）允许管理员</a:t>
            </a:r>
            <a:r>
              <a:rPr lang="zh-CN" altLang="en-US" dirty="0" smtClean="0"/>
              <a:t>访问</a:t>
            </a:r>
          </a:p>
          <a:p>
            <a:pPr lvl="1"/>
            <a:r>
              <a:rPr lang="zh-CN" altLang="en-US" dirty="0" smtClean="0"/>
              <a:t>及时</a:t>
            </a:r>
            <a:r>
              <a:rPr lang="zh-CN" altLang="en-US" dirty="0"/>
              <a:t>更新</a:t>
            </a:r>
            <a:r>
              <a:rPr lang="zh-CN" altLang="en-US" dirty="0" smtClean="0"/>
              <a:t>注释</a:t>
            </a:r>
          </a:p>
          <a:p>
            <a:pPr lvl="1"/>
            <a:r>
              <a:rPr lang="zh-CN" altLang="en-US" dirty="0" smtClean="0"/>
              <a:t>做好</a:t>
            </a:r>
            <a:r>
              <a:rPr lang="zh-CN" altLang="en-US" dirty="0"/>
              <a:t>审计工作</a:t>
            </a:r>
            <a:r>
              <a:rPr lang="en-US" dirty="0"/>
              <a:t> </a:t>
            </a:r>
          </a:p>
        </p:txBody>
      </p:sp>
    </p:spTree>
    <p:extLst>
      <p:ext uri="{BB962C8B-B14F-4D97-AF65-F5344CB8AC3E}">
        <p14:creationId xmlns:p14="http://schemas.microsoft.com/office/powerpoint/2010/main" xmlns="" val="4807325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13.2 </a:t>
            </a:r>
            <a:r>
              <a:rPr lang="zh-CN" altLang="en-US" b="1" dirty="0"/>
              <a:t>个人防火墙</a:t>
            </a:r>
            <a:r>
              <a:rPr lang="zh-CN" altLang="en-US" b="1" dirty="0" smtClean="0"/>
              <a:t>配置</a:t>
            </a:r>
            <a:endParaRPr lang="en-US" dirty="0"/>
          </a:p>
        </p:txBody>
      </p:sp>
      <p:sp>
        <p:nvSpPr>
          <p:cNvPr id="3" name="Content Placeholder 2"/>
          <p:cNvSpPr>
            <a:spLocks noGrp="1"/>
          </p:cNvSpPr>
          <p:nvPr>
            <p:ph sz="quarter" idx="13"/>
          </p:nvPr>
        </p:nvSpPr>
        <p:spPr/>
        <p:txBody>
          <a:bodyPr/>
          <a:lstStyle/>
          <a:p>
            <a:r>
              <a:rPr lang="en-US" b="1" dirty="0"/>
              <a:t>13.2.1 </a:t>
            </a:r>
            <a:r>
              <a:rPr lang="zh-CN" altLang="en-US" b="1" dirty="0"/>
              <a:t>天网防火墙</a:t>
            </a:r>
            <a:r>
              <a:rPr lang="zh-CN" altLang="en-US" b="1" dirty="0" smtClean="0"/>
              <a:t>配置</a:t>
            </a:r>
          </a:p>
          <a:p>
            <a:r>
              <a:rPr lang="en-US" b="1" dirty="0"/>
              <a:t>13.2.2 </a:t>
            </a:r>
            <a:r>
              <a:rPr lang="en-US" b="1" dirty="0" smtClean="0"/>
              <a:t>W</a:t>
            </a:r>
            <a:r>
              <a:rPr lang="en-US" b="1" cap="none" dirty="0" smtClean="0"/>
              <a:t>indows</a:t>
            </a:r>
            <a:r>
              <a:rPr lang="en-US" b="1" dirty="0" smtClean="0"/>
              <a:t>7</a:t>
            </a:r>
            <a:r>
              <a:rPr lang="zh-CN" altLang="en-US" b="1" dirty="0"/>
              <a:t>防火墙配置</a:t>
            </a:r>
            <a:endParaRPr lang="en-US" dirty="0"/>
          </a:p>
          <a:p>
            <a:endParaRPr lang="en-US" dirty="0"/>
          </a:p>
          <a:p>
            <a:endParaRPr lang="en-US" dirty="0"/>
          </a:p>
        </p:txBody>
      </p:sp>
    </p:spTree>
    <p:extLst>
      <p:ext uri="{BB962C8B-B14F-4D97-AF65-F5344CB8AC3E}">
        <p14:creationId xmlns:p14="http://schemas.microsoft.com/office/powerpoint/2010/main" xmlns="" val="13926263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13.2.1 </a:t>
            </a:r>
            <a:r>
              <a:rPr lang="zh-CN" altLang="en-US" b="1" dirty="0"/>
              <a:t>天网防火墙</a:t>
            </a:r>
            <a:r>
              <a:rPr lang="zh-CN" altLang="en-US" b="1" dirty="0" smtClean="0"/>
              <a:t>配置</a:t>
            </a:r>
            <a:endParaRPr lang="en-US" dirty="0"/>
          </a:p>
        </p:txBody>
      </p:sp>
      <p:sp>
        <p:nvSpPr>
          <p:cNvPr id="3" name="Content Placeholder 2"/>
          <p:cNvSpPr>
            <a:spLocks noGrp="1"/>
          </p:cNvSpPr>
          <p:nvPr>
            <p:ph sz="quarter" idx="13"/>
          </p:nvPr>
        </p:nvSpPr>
        <p:spPr/>
        <p:txBody>
          <a:bodyPr/>
          <a:lstStyle/>
          <a:p>
            <a:r>
              <a:rPr lang="zh-CN" altLang="en-US" dirty="0"/>
              <a:t>天网防火墙专为小型办公室</a:t>
            </a:r>
            <a:r>
              <a:rPr lang="en-US" dirty="0"/>
              <a:t>/</a:t>
            </a:r>
            <a:r>
              <a:rPr lang="zh-CN" altLang="en-US" dirty="0"/>
              <a:t>机构的安全需要而设计，功能全面，集高安全性及高可用性于一身，使用简单灵活，能够有效防御来自互联网的各种攻击，保障内部网络服务的正常运行。</a:t>
            </a:r>
            <a:endParaRPr lang="en-US" dirty="0"/>
          </a:p>
          <a:p>
            <a:pPr marL="0" indent="0">
              <a:buNone/>
            </a:pPr>
            <a:r>
              <a:rPr lang="en-US" dirty="0"/>
              <a:t>1</a:t>
            </a:r>
            <a:r>
              <a:rPr lang="zh-CN" altLang="en-US" dirty="0"/>
              <a:t>、天网防火墙</a:t>
            </a:r>
            <a:r>
              <a:rPr lang="zh-CN" altLang="en-US" dirty="0" smtClean="0"/>
              <a:t>安装</a:t>
            </a:r>
          </a:p>
          <a:p>
            <a:pPr marL="0" indent="0">
              <a:buNone/>
            </a:pPr>
            <a:r>
              <a:rPr lang="en-US" dirty="0"/>
              <a:t>2</a:t>
            </a:r>
            <a:r>
              <a:rPr lang="zh-CN" altLang="en-US" dirty="0"/>
              <a:t>、设置保护规则</a:t>
            </a:r>
            <a:endParaRPr lang="en-US" dirty="0"/>
          </a:p>
          <a:p>
            <a:pPr marL="0" indent="0">
              <a:buNone/>
            </a:pPr>
            <a:endParaRPr lang="en-US" dirty="0"/>
          </a:p>
          <a:p>
            <a:endParaRPr lang="en-US" dirty="0"/>
          </a:p>
        </p:txBody>
      </p:sp>
    </p:spTree>
    <p:extLst>
      <p:ext uri="{BB962C8B-B14F-4D97-AF65-F5344CB8AC3E}">
        <p14:creationId xmlns:p14="http://schemas.microsoft.com/office/powerpoint/2010/main" xmlns="" val="9646713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设置保护规则</a:t>
            </a:r>
            <a:r>
              <a:rPr lang="en-US" dirty="0"/>
              <a:t> </a:t>
            </a:r>
          </a:p>
        </p:txBody>
      </p:sp>
      <p:sp>
        <p:nvSpPr>
          <p:cNvPr id="3" name="Content Placeholder 2"/>
          <p:cNvSpPr>
            <a:spLocks noGrp="1"/>
          </p:cNvSpPr>
          <p:nvPr>
            <p:ph sz="quarter" idx="13"/>
          </p:nvPr>
        </p:nvSpPr>
        <p:spPr/>
        <p:txBody>
          <a:bodyPr/>
          <a:lstStyle/>
          <a:p>
            <a:pPr marL="0" indent="0">
              <a:buNone/>
            </a:pPr>
            <a:r>
              <a:rPr lang="zh-CN" altLang="en-US" dirty="0"/>
              <a:t>（</a:t>
            </a:r>
            <a:r>
              <a:rPr lang="en-US" dirty="0"/>
              <a:t>1</a:t>
            </a:r>
            <a:r>
              <a:rPr lang="zh-CN" altLang="en-US" dirty="0"/>
              <a:t>）单击天网防火墙主界面上的“</a:t>
            </a:r>
            <a:r>
              <a:rPr lang="en-US" dirty="0"/>
              <a:t>IP</a:t>
            </a:r>
            <a:r>
              <a:rPr lang="zh-CN" altLang="en-US" dirty="0"/>
              <a:t>规则管理”菜单，如图</a:t>
            </a:r>
            <a:r>
              <a:rPr lang="en-US" dirty="0"/>
              <a:t>13-8</a:t>
            </a:r>
            <a:r>
              <a:rPr lang="zh-CN" altLang="en-US" dirty="0"/>
              <a:t>所示，可以很方便地自定义</a:t>
            </a:r>
            <a:r>
              <a:rPr lang="en-US" dirty="0"/>
              <a:t>IP</a:t>
            </a:r>
            <a:r>
              <a:rPr lang="zh-CN" altLang="en-US" dirty="0"/>
              <a:t>规则</a:t>
            </a:r>
            <a:r>
              <a:rPr lang="en-US" dirty="0"/>
              <a:t> </a:t>
            </a:r>
            <a:endParaRPr lang="zh-CN" altLang="en-US" dirty="0" smtClean="0"/>
          </a:p>
          <a:p>
            <a:pPr marL="0" indent="0">
              <a:buNone/>
            </a:pPr>
            <a:r>
              <a:rPr lang="zh-CN" altLang="en-US" dirty="0"/>
              <a:t>（</a:t>
            </a:r>
            <a:r>
              <a:rPr lang="en-US" dirty="0"/>
              <a:t>2</a:t>
            </a:r>
            <a:r>
              <a:rPr lang="zh-CN" altLang="en-US" dirty="0"/>
              <a:t>）一旦处于保护电脑状态后，如果有非法的木马进程出现，防火墙就会给出警告信息，如图</a:t>
            </a:r>
            <a:r>
              <a:rPr lang="en-US" dirty="0"/>
              <a:t>13-9</a:t>
            </a:r>
            <a:r>
              <a:rPr lang="zh-CN" altLang="en-US" dirty="0"/>
              <a:t>所示，这时可以选择“禁止”，除非确定该进程是合法</a:t>
            </a:r>
            <a:r>
              <a:rPr lang="zh-CN" altLang="en-US" dirty="0" smtClean="0"/>
              <a:t>的</a:t>
            </a:r>
            <a:endParaRPr lang="en-US" dirty="0"/>
          </a:p>
          <a:p>
            <a:pPr marL="0"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Picture 1" descr="1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40880" y="4055313"/>
            <a:ext cx="2575875" cy="2478468"/>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71" name="Picture 3" descr="10"/>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871860" y="3645020"/>
            <a:ext cx="2101865" cy="2755779"/>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740880" y="6533781"/>
            <a:ext cx="2575876" cy="646331"/>
          </a:xfrm>
          <a:prstGeom prst="rect">
            <a:avLst/>
          </a:prstGeom>
          <a:noFill/>
        </p:spPr>
        <p:txBody>
          <a:bodyPr wrap="square" rtlCol="0">
            <a:spAutoFit/>
          </a:bodyPr>
          <a:lstStyle/>
          <a:p>
            <a:pPr algn="ctr"/>
            <a:r>
              <a:rPr lang="zh-CN" altLang="en-US" b="1" dirty="0"/>
              <a:t>图</a:t>
            </a:r>
            <a:r>
              <a:rPr lang="en-US" b="1" dirty="0"/>
              <a:t>13-8 </a:t>
            </a:r>
            <a:r>
              <a:rPr lang="zh-CN" altLang="en-US" b="1" dirty="0"/>
              <a:t>设定</a:t>
            </a:r>
            <a:r>
              <a:rPr lang="en-US" b="1" dirty="0"/>
              <a:t>IP</a:t>
            </a:r>
            <a:r>
              <a:rPr lang="zh-CN" altLang="en-US" b="1" dirty="0"/>
              <a:t>规则</a:t>
            </a:r>
            <a:endParaRPr lang="en-US" dirty="0"/>
          </a:p>
          <a:p>
            <a:pPr algn="ctr"/>
            <a:endParaRPr lang="en-US" dirty="0"/>
          </a:p>
        </p:txBody>
      </p:sp>
      <p:sp>
        <p:nvSpPr>
          <p:cNvPr id="9" name="TextBox 8"/>
          <p:cNvSpPr txBox="1"/>
          <p:nvPr/>
        </p:nvSpPr>
        <p:spPr>
          <a:xfrm>
            <a:off x="8567986" y="6400799"/>
            <a:ext cx="2709614" cy="369332"/>
          </a:xfrm>
          <a:prstGeom prst="rect">
            <a:avLst/>
          </a:prstGeom>
          <a:noFill/>
        </p:spPr>
        <p:txBody>
          <a:bodyPr wrap="square" rtlCol="0">
            <a:spAutoFit/>
          </a:bodyPr>
          <a:lstStyle/>
          <a:p>
            <a:r>
              <a:rPr lang="zh-CN" altLang="en-US" b="1" dirty="0"/>
              <a:t>图</a:t>
            </a:r>
            <a:r>
              <a:rPr lang="en-US" b="1" dirty="0"/>
              <a:t>13-9 </a:t>
            </a:r>
            <a:r>
              <a:rPr lang="zh-CN" altLang="en-US" b="1" dirty="0"/>
              <a:t>检测到非法进程</a:t>
            </a:r>
            <a:endParaRPr lang="en-US" dirty="0"/>
          </a:p>
        </p:txBody>
      </p:sp>
    </p:spTree>
    <p:extLst>
      <p:ext uri="{BB962C8B-B14F-4D97-AF65-F5344CB8AC3E}">
        <p14:creationId xmlns:p14="http://schemas.microsoft.com/office/powerpoint/2010/main" xmlns="" val="18090062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13.2.2 </a:t>
            </a:r>
            <a:r>
              <a:rPr lang="en-US" b="1" dirty="0" smtClean="0"/>
              <a:t>W</a:t>
            </a:r>
            <a:r>
              <a:rPr lang="en-US" b="1" cap="none" dirty="0" smtClean="0"/>
              <a:t>indows</a:t>
            </a:r>
            <a:r>
              <a:rPr lang="en-US" b="1" dirty="0" smtClean="0"/>
              <a:t>7</a:t>
            </a:r>
            <a:r>
              <a:rPr lang="zh-CN" altLang="en-US" b="1" dirty="0"/>
              <a:t>防火墙</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、点击“计算机”</a:t>
            </a:r>
            <a:r>
              <a:rPr lang="en-US" dirty="0"/>
              <a:t>-&gt;</a:t>
            </a:r>
            <a:r>
              <a:rPr lang="zh-CN" altLang="en-US" dirty="0"/>
              <a:t>“控制面板”</a:t>
            </a:r>
            <a:r>
              <a:rPr lang="en-US" dirty="0"/>
              <a:t>-&gt;</a:t>
            </a:r>
            <a:r>
              <a:rPr lang="zh-CN" altLang="en-US" dirty="0"/>
              <a:t>“</a:t>
            </a:r>
            <a:r>
              <a:rPr lang="en-US" dirty="0" smtClean="0"/>
              <a:t>W</a:t>
            </a:r>
            <a:r>
              <a:rPr lang="en-US" cap="none" dirty="0" smtClean="0"/>
              <a:t>indows</a:t>
            </a:r>
            <a:r>
              <a:rPr lang="zh-CN" altLang="en-US" dirty="0" smtClean="0"/>
              <a:t>防火墙</a:t>
            </a:r>
            <a:r>
              <a:rPr lang="zh-CN" altLang="en-US" dirty="0"/>
              <a:t>”，打开</a:t>
            </a:r>
            <a:r>
              <a:rPr lang="en-US" dirty="0" smtClean="0"/>
              <a:t>W</a:t>
            </a:r>
            <a:r>
              <a:rPr lang="en-US" cap="none" dirty="0" smtClean="0"/>
              <a:t>indows</a:t>
            </a:r>
            <a:r>
              <a:rPr lang="en-US" dirty="0" smtClean="0"/>
              <a:t>7</a:t>
            </a:r>
            <a:r>
              <a:rPr lang="zh-CN" altLang="en-US" dirty="0"/>
              <a:t>防火墙配置主界面，如图</a:t>
            </a:r>
            <a:r>
              <a:rPr lang="en-US" dirty="0"/>
              <a:t>13-10</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63637" y="3023118"/>
            <a:ext cx="4864100" cy="3429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663637" y="6438122"/>
            <a:ext cx="4864100" cy="369332"/>
          </a:xfrm>
          <a:prstGeom prst="rect">
            <a:avLst/>
          </a:prstGeom>
          <a:noFill/>
        </p:spPr>
        <p:txBody>
          <a:bodyPr wrap="square" rtlCol="0">
            <a:spAutoFit/>
          </a:bodyPr>
          <a:lstStyle/>
          <a:p>
            <a:pPr algn="ctr"/>
            <a:r>
              <a:rPr lang="zh-CN" altLang="en-US" b="1" dirty="0"/>
              <a:t>图</a:t>
            </a:r>
            <a:r>
              <a:rPr lang="en-US" b="1" dirty="0"/>
              <a:t>13-10 Windows7</a:t>
            </a:r>
            <a:r>
              <a:rPr lang="zh-CN" altLang="en-US" b="1" dirty="0"/>
              <a:t>防火墙配置主界面</a:t>
            </a:r>
            <a:endParaRPr lang="en-US" dirty="0"/>
          </a:p>
        </p:txBody>
      </p:sp>
    </p:spTree>
    <p:extLst>
      <p:ext uri="{BB962C8B-B14F-4D97-AF65-F5344CB8AC3E}">
        <p14:creationId xmlns:p14="http://schemas.microsoft.com/office/powerpoint/2010/main" xmlns="" val="1750887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13.1 </a:t>
            </a:r>
            <a:r>
              <a:rPr lang="zh-CN" altLang="en-US" b="1" dirty="0"/>
              <a:t>防火墙</a:t>
            </a:r>
            <a:r>
              <a:rPr lang="zh-CN" altLang="en-US" b="1" dirty="0" smtClean="0"/>
              <a:t>概述</a:t>
            </a:r>
          </a:p>
          <a:p>
            <a:r>
              <a:rPr lang="en-US" b="1" dirty="0"/>
              <a:t>13.2 </a:t>
            </a:r>
            <a:r>
              <a:rPr lang="zh-CN" altLang="en-US" b="1" dirty="0"/>
              <a:t>个人防火墙</a:t>
            </a:r>
            <a:r>
              <a:rPr lang="zh-CN" altLang="en-US" b="1" dirty="0" smtClean="0"/>
              <a:t>配置</a:t>
            </a:r>
          </a:p>
          <a:p>
            <a:r>
              <a:rPr lang="en-US" b="1" dirty="0"/>
              <a:t>13.3 </a:t>
            </a:r>
            <a:r>
              <a:rPr lang="zh-CN" altLang="en-US" b="1" dirty="0"/>
              <a:t>企业级防火墙</a:t>
            </a:r>
            <a:r>
              <a:rPr lang="zh-CN" altLang="en-US" b="1" dirty="0" smtClean="0"/>
              <a:t>配置</a:t>
            </a:r>
          </a:p>
          <a:p>
            <a:r>
              <a:rPr lang="en-US" b="1" dirty="0"/>
              <a:t>13.4 IDS</a:t>
            </a:r>
            <a:r>
              <a:rPr lang="zh-CN" altLang="en-US" b="1" dirty="0"/>
              <a:t>与</a:t>
            </a:r>
            <a:r>
              <a:rPr lang="en-US" b="1" dirty="0" smtClean="0"/>
              <a:t>IPS</a:t>
            </a:r>
            <a:endParaRPr lang="zh-CN" altLang="en-US" b="1" dirty="0" smtClean="0"/>
          </a:p>
          <a:p>
            <a:r>
              <a:rPr lang="en-US" b="1" dirty="0"/>
              <a:t>13.5 S</a:t>
            </a:r>
            <a:r>
              <a:rPr lang="en-US" b="1" cap="none" dirty="0"/>
              <a:t>nort</a:t>
            </a:r>
            <a:r>
              <a:rPr lang="zh-CN" altLang="en-US" b="1" dirty="0"/>
              <a:t>安装与</a:t>
            </a:r>
            <a:r>
              <a:rPr lang="zh-CN" altLang="en-US" b="1" dirty="0" smtClean="0"/>
              <a:t>配置</a:t>
            </a:r>
          </a:p>
          <a:p>
            <a:r>
              <a:rPr lang="en-US" b="1" dirty="0"/>
              <a:t>13.6 IPS</a:t>
            </a:r>
            <a:r>
              <a:rPr lang="zh-CN" altLang="en-US" b="1" dirty="0"/>
              <a:t>部署与配置</a:t>
            </a:r>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16405991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13.2.2 </a:t>
            </a:r>
            <a:r>
              <a:rPr lang="en-US" b="1" dirty="0" smtClean="0"/>
              <a:t>W</a:t>
            </a:r>
            <a:r>
              <a:rPr lang="en-US" b="1" cap="none" dirty="0" smtClean="0"/>
              <a:t>indows</a:t>
            </a:r>
            <a:r>
              <a:rPr lang="en-US" b="1" dirty="0" smtClean="0"/>
              <a:t>7</a:t>
            </a:r>
            <a:r>
              <a:rPr lang="zh-CN" altLang="en-US" b="1" dirty="0"/>
              <a:t>防火墙</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、点击 “打开和关闭</a:t>
            </a:r>
            <a:r>
              <a:rPr lang="en-US" dirty="0" smtClean="0"/>
              <a:t>W</a:t>
            </a:r>
            <a:r>
              <a:rPr lang="en-US" cap="none" dirty="0" smtClean="0"/>
              <a:t>indows</a:t>
            </a:r>
            <a:r>
              <a:rPr lang="zh-CN" altLang="en-US" dirty="0" smtClean="0"/>
              <a:t>防火墙</a:t>
            </a:r>
            <a:r>
              <a:rPr lang="zh-CN" altLang="en-US" dirty="0"/>
              <a:t>”菜单，如图</a:t>
            </a:r>
            <a:r>
              <a:rPr lang="en-US" dirty="0"/>
              <a:t>13-11</a:t>
            </a:r>
            <a:r>
              <a:rPr lang="zh-CN" altLang="en-US" dirty="0"/>
              <a:t>所示，私有网络和公用网络的配置是完全分开的，可以在此处打开或者关闭防火墙功能。</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63637" y="6438122"/>
            <a:ext cx="4864100" cy="369332"/>
          </a:xfrm>
          <a:prstGeom prst="rect">
            <a:avLst/>
          </a:prstGeom>
          <a:noFill/>
        </p:spPr>
        <p:txBody>
          <a:bodyPr wrap="square" rtlCol="0">
            <a:spAutoFit/>
          </a:bodyPr>
          <a:lstStyle/>
          <a:p>
            <a:pPr algn="ctr"/>
            <a:r>
              <a:rPr lang="zh-CN" altLang="en-US" b="1" dirty="0"/>
              <a:t>图</a:t>
            </a:r>
            <a:r>
              <a:rPr lang="en-US" b="1" dirty="0"/>
              <a:t>13-11 </a:t>
            </a:r>
            <a:r>
              <a:rPr lang="zh-CN" altLang="en-US" b="1" dirty="0"/>
              <a:t>打开或关闭防火墙</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56798" y="3359020"/>
            <a:ext cx="3877777" cy="307910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842032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13.2.2 </a:t>
            </a:r>
            <a:r>
              <a:rPr lang="en-US" b="1" dirty="0" smtClean="0"/>
              <a:t>W</a:t>
            </a:r>
            <a:r>
              <a:rPr lang="en-US" b="1" cap="none" dirty="0" smtClean="0"/>
              <a:t>indows</a:t>
            </a:r>
            <a:r>
              <a:rPr lang="en-US" b="1" dirty="0" smtClean="0"/>
              <a:t>7</a:t>
            </a:r>
            <a:r>
              <a:rPr lang="zh-CN" altLang="en-US" b="1" dirty="0"/>
              <a:t>防火墙</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、点击“还原默认设置”菜单，</a:t>
            </a:r>
            <a:r>
              <a:rPr lang="en-US" dirty="0" smtClean="0"/>
              <a:t>W</a:t>
            </a:r>
            <a:r>
              <a:rPr lang="en-US" cap="none" dirty="0" smtClean="0"/>
              <a:t>indows</a:t>
            </a:r>
            <a:r>
              <a:rPr lang="en-US" dirty="0" smtClean="0"/>
              <a:t>7</a:t>
            </a:r>
            <a:r>
              <a:rPr lang="zh-CN" altLang="en-US" dirty="0"/>
              <a:t>会删除所有的网络防火墙配置项目，恢复到初始状态。例如，关闭的防火墙功能会自动开启，设置的允许程序列表会全部删除掉添加的规则。</a:t>
            </a:r>
            <a:endParaRPr lang="en-US" dirty="0"/>
          </a:p>
          <a:p>
            <a:pPr marL="0" indent="0">
              <a:buNone/>
            </a:pPr>
            <a:r>
              <a:rPr lang="en-US" dirty="0"/>
              <a:t>4</a:t>
            </a:r>
            <a:r>
              <a:rPr lang="zh-CN" altLang="en-US" dirty="0"/>
              <a:t>、点击 “允许程序或功能通过</a:t>
            </a:r>
            <a:r>
              <a:rPr lang="en-US" dirty="0" smtClean="0"/>
              <a:t>W</a:t>
            </a:r>
            <a:r>
              <a:rPr lang="en-US" cap="none" dirty="0" smtClean="0"/>
              <a:t>indows</a:t>
            </a:r>
            <a:r>
              <a:rPr lang="zh-CN" altLang="en-US" dirty="0" smtClean="0"/>
              <a:t>防火墙</a:t>
            </a:r>
            <a:r>
              <a:rPr lang="zh-CN" altLang="en-US" dirty="0"/>
              <a:t>”菜单，如图</a:t>
            </a:r>
            <a:r>
              <a:rPr lang="en-US" dirty="0"/>
              <a:t>13-12</a:t>
            </a:r>
            <a:r>
              <a:rPr lang="zh-CN" altLang="en-US" dirty="0"/>
              <a:t>所示，在这里可以设置防火墙允许的程序列表或基本服务</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63637" y="6438122"/>
            <a:ext cx="4864100" cy="369332"/>
          </a:xfrm>
          <a:prstGeom prst="rect">
            <a:avLst/>
          </a:prstGeom>
          <a:noFill/>
        </p:spPr>
        <p:txBody>
          <a:bodyPr wrap="square" rtlCol="0">
            <a:spAutoFit/>
          </a:bodyPr>
          <a:lstStyle/>
          <a:p>
            <a:pPr algn="ctr"/>
            <a:r>
              <a:rPr lang="zh-CN" altLang="en-US" b="1" dirty="0"/>
              <a:t>图</a:t>
            </a:r>
            <a:r>
              <a:rPr lang="en-US" b="1" dirty="0"/>
              <a:t>13-12 </a:t>
            </a:r>
            <a:r>
              <a:rPr lang="zh-CN" altLang="en-US" b="1" dirty="0"/>
              <a:t>设置防火墙允许的程序和功能</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50948" y="3937117"/>
            <a:ext cx="3089477" cy="250100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496129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13.2.2 </a:t>
            </a:r>
            <a:r>
              <a:rPr lang="en-US" b="1" dirty="0" smtClean="0"/>
              <a:t>W</a:t>
            </a:r>
            <a:r>
              <a:rPr lang="en-US" b="1" cap="none" dirty="0" smtClean="0"/>
              <a:t>indows</a:t>
            </a:r>
            <a:r>
              <a:rPr lang="en-US" b="1" dirty="0" smtClean="0"/>
              <a:t>7</a:t>
            </a:r>
            <a:r>
              <a:rPr lang="zh-CN" altLang="en-US" b="1" dirty="0"/>
              <a:t>防火墙</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zh-CN" altLang="en-US" dirty="0"/>
              <a:t>如果需要添加其它应用程序的许可规则，可以点击“允许运行另一程序”按钮打开添加程序对话框</a:t>
            </a:r>
            <a:r>
              <a:rPr lang="en-US" dirty="0"/>
              <a:t> </a:t>
            </a:r>
            <a:endParaRPr lang="zh-CN" altLang="en-US" dirty="0" smtClean="0"/>
          </a:p>
          <a:p>
            <a:pPr marL="0" indent="0">
              <a:buNone/>
            </a:pPr>
            <a:r>
              <a:rPr lang="en-US" dirty="0"/>
              <a:t>5</a:t>
            </a:r>
            <a:r>
              <a:rPr lang="zh-CN" altLang="en-US" dirty="0"/>
              <a:t>、点击 “高级设置”菜单，如图</a:t>
            </a:r>
            <a:r>
              <a:rPr lang="en-US" dirty="0"/>
              <a:t>13-15</a:t>
            </a:r>
            <a:r>
              <a:rPr lang="zh-CN" altLang="en-US" dirty="0"/>
              <a:t>所示，几乎所有的防火墙功能都可以在这个高级设置里完成，包括入站出站规则、连接安全规则、防火墙监控功能等</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63637" y="6438122"/>
            <a:ext cx="4864100" cy="369332"/>
          </a:xfrm>
          <a:prstGeom prst="rect">
            <a:avLst/>
          </a:prstGeom>
          <a:noFill/>
        </p:spPr>
        <p:txBody>
          <a:bodyPr wrap="square" rtlCol="0">
            <a:spAutoFit/>
          </a:bodyPr>
          <a:lstStyle/>
          <a:p>
            <a:pPr algn="ctr"/>
            <a:r>
              <a:rPr lang="zh-CN" altLang="en-US" b="1" dirty="0"/>
              <a:t>图</a:t>
            </a:r>
            <a:r>
              <a:rPr lang="en-US" b="1" dirty="0"/>
              <a:t>13-15 Windows7</a:t>
            </a:r>
            <a:r>
              <a:rPr lang="zh-CN" altLang="en-US" b="1" dirty="0"/>
              <a:t>防火墙高级设置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84622" y="4223428"/>
            <a:ext cx="3222130" cy="221469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379049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 </a:t>
            </a:r>
            <a:r>
              <a:rPr lang="zh-CN" altLang="en-US" b="1" dirty="0"/>
              <a:t>企业级防火墙</a:t>
            </a:r>
            <a:r>
              <a:rPr lang="zh-CN" altLang="en-US" b="1" dirty="0" smtClean="0"/>
              <a:t>配置</a:t>
            </a:r>
            <a:endParaRPr lang="en-US" dirty="0"/>
          </a:p>
        </p:txBody>
      </p:sp>
      <p:sp>
        <p:nvSpPr>
          <p:cNvPr id="3" name="Content Placeholder 2"/>
          <p:cNvSpPr>
            <a:spLocks noGrp="1"/>
          </p:cNvSpPr>
          <p:nvPr>
            <p:ph sz="quarter" idx="13"/>
          </p:nvPr>
        </p:nvSpPr>
        <p:spPr/>
        <p:txBody>
          <a:bodyPr/>
          <a:lstStyle/>
          <a:p>
            <a:r>
              <a:rPr lang="en-US" b="1" dirty="0"/>
              <a:t>13.3.1 ISA Server 2008</a:t>
            </a:r>
            <a:r>
              <a:rPr lang="zh-CN" altLang="en-US" b="1" dirty="0"/>
              <a:t>（</a:t>
            </a:r>
            <a:r>
              <a:rPr lang="en-US" b="1" dirty="0"/>
              <a:t>TMG</a:t>
            </a:r>
            <a:r>
              <a:rPr lang="zh-CN" altLang="en-US" b="1" dirty="0"/>
              <a:t>）</a:t>
            </a:r>
            <a:r>
              <a:rPr lang="zh-CN" altLang="en-US" b="1" dirty="0" smtClean="0"/>
              <a:t>安装</a:t>
            </a:r>
          </a:p>
          <a:p>
            <a:r>
              <a:rPr lang="en-US" b="1" dirty="0" smtClean="0"/>
              <a:t>13.3.2 </a:t>
            </a:r>
            <a:r>
              <a:rPr lang="en-US" b="1" dirty="0"/>
              <a:t>ISA Server 2008</a:t>
            </a:r>
            <a:r>
              <a:rPr lang="zh-CN" altLang="en-US" b="1" dirty="0"/>
              <a:t>（</a:t>
            </a:r>
            <a:r>
              <a:rPr lang="en-US" b="1" dirty="0"/>
              <a:t>TMG</a:t>
            </a:r>
            <a:r>
              <a:rPr lang="zh-CN" altLang="en-US" b="1" dirty="0"/>
              <a:t>）配置</a:t>
            </a:r>
            <a:endParaRPr lang="en-US" dirty="0"/>
          </a:p>
        </p:txBody>
      </p:sp>
    </p:spTree>
    <p:extLst>
      <p:ext uri="{BB962C8B-B14F-4D97-AF65-F5344CB8AC3E}">
        <p14:creationId xmlns:p14="http://schemas.microsoft.com/office/powerpoint/2010/main" xmlns="" val="16611007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 </a:t>
            </a:r>
            <a:r>
              <a:rPr lang="zh-CN" altLang="en-US" b="1" dirty="0"/>
              <a:t>企业级防火墙</a:t>
            </a:r>
            <a:r>
              <a:rPr lang="zh-CN" altLang="en-US" b="1" dirty="0" smtClean="0"/>
              <a:t>配置</a:t>
            </a:r>
            <a:endParaRPr lang="en-US" dirty="0"/>
          </a:p>
        </p:txBody>
      </p:sp>
      <p:sp>
        <p:nvSpPr>
          <p:cNvPr id="3" name="Content Placeholder 2"/>
          <p:cNvSpPr>
            <a:spLocks noGrp="1"/>
          </p:cNvSpPr>
          <p:nvPr>
            <p:ph sz="quarter" idx="13"/>
          </p:nvPr>
        </p:nvSpPr>
        <p:spPr/>
        <p:txBody>
          <a:bodyPr/>
          <a:lstStyle/>
          <a:p>
            <a:r>
              <a:rPr lang="en-US" dirty="0"/>
              <a:t>ISA Server 2008</a:t>
            </a:r>
            <a:r>
              <a:rPr lang="zh-CN" altLang="en-US" dirty="0"/>
              <a:t>是微软公司推出的一款重量级的网络安全产品，被公认为</a:t>
            </a:r>
            <a:r>
              <a:rPr lang="en-US" dirty="0"/>
              <a:t>x86</a:t>
            </a:r>
            <a:r>
              <a:rPr lang="zh-CN" altLang="en-US" dirty="0"/>
              <a:t>架构下最优秀的企业级路由软件防火墙，凭借其灵活的多网络支持、易于使用且高度集成的</a:t>
            </a:r>
            <a:r>
              <a:rPr lang="en-US" dirty="0"/>
              <a:t>VPN</a:t>
            </a:r>
            <a:r>
              <a:rPr lang="zh-CN" altLang="en-US" dirty="0"/>
              <a:t>配置、可扩展的用户身份验证模型、深层次的</a:t>
            </a:r>
            <a:r>
              <a:rPr lang="en-US" dirty="0"/>
              <a:t>HTTP</a:t>
            </a:r>
            <a:r>
              <a:rPr lang="zh-CN" altLang="en-US" dirty="0"/>
              <a:t>过滤功能、经过改善的管理功能，在企业中有着广泛应用</a:t>
            </a:r>
            <a:r>
              <a:rPr lang="en-US"/>
              <a:t> </a:t>
            </a:r>
          </a:p>
        </p:txBody>
      </p:sp>
    </p:spTree>
    <p:extLst>
      <p:ext uri="{BB962C8B-B14F-4D97-AF65-F5344CB8AC3E}">
        <p14:creationId xmlns:p14="http://schemas.microsoft.com/office/powerpoint/2010/main" xmlns="" val="11203304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a:t>
            </a:r>
            <a:r>
              <a:rPr lang="en-US" dirty="0"/>
              <a:t>TMG</a:t>
            </a:r>
            <a:r>
              <a:rPr lang="zh-CN" altLang="en-US" dirty="0"/>
              <a:t>网络配置</a:t>
            </a:r>
            <a:endParaRPr lang="en-US" dirty="0"/>
          </a:p>
          <a:p>
            <a:pPr marL="457200" lvl="1" indent="0">
              <a:buNone/>
            </a:pPr>
            <a:r>
              <a:rPr lang="zh-CN" altLang="en-US" dirty="0"/>
              <a:t>（</a:t>
            </a:r>
            <a:r>
              <a:rPr lang="en-US" dirty="0"/>
              <a:t>1</a:t>
            </a:r>
            <a:r>
              <a:rPr lang="zh-CN" altLang="en-US" dirty="0"/>
              <a:t>）在默认情况下，第一次运行</a:t>
            </a:r>
            <a:r>
              <a:rPr lang="en-US" dirty="0"/>
              <a:t>TMG</a:t>
            </a:r>
            <a:r>
              <a:rPr lang="zh-CN" altLang="en-US" dirty="0"/>
              <a:t>管理控制台时，</a:t>
            </a:r>
            <a:r>
              <a:rPr lang="en-US" dirty="0"/>
              <a:t>TMG</a:t>
            </a:r>
            <a:r>
              <a:rPr lang="zh-CN" altLang="en-US" dirty="0"/>
              <a:t>会调用初始配置向导帮助用户进行相关配置。首先点击</a:t>
            </a:r>
            <a:r>
              <a:rPr lang="en-US" dirty="0"/>
              <a:t>“</a:t>
            </a:r>
            <a:r>
              <a:rPr lang="zh-CN" altLang="en-US" dirty="0"/>
              <a:t>配置网络设置</a:t>
            </a:r>
            <a:r>
              <a:rPr lang="en-US" dirty="0"/>
              <a:t>”</a:t>
            </a:r>
            <a:r>
              <a:rPr lang="zh-CN" altLang="en-US" dirty="0"/>
              <a:t>选项，如图</a:t>
            </a:r>
            <a:r>
              <a:rPr lang="en-US" dirty="0"/>
              <a:t>13-22</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8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42327" y="3529470"/>
            <a:ext cx="3306719" cy="2959198"/>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352486" y="6488668"/>
            <a:ext cx="5486400" cy="369332"/>
          </a:xfrm>
          <a:prstGeom prst="rect">
            <a:avLst/>
          </a:prstGeom>
          <a:noFill/>
        </p:spPr>
        <p:txBody>
          <a:bodyPr wrap="square" rtlCol="0">
            <a:spAutoFit/>
          </a:bodyPr>
          <a:lstStyle/>
          <a:p>
            <a:pPr algn="ctr"/>
            <a:r>
              <a:rPr lang="zh-CN" altLang="en-US" b="1" dirty="0"/>
              <a:t>图</a:t>
            </a:r>
            <a:r>
              <a:rPr lang="en-US" b="1" dirty="0"/>
              <a:t>13-22 TMG</a:t>
            </a:r>
            <a:r>
              <a:rPr lang="zh-CN" altLang="en-US" b="1" dirty="0"/>
              <a:t>初始配置向</a:t>
            </a:r>
            <a:r>
              <a:rPr lang="zh-CN" altLang="en-US" b="1" dirty="0" smtClean="0"/>
              <a:t>导</a:t>
            </a:r>
            <a:endParaRPr lang="en-US" dirty="0"/>
          </a:p>
        </p:txBody>
      </p:sp>
    </p:spTree>
    <p:extLst>
      <p:ext uri="{BB962C8B-B14F-4D97-AF65-F5344CB8AC3E}">
        <p14:creationId xmlns:p14="http://schemas.microsoft.com/office/powerpoint/2010/main" xmlns="" val="5112135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a:t>
            </a:r>
            <a:r>
              <a:rPr lang="en-US" dirty="0"/>
              <a:t>TMG</a:t>
            </a:r>
            <a:r>
              <a:rPr lang="zh-CN" altLang="en-US" dirty="0"/>
              <a:t>网络配置</a:t>
            </a:r>
            <a:endParaRPr lang="en-US" dirty="0"/>
          </a:p>
          <a:p>
            <a:pPr marL="457200" lvl="1" indent="0">
              <a:buNone/>
            </a:pPr>
            <a:r>
              <a:rPr lang="zh-CN" altLang="en-US" dirty="0"/>
              <a:t>（</a:t>
            </a:r>
            <a:r>
              <a:rPr lang="en-US" dirty="0"/>
              <a:t>2</a:t>
            </a:r>
            <a:r>
              <a:rPr lang="zh-CN" altLang="en-US" dirty="0"/>
              <a:t>）在网络模板选择页面上，可以根据不同的企业环境选择对应的网络架构模板，在此选择</a:t>
            </a:r>
            <a:r>
              <a:rPr lang="en-US" dirty="0"/>
              <a:t>“</a:t>
            </a:r>
            <a:r>
              <a:rPr lang="zh-CN" altLang="en-US" dirty="0"/>
              <a:t>边缘防火墙模板</a:t>
            </a:r>
            <a:r>
              <a:rPr lang="en-US" dirty="0"/>
              <a:t>”</a:t>
            </a:r>
            <a:r>
              <a:rPr lang="zh-CN" altLang="en-US" dirty="0"/>
              <a:t>，然后点击</a:t>
            </a:r>
            <a:r>
              <a:rPr lang="en-US" dirty="0"/>
              <a:t>“</a:t>
            </a:r>
            <a:r>
              <a:rPr lang="zh-CN" altLang="en-US" dirty="0"/>
              <a:t>下一步</a:t>
            </a:r>
            <a:r>
              <a:rPr lang="en-US" dirty="0"/>
              <a:t>”</a:t>
            </a:r>
            <a:r>
              <a:rPr lang="zh-CN" altLang="en-US" dirty="0"/>
              <a:t>，如图</a:t>
            </a:r>
            <a:r>
              <a:rPr lang="en-US" dirty="0"/>
              <a:t>13-23</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52486" y="6488668"/>
            <a:ext cx="5486400" cy="369332"/>
          </a:xfrm>
          <a:prstGeom prst="rect">
            <a:avLst/>
          </a:prstGeom>
          <a:noFill/>
        </p:spPr>
        <p:txBody>
          <a:bodyPr wrap="square" rtlCol="0">
            <a:spAutoFit/>
          </a:bodyPr>
          <a:lstStyle/>
          <a:p>
            <a:pPr algn="ctr"/>
            <a:r>
              <a:rPr lang="zh-CN" altLang="en-US" b="1" dirty="0"/>
              <a:t>图</a:t>
            </a:r>
            <a:r>
              <a:rPr lang="en-US" b="1" dirty="0"/>
              <a:t>13-23 </a:t>
            </a:r>
            <a:r>
              <a:rPr lang="zh-CN" altLang="en-US" b="1" dirty="0"/>
              <a:t>网络模板选择</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31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52000" y="3464808"/>
            <a:ext cx="3487371" cy="302386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23949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a:t>
            </a:r>
            <a:r>
              <a:rPr lang="en-US" dirty="0"/>
              <a:t>TMG</a:t>
            </a:r>
            <a:r>
              <a:rPr lang="zh-CN" altLang="en-US" dirty="0"/>
              <a:t>网络</a:t>
            </a:r>
            <a:r>
              <a:rPr lang="zh-CN" altLang="en-US" dirty="0" smtClean="0"/>
              <a:t>配置</a:t>
            </a:r>
          </a:p>
          <a:p>
            <a:pPr marL="457200" lvl="1" indent="0">
              <a:buNone/>
            </a:pPr>
            <a:r>
              <a:rPr lang="zh-CN" altLang="en-US" dirty="0" smtClean="0"/>
              <a:t>（</a:t>
            </a:r>
            <a:r>
              <a:rPr lang="en-US" dirty="0"/>
              <a:t>3</a:t>
            </a:r>
            <a:r>
              <a:rPr lang="zh-CN" altLang="en-US" dirty="0"/>
              <a:t>）在本地局域网络设置页面上选择连接到内部网络的网络适配器。如果企业内部网络中具有多个子网、</a:t>
            </a:r>
            <a:r>
              <a:rPr lang="en-US" dirty="0"/>
              <a:t>VLAN</a:t>
            </a:r>
            <a:r>
              <a:rPr lang="zh-CN" altLang="en-US" dirty="0"/>
              <a:t>或路由关系，则可以在下面指定额外路由中添加到对应子网的路由。这是一个非常人性化的改进，从而避免在复杂网络下的配置问题。配置完成后点击</a:t>
            </a:r>
            <a:r>
              <a:rPr lang="en-US" dirty="0"/>
              <a:t>“</a:t>
            </a:r>
            <a:r>
              <a:rPr lang="zh-CN" altLang="en-US" dirty="0"/>
              <a:t>下一步</a:t>
            </a:r>
            <a:r>
              <a:rPr lang="en-US" dirty="0"/>
              <a:t>”</a:t>
            </a:r>
            <a:r>
              <a:rPr lang="zh-CN" altLang="en-US" dirty="0"/>
              <a:t>，如图</a:t>
            </a:r>
            <a:r>
              <a:rPr lang="en-US" dirty="0"/>
              <a:t>13-24</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52486" y="6488668"/>
            <a:ext cx="5486400" cy="369332"/>
          </a:xfrm>
          <a:prstGeom prst="rect">
            <a:avLst/>
          </a:prstGeom>
          <a:noFill/>
        </p:spPr>
        <p:txBody>
          <a:bodyPr wrap="square" rtlCol="0">
            <a:spAutoFit/>
          </a:bodyPr>
          <a:lstStyle/>
          <a:p>
            <a:pPr algn="ctr"/>
            <a:r>
              <a:rPr lang="zh-CN" altLang="en-US" b="1" dirty="0"/>
              <a:t>图</a:t>
            </a:r>
            <a:r>
              <a:rPr lang="en-US" b="1" dirty="0"/>
              <a:t>13-24 </a:t>
            </a:r>
            <a:r>
              <a:rPr lang="zh-CN" altLang="en-US" b="1" dirty="0"/>
              <a:t>本地局域网络设置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50072" y="3800468"/>
            <a:ext cx="3101030" cy="2688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467917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a:t>
            </a:r>
            <a:r>
              <a:rPr lang="en-US" dirty="0"/>
              <a:t>TMG</a:t>
            </a:r>
            <a:r>
              <a:rPr lang="zh-CN" altLang="en-US" dirty="0"/>
              <a:t>网络</a:t>
            </a:r>
            <a:r>
              <a:rPr lang="zh-CN" altLang="en-US" dirty="0" smtClean="0"/>
              <a:t>配置</a:t>
            </a:r>
          </a:p>
          <a:p>
            <a:pPr marL="457200" lvl="1" indent="0">
              <a:buNone/>
            </a:pPr>
            <a:r>
              <a:rPr lang="zh-CN" altLang="en-US" dirty="0"/>
              <a:t>（</a:t>
            </a:r>
            <a:r>
              <a:rPr lang="en-US" dirty="0"/>
              <a:t>4</a:t>
            </a:r>
            <a:r>
              <a:rPr lang="zh-CN" altLang="en-US" dirty="0"/>
              <a:t>）在</a:t>
            </a:r>
            <a:r>
              <a:rPr lang="en-US" dirty="0"/>
              <a:t>Internet</a:t>
            </a:r>
            <a:r>
              <a:rPr lang="zh-CN" altLang="en-US" dirty="0"/>
              <a:t>设置页面上选择连接到</a:t>
            </a:r>
            <a:r>
              <a:rPr lang="en-US" dirty="0"/>
              <a:t>Internet</a:t>
            </a:r>
            <a:r>
              <a:rPr lang="zh-CN" altLang="en-US" dirty="0"/>
              <a:t>的对应网络适配器，然后点击</a:t>
            </a:r>
            <a:r>
              <a:rPr lang="en-US" dirty="0"/>
              <a:t>“</a:t>
            </a:r>
            <a:r>
              <a:rPr lang="zh-CN" altLang="en-US" dirty="0"/>
              <a:t>下一步</a:t>
            </a:r>
            <a:r>
              <a:rPr lang="en-US" dirty="0"/>
              <a:t>”</a:t>
            </a:r>
            <a:r>
              <a:rPr lang="zh-CN" altLang="en-US" dirty="0"/>
              <a:t>，如图</a:t>
            </a:r>
            <a:r>
              <a:rPr lang="en-US" dirty="0"/>
              <a:t>13-25</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52486" y="6488668"/>
            <a:ext cx="5486400" cy="369332"/>
          </a:xfrm>
          <a:prstGeom prst="rect">
            <a:avLst/>
          </a:prstGeom>
          <a:noFill/>
        </p:spPr>
        <p:txBody>
          <a:bodyPr wrap="square" rtlCol="0">
            <a:spAutoFit/>
          </a:bodyPr>
          <a:lstStyle/>
          <a:p>
            <a:pPr algn="ctr"/>
            <a:r>
              <a:rPr lang="zh-CN" altLang="en-US" b="1" dirty="0"/>
              <a:t>图</a:t>
            </a:r>
            <a:r>
              <a:rPr lang="en-US" b="1" dirty="0"/>
              <a:t>13-25 Internet</a:t>
            </a:r>
            <a:r>
              <a:rPr lang="zh-CN" altLang="en-US" b="1" dirty="0"/>
              <a:t>网络设置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36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36821" y="3273874"/>
            <a:ext cx="3712861" cy="321479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893889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a:t>
            </a:r>
            <a:r>
              <a:rPr lang="en-US" dirty="0"/>
              <a:t>TMG</a:t>
            </a:r>
            <a:r>
              <a:rPr lang="zh-CN" altLang="en-US" dirty="0"/>
              <a:t>系统配置</a:t>
            </a:r>
            <a:endParaRPr lang="en-US" dirty="0"/>
          </a:p>
          <a:p>
            <a:pPr marL="457200" lvl="1" indent="0">
              <a:buNone/>
            </a:pPr>
            <a:r>
              <a:rPr lang="zh-CN" altLang="en-US" dirty="0" smtClean="0"/>
              <a:t>（</a:t>
            </a:r>
            <a:r>
              <a:rPr lang="en-US" dirty="0"/>
              <a:t>1</a:t>
            </a:r>
            <a:r>
              <a:rPr lang="zh-CN" altLang="en-US" dirty="0"/>
              <a:t>）在初始配置向导页面上点击</a:t>
            </a:r>
            <a:r>
              <a:rPr lang="en-US" dirty="0"/>
              <a:t>“</a:t>
            </a:r>
            <a:r>
              <a:rPr lang="zh-CN" altLang="en-US" dirty="0"/>
              <a:t>配置系统设置</a:t>
            </a:r>
            <a:r>
              <a:rPr lang="en-US" dirty="0"/>
              <a:t>”</a:t>
            </a:r>
            <a:r>
              <a:rPr lang="zh-CN" altLang="en-US" dirty="0"/>
              <a:t>选项，如图</a:t>
            </a:r>
            <a:r>
              <a:rPr lang="en-US" dirty="0"/>
              <a:t>13-27</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52486" y="6488668"/>
            <a:ext cx="5486400" cy="369332"/>
          </a:xfrm>
          <a:prstGeom prst="rect">
            <a:avLst/>
          </a:prstGeom>
          <a:noFill/>
        </p:spPr>
        <p:txBody>
          <a:bodyPr wrap="square" rtlCol="0">
            <a:spAutoFit/>
          </a:bodyPr>
          <a:lstStyle/>
          <a:p>
            <a:pPr algn="ctr"/>
            <a:r>
              <a:rPr lang="zh-CN" altLang="en-US" b="1" dirty="0"/>
              <a:t>图</a:t>
            </a:r>
            <a:r>
              <a:rPr lang="en-US" b="1" dirty="0"/>
              <a:t>13-27 TMG</a:t>
            </a:r>
            <a:r>
              <a:rPr lang="zh-CN" altLang="en-US" b="1" dirty="0"/>
              <a:t>初始化配置向导</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740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29536" y="3136303"/>
            <a:ext cx="3732300" cy="335236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26148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案例一：网络防火墙将智能化</a:t>
            </a:r>
            <a:r>
              <a:rPr lang="en-US" dirty="0"/>
              <a:t> </a:t>
            </a:r>
          </a:p>
        </p:txBody>
      </p:sp>
      <p:sp>
        <p:nvSpPr>
          <p:cNvPr id="3" name="Content Placeholder 2"/>
          <p:cNvSpPr>
            <a:spLocks noGrp="1"/>
          </p:cNvSpPr>
          <p:nvPr>
            <p:ph sz="quarter" idx="13"/>
          </p:nvPr>
        </p:nvSpPr>
        <p:spPr>
          <a:xfrm>
            <a:off x="913774" y="2367092"/>
            <a:ext cx="10363826" cy="4319458"/>
          </a:xfrm>
        </p:spPr>
        <p:txBody>
          <a:bodyPr>
            <a:normAutofit fontScale="70000" lnSpcReduction="20000"/>
          </a:bodyPr>
          <a:lstStyle/>
          <a:p>
            <a:pPr marL="0" indent="0">
              <a:buNone/>
              <a:tabLst>
                <a:tab pos="360000" algn="l"/>
              </a:tabLst>
            </a:pPr>
            <a:r>
              <a:rPr lang="zh-CN" altLang="en-US" dirty="0" smtClean="0"/>
              <a:t>	</a:t>
            </a:r>
            <a:r>
              <a:rPr lang="en-US" dirty="0" smtClean="0"/>
              <a:t>2013</a:t>
            </a:r>
            <a:r>
              <a:rPr lang="zh-CN" altLang="en-US" dirty="0"/>
              <a:t>年</a:t>
            </a:r>
            <a:r>
              <a:rPr lang="en-US" dirty="0"/>
              <a:t>6</a:t>
            </a:r>
            <a:r>
              <a:rPr lang="zh-CN" altLang="en-US" dirty="0"/>
              <a:t>月</a:t>
            </a:r>
            <a:r>
              <a:rPr lang="en-US" dirty="0"/>
              <a:t>23</a:t>
            </a:r>
            <a:r>
              <a:rPr lang="zh-CN" altLang="en-US" dirty="0"/>
              <a:t>日消息，网络安全厂商山石网科昨天发布新一代智能防火墙产品</a:t>
            </a:r>
            <a:r>
              <a:rPr lang="en-US" dirty="0" err="1"/>
              <a:t>Hillstone</a:t>
            </a:r>
            <a:r>
              <a:rPr lang="en-US" dirty="0"/>
              <a:t> T5060</a:t>
            </a:r>
            <a:r>
              <a:rPr lang="zh-CN" altLang="en-US" dirty="0"/>
              <a:t>，产品主要面向政府、高校、金融和大中型企业，适用于互联网出口和服务器前端，新款产品强调了“智能”功能。山石网科市场副总裁张凌龄在产品发布现场表示，防火墙未来将会发展成为一个对流量数据进行智能监控的平台。</a:t>
            </a:r>
            <a:endParaRPr lang="en-US" dirty="0"/>
          </a:p>
          <a:p>
            <a:pPr marL="0" indent="0">
              <a:buNone/>
              <a:tabLst>
                <a:tab pos="360000" algn="l"/>
              </a:tabLst>
            </a:pPr>
            <a:r>
              <a:rPr lang="zh-CN" altLang="en-US" dirty="0" smtClean="0"/>
              <a:t>	山石</a:t>
            </a:r>
            <a:r>
              <a:rPr lang="zh-CN" altLang="en-US" dirty="0"/>
              <a:t>网科产品副总裁王钟认为，下一代智能防火墙是基于风险的安全解决方案，通过持续监控、收集和分析流量及可用性数据，</a:t>
            </a:r>
            <a:r>
              <a:rPr lang="zh-CN" altLang="en-US" dirty="0" smtClean="0"/>
              <a:t>主动查</a:t>
            </a:r>
            <a:r>
              <a:rPr lang="zh-CN" altLang="en-US" dirty="0"/>
              <a:t>找可能影响网络运行的异常行为与潜在网络问题。</a:t>
            </a:r>
            <a:endParaRPr lang="en-US" dirty="0"/>
          </a:p>
          <a:p>
            <a:pPr marL="0" indent="0">
              <a:buNone/>
              <a:tabLst>
                <a:tab pos="360000" algn="l"/>
              </a:tabLst>
            </a:pPr>
            <a:r>
              <a:rPr lang="zh-CN" altLang="en-US" dirty="0" smtClean="0"/>
              <a:t>	山石</a:t>
            </a:r>
            <a:r>
              <a:rPr lang="zh-CN" altLang="en-US" dirty="0"/>
              <a:t>网科市场副总裁张凌龄指出，随着网络攻击方式越来越复杂，对攻击行为的特征提取已经很难具有普遍性。这实际上也意味着，以攻击特征库为核心的防火墙防范技术已经出现一定瓶颈。</a:t>
            </a:r>
            <a:endParaRPr lang="en-US" dirty="0"/>
          </a:p>
          <a:p>
            <a:pPr marL="0" indent="0">
              <a:buNone/>
              <a:tabLst>
                <a:tab pos="360000" algn="l"/>
              </a:tabLst>
            </a:pPr>
            <a:r>
              <a:rPr lang="zh-CN" altLang="en-US" dirty="0" smtClean="0"/>
              <a:t>	防火墙</a:t>
            </a:r>
            <a:r>
              <a:rPr lang="zh-CN" altLang="en-US" dirty="0"/>
              <a:t>产品通常是企业保证网络安全的措施之一，通过核心的过滤技术，对已知的危险进行防范。但随着企业对网络安全要求的提高，提前防范风险已经成为一种趋势，也就是要求防火墙在危险真正发生前就要有所预警，具备“智能”功能。</a:t>
            </a:r>
            <a:endParaRPr lang="en-US" dirty="0"/>
          </a:p>
          <a:p>
            <a:pPr marL="0" indent="0">
              <a:buNone/>
              <a:tabLst>
                <a:tab pos="360000" algn="l"/>
              </a:tabLst>
            </a:pPr>
            <a:r>
              <a:rPr lang="zh-CN" altLang="en-US" dirty="0" smtClean="0"/>
              <a:t>	基于</a:t>
            </a:r>
            <a:r>
              <a:rPr lang="zh-CN" altLang="en-US" dirty="0"/>
              <a:t>这样的需求，山石网科的新一代智能防火墙就将主动检测技术与最新数据分析技术相结合，可以在安全威胁发生之前提示用户网络中存在的安全风险，同时给出优化建议。</a:t>
            </a:r>
            <a:endParaRPr lang="en-US" dirty="0"/>
          </a:p>
          <a:p>
            <a:pPr marL="0" indent="0">
              <a:buNone/>
              <a:tabLst>
                <a:tab pos="360000" algn="l"/>
              </a:tabLst>
            </a:pPr>
            <a:r>
              <a:rPr lang="zh-CN" altLang="en-US" dirty="0" smtClean="0"/>
              <a:t>	张凌龄</a:t>
            </a:r>
            <a:r>
              <a:rPr lang="zh-CN" altLang="en-US" dirty="0"/>
              <a:t>认为，防火墙是流量数据的一个识别线，据此企业可以看到网络的使用情况，比如有多少用户以及应用使用情况。“把这个技术再往前推进一步，增加数据的累积和搜集，增强不同事件的关联分析，这样就可以发现很多网络潜在的危机。”</a:t>
            </a:r>
            <a:endParaRPr lang="en-US" dirty="0"/>
          </a:p>
          <a:p>
            <a:pPr marL="0" indent="0">
              <a:buNone/>
              <a:tabLst>
                <a:tab pos="360000" algn="l"/>
              </a:tabLst>
            </a:pPr>
            <a:r>
              <a:rPr lang="zh-CN" altLang="en-US" dirty="0" smtClean="0"/>
              <a:t>	她</a:t>
            </a:r>
            <a:r>
              <a:rPr lang="zh-CN" altLang="en-US" dirty="0"/>
              <a:t>进一步指出，下一代智能防火墙将变成一个对网络进行动态管控的平台，通过给网络环境和用户行为打分，将使得防火墙更加“智能”，并在网络管控当中起到非常重要的作用。</a:t>
            </a:r>
            <a:endParaRPr lang="en-US" dirty="0"/>
          </a:p>
          <a:p>
            <a:pPr marL="0" indent="0">
              <a:buNone/>
              <a:tabLst>
                <a:tab pos="360000" algn="l"/>
              </a:tabLst>
            </a:pPr>
            <a:endParaRPr lang="en-US" dirty="0"/>
          </a:p>
        </p:txBody>
      </p:sp>
    </p:spTree>
    <p:extLst>
      <p:ext uri="{BB962C8B-B14F-4D97-AF65-F5344CB8AC3E}">
        <p14:creationId xmlns:p14="http://schemas.microsoft.com/office/powerpoint/2010/main" xmlns="" val="6371790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a:t>
            </a:r>
            <a:r>
              <a:rPr lang="en-US" dirty="0"/>
              <a:t>TMG</a:t>
            </a:r>
            <a:r>
              <a:rPr lang="zh-CN" altLang="en-US" dirty="0"/>
              <a:t>系统配置</a:t>
            </a:r>
            <a:endParaRPr lang="en-US" dirty="0"/>
          </a:p>
          <a:p>
            <a:pPr marL="457200" lvl="1" indent="0">
              <a:buNone/>
            </a:pPr>
            <a:r>
              <a:rPr lang="zh-CN" altLang="en-US" dirty="0"/>
              <a:t>（</a:t>
            </a:r>
            <a:r>
              <a:rPr lang="en-US" dirty="0"/>
              <a:t>2</a:t>
            </a:r>
            <a:r>
              <a:rPr lang="zh-CN" altLang="en-US" dirty="0"/>
              <a:t>）在主机设置页面上，可以根据用户的的网络环境来决定</a:t>
            </a:r>
            <a:r>
              <a:rPr lang="en-US" dirty="0"/>
              <a:t>TMG</a:t>
            </a:r>
            <a:r>
              <a:rPr lang="zh-CN" altLang="en-US" dirty="0"/>
              <a:t>主机是否需要加入到域，完成配置后点击</a:t>
            </a:r>
            <a:r>
              <a:rPr lang="en-US" dirty="0"/>
              <a:t>“</a:t>
            </a:r>
            <a:r>
              <a:rPr lang="zh-CN" altLang="en-US" dirty="0"/>
              <a:t>下一步</a:t>
            </a:r>
            <a:r>
              <a:rPr lang="en-US" dirty="0"/>
              <a:t>”</a:t>
            </a:r>
            <a:r>
              <a:rPr lang="zh-CN" altLang="en-US" dirty="0"/>
              <a:t>，如图</a:t>
            </a:r>
            <a:r>
              <a:rPr lang="en-US" dirty="0"/>
              <a:t>13-28</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52486" y="6488668"/>
            <a:ext cx="5486400" cy="369332"/>
          </a:xfrm>
          <a:prstGeom prst="rect">
            <a:avLst/>
          </a:prstGeom>
          <a:noFill/>
        </p:spPr>
        <p:txBody>
          <a:bodyPr wrap="square" rtlCol="0">
            <a:spAutoFit/>
          </a:bodyPr>
          <a:lstStyle/>
          <a:p>
            <a:pPr algn="ctr"/>
            <a:r>
              <a:rPr lang="zh-CN" altLang="en-US" b="1" dirty="0"/>
              <a:t>图</a:t>
            </a:r>
            <a:r>
              <a:rPr lang="en-US" b="1" dirty="0"/>
              <a:t>13-28 TMG</a:t>
            </a:r>
            <a:r>
              <a:rPr lang="zh-CN" altLang="en-US" b="1" dirty="0"/>
              <a:t>主机设置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843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60711" y="3493418"/>
            <a:ext cx="3477004" cy="29952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2687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a:t>
            </a:r>
            <a:r>
              <a:rPr lang="en-US" dirty="0"/>
              <a:t>TMG</a:t>
            </a:r>
            <a:r>
              <a:rPr lang="zh-CN" altLang="en-US" dirty="0"/>
              <a:t>系统配置</a:t>
            </a:r>
            <a:endParaRPr lang="en-US" dirty="0"/>
          </a:p>
          <a:p>
            <a:pPr marL="457200" lvl="1" indent="0">
              <a:buNone/>
            </a:pPr>
            <a:r>
              <a:rPr lang="zh-CN" altLang="en-US" dirty="0"/>
              <a:t>（</a:t>
            </a:r>
            <a:r>
              <a:rPr lang="en-US" dirty="0"/>
              <a:t>3</a:t>
            </a:r>
            <a:r>
              <a:rPr lang="zh-CN" altLang="en-US" dirty="0"/>
              <a:t>）在完成系统设置向导页面上点击</a:t>
            </a:r>
            <a:r>
              <a:rPr lang="en-US" dirty="0"/>
              <a:t>“</a:t>
            </a:r>
            <a:r>
              <a:rPr lang="zh-CN" altLang="en-US" dirty="0"/>
              <a:t>完成</a:t>
            </a:r>
            <a:r>
              <a:rPr lang="en-US" dirty="0"/>
              <a:t>”</a:t>
            </a:r>
            <a:r>
              <a:rPr lang="zh-CN" altLang="en-US" dirty="0"/>
              <a:t>，此时</a:t>
            </a:r>
            <a:r>
              <a:rPr lang="en-US" dirty="0"/>
              <a:t>TMG</a:t>
            </a:r>
            <a:r>
              <a:rPr lang="zh-CN" altLang="en-US" dirty="0"/>
              <a:t>的系统设置完成，如图</a:t>
            </a:r>
            <a:r>
              <a:rPr lang="en-US" dirty="0"/>
              <a:t>13-29</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52486" y="6488668"/>
            <a:ext cx="5486400" cy="369332"/>
          </a:xfrm>
          <a:prstGeom prst="rect">
            <a:avLst/>
          </a:prstGeom>
          <a:noFill/>
        </p:spPr>
        <p:txBody>
          <a:bodyPr wrap="square" rtlCol="0">
            <a:spAutoFit/>
          </a:bodyPr>
          <a:lstStyle/>
          <a:p>
            <a:pPr algn="ctr"/>
            <a:r>
              <a:rPr lang="zh-CN" altLang="en-US" b="1" dirty="0"/>
              <a:t>图</a:t>
            </a:r>
            <a:r>
              <a:rPr lang="en-US" b="1" dirty="0"/>
              <a:t>13-29 </a:t>
            </a:r>
            <a:r>
              <a:rPr lang="zh-CN" altLang="en-US" b="1" dirty="0"/>
              <a:t>完成</a:t>
            </a:r>
            <a:r>
              <a:rPr lang="en-US" b="1" dirty="0"/>
              <a:t>TMG</a:t>
            </a:r>
            <a:r>
              <a:rPr lang="zh-CN" altLang="en-US" b="1" dirty="0"/>
              <a:t>系统设置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945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73014" y="3365642"/>
            <a:ext cx="3645344" cy="31230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351993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a:t>
            </a:r>
            <a:r>
              <a:rPr lang="en-US" dirty="0"/>
              <a:t>TMG</a:t>
            </a:r>
            <a:r>
              <a:rPr lang="zh-CN" altLang="en-US" dirty="0"/>
              <a:t>更新策略配置</a:t>
            </a:r>
            <a:endParaRPr lang="en-US" dirty="0"/>
          </a:p>
          <a:p>
            <a:pPr marL="457200" lvl="1" indent="0">
              <a:buNone/>
            </a:pPr>
            <a:r>
              <a:rPr lang="zh-CN" altLang="en-US" dirty="0" smtClean="0"/>
              <a:t>（</a:t>
            </a:r>
            <a:r>
              <a:rPr lang="en-US" dirty="0"/>
              <a:t>1</a:t>
            </a:r>
            <a:r>
              <a:rPr lang="zh-CN" altLang="en-US" dirty="0"/>
              <a:t>）在初始配置向导页面上点击</a:t>
            </a:r>
            <a:r>
              <a:rPr lang="en-US" dirty="0"/>
              <a:t>“</a:t>
            </a:r>
            <a:r>
              <a:rPr lang="zh-CN" altLang="en-US" dirty="0"/>
              <a:t>定义部署选项</a:t>
            </a:r>
            <a:r>
              <a:rPr lang="en-US" dirty="0"/>
              <a:t>”</a:t>
            </a:r>
            <a:r>
              <a:rPr lang="zh-CN" altLang="en-US" dirty="0"/>
              <a:t>选项，如图</a:t>
            </a:r>
            <a:r>
              <a:rPr lang="en-US" dirty="0"/>
              <a:t>13-30</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52486" y="6488668"/>
            <a:ext cx="5486400" cy="369332"/>
          </a:xfrm>
          <a:prstGeom prst="rect">
            <a:avLst/>
          </a:prstGeom>
          <a:noFill/>
        </p:spPr>
        <p:txBody>
          <a:bodyPr wrap="square" rtlCol="0">
            <a:spAutoFit/>
          </a:bodyPr>
          <a:lstStyle/>
          <a:p>
            <a:pPr algn="ctr"/>
            <a:r>
              <a:rPr lang="zh-CN" altLang="en-US" b="1" dirty="0"/>
              <a:t>图</a:t>
            </a:r>
            <a:r>
              <a:rPr lang="en-US" b="1" dirty="0"/>
              <a:t>13-30 TMG</a:t>
            </a:r>
            <a:r>
              <a:rPr lang="zh-CN" altLang="en-US" b="1" dirty="0"/>
              <a:t>初始化配置向导</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8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57333" y="3171996"/>
            <a:ext cx="3676705" cy="331667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732837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a:t>
            </a:r>
            <a:r>
              <a:rPr lang="en-US" dirty="0"/>
              <a:t>TMG</a:t>
            </a:r>
            <a:r>
              <a:rPr lang="zh-CN" altLang="en-US" dirty="0"/>
              <a:t>更新策略配置</a:t>
            </a:r>
            <a:endParaRPr lang="en-US" dirty="0"/>
          </a:p>
          <a:p>
            <a:pPr marL="457200" lvl="1" indent="0">
              <a:buNone/>
            </a:pPr>
            <a:r>
              <a:rPr lang="zh-CN" altLang="en-US" dirty="0"/>
              <a:t>（</a:t>
            </a:r>
            <a:r>
              <a:rPr lang="en-US" dirty="0"/>
              <a:t>2</a:t>
            </a:r>
            <a:r>
              <a:rPr lang="zh-CN" altLang="en-US" dirty="0"/>
              <a:t>）在</a:t>
            </a:r>
            <a:r>
              <a:rPr lang="en-US" dirty="0"/>
              <a:t>Microsoft Update</a:t>
            </a:r>
            <a:r>
              <a:rPr lang="zh-CN" altLang="en-US" dirty="0"/>
              <a:t>设置页面上配置是否通过</a:t>
            </a:r>
            <a:r>
              <a:rPr lang="en-US" dirty="0"/>
              <a:t>Microsoft Update</a:t>
            </a:r>
            <a:r>
              <a:rPr lang="zh-CN" altLang="en-US" dirty="0"/>
              <a:t>来更新非法软件定义。选择</a:t>
            </a:r>
            <a:r>
              <a:rPr lang="en-US" dirty="0"/>
              <a:t>“</a:t>
            </a:r>
            <a:r>
              <a:rPr lang="zh-CN" altLang="en-US" dirty="0"/>
              <a:t>使用</a:t>
            </a:r>
            <a:r>
              <a:rPr lang="en-US" dirty="0"/>
              <a:t>Microsoft Update</a:t>
            </a:r>
            <a:r>
              <a:rPr lang="zh-CN" altLang="en-US" dirty="0"/>
              <a:t>服务来检查更新</a:t>
            </a:r>
            <a:r>
              <a:rPr lang="en-US" dirty="0"/>
              <a:t>”</a:t>
            </a:r>
            <a:r>
              <a:rPr lang="zh-CN" altLang="en-US" dirty="0"/>
              <a:t>，然后点击</a:t>
            </a:r>
            <a:r>
              <a:rPr lang="en-US" dirty="0"/>
              <a:t>“</a:t>
            </a:r>
            <a:r>
              <a:rPr lang="zh-CN" altLang="en-US" dirty="0"/>
              <a:t>下一步</a:t>
            </a:r>
            <a:r>
              <a:rPr lang="en-US" dirty="0"/>
              <a:t>”</a:t>
            </a:r>
            <a:r>
              <a:rPr lang="zh-CN" altLang="en-US" dirty="0"/>
              <a:t>，如图</a:t>
            </a:r>
            <a:r>
              <a:rPr lang="en-US" dirty="0"/>
              <a:t>13-31</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52486" y="6488668"/>
            <a:ext cx="5486400" cy="369332"/>
          </a:xfrm>
          <a:prstGeom prst="rect">
            <a:avLst/>
          </a:prstGeom>
          <a:noFill/>
        </p:spPr>
        <p:txBody>
          <a:bodyPr wrap="square" rtlCol="0">
            <a:spAutoFit/>
          </a:bodyPr>
          <a:lstStyle/>
          <a:p>
            <a:r>
              <a:rPr lang="zh-CN" altLang="en-US" b="1" dirty="0"/>
              <a:t>图</a:t>
            </a:r>
            <a:r>
              <a:rPr lang="en-US" b="1" dirty="0"/>
              <a:t>13-31 </a:t>
            </a:r>
            <a:r>
              <a:rPr lang="zh-CN" altLang="en-US" b="1" dirty="0"/>
              <a:t>使用</a:t>
            </a:r>
            <a:r>
              <a:rPr lang="en-US" b="1" dirty="0"/>
              <a:t>Microsoft Update</a:t>
            </a:r>
            <a:r>
              <a:rPr lang="zh-CN" altLang="en-US" b="1" dirty="0"/>
              <a:t>服务来检查更新</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150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59970" y="3501383"/>
            <a:ext cx="3471431" cy="298728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12652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a:t>
            </a:r>
            <a:r>
              <a:rPr lang="en-US" dirty="0"/>
              <a:t>TMG</a:t>
            </a:r>
            <a:r>
              <a:rPr lang="zh-CN" altLang="en-US" dirty="0"/>
              <a:t>更新策略配置</a:t>
            </a:r>
            <a:endParaRPr lang="en-US" dirty="0"/>
          </a:p>
          <a:p>
            <a:pPr marL="457200" lvl="1" indent="0">
              <a:buNone/>
            </a:pPr>
            <a:r>
              <a:rPr lang="zh-CN" altLang="en-US" dirty="0"/>
              <a:t>（</a:t>
            </a:r>
            <a:r>
              <a:rPr lang="en-US" dirty="0"/>
              <a:t>3</a:t>
            </a:r>
            <a:r>
              <a:rPr lang="zh-CN" altLang="en-US" dirty="0"/>
              <a:t>）在定义更新设置页面上配置如何进行非法软件定义的更新。在非法软件识别栏选择</a:t>
            </a:r>
            <a:r>
              <a:rPr lang="en-US" dirty="0"/>
              <a:t>“</a:t>
            </a:r>
            <a:r>
              <a:rPr lang="zh-CN" altLang="en-US" dirty="0"/>
              <a:t>检查并安装</a:t>
            </a:r>
            <a:r>
              <a:rPr lang="en-US" dirty="0"/>
              <a:t>”</a:t>
            </a:r>
            <a:r>
              <a:rPr lang="zh-CN" altLang="en-US" dirty="0"/>
              <a:t>，然后在自动更新检测频率栏选择对应的设置，然后点击</a:t>
            </a:r>
            <a:r>
              <a:rPr lang="en-US" dirty="0"/>
              <a:t>“</a:t>
            </a:r>
            <a:r>
              <a:rPr lang="zh-CN" altLang="en-US" dirty="0"/>
              <a:t>下一步</a:t>
            </a:r>
            <a:r>
              <a:rPr lang="en-US" dirty="0"/>
              <a:t>”</a:t>
            </a:r>
            <a:r>
              <a:rPr lang="zh-CN" altLang="en-US" dirty="0"/>
              <a:t>，如图</a:t>
            </a:r>
            <a:r>
              <a:rPr lang="en-US" dirty="0"/>
              <a:t>13-32</a:t>
            </a:r>
            <a:r>
              <a:rPr lang="zh-CN" altLang="en-US" dirty="0"/>
              <a:t>所示</a:t>
            </a:r>
            <a:r>
              <a:rPr lang="en-US" dirty="0"/>
              <a:t> </a:t>
            </a:r>
            <a:endParaRPr lang="zh-CN" altLang="en-US" dirty="0" smtClean="0"/>
          </a:p>
          <a:p>
            <a:pPr marL="457200" lvl="1" indent="0">
              <a:buNone/>
            </a:pPr>
            <a:r>
              <a:rPr lang="zh-CN" altLang="en-US" dirty="0"/>
              <a:t>（</a:t>
            </a:r>
            <a:r>
              <a:rPr lang="en-US" dirty="0"/>
              <a:t>4</a:t>
            </a:r>
            <a:r>
              <a:rPr lang="zh-CN" altLang="en-US" dirty="0"/>
              <a:t>）在正在完成配置向导页面上点击</a:t>
            </a:r>
            <a:r>
              <a:rPr lang="en-US" dirty="0"/>
              <a:t>“</a:t>
            </a:r>
            <a:r>
              <a:rPr lang="zh-CN" altLang="en-US" dirty="0"/>
              <a:t>完成</a:t>
            </a:r>
            <a:r>
              <a:rPr lang="en-US" dirty="0"/>
              <a:t>”</a:t>
            </a:r>
            <a:r>
              <a:rPr lang="zh-CN" altLang="en-US" dirty="0"/>
              <a:t>，完成</a:t>
            </a:r>
            <a:r>
              <a:rPr lang="en-US" dirty="0"/>
              <a:t>TMG</a:t>
            </a:r>
            <a:r>
              <a:rPr lang="zh-CN" altLang="en-US" dirty="0"/>
              <a:t>的更新策略</a:t>
            </a:r>
            <a:r>
              <a:rPr lang="zh-CN" altLang="en-US" dirty="0" smtClean="0"/>
              <a:t>设置</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52486" y="6488668"/>
            <a:ext cx="5486400" cy="369332"/>
          </a:xfrm>
          <a:prstGeom prst="rect">
            <a:avLst/>
          </a:prstGeom>
          <a:noFill/>
        </p:spPr>
        <p:txBody>
          <a:bodyPr wrap="square" rtlCol="0">
            <a:spAutoFit/>
          </a:bodyPr>
          <a:lstStyle/>
          <a:p>
            <a:pPr algn="ctr"/>
            <a:r>
              <a:rPr lang="zh-CN" altLang="en-US" b="1" dirty="0"/>
              <a:t>图</a:t>
            </a:r>
            <a:r>
              <a:rPr lang="en-US" b="1" dirty="0"/>
              <a:t>13-32 </a:t>
            </a:r>
            <a:r>
              <a:rPr lang="zh-CN" altLang="en-US" b="1" dirty="0"/>
              <a:t>定义更新设置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252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30382" y="3944798"/>
            <a:ext cx="2930607" cy="254387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355332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、新建防火墙策略</a:t>
            </a:r>
            <a:endParaRPr lang="en-US" dirty="0"/>
          </a:p>
          <a:p>
            <a:r>
              <a:rPr lang="zh-CN" altLang="en-US" dirty="0"/>
              <a:t>在完成</a:t>
            </a:r>
            <a:r>
              <a:rPr lang="en-US" dirty="0"/>
              <a:t>TMG</a:t>
            </a:r>
            <a:r>
              <a:rPr lang="zh-CN" altLang="en-US" dirty="0"/>
              <a:t>的各项初始化设置后，可能需要建立防火墙策略来允许内部到外部的部分协议访问行为，因此，需要创建额外的访问规则来允许客户访问。下面以允许内部到外部的</a:t>
            </a:r>
            <a:r>
              <a:rPr lang="en-US" dirty="0"/>
              <a:t>DNS</a:t>
            </a:r>
            <a:r>
              <a:rPr lang="zh-CN" altLang="en-US" dirty="0"/>
              <a:t>和</a:t>
            </a:r>
            <a:r>
              <a:rPr lang="en-US" dirty="0"/>
              <a:t>PING</a:t>
            </a:r>
            <a:r>
              <a:rPr lang="zh-CN" altLang="en-US" dirty="0"/>
              <a:t>协议为例来创建对应的防火墙策略</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3474365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、新建防火墙策略</a:t>
            </a:r>
            <a:endParaRPr lang="en-US" dirty="0"/>
          </a:p>
          <a:p>
            <a:pPr marL="457200" lvl="1" indent="0">
              <a:buNone/>
            </a:pPr>
            <a:r>
              <a:rPr lang="zh-CN" altLang="en-US" dirty="0"/>
              <a:t>（</a:t>
            </a:r>
            <a:r>
              <a:rPr lang="en-US" dirty="0"/>
              <a:t>1</a:t>
            </a:r>
            <a:r>
              <a:rPr lang="zh-CN" altLang="en-US" dirty="0"/>
              <a:t>）在</a:t>
            </a:r>
            <a:r>
              <a:rPr lang="en-US" dirty="0"/>
              <a:t>TMG</a:t>
            </a:r>
            <a:r>
              <a:rPr lang="zh-CN" altLang="en-US" dirty="0"/>
              <a:t>管理控制台中右击</a:t>
            </a:r>
            <a:r>
              <a:rPr lang="en-US" dirty="0"/>
              <a:t>“</a:t>
            </a:r>
            <a:r>
              <a:rPr lang="zh-CN" altLang="en-US" dirty="0"/>
              <a:t>防火墙策略</a:t>
            </a:r>
            <a:r>
              <a:rPr lang="en-US" dirty="0"/>
              <a:t>”-&gt;“</a:t>
            </a:r>
            <a:r>
              <a:rPr lang="zh-CN" altLang="en-US" dirty="0"/>
              <a:t>新建</a:t>
            </a:r>
            <a:r>
              <a:rPr lang="en-US" dirty="0"/>
              <a:t>”-&gt;“</a:t>
            </a:r>
            <a:r>
              <a:rPr lang="zh-CN" altLang="en-US" dirty="0"/>
              <a:t>访问规则</a:t>
            </a:r>
            <a:r>
              <a:rPr lang="en-US" dirty="0"/>
              <a:t>”</a:t>
            </a:r>
            <a:r>
              <a:rPr lang="zh-CN" altLang="en-US" dirty="0"/>
              <a:t>，如图</a:t>
            </a:r>
            <a:r>
              <a:rPr lang="en-US" dirty="0"/>
              <a:t>13-34</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52486" y="6488668"/>
            <a:ext cx="5486400" cy="369332"/>
          </a:xfrm>
          <a:prstGeom prst="rect">
            <a:avLst/>
          </a:prstGeom>
          <a:noFill/>
        </p:spPr>
        <p:txBody>
          <a:bodyPr wrap="square" rtlCol="0">
            <a:spAutoFit/>
          </a:bodyPr>
          <a:lstStyle/>
          <a:p>
            <a:pPr algn="ctr"/>
            <a:r>
              <a:rPr lang="zh-CN" altLang="en-US" b="1" dirty="0"/>
              <a:t>图</a:t>
            </a:r>
            <a:r>
              <a:rPr lang="en-US" b="1" dirty="0"/>
              <a:t>13-34 </a:t>
            </a:r>
            <a:r>
              <a:rPr lang="zh-CN" altLang="en-US" b="1" dirty="0"/>
              <a:t>新建访问规则</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560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55736" y="3427968"/>
            <a:ext cx="4279900" cy="30607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531243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、新建防火墙策略</a:t>
            </a:r>
            <a:endParaRPr lang="en-US" dirty="0"/>
          </a:p>
          <a:p>
            <a:pPr marL="457200" lvl="1" indent="0">
              <a:buNone/>
            </a:pPr>
            <a:r>
              <a:rPr lang="zh-CN" altLang="en-US" dirty="0"/>
              <a:t>（</a:t>
            </a:r>
            <a:r>
              <a:rPr lang="en-US" dirty="0"/>
              <a:t>2</a:t>
            </a:r>
            <a:r>
              <a:rPr lang="zh-CN" altLang="en-US" dirty="0"/>
              <a:t>）在新建访问规则的向导页面上输入规则名称后进入协议设置界面，点击</a:t>
            </a:r>
            <a:r>
              <a:rPr lang="en-US" dirty="0"/>
              <a:t>“</a:t>
            </a:r>
            <a:r>
              <a:rPr lang="zh-CN" altLang="en-US" dirty="0"/>
              <a:t>添加</a:t>
            </a:r>
            <a:r>
              <a:rPr lang="en-US" dirty="0"/>
              <a:t>”</a:t>
            </a:r>
            <a:r>
              <a:rPr lang="zh-CN" altLang="en-US" dirty="0"/>
              <a:t>按钮添加</a:t>
            </a:r>
            <a:r>
              <a:rPr lang="en-US" dirty="0"/>
              <a:t>DNS</a:t>
            </a:r>
            <a:r>
              <a:rPr lang="zh-CN" altLang="en-US" dirty="0"/>
              <a:t>和</a:t>
            </a:r>
            <a:r>
              <a:rPr lang="en-US" dirty="0"/>
              <a:t>PING</a:t>
            </a:r>
            <a:r>
              <a:rPr lang="zh-CN" altLang="en-US" dirty="0"/>
              <a:t>这两个协议，然后点击</a:t>
            </a:r>
            <a:r>
              <a:rPr lang="en-US" dirty="0"/>
              <a:t>“</a:t>
            </a:r>
            <a:r>
              <a:rPr lang="zh-CN" altLang="en-US" dirty="0"/>
              <a:t>下一步</a:t>
            </a:r>
            <a:r>
              <a:rPr lang="en-US" dirty="0"/>
              <a:t>”</a:t>
            </a:r>
            <a:r>
              <a:rPr lang="zh-CN" altLang="en-US" dirty="0"/>
              <a:t>，如图</a:t>
            </a:r>
            <a:r>
              <a:rPr lang="en-US" dirty="0"/>
              <a:t>13-35</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52486" y="6488668"/>
            <a:ext cx="5486400" cy="369332"/>
          </a:xfrm>
          <a:prstGeom prst="rect">
            <a:avLst/>
          </a:prstGeom>
          <a:noFill/>
        </p:spPr>
        <p:txBody>
          <a:bodyPr wrap="square" rtlCol="0">
            <a:spAutoFit/>
          </a:bodyPr>
          <a:lstStyle/>
          <a:p>
            <a:pPr algn="ctr"/>
            <a:r>
              <a:rPr lang="zh-CN" altLang="en-US" b="1" dirty="0"/>
              <a:t>图</a:t>
            </a:r>
            <a:r>
              <a:rPr lang="en-US" b="1" dirty="0"/>
              <a:t>13-35 </a:t>
            </a:r>
            <a:r>
              <a:rPr lang="zh-CN" altLang="en-US" b="1" dirty="0"/>
              <a:t>添加协议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662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35610" y="3472180"/>
            <a:ext cx="3926040" cy="30164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987953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、新建防火墙策略</a:t>
            </a:r>
            <a:endParaRPr lang="en-US" dirty="0"/>
          </a:p>
          <a:p>
            <a:pPr marL="457200" lvl="1" indent="0">
              <a:buNone/>
            </a:pPr>
            <a:r>
              <a:rPr lang="zh-CN" altLang="en-US" dirty="0"/>
              <a:t>（</a:t>
            </a:r>
            <a:r>
              <a:rPr lang="en-US" dirty="0"/>
              <a:t>3</a:t>
            </a:r>
            <a:r>
              <a:rPr lang="zh-CN" altLang="en-US" dirty="0"/>
              <a:t>）在访问规则源页面上点击</a:t>
            </a:r>
            <a:r>
              <a:rPr lang="en-US" dirty="0"/>
              <a:t>“</a:t>
            </a:r>
            <a:r>
              <a:rPr lang="zh-CN" altLang="en-US" dirty="0"/>
              <a:t>添加</a:t>
            </a:r>
            <a:r>
              <a:rPr lang="en-US" dirty="0"/>
              <a:t>”</a:t>
            </a:r>
            <a:r>
              <a:rPr lang="zh-CN" altLang="en-US" dirty="0"/>
              <a:t>按钮添加对应的内部网络，然后点击</a:t>
            </a:r>
            <a:r>
              <a:rPr lang="en-US" dirty="0"/>
              <a:t>“</a:t>
            </a:r>
            <a:r>
              <a:rPr lang="zh-CN" altLang="en-US" dirty="0"/>
              <a:t>下一步</a:t>
            </a:r>
            <a:r>
              <a:rPr lang="en-US" dirty="0"/>
              <a:t>”</a:t>
            </a:r>
            <a:r>
              <a:rPr lang="zh-CN" altLang="en-US" dirty="0"/>
              <a:t>，如图</a:t>
            </a:r>
            <a:r>
              <a:rPr lang="en-US" dirty="0"/>
              <a:t>13-36</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52486" y="6488668"/>
            <a:ext cx="5486400" cy="369332"/>
          </a:xfrm>
          <a:prstGeom prst="rect">
            <a:avLst/>
          </a:prstGeom>
          <a:noFill/>
        </p:spPr>
        <p:txBody>
          <a:bodyPr wrap="square" rtlCol="0">
            <a:spAutoFit/>
          </a:bodyPr>
          <a:lstStyle/>
          <a:p>
            <a:pPr algn="ctr"/>
            <a:r>
              <a:rPr lang="zh-CN" altLang="en-US" b="1" dirty="0"/>
              <a:t>图</a:t>
            </a:r>
            <a:r>
              <a:rPr lang="en-US" b="1" dirty="0"/>
              <a:t>13-36 </a:t>
            </a:r>
            <a:r>
              <a:rPr lang="zh-CN" altLang="en-US" b="1" dirty="0"/>
              <a:t>添加源网络</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764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98586" y="3123168"/>
            <a:ext cx="4394200" cy="3365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580081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、新建防火墙策略</a:t>
            </a:r>
            <a:endParaRPr lang="en-US" dirty="0"/>
          </a:p>
          <a:p>
            <a:pPr marL="457200" lvl="1" indent="0">
              <a:buNone/>
            </a:pPr>
            <a:r>
              <a:rPr lang="zh-CN" altLang="en-US" dirty="0"/>
              <a:t>（</a:t>
            </a:r>
            <a:r>
              <a:rPr lang="en-US" dirty="0"/>
              <a:t>4</a:t>
            </a:r>
            <a:r>
              <a:rPr lang="zh-CN" altLang="en-US" dirty="0"/>
              <a:t>）在访问规则目标页面上，点击</a:t>
            </a:r>
            <a:r>
              <a:rPr lang="en-US" dirty="0"/>
              <a:t>“</a:t>
            </a:r>
            <a:r>
              <a:rPr lang="zh-CN" altLang="en-US" dirty="0"/>
              <a:t>添加</a:t>
            </a:r>
            <a:r>
              <a:rPr lang="en-US" dirty="0"/>
              <a:t>”</a:t>
            </a:r>
            <a:r>
              <a:rPr lang="zh-CN" altLang="en-US" dirty="0"/>
              <a:t>按钮添加对应的外部网络，然后点击</a:t>
            </a:r>
            <a:r>
              <a:rPr lang="en-US" dirty="0"/>
              <a:t>“</a:t>
            </a:r>
            <a:r>
              <a:rPr lang="zh-CN" altLang="en-US" dirty="0"/>
              <a:t>下一步</a:t>
            </a:r>
            <a:r>
              <a:rPr lang="en-US" dirty="0"/>
              <a:t>”</a:t>
            </a:r>
            <a:r>
              <a:rPr lang="zh-CN" altLang="en-US" dirty="0"/>
              <a:t>，如图</a:t>
            </a:r>
            <a:r>
              <a:rPr lang="en-US" dirty="0"/>
              <a:t>13-37</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352486" y="6488668"/>
            <a:ext cx="5486400" cy="369332"/>
          </a:xfrm>
          <a:prstGeom prst="rect">
            <a:avLst/>
          </a:prstGeom>
          <a:noFill/>
        </p:spPr>
        <p:txBody>
          <a:bodyPr wrap="square" rtlCol="0">
            <a:spAutoFit/>
          </a:bodyPr>
          <a:lstStyle/>
          <a:p>
            <a:pPr algn="ctr"/>
            <a:r>
              <a:rPr lang="zh-CN" altLang="en-US" b="1" dirty="0"/>
              <a:t>图</a:t>
            </a:r>
            <a:r>
              <a:rPr lang="en-US" b="1" dirty="0"/>
              <a:t>13-37 </a:t>
            </a:r>
            <a:r>
              <a:rPr lang="zh-CN" altLang="en-US" b="1" dirty="0"/>
              <a:t>添加目标网络</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867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98586" y="3123168"/>
            <a:ext cx="4394200" cy="3365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67496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8522" y="199572"/>
            <a:ext cx="10364451" cy="1596177"/>
          </a:xfrm>
        </p:spPr>
        <p:txBody>
          <a:bodyPr/>
          <a:lstStyle/>
          <a:p>
            <a:r>
              <a:rPr lang="zh-CN" altLang="en-US" b="1" dirty="0"/>
              <a:t>案例二：解决</a:t>
            </a:r>
            <a:r>
              <a:rPr lang="en-US" b="1" dirty="0" err="1" smtClean="0"/>
              <a:t>DD</a:t>
            </a:r>
            <a:r>
              <a:rPr lang="en-US" b="1" cap="none" dirty="0" err="1" smtClean="0"/>
              <a:t>o</a:t>
            </a:r>
            <a:r>
              <a:rPr lang="en-US" b="1" dirty="0" err="1" smtClean="0"/>
              <a:t>S</a:t>
            </a:r>
            <a:r>
              <a:rPr lang="zh-CN" altLang="en-US" b="1" dirty="0"/>
              <a:t>攻击不能完全依赖</a:t>
            </a:r>
            <a:r>
              <a:rPr lang="en-US" b="1" dirty="0"/>
              <a:t>IPS</a:t>
            </a:r>
            <a:r>
              <a:rPr lang="en-US" dirty="0"/>
              <a:t> </a:t>
            </a:r>
          </a:p>
        </p:txBody>
      </p:sp>
      <p:sp>
        <p:nvSpPr>
          <p:cNvPr id="3" name="Content Placeholder 2"/>
          <p:cNvSpPr>
            <a:spLocks noGrp="1"/>
          </p:cNvSpPr>
          <p:nvPr>
            <p:ph sz="quarter" idx="13"/>
          </p:nvPr>
        </p:nvSpPr>
        <p:spPr>
          <a:xfrm>
            <a:off x="253387" y="1443210"/>
            <a:ext cx="10363826" cy="4490908"/>
          </a:xfrm>
        </p:spPr>
        <p:txBody>
          <a:bodyPr>
            <a:noAutofit/>
          </a:bodyPr>
          <a:lstStyle/>
          <a:p>
            <a:pPr marL="0" indent="0">
              <a:buNone/>
            </a:pPr>
            <a:r>
              <a:rPr lang="zh-CN" altLang="en-US" sz="1000" dirty="0"/>
              <a:t>　　在过去的</a:t>
            </a:r>
            <a:r>
              <a:rPr lang="en-US" sz="1000" dirty="0"/>
              <a:t>2012</a:t>
            </a:r>
            <a:r>
              <a:rPr lang="zh-CN" altLang="en-US" sz="1000" dirty="0"/>
              <a:t>年</a:t>
            </a:r>
            <a:r>
              <a:rPr lang="en-US" sz="1000" dirty="0"/>
              <a:t>,</a:t>
            </a:r>
            <a:r>
              <a:rPr lang="zh-CN" altLang="en-US" sz="1000" dirty="0"/>
              <a:t>发生了很多起</a:t>
            </a:r>
            <a:r>
              <a:rPr lang="en-US" sz="1000" dirty="0" err="1" smtClean="0"/>
              <a:t>D</a:t>
            </a:r>
            <a:r>
              <a:rPr lang="en-US" sz="1000" cap="none" dirty="0" err="1" smtClean="0"/>
              <a:t>o</a:t>
            </a:r>
            <a:r>
              <a:rPr lang="en-US" sz="1000" dirty="0" err="1" smtClean="0"/>
              <a:t>S</a:t>
            </a:r>
            <a:r>
              <a:rPr lang="zh-CN" altLang="en-US" sz="1000" dirty="0" smtClean="0"/>
              <a:t>和</a:t>
            </a:r>
            <a:r>
              <a:rPr lang="en-US" sz="1000" dirty="0" err="1"/>
              <a:t>DD</a:t>
            </a:r>
            <a:r>
              <a:rPr lang="en-US" sz="1000" cap="none" dirty="0" err="1"/>
              <a:t>o</a:t>
            </a:r>
            <a:r>
              <a:rPr lang="en-US" sz="1000" dirty="0" err="1"/>
              <a:t>S</a:t>
            </a:r>
            <a:r>
              <a:rPr lang="zh-CN" altLang="en-US" sz="1000" dirty="0" smtClean="0"/>
              <a:t>攻击</a:t>
            </a:r>
            <a:r>
              <a:rPr lang="zh-CN" altLang="en-US" sz="1000" dirty="0"/>
              <a:t>事件，</a:t>
            </a:r>
            <a:r>
              <a:rPr lang="en-US" sz="1000" dirty="0" err="1"/>
              <a:t>Radware</a:t>
            </a:r>
            <a:r>
              <a:rPr lang="zh-CN" altLang="en-US" sz="1000" dirty="0"/>
              <a:t>紧急响应团队于</a:t>
            </a:r>
            <a:r>
              <a:rPr lang="en-US" sz="1000" dirty="0"/>
              <a:t>2013</a:t>
            </a:r>
            <a:r>
              <a:rPr lang="zh-CN" altLang="en-US" sz="1000" dirty="0"/>
              <a:t>年年初发布的一份年度安全报告详细描述了这些攻击事件，并且在报告中指出，在</a:t>
            </a:r>
            <a:r>
              <a:rPr lang="en-US" sz="1000" dirty="0"/>
              <a:t>33%</a:t>
            </a:r>
            <a:r>
              <a:rPr lang="zh-CN" altLang="en-US" sz="1000" dirty="0" smtClean="0"/>
              <a:t>的</a:t>
            </a:r>
            <a:r>
              <a:rPr lang="en-US" sz="1000" dirty="0" err="1" smtClean="0"/>
              <a:t>D</a:t>
            </a:r>
            <a:r>
              <a:rPr lang="en-US" sz="1000" cap="none" dirty="0" err="1" smtClean="0"/>
              <a:t>o</a:t>
            </a:r>
            <a:r>
              <a:rPr lang="en-US" sz="1000" dirty="0" err="1" smtClean="0"/>
              <a:t>S</a:t>
            </a:r>
            <a:r>
              <a:rPr lang="zh-CN" altLang="en-US" sz="1000" dirty="0" smtClean="0"/>
              <a:t>和</a:t>
            </a:r>
            <a:r>
              <a:rPr lang="en-US" sz="1000" dirty="0" err="1"/>
              <a:t>DD</a:t>
            </a:r>
            <a:r>
              <a:rPr lang="en-US" sz="1000" cap="none" dirty="0" err="1"/>
              <a:t>o</a:t>
            </a:r>
            <a:r>
              <a:rPr lang="en-US" sz="1000" dirty="0" err="1"/>
              <a:t>S</a:t>
            </a:r>
            <a:r>
              <a:rPr lang="zh-CN" altLang="en-US" sz="1000" dirty="0" smtClean="0"/>
              <a:t>攻击</a:t>
            </a:r>
            <a:r>
              <a:rPr lang="zh-CN" altLang="en-US" sz="1000" dirty="0"/>
              <a:t>事件中，防火墙和</a:t>
            </a:r>
            <a:r>
              <a:rPr lang="en-US" sz="1000" dirty="0"/>
              <a:t>IPS</a:t>
            </a:r>
            <a:r>
              <a:rPr lang="zh-CN" altLang="en-US" sz="1000" dirty="0"/>
              <a:t>设备变成了主要的瓶颈设备。</a:t>
            </a:r>
            <a:endParaRPr lang="en-US" sz="1000" dirty="0"/>
          </a:p>
          <a:p>
            <a:pPr marL="0" indent="0">
              <a:buNone/>
            </a:pPr>
            <a:r>
              <a:rPr lang="zh-CN" altLang="en-US" sz="1000" dirty="0"/>
              <a:t>　　为何防火墙与</a:t>
            </a:r>
            <a:r>
              <a:rPr lang="en-US" sz="1000" dirty="0"/>
              <a:t>IPS</a:t>
            </a:r>
            <a:r>
              <a:rPr lang="zh-CN" altLang="en-US" sz="1000" dirty="0"/>
              <a:t>不能有效</a:t>
            </a:r>
            <a:r>
              <a:rPr lang="zh-CN" altLang="en-US" sz="1000" dirty="0" smtClean="0"/>
              <a:t>应对</a:t>
            </a:r>
            <a:r>
              <a:rPr lang="en-US" sz="1000" dirty="0" err="1"/>
              <a:t>DD</a:t>
            </a:r>
            <a:r>
              <a:rPr lang="en-US" sz="1000" cap="none" dirty="0" err="1"/>
              <a:t>o</a:t>
            </a:r>
            <a:r>
              <a:rPr lang="en-US" sz="1000" dirty="0" err="1"/>
              <a:t>S</a:t>
            </a:r>
            <a:r>
              <a:rPr lang="zh-CN" altLang="en-US" sz="1000" dirty="0" smtClean="0"/>
              <a:t>攻击</a:t>
            </a:r>
            <a:r>
              <a:rPr lang="zh-CN" altLang="en-US" sz="1000" dirty="0"/>
              <a:t>？</a:t>
            </a:r>
            <a:endParaRPr lang="en-US" sz="1000" dirty="0"/>
          </a:p>
          <a:p>
            <a:pPr marL="0" indent="0">
              <a:buNone/>
            </a:pPr>
            <a:r>
              <a:rPr lang="zh-CN" altLang="en-US" sz="1000" dirty="0"/>
              <a:t>　　答案很简单，防火墙与</a:t>
            </a:r>
            <a:r>
              <a:rPr lang="en-US" sz="1000" dirty="0"/>
              <a:t>IPS</a:t>
            </a:r>
            <a:r>
              <a:rPr lang="zh-CN" altLang="en-US" sz="1000" dirty="0"/>
              <a:t>最初并不是为了</a:t>
            </a:r>
            <a:r>
              <a:rPr lang="zh-CN" altLang="en-US" sz="1000" dirty="0" smtClean="0"/>
              <a:t>应对</a:t>
            </a:r>
            <a:r>
              <a:rPr lang="en-US" sz="1000" dirty="0" err="1"/>
              <a:t>DD</a:t>
            </a:r>
            <a:r>
              <a:rPr lang="en-US" sz="1000" cap="none" dirty="0" err="1"/>
              <a:t>o</a:t>
            </a:r>
            <a:r>
              <a:rPr lang="en-US" sz="1000" dirty="0" err="1"/>
              <a:t>S</a:t>
            </a:r>
            <a:r>
              <a:rPr lang="zh-CN" altLang="en-US" sz="1000" dirty="0" smtClean="0"/>
              <a:t>攻击</a:t>
            </a:r>
            <a:r>
              <a:rPr lang="zh-CN" altLang="en-US" sz="1000" dirty="0"/>
              <a:t>而设计的。防火墙和</a:t>
            </a:r>
            <a:r>
              <a:rPr lang="en-US" sz="1000" dirty="0"/>
              <a:t>IPS</a:t>
            </a:r>
            <a:r>
              <a:rPr lang="zh-CN" altLang="en-US" sz="1000" dirty="0"/>
              <a:t>的设计目的是检测并阻止单一实体在某个时间发起的入侵行为，而非为了探测那些被百万次发送的貌似合法数据包的组合行为。为了更好说明这一观点，接下来的说明可以解释防火墙和</a:t>
            </a:r>
            <a:r>
              <a:rPr lang="en-US" sz="1000" dirty="0"/>
              <a:t>IPS</a:t>
            </a:r>
            <a:r>
              <a:rPr lang="zh-CN" altLang="en-US" sz="1000" dirty="0"/>
              <a:t>在有效</a:t>
            </a:r>
            <a:r>
              <a:rPr lang="zh-CN" altLang="en-US" sz="1000" dirty="0" smtClean="0"/>
              <a:t>阻止</a:t>
            </a:r>
            <a:r>
              <a:rPr lang="en-US" sz="1000" dirty="0" err="1"/>
              <a:t>DD</a:t>
            </a:r>
            <a:r>
              <a:rPr lang="en-US" sz="1000" cap="none" dirty="0" err="1"/>
              <a:t>o</a:t>
            </a:r>
            <a:r>
              <a:rPr lang="en-US" sz="1000" dirty="0" err="1"/>
              <a:t>S</a:t>
            </a:r>
            <a:r>
              <a:rPr lang="zh-CN" altLang="en-US" sz="1000" dirty="0" smtClean="0"/>
              <a:t>攻击</a:t>
            </a:r>
            <a:r>
              <a:rPr lang="zh-CN" altLang="en-US" sz="1000" dirty="0"/>
              <a:t>时的种种缺陷。</a:t>
            </a:r>
            <a:endParaRPr lang="en-US" sz="1000" dirty="0"/>
          </a:p>
          <a:p>
            <a:pPr marL="0" indent="0">
              <a:buNone/>
            </a:pPr>
            <a:r>
              <a:rPr lang="zh-CN" altLang="en-US" sz="1000" dirty="0"/>
              <a:t>　　</a:t>
            </a:r>
            <a:r>
              <a:rPr lang="en-US" sz="1000" dirty="0"/>
              <a:t>1</a:t>
            </a:r>
            <a:r>
              <a:rPr lang="zh-CN" altLang="en-US" sz="1000" dirty="0"/>
              <a:t>、防火墙和</a:t>
            </a:r>
            <a:r>
              <a:rPr lang="en-US" sz="1000" dirty="0"/>
              <a:t>IPS</a:t>
            </a:r>
            <a:r>
              <a:rPr lang="zh-CN" altLang="en-US" sz="1000" dirty="0"/>
              <a:t>是状态监测设备</a:t>
            </a:r>
            <a:endParaRPr lang="en-US" sz="1000" dirty="0"/>
          </a:p>
          <a:p>
            <a:pPr marL="0" indent="0">
              <a:buNone/>
            </a:pPr>
            <a:r>
              <a:rPr lang="zh-CN" altLang="en-US" sz="1000" dirty="0"/>
              <a:t>　　作为状态监测设备，防火墙和</a:t>
            </a:r>
            <a:r>
              <a:rPr lang="en-US" sz="1000" dirty="0"/>
              <a:t>IPS</a:t>
            </a:r>
            <a:r>
              <a:rPr lang="zh-CN" altLang="en-US" sz="1000" dirty="0"/>
              <a:t>可以跟踪检查所有连接，并将其存储在连接表里。每个数据包都与连接表相匹配，以确认该数据包是通过已经建立的合法连接进行传输的。</a:t>
            </a:r>
            <a:endParaRPr lang="en-US" sz="1000" dirty="0"/>
          </a:p>
          <a:p>
            <a:pPr marL="0" indent="0">
              <a:buNone/>
            </a:pPr>
            <a:r>
              <a:rPr lang="zh-CN" altLang="en-US" sz="1000" dirty="0"/>
              <a:t>　　一个典型的连接表可以存储成千上万个活动连接，足以满足正常的网络访问活动。但是</a:t>
            </a:r>
            <a:r>
              <a:rPr lang="zh-CN" altLang="en-US" sz="1000" dirty="0" smtClean="0"/>
              <a:t>，</a:t>
            </a:r>
            <a:r>
              <a:rPr lang="en-US" sz="1000" dirty="0"/>
              <a:t> </a:t>
            </a:r>
            <a:r>
              <a:rPr lang="en-US" sz="1000" dirty="0" err="1"/>
              <a:t>DD</a:t>
            </a:r>
            <a:r>
              <a:rPr lang="en-US" sz="1000" cap="none" dirty="0" err="1"/>
              <a:t>o</a:t>
            </a:r>
            <a:r>
              <a:rPr lang="en-US" sz="1000" dirty="0" err="1"/>
              <a:t>S</a:t>
            </a:r>
            <a:r>
              <a:rPr lang="zh-CN" altLang="en-US" sz="1000" dirty="0" smtClean="0"/>
              <a:t>攻击</a:t>
            </a:r>
            <a:r>
              <a:rPr lang="zh-CN" altLang="en-US" sz="1000" dirty="0"/>
              <a:t>每秒可能会发送数千个数据包。作为企业网络中处理流量的窗口设备，防火墙或</a:t>
            </a:r>
            <a:r>
              <a:rPr lang="en-US" sz="1000" dirty="0"/>
              <a:t>IPS</a:t>
            </a:r>
            <a:r>
              <a:rPr lang="zh-CN" altLang="en-US" sz="1000" dirty="0"/>
              <a:t>将会在连接表中为每一个恶意数据包创建一个新连接表项，这会导致连接表空间被快速耗尽。一旦连接表达到其最大容量，就不再允许打开新的连接，最终会阻止合法用户建立连接。</a:t>
            </a:r>
            <a:endParaRPr lang="en-US" sz="1000" dirty="0"/>
          </a:p>
          <a:p>
            <a:pPr marL="0" indent="0">
              <a:buNone/>
            </a:pPr>
            <a:r>
              <a:rPr lang="zh-CN" altLang="en-US" sz="1000" dirty="0"/>
              <a:t>　　</a:t>
            </a:r>
            <a:r>
              <a:rPr lang="en-US" sz="1000" dirty="0"/>
              <a:t>2</a:t>
            </a:r>
            <a:r>
              <a:rPr lang="zh-CN" altLang="en-US" sz="1000" dirty="0"/>
              <a:t>、防火墙和</a:t>
            </a:r>
            <a:r>
              <a:rPr lang="en-US" sz="1000" dirty="0"/>
              <a:t>IPS</a:t>
            </a:r>
            <a:r>
              <a:rPr lang="zh-CN" altLang="en-US" sz="1000" dirty="0"/>
              <a:t>不能区分恶意用户和合法用户</a:t>
            </a:r>
            <a:endParaRPr lang="en-US" sz="1000" dirty="0"/>
          </a:p>
          <a:p>
            <a:pPr marL="0" indent="0">
              <a:buNone/>
            </a:pPr>
            <a:r>
              <a:rPr lang="zh-CN" altLang="en-US" sz="1000" dirty="0"/>
              <a:t>　　诸如</a:t>
            </a:r>
            <a:r>
              <a:rPr lang="en-US" sz="1000" dirty="0"/>
              <a:t>HTTP</a:t>
            </a:r>
            <a:r>
              <a:rPr lang="zh-CN" altLang="en-US" sz="1000" dirty="0"/>
              <a:t>洪水等</a:t>
            </a:r>
            <a:r>
              <a:rPr lang="zh-CN" altLang="en-US" sz="1000" dirty="0" smtClean="0"/>
              <a:t>诸多</a:t>
            </a:r>
            <a:r>
              <a:rPr lang="en-US" sz="1000" dirty="0" err="1"/>
              <a:t>DD</a:t>
            </a:r>
            <a:r>
              <a:rPr lang="en-US" sz="1000" cap="none" dirty="0" err="1"/>
              <a:t>o</a:t>
            </a:r>
            <a:r>
              <a:rPr lang="en-US" sz="1000" dirty="0" err="1"/>
              <a:t>S</a:t>
            </a:r>
            <a:r>
              <a:rPr lang="zh-CN" altLang="en-US" sz="1000" dirty="0" smtClean="0"/>
              <a:t>攻击</a:t>
            </a:r>
            <a:r>
              <a:rPr lang="zh-CN" altLang="en-US" sz="1000" dirty="0"/>
              <a:t>是由数百万个合法会话构成的。每个会话本身都是合法的，防火墙和</a:t>
            </a:r>
            <a:r>
              <a:rPr lang="en-US" sz="1000" dirty="0"/>
              <a:t>IPS</a:t>
            </a:r>
            <a:r>
              <a:rPr lang="zh-CN" altLang="en-US" sz="1000" dirty="0"/>
              <a:t>无法将其标记为威胁。这主要是因为防火墙和</a:t>
            </a:r>
            <a:r>
              <a:rPr lang="en-US" sz="1000" dirty="0"/>
              <a:t>IPS</a:t>
            </a:r>
            <a:r>
              <a:rPr lang="zh-CN" altLang="en-US" sz="1000" dirty="0"/>
              <a:t>不具有对数百万并发会话的行为进行全面观察与分析的能力，只能对单个会话进行检测，这就削弱了防火墙或</a:t>
            </a:r>
            <a:r>
              <a:rPr lang="en-US" sz="1000" dirty="0"/>
              <a:t>IPS</a:t>
            </a:r>
            <a:r>
              <a:rPr lang="zh-CN" altLang="en-US" sz="1000" dirty="0"/>
              <a:t>对由数百万个合法请求构成的攻击的识别能力。</a:t>
            </a:r>
            <a:endParaRPr lang="en-US" sz="1000" dirty="0"/>
          </a:p>
          <a:p>
            <a:pPr marL="0" indent="0">
              <a:buNone/>
            </a:pPr>
            <a:r>
              <a:rPr lang="zh-CN" altLang="en-US" sz="1000" dirty="0"/>
              <a:t>　　</a:t>
            </a:r>
            <a:r>
              <a:rPr lang="en-US" sz="1000" dirty="0"/>
              <a:t>3</a:t>
            </a:r>
            <a:r>
              <a:rPr lang="zh-CN" altLang="en-US" sz="1000" dirty="0"/>
              <a:t>、防火墙和</a:t>
            </a:r>
            <a:r>
              <a:rPr lang="en-US" sz="1000" dirty="0"/>
              <a:t>IPS</a:t>
            </a:r>
            <a:r>
              <a:rPr lang="zh-CN" altLang="en-US" sz="1000" dirty="0"/>
              <a:t>在网络中的部署位置不合适</a:t>
            </a:r>
            <a:endParaRPr lang="en-US" sz="1000" dirty="0"/>
          </a:p>
          <a:p>
            <a:pPr marL="0" indent="0">
              <a:buNone/>
            </a:pPr>
            <a:r>
              <a:rPr lang="zh-CN" altLang="en-US" sz="1000" dirty="0"/>
              <a:t>　　</a:t>
            </a:r>
            <a:r>
              <a:rPr lang="zh-CN" altLang="en-US" sz="1000" dirty="0" smtClean="0"/>
              <a:t>防止</a:t>
            </a:r>
            <a:r>
              <a:rPr lang="en-US" sz="1000" dirty="0" err="1"/>
              <a:t>DD</a:t>
            </a:r>
            <a:r>
              <a:rPr lang="en-US" sz="1000" cap="none" dirty="0" err="1"/>
              <a:t>o</a:t>
            </a:r>
            <a:r>
              <a:rPr lang="en-US" sz="1000" dirty="0" err="1"/>
              <a:t>S</a:t>
            </a:r>
            <a:r>
              <a:rPr lang="zh-CN" altLang="en-US" sz="1000" dirty="0" smtClean="0"/>
              <a:t>攻击</a:t>
            </a:r>
            <a:r>
              <a:rPr lang="zh-CN" altLang="en-US" sz="1000" dirty="0"/>
              <a:t>的设备必须位于网络安全防范的最前线，但是防火墙和</a:t>
            </a:r>
            <a:r>
              <a:rPr lang="en-US" sz="1000" dirty="0"/>
              <a:t>IPS</a:t>
            </a:r>
            <a:r>
              <a:rPr lang="zh-CN" altLang="en-US" sz="1000" dirty="0"/>
              <a:t>部署在靠近被保护服务器的位置，并不是作为第一道防线使用，这将</a:t>
            </a:r>
            <a:r>
              <a:rPr lang="zh-CN" altLang="en-US" sz="1000" dirty="0" smtClean="0"/>
              <a:t>导致</a:t>
            </a:r>
            <a:r>
              <a:rPr lang="en-US" sz="1000" dirty="0" err="1"/>
              <a:t>DD</a:t>
            </a:r>
            <a:r>
              <a:rPr lang="en-US" sz="1000" cap="none" dirty="0" err="1"/>
              <a:t>o</a:t>
            </a:r>
            <a:r>
              <a:rPr lang="en-US" sz="1000" dirty="0" err="1"/>
              <a:t>S</a:t>
            </a:r>
            <a:r>
              <a:rPr lang="zh-CN" altLang="en-US" sz="1000" dirty="0" smtClean="0"/>
              <a:t>攻击</a:t>
            </a:r>
            <a:r>
              <a:rPr lang="zh-CN" altLang="en-US" sz="1000" dirty="0"/>
              <a:t>成功入侵数据中心。</a:t>
            </a:r>
            <a:endParaRPr lang="en-US" sz="1000" dirty="0"/>
          </a:p>
          <a:p>
            <a:pPr marL="0" indent="0">
              <a:buNone/>
            </a:pPr>
            <a:r>
              <a:rPr lang="zh-CN" altLang="en-US" sz="1000" dirty="0"/>
              <a:t>　　毫无疑问，日益泛滥</a:t>
            </a:r>
            <a:r>
              <a:rPr lang="zh-CN" altLang="en-US" sz="1000" dirty="0" smtClean="0"/>
              <a:t>的</a:t>
            </a:r>
            <a:r>
              <a:rPr lang="en-US" sz="1000" dirty="0" err="1" smtClean="0"/>
              <a:t>D</a:t>
            </a:r>
            <a:r>
              <a:rPr lang="en-US" sz="1000" cap="none" dirty="0" err="1" smtClean="0"/>
              <a:t>o</a:t>
            </a:r>
            <a:r>
              <a:rPr lang="en-US" sz="1000" dirty="0" err="1" smtClean="0"/>
              <a:t>S</a:t>
            </a:r>
            <a:r>
              <a:rPr lang="zh-CN" altLang="en-US" sz="1000" dirty="0" smtClean="0"/>
              <a:t>及</a:t>
            </a:r>
            <a:r>
              <a:rPr lang="en-US" sz="1000" dirty="0" err="1"/>
              <a:t>DD</a:t>
            </a:r>
            <a:r>
              <a:rPr lang="en-US" sz="1000" cap="none" dirty="0" err="1"/>
              <a:t>o</a:t>
            </a:r>
            <a:r>
              <a:rPr lang="en-US" sz="1000" dirty="0" err="1"/>
              <a:t>S</a:t>
            </a:r>
            <a:r>
              <a:rPr lang="zh-CN" altLang="en-US" sz="1000" dirty="0" smtClean="0"/>
              <a:t>攻击</a:t>
            </a:r>
            <a:r>
              <a:rPr lang="zh-CN" altLang="en-US" sz="1000" dirty="0"/>
              <a:t>以及攻击趋势的复杂化已经从根本上改变了当前的安全环境。企业急需适时调整自己的安全架构以有效应对不断增多</a:t>
            </a:r>
            <a:r>
              <a:rPr lang="zh-CN" altLang="en-US" sz="1000" dirty="0" smtClean="0"/>
              <a:t>的</a:t>
            </a:r>
            <a:r>
              <a:rPr lang="en-US" sz="1000" dirty="0" err="1" smtClean="0"/>
              <a:t>D</a:t>
            </a:r>
            <a:r>
              <a:rPr lang="en-US" sz="1000" cap="none" dirty="0" err="1" smtClean="0"/>
              <a:t>o</a:t>
            </a:r>
            <a:r>
              <a:rPr lang="en-US" sz="1000" dirty="0" err="1" smtClean="0"/>
              <a:t>S</a:t>
            </a:r>
            <a:r>
              <a:rPr lang="zh-CN" altLang="en-US" sz="1000" dirty="0" smtClean="0"/>
              <a:t>攻击</a:t>
            </a:r>
            <a:r>
              <a:rPr lang="zh-CN" altLang="en-US" sz="1000" dirty="0"/>
              <a:t>，同时所部署的安全工具也必须不断升级更新与时俱进。尽管防火墙和</a:t>
            </a:r>
            <a:r>
              <a:rPr lang="en-US" sz="1000" dirty="0"/>
              <a:t>IPS</a:t>
            </a:r>
            <a:r>
              <a:rPr lang="zh-CN" altLang="en-US" sz="1000" dirty="0"/>
              <a:t>在保护网络安全方面仍然发挥着重要的作用，但是当前复杂的攻击威胁亟需一个全面的网络安全解决方案，在保护网络层和应用层的同时，能够有效地区分合法流量与非法流量，以保证企业网络和业务的正常运行。</a:t>
            </a:r>
            <a:endParaRPr lang="en-US" sz="1000" dirty="0"/>
          </a:p>
          <a:p>
            <a:pPr marL="0" indent="0">
              <a:buNone/>
            </a:pPr>
            <a:endParaRPr lang="en-US" sz="1000" dirty="0"/>
          </a:p>
        </p:txBody>
      </p:sp>
    </p:spTree>
    <p:extLst>
      <p:ext uri="{BB962C8B-B14F-4D97-AF65-F5344CB8AC3E}">
        <p14:creationId xmlns:p14="http://schemas.microsoft.com/office/powerpoint/2010/main" xmlns="" val="97596795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13.3.2 ISA Server 2008</a:t>
            </a:r>
            <a:r>
              <a:rPr lang="zh-CN" altLang="en-US" b="1" dirty="0"/>
              <a:t>（</a:t>
            </a:r>
            <a:r>
              <a:rPr lang="en-US" b="1" dirty="0"/>
              <a:t>TMG</a:t>
            </a:r>
            <a:r>
              <a:rPr lang="zh-CN" altLang="en-US" b="1" dirty="0"/>
              <a:t>）</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、新建防火墙策略</a:t>
            </a:r>
            <a:endParaRPr lang="en-US" dirty="0"/>
          </a:p>
          <a:p>
            <a:pPr marL="457200" lvl="1" indent="0">
              <a:buNone/>
            </a:pPr>
            <a:r>
              <a:rPr lang="zh-CN" altLang="en-US" dirty="0"/>
              <a:t>（</a:t>
            </a:r>
            <a:r>
              <a:rPr lang="en-US" dirty="0"/>
              <a:t>5</a:t>
            </a:r>
            <a:r>
              <a:rPr lang="zh-CN" altLang="en-US" dirty="0"/>
              <a:t>）在用户集页面上接受默认的所有用户，然后点击</a:t>
            </a:r>
            <a:r>
              <a:rPr lang="en-US" dirty="0"/>
              <a:t>“</a:t>
            </a:r>
            <a:r>
              <a:rPr lang="zh-CN" altLang="en-US" dirty="0"/>
              <a:t>下一步</a:t>
            </a:r>
            <a:r>
              <a:rPr lang="en-US" dirty="0" smtClean="0"/>
              <a:t>”</a:t>
            </a:r>
            <a:endParaRPr lang="zh-CN" altLang="en-US" dirty="0" smtClean="0"/>
          </a:p>
          <a:p>
            <a:pPr marL="457200" lvl="1" indent="0">
              <a:buNone/>
            </a:pPr>
            <a:r>
              <a:rPr lang="zh-CN" altLang="en-US" dirty="0"/>
              <a:t>（</a:t>
            </a:r>
            <a:r>
              <a:rPr lang="en-US" dirty="0"/>
              <a:t>6</a:t>
            </a:r>
            <a:r>
              <a:rPr lang="zh-CN" altLang="en-US" dirty="0"/>
              <a:t>）最后点击</a:t>
            </a:r>
            <a:r>
              <a:rPr lang="en-US" dirty="0"/>
              <a:t>“</a:t>
            </a:r>
            <a:r>
              <a:rPr lang="zh-CN" altLang="en-US" dirty="0"/>
              <a:t>完成</a:t>
            </a:r>
            <a:r>
              <a:rPr lang="en-US" dirty="0"/>
              <a:t>”</a:t>
            </a:r>
            <a:r>
              <a:rPr lang="zh-CN" altLang="en-US" dirty="0"/>
              <a:t>按钮完成新建访问规则</a:t>
            </a:r>
            <a:r>
              <a:rPr lang="en-US" dirty="0"/>
              <a:t> </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3793719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13.4 IDS</a:t>
            </a:r>
            <a:r>
              <a:rPr lang="zh-CN" altLang="en-US" b="1" dirty="0"/>
              <a:t>与</a:t>
            </a:r>
            <a:r>
              <a:rPr lang="en-US" b="1" dirty="0" smtClean="0"/>
              <a:t>IPS</a:t>
            </a:r>
            <a:endParaRPr lang="en-US" dirty="0"/>
          </a:p>
        </p:txBody>
      </p:sp>
      <p:sp>
        <p:nvSpPr>
          <p:cNvPr id="3" name="Content Placeholder 2"/>
          <p:cNvSpPr>
            <a:spLocks noGrp="1"/>
          </p:cNvSpPr>
          <p:nvPr>
            <p:ph sz="quarter" idx="13"/>
          </p:nvPr>
        </p:nvSpPr>
        <p:spPr/>
        <p:txBody>
          <a:bodyPr/>
          <a:lstStyle/>
          <a:p>
            <a:r>
              <a:rPr lang="en-US" b="1" dirty="0"/>
              <a:t>13.4.1 IDS</a:t>
            </a:r>
            <a:r>
              <a:rPr lang="zh-CN" altLang="en-US" b="1" dirty="0"/>
              <a:t>与</a:t>
            </a:r>
            <a:r>
              <a:rPr lang="en-US" b="1" dirty="0"/>
              <a:t>IPS</a:t>
            </a:r>
            <a:r>
              <a:rPr lang="zh-CN" altLang="en-US" b="1" dirty="0" smtClean="0"/>
              <a:t>概述</a:t>
            </a:r>
          </a:p>
          <a:p>
            <a:r>
              <a:rPr lang="en-US" b="1" dirty="0"/>
              <a:t>13.4.2 IDS</a:t>
            </a:r>
            <a:r>
              <a:rPr lang="zh-CN" altLang="en-US" b="1" dirty="0"/>
              <a:t>和</a:t>
            </a:r>
            <a:r>
              <a:rPr lang="en-US" b="1" dirty="0"/>
              <a:t>IPS</a:t>
            </a:r>
            <a:r>
              <a:rPr lang="zh-CN" altLang="en-US" b="1" dirty="0" smtClean="0"/>
              <a:t>部署</a:t>
            </a:r>
          </a:p>
          <a:p>
            <a:r>
              <a:rPr lang="en-US" b="1" dirty="0"/>
              <a:t>13.4.3 IDS</a:t>
            </a:r>
            <a:r>
              <a:rPr lang="zh-CN" altLang="en-US" b="1" dirty="0"/>
              <a:t>与</a:t>
            </a:r>
            <a:r>
              <a:rPr lang="en-US" b="1" dirty="0"/>
              <a:t>IPS</a:t>
            </a:r>
            <a:r>
              <a:rPr lang="zh-CN" altLang="en-US" b="1" dirty="0"/>
              <a:t>产品</a:t>
            </a:r>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3822385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13.4.1 IDS</a:t>
            </a:r>
            <a:r>
              <a:rPr lang="zh-CN" altLang="en-US" b="1" dirty="0"/>
              <a:t>与</a:t>
            </a:r>
            <a:r>
              <a:rPr lang="en-US" b="1" dirty="0"/>
              <a:t>IPS</a:t>
            </a:r>
            <a:r>
              <a:rPr lang="zh-CN" altLang="en-US" b="1" dirty="0" smtClean="0"/>
              <a:t>概述</a:t>
            </a:r>
            <a:endParaRPr lang="en-US" dirty="0"/>
          </a:p>
        </p:txBody>
      </p:sp>
      <p:sp>
        <p:nvSpPr>
          <p:cNvPr id="3" name="Content Placeholder 2"/>
          <p:cNvSpPr>
            <a:spLocks noGrp="1"/>
          </p:cNvSpPr>
          <p:nvPr>
            <p:ph sz="quarter" idx="13"/>
          </p:nvPr>
        </p:nvSpPr>
        <p:spPr>
          <a:xfrm>
            <a:off x="913774" y="2367092"/>
            <a:ext cx="10363826" cy="2540810"/>
          </a:xfrm>
        </p:spPr>
        <p:txBody>
          <a:bodyPr>
            <a:normAutofit fontScale="85000" lnSpcReduction="10000"/>
          </a:bodyPr>
          <a:lstStyle/>
          <a:p>
            <a:r>
              <a:rPr lang="en-US" dirty="0"/>
              <a:t>IDS</a:t>
            </a:r>
            <a:r>
              <a:rPr lang="zh-CN" altLang="en-US" dirty="0"/>
              <a:t>（入侵检测系统）是依照一定的安全策略，通过软硬件对网络、系统的运行状况进行监视，尽可能发现各种攻击企图和攻击行为，以保证网络系统资源的机密性、完整性和</a:t>
            </a:r>
            <a:r>
              <a:rPr lang="zh-CN" altLang="en-US" dirty="0" smtClean="0"/>
              <a:t>可用性</a:t>
            </a:r>
            <a:endParaRPr lang="en-US" dirty="0"/>
          </a:p>
          <a:p>
            <a:r>
              <a:rPr lang="en-US" dirty="0"/>
              <a:t>IPS</a:t>
            </a:r>
            <a:r>
              <a:rPr lang="zh-CN" altLang="en-US" dirty="0"/>
              <a:t>（入侵防御系统）是一种基于应用层、主动防御的产品，它以在线方式部署于网络关键路径，通过对数据包的深度检测，实时发现威胁并主动进行处理。</a:t>
            </a:r>
            <a:r>
              <a:rPr lang="en-US" dirty="0"/>
              <a:t>IPS</a:t>
            </a:r>
            <a:r>
              <a:rPr lang="zh-CN" altLang="en-US" dirty="0"/>
              <a:t>目前已成为应用层安全防护的主流</a:t>
            </a:r>
            <a:r>
              <a:rPr lang="zh-CN" altLang="en-US" dirty="0" smtClean="0"/>
              <a:t>设备</a:t>
            </a:r>
            <a:endParaRPr lang="en-US" dirty="0"/>
          </a:p>
          <a:p>
            <a:r>
              <a:rPr lang="en-US" dirty="0"/>
              <a:t>IDS</a:t>
            </a:r>
            <a:r>
              <a:rPr lang="zh-CN" altLang="en-US" dirty="0"/>
              <a:t>与</a:t>
            </a:r>
            <a:r>
              <a:rPr lang="en-US" dirty="0"/>
              <a:t>IPS</a:t>
            </a:r>
            <a:r>
              <a:rPr lang="zh-CN" altLang="en-US" dirty="0"/>
              <a:t>的区别在于：</a:t>
            </a:r>
            <a:r>
              <a:rPr lang="en-US" dirty="0"/>
              <a:t>IDS</a:t>
            </a:r>
            <a:r>
              <a:rPr lang="zh-CN" altLang="en-US" dirty="0"/>
              <a:t>只具有入侵检测和日志记录的功能，而</a:t>
            </a:r>
            <a:r>
              <a:rPr lang="en-US" dirty="0"/>
              <a:t>IPS</a:t>
            </a:r>
            <a:r>
              <a:rPr lang="zh-CN" altLang="en-US" dirty="0"/>
              <a:t>是一种主动防御产品，可以对各种安全威胁进行阻断、丢弃、报警等综合处理，功能更为强大，安全防护效果更好</a:t>
            </a:r>
            <a:r>
              <a:rPr lang="en-US" dirty="0"/>
              <a:t> </a:t>
            </a:r>
            <a:endParaRPr lang="zh-CN" altLang="en-US" dirty="0" smtClean="0"/>
          </a:p>
          <a:p>
            <a:r>
              <a:rPr lang="en-US" dirty="0"/>
              <a:t>IDS</a:t>
            </a:r>
            <a:r>
              <a:rPr lang="zh-CN" altLang="en-US" dirty="0"/>
              <a:t>与</a:t>
            </a:r>
            <a:r>
              <a:rPr lang="en-US" dirty="0"/>
              <a:t>IPS</a:t>
            </a:r>
            <a:r>
              <a:rPr lang="zh-CN" altLang="en-US" dirty="0"/>
              <a:t>的网络部署如图</a:t>
            </a:r>
            <a:r>
              <a:rPr lang="en-US" dirty="0"/>
              <a:t>13-40</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xmlns="" val="92359611"/>
              </p:ext>
            </p:extLst>
          </p:nvPr>
        </p:nvGraphicFramePr>
        <p:xfrm>
          <a:off x="3460437" y="4777273"/>
          <a:ext cx="5270500" cy="1866900"/>
        </p:xfrm>
        <a:graphic>
          <a:graphicData uri="http://schemas.openxmlformats.org/presentationml/2006/ole">
            <p:oleObj spid="_x0000_s30776" r:id="rId3" imgW="5843016" imgH="2062734" progId="">
              <p:embed/>
            </p:oleObj>
          </a:graphicData>
        </a:graphic>
      </p:graphicFrame>
      <p:sp>
        <p:nvSpPr>
          <p:cNvPr id="6" name="TextBox 5"/>
          <p:cNvSpPr txBox="1"/>
          <p:nvPr/>
        </p:nvSpPr>
        <p:spPr>
          <a:xfrm>
            <a:off x="4812323" y="6274841"/>
            <a:ext cx="2566728" cy="369332"/>
          </a:xfrm>
          <a:prstGeom prst="rect">
            <a:avLst/>
          </a:prstGeom>
          <a:noFill/>
        </p:spPr>
        <p:txBody>
          <a:bodyPr wrap="none" rtlCol="0">
            <a:spAutoFit/>
          </a:bodyPr>
          <a:lstStyle/>
          <a:p>
            <a:r>
              <a:rPr lang="zh-CN" altLang="en-US" b="1" dirty="0"/>
              <a:t>图</a:t>
            </a:r>
            <a:r>
              <a:rPr lang="en-US" b="1" dirty="0"/>
              <a:t>13-40 IDS</a:t>
            </a:r>
            <a:r>
              <a:rPr lang="zh-CN" altLang="en-US" b="1" dirty="0"/>
              <a:t>与</a:t>
            </a:r>
            <a:r>
              <a:rPr lang="en-US" b="1" dirty="0"/>
              <a:t>IPS</a:t>
            </a:r>
            <a:r>
              <a:rPr lang="zh-CN" altLang="en-US" b="1" dirty="0"/>
              <a:t>的</a:t>
            </a:r>
            <a:r>
              <a:rPr lang="zh-CN" altLang="en-US" b="1" dirty="0" smtClean="0"/>
              <a:t>部署</a:t>
            </a:r>
            <a:endParaRPr lang="en-US" dirty="0"/>
          </a:p>
        </p:txBody>
      </p:sp>
    </p:spTree>
    <p:extLst>
      <p:ext uri="{BB962C8B-B14F-4D97-AF65-F5344CB8AC3E}">
        <p14:creationId xmlns:p14="http://schemas.microsoft.com/office/powerpoint/2010/main" xmlns="" val="13685359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13.4.2 IDS</a:t>
            </a:r>
            <a:r>
              <a:rPr lang="zh-CN" altLang="en-US" b="1" dirty="0"/>
              <a:t>和</a:t>
            </a:r>
            <a:r>
              <a:rPr lang="en-US" b="1" dirty="0"/>
              <a:t>IPS</a:t>
            </a:r>
            <a:r>
              <a:rPr lang="zh-CN" altLang="en-US" b="1" dirty="0" smtClean="0"/>
              <a:t>部署</a:t>
            </a:r>
            <a:endParaRPr lang="en-US" dirty="0"/>
          </a:p>
        </p:txBody>
      </p:sp>
      <p:sp>
        <p:nvSpPr>
          <p:cNvPr id="3" name="Content Placeholder 2"/>
          <p:cNvSpPr>
            <a:spLocks noGrp="1"/>
          </p:cNvSpPr>
          <p:nvPr>
            <p:ph sz="quarter" idx="13"/>
          </p:nvPr>
        </p:nvSpPr>
        <p:spPr/>
        <p:txBody>
          <a:bodyPr/>
          <a:lstStyle/>
          <a:p>
            <a:r>
              <a:rPr lang="en-US" dirty="0"/>
              <a:t>IDS</a:t>
            </a:r>
            <a:r>
              <a:rPr lang="zh-CN" altLang="en-US" dirty="0"/>
              <a:t>和</a:t>
            </a:r>
            <a:r>
              <a:rPr lang="en-US" dirty="0"/>
              <a:t>IPS</a:t>
            </a:r>
            <a:r>
              <a:rPr lang="zh-CN" altLang="en-US" dirty="0"/>
              <a:t>的部署多遵循边界原则，一般是在两个安全级别不同的区域之间进行部署，其中最常见的两个位置是网络出口和</a:t>
            </a:r>
            <a:r>
              <a:rPr lang="en-US" dirty="0"/>
              <a:t>IDG</a:t>
            </a:r>
            <a:r>
              <a:rPr lang="zh-CN" altLang="en-US" dirty="0" smtClean="0"/>
              <a:t>出口</a:t>
            </a:r>
          </a:p>
          <a:p>
            <a:r>
              <a:rPr lang="zh-CN" altLang="en-US" dirty="0" smtClean="0"/>
              <a:t>其中</a:t>
            </a:r>
            <a:r>
              <a:rPr lang="zh-CN" altLang="en-US" dirty="0"/>
              <a:t>，</a:t>
            </a:r>
            <a:r>
              <a:rPr lang="en-US" dirty="0"/>
              <a:t>IDS</a:t>
            </a:r>
            <a:r>
              <a:rPr lang="zh-CN" altLang="en-US" dirty="0"/>
              <a:t>主要采用旁路部署，而</a:t>
            </a:r>
            <a:r>
              <a:rPr lang="en-US" dirty="0"/>
              <a:t>IPS</a:t>
            </a:r>
            <a:r>
              <a:rPr lang="zh-CN" altLang="en-US" dirty="0"/>
              <a:t>主要采用在线部署</a:t>
            </a:r>
            <a:r>
              <a:rPr lang="en-US" dirty="0"/>
              <a:t> </a:t>
            </a:r>
          </a:p>
        </p:txBody>
      </p:sp>
    </p:spTree>
    <p:extLst>
      <p:ext uri="{BB962C8B-B14F-4D97-AF65-F5344CB8AC3E}">
        <p14:creationId xmlns:p14="http://schemas.microsoft.com/office/powerpoint/2010/main" xmlns="" val="97327015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13.4.2 IDS</a:t>
            </a:r>
            <a:r>
              <a:rPr lang="zh-CN" altLang="en-US" b="1" dirty="0"/>
              <a:t>和</a:t>
            </a:r>
            <a:r>
              <a:rPr lang="en-US" b="1" dirty="0"/>
              <a:t>IPS</a:t>
            </a:r>
            <a:r>
              <a:rPr lang="zh-CN" altLang="en-US" b="1" dirty="0"/>
              <a:t>部署</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、旁路部署</a:t>
            </a:r>
            <a:r>
              <a:rPr lang="en-US" dirty="0"/>
              <a:t> </a:t>
            </a:r>
            <a:endParaRPr lang="zh-CN" altLang="en-US" dirty="0" smtClean="0"/>
          </a:p>
          <a:p>
            <a:pPr lvl="1"/>
            <a:r>
              <a:rPr lang="zh-CN" altLang="en-US" dirty="0"/>
              <a:t>旁路部署是指设备只通过一根线接到网络中，一般是交换机上的镜像端口，通过对镜像端口流量进行监测与分析，记录攻击事件并告警，如图</a:t>
            </a:r>
            <a:r>
              <a:rPr lang="en-US" dirty="0"/>
              <a:t>13-41</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xmlns="" val="1098386192"/>
              </p:ext>
            </p:extLst>
          </p:nvPr>
        </p:nvGraphicFramePr>
        <p:xfrm>
          <a:off x="3701736" y="4079145"/>
          <a:ext cx="4787900" cy="1993900"/>
        </p:xfrm>
        <a:graphic>
          <a:graphicData uri="http://schemas.openxmlformats.org/presentationml/2006/ole">
            <p:oleObj spid="_x0000_s31800" r:id="rId3" imgW="5086731" imgH="2116836" progId="">
              <p:embed/>
            </p:oleObj>
          </a:graphicData>
        </a:graphic>
      </p:graphicFrame>
      <p:sp>
        <p:nvSpPr>
          <p:cNvPr id="6" name="TextBox 5"/>
          <p:cNvSpPr txBox="1"/>
          <p:nvPr/>
        </p:nvSpPr>
        <p:spPr>
          <a:xfrm>
            <a:off x="4136257" y="6073045"/>
            <a:ext cx="3918857" cy="369332"/>
          </a:xfrm>
          <a:prstGeom prst="rect">
            <a:avLst/>
          </a:prstGeom>
          <a:noFill/>
        </p:spPr>
        <p:txBody>
          <a:bodyPr wrap="square" rtlCol="0">
            <a:spAutoFit/>
          </a:bodyPr>
          <a:lstStyle/>
          <a:p>
            <a:pPr algn="ctr"/>
            <a:r>
              <a:rPr lang="zh-CN" altLang="en-US" b="1" dirty="0"/>
              <a:t>图</a:t>
            </a:r>
            <a:r>
              <a:rPr lang="en-US" b="1" dirty="0"/>
              <a:t>13-41 </a:t>
            </a:r>
            <a:r>
              <a:rPr lang="zh-CN" altLang="en-US" b="1" dirty="0"/>
              <a:t>旁路</a:t>
            </a:r>
            <a:r>
              <a:rPr lang="zh-CN" altLang="en-US" b="1" dirty="0" smtClean="0"/>
              <a:t>部署</a:t>
            </a:r>
            <a:endParaRPr lang="en-US" dirty="0"/>
          </a:p>
        </p:txBody>
      </p:sp>
    </p:spTree>
    <p:extLst>
      <p:ext uri="{BB962C8B-B14F-4D97-AF65-F5344CB8AC3E}">
        <p14:creationId xmlns:p14="http://schemas.microsoft.com/office/powerpoint/2010/main" xmlns="" val="4270893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13.4.2 IDS</a:t>
            </a:r>
            <a:r>
              <a:rPr lang="zh-CN" altLang="en-US" b="1" dirty="0"/>
              <a:t>和</a:t>
            </a:r>
            <a:r>
              <a:rPr lang="en-US" b="1" dirty="0"/>
              <a:t>IPS</a:t>
            </a:r>
            <a:r>
              <a:rPr lang="zh-CN" altLang="en-US" b="1" dirty="0"/>
              <a:t>部署</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、在线部署</a:t>
            </a:r>
            <a:endParaRPr lang="en-US" dirty="0"/>
          </a:p>
          <a:p>
            <a:pPr lvl="1"/>
            <a:r>
              <a:rPr lang="zh-CN" altLang="en-US" dirty="0"/>
              <a:t>在线部署是指将设备透明部署于网络的关键路径上，对流经的数据流进行</a:t>
            </a:r>
            <a:r>
              <a:rPr lang="en-US" dirty="0"/>
              <a:t>2-7</a:t>
            </a:r>
            <a:r>
              <a:rPr lang="zh-CN" altLang="en-US" dirty="0"/>
              <a:t>层深度分析，实时防御外部和内部攻击，如图</a:t>
            </a:r>
            <a:r>
              <a:rPr lang="en-US" dirty="0"/>
              <a:t>13-42</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136256" y="5421867"/>
            <a:ext cx="3918857" cy="369332"/>
          </a:xfrm>
          <a:prstGeom prst="rect">
            <a:avLst/>
          </a:prstGeom>
          <a:noFill/>
        </p:spPr>
        <p:txBody>
          <a:bodyPr wrap="square" rtlCol="0">
            <a:spAutoFit/>
          </a:bodyPr>
          <a:lstStyle/>
          <a:p>
            <a:pPr algn="ctr"/>
            <a:r>
              <a:rPr lang="zh-CN" altLang="en-US" b="1" dirty="0"/>
              <a:t>图</a:t>
            </a:r>
            <a:r>
              <a:rPr lang="en-US" b="1" dirty="0"/>
              <a:t>13-42 </a:t>
            </a:r>
            <a:r>
              <a:rPr lang="zh-CN" altLang="en-US" b="1" dirty="0"/>
              <a:t>在线部署模式</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xmlns="" val="1258148248"/>
              </p:ext>
            </p:extLst>
          </p:nvPr>
        </p:nvGraphicFramePr>
        <p:xfrm>
          <a:off x="3460435" y="4079145"/>
          <a:ext cx="5270500" cy="1511300"/>
        </p:xfrm>
        <a:graphic>
          <a:graphicData uri="http://schemas.openxmlformats.org/presentationml/2006/ole">
            <p:oleObj spid="_x0000_s32824" r:id="rId3" imgW="5950839" imgH="1702689" progId="">
              <p:embed/>
            </p:oleObj>
          </a:graphicData>
        </a:graphic>
      </p:graphicFrame>
    </p:spTree>
    <p:extLst>
      <p:ext uri="{BB962C8B-B14F-4D97-AF65-F5344CB8AC3E}">
        <p14:creationId xmlns:p14="http://schemas.microsoft.com/office/powerpoint/2010/main" xmlns="" val="5243103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13.4.3 IDS</a:t>
            </a:r>
            <a:r>
              <a:rPr lang="zh-CN" altLang="en-US" b="1" dirty="0"/>
              <a:t>与</a:t>
            </a:r>
            <a:r>
              <a:rPr lang="en-US" b="1" dirty="0"/>
              <a:t>IPS</a:t>
            </a:r>
            <a:r>
              <a:rPr lang="zh-CN" altLang="en-US" b="1" dirty="0" smtClean="0"/>
              <a:t>产品</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pPr marL="0" indent="0">
              <a:buNone/>
            </a:pPr>
            <a:r>
              <a:rPr lang="en-US" dirty="0"/>
              <a:t>1</a:t>
            </a:r>
            <a:r>
              <a:rPr lang="zh-CN" altLang="en-US" dirty="0"/>
              <a:t>、绿盟</a:t>
            </a:r>
            <a:r>
              <a:rPr lang="en-US" dirty="0"/>
              <a:t>IDS</a:t>
            </a:r>
          </a:p>
          <a:p>
            <a:pPr lvl="1"/>
            <a:r>
              <a:rPr lang="zh-CN" altLang="en-US" dirty="0"/>
              <a:t>绿盟</a:t>
            </a:r>
            <a:r>
              <a:rPr lang="en-US" dirty="0"/>
              <a:t>IDS</a:t>
            </a:r>
            <a:r>
              <a:rPr lang="zh-CN" altLang="en-US" dirty="0"/>
              <a:t>设备是拥有科技自主知识产权的安全产品，它是对防火墙的有效补充，实时检测网络流量，监控各种网络行为，对违反安全策略的流量及时报警和防护，实现从事前警告、事中防护到事后取证的一体化解决方案。具有高性能、高安全性、高可靠性和易操作性等特性，具备全面入侵检测、可靠的</a:t>
            </a:r>
            <a:r>
              <a:rPr lang="en-US" dirty="0"/>
              <a:t>Web</a:t>
            </a:r>
            <a:r>
              <a:rPr lang="zh-CN" altLang="en-US" dirty="0"/>
              <a:t>威胁检测、细粒度流量分析，以及全面用户上网行为监测等四大</a:t>
            </a:r>
            <a:r>
              <a:rPr lang="zh-CN" altLang="en-US" dirty="0" smtClean="0"/>
              <a:t>功能</a:t>
            </a:r>
          </a:p>
          <a:p>
            <a:pPr lvl="1"/>
            <a:r>
              <a:rPr lang="zh-CN" altLang="en-US" dirty="0"/>
              <a:t>其主要功能包括：</a:t>
            </a:r>
            <a:endParaRPr lang="en-US" dirty="0"/>
          </a:p>
          <a:p>
            <a:pPr marL="914400" lvl="2" indent="0">
              <a:buNone/>
            </a:pPr>
            <a:r>
              <a:rPr lang="zh-CN" altLang="en-US" dirty="0"/>
              <a:t>（</a:t>
            </a:r>
            <a:r>
              <a:rPr lang="en-US" dirty="0"/>
              <a:t>1</a:t>
            </a:r>
            <a:r>
              <a:rPr lang="zh-CN" altLang="en-US" dirty="0"/>
              <a:t>）入侵</a:t>
            </a:r>
            <a:r>
              <a:rPr lang="zh-CN" altLang="en-US" dirty="0" smtClean="0"/>
              <a:t>检测</a:t>
            </a:r>
          </a:p>
          <a:p>
            <a:pPr marL="914400" lvl="2" indent="0">
              <a:buNone/>
            </a:pPr>
            <a:r>
              <a:rPr lang="zh-CN" altLang="en-US" dirty="0"/>
              <a:t>（</a:t>
            </a:r>
            <a:r>
              <a:rPr lang="en-US" dirty="0"/>
              <a:t>2</a:t>
            </a:r>
            <a:r>
              <a:rPr lang="zh-CN" altLang="en-US" dirty="0"/>
              <a:t>）安全检测</a:t>
            </a:r>
            <a:endParaRPr lang="en-US" dirty="0"/>
          </a:p>
          <a:p>
            <a:pPr marL="914400" lvl="2" indent="0">
              <a:buNone/>
            </a:pPr>
            <a:r>
              <a:rPr lang="zh-CN" altLang="en-US" dirty="0"/>
              <a:t>（</a:t>
            </a:r>
            <a:r>
              <a:rPr lang="en-US" dirty="0"/>
              <a:t>3</a:t>
            </a:r>
            <a:r>
              <a:rPr lang="zh-CN" altLang="en-US" dirty="0"/>
              <a:t>）流量分析</a:t>
            </a:r>
            <a:endParaRPr lang="en-US" dirty="0"/>
          </a:p>
          <a:p>
            <a:pPr marL="914400" lvl="2" indent="0">
              <a:buNone/>
            </a:pPr>
            <a:r>
              <a:rPr lang="zh-CN" altLang="en-US" dirty="0"/>
              <a:t>（</a:t>
            </a:r>
            <a:r>
              <a:rPr lang="en-US" dirty="0"/>
              <a:t>4</a:t>
            </a:r>
            <a:r>
              <a:rPr lang="zh-CN" altLang="en-US" dirty="0"/>
              <a:t>）上网监测</a:t>
            </a:r>
            <a:endParaRPr lang="en-US" dirty="0"/>
          </a:p>
          <a:p>
            <a:pPr lvl="2"/>
            <a:endParaRPr lang="en-US" dirty="0"/>
          </a:p>
          <a:p>
            <a:pPr lvl="1"/>
            <a:endParaRPr lang="en-US" dirty="0"/>
          </a:p>
        </p:txBody>
      </p:sp>
    </p:spTree>
    <p:extLst>
      <p:ext uri="{BB962C8B-B14F-4D97-AF65-F5344CB8AC3E}">
        <p14:creationId xmlns:p14="http://schemas.microsoft.com/office/powerpoint/2010/main" xmlns="" val="10052115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13.4.3 IDS</a:t>
            </a:r>
            <a:r>
              <a:rPr lang="zh-CN" altLang="en-US" b="1" dirty="0"/>
              <a:t>与</a:t>
            </a:r>
            <a:r>
              <a:rPr lang="en-US" b="1" dirty="0"/>
              <a:t>IPS</a:t>
            </a:r>
            <a:r>
              <a:rPr lang="zh-CN" altLang="en-US" b="1" dirty="0" smtClean="0"/>
              <a:t>产品</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pPr marL="0" indent="0">
              <a:buNone/>
            </a:pPr>
            <a:r>
              <a:rPr lang="en-US" dirty="0"/>
              <a:t>2</a:t>
            </a:r>
            <a:r>
              <a:rPr lang="zh-CN" altLang="en-US" dirty="0"/>
              <a:t>、启明星辰</a:t>
            </a:r>
            <a:r>
              <a:rPr lang="en-US" dirty="0"/>
              <a:t>IDS</a:t>
            </a:r>
          </a:p>
          <a:p>
            <a:pPr lvl="1"/>
            <a:r>
              <a:rPr lang="zh-CN" altLang="en-US" dirty="0" smtClean="0"/>
              <a:t>启明星</a:t>
            </a:r>
            <a:r>
              <a:rPr lang="zh-CN" altLang="en-US" dirty="0"/>
              <a:t>辰</a:t>
            </a:r>
            <a:r>
              <a:rPr lang="en-US" dirty="0"/>
              <a:t>IDS</a:t>
            </a:r>
            <a:r>
              <a:rPr lang="zh-CN" altLang="en-US" dirty="0"/>
              <a:t>是自主研发的入侵检测类安全产品，其主要作用是帮助用户量化、定位来自内外网络的威胁情况，提供有针对性的指导措施和安全决策依据，并能够对网络安全整体水平进行效果评估，它采用了融合多种分析方法的新一代入侵检测技术，配合经过安全优化的高性能硬件平台，坚持“全面检测、有效呈现”的产品核心价值取向，可以依照用户定制的策略，准确分析、报告网络中正在发生的各种异常事件和攻击行为，实现对网络的“全面检测”，并通过实时的报警信息和多种格式报表，为用户提供翔实、可操作的安全建议，帮助用户完善安全保障措施，确保将信息“有效呈现”给用户。同时，该设备还支持扩展无线安全模块，可准确识别各类无线安全攻击事件，按不同安全级别实时告警，并据此生成多种统计报表，提供有线、无线网络攻击检测整体解决方案</a:t>
            </a:r>
            <a:r>
              <a:rPr lang="en-US" dirty="0"/>
              <a:t> </a:t>
            </a:r>
          </a:p>
          <a:p>
            <a:pPr lvl="1"/>
            <a:endParaRPr lang="en-US" dirty="0"/>
          </a:p>
        </p:txBody>
      </p:sp>
    </p:spTree>
    <p:extLst>
      <p:ext uri="{BB962C8B-B14F-4D97-AF65-F5344CB8AC3E}">
        <p14:creationId xmlns:p14="http://schemas.microsoft.com/office/powerpoint/2010/main" xmlns="" val="13708481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13.4.3 IDS</a:t>
            </a:r>
            <a:r>
              <a:rPr lang="zh-CN" altLang="en-US" b="1" dirty="0"/>
              <a:t>与</a:t>
            </a:r>
            <a:r>
              <a:rPr lang="en-US" b="1" dirty="0"/>
              <a:t>IPS</a:t>
            </a:r>
            <a:r>
              <a:rPr lang="zh-CN" altLang="en-US" b="1" dirty="0" smtClean="0"/>
              <a:t>产品</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pPr marL="0" indent="0">
              <a:buNone/>
            </a:pPr>
            <a:r>
              <a:rPr lang="en-US" dirty="0"/>
              <a:t>3</a:t>
            </a:r>
            <a:r>
              <a:rPr lang="zh-CN" altLang="en-US" dirty="0"/>
              <a:t>、天融信</a:t>
            </a:r>
            <a:r>
              <a:rPr lang="en-US" dirty="0"/>
              <a:t>IPS</a:t>
            </a:r>
          </a:p>
          <a:p>
            <a:pPr lvl="1"/>
            <a:r>
              <a:rPr lang="zh-CN" altLang="en-US" dirty="0" smtClean="0"/>
              <a:t>天融信</a:t>
            </a:r>
            <a:r>
              <a:rPr lang="zh-CN" altLang="en-US" dirty="0"/>
              <a:t>网络卫士</a:t>
            </a:r>
            <a:r>
              <a:rPr lang="en-US" dirty="0"/>
              <a:t>IPS</a:t>
            </a:r>
            <a:r>
              <a:rPr lang="zh-CN" altLang="en-US" dirty="0"/>
              <a:t>采用在线部署方式，能够实时检测和阻断包括溢出攻击、</a:t>
            </a:r>
            <a:r>
              <a:rPr lang="en-US" dirty="0"/>
              <a:t>RPC</a:t>
            </a:r>
            <a:r>
              <a:rPr lang="zh-CN" altLang="en-US" dirty="0"/>
              <a:t>攻击、</a:t>
            </a:r>
            <a:r>
              <a:rPr lang="en-US" dirty="0"/>
              <a:t>WEBCGI</a:t>
            </a:r>
            <a:r>
              <a:rPr lang="zh-CN" altLang="en-US" dirty="0"/>
              <a:t>攻击、拒绝服务攻击、木马、蠕虫等超过</a:t>
            </a:r>
            <a:r>
              <a:rPr lang="en-US" dirty="0"/>
              <a:t>3500</a:t>
            </a:r>
            <a:r>
              <a:rPr lang="zh-CN" altLang="en-US" dirty="0"/>
              <a:t>种网络攻击行为，可以有效地保护用户网络</a:t>
            </a:r>
            <a:r>
              <a:rPr lang="en-US" dirty="0"/>
              <a:t>IT</a:t>
            </a:r>
            <a:r>
              <a:rPr lang="zh-CN" altLang="en-US" dirty="0"/>
              <a:t>服务资源。此外，还具有应用协议智能识别、</a:t>
            </a:r>
            <a:r>
              <a:rPr lang="en-US" dirty="0"/>
              <a:t>P2P</a:t>
            </a:r>
            <a:r>
              <a:rPr lang="zh-CN" altLang="en-US" dirty="0"/>
              <a:t>流量控制、网络病毒防御、上网行为管理、恶意网站过滤和内网监控等功能，为用户提供了完整的立体式网络安全防护</a:t>
            </a:r>
            <a:r>
              <a:rPr lang="en-US" dirty="0"/>
              <a:t> </a:t>
            </a:r>
            <a:endParaRPr lang="zh-CN" altLang="en-US" dirty="0" smtClean="0"/>
          </a:p>
          <a:p>
            <a:pPr lvl="1"/>
            <a:r>
              <a:rPr lang="zh-CN" altLang="en-US" dirty="0"/>
              <a:t>其主要功能</a:t>
            </a:r>
            <a:r>
              <a:rPr lang="zh-CN" altLang="en-US" dirty="0" smtClean="0"/>
              <a:t>包括：</a:t>
            </a:r>
          </a:p>
          <a:p>
            <a:pPr marL="914400" lvl="2" indent="0">
              <a:buNone/>
            </a:pPr>
            <a:r>
              <a:rPr lang="zh-CN" altLang="en-US" dirty="0"/>
              <a:t>（</a:t>
            </a:r>
            <a:r>
              <a:rPr lang="en-US" dirty="0"/>
              <a:t>1</a:t>
            </a:r>
            <a:r>
              <a:rPr lang="zh-CN" altLang="en-US" dirty="0"/>
              <a:t>）入侵防护</a:t>
            </a:r>
            <a:endParaRPr lang="en-US" dirty="0"/>
          </a:p>
          <a:p>
            <a:pPr marL="914400" lvl="2" indent="0">
              <a:buNone/>
            </a:pPr>
            <a:r>
              <a:rPr lang="zh-CN" altLang="en-US" dirty="0"/>
              <a:t>（</a:t>
            </a:r>
            <a:r>
              <a:rPr lang="en-US" dirty="0"/>
              <a:t>2</a:t>
            </a:r>
            <a:r>
              <a:rPr lang="zh-CN" altLang="en-US" dirty="0"/>
              <a:t>）</a:t>
            </a:r>
            <a:r>
              <a:rPr lang="en-US" dirty="0" err="1" smtClean="0"/>
              <a:t>D</a:t>
            </a:r>
            <a:r>
              <a:rPr lang="en-US" cap="none" dirty="0" err="1" smtClean="0"/>
              <a:t>o</a:t>
            </a:r>
            <a:r>
              <a:rPr lang="en-US" dirty="0" err="1" smtClean="0"/>
              <a:t>S</a:t>
            </a:r>
            <a:r>
              <a:rPr lang="en-US" dirty="0" smtClean="0"/>
              <a:t>/</a:t>
            </a:r>
            <a:r>
              <a:rPr lang="en-US" dirty="0" err="1" smtClean="0"/>
              <a:t>DD</a:t>
            </a:r>
            <a:r>
              <a:rPr lang="en-US" cap="none" dirty="0" err="1" smtClean="0"/>
              <a:t>o</a:t>
            </a:r>
            <a:r>
              <a:rPr lang="en-US" dirty="0" err="1" smtClean="0"/>
              <a:t>S</a:t>
            </a:r>
            <a:r>
              <a:rPr lang="zh-CN" altLang="en-US" dirty="0"/>
              <a:t>防护</a:t>
            </a:r>
            <a:endParaRPr lang="en-US" dirty="0"/>
          </a:p>
          <a:p>
            <a:pPr marL="914400" lvl="2" indent="0">
              <a:buNone/>
            </a:pPr>
            <a:r>
              <a:rPr lang="zh-CN" altLang="en-US" dirty="0"/>
              <a:t>（</a:t>
            </a:r>
            <a:r>
              <a:rPr lang="en-US" dirty="0"/>
              <a:t>3</a:t>
            </a:r>
            <a:r>
              <a:rPr lang="zh-CN" altLang="en-US" dirty="0"/>
              <a:t>）应用管控</a:t>
            </a:r>
            <a:endParaRPr lang="en-US" dirty="0"/>
          </a:p>
          <a:p>
            <a:pPr marL="914400" lvl="2" indent="0">
              <a:buNone/>
            </a:pPr>
            <a:r>
              <a:rPr lang="zh-CN" altLang="en-US" dirty="0"/>
              <a:t>（</a:t>
            </a:r>
            <a:r>
              <a:rPr lang="en-US" dirty="0"/>
              <a:t>4</a:t>
            </a:r>
            <a:r>
              <a:rPr lang="zh-CN" altLang="en-US" dirty="0"/>
              <a:t>）网络病毒检测</a:t>
            </a:r>
            <a:r>
              <a:rPr lang="en-US" dirty="0"/>
              <a:t> </a:t>
            </a:r>
          </a:p>
          <a:p>
            <a:pPr marL="914400" lvl="2" indent="0">
              <a:buNone/>
            </a:pPr>
            <a:r>
              <a:rPr lang="en-US" dirty="0"/>
              <a:t> </a:t>
            </a:r>
            <a:r>
              <a:rPr lang="zh-CN" altLang="en-US" dirty="0"/>
              <a:t>（</a:t>
            </a:r>
            <a:r>
              <a:rPr lang="en-US" dirty="0"/>
              <a:t>5</a:t>
            </a:r>
            <a:r>
              <a:rPr lang="zh-CN" altLang="en-US" dirty="0"/>
              <a:t>）</a:t>
            </a:r>
            <a:r>
              <a:rPr lang="en-US" dirty="0"/>
              <a:t>URL</a:t>
            </a:r>
            <a:r>
              <a:rPr lang="zh-CN" altLang="en-US" dirty="0"/>
              <a:t>过滤</a:t>
            </a:r>
            <a:r>
              <a:rPr lang="en-US" dirty="0" smtClean="0"/>
              <a:t> </a:t>
            </a:r>
            <a:endParaRPr lang="en-US" dirty="0"/>
          </a:p>
        </p:txBody>
      </p:sp>
    </p:spTree>
    <p:extLst>
      <p:ext uri="{BB962C8B-B14F-4D97-AF65-F5344CB8AC3E}">
        <p14:creationId xmlns:p14="http://schemas.microsoft.com/office/powerpoint/2010/main" xmlns="" val="6690664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13.4.3 IDS</a:t>
            </a:r>
            <a:r>
              <a:rPr lang="zh-CN" altLang="en-US" b="1" dirty="0"/>
              <a:t>与</a:t>
            </a:r>
            <a:r>
              <a:rPr lang="en-US" b="1" dirty="0"/>
              <a:t>IPS</a:t>
            </a:r>
            <a:r>
              <a:rPr lang="zh-CN" altLang="en-US" b="1" dirty="0" smtClean="0"/>
              <a:t>产品</a:t>
            </a: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pPr marL="0" indent="0">
              <a:buNone/>
            </a:pPr>
            <a:r>
              <a:rPr lang="en-US" dirty="0"/>
              <a:t>4</a:t>
            </a:r>
            <a:r>
              <a:rPr lang="zh-CN" altLang="en-US" dirty="0"/>
              <a:t>、山石网科</a:t>
            </a:r>
            <a:r>
              <a:rPr lang="en-US" dirty="0"/>
              <a:t>IPS</a:t>
            </a:r>
          </a:p>
          <a:p>
            <a:pPr lvl="1"/>
            <a:r>
              <a:rPr lang="zh-CN" altLang="en-US" dirty="0"/>
              <a:t>山石网科</a:t>
            </a:r>
            <a:r>
              <a:rPr lang="en-US" dirty="0"/>
              <a:t>IPS</a:t>
            </a:r>
            <a:r>
              <a:rPr lang="zh-CN" altLang="en-US" dirty="0"/>
              <a:t>是用于实现专业的入侵攻击检测和防御的安全产品。主要部署在服务器前端、互联网出口以及内网防护等用户场景中。它采用专业的高速多核安全引擎，融合山石专用的安全操作系统，全面实现网络入侵攻击防御功能，除了提供</a:t>
            </a:r>
            <a:r>
              <a:rPr lang="en-US" dirty="0"/>
              <a:t>4000</a:t>
            </a:r>
            <a:r>
              <a:rPr lang="zh-CN" altLang="en-US" dirty="0"/>
              <a:t>多种攻击特征检测外，还提供专业的</a:t>
            </a:r>
            <a:r>
              <a:rPr lang="en-US" dirty="0"/>
              <a:t>Botnet</a:t>
            </a:r>
            <a:r>
              <a:rPr lang="zh-CN" altLang="en-US" dirty="0"/>
              <a:t>检测防护、网络应用精确识别、网络安全性能优化以及安全管理的能力，为用户业务的正常运行和使用提供可信的安全保障</a:t>
            </a:r>
            <a:r>
              <a:rPr lang="en-US" dirty="0"/>
              <a:t> </a:t>
            </a:r>
          </a:p>
        </p:txBody>
      </p:sp>
    </p:spTree>
    <p:extLst>
      <p:ext uri="{BB962C8B-B14F-4D97-AF65-F5344CB8AC3E}">
        <p14:creationId xmlns:p14="http://schemas.microsoft.com/office/powerpoint/2010/main" xmlns="" val="13025411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思考</a:t>
            </a:r>
            <a:r>
              <a:rPr lang="en-US" dirty="0"/>
              <a:t> </a:t>
            </a:r>
          </a:p>
        </p:txBody>
      </p:sp>
      <p:sp>
        <p:nvSpPr>
          <p:cNvPr id="3" name="Content Placeholder 2"/>
          <p:cNvSpPr>
            <a:spLocks noGrp="1"/>
          </p:cNvSpPr>
          <p:nvPr>
            <p:ph sz="quarter" idx="13"/>
          </p:nvPr>
        </p:nvSpPr>
        <p:spPr/>
        <p:txBody>
          <a:bodyPr/>
          <a:lstStyle/>
          <a:p>
            <a:pPr marL="0" indent="0">
              <a:buNone/>
            </a:pPr>
            <a:r>
              <a:rPr lang="en-US" dirty="0"/>
              <a:t>1</a:t>
            </a:r>
            <a:r>
              <a:rPr lang="zh-CN" altLang="en-US" dirty="0"/>
              <a:t>、防火墙的智能化是指什么？下一代防火墙应该具备哪些特征？</a:t>
            </a:r>
            <a:endParaRPr lang="en-US" dirty="0"/>
          </a:p>
          <a:p>
            <a:pPr marL="0" indent="0">
              <a:buNone/>
            </a:pPr>
            <a:r>
              <a:rPr lang="en-US" dirty="0" smtClean="0"/>
              <a:t>2</a:t>
            </a:r>
            <a:r>
              <a:rPr lang="zh-CN" altLang="en-US" dirty="0"/>
              <a:t>、结合案例二分析防火墙与</a:t>
            </a:r>
            <a:r>
              <a:rPr lang="en-US" dirty="0"/>
              <a:t>IPS</a:t>
            </a:r>
            <a:r>
              <a:rPr lang="zh-CN" altLang="en-US" dirty="0"/>
              <a:t>无法完全阻挡</a:t>
            </a:r>
            <a:r>
              <a:rPr lang="en-US" dirty="0" err="1" smtClean="0"/>
              <a:t>DD</a:t>
            </a:r>
            <a:r>
              <a:rPr lang="en-US" cap="none" dirty="0" err="1" smtClean="0"/>
              <a:t>o</a:t>
            </a:r>
            <a:r>
              <a:rPr lang="en-US" dirty="0" err="1" smtClean="0"/>
              <a:t>S</a:t>
            </a:r>
            <a:r>
              <a:rPr lang="zh-CN" altLang="en-US" dirty="0"/>
              <a:t>攻击的原因，从该案例中你得到了什么启发？</a:t>
            </a:r>
            <a:endParaRPr lang="en-US" dirty="0"/>
          </a:p>
          <a:p>
            <a:endParaRPr lang="en-US" dirty="0"/>
          </a:p>
        </p:txBody>
      </p:sp>
    </p:spTree>
    <p:extLst>
      <p:ext uri="{BB962C8B-B14F-4D97-AF65-F5344CB8AC3E}">
        <p14:creationId xmlns:p14="http://schemas.microsoft.com/office/powerpoint/2010/main" xmlns="" val="9143891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13.5 </a:t>
            </a:r>
            <a:r>
              <a:rPr lang="en-US" b="1" dirty="0" smtClean="0"/>
              <a:t>S</a:t>
            </a:r>
            <a:r>
              <a:rPr lang="en-US" b="1" cap="none" dirty="0" smtClean="0"/>
              <a:t>nort</a:t>
            </a:r>
            <a:r>
              <a:rPr lang="zh-CN" altLang="en-US" b="1" dirty="0" smtClean="0"/>
              <a:t>安装</a:t>
            </a:r>
            <a:r>
              <a:rPr lang="zh-CN" altLang="en-US" b="1" dirty="0"/>
              <a:t>与</a:t>
            </a:r>
            <a:r>
              <a:rPr lang="zh-CN" altLang="en-US" b="1" dirty="0" smtClean="0"/>
              <a:t>配置</a:t>
            </a:r>
            <a:endParaRPr lang="en-US" dirty="0"/>
          </a:p>
        </p:txBody>
      </p:sp>
      <p:sp>
        <p:nvSpPr>
          <p:cNvPr id="3" name="Content Placeholder 2"/>
          <p:cNvSpPr>
            <a:spLocks noGrp="1"/>
          </p:cNvSpPr>
          <p:nvPr>
            <p:ph sz="quarter" idx="13"/>
          </p:nvPr>
        </p:nvSpPr>
        <p:spPr/>
        <p:txBody>
          <a:bodyPr/>
          <a:lstStyle/>
          <a:p>
            <a:r>
              <a:rPr lang="en-US" b="1" dirty="0"/>
              <a:t>13.5.1 S</a:t>
            </a:r>
            <a:r>
              <a:rPr lang="en-US" b="1" cap="none" dirty="0"/>
              <a:t>nort</a:t>
            </a:r>
            <a:r>
              <a:rPr lang="zh-CN" altLang="en-US" b="1" dirty="0" smtClean="0"/>
              <a:t>概述</a:t>
            </a:r>
          </a:p>
          <a:p>
            <a:r>
              <a:rPr lang="en-US" b="1" dirty="0"/>
              <a:t>13.5.2 S</a:t>
            </a:r>
            <a:r>
              <a:rPr lang="en-US" b="1" cap="none" dirty="0"/>
              <a:t>nort</a:t>
            </a:r>
            <a:r>
              <a:rPr lang="zh-CN" altLang="en-US" b="1" dirty="0"/>
              <a:t>入侵检测环境的</a:t>
            </a:r>
            <a:r>
              <a:rPr lang="zh-CN" altLang="en-US" b="1" dirty="0" smtClean="0"/>
              <a:t>安装</a:t>
            </a:r>
          </a:p>
          <a:p>
            <a:r>
              <a:rPr lang="en-US" b="1" dirty="0"/>
              <a:t>13.5.3 S</a:t>
            </a:r>
            <a:r>
              <a:rPr lang="en-US" b="1" cap="none" dirty="0"/>
              <a:t>nort</a:t>
            </a:r>
            <a:r>
              <a:rPr lang="zh-CN" altLang="en-US" b="1" dirty="0"/>
              <a:t>入侵检测环境的配置与</a:t>
            </a:r>
            <a:r>
              <a:rPr lang="zh-CN" altLang="en-US" b="1" dirty="0" smtClean="0"/>
              <a:t>启动</a:t>
            </a:r>
          </a:p>
          <a:p>
            <a:r>
              <a:rPr lang="en-US" b="1" dirty="0"/>
              <a:t>13.5.4 S</a:t>
            </a:r>
            <a:r>
              <a:rPr lang="en-US" b="1" cap="none" dirty="0"/>
              <a:t>nort</a:t>
            </a:r>
            <a:r>
              <a:rPr lang="zh-CN" altLang="en-US" b="1" dirty="0"/>
              <a:t>入侵检测环境的配置与测试</a:t>
            </a:r>
            <a:endParaRPr lang="en-US" dirty="0"/>
          </a:p>
        </p:txBody>
      </p:sp>
    </p:spTree>
    <p:extLst>
      <p:ext uri="{BB962C8B-B14F-4D97-AF65-F5344CB8AC3E}">
        <p14:creationId xmlns:p14="http://schemas.microsoft.com/office/powerpoint/2010/main" xmlns="" val="79379776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13.5.1 </a:t>
            </a:r>
            <a:r>
              <a:rPr lang="en-US" b="1" dirty="0" smtClean="0"/>
              <a:t>S</a:t>
            </a:r>
            <a:r>
              <a:rPr lang="en-US" b="1" cap="none" dirty="0" smtClean="0"/>
              <a:t>nort</a:t>
            </a:r>
            <a:r>
              <a:rPr lang="zh-CN" altLang="en-US" b="1" dirty="0" smtClean="0"/>
              <a:t>概述</a:t>
            </a:r>
            <a:endParaRPr lang="en-US" dirty="0"/>
          </a:p>
        </p:txBody>
      </p:sp>
      <p:sp>
        <p:nvSpPr>
          <p:cNvPr id="3" name="Content Placeholder 2"/>
          <p:cNvSpPr>
            <a:spLocks noGrp="1"/>
          </p:cNvSpPr>
          <p:nvPr>
            <p:ph sz="quarter" idx="13"/>
          </p:nvPr>
        </p:nvSpPr>
        <p:spPr/>
        <p:txBody>
          <a:bodyPr/>
          <a:lstStyle/>
          <a:p>
            <a:r>
              <a:rPr lang="en-US" dirty="0" smtClean="0"/>
              <a:t>S</a:t>
            </a:r>
            <a:r>
              <a:rPr lang="en-US" cap="none" dirty="0" smtClean="0"/>
              <a:t>nort</a:t>
            </a:r>
            <a:r>
              <a:rPr lang="zh-CN" altLang="en-US" dirty="0" smtClean="0"/>
              <a:t>是</a:t>
            </a:r>
            <a:r>
              <a:rPr lang="zh-CN" altLang="en-US" dirty="0"/>
              <a:t>一个开放源码的轻量级入侵检测系统，它具有实时数据流量分析和</a:t>
            </a:r>
            <a:r>
              <a:rPr lang="en-US" dirty="0"/>
              <a:t>IP</a:t>
            </a:r>
            <a:r>
              <a:rPr lang="zh-CN" altLang="en-US" dirty="0"/>
              <a:t>数据包日志分析的能力，具有跨平台特征，能够进行协议分析和对内容的搜索与匹配，它还能够检测不同的攻击行为，如缓冲区溢出、端口扫描、</a:t>
            </a:r>
            <a:r>
              <a:rPr lang="en-US" dirty="0" err="1" smtClean="0"/>
              <a:t>D</a:t>
            </a:r>
            <a:r>
              <a:rPr lang="en-US" cap="none" dirty="0" err="1" smtClean="0"/>
              <a:t>o</a:t>
            </a:r>
            <a:r>
              <a:rPr lang="en-US" dirty="0" err="1" smtClean="0"/>
              <a:t>S</a:t>
            </a:r>
            <a:r>
              <a:rPr lang="zh-CN" altLang="en-US" dirty="0"/>
              <a:t>攻击等，并实时</a:t>
            </a:r>
            <a:r>
              <a:rPr lang="zh-CN" altLang="en-US" dirty="0" smtClean="0"/>
              <a:t>报警</a:t>
            </a:r>
          </a:p>
          <a:p>
            <a:r>
              <a:rPr lang="en-US" dirty="0" smtClean="0"/>
              <a:t>S</a:t>
            </a:r>
            <a:r>
              <a:rPr lang="en-US" cap="none" dirty="0" smtClean="0"/>
              <a:t>nort</a:t>
            </a:r>
            <a:r>
              <a:rPr lang="zh-CN" altLang="en-US" dirty="0" smtClean="0"/>
              <a:t>有</a:t>
            </a:r>
            <a:r>
              <a:rPr lang="zh-CN" altLang="en-US" dirty="0"/>
              <a:t>三种工作模式：嗅探器、数据包记录器、入侵检测系统。当采用嗅探器模式时它只读取网络中传输的数据包，然后显示在控制台上；当采用数据包记录器模式时它将数据包记录到硬盘上并进行分析；入侵检测模式功能强大，可以根据用户事先定义的一些规则分析网络数据流并根据检测结果采取一定的动作</a:t>
            </a:r>
            <a:r>
              <a:rPr lang="en-US" dirty="0"/>
              <a:t> </a:t>
            </a:r>
          </a:p>
        </p:txBody>
      </p:sp>
    </p:spTree>
    <p:extLst>
      <p:ext uri="{BB962C8B-B14F-4D97-AF65-F5344CB8AC3E}">
        <p14:creationId xmlns:p14="http://schemas.microsoft.com/office/powerpoint/2010/main" xmlns="" val="14757008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13.5.2 </a:t>
            </a:r>
            <a:r>
              <a:rPr lang="en-US" b="1" dirty="0" smtClean="0"/>
              <a:t>S</a:t>
            </a:r>
            <a:r>
              <a:rPr lang="en-US" b="1" cap="none" dirty="0" smtClean="0"/>
              <a:t>nort</a:t>
            </a:r>
            <a:r>
              <a:rPr lang="zh-CN" altLang="en-US" b="1" dirty="0" smtClean="0"/>
              <a:t>入侵</a:t>
            </a:r>
            <a:r>
              <a:rPr lang="zh-CN" altLang="en-US" b="1" dirty="0"/>
              <a:t>检测环境的</a:t>
            </a:r>
            <a:r>
              <a:rPr lang="zh-CN" altLang="en-US" b="1" dirty="0" smtClean="0"/>
              <a:t>安装</a:t>
            </a:r>
            <a:endParaRPr lang="en-US" dirty="0"/>
          </a:p>
        </p:txBody>
      </p:sp>
      <p:sp>
        <p:nvSpPr>
          <p:cNvPr id="3" name="Content Placeholder 2"/>
          <p:cNvSpPr>
            <a:spLocks noGrp="1"/>
          </p:cNvSpPr>
          <p:nvPr>
            <p:ph sz="quarter" idx="13"/>
          </p:nvPr>
        </p:nvSpPr>
        <p:spPr/>
        <p:txBody>
          <a:bodyPr/>
          <a:lstStyle/>
          <a:p>
            <a:r>
              <a:rPr lang="zh-CN" altLang="en-US" dirty="0"/>
              <a:t>要建立一个完整的</a:t>
            </a:r>
            <a:r>
              <a:rPr lang="en-US" dirty="0" smtClean="0"/>
              <a:t>S</a:t>
            </a:r>
            <a:r>
              <a:rPr lang="en-US" cap="none" dirty="0" smtClean="0"/>
              <a:t>nort</a:t>
            </a:r>
            <a:r>
              <a:rPr lang="zh-CN" altLang="en-US" dirty="0" smtClean="0"/>
              <a:t>入侵</a:t>
            </a:r>
            <a:r>
              <a:rPr lang="zh-CN" altLang="en-US" dirty="0"/>
              <a:t>检测环境，必须下载并安装</a:t>
            </a:r>
            <a:r>
              <a:rPr lang="en-US" dirty="0" smtClean="0"/>
              <a:t>A</a:t>
            </a:r>
            <a:r>
              <a:rPr lang="en-US" cap="none" dirty="0" smtClean="0"/>
              <a:t>pache</a:t>
            </a:r>
            <a:r>
              <a:rPr lang="zh-CN" altLang="en-US" dirty="0" smtClean="0"/>
              <a:t>、</a:t>
            </a:r>
            <a:r>
              <a:rPr lang="en-US" dirty="0" err="1" smtClean="0"/>
              <a:t>M</a:t>
            </a:r>
            <a:r>
              <a:rPr lang="en-US" cap="none" dirty="0" err="1" smtClean="0"/>
              <a:t>y</a:t>
            </a:r>
            <a:r>
              <a:rPr lang="en-US" dirty="0" err="1" smtClean="0"/>
              <a:t>S</a:t>
            </a:r>
            <a:r>
              <a:rPr lang="en-US" cap="none" dirty="0" err="1" smtClean="0"/>
              <a:t>ql</a:t>
            </a:r>
            <a:r>
              <a:rPr lang="zh-CN" altLang="en-US" dirty="0" smtClean="0"/>
              <a:t>、</a:t>
            </a:r>
            <a:r>
              <a:rPr lang="en-US" dirty="0"/>
              <a:t>PHP</a:t>
            </a:r>
            <a:r>
              <a:rPr lang="zh-CN" altLang="en-US" dirty="0"/>
              <a:t>、</a:t>
            </a:r>
            <a:r>
              <a:rPr lang="en-US" dirty="0" err="1" smtClean="0"/>
              <a:t>W</a:t>
            </a:r>
            <a:r>
              <a:rPr lang="en-US" cap="none" dirty="0" err="1" smtClean="0"/>
              <a:t>in</a:t>
            </a:r>
            <a:r>
              <a:rPr lang="en-US" dirty="0" err="1" smtClean="0"/>
              <a:t>P</a:t>
            </a:r>
            <a:r>
              <a:rPr lang="en-US" cap="none" dirty="0" err="1" smtClean="0"/>
              <a:t>cap</a:t>
            </a:r>
            <a:r>
              <a:rPr lang="zh-CN" altLang="en-US" dirty="0" smtClean="0"/>
              <a:t>等</a:t>
            </a:r>
            <a:r>
              <a:rPr lang="zh-CN" altLang="en-US" dirty="0"/>
              <a:t>软件工具，如表</a:t>
            </a:r>
            <a:r>
              <a:rPr lang="en-US" dirty="0"/>
              <a:t>13-1</a:t>
            </a:r>
            <a:r>
              <a:rPr lang="zh-CN" altLang="en-US" dirty="0"/>
              <a:t>所示</a:t>
            </a:r>
            <a:r>
              <a:rPr lang="en-US" dirty="0"/>
              <a:t> </a:t>
            </a:r>
          </a:p>
        </p:txBody>
      </p:sp>
      <p:graphicFrame>
        <p:nvGraphicFramePr>
          <p:cNvPr id="4" name="Table 3"/>
          <p:cNvGraphicFramePr>
            <a:graphicFrameLocks noGrp="1"/>
          </p:cNvGraphicFramePr>
          <p:nvPr>
            <p:extLst>
              <p:ext uri="{D42A27DB-BD31-4B8C-83A1-F6EECF244321}">
                <p14:modId xmlns:p14="http://schemas.microsoft.com/office/powerpoint/2010/main" xmlns="" val="1472797062"/>
              </p:ext>
            </p:extLst>
          </p:nvPr>
        </p:nvGraphicFramePr>
        <p:xfrm>
          <a:off x="3589977" y="3541515"/>
          <a:ext cx="5011420" cy="3090545"/>
        </p:xfrm>
        <a:graphic>
          <a:graphicData uri="http://schemas.openxmlformats.org/drawingml/2006/table">
            <a:tbl>
              <a:tblPr firstRow="1" firstCol="1" lastRow="1" lastCol="1" bandRow="1" bandCol="1"/>
              <a:tblGrid>
                <a:gridCol w="770890"/>
                <a:gridCol w="2057400"/>
                <a:gridCol w="2183130"/>
              </a:tblGrid>
              <a:tr h="301625">
                <a:tc>
                  <a:txBody>
                    <a:bodyPr/>
                    <a:lstStyle/>
                    <a:p>
                      <a:pPr algn="ctr">
                        <a:spcAft>
                          <a:spcPts val="0"/>
                        </a:spcAft>
                      </a:pPr>
                      <a:r>
                        <a:rPr lang="zh-CN" sz="1050" b="1" kern="100">
                          <a:effectLst/>
                          <a:latin typeface="Times New Roman" charset="0"/>
                          <a:ea typeface="宋体" charset="0"/>
                        </a:rPr>
                        <a:t>软件名称</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b="1" kern="100">
                          <a:effectLst/>
                          <a:latin typeface="Times New Roman" charset="0"/>
                          <a:ea typeface="宋体" charset="0"/>
                        </a:rPr>
                        <a:t>下载网址</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b="1" kern="100">
                          <a:effectLst/>
                          <a:latin typeface="Times New Roman" charset="0"/>
                          <a:ea typeface="宋体" charset="0"/>
                        </a:rPr>
                        <a:t>功能</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8450">
                <a:tc>
                  <a:txBody>
                    <a:bodyPr/>
                    <a:lstStyle/>
                    <a:p>
                      <a:pPr algn="just">
                        <a:spcAft>
                          <a:spcPts val="0"/>
                        </a:spcAft>
                      </a:pPr>
                      <a:r>
                        <a:rPr lang="en-US" sz="1050" kern="100">
                          <a:effectLst/>
                          <a:latin typeface="宋体" charset="0"/>
                          <a:ea typeface="宋体" charset="0"/>
                        </a:rPr>
                        <a:t>Apache</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kern="100">
                          <a:effectLst/>
                          <a:latin typeface="宋体" charset="0"/>
                          <a:ea typeface="宋体" charset="0"/>
                        </a:rPr>
                        <a:t>http://www.apache.org</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kern="100">
                          <a:effectLst/>
                          <a:latin typeface="宋体" charset="0"/>
                          <a:ea typeface="宋体" charset="0"/>
                        </a:rPr>
                        <a:t>Apache Web</a:t>
                      </a:r>
                      <a:r>
                        <a:rPr lang="zh-CN" sz="1050" kern="100">
                          <a:effectLst/>
                          <a:latin typeface="宋体" charset="0"/>
                          <a:ea typeface="宋体" charset="0"/>
                        </a:rPr>
                        <a:t>服务器</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90220">
                <a:tc>
                  <a:txBody>
                    <a:bodyPr/>
                    <a:lstStyle/>
                    <a:p>
                      <a:pPr algn="just">
                        <a:spcAft>
                          <a:spcPts val="0"/>
                        </a:spcAft>
                      </a:pPr>
                      <a:r>
                        <a:rPr lang="en-US" sz="1050" kern="100">
                          <a:effectLst/>
                          <a:latin typeface="宋体" charset="0"/>
                          <a:ea typeface="宋体" charset="0"/>
                        </a:rPr>
                        <a:t>MySql</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u="none" strike="noStrike" kern="100">
                          <a:solidFill>
                            <a:srgbClr val="000000"/>
                          </a:solidFill>
                          <a:effectLst/>
                          <a:latin typeface="宋体" charset="0"/>
                          <a:ea typeface="宋体" charset="0"/>
                          <a:hlinkClick r:id="rId2"/>
                        </a:rPr>
                        <a:t>http://www.mysql.com</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zh-CN" sz="1050" kern="100">
                          <a:effectLst/>
                          <a:latin typeface="Times New Roman" charset="0"/>
                          <a:ea typeface="宋体" charset="0"/>
                        </a:rPr>
                        <a:t>用于存储</a:t>
                      </a:r>
                      <a:r>
                        <a:rPr lang="en-US" sz="1050" kern="100">
                          <a:effectLst/>
                          <a:latin typeface="宋体" charset="0"/>
                          <a:ea typeface="宋体" charset="0"/>
                        </a:rPr>
                        <a:t>Snort</a:t>
                      </a:r>
                      <a:r>
                        <a:rPr lang="zh-CN" sz="1050" kern="100">
                          <a:effectLst/>
                          <a:latin typeface="宋体" charset="0"/>
                          <a:ea typeface="宋体" charset="0"/>
                        </a:rPr>
                        <a:t>的日志、报警、权限等信息的数据库</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0195">
                <a:tc>
                  <a:txBody>
                    <a:bodyPr/>
                    <a:lstStyle/>
                    <a:p>
                      <a:pPr algn="just">
                        <a:spcAft>
                          <a:spcPts val="0"/>
                        </a:spcAft>
                      </a:pPr>
                      <a:r>
                        <a:rPr lang="en-US" sz="1050" kern="100">
                          <a:effectLst/>
                          <a:latin typeface="宋体" charset="0"/>
                          <a:ea typeface="宋体" charset="0"/>
                        </a:rPr>
                        <a:t>PHP</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kern="100">
                          <a:effectLst/>
                          <a:latin typeface="宋体" charset="0"/>
                          <a:ea typeface="宋体" charset="0"/>
                        </a:rPr>
                        <a:t>http://www.php.net</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kern="100">
                          <a:effectLst/>
                          <a:latin typeface="宋体" charset="0"/>
                          <a:ea typeface="宋体" charset="0"/>
                        </a:rPr>
                        <a:t>PHP</a:t>
                      </a:r>
                      <a:r>
                        <a:rPr lang="zh-CN" sz="1050" kern="100">
                          <a:effectLst/>
                          <a:latin typeface="宋体" charset="0"/>
                          <a:ea typeface="宋体" charset="0"/>
                        </a:rPr>
                        <a:t>脚本的支持环境</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5115">
                <a:tc>
                  <a:txBody>
                    <a:bodyPr/>
                    <a:lstStyle/>
                    <a:p>
                      <a:pPr algn="just">
                        <a:spcAft>
                          <a:spcPts val="0"/>
                        </a:spcAft>
                      </a:pPr>
                      <a:r>
                        <a:rPr lang="en-US" sz="1050" kern="100">
                          <a:effectLst/>
                          <a:latin typeface="宋体" charset="0"/>
                          <a:ea typeface="宋体" charset="0"/>
                        </a:rPr>
                        <a:t>Snort</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kern="100">
                          <a:effectLst/>
                          <a:latin typeface="宋体" charset="0"/>
                          <a:ea typeface="宋体" charset="0"/>
                        </a:rPr>
                        <a:t>http://www.snort.org</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kern="100">
                          <a:effectLst/>
                          <a:latin typeface="宋体" charset="0"/>
                          <a:ea typeface="宋体" charset="0"/>
                        </a:rPr>
                        <a:t>Snort</a:t>
                      </a:r>
                      <a:r>
                        <a:rPr lang="zh-CN" sz="1050" kern="100">
                          <a:effectLst/>
                          <a:latin typeface="宋体" charset="0"/>
                          <a:ea typeface="宋体" charset="0"/>
                        </a:rPr>
                        <a:t>安装包，入侵检测的核心部分</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7815">
                <a:tc>
                  <a:txBody>
                    <a:bodyPr/>
                    <a:lstStyle/>
                    <a:p>
                      <a:pPr algn="just">
                        <a:spcAft>
                          <a:spcPts val="0"/>
                        </a:spcAft>
                      </a:pPr>
                      <a:r>
                        <a:rPr lang="en-US" sz="1050" kern="100">
                          <a:effectLst/>
                          <a:latin typeface="宋体" charset="0"/>
                          <a:ea typeface="宋体" charset="0"/>
                        </a:rPr>
                        <a:t>Acid</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u="none" strike="noStrike" kern="100">
                          <a:solidFill>
                            <a:srgbClr val="000000"/>
                          </a:solidFill>
                          <a:effectLst/>
                          <a:latin typeface="宋体" charset="0"/>
                          <a:ea typeface="宋体" charset="0"/>
                          <a:hlinkClick r:id="rId3"/>
                        </a:rPr>
                        <a:t>http://www.cert.org/kb/acid</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zh-CN" sz="1050" kern="100">
                          <a:effectLst/>
                          <a:latin typeface="Times New Roman" charset="0"/>
                          <a:ea typeface="宋体" charset="0"/>
                        </a:rPr>
                        <a:t>基于</a:t>
                      </a:r>
                      <a:r>
                        <a:rPr lang="en-US" sz="1050" kern="100">
                          <a:effectLst/>
                          <a:latin typeface="宋体" charset="0"/>
                          <a:ea typeface="宋体" charset="0"/>
                        </a:rPr>
                        <a:t>PHP</a:t>
                      </a:r>
                      <a:r>
                        <a:rPr lang="zh-CN" sz="1050" kern="100">
                          <a:effectLst/>
                          <a:latin typeface="宋体" charset="0"/>
                          <a:ea typeface="宋体" charset="0"/>
                        </a:rPr>
                        <a:t>的入侵检测数据库分析控制台</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3845">
                <a:tc>
                  <a:txBody>
                    <a:bodyPr/>
                    <a:lstStyle/>
                    <a:p>
                      <a:pPr algn="just">
                        <a:spcAft>
                          <a:spcPts val="0"/>
                        </a:spcAft>
                      </a:pPr>
                      <a:r>
                        <a:rPr lang="en-US" sz="1050" kern="100">
                          <a:effectLst/>
                          <a:latin typeface="宋体" charset="0"/>
                          <a:ea typeface="宋体" charset="0"/>
                        </a:rPr>
                        <a:t>Adodb</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u="none" strike="noStrike" kern="100">
                          <a:solidFill>
                            <a:srgbClr val="000000"/>
                          </a:solidFill>
                          <a:effectLst/>
                          <a:latin typeface="宋体" charset="0"/>
                          <a:ea typeface="宋体" charset="0"/>
                          <a:hlinkClick r:id="rId4"/>
                        </a:rPr>
                        <a:t>http://php.weblogs.com/adodb</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zh-CN" sz="1050" kern="100">
                          <a:effectLst/>
                          <a:latin typeface="Times New Roman" charset="0"/>
                          <a:ea typeface="宋体" charset="0"/>
                        </a:rPr>
                        <a:t>为</a:t>
                      </a:r>
                      <a:r>
                        <a:rPr lang="en-US" sz="1050" kern="100">
                          <a:effectLst/>
                          <a:latin typeface="宋体" charset="0"/>
                          <a:ea typeface="宋体" charset="0"/>
                        </a:rPr>
                        <a:t>PHP</a:t>
                      </a:r>
                      <a:r>
                        <a:rPr lang="zh-CN" sz="1050" kern="100">
                          <a:effectLst/>
                          <a:latin typeface="宋体" charset="0"/>
                          <a:ea typeface="宋体" charset="0"/>
                        </a:rPr>
                        <a:t>提供统一的数据库连接函数</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7655">
                <a:tc>
                  <a:txBody>
                    <a:bodyPr/>
                    <a:lstStyle/>
                    <a:p>
                      <a:pPr algn="just">
                        <a:spcAft>
                          <a:spcPts val="0"/>
                        </a:spcAft>
                      </a:pPr>
                      <a:r>
                        <a:rPr lang="en-US" sz="1050" kern="100">
                          <a:effectLst/>
                          <a:latin typeface="宋体" charset="0"/>
                          <a:ea typeface="宋体" charset="0"/>
                        </a:rPr>
                        <a:t>Jpgraph</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u="none" strike="noStrike" kern="100">
                          <a:solidFill>
                            <a:srgbClr val="000000"/>
                          </a:solidFill>
                          <a:effectLst/>
                          <a:latin typeface="宋体" charset="0"/>
                          <a:ea typeface="宋体" charset="0"/>
                          <a:hlinkClick r:id="rId5"/>
                        </a:rPr>
                        <a:t>http://www.aditus.nu/jpgraph</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kern="100">
                          <a:effectLst/>
                          <a:latin typeface="宋体" charset="0"/>
                          <a:ea typeface="宋体" charset="0"/>
                        </a:rPr>
                        <a:t>PHP</a:t>
                      </a:r>
                      <a:r>
                        <a:rPr lang="zh-CN" sz="1050" kern="100">
                          <a:effectLst/>
                          <a:latin typeface="宋体" charset="0"/>
                          <a:ea typeface="宋体" charset="0"/>
                        </a:rPr>
                        <a:t>图形库</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98475">
                <a:tc>
                  <a:txBody>
                    <a:bodyPr/>
                    <a:lstStyle/>
                    <a:p>
                      <a:pPr algn="just">
                        <a:spcAft>
                          <a:spcPts val="0"/>
                        </a:spcAft>
                      </a:pPr>
                      <a:r>
                        <a:rPr lang="en-US" sz="1050" kern="100">
                          <a:effectLst/>
                          <a:latin typeface="宋体" charset="0"/>
                          <a:ea typeface="宋体" charset="0"/>
                        </a:rPr>
                        <a:t>WinPcap</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en-US" sz="1050" kern="100">
                          <a:effectLst/>
                          <a:latin typeface="宋体" charset="0"/>
                          <a:ea typeface="宋体" charset="0"/>
                        </a:rPr>
                        <a:t>http://winpcap.polito.it</a:t>
                      </a:r>
                      <a:endParaRPr lang="en-US" sz="1050" kern="10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zh-CN" sz="1050" kern="100" dirty="0">
                          <a:effectLst/>
                          <a:latin typeface="Times New Roman" charset="0"/>
                          <a:ea typeface="宋体" charset="0"/>
                        </a:rPr>
                        <a:t>网络数据包截取驱动程序，用于从网卡中抓取数据包</a:t>
                      </a:r>
                      <a:endParaRPr lang="en-US" sz="1050" kern="100" dirty="0">
                        <a:effectLst/>
                        <a:latin typeface="Times New Roman" charset="0"/>
                        <a:ea typeface="宋体"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5" name="TextBox 4"/>
          <p:cNvSpPr txBox="1"/>
          <p:nvPr/>
        </p:nvSpPr>
        <p:spPr>
          <a:xfrm>
            <a:off x="4236011" y="3172183"/>
            <a:ext cx="3719352" cy="369332"/>
          </a:xfrm>
          <a:prstGeom prst="rect">
            <a:avLst/>
          </a:prstGeom>
          <a:noFill/>
        </p:spPr>
        <p:txBody>
          <a:bodyPr wrap="none" rtlCol="0">
            <a:spAutoFit/>
          </a:bodyPr>
          <a:lstStyle/>
          <a:p>
            <a:r>
              <a:rPr lang="zh-CN" altLang="en-US" b="1" dirty="0"/>
              <a:t>表</a:t>
            </a:r>
            <a:r>
              <a:rPr lang="en-US" b="1" dirty="0"/>
              <a:t>13-1 Snort</a:t>
            </a:r>
            <a:r>
              <a:rPr lang="zh-CN" altLang="en-US" b="1" dirty="0"/>
              <a:t>入侵检测环境工具</a:t>
            </a:r>
            <a:r>
              <a:rPr lang="zh-CN" altLang="en-US" b="1" dirty="0" smtClean="0"/>
              <a:t>列表</a:t>
            </a:r>
            <a:endParaRPr lang="en-US" dirty="0"/>
          </a:p>
        </p:txBody>
      </p:sp>
    </p:spTree>
    <p:extLst>
      <p:ext uri="{BB962C8B-B14F-4D97-AF65-F5344CB8AC3E}">
        <p14:creationId xmlns:p14="http://schemas.microsoft.com/office/powerpoint/2010/main" xmlns="" val="4154552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13.5.3 </a:t>
            </a:r>
            <a:r>
              <a:rPr lang="en-US" b="1" dirty="0" smtClean="0"/>
              <a:t>S</a:t>
            </a:r>
            <a:r>
              <a:rPr lang="en-US" b="1" cap="none" dirty="0" smtClean="0"/>
              <a:t>nort</a:t>
            </a:r>
            <a:r>
              <a:rPr lang="zh-CN" altLang="en-US" b="1" dirty="0" smtClean="0"/>
              <a:t>入侵</a:t>
            </a:r>
            <a:r>
              <a:rPr lang="zh-CN" altLang="en-US" b="1" dirty="0"/>
              <a:t>检测环境的配置与</a:t>
            </a:r>
            <a:r>
              <a:rPr lang="zh-CN" altLang="en-US" b="1" dirty="0" smtClean="0"/>
              <a:t>启动</a:t>
            </a:r>
            <a:endParaRPr lang="en-US" dirty="0"/>
          </a:p>
        </p:txBody>
      </p:sp>
      <p:sp>
        <p:nvSpPr>
          <p:cNvPr id="3" name="Content Placeholder 2"/>
          <p:cNvSpPr>
            <a:spLocks noGrp="1"/>
          </p:cNvSpPr>
          <p:nvPr>
            <p:ph sz="quarter" idx="13"/>
          </p:nvPr>
        </p:nvSpPr>
        <p:spPr>
          <a:xfrm>
            <a:off x="913774" y="2367092"/>
            <a:ext cx="10363826" cy="4257643"/>
          </a:xfrm>
        </p:spPr>
        <p:txBody>
          <a:bodyPr>
            <a:normAutofit/>
          </a:bodyPr>
          <a:lstStyle/>
          <a:p>
            <a:r>
              <a:rPr lang="zh-CN" altLang="en-US" cap="none" dirty="0" smtClean="0"/>
              <a:t>启动</a:t>
            </a:r>
            <a:r>
              <a:rPr lang="en-US" cap="none" dirty="0" smtClean="0"/>
              <a:t>snort</a:t>
            </a:r>
          </a:p>
          <a:p>
            <a:pPr marL="457200" lvl="1" indent="0">
              <a:buNone/>
            </a:pPr>
            <a:r>
              <a:rPr lang="zh-CN" altLang="en-US" cap="none" dirty="0" smtClean="0"/>
              <a:t>（</a:t>
            </a:r>
            <a:r>
              <a:rPr lang="en-US" cap="none" dirty="0" smtClean="0"/>
              <a:t>1</a:t>
            </a:r>
            <a:r>
              <a:rPr lang="zh-CN" altLang="en-US" cap="none" dirty="0" smtClean="0"/>
              <a:t>）打开</a:t>
            </a:r>
            <a:r>
              <a:rPr lang="en-US" cap="none" dirty="0" smtClean="0"/>
              <a:t>c:\snort\</a:t>
            </a:r>
            <a:r>
              <a:rPr lang="en-US" cap="none" dirty="0" err="1" smtClean="0"/>
              <a:t>etc</a:t>
            </a:r>
            <a:r>
              <a:rPr lang="en-US" cap="none" dirty="0" smtClean="0"/>
              <a:t>\</a:t>
            </a:r>
            <a:r>
              <a:rPr lang="en-US" cap="none" dirty="0" err="1" smtClean="0"/>
              <a:t>snort.conf</a:t>
            </a:r>
            <a:r>
              <a:rPr lang="zh-CN" altLang="en-US" cap="none" dirty="0" smtClean="0"/>
              <a:t>文件，将文件中的下列语句：</a:t>
            </a:r>
            <a:endParaRPr lang="en-US" cap="none" dirty="0" smtClean="0"/>
          </a:p>
          <a:p>
            <a:pPr marL="914400" lvl="2" indent="0">
              <a:buNone/>
            </a:pPr>
            <a:r>
              <a:rPr lang="en-US" cap="none" dirty="0" smtClean="0"/>
              <a:t>include </a:t>
            </a:r>
            <a:r>
              <a:rPr lang="en-US" cap="none" dirty="0" err="1" smtClean="0"/>
              <a:t>classification.config</a:t>
            </a:r>
            <a:endParaRPr lang="en-US" cap="none" dirty="0" smtClean="0"/>
          </a:p>
          <a:p>
            <a:pPr marL="914400" lvl="2" indent="0">
              <a:buNone/>
            </a:pPr>
            <a:r>
              <a:rPr lang="en-US" cap="none" dirty="0" smtClean="0"/>
              <a:t>include </a:t>
            </a:r>
            <a:r>
              <a:rPr lang="en-US" cap="none" dirty="0" err="1" smtClean="0"/>
              <a:t>reference.config</a:t>
            </a:r>
            <a:endParaRPr lang="en-US" cap="none" dirty="0" smtClean="0"/>
          </a:p>
          <a:p>
            <a:pPr marL="457200" lvl="1" indent="0">
              <a:buNone/>
            </a:pPr>
            <a:r>
              <a:rPr lang="zh-CN" altLang="en-US" cap="none" dirty="0" smtClean="0"/>
              <a:t>修改为绝对路径：</a:t>
            </a:r>
            <a:endParaRPr lang="en-US" cap="none" dirty="0" smtClean="0"/>
          </a:p>
          <a:p>
            <a:pPr marL="914400" lvl="2" indent="0">
              <a:buNone/>
            </a:pPr>
            <a:r>
              <a:rPr lang="en-US" cap="none" dirty="0" smtClean="0"/>
              <a:t>    include c:\snort\</a:t>
            </a:r>
            <a:r>
              <a:rPr lang="en-US" cap="none" dirty="0" err="1" smtClean="0"/>
              <a:t>etc</a:t>
            </a:r>
            <a:r>
              <a:rPr lang="en-US" cap="none" dirty="0" smtClean="0"/>
              <a:t>\</a:t>
            </a:r>
            <a:r>
              <a:rPr lang="en-US" cap="none" dirty="0" err="1" smtClean="0"/>
              <a:t>classification.config</a:t>
            </a:r>
            <a:endParaRPr lang="en-US" cap="none" dirty="0" smtClean="0"/>
          </a:p>
          <a:p>
            <a:pPr marL="914400" lvl="2" indent="0">
              <a:buNone/>
            </a:pPr>
            <a:r>
              <a:rPr lang="en-US" cap="none" dirty="0" smtClean="0"/>
              <a:t>    include c:\snort\</a:t>
            </a:r>
            <a:r>
              <a:rPr lang="en-US" cap="none" dirty="0" err="1" smtClean="0"/>
              <a:t>etc</a:t>
            </a:r>
            <a:r>
              <a:rPr lang="en-US" cap="none" dirty="0" smtClean="0"/>
              <a:t>\</a:t>
            </a:r>
            <a:r>
              <a:rPr lang="en-US" cap="none" dirty="0" err="1" smtClean="0"/>
              <a:t>reference.config</a:t>
            </a:r>
            <a:endParaRPr lang="en-US" cap="none" dirty="0" smtClean="0"/>
          </a:p>
          <a:p>
            <a:pPr marL="457200" lvl="1" indent="0">
              <a:buNone/>
            </a:pPr>
            <a:r>
              <a:rPr lang="zh-CN" altLang="en-US" cap="none" dirty="0" smtClean="0"/>
              <a:t>在该文件的最后加入下面语句：</a:t>
            </a:r>
            <a:endParaRPr lang="en-US" cap="none" dirty="0" smtClean="0"/>
          </a:p>
          <a:p>
            <a:pPr marL="914400" lvl="2" indent="0">
              <a:buNone/>
            </a:pPr>
            <a:r>
              <a:rPr lang="en-US" cap="none" dirty="0" smtClean="0"/>
              <a:t> output database: alert, </a:t>
            </a:r>
            <a:r>
              <a:rPr lang="en-US" cap="none" dirty="0" err="1" smtClean="0"/>
              <a:t>mysql</a:t>
            </a:r>
            <a:r>
              <a:rPr lang="en-US" cap="none" dirty="0" smtClean="0"/>
              <a:t>, host=</a:t>
            </a:r>
            <a:r>
              <a:rPr lang="en-US" cap="none" dirty="0" err="1" smtClean="0"/>
              <a:t>localhost</a:t>
            </a:r>
            <a:r>
              <a:rPr lang="en-US" cap="none" dirty="0" smtClean="0"/>
              <a:t> user=snort password=</a:t>
            </a:r>
            <a:r>
              <a:rPr lang="en-US" cap="none" dirty="0" err="1" smtClean="0"/>
              <a:t>snorttest</a:t>
            </a:r>
            <a:r>
              <a:rPr lang="en-US" cap="none" dirty="0" smtClean="0"/>
              <a:t> </a:t>
            </a:r>
            <a:r>
              <a:rPr lang="en-US" cap="none" dirty="0" err="1" smtClean="0"/>
              <a:t>dbname</a:t>
            </a:r>
            <a:r>
              <a:rPr lang="en-US" cap="none" dirty="0" smtClean="0"/>
              <a:t>=snort encoding=hex detail=full</a:t>
            </a:r>
          </a:p>
          <a:p>
            <a:endParaRPr lang="en-US" cap="none" dirty="0"/>
          </a:p>
        </p:txBody>
      </p:sp>
    </p:spTree>
    <p:extLst>
      <p:ext uri="{BB962C8B-B14F-4D97-AF65-F5344CB8AC3E}">
        <p14:creationId xmlns:p14="http://schemas.microsoft.com/office/powerpoint/2010/main" xmlns="" val="15813690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13.5.3 </a:t>
            </a:r>
            <a:r>
              <a:rPr lang="en-US" b="1" dirty="0" smtClean="0"/>
              <a:t>S</a:t>
            </a:r>
            <a:r>
              <a:rPr lang="en-US" b="1" cap="none" dirty="0" smtClean="0"/>
              <a:t>nort</a:t>
            </a:r>
            <a:r>
              <a:rPr lang="zh-CN" altLang="en-US" b="1" dirty="0" smtClean="0"/>
              <a:t>入侵</a:t>
            </a:r>
            <a:r>
              <a:rPr lang="zh-CN" altLang="en-US" b="1" dirty="0"/>
              <a:t>检测环境的配置与</a:t>
            </a:r>
            <a:r>
              <a:rPr lang="zh-CN" altLang="en-US" b="1" dirty="0" smtClean="0"/>
              <a:t>启动</a:t>
            </a:r>
            <a:endParaRPr lang="en-US" dirty="0"/>
          </a:p>
        </p:txBody>
      </p:sp>
      <p:sp>
        <p:nvSpPr>
          <p:cNvPr id="3" name="Content Placeholder 2"/>
          <p:cNvSpPr>
            <a:spLocks noGrp="1"/>
          </p:cNvSpPr>
          <p:nvPr>
            <p:ph sz="quarter" idx="13"/>
          </p:nvPr>
        </p:nvSpPr>
        <p:spPr>
          <a:xfrm>
            <a:off x="913774" y="2367092"/>
            <a:ext cx="10363826" cy="4313626"/>
          </a:xfrm>
        </p:spPr>
        <p:txBody>
          <a:bodyPr>
            <a:normAutofit/>
          </a:bodyPr>
          <a:lstStyle/>
          <a:p>
            <a:r>
              <a:rPr lang="zh-CN" altLang="en-US" cap="none" dirty="0" smtClean="0"/>
              <a:t>启动</a:t>
            </a:r>
            <a:r>
              <a:rPr lang="en-US" cap="none" dirty="0" smtClean="0"/>
              <a:t>snort</a:t>
            </a:r>
          </a:p>
          <a:p>
            <a:pPr marL="457200" lvl="1" indent="0">
              <a:buNone/>
            </a:pPr>
            <a:r>
              <a:rPr lang="zh-CN" altLang="en-US" dirty="0"/>
              <a:t>（</a:t>
            </a:r>
            <a:r>
              <a:rPr lang="en-US" dirty="0"/>
              <a:t>2</a:t>
            </a:r>
            <a:r>
              <a:rPr lang="zh-CN" altLang="en-US" dirty="0"/>
              <a:t>）在命令行模式下输入下面的命令启动</a:t>
            </a:r>
            <a:r>
              <a:rPr lang="en-US" dirty="0" smtClean="0"/>
              <a:t>S</a:t>
            </a:r>
            <a:r>
              <a:rPr lang="en-US" cap="none" dirty="0" smtClean="0"/>
              <a:t>nort</a:t>
            </a:r>
            <a:r>
              <a:rPr lang="zh-CN" altLang="en-US" dirty="0" smtClean="0"/>
              <a:t>：</a:t>
            </a:r>
            <a:r>
              <a:rPr lang="en-US" dirty="0" smtClean="0"/>
              <a:t> </a:t>
            </a:r>
            <a:endParaRPr lang="zh-CN" altLang="en-US" dirty="0" smtClean="0"/>
          </a:p>
          <a:p>
            <a:pPr marL="914400" lvl="2" indent="0">
              <a:buNone/>
            </a:pPr>
            <a:r>
              <a:rPr lang="en-US" cap="none" dirty="0" smtClean="0"/>
              <a:t>c:\&gt;cd snort\bin</a:t>
            </a:r>
          </a:p>
          <a:p>
            <a:pPr marL="914400" lvl="2" indent="0">
              <a:buNone/>
            </a:pPr>
            <a:r>
              <a:rPr lang="en-US" cap="none" dirty="0" smtClean="0"/>
              <a:t>c:\snort\bin&gt;snort -c "c:\snort\</a:t>
            </a:r>
            <a:r>
              <a:rPr lang="en-US" cap="none" dirty="0" err="1" smtClean="0"/>
              <a:t>etc</a:t>
            </a:r>
            <a:r>
              <a:rPr lang="en-US" cap="none" dirty="0" smtClean="0"/>
              <a:t>\</a:t>
            </a:r>
            <a:r>
              <a:rPr lang="en-US" cap="none" dirty="0" err="1" smtClean="0"/>
              <a:t>snort.conf</a:t>
            </a:r>
            <a:r>
              <a:rPr lang="en-US" cap="none" dirty="0" smtClean="0"/>
              <a:t>" -l "c:\snort\log" -d -e –x</a:t>
            </a:r>
          </a:p>
          <a:p>
            <a:pPr marL="457200" lvl="1" indent="0">
              <a:buNone/>
            </a:pPr>
            <a:r>
              <a:rPr lang="zh-CN" altLang="en-US" cap="none" dirty="0" smtClean="0"/>
              <a:t>其中：</a:t>
            </a:r>
            <a:r>
              <a:rPr lang="en-US" cap="none" dirty="0" smtClean="0"/>
              <a:t/>
            </a:r>
            <a:br>
              <a:rPr lang="en-US" cap="none" dirty="0" smtClean="0"/>
            </a:br>
            <a:r>
              <a:rPr lang="en-US" cap="none" dirty="0" smtClean="0"/>
              <a:t>-x </a:t>
            </a:r>
            <a:r>
              <a:rPr lang="zh-CN" altLang="en-US" cap="none" dirty="0" smtClean="0"/>
              <a:t>参数用于在数据链接层记录</a:t>
            </a:r>
            <a:r>
              <a:rPr lang="en-US" cap="none" dirty="0" smtClean="0"/>
              <a:t>raw packet </a:t>
            </a:r>
            <a:r>
              <a:rPr lang="zh-CN" altLang="en-US" cap="none" dirty="0" smtClean="0"/>
              <a:t>数据</a:t>
            </a:r>
            <a:r>
              <a:rPr lang="en-US" cap="none" dirty="0" smtClean="0"/>
              <a:t/>
            </a:r>
            <a:br>
              <a:rPr lang="en-US" cap="none" dirty="0" smtClean="0"/>
            </a:br>
            <a:r>
              <a:rPr lang="en-US" cap="none" dirty="0" smtClean="0"/>
              <a:t>-d </a:t>
            </a:r>
            <a:r>
              <a:rPr lang="zh-CN" altLang="en-US" cap="none" dirty="0" smtClean="0"/>
              <a:t>参数记录应用层的数据</a:t>
            </a:r>
            <a:r>
              <a:rPr lang="en-US" cap="none" dirty="0" smtClean="0"/>
              <a:t/>
            </a:r>
            <a:br>
              <a:rPr lang="en-US" cap="none" dirty="0" smtClean="0"/>
            </a:br>
            <a:r>
              <a:rPr lang="en-US" cap="none" dirty="0" smtClean="0"/>
              <a:t>-e </a:t>
            </a:r>
            <a:r>
              <a:rPr lang="zh-CN" altLang="en-US" cap="none" dirty="0" smtClean="0"/>
              <a:t>参数显示／记录第二层报文头数据</a:t>
            </a:r>
            <a:r>
              <a:rPr lang="en-US" cap="none" dirty="0" smtClean="0"/>
              <a:t/>
            </a:r>
            <a:br>
              <a:rPr lang="en-US" cap="none" dirty="0" smtClean="0"/>
            </a:br>
            <a:r>
              <a:rPr lang="en-US" cap="none" dirty="0" smtClean="0"/>
              <a:t>-c </a:t>
            </a:r>
            <a:r>
              <a:rPr lang="zh-CN" altLang="en-US" cap="none" dirty="0" smtClean="0"/>
              <a:t>参数用以指定</a:t>
            </a:r>
            <a:r>
              <a:rPr lang="en-US" cap="none" dirty="0" smtClean="0"/>
              <a:t>snort</a:t>
            </a:r>
            <a:r>
              <a:rPr lang="zh-CN" altLang="en-US" cap="none" dirty="0" smtClean="0"/>
              <a:t>的配置文件的路径</a:t>
            </a:r>
            <a:endParaRPr lang="en-US" cap="none" dirty="0" smtClean="0"/>
          </a:p>
          <a:p>
            <a:pPr marL="457200" lvl="1" indent="0">
              <a:buNone/>
            </a:pPr>
            <a:r>
              <a:rPr lang="en-US" cap="none" dirty="0" smtClean="0"/>
              <a:t>-l</a:t>
            </a:r>
            <a:r>
              <a:rPr lang="zh-CN" altLang="en-US" cap="none" dirty="0" smtClean="0"/>
              <a:t>参数用以指定</a:t>
            </a:r>
            <a:r>
              <a:rPr lang="en-US" cap="none" dirty="0" smtClean="0"/>
              <a:t>log</a:t>
            </a:r>
            <a:r>
              <a:rPr lang="zh-CN" altLang="en-US" cap="none" dirty="0" smtClean="0"/>
              <a:t>的配置文件的路径</a:t>
            </a:r>
            <a:endParaRPr lang="en-US" cap="none" dirty="0" smtClean="0"/>
          </a:p>
          <a:p>
            <a:pPr marL="457200" lvl="1" indent="0">
              <a:buNone/>
            </a:pPr>
            <a:endParaRPr lang="zh-CN" altLang="en-US" dirty="0" smtClean="0"/>
          </a:p>
          <a:p>
            <a:endParaRPr lang="en-US" cap="none" dirty="0"/>
          </a:p>
        </p:txBody>
      </p:sp>
    </p:spTree>
    <p:extLst>
      <p:ext uri="{BB962C8B-B14F-4D97-AF65-F5344CB8AC3E}">
        <p14:creationId xmlns:p14="http://schemas.microsoft.com/office/powerpoint/2010/main" xmlns="" val="19621792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13.5.3 </a:t>
            </a:r>
            <a:r>
              <a:rPr lang="en-US" b="1" dirty="0" smtClean="0"/>
              <a:t>S</a:t>
            </a:r>
            <a:r>
              <a:rPr lang="en-US" b="1" cap="none" dirty="0" smtClean="0"/>
              <a:t>nort</a:t>
            </a:r>
            <a:r>
              <a:rPr lang="zh-CN" altLang="en-US" b="1" dirty="0" smtClean="0"/>
              <a:t>入侵</a:t>
            </a:r>
            <a:r>
              <a:rPr lang="zh-CN" altLang="en-US" b="1" dirty="0"/>
              <a:t>检测环境的配置与</a:t>
            </a:r>
            <a:r>
              <a:rPr lang="zh-CN" altLang="en-US" b="1" dirty="0" smtClean="0"/>
              <a:t>启动</a:t>
            </a:r>
            <a:endParaRPr lang="en-US" dirty="0"/>
          </a:p>
        </p:txBody>
      </p:sp>
      <p:sp>
        <p:nvSpPr>
          <p:cNvPr id="3" name="Content Placeholder 2"/>
          <p:cNvSpPr>
            <a:spLocks noGrp="1"/>
          </p:cNvSpPr>
          <p:nvPr>
            <p:ph sz="quarter" idx="13"/>
          </p:nvPr>
        </p:nvSpPr>
        <p:spPr>
          <a:xfrm>
            <a:off x="913774" y="2367092"/>
            <a:ext cx="10363826" cy="4313626"/>
          </a:xfrm>
        </p:spPr>
        <p:txBody>
          <a:bodyPr>
            <a:normAutofit/>
          </a:bodyPr>
          <a:lstStyle/>
          <a:p>
            <a:r>
              <a:rPr lang="zh-CN" altLang="en-US" cap="none" dirty="0" smtClean="0"/>
              <a:t>启动</a:t>
            </a:r>
            <a:r>
              <a:rPr lang="en-US" cap="none" dirty="0" smtClean="0"/>
              <a:t>snort</a:t>
            </a:r>
          </a:p>
          <a:p>
            <a:pPr marL="457200" lvl="1" indent="0">
              <a:buNone/>
            </a:pPr>
            <a:r>
              <a:rPr lang="zh-CN" altLang="en-US" cap="none" dirty="0" smtClean="0"/>
              <a:t>（</a:t>
            </a:r>
            <a:r>
              <a:rPr lang="en-US" cap="none" dirty="0" smtClean="0"/>
              <a:t>3</a:t>
            </a:r>
            <a:r>
              <a:rPr lang="zh-CN" altLang="en-US" cap="none" dirty="0" smtClean="0"/>
              <a:t>）如果</a:t>
            </a:r>
            <a:r>
              <a:rPr lang="en-US" cap="none" dirty="0" smtClean="0"/>
              <a:t>snort</a:t>
            </a:r>
            <a:r>
              <a:rPr lang="zh-CN" altLang="en-US" cap="none" dirty="0" smtClean="0"/>
              <a:t>正常运行，系统最后将显示出相关信息，如图</a:t>
            </a:r>
            <a:r>
              <a:rPr lang="en-US" cap="none" dirty="0" smtClean="0"/>
              <a:t>13-50</a:t>
            </a:r>
            <a:r>
              <a:rPr lang="zh-CN" altLang="en-US" cap="none" dirty="0" smtClean="0"/>
              <a:t>所示</a:t>
            </a:r>
          </a:p>
          <a:p>
            <a:pPr marL="457200" lvl="1" indent="0">
              <a:buNone/>
            </a:pPr>
            <a:r>
              <a:rPr lang="zh-CN" altLang="en-US" cap="none" dirty="0" smtClean="0"/>
              <a:t>（</a:t>
            </a:r>
            <a:r>
              <a:rPr lang="en-US" cap="none" dirty="0" smtClean="0"/>
              <a:t>4</a:t>
            </a:r>
            <a:r>
              <a:rPr lang="zh-CN" altLang="en-US" cap="none" dirty="0" smtClean="0"/>
              <a:t>）在浏览器地址栏中输入“</a:t>
            </a:r>
            <a:r>
              <a:rPr lang="en-US" cap="none" dirty="0" smtClean="0"/>
              <a:t>http://127.0.0.1:50080/acid/</a:t>
            </a:r>
            <a:r>
              <a:rPr lang="en-US" cap="none" dirty="0" err="1" smtClean="0"/>
              <a:t>acid_main.php</a:t>
            </a:r>
            <a:r>
              <a:rPr lang="zh-CN" altLang="en-US" cap="none" dirty="0" smtClean="0"/>
              <a:t>”，进入</a:t>
            </a:r>
            <a:r>
              <a:rPr lang="en-US" cap="none" dirty="0" smtClean="0"/>
              <a:t>acid</a:t>
            </a:r>
            <a:r>
              <a:rPr lang="zh-CN" altLang="en-US" cap="none" dirty="0" smtClean="0"/>
              <a:t>分析控制台主界面，如图</a:t>
            </a:r>
            <a:r>
              <a:rPr lang="en-US" cap="none" dirty="0" smtClean="0"/>
              <a:t>13-51</a:t>
            </a:r>
            <a:r>
              <a:rPr lang="zh-CN" altLang="en-US" cap="none" dirty="0" smtClean="0"/>
              <a:t>所示</a:t>
            </a:r>
          </a:p>
          <a:p>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481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13773" y="3910994"/>
            <a:ext cx="4609948" cy="255295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481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400801" y="3568344"/>
            <a:ext cx="4876800" cy="28956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6400800" y="6463944"/>
            <a:ext cx="4876799" cy="369332"/>
          </a:xfrm>
          <a:prstGeom prst="rect">
            <a:avLst/>
          </a:prstGeom>
          <a:noFill/>
        </p:spPr>
        <p:txBody>
          <a:bodyPr wrap="square" rtlCol="0">
            <a:spAutoFit/>
          </a:bodyPr>
          <a:lstStyle/>
          <a:p>
            <a:pPr algn="ctr"/>
            <a:r>
              <a:rPr lang="zh-CN" altLang="en-US" b="1" dirty="0"/>
              <a:t>图</a:t>
            </a:r>
            <a:r>
              <a:rPr lang="en-US" b="1" dirty="0"/>
              <a:t>13-51 acid</a:t>
            </a:r>
            <a:r>
              <a:rPr lang="zh-CN" altLang="en-US" b="1" dirty="0"/>
              <a:t>分析控制台主</a:t>
            </a:r>
            <a:r>
              <a:rPr lang="zh-CN" altLang="en-US" b="1" dirty="0" smtClean="0"/>
              <a:t>界面</a:t>
            </a:r>
            <a:endParaRPr lang="en-US" dirty="0"/>
          </a:p>
        </p:txBody>
      </p:sp>
      <p:sp>
        <p:nvSpPr>
          <p:cNvPr id="9" name="TextBox 8"/>
          <p:cNvSpPr txBox="1"/>
          <p:nvPr/>
        </p:nvSpPr>
        <p:spPr>
          <a:xfrm>
            <a:off x="913773" y="6507329"/>
            <a:ext cx="4609948" cy="369332"/>
          </a:xfrm>
          <a:prstGeom prst="rect">
            <a:avLst/>
          </a:prstGeom>
          <a:noFill/>
        </p:spPr>
        <p:txBody>
          <a:bodyPr wrap="square" rtlCol="0">
            <a:spAutoFit/>
          </a:bodyPr>
          <a:lstStyle/>
          <a:p>
            <a:pPr algn="ctr"/>
            <a:r>
              <a:rPr lang="zh-CN" altLang="en-US" b="1" dirty="0"/>
              <a:t>图</a:t>
            </a:r>
            <a:r>
              <a:rPr lang="en-US" b="1" dirty="0"/>
              <a:t>13-50 Snort</a:t>
            </a:r>
            <a:r>
              <a:rPr lang="zh-CN" altLang="en-US" b="1" dirty="0"/>
              <a:t>启动过程</a:t>
            </a:r>
            <a:endParaRPr lang="en-US" dirty="0"/>
          </a:p>
        </p:txBody>
      </p:sp>
    </p:spTree>
    <p:extLst>
      <p:ext uri="{BB962C8B-B14F-4D97-AF65-F5344CB8AC3E}">
        <p14:creationId xmlns:p14="http://schemas.microsoft.com/office/powerpoint/2010/main" xmlns="" val="4937084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13.5.4 </a:t>
            </a:r>
            <a:r>
              <a:rPr lang="en-US" b="1" dirty="0" smtClean="0"/>
              <a:t>S</a:t>
            </a:r>
            <a:r>
              <a:rPr lang="en-US" b="1" cap="none" dirty="0" smtClean="0"/>
              <a:t>nort</a:t>
            </a:r>
            <a:r>
              <a:rPr lang="zh-CN" altLang="en-US" b="1" dirty="0" smtClean="0"/>
              <a:t>入侵</a:t>
            </a:r>
            <a:r>
              <a:rPr lang="zh-CN" altLang="en-US" b="1" dirty="0"/>
              <a:t>检测环境的配置与</a:t>
            </a:r>
            <a:r>
              <a:rPr lang="zh-CN" altLang="en-US" b="1" dirty="0" smtClean="0"/>
              <a:t>测试</a:t>
            </a:r>
            <a:endParaRPr lang="en-US" dirty="0"/>
          </a:p>
        </p:txBody>
      </p:sp>
      <p:sp>
        <p:nvSpPr>
          <p:cNvPr id="3" name="Content Placeholder 2"/>
          <p:cNvSpPr>
            <a:spLocks noGrp="1"/>
          </p:cNvSpPr>
          <p:nvPr>
            <p:ph sz="quarter" idx="13"/>
          </p:nvPr>
        </p:nvSpPr>
        <p:spPr/>
        <p:txBody>
          <a:bodyPr>
            <a:normAutofit/>
          </a:bodyPr>
          <a:lstStyle/>
          <a:p>
            <a:pPr marL="0" indent="0">
              <a:buNone/>
            </a:pPr>
            <a:r>
              <a:rPr lang="en-US" cap="none" dirty="0" smtClean="0"/>
              <a:t>1</a:t>
            </a:r>
            <a:r>
              <a:rPr lang="zh-CN" altLang="en-US" cap="none" dirty="0" smtClean="0"/>
              <a:t>、完善配置文件</a:t>
            </a:r>
            <a:endParaRPr lang="en-US" cap="none" dirty="0" smtClean="0"/>
          </a:p>
          <a:p>
            <a:pPr marL="457200" lvl="1" indent="0">
              <a:buNone/>
            </a:pPr>
            <a:r>
              <a:rPr lang="zh-CN" altLang="en-US" cap="none" dirty="0" smtClean="0"/>
              <a:t>（</a:t>
            </a:r>
            <a:r>
              <a:rPr lang="en-US" cap="none" dirty="0" smtClean="0"/>
              <a:t>1</a:t>
            </a:r>
            <a:r>
              <a:rPr lang="zh-CN" altLang="en-US" cap="none" dirty="0" smtClean="0"/>
              <a:t>）打开</a:t>
            </a:r>
            <a:r>
              <a:rPr lang="en-US" cap="none" dirty="0" smtClean="0"/>
              <a:t>c:/snort/</a:t>
            </a:r>
            <a:r>
              <a:rPr lang="en-US" cap="none" dirty="0" err="1" smtClean="0"/>
              <a:t>etc</a:t>
            </a:r>
            <a:r>
              <a:rPr lang="en-US" cap="none" dirty="0" smtClean="0"/>
              <a:t>/</a:t>
            </a:r>
            <a:r>
              <a:rPr lang="en-US" cap="none" dirty="0" err="1" smtClean="0"/>
              <a:t>snort.conf</a:t>
            </a:r>
            <a:r>
              <a:rPr lang="zh-CN" altLang="en-US" cap="none" dirty="0" smtClean="0"/>
              <a:t>文件，查看现有配置。设置</a:t>
            </a:r>
            <a:r>
              <a:rPr lang="en-US" cap="none" dirty="0" smtClean="0"/>
              <a:t>snort</a:t>
            </a:r>
            <a:r>
              <a:rPr lang="zh-CN" altLang="en-US" cap="none" dirty="0" smtClean="0"/>
              <a:t>的内、外网检测范围，将</a:t>
            </a:r>
            <a:r>
              <a:rPr lang="en-US" cap="none" dirty="0" err="1" smtClean="0"/>
              <a:t>snort.conf</a:t>
            </a:r>
            <a:r>
              <a:rPr lang="zh-CN" altLang="en-US" cap="none" dirty="0" smtClean="0"/>
              <a:t>文件中“</a:t>
            </a:r>
            <a:r>
              <a:rPr lang="en-US" cap="none" dirty="0" err="1" smtClean="0"/>
              <a:t>var</a:t>
            </a:r>
            <a:r>
              <a:rPr lang="en-US" cap="none" dirty="0" smtClean="0"/>
              <a:t> HOME_NET any</a:t>
            </a:r>
            <a:r>
              <a:rPr lang="zh-CN" altLang="en-US" cap="none" dirty="0" smtClean="0"/>
              <a:t>”语句中的“</a:t>
            </a:r>
            <a:r>
              <a:rPr lang="en-US" cap="none" dirty="0" smtClean="0"/>
              <a:t>any</a:t>
            </a:r>
            <a:r>
              <a:rPr lang="zh-CN" altLang="en-US" cap="none" dirty="0" smtClean="0"/>
              <a:t>”改为自己所在的子网地址，即将</a:t>
            </a:r>
            <a:r>
              <a:rPr lang="en-US" cap="none" dirty="0" smtClean="0"/>
              <a:t>snort</a:t>
            </a:r>
            <a:r>
              <a:rPr lang="zh-CN" altLang="en-US" cap="none" dirty="0" smtClean="0"/>
              <a:t>监测的内网设置为本机所在局域网，如本地</a:t>
            </a:r>
            <a:r>
              <a:rPr lang="en-US" cap="none" dirty="0" err="1" smtClean="0"/>
              <a:t>ip</a:t>
            </a:r>
            <a:r>
              <a:rPr lang="zh-CN" altLang="en-US" cap="none" dirty="0" smtClean="0"/>
              <a:t>为“</a:t>
            </a:r>
            <a:r>
              <a:rPr lang="en-US" cap="none" dirty="0" smtClean="0"/>
              <a:t>192.168.1.10</a:t>
            </a:r>
            <a:r>
              <a:rPr lang="zh-CN" altLang="en-US" cap="none" dirty="0" smtClean="0"/>
              <a:t>”，则“</a:t>
            </a:r>
            <a:r>
              <a:rPr lang="en-US" cap="none" dirty="0" smtClean="0"/>
              <a:t>any</a:t>
            </a:r>
            <a:r>
              <a:rPr lang="zh-CN" altLang="en-US" cap="none" dirty="0" smtClean="0"/>
              <a:t>”改为“</a:t>
            </a:r>
            <a:r>
              <a:rPr lang="en-US" cap="none" dirty="0" smtClean="0"/>
              <a:t>192.168.1.0/24</a:t>
            </a:r>
            <a:r>
              <a:rPr lang="zh-CN" altLang="en-US" cap="none" dirty="0" smtClean="0"/>
              <a:t>”；同时，将“</a:t>
            </a:r>
            <a:r>
              <a:rPr lang="en-US" cap="none" dirty="0" err="1" smtClean="0"/>
              <a:t>var</a:t>
            </a:r>
            <a:r>
              <a:rPr lang="en-US" cap="none" dirty="0" smtClean="0"/>
              <a:t> EXTERNAL_NET any</a:t>
            </a:r>
            <a:r>
              <a:rPr lang="zh-CN" altLang="en-US" cap="none" dirty="0" smtClean="0"/>
              <a:t>”语句中的“</a:t>
            </a:r>
            <a:r>
              <a:rPr lang="en-US" cap="none" dirty="0" smtClean="0"/>
              <a:t>any</a:t>
            </a:r>
            <a:r>
              <a:rPr lang="zh-CN" altLang="en-US" cap="none" dirty="0" smtClean="0"/>
              <a:t>”改为“</a:t>
            </a:r>
            <a:r>
              <a:rPr lang="en-US" cap="none" dirty="0" smtClean="0"/>
              <a:t>!192.168.1.0/24</a:t>
            </a:r>
            <a:r>
              <a:rPr lang="zh-CN" altLang="en-US" cap="none" dirty="0" smtClean="0"/>
              <a:t>”，即将</a:t>
            </a:r>
            <a:r>
              <a:rPr lang="en-US" cap="none" dirty="0" smtClean="0"/>
              <a:t>snort</a:t>
            </a:r>
            <a:r>
              <a:rPr lang="zh-CN" altLang="en-US" cap="none" dirty="0" smtClean="0"/>
              <a:t>监测的外网改为本机所在局域网以外的网络</a:t>
            </a:r>
            <a:endParaRPr lang="en-US" cap="none"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5986901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13.5.4 </a:t>
            </a:r>
            <a:r>
              <a:rPr lang="en-US" b="1" dirty="0" smtClean="0"/>
              <a:t>S</a:t>
            </a:r>
            <a:r>
              <a:rPr lang="en-US" b="1" cap="none" dirty="0" smtClean="0"/>
              <a:t>nort</a:t>
            </a:r>
            <a:r>
              <a:rPr lang="zh-CN" altLang="en-US" b="1" dirty="0" smtClean="0"/>
              <a:t>入侵</a:t>
            </a:r>
            <a:r>
              <a:rPr lang="zh-CN" altLang="en-US" b="1" dirty="0"/>
              <a:t>检测环境的配置与</a:t>
            </a:r>
            <a:r>
              <a:rPr lang="zh-CN" altLang="en-US" b="1" dirty="0" smtClean="0"/>
              <a:t>测试</a:t>
            </a:r>
            <a:endParaRPr lang="en-US" dirty="0"/>
          </a:p>
        </p:txBody>
      </p:sp>
      <p:sp>
        <p:nvSpPr>
          <p:cNvPr id="3" name="Content Placeholder 2"/>
          <p:cNvSpPr>
            <a:spLocks noGrp="1"/>
          </p:cNvSpPr>
          <p:nvPr>
            <p:ph sz="quarter" idx="13"/>
          </p:nvPr>
        </p:nvSpPr>
        <p:spPr/>
        <p:txBody>
          <a:bodyPr>
            <a:normAutofit/>
          </a:bodyPr>
          <a:lstStyle/>
          <a:p>
            <a:pPr marL="0" indent="0">
              <a:buNone/>
            </a:pPr>
            <a:r>
              <a:rPr lang="en-US" cap="none" dirty="0" smtClean="0"/>
              <a:t>1</a:t>
            </a:r>
            <a:r>
              <a:rPr lang="zh-CN" altLang="en-US" cap="none" dirty="0" smtClean="0"/>
              <a:t>、完善配置文件</a:t>
            </a:r>
            <a:endParaRPr lang="en-US" cap="none" dirty="0" smtClean="0"/>
          </a:p>
          <a:p>
            <a:pPr marL="457200" lvl="1" indent="0">
              <a:buNone/>
            </a:pPr>
            <a:r>
              <a:rPr lang="zh-CN" altLang="en-US" cap="none" dirty="0" smtClean="0"/>
              <a:t>（</a:t>
            </a:r>
            <a:r>
              <a:rPr lang="en-US" cap="none" dirty="0" smtClean="0"/>
              <a:t>2</a:t>
            </a:r>
            <a:r>
              <a:rPr lang="zh-CN" altLang="en-US" cap="none" dirty="0" smtClean="0"/>
              <a:t>）设置监测包含的规则。找到</a:t>
            </a:r>
            <a:r>
              <a:rPr lang="en-US" cap="none" dirty="0" err="1" smtClean="0"/>
              <a:t>snort.conf</a:t>
            </a:r>
            <a:r>
              <a:rPr lang="zh-CN" altLang="en-US" cap="none" dirty="0" smtClean="0"/>
              <a:t>文件中描述规则的部分，</a:t>
            </a:r>
            <a:r>
              <a:rPr lang="en-US" cap="none" dirty="0" err="1" smtClean="0"/>
              <a:t>snort.conf</a:t>
            </a:r>
            <a:r>
              <a:rPr lang="zh-CN" altLang="en-US" cap="none" dirty="0" smtClean="0"/>
              <a:t>文件中包含了大量的检测规则文件，包括对</a:t>
            </a:r>
            <a:r>
              <a:rPr lang="en-US" cap="none" dirty="0" smtClean="0"/>
              <a:t>ftp</a:t>
            </a:r>
            <a:r>
              <a:rPr lang="zh-CN" altLang="en-US" cap="none" dirty="0" smtClean="0"/>
              <a:t>、</a:t>
            </a:r>
            <a:r>
              <a:rPr lang="en-US" cap="none" dirty="0" smtClean="0"/>
              <a:t>telnet</a:t>
            </a:r>
            <a:r>
              <a:rPr lang="zh-CN" altLang="en-US" cap="none" dirty="0" smtClean="0"/>
              <a:t>、</a:t>
            </a:r>
            <a:r>
              <a:rPr lang="en-US" cap="none" dirty="0" err="1" smtClean="0"/>
              <a:t>rpc</a:t>
            </a:r>
            <a:r>
              <a:rPr lang="zh-CN" altLang="en-US" cap="none" dirty="0" smtClean="0"/>
              <a:t>、</a:t>
            </a:r>
            <a:r>
              <a:rPr lang="en-US" cap="none" dirty="0" smtClean="0"/>
              <a:t>dos</a:t>
            </a:r>
            <a:r>
              <a:rPr lang="zh-CN" altLang="en-US" cap="none" dirty="0" smtClean="0"/>
              <a:t>、</a:t>
            </a:r>
            <a:r>
              <a:rPr lang="en-US" cap="none" dirty="0" err="1" smtClean="0"/>
              <a:t>ddos</a:t>
            </a:r>
            <a:r>
              <a:rPr lang="zh-CN" altLang="en-US" cap="none" dirty="0" smtClean="0"/>
              <a:t>等协议与攻击规则的检测，前面加“</a:t>
            </a:r>
            <a:r>
              <a:rPr lang="en-US" cap="none" dirty="0" smtClean="0"/>
              <a:t>#</a:t>
            </a:r>
            <a:r>
              <a:rPr lang="zh-CN" altLang="en-US" cap="none" dirty="0" smtClean="0"/>
              <a:t>”号表示该规则没有启用，如图</a:t>
            </a:r>
            <a:r>
              <a:rPr lang="en-US" cap="none" dirty="0" smtClean="0"/>
              <a:t>13-52</a:t>
            </a:r>
            <a:r>
              <a:rPr lang="zh-CN" altLang="en-US" cap="none" dirty="0" smtClean="0"/>
              <a:t>所示</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584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28348" y="4360841"/>
            <a:ext cx="4534677" cy="158275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977638" y="5943597"/>
            <a:ext cx="4236098" cy="369332"/>
          </a:xfrm>
          <a:prstGeom prst="rect">
            <a:avLst/>
          </a:prstGeom>
          <a:noFill/>
        </p:spPr>
        <p:txBody>
          <a:bodyPr wrap="square" rtlCol="0">
            <a:spAutoFit/>
          </a:bodyPr>
          <a:lstStyle/>
          <a:p>
            <a:pPr algn="ctr"/>
            <a:r>
              <a:rPr lang="zh-CN" altLang="en-US" b="1" dirty="0"/>
              <a:t>图</a:t>
            </a:r>
            <a:r>
              <a:rPr lang="en-US" b="1" dirty="0"/>
              <a:t>13-52 Snort</a:t>
            </a:r>
            <a:r>
              <a:rPr lang="zh-CN" altLang="en-US" b="1" dirty="0"/>
              <a:t>配置</a:t>
            </a:r>
            <a:r>
              <a:rPr lang="zh-CN" altLang="en-US" b="1" dirty="0" smtClean="0"/>
              <a:t>文件</a:t>
            </a:r>
            <a:endParaRPr lang="en-US" dirty="0"/>
          </a:p>
        </p:txBody>
      </p:sp>
    </p:spTree>
    <p:extLst>
      <p:ext uri="{BB962C8B-B14F-4D97-AF65-F5344CB8AC3E}">
        <p14:creationId xmlns:p14="http://schemas.microsoft.com/office/powerpoint/2010/main" xmlns="" val="12825559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13.5.4 </a:t>
            </a:r>
            <a:r>
              <a:rPr lang="en-US" b="1" dirty="0" smtClean="0"/>
              <a:t>S</a:t>
            </a:r>
            <a:r>
              <a:rPr lang="en-US" b="1" cap="none" dirty="0" smtClean="0"/>
              <a:t>nort</a:t>
            </a:r>
            <a:r>
              <a:rPr lang="zh-CN" altLang="en-US" b="1" dirty="0" smtClean="0"/>
              <a:t>入侵</a:t>
            </a:r>
            <a:r>
              <a:rPr lang="zh-CN" altLang="en-US" b="1" dirty="0"/>
              <a:t>检测环境的配置与</a:t>
            </a:r>
            <a:r>
              <a:rPr lang="zh-CN" altLang="en-US" b="1" dirty="0" smtClean="0"/>
              <a:t>测试</a:t>
            </a:r>
            <a:endParaRPr lang="en-US" dirty="0"/>
          </a:p>
        </p:txBody>
      </p:sp>
      <p:sp>
        <p:nvSpPr>
          <p:cNvPr id="3" name="Content Placeholder 2"/>
          <p:cNvSpPr>
            <a:spLocks noGrp="1"/>
          </p:cNvSpPr>
          <p:nvPr>
            <p:ph sz="quarter" idx="13"/>
          </p:nvPr>
        </p:nvSpPr>
        <p:spPr/>
        <p:txBody>
          <a:bodyPr>
            <a:normAutofit/>
          </a:bodyPr>
          <a:lstStyle/>
          <a:p>
            <a:pPr marL="0" indent="0">
              <a:buNone/>
            </a:pPr>
            <a:r>
              <a:rPr lang="en-US" cap="none" dirty="0" smtClean="0"/>
              <a:t>2</a:t>
            </a:r>
            <a:r>
              <a:rPr lang="zh-CN" altLang="en-US" cap="none" dirty="0" smtClean="0"/>
              <a:t>、使用控制台查看检测结果</a:t>
            </a:r>
            <a:endParaRPr lang="en-US" cap="none" dirty="0" smtClean="0"/>
          </a:p>
          <a:p>
            <a:pPr marL="457200" lvl="1" indent="0">
              <a:buNone/>
            </a:pPr>
            <a:r>
              <a:rPr lang="zh-CN" altLang="en-US" cap="none" dirty="0" smtClean="0"/>
              <a:t>（</a:t>
            </a:r>
            <a:r>
              <a:rPr lang="en-US" cap="none" dirty="0" smtClean="0"/>
              <a:t>1</a:t>
            </a:r>
            <a:r>
              <a:rPr lang="zh-CN" altLang="en-US" cap="none" dirty="0" smtClean="0"/>
              <a:t>）在浏览器地址栏中输入“</a:t>
            </a:r>
            <a:r>
              <a:rPr lang="en-US" cap="none" dirty="0" smtClean="0">
                <a:hlinkClick r:id="rId3"/>
              </a:rPr>
              <a:t>http://127.0.0.1:50080/acid/acid_main.php</a:t>
            </a:r>
            <a:r>
              <a:rPr lang="zh-CN" altLang="en-US" cap="none" dirty="0" smtClean="0"/>
              <a:t>”，启动</a:t>
            </a:r>
            <a:r>
              <a:rPr lang="en-US" cap="none" dirty="0" smtClean="0"/>
              <a:t>snort</a:t>
            </a:r>
            <a:r>
              <a:rPr lang="zh-CN" altLang="en-US" cap="none" dirty="0" smtClean="0"/>
              <a:t>并打开</a:t>
            </a:r>
            <a:r>
              <a:rPr lang="en-US" cap="none" dirty="0" smtClean="0"/>
              <a:t>acid</a:t>
            </a:r>
            <a:r>
              <a:rPr lang="zh-CN" altLang="en-US" cap="none" dirty="0" smtClean="0"/>
              <a:t>检测控制台主界面，如图</a:t>
            </a:r>
            <a:r>
              <a:rPr lang="en-US" cap="none" dirty="0" smtClean="0"/>
              <a:t>13-53</a:t>
            </a:r>
            <a:r>
              <a:rPr lang="zh-CN" altLang="en-US" cap="none" dirty="0" smtClean="0"/>
              <a:t>所示</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77638" y="6434876"/>
            <a:ext cx="4236098" cy="369332"/>
          </a:xfrm>
          <a:prstGeom prst="rect">
            <a:avLst/>
          </a:prstGeom>
          <a:noFill/>
        </p:spPr>
        <p:txBody>
          <a:bodyPr wrap="square" rtlCol="0">
            <a:spAutoFit/>
          </a:bodyPr>
          <a:lstStyle/>
          <a:p>
            <a:pPr algn="ctr"/>
            <a:r>
              <a:rPr lang="zh-CN" altLang="en-US" b="1" dirty="0"/>
              <a:t>图</a:t>
            </a:r>
            <a:r>
              <a:rPr lang="en-US" b="1" dirty="0"/>
              <a:t>13-53 acid</a:t>
            </a:r>
            <a:r>
              <a:rPr lang="zh-CN" altLang="en-US" b="1" dirty="0"/>
              <a:t>分析控制台主界面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xmlns="" val="119033704"/>
              </p:ext>
            </p:extLst>
          </p:nvPr>
        </p:nvGraphicFramePr>
        <p:xfrm>
          <a:off x="3753703" y="3682441"/>
          <a:ext cx="4683968" cy="2752435"/>
        </p:xfrm>
        <a:graphic>
          <a:graphicData uri="http://schemas.openxmlformats.org/presentationml/2006/ole">
            <p:oleObj spid="_x0000_s37940" r:id="rId4" imgW="8097380" imgH="4772691" progId="PBrush">
              <p:embed/>
            </p:oleObj>
          </a:graphicData>
        </a:graphic>
      </p:graphicFrame>
    </p:spTree>
    <p:extLst>
      <p:ext uri="{BB962C8B-B14F-4D97-AF65-F5344CB8AC3E}">
        <p14:creationId xmlns:p14="http://schemas.microsoft.com/office/powerpoint/2010/main" xmlns="" val="9956550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13.5.4 </a:t>
            </a:r>
            <a:r>
              <a:rPr lang="en-US" b="1" dirty="0" smtClean="0"/>
              <a:t>S</a:t>
            </a:r>
            <a:r>
              <a:rPr lang="en-US" b="1" cap="none" dirty="0" smtClean="0"/>
              <a:t>nort</a:t>
            </a:r>
            <a:r>
              <a:rPr lang="zh-CN" altLang="en-US" b="1" dirty="0" smtClean="0"/>
              <a:t>入侵</a:t>
            </a:r>
            <a:r>
              <a:rPr lang="zh-CN" altLang="en-US" b="1" dirty="0"/>
              <a:t>检测环境的配置与</a:t>
            </a:r>
            <a:r>
              <a:rPr lang="zh-CN" altLang="en-US" b="1" dirty="0" smtClean="0"/>
              <a:t>测试</a:t>
            </a:r>
            <a:endParaRPr lang="en-US" dirty="0"/>
          </a:p>
        </p:txBody>
      </p:sp>
      <p:sp>
        <p:nvSpPr>
          <p:cNvPr id="3" name="Content Placeholder 2"/>
          <p:cNvSpPr>
            <a:spLocks noGrp="1"/>
          </p:cNvSpPr>
          <p:nvPr>
            <p:ph sz="quarter" idx="13"/>
          </p:nvPr>
        </p:nvSpPr>
        <p:spPr/>
        <p:txBody>
          <a:bodyPr>
            <a:normAutofit/>
          </a:bodyPr>
          <a:lstStyle/>
          <a:p>
            <a:pPr marL="0" indent="0">
              <a:buNone/>
            </a:pPr>
            <a:r>
              <a:rPr lang="en-US" cap="none" dirty="0" smtClean="0"/>
              <a:t>2</a:t>
            </a:r>
            <a:r>
              <a:rPr lang="zh-CN" altLang="en-US" cap="none" dirty="0" smtClean="0"/>
              <a:t>、使用控制台查看检测结果</a:t>
            </a:r>
            <a:endParaRPr lang="en-US" cap="none" dirty="0" smtClean="0"/>
          </a:p>
          <a:p>
            <a:pPr marL="457200" lvl="1" indent="0">
              <a:buNone/>
            </a:pPr>
            <a:r>
              <a:rPr lang="zh-CN" altLang="en-US" dirty="0"/>
              <a:t>（</a:t>
            </a:r>
            <a:r>
              <a:rPr lang="en-US" dirty="0"/>
              <a:t>2</a:t>
            </a:r>
            <a:r>
              <a:rPr lang="zh-CN" altLang="en-US" dirty="0"/>
              <a:t>）点击图</a:t>
            </a:r>
            <a:r>
              <a:rPr lang="en-US" dirty="0"/>
              <a:t>13-  </a:t>
            </a:r>
            <a:r>
              <a:rPr lang="zh-CN" altLang="en-US" dirty="0"/>
              <a:t>中</a:t>
            </a:r>
            <a:r>
              <a:rPr lang="en-US" dirty="0"/>
              <a:t>TCP</a:t>
            </a:r>
            <a:r>
              <a:rPr lang="zh-CN" altLang="en-US" dirty="0"/>
              <a:t>后的数字“</a:t>
            </a:r>
            <a:r>
              <a:rPr lang="en-US" dirty="0"/>
              <a:t>80%</a:t>
            </a:r>
            <a:r>
              <a:rPr lang="zh-CN" altLang="en-US" dirty="0"/>
              <a:t>”，将显示所有检测到的</a:t>
            </a:r>
            <a:r>
              <a:rPr lang="en-US" dirty="0"/>
              <a:t>TCP</a:t>
            </a:r>
            <a:r>
              <a:rPr lang="zh-CN" altLang="en-US" dirty="0"/>
              <a:t>协议日志详细情况，如图</a:t>
            </a:r>
            <a:r>
              <a:rPr lang="en-US" dirty="0"/>
              <a:t>13-54</a:t>
            </a:r>
            <a:r>
              <a:rPr lang="zh-CN" altLang="en-US" dirty="0"/>
              <a:t>所示。</a:t>
            </a:r>
            <a:r>
              <a:rPr lang="en-US" dirty="0"/>
              <a:t>TCP</a:t>
            </a:r>
            <a:r>
              <a:rPr lang="zh-CN" altLang="en-US" dirty="0"/>
              <a:t>协议日志网页中的选项依次为：流量类型、时间戳、源地址、目标地址以及协议。</a:t>
            </a:r>
            <a:r>
              <a:rPr lang="zh-CN" altLang="en-US" dirty="0" smtClean="0"/>
              <a:t>由于</a:t>
            </a:r>
            <a:r>
              <a:rPr lang="en-US" cap="none" dirty="0" smtClean="0"/>
              <a:t>snort</a:t>
            </a:r>
            <a:r>
              <a:rPr lang="zh-CN" altLang="en-US" dirty="0" smtClean="0"/>
              <a:t>主机</a:t>
            </a:r>
            <a:r>
              <a:rPr lang="zh-CN" altLang="en-US" dirty="0"/>
              <a:t>所在的内网为“</a:t>
            </a:r>
            <a:r>
              <a:rPr lang="en-US" dirty="0"/>
              <a:t>202.112.108.0</a:t>
            </a:r>
            <a:r>
              <a:rPr lang="zh-CN" altLang="en-US" dirty="0"/>
              <a:t>”，可以看出，日志中只记录了外网</a:t>
            </a:r>
            <a:r>
              <a:rPr lang="en-US" dirty="0"/>
              <a:t>IP</a:t>
            </a:r>
            <a:r>
              <a:rPr lang="zh-CN" altLang="en-US" dirty="0"/>
              <a:t>对内网的连接（即目标地址均为内网）</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77637" y="6434876"/>
            <a:ext cx="4255461" cy="369332"/>
          </a:xfrm>
          <a:prstGeom prst="rect">
            <a:avLst/>
          </a:prstGeom>
          <a:noFill/>
        </p:spPr>
        <p:txBody>
          <a:bodyPr wrap="square" rtlCol="0">
            <a:spAutoFit/>
          </a:bodyPr>
          <a:lstStyle/>
          <a:p>
            <a:pPr algn="ctr"/>
            <a:r>
              <a:rPr lang="zh-CN" altLang="en-US" b="1" dirty="0"/>
              <a:t>图</a:t>
            </a:r>
            <a:r>
              <a:rPr lang="en-US" b="1" dirty="0"/>
              <a:t>13-54 TCP</a:t>
            </a:r>
            <a:r>
              <a:rPr lang="zh-CN" altLang="en-US" b="1" dirty="0"/>
              <a:t>协议日志</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891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67956" y="4059735"/>
            <a:ext cx="4255461" cy="23751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647628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13.1 </a:t>
            </a:r>
            <a:r>
              <a:rPr lang="zh-CN" altLang="en-US" b="1" dirty="0"/>
              <a:t>防火墙</a:t>
            </a:r>
            <a:r>
              <a:rPr lang="zh-CN" altLang="en-US" b="1" dirty="0" smtClean="0"/>
              <a:t>概述</a:t>
            </a:r>
            <a:endParaRPr lang="en-US" dirty="0"/>
          </a:p>
        </p:txBody>
      </p:sp>
      <p:sp>
        <p:nvSpPr>
          <p:cNvPr id="3" name="Content Placeholder 2"/>
          <p:cNvSpPr>
            <a:spLocks noGrp="1"/>
          </p:cNvSpPr>
          <p:nvPr>
            <p:ph sz="quarter" idx="13"/>
          </p:nvPr>
        </p:nvSpPr>
        <p:spPr/>
        <p:txBody>
          <a:bodyPr/>
          <a:lstStyle/>
          <a:p>
            <a:r>
              <a:rPr lang="en-US" b="1" dirty="0"/>
              <a:t>13.1.1 </a:t>
            </a:r>
            <a:r>
              <a:rPr lang="zh-CN" altLang="en-US" b="1" dirty="0"/>
              <a:t>防火墙的特征与</a:t>
            </a:r>
            <a:r>
              <a:rPr lang="zh-CN" altLang="en-US" b="1" dirty="0" smtClean="0"/>
              <a:t>功能</a:t>
            </a:r>
          </a:p>
          <a:p>
            <a:r>
              <a:rPr lang="en-US" b="1" dirty="0"/>
              <a:t>13.1.2 </a:t>
            </a:r>
            <a:r>
              <a:rPr lang="zh-CN" altLang="en-US" b="1" dirty="0"/>
              <a:t>防火墙的</a:t>
            </a:r>
            <a:r>
              <a:rPr lang="zh-CN" altLang="en-US" b="1" dirty="0" smtClean="0"/>
              <a:t>类型</a:t>
            </a:r>
          </a:p>
          <a:p>
            <a:r>
              <a:rPr lang="en-US" b="1" dirty="0"/>
              <a:t>13.1.3  </a:t>
            </a:r>
            <a:r>
              <a:rPr lang="zh-CN" altLang="en-US" b="1" dirty="0"/>
              <a:t>创建防火墙步骤</a:t>
            </a:r>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4876347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13.5.4 </a:t>
            </a:r>
            <a:r>
              <a:rPr lang="en-US" b="1" dirty="0" smtClean="0"/>
              <a:t>S</a:t>
            </a:r>
            <a:r>
              <a:rPr lang="en-US" b="1" cap="none" dirty="0" smtClean="0"/>
              <a:t>nort</a:t>
            </a:r>
            <a:r>
              <a:rPr lang="zh-CN" altLang="en-US" b="1" dirty="0" smtClean="0"/>
              <a:t>入侵</a:t>
            </a:r>
            <a:r>
              <a:rPr lang="zh-CN" altLang="en-US" b="1" dirty="0"/>
              <a:t>检测环境的配置与</a:t>
            </a:r>
            <a:r>
              <a:rPr lang="zh-CN" altLang="en-US" b="1" dirty="0" smtClean="0"/>
              <a:t>测试</a:t>
            </a:r>
            <a:endParaRPr lang="en-US" dirty="0"/>
          </a:p>
        </p:txBody>
      </p:sp>
      <p:sp>
        <p:nvSpPr>
          <p:cNvPr id="3" name="Content Placeholder 2"/>
          <p:cNvSpPr>
            <a:spLocks noGrp="1"/>
          </p:cNvSpPr>
          <p:nvPr>
            <p:ph sz="quarter" idx="13"/>
          </p:nvPr>
        </p:nvSpPr>
        <p:spPr/>
        <p:txBody>
          <a:bodyPr>
            <a:normAutofit/>
          </a:bodyPr>
          <a:lstStyle/>
          <a:p>
            <a:pPr marL="0" indent="0">
              <a:buNone/>
            </a:pPr>
            <a:r>
              <a:rPr lang="en-US" cap="none" dirty="0" smtClean="0"/>
              <a:t>2</a:t>
            </a:r>
            <a:r>
              <a:rPr lang="zh-CN" altLang="en-US" cap="none" dirty="0" smtClean="0"/>
              <a:t>、使用控制台查看检测结果</a:t>
            </a:r>
            <a:endParaRPr lang="en-US" cap="none" dirty="0" smtClean="0"/>
          </a:p>
          <a:p>
            <a:pPr marL="457200" lvl="1" indent="0">
              <a:buNone/>
            </a:pPr>
            <a:r>
              <a:rPr lang="zh-CN" altLang="en-US" dirty="0"/>
              <a:t>（</a:t>
            </a:r>
            <a:r>
              <a:rPr lang="en-US" dirty="0"/>
              <a:t>3</a:t>
            </a:r>
            <a:r>
              <a:rPr lang="zh-CN" altLang="en-US" dirty="0"/>
              <a:t>）选择控制条中的</a:t>
            </a:r>
            <a:r>
              <a:rPr lang="zh-CN" altLang="en-US" dirty="0" smtClean="0"/>
              <a:t>“</a:t>
            </a:r>
            <a:r>
              <a:rPr lang="en-US" cap="none" dirty="0" smtClean="0"/>
              <a:t>home</a:t>
            </a:r>
            <a:r>
              <a:rPr lang="zh-CN" altLang="en-US" dirty="0" smtClean="0"/>
              <a:t>”</a:t>
            </a:r>
            <a:r>
              <a:rPr lang="zh-CN" altLang="en-US" dirty="0"/>
              <a:t>返回控制台主界面，在主界面的下部有流量分析及归类选项，如图</a:t>
            </a:r>
            <a:r>
              <a:rPr lang="en-US" dirty="0"/>
              <a:t>13-55</a:t>
            </a:r>
            <a:r>
              <a:rPr lang="zh-CN" altLang="en-US" dirty="0"/>
              <a:t>所示</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77636" y="6113037"/>
            <a:ext cx="4255461" cy="369332"/>
          </a:xfrm>
          <a:prstGeom prst="rect">
            <a:avLst/>
          </a:prstGeom>
          <a:noFill/>
        </p:spPr>
        <p:txBody>
          <a:bodyPr wrap="square" rtlCol="0">
            <a:spAutoFit/>
          </a:bodyPr>
          <a:lstStyle/>
          <a:p>
            <a:pPr algn="ctr"/>
            <a:r>
              <a:rPr lang="zh-CN" altLang="en-US" b="1" dirty="0"/>
              <a:t>图</a:t>
            </a:r>
            <a:r>
              <a:rPr lang="en-US" b="1" dirty="0"/>
              <a:t>13-55 </a:t>
            </a:r>
            <a:r>
              <a:rPr lang="zh-CN" altLang="en-US" b="1" dirty="0"/>
              <a:t>流量分析与归类</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993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63792" y="3557162"/>
            <a:ext cx="4883150" cy="25558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635834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13.5.4 </a:t>
            </a:r>
            <a:r>
              <a:rPr lang="en-US" b="1" dirty="0" smtClean="0"/>
              <a:t>S</a:t>
            </a:r>
            <a:r>
              <a:rPr lang="en-US" b="1" cap="none" dirty="0" smtClean="0"/>
              <a:t>nort</a:t>
            </a:r>
            <a:r>
              <a:rPr lang="zh-CN" altLang="en-US" b="1" dirty="0" smtClean="0"/>
              <a:t>入侵</a:t>
            </a:r>
            <a:r>
              <a:rPr lang="zh-CN" altLang="en-US" b="1" dirty="0"/>
              <a:t>检测环境的配置与</a:t>
            </a:r>
            <a:r>
              <a:rPr lang="zh-CN" altLang="en-US" b="1" dirty="0" smtClean="0"/>
              <a:t>测试</a:t>
            </a:r>
            <a:endParaRPr lang="en-US" dirty="0"/>
          </a:p>
        </p:txBody>
      </p:sp>
      <p:sp>
        <p:nvSpPr>
          <p:cNvPr id="3" name="Content Placeholder 2"/>
          <p:cNvSpPr>
            <a:spLocks noGrp="1"/>
          </p:cNvSpPr>
          <p:nvPr>
            <p:ph sz="quarter" idx="13"/>
          </p:nvPr>
        </p:nvSpPr>
        <p:spPr/>
        <p:txBody>
          <a:bodyPr>
            <a:normAutofit/>
          </a:bodyPr>
          <a:lstStyle/>
          <a:p>
            <a:pPr marL="0" indent="0">
              <a:buNone/>
            </a:pPr>
            <a:r>
              <a:rPr lang="en-US" cap="none" dirty="0" smtClean="0"/>
              <a:t>2</a:t>
            </a:r>
            <a:r>
              <a:rPr lang="zh-CN" altLang="en-US" cap="none" dirty="0" smtClean="0"/>
              <a:t>、使用控制台查看检测结果</a:t>
            </a:r>
            <a:endParaRPr lang="en-US" cap="none" dirty="0" smtClean="0"/>
          </a:p>
          <a:p>
            <a:pPr marL="457200" lvl="1" indent="0">
              <a:buNone/>
            </a:pPr>
            <a:r>
              <a:rPr lang="zh-CN" altLang="en-US" cap="none" dirty="0" smtClean="0"/>
              <a:t>（</a:t>
            </a:r>
            <a:r>
              <a:rPr lang="en-US" cap="none" dirty="0" smtClean="0"/>
              <a:t>4</a:t>
            </a:r>
            <a:r>
              <a:rPr lang="zh-CN" altLang="en-US" cap="none" dirty="0" smtClean="0"/>
              <a:t>）选择“</a:t>
            </a:r>
            <a:r>
              <a:rPr lang="en-US" cap="none" dirty="0" smtClean="0"/>
              <a:t>last 24 </a:t>
            </a:r>
            <a:r>
              <a:rPr lang="en-US" cap="none" dirty="0" err="1" smtClean="0"/>
              <a:t>hours:alerts</a:t>
            </a:r>
            <a:r>
              <a:rPr lang="en-US" cap="none" dirty="0" smtClean="0"/>
              <a:t> unique</a:t>
            </a:r>
            <a:r>
              <a:rPr lang="zh-CN" altLang="en-US" cap="none" dirty="0" smtClean="0"/>
              <a:t>”，可以看到</a:t>
            </a:r>
            <a:r>
              <a:rPr lang="en-US" cap="none" dirty="0" smtClean="0"/>
              <a:t>24</a:t>
            </a:r>
            <a:r>
              <a:rPr lang="zh-CN" altLang="en-US" cap="none" dirty="0" smtClean="0"/>
              <a:t>小时内特殊流量的分类记录和分析，如图</a:t>
            </a:r>
            <a:r>
              <a:rPr lang="en-US" cap="none" dirty="0" smtClean="0"/>
              <a:t>13-56</a:t>
            </a:r>
            <a:r>
              <a:rPr lang="zh-CN" altLang="en-US" cap="none" dirty="0" smtClean="0"/>
              <a:t>所示。表中详细记录了各类型流量的种类、在总日志中所占的比例、出现该类流量的起始和终止时间等详细分析结果</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977636" y="6318311"/>
            <a:ext cx="4255461" cy="369332"/>
          </a:xfrm>
          <a:prstGeom prst="rect">
            <a:avLst/>
          </a:prstGeom>
          <a:noFill/>
        </p:spPr>
        <p:txBody>
          <a:bodyPr wrap="square" rtlCol="0">
            <a:spAutoFit/>
          </a:bodyPr>
          <a:lstStyle/>
          <a:p>
            <a:pPr algn="ctr"/>
            <a:r>
              <a:rPr lang="zh-CN" altLang="en-US" b="1" dirty="0"/>
              <a:t>图</a:t>
            </a:r>
            <a:r>
              <a:rPr lang="en-US" b="1" dirty="0"/>
              <a:t>13-56 </a:t>
            </a:r>
            <a:r>
              <a:rPr lang="zh-CN" altLang="en-US" b="1" dirty="0"/>
              <a:t>特殊流量详细分析</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6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28496" y="3877642"/>
            <a:ext cx="4534381" cy="244066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152685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 IPS</a:t>
            </a:r>
            <a:r>
              <a:rPr lang="zh-CN" altLang="en-US" b="1" dirty="0"/>
              <a:t>部署与</a:t>
            </a:r>
            <a:r>
              <a:rPr lang="zh-CN" altLang="en-US" b="1" dirty="0" smtClean="0"/>
              <a:t>配置</a:t>
            </a:r>
            <a:endParaRPr lang="en-US" dirty="0"/>
          </a:p>
        </p:txBody>
      </p:sp>
      <p:sp>
        <p:nvSpPr>
          <p:cNvPr id="3" name="Content Placeholder 2"/>
          <p:cNvSpPr>
            <a:spLocks noGrp="1"/>
          </p:cNvSpPr>
          <p:nvPr>
            <p:ph sz="quarter" idx="13"/>
          </p:nvPr>
        </p:nvSpPr>
        <p:spPr/>
        <p:txBody>
          <a:bodyPr/>
          <a:lstStyle/>
          <a:p>
            <a:r>
              <a:rPr lang="en-US" b="1" dirty="0"/>
              <a:t>13.6.1 </a:t>
            </a:r>
            <a:r>
              <a:rPr lang="zh-CN" altLang="en-US" b="1" dirty="0"/>
              <a:t>设备登陆与</a:t>
            </a:r>
            <a:r>
              <a:rPr lang="zh-CN" altLang="en-US" b="1" dirty="0" smtClean="0"/>
              <a:t>配置</a:t>
            </a:r>
          </a:p>
          <a:p>
            <a:r>
              <a:rPr lang="en-US" b="1" dirty="0"/>
              <a:t>13.6.2 </a:t>
            </a:r>
            <a:r>
              <a:rPr lang="zh-CN" altLang="en-US" b="1" dirty="0"/>
              <a:t>单路串联部署</a:t>
            </a:r>
            <a:r>
              <a:rPr lang="zh-CN" altLang="en-US" b="1" dirty="0" smtClean="0"/>
              <a:t>配置</a:t>
            </a:r>
          </a:p>
          <a:p>
            <a:r>
              <a:rPr lang="en-US" b="1" dirty="0"/>
              <a:t>13.6.3 </a:t>
            </a:r>
            <a:r>
              <a:rPr lang="zh-CN" altLang="en-US" b="1" dirty="0"/>
              <a:t>多路串联部署</a:t>
            </a:r>
            <a:r>
              <a:rPr lang="zh-CN" altLang="en-US" b="1" dirty="0" smtClean="0"/>
              <a:t>配置</a:t>
            </a:r>
          </a:p>
          <a:p>
            <a:r>
              <a:rPr lang="en-US" b="1" dirty="0"/>
              <a:t>13.6.4 </a:t>
            </a:r>
            <a:r>
              <a:rPr lang="zh-CN" altLang="en-US" b="1" dirty="0"/>
              <a:t>旁路部署</a:t>
            </a:r>
            <a:r>
              <a:rPr lang="zh-CN" altLang="en-US" b="1" dirty="0" smtClean="0"/>
              <a:t>配置</a:t>
            </a:r>
          </a:p>
          <a:p>
            <a:r>
              <a:rPr lang="en-US" b="1" dirty="0"/>
              <a:t>13.6.5 </a:t>
            </a:r>
            <a:r>
              <a:rPr lang="zh-CN" altLang="en-US" b="1" dirty="0"/>
              <a:t>策略微调</a:t>
            </a:r>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96700961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13.6.1 </a:t>
            </a:r>
            <a:r>
              <a:rPr lang="zh-CN" altLang="en-US" b="1" dirty="0"/>
              <a:t>设备登陆与配置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、打开浏览器，输入设备</a:t>
            </a:r>
            <a:r>
              <a:rPr lang="en-US" dirty="0"/>
              <a:t>IP</a:t>
            </a:r>
            <a:r>
              <a:rPr lang="zh-CN" altLang="en-US" dirty="0"/>
              <a:t>地址，按回车键后，弹出安全警报框，如图</a:t>
            </a:r>
            <a:r>
              <a:rPr lang="en-US" dirty="0"/>
              <a:t>13-57</a:t>
            </a:r>
            <a:r>
              <a:rPr lang="zh-CN" altLang="en-US" dirty="0"/>
              <a:t>所</a:t>
            </a:r>
            <a:r>
              <a:rPr lang="zh-CN" altLang="en-US" dirty="0" smtClean="0"/>
              <a:t>示</a:t>
            </a:r>
          </a:p>
          <a:p>
            <a:pPr marL="0" indent="0">
              <a:buNone/>
            </a:pPr>
            <a:r>
              <a:rPr lang="en-US" dirty="0"/>
              <a:t>2</a:t>
            </a:r>
            <a:r>
              <a:rPr lang="zh-CN" altLang="en-US" dirty="0"/>
              <a:t>、单击“是”按钮接受</a:t>
            </a:r>
            <a:r>
              <a:rPr lang="en-US" dirty="0"/>
              <a:t>NIPS</a:t>
            </a:r>
            <a:r>
              <a:rPr lang="zh-CN" altLang="en-US" dirty="0"/>
              <a:t>证书加密的通道后，显示设备登陆界面，如</a:t>
            </a:r>
            <a:r>
              <a:rPr lang="en-US" dirty="0"/>
              <a:t>13-58</a:t>
            </a:r>
            <a:r>
              <a:rPr lang="zh-CN" altLang="en-US" dirty="0"/>
              <a:t>所示，输入正确的用户名和密码，并单击“登录”按钮</a:t>
            </a:r>
            <a:r>
              <a:rPr lang="en-US" dirty="0"/>
              <a:t> </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1985" name="图片 12" descr="login-http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31934" y="3736177"/>
            <a:ext cx="3492532" cy="2557033"/>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1987" name="图片 13" descr="logi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424196" y="3813702"/>
            <a:ext cx="4634204" cy="2176921"/>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1431934" y="6370735"/>
            <a:ext cx="3492532" cy="646331"/>
          </a:xfrm>
          <a:prstGeom prst="rect">
            <a:avLst/>
          </a:prstGeom>
          <a:noFill/>
        </p:spPr>
        <p:txBody>
          <a:bodyPr wrap="square" rtlCol="0">
            <a:spAutoFit/>
          </a:bodyPr>
          <a:lstStyle/>
          <a:p>
            <a:pPr algn="ctr"/>
            <a:r>
              <a:rPr lang="zh-CN" altLang="en-US" b="1" dirty="0"/>
              <a:t>图</a:t>
            </a:r>
            <a:r>
              <a:rPr lang="en-US" b="1" dirty="0"/>
              <a:t>13-57 </a:t>
            </a:r>
            <a:r>
              <a:rPr lang="zh-CN" altLang="en-US" b="1" dirty="0"/>
              <a:t>登录时的安全警报界面</a:t>
            </a:r>
            <a:endParaRPr lang="en-US" dirty="0"/>
          </a:p>
          <a:p>
            <a:pPr algn="ctr"/>
            <a:endParaRPr lang="en-US" dirty="0"/>
          </a:p>
        </p:txBody>
      </p:sp>
      <p:sp>
        <p:nvSpPr>
          <p:cNvPr id="9" name="TextBox 8"/>
          <p:cNvSpPr txBox="1"/>
          <p:nvPr/>
        </p:nvSpPr>
        <p:spPr>
          <a:xfrm>
            <a:off x="5446195" y="6108544"/>
            <a:ext cx="4612205" cy="369332"/>
          </a:xfrm>
          <a:prstGeom prst="rect">
            <a:avLst/>
          </a:prstGeom>
          <a:noFill/>
        </p:spPr>
        <p:txBody>
          <a:bodyPr wrap="square" rtlCol="0">
            <a:spAutoFit/>
          </a:bodyPr>
          <a:lstStyle/>
          <a:p>
            <a:pPr algn="ctr"/>
            <a:r>
              <a:rPr lang="zh-CN" altLang="en-US" b="1" dirty="0"/>
              <a:t>图</a:t>
            </a:r>
            <a:r>
              <a:rPr lang="en-US" b="1" dirty="0"/>
              <a:t>13-58 NIPS</a:t>
            </a:r>
            <a:r>
              <a:rPr lang="zh-CN" altLang="en-US" b="1" dirty="0"/>
              <a:t>的</a:t>
            </a:r>
            <a:r>
              <a:rPr lang="en-US" b="1" dirty="0"/>
              <a:t>Web</a:t>
            </a:r>
            <a:r>
              <a:rPr lang="zh-CN" altLang="en-US" b="1" dirty="0"/>
              <a:t>管理登录界面</a:t>
            </a:r>
            <a:endParaRPr lang="en-US" dirty="0"/>
          </a:p>
        </p:txBody>
      </p:sp>
    </p:spTree>
    <p:extLst>
      <p:ext uri="{BB962C8B-B14F-4D97-AF65-F5344CB8AC3E}">
        <p14:creationId xmlns:p14="http://schemas.microsoft.com/office/powerpoint/2010/main" xmlns="" val="100831706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13.6.1 </a:t>
            </a:r>
            <a:r>
              <a:rPr lang="zh-CN" altLang="en-US" b="1" dirty="0"/>
              <a:t>设备登陆与配置</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、以</a:t>
            </a:r>
            <a:r>
              <a:rPr lang="en-US" dirty="0"/>
              <a:t>WEB</a:t>
            </a:r>
            <a:r>
              <a:rPr lang="zh-CN" altLang="en-US" dirty="0"/>
              <a:t>操作员身份成功登录后，进入系统当前运行状态的界面，如图</a:t>
            </a:r>
            <a:r>
              <a:rPr lang="en-US" dirty="0"/>
              <a:t>13-59</a:t>
            </a:r>
            <a:r>
              <a:rPr lang="zh-CN" altLang="en-US" dirty="0"/>
              <a:t>所示。在接口列表中</a:t>
            </a:r>
            <a:r>
              <a:rPr lang="zh-CN" altLang="en-US" dirty="0" smtClean="0"/>
              <a:t>，  表示</a:t>
            </a:r>
            <a:r>
              <a:rPr lang="zh-CN" altLang="en-US" dirty="0"/>
              <a:t>对应的接口是断开</a:t>
            </a:r>
            <a:r>
              <a:rPr lang="zh-CN" altLang="en-US" dirty="0" smtClean="0"/>
              <a:t>状态，  表示</a:t>
            </a:r>
            <a:r>
              <a:rPr lang="zh-CN" altLang="en-US" dirty="0"/>
              <a:t>对应的接口是连接状态。</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133128" y="6505738"/>
            <a:ext cx="3925115" cy="369332"/>
          </a:xfrm>
          <a:prstGeom prst="rect">
            <a:avLst/>
          </a:prstGeom>
          <a:noFill/>
        </p:spPr>
        <p:txBody>
          <a:bodyPr wrap="square" rtlCol="0">
            <a:spAutoFit/>
          </a:bodyPr>
          <a:lstStyle/>
          <a:p>
            <a:pPr algn="ctr"/>
            <a:r>
              <a:rPr lang="zh-CN" altLang="en-US" b="1" dirty="0"/>
              <a:t>图</a:t>
            </a:r>
            <a:r>
              <a:rPr lang="en-US" b="1" dirty="0"/>
              <a:t>13-59 WEB</a:t>
            </a:r>
            <a:r>
              <a:rPr lang="zh-CN" altLang="en-US" b="1" dirty="0"/>
              <a:t>界面首页状态</a:t>
            </a:r>
            <a:endParaRPr lang="en-US" dirty="0"/>
          </a:p>
        </p:txBody>
      </p:sp>
      <p:sp>
        <p:nvSpPr>
          <p:cNvPr id="12" name="Rectangle 9"/>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3016" name="图片 14" descr="icon-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59429" y="2919560"/>
            <a:ext cx="101600" cy="101600"/>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Rectangle 1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3018" name="图片 15" descr="icon-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411756" y="2919560"/>
            <a:ext cx="101600" cy="101600"/>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Rectangle 1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3020" name="图片 66"/>
          <p:cNvPicPr>
            <a:picLocks noChangeAspect="1" noChangeArrowheads="1"/>
          </p:cNvPicPr>
          <p:nvPr/>
        </p:nvPicPr>
        <p:blipFill>
          <a:blip r:embed="rId4">
            <a:extLst>
              <a:ext uri="{28A0092B-C50C-407E-A947-70E740481C1C}">
                <a14:useLocalDpi xmlns:a14="http://schemas.microsoft.com/office/drawing/2010/main" xmlns="" val="0"/>
              </a:ext>
            </a:extLst>
          </a:blip>
          <a:srcRect r="34915"/>
          <a:stretch>
            <a:fillRect/>
          </a:stretch>
        </p:blipFill>
        <p:spPr bwMode="auto">
          <a:xfrm>
            <a:off x="4133129" y="3189865"/>
            <a:ext cx="3925115" cy="331587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700079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13.6.1 </a:t>
            </a:r>
            <a:r>
              <a:rPr lang="zh-CN" altLang="en-US" b="1" dirty="0"/>
              <a:t>设备登陆与配置</a:t>
            </a: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、在左侧功能导航栏中点击“网络</a:t>
            </a:r>
            <a:r>
              <a:rPr lang="zh-CN" altLang="en-US" dirty="0" smtClean="0"/>
              <a:t>”</a:t>
            </a:r>
            <a:r>
              <a:rPr lang="zh-CN" altLang="en-US" dirty="0"/>
              <a:t>－</a:t>
            </a:r>
            <a:r>
              <a:rPr lang="en-US" dirty="0" smtClean="0"/>
              <a:t>&gt;</a:t>
            </a:r>
            <a:r>
              <a:rPr lang="zh-CN" altLang="en-US" dirty="0"/>
              <a:t>“接口”，在右侧“配置”栏处点击编辑图标，可对具体接口进行配置，如图</a:t>
            </a:r>
            <a:r>
              <a:rPr lang="en-US" dirty="0"/>
              <a:t>13-60</a:t>
            </a:r>
            <a:r>
              <a:rPr lang="zh-CN" altLang="en-US" dirty="0"/>
              <a:t>所示</a:t>
            </a:r>
            <a:r>
              <a:rPr lang="en-US" dirty="0"/>
              <a:t> </a:t>
            </a:r>
            <a:endParaRPr lang="zh-CN" altLang="en-US" dirty="0" smtClean="0"/>
          </a:p>
          <a:p>
            <a:pPr marL="0" indent="0">
              <a:buNone/>
            </a:pPr>
            <a:r>
              <a:rPr lang="en-US" dirty="0"/>
              <a:t>5</a:t>
            </a:r>
            <a:r>
              <a:rPr lang="zh-CN" altLang="en-US" dirty="0"/>
              <a:t>、如图</a:t>
            </a:r>
            <a:r>
              <a:rPr lang="en-US" dirty="0"/>
              <a:t>13-61</a:t>
            </a:r>
            <a:r>
              <a:rPr lang="zh-CN" altLang="en-US" dirty="0"/>
              <a:t>所示，所属安全区选择“</a:t>
            </a:r>
            <a:r>
              <a:rPr lang="en-US" dirty="0" smtClean="0"/>
              <a:t>M</a:t>
            </a:r>
            <a:r>
              <a:rPr lang="en-US" cap="none" dirty="0" smtClean="0"/>
              <a:t>anagement</a:t>
            </a:r>
            <a:r>
              <a:rPr lang="zh-CN" altLang="en-US" dirty="0" smtClean="0"/>
              <a:t>”</a:t>
            </a:r>
            <a:r>
              <a:rPr lang="zh-CN" altLang="en-US" dirty="0"/>
              <a:t>，可管理选择“是”，然后填写</a:t>
            </a:r>
            <a:r>
              <a:rPr lang="en-US" dirty="0"/>
              <a:t>IP</a:t>
            </a:r>
            <a:r>
              <a:rPr lang="zh-CN" altLang="en-US" dirty="0"/>
              <a:t>地址、掩码和网关，缺省网关选择“是”，然后点击“确定”按钮</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172854" y="5606533"/>
            <a:ext cx="4953000" cy="369332"/>
          </a:xfrm>
          <a:prstGeom prst="rect">
            <a:avLst/>
          </a:prstGeom>
          <a:noFill/>
        </p:spPr>
        <p:txBody>
          <a:bodyPr wrap="square" rtlCol="0">
            <a:spAutoFit/>
          </a:bodyPr>
          <a:lstStyle/>
          <a:p>
            <a:pPr algn="ctr"/>
            <a:r>
              <a:rPr lang="zh-CN" altLang="en-US" b="1" dirty="0"/>
              <a:t>图</a:t>
            </a:r>
            <a:r>
              <a:rPr lang="en-US" b="1" dirty="0"/>
              <a:t>13-60 </a:t>
            </a:r>
            <a:r>
              <a:rPr lang="zh-CN" altLang="en-US" b="1" dirty="0"/>
              <a:t>接口配置界面图</a:t>
            </a:r>
            <a:endParaRPr lang="en-US" dirty="0"/>
          </a:p>
        </p:txBody>
      </p:sp>
      <p:sp>
        <p:nvSpPr>
          <p:cNvPr id="12" name="Rectangle 9"/>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1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4033" name="图片 5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72854" y="4028721"/>
            <a:ext cx="4953000" cy="12319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4035" name="图片 5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324600" y="4028721"/>
            <a:ext cx="4953000" cy="2349500"/>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Box 16"/>
          <p:cNvSpPr txBox="1"/>
          <p:nvPr/>
        </p:nvSpPr>
        <p:spPr>
          <a:xfrm>
            <a:off x="6324600" y="6372780"/>
            <a:ext cx="4953000" cy="374772"/>
          </a:xfrm>
          <a:prstGeom prst="rect">
            <a:avLst/>
          </a:prstGeom>
          <a:noFill/>
        </p:spPr>
        <p:txBody>
          <a:bodyPr wrap="square" rtlCol="0">
            <a:spAutoFit/>
          </a:bodyPr>
          <a:lstStyle/>
          <a:p>
            <a:pPr algn="ctr"/>
            <a:r>
              <a:rPr lang="zh-CN" altLang="en-US" b="1" dirty="0"/>
              <a:t>图</a:t>
            </a:r>
            <a:r>
              <a:rPr lang="en-US" b="1" dirty="0"/>
              <a:t>13-61 </a:t>
            </a:r>
            <a:r>
              <a:rPr lang="zh-CN" altLang="en-US" b="1" dirty="0"/>
              <a:t>管理口配置界面图</a:t>
            </a:r>
            <a:endParaRPr lang="en-US" dirty="0"/>
          </a:p>
        </p:txBody>
      </p:sp>
    </p:spTree>
    <p:extLst>
      <p:ext uri="{BB962C8B-B14F-4D97-AF65-F5344CB8AC3E}">
        <p14:creationId xmlns:p14="http://schemas.microsoft.com/office/powerpoint/2010/main" xmlns="" val="131883574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13.6.1 </a:t>
            </a:r>
            <a:r>
              <a:rPr lang="zh-CN" altLang="en-US" b="1" dirty="0"/>
              <a:t>设备登陆与配置</a:t>
            </a:r>
            <a:endParaRPr lang="en-US" dirty="0"/>
          </a:p>
        </p:txBody>
      </p:sp>
      <p:sp>
        <p:nvSpPr>
          <p:cNvPr id="3" name="Content Placeholder 2"/>
          <p:cNvSpPr>
            <a:spLocks noGrp="1"/>
          </p:cNvSpPr>
          <p:nvPr>
            <p:ph sz="quarter" idx="13"/>
          </p:nvPr>
        </p:nvSpPr>
        <p:spPr/>
        <p:txBody>
          <a:bodyPr/>
          <a:lstStyle/>
          <a:p>
            <a:pPr marL="0" indent="0">
              <a:buNone/>
            </a:pPr>
            <a:r>
              <a:rPr lang="en-US" dirty="0"/>
              <a:t>6</a:t>
            </a:r>
            <a:r>
              <a:rPr lang="zh-CN" altLang="en-US" dirty="0"/>
              <a:t>、在“系统</a:t>
            </a:r>
            <a:r>
              <a:rPr lang="zh-CN" altLang="en-US" dirty="0" smtClean="0"/>
              <a:t>”</a:t>
            </a:r>
            <a:r>
              <a:rPr lang="zh-CN" altLang="en-US" dirty="0"/>
              <a:t>－</a:t>
            </a:r>
            <a:r>
              <a:rPr lang="en-US" dirty="0" smtClean="0"/>
              <a:t>&gt;</a:t>
            </a:r>
            <a:r>
              <a:rPr lang="zh-CN" altLang="en-US" dirty="0"/>
              <a:t>“系统控制”中点击“重启引擎”按钮，使</a:t>
            </a:r>
            <a:r>
              <a:rPr lang="en-US" dirty="0"/>
              <a:t>NIPS</a:t>
            </a:r>
            <a:r>
              <a:rPr lang="zh-CN" altLang="en-US" dirty="0"/>
              <a:t>加载接口配置文件并生效，如图</a:t>
            </a:r>
            <a:r>
              <a:rPr lang="en-US" dirty="0"/>
              <a:t>13-62</a:t>
            </a:r>
            <a:r>
              <a:rPr lang="zh-CN" altLang="en-US" dirty="0"/>
              <a:t>所示，最后可以通过新配置的</a:t>
            </a:r>
            <a:r>
              <a:rPr lang="en-US" dirty="0"/>
              <a:t>IP</a:t>
            </a:r>
            <a:r>
              <a:rPr lang="zh-CN" altLang="en-US" dirty="0"/>
              <a:t>地址在浏览器中</a:t>
            </a:r>
            <a:r>
              <a:rPr lang="zh-CN" altLang="en-US" dirty="0" smtClean="0"/>
              <a:t>以</a:t>
            </a:r>
            <a:r>
              <a:rPr lang="en-US" cap="none" dirty="0" smtClean="0"/>
              <a:t>https</a:t>
            </a:r>
            <a:r>
              <a:rPr lang="zh-CN" altLang="en-US" dirty="0" smtClean="0"/>
              <a:t>方式</a:t>
            </a:r>
            <a:r>
              <a:rPr lang="zh-CN" altLang="en-US" dirty="0"/>
              <a:t>访问设备</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638237" y="5791199"/>
            <a:ext cx="4914900" cy="369332"/>
          </a:xfrm>
          <a:prstGeom prst="rect">
            <a:avLst/>
          </a:prstGeom>
          <a:noFill/>
        </p:spPr>
        <p:txBody>
          <a:bodyPr wrap="square" rtlCol="0">
            <a:spAutoFit/>
          </a:bodyPr>
          <a:lstStyle/>
          <a:p>
            <a:pPr algn="ctr"/>
            <a:r>
              <a:rPr lang="zh-CN" altLang="en-US" b="1" dirty="0"/>
              <a:t>图</a:t>
            </a:r>
            <a:r>
              <a:rPr lang="en-US" b="1" dirty="0"/>
              <a:t>13-62 </a:t>
            </a:r>
            <a:r>
              <a:rPr lang="zh-CN" altLang="en-US" b="1" dirty="0"/>
              <a:t>系统控制界面图</a:t>
            </a:r>
            <a:endParaRPr lang="en-US" dirty="0"/>
          </a:p>
        </p:txBody>
      </p:sp>
      <p:sp>
        <p:nvSpPr>
          <p:cNvPr id="12" name="Rectangle 9"/>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1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5057" name="图片 6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38237" y="3492499"/>
            <a:ext cx="4914900" cy="22987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5083104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13.6.2 </a:t>
            </a:r>
            <a:r>
              <a:rPr lang="zh-CN" altLang="en-US" b="1" dirty="0"/>
              <a:t>单路串联部署</a:t>
            </a:r>
            <a:r>
              <a:rPr lang="zh-CN" altLang="en-US" b="1" dirty="0" smtClean="0"/>
              <a:t>配置</a:t>
            </a:r>
            <a:endParaRPr lang="en-US" dirty="0"/>
          </a:p>
        </p:txBody>
      </p:sp>
      <p:sp>
        <p:nvSpPr>
          <p:cNvPr id="3" name="Content Placeholder 2"/>
          <p:cNvSpPr>
            <a:spLocks noGrp="1"/>
          </p:cNvSpPr>
          <p:nvPr>
            <p:ph sz="quarter" idx="13"/>
          </p:nvPr>
        </p:nvSpPr>
        <p:spPr/>
        <p:txBody>
          <a:bodyPr/>
          <a:lstStyle/>
          <a:p>
            <a:r>
              <a:rPr lang="zh-CN" altLang="en-US" dirty="0"/>
              <a:t>在单路串联部署模式中，</a:t>
            </a:r>
            <a:r>
              <a:rPr lang="en-US" dirty="0"/>
              <a:t>NIPS</a:t>
            </a:r>
            <a:r>
              <a:rPr lang="zh-CN" altLang="en-US" dirty="0"/>
              <a:t>采用单路直通串联方式部署在网络出口处，用于防护内网以及</a:t>
            </a:r>
            <a:r>
              <a:rPr lang="en-US" dirty="0"/>
              <a:t>DMZ</a:t>
            </a:r>
            <a:r>
              <a:rPr lang="zh-CN" altLang="en-US" dirty="0"/>
              <a:t>区的安全，如图</a:t>
            </a:r>
            <a:r>
              <a:rPr lang="en-US" dirty="0"/>
              <a:t>13-63</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6081" name="图片 70"/>
          <p:cNvPicPr>
            <a:picLocks noChangeAspect="1" noChangeArrowheads="1"/>
          </p:cNvPicPr>
          <p:nvPr/>
        </p:nvPicPr>
        <p:blipFill>
          <a:blip r:embed="rId2">
            <a:extLst>
              <a:ext uri="{28A0092B-C50C-407E-A947-70E740481C1C}">
                <a14:useLocalDpi xmlns:a14="http://schemas.microsoft.com/office/drawing/2010/main" xmlns="" val="0"/>
              </a:ext>
            </a:extLst>
          </a:blip>
          <a:srcRect l="517" t="587" r="517" b="587"/>
          <a:stretch>
            <a:fillRect/>
          </a:stretch>
        </p:blipFill>
        <p:spPr bwMode="auto">
          <a:xfrm>
            <a:off x="4244505" y="3164921"/>
            <a:ext cx="3702363" cy="3172101"/>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244505" y="6337022"/>
            <a:ext cx="3702363" cy="369332"/>
          </a:xfrm>
          <a:prstGeom prst="rect">
            <a:avLst/>
          </a:prstGeom>
          <a:noFill/>
        </p:spPr>
        <p:txBody>
          <a:bodyPr wrap="square" rtlCol="0">
            <a:spAutoFit/>
          </a:bodyPr>
          <a:lstStyle/>
          <a:p>
            <a:pPr algn="ctr"/>
            <a:r>
              <a:rPr lang="zh-CN" altLang="en-US" b="1" dirty="0"/>
              <a:t>图</a:t>
            </a:r>
            <a:r>
              <a:rPr lang="en-US" b="1" dirty="0"/>
              <a:t>13-63 </a:t>
            </a:r>
            <a:r>
              <a:rPr lang="zh-CN" altLang="en-US" b="1" dirty="0"/>
              <a:t>单路串联部署</a:t>
            </a:r>
            <a:r>
              <a:rPr lang="zh-CN" altLang="en-US" b="1" dirty="0" smtClean="0"/>
              <a:t>拓扑图</a:t>
            </a:r>
            <a:endParaRPr lang="en-US" dirty="0"/>
          </a:p>
        </p:txBody>
      </p:sp>
    </p:spTree>
    <p:extLst>
      <p:ext uri="{BB962C8B-B14F-4D97-AF65-F5344CB8AC3E}">
        <p14:creationId xmlns:p14="http://schemas.microsoft.com/office/powerpoint/2010/main" xmlns="" val="132370159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13.6.2 </a:t>
            </a:r>
            <a:r>
              <a:rPr lang="zh-CN" altLang="en-US" b="1" dirty="0"/>
              <a:t>单路串联部署</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、工作接口</a:t>
            </a:r>
            <a:r>
              <a:rPr lang="zh-CN" altLang="en-US" dirty="0" smtClean="0"/>
              <a:t>配置</a:t>
            </a:r>
          </a:p>
          <a:p>
            <a:pPr marL="457200" lvl="1" indent="0">
              <a:buNone/>
            </a:pPr>
            <a:r>
              <a:rPr lang="zh-CN" altLang="en-US" dirty="0" smtClean="0"/>
              <a:t>（</a:t>
            </a:r>
            <a:r>
              <a:rPr lang="en-US" dirty="0"/>
              <a:t>1</a:t>
            </a:r>
            <a:r>
              <a:rPr lang="zh-CN" altLang="en-US" dirty="0"/>
              <a:t>）配置</a:t>
            </a:r>
            <a:r>
              <a:rPr lang="en-US" dirty="0"/>
              <a:t>NIPS</a:t>
            </a:r>
            <a:r>
              <a:rPr lang="zh-CN" altLang="en-US" dirty="0"/>
              <a:t>工作口，在左侧功能导航栏中点击“网络”</a:t>
            </a:r>
            <a:r>
              <a:rPr lang="en-US" dirty="0"/>
              <a:t>-&gt;</a:t>
            </a:r>
            <a:r>
              <a:rPr lang="zh-CN" altLang="en-US" dirty="0"/>
              <a:t>“接口”，在右侧“配置”栏处点击编辑图标，选择接口进行配置，如图</a:t>
            </a:r>
            <a:r>
              <a:rPr lang="en-US" dirty="0"/>
              <a:t>13-64</a:t>
            </a:r>
            <a:r>
              <a:rPr lang="zh-CN" altLang="en-US" dirty="0"/>
              <a:t>所示</a:t>
            </a:r>
            <a:r>
              <a:rPr lang="en-US" dirty="0"/>
              <a:t> </a:t>
            </a:r>
            <a:endParaRPr lang="zh-CN" altLang="en-US" dirty="0" smtClean="0"/>
          </a:p>
          <a:p>
            <a:pPr marL="457200" lvl="1" indent="0">
              <a:buNone/>
            </a:pPr>
            <a:r>
              <a:rPr lang="zh-CN" altLang="en-US" dirty="0"/>
              <a:t>（</a:t>
            </a:r>
            <a:r>
              <a:rPr lang="en-US" dirty="0"/>
              <a:t>2</a:t>
            </a:r>
            <a:r>
              <a:rPr lang="zh-CN" altLang="en-US" dirty="0"/>
              <a:t>）接口所属安全区请选择“</a:t>
            </a:r>
            <a:r>
              <a:rPr lang="en-US" dirty="0" smtClean="0"/>
              <a:t>D</a:t>
            </a:r>
            <a:r>
              <a:rPr lang="en-US" cap="none" dirty="0" smtClean="0"/>
              <a:t>irect</a:t>
            </a:r>
            <a:r>
              <a:rPr lang="en-US" dirty="0" smtClean="0"/>
              <a:t>-A/D</a:t>
            </a:r>
            <a:r>
              <a:rPr lang="en-US" cap="none" dirty="0" smtClean="0"/>
              <a:t>irect</a:t>
            </a:r>
            <a:r>
              <a:rPr lang="en-US" dirty="0" smtClean="0"/>
              <a:t>-B</a:t>
            </a:r>
            <a:r>
              <a:rPr lang="zh-CN" altLang="en-US" dirty="0"/>
              <a:t>”，可管理请勾选“否”，地址、掩码、网关建议填写“</a:t>
            </a:r>
            <a:r>
              <a:rPr lang="en-US" dirty="0"/>
              <a:t>0.0.0.0</a:t>
            </a:r>
            <a:r>
              <a:rPr lang="zh-CN" altLang="en-US" dirty="0"/>
              <a:t>”，缺省网关勾选“否”。点击“确定”按钮完成配置。如图</a:t>
            </a:r>
            <a:r>
              <a:rPr lang="en-US" dirty="0"/>
              <a:t>13-65</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294774" y="6187784"/>
            <a:ext cx="5118100" cy="369331"/>
          </a:xfrm>
          <a:prstGeom prst="rect">
            <a:avLst/>
          </a:prstGeom>
          <a:noFill/>
        </p:spPr>
        <p:txBody>
          <a:bodyPr wrap="square" rtlCol="0">
            <a:spAutoFit/>
          </a:bodyPr>
          <a:lstStyle/>
          <a:p>
            <a:pPr algn="ctr"/>
            <a:r>
              <a:rPr lang="zh-CN" altLang="en-US" b="1" dirty="0"/>
              <a:t>图</a:t>
            </a:r>
            <a:r>
              <a:rPr lang="en-US" b="1" dirty="0"/>
              <a:t>13-64 </a:t>
            </a:r>
            <a:r>
              <a:rPr lang="zh-CN" altLang="en-US" b="1" dirty="0"/>
              <a:t>接口配置界面图</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7105" name="图片 7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94774" y="4263691"/>
            <a:ext cx="5118100" cy="17399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7107" name="图片 7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828" y="4263691"/>
            <a:ext cx="4149012" cy="2293424"/>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6762828" y="6557115"/>
            <a:ext cx="4149012" cy="369332"/>
          </a:xfrm>
          <a:prstGeom prst="rect">
            <a:avLst/>
          </a:prstGeom>
          <a:noFill/>
        </p:spPr>
        <p:txBody>
          <a:bodyPr wrap="square" rtlCol="0">
            <a:spAutoFit/>
          </a:bodyPr>
          <a:lstStyle/>
          <a:p>
            <a:pPr algn="ctr"/>
            <a:r>
              <a:rPr lang="zh-CN" altLang="en-US" b="1" dirty="0"/>
              <a:t>图</a:t>
            </a:r>
            <a:r>
              <a:rPr lang="en-US" b="1" dirty="0"/>
              <a:t>13-65 </a:t>
            </a:r>
            <a:r>
              <a:rPr lang="zh-CN" altLang="en-US" b="1" dirty="0"/>
              <a:t>工作口配置界面图</a:t>
            </a:r>
            <a:endParaRPr lang="en-US" dirty="0"/>
          </a:p>
        </p:txBody>
      </p:sp>
    </p:spTree>
    <p:extLst>
      <p:ext uri="{BB962C8B-B14F-4D97-AF65-F5344CB8AC3E}">
        <p14:creationId xmlns:p14="http://schemas.microsoft.com/office/powerpoint/2010/main" xmlns="" val="14898096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13.6.2 </a:t>
            </a:r>
            <a:r>
              <a:rPr lang="zh-CN" altLang="en-US" b="1" dirty="0"/>
              <a:t>单路串联部署</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、工作接口</a:t>
            </a:r>
            <a:r>
              <a:rPr lang="zh-CN" altLang="en-US" dirty="0" smtClean="0"/>
              <a:t>配置</a:t>
            </a:r>
          </a:p>
          <a:p>
            <a:pPr marL="457200" lvl="1" indent="0">
              <a:buNone/>
            </a:pPr>
            <a:r>
              <a:rPr lang="zh-CN" altLang="en-US" dirty="0"/>
              <a:t>（</a:t>
            </a:r>
            <a:r>
              <a:rPr lang="en-US" dirty="0"/>
              <a:t>3</a:t>
            </a:r>
            <a:r>
              <a:rPr lang="zh-CN" altLang="en-US" dirty="0"/>
              <a:t>）完成两个工作口的配置后，可以在“网络”</a:t>
            </a:r>
            <a:r>
              <a:rPr lang="en-US" dirty="0"/>
              <a:t>-&gt;</a:t>
            </a:r>
            <a:r>
              <a:rPr lang="zh-CN" altLang="en-US" dirty="0"/>
              <a:t>“接口”信息中看到配置信息，如图</a:t>
            </a:r>
            <a:r>
              <a:rPr lang="en-US" dirty="0"/>
              <a:t>13-66</a:t>
            </a:r>
            <a:r>
              <a:rPr lang="zh-CN" altLang="en-US" dirty="0"/>
              <a:t>所示</a:t>
            </a:r>
            <a:r>
              <a:rPr lang="en-US" dirty="0"/>
              <a:t> </a:t>
            </a:r>
            <a:endParaRPr lang="zh-CN" altLang="en-US" dirty="0" smtClean="0"/>
          </a:p>
          <a:p>
            <a:pPr marL="457200" lvl="1" indent="0">
              <a:buNone/>
            </a:pPr>
            <a:r>
              <a:rPr lang="zh-CN" altLang="en-US" dirty="0"/>
              <a:t>（</a:t>
            </a:r>
            <a:r>
              <a:rPr lang="en-US" dirty="0"/>
              <a:t>4</a:t>
            </a:r>
            <a:r>
              <a:rPr lang="zh-CN" altLang="en-US" dirty="0"/>
              <a:t>）在“系统</a:t>
            </a:r>
            <a:r>
              <a:rPr lang="zh-CN" altLang="en-US" dirty="0" smtClean="0"/>
              <a:t>”</a:t>
            </a:r>
            <a:r>
              <a:rPr lang="zh-CN" altLang="en-US" dirty="0"/>
              <a:t>－</a:t>
            </a:r>
            <a:r>
              <a:rPr lang="en-US" dirty="0" smtClean="0"/>
              <a:t>&gt;</a:t>
            </a:r>
            <a:r>
              <a:rPr lang="zh-CN" altLang="en-US" dirty="0"/>
              <a:t>“系统控制”中，点击“重启引擎”按钮使</a:t>
            </a:r>
            <a:r>
              <a:rPr lang="en-US" dirty="0"/>
              <a:t>NIPS</a:t>
            </a:r>
            <a:r>
              <a:rPr lang="zh-CN" altLang="en-US" dirty="0"/>
              <a:t>加载接口配置文件并生效，如图</a:t>
            </a:r>
            <a:r>
              <a:rPr lang="en-US" dirty="0"/>
              <a:t>13-67</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913775" y="5881010"/>
            <a:ext cx="5168900" cy="369332"/>
          </a:xfrm>
          <a:prstGeom prst="rect">
            <a:avLst/>
          </a:prstGeom>
          <a:noFill/>
        </p:spPr>
        <p:txBody>
          <a:bodyPr wrap="square" rtlCol="0">
            <a:spAutoFit/>
          </a:bodyPr>
          <a:lstStyle/>
          <a:p>
            <a:pPr algn="ctr"/>
            <a:r>
              <a:rPr lang="zh-CN" altLang="en-US" b="1" dirty="0"/>
              <a:t>图</a:t>
            </a:r>
            <a:r>
              <a:rPr lang="en-US" b="1" dirty="0"/>
              <a:t>13-66 </a:t>
            </a:r>
            <a:r>
              <a:rPr lang="zh-CN" altLang="en-US" b="1" dirty="0"/>
              <a:t>工作口配置信息图</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6362700" y="6250342"/>
            <a:ext cx="4914900" cy="369332"/>
          </a:xfrm>
          <a:prstGeom prst="rect">
            <a:avLst/>
          </a:prstGeom>
          <a:noFill/>
        </p:spPr>
        <p:txBody>
          <a:bodyPr wrap="square" rtlCol="0">
            <a:spAutoFit/>
          </a:bodyPr>
          <a:lstStyle/>
          <a:p>
            <a:pPr algn="ctr"/>
            <a:r>
              <a:rPr lang="zh-CN" altLang="en-US" b="1" dirty="0"/>
              <a:t>图</a:t>
            </a:r>
            <a:r>
              <a:rPr lang="en-US" b="1" dirty="0"/>
              <a:t>13-67 </a:t>
            </a:r>
            <a:r>
              <a:rPr lang="zh-CN" altLang="en-US" b="1" dirty="0"/>
              <a:t>系统控制界面图</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9153" name="图片 7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13775" y="4250092"/>
            <a:ext cx="5168900" cy="133350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9155" name="图片 7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362700" y="4116742"/>
            <a:ext cx="4914900" cy="2133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27605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13.1.1 </a:t>
            </a:r>
            <a:r>
              <a:rPr lang="zh-CN" altLang="en-US" b="1" dirty="0"/>
              <a:t>防火墙的特征与功能</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smtClean="0"/>
              <a:t>广义</a:t>
            </a:r>
            <a:r>
              <a:rPr lang="zh-CN" altLang="en-US" dirty="0"/>
              <a:t>地说，防火墙是一种获取安全性的方法，它有助于实施一个比较广泛的安全性政策，以确定是否允许提供服务和访问</a:t>
            </a:r>
            <a:r>
              <a:rPr lang="en-US" dirty="0"/>
              <a:t> </a:t>
            </a:r>
            <a:endParaRPr lang="zh-CN" altLang="en-US" dirty="0" smtClean="0"/>
          </a:p>
          <a:p>
            <a:r>
              <a:rPr lang="zh-CN" altLang="en-US" dirty="0"/>
              <a:t>在逻辑上，防火墙是一个分离器、一个限制器、也可以是一个分析器，它有效地监控了内部网和</a:t>
            </a:r>
            <a:r>
              <a:rPr lang="en-US" dirty="0"/>
              <a:t>Internet</a:t>
            </a:r>
            <a:r>
              <a:rPr lang="zh-CN" altLang="en-US" dirty="0"/>
              <a:t>之间的任何活动，保证了内部网络的安全。逻辑图如图</a:t>
            </a:r>
            <a:r>
              <a:rPr lang="en-US" dirty="0"/>
              <a:t>13-1</a:t>
            </a:r>
            <a:r>
              <a:rPr lang="zh-CN" altLang="en-US" dirty="0"/>
              <a:t>所示</a:t>
            </a:r>
            <a:r>
              <a:rPr lang="en-US" dirty="0"/>
              <a:t> </a:t>
            </a:r>
            <a:endParaRPr lang="zh-CN" altLang="en-US" dirty="0" smtClean="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xmlns="" val="225727704"/>
              </p:ext>
            </p:extLst>
          </p:nvPr>
        </p:nvGraphicFramePr>
        <p:xfrm>
          <a:off x="3555687" y="4597928"/>
          <a:ext cx="4589246" cy="1548871"/>
        </p:xfrm>
        <a:graphic>
          <a:graphicData uri="http://schemas.openxmlformats.org/presentationml/2006/ole">
            <p:oleObj spid="_x0000_s1087" r:id="rId3" imgW="10114788" imgH="3412236" progId="">
              <p:embed/>
            </p:oleObj>
          </a:graphicData>
        </a:graphic>
      </p:graphicFrame>
      <p:sp>
        <p:nvSpPr>
          <p:cNvPr id="7" name="TextBox 6"/>
          <p:cNvSpPr txBox="1"/>
          <p:nvPr/>
        </p:nvSpPr>
        <p:spPr>
          <a:xfrm>
            <a:off x="3555687" y="6146799"/>
            <a:ext cx="4589246" cy="369332"/>
          </a:xfrm>
          <a:prstGeom prst="rect">
            <a:avLst/>
          </a:prstGeom>
          <a:noFill/>
        </p:spPr>
        <p:txBody>
          <a:bodyPr wrap="square" rtlCol="0">
            <a:spAutoFit/>
          </a:bodyPr>
          <a:lstStyle/>
          <a:p>
            <a:pPr algn="ctr"/>
            <a:r>
              <a:rPr lang="zh-CN" altLang="en-US" b="1" dirty="0"/>
              <a:t>图</a:t>
            </a:r>
            <a:r>
              <a:rPr lang="en-US" b="1" dirty="0"/>
              <a:t>13-1 </a:t>
            </a:r>
            <a:r>
              <a:rPr lang="zh-CN" altLang="en-US" b="1" dirty="0"/>
              <a:t>防火墙的逻辑</a:t>
            </a:r>
            <a:r>
              <a:rPr lang="zh-CN" altLang="en-US" b="1" dirty="0" smtClean="0"/>
              <a:t>图</a:t>
            </a:r>
            <a:endParaRPr lang="en-US" dirty="0"/>
          </a:p>
        </p:txBody>
      </p:sp>
    </p:spTree>
    <p:extLst>
      <p:ext uri="{BB962C8B-B14F-4D97-AF65-F5344CB8AC3E}">
        <p14:creationId xmlns:p14="http://schemas.microsoft.com/office/powerpoint/2010/main" xmlns="" val="17263458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13.6.2 </a:t>
            </a:r>
            <a:r>
              <a:rPr lang="zh-CN" altLang="en-US" b="1" dirty="0"/>
              <a:t>单路串联部署</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、入侵防护策略配置</a:t>
            </a:r>
            <a:endParaRPr lang="en-US" dirty="0"/>
          </a:p>
          <a:p>
            <a:pPr lvl="1"/>
            <a:r>
              <a:rPr lang="en-US" dirty="0"/>
              <a:t>NIPS</a:t>
            </a:r>
            <a:r>
              <a:rPr lang="zh-CN" altLang="en-US" dirty="0"/>
              <a:t>通过配置阻断策略对蠕虫、病毒、攻击和高风险事件做阻断处理，来保护网络安全；还可以通过配置一条允许的检测策略对所有事件进行检测并记录，用于监控网络中发生的事件</a:t>
            </a:r>
            <a:r>
              <a:rPr lang="en-US" dirty="0"/>
              <a:t> </a:t>
            </a:r>
            <a:endParaRPr lang="zh-CN" altLang="en-US" dirty="0"/>
          </a:p>
          <a:p>
            <a:pPr marL="457200" lvl="1" indent="0">
              <a:buNone/>
            </a:pPr>
            <a:r>
              <a:rPr lang="zh-CN" altLang="en-US" dirty="0" smtClean="0"/>
              <a:t>（</a:t>
            </a:r>
            <a:r>
              <a:rPr lang="en-US" dirty="0"/>
              <a:t>1</a:t>
            </a:r>
            <a:r>
              <a:rPr lang="zh-CN" altLang="en-US" dirty="0"/>
              <a:t>）在</a:t>
            </a:r>
            <a:r>
              <a:rPr lang="en-US" dirty="0"/>
              <a:t>NIPS</a:t>
            </a:r>
            <a:r>
              <a:rPr lang="zh-CN" altLang="en-US" dirty="0"/>
              <a:t>页面左侧功能导航栏中选择“策略</a:t>
            </a:r>
            <a:r>
              <a:rPr lang="zh-CN" altLang="en-US" dirty="0" smtClean="0"/>
              <a:t>”</a:t>
            </a:r>
            <a:r>
              <a:rPr lang="zh-CN" altLang="en-US" dirty="0"/>
              <a:t>－</a:t>
            </a:r>
            <a:r>
              <a:rPr lang="en-US" dirty="0" smtClean="0"/>
              <a:t>&gt;</a:t>
            </a:r>
            <a:r>
              <a:rPr lang="zh-CN" altLang="en-US" dirty="0"/>
              <a:t>“入侵防护”，点击入侵防护策略页面右上角的“新建”按钮，新建一条阻断策略，如图</a:t>
            </a:r>
            <a:r>
              <a:rPr lang="en-US" dirty="0"/>
              <a:t>13-68</a:t>
            </a:r>
            <a:r>
              <a:rPr lang="zh-CN" altLang="en-US" dirty="0"/>
              <a:t>所示</a:t>
            </a:r>
            <a:r>
              <a:rPr lang="en-US" dirty="0"/>
              <a:t> </a:t>
            </a:r>
            <a:endParaRPr lang="zh-CN" altLang="en-US" dirty="0"/>
          </a:p>
          <a:p>
            <a:pPr marL="457200" lvl="1" indent="0">
              <a:buNone/>
            </a:pPr>
            <a:r>
              <a:rPr lang="zh-CN" altLang="en-US" dirty="0" smtClean="0"/>
              <a:t>（</a:t>
            </a:r>
            <a:r>
              <a:rPr lang="en-US" dirty="0"/>
              <a:t>2</a:t>
            </a:r>
            <a:r>
              <a:rPr lang="zh-CN" altLang="en-US" dirty="0"/>
              <a:t>）在事件对象里勾选“蠕虫事件”、“病毒事件”、“攻击事件”和“高风险事件”，阻断动作选择“是”，是否记录日志选择“是”，最后点击“确定”按钮完成策略配置，如图</a:t>
            </a:r>
            <a:r>
              <a:rPr lang="en-US" dirty="0"/>
              <a:t>13-69</a:t>
            </a:r>
            <a:r>
              <a:rPr lang="zh-CN" altLang="en-US" dirty="0"/>
              <a:t>所示。</a:t>
            </a:r>
            <a:endParaRPr lang="en-US" dirty="0"/>
          </a:p>
          <a:p>
            <a:pPr marL="914400" lvl="2"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477654" y="6395349"/>
            <a:ext cx="5105400" cy="369332"/>
          </a:xfrm>
          <a:prstGeom prst="rect">
            <a:avLst/>
          </a:prstGeom>
          <a:noFill/>
        </p:spPr>
        <p:txBody>
          <a:bodyPr wrap="square" rtlCol="0">
            <a:spAutoFit/>
          </a:bodyPr>
          <a:lstStyle/>
          <a:p>
            <a:pPr algn="ctr"/>
            <a:r>
              <a:rPr lang="zh-CN" altLang="en-US" b="1" dirty="0"/>
              <a:t>图</a:t>
            </a:r>
            <a:r>
              <a:rPr lang="en-US" b="1" dirty="0"/>
              <a:t>13-68 </a:t>
            </a:r>
            <a:r>
              <a:rPr lang="zh-CN" altLang="en-US" b="1" dirty="0"/>
              <a:t>策略一览界面图</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6915360" y="6415178"/>
            <a:ext cx="4362239" cy="369332"/>
          </a:xfrm>
          <a:prstGeom prst="rect">
            <a:avLst/>
          </a:prstGeom>
          <a:noFill/>
        </p:spPr>
        <p:txBody>
          <a:bodyPr wrap="square" rtlCol="0">
            <a:spAutoFit/>
          </a:bodyPr>
          <a:lstStyle/>
          <a:p>
            <a:pPr algn="ctr"/>
            <a:r>
              <a:rPr lang="zh-CN" altLang="en-US" b="1" dirty="0"/>
              <a:t>图</a:t>
            </a:r>
            <a:r>
              <a:rPr lang="en-US" b="1" dirty="0"/>
              <a:t>13-69 </a:t>
            </a:r>
            <a:r>
              <a:rPr lang="zh-CN" altLang="en-US" b="1" dirty="0"/>
              <a:t>阻断策略配置</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9157" name="图片 7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7654" y="5302249"/>
            <a:ext cx="5105400" cy="977900"/>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9159" name="图片 78"/>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915360" y="4864792"/>
            <a:ext cx="4001455" cy="153055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6737371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13.6.2 </a:t>
            </a:r>
            <a:r>
              <a:rPr lang="zh-CN" altLang="en-US" b="1" dirty="0"/>
              <a:t>单路串联部署</a:t>
            </a:r>
            <a:r>
              <a:rPr lang="zh-CN" altLang="en-US" b="1" dirty="0" smtClean="0"/>
              <a:t>配置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、入侵防护策略配置</a:t>
            </a:r>
            <a:endParaRPr lang="en-US" dirty="0"/>
          </a:p>
          <a:p>
            <a:pPr marL="457200" lvl="1" indent="0">
              <a:buNone/>
            </a:pPr>
            <a:r>
              <a:rPr lang="zh-CN" altLang="en-US" dirty="0"/>
              <a:t>（</a:t>
            </a:r>
            <a:r>
              <a:rPr lang="en-US" dirty="0"/>
              <a:t>3</a:t>
            </a:r>
            <a:r>
              <a:rPr lang="zh-CN" altLang="en-US" dirty="0"/>
              <a:t>）点击入侵防护策略页面右上角的“新建”按钮，创建一条动作为允许的检测策略，阻断动作选择“否”，是否记录日志选择“是”，点击“确定”按钮完成配置，如图</a:t>
            </a:r>
            <a:r>
              <a:rPr lang="en-US" dirty="0"/>
              <a:t>13-70</a:t>
            </a:r>
            <a:r>
              <a:rPr lang="zh-CN" altLang="en-US" dirty="0"/>
              <a:t>所示</a:t>
            </a:r>
            <a:r>
              <a:rPr lang="en-US" dirty="0"/>
              <a:t> </a:t>
            </a:r>
            <a:endParaRPr lang="zh-CN" altLang="en-US" dirty="0" smtClean="0"/>
          </a:p>
          <a:p>
            <a:pPr marL="457200" lvl="1" indent="0">
              <a:buNone/>
            </a:pPr>
            <a:r>
              <a:rPr lang="zh-CN" altLang="en-US" dirty="0"/>
              <a:t>（</a:t>
            </a:r>
            <a:r>
              <a:rPr lang="en-US" dirty="0"/>
              <a:t>4</a:t>
            </a:r>
            <a:r>
              <a:rPr lang="zh-CN" altLang="en-US" dirty="0"/>
              <a:t>）进入“系统</a:t>
            </a:r>
            <a:r>
              <a:rPr lang="zh-CN" altLang="en-US" dirty="0" smtClean="0"/>
              <a:t>”</a:t>
            </a:r>
            <a:r>
              <a:rPr lang="zh-CN" altLang="en-US" dirty="0"/>
              <a:t>－</a:t>
            </a:r>
            <a:r>
              <a:rPr lang="en-US" dirty="0" smtClean="0"/>
              <a:t>&gt;</a:t>
            </a:r>
            <a:r>
              <a:rPr lang="zh-CN" altLang="en-US" dirty="0"/>
              <a:t>“系统控制”，点击“应用配置”按钮，使得新配置的策略加载并生效，如图</a:t>
            </a:r>
            <a:r>
              <a:rPr lang="en-US" dirty="0"/>
              <a:t>13-71</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091575" y="6395348"/>
            <a:ext cx="4600098" cy="369332"/>
          </a:xfrm>
          <a:prstGeom prst="rect">
            <a:avLst/>
          </a:prstGeom>
          <a:noFill/>
        </p:spPr>
        <p:txBody>
          <a:bodyPr wrap="square" rtlCol="0">
            <a:spAutoFit/>
          </a:bodyPr>
          <a:lstStyle/>
          <a:p>
            <a:pPr algn="ctr"/>
            <a:r>
              <a:rPr lang="zh-CN" altLang="en-US" b="1" dirty="0"/>
              <a:t>图</a:t>
            </a:r>
            <a:r>
              <a:rPr lang="en-US" b="1" dirty="0"/>
              <a:t>13-70 </a:t>
            </a:r>
            <a:r>
              <a:rPr lang="zh-CN" altLang="en-US" b="1" dirty="0"/>
              <a:t>检测策略配置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6348338" y="6415178"/>
            <a:ext cx="4929262" cy="369332"/>
          </a:xfrm>
          <a:prstGeom prst="rect">
            <a:avLst/>
          </a:prstGeom>
          <a:noFill/>
        </p:spPr>
        <p:txBody>
          <a:bodyPr wrap="square" rtlCol="0">
            <a:spAutoFit/>
          </a:bodyPr>
          <a:lstStyle/>
          <a:p>
            <a:pPr algn="ctr"/>
            <a:r>
              <a:rPr lang="zh-CN" altLang="en-US" b="1" dirty="0"/>
              <a:t>图</a:t>
            </a:r>
            <a:r>
              <a:rPr lang="en-US" b="1" dirty="0"/>
              <a:t>13-71 </a:t>
            </a:r>
            <a:r>
              <a:rPr lang="zh-CN" altLang="en-US" b="1" dirty="0"/>
              <a:t>系统控制界面</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01" name="图片 8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91575" y="4232767"/>
            <a:ext cx="4600098" cy="2157778"/>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03" name="图片 8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348337" y="4079145"/>
            <a:ext cx="4927600" cy="2311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595462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13.6.3 </a:t>
            </a:r>
            <a:r>
              <a:rPr lang="zh-CN" altLang="en-US" b="1" dirty="0"/>
              <a:t>多路串联部署配置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、入侵防护策略配置</a:t>
            </a:r>
            <a:endParaRPr lang="en-US" dirty="0"/>
          </a:p>
          <a:p>
            <a:pPr lvl="1"/>
            <a:r>
              <a:rPr lang="zh-CN" altLang="en-US" dirty="0"/>
              <a:t>在多路串联部署模式中，</a:t>
            </a:r>
            <a:r>
              <a:rPr lang="en-US" dirty="0"/>
              <a:t>NIPS</a:t>
            </a:r>
            <a:r>
              <a:rPr lang="zh-CN" altLang="en-US" dirty="0"/>
              <a:t>采用双路直通串联方式部署在网络出口处，分别对业务网和办公网进行安全防护，如图</a:t>
            </a:r>
            <a:r>
              <a:rPr lang="en-US" dirty="0"/>
              <a:t>13-72</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161454" y="6093274"/>
            <a:ext cx="5067300" cy="369332"/>
          </a:xfrm>
          <a:prstGeom prst="rect">
            <a:avLst/>
          </a:prstGeom>
          <a:noFill/>
        </p:spPr>
        <p:txBody>
          <a:bodyPr wrap="square" rtlCol="0">
            <a:spAutoFit/>
          </a:bodyPr>
          <a:lstStyle/>
          <a:p>
            <a:pPr algn="ctr"/>
            <a:r>
              <a:rPr lang="zh-CN" altLang="en-US" b="1" dirty="0"/>
              <a:t>图</a:t>
            </a:r>
            <a:r>
              <a:rPr lang="en-US" b="1" dirty="0"/>
              <a:t>13-72 </a:t>
            </a:r>
            <a:r>
              <a:rPr lang="zh-CN" altLang="en-US" b="1" dirty="0"/>
              <a:t>多路串联部署拓扑图</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2225" name="图片 83"/>
          <p:cNvPicPr>
            <a:picLocks noChangeAspect="1" noChangeArrowheads="1"/>
          </p:cNvPicPr>
          <p:nvPr/>
        </p:nvPicPr>
        <p:blipFill>
          <a:blip r:embed="rId2">
            <a:extLst>
              <a:ext uri="{28A0092B-C50C-407E-A947-70E740481C1C}">
                <a14:useLocalDpi xmlns:a14="http://schemas.microsoft.com/office/drawing/2010/main" xmlns="" val="0"/>
              </a:ext>
            </a:extLst>
          </a:blip>
          <a:srcRect l="354" t="751" r="354" b="751"/>
          <a:stretch>
            <a:fillRect/>
          </a:stretch>
        </p:blipFill>
        <p:spPr bwMode="auto">
          <a:xfrm>
            <a:off x="4161454" y="3731074"/>
            <a:ext cx="5067300" cy="2362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149671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13.6.3 </a:t>
            </a:r>
            <a:r>
              <a:rPr lang="zh-CN" altLang="en-US" b="1" dirty="0"/>
              <a:t>多路串联部署配置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、安全区配置</a:t>
            </a:r>
            <a:endParaRPr lang="en-US" dirty="0"/>
          </a:p>
          <a:p>
            <a:pPr lvl="1"/>
            <a:r>
              <a:rPr lang="en-US" dirty="0"/>
              <a:t>NIPS</a:t>
            </a:r>
            <a:r>
              <a:rPr lang="zh-CN" altLang="en-US" dirty="0"/>
              <a:t>多路防护部署时，通过自定义安全区域可以更加直观的区分</a:t>
            </a:r>
            <a:r>
              <a:rPr lang="en-US" dirty="0"/>
              <a:t>NIPS</a:t>
            </a:r>
            <a:r>
              <a:rPr lang="zh-CN" altLang="en-US" dirty="0"/>
              <a:t>对于不同网络区域的防护，便于日后的管理和维护</a:t>
            </a:r>
            <a:r>
              <a:rPr lang="en-US" dirty="0"/>
              <a:t> </a:t>
            </a:r>
            <a:endParaRPr lang="zh-CN" altLang="en-US" dirty="0" smtClean="0"/>
          </a:p>
          <a:p>
            <a:pPr marL="457200" lvl="1" indent="0">
              <a:buNone/>
            </a:pPr>
            <a:r>
              <a:rPr lang="zh-CN" altLang="en-US" dirty="0"/>
              <a:t>（</a:t>
            </a:r>
            <a:r>
              <a:rPr lang="en-US" dirty="0"/>
              <a:t>1</a:t>
            </a:r>
            <a:r>
              <a:rPr lang="zh-CN" altLang="en-US" dirty="0"/>
              <a:t>）选择“网络</a:t>
            </a:r>
            <a:r>
              <a:rPr lang="zh-CN" altLang="en-US" dirty="0" smtClean="0"/>
              <a:t>”</a:t>
            </a:r>
            <a:r>
              <a:rPr lang="zh-CN" altLang="en-US" dirty="0"/>
              <a:t>－</a:t>
            </a:r>
            <a:r>
              <a:rPr lang="en-US" dirty="0" smtClean="0"/>
              <a:t>&gt;</a:t>
            </a:r>
            <a:r>
              <a:rPr lang="zh-CN" altLang="en-US" dirty="0"/>
              <a:t>“安全区”，单击“新建”按钮，创建自定义安全区，如图</a:t>
            </a:r>
            <a:r>
              <a:rPr lang="en-US" dirty="0"/>
              <a:t>13-73</a:t>
            </a:r>
            <a:r>
              <a:rPr lang="zh-CN" altLang="en-US" dirty="0"/>
              <a:t>所</a:t>
            </a:r>
            <a:r>
              <a:rPr lang="zh-CN" altLang="en-US" dirty="0" smtClean="0"/>
              <a:t>示</a:t>
            </a:r>
          </a:p>
          <a:p>
            <a:pPr marL="457200" lvl="1" indent="0">
              <a:buNone/>
            </a:pPr>
            <a:r>
              <a:rPr lang="zh-CN" altLang="en-US" dirty="0"/>
              <a:t>（</a:t>
            </a:r>
            <a:r>
              <a:rPr lang="en-US" dirty="0"/>
              <a:t>2</a:t>
            </a:r>
            <a:r>
              <a:rPr lang="zh-CN" altLang="en-US" dirty="0"/>
              <a:t>）输入自定义安全区的名称，选择安全区类型为</a:t>
            </a:r>
            <a:r>
              <a:rPr lang="zh-CN" altLang="en-US" dirty="0" smtClean="0"/>
              <a:t>“</a:t>
            </a:r>
            <a:r>
              <a:rPr lang="en-US" cap="none" dirty="0" smtClean="0"/>
              <a:t>direct</a:t>
            </a:r>
            <a:r>
              <a:rPr lang="zh-CN" altLang="en-US" dirty="0" smtClean="0"/>
              <a:t>”</a:t>
            </a:r>
            <a:r>
              <a:rPr lang="zh-CN" altLang="en-US" dirty="0"/>
              <a:t>，点击“确定”按钮完成创建，如图</a:t>
            </a:r>
            <a:r>
              <a:rPr lang="en-US" dirty="0"/>
              <a:t>13-74</a:t>
            </a:r>
            <a:r>
              <a:rPr lang="zh-CN" altLang="en-US" dirty="0"/>
              <a:t>所示</a:t>
            </a:r>
            <a:r>
              <a:rPr lang="en-US" dirty="0"/>
              <a:t> </a:t>
            </a:r>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346200" y="6230512"/>
            <a:ext cx="4864100" cy="369332"/>
          </a:xfrm>
          <a:prstGeom prst="rect">
            <a:avLst/>
          </a:prstGeom>
          <a:noFill/>
        </p:spPr>
        <p:txBody>
          <a:bodyPr wrap="square" rtlCol="0">
            <a:spAutoFit/>
          </a:bodyPr>
          <a:lstStyle/>
          <a:p>
            <a:pPr algn="ctr"/>
            <a:r>
              <a:rPr lang="zh-CN" altLang="en-US" b="1" dirty="0"/>
              <a:t>图</a:t>
            </a:r>
            <a:r>
              <a:rPr lang="en-US" b="1" dirty="0"/>
              <a:t>13-73 </a:t>
            </a:r>
            <a:r>
              <a:rPr lang="zh-CN" altLang="en-US" b="1" dirty="0"/>
              <a:t>新建自定义安全区</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6210300" y="6415178"/>
            <a:ext cx="5067300" cy="369332"/>
          </a:xfrm>
          <a:prstGeom prst="rect">
            <a:avLst/>
          </a:prstGeom>
          <a:noFill/>
        </p:spPr>
        <p:txBody>
          <a:bodyPr wrap="square" rtlCol="0">
            <a:spAutoFit/>
          </a:bodyPr>
          <a:lstStyle/>
          <a:p>
            <a:pPr algn="ctr"/>
            <a:r>
              <a:rPr lang="zh-CN" altLang="en-US" b="1" dirty="0"/>
              <a:t>图</a:t>
            </a:r>
            <a:r>
              <a:rPr lang="en-US" b="1" dirty="0"/>
              <a:t>13-74 </a:t>
            </a:r>
            <a:r>
              <a:rPr lang="zh-CN" altLang="en-US" b="1" dirty="0"/>
              <a:t>安全区配置界面</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3249" name="图片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346200" y="4650620"/>
            <a:ext cx="4864100" cy="15113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3251" name="图片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10300" y="4433978"/>
            <a:ext cx="5067300" cy="1981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784718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13.6.3 </a:t>
            </a:r>
            <a:r>
              <a:rPr lang="zh-CN" altLang="en-US" b="1" dirty="0"/>
              <a:t>多路串联部署配置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、安全区配置</a:t>
            </a:r>
            <a:endParaRPr lang="en-US" dirty="0"/>
          </a:p>
          <a:p>
            <a:pPr marL="457200" lvl="1" indent="0">
              <a:buNone/>
            </a:pPr>
            <a:r>
              <a:rPr lang="zh-CN" altLang="en-US" dirty="0"/>
              <a:t>（</a:t>
            </a:r>
            <a:r>
              <a:rPr lang="en-US" dirty="0"/>
              <a:t>3</a:t>
            </a:r>
            <a:r>
              <a:rPr lang="zh-CN" altLang="en-US" dirty="0"/>
              <a:t>）完成自定义安全区的配置后，可以查看自定义安全区记录与相关信息，后期还可以在此处对安全区设置进行删除与修改等操作，如图</a:t>
            </a:r>
            <a:r>
              <a:rPr lang="en-US" dirty="0"/>
              <a:t>13-75</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542987" y="5758930"/>
            <a:ext cx="5105400" cy="369332"/>
          </a:xfrm>
          <a:prstGeom prst="rect">
            <a:avLst/>
          </a:prstGeom>
          <a:noFill/>
        </p:spPr>
        <p:txBody>
          <a:bodyPr wrap="square" rtlCol="0">
            <a:spAutoFit/>
          </a:bodyPr>
          <a:lstStyle/>
          <a:p>
            <a:pPr algn="ctr"/>
            <a:r>
              <a:rPr lang="zh-CN" altLang="en-US" b="1" dirty="0"/>
              <a:t>图</a:t>
            </a:r>
            <a:r>
              <a:rPr lang="en-US" b="1" dirty="0"/>
              <a:t>13-75 </a:t>
            </a:r>
            <a:r>
              <a:rPr lang="zh-CN" altLang="en-US" b="1" dirty="0"/>
              <a:t>自定义安全区查看</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4273" name="图片 1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42987" y="4063999"/>
            <a:ext cx="5105400" cy="1727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797829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13.6.3 </a:t>
            </a:r>
            <a:r>
              <a:rPr lang="zh-CN" altLang="en-US" b="1" dirty="0"/>
              <a:t>多路串联部署配置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、工作接口配置</a:t>
            </a:r>
            <a:endParaRPr lang="en-US" dirty="0"/>
          </a:p>
          <a:p>
            <a:pPr marL="457200" lvl="1" indent="0">
              <a:buNone/>
            </a:pPr>
            <a:r>
              <a:rPr lang="zh-CN" altLang="en-US" dirty="0"/>
              <a:t>（</a:t>
            </a:r>
            <a:r>
              <a:rPr lang="en-US" dirty="0"/>
              <a:t>1</a:t>
            </a:r>
            <a:r>
              <a:rPr lang="zh-CN" altLang="en-US" dirty="0"/>
              <a:t>）配置</a:t>
            </a:r>
            <a:r>
              <a:rPr lang="en-US" dirty="0"/>
              <a:t>NIPS</a:t>
            </a:r>
            <a:r>
              <a:rPr lang="zh-CN" altLang="en-US" dirty="0"/>
              <a:t>工作口，在左侧功能导航栏中点击“网络</a:t>
            </a:r>
            <a:r>
              <a:rPr lang="zh-CN" altLang="en-US" dirty="0" smtClean="0"/>
              <a:t>”</a:t>
            </a:r>
            <a:r>
              <a:rPr lang="zh-CN" altLang="en-US" dirty="0"/>
              <a:t>－</a:t>
            </a:r>
            <a:r>
              <a:rPr lang="en-US" dirty="0" smtClean="0"/>
              <a:t>&gt;</a:t>
            </a:r>
            <a:r>
              <a:rPr lang="zh-CN" altLang="en-US" dirty="0"/>
              <a:t>“接口”，在右侧“配置”栏处点击编辑图标，选择接口进行配置，如图</a:t>
            </a:r>
            <a:r>
              <a:rPr lang="en-US" dirty="0"/>
              <a:t>13-76</a:t>
            </a:r>
            <a:r>
              <a:rPr lang="zh-CN" altLang="en-US" dirty="0"/>
              <a:t>所</a:t>
            </a:r>
            <a:r>
              <a:rPr lang="zh-CN" altLang="en-US" dirty="0" smtClean="0"/>
              <a:t>示</a:t>
            </a:r>
          </a:p>
          <a:p>
            <a:pPr marL="457200" lvl="1" indent="0">
              <a:buNone/>
            </a:pPr>
            <a:r>
              <a:rPr lang="zh-CN" altLang="en-US" dirty="0"/>
              <a:t>（</a:t>
            </a:r>
            <a:r>
              <a:rPr lang="en-US" dirty="0"/>
              <a:t>2</a:t>
            </a:r>
            <a:r>
              <a:rPr lang="zh-CN" altLang="en-US" dirty="0"/>
              <a:t>）接口所属安全区请选择对应名称的安全区，可管理请勾选“否”，地址、掩码、网关填写“</a:t>
            </a:r>
            <a:r>
              <a:rPr lang="en-US" dirty="0"/>
              <a:t>0.0.0.0</a:t>
            </a:r>
            <a:r>
              <a:rPr lang="zh-CN" altLang="en-US" dirty="0"/>
              <a:t>”，缺省网关勾选“否”。点击“确定”按钮完成配置，如图</a:t>
            </a:r>
            <a:r>
              <a:rPr lang="en-US" dirty="0"/>
              <a:t>13-77</a:t>
            </a:r>
            <a:r>
              <a:rPr lang="zh-CN" altLang="en-US" dirty="0"/>
              <a:t>所示</a:t>
            </a:r>
            <a:r>
              <a:rPr lang="en-US" dirty="0"/>
              <a:t> </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447173" y="6026016"/>
            <a:ext cx="5105401" cy="369332"/>
          </a:xfrm>
          <a:prstGeom prst="rect">
            <a:avLst/>
          </a:prstGeom>
          <a:noFill/>
        </p:spPr>
        <p:txBody>
          <a:bodyPr wrap="square" rtlCol="0">
            <a:spAutoFit/>
          </a:bodyPr>
          <a:lstStyle/>
          <a:p>
            <a:pPr algn="ctr"/>
            <a:r>
              <a:rPr lang="zh-CN" altLang="en-US" b="1" dirty="0"/>
              <a:t>图</a:t>
            </a:r>
            <a:r>
              <a:rPr lang="en-US" b="1" dirty="0"/>
              <a:t>13-76 </a:t>
            </a:r>
            <a:r>
              <a:rPr lang="zh-CN" altLang="en-US" b="1" dirty="0"/>
              <a:t>接口配置界面图</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6904652" y="6415178"/>
            <a:ext cx="4372948" cy="369332"/>
          </a:xfrm>
          <a:prstGeom prst="rect">
            <a:avLst/>
          </a:prstGeom>
          <a:noFill/>
        </p:spPr>
        <p:txBody>
          <a:bodyPr wrap="square" rtlCol="0">
            <a:spAutoFit/>
          </a:bodyPr>
          <a:lstStyle/>
          <a:p>
            <a:pPr algn="ctr"/>
            <a:r>
              <a:rPr lang="zh-CN" altLang="en-US" b="1" dirty="0"/>
              <a:t>图</a:t>
            </a:r>
            <a:r>
              <a:rPr lang="en-US" b="1" dirty="0"/>
              <a:t>13-77 </a:t>
            </a:r>
            <a:r>
              <a:rPr lang="zh-CN" altLang="en-US" b="1" dirty="0"/>
              <a:t>业务网防护接口界面图</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5297" name="图片 1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47174" y="4471298"/>
            <a:ext cx="5105400" cy="128270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5299" name="图片 20"/>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904653" y="4280094"/>
            <a:ext cx="4372947" cy="220855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2876962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13.6.3 </a:t>
            </a:r>
            <a:r>
              <a:rPr lang="zh-CN" altLang="en-US" b="1" dirty="0"/>
              <a:t>多路串联部署配置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、工作接口配置</a:t>
            </a:r>
            <a:endParaRPr lang="en-US" dirty="0"/>
          </a:p>
          <a:p>
            <a:pPr marL="457200" lvl="1" indent="0">
              <a:buNone/>
            </a:pPr>
            <a:r>
              <a:rPr lang="zh-CN" altLang="en-US" dirty="0"/>
              <a:t>（</a:t>
            </a:r>
            <a:r>
              <a:rPr lang="en-US" dirty="0"/>
              <a:t>3</a:t>
            </a:r>
            <a:r>
              <a:rPr lang="zh-CN" altLang="en-US" dirty="0"/>
              <a:t>）完成工作口的配置后，可以在“网络</a:t>
            </a:r>
            <a:r>
              <a:rPr lang="zh-CN" altLang="en-US" dirty="0" smtClean="0"/>
              <a:t>”</a:t>
            </a:r>
            <a:r>
              <a:rPr lang="zh-CN" altLang="en-US" dirty="0"/>
              <a:t>－</a:t>
            </a:r>
            <a:r>
              <a:rPr lang="en-US" dirty="0" smtClean="0"/>
              <a:t>&gt;</a:t>
            </a:r>
            <a:r>
              <a:rPr lang="zh-CN" altLang="en-US" dirty="0"/>
              <a:t>“接口”信息中看到配置信息，如图</a:t>
            </a:r>
            <a:r>
              <a:rPr lang="en-US" dirty="0"/>
              <a:t>13-78</a:t>
            </a:r>
            <a:r>
              <a:rPr lang="zh-CN" altLang="en-US" dirty="0"/>
              <a:t>所</a:t>
            </a:r>
            <a:r>
              <a:rPr lang="zh-CN" altLang="en-US" dirty="0" smtClean="0"/>
              <a:t>示</a:t>
            </a:r>
          </a:p>
          <a:p>
            <a:pPr marL="457200" lvl="1" indent="0">
              <a:buNone/>
            </a:pPr>
            <a:r>
              <a:rPr lang="zh-CN" altLang="en-US" dirty="0"/>
              <a:t>（</a:t>
            </a:r>
            <a:r>
              <a:rPr lang="en-US" dirty="0"/>
              <a:t>4</a:t>
            </a:r>
            <a:r>
              <a:rPr lang="zh-CN" altLang="en-US" dirty="0"/>
              <a:t>）在“系统</a:t>
            </a:r>
            <a:r>
              <a:rPr lang="zh-CN" altLang="en-US" dirty="0" smtClean="0"/>
              <a:t>”</a:t>
            </a:r>
            <a:r>
              <a:rPr lang="zh-CN" altLang="en-US" dirty="0"/>
              <a:t>－</a:t>
            </a:r>
            <a:r>
              <a:rPr lang="en-US" dirty="0" smtClean="0"/>
              <a:t>&gt;</a:t>
            </a:r>
            <a:r>
              <a:rPr lang="zh-CN" altLang="en-US" dirty="0"/>
              <a:t>“系统控制”中点击“重启引擎”按钮，使</a:t>
            </a:r>
            <a:r>
              <a:rPr lang="en-US" dirty="0"/>
              <a:t>NIPS</a:t>
            </a:r>
            <a:r>
              <a:rPr lang="zh-CN" altLang="en-US" dirty="0"/>
              <a:t>加载接口配置文件并生效，如图</a:t>
            </a:r>
            <a:r>
              <a:rPr lang="en-US" dirty="0"/>
              <a:t>13-79</a:t>
            </a:r>
            <a:r>
              <a:rPr lang="zh-CN" altLang="en-US" dirty="0"/>
              <a:t>所示</a:t>
            </a:r>
            <a:r>
              <a:rPr lang="en-US" dirty="0"/>
              <a:t> </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913775" y="6026016"/>
            <a:ext cx="5105401" cy="369332"/>
          </a:xfrm>
          <a:prstGeom prst="rect">
            <a:avLst/>
          </a:prstGeom>
          <a:noFill/>
        </p:spPr>
        <p:txBody>
          <a:bodyPr wrap="square" rtlCol="0">
            <a:spAutoFit/>
          </a:bodyPr>
          <a:lstStyle/>
          <a:p>
            <a:pPr algn="ctr"/>
            <a:r>
              <a:rPr lang="zh-CN" altLang="en-US" b="1" dirty="0"/>
              <a:t>图</a:t>
            </a:r>
            <a:r>
              <a:rPr lang="en-US" b="1" dirty="0"/>
              <a:t>13-78 </a:t>
            </a:r>
            <a:r>
              <a:rPr lang="zh-CN" altLang="en-US" b="1" dirty="0"/>
              <a:t>工作口配置信息图</a:t>
            </a:r>
            <a:endParaRPr lang="en-US" b="1"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6904652" y="6415178"/>
            <a:ext cx="4372948" cy="369332"/>
          </a:xfrm>
          <a:prstGeom prst="rect">
            <a:avLst/>
          </a:prstGeom>
          <a:noFill/>
        </p:spPr>
        <p:txBody>
          <a:bodyPr wrap="square" rtlCol="0">
            <a:spAutoFit/>
          </a:bodyPr>
          <a:lstStyle/>
          <a:p>
            <a:pPr algn="ctr"/>
            <a:r>
              <a:rPr lang="zh-CN" altLang="en-US" b="1" dirty="0"/>
              <a:t>图</a:t>
            </a:r>
            <a:r>
              <a:rPr lang="en-US" b="1" dirty="0"/>
              <a:t>13-79 </a:t>
            </a:r>
            <a:r>
              <a:rPr lang="zh-CN" altLang="en-US" b="1" dirty="0"/>
              <a:t>系统控制界面图</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6321" name="图片 2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55700" y="4224428"/>
            <a:ext cx="5105400" cy="1460500"/>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6323" name="图片 3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61100" y="4210948"/>
            <a:ext cx="5016500" cy="2184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8303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13.6.3 </a:t>
            </a:r>
            <a:r>
              <a:rPr lang="zh-CN" altLang="en-US" b="1" dirty="0"/>
              <a:t>多路串联部署配置</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、入侵防护策略配置</a:t>
            </a:r>
            <a:endParaRPr lang="en-US" dirty="0"/>
          </a:p>
          <a:p>
            <a:pPr marL="457200" lvl="1" indent="0">
              <a:buNone/>
            </a:pPr>
            <a:r>
              <a:rPr lang="zh-CN" altLang="en-US" dirty="0"/>
              <a:t>（</a:t>
            </a:r>
            <a:r>
              <a:rPr lang="en-US" dirty="0"/>
              <a:t>1</a:t>
            </a:r>
            <a:r>
              <a:rPr lang="zh-CN" altLang="en-US" dirty="0"/>
              <a:t>）在</a:t>
            </a:r>
            <a:r>
              <a:rPr lang="en-US" dirty="0"/>
              <a:t>NIPS</a:t>
            </a:r>
            <a:r>
              <a:rPr lang="zh-CN" altLang="en-US" dirty="0"/>
              <a:t>页面左侧功能导航栏中选择“策略</a:t>
            </a:r>
            <a:r>
              <a:rPr lang="zh-CN" altLang="en-US" dirty="0" smtClean="0"/>
              <a:t>”</a:t>
            </a:r>
            <a:r>
              <a:rPr lang="zh-CN" altLang="en-US" dirty="0"/>
              <a:t>－</a:t>
            </a:r>
            <a:r>
              <a:rPr lang="en-US" dirty="0" smtClean="0"/>
              <a:t>&gt;</a:t>
            </a:r>
            <a:r>
              <a:rPr lang="zh-CN" altLang="en-US" dirty="0"/>
              <a:t>“入侵防护”，点击入侵防护策略页面右上角的“新建”按钮，创建一条阻断策略，如图</a:t>
            </a:r>
            <a:r>
              <a:rPr lang="en-US" dirty="0"/>
              <a:t>13-80</a:t>
            </a:r>
            <a:r>
              <a:rPr lang="zh-CN" altLang="en-US" dirty="0"/>
              <a:t>所示</a:t>
            </a:r>
            <a:r>
              <a:rPr lang="en-US" dirty="0"/>
              <a:t> </a:t>
            </a:r>
            <a:endParaRPr lang="zh-CN" altLang="en-US" dirty="0" smtClean="0"/>
          </a:p>
          <a:p>
            <a:pPr marL="457200" lvl="1" indent="0">
              <a:buNone/>
            </a:pPr>
            <a:r>
              <a:rPr lang="zh-CN" altLang="en-US" dirty="0"/>
              <a:t>（</a:t>
            </a:r>
            <a:r>
              <a:rPr lang="en-US" dirty="0"/>
              <a:t>2</a:t>
            </a:r>
            <a:r>
              <a:rPr lang="zh-CN" altLang="en-US" dirty="0"/>
              <a:t>）在源目安全区请选择“业务网防护”，在事件对象里勾选“蠕虫事件”、“病毒事件”、“攻击事件”和“高风险事件”，阻断动作选择“是”，是否记录日志选择“是”，最后点击“确定”按钮完成策略配置，如图</a:t>
            </a:r>
            <a:r>
              <a:rPr lang="en-US" dirty="0"/>
              <a:t>13-81</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130301" y="6026016"/>
            <a:ext cx="5079999" cy="369332"/>
          </a:xfrm>
          <a:prstGeom prst="rect">
            <a:avLst/>
          </a:prstGeom>
          <a:noFill/>
        </p:spPr>
        <p:txBody>
          <a:bodyPr wrap="square" rtlCol="0">
            <a:spAutoFit/>
          </a:bodyPr>
          <a:lstStyle/>
          <a:p>
            <a:pPr algn="ctr"/>
            <a:r>
              <a:rPr lang="zh-CN" altLang="en-US" b="1" dirty="0"/>
              <a:t>图</a:t>
            </a:r>
            <a:r>
              <a:rPr lang="en-US" b="1" dirty="0"/>
              <a:t>13-80 </a:t>
            </a:r>
            <a:r>
              <a:rPr lang="zh-CN" altLang="en-US" b="1" dirty="0"/>
              <a:t>策略一览界面图</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6235701" y="6415178"/>
            <a:ext cx="5041899" cy="369332"/>
          </a:xfrm>
          <a:prstGeom prst="rect">
            <a:avLst/>
          </a:prstGeom>
          <a:noFill/>
        </p:spPr>
        <p:txBody>
          <a:bodyPr wrap="square" rtlCol="0">
            <a:spAutoFit/>
          </a:bodyPr>
          <a:lstStyle/>
          <a:p>
            <a:pPr algn="ctr"/>
            <a:r>
              <a:rPr lang="zh-CN" altLang="en-US" b="1" dirty="0"/>
              <a:t>图</a:t>
            </a:r>
            <a:r>
              <a:rPr lang="en-US" b="1" dirty="0"/>
              <a:t>13-81 </a:t>
            </a:r>
            <a:r>
              <a:rPr lang="zh-CN" altLang="en-US" b="1" dirty="0"/>
              <a:t>阻断策略配置</a:t>
            </a:r>
            <a:endParaRPr lang="en-US" dirty="0"/>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7345" name="图片 5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55700" y="4825999"/>
            <a:ext cx="5054600" cy="965200"/>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7347" name="图片 8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10300" y="4484778"/>
            <a:ext cx="5067300" cy="1930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951688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13.6.3 </a:t>
            </a:r>
            <a:r>
              <a:rPr lang="zh-CN" altLang="en-US" b="1" dirty="0"/>
              <a:t>多路串联部署配置</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、入侵防护策略配置</a:t>
            </a:r>
            <a:endParaRPr lang="en-US" dirty="0"/>
          </a:p>
          <a:p>
            <a:pPr marL="457200" lvl="1" indent="0">
              <a:buNone/>
            </a:pPr>
            <a:r>
              <a:rPr lang="zh-CN" altLang="en-US" dirty="0"/>
              <a:t>（</a:t>
            </a:r>
            <a:r>
              <a:rPr lang="en-US" dirty="0"/>
              <a:t>3</a:t>
            </a:r>
            <a:r>
              <a:rPr lang="zh-CN" altLang="en-US" dirty="0"/>
              <a:t>）点击入侵防护策略页面右上角的“新建”按钮，创建一条动作为允许的检测策略。阻断动作选择“否”，是否记录日志选择“是”，点击“确定”完成配置，如图</a:t>
            </a:r>
            <a:r>
              <a:rPr lang="en-US" dirty="0"/>
              <a:t>13-82</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593787" y="6381852"/>
            <a:ext cx="5003801" cy="369332"/>
          </a:xfrm>
          <a:prstGeom prst="rect">
            <a:avLst/>
          </a:prstGeom>
          <a:noFill/>
        </p:spPr>
        <p:txBody>
          <a:bodyPr wrap="square" rtlCol="0">
            <a:spAutoFit/>
          </a:bodyPr>
          <a:lstStyle/>
          <a:p>
            <a:pPr algn="ctr"/>
            <a:r>
              <a:rPr lang="zh-CN" altLang="en-US" b="1" dirty="0"/>
              <a:t>图</a:t>
            </a:r>
            <a:r>
              <a:rPr lang="en-US" b="1" dirty="0"/>
              <a:t>13-82 </a:t>
            </a:r>
            <a:r>
              <a:rPr lang="zh-CN" altLang="en-US" b="1" dirty="0"/>
              <a:t>检测策略配置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8369" name="图片 8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93787" y="3825926"/>
            <a:ext cx="5003800" cy="2565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042295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13.6.3 </a:t>
            </a:r>
            <a:r>
              <a:rPr lang="zh-CN" altLang="en-US" b="1" dirty="0"/>
              <a:t>多路串联部署配置</a:t>
            </a: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、查看并应用策略</a:t>
            </a:r>
            <a:endParaRPr lang="en-US" dirty="0"/>
          </a:p>
          <a:p>
            <a:pPr marL="457200" lvl="1" indent="0">
              <a:buNone/>
            </a:pPr>
            <a:r>
              <a:rPr lang="zh-CN" altLang="en-US" dirty="0"/>
              <a:t>（</a:t>
            </a:r>
            <a:r>
              <a:rPr lang="en-US" dirty="0"/>
              <a:t>1</a:t>
            </a:r>
            <a:r>
              <a:rPr lang="zh-CN" altLang="en-US" dirty="0"/>
              <a:t>）配置完成后，在入侵防护策略面板里可看到所有配置的策略，如图</a:t>
            </a:r>
            <a:r>
              <a:rPr lang="en-US" dirty="0"/>
              <a:t>13-83</a:t>
            </a:r>
            <a:r>
              <a:rPr lang="zh-CN" altLang="en-US" dirty="0"/>
              <a:t>所示</a:t>
            </a:r>
            <a:r>
              <a:rPr lang="en-US" dirty="0"/>
              <a:t> </a:t>
            </a:r>
            <a:endParaRPr lang="zh-CN" altLang="en-US" dirty="0" smtClean="0"/>
          </a:p>
          <a:p>
            <a:pPr marL="457200" lvl="1" indent="0">
              <a:buNone/>
            </a:pPr>
            <a:r>
              <a:rPr lang="zh-CN" altLang="en-US" dirty="0"/>
              <a:t>（</a:t>
            </a:r>
            <a:r>
              <a:rPr lang="en-US" dirty="0"/>
              <a:t>2</a:t>
            </a:r>
            <a:r>
              <a:rPr lang="zh-CN" altLang="en-US" dirty="0"/>
              <a:t>）进入“系统</a:t>
            </a:r>
            <a:r>
              <a:rPr lang="zh-CN" altLang="en-US" dirty="0" smtClean="0"/>
              <a:t>”</a:t>
            </a:r>
            <a:r>
              <a:rPr lang="zh-CN" altLang="en-US" dirty="0"/>
              <a:t>－</a:t>
            </a:r>
            <a:r>
              <a:rPr lang="en-US" dirty="0" smtClean="0"/>
              <a:t>&gt;</a:t>
            </a:r>
            <a:r>
              <a:rPr lang="zh-CN" altLang="en-US" dirty="0"/>
              <a:t>“系统控制”，点击“应用配置”按钮，使新配置的策略加载并生效，如图</a:t>
            </a:r>
            <a:r>
              <a:rPr lang="en-US" dirty="0"/>
              <a:t>13-84</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295400" y="5791199"/>
            <a:ext cx="5003800" cy="370898"/>
          </a:xfrm>
          <a:prstGeom prst="rect">
            <a:avLst/>
          </a:prstGeom>
          <a:noFill/>
        </p:spPr>
        <p:txBody>
          <a:bodyPr wrap="square" rtlCol="0">
            <a:spAutoFit/>
          </a:bodyPr>
          <a:lstStyle/>
          <a:p>
            <a:pPr algn="ctr"/>
            <a:r>
              <a:rPr lang="zh-CN" altLang="en-US" b="1" dirty="0"/>
              <a:t>图</a:t>
            </a:r>
            <a:r>
              <a:rPr lang="en-US" b="1" dirty="0"/>
              <a:t>13-83 </a:t>
            </a:r>
            <a:r>
              <a:rPr lang="zh-CN" altLang="en-US" b="1" dirty="0"/>
              <a:t>查看策略配置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9393" name="图片 9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95400" y="4026931"/>
            <a:ext cx="5003800" cy="1549400"/>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9395" name="图片 7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311900" y="4026931"/>
            <a:ext cx="4978400" cy="2133600"/>
          </a:xfrm>
          <a:prstGeom prst="rect">
            <a:avLst/>
          </a:prstGeom>
          <a:noFill/>
          <a:extLst>
            <a:ext uri="{909E8E84-426E-40DD-AFC4-6F175D3DCCD1}">
              <a14:hiddenFill xmlns:a14="http://schemas.microsoft.com/office/drawing/2010/main" xmlns="">
                <a:solidFill>
                  <a:srgbClr val="FFFFFF"/>
                </a:solidFill>
              </a14:hiddenFill>
            </a:ext>
          </a:extLst>
        </p:spPr>
      </p:pic>
      <p:sp>
        <p:nvSpPr>
          <p:cNvPr id="28" name="TextBox 27"/>
          <p:cNvSpPr txBox="1"/>
          <p:nvPr/>
        </p:nvSpPr>
        <p:spPr>
          <a:xfrm>
            <a:off x="6299200" y="6162097"/>
            <a:ext cx="5003801" cy="369332"/>
          </a:xfrm>
          <a:prstGeom prst="rect">
            <a:avLst/>
          </a:prstGeom>
          <a:noFill/>
        </p:spPr>
        <p:txBody>
          <a:bodyPr wrap="square" rtlCol="0">
            <a:spAutoFit/>
          </a:bodyPr>
          <a:lstStyle/>
          <a:p>
            <a:pPr algn="ctr"/>
            <a:r>
              <a:rPr lang="en-US" b="1" dirty="0"/>
              <a:t>13-84 </a:t>
            </a:r>
            <a:r>
              <a:rPr lang="zh-CN" altLang="en-US" b="1" dirty="0"/>
              <a:t>系统控制界面</a:t>
            </a:r>
            <a:endParaRPr lang="en-US" dirty="0"/>
          </a:p>
        </p:txBody>
      </p:sp>
    </p:spTree>
    <p:extLst>
      <p:ext uri="{BB962C8B-B14F-4D97-AF65-F5344CB8AC3E}">
        <p14:creationId xmlns:p14="http://schemas.microsoft.com/office/powerpoint/2010/main" xmlns="" val="1901283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13.1.1 </a:t>
            </a:r>
            <a:r>
              <a:rPr lang="zh-CN" altLang="en-US" b="1" dirty="0"/>
              <a:t>防火墙的特征与功能</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355441"/>
          </a:xfrm>
        </p:spPr>
        <p:txBody>
          <a:bodyPr>
            <a:normAutofit fontScale="92500" lnSpcReduction="20000"/>
          </a:bodyPr>
          <a:lstStyle/>
          <a:p>
            <a:r>
              <a:rPr lang="zh-CN" altLang="en-US" dirty="0"/>
              <a:t>保证内部网络安全的防火墙系统必须具备以下的特征：</a:t>
            </a:r>
            <a:endParaRPr lang="en-US" dirty="0"/>
          </a:p>
          <a:p>
            <a:pPr marL="457200" lvl="1" indent="0">
              <a:buNone/>
            </a:pPr>
            <a:r>
              <a:rPr lang="zh-CN" altLang="en-US" dirty="0"/>
              <a:t>（</a:t>
            </a:r>
            <a:r>
              <a:rPr lang="en-US" dirty="0"/>
              <a:t>1</a:t>
            </a:r>
            <a:r>
              <a:rPr lang="zh-CN" altLang="en-US" dirty="0"/>
              <a:t>）所有从内部到外部和从外部到内部的通信量都必须经过防火墙。</a:t>
            </a:r>
            <a:endParaRPr lang="en-US" dirty="0"/>
          </a:p>
          <a:p>
            <a:pPr marL="457200" lvl="1" indent="0">
              <a:buNone/>
            </a:pPr>
            <a:r>
              <a:rPr lang="zh-CN" altLang="en-US" dirty="0"/>
              <a:t>（</a:t>
            </a:r>
            <a:r>
              <a:rPr lang="en-US" dirty="0"/>
              <a:t>2</a:t>
            </a:r>
            <a:r>
              <a:rPr lang="zh-CN" altLang="en-US" dirty="0"/>
              <a:t>）只有被认可的通信量通过本地安全策略进行定义后才允许传递，不同类型的安全策略通过使用不同类型的防火墙来实现。</a:t>
            </a:r>
            <a:endParaRPr lang="en-US" dirty="0"/>
          </a:p>
          <a:p>
            <a:pPr marL="457200" lvl="1" indent="0">
              <a:buNone/>
            </a:pPr>
            <a:r>
              <a:rPr lang="zh-CN" altLang="en-US" dirty="0" smtClean="0"/>
              <a:t>（</a:t>
            </a:r>
            <a:r>
              <a:rPr lang="en-US" dirty="0" smtClean="0"/>
              <a:t>3</a:t>
            </a:r>
            <a:r>
              <a:rPr lang="zh-CN" altLang="en-US" dirty="0"/>
              <a:t>）</a:t>
            </a:r>
            <a:r>
              <a:rPr lang="zh-CN" altLang="en-US" dirty="0" smtClean="0"/>
              <a:t>防火墙</a:t>
            </a:r>
            <a:r>
              <a:rPr lang="zh-CN" altLang="en-US" dirty="0"/>
              <a:t>必须通过服务控制、方向控制、用户控制和行为控制四种通用技术来控制访问和执行站点的安全策略</a:t>
            </a:r>
            <a:r>
              <a:rPr lang="en-US" dirty="0"/>
              <a:t> </a:t>
            </a:r>
            <a:endParaRPr lang="zh-CN" altLang="en-US" dirty="0" smtClean="0"/>
          </a:p>
          <a:p>
            <a:r>
              <a:rPr lang="zh-CN" altLang="en-US" dirty="0"/>
              <a:t>防火墙一般具有以下的基本功能：</a:t>
            </a:r>
            <a:endParaRPr lang="en-US" dirty="0"/>
          </a:p>
          <a:p>
            <a:pPr marL="457200" lvl="1" indent="0">
              <a:buNone/>
            </a:pPr>
            <a:r>
              <a:rPr lang="zh-CN" altLang="en-US" dirty="0"/>
              <a:t>（</a:t>
            </a:r>
            <a:r>
              <a:rPr lang="en-US" dirty="0"/>
              <a:t>1</a:t>
            </a:r>
            <a:r>
              <a:rPr lang="zh-CN" altLang="en-US" dirty="0"/>
              <a:t>）防火墙定义单个的阻塞点，过滤进、出网络的数据，管理进、出网络的访问行为，同时简化了安全管理。</a:t>
            </a:r>
            <a:endParaRPr lang="en-US" dirty="0"/>
          </a:p>
          <a:p>
            <a:pPr marL="457200" lvl="1" indent="0">
              <a:buNone/>
            </a:pPr>
            <a:r>
              <a:rPr lang="zh-CN" altLang="en-US" dirty="0"/>
              <a:t>（</a:t>
            </a:r>
            <a:r>
              <a:rPr lang="en-US" dirty="0"/>
              <a:t>2</a:t>
            </a:r>
            <a:r>
              <a:rPr lang="zh-CN" altLang="en-US" dirty="0"/>
              <a:t>）监视安全相关事件并实现审计和告警。</a:t>
            </a:r>
            <a:endParaRPr lang="en-US" dirty="0"/>
          </a:p>
          <a:p>
            <a:pPr marL="457200" lvl="1" indent="0">
              <a:buNone/>
            </a:pPr>
            <a:r>
              <a:rPr lang="zh-CN" altLang="en-US" dirty="0"/>
              <a:t>（</a:t>
            </a:r>
            <a:r>
              <a:rPr lang="en-US" dirty="0"/>
              <a:t>3</a:t>
            </a:r>
            <a:r>
              <a:rPr lang="zh-CN" altLang="en-US" dirty="0"/>
              <a:t>）防火墙提供一些与安全无关的</a:t>
            </a:r>
            <a:r>
              <a:rPr lang="en-US" dirty="0"/>
              <a:t>Internet</a:t>
            </a:r>
            <a:r>
              <a:rPr lang="zh-CN" altLang="en-US" dirty="0"/>
              <a:t>功能平台，这些功能包括网络地址转换</a:t>
            </a:r>
            <a:r>
              <a:rPr lang="en-US" dirty="0"/>
              <a:t>(NAT)</a:t>
            </a:r>
            <a:r>
              <a:rPr lang="zh-CN" altLang="en-US" dirty="0"/>
              <a:t>以及审计和记录</a:t>
            </a:r>
            <a:r>
              <a:rPr lang="en-US" dirty="0"/>
              <a:t>Internet</a:t>
            </a:r>
            <a:r>
              <a:rPr lang="zh-CN" altLang="en-US" dirty="0"/>
              <a:t>使用日志的网络管理功能；</a:t>
            </a:r>
            <a:endParaRPr lang="en-US" dirty="0"/>
          </a:p>
          <a:p>
            <a:pPr marL="457200" lvl="1" indent="0">
              <a:buNone/>
            </a:pPr>
            <a:r>
              <a:rPr lang="zh-CN" altLang="en-US" dirty="0" smtClean="0"/>
              <a:t>（</a:t>
            </a:r>
            <a:r>
              <a:rPr lang="en-US" dirty="0" smtClean="0"/>
              <a:t>4</a:t>
            </a:r>
            <a:r>
              <a:rPr lang="zh-CN" altLang="en-US" dirty="0"/>
              <a:t>）</a:t>
            </a:r>
            <a:r>
              <a:rPr lang="zh-CN" altLang="en-US" dirty="0" smtClean="0"/>
              <a:t>防火墙</a:t>
            </a:r>
            <a:r>
              <a:rPr lang="zh-CN" altLang="en-US" dirty="0"/>
              <a:t>可以用作</a:t>
            </a:r>
            <a:r>
              <a:rPr lang="en-US" dirty="0" smtClean="0"/>
              <a:t>IP</a:t>
            </a:r>
            <a:r>
              <a:rPr lang="en-US" cap="none" dirty="0" smtClean="0"/>
              <a:t>sec</a:t>
            </a:r>
            <a:r>
              <a:rPr lang="zh-CN" altLang="en-US" dirty="0" smtClean="0"/>
              <a:t>的</a:t>
            </a:r>
            <a:r>
              <a:rPr lang="zh-CN" altLang="en-US" dirty="0"/>
              <a:t>平台，如可以被用来实现虚拟专用网</a:t>
            </a:r>
            <a:r>
              <a:rPr lang="en-US" dirty="0"/>
              <a:t>(VPN)</a:t>
            </a:r>
            <a:r>
              <a:rPr lang="zh-CN" altLang="en-US" dirty="0"/>
              <a:t>。</a:t>
            </a:r>
            <a:endParaRPr lang="en-US" dirty="0"/>
          </a:p>
          <a:p>
            <a:pPr marL="914400" lvl="2"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09363845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13.6.4 </a:t>
            </a:r>
            <a:r>
              <a:rPr lang="zh-CN" altLang="en-US" b="1" dirty="0"/>
              <a:t>旁路部署</a:t>
            </a:r>
            <a:r>
              <a:rPr lang="zh-CN" altLang="en-US" b="1" dirty="0" smtClean="0"/>
              <a:t>配置</a:t>
            </a:r>
            <a:endParaRPr lang="en-US" dirty="0"/>
          </a:p>
        </p:txBody>
      </p:sp>
      <p:sp>
        <p:nvSpPr>
          <p:cNvPr id="3" name="Content Placeholder 2"/>
          <p:cNvSpPr>
            <a:spLocks noGrp="1"/>
          </p:cNvSpPr>
          <p:nvPr>
            <p:ph sz="quarter" idx="13"/>
          </p:nvPr>
        </p:nvSpPr>
        <p:spPr/>
        <p:txBody>
          <a:bodyPr/>
          <a:lstStyle/>
          <a:p>
            <a:r>
              <a:rPr lang="zh-CN" altLang="en-US" dirty="0"/>
              <a:t>在旁路部署模式中，</a:t>
            </a:r>
            <a:r>
              <a:rPr lang="en-US" dirty="0"/>
              <a:t>NIPS</a:t>
            </a:r>
            <a:r>
              <a:rPr lang="zh-CN" altLang="en-US" dirty="0"/>
              <a:t>的作用类似于</a:t>
            </a:r>
            <a:r>
              <a:rPr lang="en-US" dirty="0"/>
              <a:t>IDS</a:t>
            </a:r>
            <a:r>
              <a:rPr lang="zh-CN" altLang="en-US" dirty="0"/>
              <a:t>，主要用于监控、统计网络中的风险事件，如图</a:t>
            </a:r>
            <a:r>
              <a:rPr lang="en-US" dirty="0"/>
              <a:t>13-85</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0417" name="图片 112"/>
          <p:cNvPicPr>
            <a:picLocks noChangeAspect="1" noChangeArrowheads="1"/>
          </p:cNvPicPr>
          <p:nvPr/>
        </p:nvPicPr>
        <p:blipFill>
          <a:blip r:embed="rId2">
            <a:extLst>
              <a:ext uri="{28A0092B-C50C-407E-A947-70E740481C1C}">
                <a14:useLocalDpi xmlns:a14="http://schemas.microsoft.com/office/drawing/2010/main" xmlns="" val="0"/>
              </a:ext>
            </a:extLst>
          </a:blip>
          <a:srcRect l="452" t="671" r="452" b="671"/>
          <a:stretch>
            <a:fillRect/>
          </a:stretch>
        </p:blipFill>
        <p:spPr bwMode="auto">
          <a:xfrm>
            <a:off x="3727137" y="3164540"/>
            <a:ext cx="4737100" cy="3175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727137" y="6339540"/>
            <a:ext cx="4737100" cy="646331"/>
          </a:xfrm>
          <a:prstGeom prst="rect">
            <a:avLst/>
          </a:prstGeom>
          <a:noFill/>
        </p:spPr>
        <p:txBody>
          <a:bodyPr wrap="square" rtlCol="0">
            <a:spAutoFit/>
          </a:bodyPr>
          <a:lstStyle/>
          <a:p>
            <a:pPr algn="ctr"/>
            <a:r>
              <a:rPr lang="zh-CN" altLang="en-US" b="1" dirty="0"/>
              <a:t>图</a:t>
            </a:r>
            <a:r>
              <a:rPr lang="en-US" b="1" dirty="0"/>
              <a:t>13-85 NIPS</a:t>
            </a:r>
            <a:r>
              <a:rPr lang="zh-CN" altLang="en-US" b="1" dirty="0"/>
              <a:t>部署拓扑图</a:t>
            </a:r>
            <a:endParaRPr lang="en-US" dirty="0"/>
          </a:p>
          <a:p>
            <a:pPr algn="ctr"/>
            <a:endParaRPr lang="en-US" dirty="0"/>
          </a:p>
        </p:txBody>
      </p:sp>
    </p:spTree>
    <p:extLst>
      <p:ext uri="{BB962C8B-B14F-4D97-AF65-F5344CB8AC3E}">
        <p14:creationId xmlns:p14="http://schemas.microsoft.com/office/powerpoint/2010/main" xmlns="" val="148888399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13.6.4 </a:t>
            </a:r>
            <a:r>
              <a:rPr lang="zh-CN" altLang="en-US" b="1" dirty="0"/>
              <a:t>旁路部署配置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、工作接口配置</a:t>
            </a:r>
            <a:endParaRPr lang="en-US" dirty="0"/>
          </a:p>
          <a:p>
            <a:pPr marL="457200" lvl="1" indent="0">
              <a:buNone/>
            </a:pPr>
            <a:r>
              <a:rPr lang="zh-CN" altLang="en-US" dirty="0"/>
              <a:t>（</a:t>
            </a:r>
            <a:r>
              <a:rPr lang="en-US" dirty="0"/>
              <a:t>1</a:t>
            </a:r>
            <a:r>
              <a:rPr lang="zh-CN" altLang="en-US" dirty="0"/>
              <a:t>）在左侧功能导航栏中点击“网络</a:t>
            </a:r>
            <a:r>
              <a:rPr lang="zh-CN" altLang="en-US" dirty="0" smtClean="0"/>
              <a:t>”</a:t>
            </a:r>
            <a:r>
              <a:rPr lang="zh-CN" altLang="en-US" dirty="0"/>
              <a:t>－</a:t>
            </a:r>
            <a:r>
              <a:rPr lang="en-US" dirty="0" smtClean="0"/>
              <a:t>&gt;</a:t>
            </a:r>
            <a:r>
              <a:rPr lang="zh-CN" altLang="en-US" dirty="0"/>
              <a:t>“接口”，在右侧“配置”栏处点击编辑图标，选择接口进行配置，如图</a:t>
            </a:r>
            <a:r>
              <a:rPr lang="en-US" dirty="0"/>
              <a:t>13-86</a:t>
            </a:r>
            <a:r>
              <a:rPr lang="zh-CN" altLang="en-US" dirty="0"/>
              <a:t>所</a:t>
            </a:r>
            <a:r>
              <a:rPr lang="zh-CN" altLang="en-US" dirty="0" smtClean="0"/>
              <a:t>示</a:t>
            </a:r>
          </a:p>
          <a:p>
            <a:pPr marL="457200" lvl="1" indent="0">
              <a:buNone/>
            </a:pPr>
            <a:r>
              <a:rPr lang="zh-CN" altLang="en-US" dirty="0"/>
              <a:t>（</a:t>
            </a:r>
            <a:r>
              <a:rPr lang="en-US" dirty="0"/>
              <a:t>2</a:t>
            </a:r>
            <a:r>
              <a:rPr lang="zh-CN" altLang="en-US" dirty="0"/>
              <a:t>）接口所属安全区请选择“</a:t>
            </a:r>
            <a:r>
              <a:rPr lang="en-US" dirty="0" smtClean="0"/>
              <a:t>M</a:t>
            </a:r>
            <a:r>
              <a:rPr lang="en-US" cap="none" dirty="0" smtClean="0"/>
              <a:t>onitor</a:t>
            </a:r>
            <a:r>
              <a:rPr lang="zh-CN" altLang="en-US" dirty="0" smtClean="0"/>
              <a:t>”</a:t>
            </a:r>
            <a:r>
              <a:rPr lang="zh-CN" altLang="en-US" dirty="0"/>
              <a:t>，可管理请勾选“否”，地址、掩码、网关填写“</a:t>
            </a:r>
            <a:r>
              <a:rPr lang="en-US" dirty="0"/>
              <a:t>0.0.0.0</a:t>
            </a:r>
            <a:r>
              <a:rPr lang="zh-CN" altLang="en-US" dirty="0"/>
              <a:t>”，缺省网关勾选“否”，点击“确定”按钮完成配置，如图</a:t>
            </a:r>
            <a:r>
              <a:rPr lang="en-US" dirty="0"/>
              <a:t>13-87</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913775" y="6160531"/>
            <a:ext cx="5003800" cy="369332"/>
          </a:xfrm>
          <a:prstGeom prst="rect">
            <a:avLst/>
          </a:prstGeom>
          <a:noFill/>
        </p:spPr>
        <p:txBody>
          <a:bodyPr wrap="square" rtlCol="0">
            <a:spAutoFit/>
          </a:bodyPr>
          <a:lstStyle/>
          <a:p>
            <a:pPr algn="ctr"/>
            <a:r>
              <a:rPr lang="zh-CN" altLang="en-US" b="1" dirty="0"/>
              <a:t>图</a:t>
            </a:r>
            <a:r>
              <a:rPr lang="en-US" b="1" dirty="0"/>
              <a:t>13-86 </a:t>
            </a:r>
            <a:r>
              <a:rPr lang="zh-CN" altLang="en-US" b="1" dirty="0"/>
              <a:t>接口配置界面图</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TextBox 27"/>
          <p:cNvSpPr txBox="1"/>
          <p:nvPr/>
        </p:nvSpPr>
        <p:spPr>
          <a:xfrm>
            <a:off x="6273799" y="6488668"/>
            <a:ext cx="5003801" cy="369332"/>
          </a:xfrm>
          <a:prstGeom prst="rect">
            <a:avLst/>
          </a:prstGeom>
          <a:noFill/>
        </p:spPr>
        <p:txBody>
          <a:bodyPr wrap="square" rtlCol="0">
            <a:spAutoFit/>
          </a:bodyPr>
          <a:lstStyle/>
          <a:p>
            <a:pPr algn="ctr"/>
            <a:r>
              <a:rPr lang="zh-CN" altLang="en-US" b="1" dirty="0"/>
              <a:t>图</a:t>
            </a:r>
            <a:r>
              <a:rPr lang="en-US" b="1" dirty="0"/>
              <a:t>13-87 </a:t>
            </a:r>
            <a:r>
              <a:rPr lang="zh-CN" altLang="en-US" b="1" dirty="0"/>
              <a:t>工作口配置界面图</a:t>
            </a:r>
            <a:endParaRPr lang="en-US" dirty="0"/>
          </a:p>
        </p:txBody>
      </p:sp>
      <p:sp>
        <p:nvSpPr>
          <p:cNvPr id="2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2465" name="图片 11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26475" y="4903231"/>
            <a:ext cx="4978400" cy="1257300"/>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2467" name="图片 11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271753" y="4209962"/>
            <a:ext cx="3007892" cy="227870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3140647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13.6.4 </a:t>
            </a:r>
            <a:r>
              <a:rPr lang="zh-CN" altLang="en-US" b="1" dirty="0"/>
              <a:t>旁路部署配置</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、工作接口配置</a:t>
            </a:r>
            <a:endParaRPr lang="en-US" dirty="0"/>
          </a:p>
          <a:p>
            <a:pPr marL="457200" lvl="1" indent="0">
              <a:buNone/>
            </a:pPr>
            <a:r>
              <a:rPr lang="zh-CN" altLang="en-US" dirty="0"/>
              <a:t>（</a:t>
            </a:r>
            <a:r>
              <a:rPr lang="en-US" dirty="0"/>
              <a:t>3</a:t>
            </a:r>
            <a:r>
              <a:rPr lang="zh-CN" altLang="en-US" dirty="0"/>
              <a:t>）完成工作口的配置后，可以在“网络</a:t>
            </a:r>
            <a:r>
              <a:rPr lang="zh-CN" altLang="en-US" dirty="0" smtClean="0"/>
              <a:t>”</a:t>
            </a:r>
            <a:r>
              <a:rPr lang="zh-CN" altLang="en-US" dirty="0"/>
              <a:t>－</a:t>
            </a:r>
            <a:r>
              <a:rPr lang="en-US" dirty="0" smtClean="0"/>
              <a:t>&gt;</a:t>
            </a:r>
            <a:r>
              <a:rPr lang="zh-CN" altLang="en-US" dirty="0"/>
              <a:t>“接口”信息中看到配置信息，如图</a:t>
            </a:r>
            <a:r>
              <a:rPr lang="en-US" dirty="0"/>
              <a:t>13-88</a:t>
            </a:r>
            <a:r>
              <a:rPr lang="zh-CN" altLang="en-US" dirty="0"/>
              <a:t>所示</a:t>
            </a:r>
            <a:r>
              <a:rPr lang="en-US" dirty="0"/>
              <a:t> </a:t>
            </a:r>
            <a:endParaRPr lang="zh-CN" altLang="en-US" dirty="0" smtClean="0"/>
          </a:p>
          <a:p>
            <a:pPr marL="457200" lvl="1" indent="0">
              <a:buNone/>
            </a:pPr>
            <a:r>
              <a:rPr lang="zh-CN" altLang="en-US" dirty="0"/>
              <a:t>（</a:t>
            </a:r>
            <a:r>
              <a:rPr lang="en-US" dirty="0"/>
              <a:t>4</a:t>
            </a:r>
            <a:r>
              <a:rPr lang="zh-CN" altLang="en-US" dirty="0"/>
              <a:t>）在“系统</a:t>
            </a:r>
            <a:r>
              <a:rPr lang="zh-CN" altLang="en-US" dirty="0" smtClean="0"/>
              <a:t>”</a:t>
            </a:r>
            <a:r>
              <a:rPr lang="zh-CN" altLang="en-US" dirty="0"/>
              <a:t>－</a:t>
            </a:r>
            <a:r>
              <a:rPr lang="en-US" dirty="0" smtClean="0"/>
              <a:t>&gt;</a:t>
            </a:r>
            <a:r>
              <a:rPr lang="zh-CN" altLang="en-US" dirty="0"/>
              <a:t>“系统控制”中点击“重启引擎”按钮，使得</a:t>
            </a:r>
            <a:r>
              <a:rPr lang="en-US" dirty="0"/>
              <a:t>NIPS</a:t>
            </a:r>
            <a:r>
              <a:rPr lang="zh-CN" altLang="en-US" dirty="0"/>
              <a:t>加载接口配置文件并生效，如图</a:t>
            </a:r>
            <a:r>
              <a:rPr lang="en-US" dirty="0"/>
              <a:t>13-89</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913775" y="5793526"/>
            <a:ext cx="4784533" cy="369332"/>
          </a:xfrm>
          <a:prstGeom prst="rect">
            <a:avLst/>
          </a:prstGeom>
          <a:noFill/>
        </p:spPr>
        <p:txBody>
          <a:bodyPr wrap="square" rtlCol="0">
            <a:spAutoFit/>
          </a:bodyPr>
          <a:lstStyle/>
          <a:p>
            <a:pPr algn="ctr"/>
            <a:r>
              <a:rPr lang="zh-CN" altLang="en-US" b="1" dirty="0"/>
              <a:t>图</a:t>
            </a:r>
            <a:r>
              <a:rPr lang="en-US" b="1" dirty="0"/>
              <a:t>13-88 </a:t>
            </a:r>
            <a:r>
              <a:rPr lang="zh-CN" altLang="en-US" b="1" dirty="0"/>
              <a:t>工作口配置信息图</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TextBox 27"/>
          <p:cNvSpPr txBox="1"/>
          <p:nvPr/>
        </p:nvSpPr>
        <p:spPr>
          <a:xfrm>
            <a:off x="6273799" y="6160531"/>
            <a:ext cx="5003801" cy="369332"/>
          </a:xfrm>
          <a:prstGeom prst="rect">
            <a:avLst/>
          </a:prstGeom>
          <a:noFill/>
        </p:spPr>
        <p:txBody>
          <a:bodyPr wrap="square" rtlCol="0">
            <a:spAutoFit/>
          </a:bodyPr>
          <a:lstStyle/>
          <a:p>
            <a:pPr algn="ctr"/>
            <a:r>
              <a:rPr lang="zh-CN" altLang="en-US" b="1" dirty="0"/>
              <a:t>图</a:t>
            </a:r>
            <a:r>
              <a:rPr lang="en-US" b="1" dirty="0"/>
              <a:t>13-89 </a:t>
            </a:r>
            <a:r>
              <a:rPr lang="zh-CN" altLang="en-US" b="1" dirty="0"/>
              <a:t>系统控制界面图</a:t>
            </a:r>
            <a:endParaRPr lang="en-US" dirty="0"/>
          </a:p>
        </p:txBody>
      </p:sp>
      <p:sp>
        <p:nvSpPr>
          <p:cNvPr id="2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3489" name="图片 11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88093" y="4285994"/>
            <a:ext cx="4784533" cy="1249691"/>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3491" name="图片 11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35700" y="3975099"/>
            <a:ext cx="5041900" cy="1816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2907522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13.6.4 </a:t>
            </a:r>
            <a:r>
              <a:rPr lang="zh-CN" altLang="en-US" b="1" dirty="0"/>
              <a:t>旁路部署配置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、入侵检测策略配置</a:t>
            </a:r>
            <a:endParaRPr lang="en-US" dirty="0"/>
          </a:p>
          <a:p>
            <a:pPr marL="457200" lvl="1" indent="0">
              <a:buNone/>
            </a:pPr>
            <a:r>
              <a:rPr lang="zh-CN" altLang="en-US" dirty="0" smtClean="0"/>
              <a:t>（</a:t>
            </a:r>
            <a:r>
              <a:rPr lang="en-US" dirty="0"/>
              <a:t>1</a:t>
            </a:r>
            <a:r>
              <a:rPr lang="zh-CN" altLang="en-US" dirty="0"/>
              <a:t>）点击入侵防护策略页面右上角的“新建”按钮，创建一条动作为允许的检测策略，阻断动作选择“否”，是否记录日志选择“是”，点击“确定”完成配置，如图</a:t>
            </a:r>
            <a:r>
              <a:rPr lang="en-US" dirty="0"/>
              <a:t>13-90</a:t>
            </a:r>
            <a:r>
              <a:rPr lang="zh-CN" altLang="en-US" dirty="0"/>
              <a:t>所</a:t>
            </a:r>
            <a:r>
              <a:rPr lang="zh-CN" altLang="en-US" dirty="0" smtClean="0"/>
              <a:t>示</a:t>
            </a:r>
          </a:p>
          <a:p>
            <a:pPr marL="457200" lvl="1" indent="0">
              <a:buNone/>
            </a:pPr>
            <a:r>
              <a:rPr lang="zh-CN" altLang="en-US" dirty="0"/>
              <a:t>（</a:t>
            </a:r>
            <a:r>
              <a:rPr lang="en-US" dirty="0"/>
              <a:t>2</a:t>
            </a:r>
            <a:r>
              <a:rPr lang="zh-CN" altLang="en-US" dirty="0"/>
              <a:t>）进入“系统</a:t>
            </a:r>
            <a:r>
              <a:rPr lang="zh-CN" altLang="en-US" dirty="0" smtClean="0"/>
              <a:t>”</a:t>
            </a:r>
            <a:r>
              <a:rPr lang="zh-CN" altLang="en-US" dirty="0"/>
              <a:t>－</a:t>
            </a:r>
            <a:r>
              <a:rPr lang="en-US" dirty="0" smtClean="0"/>
              <a:t>&gt;</a:t>
            </a:r>
            <a:r>
              <a:rPr lang="zh-CN" altLang="en-US" dirty="0"/>
              <a:t>“系统控制”，点击“应用配置”按钮使新配置的策略加载并生效，如图</a:t>
            </a:r>
            <a:r>
              <a:rPr lang="en-US" dirty="0"/>
              <a:t>13-91</a:t>
            </a:r>
            <a:r>
              <a:rPr lang="zh-CN" altLang="en-US" dirty="0"/>
              <a:t>所示</a:t>
            </a:r>
            <a:r>
              <a:rPr lang="en-US" dirty="0"/>
              <a:t> </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913774" y="6237872"/>
            <a:ext cx="4784533" cy="369332"/>
          </a:xfrm>
          <a:prstGeom prst="rect">
            <a:avLst/>
          </a:prstGeom>
          <a:noFill/>
        </p:spPr>
        <p:txBody>
          <a:bodyPr wrap="square" rtlCol="0">
            <a:spAutoFit/>
          </a:bodyPr>
          <a:lstStyle/>
          <a:p>
            <a:pPr algn="ctr"/>
            <a:r>
              <a:rPr lang="zh-CN" altLang="en-US" b="1" dirty="0"/>
              <a:t>图</a:t>
            </a:r>
            <a:r>
              <a:rPr lang="en-US" b="1" dirty="0"/>
              <a:t>13-90 </a:t>
            </a:r>
            <a:r>
              <a:rPr lang="zh-CN" altLang="en-US" b="1" dirty="0"/>
              <a:t>检测策略配置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TextBox 27"/>
          <p:cNvSpPr txBox="1"/>
          <p:nvPr/>
        </p:nvSpPr>
        <p:spPr>
          <a:xfrm>
            <a:off x="6273799" y="6237872"/>
            <a:ext cx="5003801" cy="369332"/>
          </a:xfrm>
          <a:prstGeom prst="rect">
            <a:avLst/>
          </a:prstGeom>
          <a:noFill/>
        </p:spPr>
        <p:txBody>
          <a:bodyPr wrap="square" rtlCol="0">
            <a:spAutoFit/>
          </a:bodyPr>
          <a:lstStyle/>
          <a:p>
            <a:pPr algn="ctr"/>
            <a:r>
              <a:rPr lang="zh-CN" altLang="en-US" b="1" dirty="0"/>
              <a:t>图</a:t>
            </a:r>
            <a:r>
              <a:rPr lang="en-US" b="1" dirty="0"/>
              <a:t>13-91 </a:t>
            </a:r>
            <a:r>
              <a:rPr lang="zh-CN" altLang="en-US" b="1" dirty="0"/>
              <a:t>系统控制界面</a:t>
            </a:r>
            <a:endParaRPr lang="en-US" dirty="0"/>
          </a:p>
        </p:txBody>
      </p:sp>
      <p:sp>
        <p:nvSpPr>
          <p:cNvPr id="2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4513" name="图片 12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16840" y="4282072"/>
            <a:ext cx="4978400" cy="1955800"/>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4515" name="图片 12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370732" y="3901072"/>
            <a:ext cx="4991100" cy="2336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1692065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13.6.4 </a:t>
            </a:r>
            <a:r>
              <a:rPr lang="zh-CN" altLang="en-US" b="1" dirty="0"/>
              <a:t>旁路部署配置</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、入侵检测策略配置</a:t>
            </a:r>
            <a:endParaRPr lang="en-US" dirty="0"/>
          </a:p>
          <a:p>
            <a:pPr marL="457200" lvl="1" indent="0">
              <a:buNone/>
            </a:pPr>
            <a:r>
              <a:rPr lang="zh-CN" altLang="en-US" dirty="0" smtClean="0"/>
              <a:t>（</a:t>
            </a:r>
            <a:r>
              <a:rPr lang="en-US" dirty="0"/>
              <a:t>1</a:t>
            </a:r>
            <a:r>
              <a:rPr lang="zh-CN" altLang="en-US" dirty="0"/>
              <a:t>）点击入侵防护策略页面右上角的“新建”按钮，创建一条动作为允许的检测策略，阻断动作选择“否”，是否记录日志选择“是”，点击“确定”完成配置，如图</a:t>
            </a:r>
            <a:r>
              <a:rPr lang="en-US" dirty="0"/>
              <a:t>13-90</a:t>
            </a:r>
            <a:r>
              <a:rPr lang="zh-CN" altLang="en-US" dirty="0"/>
              <a:t>所</a:t>
            </a:r>
            <a:r>
              <a:rPr lang="zh-CN" altLang="en-US" dirty="0" smtClean="0"/>
              <a:t>示</a:t>
            </a:r>
          </a:p>
          <a:p>
            <a:pPr marL="457200" lvl="1" indent="0">
              <a:buNone/>
            </a:pPr>
            <a:r>
              <a:rPr lang="zh-CN" altLang="en-US" dirty="0"/>
              <a:t>（</a:t>
            </a:r>
            <a:r>
              <a:rPr lang="en-US" dirty="0"/>
              <a:t>2</a:t>
            </a:r>
            <a:r>
              <a:rPr lang="zh-CN" altLang="en-US" dirty="0"/>
              <a:t>）进入“系统</a:t>
            </a:r>
            <a:r>
              <a:rPr lang="zh-CN" altLang="en-US" dirty="0" smtClean="0"/>
              <a:t>”</a:t>
            </a:r>
            <a:r>
              <a:rPr lang="zh-CN" altLang="en-US" dirty="0"/>
              <a:t>－</a:t>
            </a:r>
            <a:r>
              <a:rPr lang="en-US" dirty="0" smtClean="0"/>
              <a:t>&gt;</a:t>
            </a:r>
            <a:r>
              <a:rPr lang="zh-CN" altLang="en-US" dirty="0"/>
              <a:t>“系统控制”，点击“应用配置”按钮使新配置的策略加载并生效，如图</a:t>
            </a:r>
            <a:r>
              <a:rPr lang="en-US" dirty="0"/>
              <a:t>13-91</a:t>
            </a:r>
            <a:r>
              <a:rPr lang="zh-CN" altLang="en-US" dirty="0"/>
              <a:t>所示</a:t>
            </a:r>
            <a:r>
              <a:rPr lang="en-US" dirty="0"/>
              <a:t> </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913774" y="6237872"/>
            <a:ext cx="4784533" cy="369332"/>
          </a:xfrm>
          <a:prstGeom prst="rect">
            <a:avLst/>
          </a:prstGeom>
          <a:noFill/>
        </p:spPr>
        <p:txBody>
          <a:bodyPr wrap="square" rtlCol="0">
            <a:spAutoFit/>
          </a:bodyPr>
          <a:lstStyle/>
          <a:p>
            <a:pPr algn="ctr"/>
            <a:r>
              <a:rPr lang="zh-CN" altLang="en-US" b="1" dirty="0"/>
              <a:t>图</a:t>
            </a:r>
            <a:r>
              <a:rPr lang="en-US" b="1" dirty="0"/>
              <a:t>13-90 </a:t>
            </a:r>
            <a:r>
              <a:rPr lang="zh-CN" altLang="en-US" b="1" dirty="0"/>
              <a:t>检测策略配置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TextBox 27"/>
          <p:cNvSpPr txBox="1"/>
          <p:nvPr/>
        </p:nvSpPr>
        <p:spPr>
          <a:xfrm>
            <a:off x="6273799" y="6237872"/>
            <a:ext cx="5003801" cy="369332"/>
          </a:xfrm>
          <a:prstGeom prst="rect">
            <a:avLst/>
          </a:prstGeom>
          <a:noFill/>
        </p:spPr>
        <p:txBody>
          <a:bodyPr wrap="square" rtlCol="0">
            <a:spAutoFit/>
          </a:bodyPr>
          <a:lstStyle/>
          <a:p>
            <a:pPr algn="ctr"/>
            <a:r>
              <a:rPr lang="zh-CN" altLang="en-US" b="1" dirty="0"/>
              <a:t>图</a:t>
            </a:r>
            <a:r>
              <a:rPr lang="en-US" b="1" dirty="0"/>
              <a:t>13-91 </a:t>
            </a:r>
            <a:r>
              <a:rPr lang="zh-CN" altLang="en-US" b="1" dirty="0"/>
              <a:t>系统控制界面</a:t>
            </a:r>
            <a:endParaRPr lang="en-US" dirty="0"/>
          </a:p>
        </p:txBody>
      </p:sp>
      <p:sp>
        <p:nvSpPr>
          <p:cNvPr id="2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4513" name="图片 12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16840" y="4282072"/>
            <a:ext cx="4978400" cy="1955800"/>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4515" name="图片 12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370732" y="3901072"/>
            <a:ext cx="4991100" cy="2336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8996750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13.6.5 </a:t>
            </a:r>
            <a:r>
              <a:rPr lang="zh-CN" altLang="en-US" b="1" dirty="0"/>
              <a:t>策略</a:t>
            </a:r>
            <a:r>
              <a:rPr lang="zh-CN" altLang="en-US" b="1" dirty="0" smtClean="0"/>
              <a:t>微调</a:t>
            </a:r>
            <a:endParaRPr lang="en-US" dirty="0"/>
          </a:p>
        </p:txBody>
      </p:sp>
      <p:sp>
        <p:nvSpPr>
          <p:cNvPr id="3" name="Content Placeholder 2"/>
          <p:cNvSpPr>
            <a:spLocks noGrp="1"/>
          </p:cNvSpPr>
          <p:nvPr>
            <p:ph sz="quarter" idx="13"/>
          </p:nvPr>
        </p:nvSpPr>
        <p:spPr/>
        <p:txBody>
          <a:bodyPr/>
          <a:lstStyle/>
          <a:p>
            <a:r>
              <a:rPr lang="en-US" dirty="0"/>
              <a:t>NIPS</a:t>
            </a:r>
            <a:r>
              <a:rPr lang="zh-CN" altLang="en-US" dirty="0"/>
              <a:t>在防护过程中，难免会产生误阻断的情况，导致用户某些应用不能正常使用，或者某些告警是不必要的，这时候就需要对</a:t>
            </a:r>
            <a:r>
              <a:rPr lang="en-US" dirty="0"/>
              <a:t>NIPS</a:t>
            </a:r>
            <a:r>
              <a:rPr lang="zh-CN" altLang="en-US" dirty="0"/>
              <a:t>的防护策略进行调整。策略调整的一般流程为：“查找误阻断的日志</a:t>
            </a:r>
            <a:r>
              <a:rPr lang="zh-CN" altLang="en-US" dirty="0" smtClean="0"/>
              <a:t>”</a:t>
            </a:r>
            <a:r>
              <a:rPr lang="zh-CN" altLang="en-US" dirty="0"/>
              <a:t>－</a:t>
            </a:r>
            <a:r>
              <a:rPr lang="en-US" dirty="0" smtClean="0"/>
              <a:t>&gt;</a:t>
            </a:r>
            <a:r>
              <a:rPr lang="zh-CN" altLang="en-US" dirty="0"/>
              <a:t>“搜集信息”</a:t>
            </a:r>
            <a:r>
              <a:rPr lang="en-US" dirty="0"/>
              <a:t>-&gt;</a:t>
            </a:r>
            <a:r>
              <a:rPr lang="zh-CN" altLang="en-US" dirty="0"/>
              <a:t>“自定义策略组</a:t>
            </a:r>
            <a:r>
              <a:rPr lang="zh-CN" altLang="en-US" dirty="0" smtClean="0"/>
              <a:t>”</a:t>
            </a:r>
            <a:r>
              <a:rPr lang="zh-CN" altLang="en-US" dirty="0"/>
              <a:t>－</a:t>
            </a:r>
            <a:r>
              <a:rPr lang="en-US" dirty="0" smtClean="0"/>
              <a:t>&gt;</a:t>
            </a:r>
            <a:r>
              <a:rPr lang="zh-CN" altLang="en-US" dirty="0"/>
              <a:t>“自定义对象</a:t>
            </a:r>
            <a:r>
              <a:rPr lang="zh-CN" altLang="en-US" dirty="0" smtClean="0"/>
              <a:t>”</a:t>
            </a:r>
            <a:r>
              <a:rPr lang="zh-CN" altLang="en-US" dirty="0"/>
              <a:t>－</a:t>
            </a:r>
            <a:r>
              <a:rPr lang="en-US" dirty="0" smtClean="0"/>
              <a:t>&gt;</a:t>
            </a:r>
            <a:r>
              <a:rPr lang="zh-CN" altLang="en-US" dirty="0"/>
              <a:t>“新建策略</a:t>
            </a:r>
            <a:r>
              <a:rPr lang="zh-CN" altLang="en-US" dirty="0" smtClean="0"/>
              <a:t>”</a:t>
            </a:r>
            <a:r>
              <a:rPr lang="zh-CN" altLang="en-US" dirty="0"/>
              <a:t>－</a:t>
            </a:r>
            <a:r>
              <a:rPr lang="en-US" dirty="0" smtClean="0"/>
              <a:t>&gt;</a:t>
            </a:r>
            <a:r>
              <a:rPr lang="zh-CN" altLang="en-US" dirty="0"/>
              <a:t>“调整策略位置</a:t>
            </a:r>
            <a:r>
              <a:rPr lang="zh-CN" altLang="en-US" dirty="0" smtClean="0"/>
              <a:t>”</a:t>
            </a:r>
            <a:r>
              <a:rPr lang="zh-CN" altLang="en-US" dirty="0"/>
              <a:t>－</a:t>
            </a:r>
            <a:r>
              <a:rPr lang="en-US" dirty="0" smtClean="0"/>
              <a:t>&gt;</a:t>
            </a:r>
            <a:r>
              <a:rPr lang="zh-CN" altLang="en-US" dirty="0"/>
              <a:t>“完成配置”</a:t>
            </a:r>
            <a:r>
              <a:rPr lang="en-US" dirty="0"/>
              <a:t> </a:t>
            </a:r>
          </a:p>
        </p:txBody>
      </p:sp>
    </p:spTree>
    <p:extLst>
      <p:ext uri="{BB962C8B-B14F-4D97-AF65-F5344CB8AC3E}">
        <p14:creationId xmlns:p14="http://schemas.microsoft.com/office/powerpoint/2010/main" xmlns="" val="1234706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13.1.1 </a:t>
            </a:r>
            <a:r>
              <a:rPr lang="zh-CN" altLang="en-US" b="1" dirty="0"/>
              <a:t>防火墙的特征与功能</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355441"/>
          </a:xfrm>
        </p:spPr>
        <p:txBody>
          <a:bodyPr>
            <a:normAutofit/>
          </a:bodyPr>
          <a:lstStyle/>
          <a:p>
            <a:r>
              <a:rPr lang="zh-CN" altLang="en-US" dirty="0"/>
              <a:t>防火墙采用的安全策略有如下两个基本准则：</a:t>
            </a:r>
            <a:endParaRPr lang="en-US" dirty="0"/>
          </a:p>
          <a:p>
            <a:pPr marL="457200" lvl="1" indent="0">
              <a:buNone/>
            </a:pPr>
            <a:r>
              <a:rPr lang="zh-CN" altLang="en-US" dirty="0"/>
              <a:t>（</a:t>
            </a:r>
            <a:r>
              <a:rPr lang="en-US" dirty="0"/>
              <a:t>1</a:t>
            </a:r>
            <a:r>
              <a:rPr lang="zh-CN" altLang="en-US" dirty="0"/>
              <a:t>）一切未被允许的访问是禁止的。基于该原则，防火墙要封锁所有的信息流，然后对希望开放的服务逐步开放，这是一种非常实用的方法，可以形成一个十分安全的环境，但其安全性是以牺牲用户使用的方便为代价的，用户所能使用的服务范围受到较大的限制。</a:t>
            </a:r>
            <a:endParaRPr lang="en-US" dirty="0"/>
          </a:p>
          <a:p>
            <a:pPr marL="457200" lvl="1" indent="0">
              <a:buNone/>
            </a:pPr>
            <a:r>
              <a:rPr lang="zh-CN" altLang="en-US" dirty="0"/>
              <a:t>（</a:t>
            </a:r>
            <a:r>
              <a:rPr lang="en-US" dirty="0"/>
              <a:t>2</a:t>
            </a:r>
            <a:r>
              <a:rPr lang="zh-CN" altLang="en-US" dirty="0"/>
              <a:t>）一切未被禁止的访问是允许的。基于该准则，防火墙开放所有的信息流，然后逐项屏蔽有害的服务。这种方法构成了一种灵活的应用环境，但很难提供可靠的安全保护，特别是当保护的网络范围增大时。</a:t>
            </a:r>
            <a:endParaRPr lang="en-US" dirty="0"/>
          </a:p>
          <a:p>
            <a:pPr marL="914400" lvl="2"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988405090"/>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758</TotalTime>
  <Words>6572</Words>
  <Application>Microsoft Office PowerPoint</Application>
  <PresentationFormat>自定义</PresentationFormat>
  <Paragraphs>430</Paragraphs>
  <Slides>85</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85</vt:i4>
      </vt:variant>
    </vt:vector>
  </HeadingPairs>
  <TitlesOfParts>
    <vt:vector size="86" baseType="lpstr">
      <vt:lpstr>Droplet</vt:lpstr>
      <vt:lpstr>第13章   防火墙与入侵防御技术 </vt:lpstr>
      <vt:lpstr>幻灯片 2</vt:lpstr>
      <vt:lpstr>案例一：网络防火墙将智能化 </vt:lpstr>
      <vt:lpstr>案例二：解决DDoS攻击不能完全依赖IPS </vt:lpstr>
      <vt:lpstr>思考 </vt:lpstr>
      <vt:lpstr>13.1 防火墙概述</vt:lpstr>
      <vt:lpstr>13.1.1 防火墙的特征与功能 </vt:lpstr>
      <vt:lpstr>13.1.1 防火墙的特征与功能 </vt:lpstr>
      <vt:lpstr>13.1.1 防火墙的特征与功能 </vt:lpstr>
      <vt:lpstr>13.1.2 防火墙的类型</vt:lpstr>
      <vt:lpstr>网络级防火墙 </vt:lpstr>
      <vt:lpstr>应用级网关 </vt:lpstr>
      <vt:lpstr>电路级网关 </vt:lpstr>
      <vt:lpstr>规则检查防火墙 </vt:lpstr>
      <vt:lpstr>13.1.3  创建防火墙步骤</vt:lpstr>
      <vt:lpstr>13.2 个人防火墙配置</vt:lpstr>
      <vt:lpstr>13.2.1 天网防火墙配置</vt:lpstr>
      <vt:lpstr>设置保护规则 </vt:lpstr>
      <vt:lpstr>13.2.2 Windows7防火墙配置</vt:lpstr>
      <vt:lpstr>13.2.2 Windows7防火墙配置</vt:lpstr>
      <vt:lpstr>13.2.2 Windows7防火墙配置</vt:lpstr>
      <vt:lpstr>13.2.2 Windows7防火墙配置</vt:lpstr>
      <vt:lpstr>13.3 企业级防火墙配置</vt:lpstr>
      <vt:lpstr>13.3 企业级防火墙配置</vt:lpstr>
      <vt:lpstr>13.3.2 ISA Server 2008（TMG）配置</vt:lpstr>
      <vt:lpstr>13.3.2 ISA Server 2008（TMG）配置</vt:lpstr>
      <vt:lpstr>13.3.2 ISA Server 2008（TMG）配置</vt:lpstr>
      <vt:lpstr>13.3.2 ISA Server 2008（TMG）配置</vt:lpstr>
      <vt:lpstr>13.3.2 ISA Server 2008（TMG）配置</vt:lpstr>
      <vt:lpstr>13.3.2 ISA Server 2008（TMG）配置</vt:lpstr>
      <vt:lpstr>13.3.2 ISA Server 2008（TMG）配置</vt:lpstr>
      <vt:lpstr>13.3.2 ISA Server 2008（TMG）配置</vt:lpstr>
      <vt:lpstr>13.3.2 ISA Server 2008（TMG）配置</vt:lpstr>
      <vt:lpstr>13.3.2 ISA Server 2008（TMG）配置</vt:lpstr>
      <vt:lpstr>13.3.2 ISA Server 2008（TMG）配置</vt:lpstr>
      <vt:lpstr>13.3.2 ISA Server 2008（TMG）配置</vt:lpstr>
      <vt:lpstr>13.3.2 ISA Server 2008（TMG）配置</vt:lpstr>
      <vt:lpstr>13.3.2 ISA Server 2008（TMG）配置</vt:lpstr>
      <vt:lpstr>13.3.2 ISA Server 2008（TMG）配置</vt:lpstr>
      <vt:lpstr>13.3.2 ISA Server 2008（TMG）配置</vt:lpstr>
      <vt:lpstr>13.4 IDS与IPS</vt:lpstr>
      <vt:lpstr>13.4.1 IDS与IPS概述</vt:lpstr>
      <vt:lpstr>13.4.2 IDS和IPS部署</vt:lpstr>
      <vt:lpstr>13.4.2 IDS和IPS部署</vt:lpstr>
      <vt:lpstr>13.4.2 IDS和IPS部署</vt:lpstr>
      <vt:lpstr>13.4.3 IDS与IPS产品</vt:lpstr>
      <vt:lpstr>13.4.3 IDS与IPS产品</vt:lpstr>
      <vt:lpstr>13.4.3 IDS与IPS产品</vt:lpstr>
      <vt:lpstr>13.4.3 IDS与IPS产品</vt:lpstr>
      <vt:lpstr>13.5 Snort安装与配置</vt:lpstr>
      <vt:lpstr>13.5.1 Snort概述</vt:lpstr>
      <vt:lpstr>13.5.2 Snort入侵检测环境的安装</vt:lpstr>
      <vt:lpstr>13.5.3 Snort入侵检测环境的配置与启动</vt:lpstr>
      <vt:lpstr>13.5.3 Snort入侵检测环境的配置与启动</vt:lpstr>
      <vt:lpstr>13.5.3 Snort入侵检测环境的配置与启动</vt:lpstr>
      <vt:lpstr>13.5.4 Snort入侵检测环境的配置与测试</vt:lpstr>
      <vt:lpstr>13.5.4 Snort入侵检测环境的配置与测试</vt:lpstr>
      <vt:lpstr>13.5.4 Snort入侵检测环境的配置与测试</vt:lpstr>
      <vt:lpstr>13.5.4 Snort入侵检测环境的配置与测试</vt:lpstr>
      <vt:lpstr>13.5.4 Snort入侵检测环境的配置与测试</vt:lpstr>
      <vt:lpstr>13.5.4 Snort入侵检测环境的配置与测试</vt:lpstr>
      <vt:lpstr>13.6 IPS部署与配置</vt:lpstr>
      <vt:lpstr>13.6.1 设备登陆与配置</vt:lpstr>
      <vt:lpstr>13.6.1 设备登陆与配置</vt:lpstr>
      <vt:lpstr>13.6.1 设备登陆与配置</vt:lpstr>
      <vt:lpstr>13.6.1 设备登陆与配置</vt:lpstr>
      <vt:lpstr>13.6.2 单路串联部署配置</vt:lpstr>
      <vt:lpstr>13.6.2 单路串联部署配置</vt:lpstr>
      <vt:lpstr>13.6.2 单路串联部署配置</vt:lpstr>
      <vt:lpstr>13.6.2 单路串联部署配置</vt:lpstr>
      <vt:lpstr>13.6.2 单路串联部署配置</vt:lpstr>
      <vt:lpstr>13.6.3 多路串联部署配置</vt:lpstr>
      <vt:lpstr>13.6.3 多路串联部署配置</vt:lpstr>
      <vt:lpstr>13.6.3 多路串联部署配置</vt:lpstr>
      <vt:lpstr>13.6.3 多路串联部署配置</vt:lpstr>
      <vt:lpstr>13.6.3 多路串联部署配置</vt:lpstr>
      <vt:lpstr>13.6.3 多路串联部署配置</vt:lpstr>
      <vt:lpstr>13.6.3 多路串联部署配置</vt:lpstr>
      <vt:lpstr>13.6.3 多路串联部署配置</vt:lpstr>
      <vt:lpstr>13.6.4 旁路部署配置</vt:lpstr>
      <vt:lpstr>13.6.4 旁路部署配置</vt:lpstr>
      <vt:lpstr>13.6.4 旁路部署配置</vt:lpstr>
      <vt:lpstr>13.6.4 旁路部署配置</vt:lpstr>
      <vt:lpstr>13.6.4 旁路部署配置</vt:lpstr>
      <vt:lpstr>13.6.5 策略微调</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第13章   防火墙与入侵防御技术 </dc:title>
  <cp:lastModifiedBy>Lenovo</cp:lastModifiedBy>
  <cp:revision>39</cp:revision>
  <dcterms:created xsi:type="dcterms:W3CDTF">2016-03-23T06:08:48Z</dcterms:created>
  <dcterms:modified xsi:type="dcterms:W3CDTF">2016-03-28T15:23:02Z</dcterms:modified>
</cp:coreProperties>
</file>