
<file path=[Content_Types].xml><?xml version="1.0" encoding="utf-8"?>
<Types xmlns="http://schemas.openxmlformats.org/package/2006/content-types">
  <Default Extension="png" ContentType="image/png"/>
  <Default Extension="bin" ContentType="application/vnd.openxmlformats-officedocument.oleObject"/>
  <Default Extension="vsd" ContentType="application/vnd.visio"/>
  <Default Extension="jpeg" ContentType="image/jpeg"/>
  <Default Extension="emf" ContentType="image/x-emf"/>
  <Default Extension="wmf" ContentType="image/x-wmf"/>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86" r:id="rId3"/>
    <p:sldId id="287" r:id="rId4"/>
    <p:sldId id="257" r:id="rId5"/>
    <p:sldId id="258" r:id="rId6"/>
    <p:sldId id="288" r:id="rId7"/>
    <p:sldId id="289"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3" r:id="rId31"/>
    <p:sldId id="312" r:id="rId32"/>
    <p:sldId id="314" r:id="rId33"/>
    <p:sldId id="315" r:id="rId34"/>
    <p:sldId id="316" r:id="rId35"/>
    <p:sldId id="317" r:id="rId36"/>
    <p:sldId id="318" r:id="rId37"/>
    <p:sldId id="319" r:id="rId38"/>
    <p:sldId id="320" r:id="rId39"/>
    <p:sldId id="321" r:id="rId40"/>
    <p:sldId id="322" r:id="rId41"/>
    <p:sldId id="323" r:id="rId42"/>
    <p:sldId id="324" r:id="rId43"/>
    <p:sldId id="325" r:id="rId44"/>
    <p:sldId id="326" r:id="rId45"/>
    <p:sldId id="327" r:id="rId46"/>
    <p:sldId id="328" r:id="rId47"/>
    <p:sldId id="329" r:id="rId48"/>
    <p:sldId id="330" r:id="rId49"/>
    <p:sldId id="331" r:id="rId50"/>
    <p:sldId id="332" r:id="rId51"/>
    <p:sldId id="333" r:id="rId52"/>
    <p:sldId id="334" r:id="rId53"/>
    <p:sldId id="335" r:id="rId54"/>
    <p:sldId id="336" r:id="rId55"/>
    <p:sldId id="337" r:id="rId56"/>
    <p:sldId id="338" r:id="rId57"/>
    <p:sldId id="339" r:id="rId58"/>
    <p:sldId id="340" r:id="rId59"/>
    <p:sldId id="342" r:id="rId60"/>
    <p:sldId id="344" r:id="rId61"/>
    <p:sldId id="345" r:id="rId62"/>
    <p:sldId id="346" r:id="rId63"/>
    <p:sldId id="347" r:id="rId64"/>
    <p:sldId id="348" r:id="rId65"/>
    <p:sldId id="349" r:id="rId66"/>
    <p:sldId id="350" r:id="rId67"/>
    <p:sldId id="351" r:id="rId68"/>
    <p:sldId id="352" r:id="rId69"/>
    <p:sldId id="353" r:id="rId70"/>
    <p:sldId id="354" r:id="rId71"/>
    <p:sldId id="259" r:id="rId72"/>
    <p:sldId id="355" r:id="rId73"/>
    <p:sldId id="356" r:id="rId74"/>
    <p:sldId id="357" r:id="rId75"/>
    <p:sldId id="358" r:id="rId76"/>
    <p:sldId id="359" r:id="rId77"/>
    <p:sldId id="360" r:id="rId78"/>
    <p:sldId id="361" r:id="rId79"/>
    <p:sldId id="362" r:id="rId80"/>
    <p:sldId id="363" r:id="rId81"/>
    <p:sldId id="364" r:id="rId82"/>
    <p:sldId id="365" r:id="rId83"/>
    <p:sldId id="366" r:id="rId84"/>
    <p:sldId id="367" r:id="rId85"/>
    <p:sldId id="368" r:id="rId86"/>
    <p:sldId id="369" r:id="rId87"/>
    <p:sldId id="370" r:id="rId88"/>
    <p:sldId id="371" r:id="rId89"/>
    <p:sldId id="372" r:id="rId90"/>
    <p:sldId id="373" r:id="rId91"/>
  </p:sldIdLst>
  <p:sldSz cx="12192000" cy="6858000"/>
  <p:notesSz cx="6858000" cy="9144000"/>
  <p:embeddedFontLst>
    <p:embeddedFont>
      <p:font typeface="Century Gothic" panose="020B0502020202020204" pitchFamily="34" charset="0"/>
      <p:regular r:id="rId92"/>
      <p:bold r:id="rId93"/>
      <p:italic r:id="rId94"/>
      <p:boldItalic r:id="rId95"/>
    </p:embeddedFont>
    <p:embeddedFont>
      <p:font typeface="Calibri Light" panose="020F0302020204030204" pitchFamily="34" charset="0"/>
      <p:regular r:id="rId96"/>
      <p:italic r:id="rId97"/>
    </p:embeddedFont>
    <p:embeddedFont>
      <p:font typeface="方正兰亭超细黑简体" panose="02000000000000000000" pitchFamily="2" charset="-122"/>
      <p:regular r:id="rId98"/>
    </p:embeddedFont>
    <p:embeddedFont>
      <p:font typeface="Calibri" panose="020F0502020204030204" pitchFamily="34" charset="0"/>
      <p:regular r:id="rId99"/>
      <p:bold r:id="rId100"/>
      <p:italic r:id="rId101"/>
      <p:boldItalic r:id="rId102"/>
    </p:embeddedFont>
    <p:embeddedFont>
      <p:font typeface="MStiffHei HKS UltraBold" panose="00000900000000000000" pitchFamily="2" charset="-120"/>
      <p:regular r:id="rId103"/>
    </p:embeddedFont>
    <p:embeddedFont>
      <p:font typeface="汉仪菱心体简" panose="02010609000101010101" pitchFamily="49" charset="-122"/>
      <p:regular r:id="rId10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63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50" d="100"/>
          <a:sy n="150" d="100"/>
        </p:scale>
        <p:origin x="-6912" y="-4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font" Target="fonts/font11.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font" Target="fonts/font9.fntdata"/><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font" Target="fonts/font2.fntdata"/><Relationship Id="rId98" Type="http://schemas.openxmlformats.org/officeDocument/2006/relationships/font" Target="fonts/font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font" Target="fonts/font12.fntdata"/><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3.fntdata"/><Relationship Id="rId99" Type="http://schemas.openxmlformats.org/officeDocument/2006/relationships/font" Target="fonts/font8.fntdata"/><Relationship Id="rId10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6.fntdata"/><Relationship Id="rId104" Type="http://schemas.openxmlformats.org/officeDocument/2006/relationships/font" Target="fonts/font13.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2D694C7-4C5A-45DC-BD34-9E11B63422FA}"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05EB-A58B-4023-A094-C595F91D87BD}" type="slidenum">
              <a:rPr lang="zh-CN" altLang="en-US" smtClean="0"/>
              <a:t>‹#›</a:t>
            </a:fld>
            <a:endParaRPr lang="zh-CN" altLang="en-US"/>
          </a:p>
        </p:txBody>
      </p:sp>
    </p:spTree>
    <p:extLst>
      <p:ext uri="{BB962C8B-B14F-4D97-AF65-F5344CB8AC3E}">
        <p14:creationId xmlns:p14="http://schemas.microsoft.com/office/powerpoint/2010/main" val="2065327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D694C7-4C5A-45DC-BD34-9E11B63422FA}"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05EB-A58B-4023-A094-C595F91D87BD}" type="slidenum">
              <a:rPr lang="zh-CN" altLang="en-US" smtClean="0"/>
              <a:t>‹#›</a:t>
            </a:fld>
            <a:endParaRPr lang="zh-CN" altLang="en-US"/>
          </a:p>
        </p:txBody>
      </p:sp>
    </p:spTree>
    <p:extLst>
      <p:ext uri="{BB962C8B-B14F-4D97-AF65-F5344CB8AC3E}">
        <p14:creationId xmlns:p14="http://schemas.microsoft.com/office/powerpoint/2010/main" val="23015622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D694C7-4C5A-45DC-BD34-9E11B63422FA}"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05EB-A58B-4023-A094-C595F91D87BD}" type="slidenum">
              <a:rPr lang="zh-CN" altLang="en-US" smtClean="0"/>
              <a:t>‹#›</a:t>
            </a:fld>
            <a:endParaRPr lang="zh-CN" altLang="en-US"/>
          </a:p>
        </p:txBody>
      </p:sp>
    </p:spTree>
    <p:extLst>
      <p:ext uri="{BB962C8B-B14F-4D97-AF65-F5344CB8AC3E}">
        <p14:creationId xmlns:p14="http://schemas.microsoft.com/office/powerpoint/2010/main" val="4362302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37109259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34268625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7365876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1107905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1407336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20542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33629102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3695317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D694C7-4C5A-45DC-BD34-9E11B63422FA}"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05EB-A58B-4023-A094-C595F91D87BD}" type="slidenum">
              <a:rPr lang="zh-CN" altLang="en-US" smtClean="0"/>
              <a:t>‹#›</a:t>
            </a:fld>
            <a:endParaRPr lang="zh-CN" altLang="en-US"/>
          </a:p>
        </p:txBody>
      </p:sp>
    </p:spTree>
    <p:extLst>
      <p:ext uri="{BB962C8B-B14F-4D97-AF65-F5344CB8AC3E}">
        <p14:creationId xmlns:p14="http://schemas.microsoft.com/office/powerpoint/2010/main" val="10700917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8764313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2119480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2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userDrawn="1"/>
        </p:nvGrpSpPr>
        <p:grpSpPr>
          <a:xfrm>
            <a:off x="671397" y="656049"/>
            <a:ext cx="434337" cy="6096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4096401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2D694C7-4C5A-45DC-BD34-9E11B63422FA}" type="datetimeFigureOut">
              <a:rPr lang="zh-CN" altLang="en-US" smtClean="0"/>
              <a:t>2015/8/10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0105EB-A58B-4023-A094-C595F91D87BD}" type="slidenum">
              <a:rPr lang="zh-CN" altLang="en-US" smtClean="0"/>
              <a:t>‹#›</a:t>
            </a:fld>
            <a:endParaRPr lang="zh-CN" altLang="en-US"/>
          </a:p>
        </p:txBody>
      </p:sp>
    </p:spTree>
    <p:extLst>
      <p:ext uri="{BB962C8B-B14F-4D97-AF65-F5344CB8AC3E}">
        <p14:creationId xmlns:p14="http://schemas.microsoft.com/office/powerpoint/2010/main" val="3386862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2D694C7-4C5A-45DC-BD34-9E11B63422FA}"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0105EB-A58B-4023-A094-C595F91D87BD}" type="slidenum">
              <a:rPr lang="zh-CN" altLang="en-US" smtClean="0"/>
              <a:t>‹#›</a:t>
            </a:fld>
            <a:endParaRPr lang="zh-CN" altLang="en-US"/>
          </a:p>
        </p:txBody>
      </p:sp>
    </p:spTree>
    <p:extLst>
      <p:ext uri="{BB962C8B-B14F-4D97-AF65-F5344CB8AC3E}">
        <p14:creationId xmlns:p14="http://schemas.microsoft.com/office/powerpoint/2010/main" val="1113811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2D694C7-4C5A-45DC-BD34-9E11B63422FA}" type="datetimeFigureOut">
              <a:rPr lang="zh-CN" altLang="en-US" smtClean="0"/>
              <a:t>2015/8/10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0105EB-A58B-4023-A094-C595F91D87BD}" type="slidenum">
              <a:rPr lang="zh-CN" altLang="en-US" smtClean="0"/>
              <a:t>‹#›</a:t>
            </a:fld>
            <a:endParaRPr lang="zh-CN" altLang="en-US"/>
          </a:p>
        </p:txBody>
      </p:sp>
    </p:spTree>
    <p:extLst>
      <p:ext uri="{BB962C8B-B14F-4D97-AF65-F5344CB8AC3E}">
        <p14:creationId xmlns:p14="http://schemas.microsoft.com/office/powerpoint/2010/main" val="3187170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2D694C7-4C5A-45DC-BD34-9E11B63422FA}" type="datetimeFigureOut">
              <a:rPr lang="zh-CN" altLang="en-US" smtClean="0"/>
              <a:t>2015/8/10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0105EB-A58B-4023-A094-C595F91D87BD}" type="slidenum">
              <a:rPr lang="zh-CN" altLang="en-US" smtClean="0"/>
              <a:t>‹#›</a:t>
            </a:fld>
            <a:endParaRPr lang="zh-CN" altLang="en-US"/>
          </a:p>
        </p:txBody>
      </p:sp>
    </p:spTree>
    <p:extLst>
      <p:ext uri="{BB962C8B-B14F-4D97-AF65-F5344CB8AC3E}">
        <p14:creationId xmlns:p14="http://schemas.microsoft.com/office/powerpoint/2010/main" val="2304237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D694C7-4C5A-45DC-BD34-9E11B63422FA}" type="datetimeFigureOut">
              <a:rPr lang="zh-CN" altLang="en-US" smtClean="0"/>
              <a:t>2015/8/10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0105EB-A58B-4023-A094-C595F91D87BD}" type="slidenum">
              <a:rPr lang="zh-CN" altLang="en-US" smtClean="0"/>
              <a:t>‹#›</a:t>
            </a:fld>
            <a:endParaRPr lang="zh-CN" altLang="en-US"/>
          </a:p>
        </p:txBody>
      </p:sp>
    </p:spTree>
    <p:extLst>
      <p:ext uri="{BB962C8B-B14F-4D97-AF65-F5344CB8AC3E}">
        <p14:creationId xmlns:p14="http://schemas.microsoft.com/office/powerpoint/2010/main" val="4196392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2D694C7-4C5A-45DC-BD34-9E11B63422FA}"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0105EB-A58B-4023-A094-C595F91D87BD}" type="slidenum">
              <a:rPr lang="zh-CN" altLang="en-US" smtClean="0"/>
              <a:t>‹#›</a:t>
            </a:fld>
            <a:endParaRPr lang="zh-CN" altLang="en-US"/>
          </a:p>
        </p:txBody>
      </p:sp>
    </p:spTree>
    <p:extLst>
      <p:ext uri="{BB962C8B-B14F-4D97-AF65-F5344CB8AC3E}">
        <p14:creationId xmlns:p14="http://schemas.microsoft.com/office/powerpoint/2010/main" val="2552824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2D694C7-4C5A-45DC-BD34-9E11B63422FA}" type="datetimeFigureOut">
              <a:rPr lang="zh-CN" altLang="en-US" smtClean="0"/>
              <a:t>2015/8/10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0105EB-A58B-4023-A094-C595F91D87BD}" type="slidenum">
              <a:rPr lang="zh-CN" altLang="en-US" smtClean="0"/>
              <a:t>‹#›</a:t>
            </a:fld>
            <a:endParaRPr lang="zh-CN" altLang="en-US"/>
          </a:p>
        </p:txBody>
      </p:sp>
    </p:spTree>
    <p:extLst>
      <p:ext uri="{BB962C8B-B14F-4D97-AF65-F5344CB8AC3E}">
        <p14:creationId xmlns:p14="http://schemas.microsoft.com/office/powerpoint/2010/main" val="299496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D694C7-4C5A-45DC-BD34-9E11B63422FA}" type="datetimeFigureOut">
              <a:rPr lang="zh-CN" altLang="en-US" smtClean="0"/>
              <a:t>2015/8/10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0105EB-A58B-4023-A094-C595F91D87BD}" type="slidenum">
              <a:rPr lang="zh-CN" altLang="en-US" smtClean="0"/>
              <a:t>‹#›</a:t>
            </a:fld>
            <a:endParaRPr lang="zh-CN" altLang="en-US"/>
          </a:p>
        </p:txBody>
      </p:sp>
    </p:spTree>
    <p:extLst>
      <p:ext uri="{BB962C8B-B14F-4D97-AF65-F5344CB8AC3E}">
        <p14:creationId xmlns:p14="http://schemas.microsoft.com/office/powerpoint/2010/main" val="27989453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 id="2147483666" r:id="rId15"/>
    <p:sldLayoutId id="2147483669" r:id="rId16"/>
    <p:sldLayoutId id="2147483670" r:id="rId17"/>
    <p:sldLayoutId id="2147483672" r:id="rId18"/>
    <p:sldLayoutId id="2147483676" r:id="rId19"/>
    <p:sldLayoutId id="2147483677" r:id="rId20"/>
    <p:sldLayoutId id="2147483680" r:id="rId21"/>
    <p:sldLayoutId id="2147483681"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29.emf"/><Relationship Id="rId4" Type="http://schemas.openxmlformats.org/officeDocument/2006/relationships/oleObject" Target="../embeddings/Microsoft_Visio_2003-2010_Drawing1.vsd"/></Relationships>
</file>

<file path=ppt/slides/_rels/slide5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0.xml"/></Relationships>
</file>

<file path=ppt/slides/_rels/slide9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Admin\Desktop\Nipic_2531170_201407191855282840001.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l="1013" r="18492" b="13172"/>
          <a:stretch/>
        </p:blipFill>
        <p:spPr bwMode="auto">
          <a:xfrm>
            <a:off x="-1" y="1"/>
            <a:ext cx="12192001" cy="6858871"/>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556470" y="2222221"/>
            <a:ext cx="4493538" cy="830997"/>
          </a:xfrm>
          <a:prstGeom prst="rect">
            <a:avLst/>
          </a:prstGeom>
        </p:spPr>
        <p:txBody>
          <a:bodyPr wrap="none">
            <a:spAutoFit/>
          </a:bodyPr>
          <a:lstStyle/>
          <a:p>
            <a:pPr lvl="0"/>
            <a:r>
              <a:rPr lang="zh-CN" altLang="en-US" sz="4800" dirty="0">
                <a:solidFill>
                  <a:srgbClr val="0070C0"/>
                </a:solidFill>
                <a:latin typeface="汉仪菱心体简" pitchFamily="49" charset="-122"/>
                <a:ea typeface="汉仪菱心体简" pitchFamily="49" charset="-122"/>
                <a:cs typeface="Arial" panose="020B0604020202020204" pitchFamily="34" charset="0"/>
              </a:rPr>
              <a:t>计算机网络基础</a:t>
            </a:r>
            <a:endParaRPr lang="en-US" altLang="zh-CN" sz="4800" dirty="0">
              <a:solidFill>
                <a:srgbClr val="0070C0"/>
              </a:solidFill>
              <a:latin typeface="汉仪菱心体简" pitchFamily="49" charset="-122"/>
              <a:ea typeface="汉仪菱心体简" pitchFamily="49" charset="-122"/>
              <a:cs typeface="Arial" panose="020B0604020202020204" pitchFamily="34" charset="0"/>
            </a:endParaRPr>
          </a:p>
        </p:txBody>
      </p:sp>
      <p:grpSp>
        <p:nvGrpSpPr>
          <p:cNvPr id="2" name="组合 1"/>
          <p:cNvGrpSpPr/>
          <p:nvPr/>
        </p:nvGrpSpPr>
        <p:grpSpPr>
          <a:xfrm>
            <a:off x="670984" y="0"/>
            <a:ext cx="2592701" cy="2084205"/>
            <a:chOff x="503238" y="0"/>
            <a:chExt cx="1944526" cy="1563154"/>
          </a:xfrm>
        </p:grpSpPr>
        <p:sp>
          <p:nvSpPr>
            <p:cNvPr id="5" name="矩形 4"/>
            <p:cNvSpPr/>
            <p:nvPr/>
          </p:nvSpPr>
          <p:spPr>
            <a:xfrm>
              <a:off x="503238" y="0"/>
              <a:ext cx="1944526" cy="1563154"/>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534378" y="339502"/>
              <a:ext cx="1273426" cy="684755"/>
            </a:xfrm>
            <a:prstGeom prst="rect">
              <a:avLst/>
            </a:prstGeom>
          </p:spPr>
          <p:txBody>
            <a:bodyPr wrap="none">
              <a:spAutoFit/>
            </a:bodyPr>
            <a:lstStyle/>
            <a:p>
              <a:r>
                <a:rPr lang="en-US" altLang="zh-CN" sz="5333" dirty="0">
                  <a:solidFill>
                    <a:schemeClr val="bg1"/>
                  </a:solidFill>
                  <a:latin typeface="Century Gothic" panose="020B0502020202020204" pitchFamily="34" charset="0"/>
                  <a:cs typeface="Arial" panose="020B0604020202020204" pitchFamily="34" charset="0"/>
                </a:rPr>
                <a:t>2015</a:t>
              </a:r>
            </a:p>
          </p:txBody>
        </p:sp>
        <p:sp>
          <p:nvSpPr>
            <p:cNvPr id="18" name="矩形 17"/>
            <p:cNvSpPr/>
            <p:nvPr/>
          </p:nvSpPr>
          <p:spPr>
            <a:xfrm>
              <a:off x="530370" y="973446"/>
              <a:ext cx="1565573" cy="438581"/>
            </a:xfrm>
            <a:prstGeom prst="rect">
              <a:avLst/>
            </a:prstGeom>
          </p:spPr>
          <p:txBody>
            <a:bodyPr wrap="none">
              <a:spAutoFit/>
            </a:bodyPr>
            <a:lstStyle/>
            <a:p>
              <a:pPr lvl="0"/>
              <a:r>
                <a:rPr lang="en-US" altLang="zh-CN" sz="1600" dirty="0">
                  <a:solidFill>
                    <a:prstClr val="white"/>
                  </a:solidFill>
                  <a:latin typeface="Century Gothic" panose="020B0502020202020204" pitchFamily="34" charset="0"/>
                  <a:cs typeface="Arial" panose="020B0604020202020204" pitchFamily="34" charset="0"/>
                </a:rPr>
                <a:t>Introduction of </a:t>
              </a:r>
            </a:p>
            <a:p>
              <a:pPr lvl="0"/>
              <a:r>
                <a:rPr lang="en-US" altLang="zh-CN" sz="1600" dirty="0">
                  <a:solidFill>
                    <a:prstClr val="white"/>
                  </a:solidFill>
                  <a:latin typeface="Century Gothic" panose="020B0502020202020204" pitchFamily="34" charset="0"/>
                  <a:cs typeface="Arial" panose="020B0604020202020204" pitchFamily="34" charset="0"/>
                </a:rPr>
                <a:t>Computer Network</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25" name="矩形 24"/>
          <p:cNvSpPr/>
          <p:nvPr/>
        </p:nvSpPr>
        <p:spPr>
          <a:xfrm>
            <a:off x="556468" y="3035155"/>
            <a:ext cx="3515706" cy="523220"/>
          </a:xfrm>
          <a:prstGeom prst="rect">
            <a:avLst/>
          </a:prstGeom>
        </p:spPr>
        <p:txBody>
          <a:bodyPr wrap="none">
            <a:spAutoFit/>
          </a:bodyPr>
          <a:lstStyle/>
          <a:p>
            <a:pPr lvl="0"/>
            <a:r>
              <a:rPr lang="zh-CN" altLang="en-US" sz="2800" dirty="0" smtClean="0">
                <a:solidFill>
                  <a:srgbClr val="0070C0"/>
                </a:solidFill>
                <a:latin typeface="方正兰亭超细黑简体" panose="02000000000000000000" pitchFamily="2" charset="-122"/>
                <a:ea typeface="方正兰亭超细黑简体" panose="02000000000000000000" pitchFamily="2" charset="-122"/>
                <a:cs typeface="Arial" panose="020B0604020202020204" pitchFamily="34" charset="0"/>
              </a:rPr>
              <a:t>项目</a:t>
            </a:r>
            <a:r>
              <a:rPr lang="zh-CN" altLang="en-US" sz="2800" dirty="0">
                <a:solidFill>
                  <a:srgbClr val="0070C0"/>
                </a:solidFill>
                <a:latin typeface="方正兰亭超细黑简体" panose="02000000000000000000" pitchFamily="2" charset="-122"/>
                <a:ea typeface="方正兰亭超细黑简体" panose="02000000000000000000" pitchFamily="2" charset="-122"/>
                <a:cs typeface="Arial" panose="020B0604020202020204" pitchFamily="34" charset="0"/>
              </a:rPr>
              <a:t>五</a:t>
            </a:r>
            <a:r>
              <a:rPr lang="en-US" altLang="zh-CN" sz="2800" dirty="0" smtClean="0">
                <a:solidFill>
                  <a:srgbClr val="0070C0"/>
                </a:solidFill>
                <a:latin typeface="方正兰亭超细黑简体" panose="02000000000000000000" pitchFamily="2" charset="-122"/>
                <a:ea typeface="方正兰亭超细黑简体" panose="02000000000000000000" pitchFamily="2" charset="-122"/>
                <a:cs typeface="Arial" panose="020B0604020202020204" pitchFamily="34" charset="0"/>
              </a:rPr>
              <a:t> </a:t>
            </a:r>
            <a:r>
              <a:rPr lang="zh-CN" altLang="en-US" sz="2800" dirty="0" smtClean="0">
                <a:solidFill>
                  <a:prstClr val="white"/>
                </a:solidFill>
                <a:latin typeface="方正兰亭超细黑简体" panose="02000000000000000000" pitchFamily="2" charset="-122"/>
                <a:ea typeface="方正兰亭超细黑简体" panose="02000000000000000000" pitchFamily="2" charset="-122"/>
                <a:cs typeface="Arial" panose="020B0604020202020204" pitchFamily="34" charset="0"/>
              </a:rPr>
              <a:t>实现网络互联</a:t>
            </a:r>
            <a:endParaRPr lang="en-US" altLang="zh-CN" sz="2800" dirty="0">
              <a:solidFill>
                <a:prstClr val="white"/>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6" name="TextBox 6"/>
          <p:cNvSpPr txBox="1"/>
          <p:nvPr/>
        </p:nvSpPr>
        <p:spPr>
          <a:xfrm>
            <a:off x="556468" y="6032873"/>
            <a:ext cx="2574014" cy="369332"/>
          </a:xfrm>
          <a:prstGeom prst="rect">
            <a:avLst/>
          </a:prstGeom>
          <a:noFill/>
        </p:spPr>
        <p:txBody>
          <a:bodyPr wrap="square" rtlCol="0">
            <a:spAutoFit/>
          </a:bodyPr>
          <a:lstStyle/>
          <a:p>
            <a:r>
              <a:rPr lang="zh-CN" altLang="en-US" i="1" dirty="0" smtClean="0">
                <a:solidFill>
                  <a:prstClr val="white"/>
                </a:solidFill>
                <a:latin typeface="汉仪菱心体简" pitchFamily="49" charset="-122"/>
                <a:ea typeface="汉仪菱心体简" pitchFamily="49" charset="-122"/>
              </a:rPr>
              <a:t>重庆电子工程职业学院</a:t>
            </a:r>
            <a:endParaRPr lang="zh-CN" altLang="en-US" i="1" dirty="0">
              <a:solidFill>
                <a:prstClr val="white"/>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61908077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5" presetClass="entr" presetSubtype="0" fill="hold" grpId="0" nodeType="withEffect">
                                  <p:stCondLst>
                                    <p:cond delay="50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strVal val="#ppt_w*0.70"/>
                                          </p:val>
                                        </p:tav>
                                        <p:tav tm="100000">
                                          <p:val>
                                            <p:strVal val="#ppt_w"/>
                                          </p:val>
                                        </p:tav>
                                      </p:tavLst>
                                    </p:anim>
                                    <p:anim calcmode="lin" valueType="num">
                                      <p:cBhvr>
                                        <p:cTn id="12" dur="500" fill="hold"/>
                                        <p:tgtEl>
                                          <p:spTgt spid="19"/>
                                        </p:tgtEl>
                                        <p:attrNameLst>
                                          <p:attrName>ppt_h</p:attrName>
                                        </p:attrNameLst>
                                      </p:cBhvr>
                                      <p:tavLst>
                                        <p:tav tm="0">
                                          <p:val>
                                            <p:strVal val="#ppt_h"/>
                                          </p:val>
                                        </p:tav>
                                        <p:tav tm="100000">
                                          <p:val>
                                            <p:strVal val="#ppt_h"/>
                                          </p:val>
                                        </p:tav>
                                      </p:tavLst>
                                    </p:anim>
                                    <p:animEffect transition="in" filter="fade">
                                      <p:cBhvr>
                                        <p:cTn id="13" dur="500"/>
                                        <p:tgtEl>
                                          <p:spTgt spid="19"/>
                                        </p:tgtEl>
                                      </p:cBhvr>
                                    </p:animEffect>
                                  </p:childTnLst>
                                </p:cTn>
                              </p:par>
                              <p:par>
                                <p:cTn id="14" presetID="12" presetClass="entr" presetSubtype="2" fill="hold" grpId="0" nodeType="withEffect">
                                  <p:stCondLst>
                                    <p:cond delay="10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p:tgtEl>
                                          <p:spTgt spid="25"/>
                                        </p:tgtEl>
                                        <p:attrNameLst>
                                          <p:attrName>ppt_x</p:attrName>
                                        </p:attrNameLst>
                                      </p:cBhvr>
                                      <p:tavLst>
                                        <p:tav tm="0">
                                          <p:val>
                                            <p:strVal val="#ppt_x+#ppt_w*1.125000"/>
                                          </p:val>
                                        </p:tav>
                                        <p:tav tm="100000">
                                          <p:val>
                                            <p:strVal val="#ppt_x"/>
                                          </p:val>
                                        </p:tav>
                                      </p:tavLst>
                                    </p:anim>
                                    <p:animEffect transition="in" filter="wipe(left)">
                                      <p:cBhvr>
                                        <p:cTn id="17" dur="500"/>
                                        <p:tgtEl>
                                          <p:spTgt spid="25"/>
                                        </p:tgtEl>
                                      </p:cBhvr>
                                    </p:animEffect>
                                  </p:childTnLst>
                                </p:cTn>
                              </p:par>
                              <p:par>
                                <p:cTn id="18" presetID="2" presetClass="entr" presetSubtype="4" decel="100000" fill="hold" grpId="0" nodeType="withEffect">
                                  <p:stCondLst>
                                    <p:cond delay="150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0"/>
            <a:ext cx="2890535"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网际协议 </a:t>
            </a:r>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IP</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17" name="组合 16"/>
          <p:cNvGrpSpPr/>
          <p:nvPr/>
        </p:nvGrpSpPr>
        <p:grpSpPr>
          <a:xfrm>
            <a:off x="666454" y="2388731"/>
            <a:ext cx="2786177" cy="3159168"/>
            <a:chOff x="499840" y="1420073"/>
            <a:chExt cx="2089633" cy="2369377"/>
          </a:xfrm>
        </p:grpSpPr>
        <p:grpSp>
          <p:nvGrpSpPr>
            <p:cNvPr id="14" name="组合 13"/>
            <p:cNvGrpSpPr/>
            <p:nvPr/>
          </p:nvGrpSpPr>
          <p:grpSpPr>
            <a:xfrm>
              <a:off x="499840" y="1420073"/>
              <a:ext cx="2089633" cy="623248"/>
              <a:chOff x="826183" y="1847461"/>
              <a:chExt cx="2089633" cy="623248"/>
            </a:xfrm>
          </p:grpSpPr>
          <p:sp>
            <p:nvSpPr>
              <p:cNvPr id="49" name="矩形 48"/>
              <p:cNvSpPr/>
              <p:nvPr/>
            </p:nvSpPr>
            <p:spPr>
              <a:xfrm>
                <a:off x="1282271" y="1847461"/>
                <a:ext cx="1633545" cy="623248"/>
              </a:xfrm>
              <a:prstGeom prst="rect">
                <a:avLst/>
              </a:prstGeom>
            </p:spPr>
            <p:txBody>
              <a:bodyPr wrap="square">
                <a:spAutoFit/>
              </a:bodyPr>
              <a:lstStyle/>
              <a:p>
                <a:r>
                  <a:rPr lang="zh-CN" altLang="en-US" sz="24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不可靠的数据投递服务</a:t>
                </a:r>
                <a:endParaRPr lang="en-US" altLang="zh-CN" sz="24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3" name="组合 2"/>
              <p:cNvGrpSpPr/>
              <p:nvPr/>
            </p:nvGrpSpPr>
            <p:grpSpPr>
              <a:xfrm>
                <a:off x="826183" y="1855140"/>
                <a:ext cx="438144" cy="449904"/>
                <a:chOff x="826183" y="1855140"/>
                <a:chExt cx="438144" cy="449904"/>
              </a:xfrm>
            </p:grpSpPr>
            <p:sp>
              <p:nvSpPr>
                <p:cNvPr id="50" name="椭圆 49"/>
                <p:cNvSpPr/>
                <p:nvPr/>
              </p:nvSpPr>
              <p:spPr>
                <a:xfrm>
                  <a:off x="826183" y="1866900"/>
                  <a:ext cx="438144" cy="438144"/>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矩形 55"/>
                <p:cNvSpPr/>
                <p:nvPr/>
              </p:nvSpPr>
              <p:spPr>
                <a:xfrm>
                  <a:off x="839109" y="1855140"/>
                  <a:ext cx="365726"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2086385" cy="1731245"/>
            </a:xfrm>
            <a:prstGeom prst="rect">
              <a:avLst/>
            </a:prstGeom>
          </p:spPr>
          <p:txBody>
            <a:bodyPr wrap="square">
              <a:spAutoFit/>
            </a:bodyPr>
            <a:lstStyle/>
            <a:p>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这意味着</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不能保证数据报的可靠投递，</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本身没有能力证实发送的报文是否被正确接收。数据报可能在线路延迟、路由错误、数据报分片和重组等过程中受到损坏，但</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不检测这些错误。在错误发生时，</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也没有可靠的机制来通知发送方或接收方。</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4755581" y="2388731"/>
            <a:ext cx="2786177" cy="2912944"/>
            <a:chOff x="3633472" y="1420074"/>
            <a:chExt cx="2089633" cy="2184708"/>
          </a:xfrm>
        </p:grpSpPr>
        <p:grpSp>
          <p:nvGrpSpPr>
            <p:cNvPr id="59" name="组合 58"/>
            <p:cNvGrpSpPr/>
            <p:nvPr/>
          </p:nvGrpSpPr>
          <p:grpSpPr>
            <a:xfrm>
              <a:off x="3633472" y="1420074"/>
              <a:ext cx="2089633" cy="623248"/>
              <a:chOff x="826183" y="1847462"/>
              <a:chExt cx="2089633" cy="623248"/>
            </a:xfrm>
          </p:grpSpPr>
          <p:sp>
            <p:nvSpPr>
              <p:cNvPr id="60" name="矩形 59"/>
              <p:cNvSpPr/>
              <p:nvPr/>
            </p:nvSpPr>
            <p:spPr>
              <a:xfrm>
                <a:off x="1282271" y="1847462"/>
                <a:ext cx="1633545" cy="623248"/>
              </a:xfrm>
              <a:prstGeom prst="rect">
                <a:avLst/>
              </a:prstGeom>
            </p:spPr>
            <p:txBody>
              <a:bodyPr wrap="square">
                <a:spAutoFit/>
              </a:bodyPr>
              <a:lstStyle/>
              <a:p>
                <a:r>
                  <a:rPr lang="zh-CN" altLang="en-US" sz="2400" dirty="0" smtClean="0">
                    <a:solidFill>
                      <a:srgbClr val="00A7AA"/>
                    </a:solidFill>
                    <a:latin typeface="汉仪菱心体简" panose="02010609000101010101" pitchFamily="49" charset="-122"/>
                    <a:ea typeface="汉仪菱心体简" panose="02010609000101010101" pitchFamily="49" charset="-122"/>
                    <a:cs typeface="Arial" panose="020B0604020202020204" pitchFamily="34" charset="0"/>
                  </a:rPr>
                  <a:t>面向无连接的传输服务</a:t>
                </a:r>
                <a:endParaRPr lang="en-US" altLang="zh-CN" sz="2400" dirty="0">
                  <a:solidFill>
                    <a:srgbClr val="00A7AA"/>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1" name="组合 60"/>
              <p:cNvGrpSpPr/>
              <p:nvPr/>
            </p:nvGrpSpPr>
            <p:grpSpPr>
              <a:xfrm>
                <a:off x="826183" y="1855140"/>
                <a:ext cx="438144" cy="449904"/>
                <a:chOff x="826183" y="1855140"/>
                <a:chExt cx="438144" cy="449904"/>
              </a:xfrm>
            </p:grpSpPr>
            <p:sp>
              <p:nvSpPr>
                <p:cNvPr id="62" name="椭圆 61"/>
                <p:cNvSpPr/>
                <p:nvPr/>
              </p:nvSpPr>
              <p:spPr>
                <a:xfrm>
                  <a:off x="826183" y="1866900"/>
                  <a:ext cx="438144" cy="438144"/>
                </a:xfrm>
                <a:prstGeom prst="ellipse">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矩形 62"/>
                <p:cNvSpPr/>
                <p:nvPr/>
              </p:nvSpPr>
              <p:spPr>
                <a:xfrm>
                  <a:off x="864757" y="1855140"/>
                  <a:ext cx="315231"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086385" cy="1546577"/>
            </a:xfrm>
            <a:prstGeom prst="rect">
              <a:avLst/>
            </a:prstGeom>
          </p:spPr>
          <p:txBody>
            <a:bodyPr wrap="square">
              <a:spAutoFit/>
            </a:bodyPr>
            <a:lstStyle/>
            <a:p>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它不管数据报沿途经过哪些结点，甚至也不管数据报起始于哪台计算机，终止于哪台计算机，从源结点到目的结点的每个数据报可能经过不同的传输路径，而且在传输过程中数据报有可能丢失，有可能正确到达。</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8844708" y="2388732"/>
            <a:ext cx="2786177" cy="2420502"/>
            <a:chOff x="6767103" y="1420073"/>
            <a:chExt cx="2089633" cy="1815376"/>
          </a:xfrm>
        </p:grpSpPr>
        <p:grpSp>
          <p:nvGrpSpPr>
            <p:cNvPr id="64" name="组合 63"/>
            <p:cNvGrpSpPr/>
            <p:nvPr/>
          </p:nvGrpSpPr>
          <p:grpSpPr>
            <a:xfrm>
              <a:off x="6767103" y="1420073"/>
              <a:ext cx="2089633" cy="623248"/>
              <a:chOff x="826183" y="1847461"/>
              <a:chExt cx="2089633" cy="623248"/>
            </a:xfrm>
          </p:grpSpPr>
          <p:sp>
            <p:nvSpPr>
              <p:cNvPr id="65" name="矩形 64"/>
              <p:cNvSpPr/>
              <p:nvPr/>
            </p:nvSpPr>
            <p:spPr>
              <a:xfrm>
                <a:off x="1282271" y="1847461"/>
                <a:ext cx="1633545" cy="623248"/>
              </a:xfrm>
              <a:prstGeom prst="rect">
                <a:avLst/>
              </a:prstGeom>
            </p:spPr>
            <p:txBody>
              <a:bodyPr wrap="square">
                <a:spAutoFit/>
              </a:bodyPr>
              <a:lstStyle/>
              <a:p>
                <a:r>
                  <a:rPr lang="zh-CN" altLang="en-US" sz="2400" dirty="0" smtClean="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rPr>
                  <a:t>尽最大努力投递服务</a:t>
                </a:r>
                <a:endParaRPr lang="en-US" altLang="zh-CN" sz="2400" dirty="0">
                  <a:solidFill>
                    <a:srgbClr val="697E92"/>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66" name="组合 65"/>
              <p:cNvGrpSpPr/>
              <p:nvPr/>
            </p:nvGrpSpPr>
            <p:grpSpPr>
              <a:xfrm>
                <a:off x="826183" y="1855140"/>
                <a:ext cx="438144" cy="449904"/>
                <a:chOff x="826183" y="1855140"/>
                <a:chExt cx="438144" cy="449904"/>
              </a:xfrm>
            </p:grpSpPr>
            <p:sp>
              <p:nvSpPr>
                <p:cNvPr id="67" name="椭圆 66"/>
                <p:cNvSpPr/>
                <p:nvPr/>
              </p:nvSpPr>
              <p:spPr>
                <a:xfrm>
                  <a:off x="826183" y="1866900"/>
                  <a:ext cx="438144" cy="438144"/>
                </a:xfrm>
                <a:prstGeom prst="ellipse">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矩形 67"/>
                <p:cNvSpPr/>
                <p:nvPr/>
              </p:nvSpPr>
              <p:spPr>
                <a:xfrm>
                  <a:off x="839109" y="1855140"/>
                  <a:ext cx="388568" cy="438581"/>
                </a:xfrm>
                <a:prstGeom prst="rect">
                  <a:avLst/>
                </a:prstGeom>
              </p:spPr>
              <p:txBody>
                <a:bodyPr wrap="none">
                  <a:spAutoFit/>
                </a:bodyPr>
                <a:lstStyle/>
                <a:p>
                  <a:r>
                    <a:rPr lang="en-US" altLang="zh-CN" sz="3200" dirty="0">
                      <a:solidFill>
                        <a:schemeClr val="bg1"/>
                      </a:solidFill>
                      <a:latin typeface="Century Gothic" panose="020B0502020202020204" pitchFamily="34" charset="0"/>
                      <a:cs typeface="Arial" panose="020B0604020202020204" pitchFamily="34" charset="0"/>
                    </a:rPr>
                    <a:t>C</a:t>
                  </a:r>
                </a:p>
              </p:txBody>
            </p:sp>
          </p:grpSp>
        </p:grpSp>
        <p:sp>
          <p:nvSpPr>
            <p:cNvPr id="73" name="矩形 72"/>
            <p:cNvSpPr/>
            <p:nvPr/>
          </p:nvSpPr>
          <p:spPr>
            <a:xfrm>
              <a:off x="6767103" y="2058204"/>
              <a:ext cx="2086385" cy="1177245"/>
            </a:xfrm>
            <a:prstGeom prst="rect">
              <a:avLst/>
            </a:prstGeom>
          </p:spPr>
          <p:txBody>
            <a:bodyPr wrap="square">
              <a:spAutoFit/>
            </a:bodyPr>
            <a:lstStyle/>
            <a:p>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尽管</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层提供的是面向非连接的不可靠服务，</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并不随意的丢弃数据报，只有当系统的资源用尽，接收数据错误或网络故障等状态下，</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才被迫丢弃报文。</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2" name="组合 31"/>
          <p:cNvGrpSpPr/>
          <p:nvPr/>
        </p:nvGrpSpPr>
        <p:grpSpPr>
          <a:xfrm>
            <a:off x="11856640" y="548680"/>
            <a:ext cx="335360" cy="882400"/>
            <a:chOff x="8892480" y="411510"/>
            <a:chExt cx="251520" cy="661800"/>
          </a:xfrm>
        </p:grpSpPr>
        <p:sp>
          <p:nvSpPr>
            <p:cNvPr id="33" name="矩形 3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10</a:t>
              </a:r>
              <a:endParaRPr lang="zh-CN" altLang="en-US" sz="1067" dirty="0">
                <a:solidFill>
                  <a:schemeClr val="bg1"/>
                </a:solidFill>
                <a:latin typeface="Century Gothic" panose="020B0502020202020204" pitchFamily="34" charset="0"/>
              </a:endParaRPr>
            </a:p>
          </p:txBody>
        </p:sp>
        <p:grpSp>
          <p:nvGrpSpPr>
            <p:cNvPr id="35" name="组合 34"/>
            <p:cNvGrpSpPr/>
            <p:nvPr/>
          </p:nvGrpSpPr>
          <p:grpSpPr>
            <a:xfrm>
              <a:off x="8964240" y="819459"/>
              <a:ext cx="108000" cy="7834"/>
              <a:chOff x="8953171" y="848034"/>
              <a:chExt cx="130138" cy="7834"/>
            </a:xfrm>
          </p:grpSpPr>
          <p:cxnSp>
            <p:nvCxnSpPr>
              <p:cNvPr id="36" name="直接连接符 3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0" name="矩形 29"/>
          <p:cNvSpPr/>
          <p:nvPr/>
        </p:nvSpPr>
        <p:spPr>
          <a:xfrm>
            <a:off x="549987" y="1312195"/>
            <a:ext cx="1806905" cy="461665"/>
          </a:xfrm>
          <a:prstGeom prst="rect">
            <a:avLst/>
          </a:prstGeom>
        </p:spPr>
        <p:txBody>
          <a:bodyPr wrap="none">
            <a:spAutoFit/>
          </a:bodyPr>
          <a:lstStyle/>
          <a:p>
            <a:pPr lvl="0"/>
            <a:r>
              <a:rPr lang="en-US" altLang="zh-CN"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协议特点</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1" name="矩形 30"/>
          <p:cNvSpPr/>
          <p:nvPr/>
        </p:nvSpPr>
        <p:spPr>
          <a:xfrm>
            <a:off x="549988" y="1809351"/>
            <a:ext cx="10964680" cy="373051"/>
          </a:xfrm>
          <a:prstGeom prst="rect">
            <a:avLst/>
          </a:prstGeom>
        </p:spPr>
        <p:txBody>
          <a:bodyPr wrap="square">
            <a:spAutoFit/>
          </a:bodyPr>
          <a:lstStyle/>
          <a:p>
            <a:pPr marL="285750" indent="-285750" algn="just">
              <a:lnSpc>
                <a:spcPct val="114000"/>
              </a:lnSpc>
              <a:buClr>
                <a:srgbClr val="0070C0"/>
              </a:buClr>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协议是一种无连接、不可靠的分组传送服务协议，提供的是一种“</a:t>
            </a:r>
            <a:r>
              <a:rPr lang="zh-CN" altLang="en-US" sz="1600" b="1" dirty="0" smtClean="0">
                <a:solidFill>
                  <a:schemeClr val="tx1">
                    <a:lumMod val="65000"/>
                    <a:lumOff val="35000"/>
                  </a:schemeClr>
                </a:solidFill>
                <a:latin typeface="Century Gothic" panose="020B0502020202020204" pitchFamily="34" charset="0"/>
                <a:cs typeface="Arial" panose="020B0604020202020204" pitchFamily="34" charset="0"/>
              </a:rPr>
              <a:t>尽力而为（</a:t>
            </a:r>
            <a:r>
              <a:rPr lang="en-US" altLang="zh-CN" sz="1600" b="1" dirty="0" smtClean="0">
                <a:solidFill>
                  <a:schemeClr val="tx1">
                    <a:lumMod val="65000"/>
                    <a:lumOff val="35000"/>
                  </a:schemeClr>
                </a:solidFill>
                <a:latin typeface="Century Gothic" panose="020B0502020202020204" pitchFamily="34" charset="0"/>
                <a:cs typeface="Arial" panose="020B0604020202020204" pitchFamily="34" charset="0"/>
              </a:rPr>
              <a:t>Best-Effort</a:t>
            </a:r>
            <a:r>
              <a:rPr lang="zh-CN" altLang="en-US" sz="1600" b="1"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”的服务。</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2090608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50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0-#ppt_w/2"/>
                                          </p:val>
                                        </p:tav>
                                        <p:tav tm="100000">
                                          <p:val>
                                            <p:strVal val="#ppt_x"/>
                                          </p:val>
                                        </p:tav>
                                      </p:tavLst>
                                    </p:anim>
                                    <p:anim calcmode="lin" valueType="num">
                                      <p:cBhvr additive="base">
                                        <p:cTn id="23"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890535"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网际协议 </a:t>
            </a:r>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IP</a:t>
            </a:r>
          </a:p>
        </p:txBody>
      </p:sp>
      <p:sp>
        <p:nvSpPr>
          <p:cNvPr id="4" name="矩形 3"/>
          <p:cNvSpPr/>
          <p:nvPr/>
        </p:nvSpPr>
        <p:spPr>
          <a:xfrm>
            <a:off x="549987" y="1312195"/>
            <a:ext cx="1806905" cy="461665"/>
          </a:xfrm>
          <a:prstGeom prst="rect">
            <a:avLst/>
          </a:prstGeom>
        </p:spPr>
        <p:txBody>
          <a:bodyPr wrap="none">
            <a:spAutoFit/>
          </a:bodyPr>
          <a:lstStyle/>
          <a:p>
            <a:pPr lvl="0"/>
            <a:r>
              <a:rPr lang="en-US" altLang="zh-CN"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协议特点</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355499"/>
          </a:xfrm>
          <a:prstGeom prst="rect">
            <a:avLst/>
          </a:prstGeom>
        </p:spPr>
        <p:txBody>
          <a:bodyPr wrap="square">
            <a:spAutoFit/>
          </a:bodyPr>
          <a:lstStyle/>
          <a:p>
            <a:pPr marL="285750" indent="-285750" algn="just">
              <a:lnSpc>
                <a:spcPct val="114000"/>
              </a:lnSpc>
              <a:buClr>
                <a:srgbClr val="0070C0"/>
              </a:buClr>
              <a:buFont typeface="Wingdings" panose="05000000000000000000" pitchFamily="2" charset="2"/>
              <a:buChar char="l"/>
            </a:pP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IP</a:t>
            </a: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协议是点对点的网络层通信协议</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网络层需要在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中为通信的两个主机之间寻找一条路径，而这条路径通常是由多个路由器、点</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点链路组成。</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协议要保证数据分组从一个路由器到另一个路由器，通过多跳路径从源节点到目的节点。因此，</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协议是针对源主机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路由器、路由器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路由器、路由器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目的主机之间的数据传输的点</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点的网络层通信协议。</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11</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7" y="3567634"/>
            <a:ext cx="10964680" cy="1355499"/>
          </a:xfrm>
          <a:prstGeom prst="rect">
            <a:avLst/>
          </a:prstGeom>
        </p:spPr>
        <p:txBody>
          <a:bodyPr wrap="square">
            <a:spAutoFit/>
          </a:bodyPr>
          <a:lstStyle/>
          <a:p>
            <a:pPr marL="285750" indent="-285750" algn="just">
              <a:lnSpc>
                <a:spcPct val="114000"/>
              </a:lnSpc>
              <a:buClr>
                <a:srgbClr val="0070C0"/>
              </a:buClr>
              <a:buFont typeface="Wingdings" panose="05000000000000000000" pitchFamily="2" charset="2"/>
              <a:buChar char="l"/>
            </a:pPr>
            <a:r>
              <a:rPr lang="en-US" altLang="zh-CN" sz="2400" dirty="0">
                <a:solidFill>
                  <a:srgbClr val="0070C0"/>
                </a:solidFill>
                <a:latin typeface="汉仪菱心体简" panose="02010609000101010101" pitchFamily="49" charset="-122"/>
                <a:ea typeface="汉仪菱心体简" panose="02010609000101010101" pitchFamily="49" charset="-122"/>
              </a:rPr>
              <a:t>IP</a:t>
            </a:r>
            <a:r>
              <a:rPr lang="zh-CN" altLang="zh-CN" sz="2400" dirty="0">
                <a:solidFill>
                  <a:srgbClr val="0070C0"/>
                </a:solidFill>
                <a:latin typeface="汉仪菱心体简" panose="02010609000101010101" pitchFamily="49" charset="-122"/>
                <a:ea typeface="汉仪菱心体简" panose="02010609000101010101" pitchFamily="49" charset="-122"/>
              </a:rPr>
              <a:t>协议屏蔽了互联的物理网络在</a:t>
            </a:r>
            <a:r>
              <a:rPr lang="zh-CN" altLang="zh-CN" sz="2400" dirty="0" smtClean="0">
                <a:solidFill>
                  <a:srgbClr val="0070C0"/>
                </a:solidFill>
                <a:latin typeface="汉仪菱心体简" panose="02010609000101010101" pitchFamily="49" charset="-122"/>
                <a:ea typeface="汉仪菱心体简" panose="02010609000101010101" pitchFamily="49" charset="-122"/>
              </a:rPr>
              <a:t>数据链路层</a:t>
            </a:r>
            <a:r>
              <a:rPr lang="zh-CN" altLang="en-US" sz="2400" dirty="0">
                <a:solidFill>
                  <a:srgbClr val="0070C0"/>
                </a:solidFill>
                <a:latin typeface="汉仪菱心体简" panose="02010609000101010101" pitchFamily="49" charset="-122"/>
                <a:ea typeface="汉仪菱心体简" panose="02010609000101010101" pitchFamily="49" charset="-122"/>
              </a:rPr>
              <a:t>、</a:t>
            </a:r>
            <a:r>
              <a:rPr lang="zh-CN" altLang="zh-CN" sz="2400" dirty="0" smtClean="0">
                <a:solidFill>
                  <a:srgbClr val="0070C0"/>
                </a:solidFill>
                <a:latin typeface="汉仪菱心体简" panose="02010609000101010101" pitchFamily="49" charset="-122"/>
                <a:ea typeface="汉仪菱心体简" panose="02010609000101010101" pitchFamily="49" charset="-122"/>
              </a:rPr>
              <a:t>物理层</a:t>
            </a:r>
            <a:r>
              <a:rPr lang="zh-CN" altLang="zh-CN" sz="2400" dirty="0">
                <a:solidFill>
                  <a:srgbClr val="0070C0"/>
                </a:solidFill>
                <a:latin typeface="汉仪菱心体简" panose="02010609000101010101" pitchFamily="49" charset="-122"/>
                <a:ea typeface="汉仪菱心体简" panose="02010609000101010101" pitchFamily="49" charset="-122"/>
              </a:rPr>
              <a:t>协议与实现技术上的</a:t>
            </a:r>
            <a:r>
              <a:rPr lang="zh-CN" altLang="zh-CN" sz="2400" dirty="0" smtClean="0">
                <a:solidFill>
                  <a:srgbClr val="0070C0"/>
                </a:solidFill>
                <a:latin typeface="汉仪菱心体简" panose="02010609000101010101" pitchFamily="49" charset="-122"/>
                <a:ea typeface="汉仪菱心体简" panose="02010609000101010101" pitchFamily="49" charset="-122"/>
              </a:rPr>
              <a:t>差异</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协议作为一个面向互联网的网络层协议，必然要面对各种异构的网络和协议。如局域网、广域网和城域网等，它们的物理层和数据链路层协议可能也不同，但通过</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协议，网络层向传输层提供统一的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分组，传输层不需要考虑互联的不同类型的物理网络在帧结构与地址上的差异，使得各种异构网络的互联变得更容易了。</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3657804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100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5232523" cy="707886"/>
          </a:xfrm>
          <a:prstGeom prst="rect">
            <a:avLst/>
          </a:prstGeom>
        </p:spPr>
        <p:txBody>
          <a:bodyPr wrap="none">
            <a:spAutoFit/>
          </a:bodyPr>
          <a:lstStyle/>
          <a:p>
            <a:pPr lvl="0"/>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地址和 </a:t>
            </a:r>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MAC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地址</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网络地址</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188659"/>
          </a:xfrm>
          <a:prstGeom prst="rect">
            <a:avLst/>
          </a:prstGeom>
        </p:spPr>
        <p:txBody>
          <a:bodyPr wrap="square">
            <a:spAutoFit/>
          </a:bodyPr>
          <a:lstStyle/>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为了实现互联异构网络的数据传输，需要采用一种全局通用的地址格式，为全球的每一网络和每一个主机都分配一个地址，以屏蔽物理网络的地址差异，从而保证互联网络以一个一致性实体的现象出现奠定重要基础。</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地址就是在这样的背景下产生的，它是一种抽象地址，脱离具体的物理特性，而只是“简单”地给通信的物理对象分配一个全球唯一的编号即可。如图中，给终端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和路由器分配统一的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R</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，此时分析终端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和终端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之间的数据传输过程。</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12</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5122" name="Picture 2" descr="图片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8560" y="3769792"/>
            <a:ext cx="6547535" cy="2478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2391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5122"/>
                                        </p:tgtEl>
                                        <p:attrNameLst>
                                          <p:attrName>style.visibility</p:attrName>
                                        </p:attrNameLst>
                                      </p:cBhvr>
                                      <p:to>
                                        <p:strVal val="visible"/>
                                      </p:to>
                                    </p:set>
                                    <p:animEffect transition="in" filter="fade">
                                      <p:cBhvr>
                                        <p:cTn id="16" dur="500"/>
                                        <p:tgtEl>
                                          <p:spTgt spid="5122"/>
                                        </p:tgtEl>
                                      </p:cBhvr>
                                    </p:animEffect>
                                    <p:anim calcmode="lin" valueType="num">
                                      <p:cBhvr>
                                        <p:cTn id="17" dur="500" fill="hold"/>
                                        <p:tgtEl>
                                          <p:spTgt spid="5122"/>
                                        </p:tgtEl>
                                        <p:attrNameLst>
                                          <p:attrName>ppt_x</p:attrName>
                                        </p:attrNameLst>
                                      </p:cBhvr>
                                      <p:tavLst>
                                        <p:tav tm="0">
                                          <p:val>
                                            <p:strVal val="#ppt_x"/>
                                          </p:val>
                                        </p:tav>
                                        <p:tav tm="100000">
                                          <p:val>
                                            <p:strVal val="#ppt_x"/>
                                          </p:val>
                                        </p:tav>
                                      </p:tavLst>
                                    </p:anim>
                                    <p:anim calcmode="lin" valueType="num">
                                      <p:cBhvr>
                                        <p:cTn id="18" dur="500" fill="hold"/>
                                        <p:tgtEl>
                                          <p:spTgt spid="5122"/>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5232523" cy="707886"/>
          </a:xfrm>
          <a:prstGeom prst="rect">
            <a:avLst/>
          </a:prstGeom>
        </p:spPr>
        <p:txBody>
          <a:bodyPr wrap="none">
            <a:spAutoFit/>
          </a:bodyPr>
          <a:lstStyle/>
          <a:p>
            <a:pPr lvl="0"/>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地址和 </a:t>
            </a:r>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MAC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地址</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网络地址</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2057358"/>
          </a:xfrm>
          <a:prstGeom prst="rect">
            <a:avLst/>
          </a:prstGeom>
        </p:spPr>
        <p:txBody>
          <a:bodyPr wrap="square">
            <a:spAutoFit/>
          </a:bodyPr>
          <a:lstStyle/>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将传输给终端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的数据封装成</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数据包，给出终端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和终端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地址，在传输过程中，</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数据包是不能变化的。</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根据</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分组中终端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地址确定下一跳为路由器（因为终端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和终端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不在同一网段，必须通过路由器来转发），获得路由器的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R</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根据路由器的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地址确定连接终端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和路由器的传输网络</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以太网，获得路由器以太网端口的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 R</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，将</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数据包封装成以太网帧，经过以太网以太网帧传输给路由器。</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路由器分离出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数据包，根据</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分组中终端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地址确定下一跳为终端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，通过呼叫建立路由器和终端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之间点对点语音信道，将</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数据包封装成适合点对点语音信道传输的格式：</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PPP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帧，并经过点对点语音信道将</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PPP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帧传输给终端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从</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PPP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帧分离出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数据包，再从</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数据包中分离出终端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传输给他的数据。</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13</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5122" name="Picture 2" descr="图片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8560" y="3769792"/>
            <a:ext cx="6547535" cy="2478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9342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582758" cy="707886"/>
          </a:xfrm>
          <a:prstGeom prst="rect">
            <a:avLst/>
          </a:prstGeom>
        </p:spPr>
        <p:txBody>
          <a:bodyPr wrap="none">
            <a:spAutoFit/>
          </a:bodyPr>
          <a:lstStyle/>
          <a:p>
            <a:pPr lvl="0"/>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ARP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协议</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930337"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ARP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的作用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750094"/>
          </a:xfrm>
          <a:prstGeom prst="rect">
            <a:avLst/>
          </a:prstGeom>
        </p:spPr>
        <p:txBody>
          <a:bodyPr wrap="square">
            <a:spAutoFit/>
          </a:bodyPr>
          <a:lstStyle/>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假定终端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和服务器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通过交换机连接在同一网络上，即便如此，终端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访问服务器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时所给出的地址也不是服务器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地址，往往是服务器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地址（若是域名地址，也要经过解析，最终得到的也只能是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地址）。根据以太网交换机的工作原理，以太网交换机只能根据以太网帧的目的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地址和转发表来转发以太网帧，这就意味着：不能在以太网上直接传输</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数据包，必须将</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数据包封装成以太网帧；在将</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数据包封装成以太网帧前，必须先获取连接在同一个网络上的源终端和目的终端的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地址。源终端的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地址可以直接从安装的网卡中读取，问题是如何根据目的终端的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地址来获取目的终端的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14</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6146" name="Picture 2" descr="5-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0827" y="4400610"/>
            <a:ext cx="8523002" cy="176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1204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6146"/>
                                        </p:tgtEl>
                                        <p:attrNameLst>
                                          <p:attrName>style.visibility</p:attrName>
                                        </p:attrNameLst>
                                      </p:cBhvr>
                                      <p:to>
                                        <p:strVal val="visible"/>
                                      </p:to>
                                    </p:set>
                                    <p:animEffect transition="in" filter="fade">
                                      <p:cBhvr>
                                        <p:cTn id="16" dur="500"/>
                                        <p:tgtEl>
                                          <p:spTgt spid="6146"/>
                                        </p:tgtEl>
                                      </p:cBhvr>
                                    </p:animEffect>
                                    <p:anim calcmode="lin" valueType="num">
                                      <p:cBhvr>
                                        <p:cTn id="17" dur="500" fill="hold"/>
                                        <p:tgtEl>
                                          <p:spTgt spid="6146"/>
                                        </p:tgtEl>
                                        <p:attrNameLst>
                                          <p:attrName>ppt_x</p:attrName>
                                        </p:attrNameLst>
                                      </p:cBhvr>
                                      <p:tavLst>
                                        <p:tav tm="0">
                                          <p:val>
                                            <p:strVal val="#ppt_x"/>
                                          </p:val>
                                        </p:tav>
                                        <p:tav tm="100000">
                                          <p:val>
                                            <p:strVal val="#ppt_x"/>
                                          </p:val>
                                        </p:tav>
                                      </p:tavLst>
                                    </p:anim>
                                    <p:anim calcmode="lin" valueType="num">
                                      <p:cBhvr>
                                        <p:cTn id="18" dur="500" fill="hold"/>
                                        <p:tgtEl>
                                          <p:spTgt spid="6146"/>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582758" cy="707886"/>
          </a:xfrm>
          <a:prstGeom prst="rect">
            <a:avLst/>
          </a:prstGeom>
        </p:spPr>
        <p:txBody>
          <a:bodyPr wrap="none">
            <a:spAutoFit/>
          </a:bodyPr>
          <a:lstStyle/>
          <a:p>
            <a:pPr lvl="0"/>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ARP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协议</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545890"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ARP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的工作过程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469377"/>
          </a:xfrm>
          <a:prstGeom prst="rect">
            <a:avLst/>
          </a:prstGeom>
        </p:spPr>
        <p:txBody>
          <a:bodyPr wrap="square">
            <a:spAutoFit/>
          </a:bodyPr>
          <a:lstStyle/>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将</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地址映射到物理地址的实现方法有多种，每种网络都可以根据自身的特点选择适合自己的映射方法。</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是以太网经常使用的映射方法，它充分利用了以太网的广播能力，终端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获知了服务器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后，广播一个以太网帧，该以太网帧的结构如图所示，它的源</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地址为终端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 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，目的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地址为广播地址</a:t>
            </a:r>
            <a:r>
              <a:rPr lang="en-US" altLang="zh-CN" sz="1600" dirty="0" err="1" smtClean="0">
                <a:solidFill>
                  <a:schemeClr val="tx1">
                    <a:lumMod val="65000"/>
                    <a:lumOff val="35000"/>
                  </a:schemeClr>
                </a:solidFill>
                <a:latin typeface="Century Gothic" panose="020B0502020202020204" pitchFamily="34" charset="0"/>
                <a:cs typeface="Arial" panose="020B0604020202020204" pitchFamily="34" charset="0"/>
              </a:rPr>
              <a:t>ff-ff-ff-ff-ff-ff</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，以太网帧的数据字段包含终端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 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，同时包含服务器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为需要解析的地址。该以太网帧是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请求帧，它要求</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的网络终端回复它的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15</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7170" name="Picture 2" descr="图片5"/>
          <p:cNvPicPr>
            <a:picLocks noChangeAspect="1" noChangeArrowheads="1"/>
          </p:cNvPicPr>
          <p:nvPr/>
        </p:nvPicPr>
        <p:blipFill>
          <a:blip r:embed="rId2">
            <a:extLst>
              <a:ext uri="{28A0092B-C50C-407E-A947-70E740481C1C}">
                <a14:useLocalDpi xmlns:a14="http://schemas.microsoft.com/office/drawing/2010/main" val="0"/>
              </a:ext>
            </a:extLst>
          </a:blip>
          <a:srcRect l="6248"/>
          <a:stretch>
            <a:fillRect/>
          </a:stretch>
        </p:blipFill>
        <p:spPr bwMode="auto">
          <a:xfrm>
            <a:off x="2536636" y="3681512"/>
            <a:ext cx="6991383" cy="24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396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7170"/>
                                        </p:tgtEl>
                                        <p:attrNameLst>
                                          <p:attrName>style.visibility</p:attrName>
                                        </p:attrNameLst>
                                      </p:cBhvr>
                                      <p:to>
                                        <p:strVal val="visible"/>
                                      </p:to>
                                    </p:set>
                                    <p:animEffect transition="in" filter="fade">
                                      <p:cBhvr>
                                        <p:cTn id="16" dur="500"/>
                                        <p:tgtEl>
                                          <p:spTgt spid="7170"/>
                                        </p:tgtEl>
                                      </p:cBhvr>
                                    </p:animEffect>
                                    <p:anim calcmode="lin" valueType="num">
                                      <p:cBhvr>
                                        <p:cTn id="17" dur="500" fill="hold"/>
                                        <p:tgtEl>
                                          <p:spTgt spid="7170"/>
                                        </p:tgtEl>
                                        <p:attrNameLst>
                                          <p:attrName>ppt_x</p:attrName>
                                        </p:attrNameLst>
                                      </p:cBhvr>
                                      <p:tavLst>
                                        <p:tav tm="0">
                                          <p:val>
                                            <p:strVal val="#ppt_x"/>
                                          </p:val>
                                        </p:tav>
                                        <p:tav tm="100000">
                                          <p:val>
                                            <p:strVal val="#ppt_x"/>
                                          </p:val>
                                        </p:tav>
                                      </p:tavLst>
                                    </p:anim>
                                    <p:anim calcmode="lin" valueType="num">
                                      <p:cBhvr>
                                        <p:cTn id="18" dur="500" fill="hold"/>
                                        <p:tgtEl>
                                          <p:spTgt spid="7170"/>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582758" cy="707886"/>
          </a:xfrm>
          <a:prstGeom prst="rect">
            <a:avLst/>
          </a:prstGeom>
        </p:spPr>
        <p:txBody>
          <a:bodyPr wrap="none">
            <a:spAutoFit/>
          </a:bodyPr>
          <a:lstStyle/>
          <a:p>
            <a:pPr lvl="0"/>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ARP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协议</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545890"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ARP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的工作过程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188659"/>
          </a:xfrm>
          <a:prstGeom prst="rect">
            <a:avLst/>
          </a:prstGeom>
        </p:spPr>
        <p:txBody>
          <a:bodyPr wrap="square">
            <a:spAutoFit/>
          </a:bodyPr>
          <a:lstStyle/>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由于该帧的目的地址为广播地址，同一网络内所有终端都能接收到该帧，每一个接收到该以太网帧的终端首先检查自己的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缓冲区，如果</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缓冲区中没有发送终端的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地址和</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地址对，将发送终端的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地址和</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地址对（</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 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）记录在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缓冲区中，然后比较以太网帧中给出的目标</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地址是否和自己的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地址相同。如果相同，回复自己的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地址，整个过程如图所示。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16</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8194" name="Picture 2" descr="图片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6981" y="2998010"/>
            <a:ext cx="4510694" cy="35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1802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8194"/>
                                        </p:tgtEl>
                                        <p:attrNameLst>
                                          <p:attrName>style.visibility</p:attrName>
                                        </p:attrNameLst>
                                      </p:cBhvr>
                                      <p:to>
                                        <p:strVal val="visible"/>
                                      </p:to>
                                    </p:set>
                                    <p:animEffect transition="in" filter="fade">
                                      <p:cBhvr>
                                        <p:cTn id="16" dur="500"/>
                                        <p:tgtEl>
                                          <p:spTgt spid="8194"/>
                                        </p:tgtEl>
                                      </p:cBhvr>
                                    </p:animEffect>
                                    <p:anim calcmode="lin" valueType="num">
                                      <p:cBhvr>
                                        <p:cTn id="17" dur="500" fill="hold"/>
                                        <p:tgtEl>
                                          <p:spTgt spid="8194"/>
                                        </p:tgtEl>
                                        <p:attrNameLst>
                                          <p:attrName>ppt_x</p:attrName>
                                        </p:attrNameLst>
                                      </p:cBhvr>
                                      <p:tavLst>
                                        <p:tav tm="0">
                                          <p:val>
                                            <p:strVal val="#ppt_x"/>
                                          </p:val>
                                        </p:tav>
                                        <p:tav tm="100000">
                                          <p:val>
                                            <p:strVal val="#ppt_x"/>
                                          </p:val>
                                        </p:tav>
                                      </p:tavLst>
                                    </p:anim>
                                    <p:anim calcmode="lin" valueType="num">
                                      <p:cBhvr>
                                        <p:cTn id="18" dur="500" fill="hold"/>
                                        <p:tgtEl>
                                          <p:spTgt spid="8194"/>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582758" cy="707886"/>
          </a:xfrm>
          <a:prstGeom prst="rect">
            <a:avLst/>
          </a:prstGeom>
        </p:spPr>
        <p:txBody>
          <a:bodyPr wrap="none">
            <a:spAutoFit/>
          </a:bodyPr>
          <a:lstStyle/>
          <a:p>
            <a:pPr lvl="0"/>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ARP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协议</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460930"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ARP</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命令的操作</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2030812"/>
          </a:xfrm>
          <a:prstGeom prst="rect">
            <a:avLst/>
          </a:prstGeom>
        </p:spPr>
        <p:txBody>
          <a:bodyPr wrap="square">
            <a:spAutoFit/>
          </a:bodyPr>
          <a:lstStyle/>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Windows</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系统的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DOS</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界面下，使用</a:t>
            </a:r>
            <a:r>
              <a:rPr lang="en-US" altLang="zh-CN" sz="1600" dirty="0" err="1" smtClean="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命令能够查看本地计算机或另一台计算机的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地址和</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地址的映射对。查看之前，应能</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通。</a:t>
            </a:r>
            <a:r>
              <a:rPr lang="en-US" altLang="zh-CN" sz="1600" dirty="0" err="1" smtClean="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命令格式及参数如下：</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格式：</a:t>
            </a:r>
            <a:r>
              <a:rPr lang="en-US" altLang="zh-CN" sz="1600" dirty="0" err="1" smtClean="0">
                <a:solidFill>
                  <a:schemeClr val="tx1">
                    <a:lumMod val="65000"/>
                    <a:lumOff val="35000"/>
                  </a:schemeClr>
                </a:solidFill>
                <a:latin typeface="Century Gothic" panose="020B0502020202020204" pitchFamily="34" charset="0"/>
                <a:cs typeface="Arial" panose="020B0604020202020204" pitchFamily="34" charset="0"/>
              </a:rPr>
              <a:t>arp</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参数</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主机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 [MAC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t>
            </a: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参数：</a:t>
            </a:r>
          </a:p>
          <a:p>
            <a:pPr marL="285750" indent="-285750" algn="just">
              <a:lnSpc>
                <a:spcPct val="114000"/>
              </a:lnSpc>
              <a:buClr>
                <a:srgbClr val="0070C0"/>
              </a:buClr>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：显示本机与该接口相关的</a:t>
            </a:r>
            <a:r>
              <a:rPr lang="en-US" altLang="zh-CN" sz="1600" dirty="0" err="1" smtClean="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缓存项。</a:t>
            </a:r>
          </a:p>
          <a:p>
            <a:pPr marL="285750" indent="-285750" algn="just">
              <a:lnSpc>
                <a:spcPct val="114000"/>
              </a:lnSpc>
              <a:buClr>
                <a:srgbClr val="0070C0"/>
              </a:buClr>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-s</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：向</a:t>
            </a:r>
            <a:r>
              <a:rPr lang="en-US" altLang="zh-CN" sz="1600" dirty="0" err="1" smtClean="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缓存中人工加入一个静态项目。</a:t>
            </a:r>
          </a:p>
          <a:p>
            <a:pPr marL="285750" indent="-285750" algn="just">
              <a:lnSpc>
                <a:spcPct val="114000"/>
              </a:lnSpc>
              <a:buClr>
                <a:srgbClr val="0070C0"/>
              </a:buClr>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-d</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：删除一条静态项目。</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17</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l="1640" t="30179" r="5739" b="15376"/>
          <a:stretch>
            <a:fillRect/>
          </a:stretch>
        </p:blipFill>
        <p:spPr bwMode="auto">
          <a:xfrm>
            <a:off x="2778668" y="4043367"/>
            <a:ext cx="6507320" cy="218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9858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9218"/>
                                        </p:tgtEl>
                                        <p:attrNameLst>
                                          <p:attrName>style.visibility</p:attrName>
                                        </p:attrNameLst>
                                      </p:cBhvr>
                                      <p:to>
                                        <p:strVal val="visible"/>
                                      </p:to>
                                    </p:set>
                                    <p:animEffect transition="in" filter="fade">
                                      <p:cBhvr>
                                        <p:cTn id="16" dur="500"/>
                                        <p:tgtEl>
                                          <p:spTgt spid="9218"/>
                                        </p:tgtEl>
                                      </p:cBhvr>
                                    </p:animEffect>
                                    <p:anim calcmode="lin" valueType="num">
                                      <p:cBhvr>
                                        <p:cTn id="17" dur="500" fill="hold"/>
                                        <p:tgtEl>
                                          <p:spTgt spid="9218"/>
                                        </p:tgtEl>
                                        <p:attrNameLst>
                                          <p:attrName>ppt_x</p:attrName>
                                        </p:attrNameLst>
                                      </p:cBhvr>
                                      <p:tavLst>
                                        <p:tav tm="0">
                                          <p:val>
                                            <p:strVal val="#ppt_x"/>
                                          </p:val>
                                        </p:tav>
                                        <p:tav tm="100000">
                                          <p:val>
                                            <p:strVal val="#ppt_x"/>
                                          </p:val>
                                        </p:tav>
                                      </p:tavLst>
                                    </p:anim>
                                    <p:anim calcmode="lin" valueType="num">
                                      <p:cBhvr>
                                        <p:cTn id="18" dur="500" fill="hold"/>
                                        <p:tgtEl>
                                          <p:spTgt spid="9218"/>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377574" cy="707886"/>
          </a:xfrm>
          <a:prstGeom prst="rect">
            <a:avLst/>
          </a:prstGeom>
        </p:spPr>
        <p:txBody>
          <a:bodyPr wrap="none">
            <a:spAutoFit/>
          </a:bodyPr>
          <a:lstStyle/>
          <a:p>
            <a:pPr lvl="0"/>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数据报</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72354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数据报格式</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907941"/>
          </a:xfrm>
          <a:prstGeom prst="rect">
            <a:avLst/>
          </a:prstGeom>
        </p:spPr>
        <p:txBody>
          <a:bodyPr wrap="square">
            <a:spAutoFit/>
          </a:bodyPr>
          <a:lstStyle/>
          <a:p>
            <a:pPr algn="just">
              <a:lnSpc>
                <a:spcPct val="114000"/>
              </a:lnSpc>
              <a:buClr>
                <a:srgbClr val="0070C0"/>
              </a:buClr>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数据包的格式能够说明</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协议具有什么功能。在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协议簇中，各种数据包格式通常以</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4</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个字节为单位来描述。图</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5-10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数据包的完整格式。从图</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5-10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可以看出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数据包由首部和数据两部分组成，首部中的前一部分是固定部分，共</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20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字节，是所有</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数据包必须有的，后一部分是可变部分。</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18</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3405" y="3120076"/>
            <a:ext cx="7117845" cy="3494733"/>
          </a:xfrm>
          <a:prstGeom prst="rect">
            <a:avLst/>
          </a:prstGeom>
        </p:spPr>
      </p:pic>
    </p:spTree>
    <p:extLst>
      <p:ext uri="{BB962C8B-B14F-4D97-AF65-F5344CB8AC3E}">
        <p14:creationId xmlns:p14="http://schemas.microsoft.com/office/powerpoint/2010/main" val="2449565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anim calcmode="lin" valueType="num">
                                      <p:cBhvr>
                                        <p:cTn id="17" dur="500" fill="hold"/>
                                        <p:tgtEl>
                                          <p:spTgt spid="2"/>
                                        </p:tgtEl>
                                        <p:attrNameLst>
                                          <p:attrName>ppt_x</p:attrName>
                                        </p:attrNameLst>
                                      </p:cBhvr>
                                      <p:tavLst>
                                        <p:tav tm="0">
                                          <p:val>
                                            <p:strVal val="#ppt_x"/>
                                          </p:val>
                                        </p:tav>
                                        <p:tav tm="100000">
                                          <p:val>
                                            <p:strVal val="#ppt_x"/>
                                          </p:val>
                                        </p:tav>
                                      </p:tavLst>
                                    </p:anim>
                                    <p:anim calcmode="lin" valueType="num">
                                      <p:cBhvr>
                                        <p:cTn id="18" dur="500" fill="hold"/>
                                        <p:tgtEl>
                                          <p:spTgt spid="2"/>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377574" cy="707886"/>
          </a:xfrm>
          <a:prstGeom prst="rect">
            <a:avLst/>
          </a:prstGeom>
        </p:spPr>
        <p:txBody>
          <a:bodyPr wrap="none">
            <a:spAutoFit/>
          </a:bodyPr>
          <a:lstStyle/>
          <a:p>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数据报</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646878"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首部字段功能说明</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355499"/>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版本与协议类型</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报头中，版本字段表示该数据报对应的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协议版本号，不同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协议版本规定的数据报格式稍有不同，目前使用的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协议版本号为“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4</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”，通常称为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IPv4</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。若版本号是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6</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，称为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IPv6</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。协议字段表示在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数据报所对应的上层协议（如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）或网络层中的子协议（如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ICMP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19</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8" y="3200341"/>
            <a:ext cx="10964680" cy="1916935"/>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rPr>
              <a:t>长度（</a:t>
            </a:r>
            <a:r>
              <a:rPr lang="en-US" altLang="zh-CN" sz="2400" dirty="0" smtClean="0">
                <a:solidFill>
                  <a:srgbClr val="0070C0"/>
                </a:solidFill>
                <a:latin typeface="汉仪菱心体简" panose="02010609000101010101" pitchFamily="49" charset="-122"/>
                <a:ea typeface="汉仪菱心体简" panose="02010609000101010101" pitchFamily="49" charset="-122"/>
              </a:rPr>
              <a:t>Length</a:t>
            </a:r>
            <a:r>
              <a:rPr lang="zh-CN" altLang="en-US" sz="2400" dirty="0" smtClean="0">
                <a:solidFill>
                  <a:srgbClr val="0070C0"/>
                </a:solidFill>
                <a:latin typeface="汉仪菱心体简" panose="02010609000101010101" pitchFamily="49" charset="-122"/>
                <a:ea typeface="汉仪菱心体简" panose="02010609000101010101" pitchFamily="49" charset="-122"/>
              </a:rPr>
              <a:t>）</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包头中有两个表示长度的字段，一个为报头长度，一个为总长度。</a:t>
            </a:r>
          </a:p>
          <a:p>
            <a:pPr marL="285750" indent="-285750" algn="just">
              <a:lnSpc>
                <a:spcPct val="114000"/>
              </a:lnSpc>
              <a:buClr>
                <a:srgbClr val="0070C0"/>
              </a:buClr>
              <a:buFont typeface="Wingdings" panose="05000000000000000000" pitchFamily="2" charset="2"/>
              <a:buChar char="l"/>
            </a:pPr>
            <a:r>
              <a:rPr lang="zh-CN" altLang="en-US" sz="1600" b="1" dirty="0" smtClean="0">
                <a:solidFill>
                  <a:schemeClr val="tx1">
                    <a:lumMod val="65000"/>
                    <a:lumOff val="35000"/>
                  </a:schemeClr>
                </a:solidFill>
                <a:latin typeface="Century Gothic" panose="020B0502020202020204" pitchFamily="34" charset="0"/>
                <a:cs typeface="Arial" panose="020B0604020202020204" pitchFamily="34" charset="0"/>
              </a:rPr>
              <a:t>头长度（</a:t>
            </a:r>
            <a:r>
              <a:rPr lang="en-US" altLang="zh-CN" sz="1600" b="1" dirty="0" smtClean="0">
                <a:solidFill>
                  <a:schemeClr val="tx1">
                    <a:lumMod val="65000"/>
                    <a:lumOff val="35000"/>
                  </a:schemeClr>
                </a:solidFill>
                <a:latin typeface="Century Gothic" panose="020B0502020202020204" pitchFamily="34" charset="0"/>
                <a:cs typeface="Arial" panose="020B0604020202020204" pitchFamily="34" charset="0"/>
              </a:rPr>
              <a:t>Internet Head Length, IHL</a:t>
            </a:r>
            <a:r>
              <a:rPr lang="zh-CN" altLang="en-US" sz="1600" b="1"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表示报头占据了多少个</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32</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比特，或者说</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4</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个字节的数目。在没有选项和填充的情况下，该值为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5</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，即</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报头的长度为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20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个字节。</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报头长度值最大为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15</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，即</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60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个字节。</a:t>
            </a:r>
          </a:p>
          <a:p>
            <a:pPr marL="285750" indent="-285750" algn="just">
              <a:lnSpc>
                <a:spcPct val="114000"/>
              </a:lnSpc>
              <a:buClr>
                <a:srgbClr val="0070C0"/>
              </a:buClr>
              <a:buFont typeface="Wingdings" panose="05000000000000000000" pitchFamily="2" charset="2"/>
              <a:buChar char="l"/>
            </a:pPr>
            <a:r>
              <a:rPr lang="zh-CN" altLang="en-US" sz="1600" b="1" dirty="0" smtClean="0">
                <a:solidFill>
                  <a:schemeClr val="tx1">
                    <a:lumMod val="65000"/>
                    <a:lumOff val="35000"/>
                  </a:schemeClr>
                </a:solidFill>
                <a:latin typeface="Century Gothic" panose="020B0502020202020204" pitchFamily="34" charset="0"/>
                <a:cs typeface="Arial" panose="020B0604020202020204" pitchFamily="34" charset="0"/>
              </a:rPr>
              <a:t>总长度（</a:t>
            </a:r>
            <a:r>
              <a:rPr lang="en-US" altLang="zh-CN" sz="1600" b="1" dirty="0" smtClean="0">
                <a:solidFill>
                  <a:schemeClr val="tx1">
                    <a:lumMod val="65000"/>
                    <a:lumOff val="35000"/>
                  </a:schemeClr>
                </a:solidFill>
                <a:latin typeface="Century Gothic" panose="020B0502020202020204" pitchFamily="34" charset="0"/>
                <a:cs typeface="Arial" panose="020B0604020202020204" pitchFamily="34" charset="0"/>
              </a:rPr>
              <a:t>Total Length</a:t>
            </a:r>
            <a:r>
              <a:rPr lang="zh-CN" altLang="en-US" sz="1600" b="1"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表示整个</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数据报的长度（其中包含头部长度和数据区长度）。数据报的总长以</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32</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字节为单位。由于总长字段的长度为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16</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位，因此</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数据报的最大值为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216-1</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字节，即</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65535</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字节。</a:t>
            </a:r>
          </a:p>
        </p:txBody>
      </p:sp>
      <p:sp>
        <p:nvSpPr>
          <p:cNvPr id="13" name="矩形 12"/>
          <p:cNvSpPr/>
          <p:nvPr/>
        </p:nvSpPr>
        <p:spPr>
          <a:xfrm>
            <a:off x="549988" y="5152767"/>
            <a:ext cx="10964680" cy="1636217"/>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服务类型（</a:t>
            </a: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Type of Service</a:t>
            </a: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a:t>
            </a: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TOS</a:t>
            </a: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服务类型字段规定对本数据报的处理方式。前</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位为优先级，用于表示数据报的重要程度，优先级取值从</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（普通优先级）～</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7</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（网络控制高优先级）。第</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4</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位到第</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7</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位分别为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D</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位，表示本数据报希望的传输类型。</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D</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表示低时延（</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Delay</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）需求，</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表示高吞吐量（</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Throughput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）需求，</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代表高可靠性（</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Reliability</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）需求，</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C</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代表低花销需求，并且这几位是互相排斥的，只有其中一个位可以被置</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1492549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7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10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0-#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P spid="11"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项目分析</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需要考虑的问题</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4022383"/>
          </a:xfrm>
          <a:prstGeom prst="rect">
            <a:avLst/>
          </a:prstGeom>
        </p:spPr>
        <p:txBody>
          <a:bodyPr wrap="square">
            <a:spAutoFit/>
          </a:bodyPr>
          <a:lstStyle/>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和局域网中，使用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协议时，每台主机上都必须有独立的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地址，才能与网络上的其它主机通信。另外，该公司每个职能部门的主机数量都在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30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台以下，信息点数量虽然不是太多，但分散区域过多，要根据使用者和用途分类，对给定的公有网段</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222.182.163.0/24</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划分子网，可以充分利用现有的资源简化网络管理，提高网络的安全性，达到事半功倍的效果。如果公司内部均采用私有地址，满足公司员工访问</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的需求，这时需采用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NAT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技术，这不属于本书所讨论的范围。</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由于公司总部和分公司之间处于不同的地里位置，要实现公司总部和分部网络的互联互通，需要选用路由器作为网络互联设备，并对设备进行必要的配置，如接口</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地址等。</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总公司和分公司之间是广域网。广域网的规模较大，一般采用动态路由协议，以适应网络状态的变化，同时也减少了人工生成与维护路由表的工作量。但总公司和分公司的出口路由器与</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ISP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的路由器是相连的，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ISP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路由器没有必要将成百上千条的路由告诉给总公司和分公司的出口路由器，否则会加重出口路由器的负担。因此，在总公司和分公司的路由器上配置一条使用指向与</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ISP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路由器相连的默认路由，同时，在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ISP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路由器上分别配置一条指向总公司和分公司内部网络的静态路由，就可以满足总公司和分公司内部网络用户访问</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的上网需求。</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02</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400171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377574" cy="707886"/>
          </a:xfrm>
          <a:prstGeom prst="rect">
            <a:avLst/>
          </a:prstGeom>
        </p:spPr>
        <p:txBody>
          <a:bodyPr wrap="none">
            <a:spAutoFit/>
          </a:bodyPr>
          <a:lstStyle/>
          <a:p>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数据报</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646878"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首部字段功能说明</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636217"/>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生存周期（</a:t>
            </a: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Time to Live</a:t>
            </a: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a:t>
            </a: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TTL</a:t>
            </a: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报的路由选择具有独立性，因此从源主机到目的主机的传输延迟也具有随机性。如果路由表发生错误，数据报有可能进入一条循环路径，无休止地在网络中流动。生存周期是用以限定数据报生存期的计数器，最大值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28-1=255</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。数据报每经过一个路由器其生存周期就要减</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，当生存周期减到</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时，报文将被删除。利用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报头中的生存周期字段，就可以有效地控制这一情况的发生，避免死循环的发生。</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20</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8" y="3481059"/>
            <a:ext cx="10964680" cy="1074781"/>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rPr>
              <a:t>头部校验和（</a:t>
            </a:r>
            <a:r>
              <a:rPr lang="en-US" altLang="zh-CN" sz="2400" dirty="0" smtClean="0">
                <a:solidFill>
                  <a:srgbClr val="0070C0"/>
                </a:solidFill>
                <a:latin typeface="汉仪菱心体简" panose="02010609000101010101" pitchFamily="49" charset="-122"/>
                <a:ea typeface="汉仪菱心体简" panose="02010609000101010101" pitchFamily="49" charset="-122"/>
              </a:rPr>
              <a:t>Checksum</a:t>
            </a:r>
            <a:r>
              <a:rPr lang="zh-CN" altLang="en-US" sz="2400" dirty="0" smtClean="0">
                <a:solidFill>
                  <a:srgbClr val="0070C0"/>
                </a:solidFill>
                <a:latin typeface="汉仪菱心体简" panose="02010609000101010101" pitchFamily="49" charset="-122"/>
                <a:ea typeface="汉仪菱心体简" panose="02010609000101010101" pitchFamily="49" charset="-122"/>
              </a:rPr>
              <a:t>）</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头部校验和用于保证</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数据报报头的完整性。在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数据报中只含有报头校验字段，而没有数据区校验字段。这样做的最大好处是可大大节约路由器处理每一数据报的时间，并允许不同的上层协议选择自己的数据校验方法。</a:t>
            </a:r>
          </a:p>
        </p:txBody>
      </p:sp>
      <p:sp>
        <p:nvSpPr>
          <p:cNvPr id="14" name="矩形 13"/>
          <p:cNvSpPr/>
          <p:nvPr/>
        </p:nvSpPr>
        <p:spPr>
          <a:xfrm>
            <a:off x="549987" y="4591331"/>
            <a:ext cx="10964680" cy="1074781"/>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地址</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数据报报头中，源</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地址和目的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地址分别表示该</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数据报发送者和接收者地址。在整个数据报传输过程中，无论经过什么路由，无论如何分片，此两字段一直保持不变。</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5" name="矩形 14"/>
          <p:cNvSpPr/>
          <p:nvPr/>
        </p:nvSpPr>
        <p:spPr>
          <a:xfrm>
            <a:off x="549987" y="5701603"/>
            <a:ext cx="10964680" cy="1074781"/>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选项（</a:t>
            </a: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Option</a:t>
            </a: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）和填充字段（</a:t>
            </a: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Padding</a:t>
            </a: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选项主要用于控制和测试两大目的。作为选项，用户可以使用也可以不使用它们。但作为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协议的组成部分，所有实现</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协议的设备必须能处理</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选项。</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3513202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25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377574" cy="707886"/>
          </a:xfrm>
          <a:prstGeom prst="rect">
            <a:avLst/>
          </a:prstGeom>
        </p:spPr>
        <p:txBody>
          <a:bodyPr wrap="none">
            <a:spAutoFit/>
          </a:bodyPr>
          <a:lstStyle/>
          <a:p>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数据报</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723549"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分片与重组</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495922"/>
          </a:xfrm>
          <a:prstGeom prst="rect">
            <a:avLst/>
          </a:prstGeom>
        </p:spPr>
        <p:txBody>
          <a:bodyPr wrap="square">
            <a:spAutoFit/>
          </a:bodyPr>
          <a:lstStyle/>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传输网络链路层帧数据字段允许的最大长度称为最大传输单元（</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Maximum Transmission Unit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MTU</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）。例如以太网的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MTU</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1500B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FDDI</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MTU</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4352B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PPP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MTU</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296B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。因此，一个</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数据报的长度只有小于或等于一个网络的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MTU</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，才能在这个网络中进行传输。如果</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数据包的长度超过传输该</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数据包的传输网络的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MTU</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，必须将</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数据包进行分片。分片的过程是将</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数据包的数据分片为多个数据片</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数据包分片的原则是，除最后一个数据片，其它数据片必须是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8B</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的倍数，且加上</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首部后尽量接近</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MTU</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数据包头中，标识、标志和片偏移</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个字段与控制分片和重组有关。</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21</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8" y="3481059"/>
            <a:ext cx="10964680" cy="1074781"/>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rPr>
              <a:t>标识（</a:t>
            </a:r>
            <a:r>
              <a:rPr lang="en-US" altLang="zh-CN" sz="2400" dirty="0">
                <a:solidFill>
                  <a:srgbClr val="0070C0"/>
                </a:solidFill>
                <a:latin typeface="汉仪菱心体简" panose="02010609000101010101" pitchFamily="49" charset="-122"/>
                <a:ea typeface="汉仪菱心体简" panose="02010609000101010101" pitchFamily="49" charset="-122"/>
              </a:rPr>
              <a:t>Identification</a:t>
            </a:r>
            <a:r>
              <a:rPr lang="zh-CN" altLang="en-US" sz="2400" dirty="0" smtClean="0">
                <a:solidFill>
                  <a:srgbClr val="0070C0"/>
                </a:solidFill>
                <a:latin typeface="汉仪菱心体简" panose="02010609000101010101" pitchFamily="49" charset="-122"/>
                <a:ea typeface="汉仪菱心体简" panose="02010609000101010101" pitchFamily="49" charset="-122"/>
              </a:rPr>
              <a:t>）</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用以标识被分片后的数据报。目的主机利用此域和目的地址判断收到的分片属于哪个数据报，以便数据报重组。所有属于同一数据报的分片被赋予相同的标识值。</a:t>
            </a:r>
          </a:p>
        </p:txBody>
      </p:sp>
      <p:sp>
        <p:nvSpPr>
          <p:cNvPr id="14" name="矩形 13"/>
          <p:cNvSpPr/>
          <p:nvPr/>
        </p:nvSpPr>
        <p:spPr>
          <a:xfrm>
            <a:off x="549987" y="4591331"/>
            <a:ext cx="10964680" cy="1355499"/>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标志（</a:t>
            </a: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Flag</a:t>
            </a: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该字段用来告诉目的主机该数据报是否已经分片，是否是最后一个分片，长度为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位。最高位为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；次高位为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DF</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Don’t Fragment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），该位的值若为“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”表示不可分片，若为“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”表示可分片；第三位为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MF</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More Fragment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），其值若为“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”代表还有进一步的分片，其值若为“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”表示接收的是最后一个分片。</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5" name="矩形 14"/>
          <p:cNvSpPr/>
          <p:nvPr/>
        </p:nvSpPr>
        <p:spPr>
          <a:xfrm>
            <a:off x="549987" y="5946830"/>
            <a:ext cx="10964680" cy="794064"/>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片位移（</a:t>
            </a: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Offset</a:t>
            </a: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该字段指出本片数据在初始</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数据报数据区中的位置，位置偏移量以</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个字节为单位。</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663428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25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794355" cy="707886"/>
          </a:xfrm>
          <a:prstGeom prst="rect">
            <a:avLst/>
          </a:prstGeom>
        </p:spPr>
        <p:txBody>
          <a:bodyPr wrap="none">
            <a:spAutoFit/>
          </a:bodyPr>
          <a:lstStyle/>
          <a:p>
            <a:pPr lvl="0"/>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ICMP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协议</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428870"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ICMP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消息格式</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907941"/>
          </a:xfrm>
          <a:prstGeom prst="rect">
            <a:avLst/>
          </a:prstGeom>
        </p:spPr>
        <p:txBody>
          <a:bodyPr wrap="square">
            <a:spAutoFit/>
          </a:bodyPr>
          <a:lstStyle/>
          <a:p>
            <a:pPr algn="just">
              <a:lnSpc>
                <a:spcPct val="114000"/>
              </a:lnSpc>
              <a:buClr>
                <a:srgbClr val="0070C0"/>
              </a:buClr>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协议提供的是一种无连接的、不可靠的、尽力而为的服务，不存在关于网络连接的建立和维护过程，也不包括流量控制与差错控制功能。</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ICMP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属于</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TCP/IP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网际层的协议，但它的报文并不直接传送给数据链路层，而是先封装成</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数据报后再传送给数据链路层，如图所示。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22</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16386" name="Picture 2" descr="0517"/>
          <p:cNvPicPr>
            <a:picLocks noChangeAspect="1" noChangeArrowheads="1"/>
          </p:cNvPicPr>
          <p:nvPr/>
        </p:nvPicPr>
        <p:blipFill>
          <a:blip r:embed="rId2">
            <a:extLst>
              <a:ext uri="{28A0092B-C50C-407E-A947-70E740481C1C}">
                <a14:useLocalDpi xmlns:a14="http://schemas.microsoft.com/office/drawing/2010/main" val="0"/>
              </a:ext>
            </a:extLst>
          </a:blip>
          <a:srcRect t="-920" b="5829"/>
          <a:stretch>
            <a:fillRect/>
          </a:stretch>
        </p:blipFill>
        <p:spPr bwMode="auto">
          <a:xfrm>
            <a:off x="2063292" y="2995001"/>
            <a:ext cx="7938071" cy="3113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1948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16386"/>
                                        </p:tgtEl>
                                        <p:attrNameLst>
                                          <p:attrName>style.visibility</p:attrName>
                                        </p:attrNameLst>
                                      </p:cBhvr>
                                      <p:to>
                                        <p:strVal val="visible"/>
                                      </p:to>
                                    </p:set>
                                    <p:animEffect transition="in" filter="fade">
                                      <p:cBhvr>
                                        <p:cTn id="16" dur="500"/>
                                        <p:tgtEl>
                                          <p:spTgt spid="16386"/>
                                        </p:tgtEl>
                                      </p:cBhvr>
                                    </p:animEffect>
                                    <p:anim calcmode="lin" valueType="num">
                                      <p:cBhvr>
                                        <p:cTn id="17" dur="500" fill="hold"/>
                                        <p:tgtEl>
                                          <p:spTgt spid="16386"/>
                                        </p:tgtEl>
                                        <p:attrNameLst>
                                          <p:attrName>ppt_x</p:attrName>
                                        </p:attrNameLst>
                                      </p:cBhvr>
                                      <p:tavLst>
                                        <p:tav tm="0">
                                          <p:val>
                                            <p:strVal val="#ppt_x"/>
                                          </p:val>
                                        </p:tav>
                                        <p:tav tm="100000">
                                          <p:val>
                                            <p:strVal val="#ppt_x"/>
                                          </p:val>
                                        </p:tav>
                                      </p:tavLst>
                                    </p:anim>
                                    <p:anim calcmode="lin" valueType="num">
                                      <p:cBhvr>
                                        <p:cTn id="18" dur="500" fill="hold"/>
                                        <p:tgtEl>
                                          <p:spTgt spid="16386"/>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794355" cy="707886"/>
          </a:xfrm>
          <a:prstGeom prst="rect">
            <a:avLst/>
          </a:prstGeom>
        </p:spPr>
        <p:txBody>
          <a:bodyPr wrap="none">
            <a:spAutoFit/>
          </a:bodyPr>
          <a:lstStyle/>
          <a:p>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ICMP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协议</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749197" cy="461665"/>
          </a:xfrm>
          <a:prstGeom prst="rect">
            <a:avLst/>
          </a:prstGeom>
        </p:spPr>
        <p:txBody>
          <a:bodyPr wrap="none">
            <a:spAutoFit/>
          </a:bodyPr>
          <a:lstStyle/>
          <a:p>
            <a:pPr lvl="0"/>
            <a:r>
              <a:rPr lang="en-US" altLang="zh-CN"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ICMP </a:t>
            </a:r>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报文</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355499"/>
          </a:xfrm>
          <a:prstGeom prst="rect">
            <a:avLst/>
          </a:prstGeom>
        </p:spPr>
        <p:txBody>
          <a:bodyPr wrap="square">
            <a:spAutoFit/>
          </a:bodyPr>
          <a:lstStyle/>
          <a:p>
            <a:pPr algn="just">
              <a:lnSpc>
                <a:spcPct val="114000"/>
              </a:lnSpc>
              <a:buClr>
                <a:srgbClr val="0070C0"/>
              </a:buClr>
            </a:pP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ICMP </a:t>
            </a: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报文类型</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ICMP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定义了多种消息类型，这些消息类型可分为差错报告报文和</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ICMP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查询报文。差错报告报文又可分为终点不可达、超时、参数问题、源端抑制和重定向路由等</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5</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种。查询报文又分为回应请求与应答、时间标记请求与应答、地址掩码请求与应答、路由器询问与通告等。</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23</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8" y="3200341"/>
            <a:ext cx="10964680" cy="1074781"/>
          </a:xfrm>
          <a:prstGeom prst="rect">
            <a:avLst/>
          </a:prstGeom>
        </p:spPr>
        <p:txBody>
          <a:bodyPr wrap="square">
            <a:spAutoFit/>
          </a:bodyPr>
          <a:lstStyle/>
          <a:p>
            <a:pPr algn="just">
              <a:lnSpc>
                <a:spcPct val="114000"/>
              </a:lnSpc>
              <a:buClr>
                <a:srgbClr val="0070C0"/>
              </a:buClr>
            </a:pPr>
            <a:r>
              <a:rPr lang="en-US" altLang="zh-CN" sz="2400" dirty="0" smtClean="0">
                <a:solidFill>
                  <a:srgbClr val="0070C0"/>
                </a:solidFill>
                <a:latin typeface="汉仪菱心体简" panose="02010609000101010101" pitchFamily="49" charset="-122"/>
                <a:ea typeface="汉仪菱心体简" panose="02010609000101010101" pitchFamily="49" charset="-122"/>
              </a:rPr>
              <a:t>ICMP </a:t>
            </a:r>
            <a:r>
              <a:rPr lang="zh-CN" altLang="en-US" sz="2400" dirty="0" smtClean="0">
                <a:solidFill>
                  <a:srgbClr val="0070C0"/>
                </a:solidFill>
                <a:latin typeface="汉仪菱心体简" panose="02010609000101010101" pitchFamily="49" charset="-122"/>
                <a:ea typeface="汉仪菱心体简" panose="02010609000101010101" pitchFamily="49" charset="-122"/>
              </a:rPr>
              <a:t>报头</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smtClean="0"/>
              <a:t>正如数据链路报头包含网络层报头（在此，为</a:t>
            </a:r>
            <a:r>
              <a:rPr lang="en-US" altLang="zh-CN" sz="1600" dirty="0" smtClean="0"/>
              <a:t>IP</a:t>
            </a:r>
            <a:r>
              <a:rPr lang="zh-CN" altLang="en-US" sz="1600" dirty="0" smtClean="0"/>
              <a:t>报头），</a:t>
            </a:r>
            <a:r>
              <a:rPr lang="en-US" altLang="zh-CN" sz="1600" dirty="0" smtClean="0"/>
              <a:t>IP</a:t>
            </a:r>
            <a:r>
              <a:rPr lang="zh-CN" altLang="en-US" sz="1600" dirty="0" smtClean="0"/>
              <a:t>报头也包含着</a:t>
            </a:r>
            <a:r>
              <a:rPr lang="en-US" altLang="zh-CN" sz="1600" dirty="0" smtClean="0"/>
              <a:t>ICMP</a:t>
            </a:r>
            <a:r>
              <a:rPr lang="zh-CN" altLang="en-US" sz="1600" dirty="0" smtClean="0"/>
              <a:t>报头。这是因为</a:t>
            </a:r>
            <a:r>
              <a:rPr lang="en-US" altLang="zh-CN" sz="1600" dirty="0" smtClean="0"/>
              <a:t>ICMP</a:t>
            </a:r>
            <a:r>
              <a:rPr lang="zh-CN" altLang="en-US" sz="1600" dirty="0" smtClean="0"/>
              <a:t>不可能单独存在。下表显示了</a:t>
            </a:r>
            <a:r>
              <a:rPr lang="en-US" altLang="zh-CN" sz="1600" dirty="0" smtClean="0"/>
              <a:t>ICMP</a:t>
            </a:r>
            <a:r>
              <a:rPr lang="zh-CN" altLang="en-US" sz="1600" dirty="0" smtClean="0"/>
              <a:t>报头包含有</a:t>
            </a:r>
            <a:r>
              <a:rPr lang="en-US" altLang="zh-CN" sz="1600" dirty="0" smtClean="0"/>
              <a:t>5</a:t>
            </a:r>
            <a:r>
              <a:rPr lang="zh-CN" altLang="en-US" sz="1600" dirty="0" smtClean="0"/>
              <a:t>个字段，共</a:t>
            </a:r>
            <a:r>
              <a:rPr lang="en-US" altLang="zh-CN" sz="1600" dirty="0" smtClean="0"/>
              <a:t>8</a:t>
            </a:r>
            <a:r>
              <a:rPr lang="zh-CN" altLang="en-US" sz="1600" dirty="0" smtClean="0"/>
              <a:t>个字节的长度。</a:t>
            </a:r>
            <a:endPar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51" name="组合 50"/>
          <p:cNvGrpSpPr/>
          <p:nvPr/>
        </p:nvGrpSpPr>
        <p:grpSpPr>
          <a:xfrm>
            <a:off x="549987" y="4520267"/>
            <a:ext cx="10842126" cy="1020534"/>
            <a:chOff x="674635" y="1890278"/>
            <a:chExt cx="10842126" cy="1020534"/>
          </a:xfrm>
        </p:grpSpPr>
        <p:sp>
          <p:nvSpPr>
            <p:cNvPr id="52" name="矩形 51"/>
            <p:cNvSpPr/>
            <p:nvPr/>
          </p:nvSpPr>
          <p:spPr>
            <a:xfrm>
              <a:off x="674635" y="1890278"/>
              <a:ext cx="10840032" cy="496023"/>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矩形 52"/>
            <p:cNvSpPr/>
            <p:nvPr/>
          </p:nvSpPr>
          <p:spPr>
            <a:xfrm>
              <a:off x="1065099" y="1953623"/>
              <a:ext cx="595035" cy="338554"/>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类型</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54" name="矩形 53"/>
            <p:cNvSpPr/>
            <p:nvPr/>
          </p:nvSpPr>
          <p:spPr>
            <a:xfrm>
              <a:off x="2894818" y="1953623"/>
              <a:ext cx="595035" cy="338554"/>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代码</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56" name="矩形 55"/>
            <p:cNvSpPr/>
            <p:nvPr/>
          </p:nvSpPr>
          <p:spPr>
            <a:xfrm>
              <a:off x="5115069" y="1980120"/>
              <a:ext cx="800219" cy="338554"/>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校验和</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57" name="矩形 56"/>
            <p:cNvSpPr/>
            <p:nvPr/>
          </p:nvSpPr>
          <p:spPr>
            <a:xfrm>
              <a:off x="10138542" y="1953623"/>
              <a:ext cx="800219" cy="338554"/>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队列号</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58" name="矩形 57"/>
            <p:cNvSpPr/>
            <p:nvPr/>
          </p:nvSpPr>
          <p:spPr>
            <a:xfrm>
              <a:off x="980139" y="2526606"/>
              <a:ext cx="76495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 </a:t>
              </a:r>
              <a:r>
                <a:rPr lang="zh-CN" altLang="en-US" sz="1600" dirty="0" smtClean="0">
                  <a:solidFill>
                    <a:srgbClr val="394A57"/>
                  </a:solidFill>
                  <a:latin typeface="Century Gothic" panose="020B0502020202020204" pitchFamily="34" charset="0"/>
                  <a:cs typeface="Arial" panose="020B0604020202020204" pitchFamily="34" charset="0"/>
                </a:rPr>
                <a:t>字节</a:t>
              </a:r>
              <a:endParaRPr lang="en-US" altLang="zh-CN" sz="1600" dirty="0" smtClean="0">
                <a:solidFill>
                  <a:srgbClr val="394A57"/>
                </a:solidFill>
                <a:latin typeface="Century Gothic" panose="020B0502020202020204" pitchFamily="34" charset="0"/>
                <a:cs typeface="Arial" panose="020B0604020202020204" pitchFamily="34" charset="0"/>
              </a:endParaRPr>
            </a:p>
          </p:txBody>
        </p:sp>
        <p:cxnSp>
          <p:nvCxnSpPr>
            <p:cNvPr id="68" name="直接连接符 67"/>
            <p:cNvCxnSpPr/>
            <p:nvPr/>
          </p:nvCxnSpPr>
          <p:spPr>
            <a:xfrm>
              <a:off x="674635" y="2910812"/>
              <a:ext cx="1084212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7729403" y="1953623"/>
              <a:ext cx="595035" cy="338554"/>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标记</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81" name="矩形 80"/>
            <p:cNvSpPr/>
            <p:nvPr/>
          </p:nvSpPr>
          <p:spPr>
            <a:xfrm>
              <a:off x="5131713" y="2537716"/>
              <a:ext cx="764954"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 </a:t>
              </a:r>
              <a:r>
                <a:rPr lang="zh-CN" altLang="en-US" sz="1600" dirty="0" smtClean="0">
                  <a:solidFill>
                    <a:srgbClr val="394A57"/>
                  </a:solidFill>
                  <a:latin typeface="Century Gothic" panose="020B0502020202020204" pitchFamily="34" charset="0"/>
                  <a:cs typeface="Arial" panose="020B0604020202020204" pitchFamily="34" charset="0"/>
                </a:rPr>
                <a:t>字节</a:t>
              </a:r>
              <a:endParaRPr lang="en-US" altLang="zh-CN" sz="1600" dirty="0" smtClean="0">
                <a:solidFill>
                  <a:srgbClr val="394A57"/>
                </a:solidFill>
                <a:latin typeface="Century Gothic" panose="020B0502020202020204" pitchFamily="34" charset="0"/>
                <a:cs typeface="Arial" panose="020B0604020202020204" pitchFamily="34" charset="0"/>
              </a:endParaRPr>
            </a:p>
          </p:txBody>
        </p:sp>
        <p:sp>
          <p:nvSpPr>
            <p:cNvPr id="82" name="矩形 81"/>
            <p:cNvSpPr/>
            <p:nvPr/>
          </p:nvSpPr>
          <p:spPr>
            <a:xfrm>
              <a:off x="7644438" y="2526609"/>
              <a:ext cx="76495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 </a:t>
              </a:r>
              <a:r>
                <a:rPr lang="zh-CN" altLang="en-US" sz="1600" dirty="0" smtClean="0">
                  <a:solidFill>
                    <a:srgbClr val="394A57"/>
                  </a:solidFill>
                  <a:latin typeface="Century Gothic" panose="020B0502020202020204" pitchFamily="34" charset="0"/>
                  <a:cs typeface="Arial" panose="020B0604020202020204" pitchFamily="34" charset="0"/>
                </a:rPr>
                <a:t>字节</a:t>
              </a:r>
              <a:endParaRPr lang="en-US" altLang="zh-CN" sz="1600" dirty="0" smtClean="0">
                <a:solidFill>
                  <a:srgbClr val="394A57"/>
                </a:solidFill>
                <a:latin typeface="Century Gothic" panose="020B0502020202020204" pitchFamily="34" charset="0"/>
                <a:cs typeface="Arial" panose="020B0604020202020204" pitchFamily="34" charset="0"/>
              </a:endParaRPr>
            </a:p>
          </p:txBody>
        </p:sp>
        <p:sp>
          <p:nvSpPr>
            <p:cNvPr id="83" name="矩形 82"/>
            <p:cNvSpPr/>
            <p:nvPr/>
          </p:nvSpPr>
          <p:spPr>
            <a:xfrm>
              <a:off x="10156174" y="2526606"/>
              <a:ext cx="764954"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2 </a:t>
              </a:r>
              <a:r>
                <a:rPr lang="zh-CN" altLang="en-US" sz="1600" dirty="0" smtClean="0">
                  <a:solidFill>
                    <a:srgbClr val="394A57"/>
                  </a:solidFill>
                  <a:latin typeface="Century Gothic" panose="020B0502020202020204" pitchFamily="34" charset="0"/>
                  <a:cs typeface="Arial" panose="020B0604020202020204" pitchFamily="34" charset="0"/>
                </a:rPr>
                <a:t>字节</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86" name="矩形 85"/>
            <p:cNvSpPr/>
            <p:nvPr/>
          </p:nvSpPr>
          <p:spPr>
            <a:xfrm>
              <a:off x="2809858" y="2526607"/>
              <a:ext cx="76495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 </a:t>
              </a:r>
              <a:r>
                <a:rPr lang="zh-CN" altLang="en-US" sz="1600" dirty="0" smtClean="0">
                  <a:solidFill>
                    <a:srgbClr val="394A57"/>
                  </a:solidFill>
                  <a:latin typeface="Century Gothic" panose="020B0502020202020204" pitchFamily="34" charset="0"/>
                  <a:cs typeface="Arial" panose="020B0604020202020204" pitchFamily="34" charset="0"/>
                </a:rPr>
                <a:t>字节</a:t>
              </a:r>
              <a:endParaRPr lang="en-US" altLang="zh-CN" sz="1600" dirty="0" smtClean="0">
                <a:solidFill>
                  <a:srgbClr val="394A57"/>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5306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7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3" presetClass="entr" presetSubtype="36" fill="hold" nodeType="withEffect">
                                  <p:stCondLst>
                                    <p:cond delay="1250"/>
                                  </p:stCondLst>
                                  <p:childTnLst>
                                    <p:set>
                                      <p:cBhvr>
                                        <p:cTn id="23" dur="1" fill="hold">
                                          <p:stCondLst>
                                            <p:cond delay="0"/>
                                          </p:stCondLst>
                                        </p:cTn>
                                        <p:tgtEl>
                                          <p:spTgt spid="51"/>
                                        </p:tgtEl>
                                        <p:attrNameLst>
                                          <p:attrName>style.visibility</p:attrName>
                                        </p:attrNameLst>
                                      </p:cBhvr>
                                      <p:to>
                                        <p:strVal val="visible"/>
                                      </p:to>
                                    </p:set>
                                    <p:anim calcmode="lin" valueType="num">
                                      <p:cBhvr>
                                        <p:cTn id="24" dur="1000" fill="hold"/>
                                        <p:tgtEl>
                                          <p:spTgt spid="51"/>
                                        </p:tgtEl>
                                        <p:attrNameLst>
                                          <p:attrName>ppt_w</p:attrName>
                                        </p:attrNameLst>
                                      </p:cBhvr>
                                      <p:tavLst>
                                        <p:tav tm="0">
                                          <p:val>
                                            <p:strVal val="(6*min(max(#ppt_w*#ppt_h,.3),1)-7.4)/-.7*#ppt_w"/>
                                          </p:val>
                                        </p:tav>
                                        <p:tav tm="100000">
                                          <p:val>
                                            <p:strVal val="#ppt_w"/>
                                          </p:val>
                                        </p:tav>
                                      </p:tavLst>
                                    </p:anim>
                                    <p:anim calcmode="lin" valueType="num">
                                      <p:cBhvr>
                                        <p:cTn id="25" dur="1000" fill="hold"/>
                                        <p:tgtEl>
                                          <p:spTgt spid="51"/>
                                        </p:tgtEl>
                                        <p:attrNameLst>
                                          <p:attrName>ppt_h</p:attrName>
                                        </p:attrNameLst>
                                      </p:cBhvr>
                                      <p:tavLst>
                                        <p:tav tm="0">
                                          <p:val>
                                            <p:strVal val="(6*min(max(#ppt_w*#ppt_h,.3),1)-7.4)/-.7*#ppt_h"/>
                                          </p:val>
                                        </p:tav>
                                        <p:tav tm="100000">
                                          <p:val>
                                            <p:strVal val="#ppt_h"/>
                                          </p:val>
                                        </p:tav>
                                      </p:tavLst>
                                    </p:anim>
                                    <p:anim calcmode="lin" valueType="num">
                                      <p:cBhvr>
                                        <p:cTn id="26" dur="1000" fill="hold"/>
                                        <p:tgtEl>
                                          <p:spTgt spid="51"/>
                                        </p:tgtEl>
                                        <p:attrNameLst>
                                          <p:attrName>ppt_x</p:attrName>
                                        </p:attrNameLst>
                                      </p:cBhvr>
                                      <p:tavLst>
                                        <p:tav tm="0">
                                          <p:val>
                                            <p:fltVal val="0.5"/>
                                          </p:val>
                                        </p:tav>
                                        <p:tav tm="100000">
                                          <p:val>
                                            <p:strVal val="#ppt_x"/>
                                          </p:val>
                                        </p:tav>
                                      </p:tavLst>
                                    </p:anim>
                                    <p:anim calcmode="lin" valueType="num">
                                      <p:cBhvr>
                                        <p:cTn id="27" dur="1000" fill="hold"/>
                                        <p:tgtEl>
                                          <p:spTgt spid="5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794355" cy="707886"/>
          </a:xfrm>
          <a:prstGeom prst="rect">
            <a:avLst/>
          </a:prstGeom>
        </p:spPr>
        <p:txBody>
          <a:bodyPr wrap="none">
            <a:spAutoFit/>
          </a:bodyPr>
          <a:lstStyle/>
          <a:p>
            <a:pPr lvl="0"/>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ICMP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协议</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364750"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ICMP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典型应用</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916935"/>
          </a:xfrm>
          <a:prstGeom prst="rect">
            <a:avLst/>
          </a:prstGeom>
        </p:spPr>
        <p:txBody>
          <a:bodyPr wrap="square">
            <a:spAutoFit/>
          </a:bodyPr>
          <a:lstStyle/>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大部分操作系统和网络设备都会提供一些</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ICMP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工具程序，方便用户测试网络连接状况。如在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UNIX</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Linux</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Windows</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系统和网络设备都集成了</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err="1" smtClean="0">
                <a:solidFill>
                  <a:schemeClr val="tx1">
                    <a:lumMod val="65000"/>
                    <a:lumOff val="35000"/>
                  </a:schemeClr>
                </a:solidFill>
                <a:latin typeface="Century Gothic" panose="020B0502020202020204" pitchFamily="34" charset="0"/>
                <a:cs typeface="Arial" panose="020B0604020202020204" pitchFamily="34" charset="0"/>
              </a:rPr>
              <a:t>tracert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命令。我们经常使用这些命令来测试网络的连通性和可达性。</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342900" indent="-342900" algn="just">
              <a:lnSpc>
                <a:spcPct val="114000"/>
              </a:lnSpc>
              <a:buClr>
                <a:srgbClr val="0070C0"/>
              </a:buClr>
              <a:buFont typeface="Wingdings" panose="05000000000000000000" pitchFamily="2" charset="2"/>
              <a:buChar char="l"/>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测试网络的连通性</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回应请求（</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ICMP Echo</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应答（</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ICMP Reply</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ICMP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报文对用于测试目的主机或路由器的连通性。请求者（某主机）向特定目的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地址发送一个包含任选数据区的回应请求，要求具有目的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地址的主机或路由器响应。当目的主机或路由器收到该请求后，发出相应的回应应答。</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24</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17410" name="Picture 2" descr="05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73970" y="3726286"/>
            <a:ext cx="6116715" cy="2870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5692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17410"/>
                                        </p:tgtEl>
                                        <p:attrNameLst>
                                          <p:attrName>style.visibility</p:attrName>
                                        </p:attrNameLst>
                                      </p:cBhvr>
                                      <p:to>
                                        <p:strVal val="visible"/>
                                      </p:to>
                                    </p:set>
                                    <p:animEffect transition="in" filter="fade">
                                      <p:cBhvr>
                                        <p:cTn id="16" dur="500"/>
                                        <p:tgtEl>
                                          <p:spTgt spid="17410"/>
                                        </p:tgtEl>
                                      </p:cBhvr>
                                    </p:animEffect>
                                    <p:anim calcmode="lin" valueType="num">
                                      <p:cBhvr>
                                        <p:cTn id="17" dur="500" fill="hold"/>
                                        <p:tgtEl>
                                          <p:spTgt spid="17410"/>
                                        </p:tgtEl>
                                        <p:attrNameLst>
                                          <p:attrName>ppt_x</p:attrName>
                                        </p:attrNameLst>
                                      </p:cBhvr>
                                      <p:tavLst>
                                        <p:tav tm="0">
                                          <p:val>
                                            <p:strVal val="#ppt_x"/>
                                          </p:val>
                                        </p:tav>
                                        <p:tav tm="100000">
                                          <p:val>
                                            <p:strVal val="#ppt_x"/>
                                          </p:val>
                                        </p:tav>
                                      </p:tavLst>
                                    </p:anim>
                                    <p:anim calcmode="lin" valueType="num">
                                      <p:cBhvr>
                                        <p:cTn id="18" dur="500" fill="hold"/>
                                        <p:tgtEl>
                                          <p:spTgt spid="17410"/>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794355" cy="707886"/>
          </a:xfrm>
          <a:prstGeom prst="rect">
            <a:avLst/>
          </a:prstGeom>
        </p:spPr>
        <p:txBody>
          <a:bodyPr wrap="none">
            <a:spAutoFit/>
          </a:bodyPr>
          <a:lstStyle/>
          <a:p>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ICMP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协议</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749197" cy="461665"/>
          </a:xfrm>
          <a:prstGeom prst="rect">
            <a:avLst/>
          </a:prstGeom>
        </p:spPr>
        <p:txBody>
          <a:bodyPr wrap="none">
            <a:spAutoFit/>
          </a:bodyPr>
          <a:lstStyle/>
          <a:p>
            <a:pPr lvl="0"/>
            <a:r>
              <a:rPr lang="en-US" altLang="zh-CN"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ICMP </a:t>
            </a:r>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报文</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355499"/>
          </a:xfrm>
          <a:prstGeom prst="rect">
            <a:avLst/>
          </a:prstGeom>
        </p:spPr>
        <p:txBody>
          <a:bodyPr wrap="square">
            <a:spAutoFit/>
          </a:bodyPr>
          <a:lstStyle/>
          <a:p>
            <a:pPr marL="342900" indent="-342900" algn="just">
              <a:lnSpc>
                <a:spcPct val="114000"/>
              </a:lnSpc>
              <a:buClr>
                <a:srgbClr val="0070C0"/>
              </a:buClr>
              <a:buFont typeface="Wingdings" panose="05000000000000000000" pitchFamily="2" charset="2"/>
              <a:buChar char="l"/>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实现路由跟踪</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en-US" altLang="zh-CN" sz="1600" dirty="0" err="1" smtClean="0">
                <a:solidFill>
                  <a:schemeClr val="tx1">
                    <a:lumMod val="65000"/>
                    <a:lumOff val="35000"/>
                  </a:schemeClr>
                </a:solidFill>
                <a:latin typeface="Century Gothic" panose="020B0502020202020204" pitchFamily="34" charset="0"/>
                <a:cs typeface="Arial" panose="020B0604020202020204" pitchFamily="34" charset="0"/>
              </a:rPr>
              <a:t>tracert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是路由跟踪实用程序，通过向目标发送不同</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生存周期（</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TTL</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）值的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ICMP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回应数据包，</a:t>
            </a:r>
            <a:r>
              <a:rPr lang="en-US" altLang="zh-CN" sz="1600" dirty="0" err="1" smtClean="0">
                <a:solidFill>
                  <a:schemeClr val="tx1">
                    <a:lumMod val="65000"/>
                    <a:lumOff val="35000"/>
                  </a:schemeClr>
                </a:solidFill>
                <a:latin typeface="Century Gothic" panose="020B0502020202020204" pitchFamily="34" charset="0"/>
                <a:cs typeface="Arial" panose="020B0604020202020204" pitchFamily="34" charset="0"/>
              </a:rPr>
              <a:t>tracert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诊断程序确定到目标所采取的路由，要求路径上的每个路由器在转发数据包之前至少将数据包上的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TTL</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递减</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。若数据包上的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TTL</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减为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时，路由器应该将“</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ICMP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已超时”的消息发回源系统。</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25</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8" y="3200341"/>
            <a:ext cx="10964680" cy="2513445"/>
          </a:xfrm>
          <a:prstGeom prst="rect">
            <a:avLst/>
          </a:prstGeom>
        </p:spPr>
        <p:txBody>
          <a:bodyPr wrap="square">
            <a:spAutoFit/>
          </a:bodyPr>
          <a:lstStyle/>
          <a:p>
            <a:pPr marL="342900" indent="-342900" algn="just">
              <a:lnSpc>
                <a:spcPct val="114000"/>
              </a:lnSpc>
              <a:buClr>
                <a:srgbClr val="0070C0"/>
              </a:buClr>
              <a:buFont typeface="Wingdings" panose="05000000000000000000" pitchFamily="2" charset="2"/>
              <a:buChar char="l"/>
            </a:pPr>
            <a:r>
              <a:rPr lang="zh-CN" altLang="en-US" sz="2400" dirty="0" smtClean="0">
                <a:solidFill>
                  <a:srgbClr val="0070C0"/>
                </a:solidFill>
                <a:latin typeface="汉仪菱心体简" panose="02010609000101010101" pitchFamily="49" charset="-122"/>
                <a:ea typeface="汉仪菱心体简" panose="02010609000101010101" pitchFamily="49" charset="-122"/>
              </a:rPr>
              <a:t>命令的使用</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smtClean="0"/>
              <a:t>格式：</a:t>
            </a:r>
            <a:r>
              <a:rPr lang="en-US" altLang="zh-CN" sz="1600" dirty="0" err="1" smtClean="0"/>
              <a:t>tracert</a:t>
            </a:r>
            <a:r>
              <a:rPr lang="en-US" altLang="zh-CN" sz="1600" dirty="0" smtClean="0"/>
              <a:t>[</a:t>
            </a:r>
            <a:r>
              <a:rPr lang="zh-CN" altLang="en-US" sz="1600" dirty="0" smtClean="0"/>
              <a:t>参数</a:t>
            </a:r>
            <a:r>
              <a:rPr lang="en-US" altLang="zh-CN" sz="1600" dirty="0" smtClean="0"/>
              <a:t>1][</a:t>
            </a:r>
            <a:r>
              <a:rPr lang="zh-CN" altLang="en-US" sz="1600" dirty="0" smtClean="0"/>
              <a:t>参数</a:t>
            </a:r>
            <a:r>
              <a:rPr lang="en-US" altLang="zh-CN" sz="1600" dirty="0" smtClean="0"/>
              <a:t>2]</a:t>
            </a:r>
            <a:r>
              <a:rPr lang="zh-CN" altLang="en-US" sz="1600" dirty="0" smtClean="0"/>
              <a:t>目标主机</a:t>
            </a:r>
          </a:p>
          <a:p>
            <a:pPr algn="just">
              <a:lnSpc>
                <a:spcPct val="114000"/>
              </a:lnSpc>
              <a:buClr>
                <a:srgbClr val="0070C0"/>
              </a:buClr>
            </a:pPr>
            <a:r>
              <a:rPr lang="zh-CN" altLang="en-US" sz="1600" dirty="0" smtClean="0"/>
              <a:t>参数：</a:t>
            </a:r>
          </a:p>
          <a:p>
            <a:pPr algn="just">
              <a:lnSpc>
                <a:spcPct val="114000"/>
              </a:lnSpc>
              <a:buClr>
                <a:srgbClr val="0070C0"/>
              </a:buClr>
            </a:pPr>
            <a:r>
              <a:rPr lang="en-US" altLang="zh-CN" sz="1600" dirty="0" smtClean="0"/>
              <a:t>-d</a:t>
            </a:r>
            <a:r>
              <a:rPr lang="zh-CN" altLang="en-US" sz="1600" dirty="0" smtClean="0"/>
              <a:t>：不解析目标主机地址。</a:t>
            </a:r>
          </a:p>
          <a:p>
            <a:pPr algn="just">
              <a:lnSpc>
                <a:spcPct val="114000"/>
              </a:lnSpc>
              <a:buClr>
                <a:srgbClr val="0070C0"/>
              </a:buClr>
            </a:pPr>
            <a:r>
              <a:rPr lang="en-US" altLang="zh-CN" sz="1600" dirty="0" smtClean="0"/>
              <a:t>-h</a:t>
            </a:r>
            <a:r>
              <a:rPr lang="zh-CN" altLang="en-US" sz="1600" dirty="0" smtClean="0"/>
              <a:t>：指定跟踪的最大路由数，即经过的最多主机数。</a:t>
            </a:r>
          </a:p>
          <a:p>
            <a:pPr algn="just">
              <a:lnSpc>
                <a:spcPct val="114000"/>
              </a:lnSpc>
              <a:buClr>
                <a:srgbClr val="0070C0"/>
              </a:buClr>
            </a:pPr>
            <a:r>
              <a:rPr lang="en-US" altLang="zh-CN" sz="1600" dirty="0" smtClean="0"/>
              <a:t>-j</a:t>
            </a:r>
            <a:r>
              <a:rPr lang="zh-CN" altLang="en-US" sz="1600" dirty="0" smtClean="0"/>
              <a:t>：指定松散的源路由表。</a:t>
            </a:r>
          </a:p>
          <a:p>
            <a:pPr algn="just">
              <a:lnSpc>
                <a:spcPct val="114000"/>
              </a:lnSpc>
              <a:buClr>
                <a:srgbClr val="0070C0"/>
              </a:buClr>
            </a:pPr>
            <a:r>
              <a:rPr lang="en-US" altLang="zh-CN" sz="1600" dirty="0" smtClean="0"/>
              <a:t>-w</a:t>
            </a:r>
            <a:r>
              <a:rPr lang="zh-CN" altLang="en-US" sz="1600" dirty="0" smtClean="0"/>
              <a:t>：以毫秒为单位指定每个应答的超时时间。</a:t>
            </a:r>
            <a:endParaRPr lang="en-US" altLang="zh-CN" sz="1600" dirty="0" smtClean="0"/>
          </a:p>
          <a:p>
            <a:pPr algn="just">
              <a:lnSpc>
                <a:spcPct val="114000"/>
              </a:lnSpc>
              <a:buClr>
                <a:srgbClr val="0070C0"/>
              </a:buClr>
            </a:pPr>
            <a:r>
              <a:rPr lang="zh-CN" altLang="zh-CN" sz="1600" dirty="0"/>
              <a:t>注意：该命令的路由跳数默认为</a:t>
            </a:r>
            <a:r>
              <a:rPr lang="en-US" altLang="zh-CN" sz="1600" dirty="0"/>
              <a:t>30</a:t>
            </a:r>
            <a:r>
              <a:rPr lang="zh-CN" altLang="zh-CN" sz="1600" dirty="0"/>
              <a:t>跳</a:t>
            </a:r>
            <a:r>
              <a:rPr lang="zh-CN" altLang="zh-CN" sz="1600" dirty="0" smtClean="0"/>
              <a:t>。</a:t>
            </a:r>
            <a:endParaRPr lang="zh-CN" altLang="en-US" sz="1600" dirty="0" smtClean="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l="42781" t="34959" r="25777" b="32933"/>
          <a:stretch>
            <a:fillRect/>
          </a:stretch>
        </p:blipFill>
        <p:spPr bwMode="auto">
          <a:xfrm>
            <a:off x="5830798" y="3392644"/>
            <a:ext cx="5352055" cy="2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8835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7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42" presetClass="entr" presetSubtype="0" fill="hold" nodeType="withEffect">
                                  <p:stCondLst>
                                    <p:cond delay="1500"/>
                                  </p:stCondLst>
                                  <p:childTnLst>
                                    <p:set>
                                      <p:cBhvr>
                                        <p:cTn id="23" dur="1" fill="hold">
                                          <p:stCondLst>
                                            <p:cond delay="0"/>
                                          </p:stCondLst>
                                        </p:cTn>
                                        <p:tgtEl>
                                          <p:spTgt spid="18434"/>
                                        </p:tgtEl>
                                        <p:attrNameLst>
                                          <p:attrName>style.visibility</p:attrName>
                                        </p:attrNameLst>
                                      </p:cBhvr>
                                      <p:to>
                                        <p:strVal val="visible"/>
                                      </p:to>
                                    </p:set>
                                    <p:animEffect transition="in" filter="fade">
                                      <p:cBhvr>
                                        <p:cTn id="24" dur="500"/>
                                        <p:tgtEl>
                                          <p:spTgt spid="18434"/>
                                        </p:tgtEl>
                                      </p:cBhvr>
                                    </p:animEffect>
                                    <p:anim calcmode="lin" valueType="num">
                                      <p:cBhvr>
                                        <p:cTn id="25" dur="500" fill="hold"/>
                                        <p:tgtEl>
                                          <p:spTgt spid="18434"/>
                                        </p:tgtEl>
                                        <p:attrNameLst>
                                          <p:attrName>ppt_x</p:attrName>
                                        </p:attrNameLst>
                                      </p:cBhvr>
                                      <p:tavLst>
                                        <p:tav tm="0">
                                          <p:val>
                                            <p:strVal val="#ppt_x"/>
                                          </p:val>
                                        </p:tav>
                                        <p:tav tm="100000">
                                          <p:val>
                                            <p:strVal val="#ppt_x"/>
                                          </p:val>
                                        </p:tav>
                                      </p:tavLst>
                                    </p:anim>
                                    <p:anim calcmode="lin" valueType="num">
                                      <p:cBhvr>
                                        <p:cTn id="26" dur="500" fill="hold"/>
                                        <p:tgtEl>
                                          <p:spTgt spid="184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划分子网</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359906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划分子网（</a:t>
            </a:r>
            <a:r>
              <a:rPr lang="en-US" altLang="zh-CN" sz="2400" dirty="0" err="1"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Subneting</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907941"/>
          </a:xfrm>
          <a:prstGeom prst="rect">
            <a:avLst/>
          </a:prstGeom>
        </p:spPr>
        <p:txBody>
          <a:bodyPr wrap="square">
            <a:spAutoFit/>
          </a:bodyPr>
          <a:lstStyle/>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我们已经知道，</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地址具有层次结构，标准的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地址分为网络号和主机号两层。为了创建子网，需要从原有</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地址的主机位中借出连续的若干高位作为子网络标识，于是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地址从原来两层结构的“网络号</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主机号”的二层结构变成了三层结构的“网络号</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子网络号</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主机号”形式。</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26</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19458" name="图片 2821"/>
          <p:cNvPicPr>
            <a:picLocks noChangeAspect="1" noChangeArrowheads="1"/>
          </p:cNvPicPr>
          <p:nvPr/>
        </p:nvPicPr>
        <p:blipFill>
          <a:blip r:embed="rId2" cstate="print">
            <a:lum bright="6000"/>
            <a:extLst>
              <a:ext uri="{28A0092B-C50C-407E-A947-70E740481C1C}">
                <a14:useLocalDpi xmlns:a14="http://schemas.microsoft.com/office/drawing/2010/main" val="0"/>
              </a:ext>
            </a:extLst>
          </a:blip>
          <a:srcRect/>
          <a:stretch>
            <a:fillRect/>
          </a:stretch>
        </p:blipFill>
        <p:spPr bwMode="auto">
          <a:xfrm>
            <a:off x="1210264" y="3440277"/>
            <a:ext cx="9616614" cy="2054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446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19458"/>
                                        </p:tgtEl>
                                        <p:attrNameLst>
                                          <p:attrName>style.visibility</p:attrName>
                                        </p:attrNameLst>
                                      </p:cBhvr>
                                      <p:to>
                                        <p:strVal val="visible"/>
                                      </p:to>
                                    </p:set>
                                    <p:animEffect transition="in" filter="fade">
                                      <p:cBhvr>
                                        <p:cTn id="16" dur="500"/>
                                        <p:tgtEl>
                                          <p:spTgt spid="19458"/>
                                        </p:tgtEl>
                                      </p:cBhvr>
                                    </p:animEffect>
                                    <p:anim calcmode="lin" valueType="num">
                                      <p:cBhvr>
                                        <p:cTn id="17" dur="500" fill="hold"/>
                                        <p:tgtEl>
                                          <p:spTgt spid="19458"/>
                                        </p:tgtEl>
                                        <p:attrNameLst>
                                          <p:attrName>ppt_x</p:attrName>
                                        </p:attrNameLst>
                                      </p:cBhvr>
                                      <p:tavLst>
                                        <p:tav tm="0">
                                          <p:val>
                                            <p:strVal val="#ppt_x"/>
                                          </p:val>
                                        </p:tav>
                                        <p:tav tm="100000">
                                          <p:val>
                                            <p:strVal val="#ppt_x"/>
                                          </p:val>
                                        </p:tav>
                                      </p:tavLst>
                                    </p:anim>
                                    <p:anim calcmode="lin" valueType="num">
                                      <p:cBhvr>
                                        <p:cTn id="18" dur="500" fill="hold"/>
                                        <p:tgtEl>
                                          <p:spTgt spid="19458"/>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划分子网</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4097597"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子网掩码（</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Subnet Mask</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188659"/>
          </a:xfrm>
          <a:prstGeom prst="rect">
            <a:avLst/>
          </a:prstGeom>
        </p:spPr>
        <p:txBody>
          <a:bodyPr wrap="square">
            <a:spAutoFit/>
          </a:bodyPr>
          <a:lstStyle/>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子网掩码采用与</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地址相同的位格式，由</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32</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位长度的二进制比特位构成，也被分为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4</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位组并采用点分十进制来表示。为了表达方便，在书写上还可以采用更加简单的“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X.X.X.X/Y”</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方式来表示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地址与子网掩码对。其中，每个</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X</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分别表示与</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地址中的一个</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位组对应的十进制值，而</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Y</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表示子网掩码中与网络标识对应的位数。例如</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102.2.3.3</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，掩码为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255.0.0.0</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，可表示为</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102.2.3.3/8</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27</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6" name="图片 5"/>
          <p:cNvPicPr>
            <a:picLocks noChangeAspect="1"/>
          </p:cNvPicPr>
          <p:nvPr/>
        </p:nvPicPr>
        <p:blipFill>
          <a:blip r:embed="rId2"/>
          <a:stretch>
            <a:fillRect/>
          </a:stretch>
        </p:blipFill>
        <p:spPr>
          <a:xfrm>
            <a:off x="980438" y="3728961"/>
            <a:ext cx="10103779" cy="1748731"/>
          </a:xfrm>
          <a:prstGeom prst="rect">
            <a:avLst/>
          </a:prstGeom>
        </p:spPr>
      </p:pic>
    </p:spTree>
    <p:extLst>
      <p:ext uri="{BB962C8B-B14F-4D97-AF65-F5344CB8AC3E}">
        <p14:creationId xmlns:p14="http://schemas.microsoft.com/office/powerpoint/2010/main" val="2308825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anim calcmode="lin" valueType="num">
                                      <p:cBhvr>
                                        <p:cTn id="17" dur="500" fill="hold"/>
                                        <p:tgtEl>
                                          <p:spTgt spid="6"/>
                                        </p:tgtEl>
                                        <p:attrNameLst>
                                          <p:attrName>ppt_x</p:attrName>
                                        </p:attrNameLst>
                                      </p:cBhvr>
                                      <p:tavLst>
                                        <p:tav tm="0">
                                          <p:val>
                                            <p:strVal val="#ppt_x"/>
                                          </p:val>
                                        </p:tav>
                                        <p:tav tm="100000">
                                          <p:val>
                                            <p:strVal val="#ppt_x"/>
                                          </p:val>
                                        </p:tav>
                                      </p:tavLst>
                                    </p:anim>
                                    <p:anim calcmode="lin" valueType="num">
                                      <p:cBhvr>
                                        <p:cTn id="18" dur="500" fill="hold"/>
                                        <p:tgtEl>
                                          <p:spTgt spid="6"/>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547492" cy="707886"/>
          </a:xfrm>
          <a:prstGeom prst="rect">
            <a:avLst/>
          </a:prstGeom>
        </p:spPr>
        <p:txBody>
          <a:bodyPr wrap="none">
            <a:spAutoFit/>
          </a:bodyPr>
          <a:lstStyle/>
          <a:p>
            <a:pPr lvl="0"/>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NAT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技术</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网络地址转换</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776640"/>
          </a:xfrm>
          <a:prstGeom prst="rect">
            <a:avLst/>
          </a:prstGeom>
        </p:spPr>
        <p:txBody>
          <a:bodyPr wrap="square">
            <a:spAutoFit/>
          </a:bodyPr>
          <a:lstStyle/>
          <a:p>
            <a:pPr marL="285750" indent="-285750" algn="just">
              <a:lnSpc>
                <a:spcPct val="114000"/>
              </a:lnSpc>
              <a:buClr>
                <a:srgbClr val="0070C0"/>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网络地址转换（</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Network Address Translation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工程任务组（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 Engineering Task Force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IETF</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）标准，允许一个机构以一个地址出现在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上。它能够帮助解决</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地址紧缺问题，而且使得内外网络隔离，提供一定的网络安全保障</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它</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解决问题的办法是：在内部网络（</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Intranet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）中使用私有地址，通过</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把私有地址翻译成公有</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上使用，其具体的做法是把</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包内的地址域用合法的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地址来替换，如图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5-16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功能通常被集成到路由器、防火墙中，也有单独的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设备。</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设备维护一个状态表，用来把私有</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地址映射到公有</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地址上去。</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28</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 name="图片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5191" y="3702721"/>
            <a:ext cx="6421618" cy="2985511"/>
          </a:xfrm>
          <a:prstGeom prst="rect">
            <a:avLst/>
          </a:prstGeom>
          <a:noFill/>
          <a:effectLst>
            <a:outerShdw dist="20000" dir="5400000" rotWithShape="0">
              <a:srgbClr val="000000">
                <a:alpha val="37999"/>
              </a:srgbClr>
            </a:outerShdw>
          </a:effectLst>
          <a:extLst>
            <a:ext uri="{909E8E84-426E-40DD-AFC4-6F175D3DCCD1}">
              <a14:hiddenFill xmlns:a14="http://schemas.microsoft.com/office/drawing/2010/main">
                <a:solidFill>
                  <a:srgbClr val="9C9CFF"/>
                </a:solidFill>
              </a14:hiddenFill>
            </a:ext>
          </a:extLst>
        </p:spPr>
      </p:pic>
    </p:spTree>
    <p:extLst>
      <p:ext uri="{BB962C8B-B14F-4D97-AF65-F5344CB8AC3E}">
        <p14:creationId xmlns:p14="http://schemas.microsoft.com/office/powerpoint/2010/main" val="384705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491661" cy="707886"/>
          </a:xfrm>
          <a:prstGeom prst="rect">
            <a:avLst/>
          </a:prstGeom>
        </p:spPr>
        <p:txBody>
          <a:bodyPr wrap="none">
            <a:spAutoFit/>
          </a:bodyPr>
          <a:lstStyle/>
          <a:p>
            <a:pPr lvl="0"/>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IPv6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技术简介</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5208786" cy="4864537"/>
          </a:xfrm>
          <a:prstGeom prst="rect">
            <a:avLst/>
          </a:prstGeom>
        </p:spPr>
        <p:txBody>
          <a:bodyPr wrap="square">
            <a:spAutoFit/>
          </a:bodyPr>
          <a:lstStyle/>
          <a:p>
            <a:pPr marL="285750" indent="-285750" algn="just">
              <a:lnSpc>
                <a:spcPct val="114000"/>
              </a:lnSpc>
              <a:buClr>
                <a:srgbClr val="0070C0"/>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IPv4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的设计者无法预见未来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技术发展如此之快，应用如此之快。</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IPv4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协议面临的很多问题，如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地址不够用、路由器上路由表规模巨大等，已经无法用打“补丁”（如使用划分子网、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CIDR</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技术等）的办法来解决。为了应对</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目前的问题，</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IETF</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1994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年推出了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IPv6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协议版本，越来越多的国际化标准组织加入到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IPv6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标准的制定行业中，</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2008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年，北京奥运会成功使用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IPv6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网络，我国成为全球最早商用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IPv6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的国家之一，同年</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月，中国下一代</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示范工程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CNGI</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正式宣布从前期的实验阶段转入试商用。目前</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CNGI</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已经成为全球最大的示范性</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IPv6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网络。</a:t>
            </a:r>
          </a:p>
          <a:p>
            <a:pPr marL="285750" indent="-285750" algn="just">
              <a:lnSpc>
                <a:spcPct val="114000"/>
              </a:lnSpc>
              <a:buClr>
                <a:srgbClr val="0070C0"/>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IPv6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协议的主要特征可归纳为：新的协议格式、巨大的地址空间、有效的分级寻址和路由结构、有状态和无状态的地址自动配置、内置的安全机制、更好地支持服务质量（</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Quality of Service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QoS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）。这为智能手机、汽车、物联网智能仪器、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PDA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等都能接入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提供了良好的发展前景。</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29</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62236" y="1809351"/>
            <a:ext cx="5179776" cy="4046700"/>
          </a:xfrm>
          <a:prstGeom prst="rect">
            <a:avLst/>
          </a:prstGeom>
        </p:spPr>
      </p:pic>
    </p:spTree>
    <p:extLst>
      <p:ext uri="{BB962C8B-B14F-4D97-AF65-F5344CB8AC3E}">
        <p14:creationId xmlns:p14="http://schemas.microsoft.com/office/powerpoint/2010/main" val="1652815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50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项目分析</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需要考虑的问题</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627223"/>
          </a:xfrm>
          <a:prstGeom prst="rect">
            <a:avLst/>
          </a:prstGeom>
        </p:spPr>
        <p:txBody>
          <a:bodyPr wrap="square">
            <a:spAutoFit/>
          </a:bodyPr>
          <a:lstStyle/>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通过上面的分析，完成本项目需要实现三个核心任务：规划公司网络</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地址；配置与调试网络互连设备；配置静态路由和动态路由。</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03</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1026" name="Picture 2" descr="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2327" y="2436574"/>
            <a:ext cx="7580002" cy="4111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4059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026"/>
                                        </p:tgtEl>
                                        <p:attrNameLst>
                                          <p:attrName>style.visibility</p:attrName>
                                        </p:attrNameLst>
                                      </p:cBhvr>
                                      <p:to>
                                        <p:strVal val="visible"/>
                                      </p:to>
                                    </p:set>
                                    <p:animEffect transition="in" filter="fade">
                                      <p:cBhvr>
                                        <p:cTn id="20" dur="500"/>
                                        <p:tgtEl>
                                          <p:spTgt spid="1026"/>
                                        </p:tgtEl>
                                      </p:cBhvr>
                                    </p:animEffect>
                                    <p:anim calcmode="lin" valueType="num">
                                      <p:cBhvr>
                                        <p:cTn id="21" dur="500" fill="hold"/>
                                        <p:tgtEl>
                                          <p:spTgt spid="1026"/>
                                        </p:tgtEl>
                                        <p:attrNameLst>
                                          <p:attrName>ppt_x</p:attrName>
                                        </p:attrNameLst>
                                      </p:cBhvr>
                                      <p:tavLst>
                                        <p:tav tm="0">
                                          <p:val>
                                            <p:strVal val="#ppt_x"/>
                                          </p:val>
                                        </p:tav>
                                        <p:tav tm="100000">
                                          <p:val>
                                            <p:strVal val="#ppt_x"/>
                                          </p:val>
                                        </p:tav>
                                      </p:tavLst>
                                    </p:anim>
                                    <p:anim calcmode="lin" valueType="num">
                                      <p:cBhvr>
                                        <p:cTn id="22" dur="5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7" y="698681"/>
            <a:ext cx="3775393"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移动互联网技术</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549987" y="1325599"/>
            <a:ext cx="2646878"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移动互联网的</a:t>
            </a:r>
            <a:r>
              <a:rPr lang="zh-CN" altLang="en-US"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概念</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14" name="组合 13"/>
          <p:cNvGrpSpPr/>
          <p:nvPr/>
        </p:nvGrpSpPr>
        <p:grpSpPr>
          <a:xfrm>
            <a:off x="7200122" y="1689433"/>
            <a:ext cx="4314544" cy="4132957"/>
            <a:chOff x="5400092" y="1267075"/>
            <a:chExt cx="3235908" cy="3099720"/>
          </a:xfrm>
        </p:grpSpPr>
        <p:sp>
          <p:nvSpPr>
            <p:cNvPr id="65" name="矩形 64"/>
            <p:cNvSpPr/>
            <p:nvPr/>
          </p:nvSpPr>
          <p:spPr>
            <a:xfrm>
              <a:off x="5777053" y="2588332"/>
              <a:ext cx="2858947" cy="1361912"/>
            </a:xfrm>
            <a:prstGeom prst="rect">
              <a:avLst/>
            </a:prstGeom>
          </p:spPr>
          <p:txBody>
            <a:bodyPr wrap="square">
              <a:spAutoFit/>
            </a:bodyPr>
            <a:lstStyle/>
            <a:p>
              <a:r>
                <a:rPr lang="zh-CN" altLang="en-US" sz="1400" dirty="0">
                  <a:solidFill>
                    <a:schemeClr val="tx1">
                      <a:lumMod val="85000"/>
                      <a:lumOff val="15000"/>
                    </a:schemeClr>
                  </a:solidFill>
                  <a:latin typeface="Century Gothic" panose="020B0502020202020204" pitchFamily="34" charset="0"/>
                  <a:cs typeface="Arial" panose="020B0604020202020204" pitchFamily="34" charset="0"/>
                </a:rPr>
                <a:t>移动互联网（</a:t>
              </a:r>
              <a:r>
                <a:rPr lang="en-US" altLang="zh-CN" sz="1400" dirty="0">
                  <a:solidFill>
                    <a:schemeClr val="tx1">
                      <a:lumMod val="85000"/>
                      <a:lumOff val="15000"/>
                    </a:schemeClr>
                  </a:solidFill>
                  <a:latin typeface="Century Gothic" panose="020B0502020202020204" pitchFamily="34" charset="0"/>
                  <a:cs typeface="Arial" panose="020B0604020202020204" pitchFamily="34" charset="0"/>
                </a:rPr>
                <a:t>Mobile Internet</a:t>
              </a:r>
              <a:r>
                <a:rPr lang="zh-CN" altLang="en-US" sz="1400" dirty="0">
                  <a:solidFill>
                    <a:schemeClr val="tx1">
                      <a:lumMod val="85000"/>
                      <a:lumOff val="15000"/>
                    </a:schemeClr>
                  </a:solidFill>
                  <a:latin typeface="Century Gothic" panose="020B0502020202020204" pitchFamily="34" charset="0"/>
                  <a:cs typeface="Arial" panose="020B0604020202020204" pitchFamily="34" charset="0"/>
                </a:rPr>
                <a:t>，</a:t>
              </a:r>
              <a:r>
                <a:rPr lang="en-US" altLang="zh-CN" sz="1400" dirty="0">
                  <a:solidFill>
                    <a:schemeClr val="tx1">
                      <a:lumMod val="85000"/>
                      <a:lumOff val="15000"/>
                    </a:schemeClr>
                  </a:solidFill>
                  <a:latin typeface="Century Gothic" panose="020B0502020202020204" pitchFamily="34" charset="0"/>
                  <a:cs typeface="Arial" panose="020B0604020202020204" pitchFamily="34" charset="0"/>
                </a:rPr>
                <a:t>MI</a:t>
              </a:r>
              <a:r>
                <a:rPr lang="zh-CN" altLang="en-US" sz="1400" dirty="0">
                  <a:solidFill>
                    <a:schemeClr val="tx1">
                      <a:lumMod val="85000"/>
                      <a:lumOff val="15000"/>
                    </a:schemeClr>
                  </a:solidFill>
                  <a:latin typeface="Century Gothic" panose="020B0502020202020204" pitchFamily="34" charset="0"/>
                  <a:cs typeface="Arial" panose="020B0604020202020204" pitchFamily="34" charset="0"/>
                </a:rPr>
                <a:t>）就是将移动通信和互联网两者结合起来成为一体。从技术层面的定义是以宽带</a:t>
              </a:r>
              <a:r>
                <a:rPr lang="en-US" altLang="zh-CN" sz="1400" dirty="0">
                  <a:solidFill>
                    <a:schemeClr val="tx1">
                      <a:lumMod val="85000"/>
                      <a:lumOff val="15000"/>
                    </a:schemeClr>
                  </a:solidFill>
                  <a:latin typeface="Century Gothic" panose="020B0502020202020204" pitchFamily="34" charset="0"/>
                  <a:cs typeface="Arial" panose="020B0604020202020204" pitchFamily="34" charset="0"/>
                </a:rPr>
                <a:t>IP</a:t>
              </a:r>
              <a:r>
                <a:rPr lang="zh-CN" altLang="en-US" sz="1400" dirty="0">
                  <a:solidFill>
                    <a:schemeClr val="tx1">
                      <a:lumMod val="85000"/>
                      <a:lumOff val="15000"/>
                    </a:schemeClr>
                  </a:solidFill>
                  <a:latin typeface="Century Gothic" panose="020B0502020202020204" pitchFamily="34" charset="0"/>
                  <a:cs typeface="Arial" panose="020B0604020202020204" pitchFamily="34" charset="0"/>
                </a:rPr>
                <a:t>为技术核心，可以同时提供语音、数据、多媒体等业务的开放式基础电信网络；从终端的定义是用户使用手机、上网本、笔记本电脑、平板电脑、智能本等移动终端，通过移动网络获取移动通信网络服务和互联网服务。</a:t>
              </a:r>
              <a:endParaRPr lang="en-US" altLang="zh-CN" sz="14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284742"/>
            </a:xfrm>
            <a:prstGeom prst="rect">
              <a:avLst/>
            </a:prstGeom>
          </p:spPr>
          <p:txBody>
            <a:bodyPr wrap="square">
              <a:spAutoFit/>
            </a:bodyPr>
            <a:lstStyle/>
            <a:p>
              <a:r>
                <a:rPr lang="en-US" altLang="zh-CN" sz="1867" b="1" dirty="0" smtClean="0">
                  <a:solidFill>
                    <a:srgbClr val="0563B8"/>
                  </a:solidFill>
                  <a:latin typeface="Century Gothic" panose="020B0502020202020204" pitchFamily="34" charset="0"/>
                  <a:cs typeface="Arial" panose="020B0604020202020204" pitchFamily="34" charset="0"/>
                </a:rPr>
                <a:t>Mobile Internet</a:t>
              </a:r>
              <a:endParaRPr lang="en-US" altLang="zh-CN" sz="1867" b="1" dirty="0">
                <a:solidFill>
                  <a:srgbClr val="0563B8"/>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268523"/>
              <a:ext cx="1427851" cy="253916"/>
            </a:xfrm>
            <a:prstGeom prst="rect">
              <a:avLst/>
            </a:prstGeom>
          </p:spPr>
          <p:txBody>
            <a:bodyPr wrap="square">
              <a:spAutoFit/>
            </a:bodyPr>
            <a:lstStyle/>
            <a:p>
              <a:r>
                <a:rPr lang="zh-CN" altLang="en-US" sz="1600" dirty="0" smtClean="0">
                  <a:solidFill>
                    <a:schemeClr val="tx1">
                      <a:lumMod val="95000"/>
                      <a:lumOff val="5000"/>
                    </a:schemeClr>
                  </a:solidFill>
                  <a:latin typeface="Century Gothic" panose="020B0502020202020204" pitchFamily="34" charset="0"/>
                  <a:cs typeface="Arial" panose="020B0604020202020204" pitchFamily="34" charset="0"/>
                </a:rPr>
                <a:t>移动通信 </a:t>
              </a:r>
              <a:r>
                <a:rPr lang="en-US" altLang="zh-CN" sz="1600" dirty="0" smtClean="0">
                  <a:solidFill>
                    <a:schemeClr val="tx1">
                      <a:lumMod val="95000"/>
                      <a:lumOff val="5000"/>
                    </a:schemeClr>
                  </a:solidFill>
                  <a:latin typeface="Century Gothic" panose="020B0502020202020204" pitchFamily="34" charset="0"/>
                  <a:cs typeface="Arial" panose="020B0604020202020204" pitchFamily="34" charset="0"/>
                </a:rPr>
                <a:t>+ </a:t>
              </a:r>
              <a:r>
                <a:rPr lang="zh-CN" altLang="en-US" sz="1600" dirty="0" smtClean="0">
                  <a:solidFill>
                    <a:schemeClr val="tx1">
                      <a:lumMod val="95000"/>
                      <a:lumOff val="5000"/>
                    </a:schemeClr>
                  </a:solidFill>
                  <a:latin typeface="Century Gothic" panose="020B0502020202020204" pitchFamily="34" charset="0"/>
                  <a:cs typeface="Arial" panose="020B0604020202020204" pitchFamily="34" charset="0"/>
                </a:rPr>
                <a:t>互联网</a:t>
              </a:r>
              <a:endParaRPr lang="en-US" altLang="zh-CN" sz="16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5295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4082053"/>
              <a:ext cx="705056" cy="284742"/>
              <a:chOff x="969781" y="2311571"/>
              <a:chExt cx="820325" cy="284742"/>
            </a:xfrm>
          </p:grpSpPr>
          <p:sp>
            <p:nvSpPr>
              <p:cNvPr id="78" name="矩形 77"/>
              <p:cNvSpPr/>
              <p:nvPr/>
            </p:nvSpPr>
            <p:spPr>
              <a:xfrm>
                <a:off x="969781" y="2341940"/>
                <a:ext cx="820325" cy="247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72765" y="2311571"/>
                <a:ext cx="614356"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4082053"/>
              <a:ext cx="705056" cy="284742"/>
              <a:chOff x="969781" y="2311571"/>
              <a:chExt cx="820325" cy="284742"/>
            </a:xfrm>
          </p:grpSpPr>
          <p:sp>
            <p:nvSpPr>
              <p:cNvPr id="82" name="矩形 81"/>
              <p:cNvSpPr/>
              <p:nvPr/>
            </p:nvSpPr>
            <p:spPr>
              <a:xfrm>
                <a:off x="969781" y="2341940"/>
                <a:ext cx="820325" cy="247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311571"/>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4750" y="4082053"/>
              <a:ext cx="707164" cy="284742"/>
              <a:chOff x="968555" y="2311571"/>
              <a:chExt cx="822778" cy="284742"/>
            </a:xfrm>
          </p:grpSpPr>
          <p:sp>
            <p:nvSpPr>
              <p:cNvPr id="91" name="矩形 90"/>
              <p:cNvSpPr/>
              <p:nvPr/>
            </p:nvSpPr>
            <p:spPr>
              <a:xfrm>
                <a:off x="969781" y="2341940"/>
                <a:ext cx="820325" cy="24704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968555" y="2311571"/>
                <a:ext cx="822778"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Where</a:t>
                </a:r>
              </a:p>
            </p:txBody>
          </p:sp>
        </p:grpSp>
      </p:grpSp>
      <p:grpSp>
        <p:nvGrpSpPr>
          <p:cNvPr id="30" name="组合 29"/>
          <p:cNvGrpSpPr/>
          <p:nvPr/>
        </p:nvGrpSpPr>
        <p:grpSpPr>
          <a:xfrm>
            <a:off x="11856640" y="548680"/>
            <a:ext cx="335360" cy="882400"/>
            <a:chOff x="8892480" y="411510"/>
            <a:chExt cx="251520" cy="661800"/>
          </a:xfrm>
        </p:grpSpPr>
        <p:sp>
          <p:nvSpPr>
            <p:cNvPr id="31" name="矩形 30"/>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30</a:t>
              </a:r>
              <a:endParaRPr lang="zh-CN" altLang="en-US" sz="1067" dirty="0">
                <a:solidFill>
                  <a:schemeClr val="bg1"/>
                </a:solidFill>
                <a:latin typeface="Century Gothic" panose="020B0502020202020204" pitchFamily="34" charset="0"/>
              </a:endParaRPr>
            </a:p>
          </p:txBody>
        </p:sp>
        <p:grpSp>
          <p:nvGrpSpPr>
            <p:cNvPr id="33" name="组合 32"/>
            <p:cNvGrpSpPr/>
            <p:nvPr/>
          </p:nvGrpSpPr>
          <p:grpSpPr>
            <a:xfrm>
              <a:off x="8964240" y="819459"/>
              <a:ext cx="108000" cy="7834"/>
              <a:chOff x="8953171" y="848034"/>
              <a:chExt cx="130138" cy="7834"/>
            </a:xfrm>
          </p:grpSpPr>
          <p:cxnSp>
            <p:nvCxnSpPr>
              <p:cNvPr id="34" name="直接连接符 33"/>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578" y="1988608"/>
            <a:ext cx="6088906" cy="4286250"/>
          </a:xfrm>
          <a:prstGeom prst="rect">
            <a:avLst/>
          </a:prstGeom>
        </p:spPr>
      </p:pic>
    </p:spTree>
    <p:extLst>
      <p:ext uri="{BB962C8B-B14F-4D97-AF65-F5344CB8AC3E}">
        <p14:creationId xmlns:p14="http://schemas.microsoft.com/office/powerpoint/2010/main" val="4223386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7" y="698681"/>
            <a:ext cx="3775393"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移动互联网技术</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549987" y="1325599"/>
            <a:ext cx="3262432"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移动互联网的业务体系</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14" name="组合 13"/>
          <p:cNvGrpSpPr/>
          <p:nvPr/>
        </p:nvGrpSpPr>
        <p:grpSpPr>
          <a:xfrm>
            <a:off x="7200122" y="1689433"/>
            <a:ext cx="4314544" cy="4132957"/>
            <a:chOff x="5400092" y="1267075"/>
            <a:chExt cx="3235908" cy="3099720"/>
          </a:xfrm>
        </p:grpSpPr>
        <p:sp>
          <p:nvSpPr>
            <p:cNvPr id="65" name="矩形 64"/>
            <p:cNvSpPr/>
            <p:nvPr/>
          </p:nvSpPr>
          <p:spPr>
            <a:xfrm>
              <a:off x="5777053" y="2588332"/>
              <a:ext cx="2858947" cy="1523495"/>
            </a:xfrm>
            <a:prstGeom prst="rect">
              <a:avLst/>
            </a:prstGeom>
          </p:spPr>
          <p:txBody>
            <a:bodyPr wrap="square">
              <a:spAutoFit/>
            </a:bodyPr>
            <a:lstStyle/>
            <a:p>
              <a:pPr marL="285750" indent="-285750">
                <a:buClr>
                  <a:srgbClr val="0070C0"/>
                </a:buClr>
                <a:buFont typeface="Wingdings" panose="05000000000000000000" pitchFamily="2" charset="2"/>
                <a:buChar char="l"/>
              </a:pPr>
              <a:r>
                <a:rPr lang="zh-CN" altLang="en-US" sz="1400" dirty="0" smtClean="0">
                  <a:solidFill>
                    <a:schemeClr val="tx1">
                      <a:lumMod val="85000"/>
                      <a:lumOff val="15000"/>
                    </a:schemeClr>
                  </a:solidFill>
                  <a:latin typeface="Century Gothic" panose="020B0502020202020204" pitchFamily="34" charset="0"/>
                  <a:cs typeface="Arial" panose="020B0604020202020204" pitchFamily="34" charset="0"/>
                </a:rPr>
                <a:t>固定</a:t>
              </a:r>
              <a:r>
                <a:rPr lang="zh-CN" altLang="en-US" sz="1400" dirty="0">
                  <a:solidFill>
                    <a:schemeClr val="tx1">
                      <a:lumMod val="85000"/>
                      <a:lumOff val="15000"/>
                    </a:schemeClr>
                  </a:solidFill>
                  <a:latin typeface="Century Gothic" panose="020B0502020202020204" pitchFamily="34" charset="0"/>
                  <a:cs typeface="Arial" panose="020B0604020202020204" pitchFamily="34" charset="0"/>
                </a:rPr>
                <a:t>互联网的业务向移动终端的复制，从而实现移动互联网与固定互联网相似的业务体验，这是移动互联网业务的基础</a:t>
              </a:r>
              <a:r>
                <a:rPr lang="zh-CN" altLang="en-US" sz="1400" dirty="0" smtClean="0">
                  <a:solidFill>
                    <a:schemeClr val="tx1">
                      <a:lumMod val="85000"/>
                      <a:lumOff val="15000"/>
                    </a:schemeClr>
                  </a:solidFill>
                  <a:latin typeface="Century Gothic" panose="020B0502020202020204" pitchFamily="34" charset="0"/>
                  <a:cs typeface="Arial" panose="020B0604020202020204" pitchFamily="34" charset="0"/>
                </a:rPr>
                <a:t>；</a:t>
              </a:r>
              <a:endParaRPr lang="en-US" altLang="zh-CN" sz="1400" dirty="0" smtClean="0">
                <a:solidFill>
                  <a:schemeClr val="tx1">
                    <a:lumMod val="85000"/>
                    <a:lumOff val="15000"/>
                  </a:schemeClr>
                </a:solidFill>
                <a:latin typeface="Century Gothic" panose="020B0502020202020204" pitchFamily="34" charset="0"/>
                <a:cs typeface="Arial" panose="020B0604020202020204" pitchFamily="34" charset="0"/>
              </a:endParaRPr>
            </a:p>
            <a:p>
              <a:pPr marL="285750" indent="-285750">
                <a:buClr>
                  <a:srgbClr val="0070C0"/>
                </a:buClr>
                <a:buFont typeface="Wingdings" panose="05000000000000000000" pitchFamily="2" charset="2"/>
                <a:buChar char="l"/>
              </a:pPr>
              <a:r>
                <a:rPr lang="zh-CN" altLang="en-US" sz="1400" dirty="0" smtClean="0">
                  <a:solidFill>
                    <a:schemeClr val="tx1">
                      <a:lumMod val="85000"/>
                      <a:lumOff val="15000"/>
                    </a:schemeClr>
                  </a:solidFill>
                  <a:latin typeface="Century Gothic" panose="020B0502020202020204" pitchFamily="34" charset="0"/>
                  <a:cs typeface="Arial" panose="020B0604020202020204" pitchFamily="34" charset="0"/>
                </a:rPr>
                <a:t>移动通信</a:t>
              </a:r>
              <a:r>
                <a:rPr lang="zh-CN" altLang="en-US" sz="1400" dirty="0">
                  <a:solidFill>
                    <a:schemeClr val="tx1">
                      <a:lumMod val="85000"/>
                      <a:lumOff val="15000"/>
                    </a:schemeClr>
                  </a:solidFill>
                  <a:latin typeface="Century Gothic" panose="020B0502020202020204" pitchFamily="34" charset="0"/>
                  <a:cs typeface="Arial" panose="020B0604020202020204" pitchFamily="34" charset="0"/>
                </a:rPr>
                <a:t>业务的互联网化</a:t>
              </a:r>
              <a:r>
                <a:rPr lang="zh-CN" altLang="en-US" sz="1400" dirty="0" smtClean="0">
                  <a:solidFill>
                    <a:schemeClr val="tx1">
                      <a:lumMod val="85000"/>
                      <a:lumOff val="15000"/>
                    </a:schemeClr>
                  </a:solidFill>
                  <a:latin typeface="Century Gothic" panose="020B0502020202020204" pitchFamily="34" charset="0"/>
                  <a:cs typeface="Arial" panose="020B0604020202020204" pitchFamily="34" charset="0"/>
                </a:rPr>
                <a:t>；</a:t>
              </a:r>
              <a:endParaRPr lang="en-US" altLang="zh-CN" sz="1400" dirty="0" smtClean="0">
                <a:solidFill>
                  <a:schemeClr val="tx1">
                    <a:lumMod val="85000"/>
                    <a:lumOff val="15000"/>
                  </a:schemeClr>
                </a:solidFill>
                <a:latin typeface="Century Gothic" panose="020B0502020202020204" pitchFamily="34" charset="0"/>
                <a:cs typeface="Arial" panose="020B0604020202020204" pitchFamily="34" charset="0"/>
              </a:endParaRPr>
            </a:p>
            <a:p>
              <a:pPr marL="285750" indent="-285750">
                <a:buClr>
                  <a:srgbClr val="0070C0"/>
                </a:buClr>
                <a:buFont typeface="Wingdings" panose="05000000000000000000" pitchFamily="2" charset="2"/>
                <a:buChar char="l"/>
              </a:pPr>
              <a:r>
                <a:rPr lang="zh-CN" altLang="en-US" sz="1400" dirty="0" smtClean="0">
                  <a:solidFill>
                    <a:schemeClr val="tx1">
                      <a:lumMod val="85000"/>
                      <a:lumOff val="15000"/>
                    </a:schemeClr>
                  </a:solidFill>
                  <a:latin typeface="Century Gothic" panose="020B0502020202020204" pitchFamily="34" charset="0"/>
                  <a:cs typeface="Arial" panose="020B0604020202020204" pitchFamily="34" charset="0"/>
                </a:rPr>
                <a:t>结合</a:t>
              </a:r>
              <a:r>
                <a:rPr lang="zh-CN" altLang="en-US" sz="1400" dirty="0">
                  <a:solidFill>
                    <a:schemeClr val="tx1">
                      <a:lumMod val="85000"/>
                      <a:lumOff val="15000"/>
                    </a:schemeClr>
                  </a:solidFill>
                  <a:latin typeface="Century Gothic" panose="020B0502020202020204" pitchFamily="34" charset="0"/>
                  <a:cs typeface="Arial" panose="020B0604020202020204" pitchFamily="34" charset="0"/>
                </a:rPr>
                <a:t>移动通信与互联网功能而进行的有别于固定互联网的业务创新</a:t>
              </a:r>
              <a:r>
                <a:rPr lang="zh-CN" altLang="en-US" sz="1400" dirty="0" smtClean="0">
                  <a:solidFill>
                    <a:schemeClr val="tx1">
                      <a:lumMod val="85000"/>
                      <a:lumOff val="15000"/>
                    </a:schemeClr>
                  </a:solidFill>
                  <a:latin typeface="Century Gothic" panose="020B0502020202020204" pitchFamily="34" charset="0"/>
                  <a:cs typeface="Arial" panose="020B0604020202020204" pitchFamily="34" charset="0"/>
                </a:rPr>
                <a:t>，将</a:t>
              </a:r>
              <a:r>
                <a:rPr lang="zh-CN" altLang="en-US" sz="1400" dirty="0">
                  <a:solidFill>
                    <a:schemeClr val="tx1">
                      <a:lumMod val="85000"/>
                      <a:lumOff val="15000"/>
                    </a:schemeClr>
                  </a:solidFill>
                  <a:latin typeface="Century Gothic" panose="020B0502020202020204" pitchFamily="34" charset="0"/>
                  <a:cs typeface="Arial" panose="020B0604020202020204" pitchFamily="34" charset="0"/>
                </a:rPr>
                <a:t>移动通信的网络能力与互联网的网络与应用能力进行聚合，从而创新出适合移动互联网的互联网业务。</a:t>
              </a:r>
              <a:endParaRPr lang="en-US" altLang="zh-CN" sz="14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284742"/>
            </a:xfrm>
            <a:prstGeom prst="rect">
              <a:avLst/>
            </a:prstGeom>
          </p:spPr>
          <p:txBody>
            <a:bodyPr wrap="square">
              <a:spAutoFit/>
            </a:bodyPr>
            <a:lstStyle/>
            <a:p>
              <a:r>
                <a:rPr lang="en-US" altLang="zh-CN" sz="1867" b="1" dirty="0" smtClean="0">
                  <a:solidFill>
                    <a:srgbClr val="0563B8"/>
                  </a:solidFill>
                  <a:latin typeface="Century Gothic" panose="020B0502020202020204" pitchFamily="34" charset="0"/>
                  <a:cs typeface="Arial" panose="020B0604020202020204" pitchFamily="34" charset="0"/>
                </a:rPr>
                <a:t>Service System</a:t>
              </a:r>
              <a:endParaRPr lang="en-US" altLang="zh-CN" sz="1867" b="1" dirty="0">
                <a:solidFill>
                  <a:srgbClr val="0563B8"/>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268523"/>
              <a:ext cx="1427851" cy="253916"/>
            </a:xfrm>
            <a:prstGeom prst="rect">
              <a:avLst/>
            </a:prstGeom>
          </p:spPr>
          <p:txBody>
            <a:bodyPr wrap="square">
              <a:spAutoFit/>
            </a:bodyPr>
            <a:lstStyle/>
            <a:p>
              <a:r>
                <a:rPr lang="zh-CN" altLang="en-US" sz="1600" dirty="0" smtClean="0">
                  <a:solidFill>
                    <a:schemeClr val="tx1">
                      <a:lumMod val="95000"/>
                      <a:lumOff val="5000"/>
                    </a:schemeClr>
                  </a:solidFill>
                  <a:latin typeface="Century Gothic" panose="020B0502020202020204" pitchFamily="34" charset="0"/>
                  <a:cs typeface="Arial" panose="020B0604020202020204" pitchFamily="34" charset="0"/>
                </a:rPr>
                <a:t>主要包括：</a:t>
              </a:r>
              <a:endParaRPr lang="en-US" altLang="zh-CN" sz="16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73255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4082053"/>
              <a:ext cx="705056" cy="284742"/>
              <a:chOff x="969781" y="2311571"/>
              <a:chExt cx="820325" cy="284742"/>
            </a:xfrm>
          </p:grpSpPr>
          <p:sp>
            <p:nvSpPr>
              <p:cNvPr id="78" name="矩形 77"/>
              <p:cNvSpPr/>
              <p:nvPr/>
            </p:nvSpPr>
            <p:spPr>
              <a:xfrm>
                <a:off x="969781" y="2341940"/>
                <a:ext cx="820325" cy="247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72765" y="2311571"/>
                <a:ext cx="614356"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4082053"/>
              <a:ext cx="705056" cy="284742"/>
              <a:chOff x="969781" y="2311571"/>
              <a:chExt cx="820325" cy="284742"/>
            </a:xfrm>
          </p:grpSpPr>
          <p:sp>
            <p:nvSpPr>
              <p:cNvPr id="82" name="矩形 81"/>
              <p:cNvSpPr/>
              <p:nvPr/>
            </p:nvSpPr>
            <p:spPr>
              <a:xfrm>
                <a:off x="969781" y="2341940"/>
                <a:ext cx="820325" cy="247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311571"/>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4750" y="4082053"/>
              <a:ext cx="707164" cy="284742"/>
              <a:chOff x="968555" y="2311571"/>
              <a:chExt cx="822778" cy="284742"/>
            </a:xfrm>
          </p:grpSpPr>
          <p:sp>
            <p:nvSpPr>
              <p:cNvPr id="91" name="矩形 90"/>
              <p:cNvSpPr/>
              <p:nvPr/>
            </p:nvSpPr>
            <p:spPr>
              <a:xfrm>
                <a:off x="969781" y="2341940"/>
                <a:ext cx="820325" cy="24704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968555" y="2311571"/>
                <a:ext cx="822778"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Where</a:t>
                </a:r>
              </a:p>
            </p:txBody>
          </p:sp>
        </p:grpSp>
      </p:grpSp>
      <p:grpSp>
        <p:nvGrpSpPr>
          <p:cNvPr id="30" name="组合 29"/>
          <p:cNvGrpSpPr/>
          <p:nvPr/>
        </p:nvGrpSpPr>
        <p:grpSpPr>
          <a:xfrm>
            <a:off x="11856640" y="548680"/>
            <a:ext cx="335360" cy="882400"/>
            <a:chOff x="8892480" y="411510"/>
            <a:chExt cx="251520" cy="661800"/>
          </a:xfrm>
        </p:grpSpPr>
        <p:sp>
          <p:nvSpPr>
            <p:cNvPr id="31" name="矩形 30"/>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31</a:t>
              </a:r>
              <a:endParaRPr lang="zh-CN" altLang="en-US" sz="1067" dirty="0">
                <a:solidFill>
                  <a:schemeClr val="bg1"/>
                </a:solidFill>
                <a:latin typeface="Century Gothic" panose="020B0502020202020204" pitchFamily="34" charset="0"/>
              </a:endParaRPr>
            </a:p>
          </p:txBody>
        </p:sp>
        <p:grpSp>
          <p:nvGrpSpPr>
            <p:cNvPr id="33" name="组合 32"/>
            <p:cNvGrpSpPr/>
            <p:nvPr/>
          </p:nvGrpSpPr>
          <p:grpSpPr>
            <a:xfrm>
              <a:off x="8964240" y="819459"/>
              <a:ext cx="108000" cy="7834"/>
              <a:chOff x="8953171" y="848034"/>
              <a:chExt cx="130138" cy="7834"/>
            </a:xfrm>
          </p:grpSpPr>
          <p:cxnSp>
            <p:nvCxnSpPr>
              <p:cNvPr id="34" name="直接连接符 33"/>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2050" name="Picture 2" descr="5-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577" y="2064632"/>
            <a:ext cx="6143676" cy="389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310057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1+#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7" y="698681"/>
            <a:ext cx="3775393"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移动互联网技术</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549987" y="1325599"/>
            <a:ext cx="2646878"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移动互联网的目标</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14" name="组合 13"/>
          <p:cNvGrpSpPr/>
          <p:nvPr/>
        </p:nvGrpSpPr>
        <p:grpSpPr>
          <a:xfrm>
            <a:off x="7200122" y="1689433"/>
            <a:ext cx="4314544" cy="4132957"/>
            <a:chOff x="5400092" y="1267075"/>
            <a:chExt cx="3235908" cy="3099720"/>
          </a:xfrm>
        </p:grpSpPr>
        <p:sp>
          <p:nvSpPr>
            <p:cNvPr id="65" name="矩形 64"/>
            <p:cNvSpPr/>
            <p:nvPr/>
          </p:nvSpPr>
          <p:spPr>
            <a:xfrm>
              <a:off x="5777053" y="2588332"/>
              <a:ext cx="2858947" cy="715581"/>
            </a:xfrm>
            <a:prstGeom prst="rect">
              <a:avLst/>
            </a:prstGeom>
          </p:spPr>
          <p:txBody>
            <a:bodyPr wrap="square">
              <a:spAutoFit/>
            </a:bodyPr>
            <a:lstStyle/>
            <a:p>
              <a:pPr>
                <a:buClr>
                  <a:srgbClr val="0070C0"/>
                </a:buClr>
              </a:pPr>
              <a:r>
                <a:rPr lang="zh-CN" altLang="en-US" sz="1400" dirty="0" smtClean="0">
                  <a:solidFill>
                    <a:schemeClr val="tx1">
                      <a:lumMod val="85000"/>
                      <a:lumOff val="15000"/>
                    </a:schemeClr>
                  </a:solidFill>
                  <a:latin typeface="Century Gothic" panose="020B0502020202020204" pitchFamily="34" charset="0"/>
                  <a:cs typeface="Arial" panose="020B0604020202020204" pitchFamily="34" charset="0"/>
                </a:rPr>
                <a:t>移动</a:t>
              </a:r>
              <a:r>
                <a:rPr lang="zh-CN" altLang="en-US" sz="1400" dirty="0">
                  <a:solidFill>
                    <a:schemeClr val="tx1">
                      <a:lumMod val="85000"/>
                      <a:lumOff val="15000"/>
                    </a:schemeClr>
                  </a:solidFill>
                  <a:latin typeface="Century Gothic" panose="020B0502020202020204" pitchFamily="34" charset="0"/>
                  <a:cs typeface="Arial" panose="020B0604020202020204" pitchFamily="34" charset="0"/>
                </a:rPr>
                <a:t>互联网技术是在</a:t>
              </a:r>
              <a:r>
                <a:rPr lang="en-US" altLang="zh-CN" sz="1400" dirty="0">
                  <a:solidFill>
                    <a:schemeClr val="tx1">
                      <a:lumMod val="85000"/>
                      <a:lumOff val="15000"/>
                    </a:schemeClr>
                  </a:solidFill>
                  <a:latin typeface="Century Gothic" panose="020B0502020202020204" pitchFamily="34" charset="0"/>
                  <a:cs typeface="Arial" panose="020B0604020202020204" pitchFamily="34" charset="0"/>
                </a:rPr>
                <a:t>Internet</a:t>
              </a:r>
              <a:r>
                <a:rPr lang="zh-CN" altLang="en-US" sz="1400" dirty="0">
                  <a:solidFill>
                    <a:schemeClr val="tx1">
                      <a:lumMod val="85000"/>
                      <a:lumOff val="15000"/>
                    </a:schemeClr>
                  </a:solidFill>
                  <a:latin typeface="Century Gothic" panose="020B0502020202020204" pitchFamily="34" charset="0"/>
                  <a:cs typeface="Arial" panose="020B0604020202020204" pitchFamily="34" charset="0"/>
                </a:rPr>
                <a:t>上提供移动功能的网络层方案，它可以使移动节点用一个永久的地址与互联网中的任何主机通信，并且在切换子网时不中断正在进行的通信。</a:t>
              </a:r>
              <a:endParaRPr lang="en-US" altLang="zh-CN" sz="14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284742"/>
            </a:xfrm>
            <a:prstGeom prst="rect">
              <a:avLst/>
            </a:prstGeom>
          </p:spPr>
          <p:txBody>
            <a:bodyPr wrap="square">
              <a:spAutoFit/>
            </a:bodyPr>
            <a:lstStyle/>
            <a:p>
              <a:r>
                <a:rPr lang="en-US" altLang="zh-CN" sz="1867" b="1" dirty="0" smtClean="0">
                  <a:solidFill>
                    <a:srgbClr val="0563B8"/>
                  </a:solidFill>
                  <a:latin typeface="Century Gothic" panose="020B0502020202020204" pitchFamily="34" charset="0"/>
                  <a:cs typeface="Arial" panose="020B0604020202020204" pitchFamily="34" charset="0"/>
                </a:rPr>
                <a:t>Service System</a:t>
              </a:r>
              <a:endParaRPr lang="en-US" altLang="zh-CN" sz="1867" b="1" dirty="0">
                <a:solidFill>
                  <a:srgbClr val="0563B8"/>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3" name="矩形 72"/>
            <p:cNvSpPr/>
            <p:nvPr/>
          </p:nvSpPr>
          <p:spPr>
            <a:xfrm>
              <a:off x="5777053" y="2268523"/>
              <a:ext cx="1427851" cy="253916"/>
            </a:xfrm>
            <a:prstGeom prst="rect">
              <a:avLst/>
            </a:prstGeom>
          </p:spPr>
          <p:txBody>
            <a:bodyPr wrap="square">
              <a:spAutoFit/>
            </a:bodyPr>
            <a:lstStyle/>
            <a:p>
              <a:r>
                <a:rPr lang="zh-CN" altLang="en-US" sz="1600" dirty="0" smtClean="0">
                  <a:solidFill>
                    <a:schemeClr val="tx1">
                      <a:lumMod val="95000"/>
                      <a:lumOff val="5000"/>
                    </a:schemeClr>
                  </a:solidFill>
                  <a:latin typeface="Century Gothic" panose="020B0502020202020204" pitchFamily="34" charset="0"/>
                  <a:cs typeface="Arial" panose="020B0604020202020204" pitchFamily="34" charset="0"/>
                </a:rPr>
                <a:t>主要包括：</a:t>
              </a:r>
              <a:endParaRPr lang="en-US" altLang="zh-CN" sz="16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95441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4082053"/>
              <a:ext cx="705056" cy="284742"/>
              <a:chOff x="969781" y="2311571"/>
              <a:chExt cx="820325" cy="284742"/>
            </a:xfrm>
          </p:grpSpPr>
          <p:sp>
            <p:nvSpPr>
              <p:cNvPr id="78" name="矩形 77"/>
              <p:cNvSpPr/>
              <p:nvPr/>
            </p:nvSpPr>
            <p:spPr>
              <a:xfrm>
                <a:off x="969781" y="2341940"/>
                <a:ext cx="820325" cy="247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79" name="矩形 78"/>
              <p:cNvSpPr/>
              <p:nvPr/>
            </p:nvSpPr>
            <p:spPr>
              <a:xfrm>
                <a:off x="1072765" y="2311571"/>
                <a:ext cx="614356" cy="284742"/>
              </a:xfrm>
              <a:prstGeom prst="rect">
                <a:avLst/>
              </a:prstGeom>
            </p:spPr>
            <p:txBody>
              <a:bodyPr wrap="none">
                <a:spAutoFit/>
              </a:bodyPr>
              <a:lstStyle/>
              <a:p>
                <a:pPr algn="ctr"/>
                <a:r>
                  <a:rPr lang="en-US" altLang="zh-CN" sz="1867" dirty="0" smtClean="0">
                    <a:solidFill>
                      <a:schemeClr val="bg1"/>
                    </a:solidFill>
                    <a:latin typeface="Century Gothic" panose="020B0502020202020204" pitchFamily="34" charset="0"/>
                    <a:cs typeface="Arial" panose="020B0604020202020204" pitchFamily="34" charset="0"/>
                  </a:rPr>
                  <a:t>How</a:t>
                </a:r>
                <a:endParaRPr lang="en-US" altLang="zh-CN" sz="1867"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4082053"/>
              <a:ext cx="705056" cy="284742"/>
              <a:chOff x="969781" y="2311571"/>
              <a:chExt cx="820325" cy="284742"/>
            </a:xfrm>
          </p:grpSpPr>
          <p:sp>
            <p:nvSpPr>
              <p:cNvPr id="82" name="矩形 81"/>
              <p:cNvSpPr/>
              <p:nvPr/>
            </p:nvSpPr>
            <p:spPr>
              <a:xfrm>
                <a:off x="969781" y="2341940"/>
                <a:ext cx="820325" cy="247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9" name="矩形 88"/>
              <p:cNvSpPr/>
              <p:nvPr/>
            </p:nvSpPr>
            <p:spPr>
              <a:xfrm>
                <a:off x="1000028" y="2311571"/>
                <a:ext cx="759832"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What </a:t>
                </a:r>
              </a:p>
            </p:txBody>
          </p:sp>
        </p:grpSp>
        <p:grpSp>
          <p:nvGrpSpPr>
            <p:cNvPr id="90" name="组合 89"/>
            <p:cNvGrpSpPr/>
            <p:nvPr/>
          </p:nvGrpSpPr>
          <p:grpSpPr>
            <a:xfrm>
              <a:off x="7904750" y="4082053"/>
              <a:ext cx="707164" cy="284742"/>
              <a:chOff x="968555" y="2311571"/>
              <a:chExt cx="822778" cy="284742"/>
            </a:xfrm>
          </p:grpSpPr>
          <p:sp>
            <p:nvSpPr>
              <p:cNvPr id="91" name="矩形 90"/>
              <p:cNvSpPr/>
              <p:nvPr/>
            </p:nvSpPr>
            <p:spPr>
              <a:xfrm>
                <a:off x="969781" y="2341940"/>
                <a:ext cx="820325" cy="24704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2" name="矩形 91"/>
              <p:cNvSpPr/>
              <p:nvPr/>
            </p:nvSpPr>
            <p:spPr>
              <a:xfrm>
                <a:off x="968555" y="2311571"/>
                <a:ext cx="822778" cy="284742"/>
              </a:xfrm>
              <a:prstGeom prst="rect">
                <a:avLst/>
              </a:prstGeom>
            </p:spPr>
            <p:txBody>
              <a:bodyPr wrap="none">
                <a:spAutoFit/>
              </a:bodyPr>
              <a:lstStyle/>
              <a:p>
                <a:pPr algn="ctr"/>
                <a:r>
                  <a:rPr lang="en-US" altLang="zh-CN" sz="1867" dirty="0">
                    <a:solidFill>
                      <a:schemeClr val="bg1"/>
                    </a:solidFill>
                    <a:latin typeface="Century Gothic" panose="020B0502020202020204" pitchFamily="34" charset="0"/>
                    <a:cs typeface="Arial" panose="020B0604020202020204" pitchFamily="34" charset="0"/>
                  </a:rPr>
                  <a:t>Where</a:t>
                </a:r>
              </a:p>
            </p:txBody>
          </p:sp>
        </p:grpSp>
      </p:grpSp>
      <p:grpSp>
        <p:nvGrpSpPr>
          <p:cNvPr id="30" name="组合 29"/>
          <p:cNvGrpSpPr/>
          <p:nvPr/>
        </p:nvGrpSpPr>
        <p:grpSpPr>
          <a:xfrm>
            <a:off x="11856640" y="548680"/>
            <a:ext cx="335360" cy="882400"/>
            <a:chOff x="8892480" y="411510"/>
            <a:chExt cx="251520" cy="661800"/>
          </a:xfrm>
        </p:grpSpPr>
        <p:sp>
          <p:nvSpPr>
            <p:cNvPr id="31" name="矩形 30"/>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32</a:t>
              </a:r>
              <a:endParaRPr lang="zh-CN" altLang="en-US" sz="1067" dirty="0">
                <a:solidFill>
                  <a:schemeClr val="bg1"/>
                </a:solidFill>
                <a:latin typeface="Century Gothic" panose="020B0502020202020204" pitchFamily="34" charset="0"/>
              </a:endParaRPr>
            </a:p>
          </p:txBody>
        </p:sp>
        <p:grpSp>
          <p:nvGrpSpPr>
            <p:cNvPr id="33" name="组合 32"/>
            <p:cNvGrpSpPr/>
            <p:nvPr/>
          </p:nvGrpSpPr>
          <p:grpSpPr>
            <a:xfrm>
              <a:off x="8964240" y="819459"/>
              <a:ext cx="108000" cy="7834"/>
              <a:chOff x="8953171" y="848034"/>
              <a:chExt cx="130138" cy="7834"/>
            </a:xfrm>
          </p:grpSpPr>
          <p:cxnSp>
            <p:nvCxnSpPr>
              <p:cNvPr id="34" name="直接连接符 33"/>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4098" name="Picture 2" descr="5-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576" y="2033484"/>
            <a:ext cx="5516144" cy="3929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697787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1+#ppt_w/2"/>
                                          </p:val>
                                        </p:tav>
                                        <p:tav tm="100000">
                                          <p:val>
                                            <p:strVal val="#ppt_x"/>
                                          </p:val>
                                        </p:tav>
                                      </p:tavLst>
                                    </p:anim>
                                    <p:anim calcmode="lin" valueType="num">
                                      <p:cBhvr additive="base">
                                        <p:cTn id="8" dur="500" fill="hold"/>
                                        <p:tgtEl>
                                          <p:spTgt spid="409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248498" y="2264228"/>
            <a:ext cx="4526660" cy="3183261"/>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4" name="组合 13"/>
          <p:cNvGrpSpPr/>
          <p:nvPr/>
        </p:nvGrpSpPr>
        <p:grpSpPr>
          <a:xfrm>
            <a:off x="549988" y="698680"/>
            <a:ext cx="3241593" cy="1141487"/>
            <a:chOff x="412490" y="524010"/>
            <a:chExt cx="2431196" cy="856115"/>
          </a:xfrm>
        </p:grpSpPr>
        <p:sp>
          <p:nvSpPr>
            <p:cNvPr id="2" name="矩形 1"/>
            <p:cNvSpPr/>
            <p:nvPr/>
          </p:nvSpPr>
          <p:spPr>
            <a:xfrm>
              <a:off x="412490" y="524010"/>
              <a:ext cx="1677383" cy="530914"/>
            </a:xfrm>
            <a:prstGeom prst="rect">
              <a:avLst/>
            </a:prstGeom>
          </p:spPr>
          <p:txBody>
            <a:bodyPr wrap="none">
              <a:spAutoFit/>
            </a:bodyPr>
            <a:lstStyle/>
            <a:p>
              <a:r>
                <a:rPr lang="zh-CN" altLang="en-US" sz="4000" dirty="0" smtClean="0">
                  <a:solidFill>
                    <a:srgbClr val="00A7AA"/>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0A7AA"/>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1033876"/>
              <a:ext cx="2431196"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规划公司网络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6666879" y="1529370"/>
            <a:ext cx="3439647" cy="4578351"/>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73" name="组合 72"/>
          <p:cNvGrpSpPr/>
          <p:nvPr/>
        </p:nvGrpSpPr>
        <p:grpSpPr>
          <a:xfrm>
            <a:off x="1330452" y="2530143"/>
            <a:ext cx="4320893" cy="2688749"/>
            <a:chOff x="5900720" y="1014089"/>
            <a:chExt cx="3240670" cy="2016568"/>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5" name="矩形 74"/>
            <p:cNvSpPr/>
            <p:nvPr/>
          </p:nvSpPr>
          <p:spPr>
            <a:xfrm>
              <a:off x="6358359" y="1014089"/>
              <a:ext cx="2783031" cy="2016568"/>
            </a:xfrm>
            <a:prstGeom prst="rect">
              <a:avLst/>
            </a:prstGeom>
          </p:spPr>
          <p:txBody>
            <a:bodyPr wrap="square">
              <a:spAutoFit/>
            </a:bodyPr>
            <a:lstStyle/>
            <a:p>
              <a:pPr lvl="0">
                <a:lnSpc>
                  <a:spcPct val="114000"/>
                </a:lnSpc>
              </a:pPr>
              <a:r>
                <a:rPr lang="zh-CN" altLang="en-US" sz="2800" dirty="0">
                  <a:solidFill>
                    <a:prstClr val="white"/>
                  </a:solidFill>
                  <a:latin typeface="MStiffHei HKS UltraBold" panose="00000900000000000000" pitchFamily="2" charset="-120"/>
                  <a:ea typeface="MStiffHei HKS UltraBold" panose="00000900000000000000" pitchFamily="2" charset="-120"/>
                  <a:cs typeface="Arial" panose="020B0604020202020204" pitchFamily="34" charset="0"/>
                </a:rPr>
                <a:t>任务实施条件：</a:t>
              </a:r>
              <a:endParaRPr lang="en-US" altLang="zh-CN" sz="2800" dirty="0">
                <a:solidFill>
                  <a:prstClr val="white"/>
                </a:solidFill>
                <a:latin typeface="MStiffHei HKS UltraBold" panose="00000900000000000000" pitchFamily="2" charset="-120"/>
                <a:ea typeface="MStiffHei HKS UltraBold" panose="00000900000000000000" pitchFamily="2" charset="-120"/>
                <a:cs typeface="Arial" panose="020B0604020202020204" pitchFamily="34" charset="0"/>
              </a:endParaRPr>
            </a:p>
            <a:p>
              <a:pPr marL="342900" lvl="0" indent="-342900">
                <a:lnSpc>
                  <a:spcPct val="114000"/>
                </a:lnSpc>
                <a:buFont typeface="Wingdings" panose="05000000000000000000" pitchFamily="2" charset="2"/>
                <a:buChar char="l"/>
              </a:pPr>
              <a:r>
                <a:rPr lang="zh-CN" altLang="en-US" sz="2000" dirty="0">
                  <a:solidFill>
                    <a:prstClr val="white"/>
                  </a:solidFill>
                  <a:latin typeface="Century Gothic" panose="020B0502020202020204" pitchFamily="34" charset="0"/>
                  <a:cs typeface="Arial" panose="020B0604020202020204" pitchFamily="34" charset="0"/>
                </a:rPr>
                <a:t>本任务不需要对网络设备进行</a:t>
              </a:r>
              <a:r>
                <a:rPr lang="zh-CN" altLang="en-US" sz="2000" dirty="0" smtClean="0">
                  <a:solidFill>
                    <a:prstClr val="white"/>
                  </a:solidFill>
                  <a:latin typeface="Century Gothic" panose="020B0502020202020204" pitchFamily="34" charset="0"/>
                  <a:cs typeface="Arial" panose="020B0604020202020204" pitchFamily="34" charset="0"/>
                </a:rPr>
                <a:t>配置</a:t>
              </a:r>
              <a:endParaRPr lang="en-US" altLang="zh-CN" sz="2000" dirty="0" smtClean="0">
                <a:solidFill>
                  <a:prstClr val="white"/>
                </a:solidFill>
                <a:latin typeface="Century Gothic" panose="020B0502020202020204" pitchFamily="34" charset="0"/>
                <a:cs typeface="Arial" panose="020B0604020202020204" pitchFamily="34" charset="0"/>
              </a:endParaRPr>
            </a:p>
            <a:p>
              <a:pPr marL="342900" lvl="0" indent="-342900">
                <a:lnSpc>
                  <a:spcPct val="114000"/>
                </a:lnSpc>
                <a:buFont typeface="Wingdings" panose="05000000000000000000" pitchFamily="2" charset="2"/>
                <a:buChar char="l"/>
              </a:pPr>
              <a:r>
                <a:rPr lang="zh-CN" altLang="en-US" sz="2000" dirty="0">
                  <a:solidFill>
                    <a:prstClr val="white"/>
                  </a:solidFill>
                  <a:latin typeface="Century Gothic" panose="020B0502020202020204" pitchFamily="34" charset="0"/>
                  <a:cs typeface="Arial" panose="020B0604020202020204" pitchFamily="34" charset="0"/>
                </a:rPr>
                <a:t>只需要一台电脑（安装有</a:t>
              </a:r>
              <a:r>
                <a:rPr lang="en-US" altLang="zh-CN" sz="2000" dirty="0">
                  <a:solidFill>
                    <a:prstClr val="white"/>
                  </a:solidFill>
                  <a:latin typeface="Century Gothic" panose="020B0502020202020204" pitchFamily="34" charset="0"/>
                  <a:cs typeface="Arial" panose="020B0604020202020204" pitchFamily="34" charset="0"/>
                </a:rPr>
                <a:t>Office 2003</a:t>
              </a:r>
              <a:r>
                <a:rPr lang="zh-CN" altLang="en-US" sz="2000" dirty="0" smtClean="0">
                  <a:solidFill>
                    <a:prstClr val="white"/>
                  </a:solidFill>
                  <a:latin typeface="Century Gothic" panose="020B0502020202020204" pitchFamily="34" charset="0"/>
                  <a:cs typeface="Arial" panose="020B0604020202020204" pitchFamily="34" charset="0"/>
                </a:rPr>
                <a:t>）</a:t>
              </a:r>
              <a:endParaRPr lang="en-US" altLang="zh-CN" sz="2000" dirty="0" smtClean="0">
                <a:solidFill>
                  <a:prstClr val="white"/>
                </a:solidFill>
                <a:latin typeface="Century Gothic" panose="020B0502020202020204" pitchFamily="34" charset="0"/>
                <a:cs typeface="Arial" panose="020B0604020202020204" pitchFamily="34" charset="0"/>
              </a:endParaRPr>
            </a:p>
            <a:p>
              <a:pPr marL="342900" lvl="0" indent="-342900">
                <a:lnSpc>
                  <a:spcPct val="114000"/>
                </a:lnSpc>
                <a:buFont typeface="Wingdings" panose="05000000000000000000" pitchFamily="2" charset="2"/>
                <a:buChar char="l"/>
              </a:pPr>
              <a:r>
                <a:rPr lang="zh-CN" altLang="en-US" sz="2000" dirty="0" smtClean="0">
                  <a:solidFill>
                    <a:prstClr val="white"/>
                  </a:solidFill>
                  <a:latin typeface="Century Gothic" panose="020B0502020202020204" pitchFamily="34" charset="0"/>
                  <a:cs typeface="Arial" panose="020B0604020202020204" pitchFamily="34" charset="0"/>
                </a:rPr>
                <a:t>按拓扑图完成给定需求的 </a:t>
              </a:r>
              <a:r>
                <a:rPr lang="en-US" altLang="zh-CN" sz="2000" dirty="0" smtClean="0">
                  <a:solidFill>
                    <a:prstClr val="white"/>
                  </a:solidFill>
                  <a:latin typeface="Century Gothic" panose="020B0502020202020204" pitchFamily="34" charset="0"/>
                  <a:cs typeface="Arial" panose="020B0604020202020204" pitchFamily="34" charset="0"/>
                </a:rPr>
                <a:t>IP </a:t>
              </a:r>
              <a:r>
                <a:rPr lang="zh-CN" altLang="en-US" sz="2000" dirty="0" smtClean="0">
                  <a:solidFill>
                    <a:prstClr val="white"/>
                  </a:solidFill>
                  <a:latin typeface="Century Gothic" panose="020B0502020202020204" pitchFamily="34" charset="0"/>
                  <a:cs typeface="Arial" panose="020B0604020202020204" pitchFamily="34" charset="0"/>
                </a:rPr>
                <a:t>地址规划</a:t>
              </a:r>
              <a:endParaRPr lang="en-US" altLang="zh-CN" sz="2000" dirty="0">
                <a:solidFill>
                  <a:prstClr val="white"/>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1497619" y="5241514"/>
            <a:ext cx="4028417" cy="9524"/>
            <a:chOff x="5934316" y="1592499"/>
            <a:chExt cx="2714384" cy="7143"/>
          </a:xfrm>
        </p:grpSpPr>
        <p:cxnSp>
          <p:nvCxnSpPr>
            <p:cNvPr id="91" name="直接连接符 90"/>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34316" y="1592499"/>
              <a:ext cx="2714384"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80" name="组合 79"/>
          <p:cNvGrpSpPr/>
          <p:nvPr/>
        </p:nvGrpSpPr>
        <p:grpSpPr>
          <a:xfrm>
            <a:off x="11856640" y="548680"/>
            <a:ext cx="335360" cy="882400"/>
            <a:chOff x="8892480" y="411510"/>
            <a:chExt cx="251520" cy="661800"/>
          </a:xfrm>
        </p:grpSpPr>
        <p:sp>
          <p:nvSpPr>
            <p:cNvPr id="83" name="矩形 8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33</a:t>
              </a:r>
              <a:endParaRPr lang="zh-CN" altLang="en-US" sz="1067" dirty="0">
                <a:solidFill>
                  <a:schemeClr val="bg1"/>
                </a:solidFill>
                <a:latin typeface="Century Gothic" panose="020B0502020202020204" pitchFamily="34" charset="0"/>
              </a:endParaRPr>
            </a:p>
          </p:txBody>
        </p:sp>
        <p:grpSp>
          <p:nvGrpSpPr>
            <p:cNvPr id="85" name="组合 84"/>
            <p:cNvGrpSpPr/>
            <p:nvPr/>
          </p:nvGrpSpPr>
          <p:grpSpPr>
            <a:xfrm>
              <a:off x="8964240" y="819459"/>
              <a:ext cx="108000" cy="7834"/>
              <a:chOff x="8953171" y="848034"/>
              <a:chExt cx="130138" cy="7834"/>
            </a:xfrm>
          </p:grpSpPr>
          <p:cxnSp>
            <p:nvCxnSpPr>
              <p:cNvPr id="86" name="直接连接符 8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903657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42" presetClass="entr" presetSubtype="0" fill="hold" nodeType="withEffect">
                                  <p:stCondLst>
                                    <p:cond delay="50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1000"/>
                                        <p:tgtEl>
                                          <p:spTgt spid="3074"/>
                                        </p:tgtEl>
                                      </p:cBhvr>
                                    </p:animEffect>
                                    <p:anim calcmode="lin" valueType="num">
                                      <p:cBhvr>
                                        <p:cTn id="11" dur="1000" fill="hold"/>
                                        <p:tgtEl>
                                          <p:spTgt spid="3074"/>
                                        </p:tgtEl>
                                        <p:attrNameLst>
                                          <p:attrName>ppt_x</p:attrName>
                                        </p:attrNameLst>
                                      </p:cBhvr>
                                      <p:tavLst>
                                        <p:tav tm="0">
                                          <p:val>
                                            <p:strVal val="#ppt_x"/>
                                          </p:val>
                                        </p:tav>
                                        <p:tav tm="100000">
                                          <p:val>
                                            <p:strVal val="#ppt_x"/>
                                          </p:val>
                                        </p:tav>
                                      </p:tavLst>
                                    </p:anim>
                                    <p:anim calcmode="lin" valueType="num">
                                      <p:cBhvr>
                                        <p:cTn id="12" dur="1000" fill="hold"/>
                                        <p:tgtEl>
                                          <p:spTgt spid="3074"/>
                                        </p:tgtEl>
                                        <p:attrNameLst>
                                          <p:attrName>ppt_y</p:attrName>
                                        </p:attrNameLst>
                                      </p:cBhvr>
                                      <p:tavLst>
                                        <p:tav tm="0">
                                          <p:val>
                                            <p:strVal val="#ppt_y+.1"/>
                                          </p:val>
                                        </p:tav>
                                        <p:tav tm="100000">
                                          <p:val>
                                            <p:strVal val="#ppt_y"/>
                                          </p:val>
                                        </p:tav>
                                      </p:tavLst>
                                    </p:anim>
                                  </p:childTnLst>
                                </p:cTn>
                              </p:par>
                              <p:par>
                                <p:cTn id="13" presetID="22" presetClass="entr" presetSubtype="2" fill="hold" grpId="0"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8" decel="100000" fill="hold" nodeType="withEffect">
                                  <p:stCondLst>
                                    <p:cond delay="20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0"/>
                                  </p:stCondLst>
                                  <p:childTnLst>
                                    <p:set>
                                      <p:cBhvr>
                                        <p:cTn id="21" dur="1" fill="hold">
                                          <p:stCondLst>
                                            <p:cond delay="0"/>
                                          </p:stCondLst>
                                        </p:cTn>
                                        <p:tgtEl>
                                          <p:spTgt spid="81"/>
                                        </p:tgtEl>
                                        <p:attrNameLst>
                                          <p:attrName>style.visibility</p:attrName>
                                        </p:attrNameLst>
                                      </p:cBhvr>
                                      <p:to>
                                        <p:strVal val="visible"/>
                                      </p:to>
                                    </p:set>
                                    <p:animEffect transition="in" filter="fade">
                                      <p:cBhvr>
                                        <p:cTn id="2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2285601"/>
            <a:ext cx="10964680" cy="1074781"/>
          </a:xfrm>
          <a:prstGeom prst="rect">
            <a:avLst/>
          </a:prstGeom>
        </p:spPr>
        <p:txBody>
          <a:bodyPr wrap="square">
            <a:spAutoFit/>
          </a:bodyPr>
          <a:lstStyle/>
          <a:p>
            <a:pPr algn="just">
              <a:lnSpc>
                <a:spcPct val="114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总公司</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财务部网段主机数量</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地址，路由器接口（</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fa0/0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）需要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地址，实际该网段需要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同理确定人事部网段实际需要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地址，研发部网段实际需要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27</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地址，后勤管理部实际需要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34</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5585183" cy="1085340"/>
            <a:chOff x="412490" y="524010"/>
            <a:chExt cx="4188887"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4188887"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确定主机和互联设备需要的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地址数量</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13" name="矩形 12"/>
          <p:cNvSpPr/>
          <p:nvPr/>
        </p:nvSpPr>
        <p:spPr>
          <a:xfrm>
            <a:off x="549988" y="3385713"/>
            <a:ext cx="10964680" cy="1074781"/>
          </a:xfrm>
          <a:prstGeom prst="rect">
            <a:avLst/>
          </a:prstGeom>
        </p:spPr>
        <p:txBody>
          <a:bodyPr wrap="square">
            <a:spAutoFit/>
          </a:bodyPr>
          <a:lstStyle/>
          <a:p>
            <a:pPr algn="just">
              <a:lnSpc>
                <a:spcPct val="114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分公司</a:t>
            </a: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A</a:t>
            </a:r>
          </a:p>
          <a:p>
            <a:pPr marL="285750" indent="-285750" algn="just">
              <a:lnSpc>
                <a:spcPct val="114000"/>
              </a:lnSpc>
              <a:buClr>
                <a:srgbClr val="0070C0"/>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研发部网段实际需要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地址，市场部实际需要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地址，工程部实际需要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27</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地址，售后服务部实际需要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4" name="矩形 13"/>
          <p:cNvSpPr/>
          <p:nvPr/>
        </p:nvSpPr>
        <p:spPr>
          <a:xfrm>
            <a:off x="549988" y="4485825"/>
            <a:ext cx="10964680" cy="1074781"/>
          </a:xfrm>
          <a:prstGeom prst="rect">
            <a:avLst/>
          </a:prstGeom>
        </p:spPr>
        <p:txBody>
          <a:bodyPr wrap="square">
            <a:spAutoFit/>
          </a:bodyPr>
          <a:lstStyle/>
          <a:p>
            <a:pPr algn="just">
              <a:lnSpc>
                <a:spcPct val="114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分公司</a:t>
            </a: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B</a:t>
            </a:r>
          </a:p>
          <a:p>
            <a:pPr marL="285750" indent="-285750" algn="just">
              <a:lnSpc>
                <a:spcPct val="114000"/>
              </a:lnSpc>
              <a:buClr>
                <a:srgbClr val="0070C0"/>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市场部实际需要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地址，工程部实际需要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地址，售后服务部实际需要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地址，后勤管理部实际需要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3574029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0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5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3" grpId="0"/>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49988" y="2285601"/>
            <a:ext cx="10964680" cy="1074781"/>
          </a:xfrm>
          <a:prstGeom prst="rect">
            <a:avLst/>
          </a:prstGeom>
        </p:spPr>
        <p:txBody>
          <a:bodyPr wrap="square">
            <a:spAutoFit/>
          </a:bodyPr>
          <a:lstStyle/>
          <a:p>
            <a:pPr algn="just">
              <a:lnSpc>
                <a:spcPct val="114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与广域网相连的出口路由器</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公司总部和分部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与广域网路由器相连将，采用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个网段，从节省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地址资源的角度，这</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个网段分别需要的实际</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地址数量均为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个（其中</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个分配给路由器的接口，另外</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个中，一个是网络地址，另一个是广播地址）。</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35</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549988" y="698680"/>
            <a:ext cx="5585183" cy="1085340"/>
            <a:chOff x="412490" y="524010"/>
            <a:chExt cx="4188887" cy="814005"/>
          </a:xfrm>
        </p:grpSpPr>
        <p:sp>
          <p:nvSpPr>
            <p:cNvPr id="87" name="矩形 86"/>
            <p:cNvSpPr/>
            <p:nvPr/>
          </p:nvSpPr>
          <p:spPr>
            <a:xfrm>
              <a:off x="412490" y="524010"/>
              <a:ext cx="167738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88" name="矩形 87"/>
            <p:cNvSpPr/>
            <p:nvPr/>
          </p:nvSpPr>
          <p:spPr>
            <a:xfrm>
              <a:off x="412490" y="991766"/>
              <a:ext cx="4188887"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确定主机和互联设备需要的 </a:t>
              </a:r>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地址数量</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13" name="矩形 12"/>
          <p:cNvSpPr/>
          <p:nvPr/>
        </p:nvSpPr>
        <p:spPr>
          <a:xfrm>
            <a:off x="549988" y="3385713"/>
            <a:ext cx="10964680" cy="1355499"/>
          </a:xfrm>
          <a:prstGeom prst="rect">
            <a:avLst/>
          </a:prstGeom>
        </p:spPr>
        <p:txBody>
          <a:bodyPr wrap="square">
            <a:spAutoFit/>
          </a:bodyPr>
          <a:lstStyle/>
          <a:p>
            <a:pPr algn="just">
              <a:lnSpc>
                <a:spcPct val="114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广域网路由器</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广域网中的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台路由器用来模拟</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中的路由器，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台路由器互联，将广域网分成</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个网段，因此每个网段实际需要的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地址数量为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个（其中</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个分配给路由器的接口，另外</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个中，一个是网络地址，另一个是广播地址）。广域网的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地址不由公司来分配，而是由</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ISP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分配。</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4" name="矩形 13"/>
          <p:cNvSpPr/>
          <p:nvPr/>
        </p:nvSpPr>
        <p:spPr>
          <a:xfrm>
            <a:off x="549988" y="4766543"/>
            <a:ext cx="10964680" cy="1355499"/>
          </a:xfrm>
          <a:prstGeom prst="rect">
            <a:avLst/>
          </a:prstGeom>
        </p:spPr>
        <p:txBody>
          <a:bodyPr wrap="square">
            <a:spAutoFit/>
          </a:bodyPr>
          <a:lstStyle/>
          <a:p>
            <a:pPr algn="just">
              <a:lnSpc>
                <a:spcPct val="114000"/>
              </a:lnSpc>
            </a:pPr>
            <a:r>
              <a:rPr lang="zh-CN" altLang="en-US" sz="2400" dirty="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服务器</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公司总部有</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台服务器（在拓扑图上没有画出来），均在同一个网段，每台服务器需要一个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综上所述，整个公司实际需要的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地址数量为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186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个，若采用公有网段</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222.182.163.0/24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地址空间数量为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256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个），完全满足项目需求，保证每台主机至少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地址，不会存在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地址不够分配的情况。</a:t>
            </a:r>
          </a:p>
        </p:txBody>
      </p:sp>
    </p:spTree>
    <p:extLst>
      <p:ext uri="{BB962C8B-B14F-4D97-AF65-F5344CB8AC3E}">
        <p14:creationId xmlns:p14="http://schemas.microsoft.com/office/powerpoint/2010/main" val="2047061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0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5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3"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337499"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IP</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地址规划思路</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923651"/>
            <a:ext cx="10964680" cy="2057358"/>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需要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地址数量最大的为分公司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中工程部所在的网段，即需要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27</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地址，按照</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VLSM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划分子网的规则，首先满足网段中</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地址数量需求最大的，由于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27</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非常接近，所以第一次划分子网后，每个子网中的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地址容量空间应为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地址，子网的数量为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个。考类</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地址分配的连续性和管理方便，子网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分配给公司总部使用，子网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分配给分公司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使用，子网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分配给分公司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使用，剩下的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个网段分配路由器和服务器使用。为了提高</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地址的利用率，需对这些网段再进行子网化，方能满足项目的需求。详细的步骤，请参见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5-4】</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具体的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地址规划请填写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地址规划表。</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36</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72701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0" y="3428813"/>
            <a:ext cx="12192000" cy="1392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465321" y="2210493"/>
            <a:ext cx="3970959" cy="1200329"/>
          </a:xfrm>
          <a:prstGeom prst="rect">
            <a:avLst/>
          </a:prstGeom>
        </p:spPr>
        <p:txBody>
          <a:bodyPr wrap="none">
            <a:spAutoFit/>
          </a:bodyPr>
          <a:lstStyle/>
          <a:p>
            <a:r>
              <a:rPr lang="en-US" altLang="zh-CN" sz="7200" dirty="0">
                <a:solidFill>
                  <a:schemeClr val="bg1"/>
                </a:solidFill>
                <a:latin typeface="Century Gothic" panose="020B0502020202020204" pitchFamily="34" charset="0"/>
                <a:cs typeface="Arial" panose="020B0604020202020204" pitchFamily="34" charset="0"/>
              </a:rPr>
              <a:t>Part </a:t>
            </a:r>
            <a:r>
              <a:rPr lang="en-US" altLang="zh-CN" sz="7200" dirty="0" smtClean="0">
                <a:solidFill>
                  <a:schemeClr val="bg1"/>
                </a:solidFill>
                <a:latin typeface="Century Gothic" panose="020B0502020202020204" pitchFamily="34" charset="0"/>
                <a:cs typeface="Arial" panose="020B0604020202020204" pitchFamily="34" charset="0"/>
              </a:rPr>
              <a:t>Two</a:t>
            </a:r>
            <a:endParaRPr lang="en-US" altLang="zh-CN" sz="7200" dirty="0">
              <a:solidFill>
                <a:schemeClr val="bg1"/>
              </a:solidFill>
              <a:latin typeface="Century Gothic" panose="020B0502020202020204" pitchFamily="34" charset="0"/>
              <a:cs typeface="Arial" panose="020B0604020202020204" pitchFamily="34" charset="0"/>
            </a:endParaRPr>
          </a:p>
        </p:txBody>
      </p:sp>
      <p:grpSp>
        <p:nvGrpSpPr>
          <p:cNvPr id="41" name="组合 40"/>
          <p:cNvGrpSpPr/>
          <p:nvPr/>
        </p:nvGrpSpPr>
        <p:grpSpPr>
          <a:xfrm>
            <a:off x="509347" y="3565491"/>
            <a:ext cx="5827236" cy="1130700"/>
            <a:chOff x="382010" y="2731268"/>
            <a:chExt cx="4370423" cy="848025"/>
          </a:xfrm>
        </p:grpSpPr>
        <p:sp>
          <p:nvSpPr>
            <p:cNvPr id="34" name="矩形 33"/>
            <p:cNvSpPr/>
            <p:nvPr/>
          </p:nvSpPr>
          <p:spPr>
            <a:xfrm>
              <a:off x="382010" y="2731268"/>
              <a:ext cx="437042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配置与调试网络互联设备</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6" name="矩形 35"/>
            <p:cNvSpPr/>
            <p:nvPr/>
          </p:nvSpPr>
          <p:spPr>
            <a:xfrm>
              <a:off x="412490" y="3233044"/>
              <a:ext cx="3139318" cy="346249"/>
            </a:xfrm>
            <a:prstGeom prst="rect">
              <a:avLst/>
            </a:prstGeom>
          </p:spPr>
          <p:txBody>
            <a:bodyPr wrap="none">
              <a:spAutoFit/>
            </a:bodyPr>
            <a:lstStyle/>
            <a:p>
              <a:r>
                <a:rPr lang="zh-CN" altLang="en-US" sz="24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掌握网络互联设备的配置方式</a:t>
              </a:r>
              <a:endParaRPr lang="en-US" altLang="zh-CN" sz="24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38" name="组合 37"/>
          <p:cNvGrpSpPr/>
          <p:nvPr/>
        </p:nvGrpSpPr>
        <p:grpSpPr>
          <a:xfrm>
            <a:off x="11231014" y="3156613"/>
            <a:ext cx="283652" cy="6095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2" name="矩形 41"/>
          <p:cNvSpPr/>
          <p:nvPr/>
        </p:nvSpPr>
        <p:spPr>
          <a:xfrm>
            <a:off x="0" y="4811422"/>
            <a:ext cx="12192000" cy="718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465321" y="6261315"/>
            <a:ext cx="1404552" cy="318100"/>
          </a:xfrm>
          <a:prstGeom prst="rect">
            <a:avLst/>
          </a:prstGeom>
        </p:spPr>
        <p:txBody>
          <a:bodyPr wrap="none">
            <a:spAutoFit/>
          </a:bodyPr>
          <a:lstStyle/>
          <a:p>
            <a:r>
              <a:rPr lang="en-US" altLang="zh-CN" sz="1467" i="1" dirty="0" err="1" smtClean="0">
                <a:solidFill>
                  <a:schemeClr val="bg1">
                    <a:alpha val="49000"/>
                  </a:schemeClr>
                </a:solidFill>
                <a:latin typeface="Century Gothic" panose="020B0502020202020204" pitchFamily="34" charset="0"/>
                <a:cs typeface="Arial" panose="020B0604020202020204" pitchFamily="34" charset="0"/>
              </a:rPr>
              <a:t>RohanKishibe</a:t>
            </a:r>
            <a:endParaRPr lang="en-US" altLang="zh-CN" sz="1467" i="1" dirty="0">
              <a:solidFill>
                <a:schemeClr val="bg1">
                  <a:alpha val="49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21715739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1"/>
            <a:ext cx="5802627" cy="6855884"/>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6177792" y="656050"/>
            <a:ext cx="1877437" cy="812072"/>
            <a:chOff x="412490" y="492037"/>
            <a:chExt cx="1408078" cy="609053"/>
          </a:xfrm>
        </p:grpSpPr>
        <p:sp>
          <p:nvSpPr>
            <p:cNvPr id="5" name="矩形 4"/>
            <p:cNvSpPr/>
            <p:nvPr/>
          </p:nvSpPr>
          <p:spPr>
            <a:xfrm>
              <a:off x="412490" y="524010"/>
              <a:ext cx="1408078" cy="577080"/>
            </a:xfrm>
            <a:prstGeom prst="rect">
              <a:avLst/>
            </a:prstGeom>
          </p:spPr>
          <p:txBody>
            <a:bodyPr wrap="none">
              <a:spAutoFit/>
            </a:bodyPr>
            <a:lstStyle/>
            <a:p>
              <a:r>
                <a:rPr lang="zh-CN" altLang="en-US" sz="44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知识点</a:t>
              </a:r>
              <a:endParaRPr lang="en-US" altLang="zh-CN" sz="44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7178" name="组合 7177"/>
          <p:cNvGrpSpPr/>
          <p:nvPr/>
        </p:nvGrpSpPr>
        <p:grpSpPr>
          <a:xfrm>
            <a:off x="6235701" y="4592464"/>
            <a:ext cx="3925763" cy="532737"/>
            <a:chOff x="5688125" y="3444350"/>
            <a:chExt cx="2944322" cy="399553"/>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矩形 72"/>
            <p:cNvSpPr/>
            <p:nvPr/>
          </p:nvSpPr>
          <p:spPr>
            <a:xfrm>
              <a:off x="5688125" y="3444350"/>
              <a:ext cx="2808311" cy="357309"/>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广域网的基本概念</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6235701" y="3826558"/>
            <a:ext cx="3942600" cy="518960"/>
            <a:chOff x="5688125" y="2869918"/>
            <a:chExt cx="2956950" cy="389220"/>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6" name="矩形 65"/>
            <p:cNvSpPr/>
            <p:nvPr/>
          </p:nvSpPr>
          <p:spPr>
            <a:xfrm>
              <a:off x="5688125" y="2869918"/>
              <a:ext cx="2808311" cy="357309"/>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路由器的工作过程</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6235701" y="3026204"/>
            <a:ext cx="3910456" cy="546513"/>
            <a:chOff x="5688125" y="2269654"/>
            <a:chExt cx="2932842" cy="409885"/>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9" name="矩形 58"/>
            <p:cNvSpPr/>
            <p:nvPr/>
          </p:nvSpPr>
          <p:spPr>
            <a:xfrm>
              <a:off x="5688125" y="2269654"/>
              <a:ext cx="2808311" cy="357309"/>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路由器的路由表</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6235701" y="2216670"/>
            <a:ext cx="3922704" cy="543452"/>
            <a:chOff x="5688125" y="1662502"/>
            <a:chExt cx="2942028" cy="407589"/>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3" name="矩形 52"/>
            <p:cNvSpPr/>
            <p:nvPr/>
          </p:nvSpPr>
          <p:spPr>
            <a:xfrm>
              <a:off x="5688125" y="1662502"/>
              <a:ext cx="2808311" cy="385010"/>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路由器的概念与组成</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6235702" y="5382968"/>
            <a:ext cx="3960921" cy="540593"/>
            <a:chOff x="5688125" y="4037228"/>
            <a:chExt cx="2970691" cy="405445"/>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4" name="矩形 73"/>
            <p:cNvSpPr/>
            <p:nvPr/>
          </p:nvSpPr>
          <p:spPr>
            <a:xfrm>
              <a:off x="5688125" y="4037228"/>
              <a:ext cx="2808311" cy="357309"/>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路由器的基本配置</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5" name="组合 74"/>
          <p:cNvGrpSpPr/>
          <p:nvPr/>
        </p:nvGrpSpPr>
        <p:grpSpPr>
          <a:xfrm>
            <a:off x="11856640" y="548680"/>
            <a:ext cx="335360" cy="882400"/>
            <a:chOff x="8892480" y="411510"/>
            <a:chExt cx="251520" cy="661800"/>
          </a:xfrm>
        </p:grpSpPr>
        <p:sp>
          <p:nvSpPr>
            <p:cNvPr id="76" name="矩形 75"/>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7"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38</a:t>
              </a:r>
              <a:endParaRPr lang="zh-CN" altLang="en-US" sz="1067" dirty="0">
                <a:solidFill>
                  <a:schemeClr val="bg1"/>
                </a:solidFill>
                <a:latin typeface="Century Gothic" panose="020B0502020202020204" pitchFamily="34" charset="0"/>
              </a:endParaRPr>
            </a:p>
          </p:txBody>
        </p:sp>
        <p:grpSp>
          <p:nvGrpSpPr>
            <p:cNvPr id="78" name="组合 77"/>
            <p:cNvGrpSpPr/>
            <p:nvPr/>
          </p:nvGrpSpPr>
          <p:grpSpPr>
            <a:xfrm>
              <a:off x="8964240" y="819459"/>
              <a:ext cx="108000" cy="7834"/>
              <a:chOff x="8953171" y="848034"/>
              <a:chExt cx="130138" cy="7834"/>
            </a:xfrm>
          </p:grpSpPr>
          <p:cxnSp>
            <p:nvCxnSpPr>
              <p:cNvPr id="79" name="直接连接符 78"/>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77908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路由器的基本概念</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主要工作</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627223"/>
          </a:xfrm>
          <a:prstGeom prst="rect">
            <a:avLst/>
          </a:prstGeom>
        </p:spPr>
        <p:txBody>
          <a:bodyPr wrap="square">
            <a:spAutoFit/>
          </a:bodyPr>
          <a:lstStyle/>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路由器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主要完成两项工作，即“</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寻径</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转发</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”。“寻径”是指建立和维护路由表的过程，主要由软件实现；“转发”是指把数据分组从一个接口转到另一接口的过程，主要由硬件完成。</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39</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5122" name="Picture 2" descr="5-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347" y="3243263"/>
            <a:ext cx="10003961" cy="281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577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5122"/>
                                        </p:tgtEl>
                                        <p:attrNameLst>
                                          <p:attrName>style.visibility</p:attrName>
                                        </p:attrNameLst>
                                      </p:cBhvr>
                                      <p:to>
                                        <p:strVal val="visible"/>
                                      </p:to>
                                    </p:set>
                                    <p:animEffect transition="in" filter="fade">
                                      <p:cBhvr>
                                        <p:cTn id="16" dur="500"/>
                                        <p:tgtEl>
                                          <p:spTgt spid="5122"/>
                                        </p:tgtEl>
                                      </p:cBhvr>
                                    </p:animEffect>
                                    <p:anim calcmode="lin" valueType="num">
                                      <p:cBhvr>
                                        <p:cTn id="17" dur="500" fill="hold"/>
                                        <p:tgtEl>
                                          <p:spTgt spid="5122"/>
                                        </p:tgtEl>
                                        <p:attrNameLst>
                                          <p:attrName>ppt_x</p:attrName>
                                        </p:attrNameLst>
                                      </p:cBhvr>
                                      <p:tavLst>
                                        <p:tav tm="0">
                                          <p:val>
                                            <p:strVal val="#ppt_x"/>
                                          </p:val>
                                        </p:tav>
                                        <p:tav tm="100000">
                                          <p:val>
                                            <p:strVal val="#ppt_x"/>
                                          </p:val>
                                        </p:tav>
                                      </p:tavLst>
                                    </p:anim>
                                    <p:anim calcmode="lin" valueType="num">
                                      <p:cBhvr>
                                        <p:cTn id="18" dur="500" fill="hold"/>
                                        <p:tgtEl>
                                          <p:spTgt spid="5122"/>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49987" y="698680"/>
            <a:ext cx="4493539" cy="1296678"/>
            <a:chOff x="412490" y="524010"/>
            <a:chExt cx="3370154" cy="972509"/>
          </a:xfrm>
        </p:grpSpPr>
        <p:sp>
          <p:nvSpPr>
            <p:cNvPr id="5" name="矩形 4"/>
            <p:cNvSpPr/>
            <p:nvPr/>
          </p:nvSpPr>
          <p:spPr>
            <a:xfrm>
              <a:off x="412490" y="524010"/>
              <a:ext cx="3370154" cy="623247"/>
            </a:xfrm>
            <a:prstGeom prst="rect">
              <a:avLst/>
            </a:prstGeom>
          </p:spPr>
          <p:txBody>
            <a:bodyPr wrap="none">
              <a:spAutoFit/>
            </a:bodyPr>
            <a:lstStyle/>
            <a:p>
              <a:r>
                <a:rPr lang="zh-CN" altLang="en-US" sz="48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计算机网络基础</a:t>
              </a:r>
              <a:endParaRPr lang="en-US" altLang="zh-CN" sz="48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1057938"/>
              <a:ext cx="1985158" cy="438581"/>
            </a:xfrm>
            <a:prstGeom prst="rect">
              <a:avLst/>
            </a:prstGeom>
          </p:spPr>
          <p:txBody>
            <a:bodyPr wrap="none">
              <a:spAutoFit/>
            </a:bodyPr>
            <a:lstStyle/>
            <a:p>
              <a:r>
                <a:rPr lang="zh-CN" altLang="en-US" sz="32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实现网络互联</a:t>
              </a:r>
              <a:endParaRPr lang="en-US" altLang="zh-CN" sz="32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10" name="矩形 9"/>
          <p:cNvSpPr/>
          <p:nvPr/>
        </p:nvSpPr>
        <p:spPr>
          <a:xfrm>
            <a:off x="-1242482" y="1006456"/>
            <a:ext cx="233693" cy="233693"/>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1242482" y="1357902"/>
            <a:ext cx="233693" cy="233693"/>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1242482" y="1709348"/>
            <a:ext cx="233693" cy="233693"/>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1" name="组合 40"/>
          <p:cNvGrpSpPr/>
          <p:nvPr/>
        </p:nvGrpSpPr>
        <p:grpSpPr>
          <a:xfrm>
            <a:off x="11856640" y="548680"/>
            <a:ext cx="335360" cy="882400"/>
            <a:chOff x="8892480" y="411510"/>
            <a:chExt cx="251520" cy="661800"/>
          </a:xfrm>
        </p:grpSpPr>
        <p:sp>
          <p:nvSpPr>
            <p:cNvPr id="42" name="矩形 41"/>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04</a:t>
              </a:r>
              <a:endParaRPr lang="zh-CN" altLang="en-US" sz="1067" dirty="0">
                <a:solidFill>
                  <a:schemeClr val="bg1"/>
                </a:solidFill>
                <a:latin typeface="Century Gothic" panose="020B0502020202020204" pitchFamily="34" charset="0"/>
              </a:endParaRPr>
            </a:p>
          </p:txBody>
        </p:sp>
        <p:grpSp>
          <p:nvGrpSpPr>
            <p:cNvPr id="44" name="组合 43"/>
            <p:cNvGrpSpPr/>
            <p:nvPr/>
          </p:nvGrpSpPr>
          <p:grpSpPr>
            <a:xfrm>
              <a:off x="8964240" y="819459"/>
              <a:ext cx="108000" cy="7834"/>
              <a:chOff x="8953171" y="848034"/>
              <a:chExt cx="130138" cy="7834"/>
            </a:xfrm>
          </p:grpSpPr>
          <p:cxnSp>
            <p:nvCxnSpPr>
              <p:cNvPr id="45" name="直接连接符 44"/>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670986" y="2556523"/>
            <a:ext cx="1879708" cy="680456"/>
            <a:chOff x="844182" y="1917392"/>
            <a:chExt cx="1409781" cy="510342"/>
          </a:xfrm>
        </p:grpSpPr>
        <p:sp>
          <p:nvSpPr>
            <p:cNvPr id="70" name="矩形 69"/>
            <p:cNvSpPr/>
            <p:nvPr/>
          </p:nvSpPr>
          <p:spPr>
            <a:xfrm>
              <a:off x="844182" y="1917392"/>
              <a:ext cx="1409781" cy="510342"/>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矩形 71"/>
            <p:cNvSpPr/>
            <p:nvPr/>
          </p:nvSpPr>
          <p:spPr>
            <a:xfrm>
              <a:off x="1020929" y="2003286"/>
              <a:ext cx="1061829" cy="346249"/>
            </a:xfrm>
            <a:prstGeom prst="rect">
              <a:avLst/>
            </a:prstGeom>
          </p:spPr>
          <p:txBody>
            <a:bodyPr wrap="none">
              <a:spAutoFit/>
            </a:bodyPr>
            <a:lstStyle/>
            <a:p>
              <a:r>
                <a:rPr lang="zh-CN" altLang="en-US" sz="2400" dirty="0" smtClean="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rPr>
                <a:t>学习目标</a:t>
              </a:r>
              <a:endParaRPr lang="en-US" altLang="zh-CN" sz="2400" dirty="0">
                <a:solidFill>
                  <a:schemeClr val="bg1"/>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sp>
        <p:nvSpPr>
          <p:cNvPr id="73" name="矩形 72"/>
          <p:cNvSpPr/>
          <p:nvPr/>
        </p:nvSpPr>
        <p:spPr>
          <a:xfrm>
            <a:off x="549988" y="3477005"/>
            <a:ext cx="10964680" cy="1776640"/>
          </a:xfrm>
          <a:prstGeom prst="rect">
            <a:avLst/>
          </a:prstGeom>
        </p:spPr>
        <p:txBody>
          <a:bodyPr wrap="square">
            <a:spAutoFit/>
          </a:bodyPr>
          <a:lstStyle/>
          <a:p>
            <a:pPr marL="285750" indent="-285750">
              <a:lnSpc>
                <a:spcPct val="114000"/>
              </a:lnSpc>
              <a:buFont typeface="Wingdings" panose="05000000000000000000" pitchFamily="2" charset="2"/>
              <a:buChar char="ü"/>
            </a:pPr>
            <a:r>
              <a:rPr lang="zh-CN" altLang="en-US" sz="1600" dirty="0" smtClean="0">
                <a:latin typeface="Century Gothic" panose="020B0502020202020204" pitchFamily="34" charset="0"/>
                <a:cs typeface="Arial" panose="020B0604020202020204" pitchFamily="34" charset="0"/>
              </a:rPr>
              <a:t>了解网络互联的类型和互联的层次</a:t>
            </a:r>
            <a:endParaRPr lang="en-US" altLang="zh-CN" sz="1600" dirty="0">
              <a:latin typeface="Century Gothic" panose="020B0502020202020204" pitchFamily="34" charset="0"/>
              <a:cs typeface="Arial" panose="020B0604020202020204" pitchFamily="34" charset="0"/>
            </a:endParaRPr>
          </a:p>
          <a:p>
            <a:pPr marL="285750" indent="-285750">
              <a:lnSpc>
                <a:spcPct val="114000"/>
              </a:lnSpc>
              <a:buFont typeface="Wingdings" panose="05000000000000000000" pitchFamily="2" charset="2"/>
              <a:buChar char="ü"/>
            </a:pPr>
            <a:r>
              <a:rPr lang="zh-CN" altLang="zh-CN" sz="1600" dirty="0" smtClean="0">
                <a:latin typeface="Century Gothic" panose="020B0502020202020204" pitchFamily="34" charset="0"/>
              </a:rPr>
              <a:t>掌握</a:t>
            </a:r>
            <a:r>
              <a:rPr lang="en-US" altLang="zh-CN" sz="1600" dirty="0">
                <a:latin typeface="Century Gothic" panose="020B0502020202020204" pitchFamily="34" charset="0"/>
              </a:rPr>
              <a:t>IP</a:t>
            </a:r>
            <a:r>
              <a:rPr lang="zh-CN" altLang="zh-CN" sz="1600" dirty="0">
                <a:latin typeface="Century Gothic" panose="020B0502020202020204" pitchFamily="34" charset="0"/>
              </a:rPr>
              <a:t>协议簇（</a:t>
            </a:r>
            <a:r>
              <a:rPr lang="en-US" altLang="zh-CN" sz="1600" dirty="0">
                <a:latin typeface="Century Gothic" panose="020B0502020202020204" pitchFamily="34" charset="0"/>
              </a:rPr>
              <a:t>IPv4</a:t>
            </a:r>
            <a:r>
              <a:rPr lang="zh-CN" altLang="zh-CN" sz="1600" dirty="0">
                <a:latin typeface="Century Gothic" panose="020B0502020202020204" pitchFamily="34" charset="0"/>
              </a:rPr>
              <a:t>协议、</a:t>
            </a:r>
            <a:r>
              <a:rPr lang="en-US" altLang="zh-CN" sz="1600" dirty="0">
                <a:latin typeface="Century Gothic" panose="020B0502020202020204" pitchFamily="34" charset="0"/>
              </a:rPr>
              <a:t>IPv6</a:t>
            </a:r>
            <a:r>
              <a:rPr lang="zh-CN" altLang="zh-CN" sz="1600" dirty="0">
                <a:latin typeface="Century Gothic" panose="020B0502020202020204" pitchFamily="34" charset="0"/>
              </a:rPr>
              <a:t>协议、</a:t>
            </a:r>
            <a:r>
              <a:rPr lang="en-US" altLang="zh-CN" sz="1600" dirty="0">
                <a:latin typeface="Century Gothic" panose="020B0502020202020204" pitchFamily="34" charset="0"/>
              </a:rPr>
              <a:t>ICMP</a:t>
            </a:r>
            <a:r>
              <a:rPr lang="zh-CN" altLang="zh-CN" sz="1600" dirty="0">
                <a:latin typeface="Century Gothic" panose="020B0502020202020204" pitchFamily="34" charset="0"/>
              </a:rPr>
              <a:t>协议、</a:t>
            </a:r>
            <a:r>
              <a:rPr lang="en-US" altLang="zh-CN" sz="1600" dirty="0">
                <a:latin typeface="Century Gothic" panose="020B0502020202020204" pitchFamily="34" charset="0"/>
              </a:rPr>
              <a:t>ARP</a:t>
            </a:r>
            <a:r>
              <a:rPr lang="zh-CN" altLang="zh-CN" sz="1600" dirty="0">
                <a:latin typeface="Century Gothic" panose="020B0502020202020204" pitchFamily="34" charset="0"/>
              </a:rPr>
              <a:t>协议等）的作用，理解</a:t>
            </a:r>
            <a:r>
              <a:rPr lang="en-US" altLang="zh-CN" sz="1600" dirty="0">
                <a:latin typeface="Century Gothic" panose="020B0502020202020204" pitchFamily="34" charset="0"/>
              </a:rPr>
              <a:t>IP</a:t>
            </a:r>
            <a:r>
              <a:rPr lang="zh-CN" altLang="zh-CN" sz="1600" dirty="0">
                <a:latin typeface="Century Gothic" panose="020B0502020202020204" pitchFamily="34" charset="0"/>
              </a:rPr>
              <a:t>数据包的格式和在</a:t>
            </a:r>
            <a:r>
              <a:rPr lang="en-US" altLang="zh-CN" sz="1600" dirty="0">
                <a:latin typeface="Century Gothic" panose="020B0502020202020204" pitchFamily="34" charset="0"/>
              </a:rPr>
              <a:t>Windows</a:t>
            </a:r>
            <a:r>
              <a:rPr lang="zh-CN" altLang="zh-CN" sz="1600" dirty="0">
                <a:latin typeface="Century Gothic" panose="020B0502020202020204" pitchFamily="34" charset="0"/>
              </a:rPr>
              <a:t>系统上操作</a:t>
            </a:r>
            <a:r>
              <a:rPr lang="en-US" altLang="zh-CN" sz="1600" dirty="0">
                <a:latin typeface="Century Gothic" panose="020B0502020202020204" pitchFamily="34" charset="0"/>
              </a:rPr>
              <a:t>ping</a:t>
            </a:r>
            <a:r>
              <a:rPr lang="zh-CN" altLang="zh-CN" sz="1600" dirty="0">
                <a:latin typeface="Century Gothic" panose="020B0502020202020204" pitchFamily="34" charset="0"/>
              </a:rPr>
              <a:t>、</a:t>
            </a:r>
            <a:r>
              <a:rPr lang="en-US" altLang="zh-CN" sz="1600" dirty="0" err="1">
                <a:latin typeface="Century Gothic" panose="020B0502020202020204" pitchFamily="34" charset="0"/>
              </a:rPr>
              <a:t>arp</a:t>
            </a:r>
            <a:r>
              <a:rPr lang="zh-CN" altLang="zh-CN" sz="1600" dirty="0">
                <a:latin typeface="Century Gothic" panose="020B0502020202020204" pitchFamily="34" charset="0"/>
              </a:rPr>
              <a:t>命令的方法</a:t>
            </a:r>
            <a:r>
              <a:rPr lang="zh-CN" altLang="zh-CN" sz="1600" dirty="0" smtClean="0">
                <a:latin typeface="Century Gothic" panose="020B0502020202020204" pitchFamily="34" charset="0"/>
              </a:rPr>
              <a:t>。</a:t>
            </a:r>
            <a:endParaRPr lang="en-US" altLang="zh-CN" sz="1600" dirty="0" smtClean="0">
              <a:latin typeface="Century Gothic" panose="020B0502020202020204" pitchFamily="34" charset="0"/>
            </a:endParaRPr>
          </a:p>
          <a:p>
            <a:pPr marL="285750" indent="-285750">
              <a:lnSpc>
                <a:spcPct val="114000"/>
              </a:lnSpc>
              <a:buFont typeface="Wingdings" panose="05000000000000000000" pitchFamily="2" charset="2"/>
              <a:buChar char="ü"/>
            </a:pPr>
            <a:r>
              <a:rPr lang="zh-CN" altLang="zh-CN" sz="1600" dirty="0" smtClean="0">
                <a:latin typeface="Century Gothic" panose="020B0502020202020204" pitchFamily="34" charset="0"/>
              </a:rPr>
              <a:t>掌握</a:t>
            </a:r>
            <a:r>
              <a:rPr lang="zh-CN" altLang="zh-CN" sz="1600" dirty="0">
                <a:latin typeface="Century Gothic" panose="020B0502020202020204" pitchFamily="34" charset="0"/>
              </a:rPr>
              <a:t>划分子网的作用、划分子网的方法、子网掩码的作用、划分子网的规则、无类域间路由</a:t>
            </a:r>
            <a:r>
              <a:rPr lang="en-US" altLang="zh-CN" sz="1600" dirty="0">
                <a:latin typeface="Century Gothic" panose="020B0502020202020204" pitchFamily="34" charset="0"/>
              </a:rPr>
              <a:t>CIDR</a:t>
            </a:r>
            <a:r>
              <a:rPr lang="zh-CN" altLang="zh-CN" sz="1600" dirty="0">
                <a:latin typeface="Century Gothic" panose="020B0502020202020204" pitchFamily="34" charset="0"/>
              </a:rPr>
              <a:t>的概念</a:t>
            </a:r>
            <a:r>
              <a:rPr lang="zh-CN" altLang="zh-CN" sz="1600" dirty="0" smtClean="0">
                <a:latin typeface="Century Gothic" panose="020B0502020202020204" pitchFamily="34" charset="0"/>
              </a:rPr>
              <a:t>。</a:t>
            </a:r>
            <a:endParaRPr lang="en-US" altLang="zh-CN" sz="1600" dirty="0" smtClean="0">
              <a:latin typeface="Century Gothic" panose="020B0502020202020204" pitchFamily="34" charset="0"/>
            </a:endParaRPr>
          </a:p>
          <a:p>
            <a:pPr marL="285750" indent="-285750">
              <a:lnSpc>
                <a:spcPct val="114000"/>
              </a:lnSpc>
              <a:buFont typeface="Wingdings" panose="05000000000000000000" pitchFamily="2" charset="2"/>
              <a:buChar char="ü"/>
            </a:pPr>
            <a:r>
              <a:rPr lang="zh-CN" altLang="zh-CN" sz="1600" dirty="0" smtClean="0">
                <a:latin typeface="Century Gothic" panose="020B0502020202020204" pitchFamily="34" charset="0"/>
              </a:rPr>
              <a:t>了解</a:t>
            </a:r>
            <a:r>
              <a:rPr lang="zh-CN" altLang="zh-CN" sz="1600" dirty="0">
                <a:latin typeface="Century Gothic" panose="020B0502020202020204" pitchFamily="34" charset="0"/>
              </a:rPr>
              <a:t>路由器的结构，掌握路由器的作用、路由协议和路由表的概念，会管理和配置路由器</a:t>
            </a:r>
            <a:r>
              <a:rPr lang="zh-CN" altLang="zh-CN" sz="1600" dirty="0" smtClean="0">
                <a:latin typeface="Century Gothic" panose="020B0502020202020204" pitchFamily="34" charset="0"/>
              </a:rPr>
              <a:t>。</a:t>
            </a:r>
            <a:endParaRPr lang="en-US" altLang="zh-CN" sz="1600" dirty="0" smtClean="0">
              <a:latin typeface="Century Gothic" panose="020B0502020202020204" pitchFamily="34" charset="0"/>
            </a:endParaRPr>
          </a:p>
          <a:p>
            <a:pPr marL="285750" indent="-285750">
              <a:lnSpc>
                <a:spcPct val="114000"/>
              </a:lnSpc>
              <a:buFont typeface="Wingdings" panose="05000000000000000000" pitchFamily="2" charset="2"/>
              <a:buChar char="ü"/>
            </a:pPr>
            <a:r>
              <a:rPr lang="zh-CN" altLang="zh-CN" sz="1600" dirty="0" smtClean="0">
                <a:latin typeface="Century Gothic" panose="020B0502020202020204" pitchFamily="34" charset="0"/>
              </a:rPr>
              <a:t>掌握</a:t>
            </a:r>
            <a:r>
              <a:rPr lang="zh-CN" altLang="zh-CN" sz="1600" dirty="0">
                <a:latin typeface="Century Gothic" panose="020B0502020202020204" pitchFamily="34" charset="0"/>
              </a:rPr>
              <a:t>网间路由协议：静态路由和动态路由（</a:t>
            </a:r>
            <a:r>
              <a:rPr lang="en-US" altLang="zh-CN" sz="1600" dirty="0">
                <a:latin typeface="Century Gothic" panose="020B0502020202020204" pitchFamily="34" charset="0"/>
              </a:rPr>
              <a:t>RIP</a:t>
            </a:r>
            <a:r>
              <a:rPr lang="zh-CN" altLang="zh-CN" sz="1600" dirty="0">
                <a:latin typeface="Century Gothic" panose="020B0502020202020204" pitchFamily="34" charset="0"/>
              </a:rPr>
              <a:t>、</a:t>
            </a:r>
            <a:r>
              <a:rPr lang="en-US" altLang="zh-CN" sz="1600" dirty="0">
                <a:latin typeface="Century Gothic" panose="020B0502020202020204" pitchFamily="34" charset="0"/>
              </a:rPr>
              <a:t>OSPF</a:t>
            </a:r>
            <a:r>
              <a:rPr lang="zh-CN" altLang="zh-CN" sz="1600" dirty="0">
                <a:latin typeface="Century Gothic" panose="020B0502020202020204" pitchFamily="34" charset="0"/>
              </a:rPr>
              <a:t>）的工作原理和配置方法</a:t>
            </a:r>
            <a:r>
              <a:rPr lang="zh-CN" altLang="zh-CN" sz="1600" dirty="0" smtClean="0">
                <a:latin typeface="Century Gothic" panose="020B0502020202020204" pitchFamily="34" charset="0"/>
              </a:rPr>
              <a:t>。</a:t>
            </a:r>
            <a:endParaRPr lang="zh-CN" altLang="zh-CN" sz="1600" dirty="0">
              <a:latin typeface="Century Gothic" panose="020B0502020202020204" pitchFamily="34" charset="0"/>
            </a:endParaRPr>
          </a:p>
        </p:txBody>
      </p:sp>
      <p:grpSp>
        <p:nvGrpSpPr>
          <p:cNvPr id="15" name="组合 14"/>
          <p:cNvGrpSpPr/>
          <p:nvPr/>
        </p:nvGrpSpPr>
        <p:grpSpPr>
          <a:xfrm>
            <a:off x="10609639" y="2096884"/>
            <a:ext cx="628021" cy="919277"/>
            <a:chOff x="6045200" y="1282700"/>
            <a:chExt cx="328613" cy="481013"/>
          </a:xfrm>
          <a:solidFill>
            <a:srgbClr val="93AFCA"/>
          </a:solidFill>
        </p:grpSpPr>
        <p:sp>
          <p:nvSpPr>
            <p:cNvPr id="8" name="Freeform 7"/>
            <p:cNvSpPr>
              <a:spLocks/>
            </p:cNvSpPr>
            <p:nvPr/>
          </p:nvSpPr>
          <p:spPr bwMode="auto">
            <a:xfrm>
              <a:off x="6045200" y="1282700"/>
              <a:ext cx="328613" cy="165100"/>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8"/>
            <p:cNvSpPr>
              <a:spLocks/>
            </p:cNvSpPr>
            <p:nvPr/>
          </p:nvSpPr>
          <p:spPr bwMode="auto">
            <a:xfrm>
              <a:off x="6045200" y="1477963"/>
              <a:ext cx="328613" cy="285750"/>
            </a:xfrm>
            <a:custGeom>
              <a:avLst/>
              <a:gdLst>
                <a:gd name="T0" fmla="*/ 44 w 88"/>
                <a:gd name="T1" fmla="*/ 76 h 76"/>
                <a:gd name="T2" fmla="*/ 0 w 88"/>
                <a:gd name="T3" fmla="*/ 32 h 76"/>
                <a:gd name="T4" fmla="*/ 0 w 88"/>
                <a:gd name="T5" fmla="*/ 0 h 76"/>
                <a:gd name="T6" fmla="*/ 8 w 88"/>
                <a:gd name="T7" fmla="*/ 0 h 76"/>
                <a:gd name="T8" fmla="*/ 8 w 88"/>
                <a:gd name="T9" fmla="*/ 32 h 76"/>
                <a:gd name="T10" fmla="*/ 44 w 88"/>
                <a:gd name="T11" fmla="*/ 68 h 76"/>
                <a:gd name="T12" fmla="*/ 80 w 88"/>
                <a:gd name="T13" fmla="*/ 32 h 76"/>
                <a:gd name="T14" fmla="*/ 80 w 88"/>
                <a:gd name="T15" fmla="*/ 0 h 76"/>
                <a:gd name="T16" fmla="*/ 88 w 88"/>
                <a:gd name="T17" fmla="*/ 0 h 76"/>
                <a:gd name="T18" fmla="*/ 88 w 88"/>
                <a:gd name="T19" fmla="*/ 32 h 76"/>
                <a:gd name="T20" fmla="*/ 44 w 88"/>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76">
                  <a:moveTo>
                    <a:pt x="44" y="76"/>
                  </a:moveTo>
                  <a:cubicBezTo>
                    <a:pt x="20" y="76"/>
                    <a:pt x="0" y="56"/>
                    <a:pt x="0" y="32"/>
                  </a:cubicBezTo>
                  <a:cubicBezTo>
                    <a:pt x="0" y="0"/>
                    <a:pt x="0" y="0"/>
                    <a:pt x="0" y="0"/>
                  </a:cubicBezTo>
                  <a:cubicBezTo>
                    <a:pt x="8" y="0"/>
                    <a:pt x="8" y="0"/>
                    <a:pt x="8" y="0"/>
                  </a:cubicBezTo>
                  <a:cubicBezTo>
                    <a:pt x="8" y="32"/>
                    <a:pt x="8" y="32"/>
                    <a:pt x="8" y="32"/>
                  </a:cubicBezTo>
                  <a:cubicBezTo>
                    <a:pt x="8" y="52"/>
                    <a:pt x="24" y="68"/>
                    <a:pt x="44" y="68"/>
                  </a:cubicBezTo>
                  <a:cubicBezTo>
                    <a:pt x="64" y="68"/>
                    <a:pt x="80" y="52"/>
                    <a:pt x="80" y="32"/>
                  </a:cubicBezTo>
                  <a:cubicBezTo>
                    <a:pt x="80" y="0"/>
                    <a:pt x="80" y="0"/>
                    <a:pt x="80" y="0"/>
                  </a:cubicBezTo>
                  <a:cubicBezTo>
                    <a:pt x="88" y="0"/>
                    <a:pt x="88" y="0"/>
                    <a:pt x="88" y="0"/>
                  </a:cubicBezTo>
                  <a:cubicBezTo>
                    <a:pt x="88" y="32"/>
                    <a:pt x="88" y="32"/>
                    <a:pt x="88" y="32"/>
                  </a:cubicBezTo>
                  <a:cubicBezTo>
                    <a:pt x="88" y="56"/>
                    <a:pt x="68" y="76"/>
                    <a:pt x="4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 name="Rectangle 9"/>
            <p:cNvSpPr>
              <a:spLocks noChangeArrowheads="1"/>
            </p:cNvSpPr>
            <p:nvPr/>
          </p:nvSpPr>
          <p:spPr bwMode="auto">
            <a:xfrm>
              <a:off x="6194425" y="1373188"/>
              <a:ext cx="3016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Tree>
    <p:extLst>
      <p:ext uri="{BB962C8B-B14F-4D97-AF65-F5344CB8AC3E}">
        <p14:creationId xmlns:p14="http://schemas.microsoft.com/office/powerpoint/2010/main" val="2697469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p:tgtEl>
                                          <p:spTgt spid="73"/>
                                        </p:tgtEl>
                                        <p:attrNameLst>
                                          <p:attrName>ppt_y</p:attrName>
                                        </p:attrNameLst>
                                      </p:cBhvr>
                                      <p:tavLst>
                                        <p:tav tm="0">
                                          <p:val>
                                            <p:strVal val="#ppt_y-#ppt_h*1.125000"/>
                                          </p:val>
                                        </p:tav>
                                        <p:tav tm="100000">
                                          <p:val>
                                            <p:strVal val="#ppt_y"/>
                                          </p:val>
                                        </p:tav>
                                      </p:tavLst>
                                    </p:anim>
                                    <p:animEffect transition="in" filter="wipe(down)">
                                      <p:cBhvr>
                                        <p:cTn id="17" dur="500"/>
                                        <p:tgtEl>
                                          <p:spTgt spid="73"/>
                                        </p:tgtEl>
                                      </p:cBhvr>
                                    </p:animEffect>
                                  </p:childTnLst>
                                </p:cTn>
                              </p:par>
                              <p:par>
                                <p:cTn id="18" presetID="42" presetClass="entr" presetSubtype="0" fill="hold" nodeType="withEffect">
                                  <p:stCondLst>
                                    <p:cond delay="2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路由器的组成部件</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646878"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路由器的硬件组成</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794064"/>
          </a:xfrm>
          <a:prstGeom prst="rect">
            <a:avLst/>
          </a:prstGeom>
        </p:spPr>
        <p:txBody>
          <a:bodyPr wrap="square">
            <a:spAutoFit/>
          </a:bodyPr>
          <a:lstStyle/>
          <a:p>
            <a:pPr algn="just">
              <a:lnSpc>
                <a:spcPct val="114000"/>
              </a:lnSpc>
              <a:buClr>
                <a:srgbClr val="0070C0"/>
              </a:buClr>
            </a:pP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CPU</a:t>
            </a: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中央处理单元，和计算机一样，它是路由器的控制和运算部件。</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40</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7" y="2603415"/>
            <a:ext cx="10964680" cy="1355499"/>
          </a:xfrm>
          <a:prstGeom prst="rect">
            <a:avLst/>
          </a:prstGeom>
        </p:spPr>
        <p:txBody>
          <a:bodyPr wrap="square">
            <a:spAutoFit/>
          </a:bodyPr>
          <a:lstStyle/>
          <a:p>
            <a:pPr algn="just">
              <a:lnSpc>
                <a:spcPct val="114000"/>
              </a:lnSpc>
              <a:buClr>
                <a:srgbClr val="0070C0"/>
              </a:buClr>
            </a:pPr>
            <a:r>
              <a:rPr lang="en-US" altLang="zh-CN" sz="2400" dirty="0" smtClean="0">
                <a:solidFill>
                  <a:srgbClr val="0070C0"/>
                </a:solidFill>
                <a:latin typeface="汉仪菱心体简" panose="02010609000101010101" pitchFamily="49" charset="-122"/>
                <a:ea typeface="汉仪菱心体简" panose="02010609000101010101" pitchFamily="49" charset="-122"/>
              </a:rPr>
              <a:t>RAM/DRAM</a:t>
            </a: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内存（</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Random Access Memory / Dynamic Random Access Memory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）是路由器主要的存储部件。</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RAM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也叫作工作存储器，包含动态的配置信息，用于存储临时的运算结果，如路由表、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表、快速交换缓存、缓冲数据包、数据队列、当前配置文件等。</a:t>
            </a:r>
            <a:endPar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4" name="矩形 13"/>
          <p:cNvSpPr/>
          <p:nvPr/>
        </p:nvSpPr>
        <p:spPr>
          <a:xfrm>
            <a:off x="549987" y="3958914"/>
            <a:ext cx="10964680" cy="1074781"/>
          </a:xfrm>
          <a:prstGeom prst="rect">
            <a:avLst/>
          </a:prstGeom>
        </p:spPr>
        <p:txBody>
          <a:bodyPr wrap="square">
            <a:spAutoFit/>
          </a:bodyPr>
          <a:lstStyle/>
          <a:p>
            <a:pPr algn="just">
              <a:lnSpc>
                <a:spcPct val="114000"/>
              </a:lnSpc>
              <a:buClr>
                <a:srgbClr val="0070C0"/>
              </a:buClr>
            </a:pP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Flash Memory</a:t>
            </a: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可擦除、可编程的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，用于存放路由器的操作系统，</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Flash</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的可擦除特性允许更新、升级操作系统而不用更换路由器内部的芯片。路由器断电后，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Flash</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的内容不会丢失。</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Flash</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容量较大时，就可以存放多个版本操作系统。</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5" name="矩形 14"/>
          <p:cNvSpPr/>
          <p:nvPr/>
        </p:nvSpPr>
        <p:spPr>
          <a:xfrm>
            <a:off x="549987" y="5033695"/>
            <a:ext cx="10964680" cy="1074781"/>
          </a:xfrm>
          <a:prstGeom prst="rect">
            <a:avLst/>
          </a:prstGeom>
        </p:spPr>
        <p:txBody>
          <a:bodyPr wrap="square">
            <a:spAutoFit/>
          </a:bodyPr>
          <a:lstStyle/>
          <a:p>
            <a:pPr algn="just">
              <a:lnSpc>
                <a:spcPct val="114000"/>
              </a:lnSpc>
              <a:buClr>
                <a:srgbClr val="0070C0"/>
              </a:buClr>
            </a:pP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NVRAM</a:t>
            </a: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非易失性</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RAM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nonvolatile RAM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），用于存放路由器的配置文件，路由器断电后，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NVRAM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中的内容仍然保持。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NVRAM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包含的是配置文件的备份。</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455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25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P spid="14"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路由器的组成部件</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646878"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路由器的硬件组成</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074781"/>
          </a:xfrm>
          <a:prstGeom prst="rect">
            <a:avLst/>
          </a:prstGeom>
        </p:spPr>
        <p:txBody>
          <a:bodyPr wrap="square">
            <a:spAutoFit/>
          </a:bodyPr>
          <a:lstStyle/>
          <a:p>
            <a:pPr algn="just">
              <a:lnSpc>
                <a:spcPct val="114000"/>
              </a:lnSpc>
              <a:buClr>
                <a:srgbClr val="0070C0"/>
              </a:buClr>
            </a:pP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ROM</a:t>
            </a: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只读存储器，存储了路由器的开机诊断程序、引导程序和特殊版本的操作系统软件（用于诊断等有限用途），</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中软件升级需要更换芯片。</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41</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8" y="2884132"/>
            <a:ext cx="10964680" cy="2759089"/>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rPr>
              <a:t>接口（</a:t>
            </a:r>
            <a:r>
              <a:rPr lang="en-US" altLang="zh-CN" sz="2400" dirty="0" smtClean="0">
                <a:solidFill>
                  <a:srgbClr val="0070C0"/>
                </a:solidFill>
                <a:latin typeface="汉仪菱心体简" panose="02010609000101010101" pitchFamily="49" charset="-122"/>
                <a:ea typeface="汉仪菱心体简" panose="02010609000101010101" pitchFamily="49" charset="-122"/>
              </a:rPr>
              <a:t>Interface</a:t>
            </a:r>
            <a:r>
              <a:rPr lang="zh-CN" altLang="en-US" sz="2400" dirty="0" smtClean="0">
                <a:solidFill>
                  <a:srgbClr val="0070C0"/>
                </a:solidFill>
                <a:latin typeface="汉仪菱心体简" panose="02010609000101010101" pitchFamily="49" charset="-122"/>
                <a:ea typeface="汉仪菱心体简" panose="02010609000101010101" pitchFamily="49" charset="-122"/>
              </a:rPr>
              <a:t>）</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内存</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Random Access Memory / Dynamic Random Access Memory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）是路由器主要的存储部件。</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RAM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也叫作工作存储器，包含动态的配置信息，用于存储临时的运算结果，如路由表、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表、快速交换缓存、缓冲数据包、数据队列、当前配置文件等</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AUI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接口</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RJ-45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接口</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Console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接口</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AUX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接口</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高速同步接口</a:t>
            </a:r>
          </a:p>
        </p:txBody>
      </p:sp>
    </p:spTree>
    <p:extLst>
      <p:ext uri="{BB962C8B-B14F-4D97-AF65-F5344CB8AC3E}">
        <p14:creationId xmlns:p14="http://schemas.microsoft.com/office/powerpoint/2010/main" val="742183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路由器的组成</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646878"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路由器的软件组成</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074781"/>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路由器操作系统</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大部分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Cisco</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路由器使用的是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Cisco</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网络互联操作系统（</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Internetworking Operating System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IOS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IOS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配置通常是通过基于文本的命令行接口（</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Command Line Interface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CLI</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）进行的。</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42</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8" y="2884132"/>
            <a:ext cx="10964680" cy="1916935"/>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rPr>
              <a:t>配置文件</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marL="342900" indent="-342900" algn="just">
              <a:lnSpc>
                <a:spcPct val="114000"/>
              </a:lnSpc>
              <a:buClr>
                <a:srgbClr val="0070C0"/>
              </a:buClr>
              <a:buFont typeface="Wingdings" panose="05000000000000000000" pitchFamily="2" charset="2"/>
              <a:buChar char="l"/>
            </a:pPr>
            <a:r>
              <a:rPr lang="zh-CN" altLang="en-US" sz="1600" dirty="0" smtClean="0"/>
              <a:t>启动配置文件（</a:t>
            </a:r>
            <a:r>
              <a:rPr lang="en-US" altLang="zh-CN" sz="1600" dirty="0" err="1" smtClean="0"/>
              <a:t>Starup</a:t>
            </a:r>
            <a:r>
              <a:rPr lang="en-US" altLang="zh-CN" sz="1600" dirty="0" smtClean="0"/>
              <a:t>-Configure</a:t>
            </a:r>
            <a:r>
              <a:rPr lang="zh-CN" altLang="en-US" sz="1600" dirty="0" smtClean="0"/>
              <a:t>）</a:t>
            </a:r>
            <a:endParaRPr lang="en-US" altLang="zh-CN" sz="1600" dirty="0" smtClean="0"/>
          </a:p>
          <a:p>
            <a:pPr algn="just">
              <a:lnSpc>
                <a:spcPct val="114000"/>
              </a:lnSpc>
              <a:buClr>
                <a:srgbClr val="0070C0"/>
              </a:buClr>
            </a:pPr>
            <a:r>
              <a:rPr lang="zh-CN" altLang="en-US" sz="1600" dirty="0" smtClean="0"/>
              <a:t>也</a:t>
            </a:r>
            <a:r>
              <a:rPr lang="zh-CN" altLang="en-US" sz="1600" dirty="0"/>
              <a:t>称为备份配置文件，被保存在</a:t>
            </a:r>
            <a:r>
              <a:rPr lang="en-US" altLang="zh-CN" sz="1600" dirty="0"/>
              <a:t>NVRAM</a:t>
            </a:r>
            <a:r>
              <a:rPr lang="zh-CN" altLang="en-US" sz="1600" dirty="0"/>
              <a:t>中，并且在路由器每次初始化时加载到内存中变成运行配置文件</a:t>
            </a:r>
            <a:r>
              <a:rPr lang="zh-CN" altLang="en-US" sz="1600" dirty="0" smtClean="0"/>
              <a:t>。</a:t>
            </a:r>
            <a:endParaRPr lang="en-US" altLang="zh-CN" sz="1600" dirty="0"/>
          </a:p>
          <a:p>
            <a:pPr marL="285750" indent="-285750" algn="just">
              <a:lnSpc>
                <a:spcPct val="114000"/>
              </a:lnSpc>
              <a:buClr>
                <a:srgbClr val="0070C0"/>
              </a:buClr>
              <a:buFont typeface="Wingdings" panose="05000000000000000000" pitchFamily="2" charset="2"/>
              <a:buChar char="l"/>
            </a:pPr>
            <a:r>
              <a:rPr lang="zh-CN" altLang="en-US" sz="1600" dirty="0" smtClean="0"/>
              <a:t>运行配置文件（</a:t>
            </a:r>
            <a:r>
              <a:rPr lang="en-US" altLang="zh-CN" sz="1600" dirty="0" smtClean="0"/>
              <a:t>Running-Configure</a:t>
            </a:r>
            <a:r>
              <a:rPr lang="zh-CN" altLang="en-US" sz="1600" dirty="0" smtClean="0"/>
              <a:t>）</a:t>
            </a:r>
          </a:p>
          <a:p>
            <a:pPr algn="just">
              <a:lnSpc>
                <a:spcPct val="114000"/>
              </a:lnSpc>
              <a:buClr>
                <a:srgbClr val="0070C0"/>
              </a:buClr>
            </a:pPr>
            <a:r>
              <a:rPr lang="zh-CN" altLang="en-US" sz="1600" dirty="0"/>
              <a:t>也称为活动配置文件，驻留在内存中。当通过路由器的命令行接口对路由器进行配置时，配置命令被实时添加到路由器的运行配置文件中并被立即执行。</a:t>
            </a:r>
            <a:endParaRPr lang="zh-CN" altLang="en-US" sz="1600" dirty="0" smtClean="0"/>
          </a:p>
        </p:txBody>
      </p:sp>
    </p:spTree>
    <p:extLst>
      <p:ext uri="{BB962C8B-B14F-4D97-AF65-F5344CB8AC3E}">
        <p14:creationId xmlns:p14="http://schemas.microsoft.com/office/powerpoint/2010/main" val="3484131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7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775393"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路由器的路由表</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路由寻径</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469377"/>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寻径的依据是经过每个路由器中的路由表。路由表指明了从源站点到目的站点的一条路由。路由器将所有关于如何到达目标网络的最佳路径信息以数据库表的形式存储起来，这种专门用于存放路由信息的表被称为路由表。路由表中的不同表项给出了到达不同目标网络所需要历经的路由器接口或下一跳（</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Next Hop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信息。路由表不包含从源网络到目的网络的完整路径信息，它只包含该路径中下一跳的相关信息。路径上所有中间路由器之间的路由信息都采用网络地址的形式，而不是特定主机的地址。只有在最终路由器的路由表中，目的地址才指向特定的主机而非某一网络。</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43</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6146" name="Picture 2" descr="0538"/>
          <p:cNvPicPr>
            <a:picLocks noChangeAspect="1" noChangeArrowheads="1"/>
          </p:cNvPicPr>
          <p:nvPr/>
        </p:nvPicPr>
        <p:blipFill>
          <a:blip r:embed="rId2" cstate="print">
            <a:extLst>
              <a:ext uri="{28A0092B-C50C-407E-A947-70E740481C1C}">
                <a14:useLocalDpi xmlns:a14="http://schemas.microsoft.com/office/drawing/2010/main" val="0"/>
              </a:ext>
            </a:extLst>
          </a:blip>
          <a:srcRect t="4192" b="4192"/>
          <a:stretch>
            <a:fillRect/>
          </a:stretch>
        </p:blipFill>
        <p:spPr bwMode="auto">
          <a:xfrm>
            <a:off x="989205" y="4194175"/>
            <a:ext cx="10086245"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1722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6146"/>
                                        </p:tgtEl>
                                        <p:attrNameLst>
                                          <p:attrName>style.visibility</p:attrName>
                                        </p:attrNameLst>
                                      </p:cBhvr>
                                      <p:to>
                                        <p:strVal val="visible"/>
                                      </p:to>
                                    </p:set>
                                    <p:animEffect transition="in" filter="fade">
                                      <p:cBhvr>
                                        <p:cTn id="16" dur="500"/>
                                        <p:tgtEl>
                                          <p:spTgt spid="6146"/>
                                        </p:tgtEl>
                                      </p:cBhvr>
                                    </p:animEffect>
                                    <p:anim calcmode="lin" valueType="num">
                                      <p:cBhvr>
                                        <p:cTn id="17" dur="500" fill="hold"/>
                                        <p:tgtEl>
                                          <p:spTgt spid="6146"/>
                                        </p:tgtEl>
                                        <p:attrNameLst>
                                          <p:attrName>ppt_x</p:attrName>
                                        </p:attrNameLst>
                                      </p:cBhvr>
                                      <p:tavLst>
                                        <p:tav tm="0">
                                          <p:val>
                                            <p:strVal val="#ppt_x"/>
                                          </p:val>
                                        </p:tav>
                                        <p:tav tm="100000">
                                          <p:val>
                                            <p:strVal val="#ppt_x"/>
                                          </p:val>
                                        </p:tav>
                                      </p:tavLst>
                                    </p:anim>
                                    <p:anim calcmode="lin" valueType="num">
                                      <p:cBhvr>
                                        <p:cTn id="18" dur="500" fill="hold"/>
                                        <p:tgtEl>
                                          <p:spTgt spid="6146"/>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775393"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路由器的路由表</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路由寻径</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776640"/>
          </a:xfrm>
          <a:prstGeom prst="rect">
            <a:avLst/>
          </a:prstGeom>
        </p:spPr>
        <p:txBody>
          <a:bodyPr wrap="square">
            <a:spAutoFit/>
          </a:bodyPr>
          <a:lstStyle/>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下表给出了路由器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的路由表。如果路由器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收到一个目的地址为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10.4.0.16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数据报，那么它在进行路由选择时首先将该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地址与路由表第一个表项的子网掩码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255.255.0.0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进行“与”操作，由于得到的操作结果</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10.4.0.0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与本表项目的网络地址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10.2.0.0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不相同，说明路由选择不成功，需要对路由表的下一个表项进行相同的操作。当对路由表的最后一个表项操作时，</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10.4.0.16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与子网掩码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255.255.0.0“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与”操作的结果</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10.4.0.0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同目的网络地址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10.4.0.0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一致，说明选路成功，于是，路由器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将报文转发给该表项指定的下一路由器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10.3.0.7</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（即路由器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）。当然，路由器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接收到该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数据报后也需要按照自己的路由表，决定数据报的去向。</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44</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6" name="组合 15"/>
          <p:cNvGrpSpPr/>
          <p:nvPr/>
        </p:nvGrpSpPr>
        <p:grpSpPr>
          <a:xfrm>
            <a:off x="610066" y="3988775"/>
            <a:ext cx="10844524" cy="2389943"/>
            <a:chOff x="672540" y="1890278"/>
            <a:chExt cx="10844524" cy="2389943"/>
          </a:xfrm>
        </p:grpSpPr>
        <p:sp>
          <p:nvSpPr>
            <p:cNvPr id="17" name="矩形 16"/>
            <p:cNvSpPr/>
            <p:nvPr/>
          </p:nvSpPr>
          <p:spPr>
            <a:xfrm>
              <a:off x="674635" y="1890278"/>
              <a:ext cx="10840032" cy="496021"/>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1039447" y="1953623"/>
              <a:ext cx="646331" cy="369332"/>
            </a:xfrm>
            <a:prstGeom prst="rect">
              <a:avLst/>
            </a:prstGeom>
          </p:spPr>
          <p:txBody>
            <a:bodyPr wrap="none">
              <a:spAutoFit/>
            </a:bodyPr>
            <a:lstStyle/>
            <a:p>
              <a:pPr algn="ctr"/>
              <a:r>
                <a:rPr lang="zh-CN" altLang="en-US" dirty="0" smtClean="0">
                  <a:solidFill>
                    <a:schemeClr val="bg1"/>
                  </a:solidFill>
                  <a:latin typeface="Century Gothic" panose="020B0502020202020204" pitchFamily="34" charset="0"/>
                  <a:cs typeface="Arial" panose="020B0604020202020204" pitchFamily="34" charset="0"/>
                </a:rPr>
                <a:t>特性</a:t>
              </a:r>
              <a:endParaRPr lang="en-US" altLang="zh-CN" dirty="0">
                <a:solidFill>
                  <a:schemeClr val="bg1"/>
                </a:solidFill>
                <a:latin typeface="Century Gothic" panose="020B0502020202020204" pitchFamily="34" charset="0"/>
                <a:cs typeface="Arial" panose="020B0604020202020204" pitchFamily="34" charset="0"/>
              </a:endParaRPr>
            </a:p>
          </p:txBody>
        </p:sp>
        <p:sp>
          <p:nvSpPr>
            <p:cNvPr id="20" name="矩形 19"/>
            <p:cNvSpPr/>
            <p:nvPr/>
          </p:nvSpPr>
          <p:spPr>
            <a:xfrm>
              <a:off x="5022065" y="1953623"/>
              <a:ext cx="1569660" cy="369332"/>
            </a:xfrm>
            <a:prstGeom prst="rect">
              <a:avLst/>
            </a:prstGeom>
          </p:spPr>
          <p:txBody>
            <a:bodyPr wrap="none">
              <a:spAutoFit/>
            </a:bodyPr>
            <a:lstStyle/>
            <a:p>
              <a:pPr algn="ctr"/>
              <a:r>
                <a:rPr lang="zh-CN" altLang="en-US" dirty="0" smtClean="0">
                  <a:solidFill>
                    <a:schemeClr val="bg1"/>
                  </a:solidFill>
                  <a:latin typeface="Century Gothic" panose="020B0502020202020204" pitchFamily="34" charset="0"/>
                  <a:cs typeface="Arial" panose="020B0604020202020204" pitchFamily="34" charset="0"/>
                </a:rPr>
                <a:t>要到达的网络</a:t>
              </a:r>
              <a:endParaRPr lang="en-US" altLang="zh-CN" dirty="0" smtClean="0">
                <a:solidFill>
                  <a:schemeClr val="bg1"/>
                </a:solidFill>
                <a:latin typeface="Century Gothic" panose="020B0502020202020204" pitchFamily="34" charset="0"/>
                <a:cs typeface="Arial" panose="020B0604020202020204" pitchFamily="34" charset="0"/>
              </a:endParaRPr>
            </a:p>
          </p:txBody>
        </p:sp>
        <p:sp>
          <p:nvSpPr>
            <p:cNvPr id="22" name="矩形 21"/>
            <p:cNvSpPr/>
            <p:nvPr/>
          </p:nvSpPr>
          <p:spPr>
            <a:xfrm>
              <a:off x="9869245" y="1953623"/>
              <a:ext cx="1338828" cy="369332"/>
            </a:xfrm>
            <a:prstGeom prst="rect">
              <a:avLst/>
            </a:prstGeom>
          </p:spPr>
          <p:txBody>
            <a:bodyPr wrap="none">
              <a:spAutoFit/>
            </a:bodyPr>
            <a:lstStyle/>
            <a:p>
              <a:pPr algn="ctr"/>
              <a:r>
                <a:rPr lang="zh-CN" altLang="en-US" dirty="0" smtClean="0">
                  <a:solidFill>
                    <a:schemeClr val="bg1"/>
                  </a:solidFill>
                  <a:latin typeface="Century Gothic" panose="020B0502020202020204" pitchFamily="34" charset="0"/>
                  <a:cs typeface="Arial" panose="020B0604020202020204" pitchFamily="34" charset="0"/>
                </a:rPr>
                <a:t>下一路由器</a:t>
              </a:r>
              <a:endParaRPr lang="en-US" altLang="zh-CN" dirty="0">
                <a:solidFill>
                  <a:schemeClr val="bg1"/>
                </a:solidFill>
                <a:latin typeface="Century Gothic" panose="020B0502020202020204" pitchFamily="34" charset="0"/>
                <a:cs typeface="Arial" panose="020B0604020202020204" pitchFamily="34" charset="0"/>
              </a:endParaRPr>
            </a:p>
          </p:txBody>
        </p:sp>
        <p:sp>
          <p:nvSpPr>
            <p:cNvPr id="23" name="矩形 22"/>
            <p:cNvSpPr/>
            <p:nvPr/>
          </p:nvSpPr>
          <p:spPr>
            <a:xfrm>
              <a:off x="688583" y="2494522"/>
              <a:ext cx="1263487" cy="338554"/>
            </a:xfrm>
            <a:prstGeom prst="rect">
              <a:avLst/>
            </a:prstGeom>
          </p:spPr>
          <p:txBody>
            <a:bodyPr wrap="none">
              <a:spAutoFit/>
            </a:bodyPr>
            <a:lstStyle/>
            <a:p>
              <a:r>
                <a:rPr lang="en-US" altLang="zh-CN" sz="1600" dirty="0" smtClean="0">
                  <a:solidFill>
                    <a:srgbClr val="394A57"/>
                  </a:solidFill>
                  <a:latin typeface="Century Gothic" panose="020B0502020202020204" pitchFamily="34" charset="0"/>
                  <a:cs typeface="Arial" panose="020B0604020202020204" pitchFamily="34" charset="0"/>
                </a:rPr>
                <a:t>255.255.0.0</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24" name="矩形 23"/>
            <p:cNvSpPr/>
            <p:nvPr/>
          </p:nvSpPr>
          <p:spPr>
            <a:xfrm>
              <a:off x="688583" y="2953818"/>
              <a:ext cx="1263487" cy="338554"/>
            </a:xfrm>
            <a:prstGeom prst="rect">
              <a:avLst/>
            </a:prstGeom>
          </p:spPr>
          <p:txBody>
            <a:bodyPr wrap="none">
              <a:spAutoFit/>
            </a:bodyPr>
            <a:lstStyle/>
            <a:p>
              <a:r>
                <a:rPr lang="en-US" altLang="zh-CN" sz="1600" dirty="0">
                  <a:solidFill>
                    <a:srgbClr val="394A57"/>
                  </a:solidFill>
                  <a:latin typeface="Century Gothic" panose="020B0502020202020204" pitchFamily="34" charset="0"/>
                  <a:cs typeface="Arial" panose="020B0604020202020204" pitchFamily="34" charset="0"/>
                </a:rPr>
                <a:t>255.255.0.0</a:t>
              </a:r>
            </a:p>
          </p:txBody>
        </p:sp>
        <p:sp>
          <p:nvSpPr>
            <p:cNvPr id="25" name="矩形 24"/>
            <p:cNvSpPr/>
            <p:nvPr/>
          </p:nvSpPr>
          <p:spPr>
            <a:xfrm>
              <a:off x="688583" y="3409801"/>
              <a:ext cx="1263487" cy="338554"/>
            </a:xfrm>
            <a:prstGeom prst="rect">
              <a:avLst/>
            </a:prstGeom>
          </p:spPr>
          <p:txBody>
            <a:bodyPr wrap="none">
              <a:spAutoFit/>
            </a:bodyPr>
            <a:lstStyle/>
            <a:p>
              <a:r>
                <a:rPr lang="en-US" altLang="zh-CN" sz="1600" dirty="0">
                  <a:solidFill>
                    <a:srgbClr val="394A57"/>
                  </a:solidFill>
                  <a:latin typeface="Century Gothic" panose="020B0502020202020204" pitchFamily="34" charset="0"/>
                  <a:cs typeface="Arial" panose="020B0604020202020204" pitchFamily="34" charset="0"/>
                </a:rPr>
                <a:t>255.255.0.0</a:t>
              </a:r>
            </a:p>
          </p:txBody>
        </p:sp>
        <p:sp>
          <p:nvSpPr>
            <p:cNvPr id="26" name="矩形 25"/>
            <p:cNvSpPr/>
            <p:nvPr/>
          </p:nvSpPr>
          <p:spPr>
            <a:xfrm>
              <a:off x="688583" y="3887757"/>
              <a:ext cx="1263487" cy="338554"/>
            </a:xfrm>
            <a:prstGeom prst="rect">
              <a:avLst/>
            </a:prstGeom>
          </p:spPr>
          <p:txBody>
            <a:bodyPr wrap="none">
              <a:spAutoFit/>
            </a:bodyPr>
            <a:lstStyle/>
            <a:p>
              <a:r>
                <a:rPr lang="en-US" altLang="zh-CN" sz="1600" dirty="0">
                  <a:solidFill>
                    <a:srgbClr val="394A57"/>
                  </a:solidFill>
                  <a:latin typeface="Century Gothic" panose="020B0502020202020204" pitchFamily="34" charset="0"/>
                  <a:cs typeface="Arial" panose="020B0604020202020204" pitchFamily="34" charset="0"/>
                </a:rPr>
                <a:t>255.255.0.0</a:t>
              </a:r>
            </a:p>
          </p:txBody>
        </p:sp>
        <p:cxnSp>
          <p:nvCxnSpPr>
            <p:cNvPr id="28" name="直接连接符 27"/>
            <p:cNvCxnSpPr/>
            <p:nvPr/>
          </p:nvCxnSpPr>
          <p:spPr>
            <a:xfrm>
              <a:off x="674635" y="2869451"/>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72540" y="3333266"/>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74937" y="3822789"/>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74937" y="4280221"/>
              <a:ext cx="108421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5320626" y="2498095"/>
              <a:ext cx="86594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10.2.00</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39" name="矩形 38"/>
            <p:cNvSpPr/>
            <p:nvPr/>
          </p:nvSpPr>
          <p:spPr>
            <a:xfrm>
              <a:off x="10035954" y="2501535"/>
              <a:ext cx="1005403"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直接投递</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41" name="矩形 40"/>
            <p:cNvSpPr/>
            <p:nvPr/>
          </p:nvSpPr>
          <p:spPr>
            <a:xfrm>
              <a:off x="5320619" y="2953818"/>
              <a:ext cx="865942"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10.3.00</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43" name="矩形 42"/>
            <p:cNvSpPr/>
            <p:nvPr/>
          </p:nvSpPr>
          <p:spPr>
            <a:xfrm>
              <a:off x="10035953" y="2944463"/>
              <a:ext cx="1005404" cy="338554"/>
            </a:xfrm>
            <a:prstGeom prst="rect">
              <a:avLst/>
            </a:prstGeom>
          </p:spPr>
          <p:txBody>
            <a:bodyPr wrap="none">
              <a:spAutoFit/>
            </a:bodyPr>
            <a:lstStyle/>
            <a:p>
              <a:pPr algn="ctr"/>
              <a:r>
                <a:rPr lang="zh-CN" altLang="en-US" sz="1600" dirty="0">
                  <a:solidFill>
                    <a:srgbClr val="394A57"/>
                  </a:solidFill>
                  <a:latin typeface="Century Gothic" panose="020B0502020202020204" pitchFamily="34" charset="0"/>
                  <a:cs typeface="Arial" panose="020B0604020202020204" pitchFamily="34" charset="0"/>
                </a:rPr>
                <a:t>直接投递</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45" name="矩形 44"/>
            <p:cNvSpPr/>
            <p:nvPr/>
          </p:nvSpPr>
          <p:spPr>
            <a:xfrm>
              <a:off x="5320620" y="3420576"/>
              <a:ext cx="86594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10.1.00</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47" name="矩形 46"/>
            <p:cNvSpPr/>
            <p:nvPr/>
          </p:nvSpPr>
          <p:spPr>
            <a:xfrm>
              <a:off x="10108091" y="3418406"/>
              <a:ext cx="922048"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10.2.0.5</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49" name="矩形 48"/>
            <p:cNvSpPr/>
            <p:nvPr/>
          </p:nvSpPr>
          <p:spPr>
            <a:xfrm>
              <a:off x="5320619" y="3884548"/>
              <a:ext cx="865943"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10.4.00</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51" name="矩形 50"/>
            <p:cNvSpPr/>
            <p:nvPr/>
          </p:nvSpPr>
          <p:spPr>
            <a:xfrm>
              <a:off x="10109787" y="3884643"/>
              <a:ext cx="922048" cy="338554"/>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10.3.0.7</a:t>
              </a:r>
              <a:endParaRPr lang="en-US" altLang="zh-CN" sz="1600" dirty="0">
                <a:solidFill>
                  <a:srgbClr val="394A57"/>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171977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3" presetClass="entr" presetSubtype="36" fill="hold" nodeType="withEffect">
                                  <p:stCondLst>
                                    <p:cond delay="100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strVal val="(6*min(max(#ppt_w*#ppt_h,.3),1)-7.4)/-.7*#ppt_w"/>
                                          </p:val>
                                        </p:tav>
                                        <p:tav tm="100000">
                                          <p:val>
                                            <p:strVal val="#ppt_w"/>
                                          </p:val>
                                        </p:tav>
                                      </p:tavLst>
                                    </p:anim>
                                    <p:anim calcmode="lin" valueType="num">
                                      <p:cBhvr>
                                        <p:cTn id="12" dur="500" fill="hold"/>
                                        <p:tgtEl>
                                          <p:spTgt spid="16"/>
                                        </p:tgtEl>
                                        <p:attrNameLst>
                                          <p:attrName>ppt_h</p:attrName>
                                        </p:attrNameLst>
                                      </p:cBhvr>
                                      <p:tavLst>
                                        <p:tav tm="0">
                                          <p:val>
                                            <p:strVal val="(6*min(max(#ppt_w*#ppt_h,.3),1)-7.4)/-.7*#ppt_h"/>
                                          </p:val>
                                        </p:tav>
                                        <p:tav tm="100000">
                                          <p:val>
                                            <p:strVal val="#ppt_h"/>
                                          </p:val>
                                        </p:tav>
                                      </p:tavLst>
                                    </p:anim>
                                    <p:anim calcmode="lin" valueType="num">
                                      <p:cBhvr>
                                        <p:cTn id="13" dur="500" fill="hold"/>
                                        <p:tgtEl>
                                          <p:spTgt spid="16"/>
                                        </p:tgtEl>
                                        <p:attrNameLst>
                                          <p:attrName>ppt_x</p:attrName>
                                        </p:attrNameLst>
                                      </p:cBhvr>
                                      <p:tavLst>
                                        <p:tav tm="0">
                                          <p:val>
                                            <p:fltVal val="0.5"/>
                                          </p:val>
                                        </p:tav>
                                        <p:tav tm="100000">
                                          <p:val>
                                            <p:strVal val="#ppt_x"/>
                                          </p:val>
                                        </p:tav>
                                      </p:tavLst>
                                    </p:anim>
                                    <p:anim calcmode="lin" valueType="num">
                                      <p:cBhvr>
                                        <p:cTn id="14"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路由器的工作过程</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工作示例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776640"/>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对路由器而言，上述这种根据分组的目标网络号查找路由表以获得最佳路径信息的功能被称为</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路由（</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Routing</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，而将从接收端口进来的数据分组按照输出端口所期望的帧格式重新进行封装并</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转发（</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Forward</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出去的功能称为</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交换（</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Switching</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。路由与交换是路由器的两大基本功能</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下面以图为例解释路由的过程：三台路由器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router1</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router2</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router3</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把</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4</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个网络连接起来，它们是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192.168.10.0/24</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192.168.11.0/24</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192.168.12.0/24</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192.168.13.0/24</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台路由器的互联又需要</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个网络，它们是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10.0.0.0/8</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11.0.0.0/8</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12.0.0.0/8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45</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9218" name="Picture 2" descr="0539"/>
          <p:cNvPicPr>
            <a:picLocks noChangeAspect="1" noChangeArrowheads="1"/>
          </p:cNvPicPr>
          <p:nvPr/>
        </p:nvPicPr>
        <p:blipFill>
          <a:blip r:embed="rId2" cstate="print">
            <a:extLst>
              <a:ext uri="{28A0092B-C50C-407E-A947-70E740481C1C}">
                <a14:useLocalDpi xmlns:a14="http://schemas.microsoft.com/office/drawing/2010/main" val="0"/>
              </a:ext>
            </a:extLst>
          </a:blip>
          <a:srcRect t="2470"/>
          <a:stretch>
            <a:fillRect/>
          </a:stretch>
        </p:blipFill>
        <p:spPr bwMode="auto">
          <a:xfrm>
            <a:off x="3024326" y="4163873"/>
            <a:ext cx="6016004" cy="2310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6237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9218"/>
                                        </p:tgtEl>
                                        <p:attrNameLst>
                                          <p:attrName>style.visibility</p:attrName>
                                        </p:attrNameLst>
                                      </p:cBhvr>
                                      <p:to>
                                        <p:strVal val="visible"/>
                                      </p:to>
                                    </p:set>
                                    <p:animEffect transition="in" filter="fade">
                                      <p:cBhvr>
                                        <p:cTn id="16" dur="500"/>
                                        <p:tgtEl>
                                          <p:spTgt spid="9218"/>
                                        </p:tgtEl>
                                      </p:cBhvr>
                                    </p:animEffect>
                                    <p:anim calcmode="lin" valueType="num">
                                      <p:cBhvr>
                                        <p:cTn id="17" dur="500" fill="hold"/>
                                        <p:tgtEl>
                                          <p:spTgt spid="9218"/>
                                        </p:tgtEl>
                                        <p:attrNameLst>
                                          <p:attrName>ppt_x</p:attrName>
                                        </p:attrNameLst>
                                      </p:cBhvr>
                                      <p:tavLst>
                                        <p:tav tm="0">
                                          <p:val>
                                            <p:strVal val="#ppt_x"/>
                                          </p:val>
                                        </p:tav>
                                        <p:tav tm="100000">
                                          <p:val>
                                            <p:strVal val="#ppt_x"/>
                                          </p:val>
                                        </p:tav>
                                      </p:tavLst>
                                    </p:anim>
                                    <p:anim calcmode="lin" valueType="num">
                                      <p:cBhvr>
                                        <p:cTn id="18" dur="500" fill="hold"/>
                                        <p:tgtEl>
                                          <p:spTgt spid="9218"/>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路由器的工作过程</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工作示例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188659"/>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假如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发送数据，而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不在同一个网络，数据要到达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需要经过两个路由器。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看不到这个图，它如何知道</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在哪里呢？</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上配置了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地址和子网掩码，知道自己的网络号是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，它在把</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地址（这个地址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知道）与自己的掩码做“与”运算，可以得知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的网络号是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192.168.12.0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。显然两者不在同一个网络中，这就需要借助路由器来相互通信（如前所说，路由器就是在不同网络之间转发数据用的）。</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46</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9218" name="Picture 2" descr="0539"/>
          <p:cNvPicPr>
            <a:picLocks noChangeAspect="1" noChangeArrowheads="1"/>
          </p:cNvPicPr>
          <p:nvPr/>
        </p:nvPicPr>
        <p:blipFill>
          <a:blip r:embed="rId2" cstate="print">
            <a:extLst>
              <a:ext uri="{28A0092B-C50C-407E-A947-70E740481C1C}">
                <a14:useLocalDpi xmlns:a14="http://schemas.microsoft.com/office/drawing/2010/main" val="0"/>
              </a:ext>
            </a:extLst>
          </a:blip>
          <a:srcRect t="2470"/>
          <a:stretch>
            <a:fillRect/>
          </a:stretch>
        </p:blipFill>
        <p:spPr bwMode="auto">
          <a:xfrm>
            <a:off x="3024326" y="4163873"/>
            <a:ext cx="6016004" cy="2310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2053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路由器的工作过程</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工作示例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2338076"/>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得知目的主机与自己不在同一个网络时，它只需将这个数据包送到距它最近的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就可以了。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需要知道</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的位置。在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上除了配置了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地址和掩码外，还配置了另外一个参数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默认网关，其实就是路由器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处于同一个网络的接口</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的地址</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。为了</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找到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使用了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。获得了必要信息之后，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开始封装数据包</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把</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自己的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地址封装在网络层的源地址域。</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把</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地址封装在网络层的目的地址域。</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把</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地址封装在数据链路层的目的地址域。</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把</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自己的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地址封装在数据链路层的源地址域</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47</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9218" name="Picture 2" descr="0539"/>
          <p:cNvPicPr>
            <a:picLocks noChangeAspect="1" noChangeArrowheads="1"/>
          </p:cNvPicPr>
          <p:nvPr/>
        </p:nvPicPr>
        <p:blipFill>
          <a:blip r:embed="rId2" cstate="print">
            <a:extLst>
              <a:ext uri="{28A0092B-C50C-407E-A947-70E740481C1C}">
                <a14:useLocalDpi xmlns:a14="http://schemas.microsoft.com/office/drawing/2010/main" val="0"/>
              </a:ext>
            </a:extLst>
          </a:blip>
          <a:srcRect t="2470"/>
          <a:stretch>
            <a:fillRect/>
          </a:stretch>
        </p:blipFill>
        <p:spPr bwMode="auto">
          <a:xfrm>
            <a:off x="3024326" y="4163873"/>
            <a:ext cx="6016004" cy="2310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162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路由器的工作过程</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工作示例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2338076"/>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之后，把数据发送出去。路由器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收到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送来的数据包后，把数据包解开到第三层，读取数据包中的目的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地址，然后查阅路由表决定如何处理数据。路由表是路由器工作时的向导，是转发数据的依据。如果路由表中没有可用的路径，路由器就会把该数据丢弃。路由表中记录有以下内容（参照上面有关路由表的信息）</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把</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自己的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地址封装在网络层的源地址域。</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已知</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的目标网络号（目的地网络）。</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到达</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目标网络的距离。</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到达</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目标网络应该经由自己哪一个接口。</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到达</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目标网络的下一台路由器的地址。</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48</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9218" name="Picture 2" descr="0539"/>
          <p:cNvPicPr>
            <a:picLocks noChangeAspect="1" noChangeArrowheads="1"/>
          </p:cNvPicPr>
          <p:nvPr/>
        </p:nvPicPr>
        <p:blipFill>
          <a:blip r:embed="rId2" cstate="print">
            <a:extLst>
              <a:ext uri="{28A0092B-C50C-407E-A947-70E740481C1C}">
                <a14:useLocalDpi xmlns:a14="http://schemas.microsoft.com/office/drawing/2010/main" val="0"/>
              </a:ext>
            </a:extLst>
          </a:blip>
          <a:srcRect t="2470"/>
          <a:stretch>
            <a:fillRect/>
          </a:stretch>
        </p:blipFill>
        <p:spPr bwMode="auto">
          <a:xfrm>
            <a:off x="3024326" y="4163873"/>
            <a:ext cx="6016004" cy="2310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2722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路由器的工作过程</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工作示例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2338076"/>
          </a:xfrm>
          <a:prstGeom prst="rect">
            <a:avLst/>
          </a:prstGeom>
        </p:spPr>
        <p:txBody>
          <a:bodyPr wrap="square">
            <a:spAutoFit/>
          </a:bodyPr>
          <a:lstStyle/>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有两种选择，一种选择是把数据交给</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，一种选择是把数据交给</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。经由哪一台路由器到达目标网络的距离近，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就把数据交给哪一台。这里假设经由</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比经由</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决定把数据转发给</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，而且需要从自己的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s0/1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接口把数据送出。为了把数据送给</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也需要得到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接口的数据链路层地址。由于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之间是广域网链路，所以并不使用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，根据不同的广域网链路类型使用的方法不同。获取了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的数据链路层地址后，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重新封装数据</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把</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接口的物理地址封装在数据链路层的目标地址域中。</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把</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自己</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s0/1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接口的物理地址封装在数据链路层的源地址域中。</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网络层</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的两个</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地址没有替换。</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49</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9218" name="Picture 2" descr="0539"/>
          <p:cNvPicPr>
            <a:picLocks noChangeAspect="1" noChangeArrowheads="1"/>
          </p:cNvPicPr>
          <p:nvPr/>
        </p:nvPicPr>
        <p:blipFill>
          <a:blip r:embed="rId2" cstate="print">
            <a:extLst>
              <a:ext uri="{28A0092B-C50C-407E-A947-70E740481C1C}">
                <a14:useLocalDpi xmlns:a14="http://schemas.microsoft.com/office/drawing/2010/main" val="0"/>
              </a:ext>
            </a:extLst>
          </a:blip>
          <a:srcRect t="2470"/>
          <a:stretch>
            <a:fillRect/>
          </a:stretch>
        </p:blipFill>
        <p:spPr bwMode="auto">
          <a:xfrm>
            <a:off x="3024326" y="4163873"/>
            <a:ext cx="6016004" cy="2310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6268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0" y="3428813"/>
            <a:ext cx="12192000" cy="1392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465321" y="2210493"/>
            <a:ext cx="4171335" cy="1200329"/>
          </a:xfrm>
          <a:prstGeom prst="rect">
            <a:avLst/>
          </a:prstGeom>
        </p:spPr>
        <p:txBody>
          <a:bodyPr wrap="none">
            <a:spAutoFit/>
          </a:bodyPr>
          <a:lstStyle/>
          <a:p>
            <a:r>
              <a:rPr lang="en-US" altLang="zh-CN" sz="7200" dirty="0">
                <a:solidFill>
                  <a:schemeClr val="bg1"/>
                </a:solidFill>
                <a:latin typeface="Century Gothic" panose="020B0502020202020204" pitchFamily="34" charset="0"/>
                <a:cs typeface="Arial" panose="020B0604020202020204" pitchFamily="34" charset="0"/>
              </a:rPr>
              <a:t>Part One</a:t>
            </a:r>
          </a:p>
        </p:txBody>
      </p:sp>
      <p:grpSp>
        <p:nvGrpSpPr>
          <p:cNvPr id="41" name="组合 40"/>
          <p:cNvGrpSpPr/>
          <p:nvPr/>
        </p:nvGrpSpPr>
        <p:grpSpPr>
          <a:xfrm>
            <a:off x="509347" y="3565491"/>
            <a:ext cx="5085047" cy="1130700"/>
            <a:chOff x="382010" y="2731268"/>
            <a:chExt cx="3813785" cy="848025"/>
          </a:xfrm>
        </p:grpSpPr>
        <p:sp>
          <p:nvSpPr>
            <p:cNvPr id="34" name="矩形 33"/>
            <p:cNvSpPr/>
            <p:nvPr/>
          </p:nvSpPr>
          <p:spPr>
            <a:xfrm>
              <a:off x="382010" y="2731268"/>
              <a:ext cx="3813785"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规划公司网络 </a:t>
              </a:r>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地址</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6" name="矩形 35"/>
            <p:cNvSpPr/>
            <p:nvPr/>
          </p:nvSpPr>
          <p:spPr>
            <a:xfrm>
              <a:off x="412490" y="3233044"/>
              <a:ext cx="1061829" cy="346249"/>
            </a:xfrm>
            <a:prstGeom prst="rect">
              <a:avLst/>
            </a:prstGeom>
          </p:spPr>
          <p:txBody>
            <a:bodyPr wrap="none">
              <a:spAutoFit/>
            </a:bodyPr>
            <a:lstStyle/>
            <a:p>
              <a:r>
                <a:rPr lang="zh-CN" altLang="en-US" sz="24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知识准备</a:t>
              </a:r>
              <a:endParaRPr lang="en-US" altLang="zh-CN" sz="24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38" name="组合 37"/>
          <p:cNvGrpSpPr/>
          <p:nvPr/>
        </p:nvGrpSpPr>
        <p:grpSpPr>
          <a:xfrm>
            <a:off x="11231014" y="3156613"/>
            <a:ext cx="283652" cy="6095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2" name="矩形 41"/>
          <p:cNvSpPr/>
          <p:nvPr/>
        </p:nvSpPr>
        <p:spPr>
          <a:xfrm>
            <a:off x="0" y="4811422"/>
            <a:ext cx="12192000" cy="718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465321" y="6261315"/>
            <a:ext cx="1404552" cy="318100"/>
          </a:xfrm>
          <a:prstGeom prst="rect">
            <a:avLst/>
          </a:prstGeom>
        </p:spPr>
        <p:txBody>
          <a:bodyPr wrap="none">
            <a:spAutoFit/>
          </a:bodyPr>
          <a:lstStyle/>
          <a:p>
            <a:r>
              <a:rPr lang="en-US" altLang="zh-CN" sz="1467" i="1" dirty="0" err="1" smtClean="0">
                <a:solidFill>
                  <a:schemeClr val="bg1">
                    <a:alpha val="49000"/>
                  </a:schemeClr>
                </a:solidFill>
                <a:latin typeface="Century Gothic" panose="020B0502020202020204" pitchFamily="34" charset="0"/>
                <a:cs typeface="Arial" panose="020B0604020202020204" pitchFamily="34" charset="0"/>
              </a:rPr>
              <a:t>RohanKishibe</a:t>
            </a:r>
            <a:endParaRPr lang="en-US" altLang="zh-CN" sz="1467" i="1" dirty="0">
              <a:solidFill>
                <a:schemeClr val="bg1">
                  <a:alpha val="49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19125114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路由器的工作过程</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41577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工作示例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188659"/>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之后，把数据发送出去。</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收到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的数据包后所做的工作跟前面</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所做的工作一样，查阅路由表。不同的是在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的路由表里有一条记录，表明它的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f0/1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接口正好和数据声称到达的网络相连，也就是说</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所在的网络和它的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f0/1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接口所在的网络是同一个网络。</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获得</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地址并把它封装在数据帧头内，之后把数据传送给</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。至此，数据传递的一个单程完成了。</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50</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9218" name="Picture 2" descr="0539"/>
          <p:cNvPicPr>
            <a:picLocks noChangeAspect="1" noChangeArrowheads="1"/>
          </p:cNvPicPr>
          <p:nvPr/>
        </p:nvPicPr>
        <p:blipFill>
          <a:blip r:embed="rId2" cstate="print">
            <a:extLst>
              <a:ext uri="{28A0092B-C50C-407E-A947-70E740481C1C}">
                <a14:useLocalDpi xmlns:a14="http://schemas.microsoft.com/office/drawing/2010/main" val="0"/>
              </a:ext>
            </a:extLst>
          </a:blip>
          <a:srcRect t="2470"/>
          <a:stretch>
            <a:fillRect/>
          </a:stretch>
        </p:blipFill>
        <p:spPr bwMode="auto">
          <a:xfrm>
            <a:off x="3024326" y="4163873"/>
            <a:ext cx="6016004" cy="2310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9140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1723549" cy="707886"/>
          </a:xfrm>
          <a:prstGeom prst="rect">
            <a:avLst/>
          </a:prstGeom>
        </p:spPr>
        <p:txBody>
          <a:bodyPr wrap="none">
            <a:spAutoFit/>
          </a:bodyPr>
          <a:lstStyle/>
          <a:p>
            <a:pPr lvl="0"/>
            <a:r>
              <a:rPr lang="zh-CN" altLang="en-US"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广域网</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339102"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广域网基本概念</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627223"/>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通常广域网是指覆盖范围很广的长距离网络。广域网是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的核心，其任务是通过长距离传输主机所发送的数据</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。下图表示</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相距较远的局域网通过路由器与广域网相连，组成了一个覆盖范围很广的互联网。</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51</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11266" name="Picture 2" descr="0540"/>
          <p:cNvPicPr>
            <a:picLocks noChangeAspect="1" noChangeArrowheads="1"/>
          </p:cNvPicPr>
          <p:nvPr/>
        </p:nvPicPr>
        <p:blipFill>
          <a:blip r:embed="rId2" cstate="print">
            <a:extLst>
              <a:ext uri="{28A0092B-C50C-407E-A947-70E740481C1C}">
                <a14:useLocalDpi xmlns:a14="http://schemas.microsoft.com/office/drawing/2010/main" val="0"/>
              </a:ext>
            </a:extLst>
          </a:blip>
          <a:srcRect t="3644" b="5249"/>
          <a:stretch>
            <a:fillRect/>
          </a:stretch>
        </p:blipFill>
        <p:spPr bwMode="auto">
          <a:xfrm>
            <a:off x="2047826" y="3216050"/>
            <a:ext cx="7969004" cy="2834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2803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11266"/>
                                        </p:tgtEl>
                                        <p:attrNameLst>
                                          <p:attrName>style.visibility</p:attrName>
                                        </p:attrNameLst>
                                      </p:cBhvr>
                                      <p:to>
                                        <p:strVal val="visible"/>
                                      </p:to>
                                    </p:set>
                                    <p:animEffect transition="in" filter="fade">
                                      <p:cBhvr>
                                        <p:cTn id="16" dur="500"/>
                                        <p:tgtEl>
                                          <p:spTgt spid="11266"/>
                                        </p:tgtEl>
                                      </p:cBhvr>
                                    </p:animEffect>
                                    <p:anim calcmode="lin" valueType="num">
                                      <p:cBhvr>
                                        <p:cTn id="17" dur="500" fill="hold"/>
                                        <p:tgtEl>
                                          <p:spTgt spid="11266"/>
                                        </p:tgtEl>
                                        <p:attrNameLst>
                                          <p:attrName>ppt_x</p:attrName>
                                        </p:attrNameLst>
                                      </p:cBhvr>
                                      <p:tavLst>
                                        <p:tav tm="0">
                                          <p:val>
                                            <p:strVal val="#ppt_x"/>
                                          </p:val>
                                        </p:tav>
                                        <p:tav tm="100000">
                                          <p:val>
                                            <p:strVal val="#ppt_x"/>
                                          </p:val>
                                        </p:tav>
                                      </p:tavLst>
                                    </p:anim>
                                    <p:anim calcmode="lin" valueType="num">
                                      <p:cBhvr>
                                        <p:cTn id="18" dur="500" fill="hold"/>
                                        <p:tgtEl>
                                          <p:spTgt spid="11266"/>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1723549" cy="707886"/>
          </a:xfrm>
          <a:prstGeom prst="rect">
            <a:avLst/>
          </a:prstGeom>
        </p:spPr>
        <p:txBody>
          <a:bodyPr wrap="none">
            <a:spAutoFit/>
          </a:bodyPr>
          <a:lstStyle/>
          <a:p>
            <a:pPr lvl="0"/>
            <a:r>
              <a:rPr lang="zh-CN" altLang="en-US"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广域网</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72354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广域网类型</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934487"/>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提供公共传输网络服务的单位主要是电信部门，随着电信营运市场的开放，用户有较多的选择余地来选择公共传输网络的服务提供者。服务提供商提供多种同步和异步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WAN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服务，可以根据连接类型分为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类：</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租用专用网络</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电路交换网络</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分组交换网络</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52</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12290" name="Picture 2" descr="054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0482" y="3042853"/>
            <a:ext cx="4983691" cy="336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141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12290"/>
                                        </p:tgtEl>
                                        <p:attrNameLst>
                                          <p:attrName>style.visibility</p:attrName>
                                        </p:attrNameLst>
                                      </p:cBhvr>
                                      <p:to>
                                        <p:strVal val="visible"/>
                                      </p:to>
                                    </p:set>
                                    <p:animEffect transition="in" filter="fade">
                                      <p:cBhvr>
                                        <p:cTn id="16" dur="500"/>
                                        <p:tgtEl>
                                          <p:spTgt spid="12290"/>
                                        </p:tgtEl>
                                      </p:cBhvr>
                                    </p:animEffect>
                                    <p:anim calcmode="lin" valueType="num">
                                      <p:cBhvr>
                                        <p:cTn id="17" dur="500" fill="hold"/>
                                        <p:tgtEl>
                                          <p:spTgt spid="12290"/>
                                        </p:tgtEl>
                                        <p:attrNameLst>
                                          <p:attrName>ppt_x</p:attrName>
                                        </p:attrNameLst>
                                      </p:cBhvr>
                                      <p:tavLst>
                                        <p:tav tm="0">
                                          <p:val>
                                            <p:strVal val="#ppt_x"/>
                                          </p:val>
                                        </p:tav>
                                        <p:tav tm="100000">
                                          <p:val>
                                            <p:strVal val="#ppt_x"/>
                                          </p:val>
                                        </p:tav>
                                      </p:tavLst>
                                    </p:anim>
                                    <p:anim calcmode="lin" valueType="num">
                                      <p:cBhvr>
                                        <p:cTn id="18" dur="500" fill="hold"/>
                                        <p:tgtEl>
                                          <p:spTgt spid="12290"/>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1723549"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广域网</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723549"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广域网类型</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636217"/>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租用专线（</a:t>
            </a: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Lease Line</a:t>
            </a: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租用专线指的是</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ISP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的点到点的专用连接线路；在运营商传输网内，需要为该连接分配一个固定速率的专用逻辑通道</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支持</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多种传输速率：</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2Mbps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N×2Mbps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N×45Mbps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(1,4,16,64)×155Mbps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租用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成本高。</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典型</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的专线：</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专线、</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 </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Point of Sale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）专线、以太网专线</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53</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8" y="3445568"/>
            <a:ext cx="10964680" cy="1916935"/>
          </a:xfrm>
          <a:prstGeom prst="rect">
            <a:avLst/>
          </a:prstGeom>
        </p:spPr>
        <p:txBody>
          <a:bodyPr wrap="square">
            <a:spAutoFit/>
          </a:bodyPr>
          <a:lstStyle/>
          <a:p>
            <a:pPr algn="just">
              <a:lnSpc>
                <a:spcPct val="114000"/>
              </a:lnSpc>
              <a:buClr>
                <a:srgbClr val="0070C0"/>
              </a:buClr>
            </a:pPr>
            <a:r>
              <a:rPr lang="zh-CN" altLang="zh-CN" sz="2400" dirty="0">
                <a:solidFill>
                  <a:srgbClr val="0070C0"/>
                </a:solidFill>
                <a:latin typeface="汉仪菱心体简" panose="02010609000101010101" pitchFamily="49" charset="-122"/>
                <a:ea typeface="汉仪菱心体简" panose="02010609000101010101" pitchFamily="49" charset="-122"/>
              </a:rPr>
              <a:t>分组交换（</a:t>
            </a:r>
            <a:r>
              <a:rPr lang="en-US" altLang="zh-CN" sz="2400" dirty="0">
                <a:solidFill>
                  <a:srgbClr val="0070C0"/>
                </a:solidFill>
                <a:latin typeface="汉仪菱心体简" panose="02010609000101010101" pitchFamily="49" charset="-122"/>
                <a:ea typeface="汉仪菱心体简" panose="02010609000101010101" pitchFamily="49" charset="-122"/>
              </a:rPr>
              <a:t>Packet Switched</a:t>
            </a:r>
            <a:r>
              <a:rPr lang="zh-CN" altLang="zh-CN" sz="2400" dirty="0" smtClean="0">
                <a:solidFill>
                  <a:srgbClr val="0070C0"/>
                </a:solidFill>
                <a:latin typeface="汉仪菱心体简" panose="02010609000101010101" pitchFamily="49" charset="-122"/>
                <a:ea typeface="汉仪菱心体简" panose="02010609000101010101" pitchFamily="49" charset="-122"/>
              </a:rPr>
              <a:t>）</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运营商分组交换网内，数据以分组形式进行交换，在数据交换之前，需要从发端至收端建立一条端到端的保证一定带宽的逻辑连接（虚电路），当这条连接上的流量未占满时，其剩余的带宽可与其它连接共享。</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支持</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任何等级的传输速率（</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64Kbps——155Mbps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租用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成本较专线低。</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典型</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的分组交换线路：帧中继（</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Frame-Relay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FR</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）、异步传输模式（</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Asynchronous Transfer Mode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ATM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p>
        </p:txBody>
      </p:sp>
      <p:sp>
        <p:nvSpPr>
          <p:cNvPr id="12" name="矩形 11"/>
          <p:cNvSpPr/>
          <p:nvPr/>
        </p:nvSpPr>
        <p:spPr>
          <a:xfrm>
            <a:off x="549987" y="5362503"/>
            <a:ext cx="10964680" cy="1636217"/>
          </a:xfrm>
          <a:prstGeom prst="rect">
            <a:avLst/>
          </a:prstGeom>
        </p:spPr>
        <p:txBody>
          <a:bodyPr wrap="square">
            <a:spAutoFit/>
          </a:bodyPr>
          <a:lstStyle/>
          <a:p>
            <a:pPr algn="just">
              <a:lnSpc>
                <a:spcPct val="114000"/>
              </a:lnSpc>
              <a:buClr>
                <a:srgbClr val="0070C0"/>
              </a:buClr>
            </a:pPr>
            <a:r>
              <a:rPr lang="zh-CN" altLang="zh-CN" sz="2400" dirty="0">
                <a:solidFill>
                  <a:srgbClr val="0070C0"/>
                </a:solidFill>
                <a:latin typeface="汉仪菱心体简" panose="02010609000101010101" pitchFamily="49" charset="-122"/>
                <a:ea typeface="汉仪菱心体简" panose="02010609000101010101" pitchFamily="49" charset="-122"/>
              </a:rPr>
              <a:t>电路交换（</a:t>
            </a:r>
            <a:r>
              <a:rPr lang="en-US" altLang="zh-CN" sz="2400" dirty="0">
                <a:solidFill>
                  <a:srgbClr val="0070C0"/>
                </a:solidFill>
                <a:latin typeface="汉仪菱心体简" panose="02010609000101010101" pitchFamily="49" charset="-122"/>
                <a:ea typeface="汉仪菱心体简" panose="02010609000101010101" pitchFamily="49" charset="-122"/>
              </a:rPr>
              <a:t>Circuit-Switched</a:t>
            </a:r>
            <a:r>
              <a:rPr lang="zh-CN" altLang="zh-CN" sz="2400" dirty="0" smtClean="0">
                <a:solidFill>
                  <a:srgbClr val="0070C0"/>
                </a:solidFill>
                <a:latin typeface="汉仪菱心体简" panose="02010609000101010101" pitchFamily="49" charset="-122"/>
                <a:ea typeface="汉仪菱心体简" panose="02010609000101010101" pitchFamily="49" charset="-122"/>
              </a:rPr>
              <a:t>）</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用户需要传送数据时，通过</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拨号在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PSTN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网内</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建立临时</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64kbps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的电路连接，数据传送结束后，将挂断这些电路连接</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传输速率</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主要为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56Kbps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64Kbps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128Kbps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不</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传数据时不产生通信费用，传送数据时需独占电路，成本高。</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典型</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的电路交换：</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PSTN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模拟拨号。</a:t>
            </a:r>
          </a:p>
        </p:txBody>
      </p:sp>
    </p:spTree>
    <p:extLst>
      <p:ext uri="{BB962C8B-B14F-4D97-AF65-F5344CB8AC3E}">
        <p14:creationId xmlns:p14="http://schemas.microsoft.com/office/powerpoint/2010/main" val="1551059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1723549" cy="707886"/>
          </a:xfrm>
          <a:prstGeom prst="rect">
            <a:avLst/>
          </a:prstGeom>
        </p:spPr>
        <p:txBody>
          <a:bodyPr wrap="none">
            <a:spAutoFit/>
          </a:bodyPr>
          <a:lstStyle/>
          <a:p>
            <a:pPr lvl="0"/>
            <a:r>
              <a:rPr lang="zh-CN" altLang="en-US"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广域网</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广域网</a:t>
            </a:r>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协议栈</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346505"/>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广域网主要运行在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OSI</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模型和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模型的第</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层和第</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层，即物理层和数据链路层，如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54</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13314" name="Picture 2" descr="5-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8836" y="2387374"/>
            <a:ext cx="8746983" cy="3923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386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13314"/>
                                        </p:tgtEl>
                                        <p:attrNameLst>
                                          <p:attrName>style.visibility</p:attrName>
                                        </p:attrNameLst>
                                      </p:cBhvr>
                                      <p:to>
                                        <p:strVal val="visible"/>
                                      </p:to>
                                    </p:set>
                                    <p:animEffect transition="in" filter="fade">
                                      <p:cBhvr>
                                        <p:cTn id="16" dur="500"/>
                                        <p:tgtEl>
                                          <p:spTgt spid="13314"/>
                                        </p:tgtEl>
                                      </p:cBhvr>
                                    </p:animEffect>
                                    <p:anim calcmode="lin" valueType="num">
                                      <p:cBhvr>
                                        <p:cTn id="17" dur="500" fill="hold"/>
                                        <p:tgtEl>
                                          <p:spTgt spid="13314"/>
                                        </p:tgtEl>
                                        <p:attrNameLst>
                                          <p:attrName>ppt_x</p:attrName>
                                        </p:attrNameLst>
                                      </p:cBhvr>
                                      <p:tavLst>
                                        <p:tav tm="0">
                                          <p:val>
                                            <p:strVal val="#ppt_x"/>
                                          </p:val>
                                        </p:tav>
                                        <p:tav tm="100000">
                                          <p:val>
                                            <p:strVal val="#ppt_x"/>
                                          </p:val>
                                        </p:tav>
                                      </p:tavLst>
                                    </p:anim>
                                    <p:anim calcmode="lin" valueType="num">
                                      <p:cBhvr>
                                        <p:cTn id="18" dur="500" fill="hold"/>
                                        <p:tgtEl>
                                          <p:spTgt spid="13314"/>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1723549" cy="707886"/>
          </a:xfrm>
          <a:prstGeom prst="rect">
            <a:avLst/>
          </a:prstGeom>
        </p:spPr>
        <p:txBody>
          <a:bodyPr wrap="none">
            <a:spAutoFit/>
          </a:bodyPr>
          <a:lstStyle/>
          <a:p>
            <a:pPr lvl="0"/>
            <a:r>
              <a:rPr lang="zh-CN" altLang="en-US"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广域网</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广域网协议栈</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2548518"/>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广域网物理层协议</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2000" dirty="0" smtClean="0">
                <a:solidFill>
                  <a:schemeClr val="accent1"/>
                </a:solidFill>
                <a:latin typeface="汉仪菱心体简" panose="02010609000101010101" pitchFamily="49" charset="-122"/>
                <a:ea typeface="汉仪菱心体简" panose="02010609000101010101" pitchFamily="49" charset="-122"/>
                <a:cs typeface="Arial" panose="020B0604020202020204" pitchFamily="34" charset="0"/>
              </a:rPr>
              <a:t>物理</a:t>
            </a:r>
            <a:r>
              <a:rPr lang="zh-CN" altLang="en-US" sz="2000" dirty="0">
                <a:solidFill>
                  <a:schemeClr val="accent1"/>
                </a:solidFill>
                <a:latin typeface="汉仪菱心体简" panose="02010609000101010101" pitchFamily="49" charset="-122"/>
                <a:ea typeface="汉仪菱心体简" panose="02010609000101010101" pitchFamily="49" charset="-122"/>
                <a:cs typeface="Arial" panose="020B0604020202020204" pitchFamily="34" charset="0"/>
              </a:rPr>
              <a:t>连接结构</a:t>
            </a: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广域网物理连接结构中包括以下几个</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部分：</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传输网：电信运营商建设的长途通信网。</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本地</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环路：从电信运营商传输机房至用户机房的线路及设备。</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用户</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驻地设备（</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CPE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）：运营商放在用户机房的设备，是本地环路的最后一个设备。一般由</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CPE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作</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DCE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DCE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设备为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DTE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设备提供时钟。</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路由器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：用户的广域网互连设备。</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55</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6288701"/>
              </p:ext>
            </p:extLst>
          </p:nvPr>
        </p:nvGraphicFramePr>
        <p:xfrm>
          <a:off x="2362989" y="4490519"/>
          <a:ext cx="7466021" cy="2071992"/>
        </p:xfrm>
        <a:graphic>
          <a:graphicData uri="http://schemas.openxmlformats.org/presentationml/2006/ole">
            <mc:AlternateContent xmlns:mc="http://schemas.openxmlformats.org/markup-compatibility/2006">
              <mc:Choice xmlns:v="urn:schemas-microsoft-com:vml" Requires="v">
                <p:oleObj spid="_x0000_s14409" name="Visio" r:id="rId4" imgW="10678478" imgH="2960846" progId="Visio.Drawing.11">
                  <p:embed/>
                </p:oleObj>
              </mc:Choice>
              <mc:Fallback>
                <p:oleObj name="Visio" r:id="rId4" imgW="10678478" imgH="2960846"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2989" y="4490519"/>
                        <a:ext cx="7466021" cy="2071992"/>
                      </a:xfrm>
                      <a:prstGeom prst="rect">
                        <a:avLst/>
                      </a:prstGeom>
                      <a:noFill/>
                    </p:spPr>
                  </p:pic>
                </p:oleObj>
              </mc:Fallback>
            </mc:AlternateContent>
          </a:graphicData>
        </a:graphic>
      </p:graphicFrame>
    </p:spTree>
    <p:extLst>
      <p:ext uri="{BB962C8B-B14F-4D97-AF65-F5344CB8AC3E}">
        <p14:creationId xmlns:p14="http://schemas.microsoft.com/office/powerpoint/2010/main" val="65709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1723549" cy="707886"/>
          </a:xfrm>
          <a:prstGeom prst="rect">
            <a:avLst/>
          </a:prstGeom>
        </p:spPr>
        <p:txBody>
          <a:bodyPr wrap="none">
            <a:spAutoFit/>
          </a:bodyPr>
          <a:lstStyle/>
          <a:p>
            <a:pPr lvl="0"/>
            <a:r>
              <a:rPr lang="zh-CN" altLang="en-US"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广域网</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广域网协议栈</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425647"/>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广域网物理层协议</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2000" dirty="0" smtClean="0">
                <a:solidFill>
                  <a:schemeClr val="accent1"/>
                </a:solidFill>
                <a:latin typeface="汉仪菱心体简" panose="02010609000101010101" pitchFamily="49" charset="-122"/>
                <a:ea typeface="汉仪菱心体简" panose="02010609000101010101" pitchFamily="49" charset="-122"/>
                <a:cs typeface="Arial" panose="020B0604020202020204" pitchFamily="34" charset="0"/>
              </a:rPr>
              <a:t>物理层接口及协议</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Ethernet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Ethernet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接口用于连接运行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Ethernet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协议的网络或设备，其接口协议与连接性能如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表所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56</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 name="图片 5"/>
          <p:cNvPicPr>
            <a:picLocks noChangeAspect="1"/>
          </p:cNvPicPr>
          <p:nvPr/>
        </p:nvPicPr>
        <p:blipFill>
          <a:blip r:embed="rId2"/>
          <a:stretch>
            <a:fillRect/>
          </a:stretch>
        </p:blipFill>
        <p:spPr>
          <a:xfrm>
            <a:off x="780930" y="3876156"/>
            <a:ext cx="10630139" cy="1863163"/>
          </a:xfrm>
          <a:prstGeom prst="rect">
            <a:avLst/>
          </a:prstGeom>
        </p:spPr>
      </p:pic>
    </p:spTree>
    <p:extLst>
      <p:ext uri="{BB962C8B-B14F-4D97-AF65-F5344CB8AC3E}">
        <p14:creationId xmlns:p14="http://schemas.microsoft.com/office/powerpoint/2010/main" val="3739554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1723549" cy="707886"/>
          </a:xfrm>
          <a:prstGeom prst="rect">
            <a:avLst/>
          </a:prstGeom>
        </p:spPr>
        <p:txBody>
          <a:bodyPr wrap="none">
            <a:spAutoFit/>
          </a:bodyPr>
          <a:lstStyle/>
          <a:p>
            <a:pPr lvl="0"/>
            <a:r>
              <a:rPr lang="zh-CN" altLang="en-US"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广域网</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广域网协议栈</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706365"/>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广域网物理层协议</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2000" dirty="0" smtClean="0">
                <a:solidFill>
                  <a:schemeClr val="accent1"/>
                </a:solidFill>
                <a:latin typeface="汉仪菱心体简" panose="02010609000101010101" pitchFamily="49" charset="-122"/>
                <a:ea typeface="汉仪菱心体简" panose="02010609000101010101" pitchFamily="49" charset="-122"/>
                <a:cs typeface="Arial" panose="020B0604020202020204" pitchFamily="34" charset="0"/>
              </a:rPr>
              <a:t>物理层接口及协议</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V.35</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V.35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是通用终端接口的规定，是对</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60~108kHz</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群带宽线路进行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48kbps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同步数据传输的调制解调器的规定，同步串口与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V.35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线缆，如图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5-28</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V.35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接口协议与连接性能如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表所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57</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482" name="Picture 2" descr="5-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6409" y="3629027"/>
            <a:ext cx="6250842" cy="3141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0026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20482"/>
                                        </p:tgtEl>
                                        <p:attrNameLst>
                                          <p:attrName>style.visibility</p:attrName>
                                        </p:attrNameLst>
                                      </p:cBhvr>
                                      <p:to>
                                        <p:strVal val="visible"/>
                                      </p:to>
                                    </p:set>
                                    <p:animEffect transition="in" filter="fade">
                                      <p:cBhvr>
                                        <p:cTn id="7" dur="500"/>
                                        <p:tgtEl>
                                          <p:spTgt spid="20482"/>
                                        </p:tgtEl>
                                      </p:cBhvr>
                                    </p:animEffect>
                                    <p:anim calcmode="lin" valueType="num">
                                      <p:cBhvr>
                                        <p:cTn id="8" dur="500" fill="hold"/>
                                        <p:tgtEl>
                                          <p:spTgt spid="20482"/>
                                        </p:tgtEl>
                                        <p:attrNameLst>
                                          <p:attrName>ppt_x</p:attrName>
                                        </p:attrNameLst>
                                      </p:cBhvr>
                                      <p:tavLst>
                                        <p:tav tm="0">
                                          <p:val>
                                            <p:strVal val="#ppt_x"/>
                                          </p:val>
                                        </p:tav>
                                        <p:tav tm="100000">
                                          <p:val>
                                            <p:strVal val="#ppt_x"/>
                                          </p:val>
                                        </p:tav>
                                      </p:tavLst>
                                    </p:anim>
                                    <p:anim calcmode="lin" valueType="num">
                                      <p:cBhvr>
                                        <p:cTn id="9" dur="500" fill="hold"/>
                                        <p:tgtEl>
                                          <p:spTgt spid="20482"/>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1723549" cy="707886"/>
          </a:xfrm>
          <a:prstGeom prst="rect">
            <a:avLst/>
          </a:prstGeom>
        </p:spPr>
        <p:txBody>
          <a:bodyPr wrap="none">
            <a:spAutoFit/>
          </a:bodyPr>
          <a:lstStyle/>
          <a:p>
            <a:pPr lvl="0"/>
            <a:r>
              <a:rPr lang="zh-CN" altLang="en-US"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广域网</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03132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广域网协议栈</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074781"/>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广域网协议</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lvl="0" algn="just">
              <a:lnSpc>
                <a:spcPct val="114000"/>
              </a:lnSpc>
              <a:buClr>
                <a:srgbClr val="0070C0"/>
              </a:buClr>
            </a:pP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广域网协议指</a:t>
            </a:r>
            <a:r>
              <a:rPr lang="en-US" altLang="zh-CN" sz="1600" dirty="0">
                <a:solidFill>
                  <a:prstClr val="black">
                    <a:lumMod val="65000"/>
                    <a:lumOff val="35000"/>
                  </a:prstClr>
                </a:solidFill>
                <a:latin typeface="Century Gothic" panose="020B0502020202020204" pitchFamily="34" charset="0"/>
                <a:cs typeface="Arial" panose="020B0604020202020204" pitchFamily="34" charset="0"/>
              </a:rPr>
              <a:t>Internet</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上负责路由器与路由器之间连接的数据链路层协议，如：</a:t>
            </a:r>
            <a:r>
              <a:rPr lang="zh-CN" altLang="en-US" sz="1600" b="1" dirty="0">
                <a:solidFill>
                  <a:prstClr val="black">
                    <a:lumMod val="65000"/>
                    <a:lumOff val="35000"/>
                  </a:prstClr>
                </a:solidFill>
                <a:latin typeface="Century Gothic" panose="020B0502020202020204" pitchFamily="34" charset="0"/>
                <a:cs typeface="Arial" panose="020B0604020202020204" pitchFamily="34" charset="0"/>
              </a:rPr>
              <a:t>高级数据链路控制协议（</a:t>
            </a:r>
            <a:r>
              <a:rPr lang="en-US" altLang="zh-CN" sz="1600" b="1" dirty="0">
                <a:solidFill>
                  <a:prstClr val="black">
                    <a:lumMod val="65000"/>
                    <a:lumOff val="35000"/>
                  </a:prstClr>
                </a:solidFill>
                <a:latin typeface="Century Gothic" panose="020B0502020202020204" pitchFamily="34" charset="0"/>
                <a:cs typeface="Arial" panose="020B0604020202020204" pitchFamily="34" charset="0"/>
              </a:rPr>
              <a:t>High-Level-Data Link Control</a:t>
            </a:r>
            <a:r>
              <a:rPr lang="zh-CN" altLang="en-US" sz="1600" b="1" dirty="0">
                <a:solidFill>
                  <a:prstClr val="black">
                    <a:lumMod val="65000"/>
                    <a:lumOff val="35000"/>
                  </a:prstClr>
                </a:solidFill>
                <a:latin typeface="Century Gothic" panose="020B0502020202020204" pitchFamily="34" charset="0"/>
                <a:cs typeface="Arial" panose="020B0604020202020204" pitchFamily="34" charset="0"/>
              </a:rPr>
              <a:t>，</a:t>
            </a:r>
            <a:r>
              <a:rPr lang="en-US" altLang="zh-CN" sz="1600" b="1" dirty="0">
                <a:solidFill>
                  <a:prstClr val="black">
                    <a:lumMod val="65000"/>
                    <a:lumOff val="35000"/>
                  </a:prstClr>
                </a:solidFill>
                <a:latin typeface="Century Gothic" panose="020B0502020202020204" pitchFamily="34" charset="0"/>
                <a:cs typeface="Arial" panose="020B0604020202020204" pitchFamily="34" charset="0"/>
              </a:rPr>
              <a:t>HDLC)</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a:t>
            </a:r>
            <a:r>
              <a:rPr lang="zh-CN" altLang="en-US" sz="1600" b="1" dirty="0">
                <a:solidFill>
                  <a:prstClr val="black">
                    <a:lumMod val="65000"/>
                    <a:lumOff val="35000"/>
                  </a:prstClr>
                </a:solidFill>
                <a:latin typeface="Century Gothic" panose="020B0502020202020204" pitchFamily="34" charset="0"/>
                <a:cs typeface="Arial" panose="020B0604020202020204" pitchFamily="34" charset="0"/>
              </a:rPr>
              <a:t>点到点协议（</a:t>
            </a:r>
            <a:r>
              <a:rPr lang="en-US" altLang="zh-CN" sz="1600" b="1" dirty="0">
                <a:solidFill>
                  <a:prstClr val="black">
                    <a:lumMod val="65000"/>
                    <a:lumOff val="35000"/>
                  </a:prstClr>
                </a:solidFill>
                <a:latin typeface="Century Gothic" panose="020B0502020202020204" pitchFamily="34" charset="0"/>
                <a:cs typeface="Arial" panose="020B0604020202020204" pitchFamily="34" charset="0"/>
              </a:rPr>
              <a:t>PPP</a:t>
            </a:r>
            <a:r>
              <a:rPr lang="zh-CN" altLang="en-US" sz="1600" b="1" dirty="0">
                <a:solidFill>
                  <a:prstClr val="black">
                    <a:lumMod val="65000"/>
                    <a:lumOff val="35000"/>
                  </a:prstClr>
                </a:solidFill>
                <a:latin typeface="Century Gothic" panose="020B0502020202020204" pitchFamily="34" charset="0"/>
                <a:cs typeface="Arial" panose="020B0604020202020204" pitchFamily="34" charset="0"/>
              </a:rPr>
              <a:t>）</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a:t>
            </a:r>
            <a:r>
              <a:rPr lang="zh-CN" altLang="en-US" sz="1600" b="1" dirty="0">
                <a:solidFill>
                  <a:prstClr val="black">
                    <a:lumMod val="65000"/>
                    <a:lumOff val="35000"/>
                  </a:prstClr>
                </a:solidFill>
                <a:latin typeface="Century Gothic" panose="020B0502020202020204" pitchFamily="34" charset="0"/>
                <a:cs typeface="Arial" panose="020B0604020202020204" pitchFamily="34" charset="0"/>
              </a:rPr>
              <a:t>帧中继（</a:t>
            </a:r>
            <a:r>
              <a:rPr lang="en-US" altLang="zh-CN" sz="1600" b="1" dirty="0">
                <a:solidFill>
                  <a:prstClr val="black">
                    <a:lumMod val="65000"/>
                    <a:lumOff val="35000"/>
                  </a:prstClr>
                </a:solidFill>
                <a:latin typeface="Century Gothic" panose="020B0502020202020204" pitchFamily="34" charset="0"/>
                <a:cs typeface="Arial" panose="020B0604020202020204" pitchFamily="34" charset="0"/>
              </a:rPr>
              <a:t>Frame-Relay</a:t>
            </a:r>
            <a:r>
              <a:rPr lang="zh-CN" altLang="en-US" sz="1600" b="1" dirty="0">
                <a:solidFill>
                  <a:prstClr val="black">
                    <a:lumMod val="65000"/>
                    <a:lumOff val="35000"/>
                  </a:prstClr>
                </a:solidFill>
                <a:latin typeface="Century Gothic" panose="020B0502020202020204" pitchFamily="34" charset="0"/>
                <a:cs typeface="Arial" panose="020B0604020202020204" pitchFamily="34" charset="0"/>
              </a:rPr>
              <a:t>，</a:t>
            </a:r>
            <a:r>
              <a:rPr lang="en-US" altLang="zh-CN" sz="1600" b="1" dirty="0">
                <a:solidFill>
                  <a:prstClr val="black">
                    <a:lumMod val="65000"/>
                    <a:lumOff val="35000"/>
                  </a:prstClr>
                </a:solidFill>
                <a:latin typeface="Century Gothic" panose="020B0502020202020204" pitchFamily="34" charset="0"/>
                <a:cs typeface="Arial" panose="020B0604020202020204" pitchFamily="34" charset="0"/>
              </a:rPr>
              <a:t>FR</a:t>
            </a:r>
            <a:r>
              <a:rPr lang="zh-CN" altLang="en-US" sz="1600" b="1" dirty="0">
                <a:solidFill>
                  <a:prstClr val="black">
                    <a:lumMod val="65000"/>
                    <a:lumOff val="35000"/>
                  </a:prstClr>
                </a:solidFill>
                <a:latin typeface="Century Gothic" panose="020B0502020202020204" pitchFamily="34" charset="0"/>
                <a:cs typeface="Arial" panose="020B0604020202020204" pitchFamily="34" charset="0"/>
              </a:rPr>
              <a:t>）</a:t>
            </a: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等</a:t>
            </a:r>
            <a:r>
              <a:rPr lang="zh-CN" altLang="en-US" sz="1600" dirty="0" smtClean="0">
                <a:solidFill>
                  <a:prstClr val="black">
                    <a:lumMod val="65000"/>
                    <a:lumOff val="35000"/>
                  </a:prstClr>
                </a:solidFill>
                <a:latin typeface="Century Gothic" panose="020B0502020202020204" pitchFamily="34" charset="0"/>
                <a:cs typeface="Arial" panose="020B0604020202020204" pitchFamily="34" charset="0"/>
              </a:rPr>
              <a:t>。</a:t>
            </a:r>
            <a:endParaRPr lang="en-US" altLang="zh-CN" sz="1600" dirty="0" smtClean="0">
              <a:solidFill>
                <a:prstClr val="black">
                  <a:lumMod val="65000"/>
                  <a:lumOff val="35000"/>
                </a:prst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58</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2529" name="Picture 1" descr="3-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6065" y="3319478"/>
            <a:ext cx="6839869" cy="2748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2983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1"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22529"/>
                                        </p:tgtEl>
                                        <p:attrNameLst>
                                          <p:attrName>style.visibility</p:attrName>
                                        </p:attrNameLst>
                                      </p:cBhvr>
                                      <p:to>
                                        <p:strVal val="visible"/>
                                      </p:to>
                                    </p:set>
                                    <p:animEffect transition="in" filter="fade">
                                      <p:cBhvr>
                                        <p:cTn id="16" dur="500"/>
                                        <p:tgtEl>
                                          <p:spTgt spid="22529"/>
                                        </p:tgtEl>
                                      </p:cBhvr>
                                    </p:animEffect>
                                    <p:anim calcmode="lin" valueType="num">
                                      <p:cBhvr>
                                        <p:cTn id="17" dur="500" fill="hold"/>
                                        <p:tgtEl>
                                          <p:spTgt spid="22529"/>
                                        </p:tgtEl>
                                        <p:attrNameLst>
                                          <p:attrName>ppt_x</p:attrName>
                                        </p:attrNameLst>
                                      </p:cBhvr>
                                      <p:tavLst>
                                        <p:tav tm="0">
                                          <p:val>
                                            <p:strVal val="#ppt_x"/>
                                          </p:val>
                                        </p:tav>
                                        <p:tav tm="100000">
                                          <p:val>
                                            <p:strVal val="#ppt_x"/>
                                          </p:val>
                                        </p:tav>
                                      </p:tavLst>
                                    </p:anim>
                                    <p:anim calcmode="lin" valueType="num">
                                      <p:cBhvr>
                                        <p:cTn id="18" dur="500" fill="hold"/>
                                        <p:tgtEl>
                                          <p:spTgt spid="22529"/>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1"/>
      <p:bldP spid="3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路由器的基本配置</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路由器的配置方法</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346505"/>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对路由器进行配置，可以通过如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示的几种方法。</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59</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24578" name="Picture 2" descr="054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82976" y="2387374"/>
            <a:ext cx="6498703" cy="3842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4326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24578"/>
                                        </p:tgtEl>
                                        <p:attrNameLst>
                                          <p:attrName>style.visibility</p:attrName>
                                        </p:attrNameLst>
                                      </p:cBhvr>
                                      <p:to>
                                        <p:strVal val="visible"/>
                                      </p:to>
                                    </p:set>
                                    <p:animEffect transition="in" filter="fade">
                                      <p:cBhvr>
                                        <p:cTn id="16" dur="500"/>
                                        <p:tgtEl>
                                          <p:spTgt spid="24578"/>
                                        </p:tgtEl>
                                      </p:cBhvr>
                                    </p:animEffect>
                                    <p:anim calcmode="lin" valueType="num">
                                      <p:cBhvr>
                                        <p:cTn id="17" dur="500" fill="hold"/>
                                        <p:tgtEl>
                                          <p:spTgt spid="24578"/>
                                        </p:tgtEl>
                                        <p:attrNameLst>
                                          <p:attrName>ppt_x</p:attrName>
                                        </p:attrNameLst>
                                      </p:cBhvr>
                                      <p:tavLst>
                                        <p:tav tm="0">
                                          <p:val>
                                            <p:strVal val="#ppt_x"/>
                                          </p:val>
                                        </p:tav>
                                        <p:tav tm="100000">
                                          <p:val>
                                            <p:strVal val="#ppt_x"/>
                                          </p:val>
                                        </p:tav>
                                      </p:tavLst>
                                    </p:anim>
                                    <p:anim calcmode="lin" valueType="num">
                                      <p:cBhvr>
                                        <p:cTn id="18" dur="500" fill="hold"/>
                                        <p:tgtEl>
                                          <p:spTgt spid="24578"/>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1"/>
            <a:ext cx="5802627" cy="6855884"/>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6177792" y="656050"/>
            <a:ext cx="1877437" cy="812072"/>
            <a:chOff x="412490" y="492037"/>
            <a:chExt cx="1408078" cy="609053"/>
          </a:xfrm>
        </p:grpSpPr>
        <p:sp>
          <p:nvSpPr>
            <p:cNvPr id="5" name="矩形 4"/>
            <p:cNvSpPr/>
            <p:nvPr/>
          </p:nvSpPr>
          <p:spPr>
            <a:xfrm>
              <a:off x="412490" y="524010"/>
              <a:ext cx="1408078" cy="577080"/>
            </a:xfrm>
            <a:prstGeom prst="rect">
              <a:avLst/>
            </a:prstGeom>
          </p:spPr>
          <p:txBody>
            <a:bodyPr wrap="none">
              <a:spAutoFit/>
            </a:bodyPr>
            <a:lstStyle/>
            <a:p>
              <a:r>
                <a:rPr lang="zh-CN" altLang="en-US" sz="44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知识点</a:t>
              </a:r>
              <a:endParaRPr lang="en-US" altLang="zh-CN" sz="44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7178" name="组合 7177"/>
          <p:cNvGrpSpPr/>
          <p:nvPr/>
        </p:nvGrpSpPr>
        <p:grpSpPr>
          <a:xfrm>
            <a:off x="6235701" y="4592464"/>
            <a:ext cx="3925763" cy="532737"/>
            <a:chOff x="5688125" y="3444350"/>
            <a:chExt cx="2944322" cy="399553"/>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矩形 72"/>
            <p:cNvSpPr/>
            <p:nvPr/>
          </p:nvSpPr>
          <p:spPr>
            <a:xfrm>
              <a:off x="5688125" y="3444350"/>
              <a:ext cx="2808311" cy="357309"/>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子网</a:t>
              </a: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NAT</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技术</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6235701" y="3826558"/>
            <a:ext cx="3942600" cy="518960"/>
            <a:chOff x="5688125" y="2869918"/>
            <a:chExt cx="2956950" cy="389220"/>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6" name="矩形 65"/>
            <p:cNvSpPr/>
            <p:nvPr/>
          </p:nvSpPr>
          <p:spPr>
            <a:xfrm>
              <a:off x="5688125" y="2869918"/>
              <a:ext cx="2808311" cy="357309"/>
            </a:xfrm>
            <a:prstGeom prst="rect">
              <a:avLst/>
            </a:prstGeom>
          </p:spPr>
          <p:txBody>
            <a:bodyPr wrap="square">
              <a:spAutoFit/>
            </a:bodyPr>
            <a:lstStyle/>
            <a:p>
              <a:pPr>
                <a:lnSpc>
                  <a:spcPct val="114000"/>
                </a:lnSpc>
              </a:pP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数据包格式</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6235701" y="3026204"/>
            <a:ext cx="3910456" cy="546513"/>
            <a:chOff x="5688125" y="2269654"/>
            <a:chExt cx="2932842" cy="409885"/>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9" name="矩形 58"/>
            <p:cNvSpPr/>
            <p:nvPr/>
          </p:nvSpPr>
          <p:spPr>
            <a:xfrm>
              <a:off x="5688125" y="2269654"/>
              <a:ext cx="2808311" cy="357309"/>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网际</a:t>
              </a: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ARP</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ICMP</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6235701" y="2216670"/>
            <a:ext cx="3922704" cy="543452"/>
            <a:chOff x="5688125" y="1662502"/>
            <a:chExt cx="2942028" cy="407589"/>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3" name="矩形 52"/>
            <p:cNvSpPr/>
            <p:nvPr/>
          </p:nvSpPr>
          <p:spPr>
            <a:xfrm>
              <a:off x="5688125" y="1662502"/>
              <a:ext cx="2808311" cy="385010"/>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网络互联概述</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6235702" y="5382968"/>
            <a:ext cx="3960921" cy="540593"/>
            <a:chOff x="5688125" y="4037228"/>
            <a:chExt cx="2970691" cy="405445"/>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4" name="矩形 73"/>
            <p:cNvSpPr/>
            <p:nvPr/>
          </p:nvSpPr>
          <p:spPr>
            <a:xfrm>
              <a:off x="5688125" y="4037228"/>
              <a:ext cx="2808311" cy="357309"/>
            </a:xfrm>
            <a:prstGeom prst="rect">
              <a:avLst/>
            </a:prstGeom>
          </p:spPr>
          <p:txBody>
            <a:bodyPr wrap="square">
              <a:spAutoFit/>
            </a:bodyPr>
            <a:lstStyle/>
            <a:p>
              <a:pPr>
                <a:lnSpc>
                  <a:spcPct val="114000"/>
                </a:lnSpc>
              </a:pP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IPv6</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、移动互联网简介</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5" name="组合 74"/>
          <p:cNvGrpSpPr/>
          <p:nvPr/>
        </p:nvGrpSpPr>
        <p:grpSpPr>
          <a:xfrm>
            <a:off x="11856640" y="548680"/>
            <a:ext cx="335360" cy="882400"/>
            <a:chOff x="8892480" y="411510"/>
            <a:chExt cx="251520" cy="661800"/>
          </a:xfrm>
        </p:grpSpPr>
        <p:sp>
          <p:nvSpPr>
            <p:cNvPr id="76" name="矩形 75"/>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7"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06</a:t>
              </a:r>
              <a:endParaRPr lang="zh-CN" altLang="en-US" sz="1067" dirty="0">
                <a:solidFill>
                  <a:schemeClr val="bg1"/>
                </a:solidFill>
                <a:latin typeface="Century Gothic" panose="020B0502020202020204" pitchFamily="34" charset="0"/>
              </a:endParaRPr>
            </a:p>
          </p:txBody>
        </p:sp>
        <p:grpSp>
          <p:nvGrpSpPr>
            <p:cNvPr id="78" name="组合 77"/>
            <p:cNvGrpSpPr/>
            <p:nvPr/>
          </p:nvGrpSpPr>
          <p:grpSpPr>
            <a:xfrm>
              <a:off x="8964240" y="819459"/>
              <a:ext cx="108000" cy="7834"/>
              <a:chOff x="8953171" y="848034"/>
              <a:chExt cx="130138" cy="7834"/>
            </a:xfrm>
          </p:grpSpPr>
          <p:cxnSp>
            <p:nvCxnSpPr>
              <p:cNvPr id="79" name="直接连接符 78"/>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992655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路由器的基本配置</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路由器的配置方法</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4288352" cy="4302973"/>
          </a:xfrm>
          <a:prstGeom prst="rect">
            <a:avLst/>
          </a:prstGeom>
        </p:spPr>
        <p:txBody>
          <a:bodyPr wrap="square">
            <a:spAutoFit/>
          </a:bodyPr>
          <a:lstStyle/>
          <a:p>
            <a:pPr algn="just">
              <a:lnSpc>
                <a:spcPct val="114000"/>
              </a:lnSpc>
              <a:buClr>
                <a:srgbClr val="0070C0"/>
              </a:buClr>
            </a:pPr>
            <a:r>
              <a:rPr lang="zh-CN" altLang="en-US" sz="24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控制台</a:t>
            </a:r>
            <a:r>
              <a:rPr lang="zh-CN" altLang="en-US" sz="24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a:t>
            </a:r>
            <a:r>
              <a:rPr lang="en-US" altLang="zh-CN" sz="24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Console</a:t>
            </a:r>
            <a:r>
              <a:rPr lang="zh-CN" altLang="en-US" sz="24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a:t>
            </a:r>
            <a:r>
              <a:rPr lang="zh-CN" altLang="en-US" sz="24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端口</a:t>
            </a:r>
            <a:endParaRPr lang="en-US" altLang="zh-CN" sz="24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通过</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控制台端口直接对设备进行配置，设备连接方法如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r>
              <a:rPr lang="zh-CN" altLang="en-US" sz="24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远程登陆（</a:t>
            </a:r>
            <a:r>
              <a:rPr lang="en-US" altLang="zh-CN" sz="2400"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Telnet</a:t>
            </a:r>
            <a:r>
              <a:rPr lang="zh-CN" altLang="en-US" sz="24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a:t>
            </a:r>
            <a:endParaRPr lang="en-US" altLang="zh-CN" sz="2400"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可以</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通过</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Telnet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程序对设置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地址的路由器进行远程配置</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。例如，如果路由器的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地址被设置为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192.168.1.1</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，那么可以在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Windows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DOS </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窗口中的命令提示符下输入“</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telnet 192.168.1.1</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”登陆到</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路由器。此外还可以通过简单文件传输协议（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Trivia File Transport Protocol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TFTP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）、基于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Web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页面、远程拷贝协议（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Remote Copy Protocol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RCP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）对路由器进行配置和管理。</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60</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 name="Rectangle 1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Group 1"/>
          <p:cNvGrpSpPr>
            <a:grpSpLocks/>
          </p:cNvGrpSpPr>
          <p:nvPr/>
        </p:nvGrpSpPr>
        <p:grpSpPr bwMode="auto">
          <a:xfrm>
            <a:off x="5897174" y="1809351"/>
            <a:ext cx="5270179" cy="4022255"/>
            <a:chOff x="1281" y="11685"/>
            <a:chExt cx="4727" cy="3274"/>
          </a:xfrm>
        </p:grpSpPr>
        <p:grpSp>
          <p:nvGrpSpPr>
            <p:cNvPr id="6" name="Group 3"/>
            <p:cNvGrpSpPr>
              <a:grpSpLocks/>
            </p:cNvGrpSpPr>
            <p:nvPr/>
          </p:nvGrpSpPr>
          <p:grpSpPr bwMode="auto">
            <a:xfrm>
              <a:off x="1281" y="11685"/>
              <a:ext cx="4695" cy="3274"/>
              <a:chOff x="1281" y="11685"/>
              <a:chExt cx="4695" cy="3274"/>
            </a:xfrm>
          </p:grpSpPr>
          <p:grpSp>
            <p:nvGrpSpPr>
              <p:cNvPr id="8" name="Group 5"/>
              <p:cNvGrpSpPr>
                <a:grpSpLocks/>
              </p:cNvGrpSpPr>
              <p:nvPr/>
            </p:nvGrpSpPr>
            <p:grpSpPr bwMode="auto">
              <a:xfrm>
                <a:off x="1281" y="11685"/>
                <a:ext cx="4695" cy="3254"/>
                <a:chOff x="1281" y="11685"/>
                <a:chExt cx="4695" cy="3254"/>
              </a:xfrm>
            </p:grpSpPr>
            <p:grpSp>
              <p:nvGrpSpPr>
                <p:cNvPr id="10" name="Group 7"/>
                <p:cNvGrpSpPr>
                  <a:grpSpLocks/>
                </p:cNvGrpSpPr>
                <p:nvPr/>
              </p:nvGrpSpPr>
              <p:grpSpPr bwMode="auto">
                <a:xfrm>
                  <a:off x="1281" y="11685"/>
                  <a:ext cx="4695" cy="3166"/>
                  <a:chOff x="3600" y="11736"/>
                  <a:chExt cx="4695" cy="3166"/>
                </a:xfrm>
              </p:grpSpPr>
              <p:grpSp>
                <p:nvGrpSpPr>
                  <p:cNvPr id="12" name="Group 9"/>
                  <p:cNvGrpSpPr>
                    <a:grpSpLocks/>
                  </p:cNvGrpSpPr>
                  <p:nvPr/>
                </p:nvGrpSpPr>
                <p:grpSpPr bwMode="auto">
                  <a:xfrm>
                    <a:off x="3600" y="11813"/>
                    <a:ext cx="4695" cy="3089"/>
                    <a:chOff x="3600" y="11813"/>
                    <a:chExt cx="4695" cy="3089"/>
                  </a:xfrm>
                </p:grpSpPr>
                <p:pic>
                  <p:nvPicPr>
                    <p:cNvPr id="25611" name="Picture 11" descr="1-01 计算机和路由器通过Rollover线进行连接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0" y="11887"/>
                      <a:ext cx="4695" cy="3015"/>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0"/>
                    <p:cNvSpPr>
                      <a:spLocks noChangeArrowheads="1"/>
                    </p:cNvSpPr>
                    <p:nvPr/>
                  </p:nvSpPr>
                  <p:spPr bwMode="auto">
                    <a:xfrm>
                      <a:off x="4065" y="11813"/>
                      <a:ext cx="975" cy="2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Console Port</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grpSp>
              <p:sp>
                <p:nvSpPr>
                  <p:cNvPr id="13" name="Rectangle 8"/>
                  <p:cNvSpPr>
                    <a:spLocks noChangeArrowheads="1"/>
                  </p:cNvSpPr>
                  <p:nvPr/>
                </p:nvSpPr>
                <p:spPr bwMode="auto">
                  <a:xfrm>
                    <a:off x="5692" y="11736"/>
                    <a:ext cx="838" cy="48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RJ-45</a:t>
                    </a:r>
                    <a:b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br>
                    <a: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Connector</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grpSp>
            <p:sp>
              <p:nvSpPr>
                <p:cNvPr id="11" name="Rectangle 6"/>
                <p:cNvSpPr>
                  <a:spLocks noChangeArrowheads="1"/>
                </p:cNvSpPr>
                <p:nvPr/>
              </p:nvSpPr>
              <p:spPr bwMode="auto">
                <a:xfrm>
                  <a:off x="3036" y="14493"/>
                  <a:ext cx="975" cy="4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Rollover</a:t>
                  </a:r>
                  <a:b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br>
                  <a: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Cable</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grpSp>
          <p:sp>
            <p:nvSpPr>
              <p:cNvPr id="9" name="Rectangle 4"/>
              <p:cNvSpPr>
                <a:spLocks noChangeArrowheads="1"/>
              </p:cNvSpPr>
              <p:nvPr/>
            </p:nvSpPr>
            <p:spPr bwMode="auto">
              <a:xfrm>
                <a:off x="4191" y="14478"/>
                <a:ext cx="1179" cy="48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RJ-45 to DB-9</a:t>
                </a:r>
                <a:b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br>
                <a: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Adapter</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grpSp>
        <p:sp>
          <p:nvSpPr>
            <p:cNvPr id="7" name="Rectangle 2"/>
            <p:cNvSpPr>
              <a:spLocks noChangeArrowheads="1"/>
            </p:cNvSpPr>
            <p:nvPr/>
          </p:nvSpPr>
          <p:spPr bwMode="auto">
            <a:xfrm>
              <a:off x="5166" y="14493"/>
              <a:ext cx="842" cy="4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Computer</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523162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路由器的基本配置</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路由器的工作方法</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627223"/>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路由器主要有三种基本模式，如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示：用户执行模式、特权执行模式和全局配置模式，这三种模式可以对路由器配置进行访问，同时也赋予了一定的编辑路由器配置的功能。</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61</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6" name="组合 5"/>
          <p:cNvGrpSpPr/>
          <p:nvPr/>
        </p:nvGrpSpPr>
        <p:grpSpPr>
          <a:xfrm>
            <a:off x="549987" y="2839358"/>
            <a:ext cx="10964681" cy="2877210"/>
            <a:chOff x="549987" y="7336832"/>
            <a:chExt cx="10964681" cy="2877210"/>
          </a:xfrm>
        </p:grpSpPr>
        <p:grpSp>
          <p:nvGrpSpPr>
            <p:cNvPr id="2" name="Group 2"/>
            <p:cNvGrpSpPr>
              <a:grpSpLocks/>
            </p:cNvGrpSpPr>
            <p:nvPr/>
          </p:nvGrpSpPr>
          <p:grpSpPr bwMode="auto">
            <a:xfrm>
              <a:off x="549987" y="7336832"/>
              <a:ext cx="4453747" cy="2877210"/>
              <a:chOff x="2398" y="2556"/>
              <a:chExt cx="7095" cy="3622"/>
            </a:xfrm>
          </p:grpSpPr>
          <p:pic>
            <p:nvPicPr>
              <p:cNvPr id="27651"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8" y="2563"/>
                <a:ext cx="7095" cy="3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5" name="Rectangle 4"/>
              <p:cNvSpPr>
                <a:spLocks noChangeArrowheads="1"/>
              </p:cNvSpPr>
              <p:nvPr/>
            </p:nvSpPr>
            <p:spPr bwMode="auto">
              <a:xfrm>
                <a:off x="2406" y="2556"/>
                <a:ext cx="1179" cy="1970"/>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用户执行模式</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特权执行模式</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全局配置模式</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特殊配置模式</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pic>
          <p:nvPicPr>
            <p:cNvPr id="27653" name="Picture 5" descr="0550"/>
            <p:cNvPicPr>
              <a:picLocks noChangeAspect="1" noChangeArrowheads="1"/>
            </p:cNvPicPr>
            <p:nvPr/>
          </p:nvPicPr>
          <p:blipFill>
            <a:blip r:embed="rId3" cstate="print">
              <a:extLst>
                <a:ext uri="{28A0092B-C50C-407E-A947-70E740481C1C}">
                  <a14:useLocalDpi xmlns:a14="http://schemas.microsoft.com/office/drawing/2010/main" val="0"/>
                </a:ext>
              </a:extLst>
            </a:blip>
            <a:srcRect t="4149"/>
            <a:stretch>
              <a:fillRect/>
            </a:stretch>
          </p:blipFill>
          <p:spPr bwMode="auto">
            <a:xfrm>
              <a:off x="5748812" y="7336832"/>
              <a:ext cx="5765856" cy="287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217821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42" presetClass="entr" presetSubtype="0" fill="hold" nodeType="withEffect">
                                  <p:stCondLst>
                                    <p:cond delay="10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路由器的基本配置</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954655"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常见路由器配置命令</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5145255"/>
          </a:xfrm>
          <a:prstGeom prst="rect">
            <a:avLst/>
          </a:prstGeom>
        </p:spPr>
        <p:txBody>
          <a:bodyPr wrap="square">
            <a:spAutoFit/>
          </a:bodyPr>
          <a:lstStyle/>
          <a:p>
            <a:pPr marL="285750" indent="-285750" algn="just">
              <a:lnSpc>
                <a:spcPct val="114000"/>
              </a:lnSpc>
              <a:buClr>
                <a:srgbClr val="0070C0"/>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enable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：进入特权模式</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disable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：返回用户模式。</a:t>
            </a:r>
          </a:p>
          <a:p>
            <a:pPr marL="285750" indent="-285750" algn="just">
              <a:lnSpc>
                <a:spcPct val="114000"/>
              </a:lnSpc>
              <a:buClr>
                <a:srgbClr val="0070C0"/>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configure terminal</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（进入全局模式）。</a:t>
            </a:r>
          </a:p>
          <a:p>
            <a:pPr marL="285750" indent="-285750" algn="just">
              <a:lnSpc>
                <a:spcPct val="114000"/>
              </a:lnSpc>
              <a:buClr>
                <a:srgbClr val="0070C0"/>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hostname name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：配置路由器主机名。</a:t>
            </a:r>
          </a:p>
          <a:p>
            <a:pPr marL="285750" indent="-285750" algn="just">
              <a:lnSpc>
                <a:spcPct val="114000"/>
              </a:lnSpc>
              <a:buClr>
                <a:srgbClr val="0070C0"/>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line console 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：限制设备访问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配置口令。</a:t>
            </a:r>
          </a:p>
          <a:p>
            <a:pPr marL="285750" indent="-285750" algn="just">
              <a:lnSpc>
                <a:spcPct val="114000"/>
              </a:lnSpc>
              <a:buClr>
                <a:srgbClr val="0070C0"/>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line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vty</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0 4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：限制设备访问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配置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Telnet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p>
          <a:p>
            <a:pPr marL="285750" indent="-285750" algn="just">
              <a:lnSpc>
                <a:spcPct val="114000"/>
              </a:lnSpc>
              <a:buClr>
                <a:srgbClr val="0070C0"/>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enable password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password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（使能口令，明文显示）</a:t>
            </a:r>
          </a:p>
          <a:p>
            <a:pPr marL="285750" indent="-285750" algn="just">
              <a:lnSpc>
                <a:spcPct val="114000"/>
              </a:lnSpc>
              <a:buClr>
                <a:srgbClr val="0070C0"/>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enable secret password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（使能密码，密码加密形式显示）优先级高。</a:t>
            </a:r>
          </a:p>
          <a:p>
            <a:pPr marL="285750" indent="-285750" algn="just">
              <a:lnSpc>
                <a:spcPct val="114000"/>
              </a:lnSpc>
              <a:buClr>
                <a:srgbClr val="0070C0"/>
              </a:buClr>
              <a:buFont typeface="Wingdings" panose="05000000000000000000" pitchFamily="2" charset="2"/>
              <a:buChar char="l"/>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interface type slot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：配置路由器的接口。</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配置</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快速以太网接口：</a:t>
            </a: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)#interface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FastEthernet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0/0  </a:t>
            </a: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-if)#</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address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ip_address</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netmask</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a:t>
            </a: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-if)#no shutdown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（接口默认被禁用。要启用接口，请在接口配置模式下输入 </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no shutdown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配置</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串行接口：</a:t>
            </a: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)#interface Serial 0/0/0 </a:t>
            </a: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-if)#</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address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ip_address</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netmask</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a:t>
            </a: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-if)#clock rate 56000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（在直接互联的串行链路上</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，其中</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一端必须作为 </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DCE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提供时钟信号）</a:t>
            </a: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-if)#no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shutdown</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62</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54069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248498" y="2264228"/>
            <a:ext cx="4526660" cy="3843493"/>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4" name="组合 13"/>
          <p:cNvGrpSpPr/>
          <p:nvPr/>
        </p:nvGrpSpPr>
        <p:grpSpPr>
          <a:xfrm>
            <a:off x="549988" y="698680"/>
            <a:ext cx="3570208" cy="1083122"/>
            <a:chOff x="412490" y="524010"/>
            <a:chExt cx="2677656" cy="812342"/>
          </a:xfrm>
        </p:grpSpPr>
        <p:sp>
          <p:nvSpPr>
            <p:cNvPr id="2" name="矩形 1"/>
            <p:cNvSpPr/>
            <p:nvPr/>
          </p:nvSpPr>
          <p:spPr>
            <a:xfrm>
              <a:off x="412490" y="524010"/>
              <a:ext cx="1677383" cy="530914"/>
            </a:xfrm>
            <a:prstGeom prst="rect">
              <a:avLst/>
            </a:prstGeom>
          </p:spPr>
          <p:txBody>
            <a:bodyPr wrap="none">
              <a:spAutoFit/>
            </a:bodyPr>
            <a:lstStyle/>
            <a:p>
              <a:r>
                <a:rPr lang="zh-CN" altLang="en-US" sz="4000" dirty="0" smtClean="0">
                  <a:solidFill>
                    <a:srgbClr val="00A7AA"/>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0A7AA"/>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990103"/>
              <a:ext cx="2677656"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配置与调试网络互联设备</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6666879" y="1529370"/>
            <a:ext cx="3439647" cy="4578351"/>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73" name="组合 72"/>
          <p:cNvGrpSpPr/>
          <p:nvPr/>
        </p:nvGrpSpPr>
        <p:grpSpPr>
          <a:xfrm>
            <a:off x="1330452" y="2530143"/>
            <a:ext cx="4320893" cy="2688749"/>
            <a:chOff x="5900720" y="1014089"/>
            <a:chExt cx="3240670" cy="2016567"/>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5" name="矩形 74"/>
            <p:cNvSpPr/>
            <p:nvPr/>
          </p:nvSpPr>
          <p:spPr>
            <a:xfrm>
              <a:off x="6358359" y="1014089"/>
              <a:ext cx="2783031" cy="2016567"/>
            </a:xfrm>
            <a:prstGeom prst="rect">
              <a:avLst/>
            </a:prstGeom>
          </p:spPr>
          <p:txBody>
            <a:bodyPr wrap="square">
              <a:spAutoFit/>
            </a:bodyPr>
            <a:lstStyle/>
            <a:p>
              <a:pPr lvl="0">
                <a:lnSpc>
                  <a:spcPct val="114000"/>
                </a:lnSpc>
              </a:pPr>
              <a:r>
                <a:rPr lang="zh-CN" altLang="en-US" sz="2800" dirty="0">
                  <a:solidFill>
                    <a:prstClr val="white"/>
                  </a:solidFill>
                  <a:latin typeface="MStiffHei HKS UltraBold" panose="00000900000000000000" pitchFamily="2" charset="-120"/>
                  <a:ea typeface="MStiffHei HKS UltraBold" panose="00000900000000000000" pitchFamily="2" charset="-120"/>
                  <a:cs typeface="Arial" panose="020B0604020202020204" pitchFamily="34" charset="0"/>
                </a:rPr>
                <a:t>任务实施条件：</a:t>
              </a:r>
              <a:endParaRPr lang="en-US" altLang="zh-CN" sz="2800" dirty="0">
                <a:solidFill>
                  <a:prstClr val="white"/>
                </a:solidFill>
                <a:latin typeface="MStiffHei HKS UltraBold" panose="00000900000000000000" pitchFamily="2" charset="-120"/>
                <a:ea typeface="MStiffHei HKS UltraBold" panose="00000900000000000000" pitchFamily="2" charset="-120"/>
                <a:cs typeface="Arial" panose="020B0604020202020204" pitchFamily="34" charset="0"/>
              </a:endParaRPr>
            </a:p>
            <a:p>
              <a:pPr marL="342900" lvl="0" indent="-342900">
                <a:lnSpc>
                  <a:spcPct val="114000"/>
                </a:lnSpc>
                <a:buFont typeface="Wingdings" panose="05000000000000000000" pitchFamily="2" charset="2"/>
                <a:buChar char="l"/>
              </a:pPr>
              <a:r>
                <a:rPr lang="en-US" altLang="zh-CN" sz="2000" dirty="0" smtClean="0">
                  <a:solidFill>
                    <a:prstClr val="white"/>
                  </a:solidFill>
                  <a:latin typeface="Century Gothic" panose="020B0502020202020204" pitchFamily="34" charset="0"/>
                  <a:cs typeface="Arial" panose="020B0604020202020204" pitchFamily="34" charset="0"/>
                </a:rPr>
                <a:t>Cisco 2801 </a:t>
              </a:r>
              <a:r>
                <a:rPr lang="zh-CN" altLang="en-US" sz="2000" dirty="0" smtClean="0">
                  <a:solidFill>
                    <a:prstClr val="white"/>
                  </a:solidFill>
                  <a:latin typeface="Century Gothic" panose="020B0502020202020204" pitchFamily="34" charset="0"/>
                  <a:cs typeface="Arial" panose="020B0604020202020204" pitchFamily="34" charset="0"/>
                </a:rPr>
                <a:t>路由器 </a:t>
              </a:r>
              <a:r>
                <a:rPr lang="en-US" altLang="zh-CN" sz="2000" dirty="0" smtClean="0">
                  <a:solidFill>
                    <a:prstClr val="white"/>
                  </a:solidFill>
                  <a:latin typeface="Century Gothic" panose="020B0502020202020204" pitchFamily="34" charset="0"/>
                  <a:cs typeface="Arial" panose="020B0604020202020204" pitchFamily="34" charset="0"/>
                </a:rPr>
                <a:t>6</a:t>
              </a:r>
              <a:r>
                <a:rPr lang="zh-CN" altLang="en-US" sz="2000" dirty="0" smtClean="0">
                  <a:solidFill>
                    <a:prstClr val="white"/>
                  </a:solidFill>
                  <a:latin typeface="Century Gothic" panose="020B0502020202020204" pitchFamily="34" charset="0"/>
                  <a:cs typeface="Arial" panose="020B0604020202020204" pitchFamily="34" charset="0"/>
                </a:rPr>
                <a:t>台</a:t>
              </a:r>
              <a:endParaRPr lang="en-US" altLang="zh-CN" sz="2000" dirty="0" smtClean="0">
                <a:solidFill>
                  <a:prstClr val="white"/>
                </a:solidFill>
                <a:latin typeface="Century Gothic" panose="020B0502020202020204" pitchFamily="34" charset="0"/>
                <a:cs typeface="Arial" panose="020B0604020202020204" pitchFamily="34" charset="0"/>
              </a:endParaRPr>
            </a:p>
            <a:p>
              <a:pPr marL="342900" lvl="0" indent="-342900">
                <a:lnSpc>
                  <a:spcPct val="114000"/>
                </a:lnSpc>
                <a:buFont typeface="Wingdings" panose="05000000000000000000" pitchFamily="2" charset="2"/>
                <a:buChar char="l"/>
              </a:pPr>
              <a:r>
                <a:rPr lang="zh-CN" altLang="en-US" sz="2000" dirty="0">
                  <a:solidFill>
                    <a:prstClr val="white"/>
                  </a:solidFill>
                  <a:latin typeface="Century Gothic" panose="020B0502020202020204" pitchFamily="34" charset="0"/>
                  <a:cs typeface="Arial" panose="020B0604020202020204" pitchFamily="34" charset="0"/>
                </a:rPr>
                <a:t>装有</a:t>
              </a:r>
              <a:r>
                <a:rPr lang="en-US" altLang="zh-CN" sz="2000" dirty="0">
                  <a:solidFill>
                    <a:prstClr val="white"/>
                  </a:solidFill>
                  <a:latin typeface="Century Gothic" panose="020B0502020202020204" pitchFamily="34" charset="0"/>
                  <a:cs typeface="Arial" panose="020B0604020202020204" pitchFamily="34" charset="0"/>
                </a:rPr>
                <a:t>Windows XP</a:t>
              </a:r>
              <a:r>
                <a:rPr lang="zh-CN" altLang="en-US" sz="2000" dirty="0">
                  <a:solidFill>
                    <a:prstClr val="white"/>
                  </a:solidFill>
                  <a:latin typeface="Century Gothic" panose="020B0502020202020204" pitchFamily="34" charset="0"/>
                  <a:cs typeface="Arial" panose="020B0604020202020204" pitchFamily="34" charset="0"/>
                </a:rPr>
                <a:t>操作系统的计算机</a:t>
              </a:r>
              <a:r>
                <a:rPr lang="en-US" altLang="zh-CN" sz="2000" dirty="0">
                  <a:solidFill>
                    <a:prstClr val="white"/>
                  </a:solidFill>
                  <a:latin typeface="Century Gothic" panose="020B0502020202020204" pitchFamily="34" charset="0"/>
                  <a:cs typeface="Arial" panose="020B0604020202020204" pitchFamily="34" charset="0"/>
                </a:rPr>
                <a:t>3</a:t>
              </a:r>
              <a:r>
                <a:rPr lang="zh-CN" altLang="en-US" sz="2000" dirty="0" smtClean="0">
                  <a:solidFill>
                    <a:prstClr val="white"/>
                  </a:solidFill>
                  <a:latin typeface="Century Gothic" panose="020B0502020202020204" pitchFamily="34" charset="0"/>
                  <a:cs typeface="Arial" panose="020B0604020202020204" pitchFamily="34" charset="0"/>
                </a:rPr>
                <a:t>台</a:t>
              </a:r>
              <a:endParaRPr lang="en-US" altLang="zh-CN" sz="2000" dirty="0" smtClean="0">
                <a:solidFill>
                  <a:prstClr val="white"/>
                </a:solidFill>
                <a:latin typeface="Century Gothic" panose="020B0502020202020204" pitchFamily="34" charset="0"/>
                <a:cs typeface="Arial" panose="020B0604020202020204" pitchFamily="34" charset="0"/>
              </a:endParaRPr>
            </a:p>
            <a:p>
              <a:pPr marL="342900" lvl="0" indent="-342900">
                <a:lnSpc>
                  <a:spcPct val="114000"/>
                </a:lnSpc>
                <a:buFont typeface="Wingdings" panose="05000000000000000000" pitchFamily="2" charset="2"/>
                <a:buChar char="l"/>
              </a:pPr>
              <a:r>
                <a:rPr lang="zh-CN" altLang="en-US" sz="2000" dirty="0">
                  <a:solidFill>
                    <a:prstClr val="white"/>
                  </a:solidFill>
                  <a:latin typeface="Century Gothic" panose="020B0502020202020204" pitchFamily="34" charset="0"/>
                  <a:cs typeface="Arial" panose="020B0604020202020204" pitchFamily="34" charset="0"/>
                </a:rPr>
                <a:t>直连网线若干</a:t>
              </a:r>
              <a:r>
                <a:rPr lang="zh-CN" altLang="en-US" sz="2000" dirty="0" smtClean="0">
                  <a:solidFill>
                    <a:prstClr val="white"/>
                  </a:solidFill>
                  <a:latin typeface="Century Gothic" panose="020B0502020202020204" pitchFamily="34" charset="0"/>
                  <a:cs typeface="Arial" panose="020B0604020202020204" pitchFamily="34" charset="0"/>
                </a:rPr>
                <a:t>条</a:t>
              </a:r>
              <a:endParaRPr lang="en-US" altLang="zh-CN" sz="2000" dirty="0" smtClean="0">
                <a:solidFill>
                  <a:prstClr val="white"/>
                </a:solidFill>
                <a:latin typeface="Century Gothic" panose="020B0502020202020204" pitchFamily="34" charset="0"/>
                <a:cs typeface="Arial" panose="020B0604020202020204" pitchFamily="34" charset="0"/>
              </a:endParaRPr>
            </a:p>
            <a:p>
              <a:pPr marL="342900" lvl="0" indent="-342900">
                <a:lnSpc>
                  <a:spcPct val="114000"/>
                </a:lnSpc>
                <a:buFont typeface="Wingdings" panose="05000000000000000000" pitchFamily="2" charset="2"/>
                <a:buChar char="l"/>
              </a:pPr>
              <a:r>
                <a:rPr lang="en-US" altLang="zh-CN" sz="2000" dirty="0">
                  <a:solidFill>
                    <a:prstClr val="white"/>
                  </a:solidFill>
                  <a:latin typeface="Century Gothic" panose="020B0502020202020204" pitchFamily="34" charset="0"/>
                  <a:cs typeface="Arial" panose="020B0604020202020204" pitchFamily="34" charset="0"/>
                </a:rPr>
                <a:t>DB-9 to RJ-45</a:t>
              </a:r>
              <a:r>
                <a:rPr lang="zh-CN" altLang="en-US" sz="2000" dirty="0">
                  <a:solidFill>
                    <a:prstClr val="white"/>
                  </a:solidFill>
                  <a:latin typeface="Century Gothic" panose="020B0502020202020204" pitchFamily="34" charset="0"/>
                  <a:cs typeface="Arial" panose="020B0604020202020204" pitchFamily="34" charset="0"/>
                </a:rPr>
                <a:t>配置电缆</a:t>
              </a:r>
              <a:r>
                <a:rPr lang="en-US" altLang="zh-CN" sz="2000" dirty="0">
                  <a:solidFill>
                    <a:prstClr val="white"/>
                  </a:solidFill>
                  <a:latin typeface="Century Gothic" panose="020B0502020202020204" pitchFamily="34" charset="0"/>
                  <a:cs typeface="Arial" panose="020B0604020202020204" pitchFamily="34" charset="0"/>
                </a:rPr>
                <a:t>1</a:t>
              </a:r>
              <a:r>
                <a:rPr lang="zh-CN" altLang="en-US" sz="2000" dirty="0" smtClean="0">
                  <a:solidFill>
                    <a:prstClr val="white"/>
                  </a:solidFill>
                  <a:latin typeface="Century Gothic" panose="020B0502020202020204" pitchFamily="34" charset="0"/>
                  <a:cs typeface="Arial" panose="020B0604020202020204" pitchFamily="34" charset="0"/>
                </a:rPr>
                <a:t>条</a:t>
              </a:r>
              <a:endParaRPr lang="en-US" altLang="zh-CN" sz="2000" dirty="0" smtClean="0">
                <a:solidFill>
                  <a:prstClr val="white"/>
                </a:solidFill>
                <a:latin typeface="Century Gothic" panose="020B0502020202020204" pitchFamily="34" charset="0"/>
                <a:cs typeface="Arial" panose="020B0604020202020204" pitchFamily="34" charset="0"/>
              </a:endParaRPr>
            </a:p>
            <a:p>
              <a:pPr marL="342900" lvl="0" indent="-342900">
                <a:lnSpc>
                  <a:spcPct val="114000"/>
                </a:lnSpc>
                <a:buFont typeface="Wingdings" panose="05000000000000000000" pitchFamily="2" charset="2"/>
                <a:buChar char="l"/>
              </a:pPr>
              <a:r>
                <a:rPr lang="en-US" altLang="zh-CN" sz="2000" dirty="0">
                  <a:solidFill>
                    <a:prstClr val="white"/>
                  </a:solidFill>
                  <a:latin typeface="Century Gothic" panose="020B0502020202020204" pitchFamily="34" charset="0"/>
                  <a:cs typeface="Arial" panose="020B0604020202020204" pitchFamily="34" charset="0"/>
                </a:rPr>
                <a:t>V.35 DTE</a:t>
              </a:r>
              <a:r>
                <a:rPr lang="zh-CN" altLang="en-US" sz="2000" dirty="0">
                  <a:solidFill>
                    <a:prstClr val="white"/>
                  </a:solidFill>
                  <a:latin typeface="Century Gothic" panose="020B0502020202020204" pitchFamily="34" charset="0"/>
                  <a:cs typeface="Arial" panose="020B0604020202020204" pitchFamily="34" charset="0"/>
                </a:rPr>
                <a:t>电缆</a:t>
              </a:r>
              <a:r>
                <a:rPr lang="en-US" altLang="zh-CN" sz="2000" dirty="0">
                  <a:solidFill>
                    <a:prstClr val="white"/>
                  </a:solidFill>
                  <a:latin typeface="Century Gothic" panose="020B0502020202020204" pitchFamily="34" charset="0"/>
                  <a:cs typeface="Arial" panose="020B0604020202020204" pitchFamily="34" charset="0"/>
                </a:rPr>
                <a:t>6</a:t>
              </a:r>
              <a:r>
                <a:rPr lang="zh-CN" altLang="en-US" sz="2000" dirty="0">
                  <a:solidFill>
                    <a:prstClr val="white"/>
                  </a:solidFill>
                  <a:latin typeface="Century Gothic" panose="020B0502020202020204" pitchFamily="34" charset="0"/>
                  <a:cs typeface="Arial" panose="020B0604020202020204" pitchFamily="34" charset="0"/>
                </a:rPr>
                <a:t>条</a:t>
              </a:r>
              <a:endParaRPr lang="en-US" altLang="zh-CN" sz="2000" dirty="0">
                <a:solidFill>
                  <a:prstClr val="white"/>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1499472" y="5922186"/>
            <a:ext cx="4028417" cy="9524"/>
            <a:chOff x="5934316" y="1592499"/>
            <a:chExt cx="2714384" cy="7143"/>
          </a:xfrm>
        </p:grpSpPr>
        <p:cxnSp>
          <p:nvCxnSpPr>
            <p:cNvPr id="91" name="直接连接符 90"/>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34316" y="1592499"/>
              <a:ext cx="2714384"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80" name="组合 79"/>
          <p:cNvGrpSpPr/>
          <p:nvPr/>
        </p:nvGrpSpPr>
        <p:grpSpPr>
          <a:xfrm>
            <a:off x="11856640" y="548680"/>
            <a:ext cx="335360" cy="882400"/>
            <a:chOff x="8892480" y="411510"/>
            <a:chExt cx="251520" cy="661800"/>
          </a:xfrm>
        </p:grpSpPr>
        <p:sp>
          <p:nvSpPr>
            <p:cNvPr id="83" name="矩形 8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63</a:t>
              </a:r>
              <a:endParaRPr lang="zh-CN" altLang="en-US" sz="1067" dirty="0">
                <a:solidFill>
                  <a:schemeClr val="bg1"/>
                </a:solidFill>
                <a:latin typeface="Century Gothic" panose="020B0502020202020204" pitchFamily="34" charset="0"/>
              </a:endParaRPr>
            </a:p>
          </p:txBody>
        </p:sp>
        <p:grpSp>
          <p:nvGrpSpPr>
            <p:cNvPr id="85" name="组合 84"/>
            <p:cNvGrpSpPr/>
            <p:nvPr/>
          </p:nvGrpSpPr>
          <p:grpSpPr>
            <a:xfrm>
              <a:off x="8964240" y="819459"/>
              <a:ext cx="108000" cy="7834"/>
              <a:chOff x="8953171" y="848034"/>
              <a:chExt cx="130138" cy="7834"/>
            </a:xfrm>
          </p:grpSpPr>
          <p:cxnSp>
            <p:nvCxnSpPr>
              <p:cNvPr id="86" name="直接连接符 8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261795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42" presetClass="entr" presetSubtype="0" fill="hold" nodeType="withEffect">
                                  <p:stCondLst>
                                    <p:cond delay="50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1000"/>
                                        <p:tgtEl>
                                          <p:spTgt spid="3074"/>
                                        </p:tgtEl>
                                      </p:cBhvr>
                                    </p:animEffect>
                                    <p:anim calcmode="lin" valueType="num">
                                      <p:cBhvr>
                                        <p:cTn id="11" dur="1000" fill="hold"/>
                                        <p:tgtEl>
                                          <p:spTgt spid="3074"/>
                                        </p:tgtEl>
                                        <p:attrNameLst>
                                          <p:attrName>ppt_x</p:attrName>
                                        </p:attrNameLst>
                                      </p:cBhvr>
                                      <p:tavLst>
                                        <p:tav tm="0">
                                          <p:val>
                                            <p:strVal val="#ppt_x"/>
                                          </p:val>
                                        </p:tav>
                                        <p:tav tm="100000">
                                          <p:val>
                                            <p:strVal val="#ppt_x"/>
                                          </p:val>
                                        </p:tav>
                                      </p:tavLst>
                                    </p:anim>
                                    <p:anim calcmode="lin" valueType="num">
                                      <p:cBhvr>
                                        <p:cTn id="12" dur="1000" fill="hold"/>
                                        <p:tgtEl>
                                          <p:spTgt spid="3074"/>
                                        </p:tgtEl>
                                        <p:attrNameLst>
                                          <p:attrName>ppt_y</p:attrName>
                                        </p:attrNameLst>
                                      </p:cBhvr>
                                      <p:tavLst>
                                        <p:tav tm="0">
                                          <p:val>
                                            <p:strVal val="#ppt_y+.1"/>
                                          </p:val>
                                        </p:tav>
                                        <p:tav tm="100000">
                                          <p:val>
                                            <p:strVal val="#ppt_y"/>
                                          </p:val>
                                        </p:tav>
                                      </p:tavLst>
                                    </p:anim>
                                  </p:childTnLst>
                                </p:cTn>
                              </p:par>
                              <p:par>
                                <p:cTn id="13" presetID="22" presetClass="entr" presetSubtype="2" fill="hold" grpId="0"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8" decel="100000" fill="hold" nodeType="withEffect">
                                  <p:stCondLst>
                                    <p:cond delay="20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0"/>
                                  </p:stCondLst>
                                  <p:childTnLst>
                                    <p:set>
                                      <p:cBhvr>
                                        <p:cTn id="21" dur="1" fill="hold">
                                          <p:stCondLst>
                                            <p:cond delay="0"/>
                                          </p:stCondLst>
                                        </p:cTn>
                                        <p:tgtEl>
                                          <p:spTgt spid="81"/>
                                        </p:tgtEl>
                                        <p:attrNameLst>
                                          <p:attrName>style.visibility</p:attrName>
                                        </p:attrNameLst>
                                      </p:cBhvr>
                                      <p:to>
                                        <p:strVal val="visible"/>
                                      </p:to>
                                    </p:set>
                                    <p:animEffect transition="in" filter="fade">
                                      <p:cBhvr>
                                        <p:cTn id="2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3570208" cy="461665"/>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配置与调试网络互联设备</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074781"/>
          </a:xfrm>
          <a:prstGeom prst="rect">
            <a:avLst/>
          </a:prstGeom>
        </p:spPr>
        <p:txBody>
          <a:bodyPr wrap="square">
            <a:spAutoFit/>
          </a:bodyPr>
          <a:lstStyle/>
          <a:p>
            <a:pPr algn="just">
              <a:lnSpc>
                <a:spcPct val="114000"/>
              </a:lnSpc>
              <a:buClr>
                <a:srgbClr val="0070C0"/>
              </a:buClr>
            </a:pP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IP</a:t>
            </a: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地址分配表</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根据拓扑</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地址规划</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弄清各设备上的以太网接口、串行接口和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地址的对应关系，并认真核对，确保准确无误。合理分配测试主机的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64</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7" y="3313552"/>
            <a:ext cx="10964680" cy="1074781"/>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rPr>
              <a:t>连接设备</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按拓扑图用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合适的网线、串行线缆将交换机、路由器、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连接起来，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PC1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主机通过串口（</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Com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）连接到路由器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的控制（</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Console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）端口，注意不要带电拔插电缆。</a:t>
            </a:r>
          </a:p>
        </p:txBody>
      </p:sp>
      <p:sp>
        <p:nvSpPr>
          <p:cNvPr id="12" name="矩形 11"/>
          <p:cNvSpPr/>
          <p:nvPr/>
        </p:nvSpPr>
        <p:spPr>
          <a:xfrm>
            <a:off x="549987" y="4817754"/>
            <a:ext cx="10964680" cy="1048236"/>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rPr>
              <a:t>运行超级终端</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启</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交换机、路由器、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的电源，完成启动过程。在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PC1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上参照项目四任务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相关步骤设置好超级终端，最后出现如图</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5-36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所示界面，此时就可以对路由器进行配置了。</a:t>
            </a:r>
          </a:p>
        </p:txBody>
      </p:sp>
    </p:spTree>
    <p:extLst>
      <p:ext uri="{BB962C8B-B14F-4D97-AF65-F5344CB8AC3E}">
        <p14:creationId xmlns:p14="http://schemas.microsoft.com/office/powerpoint/2010/main" val="3810266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7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10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P spid="11" grpId="0"/>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3570208" cy="461665"/>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配置与调试网络互联设备</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328954"/>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清空设备原有配置</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进入</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特权执行模式，使用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erase startup-</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命令清除配置；当收到提示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[confirm]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要求您确认确实想要清除</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NVRAM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中当前存储的配置时，按下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Enter</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键；当返回提示符状态时，使用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reload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命令，如果询问是否保存更改，回答</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no</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，然后重新加载路由器；在其它路由器上重复上述步骤，清除任何可能存在的启动配置文件。。</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65</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7" y="3440639"/>
            <a:ext cx="10964680" cy="1074781"/>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rPr>
              <a:t>修改路由器主机名</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本</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任务涉及的路由器数量较多，外观看上去都差不多，为了加以区分，给每台路由器配置一个名称。进入全局配置模式，在提示符下输入命令</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hostname 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，将路由器名称配置为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。注意路由器的名称要和拓扑图上所在路由器的名称要对应。</a:t>
            </a:r>
          </a:p>
        </p:txBody>
      </p:sp>
      <p:sp>
        <p:nvSpPr>
          <p:cNvPr id="12" name="矩形 11"/>
          <p:cNvSpPr/>
          <p:nvPr/>
        </p:nvSpPr>
        <p:spPr>
          <a:xfrm>
            <a:off x="549987" y="4817754"/>
            <a:ext cx="10964680" cy="1074781"/>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rPr>
              <a:t>配置远程访问使能密码</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enable password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password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命令配置执行模式口令，其用意是非网络管理员不能对路由器进行配置，但是该密码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password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是以明文的方式保存，安全性不高；为了提高安全性，使用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enable secret password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password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加密。</a:t>
            </a:r>
          </a:p>
        </p:txBody>
      </p:sp>
    </p:spTree>
    <p:extLst>
      <p:ext uri="{BB962C8B-B14F-4D97-AF65-F5344CB8AC3E}">
        <p14:creationId xmlns:p14="http://schemas.microsoft.com/office/powerpoint/2010/main" val="1430321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P spid="1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3570208" cy="461665"/>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配置与调试网络互联设备</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074781"/>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配置线路口令</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在路由器上配置控制台口令，使用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cisco</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作为口令，完成后，退出线路配置模式；为虚拟终端线路配置口令，使用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cisco</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作为口令，完成后，退出线路配置模式。</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66</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7" y="3186466"/>
            <a:ext cx="10964680" cy="1328954"/>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rPr>
              <a:t>配置以太网接口 </a:t>
            </a:r>
            <a:r>
              <a:rPr lang="en-US" altLang="zh-CN" sz="2400" dirty="0" smtClean="0">
                <a:solidFill>
                  <a:srgbClr val="0070C0"/>
                </a:solidFill>
                <a:latin typeface="汉仪菱心体简" panose="02010609000101010101" pitchFamily="49" charset="-122"/>
                <a:ea typeface="汉仪菱心体简" panose="02010609000101010101" pitchFamily="49" charset="-122"/>
              </a:rPr>
              <a:t>IP </a:t>
            </a:r>
            <a:r>
              <a:rPr lang="zh-CN" altLang="en-US" sz="2400" dirty="0" smtClean="0">
                <a:solidFill>
                  <a:srgbClr val="0070C0"/>
                </a:solidFill>
                <a:latin typeface="汉仪菱心体简" panose="02010609000101010101" pitchFamily="49" charset="-122"/>
                <a:ea typeface="汉仪菱心体简" panose="02010609000101010101" pitchFamily="49" charset="-122"/>
              </a:rPr>
              <a:t>地址</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全局配置模式下输入命令</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interface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fastethernet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，进入接口配置模式，按照地址表给</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Fa0/0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接口配置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地址，输入命令</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address 172.16.3.1 255.255.255.0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，启用该接口，输入</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no shutdown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命令。按同样的方法，对该路由器的其它以太网接口和其它路由器的以太网接口进行操作。</a:t>
            </a:r>
          </a:p>
        </p:txBody>
      </p:sp>
      <p:sp>
        <p:nvSpPr>
          <p:cNvPr id="12" name="矩形 11"/>
          <p:cNvSpPr/>
          <p:nvPr/>
        </p:nvSpPr>
        <p:spPr>
          <a:xfrm>
            <a:off x="549987" y="4817754"/>
            <a:ext cx="10964680" cy="1328954"/>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rPr>
              <a:t>配置串行口 </a:t>
            </a:r>
            <a:r>
              <a:rPr lang="en-US" altLang="zh-CN" sz="2400" dirty="0" smtClean="0">
                <a:solidFill>
                  <a:srgbClr val="0070C0"/>
                </a:solidFill>
                <a:latin typeface="汉仪菱心体简" panose="02010609000101010101" pitchFamily="49" charset="-122"/>
                <a:ea typeface="汉仪菱心体简" panose="02010609000101010101" pitchFamily="49" charset="-122"/>
              </a:rPr>
              <a:t>IP </a:t>
            </a:r>
            <a:r>
              <a:rPr lang="zh-CN" altLang="en-US" sz="2400" dirty="0" smtClean="0">
                <a:solidFill>
                  <a:srgbClr val="0070C0"/>
                </a:solidFill>
                <a:latin typeface="汉仪菱心体简" panose="02010609000101010101" pitchFamily="49" charset="-122"/>
                <a:ea typeface="汉仪菱心体简" panose="02010609000101010101" pitchFamily="49" charset="-122"/>
              </a:rPr>
              <a:t>地址</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配置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S0/0/0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接口，注意在该接口配置模式下使用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clock rate 64000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命令来设置时钟速率，使用</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address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命令为该接口配置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no shutdown</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命令激活该端口。按同样的方法，对该路由器的其它以太网接口和其它路由器的串行接口进行操作。</a:t>
            </a:r>
          </a:p>
        </p:txBody>
      </p:sp>
    </p:spTree>
    <p:extLst>
      <p:ext uri="{BB962C8B-B14F-4D97-AF65-F5344CB8AC3E}">
        <p14:creationId xmlns:p14="http://schemas.microsoft.com/office/powerpoint/2010/main" val="2411568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7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10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P spid="11" grpId="0"/>
      <p:bldP spid="1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3570208" cy="461665"/>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配置与调试网络互联设备</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609671"/>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检查 </a:t>
            </a:r>
            <a:r>
              <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IP </a:t>
            </a: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地址配置</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特权模式下，使用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show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interface brief</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命令检验每台路由器的接口配置是否与表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5-14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分配的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地址相一致，每个接口是否都处于启用状态。在一台路由器上使用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命令，检查与之直连路由器的链路连通性，如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之间，</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之间等。正常情况下是能够连通的。如果测试路由器之间非直连链路，如在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上</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 R2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路由器接口的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地址，这时会有生命情况发生？你能分析其中的原因吗？</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67</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8" y="3809037"/>
            <a:ext cx="10964680" cy="1916935"/>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rPr>
              <a:t>保存配置</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特权执行模式，使用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copy running-</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startup-</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命令保存路由器的配置</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  </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#fin</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2054408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7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P spid="1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0" y="3428813"/>
            <a:ext cx="12192000" cy="1392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465321" y="2210493"/>
            <a:ext cx="4637808" cy="1200329"/>
          </a:xfrm>
          <a:prstGeom prst="rect">
            <a:avLst/>
          </a:prstGeom>
        </p:spPr>
        <p:txBody>
          <a:bodyPr wrap="none">
            <a:spAutoFit/>
          </a:bodyPr>
          <a:lstStyle/>
          <a:p>
            <a:r>
              <a:rPr lang="en-US" altLang="zh-CN" sz="7200" dirty="0">
                <a:solidFill>
                  <a:schemeClr val="bg1"/>
                </a:solidFill>
                <a:latin typeface="Century Gothic" panose="020B0502020202020204" pitchFamily="34" charset="0"/>
                <a:cs typeface="Arial" panose="020B0604020202020204" pitchFamily="34" charset="0"/>
              </a:rPr>
              <a:t>Part </a:t>
            </a:r>
            <a:r>
              <a:rPr lang="en-US" altLang="zh-CN" sz="7200" dirty="0" smtClean="0">
                <a:solidFill>
                  <a:schemeClr val="bg1"/>
                </a:solidFill>
                <a:latin typeface="Century Gothic" panose="020B0502020202020204" pitchFamily="34" charset="0"/>
                <a:cs typeface="Arial" panose="020B0604020202020204" pitchFamily="34" charset="0"/>
              </a:rPr>
              <a:t>Three</a:t>
            </a:r>
            <a:endParaRPr lang="en-US" altLang="zh-CN" sz="7200" dirty="0">
              <a:solidFill>
                <a:schemeClr val="bg1"/>
              </a:solidFill>
              <a:latin typeface="Century Gothic" panose="020B0502020202020204" pitchFamily="34" charset="0"/>
              <a:cs typeface="Arial" panose="020B0604020202020204" pitchFamily="34" charset="0"/>
            </a:endParaRPr>
          </a:p>
        </p:txBody>
      </p:sp>
      <p:grpSp>
        <p:nvGrpSpPr>
          <p:cNvPr id="41" name="组合 40"/>
          <p:cNvGrpSpPr/>
          <p:nvPr/>
        </p:nvGrpSpPr>
        <p:grpSpPr>
          <a:xfrm>
            <a:off x="509347" y="3565491"/>
            <a:ext cx="5827235" cy="1130700"/>
            <a:chOff x="382010" y="2731268"/>
            <a:chExt cx="4370423" cy="848025"/>
          </a:xfrm>
        </p:grpSpPr>
        <p:sp>
          <p:nvSpPr>
            <p:cNvPr id="34" name="矩形 33"/>
            <p:cNvSpPr/>
            <p:nvPr/>
          </p:nvSpPr>
          <p:spPr>
            <a:xfrm>
              <a:off x="382010" y="2731268"/>
              <a:ext cx="4370423" cy="53091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配置静态路由和动态路由</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6" name="矩形 35"/>
            <p:cNvSpPr/>
            <p:nvPr/>
          </p:nvSpPr>
          <p:spPr>
            <a:xfrm>
              <a:off x="412490" y="3233044"/>
              <a:ext cx="2215990" cy="346249"/>
            </a:xfrm>
            <a:prstGeom prst="rect">
              <a:avLst/>
            </a:prstGeom>
          </p:spPr>
          <p:txBody>
            <a:bodyPr wrap="none">
              <a:spAutoFit/>
            </a:bodyPr>
            <a:lstStyle/>
            <a:p>
              <a:r>
                <a:rPr lang="zh-CN" altLang="en-US" sz="2400"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掌握路由的应用方法</a:t>
              </a:r>
              <a:endParaRPr lang="en-US" altLang="zh-CN" sz="2400" dirty="0">
                <a:solidFill>
                  <a:schemeClr val="tx1">
                    <a:lumMod val="65000"/>
                    <a:lumOff val="35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38" name="组合 37"/>
          <p:cNvGrpSpPr/>
          <p:nvPr/>
        </p:nvGrpSpPr>
        <p:grpSpPr>
          <a:xfrm>
            <a:off x="11231014" y="3156613"/>
            <a:ext cx="283652" cy="6095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2" name="矩形 41"/>
          <p:cNvSpPr/>
          <p:nvPr/>
        </p:nvSpPr>
        <p:spPr>
          <a:xfrm>
            <a:off x="0" y="4811422"/>
            <a:ext cx="12192000" cy="718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465321" y="6261315"/>
            <a:ext cx="1404552" cy="318100"/>
          </a:xfrm>
          <a:prstGeom prst="rect">
            <a:avLst/>
          </a:prstGeom>
        </p:spPr>
        <p:txBody>
          <a:bodyPr wrap="none">
            <a:spAutoFit/>
          </a:bodyPr>
          <a:lstStyle/>
          <a:p>
            <a:r>
              <a:rPr lang="en-US" altLang="zh-CN" sz="1467" i="1" dirty="0" err="1" smtClean="0">
                <a:solidFill>
                  <a:schemeClr val="bg1">
                    <a:alpha val="49000"/>
                  </a:schemeClr>
                </a:solidFill>
                <a:latin typeface="Century Gothic" panose="020B0502020202020204" pitchFamily="34" charset="0"/>
                <a:cs typeface="Arial" panose="020B0604020202020204" pitchFamily="34" charset="0"/>
              </a:rPr>
              <a:t>RohanKishibe</a:t>
            </a:r>
            <a:endParaRPr lang="en-US" altLang="zh-CN" sz="1467" i="1" dirty="0">
              <a:solidFill>
                <a:schemeClr val="bg1">
                  <a:alpha val="49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32008635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1"/>
            <a:ext cx="5802627" cy="6855884"/>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6177792" y="656050"/>
            <a:ext cx="1877437" cy="812072"/>
            <a:chOff x="412490" y="492037"/>
            <a:chExt cx="1408078" cy="609053"/>
          </a:xfrm>
        </p:grpSpPr>
        <p:sp>
          <p:nvSpPr>
            <p:cNvPr id="5" name="矩形 4"/>
            <p:cNvSpPr/>
            <p:nvPr/>
          </p:nvSpPr>
          <p:spPr>
            <a:xfrm>
              <a:off x="412490" y="524010"/>
              <a:ext cx="1408078" cy="577080"/>
            </a:xfrm>
            <a:prstGeom prst="rect">
              <a:avLst/>
            </a:prstGeom>
          </p:spPr>
          <p:txBody>
            <a:bodyPr wrap="none">
              <a:spAutoFit/>
            </a:bodyPr>
            <a:lstStyle/>
            <a:p>
              <a:r>
                <a:rPr lang="zh-CN" altLang="en-US" sz="44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知识点</a:t>
              </a:r>
              <a:endParaRPr lang="en-US" altLang="zh-CN" sz="44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7178" name="组合 7177"/>
          <p:cNvGrpSpPr/>
          <p:nvPr/>
        </p:nvGrpSpPr>
        <p:grpSpPr>
          <a:xfrm>
            <a:off x="6235701" y="4592464"/>
            <a:ext cx="3925763" cy="532737"/>
            <a:chOff x="5688125" y="3444350"/>
            <a:chExt cx="2944322" cy="399553"/>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矩形 72"/>
            <p:cNvSpPr/>
            <p:nvPr/>
          </p:nvSpPr>
          <p:spPr>
            <a:xfrm>
              <a:off x="5688125" y="3444350"/>
              <a:ext cx="2808311" cy="357309"/>
            </a:xfrm>
            <a:prstGeom prst="rect">
              <a:avLst/>
            </a:prstGeom>
          </p:spPr>
          <p:txBody>
            <a:bodyPr wrap="square">
              <a:spAutoFit/>
            </a:bodyPr>
            <a:lstStyle/>
            <a:p>
              <a:pPr>
                <a:lnSpc>
                  <a:spcPct val="114000"/>
                </a:lnSpc>
              </a:pP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RIP </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与 </a:t>
              </a: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OSPF</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6235701" y="3826559"/>
            <a:ext cx="3942600" cy="518960"/>
            <a:chOff x="5688125" y="2869918"/>
            <a:chExt cx="2956950" cy="389220"/>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6" name="矩形 65"/>
            <p:cNvSpPr/>
            <p:nvPr/>
          </p:nvSpPr>
          <p:spPr>
            <a:xfrm>
              <a:off x="5688125" y="2869918"/>
              <a:ext cx="2808311" cy="385010"/>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静态与动态路由的概念</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6235701" y="3026204"/>
            <a:ext cx="3910456" cy="546513"/>
            <a:chOff x="5688125" y="2269654"/>
            <a:chExt cx="2932842" cy="409885"/>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9" name="矩形 58"/>
            <p:cNvSpPr/>
            <p:nvPr/>
          </p:nvSpPr>
          <p:spPr>
            <a:xfrm>
              <a:off x="5688125" y="2269654"/>
              <a:ext cx="2808311" cy="357309"/>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路由协议与路由算法</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6235701" y="2216670"/>
            <a:ext cx="3922704" cy="543452"/>
            <a:chOff x="5688125" y="1662502"/>
            <a:chExt cx="2942028" cy="407589"/>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3" name="矩形 52"/>
            <p:cNvSpPr/>
            <p:nvPr/>
          </p:nvSpPr>
          <p:spPr>
            <a:xfrm>
              <a:off x="5688125" y="1662502"/>
              <a:ext cx="2808311" cy="357309"/>
            </a:xfrm>
            <a:prstGeom prst="rect">
              <a:avLst/>
            </a:prstGeom>
          </p:spPr>
          <p:txBody>
            <a:bodyPr wrap="square">
              <a:spAutoFit/>
            </a:bodyPr>
            <a:lstStyle/>
            <a:p>
              <a:pPr>
                <a:lnSpc>
                  <a:spcPct val="114000"/>
                </a:lnSpc>
              </a:pP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数据报的路由选择</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6235702" y="5382968"/>
            <a:ext cx="3960921" cy="540593"/>
            <a:chOff x="5688125" y="4037228"/>
            <a:chExt cx="2970691" cy="405445"/>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4" name="矩形 73"/>
            <p:cNvSpPr/>
            <p:nvPr/>
          </p:nvSpPr>
          <p:spPr>
            <a:xfrm>
              <a:off x="5688125" y="4037228"/>
              <a:ext cx="2808311" cy="357309"/>
            </a:xfrm>
            <a:prstGeom prst="rect">
              <a:avLst/>
            </a:prstGeom>
          </p:spPr>
          <p:txBody>
            <a:bodyPr wrap="square">
              <a:spAutoFit/>
            </a:bodyPr>
            <a:lstStyle/>
            <a:p>
              <a:pPr>
                <a:lnSpc>
                  <a:spcPct val="114000"/>
                </a:lnSpc>
              </a:pP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管理距离（</a:t>
              </a:r>
              <a:r>
                <a:rPr lang="en-US" altLang="zh-CN" sz="2400" dirty="0" smtClean="0">
                  <a:solidFill>
                    <a:schemeClr val="tx1">
                      <a:lumMod val="65000"/>
                      <a:lumOff val="35000"/>
                    </a:schemeClr>
                  </a:solidFill>
                  <a:latin typeface="Century Gothic" panose="020B0502020202020204" pitchFamily="34" charset="0"/>
                  <a:cs typeface="Arial" panose="020B0604020202020204" pitchFamily="34" charset="0"/>
                </a:rPr>
                <a:t>AD</a:t>
              </a:r>
              <a:r>
                <a:rPr lang="zh-CN" altLang="en-US" sz="24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24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5" name="组合 74"/>
          <p:cNvGrpSpPr/>
          <p:nvPr/>
        </p:nvGrpSpPr>
        <p:grpSpPr>
          <a:xfrm>
            <a:off x="11856640" y="548680"/>
            <a:ext cx="335360" cy="882400"/>
            <a:chOff x="8892480" y="411510"/>
            <a:chExt cx="251520" cy="661800"/>
          </a:xfrm>
        </p:grpSpPr>
        <p:sp>
          <p:nvSpPr>
            <p:cNvPr id="76" name="矩形 75"/>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7"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69</a:t>
              </a:r>
              <a:endParaRPr lang="zh-CN" altLang="en-US" sz="1067" dirty="0">
                <a:solidFill>
                  <a:schemeClr val="bg1"/>
                </a:solidFill>
                <a:latin typeface="Century Gothic" panose="020B0502020202020204" pitchFamily="34" charset="0"/>
              </a:endParaRPr>
            </a:p>
          </p:txBody>
        </p:sp>
        <p:grpSp>
          <p:nvGrpSpPr>
            <p:cNvPr id="78" name="组合 77"/>
            <p:cNvGrpSpPr/>
            <p:nvPr/>
          </p:nvGrpSpPr>
          <p:grpSpPr>
            <a:xfrm>
              <a:off x="8964240" y="819459"/>
              <a:ext cx="108000" cy="7834"/>
              <a:chOff x="8953171" y="848034"/>
              <a:chExt cx="130138" cy="7834"/>
            </a:xfrm>
          </p:grpSpPr>
          <p:cxnSp>
            <p:nvCxnSpPr>
              <p:cNvPr id="79" name="直接连接符 78"/>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269915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网络互联概述</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723549"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设备与层次</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188659"/>
          </a:xfrm>
          <a:prstGeom prst="rect">
            <a:avLst/>
          </a:prstGeom>
        </p:spPr>
        <p:txBody>
          <a:bodyPr wrap="square">
            <a:spAutoFit/>
          </a:bodyPr>
          <a:lstStyle/>
          <a:p>
            <a:pPr algn="just">
              <a:lnSpc>
                <a:spcPct val="114000"/>
              </a:lnSpc>
              <a:buClr>
                <a:srgbClr val="0070C0"/>
              </a:buClr>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由多个异构网络相互连接而成的计算机网络一般称为互联网络，其实可以认为是网络的网络。网络互联是通过网络互联设备来实现的，在网络互联设备内部不仅可以执行各子网的协议，成为子网的一部分，更主要的是实现不同子网协议之间的转换，括协议数据格式的转换、地址映射、速率匹配、网间流量控制等。参照</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ISO</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OSI/RM</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，协议转换的过程可以发生在任何层次，相应的互联设备分别被称为中继器、集线器、交换机、路由器和网关</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07</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2050" name="Picture 2" descr="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783" y="3033501"/>
            <a:ext cx="3353089" cy="3418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9761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2050"/>
                                        </p:tgtEl>
                                        <p:attrNameLst>
                                          <p:attrName>style.visibility</p:attrName>
                                        </p:attrNameLst>
                                      </p:cBhvr>
                                      <p:to>
                                        <p:strVal val="visible"/>
                                      </p:to>
                                    </p:set>
                                    <p:animEffect transition="in" filter="fade">
                                      <p:cBhvr>
                                        <p:cTn id="16" dur="500"/>
                                        <p:tgtEl>
                                          <p:spTgt spid="2050"/>
                                        </p:tgtEl>
                                      </p:cBhvr>
                                    </p:animEffect>
                                    <p:anim calcmode="lin" valueType="num">
                                      <p:cBhvr>
                                        <p:cTn id="17" dur="500" fill="hold"/>
                                        <p:tgtEl>
                                          <p:spTgt spid="2050"/>
                                        </p:tgtEl>
                                        <p:attrNameLst>
                                          <p:attrName>ppt_x</p:attrName>
                                        </p:attrNameLst>
                                      </p:cBhvr>
                                      <p:tavLst>
                                        <p:tav tm="0">
                                          <p:val>
                                            <p:strVal val="#ppt_x"/>
                                          </p:val>
                                        </p:tav>
                                        <p:tav tm="100000">
                                          <p:val>
                                            <p:strVal val="#ppt_x"/>
                                          </p:val>
                                        </p:tav>
                                      </p:tavLst>
                                    </p:anim>
                                    <p:anim calcmode="lin" valueType="num">
                                      <p:cBhvr>
                                        <p:cTn id="18" dur="500" fill="hold"/>
                                        <p:tgtEl>
                                          <p:spTgt spid="2050"/>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5968301" cy="707886"/>
          </a:xfrm>
          <a:prstGeom prst="rect">
            <a:avLst/>
          </a:prstGeom>
        </p:spPr>
        <p:txBody>
          <a:bodyPr wrap="none">
            <a:spAutoFit/>
          </a:bodyPr>
          <a:lstStyle/>
          <a:p>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数据报的路由选择机制</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954655"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直接交付与间接交付</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215204"/>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选择是选择一条路径发送分组的过程。由前面的分析知道，网络互联的目的是要提供一个可包含多个物理网络的虚拟网络，并提供无连接的数据包服务。因此，路由选择是是用户考虑的重点，路由选择算法必须决定如何通过多个物理网络发送数据包。通常一个主机只与一个物理网络相连，而路由器连接多个物理网络，那么路由选择由谁来承担呢？显然主机和路由器都参与。</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70</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8" y="3060046"/>
            <a:ext cx="10964680" cy="2592248"/>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如果目的主机和源主机在同一个物理网络上（如在同一个局域网中），则源主机将数据包封装成链路层帧中直接发送给目的主机（帧的目的地址为目的主机的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这种情况不涉及路由器，称为直接交付。如果目的主机和源主机不在同一个物理网络上，则源主机需要将数据包封装成链路层帧后发送给本网络的一台路由器（一定会有一个路由器存在，帧的目的地址为路由器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MAC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称为间接交付。路由器涉及直接交付与间接交付问题，当路由器位于传输路径上的最后一个站时，采用直接交付将数据包发送给目的主机（硬件转发），其它中间路由器采用间接交付将数据包发送给下一跳路由器（软件选择）。</a:t>
            </a: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发送方如何知道目的站点是否在同一个直连的网络上呢？方法是提取目的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地址中的网络部分，并同自己的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地址的网络部分进行比较，如果匹配则可直接交付，否则间接交付。路由器如何知道把数据传送哪里呢？主机又如何知道对一个特定的目的地究竟使用哪一个路由器呢？办法是使用路由表。</a:t>
            </a:r>
          </a:p>
        </p:txBody>
      </p:sp>
    </p:spTree>
    <p:extLst>
      <p:ext uri="{BB962C8B-B14F-4D97-AF65-F5344CB8AC3E}">
        <p14:creationId xmlns:p14="http://schemas.microsoft.com/office/powerpoint/2010/main" val="2856482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5968301" cy="707886"/>
          </a:xfrm>
          <a:prstGeom prst="rect">
            <a:avLst/>
          </a:prstGeom>
        </p:spPr>
        <p:txBody>
          <a:bodyPr wrap="none">
            <a:spAutoFit/>
          </a:bodyPr>
          <a:lstStyle/>
          <a:p>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数据报的路由选择机制</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4333"/>
            <a:ext cx="1107996"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路由表</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907941"/>
          </a:xfrm>
          <a:prstGeom prst="rect">
            <a:avLst/>
          </a:prstGeom>
        </p:spPr>
        <p:txBody>
          <a:bodyPr wrap="square">
            <a:spAutoFit/>
          </a:bodyPr>
          <a:lstStyle/>
          <a:p>
            <a:pPr algn="just">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每个节点（包括路由器和主机）都有一个路由表，每个表项记录了一个可能的目的地址以及如何达到该目的地址的信息。当主机或路由器中的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选路软件需要发送数据包时，就查询路由表来决定怎么转发。路由表中应存有什么信息呢？路由表中一般包含三类路由：</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4902568" y="3067851"/>
            <a:ext cx="2592702" cy="2640293"/>
            <a:chOff x="2565983" y="2303579"/>
            <a:chExt cx="1944526" cy="1980220"/>
          </a:xfrm>
        </p:grpSpPr>
        <p:grpSp>
          <p:nvGrpSpPr>
            <p:cNvPr id="69" name="组合 68"/>
            <p:cNvGrpSpPr/>
            <p:nvPr/>
          </p:nvGrpSpPr>
          <p:grpSpPr>
            <a:xfrm>
              <a:off x="2565983" y="2303579"/>
              <a:ext cx="1944526" cy="1980220"/>
              <a:chOff x="503238" y="2332607"/>
              <a:chExt cx="1944526" cy="1980220"/>
            </a:xfrm>
          </p:grpSpPr>
          <p:sp>
            <p:nvSpPr>
              <p:cNvPr id="70" name="矩形 69"/>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563B8"/>
                  </a:solidFill>
                </a:endParaRPr>
              </a:p>
            </p:txBody>
          </p:sp>
          <p:sp>
            <p:nvSpPr>
              <p:cNvPr id="71" name="矩形 70"/>
              <p:cNvSpPr/>
              <p:nvPr/>
            </p:nvSpPr>
            <p:spPr>
              <a:xfrm>
                <a:off x="596891" y="2515543"/>
                <a:ext cx="465512" cy="346249"/>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2</a:t>
                </a:r>
                <a:r>
                  <a:rPr lang="en-US" altLang="zh-CN" sz="2400" baseline="30000" dirty="0" smtClean="0">
                    <a:solidFill>
                      <a:srgbClr val="0563B8"/>
                    </a:solidFill>
                    <a:latin typeface="Century Gothic" panose="020B0502020202020204" pitchFamily="34" charset="0"/>
                    <a:cs typeface="Arial" panose="020B0604020202020204" pitchFamily="34" charset="0"/>
                  </a:rPr>
                  <a:t>nd</a:t>
                </a:r>
                <a:endParaRPr lang="en-US" altLang="zh-CN" sz="2400" dirty="0" smtClean="0">
                  <a:solidFill>
                    <a:srgbClr val="0563B8"/>
                  </a:solidFill>
                  <a:latin typeface="Century Gothic" panose="020B0502020202020204" pitchFamily="34" charset="0"/>
                  <a:cs typeface="Arial" panose="020B0604020202020204" pitchFamily="34" charset="0"/>
                </a:endParaRPr>
              </a:p>
            </p:txBody>
          </p:sp>
          <p:sp>
            <p:nvSpPr>
              <p:cNvPr id="72" name="矩形 71"/>
              <p:cNvSpPr/>
              <p:nvPr/>
            </p:nvSpPr>
            <p:spPr>
              <a:xfrm>
                <a:off x="503238" y="2823319"/>
                <a:ext cx="1944526"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矩形 72"/>
              <p:cNvSpPr/>
              <p:nvPr/>
            </p:nvSpPr>
            <p:spPr>
              <a:xfrm>
                <a:off x="918499" y="2960996"/>
                <a:ext cx="1061829" cy="346249"/>
              </a:xfrm>
              <a:prstGeom prst="rect">
                <a:avLst/>
              </a:prstGeom>
            </p:spPr>
            <p:txBody>
              <a:bodyPr wrap="none">
                <a:spAutoFit/>
              </a:bodyPr>
              <a:lstStyle/>
              <a:p>
                <a:pPr algn="ctr"/>
                <a:r>
                  <a:rPr lang="zh-CN" altLang="en-US" sz="2400" dirty="0" smtClean="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rPr>
                  <a:t>默认路由</a:t>
                </a:r>
                <a:endParaRPr lang="en-US" altLang="zh-CN" sz="2400" dirty="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112" name="组合 111"/>
            <p:cNvGrpSpPr/>
            <p:nvPr/>
          </p:nvGrpSpPr>
          <p:grpSpPr>
            <a:xfrm>
              <a:off x="2762507" y="3775277"/>
              <a:ext cx="329185" cy="376388"/>
              <a:chOff x="11864975" y="2498725"/>
              <a:chExt cx="420688" cy="481013"/>
            </a:xfrm>
            <a:solidFill>
              <a:srgbClr val="697E92"/>
            </a:solidFill>
          </p:grpSpPr>
          <p:sp>
            <p:nvSpPr>
              <p:cNvPr id="90"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4"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6" name="组合 5"/>
          <p:cNvGrpSpPr/>
          <p:nvPr/>
        </p:nvGrpSpPr>
        <p:grpSpPr>
          <a:xfrm>
            <a:off x="8921966" y="3071439"/>
            <a:ext cx="2592702" cy="2640293"/>
            <a:chOff x="4628728" y="2303579"/>
            <a:chExt cx="1944526" cy="1980220"/>
          </a:xfrm>
        </p:grpSpPr>
        <p:grpSp>
          <p:nvGrpSpPr>
            <p:cNvPr id="75" name="组合 74"/>
            <p:cNvGrpSpPr/>
            <p:nvPr/>
          </p:nvGrpSpPr>
          <p:grpSpPr>
            <a:xfrm>
              <a:off x="4628728" y="2303579"/>
              <a:ext cx="1944526" cy="1980220"/>
              <a:chOff x="503238" y="2332607"/>
              <a:chExt cx="1944526" cy="1980220"/>
            </a:xfrm>
          </p:grpSpPr>
          <p:sp>
            <p:nvSpPr>
              <p:cNvPr id="76" name="矩形 75"/>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7" name="矩形 76"/>
              <p:cNvSpPr/>
              <p:nvPr/>
            </p:nvSpPr>
            <p:spPr>
              <a:xfrm>
                <a:off x="596891" y="2515543"/>
                <a:ext cx="418624" cy="346249"/>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3</a:t>
                </a:r>
                <a:r>
                  <a:rPr lang="en-US" altLang="zh-CN" sz="2400" baseline="30000" dirty="0" smtClean="0">
                    <a:solidFill>
                      <a:srgbClr val="0563B8"/>
                    </a:solidFill>
                    <a:latin typeface="Century Gothic" panose="020B0502020202020204" pitchFamily="34" charset="0"/>
                    <a:cs typeface="Arial" panose="020B0604020202020204" pitchFamily="34" charset="0"/>
                  </a:rPr>
                  <a:t>rd</a:t>
                </a:r>
                <a:endParaRPr lang="en-US" altLang="zh-CN" sz="2400" dirty="0" smtClean="0">
                  <a:solidFill>
                    <a:srgbClr val="0563B8"/>
                  </a:solidFill>
                  <a:latin typeface="Century Gothic" panose="020B0502020202020204" pitchFamily="34" charset="0"/>
                  <a:cs typeface="Arial" panose="020B0604020202020204" pitchFamily="34" charset="0"/>
                </a:endParaRPr>
              </a:p>
            </p:txBody>
          </p:sp>
          <p:sp>
            <p:nvSpPr>
              <p:cNvPr id="78" name="矩形 77"/>
              <p:cNvSpPr/>
              <p:nvPr/>
            </p:nvSpPr>
            <p:spPr>
              <a:xfrm>
                <a:off x="503238" y="2823319"/>
                <a:ext cx="1944526"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9" name="矩形 78"/>
              <p:cNvSpPr/>
              <p:nvPr/>
            </p:nvSpPr>
            <p:spPr>
              <a:xfrm>
                <a:off x="687665" y="2952100"/>
                <a:ext cx="1523494" cy="346249"/>
              </a:xfrm>
              <a:prstGeom prst="rect">
                <a:avLst/>
              </a:prstGeom>
            </p:spPr>
            <p:txBody>
              <a:bodyPr wrap="none">
                <a:spAutoFit/>
              </a:bodyPr>
              <a:lstStyle/>
              <a:p>
                <a:pPr algn="ctr"/>
                <a:r>
                  <a:rPr lang="zh-CN" altLang="en-US" sz="2400" dirty="0" smtClean="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rPr>
                  <a:t>特定主机路由</a:t>
                </a:r>
                <a:endParaRPr lang="en-US" altLang="zh-CN" sz="2400" dirty="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113" name="组合 112"/>
            <p:cNvGrpSpPr/>
            <p:nvPr/>
          </p:nvGrpSpPr>
          <p:grpSpPr>
            <a:xfrm>
              <a:off x="4901388" y="3775277"/>
              <a:ext cx="356513" cy="344091"/>
              <a:chOff x="11834813" y="3744913"/>
              <a:chExt cx="455613" cy="439738"/>
            </a:xfrm>
            <a:solidFill>
              <a:srgbClr val="697E92"/>
            </a:solidFill>
          </p:grpSpPr>
          <p:sp>
            <p:nvSpPr>
              <p:cNvPr id="96"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8"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9"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0"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1"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2"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5" name="组合 4"/>
          <p:cNvGrpSpPr/>
          <p:nvPr/>
        </p:nvGrpSpPr>
        <p:grpSpPr>
          <a:xfrm>
            <a:off x="670984" y="3071439"/>
            <a:ext cx="2592702" cy="2640293"/>
            <a:chOff x="503238" y="2303579"/>
            <a:chExt cx="1944526" cy="1980220"/>
          </a:xfrm>
        </p:grpSpPr>
        <p:sp>
          <p:nvSpPr>
            <p:cNvPr id="31" name="矩形 30"/>
            <p:cNvSpPr/>
            <p:nvPr/>
          </p:nvSpPr>
          <p:spPr>
            <a:xfrm>
              <a:off x="503238"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矩形 33"/>
            <p:cNvSpPr/>
            <p:nvPr/>
          </p:nvSpPr>
          <p:spPr>
            <a:xfrm>
              <a:off x="596891" y="2486515"/>
              <a:ext cx="377748" cy="346249"/>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1</a:t>
              </a:r>
              <a:r>
                <a:rPr lang="en-US" altLang="zh-CN" sz="2400" baseline="30000" dirty="0" smtClean="0">
                  <a:solidFill>
                    <a:srgbClr val="0563B8"/>
                  </a:solidFill>
                  <a:latin typeface="Century Gothic" panose="020B0502020202020204" pitchFamily="34" charset="0"/>
                  <a:cs typeface="Arial" panose="020B0604020202020204" pitchFamily="34" charset="0"/>
                </a:rPr>
                <a:t>st</a:t>
              </a:r>
              <a:endParaRPr lang="en-US" altLang="zh-CN" sz="2400" dirty="0" smtClean="0">
                <a:solidFill>
                  <a:srgbClr val="0563B8"/>
                </a:solidFill>
                <a:latin typeface="Century Gothic" panose="020B0502020202020204" pitchFamily="34" charset="0"/>
                <a:cs typeface="Arial" panose="020B0604020202020204" pitchFamily="34" charset="0"/>
              </a:endParaRPr>
            </a:p>
          </p:txBody>
        </p:sp>
        <p:sp>
          <p:nvSpPr>
            <p:cNvPr id="35" name="矩形 34"/>
            <p:cNvSpPr/>
            <p:nvPr/>
          </p:nvSpPr>
          <p:spPr>
            <a:xfrm>
              <a:off x="503238" y="2794291"/>
              <a:ext cx="1944526"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矩形 35"/>
            <p:cNvSpPr/>
            <p:nvPr/>
          </p:nvSpPr>
          <p:spPr>
            <a:xfrm>
              <a:off x="687665" y="2923072"/>
              <a:ext cx="1523494" cy="346249"/>
            </a:xfrm>
            <a:prstGeom prst="rect">
              <a:avLst/>
            </a:prstGeom>
          </p:spPr>
          <p:txBody>
            <a:bodyPr wrap="none">
              <a:spAutoFit/>
            </a:bodyPr>
            <a:lstStyle/>
            <a:p>
              <a:pPr algn="ctr"/>
              <a:r>
                <a:rPr lang="zh-CN" altLang="en-US" sz="2400" dirty="0" smtClean="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rPr>
                <a:t>网络前缀路由</a:t>
              </a:r>
              <a:endParaRPr lang="en-US" altLang="zh-CN" sz="2400" dirty="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111" name="组合 110"/>
            <p:cNvGrpSpPr/>
            <p:nvPr/>
          </p:nvGrpSpPr>
          <p:grpSpPr>
            <a:xfrm flipH="1">
              <a:off x="681335" y="3775277"/>
              <a:ext cx="362725" cy="367692"/>
              <a:chOff x="9363075" y="4967288"/>
              <a:chExt cx="463551" cy="469900"/>
            </a:xfrm>
            <a:solidFill>
              <a:srgbClr val="697E92"/>
            </a:solidFill>
          </p:grpSpPr>
          <p:sp>
            <p:nvSpPr>
              <p:cNvPr id="107"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8"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9"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0"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71</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441510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25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路由协议</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215204"/>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从前面的路由过程看，路由器不是直接把数据送到目的地，而是把数据送给朝向目的地更近的下一台路由器，称为下一跳（</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Next Hop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为了确定谁是朝向目的地更近的下一跳，路由器必须知道那些并非和它直连的网络，即目的地，这要依靠路由协议来实现。路由协议是路由器之间通过交换路由信息，负责建立、维护动态路由表，并计算最佳路径的协议。路由器通过路由协议把和自己直接相连的网络信息通告给它的邻居，并通过邻居通告给邻居的邻居。</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72</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8" y="3060046"/>
            <a:ext cx="10964680" cy="907941"/>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通过交换路由信息，网络中的每一台路由器都了解到了远程的网络，在路由表里每一个网络号都代表一条路由。当网络的拓扑发生变化时，和发生变化的网络直接相连的路由器就会把这个变化通告给它的邻居，进而使整个网络中的路由器都知道此变化，及时地调整自己的路由表，使其反映当前的网络状况。</a:t>
            </a:r>
          </a:p>
        </p:txBody>
      </p:sp>
    </p:spTree>
    <p:extLst>
      <p:ext uri="{BB962C8B-B14F-4D97-AF65-F5344CB8AC3E}">
        <p14:creationId xmlns:p14="http://schemas.microsoft.com/office/powerpoint/2010/main" val="129232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2236510"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路由算法</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549987" y="1314333"/>
            <a:ext cx="1415772"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评价因素</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 name="组合 1"/>
          <p:cNvGrpSpPr/>
          <p:nvPr/>
        </p:nvGrpSpPr>
        <p:grpSpPr>
          <a:xfrm>
            <a:off x="1844481" y="2318454"/>
            <a:ext cx="1782620" cy="1782620"/>
            <a:chOff x="1835696" y="1738840"/>
            <a:chExt cx="1336965" cy="1336965"/>
          </a:xfrm>
        </p:grpSpPr>
        <p:grpSp>
          <p:nvGrpSpPr>
            <p:cNvPr id="4" name="组合 3"/>
            <p:cNvGrpSpPr/>
            <p:nvPr/>
          </p:nvGrpSpPr>
          <p:grpSpPr>
            <a:xfrm>
              <a:off x="1835696" y="1738840"/>
              <a:ext cx="1336965" cy="1336965"/>
              <a:chOff x="966782" y="1738840"/>
              <a:chExt cx="1336965" cy="1336965"/>
            </a:xfrm>
          </p:grpSpPr>
          <p:sp>
            <p:nvSpPr>
              <p:cNvPr id="3" name="矩形 2"/>
              <p:cNvSpPr/>
              <p:nvPr/>
            </p:nvSpPr>
            <p:spPr>
              <a:xfrm>
                <a:off x="966782" y="1738840"/>
                <a:ext cx="1336965" cy="1336965"/>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矩形 33"/>
              <p:cNvSpPr/>
              <p:nvPr/>
            </p:nvSpPr>
            <p:spPr>
              <a:xfrm>
                <a:off x="1943708"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rgbClr val="28333C"/>
                    </a:solidFill>
                    <a:latin typeface="Century Gothic" panose="020B0502020202020204" pitchFamily="34" charset="0"/>
                  </a:rPr>
                  <a:t>C</a:t>
                </a:r>
                <a:endParaRPr lang="zh-CN" altLang="en-US" sz="2400" dirty="0">
                  <a:solidFill>
                    <a:srgbClr val="28333C"/>
                  </a:solidFill>
                  <a:latin typeface="Century Gothic" panose="020B0502020202020204" pitchFamily="34" charset="0"/>
                </a:endParaRPr>
              </a:p>
            </p:txBody>
          </p:sp>
        </p:grpSp>
        <p:sp>
          <p:nvSpPr>
            <p:cNvPr id="46" name="矩形 45"/>
            <p:cNvSpPr/>
            <p:nvPr/>
          </p:nvSpPr>
          <p:spPr>
            <a:xfrm>
              <a:off x="2037788" y="2276517"/>
              <a:ext cx="948818" cy="238575"/>
            </a:xfrm>
            <a:prstGeom prst="rect">
              <a:avLst/>
            </a:prstGeom>
          </p:spPr>
          <p:txBody>
            <a:bodyPr wrap="none">
              <a:spAutoFit/>
            </a:bodyPr>
            <a:lstStyle/>
            <a:p>
              <a:pPr algn="ctr"/>
              <a:r>
                <a:rPr lang="en-US" altLang="zh-CN" sz="1467" dirty="0" smtClean="0">
                  <a:solidFill>
                    <a:schemeClr val="bg1"/>
                  </a:solidFill>
                  <a:latin typeface="Century Gothic" panose="020B0502020202020204" pitchFamily="34" charset="0"/>
                  <a:cs typeface="Arial" panose="020B0604020202020204" pitchFamily="34" charset="0"/>
                </a:rPr>
                <a:t>Correctness</a:t>
              </a:r>
              <a:endParaRPr lang="en-US" altLang="zh-CN" sz="1467"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3915135" y="2318454"/>
            <a:ext cx="1782620" cy="1782620"/>
            <a:chOff x="3388686" y="1738840"/>
            <a:chExt cx="1336965" cy="1336965"/>
          </a:xfrm>
        </p:grpSpPr>
        <p:grpSp>
          <p:nvGrpSpPr>
            <p:cNvPr id="35" name="组合 34"/>
            <p:cNvGrpSpPr/>
            <p:nvPr/>
          </p:nvGrpSpPr>
          <p:grpSpPr>
            <a:xfrm>
              <a:off x="3388686" y="1738840"/>
              <a:ext cx="1336965" cy="1336965"/>
              <a:chOff x="966782" y="1738840"/>
              <a:chExt cx="1336965" cy="1336965"/>
            </a:xfrm>
          </p:grpSpPr>
          <p:sp>
            <p:nvSpPr>
              <p:cNvPr id="36" name="矩形 35"/>
              <p:cNvSpPr/>
              <p:nvPr/>
            </p:nvSpPr>
            <p:spPr>
              <a:xfrm>
                <a:off x="966782" y="1738840"/>
                <a:ext cx="1336965" cy="1336965"/>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矩形 36"/>
              <p:cNvSpPr/>
              <p:nvPr/>
            </p:nvSpPr>
            <p:spPr>
              <a:xfrm>
                <a:off x="966782"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28333C"/>
                    </a:solidFill>
                    <a:latin typeface="Century Gothic" panose="020B0502020202020204" pitchFamily="34" charset="0"/>
                  </a:rPr>
                  <a:t>S</a:t>
                </a:r>
                <a:endParaRPr lang="en-US" altLang="zh-CN" sz="2400" dirty="0" smtClean="0">
                  <a:solidFill>
                    <a:srgbClr val="28333C"/>
                  </a:solidFill>
                  <a:latin typeface="Century Gothic" panose="020B0502020202020204" pitchFamily="34" charset="0"/>
                </a:endParaRPr>
              </a:p>
            </p:txBody>
          </p:sp>
        </p:grpSp>
        <p:sp>
          <p:nvSpPr>
            <p:cNvPr id="47" name="矩形 46"/>
            <p:cNvSpPr/>
            <p:nvPr/>
          </p:nvSpPr>
          <p:spPr>
            <a:xfrm>
              <a:off x="3684757" y="2276517"/>
              <a:ext cx="762469" cy="238575"/>
            </a:xfrm>
            <a:prstGeom prst="rect">
              <a:avLst/>
            </a:prstGeom>
          </p:spPr>
          <p:txBody>
            <a:bodyPr wrap="none">
              <a:spAutoFit/>
            </a:bodyPr>
            <a:lstStyle/>
            <a:p>
              <a:pPr algn="ctr"/>
              <a:r>
                <a:rPr lang="en-US" altLang="zh-CN" sz="1467" dirty="0" smtClean="0">
                  <a:solidFill>
                    <a:schemeClr val="bg1"/>
                  </a:solidFill>
                  <a:latin typeface="Century Gothic" panose="020B0502020202020204" pitchFamily="34" charset="0"/>
                  <a:cs typeface="Arial" panose="020B0604020202020204" pitchFamily="34" charset="0"/>
                </a:rPr>
                <a:t>Simplicity</a:t>
              </a:r>
              <a:endParaRPr lang="en-US" altLang="zh-CN" sz="1467" dirty="0">
                <a:solidFill>
                  <a:schemeClr val="bg1"/>
                </a:solidFill>
                <a:latin typeface="Century Gothic" panose="020B0502020202020204" pitchFamily="34" charset="0"/>
                <a:cs typeface="Arial" panose="020B0604020202020204" pitchFamily="34" charset="0"/>
              </a:endParaRPr>
            </a:p>
          </p:txBody>
        </p:sp>
      </p:grpSp>
      <p:grpSp>
        <p:nvGrpSpPr>
          <p:cNvPr id="8" name="组合 7"/>
          <p:cNvGrpSpPr/>
          <p:nvPr/>
        </p:nvGrpSpPr>
        <p:grpSpPr>
          <a:xfrm>
            <a:off x="1844481" y="4245091"/>
            <a:ext cx="1782620" cy="1782620"/>
            <a:chOff x="1835696" y="3183818"/>
            <a:chExt cx="1336965" cy="1336965"/>
          </a:xfrm>
        </p:grpSpPr>
        <p:grpSp>
          <p:nvGrpSpPr>
            <p:cNvPr id="38" name="组合 37"/>
            <p:cNvGrpSpPr/>
            <p:nvPr/>
          </p:nvGrpSpPr>
          <p:grpSpPr>
            <a:xfrm>
              <a:off x="1835696" y="3183818"/>
              <a:ext cx="1336965" cy="1336965"/>
              <a:chOff x="966782" y="1738840"/>
              <a:chExt cx="1336965" cy="1336965"/>
            </a:xfrm>
          </p:grpSpPr>
          <p:sp>
            <p:nvSpPr>
              <p:cNvPr id="39" name="矩形 38"/>
              <p:cNvSpPr/>
              <p:nvPr/>
            </p:nvSpPr>
            <p:spPr>
              <a:xfrm>
                <a:off x="966782" y="1738840"/>
                <a:ext cx="1336965" cy="1336965"/>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1943708"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rgbClr val="28333C"/>
                    </a:solidFill>
                    <a:latin typeface="Century Gothic" panose="020B0502020202020204" pitchFamily="34" charset="0"/>
                  </a:rPr>
                  <a:t>R</a:t>
                </a:r>
                <a:endParaRPr lang="zh-CN" altLang="en-US" sz="2400" dirty="0">
                  <a:solidFill>
                    <a:srgbClr val="28333C"/>
                  </a:solidFill>
                  <a:latin typeface="Century Gothic" panose="020B0502020202020204" pitchFamily="34" charset="0"/>
                </a:endParaRPr>
              </a:p>
            </p:txBody>
          </p:sp>
        </p:grpSp>
        <p:sp>
          <p:nvSpPr>
            <p:cNvPr id="48" name="矩形 47"/>
            <p:cNvSpPr/>
            <p:nvPr/>
          </p:nvSpPr>
          <p:spPr>
            <a:xfrm>
              <a:off x="2059228" y="3721495"/>
              <a:ext cx="889907" cy="238575"/>
            </a:xfrm>
            <a:prstGeom prst="rect">
              <a:avLst/>
            </a:prstGeom>
          </p:spPr>
          <p:txBody>
            <a:bodyPr wrap="none">
              <a:spAutoFit/>
            </a:bodyPr>
            <a:lstStyle/>
            <a:p>
              <a:pPr algn="ctr"/>
              <a:r>
                <a:rPr lang="en-US" altLang="zh-CN" sz="1467" dirty="0" smtClean="0">
                  <a:solidFill>
                    <a:schemeClr val="bg1"/>
                  </a:solidFill>
                  <a:latin typeface="Century Gothic" panose="020B0502020202020204" pitchFamily="34" charset="0"/>
                  <a:cs typeface="Arial" panose="020B0604020202020204" pitchFamily="34" charset="0"/>
                </a:rPr>
                <a:t>Robustness</a:t>
              </a:r>
              <a:endParaRPr lang="en-US" altLang="zh-CN" sz="1467" dirty="0">
                <a:solidFill>
                  <a:schemeClr val="bg1"/>
                </a:solidFill>
                <a:latin typeface="Century Gothic" panose="020B0502020202020204" pitchFamily="34" charset="0"/>
                <a:cs typeface="Arial" panose="020B0604020202020204" pitchFamily="34" charset="0"/>
              </a:endParaRPr>
            </a:p>
          </p:txBody>
        </p:sp>
      </p:grpSp>
      <p:grpSp>
        <p:nvGrpSpPr>
          <p:cNvPr id="9" name="组合 8"/>
          <p:cNvGrpSpPr/>
          <p:nvPr/>
        </p:nvGrpSpPr>
        <p:grpSpPr>
          <a:xfrm>
            <a:off x="3915135" y="4245091"/>
            <a:ext cx="1782620" cy="1782620"/>
            <a:chOff x="3388686" y="3183818"/>
            <a:chExt cx="1336965" cy="1336965"/>
          </a:xfrm>
        </p:grpSpPr>
        <p:grpSp>
          <p:nvGrpSpPr>
            <p:cNvPr id="41" name="组合 40"/>
            <p:cNvGrpSpPr/>
            <p:nvPr/>
          </p:nvGrpSpPr>
          <p:grpSpPr>
            <a:xfrm>
              <a:off x="3388686" y="3183818"/>
              <a:ext cx="1336965" cy="1336965"/>
              <a:chOff x="966782" y="1738840"/>
              <a:chExt cx="1336965" cy="1336965"/>
            </a:xfrm>
          </p:grpSpPr>
          <p:sp>
            <p:nvSpPr>
              <p:cNvPr id="42" name="矩形 41"/>
              <p:cNvSpPr/>
              <p:nvPr/>
            </p:nvSpPr>
            <p:spPr>
              <a:xfrm>
                <a:off x="966782" y="1738840"/>
                <a:ext cx="1336965" cy="1336965"/>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966782"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rgbClr val="28333C"/>
                    </a:solidFill>
                    <a:latin typeface="Century Gothic" panose="020B0502020202020204" pitchFamily="34" charset="0"/>
                  </a:rPr>
                  <a:t>O</a:t>
                </a:r>
                <a:endParaRPr lang="zh-CN" altLang="en-US" sz="2400" dirty="0">
                  <a:solidFill>
                    <a:srgbClr val="28333C"/>
                  </a:solidFill>
                  <a:latin typeface="Century Gothic" panose="020B0502020202020204" pitchFamily="34" charset="0"/>
                </a:endParaRPr>
              </a:p>
            </p:txBody>
          </p:sp>
        </p:grpSp>
        <p:sp>
          <p:nvSpPr>
            <p:cNvPr id="49" name="矩形 48"/>
            <p:cNvSpPr/>
            <p:nvPr/>
          </p:nvSpPr>
          <p:spPr>
            <a:xfrm>
              <a:off x="3636871" y="3721495"/>
              <a:ext cx="840615" cy="238575"/>
            </a:xfrm>
            <a:prstGeom prst="rect">
              <a:avLst/>
            </a:prstGeom>
          </p:spPr>
          <p:txBody>
            <a:bodyPr wrap="none">
              <a:spAutoFit/>
            </a:bodyPr>
            <a:lstStyle/>
            <a:p>
              <a:pPr algn="ctr"/>
              <a:r>
                <a:rPr lang="en-US" altLang="zh-CN" sz="1467" dirty="0" smtClean="0">
                  <a:solidFill>
                    <a:schemeClr val="bg1"/>
                  </a:solidFill>
                  <a:latin typeface="Century Gothic" panose="020B0502020202020204" pitchFamily="34" charset="0"/>
                  <a:cs typeface="Arial" panose="020B0604020202020204" pitchFamily="34" charset="0"/>
                </a:rPr>
                <a:t>Optimality</a:t>
              </a:r>
              <a:endParaRPr lang="en-US" altLang="zh-CN" sz="1467" dirty="0">
                <a:solidFill>
                  <a:schemeClr val="bg1"/>
                </a:solidFill>
                <a:latin typeface="Century Gothic" panose="020B0502020202020204" pitchFamily="34" charset="0"/>
                <a:cs typeface="Arial" panose="020B0604020202020204" pitchFamily="34" charset="0"/>
              </a:endParaRPr>
            </a:p>
          </p:txBody>
        </p:sp>
      </p:grpSp>
      <p:grpSp>
        <p:nvGrpSpPr>
          <p:cNvPr id="54" name="组合 53"/>
          <p:cNvGrpSpPr/>
          <p:nvPr/>
        </p:nvGrpSpPr>
        <p:grpSpPr>
          <a:xfrm>
            <a:off x="7056107" y="1859479"/>
            <a:ext cx="4272475" cy="802052"/>
            <a:chOff x="503238" y="2836720"/>
            <a:chExt cx="3204356" cy="601539"/>
          </a:xfrm>
        </p:grpSpPr>
        <p:sp>
          <p:nvSpPr>
            <p:cNvPr id="55" name="矩形 54"/>
            <p:cNvSpPr/>
            <p:nvPr/>
          </p:nvSpPr>
          <p:spPr>
            <a:xfrm>
              <a:off x="503238" y="3034831"/>
              <a:ext cx="3204356" cy="403428"/>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沿着路由表所给出的路径，分组一定能够正确无误地到达目标网络或目标主机。</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56" name="矩形 55"/>
            <p:cNvSpPr/>
            <p:nvPr/>
          </p:nvSpPr>
          <p:spPr>
            <a:xfrm>
              <a:off x="503238" y="2836720"/>
              <a:ext cx="1652135" cy="238575"/>
            </a:xfrm>
            <a:prstGeom prst="rect">
              <a:avLst/>
            </a:prstGeom>
          </p:spPr>
          <p:txBody>
            <a:bodyPr wrap="none">
              <a:spAutoFit/>
            </a:bodyPr>
            <a:lstStyle/>
            <a:p>
              <a:r>
                <a:rPr lang="zh-CN" altLang="en-US" sz="1467" dirty="0" smtClean="0">
                  <a:solidFill>
                    <a:srgbClr val="0563B8"/>
                  </a:solidFill>
                  <a:latin typeface="Century Gothic" panose="020B0502020202020204" pitchFamily="34" charset="0"/>
                  <a:cs typeface="Arial" panose="020B0604020202020204" pitchFamily="34" charset="0"/>
                </a:rPr>
                <a:t>正确性（</a:t>
              </a:r>
              <a:r>
                <a:rPr lang="en-US" altLang="zh-CN" sz="1467" dirty="0" smtClean="0">
                  <a:solidFill>
                    <a:srgbClr val="0563B8"/>
                  </a:solidFill>
                  <a:latin typeface="Century Gothic" panose="020B0502020202020204" pitchFamily="34" charset="0"/>
                  <a:cs typeface="Arial" panose="020B0604020202020204" pitchFamily="34" charset="0"/>
                </a:rPr>
                <a:t>Correctness</a:t>
              </a:r>
              <a:r>
                <a:rPr lang="zh-CN" altLang="en-US" sz="1467" dirty="0" smtClean="0">
                  <a:solidFill>
                    <a:srgbClr val="0563B8"/>
                  </a:solidFill>
                  <a:latin typeface="Century Gothic" panose="020B0502020202020204" pitchFamily="34" charset="0"/>
                  <a:cs typeface="Arial" panose="020B0604020202020204" pitchFamily="34" charset="0"/>
                </a:rPr>
                <a:t>）</a:t>
              </a:r>
              <a:endParaRPr lang="en-US" altLang="zh-CN" sz="1467" dirty="0">
                <a:solidFill>
                  <a:srgbClr val="0563B8"/>
                </a:solidFill>
                <a:latin typeface="Century Gothic" panose="020B0502020202020204" pitchFamily="34" charset="0"/>
                <a:cs typeface="Arial" panose="020B0604020202020204" pitchFamily="34" charset="0"/>
              </a:endParaRPr>
            </a:p>
          </p:txBody>
        </p:sp>
      </p:grpSp>
      <p:grpSp>
        <p:nvGrpSpPr>
          <p:cNvPr id="58" name="组合 57"/>
          <p:cNvGrpSpPr/>
          <p:nvPr/>
        </p:nvGrpSpPr>
        <p:grpSpPr>
          <a:xfrm>
            <a:off x="7056107" y="2674858"/>
            <a:ext cx="4272475" cy="824174"/>
            <a:chOff x="503238" y="2836720"/>
            <a:chExt cx="3204356" cy="618131"/>
          </a:xfrm>
        </p:grpSpPr>
        <p:sp>
          <p:nvSpPr>
            <p:cNvPr id="59" name="矩形 58"/>
            <p:cNvSpPr/>
            <p:nvPr/>
          </p:nvSpPr>
          <p:spPr>
            <a:xfrm>
              <a:off x="503238" y="3034832"/>
              <a:ext cx="3204356" cy="420019"/>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在保证正确性的前提下，路由选择算法要尽可能得简单，以减少最佳路径计算的复杂度和相应的资源</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消耗。</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0" name="矩形 59"/>
            <p:cNvSpPr/>
            <p:nvPr/>
          </p:nvSpPr>
          <p:spPr>
            <a:xfrm>
              <a:off x="503238" y="2836720"/>
              <a:ext cx="1465786" cy="238575"/>
            </a:xfrm>
            <a:prstGeom prst="rect">
              <a:avLst/>
            </a:prstGeom>
          </p:spPr>
          <p:txBody>
            <a:bodyPr wrap="none">
              <a:spAutoFit/>
            </a:bodyPr>
            <a:lstStyle/>
            <a:p>
              <a:r>
                <a:rPr lang="zh-CN" altLang="en-US" sz="1467" dirty="0" smtClean="0">
                  <a:solidFill>
                    <a:srgbClr val="0563B8"/>
                  </a:solidFill>
                  <a:latin typeface="Century Gothic" panose="020B0502020202020204" pitchFamily="34" charset="0"/>
                  <a:cs typeface="Arial" panose="020B0604020202020204" pitchFamily="34" charset="0"/>
                </a:rPr>
                <a:t>简单性（</a:t>
              </a:r>
              <a:r>
                <a:rPr lang="en-US" altLang="zh-CN" sz="1467" dirty="0" smtClean="0">
                  <a:solidFill>
                    <a:srgbClr val="0563B8"/>
                  </a:solidFill>
                  <a:latin typeface="Century Gothic" panose="020B0502020202020204" pitchFamily="34" charset="0"/>
                  <a:cs typeface="Arial" panose="020B0604020202020204" pitchFamily="34" charset="0"/>
                </a:rPr>
                <a:t>Simplicity</a:t>
              </a:r>
              <a:r>
                <a:rPr lang="zh-CN" altLang="en-US" sz="1467" dirty="0" smtClean="0">
                  <a:solidFill>
                    <a:srgbClr val="0563B8"/>
                  </a:solidFill>
                  <a:latin typeface="Century Gothic" panose="020B0502020202020204" pitchFamily="34" charset="0"/>
                  <a:cs typeface="Arial" panose="020B0604020202020204" pitchFamily="34" charset="0"/>
                </a:rPr>
                <a:t>）</a:t>
              </a:r>
              <a:endParaRPr lang="en-US" altLang="zh-CN" sz="1467" dirty="0">
                <a:solidFill>
                  <a:srgbClr val="0563B8"/>
                </a:solidFill>
                <a:latin typeface="Century Gothic" panose="020B0502020202020204" pitchFamily="34" charset="0"/>
                <a:cs typeface="Arial" panose="020B0604020202020204" pitchFamily="34" charset="0"/>
              </a:endParaRPr>
            </a:p>
          </p:txBody>
        </p:sp>
      </p:grpSp>
      <p:grpSp>
        <p:nvGrpSpPr>
          <p:cNvPr id="61" name="组合 60"/>
          <p:cNvGrpSpPr/>
          <p:nvPr/>
        </p:nvGrpSpPr>
        <p:grpSpPr>
          <a:xfrm>
            <a:off x="7056106" y="3515074"/>
            <a:ext cx="4272475" cy="1035899"/>
            <a:chOff x="503238" y="2836720"/>
            <a:chExt cx="3204356" cy="776925"/>
          </a:xfrm>
        </p:grpSpPr>
        <p:sp>
          <p:nvSpPr>
            <p:cNvPr id="62" name="矩形 61"/>
            <p:cNvSpPr/>
            <p:nvPr/>
          </p:nvSpPr>
          <p:spPr>
            <a:xfrm>
              <a:off x="503238" y="3034832"/>
              <a:ext cx="3204356" cy="578813"/>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备适应网络拓扑和通信量变化的足够能力。当网络中出现路由器或通信线路故障时，算法能及时改变路由以避免数据包通过这些故障路径。</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3" name="矩形 62"/>
            <p:cNvSpPr/>
            <p:nvPr/>
          </p:nvSpPr>
          <p:spPr>
            <a:xfrm>
              <a:off x="503238" y="2836720"/>
              <a:ext cx="1593224" cy="238575"/>
            </a:xfrm>
            <a:prstGeom prst="rect">
              <a:avLst/>
            </a:prstGeom>
          </p:spPr>
          <p:txBody>
            <a:bodyPr wrap="none">
              <a:spAutoFit/>
            </a:bodyPr>
            <a:lstStyle/>
            <a:p>
              <a:r>
                <a:rPr lang="zh-CN" altLang="en-US" sz="1467" dirty="0" smtClean="0">
                  <a:solidFill>
                    <a:srgbClr val="0563B8"/>
                  </a:solidFill>
                  <a:latin typeface="Century Gothic" panose="020B0502020202020204" pitchFamily="34" charset="0"/>
                  <a:cs typeface="Arial" panose="020B0604020202020204" pitchFamily="34" charset="0"/>
                </a:rPr>
                <a:t>健壮性（</a:t>
              </a:r>
              <a:r>
                <a:rPr lang="en-US" altLang="zh-CN" sz="1467" dirty="0" smtClean="0">
                  <a:solidFill>
                    <a:srgbClr val="0563B8"/>
                  </a:solidFill>
                  <a:latin typeface="Century Gothic" panose="020B0502020202020204" pitchFamily="34" charset="0"/>
                  <a:cs typeface="Arial" panose="020B0604020202020204" pitchFamily="34" charset="0"/>
                </a:rPr>
                <a:t>Robustness</a:t>
              </a:r>
              <a:r>
                <a:rPr lang="zh-CN" altLang="en-US" sz="1467" dirty="0" smtClean="0">
                  <a:solidFill>
                    <a:srgbClr val="0563B8"/>
                  </a:solidFill>
                  <a:latin typeface="Century Gothic" panose="020B0502020202020204" pitchFamily="34" charset="0"/>
                  <a:cs typeface="Arial" panose="020B0604020202020204" pitchFamily="34" charset="0"/>
                </a:rPr>
                <a:t>）</a:t>
              </a:r>
              <a:endParaRPr lang="en-US" altLang="zh-CN" sz="1467" dirty="0">
                <a:solidFill>
                  <a:srgbClr val="0563B8"/>
                </a:solidFill>
                <a:latin typeface="Century Gothic" panose="020B0502020202020204" pitchFamily="34" charset="0"/>
                <a:cs typeface="Arial" panose="020B0604020202020204" pitchFamily="34" charset="0"/>
              </a:endParaRPr>
            </a:p>
          </p:txBody>
        </p:sp>
      </p:grpSp>
      <p:grpSp>
        <p:nvGrpSpPr>
          <p:cNvPr id="64" name="组合 63"/>
          <p:cNvGrpSpPr/>
          <p:nvPr/>
        </p:nvGrpSpPr>
        <p:grpSpPr>
          <a:xfrm>
            <a:off x="7056106" y="4550973"/>
            <a:ext cx="4272475" cy="824173"/>
            <a:chOff x="503238" y="2836720"/>
            <a:chExt cx="3204356" cy="618130"/>
          </a:xfrm>
        </p:grpSpPr>
        <p:sp>
          <p:nvSpPr>
            <p:cNvPr id="65" name="矩形 64"/>
            <p:cNvSpPr/>
            <p:nvPr/>
          </p:nvSpPr>
          <p:spPr>
            <a:xfrm>
              <a:off x="503238" y="3034831"/>
              <a:ext cx="3204356" cy="420019"/>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当网络拓扑发生变化时，路由算法能够很快地收敛，即网络中的路由器能够很快地捕捉到网络拓扑的</a:t>
              </a:r>
              <a:r>
                <a:rPr lang="zh-CN" altLang="en-US" sz="1333" dirty="0" smtClean="0">
                  <a:solidFill>
                    <a:schemeClr val="tx1">
                      <a:lumMod val="65000"/>
                      <a:lumOff val="35000"/>
                    </a:schemeClr>
                  </a:solidFill>
                  <a:latin typeface="Century Gothic" panose="020B0502020202020204" pitchFamily="34" charset="0"/>
                  <a:cs typeface="Arial" panose="020B0604020202020204" pitchFamily="34" charset="0"/>
                </a:rPr>
                <a:t>变化。</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6" name="矩形 65"/>
            <p:cNvSpPr/>
            <p:nvPr/>
          </p:nvSpPr>
          <p:spPr>
            <a:xfrm>
              <a:off x="503238" y="2836720"/>
              <a:ext cx="1358785" cy="238575"/>
            </a:xfrm>
            <a:prstGeom prst="rect">
              <a:avLst/>
            </a:prstGeom>
          </p:spPr>
          <p:txBody>
            <a:bodyPr wrap="none">
              <a:spAutoFit/>
            </a:bodyPr>
            <a:lstStyle/>
            <a:p>
              <a:r>
                <a:rPr lang="zh-CN" altLang="en-US" sz="1467" dirty="0" smtClean="0">
                  <a:solidFill>
                    <a:srgbClr val="0563B8"/>
                  </a:solidFill>
                  <a:latin typeface="Century Gothic" panose="020B0502020202020204" pitchFamily="34" charset="0"/>
                  <a:cs typeface="Arial" panose="020B0604020202020204" pitchFamily="34" charset="0"/>
                </a:rPr>
                <a:t>稳定性（</a:t>
              </a:r>
              <a:r>
                <a:rPr lang="en-US" altLang="zh-CN" sz="1467" dirty="0" smtClean="0">
                  <a:solidFill>
                    <a:srgbClr val="0563B8"/>
                  </a:solidFill>
                  <a:latin typeface="Century Gothic" panose="020B0502020202020204" pitchFamily="34" charset="0"/>
                  <a:cs typeface="Arial" panose="020B0604020202020204" pitchFamily="34" charset="0"/>
                </a:rPr>
                <a:t>Stability</a:t>
              </a:r>
              <a:r>
                <a:rPr lang="zh-CN" altLang="en-US" sz="1467" dirty="0" smtClean="0">
                  <a:solidFill>
                    <a:srgbClr val="0563B8"/>
                  </a:solidFill>
                  <a:latin typeface="Century Gothic" panose="020B0502020202020204" pitchFamily="34" charset="0"/>
                  <a:cs typeface="Arial" panose="020B0604020202020204" pitchFamily="34" charset="0"/>
                </a:rPr>
                <a:t>）</a:t>
              </a:r>
              <a:endParaRPr lang="en-US" altLang="zh-CN" sz="1467" dirty="0">
                <a:solidFill>
                  <a:srgbClr val="0563B8"/>
                </a:solidFill>
                <a:latin typeface="Century Gothic" panose="020B0502020202020204" pitchFamily="34" charset="0"/>
                <a:cs typeface="Arial" panose="020B0604020202020204" pitchFamily="34" charset="0"/>
              </a:endParaRPr>
            </a:p>
          </p:txBody>
        </p:sp>
      </p:grpSp>
      <p:grpSp>
        <p:nvGrpSpPr>
          <p:cNvPr id="70" name="组合 69"/>
          <p:cNvGrpSpPr/>
          <p:nvPr/>
        </p:nvGrpSpPr>
        <p:grpSpPr>
          <a:xfrm>
            <a:off x="11856640" y="548680"/>
            <a:ext cx="335360" cy="882400"/>
            <a:chOff x="8892480" y="411510"/>
            <a:chExt cx="251520" cy="661800"/>
          </a:xfrm>
        </p:grpSpPr>
        <p:sp>
          <p:nvSpPr>
            <p:cNvPr id="71" name="矩形 70"/>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73</a:t>
              </a:r>
              <a:endParaRPr lang="zh-CN" altLang="en-US" sz="1067" dirty="0">
                <a:solidFill>
                  <a:schemeClr val="bg1"/>
                </a:solidFill>
                <a:latin typeface="Century Gothic" panose="020B0502020202020204" pitchFamily="34" charset="0"/>
              </a:endParaRPr>
            </a:p>
          </p:txBody>
        </p:sp>
        <p:grpSp>
          <p:nvGrpSpPr>
            <p:cNvPr id="73" name="组合 72"/>
            <p:cNvGrpSpPr/>
            <p:nvPr/>
          </p:nvGrpSpPr>
          <p:grpSpPr>
            <a:xfrm>
              <a:off x="8964240" y="819459"/>
              <a:ext cx="108000" cy="7834"/>
              <a:chOff x="8953171" y="848034"/>
              <a:chExt cx="130138" cy="7834"/>
            </a:xfrm>
          </p:grpSpPr>
          <p:cxnSp>
            <p:nvCxnSpPr>
              <p:cNvPr id="74" name="直接连接符 73"/>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57" name="组合 56"/>
          <p:cNvGrpSpPr/>
          <p:nvPr/>
        </p:nvGrpSpPr>
        <p:grpSpPr>
          <a:xfrm>
            <a:off x="7056106" y="5375144"/>
            <a:ext cx="4272475" cy="1035899"/>
            <a:chOff x="503238" y="2836720"/>
            <a:chExt cx="3204356" cy="776925"/>
          </a:xfrm>
        </p:grpSpPr>
        <p:sp>
          <p:nvSpPr>
            <p:cNvPr id="67" name="矩形 66"/>
            <p:cNvSpPr/>
            <p:nvPr/>
          </p:nvSpPr>
          <p:spPr>
            <a:xfrm>
              <a:off x="503238" y="3034832"/>
              <a:ext cx="3204356" cy="578813"/>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由于不同的路由选择算法通常会采用不同的评价因子及权重来进行最佳路径的计算，因此在不同的路由算法之间，事实上并不存在关于最优的严格可比性。</a:t>
              </a:r>
              <a:endParaRPr lang="en-US" altLang="zh-CN" sz="1333"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8" name="矩形 67"/>
            <p:cNvSpPr/>
            <p:nvPr/>
          </p:nvSpPr>
          <p:spPr>
            <a:xfrm>
              <a:off x="503238" y="2836720"/>
              <a:ext cx="1543933" cy="238575"/>
            </a:xfrm>
            <a:prstGeom prst="rect">
              <a:avLst/>
            </a:prstGeom>
          </p:spPr>
          <p:txBody>
            <a:bodyPr wrap="none">
              <a:spAutoFit/>
            </a:bodyPr>
            <a:lstStyle/>
            <a:p>
              <a:r>
                <a:rPr lang="zh-CN" altLang="en-US" sz="1467" dirty="0" smtClean="0">
                  <a:solidFill>
                    <a:srgbClr val="0563B8"/>
                  </a:solidFill>
                  <a:latin typeface="Century Gothic" panose="020B0502020202020204" pitchFamily="34" charset="0"/>
                  <a:cs typeface="Arial" panose="020B0604020202020204" pitchFamily="34" charset="0"/>
                </a:rPr>
                <a:t>最优性（</a:t>
              </a:r>
              <a:r>
                <a:rPr lang="en-US" altLang="zh-CN" sz="1467" dirty="0" smtClean="0">
                  <a:solidFill>
                    <a:srgbClr val="0563B8"/>
                  </a:solidFill>
                  <a:latin typeface="Century Gothic" panose="020B0502020202020204" pitchFamily="34" charset="0"/>
                  <a:cs typeface="Arial" panose="020B0604020202020204" pitchFamily="34" charset="0"/>
                </a:rPr>
                <a:t>Optimality</a:t>
              </a:r>
              <a:r>
                <a:rPr lang="zh-CN" altLang="en-US" sz="1467" dirty="0" smtClean="0">
                  <a:solidFill>
                    <a:srgbClr val="0563B8"/>
                  </a:solidFill>
                  <a:latin typeface="Century Gothic" panose="020B0502020202020204" pitchFamily="34" charset="0"/>
                  <a:cs typeface="Arial" panose="020B0604020202020204" pitchFamily="34" charset="0"/>
                </a:rPr>
                <a:t>）</a:t>
              </a:r>
              <a:endParaRPr lang="en-US" altLang="zh-CN" sz="1467" dirty="0">
                <a:solidFill>
                  <a:srgbClr val="0563B8"/>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01574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3" presetClass="entr" presetSubtype="16" fill="hold" nodeType="withEffect">
                                  <p:stCondLst>
                                    <p:cond delay="750"/>
                                  </p:stCondLst>
                                  <p:childTnLst>
                                    <p:set>
                                      <p:cBhvr>
                                        <p:cTn id="12" dur="1" fill="hold">
                                          <p:stCondLst>
                                            <p:cond delay="0"/>
                                          </p:stCondLst>
                                        </p:cTn>
                                        <p:tgtEl>
                                          <p:spTgt spid="2"/>
                                        </p:tgtEl>
                                        <p:attrNameLst>
                                          <p:attrName>style.visibility</p:attrName>
                                        </p:attrNameLst>
                                      </p:cBhvr>
                                      <p:to>
                                        <p:strVal val="visible"/>
                                      </p:to>
                                    </p:set>
                                    <p:anim calcmode="lin" valueType="num">
                                      <p:cBhvr>
                                        <p:cTn id="13" dur="300" fill="hold"/>
                                        <p:tgtEl>
                                          <p:spTgt spid="2"/>
                                        </p:tgtEl>
                                        <p:attrNameLst>
                                          <p:attrName>ppt_w</p:attrName>
                                        </p:attrNameLst>
                                      </p:cBhvr>
                                      <p:tavLst>
                                        <p:tav tm="0">
                                          <p:val>
                                            <p:fltVal val="0"/>
                                          </p:val>
                                        </p:tav>
                                        <p:tav tm="100000">
                                          <p:val>
                                            <p:strVal val="#ppt_w"/>
                                          </p:val>
                                        </p:tav>
                                      </p:tavLst>
                                    </p:anim>
                                    <p:anim calcmode="lin" valueType="num">
                                      <p:cBhvr>
                                        <p:cTn id="14" dur="300" fill="hold"/>
                                        <p:tgtEl>
                                          <p:spTgt spid="2"/>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000"/>
                                  </p:stCondLst>
                                  <p:childTnLst>
                                    <p:animScale>
                                      <p:cBhvr>
                                        <p:cTn id="16" dur="200" fill="hold"/>
                                        <p:tgtEl>
                                          <p:spTgt spid="2"/>
                                        </p:tgtEl>
                                      </p:cBhvr>
                                      <p:by x="110000" y="110000"/>
                                    </p:animScale>
                                  </p:childTnLst>
                                </p:cTn>
                              </p:par>
                              <p:par>
                                <p:cTn id="17" presetID="23" presetClass="entr" presetSubtype="16"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300" fill="hold"/>
                                        <p:tgtEl>
                                          <p:spTgt spid="7"/>
                                        </p:tgtEl>
                                        <p:attrNameLst>
                                          <p:attrName>ppt_w</p:attrName>
                                        </p:attrNameLst>
                                      </p:cBhvr>
                                      <p:tavLst>
                                        <p:tav tm="0">
                                          <p:val>
                                            <p:fltVal val="0"/>
                                          </p:val>
                                        </p:tav>
                                        <p:tav tm="100000">
                                          <p:val>
                                            <p:strVal val="#ppt_w"/>
                                          </p:val>
                                        </p:tav>
                                      </p:tavLst>
                                    </p:anim>
                                    <p:anim calcmode="lin" valueType="num">
                                      <p:cBhvr>
                                        <p:cTn id="20" dur="300" fill="hold"/>
                                        <p:tgtEl>
                                          <p:spTgt spid="7"/>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250"/>
                                  </p:stCondLst>
                                  <p:childTnLst>
                                    <p:animScale>
                                      <p:cBhvr>
                                        <p:cTn id="22" dur="200" fill="hold"/>
                                        <p:tgtEl>
                                          <p:spTgt spid="7"/>
                                        </p:tgtEl>
                                      </p:cBhvr>
                                      <p:by x="110000" y="110000"/>
                                    </p:animScale>
                                  </p:childTnLst>
                                </p:cTn>
                              </p:par>
                              <p:par>
                                <p:cTn id="23" presetID="23" presetClass="entr" presetSubtype="16" fill="hold" nodeType="withEffect">
                                  <p:stCondLst>
                                    <p:cond delay="125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500"/>
                                  </p:stCondLst>
                                  <p:childTnLst>
                                    <p:animScale>
                                      <p:cBhvr>
                                        <p:cTn id="28" dur="200" fill="hold"/>
                                        <p:tgtEl>
                                          <p:spTgt spid="8"/>
                                        </p:tgtEl>
                                      </p:cBhvr>
                                      <p:by x="110000" y="110000"/>
                                    </p:animScale>
                                  </p:childTnLst>
                                </p:cTn>
                              </p:par>
                              <p:par>
                                <p:cTn id="29" presetID="23" presetClass="entr" presetSubtype="16" fill="hold" nodeType="withEffect">
                                  <p:stCondLst>
                                    <p:cond delay="1500"/>
                                  </p:stCondLst>
                                  <p:childTnLst>
                                    <p:set>
                                      <p:cBhvr>
                                        <p:cTn id="30" dur="1" fill="hold">
                                          <p:stCondLst>
                                            <p:cond delay="0"/>
                                          </p:stCondLst>
                                        </p:cTn>
                                        <p:tgtEl>
                                          <p:spTgt spid="9"/>
                                        </p:tgtEl>
                                        <p:attrNameLst>
                                          <p:attrName>style.visibility</p:attrName>
                                        </p:attrNameLst>
                                      </p:cBhvr>
                                      <p:to>
                                        <p:strVal val="visible"/>
                                      </p:to>
                                    </p:set>
                                    <p:anim calcmode="lin" valueType="num">
                                      <p:cBhvr>
                                        <p:cTn id="31" dur="300" fill="hold"/>
                                        <p:tgtEl>
                                          <p:spTgt spid="9"/>
                                        </p:tgtEl>
                                        <p:attrNameLst>
                                          <p:attrName>ppt_w</p:attrName>
                                        </p:attrNameLst>
                                      </p:cBhvr>
                                      <p:tavLst>
                                        <p:tav tm="0">
                                          <p:val>
                                            <p:fltVal val="0"/>
                                          </p:val>
                                        </p:tav>
                                        <p:tav tm="100000">
                                          <p:val>
                                            <p:strVal val="#ppt_w"/>
                                          </p:val>
                                        </p:tav>
                                      </p:tavLst>
                                    </p:anim>
                                    <p:anim calcmode="lin" valueType="num">
                                      <p:cBhvr>
                                        <p:cTn id="32" dur="300" fill="hold"/>
                                        <p:tgtEl>
                                          <p:spTgt spid="9"/>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1750"/>
                                  </p:stCondLst>
                                  <p:childTnLst>
                                    <p:animScale>
                                      <p:cBhvr>
                                        <p:cTn id="34" dur="200" fill="hold"/>
                                        <p:tgtEl>
                                          <p:spTgt spid="9"/>
                                        </p:tgtEl>
                                      </p:cBhvr>
                                      <p:by x="110000" y="110000"/>
                                    </p:animScale>
                                  </p:childTnLst>
                                </p:cTn>
                              </p:par>
                              <p:par>
                                <p:cTn id="35" presetID="2" presetClass="entr" presetSubtype="2" decel="100000" fill="hold" nodeType="withEffect">
                                  <p:stCondLst>
                                    <p:cond delay="2750"/>
                                  </p:stCondLst>
                                  <p:childTnLst>
                                    <p:set>
                                      <p:cBhvr>
                                        <p:cTn id="36" dur="1" fill="hold">
                                          <p:stCondLst>
                                            <p:cond delay="0"/>
                                          </p:stCondLst>
                                        </p:cTn>
                                        <p:tgtEl>
                                          <p:spTgt spid="54"/>
                                        </p:tgtEl>
                                        <p:attrNameLst>
                                          <p:attrName>style.visibility</p:attrName>
                                        </p:attrNameLst>
                                      </p:cBhvr>
                                      <p:to>
                                        <p:strVal val="visible"/>
                                      </p:to>
                                    </p:set>
                                    <p:anim calcmode="lin" valueType="num">
                                      <p:cBhvr additive="base">
                                        <p:cTn id="37" dur="500" fill="hold"/>
                                        <p:tgtEl>
                                          <p:spTgt spid="54"/>
                                        </p:tgtEl>
                                        <p:attrNameLst>
                                          <p:attrName>ppt_x</p:attrName>
                                        </p:attrNameLst>
                                      </p:cBhvr>
                                      <p:tavLst>
                                        <p:tav tm="0">
                                          <p:val>
                                            <p:strVal val="1+#ppt_w/2"/>
                                          </p:val>
                                        </p:tav>
                                        <p:tav tm="100000">
                                          <p:val>
                                            <p:strVal val="#ppt_x"/>
                                          </p:val>
                                        </p:tav>
                                      </p:tavLst>
                                    </p:anim>
                                    <p:anim calcmode="lin" valueType="num">
                                      <p:cBhvr additive="base">
                                        <p:cTn id="38" dur="500" fill="hold"/>
                                        <p:tgtEl>
                                          <p:spTgt spid="54"/>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3000"/>
                                  </p:stCondLst>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500" fill="hold"/>
                                        <p:tgtEl>
                                          <p:spTgt spid="58"/>
                                        </p:tgtEl>
                                        <p:attrNameLst>
                                          <p:attrName>ppt_x</p:attrName>
                                        </p:attrNameLst>
                                      </p:cBhvr>
                                      <p:tavLst>
                                        <p:tav tm="0">
                                          <p:val>
                                            <p:strVal val="1+#ppt_w/2"/>
                                          </p:val>
                                        </p:tav>
                                        <p:tav tm="100000">
                                          <p:val>
                                            <p:strVal val="#ppt_x"/>
                                          </p:val>
                                        </p:tav>
                                      </p:tavLst>
                                    </p:anim>
                                    <p:anim calcmode="lin" valueType="num">
                                      <p:cBhvr additive="base">
                                        <p:cTn id="42" dur="500" fill="hold"/>
                                        <p:tgtEl>
                                          <p:spTgt spid="58"/>
                                        </p:tgtEl>
                                        <p:attrNameLst>
                                          <p:attrName>ppt_y</p:attrName>
                                        </p:attrNameLst>
                                      </p:cBhvr>
                                      <p:tavLst>
                                        <p:tav tm="0">
                                          <p:val>
                                            <p:strVal val="#ppt_y"/>
                                          </p:val>
                                        </p:tav>
                                        <p:tav tm="100000">
                                          <p:val>
                                            <p:strVal val="#ppt_y"/>
                                          </p:val>
                                        </p:tav>
                                      </p:tavLst>
                                    </p:anim>
                                  </p:childTnLst>
                                </p:cTn>
                              </p:par>
                              <p:par>
                                <p:cTn id="43" presetID="2" presetClass="entr" presetSubtype="2" decel="100000" fill="hold" nodeType="withEffect">
                                  <p:stCondLst>
                                    <p:cond delay="3250"/>
                                  </p:stCondLst>
                                  <p:childTnLst>
                                    <p:set>
                                      <p:cBhvr>
                                        <p:cTn id="44" dur="1" fill="hold">
                                          <p:stCondLst>
                                            <p:cond delay="0"/>
                                          </p:stCondLst>
                                        </p:cTn>
                                        <p:tgtEl>
                                          <p:spTgt spid="61"/>
                                        </p:tgtEl>
                                        <p:attrNameLst>
                                          <p:attrName>style.visibility</p:attrName>
                                        </p:attrNameLst>
                                      </p:cBhvr>
                                      <p:to>
                                        <p:strVal val="visible"/>
                                      </p:to>
                                    </p:set>
                                    <p:anim calcmode="lin" valueType="num">
                                      <p:cBhvr additive="base">
                                        <p:cTn id="45" dur="500" fill="hold"/>
                                        <p:tgtEl>
                                          <p:spTgt spid="61"/>
                                        </p:tgtEl>
                                        <p:attrNameLst>
                                          <p:attrName>ppt_x</p:attrName>
                                        </p:attrNameLst>
                                      </p:cBhvr>
                                      <p:tavLst>
                                        <p:tav tm="0">
                                          <p:val>
                                            <p:strVal val="1+#ppt_w/2"/>
                                          </p:val>
                                        </p:tav>
                                        <p:tav tm="100000">
                                          <p:val>
                                            <p:strVal val="#ppt_x"/>
                                          </p:val>
                                        </p:tav>
                                      </p:tavLst>
                                    </p:anim>
                                    <p:anim calcmode="lin" valueType="num">
                                      <p:cBhvr additive="base">
                                        <p:cTn id="46" dur="500" fill="hold"/>
                                        <p:tgtEl>
                                          <p:spTgt spid="61"/>
                                        </p:tgtEl>
                                        <p:attrNameLst>
                                          <p:attrName>ppt_y</p:attrName>
                                        </p:attrNameLst>
                                      </p:cBhvr>
                                      <p:tavLst>
                                        <p:tav tm="0">
                                          <p:val>
                                            <p:strVal val="#ppt_y"/>
                                          </p:val>
                                        </p:tav>
                                        <p:tav tm="100000">
                                          <p:val>
                                            <p:strVal val="#ppt_y"/>
                                          </p:val>
                                        </p:tav>
                                      </p:tavLst>
                                    </p:anim>
                                  </p:childTnLst>
                                </p:cTn>
                              </p:par>
                              <p:par>
                                <p:cTn id="47" presetID="2" presetClass="entr" presetSubtype="2" decel="100000" fill="hold" nodeType="withEffect">
                                  <p:stCondLst>
                                    <p:cond delay="3500"/>
                                  </p:stCondLst>
                                  <p:childTnLst>
                                    <p:set>
                                      <p:cBhvr>
                                        <p:cTn id="48" dur="1" fill="hold">
                                          <p:stCondLst>
                                            <p:cond delay="0"/>
                                          </p:stCondLst>
                                        </p:cTn>
                                        <p:tgtEl>
                                          <p:spTgt spid="64"/>
                                        </p:tgtEl>
                                        <p:attrNameLst>
                                          <p:attrName>style.visibility</p:attrName>
                                        </p:attrNameLst>
                                      </p:cBhvr>
                                      <p:to>
                                        <p:strVal val="visible"/>
                                      </p:to>
                                    </p:set>
                                    <p:anim calcmode="lin" valueType="num">
                                      <p:cBhvr additive="base">
                                        <p:cTn id="49" dur="500" fill="hold"/>
                                        <p:tgtEl>
                                          <p:spTgt spid="64"/>
                                        </p:tgtEl>
                                        <p:attrNameLst>
                                          <p:attrName>ppt_x</p:attrName>
                                        </p:attrNameLst>
                                      </p:cBhvr>
                                      <p:tavLst>
                                        <p:tav tm="0">
                                          <p:val>
                                            <p:strVal val="1+#ppt_w/2"/>
                                          </p:val>
                                        </p:tav>
                                        <p:tav tm="100000">
                                          <p:val>
                                            <p:strVal val="#ppt_x"/>
                                          </p:val>
                                        </p:tav>
                                      </p:tavLst>
                                    </p:anim>
                                    <p:anim calcmode="lin" valueType="num">
                                      <p:cBhvr additive="base">
                                        <p:cTn id="50" dur="500" fill="hold"/>
                                        <p:tgtEl>
                                          <p:spTgt spid="64"/>
                                        </p:tgtEl>
                                        <p:attrNameLst>
                                          <p:attrName>ppt_y</p:attrName>
                                        </p:attrNameLst>
                                      </p:cBhvr>
                                      <p:tavLst>
                                        <p:tav tm="0">
                                          <p:val>
                                            <p:strVal val="#ppt_y"/>
                                          </p:val>
                                        </p:tav>
                                        <p:tav tm="100000">
                                          <p:val>
                                            <p:strVal val="#ppt_y"/>
                                          </p:val>
                                        </p:tav>
                                      </p:tavLst>
                                    </p:anim>
                                  </p:childTnLst>
                                </p:cTn>
                              </p:par>
                              <p:par>
                                <p:cTn id="51" presetID="2" presetClass="entr" presetSubtype="2" decel="100000" fill="hold" nodeType="withEffect">
                                  <p:stCondLst>
                                    <p:cond delay="3750"/>
                                  </p:stCondLst>
                                  <p:childTnLst>
                                    <p:set>
                                      <p:cBhvr>
                                        <p:cTn id="52" dur="1" fill="hold">
                                          <p:stCondLst>
                                            <p:cond delay="0"/>
                                          </p:stCondLst>
                                        </p:cTn>
                                        <p:tgtEl>
                                          <p:spTgt spid="57"/>
                                        </p:tgtEl>
                                        <p:attrNameLst>
                                          <p:attrName>style.visibility</p:attrName>
                                        </p:attrNameLst>
                                      </p:cBhvr>
                                      <p:to>
                                        <p:strVal val="visible"/>
                                      </p:to>
                                    </p:set>
                                    <p:anim calcmode="lin" valueType="num">
                                      <p:cBhvr additive="base">
                                        <p:cTn id="53" dur="500" fill="hold"/>
                                        <p:tgtEl>
                                          <p:spTgt spid="57"/>
                                        </p:tgtEl>
                                        <p:attrNameLst>
                                          <p:attrName>ppt_x</p:attrName>
                                        </p:attrNameLst>
                                      </p:cBhvr>
                                      <p:tavLst>
                                        <p:tav tm="0">
                                          <p:val>
                                            <p:strVal val="1+#ppt_w/2"/>
                                          </p:val>
                                        </p:tav>
                                        <p:tav tm="100000">
                                          <p:val>
                                            <p:strVal val="#ppt_x"/>
                                          </p:val>
                                        </p:tav>
                                      </p:tavLst>
                                    </p:anim>
                                    <p:anim calcmode="lin" valueType="num">
                                      <p:cBhvr additive="base">
                                        <p:cTn id="54"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8" y="698680"/>
            <a:ext cx="3775394" cy="707885"/>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静态路由的概念</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20" name="矩形 19"/>
          <p:cNvSpPr/>
          <p:nvPr/>
        </p:nvSpPr>
        <p:spPr>
          <a:xfrm>
            <a:off x="549988" y="1615923"/>
            <a:ext cx="10964680" cy="627223"/>
          </a:xfrm>
          <a:prstGeom prst="rect">
            <a:avLst/>
          </a:prstGeom>
        </p:spPr>
        <p:txBody>
          <a:bodyPr wrap="square">
            <a:spAutoFit/>
          </a:bodyPr>
          <a:lstStyle/>
          <a:p>
            <a:pPr>
              <a:lnSpc>
                <a:spcPct val="114000"/>
              </a:lnSpc>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静态路由是指网络管理员根据其所掌握的网络连通信息以手工配置方式创建的路由表表项，也称为非自适应路由。当网络的拓扑结构或链路的状态发生变化时，网络管理员需要手工去修改路由表中的相关静态路由信息。</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048" name="组合 2047"/>
          <p:cNvGrpSpPr/>
          <p:nvPr/>
        </p:nvGrpSpPr>
        <p:grpSpPr>
          <a:xfrm>
            <a:off x="670984" y="2766241"/>
            <a:ext cx="5361344" cy="1488166"/>
            <a:chOff x="503238" y="2074680"/>
            <a:chExt cx="4021008" cy="1116124"/>
          </a:xfrm>
        </p:grpSpPr>
        <p:sp>
          <p:nvSpPr>
            <p:cNvPr id="21" name="矩形 20"/>
            <p:cNvSpPr/>
            <p:nvPr/>
          </p:nvSpPr>
          <p:spPr>
            <a:xfrm>
              <a:off x="503238" y="2074680"/>
              <a:ext cx="4021008" cy="1116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755576" y="2074680"/>
              <a:ext cx="435629" cy="510342"/>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矩形 24"/>
            <p:cNvSpPr/>
            <p:nvPr/>
          </p:nvSpPr>
          <p:spPr>
            <a:xfrm>
              <a:off x="753786" y="2607754"/>
              <a:ext cx="435629" cy="360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矩形 28"/>
            <p:cNvSpPr/>
            <p:nvPr/>
          </p:nvSpPr>
          <p:spPr>
            <a:xfrm>
              <a:off x="1475656" y="2382079"/>
              <a:ext cx="2988332" cy="788581"/>
            </a:xfrm>
            <a:prstGeom prst="rect">
              <a:avLst/>
            </a:prstGeom>
          </p:spPr>
          <p:txBody>
            <a:bodyPr wrap="square">
              <a:spAutoFit/>
            </a:bodyPr>
            <a:lstStyle/>
            <a:p>
              <a:pP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静态</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路由实现</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简单、开销较小并且</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可靠，它的另一个好处是网络</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安全保密性高。动态路由需要路由器之间频繁地交换各自的路由表，而对路由表的分析可以揭示网络的拓扑和网络地址等</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信息。</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1475656" y="2116405"/>
              <a:ext cx="1633545" cy="253916"/>
            </a:xfrm>
            <a:prstGeom prst="rect">
              <a:avLst/>
            </a:prstGeom>
          </p:spPr>
          <p:txBody>
            <a:bodyPr wrap="square">
              <a:spAutoFit/>
            </a:bodyPr>
            <a:lstStyle/>
            <a:p>
              <a:r>
                <a:rPr lang="zh-CN" altLang="en-US" sz="1600" dirty="0" smtClean="0">
                  <a:solidFill>
                    <a:srgbClr val="28333C"/>
                  </a:solidFill>
                  <a:latin typeface="Century Gothic" panose="020B0502020202020204" pitchFamily="34" charset="0"/>
                  <a:cs typeface="Arial" panose="020B0604020202020204" pitchFamily="34" charset="0"/>
                </a:rPr>
                <a:t>静态路由的优点</a:t>
              </a:r>
              <a:endParaRPr lang="en-US" altLang="zh-CN" sz="1600" dirty="0">
                <a:solidFill>
                  <a:srgbClr val="28333C"/>
                </a:solidFill>
                <a:latin typeface="Century Gothic" panose="020B0502020202020204" pitchFamily="34" charset="0"/>
                <a:cs typeface="Arial" panose="020B0604020202020204" pitchFamily="34" charset="0"/>
              </a:endParaRPr>
            </a:p>
          </p:txBody>
        </p:sp>
        <p:sp>
          <p:nvSpPr>
            <p:cNvPr id="37" name="矩形 36"/>
            <p:cNvSpPr/>
            <p:nvPr/>
          </p:nvSpPr>
          <p:spPr>
            <a:xfrm>
              <a:off x="691864" y="2110085"/>
              <a:ext cx="576064" cy="438581"/>
            </a:xfrm>
            <a:prstGeom prst="rect">
              <a:avLst/>
            </a:prstGeom>
          </p:spPr>
          <p:txBody>
            <a:bodyPr wrap="square">
              <a:spAutoFit/>
            </a:bodyPr>
            <a:lstStyle/>
            <a:p>
              <a:pPr algn="ctr"/>
              <a:r>
                <a:rPr lang="en-US" altLang="zh-CN" sz="3200" dirty="0">
                  <a:solidFill>
                    <a:schemeClr val="bg1"/>
                  </a:solidFill>
                  <a:latin typeface="Century Gothic" panose="020B0502020202020204" pitchFamily="34" charset="0"/>
                  <a:cs typeface="Arial" panose="020B0604020202020204" pitchFamily="34" charset="0"/>
                </a:rPr>
                <a:t>1</a:t>
              </a:r>
            </a:p>
          </p:txBody>
        </p:sp>
        <p:sp>
          <p:nvSpPr>
            <p:cNvPr id="38" name="矩形 37"/>
            <p:cNvSpPr/>
            <p:nvPr/>
          </p:nvSpPr>
          <p:spPr>
            <a:xfrm>
              <a:off x="737655" y="2664664"/>
              <a:ext cx="471633" cy="223091"/>
            </a:xfrm>
            <a:prstGeom prst="rect">
              <a:avLst/>
            </a:prstGeom>
          </p:spPr>
          <p:txBody>
            <a:bodyPr wrap="square">
              <a:spAutoFit/>
            </a:bodyPr>
            <a:lstStyle/>
            <a:p>
              <a:pPr algn="ctr"/>
              <a:r>
                <a:rPr lang="en-US" altLang="zh-CN" sz="1333" dirty="0" smtClean="0">
                  <a:solidFill>
                    <a:schemeClr val="bg1"/>
                  </a:solidFill>
                  <a:latin typeface="Century Gothic" panose="020B0502020202020204" pitchFamily="34" charset="0"/>
                  <a:cs typeface="Arial" panose="020B0604020202020204" pitchFamily="34" charset="0"/>
                </a:rPr>
                <a:t>1st</a:t>
              </a:r>
              <a:endParaRPr lang="en-US" altLang="zh-CN" sz="1333" dirty="0">
                <a:solidFill>
                  <a:schemeClr val="bg1"/>
                </a:solidFill>
                <a:latin typeface="Century Gothic" panose="020B0502020202020204" pitchFamily="34" charset="0"/>
                <a:cs typeface="Arial" panose="020B0604020202020204" pitchFamily="34" charset="0"/>
              </a:endParaRPr>
            </a:p>
          </p:txBody>
        </p:sp>
      </p:grpSp>
      <p:grpSp>
        <p:nvGrpSpPr>
          <p:cNvPr id="2049" name="组合 2048"/>
          <p:cNvGrpSpPr/>
          <p:nvPr/>
        </p:nvGrpSpPr>
        <p:grpSpPr>
          <a:xfrm>
            <a:off x="670984" y="4485117"/>
            <a:ext cx="5361344" cy="1680187"/>
            <a:chOff x="503238" y="3363838"/>
            <a:chExt cx="4021008" cy="1260140"/>
          </a:xfrm>
        </p:grpSpPr>
        <p:sp>
          <p:nvSpPr>
            <p:cNvPr id="31" name="矩形 30"/>
            <p:cNvSpPr/>
            <p:nvPr/>
          </p:nvSpPr>
          <p:spPr>
            <a:xfrm>
              <a:off x="503238" y="3363838"/>
              <a:ext cx="4021008" cy="1260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755576" y="3363838"/>
              <a:ext cx="435629" cy="510342"/>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矩形 32"/>
            <p:cNvSpPr/>
            <p:nvPr/>
          </p:nvSpPr>
          <p:spPr>
            <a:xfrm>
              <a:off x="755576" y="3896912"/>
              <a:ext cx="435629" cy="360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矩形 33"/>
            <p:cNvSpPr/>
            <p:nvPr/>
          </p:nvSpPr>
          <p:spPr>
            <a:xfrm>
              <a:off x="1475656" y="3683267"/>
              <a:ext cx="2988332" cy="805989"/>
            </a:xfrm>
            <a:prstGeom prst="rect">
              <a:avLst/>
            </a:prstGeom>
          </p:spPr>
          <p:txBody>
            <a:bodyPr wrap="square">
              <a:spAutoFit/>
            </a:bodyPr>
            <a:lstStyle/>
            <a:p>
              <a:pPr>
                <a:lnSpc>
                  <a:spcPct val="114000"/>
                </a:lnSpc>
              </a:pP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配置静态路由时</a:t>
              </a:r>
              <a:r>
                <a:rPr lang="zh-CN" altLang="en-US" sz="1400" dirty="0" smtClean="0">
                  <a:solidFill>
                    <a:schemeClr val="tx1">
                      <a:lumMod val="65000"/>
                      <a:lumOff val="35000"/>
                    </a:schemeClr>
                  </a:solidFill>
                  <a:latin typeface="Century Gothic" panose="020B0502020202020204" pitchFamily="34" charset="0"/>
                  <a:cs typeface="Arial" panose="020B0604020202020204" pitchFamily="34" charset="0"/>
                </a:rPr>
                <a:t>要求对</a:t>
              </a:r>
              <a:r>
                <a:rPr lang="zh-CN" altLang="en-US" sz="1400" dirty="0">
                  <a:solidFill>
                    <a:schemeClr val="tx1">
                      <a:lumMod val="65000"/>
                      <a:lumOff val="35000"/>
                    </a:schemeClr>
                  </a:solidFill>
                  <a:latin typeface="Century Gothic" panose="020B0502020202020204" pitchFamily="34" charset="0"/>
                  <a:cs typeface="Arial" panose="020B0604020202020204" pitchFamily="34" charset="0"/>
                </a:rPr>
                <a:t>网络的拓扑结构和网络状态有非常清晰的了解，而且当网络连通状态发生变化时，静态路由的更新也要通过手工方式完成。在大型和复杂的网络环境下通常不采用静态路由。</a:t>
              </a:r>
              <a:endParaRPr lang="en-US" altLang="zh-CN" sz="14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5" name="矩形 34"/>
            <p:cNvSpPr/>
            <p:nvPr/>
          </p:nvSpPr>
          <p:spPr>
            <a:xfrm>
              <a:off x="1475656" y="3417593"/>
              <a:ext cx="1633545" cy="253915"/>
            </a:xfrm>
            <a:prstGeom prst="rect">
              <a:avLst/>
            </a:prstGeom>
          </p:spPr>
          <p:txBody>
            <a:bodyPr wrap="square">
              <a:spAutoFit/>
            </a:bodyPr>
            <a:lstStyle/>
            <a:p>
              <a:r>
                <a:rPr lang="zh-CN" altLang="en-US" sz="1600" dirty="0" smtClean="0">
                  <a:solidFill>
                    <a:srgbClr val="28333C"/>
                  </a:solidFill>
                  <a:latin typeface="Century Gothic" panose="020B0502020202020204" pitchFamily="34" charset="0"/>
                  <a:cs typeface="Arial" panose="020B0604020202020204" pitchFamily="34" charset="0"/>
                </a:rPr>
                <a:t>静态路由的缺点</a:t>
              </a:r>
              <a:endParaRPr lang="en-US" altLang="zh-CN" sz="1600" dirty="0">
                <a:solidFill>
                  <a:srgbClr val="28333C"/>
                </a:solidFill>
                <a:latin typeface="Century Gothic" panose="020B0502020202020204" pitchFamily="34" charset="0"/>
                <a:cs typeface="Arial" panose="020B0604020202020204" pitchFamily="34" charset="0"/>
              </a:endParaRPr>
            </a:p>
          </p:txBody>
        </p:sp>
        <p:sp>
          <p:nvSpPr>
            <p:cNvPr id="43" name="矩形 42"/>
            <p:cNvSpPr/>
            <p:nvPr/>
          </p:nvSpPr>
          <p:spPr>
            <a:xfrm>
              <a:off x="691864" y="3412515"/>
              <a:ext cx="576064" cy="438581"/>
            </a:xfrm>
            <a:prstGeom prst="rect">
              <a:avLst/>
            </a:prstGeom>
          </p:spPr>
          <p:txBody>
            <a:bodyPr wrap="square">
              <a:spAutoFit/>
            </a:bodyPr>
            <a:lstStyle/>
            <a:p>
              <a:pPr algn="ctr"/>
              <a:r>
                <a:rPr lang="en-US" altLang="zh-CN" sz="3200" dirty="0">
                  <a:solidFill>
                    <a:schemeClr val="bg1"/>
                  </a:solidFill>
                  <a:latin typeface="Century Gothic" panose="020B0502020202020204" pitchFamily="34" charset="0"/>
                  <a:cs typeface="Arial" panose="020B0604020202020204" pitchFamily="34" charset="0"/>
                </a:rPr>
                <a:t>2</a:t>
              </a:r>
            </a:p>
          </p:txBody>
        </p:sp>
        <p:sp>
          <p:nvSpPr>
            <p:cNvPr id="44" name="矩形 43"/>
            <p:cNvSpPr/>
            <p:nvPr/>
          </p:nvSpPr>
          <p:spPr>
            <a:xfrm>
              <a:off x="737655" y="3967094"/>
              <a:ext cx="471633" cy="223090"/>
            </a:xfrm>
            <a:prstGeom prst="rect">
              <a:avLst/>
            </a:prstGeom>
          </p:spPr>
          <p:txBody>
            <a:bodyPr wrap="square">
              <a:spAutoFit/>
            </a:bodyPr>
            <a:lstStyle/>
            <a:p>
              <a:pPr algn="ctr"/>
              <a:r>
                <a:rPr lang="en-US" altLang="zh-CN" sz="1333" dirty="0" smtClean="0">
                  <a:solidFill>
                    <a:schemeClr val="bg1"/>
                  </a:solidFill>
                  <a:latin typeface="Century Gothic" panose="020B0502020202020204" pitchFamily="34" charset="0"/>
                  <a:cs typeface="Arial" panose="020B0604020202020204" pitchFamily="34" charset="0"/>
                </a:rPr>
                <a:t>2nd</a:t>
              </a:r>
              <a:endParaRPr lang="en-US" altLang="zh-CN" sz="1333" dirty="0">
                <a:solidFill>
                  <a:schemeClr val="bg1"/>
                </a:solidFill>
                <a:latin typeface="Century Gothic" panose="020B0502020202020204" pitchFamily="34" charset="0"/>
                <a:cs typeface="Arial" panose="020B0604020202020204" pitchFamily="34" charset="0"/>
              </a:endParaRPr>
            </a:p>
          </p:txBody>
        </p:sp>
      </p:grpSp>
      <p:grpSp>
        <p:nvGrpSpPr>
          <p:cNvPr id="36" name="组合 35"/>
          <p:cNvGrpSpPr/>
          <p:nvPr/>
        </p:nvGrpSpPr>
        <p:grpSpPr>
          <a:xfrm>
            <a:off x="11856640" y="548680"/>
            <a:ext cx="335360" cy="882400"/>
            <a:chOff x="8892480" y="411510"/>
            <a:chExt cx="251520" cy="661800"/>
          </a:xfrm>
        </p:grpSpPr>
        <p:sp>
          <p:nvSpPr>
            <p:cNvPr id="39" name="矩形 38"/>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74</a:t>
              </a:r>
              <a:endParaRPr lang="zh-CN" altLang="en-US" sz="1067" dirty="0">
                <a:solidFill>
                  <a:schemeClr val="bg1"/>
                </a:solidFill>
                <a:latin typeface="Century Gothic" panose="020B0502020202020204" pitchFamily="34" charset="0"/>
              </a:endParaRPr>
            </a:p>
          </p:txBody>
        </p:sp>
        <p:grpSp>
          <p:nvGrpSpPr>
            <p:cNvPr id="41" name="组合 40"/>
            <p:cNvGrpSpPr/>
            <p:nvPr/>
          </p:nvGrpSpPr>
          <p:grpSpPr>
            <a:xfrm>
              <a:off x="8964240" y="819459"/>
              <a:ext cx="108000" cy="7834"/>
              <a:chOff x="8953171" y="848034"/>
              <a:chExt cx="130138" cy="7834"/>
            </a:xfrm>
          </p:grpSpPr>
          <p:cxnSp>
            <p:nvCxnSpPr>
              <p:cNvPr id="42" name="直接连接符 41"/>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8955" y="2766241"/>
            <a:ext cx="5627685" cy="3399063"/>
          </a:xfrm>
          <a:prstGeom prst="rect">
            <a:avLst/>
          </a:prstGeom>
        </p:spPr>
      </p:pic>
    </p:spTree>
    <p:extLst>
      <p:ext uri="{BB962C8B-B14F-4D97-AF65-F5344CB8AC3E}">
        <p14:creationId xmlns:p14="http://schemas.microsoft.com/office/powerpoint/2010/main" val="1460735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18" presetClass="entr" presetSubtype="9" fill="hold" nodeType="with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upLeft)">
                                      <p:cBhvr>
                                        <p:cTn id="11" dur="1000"/>
                                        <p:tgtEl>
                                          <p:spTgt spid="4"/>
                                        </p:tgtEl>
                                      </p:cBhvr>
                                    </p:animEffect>
                                  </p:childTnLst>
                                </p:cTn>
                              </p:par>
                              <p:par>
                                <p:cTn id="12" presetID="12" presetClass="entr" presetSubtype="2" fill="hold" nodeType="withEffect">
                                  <p:stCondLst>
                                    <p:cond delay="2000"/>
                                  </p:stCondLst>
                                  <p:childTnLst>
                                    <p:set>
                                      <p:cBhvr>
                                        <p:cTn id="13" dur="1" fill="hold">
                                          <p:stCondLst>
                                            <p:cond delay="0"/>
                                          </p:stCondLst>
                                        </p:cTn>
                                        <p:tgtEl>
                                          <p:spTgt spid="2048"/>
                                        </p:tgtEl>
                                        <p:attrNameLst>
                                          <p:attrName>style.visibility</p:attrName>
                                        </p:attrNameLst>
                                      </p:cBhvr>
                                      <p:to>
                                        <p:strVal val="visible"/>
                                      </p:to>
                                    </p:set>
                                    <p:anim calcmode="lin" valueType="num">
                                      <p:cBhvr additive="base">
                                        <p:cTn id="14" dur="500"/>
                                        <p:tgtEl>
                                          <p:spTgt spid="2048"/>
                                        </p:tgtEl>
                                        <p:attrNameLst>
                                          <p:attrName>ppt_x</p:attrName>
                                        </p:attrNameLst>
                                      </p:cBhvr>
                                      <p:tavLst>
                                        <p:tav tm="0">
                                          <p:val>
                                            <p:strVal val="#ppt_x+#ppt_w*1.125000"/>
                                          </p:val>
                                        </p:tav>
                                        <p:tav tm="100000">
                                          <p:val>
                                            <p:strVal val="#ppt_x"/>
                                          </p:val>
                                        </p:tav>
                                      </p:tavLst>
                                    </p:anim>
                                    <p:animEffect transition="in" filter="wipe(left)">
                                      <p:cBhvr>
                                        <p:cTn id="15" dur="500"/>
                                        <p:tgtEl>
                                          <p:spTgt spid="2048"/>
                                        </p:tgtEl>
                                      </p:cBhvr>
                                    </p:animEffect>
                                  </p:childTnLst>
                                </p:cTn>
                              </p:par>
                              <p:par>
                                <p:cTn id="16" presetID="12" presetClass="entr" presetSubtype="2" fill="hold" nodeType="withEffect">
                                  <p:stCondLst>
                                    <p:cond delay="2500"/>
                                  </p:stCondLst>
                                  <p:childTnLst>
                                    <p:set>
                                      <p:cBhvr>
                                        <p:cTn id="17" dur="1" fill="hold">
                                          <p:stCondLst>
                                            <p:cond delay="0"/>
                                          </p:stCondLst>
                                        </p:cTn>
                                        <p:tgtEl>
                                          <p:spTgt spid="2049"/>
                                        </p:tgtEl>
                                        <p:attrNameLst>
                                          <p:attrName>style.visibility</p:attrName>
                                        </p:attrNameLst>
                                      </p:cBhvr>
                                      <p:to>
                                        <p:strVal val="visible"/>
                                      </p:to>
                                    </p:set>
                                    <p:anim calcmode="lin" valueType="num">
                                      <p:cBhvr additive="base">
                                        <p:cTn id="18" dur="500"/>
                                        <p:tgtEl>
                                          <p:spTgt spid="2049"/>
                                        </p:tgtEl>
                                        <p:attrNameLst>
                                          <p:attrName>ppt_x</p:attrName>
                                        </p:attrNameLst>
                                      </p:cBhvr>
                                      <p:tavLst>
                                        <p:tav tm="0">
                                          <p:val>
                                            <p:strVal val="#ppt_x+#ppt_w*1.125000"/>
                                          </p:val>
                                        </p:tav>
                                        <p:tav tm="100000">
                                          <p:val>
                                            <p:strVal val="#ppt_x"/>
                                          </p:val>
                                        </p:tav>
                                      </p:tavLst>
                                    </p:anim>
                                    <p:animEffect transition="in" filter="wipe(left)">
                                      <p:cBhvr>
                                        <p:cTn id="19"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775393" cy="707886"/>
          </a:xfrm>
          <a:prstGeom prst="rect">
            <a:avLst/>
          </a:prstGeom>
        </p:spPr>
        <p:txBody>
          <a:bodyPr wrap="none">
            <a:spAutoFit/>
          </a:bodyPr>
          <a:lstStyle/>
          <a:p>
            <a:pPr lvl="0"/>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静态路由的概念</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646878" cy="461665"/>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静态路由配置命令</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7" y="1809351"/>
            <a:ext cx="5138697" cy="4022383"/>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配置静态路由的命令为“</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route”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，其命令的格式如下：</a:t>
            </a: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route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目的网络 掩码 下一跳地址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本地出接口</a:t>
            </a: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参数说明：</a:t>
            </a: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目的网络掩码：为目的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地址和掩码，点分十进制格式。</a:t>
            </a: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网关地址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接口：指定该路由器的发送接口名或该路由器的下一跳</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route 172.16.1.0 255.255.255.0 172.16.2.1</a:t>
            </a: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或</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route 172.16.1.0 255.255.255.0 serial 0</a:t>
            </a: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要删除一条静态路由，使用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no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route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命令，方法如下：</a:t>
            </a: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no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route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目的网络 子网</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掩码</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75</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 name="Rectangle 1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5362" name="Picture 2" descr="0557"/>
          <p:cNvPicPr>
            <a:picLocks noChangeAspect="1" noChangeArrowheads="1"/>
          </p:cNvPicPr>
          <p:nvPr/>
        </p:nvPicPr>
        <p:blipFill>
          <a:blip r:embed="rId2" cstate="print">
            <a:extLst>
              <a:ext uri="{28A0092B-C50C-407E-A947-70E740481C1C}">
                <a14:useLocalDpi xmlns:a14="http://schemas.microsoft.com/office/drawing/2010/main" val="0"/>
              </a:ext>
            </a:extLst>
          </a:blip>
          <a:srcRect t="51474" r="50084" b="8891"/>
          <a:stretch>
            <a:fillRect/>
          </a:stretch>
        </p:blipFill>
        <p:spPr bwMode="auto">
          <a:xfrm>
            <a:off x="6376312" y="1809350"/>
            <a:ext cx="5384510" cy="4022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0807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15362"/>
                                        </p:tgtEl>
                                        <p:attrNameLst>
                                          <p:attrName>style.visibility</p:attrName>
                                        </p:attrNameLst>
                                      </p:cBhvr>
                                      <p:to>
                                        <p:strVal val="visible"/>
                                      </p:to>
                                    </p:set>
                                    <p:animEffect transition="in" filter="fade">
                                      <p:cBhvr>
                                        <p:cTn id="7" dur="500"/>
                                        <p:tgtEl>
                                          <p:spTgt spid="15362"/>
                                        </p:tgtEl>
                                      </p:cBhvr>
                                    </p:animEffect>
                                    <p:anim calcmode="lin" valueType="num">
                                      <p:cBhvr>
                                        <p:cTn id="8" dur="500" fill="hold"/>
                                        <p:tgtEl>
                                          <p:spTgt spid="15362"/>
                                        </p:tgtEl>
                                        <p:attrNameLst>
                                          <p:attrName>ppt_x</p:attrName>
                                        </p:attrNameLst>
                                      </p:cBhvr>
                                      <p:tavLst>
                                        <p:tav tm="0">
                                          <p:val>
                                            <p:strVal val="#ppt_x"/>
                                          </p:val>
                                        </p:tav>
                                        <p:tav tm="100000">
                                          <p:val>
                                            <p:strVal val="#ppt_x"/>
                                          </p:val>
                                        </p:tav>
                                      </p:tavLst>
                                    </p:anim>
                                    <p:anim calcmode="lin" valueType="num">
                                      <p:cBhvr>
                                        <p:cTn id="9" dur="500" fill="hold"/>
                                        <p:tgtEl>
                                          <p:spTgt spid="15362"/>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动态路由协议</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415772"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基本概念</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776640"/>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动态路由协议就是路由器用来动态交换路由信息，动态生成路由表的协议。通过在路由器上运行路由协议并进行相应的路由协议配置即可保证路由器自动生成并动态维护有关的路由信息，如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使用路由协议动态构建的路由表不仅能较好地适应网络状态的变化，如网络拓扑和网络流量的变化，同时也减少了人工生成与维护路由表的工作量。大型网络或网络状态变化频繁的网络通常都会采用动态路由。但动态路由的开销较大，其开销一方面来自运行路由协议的路由器为了交换路由更新信息所消耗的网络带宽资源，同时也来自处理路由更新信息、计算最佳路径时所占用的路由器本地资源，包括路由器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CPU</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与存储资源。</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76</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16386" name="Picture 2" descr="0571"/>
          <p:cNvPicPr>
            <a:picLocks noChangeAspect="1" noChangeArrowheads="1"/>
          </p:cNvPicPr>
          <p:nvPr/>
        </p:nvPicPr>
        <p:blipFill>
          <a:blip r:embed="rId2" cstate="print">
            <a:extLst>
              <a:ext uri="{28A0092B-C50C-407E-A947-70E740481C1C}">
                <a14:useLocalDpi xmlns:a14="http://schemas.microsoft.com/office/drawing/2010/main" val="0"/>
              </a:ext>
            </a:extLst>
          </a:blip>
          <a:srcRect t="5312" b="2917"/>
          <a:stretch>
            <a:fillRect/>
          </a:stretch>
        </p:blipFill>
        <p:spPr bwMode="auto">
          <a:xfrm>
            <a:off x="2871018" y="3740185"/>
            <a:ext cx="6322620" cy="283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6728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16386"/>
                                        </p:tgtEl>
                                        <p:attrNameLst>
                                          <p:attrName>style.visibility</p:attrName>
                                        </p:attrNameLst>
                                      </p:cBhvr>
                                      <p:to>
                                        <p:strVal val="visible"/>
                                      </p:to>
                                    </p:set>
                                    <p:animEffect transition="in" filter="fade">
                                      <p:cBhvr>
                                        <p:cTn id="16" dur="500"/>
                                        <p:tgtEl>
                                          <p:spTgt spid="16386"/>
                                        </p:tgtEl>
                                      </p:cBhvr>
                                    </p:animEffect>
                                    <p:anim calcmode="lin" valueType="num">
                                      <p:cBhvr>
                                        <p:cTn id="17" dur="500" fill="hold"/>
                                        <p:tgtEl>
                                          <p:spTgt spid="16386"/>
                                        </p:tgtEl>
                                        <p:attrNameLst>
                                          <p:attrName>ppt_x</p:attrName>
                                        </p:attrNameLst>
                                      </p:cBhvr>
                                      <p:tavLst>
                                        <p:tav tm="0">
                                          <p:val>
                                            <p:strVal val="#ppt_x"/>
                                          </p:val>
                                        </p:tav>
                                        <p:tav tm="100000">
                                          <p:val>
                                            <p:strVal val="#ppt_x"/>
                                          </p:val>
                                        </p:tav>
                                      </p:tavLst>
                                    </p:anim>
                                    <p:anim calcmode="lin" valueType="num">
                                      <p:cBhvr>
                                        <p:cTn id="18" dur="500" fill="hold"/>
                                        <p:tgtEl>
                                          <p:spTgt spid="16386"/>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3262432"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动态路由协议</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415772"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基本概念</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3180230"/>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每一种路由算法都有其衡量“最佳路径”的一套标准。大多数动态路由算法使用一个度量值（</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Metric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）来衡量路径的优劣，一般来说，此参数值越小，路径越好。该参数可以通过路径的某些特性进行综合评价，也可以以个别参数特性进行单一评价。几个比较常用的特征如下</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跳</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Hop Count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数据报到达目的地必须经过的路由器个数。</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带宽</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Bandwidth</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）：链路的数据能力。</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延迟</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Delay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）：将数据从源送到目的地所需的时间。</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负载</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Load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）：网络中（如路由器中或链路中）信息流的活动数。如</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CPU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使用情况和每秒处理的分组数。</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可靠性</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Reliability</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）：数据传输过程中的差错率。</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最大</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传输单元（</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MTU</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）：路由器端口所能处理的、以字节为单位的包的最大尺寸。</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开销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Cost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）：一个变化的数值，通常可以根据建设费用、维护费用、使用费用等因素由网络管理员指定</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zh-CN" altLang="en-US" sz="16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77</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166911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943982"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动态路由协议的分类</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1415772"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基本组成</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907941"/>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动态路由协议按照作用范围和目标的不同，可以被分成</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IGP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EGP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。要了解</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IGP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EGP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的概念，应该首先了解自治系统（</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Autonomous System</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）的概念。</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是接受统一管理（比如公司或组织）的路由器集合。 </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AS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也称为路由域。</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的典型示例是公司的内部网络和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ISP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的网络，如</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图所</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示。</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78</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843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4776" y="2752783"/>
            <a:ext cx="6767225" cy="3737924"/>
          </a:xfrm>
          <a:prstGeom prst="rect">
            <a:avLst/>
          </a:prstGeom>
          <a:noFill/>
          <a:extLst>
            <a:ext uri="{909E8E84-426E-40DD-AFC4-6F175D3DCCD1}">
              <a14:hiddenFill xmlns:a14="http://schemas.microsoft.com/office/drawing/2010/main">
                <a:solidFill>
                  <a:srgbClr val="CCCC00"/>
                </a:solidFill>
              </a14:hiddenFill>
            </a:ext>
          </a:extLst>
        </p:spPr>
      </p:pic>
    </p:spTree>
    <p:extLst>
      <p:ext uri="{BB962C8B-B14F-4D97-AF65-F5344CB8AC3E}">
        <p14:creationId xmlns:p14="http://schemas.microsoft.com/office/powerpoint/2010/main" val="4240897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18433"/>
                                        </p:tgtEl>
                                        <p:attrNameLst>
                                          <p:attrName>style.visibility</p:attrName>
                                        </p:attrNameLst>
                                      </p:cBhvr>
                                      <p:to>
                                        <p:strVal val="visible"/>
                                      </p:to>
                                    </p:set>
                                    <p:animEffect transition="in" filter="fade">
                                      <p:cBhvr>
                                        <p:cTn id="16" dur="500"/>
                                        <p:tgtEl>
                                          <p:spTgt spid="18433"/>
                                        </p:tgtEl>
                                      </p:cBhvr>
                                    </p:animEffect>
                                    <p:anim calcmode="lin" valueType="num">
                                      <p:cBhvr>
                                        <p:cTn id="17" dur="500" fill="hold"/>
                                        <p:tgtEl>
                                          <p:spTgt spid="18433"/>
                                        </p:tgtEl>
                                        <p:attrNameLst>
                                          <p:attrName>ppt_x</p:attrName>
                                        </p:attrNameLst>
                                      </p:cBhvr>
                                      <p:tavLst>
                                        <p:tav tm="0">
                                          <p:val>
                                            <p:strVal val="#ppt_x"/>
                                          </p:val>
                                        </p:tav>
                                        <p:tav tm="100000">
                                          <p:val>
                                            <p:strVal val="#ppt_x"/>
                                          </p:val>
                                        </p:tav>
                                      </p:tavLst>
                                    </p:anim>
                                    <p:anim calcmode="lin" valueType="num">
                                      <p:cBhvr>
                                        <p:cTn id="18" dur="500" fill="hold"/>
                                        <p:tgtEl>
                                          <p:spTgt spid="18433"/>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9987" y="698681"/>
            <a:ext cx="4801314" cy="707886"/>
          </a:xfrm>
          <a:prstGeom prst="rect">
            <a:avLst/>
          </a:prstGeom>
        </p:spPr>
        <p:txBody>
          <a:bodyPr wrap="none">
            <a:spAutoFit/>
          </a:bodyPr>
          <a:lstStyle/>
          <a:p>
            <a:pPr lvl="0"/>
            <a:r>
              <a:rPr lang="zh-CN" altLang="en-US"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动态路由协议的分类</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549987" y="1325598"/>
            <a:ext cx="2106667"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两种路由协议</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82" name="组合 81"/>
          <p:cNvGrpSpPr/>
          <p:nvPr/>
        </p:nvGrpSpPr>
        <p:grpSpPr>
          <a:xfrm>
            <a:off x="3421311" y="2129160"/>
            <a:ext cx="2592701" cy="3944201"/>
            <a:chOff x="2565983" y="1596870"/>
            <a:chExt cx="1944526" cy="2958151"/>
          </a:xfrm>
        </p:grpSpPr>
        <p:sp>
          <p:nvSpPr>
            <p:cNvPr id="18" name="矩形 17"/>
            <p:cNvSpPr/>
            <p:nvPr/>
          </p:nvSpPr>
          <p:spPr>
            <a:xfrm>
              <a:off x="2565983" y="1596870"/>
              <a:ext cx="1944526" cy="2898322"/>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5" name="组合 34"/>
            <p:cNvGrpSpPr/>
            <p:nvPr/>
          </p:nvGrpSpPr>
          <p:grpSpPr>
            <a:xfrm>
              <a:off x="3199780" y="1801960"/>
              <a:ext cx="698127" cy="798234"/>
              <a:chOff x="11864975" y="2498725"/>
              <a:chExt cx="420688" cy="481013"/>
            </a:xfrm>
            <a:solidFill>
              <a:schemeClr val="bg1"/>
            </a:solidFill>
          </p:grpSpPr>
          <p:sp>
            <p:nvSpPr>
              <p:cNvPr id="36"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51" name="矩形 50"/>
            <p:cNvSpPr/>
            <p:nvPr/>
          </p:nvSpPr>
          <p:spPr>
            <a:xfrm>
              <a:off x="2662762" y="2823778"/>
              <a:ext cx="1785994" cy="1731243"/>
            </a:xfrm>
            <a:prstGeom prst="rect">
              <a:avLst/>
            </a:prstGeom>
          </p:spPr>
          <p:txBody>
            <a:bodyPr wrap="square">
              <a:spAutoFit/>
            </a:bodyPr>
            <a:lstStyle/>
            <a:p>
              <a:pPr algn="ctr"/>
              <a:r>
                <a:rPr lang="zh-CN" altLang="en-US" sz="1200" dirty="0">
                  <a:solidFill>
                    <a:schemeClr val="bg1"/>
                  </a:solidFill>
                  <a:latin typeface="Century Gothic" panose="020B0502020202020204" pitchFamily="34" charset="0"/>
                  <a:cs typeface="Arial" panose="020B0604020202020204" pitchFamily="34" charset="0"/>
                </a:rPr>
                <a:t>用于在 </a:t>
              </a:r>
              <a:r>
                <a:rPr lang="en-US" altLang="zh-CN" sz="1200" dirty="0">
                  <a:solidFill>
                    <a:schemeClr val="bg1"/>
                  </a:solidFill>
                  <a:latin typeface="Century Gothic" panose="020B0502020202020204" pitchFamily="34" charset="0"/>
                  <a:cs typeface="Arial" panose="020B0604020202020204" pitchFamily="34" charset="0"/>
                </a:rPr>
                <a:t>AS </a:t>
              </a:r>
              <a:r>
                <a:rPr lang="zh-CN" altLang="en-US" sz="1200" dirty="0">
                  <a:solidFill>
                    <a:schemeClr val="bg1"/>
                  </a:solidFill>
                  <a:latin typeface="Century Gothic" panose="020B0502020202020204" pitchFamily="34" charset="0"/>
                  <a:cs typeface="Arial" panose="020B0604020202020204" pitchFamily="34" charset="0"/>
                </a:rPr>
                <a:t>中实现路由。 它也称为 </a:t>
              </a:r>
              <a:r>
                <a:rPr lang="en-US" altLang="zh-CN" sz="1200" dirty="0">
                  <a:solidFill>
                    <a:schemeClr val="bg1"/>
                  </a:solidFill>
                  <a:latin typeface="Century Gothic" panose="020B0502020202020204" pitchFamily="34" charset="0"/>
                  <a:cs typeface="Arial" panose="020B0604020202020204" pitchFamily="34" charset="0"/>
                </a:rPr>
                <a:t>AS </a:t>
              </a:r>
              <a:r>
                <a:rPr lang="zh-CN" altLang="en-US" sz="1200" dirty="0">
                  <a:solidFill>
                    <a:schemeClr val="bg1"/>
                  </a:solidFill>
                  <a:latin typeface="Century Gothic" panose="020B0502020202020204" pitchFamily="34" charset="0"/>
                  <a:cs typeface="Arial" panose="020B0604020202020204" pitchFamily="34" charset="0"/>
                </a:rPr>
                <a:t>间路由。公司、组织甚至服务提供商，都在各自的内部网络上使用 </a:t>
              </a:r>
              <a:r>
                <a:rPr lang="en-US" altLang="zh-CN" sz="1200" dirty="0">
                  <a:solidFill>
                    <a:schemeClr val="bg1"/>
                  </a:solidFill>
                  <a:latin typeface="Century Gothic" panose="020B0502020202020204" pitchFamily="34" charset="0"/>
                  <a:cs typeface="Arial" panose="020B0604020202020204" pitchFamily="34" charset="0"/>
                </a:rPr>
                <a:t>IGP</a:t>
              </a:r>
              <a:r>
                <a:rPr lang="zh-CN" altLang="en-US" sz="1200" dirty="0" smtClean="0">
                  <a:solidFill>
                    <a:schemeClr val="bg1"/>
                  </a:solidFill>
                  <a:latin typeface="Century Gothic" panose="020B0502020202020204" pitchFamily="34" charset="0"/>
                  <a:cs typeface="Arial" panose="020B0604020202020204" pitchFamily="34" charset="0"/>
                </a:rPr>
                <a:t>。</a:t>
              </a:r>
              <a:endParaRPr lang="en-US" altLang="zh-CN" sz="1200" dirty="0" smtClean="0">
                <a:solidFill>
                  <a:schemeClr val="bg1"/>
                </a:solidFill>
                <a:latin typeface="Century Gothic" panose="020B0502020202020204" pitchFamily="34" charset="0"/>
                <a:cs typeface="Arial" panose="020B0604020202020204" pitchFamily="34" charset="0"/>
              </a:endParaRPr>
            </a:p>
            <a:p>
              <a:pPr algn="ctr"/>
              <a:r>
                <a:rPr lang="zh-CN" altLang="en-US" sz="1200" dirty="0" smtClean="0">
                  <a:solidFill>
                    <a:schemeClr val="bg1"/>
                  </a:solidFill>
                  <a:latin typeface="Century Gothic" panose="020B0502020202020204" pitchFamily="34" charset="0"/>
                  <a:cs typeface="Arial" panose="020B0604020202020204" pitchFamily="34" charset="0"/>
                </a:rPr>
                <a:t> </a:t>
              </a:r>
              <a:r>
                <a:rPr lang="en-US" altLang="zh-CN" sz="1200" dirty="0">
                  <a:solidFill>
                    <a:schemeClr val="bg1"/>
                  </a:solidFill>
                  <a:latin typeface="Century Gothic" panose="020B0502020202020204" pitchFamily="34" charset="0"/>
                  <a:cs typeface="Arial" panose="020B0604020202020204" pitchFamily="34" charset="0"/>
                </a:rPr>
                <a:t>IGP </a:t>
              </a:r>
              <a:r>
                <a:rPr lang="zh-CN" altLang="en-US" sz="1200" dirty="0">
                  <a:solidFill>
                    <a:schemeClr val="bg1"/>
                  </a:solidFill>
                  <a:latin typeface="Century Gothic" panose="020B0502020202020204" pitchFamily="34" charset="0"/>
                  <a:cs typeface="Arial" panose="020B0604020202020204" pitchFamily="34" charset="0"/>
                </a:rPr>
                <a:t>包括 </a:t>
              </a:r>
              <a:r>
                <a:rPr lang="en-US" altLang="zh-CN" sz="1200" dirty="0">
                  <a:solidFill>
                    <a:schemeClr val="bg1"/>
                  </a:solidFill>
                  <a:latin typeface="Century Gothic" panose="020B0502020202020204" pitchFamily="34" charset="0"/>
                  <a:cs typeface="Arial" panose="020B0604020202020204" pitchFamily="34" charset="0"/>
                </a:rPr>
                <a:t>RIP</a:t>
              </a:r>
              <a:r>
                <a:rPr lang="zh-CN" altLang="en-US" sz="1200" dirty="0">
                  <a:solidFill>
                    <a:schemeClr val="bg1"/>
                  </a:solidFill>
                  <a:latin typeface="Century Gothic" panose="020B0502020202020204" pitchFamily="34" charset="0"/>
                  <a:cs typeface="Arial" panose="020B0604020202020204" pitchFamily="34" charset="0"/>
                </a:rPr>
                <a:t>（</a:t>
              </a:r>
              <a:r>
                <a:rPr lang="en-US" altLang="zh-CN" sz="1200" dirty="0">
                  <a:solidFill>
                    <a:schemeClr val="bg1"/>
                  </a:solidFill>
                  <a:latin typeface="Century Gothic" panose="020B0502020202020204" pitchFamily="34" charset="0"/>
                  <a:cs typeface="Arial" panose="020B0604020202020204" pitchFamily="34" charset="0"/>
                </a:rPr>
                <a:t>Routing Information Protocol</a:t>
              </a:r>
              <a:r>
                <a:rPr lang="zh-CN" altLang="en-US" sz="1200" dirty="0">
                  <a:solidFill>
                    <a:schemeClr val="bg1"/>
                  </a:solidFill>
                  <a:latin typeface="Century Gothic" panose="020B0502020202020204" pitchFamily="34" charset="0"/>
                  <a:cs typeface="Arial" panose="020B0604020202020204" pitchFamily="34" charset="0"/>
                </a:rPr>
                <a:t>）、</a:t>
              </a:r>
              <a:r>
                <a:rPr lang="en-US" altLang="zh-CN" sz="1200" dirty="0">
                  <a:solidFill>
                    <a:schemeClr val="bg1"/>
                  </a:solidFill>
                  <a:latin typeface="Century Gothic" panose="020B0502020202020204" pitchFamily="34" charset="0"/>
                  <a:cs typeface="Arial" panose="020B0604020202020204" pitchFamily="34" charset="0"/>
                </a:rPr>
                <a:t>EIGRP</a:t>
              </a:r>
              <a:r>
                <a:rPr lang="zh-CN" altLang="en-US" sz="1200" dirty="0">
                  <a:solidFill>
                    <a:schemeClr val="bg1"/>
                  </a:solidFill>
                  <a:latin typeface="Century Gothic" panose="020B0502020202020204" pitchFamily="34" charset="0"/>
                  <a:cs typeface="Arial" panose="020B0604020202020204" pitchFamily="34" charset="0"/>
                </a:rPr>
                <a:t>（</a:t>
              </a:r>
              <a:r>
                <a:rPr lang="en-US" altLang="zh-CN" sz="1200" dirty="0">
                  <a:solidFill>
                    <a:schemeClr val="bg1"/>
                  </a:solidFill>
                  <a:latin typeface="Century Gothic" panose="020B0502020202020204" pitchFamily="34" charset="0"/>
                  <a:cs typeface="Arial" panose="020B0604020202020204" pitchFamily="34" charset="0"/>
                </a:rPr>
                <a:t>Enhanced Interior Gateway Routing Protocol</a:t>
              </a:r>
              <a:r>
                <a:rPr lang="zh-CN" altLang="en-US" sz="1200" dirty="0">
                  <a:solidFill>
                    <a:schemeClr val="bg1"/>
                  </a:solidFill>
                  <a:latin typeface="Century Gothic" panose="020B0502020202020204" pitchFamily="34" charset="0"/>
                  <a:cs typeface="Arial" panose="020B0604020202020204" pitchFamily="34" charset="0"/>
                </a:rPr>
                <a:t>）、</a:t>
              </a:r>
              <a:r>
                <a:rPr lang="en-US" altLang="zh-CN" sz="1200" dirty="0">
                  <a:solidFill>
                    <a:schemeClr val="bg1"/>
                  </a:solidFill>
                  <a:latin typeface="Century Gothic" panose="020B0502020202020204" pitchFamily="34" charset="0"/>
                  <a:cs typeface="Arial" panose="020B0604020202020204" pitchFamily="34" charset="0"/>
                </a:rPr>
                <a:t>OSPF</a:t>
              </a:r>
              <a:r>
                <a:rPr lang="zh-CN" altLang="en-US" sz="1200" dirty="0">
                  <a:solidFill>
                    <a:schemeClr val="bg1"/>
                  </a:solidFill>
                  <a:latin typeface="Century Gothic" panose="020B0502020202020204" pitchFamily="34" charset="0"/>
                  <a:cs typeface="Arial" panose="020B0604020202020204" pitchFamily="34" charset="0"/>
                </a:rPr>
                <a:t>（</a:t>
              </a:r>
              <a:r>
                <a:rPr lang="en-US" altLang="zh-CN" sz="1200" dirty="0">
                  <a:solidFill>
                    <a:schemeClr val="bg1"/>
                  </a:solidFill>
                  <a:latin typeface="Century Gothic" panose="020B0502020202020204" pitchFamily="34" charset="0"/>
                  <a:cs typeface="Arial" panose="020B0604020202020204" pitchFamily="34" charset="0"/>
                </a:rPr>
                <a:t>Open Shortest Path First</a:t>
              </a:r>
              <a:r>
                <a:rPr lang="zh-CN" altLang="en-US" sz="1200" dirty="0">
                  <a:solidFill>
                    <a:schemeClr val="bg1"/>
                  </a:solidFill>
                  <a:latin typeface="Century Gothic" panose="020B0502020202020204" pitchFamily="34" charset="0"/>
                  <a:cs typeface="Arial" panose="020B0604020202020204" pitchFamily="34" charset="0"/>
                </a:rPr>
                <a:t>） 和 </a:t>
              </a:r>
              <a:r>
                <a:rPr lang="en-US" altLang="zh-CN" sz="1200" dirty="0">
                  <a:solidFill>
                    <a:schemeClr val="bg1"/>
                  </a:solidFill>
                  <a:latin typeface="Century Gothic" panose="020B0502020202020204" pitchFamily="34" charset="0"/>
                  <a:cs typeface="Arial" panose="020B0604020202020204" pitchFamily="34" charset="0"/>
                </a:rPr>
                <a:t>IS-IS</a:t>
              </a:r>
              <a:r>
                <a:rPr lang="zh-CN" altLang="en-US" sz="1200" dirty="0">
                  <a:solidFill>
                    <a:schemeClr val="bg1"/>
                  </a:solidFill>
                  <a:latin typeface="Century Gothic" panose="020B0502020202020204" pitchFamily="34" charset="0"/>
                  <a:cs typeface="Arial" panose="020B0604020202020204" pitchFamily="34" charset="0"/>
                </a:rPr>
                <a:t>（</a:t>
              </a:r>
              <a:r>
                <a:rPr lang="en-US" altLang="zh-CN" sz="1200" dirty="0">
                  <a:solidFill>
                    <a:schemeClr val="bg1"/>
                  </a:solidFill>
                  <a:latin typeface="Century Gothic" panose="020B0502020202020204" pitchFamily="34" charset="0"/>
                  <a:cs typeface="Arial" panose="020B0604020202020204" pitchFamily="34" charset="0"/>
                </a:rPr>
                <a:t>Intermediate System to Intermediate System</a:t>
              </a:r>
              <a:r>
                <a:rPr lang="zh-CN" altLang="en-US" sz="1200" dirty="0">
                  <a:solidFill>
                    <a:schemeClr val="bg1"/>
                  </a:solidFill>
                  <a:latin typeface="Century Gothic" panose="020B0502020202020204" pitchFamily="34" charset="0"/>
                  <a:cs typeface="Arial" panose="020B0604020202020204" pitchFamily="34" charset="0"/>
                </a:rPr>
                <a:t>）。</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670984" y="2129159"/>
            <a:ext cx="2592701" cy="3864426"/>
            <a:chOff x="503238" y="1596870"/>
            <a:chExt cx="1944526" cy="2898322"/>
          </a:xfrm>
        </p:grpSpPr>
        <p:sp>
          <p:nvSpPr>
            <p:cNvPr id="9" name="矩形 8"/>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178427" y="1663075"/>
              <a:ext cx="594154" cy="392415"/>
            </a:xfrm>
            <a:prstGeom prst="rect">
              <a:avLst/>
            </a:prstGeom>
          </p:spPr>
          <p:txBody>
            <a:bodyPr wrap="none">
              <a:spAutoFit/>
            </a:bodyPr>
            <a:lstStyle/>
            <a:p>
              <a:pPr algn="ctr"/>
              <a:r>
                <a:rPr lang="en-US" altLang="zh-CN" sz="2800" dirty="0" smtClean="0">
                  <a:solidFill>
                    <a:srgbClr val="0563B8"/>
                  </a:solidFill>
                  <a:latin typeface="Century Gothic" panose="020B0502020202020204" pitchFamily="34" charset="0"/>
                  <a:cs typeface="Arial" panose="020B0604020202020204" pitchFamily="34" charset="0"/>
                </a:rPr>
                <a:t>IGP</a:t>
              </a:r>
              <a:endParaRPr lang="en-US" altLang="zh-CN" sz="2800" dirty="0">
                <a:solidFill>
                  <a:srgbClr val="0563B8"/>
                </a:solidFill>
                <a:latin typeface="Century Gothic" panose="020B0502020202020204" pitchFamily="34" charset="0"/>
                <a:cs typeface="Arial" panose="020B0604020202020204" pitchFamily="34" charset="0"/>
              </a:endParaRPr>
            </a:p>
          </p:txBody>
        </p:sp>
        <p:sp>
          <p:nvSpPr>
            <p:cNvPr id="14" name="矩形 13"/>
            <p:cNvSpPr/>
            <p:nvPr/>
          </p:nvSpPr>
          <p:spPr>
            <a:xfrm>
              <a:off x="503238" y="2087582"/>
              <a:ext cx="1944526"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573660" y="2150030"/>
              <a:ext cx="1754327" cy="392415"/>
            </a:xfrm>
            <a:prstGeom prst="rect">
              <a:avLst/>
            </a:prstGeom>
          </p:spPr>
          <p:txBody>
            <a:bodyPr wrap="none">
              <a:spAutoFit/>
            </a:bodyPr>
            <a:lstStyle/>
            <a:p>
              <a:pPr algn="ctr"/>
              <a:r>
                <a:rPr lang="zh-CN" altLang="en-US" sz="2800" dirty="0" smtClean="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rPr>
                <a:t>内部网关协议</a:t>
              </a:r>
              <a:endParaRPr lang="en-US" altLang="zh-CN" sz="2800" dirty="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69" name="组合 68"/>
          <p:cNvGrpSpPr/>
          <p:nvPr/>
        </p:nvGrpSpPr>
        <p:grpSpPr>
          <a:xfrm>
            <a:off x="6171638" y="2129160"/>
            <a:ext cx="2592701" cy="3864429"/>
            <a:chOff x="503238" y="1596870"/>
            <a:chExt cx="1944526" cy="2898322"/>
          </a:xfrm>
        </p:grpSpPr>
        <p:sp>
          <p:nvSpPr>
            <p:cNvPr id="70" name="矩形 69"/>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1136946" y="1663074"/>
              <a:ext cx="677108" cy="392415"/>
            </a:xfrm>
            <a:prstGeom prst="rect">
              <a:avLst/>
            </a:prstGeom>
          </p:spPr>
          <p:txBody>
            <a:bodyPr wrap="none">
              <a:spAutoFit/>
            </a:bodyPr>
            <a:lstStyle/>
            <a:p>
              <a:pPr algn="ctr"/>
              <a:r>
                <a:rPr lang="en-US" altLang="zh-CN" sz="2800" dirty="0" smtClean="0">
                  <a:solidFill>
                    <a:srgbClr val="0563B8"/>
                  </a:solidFill>
                  <a:latin typeface="Century Gothic" panose="020B0502020202020204" pitchFamily="34" charset="0"/>
                  <a:cs typeface="Arial" panose="020B0604020202020204" pitchFamily="34" charset="0"/>
                </a:rPr>
                <a:t>EGP</a:t>
              </a:r>
              <a:endParaRPr lang="en-US" altLang="zh-CN" sz="2800" dirty="0">
                <a:solidFill>
                  <a:srgbClr val="0563B8"/>
                </a:solidFill>
                <a:latin typeface="Century Gothic" panose="020B0502020202020204" pitchFamily="34" charset="0"/>
                <a:cs typeface="Arial" panose="020B0604020202020204" pitchFamily="34" charset="0"/>
              </a:endParaRPr>
            </a:p>
          </p:txBody>
        </p:sp>
        <p:sp>
          <p:nvSpPr>
            <p:cNvPr id="72" name="矩形 71"/>
            <p:cNvSpPr/>
            <p:nvPr/>
          </p:nvSpPr>
          <p:spPr>
            <a:xfrm>
              <a:off x="503238" y="2087582"/>
              <a:ext cx="1944526"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矩形 72"/>
            <p:cNvSpPr/>
            <p:nvPr/>
          </p:nvSpPr>
          <p:spPr>
            <a:xfrm>
              <a:off x="573657" y="2150030"/>
              <a:ext cx="1754327" cy="392415"/>
            </a:xfrm>
            <a:prstGeom prst="rect">
              <a:avLst/>
            </a:prstGeom>
          </p:spPr>
          <p:txBody>
            <a:bodyPr wrap="none">
              <a:spAutoFit/>
            </a:bodyPr>
            <a:lstStyle/>
            <a:p>
              <a:pPr algn="ctr"/>
              <a:r>
                <a:rPr lang="zh-CN" altLang="en-US" sz="2800" dirty="0" smtClean="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rPr>
                <a:t>外部网关协议</a:t>
              </a:r>
              <a:endParaRPr lang="en-US" altLang="zh-CN" sz="2800" dirty="0">
                <a:solidFill>
                  <a:schemeClr val="bg1"/>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81" name="组合 80"/>
          <p:cNvGrpSpPr/>
          <p:nvPr/>
        </p:nvGrpSpPr>
        <p:grpSpPr>
          <a:xfrm>
            <a:off x="8921966" y="2129160"/>
            <a:ext cx="2592701" cy="3864429"/>
            <a:chOff x="6691474" y="1596870"/>
            <a:chExt cx="1944526" cy="2898322"/>
          </a:xfrm>
        </p:grpSpPr>
        <p:sp>
          <p:nvSpPr>
            <p:cNvPr id="53" name="矩形 52"/>
            <p:cNvSpPr/>
            <p:nvPr/>
          </p:nvSpPr>
          <p:spPr>
            <a:xfrm>
              <a:off x="6691474" y="1596870"/>
              <a:ext cx="1944526" cy="2898322"/>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5" name="矩形 54"/>
            <p:cNvSpPr/>
            <p:nvPr/>
          </p:nvSpPr>
          <p:spPr>
            <a:xfrm>
              <a:off x="6788253" y="2823778"/>
              <a:ext cx="1785994" cy="1038746"/>
            </a:xfrm>
            <a:prstGeom prst="rect">
              <a:avLst/>
            </a:prstGeom>
          </p:spPr>
          <p:txBody>
            <a:bodyPr wrap="square">
              <a:spAutoFit/>
            </a:bodyPr>
            <a:lstStyle/>
            <a:p>
              <a:pPr algn="ctr"/>
              <a:r>
                <a:rPr lang="zh-CN" altLang="en-US" sz="1200" dirty="0">
                  <a:solidFill>
                    <a:schemeClr val="bg1"/>
                  </a:solidFill>
                  <a:latin typeface="Century Gothic" panose="020B0502020202020204" pitchFamily="34" charset="0"/>
                  <a:cs typeface="Arial" panose="020B0604020202020204" pitchFamily="34" charset="0"/>
                </a:rPr>
                <a:t>用于在 </a:t>
              </a:r>
              <a:r>
                <a:rPr lang="en-US" altLang="zh-CN" sz="1200" dirty="0">
                  <a:solidFill>
                    <a:schemeClr val="bg1"/>
                  </a:solidFill>
                  <a:latin typeface="Century Gothic" panose="020B0502020202020204" pitchFamily="34" charset="0"/>
                  <a:cs typeface="Arial" panose="020B0604020202020204" pitchFamily="34" charset="0"/>
                </a:rPr>
                <a:t>AS </a:t>
              </a:r>
              <a:r>
                <a:rPr lang="zh-CN" altLang="en-US" sz="1200" dirty="0">
                  <a:solidFill>
                    <a:schemeClr val="bg1"/>
                  </a:solidFill>
                  <a:latin typeface="Century Gothic" panose="020B0502020202020204" pitchFamily="34" charset="0"/>
                  <a:cs typeface="Arial" panose="020B0604020202020204" pitchFamily="34" charset="0"/>
                </a:rPr>
                <a:t>间实现路由。它也称为 </a:t>
              </a:r>
              <a:r>
                <a:rPr lang="en-US" altLang="zh-CN" sz="1200" dirty="0">
                  <a:solidFill>
                    <a:schemeClr val="bg1"/>
                  </a:solidFill>
                  <a:latin typeface="Century Gothic" panose="020B0502020202020204" pitchFamily="34" charset="0"/>
                  <a:cs typeface="Arial" panose="020B0604020202020204" pitchFamily="34" charset="0"/>
                </a:rPr>
                <a:t>AS </a:t>
              </a:r>
              <a:r>
                <a:rPr lang="zh-CN" altLang="en-US" sz="1200" dirty="0">
                  <a:solidFill>
                    <a:schemeClr val="bg1"/>
                  </a:solidFill>
                  <a:latin typeface="Century Gothic" panose="020B0502020202020204" pitchFamily="34" charset="0"/>
                  <a:cs typeface="Arial" panose="020B0604020202020204" pitchFamily="34" charset="0"/>
                </a:rPr>
                <a:t>间路由。服务提供商和大型企业可以使用 </a:t>
              </a:r>
              <a:r>
                <a:rPr lang="en-US" altLang="zh-CN" sz="1200" dirty="0">
                  <a:solidFill>
                    <a:schemeClr val="bg1"/>
                  </a:solidFill>
                  <a:latin typeface="Century Gothic" panose="020B0502020202020204" pitchFamily="34" charset="0"/>
                  <a:cs typeface="Arial" panose="020B0604020202020204" pitchFamily="34" charset="0"/>
                </a:rPr>
                <a:t>EGP </a:t>
              </a:r>
              <a:r>
                <a:rPr lang="zh-CN" altLang="en-US" sz="1200" dirty="0">
                  <a:solidFill>
                    <a:schemeClr val="bg1"/>
                  </a:solidFill>
                  <a:latin typeface="Century Gothic" panose="020B0502020202020204" pitchFamily="34" charset="0"/>
                  <a:cs typeface="Arial" panose="020B0604020202020204" pitchFamily="34" charset="0"/>
                </a:rPr>
                <a:t>实现互联。边界网关协议（</a:t>
              </a:r>
              <a:r>
                <a:rPr lang="en-US" altLang="zh-CN" sz="1200" dirty="0">
                  <a:solidFill>
                    <a:schemeClr val="bg1"/>
                  </a:solidFill>
                  <a:latin typeface="Century Gothic" panose="020B0502020202020204" pitchFamily="34" charset="0"/>
                  <a:cs typeface="Arial" panose="020B0604020202020204" pitchFamily="34" charset="0"/>
                </a:rPr>
                <a:t>Border Gateway Protocol</a:t>
              </a:r>
              <a:r>
                <a:rPr lang="zh-CN" altLang="en-US" sz="1200" dirty="0">
                  <a:solidFill>
                    <a:schemeClr val="bg1"/>
                  </a:solidFill>
                  <a:latin typeface="Century Gothic" panose="020B0502020202020204" pitchFamily="34" charset="0"/>
                  <a:cs typeface="Arial" panose="020B0604020202020204" pitchFamily="34" charset="0"/>
                </a:rPr>
                <a:t>，</a:t>
              </a:r>
              <a:r>
                <a:rPr lang="en-US" altLang="zh-CN" sz="1200" dirty="0">
                  <a:solidFill>
                    <a:schemeClr val="bg1"/>
                  </a:solidFill>
                  <a:latin typeface="Century Gothic" panose="020B0502020202020204" pitchFamily="34" charset="0"/>
                  <a:cs typeface="Arial" panose="020B0604020202020204" pitchFamily="34" charset="0"/>
                </a:rPr>
                <a:t>BGP</a:t>
              </a:r>
              <a:r>
                <a:rPr lang="zh-CN" altLang="en-US" sz="1200" dirty="0">
                  <a:solidFill>
                    <a:schemeClr val="bg1"/>
                  </a:solidFill>
                  <a:latin typeface="Century Gothic" panose="020B0502020202020204" pitchFamily="34" charset="0"/>
                  <a:cs typeface="Arial" panose="020B0604020202020204" pitchFamily="34" charset="0"/>
                </a:rPr>
                <a:t>） 是目前唯一可行的 </a:t>
              </a:r>
              <a:r>
                <a:rPr lang="en-US" altLang="zh-CN" sz="1200" dirty="0">
                  <a:solidFill>
                    <a:schemeClr val="bg1"/>
                  </a:solidFill>
                  <a:latin typeface="Century Gothic" panose="020B0502020202020204" pitchFamily="34" charset="0"/>
                  <a:cs typeface="Arial" panose="020B0604020202020204" pitchFamily="34" charset="0"/>
                </a:rPr>
                <a:t>EGP</a:t>
              </a:r>
              <a:r>
                <a:rPr lang="zh-CN" altLang="en-US" sz="1200" dirty="0">
                  <a:solidFill>
                    <a:schemeClr val="bg1"/>
                  </a:solidFill>
                  <a:latin typeface="Century Gothic" panose="020B0502020202020204" pitchFamily="34" charset="0"/>
                  <a:cs typeface="Arial" panose="020B0604020202020204" pitchFamily="34" charset="0"/>
                </a:rPr>
                <a:t>，也是互联网使用的官方路由协议。</a:t>
              </a:r>
              <a:endParaRPr lang="en-US" altLang="zh-CN" sz="1200" dirty="0">
                <a:solidFill>
                  <a:schemeClr val="bg1"/>
                </a:solidFill>
                <a:latin typeface="Century Gothic" panose="020B0502020202020204" pitchFamily="34" charset="0"/>
                <a:cs typeface="Arial" panose="020B0604020202020204" pitchFamily="34" charset="0"/>
              </a:endParaRPr>
            </a:p>
          </p:txBody>
        </p:sp>
        <p:grpSp>
          <p:nvGrpSpPr>
            <p:cNvPr id="42" name="组合 41"/>
            <p:cNvGrpSpPr/>
            <p:nvPr/>
          </p:nvGrpSpPr>
          <p:grpSpPr>
            <a:xfrm>
              <a:off x="7285695" y="1801960"/>
              <a:ext cx="756084" cy="729740"/>
              <a:chOff x="11834813" y="3744913"/>
              <a:chExt cx="455613" cy="439738"/>
            </a:xfrm>
            <a:solidFill>
              <a:schemeClr val="bg1"/>
            </a:solidFill>
          </p:grpSpPr>
          <p:sp>
            <p:nvSpPr>
              <p:cNvPr id="43"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56" name="组合 55"/>
          <p:cNvGrpSpPr/>
          <p:nvPr/>
        </p:nvGrpSpPr>
        <p:grpSpPr>
          <a:xfrm>
            <a:off x="11856640" y="548680"/>
            <a:ext cx="335360" cy="882400"/>
            <a:chOff x="8892480" y="411510"/>
            <a:chExt cx="251520" cy="661800"/>
          </a:xfrm>
        </p:grpSpPr>
        <p:sp>
          <p:nvSpPr>
            <p:cNvPr id="57" name="矩形 56"/>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8"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79</a:t>
              </a:r>
              <a:endParaRPr lang="zh-CN" altLang="en-US" sz="1067" dirty="0">
                <a:solidFill>
                  <a:schemeClr val="bg1"/>
                </a:solidFill>
                <a:latin typeface="Century Gothic" panose="020B0502020202020204" pitchFamily="34" charset="0"/>
              </a:endParaRPr>
            </a:p>
          </p:txBody>
        </p:sp>
        <p:grpSp>
          <p:nvGrpSpPr>
            <p:cNvPr id="59" name="组合 58"/>
            <p:cNvGrpSpPr/>
            <p:nvPr/>
          </p:nvGrpSpPr>
          <p:grpSpPr>
            <a:xfrm>
              <a:off x="8964240" y="819459"/>
              <a:ext cx="108000" cy="7834"/>
              <a:chOff x="8953171" y="848034"/>
              <a:chExt cx="130138" cy="7834"/>
            </a:xfrm>
          </p:grpSpPr>
          <p:cxnSp>
            <p:nvCxnSpPr>
              <p:cNvPr id="60" name="直接连接符 59"/>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86664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1" fill="hold" nodeType="withEffect">
                                  <p:stCondLst>
                                    <p:cond delay="75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p:tgtEl>
                                          <p:spTgt spid="82"/>
                                        </p:tgtEl>
                                        <p:attrNameLst>
                                          <p:attrName>ppt_y</p:attrName>
                                        </p:attrNameLst>
                                      </p:cBhvr>
                                      <p:tavLst>
                                        <p:tav tm="0">
                                          <p:val>
                                            <p:strVal val="#ppt_y-#ppt_h*1.125000"/>
                                          </p:val>
                                        </p:tav>
                                        <p:tav tm="100000">
                                          <p:val>
                                            <p:strVal val="#ppt_y"/>
                                          </p:val>
                                        </p:tav>
                                      </p:tavLst>
                                    </p:anim>
                                    <p:animEffect transition="in" filter="wipe(down)">
                                      <p:cBhvr>
                                        <p:cTn id="20" dur="500"/>
                                        <p:tgtEl>
                                          <p:spTgt spid="82"/>
                                        </p:tgtEl>
                                      </p:cBhvr>
                                    </p:animEffect>
                                  </p:childTnLst>
                                </p:cTn>
                              </p:par>
                              <p:par>
                                <p:cTn id="21" presetID="12" presetClass="entr" presetSubtype="4" fill="hold" nodeType="withEffect">
                                  <p:stCondLst>
                                    <p:cond delay="1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p:tgtEl>
                                          <p:spTgt spid="69"/>
                                        </p:tgtEl>
                                        <p:attrNameLst>
                                          <p:attrName>ppt_y</p:attrName>
                                        </p:attrNameLst>
                                      </p:cBhvr>
                                      <p:tavLst>
                                        <p:tav tm="0">
                                          <p:val>
                                            <p:strVal val="#ppt_y+#ppt_h*1.125000"/>
                                          </p:val>
                                        </p:tav>
                                        <p:tav tm="100000">
                                          <p:val>
                                            <p:strVal val="#ppt_y"/>
                                          </p:val>
                                        </p:tav>
                                      </p:tavLst>
                                    </p:anim>
                                    <p:animEffect transition="in" filter="wipe(up)">
                                      <p:cBhvr>
                                        <p:cTn id="24" dur="500"/>
                                        <p:tgtEl>
                                          <p:spTgt spid="69"/>
                                        </p:tgtEl>
                                      </p:cBhvr>
                                    </p:animEffect>
                                  </p:childTnLst>
                                </p:cTn>
                              </p:par>
                              <p:par>
                                <p:cTn id="25" presetID="12" presetClass="entr" presetSubtype="1" fill="hold" nodeType="withEffect">
                                  <p:stCondLst>
                                    <p:cond delay="1250"/>
                                  </p:stCondLst>
                                  <p:childTnLst>
                                    <p:set>
                                      <p:cBhvr>
                                        <p:cTn id="26" dur="1" fill="hold">
                                          <p:stCondLst>
                                            <p:cond delay="0"/>
                                          </p:stCondLst>
                                        </p:cTn>
                                        <p:tgtEl>
                                          <p:spTgt spid="81"/>
                                        </p:tgtEl>
                                        <p:attrNameLst>
                                          <p:attrName>style.visibility</p:attrName>
                                        </p:attrNameLst>
                                      </p:cBhvr>
                                      <p:to>
                                        <p:strVal val="visible"/>
                                      </p:to>
                                    </p:set>
                                    <p:anim calcmode="lin" valueType="num">
                                      <p:cBhvr additive="base">
                                        <p:cTn id="27" dur="500"/>
                                        <p:tgtEl>
                                          <p:spTgt spid="81"/>
                                        </p:tgtEl>
                                        <p:attrNameLst>
                                          <p:attrName>ppt_y</p:attrName>
                                        </p:attrNameLst>
                                      </p:cBhvr>
                                      <p:tavLst>
                                        <p:tav tm="0">
                                          <p:val>
                                            <p:strVal val="#ppt_y-#ppt_h*1.125000"/>
                                          </p:val>
                                        </p:tav>
                                        <p:tav tm="100000">
                                          <p:val>
                                            <p:strVal val="#ppt_y"/>
                                          </p:val>
                                        </p:tav>
                                      </p:tavLst>
                                    </p:anim>
                                    <p:animEffect transition="in" filter="wipe(down)">
                                      <p:cBhvr>
                                        <p:cTn id="2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9987" y="698680"/>
            <a:ext cx="3262432" cy="1075180"/>
            <a:chOff x="412490" y="524010"/>
            <a:chExt cx="2446824" cy="806385"/>
          </a:xfrm>
        </p:grpSpPr>
        <p:sp>
          <p:nvSpPr>
            <p:cNvPr id="5" name="矩形 4"/>
            <p:cNvSpPr/>
            <p:nvPr/>
          </p:nvSpPr>
          <p:spPr>
            <a:xfrm>
              <a:off x="412490" y="524010"/>
              <a:ext cx="2446824" cy="530914"/>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网络互联概述</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84146"/>
              <a:ext cx="1292662" cy="346249"/>
            </a:xfrm>
            <a:prstGeom prst="rect">
              <a:avLst/>
            </a:prstGeom>
          </p:spPr>
          <p:txBody>
            <a:bodyPr wrap="none">
              <a:spAutoFit/>
            </a:bodyPr>
            <a:lstStyle/>
            <a:p>
              <a:pPr lvl="0"/>
              <a:r>
                <a:rPr lang="zh-CN" altLang="en-US"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设备与层次</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107" name="组合 106"/>
          <p:cNvGrpSpPr/>
          <p:nvPr/>
        </p:nvGrpSpPr>
        <p:grpSpPr>
          <a:xfrm>
            <a:off x="11856640" y="548680"/>
            <a:ext cx="335360" cy="882400"/>
            <a:chOff x="8892480" y="411510"/>
            <a:chExt cx="251520" cy="661800"/>
          </a:xfrm>
        </p:grpSpPr>
        <p:sp>
          <p:nvSpPr>
            <p:cNvPr id="108" name="矩形 107"/>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9"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08</a:t>
              </a:r>
              <a:endParaRPr lang="zh-CN" altLang="en-US" sz="1067" dirty="0">
                <a:solidFill>
                  <a:schemeClr val="bg1"/>
                </a:solidFill>
                <a:latin typeface="Century Gothic" panose="020B0502020202020204" pitchFamily="34" charset="0"/>
              </a:endParaRPr>
            </a:p>
          </p:txBody>
        </p:sp>
        <p:grpSp>
          <p:nvGrpSpPr>
            <p:cNvPr id="137" name="组合 136"/>
            <p:cNvGrpSpPr/>
            <p:nvPr/>
          </p:nvGrpSpPr>
          <p:grpSpPr>
            <a:xfrm>
              <a:off x="8964240" y="819459"/>
              <a:ext cx="108000" cy="7834"/>
              <a:chOff x="8953171" y="848034"/>
              <a:chExt cx="130138" cy="7834"/>
            </a:xfrm>
          </p:grpSpPr>
          <p:cxnSp>
            <p:nvCxnSpPr>
              <p:cNvPr id="138" name="直接连接符 137"/>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 name="组合 7"/>
          <p:cNvGrpSpPr/>
          <p:nvPr/>
        </p:nvGrpSpPr>
        <p:grpSpPr>
          <a:xfrm>
            <a:off x="674635" y="1890278"/>
            <a:ext cx="10879677" cy="4864220"/>
            <a:chOff x="674635" y="1890278"/>
            <a:chExt cx="10879677" cy="4864220"/>
          </a:xfrm>
        </p:grpSpPr>
        <p:sp>
          <p:nvSpPr>
            <p:cNvPr id="70" name="矩形 69"/>
            <p:cNvSpPr/>
            <p:nvPr/>
          </p:nvSpPr>
          <p:spPr>
            <a:xfrm>
              <a:off x="674635" y="1890278"/>
              <a:ext cx="10840032" cy="496023"/>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859915" y="1953623"/>
              <a:ext cx="1005403" cy="338555"/>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互联设备</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2" name="矩形 71"/>
            <p:cNvSpPr/>
            <p:nvPr/>
          </p:nvSpPr>
          <p:spPr>
            <a:xfrm>
              <a:off x="2689634" y="1953623"/>
              <a:ext cx="1005403" cy="338555"/>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互联层次</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3" name="矩形 72"/>
            <p:cNvSpPr/>
            <p:nvPr/>
          </p:nvSpPr>
          <p:spPr>
            <a:xfrm>
              <a:off x="4373490" y="1953623"/>
              <a:ext cx="1005403" cy="338555"/>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应用场合</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6554647" y="1969011"/>
              <a:ext cx="595035" cy="338555"/>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功能</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5" name="矩形 74"/>
            <p:cNvSpPr/>
            <p:nvPr/>
          </p:nvSpPr>
          <p:spPr>
            <a:xfrm>
              <a:off x="10241133" y="1953623"/>
              <a:ext cx="595035" cy="338555"/>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缺点</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76" name="矩形 75"/>
            <p:cNvSpPr/>
            <p:nvPr/>
          </p:nvSpPr>
          <p:spPr>
            <a:xfrm>
              <a:off x="705175" y="2526606"/>
              <a:ext cx="800219" cy="338555"/>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中继器</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7" name="矩形 76"/>
            <p:cNvSpPr/>
            <p:nvPr/>
          </p:nvSpPr>
          <p:spPr>
            <a:xfrm>
              <a:off x="705175" y="3383437"/>
              <a:ext cx="595035" cy="338555"/>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网桥</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8" name="矩形 77"/>
            <p:cNvSpPr/>
            <p:nvPr/>
          </p:nvSpPr>
          <p:spPr>
            <a:xfrm>
              <a:off x="705175" y="4660690"/>
              <a:ext cx="800219" cy="338555"/>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路由器</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79" name="矩形 78"/>
            <p:cNvSpPr/>
            <p:nvPr/>
          </p:nvSpPr>
          <p:spPr>
            <a:xfrm>
              <a:off x="705175" y="6000446"/>
              <a:ext cx="595035" cy="338555"/>
            </a:xfrm>
            <a:prstGeom prst="rect">
              <a:avLst/>
            </a:prstGeom>
          </p:spPr>
          <p:txBody>
            <a:bodyPr wrap="none">
              <a:spAutoFit/>
            </a:bodyPr>
            <a:lstStyle/>
            <a:p>
              <a:r>
                <a:rPr lang="zh-CN" altLang="en-US" sz="1600" dirty="0" smtClean="0">
                  <a:solidFill>
                    <a:srgbClr val="394A57"/>
                  </a:solidFill>
                  <a:latin typeface="Century Gothic" panose="020B0502020202020204" pitchFamily="34" charset="0"/>
                  <a:cs typeface="Arial" panose="020B0604020202020204" pitchFamily="34" charset="0"/>
                </a:rPr>
                <a:t>网关</a:t>
              </a:r>
              <a:endParaRPr lang="en-US" altLang="zh-CN" sz="1600" dirty="0">
                <a:solidFill>
                  <a:srgbClr val="394A57"/>
                </a:solidFill>
                <a:latin typeface="Century Gothic" panose="020B0502020202020204" pitchFamily="34" charset="0"/>
                <a:cs typeface="Arial" panose="020B0604020202020204" pitchFamily="34" charset="0"/>
              </a:endParaRPr>
            </a:p>
          </p:txBody>
        </p:sp>
        <p:cxnSp>
          <p:nvCxnSpPr>
            <p:cNvPr id="3" name="直接连接符 2"/>
            <p:cNvCxnSpPr/>
            <p:nvPr/>
          </p:nvCxnSpPr>
          <p:spPr>
            <a:xfrm>
              <a:off x="674938" y="3308964"/>
              <a:ext cx="1084212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74938" y="4488300"/>
              <a:ext cx="1084212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674938" y="5860141"/>
              <a:ext cx="1084212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674938" y="6750725"/>
              <a:ext cx="1084212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1" name="矩形 130"/>
            <p:cNvSpPr/>
            <p:nvPr/>
          </p:nvSpPr>
          <p:spPr>
            <a:xfrm>
              <a:off x="6094651" y="5922168"/>
              <a:ext cx="1415772" cy="584775"/>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在高层转换协</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议</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32" name="矩形 131"/>
            <p:cNvSpPr/>
            <p:nvPr/>
          </p:nvSpPr>
          <p:spPr>
            <a:xfrm>
              <a:off x="8149239" y="1953622"/>
              <a:ext cx="595035" cy="338555"/>
            </a:xfrm>
            <a:prstGeom prst="rect">
              <a:avLst/>
            </a:prstGeom>
          </p:spPr>
          <p:txBody>
            <a:bodyPr wrap="none">
              <a:spAutoFit/>
            </a:bodyPr>
            <a:lstStyle/>
            <a:p>
              <a:pPr algn="ctr"/>
              <a:r>
                <a:rPr lang="zh-CN" altLang="en-US" sz="1600" dirty="0" smtClean="0">
                  <a:solidFill>
                    <a:schemeClr val="bg1"/>
                  </a:solidFill>
                  <a:latin typeface="Century Gothic" panose="020B0502020202020204" pitchFamily="34" charset="0"/>
                  <a:cs typeface="Arial" panose="020B0604020202020204" pitchFamily="34" charset="0"/>
                </a:rPr>
                <a:t>功能</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33" name="矩形 132"/>
            <p:cNvSpPr/>
            <p:nvPr/>
          </p:nvSpPr>
          <p:spPr>
            <a:xfrm>
              <a:off x="2587040" y="3383437"/>
              <a:ext cx="1210588"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数据链路层</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34" name="矩形 133"/>
            <p:cNvSpPr/>
            <p:nvPr/>
          </p:nvSpPr>
          <p:spPr>
            <a:xfrm>
              <a:off x="2792225" y="4661016"/>
              <a:ext cx="800219"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网络层</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35" name="矩形 134"/>
            <p:cNvSpPr/>
            <p:nvPr/>
          </p:nvSpPr>
          <p:spPr>
            <a:xfrm>
              <a:off x="2792225" y="5923501"/>
              <a:ext cx="800219" cy="830997"/>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会话层</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表示层</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a:solidFill>
                    <a:srgbClr val="394A57"/>
                  </a:solidFill>
                  <a:latin typeface="Century Gothic" panose="020B0502020202020204" pitchFamily="34" charset="0"/>
                  <a:cs typeface="Arial" panose="020B0604020202020204" pitchFamily="34" charset="0"/>
                </a:rPr>
                <a:t>应用层</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0" name="矩形 139"/>
            <p:cNvSpPr/>
            <p:nvPr/>
          </p:nvSpPr>
          <p:spPr>
            <a:xfrm>
              <a:off x="4060973" y="3404703"/>
              <a:ext cx="1620957" cy="584775"/>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各种局域网的互</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联</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1" name="矩形 140"/>
            <p:cNvSpPr/>
            <p:nvPr/>
          </p:nvSpPr>
          <p:spPr>
            <a:xfrm>
              <a:off x="4010480" y="2529878"/>
              <a:ext cx="1721946" cy="584775"/>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互联相同 </a:t>
              </a:r>
              <a:r>
                <a:rPr lang="en-US" altLang="zh-CN" sz="1600" dirty="0" smtClean="0">
                  <a:solidFill>
                    <a:srgbClr val="394A57"/>
                  </a:solidFill>
                  <a:latin typeface="Century Gothic" panose="020B0502020202020204" pitchFamily="34" charset="0"/>
                  <a:cs typeface="Arial" panose="020B0604020202020204" pitchFamily="34" charset="0"/>
                </a:rPr>
                <a:t>LAN </a:t>
              </a:r>
              <a:r>
                <a:rPr lang="zh-CN" altLang="en-US" sz="1600" dirty="0" smtClean="0">
                  <a:solidFill>
                    <a:srgbClr val="394A57"/>
                  </a:solidFill>
                  <a:latin typeface="Century Gothic" panose="020B0502020202020204" pitchFamily="34" charset="0"/>
                  <a:cs typeface="Arial" panose="020B0604020202020204" pitchFamily="34" charset="0"/>
                </a:rPr>
                <a:t>的</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多个网段</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2" name="矩形 141"/>
            <p:cNvSpPr/>
            <p:nvPr/>
          </p:nvSpPr>
          <p:spPr>
            <a:xfrm>
              <a:off x="3885450" y="4547054"/>
              <a:ext cx="1972015" cy="830997"/>
            </a:xfrm>
            <a:prstGeom prst="rect">
              <a:avLst/>
            </a:prstGeom>
          </p:spPr>
          <p:txBody>
            <a:bodyPr wrap="none">
              <a:spAutoFit/>
            </a:bodyPr>
            <a:lstStyle/>
            <a:p>
              <a:pPr algn="ctr"/>
              <a:r>
                <a:rPr lang="en-US" altLang="zh-CN" sz="1600" dirty="0" smtClean="0">
                  <a:solidFill>
                    <a:srgbClr val="394A57"/>
                  </a:solidFill>
                  <a:latin typeface="Century Gothic" panose="020B0502020202020204" pitchFamily="34" charset="0"/>
                  <a:cs typeface="Arial" panose="020B0604020202020204" pitchFamily="34" charset="0"/>
                </a:rPr>
                <a:t>LAN </a:t>
              </a:r>
              <a:r>
                <a:rPr lang="zh-CN" altLang="en-US" sz="1600" dirty="0" smtClean="0">
                  <a:solidFill>
                    <a:srgbClr val="394A57"/>
                  </a:solidFill>
                  <a:latin typeface="Century Gothic" panose="020B0502020202020204" pitchFamily="34" charset="0"/>
                  <a:cs typeface="Arial" panose="020B0604020202020204" pitchFamily="34" charset="0"/>
                </a:rPr>
                <a:t>与 </a:t>
              </a:r>
              <a:r>
                <a:rPr lang="en-US" altLang="zh-CN" sz="1600" dirty="0" smtClean="0">
                  <a:solidFill>
                    <a:srgbClr val="394A57"/>
                  </a:solidFill>
                  <a:latin typeface="Century Gothic" panose="020B0502020202020204" pitchFamily="34" charset="0"/>
                  <a:cs typeface="Arial" panose="020B0604020202020204" pitchFamily="34" charset="0"/>
                </a:rPr>
                <a:t>LAN </a:t>
              </a:r>
              <a:r>
                <a:rPr lang="zh-CN" altLang="en-US" sz="1600" dirty="0" smtClean="0">
                  <a:solidFill>
                    <a:srgbClr val="394A57"/>
                  </a:solidFill>
                  <a:latin typeface="Century Gothic" panose="020B0502020202020204" pitchFamily="34" charset="0"/>
                  <a:cs typeface="Arial" panose="020B0604020202020204" pitchFamily="34" charset="0"/>
                </a:rPr>
                <a:t>互联</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en-US" altLang="zh-CN" sz="1600" dirty="0" smtClean="0">
                  <a:solidFill>
                    <a:srgbClr val="394A57"/>
                  </a:solidFill>
                  <a:latin typeface="Century Gothic" panose="020B0502020202020204" pitchFamily="34" charset="0"/>
                  <a:cs typeface="Arial" panose="020B0604020202020204" pitchFamily="34" charset="0"/>
                </a:rPr>
                <a:t>LAN </a:t>
              </a:r>
              <a:r>
                <a:rPr lang="zh-CN" altLang="en-US" sz="1600" dirty="0" smtClean="0">
                  <a:solidFill>
                    <a:srgbClr val="394A57"/>
                  </a:solidFill>
                  <a:latin typeface="Century Gothic" panose="020B0502020202020204" pitchFamily="34" charset="0"/>
                  <a:cs typeface="Arial" panose="020B0604020202020204" pitchFamily="34" charset="0"/>
                </a:rPr>
                <a:t>与 </a:t>
              </a:r>
              <a:r>
                <a:rPr lang="en-US" altLang="zh-CN" sz="1600" dirty="0" smtClean="0">
                  <a:solidFill>
                    <a:srgbClr val="394A57"/>
                  </a:solidFill>
                  <a:latin typeface="Century Gothic" panose="020B0502020202020204" pitchFamily="34" charset="0"/>
                  <a:cs typeface="Arial" panose="020B0604020202020204" pitchFamily="34" charset="0"/>
                </a:rPr>
                <a:t>WAN </a:t>
              </a:r>
              <a:r>
                <a:rPr lang="zh-CN" altLang="en-US" sz="1600" dirty="0" smtClean="0">
                  <a:solidFill>
                    <a:srgbClr val="394A57"/>
                  </a:solidFill>
                  <a:latin typeface="Century Gothic" panose="020B0502020202020204" pitchFamily="34" charset="0"/>
                  <a:cs typeface="Arial" panose="020B0604020202020204" pitchFamily="34" charset="0"/>
                </a:rPr>
                <a:t>互联</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en-US" altLang="zh-CN" sz="1600" dirty="0" smtClean="0">
                  <a:solidFill>
                    <a:srgbClr val="394A57"/>
                  </a:solidFill>
                  <a:latin typeface="Century Gothic" panose="020B0502020202020204" pitchFamily="34" charset="0"/>
                  <a:cs typeface="Arial" panose="020B0604020202020204" pitchFamily="34" charset="0"/>
                </a:rPr>
                <a:t>WAN </a:t>
              </a:r>
              <a:r>
                <a:rPr lang="zh-CN" altLang="en-US" sz="1600" dirty="0" smtClean="0">
                  <a:solidFill>
                    <a:srgbClr val="394A57"/>
                  </a:solidFill>
                  <a:latin typeface="Century Gothic" panose="020B0502020202020204" pitchFamily="34" charset="0"/>
                  <a:cs typeface="Arial" panose="020B0604020202020204" pitchFamily="34" charset="0"/>
                </a:rPr>
                <a:t>与 </a:t>
              </a:r>
              <a:r>
                <a:rPr lang="en-US" altLang="zh-CN" sz="1600" dirty="0" smtClean="0">
                  <a:solidFill>
                    <a:srgbClr val="394A57"/>
                  </a:solidFill>
                  <a:latin typeface="Century Gothic" panose="020B0502020202020204" pitchFamily="34" charset="0"/>
                  <a:cs typeface="Arial" panose="020B0604020202020204" pitchFamily="34" charset="0"/>
                </a:rPr>
                <a:t>WAN </a:t>
              </a:r>
              <a:r>
                <a:rPr lang="zh-CN" altLang="en-US" sz="1600" dirty="0" smtClean="0">
                  <a:solidFill>
                    <a:srgbClr val="394A57"/>
                  </a:solidFill>
                  <a:latin typeface="Century Gothic" panose="020B0502020202020204" pitchFamily="34" charset="0"/>
                  <a:cs typeface="Arial" panose="020B0604020202020204" pitchFamily="34" charset="0"/>
                </a:rPr>
                <a:t>互联</a:t>
              </a:r>
              <a:endParaRPr lang="en-US" altLang="zh-CN" sz="1600" dirty="0" smtClean="0">
                <a:solidFill>
                  <a:srgbClr val="394A57"/>
                </a:solidFill>
                <a:latin typeface="Century Gothic" panose="020B0502020202020204" pitchFamily="34" charset="0"/>
                <a:cs typeface="Arial" panose="020B0604020202020204" pitchFamily="34" charset="0"/>
              </a:endParaRPr>
            </a:p>
          </p:txBody>
        </p:sp>
        <p:sp>
          <p:nvSpPr>
            <p:cNvPr id="143" name="矩形 142"/>
            <p:cNvSpPr/>
            <p:nvPr/>
          </p:nvSpPr>
          <p:spPr>
            <a:xfrm>
              <a:off x="3855790" y="5904194"/>
              <a:ext cx="2031325" cy="830997"/>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互联高层协议不同的</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网络；连接网络与大</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型主机</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4" name="矩形 143"/>
            <p:cNvSpPr/>
            <p:nvPr/>
          </p:nvSpPr>
          <p:spPr>
            <a:xfrm>
              <a:off x="6143290" y="2526607"/>
              <a:ext cx="1415772" cy="584775"/>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信号放大；延</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长信号距离</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5" name="矩形 144"/>
            <p:cNvSpPr/>
            <p:nvPr/>
          </p:nvSpPr>
          <p:spPr>
            <a:xfrm>
              <a:off x="7636273" y="2526608"/>
              <a:ext cx="1620957" cy="584775"/>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互联容易；价格</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低；基本无延迟</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6" name="矩形 145"/>
            <p:cNvSpPr/>
            <p:nvPr/>
          </p:nvSpPr>
          <p:spPr>
            <a:xfrm>
              <a:off x="9522987" y="2462440"/>
              <a:ext cx="2031325" cy="830997"/>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互联规模有限；不能</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隔离不需要的流量；</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无法控制信息传输</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7" name="矩形 146"/>
            <p:cNvSpPr/>
            <p:nvPr/>
          </p:nvSpPr>
          <p:spPr>
            <a:xfrm>
              <a:off x="6143290" y="3384842"/>
              <a:ext cx="1415772" cy="830997"/>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连接局域网；</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改善局域网性</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能</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8" name="矩形 147"/>
            <p:cNvSpPr/>
            <p:nvPr/>
          </p:nvSpPr>
          <p:spPr>
            <a:xfrm>
              <a:off x="6150471" y="4564177"/>
              <a:ext cx="1415772" cy="830997"/>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路由选择；过</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滤信息；网络</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管理；</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49" name="矩形 148"/>
            <p:cNvSpPr/>
            <p:nvPr/>
          </p:nvSpPr>
          <p:spPr>
            <a:xfrm>
              <a:off x="2792225" y="2526607"/>
              <a:ext cx="800219"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物理层</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0" name="矩形 149"/>
            <p:cNvSpPr/>
            <p:nvPr/>
          </p:nvSpPr>
          <p:spPr>
            <a:xfrm>
              <a:off x="7636273" y="3383437"/>
              <a:ext cx="1620957" cy="1077218"/>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互联容易；协议</a:t>
              </a:r>
              <a:endParaRPr lang="en-US" altLang="zh-CN" sz="1600" dirty="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透明；隔离不必</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要的流量；交换</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效率高</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1" name="矩形 150"/>
            <p:cNvSpPr/>
            <p:nvPr/>
          </p:nvSpPr>
          <p:spPr>
            <a:xfrm>
              <a:off x="7533682" y="4548391"/>
              <a:ext cx="1826141" cy="1323439"/>
            </a:xfrm>
            <a:prstGeom prst="rect">
              <a:avLst/>
            </a:prstGeom>
          </p:spPr>
          <p:txBody>
            <a:bodyPr wrap="none">
              <a:spAutoFit/>
            </a:bodyPr>
            <a:lstStyle/>
            <a:p>
              <a:pPr algn="just"/>
              <a:r>
                <a:rPr lang="zh-CN" altLang="en-US" sz="1600" dirty="0" smtClean="0">
                  <a:solidFill>
                    <a:srgbClr val="394A57"/>
                  </a:solidFill>
                  <a:latin typeface="Century Gothic" panose="020B0502020202020204" pitchFamily="34" charset="0"/>
                  <a:cs typeface="Arial" panose="020B0604020202020204" pitchFamily="34" charset="0"/>
                </a:rPr>
                <a:t>适合于大规模复</a:t>
              </a:r>
              <a:endParaRPr lang="en-US" altLang="zh-CN" sz="1600" dirty="0" smtClean="0">
                <a:solidFill>
                  <a:srgbClr val="394A57"/>
                </a:solidFill>
                <a:latin typeface="Century Gothic" panose="020B0502020202020204" pitchFamily="34" charset="0"/>
                <a:cs typeface="Arial" panose="020B0604020202020204" pitchFamily="34" charset="0"/>
              </a:endParaRPr>
            </a:p>
            <a:p>
              <a:pPr algn="just"/>
              <a:r>
                <a:rPr lang="zh-CN" altLang="en-US" sz="1600" dirty="0" smtClean="0">
                  <a:solidFill>
                    <a:srgbClr val="394A57"/>
                  </a:solidFill>
                  <a:latin typeface="Century Gothic" panose="020B0502020202020204" pitchFamily="34" charset="0"/>
                  <a:cs typeface="Arial" panose="020B0604020202020204" pitchFamily="34" charset="0"/>
                </a:rPr>
                <a:t>杂网络互联；管理</a:t>
              </a:r>
              <a:endParaRPr lang="en-US" altLang="zh-CN" sz="1600" dirty="0" smtClean="0">
                <a:solidFill>
                  <a:srgbClr val="394A57"/>
                </a:solidFill>
                <a:latin typeface="Century Gothic" panose="020B0502020202020204" pitchFamily="34" charset="0"/>
                <a:cs typeface="Arial" panose="020B0604020202020204" pitchFamily="34" charset="0"/>
              </a:endParaRPr>
            </a:p>
            <a:p>
              <a:pPr algn="just"/>
              <a:r>
                <a:rPr lang="zh-CN" altLang="en-US" sz="1600" dirty="0" smtClean="0">
                  <a:solidFill>
                    <a:srgbClr val="394A57"/>
                  </a:solidFill>
                  <a:latin typeface="Century Gothic" panose="020B0502020202020204" pitchFamily="34" charset="0"/>
                  <a:cs typeface="Arial" panose="020B0604020202020204" pitchFamily="34" charset="0"/>
                </a:rPr>
                <a:t>控制能力强；充分</a:t>
              </a:r>
              <a:endParaRPr lang="en-US" altLang="zh-CN" sz="1600" dirty="0" smtClean="0">
                <a:solidFill>
                  <a:srgbClr val="394A57"/>
                </a:solidFill>
                <a:latin typeface="Century Gothic" panose="020B0502020202020204" pitchFamily="34" charset="0"/>
                <a:cs typeface="Arial" panose="020B0604020202020204" pitchFamily="34" charset="0"/>
              </a:endParaRPr>
            </a:p>
            <a:p>
              <a:pPr algn="just"/>
              <a:r>
                <a:rPr lang="zh-CN" altLang="en-US" sz="1600" dirty="0" smtClean="0">
                  <a:solidFill>
                    <a:srgbClr val="394A57"/>
                  </a:solidFill>
                  <a:latin typeface="Century Gothic" panose="020B0502020202020204" pitchFamily="34" charset="0"/>
                  <a:cs typeface="Arial" panose="020B0604020202020204" pitchFamily="34" charset="0"/>
                </a:rPr>
                <a:t>隔离不必要的流量</a:t>
              </a:r>
              <a:endParaRPr lang="en-US" altLang="zh-CN" sz="1600" dirty="0" smtClean="0">
                <a:solidFill>
                  <a:srgbClr val="394A57"/>
                </a:solidFill>
                <a:latin typeface="Century Gothic" panose="020B0502020202020204" pitchFamily="34" charset="0"/>
                <a:cs typeface="Arial" panose="020B0604020202020204" pitchFamily="34" charset="0"/>
              </a:endParaRPr>
            </a:p>
            <a:p>
              <a:pPr algn="just"/>
              <a:r>
                <a:rPr lang="zh-CN" altLang="en-US" sz="1600" dirty="0" smtClean="0">
                  <a:solidFill>
                    <a:srgbClr val="394A57"/>
                  </a:solidFill>
                  <a:latin typeface="Century Gothic" panose="020B0502020202020204" pitchFamily="34" charset="0"/>
                  <a:cs typeface="Arial" panose="020B0604020202020204" pitchFamily="34" charset="0"/>
                </a:rPr>
                <a:t>；安全性好</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2" name="矩形 151"/>
            <p:cNvSpPr/>
            <p:nvPr/>
          </p:nvSpPr>
          <p:spPr>
            <a:xfrm>
              <a:off x="7636273" y="5921296"/>
              <a:ext cx="1620957" cy="830997"/>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可以互联差异</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很大的网络；安</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全性好</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3" name="矩形 152"/>
            <p:cNvSpPr/>
            <p:nvPr/>
          </p:nvSpPr>
          <p:spPr>
            <a:xfrm>
              <a:off x="9522982" y="3384734"/>
              <a:ext cx="2031325" cy="1077218"/>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会产生广播风暴；不</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能完全隔离不必要的</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流量；管理控制能力</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有限有延迟</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4" name="矩形 153"/>
            <p:cNvSpPr/>
            <p:nvPr/>
          </p:nvSpPr>
          <p:spPr>
            <a:xfrm>
              <a:off x="9522982" y="4547054"/>
              <a:ext cx="2031325" cy="584775"/>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网络设置复杂；价格</a:t>
              </a:r>
              <a:endParaRPr lang="en-US" altLang="zh-CN" sz="1600" dirty="0" smtClean="0">
                <a:solidFill>
                  <a:srgbClr val="394A57"/>
                </a:solidFill>
                <a:latin typeface="Century Gothic" panose="020B0502020202020204" pitchFamily="34" charset="0"/>
                <a:cs typeface="Arial" panose="020B0604020202020204" pitchFamily="34" charset="0"/>
              </a:endParaRPr>
            </a:p>
            <a:p>
              <a:pPr algn="ctr"/>
              <a:r>
                <a:rPr lang="zh-CN" altLang="en-US" sz="1600" dirty="0" smtClean="0">
                  <a:solidFill>
                    <a:srgbClr val="394A57"/>
                  </a:solidFill>
                  <a:latin typeface="Century Gothic" panose="020B0502020202020204" pitchFamily="34" charset="0"/>
                  <a:cs typeface="Arial" panose="020B0604020202020204" pitchFamily="34" charset="0"/>
                </a:rPr>
                <a:t>高；延迟大；</a:t>
              </a:r>
              <a:endParaRPr lang="en-US" altLang="zh-CN" sz="1600" dirty="0">
                <a:solidFill>
                  <a:srgbClr val="394A57"/>
                </a:solidFill>
                <a:latin typeface="Century Gothic" panose="020B0502020202020204" pitchFamily="34" charset="0"/>
                <a:cs typeface="Arial" panose="020B0604020202020204" pitchFamily="34" charset="0"/>
              </a:endParaRPr>
            </a:p>
          </p:txBody>
        </p:sp>
        <p:sp>
          <p:nvSpPr>
            <p:cNvPr id="155" name="矩形 154"/>
            <p:cNvSpPr/>
            <p:nvPr/>
          </p:nvSpPr>
          <p:spPr>
            <a:xfrm>
              <a:off x="9522927" y="5921296"/>
              <a:ext cx="2031325" cy="338554"/>
            </a:xfrm>
            <a:prstGeom prst="rect">
              <a:avLst/>
            </a:prstGeom>
          </p:spPr>
          <p:txBody>
            <a:bodyPr wrap="none">
              <a:spAutoFit/>
            </a:bodyPr>
            <a:lstStyle/>
            <a:p>
              <a:pPr algn="ctr"/>
              <a:r>
                <a:rPr lang="zh-CN" altLang="en-US" sz="1600" dirty="0" smtClean="0">
                  <a:solidFill>
                    <a:srgbClr val="394A57"/>
                  </a:solidFill>
                  <a:latin typeface="Century Gothic" panose="020B0502020202020204" pitchFamily="34" charset="0"/>
                  <a:cs typeface="Arial" panose="020B0604020202020204" pitchFamily="34" charset="0"/>
                </a:rPr>
                <a:t>通用性差；不易实现</a:t>
              </a:r>
              <a:endParaRPr lang="en-US" altLang="zh-CN" sz="1600" dirty="0">
                <a:solidFill>
                  <a:srgbClr val="394A57"/>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619258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3" presetClass="entr" presetSubtype="36"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6*min(max(#ppt_w*#ppt_h,.3),1)-7.4)/-.7*#ppt_w"/>
                                          </p:val>
                                        </p:tav>
                                        <p:tav tm="100000">
                                          <p:val>
                                            <p:strVal val="#ppt_w"/>
                                          </p:val>
                                        </p:tav>
                                      </p:tavLst>
                                    </p:anim>
                                    <p:anim calcmode="lin" valueType="num">
                                      <p:cBhvr>
                                        <p:cTn id="13" dur="500" fill="hold"/>
                                        <p:tgtEl>
                                          <p:spTgt spid="8"/>
                                        </p:tgtEl>
                                        <p:attrNameLst>
                                          <p:attrName>ppt_h</p:attrName>
                                        </p:attrNameLst>
                                      </p:cBhvr>
                                      <p:tavLst>
                                        <p:tav tm="0">
                                          <p:val>
                                            <p:strVal val="(6*min(max(#ppt_w*#ppt_h,.3),1)-7.4)/-.7*#ppt_h"/>
                                          </p:val>
                                        </p:tav>
                                        <p:tav tm="100000">
                                          <p:val>
                                            <p:strVal val="#ppt_h"/>
                                          </p:val>
                                        </p:tav>
                                      </p:tavLst>
                                    </p:anim>
                                    <p:anim calcmode="lin" valueType="num">
                                      <p:cBhvr>
                                        <p:cTn id="14" dur="500" fill="hold"/>
                                        <p:tgtEl>
                                          <p:spTgt spid="8"/>
                                        </p:tgtEl>
                                        <p:attrNameLst>
                                          <p:attrName>ppt_x</p:attrName>
                                        </p:attrNameLst>
                                      </p:cBhvr>
                                      <p:tavLst>
                                        <p:tav tm="0">
                                          <p:val>
                                            <p:fltVal val="0.5"/>
                                          </p:val>
                                        </p:tav>
                                        <p:tav tm="100000">
                                          <p:val>
                                            <p:strVal val="#ppt_x"/>
                                          </p:val>
                                        </p:tav>
                                      </p:tavLst>
                                    </p:anim>
                                    <p:anim calcmode="lin" valueType="num">
                                      <p:cBhvr>
                                        <p:cTn id="15" dur="500" fill="hold"/>
                                        <p:tgtEl>
                                          <p:spTgt spid="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288353" cy="707886"/>
          </a:xfrm>
          <a:prstGeom prst="rect">
            <a:avLst/>
          </a:prstGeom>
        </p:spPr>
        <p:txBody>
          <a:bodyPr wrap="none">
            <a:spAutoFit/>
          </a:bodyPr>
          <a:lstStyle/>
          <a:p>
            <a:r>
              <a:rPr lang="zh-CN" altLang="en-US"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距离</a:t>
            </a:r>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矢量路由协议</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031325"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距离矢量算法</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776640"/>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距离矢量路由选择算法，也称为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Bellman-Ford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算法。其基本思想是路由器周期性地向其相邻路由器广播自己知道的路由信息，用于通知相邻路由器自己可到达的网络以及到达该网络的距离，相邻路由器可以根据收到的路由信息修改和刷新自己的路由表。运行距离矢量路由协议的路由器向它的邻居通告路由信息时包含两项内容，一个是距离</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跳数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；一个是方向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出口方向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，下图给</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出了距离矢量实例。在图中，</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知道到达网络 </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172.16.3.0/24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的距离是 </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跳，方向是从接口</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S0/0/0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。使用距离矢量路由协议的路由器并不了解到达目的网络的整条路径，距离矢量协议将路由器作为通往最终目的地路径上的路标。</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80</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945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9582" y="3988775"/>
            <a:ext cx="9429495" cy="2048210"/>
          </a:xfrm>
          <a:prstGeom prst="rect">
            <a:avLst/>
          </a:prstGeom>
          <a:noFill/>
          <a:extLst>
            <a:ext uri="{909E8E84-426E-40DD-AFC4-6F175D3DCCD1}">
              <a14:hiddenFill xmlns:a14="http://schemas.microsoft.com/office/drawing/2010/main">
                <a:solidFill>
                  <a:srgbClr val="CCCC00"/>
                </a:solidFill>
              </a14:hiddenFill>
            </a:ext>
          </a:extLst>
        </p:spPr>
      </p:pic>
    </p:spTree>
    <p:extLst>
      <p:ext uri="{BB962C8B-B14F-4D97-AF65-F5344CB8AC3E}">
        <p14:creationId xmlns:p14="http://schemas.microsoft.com/office/powerpoint/2010/main" val="2616143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19457"/>
                                        </p:tgtEl>
                                        <p:attrNameLst>
                                          <p:attrName>style.visibility</p:attrName>
                                        </p:attrNameLst>
                                      </p:cBhvr>
                                      <p:to>
                                        <p:strVal val="visible"/>
                                      </p:to>
                                    </p:set>
                                    <p:animEffect transition="in" filter="fade">
                                      <p:cBhvr>
                                        <p:cTn id="16" dur="500"/>
                                        <p:tgtEl>
                                          <p:spTgt spid="19457"/>
                                        </p:tgtEl>
                                      </p:cBhvr>
                                    </p:animEffect>
                                    <p:anim calcmode="lin" valueType="num">
                                      <p:cBhvr>
                                        <p:cTn id="17" dur="500" fill="hold"/>
                                        <p:tgtEl>
                                          <p:spTgt spid="19457"/>
                                        </p:tgtEl>
                                        <p:attrNameLst>
                                          <p:attrName>ppt_x</p:attrName>
                                        </p:attrNameLst>
                                      </p:cBhvr>
                                      <p:tavLst>
                                        <p:tav tm="0">
                                          <p:val>
                                            <p:strVal val="#ppt_x"/>
                                          </p:val>
                                        </p:tav>
                                        <p:tav tm="100000">
                                          <p:val>
                                            <p:strVal val="#ppt_x"/>
                                          </p:val>
                                        </p:tav>
                                      </p:tavLst>
                                    </p:anim>
                                    <p:anim calcmode="lin" valueType="num">
                                      <p:cBhvr>
                                        <p:cTn id="18" dur="500" fill="hold"/>
                                        <p:tgtEl>
                                          <p:spTgt spid="19457"/>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9987" y="698680"/>
            <a:ext cx="4288353" cy="1088589"/>
            <a:chOff x="412490" y="524010"/>
            <a:chExt cx="3216265" cy="816443"/>
          </a:xfrm>
        </p:grpSpPr>
        <p:sp>
          <p:nvSpPr>
            <p:cNvPr id="5" name="矩形 4"/>
            <p:cNvSpPr/>
            <p:nvPr/>
          </p:nvSpPr>
          <p:spPr>
            <a:xfrm>
              <a:off x="412490" y="524010"/>
              <a:ext cx="3216265" cy="530914"/>
            </a:xfrm>
            <a:prstGeom prst="rect">
              <a:avLst/>
            </a:prstGeom>
          </p:spPr>
          <p:txBody>
            <a:bodyPr wrap="none">
              <a:spAutoFit/>
            </a:bodyPr>
            <a:lstStyle/>
            <a:p>
              <a:pPr lvl="0"/>
              <a:r>
                <a:rPr lang="zh-CN" altLang="en-US"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距离矢量路由协议</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6" name="矩形 5"/>
            <p:cNvSpPr/>
            <p:nvPr/>
          </p:nvSpPr>
          <p:spPr>
            <a:xfrm>
              <a:off x="412490" y="994204"/>
              <a:ext cx="1784383" cy="346249"/>
            </a:xfrm>
            <a:prstGeom prst="rect">
              <a:avLst/>
            </a:prstGeom>
          </p:spPr>
          <p:txBody>
            <a:bodyPr wrap="none">
              <a:spAutoFit/>
            </a:bodyPr>
            <a:lstStyle/>
            <a:p>
              <a:pPr lvl="0"/>
              <a:r>
                <a:rPr lang="en-US" altLang="zh-CN"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RIP </a:t>
              </a:r>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的工作机制</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grpSp>
        <p:nvGrpSpPr>
          <p:cNvPr id="4118" name="组合 4117"/>
          <p:cNvGrpSpPr/>
          <p:nvPr/>
        </p:nvGrpSpPr>
        <p:grpSpPr>
          <a:xfrm>
            <a:off x="673962" y="2299766"/>
            <a:ext cx="2350322" cy="2996217"/>
            <a:chOff x="720213" y="1724824"/>
            <a:chExt cx="1762742" cy="2247163"/>
          </a:xfrm>
        </p:grpSpPr>
        <p:sp>
          <p:nvSpPr>
            <p:cNvPr id="180" name="矩形 179"/>
            <p:cNvSpPr/>
            <p:nvPr/>
          </p:nvSpPr>
          <p:spPr>
            <a:xfrm>
              <a:off x="720213" y="3625738"/>
              <a:ext cx="1762742" cy="346249"/>
            </a:xfrm>
            <a:prstGeom prst="rect">
              <a:avLst/>
            </a:prstGeom>
          </p:spPr>
          <p:txBody>
            <a:bodyPr wrap="none">
              <a:spAutoFit/>
            </a:bodyPr>
            <a:lstStyle/>
            <a:p>
              <a:pPr algn="ctr"/>
              <a:r>
                <a:rPr lang="zh-CN" altLang="en-US" sz="24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路由表的初始化</a:t>
              </a:r>
              <a:endParaRPr lang="en-US" altLang="zh-CN" sz="2400" b="1"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nvGrpSpPr>
            <p:cNvPr id="4105" name="组合 4104"/>
            <p:cNvGrpSpPr/>
            <p:nvPr/>
          </p:nvGrpSpPr>
          <p:grpSpPr>
            <a:xfrm>
              <a:off x="843947" y="1724824"/>
              <a:ext cx="1515265" cy="1515265"/>
              <a:chOff x="722888" y="1724824"/>
              <a:chExt cx="1515265" cy="1515265"/>
            </a:xfrm>
          </p:grpSpPr>
          <p:sp>
            <p:nvSpPr>
              <p:cNvPr id="139" name="椭圆 138"/>
              <p:cNvSpPr/>
              <p:nvPr/>
            </p:nvSpPr>
            <p:spPr>
              <a:xfrm>
                <a:off x="722888" y="1724824"/>
                <a:ext cx="1515265" cy="1515265"/>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098" name="组合 4097"/>
              <p:cNvGrpSpPr/>
              <p:nvPr/>
            </p:nvGrpSpPr>
            <p:grpSpPr>
              <a:xfrm>
                <a:off x="1166760" y="2123534"/>
                <a:ext cx="627520" cy="717845"/>
                <a:chOff x="10856093" y="315913"/>
                <a:chExt cx="419100" cy="479425"/>
              </a:xfrm>
              <a:solidFill>
                <a:schemeClr val="bg1"/>
              </a:solidFill>
            </p:grpSpPr>
            <p:sp>
              <p:nvSpPr>
                <p:cNvPr id="4"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4104" name="椭圆 4103"/>
              <p:cNvSpPr/>
              <p:nvPr/>
            </p:nvSpPr>
            <p:spPr>
              <a:xfrm>
                <a:off x="764952" y="1766888"/>
                <a:ext cx="1431136" cy="1431136"/>
              </a:xfrm>
              <a:prstGeom prst="ellipse">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grpSp>
        <p:nvGrpSpPr>
          <p:cNvPr id="4117" name="组合 4116"/>
          <p:cNvGrpSpPr/>
          <p:nvPr/>
        </p:nvGrpSpPr>
        <p:grpSpPr>
          <a:xfrm>
            <a:off x="4992878" y="2299766"/>
            <a:ext cx="2040942" cy="2996217"/>
            <a:chOff x="2661655" y="1724824"/>
            <a:chExt cx="1530707" cy="2247163"/>
          </a:xfrm>
        </p:grpSpPr>
        <p:grpSp>
          <p:nvGrpSpPr>
            <p:cNvPr id="4107" name="组合 4106"/>
            <p:cNvGrpSpPr/>
            <p:nvPr/>
          </p:nvGrpSpPr>
          <p:grpSpPr>
            <a:xfrm>
              <a:off x="2669370" y="1724824"/>
              <a:ext cx="1515265" cy="1515265"/>
              <a:chOff x="2626235" y="1724824"/>
              <a:chExt cx="1515265" cy="1515265"/>
            </a:xfrm>
          </p:grpSpPr>
          <p:sp>
            <p:nvSpPr>
              <p:cNvPr id="145" name="椭圆 144"/>
              <p:cNvSpPr/>
              <p:nvPr/>
            </p:nvSpPr>
            <p:spPr>
              <a:xfrm>
                <a:off x="2626235" y="1724824"/>
                <a:ext cx="1515265" cy="1515265"/>
              </a:xfrm>
              <a:prstGeom prst="ellipse">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Freeform 13"/>
              <p:cNvSpPr>
                <a:spLocks/>
              </p:cNvSpPr>
              <p:nvPr/>
            </p:nvSpPr>
            <p:spPr bwMode="auto">
              <a:xfrm>
                <a:off x="3023756" y="2146114"/>
                <a:ext cx="720223" cy="672684"/>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3" name="椭圆 182"/>
              <p:cNvSpPr/>
              <p:nvPr/>
            </p:nvSpPr>
            <p:spPr>
              <a:xfrm>
                <a:off x="2668299" y="1766888"/>
                <a:ext cx="1431136" cy="1431136"/>
              </a:xfrm>
              <a:prstGeom prst="ellipse">
                <a:avLst/>
              </a:prstGeom>
              <a:noFill/>
              <a:ln w="12700">
                <a:solidFill>
                  <a:srgbClr val="008B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88" name="矩形 187"/>
            <p:cNvSpPr/>
            <p:nvPr/>
          </p:nvSpPr>
          <p:spPr>
            <a:xfrm>
              <a:off x="2661655" y="3625738"/>
              <a:ext cx="1530707" cy="346249"/>
            </a:xfrm>
            <a:prstGeom prst="rect">
              <a:avLst/>
            </a:prstGeom>
          </p:spPr>
          <p:txBody>
            <a:bodyPr wrap="none">
              <a:spAutoFit/>
            </a:bodyPr>
            <a:lstStyle/>
            <a:p>
              <a:pPr algn="ctr"/>
              <a:r>
                <a:rPr lang="zh-CN" altLang="en-US" sz="2400" b="1" dirty="0" smtClean="0">
                  <a:solidFill>
                    <a:srgbClr val="00A7AA"/>
                  </a:solidFill>
                  <a:latin typeface="汉仪菱心体简" panose="02010609000101010101" pitchFamily="49" charset="-122"/>
                  <a:ea typeface="汉仪菱心体简" panose="02010609000101010101" pitchFamily="49" charset="-122"/>
                  <a:cs typeface="Arial" panose="020B0604020202020204" pitchFamily="34" charset="0"/>
                </a:rPr>
                <a:t>路由表的更新</a:t>
              </a:r>
              <a:endParaRPr lang="en-US" altLang="zh-CN" sz="2400" b="1" dirty="0">
                <a:solidFill>
                  <a:srgbClr val="00A7AA"/>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4115" name="组合 4114"/>
          <p:cNvGrpSpPr/>
          <p:nvPr/>
        </p:nvGrpSpPr>
        <p:grpSpPr>
          <a:xfrm>
            <a:off x="9157103" y="2299766"/>
            <a:ext cx="2040942" cy="2996217"/>
            <a:chOff x="4854401" y="1724824"/>
            <a:chExt cx="1530707" cy="2247163"/>
          </a:xfrm>
        </p:grpSpPr>
        <p:grpSp>
          <p:nvGrpSpPr>
            <p:cNvPr id="4108" name="组合 4107"/>
            <p:cNvGrpSpPr/>
            <p:nvPr/>
          </p:nvGrpSpPr>
          <p:grpSpPr>
            <a:xfrm>
              <a:off x="4862116" y="1724824"/>
              <a:ext cx="1515265" cy="1515265"/>
              <a:chOff x="4518811" y="1724824"/>
              <a:chExt cx="1515265" cy="1515265"/>
            </a:xfrm>
          </p:grpSpPr>
          <p:sp>
            <p:nvSpPr>
              <p:cNvPr id="151" name="椭圆 150"/>
              <p:cNvSpPr/>
              <p:nvPr/>
            </p:nvSpPr>
            <p:spPr>
              <a:xfrm>
                <a:off x="4518811" y="1724824"/>
                <a:ext cx="1515265" cy="1515265"/>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101" name="组合 4100"/>
              <p:cNvGrpSpPr/>
              <p:nvPr/>
            </p:nvGrpSpPr>
            <p:grpSpPr>
              <a:xfrm>
                <a:off x="4962683" y="2122346"/>
                <a:ext cx="627520" cy="720221"/>
                <a:chOff x="14545443" y="5235576"/>
                <a:chExt cx="419100" cy="481012"/>
              </a:xfrm>
              <a:solidFill>
                <a:schemeClr val="bg1"/>
              </a:solidFill>
            </p:grpSpPr>
            <p:sp>
              <p:nvSpPr>
                <p:cNvPr id="60" name="Freeform 16"/>
                <p:cNvSpPr>
                  <a:spLocks/>
                </p:cNvSpPr>
                <p:nvPr/>
              </p:nvSpPr>
              <p:spPr bwMode="auto">
                <a:xfrm>
                  <a:off x="14545443" y="5303838"/>
                  <a:ext cx="419100" cy="412750"/>
                </a:xfrm>
                <a:custGeom>
                  <a:avLst/>
                  <a:gdLst>
                    <a:gd name="T0" fmla="*/ 56 w 112"/>
                    <a:gd name="T1" fmla="*/ 110 h 110"/>
                    <a:gd name="T2" fmla="*/ 0 w 112"/>
                    <a:gd name="T3" fmla="*/ 54 h 110"/>
                    <a:gd name="T4" fmla="*/ 43 w 112"/>
                    <a:gd name="T5" fmla="*/ 0 h 110"/>
                    <a:gd name="T6" fmla="*/ 45 w 112"/>
                    <a:gd name="T7" fmla="*/ 7 h 110"/>
                    <a:gd name="T8" fmla="*/ 8 w 112"/>
                    <a:gd name="T9" fmla="*/ 54 h 110"/>
                    <a:gd name="T10" fmla="*/ 56 w 112"/>
                    <a:gd name="T11" fmla="*/ 102 h 110"/>
                    <a:gd name="T12" fmla="*/ 104 w 112"/>
                    <a:gd name="T13" fmla="*/ 54 h 110"/>
                    <a:gd name="T14" fmla="*/ 67 w 112"/>
                    <a:gd name="T15" fmla="*/ 7 h 110"/>
                    <a:gd name="T16" fmla="*/ 69 w 112"/>
                    <a:gd name="T17" fmla="*/ 0 h 110"/>
                    <a:gd name="T18" fmla="*/ 112 w 112"/>
                    <a:gd name="T19" fmla="*/ 54 h 110"/>
                    <a:gd name="T20" fmla="*/ 56 w 112"/>
                    <a:gd name="T2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10">
                      <a:moveTo>
                        <a:pt x="56" y="110"/>
                      </a:moveTo>
                      <a:cubicBezTo>
                        <a:pt x="25" y="110"/>
                        <a:pt x="0" y="85"/>
                        <a:pt x="0" y="54"/>
                      </a:cubicBezTo>
                      <a:cubicBezTo>
                        <a:pt x="0" y="28"/>
                        <a:pt x="18" y="5"/>
                        <a:pt x="43" y="0"/>
                      </a:cubicBezTo>
                      <a:cubicBezTo>
                        <a:pt x="45" y="7"/>
                        <a:pt x="45" y="7"/>
                        <a:pt x="45" y="7"/>
                      </a:cubicBezTo>
                      <a:cubicBezTo>
                        <a:pt x="23" y="12"/>
                        <a:pt x="8" y="32"/>
                        <a:pt x="8" y="54"/>
                      </a:cubicBezTo>
                      <a:cubicBezTo>
                        <a:pt x="8" y="80"/>
                        <a:pt x="30" y="102"/>
                        <a:pt x="56" y="102"/>
                      </a:cubicBezTo>
                      <a:cubicBezTo>
                        <a:pt x="82" y="102"/>
                        <a:pt x="104" y="80"/>
                        <a:pt x="104" y="54"/>
                      </a:cubicBezTo>
                      <a:cubicBezTo>
                        <a:pt x="104" y="32"/>
                        <a:pt x="89" y="12"/>
                        <a:pt x="67" y="7"/>
                      </a:cubicBezTo>
                      <a:cubicBezTo>
                        <a:pt x="69" y="0"/>
                        <a:pt x="69" y="0"/>
                        <a:pt x="69" y="0"/>
                      </a:cubicBezTo>
                      <a:cubicBezTo>
                        <a:pt x="94" y="5"/>
                        <a:pt x="112" y="28"/>
                        <a:pt x="112" y="54"/>
                      </a:cubicBezTo>
                      <a:cubicBezTo>
                        <a:pt x="112" y="85"/>
                        <a:pt x="87" y="110"/>
                        <a:pt x="56"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Rectangle 17"/>
                <p:cNvSpPr>
                  <a:spLocks noChangeArrowheads="1"/>
                </p:cNvSpPr>
                <p:nvPr/>
              </p:nvSpPr>
              <p:spPr bwMode="auto">
                <a:xfrm>
                  <a:off x="14740706" y="5235576"/>
                  <a:ext cx="3016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Rectangle 18"/>
                <p:cNvSpPr>
                  <a:spLocks noChangeArrowheads="1"/>
                </p:cNvSpPr>
                <p:nvPr/>
              </p:nvSpPr>
              <p:spPr bwMode="auto">
                <a:xfrm>
                  <a:off x="14710543" y="5235576"/>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19"/>
                <p:cNvSpPr>
                  <a:spLocks/>
                </p:cNvSpPr>
                <p:nvPr/>
              </p:nvSpPr>
              <p:spPr bwMode="auto">
                <a:xfrm>
                  <a:off x="14658156" y="5486401"/>
                  <a:ext cx="115888" cy="117475"/>
                </a:xfrm>
                <a:custGeom>
                  <a:avLst/>
                  <a:gdLst>
                    <a:gd name="T0" fmla="*/ 0 w 73"/>
                    <a:gd name="T1" fmla="*/ 74 h 74"/>
                    <a:gd name="T2" fmla="*/ 23 w 73"/>
                    <a:gd name="T3" fmla="*/ 0 h 74"/>
                    <a:gd name="T4" fmla="*/ 42 w 73"/>
                    <a:gd name="T5" fmla="*/ 5 h 74"/>
                    <a:gd name="T6" fmla="*/ 28 w 73"/>
                    <a:gd name="T7" fmla="*/ 45 h 74"/>
                    <a:gd name="T8" fmla="*/ 68 w 73"/>
                    <a:gd name="T9" fmla="*/ 31 h 74"/>
                    <a:gd name="T10" fmla="*/ 73 w 73"/>
                    <a:gd name="T11" fmla="*/ 50 h 74"/>
                    <a:gd name="T12" fmla="*/ 0 w 7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73" h="74">
                      <a:moveTo>
                        <a:pt x="0" y="74"/>
                      </a:moveTo>
                      <a:lnTo>
                        <a:pt x="23" y="0"/>
                      </a:lnTo>
                      <a:lnTo>
                        <a:pt x="42" y="5"/>
                      </a:lnTo>
                      <a:lnTo>
                        <a:pt x="28" y="45"/>
                      </a:lnTo>
                      <a:lnTo>
                        <a:pt x="68" y="31"/>
                      </a:lnTo>
                      <a:lnTo>
                        <a:pt x="73" y="5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96" name="Freeform 20"/>
                <p:cNvSpPr>
                  <a:spLocks/>
                </p:cNvSpPr>
                <p:nvPr/>
              </p:nvSpPr>
              <p:spPr bwMode="auto">
                <a:xfrm>
                  <a:off x="14735943" y="5408613"/>
                  <a:ext cx="117475" cy="115888"/>
                </a:xfrm>
                <a:custGeom>
                  <a:avLst/>
                  <a:gdLst>
                    <a:gd name="T0" fmla="*/ 50 w 74"/>
                    <a:gd name="T1" fmla="*/ 73 h 73"/>
                    <a:gd name="T2" fmla="*/ 31 w 74"/>
                    <a:gd name="T3" fmla="*/ 68 h 73"/>
                    <a:gd name="T4" fmla="*/ 45 w 74"/>
                    <a:gd name="T5" fmla="*/ 28 h 73"/>
                    <a:gd name="T6" fmla="*/ 5 w 74"/>
                    <a:gd name="T7" fmla="*/ 42 h 73"/>
                    <a:gd name="T8" fmla="*/ 0 w 74"/>
                    <a:gd name="T9" fmla="*/ 23 h 73"/>
                    <a:gd name="T10" fmla="*/ 74 w 74"/>
                    <a:gd name="T11" fmla="*/ 0 h 73"/>
                    <a:gd name="T12" fmla="*/ 50 w 7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50" y="73"/>
                      </a:moveTo>
                      <a:lnTo>
                        <a:pt x="31" y="68"/>
                      </a:lnTo>
                      <a:lnTo>
                        <a:pt x="45" y="28"/>
                      </a:lnTo>
                      <a:lnTo>
                        <a:pt x="5" y="42"/>
                      </a:lnTo>
                      <a:lnTo>
                        <a:pt x="0" y="23"/>
                      </a:lnTo>
                      <a:lnTo>
                        <a:pt x="74" y="0"/>
                      </a:lnTo>
                      <a:lnTo>
                        <a:pt x="5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84" name="椭圆 183"/>
              <p:cNvSpPr/>
              <p:nvPr/>
            </p:nvSpPr>
            <p:spPr>
              <a:xfrm>
                <a:off x="4560875" y="1766888"/>
                <a:ext cx="1431136" cy="1431136"/>
              </a:xfrm>
              <a:prstGeom prst="ellipse">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91" name="矩形 190"/>
            <p:cNvSpPr/>
            <p:nvPr/>
          </p:nvSpPr>
          <p:spPr>
            <a:xfrm>
              <a:off x="4854401" y="3625738"/>
              <a:ext cx="1530707" cy="346249"/>
            </a:xfrm>
            <a:prstGeom prst="rect">
              <a:avLst/>
            </a:prstGeom>
          </p:spPr>
          <p:txBody>
            <a:bodyPr wrap="none">
              <a:spAutoFit/>
            </a:bodyPr>
            <a:lstStyle/>
            <a:p>
              <a:pPr algn="ctr"/>
              <a:r>
                <a:rPr lang="zh-CN" altLang="en-US" sz="2400" b="1" dirty="0" smtClean="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rPr>
                <a:t>路由表的维护</a:t>
              </a:r>
              <a:endParaRPr lang="en-US" altLang="zh-CN" sz="2400" b="1" dirty="0">
                <a:solidFill>
                  <a:srgbClr val="0563B8"/>
                </a:solidFill>
                <a:latin typeface="汉仪菱心体简" panose="02010609000101010101" pitchFamily="49" charset="-122"/>
                <a:ea typeface="汉仪菱心体简" panose="02010609000101010101" pitchFamily="49" charset="-122"/>
                <a:cs typeface="Arial" panose="020B0604020202020204" pitchFamily="34" charset="0"/>
              </a:endParaRPr>
            </a:p>
          </p:txBody>
        </p:sp>
      </p:grpSp>
      <p:grpSp>
        <p:nvGrpSpPr>
          <p:cNvPr id="57" name="组合 56"/>
          <p:cNvGrpSpPr/>
          <p:nvPr/>
        </p:nvGrpSpPr>
        <p:grpSpPr>
          <a:xfrm>
            <a:off x="11856640" y="548680"/>
            <a:ext cx="335360" cy="882400"/>
            <a:chOff x="8892480" y="411510"/>
            <a:chExt cx="251520" cy="661800"/>
          </a:xfrm>
        </p:grpSpPr>
        <p:sp>
          <p:nvSpPr>
            <p:cNvPr id="58" name="矩形 57"/>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81</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8683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3" presetClass="entr" presetSubtype="16" fill="hold" nodeType="withEffect">
                                  <p:stCondLst>
                                    <p:cond delay="1000"/>
                                  </p:stCondLst>
                                  <p:childTnLst>
                                    <p:set>
                                      <p:cBhvr>
                                        <p:cTn id="9" dur="1" fill="hold">
                                          <p:stCondLst>
                                            <p:cond delay="0"/>
                                          </p:stCondLst>
                                        </p:cTn>
                                        <p:tgtEl>
                                          <p:spTgt spid="4118"/>
                                        </p:tgtEl>
                                        <p:attrNameLst>
                                          <p:attrName>style.visibility</p:attrName>
                                        </p:attrNameLst>
                                      </p:cBhvr>
                                      <p:to>
                                        <p:strVal val="visible"/>
                                      </p:to>
                                    </p:set>
                                    <p:anim calcmode="lin" valueType="num">
                                      <p:cBhvr>
                                        <p:cTn id="10" dur="300" fill="hold"/>
                                        <p:tgtEl>
                                          <p:spTgt spid="4118"/>
                                        </p:tgtEl>
                                        <p:attrNameLst>
                                          <p:attrName>ppt_w</p:attrName>
                                        </p:attrNameLst>
                                      </p:cBhvr>
                                      <p:tavLst>
                                        <p:tav tm="0">
                                          <p:val>
                                            <p:fltVal val="0"/>
                                          </p:val>
                                        </p:tav>
                                        <p:tav tm="100000">
                                          <p:val>
                                            <p:strVal val="#ppt_w"/>
                                          </p:val>
                                        </p:tav>
                                      </p:tavLst>
                                    </p:anim>
                                    <p:anim calcmode="lin" valueType="num">
                                      <p:cBhvr>
                                        <p:cTn id="11" dur="300" fill="hold"/>
                                        <p:tgtEl>
                                          <p:spTgt spid="4118"/>
                                        </p:tgtEl>
                                        <p:attrNameLst>
                                          <p:attrName>ppt_h</p:attrName>
                                        </p:attrNameLst>
                                      </p:cBhvr>
                                      <p:tavLst>
                                        <p:tav tm="0">
                                          <p:val>
                                            <p:fltVal val="0"/>
                                          </p:val>
                                        </p:tav>
                                        <p:tav tm="100000">
                                          <p:val>
                                            <p:strVal val="#ppt_h"/>
                                          </p:val>
                                        </p:tav>
                                      </p:tavLst>
                                    </p:anim>
                                  </p:childTnLst>
                                </p:cTn>
                              </p:par>
                              <p:par>
                                <p:cTn id="12" presetID="6" presetClass="emph" presetSubtype="0" autoRev="1" fill="hold" nodeType="withEffect">
                                  <p:stCondLst>
                                    <p:cond delay="1250"/>
                                  </p:stCondLst>
                                  <p:childTnLst>
                                    <p:animScale>
                                      <p:cBhvr>
                                        <p:cTn id="13" dur="200" fill="hold"/>
                                        <p:tgtEl>
                                          <p:spTgt spid="4118"/>
                                        </p:tgtEl>
                                      </p:cBhvr>
                                      <p:by x="110000" y="110000"/>
                                    </p:animScale>
                                  </p:childTnLst>
                                </p:cTn>
                              </p:par>
                              <p:par>
                                <p:cTn id="14" presetID="23" presetClass="entr" presetSubtype="16" fill="hold" nodeType="withEffect">
                                  <p:stCondLst>
                                    <p:cond delay="1250"/>
                                  </p:stCondLst>
                                  <p:childTnLst>
                                    <p:set>
                                      <p:cBhvr>
                                        <p:cTn id="15" dur="1" fill="hold">
                                          <p:stCondLst>
                                            <p:cond delay="0"/>
                                          </p:stCondLst>
                                        </p:cTn>
                                        <p:tgtEl>
                                          <p:spTgt spid="4117"/>
                                        </p:tgtEl>
                                        <p:attrNameLst>
                                          <p:attrName>style.visibility</p:attrName>
                                        </p:attrNameLst>
                                      </p:cBhvr>
                                      <p:to>
                                        <p:strVal val="visible"/>
                                      </p:to>
                                    </p:set>
                                    <p:anim calcmode="lin" valueType="num">
                                      <p:cBhvr>
                                        <p:cTn id="16" dur="300" fill="hold"/>
                                        <p:tgtEl>
                                          <p:spTgt spid="4117"/>
                                        </p:tgtEl>
                                        <p:attrNameLst>
                                          <p:attrName>ppt_w</p:attrName>
                                        </p:attrNameLst>
                                      </p:cBhvr>
                                      <p:tavLst>
                                        <p:tav tm="0">
                                          <p:val>
                                            <p:fltVal val="0"/>
                                          </p:val>
                                        </p:tav>
                                        <p:tav tm="100000">
                                          <p:val>
                                            <p:strVal val="#ppt_w"/>
                                          </p:val>
                                        </p:tav>
                                      </p:tavLst>
                                    </p:anim>
                                    <p:anim calcmode="lin" valueType="num">
                                      <p:cBhvr>
                                        <p:cTn id="17" dur="300" fill="hold"/>
                                        <p:tgtEl>
                                          <p:spTgt spid="4117"/>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stCondLst>
                                    <p:cond delay="1500"/>
                                  </p:stCondLst>
                                  <p:childTnLst>
                                    <p:animScale>
                                      <p:cBhvr>
                                        <p:cTn id="19" dur="200" fill="hold"/>
                                        <p:tgtEl>
                                          <p:spTgt spid="4117"/>
                                        </p:tgtEl>
                                      </p:cBhvr>
                                      <p:by x="110000" y="110000"/>
                                    </p:animScale>
                                  </p:childTnLst>
                                </p:cTn>
                              </p:par>
                              <p:par>
                                <p:cTn id="20" presetID="23" presetClass="entr" presetSubtype="16" fill="hold" nodeType="withEffect">
                                  <p:stCondLst>
                                    <p:cond delay="1500"/>
                                  </p:stCondLst>
                                  <p:childTnLst>
                                    <p:set>
                                      <p:cBhvr>
                                        <p:cTn id="21" dur="1" fill="hold">
                                          <p:stCondLst>
                                            <p:cond delay="0"/>
                                          </p:stCondLst>
                                        </p:cTn>
                                        <p:tgtEl>
                                          <p:spTgt spid="4115"/>
                                        </p:tgtEl>
                                        <p:attrNameLst>
                                          <p:attrName>style.visibility</p:attrName>
                                        </p:attrNameLst>
                                      </p:cBhvr>
                                      <p:to>
                                        <p:strVal val="visible"/>
                                      </p:to>
                                    </p:set>
                                    <p:anim calcmode="lin" valueType="num">
                                      <p:cBhvr>
                                        <p:cTn id="22" dur="300" fill="hold"/>
                                        <p:tgtEl>
                                          <p:spTgt spid="4115"/>
                                        </p:tgtEl>
                                        <p:attrNameLst>
                                          <p:attrName>ppt_w</p:attrName>
                                        </p:attrNameLst>
                                      </p:cBhvr>
                                      <p:tavLst>
                                        <p:tav tm="0">
                                          <p:val>
                                            <p:fltVal val="0"/>
                                          </p:val>
                                        </p:tav>
                                        <p:tav tm="100000">
                                          <p:val>
                                            <p:strVal val="#ppt_w"/>
                                          </p:val>
                                        </p:tav>
                                      </p:tavLst>
                                    </p:anim>
                                    <p:anim calcmode="lin" valueType="num">
                                      <p:cBhvr>
                                        <p:cTn id="23" dur="300" fill="hold"/>
                                        <p:tgtEl>
                                          <p:spTgt spid="411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1750"/>
                                  </p:stCondLst>
                                  <p:childTnLst>
                                    <p:animScale>
                                      <p:cBhvr>
                                        <p:cTn id="25" dur="200" fill="hold"/>
                                        <p:tgtEl>
                                          <p:spTgt spid="411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414991"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距离矢量路由协议</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060179" cy="461665"/>
          </a:xfrm>
          <a:prstGeom prst="rect">
            <a:avLst/>
          </a:prstGeom>
        </p:spPr>
        <p:txBody>
          <a:bodyPr wrap="none">
            <a:spAutoFit/>
          </a:bodyPr>
          <a:lstStyle/>
          <a:p>
            <a:r>
              <a:rPr lang="en-US" altLang="zh-CN"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RIP </a:t>
            </a:r>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配置基础</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074781"/>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两个基本步骤</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启用路由选择协议</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为路由器接口分配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82</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7" y="2884132"/>
            <a:ext cx="10964680" cy="1636217"/>
          </a:xfrm>
          <a:prstGeom prst="rect">
            <a:avLst/>
          </a:prstGeom>
        </p:spPr>
        <p:txBody>
          <a:bodyPr wrap="square">
            <a:spAutoFit/>
          </a:bodyPr>
          <a:lstStyle/>
          <a:p>
            <a:pPr algn="just">
              <a:lnSpc>
                <a:spcPct val="114000"/>
              </a:lnSpc>
              <a:buClr>
                <a:srgbClr val="0070C0"/>
              </a:buClr>
            </a:pPr>
            <a:r>
              <a:rPr lang="en-US" altLang="zh-CN" sz="2400" dirty="0" smtClean="0">
                <a:solidFill>
                  <a:srgbClr val="0070C0"/>
                </a:solidFill>
                <a:latin typeface="汉仪菱心体简" panose="02010609000101010101" pitchFamily="49" charset="-122"/>
                <a:ea typeface="汉仪菱心体简" panose="02010609000101010101" pitchFamily="49" charset="-122"/>
              </a:rPr>
              <a:t>Router </a:t>
            </a:r>
            <a:r>
              <a:rPr lang="zh-CN" altLang="en-US" sz="2400" dirty="0" smtClean="0">
                <a:solidFill>
                  <a:srgbClr val="0070C0"/>
                </a:solidFill>
                <a:latin typeface="汉仪菱心体简" panose="02010609000101010101" pitchFamily="49" charset="-122"/>
                <a:ea typeface="汉仪菱心体简" panose="02010609000101010101" pitchFamily="49" charset="-122"/>
              </a:rPr>
              <a:t>命令</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启用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路由选择协议包括两个步骤。首先，进入路由器子配置模式，该模式决定将要运行的路由选择协议。要进入路由选择协议的配置模式，可以使用下列命令：</a:t>
            </a: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 router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name_of_the_IP_routing_protocol</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 #</a:t>
            </a:r>
          </a:p>
        </p:txBody>
      </p:sp>
      <p:sp>
        <p:nvSpPr>
          <p:cNvPr id="12" name="矩形 11"/>
          <p:cNvSpPr/>
          <p:nvPr/>
        </p:nvSpPr>
        <p:spPr>
          <a:xfrm>
            <a:off x="549987" y="4520349"/>
            <a:ext cx="10964680" cy="1074781"/>
          </a:xfrm>
          <a:prstGeom prst="rect">
            <a:avLst/>
          </a:prstGeom>
        </p:spPr>
        <p:txBody>
          <a:bodyPr wrap="square">
            <a:spAutoFit/>
          </a:bodyPr>
          <a:lstStyle/>
          <a:p>
            <a:pPr algn="just">
              <a:lnSpc>
                <a:spcPct val="114000"/>
              </a:lnSpc>
              <a:buClr>
                <a:srgbClr val="0070C0"/>
              </a:buClr>
            </a:pPr>
            <a:r>
              <a:rPr lang="en-US" altLang="zh-CN" sz="2400" dirty="0" smtClean="0">
                <a:solidFill>
                  <a:srgbClr val="0070C0"/>
                </a:solidFill>
                <a:latin typeface="汉仪菱心体简" panose="02010609000101010101" pitchFamily="49" charset="-122"/>
                <a:ea typeface="汉仪菱心体简" panose="02010609000101010101" pitchFamily="49" charset="-122"/>
              </a:rPr>
              <a:t>Network </a:t>
            </a:r>
            <a:r>
              <a:rPr lang="zh-CN" altLang="en-US" sz="2400" dirty="0" smtClean="0">
                <a:solidFill>
                  <a:srgbClr val="0070C0"/>
                </a:solidFill>
                <a:latin typeface="汉仪菱心体简" panose="02010609000101010101" pitchFamily="49" charset="-122"/>
                <a:ea typeface="汉仪菱心体简" panose="02010609000101010101" pitchFamily="49" charset="-122"/>
              </a:rPr>
              <a:t>命令</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默认情况下，没有接口参与。要指定哪些接口将要参与，可以使用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network</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路由器子配置模式命令：</a:t>
            </a: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-router)#network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IP_network</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_#</a:t>
            </a:r>
          </a:p>
        </p:txBody>
      </p:sp>
    </p:spTree>
    <p:extLst>
      <p:ext uri="{BB962C8B-B14F-4D97-AF65-F5344CB8AC3E}">
        <p14:creationId xmlns:p14="http://schemas.microsoft.com/office/powerpoint/2010/main" val="4099384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7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10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P spid="11" grpId="0"/>
      <p:bldP spid="1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414991"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链路状态路由协议</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646878"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链路状态路由算法</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188659"/>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链路状态路由算法的基本思想是每个路由器周期性地向其它路由器广播自己与相邻路由器的连接关系，例如链路类型、</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地址和子网掩码、带宽、延迟、可靠度等，从而使网络中的各路由器能获取远方网络的链路状态信息，以使各个路由器都可以画出一张互联网络拓扑结构图。利用这张图和最短路径优先算法（</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Shortest Path First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SPF</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），路由器就可以计算出自己到达各个网络的最短路径。</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83</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536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1631" y="2998010"/>
            <a:ext cx="4826531" cy="3647903"/>
          </a:xfrm>
          <a:prstGeom prst="rect">
            <a:avLst/>
          </a:prstGeom>
          <a:noFill/>
          <a:extLst>
            <a:ext uri="{909E8E84-426E-40DD-AFC4-6F175D3DCCD1}">
              <a14:hiddenFill xmlns:a14="http://schemas.microsoft.com/office/drawing/2010/main">
                <a:solidFill>
                  <a:srgbClr val="CCCC00"/>
                </a:solidFill>
              </a14:hiddenFill>
            </a:ext>
          </a:extLst>
        </p:spPr>
      </p:pic>
    </p:spTree>
    <p:extLst>
      <p:ext uri="{BB962C8B-B14F-4D97-AF65-F5344CB8AC3E}">
        <p14:creationId xmlns:p14="http://schemas.microsoft.com/office/powerpoint/2010/main" val="341694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15361"/>
                                        </p:tgtEl>
                                        <p:attrNameLst>
                                          <p:attrName>style.visibility</p:attrName>
                                        </p:attrNameLst>
                                      </p:cBhvr>
                                      <p:to>
                                        <p:strVal val="visible"/>
                                      </p:to>
                                    </p:set>
                                    <p:animEffect transition="in" filter="fade">
                                      <p:cBhvr>
                                        <p:cTn id="16" dur="500"/>
                                        <p:tgtEl>
                                          <p:spTgt spid="15361"/>
                                        </p:tgtEl>
                                      </p:cBhvr>
                                    </p:animEffect>
                                    <p:anim calcmode="lin" valueType="num">
                                      <p:cBhvr>
                                        <p:cTn id="17" dur="500" fill="hold"/>
                                        <p:tgtEl>
                                          <p:spTgt spid="15361"/>
                                        </p:tgtEl>
                                        <p:attrNameLst>
                                          <p:attrName>ppt_x</p:attrName>
                                        </p:attrNameLst>
                                      </p:cBhvr>
                                      <p:tavLst>
                                        <p:tav tm="0">
                                          <p:val>
                                            <p:strVal val="#ppt_x"/>
                                          </p:val>
                                        </p:tav>
                                        <p:tav tm="100000">
                                          <p:val>
                                            <p:strVal val="#ppt_x"/>
                                          </p:val>
                                        </p:tav>
                                      </p:tavLst>
                                    </p:anim>
                                    <p:anim calcmode="lin" valueType="num">
                                      <p:cBhvr>
                                        <p:cTn id="18" dur="500" fill="hold"/>
                                        <p:tgtEl>
                                          <p:spTgt spid="15361"/>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4414991"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链路状态路由协议</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153154" cy="461665"/>
          </a:xfrm>
          <a:prstGeom prst="rect">
            <a:avLst/>
          </a:prstGeom>
        </p:spPr>
        <p:txBody>
          <a:bodyPr wrap="none">
            <a:spAutoFit/>
          </a:bodyPr>
          <a:lstStyle/>
          <a:p>
            <a:pPr lvl="0"/>
            <a:r>
              <a:rPr lang="en-US" altLang="zh-CN"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OSPF </a:t>
            </a:r>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的优点</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2057358"/>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相比，</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OSPF</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的优越性非常突出，并在越来越多的网络中取代</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而成为首选的路由协议。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OSPF</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的优越性主要表现在以下几</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方面：</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algn="just">
              <a:lnSpc>
                <a:spcPct val="114000"/>
              </a:lnSpc>
              <a:buClr>
                <a:srgbClr val="0070C0"/>
              </a:buClr>
            </a:pP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协议的收敛时间</a:t>
            </a:r>
            <a:r>
              <a:rPr lang="zh-CN" altLang="en-US" sz="1600" b="1" dirty="0" smtClean="0">
                <a:solidFill>
                  <a:schemeClr val="tx1">
                    <a:lumMod val="65000"/>
                    <a:lumOff val="35000"/>
                  </a:schemeClr>
                </a:solidFill>
                <a:latin typeface="Century Gothic" panose="020B0502020202020204" pitchFamily="34" charset="0"/>
                <a:cs typeface="Arial" panose="020B0604020202020204" pitchFamily="34" charset="0"/>
              </a:rPr>
              <a:t>短。</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b="1" dirty="0" smtClean="0">
                <a:solidFill>
                  <a:schemeClr val="tx1">
                    <a:lumMod val="65000"/>
                    <a:lumOff val="35000"/>
                  </a:schemeClr>
                </a:solidFill>
                <a:latin typeface="Century Gothic" panose="020B0502020202020204" pitchFamily="34" charset="0"/>
                <a:cs typeface="Arial" panose="020B0604020202020204" pitchFamily="34" charset="0"/>
              </a:rPr>
              <a:t>不存在路由环路。</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b="1" dirty="0" smtClean="0">
                <a:solidFill>
                  <a:schemeClr val="tx1">
                    <a:lumMod val="65000"/>
                    <a:lumOff val="35000"/>
                  </a:schemeClr>
                </a:solidFill>
                <a:latin typeface="Century Gothic" panose="020B0502020202020204" pitchFamily="34" charset="0"/>
                <a:cs typeface="Arial" panose="020B0604020202020204" pitchFamily="34" charset="0"/>
              </a:rPr>
              <a:t>支持</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VLSM</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CIDR</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，节省网络链路带宽</a:t>
            </a:r>
            <a:r>
              <a:rPr lang="zh-CN" altLang="en-US" sz="1600" b="1"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b="1"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b="1" dirty="0" smtClean="0">
                <a:solidFill>
                  <a:schemeClr val="tx1">
                    <a:lumMod val="65000"/>
                    <a:lumOff val="35000"/>
                  </a:schemeClr>
                </a:solidFill>
                <a:latin typeface="Century Gothic" panose="020B0502020202020204" pitchFamily="34" charset="0"/>
                <a:cs typeface="Arial" panose="020B0604020202020204" pitchFamily="34" charset="0"/>
              </a:rPr>
              <a:t>网络</a:t>
            </a:r>
            <a:r>
              <a:rPr lang="zh-CN" altLang="en-US" sz="1600" b="1" dirty="0">
                <a:solidFill>
                  <a:schemeClr val="tx1">
                    <a:lumMod val="65000"/>
                    <a:lumOff val="35000"/>
                  </a:schemeClr>
                </a:solidFill>
                <a:latin typeface="Century Gothic" panose="020B0502020202020204" pitchFamily="34" charset="0"/>
                <a:cs typeface="Arial" panose="020B0604020202020204" pitchFamily="34" charset="0"/>
              </a:rPr>
              <a:t>的可扩展性强。</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84</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6386" name="Picture 2" descr="0582"/>
          <p:cNvPicPr>
            <a:picLocks noChangeAspect="1" noChangeArrowheads="1"/>
          </p:cNvPicPr>
          <p:nvPr/>
        </p:nvPicPr>
        <p:blipFill>
          <a:blip r:embed="rId2" cstate="print">
            <a:extLst>
              <a:ext uri="{28A0092B-C50C-407E-A947-70E740481C1C}">
                <a14:useLocalDpi xmlns:a14="http://schemas.microsoft.com/office/drawing/2010/main" val="0"/>
              </a:ext>
            </a:extLst>
          </a:blip>
          <a:srcRect b="1865"/>
          <a:stretch>
            <a:fillRect/>
          </a:stretch>
        </p:blipFill>
        <p:spPr bwMode="auto">
          <a:xfrm>
            <a:off x="5257569" y="2589342"/>
            <a:ext cx="6257099" cy="3198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5311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42" presetClass="entr" presetSubtype="0" fill="hold" nodeType="withEffect">
                                  <p:stCondLst>
                                    <p:cond delay="1000"/>
                                  </p:stCondLst>
                                  <p:childTnLst>
                                    <p:set>
                                      <p:cBhvr>
                                        <p:cTn id="15" dur="1" fill="hold">
                                          <p:stCondLst>
                                            <p:cond delay="0"/>
                                          </p:stCondLst>
                                        </p:cTn>
                                        <p:tgtEl>
                                          <p:spTgt spid="16386"/>
                                        </p:tgtEl>
                                        <p:attrNameLst>
                                          <p:attrName>style.visibility</p:attrName>
                                        </p:attrNameLst>
                                      </p:cBhvr>
                                      <p:to>
                                        <p:strVal val="visible"/>
                                      </p:to>
                                    </p:set>
                                    <p:animEffect transition="in" filter="fade">
                                      <p:cBhvr>
                                        <p:cTn id="16" dur="500"/>
                                        <p:tgtEl>
                                          <p:spTgt spid="16386"/>
                                        </p:tgtEl>
                                      </p:cBhvr>
                                    </p:animEffect>
                                    <p:anim calcmode="lin" valueType="num">
                                      <p:cBhvr>
                                        <p:cTn id="17" dur="500" fill="hold"/>
                                        <p:tgtEl>
                                          <p:spTgt spid="16386"/>
                                        </p:tgtEl>
                                        <p:attrNameLst>
                                          <p:attrName>ppt_x</p:attrName>
                                        </p:attrNameLst>
                                      </p:cBhvr>
                                      <p:tavLst>
                                        <p:tav tm="0">
                                          <p:val>
                                            <p:strVal val="#ppt_x"/>
                                          </p:val>
                                        </p:tav>
                                        <p:tav tm="100000">
                                          <p:val>
                                            <p:strVal val="#ppt_x"/>
                                          </p:val>
                                        </p:tav>
                                      </p:tavLst>
                                    </p:anim>
                                    <p:anim calcmode="lin" valueType="num">
                                      <p:cBhvr>
                                        <p:cTn id="18" dur="500" fill="hold"/>
                                        <p:tgtEl>
                                          <p:spTgt spid="16386"/>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管理距离</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2031325" cy="461665"/>
          </a:xfrm>
          <a:prstGeom prst="rect">
            <a:avLst/>
          </a:prstGeom>
        </p:spPr>
        <p:txBody>
          <a:bodyPr wrap="none">
            <a:spAutoFit/>
          </a:bodyPr>
          <a:lstStyle/>
          <a:p>
            <a:pPr lvl="0"/>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路由的优先级</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776640"/>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考虑下面的问题：在路由器上同时启用了</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OSPF</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协议，这两种路由协议都通过更新得到了有关某一网络的路由，但下一跳的地址是不一样的，路由器会如何转发数据包？大家可能想通过路由度量</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Metric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进行衡量，这是不对的。只有在同种路由协议下，才能用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Metric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的标准来做比较，因为不同的协议衡量</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Metric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的标准不一样。如，在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中，只通过跳数（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Hop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）来作为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Metric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的标淮，跳数越少，也就是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Metric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的值越小，认为这条路径越好。而在不同的协议中，计算标准是不同的，例如在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OSPF</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中，就不是简单用跳数衡量的，而是用带宽素来计算</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Metric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值的，所以不同协议的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Metric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值没有可比性。</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85</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8" y="3988775"/>
            <a:ext cx="10964680" cy="2311530"/>
          </a:xfrm>
          <a:prstGeom prst="rect">
            <a:avLst/>
          </a:prstGeom>
        </p:spPr>
        <p:txBody>
          <a:bodyPr wrap="square">
            <a:spAutoFit/>
          </a:bodyPr>
          <a:lstStyle/>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管理距离（</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Administrative Distance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AD</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是路由器用来评价路由信息可信度（最可信也意味着最优）的一个指标。每种路由协议都有一个缺省的管理距离。管理距离值越小，协议的可信度越高，也就等于这种路由协议学习到的路由最优。为了使人工配置的路由（静态路由）和动态路由协议发现的路由处在同等的可比原则下，静态路由也有缺省管理距离，参见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5-15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。缺省管理距离的设置原则是：人工配置的路由优于路由协议动态学习到的路由；算法复杂的路由协议优于算法简单的路由协议。从表中可以看到，路由协议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OSPF</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的管理距离分别是</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120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110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。如果在路由器上同时运行这两个协议的话，路由表中只会出现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OSPF</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协议的路由条目。因为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OSPF</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的管理距离比</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的小，因此</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OSPF</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协议发现的路由更可信。路由器只使用最可靠协议的最佳路由。虽然路由表中没有出现</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协议的路由，但这不意味着</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协议没有运行，它仍然在运行，只是它发现的路由在和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OSPF</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协议发现的路由比较时落选了。</a:t>
            </a:r>
          </a:p>
        </p:txBody>
      </p:sp>
    </p:spTree>
    <p:extLst>
      <p:ext uri="{BB962C8B-B14F-4D97-AF65-F5344CB8AC3E}">
        <p14:creationId xmlns:p14="http://schemas.microsoft.com/office/powerpoint/2010/main" val="481940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248498" y="2264229"/>
            <a:ext cx="4526660" cy="2424504"/>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4" name="组合 13"/>
          <p:cNvGrpSpPr/>
          <p:nvPr/>
        </p:nvGrpSpPr>
        <p:grpSpPr>
          <a:xfrm>
            <a:off x="549988" y="698680"/>
            <a:ext cx="3570208" cy="1083122"/>
            <a:chOff x="412490" y="524010"/>
            <a:chExt cx="2677656" cy="812342"/>
          </a:xfrm>
        </p:grpSpPr>
        <p:sp>
          <p:nvSpPr>
            <p:cNvPr id="2" name="矩形 1"/>
            <p:cNvSpPr/>
            <p:nvPr/>
          </p:nvSpPr>
          <p:spPr>
            <a:xfrm>
              <a:off x="412490" y="524010"/>
              <a:ext cx="1677383" cy="530914"/>
            </a:xfrm>
            <a:prstGeom prst="rect">
              <a:avLst/>
            </a:prstGeom>
          </p:spPr>
          <p:txBody>
            <a:bodyPr wrap="none">
              <a:spAutoFit/>
            </a:bodyPr>
            <a:lstStyle/>
            <a:p>
              <a:r>
                <a:rPr lang="zh-CN" altLang="en-US" sz="4000" dirty="0" smtClean="0">
                  <a:solidFill>
                    <a:srgbClr val="00A7AA"/>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a:solidFill>
                  <a:srgbClr val="00A7AA"/>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412490" y="990103"/>
              <a:ext cx="2677656" cy="346249"/>
            </a:xfrm>
            <a:prstGeom prst="rect">
              <a:avLst/>
            </a:prstGeom>
          </p:spPr>
          <p:txBody>
            <a:bodyPr wrap="none">
              <a:spAutoFit/>
            </a:bodyPr>
            <a:lstStyle/>
            <a:p>
              <a:r>
                <a:rPr lang="zh-CN" altLang="en-US" sz="2400" dirty="0" smtClean="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配置静态路由和动态路由</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6666879" y="1529370"/>
            <a:ext cx="3439647" cy="4578351"/>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73" name="组合 72"/>
          <p:cNvGrpSpPr/>
          <p:nvPr/>
        </p:nvGrpSpPr>
        <p:grpSpPr>
          <a:xfrm>
            <a:off x="1330452" y="2530143"/>
            <a:ext cx="4320893" cy="1987019"/>
            <a:chOff x="5900720" y="1014090"/>
            <a:chExt cx="3240670" cy="1490270"/>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5" name="矩形 74"/>
            <p:cNvSpPr/>
            <p:nvPr/>
          </p:nvSpPr>
          <p:spPr>
            <a:xfrm>
              <a:off x="6358359" y="1014090"/>
              <a:ext cx="2783031" cy="1490270"/>
            </a:xfrm>
            <a:prstGeom prst="rect">
              <a:avLst/>
            </a:prstGeom>
          </p:spPr>
          <p:txBody>
            <a:bodyPr wrap="square">
              <a:spAutoFit/>
            </a:bodyPr>
            <a:lstStyle/>
            <a:p>
              <a:pPr lvl="0">
                <a:lnSpc>
                  <a:spcPct val="114000"/>
                </a:lnSpc>
              </a:pPr>
              <a:r>
                <a:rPr lang="zh-CN" altLang="en-US" sz="2800" dirty="0">
                  <a:solidFill>
                    <a:prstClr val="white"/>
                  </a:solidFill>
                  <a:latin typeface="MStiffHei HKS UltraBold" panose="00000900000000000000" pitchFamily="2" charset="-120"/>
                  <a:ea typeface="MStiffHei HKS UltraBold" panose="00000900000000000000" pitchFamily="2" charset="-120"/>
                  <a:cs typeface="Arial" panose="020B0604020202020204" pitchFamily="34" charset="0"/>
                </a:rPr>
                <a:t>任务实施条件：</a:t>
              </a:r>
              <a:endParaRPr lang="en-US" altLang="zh-CN" sz="2800" dirty="0">
                <a:solidFill>
                  <a:prstClr val="white"/>
                </a:solidFill>
                <a:latin typeface="MStiffHei HKS UltraBold" panose="00000900000000000000" pitchFamily="2" charset="-120"/>
                <a:ea typeface="MStiffHei HKS UltraBold" panose="00000900000000000000" pitchFamily="2" charset="-120"/>
                <a:cs typeface="Arial" panose="020B0604020202020204" pitchFamily="34" charset="0"/>
              </a:endParaRPr>
            </a:p>
            <a:p>
              <a:pPr marL="342900" lvl="0" indent="-342900">
                <a:lnSpc>
                  <a:spcPct val="114000"/>
                </a:lnSpc>
                <a:buFont typeface="Wingdings" panose="05000000000000000000" pitchFamily="2" charset="2"/>
                <a:buChar char="l"/>
              </a:pPr>
              <a:r>
                <a:rPr lang="zh-CN" altLang="en-US" sz="2000" dirty="0">
                  <a:solidFill>
                    <a:prstClr val="white"/>
                  </a:solidFill>
                  <a:latin typeface="Century Gothic" panose="020B0502020202020204" pitchFamily="34" charset="0"/>
                  <a:cs typeface="Arial" panose="020B0604020202020204" pitchFamily="34" charset="0"/>
                </a:rPr>
                <a:t>本任务是在项目五任务</a:t>
              </a:r>
              <a:r>
                <a:rPr lang="en-US" altLang="zh-CN" sz="2000" dirty="0">
                  <a:solidFill>
                    <a:prstClr val="white"/>
                  </a:solidFill>
                  <a:latin typeface="Century Gothic" panose="020B0502020202020204" pitchFamily="34" charset="0"/>
                  <a:cs typeface="Arial" panose="020B0604020202020204" pitchFamily="34" charset="0"/>
                </a:rPr>
                <a:t>2</a:t>
              </a:r>
              <a:r>
                <a:rPr lang="zh-CN" altLang="en-US" sz="2000" dirty="0">
                  <a:solidFill>
                    <a:prstClr val="white"/>
                  </a:solidFill>
                  <a:latin typeface="Century Gothic" panose="020B0502020202020204" pitchFamily="34" charset="0"/>
                  <a:cs typeface="Arial" panose="020B0604020202020204" pitchFamily="34" charset="0"/>
                </a:rPr>
                <a:t>的基础上实施，即需要完成路由器接口</a:t>
              </a:r>
              <a:r>
                <a:rPr lang="en-US" altLang="zh-CN" sz="2000" dirty="0">
                  <a:solidFill>
                    <a:prstClr val="white"/>
                  </a:solidFill>
                  <a:latin typeface="Century Gothic" panose="020B0502020202020204" pitchFamily="34" charset="0"/>
                  <a:cs typeface="Arial" panose="020B0604020202020204" pitchFamily="34" charset="0"/>
                </a:rPr>
                <a:t>IP</a:t>
              </a:r>
              <a:r>
                <a:rPr lang="zh-CN" altLang="en-US" sz="2000" dirty="0">
                  <a:solidFill>
                    <a:prstClr val="white"/>
                  </a:solidFill>
                  <a:latin typeface="Century Gothic" panose="020B0502020202020204" pitchFamily="34" charset="0"/>
                  <a:cs typeface="Arial" panose="020B0604020202020204" pitchFamily="34" charset="0"/>
                </a:rPr>
                <a:t>地址等基本配置的基础上进行的。</a:t>
              </a:r>
              <a:endParaRPr lang="en-US" altLang="zh-CN" sz="2000" dirty="0">
                <a:solidFill>
                  <a:prstClr val="white"/>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1499472" y="4540908"/>
            <a:ext cx="4028417" cy="9551"/>
            <a:chOff x="5934316" y="1592479"/>
            <a:chExt cx="2714384" cy="7163"/>
          </a:xfrm>
        </p:grpSpPr>
        <p:cxnSp>
          <p:nvCxnSpPr>
            <p:cNvPr id="91" name="直接连接符 90"/>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34316" y="1592479"/>
              <a:ext cx="2714384"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80" name="组合 79"/>
          <p:cNvGrpSpPr/>
          <p:nvPr/>
        </p:nvGrpSpPr>
        <p:grpSpPr>
          <a:xfrm>
            <a:off x="11856640" y="548680"/>
            <a:ext cx="335360" cy="882400"/>
            <a:chOff x="8892480" y="411510"/>
            <a:chExt cx="251520" cy="661800"/>
          </a:xfrm>
        </p:grpSpPr>
        <p:sp>
          <p:nvSpPr>
            <p:cNvPr id="83" name="矩形 8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86</a:t>
              </a:r>
              <a:endParaRPr lang="zh-CN" altLang="en-US" sz="1067" dirty="0">
                <a:solidFill>
                  <a:schemeClr val="bg1"/>
                </a:solidFill>
                <a:latin typeface="Century Gothic" panose="020B0502020202020204" pitchFamily="34" charset="0"/>
              </a:endParaRPr>
            </a:p>
          </p:txBody>
        </p:sp>
        <p:grpSp>
          <p:nvGrpSpPr>
            <p:cNvPr id="85" name="组合 84"/>
            <p:cNvGrpSpPr/>
            <p:nvPr/>
          </p:nvGrpSpPr>
          <p:grpSpPr>
            <a:xfrm>
              <a:off x="8964240" y="819459"/>
              <a:ext cx="108000" cy="7834"/>
              <a:chOff x="8953171" y="848034"/>
              <a:chExt cx="130138" cy="7834"/>
            </a:xfrm>
          </p:grpSpPr>
          <p:cxnSp>
            <p:nvCxnSpPr>
              <p:cNvPr id="86" name="直接连接符 8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7551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42" presetClass="entr" presetSubtype="0" fill="hold" nodeType="withEffect">
                                  <p:stCondLst>
                                    <p:cond delay="50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1000"/>
                                        <p:tgtEl>
                                          <p:spTgt spid="3074"/>
                                        </p:tgtEl>
                                      </p:cBhvr>
                                    </p:animEffect>
                                    <p:anim calcmode="lin" valueType="num">
                                      <p:cBhvr>
                                        <p:cTn id="11" dur="1000" fill="hold"/>
                                        <p:tgtEl>
                                          <p:spTgt spid="3074"/>
                                        </p:tgtEl>
                                        <p:attrNameLst>
                                          <p:attrName>ppt_x</p:attrName>
                                        </p:attrNameLst>
                                      </p:cBhvr>
                                      <p:tavLst>
                                        <p:tav tm="0">
                                          <p:val>
                                            <p:strVal val="#ppt_x"/>
                                          </p:val>
                                        </p:tav>
                                        <p:tav tm="100000">
                                          <p:val>
                                            <p:strVal val="#ppt_x"/>
                                          </p:val>
                                        </p:tav>
                                      </p:tavLst>
                                    </p:anim>
                                    <p:anim calcmode="lin" valueType="num">
                                      <p:cBhvr>
                                        <p:cTn id="12" dur="1000" fill="hold"/>
                                        <p:tgtEl>
                                          <p:spTgt spid="3074"/>
                                        </p:tgtEl>
                                        <p:attrNameLst>
                                          <p:attrName>ppt_y</p:attrName>
                                        </p:attrNameLst>
                                      </p:cBhvr>
                                      <p:tavLst>
                                        <p:tav tm="0">
                                          <p:val>
                                            <p:strVal val="#ppt_y+.1"/>
                                          </p:val>
                                        </p:tav>
                                        <p:tav tm="100000">
                                          <p:val>
                                            <p:strVal val="#ppt_y"/>
                                          </p:val>
                                        </p:tav>
                                      </p:tavLst>
                                    </p:anim>
                                  </p:childTnLst>
                                </p:cTn>
                              </p:par>
                              <p:par>
                                <p:cTn id="13" presetID="22" presetClass="entr" presetSubtype="2" fill="hold" grpId="0"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8" decel="100000" fill="hold" nodeType="withEffect">
                                  <p:stCondLst>
                                    <p:cond delay="20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0"/>
                                  </p:stCondLst>
                                  <p:childTnLst>
                                    <p:set>
                                      <p:cBhvr>
                                        <p:cTn id="21" dur="1" fill="hold">
                                          <p:stCondLst>
                                            <p:cond delay="0"/>
                                          </p:stCondLst>
                                        </p:cTn>
                                        <p:tgtEl>
                                          <p:spTgt spid="81"/>
                                        </p:tgtEl>
                                        <p:attrNameLst>
                                          <p:attrName>style.visibility</p:attrName>
                                        </p:attrNameLst>
                                      </p:cBhvr>
                                      <p:to>
                                        <p:strVal val="visible"/>
                                      </p:to>
                                    </p:set>
                                    <p:animEffect transition="in" filter="fade">
                                      <p:cBhvr>
                                        <p:cTn id="2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3570208" cy="461665"/>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配置静态路由和动态路由</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355499"/>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rPr>
              <a:t>查看直连路由</a:t>
            </a:r>
            <a:endParaRPr lang="en-US" altLang="zh-CN" sz="2400" dirty="0" smtClean="0">
              <a:solidFill>
                <a:srgbClr val="0070C0"/>
              </a:solidFill>
              <a:latin typeface="汉仪菱心体简" panose="02010609000101010101" pitchFamily="49" charset="-122"/>
              <a:ea typeface="汉仪菱心体简" panose="02010609000101010101" pitchFamily="49" charset="-122"/>
              <a:cs typeface="Arial" panose="020B0604020202020204" pitchFamily="34" charset="0"/>
            </a:endParaRP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在路由器上，一旦正确配置了接口</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地址，就会在路由器的路由表中自动生成直连路由。在特权配置模式下，使用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show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route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路由器的路由表中，应该各有</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条直连路由；在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路由器的路由表中，应该各有</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条直连路由。</a:t>
            </a: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87</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7" y="3173193"/>
            <a:ext cx="10964680" cy="3320524"/>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rPr>
              <a:t>配置静态路由</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路由器上，接入全局配置模式，使用</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route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命令，配置指向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的默认路由</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R4</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err="1" smtClean="0">
                <a:solidFill>
                  <a:schemeClr val="tx1">
                    <a:lumMod val="65000"/>
                    <a:lumOff val="35000"/>
                  </a:schemeClr>
                </a:solidFill>
                <a:latin typeface="Century Gothic" panose="020B0502020202020204" pitchFamily="34" charset="0"/>
                <a:cs typeface="Arial" panose="020B0604020202020204" pitchFamily="34" charset="0"/>
              </a:rPr>
              <a:t>config</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b="1" dirty="0" err="1" smtClean="0">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b="1" dirty="0" smtClean="0">
                <a:solidFill>
                  <a:schemeClr val="tx1">
                    <a:lumMod val="65000"/>
                    <a:lumOff val="35000"/>
                  </a:schemeClr>
                </a:solidFill>
                <a:latin typeface="Century Gothic" panose="020B0502020202020204" pitchFamily="34" charset="0"/>
                <a:cs typeface="Arial" panose="020B0604020202020204" pitchFamily="34" charset="0"/>
              </a:rPr>
              <a:t>  route</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 </a:t>
            </a:r>
            <a:r>
              <a:rPr lang="en-US" altLang="zh-CN" sz="1600" i="1" dirty="0" smtClean="0">
                <a:solidFill>
                  <a:schemeClr val="tx1">
                    <a:lumMod val="65000"/>
                    <a:lumOff val="35000"/>
                  </a:schemeClr>
                </a:solidFill>
                <a:latin typeface="Century Gothic" panose="020B0502020202020204" pitchFamily="34" charset="0"/>
                <a:cs typeface="Arial" panose="020B0604020202020204" pitchFamily="34" charset="0"/>
              </a:rPr>
              <a:t>0.0.0.0 0.0.0.0 s0</a:t>
            </a:r>
          </a:p>
          <a:p>
            <a:pPr marL="285750" indent="-285750" algn="just">
              <a:lnSpc>
                <a:spcPct val="114000"/>
              </a:lnSpc>
              <a:buClr>
                <a:srgbClr val="0070C0"/>
              </a:buClr>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R5</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b="1"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  route </a:t>
            </a:r>
            <a:r>
              <a:rPr lang="en-US" altLang="zh-CN" sz="1600" i="1" dirty="0">
                <a:solidFill>
                  <a:schemeClr val="tx1">
                    <a:lumMod val="65000"/>
                    <a:lumOff val="35000"/>
                  </a:schemeClr>
                </a:solidFill>
                <a:latin typeface="Century Gothic" panose="020B0502020202020204" pitchFamily="34" charset="0"/>
                <a:cs typeface="Arial" panose="020B0604020202020204" pitchFamily="34" charset="0"/>
              </a:rPr>
              <a:t>0.0.0.0 0.0.0.0 s0</a:t>
            </a:r>
            <a:endParaRPr lang="zh-CN" altLang="en-US" sz="1600" i="1"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R6</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b="1"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  route </a:t>
            </a:r>
            <a:r>
              <a:rPr lang="en-US" altLang="zh-CN" sz="1600" i="1" dirty="0">
                <a:solidFill>
                  <a:schemeClr val="tx1">
                    <a:lumMod val="65000"/>
                    <a:lumOff val="35000"/>
                  </a:schemeClr>
                </a:solidFill>
                <a:latin typeface="Century Gothic" panose="020B0502020202020204" pitchFamily="34" charset="0"/>
                <a:cs typeface="Arial" panose="020B0604020202020204" pitchFamily="34" charset="0"/>
              </a:rPr>
              <a:t>0.0.0.0 0.0.0.0 </a:t>
            </a:r>
            <a:r>
              <a:rPr lang="en-US" altLang="zh-CN" sz="1600" i="1" dirty="0" smtClean="0">
                <a:solidFill>
                  <a:schemeClr val="tx1">
                    <a:lumMod val="65000"/>
                    <a:lumOff val="35000"/>
                  </a:schemeClr>
                </a:solidFill>
                <a:latin typeface="Century Gothic" panose="020B0502020202020204" pitchFamily="34" charset="0"/>
                <a:cs typeface="Arial" panose="020B0604020202020204" pitchFamily="34" charset="0"/>
              </a:rPr>
              <a:t>s0</a:t>
            </a:r>
          </a:p>
          <a:p>
            <a:pPr marL="285750" indent="-285750" algn="just">
              <a:lnSpc>
                <a:spcPct val="114000"/>
              </a:lnSpc>
              <a:buClr>
                <a:srgbClr val="0070C0"/>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回退到特权模式，使用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show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route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命令，在路由器的路由表多了一条刚才配置的静态路由。请读者思考，该条路由代码显示部分是用什么标识的？</a:t>
            </a: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公司总部或分部网络中，在一台测试主机上，正确配置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地址（注意不同网段的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地址和默认网关是有区别的）后，使用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命令测试能否</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通与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直接相连路由器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地址，或者与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R5</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直接相连路由器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地址，或者与</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直接相连路由器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接口</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s0</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地址。你的结果是什么？</a:t>
            </a:r>
          </a:p>
          <a:p>
            <a:pPr algn="just">
              <a:lnSpc>
                <a:spcPct val="114000"/>
              </a:lnSpc>
              <a:buClr>
                <a:srgbClr val="0070C0"/>
              </a:buClr>
            </a:pPr>
            <a:endParaRPr lang="zh-CN" altLang="en-US" sz="1600" i="1" dirty="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3737094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7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P spid="11"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3570208" cy="461665"/>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配置静态路由和动态路由</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916935"/>
          </a:xfrm>
          <a:prstGeom prst="rect">
            <a:avLst/>
          </a:prstGeom>
        </p:spPr>
        <p:txBody>
          <a:bodyPr wrap="square">
            <a:spAutoFit/>
          </a:bodyPr>
          <a:lstStyle/>
          <a:p>
            <a:pPr algn="just">
              <a:lnSpc>
                <a:spcPct val="114000"/>
              </a:lnSpc>
              <a:buClr>
                <a:srgbClr val="0070C0"/>
              </a:buClr>
            </a:pPr>
            <a:r>
              <a:rPr lang="zh-CN" altLang="zh-CN" sz="2400" kern="100" dirty="0">
                <a:solidFill>
                  <a:srgbClr val="0563B8"/>
                </a:solidFill>
                <a:latin typeface="汉仪菱心体简" panose="02010609000101010101" pitchFamily="49" charset="-122"/>
                <a:ea typeface="汉仪菱心体简" panose="02010609000101010101" pitchFamily="49" charset="-122"/>
                <a:cs typeface="Times New Roman" panose="02020603050405020304" pitchFamily="18" charset="0"/>
              </a:rPr>
              <a:t>在</a:t>
            </a:r>
            <a:r>
              <a:rPr lang="en-US" altLang="zh-CN" sz="2400" kern="100" dirty="0">
                <a:solidFill>
                  <a:srgbClr val="0563B8"/>
                </a:solidFill>
                <a:latin typeface="汉仪菱心体简" panose="02010609000101010101" pitchFamily="49" charset="-122"/>
                <a:ea typeface="汉仪菱心体简" panose="02010609000101010101" pitchFamily="49" charset="-122"/>
              </a:rPr>
              <a:t>ISP</a:t>
            </a:r>
            <a:r>
              <a:rPr lang="zh-CN" altLang="zh-CN" sz="2400" kern="100" dirty="0">
                <a:solidFill>
                  <a:srgbClr val="0563B8"/>
                </a:solidFill>
                <a:latin typeface="汉仪菱心体简" panose="02010609000101010101" pitchFamily="49" charset="-122"/>
                <a:ea typeface="汉仪菱心体简" panose="02010609000101010101" pitchFamily="49" charset="-122"/>
                <a:cs typeface="Times New Roman" panose="02020603050405020304" pitchFamily="18" charset="0"/>
              </a:rPr>
              <a:t>路由器上配置指向公司总部和分公司内部网络的回指静态</a:t>
            </a:r>
            <a:r>
              <a:rPr lang="zh-CN" altLang="zh-CN" sz="2400" kern="100" dirty="0" smtClean="0">
                <a:solidFill>
                  <a:srgbClr val="0563B8"/>
                </a:solidFill>
                <a:latin typeface="汉仪菱心体简" panose="02010609000101010101" pitchFamily="49" charset="-122"/>
                <a:ea typeface="汉仪菱心体简" panose="02010609000101010101" pitchFamily="49" charset="-122"/>
                <a:cs typeface="Times New Roman" panose="02020603050405020304" pitchFamily="18" charset="0"/>
              </a:rPr>
              <a:t>路由</a:t>
            </a:r>
            <a:endParaRPr lang="en-US" altLang="zh-CN" sz="2400" kern="100" dirty="0" smtClean="0">
              <a:solidFill>
                <a:srgbClr val="0563B8"/>
              </a:solidFill>
              <a:latin typeface="汉仪菱心体简" panose="02010609000101010101" pitchFamily="49" charset="-122"/>
              <a:ea typeface="汉仪菱心体简" panose="02010609000101010101" pitchFamily="49" charset="-122"/>
              <a:cs typeface="Times New Roman" panose="02020603050405020304" pitchFamily="18" charset="0"/>
            </a:endParaRP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上面的测试结果是不通的，原因是静态路由是单向的，要实现全网的连通性，必须配置回程（回指）路由。接下来在在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ISP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分别配置指向公司总部、分公司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内部网络的路由。考虑公司总部、分公司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内部网络是划分子网的，因此目的网络地址的写法很关键。在任务</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规划</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地址的时候，已将若采用网段</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222.182.163.0/24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的子网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1~2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分配给公司总部使用，子网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3~4</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分配给分公司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使用，子网</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5~6</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分配给分公司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使用；另外公司总部、分公司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各子网是连续的，因此可以使用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CIDR</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技术，将子网进行聚合。 </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88</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矩形 10"/>
          <p:cNvSpPr/>
          <p:nvPr/>
        </p:nvSpPr>
        <p:spPr>
          <a:xfrm>
            <a:off x="549988" y="3726286"/>
            <a:ext cx="10964680" cy="3039807"/>
          </a:xfrm>
          <a:prstGeom prst="rect">
            <a:avLst/>
          </a:prstGeom>
        </p:spPr>
        <p:txBody>
          <a:bodyPr wrap="square">
            <a:spAutoFit/>
          </a:bodyPr>
          <a:lstStyle/>
          <a:p>
            <a:pPr algn="just">
              <a:lnSpc>
                <a:spcPct val="114000"/>
              </a:lnSpc>
              <a:buClr>
                <a:srgbClr val="0070C0"/>
              </a:buClr>
            </a:pPr>
            <a:r>
              <a:rPr lang="zh-CN" altLang="en-US" sz="2400" dirty="0" smtClean="0">
                <a:solidFill>
                  <a:srgbClr val="0070C0"/>
                </a:solidFill>
                <a:latin typeface="汉仪菱心体简" panose="02010609000101010101" pitchFamily="49" charset="-122"/>
                <a:ea typeface="汉仪菱心体简" panose="02010609000101010101" pitchFamily="49" charset="-122"/>
              </a:rPr>
              <a:t>在 </a:t>
            </a:r>
            <a:r>
              <a:rPr lang="en-US" altLang="zh-CN" sz="2400" dirty="0" smtClean="0">
                <a:solidFill>
                  <a:srgbClr val="0070C0"/>
                </a:solidFill>
                <a:latin typeface="汉仪菱心体简" panose="02010609000101010101" pitchFamily="49" charset="-122"/>
                <a:ea typeface="汉仪菱心体简" panose="02010609000101010101" pitchFamily="49" charset="-122"/>
              </a:rPr>
              <a:t>ISP </a:t>
            </a:r>
            <a:r>
              <a:rPr lang="zh-CN" altLang="en-US" sz="2400" dirty="0" smtClean="0">
                <a:solidFill>
                  <a:srgbClr val="0070C0"/>
                </a:solidFill>
                <a:latin typeface="汉仪菱心体简" panose="02010609000101010101" pitchFamily="49" charset="-122"/>
                <a:ea typeface="汉仪菱心体简" panose="02010609000101010101" pitchFamily="49" charset="-122"/>
              </a:rPr>
              <a:t>路由器上配置动态路由</a:t>
            </a:r>
            <a:endParaRPr lang="en-US" altLang="zh-CN" sz="2400" dirty="0" smtClean="0">
              <a:solidFill>
                <a:srgbClr val="0070C0"/>
              </a:solidFill>
              <a:latin typeface="汉仪菱心体简" panose="02010609000101010101" pitchFamily="49" charset="-122"/>
              <a:ea typeface="汉仪菱心体简" panose="02010609000101010101" pitchFamily="49" charset="-122"/>
            </a:endParaRP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前面的步骤已经实现公司总部、分公司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内部网络连通，并且能够访问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Internet</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了，但是还不能实现公司总部、分公司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之间网络的连通，因为广域网络还没连通。这里我们使用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协议来实现广域网络部分的路由连通</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路由器全局配置模式，使用如下命令配置 </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RIP </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a:t>
            </a: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router</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rip</a:t>
            </a: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network</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a:t>
            </a:r>
            <a:r>
              <a:rPr lang="en-US" altLang="zh-CN" sz="1600" i="1" dirty="0" smtClean="0">
                <a:solidFill>
                  <a:schemeClr val="tx1">
                    <a:lumMod val="65000"/>
                    <a:lumOff val="35000"/>
                  </a:schemeClr>
                </a:solidFill>
                <a:latin typeface="Century Gothic" panose="020B0502020202020204" pitchFamily="34" charset="0"/>
                <a:cs typeface="Arial" panose="020B0604020202020204" pitchFamily="34" charset="0"/>
              </a:rPr>
              <a:t>222.182.163.0</a:t>
            </a:r>
          </a:p>
          <a:p>
            <a:pPr marL="285750" indent="-285750" algn="just">
              <a:lnSpc>
                <a:spcPct val="114000"/>
              </a:lnSpc>
              <a:buClr>
                <a:srgbClr val="0070C0"/>
              </a:buClr>
              <a:buFont typeface="Wingdings" panose="05000000000000000000" pitchFamily="2" charset="2"/>
              <a:buChar char="l"/>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路由器的特权配置模式下，使用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show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route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检查路由表</a:t>
            </a: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a:p>
            <a:pPr marL="285750" indent="-285750" algn="just">
              <a:lnSpc>
                <a:spcPct val="114000"/>
              </a:lnSpc>
              <a:buClr>
                <a:srgbClr val="0070C0"/>
              </a:buClr>
              <a:buFont typeface="Wingdings" panose="05000000000000000000" pitchFamily="2" charset="2"/>
              <a:buChar char="l"/>
            </a:pPr>
            <a:r>
              <a:rPr lang="zh-CN" altLang="en-US" sz="1600" dirty="0" smtClean="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路由器上使用动态路由命令下发静态路由。</a:t>
            </a: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router</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rip</a:t>
            </a:r>
          </a:p>
          <a:p>
            <a:pPr algn="just">
              <a:lnSpc>
                <a:spcPct val="114000"/>
              </a:lnSpc>
              <a:buClr>
                <a:srgbClr val="0070C0"/>
              </a:buClr>
            </a:pP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config</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-router)# </a:t>
            </a:r>
            <a:r>
              <a:rPr lang="en-US" altLang="zh-CN" sz="1600" b="1" dirty="0">
                <a:solidFill>
                  <a:schemeClr val="tx1">
                    <a:lumMod val="65000"/>
                    <a:lumOff val="35000"/>
                  </a:schemeClr>
                </a:solidFill>
                <a:latin typeface="Century Gothic" panose="020B0502020202020204" pitchFamily="34" charset="0"/>
                <a:cs typeface="Arial" panose="020B0604020202020204" pitchFamily="34" charset="0"/>
              </a:rPr>
              <a:t>default-information</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a:t>
            </a:r>
            <a:r>
              <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rPr>
              <a:t>originate</a:t>
            </a:r>
            <a:endParaRPr lang="en-US" altLang="zh-CN" sz="1600" dirty="0">
              <a:solidFill>
                <a:schemeClr val="tx1">
                  <a:lumMod val="65000"/>
                  <a:lumOff val="35000"/>
                </a:scheme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808473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1"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987" y="698681"/>
            <a:ext cx="2236510"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任务实施</a:t>
            </a:r>
            <a:endPar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4" name="矩形 3"/>
          <p:cNvSpPr/>
          <p:nvPr/>
        </p:nvSpPr>
        <p:spPr>
          <a:xfrm>
            <a:off x="549987" y="1312195"/>
            <a:ext cx="3570208" cy="461665"/>
          </a:xfrm>
          <a:prstGeom prst="rect">
            <a:avLst/>
          </a:prstGeom>
        </p:spPr>
        <p:txBody>
          <a:bodyPr wrap="none">
            <a:spAutoFit/>
          </a:bodyPr>
          <a:lstStyle/>
          <a:p>
            <a:r>
              <a:rPr lang="zh-CN" altLang="en-US"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rPr>
              <a:t>配置静态路由和动态路由</a:t>
            </a:r>
            <a:endParaRPr lang="en-US" altLang="zh-CN" sz="2400" dirty="0">
              <a:solidFill>
                <a:schemeClr val="bg1">
                  <a:lumMod val="50000"/>
                </a:scheme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3" name="矩形 32"/>
          <p:cNvSpPr/>
          <p:nvPr/>
        </p:nvSpPr>
        <p:spPr>
          <a:xfrm>
            <a:off x="549988" y="1809351"/>
            <a:ext cx="10964680" cy="1636217"/>
          </a:xfrm>
          <a:prstGeom prst="rect">
            <a:avLst/>
          </a:prstGeom>
        </p:spPr>
        <p:txBody>
          <a:bodyPr wrap="square">
            <a:spAutoFit/>
          </a:bodyPr>
          <a:lstStyle/>
          <a:p>
            <a:pPr algn="just">
              <a:lnSpc>
                <a:spcPct val="114000"/>
              </a:lnSpc>
              <a:buClr>
                <a:srgbClr val="0070C0"/>
              </a:buClr>
            </a:pPr>
            <a:r>
              <a:rPr lang="zh-CN" altLang="zh-CN" sz="2400" kern="100" dirty="0">
                <a:solidFill>
                  <a:srgbClr val="0563B8"/>
                </a:solidFill>
                <a:latin typeface="汉仪菱心体简" panose="02010609000101010101" pitchFamily="49" charset="-122"/>
                <a:ea typeface="汉仪菱心体简" panose="02010609000101010101" pitchFamily="49" charset="-122"/>
                <a:cs typeface="Times New Roman" panose="02020603050405020304" pitchFamily="18" charset="0"/>
              </a:rPr>
              <a:t>在</a:t>
            </a:r>
            <a:r>
              <a:rPr lang="en-US" altLang="zh-CN" sz="2400" kern="100" dirty="0">
                <a:solidFill>
                  <a:srgbClr val="0563B8"/>
                </a:solidFill>
                <a:latin typeface="汉仪菱心体简" panose="02010609000101010101" pitchFamily="49" charset="-122"/>
                <a:ea typeface="汉仪菱心体简" panose="02010609000101010101" pitchFamily="49" charset="-122"/>
              </a:rPr>
              <a:t>ISP</a:t>
            </a:r>
            <a:r>
              <a:rPr lang="zh-CN" altLang="zh-CN" sz="2400" kern="100" dirty="0">
                <a:solidFill>
                  <a:srgbClr val="0563B8"/>
                </a:solidFill>
                <a:latin typeface="汉仪菱心体简" panose="02010609000101010101" pitchFamily="49" charset="-122"/>
                <a:ea typeface="汉仪菱心体简" panose="02010609000101010101" pitchFamily="49" charset="-122"/>
                <a:cs typeface="Times New Roman" panose="02020603050405020304" pitchFamily="18" charset="0"/>
              </a:rPr>
              <a:t>路由器</a:t>
            </a:r>
            <a:r>
              <a:rPr lang="zh-CN" altLang="zh-CN" sz="2400" kern="100" dirty="0" smtClean="0">
                <a:solidFill>
                  <a:srgbClr val="0563B8"/>
                </a:solidFill>
                <a:latin typeface="汉仪菱心体简" panose="02010609000101010101" pitchFamily="49" charset="-122"/>
                <a:ea typeface="汉仪菱心体简" panose="02010609000101010101" pitchFamily="49" charset="-122"/>
                <a:cs typeface="Times New Roman" panose="02020603050405020304" pitchFamily="18" charset="0"/>
              </a:rPr>
              <a:t>上</a:t>
            </a:r>
            <a:r>
              <a:rPr lang="zh-CN" altLang="en-US" sz="2400" kern="100" dirty="0" smtClean="0">
                <a:solidFill>
                  <a:srgbClr val="0563B8"/>
                </a:solidFill>
                <a:latin typeface="汉仪菱心体简" panose="02010609000101010101" pitchFamily="49" charset="-122"/>
                <a:ea typeface="汉仪菱心体简" panose="02010609000101010101" pitchFamily="49" charset="-122"/>
                <a:cs typeface="Times New Roman" panose="02020603050405020304" pitchFamily="18" charset="0"/>
              </a:rPr>
              <a:t>检查路由表</a:t>
            </a:r>
            <a:endParaRPr lang="en-US" altLang="zh-CN" sz="2400" kern="100" dirty="0" smtClean="0">
              <a:solidFill>
                <a:srgbClr val="0563B8"/>
              </a:solidFill>
              <a:latin typeface="汉仪菱心体简" panose="02010609000101010101" pitchFamily="49" charset="-122"/>
              <a:ea typeface="汉仪菱心体简" panose="02010609000101010101" pitchFamily="49" charset="-122"/>
              <a:cs typeface="Times New Roman" panose="02020603050405020304" pitchFamily="18" charset="0"/>
            </a:endParaRPr>
          </a:p>
          <a:p>
            <a:pPr algn="just">
              <a:lnSpc>
                <a:spcPct val="114000"/>
              </a:lnSpc>
              <a:buClr>
                <a:srgbClr val="0070C0"/>
              </a:buClr>
            </a:pP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ISP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路由器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的特权配置模式下，使用</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show </a:t>
            </a:r>
            <a:r>
              <a:rPr lang="en-US" altLang="zh-CN" sz="1600" dirty="0" err="1">
                <a:solidFill>
                  <a:schemeClr val="tx1">
                    <a:lumMod val="65000"/>
                    <a:lumOff val="35000"/>
                  </a:schemeClr>
                </a:solidFill>
                <a:latin typeface="Century Gothic" panose="020B0502020202020204" pitchFamily="34" charset="0"/>
                <a:cs typeface="Arial" panose="020B0604020202020204" pitchFamily="34" charset="0"/>
              </a:rPr>
              <a:t>ip</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 route</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命令查看路由表。路由表中有直连路由（代码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C</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表示）、静态路由（用代码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表示）、动态路由（用代码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S</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表示）、通过动态路由学习到的静态路由（用代码</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R*</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表示），每个路由器上都有到达非直连网段的路由了。在测试主机</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PC1</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（位于公司总部网络）、</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PC2</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（位于分公司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A</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网络）和</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PC3</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（位于分公司</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B</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网络）上正确配置</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地址后，能够相互</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ping</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通对方的</a:t>
            </a:r>
            <a:r>
              <a:rPr lang="en-US" altLang="zh-CN" sz="1600" dirty="0">
                <a:solidFill>
                  <a:schemeClr val="tx1">
                    <a:lumMod val="65000"/>
                    <a:lumOff val="35000"/>
                  </a:schemeClr>
                </a:solidFill>
                <a:latin typeface="Century Gothic" panose="020B0502020202020204" pitchFamily="34" charset="0"/>
                <a:cs typeface="Arial" panose="020B0604020202020204" pitchFamily="34" charset="0"/>
              </a:rPr>
              <a:t>IP</a:t>
            </a:r>
            <a:r>
              <a:rPr lang="zh-CN" altLang="en-US" sz="1600" dirty="0">
                <a:solidFill>
                  <a:schemeClr val="tx1">
                    <a:lumMod val="65000"/>
                    <a:lumOff val="35000"/>
                  </a:schemeClr>
                </a:solidFill>
                <a:latin typeface="Century Gothic" panose="020B0502020202020204" pitchFamily="34" charset="0"/>
                <a:cs typeface="Arial" panose="020B0604020202020204" pitchFamily="34" charset="0"/>
              </a:rPr>
              <a:t>地址，至此全网连通，配置结束。</a:t>
            </a:r>
            <a:endParaRPr lang="en-US" altLang="zh-CN" sz="1600"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62" name="组合 61"/>
          <p:cNvGrpSpPr/>
          <p:nvPr/>
        </p:nvGrpSpPr>
        <p:grpSpPr>
          <a:xfrm>
            <a:off x="11856640" y="548680"/>
            <a:ext cx="335360" cy="8824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文本框 19"/>
            <p:cNvSpPr txBox="1"/>
            <p:nvPr/>
          </p:nvSpPr>
          <p:spPr>
            <a:xfrm rot="5400000">
              <a:off x="8688849" y="645935"/>
              <a:ext cx="658780" cy="192409"/>
            </a:xfrm>
            <a:prstGeom prst="rect">
              <a:avLst/>
            </a:prstGeom>
            <a:noFill/>
          </p:spPr>
          <p:txBody>
            <a:bodyPr wrap="square" rtlCol="0">
              <a:spAutoFit/>
            </a:bodyPr>
            <a:lstStyle/>
            <a:p>
              <a:r>
                <a:rPr lang="en-US" altLang="zh-CN" sz="1067">
                  <a:solidFill>
                    <a:schemeClr val="bg1"/>
                  </a:solidFill>
                  <a:latin typeface="Century Gothic" panose="020B0502020202020204" pitchFamily="34" charset="0"/>
                </a:rPr>
                <a:t>PAGE   </a:t>
              </a:r>
              <a:r>
                <a:rPr lang="en-US" altLang="zh-CN" sz="1067" smtClean="0">
                  <a:solidFill>
                    <a:schemeClr val="bg1"/>
                  </a:solidFill>
                  <a:latin typeface="Century Gothic" panose="020B0502020202020204" pitchFamily="34" charset="0"/>
                </a:rPr>
                <a:t>89</a:t>
              </a:r>
              <a:endParaRPr lang="zh-CN" altLang="en-US" sz="1067"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60708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988" y="698681"/>
            <a:ext cx="2890535" cy="707886"/>
          </a:xfrm>
          <a:prstGeom prst="rect">
            <a:avLst/>
          </a:prstGeom>
        </p:spPr>
        <p:txBody>
          <a:bodyPr wrap="none">
            <a:spAutoFit/>
          </a:bodyPr>
          <a:lstStyle/>
          <a:p>
            <a:r>
              <a:rPr lang="zh-CN" altLang="en-US"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网际协议 </a:t>
            </a:r>
            <a:r>
              <a:rPr lang="en-US" altLang="zh-CN" sz="4000" dirty="0" smtClean="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rPr>
              <a:t>IP</a:t>
            </a:r>
            <a:endParaRPr lang="en-US" altLang="zh-CN" sz="4000" dirty="0">
              <a:solidFill>
                <a:srgbClr val="0563B8"/>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sp>
        <p:nvSpPr>
          <p:cNvPr id="3" name="矩形 2"/>
          <p:cNvSpPr/>
          <p:nvPr/>
        </p:nvSpPr>
        <p:spPr>
          <a:xfrm>
            <a:off x="549987" y="1312195"/>
            <a:ext cx="1806905" cy="461665"/>
          </a:xfrm>
          <a:prstGeom prst="rect">
            <a:avLst/>
          </a:prstGeom>
        </p:spPr>
        <p:txBody>
          <a:bodyPr wrap="none">
            <a:spAutoFit/>
          </a:bodyPr>
          <a:lstStyle/>
          <a:p>
            <a:pPr lvl="0"/>
            <a:r>
              <a:rPr lang="en-US" altLang="zh-CN"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IP </a:t>
            </a:r>
            <a:r>
              <a:rPr lang="zh-CN" altLang="en-US" sz="2400" dirty="0" smtClean="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rPr>
              <a:t>协议简介</a:t>
            </a:r>
            <a:endParaRPr lang="en-US" altLang="zh-CN" sz="2400" dirty="0">
              <a:solidFill>
                <a:prstClr val="white">
                  <a:lumMod val="50000"/>
                </a:prstClr>
              </a:solidFill>
              <a:latin typeface="方正兰亭超细黑简体" panose="02000000000000000000" pitchFamily="2" charset="-122"/>
              <a:ea typeface="方正兰亭超细黑简体" panose="02000000000000000000" pitchFamily="2" charset="-122"/>
              <a:cs typeface="Arial" panose="020B0604020202020204" pitchFamily="34" charset="0"/>
            </a:endParaRPr>
          </a:p>
        </p:txBody>
      </p:sp>
      <p:grpSp>
        <p:nvGrpSpPr>
          <p:cNvPr id="21" name="组合 20"/>
          <p:cNvGrpSpPr/>
          <p:nvPr/>
        </p:nvGrpSpPr>
        <p:grpSpPr>
          <a:xfrm>
            <a:off x="6429765" y="1753227"/>
            <a:ext cx="4278876" cy="1287551"/>
            <a:chOff x="5523363" y="1314920"/>
            <a:chExt cx="3209157" cy="965663"/>
          </a:xfrm>
        </p:grpSpPr>
        <p:sp>
          <p:nvSpPr>
            <p:cNvPr id="83" name="矩形 82"/>
            <p:cNvSpPr/>
            <p:nvPr/>
          </p:nvSpPr>
          <p:spPr>
            <a:xfrm>
              <a:off x="5523363" y="1588086"/>
              <a:ext cx="3209157" cy="692497"/>
            </a:xfrm>
            <a:prstGeom prst="rect">
              <a:avLst/>
            </a:prstGeom>
          </p:spPr>
          <p:txBody>
            <a:bodyPr wrap="square">
              <a:spAutoFit/>
            </a:bodyPr>
            <a:lstStyle/>
            <a:p>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协议是</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TCP/P</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协议簇中最重要的两个协议之一，也是最重要的因特网标准协议之一，与</a:t>
              </a:r>
              <a:r>
                <a:rPr lang="en-US" altLang="zh-CN" dirty="0" smtClean="0">
                  <a:solidFill>
                    <a:schemeClr val="tx1">
                      <a:lumMod val="65000"/>
                      <a:lumOff val="35000"/>
                    </a:schemeClr>
                  </a:solidFill>
                  <a:latin typeface="Century Gothic" panose="020B0502020202020204" pitchFamily="34" charset="0"/>
                  <a:cs typeface="Arial" panose="020B0604020202020204" pitchFamily="34" charset="0"/>
                </a:rPr>
                <a:t>IP</a:t>
              </a:r>
              <a:r>
                <a:rPr lang="zh-CN" altLang="en-US" dirty="0" smtClean="0">
                  <a:solidFill>
                    <a:schemeClr val="tx1">
                      <a:lumMod val="65000"/>
                      <a:lumOff val="35000"/>
                    </a:schemeClr>
                  </a:solidFill>
                  <a:latin typeface="Century Gothic" panose="020B0502020202020204" pitchFamily="34" charset="0"/>
                  <a:cs typeface="Arial" panose="020B0604020202020204" pitchFamily="34" charset="0"/>
                </a:rPr>
                <a:t>协议配套使用的还有四个协议。</a:t>
              </a:r>
              <a:endParaRPr lang="en-US" altLang="zh-CN"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84" name="矩形 83"/>
            <p:cNvSpPr/>
            <p:nvPr/>
          </p:nvSpPr>
          <p:spPr>
            <a:xfrm>
              <a:off x="5523363" y="1314920"/>
              <a:ext cx="1687001" cy="300082"/>
            </a:xfrm>
            <a:prstGeom prst="rect">
              <a:avLst/>
            </a:prstGeom>
          </p:spPr>
          <p:txBody>
            <a:bodyPr wrap="none">
              <a:spAutoFit/>
            </a:bodyPr>
            <a:lstStyle/>
            <a:p>
              <a:r>
                <a:rPr lang="en-US" altLang="zh-CN" sz="2000" dirty="0" smtClean="0">
                  <a:solidFill>
                    <a:srgbClr val="0563B8"/>
                  </a:solidFill>
                  <a:latin typeface="Century Gothic" panose="020B0502020202020204" pitchFamily="34" charset="0"/>
                  <a:cs typeface="Arial" panose="020B0604020202020204" pitchFamily="34" charset="0"/>
                </a:rPr>
                <a:t>Internet Protocol</a:t>
              </a:r>
              <a:endParaRPr lang="en-US" altLang="zh-CN" sz="2000" dirty="0">
                <a:solidFill>
                  <a:srgbClr val="0563B8"/>
                </a:solidFill>
                <a:latin typeface="Century Gothic" panose="020B0502020202020204" pitchFamily="34" charset="0"/>
                <a:cs typeface="Arial" panose="020B0604020202020204" pitchFamily="34" charset="0"/>
              </a:endParaRPr>
            </a:p>
          </p:txBody>
        </p:sp>
      </p:grpSp>
      <p:grpSp>
        <p:nvGrpSpPr>
          <p:cNvPr id="19" name="组合 18"/>
          <p:cNvGrpSpPr/>
          <p:nvPr/>
        </p:nvGrpSpPr>
        <p:grpSpPr>
          <a:xfrm>
            <a:off x="6570538" y="3199808"/>
            <a:ext cx="4751591" cy="663968"/>
            <a:chOff x="5607549" y="2476056"/>
            <a:chExt cx="3563693" cy="497976"/>
          </a:xfrm>
        </p:grpSpPr>
        <p:sp>
          <p:nvSpPr>
            <p:cNvPr id="87" name="矩形 86"/>
            <p:cNvSpPr/>
            <p:nvPr/>
          </p:nvSpPr>
          <p:spPr>
            <a:xfrm>
              <a:off x="6228719" y="2517295"/>
              <a:ext cx="2942523" cy="438581"/>
            </a:xfrm>
            <a:prstGeom prst="rect">
              <a:avLst/>
            </a:prstGeom>
          </p:spPr>
          <p:txBody>
            <a:bodyPr wrap="square">
              <a:spAutoFit/>
            </a:bodyPr>
            <a:lstStyle/>
            <a:p>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地址解析协议（</a:t>
              </a:r>
              <a:r>
                <a:rPr lang="en-US" altLang="zh-CN" sz="1600" dirty="0" smtClean="0">
                  <a:solidFill>
                    <a:schemeClr val="tx1">
                      <a:lumMod val="85000"/>
                      <a:lumOff val="15000"/>
                    </a:schemeClr>
                  </a:solidFill>
                  <a:latin typeface="Century Gothic" panose="020B0502020202020204" pitchFamily="34" charset="0"/>
                  <a:cs typeface="Arial" panose="020B0604020202020204" pitchFamily="34" charset="0"/>
                </a:rPr>
                <a:t>Address Resolution Protocol</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a:t>
              </a:r>
              <a:r>
                <a:rPr lang="en-US" altLang="zh-CN" sz="1600" dirty="0" smtClean="0">
                  <a:solidFill>
                    <a:schemeClr val="tx1">
                      <a:lumMod val="85000"/>
                      <a:lumOff val="15000"/>
                    </a:schemeClr>
                  </a:solidFill>
                  <a:latin typeface="Century Gothic" panose="020B0502020202020204" pitchFamily="34" charset="0"/>
                  <a:cs typeface="Arial" panose="020B0604020202020204" pitchFamily="34" charset="0"/>
                </a:rPr>
                <a:t>ARP</a:t>
              </a:r>
              <a:r>
                <a:rPr lang="zh-CN" altLang="en-US" sz="1600" dirty="0" smtClean="0">
                  <a:solidFill>
                    <a:schemeClr val="tx1">
                      <a:lumMod val="85000"/>
                      <a:lumOff val="15000"/>
                    </a:schemeClr>
                  </a:solidFill>
                  <a:latin typeface="Century Gothic" panose="020B0502020202020204" pitchFamily="34" charset="0"/>
                  <a:cs typeface="Arial" panose="020B0604020202020204" pitchFamily="34" charset="0"/>
                </a:rPr>
                <a:t>）</a:t>
              </a:r>
              <a:endParaRPr lang="en-US" altLang="zh-CN" sz="16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8" name="组合 17"/>
            <p:cNvGrpSpPr/>
            <p:nvPr/>
          </p:nvGrpSpPr>
          <p:grpSpPr>
            <a:xfrm>
              <a:off x="5607549" y="2476056"/>
              <a:ext cx="497976" cy="497976"/>
              <a:chOff x="5607549" y="2521897"/>
              <a:chExt cx="497976" cy="497976"/>
            </a:xfrm>
          </p:grpSpPr>
          <p:sp>
            <p:nvSpPr>
              <p:cNvPr id="88" name="椭圆 87"/>
              <p:cNvSpPr/>
              <p:nvPr/>
            </p:nvSpPr>
            <p:spPr>
              <a:xfrm>
                <a:off x="5607549" y="2521897"/>
                <a:ext cx="497976" cy="497976"/>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93" name="组合 92"/>
              <p:cNvGrpSpPr/>
              <p:nvPr/>
            </p:nvGrpSpPr>
            <p:grpSpPr>
              <a:xfrm flipH="1">
                <a:off x="5709115" y="2621443"/>
                <a:ext cx="294846" cy="29888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grpSp>
        <p:nvGrpSpPr>
          <p:cNvPr id="20" name="组合 19"/>
          <p:cNvGrpSpPr/>
          <p:nvPr/>
        </p:nvGrpSpPr>
        <p:grpSpPr>
          <a:xfrm>
            <a:off x="6570538" y="4015461"/>
            <a:ext cx="4751591" cy="663968"/>
            <a:chOff x="5607549" y="3099264"/>
            <a:chExt cx="3563693" cy="497976"/>
          </a:xfrm>
        </p:grpSpPr>
        <p:sp>
          <p:nvSpPr>
            <p:cNvPr id="100" name="矩形 99"/>
            <p:cNvSpPr/>
            <p:nvPr/>
          </p:nvSpPr>
          <p:spPr>
            <a:xfrm>
              <a:off x="6228719" y="3140503"/>
              <a:ext cx="2942523" cy="438581"/>
            </a:xfrm>
            <a:prstGeom prst="rect">
              <a:avLst/>
            </a:prstGeom>
          </p:spPr>
          <p:txBody>
            <a:bodyPr wrap="square">
              <a:spAutoFit/>
            </a:bodyPr>
            <a:lstStyle/>
            <a:p>
              <a:r>
                <a:rPr lang="zh-CN" altLang="zh-CN" sz="1600" dirty="0"/>
                <a:t>反向地址解析协议（</a:t>
              </a:r>
              <a:r>
                <a:rPr lang="en-US" altLang="zh-CN" sz="1600" dirty="0"/>
                <a:t>Reverse Address Resolution Protocol</a:t>
              </a:r>
              <a:r>
                <a:rPr lang="zh-CN" altLang="zh-CN" sz="1600" dirty="0"/>
                <a:t>，</a:t>
              </a:r>
              <a:r>
                <a:rPr lang="en-US" altLang="zh-CN" sz="1600" dirty="0"/>
                <a:t>RARP</a:t>
              </a:r>
              <a:r>
                <a:rPr lang="zh-CN" altLang="zh-CN" sz="1600" dirty="0"/>
                <a:t>）</a:t>
              </a:r>
              <a:endParaRPr lang="en-US" altLang="zh-CN" sz="16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7" name="组合 16"/>
            <p:cNvGrpSpPr/>
            <p:nvPr/>
          </p:nvGrpSpPr>
          <p:grpSpPr>
            <a:xfrm>
              <a:off x="5607549" y="3099264"/>
              <a:ext cx="497976" cy="497976"/>
              <a:chOff x="5607549" y="3099264"/>
              <a:chExt cx="497976" cy="497976"/>
            </a:xfrm>
          </p:grpSpPr>
          <p:sp>
            <p:nvSpPr>
              <p:cNvPr id="101" name="椭圆 100"/>
              <p:cNvSpPr/>
              <p:nvPr/>
            </p:nvSpPr>
            <p:spPr>
              <a:xfrm>
                <a:off x="5607549" y="3099264"/>
                <a:ext cx="497976" cy="497976"/>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02" name="组合 101"/>
              <p:cNvGrpSpPr/>
              <p:nvPr/>
            </p:nvGrpSpPr>
            <p:grpSpPr>
              <a:xfrm>
                <a:off x="5705580" y="3197296"/>
                <a:ext cx="301913" cy="301913"/>
                <a:chOff x="13057188" y="3740150"/>
                <a:chExt cx="474663" cy="474663"/>
              </a:xfrm>
              <a:solidFill>
                <a:schemeClr val="bg1"/>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grpSp>
        <p:nvGrpSpPr>
          <p:cNvPr id="16" name="组合 15"/>
          <p:cNvGrpSpPr/>
          <p:nvPr/>
        </p:nvGrpSpPr>
        <p:grpSpPr>
          <a:xfrm>
            <a:off x="6570538" y="4831114"/>
            <a:ext cx="4751591" cy="663968"/>
            <a:chOff x="5607549" y="3722472"/>
            <a:chExt cx="3563693" cy="497976"/>
          </a:xfrm>
        </p:grpSpPr>
        <p:sp>
          <p:nvSpPr>
            <p:cNvPr id="109" name="矩形 108"/>
            <p:cNvSpPr/>
            <p:nvPr/>
          </p:nvSpPr>
          <p:spPr>
            <a:xfrm>
              <a:off x="6228719" y="3763711"/>
              <a:ext cx="2942523" cy="438581"/>
            </a:xfrm>
            <a:prstGeom prst="rect">
              <a:avLst/>
            </a:prstGeom>
          </p:spPr>
          <p:txBody>
            <a:bodyPr wrap="square">
              <a:spAutoFit/>
            </a:bodyPr>
            <a:lstStyle/>
            <a:p>
              <a:r>
                <a:rPr lang="zh-CN" altLang="zh-CN" sz="1600" dirty="0"/>
                <a:t>网际控制报文协议（</a:t>
              </a:r>
              <a:r>
                <a:rPr lang="en-US" altLang="zh-CN" sz="1600" dirty="0"/>
                <a:t>Internet Control Message Protocol</a:t>
              </a:r>
              <a:r>
                <a:rPr lang="zh-CN" altLang="zh-CN" sz="1600" dirty="0"/>
                <a:t>，</a:t>
              </a:r>
              <a:r>
                <a:rPr lang="en-US" altLang="zh-CN" sz="1600" dirty="0"/>
                <a:t>ICMP</a:t>
              </a:r>
              <a:r>
                <a:rPr lang="zh-CN" altLang="zh-CN" sz="1600" dirty="0"/>
                <a:t>）</a:t>
              </a:r>
              <a:endParaRPr lang="en-US" altLang="zh-CN" sz="16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5" name="组合 14"/>
            <p:cNvGrpSpPr/>
            <p:nvPr/>
          </p:nvGrpSpPr>
          <p:grpSpPr>
            <a:xfrm>
              <a:off x="5607549" y="3722472"/>
              <a:ext cx="497976" cy="497976"/>
              <a:chOff x="5607549" y="3676631"/>
              <a:chExt cx="497976" cy="497976"/>
            </a:xfrm>
          </p:grpSpPr>
          <p:sp>
            <p:nvSpPr>
              <p:cNvPr id="110" name="椭圆 109"/>
              <p:cNvSpPr/>
              <p:nvPr/>
            </p:nvSpPr>
            <p:spPr>
              <a:xfrm>
                <a:off x="5607549" y="3676631"/>
                <a:ext cx="497976" cy="497976"/>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16" name="组合 115"/>
              <p:cNvGrpSpPr/>
              <p:nvPr/>
            </p:nvGrpSpPr>
            <p:grpSpPr>
              <a:xfrm>
                <a:off x="5687435" y="3756519"/>
                <a:ext cx="338204" cy="338200"/>
                <a:chOff x="3459051" y="-884634"/>
                <a:chExt cx="492125" cy="492125"/>
              </a:xfrm>
              <a:solidFill>
                <a:schemeClr val="bg1"/>
              </a:solidFill>
            </p:grpSpPr>
            <p:sp>
              <p:nvSpPr>
                <p:cNvPr id="117"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8"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9"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0"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grpSp>
        <p:nvGrpSpPr>
          <p:cNvPr id="46" name="组合 45"/>
          <p:cNvGrpSpPr/>
          <p:nvPr/>
        </p:nvGrpSpPr>
        <p:grpSpPr>
          <a:xfrm>
            <a:off x="11856640" y="548680"/>
            <a:ext cx="335360" cy="882400"/>
            <a:chOff x="8892480" y="411510"/>
            <a:chExt cx="251520" cy="661800"/>
          </a:xfrm>
        </p:grpSpPr>
        <p:sp>
          <p:nvSpPr>
            <p:cNvPr id="47" name="矩形 46"/>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8" name="文本框 19"/>
            <p:cNvSpPr txBox="1"/>
            <p:nvPr/>
          </p:nvSpPr>
          <p:spPr>
            <a:xfrm rot="5400000">
              <a:off x="8688849" y="645935"/>
              <a:ext cx="658780" cy="192409"/>
            </a:xfrm>
            <a:prstGeom prst="rect">
              <a:avLst/>
            </a:prstGeom>
            <a:noFill/>
          </p:spPr>
          <p:txBody>
            <a:bodyPr wrap="square" rtlCol="0">
              <a:spAutoFit/>
            </a:bodyPr>
            <a:lstStyle/>
            <a:p>
              <a:r>
                <a:rPr lang="en-US" altLang="zh-CN" sz="1067" dirty="0">
                  <a:solidFill>
                    <a:schemeClr val="bg1"/>
                  </a:solidFill>
                  <a:latin typeface="Century Gothic" panose="020B0502020202020204" pitchFamily="34" charset="0"/>
                </a:rPr>
                <a:t>PAGE   </a:t>
              </a:r>
              <a:r>
                <a:rPr lang="en-US" altLang="zh-CN" sz="1067" dirty="0" smtClean="0">
                  <a:solidFill>
                    <a:schemeClr val="bg1"/>
                  </a:solidFill>
                  <a:latin typeface="Century Gothic" panose="020B0502020202020204" pitchFamily="34" charset="0"/>
                </a:rPr>
                <a:t>09</a:t>
              </a:r>
              <a:endParaRPr lang="zh-CN" altLang="en-US" sz="1067" dirty="0">
                <a:solidFill>
                  <a:schemeClr val="bg1"/>
                </a:solidFill>
                <a:latin typeface="Century Gothic" panose="020B0502020202020204" pitchFamily="34" charset="0"/>
              </a:endParaRPr>
            </a:p>
          </p:txBody>
        </p:sp>
        <p:grpSp>
          <p:nvGrpSpPr>
            <p:cNvPr id="49" name="组合 48"/>
            <p:cNvGrpSpPr/>
            <p:nvPr/>
          </p:nvGrpSpPr>
          <p:grpSpPr>
            <a:xfrm>
              <a:off x="8964240" y="819459"/>
              <a:ext cx="108000" cy="7834"/>
              <a:chOff x="8953171" y="848034"/>
              <a:chExt cx="130138" cy="7834"/>
            </a:xfrm>
          </p:grpSpPr>
          <p:cxnSp>
            <p:nvCxnSpPr>
              <p:cNvPr id="50" name="直接连接符 49"/>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52" name="组合 51"/>
          <p:cNvGrpSpPr/>
          <p:nvPr/>
        </p:nvGrpSpPr>
        <p:grpSpPr>
          <a:xfrm>
            <a:off x="6570538" y="5646767"/>
            <a:ext cx="4751591" cy="663968"/>
            <a:chOff x="5607549" y="2476056"/>
            <a:chExt cx="3563693" cy="497976"/>
          </a:xfrm>
        </p:grpSpPr>
        <p:sp>
          <p:nvSpPr>
            <p:cNvPr id="53" name="矩形 52"/>
            <p:cNvSpPr/>
            <p:nvPr/>
          </p:nvSpPr>
          <p:spPr>
            <a:xfrm>
              <a:off x="6228719" y="2517295"/>
              <a:ext cx="2942523" cy="438581"/>
            </a:xfrm>
            <a:prstGeom prst="rect">
              <a:avLst/>
            </a:prstGeom>
          </p:spPr>
          <p:txBody>
            <a:bodyPr wrap="square">
              <a:spAutoFit/>
            </a:bodyPr>
            <a:lstStyle/>
            <a:p>
              <a:r>
                <a:rPr lang="zh-CN" altLang="zh-CN" sz="1600" dirty="0"/>
                <a:t>网际组管理协议（</a:t>
              </a:r>
              <a:r>
                <a:rPr lang="en-US" altLang="zh-CN" sz="1600" dirty="0"/>
                <a:t>Internet Group Management Protocol</a:t>
              </a:r>
              <a:r>
                <a:rPr lang="zh-CN" altLang="zh-CN" sz="1600" dirty="0"/>
                <a:t>，</a:t>
              </a:r>
              <a:r>
                <a:rPr lang="en-US" altLang="zh-CN" sz="1600" dirty="0"/>
                <a:t>IGMP</a:t>
              </a:r>
              <a:r>
                <a:rPr lang="zh-CN" altLang="zh-CN" sz="1600" dirty="0"/>
                <a:t>）</a:t>
              </a:r>
              <a:endParaRPr lang="en-US" altLang="zh-CN" sz="16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54" name="组合 53"/>
            <p:cNvGrpSpPr/>
            <p:nvPr/>
          </p:nvGrpSpPr>
          <p:grpSpPr>
            <a:xfrm>
              <a:off x="5607549" y="2476056"/>
              <a:ext cx="497976" cy="497976"/>
              <a:chOff x="5607549" y="2521897"/>
              <a:chExt cx="497976" cy="497976"/>
            </a:xfrm>
          </p:grpSpPr>
          <p:sp>
            <p:nvSpPr>
              <p:cNvPr id="55" name="椭圆 54"/>
              <p:cNvSpPr/>
              <p:nvPr/>
            </p:nvSpPr>
            <p:spPr>
              <a:xfrm>
                <a:off x="5607549" y="2521897"/>
                <a:ext cx="497976" cy="497976"/>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56" name="组合 55"/>
              <p:cNvGrpSpPr/>
              <p:nvPr/>
            </p:nvGrpSpPr>
            <p:grpSpPr>
              <a:xfrm flipH="1">
                <a:off x="5709115" y="2621443"/>
                <a:ext cx="294846" cy="298883"/>
                <a:chOff x="9363075" y="4967288"/>
                <a:chExt cx="463551" cy="469900"/>
              </a:xfrm>
              <a:solidFill>
                <a:schemeClr val="bg1"/>
              </a:solidFill>
            </p:grpSpPr>
            <p:sp>
              <p:nvSpPr>
                <p:cNvPr id="57"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8"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9"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0"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pic>
        <p:nvPicPr>
          <p:cNvPr id="4098" name="Picture 2" descr="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987" y="2020081"/>
            <a:ext cx="4572008" cy="4290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2006945"/>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fltVal val="0"/>
                                              </p:val>
                                            </p:tav>
                                            <p:tav tm="100000">
                                              <p:val>
                                                <p:strVal val="#ppt_h"/>
                                              </p:val>
                                            </p:tav>
                                          </p:tavLst>
                                        </p:anim>
                                        <p:animEffect transition="in" filter="fade">
                                          <p:cBhvr>
                                            <p:cTn id="9" dur="500"/>
                                            <p:tgtEl>
                                              <p:spTgt spid="4098"/>
                                            </p:tgtEl>
                                          </p:cBhvr>
                                        </p:animEffect>
                                      </p:childTnLst>
                                    </p:cTn>
                                  </p:par>
                                  <p:par>
                                    <p:cTn id="10" presetID="2" presetClass="entr" presetSubtype="2" fill="hold" nodeType="withEffect" p14:presetBounceEnd="38000">
                                      <p:stCondLst>
                                        <p:cond delay="1250"/>
                                      </p:stCondLst>
                                      <p:childTnLst>
                                        <p:set>
                                          <p:cBhvr>
                                            <p:cTn id="11" dur="1" fill="hold">
                                              <p:stCondLst>
                                                <p:cond delay="0"/>
                                              </p:stCondLst>
                                            </p:cTn>
                                            <p:tgtEl>
                                              <p:spTgt spid="21"/>
                                            </p:tgtEl>
                                            <p:attrNameLst>
                                              <p:attrName>style.visibility</p:attrName>
                                            </p:attrNameLst>
                                          </p:cBhvr>
                                          <p:to>
                                            <p:strVal val="visible"/>
                                          </p:to>
                                        </p:set>
                                        <p:anim calcmode="lin" valueType="num" p14:bounceEnd="38000">
                                          <p:cBhvr additive="base">
                                            <p:cTn id="12"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13" dur="500" fill="hold"/>
                                            <p:tgtEl>
                                              <p:spTgt spid="21"/>
                                            </p:tgtEl>
                                            <p:attrNameLst>
                                              <p:attrName>ppt_y</p:attrName>
                                            </p:attrNameLst>
                                          </p:cBhvr>
                                          <p:tavLst>
                                            <p:tav tm="0">
                                              <p:val>
                                                <p:strVal val="#ppt_y"/>
                                              </p:val>
                                            </p:tav>
                                            <p:tav tm="100000">
                                              <p:val>
                                                <p:strVal val="#ppt_y"/>
                                              </p:val>
                                            </p:tav>
                                          </p:tavLst>
                                        </p:anim>
                                      </p:childTnLst>
                                    </p:cTn>
                                  </p:par>
                                  <p:par>
                                    <p:cTn id="14" presetID="12" presetClass="entr" presetSubtype="1" fill="hold" nodeType="withEffect">
                                      <p:stCondLst>
                                        <p:cond delay="175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p:tgtEl>
                                              <p:spTgt spid="19"/>
                                            </p:tgtEl>
                                            <p:attrNameLst>
                                              <p:attrName>ppt_y</p:attrName>
                                            </p:attrNameLst>
                                          </p:cBhvr>
                                          <p:tavLst>
                                            <p:tav tm="0">
                                              <p:val>
                                                <p:strVal val="#ppt_y-#ppt_h*1.125000"/>
                                              </p:val>
                                            </p:tav>
                                            <p:tav tm="100000">
                                              <p:val>
                                                <p:strVal val="#ppt_y"/>
                                              </p:val>
                                            </p:tav>
                                          </p:tavLst>
                                        </p:anim>
                                        <p:animEffect transition="in" filter="wipe(down)">
                                          <p:cBhvr>
                                            <p:cTn id="17" dur="500"/>
                                            <p:tgtEl>
                                              <p:spTgt spid="19"/>
                                            </p:tgtEl>
                                          </p:cBhvr>
                                        </p:animEffect>
                                      </p:childTnLst>
                                    </p:cTn>
                                  </p:par>
                                  <p:par>
                                    <p:cTn id="18" presetID="12" presetClass="entr" presetSubtype="1" fill="hold" nodeType="withEffect">
                                      <p:stCondLst>
                                        <p:cond delay="200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ppt_y</p:attrName>
                                            </p:attrNameLst>
                                          </p:cBhvr>
                                          <p:tavLst>
                                            <p:tav tm="0">
                                              <p:val>
                                                <p:strVal val="#ppt_y-#ppt_h*1.125000"/>
                                              </p:val>
                                            </p:tav>
                                            <p:tav tm="100000">
                                              <p:val>
                                                <p:strVal val="#ppt_y"/>
                                              </p:val>
                                            </p:tav>
                                          </p:tavLst>
                                        </p:anim>
                                        <p:animEffect transition="in" filter="wipe(down)">
                                          <p:cBhvr>
                                            <p:cTn id="21" dur="500"/>
                                            <p:tgtEl>
                                              <p:spTgt spid="20"/>
                                            </p:tgtEl>
                                          </p:cBhvr>
                                        </p:animEffect>
                                      </p:childTnLst>
                                    </p:cTn>
                                  </p:par>
                                  <p:par>
                                    <p:cTn id="22" presetID="12" presetClass="entr" presetSubtype="1" fill="hold" nodeType="withEffect">
                                      <p:stCondLst>
                                        <p:cond delay="225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down)">
                                          <p:cBhvr>
                                            <p:cTn id="25" dur="500"/>
                                            <p:tgtEl>
                                              <p:spTgt spid="16"/>
                                            </p:tgtEl>
                                          </p:cBhvr>
                                        </p:animEffect>
                                      </p:childTnLst>
                                    </p:cTn>
                                  </p:par>
                                  <p:par>
                                    <p:cTn id="26" presetID="12" presetClass="entr" presetSubtype="1" fill="hold" nodeType="withEffect">
                                      <p:stCondLst>
                                        <p:cond delay="25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p:tgtEl>
                                              <p:spTgt spid="52"/>
                                            </p:tgtEl>
                                            <p:attrNameLst>
                                              <p:attrName>ppt_y</p:attrName>
                                            </p:attrNameLst>
                                          </p:cBhvr>
                                          <p:tavLst>
                                            <p:tav tm="0">
                                              <p:val>
                                                <p:strVal val="#ppt_y-#ppt_h*1.125000"/>
                                              </p:val>
                                            </p:tav>
                                            <p:tav tm="100000">
                                              <p:val>
                                                <p:strVal val="#ppt_y"/>
                                              </p:val>
                                            </p:tav>
                                          </p:tavLst>
                                        </p:anim>
                                        <p:animEffect transition="in" filter="wipe(down)">
                                          <p:cBhvr>
                                            <p:cTn id="2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fltVal val="0"/>
                                              </p:val>
                                            </p:tav>
                                            <p:tav tm="100000">
                                              <p:val>
                                                <p:strVal val="#ppt_h"/>
                                              </p:val>
                                            </p:tav>
                                          </p:tavLst>
                                        </p:anim>
                                        <p:animEffect transition="in" filter="fade">
                                          <p:cBhvr>
                                            <p:cTn id="9" dur="500"/>
                                            <p:tgtEl>
                                              <p:spTgt spid="4098"/>
                                            </p:tgtEl>
                                          </p:cBhvr>
                                        </p:animEffect>
                                      </p:childTnLst>
                                    </p:cTn>
                                  </p:par>
                                  <p:par>
                                    <p:cTn id="10" presetID="2" presetClass="entr" presetSubtype="2" fill="hold" nodeType="withEffect">
                                      <p:stCondLst>
                                        <p:cond delay="125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1+#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par>
                                    <p:cTn id="14" presetID="12" presetClass="entr" presetSubtype="1" fill="hold" nodeType="withEffect">
                                      <p:stCondLst>
                                        <p:cond delay="175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p:tgtEl>
                                              <p:spTgt spid="19"/>
                                            </p:tgtEl>
                                            <p:attrNameLst>
                                              <p:attrName>ppt_y</p:attrName>
                                            </p:attrNameLst>
                                          </p:cBhvr>
                                          <p:tavLst>
                                            <p:tav tm="0">
                                              <p:val>
                                                <p:strVal val="#ppt_y-#ppt_h*1.125000"/>
                                              </p:val>
                                            </p:tav>
                                            <p:tav tm="100000">
                                              <p:val>
                                                <p:strVal val="#ppt_y"/>
                                              </p:val>
                                            </p:tav>
                                          </p:tavLst>
                                        </p:anim>
                                        <p:animEffect transition="in" filter="wipe(down)">
                                          <p:cBhvr>
                                            <p:cTn id="17" dur="500"/>
                                            <p:tgtEl>
                                              <p:spTgt spid="19"/>
                                            </p:tgtEl>
                                          </p:cBhvr>
                                        </p:animEffect>
                                      </p:childTnLst>
                                    </p:cTn>
                                  </p:par>
                                  <p:par>
                                    <p:cTn id="18" presetID="12" presetClass="entr" presetSubtype="1" fill="hold" nodeType="withEffect">
                                      <p:stCondLst>
                                        <p:cond delay="200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ppt_y</p:attrName>
                                            </p:attrNameLst>
                                          </p:cBhvr>
                                          <p:tavLst>
                                            <p:tav tm="0">
                                              <p:val>
                                                <p:strVal val="#ppt_y-#ppt_h*1.125000"/>
                                              </p:val>
                                            </p:tav>
                                            <p:tav tm="100000">
                                              <p:val>
                                                <p:strVal val="#ppt_y"/>
                                              </p:val>
                                            </p:tav>
                                          </p:tavLst>
                                        </p:anim>
                                        <p:animEffect transition="in" filter="wipe(down)">
                                          <p:cBhvr>
                                            <p:cTn id="21" dur="500"/>
                                            <p:tgtEl>
                                              <p:spTgt spid="20"/>
                                            </p:tgtEl>
                                          </p:cBhvr>
                                        </p:animEffect>
                                      </p:childTnLst>
                                    </p:cTn>
                                  </p:par>
                                  <p:par>
                                    <p:cTn id="22" presetID="12" presetClass="entr" presetSubtype="1" fill="hold" nodeType="withEffect">
                                      <p:stCondLst>
                                        <p:cond delay="225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down)">
                                          <p:cBhvr>
                                            <p:cTn id="25" dur="500"/>
                                            <p:tgtEl>
                                              <p:spTgt spid="16"/>
                                            </p:tgtEl>
                                          </p:cBhvr>
                                        </p:animEffect>
                                      </p:childTnLst>
                                    </p:cTn>
                                  </p:par>
                                  <p:par>
                                    <p:cTn id="26" presetID="12" presetClass="entr" presetSubtype="1" fill="hold" nodeType="withEffect">
                                      <p:stCondLst>
                                        <p:cond delay="25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p:tgtEl>
                                              <p:spTgt spid="52"/>
                                            </p:tgtEl>
                                            <p:attrNameLst>
                                              <p:attrName>ppt_y</p:attrName>
                                            </p:attrNameLst>
                                          </p:cBhvr>
                                          <p:tavLst>
                                            <p:tav tm="0">
                                              <p:val>
                                                <p:strVal val="#ppt_y-#ppt_h*1.125000"/>
                                              </p:val>
                                            </p:tav>
                                            <p:tav tm="100000">
                                              <p:val>
                                                <p:strVal val="#ppt_y"/>
                                              </p:val>
                                            </p:tav>
                                          </p:tavLst>
                                        </p:anim>
                                        <p:animEffect transition="in" filter="wipe(down)">
                                          <p:cBhvr>
                                            <p:cTn id="2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Admin\Desktop\Nipic_2531170_201407191855282840001.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l="1013" r="18492" b="13172"/>
          <a:stretch/>
        </p:blipFill>
        <p:spPr bwMode="auto">
          <a:xfrm>
            <a:off x="-1" y="1"/>
            <a:ext cx="12192001" cy="685887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670984" y="0"/>
            <a:ext cx="2592701" cy="2084205"/>
            <a:chOff x="503238" y="0"/>
            <a:chExt cx="1944526" cy="1563154"/>
          </a:xfrm>
        </p:grpSpPr>
        <p:sp>
          <p:nvSpPr>
            <p:cNvPr id="5" name="矩形 4"/>
            <p:cNvSpPr/>
            <p:nvPr/>
          </p:nvSpPr>
          <p:spPr>
            <a:xfrm>
              <a:off x="503238" y="0"/>
              <a:ext cx="1944526" cy="1563154"/>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534378" y="339502"/>
              <a:ext cx="1273426" cy="684755"/>
            </a:xfrm>
            <a:prstGeom prst="rect">
              <a:avLst/>
            </a:prstGeom>
          </p:spPr>
          <p:txBody>
            <a:bodyPr wrap="none">
              <a:spAutoFit/>
            </a:bodyPr>
            <a:lstStyle/>
            <a:p>
              <a:r>
                <a:rPr lang="en-US" altLang="zh-CN" sz="5333" dirty="0">
                  <a:solidFill>
                    <a:schemeClr val="bg1"/>
                  </a:solidFill>
                  <a:latin typeface="Century Gothic" panose="020B0502020202020204" pitchFamily="34" charset="0"/>
                  <a:cs typeface="Arial" panose="020B0604020202020204" pitchFamily="34" charset="0"/>
                </a:rPr>
                <a:t>2015</a:t>
              </a:r>
            </a:p>
          </p:txBody>
        </p:sp>
        <p:sp>
          <p:nvSpPr>
            <p:cNvPr id="18" name="矩形 17"/>
            <p:cNvSpPr/>
            <p:nvPr/>
          </p:nvSpPr>
          <p:spPr>
            <a:xfrm>
              <a:off x="530370" y="973446"/>
              <a:ext cx="1565573" cy="438581"/>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Introduction of </a:t>
              </a:r>
            </a:p>
            <a:p>
              <a:r>
                <a:rPr lang="en-US" altLang="zh-CN" sz="1600" dirty="0">
                  <a:solidFill>
                    <a:schemeClr val="bg1"/>
                  </a:solidFill>
                  <a:latin typeface="Century Gothic" panose="020B0502020202020204" pitchFamily="34" charset="0"/>
                  <a:cs typeface="Arial" panose="020B0604020202020204" pitchFamily="34" charset="0"/>
                </a:rPr>
                <a:t>Computer Network</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sp>
        <p:nvSpPr>
          <p:cNvPr id="46" name="矩形 45"/>
          <p:cNvSpPr/>
          <p:nvPr/>
        </p:nvSpPr>
        <p:spPr>
          <a:xfrm>
            <a:off x="556470" y="2260605"/>
            <a:ext cx="5899372" cy="1323439"/>
          </a:xfrm>
          <a:prstGeom prst="rect">
            <a:avLst/>
          </a:prstGeom>
        </p:spPr>
        <p:txBody>
          <a:bodyPr wrap="none">
            <a:spAutoFit/>
          </a:bodyPr>
          <a:lstStyle/>
          <a:p>
            <a:r>
              <a:rPr lang="en-US" altLang="zh-CN" sz="8000" dirty="0">
                <a:solidFill>
                  <a:schemeClr val="bg1"/>
                </a:solidFill>
                <a:latin typeface="Century Gothic" panose="020B0502020202020204" pitchFamily="34" charset="0"/>
                <a:cs typeface="Arial" panose="020B0604020202020204" pitchFamily="34" charset="0"/>
              </a:rPr>
              <a:t>THANK YOU</a:t>
            </a:r>
          </a:p>
        </p:txBody>
      </p:sp>
      <p:sp>
        <p:nvSpPr>
          <p:cNvPr id="25" name="TextBox 6"/>
          <p:cNvSpPr txBox="1"/>
          <p:nvPr/>
        </p:nvSpPr>
        <p:spPr>
          <a:xfrm>
            <a:off x="556468" y="6032873"/>
            <a:ext cx="2574014" cy="369332"/>
          </a:xfrm>
          <a:prstGeom prst="rect">
            <a:avLst/>
          </a:prstGeom>
          <a:noFill/>
        </p:spPr>
        <p:txBody>
          <a:bodyPr wrap="square" rtlCol="0">
            <a:spAutoFit/>
          </a:bodyPr>
          <a:lstStyle/>
          <a:p>
            <a:r>
              <a:rPr lang="zh-CN" altLang="en-US" i="1" dirty="0" smtClean="0">
                <a:solidFill>
                  <a:prstClr val="white"/>
                </a:solidFill>
                <a:latin typeface="汉仪菱心体简" pitchFamily="49" charset="-122"/>
                <a:ea typeface="汉仪菱心体简" pitchFamily="49" charset="-122"/>
              </a:rPr>
              <a:t>重庆电子工程职业学院</a:t>
            </a:r>
            <a:endParaRPr lang="zh-CN" altLang="en-US" i="1" dirty="0">
              <a:solidFill>
                <a:prstClr val="white"/>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65527764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5" presetClass="entr" presetSubtype="0" fill="hold" grpId="0" nodeType="withEffect">
                                  <p:stCondLst>
                                    <p:cond delay="50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strVal val="#ppt_w*0.70"/>
                                          </p:val>
                                        </p:tav>
                                        <p:tav tm="100000">
                                          <p:val>
                                            <p:strVal val="#ppt_w"/>
                                          </p:val>
                                        </p:tav>
                                      </p:tavLst>
                                    </p:anim>
                                    <p:anim calcmode="lin" valueType="num">
                                      <p:cBhvr>
                                        <p:cTn id="12" dur="500" fill="hold"/>
                                        <p:tgtEl>
                                          <p:spTgt spid="46"/>
                                        </p:tgtEl>
                                        <p:attrNameLst>
                                          <p:attrName>ppt_h</p:attrName>
                                        </p:attrNameLst>
                                      </p:cBhvr>
                                      <p:tavLst>
                                        <p:tav tm="0">
                                          <p:val>
                                            <p:strVal val="#ppt_h"/>
                                          </p:val>
                                        </p:tav>
                                        <p:tav tm="100000">
                                          <p:val>
                                            <p:strVal val="#ppt_h"/>
                                          </p:val>
                                        </p:tav>
                                      </p:tavLst>
                                    </p:anim>
                                    <p:animEffect transition="in" filter="fade">
                                      <p:cBhvr>
                                        <p:cTn id="13" dur="500"/>
                                        <p:tgtEl>
                                          <p:spTgt spid="46"/>
                                        </p:tgtEl>
                                      </p:cBhvr>
                                    </p:animEffect>
                                  </p:childTnLst>
                                </p:cTn>
                              </p:par>
                              <p:par>
                                <p:cTn id="14" presetID="2" presetClass="entr" presetSubtype="4" decel="100000" fill="hold" grpId="0" nodeType="withEffect">
                                  <p:stCondLst>
                                    <p:cond delay="15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1213</TotalTime>
  <Words>12523</Words>
  <Application>Microsoft Office PowerPoint</Application>
  <PresentationFormat>宽屏</PresentationFormat>
  <Paragraphs>773</Paragraphs>
  <Slides>90</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90</vt:i4>
      </vt:variant>
    </vt:vector>
  </HeadingPairs>
  <TitlesOfParts>
    <vt:vector size="102" baseType="lpstr">
      <vt:lpstr>Century Gothic</vt:lpstr>
      <vt:lpstr>Times New Roman</vt:lpstr>
      <vt:lpstr>Calibri Light</vt:lpstr>
      <vt:lpstr>宋体</vt:lpstr>
      <vt:lpstr>方正兰亭超细黑简体</vt:lpstr>
      <vt:lpstr>Calibri</vt:lpstr>
      <vt:lpstr>MStiffHei HKS UltraBold</vt:lpstr>
      <vt:lpstr>Wingdings</vt:lpstr>
      <vt:lpstr>汉仪菱心体简</vt:lpstr>
      <vt:lpstr>Arial</vt:lpstr>
      <vt:lpstr>Office 主题</vt:lpstr>
      <vt:lpstr>Visio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150</cp:revision>
  <dcterms:created xsi:type="dcterms:W3CDTF">2015-08-05T07:09:55Z</dcterms:created>
  <dcterms:modified xsi:type="dcterms:W3CDTF">2015-08-09T18:36:07Z</dcterms:modified>
</cp:coreProperties>
</file>