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2" r:id="rId4"/>
    <p:sldId id="260" r:id="rId5"/>
    <p:sldId id="269" r:id="rId6"/>
    <p:sldId id="270" r:id="rId7"/>
    <p:sldId id="271" r:id="rId8"/>
    <p:sldId id="272" r:id="rId9"/>
    <p:sldId id="273" r:id="rId10"/>
    <p:sldId id="264" r:id="rId11"/>
    <p:sldId id="265" r:id="rId12"/>
    <p:sldId id="266" r:id="rId13"/>
    <p:sldId id="267" r:id="rId14"/>
    <p:sldId id="268" r:id="rId15"/>
    <p:sldId id="274" r:id="rId16"/>
    <p:sldId id="275" r:id="rId17"/>
    <p:sldId id="277" r:id="rId18"/>
    <p:sldId id="278" r:id="rId19"/>
    <p:sldId id="276" r:id="rId20"/>
    <p:sldId id="279" r:id="rId21"/>
    <p:sldId id="280" r:id="rId22"/>
    <p:sldId id="281" r:id="rId23"/>
    <p:sldId id="263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591FC97D-276C-4740-8AAA-3D8DE601730C}" type="datetimeFigureOut">
              <a:rPr lang="zh-CN" altLang="en-US"/>
              <a:pPr>
                <a:defRPr/>
              </a:pPr>
              <a:t>2011-10-12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B432E599-8019-421E-AF77-8BFDB011C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9FA17-00B3-407B-88DA-C1ABCF7A91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D2CE2-E08D-4424-A94C-163100CD7B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0A05-9798-48F7-BA1F-710897EA6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5949950"/>
            <a:ext cx="2133600" cy="35877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08725"/>
            <a:ext cx="2133600" cy="433388"/>
          </a:xfrm>
        </p:spPr>
        <p:txBody>
          <a:bodyPr/>
          <a:lstStyle>
            <a:lvl1pPr>
              <a:defRPr b="1"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E4D05B4-B668-44F4-B700-B4B50B208B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ls3 副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7E34F-0E71-4D1D-AFE9-CF71A09A07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ACB5-E369-4991-A833-0785276E3A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94366-44AC-40B0-8A33-12A14C5D04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4ED9E-8DB9-4C74-8D96-3253BF22A8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3A602-31A9-467C-B3DB-BF52AB6906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EC0E4-9A94-4468-B59C-25FDC07C22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信息安全技术基础 张浩军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8E6B9-A8A6-473E-9CDB-C234704EDB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93EE9E7-6A4A-4C2E-B4F7-40800FA75B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黑体" pitchFamily="2" charset="-122"/>
          <a:ea typeface="黑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5400" b="1" dirty="0" smtClean="0">
                <a:ea typeface="黑体" pitchFamily="2" charset="-122"/>
              </a:rPr>
              <a:t>第</a:t>
            </a:r>
            <a:r>
              <a:rPr lang="en-US" altLang="zh-CN" sz="5400" b="1" dirty="0" smtClean="0">
                <a:ea typeface="黑体" pitchFamily="2" charset="-122"/>
              </a:rPr>
              <a:t>11</a:t>
            </a:r>
            <a:r>
              <a:rPr lang="zh-CN" altLang="en-US" sz="5400" b="1" dirty="0" smtClean="0">
                <a:ea typeface="黑体" pitchFamily="2" charset="-122"/>
              </a:rPr>
              <a:t>章 可信计算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11.2 </a:t>
            </a:r>
            <a:r>
              <a:rPr lang="zh-CN" altLang="zh-CN" sz="4000" dirty="0" smtClean="0"/>
              <a:t>可信与信任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什么是可信？</a:t>
            </a:r>
            <a:endParaRPr lang="en-US" altLang="zh-CN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zh-CN" sz="2400" dirty="0" smtClean="0"/>
              <a:t>如果第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个实体完全按照第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个实体的预期行动时，则第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个实体认为第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个实体是可信的。</a:t>
            </a:r>
            <a:r>
              <a:rPr lang="en-US" altLang="zh-CN" sz="2400" dirty="0" smtClean="0"/>
              <a:t>【ISO/IEC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1990】</a:t>
            </a:r>
          </a:p>
          <a:p>
            <a:r>
              <a:rPr lang="zh-CN" altLang="zh-CN" sz="2400" dirty="0" smtClean="0"/>
              <a:t>参与计算的组件、操作或过程在任意的条件下是可预测的，并能够抵御病毒和一定程度的物理干扰。</a:t>
            </a:r>
            <a:r>
              <a:rPr lang="en-US" altLang="zh-CN" sz="2400" dirty="0" smtClean="0"/>
              <a:t>【ISO/IEC 15408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1999】</a:t>
            </a:r>
          </a:p>
          <a:p>
            <a:r>
              <a:rPr lang="zh-CN" altLang="zh-CN" sz="2400" dirty="0" smtClean="0"/>
              <a:t>一个实体是可信的，如果它的行为总是以预期的方式，朝着预期的目标进行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>【TCG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2002】</a:t>
            </a:r>
          </a:p>
          <a:p>
            <a:r>
              <a:rPr lang="zh-CN" altLang="zh-CN" sz="2400" dirty="0" smtClean="0"/>
              <a:t>计算机系统所提供的服务是可信赖的，而且这种可信赖还是可论证的。</a:t>
            </a:r>
            <a:r>
              <a:rPr lang="en-US" altLang="zh-CN" sz="2400" dirty="0" smtClean="0"/>
              <a:t>【IEEE】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11.2 </a:t>
            </a:r>
            <a:r>
              <a:rPr lang="zh-CN" altLang="zh-CN" sz="4000" dirty="0" smtClean="0"/>
              <a:t>可信与信任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zh-CN" altLang="zh-CN" sz="2800" dirty="0" smtClean="0"/>
              <a:t>信任是一种二元关系</a:t>
            </a:r>
            <a:endParaRPr lang="en-US" altLang="zh-CN" sz="2800" dirty="0" smtClean="0"/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信任关系它可以是一对一、一对多（个体对群体）、多对一（群体对个体）或多对多（群体对群体）的。</a:t>
            </a:r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信任关系是非对称性，即</a:t>
            </a:r>
            <a:r>
              <a:rPr lang="en-US" altLang="zh-CN" sz="2400" dirty="0" smtClean="0"/>
              <a:t>A</a:t>
            </a:r>
            <a:r>
              <a:rPr lang="zh-CN" altLang="zh-CN" sz="2400" dirty="0" smtClean="0"/>
              <a:t>信任</a:t>
            </a:r>
            <a:r>
              <a:rPr lang="en-US" altLang="zh-CN" sz="2400" dirty="0" smtClean="0"/>
              <a:t>B</a:t>
            </a:r>
            <a:r>
              <a:rPr lang="zh-CN" altLang="zh-CN" sz="2400" dirty="0" smtClean="0"/>
              <a:t>不一定就有</a:t>
            </a:r>
            <a:r>
              <a:rPr lang="en-US" altLang="zh-CN" sz="2400" dirty="0" smtClean="0"/>
              <a:t>B</a:t>
            </a:r>
            <a:r>
              <a:rPr lang="zh-CN" altLang="zh-CN" sz="2400" dirty="0" smtClean="0"/>
              <a:t>信任</a:t>
            </a:r>
            <a:r>
              <a:rPr lang="en-US" altLang="zh-CN" sz="2400" dirty="0" smtClean="0"/>
              <a:t>A</a:t>
            </a:r>
            <a:r>
              <a:rPr lang="zh-CN" altLang="zh-CN" sz="2400" dirty="0" smtClean="0"/>
              <a:t>。</a:t>
            </a:r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信任关系可以是可传递，但不绝对，而且在传递过程中信任等级可能发生变化。</a:t>
            </a:r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信任具有二重性，既具有主观性又具有客观性。</a:t>
            </a:r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信任是可度量的，即信任的程度可划分等级。</a:t>
            </a:r>
          </a:p>
          <a:p>
            <a:pPr lvl="1">
              <a:spcBef>
                <a:spcPts val="1000"/>
              </a:spcBef>
            </a:pPr>
            <a:r>
              <a:rPr lang="zh-CN" altLang="zh-CN" sz="2400" dirty="0" smtClean="0"/>
              <a:t>信任具有动态性，即信任与环境和时间因素相关。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11.2 </a:t>
            </a:r>
            <a:r>
              <a:rPr lang="zh-CN" altLang="zh-CN" sz="4000" dirty="0" smtClean="0"/>
              <a:t>可信与信任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 smtClean="0"/>
              <a:t>获得信任可以是直接的也可以是间接的。</a:t>
            </a:r>
            <a:endParaRPr lang="en-US" altLang="zh-CN" sz="2800" dirty="0" smtClean="0"/>
          </a:p>
          <a:p>
            <a:r>
              <a:rPr lang="zh-CN" altLang="zh-CN" sz="2800" dirty="0" smtClean="0"/>
              <a:t>信任是可以度量的，常用的信任度量方法包括基于概率统计信任模型、基于模糊数学信任模型、基于主观逻辑、证据理论的信任模型，以及基于软件行为学的信任模型等。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ANd9GcSg_FH62Qk8-COYD311A8UCKArj33lmk4M358e-axQTxkZay_Qz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314575" cy="1971675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35696" y="2708920"/>
            <a:ext cx="6692354" cy="100265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可信计算包括哪些技术？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C7180A-8160-4B0B-B312-3F3B0B4C226E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11.1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可信与信任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可信计算技术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CA41A5-9304-420B-ADF9-ABF798B011BE}" type="slidenum">
              <a:rPr lang="en-US" altLang="zh-CN"/>
              <a:pPr>
                <a:defRPr/>
              </a:pPr>
              <a:t>14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971600" y="1484784"/>
            <a:ext cx="5472113" cy="1584176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11.3.1 </a:t>
            </a:r>
            <a:r>
              <a:rPr lang="zh-CN" altLang="zh-CN" sz="4000" dirty="0" smtClean="0"/>
              <a:t>可信计算平台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zh-CN" altLang="zh-CN" sz="2400" dirty="0" smtClean="0"/>
              <a:t>信任链的源头处理器。</a:t>
            </a:r>
            <a:r>
              <a:rPr lang="en-US" altLang="zh-CN" sz="2400" dirty="0" smtClean="0"/>
              <a:t>Intel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AMD</a:t>
            </a:r>
            <a:r>
              <a:rPr lang="zh-CN" altLang="zh-CN" sz="2400" dirty="0" smtClean="0"/>
              <a:t>等改进</a:t>
            </a:r>
            <a:r>
              <a:rPr lang="en-US" altLang="zh-CN" sz="2400" dirty="0" smtClean="0"/>
              <a:t>CPU</a:t>
            </a:r>
            <a:r>
              <a:rPr lang="zh-CN" altLang="zh-CN" sz="2400" dirty="0" smtClean="0"/>
              <a:t>的体系结构增强计算平台的安全性，例如，</a:t>
            </a:r>
            <a:r>
              <a:rPr lang="en-US" altLang="zh-CN" sz="2400" dirty="0" smtClean="0"/>
              <a:t>Intel</a:t>
            </a:r>
            <a:r>
              <a:rPr lang="zh-CN" altLang="zh-CN" sz="2400" dirty="0" smtClean="0"/>
              <a:t>实施了</a:t>
            </a:r>
            <a:r>
              <a:rPr lang="en-US" altLang="zh-CN" sz="2400" dirty="0" err="1" smtClean="0"/>
              <a:t>LaGrande</a:t>
            </a:r>
            <a:r>
              <a:rPr lang="zh-CN" altLang="zh-CN" sz="2400" dirty="0" smtClean="0"/>
              <a:t>计划，</a:t>
            </a:r>
            <a:r>
              <a:rPr lang="en-US" altLang="zh-CN" sz="2400" dirty="0" smtClean="0"/>
              <a:t>AMD</a:t>
            </a:r>
            <a:r>
              <a:rPr lang="zh-CN" altLang="zh-CN" sz="2400" dirty="0" smtClean="0"/>
              <a:t>实施了</a:t>
            </a:r>
            <a:r>
              <a:rPr lang="en-US" altLang="zh-CN" sz="2400" dirty="0" smtClean="0"/>
              <a:t>Presidio</a:t>
            </a:r>
            <a:r>
              <a:rPr lang="zh-CN" altLang="zh-CN" sz="2400" dirty="0" smtClean="0"/>
              <a:t>计划。</a:t>
            </a:r>
            <a:endParaRPr lang="en-US" altLang="zh-CN" sz="2400" dirty="0" smtClean="0"/>
          </a:p>
          <a:p>
            <a:pPr>
              <a:spcBef>
                <a:spcPts val="1200"/>
              </a:spcBef>
            </a:pPr>
            <a:r>
              <a:rPr lang="en-US" altLang="zh-CN" sz="2400" dirty="0" err="1" smtClean="0"/>
              <a:t>LaGrande</a:t>
            </a:r>
            <a:r>
              <a:rPr lang="zh-CN" altLang="zh-CN" sz="2400" dirty="0" smtClean="0"/>
              <a:t>的体系结构的保护目标主要包括：</a:t>
            </a:r>
          </a:p>
          <a:p>
            <a:pPr lvl="1">
              <a:spcBef>
                <a:spcPts val="1200"/>
              </a:spcBef>
            </a:pPr>
            <a:r>
              <a:rPr lang="zh-CN" altLang="zh-CN" sz="2200" dirty="0" smtClean="0"/>
              <a:t>保护执行：在</a:t>
            </a:r>
            <a:r>
              <a:rPr lang="en-US" altLang="zh-CN" sz="2200" dirty="0" smtClean="0"/>
              <a:t>CPU</a:t>
            </a:r>
            <a:r>
              <a:rPr lang="zh-CN" altLang="zh-CN" sz="2200" dirty="0" smtClean="0"/>
              <a:t>中提供一个安全的区域来运行敏感应用程序。</a:t>
            </a:r>
          </a:p>
          <a:p>
            <a:pPr lvl="1">
              <a:spcBef>
                <a:spcPts val="1200"/>
              </a:spcBef>
            </a:pPr>
            <a:r>
              <a:rPr lang="zh-CN" altLang="zh-CN" sz="2200" dirty="0" smtClean="0"/>
              <a:t>密封存储：采用密码保护用户的数据。</a:t>
            </a:r>
          </a:p>
          <a:p>
            <a:pPr lvl="1">
              <a:spcBef>
                <a:spcPts val="1200"/>
              </a:spcBef>
            </a:pPr>
            <a:r>
              <a:rPr lang="zh-CN" altLang="zh-CN" sz="2200" dirty="0" smtClean="0"/>
              <a:t>远程证明：用户能够相信一个远程平台是可信的</a:t>
            </a:r>
            <a:r>
              <a:rPr lang="zh-CN" altLang="en-US" sz="2200" dirty="0" smtClean="0"/>
              <a:t>机制</a:t>
            </a:r>
            <a:r>
              <a:rPr lang="zh-CN" altLang="zh-CN" sz="2200" dirty="0" smtClean="0"/>
              <a:t>。</a:t>
            </a:r>
          </a:p>
          <a:p>
            <a:pPr lvl="1">
              <a:spcBef>
                <a:spcPts val="1200"/>
              </a:spcBef>
            </a:pPr>
            <a:r>
              <a:rPr lang="en-US" altLang="zh-CN" sz="2200" dirty="0" smtClean="0"/>
              <a:t>I/O</a:t>
            </a:r>
            <a:r>
              <a:rPr lang="zh-CN" altLang="zh-CN" sz="2200" dirty="0" smtClean="0"/>
              <a:t>保护：对平台的</a:t>
            </a:r>
            <a:r>
              <a:rPr lang="en-US" altLang="zh-CN" sz="2200" dirty="0" smtClean="0"/>
              <a:t>I/O</a:t>
            </a:r>
            <a:r>
              <a:rPr lang="zh-CN" altLang="zh-CN" sz="2200" dirty="0" smtClean="0"/>
              <a:t>进行保护，使用户和应用程序之间的交互路径是可信路径。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11.3.1 </a:t>
            </a:r>
            <a:r>
              <a:rPr lang="zh-CN" altLang="zh-CN" dirty="0" smtClean="0"/>
              <a:t>可信计算平台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区</a:t>
            </a:r>
            <a:r>
              <a:rPr lang="zh-CN" altLang="en-US" sz="2400" dirty="0" smtClean="0"/>
              <a:t>分</a:t>
            </a:r>
            <a:r>
              <a:rPr lang="zh-CN" altLang="zh-CN" sz="2400" dirty="0" smtClean="0"/>
              <a:t>可信计算基</a:t>
            </a:r>
            <a:r>
              <a:rPr lang="en-US" altLang="zh-CN" sz="2400" dirty="0" smtClean="0"/>
              <a:t>TCB</a:t>
            </a:r>
            <a:r>
              <a:rPr lang="zh-CN" altLang="zh-CN" sz="2400" dirty="0" smtClean="0"/>
              <a:t>与可信平台模块</a:t>
            </a:r>
            <a:r>
              <a:rPr lang="en-US" altLang="zh-CN" sz="2400" dirty="0" smtClean="0"/>
              <a:t>TPM</a:t>
            </a:r>
          </a:p>
          <a:p>
            <a:r>
              <a:rPr lang="zh-CN" altLang="zh-CN" sz="2400" dirty="0" smtClean="0"/>
              <a:t>所谓可信计算基，即系统安全“根基”或“基础”，是指系统内安全保护装置的总体，包括硬件、固件、软件和负责执行安全策略的组合体。可信平台模块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是可信计算的信任根，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是一个可信硬件模块，通常是一个片上系统</a:t>
            </a:r>
            <a:r>
              <a:rPr lang="en-US" altLang="zh-CN" sz="2400" dirty="0" err="1" smtClean="0"/>
              <a:t>SoC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System on Chip</a:t>
            </a:r>
            <a:r>
              <a:rPr lang="zh-CN" altLang="zh-CN" sz="2400" dirty="0" smtClean="0"/>
              <a:t>），是物理可信</a:t>
            </a:r>
            <a:r>
              <a:rPr lang="zh-CN" altLang="zh-CN" sz="2400" dirty="0" smtClean="0"/>
              <a:t>的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11.3.1 </a:t>
            </a:r>
            <a:r>
              <a:rPr lang="zh-CN" altLang="zh-CN" dirty="0" smtClean="0"/>
              <a:t>可信计算平台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708299"/>
            <a:ext cx="4895850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11.3.2 </a:t>
            </a:r>
            <a:r>
              <a:rPr lang="zh-CN" altLang="zh-CN" dirty="0" smtClean="0"/>
              <a:t>可信支撑软件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可信软件栈</a:t>
            </a:r>
            <a:r>
              <a:rPr lang="en-US" altLang="zh-CN" sz="2400" dirty="0" smtClean="0"/>
              <a:t>TSS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TCG Software Stack</a:t>
            </a:r>
            <a:r>
              <a:rPr lang="zh-CN" altLang="zh-CN" sz="2400" dirty="0" smtClean="0"/>
              <a:t>）是可信计算平台上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的支撑软件</a:t>
            </a:r>
            <a:r>
              <a:rPr lang="zh-CN" altLang="zh-CN" sz="2400" dirty="0" smtClean="0"/>
              <a:t>，为</a:t>
            </a:r>
            <a:r>
              <a:rPr lang="zh-CN" altLang="zh-CN" sz="2400" dirty="0" smtClean="0"/>
              <a:t>操作系统和应用软件提供使用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的接口</a:t>
            </a:r>
            <a:r>
              <a:rPr lang="zh-CN" altLang="zh-CN" sz="2400" dirty="0" smtClean="0"/>
              <a:t>，支持不同应用方便使用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所提供的可信计算功能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TSS</a:t>
            </a:r>
            <a:r>
              <a:rPr lang="zh-CN" altLang="zh-CN" sz="2400" dirty="0" smtClean="0"/>
              <a:t>的结构可分为内核层、系统服务层和用户程序层。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11.3.2 </a:t>
            </a:r>
            <a:r>
              <a:rPr lang="zh-CN" altLang="zh-CN" dirty="0" smtClean="0"/>
              <a:t>可信支撑软件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 smtClean="0"/>
              <a:t>内核层的核心软件是可信设备驱动</a:t>
            </a:r>
            <a:r>
              <a:rPr lang="en-US" altLang="zh-CN" sz="2800" dirty="0" smtClean="0"/>
              <a:t>TDD</a:t>
            </a:r>
            <a:r>
              <a:rPr lang="zh-CN" altLang="zh-CN" sz="2800" dirty="0" smtClean="0"/>
              <a:t>模块，它是直接驱动</a:t>
            </a:r>
            <a:r>
              <a:rPr lang="en-US" altLang="zh-CN" sz="2800" dirty="0" smtClean="0"/>
              <a:t>TPM</a:t>
            </a:r>
            <a:r>
              <a:rPr lang="zh-CN" altLang="zh-CN" sz="2800" dirty="0" smtClean="0"/>
              <a:t>的软件模块，由其嵌入式操作系统所确定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 smtClean="0"/>
              <a:t>系统</a:t>
            </a:r>
            <a:r>
              <a:rPr lang="zh-CN" altLang="zh-CN" sz="2800" dirty="0" smtClean="0"/>
              <a:t>服务层的核心软件包括可信设备驱动库</a:t>
            </a:r>
            <a:r>
              <a:rPr lang="en-US" altLang="zh-CN" sz="2800" dirty="0" smtClean="0"/>
              <a:t>TDDL</a:t>
            </a:r>
            <a:r>
              <a:rPr lang="zh-CN" altLang="zh-CN" sz="2800" dirty="0" smtClean="0"/>
              <a:t>、可信计算核心服务模块</a:t>
            </a:r>
            <a:r>
              <a:rPr lang="en-US" altLang="zh-CN" sz="2800" dirty="0" smtClean="0"/>
              <a:t>TCS</a:t>
            </a:r>
            <a:r>
              <a:rPr lang="zh-CN" altLang="zh-CN" sz="2800" dirty="0" smtClean="0"/>
              <a:t>，其中</a:t>
            </a:r>
            <a:r>
              <a:rPr lang="en-US" altLang="zh-CN" sz="2800" dirty="0" smtClean="0"/>
              <a:t>TDDL</a:t>
            </a:r>
            <a:r>
              <a:rPr lang="zh-CN" altLang="zh-CN" sz="2800" dirty="0" smtClean="0"/>
              <a:t>提供用户模式下的接口，</a:t>
            </a:r>
            <a:r>
              <a:rPr lang="en-US" altLang="zh-CN" sz="2800" dirty="0" smtClean="0"/>
              <a:t>TCS</a:t>
            </a:r>
            <a:r>
              <a:rPr lang="zh-CN" altLang="zh-CN" sz="2800" dirty="0" smtClean="0"/>
              <a:t>对平台上的所有应用提供一组通用的服务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 smtClean="0"/>
              <a:t>用户</a:t>
            </a:r>
            <a:r>
              <a:rPr lang="zh-CN" altLang="zh-CN" sz="2800" dirty="0" smtClean="0"/>
              <a:t>程序层的核心软件是可信服务提供模块</a:t>
            </a:r>
            <a:r>
              <a:rPr lang="en-US" altLang="zh-CN" sz="2800" dirty="0" smtClean="0"/>
              <a:t>TSP</a:t>
            </a:r>
            <a:r>
              <a:rPr lang="zh-CN" altLang="zh-CN" sz="2800" dirty="0" smtClean="0"/>
              <a:t>，</a:t>
            </a:r>
            <a:r>
              <a:rPr lang="en-US" altLang="zh-CN" sz="2800" dirty="0" smtClean="0"/>
              <a:t>TSP</a:t>
            </a:r>
            <a:r>
              <a:rPr lang="zh-CN" altLang="zh-CN" sz="2800" dirty="0" smtClean="0"/>
              <a:t>为应用提供的最高层的</a:t>
            </a:r>
            <a:r>
              <a:rPr lang="en-US" altLang="zh-CN" sz="2800" dirty="0" smtClean="0"/>
              <a:t>API</a:t>
            </a:r>
            <a:r>
              <a:rPr lang="zh-CN" altLang="zh-CN" sz="2800" dirty="0" smtClean="0"/>
              <a:t>函数，使应用程序可以方便地使用</a:t>
            </a:r>
            <a:r>
              <a:rPr lang="en-US" altLang="zh-CN" sz="2800" dirty="0" smtClean="0"/>
              <a:t>TPM</a:t>
            </a:r>
            <a:r>
              <a:rPr lang="zh-CN" altLang="zh-CN" sz="2800" dirty="0" smtClean="0"/>
              <a:t>。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学习目标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7925" y="3356992"/>
            <a:ext cx="7138491" cy="2553271"/>
          </a:xfrm>
        </p:spPr>
        <p:txBody>
          <a:bodyPr/>
          <a:lstStyle/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如何建立可信计算环境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什么是可信与信任</a:t>
            </a:r>
          </a:p>
          <a:p>
            <a:pPr indent="557213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如何构建可信计算平台，构建相应的软件支撑与网络应用支撑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84213" y="2160919"/>
            <a:ext cx="791845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715963">
              <a:lnSpc>
                <a:spcPct val="105000"/>
              </a:lnSpc>
            </a:pP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本章主要讲解可信计算的基本概念和技术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33DC4BF-8659-4261-AAFD-18FE28FCDA88}" type="slidenum">
              <a:rPr lang="en-US" altLang="zh-CN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11.3.2 </a:t>
            </a:r>
            <a:r>
              <a:rPr lang="zh-CN" altLang="zh-CN" dirty="0" smtClean="0"/>
              <a:t>可信支撑软件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 smtClean="0"/>
              <a:t>可信性事实上贯穿在软件的构造、验证、运行、演化等生命周期各部分，从管理和技术层面上建立包含明确可信性、设计可信性、保证可信性、演化可信性等各方面的软件技术增强体系。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11.3.3 </a:t>
            </a:r>
            <a:r>
              <a:rPr lang="zh-CN" altLang="zh-CN" dirty="0" smtClean="0"/>
              <a:t>可信网络连接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TNC</a:t>
            </a:r>
            <a:r>
              <a:rPr lang="zh-CN" altLang="zh-CN" sz="2400" dirty="0" smtClean="0"/>
              <a:t>是网络接入控制的一种实现方式，是一种主动性的网络防御技术，能够将大部分的潜在攻击和威胁抑制在发生之前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TNC</a:t>
            </a:r>
            <a:r>
              <a:rPr lang="zh-CN" altLang="zh-CN" sz="2400" dirty="0" smtClean="0"/>
              <a:t>确保</a:t>
            </a:r>
            <a:r>
              <a:rPr lang="zh-CN" altLang="zh-CN" sz="2400" dirty="0" smtClean="0"/>
              <a:t>网络访问者的</a:t>
            </a:r>
            <a:r>
              <a:rPr lang="zh-CN" altLang="zh-CN" sz="2400" dirty="0" smtClean="0"/>
              <a:t>完整性。</a:t>
            </a:r>
            <a:r>
              <a:rPr lang="en-US" altLang="zh-CN" sz="2400" dirty="0" smtClean="0"/>
              <a:t>TNC</a:t>
            </a:r>
            <a:r>
              <a:rPr lang="zh-CN" altLang="zh-CN" sz="2400" dirty="0" smtClean="0"/>
              <a:t>通过网络访问请求，搜集和验证请求者的完整性信息，依据一定的安全策略对这些信息进行评估，决定是否允许请求者与网络连接，从而确保网络连接的可信性。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11.3.3 </a:t>
            </a:r>
            <a:r>
              <a:rPr lang="zh-CN" altLang="zh-CN" dirty="0" smtClean="0"/>
              <a:t>可信网络连接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467"/>
            <a:ext cx="799782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779912" y="6021288"/>
            <a:ext cx="1226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j-lt"/>
                <a:ea typeface="黑体" pitchFamily="2" charset="-122"/>
              </a:rPr>
              <a:t>TNC</a:t>
            </a:r>
            <a:r>
              <a:rPr lang="zh-CN" altLang="zh-CN" sz="2000" dirty="0" smtClean="0">
                <a:latin typeface="+mj-lt"/>
                <a:ea typeface="黑体" pitchFamily="2" charset="-122"/>
              </a:rPr>
              <a:t>结构</a:t>
            </a:r>
            <a:endParaRPr lang="zh-CN" altLang="en-US" sz="2000" dirty="0">
              <a:latin typeface="+mj-lt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933825"/>
            <a:ext cx="12668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小  结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88" indent="712788">
              <a:lnSpc>
                <a:spcPts val="3200"/>
              </a:lnSpc>
              <a:buFontTx/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本章介绍了可信计算的基本概念和技术，介绍了可信性与信任、可信计算基的基本概念，重点介绍了可信计算平台实现技术，对于一个可信计算机，可信平台模块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TPM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是信任根，是实现信任链的基础。此外，介绍了支持可信计算应用的可信软件栈，以及支持可信网络应用的可信网络连接相关技术。构建从终端硬件平台到应用，再到网络的信任链是建立可信计算环境的根本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7" name="Freeform 5"/>
          <p:cNvSpPr>
            <a:spLocks/>
          </p:cNvSpPr>
          <p:nvPr/>
        </p:nvSpPr>
        <p:spPr bwMode="auto">
          <a:xfrm>
            <a:off x="1692275" y="5157788"/>
            <a:ext cx="5711825" cy="887412"/>
          </a:xfrm>
          <a:custGeom>
            <a:avLst/>
            <a:gdLst>
              <a:gd name="T0" fmla="*/ 0 w 3598"/>
              <a:gd name="T1" fmla="*/ 317 h 559"/>
              <a:gd name="T2" fmla="*/ 1224 w 3598"/>
              <a:gd name="T3" fmla="*/ 90 h 559"/>
              <a:gd name="T4" fmla="*/ 1406 w 3598"/>
              <a:gd name="T5" fmla="*/ 544 h 559"/>
              <a:gd name="T6" fmla="*/ 2721 w 3598"/>
              <a:gd name="T7" fmla="*/ 181 h 559"/>
              <a:gd name="T8" fmla="*/ 3220 w 3598"/>
              <a:gd name="T9" fmla="*/ 181 h 559"/>
              <a:gd name="T10" fmla="*/ 3538 w 3598"/>
              <a:gd name="T11" fmla="*/ 45 h 559"/>
              <a:gd name="T12" fmla="*/ 3583 w 3598"/>
              <a:gd name="T13" fmla="*/ 0 h 5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98"/>
              <a:gd name="T22" fmla="*/ 0 h 559"/>
              <a:gd name="T23" fmla="*/ 3598 w 3598"/>
              <a:gd name="T24" fmla="*/ 559 h 5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98" h="559">
                <a:moveTo>
                  <a:pt x="0" y="317"/>
                </a:moveTo>
                <a:cubicBezTo>
                  <a:pt x="495" y="184"/>
                  <a:pt x="990" y="52"/>
                  <a:pt x="1224" y="90"/>
                </a:cubicBezTo>
                <a:cubicBezTo>
                  <a:pt x="1458" y="128"/>
                  <a:pt x="1156" y="529"/>
                  <a:pt x="1406" y="544"/>
                </a:cubicBezTo>
                <a:cubicBezTo>
                  <a:pt x="1656" y="559"/>
                  <a:pt x="2419" y="241"/>
                  <a:pt x="2721" y="181"/>
                </a:cubicBezTo>
                <a:cubicBezTo>
                  <a:pt x="3023" y="121"/>
                  <a:pt x="3084" y="204"/>
                  <a:pt x="3220" y="181"/>
                </a:cubicBezTo>
                <a:cubicBezTo>
                  <a:pt x="3356" y="158"/>
                  <a:pt x="3478" y="75"/>
                  <a:pt x="3538" y="45"/>
                </a:cubicBezTo>
                <a:cubicBezTo>
                  <a:pt x="3598" y="15"/>
                  <a:pt x="3590" y="7"/>
                  <a:pt x="3583" y="0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BF57299-D623-42FF-8A33-493300265470}" type="slidenum">
              <a:rPr lang="en-US" altLang="zh-CN"/>
              <a:pPr>
                <a:defRPr/>
              </a:pPr>
              <a:t>23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ANd9GcSg_FH62Qk8-COYD311A8UCKArj33lmk4M358e-axQTxkZay_Qz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314575" cy="1971675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35696" y="2708920"/>
            <a:ext cx="6692354" cy="100265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如何建立可信的计算环境？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C7180A-8160-4B0B-B312-3F3B0B4C226E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11.1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可信与信任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可信计算技术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CA41A5-9304-420B-ADF9-ABF798B011BE}" type="slidenum">
              <a:rPr lang="en-US" altLang="zh-CN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827584" y="2348880"/>
            <a:ext cx="5472113" cy="208756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11.1 </a:t>
            </a:r>
            <a:r>
              <a:rPr lang="zh-CN" altLang="zh-CN" dirty="0" smtClean="0"/>
              <a:t>可信计算概述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在人类社会中，信任是人们相互合作和交往的基础。那么在网络空间中如何建立信任呢？</a:t>
            </a:r>
            <a:endParaRPr lang="en-US" altLang="zh-CN" sz="2400" dirty="0" smtClean="0"/>
          </a:p>
          <a:p>
            <a:r>
              <a:rPr lang="zh-CN" altLang="zh-CN" sz="2400" dirty="0" smtClean="0"/>
              <a:t>在网络空间中建立信任，首先应该在资源节点、信息的载体——计算机系统中建立一个信任根，信任根的可信性由物理安全、技术安全与管理安全共同确立。</a:t>
            </a:r>
            <a:endParaRPr lang="en-US" altLang="zh-CN" sz="2400" dirty="0" smtClean="0"/>
          </a:p>
          <a:p>
            <a:r>
              <a:rPr lang="zh-CN" altLang="zh-CN" sz="2400" dirty="0" smtClean="0"/>
              <a:t>构建一条信任链，从信任根开始到硬件平台，到操作系统，再到应用程序，一级测量一级、认证一级、信任一级，把这种信任扩展到整个计算机系统、网络系统中，从而确保整个计算系统的可信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11.1 </a:t>
            </a:r>
            <a:r>
              <a:rPr lang="zh-CN" altLang="zh-CN" dirty="0" smtClean="0"/>
              <a:t>可信计算概述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69342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11.1 </a:t>
            </a:r>
            <a:r>
              <a:rPr lang="zh-CN" altLang="zh-CN" dirty="0" smtClean="0"/>
              <a:t>可信计算概述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1983</a:t>
            </a:r>
            <a:r>
              <a:rPr lang="zh-CN" altLang="zh-CN" sz="2400" dirty="0" smtClean="0"/>
              <a:t>年美国国防部制定颁布了《可信计算机系统评价准则</a:t>
            </a:r>
            <a:r>
              <a:rPr lang="en-US" altLang="zh-CN" sz="2400" dirty="0" smtClean="0"/>
              <a:t> (TCSEC) </a:t>
            </a:r>
            <a:r>
              <a:rPr lang="zh-CN" altLang="zh-CN" sz="2400" dirty="0" smtClean="0"/>
              <a:t>》，第一次提出可信计算机（</a:t>
            </a:r>
            <a:r>
              <a:rPr lang="en-US" altLang="zh-CN" sz="2400" dirty="0" smtClean="0"/>
              <a:t>trusted  computer</a:t>
            </a:r>
            <a:r>
              <a:rPr lang="zh-CN" altLang="zh-CN" sz="2400" dirty="0" smtClean="0"/>
              <a:t>）和可信计算基</a:t>
            </a:r>
            <a:r>
              <a:rPr lang="en-US" altLang="zh-CN" sz="2400" dirty="0" smtClean="0"/>
              <a:t>TCB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Trusted Computing Base</a:t>
            </a:r>
            <a:r>
              <a:rPr lang="zh-CN" altLang="zh-CN" sz="2400" dirty="0" smtClean="0"/>
              <a:t>）的概念，并把</a:t>
            </a:r>
            <a:r>
              <a:rPr lang="en-US" altLang="zh-CN" sz="2400" dirty="0" smtClean="0"/>
              <a:t>TCB</a:t>
            </a:r>
            <a:r>
              <a:rPr lang="zh-CN" altLang="zh-CN" sz="2400" dirty="0" smtClean="0"/>
              <a:t>作为系统安全的基础。</a:t>
            </a:r>
            <a:endParaRPr lang="en-US" altLang="zh-CN" sz="2400" dirty="0" smtClean="0"/>
          </a:p>
          <a:p>
            <a:r>
              <a:rPr lang="en-US" altLang="zh-CN" sz="2400" dirty="0" smtClean="0"/>
              <a:t>1999</a:t>
            </a:r>
            <a:r>
              <a:rPr lang="zh-CN" altLang="zh-CN" sz="2400" dirty="0" smtClean="0"/>
              <a:t>年，</a:t>
            </a:r>
            <a:r>
              <a:rPr lang="en-US" altLang="zh-CN" sz="2400" dirty="0" smtClean="0"/>
              <a:t>IBM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HP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Intel</a:t>
            </a:r>
            <a:r>
              <a:rPr lang="zh-CN" altLang="zh-CN" sz="2400" dirty="0" smtClean="0"/>
              <a:t>和微软等企业联合发起成立了可信计算平台联盟</a:t>
            </a:r>
            <a:r>
              <a:rPr lang="en-US" altLang="zh-CN" sz="2400" dirty="0" smtClean="0"/>
              <a:t>TCPA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2003</a:t>
            </a:r>
            <a:r>
              <a:rPr lang="zh-CN" altLang="zh-CN" sz="2400" dirty="0" smtClean="0"/>
              <a:t>年</a:t>
            </a:r>
            <a:r>
              <a:rPr lang="en-US" altLang="zh-CN" sz="2400" dirty="0" smtClean="0"/>
              <a:t>TCPA</a:t>
            </a:r>
            <a:r>
              <a:rPr lang="zh-CN" altLang="zh-CN" sz="2400" dirty="0" smtClean="0"/>
              <a:t>更改为可信计算工作组</a:t>
            </a:r>
            <a:r>
              <a:rPr lang="en-US" altLang="zh-CN" sz="2400" dirty="0" smtClean="0"/>
              <a:t>TCG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许多芯片厂商推出了自己的可信平台模块</a:t>
            </a:r>
            <a:r>
              <a:rPr lang="en-US" altLang="zh-CN" sz="2400" dirty="0" smtClean="0"/>
              <a:t>TPM</a:t>
            </a:r>
            <a:r>
              <a:rPr lang="zh-CN" altLang="zh-CN" sz="2400" dirty="0" smtClean="0"/>
              <a:t>芯片</a:t>
            </a:r>
            <a:r>
              <a:rPr lang="zh-CN" altLang="en-US" sz="2400" dirty="0" smtClean="0"/>
              <a:t>，可信计算机、</a:t>
            </a:r>
            <a:r>
              <a:rPr lang="zh-CN" altLang="zh-CN" sz="2400" dirty="0" smtClean="0"/>
              <a:t>可信服务器；日本研制出可信</a:t>
            </a:r>
            <a:r>
              <a:rPr lang="en-US" altLang="zh-CN" sz="2400" dirty="0" smtClean="0"/>
              <a:t>PDA</a:t>
            </a:r>
            <a:r>
              <a:rPr lang="zh-CN" altLang="zh-CN" sz="2400" dirty="0" smtClean="0"/>
              <a:t>；微软推出支持可信计算的</a:t>
            </a:r>
            <a:r>
              <a:rPr lang="en-US" altLang="zh-CN" sz="2400" dirty="0" smtClean="0"/>
              <a:t>Vista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Win 7</a:t>
            </a:r>
            <a:r>
              <a:rPr lang="zh-CN" altLang="zh-CN" sz="2400" dirty="0" smtClean="0"/>
              <a:t>操作系统；众多网络企业产品也支持</a:t>
            </a:r>
            <a:r>
              <a:rPr lang="en-US" altLang="zh-CN" sz="2400" dirty="0" smtClean="0"/>
              <a:t>TNC</a:t>
            </a:r>
            <a:r>
              <a:rPr lang="zh-CN" altLang="zh-CN" sz="2400" dirty="0" smtClean="0"/>
              <a:t>体系结构。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4D05B4-B668-44F4-B700-B4B50B208BE0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ANd9GcSg_FH62Qk8-COYD311A8UCKArj33lmk4M358e-axQTxkZay_Qz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314575" cy="1971675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35696" y="2708920"/>
            <a:ext cx="6692354" cy="100265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2"/>
                </a:solidFill>
              </a:rPr>
              <a:t>什么是可信？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413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C7180A-8160-4B0B-B312-3F3B0B4C226E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  Png图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3" y="37163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24863" cy="1143000"/>
          </a:xfrm>
        </p:spPr>
        <p:txBody>
          <a:bodyPr/>
          <a:lstStyle/>
          <a:p>
            <a:pPr>
              <a:defRPr/>
            </a:pPr>
            <a:r>
              <a:rPr lang="zh-CN" altLang="en-US"/>
              <a:t>目  录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7715250" cy="28368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11.1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可信计算概述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可信与信任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11.3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可信计算技术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CA41A5-9304-420B-ADF9-ABF798B011BE}" type="slidenum">
              <a:rPr lang="en-US" altLang="zh-CN"/>
              <a:pPr>
                <a:defRPr/>
              </a:pPr>
              <a:t>9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827584" y="1628800"/>
            <a:ext cx="5472113" cy="64807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600" y="3212976"/>
            <a:ext cx="5472113" cy="648072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1286</Words>
  <Application>Microsoft Office PowerPoint</Application>
  <PresentationFormat>全屏显示(4:3)</PresentationFormat>
  <Paragraphs>96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第11章 可信计算</vt:lpstr>
      <vt:lpstr>学习目标</vt:lpstr>
      <vt:lpstr>如何建立可信的计算环境？</vt:lpstr>
      <vt:lpstr>目  录</vt:lpstr>
      <vt:lpstr>11.1 可信计算概述</vt:lpstr>
      <vt:lpstr>11.1 可信计算概述</vt:lpstr>
      <vt:lpstr>11.1 可信计算概述</vt:lpstr>
      <vt:lpstr>什么是可信？</vt:lpstr>
      <vt:lpstr>目  录</vt:lpstr>
      <vt:lpstr>11.2 可信与信任</vt:lpstr>
      <vt:lpstr>11.2 可信与信任</vt:lpstr>
      <vt:lpstr>11.2 可信与信任</vt:lpstr>
      <vt:lpstr>可信计算包括哪些技术？</vt:lpstr>
      <vt:lpstr>目  录</vt:lpstr>
      <vt:lpstr>11.3.1 可信计算平台</vt:lpstr>
      <vt:lpstr>11.3.1 可信计算平台</vt:lpstr>
      <vt:lpstr>11.3.1 可信计算平台</vt:lpstr>
      <vt:lpstr>11.3.2 可信支撑软件</vt:lpstr>
      <vt:lpstr>11.3.2 可信支撑软件</vt:lpstr>
      <vt:lpstr>11.3.2 可信支撑软件</vt:lpstr>
      <vt:lpstr>11.3.3 可信网络连接</vt:lpstr>
      <vt:lpstr>11.3.3 可信网络连接</vt:lpstr>
      <vt:lpstr>小  结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幻灯标题幻灯标题</dc:title>
  <dc:creator>微软用户</dc:creator>
  <cp:lastModifiedBy>Jerry D</cp:lastModifiedBy>
  <cp:revision>21</cp:revision>
  <dcterms:created xsi:type="dcterms:W3CDTF">2011-03-14T02:54:14Z</dcterms:created>
  <dcterms:modified xsi:type="dcterms:W3CDTF">2011-10-12T08:04:34Z</dcterms:modified>
</cp:coreProperties>
</file>