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257" r:id="rId3"/>
    <p:sldId id="266" r:id="rId4"/>
    <p:sldId id="418" r:id="rId5"/>
    <p:sldId id="441" r:id="rId6"/>
    <p:sldId id="442" r:id="rId7"/>
    <p:sldId id="443" r:id="rId8"/>
    <p:sldId id="452" r:id="rId9"/>
    <p:sldId id="423" r:id="rId10"/>
    <p:sldId id="444" r:id="rId11"/>
    <p:sldId id="445" r:id="rId12"/>
    <p:sldId id="453" r:id="rId13"/>
    <p:sldId id="446" r:id="rId14"/>
    <p:sldId id="447" r:id="rId15"/>
    <p:sldId id="448" r:id="rId16"/>
    <p:sldId id="449" r:id="rId17"/>
    <p:sldId id="450" r:id="rId18"/>
    <p:sldId id="451" r:id="rId19"/>
    <p:sldId id="454" r:id="rId20"/>
    <p:sldId id="440" r:id="rId21"/>
    <p:sldId id="455" r:id="rId22"/>
    <p:sldId id="456" r:id="rId23"/>
    <p:sldId id="457" r:id="rId24"/>
    <p:sldId id="458" r:id="rId25"/>
    <p:sldId id="459" r:id="rId26"/>
    <p:sldId id="460" r:id="rId27"/>
    <p:sldId id="462" r:id="rId28"/>
    <p:sldId id="461" r:id="rId29"/>
    <p:sldId id="463" r:id="rId30"/>
    <p:sldId id="464" r:id="rId31"/>
    <p:sldId id="465" r:id="rId32"/>
    <p:sldId id="466" r:id="rId33"/>
    <p:sldId id="468" r:id="rId34"/>
    <p:sldId id="469" r:id="rId35"/>
    <p:sldId id="467" r:id="rId36"/>
    <p:sldId id="470" r:id="rId37"/>
    <p:sldId id="471" r:id="rId38"/>
    <p:sldId id="472" r:id="rId39"/>
    <p:sldId id="473" r:id="rId40"/>
    <p:sldId id="474" r:id="rId41"/>
    <p:sldId id="475" r:id="rId42"/>
    <p:sldId id="476" r:id="rId43"/>
    <p:sldId id="477" r:id="rId44"/>
    <p:sldId id="478" r:id="rId45"/>
    <p:sldId id="479" r:id="rId46"/>
    <p:sldId id="480" r:id="rId47"/>
    <p:sldId id="481" r:id="rId48"/>
    <p:sldId id="482" r:id="rId49"/>
    <p:sldId id="483" r:id="rId50"/>
    <p:sldId id="484" r:id="rId51"/>
    <p:sldId id="485" r:id="rId52"/>
    <p:sldId id="486" r:id="rId53"/>
    <p:sldId id="261" r:id="rId54"/>
    <p:sldId id="353" r:id="rId55"/>
    <p:sldId id="411" r:id="rId5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6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67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e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630BA-8C8F-4EE0-98DA-9ABFB370589D}" type="datetimeFigureOut">
              <a:rPr lang="zh-CN" altLang="en-US" smtClean="0"/>
              <a:pPr/>
              <a:t>2011-09-14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D7210-CC34-448D-A767-92D4B2B60E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249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49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49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49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79854D-D987-405B-9A2F-B6D03D981C7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533400" y="2667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5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密码技术概述</a:t>
            </a:r>
            <a:endParaRPr lang="en-US" altLang="zh-CN" sz="54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 userDrawn="1"/>
        </p:nvSpPr>
        <p:spPr bwMode="auto">
          <a:xfrm>
            <a:off x="609600" y="990600"/>
            <a:ext cx="26670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100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ladimir Script" pitchFamily="66" charset="0"/>
              </a:rPr>
              <a:t>3</a:t>
            </a:r>
            <a:endParaRPr lang="en-US" altLang="zh-CN" sz="14100" dirty="0">
              <a:solidFill>
                <a:srgbClr val="4D4D4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ladimir Script" pitchFamily="66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 userDrawn="1"/>
        </p:nvSpPr>
        <p:spPr bwMode="auto">
          <a:xfrm>
            <a:off x="381000" y="493713"/>
            <a:ext cx="22493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信息</a:t>
            </a:r>
            <a:r>
              <a:rPr lang="zh-CN" altLang="en-US" sz="2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安全技术基础</a:t>
            </a:r>
            <a:endParaRPr lang="zh-CN" altLang="en-US" sz="2000" b="1" dirty="0">
              <a:solidFill>
                <a:srgbClr val="4D4D4D"/>
              </a:solidFill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 userDrawn="1"/>
        </p:nvSpPr>
        <p:spPr bwMode="auto">
          <a:xfrm>
            <a:off x="6443663" y="6180138"/>
            <a:ext cx="25074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2011~2012</a:t>
            </a:r>
            <a:r>
              <a:rPr lang="zh-CN" altLang="en-US" sz="2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第一</a:t>
            </a:r>
            <a:r>
              <a:rPr lang="zh-CN" altLang="en-US" sz="2000" b="1" dirty="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学期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34E9D-B8E9-4DA3-A4AA-993AA0B0B16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C3345-7D7D-4CA4-B3E5-7918C707449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8224" y="6525344"/>
            <a:ext cx="2133600" cy="288032"/>
          </a:xfrm>
        </p:spPr>
        <p:txBody>
          <a:bodyPr/>
          <a:lstStyle>
            <a:lvl1pPr>
              <a:defRPr sz="1600" b="1"/>
            </a:lvl1pPr>
          </a:lstStyle>
          <a:p>
            <a:fld id="{E53C6552-0054-45D8-9119-54D6BABDB275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362F7-1EE5-4511-B762-4135CC8E35B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D386A-2270-400C-BE01-41C59D1828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D2EE6-C2CD-439F-B00A-4885CF430A8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76549-BD60-4F6B-B7C8-1FF21C453F4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16216" y="6525344"/>
            <a:ext cx="2133600" cy="288032"/>
          </a:xfrm>
        </p:spPr>
        <p:txBody>
          <a:bodyPr/>
          <a:lstStyle>
            <a:lvl1pPr>
              <a:defRPr sz="1600" b="1">
                <a:latin typeface="AR BERKLEY" pitchFamily="2" charset="0"/>
              </a:defRPr>
            </a:lvl1pPr>
          </a:lstStyle>
          <a:p>
            <a:fld id="{132515B1-BC62-4A7C-9ACD-7EF7A2E1F04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77585-B9C1-4FAD-B54A-19B2C287CC0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2E782-C9E7-451A-9263-8B565A5CB3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6216" y="6525344"/>
            <a:ext cx="21336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1">
                <a:latin typeface="AR BERKLEY" pitchFamily="2" charset="0"/>
              </a:defRPr>
            </a:lvl1pPr>
          </a:lstStyle>
          <a:p>
            <a:fld id="{E37B26F7-67A2-4387-97C1-84E15D9BD39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542856" y="6237312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3A9AD570-A349-470E-B369-0492C6A8AD77}" type="slidenum">
              <a:rPr lang="en-US" altLang="zh-CN" sz="1600" smtClean="0">
                <a:solidFill>
                  <a:schemeClr val="bg1"/>
                </a:solidFill>
                <a:latin typeface="Arial Black" pitchFamily="34" charset="0"/>
              </a:rPr>
              <a:pPr algn="r"/>
              <a:t>‹#›</a:t>
            </a:fld>
            <a:endParaRPr lang="en-US" altLang="zh-C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6248400"/>
            <a:ext cx="9144000" cy="304800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安全技术基础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 userDrawn="1"/>
        </p:nvSpPr>
        <p:spPr bwMode="auto">
          <a:xfrm>
            <a:off x="457200" y="6507163"/>
            <a:ext cx="1412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4D4D4D"/>
                </a:solidFill>
                <a:ea typeface="楷体_GB2312" pitchFamily="49" charset="-122"/>
              </a:rPr>
              <a:t>制作：张浩军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j-ea"/>
          <a:ea typeface="+mj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j-ea"/>
          <a:ea typeface="+mj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j-ea"/>
          <a:ea typeface="+mj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j-ea"/>
          <a:ea typeface="+mj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j-ea"/>
          <a:ea typeface="+mj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10</a:t>
            </a:fld>
            <a:endParaRPr lang="en-US" altLang="zh-CN" dirty="0"/>
          </a:p>
        </p:txBody>
      </p:sp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2590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8396287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3.2 </a:t>
            </a:r>
            <a:r>
              <a:rPr lang="zh-CN" altLang="zh-CN" sz="3600" dirty="0" smtClean="0"/>
              <a:t>数据保密通信模型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对于</a:t>
            </a:r>
            <a:r>
              <a:rPr lang="en-US" altLang="zh-CN" sz="2400" dirty="0" smtClean="0"/>
              <a:t>m</a:t>
            </a:r>
            <a:r>
              <a:rPr lang="zh-CN" altLang="zh-CN" sz="2400" dirty="0" smtClean="0"/>
              <a:t>∈</a:t>
            </a:r>
            <a:r>
              <a:rPr lang="en-US" altLang="zh-CN" sz="2400" dirty="0" smtClean="0"/>
              <a:t>M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k1,k2</a:t>
            </a:r>
            <a:r>
              <a:rPr lang="zh-CN" altLang="zh-CN" sz="2400" dirty="0" smtClean="0"/>
              <a:t>∈</a:t>
            </a:r>
            <a:r>
              <a:rPr lang="en-US" altLang="zh-CN" sz="2400" dirty="0" smtClean="0"/>
              <a:t>K</a:t>
            </a:r>
            <a:r>
              <a:rPr lang="zh-CN" altLang="zh-CN" sz="2400" dirty="0" smtClean="0"/>
              <a:t>，有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，五元组（</a:t>
            </a:r>
            <a:r>
              <a:rPr lang="en-US" altLang="zh-CN" sz="2400" dirty="0" smtClean="0"/>
              <a:t>M,C,K,</a:t>
            </a:r>
            <a:r>
              <a:rPr lang="en-US" altLang="zh-CN" sz="2400" i="1" dirty="0" smtClean="0"/>
              <a:t>E</a:t>
            </a:r>
            <a:r>
              <a:rPr lang="en-US" altLang="zh-CN" sz="2400" dirty="0" smtClean="0"/>
              <a:t>,</a:t>
            </a:r>
            <a:r>
              <a:rPr lang="en-US" altLang="zh-CN" sz="2400" i="1" dirty="0" smtClean="0"/>
              <a:t>D</a:t>
            </a:r>
            <a:r>
              <a:rPr lang="zh-CN" altLang="zh-CN" sz="2400" dirty="0" smtClean="0"/>
              <a:t>）称为一个密码体制，其中</a:t>
            </a:r>
            <a:r>
              <a:rPr lang="en-US" altLang="zh-CN" sz="2400" dirty="0" smtClean="0"/>
              <a:t>E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D</a:t>
            </a:r>
            <a:r>
              <a:rPr lang="zh-CN" altLang="zh-CN" sz="2400" dirty="0" smtClean="0"/>
              <a:t>代表具体的密码算法——具体的变换过程或数学方法。可以看出，加密可以看做是将密钥与明文混合变换的过程，而解密是从密文中剥离密钥的过程，因此也称脱密过程。</a:t>
            </a:r>
          </a:p>
          <a:p>
            <a:r>
              <a:rPr lang="en-US" altLang="zh-CN" sz="2400" dirty="0" err="1" smtClean="0"/>
              <a:t>Kerchhoff</a:t>
            </a:r>
            <a:r>
              <a:rPr lang="zh-CN" altLang="zh-CN" sz="2400" dirty="0" smtClean="0"/>
              <a:t>假设：一个密码体制，对于所有的密钥，加密和解密算法迅速有效；密码体制的安全性不应该依赖于算法的保密，而仅依赖密钥的保密。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11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12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95536" y="3212976"/>
            <a:ext cx="5472608" cy="295232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1143744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13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39552" y="2276872"/>
            <a:ext cx="8121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如何使用相同的密钥加</a:t>
            </a:r>
            <a:r>
              <a:rPr lang="en-US" altLang="zh-CN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解密数据？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Symmetric Cryptography?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14</a:t>
            </a:fld>
            <a:endParaRPr lang="en-US" altLang="zh-CN" dirty="0"/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7" name="Object 5"/>
          <p:cNvGraphicFramePr>
            <a:graphicFrameLocks noChangeAspect="1"/>
          </p:cNvGraphicFramePr>
          <p:nvPr/>
        </p:nvGraphicFramePr>
        <p:xfrm>
          <a:off x="323528" y="2564904"/>
          <a:ext cx="8740214" cy="1944216"/>
        </p:xfrm>
        <a:graphic>
          <a:graphicData uri="http://schemas.openxmlformats.org/presentationml/2006/ole">
            <p:oleObj spid="_x0000_s100357" name="Visio" r:id="rId3" imgW="4750138" imgH="1061484" progId="Visio.Drawing.11">
              <p:embed/>
            </p:oleObj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251520" y="1124744"/>
            <a:ext cx="2466975" cy="1362075"/>
            <a:chOff x="251520" y="1124744"/>
            <a:chExt cx="2466975" cy="1362075"/>
          </a:xfrm>
        </p:grpSpPr>
        <p:pic>
          <p:nvPicPr>
            <p:cNvPr id="100359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1520" y="1124744"/>
              <a:ext cx="24669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矩形 10"/>
            <p:cNvSpPr/>
            <p:nvPr/>
          </p:nvSpPr>
          <p:spPr>
            <a:xfrm>
              <a:off x="395536" y="1311151"/>
              <a:ext cx="2031325" cy="461665"/>
            </a:xfrm>
            <a:prstGeom prst="rect">
              <a:avLst/>
            </a:prstGeom>
            <a:scene3d>
              <a:camera prst="orthographicFront">
                <a:rot lat="31243" lon="21000804" rev="17727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zh-CN" altLang="zh-CN" sz="24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对称密码体制</a:t>
              </a:r>
              <a:endParaRPr lang="zh-CN" alt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3.3 </a:t>
            </a:r>
            <a:r>
              <a:rPr lang="zh-CN" altLang="zh-CN" sz="3600" dirty="0" smtClean="0"/>
              <a:t>对称密码体制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8"/>
          </a:xfrm>
        </p:spPr>
        <p:txBody>
          <a:bodyPr/>
          <a:lstStyle/>
          <a:p>
            <a:r>
              <a:rPr lang="zh-CN" altLang="zh-CN" sz="2800" b="0" dirty="0" smtClean="0"/>
              <a:t>对称密码体制</a:t>
            </a:r>
            <a:r>
              <a:rPr lang="zh-CN" altLang="en-US" sz="2800" b="0" dirty="0" smtClean="0"/>
              <a:t>分类：</a:t>
            </a:r>
            <a:endParaRPr lang="en-US" altLang="zh-CN" sz="2800" b="0" dirty="0" smtClean="0"/>
          </a:p>
          <a:p>
            <a:pPr lvl="1"/>
            <a:r>
              <a:rPr lang="zh-CN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分组密码</a:t>
            </a:r>
            <a:r>
              <a:rPr lang="zh-CN" altLang="zh-CN" sz="2400" b="0" dirty="0" smtClean="0"/>
              <a:t>先将明文划分成若干等长的块——分组，如每个分组长</a:t>
            </a:r>
            <a:r>
              <a:rPr lang="en-US" altLang="zh-CN" sz="2400" b="0" dirty="0" smtClean="0"/>
              <a:t>64</a:t>
            </a:r>
            <a:r>
              <a:rPr lang="zh-CN" altLang="zh-CN" sz="2400" b="0" dirty="0" smtClean="0"/>
              <a:t>比特、</a:t>
            </a:r>
            <a:r>
              <a:rPr lang="en-US" altLang="zh-CN" sz="2400" b="0" dirty="0" smtClean="0"/>
              <a:t>128</a:t>
            </a:r>
            <a:r>
              <a:rPr lang="zh-CN" altLang="zh-CN" sz="2400" b="0" dirty="0" smtClean="0"/>
              <a:t>比特，然后再分别对每个分组进行加密，得到等长的密文分组。解密过程类似，有些密码算法解密算法与加密算法完成一样，如</a:t>
            </a:r>
            <a:r>
              <a:rPr lang="en-US" altLang="zh-CN" sz="2400" b="0" dirty="0" smtClean="0"/>
              <a:t>DES</a:t>
            </a:r>
            <a:r>
              <a:rPr lang="zh-CN" altLang="zh-CN" sz="2400" b="0" dirty="0" smtClean="0"/>
              <a:t>。</a:t>
            </a:r>
            <a:endParaRPr lang="en-US" altLang="zh-CN" sz="2400" b="0" dirty="0" smtClean="0"/>
          </a:p>
          <a:p>
            <a:pPr lvl="1"/>
            <a:r>
              <a:rPr lang="zh-CN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序列密码</a:t>
            </a:r>
            <a:r>
              <a:rPr lang="zh-CN" altLang="zh-CN" sz="2400" b="0" dirty="0" smtClean="0"/>
              <a:t>是把明文以位或字节为单位进行加密，一般是与密钥（如由密钥种子产生的任意长度的字节流）进行混合（最简单地进行异或运算）获得密文序列。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3.3 </a:t>
            </a:r>
            <a:r>
              <a:rPr lang="zh-CN" altLang="zh-CN" sz="3600" dirty="0" smtClean="0"/>
              <a:t>对称密码体制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b="0" dirty="0" smtClean="0"/>
              <a:t>两个思想：</a:t>
            </a:r>
            <a:endParaRPr lang="en-US" altLang="zh-CN" sz="2800" b="0" dirty="0" smtClean="0"/>
          </a:p>
          <a:p>
            <a:pPr lvl="1"/>
            <a:r>
              <a:rPr lang="zh-CN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扩散（</a:t>
            </a:r>
            <a:r>
              <a:rPr lang="en-US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Diffusion</a:t>
            </a:r>
            <a:r>
              <a:rPr lang="zh-CN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）</a:t>
            </a:r>
            <a:r>
              <a:rPr lang="zh-CN" altLang="en-US" sz="2400" b="0" dirty="0" smtClean="0"/>
              <a:t>：</a:t>
            </a:r>
            <a:r>
              <a:rPr lang="zh-CN" altLang="zh-CN" sz="2400" b="0" dirty="0" smtClean="0"/>
              <a:t>即将明文及密钥的影响尽可能迅速地散布到较多的输出密文中，典型操作就是“置换”（</a:t>
            </a:r>
            <a:r>
              <a:rPr lang="en-US" altLang="zh-CN" sz="2400" b="0" dirty="0" smtClean="0"/>
              <a:t>Permutation</a:t>
            </a:r>
            <a:r>
              <a:rPr lang="zh-CN" altLang="zh-CN" sz="2400" b="0" dirty="0" smtClean="0"/>
              <a:t>）（如重新排列字符）。</a:t>
            </a:r>
            <a:endParaRPr lang="en-US" altLang="zh-CN" sz="2400" b="0" dirty="0" smtClean="0"/>
          </a:p>
          <a:p>
            <a:pPr lvl="1"/>
            <a:r>
              <a:rPr lang="zh-CN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混乱（</a:t>
            </a:r>
            <a:r>
              <a:rPr lang="en-US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Confusion</a:t>
            </a:r>
            <a:r>
              <a:rPr lang="zh-CN" altLang="zh-CN" sz="24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）</a:t>
            </a:r>
            <a:r>
              <a:rPr lang="zh-CN" altLang="en-US" sz="2400" b="0" dirty="0" smtClean="0"/>
              <a:t>：</a:t>
            </a:r>
            <a:r>
              <a:rPr lang="zh-CN" altLang="zh-CN" sz="2400" b="0" dirty="0" smtClean="0"/>
              <a:t>目的在于使作用于明文的密钥和密文之间的关系复杂化，使得明文和密文、密文和密钥之间的统计相关特性极小化，从而使统计分析攻击不能奏效</a:t>
            </a:r>
            <a:r>
              <a:rPr lang="zh-CN" altLang="en-US" sz="2400" b="0" dirty="0" smtClean="0"/>
              <a:t>。</a:t>
            </a:r>
            <a:r>
              <a:rPr lang="zh-CN" altLang="zh-CN" sz="2400" b="0" dirty="0" smtClean="0"/>
              <a:t>混乱通常采用“代换” （</a:t>
            </a:r>
            <a:r>
              <a:rPr lang="en-US" altLang="zh-CN" sz="2400" b="0" dirty="0" smtClean="0"/>
              <a:t>Substitution</a:t>
            </a:r>
            <a:r>
              <a:rPr lang="zh-CN" altLang="zh-CN" sz="2400" b="0" dirty="0" smtClean="0"/>
              <a:t>）</a:t>
            </a:r>
            <a:r>
              <a:rPr lang="zh-CN" altLang="zh-CN" sz="2400" b="0" dirty="0" smtClean="0"/>
              <a:t>操作。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16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17</a:t>
            </a:fld>
            <a:endParaRPr lang="en-US" altLang="zh-CN" dirty="0"/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7" name="Object 3"/>
          <p:cNvGraphicFramePr>
            <a:graphicFrameLocks noChangeAspect="1"/>
          </p:cNvGraphicFramePr>
          <p:nvPr/>
        </p:nvGraphicFramePr>
        <p:xfrm>
          <a:off x="251520" y="1844824"/>
          <a:ext cx="8524714" cy="3456384"/>
        </p:xfrm>
        <a:graphic>
          <a:graphicData uri="http://schemas.openxmlformats.org/presentationml/2006/ole">
            <p:oleObj spid="_x0000_s103427" name="Visio" r:id="rId3" imgW="5235583" imgH="2125294" progId="Visio.Drawing.11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51520" y="1124744"/>
            <a:ext cx="2466975" cy="1362075"/>
            <a:chOff x="251520" y="1124744"/>
            <a:chExt cx="2466975" cy="1362075"/>
          </a:xfrm>
        </p:grpSpPr>
        <p:pic>
          <p:nvPicPr>
            <p:cNvPr id="10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1520" y="1124744"/>
              <a:ext cx="24669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矩形 10"/>
            <p:cNvSpPr/>
            <p:nvPr/>
          </p:nvSpPr>
          <p:spPr>
            <a:xfrm>
              <a:off x="395536" y="1311151"/>
              <a:ext cx="2188420" cy="461665"/>
            </a:xfrm>
            <a:prstGeom prst="rect">
              <a:avLst/>
            </a:prstGeom>
            <a:scene3d>
              <a:camera prst="orthographicFront">
                <a:rot lat="31243" lon="21000804" rev="17727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2400" b="1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Feistel</a:t>
              </a:r>
              <a:r>
                <a:rPr lang="zh-CN" altLang="en-US" sz="24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网络结构</a:t>
              </a:r>
              <a:endParaRPr lang="zh-CN" alt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</p:grpSp>
      <p:graphicFrame>
        <p:nvGraphicFramePr>
          <p:cNvPr id="103430" name="Object 6"/>
          <p:cNvGraphicFramePr>
            <a:graphicFrameLocks noChangeAspect="1"/>
          </p:cNvGraphicFramePr>
          <p:nvPr/>
        </p:nvGraphicFramePr>
        <p:xfrm>
          <a:off x="1331639" y="5085556"/>
          <a:ext cx="1800201" cy="431676"/>
        </p:xfrm>
        <a:graphic>
          <a:graphicData uri="http://schemas.openxmlformats.org/presentationml/2006/ole">
            <p:oleObj spid="_x0000_s103430" name="公式" r:id="rId5" imgW="508000" imgH="190500" progId="Equation.3">
              <p:embed/>
            </p:oleObj>
          </a:graphicData>
        </a:graphic>
      </p:graphicFrame>
      <p:graphicFrame>
        <p:nvGraphicFramePr>
          <p:cNvPr id="103429" name="Object 5"/>
          <p:cNvGraphicFramePr>
            <a:graphicFrameLocks noChangeAspect="1"/>
          </p:cNvGraphicFramePr>
          <p:nvPr/>
        </p:nvGraphicFramePr>
        <p:xfrm>
          <a:off x="1331640" y="5589240"/>
          <a:ext cx="2570686" cy="432048"/>
        </p:xfrm>
        <a:graphic>
          <a:graphicData uri="http://schemas.openxmlformats.org/presentationml/2006/ole">
            <p:oleObj spid="_x0000_s103429" name="公式" r:id="rId6" imgW="1129810" imgH="190417" progId="Equation.3">
              <p:embed/>
            </p:oleObj>
          </a:graphicData>
        </a:graphic>
      </p:graphicFrame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33" name="Object 9"/>
          <p:cNvGraphicFramePr>
            <a:graphicFrameLocks noChangeAspect="1"/>
          </p:cNvGraphicFramePr>
          <p:nvPr/>
        </p:nvGraphicFramePr>
        <p:xfrm>
          <a:off x="6084168" y="5013176"/>
          <a:ext cx="1224136" cy="470821"/>
        </p:xfrm>
        <a:graphic>
          <a:graphicData uri="http://schemas.openxmlformats.org/presentationml/2006/ole">
            <p:oleObj spid="_x0000_s103433" name="公式" r:id="rId7" imgW="495085" imgH="190417" progId="Equation.3">
              <p:embed/>
            </p:oleObj>
          </a:graphicData>
        </a:graphic>
      </p:graphicFrame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35" name="Object 11"/>
          <p:cNvGraphicFramePr>
            <a:graphicFrameLocks noChangeAspect="1"/>
          </p:cNvGraphicFramePr>
          <p:nvPr/>
        </p:nvGraphicFramePr>
        <p:xfrm>
          <a:off x="4139952" y="5589240"/>
          <a:ext cx="4946950" cy="432048"/>
        </p:xfrm>
        <a:graphic>
          <a:graphicData uri="http://schemas.openxmlformats.org/presentationml/2006/ole">
            <p:oleObj spid="_x0000_s103435" name="公式" r:id="rId8" imgW="2184400" imgH="190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3.3 </a:t>
            </a:r>
            <a:r>
              <a:rPr lang="zh-CN" altLang="zh-CN" sz="3600" dirty="0" smtClean="0"/>
              <a:t>对称密码体制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4"/>
          </a:xfrm>
        </p:spPr>
        <p:txBody>
          <a:bodyPr/>
          <a:lstStyle/>
          <a:p>
            <a:r>
              <a:rPr lang="zh-CN" altLang="zh-CN" sz="2400" b="0" dirty="0" smtClean="0"/>
              <a:t>序列密码（流密码）将明文流和密钥流混合（一般为简单的按字节或比特位异或）产生密文流。</a:t>
            </a:r>
            <a:endParaRPr lang="en-US" altLang="zh-CN" sz="2400" b="0" dirty="0" smtClean="0"/>
          </a:p>
          <a:p>
            <a:r>
              <a:rPr lang="zh-CN" altLang="zh-CN" sz="2400" b="0" dirty="0" smtClean="0"/>
              <a:t>流密码使用一个“种子密钥”产生密钥流（理论上可以是无限长度），通信双方共享这个“种子密钥”，按相同方式产生密钥流</a:t>
            </a:r>
            <a:r>
              <a:rPr lang="zh-CN" altLang="en-US" sz="2400" b="0" dirty="0" smtClean="0"/>
              <a:t>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18</a:t>
            </a:fld>
            <a:endParaRPr lang="en-US" altLang="zh-CN" dirty="0"/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243" y="3645495"/>
            <a:ext cx="86312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19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95536" y="3717032"/>
            <a:ext cx="5472608" cy="244827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16478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05917" y="2708920"/>
            <a:ext cx="7354515" cy="3240360"/>
          </a:xfrm>
        </p:spPr>
        <p:txBody>
          <a:bodyPr/>
          <a:lstStyle/>
          <a:p>
            <a:pPr marL="900113" indent="-542925">
              <a:lnSpc>
                <a:spcPts val="3600"/>
              </a:lnSpc>
              <a:buBlip>
                <a:blip r:embed="rId2"/>
              </a:buBlip>
            </a:pPr>
            <a:r>
              <a:rPr lang="zh-CN" altLang="en-US" sz="2400" dirty="0" smtClean="0"/>
              <a:t>数据保密通信模型及基本术语</a:t>
            </a:r>
          </a:p>
          <a:p>
            <a:pPr marL="900113" indent="-542925">
              <a:lnSpc>
                <a:spcPts val="3600"/>
              </a:lnSpc>
              <a:buBlip>
                <a:blip r:embed="rId2"/>
              </a:buBlip>
            </a:pPr>
            <a:r>
              <a:rPr lang="zh-CN" altLang="en-US" sz="2400" dirty="0" smtClean="0"/>
              <a:t>对称密码体制及其分类与工作原理</a:t>
            </a:r>
          </a:p>
          <a:p>
            <a:pPr marL="900113" indent="-542925">
              <a:lnSpc>
                <a:spcPts val="3600"/>
              </a:lnSpc>
              <a:buBlip>
                <a:blip r:embed="rId2"/>
              </a:buBlip>
            </a:pPr>
            <a:r>
              <a:rPr lang="zh-CN" altLang="en-US" sz="2400" dirty="0" smtClean="0"/>
              <a:t>公钥密码体制及其工作原理</a:t>
            </a:r>
          </a:p>
          <a:p>
            <a:pPr marL="900113" indent="-542925">
              <a:lnSpc>
                <a:spcPts val="3600"/>
              </a:lnSpc>
              <a:buBlip>
                <a:blip r:embed="rId2"/>
              </a:buBlip>
            </a:pPr>
            <a:r>
              <a:rPr lang="zh-CN" altLang="en-US" sz="2400" dirty="0" smtClean="0"/>
              <a:t>数字签名技术及其特性</a:t>
            </a:r>
          </a:p>
          <a:p>
            <a:pPr marL="900113" indent="-542925">
              <a:lnSpc>
                <a:spcPts val="3600"/>
              </a:lnSpc>
              <a:buBlip>
                <a:blip r:embed="rId2"/>
              </a:buBlip>
            </a:pPr>
            <a:r>
              <a:rPr lang="zh-CN" altLang="en-US" sz="2400" dirty="0" smtClean="0"/>
              <a:t>消息完整性保护及认证</a:t>
            </a:r>
          </a:p>
          <a:p>
            <a:pPr marL="900113" indent="-542925">
              <a:lnSpc>
                <a:spcPts val="3600"/>
              </a:lnSpc>
              <a:buBlip>
                <a:blip r:embed="rId2"/>
              </a:buBlip>
            </a:pPr>
            <a:r>
              <a:rPr lang="zh-CN" altLang="en-US" sz="2400" dirty="0" smtClean="0"/>
              <a:t>如何定义和衡量密码体制的安全性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83568" y="1525454"/>
            <a:ext cx="7919095" cy="111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715963">
              <a:lnSpc>
                <a:spcPct val="105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本章介绍密码基本概念、分类、实现和应用原理。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20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39552" y="2276872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如何方便地管理和使用密钥？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Asymmetric Cryptography?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3.4 </a:t>
            </a:r>
            <a:r>
              <a:rPr lang="zh-CN" altLang="zh-CN" sz="3600" dirty="0" smtClean="0"/>
              <a:t>公钥密码体制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21</a:t>
            </a:fld>
            <a:endParaRPr lang="en-US" altLang="zh-CN" dirty="0"/>
          </a:p>
        </p:txBody>
      </p:sp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1520" y="1124744"/>
            <a:ext cx="2466975" cy="1362075"/>
            <a:chOff x="251520" y="1124744"/>
            <a:chExt cx="2466975" cy="136207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124744"/>
              <a:ext cx="24669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395536" y="1311151"/>
              <a:ext cx="2031325" cy="461665"/>
            </a:xfrm>
            <a:prstGeom prst="rect">
              <a:avLst/>
            </a:prstGeom>
            <a:scene3d>
              <a:camera prst="orthographicFront">
                <a:rot lat="31243" lon="21000804" rev="17727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公钥加密体制</a:t>
              </a:r>
              <a:endParaRPr lang="zh-CN" alt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38" y="2146300"/>
            <a:ext cx="89503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</a:t>
            </a:r>
            <a:r>
              <a:rPr lang="zh-CN" altLang="zh-CN" dirty="0" smtClean="0"/>
              <a:t>公钥密码体制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b="0" dirty="0" smtClean="0"/>
              <a:t>公钥密码就是一种陷门单向函数</a:t>
            </a:r>
            <a:r>
              <a:rPr lang="en-US" altLang="zh-CN" sz="2400" b="0" i="1" dirty="0" smtClean="0"/>
              <a:t>f</a:t>
            </a:r>
            <a:r>
              <a:rPr lang="zh-CN" altLang="zh-CN" sz="2400" b="0" dirty="0" smtClean="0"/>
              <a:t>。即：</a:t>
            </a:r>
          </a:p>
          <a:p>
            <a:r>
              <a:rPr lang="zh-CN" altLang="zh-CN" sz="2400" b="0" dirty="0" smtClean="0"/>
              <a:t>（</a:t>
            </a:r>
            <a:r>
              <a:rPr lang="en-US" altLang="zh-CN" sz="2400" b="0" dirty="0" smtClean="0"/>
              <a:t>1</a:t>
            </a:r>
            <a:r>
              <a:rPr lang="zh-CN" altLang="zh-CN" sz="2400" b="0" dirty="0" smtClean="0"/>
              <a:t>）对</a:t>
            </a:r>
            <a:r>
              <a:rPr lang="en-US" altLang="zh-CN" sz="2400" b="0" i="1" dirty="0" smtClean="0"/>
              <a:t>f</a:t>
            </a:r>
            <a:r>
              <a:rPr lang="zh-CN" altLang="zh-CN" sz="2400" b="0" dirty="0" smtClean="0"/>
              <a:t>的定义域中的任意</a:t>
            </a:r>
            <a:r>
              <a:rPr lang="en-US" altLang="zh-CN" sz="2400" b="0" i="1" dirty="0" smtClean="0"/>
              <a:t>x</a:t>
            </a:r>
            <a:r>
              <a:rPr lang="zh-CN" altLang="zh-CN" sz="2400" b="0" dirty="0" smtClean="0"/>
              <a:t>都易于计算</a:t>
            </a:r>
            <a:r>
              <a:rPr lang="en-US" altLang="zh-CN" sz="2400" b="0" i="1" dirty="0" smtClean="0"/>
              <a:t>f</a:t>
            </a:r>
            <a:r>
              <a:rPr lang="en-US" altLang="zh-CN" sz="2400" b="0" dirty="0" smtClean="0"/>
              <a:t>(x)</a:t>
            </a:r>
            <a:r>
              <a:rPr lang="zh-CN" altLang="zh-CN" sz="2400" b="0" dirty="0" smtClean="0"/>
              <a:t>，而对</a:t>
            </a:r>
            <a:r>
              <a:rPr lang="en-US" altLang="zh-CN" sz="2400" b="0" i="1" dirty="0" smtClean="0"/>
              <a:t>f</a:t>
            </a:r>
            <a:r>
              <a:rPr lang="zh-CN" altLang="zh-CN" sz="2400" b="0" dirty="0" smtClean="0"/>
              <a:t>的值域中的几乎所有的</a:t>
            </a:r>
            <a:r>
              <a:rPr lang="en-US" altLang="zh-CN" sz="2400" b="0" i="1" dirty="0" smtClean="0"/>
              <a:t>y</a:t>
            </a:r>
            <a:r>
              <a:rPr lang="zh-CN" altLang="zh-CN" sz="2400" b="0" dirty="0" smtClean="0"/>
              <a:t>，即使当</a:t>
            </a:r>
            <a:r>
              <a:rPr lang="en-US" altLang="zh-CN" sz="2400" b="0" i="1" dirty="0" smtClean="0"/>
              <a:t>f</a:t>
            </a:r>
            <a:r>
              <a:rPr lang="zh-CN" altLang="zh-CN" sz="2400" b="0" dirty="0" smtClean="0"/>
              <a:t>为已知时要计算</a:t>
            </a:r>
            <a:r>
              <a:rPr lang="en-US" altLang="zh-CN" sz="2400" b="0" i="1" dirty="0" smtClean="0"/>
              <a:t>f</a:t>
            </a:r>
            <a:r>
              <a:rPr lang="en-US" altLang="zh-CN" sz="2400" b="0" baseline="30000" dirty="0" smtClean="0"/>
              <a:t>-1</a:t>
            </a:r>
            <a:r>
              <a:rPr lang="en-US" altLang="zh-CN" sz="2400" b="0" dirty="0" smtClean="0"/>
              <a:t>(</a:t>
            </a:r>
            <a:r>
              <a:rPr lang="en-US" altLang="zh-CN" sz="2400" b="0" i="1" dirty="0" smtClean="0"/>
              <a:t>y</a:t>
            </a:r>
            <a:r>
              <a:rPr lang="en-US" altLang="zh-CN" sz="2400" b="0" dirty="0" smtClean="0"/>
              <a:t>)</a:t>
            </a:r>
            <a:r>
              <a:rPr lang="zh-CN" altLang="zh-CN" sz="2400" b="0" dirty="0" smtClean="0"/>
              <a:t>在计算上也是不可行的。</a:t>
            </a:r>
          </a:p>
          <a:p>
            <a:r>
              <a:rPr lang="zh-CN" altLang="zh-CN" sz="2400" b="0" dirty="0" smtClean="0"/>
              <a:t>（</a:t>
            </a:r>
            <a:r>
              <a:rPr lang="en-US" altLang="zh-CN" sz="2400" b="0" dirty="0" smtClean="0"/>
              <a:t>2</a:t>
            </a:r>
            <a:r>
              <a:rPr lang="zh-CN" altLang="zh-CN" sz="2400" b="0" dirty="0" smtClean="0"/>
              <a:t>）当给定某些辅助信息（陷门信息）时则易于计算</a:t>
            </a:r>
            <a:r>
              <a:rPr lang="en-US" altLang="zh-CN" sz="2400" b="0" i="1" dirty="0" smtClean="0"/>
              <a:t>f</a:t>
            </a:r>
            <a:r>
              <a:rPr lang="en-US" altLang="zh-CN" sz="2400" b="0" baseline="30000" dirty="0" smtClean="0"/>
              <a:t>-1</a:t>
            </a:r>
            <a:r>
              <a:rPr lang="en-US" altLang="zh-CN" sz="2400" b="0" dirty="0" smtClean="0"/>
              <a:t>(</a:t>
            </a:r>
            <a:r>
              <a:rPr lang="en-US" altLang="zh-CN" sz="2400" b="0" i="1" dirty="0" smtClean="0"/>
              <a:t>y</a:t>
            </a:r>
            <a:r>
              <a:rPr lang="en-US" altLang="zh-CN" sz="2400" b="0" dirty="0" smtClean="0"/>
              <a:t>)</a:t>
            </a:r>
            <a:r>
              <a:rPr lang="zh-CN" altLang="zh-CN" sz="2400" b="0" dirty="0" smtClean="0"/>
              <a:t>。</a:t>
            </a:r>
          </a:p>
          <a:p>
            <a:r>
              <a:rPr lang="zh-CN" altLang="zh-CN" sz="2400" b="0" dirty="0" smtClean="0"/>
              <a:t>此时称</a:t>
            </a:r>
            <a:r>
              <a:rPr lang="en-US" altLang="zh-CN" sz="2400" b="0" i="1" dirty="0" smtClean="0"/>
              <a:t>f</a:t>
            </a:r>
            <a:r>
              <a:rPr lang="zh-CN" altLang="zh-CN" sz="2400" b="0" dirty="0" smtClean="0"/>
              <a:t>是一个陷门单向函数，辅助信息（陷门信息）作为秘密密钥。这类密码一般要借助特殊的数学问题，如数论中的大数分解、离散对数等数学难解问题，构造单向函数，因此，这类密码的安全强度取决于它所依据的问题的计算复杂度</a:t>
            </a:r>
            <a:r>
              <a:rPr lang="zh-CN" altLang="zh-CN" sz="2400" b="0" dirty="0" smtClean="0"/>
              <a:t>。</a:t>
            </a:r>
            <a:endParaRPr lang="zh-CN" altLang="zh-CN" sz="2400" b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3.4 </a:t>
            </a:r>
            <a:r>
              <a:rPr lang="zh-CN" altLang="zh-CN" sz="3600" dirty="0" smtClean="0"/>
              <a:t>公钥密码体制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buNone/>
            </a:pPr>
            <a:r>
              <a:rPr lang="zh-CN" altLang="zh-CN" sz="2200" dirty="0" smtClean="0"/>
              <a:t>一个公钥密码体制是一个七元组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M,C,SK,PK,Gen,Enc,Dec</a:t>
            </a:r>
            <a:r>
              <a:rPr lang="en-US" altLang="zh-CN" sz="2200" dirty="0" smtClean="0"/>
              <a:t>)</a:t>
            </a:r>
            <a:r>
              <a:rPr lang="zh-CN" altLang="zh-CN" sz="2200" dirty="0" smtClean="0"/>
              <a:t>：</a:t>
            </a:r>
          </a:p>
          <a:p>
            <a:pPr lvl="0"/>
            <a:r>
              <a:rPr lang="zh-CN" altLang="zh-CN" sz="2000" dirty="0" smtClean="0"/>
              <a:t>明文空间</a:t>
            </a:r>
            <a:r>
              <a:rPr lang="en-US" altLang="zh-CN" sz="2000" dirty="0" smtClean="0"/>
              <a:t>M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Message</a:t>
            </a:r>
            <a:r>
              <a:rPr lang="zh-CN" altLang="zh-CN" sz="2000" dirty="0" smtClean="0"/>
              <a:t>消息，或</a:t>
            </a:r>
            <a:r>
              <a:rPr lang="en-US" altLang="zh-CN" sz="2000" dirty="0" err="1" smtClean="0"/>
              <a:t>Plantext</a:t>
            </a:r>
            <a:r>
              <a:rPr lang="zh-CN" altLang="zh-CN" sz="2000" dirty="0" smtClean="0"/>
              <a:t>），需要加密的消息表示为</a:t>
            </a:r>
            <a:r>
              <a:rPr lang="en-US" altLang="zh-CN" sz="2000" i="1" dirty="0" smtClean="0"/>
              <a:t>m</a:t>
            </a:r>
            <a:r>
              <a:rPr lang="zh-CN" altLang="zh-CN" sz="2000" dirty="0" smtClean="0"/>
              <a:t>，</a:t>
            </a:r>
            <a:r>
              <a:rPr lang="en-US" altLang="zh-CN" sz="2000" i="1" dirty="0" err="1" smtClean="0"/>
              <a:t>m</a:t>
            </a:r>
            <a:r>
              <a:rPr lang="en-US" altLang="zh-CN" sz="2000" dirty="0" err="1" smtClean="0"/>
              <a:t>∈M</a:t>
            </a:r>
            <a:r>
              <a:rPr lang="zh-CN" altLang="zh-CN" sz="2000" dirty="0" smtClean="0"/>
              <a:t>。</a:t>
            </a:r>
          </a:p>
          <a:p>
            <a:pPr lvl="0"/>
            <a:r>
              <a:rPr lang="zh-CN" altLang="zh-CN" sz="2000" dirty="0" smtClean="0"/>
              <a:t>密文空间</a:t>
            </a:r>
            <a:r>
              <a:rPr lang="en-US" altLang="zh-CN" sz="2000" dirty="0" smtClean="0"/>
              <a:t>C</a:t>
            </a:r>
            <a:r>
              <a:rPr lang="zh-CN" altLang="zh-CN" sz="2000" dirty="0" smtClean="0"/>
              <a:t>（</a:t>
            </a:r>
            <a:r>
              <a:rPr lang="en-US" altLang="zh-CN" sz="2000" dirty="0" err="1" smtClean="0"/>
              <a:t>Ciphertext</a:t>
            </a:r>
            <a:r>
              <a:rPr lang="zh-CN" altLang="zh-CN" sz="2000" dirty="0" smtClean="0"/>
              <a:t>），明文</a:t>
            </a:r>
            <a:r>
              <a:rPr lang="en-US" altLang="zh-CN" sz="2000" i="1" dirty="0" smtClean="0"/>
              <a:t>m</a:t>
            </a:r>
            <a:r>
              <a:rPr lang="zh-CN" altLang="zh-CN" sz="2000" dirty="0" smtClean="0"/>
              <a:t>经过加密变换为密文</a:t>
            </a:r>
            <a:r>
              <a:rPr lang="en-US" altLang="zh-CN" sz="2000" i="1" dirty="0" smtClean="0"/>
              <a:t>c</a:t>
            </a:r>
            <a:r>
              <a:rPr lang="zh-CN" altLang="zh-CN" sz="2000" dirty="0" smtClean="0"/>
              <a:t>，</a:t>
            </a:r>
            <a:r>
              <a:rPr lang="en-US" altLang="zh-CN" sz="2000" i="1" dirty="0" err="1" smtClean="0"/>
              <a:t>c</a:t>
            </a:r>
            <a:r>
              <a:rPr lang="en-US" altLang="zh-CN" sz="2000" dirty="0" err="1" smtClean="0"/>
              <a:t>∈C</a:t>
            </a:r>
            <a:r>
              <a:rPr lang="zh-CN" altLang="zh-CN" sz="2000" dirty="0" smtClean="0"/>
              <a:t>。</a:t>
            </a:r>
          </a:p>
          <a:p>
            <a:pPr lvl="0"/>
            <a:r>
              <a:rPr lang="zh-CN" altLang="zh-CN" sz="2000" dirty="0" smtClean="0"/>
              <a:t>私钥空间</a:t>
            </a:r>
            <a:r>
              <a:rPr lang="en-US" altLang="zh-CN" sz="2000" dirty="0" smtClean="0"/>
              <a:t>SK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Secret Key</a:t>
            </a:r>
            <a:r>
              <a:rPr lang="zh-CN" altLang="zh-CN" sz="2000" dirty="0" smtClean="0"/>
              <a:t>），所有可能的私钥构成。</a:t>
            </a:r>
          </a:p>
          <a:p>
            <a:pPr lvl="0"/>
            <a:r>
              <a:rPr lang="zh-CN" altLang="zh-CN" sz="2000" dirty="0" smtClean="0"/>
              <a:t>公钥空间</a:t>
            </a:r>
            <a:r>
              <a:rPr lang="en-US" altLang="zh-CN" sz="2000" dirty="0" smtClean="0"/>
              <a:t>PK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Public Key</a:t>
            </a:r>
            <a:r>
              <a:rPr lang="zh-CN" altLang="zh-CN" sz="2000" dirty="0" smtClean="0"/>
              <a:t>），所有可能的公钥构成。</a:t>
            </a:r>
          </a:p>
          <a:p>
            <a:pPr lvl="0"/>
            <a:r>
              <a:rPr lang="zh-CN" altLang="zh-CN" sz="2000" dirty="0" smtClean="0"/>
              <a:t>密钥生成算法</a:t>
            </a:r>
            <a:r>
              <a:rPr lang="en-US" altLang="zh-CN" sz="2000" dirty="0" smtClean="0"/>
              <a:t>Gen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Key Generation Algorithm</a:t>
            </a:r>
            <a:r>
              <a:rPr lang="zh-CN" altLang="zh-CN" sz="2000" dirty="0" smtClean="0"/>
              <a:t>），从可能的私钥空间中随机选取一个私钥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pri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Private Key</a:t>
            </a:r>
            <a:r>
              <a:rPr lang="zh-CN" altLang="zh-CN" sz="2000" dirty="0" smtClean="0"/>
              <a:t>），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pri</a:t>
            </a:r>
            <a:r>
              <a:rPr lang="en-US" altLang="zh-CN" sz="2000" dirty="0" err="1" smtClean="0"/>
              <a:t>∈SK</a:t>
            </a:r>
            <a:r>
              <a:rPr lang="zh-CN" altLang="zh-CN" sz="2000" dirty="0" smtClean="0"/>
              <a:t>，算法</a:t>
            </a:r>
            <a:r>
              <a:rPr lang="en-US" altLang="zh-CN" sz="2000" dirty="0" smtClean="0"/>
              <a:t>Gen</a:t>
            </a:r>
            <a:r>
              <a:rPr lang="zh-CN" altLang="zh-CN" sz="2000" dirty="0" smtClean="0"/>
              <a:t>输出私钥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pri</a:t>
            </a:r>
            <a:r>
              <a:rPr lang="zh-CN" altLang="zh-CN" sz="2000" dirty="0" smtClean="0"/>
              <a:t>和对应的公钥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pub</a:t>
            </a:r>
            <a:r>
              <a:rPr lang="zh-CN" altLang="zh-CN" sz="2000" dirty="0" smtClean="0"/>
              <a:t>（</a:t>
            </a:r>
            <a:r>
              <a:rPr lang="en-US" altLang="zh-CN" sz="2000" dirty="0" err="1" smtClean="0"/>
              <a:t>Pubklic</a:t>
            </a:r>
            <a:r>
              <a:rPr lang="en-US" altLang="zh-CN" sz="2000" dirty="0" smtClean="0"/>
              <a:t> Key</a:t>
            </a:r>
            <a:r>
              <a:rPr lang="zh-CN" altLang="zh-CN" sz="2000" dirty="0" smtClean="0"/>
              <a:t>），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pub</a:t>
            </a:r>
            <a:r>
              <a:rPr lang="en-US" altLang="zh-CN" sz="2000" dirty="0" err="1" smtClean="0"/>
              <a:t>∈PK</a:t>
            </a:r>
            <a:r>
              <a:rPr lang="zh-CN" altLang="zh-CN" sz="2000" dirty="0" smtClean="0"/>
              <a:t>。</a:t>
            </a:r>
          </a:p>
          <a:p>
            <a:pPr lvl="0"/>
            <a:r>
              <a:rPr lang="zh-CN" altLang="zh-CN" sz="2000" dirty="0" smtClean="0"/>
              <a:t>加密算法</a:t>
            </a:r>
            <a:r>
              <a:rPr lang="en-US" altLang="zh-CN" sz="2000" dirty="0" smtClean="0"/>
              <a:t>Enc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Encryption Algorithm</a:t>
            </a:r>
            <a:r>
              <a:rPr lang="zh-CN" altLang="zh-CN" sz="2000" dirty="0" smtClean="0"/>
              <a:t>），给定明文</a:t>
            </a:r>
            <a:r>
              <a:rPr lang="en-US" altLang="zh-CN" sz="2000" i="1" dirty="0" smtClean="0"/>
              <a:t>m</a:t>
            </a:r>
            <a:r>
              <a:rPr lang="zh-CN" altLang="zh-CN" sz="2000" dirty="0" smtClean="0"/>
              <a:t>，</a:t>
            </a:r>
            <a:r>
              <a:rPr lang="en-US" altLang="zh-CN" sz="2000" i="1" dirty="0" err="1" smtClean="0"/>
              <a:t>m</a:t>
            </a:r>
            <a:r>
              <a:rPr lang="en-US" altLang="zh-CN" sz="2000" dirty="0" err="1" smtClean="0"/>
              <a:t>∈M</a:t>
            </a:r>
            <a:r>
              <a:rPr lang="zh-CN" altLang="zh-CN" sz="2000" dirty="0" smtClean="0"/>
              <a:t>，输出密文</a:t>
            </a:r>
            <a:r>
              <a:rPr lang="en-US" altLang="zh-CN" sz="2000" i="1" dirty="0" smtClean="0"/>
              <a:t>c</a:t>
            </a:r>
            <a:r>
              <a:rPr lang="zh-CN" altLang="zh-CN" sz="2000" dirty="0" smtClean="0"/>
              <a:t>，</a:t>
            </a:r>
            <a:r>
              <a:rPr lang="en-US" altLang="zh-CN" sz="2000" i="1" dirty="0" smtClean="0"/>
              <a:t>c</a:t>
            </a:r>
            <a:r>
              <a:rPr lang="en-US" altLang="zh-CN" sz="2000" dirty="0" smtClean="0"/>
              <a:t>=Enc(</a:t>
            </a:r>
            <a:r>
              <a:rPr lang="en-US" altLang="zh-CN" sz="2000" i="1" dirty="0" smtClean="0"/>
              <a:t>m</a:t>
            </a:r>
            <a:r>
              <a:rPr lang="en-US" altLang="zh-CN" sz="2000" dirty="0" smtClean="0"/>
              <a:t>,</a:t>
            </a:r>
            <a:r>
              <a:rPr lang="en-US" altLang="zh-CN" sz="2000" i="1" dirty="0" smtClean="0"/>
              <a:t> 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pub</a:t>
            </a:r>
            <a:r>
              <a:rPr lang="en-US" altLang="zh-CN" sz="2000" dirty="0" smtClean="0"/>
              <a:t>)</a:t>
            </a:r>
            <a:r>
              <a:rPr lang="zh-CN" altLang="zh-CN" sz="2000" dirty="0" smtClean="0"/>
              <a:t>，</a:t>
            </a:r>
            <a:r>
              <a:rPr lang="en-US" altLang="zh-CN" sz="2000" i="1" dirty="0" err="1" smtClean="0"/>
              <a:t>c</a:t>
            </a:r>
            <a:r>
              <a:rPr lang="en-US" altLang="zh-CN" sz="2000" dirty="0" err="1" smtClean="0"/>
              <a:t>∈C</a:t>
            </a:r>
            <a:r>
              <a:rPr lang="zh-CN" altLang="zh-CN" sz="2000" dirty="0" smtClean="0"/>
              <a:t>。</a:t>
            </a:r>
          </a:p>
          <a:p>
            <a:pPr lvl="0"/>
            <a:r>
              <a:rPr lang="zh-CN" altLang="zh-CN" sz="2000" dirty="0" smtClean="0"/>
              <a:t>解密算法</a:t>
            </a:r>
            <a:r>
              <a:rPr lang="en-US" altLang="zh-CN" sz="2000" dirty="0" smtClean="0"/>
              <a:t>Dec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Decryption Algorithm</a:t>
            </a:r>
            <a:r>
              <a:rPr lang="zh-CN" altLang="zh-CN" sz="2000" dirty="0" smtClean="0"/>
              <a:t>），给定密文</a:t>
            </a:r>
            <a:r>
              <a:rPr lang="en-US" altLang="zh-CN" sz="2000" i="1" dirty="0" smtClean="0"/>
              <a:t>c</a:t>
            </a:r>
            <a:r>
              <a:rPr lang="zh-CN" altLang="zh-CN" sz="2000" dirty="0" smtClean="0"/>
              <a:t>，</a:t>
            </a:r>
            <a:r>
              <a:rPr lang="en-US" altLang="zh-CN" sz="2000" i="1" dirty="0" err="1" smtClean="0"/>
              <a:t>c</a:t>
            </a:r>
            <a:r>
              <a:rPr lang="en-US" altLang="zh-CN" sz="2000" dirty="0" err="1" smtClean="0"/>
              <a:t>∈C</a:t>
            </a:r>
            <a:r>
              <a:rPr lang="zh-CN" altLang="zh-CN" sz="2000" dirty="0" smtClean="0"/>
              <a:t>，输出明文</a:t>
            </a:r>
            <a:r>
              <a:rPr lang="en-US" altLang="zh-CN" sz="2000" i="1" dirty="0" smtClean="0"/>
              <a:t>m</a:t>
            </a:r>
            <a:r>
              <a:rPr lang="zh-CN" altLang="zh-CN" sz="2000" dirty="0" smtClean="0"/>
              <a:t>，</a:t>
            </a:r>
            <a:r>
              <a:rPr lang="en-US" altLang="zh-CN" sz="2000" i="1" dirty="0" smtClean="0"/>
              <a:t>m</a:t>
            </a:r>
            <a:r>
              <a:rPr lang="en-US" altLang="zh-CN" sz="2000" dirty="0" smtClean="0"/>
              <a:t>=Dec(</a:t>
            </a:r>
            <a:r>
              <a:rPr lang="en-US" altLang="zh-CN" sz="2000" i="1" dirty="0" smtClean="0"/>
              <a:t>c</a:t>
            </a:r>
            <a:r>
              <a:rPr lang="en-US" altLang="zh-CN" sz="2000" dirty="0" smtClean="0"/>
              <a:t>,</a:t>
            </a:r>
            <a:r>
              <a:rPr lang="en-US" altLang="zh-CN" sz="2000" i="1" dirty="0" smtClean="0"/>
              <a:t> </a:t>
            </a:r>
            <a:r>
              <a:rPr lang="en-US" altLang="zh-CN" sz="2000" i="1" dirty="0" err="1" smtClean="0"/>
              <a:t>k</a:t>
            </a:r>
            <a:r>
              <a:rPr lang="en-US" altLang="zh-CN" sz="2000" baseline="-25000" dirty="0" err="1" smtClean="0"/>
              <a:t>pri</a:t>
            </a:r>
            <a:r>
              <a:rPr lang="en-US" altLang="zh-CN" sz="2000" dirty="0" smtClean="0"/>
              <a:t>)</a:t>
            </a:r>
            <a:r>
              <a:rPr lang="zh-CN" altLang="zh-CN" sz="2000" dirty="0" smtClean="0"/>
              <a:t>，</a:t>
            </a:r>
            <a:r>
              <a:rPr lang="en-US" altLang="zh-CN" sz="2000" i="1" dirty="0" err="1" smtClean="0"/>
              <a:t>m</a:t>
            </a:r>
            <a:r>
              <a:rPr lang="en-US" altLang="zh-CN" sz="2000" dirty="0" err="1" smtClean="0"/>
              <a:t>∈M</a:t>
            </a:r>
            <a:r>
              <a:rPr lang="zh-CN" altLang="zh-CN" sz="2000" dirty="0" smtClean="0"/>
              <a:t>。</a:t>
            </a: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24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95536" y="4221088"/>
            <a:ext cx="5472608" cy="1944216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2151856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25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39552" y="2276872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如何在电子世界中实现签名？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Digital</a:t>
            </a:r>
            <a:br>
              <a:rPr lang="en-US" altLang="zh-CN" sz="2000" dirty="0" smtClean="0">
                <a:latin typeface="Comic Sans MS" pitchFamily="66" charset="0"/>
              </a:rPr>
            </a:br>
            <a:r>
              <a:rPr lang="en-US" altLang="zh-CN" sz="2000" dirty="0" smtClean="0">
                <a:latin typeface="Comic Sans MS" pitchFamily="66" charset="0"/>
              </a:rPr>
              <a:t>Signature?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数字签名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pPr>
              <a:buNone/>
            </a:pPr>
            <a:r>
              <a:rPr lang="zh-CN" altLang="zh-CN" sz="2800" b="0" dirty="0" smtClean="0"/>
              <a:t>一个假想的例子：</a:t>
            </a:r>
          </a:p>
          <a:p>
            <a:pPr lvl="1"/>
            <a:r>
              <a:rPr lang="zh-CN" altLang="zh-CN" sz="2400" dirty="0" smtClean="0">
                <a:latin typeface="华文楷体" pitchFamily="2" charset="-122"/>
                <a:ea typeface="华文楷体" pitchFamily="2" charset="-122"/>
              </a:rPr>
              <a:t>某人甲要通过网络传输一份文档给乙，乙接收到这份文档，乙能确认这份文档的真实性吗（确实来自于甲，而不是其他人冒充甲发送的）？乙能确定这份文档的正确性码（在传输过程中没有被篡改）？甲如果否认曾经发送过该文档（实际上确实是甲发送的）怎么办？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26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27</a:t>
            </a:fld>
            <a:endParaRPr lang="en-US" altLang="zh-CN" dirty="0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1520" y="1124744"/>
            <a:ext cx="2466975" cy="1362075"/>
            <a:chOff x="251520" y="1124744"/>
            <a:chExt cx="2466975" cy="136207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124744"/>
              <a:ext cx="24669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395536" y="1311151"/>
              <a:ext cx="2031325" cy="461665"/>
            </a:xfrm>
            <a:prstGeom prst="rect">
              <a:avLst/>
            </a:prstGeom>
            <a:scene3d>
              <a:camera prst="orthographicFront">
                <a:rot lat="31243" lon="21000804" rev="17727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数字签名机制</a:t>
              </a:r>
              <a:endParaRPr lang="zh-CN" alt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00" y="2334865"/>
            <a:ext cx="8964613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数字签名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b="0" dirty="0" smtClean="0"/>
              <a:t>一个数字签名机制是使用一种公钥密码，使得一个消息接收者相信接收的消息来自声称的消息发送者（</a:t>
            </a:r>
            <a:r>
              <a:rPr lang="zh-CN" altLang="zh-CN" sz="2400" b="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消息主体的识别与鉴别</a:t>
            </a:r>
            <a:r>
              <a:rPr lang="zh-CN" altLang="zh-CN" sz="2400" b="0" dirty="0" smtClean="0"/>
              <a:t>），并信任该消息（消息被正确地传递，没有被篡改——</a:t>
            </a:r>
            <a:r>
              <a:rPr lang="zh-CN" altLang="zh-CN" sz="2400" b="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完整性保护</a:t>
            </a:r>
            <a:r>
              <a:rPr lang="zh-CN" altLang="zh-CN" sz="2400" b="0" dirty="0" smtClean="0"/>
              <a:t>），同时消息签名者不能否认签发了该消息（</a:t>
            </a:r>
            <a:r>
              <a:rPr lang="zh-CN" altLang="zh-CN" sz="2400" b="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不可否认性保护</a:t>
            </a:r>
            <a:r>
              <a:rPr lang="zh-CN" altLang="zh-CN" sz="2400" b="0" dirty="0" smtClean="0"/>
              <a:t>）。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28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数字签名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zh-CN" sz="2200" b="0" dirty="0" smtClean="0"/>
              <a:t>一个数字签名体制是一个七元组</a:t>
            </a:r>
            <a:r>
              <a:rPr lang="en-US" altLang="zh-CN" sz="2200" b="0" dirty="0" smtClean="0"/>
              <a:t>(M, S, SK, PK, Gen, Sig, </a:t>
            </a:r>
            <a:r>
              <a:rPr lang="en-US" altLang="zh-CN" sz="2200" b="0" dirty="0" err="1" smtClean="0"/>
              <a:t>Ver</a:t>
            </a:r>
            <a:r>
              <a:rPr lang="en-US" altLang="zh-CN" sz="2200" b="0" dirty="0" smtClean="0"/>
              <a:t>)</a:t>
            </a:r>
            <a:r>
              <a:rPr lang="zh-CN" altLang="zh-CN" sz="2200" b="0" dirty="0" smtClean="0"/>
              <a:t>：</a:t>
            </a:r>
          </a:p>
          <a:p>
            <a:pPr lvl="0"/>
            <a:r>
              <a:rPr lang="zh-CN" altLang="zh-CN" sz="2000" b="0" dirty="0" smtClean="0"/>
              <a:t>明文空间</a:t>
            </a:r>
            <a:r>
              <a:rPr lang="en-US" altLang="zh-CN" sz="2000" b="0" dirty="0" smtClean="0"/>
              <a:t>M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Message</a:t>
            </a:r>
            <a:r>
              <a:rPr lang="zh-CN" altLang="zh-CN" sz="2000" b="0" dirty="0" smtClean="0"/>
              <a:t>消息，或</a:t>
            </a:r>
            <a:r>
              <a:rPr lang="en-US" altLang="zh-CN" sz="2000" b="0" dirty="0" err="1" smtClean="0"/>
              <a:t>Plantext</a:t>
            </a:r>
            <a:r>
              <a:rPr lang="zh-CN" altLang="zh-CN" sz="2000" b="0" dirty="0" smtClean="0"/>
              <a:t>），对应需要签名的消息表示为</a:t>
            </a:r>
            <a:r>
              <a:rPr lang="en-US" altLang="zh-CN" sz="2000" b="0" i="1" dirty="0" smtClean="0"/>
              <a:t>m</a:t>
            </a:r>
            <a:r>
              <a:rPr lang="zh-CN" altLang="zh-CN" sz="2000" b="0" dirty="0" smtClean="0"/>
              <a:t>，</a:t>
            </a:r>
            <a:r>
              <a:rPr lang="en-US" altLang="zh-CN" sz="2000" b="0" i="1" dirty="0" err="1" smtClean="0"/>
              <a:t>m</a:t>
            </a:r>
            <a:r>
              <a:rPr lang="en-US" altLang="zh-CN" sz="2000" b="0" dirty="0" err="1" smtClean="0"/>
              <a:t>∈M</a:t>
            </a:r>
            <a:r>
              <a:rPr lang="zh-CN" altLang="zh-CN" sz="2000" b="0" dirty="0" smtClean="0"/>
              <a:t>。</a:t>
            </a:r>
          </a:p>
          <a:p>
            <a:pPr lvl="0"/>
            <a:r>
              <a:rPr lang="zh-CN" altLang="zh-CN" sz="2000" b="0" dirty="0" smtClean="0"/>
              <a:t>密文空间</a:t>
            </a:r>
            <a:r>
              <a:rPr lang="en-US" altLang="zh-CN" sz="2000" b="0" dirty="0" smtClean="0"/>
              <a:t>S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Signature</a:t>
            </a:r>
            <a:r>
              <a:rPr lang="zh-CN" altLang="zh-CN" sz="2000" b="0" dirty="0" smtClean="0"/>
              <a:t>），明文</a:t>
            </a:r>
            <a:r>
              <a:rPr lang="en-US" altLang="zh-CN" sz="2000" b="0" i="1" dirty="0" smtClean="0"/>
              <a:t>m</a:t>
            </a:r>
            <a:r>
              <a:rPr lang="zh-CN" altLang="zh-CN" sz="2000" b="0" dirty="0" smtClean="0"/>
              <a:t>经过密码变换输出密文</a:t>
            </a:r>
            <a:r>
              <a:rPr lang="en-US" altLang="zh-CN" sz="2000" b="0" i="1" dirty="0" smtClean="0"/>
              <a:t>s</a:t>
            </a:r>
            <a:r>
              <a:rPr lang="zh-CN" altLang="zh-CN" sz="2000" b="0" dirty="0" smtClean="0"/>
              <a:t>，</a:t>
            </a:r>
            <a:r>
              <a:rPr lang="en-US" altLang="zh-CN" sz="2000" b="0" i="1" dirty="0" err="1" smtClean="0"/>
              <a:t>s</a:t>
            </a:r>
            <a:r>
              <a:rPr lang="en-US" altLang="zh-CN" sz="2000" b="0" dirty="0" err="1" smtClean="0"/>
              <a:t>∈S</a:t>
            </a:r>
            <a:r>
              <a:rPr lang="zh-CN" altLang="zh-CN" sz="2000" b="0" dirty="0" smtClean="0"/>
              <a:t>。</a:t>
            </a:r>
          </a:p>
          <a:p>
            <a:pPr lvl="0"/>
            <a:r>
              <a:rPr lang="zh-CN" altLang="zh-CN" sz="2000" b="0" dirty="0" smtClean="0"/>
              <a:t>私钥空间</a:t>
            </a:r>
            <a:r>
              <a:rPr lang="en-US" altLang="zh-CN" sz="2000" b="0" dirty="0" smtClean="0"/>
              <a:t>SK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Secret Key</a:t>
            </a:r>
            <a:r>
              <a:rPr lang="zh-CN" altLang="zh-CN" sz="2000" b="0" dirty="0" smtClean="0"/>
              <a:t>），所有可能的私钥构成。</a:t>
            </a:r>
          </a:p>
          <a:p>
            <a:pPr lvl="0"/>
            <a:r>
              <a:rPr lang="zh-CN" altLang="zh-CN" sz="2000" b="0" dirty="0" smtClean="0"/>
              <a:t>公钥空间</a:t>
            </a:r>
            <a:r>
              <a:rPr lang="en-US" altLang="zh-CN" sz="2000" b="0" dirty="0" smtClean="0"/>
              <a:t>PK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Public Key</a:t>
            </a:r>
            <a:r>
              <a:rPr lang="zh-CN" altLang="zh-CN" sz="2000" b="0" dirty="0" smtClean="0"/>
              <a:t>），所有可能的公钥构成。</a:t>
            </a:r>
          </a:p>
          <a:p>
            <a:pPr lvl="0"/>
            <a:r>
              <a:rPr lang="zh-CN" altLang="zh-CN" sz="2000" b="0" dirty="0" smtClean="0"/>
              <a:t>密钥生成算法</a:t>
            </a:r>
            <a:r>
              <a:rPr lang="en-US" altLang="zh-CN" sz="2000" b="0" dirty="0" smtClean="0"/>
              <a:t>Gen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Key Generation Algorithm</a:t>
            </a:r>
            <a:r>
              <a:rPr lang="zh-CN" altLang="zh-CN" sz="2000" b="0" dirty="0" smtClean="0"/>
              <a:t>），从可能的私钥空间中随机选取一个私钥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pri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Private Key</a:t>
            </a:r>
            <a:r>
              <a:rPr lang="zh-CN" altLang="zh-CN" sz="2000" b="0" dirty="0" smtClean="0"/>
              <a:t>），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pri</a:t>
            </a:r>
            <a:r>
              <a:rPr lang="en-US" altLang="zh-CN" sz="2000" b="0" dirty="0" err="1" smtClean="0"/>
              <a:t>∈SK</a:t>
            </a:r>
            <a:r>
              <a:rPr lang="zh-CN" altLang="zh-CN" sz="2000" b="0" dirty="0" smtClean="0"/>
              <a:t>，算法</a:t>
            </a:r>
            <a:r>
              <a:rPr lang="en-US" altLang="zh-CN" sz="2000" b="0" dirty="0" smtClean="0"/>
              <a:t>Gen</a:t>
            </a:r>
            <a:r>
              <a:rPr lang="zh-CN" altLang="zh-CN" sz="2000" b="0" dirty="0" smtClean="0"/>
              <a:t>输出私钥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pri</a:t>
            </a:r>
            <a:r>
              <a:rPr lang="zh-CN" altLang="zh-CN" sz="2000" b="0" dirty="0" smtClean="0"/>
              <a:t>和对应的公钥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pub</a:t>
            </a:r>
            <a:r>
              <a:rPr lang="zh-CN" altLang="zh-CN" sz="2000" b="0" dirty="0" smtClean="0"/>
              <a:t>（</a:t>
            </a:r>
            <a:r>
              <a:rPr lang="en-US" altLang="zh-CN" sz="2000" b="0" dirty="0" err="1" smtClean="0"/>
              <a:t>Pubklic</a:t>
            </a:r>
            <a:r>
              <a:rPr lang="en-US" altLang="zh-CN" sz="2000" b="0" dirty="0" smtClean="0"/>
              <a:t> Key</a:t>
            </a:r>
            <a:r>
              <a:rPr lang="zh-CN" altLang="zh-CN" sz="2000" b="0" dirty="0" smtClean="0"/>
              <a:t>），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pub</a:t>
            </a:r>
            <a:r>
              <a:rPr lang="en-US" altLang="zh-CN" sz="2000" b="0" dirty="0" err="1" smtClean="0"/>
              <a:t>∈PK</a:t>
            </a:r>
            <a:r>
              <a:rPr lang="zh-CN" altLang="zh-CN" sz="2000" b="0" dirty="0" smtClean="0"/>
              <a:t>。</a:t>
            </a:r>
          </a:p>
          <a:p>
            <a:pPr lvl="0"/>
            <a:r>
              <a:rPr lang="zh-CN" altLang="zh-CN" sz="2000" b="0" dirty="0" smtClean="0"/>
              <a:t>签名算法</a:t>
            </a:r>
            <a:r>
              <a:rPr lang="en-US" altLang="zh-CN" sz="2000" b="0" dirty="0" smtClean="0"/>
              <a:t>Sig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Signing Algorithm</a:t>
            </a:r>
            <a:r>
              <a:rPr lang="zh-CN" altLang="zh-CN" sz="2000" b="0" dirty="0" smtClean="0"/>
              <a:t>），给定明文</a:t>
            </a:r>
            <a:r>
              <a:rPr lang="en-US" altLang="zh-CN" sz="2000" b="0" i="1" dirty="0" smtClean="0"/>
              <a:t>m</a:t>
            </a:r>
            <a:r>
              <a:rPr lang="zh-CN" altLang="zh-CN" sz="2000" b="0" dirty="0" smtClean="0"/>
              <a:t>，</a:t>
            </a:r>
            <a:r>
              <a:rPr lang="en-US" altLang="zh-CN" sz="2000" b="0" i="1" dirty="0" err="1" smtClean="0"/>
              <a:t>m</a:t>
            </a:r>
            <a:r>
              <a:rPr lang="en-US" altLang="zh-CN" sz="2000" b="0" dirty="0" err="1" smtClean="0"/>
              <a:t>∈M</a:t>
            </a:r>
            <a:r>
              <a:rPr lang="zh-CN" altLang="zh-CN" sz="2000" b="0" dirty="0" smtClean="0"/>
              <a:t>，输出签名</a:t>
            </a:r>
            <a:r>
              <a:rPr lang="en-US" altLang="zh-CN" sz="2000" b="0" i="1" dirty="0" smtClean="0"/>
              <a:t>s</a:t>
            </a:r>
            <a:r>
              <a:rPr lang="zh-CN" altLang="zh-CN" sz="2000" b="0" dirty="0" smtClean="0"/>
              <a:t>，</a:t>
            </a:r>
            <a:r>
              <a:rPr lang="en-US" altLang="zh-CN" sz="2000" b="0" i="1" dirty="0" smtClean="0"/>
              <a:t>s</a:t>
            </a:r>
            <a:r>
              <a:rPr lang="en-US" altLang="zh-CN" sz="2000" b="0" dirty="0" smtClean="0"/>
              <a:t>=Sig(</a:t>
            </a:r>
            <a:r>
              <a:rPr lang="en-US" altLang="zh-CN" sz="2000" b="0" i="1" dirty="0" smtClean="0"/>
              <a:t>m</a:t>
            </a:r>
            <a:r>
              <a:rPr lang="en-US" altLang="zh-CN" sz="2000" b="0" dirty="0" smtClean="0"/>
              <a:t>,</a:t>
            </a:r>
            <a:r>
              <a:rPr lang="en-US" altLang="zh-CN" sz="2000" b="0" i="1" dirty="0" smtClean="0"/>
              <a:t> 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pri</a:t>
            </a:r>
            <a:r>
              <a:rPr lang="en-US" altLang="zh-CN" sz="2000" b="0" dirty="0" smtClean="0"/>
              <a:t>)</a:t>
            </a:r>
            <a:r>
              <a:rPr lang="zh-CN" altLang="zh-CN" sz="2000" b="0" dirty="0" smtClean="0"/>
              <a:t>，</a:t>
            </a:r>
            <a:r>
              <a:rPr lang="zh-CN" altLang="zh-CN" sz="2000" b="0" i="1" dirty="0" smtClean="0"/>
              <a:t> </a:t>
            </a:r>
            <a:r>
              <a:rPr lang="en-US" altLang="zh-CN" sz="2000" b="0" i="1" dirty="0" err="1" smtClean="0"/>
              <a:t>s</a:t>
            </a:r>
            <a:r>
              <a:rPr lang="en-US" altLang="zh-CN" sz="2000" b="0" dirty="0" err="1" smtClean="0"/>
              <a:t>∈S</a:t>
            </a:r>
            <a:r>
              <a:rPr lang="zh-CN" altLang="zh-CN" sz="2000" b="0" dirty="0" smtClean="0"/>
              <a:t>。</a:t>
            </a:r>
          </a:p>
          <a:p>
            <a:pPr lvl="0"/>
            <a:r>
              <a:rPr lang="zh-CN" altLang="zh-CN" sz="2000" b="0" dirty="0" smtClean="0"/>
              <a:t>加密算法</a:t>
            </a:r>
            <a:r>
              <a:rPr lang="en-US" altLang="zh-CN" sz="2000" b="0" dirty="0" err="1" smtClean="0"/>
              <a:t>Ver</a:t>
            </a:r>
            <a:r>
              <a:rPr lang="zh-CN" altLang="zh-CN" sz="2000" b="0" dirty="0" smtClean="0"/>
              <a:t>（</a:t>
            </a:r>
            <a:r>
              <a:rPr lang="en-US" altLang="zh-CN" sz="2000" b="0" dirty="0" smtClean="0"/>
              <a:t>Verifying Algorithm</a:t>
            </a:r>
            <a:r>
              <a:rPr lang="zh-CN" altLang="zh-CN" sz="2000" b="0" dirty="0" smtClean="0"/>
              <a:t>），给定签名</a:t>
            </a:r>
            <a:r>
              <a:rPr lang="en-US" altLang="zh-CN" sz="2000" b="0" i="1" dirty="0" smtClean="0"/>
              <a:t>s</a:t>
            </a:r>
            <a:r>
              <a:rPr lang="zh-CN" altLang="zh-CN" sz="2000" b="0" dirty="0" smtClean="0"/>
              <a:t>，</a:t>
            </a:r>
            <a:r>
              <a:rPr lang="en-US" altLang="zh-CN" sz="2000" b="0" i="1" dirty="0" err="1" smtClean="0"/>
              <a:t>s</a:t>
            </a:r>
            <a:r>
              <a:rPr lang="en-US" altLang="zh-CN" sz="2000" b="0" dirty="0" err="1" smtClean="0"/>
              <a:t>∈S</a:t>
            </a:r>
            <a:r>
              <a:rPr lang="zh-CN" altLang="zh-CN" sz="2000" b="0" dirty="0" smtClean="0"/>
              <a:t>，验证签名</a:t>
            </a:r>
            <a:r>
              <a:rPr lang="en-US" altLang="zh-CN" sz="2000" b="0" i="1" dirty="0" smtClean="0"/>
              <a:t>v</a:t>
            </a:r>
            <a:r>
              <a:rPr lang="en-US" altLang="zh-CN" sz="2000" b="0" dirty="0" smtClean="0"/>
              <a:t>=</a:t>
            </a:r>
            <a:r>
              <a:rPr lang="en-US" altLang="zh-CN" sz="2000" b="0" dirty="0" err="1" smtClean="0"/>
              <a:t>Ver</a:t>
            </a:r>
            <a:r>
              <a:rPr lang="en-US" altLang="zh-CN" sz="2000" b="0" dirty="0" smtClean="0"/>
              <a:t>(</a:t>
            </a:r>
            <a:r>
              <a:rPr lang="en-US" altLang="zh-CN" sz="2000" b="0" i="1" dirty="0" smtClean="0"/>
              <a:t>s</a:t>
            </a:r>
            <a:r>
              <a:rPr lang="en-US" altLang="zh-CN" sz="2000" b="0" dirty="0" smtClean="0"/>
              <a:t>,</a:t>
            </a:r>
            <a:r>
              <a:rPr lang="en-US" altLang="zh-CN" sz="2000" b="0" i="1" dirty="0" smtClean="0"/>
              <a:t> </a:t>
            </a:r>
            <a:r>
              <a:rPr lang="en-US" altLang="zh-CN" sz="2000" b="0" i="1" dirty="0" err="1" smtClean="0"/>
              <a:t>k</a:t>
            </a:r>
            <a:r>
              <a:rPr lang="en-US" altLang="zh-CN" sz="2000" b="0" baseline="-25000" dirty="0" err="1" smtClean="0"/>
              <a:t>puk</a:t>
            </a:r>
            <a:r>
              <a:rPr lang="en-US" altLang="zh-CN" sz="2000" b="0" dirty="0" smtClean="0"/>
              <a:t>)</a:t>
            </a:r>
            <a:r>
              <a:rPr lang="zh-CN" altLang="zh-CN" sz="2000" b="0" dirty="0" smtClean="0"/>
              <a:t>，输出正确或错误的结果，</a:t>
            </a:r>
            <a:r>
              <a:rPr lang="en-US" altLang="zh-CN" sz="2000" b="0" i="1" dirty="0" smtClean="0"/>
              <a:t>v</a:t>
            </a:r>
            <a:r>
              <a:rPr lang="en-US" altLang="zh-CN" sz="2000" b="0" dirty="0" smtClean="0"/>
              <a:t>∈{</a:t>
            </a:r>
            <a:r>
              <a:rPr lang="en-US" altLang="zh-CN" sz="2000" b="0" dirty="0" err="1" smtClean="0"/>
              <a:t>True,False</a:t>
            </a:r>
            <a:r>
              <a:rPr lang="en-US" altLang="zh-CN" sz="2000" b="0" dirty="0" smtClean="0"/>
              <a:t>}</a:t>
            </a:r>
            <a:r>
              <a:rPr lang="zh-CN" altLang="zh-CN" sz="2000" b="0" dirty="0" smtClean="0"/>
              <a:t>。</a:t>
            </a:r>
          </a:p>
          <a:p>
            <a:endParaRPr lang="zh-CN" altLang="en-US" sz="20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29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95536" y="2204864"/>
            <a:ext cx="5472608" cy="396044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30</a:t>
            </a:fld>
            <a:endParaRPr lang="en-US" altLang="zh-CN" dirty="0"/>
          </a:p>
        </p:txBody>
      </p:sp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1520" y="620688"/>
            <a:ext cx="2466975" cy="1362075"/>
            <a:chOff x="251520" y="1124744"/>
            <a:chExt cx="2466975" cy="136207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124744"/>
              <a:ext cx="24669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395536" y="1311151"/>
              <a:ext cx="2031325" cy="461665"/>
            </a:xfrm>
            <a:prstGeom prst="rect">
              <a:avLst/>
            </a:prstGeom>
            <a:scene3d>
              <a:camera prst="orthographicFront">
                <a:rot lat="31243" lon="21000804" rev="17727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数字签名机制</a:t>
              </a:r>
              <a:endParaRPr lang="zh-CN" alt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00" y="1284188"/>
            <a:ext cx="89662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数字签名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zh-CN" sz="2400" b="0" dirty="0" smtClean="0"/>
              <a:t>密码学哈希函数：</a:t>
            </a:r>
          </a:p>
          <a:p>
            <a:r>
              <a:rPr lang="zh-CN" altLang="zh-CN" sz="2400" b="0" dirty="0" smtClean="0"/>
              <a:t>密码学哈希函数将任意长度输入转换为特定长度输出，典型的算法如</a:t>
            </a:r>
            <a:r>
              <a:rPr lang="en-US" altLang="zh-CN" sz="2400" b="0" dirty="0" smtClean="0"/>
              <a:t>MD5</a:t>
            </a:r>
            <a:r>
              <a:rPr lang="zh-CN" altLang="zh-CN" sz="2400" b="0" dirty="0" smtClean="0"/>
              <a:t>、</a:t>
            </a:r>
            <a:r>
              <a:rPr lang="en-US" altLang="zh-CN" sz="2400" b="0" dirty="0" smtClean="0"/>
              <a:t>SHA</a:t>
            </a:r>
            <a:r>
              <a:rPr lang="zh-CN" altLang="zh-CN" sz="2400" b="0" dirty="0" smtClean="0"/>
              <a:t>、</a:t>
            </a:r>
            <a:r>
              <a:rPr lang="en-US" altLang="zh-CN" sz="2400" b="0" dirty="0" smtClean="0"/>
              <a:t>SHA-256</a:t>
            </a:r>
            <a:r>
              <a:rPr lang="zh-CN" altLang="zh-CN" sz="2400" b="0" dirty="0" smtClean="0"/>
              <a:t>等。一个密码学哈希函数</a:t>
            </a:r>
            <a:r>
              <a:rPr lang="en-US" altLang="zh-CN" sz="2400" b="0" dirty="0" smtClean="0"/>
              <a:t>H</a:t>
            </a:r>
            <a:r>
              <a:rPr lang="zh-CN" altLang="zh-CN" sz="2400" b="0" dirty="0" smtClean="0"/>
              <a:t>应具备以下特性：</a:t>
            </a:r>
          </a:p>
          <a:p>
            <a:pPr lvl="0"/>
            <a:r>
              <a:rPr lang="zh-CN" altLang="zh-CN" sz="2400" b="0" dirty="0" smtClean="0"/>
              <a:t>单向性：给定一个输入</a:t>
            </a:r>
            <a:r>
              <a:rPr lang="en-US" altLang="zh-CN" sz="2400" b="0" i="1" dirty="0" smtClean="0"/>
              <a:t>m</a:t>
            </a:r>
            <a:r>
              <a:rPr lang="zh-CN" altLang="zh-CN" sz="2400" b="0" dirty="0" smtClean="0"/>
              <a:t>，容易计算哈希值</a:t>
            </a:r>
            <a:r>
              <a:rPr lang="en-US" altLang="zh-CN" sz="2400" b="0" i="1" dirty="0" smtClean="0"/>
              <a:t>h</a:t>
            </a:r>
            <a:r>
              <a:rPr lang="en-US" altLang="zh-CN" sz="2400" b="0" dirty="0" smtClean="0"/>
              <a:t>=H(</a:t>
            </a:r>
            <a:r>
              <a:rPr lang="en-US" altLang="zh-CN" sz="2400" b="0" i="1" dirty="0" smtClean="0"/>
              <a:t>m</a:t>
            </a:r>
            <a:r>
              <a:rPr lang="en-US" altLang="zh-CN" sz="2400" b="0" dirty="0" smtClean="0"/>
              <a:t>)</a:t>
            </a:r>
            <a:r>
              <a:rPr lang="zh-CN" altLang="zh-CN" sz="2400" b="0" dirty="0" smtClean="0"/>
              <a:t>；但反过来，给定一个哈希值</a:t>
            </a:r>
            <a:r>
              <a:rPr lang="en-US" altLang="zh-CN" sz="2400" b="0" i="1" dirty="0" smtClean="0"/>
              <a:t>h</a:t>
            </a:r>
            <a:r>
              <a:rPr lang="zh-CN" altLang="zh-CN" sz="2400" b="0" dirty="0" smtClean="0"/>
              <a:t>，计算原像</a:t>
            </a:r>
            <a:r>
              <a:rPr lang="en-US" altLang="zh-CN" sz="2400" b="0" i="1" dirty="0" smtClean="0"/>
              <a:t>m</a:t>
            </a:r>
            <a:r>
              <a:rPr lang="zh-CN" altLang="zh-CN" sz="2400" b="0" dirty="0" smtClean="0"/>
              <a:t>是困难</a:t>
            </a:r>
            <a:r>
              <a:rPr lang="zh-CN" altLang="zh-CN" sz="2400" b="0" dirty="0" smtClean="0"/>
              <a:t>的。</a:t>
            </a:r>
            <a:endParaRPr lang="zh-CN" altLang="zh-CN" sz="2400" b="0" dirty="0" smtClean="0"/>
          </a:p>
          <a:p>
            <a:pPr lvl="0"/>
            <a:r>
              <a:rPr lang="zh-CN" altLang="zh-CN" sz="2400" b="0" dirty="0" smtClean="0"/>
              <a:t>抗碰撞性：已知一个哈希值</a:t>
            </a:r>
            <a:r>
              <a:rPr lang="en-US" altLang="zh-CN" sz="2400" b="0" i="1" dirty="0" smtClean="0"/>
              <a:t>h</a:t>
            </a:r>
            <a:r>
              <a:rPr lang="en-US" altLang="zh-CN" sz="2400" b="0" dirty="0" smtClean="0"/>
              <a:t>=H(</a:t>
            </a:r>
            <a:r>
              <a:rPr lang="en-US" altLang="zh-CN" sz="2400" b="0" i="1" dirty="0" smtClean="0"/>
              <a:t>m</a:t>
            </a:r>
            <a:r>
              <a:rPr lang="en-US" altLang="zh-CN" sz="2400" b="0" dirty="0" smtClean="0"/>
              <a:t>)</a:t>
            </a:r>
            <a:r>
              <a:rPr lang="zh-CN" altLang="zh-CN" sz="2400" b="0" dirty="0" smtClean="0"/>
              <a:t>，找出另一个</a:t>
            </a:r>
            <a:r>
              <a:rPr lang="en-US" altLang="zh-CN" sz="2400" b="0" i="1" dirty="0" smtClean="0"/>
              <a:t>m’</a:t>
            </a:r>
            <a:r>
              <a:rPr lang="zh-CN" altLang="zh-CN" sz="2400" b="0" dirty="0" smtClean="0"/>
              <a:t>，使得</a:t>
            </a:r>
            <a:r>
              <a:rPr lang="en-US" altLang="zh-CN" sz="2400" b="0" dirty="0" smtClean="0"/>
              <a:t>H(</a:t>
            </a:r>
            <a:r>
              <a:rPr lang="en-US" altLang="zh-CN" sz="2400" b="0" i="1" dirty="0" smtClean="0"/>
              <a:t>m’</a:t>
            </a:r>
            <a:r>
              <a:rPr lang="en-US" altLang="zh-CN" sz="2400" b="0" dirty="0" smtClean="0"/>
              <a:t>)</a:t>
            </a:r>
            <a:r>
              <a:rPr lang="zh-CN" altLang="zh-CN" sz="2400" b="0" dirty="0" smtClean="0"/>
              <a:t>等于</a:t>
            </a:r>
            <a:r>
              <a:rPr lang="en-US" altLang="zh-CN" sz="2400" b="0" i="1" dirty="0" smtClean="0"/>
              <a:t>h</a:t>
            </a:r>
            <a:r>
              <a:rPr lang="zh-CN" altLang="zh-CN" sz="2400" b="0" dirty="0" smtClean="0"/>
              <a:t>是困难的；同时任意找到两个值</a:t>
            </a:r>
            <a:r>
              <a:rPr lang="en-US" altLang="zh-CN" sz="2400" b="0" i="1" dirty="0" smtClean="0"/>
              <a:t>c</a:t>
            </a:r>
            <a:r>
              <a:rPr lang="en-US" altLang="zh-CN" sz="2400" b="0" dirty="0" smtClean="0"/>
              <a:t>1</a:t>
            </a:r>
            <a:r>
              <a:rPr lang="zh-CN" altLang="zh-CN" sz="2400" b="0" dirty="0" smtClean="0"/>
              <a:t>、</a:t>
            </a:r>
            <a:r>
              <a:rPr lang="en-US" altLang="zh-CN" sz="2400" b="0" i="1" dirty="0" smtClean="0"/>
              <a:t>c</a:t>
            </a:r>
            <a:r>
              <a:rPr lang="en-US" altLang="zh-CN" sz="2400" b="0" dirty="0" smtClean="0"/>
              <a:t>2</a:t>
            </a:r>
            <a:r>
              <a:rPr lang="zh-CN" altLang="zh-CN" sz="2400" b="0" dirty="0" smtClean="0"/>
              <a:t>，使得这两个数的哈希值相同，即</a:t>
            </a:r>
            <a:r>
              <a:rPr lang="en-US" altLang="zh-CN" sz="2400" b="0" dirty="0" smtClean="0"/>
              <a:t>H(</a:t>
            </a:r>
            <a:r>
              <a:rPr lang="en-US" altLang="zh-CN" sz="2400" b="0" i="1" dirty="0" smtClean="0"/>
              <a:t>c</a:t>
            </a:r>
            <a:r>
              <a:rPr lang="en-US" altLang="zh-CN" sz="2400" b="0" dirty="0" smtClean="0"/>
              <a:t>1)= H(</a:t>
            </a:r>
            <a:r>
              <a:rPr lang="en-US" altLang="zh-CN" sz="2400" b="0" i="1" dirty="0" smtClean="0"/>
              <a:t>c</a:t>
            </a:r>
            <a:r>
              <a:rPr lang="en-US" altLang="zh-CN" sz="2400" b="0" dirty="0" smtClean="0"/>
              <a:t>2)</a:t>
            </a:r>
            <a:r>
              <a:rPr lang="zh-CN" altLang="zh-CN" sz="2400" b="0" dirty="0" smtClean="0"/>
              <a:t>，是困难的。</a:t>
            </a:r>
          </a:p>
          <a:p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31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1520" y="410741"/>
            <a:ext cx="2483118" cy="1362075"/>
            <a:chOff x="251520" y="1124744"/>
            <a:chExt cx="2483118" cy="136207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124744"/>
              <a:ext cx="24669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395536" y="1311151"/>
              <a:ext cx="2339102" cy="461665"/>
            </a:xfrm>
            <a:prstGeom prst="rect">
              <a:avLst/>
            </a:prstGeom>
            <a:scene3d>
              <a:camera prst="orthographicFront">
                <a:rot lat="31243" lon="21000804" rev="17727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带签名加密封装</a:t>
              </a:r>
              <a:endParaRPr lang="zh-CN" alt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32</a:t>
            </a:fld>
            <a:endParaRPr lang="en-US" altLang="zh-CN" dirty="0"/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" y="1066800"/>
            <a:ext cx="91122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33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467544" y="4725144"/>
            <a:ext cx="5472608" cy="144016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265591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34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39552" y="2276872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如何保护通信数据的完整性？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Digital</a:t>
            </a:r>
            <a:br>
              <a:rPr lang="en-US" altLang="zh-CN" sz="2000" dirty="0" smtClean="0">
                <a:latin typeface="Comic Sans MS" pitchFamily="66" charset="0"/>
              </a:rPr>
            </a:br>
            <a:r>
              <a:rPr lang="en-US" altLang="zh-CN" sz="2000" dirty="0" smtClean="0">
                <a:latin typeface="Comic Sans MS" pitchFamily="66" charset="0"/>
              </a:rPr>
              <a:t>Signature?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消息完整性保护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循环冗余校验码（</a:t>
            </a:r>
            <a:r>
              <a:rPr lang="en-US" altLang="zh-CN" sz="2400" dirty="0" smtClean="0"/>
              <a:t>Cyclic Redundancy Check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CRC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?</a:t>
            </a:r>
          </a:p>
          <a:p>
            <a:r>
              <a:rPr lang="zh-CN" altLang="zh-CN" sz="2400" dirty="0" smtClean="0"/>
              <a:t>数字签名</a:t>
            </a:r>
            <a:r>
              <a:rPr lang="en-US" altLang="zh-CN" sz="2400" dirty="0" smtClean="0"/>
              <a:t>?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消息完整性保护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r>
              <a:rPr lang="zh-CN" altLang="zh-CN" sz="2400" dirty="0" smtClean="0"/>
              <a:t>消息认证码（</a:t>
            </a:r>
            <a:r>
              <a:rPr lang="en-US" altLang="zh-CN" sz="2400" dirty="0" smtClean="0"/>
              <a:t>Message Authentication Code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MAC</a:t>
            </a:r>
            <a:r>
              <a:rPr lang="zh-CN" altLang="zh-CN" sz="2400" dirty="0" smtClean="0"/>
              <a:t>）——带密码的摘要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36</a:t>
            </a:fld>
            <a:endParaRPr lang="en-US" altLang="zh-CN" dirty="0"/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3" y="2852589"/>
            <a:ext cx="89312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3.5 </a:t>
            </a:r>
            <a:r>
              <a:rPr lang="zh-CN" altLang="zh-CN" sz="3600" dirty="0" smtClean="0"/>
              <a:t>消息完整性保护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b="0" dirty="0" smtClean="0"/>
              <a:t>一个基于</a:t>
            </a:r>
            <a:r>
              <a:rPr lang="en-US" altLang="zh-CN" sz="2400" b="0" dirty="0" smtClean="0"/>
              <a:t>HMAC</a:t>
            </a:r>
            <a:r>
              <a:rPr lang="zh-CN" altLang="zh-CN" sz="2400" b="0" dirty="0" smtClean="0"/>
              <a:t>的应用实例，使用</a:t>
            </a:r>
            <a:r>
              <a:rPr lang="en-US" altLang="zh-CN" sz="2400" b="0" dirty="0" smtClean="0"/>
              <a:t>HMAC</a:t>
            </a:r>
            <a:r>
              <a:rPr lang="zh-CN" altLang="zh-CN" sz="2400" b="0" dirty="0" smtClean="0"/>
              <a:t>完成一个典型的“质询</a:t>
            </a:r>
            <a:r>
              <a:rPr lang="en-US" altLang="zh-CN" sz="2400" b="0" dirty="0" smtClean="0"/>
              <a:t>/</a:t>
            </a:r>
            <a:r>
              <a:rPr lang="zh-CN" altLang="zh-CN" sz="2400" b="0" dirty="0" smtClean="0"/>
              <a:t>响应”（</a:t>
            </a:r>
            <a:r>
              <a:rPr lang="en-US" altLang="zh-CN" sz="2400" b="0" dirty="0" smtClean="0"/>
              <a:t>Challenge/Response</a:t>
            </a:r>
            <a:r>
              <a:rPr lang="zh-CN" altLang="zh-CN" sz="2400" b="0" dirty="0" smtClean="0"/>
              <a:t>）身份认证过程：</a:t>
            </a:r>
          </a:p>
          <a:p>
            <a:pPr marL="1171575" lvl="1" indent="-714375">
              <a:buNone/>
            </a:pPr>
            <a:r>
              <a:rPr lang="zh-CN" altLang="zh-CN" sz="2200" b="0" dirty="0" smtClean="0"/>
              <a:t>（</a:t>
            </a:r>
            <a:r>
              <a:rPr lang="en-US" altLang="zh-CN" sz="2200" b="0" dirty="0" smtClean="0"/>
              <a:t>1</a:t>
            </a:r>
            <a:r>
              <a:rPr lang="zh-CN" altLang="zh-CN" sz="2200" b="0" dirty="0" smtClean="0"/>
              <a:t>）客户端向服务器发出认证请求，如一个登录请求（假设是浏览器的</a:t>
            </a:r>
            <a:r>
              <a:rPr lang="en-US" altLang="zh-CN" sz="2200" b="0" dirty="0" smtClean="0"/>
              <a:t>GET</a:t>
            </a:r>
            <a:r>
              <a:rPr lang="zh-CN" altLang="zh-CN" sz="2200" b="0" dirty="0" smtClean="0"/>
              <a:t>请求）。</a:t>
            </a:r>
          </a:p>
          <a:p>
            <a:pPr marL="1171575" lvl="1" indent="-714375">
              <a:buNone/>
            </a:pPr>
            <a:r>
              <a:rPr lang="zh-CN" altLang="zh-CN" sz="2200" b="0" dirty="0" smtClean="0"/>
              <a:t>（</a:t>
            </a:r>
            <a:r>
              <a:rPr lang="en-US" altLang="zh-CN" sz="2200" b="0" dirty="0" smtClean="0"/>
              <a:t>2</a:t>
            </a:r>
            <a:r>
              <a:rPr lang="zh-CN" altLang="zh-CN" sz="2200" b="0" dirty="0" smtClean="0"/>
              <a:t>）服务器返回一个质询（</a:t>
            </a:r>
            <a:r>
              <a:rPr lang="en-US" altLang="zh-CN" sz="2200" b="0" dirty="0" smtClean="0"/>
              <a:t>Challenge</a:t>
            </a:r>
            <a:r>
              <a:rPr lang="zh-CN" altLang="zh-CN" sz="2200" b="0" dirty="0" smtClean="0"/>
              <a:t>），一般为一个随机值，并在会话中记录这个随机值。</a:t>
            </a:r>
          </a:p>
          <a:p>
            <a:pPr marL="1171575" lvl="1" indent="-714375">
              <a:buNone/>
            </a:pPr>
            <a:r>
              <a:rPr lang="zh-CN" altLang="zh-CN" sz="2200" b="0" dirty="0" smtClean="0"/>
              <a:t>（</a:t>
            </a:r>
            <a:r>
              <a:rPr lang="en-US" altLang="zh-CN" sz="2200" b="0" dirty="0" smtClean="0"/>
              <a:t>3</a:t>
            </a:r>
            <a:r>
              <a:rPr lang="zh-CN" altLang="zh-CN" sz="2200" b="0" dirty="0" smtClean="0"/>
              <a:t>）客户端将该随机值作为输入字符串，与用户口令一起进行</a:t>
            </a:r>
            <a:r>
              <a:rPr lang="en-US" altLang="zh-CN" sz="2200" b="0" dirty="0" smtClean="0"/>
              <a:t>HMAC</a:t>
            </a:r>
            <a:r>
              <a:rPr lang="zh-CN" altLang="zh-CN" sz="2200" b="0" dirty="0" smtClean="0"/>
              <a:t>运算，然后提交计算结果给服务器——响应（</a:t>
            </a:r>
            <a:r>
              <a:rPr lang="en-US" altLang="zh-CN" sz="2200" b="0" dirty="0" smtClean="0"/>
              <a:t>Response</a:t>
            </a:r>
            <a:r>
              <a:rPr lang="zh-CN" altLang="zh-CN" sz="2200" b="0" dirty="0" smtClean="0"/>
              <a:t>）。</a:t>
            </a:r>
          </a:p>
          <a:p>
            <a:pPr marL="1171575" lvl="1" indent="-714375">
              <a:buNone/>
            </a:pPr>
            <a:r>
              <a:rPr lang="zh-CN" altLang="zh-CN" sz="2200" b="0" dirty="0" smtClean="0"/>
              <a:t>（</a:t>
            </a:r>
            <a:r>
              <a:rPr lang="en-US" altLang="zh-CN" sz="2200" b="0" dirty="0" smtClean="0"/>
              <a:t>4</a:t>
            </a:r>
            <a:r>
              <a:rPr lang="zh-CN" altLang="zh-CN" sz="2200" b="0" dirty="0" smtClean="0"/>
              <a:t>）服务器读取用户数据库中的用户口令，并使用步骤</a:t>
            </a:r>
            <a:r>
              <a:rPr lang="en-US" altLang="zh-CN" sz="2200" b="0" dirty="0" smtClean="0"/>
              <a:t>2</a:t>
            </a:r>
            <a:r>
              <a:rPr lang="zh-CN" altLang="zh-CN" sz="2200" b="0" dirty="0" smtClean="0"/>
              <a:t>中发送的随机值做与客户端一样的</a:t>
            </a:r>
            <a:r>
              <a:rPr lang="en-US" altLang="zh-CN" sz="2200" b="0" dirty="0" smtClean="0"/>
              <a:t>HMAC</a:t>
            </a:r>
            <a:r>
              <a:rPr lang="zh-CN" altLang="zh-CN" sz="2200" b="0" dirty="0" smtClean="0"/>
              <a:t>运算，然后与用户返回的响应比较，如果结果一致则验证了用户是合法的。</a:t>
            </a:r>
          </a:p>
          <a:p>
            <a:pPr marL="1171575" lvl="1" indent="-714375">
              <a:buNone/>
            </a:pPr>
            <a:endParaRPr lang="zh-CN" altLang="en-US" sz="22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37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38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95536" y="5157192"/>
            <a:ext cx="5472608" cy="100811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315996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39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251520" y="2276872"/>
            <a:ext cx="890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如何验证主体的身份或消息地真实性？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Digital</a:t>
            </a:r>
            <a:br>
              <a:rPr lang="en-US" altLang="zh-CN" sz="2000" dirty="0" smtClean="0">
                <a:latin typeface="Comic Sans MS" pitchFamily="66" charset="0"/>
              </a:rPr>
            </a:br>
            <a:r>
              <a:rPr lang="en-US" altLang="zh-CN" sz="2000" dirty="0" smtClean="0">
                <a:latin typeface="Comic Sans MS" pitchFamily="66" charset="0"/>
              </a:rPr>
              <a:t>Signature?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83768" y="2420888"/>
            <a:ext cx="4392488" cy="136207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2"/>
                </a:solidFill>
              </a:rPr>
              <a:t>什么是密码术？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</a:t>
            </a:fld>
            <a:endParaRPr lang="en-US" altLang="zh-CN" dirty="0"/>
          </a:p>
        </p:txBody>
      </p:sp>
      <p:pic>
        <p:nvPicPr>
          <p:cNvPr id="339970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8" name="云形标注 7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Cryptography?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3.6 </a:t>
            </a:r>
            <a:r>
              <a:rPr lang="zh-CN" altLang="zh-CN" sz="3600" dirty="0" smtClean="0"/>
              <a:t>认证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2816"/>
          </a:xfrm>
        </p:spPr>
        <p:txBody>
          <a:bodyPr/>
          <a:lstStyle/>
          <a:p>
            <a:r>
              <a:rPr lang="zh-CN" altLang="zh-CN" sz="2400" b="0" dirty="0" smtClean="0"/>
              <a:t>认证（也称鉴别，</a:t>
            </a:r>
            <a:r>
              <a:rPr lang="en-US" altLang="zh-CN" sz="2400" b="0" dirty="0" smtClean="0"/>
              <a:t>Authentication</a:t>
            </a:r>
            <a:r>
              <a:rPr lang="zh-CN" altLang="zh-CN" sz="2400" b="0" dirty="0" smtClean="0"/>
              <a:t>）是证明一个对象身份的过程，换句话讲，指验证者（</a:t>
            </a:r>
            <a:r>
              <a:rPr lang="en-US" altLang="zh-CN" sz="2400" b="0" dirty="0" smtClean="0"/>
              <a:t>Verifier</a:t>
            </a:r>
            <a:r>
              <a:rPr lang="zh-CN" altLang="zh-CN" sz="2400" b="0" dirty="0" smtClean="0"/>
              <a:t>，一般为接收者）对认证者（</a:t>
            </a:r>
            <a:r>
              <a:rPr lang="en-US" altLang="zh-CN" sz="2400" b="0" dirty="0" smtClean="0"/>
              <a:t>Authenticator</a:t>
            </a:r>
            <a:r>
              <a:rPr lang="zh-CN" altLang="zh-CN" sz="2400" b="0" dirty="0" smtClean="0"/>
              <a:t>，也称证明者、示证者，又记</a:t>
            </a:r>
            <a:r>
              <a:rPr lang="en-US" altLang="zh-CN" sz="2400" b="0" dirty="0" smtClean="0"/>
              <a:t>Certifier</a:t>
            </a:r>
            <a:r>
              <a:rPr lang="zh-CN" altLang="zh-CN" sz="2400" b="0" dirty="0" smtClean="0"/>
              <a:t>，一般为发送方）身份的真实性的确认方法和过程。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40</a:t>
            </a:fld>
            <a:endParaRPr lang="en-US" altLang="zh-CN" dirty="0"/>
          </a:p>
        </p:txBody>
      </p:sp>
      <p:pic>
        <p:nvPicPr>
          <p:cNvPr id="129026" name="Picture 2" descr="http://wiki.opscode.com/download/attachments/5406826/authentic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56992"/>
            <a:ext cx="4048125" cy="268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http://www.anglewebdev.com/images/loc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1656184" cy="1656184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3.6 </a:t>
            </a:r>
            <a:r>
              <a:rPr lang="zh-CN" altLang="zh-CN" sz="3600" dirty="0" smtClean="0"/>
              <a:t>认证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4005064"/>
            <a:ext cx="6336704" cy="1800200"/>
          </a:xfrm>
          <a:noFill/>
        </p:spPr>
        <p:txBody>
          <a:bodyPr/>
          <a:lstStyle/>
          <a:p>
            <a:r>
              <a:rPr lang="zh-CN" altLang="zh-CN" sz="2400" b="0" dirty="0" smtClean="0"/>
              <a:t>对消息自身的认证，即回答“这个消息真实吗？”、“这个消息正确吗？”，换句话讲，确认这个消息是合法用户生成的且在传递过程中没有被篡改。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41</a:t>
            </a:fld>
            <a:endParaRPr lang="en-US" altLang="zh-CN" dirty="0"/>
          </a:p>
        </p:txBody>
      </p:sp>
      <p:pic>
        <p:nvPicPr>
          <p:cNvPr id="128004" name="Picture 4" descr="http://preditor.prefix.co.za/assets/pages/images/00504_accep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97152"/>
            <a:ext cx="1219200" cy="1219201"/>
          </a:xfrm>
          <a:prstGeom prst="rect">
            <a:avLst/>
          </a:prstGeom>
          <a:noFill/>
        </p:spPr>
      </p:pic>
      <p:sp>
        <p:nvSpPr>
          <p:cNvPr id="7" name="内容占位符 2"/>
          <p:cNvSpPr txBox="1">
            <a:spLocks/>
          </p:cNvSpPr>
          <p:nvPr/>
        </p:nvSpPr>
        <p:spPr bwMode="auto">
          <a:xfrm>
            <a:off x="1619672" y="1628800"/>
            <a:ext cx="669674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消息发送实体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认证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，人或设备，即回答“是某人吗？”、“是某台设备吗？”、“是某个软件吗？”。对实体认证的进一步目的，往往是为了决定将什么样的特权（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Privilege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）授权（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Authorizing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）给该身份的实体。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3.6 </a:t>
            </a:r>
            <a:r>
              <a:rPr lang="zh-CN" altLang="zh-CN" sz="3600" dirty="0" smtClean="0"/>
              <a:t>认证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003232" cy="2260848"/>
          </a:xfrm>
        </p:spPr>
        <p:txBody>
          <a:bodyPr/>
          <a:lstStyle/>
          <a:p>
            <a:r>
              <a:rPr lang="zh-CN" altLang="zh-CN" sz="2400" b="0" dirty="0" smtClean="0"/>
              <a:t>零知识证明——一种有趣的“魔咒”认证方法</a:t>
            </a:r>
            <a:endParaRPr lang="en-US" altLang="zh-CN" sz="2400" b="0" dirty="0" smtClean="0"/>
          </a:p>
          <a:p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洞穴问题：如图有一个洞穴，在洞穴深处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点与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D</a:t>
            </a:r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点间有一道门，设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P</a:t>
            </a:r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知道打开该门的咒语，其他人不知道咒语无法打开此门。那么现在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P</a:t>
            </a:r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如何向验证者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证明他知道咒语但又不告诉</a:t>
            </a:r>
            <a:r>
              <a:rPr lang="en-US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zh-CN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咒语是什么呢？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42</a:t>
            </a:fld>
            <a:endParaRPr lang="en-US" altLang="zh-CN" dirty="0"/>
          </a:p>
        </p:txBody>
      </p:sp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481" y="3564409"/>
            <a:ext cx="475297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43</a:t>
            </a:fld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3592016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5576" y="5661248"/>
            <a:ext cx="5472608" cy="504056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44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683568" y="2204864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如何定义一个密码系统是安全的？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Digital</a:t>
            </a:r>
            <a:br>
              <a:rPr lang="en-US" altLang="zh-CN" sz="2000" dirty="0" smtClean="0">
                <a:latin typeface="Comic Sans MS" pitchFamily="66" charset="0"/>
              </a:rPr>
            </a:br>
            <a:r>
              <a:rPr lang="en-US" altLang="zh-CN" sz="2000" dirty="0" smtClean="0">
                <a:latin typeface="Comic Sans MS" pitchFamily="66" charset="0"/>
              </a:rPr>
              <a:t>Signature?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3.7 </a:t>
            </a:r>
            <a:r>
              <a:rPr lang="zh-CN" altLang="zh-CN" sz="3600" dirty="0" smtClean="0"/>
              <a:t>计算复杂理论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849291"/>
          </a:xfrm>
        </p:spPr>
        <p:txBody>
          <a:bodyPr/>
          <a:lstStyle/>
          <a:p>
            <a:r>
              <a:rPr lang="zh-CN" altLang="zh-CN" sz="2400" b="0" dirty="0" smtClean="0"/>
              <a:t>理论安全性（也称无条件安全）：如果具有无限计算资源的密码分析者也无法破译一个密码系统（密码体制），则称该密码系统是理论安全的。</a:t>
            </a:r>
          </a:p>
          <a:p>
            <a:r>
              <a:rPr lang="zh-CN" altLang="zh-CN" sz="2400" b="0" dirty="0" smtClean="0"/>
              <a:t>可证明安全性：如果从理论上可以证明破译一个密码系统的代价（困难性）不低于求解某个已知的数学难题，则称该密码系统是可证安全的。</a:t>
            </a:r>
          </a:p>
          <a:p>
            <a:r>
              <a:rPr lang="zh-CN" altLang="zh-CN" sz="2400" b="0" dirty="0" smtClean="0"/>
              <a:t>计算安全性：如果使用已知的最好的算法和利用现有的（或密码系统生命周期内）最大的计算资源仍然不可能在合理的时间完成破译一个密码系统，则称该密码系统是计算安全的。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45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611560" y="1340768"/>
            <a:ext cx="381642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1. </a:t>
            </a:r>
            <a:r>
              <a:rPr lang="zh-CN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安全的定义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3.7 </a:t>
            </a:r>
            <a:r>
              <a:rPr lang="zh-CN" altLang="zh-CN" sz="3600" dirty="0" smtClean="0"/>
              <a:t>计算复杂理论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849291"/>
          </a:xfrm>
        </p:spPr>
        <p:txBody>
          <a:bodyPr/>
          <a:lstStyle/>
          <a:p>
            <a:r>
              <a:rPr lang="zh-CN" altLang="zh-CN" sz="2400" b="0" dirty="0" smtClean="0"/>
              <a:t>运算所需的时间</a:t>
            </a:r>
            <a:r>
              <a:rPr lang="en-US" altLang="zh-CN" sz="2400" b="0" dirty="0" smtClean="0"/>
              <a:t>T</a:t>
            </a:r>
            <a:r>
              <a:rPr lang="zh-CN" altLang="zh-CN" sz="2400" b="0" dirty="0" smtClean="0"/>
              <a:t>和存储所需的空间</a:t>
            </a:r>
            <a:r>
              <a:rPr lang="en-US" altLang="zh-CN" sz="2400" b="0" dirty="0" smtClean="0"/>
              <a:t>S</a:t>
            </a:r>
            <a:r>
              <a:rPr lang="zh-CN" altLang="zh-CN" sz="2400" b="0" dirty="0" smtClean="0"/>
              <a:t>，它们都是</a:t>
            </a:r>
            <a:r>
              <a:rPr lang="en-US" altLang="zh-CN" sz="2400" b="0" dirty="0" smtClean="0"/>
              <a:t>n</a:t>
            </a:r>
            <a:r>
              <a:rPr lang="zh-CN" altLang="zh-CN" sz="2400" b="0" dirty="0" smtClean="0"/>
              <a:t>的函数，记为</a:t>
            </a:r>
            <a:r>
              <a:rPr lang="en-US" altLang="zh-CN" sz="2400" b="0" dirty="0" smtClean="0"/>
              <a:t>T(n)</a:t>
            </a:r>
            <a:r>
              <a:rPr lang="zh-CN" altLang="zh-CN" sz="2400" b="0" dirty="0" smtClean="0"/>
              <a:t>和</a:t>
            </a:r>
            <a:r>
              <a:rPr lang="en-US" altLang="zh-CN" sz="2400" b="0" dirty="0" smtClean="0"/>
              <a:t>S(n)</a:t>
            </a:r>
            <a:r>
              <a:rPr lang="zh-CN" altLang="zh-CN" sz="2400" b="0" dirty="0" smtClean="0"/>
              <a:t>，也称为时间复杂度和空间复杂度。</a:t>
            </a:r>
            <a:endParaRPr lang="en-US" altLang="zh-CN" sz="2400" b="0" dirty="0" smtClean="0"/>
          </a:p>
          <a:p>
            <a:r>
              <a:rPr lang="zh-CN" altLang="zh-CN" sz="2400" b="0" dirty="0" smtClean="0"/>
              <a:t>如果</a:t>
            </a:r>
            <a:r>
              <a:rPr lang="en-US" altLang="zh-CN" sz="2400" b="0" dirty="0" smtClean="0"/>
              <a:t> </a:t>
            </a:r>
            <a:r>
              <a:rPr lang="zh-CN" altLang="zh-CN" sz="2400" b="0" dirty="0" smtClean="0"/>
              <a:t>，其中</a:t>
            </a:r>
            <a:r>
              <a:rPr lang="en-US" altLang="zh-CN" sz="2400" b="0" i="1" dirty="0" smtClean="0"/>
              <a:t>c</a:t>
            </a:r>
            <a:r>
              <a:rPr lang="en-US" altLang="zh-CN" sz="2400" b="0" dirty="0" smtClean="0"/>
              <a:t>&gt;0</a:t>
            </a:r>
            <a:r>
              <a:rPr lang="zh-CN" altLang="zh-CN" sz="2400" b="0" dirty="0" smtClean="0"/>
              <a:t>，那么称该算法运算的时间是多项式阶的。</a:t>
            </a:r>
          </a:p>
          <a:p>
            <a:r>
              <a:rPr lang="zh-CN" altLang="zh-CN" sz="2400" b="0" dirty="0" smtClean="0"/>
              <a:t>如果</a:t>
            </a:r>
            <a:r>
              <a:rPr lang="en-US" altLang="zh-CN" sz="2400" b="0" dirty="0" smtClean="0"/>
              <a:t> </a:t>
            </a:r>
            <a:r>
              <a:rPr lang="zh-CN" altLang="zh-CN" sz="2400" b="0" dirty="0" smtClean="0"/>
              <a:t>，其中</a:t>
            </a:r>
            <a:r>
              <a:rPr lang="en-US" altLang="zh-CN" sz="2400" b="0" i="1" dirty="0" smtClean="0"/>
              <a:t>p</a:t>
            </a:r>
            <a:r>
              <a:rPr lang="en-US" altLang="zh-CN" sz="2400" b="0" dirty="0" smtClean="0"/>
              <a:t>(</a:t>
            </a:r>
            <a:r>
              <a:rPr lang="en-US" altLang="zh-CN" sz="2400" b="0" i="1" dirty="0" smtClean="0"/>
              <a:t>n</a:t>
            </a:r>
            <a:r>
              <a:rPr lang="en-US" altLang="zh-CN" sz="2400" b="0" dirty="0" smtClean="0"/>
              <a:t>)</a:t>
            </a:r>
            <a:r>
              <a:rPr lang="zh-CN" altLang="zh-CN" sz="2400" b="0" dirty="0" smtClean="0"/>
              <a:t>是关于</a:t>
            </a:r>
            <a:r>
              <a:rPr lang="en-US" altLang="zh-CN" sz="2400" b="0" i="1" dirty="0" smtClean="0"/>
              <a:t>n</a:t>
            </a:r>
            <a:r>
              <a:rPr lang="zh-CN" altLang="zh-CN" sz="2400" b="0" dirty="0" smtClean="0"/>
              <a:t>的一个多项式，则称该算法运算时间是指数阶的。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46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611560" y="1340768"/>
            <a:ext cx="381642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2.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安全的度量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3.7 </a:t>
            </a:r>
            <a:r>
              <a:rPr lang="zh-CN" altLang="zh-CN" sz="3600" dirty="0" smtClean="0"/>
              <a:t>计算复杂理论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849291"/>
          </a:xfrm>
        </p:spPr>
        <p:txBody>
          <a:bodyPr/>
          <a:lstStyle/>
          <a:p>
            <a:r>
              <a:rPr lang="zh-CN" altLang="en-US" sz="2400" b="0" dirty="0" smtClean="0"/>
              <a:t>使用确定算法可以在多项式时间内求解的问题称为</a:t>
            </a:r>
            <a:r>
              <a:rPr lang="en-US" altLang="zh-CN" sz="2400" b="0" dirty="0" smtClean="0"/>
              <a:t>P</a:t>
            </a:r>
            <a:r>
              <a:rPr lang="zh-CN" altLang="en-US" sz="2400" b="0" dirty="0" smtClean="0"/>
              <a:t>问题。在多项式时间内可以用非确定性算法求解的问题称为</a:t>
            </a:r>
            <a:r>
              <a:rPr lang="en-US" altLang="zh-CN" sz="2400" b="0" dirty="0" smtClean="0"/>
              <a:t>NP</a:t>
            </a:r>
            <a:r>
              <a:rPr lang="zh-CN" altLang="en-US" sz="2400" b="0" dirty="0" smtClean="0"/>
              <a:t>问题。</a:t>
            </a:r>
            <a:endParaRPr lang="en-US" altLang="zh-CN" sz="2400" b="0" dirty="0" smtClean="0"/>
          </a:p>
          <a:p>
            <a:r>
              <a:rPr lang="zh-CN" altLang="en-US" sz="2400" b="0" dirty="0" smtClean="0"/>
              <a:t>如果一个问题</a:t>
            </a:r>
            <a:r>
              <a:rPr lang="en-US" altLang="zh-CN" sz="2400" b="0" dirty="0" smtClean="0"/>
              <a:t>X</a:t>
            </a:r>
            <a:r>
              <a:rPr lang="zh-CN" altLang="en-US" sz="2400" b="0" dirty="0" smtClean="0"/>
              <a:t>可以在多项式时间内用确定性算法转化为问题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，而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的解可以在多项式时间内用确定性算法转化为</a:t>
            </a:r>
            <a:r>
              <a:rPr lang="en-US" altLang="zh-CN" sz="2400" b="0" dirty="0" smtClean="0"/>
              <a:t>X</a:t>
            </a:r>
            <a:r>
              <a:rPr lang="zh-CN" altLang="en-US" sz="2400" b="0" dirty="0" smtClean="0"/>
              <a:t>的解，则称问题</a:t>
            </a:r>
            <a:r>
              <a:rPr lang="en-US" altLang="zh-CN" sz="2400" b="0" dirty="0" smtClean="0"/>
              <a:t>X</a:t>
            </a:r>
            <a:r>
              <a:rPr lang="zh-CN" altLang="en-US" sz="2400" b="0" dirty="0" smtClean="0"/>
              <a:t>可以规约化为问题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。因此，如果某类</a:t>
            </a:r>
            <a:r>
              <a:rPr lang="en-US" altLang="zh-CN" sz="2400" b="0" dirty="0" smtClean="0"/>
              <a:t>NP</a:t>
            </a:r>
            <a:r>
              <a:rPr lang="zh-CN" altLang="en-US" sz="2400" b="0" dirty="0" smtClean="0"/>
              <a:t>问题中任何一个问题可以规约为问题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，而且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本身就是</a:t>
            </a:r>
            <a:r>
              <a:rPr lang="en-US" altLang="zh-CN" sz="2400" b="0" dirty="0" smtClean="0"/>
              <a:t>NP</a:t>
            </a:r>
            <a:r>
              <a:rPr lang="zh-CN" altLang="en-US" sz="2400" b="0" dirty="0" smtClean="0"/>
              <a:t>问题，则称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是一个</a:t>
            </a:r>
            <a:r>
              <a:rPr lang="en-US" altLang="zh-CN" sz="2400" b="0" dirty="0" smtClean="0"/>
              <a:t>NP</a:t>
            </a:r>
            <a:r>
              <a:rPr lang="zh-CN" altLang="en-US" sz="2400" b="0" dirty="0" smtClean="0"/>
              <a:t>完全问题，记为</a:t>
            </a:r>
            <a:r>
              <a:rPr lang="en-US" altLang="zh-CN" sz="2400" b="0" dirty="0" smtClean="0"/>
              <a:t>NPC</a:t>
            </a:r>
            <a:r>
              <a:rPr lang="zh-CN" altLang="en-US" sz="2400" b="0" dirty="0" smtClean="0"/>
              <a:t>。</a:t>
            </a:r>
            <a:endParaRPr lang="en-US" altLang="zh-CN" sz="2400" b="0" dirty="0" smtClean="0"/>
          </a:p>
          <a:p>
            <a:r>
              <a:rPr lang="zh-CN" altLang="zh-CN" sz="2400" b="0" dirty="0" smtClean="0"/>
              <a:t>如果能够找到一个计算序列作为解密算法，那么密码分析者在不知道计算序列的情况下求解问题（称为客观求解）在计算上是不可行的。</a:t>
            </a: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47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611560" y="1340768"/>
            <a:ext cx="381642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3.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计算理论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1"/>
            <a:ext cx="7715250" cy="4421088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48</a:t>
            </a:fld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424008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49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1907704" y="2289066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如何攻击密码系统？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Digital</a:t>
            </a:r>
            <a:br>
              <a:rPr lang="en-US" altLang="zh-CN" sz="2000" dirty="0" smtClean="0">
                <a:latin typeface="Comic Sans MS" pitchFamily="66" charset="0"/>
              </a:rPr>
            </a:br>
            <a:r>
              <a:rPr lang="en-US" altLang="zh-CN" sz="2000" dirty="0" smtClean="0">
                <a:latin typeface="Comic Sans MS" pitchFamily="66" charset="0"/>
              </a:rPr>
              <a:t>Signature?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3.1 </a:t>
            </a:r>
            <a:r>
              <a:rPr lang="zh-CN" altLang="zh-CN" sz="3600" dirty="0" smtClean="0"/>
              <a:t>密码术及发展</a:t>
            </a:r>
            <a:endParaRPr lang="zh-CN" altLang="en-US" sz="36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1972815"/>
          </a:xfrm>
        </p:spPr>
        <p:txBody>
          <a:bodyPr/>
          <a:lstStyle/>
          <a:p>
            <a:pPr>
              <a:lnSpc>
                <a:spcPts val="3600"/>
              </a:lnSpc>
            </a:pPr>
            <a:r>
              <a:rPr lang="zh-CN" altLang="zh-CN" sz="2400" dirty="0" smtClean="0"/>
              <a:t>保密性要求即使非授权者获取了数据副本，他也无法从副本中获得有用的信息。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62F7-1EE5-4511-B762-4135CC8E35B1}" type="slidenum">
              <a:rPr lang="en-US" altLang="zh-CN" smtClean="0"/>
              <a:pPr/>
              <a:t>5</a:t>
            </a:fld>
            <a:endParaRPr lang="en-US" altLang="zh-CN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5220072" y="1772816"/>
          <a:ext cx="3397999" cy="1944216"/>
        </p:xfrm>
        <a:graphic>
          <a:graphicData uri="http://schemas.openxmlformats.org/presentationml/2006/ole">
            <p:oleObj spid="_x0000_s96258" name="Visio" r:id="rId3" imgW="1846985" imgH="1054760" progId="Visio.Drawing.11">
              <p:embed/>
            </p:oleObj>
          </a:graphicData>
        </a:graphic>
      </p:graphicFrame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1514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933056"/>
            <a:ext cx="58753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3.8 </a:t>
            </a:r>
            <a:r>
              <a:rPr lang="zh-CN" altLang="zh-CN" sz="3600" dirty="0" smtClean="0"/>
              <a:t>密码分析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zh-CN" altLang="zh-CN" sz="2400" b="0" dirty="0" smtClean="0"/>
              <a:t>惟密文攻击（</a:t>
            </a:r>
            <a:r>
              <a:rPr lang="en-US" altLang="zh-CN" sz="2400" b="0" dirty="0" err="1" smtClean="0"/>
              <a:t>Ciphertext</a:t>
            </a:r>
            <a:r>
              <a:rPr lang="en-US" altLang="zh-CN" sz="2400" b="0" dirty="0" smtClean="0"/>
              <a:t> only</a:t>
            </a:r>
            <a:r>
              <a:rPr lang="zh-CN" altLang="zh-CN" sz="2400" b="0" dirty="0" smtClean="0"/>
              <a:t>）：破译者已知的东西只有两样：加密算法、待破译的密文。</a:t>
            </a:r>
          </a:p>
          <a:p>
            <a:pPr lvl="0">
              <a:spcBef>
                <a:spcPts val="1200"/>
              </a:spcBef>
            </a:pPr>
            <a:r>
              <a:rPr lang="zh-CN" altLang="zh-CN" sz="2400" b="0" dirty="0" smtClean="0"/>
              <a:t>已知明文攻击（</a:t>
            </a:r>
            <a:r>
              <a:rPr lang="en-US" altLang="zh-CN" sz="2400" b="0" dirty="0" smtClean="0"/>
              <a:t>Known plaintext</a:t>
            </a:r>
            <a:r>
              <a:rPr lang="zh-CN" altLang="zh-CN" sz="2400" b="0" dirty="0" smtClean="0"/>
              <a:t>）：破译者已知的东西包括：加密算法和经密钥加密形成的一个或多个明文</a:t>
            </a:r>
            <a:r>
              <a:rPr lang="en-US" altLang="zh-CN" sz="2400" b="0" dirty="0" smtClean="0"/>
              <a:t>-</a:t>
            </a:r>
            <a:r>
              <a:rPr lang="zh-CN" altLang="zh-CN" sz="2400" b="0" dirty="0" smtClean="0"/>
              <a:t>密文对，即知道一定数量的密文和对应的明文。</a:t>
            </a:r>
          </a:p>
          <a:p>
            <a:pPr lvl="0">
              <a:spcBef>
                <a:spcPts val="1200"/>
              </a:spcBef>
            </a:pPr>
            <a:r>
              <a:rPr lang="zh-CN" altLang="zh-CN" sz="2400" b="0" dirty="0" smtClean="0"/>
              <a:t>选择明文攻击（</a:t>
            </a:r>
            <a:r>
              <a:rPr lang="en-US" altLang="zh-CN" sz="2400" b="0" dirty="0" smtClean="0"/>
              <a:t>Chosen plaintext</a:t>
            </a:r>
            <a:r>
              <a:rPr lang="zh-CN" altLang="zh-CN" sz="2400" b="0" dirty="0" smtClean="0"/>
              <a:t>）：破译者除了知道加密算法外，他还可以选定明文消息，并可以知道该明文对应的加密密文。例如，公钥密码体制中，攻击者可以利用公钥加密他任意选定的明文。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50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3.8 </a:t>
            </a:r>
            <a:r>
              <a:rPr lang="zh-CN" altLang="zh-CN" sz="3600" dirty="0" smtClean="0"/>
              <a:t>密码分析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zh-CN" altLang="zh-CN" sz="2400" b="0" dirty="0" smtClean="0"/>
              <a:t>选择密文攻击</a:t>
            </a:r>
            <a:r>
              <a:rPr lang="en-US" altLang="zh-CN" sz="2400" b="0" dirty="0" smtClean="0"/>
              <a:t>(Chosen </a:t>
            </a:r>
            <a:r>
              <a:rPr lang="en-US" altLang="zh-CN" sz="2400" b="0" dirty="0" err="1" smtClean="0"/>
              <a:t>ciphertext</a:t>
            </a:r>
            <a:r>
              <a:rPr lang="en-US" altLang="zh-CN" sz="2400" b="0" dirty="0" smtClean="0"/>
              <a:t>) </a:t>
            </a:r>
            <a:r>
              <a:rPr lang="zh-CN" altLang="zh-CN" sz="2400" b="0" dirty="0" smtClean="0"/>
              <a:t>：破译者除了知道加密算法外，还包括他自己选定的密文和对应的、已解密的明文，即知道选择的密文和对应的明文。</a:t>
            </a:r>
          </a:p>
          <a:p>
            <a:pPr lvl="0">
              <a:spcBef>
                <a:spcPts val="1200"/>
              </a:spcBef>
            </a:pPr>
            <a:r>
              <a:rPr lang="zh-CN" altLang="zh-CN" sz="2400" b="0" dirty="0" smtClean="0"/>
              <a:t>选择文本攻击（</a:t>
            </a:r>
            <a:r>
              <a:rPr lang="en-US" altLang="zh-CN" sz="2400" b="0" dirty="0" smtClean="0"/>
              <a:t>Chosen text</a:t>
            </a:r>
            <a:r>
              <a:rPr lang="zh-CN" altLang="zh-CN" sz="2400" b="0" dirty="0" smtClean="0"/>
              <a:t>）：是选择明文攻击与选择密文攻击的结合。破译者已知的东西包括：加密算法、破译者选择的明文消息和它对应的密文，以及破译者选择的猜测性密文和它对应的解密明文。</a:t>
            </a:r>
          </a:p>
          <a:p>
            <a:pPr>
              <a:spcBef>
                <a:spcPts val="1200"/>
              </a:spcBef>
            </a:pPr>
            <a:endParaRPr lang="zh-CN" altLang="en-US" sz="24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51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3.8 </a:t>
            </a:r>
            <a:r>
              <a:rPr lang="zh-CN" altLang="zh-CN" sz="3600" dirty="0" smtClean="0"/>
              <a:t>密码分析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/>
          <a:lstStyle/>
          <a:p>
            <a:r>
              <a:rPr lang="zh-CN" altLang="zh-CN" sz="2800" b="0" dirty="0" smtClean="0"/>
              <a:t>生日悖论与生日攻击</a:t>
            </a:r>
          </a:p>
          <a:p>
            <a:r>
              <a:rPr lang="zh-CN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一个有</a:t>
            </a:r>
            <a:r>
              <a:rPr lang="en-US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人班级里有</a:t>
            </a:r>
            <a:r>
              <a:rPr lang="en-US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位同学同一天生日（不要求同年）的概率有多大？有人可能马上回答</a:t>
            </a:r>
            <a:r>
              <a:rPr lang="en-US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50/365</a:t>
            </a:r>
            <a:r>
              <a:rPr lang="zh-CN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，约</a:t>
            </a:r>
            <a:r>
              <a:rPr lang="en-US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13.7%</a:t>
            </a:r>
            <a:r>
              <a:rPr lang="zh-CN" altLang="zh-CN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52</a:t>
            </a:fld>
            <a:endParaRPr lang="en-US" altLang="zh-CN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95536" y="3645024"/>
            <a:ext cx="8229600" cy="227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但实际答案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97%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。奇怪吧！换个问题，问平均在多少人中才能找到一对人生日相同，答案是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25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人，实在不可思议。这就是所谓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生日悖论（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Birthday Paradox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”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，为什么呢？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3933825"/>
            <a:ext cx="1266825" cy="1266825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  结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3412976"/>
          </a:xfrm>
        </p:spPr>
        <p:txBody>
          <a:bodyPr/>
          <a:lstStyle/>
          <a:p>
            <a:pPr marL="1588" indent="627063">
              <a:lnSpc>
                <a:spcPts val="3200"/>
              </a:lnSpc>
              <a:buNone/>
            </a:pPr>
            <a:r>
              <a:rPr lang="zh-CN" altLang="en-US" sz="2400" b="0" dirty="0" smtClean="0"/>
              <a:t>本章介绍了密码技术的基本概念、分类和工作原理。现代密码术加</a:t>
            </a:r>
            <a:r>
              <a:rPr lang="en-US" altLang="zh-CN" sz="2400" b="0" dirty="0" smtClean="0"/>
              <a:t>/</a:t>
            </a:r>
            <a:r>
              <a:rPr lang="zh-CN" altLang="en-US" sz="2400" b="0" dirty="0" smtClean="0"/>
              <a:t>解密算法是公开的，只要求密钥是保密的，根据密钥使用的特点，密码体制可以分为对称密码和公钥密码，对称密码又可以分为分组密码和流密码，公钥密码体制则允许密钥公开，方便了应用，同时公钥密码体制支持了数字签名的实现。使用密码技术可以实现数据的保密性、完整性、认证性和不可否认性保护。密码体制安全性是相对的，可证安全性和计算安全性满足实际安全要求。</a:t>
            </a:r>
            <a:endParaRPr lang="zh-CN" altLang="en-US" sz="2400" b="0" dirty="0"/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1692275" y="5157788"/>
            <a:ext cx="5711825" cy="887412"/>
          </a:xfrm>
          <a:custGeom>
            <a:avLst/>
            <a:gdLst/>
            <a:ahLst/>
            <a:cxnLst>
              <a:cxn ang="0">
                <a:pos x="0" y="317"/>
              </a:cxn>
              <a:cxn ang="0">
                <a:pos x="1224" y="90"/>
              </a:cxn>
              <a:cxn ang="0">
                <a:pos x="1406" y="544"/>
              </a:cxn>
              <a:cxn ang="0">
                <a:pos x="2721" y="181"/>
              </a:cxn>
              <a:cxn ang="0">
                <a:pos x="3220" y="181"/>
              </a:cxn>
              <a:cxn ang="0">
                <a:pos x="3538" y="45"/>
              </a:cxn>
              <a:cxn ang="0">
                <a:pos x="3583" y="0"/>
              </a:cxn>
            </a:cxnLst>
            <a:rect l="0" t="0" r="r" b="b"/>
            <a:pathLst>
              <a:path w="3598" h="559">
                <a:moveTo>
                  <a:pt x="0" y="317"/>
                </a:moveTo>
                <a:cubicBezTo>
                  <a:pt x="495" y="184"/>
                  <a:pt x="990" y="52"/>
                  <a:pt x="1224" y="90"/>
                </a:cubicBezTo>
                <a:cubicBezTo>
                  <a:pt x="1458" y="128"/>
                  <a:pt x="1156" y="529"/>
                  <a:pt x="1406" y="544"/>
                </a:cubicBezTo>
                <a:cubicBezTo>
                  <a:pt x="1656" y="559"/>
                  <a:pt x="2419" y="241"/>
                  <a:pt x="2721" y="181"/>
                </a:cubicBezTo>
                <a:cubicBezTo>
                  <a:pt x="3023" y="121"/>
                  <a:pt x="3084" y="204"/>
                  <a:pt x="3220" y="181"/>
                </a:cubicBezTo>
                <a:cubicBezTo>
                  <a:pt x="3356" y="158"/>
                  <a:pt x="3478" y="75"/>
                  <a:pt x="3538" y="45"/>
                </a:cubicBezTo>
                <a:cubicBezTo>
                  <a:pt x="3598" y="15"/>
                  <a:pt x="3590" y="7"/>
                  <a:pt x="3583" y="0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53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ext Box 2"/>
          <p:cNvSpPr txBox="1">
            <a:spLocks noChangeArrowheads="1"/>
          </p:cNvSpPr>
          <p:nvPr/>
        </p:nvSpPr>
        <p:spPr bwMode="auto">
          <a:xfrm>
            <a:off x="1763713" y="1773238"/>
            <a:ext cx="2233612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200">
                <a:latin typeface="Comic Sans MS" pitchFamily="66" charset="0"/>
              </a:rPr>
              <a:t>Q</a:t>
            </a:r>
          </a:p>
        </p:txBody>
      </p:sp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2916238" y="2636838"/>
            <a:ext cx="1363662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200">
                <a:latin typeface="Comic Sans MS" pitchFamily="66" charset="0"/>
              </a:rPr>
              <a:t>&amp;</a:t>
            </a:r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3492500" y="3500438"/>
            <a:ext cx="1503363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200">
                <a:latin typeface="Comic Sans MS" pitchFamily="66" charset="0"/>
              </a:rPr>
              <a:t>A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515B1-BC62-4A7C-9ACD-7EF7A2E1F041}" type="slidenum">
              <a:rPr lang="en-US" altLang="zh-CN" smtClean="0"/>
              <a:pPr/>
              <a:t>54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/>
      <p:bldP spid="16179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作业与思考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请描述对称密码体制的工作原理。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请描述公钥密码体制的工作原理。</a:t>
            </a:r>
            <a:endParaRPr lang="en-US" altLang="zh-CN" dirty="0" smtClean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什么是</a:t>
            </a:r>
            <a:r>
              <a:rPr lang="en-US" altLang="zh-CN" dirty="0" err="1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Feistel</a:t>
            </a:r>
            <a:r>
              <a:rPr lang="zh-CN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网络结构，有何作用？</a:t>
            </a:r>
            <a:endParaRPr lang="en-US" altLang="zh-CN" dirty="0" smtClean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如何实现数字签名？数字签名具备什么特性？</a:t>
            </a:r>
            <a:endParaRPr lang="en-US" altLang="zh-CN" dirty="0" smtClean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如何保护消息完整性？</a:t>
            </a:r>
            <a:r>
              <a:rPr lang="en-US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HMAC</a:t>
            </a:r>
            <a:r>
              <a:rPr lang="zh-CN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实现过程是什么？</a:t>
            </a:r>
            <a:endParaRPr lang="en-US" altLang="zh-CN" smtClean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zh-CN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什么</a:t>
            </a:r>
            <a:r>
              <a:rPr lang="zh-CN" altLang="zh-CN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是认证？如何实现对消息源的认证？</a:t>
            </a:r>
            <a:endParaRPr lang="zh-CN" altLang="en-US" dirty="0" smtClean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55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3.1 </a:t>
            </a:r>
            <a:r>
              <a:rPr lang="zh-CN" altLang="zh-CN" sz="3600" dirty="0" smtClean="0"/>
              <a:t>密码术及发展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宋曾公亮、丁度等编撰《武经总要》“字验”</a:t>
            </a:r>
            <a:endParaRPr lang="en-US" altLang="zh-CN" sz="2400" dirty="0" smtClean="0"/>
          </a:p>
          <a:p>
            <a:r>
              <a:rPr lang="zh-CN" altLang="zh-CN" sz="2400" dirty="0" smtClean="0"/>
              <a:t>公元前</a:t>
            </a:r>
            <a:r>
              <a:rPr lang="en-US" altLang="zh-CN" sz="2400" dirty="0" smtClean="0"/>
              <a:t>405</a:t>
            </a:r>
            <a:r>
              <a:rPr lang="zh-CN" altLang="zh-CN" sz="2400" dirty="0" smtClean="0"/>
              <a:t>年，斯巴达的将领来山得使用了原始的错乱密码；</a:t>
            </a:r>
            <a:endParaRPr lang="en-US" altLang="zh-CN" sz="2400" dirty="0" smtClean="0"/>
          </a:p>
          <a:p>
            <a:r>
              <a:rPr lang="zh-CN" altLang="zh-CN" sz="2400" dirty="0" smtClean="0"/>
              <a:t>公元前一世纪，古罗马皇帝凯撒曾使用有序的单表代替密码；</a:t>
            </a:r>
            <a:endParaRPr lang="en-US" altLang="zh-CN" sz="2400" dirty="0" smtClean="0"/>
          </a:p>
          <a:p>
            <a:r>
              <a:rPr lang="en-US" altLang="zh-CN" sz="2400" dirty="0" smtClean="0"/>
              <a:t>1863</a:t>
            </a:r>
            <a:r>
              <a:rPr lang="zh-CN" altLang="zh-CN" sz="2400" dirty="0" smtClean="0"/>
              <a:t>年普鲁士人卡西斯基所著《密码和破译技术》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1883</a:t>
            </a:r>
            <a:r>
              <a:rPr lang="zh-CN" altLang="zh-CN" sz="2400" dirty="0" smtClean="0"/>
              <a:t>年法国人克尔克霍夫所著《军事密码学》</a:t>
            </a:r>
            <a:endParaRPr lang="en-US" altLang="zh-CN" sz="2400" dirty="0" smtClean="0"/>
          </a:p>
          <a:p>
            <a:r>
              <a:rPr lang="en-US" altLang="zh-CN" sz="2400" dirty="0" smtClean="0"/>
              <a:t>20</a:t>
            </a:r>
            <a:r>
              <a:rPr lang="zh-CN" altLang="zh-CN" sz="2400" dirty="0" smtClean="0"/>
              <a:t>世纪初，产生了最初的可以实用的机械式和电动式密码机，同时出现了商业密码机公司和市场。</a:t>
            </a:r>
            <a:endParaRPr lang="en-US" altLang="zh-CN" sz="2400" dirty="0" smtClean="0"/>
          </a:p>
          <a:p>
            <a:r>
              <a:rPr lang="zh-CN" altLang="zh-CN" sz="2400" dirty="0" smtClean="0"/>
              <a:t>第二次世界大战德国的</a:t>
            </a:r>
            <a:r>
              <a:rPr lang="en-US" altLang="zh-CN" sz="2400" dirty="0" smtClean="0"/>
              <a:t>Enigma</a:t>
            </a:r>
            <a:r>
              <a:rPr lang="zh-CN" altLang="zh-CN" sz="2400" dirty="0" smtClean="0"/>
              <a:t>密码转轮机，堪称机械式古典密码的巅峰之作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6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3.1 </a:t>
            </a:r>
            <a:r>
              <a:rPr lang="zh-CN" altLang="zh-CN" sz="3600" dirty="0" smtClean="0"/>
              <a:t>密码术及发展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867328" cy="489654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zh-CN" sz="2200" dirty="0" smtClean="0"/>
              <a:t>1976</a:t>
            </a:r>
            <a:r>
              <a:rPr lang="zh-CN" altLang="zh-CN" sz="2200" dirty="0" smtClean="0"/>
              <a:t>年美国政府颁布数据加密标准（</a:t>
            </a:r>
            <a:r>
              <a:rPr lang="en-US" altLang="zh-CN" sz="2200" dirty="0" smtClean="0"/>
              <a:t>DES</a:t>
            </a:r>
            <a:r>
              <a:rPr lang="zh-CN" altLang="zh-CN" sz="2200" dirty="0" smtClean="0"/>
              <a:t>）。</a:t>
            </a:r>
          </a:p>
          <a:p>
            <a:pPr>
              <a:spcBef>
                <a:spcPts val="1200"/>
              </a:spcBef>
            </a:pPr>
            <a:r>
              <a:rPr lang="en-US" altLang="zh-CN" sz="2200" dirty="0" smtClean="0"/>
              <a:t>1976</a:t>
            </a:r>
            <a:r>
              <a:rPr lang="zh-CN" altLang="zh-CN" sz="2200" dirty="0" smtClean="0"/>
              <a:t>年</a:t>
            </a:r>
            <a:r>
              <a:rPr lang="en-US" altLang="zh-CN" sz="2200" dirty="0" err="1" smtClean="0"/>
              <a:t>Diffie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Hellman</a:t>
            </a:r>
            <a:r>
              <a:rPr lang="zh-CN" altLang="zh-CN" sz="2200" dirty="0" smtClean="0"/>
              <a:t>发表的文章《密码学的新动向》</a:t>
            </a:r>
          </a:p>
          <a:p>
            <a:pPr>
              <a:spcBef>
                <a:spcPts val="1200"/>
              </a:spcBef>
            </a:pPr>
            <a:r>
              <a:rPr lang="en-US" altLang="zh-CN" sz="2200" dirty="0" smtClean="0"/>
              <a:t>1978</a:t>
            </a:r>
            <a:r>
              <a:rPr lang="zh-CN" altLang="zh-CN" sz="2200" dirty="0" smtClean="0"/>
              <a:t>年</a:t>
            </a:r>
            <a:r>
              <a:rPr lang="en-US" altLang="zh-CN" sz="2200" dirty="0" err="1" smtClean="0"/>
              <a:t>R.L.Rivest</a:t>
            </a:r>
            <a:r>
              <a:rPr lang="zh-CN" altLang="zh-CN" sz="2200" dirty="0" smtClean="0"/>
              <a:t>，</a:t>
            </a:r>
            <a:r>
              <a:rPr lang="en-US" altLang="zh-CN" sz="2200" dirty="0" err="1" smtClean="0"/>
              <a:t>A.Shamir</a:t>
            </a:r>
            <a:r>
              <a:rPr lang="zh-CN" altLang="zh-CN" sz="2200" dirty="0" smtClean="0"/>
              <a:t>和</a:t>
            </a:r>
            <a:r>
              <a:rPr lang="en-US" altLang="zh-CN" sz="2200" dirty="0" err="1" smtClean="0"/>
              <a:t>L.Adleman</a:t>
            </a:r>
            <a:r>
              <a:rPr lang="zh-CN" altLang="zh-CN" sz="2200" dirty="0" smtClean="0"/>
              <a:t>实现了</a:t>
            </a:r>
            <a:r>
              <a:rPr lang="en-US" altLang="zh-CN" sz="2200" dirty="0" smtClean="0"/>
              <a:t>RSA</a:t>
            </a:r>
            <a:r>
              <a:rPr lang="zh-CN" altLang="zh-CN" sz="2200" dirty="0" smtClean="0"/>
              <a:t>公钥密码体制</a:t>
            </a:r>
          </a:p>
          <a:p>
            <a:pPr>
              <a:spcBef>
                <a:spcPts val="1200"/>
              </a:spcBef>
            </a:pPr>
            <a:r>
              <a:rPr lang="en-US" altLang="zh-CN" sz="2200" dirty="0" smtClean="0"/>
              <a:t>1969</a:t>
            </a:r>
            <a:r>
              <a:rPr lang="zh-CN" altLang="zh-CN" sz="2200" dirty="0" smtClean="0"/>
              <a:t>年哥伦比亚大学的</a:t>
            </a:r>
            <a:r>
              <a:rPr lang="en-US" altLang="zh-CN" sz="2200" dirty="0" smtClean="0"/>
              <a:t>Stephen </a:t>
            </a:r>
            <a:r>
              <a:rPr lang="en-US" altLang="zh-CN" sz="2200" dirty="0" err="1" smtClean="0"/>
              <a:t>Wiesner</a:t>
            </a:r>
            <a:r>
              <a:rPr lang="zh-CN" altLang="zh-CN" sz="2200" dirty="0" smtClean="0"/>
              <a:t>首次提出“共轭编码”</a:t>
            </a:r>
            <a:r>
              <a:rPr lang="en-US" altLang="zh-CN" sz="2200" dirty="0" smtClean="0"/>
              <a:t> </a:t>
            </a:r>
            <a:r>
              <a:rPr lang="zh-CN" altLang="zh-CN" sz="2200" dirty="0" smtClean="0"/>
              <a:t>概念。</a:t>
            </a:r>
            <a:r>
              <a:rPr lang="en-US" altLang="zh-CN" sz="2200" dirty="0" smtClean="0"/>
              <a:t>1984</a:t>
            </a:r>
            <a:r>
              <a:rPr lang="zh-CN" altLang="zh-CN" sz="2200" dirty="0" smtClean="0"/>
              <a:t>年</a:t>
            </a:r>
            <a:r>
              <a:rPr lang="en-US" altLang="zh-CN" sz="2200" dirty="0" smtClean="0"/>
              <a:t>H. Bennett 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G. Brassard</a:t>
            </a:r>
            <a:r>
              <a:rPr lang="zh-CN" altLang="zh-CN" sz="2200" dirty="0" smtClean="0"/>
              <a:t>在此思想启发下，提出量子理论</a:t>
            </a:r>
            <a:r>
              <a:rPr lang="en-US" altLang="zh-CN" sz="2200" dirty="0" smtClean="0"/>
              <a:t>BB84</a:t>
            </a:r>
            <a:r>
              <a:rPr lang="zh-CN" altLang="zh-CN" sz="2200" dirty="0" smtClean="0"/>
              <a:t>协议</a:t>
            </a:r>
          </a:p>
          <a:p>
            <a:pPr>
              <a:spcBef>
                <a:spcPts val="1200"/>
              </a:spcBef>
            </a:pPr>
            <a:r>
              <a:rPr lang="en-US" altLang="zh-CN" sz="2200" dirty="0" smtClean="0"/>
              <a:t>1985</a:t>
            </a:r>
            <a:r>
              <a:rPr lang="zh-CN" altLang="zh-CN" sz="2200" dirty="0" smtClean="0"/>
              <a:t>年</a:t>
            </a:r>
            <a:r>
              <a:rPr lang="en-US" altLang="zh-CN" sz="2200" dirty="0" smtClean="0"/>
              <a:t>Miller</a:t>
            </a:r>
            <a:r>
              <a:rPr lang="zh-CN" altLang="zh-CN" sz="2200" dirty="0" smtClean="0"/>
              <a:t>和</a:t>
            </a:r>
            <a:r>
              <a:rPr lang="en-US" altLang="zh-CN" sz="2200" dirty="0" err="1" smtClean="0"/>
              <a:t>Koblitz</a:t>
            </a:r>
            <a:r>
              <a:rPr lang="zh-CN" altLang="zh-CN" sz="2200" dirty="0" smtClean="0"/>
              <a:t>首次将有限域上的椭圆曲线用到了公钥密码系统中。</a:t>
            </a:r>
          </a:p>
          <a:p>
            <a:pPr>
              <a:spcBef>
                <a:spcPts val="1200"/>
              </a:spcBef>
            </a:pPr>
            <a:r>
              <a:rPr lang="en-US" altLang="zh-CN" sz="2200" dirty="0" smtClean="0"/>
              <a:t>1989</a:t>
            </a:r>
            <a:r>
              <a:rPr lang="zh-CN" altLang="zh-CN" sz="2200" dirty="0" smtClean="0"/>
              <a:t>年</a:t>
            </a:r>
            <a:r>
              <a:rPr lang="en-US" altLang="zh-CN" sz="2200" dirty="0" err="1" smtClean="0"/>
              <a:t>R.Mathews</a:t>
            </a:r>
            <a:r>
              <a:rPr lang="en-US" altLang="zh-CN" sz="2200" dirty="0" smtClean="0"/>
              <a:t>, </a:t>
            </a:r>
            <a:r>
              <a:rPr lang="en-US" altLang="zh-CN" sz="2200" dirty="0" err="1" smtClean="0"/>
              <a:t>D.Wheeler</a:t>
            </a:r>
            <a:r>
              <a:rPr lang="en-US" altLang="zh-CN" sz="2200" dirty="0" smtClean="0"/>
              <a:t>, </a:t>
            </a:r>
            <a:r>
              <a:rPr lang="en-US" altLang="zh-CN" sz="2200" dirty="0" err="1" smtClean="0"/>
              <a:t>L.M.Pecora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Carroll</a:t>
            </a:r>
            <a:r>
              <a:rPr lang="zh-CN" altLang="zh-CN" sz="2200" dirty="0" smtClean="0"/>
              <a:t>等人首次把混沌理论使用到序列密码及保密通信理论。</a:t>
            </a:r>
          </a:p>
          <a:p>
            <a:pPr>
              <a:spcBef>
                <a:spcPts val="1200"/>
              </a:spcBef>
            </a:pPr>
            <a:r>
              <a:rPr lang="en-US" altLang="zh-CN" sz="2200" dirty="0" smtClean="0"/>
              <a:t>2001</a:t>
            </a:r>
            <a:r>
              <a:rPr lang="zh-CN" altLang="zh-CN" sz="2200" dirty="0" smtClean="0"/>
              <a:t>年</a:t>
            </a:r>
            <a:r>
              <a:rPr lang="en-US" altLang="zh-CN" sz="2200" dirty="0" smtClean="0"/>
              <a:t>NIST</a:t>
            </a:r>
            <a:r>
              <a:rPr lang="zh-CN" altLang="zh-CN" sz="2200" dirty="0" smtClean="0"/>
              <a:t>发布高级加密标准</a:t>
            </a:r>
            <a:r>
              <a:rPr lang="en-US" altLang="zh-CN" sz="2200" dirty="0" smtClean="0"/>
              <a:t>AES</a:t>
            </a:r>
            <a:r>
              <a:rPr lang="zh-CN" altLang="zh-CN" sz="2200" dirty="0" smtClean="0"/>
              <a:t>，替代</a:t>
            </a:r>
            <a:r>
              <a:rPr lang="en-US" altLang="zh-CN" sz="2200" dirty="0" smtClean="0"/>
              <a:t>DES</a:t>
            </a:r>
            <a:r>
              <a:rPr lang="zh-CN" altLang="zh-CN" sz="2200" dirty="0" smtClean="0"/>
              <a:t>作为商用密码标准。</a:t>
            </a:r>
            <a:endParaRPr lang="zh-CN" altLang="en-US" sz="2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7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5472608" cy="4525963"/>
          </a:xfrm>
        </p:spPr>
        <p:txBody>
          <a:bodyPr/>
          <a:lstStyle/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3.1 </a:t>
            </a:r>
            <a:r>
              <a:rPr lang="zh-CN" altLang="en-US" sz="2600" dirty="0" smtClean="0"/>
              <a:t>密码术及发展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3.2 </a:t>
            </a:r>
            <a:r>
              <a:rPr lang="zh-CN" altLang="en-US" sz="2600" dirty="0" smtClean="0"/>
              <a:t>数据保密通信模型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3.3 </a:t>
            </a:r>
            <a:r>
              <a:rPr lang="zh-CN" altLang="zh-CN" sz="2600" dirty="0" smtClean="0"/>
              <a:t>对称密码体制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3.4 </a:t>
            </a:r>
            <a:r>
              <a:rPr lang="zh-CN" altLang="zh-CN" sz="2600" dirty="0" smtClean="0"/>
              <a:t>公钥密码体制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数字签名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3.5 </a:t>
            </a:r>
            <a:r>
              <a:rPr lang="zh-CN" altLang="zh-CN" sz="2600" dirty="0" smtClean="0"/>
              <a:t>消息完整性保护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3.6 </a:t>
            </a:r>
            <a:r>
              <a:rPr lang="zh-CN" altLang="zh-CN" sz="2600" dirty="0" smtClean="0"/>
              <a:t>认证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3.7 </a:t>
            </a:r>
            <a:r>
              <a:rPr lang="zh-CN" altLang="zh-CN" sz="2600" dirty="0" smtClean="0"/>
              <a:t>计算复杂理论</a:t>
            </a:r>
            <a:endParaRPr lang="en-US" altLang="zh-CN" sz="2600" dirty="0" smtClean="0"/>
          </a:p>
          <a:p>
            <a:pPr>
              <a:lnSpc>
                <a:spcPts val="3400"/>
              </a:lnSpc>
              <a:buFontTx/>
              <a:buNone/>
            </a:pPr>
            <a:r>
              <a:rPr lang="en-US" altLang="zh-CN" sz="2600" dirty="0" smtClean="0"/>
              <a:t>3.8 </a:t>
            </a:r>
            <a:r>
              <a:rPr lang="zh-CN" altLang="en-US" sz="2600" dirty="0" smtClean="0"/>
              <a:t>密码分析</a:t>
            </a:r>
            <a:endParaRPr lang="en-US" altLang="zh-CN" sz="2600" dirty="0" smtClean="0"/>
          </a:p>
        </p:txBody>
      </p:sp>
      <p:pic>
        <p:nvPicPr>
          <p:cNvPr id="1331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064" y="3716338"/>
            <a:ext cx="2438400" cy="24384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r>
              <a:rPr lang="zh-CN" altLang="en-US"/>
              <a:t>目  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95536" y="2708920"/>
            <a:ext cx="5472608" cy="3456384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1493168"/>
            <a:ext cx="5472608" cy="56768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6552-0054-45D8-9119-54D6BABDB275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39552" y="2276872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如何在开放网络中保密传输数据？</a:t>
            </a:r>
          </a:p>
        </p:txBody>
      </p:sp>
      <p:pic>
        <p:nvPicPr>
          <p:cNvPr id="6" name="Picture 2" descr="maWW1VwgxB6W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2952750" cy="2214563"/>
          </a:xfrm>
          <a:prstGeom prst="rect">
            <a:avLst/>
          </a:prstGeom>
          <a:noFill/>
        </p:spPr>
      </p:pic>
      <p:sp>
        <p:nvSpPr>
          <p:cNvPr id="7" name="云形标注 6"/>
          <p:cNvSpPr/>
          <p:nvPr/>
        </p:nvSpPr>
        <p:spPr>
          <a:xfrm>
            <a:off x="6695728" y="2996952"/>
            <a:ext cx="2448272" cy="1440160"/>
          </a:xfrm>
          <a:prstGeom prst="cloudCallout">
            <a:avLst>
              <a:gd name="adj1" fmla="val -35423"/>
              <a:gd name="adj2" fmla="val 525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Comic Sans MS" pitchFamily="66" charset="0"/>
              </a:rPr>
              <a:t>Secret Transmission?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3226</Words>
  <Application>Microsoft Office PowerPoint</Application>
  <PresentationFormat>全屏显示(4:3)</PresentationFormat>
  <Paragraphs>299</Paragraphs>
  <Slides>55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58" baseType="lpstr">
      <vt:lpstr>默认设计模板</vt:lpstr>
      <vt:lpstr>Visio</vt:lpstr>
      <vt:lpstr>公式</vt:lpstr>
      <vt:lpstr>幻灯片 1</vt:lpstr>
      <vt:lpstr>学习目标</vt:lpstr>
      <vt:lpstr>目  录</vt:lpstr>
      <vt:lpstr>什么是密码术？</vt:lpstr>
      <vt:lpstr>3.1 密码术及发展</vt:lpstr>
      <vt:lpstr>3.1 密码术及发展</vt:lpstr>
      <vt:lpstr>3.1 密码术及发展</vt:lpstr>
      <vt:lpstr>目  录</vt:lpstr>
      <vt:lpstr>幻灯片 9</vt:lpstr>
      <vt:lpstr>幻灯片 10</vt:lpstr>
      <vt:lpstr>3.2 数据保密通信模型</vt:lpstr>
      <vt:lpstr>目  录</vt:lpstr>
      <vt:lpstr>幻灯片 13</vt:lpstr>
      <vt:lpstr>幻灯片 14</vt:lpstr>
      <vt:lpstr>3.3 对称密码体制</vt:lpstr>
      <vt:lpstr>3.3 对称密码体制</vt:lpstr>
      <vt:lpstr>幻灯片 17</vt:lpstr>
      <vt:lpstr>3.3 对称密码体制</vt:lpstr>
      <vt:lpstr>目  录</vt:lpstr>
      <vt:lpstr>幻灯片 20</vt:lpstr>
      <vt:lpstr>3.4 公钥密码体制</vt:lpstr>
      <vt:lpstr>3.4 公钥密码体制</vt:lpstr>
      <vt:lpstr>3.4 公钥密码体制</vt:lpstr>
      <vt:lpstr>目  录</vt:lpstr>
      <vt:lpstr>幻灯片 25</vt:lpstr>
      <vt:lpstr>3.5 数字签名</vt:lpstr>
      <vt:lpstr>幻灯片 27</vt:lpstr>
      <vt:lpstr>3.5 数字签名</vt:lpstr>
      <vt:lpstr>3.5 数字签名</vt:lpstr>
      <vt:lpstr>幻灯片 30</vt:lpstr>
      <vt:lpstr>3.5 数字签名</vt:lpstr>
      <vt:lpstr>幻灯片 32</vt:lpstr>
      <vt:lpstr>目  录</vt:lpstr>
      <vt:lpstr>幻灯片 34</vt:lpstr>
      <vt:lpstr>3.5 消息完整性保护</vt:lpstr>
      <vt:lpstr>3.5 消息完整性保护</vt:lpstr>
      <vt:lpstr>3.5 消息完整性保护</vt:lpstr>
      <vt:lpstr>目  录</vt:lpstr>
      <vt:lpstr>幻灯片 39</vt:lpstr>
      <vt:lpstr>3.6 认证</vt:lpstr>
      <vt:lpstr>3.6 认证</vt:lpstr>
      <vt:lpstr>3.6 认证</vt:lpstr>
      <vt:lpstr>目  录</vt:lpstr>
      <vt:lpstr>幻灯片 44</vt:lpstr>
      <vt:lpstr>3.7 计算复杂理论</vt:lpstr>
      <vt:lpstr>3.7 计算复杂理论</vt:lpstr>
      <vt:lpstr>3.7 计算复杂理论</vt:lpstr>
      <vt:lpstr>目  录</vt:lpstr>
      <vt:lpstr>幻灯片 49</vt:lpstr>
      <vt:lpstr>3.8 密码分析</vt:lpstr>
      <vt:lpstr>3.8 密码分析</vt:lpstr>
      <vt:lpstr>3.8 密码分析</vt:lpstr>
      <vt:lpstr>小  结</vt:lpstr>
      <vt:lpstr>幻灯片 54</vt:lpstr>
      <vt:lpstr>作业与思考</vt:lpstr>
    </vt:vector>
  </TitlesOfParts>
  <Company>HAUT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</dc:creator>
  <cp:lastModifiedBy>Jerry D</cp:lastModifiedBy>
  <cp:revision>137</cp:revision>
  <dcterms:created xsi:type="dcterms:W3CDTF">2009-08-23T07:10:09Z</dcterms:created>
  <dcterms:modified xsi:type="dcterms:W3CDTF">2011-09-14T09:27:16Z</dcterms:modified>
</cp:coreProperties>
</file>