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6"/>
  </p:notesMasterIdLst>
  <p:handoutMasterIdLst>
    <p:handoutMasterId r:id="rId7"/>
  </p:handoutMasterIdLst>
  <p:sldIdLst>
    <p:sldId id="342" r:id="rId3"/>
    <p:sldId id="327" r:id="rId4"/>
    <p:sldId id="370"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034"/>
    <a:srgbClr val="FDB812"/>
    <a:srgbClr val="0062C4"/>
    <a:srgbClr val="F5F5EA"/>
    <a:srgbClr val="FF6600"/>
    <a:srgbClr val="007BF6"/>
    <a:srgbClr val="F0E7E2"/>
    <a:srgbClr val="F3ECE4"/>
    <a:srgbClr val="D81EDC"/>
    <a:srgbClr val="70B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96" autoAdjust="0"/>
    <p:restoredTop sz="94660"/>
  </p:normalViewPr>
  <p:slideViewPr>
    <p:cSldViewPr snapToGrid="0">
      <p:cViewPr varScale="1">
        <p:scale>
          <a:sx n="76" d="100"/>
          <a:sy n="76" d="100"/>
        </p:scale>
        <p:origin x="-312" y="-96"/>
      </p:cViewPr>
      <p:guideLst>
        <p:guide orient="horz" pos="2159"/>
        <p:guide pos="3840"/>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handoutMaster" Target="handoutMasters/handout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0CC5C9-847A-4AFF-BE45-ED75F4913185}" type="datetimeFigureOut">
              <a:rPr lang="zh-CN" altLang="en-US" smtClean="0"/>
              <a:t>2017/6/9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1189E0-078E-4C81-8AED-F55778FDA713}" type="slidenum">
              <a:rPr lang="zh-CN" altLang="en-US" smtClean="0"/>
              <a:t>‹#›</a:t>
            </a:fld>
            <a:endParaRPr lang="zh-CN" altLang="en-US"/>
          </a:p>
        </p:txBody>
      </p:sp>
    </p:spTree>
    <p:extLst>
      <p:ext uri="{BB962C8B-B14F-4D97-AF65-F5344CB8AC3E}">
        <p14:creationId xmlns:p14="http://schemas.microsoft.com/office/powerpoint/2010/main" val="7479550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2017/6/9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317503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F0E7E2"/>
        </a:solidFill>
        <a:effectLst/>
      </p:bgPr>
    </p:bg>
    <p:spTree>
      <p:nvGrpSpPr>
        <p:cNvPr id="1" name=""/>
        <p:cNvGrpSpPr/>
        <p:nvPr/>
      </p:nvGrpSpPr>
      <p:grpSpPr>
        <a:xfrm>
          <a:off x="0" y="0"/>
          <a:ext cx="0" cy="0"/>
          <a:chOff x="0" y="0"/>
          <a:chExt cx="0" cy="0"/>
        </a:xfrm>
      </p:grpSpPr>
      <p:pic>
        <p:nvPicPr>
          <p:cNvPr id="20" name="图片 19"/>
          <p:cNvPicPr>
            <a:picLocks noChangeAspect="1"/>
          </p:cNvPicPr>
          <p:nvPr userDrawn="1"/>
        </p:nvPicPr>
        <p:blipFill rotWithShape="1">
          <a:blip r:embed="rId2">
            <a:extLst>
              <a:ext uri="{28A0092B-C50C-407E-A947-70E740481C1C}">
                <a14:useLocalDpi xmlns:a14="http://schemas.microsoft.com/office/drawing/2010/main" val="0"/>
              </a:ext>
            </a:extLst>
          </a:blip>
          <a:srcRect b="5041"/>
          <a:stretch>
            <a:fillRect/>
          </a:stretch>
        </p:blipFill>
        <p:spPr>
          <a:xfrm>
            <a:off x="893871" y="0"/>
            <a:ext cx="4818743" cy="6901683"/>
          </a:xfrm>
          <a:prstGeom prst="rect">
            <a:avLst/>
          </a:prstGeom>
        </p:spPr>
      </p:pic>
      <p:sp>
        <p:nvSpPr>
          <p:cNvPr id="8" name="矩形 7"/>
          <p:cNvSpPr/>
          <p:nvPr userDrawn="1"/>
        </p:nvSpPr>
        <p:spPr>
          <a:xfrm>
            <a:off x="0" y="2310109"/>
            <a:ext cx="12192000" cy="1711387"/>
          </a:xfrm>
          <a:prstGeom prst="rect">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1"/>
          <p:cNvSpPr txBox="1"/>
          <p:nvPr userDrawn="1"/>
        </p:nvSpPr>
        <p:spPr>
          <a:xfrm>
            <a:off x="4241606" y="2418864"/>
            <a:ext cx="7202237" cy="1415772"/>
          </a:xfrm>
          <a:prstGeom prst="rect">
            <a:avLst/>
          </a:prstGeom>
          <a:noFill/>
        </p:spPr>
        <p:txBody>
          <a:bodyPr wrap="square">
            <a:spAutoFit/>
          </a:bodyPr>
          <a:lstStyle/>
          <a:p>
            <a:pPr algn="r" fontAlgn="auto">
              <a:spcBef>
                <a:spcPts val="0"/>
              </a:spcBef>
              <a:spcAft>
                <a:spcPts val="0"/>
              </a:spcAft>
              <a:defRPr/>
            </a:pPr>
            <a:r>
              <a:rPr lang="zh-CN" altLang="en-US" sz="8600" b="1" dirty="0" smtClean="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rPr>
              <a:t>观舞记</a:t>
            </a:r>
            <a:endParaRPr lang="zh-CN" altLang="en-US" sz="8600" b="1" dirty="0">
              <a:solidFill>
                <a:srgbClr val="FF6600"/>
              </a:solidFill>
              <a:effectLst>
                <a:outerShdw blurRad="38100" dist="38100" dir="2700000" algn="tl">
                  <a:srgbClr val="000000">
                    <a:alpha val="43137"/>
                  </a:srgbClr>
                </a:outerShdw>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sp>
        <p:nvSpPr>
          <p:cNvPr id="18" name="TextBox 7"/>
          <p:cNvSpPr txBox="1">
            <a:spLocks noChangeArrowheads="1"/>
          </p:cNvSpPr>
          <p:nvPr userDrawn="1"/>
        </p:nvSpPr>
        <p:spPr bwMode="auto">
          <a:xfrm>
            <a:off x="6606484" y="4021496"/>
            <a:ext cx="4837359" cy="461665"/>
          </a:xfrm>
          <a:prstGeom prst="rect">
            <a:avLst/>
          </a:prstGeom>
          <a:noFill/>
          <a:ln>
            <a:noFill/>
          </a:ln>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a:t>
            </a:r>
            <a:r>
              <a:rPr lang="zh-CN" altLang="en-US" sz="2400" dirty="0" smtClean="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rPr>
              <a:t>献给印度舞蹈家卡拉姐妹</a:t>
            </a:r>
            <a:endParaRPr lang="zh-CN" altLang="en-US" sz="2400" dirty="0">
              <a:solidFill>
                <a:srgbClr val="007BF6"/>
              </a:solidFill>
              <a:effectLst/>
              <a:latin typeface="黑体" panose="02010609060101010101" pitchFamily="49" charset="-122"/>
              <a:ea typeface="黑体" panose="02010609060101010101" pitchFamily="49" charset="-122"/>
              <a:cs typeface="Arial Unicode MS" panose="020B0604020202020204" pitchFamily="34" charset="-122"/>
            </a:endParaRPr>
          </a:p>
        </p:txBody>
      </p:sp>
      <p:sp>
        <p:nvSpPr>
          <p:cNvPr id="19" name="TextBox 11"/>
          <p:cNvSpPr txBox="1"/>
          <p:nvPr userDrawn="1"/>
        </p:nvSpPr>
        <p:spPr>
          <a:xfrm>
            <a:off x="10399059" y="4684108"/>
            <a:ext cx="1044784" cy="523220"/>
          </a:xfrm>
          <a:prstGeom prst="rect">
            <a:avLst/>
          </a:prstGeom>
          <a:noFill/>
        </p:spPr>
        <p:txBody>
          <a:bodyPr wrap="square">
            <a:spAutoFit/>
          </a:bodyPr>
          <a:lstStyle/>
          <a:p>
            <a:pPr algn="r" fontAlgn="auto">
              <a:spcBef>
                <a:spcPts val="0"/>
              </a:spcBef>
              <a:spcAft>
                <a:spcPts val="0"/>
              </a:spcAft>
              <a:defRPr/>
            </a:pPr>
            <a:r>
              <a:rPr lang="zh-CN" altLang="en-US" sz="2800" b="1" dirty="0" smtClean="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冰心</a:t>
            </a:r>
            <a:endParaRPr lang="zh-CN" altLang="en-US" sz="2800" b="1" dirty="0">
              <a:solidFill>
                <a:srgbClr val="FF66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BA1E361-BD71-456A-B820-C9E808BB4658}" type="datetimeFigureOut">
              <a:rPr lang="zh-CN" altLang="en-US" smtClean="0"/>
              <a:t>2017/6/9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F177360D-25D4-4A9A-9D81-CE35000E7C6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t>2017/6/9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t>2017/6/9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BA1E361-BD71-456A-B820-C9E808BB4658}" type="datetimeFigureOut">
              <a:rPr lang="zh-CN" altLang="en-US" smtClean="0"/>
              <a:t>2017/6/9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BA1E361-BD71-456A-B820-C9E808BB4658}" type="datetimeFigureOut">
              <a:rPr lang="zh-CN" altLang="en-US" smtClean="0"/>
              <a:t>2017/6/9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A1E361-BD71-456A-B820-C9E808BB4658}" type="datetimeFigureOut">
              <a:rPr lang="zh-CN" altLang="en-US" smtClean="0"/>
              <a:t>2017/6/9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77360D-25D4-4A9A-9D81-CE35000E7C60}"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A1E361-BD71-456A-B820-C9E808BB4658}" type="datetimeFigureOut">
              <a:rPr lang="zh-CN" altLang="en-US" smtClean="0"/>
              <a:t>2017/6/9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77360D-25D4-4A9A-9D81-CE35000E7C60}"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A1E361-BD71-456A-B820-C9E808BB4658}" type="datetimeFigureOut">
              <a:rPr lang="zh-CN" altLang="en-US" smtClean="0"/>
              <a:t>2017/6/9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77360D-25D4-4A9A-9D81-CE35000E7C6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cxnSp>
        <p:nvCxnSpPr>
          <p:cNvPr id="20" name="直接连接符 19"/>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BA1E361-BD71-456A-B820-C9E808BB4658}" type="datetimeFigureOut">
              <a:rPr lang="zh-CN" altLang="en-US" smtClean="0"/>
              <a:t>2017/6/9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BA1E361-BD71-456A-B820-C9E808BB4658}" type="datetimeFigureOut">
              <a:rPr lang="zh-CN" altLang="en-US" smtClean="0"/>
              <a:t>2017/6/9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77360D-25D4-4A9A-9D81-CE35000E7C60}"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t>2017/6/9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A1E361-BD71-456A-B820-C9E808BB4658}" type="datetimeFigureOut">
              <a:rPr lang="zh-CN" altLang="en-US" smtClean="0"/>
              <a:t>2017/6/9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77360D-25D4-4A9A-9D81-CE35000E7C6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4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EA"/>
        </a:solidFill>
        <a:effectLst/>
      </p:bgPr>
    </p:bg>
    <p:spTree>
      <p:nvGrpSpPr>
        <p:cNvPr id="1" name=""/>
        <p:cNvGrpSpPr/>
        <p:nvPr/>
      </p:nvGrpSpPr>
      <p:grpSpPr>
        <a:xfrm>
          <a:off x="0" y="0"/>
          <a:ext cx="0" cy="0"/>
          <a:chOff x="0" y="0"/>
          <a:chExt cx="0" cy="0"/>
        </a:xfrm>
      </p:grpSpPr>
      <p:sp>
        <p:nvSpPr>
          <p:cNvPr id="22" name="矩形 21"/>
          <p:cNvSpPr/>
          <p:nvPr userDrawn="1"/>
        </p:nvSpPr>
        <p:spPr>
          <a:xfrm>
            <a:off x="2642791" y="6381327"/>
            <a:ext cx="9549209" cy="476673"/>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3034"/>
              </a:solidFill>
            </a:endParaRPr>
          </a:p>
        </p:txBody>
      </p:sp>
      <p:sp>
        <p:nvSpPr>
          <p:cNvPr id="9" name="矩形 8"/>
          <p:cNvSpPr/>
          <p:nvPr userDrawn="1"/>
        </p:nvSpPr>
        <p:spPr>
          <a:xfrm>
            <a:off x="0" y="6381327"/>
            <a:ext cx="3606800" cy="476673"/>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11356958" y="6439663"/>
            <a:ext cx="360000" cy="360000"/>
          </a:xfrm>
          <a:prstGeom prst="ellipse">
            <a:avLst/>
          </a:prstGeom>
          <a:solidFill>
            <a:srgbClr val="FFFFFF">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latin typeface="微软雅黑" panose="020B0503020204020204" pitchFamily="34" charset="-122"/>
              <a:ea typeface="微软雅黑" panose="020B0503020204020204" pitchFamily="34" charset="-122"/>
            </a:endParaRPr>
          </a:p>
        </p:txBody>
      </p:sp>
      <p:sp>
        <p:nvSpPr>
          <p:cNvPr id="11" name="TextBox 15"/>
          <p:cNvSpPr txBox="1"/>
          <p:nvPr userDrawn="1"/>
        </p:nvSpPr>
        <p:spPr>
          <a:xfrm>
            <a:off x="11211743" y="6450386"/>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3" name="直接连接符 2"/>
          <p:cNvCxnSpPr/>
          <p:nvPr userDrawn="1"/>
        </p:nvCxnSpPr>
        <p:spPr>
          <a:xfrm>
            <a:off x="0" y="895011"/>
            <a:ext cx="3855308" cy="0"/>
          </a:xfrm>
          <a:prstGeom prst="line">
            <a:avLst/>
          </a:prstGeom>
          <a:ln>
            <a:solidFill>
              <a:schemeClr val="bg1">
                <a:lumMod val="6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A1E361-BD71-456A-B820-C9E808BB4658}" type="datetimeFigureOut">
              <a:rPr lang="zh-CN" altLang="en-US" smtClean="0"/>
              <a:t>2017/6/9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7360D-25D4-4A9A-9D81-CE35000E7C6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2190305" y="7890927"/>
            <a:ext cx="847090" cy="356870"/>
          </a:xfrm>
          <a:prstGeom prst="rect">
            <a:avLst/>
          </a:prstGeom>
          <a:noFill/>
        </p:spPr>
        <p:txBody>
          <a:bodyPr wrap="none" lIns="81063" tIns="40532" rIns="81063" bIns="40532" rtlCol="0">
            <a:spAutoFit/>
          </a:bodyPr>
          <a:lstStyle/>
          <a:p>
            <a:r>
              <a:rPr lang="zh-CN" altLang="en-US" dirty="0" smtClean="0"/>
              <a:t>延迟符</a:t>
            </a:r>
            <a:endParaRPr lang="zh-CN" altLang="en-US" dirty="0"/>
          </a:p>
        </p:txBody>
      </p:sp>
      <p:sp>
        <p:nvSpPr>
          <p:cNvPr id="98" name="Rectangle 4"/>
          <p:cNvSpPr txBox="1">
            <a:spLocks noChangeArrowheads="1"/>
          </p:cNvSpPr>
          <p:nvPr/>
        </p:nvSpPr>
        <p:spPr bwMode="auto">
          <a:xfrm>
            <a:off x="4814570" y="3096260"/>
            <a:ext cx="6419850" cy="3155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88" tIns="45693" rIns="91388" bIns="45693"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fontAlgn="auto">
              <a:lnSpc>
                <a:spcPct val="110000"/>
              </a:lnSpc>
              <a:spcBef>
                <a:spcPts val="0"/>
              </a:spcBef>
              <a:spcAft>
                <a:spcPts val="0"/>
              </a:spcAft>
              <a:defRPr/>
            </a:pPr>
            <a:r>
              <a:rPr lang="zh-CN" altLang="en-US" sz="6000" kern="0" dirty="0" smtClean="0">
                <a:solidFill>
                  <a:srgbClr val="FDB812"/>
                </a:solidFill>
                <a:latin typeface="方正正大黑简体" panose="02000000000000000000" charset="-122"/>
                <a:ea typeface="方正正大黑简体" panose="02000000000000000000" charset="-122"/>
                <a:sym typeface="+mn-ea"/>
              </a:rPr>
              <a:t>序言</a:t>
            </a:r>
            <a:endParaRPr lang="zh-CN" altLang="en-US" sz="6000" kern="0" dirty="0">
              <a:solidFill>
                <a:srgbClr val="FDB812"/>
              </a:solidFill>
              <a:latin typeface="方正正大黑简体" panose="02000000000000000000" charset="-122"/>
              <a:ea typeface="方正正大黑简体" panose="02000000000000000000" charset="-122"/>
              <a:sym typeface="+mn-ea"/>
            </a:endParaRPr>
          </a:p>
        </p:txBody>
      </p:sp>
      <p:pic>
        <p:nvPicPr>
          <p:cNvPr id="100"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1272516" y="1777487"/>
            <a:ext cx="2952356" cy="295302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05914" y="1401892"/>
            <a:ext cx="3347491" cy="3348247"/>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grpSp>
        <p:nvGrpSpPr>
          <p:cNvPr id="106" name="组合 105"/>
          <p:cNvGrpSpPr/>
          <p:nvPr/>
        </p:nvGrpSpPr>
        <p:grpSpPr>
          <a:xfrm>
            <a:off x="8231098" y="-1196972"/>
            <a:ext cx="1571879" cy="1572448"/>
            <a:chOff x="304800" y="673100"/>
            <a:chExt cx="4000500" cy="4000500"/>
          </a:xfrm>
          <a:solidFill>
            <a:srgbClr val="FDB812"/>
          </a:solidFill>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08" name="椭圆 10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09" name="组合 108"/>
          <p:cNvGrpSpPr/>
          <p:nvPr/>
        </p:nvGrpSpPr>
        <p:grpSpPr>
          <a:xfrm>
            <a:off x="5809362" y="-378486"/>
            <a:ext cx="840041" cy="840345"/>
            <a:chOff x="304800" y="673100"/>
            <a:chExt cx="4000500" cy="4000500"/>
          </a:xfrm>
          <a:solidFill>
            <a:srgbClr val="FDB812"/>
          </a:solidFill>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1" name="椭圆 110"/>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2" name="组合 111"/>
          <p:cNvGrpSpPr/>
          <p:nvPr/>
        </p:nvGrpSpPr>
        <p:grpSpPr>
          <a:xfrm>
            <a:off x="6803246" y="-502407"/>
            <a:ext cx="1186984" cy="1187414"/>
            <a:chOff x="304800" y="673100"/>
            <a:chExt cx="4000500" cy="4000500"/>
          </a:xfrm>
          <a:solidFill>
            <a:srgbClr val="323034"/>
          </a:solidFill>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14" name="椭圆 113"/>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15" name="组合 114"/>
          <p:cNvGrpSpPr/>
          <p:nvPr/>
        </p:nvGrpSpPr>
        <p:grpSpPr>
          <a:xfrm>
            <a:off x="9832274" y="-223317"/>
            <a:ext cx="914112" cy="914443"/>
            <a:chOff x="304800" y="673100"/>
            <a:chExt cx="4000500" cy="4000500"/>
          </a:xfrm>
          <a:solidFill>
            <a:srgbClr val="323034"/>
          </a:solidFill>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18" name="组合 117"/>
          <p:cNvGrpSpPr/>
          <p:nvPr/>
        </p:nvGrpSpPr>
        <p:grpSpPr>
          <a:xfrm>
            <a:off x="1028058" y="6511440"/>
            <a:ext cx="784895" cy="785179"/>
            <a:chOff x="304800" y="673100"/>
            <a:chExt cx="4000500" cy="4000500"/>
          </a:xfrm>
          <a:solidFill>
            <a:srgbClr val="323034"/>
          </a:solidFill>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20" name="椭圆 119"/>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27" name="组合 126"/>
          <p:cNvGrpSpPr/>
          <p:nvPr/>
        </p:nvGrpSpPr>
        <p:grpSpPr>
          <a:xfrm>
            <a:off x="11003166" y="-1219951"/>
            <a:ext cx="1571879" cy="1572448"/>
            <a:chOff x="304800" y="673100"/>
            <a:chExt cx="4000500" cy="4000500"/>
          </a:xfrm>
          <a:solidFill>
            <a:srgbClr val="FFC000"/>
          </a:solidFill>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29" name="椭圆 128"/>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0" name="组合 129"/>
          <p:cNvGrpSpPr/>
          <p:nvPr/>
        </p:nvGrpSpPr>
        <p:grpSpPr>
          <a:xfrm>
            <a:off x="10943328" y="393672"/>
            <a:ext cx="297346" cy="297454"/>
            <a:chOff x="304800" y="673100"/>
            <a:chExt cx="4000500" cy="4000500"/>
          </a:xfrm>
          <a:effectLst>
            <a:outerShdw blurRad="444500" dist="254000" dir="810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2" name="椭圆 13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3" name="组合 132"/>
          <p:cNvGrpSpPr/>
          <p:nvPr/>
        </p:nvGrpSpPr>
        <p:grpSpPr>
          <a:xfrm>
            <a:off x="2596767" y="6065627"/>
            <a:ext cx="1571879" cy="1572448"/>
            <a:chOff x="304800" y="673100"/>
            <a:chExt cx="4000500" cy="4000500"/>
          </a:xfrm>
          <a:solidFill>
            <a:srgbClr val="323034"/>
          </a:solidFill>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Calibri" panose="020F0502020204030204"/>
                <a:ea typeface="宋体" panose="02010600030101010101" pitchFamily="2" charset="-122"/>
              </a:endParaRPr>
            </a:p>
          </p:txBody>
        </p:sp>
        <p:sp>
          <p:nvSpPr>
            <p:cNvPr id="135" name="椭圆 134"/>
            <p:cNvSpPr/>
            <p:nvPr/>
          </p:nvSpPr>
          <p:spPr>
            <a:xfrm>
              <a:off x="392112" y="760412"/>
              <a:ext cx="3825873" cy="3825873"/>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136" name="组合 135"/>
          <p:cNvGrpSpPr/>
          <p:nvPr/>
        </p:nvGrpSpPr>
        <p:grpSpPr>
          <a:xfrm>
            <a:off x="1706301" y="5932955"/>
            <a:ext cx="693371" cy="693622"/>
            <a:chOff x="304800" y="673100"/>
            <a:chExt cx="4000500" cy="4000500"/>
          </a:xfrm>
          <a:solidFill>
            <a:srgbClr val="FDB812"/>
          </a:solidFill>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38" name="椭圆 137"/>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39" name="组合 138"/>
          <p:cNvGrpSpPr/>
          <p:nvPr/>
        </p:nvGrpSpPr>
        <p:grpSpPr>
          <a:xfrm>
            <a:off x="394332" y="6353127"/>
            <a:ext cx="422370" cy="422522"/>
            <a:chOff x="304800" y="673100"/>
            <a:chExt cx="4000500" cy="4000500"/>
          </a:xfrm>
          <a:effectLst>
            <a:outerShdw blurRad="444500" dist="254000" dir="8100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1" name="椭圆 140"/>
            <p:cNvSpPr/>
            <p:nvPr/>
          </p:nvSpPr>
          <p:spPr>
            <a:xfrm>
              <a:off x="392112" y="760412"/>
              <a:ext cx="3825874" cy="3825874"/>
            </a:xfrm>
            <a:prstGeom prst="ellipse">
              <a:avLst/>
            </a:prstGeom>
            <a:solidFill>
              <a:srgbClr val="FFC000"/>
            </a:soli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grpSp>
        <p:nvGrpSpPr>
          <p:cNvPr id="142" name="组合 141"/>
          <p:cNvGrpSpPr/>
          <p:nvPr/>
        </p:nvGrpSpPr>
        <p:grpSpPr>
          <a:xfrm>
            <a:off x="162452" y="6108706"/>
            <a:ext cx="211184" cy="211261"/>
            <a:chOff x="304800" y="673100"/>
            <a:chExt cx="4000500" cy="4000500"/>
          </a:xfrm>
          <a:effectLst>
            <a:outerShdw blurRad="444500" dist="254000" dir="8100000" algn="tr" rotWithShape="0">
              <a:prstClr val="black">
                <a:alpha val="50000"/>
              </a:prstClr>
            </a:outerShdw>
          </a:effectLst>
        </p:grpSpPr>
        <p:sp>
          <p:nvSpPr>
            <p:cNvPr id="143" name="同心圆 1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sp>
          <p:nvSpPr>
            <p:cNvPr id="144" name="椭圆 1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Calibri" panose="020F0502020204030204"/>
                <a:ea typeface="宋体" panose="02010600030101010101" pitchFamily="2" charset="-122"/>
              </a:endParaRPr>
            </a:p>
          </p:txBody>
        </p:sp>
      </p:grpSp>
      <p:sp>
        <p:nvSpPr>
          <p:cNvPr id="145" name="TextBox 144"/>
          <p:cNvSpPr txBox="1"/>
          <p:nvPr/>
        </p:nvSpPr>
        <p:spPr>
          <a:xfrm>
            <a:off x="2206959" y="7890927"/>
            <a:ext cx="848360" cy="358140"/>
          </a:xfrm>
          <a:prstGeom prst="rect">
            <a:avLst/>
          </a:prstGeom>
          <a:noFill/>
        </p:spPr>
        <p:txBody>
          <a:bodyPr wrap="none" lIns="81461" tIns="40731" rIns="81461" bIns="40731" rtlCol="0">
            <a:spAutoFit/>
          </a:bodyPr>
          <a:lstStyle/>
          <a:p>
            <a:r>
              <a:rPr lang="zh-CN" altLang="en-US" dirty="0" smtClean="0"/>
              <a:t>延迟符</a:t>
            </a:r>
            <a:endParaRPr lang="zh-CN" altLang="en-US" dirty="0"/>
          </a:p>
        </p:txBody>
      </p:sp>
      <p:sp>
        <p:nvSpPr>
          <p:cNvPr id="3" name="矩形 2"/>
          <p:cNvSpPr/>
          <p:nvPr/>
        </p:nvSpPr>
        <p:spPr>
          <a:xfrm>
            <a:off x="11092001" y="6404788"/>
            <a:ext cx="845777" cy="413300"/>
          </a:xfrm>
          <a:prstGeom prst="rect">
            <a:avLst/>
          </a:prstGeom>
          <a:solidFill>
            <a:srgbClr val="32303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47054" y="1568081"/>
            <a:ext cx="9773285" cy="923330"/>
          </a:xfrm>
          <a:prstGeom prst="rect">
            <a:avLst/>
          </a:prstGeom>
          <a:noFill/>
        </p:spPr>
        <p:txBody>
          <a:bodyPr wrap="square" rtlCol="0">
            <a:spAutoFit/>
          </a:bodyPr>
          <a:lstStyle/>
          <a:p>
            <a:pPr algn="ctr"/>
            <a:r>
              <a:rPr lang="zh-CN" altLang="zh-CN" dirty="0">
                <a:latin typeface="+mn-ea"/>
              </a:rPr>
              <a:t>主</a:t>
            </a:r>
            <a:r>
              <a:rPr lang="en-US" altLang="zh-CN" dirty="0">
                <a:latin typeface="+mn-ea"/>
              </a:rPr>
              <a:t>  </a:t>
            </a:r>
            <a:r>
              <a:rPr lang="zh-CN" altLang="zh-CN" dirty="0">
                <a:latin typeface="+mn-ea"/>
              </a:rPr>
              <a:t>编：王俊涛</a:t>
            </a:r>
            <a:r>
              <a:rPr lang="en-US" altLang="zh-CN" dirty="0">
                <a:latin typeface="+mn-ea"/>
              </a:rPr>
              <a:t>  </a:t>
            </a:r>
            <a:r>
              <a:rPr lang="zh-CN" altLang="zh-CN" dirty="0">
                <a:latin typeface="+mn-ea"/>
              </a:rPr>
              <a:t>肖慧</a:t>
            </a:r>
          </a:p>
          <a:p>
            <a:pPr algn="ctr"/>
            <a:r>
              <a:rPr lang="zh-CN" altLang="zh-CN" dirty="0">
                <a:latin typeface="+mn-ea"/>
              </a:rPr>
              <a:t>副主编：张焱、刘婷、杨梅、范大伟、李辉</a:t>
            </a:r>
          </a:p>
          <a:p>
            <a:pPr algn="ctr"/>
            <a:r>
              <a:rPr lang="zh-CN" altLang="zh-CN" dirty="0">
                <a:latin typeface="+mn-ea"/>
              </a:rPr>
              <a:t>参编：赵海涛、王新燕</a:t>
            </a:r>
          </a:p>
        </p:txBody>
      </p:sp>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p>
        </p:txBody>
      </p:sp>
      <p:sp>
        <p:nvSpPr>
          <p:cNvPr id="9" name="文本框 1"/>
          <p:cNvSpPr txBox="1"/>
          <p:nvPr/>
        </p:nvSpPr>
        <p:spPr>
          <a:xfrm>
            <a:off x="1147053" y="958337"/>
            <a:ext cx="9773285" cy="523220"/>
          </a:xfrm>
          <a:prstGeom prst="rect">
            <a:avLst/>
          </a:prstGeom>
          <a:noFill/>
        </p:spPr>
        <p:txBody>
          <a:bodyPr wrap="square" rtlCol="0">
            <a:spAutoFit/>
          </a:bodyPr>
          <a:lstStyle/>
          <a:p>
            <a:pPr algn="ctr"/>
            <a:r>
              <a:rPr lang="en-US" altLang="zh-CN" sz="2800" dirty="0" smtClean="0">
                <a:latin typeface="黑体" pitchFamily="49" charset="-122"/>
                <a:ea typeface="黑体" pitchFamily="49" charset="-122"/>
              </a:rPr>
              <a:t>《</a:t>
            </a:r>
            <a:r>
              <a:rPr lang="zh-CN" altLang="en-US" sz="2800" dirty="0" smtClean="0">
                <a:latin typeface="黑体" pitchFamily="49" charset="-122"/>
                <a:ea typeface="黑体" pitchFamily="49" charset="-122"/>
              </a:rPr>
              <a:t>新产品开发设计</a:t>
            </a:r>
            <a:r>
              <a:rPr lang="en-US" altLang="zh-CN" sz="2800" dirty="0" smtClean="0">
                <a:latin typeface="黑体" pitchFamily="49" charset="-122"/>
                <a:ea typeface="黑体" pitchFamily="49" charset="-122"/>
              </a:rPr>
              <a:t>》</a:t>
            </a:r>
            <a:endParaRPr lang="zh-CN" altLang="zh-CN" sz="2800" dirty="0">
              <a:latin typeface="黑体" pitchFamily="49" charset="-122"/>
              <a:ea typeface="黑体" pitchFamily="49" charset="-122"/>
            </a:endParaRPr>
          </a:p>
        </p:txBody>
      </p:sp>
      <p:sp>
        <p:nvSpPr>
          <p:cNvPr id="3" name="TextBox 2"/>
          <p:cNvSpPr txBox="1"/>
          <p:nvPr/>
        </p:nvSpPr>
        <p:spPr>
          <a:xfrm>
            <a:off x="626110" y="2592889"/>
            <a:ext cx="10922952" cy="3693319"/>
          </a:xfrm>
          <a:prstGeom prst="rect">
            <a:avLst/>
          </a:prstGeom>
          <a:noFill/>
        </p:spPr>
        <p:txBody>
          <a:bodyPr wrap="square" rtlCol="0">
            <a:spAutoFit/>
          </a:bodyPr>
          <a:lstStyle/>
          <a:p>
            <a:r>
              <a:rPr lang="en-US" altLang="zh-CN" dirty="0" smtClean="0">
                <a:latin typeface="黑体" pitchFamily="49" charset="-122"/>
                <a:ea typeface="黑体" pitchFamily="49" charset="-122"/>
              </a:rPr>
              <a:t>         </a:t>
            </a:r>
            <a:r>
              <a:rPr lang="zh-CN" altLang="zh-CN" dirty="0" smtClean="0">
                <a:latin typeface="黑体" pitchFamily="49" charset="-122"/>
                <a:ea typeface="黑体" pitchFamily="49" charset="-122"/>
              </a:rPr>
              <a:t>产品</a:t>
            </a:r>
            <a:r>
              <a:rPr lang="zh-CN" altLang="zh-CN" dirty="0">
                <a:latin typeface="黑体" pitchFamily="49" charset="-122"/>
                <a:ea typeface="黑体" pitchFamily="49" charset="-122"/>
              </a:rPr>
              <a:t>开发与设计是一个具有创造性的、综合信息处理过程。它是将人的某种目的或需要转换为一个具体的物理形式或工具的过程，是把一种计划、规划设想、问题解决的方法，通过具体的载体，以美好的形式表达出来。随着中国对外贸易的快速发展，中国面临的国际竞争也日益激烈。产品开发与设计在企业竞争中的显得尤为重要。本书从产品设计的角度探索隐藏在产品开发创新中的“秘密”。力求引领设计师进入创新的世界，探求产品开发设计是怎样从构思、可行性研究、功能设计、制造设计、审核、测试并最终成为现实产品。</a:t>
            </a:r>
          </a:p>
          <a:p>
            <a:r>
              <a:rPr lang="en-US" altLang="zh-CN" dirty="0" smtClean="0">
                <a:latin typeface="黑体" pitchFamily="49" charset="-122"/>
                <a:ea typeface="黑体" pitchFamily="49" charset="-122"/>
              </a:rPr>
              <a:t>        </a:t>
            </a:r>
            <a:r>
              <a:rPr lang="zh-CN" altLang="zh-CN" dirty="0" smtClean="0">
                <a:latin typeface="黑体" pitchFamily="49" charset="-122"/>
                <a:ea typeface="黑体" pitchFamily="49" charset="-122"/>
              </a:rPr>
              <a:t>本</a:t>
            </a:r>
            <a:r>
              <a:rPr lang="zh-CN" altLang="zh-CN" dirty="0">
                <a:latin typeface="黑体" pitchFamily="49" charset="-122"/>
                <a:ea typeface="黑体" pitchFamily="49" charset="-122"/>
              </a:rPr>
              <a:t>教材是普通高等院校工业设计专业“十二五”规划教材，在参考国内外大量文献、优秀设计案例，并结合各位编者近十年对产品开发与设计教学及设计实践经验的基础上编写的。书中较全面地论述了产品开发与设计的基本理论、设计方法、实践操作，尽量做到理论联系实际。并将工程知识引入该教材，如价值工程、并行工程等。将世界各国和地区优良设计评选、知名大赛作介绍，借鉴其对设计的评价标准。让学生树立竞争意识，勇于挑战自我，参加国际大赛，让中国的设计真正走向世界！通过引入国家及相关行业标准，让学生了解相关知识，并将“专利和知识产权”内容单独拿出设立章节，教学生如何申报专利及维护</a:t>
            </a:r>
            <a:r>
              <a:rPr lang="zh-CN" altLang="zh-CN" dirty="0" smtClean="0">
                <a:latin typeface="黑体" pitchFamily="49" charset="-122"/>
                <a:ea typeface="黑体" pitchFamily="49" charset="-122"/>
              </a:rPr>
              <a:t>转让</a:t>
            </a:r>
            <a:r>
              <a:rPr lang="zh-CN" altLang="zh-CN" dirty="0">
                <a:latin typeface="黑体" pitchFamily="49" charset="-122"/>
                <a:ea typeface="黑体" pitchFamily="49" charset="-122"/>
              </a:rPr>
              <a:t>知识。让学生在校期间树立专利申报意识，杜绝作品剽窃、抄袭现象。“产品开发的成功</a:t>
            </a:r>
            <a:r>
              <a:rPr lang="zh-CN" altLang="zh-CN" dirty="0" smtClean="0">
                <a:latin typeface="黑体" pitchFamily="49" charset="-122"/>
                <a:ea typeface="黑体" pitchFamily="49" charset="-122"/>
              </a:rPr>
              <a:t>案例</a:t>
            </a:r>
            <a:endParaRPr lang="zh-CN" altLang="en-US" dirty="0">
              <a:latin typeface="黑体" pitchFamily="49" charset="-122"/>
              <a:ea typeface="黑体" pitchFamily="49" charset="-122"/>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120755" y="6388100"/>
            <a:ext cx="856615" cy="443865"/>
          </a:xfrm>
          <a:prstGeom prst="rect">
            <a:avLst/>
          </a:prstGeom>
          <a:solidFill>
            <a:srgbClr val="323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3"/>
          <p:cNvSpPr txBox="1"/>
          <p:nvPr/>
        </p:nvSpPr>
        <p:spPr>
          <a:xfrm>
            <a:off x="626110" y="528320"/>
            <a:ext cx="2095500" cy="368300"/>
          </a:xfrm>
          <a:prstGeom prst="rect">
            <a:avLst/>
          </a:prstGeom>
          <a:noFill/>
        </p:spPr>
        <p:txBody>
          <a:bodyPr wrap="square" rtlCol="0">
            <a:spAutoFit/>
          </a:bodyPr>
          <a:lstStyle/>
          <a:p>
            <a:pPr algn="dist"/>
            <a:r>
              <a:rPr lang="zh-CN" altLang="en-US" b="1" i="1" dirty="0">
                <a:solidFill>
                  <a:schemeClr val="tx1">
                    <a:lumMod val="75000"/>
                    <a:lumOff val="25000"/>
                  </a:schemeClr>
                </a:solidFill>
                <a:latin typeface="黑体" panose="02010609060101010101" pitchFamily="49" charset="-122"/>
                <a:ea typeface="黑体" panose="02010609060101010101" pitchFamily="49" charset="-122"/>
              </a:rPr>
              <a:t>产品开发与设计</a:t>
            </a:r>
          </a:p>
        </p:txBody>
      </p:sp>
      <p:sp>
        <p:nvSpPr>
          <p:cNvPr id="3" name="TextBox 2"/>
          <p:cNvSpPr txBox="1"/>
          <p:nvPr/>
        </p:nvSpPr>
        <p:spPr>
          <a:xfrm>
            <a:off x="626110" y="971777"/>
            <a:ext cx="10922952" cy="6186309"/>
          </a:xfrm>
          <a:prstGeom prst="rect">
            <a:avLst/>
          </a:prstGeom>
          <a:noFill/>
        </p:spPr>
        <p:txBody>
          <a:bodyPr wrap="square" rtlCol="0">
            <a:spAutoFit/>
          </a:bodyPr>
          <a:lstStyle/>
          <a:p>
            <a:r>
              <a:rPr lang="zh-CN" altLang="zh-CN" dirty="0">
                <a:latin typeface="黑体" pitchFamily="49" charset="-122"/>
                <a:ea typeface="黑体" pitchFamily="49" charset="-122"/>
              </a:rPr>
              <a:t>分析”选取最具代表性的产品类别。案例由国内外工业设计领域顶尖单位提供支持，附录部分有作者近十年搜集整理的相关设计资源网站300余个，为扩展专业学习提供更广阔的空间。本书适合的阅读对象工业设计及相关专业研究生、本科、工程技术人员、设计人员等。即可以作为高等学校工业设计专业课程教材，也可作为工程技术人员进行产品开发与设计的参考资料。</a:t>
            </a:r>
          </a:p>
          <a:p>
            <a:r>
              <a:rPr lang="zh-CN" altLang="zh-CN" dirty="0">
                <a:latin typeface="黑体" pitchFamily="49" charset="-122"/>
                <a:ea typeface="黑体" pitchFamily="49" charset="-122"/>
              </a:rPr>
              <a:t>本书共分</a:t>
            </a:r>
            <a:r>
              <a:rPr lang="en-US" altLang="zh-CN" dirty="0">
                <a:latin typeface="黑体" pitchFamily="49" charset="-122"/>
                <a:ea typeface="黑体" pitchFamily="49" charset="-122"/>
              </a:rPr>
              <a:t>7</a:t>
            </a:r>
            <a:r>
              <a:rPr lang="zh-CN" altLang="zh-CN" dirty="0">
                <a:latin typeface="黑体" pitchFamily="49" charset="-122"/>
                <a:ea typeface="黑体" pitchFamily="49" charset="-122"/>
              </a:rPr>
              <a:t>章</a:t>
            </a:r>
            <a:r>
              <a:rPr lang="en-US" altLang="zh-CN" dirty="0">
                <a:latin typeface="黑体" pitchFamily="49" charset="-122"/>
                <a:ea typeface="黑体" pitchFamily="49" charset="-122"/>
              </a:rPr>
              <a:t>, </a:t>
            </a:r>
            <a:r>
              <a:rPr lang="zh-CN" altLang="zh-CN" dirty="0">
                <a:latin typeface="黑体" pitchFamily="49" charset="-122"/>
                <a:ea typeface="黑体" pitchFamily="49" charset="-122"/>
              </a:rPr>
              <a:t>第一章、第六章、第七章由山东科技大学王俊涛编写</a:t>
            </a:r>
            <a:r>
              <a:rPr lang="en-US" altLang="zh-CN" dirty="0">
                <a:latin typeface="黑体" pitchFamily="49" charset="-122"/>
                <a:ea typeface="黑体" pitchFamily="49" charset="-122"/>
              </a:rPr>
              <a:t>, </a:t>
            </a:r>
            <a:r>
              <a:rPr lang="zh-CN" altLang="zh-CN" dirty="0">
                <a:latin typeface="黑体" pitchFamily="49" charset="-122"/>
                <a:ea typeface="黑体" pitchFamily="49" charset="-122"/>
              </a:rPr>
              <a:t>第二章由山东工艺美术学院张焱、山东建筑大学刘婷编写</a:t>
            </a:r>
            <a:r>
              <a:rPr lang="en-US" altLang="zh-CN" dirty="0">
                <a:latin typeface="黑体" pitchFamily="49" charset="-122"/>
                <a:ea typeface="黑体" pitchFamily="49" charset="-122"/>
              </a:rPr>
              <a:t>, </a:t>
            </a:r>
            <a:r>
              <a:rPr lang="zh-CN" altLang="zh-CN" dirty="0">
                <a:latin typeface="黑体" pitchFamily="49" charset="-122"/>
                <a:ea typeface="黑体" pitchFamily="49" charset="-122"/>
              </a:rPr>
              <a:t>第三章由南京航空航天大学范大伟、王新燕编写</a:t>
            </a:r>
            <a:r>
              <a:rPr lang="en-US" altLang="zh-CN" dirty="0">
                <a:latin typeface="黑体" pitchFamily="49" charset="-122"/>
                <a:ea typeface="黑体" pitchFamily="49" charset="-122"/>
              </a:rPr>
              <a:t>, </a:t>
            </a:r>
            <a:r>
              <a:rPr lang="zh-CN" altLang="zh-CN" dirty="0">
                <a:latin typeface="黑体" pitchFamily="49" charset="-122"/>
                <a:ea typeface="黑体" pitchFamily="49" charset="-122"/>
              </a:rPr>
              <a:t>第四章第</a:t>
            </a:r>
            <a:r>
              <a:rPr lang="en-US" altLang="zh-CN" dirty="0">
                <a:latin typeface="黑体" pitchFamily="49" charset="-122"/>
                <a:ea typeface="黑体" pitchFamily="49" charset="-122"/>
              </a:rPr>
              <a:t>1</a:t>
            </a:r>
            <a:r>
              <a:rPr lang="zh-CN" altLang="zh-CN" dirty="0">
                <a:latin typeface="黑体" pitchFamily="49" charset="-122"/>
                <a:ea typeface="黑体" pitchFamily="49" charset="-122"/>
              </a:rPr>
              <a:t>、</a:t>
            </a:r>
            <a:r>
              <a:rPr lang="en-US" altLang="zh-CN" dirty="0">
                <a:latin typeface="黑体" pitchFamily="49" charset="-122"/>
                <a:ea typeface="黑体" pitchFamily="49" charset="-122"/>
              </a:rPr>
              <a:t>2</a:t>
            </a:r>
            <a:r>
              <a:rPr lang="zh-CN" altLang="zh-CN" dirty="0">
                <a:latin typeface="黑体" pitchFamily="49" charset="-122"/>
                <a:ea typeface="黑体" pitchFamily="49" charset="-122"/>
              </a:rPr>
              <a:t>、</a:t>
            </a:r>
            <a:r>
              <a:rPr lang="en-US" altLang="zh-CN" dirty="0">
                <a:latin typeface="黑体" pitchFamily="49" charset="-122"/>
                <a:ea typeface="黑体" pitchFamily="49" charset="-122"/>
              </a:rPr>
              <a:t>3</a:t>
            </a:r>
            <a:r>
              <a:rPr lang="zh-CN" altLang="zh-CN" dirty="0">
                <a:latin typeface="黑体" pitchFamily="49" charset="-122"/>
                <a:ea typeface="黑体" pitchFamily="49" charset="-122"/>
              </a:rPr>
              <a:t>节由郑州大学李辉编写，第四章第</a:t>
            </a:r>
            <a:r>
              <a:rPr lang="en-US" altLang="zh-CN" dirty="0">
                <a:latin typeface="黑体" pitchFamily="49" charset="-122"/>
                <a:ea typeface="黑体" pitchFamily="49" charset="-122"/>
              </a:rPr>
              <a:t>4</a:t>
            </a:r>
            <a:r>
              <a:rPr lang="zh-CN" altLang="zh-CN" dirty="0">
                <a:latin typeface="黑体" pitchFamily="49" charset="-122"/>
                <a:ea typeface="黑体" pitchFamily="49" charset="-122"/>
              </a:rPr>
              <a:t>节山东科技大学杨梅、赵海涛编写</a:t>
            </a:r>
            <a:r>
              <a:rPr lang="en-US" altLang="zh-CN" dirty="0">
                <a:latin typeface="黑体" pitchFamily="49" charset="-122"/>
                <a:ea typeface="黑体" pitchFamily="49" charset="-122"/>
              </a:rPr>
              <a:t>,</a:t>
            </a:r>
            <a:r>
              <a:rPr lang="zh-CN" altLang="zh-CN" dirty="0">
                <a:latin typeface="黑体" pitchFamily="49" charset="-122"/>
                <a:ea typeface="黑体" pitchFamily="49" charset="-122"/>
              </a:rPr>
              <a:t>、第五章由中国石油大学胜利学院肖慧编写。全书由王俊涛、肖慧担任主编并统稿。</a:t>
            </a:r>
            <a:r>
              <a:rPr lang="en-US" altLang="zh-CN" dirty="0">
                <a:latin typeface="黑体" pitchFamily="49" charset="-122"/>
                <a:ea typeface="黑体" pitchFamily="49" charset="-122"/>
              </a:rPr>
              <a:t>  </a:t>
            </a:r>
            <a:endParaRPr lang="zh-CN" altLang="zh-CN" dirty="0">
              <a:latin typeface="黑体" pitchFamily="49" charset="-122"/>
              <a:ea typeface="黑体" pitchFamily="49" charset="-122"/>
            </a:endParaRPr>
          </a:p>
          <a:p>
            <a:r>
              <a:rPr lang="en-US" altLang="zh-CN" dirty="0" smtClean="0">
                <a:latin typeface="黑体" pitchFamily="49" charset="-122"/>
                <a:ea typeface="黑体" pitchFamily="49" charset="-122"/>
              </a:rPr>
              <a:t>         </a:t>
            </a:r>
            <a:r>
              <a:rPr lang="zh-CN" altLang="zh-CN" dirty="0" smtClean="0">
                <a:latin typeface="黑体" pitchFamily="49" charset="-122"/>
                <a:ea typeface="黑体" pitchFamily="49" charset="-122"/>
              </a:rPr>
              <a:t>本</a:t>
            </a:r>
            <a:r>
              <a:rPr lang="zh-CN" altLang="zh-CN" dirty="0">
                <a:latin typeface="黑体" pitchFamily="49" charset="-122"/>
                <a:ea typeface="黑体" pitchFamily="49" charset="-122"/>
              </a:rPr>
              <a:t>教材在编写过程中得到了清华大学美术学院工业设计系主任刘振生教授，江南大学设计学院副院长李世国教授，教育部工业设计指导委员会委员、山东工艺美术学院工业设计研究所所长王智教授、山东工艺美术学院工业设计学院院长彭冬梅教授、副院长王向勤、韩文涛教授，山东大学工业设计系主任刘和山教授，山东轻工业学院艺术学院院长魏嘉教授，鲁迅美术学院工业设计系副主任薛文凯教授，山东科技大学艺术与设计学院院长刘元法教授、孟鸣、王书侠、呙智强教授的指导以及工业设计系全体教师的支持与帮助。在此谨对所有帮助支持本书编写工作的单位、专家学者表示最真诚的感谢！并对中国水利水电出版社的李亮主任、淡智慧编辑的信任与支持最深的谢意！</a:t>
            </a:r>
          </a:p>
          <a:p>
            <a:r>
              <a:rPr lang="zh-CN" altLang="zh-CN" dirty="0">
                <a:latin typeface="黑体" pitchFamily="49" charset="-122"/>
                <a:ea typeface="黑体" pitchFamily="49" charset="-122"/>
              </a:rPr>
              <a:t>尽管所有参编人员为本书的完成付出了极大的努力，书中错误和疏漏之处在所难免，恳请读者批评指正</a:t>
            </a:r>
            <a:r>
              <a:rPr lang="zh-CN" altLang="zh-CN" dirty="0" smtClean="0">
                <a:latin typeface="黑体" pitchFamily="49" charset="-122"/>
                <a:ea typeface="黑体" pitchFamily="49" charset="-122"/>
              </a:rPr>
              <a:t>。</a:t>
            </a:r>
            <a:endParaRPr lang="en-US" altLang="zh-CN" dirty="0" smtClean="0">
              <a:latin typeface="黑体" pitchFamily="49" charset="-122"/>
              <a:ea typeface="黑体" pitchFamily="49" charset="-122"/>
            </a:endParaRPr>
          </a:p>
          <a:p>
            <a:endParaRPr lang="zh-CN" altLang="zh-CN" dirty="0">
              <a:latin typeface="黑体" pitchFamily="49" charset="-122"/>
              <a:ea typeface="黑体" pitchFamily="49" charset="-122"/>
            </a:endParaRPr>
          </a:p>
          <a:p>
            <a:pPr algn="r"/>
            <a:r>
              <a:rPr lang="zh-CN" altLang="zh-CN" dirty="0">
                <a:latin typeface="黑体" pitchFamily="49" charset="-122"/>
                <a:ea typeface="黑体" pitchFamily="49" charset="-122"/>
              </a:rPr>
              <a:t>主编于青岛</a:t>
            </a:r>
          </a:p>
          <a:p>
            <a:pPr algn="r"/>
            <a:r>
              <a:rPr lang="zh-CN" altLang="zh-CN" dirty="0">
                <a:latin typeface="黑体" pitchFamily="49" charset="-122"/>
                <a:ea typeface="黑体" pitchFamily="49" charset="-122"/>
              </a:rPr>
              <a:t>2010年10月</a:t>
            </a:r>
          </a:p>
          <a:p>
            <a:r>
              <a:rPr lang="en-US" altLang="zh-CN" dirty="0">
                <a:latin typeface="黑体" pitchFamily="49" charset="-122"/>
                <a:ea typeface="黑体" pitchFamily="49" charset="-122"/>
              </a:rPr>
              <a:t> </a:t>
            </a:r>
            <a:endParaRPr lang="zh-CN" altLang="zh-CN" dirty="0">
              <a:latin typeface="黑体" pitchFamily="49" charset="-122"/>
              <a:ea typeface="黑体" pitchFamily="49" charset="-122"/>
            </a:endParaRPr>
          </a:p>
          <a:p>
            <a:r>
              <a:rPr lang="zh-CN" altLang="zh-CN" dirty="0">
                <a:latin typeface="黑体" pitchFamily="49" charset="-122"/>
                <a:ea typeface="黑体" pitchFamily="49" charset="-122"/>
              </a:rPr>
              <a:t> </a:t>
            </a:r>
          </a:p>
          <a:p>
            <a:pPr latinLnBrk="1"/>
            <a:r>
              <a:rPr lang="en-US" altLang="zh-CN" dirty="0">
                <a:latin typeface="黑体" pitchFamily="49" charset="-122"/>
                <a:ea typeface="黑体" pitchFamily="49" charset="-122"/>
              </a:rPr>
              <a:t> </a:t>
            </a:r>
            <a:endParaRPr lang="zh-CN" altLang="zh-CN" dirty="0">
              <a:latin typeface="黑体" pitchFamily="49" charset="-122"/>
              <a:ea typeface="黑体" pitchFamily="49" charset="-122"/>
            </a:endParaRPr>
          </a:p>
        </p:txBody>
      </p:sp>
    </p:spTree>
    <p:extLst>
      <p:ext uri="{BB962C8B-B14F-4D97-AF65-F5344CB8AC3E}">
        <p14:creationId xmlns:p14="http://schemas.microsoft.com/office/powerpoint/2010/main" val="3731594248"/>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TotalTime>
  <Words>728</Words>
  <Application>Microsoft Office PowerPoint</Application>
  <PresentationFormat>自定义</PresentationFormat>
  <Paragraphs>22</Paragraphs>
  <Slides>3</Slides>
  <Notes>1</Notes>
  <HiddenSlides>0</HiddenSlides>
  <MMClips>0</MMClips>
  <ScaleCrop>false</ScaleCrop>
  <HeadingPairs>
    <vt:vector size="4" baseType="variant">
      <vt:variant>
        <vt:lpstr>主题</vt:lpstr>
      </vt:variant>
      <vt:variant>
        <vt:i4>2</vt:i4>
      </vt:variant>
      <vt:variant>
        <vt:lpstr>幻灯片标题</vt:lpstr>
      </vt:variant>
      <vt:variant>
        <vt:i4>3</vt:i4>
      </vt:variant>
    </vt:vector>
  </HeadingPairs>
  <TitlesOfParts>
    <vt:vector size="5" baseType="lpstr">
      <vt:lpstr>Office 主题</vt:lpstr>
      <vt:lpstr>1_Office 主题</vt:lpstr>
      <vt:lpstr>PowerPoint 演示文稿</vt:lpstr>
      <vt:lpstr>PowerPoint 演示文稿</vt:lpstr>
      <vt:lpstr>PowerPoint 演示文稿</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le</cp:lastModifiedBy>
  <cp:revision>720</cp:revision>
  <dcterms:created xsi:type="dcterms:W3CDTF">2013-08-12T12:34:00Z</dcterms:created>
  <dcterms:modified xsi:type="dcterms:W3CDTF">2017-06-09T12:07:02Z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