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0"/>
  </p:notesMasterIdLst>
  <p:sldIdLst>
    <p:sldId id="256" r:id="rId2"/>
    <p:sldId id="259" r:id="rId3"/>
    <p:sldId id="260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5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62" r:id="rId24"/>
    <p:sldId id="261" r:id="rId25"/>
    <p:sldId id="284" r:id="rId26"/>
    <p:sldId id="285" r:id="rId27"/>
    <p:sldId id="286" r:id="rId28"/>
    <p:sldId id="288" r:id="rId29"/>
    <p:sldId id="287" r:id="rId30"/>
    <p:sldId id="289" r:id="rId31"/>
    <p:sldId id="290" r:id="rId32"/>
    <p:sldId id="291" r:id="rId33"/>
    <p:sldId id="292" r:id="rId34"/>
    <p:sldId id="293" r:id="rId35"/>
    <p:sldId id="295" r:id="rId36"/>
    <p:sldId id="296" r:id="rId37"/>
    <p:sldId id="294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263" r:id="rId68"/>
    <p:sldId id="258" r:id="rId6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24318-E4EC-4F2D-96E7-3947F57209BC}" type="datetimeFigureOut">
              <a:rPr lang="zh-CN" altLang="en-US" smtClean="0"/>
              <a:pPr/>
              <a:t>2011-09-14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51CE0-4D32-402E-ACDE-805EA6A833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B3DB1-CA9E-4A26-AE91-66D037AD98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7929A-5E47-46E7-AF8A-09B6A2639B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311AF-0E40-49D2-AD46-9C8E6E771E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5949281"/>
            <a:ext cx="2133600" cy="36004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09320"/>
            <a:ext cx="2133600" cy="432048"/>
          </a:xfrm>
          <a:ln/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39EB1-AD8C-4508-B3A5-DFFE27A816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F714D-8FDA-482F-A860-A7BA623A2C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1A665-254B-482A-AC5A-F646F8738D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A85AD-40CF-4D66-98A9-84215EF12C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8A604-8A99-4EF9-BB69-4419428F35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1D064-009A-4434-AA23-9668CE77B4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29DFD-266F-4EEE-A920-2EADEDE585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B967E75B-36A3-4611-B174-46524713F7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黑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9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6000" b="1" dirty="0" smtClean="0">
                <a:ea typeface="黑体" pitchFamily="2" charset="-122"/>
              </a:rPr>
              <a:t>第</a:t>
            </a:r>
            <a:r>
              <a:rPr lang="en-US" altLang="zh-CN" sz="6000" b="1" dirty="0" smtClean="0">
                <a:ea typeface="黑体" pitchFamily="2" charset="-122"/>
              </a:rPr>
              <a:t>5</a:t>
            </a:r>
            <a:r>
              <a:rPr lang="zh-CN" altLang="en-US" sz="6000" b="1" dirty="0" smtClean="0">
                <a:ea typeface="黑体" pitchFamily="2" charset="-122"/>
              </a:rPr>
              <a:t>章 公钥密码技术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5.1.2 RSA</a:t>
            </a:r>
            <a:r>
              <a:rPr lang="zh-CN" altLang="zh-CN" dirty="0" smtClean="0"/>
              <a:t>加密算法的数论基础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zh-CN" altLang="zh-CN" sz="2400" dirty="0" smtClean="0"/>
              <a:t>定理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：如果</a:t>
            </a:r>
            <a:r>
              <a:rPr lang="en-US" altLang="zh-CN" sz="2400" i="1" dirty="0" smtClean="0"/>
              <a:t>n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n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互素，则</a:t>
            </a:r>
            <a:r>
              <a:rPr lang="en-US" altLang="zh-CN" sz="2400" dirty="0" smtClean="0"/>
              <a:t>                                  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400" dirty="0" smtClean="0"/>
              <a:t>定理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：如果一个正整数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按“定理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”分解并表示为</a:t>
            </a:r>
            <a:r>
              <a:rPr lang="en-US" altLang="zh-CN" sz="2400" dirty="0" smtClean="0"/>
              <a:t> </a:t>
            </a:r>
            <a:br>
              <a:rPr lang="en-US" altLang="zh-CN" sz="2400" dirty="0" smtClean="0"/>
            </a:br>
            <a:r>
              <a:rPr lang="en-US" altLang="zh-CN" sz="2400" dirty="0" smtClean="0"/>
              <a:t>                             </a:t>
            </a:r>
            <a:r>
              <a:rPr lang="zh-CN" altLang="zh-CN" sz="2400" dirty="0" smtClean="0"/>
              <a:t>，则</a:t>
            </a:r>
            <a:r>
              <a:rPr lang="en-US" altLang="zh-CN" sz="2400" dirty="0" smtClean="0"/>
              <a:t>                                                                                                 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400" dirty="0" smtClean="0"/>
              <a:t>定理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：（</a:t>
            </a:r>
            <a:r>
              <a:rPr lang="en-US" altLang="zh-CN" sz="2400" dirty="0" smtClean="0"/>
              <a:t>Euler</a:t>
            </a:r>
            <a:r>
              <a:rPr lang="zh-CN" altLang="zh-CN" sz="2400" dirty="0" smtClean="0"/>
              <a:t>定理，欧拉定理）设</a:t>
            </a:r>
            <a:r>
              <a:rPr lang="en-US" altLang="zh-CN" sz="2400" i="1" dirty="0" smtClean="0"/>
              <a:t>x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都是正整数，如果</a:t>
            </a:r>
            <a:r>
              <a:rPr lang="en-US" altLang="zh-CN" sz="2400" dirty="0" err="1" smtClean="0"/>
              <a:t>gcd</a:t>
            </a:r>
            <a:r>
              <a:rPr lang="en-US" altLang="zh-CN" sz="2400" dirty="0" smtClean="0"/>
              <a:t>(</a:t>
            </a:r>
            <a:r>
              <a:rPr lang="en-US" altLang="zh-CN" sz="2400" i="1" dirty="0" err="1" smtClean="0"/>
              <a:t>x</a:t>
            </a:r>
            <a:r>
              <a:rPr lang="en-US" altLang="zh-CN" sz="2400" dirty="0" err="1" smtClean="0"/>
              <a:t>,</a:t>
            </a:r>
            <a:r>
              <a:rPr lang="en-US" altLang="zh-CN" sz="2400" i="1" dirty="0" err="1" smtClean="0"/>
              <a:t>n</a:t>
            </a:r>
            <a:r>
              <a:rPr lang="en-US" altLang="zh-CN" sz="2400" dirty="0" smtClean="0"/>
              <a:t>)=1</a:t>
            </a:r>
            <a:r>
              <a:rPr lang="zh-CN" altLang="zh-CN" sz="2400" dirty="0" smtClean="0"/>
              <a:t>，则</a:t>
            </a:r>
            <a:endParaRPr lang="en-US" altLang="zh-CN" sz="2400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400" dirty="0" smtClean="0"/>
              <a:t>定理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Fermat</a:t>
            </a:r>
            <a:r>
              <a:rPr lang="zh-CN" altLang="zh-CN" sz="2400" dirty="0" smtClean="0"/>
              <a:t>小定理）：设</a:t>
            </a:r>
            <a:r>
              <a:rPr lang="en-US" altLang="zh-CN" sz="2400" i="1" dirty="0" smtClean="0"/>
              <a:t>x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p</a:t>
            </a:r>
            <a:r>
              <a:rPr lang="zh-CN" altLang="zh-CN" sz="2400" dirty="0" smtClean="0"/>
              <a:t>都是正整数。如果</a:t>
            </a:r>
            <a:r>
              <a:rPr lang="en-US" altLang="zh-CN" sz="2400" i="1" dirty="0" smtClean="0"/>
              <a:t>p</a:t>
            </a:r>
            <a:r>
              <a:rPr lang="zh-CN" altLang="zh-CN" sz="2400" dirty="0" smtClean="0"/>
              <a:t>是素数，则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901" name="Object 13"/>
          <p:cNvGraphicFramePr>
            <a:graphicFrameLocks noChangeAspect="1"/>
          </p:cNvGraphicFramePr>
          <p:nvPr/>
        </p:nvGraphicFramePr>
        <p:xfrm>
          <a:off x="4644008" y="1628800"/>
          <a:ext cx="2880320" cy="432048"/>
        </p:xfrm>
        <a:graphic>
          <a:graphicData uri="http://schemas.openxmlformats.org/presentationml/2006/ole">
            <p:oleObj spid="_x0000_s40968" name="公式" r:id="rId3" imgW="1333500" imgH="203200" progId="Equation.3">
              <p:embed/>
            </p:oleObj>
          </a:graphicData>
        </a:graphic>
      </p:graphicFrame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899592" y="2492896"/>
          <a:ext cx="2232248" cy="496055"/>
        </p:xfrm>
        <a:graphic>
          <a:graphicData uri="http://schemas.openxmlformats.org/presentationml/2006/ole">
            <p:oleObj spid="_x0000_s40969" name="公式" r:id="rId4" imgW="1028700" imgH="2286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1" name="Object 11"/>
          <p:cNvGraphicFramePr>
            <a:graphicFrameLocks noChangeAspect="1"/>
          </p:cNvGraphicFramePr>
          <p:nvPr/>
        </p:nvGraphicFramePr>
        <p:xfrm>
          <a:off x="3995936" y="2636912"/>
          <a:ext cx="4158462" cy="360040"/>
        </p:xfrm>
        <a:graphic>
          <a:graphicData uri="http://schemas.openxmlformats.org/presentationml/2006/ole">
            <p:oleObj spid="_x0000_s40971" name="公式" r:id="rId5" imgW="2197100" imgH="190500" progId="Equation.3">
              <p:embed/>
            </p:oleObj>
          </a:graphicData>
        </a:graphic>
      </p:graphicFrame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3" name="Object 13"/>
          <p:cNvGraphicFramePr>
            <a:graphicFrameLocks noChangeAspect="1"/>
          </p:cNvGraphicFramePr>
          <p:nvPr/>
        </p:nvGraphicFramePr>
        <p:xfrm>
          <a:off x="3347864" y="4077072"/>
          <a:ext cx="1710190" cy="432048"/>
        </p:xfrm>
        <a:graphic>
          <a:graphicData uri="http://schemas.openxmlformats.org/presentationml/2006/ole">
            <p:oleObj spid="_x0000_s40973" name="公式" r:id="rId6" imgW="901309" imgH="228501" progId="Equation.3">
              <p:embed/>
            </p:oleObj>
          </a:graphicData>
        </a:graphic>
      </p:graphicFrame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5" name="Object 15"/>
          <p:cNvGraphicFramePr>
            <a:graphicFrameLocks noChangeAspect="1"/>
          </p:cNvGraphicFramePr>
          <p:nvPr/>
        </p:nvGraphicFramePr>
        <p:xfrm>
          <a:off x="2195736" y="5085184"/>
          <a:ext cx="1596700" cy="432048"/>
        </p:xfrm>
        <a:graphic>
          <a:graphicData uri="http://schemas.openxmlformats.org/presentationml/2006/ole">
            <p:oleObj spid="_x0000_s40975" name="公式" r:id="rId7" imgW="812447" imgH="215806" progId="Equation.3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5.1.3 RSA</a:t>
            </a:r>
            <a:r>
              <a:rPr lang="zh-CN" altLang="zh-CN" sz="3600" dirty="0" smtClean="0"/>
              <a:t>算法实现中的计算问题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zh-CN" altLang="zh-CN" sz="2400" dirty="0" smtClean="0"/>
              <a:t>概率测试方法，选取特定比特长度的随机数，通过多次迭代进行概率素性测试。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例</a:t>
            </a:r>
            <a:r>
              <a:rPr lang="zh-CN" altLang="zh-CN" sz="2400" dirty="0" smtClean="0"/>
              <a:t>如</a:t>
            </a:r>
            <a:r>
              <a:rPr lang="pt-BR" altLang="zh-CN" sz="2400" dirty="0" smtClean="0"/>
              <a:t>Fermat</a:t>
            </a:r>
            <a:r>
              <a:rPr lang="zh-CN" altLang="zh-CN" sz="2400" dirty="0" smtClean="0"/>
              <a:t>素性测试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b="1" dirty="0" smtClean="0">
                <a:ea typeface="楷体_GB2312" pitchFamily="49" charset="-122"/>
              </a:rPr>
              <a:t>给定整数</a:t>
            </a:r>
            <a:r>
              <a:rPr lang="pt-BR" altLang="zh-CN" sz="2400" b="1" i="1" dirty="0" smtClean="0">
                <a:ea typeface="楷体_GB2312" pitchFamily="49" charset="-122"/>
              </a:rPr>
              <a:t>n</a:t>
            </a:r>
            <a:r>
              <a:rPr lang="zh-CN" altLang="zh-CN" sz="2400" b="1" dirty="0" smtClean="0">
                <a:ea typeface="楷体_GB2312" pitchFamily="49" charset="-122"/>
              </a:rPr>
              <a:t>，选择一些与</a:t>
            </a:r>
            <a:r>
              <a:rPr lang="pt-BR" altLang="zh-CN" sz="2400" b="1" i="1" dirty="0" smtClean="0">
                <a:ea typeface="楷体_GB2312" pitchFamily="49" charset="-122"/>
              </a:rPr>
              <a:t>n</a:t>
            </a:r>
            <a:r>
              <a:rPr lang="zh-CN" altLang="zh-CN" sz="2400" b="1" dirty="0" smtClean="0">
                <a:ea typeface="楷体_GB2312" pitchFamily="49" charset="-122"/>
              </a:rPr>
              <a:t>互素整数</a:t>
            </a:r>
            <a:r>
              <a:rPr lang="pt-BR" altLang="zh-CN" sz="2400" b="1" i="1" dirty="0" smtClean="0">
                <a:ea typeface="楷体_GB2312" pitchFamily="49" charset="-122"/>
              </a:rPr>
              <a:t>a</a:t>
            </a:r>
            <a:r>
              <a:rPr lang="zh-CN" altLang="zh-CN" sz="2400" b="1" dirty="0" smtClean="0">
                <a:ea typeface="楷体_GB2312" pitchFamily="49" charset="-122"/>
              </a:rPr>
              <a:t>，计算</a:t>
            </a:r>
            <a:r>
              <a:rPr lang="pt-BR" altLang="zh-CN" sz="2400" b="1" i="1" dirty="0" smtClean="0">
                <a:ea typeface="楷体_GB2312" pitchFamily="49" charset="-122"/>
              </a:rPr>
              <a:t>a</a:t>
            </a:r>
            <a:r>
              <a:rPr lang="pt-BR" altLang="zh-CN" sz="2400" b="1" i="1" baseline="30000" dirty="0" smtClean="0">
                <a:ea typeface="楷体_GB2312" pitchFamily="49" charset="-122"/>
              </a:rPr>
              <a:t>n</a:t>
            </a:r>
            <a:r>
              <a:rPr lang="pt-BR" altLang="zh-CN" sz="2400" b="1" baseline="30000" dirty="0" smtClean="0">
                <a:ea typeface="楷体_GB2312" pitchFamily="49" charset="-122"/>
              </a:rPr>
              <a:t>-1</a:t>
            </a:r>
            <a:r>
              <a:rPr lang="pt-BR" altLang="zh-CN" sz="2400" b="1" dirty="0" smtClean="0">
                <a:ea typeface="楷体_GB2312" pitchFamily="49" charset="-122"/>
              </a:rPr>
              <a:t> mod </a:t>
            </a:r>
            <a:r>
              <a:rPr lang="pt-BR" altLang="zh-CN" sz="2400" b="1" i="1" dirty="0" smtClean="0">
                <a:ea typeface="楷体_GB2312" pitchFamily="49" charset="-122"/>
              </a:rPr>
              <a:t>n</a:t>
            </a:r>
            <a:r>
              <a:rPr lang="zh-CN" altLang="zh-CN" sz="2400" b="1" dirty="0" smtClean="0">
                <a:ea typeface="楷体_GB2312" pitchFamily="49" charset="-122"/>
              </a:rPr>
              <a:t>，如果结果不是</a:t>
            </a:r>
            <a:r>
              <a:rPr lang="pt-BR" altLang="zh-CN" sz="2400" b="1" dirty="0" smtClean="0">
                <a:ea typeface="楷体_GB2312" pitchFamily="49" charset="-122"/>
              </a:rPr>
              <a:t>1</a:t>
            </a:r>
            <a:r>
              <a:rPr lang="zh-CN" altLang="zh-CN" sz="2400" b="1" dirty="0" smtClean="0">
                <a:ea typeface="楷体_GB2312" pitchFamily="49" charset="-122"/>
              </a:rPr>
              <a:t>，则</a:t>
            </a:r>
            <a:r>
              <a:rPr lang="pt-BR" altLang="zh-CN" sz="2400" b="1" i="1" dirty="0" smtClean="0">
                <a:ea typeface="楷体_GB2312" pitchFamily="49" charset="-122"/>
              </a:rPr>
              <a:t>n</a:t>
            </a:r>
            <a:r>
              <a:rPr lang="zh-CN" altLang="zh-CN" sz="2400" b="1" dirty="0" smtClean="0">
                <a:ea typeface="楷体_GB2312" pitchFamily="49" charset="-122"/>
              </a:rPr>
              <a:t>是合数；若结果是</a:t>
            </a:r>
            <a:r>
              <a:rPr lang="pt-BR" altLang="zh-CN" sz="2400" b="1" dirty="0" smtClean="0">
                <a:ea typeface="楷体_GB2312" pitchFamily="49" charset="-122"/>
              </a:rPr>
              <a:t>1</a:t>
            </a:r>
            <a:r>
              <a:rPr lang="zh-CN" altLang="zh-CN" sz="2400" b="1" dirty="0" smtClean="0">
                <a:ea typeface="楷体_GB2312" pitchFamily="49" charset="-122"/>
              </a:rPr>
              <a:t>，</a:t>
            </a:r>
            <a:r>
              <a:rPr lang="pt-BR" altLang="zh-CN" sz="2400" b="1" i="1" dirty="0" smtClean="0">
                <a:ea typeface="楷体_GB2312" pitchFamily="49" charset="-122"/>
              </a:rPr>
              <a:t>n</a:t>
            </a:r>
            <a:r>
              <a:rPr lang="zh-CN" altLang="zh-CN" sz="2400" b="1" dirty="0" smtClean="0">
                <a:ea typeface="楷体_GB2312" pitchFamily="49" charset="-122"/>
              </a:rPr>
              <a:t>可能是也可能不是素数</a:t>
            </a:r>
            <a:r>
              <a:rPr lang="zh-CN" altLang="en-US" sz="2400" b="1" dirty="0" smtClean="0">
                <a:ea typeface="楷体_GB2312" pitchFamily="49" charset="-122"/>
              </a:rPr>
              <a:t>。</a:t>
            </a:r>
            <a:endParaRPr lang="zh-CN" altLang="en-US" sz="2400" b="1" dirty="0">
              <a:ea typeface="楷体_GB2312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如何快速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产生素数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？</a:t>
            </a:r>
            <a:endParaRPr lang="zh-CN" altLang="en-US" sz="2800" b="1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5.1.3 RSA</a:t>
            </a:r>
            <a:r>
              <a:rPr lang="zh-CN" altLang="zh-CN" dirty="0" smtClean="0"/>
              <a:t>算法实现中的计算问题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pt-BR" altLang="zh-CN" sz="2400" dirty="0" smtClean="0"/>
              <a:t>Miller-Rabin</a:t>
            </a:r>
            <a:r>
              <a:rPr lang="zh-CN" altLang="zh-CN" sz="2400" dirty="0" smtClean="0"/>
              <a:t>素性测试和</a:t>
            </a:r>
            <a:r>
              <a:rPr lang="pt-BR" altLang="zh-CN" sz="2400" dirty="0" smtClean="0"/>
              <a:t>Solovay-Stassen</a:t>
            </a:r>
            <a:r>
              <a:rPr lang="zh-CN" altLang="zh-CN" sz="2400" dirty="0" smtClean="0"/>
              <a:t>素性测试算法，对于任意合数</a:t>
            </a:r>
            <a:r>
              <a:rPr lang="pt-BR" altLang="zh-CN" sz="2400" i="1" dirty="0" smtClean="0"/>
              <a:t>n</a:t>
            </a:r>
            <a:r>
              <a:rPr lang="zh-CN" altLang="zh-CN" sz="2400" dirty="0" smtClean="0"/>
              <a:t>，至少</a:t>
            </a:r>
            <a:r>
              <a:rPr lang="pt-BR" altLang="zh-CN" sz="2400" dirty="0" smtClean="0"/>
              <a:t>3/4</a:t>
            </a:r>
            <a:r>
              <a:rPr lang="zh-CN" altLang="zh-CN" sz="2400" dirty="0" smtClean="0"/>
              <a:t>（</a:t>
            </a:r>
            <a:r>
              <a:rPr lang="pt-BR" altLang="zh-CN" sz="2400" dirty="0" smtClean="0"/>
              <a:t>Miller-Rabin</a:t>
            </a:r>
            <a:r>
              <a:rPr lang="zh-CN" altLang="zh-CN" sz="2400" dirty="0" smtClean="0"/>
              <a:t>）、</a:t>
            </a:r>
            <a:r>
              <a:rPr lang="pt-BR" altLang="zh-CN" sz="2400" dirty="0" smtClean="0"/>
              <a:t>1/2</a:t>
            </a:r>
            <a:r>
              <a:rPr lang="zh-CN" altLang="zh-CN" sz="2400" dirty="0" smtClean="0"/>
              <a:t>（</a:t>
            </a:r>
            <a:r>
              <a:rPr lang="pt-BR" altLang="zh-CN" sz="2400" dirty="0" smtClean="0"/>
              <a:t>Solovay-Stassen</a:t>
            </a:r>
            <a:r>
              <a:rPr lang="zh-CN" altLang="zh-CN" sz="2400" dirty="0" smtClean="0"/>
              <a:t>）的</a:t>
            </a:r>
            <a:r>
              <a:rPr lang="pt-BR" altLang="zh-CN" sz="2400" i="1" dirty="0" smtClean="0"/>
              <a:t>a</a:t>
            </a:r>
            <a:r>
              <a:rPr lang="zh-CN" altLang="zh-CN" sz="2400" dirty="0" smtClean="0"/>
              <a:t>可以作为</a:t>
            </a:r>
            <a:r>
              <a:rPr lang="pt-BR" altLang="zh-CN" sz="2400" dirty="0" smtClean="0"/>
              <a:t>n</a:t>
            </a:r>
            <a:r>
              <a:rPr lang="zh-CN" altLang="zh-CN" sz="2400" dirty="0" smtClean="0"/>
              <a:t>是合数的证据。也称合数测试。</a:t>
            </a:r>
            <a:endParaRPr lang="en-US" altLang="zh-CN" sz="2400" dirty="0" smtClean="0"/>
          </a:p>
          <a:p>
            <a:r>
              <a:rPr lang="pt-BR" altLang="zh-CN" sz="2400" dirty="0" smtClean="0"/>
              <a:t>Miller-Rabin</a:t>
            </a:r>
            <a:r>
              <a:rPr lang="zh-CN" altLang="zh-CN" sz="2400" dirty="0" smtClean="0"/>
              <a:t>方法：给定整数</a:t>
            </a:r>
            <a:r>
              <a:rPr lang="pt-BR" altLang="zh-CN" sz="2400" i="1" dirty="0" smtClean="0"/>
              <a:t>n</a:t>
            </a:r>
            <a:r>
              <a:rPr lang="zh-CN" altLang="zh-CN" sz="2400" dirty="0" smtClean="0"/>
              <a:t>，选择一些整数</a:t>
            </a:r>
            <a:r>
              <a:rPr lang="pt-BR" altLang="zh-CN" sz="2400" i="1" dirty="0" smtClean="0"/>
              <a:t>a</a:t>
            </a:r>
            <a:r>
              <a:rPr lang="pt-BR" altLang="zh-CN" sz="2400" dirty="0" smtClean="0"/>
              <a:t>&lt;</a:t>
            </a:r>
            <a:r>
              <a:rPr lang="pt-BR" altLang="zh-CN" sz="2400" i="1" dirty="0" smtClean="0"/>
              <a:t>n</a:t>
            </a:r>
            <a:r>
              <a:rPr lang="zh-CN" altLang="zh-CN" sz="2400" dirty="0" smtClean="0"/>
              <a:t>，令</a:t>
            </a:r>
            <a:r>
              <a:rPr lang="pt-BR" altLang="zh-CN" sz="2400" dirty="0" smtClean="0"/>
              <a:t> </a:t>
            </a:r>
            <a:r>
              <a:rPr lang="zh-CN" altLang="zh-CN" sz="2400" dirty="0" smtClean="0"/>
              <a:t>，</a:t>
            </a:r>
            <a:r>
              <a:rPr lang="pt-BR" altLang="zh-CN" sz="2400" i="1" dirty="0" smtClean="0"/>
              <a:t>d</a:t>
            </a:r>
            <a:r>
              <a:rPr lang="zh-CN" altLang="zh-CN" sz="2400" dirty="0" smtClean="0"/>
              <a:t>为奇数。对于所有的</a:t>
            </a:r>
            <a:r>
              <a:rPr lang="en-US" altLang="zh-CN" sz="2400" dirty="0" smtClean="0"/>
              <a:t>      </a:t>
            </a:r>
            <a:r>
              <a:rPr lang="pt-BR" altLang="zh-CN" sz="2400" dirty="0" smtClean="0"/>
              <a:t>             </a:t>
            </a:r>
            <a:r>
              <a:rPr lang="zh-CN" altLang="zh-CN" sz="2400" dirty="0" smtClean="0"/>
              <a:t>如果：</a:t>
            </a:r>
            <a:r>
              <a:rPr lang="en-US" altLang="zh-CN" sz="2400" dirty="0" smtClean="0"/>
              <a:t> </a:t>
            </a:r>
            <a:br>
              <a:rPr lang="en-US" altLang="zh-CN" sz="2400" dirty="0" smtClean="0"/>
            </a:br>
            <a:r>
              <a:rPr lang="zh-CN" altLang="zh-CN" sz="2400" dirty="0" smtClean="0"/>
              <a:t>而且</a:t>
            </a:r>
            <a:r>
              <a:rPr lang="en-US" altLang="zh-CN" sz="2400" dirty="0" smtClean="0"/>
              <a:t>                         </a:t>
            </a:r>
            <a:r>
              <a:rPr lang="zh-CN" altLang="zh-CN" sz="2400" dirty="0" smtClean="0"/>
              <a:t>，则</a:t>
            </a:r>
            <a:r>
              <a:rPr lang="pt-BR" altLang="zh-CN" sz="2400" i="1" dirty="0" smtClean="0"/>
              <a:t>n</a:t>
            </a:r>
            <a:r>
              <a:rPr lang="zh-CN" altLang="zh-CN" sz="2400" dirty="0" smtClean="0"/>
              <a:t>是合数；否则</a:t>
            </a:r>
            <a:r>
              <a:rPr lang="pt-BR" altLang="zh-CN" sz="2400" i="1" dirty="0" smtClean="0"/>
              <a:t>n</a:t>
            </a:r>
            <a:r>
              <a:rPr lang="zh-CN" altLang="zh-CN" sz="2400" dirty="0" smtClean="0"/>
              <a:t>可能是素数，也可能不是素数。通过多次迭代，提高判定</a:t>
            </a:r>
            <a:r>
              <a:rPr lang="en-US" altLang="zh-CN" sz="2400" dirty="0" smtClean="0"/>
              <a:t>n</a:t>
            </a:r>
            <a:r>
              <a:rPr lang="zh-CN" altLang="zh-CN" sz="2400" dirty="0" smtClean="0"/>
              <a:t>是素数概率。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如何快速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产生素数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？</a:t>
            </a:r>
            <a:endParaRPr lang="zh-CN" altLang="en-US" sz="2800" b="1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3851920" y="4221088"/>
          <a:ext cx="1534908" cy="360040"/>
        </p:xfrm>
        <a:graphic>
          <a:graphicData uri="http://schemas.openxmlformats.org/presentationml/2006/ole">
            <p:oleObj spid="_x0000_s61441" name="公式" r:id="rId3" imgW="774028" imgH="177646" progId="Equation.3">
              <p:embed/>
            </p:oleObj>
          </a:graphicData>
        </a:graphic>
      </p:graphicFrame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6084168" y="4221087"/>
          <a:ext cx="2043926" cy="432049"/>
        </p:xfrm>
        <a:graphic>
          <a:graphicData uri="http://schemas.openxmlformats.org/presentationml/2006/ole">
            <p:oleObj spid="_x0000_s61443" name="Visio" r:id="rId4" imgW="1667053" imgH="349910" progId="Visio.Drawing.11">
              <p:embed/>
            </p:oleObj>
          </a:graphicData>
        </a:graphic>
      </p:graphicFrame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1547664" y="4581128"/>
          <a:ext cx="2043919" cy="432048"/>
        </p:xfrm>
        <a:graphic>
          <a:graphicData uri="http://schemas.openxmlformats.org/presentationml/2006/ole">
            <p:oleObj spid="_x0000_s61445" name="Visio" r:id="rId5" imgW="1667053" imgH="34991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5.1.3 RSA</a:t>
            </a:r>
            <a:r>
              <a:rPr lang="zh-CN" altLang="zh-CN" dirty="0" smtClean="0"/>
              <a:t>算法实现中的计算问题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zh-CN" altLang="zh-CN" sz="2400" dirty="0" smtClean="0"/>
              <a:t>模幂运算满足分配律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pt-BR" altLang="zh-CN" sz="2400" dirty="0" smtClean="0"/>
              <a:t>[ (a mod n) </a:t>
            </a:r>
            <a:r>
              <a:rPr lang="zh-CN" altLang="zh-CN" sz="2400" dirty="0" smtClean="0"/>
              <a:t>×</a:t>
            </a:r>
            <a:r>
              <a:rPr lang="pt-BR" altLang="zh-CN" sz="2400" dirty="0" smtClean="0"/>
              <a:t> (b mod n)] mod n = (a </a:t>
            </a:r>
            <a:r>
              <a:rPr lang="zh-CN" altLang="zh-CN" sz="2400" dirty="0" smtClean="0"/>
              <a:t>×</a:t>
            </a:r>
            <a:r>
              <a:rPr lang="pt-BR" altLang="zh-CN" sz="2400" dirty="0" smtClean="0"/>
              <a:t> b) mod n</a:t>
            </a:r>
            <a:br>
              <a:rPr lang="pt-BR" altLang="zh-CN" sz="2400" dirty="0" smtClean="0"/>
            </a:br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利用中间结果对</a:t>
            </a:r>
            <a:r>
              <a:rPr lang="pt-BR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取模，即降低了存储要求，并可实现高效算法。</a:t>
            </a:r>
          </a:p>
          <a:p>
            <a:r>
              <a:rPr lang="zh-CN" altLang="zh-CN" sz="2400" dirty="0" smtClean="0"/>
              <a:t>递进式指数计算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例如计算</a:t>
            </a:r>
            <a:r>
              <a:rPr lang="pt-BR" altLang="zh-CN" sz="2400" i="1" dirty="0" smtClean="0"/>
              <a:t>a</a:t>
            </a:r>
            <a:r>
              <a:rPr lang="pt-BR" altLang="zh-CN" sz="2400" i="1" baseline="30000" dirty="0" smtClean="0"/>
              <a:t>d</a:t>
            </a:r>
            <a:r>
              <a:rPr lang="pt-BR" altLang="zh-CN" sz="2400" dirty="0" smtClean="0"/>
              <a:t> (mod </a:t>
            </a:r>
            <a:r>
              <a:rPr lang="pt-BR" altLang="zh-CN" sz="2400" i="1" dirty="0" smtClean="0"/>
              <a:t>n</a:t>
            </a:r>
            <a:r>
              <a:rPr lang="pt-BR" altLang="zh-CN" sz="2400" dirty="0" smtClean="0"/>
              <a:t>)</a:t>
            </a:r>
            <a:r>
              <a:rPr lang="zh-CN" altLang="zh-CN" sz="2400" dirty="0" smtClean="0"/>
              <a:t>，为了便于计算机实现，其中指数</a:t>
            </a:r>
            <a:r>
              <a:rPr lang="pt-BR" altLang="zh-CN" sz="2400" i="1" dirty="0" smtClean="0"/>
              <a:t>d</a:t>
            </a:r>
            <a:r>
              <a:rPr lang="zh-CN" altLang="zh-CN" sz="2400" dirty="0" smtClean="0"/>
              <a:t>可以表示为</a:t>
            </a:r>
            <a:r>
              <a:rPr lang="pt-BR" altLang="zh-CN" sz="2400" i="1" dirty="0" smtClean="0"/>
              <a:t>k</a:t>
            </a:r>
            <a:r>
              <a:rPr lang="zh-CN" altLang="zh-CN" sz="2400" dirty="0" smtClean="0"/>
              <a:t>比特二进制</a:t>
            </a:r>
            <a:r>
              <a:rPr lang="pt-BR" altLang="zh-CN" sz="2400" dirty="0" smtClean="0"/>
              <a:t>(</a:t>
            </a:r>
            <a:r>
              <a:rPr lang="pt-BR" altLang="zh-CN" sz="2400" i="1" dirty="0" smtClean="0"/>
              <a:t>b</a:t>
            </a:r>
            <a:r>
              <a:rPr lang="pt-BR" altLang="zh-CN" sz="2400" baseline="-25000" dirty="0" smtClean="0"/>
              <a:t>k-1</a:t>
            </a:r>
            <a:r>
              <a:rPr lang="pt-BR" altLang="zh-CN" sz="2400" i="1" dirty="0" smtClean="0"/>
              <a:t>b</a:t>
            </a:r>
            <a:r>
              <a:rPr lang="pt-BR" altLang="zh-CN" sz="2400" baseline="-25000" dirty="0" smtClean="0"/>
              <a:t>k-2</a:t>
            </a:r>
            <a:r>
              <a:rPr lang="pt-BR" altLang="zh-CN" sz="2400" dirty="0" smtClean="0"/>
              <a:t>...</a:t>
            </a:r>
            <a:r>
              <a:rPr lang="pt-BR" altLang="zh-CN" sz="2400" i="1" dirty="0" smtClean="0"/>
              <a:t>b</a:t>
            </a:r>
            <a:r>
              <a:rPr lang="pt-BR" altLang="zh-CN" sz="2400" baseline="-25000" dirty="0" smtClean="0"/>
              <a:t>1</a:t>
            </a:r>
            <a:r>
              <a:rPr lang="pt-BR" altLang="zh-CN" sz="2400" i="1" dirty="0" smtClean="0"/>
              <a:t>b</a:t>
            </a:r>
            <a:r>
              <a:rPr lang="pt-BR" altLang="zh-CN" sz="2400" baseline="-25000" dirty="0" smtClean="0"/>
              <a:t>0</a:t>
            </a:r>
            <a:r>
              <a:rPr lang="pt-BR" altLang="zh-CN" sz="2400" dirty="0" smtClean="0"/>
              <a:t>)</a:t>
            </a:r>
            <a:r>
              <a:rPr lang="pt-BR" altLang="zh-CN" sz="2400" baseline="-25000" dirty="0" smtClean="0"/>
              <a:t>2</a:t>
            </a:r>
            <a:r>
              <a:rPr lang="zh-CN" altLang="zh-CN" sz="2400" dirty="0" smtClean="0"/>
              <a:t>，因此，</a:t>
            </a:r>
            <a:r>
              <a:rPr lang="pt-BR" altLang="zh-CN" sz="2400" dirty="0" smtClean="0"/>
              <a:t>d</a:t>
            </a:r>
            <a:r>
              <a:rPr lang="zh-CN" altLang="zh-CN" sz="2400" dirty="0" smtClean="0"/>
              <a:t>可以记为：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有：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如何快速进行模指数运算？</a:t>
            </a:r>
            <a:endParaRPr lang="zh-CN" altLang="en-US" sz="2800" b="1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1187624" y="5013176"/>
          <a:ext cx="1231716" cy="720080"/>
        </p:xfrm>
        <a:graphic>
          <a:graphicData uri="http://schemas.openxmlformats.org/presentationml/2006/ole">
            <p:oleObj spid="_x0000_s68613" name="公式" r:id="rId3" imgW="622030" imgH="368140" progId="Equation.3">
              <p:embed/>
            </p:oleObj>
          </a:graphicData>
        </a:graphic>
      </p:graphicFrame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5" name="Object 7"/>
          <p:cNvGraphicFramePr>
            <a:graphicFrameLocks noChangeAspect="1"/>
          </p:cNvGraphicFramePr>
          <p:nvPr/>
        </p:nvGraphicFramePr>
        <p:xfrm>
          <a:off x="1619671" y="5805264"/>
          <a:ext cx="6089819" cy="864096"/>
        </p:xfrm>
        <a:graphic>
          <a:graphicData uri="http://schemas.openxmlformats.org/presentationml/2006/ole">
            <p:oleObj spid="_x0000_s68615" name="公式" r:id="rId4" imgW="2819400" imgH="393700" progId="Equation.3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5.1.3 RSA</a:t>
            </a:r>
            <a:r>
              <a:rPr lang="zh-CN" altLang="zh-CN" dirty="0" smtClean="0"/>
              <a:t>算法实现中的计算问题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zh-CN" altLang="zh-CN" sz="2400" dirty="0" smtClean="0"/>
              <a:t>采用扩展欧几里得算法快速计算</a:t>
            </a:r>
            <a:r>
              <a:rPr lang="en-US" altLang="zh-CN" sz="2400" i="1" dirty="0" smtClean="0"/>
              <a:t>d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i="1" dirty="0" err="1" smtClean="0"/>
              <a:t>ax</a:t>
            </a:r>
            <a:r>
              <a:rPr lang="en-US" altLang="zh-CN" sz="2400" dirty="0" err="1" smtClean="0"/>
              <a:t>+</a:t>
            </a:r>
            <a:r>
              <a:rPr lang="en-US" altLang="zh-CN" sz="2400" i="1" dirty="0" err="1" smtClean="0"/>
              <a:t>by</a:t>
            </a:r>
            <a:r>
              <a:rPr lang="en-US" altLang="zh-CN" sz="2400" dirty="0" smtClean="0"/>
              <a:t> = </a:t>
            </a:r>
            <a:r>
              <a:rPr lang="en-US" altLang="zh-CN" sz="2400" dirty="0" err="1" smtClean="0"/>
              <a:t>gcd</a:t>
            </a:r>
            <a:r>
              <a:rPr lang="en-US" altLang="zh-CN" sz="2400" dirty="0" smtClean="0"/>
              <a:t>(</a:t>
            </a:r>
            <a:r>
              <a:rPr lang="en-US" altLang="zh-CN" sz="2400" i="1" dirty="0" err="1" smtClean="0"/>
              <a:t>a</a:t>
            </a:r>
            <a:r>
              <a:rPr lang="en-US" altLang="zh-CN" sz="2400" dirty="0" err="1" smtClean="0"/>
              <a:t>,</a:t>
            </a:r>
            <a:r>
              <a:rPr lang="en-US" altLang="zh-CN" sz="2400" i="1" dirty="0" err="1" smtClean="0"/>
              <a:t>b</a:t>
            </a:r>
            <a:r>
              <a:rPr lang="en-US" altLang="zh-CN" sz="2400" dirty="0" smtClean="0"/>
              <a:t>)</a:t>
            </a:r>
            <a:br>
              <a:rPr lang="en-US" altLang="zh-CN" sz="2400" dirty="0" smtClean="0"/>
            </a:br>
            <a:r>
              <a:rPr lang="en-US" altLang="zh-CN" sz="2400" dirty="0" err="1" smtClean="0"/>
              <a:t>gcd</a:t>
            </a:r>
            <a:r>
              <a:rPr lang="en-US" altLang="zh-CN" sz="2400" dirty="0" smtClean="0"/>
              <a:t>(</a:t>
            </a:r>
            <a:r>
              <a:rPr lang="en-US" altLang="zh-CN" sz="2400" i="1" dirty="0" err="1" smtClean="0"/>
              <a:t>a</a:t>
            </a:r>
            <a:r>
              <a:rPr lang="en-US" altLang="zh-CN" sz="2400" dirty="0" err="1" smtClean="0"/>
              <a:t>,</a:t>
            </a:r>
            <a:r>
              <a:rPr lang="en-US" altLang="zh-CN" sz="2400" i="1" dirty="0" err="1" smtClean="0"/>
              <a:t>b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表示</a:t>
            </a:r>
            <a:r>
              <a:rPr lang="en-US" altLang="zh-CN" sz="2400" i="1" dirty="0" smtClean="0"/>
              <a:t>a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b</a:t>
            </a:r>
            <a:r>
              <a:rPr lang="zh-CN" altLang="zh-CN" sz="2400" dirty="0" smtClean="0"/>
              <a:t>的最大公约数</a:t>
            </a:r>
          </a:p>
          <a:p>
            <a:r>
              <a:rPr lang="zh-CN" altLang="zh-CN" sz="2400" dirty="0" smtClean="0"/>
              <a:t>即求解</a:t>
            </a:r>
            <a:r>
              <a:rPr lang="en-US" altLang="zh-CN" sz="2400" i="1" dirty="0" smtClean="0"/>
              <a:t>x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y</a:t>
            </a:r>
            <a:r>
              <a:rPr lang="zh-CN" altLang="zh-CN" sz="2400" dirty="0" smtClean="0"/>
              <a:t>，使得上面等式成立。对应地，求解式子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i="1" dirty="0" err="1" smtClean="0"/>
              <a:t>ed</a:t>
            </a:r>
            <a:r>
              <a:rPr lang="en-US" altLang="zh-CN" sz="2400" dirty="0" smtClean="0"/>
              <a:t>+(-</a:t>
            </a:r>
            <a:r>
              <a:rPr lang="en-US" altLang="zh-CN" sz="2400" i="1" dirty="0" smtClean="0"/>
              <a:t>k</a:t>
            </a:r>
            <a:r>
              <a:rPr lang="en-US" altLang="zh-CN" sz="2400" dirty="0" smtClean="0"/>
              <a:t>)</a:t>
            </a:r>
            <a:r>
              <a:rPr lang="en-US" altLang="zh-CN" sz="2400" i="1" dirty="0" smtClean="0"/>
              <a:t>φ</a:t>
            </a:r>
            <a:r>
              <a:rPr lang="en-US" altLang="zh-CN" sz="2400" dirty="0" smtClean="0"/>
              <a:t>(</a:t>
            </a:r>
            <a:r>
              <a:rPr lang="en-US" altLang="zh-CN" sz="2400" i="1" dirty="0" smtClean="0"/>
              <a:t>n</a:t>
            </a:r>
            <a:r>
              <a:rPr lang="en-US" altLang="zh-CN" sz="2400" dirty="0" smtClean="0"/>
              <a:t>) =1</a:t>
            </a:r>
            <a:r>
              <a:rPr lang="zh-CN" altLang="zh-CN" sz="2400" dirty="0" smtClean="0"/>
              <a:t>中</a:t>
            </a:r>
            <a:r>
              <a:rPr lang="en-US" altLang="zh-CN" sz="2400" i="1" dirty="0" smtClean="0"/>
              <a:t>d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-</a:t>
            </a:r>
            <a:r>
              <a:rPr lang="en-US" altLang="zh-CN" sz="2400" i="1" dirty="0" smtClean="0"/>
              <a:t>k</a:t>
            </a:r>
            <a:r>
              <a:rPr lang="zh-CN" altLang="zh-CN" sz="2400" dirty="0" smtClean="0"/>
              <a:t>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如何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求解私钥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？</a:t>
            </a:r>
            <a:endParaRPr lang="zh-CN" altLang="en-US" sz="2800" b="1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5.1.4 RSA</a:t>
            </a:r>
            <a:r>
              <a:rPr lang="zh-CN" altLang="zh-CN" sz="3600" dirty="0" smtClean="0"/>
              <a:t>体制安全性分析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）穷举攻击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即列出所有可能的私钥，显然这是缺乏效率和困难的。</a:t>
            </a:r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）因数分解攻击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给定某个整数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，求</a:t>
            </a:r>
            <a:r>
              <a:rPr lang="en-US" altLang="zh-CN" sz="2400" i="1" dirty="0" smtClean="0"/>
              <a:t>c</a:t>
            </a:r>
            <a:r>
              <a:rPr lang="zh-CN" altLang="zh-CN" sz="2400" dirty="0" smtClean="0"/>
              <a:t>的模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的</a:t>
            </a:r>
            <a:r>
              <a:rPr lang="en-US" altLang="zh-CN" sz="2400" i="1" dirty="0" smtClean="0"/>
              <a:t>e</a:t>
            </a:r>
            <a:r>
              <a:rPr lang="zh-CN" altLang="zh-CN" sz="2400" dirty="0" smtClean="0"/>
              <a:t>次方根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是一个困难问题，但如果整数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的素数分解已知，则上述问题易解。因此，因数分解攻击</a:t>
            </a:r>
            <a:r>
              <a:rPr lang="en-US" altLang="zh-CN" sz="2400" dirty="0" smtClean="0"/>
              <a:t>RSA</a:t>
            </a:r>
            <a:r>
              <a:rPr lang="zh-CN" altLang="zh-CN" sz="2400" dirty="0" smtClean="0"/>
              <a:t>途径包括：</a:t>
            </a:r>
          </a:p>
          <a:p>
            <a:pPr lvl="1"/>
            <a:r>
              <a:rPr lang="zh-CN" altLang="zh-CN" sz="2000" dirty="0" smtClean="0"/>
              <a:t>分解</a:t>
            </a:r>
            <a:r>
              <a:rPr lang="en-US" altLang="zh-CN" sz="2000" i="1" dirty="0" smtClean="0"/>
              <a:t>n</a:t>
            </a:r>
            <a:r>
              <a:rPr lang="zh-CN" altLang="zh-CN" sz="2000" dirty="0" smtClean="0"/>
              <a:t>为</a:t>
            </a:r>
            <a:r>
              <a:rPr lang="en-US" altLang="zh-CN" sz="2000" i="1" dirty="0" smtClean="0"/>
              <a:t>p</a:t>
            </a:r>
            <a:r>
              <a:rPr lang="zh-CN" altLang="zh-CN" sz="2000" dirty="0" smtClean="0"/>
              <a:t>和</a:t>
            </a:r>
            <a:r>
              <a:rPr lang="en-US" altLang="zh-CN" sz="2000" i="1" dirty="0" smtClean="0"/>
              <a:t>q</a:t>
            </a:r>
            <a:r>
              <a:rPr lang="zh-CN" altLang="zh-CN" sz="2000" dirty="0" smtClean="0"/>
              <a:t>。</a:t>
            </a:r>
          </a:p>
          <a:p>
            <a:pPr lvl="1"/>
            <a:r>
              <a:rPr lang="zh-CN" altLang="zh-CN" sz="2000" dirty="0" smtClean="0"/>
              <a:t>直接确定</a:t>
            </a:r>
            <a:r>
              <a:rPr lang="en-US" altLang="zh-CN" sz="2000" dirty="0" smtClean="0"/>
              <a:t>     </a:t>
            </a:r>
            <a:r>
              <a:rPr lang="zh-CN" altLang="zh-CN" sz="2000" dirty="0" smtClean="0"/>
              <a:t>，而不确定</a:t>
            </a:r>
            <a:r>
              <a:rPr lang="en-US" altLang="zh-CN" sz="2000" i="1" dirty="0" smtClean="0"/>
              <a:t>p</a:t>
            </a:r>
            <a:r>
              <a:rPr lang="zh-CN" altLang="zh-CN" sz="2000" dirty="0" smtClean="0"/>
              <a:t>和</a:t>
            </a:r>
            <a:r>
              <a:rPr lang="en-US" altLang="zh-CN" sz="2000" i="1" dirty="0" smtClean="0"/>
              <a:t>q</a:t>
            </a:r>
            <a:r>
              <a:rPr lang="zh-CN" altLang="zh-CN" sz="2000" dirty="0" smtClean="0"/>
              <a:t>。</a:t>
            </a:r>
          </a:p>
          <a:p>
            <a:pPr lvl="1"/>
            <a:r>
              <a:rPr lang="zh-CN" altLang="zh-CN" sz="2000" dirty="0" smtClean="0"/>
              <a:t>直接确定</a:t>
            </a:r>
            <a:r>
              <a:rPr lang="en-US" altLang="zh-CN" sz="2000" i="1" dirty="0" smtClean="0"/>
              <a:t>d</a:t>
            </a:r>
            <a:r>
              <a:rPr lang="zh-CN" altLang="zh-CN" sz="2000" dirty="0" smtClean="0"/>
              <a:t>，而不确定</a:t>
            </a:r>
            <a:r>
              <a:rPr lang="en-US" altLang="zh-CN" sz="2000" dirty="0" smtClean="0"/>
              <a:t>     </a:t>
            </a:r>
            <a:r>
              <a:rPr lang="zh-CN" altLang="zh-CN" sz="2000" dirty="0" smtClean="0"/>
              <a:t>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2411760" y="4327858"/>
          <a:ext cx="576064" cy="397286"/>
        </p:xfrm>
        <a:graphic>
          <a:graphicData uri="http://schemas.openxmlformats.org/presentationml/2006/ole">
            <p:oleObj spid="_x0000_s70657" name="公式" r:id="rId3" imgW="279400" imgH="190500" progId="Equation.3">
              <p:embed/>
            </p:oleObj>
          </a:graphicData>
        </a:graphic>
      </p:graphicFrame>
      <p:graphicFrame>
        <p:nvGraphicFramePr>
          <p:cNvPr id="70659" name="Object 3"/>
          <p:cNvGraphicFramePr>
            <a:graphicFrameLocks noChangeAspect="1"/>
          </p:cNvGraphicFramePr>
          <p:nvPr/>
        </p:nvGraphicFramePr>
        <p:xfrm>
          <a:off x="3635896" y="4725144"/>
          <a:ext cx="576262" cy="396875"/>
        </p:xfrm>
        <a:graphic>
          <a:graphicData uri="http://schemas.openxmlformats.org/presentationml/2006/ole">
            <p:oleObj spid="_x0000_s70659" name="公式" r:id="rId4" imgW="279400" imgH="190500" progId="Equation.3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5.1.4 RSA</a:t>
            </a:r>
            <a:r>
              <a:rPr lang="zh-CN" altLang="zh-CN" sz="3600" dirty="0" smtClean="0"/>
              <a:t>体制安全性分析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）参数选取不当造成的攻击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选取</a:t>
            </a:r>
            <a:r>
              <a:rPr lang="en-US" altLang="zh-CN" sz="2400" i="1" dirty="0" smtClean="0"/>
              <a:t>p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q</a:t>
            </a:r>
            <a:r>
              <a:rPr lang="zh-CN" altLang="zh-CN" sz="2400" dirty="0" smtClean="0"/>
              <a:t>时应该是随机的且不应太接近。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因为，</a:t>
            </a:r>
            <a:r>
              <a:rPr lang="en-US" altLang="zh-CN" sz="2400" dirty="0" smtClean="0"/>
              <a:t>                                         </a:t>
            </a:r>
            <a:r>
              <a:rPr lang="zh-CN" altLang="zh-CN" sz="2400" dirty="0" smtClean="0"/>
              <a:t>，当</a:t>
            </a:r>
            <a:r>
              <a:rPr lang="en-US" altLang="zh-CN" sz="2400" dirty="0" smtClean="0"/>
              <a:t>(</a:t>
            </a:r>
            <a:r>
              <a:rPr lang="en-US" altLang="zh-CN" sz="2400" i="1" dirty="0" smtClean="0"/>
              <a:t>p</a:t>
            </a:r>
            <a:r>
              <a:rPr lang="en-US" altLang="zh-CN" sz="2400" dirty="0" smtClean="0"/>
              <a:t>-</a:t>
            </a:r>
            <a:r>
              <a:rPr lang="en-US" altLang="zh-CN" sz="2400" i="1" dirty="0" smtClean="0"/>
              <a:t>q</a:t>
            </a:r>
            <a:r>
              <a:rPr lang="en-US" altLang="zh-CN" sz="2400" dirty="0" smtClean="0"/>
              <a:t>)/2</a:t>
            </a:r>
            <a:r>
              <a:rPr lang="zh-CN" altLang="zh-CN" sz="2400" dirty="0" smtClean="0"/>
              <a:t>很小时，那么</a:t>
            </a:r>
            <a:r>
              <a:rPr lang="en-US" altLang="zh-CN" sz="2400" dirty="0" smtClean="0"/>
              <a:t>(</a:t>
            </a:r>
            <a:r>
              <a:rPr lang="en-US" altLang="zh-CN" sz="2400" i="1" dirty="0" err="1" smtClean="0"/>
              <a:t>p</a:t>
            </a:r>
            <a:r>
              <a:rPr lang="en-US" altLang="zh-CN" sz="2400" dirty="0" err="1" smtClean="0"/>
              <a:t>+</a:t>
            </a:r>
            <a:r>
              <a:rPr lang="en-US" altLang="zh-CN" sz="2400" i="1" dirty="0" err="1" smtClean="0"/>
              <a:t>q</a:t>
            </a:r>
            <a:r>
              <a:rPr lang="en-US" altLang="zh-CN" sz="2400" dirty="0" smtClean="0"/>
              <a:t>)/2</a:t>
            </a:r>
            <a:r>
              <a:rPr lang="zh-CN" altLang="zh-CN" sz="2400" dirty="0" smtClean="0"/>
              <a:t>只比</a:t>
            </a: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大一点，因此逐个检查大于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的整数</a:t>
            </a:r>
            <a:r>
              <a:rPr lang="en-US" altLang="zh-CN" sz="2400" i="1" dirty="0" smtClean="0"/>
              <a:t>x</a:t>
            </a:r>
            <a:r>
              <a:rPr lang="zh-CN" altLang="zh-CN" sz="2400" dirty="0" smtClean="0"/>
              <a:t>，使得</a:t>
            </a:r>
            <a:r>
              <a:rPr lang="en-US" altLang="zh-CN" sz="2400" dirty="0" smtClean="0"/>
              <a:t>           </a:t>
            </a:r>
            <a:r>
              <a:rPr lang="zh-CN" altLang="zh-CN" sz="2400" dirty="0" smtClean="0"/>
              <a:t>是一个完全平方数，记为</a:t>
            </a:r>
            <a:r>
              <a:rPr lang="en-US" altLang="zh-CN" sz="2400" i="1" dirty="0" smtClean="0"/>
              <a:t>y</a:t>
            </a:r>
            <a:r>
              <a:rPr lang="en-US" altLang="zh-CN" sz="2400" baseline="30000" dirty="0" smtClean="0"/>
              <a:t>2</a:t>
            </a:r>
            <a:r>
              <a:rPr lang="zh-CN" altLang="zh-CN" sz="2400" dirty="0" smtClean="0"/>
              <a:t>，那么就有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              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             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4" name="Object 4"/>
          <p:cNvGraphicFramePr>
            <a:graphicFrameLocks noChangeAspect="1"/>
          </p:cNvGraphicFramePr>
          <p:nvPr/>
        </p:nvGraphicFramePr>
        <p:xfrm>
          <a:off x="1691680" y="2348880"/>
          <a:ext cx="3528392" cy="433973"/>
        </p:xfrm>
        <a:graphic>
          <a:graphicData uri="http://schemas.openxmlformats.org/presentationml/2006/ole">
            <p:oleObj spid="_x0000_s71684" name="公式" r:id="rId3" imgW="1777229" imgH="215806" progId="Equation.3">
              <p:embed/>
            </p:oleObj>
          </a:graphicData>
        </a:graphic>
      </p:graphicFrame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6" name="Object 6"/>
          <p:cNvGraphicFramePr>
            <a:graphicFrameLocks noChangeAspect="1"/>
          </p:cNvGraphicFramePr>
          <p:nvPr/>
        </p:nvGraphicFramePr>
        <p:xfrm>
          <a:off x="2555776" y="2708920"/>
          <a:ext cx="432048" cy="432048"/>
        </p:xfrm>
        <a:graphic>
          <a:graphicData uri="http://schemas.openxmlformats.org/presentationml/2006/ole">
            <p:oleObj spid="_x0000_s71686" name="公式" r:id="rId4" imgW="215619" imgH="215619" progId="Equation.3">
              <p:embed/>
            </p:oleObj>
          </a:graphicData>
        </a:graphic>
      </p:graphicFrame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8" name="Object 8"/>
          <p:cNvGraphicFramePr>
            <a:graphicFrameLocks noChangeAspect="1"/>
          </p:cNvGraphicFramePr>
          <p:nvPr/>
        </p:nvGraphicFramePr>
        <p:xfrm>
          <a:off x="6732240" y="2708920"/>
          <a:ext cx="432048" cy="432048"/>
        </p:xfrm>
        <a:graphic>
          <a:graphicData uri="http://schemas.openxmlformats.org/presentationml/2006/ole">
            <p:oleObj spid="_x0000_s71688" name="公式" r:id="rId5" imgW="215619" imgH="215619" progId="Equation.3">
              <p:embed/>
            </p:oleObj>
          </a:graphicData>
        </a:graphic>
      </p:graphicFrame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0" name="Object 10"/>
          <p:cNvGraphicFramePr>
            <a:graphicFrameLocks noChangeAspect="1"/>
          </p:cNvGraphicFramePr>
          <p:nvPr/>
        </p:nvGraphicFramePr>
        <p:xfrm>
          <a:off x="1504950" y="2996952"/>
          <a:ext cx="930275" cy="460375"/>
        </p:xfrm>
        <a:graphic>
          <a:graphicData uri="http://schemas.openxmlformats.org/presentationml/2006/ole">
            <p:oleObj spid="_x0000_s71690" name="公式" r:id="rId6" imgW="406080" imgH="203040" progId="Equation.3">
              <p:embed/>
            </p:oleObj>
          </a:graphicData>
        </a:graphic>
      </p:graphicFrame>
      <p:sp>
        <p:nvSpPr>
          <p:cNvPr id="716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2" name="Object 12"/>
          <p:cNvGraphicFramePr>
            <a:graphicFrameLocks noChangeAspect="1"/>
          </p:cNvGraphicFramePr>
          <p:nvPr/>
        </p:nvGraphicFramePr>
        <p:xfrm>
          <a:off x="899592" y="3501008"/>
          <a:ext cx="1164835" cy="360040"/>
        </p:xfrm>
        <a:graphic>
          <a:graphicData uri="http://schemas.openxmlformats.org/presentationml/2006/ole">
            <p:oleObj spid="_x0000_s71692" name="公式" r:id="rId7" imgW="520474" imgH="165028" progId="Equation.3">
              <p:embed/>
            </p:oleObj>
          </a:graphicData>
        </a:graphic>
      </p:graphicFrame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4" name="Object 14"/>
          <p:cNvGraphicFramePr>
            <a:graphicFrameLocks noChangeAspect="1"/>
          </p:cNvGraphicFramePr>
          <p:nvPr/>
        </p:nvGraphicFramePr>
        <p:xfrm>
          <a:off x="2339752" y="3501008"/>
          <a:ext cx="1192633" cy="360040"/>
        </p:xfrm>
        <a:graphic>
          <a:graphicData uri="http://schemas.openxmlformats.org/presentationml/2006/ole">
            <p:oleObj spid="_x0000_s71694" name="公式" r:id="rId8" imgW="507780" imgH="152334" progId="Equation.3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5.1.4 RSA</a:t>
            </a:r>
            <a:r>
              <a:rPr lang="zh-CN" altLang="zh-CN" sz="3600" dirty="0" smtClean="0"/>
              <a:t>体制安全性分析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）选择密文攻击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攻击者得到两个明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密文对</a:t>
            </a:r>
            <a:r>
              <a:rPr lang="en-US" altLang="zh-CN" sz="2400" dirty="0" smtClean="0"/>
              <a:t>           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，则可以获得</a:t>
            </a:r>
            <a:r>
              <a:rPr lang="en-US" altLang="zh-CN" sz="2400" dirty="0" smtClean="0"/>
              <a:t> </a:t>
            </a:r>
            <a:br>
              <a:rPr lang="en-US" altLang="zh-CN" sz="2400" dirty="0" smtClean="0"/>
            </a:br>
            <a:r>
              <a:rPr lang="en-US" altLang="zh-CN" sz="2400" dirty="0" smtClean="0"/>
              <a:t>            </a:t>
            </a:r>
            <a:r>
              <a:rPr lang="zh-CN" altLang="zh-CN" sz="2400" dirty="0" smtClean="0"/>
              <a:t>的密文结果，因为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endParaRPr lang="zh-CN" altLang="zh-CN" sz="2400" dirty="0" smtClean="0"/>
          </a:p>
          <a:p>
            <a:r>
              <a:rPr lang="zh-CN" altLang="zh-CN" sz="2400" dirty="0" smtClean="0"/>
              <a:t>由明密文对</a:t>
            </a:r>
            <a:r>
              <a:rPr lang="en-US" altLang="zh-CN" sz="2400" dirty="0" smtClean="0"/>
              <a:t>            </a:t>
            </a:r>
            <a:r>
              <a:rPr lang="zh-CN" altLang="zh-CN" sz="2400" dirty="0" smtClean="0"/>
              <a:t>，可以获得对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的加密结果，因为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endParaRPr lang="zh-CN" altLang="zh-CN" sz="2400" dirty="0" smtClean="0"/>
          </a:p>
          <a:p>
            <a:r>
              <a:rPr lang="zh-CN" altLang="zh-CN" sz="2400" dirty="0" smtClean="0"/>
              <a:t>此外， 能够获得</a:t>
            </a:r>
            <a:r>
              <a:rPr lang="zh-CN" altLang="en-US" sz="2400" dirty="0" smtClean="0"/>
              <a:t>    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                 </a:t>
            </a:r>
            <a:r>
              <a:rPr lang="zh-CN" altLang="zh-CN" sz="2400" dirty="0" smtClean="0"/>
              <a:t>的解密结果，就可以恢复出</a:t>
            </a:r>
            <a:r>
              <a:rPr lang="en-US" altLang="zh-CN" sz="2400" i="1" dirty="0" smtClean="0"/>
              <a:t>c</a:t>
            </a:r>
            <a:r>
              <a:rPr lang="zh-CN" altLang="zh-CN" sz="2400" dirty="0" smtClean="0"/>
              <a:t>对应的明文。</a:t>
            </a:r>
            <a:endParaRPr lang="zh-CN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4355976" y="1988840"/>
          <a:ext cx="936104" cy="390043"/>
        </p:xfrm>
        <a:graphic>
          <a:graphicData uri="http://schemas.openxmlformats.org/presentationml/2006/ole">
            <p:oleObj spid="_x0000_s72712" name="公式" r:id="rId3" imgW="457200" imgH="190500" progId="Equation.3">
              <p:embed/>
            </p:oleObj>
          </a:graphicData>
        </a:graphic>
      </p:graphicFrame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5436096" y="1988840"/>
          <a:ext cx="972108" cy="432048"/>
        </p:xfrm>
        <a:graphic>
          <a:graphicData uri="http://schemas.openxmlformats.org/presentationml/2006/ole">
            <p:oleObj spid="_x0000_s72714" name="公式" r:id="rId4" imgW="431613" imgH="190417" progId="Equation.3">
              <p:embed/>
            </p:oleObj>
          </a:graphicData>
        </a:graphic>
      </p:graphicFrame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16" name="Object 12"/>
          <p:cNvGraphicFramePr>
            <a:graphicFrameLocks noChangeAspect="1"/>
          </p:cNvGraphicFramePr>
          <p:nvPr/>
        </p:nvGraphicFramePr>
        <p:xfrm>
          <a:off x="899592" y="2348880"/>
          <a:ext cx="972108" cy="432048"/>
        </p:xfrm>
        <a:graphic>
          <a:graphicData uri="http://schemas.openxmlformats.org/presentationml/2006/ole">
            <p:oleObj spid="_x0000_s72716" name="公式" r:id="rId5" imgW="431613" imgH="190417" progId="Equation.3">
              <p:embed/>
            </p:oleObj>
          </a:graphicData>
        </a:graphic>
      </p:graphicFrame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18" name="Object 14"/>
          <p:cNvGraphicFramePr>
            <a:graphicFrameLocks noChangeAspect="1"/>
          </p:cNvGraphicFramePr>
          <p:nvPr/>
        </p:nvGraphicFramePr>
        <p:xfrm>
          <a:off x="1691680" y="2852936"/>
          <a:ext cx="4887152" cy="504056"/>
        </p:xfrm>
        <a:graphic>
          <a:graphicData uri="http://schemas.openxmlformats.org/presentationml/2006/ole">
            <p:oleObj spid="_x0000_s72718" name="公式" r:id="rId6" imgW="2120900" imgH="215900" progId="Equation.3">
              <p:embed/>
            </p:oleObj>
          </a:graphicData>
        </a:graphic>
      </p:graphicFrame>
      <p:graphicFrame>
        <p:nvGraphicFramePr>
          <p:cNvPr id="72720" name="Object 16"/>
          <p:cNvGraphicFramePr>
            <a:graphicFrameLocks noChangeAspect="1"/>
          </p:cNvGraphicFramePr>
          <p:nvPr/>
        </p:nvGraphicFramePr>
        <p:xfrm>
          <a:off x="2483768" y="3573016"/>
          <a:ext cx="936625" cy="390525"/>
        </p:xfrm>
        <a:graphic>
          <a:graphicData uri="http://schemas.openxmlformats.org/presentationml/2006/ole">
            <p:oleObj spid="_x0000_s72720" name="公式" r:id="rId7" imgW="457200" imgH="190500" progId="Equation.3">
              <p:embed/>
            </p:oleObj>
          </a:graphicData>
        </a:graphic>
      </p:graphicFrame>
      <p:sp>
        <p:nvSpPr>
          <p:cNvPr id="727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21" name="Object 17"/>
          <p:cNvGraphicFramePr>
            <a:graphicFrameLocks noChangeAspect="1"/>
          </p:cNvGraphicFramePr>
          <p:nvPr/>
        </p:nvGraphicFramePr>
        <p:xfrm>
          <a:off x="5292080" y="3501007"/>
          <a:ext cx="432048" cy="496855"/>
        </p:xfrm>
        <a:graphic>
          <a:graphicData uri="http://schemas.openxmlformats.org/presentationml/2006/ole">
            <p:oleObj spid="_x0000_s72721" name="公式" r:id="rId8" imgW="190335" imgH="215713" progId="Equation.3">
              <p:embed/>
            </p:oleObj>
          </a:graphicData>
        </a:graphic>
      </p:graphicFrame>
      <p:sp>
        <p:nvSpPr>
          <p:cNvPr id="7272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23" name="Object 19"/>
          <p:cNvGraphicFramePr>
            <a:graphicFrameLocks noChangeAspect="1"/>
          </p:cNvGraphicFramePr>
          <p:nvPr/>
        </p:nvGraphicFramePr>
        <p:xfrm>
          <a:off x="1763688" y="4005064"/>
          <a:ext cx="2344956" cy="504056"/>
        </p:xfrm>
        <a:graphic>
          <a:graphicData uri="http://schemas.openxmlformats.org/presentationml/2006/ole">
            <p:oleObj spid="_x0000_s72723" name="公式" r:id="rId9" imgW="1015559" imgH="215806" progId="Equation.3">
              <p:embed/>
            </p:oleObj>
          </a:graphicData>
        </a:graphic>
      </p:graphicFrame>
      <p:sp>
        <p:nvSpPr>
          <p:cNvPr id="727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25" name="Object 21"/>
          <p:cNvGraphicFramePr>
            <a:graphicFrameLocks noChangeAspect="1"/>
          </p:cNvGraphicFramePr>
          <p:nvPr/>
        </p:nvGraphicFramePr>
        <p:xfrm>
          <a:off x="3131840" y="4653135"/>
          <a:ext cx="1800200" cy="475915"/>
        </p:xfrm>
        <a:graphic>
          <a:graphicData uri="http://schemas.openxmlformats.org/presentationml/2006/ole">
            <p:oleObj spid="_x0000_s72725" name="公式" r:id="rId10" imgW="825142" imgH="215806" progId="Equation.3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5.1.4 RSA</a:t>
            </a:r>
            <a:r>
              <a:rPr lang="zh-CN" altLang="zh-CN" sz="3600" dirty="0" smtClean="0"/>
              <a:t>体制安全性分析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pic>
        <p:nvPicPr>
          <p:cNvPr id="73741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66704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5.1.4 RSA</a:t>
            </a:r>
            <a:r>
              <a:rPr lang="zh-CN" altLang="zh-CN" sz="3600" dirty="0" smtClean="0"/>
              <a:t>体制安全性分析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pic>
        <p:nvPicPr>
          <p:cNvPr id="74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632848" cy="449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3789362"/>
            <a:ext cx="8172400" cy="2663973"/>
          </a:xfrm>
        </p:spPr>
        <p:txBody>
          <a:bodyPr/>
          <a:lstStyle/>
          <a:p>
            <a:pPr indent="557213">
              <a:lnSpc>
                <a:spcPct val="150000"/>
              </a:lnSpc>
              <a:buBlip>
                <a:blip r:embed="rId2"/>
              </a:buBlip>
            </a:pPr>
            <a:r>
              <a:rPr lang="en-US" altLang="zh-CN" sz="2400" dirty="0" smtClean="0"/>
              <a:t>RSA</a:t>
            </a:r>
            <a:r>
              <a:rPr lang="zh-CN" altLang="en-US" sz="2400" dirty="0" smtClean="0"/>
              <a:t>公钥密码算法及其用于加密和签名的实现。</a:t>
            </a:r>
          </a:p>
          <a:p>
            <a:pPr indent="557213">
              <a:lnSpc>
                <a:spcPct val="150000"/>
              </a:lnSpc>
              <a:buBlip>
                <a:blip r:embed="rId2"/>
              </a:buBlip>
            </a:pPr>
            <a:r>
              <a:rPr lang="en-US" altLang="zh-CN" sz="2400" dirty="0" err="1" smtClean="0"/>
              <a:t>ElGamal</a:t>
            </a:r>
            <a:r>
              <a:rPr lang="zh-CN" altLang="en-US" sz="2400" dirty="0" smtClean="0"/>
              <a:t>公钥密码算法及其用于加密和签名的实现。</a:t>
            </a:r>
          </a:p>
          <a:p>
            <a:pPr indent="557213">
              <a:lnSpc>
                <a:spcPct val="150000"/>
              </a:lnSpc>
              <a:buBlip>
                <a:blip r:embed="rId2"/>
              </a:buBlip>
            </a:pPr>
            <a:r>
              <a:rPr lang="en-US" altLang="zh-CN" sz="2400" dirty="0" smtClean="0"/>
              <a:t>ECC</a:t>
            </a:r>
            <a:r>
              <a:rPr lang="zh-CN" altLang="en-US" sz="2400" dirty="0" smtClean="0"/>
              <a:t>公钥密码算法及其用于加密和签名的实现。</a:t>
            </a:r>
          </a:p>
          <a:p>
            <a:pPr indent="557213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dirty="0" smtClean="0"/>
              <a:t>公钥密码算法的设计基本方法和安全性原理。</a:t>
            </a:r>
            <a:endParaRPr lang="zh-CN" altLang="en-US" sz="2400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83568" y="1714097"/>
            <a:ext cx="7919095" cy="202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715963">
              <a:lnSpc>
                <a:spcPct val="105000"/>
              </a:lnSpc>
            </a:pP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公钥密码体制加密密钥公开，解决了密钥管理与分发的问题。那么如何实现公钥密码呢？本章介绍几个典型的公钥密钥算法，包括基于大数分解难题的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</a:rPr>
              <a:t>RSA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算法，基于有限域上求解离散对数难解问题的</a:t>
            </a:r>
            <a:r>
              <a:rPr lang="en-US" altLang="zh-CN" sz="2400" b="1" dirty="0" err="1" smtClean="0">
                <a:latin typeface="华文新魏" pitchFamily="2" charset="-122"/>
                <a:ea typeface="华文新魏" pitchFamily="2" charset="-122"/>
              </a:rPr>
              <a:t>ElGamal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算法，以及基于椭圆曲线上求解离散对数难解问题的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</a:rPr>
              <a:t>ECC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算法。 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doula.files.wordpress.com/2008/09/think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2088232" cy="378568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5.1.5 RSA</a:t>
            </a:r>
            <a:r>
              <a:rPr lang="zh-CN" altLang="zh-CN" sz="3600" dirty="0" smtClean="0"/>
              <a:t>填充加密机制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1800" y="2060848"/>
            <a:ext cx="5915000" cy="4065315"/>
          </a:xfrm>
        </p:spPr>
        <p:txBody>
          <a:bodyPr/>
          <a:lstStyle/>
          <a:p>
            <a:r>
              <a:rPr lang="zh-CN" altLang="zh-CN" sz="2400" dirty="0" smtClean="0"/>
              <a:t>随机填充机制加密消息</a:t>
            </a:r>
            <a:r>
              <a:rPr lang="en-US" altLang="zh-CN" sz="2400" dirty="0" smtClean="0"/>
              <a:t>——</a:t>
            </a:r>
            <a:r>
              <a:rPr lang="zh-CN" altLang="zh-CN" sz="2400" dirty="0" smtClean="0"/>
              <a:t>优化非对称加密填充</a:t>
            </a:r>
            <a:r>
              <a:rPr lang="en-US" altLang="zh-CN" sz="2400" dirty="0" smtClean="0"/>
              <a:t>OAEP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Optimal Asymmetric Encryption Padding</a:t>
            </a:r>
            <a:r>
              <a:rPr lang="zh-CN" altLang="zh-CN" sz="2400" dirty="0" smtClean="0"/>
              <a:t>）机制</a:t>
            </a:r>
            <a:endParaRPr lang="en-US" altLang="zh-CN" sz="2400" dirty="0" smtClean="0"/>
          </a:p>
          <a:p>
            <a:pPr lvl="1"/>
            <a:r>
              <a:rPr lang="zh-CN" altLang="zh-CN" sz="2200" dirty="0" smtClean="0"/>
              <a:t>添加随机元素将确定密码机制（如基本</a:t>
            </a:r>
            <a:r>
              <a:rPr lang="en-US" altLang="zh-CN" sz="2200" dirty="0" smtClean="0"/>
              <a:t>RSA</a:t>
            </a:r>
            <a:r>
              <a:rPr lang="zh-CN" altLang="zh-CN" sz="2200" dirty="0" smtClean="0"/>
              <a:t>）转换为一个概率机制。</a:t>
            </a:r>
          </a:p>
          <a:p>
            <a:pPr lvl="1"/>
            <a:r>
              <a:rPr lang="zh-CN" altLang="zh-CN" sz="2200" dirty="0" smtClean="0"/>
              <a:t>部分密文解密（或其他信息泄露），只要不能翻转单向陷门函数，攻击者仍不能解密任何密文部分。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9552" y="134076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使用</a:t>
            </a:r>
            <a:r>
              <a:rPr lang="zh-CN" altLang="en-US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相同公钥</a:t>
            </a:r>
            <a:r>
              <a:rPr lang="zh-CN" altLang="zh-CN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加密</a:t>
            </a:r>
            <a:r>
              <a:rPr lang="zh-CN" altLang="zh-CN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相同明文</a:t>
            </a:r>
            <a:r>
              <a:rPr lang="zh-CN" altLang="en-US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能否</a:t>
            </a:r>
            <a:r>
              <a:rPr lang="zh-CN" altLang="zh-CN" sz="24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得到不同密文？</a:t>
            </a:r>
            <a:endParaRPr lang="zh-CN" altLang="en-US" sz="24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5.1.5 RSA</a:t>
            </a:r>
            <a:r>
              <a:rPr lang="zh-CN" altLang="zh-CN" sz="3600" dirty="0" smtClean="0"/>
              <a:t>填充加密机制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0032" y="1600200"/>
            <a:ext cx="4186808" cy="4525963"/>
          </a:xfrm>
        </p:spPr>
        <p:txBody>
          <a:bodyPr/>
          <a:lstStyle/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）明文</a:t>
            </a:r>
            <a:r>
              <a:rPr lang="en-US" altLang="zh-CN" sz="2200" dirty="0" smtClean="0"/>
              <a:t>m</a:t>
            </a:r>
            <a:r>
              <a:rPr lang="zh-CN" altLang="zh-CN" sz="2200" dirty="0" smtClean="0"/>
              <a:t>后面填充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个</a:t>
            </a:r>
            <a:r>
              <a:rPr lang="en-US" altLang="zh-CN" sz="2200" dirty="0" smtClean="0"/>
              <a:t>0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）产生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比特随机数</a:t>
            </a:r>
            <a:r>
              <a:rPr lang="en-US" altLang="zh-CN" sz="2200" i="1" dirty="0" smtClean="0"/>
              <a:t>r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3</a:t>
            </a:r>
            <a:r>
              <a:rPr lang="zh-CN" altLang="zh-CN" sz="2200" dirty="0" smtClean="0"/>
              <a:t>）使用</a:t>
            </a:r>
            <a:r>
              <a:rPr lang="en-US" altLang="zh-CN" sz="2200" dirty="0" smtClean="0"/>
              <a:t>G</a:t>
            </a:r>
            <a:r>
              <a:rPr lang="zh-CN" altLang="zh-CN" sz="2200" dirty="0" smtClean="0"/>
              <a:t>将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比特随机数</a:t>
            </a:r>
            <a:r>
              <a:rPr lang="en-US" altLang="zh-CN" sz="2200" i="1" dirty="0" smtClean="0"/>
              <a:t>r</a:t>
            </a:r>
            <a:r>
              <a:rPr lang="zh-CN" altLang="zh-CN" sz="2200" dirty="0" smtClean="0"/>
              <a:t>扩展为</a:t>
            </a:r>
            <a:r>
              <a:rPr lang="en-US" altLang="zh-CN" sz="2200" dirty="0" smtClean="0"/>
              <a:t>(</a:t>
            </a:r>
            <a:r>
              <a:rPr lang="en-US" altLang="zh-CN" sz="2200" i="1" dirty="0" smtClean="0"/>
              <a:t>n</a:t>
            </a:r>
            <a:r>
              <a:rPr lang="en-US" altLang="zh-CN" sz="2200" dirty="0" smtClean="0"/>
              <a:t>-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0</a:t>
            </a:r>
            <a:r>
              <a:rPr lang="en-US" altLang="zh-CN" sz="2200" dirty="0" smtClean="0"/>
              <a:t>)</a:t>
            </a:r>
            <a:r>
              <a:rPr lang="zh-CN" altLang="zh-CN" sz="2200" dirty="0" smtClean="0"/>
              <a:t>长度比特串。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4</a:t>
            </a:r>
            <a:r>
              <a:rPr lang="zh-CN" altLang="zh-CN" sz="2200" dirty="0" smtClean="0"/>
              <a:t>）计算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=</a:t>
            </a:r>
            <a:r>
              <a:rPr lang="en-US" altLang="zh-CN" sz="2200" i="1" dirty="0" smtClean="0"/>
              <a:t>m</a:t>
            </a:r>
            <a:r>
              <a:rPr lang="en-US" altLang="zh-CN" sz="2200" dirty="0" smtClean="0"/>
              <a:t>00…0</a:t>
            </a:r>
            <a:r>
              <a:rPr lang="en-US" altLang="zh-CN" sz="2200" dirty="0" smtClean="0">
                <a:sym typeface="Symbol"/>
              </a:rPr>
              <a:t></a:t>
            </a:r>
            <a:r>
              <a:rPr lang="en-US" altLang="zh-CN" sz="2200" dirty="0" smtClean="0"/>
              <a:t>G(</a:t>
            </a:r>
            <a:r>
              <a:rPr lang="en-US" altLang="zh-CN" sz="2200" i="1" dirty="0" smtClean="0"/>
              <a:t>r</a:t>
            </a:r>
            <a:r>
              <a:rPr lang="en-US" altLang="zh-CN" sz="2200" dirty="0" smtClean="0"/>
              <a:t>)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5</a:t>
            </a:r>
            <a:r>
              <a:rPr lang="zh-CN" altLang="zh-CN" sz="2200" dirty="0" smtClean="0"/>
              <a:t>）使用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将</a:t>
            </a:r>
            <a:r>
              <a:rPr lang="en-US" altLang="zh-CN" sz="2200" dirty="0" smtClean="0"/>
              <a:t>(</a:t>
            </a:r>
            <a:r>
              <a:rPr lang="en-US" altLang="zh-CN" sz="2200" i="1" dirty="0" smtClean="0"/>
              <a:t>n</a:t>
            </a:r>
            <a:r>
              <a:rPr lang="en-US" altLang="zh-CN" sz="2200" dirty="0" smtClean="0"/>
              <a:t>-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0</a:t>
            </a:r>
            <a:r>
              <a:rPr lang="en-US" altLang="zh-CN" sz="2200" dirty="0" smtClean="0"/>
              <a:t>)</a:t>
            </a:r>
            <a:r>
              <a:rPr lang="zh-CN" altLang="zh-CN" sz="2200" dirty="0" smtClean="0"/>
              <a:t>长度</a:t>
            </a:r>
            <a:r>
              <a:rPr lang="en-US" altLang="zh-CN" sz="2200" i="1" dirty="0" smtClean="0"/>
              <a:t>x</a:t>
            </a:r>
            <a:r>
              <a:rPr lang="zh-CN" altLang="zh-CN" sz="2200" dirty="0" smtClean="0"/>
              <a:t>压缩为长度</a:t>
            </a:r>
            <a:r>
              <a:rPr lang="en-US" altLang="zh-CN" sz="2200" i="1" dirty="0" smtClean="0"/>
              <a:t>k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比特串。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6</a:t>
            </a:r>
            <a:r>
              <a:rPr lang="zh-CN" altLang="zh-CN" sz="2200" dirty="0" smtClean="0"/>
              <a:t>）计算</a:t>
            </a:r>
            <a:r>
              <a:rPr lang="en-US" altLang="zh-CN" sz="2200" i="1" dirty="0" smtClean="0"/>
              <a:t>y</a:t>
            </a:r>
            <a:r>
              <a:rPr lang="en-US" altLang="zh-CN" sz="2200" dirty="0" smtClean="0"/>
              <a:t>=</a:t>
            </a:r>
            <a:r>
              <a:rPr lang="en-US" altLang="zh-CN" sz="2200" i="1" dirty="0" err="1" smtClean="0"/>
              <a:t>r</a:t>
            </a:r>
            <a:r>
              <a:rPr lang="en-US" altLang="zh-CN" sz="2200" dirty="0" err="1" smtClean="0">
                <a:sym typeface="Symbol"/>
              </a:rPr>
              <a:t></a:t>
            </a:r>
            <a:r>
              <a:rPr lang="en-US" altLang="zh-CN" sz="2200" dirty="0" err="1" smtClean="0"/>
              <a:t>H</a:t>
            </a:r>
            <a:r>
              <a:rPr lang="en-US" altLang="zh-CN" sz="2200" dirty="0" smtClean="0"/>
              <a:t>(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)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7</a:t>
            </a:r>
            <a:r>
              <a:rPr lang="zh-CN" altLang="zh-CN" sz="2200" dirty="0" smtClean="0"/>
              <a:t>）最后输出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||</a:t>
            </a:r>
            <a:r>
              <a:rPr lang="en-US" altLang="zh-CN" sz="2200" i="1" dirty="0" smtClean="0"/>
              <a:t>y</a:t>
            </a:r>
            <a:r>
              <a:rPr lang="zh-CN" altLang="zh-CN" sz="2200" dirty="0" smtClean="0"/>
              <a:t>。</a:t>
            </a:r>
          </a:p>
          <a:p>
            <a:pPr>
              <a:buNone/>
            </a:pPr>
            <a:endParaRPr lang="zh-CN" altLang="en-US" sz="2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395536" y="5157192"/>
            <a:ext cx="52565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解密操作：</a:t>
            </a:r>
            <a:endParaRPr kumimoji="0" lang="zh-CN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（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1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）恢复随机串</a:t>
            </a:r>
            <a:r>
              <a:rPr kumimoji="0" lang="en-US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=</a:t>
            </a:r>
            <a:r>
              <a:rPr kumimoji="0" lang="en-US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 </a:t>
            </a:r>
            <a:r>
              <a:rPr kumimoji="0" lang="en-US" altLang="zh-CN" sz="22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y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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H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(</a:t>
            </a:r>
            <a:r>
              <a:rPr kumimoji="0" lang="en-US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x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。</a:t>
            </a:r>
            <a:endParaRPr kumimoji="0" lang="zh-CN" altLang="pt-BR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ea typeface="黑体" pitchFamily="2" charset="-122"/>
              <a:cs typeface="Times New Roman" pitchFamily="18" charset="0"/>
              <a:sym typeface="Symbol" pitchFamily="18" charset="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pt-BR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（</a:t>
            </a:r>
            <a:r>
              <a:rPr kumimoji="0" lang="pt-BR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2</a:t>
            </a:r>
            <a:r>
              <a:rPr kumimoji="0" lang="zh-CN" altLang="pt-BR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）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恢复消息</a:t>
            </a:r>
            <a:r>
              <a:rPr kumimoji="0" lang="pt-BR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m</a:t>
            </a:r>
            <a:r>
              <a:rPr kumimoji="0" lang="pt-BR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00…0 =</a:t>
            </a:r>
            <a:r>
              <a:rPr kumimoji="0" lang="pt-BR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 x</a:t>
            </a:r>
            <a:r>
              <a:rPr kumimoji="0" lang="pt-BR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 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</a:t>
            </a:r>
            <a:r>
              <a:rPr kumimoji="0" lang="pt-BR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</a:rPr>
              <a:t>G(</a:t>
            </a:r>
            <a:r>
              <a:rPr kumimoji="0" lang="pt-BR" altLang="zh-CN" sz="2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r</a:t>
            </a:r>
            <a:r>
              <a:rPr kumimoji="0" lang="pt-BR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cs typeface="Times New Roman" pitchFamily="18" charset="0"/>
                <a:sym typeface="Symbol" pitchFamily="18" charset="2"/>
              </a:rPr>
              <a:t>。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黑体" pitchFamily="2" charset="-122"/>
                <a:sym typeface="Symbol" pitchFamily="18" charset="2"/>
              </a:rPr>
              <a:t> 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ea typeface="黑体" pitchFamily="2" charset="-122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1849"/>
            <a:ext cx="44545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5.1.6 RSA</a:t>
            </a:r>
            <a:r>
              <a:rPr lang="zh-CN" altLang="zh-CN" sz="3600" dirty="0" smtClean="0"/>
              <a:t>签名算法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pic>
        <p:nvPicPr>
          <p:cNvPr id="778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827954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ic.hsw.cn/0/10/62/07/10620767_911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7384"/>
            <a:ext cx="1728167" cy="289756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55576" y="1844824"/>
            <a:ext cx="6696744" cy="2016224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accent2"/>
                </a:solidFill>
              </a:rPr>
              <a:t>能否在不安全的通信信道上传输一些公开信息，最终使得双方获得秘密信息？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1"/>
            <a:ext cx="7715250" cy="2836912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5.1  RSA</a:t>
            </a:r>
            <a:r>
              <a:rPr lang="zh-CN" altLang="zh-CN" dirty="0" smtClean="0"/>
              <a:t>公钥密码算法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5.2  </a:t>
            </a:r>
            <a:r>
              <a:rPr lang="en-US" altLang="zh-CN" dirty="0" err="1" smtClean="0"/>
              <a:t>Diffie</a:t>
            </a:r>
            <a:r>
              <a:rPr lang="en-US" altLang="zh-CN" dirty="0" smtClean="0"/>
              <a:t>-Hellman</a:t>
            </a:r>
            <a:r>
              <a:rPr lang="zh-CN" altLang="zh-CN" dirty="0" smtClean="0"/>
              <a:t>密钥协商机制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5.3  </a:t>
            </a:r>
            <a:r>
              <a:rPr lang="en-US" altLang="zh-CN" dirty="0" err="1" smtClean="0"/>
              <a:t>ElGamal</a:t>
            </a:r>
            <a:r>
              <a:rPr lang="zh-CN" altLang="zh-CN" dirty="0" smtClean="0"/>
              <a:t>公钥密码体制</a:t>
            </a:r>
            <a:endParaRPr lang="en-US" altLang="zh-CN" dirty="0" smtClean="0"/>
          </a:p>
          <a:p>
            <a:pPr>
              <a:lnSpc>
                <a:spcPct val="130000"/>
              </a:lnSpc>
              <a:buNone/>
            </a:pPr>
            <a:r>
              <a:rPr lang="en-US" altLang="zh-CN" dirty="0" smtClean="0"/>
              <a:t>5.4  </a:t>
            </a:r>
            <a:r>
              <a:rPr lang="zh-CN" altLang="zh-CN" dirty="0" smtClean="0"/>
              <a:t>椭圆曲线密码体制</a:t>
            </a: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971600" y="3068960"/>
            <a:ext cx="5472608" cy="144016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600" y="1556792"/>
            <a:ext cx="5472608" cy="63968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5.2  </a:t>
            </a:r>
            <a:r>
              <a:rPr lang="en-US" altLang="zh-CN" sz="3600" dirty="0" err="1" smtClean="0"/>
              <a:t>Diffie</a:t>
            </a:r>
            <a:r>
              <a:rPr lang="en-US" altLang="zh-CN" sz="3600" dirty="0" smtClean="0"/>
              <a:t>-Hellman</a:t>
            </a:r>
            <a:r>
              <a:rPr lang="zh-CN" altLang="zh-CN" sz="3600" dirty="0" smtClean="0"/>
              <a:t>密钥协商机制</a:t>
            </a:r>
            <a:endParaRPr lang="zh-CN" altLang="en-US" sz="36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D-H</a:t>
            </a:r>
            <a:r>
              <a:rPr lang="zh-CN" altLang="zh-CN" sz="2400" dirty="0" smtClean="0"/>
              <a:t>密钥协商机制，可以实现在不安全信道中为两个实体建立一个共享秘密，协商的秘密可以作为后续对称密码体制的密钥使用。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39EB1-AD8C-4508-B3A5-DFFE27A81646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140968"/>
            <a:ext cx="63563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5.2  </a:t>
            </a:r>
            <a:r>
              <a:rPr lang="en-US" altLang="zh-CN" sz="3600" dirty="0" err="1" smtClean="0"/>
              <a:t>Diffie</a:t>
            </a:r>
            <a:r>
              <a:rPr lang="en-US" altLang="zh-CN" sz="3600" dirty="0" smtClean="0"/>
              <a:t>-Hellman</a:t>
            </a:r>
            <a:r>
              <a:rPr lang="zh-CN" altLang="zh-CN" sz="3600" dirty="0" smtClean="0"/>
              <a:t>密钥协商机制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131840" y="1268760"/>
            <a:ext cx="28777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D-H</a:t>
            </a:r>
            <a:r>
              <a:rPr lang="zh-CN" altLang="zh-CN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协商协议描述及实例</a:t>
            </a:r>
            <a:endParaRPr lang="zh-CN" altLang="en-US" sz="2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239" y="1628353"/>
            <a:ext cx="82772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5.2  </a:t>
            </a:r>
            <a:r>
              <a:rPr lang="en-US" altLang="zh-CN" sz="3600" dirty="0" err="1" smtClean="0"/>
              <a:t>Diffie</a:t>
            </a:r>
            <a:r>
              <a:rPr lang="en-US" altLang="zh-CN" sz="3600" dirty="0" smtClean="0"/>
              <a:t>-Hellman</a:t>
            </a:r>
            <a:r>
              <a:rPr lang="zh-CN" altLang="zh-CN" sz="3600" dirty="0" smtClean="0"/>
              <a:t>密钥协商机制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2987824" y="1700808"/>
            <a:ext cx="24368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D-H</a:t>
            </a:r>
            <a:r>
              <a:rPr lang="zh-CN" altLang="zh-CN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协议中间人攻击</a:t>
            </a:r>
            <a:endParaRPr lang="zh-CN" altLang="en-US" sz="2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4296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ic.hsw.cn/0/10/62/07/10620767_911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7384"/>
            <a:ext cx="1728167" cy="289756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55576" y="1844824"/>
            <a:ext cx="6696744" cy="2016224"/>
          </a:xfrm>
        </p:spPr>
        <p:txBody>
          <a:bodyPr/>
          <a:lstStyle/>
          <a:p>
            <a:r>
              <a:rPr lang="zh-CN" altLang="zh-CN" sz="3600" dirty="0" smtClean="0">
                <a:solidFill>
                  <a:schemeClr val="accent2"/>
                </a:solidFill>
              </a:rPr>
              <a:t>基于离散对数难解问题设计的公钥密码算法</a:t>
            </a:r>
            <a:r>
              <a:rPr lang="zh-CN" altLang="en-US" sz="3600" dirty="0" smtClean="0">
                <a:solidFill>
                  <a:schemeClr val="accent2"/>
                </a:solidFill>
              </a:rPr>
              <a:t>？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28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1"/>
            <a:ext cx="7715250" cy="2836912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5.1  RSA</a:t>
            </a:r>
            <a:r>
              <a:rPr lang="zh-CN" altLang="zh-CN" dirty="0" smtClean="0"/>
              <a:t>公钥密码算法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5.2  </a:t>
            </a:r>
            <a:r>
              <a:rPr lang="en-US" altLang="zh-CN" dirty="0" err="1" smtClean="0"/>
              <a:t>Diffie</a:t>
            </a:r>
            <a:r>
              <a:rPr lang="en-US" altLang="zh-CN" dirty="0" smtClean="0"/>
              <a:t>-Hellman</a:t>
            </a:r>
            <a:r>
              <a:rPr lang="zh-CN" altLang="zh-CN" dirty="0" smtClean="0"/>
              <a:t>密钥协商机制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5.3  </a:t>
            </a:r>
            <a:r>
              <a:rPr lang="en-US" altLang="zh-CN" dirty="0" err="1" smtClean="0"/>
              <a:t>ElGamal</a:t>
            </a:r>
            <a:r>
              <a:rPr lang="zh-CN" altLang="zh-CN" dirty="0" smtClean="0"/>
              <a:t>公钥密码体制</a:t>
            </a:r>
            <a:endParaRPr lang="en-US" altLang="zh-CN" dirty="0" smtClean="0"/>
          </a:p>
          <a:p>
            <a:pPr>
              <a:lnSpc>
                <a:spcPct val="130000"/>
              </a:lnSpc>
              <a:buNone/>
            </a:pPr>
            <a:r>
              <a:rPr lang="en-US" altLang="zh-CN" dirty="0" smtClean="0"/>
              <a:t>5.4  </a:t>
            </a:r>
            <a:r>
              <a:rPr lang="zh-CN" altLang="zh-CN" dirty="0" smtClean="0"/>
              <a:t>椭圆曲线密码体制</a:t>
            </a: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29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971600" y="3789040"/>
            <a:ext cx="5472608" cy="72008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600" y="1556792"/>
            <a:ext cx="6048672" cy="158417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1"/>
            <a:ext cx="7715250" cy="2836912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5.1  RSA</a:t>
            </a:r>
            <a:r>
              <a:rPr lang="zh-CN" altLang="zh-CN" dirty="0" smtClean="0"/>
              <a:t>公钥密码算法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5.2  </a:t>
            </a:r>
            <a:r>
              <a:rPr lang="en-US" altLang="zh-CN" dirty="0" err="1" smtClean="0"/>
              <a:t>Diffie</a:t>
            </a:r>
            <a:r>
              <a:rPr lang="en-US" altLang="zh-CN" dirty="0" smtClean="0"/>
              <a:t>-Hellman</a:t>
            </a:r>
            <a:r>
              <a:rPr lang="zh-CN" altLang="zh-CN" dirty="0" smtClean="0"/>
              <a:t>密钥协商机制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5.3  </a:t>
            </a:r>
            <a:r>
              <a:rPr lang="en-US" altLang="zh-CN" dirty="0" err="1" smtClean="0"/>
              <a:t>ElGamal</a:t>
            </a:r>
            <a:r>
              <a:rPr lang="zh-CN" altLang="zh-CN" dirty="0" smtClean="0"/>
              <a:t>公钥密码体制</a:t>
            </a:r>
            <a:endParaRPr lang="en-US" altLang="zh-CN" dirty="0" smtClean="0"/>
          </a:p>
          <a:p>
            <a:pPr>
              <a:lnSpc>
                <a:spcPct val="130000"/>
              </a:lnSpc>
              <a:buNone/>
            </a:pPr>
            <a:r>
              <a:rPr lang="en-US" altLang="zh-CN" dirty="0" smtClean="0"/>
              <a:t>5.4  </a:t>
            </a:r>
            <a:r>
              <a:rPr lang="zh-CN" altLang="zh-CN" dirty="0" smtClean="0"/>
              <a:t>椭圆曲线密码体制</a:t>
            </a: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683568" y="2492896"/>
            <a:ext cx="7056784" cy="208823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27038"/>
            <a:ext cx="885825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5.3.1 </a:t>
            </a:r>
            <a:r>
              <a:rPr lang="en-US" altLang="zh-CN" sz="3600" dirty="0" err="1" smtClean="0"/>
              <a:t>ElGamal</a:t>
            </a:r>
            <a:r>
              <a:rPr lang="zh-CN" altLang="zh-CN" sz="3600" dirty="0" smtClean="0"/>
              <a:t>加密算法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83568" y="4365104"/>
          <a:ext cx="6192688" cy="606093"/>
        </p:xfrm>
        <a:graphic>
          <a:graphicData uri="http://schemas.openxmlformats.org/presentationml/2006/ole">
            <p:oleObj spid="_x0000_s84993" name="公式" r:id="rId3" imgW="2234230" imgH="215806" progId="Equation.3">
              <p:embed/>
            </p:oleObj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113" y="2276872"/>
            <a:ext cx="88677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5.3.2 </a:t>
            </a:r>
            <a:r>
              <a:rPr lang="en-US" altLang="zh-CN" sz="3600" dirty="0" err="1" smtClean="0"/>
              <a:t>ElGamal</a:t>
            </a:r>
            <a:r>
              <a:rPr lang="zh-CN" altLang="zh-CN" sz="3600" dirty="0" smtClean="0"/>
              <a:t>公钥密码体制的安全性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r>
              <a:rPr lang="zh-CN" altLang="zh-CN" sz="2400" dirty="0" smtClean="0"/>
              <a:t>离散对数难解问题，即给定</a:t>
            </a:r>
            <a:r>
              <a:rPr lang="en-US" altLang="zh-CN" sz="2400" i="1" dirty="0" err="1" smtClean="0"/>
              <a:t>g</a:t>
            </a:r>
            <a:r>
              <a:rPr lang="en-US" altLang="zh-CN" sz="2400" i="1" baseline="30000" dirty="0" err="1" smtClean="0"/>
              <a:t>a</a:t>
            </a:r>
            <a:r>
              <a:rPr lang="zh-CN" altLang="zh-CN" sz="2400" dirty="0" smtClean="0"/>
              <a:t>，求解</a:t>
            </a:r>
            <a:r>
              <a:rPr lang="en-US" altLang="zh-CN" sz="2400" i="1" dirty="0" smtClean="0"/>
              <a:t>a</a:t>
            </a:r>
            <a:r>
              <a:rPr lang="zh-CN" altLang="zh-CN" sz="2400" dirty="0" smtClean="0"/>
              <a:t>是困难的。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425" y="2537969"/>
            <a:ext cx="8505055" cy="290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5.3.2 </a:t>
            </a:r>
            <a:r>
              <a:rPr lang="en-US" altLang="zh-CN" sz="3600" dirty="0" err="1" smtClean="0"/>
              <a:t>ElGamal</a:t>
            </a:r>
            <a:r>
              <a:rPr lang="zh-CN" altLang="zh-CN" sz="3600" dirty="0" smtClean="0"/>
              <a:t>公钥密码体制的安全性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pic>
        <p:nvPicPr>
          <p:cNvPr id="87056" name="Picture 1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9749"/>
            <a:ext cx="8280920" cy="283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5.3.3 </a:t>
            </a:r>
            <a:r>
              <a:rPr lang="en-US" altLang="zh-CN" sz="3600" dirty="0" err="1" smtClean="0"/>
              <a:t>ElGamal</a:t>
            </a:r>
            <a:r>
              <a:rPr lang="zh-CN" altLang="zh-CN" sz="3600" dirty="0" smtClean="0"/>
              <a:t>签名算法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pic>
        <p:nvPicPr>
          <p:cNvPr id="880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02273"/>
            <a:ext cx="7416824" cy="507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ic.hsw.cn/0/10/62/07/10620767_911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7384"/>
            <a:ext cx="1728167" cy="289756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55576" y="1844824"/>
            <a:ext cx="6696744" cy="2016224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accent2"/>
                </a:solidFill>
              </a:rPr>
              <a:t>如何发现可用于公钥密码体制的代数系统？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1"/>
            <a:ext cx="7715250" cy="2836912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5.1  RSA</a:t>
            </a:r>
            <a:r>
              <a:rPr lang="zh-CN" altLang="zh-CN" dirty="0" smtClean="0"/>
              <a:t>公钥密码算法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5.2  </a:t>
            </a:r>
            <a:r>
              <a:rPr lang="en-US" altLang="zh-CN" dirty="0" err="1" smtClean="0"/>
              <a:t>Diffie</a:t>
            </a:r>
            <a:r>
              <a:rPr lang="en-US" altLang="zh-CN" dirty="0" smtClean="0"/>
              <a:t>-Hellman</a:t>
            </a:r>
            <a:r>
              <a:rPr lang="zh-CN" altLang="zh-CN" dirty="0" smtClean="0"/>
              <a:t>密钥协商机制</a:t>
            </a:r>
            <a:endParaRPr lang="en-US" altLang="zh-CN" dirty="0" smtClean="0"/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/>
              <a:t>5.3  </a:t>
            </a:r>
            <a:r>
              <a:rPr lang="en-US" altLang="zh-CN" dirty="0" err="1" smtClean="0"/>
              <a:t>ElGamal</a:t>
            </a:r>
            <a:r>
              <a:rPr lang="zh-CN" altLang="zh-CN" dirty="0" smtClean="0"/>
              <a:t>公钥密码体制</a:t>
            </a:r>
            <a:endParaRPr lang="en-US" altLang="zh-CN" dirty="0" smtClean="0"/>
          </a:p>
          <a:p>
            <a:pPr>
              <a:lnSpc>
                <a:spcPct val="130000"/>
              </a:lnSpc>
              <a:buNone/>
            </a:pPr>
            <a:r>
              <a:rPr lang="en-US" altLang="zh-CN" dirty="0" smtClean="0"/>
              <a:t>5.4  </a:t>
            </a:r>
            <a:r>
              <a:rPr lang="zh-CN" altLang="zh-CN" dirty="0" smtClean="0"/>
              <a:t>椭圆曲线密码体制</a:t>
            </a: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36</a:t>
            </a:fld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971600" y="1556792"/>
            <a:ext cx="6048672" cy="216024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pic>
        <p:nvPicPr>
          <p:cNvPr id="911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2018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pic>
        <p:nvPicPr>
          <p:cNvPr id="92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5256584" cy="24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 descr="19_2197_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700808"/>
            <a:ext cx="276280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pic>
        <p:nvPicPr>
          <p:cNvPr id="931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708"/>
          <a:stretch>
            <a:fillRect/>
          </a:stretch>
        </p:blipFill>
        <p:spPr bwMode="auto">
          <a:xfrm>
            <a:off x="755576" y="2636912"/>
            <a:ext cx="7776864" cy="2941167"/>
          </a:xfrm>
          <a:prstGeom prst="rect">
            <a:avLst/>
          </a:prstGeom>
          <a:noFill/>
        </p:spPr>
      </p:pic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11156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image.ceconlinebbs.com/attachments/16001_903642_15455304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2987824" cy="2987824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83768" y="1844824"/>
            <a:ext cx="5256584" cy="1368152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accent2"/>
                </a:solidFill>
              </a:rPr>
              <a:t>如何实现加密密钥公开的加密算法？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pic>
        <p:nvPicPr>
          <p:cNvPr id="94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7920880" cy="464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pic>
        <p:nvPicPr>
          <p:cNvPr id="952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13689"/>
            <a:ext cx="7992888" cy="351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11156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pic>
        <p:nvPicPr>
          <p:cNvPr id="962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3"/>
            <a:ext cx="7200800" cy="493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pic>
        <p:nvPicPr>
          <p:cNvPr id="972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56895"/>
            <a:ext cx="8316415" cy="203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11156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pic>
        <p:nvPicPr>
          <p:cNvPr id="9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556792"/>
            <a:ext cx="7852759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pic>
        <p:nvPicPr>
          <p:cNvPr id="1024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94072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11156"/>
            <a:ext cx="8582481" cy="8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8201825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76" y="2060848"/>
            <a:ext cx="620394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2276872"/>
            <a:ext cx="809555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060847"/>
            <a:ext cx="6984776" cy="444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5.1.1 RSA</a:t>
            </a:r>
            <a:r>
              <a:rPr lang="zh-CN" altLang="zh-CN" sz="4000" dirty="0" smtClean="0"/>
              <a:t>基本算法</a:t>
            </a:r>
            <a:endParaRPr lang="zh-CN" altLang="en-US" sz="4000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RSA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public-key cryptography</a:t>
            </a:r>
            <a:r>
              <a:rPr lang="zh-CN" altLang="zh-CN" sz="2400" dirty="0" smtClean="0"/>
              <a:t>），以当时在</a:t>
            </a:r>
            <a:r>
              <a:rPr lang="en-US" altLang="zh-CN" sz="2400" dirty="0" smtClean="0"/>
              <a:t>MIT</a:t>
            </a:r>
            <a:r>
              <a:rPr lang="zh-CN" altLang="zh-CN" sz="2400" dirty="0" smtClean="0"/>
              <a:t>的提出者</a:t>
            </a:r>
            <a:r>
              <a:rPr lang="en-US" altLang="zh-CN" sz="2400" dirty="0" err="1" smtClean="0"/>
              <a:t>Rivest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Shamir</a:t>
            </a:r>
            <a:r>
              <a:rPr lang="zh-CN" altLang="zh-CN" sz="2400" dirty="0" smtClean="0"/>
              <a:t>和</a:t>
            </a:r>
            <a:r>
              <a:rPr lang="en-US" altLang="zh-CN" sz="2400" dirty="0" err="1" smtClean="0"/>
              <a:t>Adleman</a:t>
            </a:r>
            <a:r>
              <a:rPr lang="zh-CN" altLang="zh-CN" sz="2400" dirty="0" smtClean="0"/>
              <a:t>三个人的名字命名，于</a:t>
            </a:r>
            <a:r>
              <a:rPr lang="en-US" altLang="zh-CN" sz="2400" dirty="0" smtClean="0"/>
              <a:t>1978</a:t>
            </a:r>
            <a:r>
              <a:rPr lang="zh-CN" altLang="zh-CN" sz="2400" dirty="0" smtClean="0"/>
              <a:t>年公开描述的。</a:t>
            </a:r>
            <a:endParaRPr lang="en-US" altLang="zh-CN" sz="2400" dirty="0" smtClean="0"/>
          </a:p>
          <a:p>
            <a:r>
              <a:rPr lang="en-US" altLang="zh-CN" sz="2400" dirty="0" smtClean="0"/>
              <a:t>RSA</a:t>
            </a:r>
            <a:r>
              <a:rPr lang="zh-CN" altLang="zh-CN" sz="2400" dirty="0" smtClean="0"/>
              <a:t>既可以用于加密也可以用于签名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RSA</a:t>
            </a:r>
            <a:r>
              <a:rPr lang="zh-CN" altLang="zh-CN" sz="2400" dirty="0" smtClean="0"/>
              <a:t>包括公钥和私钥两个密钥，公钥可以让任何人知道并用于加密消息，使用公钥加密的消息只能使用对应的私钥解密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39EB1-AD8C-4508-B3A5-DFFE27A81646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信息安全技术基础 张浩军</a:t>
            </a:r>
            <a:endParaRPr lang="en-US" altLang="zh-CN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784939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32855"/>
            <a:ext cx="7272808" cy="284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4" cstate="print"/>
          <a:srcRect r="50213"/>
          <a:stretch>
            <a:fillRect/>
          </a:stretch>
        </p:blipFill>
        <p:spPr bwMode="auto">
          <a:xfrm>
            <a:off x="4355976" y="4246835"/>
            <a:ext cx="3528392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811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5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76872"/>
            <a:ext cx="64552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55576" y="2492896"/>
            <a:ext cx="7571184" cy="3129211"/>
          </a:xfrm>
        </p:spPr>
        <p:txBody>
          <a:bodyPr/>
          <a:lstStyle/>
          <a:p>
            <a:r>
              <a:rPr lang="zh-CN" altLang="zh-CN" sz="2400" dirty="0" smtClean="0"/>
              <a:t>椭圆曲线上点群法则规定如下：设</a:t>
            </a:r>
            <a:r>
              <a:rPr lang="en-US" altLang="zh-CN" sz="2400" i="1" dirty="0" smtClean="0"/>
              <a:t>P</a:t>
            </a:r>
            <a:r>
              <a:rPr lang="zh-CN" altLang="zh-CN" sz="2400" dirty="0" smtClean="0"/>
              <a:t>、</a:t>
            </a:r>
            <a:r>
              <a:rPr lang="en-US" altLang="zh-CN" sz="2400" i="1" dirty="0" smtClean="0"/>
              <a:t>Q</a:t>
            </a:r>
            <a:r>
              <a:rPr lang="zh-CN" altLang="zh-CN" sz="2400" dirty="0" smtClean="0"/>
              <a:t>是</a:t>
            </a:r>
            <a:r>
              <a:rPr lang="en-US" altLang="zh-CN" sz="2400" i="1" dirty="0" smtClean="0"/>
              <a:t>E</a:t>
            </a:r>
            <a:r>
              <a:rPr lang="zh-CN" altLang="zh-CN" sz="2400" dirty="0" smtClean="0"/>
              <a:t>上的两个点，连接两个点得到一条直线，如果直线与曲线交叉，则得到第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个点（如图所示得到点</a:t>
            </a:r>
            <a:r>
              <a:rPr lang="en-US" altLang="zh-CN" sz="2400" dirty="0" smtClean="0"/>
              <a:t>R</a:t>
            </a:r>
            <a:r>
              <a:rPr lang="zh-CN" altLang="zh-CN" sz="2400" dirty="0" smtClean="0"/>
              <a:t>）；如果该直线在其中一个点与曲线相切，则该点计两次；如果直线与</a:t>
            </a:r>
            <a:r>
              <a:rPr lang="en-US" altLang="zh-CN" sz="2400" dirty="0" smtClean="0"/>
              <a:t>y</a:t>
            </a:r>
            <a:r>
              <a:rPr lang="zh-CN" altLang="zh-CN" sz="2400" dirty="0" smtClean="0"/>
              <a:t>轴平行，则定义第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个点为无穷远点。</a:t>
            </a:r>
            <a:endParaRPr lang="zh-CN" altLang="en-US" sz="2400" dirty="0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467544" y="1587570"/>
            <a:ext cx="590465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．椭圆曲线上加法运算几何含义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7544" y="1587570"/>
            <a:ext cx="590465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．椭圆曲线上加法运算几何含义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1617" name="Picture 1" descr="File:ECClines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63" y="2492896"/>
            <a:ext cx="906084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204864"/>
            <a:ext cx="7931224" cy="4320480"/>
          </a:xfrm>
        </p:spPr>
        <p:txBody>
          <a:bodyPr/>
          <a:lstStyle/>
          <a:p>
            <a:pPr>
              <a:buNone/>
            </a:pPr>
            <a:r>
              <a:rPr lang="zh-CN" altLang="zh-CN" sz="2200" dirty="0" smtClean="0"/>
              <a:t>性质：</a:t>
            </a:r>
          </a:p>
          <a:p>
            <a:pPr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）曲线上三个点在一条直线上，则它们的和等于</a:t>
            </a:r>
            <a:r>
              <a:rPr lang="en-US" altLang="zh-CN" sz="2200" i="1" dirty="0" smtClean="0"/>
              <a:t>O</a:t>
            </a:r>
            <a:r>
              <a:rPr lang="zh-CN" altLang="zh-CN" sz="2200" dirty="0" smtClean="0"/>
              <a:t>。</a:t>
            </a:r>
          </a:p>
          <a:p>
            <a:pPr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）曲线上点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，则存在一个负点，记为</a:t>
            </a:r>
            <a:r>
              <a:rPr lang="en-US" altLang="zh-CN" sz="2200" dirty="0" smtClean="0"/>
              <a:t>-</a:t>
            </a:r>
            <a:r>
              <a:rPr lang="en-US" altLang="zh-CN" sz="2200" i="1" dirty="0" smtClean="0"/>
              <a:t>P</a:t>
            </a:r>
            <a:r>
              <a:rPr lang="zh-CN" altLang="zh-CN" sz="2200" dirty="0" smtClean="0"/>
              <a:t>，</a:t>
            </a:r>
            <a:r>
              <a:rPr lang="en-US" altLang="zh-CN" sz="2200" i="1" dirty="0" smtClean="0"/>
              <a:t>P</a:t>
            </a:r>
            <a:r>
              <a:rPr lang="en-US" altLang="zh-CN" sz="2200" dirty="0" smtClean="0"/>
              <a:t>+(-</a:t>
            </a:r>
            <a:r>
              <a:rPr lang="en-US" altLang="zh-CN" sz="2200" i="1" dirty="0" smtClean="0"/>
              <a:t>P</a:t>
            </a:r>
            <a:r>
              <a:rPr lang="en-US" altLang="zh-CN" sz="2200" dirty="0" smtClean="0"/>
              <a:t>)=O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3</a:t>
            </a:r>
            <a:r>
              <a:rPr lang="zh-CN" altLang="zh-CN" sz="2200" dirty="0" smtClean="0"/>
              <a:t>）若一条垂直</a:t>
            </a:r>
            <a:r>
              <a:rPr lang="en-US" altLang="zh-CN" sz="2200" dirty="0" smtClean="0"/>
              <a:t>x</a:t>
            </a:r>
            <a:r>
              <a:rPr lang="zh-CN" altLang="zh-CN" sz="2200" dirty="0" smtClean="0"/>
              <a:t>轴的竖线交于曲线上两点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Q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r>
              <a:rPr lang="zh-CN" altLang="zh-CN" sz="2200" dirty="0" smtClean="0"/>
              <a:t>则</a:t>
            </a:r>
            <a:r>
              <a:rPr lang="en-US" altLang="zh-CN" sz="2200" dirty="0" smtClean="0"/>
              <a:t>P+Q+O=O</a:t>
            </a:r>
            <a:r>
              <a:rPr lang="zh-CN" altLang="zh-CN" sz="2200" dirty="0" smtClean="0"/>
              <a:t>，于是有</a:t>
            </a:r>
            <a:r>
              <a:rPr lang="en-US" altLang="zh-CN" sz="2200" dirty="0" smtClean="0"/>
              <a:t>P=-Q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4</a:t>
            </a:r>
            <a:r>
              <a:rPr lang="zh-CN" altLang="zh-CN" sz="2200" dirty="0" smtClean="0"/>
              <a:t>）如果曲线上两个点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Q</a:t>
            </a:r>
            <a:r>
              <a:rPr lang="zh-CN" altLang="zh-CN" sz="2200" dirty="0" smtClean="0"/>
              <a:t>的</a:t>
            </a:r>
            <a:r>
              <a:rPr lang="en-US" altLang="zh-CN" sz="2200" dirty="0" smtClean="0"/>
              <a:t>x</a:t>
            </a:r>
            <a:r>
              <a:rPr lang="zh-CN" altLang="zh-CN" sz="2200" dirty="0" smtClean="0"/>
              <a:t>坐标不同，则连接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Q</a:t>
            </a:r>
            <a:r>
              <a:rPr lang="zh-CN" altLang="zh-CN" sz="2200" dirty="0" smtClean="0"/>
              <a:t>得到一条直线与曲线交于</a:t>
            </a:r>
            <a:r>
              <a:rPr lang="en-US" altLang="zh-CN" sz="2200" dirty="0" smtClean="0"/>
              <a:t>R‘</a:t>
            </a:r>
            <a:r>
              <a:rPr lang="zh-CN" altLang="zh-CN" sz="2200" dirty="0" smtClean="0"/>
              <a:t>点，则</a:t>
            </a:r>
            <a:r>
              <a:rPr lang="en-US" altLang="zh-CN" sz="2200" dirty="0" smtClean="0"/>
              <a:t>P+Q+R’=O</a:t>
            </a:r>
            <a:r>
              <a:rPr lang="zh-CN" altLang="zh-CN" sz="2200" dirty="0" smtClean="0"/>
              <a:t>，若</a:t>
            </a:r>
            <a:r>
              <a:rPr lang="en-US" altLang="zh-CN" sz="2200" dirty="0" smtClean="0"/>
              <a:t>R</a:t>
            </a:r>
            <a:r>
              <a:rPr lang="zh-CN" altLang="zh-CN" sz="2200" dirty="0" smtClean="0"/>
              <a:t>是</a:t>
            </a:r>
            <a:r>
              <a:rPr lang="en-US" altLang="zh-CN" sz="2200" dirty="0" smtClean="0"/>
              <a:t>R‘</a:t>
            </a:r>
            <a:r>
              <a:rPr lang="zh-CN" altLang="zh-CN" sz="2200" dirty="0" smtClean="0"/>
              <a:t>的负点，则</a:t>
            </a:r>
            <a:r>
              <a:rPr lang="en-US" altLang="zh-CN" sz="2200" dirty="0" smtClean="0"/>
              <a:t>P+Q=-R’=R</a:t>
            </a:r>
            <a:r>
              <a:rPr lang="zh-CN" altLang="zh-CN" sz="2200" dirty="0" smtClean="0"/>
              <a:t>。</a:t>
            </a:r>
          </a:p>
          <a:p>
            <a:pPr marL="712788" indent="-712788">
              <a:buNone/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5</a:t>
            </a:r>
            <a:r>
              <a:rPr lang="zh-CN" altLang="zh-CN" sz="2200" dirty="0" smtClean="0"/>
              <a:t>）倍数运算，定义一个点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的两倍是它的切线与曲线的另一个交点</a:t>
            </a:r>
            <a:r>
              <a:rPr lang="en-US" altLang="zh-CN" sz="2200" dirty="0" smtClean="0"/>
              <a:t>R‘</a:t>
            </a:r>
            <a:r>
              <a:rPr lang="zh-CN" altLang="zh-CN" sz="2200" dirty="0" smtClean="0"/>
              <a:t>，则</a:t>
            </a:r>
            <a:r>
              <a:rPr lang="en-US" altLang="zh-CN" sz="2200" dirty="0" smtClean="0"/>
              <a:t>P+P=2P=-R’=R</a:t>
            </a:r>
            <a:r>
              <a:rPr lang="zh-CN" altLang="zh-CN" sz="2200" dirty="0" smtClean="0"/>
              <a:t>。</a:t>
            </a:r>
          </a:p>
          <a:p>
            <a:pPr>
              <a:buNone/>
            </a:pPr>
            <a:endParaRPr lang="zh-CN" altLang="en-US" sz="2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7544" y="1587570"/>
            <a:ext cx="590465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．椭圆曲线上加法运算几何含义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5.4.1 </a:t>
            </a:r>
            <a:r>
              <a:rPr lang="zh-CN" altLang="zh-CN" sz="3600" dirty="0" smtClean="0"/>
              <a:t>椭圆曲线基本概念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7544" y="1587570"/>
            <a:ext cx="590465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．椭圆曲线上加法运算几何含义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2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362890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Picture 3" descr="19_2197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204864"/>
            <a:ext cx="374806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  <p:pic>
        <p:nvPicPr>
          <p:cNvPr id="1136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8316416" cy="1628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  <p:pic>
        <p:nvPicPr>
          <p:cNvPr id="1146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8234823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  <p:pic>
        <p:nvPicPr>
          <p:cNvPr id="1157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776864" cy="456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355600"/>
            <a:ext cx="86391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  <p:pic>
        <p:nvPicPr>
          <p:cNvPr id="1167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460432" cy="331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  <p:pic>
        <p:nvPicPr>
          <p:cNvPr id="1177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682"/>
          <a:stretch>
            <a:fillRect/>
          </a:stretch>
        </p:blipFill>
        <p:spPr bwMode="auto">
          <a:xfrm>
            <a:off x="395535" y="1916832"/>
            <a:ext cx="6120681" cy="2108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5.4.2 </a:t>
            </a:r>
            <a:r>
              <a:rPr lang="zh-CN" altLang="zh-CN" sz="3600" dirty="0" smtClean="0"/>
              <a:t>基于椭圆曲线的加密体制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62</a:t>
            </a:fld>
            <a:endParaRPr lang="en-US" altLang="zh-CN"/>
          </a:p>
        </p:txBody>
      </p:sp>
      <p:pic>
        <p:nvPicPr>
          <p:cNvPr id="1187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827954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5.4.3 </a:t>
            </a:r>
            <a:r>
              <a:rPr lang="zh-CN" altLang="zh-CN" sz="3600" dirty="0" smtClean="0"/>
              <a:t>椭圆曲线</a:t>
            </a:r>
            <a:r>
              <a:rPr lang="en-US" altLang="zh-CN" sz="3600" dirty="0" smtClean="0"/>
              <a:t>D-H</a:t>
            </a:r>
            <a:r>
              <a:rPr lang="zh-CN" altLang="zh-CN" sz="3600" dirty="0" smtClean="0"/>
              <a:t>密钥协商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63</a:t>
            </a:fld>
            <a:endParaRPr lang="en-US" altLang="zh-CN"/>
          </a:p>
        </p:txBody>
      </p:sp>
      <p:pic>
        <p:nvPicPr>
          <p:cNvPr id="1198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823482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5.4.4 </a:t>
            </a:r>
            <a:r>
              <a:rPr lang="zh-CN" altLang="zh-CN" sz="3600" dirty="0" smtClean="0"/>
              <a:t>基于椭圆曲线的数字签名算法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64</a:t>
            </a:fld>
            <a:endParaRPr lang="en-US" altLang="zh-CN"/>
          </a:p>
        </p:txBody>
      </p:sp>
      <p:pic>
        <p:nvPicPr>
          <p:cNvPr id="120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817645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5.4.4 </a:t>
            </a:r>
            <a:r>
              <a:rPr lang="zh-CN" altLang="zh-CN" sz="3600" dirty="0" smtClean="0"/>
              <a:t>基于椭圆曲线的数字签名算法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65</a:t>
            </a:fld>
            <a:endParaRPr lang="en-US" altLang="zh-CN"/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91156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5.4.5 ECC</a:t>
            </a:r>
            <a:r>
              <a:rPr lang="zh-CN" altLang="zh-CN" sz="3600" dirty="0" smtClean="0"/>
              <a:t>安全强度分析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66</a:t>
            </a:fld>
            <a:endParaRPr lang="en-US" altLang="zh-CN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784350"/>
            <a:ext cx="82772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933825"/>
            <a:ext cx="1266825" cy="1266825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  结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88" indent="712788">
              <a:lnSpc>
                <a:spcPts val="3200"/>
              </a:lnSpc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本章介绍公钥密码体制的工作原理和具体实现方法。介绍了典型公钥密码算法，如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RSA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 err="1" smtClean="0">
                <a:latin typeface="楷体_GB2312" pitchFamily="49" charset="-122"/>
                <a:ea typeface="楷体_GB2312" pitchFamily="49" charset="-122"/>
              </a:rPr>
              <a:t>ElGamal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，以及强度更高的椭圆曲线密码体制。描述了相关公钥密码算法的实现机理和对应密码体制的工作过程，讨论了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RSA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算法具体实现过程中素数产生、模数运算等实际问题。对各种公钥密码体制安全性进行了分析。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1692275" y="5157788"/>
            <a:ext cx="5711825" cy="887412"/>
          </a:xfrm>
          <a:custGeom>
            <a:avLst/>
            <a:gdLst/>
            <a:ahLst/>
            <a:cxnLst>
              <a:cxn ang="0">
                <a:pos x="0" y="317"/>
              </a:cxn>
              <a:cxn ang="0">
                <a:pos x="1224" y="90"/>
              </a:cxn>
              <a:cxn ang="0">
                <a:pos x="1406" y="544"/>
              </a:cxn>
              <a:cxn ang="0">
                <a:pos x="2721" y="181"/>
              </a:cxn>
              <a:cxn ang="0">
                <a:pos x="3220" y="181"/>
              </a:cxn>
              <a:cxn ang="0">
                <a:pos x="3538" y="45"/>
              </a:cxn>
              <a:cxn ang="0">
                <a:pos x="3583" y="0"/>
              </a:cxn>
            </a:cxnLst>
            <a:rect l="0" t="0" r="r" b="b"/>
            <a:pathLst>
              <a:path w="3598" h="559">
                <a:moveTo>
                  <a:pt x="0" y="317"/>
                </a:moveTo>
                <a:cubicBezTo>
                  <a:pt x="495" y="184"/>
                  <a:pt x="990" y="52"/>
                  <a:pt x="1224" y="90"/>
                </a:cubicBezTo>
                <a:cubicBezTo>
                  <a:pt x="1458" y="128"/>
                  <a:pt x="1156" y="529"/>
                  <a:pt x="1406" y="544"/>
                </a:cubicBezTo>
                <a:cubicBezTo>
                  <a:pt x="1656" y="559"/>
                  <a:pt x="2419" y="241"/>
                  <a:pt x="2721" y="181"/>
                </a:cubicBezTo>
                <a:cubicBezTo>
                  <a:pt x="3023" y="121"/>
                  <a:pt x="3084" y="204"/>
                  <a:pt x="3220" y="181"/>
                </a:cubicBezTo>
                <a:cubicBezTo>
                  <a:pt x="3356" y="158"/>
                  <a:pt x="3478" y="75"/>
                  <a:pt x="3538" y="45"/>
                </a:cubicBezTo>
                <a:cubicBezTo>
                  <a:pt x="3598" y="15"/>
                  <a:pt x="3590" y="7"/>
                  <a:pt x="3583" y="0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67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  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．使用</a:t>
            </a:r>
            <a:r>
              <a:rPr lang="en-US" altLang="zh-CN" sz="2400" dirty="0" smtClean="0"/>
              <a:t>RSA</a:t>
            </a:r>
            <a:r>
              <a:rPr lang="zh-CN" altLang="zh-CN" sz="2400" dirty="0" smtClean="0"/>
              <a:t>加密消息，设选取两个素数为</a:t>
            </a:r>
            <a:r>
              <a:rPr lang="en-US" altLang="zh-CN" sz="2400" dirty="0" smtClean="0"/>
              <a:t>71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83</a:t>
            </a:r>
            <a:r>
              <a:rPr lang="zh-CN" altLang="zh-CN" sz="2400" dirty="0" smtClean="0"/>
              <a:t>，加密明文消息</a:t>
            </a:r>
            <a:r>
              <a:rPr lang="en-US" altLang="zh-CN" sz="2400" dirty="0" smtClean="0"/>
              <a:t>1234</a:t>
            </a:r>
            <a:r>
              <a:rPr lang="zh-CN" altLang="zh-CN" sz="2400" dirty="0" smtClean="0"/>
              <a:t>，请选择密钥并计算密文，并验证是否能正确解密。</a:t>
            </a:r>
          </a:p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编写一个</a:t>
            </a:r>
            <a:r>
              <a:rPr lang="en-US" altLang="zh-CN" sz="2400" dirty="0" smtClean="0"/>
              <a:t>RSA</a:t>
            </a:r>
            <a:r>
              <a:rPr lang="zh-CN" altLang="zh-CN" sz="2400" dirty="0" smtClean="0"/>
              <a:t>加密算法实现程序。</a:t>
            </a:r>
          </a:p>
          <a:p>
            <a:r>
              <a:rPr lang="en-US" altLang="zh-CN" sz="2400" dirty="0" smtClean="0"/>
              <a:t>3. </a:t>
            </a:r>
            <a:r>
              <a:rPr lang="zh-CN" altLang="zh-CN" sz="2400" dirty="0" smtClean="0"/>
              <a:t>什么是</a:t>
            </a:r>
            <a:r>
              <a:rPr lang="en-US" altLang="zh-CN" sz="2400" dirty="0" smtClean="0"/>
              <a:t>DH</a:t>
            </a:r>
            <a:r>
              <a:rPr lang="zh-CN" altLang="zh-CN" sz="2400" dirty="0" smtClean="0"/>
              <a:t>密钥协商机制的中间人攻击，如何避免中间人攻击。</a:t>
            </a:r>
          </a:p>
          <a:p>
            <a:r>
              <a:rPr lang="en-US" altLang="zh-CN" sz="2400" smtClean="0"/>
              <a:t>4.</a:t>
            </a:r>
            <a:r>
              <a:rPr lang="zh-CN" altLang="zh-CN" sz="2400" smtClean="0"/>
              <a:t>请</a:t>
            </a:r>
            <a:r>
              <a:rPr lang="zh-CN" altLang="zh-CN" sz="2400" dirty="0" smtClean="0"/>
              <a:t>验证</a:t>
            </a:r>
            <a:r>
              <a:rPr lang="en-US" altLang="zh-CN" sz="2400" dirty="0" smtClean="0"/>
              <a:t>DSA</a:t>
            </a:r>
            <a:r>
              <a:rPr lang="zh-CN" altLang="zh-CN" sz="2400" dirty="0" smtClean="0"/>
              <a:t>算法的正确性，即对于合法签名，签名验证算法能够验证签名的有效性。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68</a:t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803275"/>
            <a:ext cx="86487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5.1.1 RSA</a:t>
            </a:r>
            <a:r>
              <a:rPr lang="zh-CN" altLang="zh-CN" sz="4000" dirty="0" smtClean="0"/>
              <a:t>基本算法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55787"/>
            <a:ext cx="83153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5.1.2 RSA</a:t>
            </a:r>
            <a:r>
              <a:rPr lang="zh-CN" altLang="zh-CN" dirty="0" smtClean="0"/>
              <a:t>加密算法的数论基础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zh-CN" altLang="zh-CN" sz="2400" dirty="0" smtClean="0"/>
              <a:t>定义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（同余）：设</a:t>
            </a:r>
            <a:r>
              <a:rPr lang="en-US" altLang="zh-CN" sz="2400" i="1" dirty="0" smtClean="0"/>
              <a:t>a</a:t>
            </a:r>
            <a:r>
              <a:rPr lang="zh-CN" altLang="zh-CN" sz="2400" dirty="0" smtClean="0"/>
              <a:t>、</a:t>
            </a:r>
            <a:r>
              <a:rPr lang="en-US" altLang="zh-CN" sz="2400" i="1" dirty="0" smtClean="0"/>
              <a:t>b</a:t>
            </a:r>
            <a:r>
              <a:rPr lang="zh-CN" altLang="zh-CN" sz="2400" dirty="0" smtClean="0"/>
              <a:t>、</a:t>
            </a:r>
            <a:r>
              <a:rPr lang="en-US" altLang="zh-CN" sz="2400" i="1" dirty="0" smtClean="0"/>
              <a:t>m</a:t>
            </a:r>
            <a:r>
              <a:rPr lang="zh-CN" altLang="zh-CN" sz="2400" dirty="0" smtClean="0"/>
              <a:t>是正整数，如果</a:t>
            </a:r>
            <a:r>
              <a:rPr lang="en-US" altLang="zh-CN" sz="2400" i="1" dirty="0" smtClean="0"/>
              <a:t>m</a:t>
            </a:r>
            <a:r>
              <a:rPr lang="en-US" altLang="zh-CN" sz="2400" dirty="0" smtClean="0"/>
              <a:t>|(</a:t>
            </a:r>
            <a:r>
              <a:rPr lang="en-US" altLang="zh-CN" sz="2400" i="1" dirty="0" smtClean="0"/>
              <a:t>a</a:t>
            </a:r>
            <a:r>
              <a:rPr lang="en-US" altLang="zh-CN" sz="2400" dirty="0" smtClean="0"/>
              <a:t>-</a:t>
            </a:r>
            <a:r>
              <a:rPr lang="en-US" altLang="zh-CN" sz="2400" i="1" dirty="0" smtClean="0"/>
              <a:t>b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，即</a:t>
            </a:r>
            <a:r>
              <a:rPr lang="en-US" altLang="zh-CN" sz="2400" i="1" dirty="0" smtClean="0"/>
              <a:t>m</a:t>
            </a:r>
            <a:r>
              <a:rPr lang="zh-CN" altLang="zh-CN" sz="2400" dirty="0" smtClean="0"/>
              <a:t>整除</a:t>
            </a:r>
            <a:r>
              <a:rPr lang="en-US" altLang="zh-CN" sz="2400" dirty="0" smtClean="0"/>
              <a:t>(</a:t>
            </a:r>
            <a:r>
              <a:rPr lang="en-US" altLang="zh-CN" sz="2400" i="1" dirty="0" smtClean="0"/>
              <a:t>a</a:t>
            </a:r>
            <a:r>
              <a:rPr lang="en-US" altLang="zh-CN" sz="2400" dirty="0" smtClean="0"/>
              <a:t>-</a:t>
            </a:r>
            <a:r>
              <a:rPr lang="en-US" altLang="zh-CN" sz="2400" i="1" dirty="0" smtClean="0"/>
              <a:t>b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，则称</a:t>
            </a:r>
            <a:r>
              <a:rPr lang="en-US" altLang="zh-CN" sz="2400" i="1" dirty="0" smtClean="0"/>
              <a:t>a</a:t>
            </a:r>
            <a:r>
              <a:rPr lang="zh-CN" altLang="zh-CN" sz="2400" dirty="0" smtClean="0"/>
              <a:t>和</a:t>
            </a:r>
            <a:r>
              <a:rPr lang="en-US" altLang="zh-CN" sz="2400" i="1" dirty="0" smtClean="0"/>
              <a:t>b</a:t>
            </a:r>
            <a:r>
              <a:rPr lang="zh-CN" altLang="zh-CN" sz="2400" dirty="0" smtClean="0"/>
              <a:t>模</a:t>
            </a:r>
            <a:r>
              <a:rPr lang="en-US" altLang="zh-CN" sz="2400" i="1" dirty="0" smtClean="0"/>
              <a:t>m</a:t>
            </a:r>
            <a:r>
              <a:rPr lang="zh-CN" altLang="zh-CN" sz="2400" dirty="0" smtClean="0"/>
              <a:t>同余，记为</a:t>
            </a:r>
          </a:p>
          <a:p>
            <a:pPr>
              <a:spcBef>
                <a:spcPts val="1200"/>
              </a:spcBef>
            </a:pPr>
            <a:r>
              <a:rPr lang="zh-CN" altLang="zh-CN" sz="2400" dirty="0" smtClean="0"/>
              <a:t>定理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：（素数分解定理）：对任意正整数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，存在唯一的正素数序列</a:t>
            </a:r>
            <a:r>
              <a:rPr lang="en-US" altLang="zh-CN" sz="2400" dirty="0" smtClean="0"/>
              <a:t>                        </a:t>
            </a:r>
            <a:r>
              <a:rPr lang="zh-CN" altLang="zh-CN" sz="2400" dirty="0" smtClean="0"/>
              <a:t>，以及正整数</a:t>
            </a:r>
            <a:r>
              <a:rPr lang="en-US" altLang="zh-CN" sz="2400" dirty="0" smtClean="0"/>
              <a:t>                  </a:t>
            </a:r>
            <a:r>
              <a:rPr lang="zh-CN" altLang="zh-CN" sz="2400" dirty="0" smtClean="0"/>
              <a:t>，使得：</a:t>
            </a:r>
            <a:r>
              <a:rPr lang="en-US" altLang="zh-CN" sz="2400" dirty="0" smtClean="0"/>
              <a:t>                      </a:t>
            </a:r>
            <a:r>
              <a:rPr lang="zh-CN" altLang="zh-CN" sz="2400" dirty="0" smtClean="0"/>
              <a:t>。</a:t>
            </a:r>
          </a:p>
          <a:p>
            <a:pPr>
              <a:spcBef>
                <a:spcPts val="1200"/>
              </a:spcBef>
            </a:pPr>
            <a:r>
              <a:rPr lang="zh-CN" altLang="zh-CN" sz="2400" dirty="0" smtClean="0"/>
              <a:t>定义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（欧拉数）：设</a:t>
            </a:r>
            <a:r>
              <a:rPr lang="en-US" altLang="zh-CN" sz="2400" i="1" dirty="0" smtClean="0"/>
              <a:t>n</a:t>
            </a:r>
            <a:r>
              <a:rPr lang="zh-CN" altLang="zh-CN" sz="2400" dirty="0" smtClean="0"/>
              <a:t>是一个正整数，</a:t>
            </a:r>
            <a:r>
              <a:rPr lang="en-US" altLang="zh-CN" sz="2400" dirty="0" smtClean="0"/>
              <a:t> </a:t>
            </a:r>
            <a:br>
              <a:rPr lang="en-US" altLang="zh-CN" sz="2400" dirty="0" smtClean="0"/>
            </a:br>
            <a:r>
              <a:rPr lang="zh-CN" altLang="zh-CN" sz="2400" dirty="0" smtClean="0"/>
              <a:t>，即小于</a:t>
            </a:r>
            <a:r>
              <a:rPr lang="en-US" altLang="zh-CN" sz="2400" dirty="0" smtClean="0"/>
              <a:t>n</a:t>
            </a:r>
            <a:r>
              <a:rPr lang="zh-CN" altLang="zh-CN" sz="2400" dirty="0" smtClean="0"/>
              <a:t>的与</a:t>
            </a:r>
            <a:r>
              <a:rPr lang="en-US" altLang="zh-CN" sz="2400" dirty="0" smtClean="0"/>
              <a:t>n</a:t>
            </a:r>
            <a:r>
              <a:rPr lang="zh-CN" altLang="zh-CN" sz="2400" dirty="0" smtClean="0"/>
              <a:t>互素的正整数，称为欧拉数。</a:t>
            </a:r>
          </a:p>
          <a:p>
            <a:pPr>
              <a:spcBef>
                <a:spcPts val="1200"/>
              </a:spcBef>
            </a:pPr>
            <a:r>
              <a:rPr lang="zh-CN" altLang="zh-CN" sz="2400" dirty="0" smtClean="0"/>
              <a:t>特别地，当</a:t>
            </a:r>
            <a:r>
              <a:rPr lang="en-US" altLang="zh-CN" sz="2400" i="1" dirty="0" smtClean="0"/>
              <a:t>p</a:t>
            </a:r>
            <a:r>
              <a:rPr lang="zh-CN" altLang="zh-CN" sz="2400" dirty="0" smtClean="0"/>
              <a:t>是一个素数时，则</a:t>
            </a:r>
            <a:r>
              <a:rPr lang="en-US" altLang="zh-CN" sz="2400" dirty="0" smtClean="0"/>
              <a:t>                     </a:t>
            </a:r>
            <a:r>
              <a:rPr lang="zh-CN" altLang="zh-CN" sz="2400" dirty="0" smtClean="0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A0813-B026-47DD-8E16-2B5FCCF8EEF3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156176" y="2017322"/>
          <a:ext cx="1902296" cy="475574"/>
        </p:xfrm>
        <a:graphic>
          <a:graphicData uri="http://schemas.openxmlformats.org/presentationml/2006/ole">
            <p:oleObj spid="_x0000_s37889" name="公式" r:id="rId3" imgW="761669" imgH="190417" progId="Equation.3">
              <p:embed/>
            </p:oleObj>
          </a:graphicData>
        </a:graphic>
      </p:graphicFrame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2483768" y="2924944"/>
          <a:ext cx="1998222" cy="360040"/>
        </p:xfrm>
        <a:graphic>
          <a:graphicData uri="http://schemas.openxmlformats.org/presentationml/2006/ole">
            <p:oleObj spid="_x0000_s37891" name="公式" r:id="rId4" imgW="1054100" imgH="190500" progId="Equation.3">
              <p:embed/>
            </p:oleObj>
          </a:graphicData>
        </a:graphic>
      </p:graphicFrame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6426206" y="2924944"/>
          <a:ext cx="1386154" cy="360040"/>
        </p:xfrm>
        <a:graphic>
          <a:graphicData uri="http://schemas.openxmlformats.org/presentationml/2006/ole">
            <p:oleObj spid="_x0000_s37893" name="公式" r:id="rId5" imgW="736600" imgH="190500" progId="Equation.3">
              <p:embed/>
            </p:oleObj>
          </a:graphicData>
        </a:graphic>
      </p:graphicFrame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5" name="Object 7"/>
          <p:cNvGraphicFramePr>
            <a:graphicFrameLocks noChangeAspect="1"/>
          </p:cNvGraphicFramePr>
          <p:nvPr/>
        </p:nvGraphicFramePr>
        <p:xfrm>
          <a:off x="1331640" y="3261234"/>
          <a:ext cx="1944216" cy="432048"/>
        </p:xfrm>
        <a:graphic>
          <a:graphicData uri="http://schemas.openxmlformats.org/presentationml/2006/ole">
            <p:oleObj spid="_x0000_s37895" name="公式" r:id="rId6" imgW="1028700" imgH="228600" progId="Equation.3">
              <p:embed/>
            </p:oleObj>
          </a:graphicData>
        </a:graphic>
      </p:graphicFrame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7" name="Object 9"/>
          <p:cNvGraphicFramePr>
            <a:graphicFrameLocks noChangeAspect="1"/>
          </p:cNvGraphicFramePr>
          <p:nvPr/>
        </p:nvGraphicFramePr>
        <p:xfrm>
          <a:off x="6012160" y="3861048"/>
          <a:ext cx="3096344" cy="288032"/>
        </p:xfrm>
        <a:graphic>
          <a:graphicData uri="http://schemas.openxmlformats.org/presentationml/2006/ole">
            <p:oleObj spid="_x0000_s37897" name="公式" r:id="rId7" imgW="2044700" imgH="190500" progId="Equation.3">
              <p:embed/>
            </p:oleObj>
          </a:graphicData>
        </a:graphic>
      </p:graphicFrame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9" name="Object 11"/>
          <p:cNvGraphicFramePr>
            <a:graphicFrameLocks noChangeAspect="1"/>
          </p:cNvGraphicFramePr>
          <p:nvPr/>
        </p:nvGraphicFramePr>
        <p:xfrm>
          <a:off x="5076056" y="4653136"/>
          <a:ext cx="1620180" cy="432048"/>
        </p:xfrm>
        <a:graphic>
          <a:graphicData uri="http://schemas.openxmlformats.org/presentationml/2006/ole">
            <p:oleObj spid="_x0000_s37899" name="公式" r:id="rId8" imgW="710891" imgH="190417" progId="Equation.3">
              <p:embed/>
            </p:oleObj>
          </a:graphicData>
        </a:graphic>
      </p:graphicFrame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1533</Words>
  <Application>Microsoft Office PowerPoint</Application>
  <PresentationFormat>全屏显示(4:3)</PresentationFormat>
  <Paragraphs>222</Paragraphs>
  <Slides>68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默认设计模板</vt:lpstr>
      <vt:lpstr>公式</vt:lpstr>
      <vt:lpstr>Visio</vt:lpstr>
      <vt:lpstr>第5章 公钥密码技术</vt:lpstr>
      <vt:lpstr>学习目标</vt:lpstr>
      <vt:lpstr>目  录</vt:lpstr>
      <vt:lpstr>如何实现加密密钥公开的加密算法？</vt:lpstr>
      <vt:lpstr>5.1.1 RSA基本算法</vt:lpstr>
      <vt:lpstr>幻灯片 6</vt:lpstr>
      <vt:lpstr>幻灯片 7</vt:lpstr>
      <vt:lpstr>5.1.1 RSA基本算法</vt:lpstr>
      <vt:lpstr>5.1.2 RSA加密算法的数论基础</vt:lpstr>
      <vt:lpstr>5.1.2 RSA加密算法的数论基础</vt:lpstr>
      <vt:lpstr>5.1.3 RSA算法实现中的计算问题</vt:lpstr>
      <vt:lpstr>5.1.3 RSA算法实现中的计算问题</vt:lpstr>
      <vt:lpstr>5.1.3 RSA算法实现中的计算问题</vt:lpstr>
      <vt:lpstr>5.1.3 RSA算法实现中的计算问题</vt:lpstr>
      <vt:lpstr>5.1.4 RSA体制安全性分析</vt:lpstr>
      <vt:lpstr>5.1.4 RSA体制安全性分析</vt:lpstr>
      <vt:lpstr>5.1.4 RSA体制安全性分析</vt:lpstr>
      <vt:lpstr>5.1.4 RSA体制安全性分析</vt:lpstr>
      <vt:lpstr>5.1.4 RSA体制安全性分析</vt:lpstr>
      <vt:lpstr>5.1.5 RSA填充加密机制</vt:lpstr>
      <vt:lpstr>5.1.5 RSA填充加密机制</vt:lpstr>
      <vt:lpstr>5.1.6 RSA签名算法</vt:lpstr>
      <vt:lpstr>能否在不安全的通信信道上传输一些公开信息，最终使得双方获得秘密信息？</vt:lpstr>
      <vt:lpstr>目  录</vt:lpstr>
      <vt:lpstr>5.2  Diffie-Hellman密钥协商机制</vt:lpstr>
      <vt:lpstr>5.2  Diffie-Hellman密钥协商机制</vt:lpstr>
      <vt:lpstr>5.2  Diffie-Hellman密钥协商机制</vt:lpstr>
      <vt:lpstr>基于离散对数难解问题设计的公钥密码算法？</vt:lpstr>
      <vt:lpstr>目  录</vt:lpstr>
      <vt:lpstr>幻灯片 30</vt:lpstr>
      <vt:lpstr>5.3.1 ElGamal加密算法</vt:lpstr>
      <vt:lpstr>5.3.2 ElGamal公钥密码体制的安全性</vt:lpstr>
      <vt:lpstr>5.3.2 ElGamal公钥密码体制的安全性</vt:lpstr>
      <vt:lpstr>5.3.3 ElGamal签名算法</vt:lpstr>
      <vt:lpstr>如何发现可用于公钥密码体制的代数系统？</vt:lpstr>
      <vt:lpstr>目  录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5.4.1 椭圆曲线基本概念</vt:lpstr>
      <vt:lpstr>5.4.2 基于椭圆曲线的加密体制</vt:lpstr>
      <vt:lpstr>5.4.2 基于椭圆曲线的加密体制</vt:lpstr>
      <vt:lpstr>5.4.2 基于椭圆曲线的加密体制</vt:lpstr>
      <vt:lpstr>5.4.2 基于椭圆曲线的加密体制</vt:lpstr>
      <vt:lpstr>5.4.2 基于椭圆曲线的加密体制</vt:lpstr>
      <vt:lpstr>5.4.2 基于椭圆曲线的加密体制</vt:lpstr>
      <vt:lpstr>5.4.3 椭圆曲线D-H密钥协商</vt:lpstr>
      <vt:lpstr>5.4.4 基于椭圆曲线的数字签名算法</vt:lpstr>
      <vt:lpstr>5.4.4 基于椭圆曲线的数字签名算法</vt:lpstr>
      <vt:lpstr>5.4.5 ECC安全强度分析</vt:lpstr>
      <vt:lpstr>小  结</vt:lpstr>
      <vt:lpstr>作  业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幻灯标题幻灯标题</dc:title>
  <dc:creator>微软用户</dc:creator>
  <cp:lastModifiedBy>Jerry D</cp:lastModifiedBy>
  <cp:revision>34</cp:revision>
  <dcterms:created xsi:type="dcterms:W3CDTF">2011-03-14T02:54:14Z</dcterms:created>
  <dcterms:modified xsi:type="dcterms:W3CDTF">2011-09-14T09:37:09Z</dcterms:modified>
</cp:coreProperties>
</file>