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55" d="100"/>
          <a:sy n="55" d="100"/>
        </p:scale>
        <p:origin x="614" y="3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2/26/2014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2/26/2014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2/26/2014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2/26/2014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2/26/2014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zh-CN" altLang="en-US" smtClean="0"/>
              <a:t>单击此处编辑母版标题样式</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2/26/2014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ncho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2/26/2014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2/26/2014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2/26/2014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2/26/2014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2/26/2014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2/26/2014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2/26/2014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2/26/2014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2/26/2014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2/26/2014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2/26/2014</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technet.microsoft.com/zh-cn/magazine/ydy4x04a(VS.90).aspx"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第</a:t>
            </a:r>
            <a:r>
              <a:rPr lang="en-US" altLang="zh-CN" dirty="0"/>
              <a:t>8</a:t>
            </a:r>
            <a:r>
              <a:rPr lang="zh-CN" altLang="zh-CN" dirty="0"/>
              <a:t>章 外观设计</a:t>
            </a:r>
            <a:endParaRPr lang="zh-CN" altLang="en-US" dirty="0"/>
          </a:p>
        </p:txBody>
      </p:sp>
      <p:sp>
        <p:nvSpPr>
          <p:cNvPr id="3" name="副标题 2"/>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16207014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8.3 </a:t>
            </a:r>
            <a:r>
              <a:rPr lang="zh-CN" altLang="zh-CN" b="1" dirty="0" smtClean="0"/>
              <a:t>主题</a:t>
            </a:r>
            <a:endParaRPr lang="zh-CN" altLang="en-US" dirty="0"/>
          </a:p>
        </p:txBody>
      </p:sp>
      <p:sp>
        <p:nvSpPr>
          <p:cNvPr id="3" name="内容占位符 2"/>
          <p:cNvSpPr>
            <a:spLocks noGrp="1"/>
          </p:cNvSpPr>
          <p:nvPr>
            <p:ph idx="1"/>
          </p:nvPr>
        </p:nvSpPr>
        <p:spPr/>
        <p:txBody>
          <a:bodyPr/>
          <a:lstStyle/>
          <a:p>
            <a:pPr marL="0" indent="0">
              <a:buNone/>
            </a:pPr>
            <a:r>
              <a:rPr lang="zh-CN" altLang="zh-CN" dirty="0"/>
              <a:t>主题是属性设置的集合，通过使用主题的设置能够定义页面和控件的样式，然后在某个</a:t>
            </a:r>
            <a:r>
              <a:rPr lang="en-US" altLang="zh-CN" dirty="0"/>
              <a:t>Web</a:t>
            </a:r>
            <a:r>
              <a:rPr lang="zh-CN" altLang="zh-CN" dirty="0"/>
              <a:t>应用程序中应用到所有的页面，以及页面上的控件，以简化样式控制。</a:t>
            </a:r>
          </a:p>
          <a:p>
            <a:endParaRPr lang="zh-CN" altLang="en-US" dirty="0"/>
          </a:p>
        </p:txBody>
      </p:sp>
    </p:spTree>
    <p:extLst>
      <p:ext uri="{BB962C8B-B14F-4D97-AF65-F5344CB8AC3E}">
        <p14:creationId xmlns:p14="http://schemas.microsoft.com/office/powerpoint/2010/main" val="17927451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1 </a:t>
            </a:r>
            <a:r>
              <a:rPr lang="zh-CN" altLang="zh-CN" b="1" dirty="0" smtClean="0"/>
              <a:t>主题</a:t>
            </a:r>
            <a:endParaRPr lang="zh-CN" altLang="en-US" dirty="0"/>
          </a:p>
        </p:txBody>
      </p:sp>
      <p:sp>
        <p:nvSpPr>
          <p:cNvPr id="3" name="内容占位符 2"/>
          <p:cNvSpPr>
            <a:spLocks noGrp="1"/>
          </p:cNvSpPr>
          <p:nvPr>
            <p:ph idx="1"/>
          </p:nvPr>
        </p:nvSpPr>
        <p:spPr/>
        <p:txBody>
          <a:bodyPr/>
          <a:lstStyle/>
          <a:p>
            <a:pPr latinLnBrk="1"/>
            <a:r>
              <a:rPr lang="zh-CN" altLang="zh-CN" dirty="0" smtClean="0"/>
              <a:t>主题</a:t>
            </a:r>
            <a:r>
              <a:rPr lang="zh-CN" altLang="zh-CN" dirty="0"/>
              <a:t>是有关页面和控件的外观属性设置的集合</a:t>
            </a:r>
            <a:r>
              <a:rPr lang="en-US" altLang="zh-CN" dirty="0"/>
              <a:t>,</a:t>
            </a:r>
            <a:r>
              <a:rPr lang="zh-CN" altLang="zh-CN" dirty="0"/>
              <a:t>由一组元素组成</a:t>
            </a:r>
            <a:r>
              <a:rPr lang="en-US" altLang="zh-CN" dirty="0"/>
              <a:t>,</a:t>
            </a:r>
            <a:r>
              <a:rPr lang="zh-CN" altLang="zh-CN" dirty="0"/>
              <a:t>包括外观文件、级联样式表</a:t>
            </a:r>
            <a:r>
              <a:rPr lang="en-US" altLang="zh-CN" dirty="0"/>
              <a:t>(CSS)</a:t>
            </a:r>
            <a:r>
              <a:rPr lang="zh-CN" altLang="zh-CN" dirty="0"/>
              <a:t>、图像和其他资源。</a:t>
            </a:r>
          </a:p>
          <a:p>
            <a:pPr latinLnBrk="1"/>
            <a:r>
              <a:rPr lang="zh-CN" altLang="zh-CN" dirty="0"/>
              <a:t>主题至少包含外观文件（</a:t>
            </a:r>
            <a:r>
              <a:rPr lang="en-US" altLang="zh-CN" dirty="0"/>
              <a:t>.skin</a:t>
            </a:r>
            <a:r>
              <a:rPr lang="zh-CN" altLang="zh-CN" dirty="0"/>
              <a:t>文件），主题是再网站或</a:t>
            </a:r>
            <a:r>
              <a:rPr lang="en-US" altLang="zh-CN" dirty="0"/>
              <a:t>Web</a:t>
            </a:r>
            <a:r>
              <a:rPr lang="zh-CN" altLang="zh-CN" dirty="0"/>
              <a:t>服务器上得特殊目录中定义得，一般把这个特殊目录称为专用目录，这个专用目录的名字为</a:t>
            </a:r>
            <a:r>
              <a:rPr lang="en-US" altLang="zh-CN" dirty="0" err="1"/>
              <a:t>App_Themes</a:t>
            </a:r>
            <a:r>
              <a:rPr lang="zh-CN" altLang="zh-CN" dirty="0"/>
              <a:t>。</a:t>
            </a:r>
            <a:r>
              <a:rPr lang="en-US" altLang="zh-CN" dirty="0" err="1"/>
              <a:t>App_Themes</a:t>
            </a:r>
            <a:r>
              <a:rPr lang="zh-CN" altLang="zh-CN" dirty="0"/>
              <a:t>目录下可以包含多个主题目录，主题目录的命名由程序员自己决定。而外观文件等资源则是放在主题目录下。这里给出一个主题目录结构示例，如图所示，专用目录</a:t>
            </a:r>
            <a:r>
              <a:rPr lang="en-US" altLang="zh-CN" dirty="0" err="1"/>
              <a:t>App_Themes</a:t>
            </a:r>
            <a:r>
              <a:rPr lang="zh-CN" altLang="zh-CN" dirty="0"/>
              <a:t>下包含三个主题目录，每个主题目录下包含一个外观文件。</a:t>
            </a:r>
          </a:p>
          <a:p>
            <a:endParaRPr lang="zh-CN" altLang="en-US" dirty="0"/>
          </a:p>
        </p:txBody>
      </p:sp>
    </p:spTree>
    <p:extLst>
      <p:ext uri="{BB962C8B-B14F-4D97-AF65-F5344CB8AC3E}">
        <p14:creationId xmlns:p14="http://schemas.microsoft.com/office/powerpoint/2010/main" val="12542398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 </a:t>
            </a:r>
            <a:r>
              <a:rPr lang="zh-CN" altLang="zh-CN" dirty="0"/>
              <a:t>创建主题</a:t>
            </a:r>
            <a:endParaRPr lang="zh-CN" altLang="en-US" dirty="0"/>
          </a:p>
        </p:txBody>
      </p:sp>
      <p:sp>
        <p:nvSpPr>
          <p:cNvPr id="3" name="内容占位符 2"/>
          <p:cNvSpPr>
            <a:spLocks noGrp="1"/>
          </p:cNvSpPr>
          <p:nvPr>
            <p:ph idx="1"/>
          </p:nvPr>
        </p:nvSpPr>
        <p:spPr/>
        <p:txBody>
          <a:bodyPr/>
          <a:lstStyle/>
          <a:p>
            <a:pPr marL="0" indent="0" latinLnBrk="1">
              <a:buNone/>
            </a:pPr>
            <a:r>
              <a:rPr lang="en-US" altLang="zh-CN" dirty="0"/>
              <a:t>(1) </a:t>
            </a:r>
            <a:r>
              <a:rPr lang="zh-CN" altLang="zh-CN" dirty="0"/>
              <a:t>右键单击要为之创建主题的网站项目，在弹出的菜单中选择“添加</a:t>
            </a:r>
            <a:r>
              <a:rPr lang="en-US" altLang="zh-CN" dirty="0"/>
              <a:t>ASP.NET</a:t>
            </a:r>
            <a:r>
              <a:rPr lang="zh-CN" altLang="zh-CN" dirty="0"/>
              <a:t>文件夹”</a:t>
            </a:r>
          </a:p>
          <a:p>
            <a:pPr marL="0" indent="0" latinLnBrk="1">
              <a:buNone/>
            </a:pPr>
            <a:r>
              <a:rPr lang="en-US" altLang="zh-CN" dirty="0"/>
              <a:t>|</a:t>
            </a:r>
            <a:r>
              <a:rPr lang="zh-CN" altLang="zh-CN" dirty="0"/>
              <a:t>“主题”命令。此时就会在该网站项目下添加一个名为</a:t>
            </a:r>
            <a:r>
              <a:rPr lang="en-US" altLang="zh-CN" dirty="0" err="1"/>
              <a:t>App_Themes</a:t>
            </a:r>
            <a:r>
              <a:rPr lang="zh-CN" altLang="zh-CN" dirty="0"/>
              <a:t>的文件夹，并在该文件夹中自动添加一个默认名为“主题</a:t>
            </a:r>
            <a:r>
              <a:rPr lang="en-US" altLang="zh-CN" dirty="0"/>
              <a:t>1</a:t>
            </a:r>
            <a:r>
              <a:rPr lang="zh-CN" altLang="zh-CN" dirty="0"/>
              <a:t>”的文件夹，如图</a:t>
            </a:r>
            <a:r>
              <a:rPr lang="en-US" altLang="zh-CN" dirty="0"/>
              <a:t>8-7</a:t>
            </a:r>
            <a:r>
              <a:rPr lang="zh-CN" altLang="zh-CN" dirty="0"/>
              <a:t>所示。</a:t>
            </a:r>
          </a:p>
          <a:p>
            <a:pPr marL="0" indent="0" latinLnBrk="1">
              <a:buNone/>
            </a:pPr>
            <a:r>
              <a:rPr lang="en-US" altLang="zh-CN" dirty="0"/>
              <a:t> </a:t>
            </a:r>
            <a:r>
              <a:rPr lang="zh-CN" altLang="zh-CN" dirty="0"/>
              <a:t>（</a:t>
            </a:r>
            <a:r>
              <a:rPr lang="en-US" altLang="zh-CN" dirty="0"/>
              <a:t>2</a:t>
            </a:r>
            <a:r>
              <a:rPr lang="zh-CN" altLang="zh-CN" dirty="0"/>
              <a:t>）右键单击“主题</a:t>
            </a:r>
            <a:r>
              <a:rPr lang="en-US" altLang="zh-CN" dirty="0"/>
              <a:t>1</a:t>
            </a:r>
            <a:r>
              <a:rPr lang="zh-CN" altLang="zh-CN" dirty="0"/>
              <a:t>”文件夹，在弹出的菜单里选择“添加新项</a:t>
            </a:r>
            <a:r>
              <a:rPr lang="en-US" altLang="zh-CN" dirty="0"/>
              <a:t>…</a:t>
            </a:r>
            <a:r>
              <a:rPr lang="zh-CN" altLang="zh-CN" dirty="0"/>
              <a:t>”，此时会弹出“添加新项”对话框，如图所示，该对话框提供了在“主题”文件夹里可以添加的文件的模板</a:t>
            </a:r>
            <a:r>
              <a:rPr lang="zh-CN" altLang="zh-CN" dirty="0" smtClean="0"/>
              <a:t>。</a:t>
            </a:r>
            <a:endParaRPr lang="en-US" altLang="zh-CN" dirty="0" smtClean="0"/>
          </a:p>
          <a:p>
            <a:pPr marL="0" indent="0" latinLnBrk="1">
              <a:buNone/>
            </a:pPr>
            <a:r>
              <a:rPr lang="zh-CN" altLang="zh-CN" dirty="0"/>
              <a:t>（</a:t>
            </a:r>
            <a:r>
              <a:rPr lang="en-US" altLang="zh-CN" dirty="0"/>
              <a:t>3</a:t>
            </a:r>
            <a:r>
              <a:rPr lang="zh-CN" altLang="zh-CN" dirty="0"/>
              <a:t>）在“添加新项”对话框里选择“外观文件”，在“名称”文本框里会出现该文件默认名</a:t>
            </a:r>
            <a:r>
              <a:rPr lang="en-US" altLang="zh-CN" dirty="0"/>
              <a:t>Skin1.skin</a:t>
            </a:r>
            <a:r>
              <a:rPr lang="zh-CN" altLang="zh-CN" dirty="0"/>
              <a:t>，单击“添加”按钮，</a:t>
            </a:r>
            <a:r>
              <a:rPr lang="en-US" altLang="zh-CN" dirty="0"/>
              <a:t>Skin1.skin</a:t>
            </a:r>
            <a:r>
              <a:rPr lang="zh-CN" altLang="zh-CN" dirty="0"/>
              <a:t>就会添加在主题</a:t>
            </a:r>
            <a:r>
              <a:rPr lang="en-US" altLang="zh-CN" dirty="0"/>
              <a:t>1</a:t>
            </a:r>
            <a:r>
              <a:rPr lang="zh-CN" altLang="zh-CN" dirty="0"/>
              <a:t>目录下。</a:t>
            </a:r>
          </a:p>
          <a:p>
            <a:pPr marL="0" indent="0" latinLnBrk="1">
              <a:buNone/>
            </a:pPr>
            <a:endParaRPr lang="zh-CN" altLang="zh-CN" dirty="0"/>
          </a:p>
          <a:p>
            <a:endParaRPr lang="zh-CN" altLang="en-US" dirty="0"/>
          </a:p>
        </p:txBody>
      </p:sp>
    </p:spTree>
    <p:extLst>
      <p:ext uri="{BB962C8B-B14F-4D97-AF65-F5344CB8AC3E}">
        <p14:creationId xmlns:p14="http://schemas.microsoft.com/office/powerpoint/2010/main" val="24178581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 </a:t>
            </a:r>
            <a:r>
              <a:rPr lang="zh-CN" altLang="zh-CN" dirty="0"/>
              <a:t>应用主题</a:t>
            </a:r>
            <a:endParaRPr lang="zh-CN" altLang="en-US" dirty="0"/>
          </a:p>
        </p:txBody>
      </p:sp>
      <p:sp>
        <p:nvSpPr>
          <p:cNvPr id="3" name="内容占位符 2"/>
          <p:cNvSpPr>
            <a:spLocks noGrp="1"/>
          </p:cNvSpPr>
          <p:nvPr>
            <p:ph idx="1"/>
          </p:nvPr>
        </p:nvSpPr>
        <p:spPr/>
        <p:txBody>
          <a:bodyPr>
            <a:normAutofit fontScale="92500" lnSpcReduction="20000"/>
          </a:bodyPr>
          <a:lstStyle/>
          <a:p>
            <a:pPr marL="0" indent="0">
              <a:buNone/>
            </a:pPr>
            <a:r>
              <a:rPr lang="en-US" altLang="zh-CN" dirty="0"/>
              <a:t>1</a:t>
            </a:r>
            <a:r>
              <a:rPr lang="zh-CN" altLang="zh-CN" dirty="0"/>
              <a:t>、为页面应用主题</a:t>
            </a:r>
          </a:p>
          <a:p>
            <a:pPr marL="0" indent="0">
              <a:buNone/>
            </a:pPr>
            <a:r>
              <a:rPr lang="zh-CN" altLang="zh-CN" dirty="0"/>
              <a:t>在网页中使用某个主题都会在网页定义中加上“</a:t>
            </a:r>
            <a:r>
              <a:rPr lang="en-US" altLang="zh-CN" dirty="0"/>
              <a:t>Themes=[</a:t>
            </a:r>
            <a:r>
              <a:rPr lang="zh-CN" altLang="zh-CN" dirty="0"/>
              <a:t>主题目录</a:t>
            </a:r>
            <a:r>
              <a:rPr lang="en-US" altLang="zh-CN" dirty="0"/>
              <a:t>]</a:t>
            </a:r>
            <a:r>
              <a:rPr lang="zh-CN" altLang="zh-CN" dirty="0"/>
              <a:t>”的属性，示例代码如下：</a:t>
            </a:r>
          </a:p>
          <a:p>
            <a:pPr marL="0" indent="0" latinLnBrk="1">
              <a:buNone/>
            </a:pPr>
            <a:r>
              <a:rPr lang="en-US" altLang="zh-CN" dirty="0"/>
              <a:t>&lt;%@ Page  Theme=”</a:t>
            </a:r>
            <a:r>
              <a:rPr lang="zh-CN" altLang="zh-CN" dirty="0"/>
              <a:t>主题</a:t>
            </a:r>
            <a:r>
              <a:rPr lang="en-US" altLang="zh-CN" dirty="0"/>
              <a:t>1”… % &gt;</a:t>
            </a:r>
            <a:endParaRPr lang="zh-CN" altLang="zh-CN" dirty="0"/>
          </a:p>
          <a:p>
            <a:pPr marL="0" indent="0">
              <a:buNone/>
            </a:pPr>
            <a:r>
              <a:rPr lang="en-US" altLang="zh-CN" dirty="0"/>
              <a:t>2</a:t>
            </a:r>
            <a:r>
              <a:rPr lang="zh-CN" altLang="zh-CN" dirty="0"/>
              <a:t>、为</a:t>
            </a:r>
            <a:r>
              <a:rPr lang="en-US" altLang="zh-CN" dirty="0"/>
              <a:t>Web</a:t>
            </a:r>
            <a:r>
              <a:rPr lang="zh-CN" altLang="zh-CN" dirty="0"/>
              <a:t>应用程序指定主题</a:t>
            </a:r>
          </a:p>
          <a:p>
            <a:pPr marL="0" indent="0">
              <a:buNone/>
            </a:pPr>
            <a:r>
              <a:rPr lang="en-US" altLang="zh-CN" dirty="0"/>
              <a:t>   </a:t>
            </a:r>
            <a:r>
              <a:rPr lang="zh-CN" altLang="zh-CN" dirty="0"/>
              <a:t>为了将主题应用于整个项目，可以在项目的根目录下的</a:t>
            </a:r>
            <a:r>
              <a:rPr lang="en-US" altLang="zh-CN" dirty="0" err="1"/>
              <a:t>Web.config</a:t>
            </a:r>
            <a:r>
              <a:rPr lang="zh-CN" altLang="zh-CN" dirty="0"/>
              <a:t>文件里进行配置，示例代码如程序清单：</a:t>
            </a:r>
          </a:p>
          <a:p>
            <a:pPr marL="0" indent="0" latinLnBrk="1">
              <a:buNone/>
            </a:pPr>
            <a:r>
              <a:rPr lang="en-US" altLang="zh-CN" dirty="0"/>
              <a:t>&lt;configuration&gt;</a:t>
            </a:r>
            <a:endParaRPr lang="zh-CN" altLang="zh-CN" dirty="0"/>
          </a:p>
          <a:p>
            <a:pPr marL="0" indent="0" latinLnBrk="1">
              <a:buNone/>
            </a:pPr>
            <a:r>
              <a:rPr lang="en-US" altLang="zh-CN" dirty="0"/>
              <a:t>&lt;</a:t>
            </a:r>
            <a:r>
              <a:rPr lang="en-US" altLang="zh-CN" dirty="0" err="1"/>
              <a:t>system.web</a:t>
            </a:r>
            <a:r>
              <a:rPr lang="en-US" altLang="zh-CN" dirty="0"/>
              <a:t>&gt;</a:t>
            </a:r>
            <a:endParaRPr lang="zh-CN" altLang="zh-CN" dirty="0"/>
          </a:p>
          <a:p>
            <a:pPr marL="0" indent="0" latinLnBrk="1">
              <a:buNone/>
            </a:pPr>
            <a:r>
              <a:rPr lang="en-US" altLang="zh-CN" dirty="0"/>
              <a:t>&lt;Pages Themes=”</a:t>
            </a:r>
            <a:r>
              <a:rPr lang="zh-CN" altLang="zh-CN" dirty="0"/>
              <a:t>主题</a:t>
            </a:r>
            <a:r>
              <a:rPr lang="en-US" altLang="zh-CN" dirty="0"/>
              <a:t>1”&gt;&lt;/Pages&gt;</a:t>
            </a:r>
            <a:endParaRPr lang="zh-CN" altLang="zh-CN" dirty="0"/>
          </a:p>
          <a:p>
            <a:pPr marL="0" indent="0" latinLnBrk="1">
              <a:buNone/>
            </a:pPr>
            <a:r>
              <a:rPr lang="en-US" altLang="zh-CN" dirty="0"/>
              <a:t>&lt;/</a:t>
            </a:r>
            <a:r>
              <a:rPr lang="en-US" altLang="zh-CN" dirty="0" err="1"/>
              <a:t>system.web</a:t>
            </a:r>
            <a:r>
              <a:rPr lang="en-US" altLang="zh-CN" dirty="0"/>
              <a:t>&gt;</a:t>
            </a:r>
            <a:endParaRPr lang="zh-CN" altLang="zh-CN" dirty="0"/>
          </a:p>
          <a:p>
            <a:pPr marL="0" indent="0" latinLnBrk="1">
              <a:buNone/>
            </a:pPr>
            <a:r>
              <a:rPr lang="en-US" altLang="zh-CN" dirty="0"/>
              <a:t>&lt;/configuration&gt;</a:t>
            </a:r>
            <a:endParaRPr lang="zh-CN" altLang="zh-CN" dirty="0"/>
          </a:p>
          <a:p>
            <a:endParaRPr lang="zh-CN" altLang="en-US" dirty="0"/>
          </a:p>
        </p:txBody>
      </p:sp>
    </p:spTree>
    <p:extLst>
      <p:ext uri="{BB962C8B-B14F-4D97-AF65-F5344CB8AC3E}">
        <p14:creationId xmlns:p14="http://schemas.microsoft.com/office/powerpoint/2010/main" val="6075214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zh-CN" altLang="zh-CN" dirty="0"/>
              <a:t>【例</a:t>
            </a:r>
            <a:r>
              <a:rPr lang="en-US" altLang="zh-CN" dirty="0"/>
              <a:t>8-4</a:t>
            </a:r>
            <a:r>
              <a:rPr lang="zh-CN" altLang="zh-CN" dirty="0"/>
              <a:t>】主题的使用</a:t>
            </a:r>
            <a:r>
              <a:rPr lang="en-US" altLang="zh-CN" dirty="0"/>
              <a:t>,</a:t>
            </a:r>
            <a:r>
              <a:rPr lang="zh-CN" altLang="zh-CN" dirty="0"/>
              <a:t>在外观文件中定义</a:t>
            </a:r>
            <a:r>
              <a:rPr lang="en-US" altLang="zh-CN" dirty="0" err="1"/>
              <a:t>TextBox</a:t>
            </a:r>
            <a:r>
              <a:rPr lang="zh-CN" altLang="zh-CN" dirty="0"/>
              <a:t>、</a:t>
            </a:r>
            <a:r>
              <a:rPr lang="en-US" altLang="zh-CN" dirty="0"/>
              <a:t>Label</a:t>
            </a:r>
            <a:r>
              <a:rPr lang="zh-CN" altLang="zh-CN" dirty="0"/>
              <a:t>和</a:t>
            </a:r>
            <a:r>
              <a:rPr lang="en-US" altLang="zh-CN" dirty="0"/>
              <a:t>Button</a:t>
            </a:r>
            <a:r>
              <a:rPr lang="zh-CN" altLang="zh-CN" dirty="0"/>
              <a:t>的属性并应用于网页设计中（</a:t>
            </a:r>
            <a:r>
              <a:rPr lang="en-US" altLang="zh-CN" dirty="0"/>
              <a:t>Ex8-4.aspx</a:t>
            </a:r>
            <a:r>
              <a:rPr lang="zh-CN" altLang="zh-CN" dirty="0"/>
              <a:t>）。基本步骤如下：</a:t>
            </a:r>
          </a:p>
          <a:p>
            <a:pPr marL="0" indent="0">
              <a:buNone/>
            </a:pPr>
            <a:r>
              <a:rPr lang="zh-CN" altLang="zh-CN" dirty="0"/>
              <a:t>（</a:t>
            </a:r>
            <a:r>
              <a:rPr lang="en-US" altLang="zh-CN" dirty="0"/>
              <a:t>1</a:t>
            </a:r>
            <a:r>
              <a:rPr lang="zh-CN" altLang="zh-CN" dirty="0"/>
              <a:t>）按照</a:t>
            </a:r>
            <a:r>
              <a:rPr lang="en-US" altLang="zh-CN" dirty="0"/>
              <a:t>8.3.2</a:t>
            </a:r>
            <a:r>
              <a:rPr lang="zh-CN" altLang="zh-CN" dirty="0"/>
              <a:t>节所讲述的步骤创建出主题目录</a:t>
            </a:r>
            <a:r>
              <a:rPr lang="en-US" altLang="zh-CN" dirty="0"/>
              <a:t>Theme1</a:t>
            </a:r>
            <a:r>
              <a:rPr lang="zh-CN" altLang="zh-CN" dirty="0"/>
              <a:t>。</a:t>
            </a:r>
          </a:p>
          <a:p>
            <a:pPr marL="0" indent="0">
              <a:buNone/>
            </a:pPr>
            <a:r>
              <a:rPr lang="zh-CN" altLang="zh-CN" dirty="0"/>
              <a:t>（</a:t>
            </a:r>
            <a:r>
              <a:rPr lang="en-US" altLang="zh-CN" dirty="0"/>
              <a:t>2</a:t>
            </a:r>
            <a:r>
              <a:rPr lang="zh-CN" altLang="zh-CN" dirty="0"/>
              <a:t>）在主题目录</a:t>
            </a:r>
            <a:r>
              <a:rPr lang="en-US" altLang="zh-CN" dirty="0"/>
              <a:t>Theme1</a:t>
            </a:r>
            <a:r>
              <a:rPr lang="zh-CN" altLang="zh-CN" dirty="0"/>
              <a:t>下添加外观文件，命名为</a:t>
            </a:r>
            <a:r>
              <a:rPr lang="en-US" altLang="zh-CN" dirty="0"/>
              <a:t>Skin1.skin</a:t>
            </a:r>
            <a:r>
              <a:rPr lang="zh-CN" altLang="zh-CN" dirty="0"/>
              <a:t>。</a:t>
            </a:r>
          </a:p>
          <a:p>
            <a:pPr marL="0" indent="0">
              <a:buNone/>
            </a:pPr>
            <a:r>
              <a:rPr lang="zh-CN" altLang="zh-CN" dirty="0"/>
              <a:t>（</a:t>
            </a:r>
            <a:r>
              <a:rPr lang="en-US" altLang="zh-CN" dirty="0"/>
              <a:t>3</a:t>
            </a:r>
            <a:r>
              <a:rPr lang="zh-CN" altLang="zh-CN" dirty="0"/>
              <a:t>）在</a:t>
            </a:r>
            <a:r>
              <a:rPr lang="en-US" altLang="zh-CN" dirty="0"/>
              <a:t>Skin1.skin</a:t>
            </a:r>
            <a:r>
              <a:rPr lang="zh-CN" altLang="zh-CN" dirty="0"/>
              <a:t>里添加代码如程序清单：</a:t>
            </a:r>
          </a:p>
          <a:p>
            <a:pPr marL="0" indent="0">
              <a:buNone/>
            </a:pPr>
            <a:r>
              <a:rPr lang="en-US" altLang="zh-CN" dirty="0"/>
              <a:t>&lt;</a:t>
            </a:r>
            <a:r>
              <a:rPr lang="en-US" altLang="zh-CN" dirty="0" err="1"/>
              <a:t>asp:TextBox</a:t>
            </a:r>
            <a:r>
              <a:rPr lang="en-US" altLang="zh-CN" dirty="0"/>
              <a:t>  </a:t>
            </a:r>
            <a:r>
              <a:rPr lang="en-US" altLang="zh-CN" dirty="0" err="1"/>
              <a:t>BackColor</a:t>
            </a:r>
            <a:r>
              <a:rPr lang="en-US" altLang="zh-CN" dirty="0"/>
              <a:t>=”#c4d4e0” </a:t>
            </a:r>
            <a:r>
              <a:rPr lang="en-US" altLang="zh-CN" dirty="0" err="1"/>
              <a:t>ForeColor</a:t>
            </a:r>
            <a:r>
              <a:rPr lang="en-US" altLang="zh-CN" dirty="0"/>
              <a:t>=”#0b12c6”  </a:t>
            </a:r>
            <a:r>
              <a:rPr lang="en-US" altLang="zh-CN" dirty="0" err="1"/>
              <a:t>Runat</a:t>
            </a:r>
            <a:r>
              <a:rPr lang="en-US" altLang="zh-CN" dirty="0"/>
              <a:t>=”Server”/&gt;</a:t>
            </a:r>
            <a:endParaRPr lang="zh-CN" altLang="zh-CN" dirty="0"/>
          </a:p>
          <a:p>
            <a:pPr marL="0" indent="0">
              <a:buNone/>
            </a:pPr>
            <a:r>
              <a:rPr lang="en-US" altLang="zh-CN" dirty="0"/>
              <a:t>&lt;</a:t>
            </a:r>
            <a:r>
              <a:rPr lang="en-US" altLang="zh-CN" dirty="0" err="1"/>
              <a:t>asp:Label</a:t>
            </a:r>
            <a:r>
              <a:rPr lang="en-US" altLang="zh-CN" dirty="0"/>
              <a:t>  </a:t>
            </a:r>
            <a:r>
              <a:rPr lang="en-US" altLang="zh-CN" dirty="0" err="1"/>
              <a:t>ForeColor</a:t>
            </a:r>
            <a:r>
              <a:rPr lang="en-US" altLang="zh-CN" dirty="0"/>
              <a:t>=”#0b12c6”  </a:t>
            </a:r>
            <a:r>
              <a:rPr lang="en-US" altLang="zh-CN" dirty="0" err="1"/>
              <a:t>Runat</a:t>
            </a:r>
            <a:r>
              <a:rPr lang="en-US" altLang="zh-CN" dirty="0"/>
              <a:t>=”Server”/&gt;</a:t>
            </a:r>
            <a:endParaRPr lang="zh-CN" altLang="zh-CN" dirty="0"/>
          </a:p>
          <a:p>
            <a:pPr marL="0" indent="0">
              <a:buNone/>
            </a:pPr>
            <a:r>
              <a:rPr lang="en-US" altLang="zh-CN" dirty="0"/>
              <a:t>&lt;</a:t>
            </a:r>
            <a:r>
              <a:rPr lang="en-US" altLang="zh-CN" dirty="0" err="1"/>
              <a:t>asp:Button</a:t>
            </a:r>
            <a:r>
              <a:rPr lang="en-US" altLang="zh-CN" dirty="0"/>
              <a:t>  </a:t>
            </a:r>
            <a:r>
              <a:rPr lang="en-US" altLang="zh-CN" dirty="0" err="1"/>
              <a:t>BackColor</a:t>
            </a:r>
            <a:r>
              <a:rPr lang="en-US" altLang="zh-CN" dirty="0"/>
              <a:t>=”#c4d4e0” </a:t>
            </a:r>
            <a:r>
              <a:rPr lang="en-US" altLang="zh-CN" dirty="0" err="1"/>
              <a:t>ForeColor</a:t>
            </a:r>
            <a:r>
              <a:rPr lang="en-US" altLang="zh-CN" dirty="0"/>
              <a:t>=”#0b12c6”  </a:t>
            </a:r>
            <a:r>
              <a:rPr lang="en-US" altLang="zh-CN" dirty="0" err="1"/>
              <a:t>Runat</a:t>
            </a:r>
            <a:r>
              <a:rPr lang="en-US" altLang="zh-CN" dirty="0"/>
              <a:t>=”Server”/&gt;</a:t>
            </a:r>
            <a:endParaRPr lang="zh-CN" altLang="zh-CN" dirty="0"/>
          </a:p>
          <a:p>
            <a:pPr marL="0" indent="0">
              <a:buNone/>
            </a:pPr>
            <a:r>
              <a:rPr lang="zh-CN" altLang="zh-CN" dirty="0"/>
              <a:t>（</a:t>
            </a:r>
            <a:r>
              <a:rPr lang="en-US" altLang="zh-CN" dirty="0"/>
              <a:t>4</a:t>
            </a:r>
            <a:r>
              <a:rPr lang="zh-CN" altLang="zh-CN" dirty="0"/>
              <a:t>）把</a:t>
            </a:r>
            <a:r>
              <a:rPr lang="en-US" altLang="zh-CN" dirty="0"/>
              <a:t>Ex8-4.aspx</a:t>
            </a:r>
            <a:r>
              <a:rPr lang="zh-CN" altLang="zh-CN" dirty="0"/>
              <a:t>文件切换到“设计”视图，从“工具箱”里拖动一个</a:t>
            </a:r>
            <a:r>
              <a:rPr lang="en-US" altLang="zh-CN" dirty="0"/>
              <a:t>Label</a:t>
            </a:r>
            <a:r>
              <a:rPr lang="zh-CN" altLang="zh-CN" dirty="0"/>
              <a:t>控件、一个</a:t>
            </a:r>
            <a:r>
              <a:rPr lang="en-US" altLang="zh-CN" dirty="0" err="1"/>
              <a:t>TextBox</a:t>
            </a:r>
            <a:r>
              <a:rPr lang="zh-CN" altLang="zh-CN" dirty="0"/>
              <a:t>控件和一个</a:t>
            </a:r>
            <a:r>
              <a:rPr lang="en-US" altLang="zh-CN" dirty="0"/>
              <a:t>Button</a:t>
            </a:r>
            <a:r>
              <a:rPr lang="zh-CN" altLang="zh-CN" dirty="0"/>
              <a:t>控件</a:t>
            </a:r>
            <a:endParaRPr lang="zh-CN" altLang="en-US" dirty="0"/>
          </a:p>
        </p:txBody>
      </p:sp>
    </p:spTree>
    <p:extLst>
      <p:ext uri="{BB962C8B-B14F-4D97-AF65-F5344CB8AC3E}">
        <p14:creationId xmlns:p14="http://schemas.microsoft.com/office/powerpoint/2010/main" val="39820800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 </a:t>
            </a:r>
            <a:r>
              <a:rPr lang="en-US" altLang="zh-CN" dirty="0" err="1"/>
              <a:t>SkinID</a:t>
            </a:r>
            <a:r>
              <a:rPr lang="zh-CN" altLang="zh-CN" dirty="0"/>
              <a:t>的使用</a:t>
            </a:r>
            <a:endParaRPr lang="zh-CN" altLang="en-US" dirty="0"/>
          </a:p>
        </p:txBody>
      </p:sp>
      <p:sp>
        <p:nvSpPr>
          <p:cNvPr id="3" name="内容占位符 2"/>
          <p:cNvSpPr>
            <a:spLocks noGrp="1"/>
          </p:cNvSpPr>
          <p:nvPr>
            <p:ph idx="1"/>
          </p:nvPr>
        </p:nvSpPr>
        <p:spPr/>
        <p:txBody>
          <a:bodyPr/>
          <a:lstStyle/>
          <a:p>
            <a:pPr marL="0" indent="0">
              <a:buNone/>
            </a:pPr>
            <a:r>
              <a:rPr lang="en-US" altLang="zh-CN" dirty="0" err="1"/>
              <a:t>SkinID</a:t>
            </a:r>
            <a:r>
              <a:rPr lang="zh-CN" altLang="zh-CN" dirty="0"/>
              <a:t>是</a:t>
            </a:r>
            <a:r>
              <a:rPr lang="en-US" altLang="zh-CN" dirty="0"/>
              <a:t>ASP.NET</a:t>
            </a:r>
            <a:r>
              <a:rPr lang="zh-CN" altLang="zh-CN" dirty="0"/>
              <a:t>为</a:t>
            </a:r>
            <a:r>
              <a:rPr lang="en-US" altLang="zh-CN" dirty="0"/>
              <a:t>Web</a:t>
            </a:r>
            <a:r>
              <a:rPr lang="zh-CN" altLang="zh-CN" dirty="0"/>
              <a:t>控件提供一个联系到皮肤的属性，用来表示控件使用哪种皮肤。有时需要同时为一种控件定义不同的显示风格，这时可以在皮肤文件中定义</a:t>
            </a:r>
            <a:r>
              <a:rPr lang="en-US" altLang="zh-CN" dirty="0" err="1"/>
              <a:t>SkinID</a:t>
            </a:r>
            <a:r>
              <a:rPr lang="zh-CN" altLang="zh-CN" dirty="0"/>
              <a:t>属性来区别不同的显示风格。</a:t>
            </a:r>
          </a:p>
          <a:p>
            <a:pPr marL="0" indent="0">
              <a:buNone/>
            </a:pPr>
            <a:r>
              <a:rPr lang="zh-CN" altLang="zh-CN" dirty="0"/>
              <a:t>【例</a:t>
            </a:r>
            <a:r>
              <a:rPr lang="en-US" altLang="zh-CN" dirty="0"/>
              <a:t>8-5</a:t>
            </a:r>
            <a:r>
              <a:rPr lang="zh-CN" altLang="zh-CN" dirty="0"/>
              <a:t>】利用</a:t>
            </a:r>
            <a:r>
              <a:rPr lang="en-US" altLang="zh-CN" dirty="0" err="1"/>
              <a:t>SkinID</a:t>
            </a:r>
            <a:r>
              <a:rPr lang="zh-CN" altLang="zh-CN" dirty="0"/>
              <a:t>属性来区别不同的显示风格（</a:t>
            </a:r>
            <a:r>
              <a:rPr lang="en-US" altLang="zh-CN" dirty="0"/>
              <a:t>Ex8-5.aspx</a:t>
            </a:r>
            <a:r>
              <a:rPr lang="zh-CN" altLang="zh-CN" dirty="0"/>
              <a:t>）。运行效果如图</a:t>
            </a:r>
            <a:r>
              <a:rPr lang="en-US" altLang="zh-CN" dirty="0"/>
              <a:t>8-10</a:t>
            </a:r>
            <a:r>
              <a:rPr lang="zh-CN" altLang="zh-CN" dirty="0"/>
              <a:t>所示，具体操作步骤如下：</a:t>
            </a:r>
          </a:p>
          <a:p>
            <a:pPr marL="0" indent="0">
              <a:buNone/>
            </a:pPr>
            <a:r>
              <a:rPr lang="zh-CN" altLang="zh-CN" dirty="0"/>
              <a:t>（</a:t>
            </a:r>
            <a:r>
              <a:rPr lang="en-US" altLang="zh-CN" dirty="0"/>
              <a:t>1</a:t>
            </a:r>
            <a:r>
              <a:rPr lang="zh-CN" altLang="zh-CN" dirty="0"/>
              <a:t>）在</a:t>
            </a:r>
            <a:r>
              <a:rPr lang="en-US" altLang="zh-CN" dirty="0"/>
              <a:t>Skin1.skin</a:t>
            </a:r>
            <a:r>
              <a:rPr lang="zh-CN" altLang="zh-CN" dirty="0"/>
              <a:t>文件中对</a:t>
            </a:r>
            <a:r>
              <a:rPr lang="en-US" altLang="zh-CN" dirty="0"/>
              <a:t>Label</a:t>
            </a:r>
            <a:r>
              <a:rPr lang="zh-CN" altLang="zh-CN" dirty="0"/>
              <a:t>控件定义了三种显示风格的皮肤，代码如程序清单：</a:t>
            </a:r>
          </a:p>
          <a:p>
            <a:pPr marL="0" indent="0">
              <a:buNone/>
            </a:pPr>
            <a:r>
              <a:rPr lang="en-US" altLang="zh-CN" dirty="0"/>
              <a:t>&lt;</a:t>
            </a:r>
            <a:r>
              <a:rPr lang="en-US" altLang="zh-CN" dirty="0" err="1"/>
              <a:t>asp:Label</a:t>
            </a:r>
            <a:r>
              <a:rPr lang="en-US" altLang="zh-CN" dirty="0"/>
              <a:t>  </a:t>
            </a:r>
            <a:r>
              <a:rPr lang="en-US" altLang="zh-CN" dirty="0" err="1"/>
              <a:t>runat</a:t>
            </a:r>
            <a:r>
              <a:rPr lang="en-US" altLang="zh-CN" dirty="0"/>
              <a:t>=”server” </a:t>
            </a:r>
            <a:r>
              <a:rPr lang="en-US" altLang="zh-CN" dirty="0" err="1"/>
              <a:t>ForeColor</a:t>
            </a:r>
            <a:r>
              <a:rPr lang="en-US" altLang="zh-CN" dirty="0"/>
              <a:t>=”#0b12c6”&gt;&lt;/ </a:t>
            </a:r>
            <a:r>
              <a:rPr lang="en-US" altLang="zh-CN" dirty="0" err="1"/>
              <a:t>asp:Label</a:t>
            </a:r>
            <a:r>
              <a:rPr lang="en-US" altLang="zh-CN" dirty="0"/>
              <a:t> &gt;</a:t>
            </a:r>
            <a:endParaRPr lang="zh-CN" altLang="zh-CN" dirty="0"/>
          </a:p>
          <a:p>
            <a:pPr marL="0" indent="0">
              <a:buNone/>
            </a:pPr>
            <a:r>
              <a:rPr lang="en-US" altLang="zh-CN" dirty="0"/>
              <a:t>&lt;</a:t>
            </a:r>
            <a:r>
              <a:rPr lang="en-US" altLang="zh-CN" dirty="0" err="1"/>
              <a:t>asp:Label</a:t>
            </a:r>
            <a:r>
              <a:rPr lang="en-US" altLang="zh-CN" dirty="0"/>
              <a:t>  </a:t>
            </a:r>
            <a:r>
              <a:rPr lang="en-US" altLang="zh-CN" dirty="0" err="1"/>
              <a:t>runat</a:t>
            </a:r>
            <a:r>
              <a:rPr lang="en-US" altLang="zh-CN" dirty="0"/>
              <a:t>=”server” </a:t>
            </a:r>
            <a:r>
              <a:rPr lang="en-US" altLang="zh-CN" dirty="0" err="1"/>
              <a:t>ForeColor</a:t>
            </a:r>
            <a:r>
              <a:rPr lang="en-US" altLang="zh-CN" dirty="0"/>
              <a:t>=”#11cc11” </a:t>
            </a:r>
            <a:r>
              <a:rPr lang="en-US" altLang="zh-CN" dirty="0" err="1"/>
              <a:t>SkinID</a:t>
            </a:r>
            <a:r>
              <a:rPr lang="en-US" altLang="zh-CN" dirty="0"/>
              <a:t>=”green”&gt;&lt;/ </a:t>
            </a:r>
            <a:r>
              <a:rPr lang="en-US" altLang="zh-CN" dirty="0" err="1"/>
              <a:t>asp:Label</a:t>
            </a:r>
            <a:r>
              <a:rPr lang="en-US" altLang="zh-CN" dirty="0"/>
              <a:t> &gt;</a:t>
            </a:r>
            <a:endParaRPr lang="zh-CN" altLang="zh-CN" dirty="0"/>
          </a:p>
          <a:p>
            <a:pPr marL="0" indent="0">
              <a:buNone/>
            </a:pPr>
            <a:r>
              <a:rPr lang="en-US" altLang="zh-CN" dirty="0"/>
              <a:t>&lt;</a:t>
            </a:r>
            <a:r>
              <a:rPr lang="en-US" altLang="zh-CN" dirty="0" err="1"/>
              <a:t>asp:Label</a:t>
            </a:r>
            <a:r>
              <a:rPr lang="en-US" altLang="zh-CN" dirty="0"/>
              <a:t>  </a:t>
            </a:r>
            <a:r>
              <a:rPr lang="en-US" altLang="zh-CN" dirty="0" err="1"/>
              <a:t>runat</a:t>
            </a:r>
            <a:r>
              <a:rPr lang="en-US" altLang="zh-CN" dirty="0"/>
              <a:t>=”server” </a:t>
            </a:r>
            <a:r>
              <a:rPr lang="en-US" altLang="zh-CN" dirty="0" err="1"/>
              <a:t>ForeColor</a:t>
            </a:r>
            <a:r>
              <a:rPr lang="en-US" altLang="zh-CN" dirty="0"/>
              <a:t>=”#cc1111” </a:t>
            </a:r>
            <a:r>
              <a:rPr lang="en-US" altLang="zh-CN" dirty="0" err="1"/>
              <a:t>SkinID</a:t>
            </a:r>
            <a:r>
              <a:rPr lang="en-US" altLang="zh-CN" dirty="0"/>
              <a:t>=”red”&gt;&lt;/ </a:t>
            </a:r>
            <a:r>
              <a:rPr lang="en-US" altLang="zh-CN" dirty="0" err="1"/>
              <a:t>asp:Label</a:t>
            </a:r>
            <a:r>
              <a:rPr lang="en-US" altLang="zh-CN" dirty="0"/>
              <a:t> </a:t>
            </a:r>
            <a:r>
              <a:rPr lang="en-US" altLang="zh-CN" dirty="0" smtClean="0"/>
              <a:t>&gt;</a:t>
            </a:r>
            <a:endParaRPr lang="zh-CN" altLang="zh-CN" dirty="0"/>
          </a:p>
        </p:txBody>
      </p:sp>
    </p:spTree>
    <p:extLst>
      <p:ext uri="{BB962C8B-B14F-4D97-AF65-F5344CB8AC3E}">
        <p14:creationId xmlns:p14="http://schemas.microsoft.com/office/powerpoint/2010/main" val="23562304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zh-CN" altLang="zh-CN" dirty="0"/>
              <a:t>（</a:t>
            </a:r>
            <a:r>
              <a:rPr lang="en-US" altLang="zh-CN" dirty="0"/>
              <a:t>2</a:t>
            </a:r>
            <a:r>
              <a:rPr lang="zh-CN" altLang="zh-CN" dirty="0"/>
              <a:t>）把</a:t>
            </a:r>
            <a:r>
              <a:rPr lang="en-US" altLang="zh-CN" dirty="0"/>
              <a:t>Ex8-4.aspx</a:t>
            </a:r>
            <a:r>
              <a:rPr lang="zh-CN" altLang="zh-CN" dirty="0"/>
              <a:t>文件切换到“设计”视图，添加三个</a:t>
            </a:r>
            <a:r>
              <a:rPr lang="en-US" altLang="zh-CN" dirty="0"/>
              <a:t>Label</a:t>
            </a:r>
            <a:r>
              <a:rPr lang="zh-CN" altLang="zh-CN" dirty="0"/>
              <a:t>控件，分别更改</a:t>
            </a:r>
            <a:r>
              <a:rPr lang="en-US" altLang="zh-CN" dirty="0"/>
              <a:t>Text</a:t>
            </a:r>
            <a:r>
              <a:rPr lang="zh-CN" altLang="zh-CN" dirty="0"/>
              <a:t>属性为“静夜思”、“李白”和“床前明月光，疑似地上霜。”，然后切换到“源”视图，为第</a:t>
            </a:r>
            <a:r>
              <a:rPr lang="en-US" altLang="zh-CN" dirty="0"/>
              <a:t>2</a:t>
            </a:r>
            <a:r>
              <a:rPr lang="zh-CN" altLang="zh-CN" dirty="0"/>
              <a:t>和第</a:t>
            </a:r>
            <a:r>
              <a:rPr lang="en-US" altLang="zh-CN" dirty="0"/>
              <a:t>3</a:t>
            </a:r>
            <a:r>
              <a:rPr lang="zh-CN" altLang="zh-CN" dirty="0"/>
              <a:t>个</a:t>
            </a:r>
            <a:r>
              <a:rPr lang="en-US" altLang="zh-CN" dirty="0"/>
              <a:t>Label</a:t>
            </a:r>
            <a:r>
              <a:rPr lang="zh-CN" altLang="zh-CN" dirty="0"/>
              <a:t>控件分别添加</a:t>
            </a:r>
            <a:r>
              <a:rPr lang="en-US" altLang="zh-CN" dirty="0" err="1"/>
              <a:t>SkinID</a:t>
            </a:r>
            <a:r>
              <a:rPr lang="zh-CN" altLang="zh-CN" dirty="0"/>
              <a:t>属性，如下所示：</a:t>
            </a:r>
          </a:p>
          <a:p>
            <a:pPr marL="0" indent="0">
              <a:buNone/>
            </a:pPr>
            <a:r>
              <a:rPr lang="en-US" altLang="zh-CN" dirty="0"/>
              <a:t>&lt;</a:t>
            </a:r>
            <a:r>
              <a:rPr lang="en-US" altLang="zh-CN" dirty="0" err="1"/>
              <a:t>asp:Label</a:t>
            </a:r>
            <a:r>
              <a:rPr lang="en-US" altLang="zh-CN" dirty="0"/>
              <a:t> ID="Label1" </a:t>
            </a:r>
            <a:r>
              <a:rPr lang="en-US" altLang="zh-CN" dirty="0" err="1"/>
              <a:t>runat</a:t>
            </a:r>
            <a:r>
              <a:rPr lang="en-US" altLang="zh-CN" dirty="0"/>
              <a:t>="server" Text="</a:t>
            </a:r>
            <a:r>
              <a:rPr lang="zh-CN" altLang="zh-CN" dirty="0"/>
              <a:t>静夜思</a:t>
            </a:r>
            <a:r>
              <a:rPr lang="en-US" altLang="zh-CN" dirty="0"/>
              <a:t>"&gt;&lt;/</a:t>
            </a:r>
            <a:r>
              <a:rPr lang="en-US" altLang="zh-CN" dirty="0" err="1"/>
              <a:t>asp:Label</a:t>
            </a:r>
            <a:r>
              <a:rPr lang="en-US" altLang="zh-CN" dirty="0"/>
              <a:t>&gt;</a:t>
            </a:r>
            <a:endParaRPr lang="zh-CN" altLang="zh-CN" dirty="0"/>
          </a:p>
          <a:p>
            <a:pPr marL="0" indent="0">
              <a:buNone/>
            </a:pPr>
            <a:r>
              <a:rPr lang="en-US" altLang="zh-CN" dirty="0"/>
              <a:t>&lt;</a:t>
            </a:r>
            <a:r>
              <a:rPr lang="en-US" altLang="zh-CN" dirty="0" err="1"/>
              <a:t>asp:Label</a:t>
            </a:r>
            <a:r>
              <a:rPr lang="en-US" altLang="zh-CN" dirty="0"/>
              <a:t> ID="Label2" </a:t>
            </a:r>
            <a:r>
              <a:rPr lang="en-US" altLang="zh-CN" dirty="0" err="1"/>
              <a:t>runat</a:t>
            </a:r>
            <a:r>
              <a:rPr lang="en-US" altLang="zh-CN" dirty="0"/>
              <a:t>="server" Text="</a:t>
            </a:r>
            <a:r>
              <a:rPr lang="zh-CN" altLang="zh-CN" dirty="0"/>
              <a:t>李白</a:t>
            </a:r>
            <a:r>
              <a:rPr lang="en-US" altLang="zh-CN" dirty="0"/>
              <a:t>"  </a:t>
            </a:r>
            <a:r>
              <a:rPr lang="en-US" altLang="zh-CN" dirty="0" err="1"/>
              <a:t>SkinID</a:t>
            </a:r>
            <a:r>
              <a:rPr lang="en-US" altLang="zh-CN" dirty="0"/>
              <a:t>="green"&gt;&lt;/</a:t>
            </a:r>
            <a:r>
              <a:rPr lang="en-US" altLang="zh-CN" dirty="0" err="1"/>
              <a:t>asp:Label</a:t>
            </a:r>
            <a:r>
              <a:rPr lang="en-US" altLang="zh-CN" dirty="0"/>
              <a:t>&gt;</a:t>
            </a:r>
            <a:endParaRPr lang="zh-CN" altLang="zh-CN" dirty="0"/>
          </a:p>
          <a:p>
            <a:pPr marL="0" indent="0">
              <a:buNone/>
            </a:pPr>
            <a:r>
              <a:rPr lang="en-US" altLang="zh-CN" dirty="0"/>
              <a:t>&lt;</a:t>
            </a:r>
            <a:r>
              <a:rPr lang="en-US" altLang="zh-CN" dirty="0" err="1"/>
              <a:t>asp:Label</a:t>
            </a:r>
            <a:r>
              <a:rPr lang="en-US" altLang="zh-CN" dirty="0"/>
              <a:t> ID="Label3" </a:t>
            </a:r>
            <a:r>
              <a:rPr lang="en-US" altLang="zh-CN" dirty="0" err="1"/>
              <a:t>runat</a:t>
            </a:r>
            <a:r>
              <a:rPr lang="en-US" altLang="zh-CN" dirty="0"/>
              <a:t>="server" Text="</a:t>
            </a:r>
            <a:r>
              <a:rPr lang="zh-CN" altLang="zh-CN" dirty="0"/>
              <a:t>床前明月光，疑似地上霜。</a:t>
            </a:r>
            <a:r>
              <a:rPr lang="en-US" altLang="zh-CN" dirty="0"/>
              <a:t>"  </a:t>
            </a:r>
            <a:r>
              <a:rPr lang="en-US" altLang="zh-CN" dirty="0" err="1"/>
              <a:t>SkinID</a:t>
            </a:r>
            <a:r>
              <a:rPr lang="en-US" altLang="zh-CN" dirty="0"/>
              <a:t>="red"&gt;&lt;/</a:t>
            </a:r>
            <a:r>
              <a:rPr lang="en-US" altLang="zh-CN" dirty="0" err="1"/>
              <a:t>asp:Label</a:t>
            </a:r>
            <a:r>
              <a:rPr lang="en-US" altLang="zh-CN" dirty="0"/>
              <a:t>&gt; </a:t>
            </a:r>
            <a:endParaRPr lang="zh-CN" altLang="en-US" dirty="0"/>
          </a:p>
        </p:txBody>
      </p:sp>
    </p:spTree>
    <p:extLst>
      <p:ext uri="{BB962C8B-B14F-4D97-AF65-F5344CB8AC3E}">
        <p14:creationId xmlns:p14="http://schemas.microsoft.com/office/powerpoint/2010/main" val="718180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 </a:t>
            </a:r>
            <a:r>
              <a:rPr lang="zh-CN" altLang="zh-CN" dirty="0"/>
              <a:t>禁用主题</a:t>
            </a:r>
            <a:endParaRPr lang="zh-CN" altLang="en-US" dirty="0"/>
          </a:p>
        </p:txBody>
      </p:sp>
      <p:sp>
        <p:nvSpPr>
          <p:cNvPr id="3" name="内容占位符 2"/>
          <p:cNvSpPr>
            <a:spLocks noGrp="1"/>
          </p:cNvSpPr>
          <p:nvPr>
            <p:ph idx="1"/>
          </p:nvPr>
        </p:nvSpPr>
        <p:spPr/>
        <p:txBody>
          <a:bodyPr/>
          <a:lstStyle/>
          <a:p>
            <a:pPr marL="0" indent="0" latinLnBrk="1">
              <a:buNone/>
            </a:pPr>
            <a:r>
              <a:rPr lang="zh-CN" altLang="zh-CN" dirty="0"/>
              <a:t>默认情况下，主题将重写页和控件外观的本地设置。当控件或页已经有预定义的外观，而又不希望主题重写它时，禁用此行为将十分有用。</a:t>
            </a:r>
          </a:p>
          <a:p>
            <a:pPr marL="0" indent="0" latinLnBrk="1">
              <a:buNone/>
            </a:pPr>
            <a:r>
              <a:rPr lang="en-US" altLang="zh-CN" dirty="0"/>
              <a:t>1</a:t>
            </a:r>
            <a:r>
              <a:rPr lang="zh-CN" altLang="zh-CN" dirty="0"/>
              <a:t>、禁用页的主题</a:t>
            </a:r>
          </a:p>
          <a:p>
            <a:pPr marL="0" indent="0" latinLnBrk="1">
              <a:buNone/>
            </a:pPr>
            <a:r>
              <a:rPr lang="zh-CN" altLang="zh-CN" dirty="0"/>
              <a:t>将</a:t>
            </a:r>
            <a:r>
              <a:rPr lang="en-US" altLang="zh-CN" dirty="0"/>
              <a:t> </a:t>
            </a:r>
            <a:r>
              <a:rPr lang="en-US" altLang="zh-CN" dirty="0">
                <a:hlinkClick r:id="rId2"/>
              </a:rPr>
              <a:t>@ Page</a:t>
            </a:r>
            <a:r>
              <a:rPr lang="en-US" altLang="zh-CN" dirty="0"/>
              <a:t> </a:t>
            </a:r>
            <a:r>
              <a:rPr lang="zh-CN" altLang="zh-CN" dirty="0"/>
              <a:t>指令的</a:t>
            </a:r>
            <a:r>
              <a:rPr lang="en-US" altLang="zh-CN" dirty="0"/>
              <a:t> </a:t>
            </a:r>
            <a:r>
              <a:rPr lang="en-US" altLang="zh-CN" dirty="0" err="1"/>
              <a:t>EnableTheming</a:t>
            </a:r>
            <a:r>
              <a:rPr lang="en-US" altLang="zh-CN" dirty="0"/>
              <a:t> </a:t>
            </a:r>
            <a:r>
              <a:rPr lang="zh-CN" altLang="zh-CN" dirty="0"/>
              <a:t>属性设置为</a:t>
            </a:r>
            <a:r>
              <a:rPr lang="en-US" altLang="zh-CN" dirty="0"/>
              <a:t> false</a:t>
            </a:r>
            <a:r>
              <a:rPr lang="zh-CN" altLang="zh-CN" dirty="0"/>
              <a:t>，如下例所示：</a:t>
            </a:r>
          </a:p>
          <a:p>
            <a:pPr marL="0" indent="0" latinLnBrk="1">
              <a:buNone/>
            </a:pPr>
            <a:r>
              <a:rPr lang="en-US" altLang="zh-CN" dirty="0"/>
              <a:t>&lt;%@ Page </a:t>
            </a:r>
            <a:r>
              <a:rPr lang="en-US" altLang="zh-CN" dirty="0" err="1"/>
              <a:t>EnableTheming</a:t>
            </a:r>
            <a:r>
              <a:rPr lang="en-US" altLang="zh-CN" dirty="0"/>
              <a:t>="false" %&gt;</a:t>
            </a:r>
            <a:endParaRPr lang="zh-CN" altLang="zh-CN" dirty="0"/>
          </a:p>
          <a:p>
            <a:pPr marL="0" indent="0" latinLnBrk="1">
              <a:buNone/>
            </a:pPr>
            <a:r>
              <a:rPr lang="en-US" altLang="zh-CN" dirty="0"/>
              <a:t>2</a:t>
            </a:r>
            <a:r>
              <a:rPr lang="zh-CN" altLang="zh-CN" dirty="0"/>
              <a:t>、禁用控件的主题</a:t>
            </a:r>
          </a:p>
          <a:p>
            <a:pPr marL="0" indent="0" latinLnBrk="1">
              <a:buNone/>
            </a:pPr>
            <a:r>
              <a:rPr lang="zh-CN" altLang="zh-CN" dirty="0"/>
              <a:t>将控件的</a:t>
            </a:r>
            <a:r>
              <a:rPr lang="en-US" altLang="zh-CN" dirty="0"/>
              <a:t> </a:t>
            </a:r>
            <a:r>
              <a:rPr lang="en-US" altLang="zh-CN" dirty="0" err="1"/>
              <a:t>EnableTheming</a:t>
            </a:r>
            <a:r>
              <a:rPr lang="en-US" altLang="zh-CN" dirty="0"/>
              <a:t> </a:t>
            </a:r>
            <a:r>
              <a:rPr lang="zh-CN" altLang="zh-CN" dirty="0"/>
              <a:t>属性设置为</a:t>
            </a:r>
            <a:r>
              <a:rPr lang="en-US" altLang="zh-CN" dirty="0"/>
              <a:t> false</a:t>
            </a:r>
            <a:r>
              <a:rPr lang="zh-CN" altLang="zh-CN" dirty="0"/>
              <a:t>，如下例所示：</a:t>
            </a:r>
          </a:p>
          <a:p>
            <a:pPr marL="0" indent="0" latinLnBrk="1">
              <a:buNone/>
            </a:pPr>
            <a:r>
              <a:rPr lang="en-US" altLang="zh-CN" dirty="0"/>
              <a:t>&lt;</a:t>
            </a:r>
            <a:r>
              <a:rPr lang="en-US" altLang="zh-CN" dirty="0" err="1"/>
              <a:t>asp:Calendar</a:t>
            </a:r>
            <a:r>
              <a:rPr lang="en-US" altLang="zh-CN" dirty="0"/>
              <a:t> id="Calendar1" </a:t>
            </a:r>
            <a:r>
              <a:rPr lang="en-US" altLang="zh-CN" dirty="0" err="1"/>
              <a:t>runat</a:t>
            </a:r>
            <a:r>
              <a:rPr lang="en-US" altLang="zh-CN" dirty="0"/>
              <a:t>="server" </a:t>
            </a:r>
            <a:r>
              <a:rPr lang="en-US" altLang="zh-CN" dirty="0" err="1"/>
              <a:t>EnableTheming</a:t>
            </a:r>
            <a:r>
              <a:rPr lang="en-US" altLang="zh-CN" dirty="0"/>
              <a:t>="false" /&gt;</a:t>
            </a:r>
            <a:endParaRPr lang="zh-CN" altLang="zh-CN" dirty="0"/>
          </a:p>
          <a:p>
            <a:endParaRPr lang="zh-CN" altLang="en-US" dirty="0"/>
          </a:p>
        </p:txBody>
      </p:sp>
    </p:spTree>
    <p:extLst>
      <p:ext uri="{BB962C8B-B14F-4D97-AF65-F5344CB8AC3E}">
        <p14:creationId xmlns:p14="http://schemas.microsoft.com/office/powerpoint/2010/main" val="29650926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学习目标</a:t>
            </a:r>
            <a:endParaRPr lang="zh-CN" altLang="en-US" dirty="0"/>
          </a:p>
        </p:txBody>
      </p:sp>
      <p:sp>
        <p:nvSpPr>
          <p:cNvPr id="3" name="内容占位符 2"/>
          <p:cNvSpPr>
            <a:spLocks noGrp="1"/>
          </p:cNvSpPr>
          <p:nvPr>
            <p:ph idx="1"/>
          </p:nvPr>
        </p:nvSpPr>
        <p:spPr/>
        <p:txBody>
          <a:bodyPr/>
          <a:lstStyle/>
          <a:p>
            <a:pPr marL="0" indent="0" latinLnBrk="1">
              <a:buNone/>
            </a:pPr>
            <a:r>
              <a:rPr lang="zh-CN" altLang="zh-CN" dirty="0"/>
              <a:t>本章首先介绍样式，接着介绍主题的概念，然后讲解如何在网站中创建一个或多个主题以及主题的使用方法，最后在知识拓展中介绍</a:t>
            </a:r>
            <a:r>
              <a:rPr lang="en-US" altLang="zh-CN" dirty="0"/>
              <a:t>Web</a:t>
            </a:r>
            <a:r>
              <a:rPr lang="zh-CN" altLang="zh-CN" dirty="0"/>
              <a:t>用户控件、母板页等网页设计技术，这些技术主要用来美化</a:t>
            </a:r>
            <a:r>
              <a:rPr lang="en-US" altLang="zh-CN" dirty="0"/>
              <a:t>Web</a:t>
            </a:r>
            <a:r>
              <a:rPr lang="zh-CN" altLang="zh-CN" dirty="0"/>
              <a:t>页、合理布局界面元素。</a:t>
            </a:r>
          </a:p>
          <a:p>
            <a:pPr lvl="0" latinLnBrk="1"/>
            <a:r>
              <a:rPr lang="zh-CN" altLang="zh-CN" dirty="0"/>
              <a:t>熟练掌握样式和主题的概念。</a:t>
            </a:r>
          </a:p>
          <a:p>
            <a:pPr lvl="0" latinLnBrk="1"/>
            <a:r>
              <a:rPr lang="zh-CN" altLang="zh-CN" dirty="0"/>
              <a:t>熟练掌握</a:t>
            </a:r>
            <a:r>
              <a:rPr lang="en-US" altLang="zh-CN" dirty="0"/>
              <a:t>Web</a:t>
            </a:r>
            <a:r>
              <a:rPr lang="zh-CN" altLang="zh-CN" dirty="0"/>
              <a:t>用户控件的使用方法。</a:t>
            </a:r>
          </a:p>
          <a:p>
            <a:pPr lvl="0" latinLnBrk="1"/>
            <a:r>
              <a:rPr lang="zh-CN" altLang="zh-CN" dirty="0"/>
              <a:t>熟练掌握母板页在</a:t>
            </a:r>
            <a:r>
              <a:rPr lang="en-US" altLang="zh-CN" dirty="0"/>
              <a:t>Web</a:t>
            </a:r>
            <a:r>
              <a:rPr lang="zh-CN" altLang="zh-CN" dirty="0"/>
              <a:t>应用程序中的应用。</a:t>
            </a:r>
          </a:p>
          <a:p>
            <a:endParaRPr lang="zh-CN" altLang="en-US" dirty="0"/>
          </a:p>
        </p:txBody>
      </p:sp>
    </p:spTree>
    <p:extLst>
      <p:ext uri="{BB962C8B-B14F-4D97-AF65-F5344CB8AC3E}">
        <p14:creationId xmlns:p14="http://schemas.microsoft.com/office/powerpoint/2010/main" val="11115715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8.1 </a:t>
            </a:r>
            <a:r>
              <a:rPr lang="zh-CN" altLang="zh-CN" dirty="0"/>
              <a:t>情景分析</a:t>
            </a:r>
            <a:endParaRPr lang="zh-CN" altLang="en-US" dirty="0"/>
          </a:p>
        </p:txBody>
      </p:sp>
      <p:sp>
        <p:nvSpPr>
          <p:cNvPr id="3" name="内容占位符 2"/>
          <p:cNvSpPr>
            <a:spLocks noGrp="1"/>
          </p:cNvSpPr>
          <p:nvPr>
            <p:ph idx="1"/>
          </p:nvPr>
        </p:nvSpPr>
        <p:spPr/>
        <p:txBody>
          <a:bodyPr/>
          <a:lstStyle/>
          <a:p>
            <a:pPr marL="0" indent="0">
              <a:buNone/>
            </a:pPr>
            <a:r>
              <a:rPr lang="zh-CN" altLang="zh-CN" dirty="0"/>
              <a:t>当设计包含多个页面的站点时，必须考虑页面结构问题，合理的做法是使站点的所有页面具有通用的页面布局。例如，使整个站点的页面中都显示</a:t>
            </a:r>
            <a:r>
              <a:rPr lang="en-US" altLang="zh-CN" dirty="0"/>
              <a:t>Logo</a:t>
            </a:r>
            <a:r>
              <a:rPr lang="zh-CN" altLang="zh-CN" dirty="0"/>
              <a:t>图片导航栏和带有版权信息的页脚。</a:t>
            </a:r>
            <a:r>
              <a:rPr lang="en-US" altLang="zh-CN" dirty="0"/>
              <a:t>ASP.NET</a:t>
            </a:r>
            <a:r>
              <a:rPr lang="zh-CN" altLang="zh-CN" dirty="0"/>
              <a:t>提供的主题和母版页都是为了快速地对网站进行设计开发和后期能对网站进行有效的维护管理，不同之处在于主题负责的对象是页面或服务器控件的样式，而母版页负责的对象是整个网站页面的布局结构，使用母版页可以创建通用的页面布局以及在多个页面中显示的通用内容。</a:t>
            </a:r>
            <a:endParaRPr lang="zh-CN" altLang="en-US" dirty="0"/>
          </a:p>
        </p:txBody>
      </p:sp>
    </p:spTree>
    <p:extLst>
      <p:ext uri="{BB962C8B-B14F-4D97-AF65-F5344CB8AC3E}">
        <p14:creationId xmlns:p14="http://schemas.microsoft.com/office/powerpoint/2010/main" val="28516789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8.2 </a:t>
            </a:r>
            <a:r>
              <a:rPr lang="zh-CN" altLang="zh-CN" b="1" dirty="0" smtClean="0"/>
              <a:t>样式</a:t>
            </a:r>
            <a:endParaRPr lang="zh-CN" altLang="en-US" dirty="0"/>
          </a:p>
        </p:txBody>
      </p:sp>
      <p:sp>
        <p:nvSpPr>
          <p:cNvPr id="3" name="内容占位符 2"/>
          <p:cNvSpPr>
            <a:spLocks noGrp="1"/>
          </p:cNvSpPr>
          <p:nvPr>
            <p:ph idx="1"/>
          </p:nvPr>
        </p:nvSpPr>
        <p:spPr/>
        <p:txBody>
          <a:bodyPr/>
          <a:lstStyle/>
          <a:p>
            <a:pPr marL="0" indent="0">
              <a:buNone/>
            </a:pPr>
            <a:r>
              <a:rPr lang="zh-CN" altLang="zh-CN" dirty="0"/>
              <a:t>从</a:t>
            </a:r>
            <a:r>
              <a:rPr lang="en-US" altLang="zh-CN" dirty="0"/>
              <a:t>ASP.NET 2.0</a:t>
            </a:r>
            <a:r>
              <a:rPr lang="zh-CN" altLang="zh-CN" dirty="0"/>
              <a:t>开始，就包括了样式和主题，使用样式和主题，能够将样式和布局信息分解到单独的文件中，让布局代码和页面代码相分离。主题可以应用到各个站点，当需要更改页面主题时，无须对每个页面进行更改，只需要针对主题代码页进行更改即可。</a:t>
            </a:r>
            <a:endParaRPr lang="zh-CN" altLang="en-US" dirty="0"/>
          </a:p>
        </p:txBody>
      </p:sp>
    </p:spTree>
    <p:extLst>
      <p:ext uri="{BB962C8B-B14F-4D97-AF65-F5344CB8AC3E}">
        <p14:creationId xmlns:p14="http://schemas.microsoft.com/office/powerpoint/2010/main" val="10019612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1 CSS</a:t>
            </a:r>
            <a:r>
              <a:rPr lang="zh-CN" altLang="zh-CN" b="1" dirty="0"/>
              <a:t>简介</a:t>
            </a:r>
            <a:br>
              <a:rPr lang="zh-CN" altLang="zh-CN" b="1" dirty="0"/>
            </a:br>
            <a:endParaRPr lang="zh-CN" altLang="en-US" dirty="0"/>
          </a:p>
        </p:txBody>
      </p:sp>
      <p:sp>
        <p:nvSpPr>
          <p:cNvPr id="3" name="内容占位符 2"/>
          <p:cNvSpPr>
            <a:spLocks noGrp="1"/>
          </p:cNvSpPr>
          <p:nvPr>
            <p:ph idx="1"/>
          </p:nvPr>
        </p:nvSpPr>
        <p:spPr/>
        <p:txBody>
          <a:bodyPr/>
          <a:lstStyle/>
          <a:p>
            <a:pPr latinLnBrk="1"/>
            <a:r>
              <a:rPr lang="zh-CN" altLang="zh-CN" dirty="0" smtClean="0"/>
              <a:t>在</a:t>
            </a:r>
            <a:r>
              <a:rPr lang="zh-CN" altLang="zh-CN" dirty="0"/>
              <a:t>任何</a:t>
            </a:r>
            <a:r>
              <a:rPr lang="en-US" altLang="zh-CN" dirty="0"/>
              <a:t>Web</a:t>
            </a:r>
            <a:r>
              <a:rPr lang="zh-CN" altLang="zh-CN" dirty="0"/>
              <a:t>应用程序的开发过程中，层叠样式表</a:t>
            </a:r>
            <a:r>
              <a:rPr lang="en-US" altLang="zh-CN" dirty="0"/>
              <a:t>CSS</a:t>
            </a:r>
            <a:r>
              <a:rPr lang="zh-CN" altLang="zh-CN" dirty="0"/>
              <a:t>（</a:t>
            </a:r>
            <a:r>
              <a:rPr lang="en-US" altLang="zh-CN" dirty="0"/>
              <a:t>Cascading Style Sheets</a:t>
            </a:r>
            <a:r>
              <a:rPr lang="zh-CN" altLang="zh-CN" dirty="0"/>
              <a:t>）都是非常重要的页面布局方法，而且</a:t>
            </a:r>
            <a:r>
              <a:rPr lang="en-US" altLang="zh-CN" dirty="0"/>
              <a:t>CSS</a:t>
            </a:r>
            <a:r>
              <a:rPr lang="zh-CN" altLang="zh-CN" dirty="0"/>
              <a:t>也是最高效的页面布局方法。</a:t>
            </a:r>
            <a:r>
              <a:rPr lang="en-US" altLang="zh-CN" dirty="0"/>
              <a:t>CSS</a:t>
            </a:r>
            <a:r>
              <a:rPr lang="zh-CN" altLang="zh-CN" dirty="0"/>
              <a:t>是一组定义的格式设置规则，用了控制</a:t>
            </a:r>
            <a:r>
              <a:rPr lang="en-US" altLang="zh-CN" dirty="0"/>
              <a:t>Web</a:t>
            </a:r>
            <a:r>
              <a:rPr lang="zh-CN" altLang="zh-CN" dirty="0"/>
              <a:t>页面的外观，目前在网页设计中有着广泛的应用。</a:t>
            </a:r>
          </a:p>
          <a:p>
            <a:pPr latinLnBrk="1"/>
            <a:r>
              <a:rPr lang="en-US" altLang="zh-CN" dirty="0"/>
              <a:t>   CSS</a:t>
            </a:r>
            <a:r>
              <a:rPr lang="zh-CN" altLang="zh-CN" dirty="0"/>
              <a:t>通常支持三种定义方式，一是直接将样式控制放置于单个</a:t>
            </a:r>
            <a:r>
              <a:rPr lang="en-US" altLang="zh-CN" dirty="0"/>
              <a:t>HTML</a:t>
            </a:r>
            <a:r>
              <a:rPr lang="zh-CN" altLang="zh-CN" dirty="0"/>
              <a:t>元素内，称为内联式；二是在网页的</a:t>
            </a:r>
            <a:r>
              <a:rPr lang="en-US" altLang="zh-CN" dirty="0"/>
              <a:t>head</a:t>
            </a:r>
            <a:r>
              <a:rPr lang="zh-CN" altLang="zh-CN" dirty="0"/>
              <a:t>部分定义样式，称为嵌入式；三是以扩展名为“</a:t>
            </a:r>
            <a:r>
              <a:rPr lang="en-US" altLang="zh-CN" dirty="0"/>
              <a:t>.</a:t>
            </a:r>
            <a:r>
              <a:rPr lang="en-US" altLang="zh-CN" dirty="0" err="1"/>
              <a:t>css</a:t>
            </a:r>
            <a:r>
              <a:rPr lang="zh-CN" altLang="zh-CN" dirty="0"/>
              <a:t>”的文件保存样式，称为外联式。这三种样式适用于不同的场合，内联式适用于对单个标签进行样式控制；嵌入式可以控制一个网页的多个样式，当需要对网页样式进行修改时，只需要修改</a:t>
            </a:r>
            <a:r>
              <a:rPr lang="en-US" altLang="zh-CN" dirty="0"/>
              <a:t>head</a:t>
            </a:r>
            <a:r>
              <a:rPr lang="zh-CN" altLang="zh-CN" dirty="0"/>
              <a:t>标签中的</a:t>
            </a:r>
            <a:r>
              <a:rPr lang="en-US" altLang="zh-CN" dirty="0"/>
              <a:t>style</a:t>
            </a:r>
            <a:r>
              <a:rPr lang="zh-CN" altLang="zh-CN" dirty="0"/>
              <a:t>标签即可；而外联式能够将布局代码和页面代码相分离，在维护过程中，能够减少工作量。</a:t>
            </a:r>
          </a:p>
          <a:p>
            <a:endParaRPr lang="zh-CN" altLang="en-US" dirty="0"/>
          </a:p>
        </p:txBody>
      </p:sp>
    </p:spTree>
    <p:extLst>
      <p:ext uri="{BB962C8B-B14F-4D97-AF65-F5344CB8AC3E}">
        <p14:creationId xmlns:p14="http://schemas.microsoft.com/office/powerpoint/2010/main" val="7092559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1 CSS</a:t>
            </a:r>
            <a:r>
              <a:rPr lang="zh-CN" altLang="zh-CN" b="1" dirty="0" smtClean="0"/>
              <a:t>基础</a:t>
            </a:r>
            <a:endParaRPr lang="zh-CN" altLang="en-US" dirty="0"/>
          </a:p>
        </p:txBody>
      </p:sp>
      <p:sp>
        <p:nvSpPr>
          <p:cNvPr id="3" name="内容占位符 2"/>
          <p:cNvSpPr>
            <a:spLocks noGrp="1"/>
          </p:cNvSpPr>
          <p:nvPr>
            <p:ph idx="1"/>
          </p:nvPr>
        </p:nvSpPr>
        <p:spPr/>
        <p:txBody>
          <a:bodyPr/>
          <a:lstStyle/>
          <a:p>
            <a:pPr latinLnBrk="1"/>
            <a:r>
              <a:rPr lang="en-US" altLang="zh-CN" dirty="0" smtClean="0"/>
              <a:t>CSS</a:t>
            </a:r>
            <a:r>
              <a:rPr lang="zh-CN" altLang="zh-CN" dirty="0"/>
              <a:t>样式的代码位于文件头部</a:t>
            </a:r>
            <a:r>
              <a:rPr lang="en-US" altLang="zh-CN" dirty="0"/>
              <a:t>&lt;head&gt;…&lt;/head&gt;</a:t>
            </a:r>
            <a:r>
              <a:rPr lang="zh-CN" altLang="zh-CN" dirty="0"/>
              <a:t>之间，页面内容存放在</a:t>
            </a:r>
            <a:r>
              <a:rPr lang="en-US" altLang="zh-CN" dirty="0"/>
              <a:t>HTML</a:t>
            </a:r>
            <a:r>
              <a:rPr lang="zh-CN" altLang="zh-CN" dirty="0"/>
              <a:t>文档中，而用于定义表现形式的</a:t>
            </a:r>
            <a:r>
              <a:rPr lang="en-US" altLang="zh-CN" dirty="0"/>
              <a:t>CSS</a:t>
            </a:r>
            <a:r>
              <a:rPr lang="zh-CN" altLang="zh-CN" dirty="0"/>
              <a:t>规则存放在另一个文件中或</a:t>
            </a:r>
            <a:r>
              <a:rPr lang="en-US" altLang="zh-CN" dirty="0"/>
              <a:t>HTML</a:t>
            </a:r>
            <a:r>
              <a:rPr lang="zh-CN" altLang="zh-CN" dirty="0"/>
              <a:t>文档的某一部分，通常为文件头部分。将内容与表现形式分离，不仅可使维护站点的外观更加容易，而且还可以使</a:t>
            </a:r>
            <a:r>
              <a:rPr lang="en-US" altLang="zh-CN" dirty="0"/>
              <a:t>HTML</a:t>
            </a:r>
            <a:r>
              <a:rPr lang="zh-CN" altLang="zh-CN" dirty="0"/>
              <a:t>文档代码更加简练，缩短浏览器的加载时间。</a:t>
            </a:r>
            <a:r>
              <a:rPr lang="en-US" altLang="zh-CN" dirty="0"/>
              <a:t>CSS</a:t>
            </a:r>
            <a:r>
              <a:rPr lang="zh-CN" altLang="zh-CN" dirty="0"/>
              <a:t>能够通过编写样式控制代码来进行页面布局，在编写相应的</a:t>
            </a:r>
            <a:r>
              <a:rPr lang="en-US" altLang="zh-CN" dirty="0"/>
              <a:t>HTML</a:t>
            </a:r>
            <a:r>
              <a:rPr lang="zh-CN" altLang="zh-CN" dirty="0"/>
              <a:t>标签时，可以通过</a:t>
            </a:r>
            <a:r>
              <a:rPr lang="en-US" altLang="zh-CN" dirty="0"/>
              <a:t>Style</a:t>
            </a:r>
            <a:r>
              <a:rPr lang="zh-CN" altLang="zh-CN" dirty="0"/>
              <a:t>属性进行</a:t>
            </a:r>
            <a:r>
              <a:rPr lang="en-US" altLang="zh-CN" dirty="0"/>
              <a:t>CSS</a:t>
            </a:r>
            <a:r>
              <a:rPr lang="zh-CN" altLang="zh-CN" dirty="0"/>
              <a:t>样式控制，示例代码如下：</a:t>
            </a:r>
          </a:p>
          <a:p>
            <a:pPr marL="0" indent="0" latinLnBrk="1">
              <a:buNone/>
            </a:pPr>
            <a:r>
              <a:rPr lang="en-US" altLang="zh-CN" dirty="0"/>
              <a:t>&lt;body&gt;</a:t>
            </a:r>
            <a:endParaRPr lang="zh-CN" altLang="zh-CN" dirty="0"/>
          </a:p>
          <a:p>
            <a:pPr marL="0" indent="0" latinLnBrk="1">
              <a:buNone/>
            </a:pPr>
            <a:r>
              <a:rPr lang="en-US" altLang="zh-CN" dirty="0"/>
              <a:t>&lt;div style=”””font-size:14px;”&gt;</a:t>
            </a:r>
            <a:r>
              <a:rPr lang="zh-CN" altLang="zh-CN" dirty="0"/>
              <a:t>您好！</a:t>
            </a:r>
            <a:r>
              <a:rPr lang="en-US" altLang="zh-CN" dirty="0"/>
              <a:t>&lt;/div&gt;</a:t>
            </a:r>
            <a:endParaRPr lang="zh-CN" altLang="zh-CN" dirty="0"/>
          </a:p>
          <a:p>
            <a:pPr marL="0" indent="0" latinLnBrk="1">
              <a:buNone/>
            </a:pPr>
            <a:r>
              <a:rPr lang="en-US" altLang="zh-CN" dirty="0"/>
              <a:t>&lt;/body&gt;</a:t>
            </a:r>
            <a:endParaRPr lang="zh-CN" altLang="zh-CN" dirty="0"/>
          </a:p>
          <a:p>
            <a:endParaRPr lang="zh-CN" altLang="en-US" dirty="0"/>
          </a:p>
        </p:txBody>
      </p:sp>
    </p:spTree>
    <p:extLst>
      <p:ext uri="{BB962C8B-B14F-4D97-AF65-F5344CB8AC3E}">
        <p14:creationId xmlns:p14="http://schemas.microsoft.com/office/powerpoint/2010/main" val="22475202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latinLnBrk="1">
              <a:buNone/>
            </a:pPr>
            <a:r>
              <a:rPr lang="en-US" altLang="zh-CN" dirty="0"/>
              <a:t>&lt;body&gt;</a:t>
            </a:r>
            <a:endParaRPr lang="zh-CN" altLang="zh-CN" dirty="0"/>
          </a:p>
          <a:p>
            <a:pPr marL="0" indent="0" latinLnBrk="1">
              <a:buNone/>
            </a:pPr>
            <a:r>
              <a:rPr lang="en-US" altLang="zh-CN" dirty="0"/>
              <a:t>&lt;div style=”””font-size:14px;”&gt;</a:t>
            </a:r>
            <a:r>
              <a:rPr lang="zh-CN" altLang="zh-CN" dirty="0"/>
              <a:t>您好！</a:t>
            </a:r>
            <a:r>
              <a:rPr lang="en-US" altLang="zh-CN" dirty="0"/>
              <a:t>&lt;/div&gt;</a:t>
            </a:r>
            <a:endParaRPr lang="zh-CN" altLang="zh-CN" dirty="0"/>
          </a:p>
          <a:p>
            <a:pPr marL="0" indent="0" latinLnBrk="1">
              <a:buNone/>
            </a:pPr>
            <a:r>
              <a:rPr lang="en-US" altLang="zh-CN" dirty="0"/>
              <a:t>&lt;div style=”””font-size:14px;font-weight:bolder”&gt;</a:t>
            </a:r>
            <a:r>
              <a:rPr lang="zh-CN" altLang="zh-CN" dirty="0"/>
              <a:t>您好！</a:t>
            </a:r>
            <a:r>
              <a:rPr lang="en-US" altLang="zh-CN" dirty="0"/>
              <a:t>&lt;/div&gt;</a:t>
            </a:r>
            <a:endParaRPr lang="zh-CN" altLang="zh-CN" dirty="0"/>
          </a:p>
          <a:p>
            <a:pPr marL="0" indent="0" latinLnBrk="1">
              <a:buNone/>
            </a:pPr>
            <a:r>
              <a:rPr lang="en-US" altLang="zh-CN" dirty="0"/>
              <a:t>&lt;div style=”””font-size:14px;font-style:italic”&gt;</a:t>
            </a:r>
            <a:r>
              <a:rPr lang="zh-CN" altLang="zh-CN" dirty="0"/>
              <a:t>您好！</a:t>
            </a:r>
            <a:r>
              <a:rPr lang="en-US" altLang="zh-CN" dirty="0"/>
              <a:t>&lt;/div&gt;</a:t>
            </a:r>
            <a:endParaRPr lang="zh-CN" altLang="zh-CN" dirty="0"/>
          </a:p>
          <a:p>
            <a:pPr marL="0" indent="0" latinLnBrk="1">
              <a:buNone/>
            </a:pPr>
            <a:r>
              <a:rPr lang="en-US" altLang="zh-CN" dirty="0"/>
              <a:t>&lt;div style=”””font-size:14px;color:red”&gt;</a:t>
            </a:r>
            <a:r>
              <a:rPr lang="zh-CN" altLang="zh-CN" dirty="0"/>
              <a:t>您好！</a:t>
            </a:r>
            <a:r>
              <a:rPr lang="en-US" altLang="zh-CN" dirty="0"/>
              <a:t>&lt;/div&gt;</a:t>
            </a:r>
            <a:endParaRPr lang="zh-CN" altLang="zh-CN" dirty="0"/>
          </a:p>
          <a:p>
            <a:pPr marL="0" indent="0" latinLnBrk="1">
              <a:buNone/>
            </a:pPr>
            <a:r>
              <a:rPr lang="en-US" altLang="zh-CN" dirty="0"/>
              <a:t>&lt;/body&gt;</a:t>
            </a:r>
            <a:endParaRPr lang="zh-CN" altLang="zh-CN" dirty="0"/>
          </a:p>
          <a:p>
            <a:endParaRPr lang="zh-CN" altLang="en-US" dirty="0"/>
          </a:p>
        </p:txBody>
      </p:sp>
    </p:spTree>
    <p:extLst>
      <p:ext uri="{BB962C8B-B14F-4D97-AF65-F5344CB8AC3E}">
        <p14:creationId xmlns:p14="http://schemas.microsoft.com/office/powerpoint/2010/main" val="17534399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 </a:t>
            </a:r>
            <a:r>
              <a:rPr lang="zh-CN" altLang="zh-CN" b="1" dirty="0"/>
              <a:t>创建</a:t>
            </a:r>
            <a:r>
              <a:rPr lang="en-US" altLang="zh-CN" b="1" dirty="0"/>
              <a:t>CSS</a:t>
            </a:r>
            <a:r>
              <a:rPr lang="zh-CN" altLang="zh-CN" b="1" dirty="0"/>
              <a:t/>
            </a:r>
            <a:br>
              <a:rPr lang="zh-CN" altLang="zh-CN" b="1" dirty="0"/>
            </a:br>
            <a:endParaRPr lang="zh-CN" altLang="en-US" dirty="0"/>
          </a:p>
        </p:txBody>
      </p:sp>
      <p:sp>
        <p:nvSpPr>
          <p:cNvPr id="3" name="内容占位符 2"/>
          <p:cNvSpPr>
            <a:spLocks noGrp="1"/>
          </p:cNvSpPr>
          <p:nvPr>
            <p:ph idx="1"/>
          </p:nvPr>
        </p:nvSpPr>
        <p:spPr/>
        <p:txBody>
          <a:bodyPr/>
          <a:lstStyle/>
          <a:p>
            <a:pPr marL="0" indent="0" latinLnBrk="1">
              <a:buNone/>
            </a:pPr>
            <a:r>
              <a:rPr lang="zh-CN" altLang="zh-CN" dirty="0" smtClean="0"/>
              <a:t>使用</a:t>
            </a:r>
            <a:r>
              <a:rPr lang="en-US" altLang="zh-CN" dirty="0"/>
              <a:t>VS</a:t>
            </a:r>
            <a:r>
              <a:rPr lang="zh-CN" altLang="zh-CN" dirty="0"/>
              <a:t>提供的样式创建器，只需要根据它提供的对话框进行一些选择就可以生成满足需要的样式。</a:t>
            </a:r>
          </a:p>
          <a:p>
            <a:pPr marL="0" lvl="0" indent="0" latinLnBrk="1">
              <a:buNone/>
            </a:pPr>
            <a:r>
              <a:rPr lang="zh-CN" altLang="zh-CN" dirty="0"/>
              <a:t>内联式</a:t>
            </a:r>
          </a:p>
          <a:p>
            <a:pPr marL="0" indent="0" latinLnBrk="1">
              <a:buNone/>
            </a:pPr>
            <a:r>
              <a:rPr lang="zh-CN" altLang="zh-CN" dirty="0"/>
              <a:t>【例</a:t>
            </a:r>
            <a:r>
              <a:rPr lang="en-US" altLang="zh-CN" dirty="0"/>
              <a:t>8-1</a:t>
            </a:r>
            <a:r>
              <a:rPr lang="zh-CN" altLang="zh-CN" dirty="0"/>
              <a:t>】创建内联式</a:t>
            </a:r>
            <a:r>
              <a:rPr lang="en-US" altLang="zh-CN" dirty="0"/>
              <a:t>CSS</a:t>
            </a:r>
            <a:r>
              <a:rPr lang="zh-CN" altLang="zh-CN" dirty="0"/>
              <a:t>。（</a:t>
            </a:r>
            <a:r>
              <a:rPr lang="en-US" altLang="zh-CN" dirty="0"/>
              <a:t>Ex8-1.aspx</a:t>
            </a:r>
            <a:r>
              <a:rPr lang="zh-CN" altLang="zh-CN" dirty="0"/>
              <a:t>）</a:t>
            </a:r>
          </a:p>
          <a:p>
            <a:pPr marL="0" lvl="0" indent="0">
              <a:buNone/>
            </a:pPr>
            <a:r>
              <a:rPr lang="zh-CN" altLang="zh-CN" dirty="0"/>
              <a:t>嵌入式</a:t>
            </a:r>
          </a:p>
          <a:p>
            <a:pPr marL="0" indent="0">
              <a:buNone/>
            </a:pPr>
            <a:endParaRPr lang="zh-CN" altLang="en-US" dirty="0"/>
          </a:p>
        </p:txBody>
      </p:sp>
    </p:spTree>
    <p:extLst>
      <p:ext uri="{BB962C8B-B14F-4D97-AF65-F5344CB8AC3E}">
        <p14:creationId xmlns:p14="http://schemas.microsoft.com/office/powerpoint/2010/main" val="13739628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latinLnBrk="1">
              <a:buNone/>
            </a:pPr>
            <a:r>
              <a:rPr lang="zh-CN" altLang="zh-CN" dirty="0"/>
              <a:t>【例</a:t>
            </a:r>
            <a:r>
              <a:rPr lang="en-US" altLang="zh-CN" dirty="0"/>
              <a:t>8-3</a:t>
            </a:r>
            <a:r>
              <a:rPr lang="zh-CN" altLang="zh-CN" dirty="0"/>
              <a:t>】创建外联式</a:t>
            </a:r>
            <a:r>
              <a:rPr lang="en-US" altLang="zh-CN" dirty="0"/>
              <a:t>CSS</a:t>
            </a:r>
            <a:r>
              <a:rPr lang="zh-CN" altLang="zh-CN" dirty="0"/>
              <a:t>。（</a:t>
            </a:r>
            <a:r>
              <a:rPr lang="en-US" altLang="zh-CN" dirty="0"/>
              <a:t>Ex8-3.aspx</a:t>
            </a:r>
            <a:r>
              <a:rPr lang="zh-CN" altLang="zh-CN" dirty="0"/>
              <a:t>）</a:t>
            </a:r>
          </a:p>
          <a:p>
            <a:pPr marL="0" indent="0" latinLnBrk="1">
              <a:buNone/>
            </a:pPr>
            <a:r>
              <a:rPr lang="en-US" altLang="zh-CN" dirty="0"/>
              <a:t>Ex8-3.aspx</a:t>
            </a:r>
            <a:r>
              <a:rPr lang="zh-CN" altLang="zh-CN" dirty="0"/>
              <a:t>文件代码与</a:t>
            </a:r>
            <a:r>
              <a:rPr lang="en-US" altLang="zh-CN" dirty="0"/>
              <a:t>Ex8-1.aspx</a:t>
            </a:r>
            <a:r>
              <a:rPr lang="zh-CN" altLang="zh-CN" dirty="0"/>
              <a:t>相同。</a:t>
            </a:r>
          </a:p>
          <a:p>
            <a:pPr marL="0" indent="0" latinLnBrk="1">
              <a:buNone/>
            </a:pPr>
            <a:r>
              <a:rPr lang="en-US" altLang="zh-CN" dirty="0"/>
              <a:t>  </a:t>
            </a:r>
            <a:r>
              <a:rPr lang="zh-CN" altLang="zh-CN" dirty="0"/>
              <a:t>（</a:t>
            </a:r>
            <a:r>
              <a:rPr lang="en-US" altLang="zh-CN" dirty="0"/>
              <a:t>1</a:t>
            </a:r>
            <a:r>
              <a:rPr lang="zh-CN" altLang="zh-CN" dirty="0"/>
              <a:t>）在菜单命令中选择“添加新项”，选择“样式表”，命名为</a:t>
            </a:r>
            <a:r>
              <a:rPr lang="en-US" altLang="zh-CN" dirty="0"/>
              <a:t>StyleSheet2.css</a:t>
            </a:r>
            <a:r>
              <a:rPr lang="zh-CN" altLang="zh-CN" dirty="0"/>
              <a:t>，输入样式如图</a:t>
            </a:r>
            <a:r>
              <a:rPr lang="en-US" altLang="zh-CN" dirty="0"/>
              <a:t>8-5</a:t>
            </a:r>
            <a:r>
              <a:rPr lang="zh-CN" altLang="zh-CN" dirty="0"/>
              <a:t>所示。</a:t>
            </a:r>
          </a:p>
          <a:p>
            <a:pPr marL="0" indent="0" latinLnBrk="1">
              <a:buNone/>
            </a:pPr>
            <a:r>
              <a:rPr lang="zh-CN" altLang="zh-CN" dirty="0"/>
              <a:t>（</a:t>
            </a:r>
            <a:r>
              <a:rPr lang="en-US" altLang="zh-CN" dirty="0"/>
              <a:t>2</a:t>
            </a:r>
            <a:r>
              <a:rPr lang="zh-CN" altLang="zh-CN" dirty="0"/>
              <a:t>）在</a:t>
            </a:r>
            <a:r>
              <a:rPr lang="en-US" altLang="zh-CN" dirty="0"/>
              <a:t>Ex8-3.aspx</a:t>
            </a:r>
            <a:r>
              <a:rPr lang="zh-CN" altLang="zh-CN" dirty="0"/>
              <a:t>文件的</a:t>
            </a:r>
            <a:r>
              <a:rPr lang="en-US" altLang="zh-CN" dirty="0"/>
              <a:t>&lt;head&gt;</a:t>
            </a:r>
            <a:r>
              <a:rPr lang="zh-CN" altLang="zh-CN" dirty="0"/>
              <a:t>标签中添加引用，如下所示：</a:t>
            </a:r>
          </a:p>
          <a:p>
            <a:pPr marL="0" indent="0" latinLnBrk="1">
              <a:buNone/>
            </a:pPr>
            <a:r>
              <a:rPr lang="en-US" altLang="zh-CN" dirty="0"/>
              <a:t>&lt;link </a:t>
            </a:r>
            <a:r>
              <a:rPr lang="en-US" altLang="zh-CN" dirty="0" err="1"/>
              <a:t>href</a:t>
            </a:r>
            <a:r>
              <a:rPr lang="en-US" altLang="zh-CN" dirty="0"/>
              <a:t>=”””stylesheet2.css” type=””text/</a:t>
            </a:r>
            <a:r>
              <a:rPr lang="en-US" altLang="zh-CN" dirty="0" err="1"/>
              <a:t>css</a:t>
            </a:r>
            <a:r>
              <a:rPr lang="en-US" altLang="zh-CN" dirty="0"/>
              <a:t>” </a:t>
            </a:r>
            <a:r>
              <a:rPr lang="en-US" altLang="zh-CN" dirty="0" err="1"/>
              <a:t>rel</a:t>
            </a:r>
            <a:r>
              <a:rPr lang="en-US" altLang="zh-CN" dirty="0"/>
              <a:t>=”</a:t>
            </a:r>
            <a:r>
              <a:rPr lang="en-US" altLang="zh-CN" dirty="0" err="1"/>
              <a:t>stylesheet</a:t>
            </a:r>
            <a:r>
              <a:rPr lang="en-US" altLang="zh-CN" dirty="0"/>
              <a:t>” &gt;&lt;/link&gt;</a:t>
            </a:r>
            <a:endParaRPr lang="zh-CN" altLang="zh-CN" dirty="0"/>
          </a:p>
          <a:p>
            <a:endParaRPr lang="zh-CN" altLang="en-US" dirty="0"/>
          </a:p>
        </p:txBody>
      </p:sp>
    </p:spTree>
    <p:extLst>
      <p:ext uri="{BB962C8B-B14F-4D97-AF65-F5344CB8AC3E}">
        <p14:creationId xmlns:p14="http://schemas.microsoft.com/office/powerpoint/2010/main" val="717277712"/>
      </p:ext>
    </p:extLst>
  </p:cSld>
  <p:clrMapOvr>
    <a:masterClrMapping/>
  </p:clrMapOvr>
</p:sld>
</file>

<file path=ppt/theme/theme1.xml><?xml version="1.0" encoding="utf-8"?>
<a:theme xmlns:a="http://schemas.openxmlformats.org/drawingml/2006/main" name="丝状">
  <a:themeElements>
    <a:clrScheme name="Wisp">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docProps/app.xml><?xml version="1.0" encoding="utf-8"?>
<Properties xmlns="http://schemas.openxmlformats.org/officeDocument/2006/extended-properties" xmlns:vt="http://schemas.openxmlformats.org/officeDocument/2006/docPropsVTypes">
  <Template>Wisp</Template>
  <TotalTime>7</TotalTime>
  <Words>1745</Words>
  <Application>Microsoft Office PowerPoint</Application>
  <PresentationFormat>宽屏</PresentationFormat>
  <Paragraphs>82</Paragraphs>
  <Slides>17</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17</vt:i4>
      </vt:variant>
    </vt:vector>
  </HeadingPairs>
  <TitlesOfParts>
    <vt:vector size="22" baseType="lpstr">
      <vt:lpstr>幼圆</vt:lpstr>
      <vt:lpstr>Arial</vt:lpstr>
      <vt:lpstr>Century Gothic</vt:lpstr>
      <vt:lpstr>Wingdings 3</vt:lpstr>
      <vt:lpstr>丝状</vt:lpstr>
      <vt:lpstr>第8章 外观设计</vt:lpstr>
      <vt:lpstr>学习目标</vt:lpstr>
      <vt:lpstr>8.1 情景分析</vt:lpstr>
      <vt:lpstr>8.2 样式</vt:lpstr>
      <vt:lpstr>1 CSS简介 </vt:lpstr>
      <vt:lpstr>1 CSS基础</vt:lpstr>
      <vt:lpstr>PowerPoint 演示文稿</vt:lpstr>
      <vt:lpstr>2 创建CSS </vt:lpstr>
      <vt:lpstr>PowerPoint 演示文稿</vt:lpstr>
      <vt:lpstr>8.3 主题</vt:lpstr>
      <vt:lpstr>1 主题</vt:lpstr>
      <vt:lpstr>2 创建主题</vt:lpstr>
      <vt:lpstr>3 应用主题</vt:lpstr>
      <vt:lpstr>PowerPoint 演示文稿</vt:lpstr>
      <vt:lpstr>4 SkinID的使用</vt:lpstr>
      <vt:lpstr>PowerPoint 演示文稿</vt:lpstr>
      <vt:lpstr>5 禁用主题</vt:lpstr>
    </vt:vector>
  </TitlesOfParts>
  <Company>http://342go.com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第8章 外观设计</dc:title>
  <dc:creator>ZHIMING</dc:creator>
  <cp:lastModifiedBy>ZHIMING</cp:lastModifiedBy>
  <cp:revision>9</cp:revision>
  <dcterms:created xsi:type="dcterms:W3CDTF">2014-02-26T04:15:42Z</dcterms:created>
  <dcterms:modified xsi:type="dcterms:W3CDTF">2014-02-26T04:22:47Z</dcterms:modified>
</cp:coreProperties>
</file>