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2014/7/31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altLang="zh-CN" dirty="0"/>
              <a:t>C</a:t>
            </a:r>
            <a:r>
              <a:rPr lang="zh-CN" altLang="en-US" dirty="0"/>
              <a:t>语言程序设计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3717032"/>
            <a:ext cx="7854696" cy="1752600"/>
          </a:xfrm>
        </p:spPr>
        <p:txBody>
          <a:bodyPr>
            <a:norm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8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章 指针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699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</a:t>
            </a:r>
            <a:r>
              <a:rPr lang="zh-CN" altLang="zh-CN" b="1" dirty="0"/>
              <a:t>任务引导</a:t>
            </a:r>
            <a:endParaRPr lang="zh-CN" altLang="zh-CN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400" dirty="0" smtClean="0">
                <a:latin typeface="Times New Roman" pitchFamily="18" charset="0"/>
              </a:rPr>
              <a:t>      </a:t>
            </a:r>
            <a:r>
              <a:rPr lang="zh-CN" altLang="zh-CN" sz="2800" dirty="0" smtClean="0">
                <a:latin typeface="Times New Roman" pitchFamily="18" charset="0"/>
              </a:rPr>
              <a:t>指针</a:t>
            </a:r>
            <a:r>
              <a:rPr lang="zh-CN" altLang="zh-CN" sz="2800" dirty="0">
                <a:latin typeface="Times New Roman" pitchFamily="18" charset="0"/>
              </a:rPr>
              <a:t>和数组有着密切的关系，任何能由数组下标完成的操作也都可以用指针来实现。在程序中使用指针变量指向数组后，就可以通过该指针变量来引用数组元素，是数组的处理更加灵活，程序代码也更紧凑。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7358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 smtClean="0"/>
              <a:t>：</a:t>
            </a:r>
            <a:r>
              <a:rPr lang="zh-CN" altLang="zh-CN" dirty="0"/>
              <a:t>知识点介绍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latin typeface="Times New Roman" pitchFamily="18" charset="0"/>
              </a:rPr>
              <a:t>    </a:t>
            </a:r>
            <a:r>
              <a:rPr lang="zh-CN" altLang="zh-CN" sz="2800" dirty="0" smtClean="0">
                <a:latin typeface="Times New Roman" pitchFamily="18" charset="0"/>
              </a:rPr>
              <a:t>（</a:t>
            </a:r>
            <a:r>
              <a:rPr lang="en-US" altLang="zh-CN" sz="2800" dirty="0">
                <a:latin typeface="Times New Roman" pitchFamily="18" charset="0"/>
              </a:rPr>
              <a:t>1</a:t>
            </a:r>
            <a:r>
              <a:rPr lang="zh-CN" altLang="zh-CN" sz="2800" dirty="0">
                <a:latin typeface="Times New Roman" pitchFamily="18" charset="0"/>
              </a:rPr>
              <a:t>）指针与数组</a:t>
            </a:r>
          </a:p>
          <a:p>
            <a:pPr marL="0" indent="0">
              <a:buNone/>
            </a:pPr>
            <a:r>
              <a:rPr lang="en-US" altLang="zh-CN" sz="2800" dirty="0" smtClean="0">
                <a:latin typeface="Times New Roman" pitchFamily="18" charset="0"/>
              </a:rPr>
              <a:t>     </a:t>
            </a:r>
            <a:r>
              <a:rPr lang="zh-CN" altLang="zh-CN" sz="2800" dirty="0" smtClean="0">
                <a:latin typeface="Times New Roman" pitchFamily="18" charset="0"/>
              </a:rPr>
              <a:t>数组</a:t>
            </a:r>
            <a:r>
              <a:rPr lang="zh-CN" altLang="zh-CN" sz="2800" dirty="0">
                <a:latin typeface="Times New Roman" pitchFamily="18" charset="0"/>
              </a:rPr>
              <a:t>与指针的联系非常紧密。除了可以用下标访问数组元素以外，也可以用数组的指针访问数组变量。 定义一个数组的时候，就是定义这个数组的头指针，然后分配若干个存储单元。定义的数组名称是可以直接赋值给一个指针的，而这个指针可以指向这个数组的第一个元素。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0001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/>
              <a:t>：</a:t>
            </a:r>
            <a:r>
              <a:rPr lang="zh-CN" altLang="zh-CN" dirty="0"/>
              <a:t>知识点介绍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latin typeface="Times New Roman" pitchFamily="18" charset="0"/>
              </a:rPr>
              <a:t>   </a:t>
            </a:r>
            <a:r>
              <a:rPr lang="zh-CN" altLang="zh-CN" sz="2800" dirty="0" smtClean="0">
                <a:latin typeface="Times New Roman" pitchFamily="18" charset="0"/>
              </a:rPr>
              <a:t>（</a:t>
            </a:r>
            <a:r>
              <a:rPr lang="en-US" altLang="zh-CN" sz="2800" dirty="0">
                <a:latin typeface="Times New Roman" pitchFamily="18" charset="0"/>
              </a:rPr>
              <a:t>2</a:t>
            </a:r>
            <a:r>
              <a:rPr lang="zh-CN" altLang="zh-CN" sz="2800" dirty="0">
                <a:latin typeface="Times New Roman" pitchFamily="18" charset="0"/>
              </a:rPr>
              <a:t>）指针与二维数组</a:t>
            </a:r>
          </a:p>
          <a:p>
            <a:pPr marL="0" indent="0">
              <a:buNone/>
            </a:pPr>
            <a:r>
              <a:rPr lang="en-US" altLang="zh-CN" sz="2800" dirty="0" smtClean="0">
                <a:latin typeface="Times New Roman" pitchFamily="18" charset="0"/>
              </a:rPr>
              <a:t>    </a:t>
            </a:r>
            <a:r>
              <a:rPr lang="zh-CN" altLang="zh-CN" sz="2800" dirty="0" smtClean="0">
                <a:latin typeface="Times New Roman" pitchFamily="18" charset="0"/>
              </a:rPr>
              <a:t>如果</a:t>
            </a:r>
            <a:r>
              <a:rPr lang="zh-CN" altLang="zh-CN" sz="2800" dirty="0">
                <a:latin typeface="Times New Roman" pitchFamily="18" charset="0"/>
              </a:rPr>
              <a:t>数组的每一个元素是一个一维数组，则这个数组就是一个二维数组。在二维数组中，变量可以理解成行和列的关系。用同样的方法，可以构造出多维数组。二维数组可以理解成一个多行多列的表格，每一个单元格中存储了一个变量。可以同一维数组一样定义二维数组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9264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496944" cy="1143000"/>
          </a:xfrm>
        </p:spPr>
        <p:txBody>
          <a:bodyPr>
            <a:noAutofit/>
          </a:bodyPr>
          <a:lstStyle/>
          <a:p>
            <a:r>
              <a:rPr lang="zh-CN" altLang="zh-CN" sz="4400" b="1" dirty="0"/>
              <a:t>任务</a:t>
            </a:r>
            <a:r>
              <a:rPr lang="en-US" altLang="zh-CN" sz="4400" b="1" dirty="0"/>
              <a:t>3 </a:t>
            </a:r>
            <a:r>
              <a:rPr lang="en-US" altLang="zh-CN" sz="4400" b="1" dirty="0"/>
              <a:t> </a:t>
            </a:r>
            <a:r>
              <a:rPr lang="zh-CN" altLang="zh-CN" sz="4400" b="1" dirty="0" smtClean="0"/>
              <a:t>利用</a:t>
            </a:r>
            <a:r>
              <a:rPr lang="zh-CN" altLang="zh-CN" sz="4400" b="1" dirty="0"/>
              <a:t>指针引用字符串的方法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571070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zh-CN" altLang="zh-CN" b="1" dirty="0"/>
              <a:t>任务引导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latin typeface="Times New Roman" pitchFamily="18" charset="0"/>
              </a:rPr>
              <a:t>      </a:t>
            </a:r>
            <a:r>
              <a:rPr lang="zh-CN" altLang="zh-CN" sz="2800" dirty="0" smtClean="0">
                <a:latin typeface="Times New Roman" pitchFamily="18" charset="0"/>
              </a:rPr>
              <a:t>由于</a:t>
            </a:r>
            <a:r>
              <a:rPr lang="zh-CN" altLang="zh-CN" sz="2800" dirty="0">
                <a:latin typeface="Times New Roman" pitchFamily="18" charset="0"/>
              </a:rPr>
              <a:t>字符串是存放在字符数组中的，因此，为了对字符串操作，可以定义一个字符数组，也可以定义一个字符指针，通过指针的指向来访问所需的字符。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021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zh-CN" altLang="zh-CN" dirty="0"/>
              <a:t>知识点介绍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800" dirty="0" smtClean="0">
                <a:latin typeface="Times New Roman" pitchFamily="18" charset="0"/>
              </a:rPr>
              <a:t>    （</a:t>
            </a:r>
            <a:r>
              <a:rPr lang="en-US" altLang="zh-CN" sz="2800" dirty="0">
                <a:latin typeface="Times New Roman" pitchFamily="18" charset="0"/>
              </a:rPr>
              <a:t>1</a:t>
            </a:r>
            <a:r>
              <a:rPr lang="zh-CN" altLang="en-US" sz="2800" dirty="0" smtClean="0">
                <a:latin typeface="Times New Roman" pitchFamily="18" charset="0"/>
              </a:rPr>
              <a:t>）</a:t>
            </a:r>
            <a:r>
              <a:rPr lang="zh-CN" altLang="zh-CN" sz="2800" dirty="0">
                <a:latin typeface="Times New Roman" pitchFamily="18" charset="0"/>
              </a:rPr>
              <a:t>字符串指针变量</a:t>
            </a:r>
            <a:endParaRPr lang="zh-CN" altLang="zh-CN" sz="2800" dirty="0">
              <a:latin typeface="Times New Roman" pitchFamily="18" charset="0"/>
            </a:endParaRPr>
          </a:p>
          <a:p>
            <a:pPr marL="0" indent="0">
              <a:buNone/>
            </a:pPr>
            <a:r>
              <a:rPr lang="en-US" altLang="zh-CN" sz="2800" dirty="0" smtClean="0">
                <a:latin typeface="Times New Roman" pitchFamily="18" charset="0"/>
              </a:rPr>
              <a:t>      </a:t>
            </a:r>
            <a:r>
              <a:rPr lang="zh-CN" altLang="zh-CN" sz="2800" dirty="0" smtClean="0">
                <a:latin typeface="Times New Roman" pitchFamily="18" charset="0"/>
              </a:rPr>
              <a:t>字符串</a:t>
            </a:r>
            <a:r>
              <a:rPr lang="zh-CN" altLang="zh-CN" sz="2800" dirty="0">
                <a:latin typeface="Times New Roman" pitchFamily="18" charset="0"/>
              </a:rPr>
              <a:t>指针变量的定义说明与指向字符变量的指针变量说明是相同的，只能按对指针变量的赋值不同来区别。对指向字符变量的指针变量应赋予该字符变量的地址。如：</a:t>
            </a:r>
            <a:r>
              <a:rPr lang="en-US" altLang="zh-CN" sz="2800" dirty="0">
                <a:latin typeface="Times New Roman" pitchFamily="18" charset="0"/>
              </a:rPr>
              <a:t>char c,*p=&amp;c;</a:t>
            </a:r>
            <a:r>
              <a:rPr lang="zh-CN" altLang="zh-CN" sz="2800" dirty="0">
                <a:latin typeface="Times New Roman" pitchFamily="18" charset="0"/>
              </a:rPr>
              <a:t>表示</a:t>
            </a:r>
            <a:r>
              <a:rPr lang="en-US" altLang="zh-CN" sz="2800" dirty="0">
                <a:latin typeface="Times New Roman" pitchFamily="18" charset="0"/>
              </a:rPr>
              <a:t>p</a:t>
            </a:r>
            <a:r>
              <a:rPr lang="zh-CN" altLang="zh-CN" sz="2800" dirty="0">
                <a:latin typeface="Times New Roman" pitchFamily="18" charset="0"/>
              </a:rPr>
              <a:t>是一个指向字符变量的指针变量，而：</a:t>
            </a:r>
            <a:r>
              <a:rPr lang="en-US" altLang="zh-CN" sz="2800" dirty="0">
                <a:latin typeface="Times New Roman" pitchFamily="18" charset="0"/>
              </a:rPr>
              <a:t>char *s=”</a:t>
            </a:r>
            <a:r>
              <a:rPr lang="en-US" altLang="zh-CN" sz="2800" dirty="0" err="1">
                <a:latin typeface="Times New Roman" pitchFamily="18" charset="0"/>
              </a:rPr>
              <a:t>ZhongZhou</a:t>
            </a:r>
            <a:r>
              <a:rPr lang="en-US" altLang="zh-CN" sz="2800" dirty="0">
                <a:latin typeface="Times New Roman" pitchFamily="18" charset="0"/>
              </a:rPr>
              <a:t> University”;</a:t>
            </a:r>
            <a:r>
              <a:rPr lang="zh-CN" altLang="zh-CN" sz="2800" dirty="0">
                <a:latin typeface="Times New Roman" pitchFamily="18" charset="0"/>
              </a:rPr>
              <a:t>则表示</a:t>
            </a:r>
            <a:r>
              <a:rPr lang="en-US" altLang="zh-CN" sz="2800" dirty="0">
                <a:latin typeface="Times New Roman" pitchFamily="18" charset="0"/>
              </a:rPr>
              <a:t>s</a:t>
            </a:r>
            <a:r>
              <a:rPr lang="zh-CN" altLang="zh-CN" sz="2800" dirty="0">
                <a:latin typeface="Times New Roman" pitchFamily="18" charset="0"/>
              </a:rPr>
              <a:t>是一个指向字符串的指针变量，把字符串的首地址赋予</a:t>
            </a:r>
            <a:r>
              <a:rPr lang="en-US" altLang="zh-CN" sz="2800" dirty="0">
                <a:latin typeface="Times New Roman" pitchFamily="18" charset="0"/>
              </a:rPr>
              <a:t>s</a:t>
            </a:r>
            <a:r>
              <a:rPr lang="zh-CN" altLang="zh-CN" sz="2800" dirty="0">
                <a:latin typeface="Times New Roman" pitchFamily="18" charset="0"/>
              </a:rPr>
              <a:t>；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92690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31409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zh-CN" b="1" dirty="0"/>
              <a:t>任务</a:t>
            </a:r>
            <a:r>
              <a:rPr lang="en-US" altLang="zh-CN" b="1" dirty="0" smtClean="0"/>
              <a:t>4 </a:t>
            </a:r>
            <a:r>
              <a:rPr lang="zh-CN" altLang="zh-CN" b="1" dirty="0" smtClean="0"/>
              <a:t>向</a:t>
            </a:r>
            <a:r>
              <a:rPr lang="zh-CN" altLang="zh-CN" b="1" dirty="0"/>
              <a:t>函数的指针的使用</a:t>
            </a:r>
            <a:r>
              <a:rPr lang="zh-CN" altLang="zh-CN" b="1" dirty="0" smtClean="0"/>
              <a:t>方法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3957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</a:t>
            </a:r>
            <a:r>
              <a:rPr lang="zh-CN" altLang="zh-CN" b="1" dirty="0"/>
              <a:t>任务引导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   </a:t>
            </a:r>
            <a:r>
              <a:rPr lang="zh-CN" altLang="zh-CN" dirty="0" smtClean="0"/>
              <a:t>通过</a:t>
            </a:r>
            <a:r>
              <a:rPr lang="zh-CN" altLang="zh-CN" dirty="0"/>
              <a:t>对函数的学习可知，如果不使用全局变量，在一次函数调用后最多只能得到一个返回值（即函数值），普通的形式参数是不能带回结果的。如果用指针变量作为函数参数，则可以通过函数调用带回多个处理结果。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6939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</a:t>
            </a:r>
            <a:r>
              <a:rPr lang="zh-CN" altLang="zh-CN" dirty="0"/>
              <a:t>知识点介绍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CN" sz="3300" dirty="0">
                <a:latin typeface="Times New Roman" pitchFamily="18" charset="0"/>
              </a:rPr>
              <a:t> </a:t>
            </a:r>
            <a:r>
              <a:rPr lang="en-US" altLang="zh-CN" sz="3300" dirty="0" smtClean="0">
                <a:latin typeface="Times New Roman" pitchFamily="18" charset="0"/>
              </a:rPr>
              <a:t>    </a:t>
            </a:r>
            <a:r>
              <a:rPr lang="zh-CN" altLang="zh-CN" sz="3300" dirty="0" smtClean="0">
                <a:latin typeface="Times New Roman" pitchFamily="18" charset="0"/>
              </a:rPr>
              <a:t>（</a:t>
            </a:r>
            <a:r>
              <a:rPr lang="en-US" altLang="zh-CN" sz="3300" dirty="0" smtClean="0">
                <a:latin typeface="Times New Roman" pitchFamily="18" charset="0"/>
              </a:rPr>
              <a:t>1</a:t>
            </a:r>
            <a:r>
              <a:rPr lang="zh-CN" altLang="zh-CN" sz="3300" dirty="0">
                <a:latin typeface="Times New Roman" pitchFamily="18" charset="0"/>
              </a:rPr>
              <a:t>）函数指针变量</a:t>
            </a:r>
          </a:p>
          <a:p>
            <a:pPr marL="0" indent="0">
              <a:buNone/>
            </a:pPr>
            <a:r>
              <a:rPr lang="en-US" altLang="zh-CN" sz="3300" dirty="0" smtClean="0">
                <a:latin typeface="Times New Roman" pitchFamily="18" charset="0"/>
              </a:rPr>
              <a:t>       </a:t>
            </a:r>
            <a:r>
              <a:rPr lang="zh-CN" altLang="zh-CN" sz="3300" dirty="0" smtClean="0">
                <a:latin typeface="Times New Roman" pitchFamily="18" charset="0"/>
              </a:rPr>
              <a:t>在</a:t>
            </a:r>
            <a:r>
              <a:rPr lang="en-US" altLang="zh-CN" sz="3300" dirty="0">
                <a:latin typeface="Times New Roman" pitchFamily="18" charset="0"/>
              </a:rPr>
              <a:t>C</a:t>
            </a:r>
            <a:r>
              <a:rPr lang="zh-CN" altLang="zh-CN" sz="3300" dirty="0">
                <a:latin typeface="Times New Roman" pitchFamily="18" charset="0"/>
              </a:rPr>
              <a:t>语言中规定，一个函数总是占用一段连续的内存区，而函数名就是该函数所占内存区的首地址。可以把函数的这个首地址（或称函数入口地址）赋予一个指针变量，使该指针变量指向该函数，然后通过指针变量就可以找到并调用这个函数。我们把这种指向函数的指针变量称为“函数指针变量”。</a:t>
            </a:r>
          </a:p>
          <a:p>
            <a:pPr marL="0" indent="0">
              <a:buNone/>
            </a:pPr>
            <a:r>
              <a:rPr lang="en-US" altLang="zh-CN" sz="3300" dirty="0" smtClean="0">
                <a:latin typeface="Times New Roman" pitchFamily="18" charset="0"/>
              </a:rPr>
              <a:t>      </a:t>
            </a:r>
            <a:r>
              <a:rPr lang="zh-CN" altLang="zh-CN" sz="3300" dirty="0" smtClean="0">
                <a:latin typeface="Times New Roman" pitchFamily="18" charset="0"/>
              </a:rPr>
              <a:t>函数</a:t>
            </a:r>
            <a:r>
              <a:rPr lang="zh-CN" altLang="zh-CN" sz="3300" dirty="0">
                <a:latin typeface="Times New Roman" pitchFamily="18" charset="0"/>
              </a:rPr>
              <a:t>指针变量定义的一般形式为：</a:t>
            </a:r>
          </a:p>
          <a:p>
            <a:pPr marL="0" indent="0">
              <a:buNone/>
            </a:pPr>
            <a:r>
              <a:rPr lang="en-US" altLang="zh-CN" sz="3300" dirty="0" smtClean="0">
                <a:latin typeface="Times New Roman" pitchFamily="18" charset="0"/>
              </a:rPr>
              <a:t>      </a:t>
            </a:r>
            <a:r>
              <a:rPr lang="zh-CN" altLang="zh-CN" sz="3300" dirty="0" smtClean="0">
                <a:latin typeface="Times New Roman" pitchFamily="18" charset="0"/>
              </a:rPr>
              <a:t>类型</a:t>
            </a:r>
            <a:r>
              <a:rPr lang="zh-CN" altLang="zh-CN" sz="3300" dirty="0">
                <a:latin typeface="Times New Roman" pitchFamily="18" charset="0"/>
              </a:rPr>
              <a:t>说明符（</a:t>
            </a:r>
            <a:r>
              <a:rPr lang="en-US" altLang="zh-CN" sz="3300" dirty="0">
                <a:latin typeface="Times New Roman" pitchFamily="18" charset="0"/>
              </a:rPr>
              <a:t>*</a:t>
            </a:r>
            <a:r>
              <a:rPr lang="zh-CN" altLang="zh-CN" sz="3300" dirty="0">
                <a:latin typeface="Times New Roman" pitchFamily="18" charset="0"/>
              </a:rPr>
              <a:t>指针变量名）（形参类型</a:t>
            </a:r>
            <a:r>
              <a:rPr lang="en-US" altLang="zh-CN" sz="3300" dirty="0">
                <a:latin typeface="Times New Roman" pitchFamily="18" charset="0"/>
              </a:rPr>
              <a:t>1</a:t>
            </a:r>
            <a:r>
              <a:rPr lang="zh-CN" altLang="zh-CN" sz="3300" dirty="0">
                <a:latin typeface="Times New Roman" pitchFamily="18" charset="0"/>
              </a:rPr>
              <a:t>，形参类型</a:t>
            </a:r>
            <a:r>
              <a:rPr lang="en-US" altLang="zh-CN" sz="3300" dirty="0">
                <a:latin typeface="Times New Roman" pitchFamily="18" charset="0"/>
              </a:rPr>
              <a:t>2…</a:t>
            </a:r>
            <a:r>
              <a:rPr lang="zh-CN" altLang="zh-CN" sz="3300" dirty="0">
                <a:latin typeface="Times New Roman" pitchFamily="18" charset="0"/>
              </a:rPr>
              <a:t>）；</a:t>
            </a:r>
          </a:p>
          <a:p>
            <a:pPr marL="0" indent="0">
              <a:buNone/>
            </a:pPr>
            <a:r>
              <a:rPr lang="en-US" altLang="zh-CN" sz="3300" dirty="0" smtClean="0">
                <a:latin typeface="Times New Roman" pitchFamily="18" charset="0"/>
              </a:rPr>
              <a:t>      </a:t>
            </a:r>
            <a:r>
              <a:rPr lang="zh-CN" altLang="zh-CN" sz="3300" dirty="0" smtClean="0">
                <a:latin typeface="Times New Roman" pitchFamily="18" charset="0"/>
              </a:rPr>
              <a:t>其中</a:t>
            </a:r>
            <a:r>
              <a:rPr lang="zh-CN" altLang="zh-CN" sz="3300" dirty="0">
                <a:latin typeface="Times New Roman" pitchFamily="18" charset="0"/>
              </a:rPr>
              <a:t>“类型说明符”表示被指向函数的返回值的类型；“（</a:t>
            </a:r>
            <a:r>
              <a:rPr lang="en-US" altLang="zh-CN" sz="3300" dirty="0">
                <a:latin typeface="Times New Roman" pitchFamily="18" charset="0"/>
              </a:rPr>
              <a:t>*</a:t>
            </a:r>
            <a:r>
              <a:rPr lang="zh-CN" altLang="zh-CN" sz="3300" dirty="0">
                <a:latin typeface="Times New Roman" pitchFamily="18" charset="0"/>
              </a:rPr>
              <a:t>指针变量名）”表示“</a:t>
            </a:r>
            <a:r>
              <a:rPr lang="en-US" altLang="zh-CN" sz="3300" dirty="0">
                <a:latin typeface="Times New Roman" pitchFamily="18" charset="0"/>
              </a:rPr>
              <a:t>*</a:t>
            </a:r>
            <a:r>
              <a:rPr lang="zh-CN" altLang="zh-CN" sz="3300" dirty="0">
                <a:latin typeface="Times New Roman" pitchFamily="18" charset="0"/>
              </a:rPr>
              <a:t>”后面的变量是定义的指针变量；最后的括号和括号内的形参，表示指针变量所指的是一个函数</a:t>
            </a:r>
            <a:r>
              <a:rPr lang="zh-CN" altLang="zh-CN" sz="2800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6437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4</a:t>
            </a:r>
            <a:r>
              <a:rPr lang="zh-CN" altLang="en-US" dirty="0"/>
              <a:t>：</a:t>
            </a:r>
            <a:r>
              <a:rPr lang="zh-CN" altLang="zh-CN" dirty="0"/>
              <a:t>知识点介绍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  </a:t>
            </a:r>
            <a:r>
              <a:rPr lang="zh-CN" altLang="zh-CN" sz="2700" dirty="0" smtClean="0">
                <a:latin typeface="Times New Roman" pitchFamily="18" charset="0"/>
              </a:rPr>
              <a:t>（</a:t>
            </a:r>
            <a:r>
              <a:rPr lang="en-US" altLang="zh-CN" sz="2700" dirty="0">
                <a:latin typeface="Times New Roman" pitchFamily="18" charset="0"/>
              </a:rPr>
              <a:t>2</a:t>
            </a:r>
            <a:r>
              <a:rPr lang="zh-CN" altLang="zh-CN" sz="2700" dirty="0">
                <a:latin typeface="Times New Roman" pitchFamily="18" charset="0"/>
              </a:rPr>
              <a:t>）指针型函数</a:t>
            </a:r>
          </a:p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    </a:t>
            </a:r>
            <a:r>
              <a:rPr lang="zh-CN" altLang="zh-CN" sz="2700" dirty="0" smtClean="0">
                <a:latin typeface="Times New Roman" pitchFamily="18" charset="0"/>
              </a:rPr>
              <a:t>所谓</a:t>
            </a:r>
            <a:r>
              <a:rPr lang="zh-CN" altLang="zh-CN" sz="2700" dirty="0">
                <a:latin typeface="Times New Roman" pitchFamily="18" charset="0"/>
              </a:rPr>
              <a:t>函数类型是指函数返回值的类型。在Ｃ语言中允许一个函数的返回值是一个指针</a:t>
            </a:r>
            <a:r>
              <a:rPr lang="en-US" altLang="zh-CN" sz="2700" dirty="0">
                <a:latin typeface="Times New Roman" pitchFamily="18" charset="0"/>
              </a:rPr>
              <a:t>(</a:t>
            </a:r>
            <a:r>
              <a:rPr lang="zh-CN" altLang="zh-CN" sz="2700" dirty="0">
                <a:latin typeface="Times New Roman" pitchFamily="18" charset="0"/>
              </a:rPr>
              <a:t>即地址</a:t>
            </a:r>
            <a:r>
              <a:rPr lang="en-US" altLang="zh-CN" sz="2700" dirty="0">
                <a:latin typeface="Times New Roman" pitchFamily="18" charset="0"/>
              </a:rPr>
              <a:t>)</a:t>
            </a:r>
            <a:r>
              <a:rPr lang="zh-CN" altLang="zh-CN" sz="2700" dirty="0">
                <a:latin typeface="Times New Roman" pitchFamily="18" charset="0"/>
              </a:rPr>
              <a:t>，这种返回指针值的函数称为指针型函数。</a:t>
            </a:r>
          </a:p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   </a:t>
            </a:r>
            <a:r>
              <a:rPr lang="zh-CN" altLang="zh-CN" sz="2700" dirty="0" smtClean="0">
                <a:latin typeface="Times New Roman" pitchFamily="18" charset="0"/>
              </a:rPr>
              <a:t>定义</a:t>
            </a:r>
            <a:r>
              <a:rPr lang="zh-CN" altLang="zh-CN" sz="2700" dirty="0">
                <a:latin typeface="Times New Roman" pitchFamily="18" charset="0"/>
              </a:rPr>
              <a:t>指针型函数的一般形式为：</a:t>
            </a:r>
          </a:p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  </a:t>
            </a:r>
            <a:r>
              <a:rPr lang="en-US" altLang="zh-CN" sz="2700" dirty="0">
                <a:latin typeface="Times New Roman" pitchFamily="18" charset="0"/>
              </a:rPr>
              <a:t> </a:t>
            </a:r>
            <a:r>
              <a:rPr lang="zh-CN" altLang="zh-CN" sz="2700" dirty="0">
                <a:latin typeface="Times New Roman" pitchFamily="18" charset="0"/>
              </a:rPr>
              <a:t>类型说明符</a:t>
            </a:r>
            <a:r>
              <a:rPr lang="en-US" altLang="zh-CN" sz="2700" dirty="0">
                <a:latin typeface="Times New Roman" pitchFamily="18" charset="0"/>
              </a:rPr>
              <a:t> *</a:t>
            </a:r>
            <a:r>
              <a:rPr lang="zh-CN" altLang="zh-CN" sz="2700" dirty="0">
                <a:latin typeface="Times New Roman" pitchFamily="18" charset="0"/>
              </a:rPr>
              <a:t>函数名</a:t>
            </a:r>
            <a:r>
              <a:rPr lang="en-US" altLang="zh-CN" sz="2700" dirty="0">
                <a:latin typeface="Times New Roman" pitchFamily="18" charset="0"/>
              </a:rPr>
              <a:t>(</a:t>
            </a:r>
            <a:r>
              <a:rPr lang="zh-CN" altLang="zh-CN" sz="2700" dirty="0">
                <a:latin typeface="Times New Roman" pitchFamily="18" charset="0"/>
              </a:rPr>
              <a:t>形参表</a:t>
            </a:r>
            <a:r>
              <a:rPr lang="en-US" altLang="zh-CN" sz="2700" dirty="0">
                <a:latin typeface="Times New Roman" pitchFamily="18" charset="0"/>
              </a:rPr>
              <a:t>) </a:t>
            </a:r>
            <a:endParaRPr lang="zh-CN" altLang="zh-CN" sz="2700" dirty="0">
              <a:latin typeface="Times New Roman" pitchFamily="18" charset="0"/>
            </a:endParaRPr>
          </a:p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 </a:t>
            </a:r>
            <a:r>
              <a:rPr lang="en-US" altLang="zh-CN" sz="2700" dirty="0">
                <a:latin typeface="Times New Roman" pitchFamily="18" charset="0"/>
              </a:rPr>
              <a:t> {  </a:t>
            </a:r>
            <a:endParaRPr lang="zh-CN" altLang="zh-CN" sz="2700" dirty="0">
              <a:latin typeface="Times New Roman" pitchFamily="18" charset="0"/>
            </a:endParaRPr>
          </a:p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</a:t>
            </a:r>
            <a:r>
              <a:rPr lang="en-US" altLang="zh-CN" sz="2700" dirty="0">
                <a:latin typeface="Times New Roman" pitchFamily="18" charset="0"/>
              </a:rPr>
              <a:t>         ……          /*</a:t>
            </a:r>
            <a:r>
              <a:rPr lang="zh-CN" altLang="zh-CN" sz="2700" dirty="0">
                <a:latin typeface="Times New Roman" pitchFamily="18" charset="0"/>
              </a:rPr>
              <a:t>函数体</a:t>
            </a:r>
            <a:r>
              <a:rPr lang="en-US" altLang="zh-CN" sz="2700" dirty="0">
                <a:latin typeface="Times New Roman" pitchFamily="18" charset="0"/>
              </a:rPr>
              <a:t>*/   </a:t>
            </a:r>
            <a:endParaRPr lang="zh-CN" altLang="zh-CN" sz="2700" dirty="0">
              <a:latin typeface="Times New Roman" pitchFamily="18" charset="0"/>
            </a:endParaRPr>
          </a:p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  }</a:t>
            </a:r>
            <a:endParaRPr lang="zh-CN" altLang="zh-CN" sz="2700" dirty="0">
              <a:latin typeface="Times New Roman" pitchFamily="18" charset="0"/>
            </a:endParaRPr>
          </a:p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   </a:t>
            </a:r>
            <a:r>
              <a:rPr lang="zh-CN" altLang="zh-CN" sz="2700" dirty="0" smtClean="0">
                <a:latin typeface="Times New Roman" pitchFamily="18" charset="0"/>
              </a:rPr>
              <a:t>其中</a:t>
            </a:r>
            <a:r>
              <a:rPr lang="zh-CN" altLang="zh-CN" sz="2700" dirty="0">
                <a:latin typeface="Times New Roman" pitchFamily="18" charset="0"/>
              </a:rPr>
              <a:t>函数名之前加了</a:t>
            </a:r>
            <a:r>
              <a:rPr lang="en-US" altLang="zh-CN" sz="2700" dirty="0">
                <a:latin typeface="Times New Roman" pitchFamily="18" charset="0"/>
              </a:rPr>
              <a:t>“*”</a:t>
            </a:r>
            <a:r>
              <a:rPr lang="zh-CN" altLang="zh-CN" sz="2700" dirty="0">
                <a:latin typeface="Times New Roman" pitchFamily="18" charset="0"/>
              </a:rPr>
              <a:t>号表明这是一个指针型函数，即返回值是一个指针。类型说明符表示了返回的指针值所指向的数据类型。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9509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内容摘要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50130" y="2132856"/>
            <a:ext cx="30060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p"/>
            </a:pPr>
            <a:r>
              <a:rPr lang="zh-CN" altLang="zh-CN" sz="3200" b="1" dirty="0"/>
              <a:t>指针的概念</a:t>
            </a:r>
          </a:p>
          <a:p>
            <a:pPr marL="285750" lvl="0" indent="-285750">
              <a:buFont typeface="Wingdings" pitchFamily="2" charset="2"/>
              <a:buChar char="p"/>
            </a:pPr>
            <a:r>
              <a:rPr lang="zh-CN" altLang="zh-CN" sz="3200" b="1" dirty="0"/>
              <a:t>指针与数组</a:t>
            </a:r>
          </a:p>
          <a:p>
            <a:pPr marL="285750" lvl="0" indent="-285750">
              <a:buFont typeface="Wingdings" pitchFamily="2" charset="2"/>
              <a:buChar char="p"/>
            </a:pPr>
            <a:r>
              <a:rPr lang="zh-CN" altLang="zh-CN" sz="3200" b="1" dirty="0"/>
              <a:t>指针与字符串</a:t>
            </a:r>
          </a:p>
          <a:p>
            <a:pPr marL="285750" lvl="0" indent="-285750">
              <a:buFont typeface="Wingdings" pitchFamily="2" charset="2"/>
              <a:buChar char="p"/>
            </a:pPr>
            <a:r>
              <a:rPr lang="zh-CN" altLang="zh-CN" sz="3200" b="1" dirty="0"/>
              <a:t>指针与函数</a:t>
            </a:r>
          </a:p>
        </p:txBody>
      </p:sp>
    </p:spTree>
    <p:extLst>
      <p:ext uri="{BB962C8B-B14F-4D97-AF65-F5344CB8AC3E}">
        <p14:creationId xmlns:p14="http://schemas.microsoft.com/office/powerpoint/2010/main" val="4304957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zh-CN" sz="2700" dirty="0">
                <a:latin typeface="Times New Roman" pitchFamily="18" charset="0"/>
              </a:rPr>
              <a:t>通过本章对指针的学习，了解指针的感念和使用方法。在运用指针的过程中，应注意以下几点：</a:t>
            </a:r>
          </a:p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  </a:t>
            </a:r>
            <a:r>
              <a:rPr lang="zh-CN" altLang="zh-CN" sz="2700" dirty="0" smtClean="0">
                <a:latin typeface="Times New Roman" pitchFamily="18" charset="0"/>
              </a:rPr>
              <a:t>（</a:t>
            </a:r>
            <a:r>
              <a:rPr lang="en-US" altLang="zh-CN" sz="2700" dirty="0">
                <a:latin typeface="Times New Roman" pitchFamily="18" charset="0"/>
              </a:rPr>
              <a:t>1</a:t>
            </a:r>
            <a:r>
              <a:rPr lang="zh-CN" altLang="zh-CN" sz="2700" dirty="0">
                <a:latin typeface="Times New Roman" pitchFamily="18" charset="0"/>
              </a:rPr>
              <a:t>）指针是一个特殊的变量，它的值是其他变量的地址。</a:t>
            </a:r>
          </a:p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  </a:t>
            </a:r>
            <a:r>
              <a:rPr lang="zh-CN" altLang="zh-CN" sz="2700" dirty="0" smtClean="0">
                <a:latin typeface="Times New Roman" pitchFamily="18" charset="0"/>
              </a:rPr>
              <a:t>（</a:t>
            </a:r>
            <a:r>
              <a:rPr lang="en-US" altLang="zh-CN" sz="2700" dirty="0">
                <a:latin typeface="Times New Roman" pitchFamily="18" charset="0"/>
              </a:rPr>
              <a:t>2</a:t>
            </a:r>
            <a:r>
              <a:rPr lang="zh-CN" altLang="zh-CN" sz="2700" dirty="0">
                <a:latin typeface="Times New Roman" pitchFamily="18" charset="0"/>
              </a:rPr>
              <a:t>）变量使用前必须先声明，为了区别指针变量与一般变量，变量名称前加指针运算符</a:t>
            </a:r>
            <a:r>
              <a:rPr lang="en-US" altLang="zh-CN" sz="2700" dirty="0">
                <a:latin typeface="Times New Roman" pitchFamily="18" charset="0"/>
              </a:rPr>
              <a:t>“*”</a:t>
            </a:r>
            <a:r>
              <a:rPr lang="zh-CN" altLang="zh-CN" sz="2700" dirty="0">
                <a:latin typeface="Times New Roman" pitchFamily="18" charset="0"/>
              </a:rPr>
              <a:t>。运算符</a:t>
            </a:r>
            <a:r>
              <a:rPr lang="en-US" altLang="zh-CN" sz="2700" dirty="0">
                <a:latin typeface="Times New Roman" pitchFamily="18" charset="0"/>
              </a:rPr>
              <a:t>“*”</a:t>
            </a:r>
            <a:r>
              <a:rPr lang="zh-CN" altLang="zh-CN" sz="2700" dirty="0">
                <a:latin typeface="Times New Roman" pitchFamily="18" charset="0"/>
              </a:rPr>
              <a:t>称为</a:t>
            </a:r>
            <a:r>
              <a:rPr lang="en-US" altLang="zh-CN" sz="2700" dirty="0">
                <a:latin typeface="Times New Roman" pitchFamily="18" charset="0"/>
              </a:rPr>
              <a:t>“</a:t>
            </a:r>
            <a:r>
              <a:rPr lang="zh-CN" altLang="zh-CN" sz="2700" dirty="0">
                <a:latin typeface="Times New Roman" pitchFamily="18" charset="0"/>
              </a:rPr>
              <a:t>间接引用运算符</a:t>
            </a:r>
            <a:r>
              <a:rPr lang="en-US" altLang="zh-CN" sz="2700" dirty="0">
                <a:latin typeface="Times New Roman" pitchFamily="18" charset="0"/>
              </a:rPr>
              <a:t>”</a:t>
            </a:r>
            <a:r>
              <a:rPr lang="zh-CN" altLang="zh-CN" sz="2700" dirty="0">
                <a:latin typeface="Times New Roman" pitchFamily="18" charset="0"/>
              </a:rPr>
              <a:t>，它返回指针所指向的对象的值。</a:t>
            </a:r>
          </a:p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  </a:t>
            </a:r>
            <a:r>
              <a:rPr lang="zh-CN" altLang="zh-CN" sz="2700" dirty="0" smtClean="0">
                <a:latin typeface="Times New Roman" pitchFamily="18" charset="0"/>
              </a:rPr>
              <a:t>（</a:t>
            </a:r>
            <a:r>
              <a:rPr lang="en-US" altLang="zh-CN" sz="2700" dirty="0">
                <a:latin typeface="Times New Roman" pitchFamily="18" charset="0"/>
              </a:rPr>
              <a:t>3</a:t>
            </a:r>
            <a:r>
              <a:rPr lang="zh-CN" altLang="zh-CN" sz="2700" dirty="0">
                <a:latin typeface="Times New Roman" pitchFamily="18" charset="0"/>
              </a:rPr>
              <a:t>）</a:t>
            </a:r>
            <a:r>
              <a:rPr lang="en-US" altLang="zh-CN" sz="2700" dirty="0">
                <a:latin typeface="Times New Roman" pitchFamily="18" charset="0"/>
              </a:rPr>
              <a:t>.</a:t>
            </a:r>
            <a:r>
              <a:rPr lang="zh-CN" altLang="zh-CN" sz="2700" dirty="0">
                <a:latin typeface="Times New Roman" pitchFamily="18" charset="0"/>
              </a:rPr>
              <a:t>用地址运算符（</a:t>
            </a:r>
            <a:r>
              <a:rPr lang="en-US" altLang="zh-CN" sz="2700" dirty="0">
                <a:latin typeface="Times New Roman" pitchFamily="18" charset="0"/>
              </a:rPr>
              <a:t>&amp;</a:t>
            </a:r>
            <a:r>
              <a:rPr lang="zh-CN" altLang="zh-CN" sz="2700" dirty="0">
                <a:latin typeface="Times New Roman" pitchFamily="18" charset="0"/>
              </a:rPr>
              <a:t>）返回变量的地址。地址运算符的操作数必须是一个变量，不能把地址运算符用于常量、表达式或用存储类别</a:t>
            </a:r>
            <a:r>
              <a:rPr lang="en-US" altLang="zh-CN" sz="2700" dirty="0">
                <a:latin typeface="Times New Roman" pitchFamily="18" charset="0"/>
              </a:rPr>
              <a:t>register</a:t>
            </a:r>
            <a:r>
              <a:rPr lang="zh-CN" altLang="zh-CN" sz="2700" dirty="0">
                <a:latin typeface="Times New Roman" pitchFamily="18" charset="0"/>
              </a:rPr>
              <a:t>声明的变量。</a:t>
            </a:r>
          </a:p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 </a:t>
            </a:r>
            <a:r>
              <a:rPr lang="zh-CN" altLang="zh-CN" sz="2700" dirty="0" smtClean="0">
                <a:latin typeface="Times New Roman" pitchFamily="18" charset="0"/>
              </a:rPr>
              <a:t>（</a:t>
            </a:r>
            <a:r>
              <a:rPr lang="en-US" altLang="zh-CN" sz="2700" dirty="0">
                <a:latin typeface="Times New Roman" pitchFamily="18" charset="0"/>
              </a:rPr>
              <a:t>4</a:t>
            </a:r>
            <a:r>
              <a:rPr lang="zh-CN" altLang="zh-CN" sz="2700" dirty="0">
                <a:latin typeface="Times New Roman" pitchFamily="18" charset="0"/>
              </a:rPr>
              <a:t>）指向数组元素的指针变量和指向普通变量的指针变量二者定义相同，</a:t>
            </a:r>
            <a:r>
              <a:rPr lang="en-US" altLang="zh-CN" sz="2700" dirty="0">
                <a:latin typeface="Times New Roman" pitchFamily="18" charset="0"/>
              </a:rPr>
              <a:t>C</a:t>
            </a:r>
            <a:r>
              <a:rPr lang="zh-CN" altLang="zh-CN" sz="2700" dirty="0">
                <a:latin typeface="Times New Roman" pitchFamily="18" charset="0"/>
              </a:rPr>
              <a:t>语言规定数组名代表数组的首地址，即第一个数组元素地址。要使指针变量指向数组</a:t>
            </a:r>
            <a:r>
              <a:rPr lang="en-US" altLang="zh-CN" sz="2700" dirty="0">
                <a:latin typeface="Times New Roman" pitchFamily="18" charset="0"/>
              </a:rPr>
              <a:t>a</a:t>
            </a:r>
            <a:r>
              <a:rPr lang="zh-CN" altLang="zh-CN" sz="2700" dirty="0">
                <a:latin typeface="Times New Roman" pitchFamily="18" charset="0"/>
              </a:rPr>
              <a:t>首地址，可执行语句</a:t>
            </a:r>
            <a:r>
              <a:rPr lang="en-US" altLang="zh-CN" sz="2700" dirty="0">
                <a:latin typeface="Times New Roman" pitchFamily="18" charset="0"/>
              </a:rPr>
              <a:t>“p=&amp;a[0]</a:t>
            </a:r>
            <a:r>
              <a:rPr lang="zh-CN" altLang="zh-CN" sz="2700" dirty="0">
                <a:latin typeface="Times New Roman" pitchFamily="18" charset="0"/>
              </a:rPr>
              <a:t>；</a:t>
            </a:r>
            <a:r>
              <a:rPr lang="en-US" altLang="zh-CN" sz="2700" dirty="0">
                <a:latin typeface="Times New Roman" pitchFamily="18" charset="0"/>
              </a:rPr>
              <a:t>”</a:t>
            </a:r>
            <a:r>
              <a:rPr lang="zh-CN" altLang="zh-CN" sz="2700" dirty="0">
                <a:latin typeface="Times New Roman" pitchFamily="18" charset="0"/>
              </a:rPr>
              <a:t>或</a:t>
            </a:r>
            <a:r>
              <a:rPr lang="en-US" altLang="zh-CN" sz="2700" dirty="0">
                <a:latin typeface="Times New Roman" pitchFamily="18" charset="0"/>
              </a:rPr>
              <a:t>“p=a”</a:t>
            </a:r>
            <a:r>
              <a:rPr lang="zh-CN" altLang="zh-CN" sz="2700" dirty="0">
                <a:latin typeface="Times New Roman" pitchFamily="18" charset="0"/>
              </a:rPr>
              <a:t>。</a:t>
            </a:r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本章小结</a:t>
            </a:r>
          </a:p>
        </p:txBody>
      </p:sp>
    </p:spTree>
    <p:extLst>
      <p:ext uri="{BB962C8B-B14F-4D97-AF65-F5344CB8AC3E}">
        <p14:creationId xmlns:p14="http://schemas.microsoft.com/office/powerpoint/2010/main" val="38793802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本章小结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   </a:t>
            </a:r>
            <a:r>
              <a:rPr lang="zh-CN" altLang="zh-CN" sz="2700" dirty="0" smtClean="0">
                <a:latin typeface="Times New Roman" pitchFamily="18" charset="0"/>
              </a:rPr>
              <a:t>（</a:t>
            </a:r>
            <a:r>
              <a:rPr lang="en-US" altLang="zh-CN" sz="2700" dirty="0">
                <a:latin typeface="Times New Roman" pitchFamily="18" charset="0"/>
              </a:rPr>
              <a:t>5</a:t>
            </a:r>
            <a:r>
              <a:rPr lang="zh-CN" altLang="zh-CN" sz="2700" dirty="0">
                <a:latin typeface="Times New Roman" pitchFamily="18" charset="0"/>
              </a:rPr>
              <a:t>）对于数字元素</a:t>
            </a:r>
            <a:r>
              <a:rPr lang="en-US" altLang="zh-CN" sz="2700" dirty="0">
                <a:latin typeface="Times New Roman" pitchFamily="18" charset="0"/>
              </a:rPr>
              <a:t>a[i]</a:t>
            </a:r>
            <a:r>
              <a:rPr lang="zh-CN" altLang="zh-CN" sz="2700" dirty="0">
                <a:latin typeface="Times New Roman" pitchFamily="18" charset="0"/>
              </a:rPr>
              <a:t>，可以用指针这样引用：</a:t>
            </a:r>
            <a:r>
              <a:rPr lang="en-US" altLang="zh-CN" sz="2700" dirty="0">
                <a:latin typeface="Times New Roman" pitchFamily="18" charset="0"/>
              </a:rPr>
              <a:t>*(</a:t>
            </a:r>
            <a:r>
              <a:rPr lang="en-US" altLang="zh-CN" sz="2700" dirty="0" err="1">
                <a:latin typeface="Times New Roman" pitchFamily="18" charset="0"/>
              </a:rPr>
              <a:t>a+i</a:t>
            </a:r>
            <a:r>
              <a:rPr lang="en-US" altLang="zh-CN" sz="2700" dirty="0">
                <a:latin typeface="Times New Roman" pitchFamily="18" charset="0"/>
              </a:rPr>
              <a:t>)</a:t>
            </a:r>
            <a:r>
              <a:rPr lang="zh-CN" altLang="zh-CN" sz="2700" dirty="0">
                <a:latin typeface="Times New Roman" pitchFamily="18" charset="0"/>
              </a:rPr>
              <a:t>，或定义一个指针变量</a:t>
            </a:r>
            <a:r>
              <a:rPr lang="en-US" altLang="zh-CN" sz="2700" dirty="0">
                <a:latin typeface="Times New Roman" pitchFamily="18" charset="0"/>
              </a:rPr>
              <a:t>p</a:t>
            </a:r>
            <a:r>
              <a:rPr lang="zh-CN" altLang="zh-CN" sz="2700" dirty="0">
                <a:latin typeface="Times New Roman" pitchFamily="18" charset="0"/>
              </a:rPr>
              <a:t>，将数组</a:t>
            </a:r>
            <a:r>
              <a:rPr lang="en-US" altLang="zh-CN" sz="2700" dirty="0">
                <a:latin typeface="Times New Roman" pitchFamily="18" charset="0"/>
              </a:rPr>
              <a:t>a</a:t>
            </a:r>
            <a:r>
              <a:rPr lang="zh-CN" altLang="zh-CN" sz="2700" dirty="0">
                <a:latin typeface="Times New Roman" pitchFamily="18" charset="0"/>
              </a:rPr>
              <a:t>的首地址赋给</a:t>
            </a:r>
            <a:r>
              <a:rPr lang="en-US" altLang="zh-CN" sz="2700" dirty="0">
                <a:latin typeface="Times New Roman" pitchFamily="18" charset="0"/>
              </a:rPr>
              <a:t>p</a:t>
            </a:r>
            <a:r>
              <a:rPr lang="zh-CN" altLang="zh-CN" sz="2700" dirty="0">
                <a:latin typeface="Times New Roman" pitchFamily="18" charset="0"/>
              </a:rPr>
              <a:t>，即执行语句</a:t>
            </a:r>
            <a:r>
              <a:rPr lang="en-US" altLang="zh-CN" sz="2700" dirty="0">
                <a:latin typeface="Times New Roman" pitchFamily="18" charset="0"/>
              </a:rPr>
              <a:t>“p=a</a:t>
            </a:r>
            <a:r>
              <a:rPr lang="zh-CN" altLang="zh-CN" sz="2700" dirty="0">
                <a:latin typeface="Times New Roman" pitchFamily="18" charset="0"/>
              </a:rPr>
              <a:t>；</a:t>
            </a:r>
            <a:r>
              <a:rPr lang="en-US" altLang="zh-CN" sz="2700" dirty="0">
                <a:latin typeface="Times New Roman" pitchFamily="18" charset="0"/>
              </a:rPr>
              <a:t>”</a:t>
            </a:r>
            <a:r>
              <a:rPr lang="zh-CN" altLang="zh-CN" sz="2700" dirty="0">
                <a:latin typeface="Times New Roman" pitchFamily="18" charset="0"/>
              </a:rPr>
              <a:t>，然后用</a:t>
            </a:r>
            <a:r>
              <a:rPr lang="en-US" altLang="zh-CN" sz="2700" dirty="0">
                <a:latin typeface="Times New Roman" pitchFamily="18" charset="0"/>
              </a:rPr>
              <a:t>*(</a:t>
            </a:r>
            <a:r>
              <a:rPr lang="en-US" altLang="zh-CN" sz="2700" dirty="0" err="1">
                <a:latin typeface="Times New Roman" pitchFamily="18" charset="0"/>
              </a:rPr>
              <a:t>p+i</a:t>
            </a:r>
            <a:r>
              <a:rPr lang="en-US" altLang="zh-CN" sz="2700" dirty="0">
                <a:latin typeface="Times New Roman" pitchFamily="18" charset="0"/>
              </a:rPr>
              <a:t>)</a:t>
            </a:r>
            <a:r>
              <a:rPr lang="zh-CN" altLang="zh-CN" sz="2700" dirty="0">
                <a:latin typeface="Times New Roman" pitchFamily="18" charset="0"/>
              </a:rPr>
              <a:t>引用。注意：如果指针变量</a:t>
            </a:r>
            <a:r>
              <a:rPr lang="en-US" altLang="zh-CN" sz="2700" dirty="0">
                <a:latin typeface="Times New Roman" pitchFamily="18" charset="0"/>
              </a:rPr>
              <a:t>p</a:t>
            </a:r>
            <a:r>
              <a:rPr lang="zh-CN" altLang="zh-CN" sz="2700" dirty="0">
                <a:latin typeface="Times New Roman" pitchFamily="18" charset="0"/>
              </a:rPr>
              <a:t>指向数组</a:t>
            </a:r>
            <a:r>
              <a:rPr lang="en-US" altLang="zh-CN" sz="2700" dirty="0">
                <a:latin typeface="Times New Roman" pitchFamily="18" charset="0"/>
              </a:rPr>
              <a:t>a</a:t>
            </a:r>
            <a:r>
              <a:rPr lang="zh-CN" altLang="zh-CN" sz="2700" dirty="0">
                <a:latin typeface="Times New Roman" pitchFamily="18" charset="0"/>
              </a:rPr>
              <a:t>首地址，则</a:t>
            </a:r>
            <a:r>
              <a:rPr lang="en-US" altLang="zh-CN" sz="2700" dirty="0">
                <a:latin typeface="Times New Roman" pitchFamily="18" charset="0"/>
              </a:rPr>
              <a:t>p++</a:t>
            </a:r>
            <a:r>
              <a:rPr lang="zh-CN" altLang="zh-CN" sz="2700" dirty="0">
                <a:latin typeface="Times New Roman" pitchFamily="18" charset="0"/>
              </a:rPr>
              <a:t>指向数组</a:t>
            </a:r>
            <a:r>
              <a:rPr lang="en-US" altLang="zh-CN" sz="2700" dirty="0">
                <a:latin typeface="Times New Roman" pitchFamily="18" charset="0"/>
              </a:rPr>
              <a:t>a</a:t>
            </a:r>
            <a:r>
              <a:rPr lang="zh-CN" altLang="zh-CN" sz="2700" dirty="0">
                <a:latin typeface="Times New Roman" pitchFamily="18" charset="0"/>
              </a:rPr>
              <a:t>的下一元素地址，即</a:t>
            </a:r>
            <a:r>
              <a:rPr lang="en-US" altLang="zh-CN" sz="2700" dirty="0">
                <a:latin typeface="Times New Roman" pitchFamily="18" charset="0"/>
              </a:rPr>
              <a:t>a[1]</a:t>
            </a:r>
            <a:r>
              <a:rPr lang="zh-CN" altLang="zh-CN" sz="2700" dirty="0">
                <a:latin typeface="Times New Roman" pitchFamily="18" charset="0"/>
              </a:rPr>
              <a:t>的地址。</a:t>
            </a:r>
          </a:p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  </a:t>
            </a:r>
            <a:r>
              <a:rPr lang="zh-CN" altLang="zh-CN" sz="2700" dirty="0" smtClean="0">
                <a:latin typeface="Times New Roman" pitchFamily="18" charset="0"/>
              </a:rPr>
              <a:t>（</a:t>
            </a:r>
            <a:r>
              <a:rPr lang="en-US" altLang="zh-CN" sz="2700" dirty="0">
                <a:latin typeface="Times New Roman" pitchFamily="18" charset="0"/>
              </a:rPr>
              <a:t>6</a:t>
            </a:r>
            <a:r>
              <a:rPr lang="zh-CN" altLang="zh-CN" sz="2700" dirty="0">
                <a:latin typeface="Times New Roman" pitchFamily="18" charset="0"/>
              </a:rPr>
              <a:t>）使用指针变量时，通常用以下两种程序段引用数组的每个数组元素：</a:t>
            </a:r>
          </a:p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  </a:t>
            </a:r>
            <a:r>
              <a:rPr lang="zh-CN" altLang="zh-CN" sz="2700" dirty="0" smtClean="0">
                <a:latin typeface="Times New Roman" pitchFamily="18" charset="0"/>
              </a:rPr>
              <a:t>（</a:t>
            </a:r>
            <a:r>
              <a:rPr lang="en-US" altLang="zh-CN" sz="2700" dirty="0">
                <a:latin typeface="Times New Roman" pitchFamily="18" charset="0"/>
              </a:rPr>
              <a:t>7</a:t>
            </a:r>
            <a:r>
              <a:rPr lang="zh-CN" altLang="zh-CN" sz="2700" dirty="0" smtClean="0">
                <a:latin typeface="Times New Roman" pitchFamily="18" charset="0"/>
              </a:rPr>
              <a:t>）</a:t>
            </a:r>
            <a:r>
              <a:rPr lang="en-US" altLang="zh-CN" sz="2700" dirty="0" smtClean="0">
                <a:latin typeface="Times New Roman" pitchFamily="18" charset="0"/>
              </a:rPr>
              <a:t>C</a:t>
            </a:r>
            <a:r>
              <a:rPr lang="zh-CN" altLang="zh-CN" sz="2700" dirty="0">
                <a:latin typeface="Times New Roman" pitchFamily="18" charset="0"/>
              </a:rPr>
              <a:t>语言中字符串有两种表示形式：一种是字符数组，一种是字符指针。</a:t>
            </a:r>
          </a:p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  </a:t>
            </a:r>
            <a:r>
              <a:rPr lang="zh-CN" altLang="zh-CN" sz="2700" dirty="0" smtClean="0">
                <a:latin typeface="Times New Roman" pitchFamily="18" charset="0"/>
              </a:rPr>
              <a:t>（</a:t>
            </a:r>
            <a:r>
              <a:rPr lang="en-US" altLang="zh-CN" sz="2700" dirty="0">
                <a:latin typeface="Times New Roman" pitchFamily="18" charset="0"/>
              </a:rPr>
              <a:t>8</a:t>
            </a:r>
            <a:r>
              <a:rPr lang="zh-CN" altLang="zh-CN" sz="2700" dirty="0">
                <a:latin typeface="Times New Roman" pitchFamily="18" charset="0"/>
              </a:rPr>
              <a:t>）利用指针变量作函数参数传入变量地址，使函数可以直接改变变量的内容，从而为函数间的数据传递又提供一条途径。</a:t>
            </a:r>
          </a:p>
          <a:p>
            <a:pPr marL="0" indent="0">
              <a:buNone/>
            </a:pPr>
            <a:r>
              <a:rPr lang="en-US" altLang="zh-CN" sz="2700" dirty="0" smtClean="0">
                <a:latin typeface="Times New Roman" pitchFamily="18" charset="0"/>
              </a:rPr>
              <a:t>   </a:t>
            </a:r>
            <a:r>
              <a:rPr lang="zh-CN" altLang="zh-CN" sz="2700" dirty="0" smtClean="0">
                <a:latin typeface="Times New Roman" pitchFamily="18" charset="0"/>
              </a:rPr>
              <a:t>（</a:t>
            </a:r>
            <a:r>
              <a:rPr lang="en-US" altLang="zh-CN" sz="2700" dirty="0">
                <a:latin typeface="Times New Roman" pitchFamily="18" charset="0"/>
              </a:rPr>
              <a:t>9</a:t>
            </a:r>
            <a:r>
              <a:rPr lang="zh-CN" altLang="zh-CN" sz="2700" dirty="0">
                <a:latin typeface="Times New Roman" pitchFamily="18" charset="0"/>
              </a:rPr>
              <a:t>）用数组名作函数参数将整个数组传递到函数中，其实质是将数组的首地址传给函数的数组形参，使得形参数组和实参数组共用同一段内存。根据数组与指针的关系，也可用指针变量作函数形参接受实参数组的地址，使用这个指针就可以对数组中所有数据进行处理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2071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24" y="2060848"/>
            <a:ext cx="7715200" cy="271765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p"/>
            </a:pPr>
            <a:r>
              <a:rPr lang="zh-CN" altLang="zh-CN" sz="3200" b="1" dirty="0"/>
              <a:t>理解指针的基本概念</a:t>
            </a:r>
          </a:p>
          <a:p>
            <a:pPr>
              <a:buFont typeface="Wingdings" pitchFamily="2" charset="2"/>
              <a:buChar char="p"/>
            </a:pPr>
            <a:r>
              <a:rPr lang="zh-CN" altLang="zh-CN" sz="3200" b="1" dirty="0"/>
              <a:t>熟练掌握利用指针引用数组的方法</a:t>
            </a:r>
          </a:p>
          <a:p>
            <a:pPr>
              <a:buFont typeface="Wingdings" pitchFamily="2" charset="2"/>
              <a:buChar char="p"/>
            </a:pPr>
            <a:r>
              <a:rPr lang="zh-CN" altLang="zh-CN" sz="3200" b="1" dirty="0"/>
              <a:t>熟练掌握利用指针引用字符串的方法</a:t>
            </a:r>
          </a:p>
          <a:p>
            <a:pPr>
              <a:buFont typeface="Wingdings" pitchFamily="2" charset="2"/>
              <a:buChar char="p"/>
            </a:pPr>
            <a:r>
              <a:rPr lang="zh-CN" altLang="zh-CN" sz="3200" b="1" dirty="0"/>
              <a:t>理解指向函数的指针的使用方法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6410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212976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zh-CN" b="1" dirty="0"/>
              <a:t>任务</a:t>
            </a:r>
            <a:r>
              <a:rPr lang="en-US" altLang="zh-CN" b="1" dirty="0"/>
              <a:t>1 </a:t>
            </a:r>
            <a:r>
              <a:rPr lang="zh-CN" altLang="zh-CN" b="1" dirty="0"/>
              <a:t>掌握指针的基本</a:t>
            </a:r>
            <a:r>
              <a:rPr lang="zh-CN" altLang="zh-CN" b="1" dirty="0" smtClean="0"/>
              <a:t>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latin typeface="Times New Roman" pitchFamily="18" charset="0"/>
              </a:rPr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1168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r>
              <a:rPr lang="zh-CN" altLang="zh-CN" dirty="0" smtClean="0"/>
              <a:t>任务</a:t>
            </a:r>
            <a:r>
              <a:rPr lang="zh-CN" altLang="zh-CN" dirty="0"/>
              <a:t>引导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 </a:t>
            </a:r>
            <a:r>
              <a:rPr lang="zh-CN" altLang="zh-CN" dirty="0" smtClean="0"/>
              <a:t>变量</a:t>
            </a:r>
            <a:r>
              <a:rPr lang="zh-CN" altLang="zh-CN" dirty="0"/>
              <a:t>是内存中的存储单元，对内存单元的访问可以通过对变量的操作来实现，还可以通过对内存单元的地址操作来实现。在程序中，一个变量实质上是代表了“内存中的某个存储单元”。那么</a:t>
            </a:r>
            <a:r>
              <a:rPr lang="en-US" altLang="zh-CN" dirty="0"/>
              <a:t>C</a:t>
            </a:r>
            <a:r>
              <a:rPr lang="zh-CN" altLang="zh-CN" dirty="0"/>
              <a:t>程序是怎样存取这个存储单元的内容的呢？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4640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1</a:t>
            </a:r>
            <a:r>
              <a:rPr lang="zh-CN" altLang="en-US" dirty="0" smtClean="0"/>
              <a:t>：</a:t>
            </a:r>
            <a:r>
              <a:rPr lang="zh-CN" altLang="zh-CN" dirty="0" smtClean="0"/>
              <a:t>知识</a:t>
            </a:r>
            <a:r>
              <a:rPr lang="zh-CN" altLang="zh-CN" dirty="0"/>
              <a:t>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zh-CN" altLang="zh-CN" dirty="0">
                <a:latin typeface="Times New Roman" pitchFamily="18" charset="0"/>
              </a:rPr>
              <a:t>（</a:t>
            </a:r>
            <a:r>
              <a:rPr lang="en-US" altLang="zh-CN" dirty="0">
                <a:latin typeface="Times New Roman" pitchFamily="18" charset="0"/>
              </a:rPr>
              <a:t>1</a:t>
            </a:r>
            <a:r>
              <a:rPr lang="zh-CN" altLang="zh-CN" dirty="0">
                <a:latin typeface="Times New Roman" pitchFamily="18" charset="0"/>
              </a:rPr>
              <a:t>）变量的地址和</a:t>
            </a:r>
            <a:r>
              <a:rPr lang="zh-CN" altLang="zh-CN" dirty="0">
                <a:latin typeface="Times New Roman" pitchFamily="18" charset="0"/>
              </a:rPr>
              <a:t>指针</a:t>
            </a:r>
            <a:endParaRPr lang="en-US" altLang="zh-CN" dirty="0">
              <a:latin typeface="Times New Roman" pitchFamily="18" charset="0"/>
            </a:endParaRPr>
          </a:p>
          <a:p>
            <a:pPr marL="0" indent="0">
              <a:buNone/>
            </a:pPr>
            <a:r>
              <a:rPr lang="en-US" altLang="zh-CN" dirty="0">
                <a:latin typeface="Times New Roman" pitchFamily="18" charset="0"/>
              </a:rPr>
              <a:t> </a:t>
            </a:r>
            <a:r>
              <a:rPr lang="en-US" altLang="zh-CN" dirty="0" smtClean="0">
                <a:latin typeface="Times New Roman" pitchFamily="18" charset="0"/>
              </a:rPr>
              <a:t>   </a:t>
            </a:r>
            <a:r>
              <a:rPr lang="zh-CN" altLang="zh-CN" dirty="0" smtClean="0">
                <a:latin typeface="Times New Roman" pitchFamily="18" charset="0"/>
              </a:rPr>
              <a:t>如</a:t>
            </a:r>
            <a:r>
              <a:rPr lang="zh-CN" altLang="zh-CN" dirty="0">
                <a:latin typeface="Times New Roman" pitchFamily="18" charset="0"/>
              </a:rPr>
              <a:t>图</a:t>
            </a:r>
            <a:r>
              <a:rPr lang="en-US" altLang="zh-CN" dirty="0">
                <a:latin typeface="Times New Roman" pitchFamily="18" charset="0"/>
              </a:rPr>
              <a:t>1</a:t>
            </a:r>
            <a:r>
              <a:rPr lang="zh-CN" altLang="zh-CN" dirty="0">
                <a:latin typeface="Times New Roman" pitchFamily="18" charset="0"/>
              </a:rPr>
              <a:t>所示：系统为</a:t>
            </a:r>
            <a:r>
              <a:rPr lang="en-US" altLang="zh-CN" dirty="0">
                <a:latin typeface="Times New Roman" pitchFamily="18" charset="0"/>
              </a:rPr>
              <a:t>c</a:t>
            </a:r>
            <a:r>
              <a:rPr lang="zh-CN" altLang="zh-CN" dirty="0">
                <a:latin typeface="Times New Roman" pitchFamily="18" charset="0"/>
              </a:rPr>
              <a:t>分配</a:t>
            </a:r>
            <a:r>
              <a:rPr lang="en-US" altLang="zh-CN" dirty="0">
                <a:latin typeface="Times New Roman" pitchFamily="18" charset="0"/>
              </a:rPr>
              <a:t>1</a:t>
            </a:r>
            <a:r>
              <a:rPr lang="zh-CN" altLang="zh-CN" dirty="0">
                <a:latin typeface="Times New Roman" pitchFamily="18" charset="0"/>
              </a:rPr>
              <a:t>个字节的存储单元，为</a:t>
            </a:r>
            <a:r>
              <a:rPr lang="en-US" altLang="zh-CN" dirty="0">
                <a:latin typeface="Times New Roman" pitchFamily="18" charset="0"/>
              </a:rPr>
              <a:t>i</a:t>
            </a:r>
            <a:r>
              <a:rPr lang="zh-CN" altLang="zh-CN" dirty="0">
                <a:latin typeface="Times New Roman" pitchFamily="18" charset="0"/>
              </a:rPr>
              <a:t>分配</a:t>
            </a:r>
            <a:r>
              <a:rPr lang="en-US" altLang="zh-CN" dirty="0">
                <a:latin typeface="Times New Roman" pitchFamily="18" charset="0"/>
              </a:rPr>
              <a:t>2</a:t>
            </a:r>
            <a:r>
              <a:rPr lang="zh-CN" altLang="zh-CN" dirty="0">
                <a:latin typeface="Times New Roman" pitchFamily="18" charset="0"/>
              </a:rPr>
              <a:t>个字节的存储单元，为</a:t>
            </a:r>
            <a:r>
              <a:rPr lang="en-US" altLang="zh-CN" dirty="0">
                <a:latin typeface="Times New Roman" pitchFamily="18" charset="0"/>
              </a:rPr>
              <a:t>f</a:t>
            </a:r>
            <a:r>
              <a:rPr lang="zh-CN" altLang="zh-CN" dirty="0">
                <a:latin typeface="Times New Roman" pitchFamily="18" charset="0"/>
              </a:rPr>
              <a:t>分配</a:t>
            </a:r>
            <a:r>
              <a:rPr lang="en-US" altLang="zh-CN" dirty="0">
                <a:latin typeface="Times New Roman" pitchFamily="18" charset="0"/>
              </a:rPr>
              <a:t>4</a:t>
            </a:r>
            <a:r>
              <a:rPr lang="zh-CN" altLang="zh-CN" dirty="0">
                <a:latin typeface="Times New Roman" pitchFamily="18" charset="0"/>
              </a:rPr>
              <a:t>个字节的存储单元，图中的数字只是示意的字节地址。每个变量的地址是指该变量所占存储单元的第一个字节的地址。在这里，我们称</a:t>
            </a:r>
            <a:r>
              <a:rPr lang="en-US" altLang="zh-CN" dirty="0">
                <a:latin typeface="Times New Roman" pitchFamily="18" charset="0"/>
              </a:rPr>
              <a:t>c</a:t>
            </a:r>
            <a:r>
              <a:rPr lang="zh-CN" altLang="zh-CN" dirty="0">
                <a:latin typeface="Times New Roman" pitchFamily="18" charset="0"/>
              </a:rPr>
              <a:t>的地址为</a:t>
            </a:r>
            <a:r>
              <a:rPr lang="en-US" altLang="zh-CN" dirty="0">
                <a:latin typeface="Times New Roman" pitchFamily="18" charset="0"/>
              </a:rPr>
              <a:t>2001</a:t>
            </a:r>
            <a:r>
              <a:rPr lang="zh-CN" altLang="zh-CN" dirty="0">
                <a:latin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</a:rPr>
              <a:t>i</a:t>
            </a:r>
            <a:r>
              <a:rPr lang="zh-CN" altLang="zh-CN" dirty="0">
                <a:latin typeface="Times New Roman" pitchFamily="18" charset="0"/>
              </a:rPr>
              <a:t>的地址为</a:t>
            </a:r>
            <a:r>
              <a:rPr lang="en-US" altLang="zh-CN" dirty="0">
                <a:latin typeface="Times New Roman" pitchFamily="18" charset="0"/>
              </a:rPr>
              <a:t>2002</a:t>
            </a:r>
            <a:r>
              <a:rPr lang="zh-CN" altLang="zh-CN" dirty="0">
                <a:latin typeface="Times New Roman" pitchFamily="18" charset="0"/>
              </a:rPr>
              <a:t>，</a:t>
            </a:r>
            <a:r>
              <a:rPr lang="en-US" altLang="zh-CN" dirty="0">
                <a:latin typeface="Times New Roman" pitchFamily="18" charset="0"/>
              </a:rPr>
              <a:t>f</a:t>
            </a:r>
            <a:r>
              <a:rPr lang="zh-CN" altLang="zh-CN" dirty="0">
                <a:latin typeface="Times New Roman" pitchFamily="18" charset="0"/>
              </a:rPr>
              <a:t>的地址为</a:t>
            </a:r>
            <a:r>
              <a:rPr lang="en-US" altLang="zh-CN" dirty="0">
                <a:latin typeface="Times New Roman" pitchFamily="18" charset="0"/>
              </a:rPr>
              <a:t>2004</a:t>
            </a:r>
            <a:r>
              <a:rPr lang="zh-CN" altLang="zh-CN" dirty="0" smtClean="0">
                <a:latin typeface="Times New Roman" pitchFamily="18" charset="0"/>
              </a:rPr>
              <a:t>。</a:t>
            </a:r>
            <a:endParaRPr lang="en-US" altLang="zh-CN" dirty="0" smtClean="0">
              <a:latin typeface="Times New Roman" pitchFamily="18" charset="0"/>
            </a:endParaRPr>
          </a:p>
          <a:p>
            <a:endParaRPr lang="zh-CN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 algn="ctr">
              <a:buNone/>
            </a:pPr>
            <a:r>
              <a:rPr lang="zh-CN" altLang="zh-CN" dirty="0" smtClean="0"/>
              <a:t>图</a:t>
            </a:r>
            <a:r>
              <a:rPr lang="en-US" altLang="zh-CN" dirty="0"/>
              <a:t>1 </a:t>
            </a:r>
            <a:r>
              <a:rPr lang="zh-CN" altLang="zh-CN" dirty="0"/>
              <a:t>变量在内存中所占字节的地址示意图</a:t>
            </a:r>
          </a:p>
          <a:p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149080"/>
            <a:ext cx="5759717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0135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zh-CN" altLang="zh-CN" dirty="0"/>
              <a:t>知识点介绍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en-US" altLang="zh-CN" sz="1900" dirty="0" smtClean="0"/>
              <a:t>    </a:t>
            </a:r>
            <a:r>
              <a:rPr lang="zh-CN" altLang="zh-CN" sz="1900" dirty="0">
                <a:latin typeface="Times New Roman" pitchFamily="18" charset="0"/>
              </a:rPr>
              <a:t>每个</a:t>
            </a:r>
            <a:r>
              <a:rPr lang="zh-CN" altLang="zh-CN" sz="1900" dirty="0">
                <a:latin typeface="Times New Roman" pitchFamily="18" charset="0"/>
              </a:rPr>
              <a:t>变量与具体地址的联系由</a:t>
            </a:r>
            <a:r>
              <a:rPr lang="en-US" altLang="zh-CN" sz="1900" dirty="0">
                <a:latin typeface="Times New Roman" pitchFamily="18" charset="0"/>
              </a:rPr>
              <a:t>C</a:t>
            </a:r>
            <a:r>
              <a:rPr lang="zh-CN" altLang="zh-CN" sz="1900" dirty="0">
                <a:latin typeface="Times New Roman" pitchFamily="18" charset="0"/>
              </a:rPr>
              <a:t>编译系统来完成。程序中我们对变量进行存取操作，实际上也就是对某个地址的存储单元进行操作。这种直接按变量的地址存取变量值的方式成为“直接存取”方式。</a:t>
            </a:r>
          </a:p>
          <a:p>
            <a:pPr marL="0" indent="0">
              <a:buNone/>
            </a:pPr>
            <a:r>
              <a:rPr lang="en-US" altLang="zh-CN" sz="1900" dirty="0" smtClean="0">
                <a:latin typeface="Times New Roman" pitchFamily="18" charset="0"/>
              </a:rPr>
              <a:t>       </a:t>
            </a:r>
            <a:r>
              <a:rPr lang="zh-CN" altLang="zh-CN" sz="1900" dirty="0" smtClean="0">
                <a:latin typeface="Times New Roman" pitchFamily="18" charset="0"/>
              </a:rPr>
              <a:t>如</a:t>
            </a:r>
            <a:r>
              <a:rPr lang="zh-CN" altLang="zh-CN" sz="1900" dirty="0">
                <a:latin typeface="Times New Roman" pitchFamily="18" charset="0"/>
              </a:rPr>
              <a:t>图</a:t>
            </a:r>
            <a:r>
              <a:rPr lang="en-US" altLang="zh-CN" sz="1900" dirty="0">
                <a:latin typeface="Times New Roman" pitchFamily="18" charset="0"/>
              </a:rPr>
              <a:t>2</a:t>
            </a:r>
            <a:r>
              <a:rPr lang="zh-CN" altLang="zh-CN" sz="1900" dirty="0">
                <a:latin typeface="Times New Roman" pitchFamily="18" charset="0"/>
              </a:rPr>
              <a:t>（</a:t>
            </a:r>
            <a:r>
              <a:rPr lang="en-US" altLang="zh-CN" sz="1900" dirty="0">
                <a:latin typeface="Times New Roman" pitchFamily="18" charset="0"/>
              </a:rPr>
              <a:t>a</a:t>
            </a:r>
            <a:r>
              <a:rPr lang="zh-CN" altLang="zh-CN" sz="1900" dirty="0">
                <a:latin typeface="Times New Roman" pitchFamily="18" charset="0"/>
              </a:rPr>
              <a:t>）所示，假设我们定义了一个这样的变量</a:t>
            </a:r>
            <a:r>
              <a:rPr lang="en-US" altLang="zh-CN" sz="1900" dirty="0">
                <a:latin typeface="Times New Roman" pitchFamily="18" charset="0"/>
              </a:rPr>
              <a:t>p</a:t>
            </a:r>
            <a:r>
              <a:rPr lang="zh-CN" altLang="zh-CN" sz="1900" dirty="0">
                <a:latin typeface="Times New Roman" pitchFamily="18" charset="0"/>
              </a:rPr>
              <a:t>，它也有自己的地址（</a:t>
            </a:r>
            <a:r>
              <a:rPr lang="en-US" altLang="zh-CN" sz="1900" dirty="0">
                <a:latin typeface="Times New Roman" pitchFamily="18" charset="0"/>
              </a:rPr>
              <a:t>2000</a:t>
            </a:r>
            <a:r>
              <a:rPr lang="zh-CN" altLang="zh-CN" sz="1900" dirty="0">
                <a:latin typeface="Times New Roman" pitchFamily="18" charset="0"/>
              </a:rPr>
              <a:t>）</a:t>
            </a:r>
            <a:r>
              <a:rPr lang="en-US" altLang="zh-CN" sz="1900" dirty="0">
                <a:latin typeface="Times New Roman" pitchFamily="18" charset="0"/>
              </a:rPr>
              <a:t>,</a:t>
            </a:r>
            <a:r>
              <a:rPr lang="zh-CN" altLang="zh-CN" sz="1900" dirty="0">
                <a:latin typeface="Times New Roman" pitchFamily="18" charset="0"/>
              </a:rPr>
              <a:t>若将变量</a:t>
            </a:r>
            <a:r>
              <a:rPr lang="en-US" altLang="zh-CN" sz="1900" dirty="0">
                <a:latin typeface="Times New Roman" pitchFamily="18" charset="0"/>
              </a:rPr>
              <a:t>a</a:t>
            </a:r>
            <a:r>
              <a:rPr lang="zh-CN" altLang="zh-CN" sz="1900" dirty="0">
                <a:latin typeface="Times New Roman" pitchFamily="18" charset="0"/>
              </a:rPr>
              <a:t>的内存地址（</a:t>
            </a:r>
            <a:r>
              <a:rPr lang="en-US" altLang="zh-CN" sz="1900" dirty="0">
                <a:latin typeface="Times New Roman" pitchFamily="18" charset="0"/>
              </a:rPr>
              <a:t>3000</a:t>
            </a:r>
            <a:r>
              <a:rPr lang="zh-CN" altLang="zh-CN" sz="1900" dirty="0">
                <a:latin typeface="Times New Roman" pitchFamily="18" charset="0"/>
              </a:rPr>
              <a:t>）存放到变量</a:t>
            </a:r>
            <a:r>
              <a:rPr lang="en-US" altLang="zh-CN" sz="1900" dirty="0">
                <a:latin typeface="Times New Roman" pitchFamily="18" charset="0"/>
              </a:rPr>
              <a:t>p</a:t>
            </a:r>
            <a:r>
              <a:rPr lang="zh-CN" altLang="zh-CN" sz="1900" dirty="0">
                <a:latin typeface="Times New Roman" pitchFamily="18" charset="0"/>
              </a:rPr>
              <a:t>中，这时要访问变量</a:t>
            </a:r>
            <a:r>
              <a:rPr lang="en-US" altLang="zh-CN" sz="1900" dirty="0">
                <a:latin typeface="Times New Roman" pitchFamily="18" charset="0"/>
              </a:rPr>
              <a:t>a</a:t>
            </a:r>
            <a:r>
              <a:rPr lang="zh-CN" altLang="zh-CN" sz="1900" dirty="0">
                <a:latin typeface="Times New Roman" pitchFamily="18" charset="0"/>
              </a:rPr>
              <a:t>所代表的存储单元，可以先找到变量</a:t>
            </a:r>
            <a:r>
              <a:rPr lang="en-US" altLang="zh-CN" sz="1900" dirty="0">
                <a:latin typeface="Times New Roman" pitchFamily="18" charset="0"/>
              </a:rPr>
              <a:t>p</a:t>
            </a:r>
            <a:r>
              <a:rPr lang="zh-CN" altLang="zh-CN" sz="1900" dirty="0">
                <a:latin typeface="Times New Roman" pitchFamily="18" charset="0"/>
              </a:rPr>
              <a:t>的地址（</a:t>
            </a:r>
            <a:r>
              <a:rPr lang="en-US" altLang="zh-CN" sz="1900" dirty="0">
                <a:latin typeface="Times New Roman" pitchFamily="18" charset="0"/>
              </a:rPr>
              <a:t>2000</a:t>
            </a:r>
            <a:r>
              <a:rPr lang="zh-CN" altLang="zh-CN" sz="1900" dirty="0">
                <a:latin typeface="Times New Roman" pitchFamily="18" charset="0"/>
              </a:rPr>
              <a:t>），从中取出</a:t>
            </a:r>
            <a:r>
              <a:rPr lang="en-US" altLang="zh-CN" sz="1900" dirty="0">
                <a:latin typeface="Times New Roman" pitchFamily="18" charset="0"/>
              </a:rPr>
              <a:t>a</a:t>
            </a:r>
            <a:r>
              <a:rPr lang="zh-CN" altLang="zh-CN" sz="1900" dirty="0">
                <a:latin typeface="Times New Roman" pitchFamily="18" charset="0"/>
              </a:rPr>
              <a:t>的地址（</a:t>
            </a:r>
            <a:r>
              <a:rPr lang="en-US" altLang="zh-CN" sz="1900" dirty="0">
                <a:latin typeface="Times New Roman" pitchFamily="18" charset="0"/>
              </a:rPr>
              <a:t>3000</a:t>
            </a:r>
            <a:r>
              <a:rPr lang="zh-CN" altLang="zh-CN" sz="1900" dirty="0">
                <a:latin typeface="Times New Roman" pitchFamily="18" charset="0"/>
              </a:rPr>
              <a:t>），然后再去访问以</a:t>
            </a:r>
            <a:r>
              <a:rPr lang="en-US" altLang="zh-CN" sz="1900" dirty="0">
                <a:latin typeface="Times New Roman" pitchFamily="18" charset="0"/>
              </a:rPr>
              <a:t>3000</a:t>
            </a:r>
            <a:r>
              <a:rPr lang="zh-CN" altLang="zh-CN" sz="1900" dirty="0">
                <a:latin typeface="Times New Roman" pitchFamily="18" charset="0"/>
              </a:rPr>
              <a:t>为首地址的存储单元。这种通过变量</a:t>
            </a:r>
            <a:r>
              <a:rPr lang="en-US" altLang="zh-CN" sz="1900" dirty="0">
                <a:latin typeface="Times New Roman" pitchFamily="18" charset="0"/>
              </a:rPr>
              <a:t>p</a:t>
            </a:r>
            <a:r>
              <a:rPr lang="zh-CN" altLang="zh-CN" sz="1900" dirty="0">
                <a:latin typeface="Times New Roman" pitchFamily="18" charset="0"/>
              </a:rPr>
              <a:t>间接得到变量</a:t>
            </a:r>
            <a:r>
              <a:rPr lang="en-US" altLang="zh-CN" sz="1900" dirty="0">
                <a:latin typeface="Times New Roman" pitchFamily="18" charset="0"/>
              </a:rPr>
              <a:t>a</a:t>
            </a:r>
            <a:r>
              <a:rPr lang="zh-CN" altLang="zh-CN" sz="1900" dirty="0">
                <a:latin typeface="Times New Roman" pitchFamily="18" charset="0"/>
              </a:rPr>
              <a:t>的地址，然后在存取变量</a:t>
            </a:r>
            <a:r>
              <a:rPr lang="en-US" altLang="zh-CN" sz="1900" dirty="0">
                <a:latin typeface="Times New Roman" pitchFamily="18" charset="0"/>
              </a:rPr>
              <a:t>a</a:t>
            </a:r>
            <a:r>
              <a:rPr lang="zh-CN" altLang="zh-CN" sz="1900" dirty="0">
                <a:latin typeface="Times New Roman" pitchFamily="18" charset="0"/>
              </a:rPr>
              <a:t>的值的方式称为“间接存取”方式。这种用来存放地址的变量称为“指针变量”，上述变量</a:t>
            </a:r>
            <a:r>
              <a:rPr lang="en-US" altLang="zh-CN" sz="1900" dirty="0">
                <a:latin typeface="Times New Roman" pitchFamily="18" charset="0"/>
              </a:rPr>
              <a:t>p</a:t>
            </a:r>
            <a:r>
              <a:rPr lang="zh-CN" altLang="zh-CN" sz="1900" dirty="0">
                <a:latin typeface="Times New Roman" pitchFamily="18" charset="0"/>
              </a:rPr>
              <a:t>就是指针变量。</a:t>
            </a:r>
          </a:p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25144"/>
            <a:ext cx="4824536" cy="1410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2714277" y="6135827"/>
            <a:ext cx="3355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图</a:t>
            </a:r>
            <a:r>
              <a:rPr lang="en-US" altLang="zh-CN" dirty="0"/>
              <a:t>2 </a:t>
            </a:r>
            <a:r>
              <a:rPr lang="zh-CN" altLang="zh-CN" dirty="0"/>
              <a:t>存放地址的指针变量示意图</a:t>
            </a:r>
          </a:p>
        </p:txBody>
      </p:sp>
    </p:spTree>
    <p:extLst>
      <p:ext uri="{BB962C8B-B14F-4D97-AF65-F5344CB8AC3E}">
        <p14:creationId xmlns:p14="http://schemas.microsoft.com/office/powerpoint/2010/main" val="1945736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1</a:t>
            </a:r>
            <a:r>
              <a:rPr lang="zh-CN" altLang="en-US" dirty="0" smtClean="0"/>
              <a:t>：</a:t>
            </a:r>
            <a:r>
              <a:rPr lang="zh-CN" altLang="zh-CN" dirty="0"/>
              <a:t>指针操作符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400" dirty="0" smtClean="0">
                <a:latin typeface="Times New Roman" pitchFamily="18" charset="0"/>
              </a:rPr>
              <a:t>    </a:t>
            </a:r>
            <a:r>
              <a:rPr lang="zh-CN" altLang="zh-CN" sz="2400" dirty="0" smtClean="0">
                <a:latin typeface="Times New Roman" pitchFamily="18" charset="0"/>
              </a:rPr>
              <a:t>（</a:t>
            </a:r>
            <a:r>
              <a:rPr lang="en-US" altLang="zh-CN" sz="2400" dirty="0">
                <a:latin typeface="Times New Roman" pitchFamily="18" charset="0"/>
              </a:rPr>
              <a:t>2</a:t>
            </a:r>
            <a:r>
              <a:rPr lang="zh-CN" altLang="zh-CN" sz="2400" dirty="0">
                <a:latin typeface="Times New Roman" pitchFamily="18" charset="0"/>
              </a:rPr>
              <a:t>）</a:t>
            </a:r>
            <a:r>
              <a:rPr lang="zh-CN" altLang="zh-CN" sz="2400" dirty="0">
                <a:latin typeface="Times New Roman" pitchFamily="18" charset="0"/>
              </a:rPr>
              <a:t>指针</a:t>
            </a:r>
            <a:r>
              <a:rPr lang="zh-CN" altLang="zh-CN" sz="2400" dirty="0">
                <a:latin typeface="Times New Roman" pitchFamily="18" charset="0"/>
              </a:rPr>
              <a:t>操作符</a:t>
            </a:r>
            <a:endParaRPr lang="en-US" altLang="zh-CN" sz="2400" dirty="0">
              <a:latin typeface="Times New Roman" pitchFamily="18" charset="0"/>
            </a:endParaRPr>
          </a:p>
          <a:p>
            <a:pPr marL="0" indent="0">
              <a:buNone/>
            </a:pPr>
            <a:r>
              <a:rPr lang="en-US" altLang="zh-CN" sz="2400" dirty="0" smtClean="0">
                <a:latin typeface="Times New Roman" pitchFamily="18" charset="0"/>
              </a:rPr>
              <a:t>      </a:t>
            </a:r>
            <a:r>
              <a:rPr lang="zh-CN" altLang="zh-CN" sz="2400" dirty="0" smtClean="0">
                <a:latin typeface="Times New Roman" pitchFamily="18" charset="0"/>
              </a:rPr>
              <a:t>指针</a:t>
            </a:r>
            <a:r>
              <a:rPr lang="zh-CN" altLang="zh-CN" sz="2400" dirty="0">
                <a:latin typeface="Times New Roman" pitchFamily="18" charset="0"/>
              </a:rPr>
              <a:t>操作符有</a:t>
            </a:r>
            <a:r>
              <a:rPr lang="en-US" altLang="zh-CN" sz="2400" dirty="0">
                <a:latin typeface="Times New Roman" pitchFamily="18" charset="0"/>
              </a:rPr>
              <a:t>*</a:t>
            </a:r>
            <a:r>
              <a:rPr lang="zh-CN" altLang="zh-CN" sz="2400" dirty="0">
                <a:latin typeface="Times New Roman" pitchFamily="18" charset="0"/>
              </a:rPr>
              <a:t>与</a:t>
            </a:r>
            <a:r>
              <a:rPr lang="en-US" altLang="zh-CN" sz="2400" dirty="0">
                <a:latin typeface="Times New Roman" pitchFamily="18" charset="0"/>
              </a:rPr>
              <a:t>&amp;</a:t>
            </a:r>
            <a:r>
              <a:rPr lang="zh-CN" altLang="zh-CN" sz="2400" dirty="0">
                <a:latin typeface="Times New Roman" pitchFamily="18" charset="0"/>
              </a:rPr>
              <a:t>两个，分别实现取变量和取地址的操作。程序中就是通过这两个操作符实现指针的定义与访问的。</a:t>
            </a:r>
          </a:p>
          <a:p>
            <a:pPr marL="0" indent="0">
              <a:buNone/>
            </a:pPr>
            <a:r>
              <a:rPr lang="en-US" altLang="zh-CN" sz="2400" dirty="0" smtClean="0">
                <a:latin typeface="Times New Roman" pitchFamily="18" charset="0"/>
              </a:rPr>
              <a:t>      “&amp;”</a:t>
            </a:r>
            <a:r>
              <a:rPr lang="zh-CN" altLang="zh-CN" sz="2400" dirty="0">
                <a:latin typeface="Times New Roman" pitchFamily="18" charset="0"/>
              </a:rPr>
              <a:t>可以实现取一个变量的地址的功能。取出的变量地址可能是一个很复杂的数据类型，但是操作时并不关心数值的多少，只需要保存到一个变量上面。</a:t>
            </a:r>
          </a:p>
          <a:p>
            <a:pPr marL="0" indent="0">
              <a:buNone/>
            </a:pPr>
            <a:r>
              <a:rPr lang="en-US" altLang="zh-CN" sz="2400" dirty="0" smtClean="0">
                <a:latin typeface="Times New Roman" pitchFamily="18" charset="0"/>
              </a:rPr>
              <a:t>      “*”</a:t>
            </a:r>
            <a:r>
              <a:rPr lang="zh-CN" altLang="zh-CN" sz="2400" dirty="0">
                <a:latin typeface="Times New Roman" pitchFamily="18" charset="0"/>
              </a:rPr>
              <a:t>实现取一个指针所指向的变量的功能。例如下面的代码，就是通过一个变量的指针来访问变量。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2073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CN" altLang="zh-CN" sz="4400" b="1" dirty="0"/>
              <a:t>任务</a:t>
            </a:r>
            <a:r>
              <a:rPr lang="en-US" altLang="zh-CN" sz="4400" b="1" dirty="0"/>
              <a:t>2 </a:t>
            </a:r>
            <a:r>
              <a:rPr lang="en-US" altLang="zh-CN" sz="4400" b="1" dirty="0"/>
              <a:t> </a:t>
            </a:r>
            <a:r>
              <a:rPr lang="zh-CN" altLang="zh-CN" sz="4400" b="1" dirty="0" smtClean="0"/>
              <a:t>利用</a:t>
            </a:r>
            <a:r>
              <a:rPr lang="zh-CN" altLang="zh-CN" sz="4400" b="1" dirty="0"/>
              <a:t>指针引用数组的方法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6719473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36</TotalTime>
  <Words>1735</Words>
  <Application>Microsoft Office PowerPoint</Application>
  <PresentationFormat>全屏显示(4:3)</PresentationFormat>
  <Paragraphs>77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流畅</vt:lpstr>
      <vt:lpstr>C语言程序设计</vt:lpstr>
      <vt:lpstr>内容摘要</vt:lpstr>
      <vt:lpstr>学习目标</vt:lpstr>
      <vt:lpstr>任务1 掌握指针的基本概念</vt:lpstr>
      <vt:lpstr>任务1：任务引导</vt:lpstr>
      <vt:lpstr>任务1：知识点介绍</vt:lpstr>
      <vt:lpstr>任务1：知识点介绍</vt:lpstr>
      <vt:lpstr>任务1：指针操作符</vt:lpstr>
      <vt:lpstr>任务2  利用指针引用数组的方法</vt:lpstr>
      <vt:lpstr>任务2：任务引导</vt:lpstr>
      <vt:lpstr>任务2：知识点介绍</vt:lpstr>
      <vt:lpstr>任务2：知识点介绍</vt:lpstr>
      <vt:lpstr>任务3  利用指针引用字符串的方法</vt:lpstr>
      <vt:lpstr>任务3：任务引导</vt:lpstr>
      <vt:lpstr>任务3：知识点介绍</vt:lpstr>
      <vt:lpstr>任务4 向函数的指针的使用方法</vt:lpstr>
      <vt:lpstr>任务4：任务引导</vt:lpstr>
      <vt:lpstr>任务4：知识点介绍</vt:lpstr>
      <vt:lpstr>任务4：知识点介绍</vt:lpstr>
      <vt:lpstr>本章小结</vt:lpstr>
      <vt:lpstr>本章小结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C语言程序设计</dc:title>
  <dc:creator>Administrator</dc:creator>
  <cp:lastModifiedBy>Administrator</cp:lastModifiedBy>
  <cp:revision>18</cp:revision>
  <dcterms:created xsi:type="dcterms:W3CDTF">2014-07-30T15:01:15Z</dcterms:created>
  <dcterms:modified xsi:type="dcterms:W3CDTF">2014-07-31T00:46:51Z</dcterms:modified>
</cp:coreProperties>
</file>