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5" r:id="rId20"/>
    <p:sldId id="274" r:id="rId21"/>
    <p:sldId id="276" r:id="rId22"/>
    <p:sldId id="277" r:id="rId23"/>
    <p:sldId id="279" r:id="rId24"/>
    <p:sldId id="278"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140"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t>2015/6/10</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2015/6/10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2015/6/10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2015/6/10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2015/6/10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2015/6/10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2015/6/10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t>2015/6/10</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baike.haosou.com/doc/2186591.html"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www.elecfans.com/baike/tongxingjishu/chungshuwang/20100403214475.html"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x-none" altLang="zh-CN" b="1" dirty="0"/>
              <a:t>第4章认证技术</a:t>
            </a:r>
            <a:endParaRPr lang="zh-CN" altLang="zh-CN" b="1" dirty="0"/>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572514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4.3 </a:t>
            </a:r>
            <a:r>
              <a:rPr lang="zh-CN" altLang="zh-CN" b="1" dirty="0"/>
              <a:t>消息认证</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zh-CN" dirty="0"/>
              <a:t>（</a:t>
            </a:r>
            <a:r>
              <a:rPr lang="en-US" altLang="zh-CN" dirty="0"/>
              <a:t>4</a:t>
            </a:r>
            <a:r>
              <a:rPr lang="zh-CN" altLang="zh-CN" dirty="0"/>
              <a:t>）内容篡改：篡改报文的内容．包括插入、删除、调换及修改。</a:t>
            </a:r>
            <a:r>
              <a:rPr lang="en-US" altLang="zh-CN" dirty="0"/>
              <a:t/>
            </a:r>
            <a:br>
              <a:rPr lang="en-US" altLang="zh-CN" dirty="0"/>
            </a:br>
            <a:r>
              <a:rPr lang="zh-CN" altLang="zh-CN" dirty="0"/>
              <a:t>（</a:t>
            </a:r>
            <a:r>
              <a:rPr lang="en-US" altLang="zh-CN" dirty="0"/>
              <a:t>5</a:t>
            </a:r>
            <a:r>
              <a:rPr lang="zh-CN" altLang="zh-CN" dirty="0"/>
              <a:t>）序号篡改：对通信双方报文序号的任何修改，包括插入、删除和重排序。</a:t>
            </a:r>
            <a:r>
              <a:rPr lang="en-US" altLang="zh-CN" dirty="0"/>
              <a:t/>
            </a:r>
            <a:br>
              <a:rPr lang="en-US" altLang="zh-CN" dirty="0"/>
            </a:br>
            <a:r>
              <a:rPr lang="zh-CN" altLang="zh-CN" dirty="0"/>
              <a:t>（</a:t>
            </a:r>
            <a:r>
              <a:rPr lang="en-US" altLang="zh-CN" dirty="0"/>
              <a:t>6</a:t>
            </a:r>
            <a:r>
              <a:rPr lang="zh-CN" altLang="zh-CN" dirty="0"/>
              <a:t>）计时篡改：报文延迟或回放。在面向连接的应用中，一个完整的会话或报文的序列可以是在之前某些有效会话的回放，或者序列中的单个报文能被延迟或回放。在无连接环境中，单个报文</a:t>
            </a:r>
            <a:r>
              <a:rPr lang="en-US" altLang="zh-CN" dirty="0"/>
              <a:t>(</a:t>
            </a:r>
            <a:r>
              <a:rPr lang="zh-CN" altLang="zh-CN" dirty="0"/>
              <a:t>如数据报</a:t>
            </a:r>
            <a:r>
              <a:rPr lang="en-US" altLang="zh-CN" dirty="0"/>
              <a:t>)</a:t>
            </a:r>
            <a:r>
              <a:rPr lang="zh-CN" altLang="zh-CN" dirty="0"/>
              <a:t>能被延迟或回放。</a:t>
            </a:r>
            <a:r>
              <a:rPr lang="en-US" altLang="zh-CN" dirty="0"/>
              <a:t/>
            </a:r>
            <a:br>
              <a:rPr lang="en-US" altLang="zh-CN" dirty="0"/>
            </a:br>
            <a:r>
              <a:rPr lang="zh-CN" altLang="zh-CN" dirty="0"/>
              <a:t>（</a:t>
            </a:r>
            <a:r>
              <a:rPr lang="en-US" altLang="zh-CN" dirty="0"/>
              <a:t>7</a:t>
            </a:r>
            <a:r>
              <a:rPr lang="zh-CN" altLang="zh-CN" dirty="0"/>
              <a:t>）抵赖：终点否认收到某报文或源点否认发过某报文。</a:t>
            </a:r>
            <a:r>
              <a:rPr lang="en-US" altLang="zh-CN" dirty="0"/>
              <a:t/>
            </a:r>
            <a:br>
              <a:rPr lang="en-US" altLang="zh-CN" dirty="0"/>
            </a:br>
            <a:endParaRPr lang="zh-CN" altLang="en-US" dirty="0"/>
          </a:p>
        </p:txBody>
      </p:sp>
    </p:spTree>
    <p:extLst>
      <p:ext uri="{BB962C8B-B14F-4D97-AF65-F5344CB8AC3E}">
        <p14:creationId xmlns:p14="http://schemas.microsoft.com/office/powerpoint/2010/main" val="33096106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4.3 </a:t>
            </a:r>
            <a:r>
              <a:rPr lang="zh-CN" altLang="zh-CN" b="1" dirty="0"/>
              <a:t>消息认证</a:t>
            </a:r>
            <a:endParaRPr lang="zh-CN" altLang="en-US" dirty="0"/>
          </a:p>
        </p:txBody>
      </p:sp>
      <p:sp>
        <p:nvSpPr>
          <p:cNvPr id="3" name="内容占位符 2"/>
          <p:cNvSpPr>
            <a:spLocks noGrp="1"/>
          </p:cNvSpPr>
          <p:nvPr>
            <p:ph idx="1"/>
          </p:nvPr>
        </p:nvSpPr>
        <p:spPr/>
        <p:txBody>
          <a:bodyPr/>
          <a:lstStyle/>
          <a:p>
            <a:r>
              <a:rPr lang="zh-CN" altLang="zh-CN" dirty="0"/>
              <a:t>消息认证的检验内容应包括：证实报文的信源和宿源及报文内容是否遭到偶然或有意地篡改、报文的序号是否正确、报文的到达时间是否在指定的期限内。总之，消息认证使接收者能识别报文的源、内容的真伪、时间有效性等。这种认证只在相互通信的双方之间进行，而不允许第三者进行上述认证</a:t>
            </a:r>
            <a:endParaRPr lang="zh-CN" altLang="en-US" dirty="0"/>
          </a:p>
        </p:txBody>
      </p:sp>
    </p:spTree>
    <p:extLst>
      <p:ext uri="{BB962C8B-B14F-4D97-AF65-F5344CB8AC3E}">
        <p14:creationId xmlns:p14="http://schemas.microsoft.com/office/powerpoint/2010/main" val="961263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4.3 </a:t>
            </a:r>
            <a:r>
              <a:rPr lang="zh-CN" altLang="zh-CN" b="1" dirty="0"/>
              <a:t>消息认证</a:t>
            </a:r>
            <a:endParaRPr lang="zh-CN" altLang="en-US" dirty="0"/>
          </a:p>
        </p:txBody>
      </p:sp>
      <p:sp>
        <p:nvSpPr>
          <p:cNvPr id="3" name="内容占位符 2"/>
          <p:cNvSpPr>
            <a:spLocks noGrp="1"/>
          </p:cNvSpPr>
          <p:nvPr>
            <p:ph idx="1"/>
          </p:nvPr>
        </p:nvSpPr>
        <p:spPr/>
        <p:txBody>
          <a:bodyPr/>
          <a:lstStyle/>
          <a:p>
            <a:r>
              <a:rPr lang="zh-CN" altLang="zh-CN" b="1" dirty="0"/>
              <a:t>报文鉴别码</a:t>
            </a:r>
            <a:r>
              <a:rPr lang="en-US" altLang="zh-CN" b="1" dirty="0"/>
              <a:t>(MAC)</a:t>
            </a:r>
            <a:endParaRPr lang="zh-CN" altLang="zh-CN" dirty="0"/>
          </a:p>
          <a:p>
            <a:r>
              <a:rPr lang="zh-CN" altLang="zh-CN" sz="2400" dirty="0"/>
              <a:t>消息验证码</a:t>
            </a:r>
            <a:r>
              <a:rPr lang="en-US" altLang="zh-CN" sz="2400" dirty="0"/>
              <a:t>MAC</a:t>
            </a:r>
            <a:r>
              <a:rPr lang="zh-CN" altLang="zh-CN" sz="2400" dirty="0"/>
              <a:t>（</a:t>
            </a:r>
            <a:r>
              <a:rPr lang="en-US" altLang="zh-CN" sz="2400" dirty="0"/>
              <a:t>Message Authentication Codes</a:t>
            </a:r>
            <a:r>
              <a:rPr lang="zh-CN" altLang="zh-CN" sz="2400" dirty="0"/>
              <a:t>）由于采用共享密钥，是一种广泛使用的消息认证技术。它是使用一个密钥产生一个短小的定长数据分组，并将它附加在报文中。该技术假定通信双方，比如说</a:t>
            </a:r>
            <a:r>
              <a:rPr lang="en-US" altLang="zh-CN" sz="2400" dirty="0"/>
              <a:t>A</a:t>
            </a:r>
            <a:r>
              <a:rPr lang="zh-CN" altLang="zh-CN" sz="2400" dirty="0"/>
              <a:t>和</a:t>
            </a:r>
            <a:r>
              <a:rPr lang="en-US" altLang="zh-CN" sz="2400" dirty="0"/>
              <a:t>B</a:t>
            </a:r>
            <a:r>
              <a:rPr lang="zh-CN" altLang="zh-CN" sz="2400" dirty="0"/>
              <a:t>，共享一个共有的密钥</a:t>
            </a:r>
            <a:r>
              <a:rPr lang="en-US" altLang="zh-CN" sz="2400" dirty="0"/>
              <a:t>K</a:t>
            </a:r>
            <a:r>
              <a:rPr lang="zh-CN" altLang="zh-CN" sz="2400" dirty="0"/>
              <a:t>。当</a:t>
            </a:r>
            <a:r>
              <a:rPr lang="en-US" altLang="zh-CN" sz="2400" dirty="0"/>
              <a:t>A</a:t>
            </a:r>
            <a:r>
              <a:rPr lang="zh-CN" altLang="zh-CN" sz="2400" dirty="0"/>
              <a:t>有要发往</a:t>
            </a:r>
            <a:r>
              <a:rPr lang="en-US" altLang="zh-CN" sz="2400" dirty="0"/>
              <a:t>B</a:t>
            </a:r>
            <a:r>
              <a:rPr lang="zh-CN" altLang="zh-CN" sz="2400" dirty="0"/>
              <a:t>的报文时，它将计算</a:t>
            </a:r>
            <a:r>
              <a:rPr lang="en-US" altLang="zh-CN" sz="2400" dirty="0"/>
              <a:t>MAC</a:t>
            </a:r>
            <a:r>
              <a:rPr lang="zh-CN" altLang="zh-CN" sz="2400" dirty="0"/>
              <a:t>，</a:t>
            </a:r>
            <a:r>
              <a:rPr lang="en-US" altLang="zh-CN" sz="2400" dirty="0"/>
              <a:t>MAC</a:t>
            </a:r>
            <a:r>
              <a:rPr lang="zh-CN" altLang="zh-CN" sz="2400" dirty="0"/>
              <a:t>作为报文和密钥</a:t>
            </a:r>
            <a:r>
              <a:rPr lang="en-US" altLang="zh-CN" sz="2400" dirty="0"/>
              <a:t>K</a:t>
            </a:r>
            <a:r>
              <a:rPr lang="zh-CN" altLang="zh-CN" sz="2400" dirty="0"/>
              <a:t>的一个函数值。</a:t>
            </a:r>
          </a:p>
          <a:p>
            <a:endParaRPr lang="zh-CN" altLang="en-US" dirty="0"/>
          </a:p>
        </p:txBody>
      </p:sp>
    </p:spTree>
    <p:extLst>
      <p:ext uri="{BB962C8B-B14F-4D97-AF65-F5344CB8AC3E}">
        <p14:creationId xmlns:p14="http://schemas.microsoft.com/office/powerpoint/2010/main" val="2933729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4.3 </a:t>
            </a:r>
            <a:r>
              <a:rPr lang="zh-CN" altLang="zh-CN" b="1" dirty="0"/>
              <a:t>消息认证</a:t>
            </a:r>
            <a:endParaRPr lang="zh-CN" alt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03648" y="2348880"/>
            <a:ext cx="6192688" cy="2388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9186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4.3 </a:t>
            </a:r>
            <a:r>
              <a:rPr lang="zh-CN" altLang="zh-CN" b="1" dirty="0"/>
              <a:t>消息认证</a:t>
            </a:r>
            <a:endParaRPr lang="zh-CN" altLang="en-US" dirty="0"/>
          </a:p>
        </p:txBody>
      </p:sp>
      <p:sp>
        <p:nvSpPr>
          <p:cNvPr id="3" name="内容占位符 2"/>
          <p:cNvSpPr>
            <a:spLocks noGrp="1"/>
          </p:cNvSpPr>
          <p:nvPr>
            <p:ph idx="1"/>
          </p:nvPr>
        </p:nvSpPr>
        <p:spPr/>
        <p:txBody>
          <a:bodyPr>
            <a:normAutofit fontScale="62500" lnSpcReduction="20000"/>
          </a:bodyPr>
          <a:lstStyle/>
          <a:p>
            <a:r>
              <a:rPr lang="zh-CN" altLang="zh-CN" dirty="0"/>
              <a:t>一般常规的加密能提供鉴别，同时也有己广泛使用的现成产品，为什么不简单地使用它而要采用独立的报文鉴别码？这主要是因为：</a:t>
            </a:r>
          </a:p>
          <a:p>
            <a:r>
              <a:rPr lang="zh-CN" altLang="zh-CN" dirty="0"/>
              <a:t>（</a:t>
            </a:r>
            <a:r>
              <a:rPr lang="en-US" altLang="zh-CN" dirty="0"/>
              <a:t>1</a:t>
            </a:r>
            <a:r>
              <a:rPr lang="zh-CN" altLang="zh-CN" dirty="0"/>
              <a:t>）有许多应用要求将相同的报文对许多终点进行广播，这样的例子如通知用户目的网络不通或军用控制中心发出告警信息。仅使用一个终点负责报文的真实性这一方法既经济又可靠。这样，报文必须以明文加对应报文鉴别码的形式广播。负责鉴别的系统拥有相应的密钥，</a:t>
            </a:r>
          </a:p>
          <a:p>
            <a:r>
              <a:rPr lang="zh-CN" altLang="zh-CN" dirty="0"/>
              <a:t>并执行鉴别操作。如果鉴别不正确，其他终点将收到一个一般的告警。</a:t>
            </a:r>
            <a:r>
              <a:rPr lang="en-US" altLang="zh-CN" dirty="0"/>
              <a:t>	</a:t>
            </a:r>
            <a:endParaRPr lang="zh-CN" altLang="zh-CN" dirty="0"/>
          </a:p>
          <a:p>
            <a:r>
              <a:rPr lang="zh-CN" altLang="zh-CN" dirty="0"/>
              <a:t>（</a:t>
            </a:r>
            <a:r>
              <a:rPr lang="en-US" altLang="zh-CN" dirty="0"/>
              <a:t>2</a:t>
            </a:r>
            <a:r>
              <a:rPr lang="zh-CN" altLang="zh-CN" dirty="0"/>
              <a:t>）另一个可用的情形是一方有繁重的处理任务，无法负担对所有收到报文进行解密的工作量。仅进行有选择地鉴别，对报文进行随机检查。</a:t>
            </a:r>
          </a:p>
          <a:p>
            <a:r>
              <a:rPr lang="zh-CN" altLang="zh-CN" dirty="0"/>
              <a:t>（</a:t>
            </a:r>
            <a:r>
              <a:rPr lang="en-US" altLang="zh-CN" dirty="0"/>
              <a:t>3</a:t>
            </a:r>
            <a:r>
              <a:rPr lang="zh-CN" altLang="zh-CN" dirty="0"/>
              <a:t>）对明文形式的计算机程序进行鉴别是一项吸引入的服务。计算机程序每次执行时无需进行耗费处理机资源的解密。如果将报文鉴别码附加到该程序上，通过检查能随时确信该程序的完整性。</a:t>
            </a:r>
          </a:p>
          <a:p>
            <a:endParaRPr lang="zh-CN" altLang="en-US" dirty="0"/>
          </a:p>
        </p:txBody>
      </p:sp>
    </p:spTree>
    <p:extLst>
      <p:ext uri="{BB962C8B-B14F-4D97-AF65-F5344CB8AC3E}">
        <p14:creationId xmlns:p14="http://schemas.microsoft.com/office/powerpoint/2010/main" val="40496594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4.3 </a:t>
            </a:r>
            <a:r>
              <a:rPr lang="zh-CN" altLang="zh-CN" b="1" dirty="0"/>
              <a:t>消息认证</a:t>
            </a:r>
            <a:endParaRPr lang="zh-CN" altLang="en-US" dirty="0"/>
          </a:p>
        </p:txBody>
      </p:sp>
      <p:sp>
        <p:nvSpPr>
          <p:cNvPr id="3" name="内容占位符 2"/>
          <p:cNvSpPr>
            <a:spLocks noGrp="1"/>
          </p:cNvSpPr>
          <p:nvPr>
            <p:ph idx="1"/>
          </p:nvPr>
        </p:nvSpPr>
        <p:spPr>
          <a:xfrm>
            <a:off x="467544" y="1628800"/>
            <a:ext cx="8229600" cy="4686320"/>
          </a:xfrm>
        </p:spPr>
        <p:txBody>
          <a:bodyPr/>
          <a:lstStyle/>
          <a:p>
            <a:r>
              <a:rPr lang="zh-CN" altLang="zh-CN" b="1" dirty="0"/>
              <a:t>散列（</a:t>
            </a:r>
            <a:r>
              <a:rPr lang="en-US" altLang="zh-CN" b="1" dirty="0"/>
              <a:t>Hash</a:t>
            </a:r>
            <a:r>
              <a:rPr lang="zh-CN" altLang="zh-CN" b="1" dirty="0"/>
              <a:t>）函数</a:t>
            </a:r>
            <a:endParaRPr lang="zh-CN" altLang="zh-CN" dirty="0"/>
          </a:p>
          <a:p>
            <a:r>
              <a:rPr lang="zh-CN" altLang="zh-CN" dirty="0"/>
              <a:t>散列函数</a:t>
            </a:r>
            <a:r>
              <a:rPr lang="en-US" altLang="zh-CN" dirty="0"/>
              <a:t>(</a:t>
            </a:r>
            <a:r>
              <a:rPr lang="zh-CN" altLang="zh-CN" dirty="0"/>
              <a:t>又称杂凑函数</a:t>
            </a:r>
            <a:r>
              <a:rPr lang="en-US" altLang="zh-CN" dirty="0"/>
              <a:t>)</a:t>
            </a:r>
            <a:r>
              <a:rPr lang="zh-CN" altLang="zh-CN" dirty="0"/>
              <a:t>是对不定长的输入产生定长输出的一种特殊函数其中</a:t>
            </a:r>
            <a:r>
              <a:rPr lang="en-US" altLang="zh-CN" dirty="0"/>
              <a:t>M</a:t>
            </a:r>
            <a:r>
              <a:rPr lang="zh-CN" altLang="zh-CN" dirty="0"/>
              <a:t>是变长的，消息</a:t>
            </a:r>
            <a:r>
              <a:rPr lang="en-US" altLang="zh-CN" dirty="0"/>
              <a:t>h=H</a:t>
            </a:r>
            <a:r>
              <a:rPr lang="zh-CN" altLang="zh-CN" dirty="0"/>
              <a:t>（</a:t>
            </a:r>
            <a:r>
              <a:rPr lang="en-US" altLang="zh-CN" dirty="0"/>
              <a:t>M</a:t>
            </a:r>
            <a:r>
              <a:rPr lang="zh-CN" altLang="zh-CN" dirty="0"/>
              <a:t>）是定长的散列值或称为消息摘要。散列函数</a:t>
            </a:r>
            <a:r>
              <a:rPr lang="en-US" altLang="zh-CN" dirty="0"/>
              <a:t>H </a:t>
            </a:r>
            <a:r>
              <a:rPr lang="zh-CN" altLang="zh-CN" dirty="0"/>
              <a:t>是公开的，散列值在信源处被附加在消息上，接收方通过重新计算散列值来保证消息未被窜改。</a:t>
            </a:r>
            <a:endParaRPr lang="zh-CN" altLang="en-US" dirty="0"/>
          </a:p>
        </p:txBody>
      </p:sp>
    </p:spTree>
    <p:extLst>
      <p:ext uri="{BB962C8B-B14F-4D97-AF65-F5344CB8AC3E}">
        <p14:creationId xmlns:p14="http://schemas.microsoft.com/office/powerpoint/2010/main" val="39416209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4.3 </a:t>
            </a:r>
            <a:r>
              <a:rPr lang="zh-CN" altLang="zh-CN" b="1" dirty="0"/>
              <a:t>消息认证</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zh-CN" dirty="0"/>
              <a:t>散列码不同的使用方式可以提供不同要求的消息认证，这里列出如下四种：</a:t>
            </a:r>
          </a:p>
          <a:p>
            <a:r>
              <a:rPr lang="zh-CN" altLang="zh-CN" dirty="0"/>
              <a:t>（</a:t>
            </a:r>
            <a:r>
              <a:rPr lang="en-US" altLang="zh-CN" dirty="0"/>
              <a:t>1</a:t>
            </a:r>
            <a:r>
              <a:rPr lang="zh-CN" altLang="zh-CN" dirty="0"/>
              <a:t>）使用对称密码体制对附加了散列码的消息进行加密。这种方式与用对称密码体制加密附加检错码的消息在结构上是一致的。认证的原理也相同，而且这种方式也提供保密性。</a:t>
            </a:r>
          </a:p>
          <a:p>
            <a:r>
              <a:rPr lang="zh-CN" altLang="zh-CN" dirty="0"/>
              <a:t>（</a:t>
            </a:r>
            <a:r>
              <a:rPr lang="en-US" altLang="zh-CN" dirty="0"/>
              <a:t>2</a:t>
            </a:r>
            <a:r>
              <a:rPr lang="zh-CN" altLang="zh-CN" dirty="0"/>
              <a:t>）使用对称密码体制仅对附加的散列码进行加密。在这种方式中，如果将散列函数与加密函数合并为一个整体函数实际上就是一个</a:t>
            </a:r>
            <a:r>
              <a:rPr lang="en-US" altLang="zh-CN" dirty="0"/>
              <a:t>MAC</a:t>
            </a:r>
            <a:r>
              <a:rPr lang="zh-CN" altLang="zh-CN" dirty="0"/>
              <a:t>函数。</a:t>
            </a:r>
          </a:p>
          <a:p>
            <a:r>
              <a:rPr lang="zh-CN" altLang="zh-CN" dirty="0"/>
              <a:t>（</a:t>
            </a:r>
            <a:r>
              <a:rPr lang="en-US" altLang="zh-CN" dirty="0"/>
              <a:t>3</a:t>
            </a:r>
            <a:r>
              <a:rPr lang="zh-CN" altLang="zh-CN" dirty="0"/>
              <a:t>）使用公钥密码体制方式时，是用发送方的私有密钥仅对发送信息形成的散列码进行加密。这种方式与第二种方式一样提供认证，而且还提供数字签名。</a:t>
            </a:r>
          </a:p>
          <a:p>
            <a:r>
              <a:rPr lang="zh-CN" altLang="zh-CN" dirty="0"/>
              <a:t>（</a:t>
            </a:r>
            <a:r>
              <a:rPr lang="en-US" altLang="zh-CN" dirty="0"/>
              <a:t>5</a:t>
            </a:r>
            <a:r>
              <a:rPr lang="zh-CN" altLang="zh-CN" dirty="0"/>
              <a:t>）发送者将消息</a:t>
            </a:r>
            <a:r>
              <a:rPr lang="en-US" altLang="zh-CN" dirty="0"/>
              <a:t>M</a:t>
            </a:r>
            <a:r>
              <a:rPr lang="zh-CN" altLang="zh-CN" dirty="0"/>
              <a:t>与通信各方共享的一个秘密值</a:t>
            </a:r>
            <a:r>
              <a:rPr lang="en-US" altLang="zh-CN" dirty="0"/>
              <a:t>S</a:t>
            </a:r>
            <a:r>
              <a:rPr lang="zh-CN" altLang="zh-CN" dirty="0"/>
              <a:t>串值，然后计算出散列值，并将散列值附在消息</a:t>
            </a:r>
            <a:r>
              <a:rPr lang="en-US" altLang="zh-CN" dirty="0"/>
              <a:t>M</a:t>
            </a:r>
            <a:r>
              <a:rPr lang="zh-CN" altLang="zh-CN" dirty="0"/>
              <a:t>后发送出去。由于秘密值</a:t>
            </a:r>
            <a:r>
              <a:rPr lang="en-US" altLang="zh-CN" dirty="0"/>
              <a:t>S</a:t>
            </a:r>
            <a:r>
              <a:rPr lang="zh-CN" altLang="zh-CN" dirty="0"/>
              <a:t>并不发送，攻击者无法产生假消息。</a:t>
            </a:r>
          </a:p>
          <a:p>
            <a:endParaRPr lang="zh-CN" altLang="en-US" dirty="0"/>
          </a:p>
        </p:txBody>
      </p:sp>
    </p:spTree>
    <p:extLst>
      <p:ext uri="{BB962C8B-B14F-4D97-AF65-F5344CB8AC3E}">
        <p14:creationId xmlns:p14="http://schemas.microsoft.com/office/powerpoint/2010/main" val="13276024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4.3 </a:t>
            </a:r>
            <a:r>
              <a:rPr lang="zh-CN" altLang="zh-CN" b="1" dirty="0"/>
              <a:t>消息认证</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zh-CN" dirty="0"/>
              <a:t>简单介绍两种重要的散列函数：</a:t>
            </a:r>
            <a:r>
              <a:rPr lang="en-US" altLang="zh-CN" dirty="0"/>
              <a:t>MD5</a:t>
            </a:r>
            <a:r>
              <a:rPr lang="zh-CN" altLang="zh-CN" dirty="0"/>
              <a:t>、</a:t>
            </a:r>
            <a:r>
              <a:rPr lang="en-US" altLang="zh-CN" dirty="0"/>
              <a:t>SHA-1</a:t>
            </a:r>
            <a:endParaRPr lang="zh-CN" altLang="zh-CN" dirty="0"/>
          </a:p>
          <a:p>
            <a:r>
              <a:rPr lang="en-US" altLang="zh-CN" sz="2800" dirty="0"/>
              <a:t>MD5</a:t>
            </a:r>
            <a:r>
              <a:rPr lang="zh-CN" altLang="zh-CN" sz="2800" dirty="0"/>
              <a:t>报文摘要算法</a:t>
            </a:r>
            <a:r>
              <a:rPr lang="en-US" altLang="zh-CN" sz="2800" dirty="0"/>
              <a:t>(RFC 1321)</a:t>
            </a:r>
            <a:r>
              <a:rPr lang="zh-CN" altLang="zh-CN" sz="2800" dirty="0"/>
              <a:t>是由</a:t>
            </a:r>
            <a:r>
              <a:rPr lang="en-US" altLang="zh-CN" sz="2800" dirty="0" err="1"/>
              <a:t>Rivest</a:t>
            </a:r>
            <a:r>
              <a:rPr lang="zh-CN" altLang="zh-CN" sz="2800" dirty="0"/>
              <a:t>提出的。</a:t>
            </a:r>
            <a:r>
              <a:rPr lang="en-US" altLang="zh-CN" sz="2800" dirty="0"/>
              <a:t>MD5</a:t>
            </a:r>
            <a:r>
              <a:rPr lang="zh-CN" altLang="zh-CN" sz="2800" dirty="0"/>
              <a:t>曾是使用最普遍的安全散列算法。该算法以一个任意长度的报文作为输入，产生</a:t>
            </a:r>
            <a:r>
              <a:rPr lang="en-US" altLang="zh-CN" sz="2800" dirty="0"/>
              <a:t>—</a:t>
            </a:r>
            <a:r>
              <a:rPr lang="zh-CN" altLang="zh-CN" sz="2800" dirty="0"/>
              <a:t>个</a:t>
            </a:r>
            <a:r>
              <a:rPr lang="en-US" altLang="zh-CN" sz="2800" dirty="0"/>
              <a:t>128bit</a:t>
            </a:r>
            <a:r>
              <a:rPr lang="zh-CN" altLang="zh-CN" sz="2800" dirty="0"/>
              <a:t>的报文摘要作为输出。输入是按</a:t>
            </a:r>
            <a:r>
              <a:rPr lang="en-US" altLang="zh-CN" sz="2800" dirty="0"/>
              <a:t>512bit</a:t>
            </a:r>
            <a:r>
              <a:rPr lang="zh-CN" altLang="zh-CN" sz="2800" dirty="0"/>
              <a:t>的分组进行处理的。</a:t>
            </a:r>
          </a:p>
          <a:p>
            <a:r>
              <a:rPr lang="zh-CN" altLang="zh-CN" sz="2800" dirty="0"/>
              <a:t>安全散列算法（</a:t>
            </a:r>
            <a:r>
              <a:rPr lang="en-US" altLang="zh-CN" sz="2800" dirty="0"/>
              <a:t>SHA</a:t>
            </a:r>
            <a:r>
              <a:rPr lang="zh-CN" altLang="zh-CN" sz="2800" dirty="0"/>
              <a:t>）由美国国家标准和技术协会</a:t>
            </a:r>
            <a:r>
              <a:rPr lang="en-US" altLang="zh-CN" sz="2800" dirty="0"/>
              <a:t>(NIST)</a:t>
            </a:r>
            <a:r>
              <a:rPr lang="zh-CN" altLang="zh-CN" sz="2800" dirty="0"/>
              <a:t>提出，并作为联邦信息处理标准在</a:t>
            </a:r>
            <a:r>
              <a:rPr lang="en-US" altLang="zh-CN" sz="2800" dirty="0"/>
              <a:t>1993</a:t>
            </a:r>
            <a:r>
              <a:rPr lang="zh-CN" altLang="zh-CN" sz="2800" dirty="0"/>
              <a:t>年公布；</a:t>
            </a:r>
            <a:r>
              <a:rPr lang="en-US" altLang="zh-CN" sz="2800" dirty="0"/>
              <a:t>1995</a:t>
            </a:r>
            <a:r>
              <a:rPr lang="zh-CN" altLang="zh-CN" sz="2800" dirty="0"/>
              <a:t>年又发布了一个修订版，通常称之为</a:t>
            </a:r>
            <a:r>
              <a:rPr lang="en-US" altLang="zh-CN" sz="2800" dirty="0"/>
              <a:t>SHA-1.SHA</a:t>
            </a:r>
            <a:r>
              <a:rPr lang="zh-CN" altLang="zh-CN" sz="2800" dirty="0"/>
              <a:t>是基于</a:t>
            </a:r>
            <a:r>
              <a:rPr lang="en-US" altLang="zh-CN" sz="2800" dirty="0"/>
              <a:t>MD4</a:t>
            </a:r>
            <a:r>
              <a:rPr lang="zh-CN" altLang="zh-CN" sz="2800" dirty="0"/>
              <a:t>算法的，并且它的设计在很大程度上是模仿</a:t>
            </a:r>
            <a:r>
              <a:rPr lang="en-US" altLang="zh-CN" sz="2800" dirty="0"/>
              <a:t>MD4</a:t>
            </a:r>
            <a:r>
              <a:rPr lang="zh-CN" altLang="zh-CN" sz="2800" dirty="0"/>
              <a:t>的。该算法输入报文的最大长度不超过</a:t>
            </a:r>
            <a:r>
              <a:rPr lang="en-US" altLang="zh-CN" sz="2800" dirty="0"/>
              <a:t>2</a:t>
            </a:r>
            <a:r>
              <a:rPr lang="en-US" altLang="zh-CN" sz="2800" baseline="30000" dirty="0"/>
              <a:t>64</a:t>
            </a:r>
            <a:r>
              <a:rPr lang="en-US" altLang="zh-CN" sz="2800" dirty="0"/>
              <a:t>bit</a:t>
            </a:r>
            <a:r>
              <a:rPr lang="zh-CN" altLang="zh-CN" sz="2800" dirty="0"/>
              <a:t>，产生的输出是一个</a:t>
            </a:r>
            <a:r>
              <a:rPr lang="en-US" altLang="zh-CN" sz="2800" dirty="0"/>
              <a:t>1160bit</a:t>
            </a:r>
            <a:r>
              <a:rPr lang="zh-CN" altLang="zh-CN" sz="2800" dirty="0"/>
              <a:t>的报文摘要。输入是按</a:t>
            </a:r>
            <a:r>
              <a:rPr lang="en-US" altLang="zh-CN" sz="2800" dirty="0"/>
              <a:t>512bit</a:t>
            </a:r>
            <a:r>
              <a:rPr lang="zh-CN" altLang="zh-CN" sz="2800" dirty="0"/>
              <a:t>的分组进行处理的。</a:t>
            </a:r>
          </a:p>
          <a:p>
            <a:endParaRPr lang="zh-CN" altLang="en-US" dirty="0"/>
          </a:p>
        </p:txBody>
      </p:sp>
    </p:spTree>
    <p:extLst>
      <p:ext uri="{BB962C8B-B14F-4D97-AF65-F5344CB8AC3E}">
        <p14:creationId xmlns:p14="http://schemas.microsoft.com/office/powerpoint/2010/main" val="14611775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4.3 </a:t>
            </a:r>
            <a:r>
              <a:rPr lang="zh-CN" altLang="zh-CN" b="1" dirty="0"/>
              <a:t>消息认证</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zh-CN" dirty="0"/>
              <a:t>二者的优缺点比较如下</a:t>
            </a:r>
          </a:p>
          <a:p>
            <a:r>
              <a:rPr lang="zh-CN" altLang="zh-CN" dirty="0"/>
              <a:t>（</a:t>
            </a:r>
            <a:r>
              <a:rPr lang="en-US" altLang="zh-CN" dirty="0"/>
              <a:t>1</a:t>
            </a:r>
            <a:r>
              <a:rPr lang="zh-CN" altLang="zh-CN" dirty="0"/>
              <a:t>）抗强力攻击的能力：对与弱碰撞攻击，这二个算法都是无懈可击的</a:t>
            </a:r>
            <a:r>
              <a:rPr lang="en-US" altLang="zh-CN" dirty="0"/>
              <a:t>.MD5</a:t>
            </a:r>
            <a:r>
              <a:rPr lang="zh-CN" altLang="zh-CN" dirty="0"/>
              <a:t>很容易遭遇强碰撞的生日攻击，所谓生日攻击方法，就是没有利用</a:t>
            </a:r>
            <a:r>
              <a:rPr lang="en-US" altLang="zh-CN" dirty="0"/>
              <a:t>Hash</a:t>
            </a:r>
            <a:r>
              <a:rPr lang="zh-CN" altLang="zh-CN" dirty="0"/>
              <a:t>函数的结构和任何代数弱性质，它只依赖于</a:t>
            </a:r>
            <a:r>
              <a:rPr lang="en-US" altLang="zh-CN" dirty="0" err="1">
                <a:hlinkClick r:id="rId2"/>
              </a:rPr>
              <a:t>消息摘要</a:t>
            </a:r>
            <a:r>
              <a:rPr lang="zh-CN" altLang="zh-CN" dirty="0"/>
              <a:t>的长度，即</a:t>
            </a:r>
            <a:r>
              <a:rPr lang="en-US" altLang="zh-CN" dirty="0"/>
              <a:t>Hash</a:t>
            </a:r>
            <a:r>
              <a:rPr lang="zh-CN" altLang="zh-CN" dirty="0"/>
              <a:t>值的长度。这种攻击对</a:t>
            </a:r>
            <a:r>
              <a:rPr lang="en-US" altLang="zh-CN" dirty="0"/>
              <a:t>Hash</a:t>
            </a:r>
            <a:r>
              <a:rPr lang="zh-CN" altLang="zh-CN" dirty="0"/>
              <a:t>函数提出了一个必要的安全条件，即消息摘要必须足够长，否则攻击者容易破解消息摘要，而</a:t>
            </a:r>
            <a:r>
              <a:rPr lang="en-US" altLang="zh-CN" dirty="0"/>
              <a:t>SHA-1</a:t>
            </a:r>
            <a:r>
              <a:rPr lang="zh-CN" altLang="zh-CN" dirty="0"/>
              <a:t>目前是安全的。</a:t>
            </a:r>
          </a:p>
          <a:p>
            <a:r>
              <a:rPr lang="zh-CN" altLang="zh-CN" dirty="0"/>
              <a:t>（</a:t>
            </a:r>
            <a:r>
              <a:rPr lang="en-US" altLang="zh-CN" dirty="0"/>
              <a:t>2</a:t>
            </a:r>
            <a:r>
              <a:rPr lang="zh-CN" altLang="zh-CN" dirty="0"/>
              <a:t>）抗密码分析攻击的能力：对</a:t>
            </a:r>
            <a:r>
              <a:rPr lang="en-US" altLang="zh-CN" dirty="0"/>
              <a:t>MD5</a:t>
            </a:r>
            <a:r>
              <a:rPr lang="zh-CN" altLang="zh-CN" dirty="0"/>
              <a:t>的密码分析已经取得了很大的进展。而</a:t>
            </a:r>
            <a:r>
              <a:rPr lang="en-US" altLang="zh-CN" dirty="0"/>
              <a:t>SHA-1</a:t>
            </a:r>
            <a:r>
              <a:rPr lang="zh-CN" altLang="zh-CN" dirty="0"/>
              <a:t>有很高的抗密码分析攻击的能力。</a:t>
            </a:r>
          </a:p>
          <a:p>
            <a:r>
              <a:rPr lang="zh-CN" altLang="zh-CN" dirty="0"/>
              <a:t>（</a:t>
            </a:r>
            <a:r>
              <a:rPr lang="en-US" altLang="zh-CN" dirty="0"/>
              <a:t>3</a:t>
            </a:r>
            <a:r>
              <a:rPr lang="zh-CN" altLang="zh-CN" dirty="0"/>
              <a:t>）计算速度：二个算法的主要运算都是模</a:t>
            </a:r>
            <a:r>
              <a:rPr lang="en-US" altLang="zh-CN" dirty="0"/>
              <a:t>2</a:t>
            </a:r>
            <a:r>
              <a:rPr lang="en-US" altLang="zh-CN" baseline="30000" dirty="0"/>
              <a:t>32</a:t>
            </a:r>
            <a:r>
              <a:rPr lang="zh-CN" altLang="zh-CN" dirty="0"/>
              <a:t>加法和按位逻辑运算，因而都易于在</a:t>
            </a:r>
            <a:r>
              <a:rPr lang="en-US" altLang="zh-CN" dirty="0"/>
              <a:t>32 </a:t>
            </a:r>
            <a:r>
              <a:rPr lang="zh-CN" altLang="zh-CN" dirty="0"/>
              <a:t>位的结构上，实现但</a:t>
            </a:r>
            <a:r>
              <a:rPr lang="en-US" altLang="zh-CN" dirty="0"/>
              <a:t>SHA-1</a:t>
            </a:r>
            <a:r>
              <a:rPr lang="zh-CN" altLang="zh-CN" dirty="0"/>
              <a:t>的迭代次数较多，复杂性较高，因此速度较</a:t>
            </a:r>
            <a:r>
              <a:rPr lang="en-US" altLang="zh-CN" dirty="0"/>
              <a:t>MD5</a:t>
            </a:r>
            <a:r>
              <a:rPr lang="zh-CN" altLang="zh-CN" dirty="0"/>
              <a:t>慢。</a:t>
            </a:r>
          </a:p>
          <a:p>
            <a:r>
              <a:rPr lang="zh-CN" altLang="zh-CN" dirty="0"/>
              <a:t>（</a:t>
            </a:r>
            <a:r>
              <a:rPr lang="en-US" altLang="zh-CN" dirty="0"/>
              <a:t>3</a:t>
            </a:r>
            <a:r>
              <a:rPr lang="zh-CN" altLang="zh-CN" dirty="0"/>
              <a:t>）存储方式：二者在低位字节优先与高位字节优先都没有明显的优势。</a:t>
            </a:r>
            <a:endParaRPr lang="zh-CN" altLang="en-US" dirty="0"/>
          </a:p>
        </p:txBody>
      </p:sp>
    </p:spTree>
    <p:extLst>
      <p:ext uri="{BB962C8B-B14F-4D97-AF65-F5344CB8AC3E}">
        <p14:creationId xmlns:p14="http://schemas.microsoft.com/office/powerpoint/2010/main" val="14303953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dirty="0"/>
              <a:t>4.4 </a:t>
            </a:r>
            <a:r>
              <a:rPr lang="x-none" altLang="zh-CN" dirty="0" smtClean="0"/>
              <a:t>数字签名</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zh-CN" dirty="0"/>
              <a:t>所谓“数字签名”就是通过某种密码运算生成一系列符号及代码组成电子密码进行签名，来代替书写签名或印章，对于这种电子式的签名还可进行技术验证，其验证的准确度是一般手工签名和图章的验证而无法比拟的。</a:t>
            </a:r>
            <a:r>
              <a:rPr lang="en-US" altLang="zh-CN" dirty="0"/>
              <a:t>"</a:t>
            </a:r>
            <a:r>
              <a:rPr lang="zh-CN" altLang="zh-CN" dirty="0"/>
              <a:t>数字签名</a:t>
            </a:r>
            <a:r>
              <a:rPr lang="en-US" altLang="zh-CN" dirty="0"/>
              <a:t>"</a:t>
            </a:r>
            <a:r>
              <a:rPr lang="zh-CN" altLang="zh-CN" dirty="0"/>
              <a:t>是目前电子商务、电子政务中应用最普遍、技术最成熟的、可操作性最强的一种电子签名方法。它采用了规范化的程序和科学化的方法，用于鉴定签名人的身份以及对一项电子数据内容的认可。它还能验证出文件的原文在传输过程中有无变动，确保传输电子文件的完整性、真实性和不可抵赖性。</a:t>
            </a:r>
            <a:r>
              <a:rPr lang="en-US" altLang="zh-CN" dirty="0"/>
              <a:t/>
            </a:r>
            <a:br>
              <a:rPr lang="en-US" altLang="zh-CN" dirty="0"/>
            </a:br>
            <a:endParaRPr lang="zh-CN" altLang="en-US" dirty="0"/>
          </a:p>
        </p:txBody>
      </p:sp>
    </p:spTree>
    <p:extLst>
      <p:ext uri="{BB962C8B-B14F-4D97-AF65-F5344CB8AC3E}">
        <p14:creationId xmlns:p14="http://schemas.microsoft.com/office/powerpoint/2010/main" val="1622631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本章简介</a:t>
            </a:r>
            <a:endParaRPr lang="zh-CN" altLang="en-US" dirty="0"/>
          </a:p>
        </p:txBody>
      </p:sp>
      <p:sp>
        <p:nvSpPr>
          <p:cNvPr id="3" name="内容占位符 2"/>
          <p:cNvSpPr>
            <a:spLocks noGrp="1"/>
          </p:cNvSpPr>
          <p:nvPr>
            <p:ph idx="1"/>
          </p:nvPr>
        </p:nvSpPr>
        <p:spPr/>
        <p:txBody>
          <a:bodyPr>
            <a:normAutofit/>
          </a:bodyPr>
          <a:lstStyle/>
          <a:p>
            <a:r>
              <a:rPr lang="zh-CN" altLang="zh-CN" sz="2400" dirty="0"/>
              <a:t>本章主要介绍身份认证、消息认证及数字签名的基本概念和静态认证和动态认证的应用以及安全协议的种类及应用。</a:t>
            </a:r>
          </a:p>
          <a:p>
            <a:r>
              <a:rPr lang="zh-CN" altLang="zh-CN" sz="2400" dirty="0"/>
              <a:t>通过本章的学习，使读者：</a:t>
            </a:r>
          </a:p>
          <a:p>
            <a:r>
              <a:rPr lang="zh-CN" altLang="zh-CN" sz="2400" dirty="0"/>
              <a:t>（</a:t>
            </a:r>
            <a:r>
              <a:rPr lang="en-US" altLang="zh-CN" sz="2400" dirty="0"/>
              <a:t>1</a:t>
            </a:r>
            <a:r>
              <a:rPr lang="zh-CN" altLang="zh-CN" sz="2400" dirty="0"/>
              <a:t>）理解报文鉴别码和散列（</a:t>
            </a:r>
            <a:r>
              <a:rPr lang="en-US" altLang="zh-CN" sz="2400" dirty="0"/>
              <a:t>Hash</a:t>
            </a:r>
            <a:r>
              <a:rPr lang="zh-CN" altLang="zh-CN" sz="2400" dirty="0"/>
              <a:t>）函数的原理及应用范围；</a:t>
            </a:r>
          </a:p>
          <a:p>
            <a:r>
              <a:rPr lang="zh-CN" altLang="zh-CN" sz="2400" dirty="0"/>
              <a:t>（</a:t>
            </a:r>
            <a:r>
              <a:rPr lang="en-US" altLang="zh-CN" sz="2400" dirty="0"/>
              <a:t>2</a:t>
            </a:r>
            <a:r>
              <a:rPr lang="zh-CN" altLang="zh-CN" sz="2400" dirty="0"/>
              <a:t>）理解</a:t>
            </a:r>
            <a:r>
              <a:rPr lang="en-US" altLang="zh-CN" sz="2400" dirty="0"/>
              <a:t>Kerberos</a:t>
            </a:r>
            <a:r>
              <a:rPr lang="zh-CN" altLang="zh-CN" sz="2400" dirty="0"/>
              <a:t>应用原理；</a:t>
            </a:r>
          </a:p>
          <a:p>
            <a:r>
              <a:rPr lang="zh-CN" altLang="zh-CN" sz="2400" dirty="0"/>
              <a:t>（</a:t>
            </a:r>
            <a:r>
              <a:rPr lang="en-US" altLang="zh-CN" sz="2400" dirty="0"/>
              <a:t>3</a:t>
            </a:r>
            <a:r>
              <a:rPr lang="zh-CN" altLang="zh-CN" sz="2400" dirty="0"/>
              <a:t>）了解认证技术及其消息认证、数字签名、身份认证的基本概念，以及它们在信息安全中的重要性和它们的具体应用；</a:t>
            </a:r>
          </a:p>
          <a:p>
            <a:r>
              <a:rPr lang="zh-CN" altLang="zh-CN" sz="2400" dirty="0"/>
              <a:t>（</a:t>
            </a:r>
            <a:r>
              <a:rPr lang="en-US" altLang="zh-CN" sz="2400" dirty="0"/>
              <a:t>4</a:t>
            </a:r>
            <a:r>
              <a:rPr lang="zh-CN" altLang="zh-CN" sz="2400" dirty="0"/>
              <a:t>）了解安全协议的基本理论及其优缺点。</a:t>
            </a:r>
          </a:p>
        </p:txBody>
      </p:sp>
    </p:spTree>
    <p:extLst>
      <p:ext uri="{BB962C8B-B14F-4D97-AF65-F5344CB8AC3E}">
        <p14:creationId xmlns:p14="http://schemas.microsoft.com/office/powerpoint/2010/main" val="25995489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dirty="0"/>
              <a:t>4.4 </a:t>
            </a:r>
            <a:r>
              <a:rPr lang="x-none" altLang="zh-CN" dirty="0" smtClean="0"/>
              <a:t>数字签名</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err="1">
                <a:hlinkClick r:id="rId2"/>
              </a:rPr>
              <a:t>数字签名</a:t>
            </a:r>
            <a:r>
              <a:rPr lang="zh-CN" altLang="zh-CN" dirty="0"/>
              <a:t>要实现的功能是我们平常的手写签名要实现功能的扩展。平常在书面文件上签名的主要作用有两点，一是因为对自己的签名本人难以否认，从而确定了文件已被自己签署这一事实；二是因为自己的签名不易被别人模仿，从而确定了文件是真的这一事实。采用数字签名，也能完成这些功能：</a:t>
            </a:r>
          </a:p>
          <a:p>
            <a:r>
              <a:rPr lang="zh-CN" altLang="zh-CN" dirty="0"/>
              <a:t>①确认信息是由签名者发送的；</a:t>
            </a:r>
          </a:p>
          <a:p>
            <a:r>
              <a:rPr lang="zh-CN" altLang="zh-CN" dirty="0"/>
              <a:t>②确认信息自签名后到收到为止，未被修改过；</a:t>
            </a:r>
          </a:p>
          <a:p>
            <a:r>
              <a:rPr lang="zh-CN" altLang="zh-CN" dirty="0"/>
              <a:t>③签名者无法否认信息是由自己发送的。</a:t>
            </a:r>
          </a:p>
          <a:p>
            <a:endParaRPr lang="zh-CN" altLang="en-US" b="1" dirty="0"/>
          </a:p>
        </p:txBody>
      </p:sp>
    </p:spTree>
    <p:extLst>
      <p:ext uri="{BB962C8B-B14F-4D97-AF65-F5344CB8AC3E}">
        <p14:creationId xmlns:p14="http://schemas.microsoft.com/office/powerpoint/2010/main" val="33735610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4.4 数字签名</a:t>
            </a:r>
            <a:endParaRPr lang="zh-CN" altLang="en-US" dirty="0"/>
          </a:p>
        </p:txBody>
      </p:sp>
      <p:sp>
        <p:nvSpPr>
          <p:cNvPr id="3" name="内容占位符 2"/>
          <p:cNvSpPr>
            <a:spLocks noGrp="1"/>
          </p:cNvSpPr>
          <p:nvPr>
            <p:ph idx="1"/>
          </p:nvPr>
        </p:nvSpPr>
        <p:spPr/>
        <p:txBody>
          <a:bodyPr/>
          <a:lstStyle/>
          <a:p>
            <a:r>
              <a:rPr lang="zh-CN" altLang="zh-CN" dirty="0"/>
              <a:t>数字签名的技术基础是公钥密码技术，而建立在公钥密码技术上的数字签名方法有很多，如</a:t>
            </a:r>
            <a:r>
              <a:rPr lang="en-US" altLang="zh-CN" dirty="0"/>
              <a:t>RSA</a:t>
            </a:r>
            <a:r>
              <a:rPr lang="zh-CN" altLang="zh-CN" dirty="0"/>
              <a:t>签名、</a:t>
            </a:r>
            <a:r>
              <a:rPr lang="en-US" altLang="zh-CN" dirty="0"/>
              <a:t>DSA</a:t>
            </a:r>
            <a:r>
              <a:rPr lang="zh-CN" altLang="zh-CN" dirty="0"/>
              <a:t>签名和椭圆曲线数字签名算法（</a:t>
            </a:r>
            <a:r>
              <a:rPr lang="en-US" altLang="zh-CN" dirty="0"/>
              <a:t>ECDSA</a:t>
            </a:r>
            <a:r>
              <a:rPr lang="zh-CN" altLang="zh-CN" dirty="0"/>
              <a:t>）等等。下面对</a:t>
            </a:r>
            <a:r>
              <a:rPr lang="en-US" altLang="zh-CN" dirty="0"/>
              <a:t>RSA</a:t>
            </a:r>
            <a:r>
              <a:rPr lang="zh-CN" altLang="zh-CN" dirty="0"/>
              <a:t>签名进行详细分析。</a:t>
            </a:r>
          </a:p>
          <a:p>
            <a:endParaRPr lang="zh-CN" altLang="en-US" dirty="0"/>
          </a:p>
        </p:txBody>
      </p:sp>
    </p:spTree>
    <p:extLst>
      <p:ext uri="{BB962C8B-B14F-4D97-AF65-F5344CB8AC3E}">
        <p14:creationId xmlns:p14="http://schemas.microsoft.com/office/powerpoint/2010/main" val="3894189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4.4 数字签名</a:t>
            </a:r>
            <a:endParaRPr lang="zh-CN" alt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1600" y="1988840"/>
            <a:ext cx="6984776" cy="3283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3127534" y="5445224"/>
            <a:ext cx="2888932" cy="369332"/>
          </a:xfrm>
          <a:prstGeom prst="rect">
            <a:avLst/>
          </a:prstGeom>
        </p:spPr>
        <p:txBody>
          <a:bodyPr wrap="none">
            <a:spAutoFit/>
          </a:bodyPr>
          <a:lstStyle/>
          <a:p>
            <a:r>
              <a:rPr lang="zh-CN" altLang="zh-CN" dirty="0"/>
              <a:t>无保密机制的</a:t>
            </a:r>
            <a:r>
              <a:rPr lang="en-US" altLang="zh-CN" dirty="0"/>
              <a:t>RSA</a:t>
            </a:r>
            <a:r>
              <a:rPr lang="zh-CN" altLang="zh-CN" dirty="0"/>
              <a:t>签名过程</a:t>
            </a:r>
            <a:endParaRPr lang="zh-CN" altLang="en-US" dirty="0"/>
          </a:p>
        </p:txBody>
      </p:sp>
    </p:spTree>
    <p:extLst>
      <p:ext uri="{BB962C8B-B14F-4D97-AF65-F5344CB8AC3E}">
        <p14:creationId xmlns:p14="http://schemas.microsoft.com/office/powerpoint/2010/main" val="22985151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4.4 数字签名</a:t>
            </a:r>
            <a:endParaRPr lang="zh-CN" alt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31640" y="1772817"/>
            <a:ext cx="6984776" cy="3846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843808" y="5877272"/>
            <a:ext cx="2888932" cy="369332"/>
          </a:xfrm>
          <a:prstGeom prst="rect">
            <a:avLst/>
          </a:prstGeom>
        </p:spPr>
        <p:txBody>
          <a:bodyPr wrap="none">
            <a:spAutoFit/>
          </a:bodyPr>
          <a:lstStyle/>
          <a:p>
            <a:r>
              <a:rPr lang="zh-CN" altLang="zh-CN" dirty="0"/>
              <a:t>有保密机制的</a:t>
            </a:r>
            <a:r>
              <a:rPr lang="en-US" altLang="zh-CN" dirty="0"/>
              <a:t>RSA</a:t>
            </a:r>
            <a:r>
              <a:rPr lang="zh-CN" altLang="zh-CN" dirty="0"/>
              <a:t>签名过程</a:t>
            </a:r>
            <a:endParaRPr lang="zh-CN" altLang="en-US" dirty="0"/>
          </a:p>
        </p:txBody>
      </p:sp>
    </p:spTree>
    <p:extLst>
      <p:ext uri="{BB962C8B-B14F-4D97-AF65-F5344CB8AC3E}">
        <p14:creationId xmlns:p14="http://schemas.microsoft.com/office/powerpoint/2010/main" val="338086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4.4 数字签名</a:t>
            </a:r>
            <a:endParaRPr lang="zh-CN" altLang="en-US" dirty="0"/>
          </a:p>
        </p:txBody>
      </p:sp>
      <p:sp>
        <p:nvSpPr>
          <p:cNvPr id="3" name="内容占位符 2"/>
          <p:cNvSpPr>
            <a:spLocks noGrp="1"/>
          </p:cNvSpPr>
          <p:nvPr>
            <p:ph idx="1"/>
          </p:nvPr>
        </p:nvSpPr>
        <p:spPr/>
        <p:txBody>
          <a:bodyPr/>
          <a:lstStyle/>
          <a:p>
            <a:r>
              <a:rPr lang="zh-CN" altLang="zh-CN" b="1" dirty="0"/>
              <a:t>数字签名在电子商务中的应用</a:t>
            </a: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751138"/>
            <a:ext cx="6048671" cy="2118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286000" y="5373216"/>
            <a:ext cx="4572000" cy="646331"/>
          </a:xfrm>
          <a:prstGeom prst="rect">
            <a:avLst/>
          </a:prstGeom>
        </p:spPr>
        <p:txBody>
          <a:bodyPr>
            <a:spAutoFit/>
          </a:bodyPr>
          <a:lstStyle/>
          <a:p>
            <a:r>
              <a:rPr lang="zh-CN" altLang="zh-CN" dirty="0"/>
              <a:t>用户将购物清单和用户银行账号和密码进行数字签名提交给网站：</a:t>
            </a:r>
            <a:endParaRPr lang="zh-CN" altLang="en-US" dirty="0"/>
          </a:p>
        </p:txBody>
      </p:sp>
    </p:spTree>
    <p:extLst>
      <p:ext uri="{BB962C8B-B14F-4D97-AF65-F5344CB8AC3E}">
        <p14:creationId xmlns:p14="http://schemas.microsoft.com/office/powerpoint/2010/main" val="4463024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4.4 数字签名</a:t>
            </a:r>
            <a:endParaRPr lang="zh-CN" altLang="en-US"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03649" y="2708920"/>
            <a:ext cx="6480720" cy="1948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907704" y="1628800"/>
            <a:ext cx="3185487" cy="369332"/>
          </a:xfrm>
          <a:prstGeom prst="rect">
            <a:avLst/>
          </a:prstGeom>
        </p:spPr>
        <p:txBody>
          <a:bodyPr wrap="none">
            <a:spAutoFit/>
          </a:bodyPr>
          <a:lstStyle/>
          <a:p>
            <a:r>
              <a:rPr lang="zh-CN" altLang="zh-CN" dirty="0"/>
              <a:t>网站签名认证收到的购物清单</a:t>
            </a:r>
            <a:endParaRPr lang="zh-CN" altLang="en-US" dirty="0"/>
          </a:p>
        </p:txBody>
      </p:sp>
    </p:spTree>
    <p:extLst>
      <p:ext uri="{BB962C8B-B14F-4D97-AF65-F5344CB8AC3E}">
        <p14:creationId xmlns:p14="http://schemas.microsoft.com/office/powerpoint/2010/main" val="6008557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4.4 数字签名</a:t>
            </a:r>
            <a:endParaRPr lang="zh-CN" altLang="en-US"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75657" y="2564904"/>
            <a:ext cx="5482058" cy="2083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475656" y="1556792"/>
            <a:ext cx="4572000" cy="646331"/>
          </a:xfrm>
          <a:prstGeom prst="rect">
            <a:avLst/>
          </a:prstGeom>
        </p:spPr>
        <p:txBody>
          <a:bodyPr>
            <a:spAutoFit/>
          </a:bodyPr>
          <a:lstStyle/>
          <a:p>
            <a:r>
              <a:rPr lang="zh-CN" altLang="zh-CN" dirty="0"/>
              <a:t>网站将网站申请密文和用户账号密文进行数字签名提交给银行</a:t>
            </a:r>
            <a:endParaRPr lang="zh-CN" altLang="en-US" dirty="0"/>
          </a:p>
        </p:txBody>
      </p:sp>
    </p:spTree>
    <p:extLst>
      <p:ext uri="{BB962C8B-B14F-4D97-AF65-F5344CB8AC3E}">
        <p14:creationId xmlns:p14="http://schemas.microsoft.com/office/powerpoint/2010/main" val="16183181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4.4 数字签名</a:t>
            </a:r>
            <a:endParaRPr lang="zh-CN" altLang="en-US" dirty="0"/>
          </a:p>
        </p:txBody>
      </p:sp>
      <p:sp>
        <p:nvSpPr>
          <p:cNvPr id="3" name="内容占位符 2"/>
          <p:cNvSpPr>
            <a:spLocks noGrp="1"/>
          </p:cNvSpPr>
          <p:nvPr>
            <p:ph idx="1"/>
          </p:nvPr>
        </p:nvSpPr>
        <p:spPr/>
        <p:txBody>
          <a:bodyPr/>
          <a:lstStyle/>
          <a:p>
            <a:r>
              <a:rPr lang="zh-CN" altLang="zh-CN" dirty="0"/>
              <a:t>网站将网站申请密文和用户账号密文进行数字签名提交给银行</a:t>
            </a:r>
            <a:endParaRPr lang="zh-CN" alt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2650" y="2979738"/>
            <a:ext cx="5587702" cy="1745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39810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a:t>4.5 安全认证协议</a:t>
            </a:r>
            <a:endParaRPr lang="zh-CN" altLang="zh-CN" b="1" dirty="0"/>
          </a:p>
        </p:txBody>
      </p:sp>
      <p:sp>
        <p:nvSpPr>
          <p:cNvPr id="3" name="内容占位符 2"/>
          <p:cNvSpPr>
            <a:spLocks noGrp="1"/>
          </p:cNvSpPr>
          <p:nvPr>
            <p:ph idx="1"/>
          </p:nvPr>
        </p:nvSpPr>
        <p:spPr/>
        <p:txBody>
          <a:bodyPr>
            <a:normAutofit/>
          </a:bodyPr>
          <a:lstStyle/>
          <a:p>
            <a:r>
              <a:rPr lang="zh-CN" altLang="zh-CN" b="1" dirty="0"/>
              <a:t>网络</a:t>
            </a:r>
            <a:r>
              <a:rPr lang="zh-CN" altLang="zh-CN" b="1" dirty="0" smtClean="0"/>
              <a:t>认证协议</a:t>
            </a:r>
            <a:r>
              <a:rPr lang="en-US" altLang="zh-CN" b="1" dirty="0" smtClean="0"/>
              <a:t>Kerberos</a:t>
            </a:r>
          </a:p>
          <a:p>
            <a:r>
              <a:rPr lang="zh-CN" altLang="zh-CN" sz="2600" dirty="0"/>
              <a:t>工作站是不可信的。特别是存在如下</a:t>
            </a:r>
            <a:r>
              <a:rPr lang="en-US" altLang="zh-CN" sz="2600" dirty="0"/>
              <a:t>3</a:t>
            </a:r>
            <a:r>
              <a:rPr lang="zh-CN" altLang="zh-CN" sz="2600" dirty="0"/>
              <a:t>种威胁：</a:t>
            </a:r>
          </a:p>
          <a:p>
            <a:r>
              <a:rPr lang="en-US" altLang="zh-CN" sz="2600" dirty="0"/>
              <a:t>1.</a:t>
            </a:r>
            <a:r>
              <a:rPr lang="zh-CN" altLang="zh-CN" sz="2600" dirty="0"/>
              <a:t>用户可以访问特定的工作站并伪装成其它工作站用户。</a:t>
            </a:r>
          </a:p>
          <a:p>
            <a:r>
              <a:rPr lang="en-US" altLang="zh-CN" sz="2600" dirty="0"/>
              <a:t>2.</a:t>
            </a:r>
            <a:r>
              <a:rPr lang="zh-CN" altLang="zh-CN" sz="2600" dirty="0"/>
              <a:t>用户可以改动工作站的网络地址，这样，改动过的工作站发出的请求就像是从伪装工作站发出的一样。</a:t>
            </a:r>
          </a:p>
          <a:p>
            <a:r>
              <a:rPr lang="en-US" altLang="zh-CN" sz="2600" dirty="0"/>
              <a:t>3.</a:t>
            </a:r>
            <a:r>
              <a:rPr lang="zh-CN" altLang="zh-CN" sz="2600" dirty="0"/>
              <a:t>用户可以根据交换窃取消息，并使用重放攻击来进入服务器或破坏操作。</a:t>
            </a:r>
          </a:p>
          <a:p>
            <a:endParaRPr lang="zh-CN" altLang="en-US" dirty="0"/>
          </a:p>
        </p:txBody>
      </p:sp>
    </p:spTree>
    <p:extLst>
      <p:ext uri="{BB962C8B-B14F-4D97-AF65-F5344CB8AC3E}">
        <p14:creationId xmlns:p14="http://schemas.microsoft.com/office/powerpoint/2010/main" val="17152791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b="1" dirty="0"/>
              <a:t>4.5 </a:t>
            </a:r>
            <a:r>
              <a:rPr lang="x-none" altLang="zh-CN" b="1" dirty="0" smtClean="0"/>
              <a:t>安全认证协议</a:t>
            </a:r>
            <a:endParaRPr lang="zh-CN" altLang="en-US" dirty="0"/>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11760" y="2852936"/>
            <a:ext cx="3491654"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107779" y="2060848"/>
            <a:ext cx="1984326" cy="369332"/>
          </a:xfrm>
          <a:prstGeom prst="rect">
            <a:avLst/>
          </a:prstGeom>
        </p:spPr>
        <p:txBody>
          <a:bodyPr wrap="none">
            <a:spAutoFit/>
          </a:bodyPr>
          <a:lstStyle/>
          <a:p>
            <a:r>
              <a:rPr lang="en-US" altLang="zh-CN" dirty="0"/>
              <a:t>Kerberos</a:t>
            </a:r>
            <a:r>
              <a:rPr lang="zh-CN" altLang="zh-CN" dirty="0"/>
              <a:t>认证过程</a:t>
            </a:r>
            <a:endParaRPr lang="zh-CN" altLang="en-US" dirty="0"/>
          </a:p>
        </p:txBody>
      </p:sp>
    </p:spTree>
    <p:extLst>
      <p:ext uri="{BB962C8B-B14F-4D97-AF65-F5344CB8AC3E}">
        <p14:creationId xmlns:p14="http://schemas.microsoft.com/office/powerpoint/2010/main" val="2415338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4.1 认证技术概述</a:t>
            </a:r>
            <a:endParaRPr lang="zh-CN" altLang="zh-CN" b="1" dirty="0"/>
          </a:p>
        </p:txBody>
      </p:sp>
      <p:sp>
        <p:nvSpPr>
          <p:cNvPr id="3" name="内容占位符 2"/>
          <p:cNvSpPr>
            <a:spLocks noGrp="1"/>
          </p:cNvSpPr>
          <p:nvPr>
            <p:ph idx="1"/>
          </p:nvPr>
        </p:nvSpPr>
        <p:spPr/>
        <p:txBody>
          <a:bodyPr>
            <a:normAutofit fontScale="85000" lnSpcReduction="20000"/>
          </a:bodyPr>
          <a:lstStyle/>
          <a:p>
            <a:r>
              <a:rPr lang="zh-CN" altLang="zh-CN" dirty="0"/>
              <a:t>网络安全认证技术是网络安全技术的重要组成部分之一。安全认证指的是证实被认证对象是否属实和是否有效的一个过程。其基本思想是通过验证被认证对象的属性来达到确认被认证对象是否真实有效的目的。被认证对象的属性可以是口令、数字签名或者像指纹、声音、视网膜这样的生理特征。认证常常被用于通信双方相互确认身份，以保证通信的安全。一般可以分为两种：</a:t>
            </a:r>
          </a:p>
          <a:p>
            <a:r>
              <a:rPr lang="en-US" altLang="zh-CN" dirty="0"/>
              <a:t>(1)</a:t>
            </a:r>
            <a:r>
              <a:rPr lang="zh-CN" altLang="zh-CN" dirty="0"/>
              <a:t>身份认证：用于鉴别用户身份。</a:t>
            </a:r>
          </a:p>
          <a:p>
            <a:r>
              <a:rPr lang="en-US" altLang="zh-CN" dirty="0"/>
              <a:t>(2)</a:t>
            </a:r>
            <a:r>
              <a:rPr lang="zh-CN" altLang="zh-CN" dirty="0"/>
              <a:t>消息认证：用于保证信息的完整性和抗否认性；在很多情况下，用户要确认网上信息是不是假的，信息是否被第三方修改或伪造，这就需要消息认证。</a:t>
            </a:r>
          </a:p>
        </p:txBody>
      </p:sp>
    </p:spTree>
    <p:extLst>
      <p:ext uri="{BB962C8B-B14F-4D97-AF65-F5344CB8AC3E}">
        <p14:creationId xmlns:p14="http://schemas.microsoft.com/office/powerpoint/2010/main" val="14355298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a:t>4.5 安全认证协议</a:t>
            </a:r>
            <a:endParaRPr lang="zh-CN" altLang="en-US" dirty="0"/>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59632" y="1988840"/>
            <a:ext cx="6569737"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58356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a:t>4.5 安全认证协议</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zh-CN" dirty="0"/>
              <a:t>（</a:t>
            </a:r>
            <a:r>
              <a:rPr lang="en-US" altLang="zh-CN" dirty="0"/>
              <a:t>3</a:t>
            </a:r>
            <a:r>
              <a:rPr lang="zh-CN" altLang="zh-CN" dirty="0"/>
              <a:t>）加密机制：</a:t>
            </a:r>
            <a:r>
              <a:rPr lang="en-US" altLang="zh-CN" dirty="0"/>
              <a:t>Kerberos</a:t>
            </a:r>
            <a:r>
              <a:rPr lang="zh-CN" altLang="zh-CN" dirty="0"/>
              <a:t>用</a:t>
            </a:r>
            <a:r>
              <a:rPr lang="en-US" altLang="zh-CN" dirty="0"/>
              <a:t>DES</a:t>
            </a:r>
            <a:r>
              <a:rPr lang="zh-CN" altLang="zh-CN" dirty="0"/>
              <a:t>进行加密和认证。</a:t>
            </a:r>
          </a:p>
          <a:p>
            <a:r>
              <a:rPr lang="zh-CN" altLang="zh-CN" dirty="0"/>
              <a:t>（</a:t>
            </a:r>
            <a:r>
              <a:rPr lang="en-US" altLang="zh-CN" dirty="0"/>
              <a:t>4</a:t>
            </a:r>
            <a:r>
              <a:rPr lang="zh-CN" altLang="zh-CN" dirty="0"/>
              <a:t>）工作原理：</a:t>
            </a:r>
            <a:r>
              <a:rPr lang="en-US" altLang="zh-CN" dirty="0"/>
              <a:t>Kerberos</a:t>
            </a:r>
            <a:r>
              <a:rPr lang="zh-CN" altLang="zh-CN" dirty="0"/>
              <a:t>根据称为密钥分配中心</a:t>
            </a:r>
            <a:r>
              <a:rPr lang="en-US" altLang="zh-CN" dirty="0"/>
              <a:t>KDC</a:t>
            </a:r>
            <a:r>
              <a:rPr lang="zh-CN" altLang="zh-CN" dirty="0"/>
              <a:t>的第三方服务中心来验证网络中计算机相互的身份，并建立密钥以保证计算机间安全连接。</a:t>
            </a:r>
            <a:r>
              <a:rPr lang="en-US" altLang="zh-CN" dirty="0"/>
              <a:t>KDC</a:t>
            </a:r>
            <a:r>
              <a:rPr lang="zh-CN" altLang="zh-CN" dirty="0"/>
              <a:t>由认证服务器</a:t>
            </a:r>
            <a:r>
              <a:rPr lang="en-US" altLang="zh-CN" dirty="0"/>
              <a:t>AS</a:t>
            </a:r>
            <a:r>
              <a:rPr lang="zh-CN" altLang="zh-CN" dirty="0"/>
              <a:t>和票据授权服务器</a:t>
            </a:r>
            <a:r>
              <a:rPr lang="en-US" altLang="zh-CN" dirty="0"/>
              <a:t>TGS</a:t>
            </a:r>
            <a:r>
              <a:rPr lang="zh-CN" altLang="zh-CN" dirty="0"/>
              <a:t>两部分组成。</a:t>
            </a:r>
          </a:p>
          <a:p>
            <a:r>
              <a:rPr lang="zh-CN" altLang="zh-CN" dirty="0"/>
              <a:t>（</a:t>
            </a:r>
            <a:r>
              <a:rPr lang="en-US" altLang="zh-CN" dirty="0"/>
              <a:t>5</a:t>
            </a:r>
            <a:r>
              <a:rPr lang="zh-CN" altLang="zh-CN" dirty="0"/>
              <a:t>）应用领域：需解决连接窃听或需用户身份认证的领域。</a:t>
            </a:r>
          </a:p>
          <a:p>
            <a:r>
              <a:rPr lang="zh-CN" altLang="zh-CN" dirty="0" smtClean="0"/>
              <a:t>优点</a:t>
            </a:r>
            <a:r>
              <a:rPr lang="zh-CN" altLang="zh-CN" dirty="0"/>
              <a:t>：安全性较高，</a:t>
            </a:r>
            <a:r>
              <a:rPr lang="en-US" altLang="zh-CN" dirty="0"/>
              <a:t>Kerberos</a:t>
            </a:r>
            <a:r>
              <a:rPr lang="zh-CN" altLang="zh-CN" dirty="0"/>
              <a:t>对用户的口令加密后作为用户的私钥，使窃听者难以在网上取得相应的口令信息；用户透明性好，用户在使用过程中仅在登录时要求输入口令；扩展性较好，</a:t>
            </a:r>
            <a:r>
              <a:rPr lang="en-US" altLang="zh-CN" dirty="0"/>
              <a:t>Kerberos</a:t>
            </a:r>
            <a:r>
              <a:rPr lang="zh-CN" altLang="zh-CN" dirty="0"/>
              <a:t>为每个服务提供认证，可方便地实现用户数的动态改变。</a:t>
            </a:r>
          </a:p>
          <a:p>
            <a:endParaRPr lang="zh-CN" altLang="en-US" dirty="0"/>
          </a:p>
        </p:txBody>
      </p:sp>
    </p:spTree>
    <p:extLst>
      <p:ext uri="{BB962C8B-B14F-4D97-AF65-F5344CB8AC3E}">
        <p14:creationId xmlns:p14="http://schemas.microsoft.com/office/powerpoint/2010/main" val="11338019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a:t>4.5 安全认证协议</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zh-CN" dirty="0"/>
              <a:t>缺点：</a:t>
            </a:r>
            <a:r>
              <a:rPr lang="en-US" altLang="zh-CN" dirty="0"/>
              <a:t>Kerberos</a:t>
            </a:r>
            <a:r>
              <a:rPr lang="zh-CN" altLang="zh-CN" dirty="0"/>
              <a:t>服务器与用户共享的秘密是用户的口令字，服务器在回应时不验证用户的真实性，若攻击者记录了服务器的申请回答报文，就易形成代码攻击，随着用户数的增加，密钥管理较复杂；</a:t>
            </a:r>
            <a:r>
              <a:rPr lang="en-US" altLang="zh-CN" dirty="0"/>
              <a:t>AS</a:t>
            </a:r>
            <a:r>
              <a:rPr lang="zh-CN" altLang="zh-CN" dirty="0"/>
              <a:t>和</a:t>
            </a:r>
            <a:r>
              <a:rPr lang="en-US" altLang="zh-CN" dirty="0"/>
              <a:t>TGS</a:t>
            </a:r>
            <a:r>
              <a:rPr lang="zh-CN" altLang="zh-CN" dirty="0"/>
              <a:t>是集中式管理，易形成瓶颈，系统的性能和安全严重依赖于</a:t>
            </a:r>
            <a:r>
              <a:rPr lang="en-US" altLang="zh-CN" dirty="0"/>
              <a:t>AS</a:t>
            </a:r>
            <a:r>
              <a:rPr lang="zh-CN" altLang="zh-CN" dirty="0"/>
              <a:t>和</a:t>
            </a:r>
            <a:r>
              <a:rPr lang="en-US" altLang="zh-CN" dirty="0"/>
              <a:t>TGS</a:t>
            </a:r>
            <a:r>
              <a:rPr lang="zh-CN" altLang="zh-CN" dirty="0"/>
              <a:t>的性能和安全；</a:t>
            </a:r>
            <a:r>
              <a:rPr lang="en-US" altLang="zh-CN" dirty="0"/>
              <a:t>Kerberos</a:t>
            </a:r>
            <a:r>
              <a:rPr lang="zh-CN" altLang="zh-CN" dirty="0"/>
              <a:t>增加了网络环境管理的复杂性，系统管理须维护</a:t>
            </a:r>
            <a:r>
              <a:rPr lang="en-US" altLang="zh-CN" dirty="0"/>
              <a:t>Kerberos</a:t>
            </a:r>
            <a:r>
              <a:rPr lang="zh-CN" altLang="zh-CN" dirty="0"/>
              <a:t>认证服务器以支持网络</a:t>
            </a:r>
            <a:r>
              <a:rPr lang="en-US" altLang="zh-CN" dirty="0"/>
              <a:t>I Kerberos</a:t>
            </a:r>
            <a:r>
              <a:rPr lang="zh-CN" altLang="zh-CN" dirty="0"/>
              <a:t>中旧认证码很有可能被存储和重用；它对猜测口令攻击很脆弱，攻击者可收集票据试图破译目标</a:t>
            </a:r>
            <a:r>
              <a:rPr lang="en-US" altLang="zh-CN" dirty="0"/>
              <a:t>Kerberos</a:t>
            </a:r>
            <a:r>
              <a:rPr lang="zh-CN" altLang="zh-CN" dirty="0"/>
              <a:t>以及依赖于</a:t>
            </a:r>
            <a:r>
              <a:rPr lang="en-US" altLang="zh-CN" dirty="0"/>
              <a:t>Kerberos</a:t>
            </a:r>
            <a:r>
              <a:rPr lang="zh-CN" altLang="zh-CN" dirty="0"/>
              <a:t>软件，黑客能用完成</a:t>
            </a:r>
            <a:r>
              <a:rPr lang="en-US" altLang="zh-CN" dirty="0"/>
              <a:t>Kerberos</a:t>
            </a:r>
            <a:r>
              <a:rPr lang="zh-CN" altLang="zh-CN" dirty="0"/>
              <a:t>协议和记录口令的软件来代替所有客户的</a:t>
            </a:r>
            <a:r>
              <a:rPr lang="en-US" altLang="zh-CN" dirty="0"/>
              <a:t>Kerberos</a:t>
            </a:r>
            <a:r>
              <a:rPr lang="zh-CN" altLang="zh-CN" dirty="0"/>
              <a:t>软件。</a:t>
            </a:r>
            <a:endParaRPr lang="zh-CN" altLang="en-US" dirty="0"/>
          </a:p>
        </p:txBody>
      </p:sp>
    </p:spTree>
    <p:extLst>
      <p:ext uri="{BB962C8B-B14F-4D97-AF65-F5344CB8AC3E}">
        <p14:creationId xmlns:p14="http://schemas.microsoft.com/office/powerpoint/2010/main" val="11587518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a:t>4.5 安全认证协议</a:t>
            </a:r>
            <a:endParaRPr lang="zh-CN" altLang="en-US" dirty="0"/>
          </a:p>
        </p:txBody>
      </p:sp>
      <p:sp>
        <p:nvSpPr>
          <p:cNvPr id="3" name="内容占位符 2"/>
          <p:cNvSpPr>
            <a:spLocks noGrp="1"/>
          </p:cNvSpPr>
          <p:nvPr>
            <p:ph idx="1"/>
          </p:nvPr>
        </p:nvSpPr>
        <p:spPr/>
        <p:txBody>
          <a:bodyPr/>
          <a:lstStyle/>
          <a:p>
            <a:r>
              <a:rPr lang="x-none" altLang="zh-CN" sz="2400" dirty="0"/>
              <a:t>安全电子交易协议SET(Secure ElectronicTransaction)</a:t>
            </a:r>
            <a:endParaRPr lang="zh-CN" altLang="zh-CN" sz="2400" b="1" dirty="0"/>
          </a:p>
          <a:p>
            <a:r>
              <a:rPr lang="zh-CN" altLang="zh-CN" sz="2400" dirty="0"/>
              <a:t>网上交易时持卡人希望在交易中保密自己的账户信息，商家则希望客户的定单不可抵赖，且在交易中交易各方都希望验明他方身份以防被骗。为此</a:t>
            </a:r>
            <a:r>
              <a:rPr lang="en-US" altLang="zh-CN" sz="2400" dirty="0"/>
              <a:t>Visa</a:t>
            </a:r>
            <a:r>
              <a:rPr lang="zh-CN" altLang="zh-CN" sz="2400" dirty="0"/>
              <a:t>和</a:t>
            </a:r>
            <a:r>
              <a:rPr lang="en-US" altLang="zh-CN" sz="2400" dirty="0"/>
              <a:t>MasterCard</a:t>
            </a:r>
            <a:r>
              <a:rPr lang="zh-CN" altLang="zh-CN" sz="2400" dirty="0"/>
              <a:t>联合多家科研机构共同制定了应用于</a:t>
            </a:r>
            <a:r>
              <a:rPr lang="en-US" altLang="zh-CN" sz="2400" dirty="0"/>
              <a:t>Interact</a:t>
            </a:r>
            <a:r>
              <a:rPr lang="zh-CN" altLang="zh-CN" sz="2400" dirty="0"/>
              <a:t>上以银行卡为基础进行在线交易的安全标准</a:t>
            </a:r>
            <a:r>
              <a:rPr lang="en-US" altLang="zh-CN" sz="2400" dirty="0"/>
              <a:t>SET</a:t>
            </a:r>
            <a:r>
              <a:rPr lang="zh-CN" altLang="zh-CN" sz="2400" dirty="0" smtClean="0"/>
              <a:t>。</a:t>
            </a:r>
            <a:endParaRPr lang="en-US" altLang="zh-CN" sz="2400" dirty="0" smtClean="0"/>
          </a:p>
          <a:p>
            <a:r>
              <a:rPr lang="zh-CN" altLang="zh-CN" sz="2400" dirty="0"/>
              <a:t>应用领域：主要应用于保障网上购物信息的安全性</a:t>
            </a:r>
            <a:endParaRPr lang="zh-CN" altLang="en-US" sz="2400" dirty="0"/>
          </a:p>
        </p:txBody>
      </p:sp>
    </p:spTree>
    <p:extLst>
      <p:ext uri="{BB962C8B-B14F-4D97-AF65-F5344CB8AC3E}">
        <p14:creationId xmlns:p14="http://schemas.microsoft.com/office/powerpoint/2010/main" val="11042192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a:t>4.5 安全认证协议</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zh-CN" dirty="0"/>
              <a:t>优点：安全性高，因为所有参与交易的成员都必须先申请数字证书来识别身份。通过数字签名商家可免受欺诈，消费者可确保商家的合法性，而且信用卡号不会被窃取。</a:t>
            </a:r>
          </a:p>
          <a:p>
            <a:r>
              <a:rPr lang="zh-CN" altLang="zh-CN" dirty="0" smtClean="0"/>
              <a:t>缺点</a:t>
            </a:r>
            <a:r>
              <a:rPr lang="zh-CN" altLang="zh-CN" dirty="0"/>
              <a:t>：</a:t>
            </a:r>
            <a:r>
              <a:rPr lang="en-US" altLang="zh-CN" dirty="0"/>
              <a:t>SET</a:t>
            </a:r>
            <a:r>
              <a:rPr lang="zh-CN" altLang="zh-CN" dirty="0"/>
              <a:t>过于复杂，使用麻烦，要进行多次加解密、数字签名、验证数字证书等，故成本高，处理效率低，商家服务器负荷重；它只支持</a:t>
            </a:r>
            <a:r>
              <a:rPr lang="en-US" altLang="zh-CN" dirty="0"/>
              <a:t>B2C</a:t>
            </a:r>
            <a:r>
              <a:rPr lang="zh-CN" altLang="zh-CN" dirty="0"/>
              <a:t>模式，不支持</a:t>
            </a:r>
            <a:r>
              <a:rPr lang="en-US" altLang="zh-CN" dirty="0"/>
              <a:t>B2B</a:t>
            </a:r>
            <a:r>
              <a:rPr lang="zh-CN" altLang="zh-CN" dirty="0"/>
              <a:t>模式，且要求客户具有。电子钱包</a:t>
            </a:r>
            <a:r>
              <a:rPr lang="en-US" altLang="zh-CN" dirty="0"/>
              <a:t>”</a:t>
            </a:r>
            <a:r>
              <a:rPr lang="zh-CN" altLang="zh-CN" dirty="0"/>
              <a:t>；它只适应于卡支付业务；它要求客户、商家，银行都要安装相应软件。</a:t>
            </a:r>
          </a:p>
          <a:p>
            <a:endParaRPr lang="zh-CN" altLang="en-US" dirty="0"/>
          </a:p>
        </p:txBody>
      </p:sp>
    </p:spTree>
    <p:extLst>
      <p:ext uri="{BB962C8B-B14F-4D97-AF65-F5344CB8AC3E}">
        <p14:creationId xmlns:p14="http://schemas.microsoft.com/office/powerpoint/2010/main" val="12836230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a:t>4.5 安全认证协议</a:t>
            </a:r>
            <a:endParaRPr lang="zh-CN" altLang="en-US" dirty="0"/>
          </a:p>
        </p:txBody>
      </p:sp>
      <p:sp>
        <p:nvSpPr>
          <p:cNvPr id="3" name="内容占位符 2"/>
          <p:cNvSpPr>
            <a:spLocks noGrp="1"/>
          </p:cNvSpPr>
          <p:nvPr>
            <p:ph idx="1"/>
          </p:nvPr>
        </p:nvSpPr>
        <p:spPr/>
        <p:txBody>
          <a:bodyPr/>
          <a:lstStyle/>
          <a:p>
            <a:r>
              <a:rPr lang="x-none" altLang="zh-CN" dirty="0"/>
              <a:t>安全套接层协议SSL(Secure Sockets Layer)</a:t>
            </a:r>
            <a:endParaRPr lang="zh-CN" altLang="zh-CN" b="1" dirty="0"/>
          </a:p>
          <a:p>
            <a:r>
              <a:rPr lang="zh-CN" altLang="zh-CN" sz="2400" dirty="0"/>
              <a:t>它是</a:t>
            </a:r>
            <a:r>
              <a:rPr lang="en-US" altLang="zh-CN" sz="2400" dirty="0"/>
              <a:t>Netscape</a:t>
            </a:r>
            <a:r>
              <a:rPr lang="zh-CN" altLang="zh-CN" sz="2400" dirty="0"/>
              <a:t>公司提出的基于</a:t>
            </a:r>
            <a:r>
              <a:rPr lang="en-US" altLang="zh-CN" sz="2400" dirty="0"/>
              <a:t>WEB</a:t>
            </a:r>
            <a:r>
              <a:rPr lang="zh-CN" altLang="zh-CN" sz="2400" dirty="0"/>
              <a:t>应用的安全协议，它指定了一种在应用程序协议和</a:t>
            </a:r>
            <a:r>
              <a:rPr lang="en-US" altLang="zh-CN" sz="2400" dirty="0" err="1"/>
              <a:t>TCPflP</a:t>
            </a:r>
            <a:r>
              <a:rPr lang="zh-CN" altLang="zh-CN" sz="2400" dirty="0"/>
              <a:t>协议间提供数据安全性分层的机制，但常用于安全</a:t>
            </a:r>
            <a:r>
              <a:rPr lang="en-US" altLang="zh-CN" sz="2400" dirty="0"/>
              <a:t>WEB</a:t>
            </a:r>
            <a:r>
              <a:rPr lang="zh-CN" altLang="zh-CN" sz="2400" dirty="0"/>
              <a:t>应用的</a:t>
            </a:r>
            <a:r>
              <a:rPr lang="en-US" altLang="zh-CN" sz="2400" dirty="0"/>
              <a:t>HTTP</a:t>
            </a:r>
            <a:r>
              <a:rPr lang="zh-CN" altLang="zh-CN" sz="2400" dirty="0"/>
              <a:t>协议</a:t>
            </a:r>
            <a:r>
              <a:rPr lang="zh-CN" altLang="zh-CN" dirty="0" smtClean="0"/>
              <a:t>。</a:t>
            </a:r>
            <a:endParaRPr lang="en-US" altLang="zh-CN" dirty="0" smtClean="0"/>
          </a:p>
          <a:p>
            <a:r>
              <a:rPr lang="zh-CN" altLang="zh-CN" sz="2400" dirty="0"/>
              <a:t>应用领域：主要用于</a:t>
            </a:r>
            <a:r>
              <a:rPr lang="en-US" altLang="zh-CN" sz="2400" dirty="0"/>
              <a:t>WEB</a:t>
            </a:r>
            <a:r>
              <a:rPr lang="zh-CN" altLang="zh-CN" sz="2400" dirty="0"/>
              <a:t>通信安全、电子商务，还被用在对</a:t>
            </a:r>
            <a:r>
              <a:rPr lang="en-US" altLang="zh-CN" sz="2400" dirty="0"/>
              <a:t>SMTP</a:t>
            </a:r>
            <a:r>
              <a:rPr lang="zh-CN" altLang="zh-CN" sz="2400" dirty="0"/>
              <a:t>，</a:t>
            </a:r>
            <a:r>
              <a:rPr lang="en-US" altLang="zh-CN" sz="2400" dirty="0"/>
              <a:t>POP3</a:t>
            </a:r>
            <a:r>
              <a:rPr lang="zh-CN" altLang="zh-CN" sz="2400" dirty="0"/>
              <a:t>，</a:t>
            </a:r>
            <a:r>
              <a:rPr lang="en-US" altLang="zh-CN" sz="2400" dirty="0"/>
              <a:t>Telnet</a:t>
            </a:r>
            <a:r>
              <a:rPr lang="zh-CN" altLang="zh-CN" sz="2400" dirty="0"/>
              <a:t>等应用服务的安全保障</a:t>
            </a:r>
            <a:r>
              <a:rPr lang="zh-CN" altLang="zh-CN" sz="2400" dirty="0" smtClean="0"/>
              <a:t>上</a:t>
            </a:r>
            <a:r>
              <a:rPr lang="en-US" altLang="zh-CN" sz="2400" dirty="0" smtClean="0"/>
              <a:t>.</a:t>
            </a:r>
            <a:endParaRPr lang="zh-CN" altLang="zh-CN" sz="2400" dirty="0"/>
          </a:p>
          <a:p>
            <a:endParaRPr lang="zh-CN" altLang="en-US" dirty="0"/>
          </a:p>
        </p:txBody>
      </p:sp>
    </p:spTree>
    <p:extLst>
      <p:ext uri="{BB962C8B-B14F-4D97-AF65-F5344CB8AC3E}">
        <p14:creationId xmlns:p14="http://schemas.microsoft.com/office/powerpoint/2010/main" val="263795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a:t>4.5 安全认证协议</a:t>
            </a:r>
            <a:endParaRPr lang="zh-CN" altLang="en-US" dirty="0"/>
          </a:p>
        </p:txBody>
      </p:sp>
      <p:sp>
        <p:nvSpPr>
          <p:cNvPr id="3" name="内容占位符 2"/>
          <p:cNvSpPr>
            <a:spLocks noGrp="1"/>
          </p:cNvSpPr>
          <p:nvPr>
            <p:ph idx="1"/>
          </p:nvPr>
        </p:nvSpPr>
        <p:spPr/>
        <p:txBody>
          <a:bodyPr>
            <a:normAutofit fontScale="77500" lnSpcReduction="20000"/>
          </a:bodyPr>
          <a:lstStyle/>
          <a:p>
            <a:r>
              <a:rPr lang="zh-CN" altLang="zh-CN" dirty="0"/>
              <a:t>优点：</a:t>
            </a:r>
            <a:r>
              <a:rPr lang="en-US" altLang="zh-CN" dirty="0"/>
              <a:t>SSL</a:t>
            </a:r>
            <a:r>
              <a:rPr lang="zh-CN" altLang="zh-CN" dirty="0"/>
              <a:t>设置简单成本低，银行和商家无须大规模系统改造；凡构建于</a:t>
            </a:r>
            <a:r>
              <a:rPr lang="en-US" altLang="zh-CN" dirty="0"/>
              <a:t>TCP</a:t>
            </a:r>
            <a:r>
              <a:rPr lang="zh-CN" altLang="zh-CN" dirty="0"/>
              <a:t>／</a:t>
            </a:r>
            <a:r>
              <a:rPr lang="en-US" altLang="zh-CN" dirty="0"/>
              <a:t>IP</a:t>
            </a:r>
            <a:r>
              <a:rPr lang="zh-CN" altLang="zh-CN" dirty="0"/>
              <a:t>协议簇上的</a:t>
            </a:r>
            <a:r>
              <a:rPr lang="en-US" altLang="zh-CN" dirty="0"/>
              <a:t>C</a:t>
            </a:r>
            <a:r>
              <a:rPr lang="zh-CN" altLang="zh-CN" dirty="0"/>
              <a:t>／</a:t>
            </a:r>
            <a:r>
              <a:rPr lang="en-US" altLang="zh-CN" dirty="0"/>
              <a:t>S</a:t>
            </a:r>
            <a:r>
              <a:rPr lang="zh-CN" altLang="zh-CN" dirty="0"/>
              <a:t>模式需进行安全通信时都可使用，持卡人想进行电于商务交易，无须在自己的电脑</a:t>
            </a:r>
            <a:r>
              <a:rPr lang="en-US" altLang="zh-CN" dirty="0"/>
              <a:t>L</a:t>
            </a:r>
            <a:r>
              <a:rPr lang="zh-CN" altLang="zh-CN" dirty="0"/>
              <a:t>安装专门软件，只要浏览器支持即可；</a:t>
            </a:r>
            <a:r>
              <a:rPr lang="en-US" altLang="zh-CN" dirty="0"/>
              <a:t>SSL</a:t>
            </a:r>
            <a:r>
              <a:rPr lang="zh-CN" altLang="zh-CN" dirty="0"/>
              <a:t>在应用层协议通信前就已完成加密算法，通信密钥的协商及服务器认证工作，此后应用层协议所传送的所有数据都会被加密，从而保证通信的安全性。</a:t>
            </a:r>
          </a:p>
          <a:p>
            <a:r>
              <a:rPr lang="zh-CN" altLang="zh-CN" dirty="0" smtClean="0"/>
              <a:t>缺点</a:t>
            </a:r>
            <a:r>
              <a:rPr lang="zh-CN" altLang="zh-CN" dirty="0"/>
              <a:t>：</a:t>
            </a:r>
            <a:r>
              <a:rPr lang="en-US" altLang="zh-CN" dirty="0"/>
              <a:t>SSL</a:t>
            </a:r>
            <a:r>
              <a:rPr lang="zh-CN" altLang="zh-CN" dirty="0"/>
              <a:t>除了传输过程外不能提供任何安全保证；不能提供交易的不可否认性；客户认证是可选的，所以无法保证购买者就是该信用卡合法拥有者；</a:t>
            </a:r>
            <a:r>
              <a:rPr lang="en-US" altLang="zh-CN" dirty="0"/>
              <a:t>SSL</a:t>
            </a:r>
            <a:r>
              <a:rPr lang="zh-CN" altLang="zh-CN" dirty="0"/>
              <a:t>不是专为信用卡交易而设计，在多方参与的电子交易中，</a:t>
            </a:r>
            <a:r>
              <a:rPr lang="en-US" altLang="zh-CN" dirty="0"/>
              <a:t>SSL</a:t>
            </a:r>
            <a:r>
              <a:rPr lang="zh-CN" altLang="zh-CN" dirty="0"/>
              <a:t>协议并不能协调各方间的安全传输和信任关系</a:t>
            </a:r>
            <a:endParaRPr lang="zh-CN" altLang="en-US" dirty="0"/>
          </a:p>
        </p:txBody>
      </p:sp>
    </p:spTree>
    <p:extLst>
      <p:ext uri="{BB962C8B-B14F-4D97-AF65-F5344CB8AC3E}">
        <p14:creationId xmlns:p14="http://schemas.microsoft.com/office/powerpoint/2010/main" val="25112219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a:t>4.5 安全认证协议</a:t>
            </a:r>
            <a:endParaRPr lang="zh-CN" altLang="en-US" dirty="0"/>
          </a:p>
        </p:txBody>
      </p:sp>
      <p:sp>
        <p:nvSpPr>
          <p:cNvPr id="3" name="内容占位符 2"/>
          <p:cNvSpPr>
            <a:spLocks noGrp="1"/>
          </p:cNvSpPr>
          <p:nvPr>
            <p:ph idx="1"/>
          </p:nvPr>
        </p:nvSpPr>
        <p:spPr/>
        <p:txBody>
          <a:bodyPr/>
          <a:lstStyle/>
          <a:p>
            <a:r>
              <a:rPr lang="x-none" altLang="zh-CN" dirty="0"/>
              <a:t>安全超文本传输协议SHTTP(Secure HyperText Transfer Protocol)</a:t>
            </a:r>
            <a:endParaRPr lang="zh-CN" altLang="zh-CN" b="1" dirty="0"/>
          </a:p>
          <a:p>
            <a:r>
              <a:rPr lang="zh-CN" altLang="zh-CN" dirty="0"/>
              <a:t>它是</a:t>
            </a:r>
            <a:r>
              <a:rPr lang="en-US" altLang="zh-CN" dirty="0"/>
              <a:t>EIT</a:t>
            </a:r>
            <a:r>
              <a:rPr lang="zh-CN" altLang="zh-CN" dirty="0"/>
              <a:t>公司结合</a:t>
            </a:r>
            <a:r>
              <a:rPr lang="en-US" altLang="zh-CN" dirty="0"/>
              <a:t>HTTP</a:t>
            </a:r>
            <a:r>
              <a:rPr lang="zh-CN" altLang="zh-CN" dirty="0"/>
              <a:t>而设计的一种消息安全通信协议，是</a:t>
            </a:r>
            <a:r>
              <a:rPr lang="en-US" altLang="zh-CN" dirty="0"/>
              <a:t>HTTP</a:t>
            </a:r>
            <a:r>
              <a:rPr lang="zh-CN" altLang="zh-CN" dirty="0"/>
              <a:t>的安全增强版，</a:t>
            </a:r>
            <a:r>
              <a:rPr lang="en-US" altLang="zh-CN" dirty="0"/>
              <a:t>SHTTP</a:t>
            </a:r>
            <a:r>
              <a:rPr lang="zh-CN" altLang="zh-CN" dirty="0"/>
              <a:t>提供基于</a:t>
            </a:r>
            <a:r>
              <a:rPr lang="en-US" altLang="zh-CN" dirty="0" smtClean="0"/>
              <a:t>HTTP</a:t>
            </a:r>
            <a:r>
              <a:rPr lang="zh-CN" altLang="zh-CN" dirty="0" smtClean="0"/>
              <a:t>框架</a:t>
            </a:r>
            <a:r>
              <a:rPr lang="zh-CN" altLang="zh-CN" dirty="0"/>
              <a:t>的数据安全规范及完整的客户机／服务器认证机制</a:t>
            </a:r>
            <a:r>
              <a:rPr lang="zh-CN" altLang="zh-CN" dirty="0" smtClean="0"/>
              <a:t>。</a:t>
            </a:r>
            <a:endParaRPr lang="en-US" altLang="zh-CN" dirty="0" smtClean="0"/>
          </a:p>
          <a:p>
            <a:r>
              <a:rPr lang="zh-CN" altLang="zh-CN" dirty="0"/>
              <a:t>应用领域：它可通过和</a:t>
            </a:r>
            <a:r>
              <a:rPr lang="en-US" altLang="zh-CN" dirty="0"/>
              <a:t>SSL</a:t>
            </a:r>
            <a:r>
              <a:rPr lang="zh-CN" altLang="zh-CN" dirty="0"/>
              <a:t>结合保护</a:t>
            </a:r>
            <a:r>
              <a:rPr lang="en-US" altLang="zh-CN" dirty="0"/>
              <a:t>Internet</a:t>
            </a:r>
            <a:r>
              <a:rPr lang="zh-CN" altLang="zh-CN" dirty="0"/>
              <a:t>通信，另外还可通过和</a:t>
            </a:r>
            <a:r>
              <a:rPr lang="en-US" altLang="zh-CN" dirty="0"/>
              <a:t>SET</a:t>
            </a:r>
            <a:r>
              <a:rPr lang="zh-CN" altLang="zh-CN" dirty="0"/>
              <a:t>、</a:t>
            </a:r>
            <a:r>
              <a:rPr lang="en-US" altLang="zh-CN" dirty="0"/>
              <a:t>SSL</a:t>
            </a:r>
            <a:r>
              <a:rPr lang="zh-CN" altLang="zh-CN" dirty="0"/>
              <a:t>结合保护</a:t>
            </a:r>
            <a:r>
              <a:rPr lang="en-US" altLang="zh-CN" dirty="0"/>
              <a:t>Web</a:t>
            </a:r>
            <a:r>
              <a:rPr lang="zh-CN" altLang="zh-CN" dirty="0"/>
              <a:t>事务。</a:t>
            </a:r>
          </a:p>
          <a:p>
            <a:endParaRPr lang="zh-CN" altLang="en-US" dirty="0"/>
          </a:p>
        </p:txBody>
      </p:sp>
    </p:spTree>
    <p:extLst>
      <p:ext uri="{BB962C8B-B14F-4D97-AF65-F5344CB8AC3E}">
        <p14:creationId xmlns:p14="http://schemas.microsoft.com/office/powerpoint/2010/main" val="25048498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a:t>4.5 安全认证协议</a:t>
            </a:r>
            <a:endParaRPr lang="zh-CN" altLang="en-US" dirty="0"/>
          </a:p>
        </p:txBody>
      </p:sp>
      <p:sp>
        <p:nvSpPr>
          <p:cNvPr id="3" name="内容占位符 2"/>
          <p:cNvSpPr>
            <a:spLocks noGrp="1"/>
          </p:cNvSpPr>
          <p:nvPr>
            <p:ph idx="1"/>
          </p:nvPr>
        </p:nvSpPr>
        <p:spPr/>
        <p:txBody>
          <a:bodyPr/>
          <a:lstStyle/>
          <a:p>
            <a:r>
              <a:rPr lang="zh-CN" altLang="zh-CN" dirty="0"/>
              <a:t>优点：</a:t>
            </a:r>
            <a:r>
              <a:rPr lang="en-US" altLang="zh-CN" dirty="0"/>
              <a:t>SHTTP</a:t>
            </a:r>
            <a:r>
              <a:rPr lang="zh-CN" altLang="zh-CN" dirty="0"/>
              <a:t>为</a:t>
            </a:r>
            <a:r>
              <a:rPr lang="en-US" altLang="zh-CN" dirty="0"/>
              <a:t>HTTP</a:t>
            </a:r>
            <a:r>
              <a:rPr lang="zh-CN" altLang="zh-CN" dirty="0"/>
              <a:t>客户机和服务器提供多种安全机制，提供安全服务选项是为适用于万维网上各类潜在用户。</a:t>
            </a:r>
            <a:r>
              <a:rPr lang="en-US" altLang="zh-CN" dirty="0"/>
              <a:t>SHTTP</a:t>
            </a:r>
            <a:r>
              <a:rPr lang="zh-CN" altLang="zh-CN" dirty="0"/>
              <a:t>不需客户端公用密钥认证，但它支持对称密钥操作模式；</a:t>
            </a:r>
            <a:r>
              <a:rPr lang="en-US" altLang="zh-CN" dirty="0"/>
              <a:t>SHTFP</a:t>
            </a:r>
            <a:r>
              <a:rPr lang="zh-CN" altLang="zh-CN" dirty="0"/>
              <a:t>支持端对端安全事务通信并提供了完整且灵活的加密算法、模态及相关参数。</a:t>
            </a:r>
          </a:p>
          <a:p>
            <a:r>
              <a:rPr lang="zh-CN" altLang="zh-CN" dirty="0" smtClean="0"/>
              <a:t>缺点</a:t>
            </a:r>
            <a:r>
              <a:rPr lang="zh-CN" altLang="zh-CN" dirty="0"/>
              <a:t>：实现难，使用更难。</a:t>
            </a:r>
          </a:p>
          <a:p>
            <a:endParaRPr lang="zh-CN" altLang="en-US" dirty="0"/>
          </a:p>
        </p:txBody>
      </p:sp>
    </p:spTree>
    <p:extLst>
      <p:ext uri="{BB962C8B-B14F-4D97-AF65-F5344CB8AC3E}">
        <p14:creationId xmlns:p14="http://schemas.microsoft.com/office/powerpoint/2010/main" val="42181001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a:t>4.5 安全认证协议</a:t>
            </a:r>
            <a:endParaRPr lang="zh-CN" altLang="en-US" dirty="0"/>
          </a:p>
        </p:txBody>
      </p:sp>
      <p:sp>
        <p:nvSpPr>
          <p:cNvPr id="3" name="内容占位符 2"/>
          <p:cNvSpPr>
            <a:spLocks noGrp="1"/>
          </p:cNvSpPr>
          <p:nvPr>
            <p:ph idx="1"/>
          </p:nvPr>
        </p:nvSpPr>
        <p:spPr/>
        <p:txBody>
          <a:bodyPr/>
          <a:lstStyle/>
          <a:p>
            <a:r>
              <a:rPr lang="x-none" altLang="zh-CN" dirty="0"/>
              <a:t>安全电子邮件协议S／MIME(Secure／Multi—purpose Intemet Mail Extensions)</a:t>
            </a:r>
            <a:endParaRPr lang="zh-CN" altLang="zh-CN" b="1" dirty="0"/>
          </a:p>
          <a:p>
            <a:r>
              <a:rPr lang="zh-CN" altLang="zh-CN" dirty="0"/>
              <a:t>由</a:t>
            </a:r>
            <a:r>
              <a:rPr lang="en-US" altLang="zh-CN" dirty="0"/>
              <a:t>RSA</a:t>
            </a:r>
            <a:r>
              <a:rPr lang="zh-CN" altLang="zh-CN" dirty="0"/>
              <a:t>公司提出，是电子邮件的安全传输标准，它是一个用于发送安全报史的</a:t>
            </a:r>
            <a:r>
              <a:rPr lang="en-US" altLang="zh-CN" dirty="0"/>
              <a:t>IETF</a:t>
            </a:r>
            <a:r>
              <a:rPr lang="zh-CN" altLang="zh-CN" dirty="0"/>
              <a:t>标准。目前大多数电子邮件产品都包含对</a:t>
            </a:r>
            <a:r>
              <a:rPr lang="en-US" altLang="zh-CN" dirty="0"/>
              <a:t>S</a:t>
            </a:r>
            <a:r>
              <a:rPr lang="zh-CN" altLang="zh-CN" dirty="0"/>
              <a:t>／</a:t>
            </a:r>
            <a:r>
              <a:rPr lang="en-US" altLang="zh-CN" dirty="0"/>
              <a:t>MIME</a:t>
            </a:r>
            <a:r>
              <a:rPr lang="zh-CN" altLang="zh-CN" dirty="0"/>
              <a:t>的内部支持。</a:t>
            </a:r>
          </a:p>
          <a:p>
            <a:r>
              <a:rPr lang="zh-CN" altLang="zh-CN" dirty="0"/>
              <a:t>应用领域：各种安全电子邮件发送的领域。</a:t>
            </a:r>
            <a:endParaRPr lang="zh-CN" altLang="en-US" dirty="0"/>
          </a:p>
        </p:txBody>
      </p:sp>
    </p:spTree>
    <p:extLst>
      <p:ext uri="{BB962C8B-B14F-4D97-AF65-F5344CB8AC3E}">
        <p14:creationId xmlns:p14="http://schemas.microsoft.com/office/powerpoint/2010/main" val="4173054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4.2 身份认证</a:t>
            </a:r>
            <a:endParaRPr lang="zh-CN" altLang="zh-CN" b="1" dirty="0"/>
          </a:p>
        </p:txBody>
      </p:sp>
      <p:sp>
        <p:nvSpPr>
          <p:cNvPr id="3" name="内容占位符 2"/>
          <p:cNvSpPr>
            <a:spLocks noGrp="1"/>
          </p:cNvSpPr>
          <p:nvPr>
            <p:ph idx="1"/>
          </p:nvPr>
        </p:nvSpPr>
        <p:spPr/>
        <p:txBody>
          <a:bodyPr>
            <a:normAutofit fontScale="92500" lnSpcReduction="10000"/>
          </a:bodyPr>
          <a:lstStyle/>
          <a:p>
            <a:r>
              <a:rPr lang="zh-CN" altLang="zh-CN" sz="2800" dirty="0"/>
              <a:t>认证</a:t>
            </a:r>
            <a:r>
              <a:rPr lang="en-US" altLang="zh-CN" sz="2800" dirty="0"/>
              <a:t>(Authentication)</a:t>
            </a:r>
            <a:r>
              <a:rPr lang="zh-CN" altLang="zh-CN" sz="2800" dirty="0"/>
              <a:t>是证实实体身份的过程，是保证系统安全的重要措施之一。当服务器提供服务时，需要确认来访者的身份，访问者有时也需要确认服务提供者的身份。身份认证是指计算机及网络系统确认操作者身份的过程</a:t>
            </a:r>
            <a:r>
              <a:rPr lang="zh-CN" altLang="zh-CN" sz="2800" dirty="0" smtClean="0"/>
              <a:t>。</a:t>
            </a:r>
            <a:endParaRPr lang="en-US" altLang="zh-CN" sz="2800" dirty="0" smtClean="0"/>
          </a:p>
          <a:p>
            <a:r>
              <a:rPr lang="zh-CN" altLang="zh-CN" sz="2800" dirty="0"/>
              <a:t>身份认证技术从是否使用硬件来看，可以分为软件认证和硬件认证</a:t>
            </a:r>
            <a:r>
              <a:rPr lang="en-US" altLang="zh-CN" sz="2800" dirty="0"/>
              <a:t>;</a:t>
            </a:r>
            <a:r>
              <a:rPr lang="zh-CN" altLang="zh-CN" sz="2800" dirty="0"/>
              <a:t>从认证需要验证的条件来看，可以分为单向认证和双向认证</a:t>
            </a:r>
            <a:r>
              <a:rPr lang="en-US" altLang="zh-CN" sz="2800" dirty="0"/>
              <a:t>;</a:t>
            </a:r>
            <a:r>
              <a:rPr lang="zh-CN" altLang="zh-CN" sz="2800" dirty="0"/>
              <a:t>从认证信息来看，可以分为静态认证和动态认证。身份认证技术的发展，经历了从软件认证到硬件认证，从单向认证到双向认证，从静态认证到动态认证的过程。下面介绍常用的身份认证方法。</a:t>
            </a:r>
          </a:p>
          <a:p>
            <a:endParaRPr lang="zh-CN" altLang="en-US" dirty="0"/>
          </a:p>
        </p:txBody>
      </p:sp>
    </p:spTree>
    <p:extLst>
      <p:ext uri="{BB962C8B-B14F-4D97-AF65-F5344CB8AC3E}">
        <p14:creationId xmlns:p14="http://schemas.microsoft.com/office/powerpoint/2010/main" val="19224933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a:t>4.5 安全认证协议</a:t>
            </a:r>
            <a:endParaRPr lang="zh-CN" altLang="en-US" dirty="0"/>
          </a:p>
        </p:txBody>
      </p:sp>
      <p:sp>
        <p:nvSpPr>
          <p:cNvPr id="3" name="内容占位符 2"/>
          <p:cNvSpPr>
            <a:spLocks noGrp="1"/>
          </p:cNvSpPr>
          <p:nvPr>
            <p:ph idx="1"/>
          </p:nvPr>
        </p:nvSpPr>
        <p:spPr/>
        <p:txBody>
          <a:bodyPr/>
          <a:lstStyle/>
          <a:p>
            <a:r>
              <a:rPr lang="zh-CN" altLang="zh-CN" dirty="0"/>
              <a:t>优点：与传统</a:t>
            </a:r>
            <a:r>
              <a:rPr lang="en-US" altLang="zh-CN" dirty="0"/>
              <a:t>PEM</a:t>
            </a:r>
            <a:r>
              <a:rPr lang="zh-CN" altLang="zh-CN" dirty="0"/>
              <a:t>不同，因其内部采用</a:t>
            </a:r>
            <a:r>
              <a:rPr lang="en-US" altLang="zh-CN" dirty="0"/>
              <a:t>MIME</a:t>
            </a:r>
            <a:r>
              <a:rPr lang="zh-CN" altLang="zh-CN" dirty="0"/>
              <a:t>的消息格式，所以不仅能发送文本，还可携带各种附加文档，如包含国际字符集、</a:t>
            </a:r>
            <a:r>
              <a:rPr lang="en-US" altLang="zh-CN" dirty="0"/>
              <a:t>HTML</a:t>
            </a:r>
            <a:r>
              <a:rPr lang="zh-CN" altLang="zh-CN" dirty="0"/>
              <a:t>、音频、语音邮件、图像等不同类型的数据内容。</a:t>
            </a:r>
          </a:p>
          <a:p>
            <a:endParaRPr lang="zh-CN" altLang="en-US" dirty="0"/>
          </a:p>
        </p:txBody>
      </p:sp>
    </p:spTree>
    <p:extLst>
      <p:ext uri="{BB962C8B-B14F-4D97-AF65-F5344CB8AC3E}">
        <p14:creationId xmlns:p14="http://schemas.microsoft.com/office/powerpoint/2010/main" val="2787535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a:t>4.5 安全认证协议</a:t>
            </a:r>
            <a:endParaRPr lang="zh-CN" altLang="en-US" dirty="0"/>
          </a:p>
        </p:txBody>
      </p:sp>
      <p:sp>
        <p:nvSpPr>
          <p:cNvPr id="3" name="内容占位符 2"/>
          <p:cNvSpPr>
            <a:spLocks noGrp="1"/>
          </p:cNvSpPr>
          <p:nvPr>
            <p:ph idx="1"/>
          </p:nvPr>
        </p:nvSpPr>
        <p:spPr/>
        <p:txBody>
          <a:bodyPr/>
          <a:lstStyle/>
          <a:p>
            <a:r>
              <a:rPr lang="x-none" altLang="zh-CN" dirty="0"/>
              <a:t>网络层安全协议IPSec(Internet ProtocolSecurity)</a:t>
            </a:r>
            <a:endParaRPr lang="zh-CN" altLang="zh-CN" b="1" dirty="0"/>
          </a:p>
          <a:p>
            <a:r>
              <a:rPr lang="zh-CN" altLang="zh-CN" sz="2400" dirty="0"/>
              <a:t>由</a:t>
            </a:r>
            <a:r>
              <a:rPr lang="en-US" altLang="zh-CN" sz="2400" dirty="0"/>
              <a:t>IETF</a:t>
            </a:r>
            <a:r>
              <a:rPr lang="zh-CN" altLang="zh-CN" sz="2400" dirty="0"/>
              <a:t>制定，面向</a:t>
            </a:r>
            <a:r>
              <a:rPr lang="en-US" altLang="zh-CN" sz="2400" dirty="0"/>
              <a:t>TCMP</a:t>
            </a:r>
            <a:r>
              <a:rPr lang="zh-CN" altLang="zh-CN" sz="2400" dirty="0"/>
              <a:t>，它足为</a:t>
            </a:r>
            <a:r>
              <a:rPr lang="en-US" altLang="zh-CN" sz="2400" dirty="0"/>
              <a:t>IPv4</a:t>
            </a:r>
            <a:r>
              <a:rPr lang="zh-CN" altLang="zh-CN" sz="2400" dirty="0"/>
              <a:t>和</a:t>
            </a:r>
            <a:r>
              <a:rPr lang="en-US" altLang="zh-CN" sz="2400" dirty="0"/>
              <a:t>IPv6</a:t>
            </a:r>
            <a:r>
              <a:rPr lang="zh-CN" altLang="zh-CN" sz="2400" dirty="0"/>
              <a:t>协议提供基于加密安全的协议。</a:t>
            </a:r>
          </a:p>
          <a:p>
            <a:r>
              <a:rPr lang="zh-CN" altLang="zh-CN" sz="2400" dirty="0"/>
              <a:t>应用领域：</a:t>
            </a:r>
            <a:r>
              <a:rPr lang="en-US" altLang="zh-CN" sz="2400" dirty="0" err="1"/>
              <a:t>IPSec</a:t>
            </a:r>
            <a:r>
              <a:rPr lang="zh-CN" altLang="zh-CN" sz="2400" dirty="0"/>
              <a:t>可为各种分布式应用，如远程登录、客户，服务器、电了邮件、文件传输、</a:t>
            </a:r>
            <a:r>
              <a:rPr lang="en-US" altLang="zh-CN" sz="2400" dirty="0"/>
              <a:t>WEB</a:t>
            </a:r>
            <a:r>
              <a:rPr lang="zh-CN" altLang="zh-CN" sz="2400" dirty="0"/>
              <a:t>访问等提供安全。可保证</a:t>
            </a:r>
            <a:r>
              <a:rPr lang="en-US" altLang="zh-CN" sz="2400" dirty="0"/>
              <a:t>LAN</a:t>
            </a:r>
            <a:r>
              <a:rPr lang="zh-CN" altLang="zh-CN" sz="2400" dirty="0"/>
              <a:t>、专用和公用</a:t>
            </a:r>
            <a:r>
              <a:rPr lang="en-US" altLang="zh-CN" sz="2400" dirty="0"/>
              <a:t>WAN</a:t>
            </a:r>
            <a:r>
              <a:rPr lang="zh-CN" altLang="zh-CN" sz="2400" dirty="0"/>
              <a:t>以及</a:t>
            </a:r>
            <a:r>
              <a:rPr lang="en-US" altLang="zh-CN" sz="2400" dirty="0"/>
              <a:t>Internet</a:t>
            </a:r>
            <a:r>
              <a:rPr lang="zh-CN" altLang="zh-CN" sz="2400" dirty="0"/>
              <a:t>的通信安全。目前主要应用于</a:t>
            </a:r>
            <a:r>
              <a:rPr lang="en-US" altLang="zh-CN" sz="2400" dirty="0"/>
              <a:t>VPN</a:t>
            </a:r>
            <a:r>
              <a:rPr lang="zh-CN" altLang="zh-CN" sz="2400" dirty="0"/>
              <a:t>、路由器中。</a:t>
            </a:r>
          </a:p>
          <a:p>
            <a:endParaRPr lang="zh-CN" altLang="en-US" dirty="0"/>
          </a:p>
        </p:txBody>
      </p:sp>
    </p:spTree>
    <p:extLst>
      <p:ext uri="{BB962C8B-B14F-4D97-AF65-F5344CB8AC3E}">
        <p14:creationId xmlns:p14="http://schemas.microsoft.com/office/powerpoint/2010/main" val="1110062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a:t>4.5 安全认证协议</a:t>
            </a:r>
            <a:endParaRPr lang="zh-CN" altLang="en-US" dirty="0"/>
          </a:p>
        </p:txBody>
      </p:sp>
      <p:sp>
        <p:nvSpPr>
          <p:cNvPr id="3" name="内容占位符 2"/>
          <p:cNvSpPr>
            <a:spLocks noGrp="1"/>
          </p:cNvSpPr>
          <p:nvPr>
            <p:ph idx="1"/>
          </p:nvPr>
        </p:nvSpPr>
        <p:spPr/>
        <p:txBody>
          <a:bodyPr/>
          <a:lstStyle/>
          <a:p>
            <a:r>
              <a:rPr lang="zh-CN" altLang="zh-CN" dirty="0"/>
              <a:t>优点：</a:t>
            </a:r>
            <a:r>
              <a:rPr lang="en-US" altLang="zh-CN" dirty="0" err="1"/>
              <a:t>IPSec</a:t>
            </a:r>
            <a:r>
              <a:rPr lang="zh-CN" altLang="zh-CN" dirty="0"/>
              <a:t>可用来在多个防火墒和服务器间提供安全性，可确保运行在</a:t>
            </a:r>
            <a:r>
              <a:rPr lang="en-US" altLang="zh-CN" dirty="0"/>
              <a:t>TCP/IP</a:t>
            </a:r>
            <a:r>
              <a:rPr lang="zh-CN" altLang="zh-CN" dirty="0"/>
              <a:t>协议上的</a:t>
            </a:r>
            <a:r>
              <a:rPr lang="en-US" altLang="zh-CN" dirty="0"/>
              <a:t>VPNs</a:t>
            </a:r>
            <a:r>
              <a:rPr lang="zh-CN" altLang="zh-CN" dirty="0"/>
              <a:t>间的互操作性。它对于最终用户和应用程序是透明的。</a:t>
            </a:r>
          </a:p>
          <a:p>
            <a:r>
              <a:rPr lang="zh-CN" altLang="zh-CN" dirty="0" smtClean="0"/>
              <a:t>缺点</a:t>
            </a:r>
            <a:r>
              <a:rPr lang="zh-CN" altLang="zh-CN" dirty="0"/>
              <a:t>：</a:t>
            </a:r>
            <a:r>
              <a:rPr lang="en-US" altLang="zh-CN" dirty="0" err="1"/>
              <a:t>IPSec</a:t>
            </a:r>
            <a:r>
              <a:rPr lang="zh-CN" altLang="zh-CN" dirty="0"/>
              <a:t>系统复杂，且不能保护流量的隐蔽性；除</a:t>
            </a:r>
            <a:r>
              <a:rPr lang="en-US" altLang="zh-CN" dirty="0"/>
              <a:t>TCP</a:t>
            </a:r>
            <a:r>
              <a:rPr lang="zh-CN" altLang="zh-CN" dirty="0"/>
              <a:t>／</a:t>
            </a:r>
            <a:r>
              <a:rPr lang="en-US" altLang="zh-CN" dirty="0"/>
              <a:t>IP</a:t>
            </a:r>
            <a:r>
              <a:rPr lang="zh-CN" altLang="zh-CN" dirty="0"/>
              <a:t>外，不支持其它协议</a:t>
            </a:r>
            <a:r>
              <a:rPr lang="en-US" altLang="zh-CN" dirty="0"/>
              <a:t>;</a:t>
            </a:r>
            <a:r>
              <a:rPr lang="en-US" altLang="zh-CN" dirty="0" err="1"/>
              <a:t>IPSec</a:t>
            </a:r>
            <a:r>
              <a:rPr lang="zh-CN" altLang="zh-CN" dirty="0"/>
              <a:t>与防火墙、</a:t>
            </a:r>
            <a:r>
              <a:rPr lang="en-US" altLang="zh-CN" dirty="0"/>
              <a:t>NAT</a:t>
            </a:r>
            <a:r>
              <a:rPr lang="zh-CN" altLang="zh-CN" dirty="0"/>
              <a:t>等的安全结构也是一个复杂的问题。</a:t>
            </a:r>
          </a:p>
          <a:p>
            <a:endParaRPr lang="zh-CN" altLang="en-US" dirty="0"/>
          </a:p>
        </p:txBody>
      </p:sp>
    </p:spTree>
    <p:extLst>
      <p:ext uri="{BB962C8B-B14F-4D97-AF65-F5344CB8AC3E}">
        <p14:creationId xmlns:p14="http://schemas.microsoft.com/office/powerpoint/2010/main" val="5719703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a:t>4.5 安全认证协议</a:t>
            </a:r>
            <a:endParaRPr lang="zh-CN" altLang="en-US" dirty="0"/>
          </a:p>
        </p:txBody>
      </p:sp>
      <p:sp>
        <p:nvSpPr>
          <p:cNvPr id="3" name="内容占位符 2"/>
          <p:cNvSpPr>
            <a:spLocks noGrp="1"/>
          </p:cNvSpPr>
          <p:nvPr>
            <p:ph idx="1"/>
          </p:nvPr>
        </p:nvSpPr>
        <p:spPr/>
        <p:txBody>
          <a:bodyPr>
            <a:normAutofit fontScale="77500" lnSpcReduction="20000"/>
          </a:bodyPr>
          <a:lstStyle/>
          <a:p>
            <a:r>
              <a:rPr lang="x-none" altLang="zh-CN" dirty="0"/>
              <a:t>安全协议对比分析</a:t>
            </a:r>
            <a:endParaRPr lang="zh-CN" altLang="zh-CN" b="1" dirty="0"/>
          </a:p>
          <a:p>
            <a:r>
              <a:rPr lang="en-US" altLang="zh-CN" dirty="0"/>
              <a:t>1.SSL</a:t>
            </a:r>
            <a:r>
              <a:rPr lang="zh-CN" altLang="zh-CN" dirty="0"/>
              <a:t>与</a:t>
            </a:r>
            <a:r>
              <a:rPr lang="en-US" altLang="zh-CN" dirty="0" err="1"/>
              <a:t>IPSec</a:t>
            </a:r>
            <a:endParaRPr lang="zh-CN" altLang="zh-CN" dirty="0"/>
          </a:p>
          <a:p>
            <a:r>
              <a:rPr lang="en-US" altLang="zh-CN" dirty="0"/>
              <a:t>(1)SSL</a:t>
            </a:r>
            <a:r>
              <a:rPr lang="zh-CN" altLang="zh-CN" dirty="0"/>
              <a:t>保护在传输层上通信的数据的安全，</a:t>
            </a:r>
            <a:r>
              <a:rPr lang="en-US" altLang="zh-CN" dirty="0" err="1"/>
              <a:t>IPSec</a:t>
            </a:r>
            <a:r>
              <a:rPr lang="zh-CN" altLang="zh-CN" dirty="0"/>
              <a:t>除此之外还保护</a:t>
            </a:r>
            <a:r>
              <a:rPr lang="en-US" altLang="zh-CN" dirty="0"/>
              <a:t>IP</a:t>
            </a:r>
            <a:r>
              <a:rPr lang="zh-CN" altLang="zh-CN" dirty="0"/>
              <a:t>层上的教据包的安全，如</a:t>
            </a:r>
            <a:r>
              <a:rPr lang="en-US" altLang="zh-CN" dirty="0"/>
              <a:t>UDP</a:t>
            </a:r>
            <a:r>
              <a:rPr lang="zh-CN" altLang="zh-CN" dirty="0"/>
              <a:t>包。</a:t>
            </a:r>
          </a:p>
          <a:p>
            <a:r>
              <a:rPr lang="en-US" altLang="zh-CN" dirty="0"/>
              <a:t>(2)</a:t>
            </a:r>
            <a:r>
              <a:rPr lang="zh-CN" altLang="zh-CN" dirty="0"/>
              <a:t>对一个在用系统，</a:t>
            </a:r>
            <a:r>
              <a:rPr lang="en-US" altLang="zh-CN" dirty="0"/>
              <a:t>SSL</a:t>
            </a:r>
            <a:r>
              <a:rPr lang="zh-CN" altLang="zh-CN" dirty="0"/>
              <a:t>不需改动协议栈但需改变应用层，而</a:t>
            </a:r>
            <a:r>
              <a:rPr lang="en-US" altLang="zh-CN" dirty="0" err="1"/>
              <a:t>IPSec</a:t>
            </a:r>
            <a:r>
              <a:rPr lang="zh-CN" altLang="zh-CN" dirty="0"/>
              <a:t>却相反。</a:t>
            </a:r>
          </a:p>
          <a:p>
            <a:r>
              <a:rPr lang="en-US" altLang="zh-CN" dirty="0"/>
              <a:t>(3)SSL</a:t>
            </a:r>
            <a:r>
              <a:rPr lang="zh-CN" altLang="zh-CN" dirty="0"/>
              <a:t>可单向认证</a:t>
            </a:r>
            <a:r>
              <a:rPr lang="en-US" altLang="zh-CN" dirty="0"/>
              <a:t>(</a:t>
            </a:r>
            <a:r>
              <a:rPr lang="zh-CN" altLang="zh-CN" dirty="0"/>
              <a:t>仅认证服务器</a:t>
            </a:r>
            <a:r>
              <a:rPr lang="en-US" altLang="zh-CN" dirty="0"/>
              <a:t>)</a:t>
            </a:r>
            <a:r>
              <a:rPr lang="zh-CN" altLang="zh-CN" dirty="0"/>
              <a:t>，但</a:t>
            </a:r>
            <a:r>
              <a:rPr lang="en-US" altLang="zh-CN" dirty="0" err="1"/>
              <a:t>IPSec</a:t>
            </a:r>
            <a:r>
              <a:rPr lang="zh-CN" altLang="zh-CN" dirty="0"/>
              <a:t>要求双方认证。当涉及应用层中间节点，</a:t>
            </a:r>
            <a:r>
              <a:rPr lang="en-US" altLang="zh-CN" dirty="0" err="1"/>
              <a:t>IPSec</a:t>
            </a:r>
            <a:r>
              <a:rPr lang="zh-CN" altLang="zh-CN" dirty="0"/>
              <a:t>只能提供链接保护，而</a:t>
            </a:r>
            <a:r>
              <a:rPr lang="en-US" altLang="zh-CN" dirty="0"/>
              <a:t>SSL</a:t>
            </a:r>
            <a:r>
              <a:rPr lang="zh-CN" altLang="zh-CN" dirty="0"/>
              <a:t>提供端到端保护。</a:t>
            </a:r>
          </a:p>
          <a:p>
            <a:r>
              <a:rPr lang="en-US" altLang="zh-CN" dirty="0"/>
              <a:t>(4)</a:t>
            </a:r>
            <a:r>
              <a:rPr lang="en-US" altLang="zh-CN" dirty="0" err="1"/>
              <a:t>IPSec</a:t>
            </a:r>
            <a:r>
              <a:rPr lang="zh-CN" altLang="zh-CN" dirty="0"/>
              <a:t>受</a:t>
            </a:r>
            <a:r>
              <a:rPr lang="en-US" altLang="zh-CN" dirty="0"/>
              <a:t>NAT</a:t>
            </a:r>
            <a:r>
              <a:rPr lang="zh-CN" altLang="zh-CN" dirty="0"/>
              <a:t>影响较严重，而</a:t>
            </a:r>
            <a:r>
              <a:rPr lang="en-US" altLang="zh-CN" dirty="0"/>
              <a:t>SSL</a:t>
            </a:r>
            <a:r>
              <a:rPr lang="zh-CN" altLang="zh-CN" dirty="0"/>
              <a:t>可穿过</a:t>
            </a:r>
            <a:r>
              <a:rPr lang="en-US" altLang="zh-CN" dirty="0"/>
              <a:t>NAT</a:t>
            </a:r>
            <a:r>
              <a:rPr lang="zh-CN" altLang="zh-CN" dirty="0"/>
              <a:t>而毫无影响。</a:t>
            </a:r>
          </a:p>
          <a:p>
            <a:r>
              <a:rPr lang="en-US" altLang="zh-CN" dirty="0"/>
              <a:t>(5)</a:t>
            </a:r>
            <a:r>
              <a:rPr lang="en-US" altLang="zh-CN" dirty="0" err="1"/>
              <a:t>IPSec</a:t>
            </a:r>
            <a:r>
              <a:rPr lang="zh-CN" altLang="zh-CN" dirty="0"/>
              <a:t>是端到端一次握手，开销小；而</a:t>
            </a:r>
            <a:r>
              <a:rPr lang="en-US" altLang="zh-CN" dirty="0"/>
              <a:t>SSL/TLS</a:t>
            </a:r>
            <a:r>
              <a:rPr lang="zh-CN" altLang="zh-CN" dirty="0"/>
              <a:t>每次通信都握手，开销大。</a:t>
            </a:r>
          </a:p>
          <a:p>
            <a:endParaRPr lang="zh-CN" altLang="en-US" dirty="0"/>
          </a:p>
        </p:txBody>
      </p:sp>
    </p:spTree>
    <p:extLst>
      <p:ext uri="{BB962C8B-B14F-4D97-AF65-F5344CB8AC3E}">
        <p14:creationId xmlns:p14="http://schemas.microsoft.com/office/powerpoint/2010/main" val="8437927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a:t>4.5 安全认证协议</a:t>
            </a:r>
            <a:endParaRPr lang="zh-CN" altLang="en-US" dirty="0"/>
          </a:p>
        </p:txBody>
      </p:sp>
      <p:sp>
        <p:nvSpPr>
          <p:cNvPr id="3" name="内容占位符 2"/>
          <p:cNvSpPr>
            <a:spLocks noGrp="1"/>
          </p:cNvSpPr>
          <p:nvPr>
            <p:ph idx="1"/>
          </p:nvPr>
        </p:nvSpPr>
        <p:spPr/>
        <p:txBody>
          <a:bodyPr>
            <a:normAutofit fontScale="62500" lnSpcReduction="20000"/>
          </a:bodyPr>
          <a:lstStyle/>
          <a:p>
            <a:r>
              <a:rPr lang="en-US" altLang="zh-CN" dirty="0"/>
              <a:t>2.SSL</a:t>
            </a:r>
            <a:r>
              <a:rPr lang="zh-CN" altLang="zh-CN" dirty="0"/>
              <a:t>与</a:t>
            </a:r>
            <a:r>
              <a:rPr lang="en-US" altLang="zh-CN" dirty="0"/>
              <a:t>SET</a:t>
            </a:r>
            <a:endParaRPr lang="zh-CN" altLang="zh-CN" dirty="0"/>
          </a:p>
          <a:p>
            <a:r>
              <a:rPr lang="en-US" altLang="zh-CN" dirty="0"/>
              <a:t>(1)SET</a:t>
            </a:r>
            <a:r>
              <a:rPr lang="zh-CN" altLang="zh-CN" dirty="0"/>
              <a:t>仅适于信用卡支付。而</a:t>
            </a:r>
            <a:r>
              <a:rPr lang="en-US" altLang="zh-CN" dirty="0"/>
              <a:t>SSL</a:t>
            </a:r>
            <a:r>
              <a:rPr lang="zh-CN" altLang="zh-CN" dirty="0"/>
              <a:t>是面向连接的网络安全协议。</a:t>
            </a:r>
            <a:r>
              <a:rPr lang="en-US" altLang="zh-CN" dirty="0"/>
              <a:t>SET</a:t>
            </a:r>
            <a:r>
              <a:rPr lang="zh-CN" altLang="zh-CN" dirty="0"/>
              <a:t>允许各方的报文交换非实时，</a:t>
            </a:r>
            <a:r>
              <a:rPr lang="en-US" altLang="zh-CN" dirty="0"/>
              <a:t>SET</a:t>
            </a:r>
            <a:r>
              <a:rPr lang="zh-CN" altLang="zh-CN" dirty="0"/>
              <a:t>报文能在银行内部网或其他网上传输，而</a:t>
            </a:r>
            <a:r>
              <a:rPr lang="en-US" altLang="zh-CN" dirty="0"/>
              <a:t>SSL</a:t>
            </a:r>
            <a:r>
              <a:rPr lang="zh-CN" altLang="zh-CN" dirty="0"/>
              <a:t>上的卡支付系统只能与</a:t>
            </a:r>
            <a:r>
              <a:rPr lang="en-US" altLang="zh-CN" dirty="0"/>
              <a:t>Web</a:t>
            </a:r>
            <a:r>
              <a:rPr lang="zh-CN" altLang="zh-CN" dirty="0"/>
              <a:t>浏览器捆在一起。</a:t>
            </a:r>
          </a:p>
          <a:p>
            <a:r>
              <a:rPr lang="en-US" altLang="zh-CN" dirty="0"/>
              <a:t>(2)SSL</a:t>
            </a:r>
            <a:r>
              <a:rPr lang="zh-CN" altLang="zh-CN" dirty="0"/>
              <a:t>只占电子商务体系中的一部分</a:t>
            </a:r>
            <a:r>
              <a:rPr lang="en-US" altLang="zh-CN" dirty="0"/>
              <a:t>(</a:t>
            </a:r>
            <a:r>
              <a:rPr lang="zh-CN" altLang="zh-CN" dirty="0"/>
              <a:t>传输部分</a:t>
            </a:r>
            <a:r>
              <a:rPr lang="en-US" altLang="zh-CN" dirty="0"/>
              <a:t>)</a:t>
            </a:r>
            <a:r>
              <a:rPr lang="zh-CN" altLang="zh-CN" dirty="0"/>
              <a:t>。而</a:t>
            </a:r>
            <a:r>
              <a:rPr lang="en-US" altLang="zh-CN" dirty="0"/>
              <a:t>SET</a:t>
            </a:r>
            <a:r>
              <a:rPr lang="zh-CN" altLang="zh-CN" dirty="0"/>
              <a:t>位于应用层。对网络上其他各层也有涉及，它规范了整个商务活动的流程。</a:t>
            </a:r>
          </a:p>
          <a:p>
            <a:r>
              <a:rPr lang="en-US" altLang="zh-CN" dirty="0"/>
              <a:t>(3)SET</a:t>
            </a:r>
            <a:r>
              <a:rPr lang="zh-CN" altLang="zh-CN" dirty="0"/>
              <a:t>的安全性远比</a:t>
            </a:r>
            <a:r>
              <a:rPr lang="en-US" altLang="zh-CN" dirty="0"/>
              <a:t>SSL</a:t>
            </a:r>
            <a:r>
              <a:rPr lang="zh-CN" altLang="zh-CN" dirty="0"/>
              <a:t>高。</a:t>
            </a:r>
            <a:r>
              <a:rPr lang="en-US" altLang="zh-CN" dirty="0"/>
              <a:t>SET</a:t>
            </a:r>
            <a:r>
              <a:rPr lang="zh-CN" altLang="zh-CN" dirty="0"/>
              <a:t>完全确保信息在网上传输时的机密性、可鉴删性、完整性和不可抵赖性。</a:t>
            </a:r>
            <a:r>
              <a:rPr lang="en-US" altLang="zh-CN" dirty="0"/>
              <a:t>SSL</a:t>
            </a:r>
            <a:r>
              <a:rPr lang="zh-CN" altLang="zh-CN" dirty="0"/>
              <a:t>也提供信息机密性、完整性和一定程度的身份鉴别功能，但</a:t>
            </a:r>
            <a:r>
              <a:rPr lang="en-US" altLang="zh-CN" dirty="0"/>
              <a:t>SSL</a:t>
            </a:r>
            <a:r>
              <a:rPr lang="zh-CN" altLang="zh-CN" dirty="0"/>
              <a:t>不能提供完备的防抵赖功能。因此从网上安全支付来看，</a:t>
            </a:r>
            <a:r>
              <a:rPr lang="en-US" altLang="zh-CN" dirty="0"/>
              <a:t>SET</a:t>
            </a:r>
            <a:r>
              <a:rPr lang="zh-CN" altLang="zh-CN" dirty="0"/>
              <a:t>比</a:t>
            </a:r>
            <a:r>
              <a:rPr lang="en-US" altLang="zh-CN" dirty="0"/>
              <a:t>SSL</a:t>
            </a:r>
            <a:r>
              <a:rPr lang="zh-CN" altLang="zh-CN" dirty="0"/>
              <a:t>针对性更强更安全。</a:t>
            </a:r>
          </a:p>
          <a:p>
            <a:r>
              <a:rPr lang="en-US" altLang="zh-CN" dirty="0"/>
              <a:t>(4)SET</a:t>
            </a:r>
            <a:r>
              <a:rPr lang="zh-CN" altLang="zh-CN" dirty="0"/>
              <a:t>协议交易过程复杂庞大，比</a:t>
            </a:r>
            <a:r>
              <a:rPr lang="en-US" altLang="zh-CN" dirty="0"/>
              <a:t>SSL</a:t>
            </a:r>
            <a:r>
              <a:rPr lang="zh-CN" altLang="zh-CN" dirty="0"/>
              <a:t>处理速度慢，因此</a:t>
            </a:r>
            <a:r>
              <a:rPr lang="en-US" altLang="zh-CN" dirty="0"/>
              <a:t>SET</a:t>
            </a:r>
            <a:r>
              <a:rPr lang="zh-CN" altLang="zh-CN" dirty="0"/>
              <a:t>中服务器的负载较重，而基于</a:t>
            </a:r>
            <a:r>
              <a:rPr lang="en-US" altLang="zh-CN" dirty="0"/>
              <a:t>SSL</a:t>
            </a:r>
            <a:r>
              <a:rPr lang="zh-CN" altLang="zh-CN" dirty="0"/>
              <a:t>网上支付的系统负载要轻得多。</a:t>
            </a:r>
          </a:p>
          <a:p>
            <a:r>
              <a:rPr lang="en-US" altLang="zh-CN" dirty="0"/>
              <a:t>(5)SET</a:t>
            </a:r>
            <a:r>
              <a:rPr lang="zh-CN" altLang="zh-CN" dirty="0"/>
              <a:t>比</a:t>
            </a:r>
            <a:r>
              <a:rPr lang="en-US" altLang="zh-CN" dirty="0"/>
              <a:t>SSL</a:t>
            </a:r>
            <a:r>
              <a:rPr lang="zh-CN" altLang="zh-CN" dirty="0"/>
              <a:t>贵，对参与各方有软件要求，且目前很少用网上支付，所以</a:t>
            </a:r>
            <a:r>
              <a:rPr lang="en-US" altLang="zh-CN" dirty="0"/>
              <a:t>SET</a:t>
            </a:r>
            <a:r>
              <a:rPr lang="zh-CN" altLang="zh-CN" dirty="0"/>
              <a:t>很少用到。而</a:t>
            </a:r>
            <a:r>
              <a:rPr lang="en-US" altLang="zh-CN" dirty="0"/>
              <a:t>SSL</a:t>
            </a:r>
            <a:r>
              <a:rPr lang="zh-CN" altLang="zh-CN" dirty="0"/>
              <a:t>因其使用范围广、所需费用少、实现方便，所以普及率较高。但随着网</a:t>
            </a:r>
            <a:r>
              <a:rPr lang="en-US" altLang="zh-CN" dirty="0"/>
              <a:t>l</a:t>
            </a:r>
            <a:r>
              <a:rPr lang="zh-CN" altLang="zh-CN" dirty="0"/>
              <a:t>二交易安全性需求的不断提高，</a:t>
            </a:r>
            <a:r>
              <a:rPr lang="en-US" altLang="zh-CN" dirty="0"/>
              <a:t>SET</a:t>
            </a:r>
            <a:r>
              <a:rPr lang="zh-CN" altLang="zh-CN" dirty="0"/>
              <a:t>必将是未来的发展方向。</a:t>
            </a:r>
          </a:p>
          <a:p>
            <a:endParaRPr lang="zh-CN" altLang="en-US" dirty="0"/>
          </a:p>
        </p:txBody>
      </p:sp>
    </p:spTree>
    <p:extLst>
      <p:ext uri="{BB962C8B-B14F-4D97-AF65-F5344CB8AC3E}">
        <p14:creationId xmlns:p14="http://schemas.microsoft.com/office/powerpoint/2010/main" val="30516761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a:t>4.5 安全认证协议</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a:t>3. SSL</a:t>
            </a:r>
            <a:r>
              <a:rPr lang="zh-CN" altLang="zh-CN" dirty="0"/>
              <a:t>与</a:t>
            </a:r>
            <a:r>
              <a:rPr lang="en-US" altLang="zh-CN" dirty="0"/>
              <a:t>S/MIME</a:t>
            </a:r>
            <a:endParaRPr lang="zh-CN" altLang="zh-CN" dirty="0"/>
          </a:p>
          <a:p>
            <a:r>
              <a:rPr lang="en-US" altLang="zh-CN" dirty="0"/>
              <a:t> S</a:t>
            </a:r>
            <a:r>
              <a:rPr lang="zh-CN" altLang="zh-CN" dirty="0"/>
              <a:t>／</a:t>
            </a:r>
            <a:r>
              <a:rPr lang="en-US" altLang="zh-CN" dirty="0"/>
              <a:t>MIME</a:t>
            </a:r>
            <a:r>
              <a:rPr lang="zh-CN" altLang="zh-CN" dirty="0"/>
              <a:t>是应用层专保护</a:t>
            </a:r>
            <a:r>
              <a:rPr lang="en-US" altLang="zh-CN" dirty="0"/>
              <a:t>E-mail</a:t>
            </a:r>
            <a:r>
              <a:rPr lang="zh-CN" altLang="zh-CN" dirty="0"/>
              <a:t>的加密协议。而</a:t>
            </a:r>
            <a:r>
              <a:rPr lang="en-US" altLang="zh-CN" dirty="0"/>
              <a:t>SMTP</a:t>
            </a:r>
            <a:r>
              <a:rPr lang="zh-CN" altLang="zh-CN" dirty="0"/>
              <a:t>／</a:t>
            </a:r>
            <a:r>
              <a:rPr lang="en-US" altLang="zh-CN" dirty="0"/>
              <a:t>SSL</a:t>
            </a:r>
            <a:r>
              <a:rPr lang="zh-CN" altLang="zh-CN" dirty="0"/>
              <a:t>保护</a:t>
            </a:r>
            <a:r>
              <a:rPr lang="en-US" altLang="zh-CN" dirty="0"/>
              <a:t>E-mail</a:t>
            </a:r>
            <a:r>
              <a:rPr lang="zh-CN" altLang="zh-CN" dirty="0"/>
              <a:t>效果不是很好，因</a:t>
            </a:r>
            <a:r>
              <a:rPr lang="en-US" altLang="zh-CN" dirty="0"/>
              <a:t>SMTP</a:t>
            </a:r>
            <a:r>
              <a:rPr lang="zh-CN" altLang="zh-CN" dirty="0"/>
              <a:t>／</a:t>
            </a:r>
            <a:r>
              <a:rPr lang="en-US" altLang="zh-CN" dirty="0"/>
              <a:t>SSL</a:t>
            </a:r>
            <a:r>
              <a:rPr lang="zh-CN" altLang="zh-CN" dirty="0"/>
              <a:t>仅提供使用</a:t>
            </a:r>
            <a:r>
              <a:rPr lang="en-US" altLang="zh-CN" dirty="0"/>
              <a:t>SMTP</a:t>
            </a:r>
            <a:r>
              <a:rPr lang="zh-CN" altLang="zh-CN" dirty="0"/>
              <a:t>的链路的安全，而从邮件服务器到本地的路径是用</a:t>
            </a:r>
            <a:r>
              <a:rPr lang="en-US" altLang="zh-CN" dirty="0"/>
              <a:t>POP</a:t>
            </a:r>
            <a:r>
              <a:rPr lang="zh-CN" altLang="zh-CN" dirty="0"/>
              <a:t>／</a:t>
            </a:r>
            <a:r>
              <a:rPr lang="en-US" altLang="zh-CN" dirty="0"/>
              <a:t>MAN</a:t>
            </a:r>
            <a:r>
              <a:rPr lang="zh-CN" altLang="zh-CN" dirty="0"/>
              <a:t>协议，这无法用</a:t>
            </a:r>
            <a:r>
              <a:rPr lang="en-US" altLang="zh-CN" dirty="0"/>
              <a:t>SMTP</a:t>
            </a:r>
            <a:r>
              <a:rPr lang="zh-CN" altLang="zh-CN" dirty="0"/>
              <a:t>／</a:t>
            </a:r>
            <a:r>
              <a:rPr lang="en-US" altLang="zh-CN" dirty="0"/>
              <a:t>SSL</a:t>
            </a:r>
            <a:r>
              <a:rPr lang="zh-CN" altLang="zh-CN" dirty="0"/>
              <a:t>保护。相反</a:t>
            </a:r>
            <a:r>
              <a:rPr lang="en-US" altLang="zh-CN" dirty="0"/>
              <a:t>S</a:t>
            </a:r>
            <a:r>
              <a:rPr lang="zh-CN" altLang="zh-CN" dirty="0"/>
              <a:t>／</a:t>
            </a:r>
            <a:r>
              <a:rPr lang="en-US" altLang="zh-CN" dirty="0"/>
              <a:t>MIME</a:t>
            </a:r>
            <a:r>
              <a:rPr lang="zh-CN" altLang="zh-CN" dirty="0"/>
              <a:t>加密整个邮件的内容后用</a:t>
            </a:r>
            <a:r>
              <a:rPr lang="en-US" altLang="zh-CN" dirty="0"/>
              <a:t>MIME</a:t>
            </a:r>
            <a:r>
              <a:rPr lang="zh-CN" altLang="zh-CN" dirty="0"/>
              <a:t>教据发送，这种发送可以是任一种方式。它摆脱了安全链路的限制，只需收发邮件的两个终端支持</a:t>
            </a:r>
            <a:r>
              <a:rPr lang="en-US" altLang="zh-CN" dirty="0"/>
              <a:t>S</a:t>
            </a:r>
            <a:r>
              <a:rPr lang="zh-CN" altLang="zh-CN" dirty="0"/>
              <a:t>／</a:t>
            </a:r>
            <a:r>
              <a:rPr lang="en-US" altLang="zh-CN" dirty="0"/>
              <a:t>MIME</a:t>
            </a:r>
            <a:r>
              <a:rPr lang="zh-CN" altLang="zh-CN" dirty="0"/>
              <a:t>即可。</a:t>
            </a:r>
          </a:p>
          <a:p>
            <a:endParaRPr lang="zh-CN" altLang="en-US" dirty="0"/>
          </a:p>
        </p:txBody>
      </p:sp>
    </p:spTree>
    <p:extLst>
      <p:ext uri="{BB962C8B-B14F-4D97-AF65-F5344CB8AC3E}">
        <p14:creationId xmlns:p14="http://schemas.microsoft.com/office/powerpoint/2010/main" val="21285950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a:t>4.5 安全认证协议</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a:t>4. SSL</a:t>
            </a:r>
            <a:r>
              <a:rPr lang="zh-CN" altLang="zh-CN" dirty="0"/>
              <a:t>与</a:t>
            </a:r>
            <a:r>
              <a:rPr lang="en-US" altLang="zh-CN" dirty="0"/>
              <a:t>SHTTP</a:t>
            </a:r>
            <a:endParaRPr lang="zh-CN" altLang="zh-CN" dirty="0"/>
          </a:p>
          <a:p>
            <a:r>
              <a:rPr lang="en-US" altLang="zh-CN" dirty="0"/>
              <a:t> SHITP</a:t>
            </a:r>
            <a:r>
              <a:rPr lang="zh-CN" altLang="zh-CN" dirty="0"/>
              <a:t>是应用层加密协议，它能感知到应用层数据的结构，把消息当成对象进行签名或加密传输。它不像</a:t>
            </a:r>
            <a:r>
              <a:rPr lang="en-US" altLang="zh-CN" dirty="0"/>
              <a:t>SSL</a:t>
            </a:r>
            <a:r>
              <a:rPr lang="zh-CN" altLang="zh-CN" dirty="0"/>
              <a:t>完全把消息当作流来处理。</a:t>
            </a:r>
            <a:r>
              <a:rPr lang="en-US" altLang="zh-CN" dirty="0"/>
              <a:t>SSL</a:t>
            </a:r>
            <a:r>
              <a:rPr lang="zh-CN" altLang="zh-CN" dirty="0"/>
              <a:t>主动把数据流分帧处理。也因此</a:t>
            </a:r>
            <a:r>
              <a:rPr lang="en-US" altLang="zh-CN" dirty="0"/>
              <a:t>SHTTP</a:t>
            </a:r>
            <a:r>
              <a:rPr lang="zh-CN" altLang="zh-CN" dirty="0"/>
              <a:t>可提供基于消息的抗抵赖性证明，而</a:t>
            </a:r>
            <a:r>
              <a:rPr lang="en-US" altLang="zh-CN" dirty="0"/>
              <a:t>SSL</a:t>
            </a:r>
            <a:r>
              <a:rPr lang="zh-CN" altLang="zh-CN" dirty="0"/>
              <a:t>不能。所以</a:t>
            </a:r>
            <a:r>
              <a:rPr lang="en-US" altLang="zh-CN" dirty="0"/>
              <a:t>SHTTP</a:t>
            </a:r>
            <a:r>
              <a:rPr lang="zh-CN" altLang="zh-CN" dirty="0"/>
              <a:t>比</a:t>
            </a:r>
            <a:r>
              <a:rPr lang="en-US" altLang="zh-CN" dirty="0"/>
              <a:t>SSL</a:t>
            </a:r>
            <a:r>
              <a:rPr lang="zh-CN" altLang="zh-CN" dirty="0"/>
              <a:t>更灵活，功能更强，但它实现较难，而使用更难，正因如此现在使用基于</a:t>
            </a:r>
            <a:r>
              <a:rPr lang="en-US" altLang="zh-CN" dirty="0"/>
              <a:t>SSL</a:t>
            </a:r>
            <a:r>
              <a:rPr lang="zh-CN" altLang="zh-CN" dirty="0"/>
              <a:t>的</a:t>
            </a:r>
            <a:r>
              <a:rPr lang="en-US" altLang="zh-CN" dirty="0"/>
              <a:t>HTTPS</a:t>
            </a:r>
            <a:r>
              <a:rPr lang="zh-CN" altLang="zh-CN" dirty="0"/>
              <a:t>要比</a:t>
            </a:r>
            <a:r>
              <a:rPr lang="en-US" altLang="zh-CN" dirty="0"/>
              <a:t>SHTTP</a:t>
            </a:r>
            <a:r>
              <a:rPr lang="zh-CN" altLang="zh-CN" dirty="0"/>
              <a:t>更普遍。</a:t>
            </a:r>
          </a:p>
          <a:p>
            <a:endParaRPr lang="zh-CN" altLang="en-US" dirty="0"/>
          </a:p>
        </p:txBody>
      </p:sp>
    </p:spTree>
    <p:extLst>
      <p:ext uri="{BB962C8B-B14F-4D97-AF65-F5344CB8AC3E}">
        <p14:creationId xmlns:p14="http://schemas.microsoft.com/office/powerpoint/2010/main" val="35533034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b="1" dirty="0"/>
              <a:t>4.5 安全认证协议</a:t>
            </a:r>
            <a:endParaRPr lang="zh-CN" altLang="en-US" dirty="0"/>
          </a:p>
        </p:txBody>
      </p:sp>
      <p:sp>
        <p:nvSpPr>
          <p:cNvPr id="3" name="内容占位符 2"/>
          <p:cNvSpPr>
            <a:spLocks noGrp="1"/>
          </p:cNvSpPr>
          <p:nvPr>
            <p:ph idx="1"/>
          </p:nvPr>
        </p:nvSpPr>
        <p:spPr/>
        <p:txBody>
          <a:bodyPr/>
          <a:lstStyle/>
          <a:p>
            <a:r>
              <a:rPr lang="zh-CN" altLang="zh-CN"/>
              <a:t>综上，每种网络安全协议都有各自的优缺点，实际应用中要根据不同情况选择恰当协议并注意加强协议间的互通与互补，以进一步提高网络的安全性。另外现在的网络安全协议虽已实现了安全服务，但无论哪种安全协议建立的安全系统都不可能抵抗所有攻击，要充分利用密码技术的新成果，在分析现有安全协议的基础上不断探索安全协议的应用模式和领域。</a:t>
            </a:r>
          </a:p>
          <a:p>
            <a:endParaRPr lang="zh-CN" altLang="en-US"/>
          </a:p>
        </p:txBody>
      </p:sp>
    </p:spTree>
    <p:extLst>
      <p:ext uri="{BB962C8B-B14F-4D97-AF65-F5344CB8AC3E}">
        <p14:creationId xmlns:p14="http://schemas.microsoft.com/office/powerpoint/2010/main" val="2948947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dirty="0"/>
              <a:t>4.2 身份认证</a:t>
            </a:r>
            <a:endParaRPr lang="zh-CN" altLang="en-US" dirty="0"/>
          </a:p>
        </p:txBody>
      </p:sp>
      <p:sp>
        <p:nvSpPr>
          <p:cNvPr id="3" name="内容占位符 2"/>
          <p:cNvSpPr>
            <a:spLocks noGrp="1"/>
          </p:cNvSpPr>
          <p:nvPr>
            <p:ph idx="1"/>
          </p:nvPr>
        </p:nvSpPr>
        <p:spPr/>
        <p:txBody>
          <a:bodyPr>
            <a:normAutofit/>
          </a:bodyPr>
          <a:lstStyle/>
          <a:p>
            <a:r>
              <a:rPr lang="zh-CN" altLang="zh-CN" sz="2400" b="1" dirty="0"/>
              <a:t>单向</a:t>
            </a:r>
            <a:r>
              <a:rPr lang="zh-CN" altLang="zh-CN" sz="2400" b="1" dirty="0" smtClean="0"/>
              <a:t>认证</a:t>
            </a:r>
            <a:endParaRPr lang="en-US" altLang="zh-CN" sz="2400" b="1" dirty="0" smtClean="0"/>
          </a:p>
          <a:p>
            <a:r>
              <a:rPr lang="zh-CN" altLang="zh-CN" sz="2400" dirty="0"/>
              <a:t>如果通信的双方只需要一方被另一方鉴别身份，这样的认证过程就是一种单向认证，前面提到的口令核对法，实际也可以算是一种单向认证，只是这种简单的单向认证还没有与密钥分发相结合。</a:t>
            </a:r>
          </a:p>
          <a:p>
            <a:r>
              <a:rPr lang="zh-CN" altLang="zh-CN" sz="2400" b="1" dirty="0"/>
              <a:t>双向</a:t>
            </a:r>
            <a:r>
              <a:rPr lang="zh-CN" altLang="zh-CN" sz="2400" b="1" dirty="0" smtClean="0"/>
              <a:t>认证</a:t>
            </a:r>
            <a:endParaRPr lang="en-US" altLang="zh-CN" sz="2400" b="1" dirty="0" smtClean="0"/>
          </a:p>
          <a:p>
            <a:r>
              <a:rPr lang="zh-CN" altLang="zh-CN" sz="2400" dirty="0"/>
              <a:t>在双向认证过程中，通信双方需要互相认证鉴别各自的身份，然后交换会话密钥，双向认证的典型方案是</a:t>
            </a:r>
            <a:r>
              <a:rPr lang="en-US" altLang="zh-CN" sz="2400" dirty="0"/>
              <a:t>Needham/Schroeder</a:t>
            </a:r>
            <a:r>
              <a:rPr lang="zh-CN" altLang="zh-CN" sz="2400" dirty="0"/>
              <a:t>协议。</a:t>
            </a:r>
          </a:p>
          <a:p>
            <a:endParaRPr lang="zh-CN" altLang="zh-CN" sz="2400" dirty="0"/>
          </a:p>
          <a:p>
            <a:endParaRPr lang="zh-CN" altLang="en-US" dirty="0"/>
          </a:p>
        </p:txBody>
      </p:sp>
    </p:spTree>
    <p:extLst>
      <p:ext uri="{BB962C8B-B14F-4D97-AF65-F5344CB8AC3E}">
        <p14:creationId xmlns:p14="http://schemas.microsoft.com/office/powerpoint/2010/main" val="1058843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dirty="0"/>
              <a:t>4.2 身份认证</a:t>
            </a:r>
            <a:endParaRPr lang="zh-CN" altLang="en-US" dirty="0"/>
          </a:p>
        </p:txBody>
      </p:sp>
      <p:sp>
        <p:nvSpPr>
          <p:cNvPr id="3" name="内容占位符 2"/>
          <p:cNvSpPr>
            <a:spLocks noGrp="1"/>
          </p:cNvSpPr>
          <p:nvPr>
            <p:ph idx="1"/>
          </p:nvPr>
        </p:nvSpPr>
        <p:spPr/>
        <p:txBody>
          <a:bodyPr>
            <a:normAutofit lnSpcReduction="10000"/>
          </a:bodyPr>
          <a:lstStyle/>
          <a:p>
            <a:r>
              <a:rPr lang="zh-CN" altLang="zh-CN" sz="2400" b="1" dirty="0"/>
              <a:t>静态</a:t>
            </a:r>
            <a:r>
              <a:rPr lang="zh-CN" altLang="zh-CN" sz="2400" b="1" dirty="0" smtClean="0"/>
              <a:t>认证</a:t>
            </a:r>
            <a:endParaRPr lang="en-US" altLang="zh-CN" sz="2400" b="1" dirty="0" smtClean="0"/>
          </a:p>
          <a:p>
            <a:r>
              <a:rPr lang="zh-CN" altLang="zh-CN" sz="2400" dirty="0"/>
              <a:t>静态认证是利用用户自己设定的密码。在网络登录时输入正确的密码，计算机就认为操作者就是合法用户</a:t>
            </a:r>
            <a:r>
              <a:rPr lang="zh-CN" altLang="zh-CN" sz="2400" dirty="0" smtClean="0"/>
              <a:t>。</a:t>
            </a:r>
            <a:endParaRPr lang="en-US" altLang="zh-CN" sz="2400" dirty="0" smtClean="0"/>
          </a:p>
          <a:p>
            <a:r>
              <a:rPr lang="zh-CN" altLang="zh-CN" sz="2400" b="1" dirty="0"/>
              <a:t>动态认证</a:t>
            </a:r>
          </a:p>
          <a:p>
            <a:r>
              <a:rPr lang="zh-CN" altLang="zh-CN" sz="2400" dirty="0" smtClean="0"/>
              <a:t>智能</a:t>
            </a:r>
            <a:r>
              <a:rPr lang="zh-CN" altLang="zh-CN" sz="2400" dirty="0"/>
              <a:t>卡</a:t>
            </a:r>
            <a:r>
              <a:rPr lang="en-US" altLang="zh-CN" sz="2400" dirty="0"/>
              <a:t> </a:t>
            </a:r>
            <a:endParaRPr lang="zh-CN" altLang="zh-CN" sz="2400" dirty="0"/>
          </a:p>
          <a:p>
            <a:r>
              <a:rPr lang="zh-CN" altLang="zh-CN" sz="2400" dirty="0" smtClean="0"/>
              <a:t>短</a:t>
            </a:r>
            <a:r>
              <a:rPr lang="zh-CN" altLang="zh-CN" sz="2400" dirty="0"/>
              <a:t>信密码</a:t>
            </a:r>
          </a:p>
          <a:p>
            <a:r>
              <a:rPr lang="en-US" altLang="zh-CN" sz="2400" dirty="0"/>
              <a:t>USB </a:t>
            </a:r>
            <a:r>
              <a:rPr lang="en-US" altLang="zh-CN" sz="2400" dirty="0" smtClean="0"/>
              <a:t>KEY</a:t>
            </a:r>
          </a:p>
          <a:p>
            <a:r>
              <a:rPr lang="zh-CN" altLang="zh-CN" sz="2400" b="1" dirty="0"/>
              <a:t>生物识别技术</a:t>
            </a:r>
            <a:endParaRPr lang="zh-CN" altLang="zh-CN" sz="2400" dirty="0"/>
          </a:p>
          <a:p>
            <a:r>
              <a:rPr lang="zh-CN" altLang="zh-CN" sz="2400" dirty="0"/>
              <a:t>指纹</a:t>
            </a:r>
            <a:r>
              <a:rPr lang="zh-CN" altLang="zh-CN" sz="2400" dirty="0"/>
              <a:t>识别</a:t>
            </a:r>
            <a:endParaRPr lang="en-US" altLang="zh-CN" sz="2400" dirty="0"/>
          </a:p>
          <a:p>
            <a:r>
              <a:rPr lang="zh-CN" altLang="zh-CN" sz="2400" dirty="0"/>
              <a:t>虹膜</a:t>
            </a:r>
            <a:r>
              <a:rPr lang="zh-CN" altLang="zh-CN" sz="2400" dirty="0"/>
              <a:t>识别</a:t>
            </a:r>
            <a:endParaRPr lang="en-US" altLang="zh-CN" sz="2400" dirty="0"/>
          </a:p>
          <a:p>
            <a:r>
              <a:rPr lang="zh-CN" altLang="zh-CN" sz="2400" dirty="0"/>
              <a:t>面部识别</a:t>
            </a:r>
            <a:endParaRPr lang="zh-CN" altLang="en-US" sz="2400" dirty="0"/>
          </a:p>
        </p:txBody>
      </p:sp>
    </p:spTree>
    <p:extLst>
      <p:ext uri="{BB962C8B-B14F-4D97-AF65-F5344CB8AC3E}">
        <p14:creationId xmlns:p14="http://schemas.microsoft.com/office/powerpoint/2010/main" val="1549147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x-none" altLang="zh-CN" dirty="0"/>
              <a:t>4.2 身份认证</a:t>
            </a:r>
            <a:endParaRPr lang="zh-CN" altLang="en-US" dirty="0"/>
          </a:p>
        </p:txBody>
      </p:sp>
      <p:sp>
        <p:nvSpPr>
          <p:cNvPr id="3" name="内容占位符 2"/>
          <p:cNvSpPr>
            <a:spLocks noGrp="1"/>
          </p:cNvSpPr>
          <p:nvPr>
            <p:ph idx="1"/>
          </p:nvPr>
        </p:nvSpPr>
        <p:spPr/>
        <p:txBody>
          <a:bodyPr>
            <a:normAutofit/>
          </a:bodyPr>
          <a:lstStyle/>
          <a:p>
            <a:r>
              <a:rPr lang="zh-CN" altLang="zh-CN" b="1" dirty="0"/>
              <a:t>身份认证技术的</a:t>
            </a:r>
            <a:r>
              <a:rPr lang="zh-CN" altLang="zh-CN" b="1" dirty="0" smtClean="0"/>
              <a:t>未来</a:t>
            </a:r>
            <a:endParaRPr lang="en-US" altLang="zh-CN" b="1" dirty="0" smtClean="0"/>
          </a:p>
          <a:p>
            <a:r>
              <a:rPr lang="zh-CN" altLang="zh-CN" sz="2600" dirty="0"/>
              <a:t>身份认证技术的发展经历了三个时代：口令、各种证卡和令牌、生物特征识别，生物特征才能解决根本的认证问题：证明你是你。这三种认证因素的组合，可以达到比单向认证更高的安全等级；三种认证技术都有其局限，同时客户的偏好和选择也是多样化的，因此，一套行之有效的认证系统应该兼容所有认证技术，并可以在认证因素之间进行任意组合。组合认证将是身份认证技术的发展方向。</a:t>
            </a:r>
            <a:endParaRPr lang="zh-CN" altLang="en-US" sz="2600" dirty="0"/>
          </a:p>
        </p:txBody>
      </p:sp>
    </p:spTree>
    <p:extLst>
      <p:ext uri="{BB962C8B-B14F-4D97-AF65-F5344CB8AC3E}">
        <p14:creationId xmlns:p14="http://schemas.microsoft.com/office/powerpoint/2010/main" val="8458605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4.3 </a:t>
            </a:r>
            <a:r>
              <a:rPr lang="zh-CN" altLang="zh-CN" b="1" dirty="0"/>
              <a:t>消息认证</a:t>
            </a:r>
            <a:endParaRPr lang="zh-CN" altLang="en-US" dirty="0"/>
          </a:p>
        </p:txBody>
      </p:sp>
      <p:sp>
        <p:nvSpPr>
          <p:cNvPr id="3" name="内容占位符 2"/>
          <p:cNvSpPr>
            <a:spLocks noGrp="1"/>
          </p:cNvSpPr>
          <p:nvPr>
            <p:ph idx="1"/>
          </p:nvPr>
        </p:nvSpPr>
        <p:spPr/>
        <p:txBody>
          <a:bodyPr/>
          <a:lstStyle/>
          <a:p>
            <a:r>
              <a:rPr lang="zh-CN" altLang="zh-CN" dirty="0"/>
              <a:t>消息认证就是验证消息的完整性，当接受方收到发送方的报文时，接受方能够验证收到的报文是真实的未被篡改的。它包含两个含义：一个是验证信息的发送者是真正的而不是冒充的，即数据起源认证；二是验证信息在传送过程中未被篡改、重放或延迟等。</a:t>
            </a:r>
          </a:p>
          <a:p>
            <a:endParaRPr lang="zh-CN" altLang="en-US" dirty="0"/>
          </a:p>
        </p:txBody>
      </p:sp>
    </p:spTree>
    <p:extLst>
      <p:ext uri="{BB962C8B-B14F-4D97-AF65-F5344CB8AC3E}">
        <p14:creationId xmlns:p14="http://schemas.microsoft.com/office/powerpoint/2010/main" val="2087490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4.3 </a:t>
            </a:r>
            <a:r>
              <a:rPr lang="zh-CN" altLang="zh-CN" b="1" dirty="0"/>
              <a:t>消息认证</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zh-CN" b="1" dirty="0"/>
              <a:t>鉴别的需求</a:t>
            </a:r>
            <a:endParaRPr lang="zh-CN" altLang="zh-CN" dirty="0"/>
          </a:p>
          <a:p>
            <a:r>
              <a:rPr lang="zh-CN" altLang="zh-CN" dirty="0"/>
              <a:t>在需通过网络进行通信的环境中，会遇到以严攻击：</a:t>
            </a:r>
            <a:r>
              <a:rPr lang="en-US" altLang="zh-CN" dirty="0"/>
              <a:t/>
            </a:r>
            <a:br>
              <a:rPr lang="en-US" altLang="zh-CN" dirty="0"/>
            </a:br>
            <a:r>
              <a:rPr lang="zh-CN" altLang="zh-CN" dirty="0"/>
              <a:t>（</a:t>
            </a:r>
            <a:r>
              <a:rPr lang="en-US" altLang="zh-CN" dirty="0"/>
              <a:t>1</a:t>
            </a:r>
            <a:r>
              <a:rPr lang="zh-CN" altLang="zh-CN" dirty="0"/>
              <a:t>）泄露：将报文内容透露给没有拥有合法密钥的任何人或相关过程。</a:t>
            </a:r>
            <a:r>
              <a:rPr lang="en-US" altLang="zh-CN" dirty="0"/>
              <a:t/>
            </a:r>
            <a:br>
              <a:rPr lang="en-US" altLang="zh-CN" dirty="0"/>
            </a:br>
            <a:r>
              <a:rPr lang="zh-CN" altLang="zh-CN" dirty="0"/>
              <a:t>（</a:t>
            </a:r>
            <a:r>
              <a:rPr lang="en-US" altLang="zh-CN" dirty="0"/>
              <a:t>2</a:t>
            </a:r>
            <a:r>
              <a:rPr lang="zh-CN" altLang="zh-CN" dirty="0"/>
              <a:t>）通信量分析：发现通信双方的通信方式。在面向连接的应用中，连接的频率和连接持续时间就能确定下来。在面向连接或无连接的环境中．通信双方的报文数量和长度也能确定下来。</a:t>
            </a:r>
            <a:r>
              <a:rPr lang="en-US" altLang="zh-CN" dirty="0"/>
              <a:t/>
            </a:r>
            <a:br>
              <a:rPr lang="en-US" altLang="zh-CN" dirty="0"/>
            </a:br>
            <a:r>
              <a:rPr lang="zh-CN" altLang="zh-CN" dirty="0"/>
              <a:t>（</a:t>
            </a:r>
            <a:r>
              <a:rPr lang="en-US" altLang="zh-CN" dirty="0"/>
              <a:t>3</a:t>
            </a:r>
            <a:r>
              <a:rPr lang="zh-CN" altLang="zh-CN" dirty="0"/>
              <a:t>）伪装：以假的源点身份将报文插入网络中。这包括由敌方伪造一条报文却声称它源自己授权的实体。另外，还包括由假的报文接收者对收到报文发回假确认．或者不予接受。</a:t>
            </a:r>
            <a:r>
              <a:rPr lang="en-US" altLang="zh-CN" dirty="0"/>
              <a:t/>
            </a:r>
            <a:br>
              <a:rPr lang="en-US" altLang="zh-CN" dirty="0"/>
            </a:br>
            <a:endParaRPr lang="zh-CN" altLang="en-US" dirty="0"/>
          </a:p>
        </p:txBody>
      </p:sp>
    </p:spTree>
    <p:extLst>
      <p:ext uri="{BB962C8B-B14F-4D97-AF65-F5344CB8AC3E}">
        <p14:creationId xmlns:p14="http://schemas.microsoft.com/office/powerpoint/2010/main" val="189075279"/>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257</TotalTime>
  <Words>3954</Words>
  <Application>Microsoft Office PowerPoint</Application>
  <PresentationFormat>全屏显示(4:3)</PresentationFormat>
  <Paragraphs>167</Paragraphs>
  <Slides>47</Slides>
  <Notes>0</Notes>
  <HiddenSlides>0</HiddenSlides>
  <MMClips>0</MMClips>
  <ScaleCrop>false</ScaleCrop>
  <HeadingPairs>
    <vt:vector size="4" baseType="variant">
      <vt:variant>
        <vt:lpstr>主题</vt:lpstr>
      </vt:variant>
      <vt:variant>
        <vt:i4>1</vt:i4>
      </vt:variant>
      <vt:variant>
        <vt:lpstr>幻灯片标题</vt:lpstr>
      </vt:variant>
      <vt:variant>
        <vt:i4>47</vt:i4>
      </vt:variant>
    </vt:vector>
  </HeadingPairs>
  <TitlesOfParts>
    <vt:vector size="48" baseType="lpstr">
      <vt:lpstr>暗香扑面</vt:lpstr>
      <vt:lpstr>第4章认证技术</vt:lpstr>
      <vt:lpstr>本章简介</vt:lpstr>
      <vt:lpstr>4.1 认证技术概述</vt:lpstr>
      <vt:lpstr>4.2 身份认证</vt:lpstr>
      <vt:lpstr>4.2 身份认证</vt:lpstr>
      <vt:lpstr>4.2 身份认证</vt:lpstr>
      <vt:lpstr>4.2 身份认证</vt:lpstr>
      <vt:lpstr>4.3 消息认证</vt:lpstr>
      <vt:lpstr>4.3 消息认证</vt:lpstr>
      <vt:lpstr>4.3 消息认证</vt:lpstr>
      <vt:lpstr>4.3 消息认证</vt:lpstr>
      <vt:lpstr>4.3 消息认证</vt:lpstr>
      <vt:lpstr>4.3 消息认证</vt:lpstr>
      <vt:lpstr>4.3 消息认证</vt:lpstr>
      <vt:lpstr>4.3 消息认证</vt:lpstr>
      <vt:lpstr>4.3 消息认证</vt:lpstr>
      <vt:lpstr>4.3 消息认证</vt:lpstr>
      <vt:lpstr>4.3 消息认证</vt:lpstr>
      <vt:lpstr>4.4 数字签名</vt:lpstr>
      <vt:lpstr>4.4 数字签名</vt:lpstr>
      <vt:lpstr>4.4 数字签名</vt:lpstr>
      <vt:lpstr>4.4 数字签名</vt:lpstr>
      <vt:lpstr>4.4 数字签名</vt:lpstr>
      <vt:lpstr>4.4 数字签名</vt:lpstr>
      <vt:lpstr>4.4 数字签名</vt:lpstr>
      <vt:lpstr>4.4 数字签名</vt:lpstr>
      <vt:lpstr>4.4 数字签名</vt:lpstr>
      <vt:lpstr>4.5 安全认证协议</vt:lpstr>
      <vt:lpstr>4.5 安全认证协议</vt:lpstr>
      <vt:lpstr>4.5 安全认证协议</vt:lpstr>
      <vt:lpstr>4.5 安全认证协议</vt:lpstr>
      <vt:lpstr>4.5 安全认证协议</vt:lpstr>
      <vt:lpstr>4.5 安全认证协议</vt:lpstr>
      <vt:lpstr>4.5 安全认证协议</vt:lpstr>
      <vt:lpstr>4.5 安全认证协议</vt:lpstr>
      <vt:lpstr>4.5 安全认证协议</vt:lpstr>
      <vt:lpstr>4.5 安全认证协议</vt:lpstr>
      <vt:lpstr>4.5 安全认证协议</vt:lpstr>
      <vt:lpstr>4.5 安全认证协议</vt:lpstr>
      <vt:lpstr>4.5 安全认证协议</vt:lpstr>
      <vt:lpstr>4.5 安全认证协议</vt:lpstr>
      <vt:lpstr>4.5 安全认证协议</vt:lpstr>
      <vt:lpstr>4.5 安全认证协议</vt:lpstr>
      <vt:lpstr>4.5 安全认证协议</vt:lpstr>
      <vt:lpstr>4.5 安全认证协议</vt:lpstr>
      <vt:lpstr>4.5 安全认证协议</vt:lpstr>
      <vt:lpstr>4.5 安全认证协议</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第1章信息安全概述</dc:title>
  <dc:creator>user</dc:creator>
  <cp:lastModifiedBy>user</cp:lastModifiedBy>
  <cp:revision>17</cp:revision>
  <dcterms:created xsi:type="dcterms:W3CDTF">2015-06-10T00:07:44Z</dcterms:created>
  <dcterms:modified xsi:type="dcterms:W3CDTF">2015-06-10T08:45:58Z</dcterms:modified>
</cp:coreProperties>
</file>