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4"/>
  </p:notesMasterIdLst>
  <p:sldIdLst>
    <p:sldId id="256" r:id="rId2"/>
    <p:sldId id="258" r:id="rId3"/>
    <p:sldId id="274" r:id="rId4"/>
    <p:sldId id="380" r:id="rId5"/>
    <p:sldId id="381" r:id="rId6"/>
    <p:sldId id="382" r:id="rId7"/>
    <p:sldId id="386" r:id="rId8"/>
    <p:sldId id="387" r:id="rId9"/>
    <p:sldId id="384" r:id="rId10"/>
    <p:sldId id="388" r:id="rId11"/>
    <p:sldId id="389" r:id="rId12"/>
    <p:sldId id="390" r:id="rId13"/>
    <p:sldId id="391" r:id="rId14"/>
    <p:sldId id="392" r:id="rId15"/>
    <p:sldId id="393" r:id="rId16"/>
    <p:sldId id="394" r:id="rId17"/>
    <p:sldId id="395" r:id="rId18"/>
    <p:sldId id="396" r:id="rId19"/>
    <p:sldId id="397" r:id="rId20"/>
    <p:sldId id="398" r:id="rId21"/>
    <p:sldId id="399" r:id="rId22"/>
    <p:sldId id="400" r:id="rId23"/>
    <p:sldId id="401" r:id="rId24"/>
    <p:sldId id="402" r:id="rId25"/>
    <p:sldId id="405" r:id="rId26"/>
    <p:sldId id="457" r:id="rId27"/>
    <p:sldId id="403" r:id="rId28"/>
    <p:sldId id="404" r:id="rId29"/>
    <p:sldId id="407" r:id="rId30"/>
    <p:sldId id="406" r:id="rId31"/>
    <p:sldId id="408" r:id="rId32"/>
    <p:sldId id="409" r:id="rId33"/>
    <p:sldId id="411" r:id="rId34"/>
    <p:sldId id="410" r:id="rId35"/>
    <p:sldId id="412" r:id="rId36"/>
    <p:sldId id="413" r:id="rId37"/>
    <p:sldId id="414" r:id="rId38"/>
    <p:sldId id="415" r:id="rId39"/>
    <p:sldId id="416" r:id="rId40"/>
    <p:sldId id="417" r:id="rId41"/>
    <p:sldId id="418" r:id="rId42"/>
    <p:sldId id="419" r:id="rId43"/>
    <p:sldId id="420" r:id="rId44"/>
    <p:sldId id="422" r:id="rId45"/>
    <p:sldId id="275" r:id="rId46"/>
    <p:sldId id="423" r:id="rId47"/>
    <p:sldId id="425" r:id="rId48"/>
    <p:sldId id="424" r:id="rId49"/>
    <p:sldId id="429" r:id="rId50"/>
    <p:sldId id="276" r:id="rId51"/>
    <p:sldId id="426" r:id="rId52"/>
    <p:sldId id="427" r:id="rId53"/>
    <p:sldId id="461" r:id="rId54"/>
    <p:sldId id="277" r:id="rId55"/>
    <p:sldId id="432" r:id="rId56"/>
    <p:sldId id="431" r:id="rId57"/>
    <p:sldId id="462" r:id="rId58"/>
    <p:sldId id="434" r:id="rId59"/>
    <p:sldId id="435" r:id="rId60"/>
    <p:sldId id="436" r:id="rId61"/>
    <p:sldId id="437" r:id="rId62"/>
    <p:sldId id="438" r:id="rId63"/>
    <p:sldId id="439" r:id="rId64"/>
    <p:sldId id="441" r:id="rId65"/>
    <p:sldId id="442" r:id="rId66"/>
    <p:sldId id="278" r:id="rId67"/>
    <p:sldId id="444" r:id="rId68"/>
    <p:sldId id="445" r:id="rId69"/>
    <p:sldId id="446" r:id="rId70"/>
    <p:sldId id="447" r:id="rId71"/>
    <p:sldId id="448" r:id="rId72"/>
    <p:sldId id="449" r:id="rId73"/>
    <p:sldId id="450" r:id="rId74"/>
    <p:sldId id="452" r:id="rId75"/>
    <p:sldId id="451" r:id="rId76"/>
    <p:sldId id="453" r:id="rId77"/>
    <p:sldId id="454" r:id="rId78"/>
    <p:sldId id="455" r:id="rId79"/>
    <p:sldId id="459" r:id="rId80"/>
    <p:sldId id="322" r:id="rId81"/>
    <p:sldId id="460" r:id="rId82"/>
    <p:sldId id="268" r:id="rId8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微型计算机原理与接口技术(第2版)王向慧 主编  中国水利水电出版社 ISBN 978-7-5170-3719-4" id="{493B8340-FD09-4E3F-847A-9C30FE64137F}">
          <p14:sldIdLst>
            <p14:sldId id="256"/>
          </p14:sldIdLst>
        </p14:section>
        <p14:section name="第2章  Intel微处理器" id="{1B028E0C-C3D1-42E1-8F44-2E208832380B}">
          <p14:sldIdLst>
            <p14:sldId id="258"/>
            <p14:sldId id="274"/>
            <p14:sldId id="380"/>
            <p14:sldId id="381"/>
            <p14:sldId id="382"/>
            <p14:sldId id="386"/>
            <p14:sldId id="387"/>
            <p14:sldId id="384"/>
            <p14:sldId id="388"/>
            <p14:sldId id="389"/>
            <p14:sldId id="390"/>
            <p14:sldId id="391"/>
            <p14:sldId id="392"/>
            <p14:sldId id="393"/>
            <p14:sldId id="394"/>
            <p14:sldId id="395"/>
            <p14:sldId id="396"/>
            <p14:sldId id="397"/>
            <p14:sldId id="398"/>
            <p14:sldId id="399"/>
            <p14:sldId id="400"/>
            <p14:sldId id="401"/>
            <p14:sldId id="402"/>
            <p14:sldId id="405"/>
            <p14:sldId id="457"/>
            <p14:sldId id="403"/>
            <p14:sldId id="404"/>
            <p14:sldId id="407"/>
            <p14:sldId id="406"/>
            <p14:sldId id="408"/>
            <p14:sldId id="409"/>
            <p14:sldId id="411"/>
            <p14:sldId id="410"/>
            <p14:sldId id="412"/>
            <p14:sldId id="413"/>
            <p14:sldId id="414"/>
            <p14:sldId id="415"/>
            <p14:sldId id="416"/>
            <p14:sldId id="417"/>
            <p14:sldId id="418"/>
            <p14:sldId id="419"/>
            <p14:sldId id="420"/>
            <p14:sldId id="422"/>
            <p14:sldId id="275"/>
            <p14:sldId id="423"/>
            <p14:sldId id="425"/>
            <p14:sldId id="424"/>
            <p14:sldId id="429"/>
            <p14:sldId id="276"/>
            <p14:sldId id="426"/>
            <p14:sldId id="427"/>
            <p14:sldId id="461"/>
            <p14:sldId id="277"/>
            <p14:sldId id="432"/>
            <p14:sldId id="431"/>
            <p14:sldId id="462"/>
            <p14:sldId id="434"/>
            <p14:sldId id="435"/>
            <p14:sldId id="436"/>
            <p14:sldId id="437"/>
            <p14:sldId id="438"/>
            <p14:sldId id="439"/>
            <p14:sldId id="441"/>
            <p14:sldId id="442"/>
            <p14:sldId id="278"/>
            <p14:sldId id="444"/>
            <p14:sldId id="445"/>
            <p14:sldId id="446"/>
            <p14:sldId id="447"/>
            <p14:sldId id="448"/>
            <p14:sldId id="449"/>
            <p14:sldId id="450"/>
            <p14:sldId id="452"/>
            <p14:sldId id="451"/>
            <p14:sldId id="453"/>
            <p14:sldId id="454"/>
            <p14:sldId id="455"/>
            <p14:sldId id="459"/>
            <p14:sldId id="322"/>
            <p14:sldId id="460"/>
            <p14:sldId id="26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5CC"/>
    <a:srgbClr val="CCFACC"/>
    <a:srgbClr val="CCEBCC"/>
    <a:srgbClr val="CCF1CC"/>
    <a:srgbClr val="CCFFBE"/>
    <a:srgbClr val="CCFFD5"/>
    <a:srgbClr val="C3FFCC"/>
    <a:srgbClr val="D7FFCC"/>
    <a:srgbClr val="0E94B4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660B408-B3CF-4A94-85FC-2B1E0A45F4A2}" styleName="深色样式 2 - 强调 1/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4559" autoAdjust="0"/>
    <p:restoredTop sz="86372" autoAdjust="0"/>
  </p:normalViewPr>
  <p:slideViewPr>
    <p:cSldViewPr>
      <p:cViewPr varScale="1">
        <p:scale>
          <a:sx n="67" d="100"/>
          <a:sy n="67" d="100"/>
        </p:scale>
        <p:origin x="-1158" y="-108"/>
      </p:cViewPr>
      <p:guideLst>
        <p:guide orient="horz" pos="2160"/>
        <p:guide pos="2880"/>
      </p:guideLst>
    </p:cSldViewPr>
  </p:slideViewPr>
  <p:outlineViewPr>
    <p:cViewPr>
      <p:scale>
        <a:sx n="50" d="100"/>
        <a:sy n="5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BFEB64-1AFE-4F85-93DA-6F0B2D38D535}" type="datetimeFigureOut">
              <a:rPr lang="zh-CN" altLang="en-US" smtClean="0"/>
              <a:t>2016/2/24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C3E269-C9C4-4A00-B75C-26B379CA35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15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b="1" dirty="0" smtClean="0">
                <a:solidFill>
                  <a:srgbClr val="88D48C"/>
                </a:solidFill>
              </a:rPr>
              <a:t>微型计算机原理与接口技术（第二版）</a:t>
            </a:r>
            <a:endParaRPr lang="en-US" altLang="zh-CN" sz="1200" b="1" dirty="0" smtClean="0">
              <a:solidFill>
                <a:srgbClr val="88D48C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b="1" dirty="0" smtClean="0">
                <a:solidFill>
                  <a:srgbClr val="88D48C"/>
                </a:solidFill>
              </a:rPr>
              <a:t>王向慧 主编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b="1" dirty="0" smtClean="0">
                <a:solidFill>
                  <a:srgbClr val="996633"/>
                </a:solidFill>
                <a:effectDag name="">
                  <a:cont type="tree" name="">
                    <a:effect ref="fillLine"/>
                    <a:outerShdw dist="38100" dir="13500000" algn="br">
                      <a:srgbClr val="F2FFF2"/>
                    </a:outerShdw>
                  </a:cont>
                  <a:cont type="tree" name="">
                    <a:effect ref="fillLine"/>
                    <a:outerShdw dist="38100" dir="2700000" algn="tl">
                      <a:srgbClr val="8D998D"/>
                    </a:outerShdw>
                  </a:cont>
                  <a:effect ref="fillLine"/>
                </a:effectDag>
                <a:latin typeface="宋体" pitchFamily="2" charset="-122"/>
                <a:ea typeface="宋体" pitchFamily="2" charset="-122"/>
              </a:rPr>
              <a:t>中国水利水电出版社  </a:t>
            </a:r>
            <a:r>
              <a:rPr lang="en-US" altLang="zh-CN" sz="1200" b="1" dirty="0" smtClean="0">
                <a:solidFill>
                  <a:srgbClr val="996633"/>
                </a:solidFill>
                <a:effectDag name="">
                  <a:cont type="tree" name="">
                    <a:effect ref="fillLine"/>
                    <a:outerShdw dist="38100" dir="13500000" algn="br">
                      <a:srgbClr val="F2FFF2"/>
                    </a:outerShdw>
                  </a:cont>
                  <a:cont type="tree" name="">
                    <a:effect ref="fillLine"/>
                    <a:outerShdw dist="38100" dir="2700000" algn="tl">
                      <a:srgbClr val="8D998D"/>
                    </a:outerShdw>
                  </a:cont>
                  <a:effect ref="fillLine"/>
                </a:effectDag>
                <a:latin typeface="宋体" pitchFamily="2" charset="-122"/>
                <a:ea typeface="宋体" pitchFamily="2" charset="-122"/>
              </a:rPr>
              <a:t>ISBN 978-7-5170-3719-4</a:t>
            </a:r>
            <a:endParaRPr lang="en-US" altLang="zh-CN" b="1" dirty="0" smtClean="0">
              <a:solidFill>
                <a:srgbClr val="996633"/>
              </a:solidFill>
              <a:effectDag name="">
                <a:cont type="tree" name="">
                  <a:effect ref="fillLine"/>
                  <a:outerShdw dist="38100" dir="13500000" algn="br">
                    <a:srgbClr val="F2FFF2"/>
                  </a:outerShdw>
                </a:cont>
                <a:cont type="tree" name="">
                  <a:effect ref="fillLine"/>
                  <a:outerShdw dist="38100" dir="2700000" algn="tl">
                    <a:srgbClr val="8D998D"/>
                  </a:outerShdw>
                </a:cont>
                <a:effect ref="fillLine"/>
              </a:effectDag>
              <a:latin typeface="宋体" pitchFamily="2" charset="-122"/>
              <a:ea typeface="宋体" pitchFamily="2" charset="-122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2184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8986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113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9072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591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8428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2374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5210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5492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263668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839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55763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87985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66184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98335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63394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491487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02723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30341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07550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63584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0280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54552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795966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21836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148504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47140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517808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086748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33649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39800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849754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2311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09125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02661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456722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95147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75116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75657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418668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503685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43535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41198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2298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8848253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4834759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5132884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52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872785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53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698494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54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09482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55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894388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56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2738023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57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059582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58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027730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59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96699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960452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60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5536933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61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2848706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62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798328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63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435449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64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587408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65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538404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66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5262991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67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32792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68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539696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69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3973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176127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70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077427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71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246871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72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8286617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73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057884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74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288714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75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4651471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76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730168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77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7255790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78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6763292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79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3103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366479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80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1772006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81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288151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82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0685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C3E269-C9C4-4A00-B75C-26B379CA357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07011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2.wav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2.xml"/><Relationship Id="rId4" Type="http://schemas.openxmlformats.org/officeDocument/2006/relationships/slide" Target="../slides/slide8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audio" Target="../media/audio2.wav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2.wav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2.xml"/><Relationship Id="rId4" Type="http://schemas.openxmlformats.org/officeDocument/2006/relationships/slide" Target="../slides/slide8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图片 8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37" t="15732" r="564" b="43843"/>
          <a:stretch/>
        </p:blipFill>
        <p:spPr>
          <a:xfrm>
            <a:off x="0" y="0"/>
            <a:ext cx="9144000" cy="5587999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  <a:reflection blurRad="6350" stA="50000" endA="275" endPos="40000" dist="101600" dir="5400000" sy="-100000" algn="bl" rotWithShape="0"/>
            <a:softEdge rad="31750"/>
          </a:effectLst>
        </p:spPr>
      </p:pic>
      <p:sp>
        <p:nvSpPr>
          <p:cNvPr id="6" name="矩形 5"/>
          <p:cNvSpPr/>
          <p:nvPr userDrawn="1"/>
        </p:nvSpPr>
        <p:spPr>
          <a:xfrm>
            <a:off x="0" y="-27384"/>
            <a:ext cx="9144000" cy="5588220"/>
          </a:xfrm>
          <a:prstGeom prst="rect">
            <a:avLst/>
          </a:prstGeom>
          <a:solidFill>
            <a:srgbClr val="CCFFCC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9" name="Text Box 78"/>
          <p:cNvSpPr txBox="1">
            <a:spLocks noChangeArrowheads="1"/>
          </p:cNvSpPr>
          <p:nvPr userDrawn="1"/>
        </p:nvSpPr>
        <p:spPr bwMode="auto">
          <a:xfrm>
            <a:off x="703907" y="5661248"/>
            <a:ext cx="77565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663300"/>
                </a:solidFill>
                <a:effectDag name="">
                  <a:cont type="tree" name="">
                    <a:effect ref="fillLine"/>
                    <a:outerShdw dist="38100" dir="13500000" algn="br">
                      <a:srgbClr val="F2FFF2"/>
                    </a:outerShdw>
                  </a:cont>
                  <a:cont type="tree" name="">
                    <a:effect ref="fillLine"/>
                    <a:outerShdw dist="38100" dir="2700000" algn="tl">
                      <a:srgbClr val="8D998D"/>
                    </a:outerShdw>
                  </a:cont>
                  <a:effect ref="fillLine"/>
                </a:effectDag>
                <a:latin typeface="宋体" pitchFamily="2" charset="-122"/>
                <a:ea typeface="宋体" pitchFamily="2" charset="-122"/>
              </a:rPr>
              <a:t>中国水利水电出版社  </a:t>
            </a:r>
            <a:r>
              <a:rPr lang="en-US" altLang="zh-CN" sz="2800" b="1" dirty="0">
                <a:solidFill>
                  <a:srgbClr val="663300"/>
                </a:solidFill>
                <a:effectDag name="">
                  <a:cont type="tree" name="">
                    <a:effect ref="fillLine"/>
                    <a:outerShdw dist="38100" dir="13500000" algn="br">
                      <a:srgbClr val="F2FFF2"/>
                    </a:outerShdw>
                  </a:cont>
                  <a:cont type="tree" name="">
                    <a:effect ref="fillLine"/>
                    <a:outerShdw dist="38100" dir="2700000" algn="tl">
                      <a:srgbClr val="8D998D"/>
                    </a:outerShdw>
                  </a:cont>
                  <a:effect ref="fillLine"/>
                </a:effectDag>
                <a:latin typeface="宋体" pitchFamily="2" charset="-122"/>
                <a:ea typeface="宋体" pitchFamily="2" charset="-122"/>
              </a:rPr>
              <a:t>ISBN </a:t>
            </a:r>
            <a:r>
              <a:rPr lang="en-US" altLang="zh-CN" sz="2800" b="1" dirty="0" smtClean="0">
                <a:solidFill>
                  <a:srgbClr val="663300"/>
                </a:solidFill>
                <a:effectDag name="">
                  <a:cont type="tree" name="">
                    <a:effect ref="fillLine"/>
                    <a:outerShdw dist="38100" dir="13500000" algn="br">
                      <a:srgbClr val="F2FFF2"/>
                    </a:outerShdw>
                  </a:cont>
                  <a:cont type="tree" name="">
                    <a:effect ref="fillLine"/>
                    <a:outerShdw dist="38100" dir="2700000" algn="tl">
                      <a:srgbClr val="8D998D"/>
                    </a:outerShdw>
                  </a:cont>
                  <a:effect ref="fillLine"/>
                </a:effectDag>
                <a:latin typeface="宋体" pitchFamily="2" charset="-122"/>
                <a:ea typeface="宋体" pitchFamily="2" charset="-122"/>
              </a:rPr>
              <a:t>978-7-5170-3719-4</a:t>
            </a:r>
            <a:endParaRPr lang="en-US" altLang="zh-CN" b="1" dirty="0">
              <a:solidFill>
                <a:srgbClr val="663300"/>
              </a:solidFill>
              <a:effectDag name="">
                <a:cont type="tree" name="">
                  <a:effect ref="fillLine"/>
                  <a:outerShdw dist="38100" dir="13500000" algn="br">
                    <a:srgbClr val="F2FFF2"/>
                  </a:outerShdw>
                </a:cont>
                <a:cont type="tree" name="">
                  <a:effect ref="fillLine"/>
                  <a:outerShdw dist="38100" dir="2700000" algn="tl">
                    <a:srgbClr val="8D998D"/>
                  </a:outerShdw>
                </a:cont>
                <a:effect ref="fillLine"/>
              </a:effectDag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7" name="Text Box 78"/>
          <p:cNvSpPr txBox="1">
            <a:spLocks noChangeArrowheads="1"/>
          </p:cNvSpPr>
          <p:nvPr userDrawn="1"/>
        </p:nvSpPr>
        <p:spPr bwMode="auto">
          <a:xfrm>
            <a:off x="5561251" y="4773483"/>
            <a:ext cx="3135312" cy="81575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t">
            <a:noAutofit/>
          </a:bodyPr>
          <a:lstStyle>
            <a:lvl1pPr indent="0" algn="r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3200" b="1">
                <a:solidFill>
                  <a:srgbClr val="669900"/>
                </a:solidFill>
                <a:effectLst/>
                <a:latin typeface="仿宋" pitchFamily="49" charset="-122"/>
                <a:ea typeface="仿宋" pitchFamily="49" charset="-122"/>
              </a:defRPr>
            </a:lvl1pPr>
            <a:lvl2pPr indent="0" algn="ctr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600" baseline="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z="2800" dirty="0" smtClean="0">
                <a:solidFill>
                  <a:srgbClr val="009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王向慧 主编</a:t>
            </a:r>
            <a:endParaRPr lang="en-US" altLang="zh-CN" sz="2800" dirty="0">
              <a:solidFill>
                <a:srgbClr val="009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8" name="WordArt 69">
            <a:hlinkHover r:id="" action="ppaction://noaction" highlightClick="1">
              <a:snd r:embed="rId4" name="CAMERA.WAV"/>
            </a:hlinkHover>
          </p:cNvPr>
          <p:cNvSpPr>
            <a:spLocks noChangeArrowheads="1" noChangeShapeType="1" noTextEdit="1"/>
          </p:cNvSpPr>
          <p:nvPr userDrawn="1"/>
        </p:nvSpPr>
        <p:spPr bwMode="auto">
          <a:xfrm>
            <a:off x="539553" y="1772816"/>
            <a:ext cx="8136904" cy="1944216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lnSpc>
                <a:spcPts val="3500"/>
              </a:lnSpc>
            </a:pPr>
            <a:r>
              <a:rPr lang="zh-CN" altLang="en-US" sz="3600" b="1" kern="10" dirty="0" smtClean="0">
                <a:solidFill>
                  <a:srgbClr val="7E542A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微型计算机原理</a:t>
            </a:r>
            <a:endParaRPr lang="en-US" altLang="zh-CN" sz="3600" b="1" kern="10" dirty="0" smtClean="0">
              <a:solidFill>
                <a:srgbClr val="7E542A"/>
              </a:solidFill>
              <a:effectLst>
                <a:outerShdw dist="45791" dir="2021404" algn="ctr" rotWithShape="0">
                  <a:srgbClr val="C0C0C0"/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 algn="ctr">
              <a:lnSpc>
                <a:spcPts val="3500"/>
              </a:lnSpc>
            </a:pPr>
            <a:r>
              <a:rPr lang="zh-CN" altLang="en-US" sz="3600" b="1" kern="10" dirty="0" smtClean="0">
                <a:solidFill>
                  <a:srgbClr val="7E542A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与接口技术</a:t>
            </a:r>
            <a:endParaRPr lang="zh-CN" altLang="en-US" sz="3600" b="1" kern="10" dirty="0">
              <a:solidFill>
                <a:srgbClr val="7E542A"/>
              </a:solidFill>
              <a:effectLst>
                <a:outerShdw dist="45791" dir="2021404" algn="ctr" rotWithShape="0">
                  <a:srgbClr val="C0C0C0"/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7" name="Text Box 78"/>
          <p:cNvSpPr txBox="1">
            <a:spLocks noChangeArrowheads="1"/>
          </p:cNvSpPr>
          <p:nvPr userDrawn="1"/>
        </p:nvSpPr>
        <p:spPr bwMode="auto">
          <a:xfrm>
            <a:off x="2833639" y="4005064"/>
            <a:ext cx="3476722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zh-CN" altLang="en-US" sz="4400" b="1" dirty="0" smtClean="0">
                <a:solidFill>
                  <a:srgbClr val="CC3300"/>
                </a:solidFill>
                <a:effectDag name="">
                  <a:cont type="tree" name="">
                    <a:effect ref="fillLine"/>
                    <a:outerShdw dist="38100" dir="13500000" algn="br">
                      <a:srgbClr val="F2FFF2"/>
                    </a:outerShdw>
                  </a:cont>
                  <a:cont type="tree" name="">
                    <a:effect ref="fillLine"/>
                    <a:outerShdw dist="38100" dir="2700000" algn="tl">
                      <a:srgbClr val="8D998D"/>
                    </a:outerShdw>
                  </a:cont>
                  <a:effect ref="fillLine"/>
                </a:effectDag>
                <a:latin typeface="方正姚体" pitchFamily="2" charset="-122"/>
                <a:ea typeface="方正姚体" pitchFamily="2" charset="-122"/>
              </a:rPr>
              <a:t>（第</a:t>
            </a:r>
            <a:r>
              <a:rPr lang="en-US" altLang="zh-CN" sz="4400" b="1" dirty="0" smtClean="0">
                <a:solidFill>
                  <a:srgbClr val="CC3300"/>
                </a:solidFill>
                <a:effectDag name="">
                  <a:cont type="tree" name="">
                    <a:effect ref="fillLine"/>
                    <a:outerShdw dist="38100" dir="13500000" algn="br">
                      <a:srgbClr val="F2FFF2"/>
                    </a:outerShdw>
                  </a:cont>
                  <a:cont type="tree" name="">
                    <a:effect ref="fillLine"/>
                    <a:outerShdw dist="38100" dir="2700000" algn="tl">
                      <a:srgbClr val="8D998D"/>
                    </a:outerShdw>
                  </a:cont>
                  <a:effect ref="fillLine"/>
                </a:effectDag>
                <a:latin typeface="方正姚体" pitchFamily="2" charset="-122"/>
                <a:ea typeface="方正姚体" pitchFamily="2" charset="-122"/>
              </a:rPr>
              <a:t>2</a:t>
            </a:r>
            <a:r>
              <a:rPr lang="zh-CN" altLang="en-US" sz="4400" b="1" dirty="0" smtClean="0">
                <a:solidFill>
                  <a:srgbClr val="CC3300"/>
                </a:solidFill>
                <a:effectDag name="">
                  <a:cont type="tree" name="">
                    <a:effect ref="fillLine"/>
                    <a:outerShdw dist="38100" dir="13500000" algn="br">
                      <a:srgbClr val="F2FFF2"/>
                    </a:outerShdw>
                  </a:cont>
                  <a:cont type="tree" name="">
                    <a:effect ref="fillLine"/>
                    <a:outerShdw dist="38100" dir="2700000" algn="tl">
                      <a:srgbClr val="8D998D"/>
                    </a:outerShdw>
                  </a:cont>
                  <a:effect ref="fillLine"/>
                </a:effectDag>
                <a:latin typeface="方正姚体" pitchFamily="2" charset="-122"/>
                <a:ea typeface="方正姚体" pitchFamily="2" charset="-122"/>
              </a:rPr>
              <a:t>章）</a:t>
            </a:r>
            <a:endParaRPr lang="en-US" altLang="zh-CN" sz="3200" b="1" dirty="0">
              <a:solidFill>
                <a:srgbClr val="CC3300"/>
              </a:solidFill>
              <a:effectDag name="">
                <a:cont type="tree" name="">
                  <a:effect ref="fillLine"/>
                  <a:outerShdw dist="38100" dir="13500000" algn="br">
                    <a:srgbClr val="F2FFF2"/>
                  </a:outerShdw>
                </a:cont>
                <a:cont type="tree" name="">
                  <a:effect ref="fillLine"/>
                  <a:outerShdw dist="38100" dir="2700000" algn="tl">
                    <a:srgbClr val="8D998D"/>
                  </a:outerShdw>
                </a:cont>
                <a:effect ref="fillLine"/>
              </a:effectDag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" grpId="0"/>
      <p:bldP spid="87" grpId="0"/>
      <p:bldP spid="88" grpId="0"/>
      <p:bldP spid="7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85800"/>
            <a:ext cx="91440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5400" b="1" baseline="0">
                <a:solidFill>
                  <a:srgbClr val="FF0066"/>
                </a:solidFill>
                <a:effectLst/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1640" y="1916832"/>
            <a:ext cx="6624736" cy="4120092"/>
          </a:xfrm>
          <a:prstGeom prst="rect">
            <a:avLst/>
          </a:prstGeom>
          <a:gradFill flip="none" rotWithShape="1">
            <a:gsLst>
              <a:gs pos="0">
                <a:srgbClr val="FFE7E7"/>
              </a:gs>
              <a:gs pos="44000">
                <a:srgbClr val="CEFEE0">
                  <a:shade val="67500"/>
                  <a:satMod val="115000"/>
                  <a:lumMod val="79000"/>
                  <a:lumOff val="21000"/>
                  <a:alpha val="41000"/>
                </a:srgbClr>
              </a:gs>
              <a:gs pos="100000">
                <a:srgbClr val="CEFEE0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0" cmpd="tri">
            <a:solidFill>
              <a:srgbClr val="808080"/>
            </a:solidFill>
            <a:miter lim="800000"/>
            <a:headEnd/>
            <a:tailEnd/>
          </a:ln>
        </p:spPr>
        <p:txBody>
          <a:bodyPr lIns="90000" tIns="46800" rIns="90000" bIns="46800"/>
          <a:lstStyle>
            <a:lvl1pPr marL="360000" indent="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None/>
              <a:defRPr kumimoji="1" lang="zh-CN" altLang="en-US" sz="3600" b="1" dirty="0" smtClean="0">
                <a:solidFill>
                  <a:srgbClr val="00264C"/>
                </a:solidFill>
                <a:latin typeface="Times New Roman" pitchFamily="18" charset="0"/>
                <a:ea typeface="楷体_GB2312" pitchFamily="49" charset="-122"/>
              </a:defRPr>
            </a:lvl1pPr>
          </a:lstStyle>
          <a:p>
            <a:pPr lvl="0" indent="-342900" fontAlgn="base">
              <a:lnSpc>
                <a:spcPct val="115000"/>
              </a:lnSpc>
              <a:spcBef>
                <a:spcPct val="10000"/>
              </a:spcBef>
              <a:spcAft>
                <a:spcPct val="10000"/>
              </a:spcAft>
              <a:buClr>
                <a:srgbClr val="003366"/>
              </a:buClr>
            </a:pPr>
            <a:r>
              <a:rPr lang="zh-CN" altLang="en-US" smtClean="0"/>
              <a:t>单击此处编辑母版文本样式</a:t>
            </a:r>
          </a:p>
        </p:txBody>
      </p:sp>
      <p:grpSp>
        <p:nvGrpSpPr>
          <p:cNvPr id="5" name="组合 4"/>
          <p:cNvGrpSpPr/>
          <p:nvPr userDrawn="1"/>
        </p:nvGrpSpPr>
        <p:grpSpPr>
          <a:xfrm rot="15991068" flipH="1" flipV="1">
            <a:off x="4374197" y="1927409"/>
            <a:ext cx="450144" cy="9213967"/>
            <a:chOff x="132766" y="116632"/>
            <a:chExt cx="615173" cy="6563931"/>
          </a:xfrm>
        </p:grpSpPr>
        <p:grpSp>
          <p:nvGrpSpPr>
            <p:cNvPr id="7" name="Group 1"/>
            <p:cNvGrpSpPr/>
            <p:nvPr userDrawn="1"/>
          </p:nvGrpSpPr>
          <p:grpSpPr>
            <a:xfrm rot="5400000">
              <a:off x="-2927472" y="3176870"/>
              <a:ext cx="6556745" cy="436269"/>
              <a:chOff x="-19045" y="216550"/>
              <a:chExt cx="9180548" cy="649224"/>
            </a:xfrm>
          </p:grpSpPr>
          <p:sp>
            <p:nvSpPr>
              <p:cNvPr id="14" name="Freeform 11"/>
              <p:cNvSpPr>
                <a:spLocks/>
              </p:cNvSpPr>
              <p:nvPr/>
            </p:nvSpPr>
            <p:spPr bwMode="auto">
              <a:xfrm rot="21435692">
                <a:off x="-19045" y="216550"/>
                <a:ext cx="9163050" cy="649224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endParaRPr kumimoji="0" lang="en-US"/>
              </a:p>
            </p:txBody>
          </p:sp>
          <p:sp>
            <p:nvSpPr>
              <p:cNvPr id="15" name="Freeform 12"/>
              <p:cNvSpPr>
                <a:spLocks/>
              </p:cNvSpPr>
              <p:nvPr/>
            </p:nvSpPr>
            <p:spPr bwMode="auto">
              <a:xfrm rot="21435692">
                <a:off x="-14309" y="290003"/>
                <a:ext cx="9175812" cy="53035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endParaRPr kumimoji="0" lang="en-US"/>
              </a:p>
            </p:txBody>
          </p:sp>
        </p:grpSp>
        <p:grpSp>
          <p:nvGrpSpPr>
            <p:cNvPr id="8" name="Group 1"/>
            <p:cNvGrpSpPr/>
            <p:nvPr userDrawn="1"/>
          </p:nvGrpSpPr>
          <p:grpSpPr>
            <a:xfrm rot="5607016">
              <a:off x="-2748568" y="3184056"/>
              <a:ext cx="6556745" cy="436269"/>
              <a:chOff x="-19045" y="216550"/>
              <a:chExt cx="9180548" cy="649224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 rot="21435692">
                <a:off x="-19045" y="216550"/>
                <a:ext cx="9163050" cy="649224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endParaRPr kumimoji="0" lang="en-US"/>
              </a:p>
            </p:txBody>
          </p:sp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 rot="21435692">
                <a:off x="-14309" y="290003"/>
                <a:ext cx="9175812" cy="53035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endParaRPr kumimoji="0" lang="en-US"/>
              </a:p>
            </p:txBody>
          </p:sp>
        </p:grpSp>
        <p:grpSp>
          <p:nvGrpSpPr>
            <p:cNvPr id="9" name="Group 1"/>
            <p:cNvGrpSpPr/>
            <p:nvPr userDrawn="1"/>
          </p:nvGrpSpPr>
          <p:grpSpPr>
            <a:xfrm rot="5520000">
              <a:off x="-2838453" y="3184056"/>
              <a:ext cx="6556745" cy="436269"/>
              <a:chOff x="-19045" y="216550"/>
              <a:chExt cx="9180548" cy="649224"/>
            </a:xfrm>
          </p:grpSpPr>
          <p:sp>
            <p:nvSpPr>
              <p:cNvPr id="10" name="Freeform 11"/>
              <p:cNvSpPr>
                <a:spLocks/>
              </p:cNvSpPr>
              <p:nvPr/>
            </p:nvSpPr>
            <p:spPr bwMode="auto">
              <a:xfrm rot="21435692">
                <a:off x="-19045" y="216550"/>
                <a:ext cx="9163050" cy="649224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endParaRPr kumimoji="0" lang="en-US"/>
              </a:p>
            </p:txBody>
          </p:sp>
          <p:sp>
            <p:nvSpPr>
              <p:cNvPr id="11" name="Freeform 12"/>
              <p:cNvSpPr>
                <a:spLocks/>
              </p:cNvSpPr>
              <p:nvPr/>
            </p:nvSpPr>
            <p:spPr bwMode="auto">
              <a:xfrm rot="21435692">
                <a:off x="-14309" y="290003"/>
                <a:ext cx="9175812" cy="53035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endParaRPr kumimoji="0" lang="en-US"/>
              </a:p>
            </p:txBody>
          </p:sp>
        </p:grpSp>
      </p:grpSp>
      <p:grpSp>
        <p:nvGrpSpPr>
          <p:cNvPr id="16" name="组合 15"/>
          <p:cNvGrpSpPr/>
          <p:nvPr userDrawn="1"/>
        </p:nvGrpSpPr>
        <p:grpSpPr>
          <a:xfrm rot="16200000">
            <a:off x="4374197" y="-4355384"/>
            <a:ext cx="450144" cy="9213967"/>
            <a:chOff x="132766" y="116632"/>
            <a:chExt cx="615173" cy="6563931"/>
          </a:xfrm>
        </p:grpSpPr>
        <p:grpSp>
          <p:nvGrpSpPr>
            <p:cNvPr id="17" name="Group 1"/>
            <p:cNvGrpSpPr/>
            <p:nvPr userDrawn="1"/>
          </p:nvGrpSpPr>
          <p:grpSpPr>
            <a:xfrm rot="5400000">
              <a:off x="-2927472" y="3176870"/>
              <a:ext cx="6556745" cy="436269"/>
              <a:chOff x="-19045" y="216550"/>
              <a:chExt cx="9180548" cy="649224"/>
            </a:xfrm>
          </p:grpSpPr>
          <p:sp>
            <p:nvSpPr>
              <p:cNvPr id="24" name="Freeform 11"/>
              <p:cNvSpPr>
                <a:spLocks/>
              </p:cNvSpPr>
              <p:nvPr/>
            </p:nvSpPr>
            <p:spPr bwMode="auto">
              <a:xfrm rot="21435692">
                <a:off x="-19045" y="216550"/>
                <a:ext cx="9163050" cy="649224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endParaRPr kumimoji="0" lang="en-US"/>
              </a:p>
            </p:txBody>
          </p:sp>
          <p:sp>
            <p:nvSpPr>
              <p:cNvPr id="25" name="Freeform 12"/>
              <p:cNvSpPr>
                <a:spLocks/>
              </p:cNvSpPr>
              <p:nvPr/>
            </p:nvSpPr>
            <p:spPr bwMode="auto">
              <a:xfrm rot="21435692">
                <a:off x="-14309" y="290003"/>
                <a:ext cx="9175812" cy="53035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endParaRPr kumimoji="0" lang="en-US"/>
              </a:p>
            </p:txBody>
          </p:sp>
        </p:grpSp>
        <p:grpSp>
          <p:nvGrpSpPr>
            <p:cNvPr id="18" name="Group 1"/>
            <p:cNvGrpSpPr/>
            <p:nvPr userDrawn="1"/>
          </p:nvGrpSpPr>
          <p:grpSpPr>
            <a:xfrm rot="5607016">
              <a:off x="-2748568" y="3184056"/>
              <a:ext cx="6556745" cy="436269"/>
              <a:chOff x="-19045" y="216550"/>
              <a:chExt cx="9180548" cy="649224"/>
            </a:xfrm>
          </p:grpSpPr>
          <p:sp>
            <p:nvSpPr>
              <p:cNvPr id="22" name="Freeform 11"/>
              <p:cNvSpPr>
                <a:spLocks/>
              </p:cNvSpPr>
              <p:nvPr/>
            </p:nvSpPr>
            <p:spPr bwMode="auto">
              <a:xfrm rot="21435692">
                <a:off x="-19045" y="216550"/>
                <a:ext cx="9163050" cy="649224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endParaRPr kumimoji="0" lang="en-US"/>
              </a:p>
            </p:txBody>
          </p:sp>
          <p:sp>
            <p:nvSpPr>
              <p:cNvPr id="23" name="Freeform 12"/>
              <p:cNvSpPr>
                <a:spLocks/>
              </p:cNvSpPr>
              <p:nvPr/>
            </p:nvSpPr>
            <p:spPr bwMode="auto">
              <a:xfrm rot="21435692">
                <a:off x="-14309" y="290003"/>
                <a:ext cx="9175812" cy="53035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endParaRPr kumimoji="0" lang="en-US"/>
              </a:p>
            </p:txBody>
          </p:sp>
        </p:grpSp>
        <p:grpSp>
          <p:nvGrpSpPr>
            <p:cNvPr id="19" name="Group 1"/>
            <p:cNvGrpSpPr/>
            <p:nvPr userDrawn="1"/>
          </p:nvGrpSpPr>
          <p:grpSpPr>
            <a:xfrm rot="5520000">
              <a:off x="-2838453" y="3184056"/>
              <a:ext cx="6556745" cy="436269"/>
              <a:chOff x="-19045" y="216550"/>
              <a:chExt cx="9180548" cy="649224"/>
            </a:xfrm>
          </p:grpSpPr>
          <p:sp>
            <p:nvSpPr>
              <p:cNvPr id="20" name="Freeform 11"/>
              <p:cNvSpPr>
                <a:spLocks/>
              </p:cNvSpPr>
              <p:nvPr/>
            </p:nvSpPr>
            <p:spPr bwMode="auto">
              <a:xfrm rot="21435692">
                <a:off x="-19045" y="216550"/>
                <a:ext cx="9163050" cy="649224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endParaRPr kumimoji="0" lang="en-US"/>
              </a:p>
            </p:txBody>
          </p:sp>
          <p:sp>
            <p:nvSpPr>
              <p:cNvPr id="21" name="Freeform 12"/>
              <p:cNvSpPr>
                <a:spLocks/>
              </p:cNvSpPr>
              <p:nvPr/>
            </p:nvSpPr>
            <p:spPr bwMode="auto">
              <a:xfrm rot="21435692">
                <a:off x="-14309" y="290003"/>
                <a:ext cx="9175812" cy="53035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anchor="t" compatLnSpc="1"/>
              <a:lstStyle/>
              <a:p>
                <a:endParaRPr kumimoji="0" 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第2章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04664"/>
            <a:ext cx="9144000" cy="1143000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4900" b="0" baseline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隶书" pitchFamily="49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1640" y="1988840"/>
            <a:ext cx="6840000" cy="3907463"/>
          </a:xfrm>
          <a:prstGeom prst="rect">
            <a:avLst/>
          </a:prstGeom>
          <a:noFill/>
          <a:ln w="127000" cmpd="tri">
            <a:noFill/>
            <a:miter lim="800000"/>
            <a:headEnd/>
            <a:tailEnd/>
          </a:ln>
        </p:spPr>
        <p:txBody>
          <a:bodyPr lIns="90000" tIns="46800" rIns="90000" bIns="46800">
            <a:normAutofit/>
          </a:bodyPr>
          <a:lstStyle>
            <a:lvl1pPr marL="0" indent="0">
              <a:lnSpc>
                <a:spcPct val="150000"/>
              </a:lnSpc>
              <a:buNone/>
              <a:defRPr kumimoji="1" lang="zh-CN" altLang="en-US" sz="3300" b="1" dirty="0" smtClean="0">
                <a:solidFill>
                  <a:srgbClr val="00264C"/>
                </a:solidFill>
                <a:latin typeface="Times New Roman" pitchFamily="18" charset="0"/>
                <a:ea typeface="楷体_GB2312" pitchFamily="49" charset="-122"/>
              </a:defRPr>
            </a:lvl1pPr>
          </a:lstStyle>
          <a:p>
            <a:pPr lvl="0" indent="-342900" fontAlgn="base">
              <a:lnSpc>
                <a:spcPct val="115000"/>
              </a:lnSpc>
              <a:spcBef>
                <a:spcPct val="10000"/>
              </a:spcBef>
              <a:spcAft>
                <a:spcPct val="10000"/>
              </a:spcAft>
              <a:buClr>
                <a:srgbClr val="003366"/>
              </a:buClr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椭圆 4">
            <a:hlinkClick r:id="rId2" action="ppaction://hlinksldjump" highlightClick="1"/>
          </p:cNvPr>
          <p:cNvSpPr/>
          <p:nvPr userDrawn="1"/>
        </p:nvSpPr>
        <p:spPr>
          <a:xfrm>
            <a:off x="251520" y="6273352"/>
            <a:ext cx="720000" cy="360000"/>
          </a:xfrm>
          <a:prstGeom prst="ellipse">
            <a:avLst/>
          </a:prstGeom>
          <a:solidFill>
            <a:srgbClr val="0E94B4"/>
          </a:solidFill>
          <a:ln w="9525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r>
              <a:rPr lang="zh-CN" altLang="en-US" sz="1200" b="1" dirty="0" smtClean="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1200" b="1" dirty="0" smtClean="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1200" b="1" dirty="0" smtClean="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章</a:t>
            </a:r>
            <a:endParaRPr lang="zh-CN" altLang="en-US" sz="1200" b="1" dirty="0">
              <a:solidFill>
                <a:srgbClr val="003366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7" name="WordArt 68">
            <a:hlinkHover r:id="" action="ppaction://noaction" highlightClick="1">
              <a:snd r:embed="rId3" name="CAMERA.WAV"/>
            </a:hlinkHover>
          </p:cNvPr>
          <p:cNvSpPr>
            <a:spLocks noChangeArrowheads="1" noChangeShapeType="1" noTextEdit="1"/>
          </p:cNvSpPr>
          <p:nvPr userDrawn="1"/>
        </p:nvSpPr>
        <p:spPr bwMode="auto">
          <a:xfrm rot="21600000">
            <a:off x="89703" y="103613"/>
            <a:ext cx="2106034" cy="45486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fromWordArt="1">
            <a:prstTxWarp prst="textCanUp">
              <a:avLst>
                <a:gd name="adj" fmla="val 66667"/>
              </a:avLst>
            </a:prstTxWarp>
          </a:bodyPr>
          <a:lstStyle/>
          <a:p>
            <a:pPr algn="ctr"/>
            <a:r>
              <a:rPr lang="zh-CN" altLang="en-US" sz="3600" kern="10" dirty="0" smtClean="0">
                <a:ln w="9525" cap="rnd">
                  <a:solidFill>
                    <a:srgbClr val="C0C0C0"/>
                  </a:solidFill>
                  <a:round/>
                  <a:headEnd/>
                  <a:tailEnd/>
                </a:ln>
                <a:noFill/>
                <a:latin typeface="宋体"/>
                <a:ea typeface="宋体"/>
              </a:rPr>
              <a:t>微型计算机原理与接口技术</a:t>
            </a:r>
            <a:endParaRPr lang="zh-CN" altLang="en-US" sz="3600" kern="10" dirty="0">
              <a:ln w="9525" cap="rnd">
                <a:solidFill>
                  <a:srgbClr val="C0C0C0"/>
                </a:solidFill>
                <a:round/>
                <a:headEnd/>
                <a:tailEnd/>
              </a:ln>
              <a:noFill/>
              <a:latin typeface="宋体"/>
              <a:ea typeface="宋体"/>
            </a:endParaRPr>
          </a:p>
        </p:txBody>
      </p:sp>
      <p:grpSp>
        <p:nvGrpSpPr>
          <p:cNvPr id="28" name="组合 27"/>
          <p:cNvGrpSpPr/>
          <p:nvPr userDrawn="1"/>
        </p:nvGrpSpPr>
        <p:grpSpPr>
          <a:xfrm rot="831228" flipH="1" flipV="1">
            <a:off x="7751771" y="-358263"/>
            <a:ext cx="1407733" cy="2301214"/>
            <a:chOff x="129483" y="5266558"/>
            <a:chExt cx="1116307" cy="1824821"/>
          </a:xfrm>
        </p:grpSpPr>
        <p:pic>
          <p:nvPicPr>
            <p:cNvPr id="29" name="Picture 2"/>
            <p:cNvPicPr>
              <a:picLocks noChangeAspect="1" noChangeArrowheads="1"/>
            </p:cNvPicPr>
            <p:nvPr/>
          </p:nvPicPr>
          <p:blipFill rotWithShape="1">
            <a:blip r:embed="rId4" cstate="email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502" t="40184" r="10235" b="-1"/>
            <a:stretch/>
          </p:blipFill>
          <p:spPr bwMode="auto">
            <a:xfrm rot="328260" flipV="1">
              <a:off x="129483" y="5266558"/>
              <a:ext cx="743447" cy="16651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" name="Picture 2"/>
            <p:cNvPicPr>
              <a:picLocks noChangeAspect="1" noChangeArrowheads="1"/>
            </p:cNvPicPr>
            <p:nvPr/>
          </p:nvPicPr>
          <p:blipFill rotWithShape="1">
            <a:blip r:embed="rId4" cstate="email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502" t="64176" r="10235"/>
            <a:stretch/>
          </p:blipFill>
          <p:spPr bwMode="auto">
            <a:xfrm rot="1697679" flipV="1">
              <a:off x="502343" y="6020560"/>
              <a:ext cx="743447" cy="10708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327755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第2章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4000" b="1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9730" y="-219685"/>
            <a:ext cx="9210205" cy="7279532"/>
            <a:chOff x="19730" y="-219685"/>
            <a:chExt cx="9210205" cy="7279532"/>
          </a:xfrm>
        </p:grpSpPr>
        <p:grpSp>
          <p:nvGrpSpPr>
            <p:cNvPr id="58" name="组合 57"/>
            <p:cNvGrpSpPr/>
            <p:nvPr userDrawn="1"/>
          </p:nvGrpSpPr>
          <p:grpSpPr>
            <a:xfrm>
              <a:off x="19730" y="5235026"/>
              <a:ext cx="1116307" cy="1824821"/>
              <a:chOff x="129483" y="5266558"/>
              <a:chExt cx="1116307" cy="1824821"/>
            </a:xfrm>
          </p:grpSpPr>
          <p:pic>
            <p:nvPicPr>
              <p:cNvPr id="59" name="Picture 2"/>
              <p:cNvPicPr>
                <a:picLocks noChangeAspect="1" noChangeArrowheads="1"/>
              </p:cNvPicPr>
              <p:nvPr/>
            </p:nvPicPr>
            <p:blipFill rotWithShape="1">
              <a:blip r:embed="rId2" cstate="email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02" t="40184" r="10235" b="-1"/>
              <a:stretch/>
            </p:blipFill>
            <p:spPr bwMode="auto">
              <a:xfrm rot="328260" flipV="1">
                <a:off x="129483" y="5266558"/>
                <a:ext cx="743447" cy="166510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60" name="Picture 2"/>
              <p:cNvPicPr>
                <a:picLocks noChangeAspect="1" noChangeArrowheads="1"/>
              </p:cNvPicPr>
              <p:nvPr/>
            </p:nvPicPr>
            <p:blipFill rotWithShape="1">
              <a:blip r:embed="rId2" cstate="email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02" t="64176" r="10235"/>
              <a:stretch/>
            </p:blipFill>
            <p:spPr bwMode="auto">
              <a:xfrm rot="1697679" flipV="1">
                <a:off x="502343" y="6020560"/>
                <a:ext cx="743447" cy="107081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61" name="组合 60"/>
            <p:cNvGrpSpPr/>
            <p:nvPr userDrawn="1"/>
          </p:nvGrpSpPr>
          <p:grpSpPr>
            <a:xfrm rot="10560000" flipV="1">
              <a:off x="7789775" y="-219685"/>
              <a:ext cx="1440160" cy="3964098"/>
              <a:chOff x="-63236" y="-296416"/>
              <a:chExt cx="1592321" cy="4382926"/>
            </a:xfrm>
          </p:grpSpPr>
          <p:pic>
            <p:nvPicPr>
              <p:cNvPr id="62" name="Picture 2"/>
              <p:cNvPicPr>
                <a:picLocks noChangeAspect="1" noChangeArrowheads="1"/>
              </p:cNvPicPr>
              <p:nvPr/>
            </p:nvPicPr>
            <p:blipFill rotWithShape="1">
              <a:blip r:embed="rId2" cstate="email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02" t="9321" r="10235"/>
              <a:stretch/>
            </p:blipFill>
            <p:spPr bwMode="auto">
              <a:xfrm rot="21271740">
                <a:off x="-63236" y="-121897"/>
                <a:ext cx="1239484" cy="420840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63" name="Picture 2"/>
              <p:cNvPicPr>
                <a:picLocks noChangeAspect="1" noChangeArrowheads="1"/>
              </p:cNvPicPr>
              <p:nvPr/>
            </p:nvPicPr>
            <p:blipFill rotWithShape="1">
              <a:blip r:embed="rId2" cstate="email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02" t="35636" r="10235"/>
              <a:stretch/>
            </p:blipFill>
            <p:spPr bwMode="auto">
              <a:xfrm rot="19902321">
                <a:off x="289601" y="-296416"/>
                <a:ext cx="1239484" cy="32075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3" name="组合 2"/>
          <p:cNvGrpSpPr/>
          <p:nvPr userDrawn="1"/>
        </p:nvGrpSpPr>
        <p:grpSpPr>
          <a:xfrm>
            <a:off x="4644088" y="6417360"/>
            <a:ext cx="3960360" cy="252000"/>
            <a:chOff x="4644088" y="6417360"/>
            <a:chExt cx="3960360" cy="252000"/>
          </a:xfrm>
        </p:grpSpPr>
        <p:sp>
          <p:nvSpPr>
            <p:cNvPr id="14" name="AutoShape 66">
              <a:hlinkClick r:id="rId3" action="ppaction://hlinksldjump" highlightClick="1"/>
            </p:cNvPr>
            <p:cNvSpPr>
              <a:spLocks noChangeArrowheads="1"/>
            </p:cNvSpPr>
            <p:nvPr userDrawn="1"/>
          </p:nvSpPr>
          <p:spPr bwMode="auto">
            <a:xfrm>
              <a:off x="7884448" y="6417360"/>
              <a:ext cx="720000" cy="252000"/>
            </a:xfrm>
            <a:prstGeom prst="actionButtonBlank">
              <a:avLst/>
            </a:prstGeom>
            <a:gradFill rotWithShape="0">
              <a:gsLst>
                <a:gs pos="0">
                  <a:srgbClr val="7C9B9B"/>
                </a:gs>
                <a:gs pos="100000">
                  <a:srgbClr val="CCFFFF"/>
                </a:gs>
              </a:gsLst>
              <a:path path="rect">
                <a:fillToRect l="50000" t="50000" r="50000" b="50000"/>
              </a:path>
            </a:gradFill>
            <a:ln w="3175">
              <a:solidFill>
                <a:srgbClr val="CCFFFF"/>
              </a:solidFill>
              <a:miter lim="800000"/>
              <a:headEnd/>
              <a:tailEnd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softEdge rad="12700"/>
            </a:effectLst>
            <a:extLst/>
          </p:spPr>
          <p:txBody>
            <a:bodyPr wrap="none" lIns="0" tIns="0" rIns="0" bIns="0" anchor="ctr" anchorCtr="1"/>
            <a:lstStyle/>
            <a:p>
              <a:pPr algn="ctr"/>
              <a:r>
                <a:rPr lang="zh-CN" altLang="en-US" sz="1800" dirty="0">
                  <a:solidFill>
                    <a:srgbClr val="4D4D4D"/>
                  </a:solidFill>
                  <a:latin typeface="隶书" pitchFamily="49" charset="-122"/>
                  <a:ea typeface="隶书" pitchFamily="49" charset="-122"/>
                </a:rPr>
                <a:t>退出</a:t>
              </a:r>
            </a:p>
          </p:txBody>
        </p:sp>
        <p:sp>
          <p:nvSpPr>
            <p:cNvPr id="16" name="AutoShape 69">
              <a:hlinkClick r:id="" action="ppaction://hlinkshowjump?jump=nextslide" highlightClick="1"/>
            </p:cNvPr>
            <p:cNvSpPr>
              <a:spLocks noChangeArrowheads="1"/>
            </p:cNvSpPr>
            <p:nvPr userDrawn="1"/>
          </p:nvSpPr>
          <p:spPr bwMode="auto">
            <a:xfrm>
              <a:off x="5724040" y="6417360"/>
              <a:ext cx="720000" cy="252000"/>
            </a:xfrm>
            <a:prstGeom prst="actionButtonBlank">
              <a:avLst/>
            </a:prstGeom>
            <a:gradFill rotWithShape="0">
              <a:gsLst>
                <a:gs pos="0">
                  <a:srgbClr val="7C9B9B"/>
                </a:gs>
                <a:gs pos="100000">
                  <a:srgbClr val="CCFFFF"/>
                </a:gs>
              </a:gsLst>
              <a:path path="rect">
                <a:fillToRect l="50000" t="50000" r="50000" b="50000"/>
              </a:path>
            </a:gradFill>
            <a:ln w="3175">
              <a:solidFill>
                <a:srgbClr val="CCFFFF"/>
              </a:solidFill>
              <a:miter lim="800000"/>
              <a:headEnd/>
              <a:tailEnd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softEdge rad="12700"/>
            </a:effectLst>
            <a:extLst/>
          </p:spPr>
          <p:txBody>
            <a:bodyPr wrap="none" lIns="0" tIns="0" rIns="0" bIns="0" anchor="ctr" anchorCtr="1"/>
            <a:lstStyle/>
            <a:p>
              <a:pPr lvl="0" algn="ctr"/>
              <a:r>
                <a:rPr lang="zh-CN" altLang="en-US" dirty="0">
                  <a:solidFill>
                    <a:srgbClr val="4D4D4D"/>
                  </a:solidFill>
                  <a:latin typeface="隶书" pitchFamily="49" charset="-122"/>
                  <a:ea typeface="隶书" pitchFamily="49" charset="-122"/>
                </a:rPr>
                <a:t>下页</a:t>
              </a:r>
            </a:p>
          </p:txBody>
        </p:sp>
        <p:sp>
          <p:nvSpPr>
            <p:cNvPr id="17" name="AutoShape 69">
              <a:hlinkClick r:id="" action="ppaction://hlinkshowjump?jump=previousslide" highlightClick="1"/>
            </p:cNvPr>
            <p:cNvSpPr>
              <a:spLocks noChangeArrowheads="1"/>
            </p:cNvSpPr>
            <p:nvPr userDrawn="1"/>
          </p:nvSpPr>
          <p:spPr bwMode="auto">
            <a:xfrm>
              <a:off x="4644088" y="6417360"/>
              <a:ext cx="720000" cy="252000"/>
            </a:xfrm>
            <a:prstGeom prst="actionButtonBlank">
              <a:avLst/>
            </a:prstGeom>
            <a:gradFill rotWithShape="0">
              <a:gsLst>
                <a:gs pos="0">
                  <a:srgbClr val="7C9B9B"/>
                </a:gs>
                <a:gs pos="100000">
                  <a:srgbClr val="CCFFFF"/>
                </a:gs>
              </a:gsLst>
              <a:path path="rect">
                <a:fillToRect l="50000" t="50000" r="50000" b="50000"/>
              </a:path>
            </a:gradFill>
            <a:ln w="3175">
              <a:solidFill>
                <a:srgbClr val="CCFFFF"/>
              </a:solidFill>
              <a:miter lim="800000"/>
              <a:headEnd/>
              <a:tailEnd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softEdge rad="12700"/>
            </a:effectLst>
            <a:extLst/>
          </p:spPr>
          <p:txBody>
            <a:bodyPr wrap="none" lIns="0" tIns="0" rIns="0" bIns="0" anchor="ctr" anchorCtr="1"/>
            <a:lstStyle/>
            <a:p>
              <a:pPr lvl="0" algn="ctr"/>
              <a:r>
                <a:rPr lang="zh-CN" altLang="en-US" dirty="0">
                  <a:solidFill>
                    <a:srgbClr val="4D4D4D"/>
                  </a:solidFill>
                  <a:latin typeface="隶书" pitchFamily="49" charset="-122"/>
                  <a:ea typeface="隶书" pitchFamily="49" charset="-122"/>
                </a:rPr>
                <a:t>上页</a:t>
              </a:r>
            </a:p>
          </p:txBody>
        </p:sp>
        <p:sp>
          <p:nvSpPr>
            <p:cNvPr id="18" name="AutoShape 69">
              <a:hlinkClick r:id="rId4" action="ppaction://hlinksldjump" highlightClick="1"/>
            </p:cNvPr>
            <p:cNvSpPr>
              <a:spLocks noChangeArrowheads="1"/>
            </p:cNvSpPr>
            <p:nvPr userDrawn="1"/>
          </p:nvSpPr>
          <p:spPr bwMode="auto">
            <a:xfrm>
              <a:off x="6804328" y="6417360"/>
              <a:ext cx="720000" cy="252000"/>
            </a:xfrm>
            <a:prstGeom prst="actionButtonBlank">
              <a:avLst/>
            </a:prstGeom>
            <a:gradFill rotWithShape="0">
              <a:gsLst>
                <a:gs pos="0">
                  <a:srgbClr val="7C9B9B"/>
                </a:gs>
                <a:gs pos="100000">
                  <a:srgbClr val="CCFFFF"/>
                </a:gs>
              </a:gsLst>
              <a:path path="rect">
                <a:fillToRect l="50000" t="50000" r="50000" b="50000"/>
              </a:path>
            </a:gradFill>
            <a:ln w="3175">
              <a:solidFill>
                <a:srgbClr val="CCFFFF"/>
              </a:solidFill>
              <a:miter lim="800000"/>
              <a:headEnd/>
              <a:tailEnd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softEdge rad="12700"/>
            </a:effectLst>
            <a:extLst/>
          </p:spPr>
          <p:txBody>
            <a:bodyPr wrap="none" lIns="0" tIns="0" rIns="0" bIns="0" anchor="ctr" anchorCtr="1"/>
            <a:lstStyle/>
            <a:p>
              <a:pPr lvl="0" algn="ctr"/>
              <a:r>
                <a:rPr lang="zh-CN" altLang="en-US" dirty="0" smtClean="0">
                  <a:solidFill>
                    <a:srgbClr val="4D4D4D"/>
                  </a:solidFill>
                  <a:latin typeface="隶书" pitchFamily="49" charset="-122"/>
                  <a:ea typeface="隶书" pitchFamily="49" charset="-122"/>
                </a:rPr>
                <a:t>帮助</a:t>
              </a:r>
              <a:endParaRPr lang="zh-CN" altLang="en-US" dirty="0">
                <a:solidFill>
                  <a:srgbClr val="4D4D4D"/>
                </a:solidFill>
                <a:latin typeface="隶书" pitchFamily="49" charset="-122"/>
                <a:ea typeface="隶书" pitchFamily="49" charset="-122"/>
              </a:endParaRPr>
            </a:p>
          </p:txBody>
        </p:sp>
      </p:grpSp>
      <p:sp>
        <p:nvSpPr>
          <p:cNvPr id="21" name="椭圆 20">
            <a:hlinkClick r:id="rId5" action="ppaction://hlinksldjump" highlightClick="1"/>
            <a:hlinkHover r:id="" action="ppaction://noaction" highlightClick="1"/>
          </p:cNvPr>
          <p:cNvSpPr/>
          <p:nvPr userDrawn="1"/>
        </p:nvSpPr>
        <p:spPr>
          <a:xfrm>
            <a:off x="251520" y="6381368"/>
            <a:ext cx="720000" cy="360000"/>
          </a:xfrm>
          <a:prstGeom prst="ellipse">
            <a:avLst/>
          </a:prstGeom>
          <a:solidFill>
            <a:srgbClr val="0E94B4">
              <a:alpha val="50196"/>
            </a:srgbClr>
          </a:solidFill>
          <a:ln w="9525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r>
              <a:rPr lang="zh-CN" altLang="en-US" sz="1200" b="1" dirty="0" smtClean="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1200" b="1" dirty="0" smtClean="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1200" b="1" dirty="0" smtClean="0">
                <a:solidFill>
                  <a:srgbClr val="003366"/>
                </a:solidFill>
                <a:latin typeface="黑体" pitchFamily="49" charset="-122"/>
                <a:ea typeface="黑体" pitchFamily="49" charset="-122"/>
              </a:rPr>
              <a:t>章</a:t>
            </a:r>
            <a:endParaRPr lang="zh-CN" altLang="en-US" sz="1200" b="1" dirty="0">
              <a:solidFill>
                <a:srgbClr val="003366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6311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学习目标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04664"/>
            <a:ext cx="9144000" cy="115212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>
              <a:defRPr lang="en-US" sz="4800" b="1" baseline="0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</a:lstStyle>
          <a:p>
            <a:pPr lvl="0" algn="ctr"/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5" name="WordArt 68">
            <a:hlinkHover r:id="" action="ppaction://noaction" highlightClick="1">
              <a:snd r:embed="rId2" name="CAMERA.WAV"/>
            </a:hlinkHover>
          </p:cNvPr>
          <p:cNvSpPr>
            <a:spLocks noChangeArrowheads="1" noChangeShapeType="1" noTextEdit="1"/>
          </p:cNvSpPr>
          <p:nvPr userDrawn="1"/>
        </p:nvSpPr>
        <p:spPr bwMode="auto">
          <a:xfrm rot="21600000">
            <a:off x="89702" y="103613"/>
            <a:ext cx="2394065" cy="5170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fromWordArt="1">
            <a:prstTxWarp prst="textCanUp">
              <a:avLst>
                <a:gd name="adj" fmla="val 66667"/>
              </a:avLst>
            </a:prstTxWarp>
          </a:bodyPr>
          <a:lstStyle/>
          <a:p>
            <a:pPr algn="ctr"/>
            <a:r>
              <a:rPr lang="zh-CN" altLang="en-US" sz="3600" kern="10" dirty="0" smtClean="0">
                <a:ln w="9525" cap="rnd">
                  <a:solidFill>
                    <a:srgbClr val="C0C0C0"/>
                  </a:solidFill>
                  <a:round/>
                  <a:headEnd/>
                  <a:tailEnd/>
                </a:ln>
                <a:noFill/>
                <a:latin typeface="宋体"/>
                <a:ea typeface="宋体"/>
              </a:rPr>
              <a:t>微型计算机原理与接口技术</a:t>
            </a:r>
            <a:endParaRPr lang="zh-CN" altLang="en-US" sz="3600" kern="10" dirty="0">
              <a:ln w="9525" cap="rnd">
                <a:solidFill>
                  <a:srgbClr val="C0C0C0"/>
                </a:solidFill>
                <a:round/>
                <a:headEnd/>
                <a:tailEnd/>
              </a:ln>
              <a:noFill/>
              <a:latin typeface="宋体"/>
              <a:ea typeface="宋体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-396552" y="-80727"/>
            <a:ext cx="9793088" cy="7001943"/>
            <a:chOff x="-396552" y="-80727"/>
            <a:chExt cx="9793088" cy="7001943"/>
          </a:xfrm>
        </p:grpSpPr>
        <p:sp>
          <p:nvSpPr>
            <p:cNvPr id="14" name="AutoShape 66">
              <a:hlinkClick r:id="" action="ppaction://hlinkshowjump?jump=lastslideviewed" highlightClick="1"/>
            </p:cNvPr>
            <p:cNvSpPr>
              <a:spLocks noChangeArrowheads="1"/>
            </p:cNvSpPr>
            <p:nvPr userDrawn="1"/>
          </p:nvSpPr>
          <p:spPr bwMode="auto">
            <a:xfrm>
              <a:off x="7668424" y="6417360"/>
              <a:ext cx="720000" cy="252000"/>
            </a:xfrm>
            <a:prstGeom prst="actionButtonBlank">
              <a:avLst/>
            </a:prstGeom>
            <a:gradFill rotWithShape="0">
              <a:gsLst>
                <a:gs pos="0">
                  <a:srgbClr val="7C9B9B"/>
                </a:gs>
                <a:gs pos="100000">
                  <a:srgbClr val="CCFFFF"/>
                </a:gs>
              </a:gsLst>
              <a:path path="rect">
                <a:fillToRect l="50000" t="50000" r="50000" b="50000"/>
              </a:path>
            </a:gradFill>
            <a:ln w="3175">
              <a:solidFill>
                <a:srgbClr val="CCFFFF"/>
              </a:solidFill>
              <a:miter lim="800000"/>
              <a:headEnd/>
              <a:tailEnd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softEdge rad="12700"/>
            </a:effectLst>
            <a:extLst/>
          </p:spPr>
          <p:txBody>
            <a:bodyPr wrap="none" lIns="0" tIns="0" rIns="0" bIns="0" anchor="ctr" anchorCtr="1"/>
            <a:lstStyle/>
            <a:p>
              <a:pPr algn="ctr"/>
              <a:r>
                <a:rPr lang="zh-CN" altLang="en-US" sz="1800" dirty="0" smtClean="0">
                  <a:solidFill>
                    <a:srgbClr val="4D4D4D"/>
                  </a:solidFill>
                  <a:latin typeface="隶书" pitchFamily="49" charset="-122"/>
                  <a:ea typeface="隶书" pitchFamily="49" charset="-122"/>
                </a:rPr>
                <a:t>返回</a:t>
              </a:r>
              <a:endParaRPr lang="zh-CN" altLang="en-US" sz="1800" dirty="0">
                <a:solidFill>
                  <a:srgbClr val="4D4D4D"/>
                </a:solidFill>
                <a:latin typeface="隶书" pitchFamily="49" charset="-122"/>
                <a:ea typeface="隶书" pitchFamily="49" charset="-122"/>
              </a:endParaRPr>
            </a:p>
          </p:txBody>
        </p:sp>
        <p:grpSp>
          <p:nvGrpSpPr>
            <p:cNvPr id="3" name="组合 2"/>
            <p:cNvGrpSpPr/>
            <p:nvPr userDrawn="1"/>
          </p:nvGrpSpPr>
          <p:grpSpPr>
            <a:xfrm>
              <a:off x="-396552" y="-80727"/>
              <a:ext cx="9793088" cy="7001943"/>
              <a:chOff x="-396552" y="-80727"/>
              <a:chExt cx="9793088" cy="7001943"/>
            </a:xfrm>
          </p:grpSpPr>
          <p:grpSp>
            <p:nvGrpSpPr>
              <p:cNvPr id="36" name="组合 35"/>
              <p:cNvGrpSpPr/>
              <p:nvPr userDrawn="1"/>
            </p:nvGrpSpPr>
            <p:grpSpPr>
              <a:xfrm rot="10800000">
                <a:off x="-396552" y="6453336"/>
                <a:ext cx="3563132" cy="467880"/>
                <a:chOff x="6024778" y="-99392"/>
                <a:chExt cx="3563132" cy="672897"/>
              </a:xfrm>
            </p:grpSpPr>
            <p:sp>
              <p:nvSpPr>
                <p:cNvPr id="37" name="Freeform 18"/>
                <p:cNvSpPr>
                  <a:spLocks/>
                </p:cNvSpPr>
                <p:nvPr userDrawn="1"/>
              </p:nvSpPr>
              <p:spPr bwMode="hidden">
                <a:xfrm rot="289506" flipV="1">
                  <a:off x="6024778" y="-99392"/>
                  <a:ext cx="3441341" cy="564915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38" name="Freeform 18"/>
                <p:cNvSpPr>
                  <a:spLocks/>
                </p:cNvSpPr>
                <p:nvPr userDrawn="1"/>
              </p:nvSpPr>
              <p:spPr bwMode="hidden">
                <a:xfrm rot="21366215" flipV="1">
                  <a:off x="6621894" y="40120"/>
                  <a:ext cx="2583866" cy="461279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39" name="Freeform 18"/>
                <p:cNvSpPr>
                  <a:spLocks/>
                </p:cNvSpPr>
                <p:nvPr userDrawn="1"/>
              </p:nvSpPr>
              <p:spPr bwMode="hidden">
                <a:xfrm rot="21072894" flipV="1">
                  <a:off x="7355063" y="46658"/>
                  <a:ext cx="2232847" cy="494301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40" name="Freeform 18"/>
                <p:cNvSpPr>
                  <a:spLocks/>
                </p:cNvSpPr>
                <p:nvPr userDrawn="1"/>
              </p:nvSpPr>
              <p:spPr bwMode="hidden">
                <a:xfrm rot="20545305" flipV="1">
                  <a:off x="8255793" y="79204"/>
                  <a:ext cx="1259147" cy="494301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</p:grpSp>
          <p:grpSp>
            <p:nvGrpSpPr>
              <p:cNvPr id="41" name="组合 40"/>
              <p:cNvGrpSpPr/>
              <p:nvPr userDrawn="1"/>
            </p:nvGrpSpPr>
            <p:grpSpPr>
              <a:xfrm>
                <a:off x="6193444" y="-80727"/>
                <a:ext cx="3203092" cy="507447"/>
                <a:chOff x="6156176" y="-80727"/>
                <a:chExt cx="3203092" cy="606480"/>
              </a:xfrm>
            </p:grpSpPr>
            <p:sp>
              <p:nvSpPr>
                <p:cNvPr id="42" name="Freeform 18"/>
                <p:cNvSpPr>
                  <a:spLocks/>
                </p:cNvSpPr>
                <p:nvPr userDrawn="1"/>
              </p:nvSpPr>
              <p:spPr bwMode="hidden">
                <a:xfrm rot="289506" flipV="1">
                  <a:off x="6156176" y="-80727"/>
                  <a:ext cx="3093607" cy="483567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43" name="Freeform 18"/>
                <p:cNvSpPr>
                  <a:spLocks/>
                </p:cNvSpPr>
                <p:nvPr userDrawn="1"/>
              </p:nvSpPr>
              <p:spPr bwMode="hidden">
                <a:xfrm rot="21366215" flipV="1">
                  <a:off x="6692956" y="69175"/>
                  <a:ext cx="2322777" cy="394855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44" name="Freeform 18"/>
                <p:cNvSpPr>
                  <a:spLocks/>
                </p:cNvSpPr>
                <p:nvPr userDrawn="1"/>
              </p:nvSpPr>
              <p:spPr bwMode="hidden">
                <a:xfrm rot="21072894" flipV="1">
                  <a:off x="7352041" y="74772"/>
                  <a:ext cx="2007227" cy="423122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45" name="Freeform 18"/>
                <p:cNvSpPr>
                  <a:spLocks/>
                </p:cNvSpPr>
                <p:nvPr userDrawn="1"/>
              </p:nvSpPr>
              <p:spPr bwMode="hidden">
                <a:xfrm rot="20545305" flipV="1">
                  <a:off x="8161756" y="102631"/>
                  <a:ext cx="1131915" cy="423122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46" name="Freeform 18"/>
                <p:cNvSpPr>
                  <a:spLocks/>
                </p:cNvSpPr>
                <p:nvPr/>
              </p:nvSpPr>
              <p:spPr bwMode="hidden">
                <a:xfrm rot="19383611" flipV="1">
                  <a:off x="8673645" y="112348"/>
                  <a:ext cx="648000" cy="396000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</p:grpSp>
        </p:grpSp>
        <p:sp>
          <p:nvSpPr>
            <p:cNvPr id="47" name="AutoShape 69">
              <a:hlinkClick r:id="rId3" action="ppaction://hlinksldjump" highlightClick="1"/>
            </p:cNvPr>
            <p:cNvSpPr>
              <a:spLocks noChangeArrowheads="1"/>
            </p:cNvSpPr>
            <p:nvPr userDrawn="1"/>
          </p:nvSpPr>
          <p:spPr bwMode="auto">
            <a:xfrm>
              <a:off x="6588304" y="6417360"/>
              <a:ext cx="720000" cy="252000"/>
            </a:xfrm>
            <a:prstGeom prst="actionButtonBlank">
              <a:avLst/>
            </a:prstGeom>
            <a:gradFill rotWithShape="0">
              <a:gsLst>
                <a:gs pos="0">
                  <a:srgbClr val="7C9B9B"/>
                </a:gs>
                <a:gs pos="100000">
                  <a:srgbClr val="CCFFFF"/>
                </a:gs>
              </a:gsLst>
              <a:path path="rect">
                <a:fillToRect l="50000" t="50000" r="50000" b="50000"/>
              </a:path>
            </a:gradFill>
            <a:ln w="3175">
              <a:solidFill>
                <a:srgbClr val="CCFFFF"/>
              </a:solidFill>
              <a:miter lim="800000"/>
              <a:headEnd/>
              <a:tailEnd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softEdge rad="12700"/>
            </a:effectLst>
            <a:extLst/>
          </p:spPr>
          <p:txBody>
            <a:bodyPr wrap="none" lIns="0" tIns="0" rIns="0" bIns="0" anchor="ctr" anchorCtr="1"/>
            <a:lstStyle/>
            <a:p>
              <a:pPr lvl="0" algn="ctr"/>
              <a:r>
                <a:rPr lang="zh-CN" altLang="en-US" smtClean="0">
                  <a:solidFill>
                    <a:srgbClr val="4D4D4D"/>
                  </a:solidFill>
                  <a:latin typeface="隶书" pitchFamily="49" charset="-122"/>
                  <a:ea typeface="隶书" pitchFamily="49" charset="-122"/>
                </a:rPr>
                <a:t>目录</a:t>
              </a:r>
              <a:endParaRPr lang="zh-CN" altLang="en-US" dirty="0">
                <a:solidFill>
                  <a:srgbClr val="4D4D4D"/>
                </a:solidFill>
                <a:latin typeface="隶书" pitchFamily="49" charset="-122"/>
                <a:ea typeface="隶书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18807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帮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99392"/>
            <a:ext cx="9144000" cy="115212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>
              <a:defRPr lang="en-US" sz="4800" b="1" baseline="0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</a:lstStyle>
          <a:p>
            <a:pPr lvl="0" algn="ctr"/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5" name="WordArt 68">
            <a:hlinkHover r:id="" action="ppaction://noaction" highlightClick="1">
              <a:snd r:embed="rId2" name="CAMERA.WAV"/>
            </a:hlinkHover>
          </p:cNvPr>
          <p:cNvSpPr>
            <a:spLocks noChangeArrowheads="1" noChangeShapeType="1" noTextEdit="1"/>
          </p:cNvSpPr>
          <p:nvPr userDrawn="1"/>
        </p:nvSpPr>
        <p:spPr bwMode="auto">
          <a:xfrm rot="21600000">
            <a:off x="89702" y="103613"/>
            <a:ext cx="2394065" cy="5170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fromWordArt="1">
            <a:prstTxWarp prst="textCanUp">
              <a:avLst>
                <a:gd name="adj" fmla="val 66667"/>
              </a:avLst>
            </a:prstTxWarp>
          </a:bodyPr>
          <a:lstStyle/>
          <a:p>
            <a:pPr algn="ctr"/>
            <a:r>
              <a:rPr lang="zh-CN" altLang="en-US" sz="3600" kern="10" dirty="0" smtClean="0">
                <a:ln w="9525" cap="rnd">
                  <a:solidFill>
                    <a:srgbClr val="C0C0C0"/>
                  </a:solidFill>
                  <a:round/>
                  <a:headEnd/>
                  <a:tailEnd/>
                </a:ln>
                <a:noFill/>
                <a:latin typeface="宋体"/>
                <a:ea typeface="宋体"/>
              </a:rPr>
              <a:t>微型计算机原理与接口技术</a:t>
            </a:r>
            <a:endParaRPr lang="zh-CN" altLang="en-US" sz="3600" kern="10" dirty="0">
              <a:ln w="9525" cap="rnd">
                <a:solidFill>
                  <a:srgbClr val="C0C0C0"/>
                </a:solidFill>
                <a:round/>
                <a:headEnd/>
                <a:tailEnd/>
              </a:ln>
              <a:noFill/>
              <a:latin typeface="宋体"/>
              <a:ea typeface="宋体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-396552" y="-80727"/>
            <a:ext cx="9793088" cy="7001943"/>
            <a:chOff x="-396552" y="-80727"/>
            <a:chExt cx="9793088" cy="7001943"/>
          </a:xfrm>
        </p:grpSpPr>
        <p:sp>
          <p:nvSpPr>
            <p:cNvPr id="14" name="AutoShape 66">
              <a:hlinkClick r:id="" action="ppaction://hlinkshowjump?jump=lastslideviewed" highlightClick="1"/>
            </p:cNvPr>
            <p:cNvSpPr>
              <a:spLocks noChangeArrowheads="1"/>
            </p:cNvSpPr>
            <p:nvPr userDrawn="1"/>
          </p:nvSpPr>
          <p:spPr bwMode="auto">
            <a:xfrm>
              <a:off x="7668424" y="6417360"/>
              <a:ext cx="720000" cy="252000"/>
            </a:xfrm>
            <a:prstGeom prst="actionButtonBlank">
              <a:avLst/>
            </a:prstGeom>
            <a:gradFill rotWithShape="0">
              <a:gsLst>
                <a:gs pos="0">
                  <a:srgbClr val="7C9B9B"/>
                </a:gs>
                <a:gs pos="100000">
                  <a:srgbClr val="CCFFFF"/>
                </a:gs>
              </a:gsLst>
              <a:path path="rect">
                <a:fillToRect l="50000" t="50000" r="50000" b="50000"/>
              </a:path>
            </a:gradFill>
            <a:ln w="3175">
              <a:solidFill>
                <a:srgbClr val="CCFFFF"/>
              </a:solidFill>
              <a:miter lim="800000"/>
              <a:headEnd/>
              <a:tailEnd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softEdge rad="12700"/>
            </a:effectLst>
            <a:extLst/>
          </p:spPr>
          <p:txBody>
            <a:bodyPr wrap="none" lIns="0" tIns="0" rIns="0" bIns="0" anchor="ctr" anchorCtr="1"/>
            <a:lstStyle/>
            <a:p>
              <a:pPr algn="ctr"/>
              <a:r>
                <a:rPr lang="zh-CN" altLang="en-US" sz="1800" dirty="0" smtClean="0">
                  <a:solidFill>
                    <a:srgbClr val="4D4D4D"/>
                  </a:solidFill>
                  <a:latin typeface="隶书" pitchFamily="49" charset="-122"/>
                  <a:ea typeface="隶书" pitchFamily="49" charset="-122"/>
                </a:rPr>
                <a:t>返回</a:t>
              </a:r>
              <a:endParaRPr lang="zh-CN" altLang="en-US" sz="1800" dirty="0">
                <a:solidFill>
                  <a:srgbClr val="4D4D4D"/>
                </a:solidFill>
                <a:latin typeface="隶书" pitchFamily="49" charset="-122"/>
                <a:ea typeface="隶书" pitchFamily="49" charset="-122"/>
              </a:endParaRPr>
            </a:p>
          </p:txBody>
        </p:sp>
        <p:grpSp>
          <p:nvGrpSpPr>
            <p:cNvPr id="3" name="组合 2"/>
            <p:cNvGrpSpPr/>
            <p:nvPr userDrawn="1"/>
          </p:nvGrpSpPr>
          <p:grpSpPr>
            <a:xfrm>
              <a:off x="-396552" y="-80727"/>
              <a:ext cx="9793088" cy="7001943"/>
              <a:chOff x="-396552" y="-80727"/>
              <a:chExt cx="9793088" cy="7001943"/>
            </a:xfrm>
          </p:grpSpPr>
          <p:grpSp>
            <p:nvGrpSpPr>
              <p:cNvPr id="36" name="组合 35"/>
              <p:cNvGrpSpPr/>
              <p:nvPr userDrawn="1"/>
            </p:nvGrpSpPr>
            <p:grpSpPr>
              <a:xfrm rot="10800000">
                <a:off x="-396552" y="6453336"/>
                <a:ext cx="3563132" cy="467880"/>
                <a:chOff x="6024778" y="-99392"/>
                <a:chExt cx="3563132" cy="672897"/>
              </a:xfrm>
            </p:grpSpPr>
            <p:sp>
              <p:nvSpPr>
                <p:cNvPr id="37" name="Freeform 18"/>
                <p:cNvSpPr>
                  <a:spLocks/>
                </p:cNvSpPr>
                <p:nvPr userDrawn="1"/>
              </p:nvSpPr>
              <p:spPr bwMode="hidden">
                <a:xfrm rot="289506" flipV="1">
                  <a:off x="6024778" y="-99392"/>
                  <a:ext cx="3441341" cy="564915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38" name="Freeform 18"/>
                <p:cNvSpPr>
                  <a:spLocks/>
                </p:cNvSpPr>
                <p:nvPr userDrawn="1"/>
              </p:nvSpPr>
              <p:spPr bwMode="hidden">
                <a:xfrm rot="21366215" flipV="1">
                  <a:off x="6621894" y="40120"/>
                  <a:ext cx="2583866" cy="461279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39" name="Freeform 18"/>
                <p:cNvSpPr>
                  <a:spLocks/>
                </p:cNvSpPr>
                <p:nvPr userDrawn="1"/>
              </p:nvSpPr>
              <p:spPr bwMode="hidden">
                <a:xfrm rot="21072894" flipV="1">
                  <a:off x="7355063" y="46658"/>
                  <a:ext cx="2232847" cy="494301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40" name="Freeform 18"/>
                <p:cNvSpPr>
                  <a:spLocks/>
                </p:cNvSpPr>
                <p:nvPr userDrawn="1"/>
              </p:nvSpPr>
              <p:spPr bwMode="hidden">
                <a:xfrm rot="20545305" flipV="1">
                  <a:off x="8255793" y="79204"/>
                  <a:ext cx="1259147" cy="494301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</p:grpSp>
          <p:grpSp>
            <p:nvGrpSpPr>
              <p:cNvPr id="41" name="组合 40"/>
              <p:cNvGrpSpPr/>
              <p:nvPr userDrawn="1"/>
            </p:nvGrpSpPr>
            <p:grpSpPr>
              <a:xfrm>
                <a:off x="6193444" y="-80727"/>
                <a:ext cx="3203092" cy="507447"/>
                <a:chOff x="6156176" y="-80727"/>
                <a:chExt cx="3203092" cy="606480"/>
              </a:xfrm>
            </p:grpSpPr>
            <p:sp>
              <p:nvSpPr>
                <p:cNvPr id="42" name="Freeform 18"/>
                <p:cNvSpPr>
                  <a:spLocks/>
                </p:cNvSpPr>
                <p:nvPr userDrawn="1"/>
              </p:nvSpPr>
              <p:spPr bwMode="hidden">
                <a:xfrm rot="289506" flipV="1">
                  <a:off x="6156176" y="-80727"/>
                  <a:ext cx="3093607" cy="483567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43" name="Freeform 18"/>
                <p:cNvSpPr>
                  <a:spLocks/>
                </p:cNvSpPr>
                <p:nvPr userDrawn="1"/>
              </p:nvSpPr>
              <p:spPr bwMode="hidden">
                <a:xfrm rot="21366215" flipV="1">
                  <a:off x="6692956" y="69175"/>
                  <a:ext cx="2322777" cy="394855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44" name="Freeform 18"/>
                <p:cNvSpPr>
                  <a:spLocks/>
                </p:cNvSpPr>
                <p:nvPr userDrawn="1"/>
              </p:nvSpPr>
              <p:spPr bwMode="hidden">
                <a:xfrm rot="21072894" flipV="1">
                  <a:off x="7352041" y="74772"/>
                  <a:ext cx="2007227" cy="423122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45" name="Freeform 18"/>
                <p:cNvSpPr>
                  <a:spLocks/>
                </p:cNvSpPr>
                <p:nvPr userDrawn="1"/>
              </p:nvSpPr>
              <p:spPr bwMode="hidden">
                <a:xfrm rot="20545305" flipV="1">
                  <a:off x="8161756" y="102631"/>
                  <a:ext cx="1131915" cy="423122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  <p:sp>
              <p:nvSpPr>
                <p:cNvPr id="46" name="Freeform 18"/>
                <p:cNvSpPr>
                  <a:spLocks/>
                </p:cNvSpPr>
                <p:nvPr/>
              </p:nvSpPr>
              <p:spPr bwMode="hidden">
                <a:xfrm rot="19383611" flipV="1">
                  <a:off x="8673645" y="112348"/>
                  <a:ext cx="648000" cy="396000"/>
                </a:xfrm>
                <a:custGeom>
                  <a:avLst/>
                  <a:gdLst/>
                  <a:ahLst/>
                  <a:cxnLst>
                    <a:cxn ang="0">
                      <a:pos x="5216" y="714"/>
                    </a:cxn>
                    <a:cxn ang="0">
                      <a:pos x="4984" y="686"/>
                    </a:cxn>
                    <a:cxn ang="0">
                      <a:pos x="4478" y="610"/>
                    </a:cxn>
                    <a:cxn ang="0">
                      <a:pos x="3914" y="508"/>
                    </a:cxn>
                    <a:cxn ang="0">
                      <a:pos x="3286" y="374"/>
                    </a:cxn>
                    <a:cxn ang="0">
                      <a:pos x="2946" y="296"/>
                    </a:cxn>
                    <a:cxn ang="0">
                      <a:pos x="2682" y="236"/>
                    </a:cxn>
                    <a:cxn ang="0">
                      <a:pos x="2430" y="184"/>
                    </a:cxn>
                    <a:cxn ang="0">
                      <a:pos x="2190" y="140"/>
                    </a:cxn>
                    <a:cxn ang="0">
                      <a:pos x="1960" y="102"/>
                    </a:cxn>
                    <a:cxn ang="0">
                      <a:pos x="1740" y="72"/>
                    </a:cxn>
                    <a:cxn ang="0">
                      <a:pos x="1334" y="28"/>
                    </a:cxn>
                    <a:cxn ang="0">
                      <a:pos x="970" y="4"/>
                    </a:cxn>
                    <a:cxn ang="0">
                      <a:pos x="644" y="0"/>
                    </a:cxn>
                    <a:cxn ang="0">
                      <a:pos x="358" y="10"/>
                    </a:cxn>
                    <a:cxn ang="0">
                      <a:pos x="110" y="32"/>
                    </a:cxn>
                    <a:cxn ang="0">
                      <a:pos x="0" y="48"/>
                    </a:cxn>
                    <a:cxn ang="0">
                      <a:pos x="314" y="86"/>
                    </a:cxn>
                    <a:cxn ang="0">
                      <a:pos x="652" y="140"/>
                    </a:cxn>
                    <a:cxn ang="0">
                      <a:pos x="1014" y="210"/>
                    </a:cxn>
                    <a:cxn ang="0">
                      <a:pos x="1402" y="296"/>
                    </a:cxn>
                    <a:cxn ang="0">
                      <a:pos x="1756" y="378"/>
                    </a:cxn>
                    <a:cxn ang="0">
                      <a:pos x="2408" y="516"/>
                    </a:cxn>
                    <a:cxn ang="0">
                      <a:pos x="2708" y="572"/>
                    </a:cxn>
                    <a:cxn ang="0">
                      <a:pos x="2992" y="620"/>
                    </a:cxn>
                    <a:cxn ang="0">
                      <a:pos x="3260" y="662"/>
                    </a:cxn>
                    <a:cxn ang="0">
                      <a:pos x="3512" y="694"/>
                    </a:cxn>
                    <a:cxn ang="0">
                      <a:pos x="3750" y="722"/>
                    </a:cxn>
                    <a:cxn ang="0">
                      <a:pos x="3974" y="740"/>
                    </a:cxn>
                    <a:cxn ang="0">
                      <a:pos x="4184" y="754"/>
                    </a:cxn>
                    <a:cxn ang="0">
                      <a:pos x="4384" y="762"/>
                    </a:cxn>
                    <a:cxn ang="0">
                      <a:pos x="4570" y="762"/>
                    </a:cxn>
                    <a:cxn ang="0">
                      <a:pos x="4746" y="758"/>
                    </a:cxn>
                    <a:cxn ang="0">
                      <a:pos x="4912" y="748"/>
                    </a:cxn>
                    <a:cxn ang="0">
                      <a:pos x="5068" y="732"/>
                    </a:cxn>
                    <a:cxn ang="0">
                      <a:pos x="5216" y="714"/>
                    </a:cxn>
                  </a:cxnLst>
                  <a:rect l="0" t="0" r="r" b="b"/>
                  <a:pathLst>
                    <a:path w="5216" h="762">
                      <a:moveTo>
                        <a:pt x="5216" y="714"/>
                      </a:moveTo>
                      <a:lnTo>
                        <a:pt x="5216" y="714"/>
                      </a:lnTo>
                      <a:lnTo>
                        <a:pt x="5102" y="700"/>
                      </a:lnTo>
                      <a:lnTo>
                        <a:pt x="4984" y="686"/>
                      </a:lnTo>
                      <a:lnTo>
                        <a:pt x="4738" y="652"/>
                      </a:lnTo>
                      <a:lnTo>
                        <a:pt x="4478" y="610"/>
                      </a:lnTo>
                      <a:lnTo>
                        <a:pt x="4204" y="564"/>
                      </a:lnTo>
                      <a:lnTo>
                        <a:pt x="3914" y="508"/>
                      </a:lnTo>
                      <a:lnTo>
                        <a:pt x="3608" y="446"/>
                      </a:lnTo>
                      <a:lnTo>
                        <a:pt x="3286" y="374"/>
                      </a:lnTo>
                      <a:lnTo>
                        <a:pt x="2946" y="296"/>
                      </a:lnTo>
                      <a:lnTo>
                        <a:pt x="2946" y="296"/>
                      </a:lnTo>
                      <a:lnTo>
                        <a:pt x="2812" y="266"/>
                      </a:lnTo>
                      <a:lnTo>
                        <a:pt x="2682" y="236"/>
                      </a:lnTo>
                      <a:lnTo>
                        <a:pt x="2556" y="210"/>
                      </a:lnTo>
                      <a:lnTo>
                        <a:pt x="2430" y="184"/>
                      </a:lnTo>
                      <a:lnTo>
                        <a:pt x="2308" y="162"/>
                      </a:lnTo>
                      <a:lnTo>
                        <a:pt x="2190" y="140"/>
                      </a:lnTo>
                      <a:lnTo>
                        <a:pt x="2074" y="120"/>
                      </a:lnTo>
                      <a:lnTo>
                        <a:pt x="1960" y="102"/>
                      </a:lnTo>
                      <a:lnTo>
                        <a:pt x="1850" y="86"/>
                      </a:lnTo>
                      <a:lnTo>
                        <a:pt x="1740" y="72"/>
                      </a:lnTo>
                      <a:lnTo>
                        <a:pt x="1532" y="46"/>
                      </a:lnTo>
                      <a:lnTo>
                        <a:pt x="1334" y="28"/>
                      </a:lnTo>
                      <a:lnTo>
                        <a:pt x="1148" y="14"/>
                      </a:lnTo>
                      <a:lnTo>
                        <a:pt x="970" y="4"/>
                      </a:lnTo>
                      <a:lnTo>
                        <a:pt x="802" y="0"/>
                      </a:lnTo>
                      <a:lnTo>
                        <a:pt x="644" y="0"/>
                      </a:lnTo>
                      <a:lnTo>
                        <a:pt x="496" y="4"/>
                      </a:lnTo>
                      <a:lnTo>
                        <a:pt x="358" y="10"/>
                      </a:lnTo>
                      <a:lnTo>
                        <a:pt x="230" y="20"/>
                      </a:lnTo>
                      <a:lnTo>
                        <a:pt x="110" y="32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154" y="66"/>
                      </a:lnTo>
                      <a:lnTo>
                        <a:pt x="314" y="86"/>
                      </a:lnTo>
                      <a:lnTo>
                        <a:pt x="480" y="112"/>
                      </a:lnTo>
                      <a:lnTo>
                        <a:pt x="652" y="140"/>
                      </a:lnTo>
                      <a:lnTo>
                        <a:pt x="830" y="174"/>
                      </a:lnTo>
                      <a:lnTo>
                        <a:pt x="1014" y="210"/>
                      </a:lnTo>
                      <a:lnTo>
                        <a:pt x="1206" y="250"/>
                      </a:lnTo>
                      <a:lnTo>
                        <a:pt x="1402" y="296"/>
                      </a:lnTo>
                      <a:lnTo>
                        <a:pt x="1402" y="296"/>
                      </a:lnTo>
                      <a:lnTo>
                        <a:pt x="1756" y="378"/>
                      </a:lnTo>
                      <a:lnTo>
                        <a:pt x="2092" y="450"/>
                      </a:lnTo>
                      <a:lnTo>
                        <a:pt x="2408" y="516"/>
                      </a:lnTo>
                      <a:lnTo>
                        <a:pt x="2562" y="544"/>
                      </a:lnTo>
                      <a:lnTo>
                        <a:pt x="2708" y="572"/>
                      </a:lnTo>
                      <a:lnTo>
                        <a:pt x="2852" y="598"/>
                      </a:lnTo>
                      <a:lnTo>
                        <a:pt x="2992" y="620"/>
                      </a:lnTo>
                      <a:lnTo>
                        <a:pt x="3128" y="642"/>
                      </a:lnTo>
                      <a:lnTo>
                        <a:pt x="3260" y="662"/>
                      </a:lnTo>
                      <a:lnTo>
                        <a:pt x="3388" y="678"/>
                      </a:lnTo>
                      <a:lnTo>
                        <a:pt x="3512" y="694"/>
                      </a:lnTo>
                      <a:lnTo>
                        <a:pt x="3632" y="708"/>
                      </a:lnTo>
                      <a:lnTo>
                        <a:pt x="3750" y="722"/>
                      </a:lnTo>
                      <a:lnTo>
                        <a:pt x="3864" y="732"/>
                      </a:lnTo>
                      <a:lnTo>
                        <a:pt x="3974" y="740"/>
                      </a:lnTo>
                      <a:lnTo>
                        <a:pt x="4080" y="748"/>
                      </a:lnTo>
                      <a:lnTo>
                        <a:pt x="4184" y="754"/>
                      </a:lnTo>
                      <a:lnTo>
                        <a:pt x="4286" y="758"/>
                      </a:lnTo>
                      <a:lnTo>
                        <a:pt x="4384" y="762"/>
                      </a:lnTo>
                      <a:lnTo>
                        <a:pt x="4478" y="762"/>
                      </a:lnTo>
                      <a:lnTo>
                        <a:pt x="4570" y="762"/>
                      </a:lnTo>
                      <a:lnTo>
                        <a:pt x="4660" y="760"/>
                      </a:lnTo>
                      <a:lnTo>
                        <a:pt x="4746" y="758"/>
                      </a:lnTo>
                      <a:lnTo>
                        <a:pt x="4830" y="754"/>
                      </a:lnTo>
                      <a:lnTo>
                        <a:pt x="4912" y="748"/>
                      </a:lnTo>
                      <a:lnTo>
                        <a:pt x="4992" y="740"/>
                      </a:lnTo>
                      <a:lnTo>
                        <a:pt x="5068" y="732"/>
                      </a:lnTo>
                      <a:lnTo>
                        <a:pt x="5144" y="724"/>
                      </a:lnTo>
                      <a:lnTo>
                        <a:pt x="5216" y="714"/>
                      </a:lnTo>
                      <a:lnTo>
                        <a:pt x="5216" y="714"/>
                      </a:lnTo>
                      <a:close/>
                    </a:path>
                  </a:pathLst>
                </a:custGeom>
                <a:solidFill>
                  <a:schemeClr val="bg1">
                    <a:tint val="90000"/>
                    <a:satMod val="350000"/>
                    <a:alpha val="40000"/>
                  </a:schemeClr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50800" dir="10800000" algn="ctr" rotWithShape="0">
                    <a:prstClr val="black">
                      <a:alpha val="45000"/>
                    </a:prstClr>
                  </a:outerShdw>
                </a:effectLst>
              </p:spPr>
              <p:txBody>
                <a:bodyPr vert="horz" wrap="square" lIns="91440" tIns="45720" rIns="91440" bIns="45720" anchor="t" compatLnSpc="1"/>
                <a:lstStyle/>
                <a:p>
                  <a:pPr lvl="0"/>
                  <a:endParaRPr kumimoji="0" lang="en-US"/>
                </a:p>
              </p:txBody>
            </p:sp>
          </p:grpSp>
        </p:grpSp>
      </p:grpSp>
      <p:grpSp>
        <p:nvGrpSpPr>
          <p:cNvPr id="20" name="组合 19"/>
          <p:cNvGrpSpPr/>
          <p:nvPr userDrawn="1"/>
        </p:nvGrpSpPr>
        <p:grpSpPr>
          <a:xfrm>
            <a:off x="291996" y="980728"/>
            <a:ext cx="8568952" cy="5375434"/>
            <a:chOff x="291996" y="980728"/>
            <a:chExt cx="8568952" cy="5375434"/>
          </a:xfrm>
        </p:grpSpPr>
        <p:grpSp>
          <p:nvGrpSpPr>
            <p:cNvPr id="21" name="组合 20"/>
            <p:cNvGrpSpPr/>
            <p:nvPr/>
          </p:nvGrpSpPr>
          <p:grpSpPr>
            <a:xfrm>
              <a:off x="291996" y="2252162"/>
              <a:ext cx="8568952" cy="4104000"/>
              <a:chOff x="291996" y="2540194"/>
              <a:chExt cx="8568952" cy="4104000"/>
            </a:xfrm>
          </p:grpSpPr>
          <p:sp>
            <p:nvSpPr>
              <p:cNvPr id="34" name="Rectangle 19"/>
              <p:cNvSpPr>
                <a:spLocks noChangeArrowheads="1"/>
              </p:cNvSpPr>
              <p:nvPr/>
            </p:nvSpPr>
            <p:spPr bwMode="auto">
              <a:xfrm>
                <a:off x="291996" y="2540194"/>
                <a:ext cx="8568952" cy="4104000"/>
              </a:xfrm>
              <a:prstGeom prst="rect">
                <a:avLst/>
              </a:prstGeom>
              <a:solidFill>
                <a:srgbClr val="EAEAEA">
                  <a:alpha val="50196"/>
                </a:srgbClr>
              </a:solidFill>
              <a:ln w="38100">
                <a:solidFill>
                  <a:srgbClr val="00B050"/>
                </a:solidFill>
                <a:prstDash val="sysDot"/>
                <a:miter lim="800000"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lnSpc>
                    <a:spcPct val="90000"/>
                  </a:lnSpc>
                  <a:buFontTx/>
                  <a:buNone/>
                </a:pPr>
                <a:endParaRPr lang="zh-CN" altLang="zh-CN" sz="2800" spc="-500" dirty="0">
                  <a:solidFill>
                    <a:srgbClr val="000066"/>
                  </a:solidFill>
                  <a:latin typeface="Times New Roman" pitchFamily="18" charset="0"/>
                  <a:ea typeface="华文楷体" pitchFamily="2" charset="-122"/>
                </a:endParaRPr>
              </a:p>
            </p:txBody>
          </p:sp>
          <p:sp>
            <p:nvSpPr>
              <p:cNvPr id="35" name="Text Box 18"/>
              <p:cNvSpPr txBox="1">
                <a:spLocks noChangeArrowheads="1"/>
              </p:cNvSpPr>
              <p:nvPr/>
            </p:nvSpPr>
            <p:spPr bwMode="auto">
              <a:xfrm>
                <a:off x="291996" y="2564904"/>
                <a:ext cx="8424936" cy="40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marL="457200" indent="-457200">
                  <a:lnSpc>
                    <a:spcPct val="90000"/>
                  </a:lnSpc>
                  <a:spcBef>
                    <a:spcPts val="200"/>
                  </a:spcBef>
                  <a:spcAft>
                    <a:spcPts val="800"/>
                  </a:spcAft>
                  <a:buBlip>
                    <a:blip r:embed="rId3"/>
                  </a:buBlip>
                </a:pP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若选择</a:t>
                </a:r>
                <a:r>
                  <a:rPr lang="zh-CN" altLang="en-US" sz="2800" spc="-150" dirty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学习内容，可移动鼠标至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相关</a:t>
                </a:r>
                <a:r>
                  <a:rPr lang="zh-CN" altLang="en-US" sz="2800" spc="-150" dirty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目录</a:t>
                </a:r>
                <a:r>
                  <a:rPr lang="zh-CN" altLang="en-US" sz="2800" spc="-150" dirty="0" smtClean="0">
                    <a:solidFill>
                      <a:srgbClr val="0000CC"/>
                    </a:solidFill>
                    <a:latin typeface="Times New Roman" pitchFamily="18" charset="0"/>
                    <a:ea typeface="隶书" pitchFamily="49" charset="-122"/>
                  </a:rPr>
                  <a:t>选项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单击。</a:t>
                </a:r>
                <a:endParaRPr lang="zh-CN" altLang="en-US" sz="2800" spc="-150" dirty="0">
                  <a:solidFill>
                    <a:srgbClr val="000066"/>
                  </a:solidFill>
                  <a:latin typeface="Times New Roman" pitchFamily="18" charset="0"/>
                  <a:ea typeface="隶书" pitchFamily="49" charset="-122"/>
                </a:endParaRPr>
              </a:p>
              <a:p>
                <a:pPr marL="457200" indent="-457200" algn="just">
                  <a:lnSpc>
                    <a:spcPct val="90000"/>
                  </a:lnSpc>
                  <a:spcBef>
                    <a:spcPts val="200"/>
                  </a:spcBef>
                  <a:spcAft>
                    <a:spcPts val="800"/>
                  </a:spcAft>
                  <a:buBlip>
                    <a:blip r:embed="rId3"/>
                  </a:buBlip>
                </a:pPr>
                <a:r>
                  <a:rPr lang="zh-CN" altLang="en-US" sz="2800" spc="-150" dirty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单击“</a:t>
                </a:r>
                <a:r>
                  <a:rPr lang="zh-CN" altLang="en-US" sz="2800" spc="-150" dirty="0">
                    <a:solidFill>
                      <a:srgbClr val="0000CC"/>
                    </a:solidFill>
                    <a:latin typeface="Times New Roman" pitchFamily="18" charset="0"/>
                    <a:ea typeface="隶书" pitchFamily="49" charset="-122"/>
                  </a:rPr>
                  <a:t>上页</a:t>
                </a:r>
                <a:r>
                  <a:rPr lang="zh-CN" altLang="en-US" sz="2800" spc="-1500" dirty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”、</a:t>
                </a:r>
                <a:r>
                  <a:rPr lang="zh-CN" altLang="en-US" sz="2800" spc="-1500" dirty="0" smtClean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“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 </a:t>
                </a:r>
                <a:r>
                  <a:rPr lang="zh-CN" altLang="en-US" sz="2800" spc="-150" dirty="0" smtClean="0">
                    <a:solidFill>
                      <a:srgbClr val="0000CC"/>
                    </a:solidFill>
                    <a:latin typeface="Times New Roman" pitchFamily="18" charset="0"/>
                    <a:ea typeface="隶书" pitchFamily="49" charset="-122"/>
                  </a:rPr>
                  <a:t>下页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”</a:t>
                </a:r>
                <a:r>
                  <a:rPr lang="zh-CN" altLang="en-US" sz="2800" spc="-150" dirty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按钮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可前后</a:t>
                </a:r>
                <a:r>
                  <a:rPr lang="zh-CN" altLang="en-US" sz="2800" spc="-150" dirty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翻页选择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学习，单击</a:t>
                </a:r>
                <a:r>
                  <a:rPr lang="zh-CN" altLang="en-US" sz="2800" spc="-150" dirty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鼠标或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空格、回车等键</a:t>
                </a:r>
                <a:r>
                  <a:rPr lang="zh-CN" altLang="en-US" sz="2800" spc="-150" dirty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可顺序学习。</a:t>
                </a:r>
              </a:p>
              <a:p>
                <a:pPr marL="457200" indent="-457200" algn="just">
                  <a:lnSpc>
                    <a:spcPct val="90000"/>
                  </a:lnSpc>
                  <a:spcBef>
                    <a:spcPts val="200"/>
                  </a:spcBef>
                  <a:spcAft>
                    <a:spcPts val="800"/>
                  </a:spcAft>
                  <a:buBlip>
                    <a:blip r:embed="rId3"/>
                  </a:buBlip>
                </a:pP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Times New Roman" pitchFamily="18" charset="0"/>
                    <a:ea typeface="隶书" pitchFamily="49" charset="-122"/>
                  </a:rPr>
                  <a:t>单击</a:t>
                </a:r>
                <a:r>
                  <a:rPr lang="en-US" altLang="zh-CN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“</a:t>
                </a:r>
                <a:r>
                  <a:rPr lang="zh-CN" altLang="en-US" sz="2800" spc="-150" dirty="0" smtClean="0">
                    <a:solidFill>
                      <a:srgbClr val="0000CC"/>
                    </a:solidFill>
                    <a:latin typeface="隶书" pitchFamily="49" charset="-122"/>
                    <a:ea typeface="隶书" pitchFamily="49" charset="-122"/>
                  </a:rPr>
                  <a:t>目录</a:t>
                </a:r>
                <a:r>
                  <a:rPr lang="en-US" altLang="zh-CN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”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按钮可转至章目录，单击</a:t>
                </a:r>
                <a:r>
                  <a:rPr lang="en-US" altLang="zh-CN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“</a:t>
                </a:r>
                <a:r>
                  <a:rPr lang="zh-CN" altLang="en-US" sz="2800" spc="-150" dirty="0" smtClean="0">
                    <a:solidFill>
                      <a:srgbClr val="0000CC"/>
                    </a:solidFill>
                    <a:latin typeface="隶书" pitchFamily="49" charset="-122"/>
                    <a:ea typeface="隶书" pitchFamily="49" charset="-122"/>
                  </a:rPr>
                  <a:t>帮助</a:t>
                </a:r>
                <a:r>
                  <a:rPr lang="en-US" altLang="zh-CN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”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按钮可转到帮助</a:t>
                </a:r>
                <a:r>
                  <a:rPr lang="zh-CN" altLang="en-US" sz="2800" spc="-150" dirty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页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，单击</a:t>
                </a:r>
                <a:r>
                  <a:rPr lang="zh-CN" altLang="en-US" sz="2800" spc="-150" dirty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“</a:t>
                </a:r>
                <a:r>
                  <a:rPr lang="zh-CN" altLang="en-US" sz="2800" spc="-150" dirty="0">
                    <a:solidFill>
                      <a:srgbClr val="0000CC"/>
                    </a:solidFill>
                    <a:latin typeface="隶书" pitchFamily="49" charset="-122"/>
                    <a:ea typeface="隶书" pitchFamily="49" charset="-122"/>
                  </a:rPr>
                  <a:t>返回</a:t>
                </a:r>
                <a:r>
                  <a:rPr lang="zh-CN" altLang="en-US" sz="2800" spc="-150" dirty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”按钮可返回继续学习。</a:t>
                </a:r>
              </a:p>
              <a:p>
                <a:pPr marL="457200" indent="-457200" algn="just">
                  <a:lnSpc>
                    <a:spcPct val="90000"/>
                  </a:lnSpc>
                  <a:spcBef>
                    <a:spcPts val="200"/>
                  </a:spcBef>
                  <a:spcAft>
                    <a:spcPts val="800"/>
                  </a:spcAft>
                  <a:buBlip>
                    <a:blip r:embed="rId3"/>
                  </a:buBlip>
                </a:pP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在</a:t>
                </a:r>
                <a:r>
                  <a:rPr lang="en-US" altLang="zh-CN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“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习题与思考</a:t>
                </a:r>
                <a:r>
                  <a:rPr lang="en-US" altLang="zh-CN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”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页，单击</a:t>
                </a:r>
                <a:r>
                  <a:rPr lang="en-US" altLang="zh-CN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“</a:t>
                </a:r>
                <a:r>
                  <a:rPr lang="zh-CN" altLang="en-US" sz="2800" spc="-150" dirty="0" smtClean="0">
                    <a:solidFill>
                      <a:srgbClr val="0000CC"/>
                    </a:solidFill>
                    <a:latin typeface="隶书" pitchFamily="49" charset="-122"/>
                    <a:ea typeface="隶书" pitchFamily="49" charset="-122"/>
                  </a:rPr>
                  <a:t>答案</a:t>
                </a:r>
                <a:r>
                  <a:rPr lang="en-US" altLang="zh-CN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”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按钮可在填空处显示参考答案，单击</a:t>
                </a:r>
                <a:r>
                  <a:rPr lang="zh-CN" altLang="en-US" sz="2800" spc="-150" dirty="0" smtClean="0">
                    <a:solidFill>
                      <a:srgbClr val="0000CC"/>
                    </a:solidFill>
                    <a:latin typeface="隶书" pitchFamily="49" charset="-122"/>
                    <a:ea typeface="隶书" pitchFamily="49" charset="-122"/>
                  </a:rPr>
                  <a:t>填空处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可短暂显示参考答案。</a:t>
                </a:r>
                <a:endParaRPr lang="en-US" altLang="zh-CN" sz="2800" spc="-150" dirty="0" smtClean="0">
                  <a:solidFill>
                    <a:srgbClr val="000066"/>
                  </a:solidFill>
                  <a:latin typeface="隶书" pitchFamily="49" charset="-122"/>
                  <a:ea typeface="隶书" pitchFamily="49" charset="-122"/>
                </a:endParaRPr>
              </a:p>
              <a:p>
                <a:pPr marL="457200" indent="-457200">
                  <a:lnSpc>
                    <a:spcPct val="90000"/>
                  </a:lnSpc>
                  <a:spcBef>
                    <a:spcPts val="200"/>
                  </a:spcBef>
                  <a:spcAft>
                    <a:spcPts val="800"/>
                  </a:spcAft>
                  <a:buBlip>
                    <a:blip r:embed="rId3"/>
                  </a:buBlip>
                </a:pP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在各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章目录页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，单击</a:t>
                </a:r>
                <a:r>
                  <a:rPr lang="en-US" altLang="zh-CN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“</a:t>
                </a:r>
                <a:r>
                  <a:rPr lang="zh-CN" altLang="en-US" sz="2800" spc="-150" dirty="0">
                    <a:solidFill>
                      <a:srgbClr val="0000CC"/>
                    </a:solidFill>
                    <a:latin typeface="隶书" pitchFamily="49" charset="-122"/>
                    <a:ea typeface="隶书" pitchFamily="49" charset="-122"/>
                  </a:rPr>
                  <a:t>学习目标</a:t>
                </a:r>
                <a:r>
                  <a:rPr lang="en-US" altLang="zh-CN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”</a:t>
                </a:r>
                <a:r>
                  <a:rPr lang="zh-CN" altLang="en-US" sz="2800" spc="-150" dirty="0" smtClean="0">
                    <a:solidFill>
                      <a:srgbClr val="000066"/>
                    </a:solidFill>
                    <a:latin typeface="隶书" pitchFamily="49" charset="-122"/>
                    <a:ea typeface="隶书" pitchFamily="49" charset="-122"/>
                  </a:rPr>
                  <a:t>按钮可了解本章的学习内容和要求。</a:t>
                </a:r>
                <a:endParaRPr lang="zh-CN" altLang="en-US" sz="2800" spc="-150" dirty="0">
                  <a:solidFill>
                    <a:srgbClr val="000066"/>
                  </a:solidFill>
                  <a:latin typeface="隶书" pitchFamily="49" charset="-122"/>
                  <a:ea typeface="隶书" pitchFamily="49" charset="-122"/>
                </a:endParaRPr>
              </a:p>
            </p:txBody>
          </p:sp>
        </p:grpSp>
        <p:sp>
          <p:nvSpPr>
            <p:cNvPr id="22" name="Text Box 15"/>
            <p:cNvSpPr txBox="1">
              <a:spLocks noChangeArrowheads="1"/>
            </p:cNvSpPr>
            <p:nvPr/>
          </p:nvSpPr>
          <p:spPr bwMode="auto">
            <a:xfrm>
              <a:off x="379770" y="980728"/>
              <a:ext cx="8384460" cy="8248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85000"/>
                </a:lnSpc>
              </a:pPr>
              <a:r>
                <a:rPr lang="zh-CN" altLang="en-US" sz="2800" dirty="0">
                  <a:solidFill>
                    <a:srgbClr val="000066"/>
                  </a:solidFill>
                  <a:latin typeface="Times New Roman" pitchFamily="18" charset="0"/>
                  <a:ea typeface="隶书" pitchFamily="49" charset="-122"/>
                </a:rPr>
                <a:t>　　</a:t>
              </a:r>
              <a:r>
                <a:rPr lang="zh-CN" altLang="en-US" sz="2800" dirty="0" smtClean="0">
                  <a:solidFill>
                    <a:srgbClr val="000066"/>
                  </a:solidFill>
                  <a:latin typeface="Times New Roman" pitchFamily="18" charset="0"/>
                  <a:ea typeface="隶书" pitchFamily="49" charset="-122"/>
                </a:rPr>
                <a:t>本电子课件配合</a:t>
              </a:r>
              <a:r>
                <a:rPr lang="en-US" altLang="zh-CN" sz="2800" dirty="0" smtClean="0">
                  <a:solidFill>
                    <a:srgbClr val="000066"/>
                  </a:solidFill>
                  <a:latin typeface="Times New Roman" pitchFamily="18" charset="0"/>
                  <a:ea typeface="隶书" pitchFamily="49" charset="-122"/>
                </a:rPr>
                <a:t>《</a:t>
              </a:r>
              <a:r>
                <a:rPr lang="zh-CN" altLang="en-US" sz="2800" dirty="0">
                  <a:solidFill>
                    <a:srgbClr val="000066"/>
                  </a:solidFill>
                  <a:latin typeface="Times New Roman" pitchFamily="18" charset="0"/>
                  <a:ea typeface="隶书" pitchFamily="49" charset="-122"/>
                </a:rPr>
                <a:t>微型计算机原理与接口技术</a:t>
              </a:r>
              <a:r>
                <a:rPr lang="en-US" altLang="zh-CN" sz="2800" dirty="0">
                  <a:solidFill>
                    <a:srgbClr val="000066"/>
                  </a:solidFill>
                  <a:latin typeface="Times New Roman" pitchFamily="18" charset="0"/>
                  <a:ea typeface="隶书" pitchFamily="49" charset="-122"/>
                </a:rPr>
                <a:t>》</a:t>
              </a:r>
              <a:r>
                <a:rPr lang="zh-CN" altLang="en-US" sz="2800" dirty="0" smtClean="0">
                  <a:solidFill>
                    <a:srgbClr val="000066"/>
                  </a:solidFill>
                  <a:latin typeface="Times New Roman" pitchFamily="18" charset="0"/>
                  <a:ea typeface="隶书" pitchFamily="49" charset="-122"/>
                </a:rPr>
                <a:t>（</a:t>
              </a:r>
              <a:r>
                <a:rPr lang="en-US" altLang="zh-CN" sz="2800" dirty="0" smtClean="0">
                  <a:solidFill>
                    <a:srgbClr val="000066"/>
                  </a:solidFill>
                  <a:latin typeface="Times New Roman" pitchFamily="18" charset="0"/>
                  <a:ea typeface="隶书" pitchFamily="49" charset="-122"/>
                </a:rPr>
                <a:t>ISBN </a:t>
              </a:r>
              <a:r>
                <a:rPr lang="en-US" altLang="zh-CN" sz="2800" dirty="0">
                  <a:solidFill>
                    <a:srgbClr val="000066"/>
                  </a:solidFill>
                  <a:latin typeface="Times New Roman" pitchFamily="18" charset="0"/>
                  <a:ea typeface="隶书" pitchFamily="49" charset="-122"/>
                </a:rPr>
                <a:t>978-7-5170-3719-4</a:t>
              </a:r>
              <a:r>
                <a:rPr lang="zh-CN" altLang="en-US" sz="2800" dirty="0">
                  <a:solidFill>
                    <a:srgbClr val="000066"/>
                  </a:solidFill>
                  <a:latin typeface="Times New Roman" pitchFamily="18" charset="0"/>
                  <a:ea typeface="隶书" pitchFamily="49" charset="-122"/>
                </a:rPr>
                <a:t>）课程教学而编制。</a:t>
              </a:r>
            </a:p>
          </p:txBody>
        </p:sp>
        <p:sp>
          <p:nvSpPr>
            <p:cNvPr id="23" name="Text Box 16"/>
            <p:cNvSpPr txBox="1">
              <a:spLocks noChangeArrowheads="1"/>
            </p:cNvSpPr>
            <p:nvPr/>
          </p:nvSpPr>
          <p:spPr bwMode="auto">
            <a:xfrm>
              <a:off x="379770" y="1772816"/>
              <a:ext cx="2819400" cy="5016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>
                <a:lnSpc>
                  <a:spcPct val="95000"/>
                </a:lnSpc>
                <a:buFontTx/>
                <a:buNone/>
              </a:pPr>
              <a:r>
                <a:rPr lang="zh-CN" altLang="en-US" sz="2800" dirty="0">
                  <a:solidFill>
                    <a:srgbClr val="000066"/>
                  </a:solidFill>
                  <a:latin typeface="Times New Roman" pitchFamily="18" charset="0"/>
                  <a:ea typeface="隶书" pitchFamily="49" charset="-122"/>
                </a:rPr>
                <a:t>　</a:t>
              </a:r>
              <a:r>
                <a:rPr lang="zh-CN" altLang="en-US" sz="2800" dirty="0" smtClean="0">
                  <a:solidFill>
                    <a:srgbClr val="000066"/>
                  </a:solidFill>
                  <a:latin typeface="Times New Roman" pitchFamily="18" charset="0"/>
                  <a:ea typeface="隶书" pitchFamily="49" charset="-122"/>
                </a:rPr>
                <a:t>　使用</a:t>
              </a:r>
              <a:r>
                <a:rPr lang="zh-CN" altLang="en-US" sz="2800" dirty="0">
                  <a:solidFill>
                    <a:srgbClr val="000066"/>
                  </a:solidFill>
                  <a:latin typeface="Times New Roman" pitchFamily="18" charset="0"/>
                  <a:ea typeface="隶书" pitchFamily="49" charset="-122"/>
                </a:rPr>
                <a:t>方法：</a:t>
              </a: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1810620" y="2320630"/>
              <a:ext cx="5830588" cy="3565586"/>
              <a:chOff x="1810620" y="2320630"/>
              <a:chExt cx="5830588" cy="3565586"/>
            </a:xfrm>
          </p:grpSpPr>
          <p:sp>
            <p:nvSpPr>
              <p:cNvPr id="25" name="矩形 24">
                <a:hlinkClick r:id="rId4" action="ppaction://hlinksldjump"/>
                <a:hlinkHover r:id="rId4" action="ppaction://hlinksldjump" highlightClick="1"/>
              </p:cNvPr>
              <p:cNvSpPr/>
              <p:nvPr/>
            </p:nvSpPr>
            <p:spPr>
              <a:xfrm>
                <a:off x="6892022" y="2320630"/>
                <a:ext cx="720000" cy="3252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>
                <a:hlinkClick r:id="rId4" action="ppaction://hlinksldjump"/>
                <a:hlinkHover r:id="rId4" action="ppaction://hlinksldjump" highlightClick="1"/>
              </p:cNvPr>
              <p:cNvSpPr/>
              <p:nvPr/>
            </p:nvSpPr>
            <p:spPr>
              <a:xfrm>
                <a:off x="1835696" y="2846114"/>
                <a:ext cx="720000" cy="3252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>
                <a:hlinkClick r:id="rId4" action="ppaction://hlinksldjump"/>
                <a:hlinkHover r:id="rId4" action="ppaction://hlinksldjump" highlightClick="1"/>
              </p:cNvPr>
              <p:cNvSpPr/>
              <p:nvPr/>
            </p:nvSpPr>
            <p:spPr>
              <a:xfrm>
                <a:off x="6921208" y="3759854"/>
                <a:ext cx="720000" cy="3252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>
                <a:hlinkClick r:id="rId4" action="ppaction://hlinksldjump"/>
                <a:hlinkHover r:id="rId4" action="ppaction://hlinksldjump" highlightClick="1"/>
              </p:cNvPr>
              <p:cNvSpPr/>
              <p:nvPr/>
            </p:nvSpPr>
            <p:spPr>
              <a:xfrm>
                <a:off x="4175996" y="4158393"/>
                <a:ext cx="720000" cy="3252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矩形 28">
                <a:hlinkClick r:id="rId4" action="ppaction://hlinksldjump"/>
                <a:hlinkHover r:id="rId4" action="ppaction://hlinksldjump" highlightClick="1"/>
              </p:cNvPr>
              <p:cNvSpPr/>
              <p:nvPr/>
            </p:nvSpPr>
            <p:spPr>
              <a:xfrm>
                <a:off x="5220072" y="4677846"/>
                <a:ext cx="720000" cy="3252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 29">
                <a:hlinkClick r:id="rId4" action="ppaction://hlinksldjump"/>
                <a:hlinkHover r:id="rId4" action="ppaction://hlinksldjump" highlightClick="1"/>
              </p:cNvPr>
              <p:cNvSpPr/>
              <p:nvPr/>
            </p:nvSpPr>
            <p:spPr>
              <a:xfrm>
                <a:off x="3196064" y="2846114"/>
                <a:ext cx="720000" cy="3252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>
                <a:hlinkClick r:id="rId4" action="ppaction://hlinksldjump"/>
                <a:hlinkHover r:id="rId4" action="ppaction://hlinksldjump" highlightClick="1"/>
              </p:cNvPr>
              <p:cNvSpPr/>
              <p:nvPr/>
            </p:nvSpPr>
            <p:spPr>
              <a:xfrm>
                <a:off x="1810620" y="3759854"/>
                <a:ext cx="720000" cy="3252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>
                <a:hlinkClick r:id="rId4" action="ppaction://hlinksldjump"/>
                <a:hlinkHover r:id="rId4" action="ppaction://hlinksldjump" highlightClick="1"/>
              </p:cNvPr>
              <p:cNvSpPr/>
              <p:nvPr/>
            </p:nvSpPr>
            <p:spPr>
              <a:xfrm>
                <a:off x="3868766" y="5056930"/>
                <a:ext cx="1044000" cy="3252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>
                <a:hlinkClick r:id="rId4" action="ppaction://hlinksldjump"/>
                <a:hlinkHover r:id="rId4" action="ppaction://hlinksldjump" highlightClick="1"/>
              </p:cNvPr>
              <p:cNvSpPr/>
              <p:nvPr/>
            </p:nvSpPr>
            <p:spPr>
              <a:xfrm>
                <a:off x="3847604" y="5560990"/>
                <a:ext cx="1404000" cy="3252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8" name="AutoShape 69">
            <a:hlinkClick r:id="rId5" action="ppaction://hlinksldjump" highlightClick="1"/>
          </p:cNvPr>
          <p:cNvSpPr>
            <a:spLocks noChangeArrowheads="1"/>
          </p:cNvSpPr>
          <p:nvPr userDrawn="1"/>
        </p:nvSpPr>
        <p:spPr bwMode="auto">
          <a:xfrm>
            <a:off x="6588304" y="6417360"/>
            <a:ext cx="720000" cy="252000"/>
          </a:xfrm>
          <a:prstGeom prst="actionButtonBlank">
            <a:avLst/>
          </a:prstGeom>
          <a:gradFill rotWithShape="0">
            <a:gsLst>
              <a:gs pos="0">
                <a:srgbClr val="7C9B9B"/>
              </a:gs>
              <a:gs pos="100000">
                <a:srgbClr val="CCFFFF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CCFFFF"/>
            </a:solidFill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  <a:softEdge rad="12700"/>
          </a:effectLst>
          <a:extLst/>
        </p:spPr>
        <p:txBody>
          <a:bodyPr wrap="none" lIns="0" tIns="0" rIns="0" bIns="0" anchor="ctr" anchorCtr="1"/>
          <a:lstStyle/>
          <a:p>
            <a:pPr lvl="0" algn="ctr"/>
            <a:r>
              <a:rPr lang="zh-CN" altLang="en-US" dirty="0" smtClean="0">
                <a:solidFill>
                  <a:srgbClr val="4D4D4D"/>
                </a:solidFill>
                <a:latin typeface="隶书" pitchFamily="49" charset="-122"/>
                <a:ea typeface="隶书" pitchFamily="49" charset="-122"/>
              </a:rPr>
              <a:t>目录</a:t>
            </a:r>
            <a:endParaRPr lang="zh-CN" altLang="en-US" dirty="0">
              <a:solidFill>
                <a:srgbClr val="4D4D4D"/>
              </a:solidFill>
              <a:latin typeface="隶书" pitchFamily="49" charset="-122"/>
              <a:ea typeface="隶书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4379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再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90"/>
          <p:cNvGrpSpPr>
            <a:grpSpLocks/>
          </p:cNvGrpSpPr>
          <p:nvPr userDrawn="1"/>
        </p:nvGrpSpPr>
        <p:grpSpPr bwMode="auto">
          <a:xfrm>
            <a:off x="-17463" y="0"/>
            <a:ext cx="9144001" cy="6858000"/>
            <a:chOff x="-11" y="0"/>
            <a:chExt cx="5760" cy="4320"/>
          </a:xfrm>
        </p:grpSpPr>
        <p:grpSp>
          <p:nvGrpSpPr>
            <p:cNvPr id="28" name="Group 89"/>
            <p:cNvGrpSpPr>
              <a:grpSpLocks/>
            </p:cNvGrpSpPr>
            <p:nvPr/>
          </p:nvGrpSpPr>
          <p:grpSpPr bwMode="auto">
            <a:xfrm>
              <a:off x="-11" y="0"/>
              <a:ext cx="5760" cy="4320"/>
              <a:chOff x="-11" y="0"/>
              <a:chExt cx="5760" cy="4320"/>
            </a:xfrm>
          </p:grpSpPr>
          <p:grpSp>
            <p:nvGrpSpPr>
              <p:cNvPr id="30" name="Group 88"/>
              <p:cNvGrpSpPr>
                <a:grpSpLocks/>
              </p:cNvGrpSpPr>
              <p:nvPr/>
            </p:nvGrpSpPr>
            <p:grpSpPr bwMode="auto">
              <a:xfrm>
                <a:off x="-11" y="0"/>
                <a:ext cx="5760" cy="4320"/>
                <a:chOff x="-11" y="0"/>
                <a:chExt cx="5760" cy="4320"/>
              </a:xfrm>
            </p:grpSpPr>
            <p:sp>
              <p:nvSpPr>
                <p:cNvPr id="37" name="Rectangle 73"/>
                <p:cNvSpPr>
                  <a:spLocks noChangeArrowheads="1"/>
                </p:cNvSpPr>
                <p:nvPr/>
              </p:nvSpPr>
              <p:spPr bwMode="auto">
                <a:xfrm>
                  <a:off x="-11" y="0"/>
                  <a:ext cx="5760" cy="4320"/>
                </a:xfrm>
                <a:prstGeom prst="rect">
                  <a:avLst/>
                </a:prstGeom>
                <a:gradFill rotWithShape="0">
                  <a:gsLst>
                    <a:gs pos="0">
                      <a:srgbClr val="EBFFEB"/>
                    </a:gs>
                    <a:gs pos="100000">
                      <a:srgbClr val="CBDCCB"/>
                    </a:gs>
                  </a:gsLst>
                  <a:path path="shape">
                    <a:fillToRect l="50000" t="50000" r="50000" b="50000"/>
                  </a:path>
                </a:gradFill>
                <a:ln w="6350">
                  <a:solidFill>
                    <a:srgbClr val="339966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90000" tIns="46800" rIns="90000" bIns="46800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" name="Rectangle 74"/>
                <p:cNvSpPr>
                  <a:spLocks noChangeArrowheads="1"/>
                </p:cNvSpPr>
                <p:nvPr/>
              </p:nvSpPr>
              <p:spPr bwMode="auto">
                <a:xfrm>
                  <a:off x="133" y="144"/>
                  <a:ext cx="5472" cy="4032"/>
                </a:xfrm>
                <a:prstGeom prst="rect">
                  <a:avLst/>
                </a:prstGeom>
                <a:solidFill>
                  <a:srgbClr val="E8D1FF"/>
                </a:solidFill>
                <a:ln w="6350">
                  <a:solidFill>
                    <a:srgbClr val="339966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90000" tIns="46800" rIns="90000" bIns="46800" anchor="ctr">
                  <a:spAutoFit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1" name="Group 87"/>
              <p:cNvGrpSpPr>
                <a:grpSpLocks/>
              </p:cNvGrpSpPr>
              <p:nvPr/>
            </p:nvGrpSpPr>
            <p:grpSpPr bwMode="auto">
              <a:xfrm>
                <a:off x="229" y="240"/>
                <a:ext cx="5280" cy="3840"/>
                <a:chOff x="229" y="240"/>
                <a:chExt cx="5280" cy="3840"/>
              </a:xfrm>
            </p:grpSpPr>
            <p:sp>
              <p:nvSpPr>
                <p:cNvPr id="32" name="Rectangle 76"/>
                <p:cNvSpPr>
                  <a:spLocks noChangeArrowheads="1"/>
                </p:cNvSpPr>
                <p:nvPr/>
              </p:nvSpPr>
              <p:spPr bwMode="auto">
                <a:xfrm>
                  <a:off x="229" y="240"/>
                  <a:ext cx="5280" cy="3840"/>
                </a:xfrm>
                <a:prstGeom prst="rect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rgbClr val="8ACC8A"/>
                    </a:gs>
                  </a:gsLst>
                  <a:path path="shape">
                    <a:fillToRect l="50000" t="50000" r="50000" b="50000"/>
                  </a:path>
                </a:gradFill>
                <a:ln w="6350">
                  <a:solidFill>
                    <a:srgbClr val="339966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90000" tIns="46800" rIns="90000" bIns="46800" anchor="ctr">
                  <a:spAutoFit/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33" name="Group 85"/>
                <p:cNvGrpSpPr>
                  <a:grpSpLocks/>
                </p:cNvGrpSpPr>
                <p:nvPr/>
              </p:nvGrpSpPr>
              <p:grpSpPr bwMode="auto">
                <a:xfrm>
                  <a:off x="3133" y="3349"/>
                  <a:ext cx="1662" cy="672"/>
                  <a:chOff x="3133" y="3349"/>
                  <a:chExt cx="1662" cy="672"/>
                </a:xfrm>
              </p:grpSpPr>
              <p:sp>
                <p:nvSpPr>
                  <p:cNvPr id="34" name="Text Box 4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133" y="3349"/>
                    <a:ext cx="114" cy="28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blipFill dpi="0" rotWithShape="0">
                          <a:blip r:embed="rId3"/>
                          <a:srcRect/>
                          <a:tile tx="0" ty="0" sx="100000" sy="100000" flip="none" algn="tl"/>
                        </a:blipFill>
                      </a14:hiddenFill>
                    </a:ext>
                    <a:ext uri="{91240B29-F687-4F45-9708-019B960494DF}">
                      <a14:hiddenLine xmlns:a14="http://schemas.microsoft.com/office/drawing/2010/main" w="6350">
                        <a:solidFill>
                          <a:srgbClr val="CCFFCC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lIns="90000" tIns="46800" rIns="90000" bIns="46800">
                    <a:spAutoFit/>
                  </a:bodyPr>
                  <a:lstStyle/>
                  <a:p>
                    <a:pPr eaLnBrk="0" hangingPunct="0">
                      <a:defRPr/>
                    </a:pPr>
                    <a:endParaRPr lang="zh-CN" altLang="zh-CN">
                      <a:solidFill>
                        <a:schemeClr val="bg1"/>
                      </a:solidFill>
                      <a:effectDag name="">
                        <a:cont type="tree" name="">
                          <a:effect ref="fillLine"/>
                          <a:outerShdw dist="38100" dir="13500000" algn="br">
                            <a:srgbClr val="FFFFFF"/>
                          </a:outerShdw>
                        </a:cont>
                        <a:cont type="tree" name="">
                          <a:effect ref="fillLine"/>
                          <a:outerShdw dist="38100" dir="2700000" algn="tl">
                            <a:srgbClr val="999999"/>
                          </a:outerShdw>
                        </a:cont>
                        <a:effect ref="fillLine"/>
                      </a:effectDag>
                      <a:ea typeface="楷体_GB2312" pitchFamily="49" charset="-122"/>
                    </a:endParaRPr>
                  </a:p>
                </p:txBody>
              </p:sp>
              <p:sp>
                <p:nvSpPr>
                  <p:cNvPr id="35" name="Text Box 4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343" y="3733"/>
                    <a:ext cx="930" cy="28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blipFill dpi="0" rotWithShape="0">
                          <a:blip r:embed="rId3"/>
                          <a:srcRect/>
                          <a:tile tx="0" ty="0" sx="100000" sy="100000" flip="none" algn="tl"/>
                        </a:blipFill>
                      </a14:hiddenFill>
                    </a:ext>
                    <a:ext uri="{91240B29-F687-4F45-9708-019B960494DF}">
                      <a14:hiddenLine xmlns:a14="http://schemas.microsoft.com/office/drawing/2010/main" w="6350">
                        <a:solidFill>
                          <a:srgbClr val="CCFFCC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lIns="90000" tIns="46800" rIns="90000" bIns="46800">
                    <a:spAutoFit/>
                  </a:bodyPr>
                  <a:lstStyle/>
                  <a:p>
                    <a:pPr eaLnBrk="0" hangingPunct="0">
                      <a:defRPr/>
                    </a:pPr>
                    <a:r>
                      <a:rPr lang="en-US" altLang="zh-CN">
                        <a:solidFill>
                          <a:schemeClr val="bg1"/>
                        </a:solidFill>
                        <a:effectDag name="">
                          <a:cont type="tree" name="">
                            <a:effect ref="fillLine"/>
                            <a:outerShdw dist="38100" dir="13500000" algn="br">
                              <a:srgbClr val="FFFFFF"/>
                            </a:outerShdw>
                          </a:cont>
                          <a:cont type="tree" name="">
                            <a:effect ref="fillLine"/>
                            <a:outerShdw dist="38100" dir="2700000" algn="tl">
                              <a:srgbClr val="999999"/>
                            </a:outerShdw>
                          </a:cont>
                          <a:effect ref="fillLine"/>
                        </a:effectDag>
                      </a:rPr>
                      <a:t>                 </a:t>
                    </a:r>
                  </a:p>
                </p:txBody>
              </p:sp>
              <p:sp>
                <p:nvSpPr>
                  <p:cNvPr id="36" name="Text Box 4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681" y="3710"/>
                    <a:ext cx="114" cy="28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blipFill dpi="0" rotWithShape="0">
                          <a:blip r:embed="rId3"/>
                          <a:srcRect/>
                          <a:tile tx="0" ty="0" sx="100000" sy="100000" flip="none" algn="tl"/>
                        </a:blipFill>
                      </a14:hiddenFill>
                    </a:ext>
                    <a:ext uri="{91240B29-F687-4F45-9708-019B960494DF}">
                      <a14:hiddenLine xmlns:a14="http://schemas.microsoft.com/office/drawing/2010/main" w="6350">
                        <a:solidFill>
                          <a:srgbClr val="CCFFCC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lIns="90000" tIns="46800" rIns="90000" bIns="46800">
                    <a:spAutoFit/>
                  </a:bodyPr>
                  <a:lstStyle/>
                  <a:p>
                    <a:pPr eaLnBrk="0" hangingPunct="0">
                      <a:defRPr/>
                    </a:pPr>
                    <a:endParaRPr lang="zh-CN" altLang="zh-CN">
                      <a:solidFill>
                        <a:schemeClr val="bg1"/>
                      </a:solidFill>
                      <a:effectDag name="">
                        <a:cont type="tree" name="">
                          <a:effect ref="fillLine"/>
                          <a:outerShdw dist="38100" dir="13500000" algn="br">
                            <a:srgbClr val="FFFFFF"/>
                          </a:outerShdw>
                        </a:cont>
                        <a:cont type="tree" name="">
                          <a:effect ref="fillLine"/>
                          <a:outerShdw dist="38100" dir="2700000" algn="tl">
                            <a:srgbClr val="999999"/>
                          </a:outerShdw>
                        </a:cont>
                        <a:effect ref="fillLine"/>
                      </a:effectDag>
                      <a:ea typeface="华文仿宋" pitchFamily="2" charset="-122"/>
                    </a:endParaRPr>
                  </a:p>
                </p:txBody>
              </p:sp>
            </p:grpSp>
          </p:grpSp>
        </p:grpSp>
        <p:sp>
          <p:nvSpPr>
            <p:cNvPr id="29" name="Rectangle 75"/>
            <p:cNvSpPr>
              <a:spLocks noChangeArrowheads="1"/>
            </p:cNvSpPr>
            <p:nvPr/>
          </p:nvSpPr>
          <p:spPr bwMode="auto">
            <a:xfrm>
              <a:off x="295" y="292"/>
              <a:ext cx="5147" cy="3735"/>
            </a:xfrm>
            <a:prstGeom prst="rect">
              <a:avLst/>
            </a:prstGeom>
            <a:noFill/>
            <a:ln w="6350">
              <a:solidFill>
                <a:srgbClr val="339966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 r:embed="rId3"/>
                    <a:srcRect/>
                    <a:tile tx="0" ty="0" sx="100000" sy="100000" flip="none" algn="tl"/>
                  </a:blip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39" name="AutoShape 205"/>
          <p:cNvSpPr>
            <a:spLocks noChangeArrowheads="1"/>
          </p:cNvSpPr>
          <p:nvPr userDrawn="1"/>
        </p:nvSpPr>
        <p:spPr bwMode="auto">
          <a:xfrm rot="938891">
            <a:off x="2291640" y="1384504"/>
            <a:ext cx="370074" cy="333192"/>
          </a:xfrm>
          <a:prstGeom prst="star4">
            <a:avLst>
              <a:gd name="adj" fmla="val 12500"/>
            </a:avLst>
          </a:prstGeom>
          <a:solidFill>
            <a:srgbClr val="FFCC00"/>
          </a:solidFill>
          <a:ln w="6350">
            <a:solidFill>
              <a:srgbClr val="CCFF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endParaRPr lang="zh-CN" altLang="en-US"/>
          </a:p>
        </p:txBody>
      </p:sp>
      <p:sp>
        <p:nvSpPr>
          <p:cNvPr id="40" name="AutoShape 206"/>
          <p:cNvSpPr>
            <a:spLocks noChangeArrowheads="1"/>
          </p:cNvSpPr>
          <p:nvPr userDrawn="1"/>
        </p:nvSpPr>
        <p:spPr bwMode="auto">
          <a:xfrm>
            <a:off x="942357" y="1188584"/>
            <a:ext cx="460605" cy="414702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6350">
            <a:solidFill>
              <a:srgbClr val="CCFF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endParaRPr lang="zh-CN" altLang="en-US"/>
          </a:p>
        </p:txBody>
      </p:sp>
      <p:sp>
        <p:nvSpPr>
          <p:cNvPr id="41" name="AutoShape 207"/>
          <p:cNvSpPr>
            <a:spLocks noChangeArrowheads="1"/>
          </p:cNvSpPr>
          <p:nvPr userDrawn="1"/>
        </p:nvSpPr>
        <p:spPr bwMode="auto">
          <a:xfrm>
            <a:off x="7643228" y="4005064"/>
            <a:ext cx="355038" cy="3429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6350">
            <a:solidFill>
              <a:srgbClr val="CCFF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endParaRPr lang="zh-CN" altLang="en-US"/>
          </a:p>
        </p:txBody>
      </p:sp>
      <p:sp>
        <p:nvSpPr>
          <p:cNvPr id="42" name="WordArt 9">
            <a:hlinkClick r:id="" action="ppaction://hlinkshowjump?jump=endshow">
              <a:snd r:embed="rId1" name="chimes.wav"/>
            </a:hlinkClick>
          </p:cNvPr>
          <p:cNvSpPr>
            <a:spLocks noChangeArrowheads="1" noChangeShapeType="1" noTextEdit="1"/>
          </p:cNvSpPr>
          <p:nvPr userDrawn="1"/>
        </p:nvSpPr>
        <p:spPr bwMode="auto">
          <a:xfrm>
            <a:off x="2460221" y="2358383"/>
            <a:ext cx="4495800" cy="232518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9525">
                  <a:solidFill>
                    <a:srgbClr val="E99C03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华文行楷"/>
                <a:ea typeface="华文行楷"/>
              </a:rPr>
              <a:t>再见</a:t>
            </a:r>
          </a:p>
        </p:txBody>
      </p:sp>
      <p:sp>
        <p:nvSpPr>
          <p:cNvPr id="43" name="AutoShape 205"/>
          <p:cNvSpPr>
            <a:spLocks noChangeArrowheads="1"/>
          </p:cNvSpPr>
          <p:nvPr userDrawn="1"/>
        </p:nvSpPr>
        <p:spPr bwMode="auto">
          <a:xfrm rot="938891">
            <a:off x="7231063" y="5314058"/>
            <a:ext cx="370074" cy="333192"/>
          </a:xfrm>
          <a:prstGeom prst="star4">
            <a:avLst>
              <a:gd name="adj" fmla="val 12500"/>
            </a:avLst>
          </a:prstGeom>
          <a:solidFill>
            <a:srgbClr val="FFCC00"/>
          </a:solidFill>
          <a:ln w="6350">
            <a:solidFill>
              <a:srgbClr val="CCFF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endParaRPr lang="zh-CN" altLang="en-US"/>
          </a:p>
        </p:txBody>
      </p:sp>
      <p:sp>
        <p:nvSpPr>
          <p:cNvPr id="44" name="AutoShape 206"/>
          <p:cNvSpPr>
            <a:spLocks noChangeArrowheads="1"/>
          </p:cNvSpPr>
          <p:nvPr userDrawn="1"/>
        </p:nvSpPr>
        <p:spPr bwMode="auto">
          <a:xfrm>
            <a:off x="1013153" y="2438234"/>
            <a:ext cx="460605" cy="414702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6350">
            <a:solidFill>
              <a:srgbClr val="CCFF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288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CCFFCC"/>
            </a:gs>
            <a:gs pos="88000">
              <a:srgbClr val="A7C373"/>
            </a:gs>
            <a:gs pos="72000">
              <a:srgbClr val="CDE2A8"/>
            </a:gs>
            <a:gs pos="100000">
              <a:schemeClr val="bg2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-304800" y="-243408"/>
            <a:ext cx="9932332" cy="7308000"/>
            <a:chOff x="-304800" y="-243408"/>
            <a:chExt cx="9932332" cy="7308000"/>
          </a:xfrm>
        </p:grpSpPr>
        <p:grpSp>
          <p:nvGrpSpPr>
            <p:cNvPr id="233" name="Group 41"/>
            <p:cNvGrpSpPr/>
            <p:nvPr/>
          </p:nvGrpSpPr>
          <p:grpSpPr>
            <a:xfrm>
              <a:off x="-304800" y="-10234"/>
              <a:ext cx="9932332" cy="6858000"/>
              <a:chOff x="-382404" y="0"/>
              <a:chExt cx="9932332" cy="6858000"/>
            </a:xfrm>
          </p:grpSpPr>
          <p:grpSp>
            <p:nvGrpSpPr>
              <p:cNvPr id="234" name="Group 44"/>
              <p:cNvGrpSpPr/>
              <p:nvPr/>
            </p:nvGrpSpPr>
            <p:grpSpPr>
              <a:xfrm>
                <a:off x="0" y="0"/>
                <a:ext cx="9144000" cy="6858000"/>
                <a:chOff x="0" y="0"/>
                <a:chExt cx="9144000" cy="6858000"/>
              </a:xfrm>
            </p:grpSpPr>
            <p:grpSp>
              <p:nvGrpSpPr>
                <p:cNvPr id="257" name="Group 4"/>
                <p:cNvGrpSpPr/>
                <p:nvPr/>
              </p:nvGrpSpPr>
              <p:grpSpPr>
                <a:xfrm>
                  <a:off x="0" y="0"/>
                  <a:ext cx="2514600" cy="6858000"/>
                  <a:chOff x="0" y="0"/>
                  <a:chExt cx="2514600" cy="6858000"/>
                </a:xfrm>
              </p:grpSpPr>
              <p:sp>
                <p:nvSpPr>
                  <p:cNvPr id="269" name="Rectangle 112"/>
                  <p:cNvSpPr/>
                  <p:nvPr/>
                </p:nvSpPr>
                <p:spPr>
                  <a:xfrm>
                    <a:off x="914400" y="0"/>
                    <a:ext cx="1600200" cy="6858000"/>
                  </a:xfrm>
                  <a:prstGeom prst="rect">
                    <a:avLst/>
                  </a:prstGeom>
                  <a:solidFill>
                    <a:schemeClr val="bg1">
                      <a:alpha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70" name="Rectangle 2"/>
                  <p:cNvSpPr/>
                  <p:nvPr/>
                </p:nvSpPr>
                <p:spPr>
                  <a:xfrm>
                    <a:off x="0" y="0"/>
                    <a:ext cx="457200" cy="6858000"/>
                  </a:xfrm>
                  <a:prstGeom prst="rect">
                    <a:avLst/>
                  </a:prstGeom>
                  <a:solidFill>
                    <a:schemeClr val="bg1">
                      <a:alpha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71" name="Rectangle 3"/>
                  <p:cNvSpPr/>
                  <p:nvPr/>
                </p:nvSpPr>
                <p:spPr>
                  <a:xfrm>
                    <a:off x="228600" y="0"/>
                    <a:ext cx="762000" cy="6858000"/>
                  </a:xfrm>
                  <a:prstGeom prst="rect">
                    <a:avLst/>
                  </a:prstGeom>
                  <a:solidFill>
                    <a:schemeClr val="bg1">
                      <a:alpha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258" name="Group 5"/>
                <p:cNvGrpSpPr/>
                <p:nvPr/>
              </p:nvGrpSpPr>
              <p:grpSpPr>
                <a:xfrm>
                  <a:off x="422910" y="0"/>
                  <a:ext cx="2514600" cy="6858000"/>
                  <a:chOff x="0" y="0"/>
                  <a:chExt cx="2514600" cy="6858000"/>
                </a:xfrm>
              </p:grpSpPr>
              <p:sp>
                <p:nvSpPr>
                  <p:cNvPr id="266" name="Rectangle 109"/>
                  <p:cNvSpPr/>
                  <p:nvPr/>
                </p:nvSpPr>
                <p:spPr>
                  <a:xfrm>
                    <a:off x="914400" y="0"/>
                    <a:ext cx="1600200" cy="6858000"/>
                  </a:xfrm>
                  <a:prstGeom prst="rect">
                    <a:avLst/>
                  </a:prstGeom>
                  <a:solidFill>
                    <a:schemeClr val="bg1">
                      <a:alpha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67" name="Rectangle 110"/>
                  <p:cNvSpPr/>
                  <p:nvPr/>
                </p:nvSpPr>
                <p:spPr>
                  <a:xfrm>
                    <a:off x="0" y="0"/>
                    <a:ext cx="457200" cy="6858000"/>
                  </a:xfrm>
                  <a:prstGeom prst="rect">
                    <a:avLst/>
                  </a:prstGeom>
                  <a:solidFill>
                    <a:schemeClr val="bg1">
                      <a:alpha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68" name="Rectangle 111"/>
                  <p:cNvSpPr/>
                  <p:nvPr/>
                </p:nvSpPr>
                <p:spPr>
                  <a:xfrm>
                    <a:off x="228600" y="0"/>
                    <a:ext cx="762000" cy="6858000"/>
                  </a:xfrm>
                  <a:prstGeom prst="rect">
                    <a:avLst/>
                  </a:prstGeom>
                  <a:solidFill>
                    <a:schemeClr val="bg1">
                      <a:alpha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259" name="Group 9"/>
                <p:cNvGrpSpPr/>
                <p:nvPr/>
              </p:nvGrpSpPr>
              <p:grpSpPr>
                <a:xfrm rot="10800000">
                  <a:off x="6629400" y="0"/>
                  <a:ext cx="2514600" cy="6858000"/>
                  <a:chOff x="0" y="0"/>
                  <a:chExt cx="2514600" cy="6858000"/>
                </a:xfrm>
              </p:grpSpPr>
              <p:sp>
                <p:nvSpPr>
                  <p:cNvPr id="263" name="Rectangle 106"/>
                  <p:cNvSpPr/>
                  <p:nvPr/>
                </p:nvSpPr>
                <p:spPr>
                  <a:xfrm>
                    <a:off x="914400" y="0"/>
                    <a:ext cx="1600200" cy="6858000"/>
                  </a:xfrm>
                  <a:prstGeom prst="rect">
                    <a:avLst/>
                  </a:prstGeom>
                  <a:solidFill>
                    <a:schemeClr val="bg1">
                      <a:alpha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64" name="Rectangle 107"/>
                  <p:cNvSpPr/>
                  <p:nvPr/>
                </p:nvSpPr>
                <p:spPr>
                  <a:xfrm>
                    <a:off x="0" y="0"/>
                    <a:ext cx="457200" cy="6858000"/>
                  </a:xfrm>
                  <a:prstGeom prst="rect">
                    <a:avLst/>
                  </a:prstGeom>
                  <a:solidFill>
                    <a:schemeClr val="bg1">
                      <a:alpha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65" name="Rectangle 108"/>
                  <p:cNvSpPr/>
                  <p:nvPr/>
                </p:nvSpPr>
                <p:spPr>
                  <a:xfrm>
                    <a:off x="228600" y="0"/>
                    <a:ext cx="762000" cy="6858000"/>
                  </a:xfrm>
                  <a:prstGeom prst="rect">
                    <a:avLst/>
                  </a:prstGeom>
                  <a:solidFill>
                    <a:schemeClr val="bg1">
                      <a:alpha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260" name="Rectangle 103"/>
                <p:cNvSpPr/>
                <p:nvPr/>
              </p:nvSpPr>
              <p:spPr>
                <a:xfrm>
                  <a:off x="3810000" y="0"/>
                  <a:ext cx="28194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61" name="Rectangle 104"/>
                <p:cNvSpPr/>
                <p:nvPr/>
              </p:nvSpPr>
              <p:spPr>
                <a:xfrm>
                  <a:off x="289560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62" name="Rectangle 105"/>
                <p:cNvSpPr/>
                <p:nvPr/>
              </p:nvSpPr>
              <p:spPr>
                <a:xfrm>
                  <a:off x="31242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235" name="Freeform 43"/>
              <p:cNvSpPr/>
              <p:nvPr/>
            </p:nvSpPr>
            <p:spPr>
              <a:xfrm>
                <a:off x="-11875" y="5035138"/>
                <a:ext cx="9144000" cy="1175655"/>
              </a:xfrm>
              <a:custGeom>
                <a:avLst/>
                <a:gdLst>
                  <a:gd name="connsiteX0" fmla="*/ 0 w 9144000"/>
                  <a:gd name="connsiteY0" fmla="*/ 1116280 h 1175656"/>
                  <a:gd name="connsiteX1" fmla="*/ 1674420 w 9144000"/>
                  <a:gd name="connsiteY1" fmla="*/ 1163781 h 1175656"/>
                  <a:gd name="connsiteX2" fmla="*/ 4120737 w 9144000"/>
                  <a:gd name="connsiteY2" fmla="*/ 1045028 h 1175656"/>
                  <a:gd name="connsiteX3" fmla="*/ 7172696 w 9144000"/>
                  <a:gd name="connsiteY3" fmla="*/ 605641 h 1175656"/>
                  <a:gd name="connsiteX4" fmla="*/ 9144000 w 9144000"/>
                  <a:gd name="connsiteY4" fmla="*/ 0 h 1175656"/>
                  <a:gd name="connsiteX0" fmla="*/ 0 w 9144000"/>
                  <a:gd name="connsiteY0" fmla="*/ 1270659 h 1330035"/>
                  <a:gd name="connsiteX1" fmla="*/ 1674420 w 9144000"/>
                  <a:gd name="connsiteY1" fmla="*/ 1318160 h 1330035"/>
                  <a:gd name="connsiteX2" fmla="*/ 4120737 w 9144000"/>
                  <a:gd name="connsiteY2" fmla="*/ 1199407 h 1330035"/>
                  <a:gd name="connsiteX3" fmla="*/ 7172696 w 9144000"/>
                  <a:gd name="connsiteY3" fmla="*/ 760020 h 1330035"/>
                  <a:gd name="connsiteX4" fmla="*/ 9144000 w 9144000"/>
                  <a:gd name="connsiteY4" fmla="*/ 0 h 1330035"/>
                  <a:gd name="connsiteX0" fmla="*/ 0 w 9144000"/>
                  <a:gd name="connsiteY0" fmla="*/ 1270659 h 1330035"/>
                  <a:gd name="connsiteX1" fmla="*/ 1674420 w 9144000"/>
                  <a:gd name="connsiteY1" fmla="*/ 1318160 h 1330035"/>
                  <a:gd name="connsiteX2" fmla="*/ 4120737 w 9144000"/>
                  <a:gd name="connsiteY2" fmla="*/ 1199407 h 1330035"/>
                  <a:gd name="connsiteX3" fmla="*/ 7172696 w 9144000"/>
                  <a:gd name="connsiteY3" fmla="*/ 760020 h 1330035"/>
                  <a:gd name="connsiteX4" fmla="*/ 9144000 w 9144000"/>
                  <a:gd name="connsiteY4" fmla="*/ 0 h 1330035"/>
                  <a:gd name="connsiteX0" fmla="*/ 0 w 9144000"/>
                  <a:gd name="connsiteY0" fmla="*/ 1270659 h 1330035"/>
                  <a:gd name="connsiteX1" fmla="*/ 1674420 w 9144000"/>
                  <a:gd name="connsiteY1" fmla="*/ 1318160 h 1330035"/>
                  <a:gd name="connsiteX2" fmla="*/ 4120737 w 9144000"/>
                  <a:gd name="connsiteY2" fmla="*/ 1199407 h 1330035"/>
                  <a:gd name="connsiteX3" fmla="*/ 7172696 w 9144000"/>
                  <a:gd name="connsiteY3" fmla="*/ 760020 h 1330035"/>
                  <a:gd name="connsiteX4" fmla="*/ 9144000 w 9144000"/>
                  <a:gd name="connsiteY4" fmla="*/ 0 h 1330035"/>
                  <a:gd name="connsiteX0" fmla="*/ 0 w 9144000"/>
                  <a:gd name="connsiteY0" fmla="*/ 1116279 h 1175655"/>
                  <a:gd name="connsiteX1" fmla="*/ 1674420 w 9144000"/>
                  <a:gd name="connsiteY1" fmla="*/ 1163780 h 1175655"/>
                  <a:gd name="connsiteX2" fmla="*/ 4120737 w 9144000"/>
                  <a:gd name="connsiteY2" fmla="*/ 1045027 h 1175655"/>
                  <a:gd name="connsiteX3" fmla="*/ 7172696 w 9144000"/>
                  <a:gd name="connsiteY3" fmla="*/ 605640 h 1175655"/>
                  <a:gd name="connsiteX4" fmla="*/ 9144000 w 9144000"/>
                  <a:gd name="connsiteY4" fmla="*/ 0 h 117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44000" h="1175655">
                    <a:moveTo>
                      <a:pt x="0" y="1116279"/>
                    </a:moveTo>
                    <a:cubicBezTo>
                      <a:pt x="493815" y="1145967"/>
                      <a:pt x="987631" y="1175655"/>
                      <a:pt x="1674420" y="1163780"/>
                    </a:cubicBezTo>
                    <a:cubicBezTo>
                      <a:pt x="2361209" y="1151905"/>
                      <a:pt x="3204358" y="1138050"/>
                      <a:pt x="4120737" y="1045027"/>
                    </a:cubicBezTo>
                    <a:cubicBezTo>
                      <a:pt x="5037116" y="952004"/>
                      <a:pt x="6335486" y="779811"/>
                      <a:pt x="7172696" y="605640"/>
                    </a:cubicBezTo>
                    <a:cubicBezTo>
                      <a:pt x="8009907" y="431469"/>
                      <a:pt x="8866910" y="154379"/>
                      <a:pt x="9144000" y="0"/>
                    </a:cubicBezTo>
                  </a:path>
                </a:pathLst>
              </a:custGeom>
              <a:ln w="6350">
                <a:solidFill>
                  <a:schemeClr val="bg1"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6" name="Freeform 44"/>
              <p:cNvSpPr/>
              <p:nvPr/>
            </p:nvSpPr>
            <p:spPr>
              <a:xfrm>
                <a:off x="-11875" y="3467595"/>
                <a:ext cx="9144000" cy="890650"/>
              </a:xfrm>
              <a:custGeom>
                <a:avLst/>
                <a:gdLst>
                  <a:gd name="connsiteX0" fmla="*/ 0 w 9144000"/>
                  <a:gd name="connsiteY0" fmla="*/ 890650 h 890650"/>
                  <a:gd name="connsiteX1" fmla="*/ 1045028 w 9144000"/>
                  <a:gd name="connsiteY1" fmla="*/ 475013 h 890650"/>
                  <a:gd name="connsiteX2" fmla="*/ 3111335 w 9144000"/>
                  <a:gd name="connsiteY2" fmla="*/ 71252 h 890650"/>
                  <a:gd name="connsiteX3" fmla="*/ 5913911 w 9144000"/>
                  <a:gd name="connsiteY3" fmla="*/ 71252 h 890650"/>
                  <a:gd name="connsiteX4" fmla="*/ 9144000 w 9144000"/>
                  <a:gd name="connsiteY4" fmla="*/ 498764 h 890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44000" h="890650">
                    <a:moveTo>
                      <a:pt x="0" y="890650"/>
                    </a:moveTo>
                    <a:cubicBezTo>
                      <a:pt x="263236" y="751114"/>
                      <a:pt x="526472" y="611579"/>
                      <a:pt x="1045028" y="475013"/>
                    </a:cubicBezTo>
                    <a:cubicBezTo>
                      <a:pt x="1563584" y="338447"/>
                      <a:pt x="2299855" y="138545"/>
                      <a:pt x="3111335" y="71252"/>
                    </a:cubicBezTo>
                    <a:cubicBezTo>
                      <a:pt x="3922815" y="3959"/>
                      <a:pt x="4908467" y="0"/>
                      <a:pt x="5913911" y="71252"/>
                    </a:cubicBezTo>
                    <a:cubicBezTo>
                      <a:pt x="6919355" y="142504"/>
                      <a:pt x="8595756" y="427512"/>
                      <a:pt x="9144000" y="498764"/>
                    </a:cubicBezTo>
                  </a:path>
                </a:pathLst>
              </a:custGeom>
              <a:ln w="6350">
                <a:solidFill>
                  <a:schemeClr val="bg1"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7" name="Freeform 45"/>
              <p:cNvSpPr/>
              <p:nvPr/>
            </p:nvSpPr>
            <p:spPr>
              <a:xfrm>
                <a:off x="-23751" y="5640779"/>
                <a:ext cx="3004457" cy="1211283"/>
              </a:xfrm>
              <a:custGeom>
                <a:avLst/>
                <a:gdLst>
                  <a:gd name="connsiteX0" fmla="*/ 0 w 3004457"/>
                  <a:gd name="connsiteY0" fmla="*/ 0 h 1211283"/>
                  <a:gd name="connsiteX1" fmla="*/ 3004457 w 3004457"/>
                  <a:gd name="connsiteY1" fmla="*/ 1211283 h 1211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04457" h="1211283">
                    <a:moveTo>
                      <a:pt x="0" y="0"/>
                    </a:moveTo>
                    <a:cubicBezTo>
                      <a:pt x="1103415" y="501732"/>
                      <a:pt x="2206831" y="1003465"/>
                      <a:pt x="3004457" y="1211283"/>
                    </a:cubicBezTo>
                  </a:path>
                </a:pathLst>
              </a:custGeom>
              <a:ln w="6350">
                <a:solidFill>
                  <a:schemeClr val="bg1"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8" name="Freeform 46"/>
              <p:cNvSpPr/>
              <p:nvPr/>
            </p:nvSpPr>
            <p:spPr>
              <a:xfrm>
                <a:off x="-11875" y="5284519"/>
                <a:ext cx="9144000" cy="1478478"/>
              </a:xfrm>
              <a:custGeom>
                <a:avLst/>
                <a:gdLst>
                  <a:gd name="connsiteX0" fmla="*/ 0 w 9144000"/>
                  <a:gd name="connsiteY0" fmla="*/ 0 h 1478478"/>
                  <a:gd name="connsiteX1" fmla="*/ 1104405 w 9144000"/>
                  <a:gd name="connsiteY1" fmla="*/ 344385 h 1478478"/>
                  <a:gd name="connsiteX2" fmla="*/ 3194462 w 9144000"/>
                  <a:gd name="connsiteY2" fmla="*/ 866899 h 1478478"/>
                  <a:gd name="connsiteX3" fmla="*/ 5676405 w 9144000"/>
                  <a:gd name="connsiteY3" fmla="*/ 1282536 h 1478478"/>
                  <a:gd name="connsiteX4" fmla="*/ 7730836 w 9144000"/>
                  <a:gd name="connsiteY4" fmla="*/ 1448790 h 1478478"/>
                  <a:gd name="connsiteX5" fmla="*/ 8573984 w 9144000"/>
                  <a:gd name="connsiteY5" fmla="*/ 1460665 h 1478478"/>
                  <a:gd name="connsiteX6" fmla="*/ 9144000 w 9144000"/>
                  <a:gd name="connsiteY6" fmla="*/ 1425039 h 1478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44000" h="1478478">
                    <a:moveTo>
                      <a:pt x="0" y="0"/>
                    </a:moveTo>
                    <a:cubicBezTo>
                      <a:pt x="285997" y="99951"/>
                      <a:pt x="571995" y="199902"/>
                      <a:pt x="1104405" y="344385"/>
                    </a:cubicBezTo>
                    <a:cubicBezTo>
                      <a:pt x="1636815" y="488868"/>
                      <a:pt x="2432462" y="710541"/>
                      <a:pt x="3194462" y="866899"/>
                    </a:cubicBezTo>
                    <a:cubicBezTo>
                      <a:pt x="3956462" y="1023258"/>
                      <a:pt x="4920343" y="1185554"/>
                      <a:pt x="5676405" y="1282536"/>
                    </a:cubicBezTo>
                    <a:cubicBezTo>
                      <a:pt x="6432467" y="1379518"/>
                      <a:pt x="7247906" y="1419102"/>
                      <a:pt x="7730836" y="1448790"/>
                    </a:cubicBezTo>
                    <a:cubicBezTo>
                      <a:pt x="8213766" y="1478478"/>
                      <a:pt x="8338457" y="1464623"/>
                      <a:pt x="8573984" y="1460665"/>
                    </a:cubicBezTo>
                    <a:cubicBezTo>
                      <a:pt x="8809511" y="1456707"/>
                      <a:pt x="8976755" y="1440873"/>
                      <a:pt x="9144000" y="1425039"/>
                    </a:cubicBezTo>
                  </a:path>
                </a:pathLst>
              </a:custGeom>
              <a:ln w="6350">
                <a:solidFill>
                  <a:schemeClr val="bg1"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9" name="Freeform 48"/>
              <p:cNvSpPr/>
              <p:nvPr/>
            </p:nvSpPr>
            <p:spPr>
              <a:xfrm>
                <a:off x="2137558" y="5132120"/>
                <a:ext cx="6982691" cy="1719942"/>
              </a:xfrm>
              <a:custGeom>
                <a:avLst/>
                <a:gdLst>
                  <a:gd name="connsiteX0" fmla="*/ 0 w 6982691"/>
                  <a:gd name="connsiteY0" fmla="*/ 1719942 h 1719942"/>
                  <a:gd name="connsiteX1" fmla="*/ 546265 w 6982691"/>
                  <a:gd name="connsiteY1" fmla="*/ 1185553 h 1719942"/>
                  <a:gd name="connsiteX2" fmla="*/ 1330037 w 6982691"/>
                  <a:gd name="connsiteY2" fmla="*/ 710540 h 1719942"/>
                  <a:gd name="connsiteX3" fmla="*/ 2078182 w 6982691"/>
                  <a:gd name="connsiteY3" fmla="*/ 437407 h 1719942"/>
                  <a:gd name="connsiteX4" fmla="*/ 3348842 w 6982691"/>
                  <a:gd name="connsiteY4" fmla="*/ 152399 h 1719942"/>
                  <a:gd name="connsiteX5" fmla="*/ 4001985 w 6982691"/>
                  <a:gd name="connsiteY5" fmla="*/ 69272 h 1719942"/>
                  <a:gd name="connsiteX6" fmla="*/ 5047013 w 6982691"/>
                  <a:gd name="connsiteY6" fmla="*/ 9896 h 1719942"/>
                  <a:gd name="connsiteX7" fmla="*/ 5890161 w 6982691"/>
                  <a:gd name="connsiteY7" fmla="*/ 9896 h 1719942"/>
                  <a:gd name="connsiteX8" fmla="*/ 6495803 w 6982691"/>
                  <a:gd name="connsiteY8" fmla="*/ 9896 h 1719942"/>
                  <a:gd name="connsiteX9" fmla="*/ 6899564 w 6982691"/>
                  <a:gd name="connsiteY9" fmla="*/ 33646 h 1719942"/>
                  <a:gd name="connsiteX10" fmla="*/ 6982691 w 6982691"/>
                  <a:gd name="connsiteY10" fmla="*/ 45522 h 1719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982691" h="1719942">
                    <a:moveTo>
                      <a:pt x="0" y="1719942"/>
                    </a:moveTo>
                    <a:cubicBezTo>
                      <a:pt x="162296" y="1536864"/>
                      <a:pt x="324592" y="1353787"/>
                      <a:pt x="546265" y="1185553"/>
                    </a:cubicBezTo>
                    <a:cubicBezTo>
                      <a:pt x="767938" y="1017319"/>
                      <a:pt x="1074718" y="835231"/>
                      <a:pt x="1330037" y="710540"/>
                    </a:cubicBezTo>
                    <a:cubicBezTo>
                      <a:pt x="1585356" y="585849"/>
                      <a:pt x="1741715" y="530430"/>
                      <a:pt x="2078182" y="437407"/>
                    </a:cubicBezTo>
                    <a:cubicBezTo>
                      <a:pt x="2414649" y="344384"/>
                      <a:pt x="3028208" y="213755"/>
                      <a:pt x="3348842" y="152399"/>
                    </a:cubicBezTo>
                    <a:cubicBezTo>
                      <a:pt x="3669476" y="91043"/>
                      <a:pt x="3718957" y="93022"/>
                      <a:pt x="4001985" y="69272"/>
                    </a:cubicBezTo>
                    <a:cubicBezTo>
                      <a:pt x="4285013" y="45522"/>
                      <a:pt x="4732317" y="19792"/>
                      <a:pt x="5047013" y="9896"/>
                    </a:cubicBezTo>
                    <a:cubicBezTo>
                      <a:pt x="5361709" y="0"/>
                      <a:pt x="5890161" y="9896"/>
                      <a:pt x="5890161" y="9896"/>
                    </a:cubicBezTo>
                    <a:lnTo>
                      <a:pt x="6495803" y="9896"/>
                    </a:lnTo>
                    <a:cubicBezTo>
                      <a:pt x="6664037" y="13854"/>
                      <a:pt x="6818416" y="27708"/>
                      <a:pt x="6899564" y="33646"/>
                    </a:cubicBezTo>
                    <a:cubicBezTo>
                      <a:pt x="6980712" y="39584"/>
                      <a:pt x="6953003" y="37605"/>
                      <a:pt x="6982691" y="45522"/>
                    </a:cubicBezTo>
                  </a:path>
                </a:pathLst>
              </a:custGeom>
              <a:ln w="6350">
                <a:solidFill>
                  <a:schemeClr val="bg1"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0" name="Hexagon 49"/>
              <p:cNvSpPr/>
              <p:nvPr/>
            </p:nvSpPr>
            <p:spPr>
              <a:xfrm rot="1800000">
                <a:off x="2996165" y="2859252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10000"/>
                </a:schemeClr>
              </a:solidFill>
              <a:ln w="12700">
                <a:solidFill>
                  <a:schemeClr val="bg1">
                    <a:alpha val="1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1" name="Hexagon 50"/>
              <p:cNvSpPr/>
              <p:nvPr/>
            </p:nvSpPr>
            <p:spPr>
              <a:xfrm rot="1800000">
                <a:off x="3720065" y="4126078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0"/>
                </a:schemeClr>
              </a:solidFill>
              <a:ln w="12700">
                <a:solidFill>
                  <a:schemeClr val="bg1">
                    <a:alpha val="1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2" name="Hexagon 51"/>
              <p:cNvSpPr/>
              <p:nvPr/>
            </p:nvSpPr>
            <p:spPr>
              <a:xfrm rot="1800000">
                <a:off x="3729591" y="1592427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7000"/>
                </a:schemeClr>
              </a:solidFill>
              <a:ln w="12700">
                <a:solidFill>
                  <a:schemeClr val="bg1">
                    <a:alpha val="8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3" name="Hexagon 52"/>
              <p:cNvSpPr/>
              <p:nvPr/>
            </p:nvSpPr>
            <p:spPr>
              <a:xfrm rot="1800000">
                <a:off x="2977115" y="325603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4000"/>
                </a:schemeClr>
              </a:solidFill>
              <a:ln w="12700">
                <a:solidFill>
                  <a:schemeClr val="bg1">
                    <a:alpha val="8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4" name="Hexagon 53"/>
              <p:cNvSpPr/>
              <p:nvPr/>
            </p:nvSpPr>
            <p:spPr>
              <a:xfrm rot="1800000">
                <a:off x="4463014" y="5383378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6000"/>
                </a:schemeClr>
              </a:solidFill>
              <a:ln w="12700">
                <a:solidFill>
                  <a:schemeClr val="bg1">
                    <a:alpha val="1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5" name="Freeform 54"/>
              <p:cNvSpPr/>
              <p:nvPr/>
            </p:nvSpPr>
            <p:spPr>
              <a:xfrm rot="1800000">
                <a:off x="-382404" y="4201528"/>
                <a:ext cx="1261499" cy="1388236"/>
              </a:xfrm>
              <a:custGeom>
                <a:avLst/>
                <a:gdLst>
                  <a:gd name="connsiteX0" fmla="*/ 0 w 1601400"/>
                  <a:gd name="connsiteY0" fmla="*/ 694118 h 1388236"/>
                  <a:gd name="connsiteX1" fmla="*/ 396258 w 1601400"/>
                  <a:gd name="connsiteY1" fmla="*/ 0 h 1388236"/>
                  <a:gd name="connsiteX2" fmla="*/ 1205142 w 1601400"/>
                  <a:gd name="connsiteY2" fmla="*/ 0 h 1388236"/>
                  <a:gd name="connsiteX3" fmla="*/ 1601400 w 1601400"/>
                  <a:gd name="connsiteY3" fmla="*/ 694118 h 1388236"/>
                  <a:gd name="connsiteX4" fmla="*/ 1205142 w 1601400"/>
                  <a:gd name="connsiteY4" fmla="*/ 1388236 h 1388236"/>
                  <a:gd name="connsiteX5" fmla="*/ 396258 w 1601400"/>
                  <a:gd name="connsiteY5" fmla="*/ 1388236 h 1388236"/>
                  <a:gd name="connsiteX6" fmla="*/ 0 w 1601400"/>
                  <a:gd name="connsiteY6" fmla="*/ 694118 h 1388236"/>
                  <a:gd name="connsiteX0" fmla="*/ 0 w 1261499"/>
                  <a:gd name="connsiteY0" fmla="*/ 105098 h 1388236"/>
                  <a:gd name="connsiteX1" fmla="*/ 56357 w 1261499"/>
                  <a:gd name="connsiteY1" fmla="*/ 0 h 1388236"/>
                  <a:gd name="connsiteX2" fmla="*/ 865241 w 1261499"/>
                  <a:gd name="connsiteY2" fmla="*/ 0 h 1388236"/>
                  <a:gd name="connsiteX3" fmla="*/ 1261499 w 1261499"/>
                  <a:gd name="connsiteY3" fmla="*/ 694118 h 1388236"/>
                  <a:gd name="connsiteX4" fmla="*/ 865241 w 1261499"/>
                  <a:gd name="connsiteY4" fmla="*/ 1388236 h 1388236"/>
                  <a:gd name="connsiteX5" fmla="*/ 56357 w 1261499"/>
                  <a:gd name="connsiteY5" fmla="*/ 1388236 h 1388236"/>
                  <a:gd name="connsiteX6" fmla="*/ 0 w 1261499"/>
                  <a:gd name="connsiteY6" fmla="*/ 105098 h 1388236"/>
                  <a:gd name="connsiteX0" fmla="*/ 0 w 1261499"/>
                  <a:gd name="connsiteY0" fmla="*/ 105098 h 1388236"/>
                  <a:gd name="connsiteX1" fmla="*/ 56357 w 1261499"/>
                  <a:gd name="connsiteY1" fmla="*/ 0 h 1388236"/>
                  <a:gd name="connsiteX2" fmla="*/ 865241 w 1261499"/>
                  <a:gd name="connsiteY2" fmla="*/ 0 h 1388236"/>
                  <a:gd name="connsiteX3" fmla="*/ 1261499 w 1261499"/>
                  <a:gd name="connsiteY3" fmla="*/ 694118 h 1388236"/>
                  <a:gd name="connsiteX4" fmla="*/ 865241 w 1261499"/>
                  <a:gd name="connsiteY4" fmla="*/ 1388236 h 1388236"/>
                  <a:gd name="connsiteX5" fmla="*/ 744578 w 1261499"/>
                  <a:gd name="connsiteY5" fmla="*/ 1387893 h 1388236"/>
                  <a:gd name="connsiteX6" fmla="*/ 0 w 1261499"/>
                  <a:gd name="connsiteY6" fmla="*/ 105098 h 1388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1499" h="1388236">
                    <a:moveTo>
                      <a:pt x="0" y="105098"/>
                    </a:moveTo>
                    <a:lnTo>
                      <a:pt x="56357" y="0"/>
                    </a:lnTo>
                    <a:lnTo>
                      <a:pt x="865241" y="0"/>
                    </a:lnTo>
                    <a:lnTo>
                      <a:pt x="1261499" y="694118"/>
                    </a:lnTo>
                    <a:lnTo>
                      <a:pt x="865241" y="1388236"/>
                    </a:lnTo>
                    <a:lnTo>
                      <a:pt x="744578" y="1387893"/>
                    </a:lnTo>
                    <a:lnTo>
                      <a:pt x="0" y="105098"/>
                    </a:lnTo>
                    <a:close/>
                  </a:path>
                </a:pathLst>
              </a:custGeom>
              <a:solidFill>
                <a:schemeClr val="bg1">
                  <a:alpha val="10000"/>
                </a:schemeClr>
              </a:solidFill>
              <a:ln w="12700">
                <a:solidFill>
                  <a:schemeClr val="bg1">
                    <a:alpha val="1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6" name="Hexagon 55"/>
              <p:cNvSpPr/>
              <p:nvPr/>
            </p:nvSpPr>
            <p:spPr>
              <a:xfrm rot="1800000">
                <a:off x="24365" y="5402429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0"/>
                </a:schemeClr>
              </a:solidFill>
              <a:ln w="12700">
                <a:solidFill>
                  <a:schemeClr val="bg1">
                    <a:alpha val="1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7" name="Hexagon 56"/>
              <p:cNvSpPr/>
              <p:nvPr/>
            </p:nvSpPr>
            <p:spPr>
              <a:xfrm rot="1800000">
                <a:off x="52941" y="2849728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7000"/>
                </a:schemeClr>
              </a:solidFill>
              <a:ln w="12700">
                <a:solidFill>
                  <a:schemeClr val="bg1">
                    <a:alpha val="8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8" name="Hexagon 57"/>
              <p:cNvSpPr/>
              <p:nvPr/>
            </p:nvSpPr>
            <p:spPr>
              <a:xfrm rot="1800000">
                <a:off x="776840" y="4126077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0"/>
                </a:schemeClr>
              </a:solidFill>
              <a:ln w="12700">
                <a:solidFill>
                  <a:schemeClr val="bg1">
                    <a:alpha val="1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9" name="Hexagon 58"/>
              <p:cNvSpPr/>
              <p:nvPr/>
            </p:nvSpPr>
            <p:spPr>
              <a:xfrm rot="1800000">
                <a:off x="1510265" y="5411953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0"/>
                </a:schemeClr>
              </a:solidFill>
              <a:ln w="12700">
                <a:solidFill>
                  <a:schemeClr val="bg1">
                    <a:alpha val="1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0" name="Hexagon 59"/>
              <p:cNvSpPr/>
              <p:nvPr/>
            </p:nvSpPr>
            <p:spPr>
              <a:xfrm rot="1800000">
                <a:off x="1529316" y="2859252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7000"/>
                </a:schemeClr>
              </a:solidFill>
              <a:ln w="12700">
                <a:solidFill>
                  <a:schemeClr val="bg1">
                    <a:alpha val="8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1" name="Hexagon 94"/>
              <p:cNvSpPr/>
              <p:nvPr/>
            </p:nvSpPr>
            <p:spPr>
              <a:xfrm rot="1800000">
                <a:off x="795890" y="1563853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0"/>
                </a:schemeClr>
              </a:solidFill>
              <a:ln w="12700">
                <a:solidFill>
                  <a:schemeClr val="bg1">
                    <a:alpha val="1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2" name="Hexagon 95"/>
              <p:cNvSpPr/>
              <p:nvPr/>
            </p:nvSpPr>
            <p:spPr>
              <a:xfrm rot="1800000">
                <a:off x="6806166" y="4145128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10000"/>
                </a:schemeClr>
              </a:solidFill>
              <a:ln w="12700">
                <a:solidFill>
                  <a:schemeClr val="bg1">
                    <a:alpha val="1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3" name="Hexagon 96"/>
              <p:cNvSpPr/>
              <p:nvPr/>
            </p:nvSpPr>
            <p:spPr>
              <a:xfrm rot="1800000">
                <a:off x="7549116" y="5421479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0"/>
                </a:schemeClr>
              </a:solidFill>
              <a:ln w="12700">
                <a:solidFill>
                  <a:schemeClr val="bg1">
                    <a:alpha val="1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4" name="Hexagon 97"/>
              <p:cNvSpPr/>
              <p:nvPr/>
            </p:nvSpPr>
            <p:spPr>
              <a:xfrm rot="1800000">
                <a:off x="7549117" y="2868778"/>
                <a:ext cx="1601400" cy="1388236"/>
              </a:xfrm>
              <a:prstGeom prst="hexagon">
                <a:avLst>
                  <a:gd name="adj" fmla="val 28544"/>
                  <a:gd name="vf" fmla="val 115470"/>
                </a:avLst>
              </a:prstGeom>
              <a:solidFill>
                <a:schemeClr val="bg1">
                  <a:alpha val="7000"/>
                </a:schemeClr>
              </a:solidFill>
              <a:ln w="12700">
                <a:solidFill>
                  <a:schemeClr val="bg1">
                    <a:alpha val="8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5" name="Freeform 98"/>
              <p:cNvSpPr/>
              <p:nvPr/>
            </p:nvSpPr>
            <p:spPr>
              <a:xfrm rot="1800000">
                <a:off x="8306521" y="4055629"/>
                <a:ext cx="1243407" cy="1388236"/>
              </a:xfrm>
              <a:custGeom>
                <a:avLst/>
                <a:gdLst>
                  <a:gd name="connsiteX0" fmla="*/ 0 w 1601400"/>
                  <a:gd name="connsiteY0" fmla="*/ 694118 h 1388236"/>
                  <a:gd name="connsiteX1" fmla="*/ 396258 w 1601400"/>
                  <a:gd name="connsiteY1" fmla="*/ 0 h 1388236"/>
                  <a:gd name="connsiteX2" fmla="*/ 1205142 w 1601400"/>
                  <a:gd name="connsiteY2" fmla="*/ 0 h 1388236"/>
                  <a:gd name="connsiteX3" fmla="*/ 1601400 w 1601400"/>
                  <a:gd name="connsiteY3" fmla="*/ 694118 h 1388236"/>
                  <a:gd name="connsiteX4" fmla="*/ 1205142 w 1601400"/>
                  <a:gd name="connsiteY4" fmla="*/ 1388236 h 1388236"/>
                  <a:gd name="connsiteX5" fmla="*/ 396258 w 1601400"/>
                  <a:gd name="connsiteY5" fmla="*/ 1388236 h 1388236"/>
                  <a:gd name="connsiteX6" fmla="*/ 0 w 1601400"/>
                  <a:gd name="connsiteY6" fmla="*/ 694118 h 1388236"/>
                  <a:gd name="connsiteX0" fmla="*/ 0 w 1601400"/>
                  <a:gd name="connsiteY0" fmla="*/ 694118 h 1388236"/>
                  <a:gd name="connsiteX1" fmla="*/ 396258 w 1601400"/>
                  <a:gd name="connsiteY1" fmla="*/ 0 h 1388236"/>
                  <a:gd name="connsiteX2" fmla="*/ 474029 w 1601400"/>
                  <a:gd name="connsiteY2" fmla="*/ 4016 h 1388236"/>
                  <a:gd name="connsiteX3" fmla="*/ 1601400 w 1601400"/>
                  <a:gd name="connsiteY3" fmla="*/ 694118 h 1388236"/>
                  <a:gd name="connsiteX4" fmla="*/ 1205142 w 1601400"/>
                  <a:gd name="connsiteY4" fmla="*/ 1388236 h 1388236"/>
                  <a:gd name="connsiteX5" fmla="*/ 396258 w 1601400"/>
                  <a:gd name="connsiteY5" fmla="*/ 1388236 h 1388236"/>
                  <a:gd name="connsiteX6" fmla="*/ 0 w 1601400"/>
                  <a:gd name="connsiteY6" fmla="*/ 694118 h 1388236"/>
                  <a:gd name="connsiteX0" fmla="*/ 0 w 1243407"/>
                  <a:gd name="connsiteY0" fmla="*/ 694118 h 1388236"/>
                  <a:gd name="connsiteX1" fmla="*/ 396258 w 1243407"/>
                  <a:gd name="connsiteY1" fmla="*/ 0 h 1388236"/>
                  <a:gd name="connsiteX2" fmla="*/ 474029 w 1243407"/>
                  <a:gd name="connsiteY2" fmla="*/ 4016 h 1388236"/>
                  <a:gd name="connsiteX3" fmla="*/ 1243407 w 1243407"/>
                  <a:gd name="connsiteY3" fmla="*/ 1325983 h 1388236"/>
                  <a:gd name="connsiteX4" fmla="*/ 1205142 w 1243407"/>
                  <a:gd name="connsiteY4" fmla="*/ 1388236 h 1388236"/>
                  <a:gd name="connsiteX5" fmla="*/ 396258 w 1243407"/>
                  <a:gd name="connsiteY5" fmla="*/ 1388236 h 1388236"/>
                  <a:gd name="connsiteX6" fmla="*/ 0 w 1243407"/>
                  <a:gd name="connsiteY6" fmla="*/ 694118 h 1388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43407" h="1388236">
                    <a:moveTo>
                      <a:pt x="0" y="694118"/>
                    </a:moveTo>
                    <a:lnTo>
                      <a:pt x="396258" y="0"/>
                    </a:lnTo>
                    <a:lnTo>
                      <a:pt x="474029" y="4016"/>
                    </a:lnTo>
                    <a:lnTo>
                      <a:pt x="1243407" y="1325983"/>
                    </a:lnTo>
                    <a:lnTo>
                      <a:pt x="1205142" y="1388236"/>
                    </a:lnTo>
                    <a:lnTo>
                      <a:pt x="396258" y="1388236"/>
                    </a:lnTo>
                    <a:lnTo>
                      <a:pt x="0" y="694118"/>
                    </a:lnTo>
                    <a:close/>
                  </a:path>
                </a:pathLst>
              </a:custGeom>
              <a:solidFill>
                <a:schemeClr val="bg1">
                  <a:alpha val="4000"/>
                </a:schemeClr>
              </a:solidFill>
              <a:ln w="12700">
                <a:solidFill>
                  <a:schemeClr val="bg1">
                    <a:alpha val="1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6" name="Freeform 99"/>
              <p:cNvSpPr/>
              <p:nvPr/>
            </p:nvSpPr>
            <p:spPr>
              <a:xfrm rot="1800000">
                <a:off x="8306771" y="1511524"/>
                <a:ext cx="1241871" cy="1388822"/>
              </a:xfrm>
              <a:custGeom>
                <a:avLst/>
                <a:gdLst>
                  <a:gd name="connsiteX0" fmla="*/ 0 w 1601400"/>
                  <a:gd name="connsiteY0" fmla="*/ 694118 h 1388236"/>
                  <a:gd name="connsiteX1" fmla="*/ 396258 w 1601400"/>
                  <a:gd name="connsiteY1" fmla="*/ 0 h 1388236"/>
                  <a:gd name="connsiteX2" fmla="*/ 1205142 w 1601400"/>
                  <a:gd name="connsiteY2" fmla="*/ 0 h 1388236"/>
                  <a:gd name="connsiteX3" fmla="*/ 1601400 w 1601400"/>
                  <a:gd name="connsiteY3" fmla="*/ 694118 h 1388236"/>
                  <a:gd name="connsiteX4" fmla="*/ 1205142 w 1601400"/>
                  <a:gd name="connsiteY4" fmla="*/ 1388236 h 1388236"/>
                  <a:gd name="connsiteX5" fmla="*/ 396258 w 1601400"/>
                  <a:gd name="connsiteY5" fmla="*/ 1388236 h 1388236"/>
                  <a:gd name="connsiteX6" fmla="*/ 0 w 1601400"/>
                  <a:gd name="connsiteY6" fmla="*/ 694118 h 1388236"/>
                  <a:gd name="connsiteX0" fmla="*/ 0 w 1601400"/>
                  <a:gd name="connsiteY0" fmla="*/ 694704 h 1388822"/>
                  <a:gd name="connsiteX1" fmla="*/ 396258 w 1601400"/>
                  <a:gd name="connsiteY1" fmla="*/ 586 h 1388822"/>
                  <a:gd name="connsiteX2" fmla="*/ 482002 w 1601400"/>
                  <a:gd name="connsiteY2" fmla="*/ 0 h 1388822"/>
                  <a:gd name="connsiteX3" fmla="*/ 1601400 w 1601400"/>
                  <a:gd name="connsiteY3" fmla="*/ 694704 h 1388822"/>
                  <a:gd name="connsiteX4" fmla="*/ 1205142 w 1601400"/>
                  <a:gd name="connsiteY4" fmla="*/ 1388822 h 1388822"/>
                  <a:gd name="connsiteX5" fmla="*/ 396258 w 1601400"/>
                  <a:gd name="connsiteY5" fmla="*/ 1388822 h 1388822"/>
                  <a:gd name="connsiteX6" fmla="*/ 0 w 1601400"/>
                  <a:gd name="connsiteY6" fmla="*/ 694704 h 1388822"/>
                  <a:gd name="connsiteX0" fmla="*/ 0 w 1241871"/>
                  <a:gd name="connsiteY0" fmla="*/ 694704 h 1388822"/>
                  <a:gd name="connsiteX1" fmla="*/ 396258 w 1241871"/>
                  <a:gd name="connsiteY1" fmla="*/ 586 h 1388822"/>
                  <a:gd name="connsiteX2" fmla="*/ 482002 w 1241871"/>
                  <a:gd name="connsiteY2" fmla="*/ 0 h 1388822"/>
                  <a:gd name="connsiteX3" fmla="*/ 1241871 w 1241871"/>
                  <a:gd name="connsiteY3" fmla="*/ 1323912 h 1388822"/>
                  <a:gd name="connsiteX4" fmla="*/ 1205142 w 1241871"/>
                  <a:gd name="connsiteY4" fmla="*/ 1388822 h 1388822"/>
                  <a:gd name="connsiteX5" fmla="*/ 396258 w 1241871"/>
                  <a:gd name="connsiteY5" fmla="*/ 1388822 h 1388822"/>
                  <a:gd name="connsiteX6" fmla="*/ 0 w 1241871"/>
                  <a:gd name="connsiteY6" fmla="*/ 694704 h 1388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41871" h="1388822">
                    <a:moveTo>
                      <a:pt x="0" y="694704"/>
                    </a:moveTo>
                    <a:lnTo>
                      <a:pt x="396258" y="586"/>
                    </a:lnTo>
                    <a:lnTo>
                      <a:pt x="482002" y="0"/>
                    </a:lnTo>
                    <a:lnTo>
                      <a:pt x="1241871" y="1323912"/>
                    </a:lnTo>
                    <a:lnTo>
                      <a:pt x="1205142" y="1388822"/>
                    </a:lnTo>
                    <a:lnTo>
                      <a:pt x="396258" y="1388822"/>
                    </a:lnTo>
                    <a:lnTo>
                      <a:pt x="0" y="694704"/>
                    </a:lnTo>
                    <a:close/>
                  </a:path>
                </a:pathLst>
              </a:custGeom>
              <a:solidFill>
                <a:schemeClr val="bg1">
                  <a:alpha val="0"/>
                </a:schemeClr>
              </a:solidFill>
              <a:ln w="12700">
                <a:solidFill>
                  <a:schemeClr val="bg1">
                    <a:alpha val="12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272" name="Picture 6" descr="CoverOverlay.png"/>
            <p:cNvPicPr>
              <a:picLocks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-215798" y="-243408"/>
              <a:ext cx="9576000" cy="7308000"/>
            </a:xfrm>
            <a:prstGeom prst="rect">
              <a:avLst/>
            </a:prstGeom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</p:pic>
        <p:sp>
          <p:nvSpPr>
            <p:cNvPr id="273" name="Rectangle 65"/>
            <p:cNvSpPr/>
            <p:nvPr userDrawn="1"/>
          </p:nvSpPr>
          <p:spPr>
            <a:xfrm>
              <a:off x="46608" y="46376"/>
              <a:ext cx="9097392" cy="6750000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 w="6350">
              <a:solidFill>
                <a:srgbClr val="BFEF5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" name="组合 2"/>
            <p:cNvGrpSpPr/>
            <p:nvPr userDrawn="1"/>
          </p:nvGrpSpPr>
          <p:grpSpPr>
            <a:xfrm>
              <a:off x="466839" y="3162318"/>
              <a:ext cx="8297553" cy="821119"/>
              <a:chOff x="466839" y="3162318"/>
              <a:chExt cx="8297553" cy="821119"/>
            </a:xfrm>
          </p:grpSpPr>
          <p:sp>
            <p:nvSpPr>
              <p:cNvPr id="91" name="WordArt 75"/>
              <p:cNvSpPr>
                <a:spLocks noChangeArrowheads="1" noChangeShapeType="1" noTextEdit="1"/>
              </p:cNvSpPr>
              <p:nvPr/>
            </p:nvSpPr>
            <p:spPr bwMode="auto">
              <a:xfrm rot="19537802">
                <a:off x="2058230" y="3387200"/>
                <a:ext cx="3960000" cy="504000"/>
              </a:xfrm>
              <a:prstGeom prst="rect">
                <a:avLst/>
              </a:prstGeom>
              <a:extLs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wrap="none" fromWordArt="1">
                <a:prstTxWarp prst="textWave2">
                  <a:avLst>
                    <a:gd name="adj1" fmla="val 13005"/>
                    <a:gd name="adj2" fmla="val 0"/>
                  </a:avLst>
                </a:prstTxWarp>
              </a:bodyPr>
              <a:lstStyle/>
              <a:p>
                <a:pPr algn="ctr"/>
                <a:r>
                  <a:rPr lang="zh-CN" altLang="en-US" sz="2800" i="1" kern="10" dirty="0" smtClean="0">
                    <a:ln w="9525">
                      <a:solidFill>
                        <a:srgbClr val="99FF99">
                          <a:alpha val="50000"/>
                        </a:srgbClr>
                      </a:solidFill>
                      <a:round/>
                      <a:headEnd/>
                      <a:tailEnd/>
                    </a:ln>
                    <a:solidFill>
                      <a:srgbClr val="CCEBCC"/>
                    </a:solidFill>
                    <a:ea typeface="楷体_GB2312"/>
                  </a:rPr>
                  <a:t>微型计算机原理与接口技术</a:t>
                </a:r>
                <a:endParaRPr lang="zh-CN" altLang="en-US" sz="2800" i="1" kern="10" dirty="0">
                  <a:ln w="9525">
                    <a:solidFill>
                      <a:srgbClr val="99FF99">
                        <a:alpha val="50000"/>
                      </a:srgbClr>
                    </a:solidFill>
                    <a:round/>
                    <a:headEnd/>
                    <a:tailEnd/>
                  </a:ln>
                  <a:solidFill>
                    <a:srgbClr val="CCEBCC"/>
                  </a:solidFill>
                  <a:ea typeface="楷体_GB2312"/>
                </a:endParaRPr>
              </a:p>
            </p:txBody>
          </p:sp>
          <p:sp>
            <p:nvSpPr>
              <p:cNvPr id="92" name="WordArt 76"/>
              <p:cNvSpPr>
                <a:spLocks noChangeArrowheads="1" noChangeShapeType="1" noTextEdit="1"/>
              </p:cNvSpPr>
              <p:nvPr/>
            </p:nvSpPr>
            <p:spPr bwMode="auto">
              <a:xfrm rot="19520900">
                <a:off x="466839" y="3162318"/>
                <a:ext cx="3132000" cy="468000"/>
              </a:xfrm>
              <a:prstGeom prst="rect">
                <a:avLst/>
              </a:prstGeom>
              <a:extLs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wrap="none" fromWordArt="1">
                <a:prstTxWarp prst="textWave2">
                  <a:avLst>
                    <a:gd name="adj1" fmla="val 13005"/>
                    <a:gd name="adj2" fmla="val 0"/>
                  </a:avLst>
                </a:prstTxWarp>
              </a:bodyPr>
              <a:lstStyle/>
              <a:p>
                <a:pPr algn="ctr"/>
                <a:r>
                  <a:rPr lang="zh-CN" altLang="en-US" sz="2800" i="1" kern="10" dirty="0">
                    <a:ln w="9525">
                      <a:solidFill>
                        <a:srgbClr val="99FF99">
                          <a:alpha val="50000"/>
                        </a:srgbClr>
                      </a:solidFill>
                      <a:round/>
                      <a:headEnd/>
                      <a:tailEnd/>
                    </a:ln>
                    <a:solidFill>
                      <a:srgbClr val="CCEBCC"/>
                    </a:solidFill>
                    <a:ea typeface="楷体_GB2312"/>
                  </a:rPr>
                  <a:t>中国水利水电出版社</a:t>
                </a:r>
              </a:p>
            </p:txBody>
          </p:sp>
          <p:sp>
            <p:nvSpPr>
              <p:cNvPr id="48" name="WordArt 75"/>
              <p:cNvSpPr>
                <a:spLocks noChangeArrowheads="1" noChangeShapeType="1" noTextEdit="1"/>
              </p:cNvSpPr>
              <p:nvPr userDrawn="1"/>
            </p:nvSpPr>
            <p:spPr bwMode="auto">
              <a:xfrm rot="19537802">
                <a:off x="4477621" y="3479437"/>
                <a:ext cx="4286771" cy="504000"/>
              </a:xfrm>
              <a:prstGeom prst="rect">
                <a:avLst/>
              </a:prstGeom>
              <a:extLs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wrap="none" numCol="1" fromWordArt="1">
                <a:prstTxWarp prst="textWave2">
                  <a:avLst>
                    <a:gd name="adj1" fmla="val 13005"/>
                    <a:gd name="adj2" fmla="val 0"/>
                  </a:avLst>
                </a:prstTxWarp>
              </a:bodyPr>
              <a:lstStyle/>
              <a:p>
                <a:pPr lvl="0" algn="ctr"/>
                <a:r>
                  <a:rPr lang="en-US" altLang="zh-CN" sz="2800" i="1" kern="10" dirty="0" smtClean="0">
                    <a:ln w="9525">
                      <a:solidFill>
                        <a:srgbClr val="99FF99">
                          <a:alpha val="50000"/>
                        </a:srgbClr>
                      </a:solidFill>
                      <a:round/>
                      <a:headEnd/>
                      <a:tailEnd/>
                    </a:ln>
                    <a:solidFill>
                      <a:srgbClr val="CCEBCC"/>
                    </a:solidFill>
                    <a:ea typeface="楷体_GB2312"/>
                  </a:rPr>
                  <a:t>ISBN 978-7-5170-3719-4</a:t>
                </a:r>
                <a:endParaRPr lang="zh-CN" altLang="en-US" sz="2800" i="1" kern="10" dirty="0">
                  <a:ln w="9525">
                    <a:solidFill>
                      <a:srgbClr val="99FF99">
                        <a:alpha val="50000"/>
                      </a:srgbClr>
                    </a:solidFill>
                    <a:round/>
                    <a:headEnd/>
                    <a:tailEnd/>
                  </a:ln>
                  <a:solidFill>
                    <a:srgbClr val="CCEBCC"/>
                  </a:solidFill>
                  <a:ea typeface="楷体_GB2312"/>
                </a:endParaRPr>
              </a:p>
            </p:txBody>
          </p:sp>
        </p:grpSp>
        <p:sp>
          <p:nvSpPr>
            <p:cNvPr id="4" name="矩形 3"/>
            <p:cNvSpPr/>
            <p:nvPr userDrawn="1"/>
          </p:nvSpPr>
          <p:spPr>
            <a:xfrm>
              <a:off x="0" y="-10234"/>
              <a:ext cx="9197853" cy="680661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4" name="Title Placeholder 1"/>
          <p:cNvSpPr>
            <a:spLocks noGrp="1"/>
          </p:cNvSpPr>
          <p:nvPr>
            <p:ph type="title"/>
          </p:nvPr>
        </p:nvSpPr>
        <p:spPr>
          <a:xfrm>
            <a:off x="1043490" y="1017430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275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13418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27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41926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5" r:id="rId3"/>
    <p:sldLayoutId id="2147483689" r:id="rId4"/>
    <p:sldLayoutId id="2147483691" r:id="rId5"/>
    <p:sldLayoutId id="2147483701" r:id="rId6"/>
    <p:sldLayoutId id="2147483673" r:id="rId7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79.xml"/><Relationship Id="rId3" Type="http://schemas.openxmlformats.org/officeDocument/2006/relationships/slide" Target="slide3.xml"/><Relationship Id="rId7" Type="http://schemas.openxmlformats.org/officeDocument/2006/relationships/slide" Target="slide66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4.xml"/><Relationship Id="rId5" Type="http://schemas.openxmlformats.org/officeDocument/2006/relationships/slide" Target="slide50.xml"/><Relationship Id="rId4" Type="http://schemas.openxmlformats.org/officeDocument/2006/relationships/slide" Target="slide45.xml"/><Relationship Id="rId9" Type="http://schemas.openxmlformats.org/officeDocument/2006/relationships/slide" Target="slide8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4.xml"/><Relationship Id="rId7" Type="http://schemas.openxmlformats.org/officeDocument/2006/relationships/slide" Target="slide19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slide" Target="slide18.xml"/><Relationship Id="rId5" Type="http://schemas.openxmlformats.org/officeDocument/2006/relationships/slide" Target="slide11.xml"/><Relationship Id="rId10" Type="http://schemas.openxmlformats.org/officeDocument/2006/relationships/slide" Target="slide39.xml"/><Relationship Id="rId4" Type="http://schemas.openxmlformats.org/officeDocument/2006/relationships/slide" Target="slide5.xml"/><Relationship Id="rId9" Type="http://schemas.openxmlformats.org/officeDocument/2006/relationships/slide" Target="slide3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Relationship Id="rId4" Type="http://schemas.microsoft.com/office/2007/relationships/hdphoto" Target="../media/hdphoto3.wdp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Relationship Id="rId4" Type="http://schemas.microsoft.com/office/2007/relationships/hdphoto" Target="../media/hdphoto4.wdp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Relationship Id="rId6" Type="http://schemas.openxmlformats.org/officeDocument/2006/relationships/slide" Target="slide44.xml"/><Relationship Id="rId5" Type="http://schemas.openxmlformats.org/officeDocument/2006/relationships/slide" Target="slide41.xml"/><Relationship Id="rId4" Type="http://schemas.openxmlformats.org/officeDocument/2006/relationships/slide" Target="slide4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.xml"/><Relationship Id="rId4" Type="http://schemas.microsoft.com/office/2007/relationships/hdphoto" Target="../media/hdphoto5.wdp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46.xm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Relationship Id="rId5" Type="http://schemas.openxmlformats.org/officeDocument/2006/relationships/slide" Target="slide48.xml"/><Relationship Id="rId4" Type="http://schemas.openxmlformats.org/officeDocument/2006/relationships/slide" Target="slide4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51.xml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3.xml"/><Relationship Id="rId4" Type="http://schemas.openxmlformats.org/officeDocument/2006/relationships/slide" Target="slide5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55.xml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3.xml"/><Relationship Id="rId6" Type="http://schemas.openxmlformats.org/officeDocument/2006/relationships/slide" Target="slide64.xml"/><Relationship Id="rId5" Type="http://schemas.openxmlformats.org/officeDocument/2006/relationships/slide" Target="slide61.xml"/><Relationship Id="rId4" Type="http://schemas.openxmlformats.org/officeDocument/2006/relationships/slide" Target="slide58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4.xml"/><Relationship Id="rId4" Type="http://schemas.microsoft.com/office/2007/relationships/hdphoto" Target="../media/hdphoto6.wdp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4.xml"/><Relationship Id="rId4" Type="http://schemas.microsoft.com/office/2007/relationships/hdphoto" Target="../media/hdphoto7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" Target="slide67.xml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3.xml"/><Relationship Id="rId4" Type="http://schemas.openxmlformats.org/officeDocument/2006/relationships/slide" Target="slide70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4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4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4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4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4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4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4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4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4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4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4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5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6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 idx="4294967295"/>
          </p:nvPr>
        </p:nvSpPr>
        <p:spPr>
          <a:xfrm>
            <a:off x="6444208" y="188640"/>
            <a:ext cx="2304256" cy="387614"/>
          </a:xfrm>
        </p:spPr>
        <p:txBody>
          <a:bodyPr anchor="ctr">
            <a:noAutofit/>
          </a:bodyPr>
          <a:lstStyle/>
          <a:p>
            <a:pPr algn="ctr"/>
            <a:r>
              <a:rPr lang="zh-CN" altLang="en-US" sz="800" b="1" dirty="0" smtClean="0">
                <a:solidFill>
                  <a:srgbClr val="88D48C"/>
                </a:solidFill>
              </a:rPr>
              <a:t>微型计算机原理与接口技术（第二版）</a:t>
            </a:r>
            <a:endParaRPr lang="zh-CN" altLang="en-US" sz="800" b="1" dirty="0">
              <a:solidFill>
                <a:srgbClr val="88D4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149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</a:t>
            </a:r>
            <a:r>
              <a:rPr lang="zh-CN" altLang="zh-CN" dirty="0"/>
              <a:t>．</a:t>
            </a:r>
            <a:r>
              <a:rPr lang="en-US" altLang="zh-CN" dirty="0"/>
              <a:t>8086</a:t>
            </a:r>
            <a:r>
              <a:rPr lang="zh-CN" altLang="zh-CN" dirty="0"/>
              <a:t>的内部结构特点</a:t>
            </a:r>
            <a:endParaRPr lang="zh-CN" altLang="en-US" dirty="0"/>
          </a:p>
        </p:txBody>
      </p:sp>
      <p:grpSp>
        <p:nvGrpSpPr>
          <p:cNvPr id="49" name="组合 48"/>
          <p:cNvGrpSpPr/>
          <p:nvPr/>
        </p:nvGrpSpPr>
        <p:grpSpPr>
          <a:xfrm>
            <a:off x="467545" y="2881964"/>
            <a:ext cx="8136340" cy="2895600"/>
            <a:chOff x="467545" y="2971800"/>
            <a:chExt cx="8136340" cy="2895600"/>
          </a:xfrm>
        </p:grpSpPr>
        <p:sp>
          <p:nvSpPr>
            <p:cNvPr id="4" name="Rectangle 148"/>
            <p:cNvSpPr>
              <a:spLocks noChangeArrowheads="1"/>
            </p:cNvSpPr>
            <p:nvPr/>
          </p:nvSpPr>
          <p:spPr bwMode="auto">
            <a:xfrm>
              <a:off x="467545" y="2971800"/>
              <a:ext cx="8136340" cy="2895600"/>
            </a:xfrm>
            <a:prstGeom prst="rect">
              <a:avLst/>
            </a:prstGeom>
            <a:solidFill>
              <a:srgbClr val="CCECFF"/>
            </a:solidFill>
            <a:ln w="28575" cap="rnd">
              <a:solidFill>
                <a:srgbClr val="FF3300"/>
              </a:solidFill>
              <a:prstDash val="sysDot"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buFontTx/>
                <a:buNone/>
              </a:pPr>
              <a:r>
                <a:rPr lang="en-US" altLang="zh-CN" sz="1600">
                  <a:solidFill>
                    <a:schemeClr val="tx1"/>
                  </a:solidFill>
                  <a:latin typeface="Times New Roman" pitchFamily="18" charset="0"/>
                  <a:ea typeface="华文仿宋" pitchFamily="2" charset="-122"/>
                </a:rPr>
                <a:t> </a:t>
              </a: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539552" y="3200400"/>
              <a:ext cx="1898849" cy="2236639"/>
              <a:chOff x="539552" y="3200400"/>
              <a:chExt cx="1898849" cy="2236639"/>
            </a:xfrm>
          </p:grpSpPr>
          <p:sp>
            <p:nvSpPr>
              <p:cNvPr id="6" name="Text Box 149"/>
              <p:cNvSpPr txBox="1">
                <a:spLocks noChangeArrowheads="1"/>
              </p:cNvSpPr>
              <p:nvPr/>
            </p:nvSpPr>
            <p:spPr bwMode="auto">
              <a:xfrm>
                <a:off x="539552" y="4157663"/>
                <a:ext cx="1444625" cy="4635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hlink"/>
                    </a:solidFill>
                  </a14:hiddenFill>
                </a:ext>
                <a:ext uri="{91240B29-F687-4F45-9708-019B960494DF}">
                  <a14:hiddenLine xmlns:a14="http://schemas.microsoft.com/office/drawing/2010/main" w="635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altLang="zh-CN" sz="2400" dirty="0" smtClean="0">
                    <a:solidFill>
                      <a:srgbClr val="333399"/>
                    </a:solidFill>
                    <a:latin typeface="Times New Roman" pitchFamily="18" charset="0"/>
                    <a:ea typeface="楷体_GB2312" pitchFamily="49" charset="-122"/>
                  </a:rPr>
                  <a:t>CPU</a:t>
                </a:r>
                <a:endParaRPr lang="en-US" altLang="zh-CN" sz="2400" dirty="0">
                  <a:solidFill>
                    <a:srgbClr val="333399"/>
                  </a:solidFill>
                  <a:latin typeface="Times New Roman" pitchFamily="18" charset="0"/>
                  <a:ea typeface="楷体_GB2312" pitchFamily="49" charset="-122"/>
                </a:endParaRPr>
              </a:p>
            </p:txBody>
          </p:sp>
          <p:sp>
            <p:nvSpPr>
              <p:cNvPr id="7" name="AutoShape 150"/>
              <p:cNvSpPr>
                <a:spLocks/>
              </p:cNvSpPr>
              <p:nvPr/>
            </p:nvSpPr>
            <p:spPr bwMode="auto">
              <a:xfrm>
                <a:off x="1331640" y="3399972"/>
                <a:ext cx="152400" cy="1905000"/>
              </a:xfrm>
              <a:prstGeom prst="leftBrace">
                <a:avLst>
                  <a:gd name="adj1" fmla="val 104167"/>
                  <a:gd name="adj2" fmla="val 50000"/>
                </a:avLst>
              </a:prstGeom>
              <a:noFill/>
              <a:ln w="19050">
                <a:solidFill>
                  <a:srgbClr val="003399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8" name="Text Box 152"/>
              <p:cNvSpPr txBox="1">
                <a:spLocks noChangeArrowheads="1"/>
              </p:cNvSpPr>
              <p:nvPr/>
            </p:nvSpPr>
            <p:spPr bwMode="auto">
              <a:xfrm>
                <a:off x="1447801" y="3200400"/>
                <a:ext cx="990600" cy="223663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hlink"/>
                    </a:solidFill>
                  </a14:hiddenFill>
                </a:ext>
                <a:ext uri="{91240B29-F687-4F45-9708-019B960494DF}">
                  <a14:hiddenLine xmlns:a14="http://schemas.microsoft.com/office/drawing/2010/main" w="635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pPr>
                  <a:lnSpc>
                    <a:spcPct val="16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2400" dirty="0">
                    <a:solidFill>
                      <a:srgbClr val="C00000"/>
                    </a:solidFill>
                    <a:latin typeface="Times New Roman" pitchFamily="18" charset="0"/>
                    <a:ea typeface="楷体_GB2312" pitchFamily="49" charset="-122"/>
                  </a:rPr>
                  <a:t>EU</a:t>
                </a:r>
              </a:p>
              <a:p>
                <a:pPr>
                  <a:lnSpc>
                    <a:spcPct val="16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18" charset="0"/>
                    <a:ea typeface="楷体_GB2312" pitchFamily="49" charset="-122"/>
                  </a:rPr>
                  <a:t>BIU</a:t>
                </a:r>
              </a:p>
              <a:p>
                <a:pPr>
                  <a:lnSpc>
                    <a:spcPct val="16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2400" dirty="0">
                    <a:solidFill>
                      <a:srgbClr val="333399"/>
                    </a:solidFill>
                    <a:latin typeface="Times New Roman" pitchFamily="18" charset="0"/>
                    <a:ea typeface="楷体_GB2312" pitchFamily="49" charset="-122"/>
                  </a:rPr>
                  <a:t>BUS</a:t>
                </a:r>
              </a:p>
            </p:txBody>
          </p:sp>
        </p:grpSp>
      </p:grpSp>
      <p:grpSp>
        <p:nvGrpSpPr>
          <p:cNvPr id="9" name="Group 182"/>
          <p:cNvGrpSpPr>
            <a:grpSpLocks/>
          </p:cNvGrpSpPr>
          <p:nvPr/>
        </p:nvGrpSpPr>
        <p:grpSpPr bwMode="auto">
          <a:xfrm>
            <a:off x="2362200" y="4114800"/>
            <a:ext cx="838200" cy="1165225"/>
            <a:chOff x="1488" y="2688"/>
            <a:chExt cx="528" cy="734"/>
          </a:xfrm>
        </p:grpSpPr>
        <p:sp>
          <p:nvSpPr>
            <p:cNvPr id="10" name="Text Box 160"/>
            <p:cNvSpPr txBox="1">
              <a:spLocks noChangeArrowheads="1"/>
            </p:cNvSpPr>
            <p:nvPr/>
          </p:nvSpPr>
          <p:spPr bwMode="auto">
            <a:xfrm>
              <a:off x="1488" y="2688"/>
              <a:ext cx="528" cy="254"/>
            </a:xfrm>
            <a:prstGeom prst="rect">
              <a:avLst/>
            </a:prstGeom>
            <a:solidFill>
              <a:srgbClr val="CCCCFF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zh-CN" altLang="en-US" sz="2000" dirty="0">
                  <a:solidFill>
                    <a:srgbClr val="333399"/>
                  </a:solidFill>
                  <a:latin typeface="Times New Roman" pitchFamily="18" charset="0"/>
                  <a:ea typeface="楷体_GB2312" pitchFamily="49" charset="-122"/>
                </a:rPr>
                <a:t>取指</a:t>
              </a:r>
              <a:r>
                <a:rPr lang="en-US" altLang="zh-CN" sz="2000" dirty="0">
                  <a:solidFill>
                    <a:srgbClr val="333399"/>
                  </a:solidFill>
                  <a:latin typeface="Times New Roman" pitchFamily="18" charset="0"/>
                  <a:ea typeface="楷体_GB2312" pitchFamily="49" charset="-122"/>
                </a:rPr>
                <a:t>1</a:t>
              </a:r>
            </a:p>
          </p:txBody>
        </p:sp>
        <p:sp>
          <p:nvSpPr>
            <p:cNvPr id="11" name="Text Box 161"/>
            <p:cNvSpPr txBox="1">
              <a:spLocks noChangeArrowheads="1"/>
            </p:cNvSpPr>
            <p:nvPr/>
          </p:nvSpPr>
          <p:spPr bwMode="auto">
            <a:xfrm>
              <a:off x="1488" y="3168"/>
              <a:ext cx="528" cy="254"/>
            </a:xfrm>
            <a:prstGeom prst="rect">
              <a:avLst/>
            </a:prstGeom>
            <a:solidFill>
              <a:srgbClr val="99CCFF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zh-CN" altLang="en-US" sz="2000" dirty="0">
                  <a:solidFill>
                    <a:srgbClr val="333399"/>
                  </a:solidFill>
                  <a:latin typeface="Times New Roman" pitchFamily="18" charset="0"/>
                  <a:ea typeface="楷体_GB2312" pitchFamily="49" charset="-122"/>
                </a:rPr>
                <a:t>忙</a:t>
              </a:r>
            </a:p>
          </p:txBody>
        </p:sp>
      </p:grpSp>
      <p:grpSp>
        <p:nvGrpSpPr>
          <p:cNvPr id="12" name="Group 187"/>
          <p:cNvGrpSpPr>
            <a:grpSpLocks/>
          </p:cNvGrpSpPr>
          <p:nvPr/>
        </p:nvGrpSpPr>
        <p:grpSpPr bwMode="auto">
          <a:xfrm>
            <a:off x="2743200" y="3352800"/>
            <a:ext cx="1371600" cy="1927225"/>
            <a:chOff x="1728" y="2208"/>
            <a:chExt cx="864" cy="1214"/>
          </a:xfrm>
        </p:grpSpPr>
        <p:grpSp>
          <p:nvGrpSpPr>
            <p:cNvPr id="13" name="Group 183"/>
            <p:cNvGrpSpPr>
              <a:grpSpLocks/>
            </p:cNvGrpSpPr>
            <p:nvPr/>
          </p:nvGrpSpPr>
          <p:grpSpPr bwMode="auto">
            <a:xfrm>
              <a:off x="2064" y="2208"/>
              <a:ext cx="528" cy="1214"/>
              <a:chOff x="2064" y="2208"/>
              <a:chExt cx="528" cy="1214"/>
            </a:xfrm>
          </p:grpSpPr>
          <p:sp>
            <p:nvSpPr>
              <p:cNvPr id="15" name="Text Box 162"/>
              <p:cNvSpPr txBox="1">
                <a:spLocks noChangeArrowheads="1"/>
              </p:cNvSpPr>
              <p:nvPr/>
            </p:nvSpPr>
            <p:spPr bwMode="auto">
              <a:xfrm>
                <a:off x="2064" y="2688"/>
                <a:ext cx="528" cy="254"/>
              </a:xfrm>
              <a:prstGeom prst="rect">
                <a:avLst/>
              </a:prstGeom>
              <a:solidFill>
                <a:srgbClr val="CCCCFF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zh-CN" altLang="en-US" sz="2000" dirty="0">
                    <a:solidFill>
                      <a:srgbClr val="333399"/>
                    </a:solidFill>
                    <a:latin typeface="Times New Roman" pitchFamily="18" charset="0"/>
                    <a:ea typeface="楷体_GB2312" pitchFamily="49" charset="-122"/>
                  </a:rPr>
                  <a:t>取指</a:t>
                </a:r>
                <a:r>
                  <a:rPr lang="en-US" altLang="zh-CN" sz="2000" dirty="0">
                    <a:solidFill>
                      <a:srgbClr val="333399"/>
                    </a:solidFill>
                    <a:latin typeface="Times New Roman" pitchFamily="18" charset="0"/>
                    <a:ea typeface="楷体_GB2312" pitchFamily="49" charset="-122"/>
                  </a:rPr>
                  <a:t>2</a:t>
                </a:r>
              </a:p>
            </p:txBody>
          </p:sp>
          <p:sp>
            <p:nvSpPr>
              <p:cNvPr id="16" name="Text Box 163"/>
              <p:cNvSpPr txBox="1">
                <a:spLocks noChangeArrowheads="1"/>
              </p:cNvSpPr>
              <p:nvPr/>
            </p:nvSpPr>
            <p:spPr bwMode="auto">
              <a:xfrm>
                <a:off x="2064" y="3168"/>
                <a:ext cx="528" cy="254"/>
              </a:xfrm>
              <a:prstGeom prst="rect">
                <a:avLst/>
              </a:prstGeom>
              <a:solidFill>
                <a:srgbClr val="99CCFF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pPr algn="ctr">
                  <a:spcBef>
                    <a:spcPct val="50000"/>
                  </a:spcBef>
                  <a:buFontTx/>
                  <a:buNone/>
                </a:pPr>
                <a:r>
                  <a:rPr lang="zh-CN" altLang="en-US" sz="2000" dirty="0">
                    <a:solidFill>
                      <a:srgbClr val="333399"/>
                    </a:solidFill>
                    <a:latin typeface="Times New Roman" pitchFamily="18" charset="0"/>
                    <a:ea typeface="楷体_GB2312" pitchFamily="49" charset="-122"/>
                  </a:rPr>
                  <a:t>忙</a:t>
                </a:r>
              </a:p>
            </p:txBody>
          </p:sp>
          <p:sp>
            <p:nvSpPr>
              <p:cNvPr id="17" name="Text Box 164"/>
              <p:cNvSpPr txBox="1">
                <a:spLocks noChangeArrowheads="1"/>
              </p:cNvSpPr>
              <p:nvPr/>
            </p:nvSpPr>
            <p:spPr bwMode="auto">
              <a:xfrm>
                <a:off x="2064" y="2208"/>
                <a:ext cx="528" cy="254"/>
              </a:xfrm>
              <a:prstGeom prst="rect">
                <a:avLst/>
              </a:prstGeom>
              <a:solidFill>
                <a:srgbClr val="CC99FF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zh-CN" altLang="en-US" sz="2000">
                    <a:solidFill>
                      <a:srgbClr val="333399"/>
                    </a:solidFill>
                    <a:latin typeface="Times New Roman" pitchFamily="18" charset="0"/>
                    <a:ea typeface="楷体_GB2312" pitchFamily="49" charset="-122"/>
                  </a:rPr>
                  <a:t>执指</a:t>
                </a:r>
                <a:r>
                  <a:rPr lang="en-US" altLang="zh-CN" sz="2000">
                    <a:solidFill>
                      <a:srgbClr val="333399"/>
                    </a:solidFill>
                    <a:latin typeface="Times New Roman" pitchFamily="18" charset="0"/>
                    <a:ea typeface="楷体_GB2312" pitchFamily="49" charset="-122"/>
                  </a:rPr>
                  <a:t>1</a:t>
                </a:r>
              </a:p>
            </p:txBody>
          </p:sp>
        </p:grpSp>
        <p:sp>
          <p:nvSpPr>
            <p:cNvPr id="14" name="Line 177"/>
            <p:cNvSpPr>
              <a:spLocks noChangeShapeType="1"/>
            </p:cNvSpPr>
            <p:nvPr/>
          </p:nvSpPr>
          <p:spPr bwMode="auto">
            <a:xfrm flipV="1">
              <a:off x="1728" y="2496"/>
              <a:ext cx="576" cy="192"/>
            </a:xfrm>
            <a:prstGeom prst="line">
              <a:avLst/>
            </a:prstGeom>
            <a:noFill/>
            <a:ln w="28575">
              <a:solidFill>
                <a:srgbClr val="003399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18" name="Group 188"/>
          <p:cNvGrpSpPr>
            <a:grpSpLocks/>
          </p:cNvGrpSpPr>
          <p:nvPr/>
        </p:nvGrpSpPr>
        <p:grpSpPr bwMode="auto">
          <a:xfrm>
            <a:off x="3657600" y="3352800"/>
            <a:ext cx="1371600" cy="1927225"/>
            <a:chOff x="2304" y="2208"/>
            <a:chExt cx="864" cy="1214"/>
          </a:xfrm>
        </p:grpSpPr>
        <p:grpSp>
          <p:nvGrpSpPr>
            <p:cNvPr id="19" name="Group 184"/>
            <p:cNvGrpSpPr>
              <a:grpSpLocks/>
            </p:cNvGrpSpPr>
            <p:nvPr/>
          </p:nvGrpSpPr>
          <p:grpSpPr bwMode="auto">
            <a:xfrm>
              <a:off x="2640" y="2208"/>
              <a:ext cx="528" cy="1214"/>
              <a:chOff x="2640" y="2208"/>
              <a:chExt cx="528" cy="1214"/>
            </a:xfrm>
          </p:grpSpPr>
          <p:sp>
            <p:nvSpPr>
              <p:cNvPr id="21" name="Text Box 165"/>
              <p:cNvSpPr txBox="1">
                <a:spLocks noChangeArrowheads="1"/>
              </p:cNvSpPr>
              <p:nvPr/>
            </p:nvSpPr>
            <p:spPr bwMode="auto">
              <a:xfrm>
                <a:off x="2640" y="2688"/>
                <a:ext cx="528" cy="254"/>
              </a:xfrm>
              <a:prstGeom prst="rect">
                <a:avLst/>
              </a:prstGeom>
              <a:solidFill>
                <a:srgbClr val="CCCCFF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zh-CN" altLang="en-US" sz="2000" dirty="0">
                    <a:solidFill>
                      <a:srgbClr val="333399"/>
                    </a:solidFill>
                    <a:latin typeface="Times New Roman" pitchFamily="18" charset="0"/>
                    <a:ea typeface="楷体_GB2312" pitchFamily="49" charset="-122"/>
                  </a:rPr>
                  <a:t>取指</a:t>
                </a:r>
                <a:r>
                  <a:rPr lang="en-US" altLang="zh-CN" sz="2000" dirty="0">
                    <a:solidFill>
                      <a:srgbClr val="333399"/>
                    </a:solidFill>
                    <a:latin typeface="Times New Roman" pitchFamily="18" charset="0"/>
                    <a:ea typeface="楷体_GB2312" pitchFamily="49" charset="-122"/>
                  </a:rPr>
                  <a:t>3</a:t>
                </a:r>
              </a:p>
            </p:txBody>
          </p:sp>
          <p:sp>
            <p:nvSpPr>
              <p:cNvPr id="22" name="Text Box 166"/>
              <p:cNvSpPr txBox="1">
                <a:spLocks noChangeArrowheads="1"/>
              </p:cNvSpPr>
              <p:nvPr/>
            </p:nvSpPr>
            <p:spPr bwMode="auto">
              <a:xfrm>
                <a:off x="2640" y="3168"/>
                <a:ext cx="528" cy="254"/>
              </a:xfrm>
              <a:prstGeom prst="rect">
                <a:avLst/>
              </a:prstGeom>
              <a:solidFill>
                <a:srgbClr val="99CCFF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pPr algn="ctr">
                  <a:spcBef>
                    <a:spcPct val="50000"/>
                  </a:spcBef>
                  <a:buFontTx/>
                  <a:buNone/>
                </a:pPr>
                <a:r>
                  <a:rPr lang="zh-CN" altLang="en-US" sz="2000" dirty="0">
                    <a:solidFill>
                      <a:srgbClr val="333399"/>
                    </a:solidFill>
                    <a:latin typeface="Times New Roman" pitchFamily="18" charset="0"/>
                    <a:ea typeface="楷体_GB2312" pitchFamily="49" charset="-122"/>
                  </a:rPr>
                  <a:t>忙</a:t>
                </a:r>
              </a:p>
            </p:txBody>
          </p:sp>
          <p:sp>
            <p:nvSpPr>
              <p:cNvPr id="23" name="Text Box 167"/>
              <p:cNvSpPr txBox="1">
                <a:spLocks noChangeArrowheads="1"/>
              </p:cNvSpPr>
              <p:nvPr/>
            </p:nvSpPr>
            <p:spPr bwMode="auto">
              <a:xfrm>
                <a:off x="2640" y="2208"/>
                <a:ext cx="528" cy="254"/>
              </a:xfrm>
              <a:prstGeom prst="rect">
                <a:avLst/>
              </a:prstGeom>
              <a:solidFill>
                <a:srgbClr val="CC99FF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zh-CN" altLang="en-US" sz="2000">
                    <a:solidFill>
                      <a:srgbClr val="333399"/>
                    </a:solidFill>
                    <a:latin typeface="Times New Roman" pitchFamily="18" charset="0"/>
                    <a:ea typeface="楷体_GB2312" pitchFamily="49" charset="-122"/>
                  </a:rPr>
                  <a:t>执指</a:t>
                </a:r>
                <a:r>
                  <a:rPr lang="en-US" altLang="zh-CN" sz="2000">
                    <a:solidFill>
                      <a:srgbClr val="333399"/>
                    </a:solidFill>
                    <a:latin typeface="Times New Roman" pitchFamily="18" charset="0"/>
                    <a:ea typeface="楷体_GB2312" pitchFamily="49" charset="-122"/>
                  </a:rPr>
                  <a:t>2</a:t>
                </a:r>
              </a:p>
            </p:txBody>
          </p:sp>
        </p:grpSp>
        <p:sp>
          <p:nvSpPr>
            <p:cNvPr id="20" name="Line 178"/>
            <p:cNvSpPr>
              <a:spLocks noChangeShapeType="1"/>
            </p:cNvSpPr>
            <p:nvPr/>
          </p:nvSpPr>
          <p:spPr bwMode="auto">
            <a:xfrm flipV="1">
              <a:off x="2304" y="2496"/>
              <a:ext cx="576" cy="192"/>
            </a:xfrm>
            <a:prstGeom prst="line">
              <a:avLst/>
            </a:prstGeom>
            <a:noFill/>
            <a:ln w="28575">
              <a:solidFill>
                <a:srgbClr val="003399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24" name="Group 189"/>
          <p:cNvGrpSpPr>
            <a:grpSpLocks/>
          </p:cNvGrpSpPr>
          <p:nvPr/>
        </p:nvGrpSpPr>
        <p:grpSpPr bwMode="auto">
          <a:xfrm>
            <a:off x="4648200" y="3352800"/>
            <a:ext cx="1295400" cy="1927225"/>
            <a:chOff x="2928" y="2208"/>
            <a:chExt cx="816" cy="1214"/>
          </a:xfrm>
        </p:grpSpPr>
        <p:grpSp>
          <p:nvGrpSpPr>
            <p:cNvPr id="25" name="Group 185"/>
            <p:cNvGrpSpPr>
              <a:grpSpLocks/>
            </p:cNvGrpSpPr>
            <p:nvPr/>
          </p:nvGrpSpPr>
          <p:grpSpPr bwMode="auto">
            <a:xfrm>
              <a:off x="3216" y="2208"/>
              <a:ext cx="528" cy="1214"/>
              <a:chOff x="3216" y="2208"/>
              <a:chExt cx="528" cy="1214"/>
            </a:xfrm>
          </p:grpSpPr>
          <p:sp>
            <p:nvSpPr>
              <p:cNvPr id="27" name="Text Box 168"/>
              <p:cNvSpPr txBox="1">
                <a:spLocks noChangeArrowheads="1"/>
              </p:cNvSpPr>
              <p:nvPr/>
            </p:nvSpPr>
            <p:spPr bwMode="auto">
              <a:xfrm>
                <a:off x="3216" y="2688"/>
                <a:ext cx="528" cy="254"/>
              </a:xfrm>
              <a:prstGeom prst="rect">
                <a:avLst/>
              </a:prstGeom>
              <a:solidFill>
                <a:srgbClr val="CCCCFF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zh-CN" altLang="en-US" sz="2000" dirty="0">
                    <a:solidFill>
                      <a:srgbClr val="333399"/>
                    </a:solidFill>
                    <a:latin typeface="Times New Roman" pitchFamily="18" charset="0"/>
                    <a:ea typeface="楷体_GB2312" pitchFamily="49" charset="-122"/>
                  </a:rPr>
                  <a:t>取指</a:t>
                </a:r>
                <a:r>
                  <a:rPr lang="en-US" altLang="zh-CN" sz="2000" dirty="0">
                    <a:solidFill>
                      <a:srgbClr val="333399"/>
                    </a:solidFill>
                    <a:latin typeface="Times New Roman" pitchFamily="18" charset="0"/>
                    <a:ea typeface="楷体_GB2312" pitchFamily="49" charset="-122"/>
                  </a:rPr>
                  <a:t>4</a:t>
                </a:r>
              </a:p>
            </p:txBody>
          </p:sp>
          <p:sp>
            <p:nvSpPr>
              <p:cNvPr id="28" name="Text Box 169"/>
              <p:cNvSpPr txBox="1">
                <a:spLocks noChangeArrowheads="1"/>
              </p:cNvSpPr>
              <p:nvPr/>
            </p:nvSpPr>
            <p:spPr bwMode="auto">
              <a:xfrm>
                <a:off x="3216" y="3168"/>
                <a:ext cx="528" cy="254"/>
              </a:xfrm>
              <a:prstGeom prst="rect">
                <a:avLst/>
              </a:prstGeom>
              <a:solidFill>
                <a:srgbClr val="99CCFF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pPr algn="ctr">
                  <a:spcBef>
                    <a:spcPct val="50000"/>
                  </a:spcBef>
                  <a:buFontTx/>
                  <a:buNone/>
                </a:pPr>
                <a:r>
                  <a:rPr lang="zh-CN" altLang="en-US" sz="2000" dirty="0">
                    <a:solidFill>
                      <a:srgbClr val="333399"/>
                    </a:solidFill>
                    <a:latin typeface="Times New Roman" pitchFamily="18" charset="0"/>
                    <a:ea typeface="楷体_GB2312" pitchFamily="49" charset="-122"/>
                  </a:rPr>
                  <a:t>忙</a:t>
                </a:r>
              </a:p>
            </p:txBody>
          </p:sp>
          <p:sp>
            <p:nvSpPr>
              <p:cNvPr id="29" name="Text Box 170"/>
              <p:cNvSpPr txBox="1">
                <a:spLocks noChangeArrowheads="1"/>
              </p:cNvSpPr>
              <p:nvPr/>
            </p:nvSpPr>
            <p:spPr bwMode="auto">
              <a:xfrm>
                <a:off x="3216" y="2208"/>
                <a:ext cx="528" cy="254"/>
              </a:xfrm>
              <a:prstGeom prst="rect">
                <a:avLst/>
              </a:prstGeom>
              <a:solidFill>
                <a:srgbClr val="CC99FF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zh-CN" altLang="en-US" sz="2000">
                    <a:solidFill>
                      <a:srgbClr val="333399"/>
                    </a:solidFill>
                    <a:latin typeface="Times New Roman" pitchFamily="18" charset="0"/>
                    <a:ea typeface="楷体_GB2312" pitchFamily="49" charset="-122"/>
                  </a:rPr>
                  <a:t>执指</a:t>
                </a:r>
                <a:r>
                  <a:rPr lang="en-US" altLang="zh-CN" sz="2000">
                    <a:solidFill>
                      <a:srgbClr val="333399"/>
                    </a:solidFill>
                    <a:latin typeface="Times New Roman" pitchFamily="18" charset="0"/>
                    <a:ea typeface="楷体_GB2312" pitchFamily="49" charset="-122"/>
                  </a:rPr>
                  <a:t>3</a:t>
                </a:r>
              </a:p>
            </p:txBody>
          </p:sp>
        </p:grpSp>
        <p:sp>
          <p:nvSpPr>
            <p:cNvPr id="26" name="Line 179"/>
            <p:cNvSpPr>
              <a:spLocks noChangeShapeType="1"/>
            </p:cNvSpPr>
            <p:nvPr/>
          </p:nvSpPr>
          <p:spPr bwMode="auto">
            <a:xfrm flipV="1">
              <a:off x="2928" y="2496"/>
              <a:ext cx="576" cy="192"/>
            </a:xfrm>
            <a:prstGeom prst="line">
              <a:avLst/>
            </a:prstGeom>
            <a:noFill/>
            <a:ln w="28575">
              <a:solidFill>
                <a:srgbClr val="003399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30" name="Group 202"/>
          <p:cNvGrpSpPr>
            <a:grpSpLocks/>
          </p:cNvGrpSpPr>
          <p:nvPr/>
        </p:nvGrpSpPr>
        <p:grpSpPr bwMode="auto">
          <a:xfrm>
            <a:off x="5562600" y="3352800"/>
            <a:ext cx="1295400" cy="1927225"/>
            <a:chOff x="3504" y="2112"/>
            <a:chExt cx="816" cy="1214"/>
          </a:xfrm>
        </p:grpSpPr>
        <p:sp>
          <p:nvSpPr>
            <p:cNvPr id="31" name="Text Box 171"/>
            <p:cNvSpPr txBox="1">
              <a:spLocks noChangeArrowheads="1"/>
            </p:cNvSpPr>
            <p:nvPr/>
          </p:nvSpPr>
          <p:spPr bwMode="auto">
            <a:xfrm>
              <a:off x="3792" y="2592"/>
              <a:ext cx="528" cy="254"/>
            </a:xfrm>
            <a:prstGeom prst="rect">
              <a:avLst/>
            </a:prstGeom>
            <a:solidFill>
              <a:srgbClr val="CCCCFF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zh-CN" altLang="en-US" sz="2000" dirty="0">
                  <a:solidFill>
                    <a:srgbClr val="333399"/>
                  </a:solidFill>
                  <a:latin typeface="Times New Roman" pitchFamily="18" charset="0"/>
                  <a:ea typeface="楷体_GB2312" pitchFamily="49" charset="-122"/>
                </a:rPr>
                <a:t>取指</a:t>
              </a:r>
              <a:r>
                <a:rPr lang="en-US" altLang="zh-CN" sz="2000" dirty="0">
                  <a:solidFill>
                    <a:srgbClr val="333399"/>
                  </a:solidFill>
                  <a:latin typeface="Times New Roman" pitchFamily="18" charset="0"/>
                  <a:ea typeface="楷体_GB2312" pitchFamily="49" charset="-122"/>
                </a:rPr>
                <a:t>5</a:t>
              </a:r>
            </a:p>
          </p:txBody>
        </p:sp>
        <p:sp>
          <p:nvSpPr>
            <p:cNvPr id="32" name="Text Box 172"/>
            <p:cNvSpPr txBox="1">
              <a:spLocks noChangeArrowheads="1"/>
            </p:cNvSpPr>
            <p:nvPr/>
          </p:nvSpPr>
          <p:spPr bwMode="auto">
            <a:xfrm>
              <a:off x="3792" y="3072"/>
              <a:ext cx="528" cy="254"/>
            </a:xfrm>
            <a:prstGeom prst="rect">
              <a:avLst/>
            </a:prstGeom>
            <a:solidFill>
              <a:srgbClr val="99CCFF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zh-CN" altLang="en-US" sz="2000" dirty="0">
                  <a:solidFill>
                    <a:srgbClr val="333399"/>
                  </a:solidFill>
                  <a:latin typeface="Times New Roman" pitchFamily="18" charset="0"/>
                  <a:ea typeface="楷体_GB2312" pitchFamily="49" charset="-122"/>
                </a:rPr>
                <a:t>忙</a:t>
              </a:r>
            </a:p>
          </p:txBody>
        </p:sp>
        <p:sp>
          <p:nvSpPr>
            <p:cNvPr id="33" name="Text Box 173"/>
            <p:cNvSpPr txBox="1">
              <a:spLocks noChangeArrowheads="1"/>
            </p:cNvSpPr>
            <p:nvPr/>
          </p:nvSpPr>
          <p:spPr bwMode="auto">
            <a:xfrm>
              <a:off x="3792" y="2112"/>
              <a:ext cx="528" cy="254"/>
            </a:xfrm>
            <a:prstGeom prst="rect">
              <a:avLst/>
            </a:prstGeom>
            <a:solidFill>
              <a:srgbClr val="CC99FF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zh-CN" altLang="en-US" sz="2000">
                  <a:solidFill>
                    <a:srgbClr val="333399"/>
                  </a:solidFill>
                  <a:latin typeface="Times New Roman" pitchFamily="18" charset="0"/>
                  <a:ea typeface="楷体_GB2312" pitchFamily="49" charset="-122"/>
                </a:rPr>
                <a:t>执指</a:t>
              </a:r>
              <a:r>
                <a:rPr lang="en-US" altLang="zh-CN" sz="2000">
                  <a:solidFill>
                    <a:srgbClr val="333399"/>
                  </a:solidFill>
                  <a:latin typeface="Times New Roman" pitchFamily="18" charset="0"/>
                  <a:ea typeface="楷体_GB2312" pitchFamily="49" charset="-122"/>
                </a:rPr>
                <a:t>4</a:t>
              </a:r>
            </a:p>
          </p:txBody>
        </p:sp>
        <p:sp>
          <p:nvSpPr>
            <p:cNvPr id="34" name="Line 180"/>
            <p:cNvSpPr>
              <a:spLocks noChangeShapeType="1"/>
            </p:cNvSpPr>
            <p:nvPr/>
          </p:nvSpPr>
          <p:spPr bwMode="auto">
            <a:xfrm flipV="1">
              <a:off x="3504" y="2400"/>
              <a:ext cx="576" cy="192"/>
            </a:xfrm>
            <a:prstGeom prst="line">
              <a:avLst/>
            </a:prstGeom>
            <a:noFill/>
            <a:ln w="28575">
              <a:solidFill>
                <a:srgbClr val="003399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35" name="Group 194"/>
          <p:cNvGrpSpPr>
            <a:grpSpLocks/>
          </p:cNvGrpSpPr>
          <p:nvPr/>
        </p:nvGrpSpPr>
        <p:grpSpPr bwMode="auto">
          <a:xfrm>
            <a:off x="2362200" y="3200400"/>
            <a:ext cx="6019800" cy="2209800"/>
            <a:chOff x="1488" y="2112"/>
            <a:chExt cx="3792" cy="1392"/>
          </a:xfrm>
        </p:grpSpPr>
        <p:grpSp>
          <p:nvGrpSpPr>
            <p:cNvPr id="36" name="Group 159"/>
            <p:cNvGrpSpPr>
              <a:grpSpLocks/>
            </p:cNvGrpSpPr>
            <p:nvPr/>
          </p:nvGrpSpPr>
          <p:grpSpPr bwMode="auto">
            <a:xfrm>
              <a:off x="1488" y="2160"/>
              <a:ext cx="3792" cy="1296"/>
              <a:chOff x="1584" y="2112"/>
              <a:chExt cx="3504" cy="1296"/>
            </a:xfrm>
          </p:grpSpPr>
          <p:sp>
            <p:nvSpPr>
              <p:cNvPr id="38" name="Line 153"/>
              <p:cNvSpPr>
                <a:spLocks noChangeShapeType="1"/>
              </p:cNvSpPr>
              <p:nvPr/>
            </p:nvSpPr>
            <p:spPr bwMode="auto">
              <a:xfrm>
                <a:off x="1584" y="2448"/>
                <a:ext cx="3504" cy="0"/>
              </a:xfrm>
              <a:prstGeom prst="line">
                <a:avLst/>
              </a:prstGeom>
              <a:noFill/>
              <a:ln w="28575">
                <a:solidFill>
                  <a:srgbClr val="003399"/>
                </a:solidFill>
                <a:round/>
                <a:headEnd/>
                <a:tailEnd type="stealth" w="med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9" name="Line 154"/>
              <p:cNvSpPr>
                <a:spLocks noChangeShapeType="1"/>
              </p:cNvSpPr>
              <p:nvPr/>
            </p:nvSpPr>
            <p:spPr bwMode="auto">
              <a:xfrm>
                <a:off x="1584" y="2928"/>
                <a:ext cx="3504" cy="0"/>
              </a:xfrm>
              <a:prstGeom prst="line">
                <a:avLst/>
              </a:prstGeom>
              <a:noFill/>
              <a:ln w="28575">
                <a:solidFill>
                  <a:srgbClr val="003399"/>
                </a:solidFill>
                <a:round/>
                <a:headEnd/>
                <a:tailEnd type="stealth" w="med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40" name="Line 155"/>
              <p:cNvSpPr>
                <a:spLocks noChangeShapeType="1"/>
              </p:cNvSpPr>
              <p:nvPr/>
            </p:nvSpPr>
            <p:spPr bwMode="auto">
              <a:xfrm>
                <a:off x="1584" y="3408"/>
                <a:ext cx="3504" cy="0"/>
              </a:xfrm>
              <a:prstGeom prst="line">
                <a:avLst/>
              </a:prstGeom>
              <a:noFill/>
              <a:ln w="28575">
                <a:solidFill>
                  <a:srgbClr val="003399"/>
                </a:solidFill>
                <a:round/>
                <a:headEnd/>
                <a:tailEnd type="stealth" w="med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41" name="Line 156"/>
              <p:cNvSpPr>
                <a:spLocks noChangeShapeType="1"/>
              </p:cNvSpPr>
              <p:nvPr/>
            </p:nvSpPr>
            <p:spPr bwMode="auto">
              <a:xfrm flipV="1">
                <a:off x="1584" y="2112"/>
                <a:ext cx="0" cy="1296"/>
              </a:xfrm>
              <a:prstGeom prst="line">
                <a:avLst/>
              </a:prstGeom>
              <a:noFill/>
              <a:ln w="28575">
                <a:solidFill>
                  <a:srgbClr val="003399"/>
                </a:solidFill>
                <a:round/>
                <a:headEnd/>
                <a:tailEnd type="stealth" w="med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7" name="Text Box 193"/>
            <p:cNvSpPr txBox="1">
              <a:spLocks noChangeArrowheads="1"/>
            </p:cNvSpPr>
            <p:nvPr/>
          </p:nvSpPr>
          <p:spPr bwMode="auto">
            <a:xfrm>
              <a:off x="5040" y="2112"/>
              <a:ext cx="180" cy="13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>
                <a:lnSpc>
                  <a:spcPct val="160000"/>
                </a:lnSpc>
                <a:spcBef>
                  <a:spcPct val="50000"/>
                </a:spcBef>
                <a:buFontTx/>
                <a:buNone/>
              </a:pPr>
              <a:r>
                <a:rPr lang="en-US" altLang="zh-CN" sz="2400">
                  <a:solidFill>
                    <a:srgbClr val="003399"/>
                  </a:solidFill>
                  <a:latin typeface="Times New Roman" pitchFamily="18" charset="0"/>
                  <a:ea typeface="楷体_GB2312" pitchFamily="49" charset="-122"/>
                </a:rPr>
                <a:t>t</a:t>
              </a:r>
            </a:p>
            <a:p>
              <a:pPr algn="l">
                <a:lnSpc>
                  <a:spcPct val="160000"/>
                </a:lnSpc>
                <a:spcBef>
                  <a:spcPct val="50000"/>
                </a:spcBef>
                <a:buFontTx/>
                <a:buNone/>
              </a:pPr>
              <a:r>
                <a:rPr lang="en-US" altLang="zh-CN" sz="2400">
                  <a:solidFill>
                    <a:srgbClr val="003399"/>
                  </a:solidFill>
                  <a:latin typeface="Times New Roman" pitchFamily="18" charset="0"/>
                  <a:ea typeface="楷体_GB2312" pitchFamily="49" charset="-122"/>
                </a:rPr>
                <a:t>t</a:t>
              </a:r>
            </a:p>
            <a:p>
              <a:pPr algn="l">
                <a:lnSpc>
                  <a:spcPct val="160000"/>
                </a:lnSpc>
                <a:spcBef>
                  <a:spcPct val="50000"/>
                </a:spcBef>
                <a:buFontTx/>
                <a:buNone/>
              </a:pPr>
              <a:r>
                <a:rPr lang="en-US" altLang="zh-CN" sz="2400">
                  <a:solidFill>
                    <a:srgbClr val="003399"/>
                  </a:solidFill>
                  <a:latin typeface="Times New Roman" pitchFamily="18" charset="0"/>
                  <a:ea typeface="楷体_GB2312" pitchFamily="49" charset="-122"/>
                </a:rPr>
                <a:t>t</a:t>
              </a:r>
            </a:p>
          </p:txBody>
        </p:sp>
      </p:grpSp>
      <p:sp>
        <p:nvSpPr>
          <p:cNvPr id="42" name="Text Box 136"/>
          <p:cNvSpPr txBox="1">
            <a:spLocks noChangeArrowheads="1"/>
          </p:cNvSpPr>
          <p:nvPr/>
        </p:nvSpPr>
        <p:spPr bwMode="auto">
          <a:xfrm>
            <a:off x="467545" y="1196752"/>
            <a:ext cx="8136340" cy="151767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  <a:extLst/>
        </p:spPr>
        <p:txBody>
          <a:bodyPr wrap="square" lIns="180000" tIns="180000" rIns="180000" bIns="180000">
            <a:spAutoFit/>
          </a:bodyPr>
          <a:lstStyle>
            <a:defPPr>
              <a:defRPr lang="zh-CN"/>
            </a:defPPr>
            <a:lvl1pPr indent="648000" algn="just" ea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 kumimoji="1" sz="2500" b="0">
                <a:solidFill>
                  <a:srgbClr val="000066"/>
                </a:solidFill>
                <a:latin typeface="Times New Roman" pitchFamily="18" charset="0"/>
                <a:ea typeface="楷体_GB2312"/>
              </a:defRPr>
            </a:lvl1pPr>
            <a:lvl2pPr marL="742950" indent="-28575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2pPr>
            <a:lvl3pPr marL="11430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3pPr>
            <a:lvl4pPr marL="16002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4pPr>
            <a:lvl5pPr marL="20574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dirty="0">
                <a:cs typeface="Times New Roman" pitchFamily="18" charset="0"/>
              </a:rPr>
              <a:t>指令的提取与执行分别由</a:t>
            </a:r>
            <a:r>
              <a:rPr lang="en-US" altLang="zh-CN" dirty="0">
                <a:cs typeface="Times New Roman" pitchFamily="18" charset="0"/>
              </a:rPr>
              <a:t>BIU</a:t>
            </a:r>
            <a:r>
              <a:rPr lang="zh-CN" altLang="en-US" dirty="0">
                <a:cs typeface="Times New Roman" pitchFamily="18" charset="0"/>
              </a:rPr>
              <a:t>和</a:t>
            </a:r>
            <a:r>
              <a:rPr lang="en-US" altLang="zh-CN" dirty="0">
                <a:cs typeface="Times New Roman" pitchFamily="18" charset="0"/>
              </a:rPr>
              <a:t>EU</a:t>
            </a:r>
            <a:r>
              <a:rPr lang="zh-CN" altLang="en-US" dirty="0">
                <a:cs typeface="Times New Roman" pitchFamily="18" charset="0"/>
              </a:rPr>
              <a:t>两部件完成，二者既独立又相互</a:t>
            </a:r>
            <a:r>
              <a:rPr lang="zh-CN" altLang="en-US" dirty="0" smtClean="0">
                <a:cs typeface="Times New Roman" pitchFamily="18" charset="0"/>
              </a:rPr>
              <a:t>配合</a:t>
            </a:r>
            <a:r>
              <a:rPr lang="en-US" altLang="zh-CN" dirty="0" smtClean="0">
                <a:cs typeface="Times New Roman" pitchFamily="18" charset="0"/>
              </a:rPr>
              <a:t>——</a:t>
            </a:r>
            <a:r>
              <a:rPr lang="zh-CN" altLang="en-US" dirty="0" smtClean="0">
                <a:cs typeface="Times New Roman" pitchFamily="18" charset="0"/>
              </a:rPr>
              <a:t>并行工作。</a:t>
            </a:r>
            <a:endParaRPr lang="zh-CN" altLang="en-US" dirty="0">
              <a:cs typeface="Times New Roman" pitchFamily="18" charset="0"/>
            </a:endParaRPr>
          </a:p>
        </p:txBody>
      </p:sp>
      <p:grpSp>
        <p:nvGrpSpPr>
          <p:cNvPr id="43" name="Group 203"/>
          <p:cNvGrpSpPr>
            <a:grpSpLocks/>
          </p:cNvGrpSpPr>
          <p:nvPr/>
        </p:nvGrpSpPr>
        <p:grpSpPr bwMode="auto">
          <a:xfrm>
            <a:off x="6477000" y="3352800"/>
            <a:ext cx="1295400" cy="1927225"/>
            <a:chOff x="4080" y="2112"/>
            <a:chExt cx="816" cy="1214"/>
          </a:xfrm>
        </p:grpSpPr>
        <p:grpSp>
          <p:nvGrpSpPr>
            <p:cNvPr id="44" name="Group 191"/>
            <p:cNvGrpSpPr>
              <a:grpSpLocks/>
            </p:cNvGrpSpPr>
            <p:nvPr/>
          </p:nvGrpSpPr>
          <p:grpSpPr bwMode="auto">
            <a:xfrm>
              <a:off x="4080" y="2112"/>
              <a:ext cx="816" cy="480"/>
              <a:chOff x="4080" y="2208"/>
              <a:chExt cx="816" cy="480"/>
            </a:xfrm>
          </p:grpSpPr>
          <p:sp>
            <p:nvSpPr>
              <p:cNvPr id="46" name="Text Box 176"/>
              <p:cNvSpPr txBox="1">
                <a:spLocks noChangeArrowheads="1"/>
              </p:cNvSpPr>
              <p:nvPr/>
            </p:nvSpPr>
            <p:spPr bwMode="auto">
              <a:xfrm>
                <a:off x="4368" y="2208"/>
                <a:ext cx="528" cy="254"/>
              </a:xfrm>
              <a:prstGeom prst="rect">
                <a:avLst/>
              </a:prstGeom>
              <a:solidFill>
                <a:srgbClr val="CC99FF"/>
              </a:solid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zh-CN" altLang="en-US" sz="2000">
                    <a:solidFill>
                      <a:srgbClr val="333399"/>
                    </a:solidFill>
                    <a:latin typeface="Times New Roman" pitchFamily="18" charset="0"/>
                    <a:ea typeface="楷体_GB2312" pitchFamily="49" charset="-122"/>
                  </a:rPr>
                  <a:t>执指</a:t>
                </a:r>
                <a:r>
                  <a:rPr lang="en-US" altLang="zh-CN" sz="2000">
                    <a:solidFill>
                      <a:srgbClr val="333399"/>
                    </a:solidFill>
                    <a:latin typeface="Times New Roman" pitchFamily="18" charset="0"/>
                    <a:ea typeface="楷体_GB2312" pitchFamily="49" charset="-122"/>
                  </a:rPr>
                  <a:t>5</a:t>
                </a:r>
              </a:p>
            </p:txBody>
          </p:sp>
          <p:sp>
            <p:nvSpPr>
              <p:cNvPr id="47" name="Line 181"/>
              <p:cNvSpPr>
                <a:spLocks noChangeShapeType="1"/>
              </p:cNvSpPr>
              <p:nvPr/>
            </p:nvSpPr>
            <p:spPr bwMode="auto">
              <a:xfrm flipV="1">
                <a:off x="4080" y="2496"/>
                <a:ext cx="576" cy="192"/>
              </a:xfrm>
              <a:prstGeom prst="line">
                <a:avLst/>
              </a:prstGeom>
              <a:noFill/>
              <a:ln w="28575">
                <a:solidFill>
                  <a:srgbClr val="003399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5" name="Text Box 201"/>
            <p:cNvSpPr txBox="1">
              <a:spLocks noChangeArrowheads="1"/>
            </p:cNvSpPr>
            <p:nvPr/>
          </p:nvSpPr>
          <p:spPr bwMode="auto">
            <a:xfrm>
              <a:off x="4368" y="3072"/>
              <a:ext cx="528" cy="254"/>
            </a:xfrm>
            <a:prstGeom prst="rect">
              <a:avLst/>
            </a:prstGeom>
            <a:solidFill>
              <a:srgbClr val="99CCFF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zh-CN" altLang="en-US" sz="2000" dirty="0">
                  <a:solidFill>
                    <a:srgbClr val="333399"/>
                  </a:solidFill>
                  <a:latin typeface="Times New Roman" pitchFamily="18" charset="0"/>
                  <a:ea typeface="楷体_GB2312" pitchFamily="49" charset="-122"/>
                </a:rPr>
                <a:t>忙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09004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5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25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75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25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75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25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2.1.3  </a:t>
            </a:r>
            <a:r>
              <a:rPr lang="en-US" altLang="zh-CN" dirty="0" smtClean="0"/>
              <a:t>8086</a:t>
            </a:r>
            <a:r>
              <a:rPr lang="zh-CN" altLang="zh-CN" dirty="0" smtClean="0"/>
              <a:t>寄存器</a:t>
            </a:r>
            <a:r>
              <a:rPr lang="zh-CN" altLang="zh-CN" dirty="0"/>
              <a:t>结构</a:t>
            </a:r>
            <a:endParaRPr lang="zh-CN" altLang="en-US" dirty="0"/>
          </a:p>
        </p:txBody>
      </p:sp>
      <p:pic>
        <p:nvPicPr>
          <p:cNvPr id="25602" name="Picture 2" descr="C:\Users\Administrator\AppData\Roaming\Tencent\Users\44194298\QQ\WinTemp\RichOle\4[6_77R89@1SNULNOH)4VEU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10" y="1395850"/>
            <a:ext cx="7056782" cy="4625438"/>
          </a:xfrm>
          <a:prstGeom prst="rect">
            <a:avLst/>
          </a:prstGeom>
          <a:solidFill>
            <a:srgbClr val="0070C0"/>
          </a:solidFill>
          <a:ln w="38100">
            <a:solidFill>
              <a:srgbClr val="9999FF"/>
            </a:solidFill>
          </a:ln>
          <a:effectLst>
            <a:outerShdw blurRad="107950" dist="12700" dir="5400000" algn="ctr">
              <a:srgbClr val="000000"/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2445822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0000" y="1125363"/>
            <a:ext cx="3039615" cy="584775"/>
          </a:xfrm>
          <a:noFill/>
        </p:spPr>
        <p:txBody>
          <a:bodyPr wrap="none" rtlCol="0" anchor="ctr" anchorCtr="0">
            <a:spAutoFit/>
          </a:bodyPr>
          <a:lstStyle/>
          <a:p>
            <a:pPr algn="l"/>
            <a:r>
              <a:rPr lang="en-US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．</a:t>
            </a:r>
            <a:r>
              <a:rPr lang="zh-CN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数据寄存器</a:t>
            </a:r>
            <a:endParaRPr lang="zh-CN" altLang="en-US" sz="3200" b="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smtClean="0"/>
              <a:t>2.1.3  8086</a:t>
            </a:r>
            <a:r>
              <a:rPr lang="zh-CN" altLang="zh-CN" smtClean="0"/>
              <a:t>寄存器结构</a:t>
            </a:r>
            <a:endParaRPr lang="zh-CN" altLang="en-US" dirty="0"/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454972" y="1824640"/>
            <a:ext cx="8418114" cy="95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C0C0C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FontTx/>
              <a:buNone/>
              <a:defRPr sz="2800">
                <a:solidFill>
                  <a:srgbClr val="FF0066"/>
                </a:solidFill>
                <a:latin typeface="Times New Roman" pitchFamily="18" charset="0"/>
                <a:ea typeface="楷体_GB2312"/>
                <a:cs typeface="Times New Roman" pitchFamily="18" charset="0"/>
              </a:defRPr>
            </a:lvl1pPr>
          </a:lstStyle>
          <a:p>
            <a:pPr indent="612000" algn="just">
              <a:spcBef>
                <a:spcPts val="0"/>
              </a:spcBef>
            </a:pPr>
            <a:r>
              <a:rPr lang="en-US" altLang="zh-CN" spc="200" dirty="0">
                <a:solidFill>
                  <a:srgbClr val="002060"/>
                </a:solidFill>
              </a:rPr>
              <a:t>16</a:t>
            </a:r>
            <a:r>
              <a:rPr lang="zh-CN" altLang="en-US" spc="200" dirty="0">
                <a:solidFill>
                  <a:srgbClr val="002060"/>
                </a:solidFill>
              </a:rPr>
              <a:t>位</a:t>
            </a:r>
            <a:r>
              <a:rPr lang="zh-CN" altLang="en-US" dirty="0">
                <a:solidFill>
                  <a:srgbClr val="002060"/>
                </a:solidFill>
              </a:rPr>
              <a:t>：</a:t>
            </a:r>
            <a:r>
              <a:rPr lang="en-US" altLang="zh-CN" dirty="0">
                <a:solidFill>
                  <a:srgbClr val="FF0000"/>
                </a:solidFill>
              </a:rPr>
              <a:t>AX</a:t>
            </a:r>
            <a:r>
              <a:rPr lang="zh-CN" altLang="en-US" dirty="0">
                <a:solidFill>
                  <a:srgbClr val="FF0000"/>
                </a:solidFill>
              </a:rPr>
              <a:t>、</a:t>
            </a:r>
            <a:r>
              <a:rPr lang="en-US" altLang="zh-CN" dirty="0">
                <a:solidFill>
                  <a:srgbClr val="FF0000"/>
                </a:solidFill>
              </a:rPr>
              <a:t>BX</a:t>
            </a:r>
            <a:r>
              <a:rPr lang="zh-CN" altLang="en-US" dirty="0">
                <a:solidFill>
                  <a:srgbClr val="FF0000"/>
                </a:solidFill>
              </a:rPr>
              <a:t>、</a:t>
            </a:r>
            <a:r>
              <a:rPr lang="en-US" altLang="zh-CN" dirty="0">
                <a:solidFill>
                  <a:srgbClr val="FF0000"/>
                </a:solidFill>
              </a:rPr>
              <a:t>CX</a:t>
            </a:r>
            <a:r>
              <a:rPr lang="zh-CN" altLang="en-US" dirty="0">
                <a:solidFill>
                  <a:srgbClr val="FF0000"/>
                </a:solidFill>
              </a:rPr>
              <a:t>、</a:t>
            </a:r>
            <a:r>
              <a:rPr lang="en-US" altLang="zh-CN" dirty="0">
                <a:solidFill>
                  <a:srgbClr val="FF0000"/>
                </a:solidFill>
              </a:rPr>
              <a:t>DX</a:t>
            </a:r>
          </a:p>
          <a:p>
            <a:pPr indent="612000" algn="just">
              <a:spcBef>
                <a:spcPts val="0"/>
              </a:spcBef>
            </a:pPr>
            <a:r>
              <a:rPr lang="en-US" altLang="zh-CN" spc="200" dirty="0">
                <a:solidFill>
                  <a:srgbClr val="002060"/>
                </a:solidFill>
              </a:rPr>
              <a:t>8</a:t>
            </a:r>
            <a:r>
              <a:rPr lang="zh-CN" altLang="en-US" spc="200" dirty="0">
                <a:solidFill>
                  <a:srgbClr val="002060"/>
                </a:solidFill>
              </a:rPr>
              <a:t>位</a:t>
            </a:r>
            <a:r>
              <a:rPr lang="zh-CN" altLang="en-US" dirty="0">
                <a:solidFill>
                  <a:srgbClr val="002060"/>
                </a:solidFill>
              </a:rPr>
              <a:t>： </a:t>
            </a:r>
            <a:r>
              <a:rPr lang="en-US" altLang="zh-CN" dirty="0">
                <a:solidFill>
                  <a:srgbClr val="FF0000"/>
                </a:solidFill>
              </a:rPr>
              <a:t>AH</a:t>
            </a:r>
            <a:r>
              <a:rPr lang="zh-CN" altLang="en-US" dirty="0">
                <a:solidFill>
                  <a:srgbClr val="FF0000"/>
                </a:solidFill>
              </a:rPr>
              <a:t>、</a:t>
            </a:r>
            <a:r>
              <a:rPr lang="en-US" altLang="zh-CN" dirty="0">
                <a:solidFill>
                  <a:srgbClr val="FF0000"/>
                </a:solidFill>
              </a:rPr>
              <a:t>BH</a:t>
            </a:r>
            <a:r>
              <a:rPr lang="zh-CN" altLang="en-US" dirty="0">
                <a:solidFill>
                  <a:srgbClr val="FF0000"/>
                </a:solidFill>
              </a:rPr>
              <a:t>、</a:t>
            </a:r>
            <a:r>
              <a:rPr lang="en-US" altLang="zh-CN" dirty="0">
                <a:solidFill>
                  <a:srgbClr val="FF0000"/>
                </a:solidFill>
              </a:rPr>
              <a:t>CH</a:t>
            </a:r>
            <a:r>
              <a:rPr lang="zh-CN" altLang="en-US" dirty="0">
                <a:solidFill>
                  <a:srgbClr val="FF0000"/>
                </a:solidFill>
              </a:rPr>
              <a:t>、</a:t>
            </a:r>
            <a:r>
              <a:rPr lang="en-US" altLang="zh-CN" dirty="0" smtClean="0">
                <a:solidFill>
                  <a:srgbClr val="FF0000"/>
                </a:solidFill>
              </a:rPr>
              <a:t>DH、AL</a:t>
            </a:r>
            <a:r>
              <a:rPr lang="zh-CN" altLang="en-US" dirty="0">
                <a:solidFill>
                  <a:srgbClr val="FF0000"/>
                </a:solidFill>
              </a:rPr>
              <a:t>、</a:t>
            </a:r>
            <a:r>
              <a:rPr lang="en-US" altLang="zh-CN" dirty="0">
                <a:solidFill>
                  <a:srgbClr val="FF0000"/>
                </a:solidFill>
              </a:rPr>
              <a:t>BL</a:t>
            </a:r>
            <a:r>
              <a:rPr lang="zh-CN" altLang="en-US" dirty="0">
                <a:solidFill>
                  <a:srgbClr val="FF0000"/>
                </a:solidFill>
              </a:rPr>
              <a:t>、</a:t>
            </a:r>
            <a:r>
              <a:rPr lang="en-US" altLang="zh-CN" dirty="0">
                <a:solidFill>
                  <a:srgbClr val="FF0000"/>
                </a:solidFill>
              </a:rPr>
              <a:t>CL</a:t>
            </a:r>
            <a:r>
              <a:rPr lang="zh-CN" altLang="en-US" dirty="0">
                <a:solidFill>
                  <a:srgbClr val="FF0000"/>
                </a:solidFill>
              </a:rPr>
              <a:t>、</a:t>
            </a:r>
            <a:r>
              <a:rPr lang="en-US" altLang="zh-CN" dirty="0">
                <a:solidFill>
                  <a:srgbClr val="FF0000"/>
                </a:solidFill>
              </a:rPr>
              <a:t>DL</a:t>
            </a:r>
          </a:p>
        </p:txBody>
      </p:sp>
      <p:sp>
        <p:nvSpPr>
          <p:cNvPr id="14" name="Text Box 16"/>
          <p:cNvSpPr txBox="1">
            <a:spLocks noChangeArrowheads="1"/>
          </p:cNvSpPr>
          <p:nvPr/>
        </p:nvSpPr>
        <p:spPr bwMode="auto">
          <a:xfrm>
            <a:off x="1187624" y="2989782"/>
            <a:ext cx="7200801" cy="314150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 anchor="ctr"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spcBef>
                <a:spcPct val="40000"/>
              </a:spcBef>
              <a:buFontTx/>
              <a:buChar char="•"/>
              <a:defRPr kumimoji="1" sz="2400" b="1">
                <a:latin typeface="Times New Roman" pitchFamily="18" charset="0"/>
                <a:ea typeface="华文楷体" pitchFamily="2" charset="-122"/>
              </a:defRPr>
            </a:lvl1pPr>
            <a:lvl2pPr marL="742950" indent="-28575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2pPr>
            <a:lvl3pPr marL="11430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3pPr>
            <a:lvl4pPr marL="16002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4pPr>
            <a:lvl5pPr marL="20574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b="0" dirty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  AX</a:t>
            </a:r>
            <a:r>
              <a:rPr lang="zh-CN" altLang="en-US" b="0" dirty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、</a:t>
            </a:r>
            <a:r>
              <a:rPr lang="en-US" altLang="zh-CN" b="0" dirty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AL</a:t>
            </a:r>
            <a:r>
              <a:rPr lang="zh-CN" altLang="en-US" b="0" dirty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：多用于各种运算、传送和</a:t>
            </a:r>
            <a:r>
              <a:rPr lang="en-US" altLang="zh-CN" b="0" dirty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I/O</a:t>
            </a:r>
            <a:r>
              <a:rPr lang="zh-CN" altLang="en-US" b="0" dirty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指令</a:t>
            </a:r>
            <a:r>
              <a:rPr lang="zh-CN" altLang="en-US" b="0" dirty="0" smtClean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中。</a:t>
            </a:r>
            <a:endParaRPr lang="zh-CN" altLang="en-US" b="0" dirty="0">
              <a:solidFill>
                <a:srgbClr val="002060"/>
              </a:solidFill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b="0" dirty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  </a:t>
            </a:r>
            <a:r>
              <a:rPr lang="en-US" altLang="zh-CN" b="0" dirty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BX</a:t>
            </a:r>
            <a:r>
              <a:rPr lang="zh-CN" altLang="en-US" b="0" dirty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：常用于存放存储器间接寻址时的偏移</a:t>
            </a:r>
            <a:r>
              <a:rPr lang="zh-CN" altLang="en-US" b="0" dirty="0" smtClean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地址。</a:t>
            </a:r>
            <a:endParaRPr lang="zh-CN" altLang="en-US" b="0" dirty="0">
              <a:solidFill>
                <a:srgbClr val="002060"/>
              </a:solidFill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b="0" dirty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  </a:t>
            </a:r>
            <a:r>
              <a:rPr lang="en-US" altLang="zh-CN" b="0" dirty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CX</a:t>
            </a:r>
            <a:r>
              <a:rPr lang="zh-CN" altLang="en-US" b="0" dirty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：在循环指令和串操作指令中</a:t>
            </a:r>
            <a:r>
              <a:rPr lang="zh-CN" altLang="en-US" b="0" dirty="0" smtClean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作为隐含</a:t>
            </a:r>
            <a:r>
              <a:rPr lang="zh-CN" altLang="en-US" b="0" dirty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的计数器，在移位指令中约定使用</a:t>
            </a:r>
            <a:r>
              <a:rPr lang="en-US" altLang="zh-CN" b="0" dirty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CL</a:t>
            </a:r>
            <a:r>
              <a:rPr lang="zh-CN" altLang="en-US" b="0" dirty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存放移位</a:t>
            </a:r>
            <a:r>
              <a:rPr lang="zh-CN" altLang="en-US" b="0" dirty="0" smtClean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次数。</a:t>
            </a:r>
            <a:endParaRPr lang="zh-CN" altLang="en-US" b="0" dirty="0">
              <a:solidFill>
                <a:srgbClr val="002060"/>
              </a:solidFill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b="0" dirty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  </a:t>
            </a:r>
            <a:r>
              <a:rPr lang="en-US" altLang="zh-CN" b="0" dirty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DX</a:t>
            </a:r>
            <a:r>
              <a:rPr lang="zh-CN" altLang="en-US" b="0" dirty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：在间接寻址的</a:t>
            </a:r>
            <a:r>
              <a:rPr lang="en-US" altLang="zh-CN" b="0" dirty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I/O</a:t>
            </a:r>
            <a:r>
              <a:rPr lang="zh-CN" altLang="en-US" b="0" dirty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指令中用于存放端口地址，在双字乘法</a:t>
            </a:r>
            <a:r>
              <a:rPr lang="en-US" altLang="zh-CN" b="0" dirty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/</a:t>
            </a:r>
            <a:r>
              <a:rPr lang="zh-CN" altLang="en-US" b="0" dirty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除法指令中约定使用</a:t>
            </a:r>
            <a:r>
              <a:rPr lang="en-US" altLang="zh-CN" b="0" dirty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DX</a:t>
            </a:r>
            <a:r>
              <a:rPr lang="zh-CN" altLang="en-US" b="0" dirty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存放双字型数据的高字</a:t>
            </a:r>
            <a:r>
              <a:rPr lang="zh-CN" altLang="en-US" b="0" dirty="0" smtClean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部分。</a:t>
            </a:r>
            <a:endParaRPr lang="zh-CN" altLang="en-US" b="0" dirty="0">
              <a:solidFill>
                <a:srgbClr val="002060"/>
              </a:solidFill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1009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0000" y="1125054"/>
            <a:ext cx="6114174" cy="584775"/>
          </a:xfrm>
          <a:noFill/>
        </p:spPr>
        <p:txBody>
          <a:bodyPr wrap="none" rtlCol="0" anchor="ctr" anchorCtr="0">
            <a:spAutoFit/>
          </a:bodyPr>
          <a:lstStyle/>
          <a:p>
            <a:pPr algn="l"/>
            <a:r>
              <a:rPr lang="en-US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．</a:t>
            </a:r>
            <a:r>
              <a:rPr lang="zh-CN" altLang="en-US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指针及变址</a:t>
            </a:r>
            <a:r>
              <a:rPr lang="zh-CN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寄存器</a:t>
            </a:r>
            <a:r>
              <a:rPr lang="en-US" altLang="zh-CN" sz="2800" dirty="0">
                <a:ea typeface="楷体_GB2312"/>
              </a:rPr>
              <a:t>（16</a:t>
            </a:r>
            <a:r>
              <a:rPr lang="zh-CN" altLang="en-US" sz="2800" dirty="0">
                <a:ea typeface="楷体_GB2312"/>
              </a:rPr>
              <a:t>位）</a:t>
            </a: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smtClean="0"/>
              <a:t>2.1.3  8086</a:t>
            </a:r>
            <a:r>
              <a:rPr lang="zh-CN" altLang="zh-CN" smtClean="0"/>
              <a:t>寄存器结构</a:t>
            </a:r>
            <a:endParaRPr lang="zh-CN" altLang="en-US" dirty="0"/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043608" y="2036600"/>
            <a:ext cx="7344816" cy="4003982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 anchor="ctr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9pPr>
          </a:lstStyle>
          <a:p>
            <a:pPr algn="just" eaLnBrk="1" hangingPunct="1">
              <a:lnSpc>
                <a:spcPct val="110000"/>
              </a:lnSpc>
              <a:spcBef>
                <a:spcPts val="1200"/>
              </a:spcBef>
              <a:spcAft>
                <a:spcPts val="600"/>
              </a:spcAft>
              <a:buFontTx/>
              <a:buChar char="•"/>
            </a:pPr>
            <a:r>
              <a:rPr lang="en-US" altLang="zh-CN" b="0" dirty="0">
                <a:ea typeface="宋体" pitchFamily="2" charset="-122"/>
                <a:cs typeface="Times New Roman" pitchFamily="18" charset="0"/>
              </a:rPr>
              <a:t>  </a:t>
            </a:r>
            <a:r>
              <a:rPr lang="en-US" altLang="zh-CN" dirty="0">
                <a:solidFill>
                  <a:srgbClr val="FF0000"/>
                </a:solidFill>
                <a:ea typeface="宋体" pitchFamily="2" charset="-122"/>
                <a:cs typeface="Times New Roman" pitchFamily="18" charset="0"/>
              </a:rPr>
              <a:t>BP</a:t>
            </a:r>
            <a:r>
              <a:rPr lang="en-US" altLang="zh-CN" b="0" dirty="0">
                <a:solidFill>
                  <a:srgbClr val="FF0000"/>
                </a:solidFill>
                <a:ea typeface="宋体" pitchFamily="2" charset="-122"/>
                <a:cs typeface="Times New Roman" pitchFamily="18" charset="0"/>
              </a:rPr>
              <a:t> </a:t>
            </a:r>
            <a:r>
              <a:rPr lang="zh-CN" altLang="en-US" b="0" dirty="0" smtClean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：</a:t>
            </a:r>
            <a:r>
              <a:rPr lang="zh-CN" altLang="en-US" dirty="0" smtClean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基址</a:t>
            </a:r>
            <a:r>
              <a:rPr lang="zh-CN" altLang="en-US" dirty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指针寄存器</a:t>
            </a:r>
            <a:r>
              <a:rPr lang="zh-CN" altLang="en-US" b="0" dirty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，常用于存放存储器间接寻址时堆栈段内的偏移</a:t>
            </a:r>
            <a:r>
              <a:rPr lang="zh-CN" altLang="en-US" b="0" dirty="0" smtClean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地址。</a:t>
            </a:r>
            <a:endParaRPr lang="zh-CN" altLang="en-US" b="0" dirty="0">
              <a:solidFill>
                <a:srgbClr val="002060"/>
              </a:solidFill>
              <a:ea typeface="宋体" pitchFamily="2" charset="-122"/>
              <a:cs typeface="Times New Roman" pitchFamily="18" charset="0"/>
            </a:endParaRPr>
          </a:p>
          <a:p>
            <a:pPr algn="just" eaLnBrk="1" hangingPunct="1">
              <a:lnSpc>
                <a:spcPct val="110000"/>
              </a:lnSpc>
              <a:spcBef>
                <a:spcPts val="1200"/>
              </a:spcBef>
              <a:spcAft>
                <a:spcPts val="600"/>
              </a:spcAft>
              <a:buFontTx/>
              <a:buChar char="•"/>
            </a:pPr>
            <a:r>
              <a:rPr lang="zh-CN" altLang="en-US" b="0" dirty="0">
                <a:ea typeface="宋体" pitchFamily="2" charset="-122"/>
                <a:cs typeface="Times New Roman" pitchFamily="18" charset="0"/>
              </a:rPr>
              <a:t>  </a:t>
            </a:r>
            <a:r>
              <a:rPr lang="en-US" altLang="zh-CN" dirty="0">
                <a:solidFill>
                  <a:srgbClr val="FF0000"/>
                </a:solidFill>
                <a:ea typeface="宋体" pitchFamily="2" charset="-122"/>
                <a:cs typeface="Times New Roman" pitchFamily="18" charset="0"/>
              </a:rPr>
              <a:t>SP</a:t>
            </a:r>
            <a:r>
              <a:rPr lang="en-US" altLang="zh-CN" b="0" dirty="0">
                <a:solidFill>
                  <a:srgbClr val="FF0000"/>
                </a:solidFill>
                <a:ea typeface="宋体" pitchFamily="2" charset="-122"/>
                <a:cs typeface="Times New Roman" pitchFamily="18" charset="0"/>
              </a:rPr>
              <a:t> </a:t>
            </a:r>
            <a:r>
              <a:rPr lang="zh-CN" altLang="en-US" b="0" dirty="0" smtClean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：</a:t>
            </a:r>
            <a:r>
              <a:rPr lang="zh-CN" altLang="en-US" dirty="0" smtClean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堆栈</a:t>
            </a:r>
            <a:r>
              <a:rPr lang="zh-CN" altLang="en-US" dirty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指针寄存器</a:t>
            </a:r>
            <a:r>
              <a:rPr lang="zh-CN" altLang="en-US" b="0" dirty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，一般用于存放堆栈段中栈顶的偏移地址，以实现对栈顶单元的数据入栈</a:t>
            </a:r>
            <a:r>
              <a:rPr lang="en-US" altLang="zh-CN" b="0" dirty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/</a:t>
            </a:r>
            <a:r>
              <a:rPr lang="zh-CN" altLang="en-US" b="0" dirty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出栈</a:t>
            </a:r>
            <a:r>
              <a:rPr lang="zh-CN" altLang="en-US" b="0" dirty="0" smtClean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操作。 </a:t>
            </a:r>
            <a:endParaRPr lang="zh-CN" altLang="en-US" b="0" dirty="0">
              <a:solidFill>
                <a:srgbClr val="002060"/>
              </a:solidFill>
              <a:ea typeface="宋体" pitchFamily="2" charset="-122"/>
              <a:cs typeface="Times New Roman" pitchFamily="18" charset="0"/>
            </a:endParaRPr>
          </a:p>
          <a:p>
            <a:pPr algn="just" eaLnBrk="1" hangingPunct="1">
              <a:lnSpc>
                <a:spcPct val="110000"/>
              </a:lnSpc>
              <a:spcBef>
                <a:spcPts val="1200"/>
              </a:spcBef>
              <a:spcAft>
                <a:spcPts val="600"/>
              </a:spcAft>
              <a:buFontTx/>
              <a:buChar char="•"/>
            </a:pPr>
            <a:r>
              <a:rPr lang="zh-CN" altLang="en-US" b="0" dirty="0">
                <a:ea typeface="宋体" pitchFamily="2" charset="-122"/>
                <a:cs typeface="Times New Roman" pitchFamily="18" charset="0"/>
              </a:rPr>
              <a:t>  </a:t>
            </a:r>
            <a:r>
              <a:rPr lang="en-US" altLang="zh-CN" dirty="0">
                <a:solidFill>
                  <a:srgbClr val="FF0000"/>
                </a:solidFill>
                <a:ea typeface="宋体" pitchFamily="2" charset="-122"/>
                <a:cs typeface="Times New Roman" pitchFamily="18" charset="0"/>
              </a:rPr>
              <a:t>SI</a:t>
            </a:r>
            <a:r>
              <a:rPr lang="en-US" altLang="zh-CN" b="0" dirty="0">
                <a:solidFill>
                  <a:srgbClr val="FF0000"/>
                </a:solidFill>
                <a:ea typeface="宋体" pitchFamily="2" charset="-122"/>
                <a:cs typeface="Times New Roman" pitchFamily="18" charset="0"/>
              </a:rPr>
              <a:t> </a:t>
            </a:r>
            <a:r>
              <a:rPr lang="zh-CN" altLang="en-US" b="0" dirty="0" smtClean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：</a:t>
            </a:r>
            <a:r>
              <a:rPr lang="zh-CN" altLang="en-US" dirty="0" smtClean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源</a:t>
            </a:r>
            <a:r>
              <a:rPr lang="zh-CN" altLang="en-US" dirty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变址寄存器</a:t>
            </a:r>
            <a:r>
              <a:rPr lang="zh-CN" altLang="en-US" b="0" dirty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，在串操作指令中用来存放源串操作数的偏移</a:t>
            </a:r>
            <a:r>
              <a:rPr lang="zh-CN" altLang="en-US" b="0" dirty="0" smtClean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地址。</a:t>
            </a:r>
            <a:endParaRPr lang="zh-CN" altLang="en-US" b="0" dirty="0">
              <a:solidFill>
                <a:srgbClr val="002060"/>
              </a:solidFill>
              <a:ea typeface="宋体" pitchFamily="2" charset="-122"/>
              <a:cs typeface="Times New Roman" pitchFamily="18" charset="0"/>
            </a:endParaRPr>
          </a:p>
          <a:p>
            <a:pPr algn="just" eaLnBrk="1" hangingPunct="1">
              <a:lnSpc>
                <a:spcPct val="110000"/>
              </a:lnSpc>
              <a:spcBef>
                <a:spcPts val="1200"/>
              </a:spcBef>
              <a:spcAft>
                <a:spcPts val="600"/>
              </a:spcAft>
              <a:buFontTx/>
              <a:buChar char="•"/>
            </a:pPr>
            <a:r>
              <a:rPr lang="zh-CN" altLang="en-US" dirty="0">
                <a:ea typeface="宋体" pitchFamily="2" charset="-122"/>
                <a:cs typeface="Times New Roman" pitchFamily="18" charset="0"/>
              </a:rPr>
              <a:t>  </a:t>
            </a:r>
            <a:r>
              <a:rPr lang="en-US" altLang="zh-CN" dirty="0">
                <a:solidFill>
                  <a:srgbClr val="FF0000"/>
                </a:solidFill>
                <a:ea typeface="宋体" pitchFamily="2" charset="-122"/>
                <a:cs typeface="Times New Roman" pitchFamily="18" charset="0"/>
              </a:rPr>
              <a:t>DI </a:t>
            </a:r>
            <a:r>
              <a:rPr lang="zh-CN" altLang="en-US" b="0" dirty="0" smtClean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：</a:t>
            </a:r>
            <a:r>
              <a:rPr lang="zh-CN" altLang="en-US" dirty="0" smtClean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目的</a:t>
            </a:r>
            <a:r>
              <a:rPr lang="zh-CN" altLang="en-US" dirty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变址寄存器</a:t>
            </a:r>
            <a:r>
              <a:rPr lang="zh-CN" altLang="en-US" b="0" dirty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，在串操作指令中用来存放目的串操作数的偏移</a:t>
            </a:r>
            <a:r>
              <a:rPr lang="zh-CN" altLang="en-US" b="0" dirty="0" smtClean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地址。</a:t>
            </a:r>
            <a:endParaRPr lang="zh-CN" altLang="en-US" b="0" dirty="0">
              <a:solidFill>
                <a:srgbClr val="002060"/>
              </a:solidFill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2761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0000" y="1125054"/>
            <a:ext cx="4164923" cy="584775"/>
          </a:xfrm>
          <a:noFill/>
        </p:spPr>
        <p:txBody>
          <a:bodyPr wrap="none" rtlCol="0" anchor="ctr" anchorCtr="0">
            <a:spAutoFit/>
          </a:bodyPr>
          <a:lstStyle/>
          <a:p>
            <a:pPr algn="l"/>
            <a:r>
              <a:rPr lang="en-US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．</a:t>
            </a:r>
            <a:r>
              <a:rPr lang="zh-CN" altLang="en-US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段</a:t>
            </a:r>
            <a:r>
              <a:rPr lang="zh-CN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寄存</a:t>
            </a:r>
            <a:r>
              <a:rPr lang="zh-CN" altLang="en-US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器</a:t>
            </a:r>
            <a:r>
              <a:rPr lang="en-US" altLang="zh-CN" sz="2800" dirty="0" smtClean="0">
                <a:ea typeface="楷体_GB2312"/>
              </a:rPr>
              <a:t>（</a:t>
            </a:r>
            <a:r>
              <a:rPr lang="en-US" altLang="zh-CN" sz="2800" dirty="0">
                <a:ea typeface="楷体_GB2312"/>
              </a:rPr>
              <a:t>16</a:t>
            </a:r>
            <a:r>
              <a:rPr lang="zh-CN" altLang="en-US" sz="2800" dirty="0">
                <a:ea typeface="楷体_GB2312"/>
              </a:rPr>
              <a:t>位</a:t>
            </a:r>
            <a:r>
              <a:rPr lang="zh-CN" altLang="en-US" sz="2800" dirty="0" smtClean="0">
                <a:ea typeface="楷体_GB2312"/>
              </a:rPr>
              <a:t>）</a:t>
            </a:r>
            <a:endParaRPr lang="zh-CN" altLang="en-US" sz="2800" b="0" dirty="0">
              <a:latin typeface="黑体" pitchFamily="49" charset="-122"/>
              <a:ea typeface="楷体_GB231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smtClean="0"/>
              <a:t>2.1.3  8086</a:t>
            </a:r>
            <a:r>
              <a:rPr lang="zh-CN" altLang="zh-CN" smtClean="0"/>
              <a:t>寄存器结构</a:t>
            </a:r>
            <a:endParaRPr lang="zh-CN" altLang="en-US" dirty="0"/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1187624" y="2050715"/>
            <a:ext cx="7272808" cy="3981732"/>
          </a:xfrm>
          <a:prstGeom prst="rect">
            <a:avLst/>
          </a:prstGeom>
          <a:noFill/>
          <a:ln w="9525">
            <a:solidFill>
              <a:srgbClr val="CC66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 anchor="ctr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9pPr>
          </a:lstStyle>
          <a:p>
            <a:pPr algn="just" eaLnBrk="1" hangingPunct="1">
              <a:lnSpc>
                <a:spcPct val="110000"/>
              </a:lnSpc>
              <a:spcBef>
                <a:spcPts val="600"/>
              </a:spcBef>
              <a:buFontTx/>
              <a:buChar char="•"/>
            </a:pPr>
            <a:r>
              <a:rPr lang="en-US" altLang="zh-CN" b="0" dirty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  </a:t>
            </a:r>
            <a:r>
              <a:rPr lang="zh-CN" altLang="en-US" dirty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代码段寄存器</a:t>
            </a:r>
            <a:r>
              <a:rPr lang="en-US" altLang="zh-CN" dirty="0">
                <a:solidFill>
                  <a:srgbClr val="FF0000"/>
                </a:solidFill>
                <a:ea typeface="宋体" pitchFamily="2" charset="-122"/>
                <a:cs typeface="Times New Roman" pitchFamily="18" charset="0"/>
              </a:rPr>
              <a:t>CS</a:t>
            </a:r>
            <a:r>
              <a:rPr lang="zh-CN" altLang="en-US" b="0" dirty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，代码段用来存放程序代码，其段基址存放于</a:t>
            </a:r>
            <a:r>
              <a:rPr lang="en-US" altLang="zh-CN" b="0" dirty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CS</a:t>
            </a:r>
            <a:r>
              <a:rPr lang="zh-CN" altLang="en-US" b="0" dirty="0" smtClean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中。</a:t>
            </a:r>
            <a:endParaRPr lang="zh-CN" altLang="en-US" b="0" dirty="0">
              <a:solidFill>
                <a:srgbClr val="002060"/>
              </a:solidFill>
              <a:ea typeface="宋体" pitchFamily="2" charset="-122"/>
              <a:cs typeface="Times New Roman" pitchFamily="18" charset="0"/>
            </a:endParaRPr>
          </a:p>
          <a:p>
            <a:pPr algn="just" eaLnBrk="1" hangingPunct="1">
              <a:lnSpc>
                <a:spcPct val="110000"/>
              </a:lnSpc>
              <a:spcBef>
                <a:spcPts val="600"/>
              </a:spcBef>
              <a:buFontTx/>
              <a:buChar char="•"/>
            </a:pPr>
            <a:r>
              <a:rPr lang="zh-CN" altLang="en-US" b="0" dirty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  </a:t>
            </a:r>
            <a:r>
              <a:rPr lang="zh-CN" altLang="en-US" dirty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数据段寄存器</a:t>
            </a:r>
            <a:r>
              <a:rPr lang="en-US" altLang="zh-CN" dirty="0">
                <a:solidFill>
                  <a:srgbClr val="FF0000"/>
                </a:solidFill>
                <a:ea typeface="宋体" pitchFamily="2" charset="-122"/>
                <a:cs typeface="Times New Roman" pitchFamily="18" charset="0"/>
              </a:rPr>
              <a:t>DS</a:t>
            </a:r>
            <a:r>
              <a:rPr lang="zh-CN" altLang="en-US" b="0" dirty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，</a:t>
            </a:r>
            <a:r>
              <a:rPr lang="zh-CN" altLang="en-US" b="0" dirty="0" smtClean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数据段主要</a:t>
            </a:r>
            <a:r>
              <a:rPr lang="zh-CN" altLang="en-US" b="0" dirty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用于存放程序运行时所需的数据或处理的结果，其段基址存放于</a:t>
            </a:r>
            <a:r>
              <a:rPr lang="en-US" altLang="zh-CN" b="0" dirty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DS</a:t>
            </a:r>
            <a:r>
              <a:rPr lang="zh-CN" altLang="en-US" b="0" dirty="0" smtClean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中。</a:t>
            </a:r>
            <a:endParaRPr lang="zh-CN" altLang="en-US" b="0" dirty="0">
              <a:solidFill>
                <a:srgbClr val="002060"/>
              </a:solidFill>
              <a:ea typeface="宋体" pitchFamily="2" charset="-122"/>
              <a:cs typeface="Times New Roman" pitchFamily="18" charset="0"/>
            </a:endParaRPr>
          </a:p>
          <a:p>
            <a:pPr algn="just" eaLnBrk="1" hangingPunct="1">
              <a:lnSpc>
                <a:spcPct val="110000"/>
              </a:lnSpc>
              <a:spcBef>
                <a:spcPts val="600"/>
              </a:spcBef>
              <a:buFontTx/>
              <a:buChar char="•"/>
            </a:pPr>
            <a:r>
              <a:rPr lang="zh-CN" altLang="en-US" b="0" dirty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  </a:t>
            </a:r>
            <a:r>
              <a:rPr lang="zh-CN" altLang="en-US" dirty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堆栈段寄存器</a:t>
            </a:r>
            <a:r>
              <a:rPr lang="en-US" altLang="zh-CN" dirty="0">
                <a:solidFill>
                  <a:srgbClr val="FF0000"/>
                </a:solidFill>
                <a:ea typeface="宋体" pitchFamily="2" charset="-122"/>
                <a:cs typeface="Times New Roman" pitchFamily="18" charset="0"/>
              </a:rPr>
              <a:t>SS</a:t>
            </a:r>
            <a:r>
              <a:rPr lang="zh-CN" altLang="en-US" b="0" dirty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，堆栈段也是保存数据的区域，其段基址由</a:t>
            </a:r>
            <a:r>
              <a:rPr lang="en-US" altLang="zh-CN" b="0" dirty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SS</a:t>
            </a:r>
            <a:r>
              <a:rPr lang="zh-CN" altLang="en-US" b="0" dirty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给出</a:t>
            </a:r>
            <a:r>
              <a:rPr lang="zh-CN" altLang="en-US" b="0" dirty="0" smtClean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，</a:t>
            </a:r>
            <a:r>
              <a:rPr lang="en-US" altLang="zh-CN" b="0" dirty="0" smtClean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CPU</a:t>
            </a:r>
            <a:r>
              <a:rPr lang="zh-CN" altLang="en-US" b="0" dirty="0" smtClean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根据 </a:t>
            </a:r>
            <a:r>
              <a:rPr lang="en-US" altLang="zh-CN" b="0" dirty="0" smtClean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SS:SP </a:t>
            </a:r>
            <a:r>
              <a:rPr lang="zh-CN" altLang="en-US" b="0" dirty="0" smtClean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对堆栈的</a:t>
            </a:r>
            <a:r>
              <a:rPr lang="zh-CN" altLang="en-US" b="0" dirty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栈顶单元读</a:t>
            </a:r>
            <a:r>
              <a:rPr lang="en-US" altLang="zh-CN" b="0" dirty="0" smtClean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/</a:t>
            </a:r>
            <a:r>
              <a:rPr lang="zh-CN" altLang="en-US" b="0" dirty="0" smtClean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写</a:t>
            </a:r>
            <a:r>
              <a:rPr lang="zh-CN" altLang="en-US" b="0" dirty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操作，也可以根据</a:t>
            </a:r>
            <a:r>
              <a:rPr lang="en-US" altLang="zh-CN" b="0" dirty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SS:BP</a:t>
            </a:r>
            <a:r>
              <a:rPr lang="zh-CN" altLang="en-US" b="0" dirty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访问堆栈段内任意</a:t>
            </a:r>
            <a:r>
              <a:rPr lang="zh-CN" altLang="en-US" b="0" dirty="0" smtClean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单元。</a:t>
            </a:r>
            <a:endParaRPr lang="zh-CN" altLang="en-US" b="0" dirty="0">
              <a:solidFill>
                <a:srgbClr val="002060"/>
              </a:solidFill>
              <a:ea typeface="宋体" pitchFamily="2" charset="-122"/>
              <a:cs typeface="Times New Roman" pitchFamily="18" charset="0"/>
            </a:endParaRPr>
          </a:p>
          <a:p>
            <a:pPr algn="just" eaLnBrk="1" hangingPunct="1">
              <a:lnSpc>
                <a:spcPct val="110000"/>
              </a:lnSpc>
              <a:spcBef>
                <a:spcPts val="600"/>
              </a:spcBef>
              <a:buFontTx/>
              <a:buChar char="•"/>
            </a:pPr>
            <a:r>
              <a:rPr lang="zh-CN" altLang="en-US" b="0" dirty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  </a:t>
            </a:r>
            <a:r>
              <a:rPr lang="zh-CN" altLang="en-US" dirty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附加段寄存器</a:t>
            </a:r>
            <a:r>
              <a:rPr lang="en-US" altLang="zh-CN" dirty="0">
                <a:solidFill>
                  <a:srgbClr val="FF0000"/>
                </a:solidFill>
                <a:ea typeface="宋体" pitchFamily="2" charset="-122"/>
                <a:cs typeface="Times New Roman" pitchFamily="18" charset="0"/>
              </a:rPr>
              <a:t>ES</a:t>
            </a:r>
            <a:r>
              <a:rPr lang="zh-CN" altLang="en-US" b="0" dirty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，附加段也用于数据的存储，段基址存放于</a:t>
            </a:r>
            <a:r>
              <a:rPr lang="en-US" altLang="zh-CN" b="0" dirty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ES</a:t>
            </a:r>
            <a:r>
              <a:rPr lang="zh-CN" altLang="en-US" b="0" dirty="0" smtClean="0">
                <a:solidFill>
                  <a:srgbClr val="002060"/>
                </a:solidFill>
                <a:ea typeface="宋体" pitchFamily="2" charset="-122"/>
                <a:cs typeface="Times New Roman" pitchFamily="18" charset="0"/>
              </a:rPr>
              <a:t>中。</a:t>
            </a:r>
            <a:endParaRPr lang="zh-CN" altLang="en-US" b="0" dirty="0">
              <a:solidFill>
                <a:srgbClr val="002060"/>
              </a:solidFill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1138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3528" y="2005975"/>
            <a:ext cx="2692397" cy="3871297"/>
            <a:chOff x="-1640660" y="1941336"/>
            <a:chExt cx="2692397" cy="3871297"/>
          </a:xfrm>
        </p:grpSpPr>
        <p:grpSp>
          <p:nvGrpSpPr>
            <p:cNvPr id="17" name="Group 15"/>
            <p:cNvGrpSpPr>
              <a:grpSpLocks/>
            </p:cNvGrpSpPr>
            <p:nvPr/>
          </p:nvGrpSpPr>
          <p:grpSpPr bwMode="auto">
            <a:xfrm>
              <a:off x="-1640660" y="1941336"/>
              <a:ext cx="2692397" cy="3871297"/>
              <a:chOff x="2912" y="1462"/>
              <a:chExt cx="1696" cy="1839"/>
            </a:xfrm>
          </p:grpSpPr>
          <p:sp>
            <p:nvSpPr>
              <p:cNvPr id="19" name="Rectangle 16"/>
              <p:cNvSpPr>
                <a:spLocks noChangeArrowheads="1"/>
              </p:cNvSpPr>
              <p:nvPr/>
            </p:nvSpPr>
            <p:spPr bwMode="auto">
              <a:xfrm>
                <a:off x="3666" y="1462"/>
                <a:ext cx="624" cy="1839"/>
              </a:xfrm>
              <a:prstGeom prst="rect">
                <a:avLst/>
              </a:prstGeom>
              <a:solidFill>
                <a:srgbClr val="DEDEDE"/>
              </a:solidFill>
              <a:ln w="9525">
                <a:solidFill>
                  <a:srgbClr val="969696"/>
                </a:solidFill>
                <a:miter lim="800000"/>
                <a:headEnd/>
                <a:tailEnd/>
              </a:ln>
            </p:spPr>
            <p:txBody>
              <a:bodyPr lIns="90000" tIns="46800" rIns="90000" bIns="46800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0" name="Line 17"/>
              <p:cNvSpPr>
                <a:spLocks noChangeShapeType="1"/>
              </p:cNvSpPr>
              <p:nvPr/>
            </p:nvSpPr>
            <p:spPr bwMode="auto">
              <a:xfrm>
                <a:off x="2970" y="1867"/>
                <a:ext cx="1474" cy="0"/>
              </a:xfrm>
              <a:prstGeom prst="line">
                <a:avLst/>
              </a:prstGeom>
              <a:noFill/>
              <a:ln w="9525">
                <a:solidFill>
                  <a:srgbClr val="007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square" lIns="90000" tIns="46800" rIns="90000" bIns="46800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1" name="Line 18"/>
              <p:cNvSpPr>
                <a:spLocks noChangeShapeType="1"/>
              </p:cNvSpPr>
              <p:nvPr/>
            </p:nvSpPr>
            <p:spPr bwMode="auto">
              <a:xfrm>
                <a:off x="2970" y="3031"/>
                <a:ext cx="1499" cy="0"/>
              </a:xfrm>
              <a:prstGeom prst="line">
                <a:avLst/>
              </a:prstGeom>
              <a:noFill/>
              <a:ln w="9525">
                <a:solidFill>
                  <a:srgbClr val="007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square" lIns="90000" tIns="46800" rIns="90000" bIns="46800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2" name="Text Box 19"/>
              <p:cNvSpPr txBox="1">
                <a:spLocks noChangeArrowheads="1"/>
              </p:cNvSpPr>
              <p:nvPr/>
            </p:nvSpPr>
            <p:spPr bwMode="auto">
              <a:xfrm>
                <a:off x="3722" y="2198"/>
                <a:ext cx="886" cy="25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E1E1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folHlink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 anchor="ctr">
                <a:spAutoFit/>
              </a:bodyPr>
              <a:lstStyle>
                <a:lvl1pPr eaLnBrk="0" hangingPunct="0">
                  <a:defRPr kumimoji="1" sz="2400" b="1">
                    <a:solidFill>
                      <a:schemeClr val="tx1"/>
                    </a:solidFill>
                    <a:latin typeface="Times New Roman" pitchFamily="18" charset="0"/>
                    <a:ea typeface="华文楷体" pitchFamily="2" charset="-122"/>
                  </a:defRPr>
                </a:lvl1pPr>
                <a:lvl2pPr marL="742950" indent="-285750" eaLnBrk="0" hangingPunct="0">
                  <a:defRPr kumimoji="1" sz="2400" b="1">
                    <a:solidFill>
                      <a:schemeClr val="tx1"/>
                    </a:solidFill>
                    <a:latin typeface="Times New Roman" pitchFamily="18" charset="0"/>
                    <a:ea typeface="华文楷体" pitchFamily="2" charset="-122"/>
                  </a:defRPr>
                </a:lvl2pPr>
                <a:lvl3pPr marL="1143000" indent="-228600" eaLnBrk="0" hangingPunct="0">
                  <a:defRPr kumimoji="1" sz="2400" b="1">
                    <a:solidFill>
                      <a:schemeClr val="tx1"/>
                    </a:solidFill>
                    <a:latin typeface="Times New Roman" pitchFamily="18" charset="0"/>
                    <a:ea typeface="华文楷体" pitchFamily="2" charset="-122"/>
                  </a:defRPr>
                </a:lvl3pPr>
                <a:lvl4pPr marL="1600200" indent="-228600" eaLnBrk="0" hangingPunct="0">
                  <a:defRPr kumimoji="1" sz="2400" b="1">
                    <a:solidFill>
                      <a:schemeClr val="tx1"/>
                    </a:solidFill>
                    <a:latin typeface="Times New Roman" pitchFamily="18" charset="0"/>
                    <a:ea typeface="华文楷体" pitchFamily="2" charset="-122"/>
                  </a:defRPr>
                </a:lvl4pPr>
                <a:lvl5pPr marL="2057400" indent="-228600" eaLnBrk="0" hangingPunct="0">
                  <a:defRPr kumimoji="1" sz="2400" b="1">
                    <a:solidFill>
                      <a:schemeClr val="tx1"/>
                    </a:solidFill>
                    <a:latin typeface="Times New Roman" pitchFamily="18" charset="0"/>
                    <a:ea typeface="华文楷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itchFamily="18" charset="0"/>
                    <a:ea typeface="华文楷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itchFamily="18" charset="0"/>
                    <a:ea typeface="华文楷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itchFamily="18" charset="0"/>
                    <a:ea typeface="华文楷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itchFamily="18" charset="0"/>
                    <a:ea typeface="华文楷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2000">
                    <a:solidFill>
                      <a:srgbClr val="0070C0"/>
                    </a:solidFill>
                    <a:ea typeface="楷体_GB2312" pitchFamily="49" charset="-122"/>
                  </a:rPr>
                  <a:t>指令</a:t>
                </a:r>
                <a:r>
                  <a:rPr lang="en-US" altLang="zh-CN" sz="2000">
                    <a:solidFill>
                      <a:srgbClr val="0070C0"/>
                    </a:solidFill>
                    <a:ea typeface="楷体_GB2312" pitchFamily="49" charset="-122"/>
                  </a:rPr>
                  <a:t>2</a:t>
                </a:r>
                <a:endParaRPr lang="en-US" altLang="zh-CN" sz="2800" u="sng">
                  <a:solidFill>
                    <a:srgbClr val="0070C0"/>
                  </a:solidFill>
                  <a:ea typeface="楷体_GB2312" pitchFamily="49" charset="-122"/>
                </a:endParaRPr>
              </a:p>
            </p:txBody>
          </p:sp>
          <p:sp>
            <p:nvSpPr>
              <p:cNvPr id="23" name="Text Box 20"/>
              <p:cNvSpPr txBox="1">
                <a:spLocks noChangeArrowheads="1"/>
              </p:cNvSpPr>
              <p:nvPr/>
            </p:nvSpPr>
            <p:spPr bwMode="auto">
              <a:xfrm>
                <a:off x="2912" y="1856"/>
                <a:ext cx="800" cy="1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E1E1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folHlink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 anchor="ctr">
                <a:spAutoFit/>
              </a:bodyPr>
              <a:lstStyle>
                <a:lvl1pPr eaLnBrk="0" hangingPunct="0">
                  <a:defRPr kumimoji="1" sz="2400" b="1">
                    <a:solidFill>
                      <a:schemeClr val="tx1"/>
                    </a:solidFill>
                    <a:latin typeface="Times New Roman" pitchFamily="18" charset="0"/>
                    <a:ea typeface="华文楷体" pitchFamily="2" charset="-122"/>
                  </a:defRPr>
                </a:lvl1pPr>
                <a:lvl2pPr marL="742950" indent="-285750" eaLnBrk="0" hangingPunct="0">
                  <a:defRPr kumimoji="1" sz="2400" b="1">
                    <a:solidFill>
                      <a:schemeClr val="tx1"/>
                    </a:solidFill>
                    <a:latin typeface="Times New Roman" pitchFamily="18" charset="0"/>
                    <a:ea typeface="华文楷体" pitchFamily="2" charset="-122"/>
                  </a:defRPr>
                </a:lvl2pPr>
                <a:lvl3pPr marL="1143000" indent="-228600" eaLnBrk="0" hangingPunct="0">
                  <a:defRPr kumimoji="1" sz="2400" b="1">
                    <a:solidFill>
                      <a:schemeClr val="tx1"/>
                    </a:solidFill>
                    <a:latin typeface="Times New Roman" pitchFamily="18" charset="0"/>
                    <a:ea typeface="华文楷体" pitchFamily="2" charset="-122"/>
                  </a:defRPr>
                </a:lvl3pPr>
                <a:lvl4pPr marL="1600200" indent="-228600" eaLnBrk="0" hangingPunct="0">
                  <a:defRPr kumimoji="1" sz="2400" b="1">
                    <a:solidFill>
                      <a:schemeClr val="tx1"/>
                    </a:solidFill>
                    <a:latin typeface="Times New Roman" pitchFamily="18" charset="0"/>
                    <a:ea typeface="华文楷体" pitchFamily="2" charset="-122"/>
                  </a:defRPr>
                </a:lvl4pPr>
                <a:lvl5pPr marL="2057400" indent="-228600" eaLnBrk="0" hangingPunct="0">
                  <a:defRPr kumimoji="1" sz="2400" b="1">
                    <a:solidFill>
                      <a:schemeClr val="tx1"/>
                    </a:solidFill>
                    <a:latin typeface="Times New Roman" pitchFamily="18" charset="0"/>
                    <a:ea typeface="华文楷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itchFamily="18" charset="0"/>
                    <a:ea typeface="华文楷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itchFamily="18" charset="0"/>
                    <a:ea typeface="华文楷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itchFamily="18" charset="0"/>
                    <a:ea typeface="华文楷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itchFamily="18" charset="0"/>
                    <a:ea typeface="华文楷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000" dirty="0">
                    <a:solidFill>
                      <a:srgbClr val="FF0000"/>
                    </a:solidFill>
                    <a:ea typeface="楷体_GB2312" pitchFamily="49" charset="-122"/>
                  </a:rPr>
                  <a:t>代码段</a:t>
                </a:r>
                <a:endParaRPr lang="zh-CN" altLang="en-US" sz="2800" u="sng" dirty="0">
                  <a:solidFill>
                    <a:srgbClr val="FF0000"/>
                  </a:solidFill>
                  <a:ea typeface="楷体_GB2312" pitchFamily="49" charset="-122"/>
                </a:endParaRPr>
              </a:p>
            </p:txBody>
          </p:sp>
          <p:sp>
            <p:nvSpPr>
              <p:cNvPr id="24" name="Text Box 21"/>
              <p:cNvSpPr txBox="1">
                <a:spLocks noChangeArrowheads="1"/>
              </p:cNvSpPr>
              <p:nvPr/>
            </p:nvSpPr>
            <p:spPr bwMode="auto">
              <a:xfrm>
                <a:off x="3722" y="2377"/>
                <a:ext cx="886" cy="25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E1E1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folHlink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 anchor="ctr">
                <a:spAutoFit/>
              </a:bodyPr>
              <a:lstStyle>
                <a:lvl1pPr eaLnBrk="0" hangingPunct="0">
                  <a:defRPr kumimoji="1" sz="2400" b="1">
                    <a:solidFill>
                      <a:schemeClr val="tx1"/>
                    </a:solidFill>
                    <a:latin typeface="Times New Roman" pitchFamily="18" charset="0"/>
                    <a:ea typeface="华文楷体" pitchFamily="2" charset="-122"/>
                  </a:defRPr>
                </a:lvl1pPr>
                <a:lvl2pPr marL="742950" indent="-285750" eaLnBrk="0" hangingPunct="0">
                  <a:defRPr kumimoji="1" sz="2400" b="1">
                    <a:solidFill>
                      <a:schemeClr val="tx1"/>
                    </a:solidFill>
                    <a:latin typeface="Times New Roman" pitchFamily="18" charset="0"/>
                    <a:ea typeface="华文楷体" pitchFamily="2" charset="-122"/>
                  </a:defRPr>
                </a:lvl2pPr>
                <a:lvl3pPr marL="1143000" indent="-228600" eaLnBrk="0" hangingPunct="0">
                  <a:defRPr kumimoji="1" sz="2400" b="1">
                    <a:solidFill>
                      <a:schemeClr val="tx1"/>
                    </a:solidFill>
                    <a:latin typeface="Times New Roman" pitchFamily="18" charset="0"/>
                    <a:ea typeface="华文楷体" pitchFamily="2" charset="-122"/>
                  </a:defRPr>
                </a:lvl3pPr>
                <a:lvl4pPr marL="1600200" indent="-228600" eaLnBrk="0" hangingPunct="0">
                  <a:defRPr kumimoji="1" sz="2400" b="1">
                    <a:solidFill>
                      <a:schemeClr val="tx1"/>
                    </a:solidFill>
                    <a:latin typeface="Times New Roman" pitchFamily="18" charset="0"/>
                    <a:ea typeface="华文楷体" pitchFamily="2" charset="-122"/>
                  </a:defRPr>
                </a:lvl4pPr>
                <a:lvl5pPr marL="2057400" indent="-228600" eaLnBrk="0" hangingPunct="0">
                  <a:defRPr kumimoji="1" sz="2400" b="1">
                    <a:solidFill>
                      <a:schemeClr val="tx1"/>
                    </a:solidFill>
                    <a:latin typeface="Times New Roman" pitchFamily="18" charset="0"/>
                    <a:ea typeface="华文楷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itchFamily="18" charset="0"/>
                    <a:ea typeface="华文楷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itchFamily="18" charset="0"/>
                    <a:ea typeface="华文楷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itchFamily="18" charset="0"/>
                    <a:ea typeface="华文楷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itchFamily="18" charset="0"/>
                    <a:ea typeface="华文楷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2000">
                    <a:solidFill>
                      <a:srgbClr val="0070C0"/>
                    </a:solidFill>
                    <a:ea typeface="楷体_GB2312" pitchFamily="49" charset="-122"/>
                  </a:rPr>
                  <a:t>指令</a:t>
                </a:r>
                <a:r>
                  <a:rPr lang="en-US" altLang="zh-CN" sz="2000">
                    <a:solidFill>
                      <a:srgbClr val="0070C0"/>
                    </a:solidFill>
                    <a:ea typeface="楷体_GB2312" pitchFamily="49" charset="-122"/>
                  </a:rPr>
                  <a:t>3</a:t>
                </a:r>
                <a:endParaRPr lang="en-US" altLang="zh-CN" sz="2800" u="sng">
                  <a:solidFill>
                    <a:srgbClr val="0070C0"/>
                  </a:solidFill>
                  <a:ea typeface="楷体_GB2312" pitchFamily="49" charset="-122"/>
                </a:endParaRPr>
              </a:p>
            </p:txBody>
          </p:sp>
          <p:sp>
            <p:nvSpPr>
              <p:cNvPr id="25" name="Text Box 22"/>
              <p:cNvSpPr txBox="1">
                <a:spLocks noChangeArrowheads="1"/>
              </p:cNvSpPr>
              <p:nvPr/>
            </p:nvSpPr>
            <p:spPr bwMode="auto">
              <a:xfrm>
                <a:off x="3722" y="2018"/>
                <a:ext cx="886" cy="25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E1E1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folHlink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 anchor="ctr">
                <a:spAutoFit/>
              </a:bodyPr>
              <a:lstStyle>
                <a:lvl1pPr eaLnBrk="0" hangingPunct="0">
                  <a:defRPr kumimoji="1" sz="2400" b="1">
                    <a:solidFill>
                      <a:schemeClr val="tx1"/>
                    </a:solidFill>
                    <a:latin typeface="Times New Roman" pitchFamily="18" charset="0"/>
                    <a:ea typeface="华文楷体" pitchFamily="2" charset="-122"/>
                  </a:defRPr>
                </a:lvl1pPr>
                <a:lvl2pPr marL="742950" indent="-285750" eaLnBrk="0" hangingPunct="0">
                  <a:defRPr kumimoji="1" sz="2400" b="1">
                    <a:solidFill>
                      <a:schemeClr val="tx1"/>
                    </a:solidFill>
                    <a:latin typeface="Times New Roman" pitchFamily="18" charset="0"/>
                    <a:ea typeface="华文楷体" pitchFamily="2" charset="-122"/>
                  </a:defRPr>
                </a:lvl2pPr>
                <a:lvl3pPr marL="1143000" indent="-228600" eaLnBrk="0" hangingPunct="0">
                  <a:defRPr kumimoji="1" sz="2400" b="1">
                    <a:solidFill>
                      <a:schemeClr val="tx1"/>
                    </a:solidFill>
                    <a:latin typeface="Times New Roman" pitchFamily="18" charset="0"/>
                    <a:ea typeface="华文楷体" pitchFamily="2" charset="-122"/>
                  </a:defRPr>
                </a:lvl3pPr>
                <a:lvl4pPr marL="1600200" indent="-228600" eaLnBrk="0" hangingPunct="0">
                  <a:defRPr kumimoji="1" sz="2400" b="1">
                    <a:solidFill>
                      <a:schemeClr val="tx1"/>
                    </a:solidFill>
                    <a:latin typeface="Times New Roman" pitchFamily="18" charset="0"/>
                    <a:ea typeface="华文楷体" pitchFamily="2" charset="-122"/>
                  </a:defRPr>
                </a:lvl4pPr>
                <a:lvl5pPr marL="2057400" indent="-228600" eaLnBrk="0" hangingPunct="0">
                  <a:defRPr kumimoji="1" sz="2400" b="1">
                    <a:solidFill>
                      <a:schemeClr val="tx1"/>
                    </a:solidFill>
                    <a:latin typeface="Times New Roman" pitchFamily="18" charset="0"/>
                    <a:ea typeface="华文楷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itchFamily="18" charset="0"/>
                    <a:ea typeface="华文楷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itchFamily="18" charset="0"/>
                    <a:ea typeface="华文楷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itchFamily="18" charset="0"/>
                    <a:ea typeface="华文楷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itchFamily="18" charset="0"/>
                    <a:ea typeface="华文楷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2000" dirty="0">
                    <a:solidFill>
                      <a:srgbClr val="0070C0"/>
                    </a:solidFill>
                    <a:ea typeface="楷体_GB2312" pitchFamily="49" charset="-122"/>
                  </a:rPr>
                  <a:t>指令</a:t>
                </a:r>
                <a:r>
                  <a:rPr lang="en-US" altLang="zh-CN" sz="2000" dirty="0">
                    <a:solidFill>
                      <a:srgbClr val="0070C0"/>
                    </a:solidFill>
                    <a:ea typeface="楷体_GB2312" pitchFamily="49" charset="-122"/>
                  </a:rPr>
                  <a:t>1</a:t>
                </a:r>
                <a:endParaRPr lang="en-US" altLang="zh-CN" sz="2800" u="sng" dirty="0">
                  <a:solidFill>
                    <a:srgbClr val="0070C0"/>
                  </a:solidFill>
                  <a:ea typeface="楷体_GB2312" pitchFamily="49" charset="-122"/>
                </a:endParaRPr>
              </a:p>
            </p:txBody>
          </p:sp>
          <p:sp>
            <p:nvSpPr>
              <p:cNvPr id="26" name="Text Box 23"/>
              <p:cNvSpPr txBox="1">
                <a:spLocks noChangeArrowheads="1"/>
              </p:cNvSpPr>
              <p:nvPr/>
            </p:nvSpPr>
            <p:spPr bwMode="auto">
              <a:xfrm>
                <a:off x="3722" y="2559"/>
                <a:ext cx="886" cy="25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E1E1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folHlink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 anchor="ctr">
                <a:spAutoFit/>
              </a:bodyPr>
              <a:lstStyle>
                <a:lvl1pPr eaLnBrk="0" hangingPunct="0">
                  <a:defRPr kumimoji="1" sz="2400" b="1">
                    <a:solidFill>
                      <a:schemeClr val="tx1"/>
                    </a:solidFill>
                    <a:latin typeface="Times New Roman" pitchFamily="18" charset="0"/>
                    <a:ea typeface="华文楷体" pitchFamily="2" charset="-122"/>
                  </a:defRPr>
                </a:lvl1pPr>
                <a:lvl2pPr marL="742950" indent="-285750" eaLnBrk="0" hangingPunct="0">
                  <a:defRPr kumimoji="1" sz="2400" b="1">
                    <a:solidFill>
                      <a:schemeClr val="tx1"/>
                    </a:solidFill>
                    <a:latin typeface="Times New Roman" pitchFamily="18" charset="0"/>
                    <a:ea typeface="华文楷体" pitchFamily="2" charset="-122"/>
                  </a:defRPr>
                </a:lvl2pPr>
                <a:lvl3pPr marL="1143000" indent="-228600" eaLnBrk="0" hangingPunct="0">
                  <a:defRPr kumimoji="1" sz="2400" b="1">
                    <a:solidFill>
                      <a:schemeClr val="tx1"/>
                    </a:solidFill>
                    <a:latin typeface="Times New Roman" pitchFamily="18" charset="0"/>
                    <a:ea typeface="华文楷体" pitchFamily="2" charset="-122"/>
                  </a:defRPr>
                </a:lvl3pPr>
                <a:lvl4pPr marL="1600200" indent="-228600" eaLnBrk="0" hangingPunct="0">
                  <a:defRPr kumimoji="1" sz="2400" b="1">
                    <a:solidFill>
                      <a:schemeClr val="tx1"/>
                    </a:solidFill>
                    <a:latin typeface="Times New Roman" pitchFamily="18" charset="0"/>
                    <a:ea typeface="华文楷体" pitchFamily="2" charset="-122"/>
                  </a:defRPr>
                </a:lvl4pPr>
                <a:lvl5pPr marL="2057400" indent="-228600" eaLnBrk="0" hangingPunct="0">
                  <a:defRPr kumimoji="1" sz="2400" b="1">
                    <a:solidFill>
                      <a:schemeClr val="tx1"/>
                    </a:solidFill>
                    <a:latin typeface="Times New Roman" pitchFamily="18" charset="0"/>
                    <a:ea typeface="华文楷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itchFamily="18" charset="0"/>
                    <a:ea typeface="华文楷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itchFamily="18" charset="0"/>
                    <a:ea typeface="华文楷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itchFamily="18" charset="0"/>
                    <a:ea typeface="华文楷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>
                    <a:solidFill>
                      <a:schemeClr val="tx1"/>
                    </a:solidFill>
                    <a:latin typeface="Times New Roman" pitchFamily="18" charset="0"/>
                    <a:ea typeface="华文楷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2000" dirty="0">
                    <a:solidFill>
                      <a:srgbClr val="0070C0"/>
                    </a:solidFill>
                    <a:ea typeface="楷体_GB2312" pitchFamily="49" charset="-122"/>
                  </a:rPr>
                  <a:t>指令</a:t>
                </a:r>
                <a:r>
                  <a:rPr lang="en-US" altLang="zh-CN" sz="2000" dirty="0">
                    <a:solidFill>
                      <a:srgbClr val="0070C0"/>
                    </a:solidFill>
                    <a:ea typeface="楷体_GB2312" pitchFamily="49" charset="-122"/>
                  </a:rPr>
                  <a:t>4</a:t>
                </a:r>
                <a:endParaRPr lang="en-US" altLang="zh-CN" sz="2800" u="sng" dirty="0">
                  <a:solidFill>
                    <a:srgbClr val="0070C0"/>
                  </a:solidFill>
                  <a:ea typeface="楷体_GB2312" pitchFamily="49" charset="-122"/>
                </a:endParaRPr>
              </a:p>
            </p:txBody>
          </p:sp>
        </p:grpSp>
        <p:sp>
          <p:nvSpPr>
            <p:cNvPr id="18" name="Text Box 24"/>
            <p:cNvSpPr txBox="1">
              <a:spLocks noChangeArrowheads="1"/>
            </p:cNvSpPr>
            <p:nvPr/>
          </p:nvSpPr>
          <p:spPr bwMode="auto">
            <a:xfrm>
              <a:off x="-89549" y="4551538"/>
              <a:ext cx="458757" cy="6946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blipFill dpi="0" rotWithShape="0">
                    <a:blip r:embed="rId3"/>
                    <a:srcRect/>
                    <a:tile tx="0" ty="0" sx="100000" sy="100000" flip="none" algn="tl"/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lIns="90000" tIns="46800" rIns="90000" bIns="46800" anchor="ctr">
              <a:spAutoFit/>
            </a:bodyPr>
            <a:lstStyle>
              <a:lvl1pPr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华文楷体" pitchFamily="2" charset="-122"/>
                </a:defRPr>
              </a:lvl1pPr>
              <a:lvl2pPr marL="742950" indent="-2857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华文楷体" pitchFamily="2" charset="-122"/>
                </a:defRPr>
              </a:lvl2pPr>
              <a:lvl3pPr marL="1143000" indent="-22860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华文楷体" pitchFamily="2" charset="-122"/>
                </a:defRPr>
              </a:lvl3pPr>
              <a:lvl4pPr marL="1600200" indent="-22860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华文楷体" pitchFamily="2" charset="-122"/>
                </a:defRPr>
              </a:lvl4pPr>
              <a:lvl5pPr marL="2057400" indent="-22860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华文楷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华文楷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华文楷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华文楷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华文楷体" pitchFamily="2" charset="-122"/>
                </a:defRPr>
              </a:lvl9pPr>
            </a:lstStyle>
            <a:p>
              <a:pPr algn="ctr" eaLnBrk="1" hangingPunct="1"/>
              <a:r>
                <a:rPr lang="en-US" altLang="zh-CN" sz="1800" dirty="0">
                  <a:solidFill>
                    <a:srgbClr val="0070C0"/>
                  </a:solidFill>
                  <a:ea typeface="楷体_GB2312" pitchFamily="49" charset="-122"/>
                </a:rPr>
                <a:t>…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0000" y="1125054"/>
            <a:ext cx="5934638" cy="584775"/>
          </a:xfrm>
          <a:noFill/>
        </p:spPr>
        <p:txBody>
          <a:bodyPr wrap="none" rtlCol="0" anchor="ctr" anchorCtr="0">
            <a:spAutoFit/>
          </a:bodyPr>
          <a:lstStyle/>
          <a:p>
            <a:pPr algn="l"/>
            <a:r>
              <a:rPr lang="en-US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．</a:t>
            </a:r>
            <a:r>
              <a:rPr lang="zh-CN" altLang="en-US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指令指针</a:t>
            </a:r>
            <a:r>
              <a:rPr lang="zh-CN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寄存</a:t>
            </a:r>
            <a:r>
              <a:rPr lang="zh-CN" altLang="en-US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器</a:t>
            </a:r>
            <a:r>
              <a:rPr lang="en-US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IP</a:t>
            </a:r>
            <a:r>
              <a:rPr lang="en-US" altLang="zh-CN" sz="2800" dirty="0" smtClean="0">
                <a:ea typeface="楷体_GB2312"/>
              </a:rPr>
              <a:t>（16</a:t>
            </a:r>
            <a:r>
              <a:rPr lang="zh-CN" altLang="en-US" sz="2800" dirty="0">
                <a:ea typeface="楷体_GB2312"/>
              </a:rPr>
              <a:t>位</a:t>
            </a:r>
            <a:r>
              <a:rPr lang="zh-CN" altLang="en-US" sz="2800" dirty="0" smtClean="0">
                <a:ea typeface="楷体_GB2312"/>
              </a:rPr>
              <a:t>）</a:t>
            </a:r>
            <a:endParaRPr lang="zh-CN" altLang="en-US" sz="2800" b="0" dirty="0">
              <a:latin typeface="黑体" pitchFamily="49" charset="-122"/>
              <a:ea typeface="楷体_GB231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smtClean="0"/>
              <a:t>2.1.3  8086</a:t>
            </a:r>
            <a:r>
              <a:rPr lang="zh-CN" altLang="zh-CN" smtClean="0"/>
              <a:t>寄存器结构</a:t>
            </a:r>
            <a:endParaRPr lang="zh-CN" altLang="en-US" dirty="0"/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102189" y="4346575"/>
            <a:ext cx="4646275" cy="1708150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 anchor="ctr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9pPr>
          </a:lstStyle>
          <a:p>
            <a:pPr algn="just" eaLnBrk="1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b="0" dirty="0">
                <a:solidFill>
                  <a:srgbClr val="002060"/>
                </a:solidFill>
              </a:rPr>
              <a:t>　　程序运行时，每取</a:t>
            </a:r>
            <a:r>
              <a:rPr lang="zh-CN" altLang="en-US" b="0" dirty="0" smtClean="0">
                <a:solidFill>
                  <a:srgbClr val="002060"/>
                </a:solidFill>
              </a:rPr>
              <a:t>一次指令</a:t>
            </a:r>
            <a:r>
              <a:rPr lang="en-US" altLang="zh-CN" b="0" dirty="0" smtClean="0">
                <a:solidFill>
                  <a:srgbClr val="002060"/>
                </a:solidFill>
              </a:rPr>
              <a:t>IP</a:t>
            </a:r>
            <a:r>
              <a:rPr lang="zh-CN" altLang="en-US" b="0" dirty="0">
                <a:solidFill>
                  <a:srgbClr val="002060"/>
                </a:solidFill>
              </a:rPr>
              <a:t>就自动“增</a:t>
            </a:r>
            <a:r>
              <a:rPr lang="en-US" altLang="zh-CN" b="0" dirty="0">
                <a:solidFill>
                  <a:srgbClr val="002060"/>
                </a:solidFill>
              </a:rPr>
              <a:t>1”</a:t>
            </a:r>
            <a:r>
              <a:rPr lang="zh-CN" altLang="en-US" b="0" dirty="0">
                <a:solidFill>
                  <a:srgbClr val="002060"/>
                </a:solidFill>
              </a:rPr>
              <a:t>，指向下一条指令，从而</a:t>
            </a:r>
            <a:r>
              <a:rPr lang="zh-CN" altLang="en-US" b="0" dirty="0" smtClean="0">
                <a:solidFill>
                  <a:srgbClr val="002060"/>
                </a:solidFill>
              </a:rPr>
              <a:t>保证</a:t>
            </a:r>
            <a:r>
              <a:rPr lang="en-US" altLang="zh-CN" b="0" dirty="0" smtClean="0">
                <a:solidFill>
                  <a:srgbClr val="002060"/>
                </a:solidFill>
              </a:rPr>
              <a:t>CPU</a:t>
            </a:r>
            <a:r>
              <a:rPr lang="zh-CN" altLang="en-US" b="0" dirty="0" smtClean="0">
                <a:solidFill>
                  <a:srgbClr val="002060"/>
                </a:solidFill>
              </a:rPr>
              <a:t>自动</a:t>
            </a:r>
            <a:r>
              <a:rPr lang="zh-CN" altLang="en-US" b="0" dirty="0">
                <a:solidFill>
                  <a:srgbClr val="002060"/>
                </a:solidFill>
              </a:rPr>
              <a:t>、连续地取出并执行指令序</a:t>
            </a:r>
            <a:r>
              <a:rPr lang="zh-CN" altLang="en-US" b="0" dirty="0" smtClean="0">
                <a:solidFill>
                  <a:srgbClr val="002060"/>
                </a:solidFill>
              </a:rPr>
              <a:t>列。</a:t>
            </a:r>
            <a:endParaRPr lang="zh-CN" altLang="en-US" b="0" dirty="0">
              <a:solidFill>
                <a:srgbClr val="002060"/>
              </a:solidFill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3565525" y="3212976"/>
            <a:ext cx="4857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1E1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rgbClr val="FF0066"/>
                </a:solidFill>
                <a:ea typeface="楷体_GB2312" pitchFamily="49" charset="-122"/>
              </a:rPr>
              <a:t>IP</a:t>
            </a:r>
            <a:endParaRPr lang="en-US" altLang="zh-CN" sz="2800" u="sng">
              <a:solidFill>
                <a:srgbClr val="003366"/>
              </a:solidFill>
              <a:ea typeface="楷体_GB2312" pitchFamily="49" charset="-122"/>
            </a:endParaRPr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auto">
          <a:xfrm>
            <a:off x="2651125" y="3381142"/>
            <a:ext cx="914400" cy="152400"/>
          </a:xfrm>
          <a:prstGeom prst="leftArrow">
            <a:avLst>
              <a:gd name="adj1" fmla="val 50000"/>
              <a:gd name="adj2" fmla="val 150000"/>
            </a:avLst>
          </a:prstGeom>
          <a:solidFill>
            <a:srgbClr val="FF0066"/>
          </a:solidFill>
          <a:ln w="9525">
            <a:solidFill>
              <a:srgbClr val="FF00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zh-CN" altLang="en-US"/>
          </a:p>
        </p:txBody>
      </p:sp>
      <p:sp>
        <p:nvSpPr>
          <p:cNvPr id="11" name="AutoShape 9"/>
          <p:cNvSpPr>
            <a:spLocks noChangeArrowheads="1"/>
          </p:cNvSpPr>
          <p:nvPr/>
        </p:nvSpPr>
        <p:spPr bwMode="auto">
          <a:xfrm>
            <a:off x="2651125" y="3764772"/>
            <a:ext cx="914400" cy="152400"/>
          </a:xfrm>
          <a:prstGeom prst="leftArrow">
            <a:avLst>
              <a:gd name="adj1" fmla="val 50000"/>
              <a:gd name="adj2" fmla="val 150000"/>
            </a:avLst>
          </a:prstGeom>
          <a:solidFill>
            <a:srgbClr val="FF0066"/>
          </a:solidFill>
          <a:ln w="9525">
            <a:solidFill>
              <a:srgbClr val="FF00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zh-CN" altLang="en-US"/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3565525" y="3588886"/>
            <a:ext cx="4857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1E1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rgbClr val="FF0066"/>
                </a:solidFill>
                <a:ea typeface="楷体_GB2312" pitchFamily="49" charset="-122"/>
              </a:rPr>
              <a:t>IP</a:t>
            </a:r>
            <a:endParaRPr lang="en-US" altLang="zh-CN" sz="2800" u="sng">
              <a:solidFill>
                <a:srgbClr val="003366"/>
              </a:solidFill>
              <a:ea typeface="楷体_GB2312" pitchFamily="49" charset="-122"/>
            </a:endParaRP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3565525" y="3972516"/>
            <a:ext cx="4857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1E1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9pPr>
          </a:lstStyle>
          <a:p>
            <a:pPr algn="ctr" eaLnBrk="1" hangingPunct="1"/>
            <a:r>
              <a:rPr lang="en-US" altLang="zh-CN" dirty="0">
                <a:solidFill>
                  <a:srgbClr val="FF0066"/>
                </a:solidFill>
                <a:ea typeface="楷体_GB2312" pitchFamily="49" charset="-122"/>
              </a:rPr>
              <a:t>IP</a:t>
            </a:r>
            <a:endParaRPr lang="en-US" altLang="zh-CN" sz="2800" u="sng" dirty="0">
              <a:solidFill>
                <a:srgbClr val="003366"/>
              </a:solidFill>
              <a:ea typeface="楷体_GB2312" pitchFamily="49" charset="-122"/>
            </a:endParaRPr>
          </a:p>
        </p:txBody>
      </p:sp>
      <p:sp>
        <p:nvSpPr>
          <p:cNvPr id="14" name="AutoShape 12"/>
          <p:cNvSpPr>
            <a:spLocks noChangeArrowheads="1"/>
          </p:cNvSpPr>
          <p:nvPr/>
        </p:nvSpPr>
        <p:spPr bwMode="auto">
          <a:xfrm>
            <a:off x="2651125" y="4132636"/>
            <a:ext cx="914400" cy="152400"/>
          </a:xfrm>
          <a:prstGeom prst="leftArrow">
            <a:avLst>
              <a:gd name="adj1" fmla="val 50000"/>
              <a:gd name="adj2" fmla="val 150000"/>
            </a:avLst>
          </a:prstGeom>
          <a:solidFill>
            <a:srgbClr val="FF0066"/>
          </a:solidFill>
          <a:ln w="9525">
            <a:solidFill>
              <a:srgbClr val="FF00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zh-CN" altLang="en-US"/>
          </a:p>
        </p:txBody>
      </p:sp>
      <p:sp>
        <p:nvSpPr>
          <p:cNvPr id="15" name="AutoShape 13"/>
          <p:cNvSpPr>
            <a:spLocks noChangeArrowheads="1"/>
          </p:cNvSpPr>
          <p:nvPr/>
        </p:nvSpPr>
        <p:spPr bwMode="auto">
          <a:xfrm>
            <a:off x="2663825" y="4137398"/>
            <a:ext cx="914400" cy="152400"/>
          </a:xfrm>
          <a:prstGeom prst="leftArrow">
            <a:avLst>
              <a:gd name="adj1" fmla="val 50000"/>
              <a:gd name="adj2" fmla="val 150000"/>
            </a:avLst>
          </a:prstGeom>
          <a:solidFill>
            <a:srgbClr val="FF0066"/>
          </a:solidFill>
          <a:ln w="9525">
            <a:solidFill>
              <a:srgbClr val="FF00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zh-CN" altLang="en-US"/>
          </a:p>
        </p:txBody>
      </p:sp>
      <p:sp>
        <p:nvSpPr>
          <p:cNvPr id="27" name="Text Box 25"/>
          <p:cNvSpPr txBox="1">
            <a:spLocks noChangeArrowheads="1"/>
          </p:cNvSpPr>
          <p:nvPr/>
        </p:nvSpPr>
        <p:spPr bwMode="auto">
          <a:xfrm>
            <a:off x="1604953" y="3628016"/>
            <a:ext cx="1130300" cy="402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1E1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dirty="0">
                <a:solidFill>
                  <a:srgbClr val="0070C0"/>
                </a:solidFill>
                <a:ea typeface="楷体_GB2312" pitchFamily="49" charset="-122"/>
              </a:rPr>
              <a:t>指令</a:t>
            </a:r>
            <a:r>
              <a:rPr lang="en-US" altLang="zh-CN" sz="2000" dirty="0">
                <a:solidFill>
                  <a:srgbClr val="0070C0"/>
                </a:solidFill>
                <a:ea typeface="楷体_GB2312" pitchFamily="49" charset="-122"/>
              </a:rPr>
              <a:t>2</a:t>
            </a:r>
            <a:endParaRPr lang="en-US" altLang="zh-CN" sz="2800" u="sng" dirty="0">
              <a:solidFill>
                <a:srgbClr val="0070C0"/>
              </a:solidFill>
              <a:ea typeface="楷体_GB2312" pitchFamily="49" charset="-122"/>
            </a:endParaRPr>
          </a:p>
        </p:txBody>
      </p:sp>
      <p:sp>
        <p:nvSpPr>
          <p:cNvPr id="28" name="Text Box 26"/>
          <p:cNvSpPr txBox="1">
            <a:spLocks noChangeArrowheads="1"/>
          </p:cNvSpPr>
          <p:nvPr/>
        </p:nvSpPr>
        <p:spPr bwMode="auto">
          <a:xfrm>
            <a:off x="1604953" y="3246083"/>
            <a:ext cx="1130300" cy="402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1E1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dirty="0">
                <a:solidFill>
                  <a:srgbClr val="0070C0"/>
                </a:solidFill>
                <a:ea typeface="楷体_GB2312" pitchFamily="49" charset="-122"/>
              </a:rPr>
              <a:t>指令</a:t>
            </a:r>
            <a:r>
              <a:rPr lang="en-US" altLang="zh-CN" sz="2000" dirty="0">
                <a:solidFill>
                  <a:srgbClr val="0070C0"/>
                </a:solidFill>
                <a:ea typeface="楷体_GB2312" pitchFamily="49" charset="-122"/>
              </a:rPr>
              <a:t>1</a:t>
            </a:r>
            <a:endParaRPr lang="en-US" altLang="zh-CN" sz="2800" u="sng" dirty="0">
              <a:solidFill>
                <a:srgbClr val="0070C0"/>
              </a:solidFill>
              <a:ea typeface="楷体_GB2312" pitchFamily="49" charset="-122"/>
            </a:endParaRPr>
          </a:p>
        </p:txBody>
      </p: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4102189" y="1941336"/>
            <a:ext cx="4646275" cy="2125839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 anchor="ctr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9pPr>
          </a:lstStyle>
          <a:p>
            <a:pPr algn="just" eaLnBrk="1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b="0" dirty="0">
                <a:solidFill>
                  <a:srgbClr val="002060"/>
                </a:solidFill>
              </a:rPr>
              <a:t>　　指令代码存放于代码段中</a:t>
            </a:r>
            <a:r>
              <a:rPr lang="zh-CN" altLang="en-US" b="0" dirty="0" smtClean="0">
                <a:solidFill>
                  <a:srgbClr val="002060"/>
                </a:solidFill>
              </a:rPr>
              <a:t>，</a:t>
            </a:r>
            <a:r>
              <a:rPr lang="en-US" altLang="zh-CN" b="0" dirty="0" smtClean="0">
                <a:solidFill>
                  <a:srgbClr val="002060"/>
                </a:solidFill>
              </a:rPr>
              <a:t>CPU</a:t>
            </a:r>
            <a:r>
              <a:rPr lang="zh-CN" altLang="en-US" b="0" dirty="0" smtClean="0">
                <a:solidFill>
                  <a:srgbClr val="002060"/>
                </a:solidFill>
              </a:rPr>
              <a:t>取</a:t>
            </a:r>
            <a:r>
              <a:rPr lang="zh-CN" altLang="en-US" b="0" dirty="0">
                <a:solidFill>
                  <a:srgbClr val="002060"/>
                </a:solidFill>
              </a:rPr>
              <a:t>指令时，</a:t>
            </a:r>
            <a:r>
              <a:rPr lang="en-US" altLang="zh-CN" b="0" dirty="0">
                <a:solidFill>
                  <a:srgbClr val="002060"/>
                </a:solidFill>
              </a:rPr>
              <a:t>CS</a:t>
            </a:r>
            <a:r>
              <a:rPr lang="zh-CN" altLang="en-US" b="0" dirty="0">
                <a:solidFill>
                  <a:srgbClr val="002060"/>
                </a:solidFill>
              </a:rPr>
              <a:t>中存放代码段的段基址，</a:t>
            </a:r>
            <a:r>
              <a:rPr lang="en-US" altLang="zh-CN" b="0" dirty="0">
                <a:solidFill>
                  <a:srgbClr val="002060"/>
                </a:solidFill>
              </a:rPr>
              <a:t>IP</a:t>
            </a:r>
            <a:r>
              <a:rPr lang="zh-CN" altLang="en-US" b="0" dirty="0">
                <a:solidFill>
                  <a:srgbClr val="002060"/>
                </a:solidFill>
              </a:rPr>
              <a:t>中存放该指令在代码段内的偏移地址，</a:t>
            </a:r>
            <a:r>
              <a:rPr lang="en-US" altLang="zh-CN" b="0" dirty="0">
                <a:solidFill>
                  <a:srgbClr val="002060"/>
                </a:solidFill>
              </a:rPr>
              <a:t>CS:IP</a:t>
            </a:r>
            <a:r>
              <a:rPr lang="zh-CN" altLang="en-US" b="0" dirty="0">
                <a:solidFill>
                  <a:srgbClr val="002060"/>
                </a:solidFill>
              </a:rPr>
              <a:t>指到哪里</a:t>
            </a:r>
            <a:r>
              <a:rPr lang="zh-CN" altLang="en-US" b="0" dirty="0" smtClean="0">
                <a:solidFill>
                  <a:srgbClr val="002060"/>
                </a:solidFill>
              </a:rPr>
              <a:t>，</a:t>
            </a:r>
            <a:r>
              <a:rPr lang="en-US" altLang="zh-CN" b="0" dirty="0" smtClean="0">
                <a:solidFill>
                  <a:srgbClr val="002060"/>
                </a:solidFill>
              </a:rPr>
              <a:t>CPU</a:t>
            </a:r>
            <a:r>
              <a:rPr lang="zh-CN" altLang="en-US" b="0" dirty="0" smtClean="0">
                <a:solidFill>
                  <a:srgbClr val="002060"/>
                </a:solidFill>
              </a:rPr>
              <a:t>就</a:t>
            </a:r>
            <a:r>
              <a:rPr lang="zh-CN" altLang="en-US" b="0" dirty="0">
                <a:solidFill>
                  <a:srgbClr val="002060"/>
                </a:solidFill>
              </a:rPr>
              <a:t>到哪里取指</a:t>
            </a:r>
            <a:r>
              <a:rPr lang="zh-CN" altLang="en-US" b="0" dirty="0" smtClean="0">
                <a:solidFill>
                  <a:srgbClr val="002060"/>
                </a:solidFill>
              </a:rPr>
              <a:t>令。</a:t>
            </a:r>
            <a:endParaRPr lang="zh-CN" altLang="en-US" b="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5477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6"/>
                                            </p:cond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2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1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5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8"/>
                                            </p:cond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0"/>
                            </p:stCondLst>
                            <p:childTnLst>
                              <p:par>
                                <p:cTn id="32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2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5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1000"/>
                            </p:stCondLst>
                            <p:childTnLst>
                              <p:par>
                                <p:cTn id="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0"/>
                                            </p:cond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4" grpId="0" animBg="1"/>
      <p:bldP spid="15" grpId="0" animBg="1"/>
      <p:bldP spid="2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0000" y="1125054"/>
            <a:ext cx="5036956" cy="584775"/>
          </a:xfrm>
          <a:noFill/>
        </p:spPr>
        <p:txBody>
          <a:bodyPr wrap="none" rtlCol="0" anchor="ctr" anchorCtr="0">
            <a:spAutoFit/>
          </a:bodyPr>
          <a:lstStyle/>
          <a:p>
            <a:pPr algn="l"/>
            <a:r>
              <a:rPr lang="en-US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．</a:t>
            </a:r>
            <a:r>
              <a:rPr lang="zh-CN" altLang="en-US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标志</a:t>
            </a:r>
            <a:r>
              <a:rPr lang="zh-CN" altLang="en-US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段</a:t>
            </a:r>
            <a:r>
              <a:rPr lang="zh-CN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寄存</a:t>
            </a:r>
            <a:r>
              <a:rPr lang="zh-CN" altLang="en-US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器</a:t>
            </a:r>
            <a:r>
              <a:rPr lang="en-US" altLang="zh-CN" sz="2800" dirty="0" smtClean="0">
                <a:ea typeface="楷体_GB2312"/>
              </a:rPr>
              <a:t>（</a:t>
            </a:r>
            <a:r>
              <a:rPr lang="en-US" altLang="zh-CN" sz="2800" dirty="0">
                <a:ea typeface="楷体_GB2312"/>
              </a:rPr>
              <a:t>16</a:t>
            </a:r>
            <a:r>
              <a:rPr lang="zh-CN" altLang="en-US" sz="2800" dirty="0">
                <a:ea typeface="楷体_GB2312"/>
              </a:rPr>
              <a:t>位</a:t>
            </a:r>
            <a:r>
              <a:rPr lang="zh-CN" altLang="en-US" sz="2800" dirty="0" smtClean="0">
                <a:ea typeface="楷体_GB2312"/>
              </a:rPr>
              <a:t>）</a:t>
            </a:r>
            <a:endParaRPr lang="zh-CN" altLang="en-US" sz="2800" b="0" dirty="0">
              <a:latin typeface="黑体" pitchFamily="49" charset="-122"/>
              <a:ea typeface="楷体_GB231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smtClean="0"/>
              <a:t>2.1.3  8086</a:t>
            </a:r>
            <a:r>
              <a:rPr lang="zh-CN" altLang="zh-CN" smtClean="0"/>
              <a:t>寄存器结构</a:t>
            </a:r>
            <a:endParaRPr lang="zh-CN" altLang="en-US" dirty="0"/>
          </a:p>
        </p:txBody>
      </p:sp>
      <p:grpSp>
        <p:nvGrpSpPr>
          <p:cNvPr id="6" name="Group 242"/>
          <p:cNvGrpSpPr>
            <a:grpSpLocks/>
          </p:cNvGrpSpPr>
          <p:nvPr/>
        </p:nvGrpSpPr>
        <p:grpSpPr bwMode="auto">
          <a:xfrm>
            <a:off x="467544" y="1918345"/>
            <a:ext cx="8361362" cy="790575"/>
            <a:chOff x="396" y="691"/>
            <a:chExt cx="5267" cy="498"/>
          </a:xfrm>
        </p:grpSpPr>
        <p:sp>
          <p:nvSpPr>
            <p:cNvPr id="7" name="Rectangle 92"/>
            <p:cNvSpPr>
              <a:spLocks noChangeArrowheads="1"/>
            </p:cNvSpPr>
            <p:nvPr/>
          </p:nvSpPr>
          <p:spPr bwMode="auto">
            <a:xfrm>
              <a:off x="5317" y="940"/>
              <a:ext cx="346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2000" b="1">
                  <a:solidFill>
                    <a:srgbClr val="FF00FF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CF</a:t>
              </a:r>
            </a:p>
          </p:txBody>
        </p:sp>
        <p:sp>
          <p:nvSpPr>
            <p:cNvPr id="9" name="Rectangle 91"/>
            <p:cNvSpPr>
              <a:spLocks noChangeArrowheads="1"/>
            </p:cNvSpPr>
            <p:nvPr/>
          </p:nvSpPr>
          <p:spPr bwMode="auto">
            <a:xfrm>
              <a:off x="5001" y="940"/>
              <a:ext cx="316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endParaRPr lang="zh-CN" altLang="zh-CN" sz="2000">
                <a:solidFill>
                  <a:srgbClr val="002060"/>
                </a:solidFill>
                <a:latin typeface="Times New Roman" pitchFamily="18" charset="0"/>
                <a:ea typeface="楷体_GB2312"/>
                <a:cs typeface="Times New Roman" pitchFamily="18" charset="0"/>
              </a:endParaRPr>
            </a:p>
          </p:txBody>
        </p:sp>
        <p:sp>
          <p:nvSpPr>
            <p:cNvPr id="10" name="Rectangle 90"/>
            <p:cNvSpPr>
              <a:spLocks noChangeArrowheads="1"/>
            </p:cNvSpPr>
            <p:nvPr/>
          </p:nvSpPr>
          <p:spPr bwMode="auto">
            <a:xfrm>
              <a:off x="4671" y="940"/>
              <a:ext cx="330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2000" b="1">
                  <a:solidFill>
                    <a:srgbClr val="FF00FF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PF</a:t>
              </a:r>
            </a:p>
          </p:txBody>
        </p:sp>
        <p:sp>
          <p:nvSpPr>
            <p:cNvPr id="11" name="Rectangle 89"/>
            <p:cNvSpPr>
              <a:spLocks noChangeArrowheads="1"/>
            </p:cNvSpPr>
            <p:nvPr/>
          </p:nvSpPr>
          <p:spPr bwMode="auto">
            <a:xfrm>
              <a:off x="4356" y="940"/>
              <a:ext cx="315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endParaRPr lang="zh-CN" altLang="zh-CN" sz="2000">
                <a:solidFill>
                  <a:srgbClr val="002060"/>
                </a:solidFill>
                <a:latin typeface="Times New Roman" pitchFamily="18" charset="0"/>
                <a:ea typeface="楷体_GB2312"/>
                <a:cs typeface="Times New Roman" pitchFamily="18" charset="0"/>
              </a:endParaRPr>
            </a:p>
          </p:txBody>
        </p:sp>
        <p:sp>
          <p:nvSpPr>
            <p:cNvPr id="12" name="Rectangle 88"/>
            <p:cNvSpPr>
              <a:spLocks noChangeArrowheads="1"/>
            </p:cNvSpPr>
            <p:nvPr/>
          </p:nvSpPr>
          <p:spPr bwMode="auto">
            <a:xfrm>
              <a:off x="4001" y="940"/>
              <a:ext cx="355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2000" b="1">
                  <a:solidFill>
                    <a:srgbClr val="FF00FF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AF</a:t>
              </a:r>
            </a:p>
          </p:txBody>
        </p:sp>
        <p:sp>
          <p:nvSpPr>
            <p:cNvPr id="13" name="Rectangle 87"/>
            <p:cNvSpPr>
              <a:spLocks noChangeArrowheads="1"/>
            </p:cNvSpPr>
            <p:nvPr/>
          </p:nvSpPr>
          <p:spPr bwMode="auto">
            <a:xfrm>
              <a:off x="3687" y="940"/>
              <a:ext cx="314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endParaRPr lang="zh-CN" altLang="zh-CN" sz="2000">
                <a:solidFill>
                  <a:srgbClr val="002060"/>
                </a:solidFill>
                <a:latin typeface="Times New Roman" pitchFamily="18" charset="0"/>
                <a:ea typeface="楷体_GB2312"/>
                <a:cs typeface="Times New Roman" pitchFamily="18" charset="0"/>
              </a:endParaRPr>
            </a:p>
          </p:txBody>
        </p:sp>
        <p:sp>
          <p:nvSpPr>
            <p:cNvPr id="14" name="Rectangle 86"/>
            <p:cNvSpPr>
              <a:spLocks noChangeArrowheads="1"/>
            </p:cNvSpPr>
            <p:nvPr/>
          </p:nvSpPr>
          <p:spPr bwMode="auto">
            <a:xfrm>
              <a:off x="3348" y="940"/>
              <a:ext cx="339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2000" b="1">
                  <a:solidFill>
                    <a:srgbClr val="FF00FF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ZF</a:t>
              </a:r>
            </a:p>
          </p:txBody>
        </p:sp>
        <p:sp>
          <p:nvSpPr>
            <p:cNvPr id="15" name="Rectangle 85"/>
            <p:cNvSpPr>
              <a:spLocks noChangeArrowheads="1"/>
            </p:cNvSpPr>
            <p:nvPr/>
          </p:nvSpPr>
          <p:spPr bwMode="auto">
            <a:xfrm>
              <a:off x="3018" y="940"/>
              <a:ext cx="330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2000" b="1">
                  <a:solidFill>
                    <a:srgbClr val="FF00FF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SF</a:t>
              </a:r>
            </a:p>
          </p:txBody>
        </p:sp>
        <p:sp>
          <p:nvSpPr>
            <p:cNvPr id="16" name="Rectangle 84"/>
            <p:cNvSpPr>
              <a:spLocks noChangeArrowheads="1"/>
            </p:cNvSpPr>
            <p:nvPr/>
          </p:nvSpPr>
          <p:spPr bwMode="auto">
            <a:xfrm>
              <a:off x="2679" y="940"/>
              <a:ext cx="339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2000" b="1" dirty="0">
                  <a:solidFill>
                    <a:srgbClr val="FF0000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TF</a:t>
              </a:r>
            </a:p>
          </p:txBody>
        </p:sp>
        <p:sp>
          <p:nvSpPr>
            <p:cNvPr id="17" name="Rectangle 83"/>
            <p:cNvSpPr>
              <a:spLocks noChangeArrowheads="1"/>
            </p:cNvSpPr>
            <p:nvPr/>
          </p:nvSpPr>
          <p:spPr bwMode="auto">
            <a:xfrm>
              <a:off x="2364" y="940"/>
              <a:ext cx="315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2000" b="1">
                  <a:solidFill>
                    <a:srgbClr val="FF0000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IF</a:t>
              </a:r>
            </a:p>
          </p:txBody>
        </p:sp>
        <p:sp>
          <p:nvSpPr>
            <p:cNvPr id="18" name="Rectangle 82"/>
            <p:cNvSpPr>
              <a:spLocks noChangeArrowheads="1"/>
            </p:cNvSpPr>
            <p:nvPr/>
          </p:nvSpPr>
          <p:spPr bwMode="auto">
            <a:xfrm>
              <a:off x="2010" y="940"/>
              <a:ext cx="354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2000" b="1">
                  <a:solidFill>
                    <a:srgbClr val="FF0000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DF</a:t>
              </a:r>
            </a:p>
          </p:txBody>
        </p:sp>
        <p:sp>
          <p:nvSpPr>
            <p:cNvPr id="19" name="Rectangle 81"/>
            <p:cNvSpPr>
              <a:spLocks noChangeArrowheads="1"/>
            </p:cNvSpPr>
            <p:nvPr/>
          </p:nvSpPr>
          <p:spPr bwMode="auto">
            <a:xfrm>
              <a:off x="1656" y="940"/>
              <a:ext cx="354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2000" b="1" dirty="0">
                  <a:solidFill>
                    <a:srgbClr val="FF00FF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OF</a:t>
              </a:r>
            </a:p>
          </p:txBody>
        </p:sp>
        <p:sp>
          <p:nvSpPr>
            <p:cNvPr id="20" name="Rectangle 80"/>
            <p:cNvSpPr>
              <a:spLocks noChangeArrowheads="1"/>
            </p:cNvSpPr>
            <p:nvPr/>
          </p:nvSpPr>
          <p:spPr bwMode="auto">
            <a:xfrm>
              <a:off x="1340" y="940"/>
              <a:ext cx="316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endParaRPr lang="zh-CN" altLang="zh-CN" sz="2000">
                <a:solidFill>
                  <a:srgbClr val="002060"/>
                </a:solidFill>
                <a:latin typeface="Times New Roman" pitchFamily="18" charset="0"/>
                <a:ea typeface="楷体_GB2312"/>
                <a:cs typeface="Times New Roman" pitchFamily="18" charset="0"/>
              </a:endParaRPr>
            </a:p>
          </p:txBody>
        </p:sp>
        <p:sp>
          <p:nvSpPr>
            <p:cNvPr id="21" name="Rectangle 79"/>
            <p:cNvSpPr>
              <a:spLocks noChangeArrowheads="1"/>
            </p:cNvSpPr>
            <p:nvPr/>
          </p:nvSpPr>
          <p:spPr bwMode="auto">
            <a:xfrm>
              <a:off x="1026" y="940"/>
              <a:ext cx="314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endParaRPr lang="zh-CN" altLang="zh-CN" sz="2000">
                <a:solidFill>
                  <a:srgbClr val="002060"/>
                </a:solidFill>
                <a:latin typeface="Times New Roman" pitchFamily="18" charset="0"/>
                <a:ea typeface="楷体_GB2312"/>
                <a:cs typeface="Times New Roman" pitchFamily="18" charset="0"/>
              </a:endParaRPr>
            </a:p>
          </p:txBody>
        </p:sp>
        <p:sp>
          <p:nvSpPr>
            <p:cNvPr id="22" name="Rectangle 78"/>
            <p:cNvSpPr>
              <a:spLocks noChangeArrowheads="1"/>
            </p:cNvSpPr>
            <p:nvPr/>
          </p:nvSpPr>
          <p:spPr bwMode="auto">
            <a:xfrm>
              <a:off x="710" y="940"/>
              <a:ext cx="316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endParaRPr lang="zh-CN" altLang="zh-CN" sz="2000">
                <a:solidFill>
                  <a:srgbClr val="002060"/>
                </a:solidFill>
                <a:latin typeface="Times New Roman" pitchFamily="18" charset="0"/>
                <a:ea typeface="楷体_GB2312"/>
                <a:cs typeface="Times New Roman" pitchFamily="18" charset="0"/>
              </a:endParaRPr>
            </a:p>
          </p:txBody>
        </p:sp>
        <p:sp>
          <p:nvSpPr>
            <p:cNvPr id="23" name="Rectangle 77"/>
            <p:cNvSpPr>
              <a:spLocks noChangeArrowheads="1"/>
            </p:cNvSpPr>
            <p:nvPr/>
          </p:nvSpPr>
          <p:spPr bwMode="auto">
            <a:xfrm>
              <a:off x="396" y="940"/>
              <a:ext cx="314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endParaRPr lang="zh-CN" altLang="zh-CN" sz="2000">
                <a:solidFill>
                  <a:srgbClr val="002060"/>
                </a:solidFill>
                <a:latin typeface="Times New Roman" pitchFamily="18" charset="0"/>
                <a:ea typeface="楷体_GB2312"/>
                <a:cs typeface="Times New Roman" pitchFamily="18" charset="0"/>
              </a:endParaRPr>
            </a:p>
          </p:txBody>
        </p:sp>
        <p:sp>
          <p:nvSpPr>
            <p:cNvPr id="24" name="Rectangle 76"/>
            <p:cNvSpPr>
              <a:spLocks noChangeArrowheads="1"/>
            </p:cNvSpPr>
            <p:nvPr/>
          </p:nvSpPr>
          <p:spPr bwMode="auto">
            <a:xfrm>
              <a:off x="5317" y="691"/>
              <a:ext cx="346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200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0</a:t>
              </a:r>
            </a:p>
          </p:txBody>
        </p:sp>
        <p:sp>
          <p:nvSpPr>
            <p:cNvPr id="25" name="Rectangle 75"/>
            <p:cNvSpPr>
              <a:spLocks noChangeArrowheads="1"/>
            </p:cNvSpPr>
            <p:nvPr/>
          </p:nvSpPr>
          <p:spPr bwMode="auto">
            <a:xfrm>
              <a:off x="5001" y="691"/>
              <a:ext cx="316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200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1</a:t>
              </a:r>
            </a:p>
          </p:txBody>
        </p:sp>
        <p:sp>
          <p:nvSpPr>
            <p:cNvPr id="26" name="Rectangle 74"/>
            <p:cNvSpPr>
              <a:spLocks noChangeArrowheads="1"/>
            </p:cNvSpPr>
            <p:nvPr/>
          </p:nvSpPr>
          <p:spPr bwMode="auto">
            <a:xfrm>
              <a:off x="4671" y="691"/>
              <a:ext cx="330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200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2</a:t>
              </a:r>
            </a:p>
          </p:txBody>
        </p:sp>
        <p:sp>
          <p:nvSpPr>
            <p:cNvPr id="27" name="Rectangle 73"/>
            <p:cNvSpPr>
              <a:spLocks noChangeArrowheads="1"/>
            </p:cNvSpPr>
            <p:nvPr/>
          </p:nvSpPr>
          <p:spPr bwMode="auto">
            <a:xfrm>
              <a:off x="4356" y="691"/>
              <a:ext cx="315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200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3</a:t>
              </a:r>
            </a:p>
          </p:txBody>
        </p:sp>
        <p:sp>
          <p:nvSpPr>
            <p:cNvPr id="28" name="Rectangle 72"/>
            <p:cNvSpPr>
              <a:spLocks noChangeArrowheads="1"/>
            </p:cNvSpPr>
            <p:nvPr/>
          </p:nvSpPr>
          <p:spPr bwMode="auto">
            <a:xfrm>
              <a:off x="4001" y="691"/>
              <a:ext cx="355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200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4</a:t>
              </a:r>
            </a:p>
          </p:txBody>
        </p:sp>
        <p:sp>
          <p:nvSpPr>
            <p:cNvPr id="29" name="Rectangle 71"/>
            <p:cNvSpPr>
              <a:spLocks noChangeArrowheads="1"/>
            </p:cNvSpPr>
            <p:nvPr/>
          </p:nvSpPr>
          <p:spPr bwMode="auto">
            <a:xfrm>
              <a:off x="3687" y="691"/>
              <a:ext cx="314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200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5</a:t>
              </a:r>
            </a:p>
          </p:txBody>
        </p:sp>
        <p:sp>
          <p:nvSpPr>
            <p:cNvPr id="30" name="Rectangle 70"/>
            <p:cNvSpPr>
              <a:spLocks noChangeArrowheads="1"/>
            </p:cNvSpPr>
            <p:nvPr/>
          </p:nvSpPr>
          <p:spPr bwMode="auto">
            <a:xfrm>
              <a:off x="3348" y="691"/>
              <a:ext cx="339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200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6</a:t>
              </a:r>
            </a:p>
          </p:txBody>
        </p:sp>
        <p:sp>
          <p:nvSpPr>
            <p:cNvPr id="31" name="Rectangle 69"/>
            <p:cNvSpPr>
              <a:spLocks noChangeArrowheads="1"/>
            </p:cNvSpPr>
            <p:nvPr/>
          </p:nvSpPr>
          <p:spPr bwMode="auto">
            <a:xfrm>
              <a:off x="3018" y="691"/>
              <a:ext cx="330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200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7</a:t>
              </a:r>
            </a:p>
          </p:txBody>
        </p:sp>
        <p:sp>
          <p:nvSpPr>
            <p:cNvPr id="32" name="Rectangle 68"/>
            <p:cNvSpPr>
              <a:spLocks noChangeArrowheads="1"/>
            </p:cNvSpPr>
            <p:nvPr/>
          </p:nvSpPr>
          <p:spPr bwMode="auto">
            <a:xfrm>
              <a:off x="2679" y="691"/>
              <a:ext cx="339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200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8</a:t>
              </a:r>
            </a:p>
          </p:txBody>
        </p:sp>
        <p:sp>
          <p:nvSpPr>
            <p:cNvPr id="33" name="Rectangle 67"/>
            <p:cNvSpPr>
              <a:spLocks noChangeArrowheads="1"/>
            </p:cNvSpPr>
            <p:nvPr/>
          </p:nvSpPr>
          <p:spPr bwMode="auto">
            <a:xfrm>
              <a:off x="2364" y="691"/>
              <a:ext cx="315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200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9</a:t>
              </a:r>
            </a:p>
          </p:txBody>
        </p:sp>
        <p:sp>
          <p:nvSpPr>
            <p:cNvPr id="34" name="Rectangle 66"/>
            <p:cNvSpPr>
              <a:spLocks noChangeArrowheads="1"/>
            </p:cNvSpPr>
            <p:nvPr/>
          </p:nvSpPr>
          <p:spPr bwMode="auto">
            <a:xfrm>
              <a:off x="2010" y="691"/>
              <a:ext cx="354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200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10</a:t>
              </a:r>
            </a:p>
          </p:txBody>
        </p:sp>
        <p:sp>
          <p:nvSpPr>
            <p:cNvPr id="35" name="Rectangle 65"/>
            <p:cNvSpPr>
              <a:spLocks noChangeArrowheads="1"/>
            </p:cNvSpPr>
            <p:nvPr/>
          </p:nvSpPr>
          <p:spPr bwMode="auto">
            <a:xfrm>
              <a:off x="1656" y="691"/>
              <a:ext cx="354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200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11</a:t>
              </a:r>
            </a:p>
          </p:txBody>
        </p:sp>
        <p:sp>
          <p:nvSpPr>
            <p:cNvPr id="36" name="Rectangle 64"/>
            <p:cNvSpPr>
              <a:spLocks noChangeArrowheads="1"/>
            </p:cNvSpPr>
            <p:nvPr/>
          </p:nvSpPr>
          <p:spPr bwMode="auto">
            <a:xfrm>
              <a:off x="1340" y="691"/>
              <a:ext cx="316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200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12</a:t>
              </a:r>
            </a:p>
          </p:txBody>
        </p:sp>
        <p:sp>
          <p:nvSpPr>
            <p:cNvPr id="37" name="Rectangle 63"/>
            <p:cNvSpPr>
              <a:spLocks noChangeArrowheads="1"/>
            </p:cNvSpPr>
            <p:nvPr/>
          </p:nvSpPr>
          <p:spPr bwMode="auto">
            <a:xfrm>
              <a:off x="1026" y="691"/>
              <a:ext cx="314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200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13</a:t>
              </a:r>
            </a:p>
          </p:txBody>
        </p:sp>
        <p:sp>
          <p:nvSpPr>
            <p:cNvPr id="38" name="Rectangle 62"/>
            <p:cNvSpPr>
              <a:spLocks noChangeArrowheads="1"/>
            </p:cNvSpPr>
            <p:nvPr/>
          </p:nvSpPr>
          <p:spPr bwMode="auto">
            <a:xfrm>
              <a:off x="710" y="691"/>
              <a:ext cx="316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200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14</a:t>
              </a:r>
            </a:p>
          </p:txBody>
        </p:sp>
        <p:sp>
          <p:nvSpPr>
            <p:cNvPr id="39" name="Rectangle 61"/>
            <p:cNvSpPr>
              <a:spLocks noChangeArrowheads="1"/>
            </p:cNvSpPr>
            <p:nvPr/>
          </p:nvSpPr>
          <p:spPr bwMode="auto">
            <a:xfrm>
              <a:off x="396" y="691"/>
              <a:ext cx="314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200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15</a:t>
              </a:r>
            </a:p>
          </p:txBody>
        </p:sp>
        <p:sp>
          <p:nvSpPr>
            <p:cNvPr id="40" name="Line 93"/>
            <p:cNvSpPr>
              <a:spLocks noChangeShapeType="1"/>
            </p:cNvSpPr>
            <p:nvPr/>
          </p:nvSpPr>
          <p:spPr bwMode="auto">
            <a:xfrm>
              <a:off x="396" y="691"/>
              <a:ext cx="314" cy="0"/>
            </a:xfrm>
            <a:prstGeom prst="lin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solidFill>
                  <a:srgbClr val="002060"/>
                </a:solidFill>
                <a:latin typeface="Times New Roman" pitchFamily="18" charset="0"/>
                <a:ea typeface="楷体_GB2312"/>
                <a:cs typeface="Times New Roman" pitchFamily="18" charset="0"/>
              </a:endParaRPr>
            </a:p>
          </p:txBody>
        </p:sp>
        <p:sp>
          <p:nvSpPr>
            <p:cNvPr id="41" name="Line 94"/>
            <p:cNvSpPr>
              <a:spLocks noChangeShapeType="1"/>
            </p:cNvSpPr>
            <p:nvPr/>
          </p:nvSpPr>
          <p:spPr bwMode="auto">
            <a:xfrm>
              <a:off x="396" y="1189"/>
              <a:ext cx="5267" cy="0"/>
            </a:xfrm>
            <a:prstGeom prst="line">
              <a:avLst/>
            </a:prstGeom>
            <a:noFill/>
            <a:ln w="12700" cap="rnd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solidFill>
                  <a:srgbClr val="002060"/>
                </a:solidFill>
                <a:latin typeface="Times New Roman" pitchFamily="18" charset="0"/>
                <a:ea typeface="楷体_GB2312"/>
                <a:cs typeface="Times New Roman" pitchFamily="18" charset="0"/>
              </a:endParaRPr>
            </a:p>
          </p:txBody>
        </p:sp>
        <p:sp>
          <p:nvSpPr>
            <p:cNvPr id="42" name="Line 95"/>
            <p:cNvSpPr>
              <a:spLocks noChangeShapeType="1"/>
            </p:cNvSpPr>
            <p:nvPr/>
          </p:nvSpPr>
          <p:spPr bwMode="auto">
            <a:xfrm>
              <a:off x="396" y="691"/>
              <a:ext cx="0" cy="249"/>
            </a:xfrm>
            <a:prstGeom prst="lin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solidFill>
                  <a:srgbClr val="002060"/>
                </a:solidFill>
                <a:latin typeface="Times New Roman" pitchFamily="18" charset="0"/>
                <a:ea typeface="楷体_GB2312"/>
                <a:cs typeface="Times New Roman" pitchFamily="18" charset="0"/>
              </a:endParaRPr>
            </a:p>
          </p:txBody>
        </p:sp>
        <p:sp>
          <p:nvSpPr>
            <p:cNvPr id="43" name="Line 96"/>
            <p:cNvSpPr>
              <a:spLocks noChangeShapeType="1"/>
            </p:cNvSpPr>
            <p:nvPr/>
          </p:nvSpPr>
          <p:spPr bwMode="auto">
            <a:xfrm>
              <a:off x="5663" y="691"/>
              <a:ext cx="0" cy="249"/>
            </a:xfrm>
            <a:prstGeom prst="lin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solidFill>
                  <a:srgbClr val="002060"/>
                </a:solidFill>
                <a:latin typeface="Times New Roman" pitchFamily="18" charset="0"/>
                <a:ea typeface="楷体_GB2312"/>
                <a:cs typeface="Times New Roman" pitchFamily="18" charset="0"/>
              </a:endParaRPr>
            </a:p>
          </p:txBody>
        </p:sp>
        <p:sp>
          <p:nvSpPr>
            <p:cNvPr id="44" name="Line 99"/>
            <p:cNvSpPr>
              <a:spLocks noChangeShapeType="1"/>
            </p:cNvSpPr>
            <p:nvPr/>
          </p:nvSpPr>
          <p:spPr bwMode="auto">
            <a:xfrm>
              <a:off x="396" y="940"/>
              <a:ext cx="5267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solidFill>
                  <a:srgbClr val="002060"/>
                </a:solidFill>
                <a:latin typeface="Times New Roman" pitchFamily="18" charset="0"/>
                <a:ea typeface="楷体_GB2312"/>
                <a:cs typeface="Times New Roman" pitchFamily="18" charset="0"/>
              </a:endParaRPr>
            </a:p>
          </p:txBody>
        </p:sp>
        <p:sp>
          <p:nvSpPr>
            <p:cNvPr id="45" name="Line 100"/>
            <p:cNvSpPr>
              <a:spLocks noChangeShapeType="1"/>
            </p:cNvSpPr>
            <p:nvPr/>
          </p:nvSpPr>
          <p:spPr bwMode="auto">
            <a:xfrm>
              <a:off x="396" y="940"/>
              <a:ext cx="0" cy="249"/>
            </a:xfrm>
            <a:prstGeom prst="line">
              <a:avLst/>
            </a:prstGeom>
            <a:noFill/>
            <a:ln w="12700" cap="rnd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solidFill>
                  <a:srgbClr val="002060"/>
                </a:solidFill>
                <a:latin typeface="Times New Roman" pitchFamily="18" charset="0"/>
                <a:ea typeface="楷体_GB2312"/>
                <a:cs typeface="Times New Roman" pitchFamily="18" charset="0"/>
              </a:endParaRPr>
            </a:p>
          </p:txBody>
        </p:sp>
        <p:sp>
          <p:nvSpPr>
            <p:cNvPr id="46" name="Line 145"/>
            <p:cNvSpPr>
              <a:spLocks noChangeShapeType="1"/>
            </p:cNvSpPr>
            <p:nvPr/>
          </p:nvSpPr>
          <p:spPr bwMode="auto">
            <a:xfrm>
              <a:off x="5663" y="940"/>
              <a:ext cx="0" cy="249"/>
            </a:xfrm>
            <a:prstGeom prst="line">
              <a:avLst/>
            </a:prstGeom>
            <a:noFill/>
            <a:ln w="12700" cap="rnd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solidFill>
                  <a:srgbClr val="002060"/>
                </a:solidFill>
                <a:latin typeface="Times New Roman" pitchFamily="18" charset="0"/>
                <a:ea typeface="楷体_GB2312"/>
                <a:cs typeface="Times New Roman" pitchFamily="18" charset="0"/>
              </a:endParaRPr>
            </a:p>
          </p:txBody>
        </p:sp>
        <p:sp>
          <p:nvSpPr>
            <p:cNvPr id="47" name="Line 148"/>
            <p:cNvSpPr>
              <a:spLocks noChangeShapeType="1"/>
            </p:cNvSpPr>
            <p:nvPr/>
          </p:nvSpPr>
          <p:spPr bwMode="auto">
            <a:xfrm>
              <a:off x="710" y="940"/>
              <a:ext cx="0" cy="249"/>
            </a:xfrm>
            <a:prstGeom prst="line">
              <a:avLst/>
            </a:prstGeom>
            <a:noFill/>
            <a:ln w="12700" cap="rnd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solidFill>
                  <a:srgbClr val="002060"/>
                </a:solidFill>
                <a:latin typeface="Times New Roman" pitchFamily="18" charset="0"/>
                <a:ea typeface="楷体_GB2312"/>
                <a:cs typeface="Times New Roman" pitchFamily="18" charset="0"/>
              </a:endParaRPr>
            </a:p>
          </p:txBody>
        </p:sp>
        <p:sp>
          <p:nvSpPr>
            <p:cNvPr id="48" name="Line 152"/>
            <p:cNvSpPr>
              <a:spLocks noChangeShapeType="1"/>
            </p:cNvSpPr>
            <p:nvPr/>
          </p:nvSpPr>
          <p:spPr bwMode="auto">
            <a:xfrm>
              <a:off x="1026" y="940"/>
              <a:ext cx="0" cy="249"/>
            </a:xfrm>
            <a:prstGeom prst="line">
              <a:avLst/>
            </a:prstGeom>
            <a:noFill/>
            <a:ln w="12700" cap="rnd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solidFill>
                  <a:srgbClr val="002060"/>
                </a:solidFill>
                <a:latin typeface="Times New Roman" pitchFamily="18" charset="0"/>
                <a:ea typeface="楷体_GB2312"/>
                <a:cs typeface="Times New Roman" pitchFamily="18" charset="0"/>
              </a:endParaRPr>
            </a:p>
          </p:txBody>
        </p:sp>
        <p:sp>
          <p:nvSpPr>
            <p:cNvPr id="49" name="Line 156"/>
            <p:cNvSpPr>
              <a:spLocks noChangeShapeType="1"/>
            </p:cNvSpPr>
            <p:nvPr/>
          </p:nvSpPr>
          <p:spPr bwMode="auto">
            <a:xfrm>
              <a:off x="1340" y="940"/>
              <a:ext cx="0" cy="249"/>
            </a:xfrm>
            <a:prstGeom prst="line">
              <a:avLst/>
            </a:prstGeom>
            <a:noFill/>
            <a:ln w="12700" cap="rnd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solidFill>
                  <a:srgbClr val="002060"/>
                </a:solidFill>
                <a:latin typeface="Times New Roman" pitchFamily="18" charset="0"/>
                <a:ea typeface="楷体_GB2312"/>
                <a:cs typeface="Times New Roman" pitchFamily="18" charset="0"/>
              </a:endParaRPr>
            </a:p>
          </p:txBody>
        </p:sp>
        <p:sp>
          <p:nvSpPr>
            <p:cNvPr id="50" name="Line 160"/>
            <p:cNvSpPr>
              <a:spLocks noChangeShapeType="1"/>
            </p:cNvSpPr>
            <p:nvPr/>
          </p:nvSpPr>
          <p:spPr bwMode="auto">
            <a:xfrm>
              <a:off x="1656" y="940"/>
              <a:ext cx="0" cy="249"/>
            </a:xfrm>
            <a:prstGeom prst="line">
              <a:avLst/>
            </a:prstGeom>
            <a:noFill/>
            <a:ln w="12700" cap="rnd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solidFill>
                  <a:srgbClr val="002060"/>
                </a:solidFill>
                <a:latin typeface="Times New Roman" pitchFamily="18" charset="0"/>
                <a:ea typeface="楷体_GB2312"/>
                <a:cs typeface="Times New Roman" pitchFamily="18" charset="0"/>
              </a:endParaRPr>
            </a:p>
          </p:txBody>
        </p:sp>
        <p:sp>
          <p:nvSpPr>
            <p:cNvPr id="51" name="Line 164"/>
            <p:cNvSpPr>
              <a:spLocks noChangeShapeType="1"/>
            </p:cNvSpPr>
            <p:nvPr/>
          </p:nvSpPr>
          <p:spPr bwMode="auto">
            <a:xfrm>
              <a:off x="2010" y="940"/>
              <a:ext cx="0" cy="249"/>
            </a:xfrm>
            <a:prstGeom prst="line">
              <a:avLst/>
            </a:prstGeom>
            <a:noFill/>
            <a:ln w="12700" cap="rnd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solidFill>
                  <a:srgbClr val="002060"/>
                </a:solidFill>
                <a:latin typeface="Times New Roman" pitchFamily="18" charset="0"/>
                <a:ea typeface="楷体_GB2312"/>
                <a:cs typeface="Times New Roman" pitchFamily="18" charset="0"/>
              </a:endParaRPr>
            </a:p>
          </p:txBody>
        </p:sp>
        <p:sp>
          <p:nvSpPr>
            <p:cNvPr id="52" name="Line 168"/>
            <p:cNvSpPr>
              <a:spLocks noChangeShapeType="1"/>
            </p:cNvSpPr>
            <p:nvPr/>
          </p:nvSpPr>
          <p:spPr bwMode="auto">
            <a:xfrm>
              <a:off x="2364" y="940"/>
              <a:ext cx="0" cy="249"/>
            </a:xfrm>
            <a:prstGeom prst="line">
              <a:avLst/>
            </a:prstGeom>
            <a:noFill/>
            <a:ln w="12700" cap="rnd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solidFill>
                  <a:srgbClr val="002060"/>
                </a:solidFill>
                <a:latin typeface="Times New Roman" pitchFamily="18" charset="0"/>
                <a:ea typeface="楷体_GB2312"/>
                <a:cs typeface="Times New Roman" pitchFamily="18" charset="0"/>
              </a:endParaRPr>
            </a:p>
          </p:txBody>
        </p:sp>
        <p:sp>
          <p:nvSpPr>
            <p:cNvPr id="53" name="Line 172"/>
            <p:cNvSpPr>
              <a:spLocks noChangeShapeType="1"/>
            </p:cNvSpPr>
            <p:nvPr/>
          </p:nvSpPr>
          <p:spPr bwMode="auto">
            <a:xfrm>
              <a:off x="2679" y="940"/>
              <a:ext cx="0" cy="249"/>
            </a:xfrm>
            <a:prstGeom prst="line">
              <a:avLst/>
            </a:prstGeom>
            <a:noFill/>
            <a:ln w="12700" cap="rnd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solidFill>
                  <a:srgbClr val="002060"/>
                </a:solidFill>
                <a:latin typeface="Times New Roman" pitchFamily="18" charset="0"/>
                <a:ea typeface="楷体_GB2312"/>
                <a:cs typeface="Times New Roman" pitchFamily="18" charset="0"/>
              </a:endParaRPr>
            </a:p>
          </p:txBody>
        </p:sp>
        <p:sp>
          <p:nvSpPr>
            <p:cNvPr id="54" name="Line 176"/>
            <p:cNvSpPr>
              <a:spLocks noChangeShapeType="1"/>
            </p:cNvSpPr>
            <p:nvPr/>
          </p:nvSpPr>
          <p:spPr bwMode="auto">
            <a:xfrm>
              <a:off x="3018" y="940"/>
              <a:ext cx="0" cy="249"/>
            </a:xfrm>
            <a:prstGeom prst="line">
              <a:avLst/>
            </a:prstGeom>
            <a:noFill/>
            <a:ln w="12700" cap="rnd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solidFill>
                  <a:srgbClr val="002060"/>
                </a:solidFill>
                <a:latin typeface="Times New Roman" pitchFamily="18" charset="0"/>
                <a:ea typeface="楷体_GB2312"/>
                <a:cs typeface="Times New Roman" pitchFamily="18" charset="0"/>
              </a:endParaRPr>
            </a:p>
          </p:txBody>
        </p:sp>
        <p:sp>
          <p:nvSpPr>
            <p:cNvPr id="55" name="Line 180"/>
            <p:cNvSpPr>
              <a:spLocks noChangeShapeType="1"/>
            </p:cNvSpPr>
            <p:nvPr/>
          </p:nvSpPr>
          <p:spPr bwMode="auto">
            <a:xfrm>
              <a:off x="3348" y="940"/>
              <a:ext cx="0" cy="249"/>
            </a:xfrm>
            <a:prstGeom prst="line">
              <a:avLst/>
            </a:prstGeom>
            <a:noFill/>
            <a:ln w="12700" cap="rnd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solidFill>
                  <a:srgbClr val="002060"/>
                </a:solidFill>
                <a:latin typeface="Times New Roman" pitchFamily="18" charset="0"/>
                <a:ea typeface="楷体_GB2312"/>
                <a:cs typeface="Times New Roman" pitchFamily="18" charset="0"/>
              </a:endParaRPr>
            </a:p>
          </p:txBody>
        </p:sp>
        <p:sp>
          <p:nvSpPr>
            <p:cNvPr id="56" name="Line 184"/>
            <p:cNvSpPr>
              <a:spLocks noChangeShapeType="1"/>
            </p:cNvSpPr>
            <p:nvPr/>
          </p:nvSpPr>
          <p:spPr bwMode="auto">
            <a:xfrm>
              <a:off x="3687" y="940"/>
              <a:ext cx="0" cy="249"/>
            </a:xfrm>
            <a:prstGeom prst="line">
              <a:avLst/>
            </a:prstGeom>
            <a:noFill/>
            <a:ln w="12700" cap="rnd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solidFill>
                  <a:srgbClr val="002060"/>
                </a:solidFill>
                <a:latin typeface="Times New Roman" pitchFamily="18" charset="0"/>
                <a:ea typeface="楷体_GB2312"/>
                <a:cs typeface="Times New Roman" pitchFamily="18" charset="0"/>
              </a:endParaRPr>
            </a:p>
          </p:txBody>
        </p:sp>
        <p:sp>
          <p:nvSpPr>
            <p:cNvPr id="57" name="Line 188"/>
            <p:cNvSpPr>
              <a:spLocks noChangeShapeType="1"/>
            </p:cNvSpPr>
            <p:nvPr/>
          </p:nvSpPr>
          <p:spPr bwMode="auto">
            <a:xfrm>
              <a:off x="4001" y="940"/>
              <a:ext cx="0" cy="249"/>
            </a:xfrm>
            <a:prstGeom prst="line">
              <a:avLst/>
            </a:prstGeom>
            <a:noFill/>
            <a:ln w="12700" cap="rnd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solidFill>
                  <a:srgbClr val="002060"/>
                </a:solidFill>
                <a:latin typeface="Times New Roman" pitchFamily="18" charset="0"/>
                <a:ea typeface="楷体_GB2312"/>
                <a:cs typeface="Times New Roman" pitchFamily="18" charset="0"/>
              </a:endParaRPr>
            </a:p>
          </p:txBody>
        </p:sp>
        <p:sp>
          <p:nvSpPr>
            <p:cNvPr id="58" name="Line 192"/>
            <p:cNvSpPr>
              <a:spLocks noChangeShapeType="1"/>
            </p:cNvSpPr>
            <p:nvPr/>
          </p:nvSpPr>
          <p:spPr bwMode="auto">
            <a:xfrm>
              <a:off x="4356" y="940"/>
              <a:ext cx="0" cy="249"/>
            </a:xfrm>
            <a:prstGeom prst="line">
              <a:avLst/>
            </a:prstGeom>
            <a:noFill/>
            <a:ln w="12700" cap="rnd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solidFill>
                  <a:srgbClr val="002060"/>
                </a:solidFill>
                <a:latin typeface="Times New Roman" pitchFamily="18" charset="0"/>
                <a:ea typeface="楷体_GB2312"/>
                <a:cs typeface="Times New Roman" pitchFamily="18" charset="0"/>
              </a:endParaRPr>
            </a:p>
          </p:txBody>
        </p:sp>
        <p:sp>
          <p:nvSpPr>
            <p:cNvPr id="59" name="Line 196"/>
            <p:cNvSpPr>
              <a:spLocks noChangeShapeType="1"/>
            </p:cNvSpPr>
            <p:nvPr/>
          </p:nvSpPr>
          <p:spPr bwMode="auto">
            <a:xfrm>
              <a:off x="4671" y="940"/>
              <a:ext cx="0" cy="249"/>
            </a:xfrm>
            <a:prstGeom prst="line">
              <a:avLst/>
            </a:prstGeom>
            <a:noFill/>
            <a:ln w="12700" cap="rnd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solidFill>
                  <a:srgbClr val="002060"/>
                </a:solidFill>
                <a:latin typeface="Times New Roman" pitchFamily="18" charset="0"/>
                <a:ea typeface="楷体_GB2312"/>
                <a:cs typeface="Times New Roman" pitchFamily="18" charset="0"/>
              </a:endParaRPr>
            </a:p>
          </p:txBody>
        </p:sp>
        <p:sp>
          <p:nvSpPr>
            <p:cNvPr id="60" name="Line 200"/>
            <p:cNvSpPr>
              <a:spLocks noChangeShapeType="1"/>
            </p:cNvSpPr>
            <p:nvPr/>
          </p:nvSpPr>
          <p:spPr bwMode="auto">
            <a:xfrm>
              <a:off x="5001" y="940"/>
              <a:ext cx="0" cy="249"/>
            </a:xfrm>
            <a:prstGeom prst="line">
              <a:avLst/>
            </a:prstGeom>
            <a:noFill/>
            <a:ln w="12700" cap="rnd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solidFill>
                  <a:srgbClr val="002060"/>
                </a:solidFill>
                <a:latin typeface="Times New Roman" pitchFamily="18" charset="0"/>
                <a:ea typeface="楷体_GB2312"/>
                <a:cs typeface="Times New Roman" pitchFamily="18" charset="0"/>
              </a:endParaRPr>
            </a:p>
          </p:txBody>
        </p:sp>
        <p:sp>
          <p:nvSpPr>
            <p:cNvPr id="61" name="Line 204"/>
            <p:cNvSpPr>
              <a:spLocks noChangeShapeType="1"/>
            </p:cNvSpPr>
            <p:nvPr/>
          </p:nvSpPr>
          <p:spPr bwMode="auto">
            <a:xfrm>
              <a:off x="5317" y="940"/>
              <a:ext cx="0" cy="249"/>
            </a:xfrm>
            <a:prstGeom prst="line">
              <a:avLst/>
            </a:prstGeom>
            <a:noFill/>
            <a:ln w="12700" cap="rnd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solidFill>
                  <a:srgbClr val="002060"/>
                </a:solidFill>
                <a:latin typeface="Times New Roman" pitchFamily="18" charset="0"/>
                <a:ea typeface="楷体_GB2312"/>
                <a:cs typeface="Times New Roman" pitchFamily="18" charset="0"/>
              </a:endParaRPr>
            </a:p>
          </p:txBody>
        </p:sp>
        <p:sp>
          <p:nvSpPr>
            <p:cNvPr id="62" name="Line 211"/>
            <p:cNvSpPr>
              <a:spLocks noChangeShapeType="1"/>
            </p:cNvSpPr>
            <p:nvPr/>
          </p:nvSpPr>
          <p:spPr bwMode="auto">
            <a:xfrm>
              <a:off x="710" y="691"/>
              <a:ext cx="316" cy="0"/>
            </a:xfrm>
            <a:prstGeom prst="lin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solidFill>
                  <a:srgbClr val="002060"/>
                </a:solidFill>
                <a:latin typeface="Times New Roman" pitchFamily="18" charset="0"/>
                <a:ea typeface="楷体_GB2312"/>
                <a:cs typeface="Times New Roman" pitchFamily="18" charset="0"/>
              </a:endParaRPr>
            </a:p>
          </p:txBody>
        </p:sp>
        <p:sp>
          <p:nvSpPr>
            <p:cNvPr id="63" name="Line 212"/>
            <p:cNvSpPr>
              <a:spLocks noChangeShapeType="1"/>
            </p:cNvSpPr>
            <p:nvPr/>
          </p:nvSpPr>
          <p:spPr bwMode="auto">
            <a:xfrm>
              <a:off x="1026" y="691"/>
              <a:ext cx="314" cy="0"/>
            </a:xfrm>
            <a:prstGeom prst="lin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solidFill>
                  <a:srgbClr val="002060"/>
                </a:solidFill>
                <a:latin typeface="Times New Roman" pitchFamily="18" charset="0"/>
                <a:ea typeface="楷体_GB2312"/>
                <a:cs typeface="Times New Roman" pitchFamily="18" charset="0"/>
              </a:endParaRPr>
            </a:p>
          </p:txBody>
        </p:sp>
        <p:sp>
          <p:nvSpPr>
            <p:cNvPr id="64" name="Line 213"/>
            <p:cNvSpPr>
              <a:spLocks noChangeShapeType="1"/>
            </p:cNvSpPr>
            <p:nvPr/>
          </p:nvSpPr>
          <p:spPr bwMode="auto">
            <a:xfrm>
              <a:off x="1340" y="691"/>
              <a:ext cx="316" cy="0"/>
            </a:xfrm>
            <a:prstGeom prst="lin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solidFill>
                  <a:srgbClr val="002060"/>
                </a:solidFill>
                <a:latin typeface="Times New Roman" pitchFamily="18" charset="0"/>
                <a:ea typeface="楷体_GB2312"/>
                <a:cs typeface="Times New Roman" pitchFamily="18" charset="0"/>
              </a:endParaRPr>
            </a:p>
          </p:txBody>
        </p:sp>
        <p:sp>
          <p:nvSpPr>
            <p:cNvPr id="65" name="Line 214"/>
            <p:cNvSpPr>
              <a:spLocks noChangeShapeType="1"/>
            </p:cNvSpPr>
            <p:nvPr/>
          </p:nvSpPr>
          <p:spPr bwMode="auto">
            <a:xfrm>
              <a:off x="1656" y="691"/>
              <a:ext cx="354" cy="0"/>
            </a:xfrm>
            <a:prstGeom prst="lin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solidFill>
                  <a:srgbClr val="002060"/>
                </a:solidFill>
                <a:latin typeface="Times New Roman" pitchFamily="18" charset="0"/>
                <a:ea typeface="楷体_GB2312"/>
                <a:cs typeface="Times New Roman" pitchFamily="18" charset="0"/>
              </a:endParaRPr>
            </a:p>
          </p:txBody>
        </p:sp>
        <p:sp>
          <p:nvSpPr>
            <p:cNvPr id="66" name="Line 215"/>
            <p:cNvSpPr>
              <a:spLocks noChangeShapeType="1"/>
            </p:cNvSpPr>
            <p:nvPr/>
          </p:nvSpPr>
          <p:spPr bwMode="auto">
            <a:xfrm>
              <a:off x="2010" y="691"/>
              <a:ext cx="354" cy="0"/>
            </a:xfrm>
            <a:prstGeom prst="lin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solidFill>
                  <a:srgbClr val="002060"/>
                </a:solidFill>
                <a:latin typeface="Times New Roman" pitchFamily="18" charset="0"/>
                <a:ea typeface="楷体_GB2312"/>
                <a:cs typeface="Times New Roman" pitchFamily="18" charset="0"/>
              </a:endParaRPr>
            </a:p>
          </p:txBody>
        </p:sp>
        <p:sp>
          <p:nvSpPr>
            <p:cNvPr id="67" name="Line 216"/>
            <p:cNvSpPr>
              <a:spLocks noChangeShapeType="1"/>
            </p:cNvSpPr>
            <p:nvPr/>
          </p:nvSpPr>
          <p:spPr bwMode="auto">
            <a:xfrm>
              <a:off x="2364" y="691"/>
              <a:ext cx="315" cy="0"/>
            </a:xfrm>
            <a:prstGeom prst="lin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solidFill>
                  <a:srgbClr val="002060"/>
                </a:solidFill>
                <a:latin typeface="Times New Roman" pitchFamily="18" charset="0"/>
                <a:ea typeface="楷体_GB2312"/>
                <a:cs typeface="Times New Roman" pitchFamily="18" charset="0"/>
              </a:endParaRPr>
            </a:p>
          </p:txBody>
        </p:sp>
        <p:sp>
          <p:nvSpPr>
            <p:cNvPr id="68" name="Line 217"/>
            <p:cNvSpPr>
              <a:spLocks noChangeShapeType="1"/>
            </p:cNvSpPr>
            <p:nvPr/>
          </p:nvSpPr>
          <p:spPr bwMode="auto">
            <a:xfrm>
              <a:off x="2679" y="691"/>
              <a:ext cx="339" cy="0"/>
            </a:xfrm>
            <a:prstGeom prst="lin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solidFill>
                  <a:srgbClr val="002060"/>
                </a:solidFill>
                <a:latin typeface="Times New Roman" pitchFamily="18" charset="0"/>
                <a:ea typeface="楷体_GB2312"/>
                <a:cs typeface="Times New Roman" pitchFamily="18" charset="0"/>
              </a:endParaRPr>
            </a:p>
          </p:txBody>
        </p:sp>
        <p:sp>
          <p:nvSpPr>
            <p:cNvPr id="69" name="Line 218"/>
            <p:cNvSpPr>
              <a:spLocks noChangeShapeType="1"/>
            </p:cNvSpPr>
            <p:nvPr/>
          </p:nvSpPr>
          <p:spPr bwMode="auto">
            <a:xfrm>
              <a:off x="3018" y="691"/>
              <a:ext cx="330" cy="0"/>
            </a:xfrm>
            <a:prstGeom prst="lin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solidFill>
                  <a:srgbClr val="002060"/>
                </a:solidFill>
                <a:latin typeface="Times New Roman" pitchFamily="18" charset="0"/>
                <a:ea typeface="楷体_GB2312"/>
                <a:cs typeface="Times New Roman" pitchFamily="18" charset="0"/>
              </a:endParaRPr>
            </a:p>
          </p:txBody>
        </p:sp>
        <p:sp>
          <p:nvSpPr>
            <p:cNvPr id="70" name="Line 219"/>
            <p:cNvSpPr>
              <a:spLocks noChangeShapeType="1"/>
            </p:cNvSpPr>
            <p:nvPr/>
          </p:nvSpPr>
          <p:spPr bwMode="auto">
            <a:xfrm>
              <a:off x="3348" y="691"/>
              <a:ext cx="339" cy="0"/>
            </a:xfrm>
            <a:prstGeom prst="lin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solidFill>
                  <a:srgbClr val="002060"/>
                </a:solidFill>
                <a:latin typeface="Times New Roman" pitchFamily="18" charset="0"/>
                <a:ea typeface="楷体_GB2312"/>
                <a:cs typeface="Times New Roman" pitchFamily="18" charset="0"/>
              </a:endParaRPr>
            </a:p>
          </p:txBody>
        </p:sp>
        <p:sp>
          <p:nvSpPr>
            <p:cNvPr id="71" name="Line 220"/>
            <p:cNvSpPr>
              <a:spLocks noChangeShapeType="1"/>
            </p:cNvSpPr>
            <p:nvPr/>
          </p:nvSpPr>
          <p:spPr bwMode="auto">
            <a:xfrm>
              <a:off x="3687" y="691"/>
              <a:ext cx="314" cy="0"/>
            </a:xfrm>
            <a:prstGeom prst="lin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solidFill>
                  <a:srgbClr val="002060"/>
                </a:solidFill>
                <a:latin typeface="Times New Roman" pitchFamily="18" charset="0"/>
                <a:ea typeface="楷体_GB2312"/>
                <a:cs typeface="Times New Roman" pitchFamily="18" charset="0"/>
              </a:endParaRPr>
            </a:p>
          </p:txBody>
        </p:sp>
        <p:sp>
          <p:nvSpPr>
            <p:cNvPr id="72" name="Line 221"/>
            <p:cNvSpPr>
              <a:spLocks noChangeShapeType="1"/>
            </p:cNvSpPr>
            <p:nvPr/>
          </p:nvSpPr>
          <p:spPr bwMode="auto">
            <a:xfrm>
              <a:off x="4001" y="691"/>
              <a:ext cx="355" cy="0"/>
            </a:xfrm>
            <a:prstGeom prst="lin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solidFill>
                  <a:srgbClr val="002060"/>
                </a:solidFill>
                <a:latin typeface="Times New Roman" pitchFamily="18" charset="0"/>
                <a:ea typeface="楷体_GB2312"/>
                <a:cs typeface="Times New Roman" pitchFamily="18" charset="0"/>
              </a:endParaRPr>
            </a:p>
          </p:txBody>
        </p:sp>
        <p:sp>
          <p:nvSpPr>
            <p:cNvPr id="73" name="Line 222"/>
            <p:cNvSpPr>
              <a:spLocks noChangeShapeType="1"/>
            </p:cNvSpPr>
            <p:nvPr/>
          </p:nvSpPr>
          <p:spPr bwMode="auto">
            <a:xfrm>
              <a:off x="4356" y="691"/>
              <a:ext cx="315" cy="0"/>
            </a:xfrm>
            <a:prstGeom prst="lin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solidFill>
                  <a:srgbClr val="002060"/>
                </a:solidFill>
                <a:latin typeface="Times New Roman" pitchFamily="18" charset="0"/>
                <a:ea typeface="楷体_GB2312"/>
                <a:cs typeface="Times New Roman" pitchFamily="18" charset="0"/>
              </a:endParaRPr>
            </a:p>
          </p:txBody>
        </p:sp>
        <p:sp>
          <p:nvSpPr>
            <p:cNvPr id="74" name="Line 223"/>
            <p:cNvSpPr>
              <a:spLocks noChangeShapeType="1"/>
            </p:cNvSpPr>
            <p:nvPr/>
          </p:nvSpPr>
          <p:spPr bwMode="auto">
            <a:xfrm>
              <a:off x="4671" y="691"/>
              <a:ext cx="330" cy="0"/>
            </a:xfrm>
            <a:prstGeom prst="lin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solidFill>
                  <a:srgbClr val="002060"/>
                </a:solidFill>
                <a:latin typeface="Times New Roman" pitchFamily="18" charset="0"/>
                <a:ea typeface="楷体_GB2312"/>
                <a:cs typeface="Times New Roman" pitchFamily="18" charset="0"/>
              </a:endParaRPr>
            </a:p>
          </p:txBody>
        </p:sp>
        <p:sp>
          <p:nvSpPr>
            <p:cNvPr id="75" name="Line 224"/>
            <p:cNvSpPr>
              <a:spLocks noChangeShapeType="1"/>
            </p:cNvSpPr>
            <p:nvPr/>
          </p:nvSpPr>
          <p:spPr bwMode="auto">
            <a:xfrm>
              <a:off x="5001" y="691"/>
              <a:ext cx="316" cy="0"/>
            </a:xfrm>
            <a:prstGeom prst="lin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solidFill>
                  <a:srgbClr val="002060"/>
                </a:solidFill>
                <a:latin typeface="Times New Roman" pitchFamily="18" charset="0"/>
                <a:ea typeface="楷体_GB2312"/>
                <a:cs typeface="Times New Roman" pitchFamily="18" charset="0"/>
              </a:endParaRPr>
            </a:p>
          </p:txBody>
        </p:sp>
        <p:sp>
          <p:nvSpPr>
            <p:cNvPr id="76" name="Line 225"/>
            <p:cNvSpPr>
              <a:spLocks noChangeShapeType="1"/>
            </p:cNvSpPr>
            <p:nvPr/>
          </p:nvSpPr>
          <p:spPr bwMode="auto">
            <a:xfrm>
              <a:off x="5317" y="691"/>
              <a:ext cx="346" cy="0"/>
            </a:xfrm>
            <a:prstGeom prst="lin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solidFill>
                  <a:srgbClr val="002060"/>
                </a:solidFill>
                <a:latin typeface="Times New Roman" pitchFamily="18" charset="0"/>
                <a:ea typeface="楷体_GB2312"/>
                <a:cs typeface="Times New Roman" pitchFamily="18" charset="0"/>
              </a:endParaRPr>
            </a:p>
          </p:txBody>
        </p:sp>
      </p:grpSp>
      <p:sp>
        <p:nvSpPr>
          <p:cNvPr id="78" name="Text Box 74"/>
          <p:cNvSpPr txBox="1">
            <a:spLocks noChangeArrowheads="1"/>
          </p:cNvSpPr>
          <p:nvPr/>
        </p:nvSpPr>
        <p:spPr bwMode="auto">
          <a:xfrm>
            <a:off x="2252771" y="5703639"/>
            <a:ext cx="479090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9pPr>
          </a:lstStyle>
          <a:p>
            <a:pPr algn="ctr" eaLnBrk="1" hangingPunct="1"/>
            <a:r>
              <a:rPr lang="en-US" altLang="zh-CN" b="0" dirty="0">
                <a:solidFill>
                  <a:srgbClr val="003366"/>
                </a:solidFill>
                <a:ea typeface="隶书" pitchFamily="49" charset="-122"/>
                <a:cs typeface="Times New Roman" pitchFamily="18" charset="0"/>
              </a:rPr>
              <a:t>8086</a:t>
            </a:r>
            <a:r>
              <a:rPr lang="zh-CN" altLang="en-US" b="0" dirty="0">
                <a:solidFill>
                  <a:srgbClr val="003366"/>
                </a:solidFill>
                <a:ea typeface="隶书" pitchFamily="49" charset="-122"/>
                <a:cs typeface="Times New Roman" pitchFamily="18" charset="0"/>
              </a:rPr>
              <a:t>标志寄存器的</a:t>
            </a:r>
            <a:r>
              <a:rPr lang="zh-CN" altLang="en-US" b="0" dirty="0">
                <a:solidFill>
                  <a:srgbClr val="FF0000"/>
                </a:solidFill>
                <a:ea typeface="隶书" pitchFamily="49" charset="-122"/>
                <a:cs typeface="Times New Roman" pitchFamily="18" charset="0"/>
              </a:rPr>
              <a:t>控制</a:t>
            </a:r>
            <a:r>
              <a:rPr lang="zh-CN" altLang="en-US" b="0" dirty="0">
                <a:solidFill>
                  <a:srgbClr val="003366"/>
                </a:solidFill>
                <a:ea typeface="隶书" pitchFamily="49" charset="-122"/>
                <a:cs typeface="Times New Roman" pitchFamily="18" charset="0"/>
              </a:rPr>
              <a:t>标志位</a:t>
            </a:r>
          </a:p>
        </p:txBody>
      </p:sp>
      <p:graphicFrame>
        <p:nvGraphicFramePr>
          <p:cNvPr id="77" name="表格 7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3351596"/>
              </p:ext>
            </p:extLst>
          </p:nvPr>
        </p:nvGraphicFramePr>
        <p:xfrm>
          <a:off x="539552" y="3140966"/>
          <a:ext cx="8225187" cy="25626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76518"/>
                <a:gridCol w="1019897"/>
                <a:gridCol w="4280500"/>
                <a:gridCol w="2448272"/>
              </a:tblGrid>
              <a:tr h="350985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ts val="250"/>
                        </a:spcAft>
                      </a:pPr>
                      <a:r>
                        <a:rPr lang="zh-CN" sz="1800" kern="100" dirty="0">
                          <a:solidFill>
                            <a:schemeClr val="tx1"/>
                          </a:solidFill>
                          <a:effectLst/>
                          <a:latin typeface="隶书" pitchFamily="49" charset="-122"/>
                          <a:ea typeface="隶书" pitchFamily="49" charset="-122"/>
                          <a:cs typeface="Times New Roman" pitchFamily="18" charset="0"/>
                        </a:rPr>
                        <a:t>控制标志位</a:t>
                      </a:r>
                    </a:p>
                  </a:txBody>
                  <a:tcPr marL="114619" marR="114619" marT="0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DDDDD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ts val="250"/>
                        </a:spcAft>
                      </a:pPr>
                      <a:r>
                        <a:rPr lang="zh-CN" sz="1800" kern="100" dirty="0">
                          <a:solidFill>
                            <a:schemeClr val="tx1"/>
                          </a:solidFill>
                          <a:effectLst/>
                          <a:latin typeface="隶书" pitchFamily="49" charset="-122"/>
                          <a:ea typeface="隶书" pitchFamily="49" charset="-122"/>
                          <a:cs typeface="Times New Roman" pitchFamily="18" charset="0"/>
                        </a:rPr>
                        <a:t>功能</a:t>
                      </a:r>
                    </a:p>
                  </a:txBody>
                  <a:tcPr marL="114619" marR="114619" marT="0" marB="0" anchor="ctr"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ts val="250"/>
                        </a:spcAft>
                      </a:pPr>
                      <a:r>
                        <a:rPr lang="zh-CN" sz="1800" kern="100" dirty="0">
                          <a:solidFill>
                            <a:schemeClr val="tx1"/>
                          </a:solidFill>
                          <a:effectLst/>
                          <a:latin typeface="隶书" pitchFamily="49" charset="-122"/>
                          <a:ea typeface="隶书" pitchFamily="49" charset="-122"/>
                          <a:cs typeface="Times New Roman" pitchFamily="18" charset="0"/>
                        </a:rPr>
                        <a:t>说明</a:t>
                      </a:r>
                    </a:p>
                  </a:txBody>
                  <a:tcPr marL="114619" marR="114619" marT="0" marB="0" anchor="ctr"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DDDDDD"/>
                    </a:solidFill>
                  </a:tcPr>
                </a:tc>
              </a:tr>
              <a:tr h="737229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500" b="1" dirty="0">
                          <a:solidFill>
                            <a:srgbClr val="00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 pitchFamily="18" charset="0"/>
                        </a:rPr>
                        <a:t>TF</a:t>
                      </a:r>
                      <a:endParaRPr lang="zh-CN" sz="1500" b="1" dirty="0">
                        <a:solidFill>
                          <a:srgbClr val="000066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114619" marR="114619" marT="0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陷阱标志</a:t>
                      </a:r>
                    </a:p>
                  </a:txBody>
                  <a:tcPr marL="114619" marR="114619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TF=1</a:t>
                      </a:r>
                      <a:r>
                        <a:rPr lang="zh-CN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，</a:t>
                      </a:r>
                      <a:r>
                        <a:rPr lang="en-US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CPU</a:t>
                      </a:r>
                      <a:r>
                        <a:rPr lang="zh-CN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处于单步工作方式</a:t>
                      </a:r>
                      <a:r>
                        <a:rPr lang="en-US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/>
                      </a:r>
                      <a:br>
                        <a:rPr lang="en-US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</a:br>
                      <a:r>
                        <a:rPr lang="en-US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TF=0</a:t>
                      </a:r>
                      <a:r>
                        <a:rPr lang="zh-CN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，</a:t>
                      </a:r>
                      <a:r>
                        <a:rPr lang="en-US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CPU</a:t>
                      </a:r>
                      <a:r>
                        <a:rPr lang="zh-CN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正常执行程序</a:t>
                      </a:r>
                    </a:p>
                  </a:txBody>
                  <a:tcPr marL="114619" marR="114619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为单步调试程序而设置</a:t>
                      </a:r>
                    </a:p>
                  </a:txBody>
                  <a:tcPr marL="114619" marR="114619" marT="0" marB="0" anchor="ctr"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737229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500" b="1">
                          <a:solidFill>
                            <a:srgbClr val="00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 pitchFamily="18" charset="0"/>
                        </a:rPr>
                        <a:t>IF</a:t>
                      </a:r>
                      <a:endParaRPr lang="zh-CN" sz="1500" b="1">
                        <a:solidFill>
                          <a:srgbClr val="000066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114619" marR="114619" marT="0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中断允许标志</a:t>
                      </a:r>
                    </a:p>
                  </a:txBody>
                  <a:tcPr marL="114619" marR="114619" marT="0" marB="0" anchor="ctr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IF=1</a:t>
                      </a:r>
                      <a:r>
                        <a:rPr lang="zh-CN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，允许</a:t>
                      </a:r>
                      <a:r>
                        <a:rPr lang="en-US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CPU</a:t>
                      </a:r>
                      <a:r>
                        <a:rPr lang="zh-CN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接受</a:t>
                      </a:r>
                      <a:r>
                        <a:rPr lang="en-US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INTR</a:t>
                      </a:r>
                      <a:r>
                        <a:rPr lang="zh-CN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引</a:t>
                      </a:r>
                      <a:r>
                        <a:rPr lang="zh-CN" sz="1500" dirty="0" smtClean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脚发</a:t>
                      </a:r>
                      <a:r>
                        <a:rPr lang="zh-CN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来的中断请求</a:t>
                      </a:r>
                      <a:r>
                        <a:rPr lang="en-US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/>
                      </a:r>
                      <a:br>
                        <a:rPr lang="en-US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</a:br>
                      <a:r>
                        <a:rPr lang="en-US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IF=0</a:t>
                      </a:r>
                      <a:r>
                        <a:rPr lang="zh-CN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，禁止</a:t>
                      </a:r>
                      <a:r>
                        <a:rPr lang="en-US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CPU</a:t>
                      </a:r>
                      <a:r>
                        <a:rPr lang="zh-CN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接受</a:t>
                      </a:r>
                      <a:r>
                        <a:rPr lang="en-US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INTR</a:t>
                      </a:r>
                      <a:r>
                        <a:rPr lang="zh-CN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引</a:t>
                      </a:r>
                      <a:r>
                        <a:rPr lang="zh-CN" sz="1500" dirty="0" smtClean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脚发</a:t>
                      </a:r>
                      <a:r>
                        <a:rPr lang="zh-CN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来的中断请求</a:t>
                      </a:r>
                    </a:p>
                  </a:txBody>
                  <a:tcPr marL="114619" marR="114619" marT="0" marB="0" anchor="ctr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用于控制外部可屏蔽中断请求是否可以被</a:t>
                      </a:r>
                      <a:r>
                        <a:rPr lang="en-US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CPU</a:t>
                      </a:r>
                      <a:r>
                        <a:rPr lang="zh-CN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响应</a:t>
                      </a:r>
                    </a:p>
                  </a:txBody>
                  <a:tcPr marL="114619" marR="114619" marT="0" marB="0" anchor="ctr"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EAEAEA"/>
                    </a:solidFill>
                  </a:tcPr>
                </a:tc>
              </a:tr>
              <a:tr h="737229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500" b="1" dirty="0">
                          <a:solidFill>
                            <a:srgbClr val="00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 pitchFamily="18" charset="0"/>
                        </a:rPr>
                        <a:t>DF</a:t>
                      </a:r>
                      <a:endParaRPr lang="zh-CN" sz="1500" b="1" dirty="0">
                        <a:solidFill>
                          <a:srgbClr val="000066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114619" marR="114619" marT="0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方向标志</a:t>
                      </a:r>
                    </a:p>
                  </a:txBody>
                  <a:tcPr marL="114619" marR="114619" marT="0" marB="0" anchor="ctr"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DF=1</a:t>
                      </a:r>
                      <a:r>
                        <a:rPr lang="zh-CN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，串操作指令按递减顺序对字符串操作</a:t>
                      </a:r>
                      <a:r>
                        <a:rPr lang="en-US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/>
                      </a:r>
                      <a:br>
                        <a:rPr lang="en-US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</a:br>
                      <a:r>
                        <a:rPr lang="en-US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DF=0</a:t>
                      </a:r>
                      <a:r>
                        <a:rPr lang="zh-CN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，串操作指令按递增顺序对字符串操作</a:t>
                      </a:r>
                    </a:p>
                  </a:txBody>
                  <a:tcPr marL="114619" marR="114619" marT="0" marB="0" anchor="ctr"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用于控制串操作指令的步进方向</a:t>
                      </a:r>
                    </a:p>
                  </a:txBody>
                  <a:tcPr marL="114619" marR="114619" marT="0" marB="0" anchor="ctr"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9231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0000" y="1125054"/>
            <a:ext cx="5036956" cy="584775"/>
          </a:xfrm>
          <a:noFill/>
        </p:spPr>
        <p:txBody>
          <a:bodyPr wrap="none" rtlCol="0" anchor="ctr" anchorCtr="0">
            <a:spAutoFit/>
          </a:bodyPr>
          <a:lstStyle/>
          <a:p>
            <a:pPr algn="l"/>
            <a:r>
              <a:rPr lang="en-US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．</a:t>
            </a:r>
            <a:r>
              <a:rPr lang="zh-CN" altLang="en-US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标志</a:t>
            </a:r>
            <a:r>
              <a:rPr lang="zh-CN" altLang="en-US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段</a:t>
            </a:r>
            <a:r>
              <a:rPr lang="zh-CN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寄存</a:t>
            </a:r>
            <a:r>
              <a:rPr lang="zh-CN" altLang="en-US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器</a:t>
            </a:r>
            <a:r>
              <a:rPr lang="en-US" altLang="zh-CN" sz="2800" dirty="0" smtClean="0">
                <a:ea typeface="楷体_GB2312"/>
              </a:rPr>
              <a:t>（</a:t>
            </a:r>
            <a:r>
              <a:rPr lang="en-US" altLang="zh-CN" sz="2800" dirty="0">
                <a:ea typeface="楷体_GB2312"/>
              </a:rPr>
              <a:t>16</a:t>
            </a:r>
            <a:r>
              <a:rPr lang="zh-CN" altLang="en-US" sz="2800" dirty="0">
                <a:ea typeface="楷体_GB2312"/>
              </a:rPr>
              <a:t>位</a:t>
            </a:r>
            <a:r>
              <a:rPr lang="zh-CN" altLang="en-US" sz="2800" dirty="0" smtClean="0">
                <a:ea typeface="楷体_GB2312"/>
              </a:rPr>
              <a:t>）</a:t>
            </a:r>
            <a:endParaRPr lang="zh-CN" altLang="en-US" sz="2800" b="0" dirty="0">
              <a:latin typeface="黑体" pitchFamily="49" charset="-122"/>
              <a:ea typeface="楷体_GB231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smtClean="0"/>
              <a:t>2.1.3  8086</a:t>
            </a:r>
            <a:r>
              <a:rPr lang="zh-CN" altLang="zh-CN" smtClean="0"/>
              <a:t>寄存器结构</a:t>
            </a:r>
            <a:endParaRPr lang="zh-CN" altLang="en-US" dirty="0"/>
          </a:p>
        </p:txBody>
      </p:sp>
      <p:sp>
        <p:nvSpPr>
          <p:cNvPr id="77" name="Text Box 246"/>
          <p:cNvSpPr txBox="1">
            <a:spLocks noChangeArrowheads="1"/>
          </p:cNvSpPr>
          <p:nvPr/>
        </p:nvSpPr>
        <p:spPr bwMode="auto">
          <a:xfrm>
            <a:off x="2183221" y="5837238"/>
            <a:ext cx="49545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9pPr>
          </a:lstStyle>
          <a:p>
            <a:pPr algn="ctr" eaLnBrk="1" hangingPunct="1"/>
            <a:r>
              <a:rPr lang="en-US" altLang="zh-CN" b="0" dirty="0">
                <a:solidFill>
                  <a:srgbClr val="003366"/>
                </a:solidFill>
                <a:latin typeface="隶书" pitchFamily="49" charset="-122"/>
                <a:ea typeface="隶书" pitchFamily="49" charset="-122"/>
              </a:rPr>
              <a:t>8086</a:t>
            </a:r>
            <a:r>
              <a:rPr lang="zh-CN" altLang="en-US" b="0" dirty="0">
                <a:solidFill>
                  <a:srgbClr val="003366"/>
                </a:solidFill>
                <a:latin typeface="隶书" pitchFamily="49" charset="-122"/>
                <a:ea typeface="隶书" pitchFamily="49" charset="-122"/>
              </a:rPr>
              <a:t>标志寄存器的</a:t>
            </a:r>
            <a:r>
              <a:rPr lang="zh-CN" altLang="en-US" b="0" dirty="0">
                <a:solidFill>
                  <a:srgbClr val="FF00FF"/>
                </a:solidFill>
                <a:latin typeface="隶书" pitchFamily="49" charset="-122"/>
                <a:ea typeface="隶书" pitchFamily="49" charset="-122"/>
              </a:rPr>
              <a:t>状态</a:t>
            </a:r>
            <a:r>
              <a:rPr lang="zh-CN" altLang="en-US" b="0" dirty="0">
                <a:solidFill>
                  <a:srgbClr val="003366"/>
                </a:solidFill>
                <a:latin typeface="隶书" pitchFamily="49" charset="-122"/>
                <a:ea typeface="隶书" pitchFamily="49" charset="-122"/>
              </a:rPr>
              <a:t>标志位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1328799"/>
              </p:ext>
            </p:extLst>
          </p:nvPr>
        </p:nvGraphicFramePr>
        <p:xfrm>
          <a:off x="359532" y="1860590"/>
          <a:ext cx="8424936" cy="392040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66062"/>
                <a:gridCol w="1000630"/>
                <a:gridCol w="2853788"/>
                <a:gridCol w="4104456"/>
              </a:tblGrid>
              <a:tr h="352602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b="0" kern="100" dirty="0" smtClean="0">
                          <a:solidFill>
                            <a:schemeClr val="tx1"/>
                          </a:solidFill>
                          <a:effectLst/>
                          <a:latin typeface="隶书" pitchFamily="49" charset="-122"/>
                          <a:ea typeface="隶书" pitchFamily="49" charset="-122"/>
                          <a:cs typeface="Times New Roman" pitchFamily="18" charset="0"/>
                        </a:rPr>
                        <a:t>状态标志位</a:t>
                      </a:r>
                      <a:endParaRPr lang="zh-CN" sz="1800" b="0" kern="100" dirty="0">
                        <a:solidFill>
                          <a:schemeClr val="tx1"/>
                        </a:solidFill>
                        <a:effectLst/>
                        <a:latin typeface="隶书" pitchFamily="49" charset="-122"/>
                        <a:ea typeface="隶书" pitchFamily="49" charset="-122"/>
                        <a:cs typeface="Times New Roman" pitchFamily="18" charset="0"/>
                      </a:endParaRPr>
                    </a:p>
                  </a:txBody>
                  <a:tcPr marL="104233" marR="104233" marT="0" marB="0" anchor="ctr">
                    <a:lnL w="1905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DDDDD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b="0" kern="100" dirty="0" smtClean="0">
                          <a:solidFill>
                            <a:schemeClr val="tx1"/>
                          </a:solidFill>
                          <a:effectLst/>
                          <a:latin typeface="隶书" pitchFamily="49" charset="-122"/>
                          <a:ea typeface="隶书" pitchFamily="49" charset="-122"/>
                          <a:cs typeface="Times New Roman" pitchFamily="18" charset="0"/>
                        </a:rPr>
                        <a:t>功</a:t>
                      </a:r>
                      <a:r>
                        <a:rPr lang="en-US" sz="1800" b="0" kern="100" dirty="0" smtClean="0">
                          <a:solidFill>
                            <a:schemeClr val="tx1"/>
                          </a:solidFill>
                          <a:effectLst/>
                          <a:latin typeface="隶书" pitchFamily="49" charset="-122"/>
                          <a:ea typeface="隶书" pitchFamily="49" charset="-122"/>
                          <a:cs typeface="Times New Roman" pitchFamily="18" charset="0"/>
                        </a:rPr>
                        <a:t>  </a:t>
                      </a:r>
                      <a:r>
                        <a:rPr lang="zh-CN" sz="1800" b="0" kern="100" dirty="0" smtClean="0">
                          <a:solidFill>
                            <a:schemeClr val="tx1"/>
                          </a:solidFill>
                          <a:effectLst/>
                          <a:latin typeface="隶书" pitchFamily="49" charset="-122"/>
                          <a:ea typeface="隶书" pitchFamily="49" charset="-122"/>
                          <a:cs typeface="Times New Roman" pitchFamily="18" charset="0"/>
                        </a:rPr>
                        <a:t>能</a:t>
                      </a:r>
                      <a:endParaRPr lang="zh-CN" sz="1800" b="0" kern="100" dirty="0">
                        <a:solidFill>
                          <a:schemeClr val="tx1"/>
                        </a:solidFill>
                        <a:effectLst/>
                        <a:latin typeface="隶书" pitchFamily="49" charset="-122"/>
                        <a:ea typeface="隶书" pitchFamily="49" charset="-122"/>
                        <a:cs typeface="Times New Roman" pitchFamily="18" charset="0"/>
                      </a:endParaRPr>
                    </a:p>
                  </a:txBody>
                  <a:tcPr marL="104233" marR="104233" marT="0" marB="0" anchor="ctr">
                    <a:lnT w="1905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800" b="0" kern="100" dirty="0" smtClean="0">
                          <a:solidFill>
                            <a:schemeClr val="tx1"/>
                          </a:solidFill>
                          <a:effectLst/>
                          <a:latin typeface="隶书" pitchFamily="49" charset="-122"/>
                          <a:ea typeface="隶书" pitchFamily="49" charset="-122"/>
                          <a:cs typeface="Times New Roman" pitchFamily="18" charset="0"/>
                        </a:rPr>
                        <a:t>说</a:t>
                      </a:r>
                      <a:r>
                        <a:rPr lang="en-US" sz="1800" b="0" kern="100" dirty="0" smtClean="0">
                          <a:solidFill>
                            <a:schemeClr val="tx1"/>
                          </a:solidFill>
                          <a:effectLst/>
                          <a:latin typeface="隶书" pitchFamily="49" charset="-122"/>
                          <a:ea typeface="隶书" pitchFamily="49" charset="-122"/>
                          <a:cs typeface="Times New Roman" pitchFamily="18" charset="0"/>
                        </a:rPr>
                        <a:t>  </a:t>
                      </a:r>
                      <a:r>
                        <a:rPr lang="zh-CN" sz="1800" b="0" kern="100" dirty="0" smtClean="0">
                          <a:solidFill>
                            <a:schemeClr val="tx1"/>
                          </a:solidFill>
                          <a:effectLst/>
                          <a:latin typeface="隶书" pitchFamily="49" charset="-122"/>
                          <a:ea typeface="隶书" pitchFamily="49" charset="-122"/>
                          <a:cs typeface="Times New Roman" pitchFamily="18" charset="0"/>
                        </a:rPr>
                        <a:t>明</a:t>
                      </a:r>
                      <a:endParaRPr lang="zh-CN" sz="1800" b="0" kern="100" dirty="0">
                        <a:solidFill>
                          <a:schemeClr val="tx1"/>
                        </a:solidFill>
                        <a:effectLst/>
                        <a:latin typeface="隶书" pitchFamily="49" charset="-122"/>
                        <a:ea typeface="隶书" pitchFamily="49" charset="-122"/>
                        <a:cs typeface="Times New Roman" pitchFamily="18" charset="0"/>
                      </a:endParaRPr>
                    </a:p>
                  </a:txBody>
                  <a:tcPr marL="104233" marR="104233" marT="0" marB="0" anchor="ctr">
                    <a:lnR w="1905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DDDDDD"/>
                    </a:solidFill>
                  </a:tcPr>
                </a:tc>
              </a:tr>
              <a:tr h="595794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500" b="1" dirty="0">
                          <a:solidFill>
                            <a:srgbClr val="00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 pitchFamily="18" charset="0"/>
                        </a:rPr>
                        <a:t>CF</a:t>
                      </a:r>
                      <a:endParaRPr lang="zh-CN" sz="1500" b="1" dirty="0">
                        <a:solidFill>
                          <a:srgbClr val="000066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104233" marR="104233" marT="0" marB="0" anchor="ctr">
                    <a:lnL w="1905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进位标志</a:t>
                      </a:r>
                    </a:p>
                  </a:txBody>
                  <a:tcPr marL="104233" marR="104233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若运算结果在最高位产生进位或借位，则</a:t>
                      </a:r>
                      <a:r>
                        <a:rPr lang="en-US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CF=1</a:t>
                      </a:r>
                      <a:r>
                        <a:rPr lang="zh-CN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，否则</a:t>
                      </a:r>
                      <a:r>
                        <a:rPr lang="en-US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CF=0</a:t>
                      </a:r>
                      <a:endParaRPr lang="zh-CN" sz="1500" dirty="0"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104233" marR="104233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主要受算术运算指令和移位指令的影响，多用于控制转移类指令</a:t>
                      </a:r>
                    </a:p>
                  </a:txBody>
                  <a:tcPr marL="104233" marR="104233" marT="0" marB="0" anchor="ctr">
                    <a:lnR w="1905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93474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500" b="1" dirty="0">
                          <a:solidFill>
                            <a:srgbClr val="00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 pitchFamily="18" charset="0"/>
                        </a:rPr>
                        <a:t>PF</a:t>
                      </a:r>
                      <a:endParaRPr lang="zh-CN" sz="1500" b="1" dirty="0">
                        <a:solidFill>
                          <a:srgbClr val="000066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104233" marR="104233" marT="0" marB="0" anchor="ctr">
                    <a:lnL w="1905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奇偶标志</a:t>
                      </a:r>
                    </a:p>
                  </a:txBody>
                  <a:tcPr marL="104233" marR="104233" marT="0" marB="0" anchor="ctr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若结果的低</a:t>
                      </a:r>
                      <a:r>
                        <a:rPr lang="en-US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8</a:t>
                      </a:r>
                      <a:r>
                        <a:rPr lang="zh-CN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位中有偶数个二进制</a:t>
                      </a:r>
                      <a:r>
                        <a:rPr lang="en-US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</a:t>
                      </a:r>
                      <a:r>
                        <a:rPr lang="zh-CN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，则</a:t>
                      </a:r>
                      <a:r>
                        <a:rPr lang="en-US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PF=1</a:t>
                      </a:r>
                      <a:r>
                        <a:rPr lang="zh-CN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，否则</a:t>
                      </a:r>
                      <a:r>
                        <a:rPr lang="en-US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PF=0</a:t>
                      </a:r>
                      <a:endParaRPr lang="zh-CN" sz="1500" dirty="0"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104233" marR="104233" marT="0" marB="0" anchor="ctr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主要用于数据传送过程中检查是否有传输错误</a:t>
                      </a:r>
                    </a:p>
                  </a:txBody>
                  <a:tcPr marL="104233" marR="104233" marT="0" marB="0" anchor="ctr">
                    <a:lnR w="1905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EAEAEA"/>
                    </a:solidFill>
                  </a:tcPr>
                </a:tc>
              </a:tr>
              <a:tr h="593474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500" b="1" dirty="0">
                          <a:solidFill>
                            <a:srgbClr val="00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 pitchFamily="18" charset="0"/>
                        </a:rPr>
                        <a:t>AF</a:t>
                      </a:r>
                      <a:endParaRPr lang="zh-CN" sz="1500" b="1" dirty="0">
                        <a:solidFill>
                          <a:srgbClr val="000066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104233" marR="104233" marT="0" marB="0" anchor="ctr">
                    <a:lnL w="1905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50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辅助进位标志</a:t>
                      </a:r>
                    </a:p>
                  </a:txBody>
                  <a:tcPr marL="104233" marR="104233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若结果的</a:t>
                      </a:r>
                      <a:r>
                        <a:rPr lang="en-US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D3</a:t>
                      </a:r>
                      <a:r>
                        <a:rPr lang="zh-CN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位向</a:t>
                      </a:r>
                      <a:r>
                        <a:rPr lang="en-US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D4</a:t>
                      </a:r>
                      <a:r>
                        <a:rPr lang="zh-CN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位有进位或借位，则</a:t>
                      </a:r>
                      <a:r>
                        <a:rPr lang="en-US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AF=1</a:t>
                      </a:r>
                      <a:r>
                        <a:rPr lang="zh-CN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，否则</a:t>
                      </a:r>
                      <a:r>
                        <a:rPr lang="en-US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AF=0</a:t>
                      </a:r>
                      <a:endParaRPr lang="zh-CN" sz="1500" dirty="0"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104233" marR="104233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主要用于对</a:t>
                      </a:r>
                      <a:r>
                        <a:rPr lang="en-US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BCD</a:t>
                      </a:r>
                      <a:r>
                        <a:rPr lang="zh-CN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码算术运算结果的调整</a:t>
                      </a:r>
                    </a:p>
                  </a:txBody>
                  <a:tcPr marL="104233" marR="104233" marT="0" marB="0" anchor="ctr">
                    <a:lnR w="1905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93474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500" b="1" dirty="0">
                          <a:solidFill>
                            <a:srgbClr val="00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 pitchFamily="18" charset="0"/>
                        </a:rPr>
                        <a:t>ZF</a:t>
                      </a:r>
                      <a:endParaRPr lang="zh-CN" sz="1500" b="1" dirty="0">
                        <a:solidFill>
                          <a:srgbClr val="000066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104233" marR="104233" marT="0" marB="0" anchor="ctr">
                    <a:lnL w="1905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50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零标志</a:t>
                      </a:r>
                    </a:p>
                  </a:txBody>
                  <a:tcPr marL="104233" marR="104233" marT="0" marB="0" anchor="ctr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若运算结果为零，则</a:t>
                      </a:r>
                      <a:r>
                        <a:rPr lang="en-US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ZF=1</a:t>
                      </a:r>
                      <a:r>
                        <a:rPr lang="zh-CN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，若结果非零，则</a:t>
                      </a:r>
                      <a:r>
                        <a:rPr lang="en-US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ZF=0</a:t>
                      </a:r>
                      <a:endParaRPr lang="zh-CN" sz="1500" dirty="0"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104233" marR="104233" marT="0" marB="0" anchor="ctr"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主要受算术运算指令和逻辑运算指令的影响，多用于控制转移类指令</a:t>
                      </a:r>
                    </a:p>
                  </a:txBody>
                  <a:tcPr marL="104233" marR="104233" marT="0" marB="0" anchor="ctr">
                    <a:lnR w="1905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EAEAEA"/>
                    </a:solidFill>
                  </a:tcPr>
                </a:tc>
              </a:tr>
              <a:tr h="595794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500" b="1" dirty="0">
                          <a:solidFill>
                            <a:srgbClr val="00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 pitchFamily="18" charset="0"/>
                        </a:rPr>
                        <a:t>SF</a:t>
                      </a:r>
                      <a:endParaRPr lang="zh-CN" sz="1500" b="1" dirty="0">
                        <a:solidFill>
                          <a:srgbClr val="000066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104233" marR="104233" marT="0" marB="0" anchor="ctr">
                    <a:lnL w="1905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50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符号标志</a:t>
                      </a:r>
                    </a:p>
                  </a:txBody>
                  <a:tcPr marL="104233" marR="104233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若运算结果为负数，则</a:t>
                      </a:r>
                      <a:r>
                        <a:rPr lang="en-US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SF=1</a:t>
                      </a:r>
                      <a:r>
                        <a:rPr lang="zh-CN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，否则</a:t>
                      </a:r>
                      <a:r>
                        <a:rPr lang="en-US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SF=0</a:t>
                      </a:r>
                      <a:endParaRPr lang="zh-CN" sz="1500" dirty="0"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104233" marR="104233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SF</a:t>
                      </a:r>
                      <a:r>
                        <a:rPr lang="zh-CN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与运算结果的最高位始终保持一致。主要受算术运算指令的影响，多用于控制转移类指令</a:t>
                      </a:r>
                    </a:p>
                  </a:txBody>
                  <a:tcPr marL="104233" marR="104233" marT="0" marB="0" anchor="ctr">
                    <a:lnR w="1905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95794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500" b="1" dirty="0">
                          <a:solidFill>
                            <a:srgbClr val="000066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cs typeface="Times New Roman" pitchFamily="18" charset="0"/>
                        </a:rPr>
                        <a:t>OF</a:t>
                      </a:r>
                      <a:endParaRPr lang="zh-CN" sz="1500" b="1" dirty="0">
                        <a:solidFill>
                          <a:srgbClr val="000066"/>
                        </a:solidFill>
                        <a:effectLst/>
                        <a:latin typeface="宋体" pitchFamily="2" charset="-122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104233" marR="104233" marT="0" marB="0" anchor="ctr">
                    <a:lnL w="1905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905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50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溢出标志</a:t>
                      </a:r>
                    </a:p>
                  </a:txBody>
                  <a:tcPr marL="104233" marR="104233" marT="0" marB="0" anchor="ctr">
                    <a:lnB w="1905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若带符号数运算后产生了溢出，则</a:t>
                      </a:r>
                      <a:r>
                        <a:rPr lang="en-US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OF=1</a:t>
                      </a:r>
                      <a:r>
                        <a:rPr lang="zh-CN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，否则</a:t>
                      </a:r>
                      <a:r>
                        <a:rPr lang="en-US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OF=0</a:t>
                      </a:r>
                      <a:endParaRPr lang="zh-CN" sz="1500" dirty="0"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104233" marR="104233" marT="0" marB="0" anchor="ctr">
                    <a:lnB w="1905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500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主要受算术运算指令的影响，用于判断带符号数的运算结果是否溢出</a:t>
                      </a:r>
                    </a:p>
                  </a:txBody>
                  <a:tcPr marL="104233" marR="104233" marT="0" marB="0" anchor="ctr">
                    <a:lnR w="1905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3759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2.1.4  8086</a:t>
            </a:r>
            <a:r>
              <a:rPr lang="zh-CN" altLang="zh-CN" dirty="0"/>
              <a:t>总线的工作周期</a:t>
            </a:r>
            <a:endParaRPr lang="zh-CN" altLang="en-US" dirty="0"/>
          </a:p>
        </p:txBody>
      </p:sp>
      <p:sp>
        <p:nvSpPr>
          <p:cNvPr id="5" name="Text Box 25"/>
          <p:cNvSpPr txBox="1">
            <a:spLocks noChangeArrowheads="1"/>
          </p:cNvSpPr>
          <p:nvPr/>
        </p:nvSpPr>
        <p:spPr bwMode="auto">
          <a:xfrm>
            <a:off x="468000" y="1371600"/>
            <a:ext cx="8208000" cy="2618282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rgbClr val="CC66FF"/>
            </a:solidFill>
            <a:miter lim="800000"/>
            <a:headEnd/>
            <a:tailEnd/>
          </a:ln>
          <a:effectLst/>
          <a:extLst/>
        </p:spPr>
        <p:txBody>
          <a:bodyPr wrap="square" lIns="90000" tIns="46800" rIns="90000" bIns="46800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　　</a:t>
            </a:r>
            <a:r>
              <a:rPr lang="zh-CN" altLang="en-US" sz="2400" b="1" dirty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</a:rPr>
              <a:t>指令周期</a:t>
            </a: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：</a:t>
            </a: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执行一条指令所需的时</a:t>
            </a: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间。不</a:t>
            </a: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同指令的指令周期不等长，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一个指令周期由一个或多个总线周期构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成</a:t>
            </a: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。</a:t>
            </a:r>
            <a:endParaRPr lang="zh-CN" altLang="en-US" sz="2400" dirty="0">
              <a:solidFill>
                <a:srgbClr val="002060"/>
              </a:solidFill>
              <a:latin typeface="Times New Roman" pitchFamily="18" charset="0"/>
              <a:ea typeface="楷体_GB2312" pitchFamily="49" charset="-122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　　</a:t>
            </a:r>
            <a:r>
              <a:rPr lang="zh-CN" altLang="en-US" sz="2400" b="1" dirty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</a:rPr>
              <a:t>总线周期</a:t>
            </a: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：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CPU</a:t>
            </a: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访问内存或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I/O</a:t>
            </a: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端口时，存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/</a:t>
            </a: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取一个数据或指令所用的时间，一个基本的总线周期由４个时钟周期组</a:t>
            </a: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成。</a:t>
            </a:r>
            <a:endParaRPr lang="zh-CN" altLang="en-US" sz="2400" dirty="0">
              <a:solidFill>
                <a:srgbClr val="002060"/>
              </a:solidFill>
              <a:latin typeface="Times New Roman" pitchFamily="18" charset="0"/>
              <a:ea typeface="楷体_GB2312" pitchFamily="49" charset="-122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　　</a:t>
            </a:r>
            <a:r>
              <a:rPr lang="zh-CN" altLang="en-US" sz="2400" b="1" dirty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</a:rPr>
              <a:t>时钟周期</a:t>
            </a: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：</a:t>
            </a: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时钟脉冲的重复周期 </a:t>
            </a: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。</a:t>
            </a:r>
            <a:endParaRPr lang="zh-CN" altLang="en-US" sz="2400" dirty="0">
              <a:solidFill>
                <a:srgbClr val="002060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91950" y="4227144"/>
            <a:ext cx="8363003" cy="1884040"/>
            <a:chOff x="372954" y="4258676"/>
            <a:chExt cx="8382000" cy="1884040"/>
          </a:xfrm>
        </p:grpSpPr>
        <p:sp>
          <p:nvSpPr>
            <p:cNvPr id="3" name="矩形 2"/>
            <p:cNvSpPr/>
            <p:nvPr/>
          </p:nvSpPr>
          <p:spPr>
            <a:xfrm>
              <a:off x="391951" y="4290208"/>
              <a:ext cx="8347127" cy="1452398"/>
            </a:xfrm>
            <a:prstGeom prst="rect">
              <a:avLst/>
            </a:prstGeom>
            <a:solidFill>
              <a:srgbClr val="EFE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 Box 148"/>
            <p:cNvSpPr txBox="1">
              <a:spLocks noChangeArrowheads="1"/>
            </p:cNvSpPr>
            <p:nvPr/>
          </p:nvSpPr>
          <p:spPr bwMode="auto">
            <a:xfrm>
              <a:off x="3097986" y="5742606"/>
              <a:ext cx="3134191" cy="4001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blipFill dpi="0" rotWithShape="0">
                    <a:blip r:embed="rId3"/>
                    <a:srcRect/>
                    <a:tile tx="0" ty="0" sx="100000" sy="100000" flip="none" algn="tl"/>
                  </a:blip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rgbClr val="CCFFCC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rgbClr val="002060"/>
                  </a:solidFill>
                  <a:latin typeface="黑体" pitchFamily="49" charset="-122"/>
                  <a:ea typeface="黑体" pitchFamily="49" charset="-122"/>
                </a:defRPr>
              </a:lvl1pPr>
            </a:lstStyle>
            <a:p>
              <a:r>
                <a:rPr lang="zh-CN" altLang="en-US" dirty="0"/>
                <a:t>典型的</a:t>
              </a:r>
              <a:r>
                <a:rPr lang="en-US" altLang="zh-CN" dirty="0"/>
                <a:t>8086</a:t>
              </a:r>
              <a:r>
                <a:rPr lang="zh-CN" altLang="en-US" dirty="0"/>
                <a:t>总线周期时序 </a:t>
              </a:r>
            </a:p>
          </p:txBody>
        </p:sp>
        <p:sp>
          <p:nvSpPr>
            <p:cNvPr id="11" name="Text Box 39"/>
            <p:cNvSpPr txBox="1">
              <a:spLocks noChangeArrowheads="1"/>
            </p:cNvSpPr>
            <p:nvPr/>
          </p:nvSpPr>
          <p:spPr bwMode="auto">
            <a:xfrm>
              <a:off x="625366" y="4398376"/>
              <a:ext cx="1674813" cy="6628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 eaLnBrk="0" hangingPunct="0">
                <a:buFontTx/>
                <a:buNone/>
              </a:pPr>
              <a:r>
                <a:rPr kumimoji="0" lang="en-US" altLang="zh-CN" sz="2000" dirty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T1</a:t>
              </a:r>
            </a:p>
            <a:p>
              <a:pPr algn="ctr" eaLnBrk="0" hangingPunct="0">
                <a:buFontTx/>
                <a:buNone/>
              </a:pPr>
              <a:endParaRPr kumimoji="0" lang="en-US" altLang="zh-CN" sz="2000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2" name="Text Box 110"/>
            <p:cNvSpPr txBox="1">
              <a:spLocks noChangeArrowheads="1"/>
            </p:cNvSpPr>
            <p:nvPr/>
          </p:nvSpPr>
          <p:spPr bwMode="auto">
            <a:xfrm>
              <a:off x="1069866" y="4398376"/>
              <a:ext cx="1676400" cy="6628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 eaLnBrk="0" hangingPunct="0">
                <a:buFontTx/>
                <a:buNone/>
              </a:pPr>
              <a:r>
                <a:rPr kumimoji="0" lang="en-US" altLang="zh-CN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T2</a:t>
              </a:r>
            </a:p>
            <a:p>
              <a:pPr algn="ctr" eaLnBrk="0" hangingPunct="0">
                <a:buFontTx/>
                <a:buNone/>
              </a:pPr>
              <a:endParaRPr kumimoji="0" lang="en-US" altLang="zh-CN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3" name="Text Box 111"/>
            <p:cNvSpPr txBox="1">
              <a:spLocks noChangeArrowheads="1"/>
            </p:cNvSpPr>
            <p:nvPr/>
          </p:nvSpPr>
          <p:spPr bwMode="auto">
            <a:xfrm>
              <a:off x="1477854" y="4398376"/>
              <a:ext cx="1679575" cy="6628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 eaLnBrk="0" hangingPunct="0">
                <a:buFontTx/>
                <a:buNone/>
              </a:pPr>
              <a:r>
                <a:rPr kumimoji="0" lang="en-US" altLang="zh-CN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T3</a:t>
              </a:r>
            </a:p>
            <a:p>
              <a:pPr algn="ctr" eaLnBrk="0" hangingPunct="0">
                <a:buFontTx/>
                <a:buNone/>
              </a:pPr>
              <a:endParaRPr kumimoji="0" lang="en-US" altLang="zh-CN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4" name="Text Box 112"/>
            <p:cNvSpPr txBox="1">
              <a:spLocks noChangeArrowheads="1"/>
            </p:cNvSpPr>
            <p:nvPr/>
          </p:nvSpPr>
          <p:spPr bwMode="auto">
            <a:xfrm>
              <a:off x="1898541" y="4398376"/>
              <a:ext cx="1676400" cy="6628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 eaLnBrk="0" hangingPunct="0">
                <a:buFontTx/>
                <a:buNone/>
              </a:pPr>
              <a:r>
                <a:rPr kumimoji="0" lang="en-US" altLang="zh-CN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T4</a:t>
              </a:r>
            </a:p>
            <a:p>
              <a:pPr algn="ctr" eaLnBrk="0" hangingPunct="0">
                <a:buFontTx/>
                <a:buNone/>
              </a:pPr>
              <a:endParaRPr kumimoji="0" lang="en-US" altLang="zh-CN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5" name="Text Box 113"/>
            <p:cNvSpPr txBox="1">
              <a:spLocks noChangeArrowheads="1"/>
            </p:cNvSpPr>
            <p:nvPr/>
          </p:nvSpPr>
          <p:spPr bwMode="auto">
            <a:xfrm>
              <a:off x="2327166" y="4398376"/>
              <a:ext cx="1668463" cy="6628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 eaLnBrk="0" hangingPunct="0">
                <a:buFontTx/>
                <a:buNone/>
              </a:pPr>
              <a:r>
                <a:rPr kumimoji="0" lang="en-US" altLang="zh-CN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T1</a:t>
              </a:r>
            </a:p>
            <a:p>
              <a:pPr algn="ctr" eaLnBrk="0" hangingPunct="0">
                <a:buFontTx/>
                <a:buNone/>
              </a:pPr>
              <a:endParaRPr kumimoji="0" lang="en-US" altLang="zh-CN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6" name="Text Box 114"/>
            <p:cNvSpPr txBox="1">
              <a:spLocks noChangeArrowheads="1"/>
            </p:cNvSpPr>
            <p:nvPr/>
          </p:nvSpPr>
          <p:spPr bwMode="auto">
            <a:xfrm>
              <a:off x="2747854" y="4398376"/>
              <a:ext cx="1679575" cy="6628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 eaLnBrk="0" hangingPunct="0">
                <a:buFontTx/>
                <a:buNone/>
              </a:pPr>
              <a:r>
                <a:rPr kumimoji="0" lang="en-US" altLang="zh-CN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T2</a:t>
              </a:r>
            </a:p>
            <a:p>
              <a:pPr algn="ctr" eaLnBrk="0" hangingPunct="0">
                <a:buFontTx/>
                <a:buNone/>
              </a:pPr>
              <a:endParaRPr kumimoji="0" lang="en-US" altLang="zh-CN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7" name="Text Box 115"/>
            <p:cNvSpPr txBox="1">
              <a:spLocks noChangeArrowheads="1"/>
            </p:cNvSpPr>
            <p:nvPr/>
          </p:nvSpPr>
          <p:spPr bwMode="auto">
            <a:xfrm>
              <a:off x="3170129" y="4398376"/>
              <a:ext cx="1676400" cy="6628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 eaLnBrk="0" hangingPunct="0">
                <a:buFontTx/>
                <a:buNone/>
              </a:pPr>
              <a:r>
                <a:rPr kumimoji="0" lang="en-US" altLang="zh-CN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T3</a:t>
              </a:r>
            </a:p>
            <a:p>
              <a:pPr algn="ctr" eaLnBrk="0" hangingPunct="0">
                <a:buFontTx/>
                <a:buNone/>
              </a:pPr>
              <a:endParaRPr kumimoji="0" lang="en-US" altLang="zh-CN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8" name="Text Box 116"/>
            <p:cNvSpPr txBox="1">
              <a:spLocks noChangeArrowheads="1"/>
            </p:cNvSpPr>
            <p:nvPr/>
          </p:nvSpPr>
          <p:spPr bwMode="auto">
            <a:xfrm>
              <a:off x="3587641" y="4398376"/>
              <a:ext cx="1676400" cy="6628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 eaLnBrk="0" hangingPunct="0">
                <a:buFontTx/>
                <a:buNone/>
              </a:pPr>
              <a:r>
                <a:rPr kumimoji="0" lang="en-US" altLang="zh-CN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Tw</a:t>
              </a:r>
            </a:p>
            <a:p>
              <a:pPr algn="ctr" eaLnBrk="0" hangingPunct="0">
                <a:buFontTx/>
                <a:buNone/>
              </a:pPr>
              <a:endParaRPr kumimoji="0" lang="en-US" altLang="zh-CN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9" name="Text Box 117"/>
            <p:cNvSpPr txBox="1">
              <a:spLocks noChangeArrowheads="1"/>
            </p:cNvSpPr>
            <p:nvPr/>
          </p:nvSpPr>
          <p:spPr bwMode="auto">
            <a:xfrm>
              <a:off x="4028966" y="4398376"/>
              <a:ext cx="1674813" cy="6628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 eaLnBrk="0" hangingPunct="0">
                <a:buFontTx/>
                <a:buNone/>
              </a:pPr>
              <a:r>
                <a:rPr kumimoji="0" lang="en-US" altLang="zh-CN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T4</a:t>
              </a:r>
            </a:p>
            <a:p>
              <a:pPr algn="ctr" eaLnBrk="0" hangingPunct="0">
                <a:buFontTx/>
                <a:buNone/>
              </a:pPr>
              <a:endParaRPr kumimoji="0" lang="en-US" altLang="zh-CN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0" name="Text Box 118"/>
            <p:cNvSpPr txBox="1">
              <a:spLocks noChangeArrowheads="1"/>
            </p:cNvSpPr>
            <p:nvPr/>
          </p:nvSpPr>
          <p:spPr bwMode="auto">
            <a:xfrm>
              <a:off x="4487754" y="4398376"/>
              <a:ext cx="1676400" cy="6628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 eaLnBrk="0" hangingPunct="0">
                <a:buFontTx/>
                <a:buNone/>
              </a:pPr>
              <a:r>
                <a:rPr kumimoji="0" lang="en-US" altLang="zh-CN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TI</a:t>
              </a:r>
            </a:p>
            <a:p>
              <a:pPr algn="ctr" eaLnBrk="0" hangingPunct="0">
                <a:buFontTx/>
                <a:buNone/>
              </a:pPr>
              <a:endParaRPr kumimoji="0" lang="en-US" altLang="zh-CN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1" name="Text Box 119"/>
            <p:cNvSpPr txBox="1">
              <a:spLocks noChangeArrowheads="1"/>
            </p:cNvSpPr>
            <p:nvPr/>
          </p:nvSpPr>
          <p:spPr bwMode="auto">
            <a:xfrm>
              <a:off x="4917966" y="4398376"/>
              <a:ext cx="1668463" cy="6628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 eaLnBrk="0" hangingPunct="0">
                <a:buFontTx/>
                <a:buNone/>
              </a:pPr>
              <a:r>
                <a:rPr kumimoji="0" lang="en-US" altLang="zh-CN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TI</a:t>
              </a:r>
            </a:p>
            <a:p>
              <a:pPr algn="ctr" eaLnBrk="0" hangingPunct="0">
                <a:buFontTx/>
                <a:buNone/>
              </a:pPr>
              <a:endParaRPr kumimoji="0" lang="en-US" altLang="zh-CN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2" name="Text Box 120"/>
            <p:cNvSpPr txBox="1">
              <a:spLocks noChangeArrowheads="1"/>
            </p:cNvSpPr>
            <p:nvPr/>
          </p:nvSpPr>
          <p:spPr bwMode="auto">
            <a:xfrm>
              <a:off x="5340241" y="4398376"/>
              <a:ext cx="1663700" cy="6628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 eaLnBrk="0" hangingPunct="0">
                <a:buFontTx/>
                <a:buNone/>
              </a:pPr>
              <a:r>
                <a:rPr kumimoji="0" lang="en-US" altLang="zh-CN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T1</a:t>
              </a:r>
            </a:p>
            <a:p>
              <a:pPr algn="ctr" eaLnBrk="0" hangingPunct="0">
                <a:buFontTx/>
                <a:buNone/>
              </a:pPr>
              <a:endParaRPr kumimoji="0" lang="en-US" altLang="zh-CN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3" name="Text Box 121"/>
            <p:cNvSpPr txBox="1">
              <a:spLocks noChangeArrowheads="1"/>
            </p:cNvSpPr>
            <p:nvPr/>
          </p:nvSpPr>
          <p:spPr bwMode="auto">
            <a:xfrm>
              <a:off x="5751404" y="4398376"/>
              <a:ext cx="1674813" cy="6628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 eaLnBrk="0" hangingPunct="0">
                <a:buFontTx/>
                <a:buNone/>
              </a:pPr>
              <a:r>
                <a:rPr kumimoji="0" lang="en-US" altLang="zh-CN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T2</a:t>
              </a:r>
            </a:p>
            <a:p>
              <a:pPr algn="ctr" eaLnBrk="0" hangingPunct="0">
                <a:buFontTx/>
                <a:buNone/>
              </a:pPr>
              <a:endParaRPr kumimoji="0" lang="en-US" altLang="zh-CN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4" name="Text Box 122"/>
            <p:cNvSpPr txBox="1">
              <a:spLocks noChangeArrowheads="1"/>
            </p:cNvSpPr>
            <p:nvPr/>
          </p:nvSpPr>
          <p:spPr bwMode="auto">
            <a:xfrm>
              <a:off x="6191141" y="4398376"/>
              <a:ext cx="1674813" cy="6628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 eaLnBrk="0" hangingPunct="0">
                <a:buFontTx/>
                <a:buNone/>
              </a:pPr>
              <a:r>
                <a:rPr kumimoji="0" lang="en-US" altLang="zh-CN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T3</a:t>
              </a:r>
            </a:p>
            <a:p>
              <a:pPr algn="ctr" eaLnBrk="0" hangingPunct="0">
                <a:buFontTx/>
                <a:buNone/>
              </a:pPr>
              <a:endParaRPr kumimoji="0" lang="en-US" altLang="zh-CN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5" name="Text Box 139"/>
            <p:cNvSpPr txBox="1">
              <a:spLocks noChangeArrowheads="1"/>
            </p:cNvSpPr>
            <p:nvPr/>
          </p:nvSpPr>
          <p:spPr bwMode="auto">
            <a:xfrm>
              <a:off x="6640404" y="4398376"/>
              <a:ext cx="1668463" cy="6628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 eaLnBrk="0" hangingPunct="0">
                <a:buFontTx/>
                <a:buNone/>
              </a:pPr>
              <a:r>
                <a:rPr kumimoji="0" lang="en-US" altLang="zh-CN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Tw</a:t>
              </a:r>
            </a:p>
            <a:p>
              <a:pPr algn="ctr" eaLnBrk="0" hangingPunct="0">
                <a:buFontTx/>
                <a:buNone/>
              </a:pPr>
              <a:endParaRPr kumimoji="0" lang="en-US" altLang="zh-CN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6" name="Text Box 140"/>
            <p:cNvSpPr txBox="1">
              <a:spLocks noChangeArrowheads="1"/>
            </p:cNvSpPr>
            <p:nvPr/>
          </p:nvSpPr>
          <p:spPr bwMode="auto">
            <a:xfrm>
              <a:off x="7064266" y="4398376"/>
              <a:ext cx="1674813" cy="6628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 eaLnBrk="0" hangingPunct="0">
                <a:buFontTx/>
                <a:buNone/>
              </a:pPr>
              <a:r>
                <a:rPr kumimoji="0" lang="en-US" altLang="zh-CN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Tw</a:t>
              </a:r>
            </a:p>
            <a:p>
              <a:pPr algn="ctr" eaLnBrk="0" hangingPunct="0">
                <a:buFontTx/>
                <a:buNone/>
              </a:pPr>
              <a:endParaRPr kumimoji="0" lang="en-US" altLang="zh-CN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7" name="Text Box 141"/>
            <p:cNvSpPr txBox="1">
              <a:spLocks noChangeArrowheads="1"/>
            </p:cNvSpPr>
            <p:nvPr/>
          </p:nvSpPr>
          <p:spPr bwMode="auto">
            <a:xfrm>
              <a:off x="7188998" y="4398376"/>
              <a:ext cx="1271588" cy="6628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46800" rIns="0" bIns="0">
              <a:spAutoFit/>
            </a:bodyPr>
            <a:lstStyle/>
            <a:p>
              <a:pPr algn="r" eaLnBrk="0" hangingPunct="0">
                <a:buFontTx/>
                <a:buNone/>
              </a:pPr>
              <a:r>
                <a:rPr kumimoji="0" lang="en-US" altLang="zh-CN" sz="2000" dirty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T4</a:t>
              </a:r>
            </a:p>
            <a:p>
              <a:pPr algn="r" eaLnBrk="0" hangingPunct="0">
                <a:buFontTx/>
                <a:buNone/>
              </a:pPr>
              <a:endParaRPr kumimoji="0" lang="en-US" altLang="zh-CN" sz="2000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8" name="AutoShape 143"/>
            <p:cNvSpPr>
              <a:spLocks/>
            </p:cNvSpPr>
            <p:nvPr/>
          </p:nvSpPr>
          <p:spPr bwMode="auto">
            <a:xfrm rot="16200000">
              <a:off x="5456713" y="4802732"/>
              <a:ext cx="147638" cy="828000"/>
            </a:xfrm>
            <a:prstGeom prst="leftBrace">
              <a:avLst>
                <a:gd name="adj1" fmla="val 43817"/>
                <a:gd name="adj2" fmla="val 50000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 anchor="ctr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Text Box 144"/>
            <p:cNvSpPr txBox="1">
              <a:spLocks noChangeArrowheads="1"/>
            </p:cNvSpPr>
            <p:nvPr/>
          </p:nvSpPr>
          <p:spPr bwMode="auto">
            <a:xfrm>
              <a:off x="4581416" y="5261976"/>
              <a:ext cx="1981200" cy="3550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 eaLnBrk="0" hangingPunct="0">
                <a:buFontTx/>
                <a:buNone/>
              </a:pPr>
              <a:r>
                <a:rPr kumimoji="0" lang="zh-CN" altLang="en-US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空闲周期</a:t>
              </a:r>
            </a:p>
          </p:txBody>
        </p:sp>
        <p:sp>
          <p:nvSpPr>
            <p:cNvPr id="30" name="Text Box 38"/>
            <p:cNvSpPr txBox="1">
              <a:spLocks noChangeArrowheads="1"/>
            </p:cNvSpPr>
            <p:nvPr/>
          </p:nvSpPr>
          <p:spPr bwMode="auto">
            <a:xfrm>
              <a:off x="507891" y="4703176"/>
              <a:ext cx="1119188" cy="6628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eaLnBrk="0" hangingPunct="0">
                <a:buFontTx/>
                <a:buNone/>
              </a:pPr>
              <a:r>
                <a:rPr kumimoji="0" lang="en-US" altLang="zh-CN" sz="2000" dirty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CLK</a:t>
              </a:r>
            </a:p>
            <a:p>
              <a:pPr algn="ctr" eaLnBrk="0" hangingPunct="0">
                <a:buFontTx/>
                <a:buNone/>
              </a:pPr>
              <a:endParaRPr kumimoji="0" lang="en-US" altLang="zh-CN" sz="20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31" name="Line 40"/>
            <p:cNvSpPr>
              <a:spLocks noChangeShapeType="1"/>
            </p:cNvSpPr>
            <p:nvPr/>
          </p:nvSpPr>
          <p:spPr bwMode="auto">
            <a:xfrm>
              <a:off x="1266607" y="5076239"/>
              <a:ext cx="15557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Line 41"/>
            <p:cNvSpPr>
              <a:spLocks noChangeShapeType="1"/>
            </p:cNvSpPr>
            <p:nvPr/>
          </p:nvSpPr>
          <p:spPr bwMode="auto">
            <a:xfrm rot="20750746" flipH="1">
              <a:off x="1238032" y="4839701"/>
              <a:ext cx="3175" cy="2365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Line 42"/>
            <p:cNvSpPr>
              <a:spLocks noChangeShapeType="1"/>
            </p:cNvSpPr>
            <p:nvPr/>
          </p:nvSpPr>
          <p:spPr bwMode="auto">
            <a:xfrm rot="849254">
              <a:off x="1455629" y="4839701"/>
              <a:ext cx="3175" cy="2365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Line 43"/>
            <p:cNvSpPr>
              <a:spLocks noChangeShapeType="1"/>
            </p:cNvSpPr>
            <p:nvPr/>
          </p:nvSpPr>
          <p:spPr bwMode="auto">
            <a:xfrm>
              <a:off x="1496904" y="4839701"/>
              <a:ext cx="15557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Line 44"/>
            <p:cNvSpPr>
              <a:spLocks noChangeShapeType="1"/>
            </p:cNvSpPr>
            <p:nvPr/>
          </p:nvSpPr>
          <p:spPr bwMode="auto">
            <a:xfrm rot="20750746" flipH="1">
              <a:off x="1696929" y="4839701"/>
              <a:ext cx="4763" cy="2365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Line 45"/>
            <p:cNvSpPr>
              <a:spLocks noChangeShapeType="1"/>
            </p:cNvSpPr>
            <p:nvPr/>
          </p:nvSpPr>
          <p:spPr bwMode="auto">
            <a:xfrm>
              <a:off x="1733441" y="5073064"/>
              <a:ext cx="15557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Line 46"/>
            <p:cNvSpPr>
              <a:spLocks noChangeShapeType="1"/>
            </p:cNvSpPr>
            <p:nvPr/>
          </p:nvSpPr>
          <p:spPr bwMode="auto">
            <a:xfrm rot="849254">
              <a:off x="1914416" y="4836526"/>
              <a:ext cx="3175" cy="2365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Line 47"/>
            <p:cNvSpPr>
              <a:spLocks noChangeShapeType="1"/>
            </p:cNvSpPr>
            <p:nvPr/>
          </p:nvSpPr>
          <p:spPr bwMode="auto">
            <a:xfrm>
              <a:off x="1941404" y="4836526"/>
              <a:ext cx="1539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Line 48"/>
            <p:cNvSpPr>
              <a:spLocks noChangeShapeType="1"/>
            </p:cNvSpPr>
            <p:nvPr/>
          </p:nvSpPr>
          <p:spPr bwMode="auto">
            <a:xfrm>
              <a:off x="2160479" y="5073064"/>
              <a:ext cx="15557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Line 49"/>
            <p:cNvSpPr>
              <a:spLocks noChangeShapeType="1"/>
            </p:cNvSpPr>
            <p:nvPr/>
          </p:nvSpPr>
          <p:spPr bwMode="auto">
            <a:xfrm rot="20750746" flipH="1">
              <a:off x="2130316" y="4836526"/>
              <a:ext cx="4763" cy="2365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Line 50"/>
            <p:cNvSpPr>
              <a:spLocks noChangeShapeType="1"/>
            </p:cNvSpPr>
            <p:nvPr/>
          </p:nvSpPr>
          <p:spPr bwMode="auto">
            <a:xfrm rot="849254">
              <a:off x="2344629" y="4836526"/>
              <a:ext cx="3175" cy="2365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Line 51"/>
            <p:cNvSpPr>
              <a:spLocks noChangeShapeType="1"/>
            </p:cNvSpPr>
            <p:nvPr/>
          </p:nvSpPr>
          <p:spPr bwMode="auto">
            <a:xfrm>
              <a:off x="2373204" y="4836526"/>
              <a:ext cx="15557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Line 52"/>
            <p:cNvSpPr>
              <a:spLocks noChangeShapeType="1"/>
            </p:cNvSpPr>
            <p:nvPr/>
          </p:nvSpPr>
          <p:spPr bwMode="auto">
            <a:xfrm rot="20750746" flipH="1">
              <a:off x="2547829" y="4836526"/>
              <a:ext cx="3175" cy="2365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Line 53"/>
            <p:cNvSpPr>
              <a:spLocks noChangeShapeType="1"/>
            </p:cNvSpPr>
            <p:nvPr/>
          </p:nvSpPr>
          <p:spPr bwMode="auto">
            <a:xfrm>
              <a:off x="2574816" y="5073064"/>
              <a:ext cx="1539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Line 54"/>
            <p:cNvSpPr>
              <a:spLocks noChangeShapeType="1"/>
            </p:cNvSpPr>
            <p:nvPr/>
          </p:nvSpPr>
          <p:spPr bwMode="auto">
            <a:xfrm rot="849254">
              <a:off x="2755791" y="4836526"/>
              <a:ext cx="1588" cy="2365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6" name="Line 55"/>
            <p:cNvSpPr>
              <a:spLocks noChangeShapeType="1"/>
            </p:cNvSpPr>
            <p:nvPr/>
          </p:nvSpPr>
          <p:spPr bwMode="auto">
            <a:xfrm>
              <a:off x="2781191" y="4836526"/>
              <a:ext cx="15557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7" name="Line 56"/>
            <p:cNvSpPr>
              <a:spLocks noChangeShapeType="1"/>
            </p:cNvSpPr>
            <p:nvPr/>
          </p:nvSpPr>
          <p:spPr bwMode="auto">
            <a:xfrm>
              <a:off x="3001854" y="5073064"/>
              <a:ext cx="1539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Line 57"/>
            <p:cNvSpPr>
              <a:spLocks noChangeShapeType="1"/>
            </p:cNvSpPr>
            <p:nvPr/>
          </p:nvSpPr>
          <p:spPr bwMode="auto">
            <a:xfrm rot="20750746" flipH="1">
              <a:off x="2971691" y="4836526"/>
              <a:ext cx="3175" cy="2365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Line 58"/>
            <p:cNvSpPr>
              <a:spLocks noChangeShapeType="1"/>
            </p:cNvSpPr>
            <p:nvPr/>
          </p:nvSpPr>
          <p:spPr bwMode="auto">
            <a:xfrm rot="849254">
              <a:off x="3184416" y="4836526"/>
              <a:ext cx="4763" cy="2365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Line 59"/>
            <p:cNvSpPr>
              <a:spLocks noChangeShapeType="1"/>
            </p:cNvSpPr>
            <p:nvPr/>
          </p:nvSpPr>
          <p:spPr bwMode="auto">
            <a:xfrm>
              <a:off x="3214579" y="4836526"/>
              <a:ext cx="15557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Line 60"/>
            <p:cNvSpPr>
              <a:spLocks noChangeShapeType="1"/>
            </p:cNvSpPr>
            <p:nvPr/>
          </p:nvSpPr>
          <p:spPr bwMode="auto">
            <a:xfrm rot="20750746" flipH="1">
              <a:off x="3395554" y="4836526"/>
              <a:ext cx="3175" cy="2365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2" name="Line 61"/>
            <p:cNvSpPr>
              <a:spLocks noChangeShapeType="1"/>
            </p:cNvSpPr>
            <p:nvPr/>
          </p:nvSpPr>
          <p:spPr bwMode="auto">
            <a:xfrm>
              <a:off x="3424129" y="5071476"/>
              <a:ext cx="15557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" name="Line 62"/>
            <p:cNvSpPr>
              <a:spLocks noChangeShapeType="1"/>
            </p:cNvSpPr>
            <p:nvPr/>
          </p:nvSpPr>
          <p:spPr bwMode="auto">
            <a:xfrm rot="849254">
              <a:off x="3605104" y="4833351"/>
              <a:ext cx="3175" cy="23812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" name="Line 63"/>
            <p:cNvSpPr>
              <a:spLocks noChangeShapeType="1"/>
            </p:cNvSpPr>
            <p:nvPr/>
          </p:nvSpPr>
          <p:spPr bwMode="auto">
            <a:xfrm>
              <a:off x="3636854" y="4833351"/>
              <a:ext cx="15557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5" name="Line 64"/>
            <p:cNvSpPr>
              <a:spLocks noChangeShapeType="1"/>
            </p:cNvSpPr>
            <p:nvPr/>
          </p:nvSpPr>
          <p:spPr bwMode="auto">
            <a:xfrm>
              <a:off x="3863866" y="5071476"/>
              <a:ext cx="15557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6" name="Line 65"/>
            <p:cNvSpPr>
              <a:spLocks noChangeShapeType="1"/>
            </p:cNvSpPr>
            <p:nvPr/>
          </p:nvSpPr>
          <p:spPr bwMode="auto">
            <a:xfrm rot="20750746" flipH="1">
              <a:off x="3828941" y="4833351"/>
              <a:ext cx="3175" cy="23812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7" name="Line 66"/>
            <p:cNvSpPr>
              <a:spLocks noChangeShapeType="1"/>
            </p:cNvSpPr>
            <p:nvPr/>
          </p:nvSpPr>
          <p:spPr bwMode="auto">
            <a:xfrm rot="849254">
              <a:off x="4048016" y="4833351"/>
              <a:ext cx="3175" cy="23812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8" name="Line 67"/>
            <p:cNvSpPr>
              <a:spLocks noChangeShapeType="1"/>
            </p:cNvSpPr>
            <p:nvPr/>
          </p:nvSpPr>
          <p:spPr bwMode="auto">
            <a:xfrm>
              <a:off x="4076591" y="4833351"/>
              <a:ext cx="15557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9" name="Line 68"/>
            <p:cNvSpPr>
              <a:spLocks noChangeShapeType="1"/>
            </p:cNvSpPr>
            <p:nvPr/>
          </p:nvSpPr>
          <p:spPr bwMode="auto">
            <a:xfrm rot="20750746" flipH="1">
              <a:off x="4257566" y="4833351"/>
              <a:ext cx="4763" cy="23812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0" name="Line 69"/>
            <p:cNvSpPr>
              <a:spLocks noChangeShapeType="1"/>
            </p:cNvSpPr>
            <p:nvPr/>
          </p:nvSpPr>
          <p:spPr bwMode="auto">
            <a:xfrm>
              <a:off x="4290904" y="5073064"/>
              <a:ext cx="1539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1" name="Line 70"/>
            <p:cNvSpPr>
              <a:spLocks noChangeShapeType="1"/>
            </p:cNvSpPr>
            <p:nvPr/>
          </p:nvSpPr>
          <p:spPr bwMode="auto">
            <a:xfrm rot="849254">
              <a:off x="4475054" y="4836526"/>
              <a:ext cx="3175" cy="2365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2" name="Line 71"/>
            <p:cNvSpPr>
              <a:spLocks noChangeShapeType="1"/>
            </p:cNvSpPr>
            <p:nvPr/>
          </p:nvSpPr>
          <p:spPr bwMode="auto">
            <a:xfrm>
              <a:off x="4503629" y="4836526"/>
              <a:ext cx="15557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3" name="Line 72"/>
            <p:cNvSpPr>
              <a:spLocks noChangeShapeType="1"/>
            </p:cNvSpPr>
            <p:nvPr/>
          </p:nvSpPr>
          <p:spPr bwMode="auto">
            <a:xfrm>
              <a:off x="4727466" y="5065126"/>
              <a:ext cx="15557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4" name="Line 73"/>
            <p:cNvSpPr>
              <a:spLocks noChangeShapeType="1"/>
            </p:cNvSpPr>
            <p:nvPr/>
          </p:nvSpPr>
          <p:spPr bwMode="auto">
            <a:xfrm rot="20750746" flipH="1">
              <a:off x="4690954" y="4827001"/>
              <a:ext cx="4763" cy="23812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5" name="Line 74"/>
            <p:cNvSpPr>
              <a:spLocks noChangeShapeType="1"/>
            </p:cNvSpPr>
            <p:nvPr/>
          </p:nvSpPr>
          <p:spPr bwMode="auto">
            <a:xfrm rot="849254">
              <a:off x="4911616" y="4827001"/>
              <a:ext cx="3175" cy="23812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6" name="Line 75"/>
            <p:cNvSpPr>
              <a:spLocks noChangeShapeType="1"/>
            </p:cNvSpPr>
            <p:nvPr/>
          </p:nvSpPr>
          <p:spPr bwMode="auto">
            <a:xfrm>
              <a:off x="4940191" y="4827001"/>
              <a:ext cx="15557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7" name="Line 76"/>
            <p:cNvSpPr>
              <a:spLocks noChangeShapeType="1"/>
            </p:cNvSpPr>
            <p:nvPr/>
          </p:nvSpPr>
          <p:spPr bwMode="auto">
            <a:xfrm rot="20750746" flipH="1">
              <a:off x="5121166" y="4827001"/>
              <a:ext cx="3175" cy="23812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8" name="Line 77"/>
            <p:cNvSpPr>
              <a:spLocks noChangeShapeType="1"/>
            </p:cNvSpPr>
            <p:nvPr/>
          </p:nvSpPr>
          <p:spPr bwMode="auto">
            <a:xfrm>
              <a:off x="5154504" y="5066714"/>
              <a:ext cx="15557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" name="Line 78"/>
            <p:cNvSpPr>
              <a:spLocks noChangeShapeType="1"/>
            </p:cNvSpPr>
            <p:nvPr/>
          </p:nvSpPr>
          <p:spPr bwMode="auto">
            <a:xfrm rot="849254">
              <a:off x="5337066" y="4830176"/>
              <a:ext cx="4763" cy="2365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0" name="Line 79"/>
            <p:cNvSpPr>
              <a:spLocks noChangeShapeType="1"/>
            </p:cNvSpPr>
            <p:nvPr/>
          </p:nvSpPr>
          <p:spPr bwMode="auto">
            <a:xfrm>
              <a:off x="5367229" y="4830176"/>
              <a:ext cx="15557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1" name="Line 80"/>
            <p:cNvSpPr>
              <a:spLocks noChangeShapeType="1"/>
            </p:cNvSpPr>
            <p:nvPr/>
          </p:nvSpPr>
          <p:spPr bwMode="auto">
            <a:xfrm>
              <a:off x="5589479" y="5066714"/>
              <a:ext cx="15557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Line 81"/>
            <p:cNvSpPr>
              <a:spLocks noChangeShapeType="1"/>
            </p:cNvSpPr>
            <p:nvPr/>
          </p:nvSpPr>
          <p:spPr bwMode="auto">
            <a:xfrm rot="20750746" flipH="1">
              <a:off x="5554554" y="4830176"/>
              <a:ext cx="3175" cy="2365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3" name="Line 82"/>
            <p:cNvSpPr>
              <a:spLocks noChangeShapeType="1"/>
            </p:cNvSpPr>
            <p:nvPr/>
          </p:nvSpPr>
          <p:spPr bwMode="auto">
            <a:xfrm rot="849254">
              <a:off x="5775216" y="4830176"/>
              <a:ext cx="1588" cy="2365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4" name="Line 83"/>
            <p:cNvSpPr>
              <a:spLocks noChangeShapeType="1"/>
            </p:cNvSpPr>
            <p:nvPr/>
          </p:nvSpPr>
          <p:spPr bwMode="auto">
            <a:xfrm>
              <a:off x="5803791" y="4830176"/>
              <a:ext cx="15557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5" name="Line 84"/>
            <p:cNvSpPr>
              <a:spLocks noChangeShapeType="1"/>
            </p:cNvSpPr>
            <p:nvPr/>
          </p:nvSpPr>
          <p:spPr bwMode="auto">
            <a:xfrm rot="20750746" flipH="1">
              <a:off x="5987941" y="4827001"/>
              <a:ext cx="3175" cy="23812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6" name="Line 85"/>
            <p:cNvSpPr>
              <a:spLocks noChangeShapeType="1"/>
            </p:cNvSpPr>
            <p:nvPr/>
          </p:nvSpPr>
          <p:spPr bwMode="auto">
            <a:xfrm>
              <a:off x="6021279" y="5066714"/>
              <a:ext cx="1539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7" name="Line 86"/>
            <p:cNvSpPr>
              <a:spLocks noChangeShapeType="1"/>
            </p:cNvSpPr>
            <p:nvPr/>
          </p:nvSpPr>
          <p:spPr bwMode="auto">
            <a:xfrm rot="849254">
              <a:off x="6203841" y="4830176"/>
              <a:ext cx="4763" cy="2365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8" name="Line 87"/>
            <p:cNvSpPr>
              <a:spLocks noChangeShapeType="1"/>
            </p:cNvSpPr>
            <p:nvPr/>
          </p:nvSpPr>
          <p:spPr bwMode="auto">
            <a:xfrm>
              <a:off x="6234004" y="4830176"/>
              <a:ext cx="15557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9" name="Line 88"/>
            <p:cNvSpPr>
              <a:spLocks noChangeShapeType="1"/>
            </p:cNvSpPr>
            <p:nvPr/>
          </p:nvSpPr>
          <p:spPr bwMode="auto">
            <a:xfrm>
              <a:off x="6456254" y="5066714"/>
              <a:ext cx="15557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0" name="Line 89"/>
            <p:cNvSpPr>
              <a:spLocks noChangeShapeType="1"/>
            </p:cNvSpPr>
            <p:nvPr/>
          </p:nvSpPr>
          <p:spPr bwMode="auto">
            <a:xfrm rot="20750746" flipH="1">
              <a:off x="6421329" y="4830176"/>
              <a:ext cx="3175" cy="2365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1" name="Line 90"/>
            <p:cNvSpPr>
              <a:spLocks noChangeShapeType="1"/>
            </p:cNvSpPr>
            <p:nvPr/>
          </p:nvSpPr>
          <p:spPr bwMode="auto">
            <a:xfrm rot="849254">
              <a:off x="6641991" y="4830176"/>
              <a:ext cx="1588" cy="2365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2" name="Line 91"/>
            <p:cNvSpPr>
              <a:spLocks noChangeShapeType="1"/>
            </p:cNvSpPr>
            <p:nvPr/>
          </p:nvSpPr>
          <p:spPr bwMode="auto">
            <a:xfrm>
              <a:off x="6670566" y="4830176"/>
              <a:ext cx="1539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3" name="Line 92"/>
            <p:cNvSpPr>
              <a:spLocks noChangeShapeType="1"/>
            </p:cNvSpPr>
            <p:nvPr/>
          </p:nvSpPr>
          <p:spPr bwMode="auto">
            <a:xfrm>
              <a:off x="1203325" y="4507914"/>
              <a:ext cx="0" cy="3381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4" name="Line 93"/>
            <p:cNvSpPr>
              <a:spLocks noChangeShapeType="1"/>
            </p:cNvSpPr>
            <p:nvPr/>
          </p:nvSpPr>
          <p:spPr bwMode="auto">
            <a:xfrm>
              <a:off x="1665179" y="4507914"/>
              <a:ext cx="0" cy="3381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5" name="Line 94"/>
            <p:cNvSpPr>
              <a:spLocks noChangeShapeType="1"/>
            </p:cNvSpPr>
            <p:nvPr/>
          </p:nvSpPr>
          <p:spPr bwMode="auto">
            <a:xfrm>
              <a:off x="2101741" y="4507914"/>
              <a:ext cx="0" cy="3381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6" name="Line 95"/>
            <p:cNvSpPr>
              <a:spLocks noChangeShapeType="1"/>
            </p:cNvSpPr>
            <p:nvPr/>
          </p:nvSpPr>
          <p:spPr bwMode="auto">
            <a:xfrm>
              <a:off x="2528779" y="4507914"/>
              <a:ext cx="0" cy="3381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7" name="Line 96"/>
            <p:cNvSpPr>
              <a:spLocks noChangeShapeType="1"/>
            </p:cNvSpPr>
            <p:nvPr/>
          </p:nvSpPr>
          <p:spPr bwMode="auto">
            <a:xfrm>
              <a:off x="2946291" y="4507914"/>
              <a:ext cx="0" cy="3381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8" name="Line 97"/>
            <p:cNvSpPr>
              <a:spLocks noChangeShapeType="1"/>
            </p:cNvSpPr>
            <p:nvPr/>
          </p:nvSpPr>
          <p:spPr bwMode="auto">
            <a:xfrm>
              <a:off x="3371741" y="4507914"/>
              <a:ext cx="0" cy="3381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9" name="Line 98"/>
            <p:cNvSpPr>
              <a:spLocks noChangeShapeType="1"/>
            </p:cNvSpPr>
            <p:nvPr/>
          </p:nvSpPr>
          <p:spPr bwMode="auto">
            <a:xfrm>
              <a:off x="3809891" y="4507914"/>
              <a:ext cx="0" cy="3381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0" name="Line 99"/>
            <p:cNvSpPr>
              <a:spLocks noChangeShapeType="1"/>
            </p:cNvSpPr>
            <p:nvPr/>
          </p:nvSpPr>
          <p:spPr bwMode="auto">
            <a:xfrm>
              <a:off x="4244866" y="4507914"/>
              <a:ext cx="0" cy="3381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1" name="Line 100"/>
            <p:cNvSpPr>
              <a:spLocks noChangeShapeType="1"/>
            </p:cNvSpPr>
            <p:nvPr/>
          </p:nvSpPr>
          <p:spPr bwMode="auto">
            <a:xfrm>
              <a:off x="4671904" y="4507914"/>
              <a:ext cx="0" cy="3381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2" name="Line 101"/>
            <p:cNvSpPr>
              <a:spLocks noChangeShapeType="1"/>
            </p:cNvSpPr>
            <p:nvPr/>
          </p:nvSpPr>
          <p:spPr bwMode="auto">
            <a:xfrm>
              <a:off x="5098941" y="4507914"/>
              <a:ext cx="0" cy="3381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3" name="Line 102"/>
            <p:cNvSpPr>
              <a:spLocks noChangeShapeType="1"/>
            </p:cNvSpPr>
            <p:nvPr/>
          </p:nvSpPr>
          <p:spPr bwMode="auto">
            <a:xfrm>
              <a:off x="5525979" y="4507914"/>
              <a:ext cx="0" cy="3381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4" name="Line 103"/>
            <p:cNvSpPr>
              <a:spLocks noChangeShapeType="1"/>
            </p:cNvSpPr>
            <p:nvPr/>
          </p:nvSpPr>
          <p:spPr bwMode="auto">
            <a:xfrm>
              <a:off x="5962541" y="4507914"/>
              <a:ext cx="0" cy="3381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5" name="Line 104"/>
            <p:cNvSpPr>
              <a:spLocks noChangeShapeType="1"/>
            </p:cNvSpPr>
            <p:nvPr/>
          </p:nvSpPr>
          <p:spPr bwMode="auto">
            <a:xfrm>
              <a:off x="6408629" y="4511089"/>
              <a:ext cx="0" cy="3381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6" name="Line 105"/>
            <p:cNvSpPr>
              <a:spLocks noChangeShapeType="1"/>
            </p:cNvSpPr>
            <p:nvPr/>
          </p:nvSpPr>
          <p:spPr bwMode="auto">
            <a:xfrm>
              <a:off x="6835666" y="4511089"/>
              <a:ext cx="0" cy="3381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7" name="Line 106"/>
            <p:cNvSpPr>
              <a:spLocks noChangeShapeType="1"/>
            </p:cNvSpPr>
            <p:nvPr/>
          </p:nvSpPr>
          <p:spPr bwMode="auto">
            <a:xfrm>
              <a:off x="7262704" y="4511089"/>
              <a:ext cx="0" cy="3381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8" name="Line 107"/>
            <p:cNvSpPr>
              <a:spLocks noChangeShapeType="1"/>
            </p:cNvSpPr>
            <p:nvPr/>
          </p:nvSpPr>
          <p:spPr bwMode="auto">
            <a:xfrm>
              <a:off x="7697679" y="4511089"/>
              <a:ext cx="0" cy="3381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9" name="Line 108"/>
            <p:cNvSpPr>
              <a:spLocks noChangeShapeType="1"/>
            </p:cNvSpPr>
            <p:nvPr/>
          </p:nvSpPr>
          <p:spPr bwMode="auto">
            <a:xfrm>
              <a:off x="8124716" y="4511089"/>
              <a:ext cx="0" cy="3381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0" name="Line 109"/>
            <p:cNvSpPr>
              <a:spLocks noChangeShapeType="1"/>
            </p:cNvSpPr>
            <p:nvPr/>
          </p:nvSpPr>
          <p:spPr bwMode="auto">
            <a:xfrm>
              <a:off x="8551754" y="4511089"/>
              <a:ext cx="0" cy="3381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1" name="Line 123"/>
            <p:cNvSpPr>
              <a:spLocks noChangeShapeType="1"/>
            </p:cNvSpPr>
            <p:nvPr/>
          </p:nvSpPr>
          <p:spPr bwMode="auto">
            <a:xfrm rot="20750746" flipH="1">
              <a:off x="6857891" y="4830176"/>
              <a:ext cx="3175" cy="2365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2" name="Line 124"/>
            <p:cNvSpPr>
              <a:spLocks noChangeShapeType="1"/>
            </p:cNvSpPr>
            <p:nvPr/>
          </p:nvSpPr>
          <p:spPr bwMode="auto">
            <a:xfrm>
              <a:off x="6889641" y="5071476"/>
              <a:ext cx="15557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3" name="Line 125"/>
            <p:cNvSpPr>
              <a:spLocks noChangeShapeType="1"/>
            </p:cNvSpPr>
            <p:nvPr/>
          </p:nvSpPr>
          <p:spPr bwMode="auto">
            <a:xfrm rot="849254">
              <a:off x="7073791" y="4833351"/>
              <a:ext cx="3175" cy="23812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4" name="Line 126"/>
            <p:cNvSpPr>
              <a:spLocks noChangeShapeType="1"/>
            </p:cNvSpPr>
            <p:nvPr/>
          </p:nvSpPr>
          <p:spPr bwMode="auto">
            <a:xfrm>
              <a:off x="7102366" y="4833351"/>
              <a:ext cx="15557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5" name="Line 127"/>
            <p:cNvSpPr>
              <a:spLocks noChangeShapeType="1"/>
            </p:cNvSpPr>
            <p:nvPr/>
          </p:nvSpPr>
          <p:spPr bwMode="auto">
            <a:xfrm>
              <a:off x="7326204" y="5071476"/>
              <a:ext cx="15557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6" name="Line 128"/>
            <p:cNvSpPr>
              <a:spLocks noChangeShapeType="1"/>
            </p:cNvSpPr>
            <p:nvPr/>
          </p:nvSpPr>
          <p:spPr bwMode="auto">
            <a:xfrm rot="20750746" flipH="1">
              <a:off x="7291279" y="4833351"/>
              <a:ext cx="3175" cy="23812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7" name="Line 129"/>
            <p:cNvSpPr>
              <a:spLocks noChangeShapeType="1"/>
            </p:cNvSpPr>
            <p:nvPr/>
          </p:nvSpPr>
          <p:spPr bwMode="auto">
            <a:xfrm rot="849254">
              <a:off x="7510354" y="4833351"/>
              <a:ext cx="3175" cy="23812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8" name="Line 130"/>
            <p:cNvSpPr>
              <a:spLocks noChangeShapeType="1"/>
            </p:cNvSpPr>
            <p:nvPr/>
          </p:nvSpPr>
          <p:spPr bwMode="auto">
            <a:xfrm>
              <a:off x="7540516" y="4833351"/>
              <a:ext cx="15557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9" name="Line 131"/>
            <p:cNvSpPr>
              <a:spLocks noChangeShapeType="1"/>
            </p:cNvSpPr>
            <p:nvPr/>
          </p:nvSpPr>
          <p:spPr bwMode="auto">
            <a:xfrm rot="20750746" flipH="1">
              <a:off x="7723079" y="4830176"/>
              <a:ext cx="4763" cy="2365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0" name="Line 132"/>
            <p:cNvSpPr>
              <a:spLocks noChangeShapeType="1"/>
            </p:cNvSpPr>
            <p:nvPr/>
          </p:nvSpPr>
          <p:spPr bwMode="auto">
            <a:xfrm>
              <a:off x="7756416" y="5071476"/>
              <a:ext cx="15557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1" name="Line 133"/>
            <p:cNvSpPr>
              <a:spLocks noChangeShapeType="1"/>
            </p:cNvSpPr>
            <p:nvPr/>
          </p:nvSpPr>
          <p:spPr bwMode="auto">
            <a:xfrm rot="849254">
              <a:off x="7940566" y="4833351"/>
              <a:ext cx="3175" cy="23812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2" name="Line 134"/>
            <p:cNvSpPr>
              <a:spLocks noChangeShapeType="1"/>
            </p:cNvSpPr>
            <p:nvPr/>
          </p:nvSpPr>
          <p:spPr bwMode="auto">
            <a:xfrm>
              <a:off x="7969141" y="4833351"/>
              <a:ext cx="15557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3" name="Line 135"/>
            <p:cNvSpPr>
              <a:spLocks noChangeShapeType="1"/>
            </p:cNvSpPr>
            <p:nvPr/>
          </p:nvSpPr>
          <p:spPr bwMode="auto">
            <a:xfrm>
              <a:off x="8192979" y="5071476"/>
              <a:ext cx="15557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4" name="Line 136"/>
            <p:cNvSpPr>
              <a:spLocks noChangeShapeType="1"/>
            </p:cNvSpPr>
            <p:nvPr/>
          </p:nvSpPr>
          <p:spPr bwMode="auto">
            <a:xfrm rot="20750746" flipH="1">
              <a:off x="8156466" y="4833351"/>
              <a:ext cx="4763" cy="23812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5" name="Line 137"/>
            <p:cNvSpPr>
              <a:spLocks noChangeShapeType="1"/>
            </p:cNvSpPr>
            <p:nvPr/>
          </p:nvSpPr>
          <p:spPr bwMode="auto">
            <a:xfrm rot="849254">
              <a:off x="8377129" y="4833351"/>
              <a:ext cx="3175" cy="23812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6" name="Line 138"/>
            <p:cNvSpPr>
              <a:spLocks noChangeShapeType="1"/>
            </p:cNvSpPr>
            <p:nvPr/>
          </p:nvSpPr>
          <p:spPr bwMode="auto">
            <a:xfrm>
              <a:off x="8407291" y="4833351"/>
              <a:ext cx="1539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8" name="Text Box 145"/>
            <p:cNvSpPr txBox="1">
              <a:spLocks noChangeArrowheads="1"/>
            </p:cNvSpPr>
            <p:nvPr/>
          </p:nvSpPr>
          <p:spPr bwMode="auto">
            <a:xfrm>
              <a:off x="3674954" y="5282614"/>
              <a:ext cx="1585913" cy="3550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 eaLnBrk="0" hangingPunct="0">
                <a:buFontTx/>
                <a:buNone/>
              </a:pPr>
              <a:r>
                <a:rPr kumimoji="0" lang="zh-CN" altLang="en-US" sz="2000" dirty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等待周期</a:t>
              </a:r>
            </a:p>
          </p:txBody>
        </p:sp>
        <p:sp>
          <p:nvSpPr>
            <p:cNvPr id="119" name="AutoShape 146"/>
            <p:cNvSpPr>
              <a:spLocks/>
            </p:cNvSpPr>
            <p:nvPr/>
          </p:nvSpPr>
          <p:spPr bwMode="auto">
            <a:xfrm rot="16200000">
              <a:off x="7677166" y="4813307"/>
              <a:ext cx="147638" cy="864000"/>
            </a:xfrm>
            <a:prstGeom prst="leftBrace">
              <a:avLst>
                <a:gd name="adj1" fmla="val 43817"/>
                <a:gd name="adj2" fmla="val 50000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 anchor="ctr">
              <a:sp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0" name="Text Box 147"/>
            <p:cNvSpPr txBox="1">
              <a:spLocks noChangeArrowheads="1"/>
            </p:cNvSpPr>
            <p:nvPr/>
          </p:nvSpPr>
          <p:spPr bwMode="auto">
            <a:xfrm>
              <a:off x="6972974" y="5282614"/>
              <a:ext cx="1585913" cy="3550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46800" rIns="0" bIns="0">
              <a:spAutoFit/>
            </a:bodyPr>
            <a:lstStyle/>
            <a:p>
              <a:pPr algn="ctr" eaLnBrk="0" hangingPunct="0">
                <a:buFontTx/>
                <a:buNone/>
              </a:pPr>
              <a:r>
                <a:rPr kumimoji="0" lang="zh-CN" altLang="en-US" sz="2000" dirty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等待周期</a:t>
              </a:r>
            </a:p>
          </p:txBody>
        </p:sp>
        <p:sp>
          <p:nvSpPr>
            <p:cNvPr id="10" name="Rectangle 154"/>
            <p:cNvSpPr>
              <a:spLocks noChangeArrowheads="1"/>
            </p:cNvSpPr>
            <p:nvPr/>
          </p:nvSpPr>
          <p:spPr bwMode="auto">
            <a:xfrm>
              <a:off x="372954" y="4258676"/>
              <a:ext cx="8382000" cy="1524000"/>
            </a:xfrm>
            <a:prstGeom prst="rect">
              <a:avLst/>
            </a:prstGeom>
            <a:noFill/>
            <a:ln w="19050">
              <a:solidFill>
                <a:schemeClr val="bg2"/>
              </a:solidFill>
              <a:prstDash val="sysDot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 r:embed="rId3"/>
                    <a:srcRect/>
                    <a:tile tx="0" ty="0" sx="100000" sy="100000" flip="none" algn="tl"/>
                  </a:blip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22" name="AutoShape 143"/>
            <p:cNvSpPr>
              <a:spLocks/>
            </p:cNvSpPr>
            <p:nvPr/>
          </p:nvSpPr>
          <p:spPr bwMode="auto">
            <a:xfrm rot="16200000">
              <a:off x="4412166" y="4973071"/>
              <a:ext cx="108000" cy="468000"/>
            </a:xfrm>
            <a:prstGeom prst="leftBrace">
              <a:avLst>
                <a:gd name="adj1" fmla="val 43817"/>
                <a:gd name="adj2" fmla="val 50000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46800" rIns="0" bIns="0" anchor="ctr">
              <a:sp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58069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2.1.5  8086</a:t>
            </a:r>
            <a:r>
              <a:rPr lang="zh-CN" altLang="zh-CN" dirty="0"/>
              <a:t>的引脚及工作模式</a:t>
            </a:r>
            <a:endParaRPr lang="zh-CN" altLang="en-US" dirty="0"/>
          </a:p>
        </p:txBody>
      </p:sp>
      <p:sp>
        <p:nvSpPr>
          <p:cNvPr id="124" name="Text Box 128"/>
          <p:cNvSpPr txBox="1">
            <a:spLocks noChangeArrowheads="1"/>
          </p:cNvSpPr>
          <p:nvPr/>
        </p:nvSpPr>
        <p:spPr bwMode="auto">
          <a:xfrm>
            <a:off x="838200" y="1988840"/>
            <a:ext cx="7766248" cy="1695437"/>
          </a:xfrm>
          <a:prstGeom prst="rect">
            <a:avLst/>
          </a:prstGeom>
          <a:solidFill>
            <a:srgbClr val="F2F2F2">
              <a:alpha val="69020"/>
            </a:srgbClr>
          </a:solidFill>
          <a:ln w="9525">
            <a:solidFill>
              <a:srgbClr val="0070C0"/>
            </a:solidFill>
            <a:miter lim="800000"/>
            <a:headEnd/>
            <a:tailEnd/>
          </a:ln>
          <a:effectLst/>
          <a:extLst/>
        </p:spPr>
        <p:txBody>
          <a:bodyPr wrap="square" lIns="144000" tIns="108000" rIns="144000" bIns="108000">
            <a:spAutoFit/>
          </a:bodyPr>
          <a:lstStyle/>
          <a:p>
            <a:pPr algn="just">
              <a:spcBef>
                <a:spcPct val="50000"/>
              </a:spcBef>
              <a:buFontTx/>
              <a:buNone/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zh-CN" altLang="en-US" sz="2400" dirty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最小模式</a:t>
            </a:r>
            <a:r>
              <a:rPr lang="zh-CN" altLang="en-US" sz="2400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：单微处理器模式，系统中只有一个</a:t>
            </a:r>
            <a:r>
              <a:rPr lang="en-US" altLang="zh-CN" sz="2400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8086</a:t>
            </a:r>
            <a:r>
              <a:rPr lang="zh-CN" altLang="en-US" sz="2400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微处理器，所有的总线控制信号均由</a:t>
            </a:r>
            <a:r>
              <a:rPr lang="en-US" altLang="zh-CN" sz="2400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CPU</a:t>
            </a:r>
            <a:r>
              <a:rPr lang="zh-CN" altLang="en-US" sz="2400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直接产生，因此系统中的总线控制电路少，控制信号较少，一般不必接总线控制</a:t>
            </a:r>
            <a:r>
              <a:rPr lang="zh-CN" altLang="en-US" sz="2400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器。</a:t>
            </a:r>
            <a:endParaRPr lang="zh-CN" altLang="en-US" sz="2400" dirty="0">
              <a:solidFill>
                <a:srgbClr val="00206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25" name="Text Box 130"/>
          <p:cNvSpPr txBox="1">
            <a:spLocks noChangeArrowheads="1"/>
          </p:cNvSpPr>
          <p:nvPr/>
        </p:nvSpPr>
        <p:spPr bwMode="auto">
          <a:xfrm>
            <a:off x="838200" y="3843861"/>
            <a:ext cx="7766248" cy="2249435"/>
          </a:xfrm>
          <a:prstGeom prst="rect">
            <a:avLst/>
          </a:prstGeom>
          <a:solidFill>
            <a:srgbClr val="F2F2F2">
              <a:alpha val="85882"/>
            </a:srgbClr>
          </a:solidFill>
          <a:ln w="9525">
            <a:solidFill>
              <a:srgbClr val="CC66FF"/>
            </a:solidFill>
            <a:miter lim="800000"/>
            <a:headEnd/>
            <a:tailEnd/>
          </a:ln>
          <a:effectLst/>
          <a:extLst/>
        </p:spPr>
        <p:txBody>
          <a:bodyPr wrap="square" lIns="144000" tIns="108000" rIns="144000" bIns="108000">
            <a:spAutoFit/>
          </a:bodyPr>
          <a:lstStyle/>
          <a:p>
            <a:pPr algn="just">
              <a:spcBef>
                <a:spcPct val="50000"/>
              </a:spcBef>
              <a:buFontTx/>
              <a:buNone/>
            </a:pP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　　</a:t>
            </a:r>
            <a:r>
              <a:rPr lang="zh-CN" altLang="en-US" sz="2400" dirty="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最大模式</a:t>
            </a:r>
            <a:r>
              <a:rPr lang="zh-CN" altLang="en-US" sz="2400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：多微处理器模式，系统中可包含</a:t>
            </a:r>
            <a:r>
              <a:rPr lang="en-US" altLang="zh-CN" sz="2400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个或</a:t>
            </a:r>
            <a:r>
              <a:rPr lang="en-US" altLang="zh-CN" sz="2400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个以上微处理器，其中一个</a:t>
            </a:r>
            <a:r>
              <a:rPr lang="en-US" altLang="zh-CN" sz="2400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8086</a:t>
            </a:r>
            <a:r>
              <a:rPr lang="zh-CN" altLang="en-US" sz="2400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为主处理器，其他的微处理器为协处理器（如</a:t>
            </a:r>
            <a:r>
              <a:rPr lang="en-US" altLang="zh-CN" sz="2400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8087</a:t>
            </a:r>
            <a:r>
              <a:rPr lang="zh-CN" altLang="en-US" sz="2400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2400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8089</a:t>
            </a:r>
            <a:r>
              <a:rPr lang="zh-CN" altLang="en-US" sz="2400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）。</a:t>
            </a:r>
            <a:endParaRPr lang="zh-CN" altLang="en-US" sz="2400" dirty="0">
              <a:solidFill>
                <a:srgbClr val="002060"/>
              </a:solidFill>
              <a:latin typeface="宋体" pitchFamily="2" charset="-122"/>
              <a:ea typeface="宋体" pitchFamily="2" charset="-122"/>
            </a:endParaRPr>
          </a:p>
          <a:p>
            <a:pPr algn="just">
              <a:spcBef>
                <a:spcPct val="50000"/>
              </a:spcBef>
              <a:buFontTx/>
              <a:buNone/>
            </a:pPr>
            <a:r>
              <a:rPr lang="zh-CN" altLang="en-US" sz="2400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　　系统中的控制信号较多，需要通过总线控制器（</a:t>
            </a:r>
            <a:r>
              <a:rPr lang="en-US" altLang="zh-CN" sz="2400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8288</a:t>
            </a:r>
            <a:r>
              <a:rPr lang="zh-CN" altLang="en-US" sz="2400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）与总线相连，控制总线驱动能力较</a:t>
            </a:r>
            <a:r>
              <a:rPr lang="zh-CN" altLang="en-US" sz="2400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强。</a:t>
            </a:r>
            <a:endParaRPr lang="zh-CN" altLang="en-US" sz="2400" dirty="0">
              <a:solidFill>
                <a:srgbClr val="00206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26" name="标题 1"/>
          <p:cNvSpPr txBox="1">
            <a:spLocks/>
          </p:cNvSpPr>
          <p:nvPr/>
        </p:nvSpPr>
        <p:spPr>
          <a:xfrm>
            <a:off x="540000" y="1124744"/>
            <a:ext cx="3954929" cy="584775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 anchorCtr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en-US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．</a:t>
            </a:r>
            <a:r>
              <a:rPr lang="en-US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8086</a:t>
            </a:r>
            <a:r>
              <a:rPr lang="zh-CN" altLang="en-US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的工作模式</a:t>
            </a:r>
            <a:endParaRPr lang="zh-CN" altLang="en-US" sz="2800" b="0" dirty="0">
              <a:latin typeface="黑体" pitchFamily="49" charset="-122"/>
              <a:ea typeface="楷体_GB2312"/>
            </a:endParaRPr>
          </a:p>
        </p:txBody>
      </p:sp>
    </p:spTree>
    <p:extLst>
      <p:ext uri="{BB962C8B-B14F-4D97-AF65-F5344CB8AC3E}">
        <p14:creationId xmlns:p14="http://schemas.microsoft.com/office/powerpoint/2010/main" val="3214083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1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1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1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3" dur="250" autoRev="1" fill="remove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4" dur="250" autoRev="1" fill="remove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" dur="250" autoRev="1" fill="remove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50" autoRev="1" fill="remove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" grpId="0" animBg="1"/>
      <p:bldP spid="1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2</a:t>
            </a:r>
            <a:r>
              <a:rPr lang="zh-CN" altLang="zh-CN" dirty="0"/>
              <a:t>章</a:t>
            </a:r>
            <a:r>
              <a:rPr lang="en-US" altLang="zh-CN" dirty="0"/>
              <a:t>  Intel</a:t>
            </a:r>
            <a:r>
              <a:rPr lang="zh-CN" altLang="zh-CN" dirty="0"/>
              <a:t>微处理器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31640" y="1844824"/>
            <a:ext cx="6624736" cy="4176464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dirty="0"/>
              <a:t>2.1  Intel </a:t>
            </a:r>
            <a:r>
              <a:rPr lang="en-US" altLang="zh-CN" dirty="0" smtClean="0"/>
              <a:t>8086</a:t>
            </a:r>
            <a:r>
              <a:rPr lang="zh-CN" altLang="zh-CN" dirty="0" smtClean="0"/>
              <a:t>微处理器</a:t>
            </a:r>
            <a:endParaRPr lang="en-US" altLang="zh-CN" dirty="0" smtClean="0"/>
          </a:p>
          <a:p>
            <a:pPr>
              <a:lnSpc>
                <a:spcPct val="120000"/>
              </a:lnSpc>
            </a:pPr>
            <a:r>
              <a:rPr lang="en-US" altLang="zh-CN" dirty="0"/>
              <a:t>2.2  Intel 80386</a:t>
            </a:r>
            <a:r>
              <a:rPr lang="zh-CN" altLang="zh-CN" dirty="0" smtClean="0"/>
              <a:t>微处理器</a:t>
            </a:r>
            <a:endParaRPr lang="en-US" altLang="zh-CN" dirty="0" smtClean="0"/>
          </a:p>
          <a:p>
            <a:pPr>
              <a:lnSpc>
                <a:spcPct val="120000"/>
              </a:lnSpc>
            </a:pPr>
            <a:r>
              <a:rPr lang="en-US" altLang="zh-CN" dirty="0"/>
              <a:t>2.3  Intel 80486</a:t>
            </a:r>
            <a:r>
              <a:rPr lang="zh-CN" altLang="zh-CN" dirty="0" smtClean="0"/>
              <a:t>微处理器</a:t>
            </a:r>
            <a:endParaRPr lang="en-US" altLang="zh-CN" dirty="0" smtClean="0"/>
          </a:p>
          <a:p>
            <a:pPr>
              <a:lnSpc>
                <a:spcPct val="120000"/>
              </a:lnSpc>
            </a:pPr>
            <a:r>
              <a:rPr lang="en-US" altLang="zh-CN" dirty="0"/>
              <a:t>2.4  Pentium</a:t>
            </a:r>
            <a:r>
              <a:rPr lang="zh-CN" altLang="zh-CN" dirty="0"/>
              <a:t>系列</a:t>
            </a:r>
            <a:r>
              <a:rPr lang="zh-CN" altLang="zh-CN" dirty="0" smtClean="0"/>
              <a:t>微处理器</a:t>
            </a:r>
            <a:endParaRPr lang="en-US" altLang="zh-CN" dirty="0" smtClean="0"/>
          </a:p>
          <a:p>
            <a:pPr>
              <a:lnSpc>
                <a:spcPct val="120000"/>
              </a:lnSpc>
            </a:pPr>
            <a:r>
              <a:rPr lang="en-US" altLang="zh-CN" dirty="0"/>
              <a:t>2.5  </a:t>
            </a:r>
            <a:r>
              <a:rPr lang="zh-CN" altLang="zh-CN" dirty="0"/>
              <a:t>酷睿系列</a:t>
            </a:r>
            <a:r>
              <a:rPr lang="zh-CN" altLang="zh-CN" dirty="0" smtClean="0"/>
              <a:t>微处理器</a:t>
            </a:r>
            <a:endParaRPr lang="en-US" altLang="zh-CN" dirty="0" smtClean="0"/>
          </a:p>
          <a:p>
            <a:pPr>
              <a:lnSpc>
                <a:spcPct val="120000"/>
              </a:lnSpc>
            </a:pPr>
            <a:r>
              <a:rPr lang="zh-CN" altLang="en-US" dirty="0" smtClean="0"/>
              <a:t>习题与</a:t>
            </a:r>
            <a:r>
              <a:rPr lang="zh-CN" altLang="en-US" dirty="0"/>
              <a:t>思考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1403648" y="1987108"/>
            <a:ext cx="5328592" cy="3890164"/>
            <a:chOff x="1403648" y="1987108"/>
            <a:chExt cx="5328592" cy="3890164"/>
          </a:xfrm>
        </p:grpSpPr>
        <p:sp>
          <p:nvSpPr>
            <p:cNvPr id="4" name="矩形 3">
              <a:hlinkClick r:id="rId3" action="ppaction://hlinksldjump"/>
            </p:cNvPr>
            <p:cNvSpPr/>
            <p:nvPr/>
          </p:nvSpPr>
          <p:spPr>
            <a:xfrm>
              <a:off x="1403648" y="1987108"/>
              <a:ext cx="4752528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hlinkClick r:id="rId4" action="ppaction://hlinksldjump"/>
            </p:cNvPr>
            <p:cNvSpPr/>
            <p:nvPr/>
          </p:nvSpPr>
          <p:spPr>
            <a:xfrm>
              <a:off x="1403648" y="2649928"/>
              <a:ext cx="4896544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>
              <a:hlinkClick r:id="rId5" action="ppaction://hlinksldjump"/>
            </p:cNvPr>
            <p:cNvSpPr/>
            <p:nvPr/>
          </p:nvSpPr>
          <p:spPr>
            <a:xfrm>
              <a:off x="1403648" y="3312748"/>
              <a:ext cx="4896544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hlinkClick r:id="rId6" action="ppaction://hlinksldjump"/>
            </p:cNvPr>
            <p:cNvSpPr/>
            <p:nvPr/>
          </p:nvSpPr>
          <p:spPr>
            <a:xfrm>
              <a:off x="1403648" y="3975568"/>
              <a:ext cx="5328592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hlinkClick r:id="rId7" action="ppaction://hlinksldjump"/>
            </p:cNvPr>
            <p:cNvSpPr/>
            <p:nvPr/>
          </p:nvSpPr>
          <p:spPr>
            <a:xfrm>
              <a:off x="1403648" y="4638388"/>
              <a:ext cx="4608512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hlinkClick r:id="rId8" action="ppaction://hlinksldjump"/>
            </p:cNvPr>
            <p:cNvSpPr/>
            <p:nvPr/>
          </p:nvSpPr>
          <p:spPr>
            <a:xfrm>
              <a:off x="1403648" y="5301208"/>
              <a:ext cx="2664296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>
            <a:hlinkClick r:id="rId9" action="ppaction://hlinksldjump" highlightClick="1"/>
            <a:hlinkHover r:id="" action="ppaction://noaction" highlightClick="1"/>
          </p:cNvPr>
          <p:cNvSpPr/>
          <p:nvPr/>
        </p:nvSpPr>
        <p:spPr>
          <a:xfrm>
            <a:off x="7524328" y="6213562"/>
            <a:ext cx="1530168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400" b="1" spc="-3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学习目标</a:t>
            </a:r>
            <a:endParaRPr lang="zh-CN" altLang="en-US" sz="2400" b="1" spc="-3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6950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smtClean="0"/>
              <a:t>2.1.5  8086</a:t>
            </a:r>
            <a:r>
              <a:rPr lang="zh-CN" altLang="zh-CN" smtClean="0"/>
              <a:t>的引脚及工作模式</a:t>
            </a:r>
            <a:endParaRPr lang="zh-CN" altLang="en-US" dirty="0"/>
          </a:p>
        </p:txBody>
      </p:sp>
      <p:pic>
        <p:nvPicPr>
          <p:cNvPr id="30722" name="Picture 2" descr="C:\Users\Administrator\AppData\Roaming\Tencent\Users\44194298\QQ\WinTemp\RichOle\7$[55H%WKOBYQ)1H`G5@(NW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788583"/>
            <a:ext cx="7488832" cy="4455552"/>
          </a:xfrm>
          <a:prstGeom prst="rect">
            <a:avLst/>
          </a:prstGeom>
          <a:noFill/>
          <a:ln w="28575" cmpd="tri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540000" y="1124744"/>
            <a:ext cx="3082895" cy="584775"/>
          </a:xfrm>
          <a:noFill/>
        </p:spPr>
        <p:txBody>
          <a:bodyPr vert="horz" wrap="none" lIns="91440" tIns="45720" rIns="91440" bIns="45720" rtlCol="0" anchor="ctr" anchorCtr="0">
            <a:spAutoFit/>
          </a:bodyPr>
          <a:lstStyle/>
          <a:p>
            <a:pPr algn="l"/>
            <a:r>
              <a:rPr lang="en-US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．</a:t>
            </a:r>
            <a:r>
              <a:rPr lang="en-US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8086</a:t>
            </a:r>
            <a:r>
              <a:rPr lang="zh-CN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的</a:t>
            </a:r>
            <a:r>
              <a:rPr lang="zh-CN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引脚</a:t>
            </a:r>
            <a:endParaRPr lang="zh-CN" altLang="en-US" sz="3200" b="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9829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smtClean="0"/>
              <a:t>2.1.5  8086</a:t>
            </a:r>
            <a:r>
              <a:rPr lang="zh-CN" altLang="zh-CN" smtClean="0"/>
              <a:t>的引脚及工作模式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540000" y="1124744"/>
            <a:ext cx="6152646" cy="584775"/>
          </a:xfrm>
          <a:noFill/>
        </p:spPr>
        <p:txBody>
          <a:bodyPr vert="horz" wrap="none" lIns="91440" tIns="45720" rIns="91440" bIns="45720" rtlCol="0" anchor="ctr" anchorCtr="0">
            <a:spAutoFit/>
          </a:bodyPr>
          <a:lstStyle/>
          <a:p>
            <a:pPr algn="l"/>
            <a:r>
              <a:rPr lang="en-US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．</a:t>
            </a:r>
            <a:r>
              <a:rPr lang="en-US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8086</a:t>
            </a:r>
            <a:r>
              <a:rPr lang="zh-CN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最</a:t>
            </a:r>
            <a:r>
              <a:rPr lang="zh-CN" altLang="zh-CN" sz="3200" b="0" dirty="0">
                <a:solidFill>
                  <a:srgbClr val="CC66FF"/>
                </a:solidFill>
                <a:latin typeface="黑体" pitchFamily="49" charset="-122"/>
                <a:ea typeface="黑体" pitchFamily="49" charset="-122"/>
              </a:rPr>
              <a:t>小</a:t>
            </a:r>
            <a:r>
              <a:rPr lang="zh-CN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模式下的典型配置</a:t>
            </a:r>
            <a:endParaRPr lang="zh-CN" altLang="en-US" sz="3200" b="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2769" name="Picture 1" descr="C:\Users\Administrator\AppData\Roaming\Tencent\Users\44194298\QQ\WinTemp\RichOle\23R4{SJPTSI_F%ZL[(PMY9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900" y="1844824"/>
            <a:ext cx="8122200" cy="4320000"/>
          </a:xfrm>
          <a:prstGeom prst="rect">
            <a:avLst/>
          </a:prstGeom>
          <a:noFill/>
          <a:ln w="28575">
            <a:solidFill>
              <a:srgbClr val="FF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3112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smtClean="0"/>
              <a:t>2.1.5  8086</a:t>
            </a:r>
            <a:r>
              <a:rPr lang="zh-CN" altLang="zh-CN" smtClean="0"/>
              <a:t>的引脚及工作模式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540000" y="1124744"/>
            <a:ext cx="6135013" cy="584775"/>
          </a:xfrm>
          <a:noFill/>
        </p:spPr>
        <p:txBody>
          <a:bodyPr vert="horz" wrap="none" lIns="91440" tIns="45720" rIns="91440" bIns="45720" rtlCol="0" anchor="ctr" anchorCtr="0">
            <a:spAutoFit/>
          </a:bodyPr>
          <a:lstStyle/>
          <a:p>
            <a:pPr algn="l"/>
            <a:r>
              <a:rPr lang="en-US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．</a:t>
            </a:r>
            <a:r>
              <a:rPr lang="en-US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8086</a:t>
            </a:r>
            <a:r>
              <a:rPr lang="zh-CN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最</a:t>
            </a:r>
            <a:r>
              <a:rPr lang="zh-CN" altLang="en-US" sz="3200" b="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大</a:t>
            </a:r>
            <a:r>
              <a:rPr lang="zh-CN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模式</a:t>
            </a:r>
            <a:r>
              <a:rPr lang="zh-CN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下的典型配置</a:t>
            </a:r>
            <a:endParaRPr lang="zh-CN" altLang="en-US" sz="3200" b="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7890" name="Picture 2" descr="C:\Users\Administrator\AppData\Roaming\Tencent\Users\44194298\QQ\WinTemp\RichOle\GOAOS]{TSYBYDT5YSOY@W}W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69185"/>
            <a:ext cx="7992888" cy="4509557"/>
          </a:xfrm>
          <a:prstGeom prst="rect">
            <a:avLst/>
          </a:prstGeom>
          <a:noFill/>
          <a:ln w="28575">
            <a:solidFill>
              <a:srgbClr val="00B0F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0759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2.1.6  8086</a:t>
            </a:r>
            <a:r>
              <a:rPr lang="zh-CN" altLang="zh-CN" dirty="0" smtClean="0"/>
              <a:t>的</a:t>
            </a:r>
            <a:r>
              <a:rPr lang="zh-CN" altLang="zh-CN" dirty="0"/>
              <a:t>存储器组织及</a:t>
            </a:r>
            <a:r>
              <a:rPr lang="en-US" altLang="zh-CN" dirty="0"/>
              <a:t>I/O</a:t>
            </a:r>
            <a:r>
              <a:rPr lang="zh-CN" altLang="zh-CN" dirty="0"/>
              <a:t>组织</a:t>
            </a:r>
            <a:endParaRPr lang="zh-CN" altLang="en-US" dirty="0"/>
          </a:p>
        </p:txBody>
      </p:sp>
      <p:sp>
        <p:nvSpPr>
          <p:cNvPr id="126" name="标题 1"/>
          <p:cNvSpPr txBox="1">
            <a:spLocks/>
          </p:cNvSpPr>
          <p:nvPr/>
        </p:nvSpPr>
        <p:spPr>
          <a:xfrm>
            <a:off x="540000" y="1124744"/>
            <a:ext cx="4390946" cy="584775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 anchorCtr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en-US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．</a:t>
            </a:r>
            <a:r>
              <a:rPr lang="en-US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8086</a:t>
            </a:r>
            <a:r>
              <a:rPr lang="zh-CN" altLang="en-US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的</a:t>
            </a:r>
            <a:r>
              <a:rPr lang="zh-CN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存储器</a:t>
            </a:r>
            <a:r>
              <a:rPr lang="zh-CN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组织</a:t>
            </a:r>
            <a:endParaRPr lang="zh-CN" altLang="en-US" sz="3200" b="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683568" y="1844824"/>
            <a:ext cx="7733357" cy="4128976"/>
            <a:chOff x="683568" y="1895487"/>
            <a:chExt cx="7733357" cy="4128976"/>
          </a:xfrm>
        </p:grpSpPr>
        <p:sp>
          <p:nvSpPr>
            <p:cNvPr id="6" name="Text Box 74"/>
            <p:cNvSpPr txBox="1">
              <a:spLocks noChangeArrowheads="1"/>
            </p:cNvSpPr>
            <p:nvPr/>
          </p:nvSpPr>
          <p:spPr bwMode="auto">
            <a:xfrm>
              <a:off x="683568" y="1895487"/>
              <a:ext cx="2507766" cy="5254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C1C1D5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rgbClr val="969696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>
              <a:spAutoFit/>
            </a:bodyPr>
            <a:lstStyle/>
            <a:p>
              <a:pPr marL="285750" indent="-285750" algn="l">
                <a:spcBef>
                  <a:spcPct val="50000"/>
                </a:spcBef>
                <a:buFont typeface="Wingdings" pitchFamily="2" charset="2"/>
                <a:buChar char="Ø"/>
              </a:pPr>
              <a:r>
                <a:rPr lang="en-US" altLang="zh-CN" sz="2800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en-US" sz="2800" dirty="0">
                  <a:solidFill>
                    <a:srgbClr val="002060"/>
                  </a:solidFill>
                  <a:latin typeface="楷体_GB2312" pitchFamily="49" charset="-122"/>
                  <a:ea typeface="楷体_GB2312" pitchFamily="49" charset="-122"/>
                </a:rPr>
                <a:t>线性地址 </a:t>
              </a:r>
            </a:p>
          </p:txBody>
        </p:sp>
        <p:grpSp>
          <p:nvGrpSpPr>
            <p:cNvPr id="8" name="Group 119"/>
            <p:cNvGrpSpPr>
              <a:grpSpLocks/>
            </p:cNvGrpSpPr>
            <p:nvPr/>
          </p:nvGrpSpPr>
          <p:grpSpPr bwMode="auto">
            <a:xfrm>
              <a:off x="5638800" y="2408138"/>
              <a:ext cx="2778125" cy="3616325"/>
              <a:chOff x="3578" y="1190"/>
              <a:chExt cx="1750" cy="2278"/>
            </a:xfrm>
          </p:grpSpPr>
          <p:sp>
            <p:nvSpPr>
              <p:cNvPr id="9" name="Text Box 95"/>
              <p:cNvSpPr txBox="1">
                <a:spLocks noChangeArrowheads="1"/>
              </p:cNvSpPr>
              <p:nvPr/>
            </p:nvSpPr>
            <p:spPr bwMode="auto">
              <a:xfrm>
                <a:off x="3936" y="3216"/>
                <a:ext cx="1392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FontTx/>
                  <a:buNone/>
                </a:pPr>
                <a:r>
                  <a:rPr lang="zh-CN" altLang="en-US" sz="2000" dirty="0" smtClean="0">
                    <a:solidFill>
                      <a:schemeClr val="tx1"/>
                    </a:solidFill>
                    <a:latin typeface="宋体" pitchFamily="2" charset="-122"/>
                    <a:ea typeface="宋体" pitchFamily="2" charset="-122"/>
                  </a:rPr>
                  <a:t>内存线性编址</a:t>
                </a:r>
                <a:endParaRPr lang="zh-CN" altLang="en-US" sz="2000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</a:endParaRPr>
              </a:p>
            </p:txBody>
          </p:sp>
          <p:grpSp>
            <p:nvGrpSpPr>
              <p:cNvPr id="10" name="Group 118"/>
              <p:cNvGrpSpPr>
                <a:grpSpLocks/>
              </p:cNvGrpSpPr>
              <p:nvPr/>
            </p:nvGrpSpPr>
            <p:grpSpPr bwMode="auto">
              <a:xfrm>
                <a:off x="3578" y="1190"/>
                <a:ext cx="1628" cy="1922"/>
                <a:chOff x="3578" y="1190"/>
                <a:chExt cx="1628" cy="1922"/>
              </a:xfrm>
            </p:grpSpPr>
            <p:sp>
              <p:nvSpPr>
                <p:cNvPr id="11" name="Text Box 105"/>
                <p:cNvSpPr txBox="1">
                  <a:spLocks noChangeArrowheads="1"/>
                </p:cNvSpPr>
                <p:nvPr/>
              </p:nvSpPr>
              <p:spPr bwMode="auto">
                <a:xfrm>
                  <a:off x="3578" y="1190"/>
                  <a:ext cx="934" cy="2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algn="r">
                    <a:buFontTx/>
                    <a:buNone/>
                  </a:pPr>
                  <a:r>
                    <a:rPr lang="en-US" altLang="zh-CN" sz="2000" dirty="0">
                      <a:solidFill>
                        <a:schemeClr val="tx1"/>
                      </a:solidFill>
                      <a:latin typeface="宋体" pitchFamily="2" charset="-122"/>
                      <a:ea typeface="宋体" pitchFamily="2" charset="-122"/>
                    </a:rPr>
                    <a:t>00000H</a:t>
                  </a:r>
                </a:p>
              </p:txBody>
            </p:sp>
            <p:sp>
              <p:nvSpPr>
                <p:cNvPr id="12" name="Text Box 106"/>
                <p:cNvSpPr txBox="1">
                  <a:spLocks noChangeArrowheads="1"/>
                </p:cNvSpPr>
                <p:nvPr/>
              </p:nvSpPr>
              <p:spPr bwMode="auto">
                <a:xfrm>
                  <a:off x="3578" y="1389"/>
                  <a:ext cx="934" cy="2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algn="r">
                    <a:buFontTx/>
                    <a:buNone/>
                  </a:pPr>
                  <a:r>
                    <a:rPr lang="en-US" altLang="zh-CN" sz="2000">
                      <a:solidFill>
                        <a:schemeClr val="tx1"/>
                      </a:solidFill>
                      <a:latin typeface="宋体" pitchFamily="2" charset="-122"/>
                      <a:ea typeface="宋体" pitchFamily="2" charset="-122"/>
                    </a:rPr>
                    <a:t>00001H</a:t>
                  </a:r>
                </a:p>
              </p:txBody>
            </p:sp>
            <p:sp>
              <p:nvSpPr>
                <p:cNvPr id="13" name="Text Box 107"/>
                <p:cNvSpPr txBox="1">
                  <a:spLocks noChangeArrowheads="1"/>
                </p:cNvSpPr>
                <p:nvPr/>
              </p:nvSpPr>
              <p:spPr bwMode="auto">
                <a:xfrm>
                  <a:off x="3578" y="1578"/>
                  <a:ext cx="934" cy="2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algn="r">
                    <a:buFontTx/>
                    <a:buNone/>
                  </a:pPr>
                  <a:r>
                    <a:rPr lang="en-US" altLang="zh-CN" sz="2000">
                      <a:solidFill>
                        <a:schemeClr val="tx1"/>
                      </a:solidFill>
                      <a:latin typeface="宋体" pitchFamily="2" charset="-122"/>
                      <a:ea typeface="宋体" pitchFamily="2" charset="-122"/>
                    </a:rPr>
                    <a:t>00002H</a:t>
                  </a:r>
                </a:p>
              </p:txBody>
            </p:sp>
            <p:sp>
              <p:nvSpPr>
                <p:cNvPr id="14" name="Text Box 108"/>
                <p:cNvSpPr txBox="1">
                  <a:spLocks noChangeArrowheads="1"/>
                </p:cNvSpPr>
                <p:nvPr/>
              </p:nvSpPr>
              <p:spPr bwMode="auto">
                <a:xfrm>
                  <a:off x="3578" y="1775"/>
                  <a:ext cx="934" cy="2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algn="r">
                    <a:buFontTx/>
                    <a:buNone/>
                  </a:pPr>
                  <a:r>
                    <a:rPr lang="en-US" altLang="zh-CN" sz="2000">
                      <a:solidFill>
                        <a:schemeClr val="tx1"/>
                      </a:solidFill>
                      <a:latin typeface="宋体" pitchFamily="2" charset="-122"/>
                      <a:ea typeface="宋体" pitchFamily="2" charset="-122"/>
                    </a:rPr>
                    <a:t>00003H</a:t>
                  </a:r>
                </a:p>
              </p:txBody>
            </p:sp>
            <p:sp>
              <p:nvSpPr>
                <p:cNvPr id="15" name="Text Box 109"/>
                <p:cNvSpPr txBox="1">
                  <a:spLocks noChangeArrowheads="1"/>
                </p:cNvSpPr>
                <p:nvPr/>
              </p:nvSpPr>
              <p:spPr bwMode="auto">
                <a:xfrm>
                  <a:off x="3578" y="1966"/>
                  <a:ext cx="934" cy="2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algn="r">
                    <a:buFontTx/>
                    <a:buNone/>
                  </a:pPr>
                  <a:r>
                    <a:rPr lang="en-US" altLang="zh-CN" sz="2000">
                      <a:solidFill>
                        <a:schemeClr val="tx1"/>
                      </a:solidFill>
                      <a:latin typeface="宋体" pitchFamily="2" charset="-122"/>
                      <a:ea typeface="宋体" pitchFamily="2" charset="-122"/>
                    </a:rPr>
                    <a:t>00004H</a:t>
                  </a:r>
                </a:p>
              </p:txBody>
            </p:sp>
            <p:sp>
              <p:nvSpPr>
                <p:cNvPr id="16" name="Text Box 110"/>
                <p:cNvSpPr txBox="1">
                  <a:spLocks noChangeArrowheads="1"/>
                </p:cNvSpPr>
                <p:nvPr/>
              </p:nvSpPr>
              <p:spPr bwMode="auto">
                <a:xfrm>
                  <a:off x="3578" y="2160"/>
                  <a:ext cx="934" cy="2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algn="r">
                    <a:buFontTx/>
                    <a:buNone/>
                  </a:pPr>
                  <a:r>
                    <a:rPr lang="en-US" altLang="zh-CN" sz="2000">
                      <a:solidFill>
                        <a:schemeClr val="tx1"/>
                      </a:solidFill>
                      <a:latin typeface="宋体" pitchFamily="2" charset="-122"/>
                      <a:ea typeface="宋体" pitchFamily="2" charset="-122"/>
                    </a:rPr>
                    <a:t>00005H</a:t>
                  </a:r>
                </a:p>
              </p:txBody>
            </p:sp>
            <p:sp>
              <p:nvSpPr>
                <p:cNvPr id="17" name="Text Box 111"/>
                <p:cNvSpPr txBox="1">
                  <a:spLocks noChangeArrowheads="1"/>
                </p:cNvSpPr>
                <p:nvPr/>
              </p:nvSpPr>
              <p:spPr bwMode="auto">
                <a:xfrm>
                  <a:off x="3578" y="2352"/>
                  <a:ext cx="934" cy="2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algn="r">
                    <a:buFontTx/>
                    <a:buNone/>
                  </a:pPr>
                  <a:r>
                    <a:rPr lang="en-US" altLang="zh-CN" sz="2000">
                      <a:solidFill>
                        <a:schemeClr val="tx1"/>
                      </a:solidFill>
                      <a:latin typeface="宋体" pitchFamily="2" charset="-122"/>
                      <a:ea typeface="宋体" pitchFamily="2" charset="-122"/>
                    </a:rPr>
                    <a:t>00006H</a:t>
                  </a:r>
                </a:p>
              </p:txBody>
            </p:sp>
            <p:sp>
              <p:nvSpPr>
                <p:cNvPr id="18" name="Text Box 112"/>
                <p:cNvSpPr txBox="1">
                  <a:spLocks noChangeArrowheads="1"/>
                </p:cNvSpPr>
                <p:nvPr/>
              </p:nvSpPr>
              <p:spPr bwMode="auto">
                <a:xfrm>
                  <a:off x="3770" y="2774"/>
                  <a:ext cx="934" cy="2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>
                    <a:buFontTx/>
                    <a:buNone/>
                  </a:pPr>
                  <a:r>
                    <a:rPr lang="en-US" altLang="zh-CN" sz="2000" dirty="0">
                      <a:solidFill>
                        <a:schemeClr val="tx1"/>
                      </a:solidFill>
                      <a:latin typeface="Times New Roman"/>
                      <a:ea typeface="宋体" pitchFamily="2" charset="-122"/>
                    </a:rPr>
                    <a:t>…</a:t>
                  </a:r>
                  <a:endParaRPr lang="en-US" altLang="zh-CN" sz="2000" dirty="0">
                    <a:solidFill>
                      <a:schemeClr val="tx1"/>
                    </a:solidFill>
                    <a:latin typeface="宋体" pitchFamily="2" charset="-122"/>
                    <a:ea typeface="宋体" pitchFamily="2" charset="-122"/>
                  </a:endParaRPr>
                </a:p>
              </p:txBody>
            </p:sp>
            <p:grpSp>
              <p:nvGrpSpPr>
                <p:cNvPr id="19" name="Group 116"/>
                <p:cNvGrpSpPr>
                  <a:grpSpLocks/>
                </p:cNvGrpSpPr>
                <p:nvPr/>
              </p:nvGrpSpPr>
              <p:grpSpPr bwMode="auto">
                <a:xfrm>
                  <a:off x="4464" y="1223"/>
                  <a:ext cx="742" cy="1889"/>
                  <a:chOff x="4464" y="1223"/>
                  <a:chExt cx="742" cy="1889"/>
                </a:xfrm>
              </p:grpSpPr>
              <p:sp>
                <p:nvSpPr>
                  <p:cNvPr id="21" name="Rectangle 96"/>
                  <p:cNvSpPr>
                    <a:spLocks noChangeArrowheads="1"/>
                  </p:cNvSpPr>
                  <p:nvPr/>
                </p:nvSpPr>
                <p:spPr bwMode="auto">
                  <a:xfrm>
                    <a:off x="4538" y="1223"/>
                    <a:ext cx="556" cy="1889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" name="Line 97"/>
                  <p:cNvSpPr>
                    <a:spLocks noChangeShapeType="1"/>
                  </p:cNvSpPr>
                  <p:nvPr/>
                </p:nvSpPr>
                <p:spPr bwMode="auto">
                  <a:xfrm>
                    <a:off x="4538" y="1440"/>
                    <a:ext cx="556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" name="Line 98"/>
                  <p:cNvSpPr>
                    <a:spLocks noChangeShapeType="1"/>
                  </p:cNvSpPr>
                  <p:nvPr/>
                </p:nvSpPr>
                <p:spPr bwMode="auto">
                  <a:xfrm>
                    <a:off x="4538" y="1629"/>
                    <a:ext cx="556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" name="Line 99"/>
                  <p:cNvSpPr>
                    <a:spLocks noChangeShapeType="1"/>
                  </p:cNvSpPr>
                  <p:nvPr/>
                </p:nvSpPr>
                <p:spPr bwMode="auto">
                  <a:xfrm>
                    <a:off x="4538" y="1818"/>
                    <a:ext cx="556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" name="Line 100"/>
                  <p:cNvSpPr>
                    <a:spLocks noChangeShapeType="1"/>
                  </p:cNvSpPr>
                  <p:nvPr/>
                </p:nvSpPr>
                <p:spPr bwMode="auto">
                  <a:xfrm>
                    <a:off x="4538" y="2007"/>
                    <a:ext cx="556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" name="Line 101"/>
                  <p:cNvSpPr>
                    <a:spLocks noChangeShapeType="1"/>
                  </p:cNvSpPr>
                  <p:nvPr/>
                </p:nvSpPr>
                <p:spPr bwMode="auto">
                  <a:xfrm>
                    <a:off x="4538" y="2196"/>
                    <a:ext cx="556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" name="Line 102"/>
                  <p:cNvSpPr>
                    <a:spLocks noChangeShapeType="1"/>
                  </p:cNvSpPr>
                  <p:nvPr/>
                </p:nvSpPr>
                <p:spPr bwMode="auto">
                  <a:xfrm>
                    <a:off x="4538" y="2385"/>
                    <a:ext cx="556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" name="Line 103"/>
                  <p:cNvSpPr>
                    <a:spLocks noChangeShapeType="1"/>
                  </p:cNvSpPr>
                  <p:nvPr/>
                </p:nvSpPr>
                <p:spPr bwMode="auto">
                  <a:xfrm>
                    <a:off x="4538" y="2574"/>
                    <a:ext cx="556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" name="Line 104"/>
                  <p:cNvSpPr>
                    <a:spLocks noChangeShapeType="1"/>
                  </p:cNvSpPr>
                  <p:nvPr/>
                </p:nvSpPr>
                <p:spPr bwMode="auto">
                  <a:xfrm>
                    <a:off x="4538" y="2763"/>
                    <a:ext cx="556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" name="Text Box 11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464" y="2769"/>
                    <a:ext cx="742" cy="25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 algn="ctr">
                      <a:buFontTx/>
                      <a:buNone/>
                    </a:pPr>
                    <a:r>
                      <a:rPr lang="en-US" altLang="zh-CN" sz="2000" dirty="0">
                        <a:solidFill>
                          <a:schemeClr val="tx1"/>
                        </a:solidFill>
                        <a:latin typeface="Times New Roman"/>
                        <a:ea typeface="宋体" pitchFamily="2" charset="-122"/>
                      </a:rPr>
                      <a:t>…</a:t>
                    </a:r>
                    <a:endParaRPr lang="en-US" altLang="zh-CN" sz="2000" dirty="0">
                      <a:solidFill>
                        <a:schemeClr val="tx1"/>
                      </a:solidFill>
                      <a:latin typeface="宋体" pitchFamily="2" charset="-122"/>
                      <a:ea typeface="宋体" pitchFamily="2" charset="-122"/>
                    </a:endParaRPr>
                  </a:p>
                </p:txBody>
              </p:sp>
            </p:grpSp>
            <p:sp>
              <p:nvSpPr>
                <p:cNvPr id="20" name="Text Box 117"/>
                <p:cNvSpPr txBox="1">
                  <a:spLocks noChangeArrowheads="1"/>
                </p:cNvSpPr>
                <p:nvPr/>
              </p:nvSpPr>
              <p:spPr bwMode="auto">
                <a:xfrm>
                  <a:off x="3578" y="2544"/>
                  <a:ext cx="934" cy="2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algn="r">
                    <a:buFontTx/>
                    <a:buNone/>
                  </a:pPr>
                  <a:r>
                    <a:rPr lang="en-US" altLang="zh-CN" sz="2000" dirty="0">
                      <a:solidFill>
                        <a:schemeClr val="tx1"/>
                      </a:solidFill>
                      <a:latin typeface="宋体" pitchFamily="2" charset="-122"/>
                      <a:ea typeface="宋体" pitchFamily="2" charset="-122"/>
                    </a:rPr>
                    <a:t>00007H</a:t>
                  </a:r>
                </a:p>
              </p:txBody>
            </p:sp>
          </p:grpSp>
        </p:grpSp>
        <p:sp>
          <p:nvSpPr>
            <p:cNvPr id="3" name="矩形 2"/>
            <p:cNvSpPr/>
            <p:nvPr/>
          </p:nvSpPr>
          <p:spPr>
            <a:xfrm>
              <a:off x="827585" y="2565854"/>
              <a:ext cx="5040560" cy="3455434"/>
            </a:xfrm>
            <a:prstGeom prst="rect">
              <a:avLst/>
            </a:prstGeom>
            <a:solidFill>
              <a:srgbClr val="DDDDDD"/>
            </a:solidFill>
            <a:ln w="19050">
              <a:solidFill>
                <a:srgbClr val="003366"/>
              </a:solidFill>
              <a:prstDash val="dash"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000" tIns="46800" rIns="90000" bIns="46800">
              <a:spAutoFit/>
            </a:bodyPr>
            <a:lstStyle/>
            <a:p>
              <a:pPr algn="just" eaLnBrk="0" hangingPunct="0">
                <a:lnSpc>
                  <a:spcPct val="130000"/>
                </a:lnSpc>
              </a:pPr>
              <a:r>
                <a:rPr lang="zh-CN" altLang="en-US" sz="2400" dirty="0">
                  <a:latin typeface="宋体" pitchFamily="2" charset="-122"/>
                  <a:ea typeface="宋体" pitchFamily="2" charset="-122"/>
                </a:rPr>
                <a:t>　　</a:t>
              </a:r>
              <a:r>
                <a:rPr lang="zh-CN" altLang="zh-CN" sz="2400" dirty="0" smtClean="0">
                  <a:latin typeface="宋体" pitchFamily="2" charset="-122"/>
                  <a:ea typeface="宋体" pitchFamily="2" charset="-122"/>
                </a:rPr>
                <a:t>微型计算机</a:t>
              </a:r>
              <a:r>
                <a:rPr lang="zh-CN" altLang="zh-CN" sz="2400" dirty="0">
                  <a:latin typeface="宋体" pitchFamily="2" charset="-122"/>
                  <a:ea typeface="宋体" pitchFamily="2" charset="-122"/>
                </a:rPr>
                <a:t>内存的信息存储以</a:t>
              </a:r>
              <a:r>
                <a:rPr lang="zh-CN" altLang="zh-CN" sz="2400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字节</a:t>
              </a:r>
              <a:r>
                <a:rPr lang="zh-CN" altLang="zh-CN" sz="2400" dirty="0">
                  <a:latin typeface="宋体" pitchFamily="2" charset="-122"/>
                  <a:ea typeface="宋体" pitchFamily="2" charset="-122"/>
                </a:rPr>
                <a:t>为基本单位，每个字节由</a:t>
              </a:r>
              <a:r>
                <a:rPr lang="en-US" altLang="zh-CN" sz="2400" dirty="0">
                  <a:latin typeface="宋体" pitchFamily="2" charset="-122"/>
                  <a:ea typeface="宋体" pitchFamily="2" charset="-122"/>
                </a:rPr>
                <a:t>8</a:t>
              </a:r>
              <a:r>
                <a:rPr lang="zh-CN" altLang="zh-CN" sz="2400" dirty="0">
                  <a:latin typeface="宋体" pitchFamily="2" charset="-122"/>
                  <a:ea typeface="宋体" pitchFamily="2" charset="-122"/>
                </a:rPr>
                <a:t>位组成，占用一个存储单元，每个存储单元给定一个惟一的地址，这个地址称为</a:t>
              </a:r>
              <a:r>
                <a:rPr lang="zh-CN" altLang="zh-CN" sz="2400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物理</a:t>
              </a:r>
              <a:r>
                <a:rPr lang="zh-CN" altLang="zh-CN" sz="2400" dirty="0" smtClean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地址</a:t>
              </a:r>
              <a:endParaRPr lang="en-US" altLang="zh-CN" sz="2400" dirty="0">
                <a:latin typeface="宋体" pitchFamily="2" charset="-122"/>
                <a:ea typeface="宋体" pitchFamily="2" charset="-122"/>
              </a:endParaRPr>
            </a:p>
            <a:p>
              <a:pPr algn="just" eaLnBrk="0" hangingPunct="0">
                <a:lnSpc>
                  <a:spcPct val="130000"/>
                </a:lnSpc>
              </a:pPr>
              <a:r>
                <a:rPr lang="zh-CN" altLang="en-US" sz="2400" dirty="0">
                  <a:latin typeface="宋体" pitchFamily="2" charset="-122"/>
                  <a:ea typeface="宋体" pitchFamily="2" charset="-122"/>
                </a:rPr>
                <a:t>　</a:t>
              </a:r>
              <a:r>
                <a:rPr lang="zh-CN" altLang="en-US" sz="2400" dirty="0" smtClean="0">
                  <a:latin typeface="宋体" pitchFamily="2" charset="-122"/>
                  <a:ea typeface="宋体" pitchFamily="2" charset="-122"/>
                </a:rPr>
                <a:t>　</a:t>
              </a:r>
              <a:r>
                <a:rPr lang="zh-CN" altLang="zh-CN" sz="2400" dirty="0" smtClean="0">
                  <a:latin typeface="宋体" pitchFamily="2" charset="-122"/>
                  <a:ea typeface="宋体" pitchFamily="2" charset="-122"/>
                </a:rPr>
                <a:t>物理</a:t>
              </a:r>
              <a:r>
                <a:rPr lang="zh-CN" altLang="zh-CN" sz="2400" dirty="0">
                  <a:latin typeface="宋体" pitchFamily="2" charset="-122"/>
                  <a:ea typeface="宋体" pitchFamily="2" charset="-122"/>
                </a:rPr>
                <a:t>地址以二进制无符号整数形式编号，从</a:t>
              </a:r>
              <a:r>
                <a:rPr lang="en-US" altLang="zh-CN" sz="2400" dirty="0">
                  <a:latin typeface="宋体" pitchFamily="2" charset="-122"/>
                  <a:ea typeface="宋体" pitchFamily="2" charset="-122"/>
                </a:rPr>
                <a:t>0</a:t>
              </a:r>
              <a:r>
                <a:rPr lang="zh-CN" altLang="zh-CN" sz="2400" dirty="0">
                  <a:latin typeface="宋体" pitchFamily="2" charset="-122"/>
                  <a:ea typeface="宋体" pitchFamily="2" charset="-122"/>
                </a:rPr>
                <a:t>开始，顺序增</a:t>
              </a:r>
              <a:r>
                <a:rPr lang="en-US" altLang="zh-CN" sz="2400" dirty="0">
                  <a:latin typeface="宋体" pitchFamily="2" charset="-122"/>
                  <a:ea typeface="宋体" pitchFamily="2" charset="-122"/>
                </a:rPr>
                <a:t>1</a:t>
              </a:r>
              <a:endParaRPr lang="zh-CN" altLang="en-US" sz="2400" dirty="0">
                <a:latin typeface="宋体" pitchFamily="2" charset="-122"/>
                <a:ea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92077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标题 1"/>
          <p:cNvSpPr txBox="1">
            <a:spLocks/>
          </p:cNvSpPr>
          <p:nvPr/>
        </p:nvSpPr>
        <p:spPr>
          <a:xfrm>
            <a:off x="540000" y="1124744"/>
            <a:ext cx="4390946" cy="584775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 anchorCtr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en-US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．</a:t>
            </a:r>
            <a:r>
              <a:rPr lang="en-US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8086</a:t>
            </a:r>
            <a:r>
              <a:rPr lang="zh-CN" altLang="en-US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的</a:t>
            </a:r>
            <a:r>
              <a:rPr lang="zh-CN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存储器</a:t>
            </a:r>
            <a:r>
              <a:rPr lang="zh-CN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组织</a:t>
            </a:r>
            <a:endParaRPr lang="zh-CN" altLang="en-US" sz="3200" b="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5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dirty="0" smtClean="0"/>
              <a:t>2.1.6  8086</a:t>
            </a:r>
            <a:r>
              <a:rPr lang="zh-CN" altLang="zh-CN" dirty="0" smtClean="0"/>
              <a:t>的存储器组织及</a:t>
            </a:r>
            <a:r>
              <a:rPr lang="en-US" altLang="zh-CN" dirty="0" smtClean="0"/>
              <a:t>I/O</a:t>
            </a:r>
            <a:r>
              <a:rPr lang="zh-CN" altLang="zh-CN" dirty="0" smtClean="0"/>
              <a:t>组织</a:t>
            </a:r>
            <a:endParaRPr lang="zh-CN" altLang="en-US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83568" y="1844824"/>
            <a:ext cx="3635896" cy="525401"/>
          </a:xfrm>
          <a:noFill/>
          <a:ln>
            <a:noFill/>
          </a:ln>
        </p:spPr>
        <p:txBody>
          <a:bodyPr wrap="square" lIns="90000" tIns="46800" rIns="90000" bIns="46800">
            <a:spAutoFit/>
          </a:bodyPr>
          <a:lstStyle/>
          <a:p>
            <a:pPr marL="285750" indent="-285750" algn="l">
              <a:spcBef>
                <a:spcPct val="50000"/>
              </a:spcBef>
              <a:buFont typeface="Wingdings" pitchFamily="2" charset="2"/>
              <a:buChar char="Ø"/>
            </a:pPr>
            <a:r>
              <a:rPr lang="zh-CN" altLang="en-US" sz="2800" b="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 </a:t>
            </a:r>
            <a:r>
              <a:rPr lang="zh-CN" altLang="en-US" sz="2800" b="0" dirty="0" smtClean="0">
                <a:latin typeface="楷体_GB2312" pitchFamily="49" charset="-122"/>
                <a:ea typeface="楷体_GB2312" pitchFamily="49" charset="-122"/>
                <a:cs typeface="+mn-cs"/>
              </a:rPr>
              <a:t>数据</a:t>
            </a:r>
            <a:r>
              <a:rPr lang="zh-CN" altLang="en-US" sz="2800" b="0" dirty="0">
                <a:latin typeface="楷体_GB2312" pitchFamily="49" charset="-122"/>
                <a:ea typeface="楷体_GB2312" pitchFamily="49" charset="-122"/>
                <a:cs typeface="+mn-cs"/>
              </a:rPr>
              <a:t>存储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874882" y="2399121"/>
            <a:ext cx="7585550" cy="4011617"/>
            <a:chOff x="874882" y="2399121"/>
            <a:chExt cx="7585550" cy="4011617"/>
          </a:xfrm>
        </p:grpSpPr>
        <p:sp>
          <p:nvSpPr>
            <p:cNvPr id="34" name="Rectangle 38"/>
            <p:cNvSpPr>
              <a:spLocks noChangeArrowheads="1"/>
            </p:cNvSpPr>
            <p:nvPr/>
          </p:nvSpPr>
          <p:spPr bwMode="auto">
            <a:xfrm>
              <a:off x="874882" y="5069551"/>
              <a:ext cx="5688632" cy="13411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l">
                <a:buFontTx/>
                <a:buNone/>
              </a:pPr>
              <a:r>
                <a:rPr lang="zh-CN" altLang="en-US" sz="2400" dirty="0">
                  <a:latin typeface="Times New Roman" pitchFamily="18" charset="0"/>
                  <a:ea typeface="宋体" pitchFamily="2" charset="-122"/>
                </a:rPr>
                <a:t>例</a:t>
              </a:r>
              <a:r>
                <a:rPr lang="zh-CN" altLang="en-US" sz="2400" dirty="0" smtClean="0">
                  <a:latin typeface="Times New Roman" pitchFamily="18" charset="0"/>
                  <a:ea typeface="宋体" pitchFamily="2" charset="-122"/>
                </a:rPr>
                <a:t>：字节</a:t>
              </a:r>
              <a:r>
                <a:rPr lang="zh-CN" altLang="en-US" sz="2400" dirty="0">
                  <a:latin typeface="Times New Roman" pitchFamily="18" charset="0"/>
                  <a:ea typeface="宋体" pitchFamily="2" charset="-122"/>
                </a:rPr>
                <a:t>：　　</a:t>
              </a:r>
              <a:r>
                <a:rPr lang="zh-CN" altLang="en-US" sz="2400" dirty="0" smtClean="0">
                  <a:latin typeface="Times New Roman" pitchFamily="18" charset="0"/>
                  <a:ea typeface="宋体" pitchFamily="2" charset="-122"/>
                </a:rPr>
                <a:t>（</a:t>
              </a:r>
              <a:r>
                <a:rPr lang="en-US" altLang="zh-CN" sz="2400" dirty="0" smtClean="0">
                  <a:latin typeface="Times New Roman" pitchFamily="18" charset="0"/>
                  <a:ea typeface="宋体" pitchFamily="2" charset="-122"/>
                </a:rPr>
                <a:t>01505H</a:t>
              </a:r>
              <a:r>
                <a:rPr lang="zh-CN" altLang="en-US" sz="2400" dirty="0">
                  <a:latin typeface="Times New Roman" pitchFamily="18" charset="0"/>
                  <a:ea typeface="宋体" pitchFamily="2" charset="-122"/>
                </a:rPr>
                <a:t>）</a:t>
              </a:r>
              <a:r>
                <a:rPr lang="en-US" altLang="zh-CN" sz="2400" dirty="0" smtClean="0">
                  <a:latin typeface="Times New Roman" pitchFamily="18" charset="0"/>
                  <a:ea typeface="宋体" pitchFamily="2" charset="-122"/>
                </a:rPr>
                <a:t>=11H </a:t>
              </a:r>
              <a:endParaRPr lang="en-US" altLang="zh-CN" sz="2400" dirty="0">
                <a:latin typeface="Times New Roman" pitchFamily="18" charset="0"/>
                <a:ea typeface="宋体" pitchFamily="2" charset="-122"/>
              </a:endParaRPr>
            </a:p>
            <a:p>
              <a:pPr algn="l">
                <a:buFontTx/>
                <a:buNone/>
              </a:pPr>
              <a:r>
                <a:rPr lang="zh-CN" altLang="en-US" sz="2400" dirty="0" smtClean="0">
                  <a:latin typeface="Times New Roman" pitchFamily="18" charset="0"/>
                  <a:ea typeface="宋体" pitchFamily="2" charset="-122"/>
                </a:rPr>
                <a:t>　　规则</a:t>
              </a:r>
              <a:r>
                <a:rPr lang="zh-CN" altLang="en-US" sz="2400" dirty="0">
                  <a:latin typeface="Times New Roman" pitchFamily="18" charset="0"/>
                  <a:ea typeface="宋体" pitchFamily="2" charset="-122"/>
                </a:rPr>
                <a:t>字：　（</a:t>
              </a:r>
              <a:r>
                <a:rPr lang="en-US" altLang="zh-CN" sz="2400" dirty="0" smtClean="0">
                  <a:latin typeface="Times New Roman" pitchFamily="18" charset="0"/>
                  <a:ea typeface="宋体" pitchFamily="2" charset="-122"/>
                </a:rPr>
                <a:t>01504H</a:t>
              </a:r>
              <a:r>
                <a:rPr lang="zh-CN" altLang="en-US" sz="2400" dirty="0">
                  <a:latin typeface="Times New Roman" pitchFamily="18" charset="0"/>
                  <a:ea typeface="宋体" pitchFamily="2" charset="-122"/>
                </a:rPr>
                <a:t>）</a:t>
              </a:r>
              <a:r>
                <a:rPr lang="en-US" altLang="zh-CN" sz="2400" dirty="0">
                  <a:latin typeface="Times New Roman" pitchFamily="18" charset="0"/>
                  <a:ea typeface="宋体" pitchFamily="2" charset="-122"/>
                </a:rPr>
                <a:t>=</a:t>
              </a:r>
              <a:r>
                <a:rPr lang="en-US" altLang="zh-CN" sz="2400" dirty="0" smtClean="0">
                  <a:latin typeface="Times New Roman" pitchFamily="18" charset="0"/>
                  <a:ea typeface="宋体" pitchFamily="2" charset="-122"/>
                </a:rPr>
                <a:t>1122H </a:t>
              </a:r>
              <a:endParaRPr lang="en-US" altLang="zh-CN" sz="2400" dirty="0">
                <a:latin typeface="Times New Roman" pitchFamily="18" charset="0"/>
                <a:ea typeface="宋体" pitchFamily="2" charset="-122"/>
              </a:endParaRPr>
            </a:p>
            <a:p>
              <a:pPr algn="l">
                <a:buFontTx/>
                <a:buNone/>
              </a:pPr>
              <a:r>
                <a:rPr lang="zh-CN" altLang="en-US" sz="2400" dirty="0" smtClean="0">
                  <a:latin typeface="Times New Roman" pitchFamily="18" charset="0"/>
                  <a:ea typeface="宋体" pitchFamily="2" charset="-122"/>
                </a:rPr>
                <a:t>　　非</a:t>
              </a:r>
              <a:r>
                <a:rPr lang="zh-CN" altLang="en-US" sz="2400" dirty="0">
                  <a:latin typeface="Times New Roman" pitchFamily="18" charset="0"/>
                  <a:ea typeface="宋体" pitchFamily="2" charset="-122"/>
                </a:rPr>
                <a:t>规则字：（</a:t>
              </a:r>
              <a:r>
                <a:rPr lang="en-US" altLang="zh-CN" sz="2400" dirty="0" smtClean="0">
                  <a:latin typeface="Times New Roman" pitchFamily="18" charset="0"/>
                  <a:ea typeface="宋体" pitchFamily="2" charset="-122"/>
                </a:rPr>
                <a:t>01507H</a:t>
              </a:r>
              <a:r>
                <a:rPr lang="zh-CN" altLang="en-US" sz="2400" dirty="0">
                  <a:latin typeface="Times New Roman" pitchFamily="18" charset="0"/>
                  <a:ea typeface="宋体" pitchFamily="2" charset="-122"/>
                </a:rPr>
                <a:t>）</a:t>
              </a:r>
              <a:r>
                <a:rPr lang="en-US" altLang="zh-CN" sz="2400" dirty="0" smtClean="0">
                  <a:latin typeface="Times New Roman" pitchFamily="18" charset="0"/>
                  <a:ea typeface="宋体" pitchFamily="2" charset="-122"/>
                </a:rPr>
                <a:t>=3344H </a:t>
              </a:r>
              <a:endParaRPr lang="en-US" altLang="zh-CN" sz="2400" dirty="0">
                <a:latin typeface="Times New Roman" pitchFamily="18" charset="0"/>
                <a:ea typeface="宋体" pitchFamily="2" charset="-122"/>
              </a:endParaRPr>
            </a:p>
          </p:txBody>
        </p:sp>
        <p:pic>
          <p:nvPicPr>
            <p:cNvPr id="25601" name="Picture 1" descr="C:\Users\Administrator\AppData\Roaming\Tencent\Users\44194298\QQ\WinTemp\RichOle\{9ZXJ@T2(A_)L7ZJ}TR087T.pn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C7EDCC"/>
                </a:clrFrom>
                <a:clrTo>
                  <a:srgbClr val="C7EDCC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7045" y="2399121"/>
              <a:ext cx="7463387" cy="2497004"/>
            </a:xfrm>
            <a:prstGeom prst="rect">
              <a:avLst/>
            </a:prstGeom>
            <a:noFill/>
            <a:ln w="19050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921900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标题 1"/>
          <p:cNvSpPr txBox="1">
            <a:spLocks/>
          </p:cNvSpPr>
          <p:nvPr/>
        </p:nvSpPr>
        <p:spPr>
          <a:xfrm>
            <a:off x="540000" y="1124744"/>
            <a:ext cx="4390946" cy="584775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 anchorCtr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en-US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．</a:t>
            </a:r>
            <a:r>
              <a:rPr lang="en-US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8086</a:t>
            </a:r>
            <a:r>
              <a:rPr lang="zh-CN" altLang="en-US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的</a:t>
            </a:r>
            <a:r>
              <a:rPr lang="zh-CN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存储器</a:t>
            </a:r>
            <a:r>
              <a:rPr lang="zh-CN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组织</a:t>
            </a:r>
            <a:endParaRPr lang="zh-CN" altLang="en-US" sz="3200" b="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5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dirty="0" smtClean="0"/>
              <a:t>2.1.6  8086</a:t>
            </a:r>
            <a:r>
              <a:rPr lang="zh-CN" altLang="zh-CN" dirty="0" smtClean="0"/>
              <a:t>的存储器组织及</a:t>
            </a:r>
            <a:r>
              <a:rPr lang="en-US" altLang="zh-CN" dirty="0" smtClean="0"/>
              <a:t>I/O</a:t>
            </a:r>
            <a:r>
              <a:rPr lang="zh-CN" altLang="zh-CN" dirty="0" smtClean="0"/>
              <a:t>组织</a:t>
            </a:r>
            <a:endParaRPr lang="zh-CN" altLang="en-US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83568" y="1844824"/>
            <a:ext cx="3635896" cy="525401"/>
          </a:xfrm>
          <a:noFill/>
          <a:ln>
            <a:noFill/>
          </a:ln>
        </p:spPr>
        <p:txBody>
          <a:bodyPr vert="horz" wrap="square" lIns="90000" tIns="46800" rIns="90000" bIns="46800" rtlCol="0" anchor="b">
            <a:spAutoFit/>
          </a:bodyPr>
          <a:lstStyle/>
          <a:p>
            <a:pPr marL="285750" indent="-285750" algn="l">
              <a:spcBef>
                <a:spcPct val="50000"/>
              </a:spcBef>
              <a:buFont typeface="Wingdings" pitchFamily="2" charset="2"/>
              <a:buChar char="Ø"/>
            </a:pPr>
            <a:r>
              <a:rPr lang="en-US" altLang="zh-CN" sz="2800" b="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 </a:t>
            </a:r>
            <a:r>
              <a:rPr lang="zh-CN" altLang="en-US" sz="2800" b="0" dirty="0" smtClean="0">
                <a:latin typeface="楷体_GB2312" pitchFamily="49" charset="-122"/>
                <a:ea typeface="楷体_GB2312" pitchFamily="49" charset="-122"/>
                <a:cs typeface="+mn-cs"/>
              </a:rPr>
              <a:t>分体结构</a:t>
            </a:r>
            <a:endParaRPr lang="zh-CN" altLang="en-US" sz="2800" b="0" dirty="0"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50" name="Rectangle 121"/>
          <p:cNvSpPr>
            <a:spLocks noChangeArrowheads="1"/>
          </p:cNvSpPr>
          <p:nvPr/>
        </p:nvSpPr>
        <p:spPr bwMode="auto">
          <a:xfrm>
            <a:off x="1039416" y="2564904"/>
            <a:ext cx="7065168" cy="3463200"/>
          </a:xfrm>
          <a:prstGeom prst="rect">
            <a:avLst/>
          </a:prstGeom>
          <a:solidFill>
            <a:schemeClr val="bg1">
              <a:lumMod val="95000"/>
              <a:alpha val="49804"/>
            </a:schemeClr>
          </a:solidFill>
          <a:ln w="2857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txBody>
          <a:bodyPr wrap="square" lIns="90000" tIns="46800" rIns="90000" bIns="46800" anchor="ctr">
            <a:spAutoFit/>
          </a:bodyPr>
          <a:lstStyle/>
          <a:p>
            <a:endParaRPr lang="zh-CN" altLang="en-US"/>
          </a:p>
        </p:txBody>
      </p:sp>
      <p:grpSp>
        <p:nvGrpSpPr>
          <p:cNvPr id="64" name="Group 8"/>
          <p:cNvGrpSpPr>
            <a:grpSpLocks/>
          </p:cNvGrpSpPr>
          <p:nvPr/>
        </p:nvGrpSpPr>
        <p:grpSpPr bwMode="auto">
          <a:xfrm>
            <a:off x="2735473" y="2853889"/>
            <a:ext cx="3524609" cy="2676872"/>
            <a:chOff x="3504" y="866"/>
            <a:chExt cx="1440" cy="1368"/>
          </a:xfrm>
        </p:grpSpPr>
        <p:sp>
          <p:nvSpPr>
            <p:cNvPr id="65" name="Rectangle 9"/>
            <p:cNvSpPr>
              <a:spLocks noChangeArrowheads="1"/>
            </p:cNvSpPr>
            <p:nvPr/>
          </p:nvSpPr>
          <p:spPr bwMode="auto">
            <a:xfrm>
              <a:off x="4224" y="1499"/>
              <a:ext cx="720" cy="7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spcBef>
                  <a:spcPct val="20000"/>
                </a:spcBef>
                <a:buFontTx/>
                <a:buNone/>
              </a:pPr>
              <a:r>
                <a:rPr lang="en-US" altLang="zh-CN" sz="2400" dirty="0" smtClean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512K×8</a:t>
              </a:r>
              <a:r>
                <a:rPr lang="zh-CN" altLang="en-US" sz="2400" dirty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位</a:t>
              </a:r>
              <a:r>
                <a:rPr lang="zh-CN" altLang="en-US" sz="2400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</a:rPr>
                <a:t>奇</a:t>
              </a:r>
              <a:r>
                <a:rPr lang="zh-CN" altLang="en-US" sz="2400" dirty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地址</a:t>
              </a:r>
            </a:p>
            <a:p>
              <a:pPr algn="ctr">
                <a:spcBef>
                  <a:spcPct val="20000"/>
                </a:spcBef>
                <a:buFontTx/>
                <a:buNone/>
              </a:pPr>
              <a:r>
                <a:rPr lang="zh-CN" altLang="en-US" sz="2400" dirty="0" smtClean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存储体</a:t>
              </a:r>
              <a:endParaRPr lang="zh-CN" altLang="en-US" sz="2400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67" name="Rectangle 10"/>
            <p:cNvSpPr>
              <a:spLocks noChangeArrowheads="1"/>
            </p:cNvSpPr>
            <p:nvPr/>
          </p:nvSpPr>
          <p:spPr bwMode="auto">
            <a:xfrm>
              <a:off x="3504" y="1499"/>
              <a:ext cx="720" cy="7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spcBef>
                  <a:spcPct val="20000"/>
                </a:spcBef>
                <a:buFontTx/>
                <a:buNone/>
              </a:pPr>
              <a:r>
                <a:rPr lang="en-US" altLang="zh-CN" sz="2400" dirty="0" smtClean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512K×8</a:t>
              </a:r>
              <a:r>
                <a:rPr lang="zh-CN" altLang="en-US" sz="2400" dirty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位</a:t>
              </a:r>
              <a:r>
                <a:rPr lang="zh-CN" altLang="en-US" sz="2400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</a:rPr>
                <a:t>偶</a:t>
              </a:r>
              <a:r>
                <a:rPr lang="zh-CN" altLang="en-US" sz="2400" dirty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地址</a:t>
              </a:r>
            </a:p>
            <a:p>
              <a:pPr algn="ctr">
                <a:spcBef>
                  <a:spcPct val="20000"/>
                </a:spcBef>
                <a:buFontTx/>
                <a:buNone/>
              </a:pPr>
              <a:r>
                <a:rPr lang="zh-CN" altLang="en-US" sz="2400" dirty="0" smtClean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rPr>
                <a:t>存储体</a:t>
              </a:r>
              <a:endParaRPr lang="en-US" altLang="zh-CN" sz="2400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68" name="Rectangle 11"/>
            <p:cNvSpPr>
              <a:spLocks noChangeArrowheads="1"/>
            </p:cNvSpPr>
            <p:nvPr/>
          </p:nvSpPr>
          <p:spPr bwMode="auto">
            <a:xfrm>
              <a:off x="4224" y="1288"/>
              <a:ext cx="720" cy="2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l">
                <a:spcBef>
                  <a:spcPct val="20000"/>
                </a:spcBef>
                <a:buFontTx/>
                <a:buNone/>
              </a:pPr>
              <a:endParaRPr lang="zh-CN" altLang="zh-CN" sz="24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69" name="Rectangle 12"/>
            <p:cNvSpPr>
              <a:spLocks noChangeArrowheads="1"/>
            </p:cNvSpPr>
            <p:nvPr/>
          </p:nvSpPr>
          <p:spPr bwMode="auto">
            <a:xfrm>
              <a:off x="3504" y="1288"/>
              <a:ext cx="720" cy="2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l">
                <a:spcBef>
                  <a:spcPct val="20000"/>
                </a:spcBef>
                <a:buFontTx/>
                <a:buNone/>
              </a:pPr>
              <a:endParaRPr lang="zh-CN" altLang="zh-CN" sz="24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70" name="Rectangle 13"/>
            <p:cNvSpPr>
              <a:spLocks noChangeArrowheads="1"/>
            </p:cNvSpPr>
            <p:nvPr/>
          </p:nvSpPr>
          <p:spPr bwMode="auto">
            <a:xfrm>
              <a:off x="4224" y="1077"/>
              <a:ext cx="720" cy="2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l">
                <a:spcBef>
                  <a:spcPct val="20000"/>
                </a:spcBef>
                <a:buFontTx/>
                <a:buNone/>
              </a:pPr>
              <a:endParaRPr lang="zh-CN" altLang="zh-CN" sz="24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71" name="Rectangle 14"/>
            <p:cNvSpPr>
              <a:spLocks noChangeArrowheads="1"/>
            </p:cNvSpPr>
            <p:nvPr/>
          </p:nvSpPr>
          <p:spPr bwMode="auto">
            <a:xfrm>
              <a:off x="3504" y="1077"/>
              <a:ext cx="720" cy="2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l">
                <a:spcBef>
                  <a:spcPct val="20000"/>
                </a:spcBef>
                <a:buFontTx/>
                <a:buNone/>
              </a:pPr>
              <a:endParaRPr lang="zh-CN" altLang="zh-CN" sz="24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72" name="Rectangle 15"/>
            <p:cNvSpPr>
              <a:spLocks noChangeArrowheads="1"/>
            </p:cNvSpPr>
            <p:nvPr/>
          </p:nvSpPr>
          <p:spPr bwMode="auto">
            <a:xfrm>
              <a:off x="4224" y="866"/>
              <a:ext cx="720" cy="2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l">
                <a:spcBef>
                  <a:spcPct val="20000"/>
                </a:spcBef>
                <a:buFontTx/>
                <a:buNone/>
              </a:pPr>
              <a:endParaRPr lang="zh-CN" altLang="zh-CN" sz="24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75" name="Rectangle 16"/>
            <p:cNvSpPr>
              <a:spLocks noChangeArrowheads="1"/>
            </p:cNvSpPr>
            <p:nvPr/>
          </p:nvSpPr>
          <p:spPr bwMode="auto">
            <a:xfrm>
              <a:off x="3504" y="866"/>
              <a:ext cx="720" cy="2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l">
                <a:spcBef>
                  <a:spcPct val="20000"/>
                </a:spcBef>
                <a:buFontTx/>
                <a:buNone/>
              </a:pPr>
              <a:endParaRPr lang="zh-CN" altLang="zh-CN" sz="24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76" name="Line 17"/>
            <p:cNvSpPr>
              <a:spLocks noChangeShapeType="1"/>
            </p:cNvSpPr>
            <p:nvPr/>
          </p:nvSpPr>
          <p:spPr bwMode="auto">
            <a:xfrm>
              <a:off x="3504" y="1056"/>
              <a:ext cx="1440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77" name="Line 18"/>
            <p:cNvSpPr>
              <a:spLocks noChangeShapeType="1"/>
            </p:cNvSpPr>
            <p:nvPr/>
          </p:nvSpPr>
          <p:spPr bwMode="auto">
            <a:xfrm>
              <a:off x="3504" y="1200"/>
              <a:ext cx="144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78" name="Line 19"/>
            <p:cNvSpPr>
              <a:spLocks noChangeShapeType="1"/>
            </p:cNvSpPr>
            <p:nvPr/>
          </p:nvSpPr>
          <p:spPr bwMode="auto">
            <a:xfrm>
              <a:off x="3504" y="1344"/>
              <a:ext cx="144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79" name="Line 20"/>
            <p:cNvSpPr>
              <a:spLocks noChangeShapeType="1"/>
            </p:cNvSpPr>
            <p:nvPr/>
          </p:nvSpPr>
          <p:spPr bwMode="auto">
            <a:xfrm>
              <a:off x="3504" y="1499"/>
              <a:ext cx="144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80" name="Line 21"/>
            <p:cNvSpPr>
              <a:spLocks noChangeShapeType="1"/>
            </p:cNvSpPr>
            <p:nvPr/>
          </p:nvSpPr>
          <p:spPr bwMode="auto">
            <a:xfrm>
              <a:off x="3504" y="2234"/>
              <a:ext cx="1440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81" name="Line 22"/>
            <p:cNvSpPr>
              <a:spLocks noChangeShapeType="1"/>
            </p:cNvSpPr>
            <p:nvPr/>
          </p:nvSpPr>
          <p:spPr bwMode="auto">
            <a:xfrm>
              <a:off x="3504" y="1056"/>
              <a:ext cx="0" cy="1178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82" name="Line 23"/>
            <p:cNvSpPr>
              <a:spLocks noChangeShapeType="1"/>
            </p:cNvSpPr>
            <p:nvPr/>
          </p:nvSpPr>
          <p:spPr bwMode="auto">
            <a:xfrm>
              <a:off x="4224" y="1056"/>
              <a:ext cx="0" cy="117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83" name="Line 24"/>
            <p:cNvSpPr>
              <a:spLocks noChangeShapeType="1"/>
            </p:cNvSpPr>
            <p:nvPr/>
          </p:nvSpPr>
          <p:spPr bwMode="auto">
            <a:xfrm>
              <a:off x="4944" y="1056"/>
              <a:ext cx="0" cy="1178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</p:grpSp>
      <p:sp>
        <p:nvSpPr>
          <p:cNvPr id="84" name="Text Box 25"/>
          <p:cNvSpPr txBox="1">
            <a:spLocks noChangeArrowheads="1"/>
          </p:cNvSpPr>
          <p:nvPr/>
        </p:nvSpPr>
        <p:spPr bwMode="auto">
          <a:xfrm>
            <a:off x="1512223" y="2853889"/>
            <a:ext cx="1316509" cy="2843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  <a:buFontTx/>
              <a:buNone/>
            </a:pPr>
            <a:endParaRPr lang="en-US" altLang="zh-CN" sz="2400" dirty="0">
              <a:latin typeface="Times New Roman" pitchFamily="18" charset="0"/>
              <a:ea typeface="楷体_GB2312" pitchFamily="49" charset="-122"/>
            </a:endParaRPr>
          </a:p>
          <a:p>
            <a:pPr>
              <a:lnSpc>
                <a:spcPct val="85000"/>
              </a:lnSpc>
              <a:buFontTx/>
              <a:buNone/>
            </a:pPr>
            <a:r>
              <a:rPr lang="en-US" altLang="zh-CN" sz="2400" dirty="0">
                <a:latin typeface="Times New Roman" pitchFamily="18" charset="0"/>
                <a:ea typeface="楷体_GB2312" pitchFamily="49" charset="-122"/>
              </a:rPr>
              <a:t>0000</a:t>
            </a:r>
            <a:r>
              <a:rPr lang="en-US" altLang="zh-CN" sz="2400" dirty="0">
                <a:solidFill>
                  <a:srgbClr val="FF3300"/>
                </a:solidFill>
                <a:latin typeface="Times New Roman" pitchFamily="18" charset="0"/>
                <a:ea typeface="楷体_GB2312" pitchFamily="49" charset="-122"/>
              </a:rPr>
              <a:t>0</a:t>
            </a:r>
            <a:r>
              <a:rPr lang="en-US" altLang="zh-CN" sz="2400" dirty="0">
                <a:latin typeface="Times New Roman" pitchFamily="18" charset="0"/>
                <a:ea typeface="楷体_GB2312" pitchFamily="49" charset="-122"/>
              </a:rPr>
              <a:t>H</a:t>
            </a:r>
          </a:p>
          <a:p>
            <a:pPr>
              <a:lnSpc>
                <a:spcPct val="85000"/>
              </a:lnSpc>
              <a:buFontTx/>
              <a:buNone/>
            </a:pPr>
            <a:r>
              <a:rPr lang="en-US" altLang="zh-CN" sz="2400" dirty="0">
                <a:latin typeface="Times New Roman" pitchFamily="18" charset="0"/>
                <a:ea typeface="楷体_GB2312" pitchFamily="49" charset="-122"/>
              </a:rPr>
              <a:t>0000</a:t>
            </a:r>
            <a:r>
              <a:rPr lang="en-US" altLang="zh-CN" sz="2400" dirty="0">
                <a:solidFill>
                  <a:srgbClr val="FF3300"/>
                </a:solidFill>
                <a:latin typeface="Times New Roman" pitchFamily="18" charset="0"/>
                <a:ea typeface="楷体_GB2312" pitchFamily="49" charset="-122"/>
              </a:rPr>
              <a:t>2</a:t>
            </a:r>
            <a:r>
              <a:rPr lang="en-US" altLang="zh-CN" sz="2400" dirty="0">
                <a:latin typeface="Times New Roman" pitchFamily="18" charset="0"/>
                <a:ea typeface="楷体_GB2312" pitchFamily="49" charset="-122"/>
              </a:rPr>
              <a:t>H</a:t>
            </a:r>
            <a:endParaRPr lang="en-US" altLang="zh-CN" sz="2400" dirty="0">
              <a:solidFill>
                <a:srgbClr val="FF3300"/>
              </a:solidFill>
              <a:latin typeface="Times New Roman" pitchFamily="18" charset="0"/>
              <a:ea typeface="楷体_GB2312" pitchFamily="49" charset="-122"/>
            </a:endParaRPr>
          </a:p>
          <a:p>
            <a:pPr>
              <a:lnSpc>
                <a:spcPct val="85000"/>
              </a:lnSpc>
              <a:buFontTx/>
              <a:buNone/>
            </a:pPr>
            <a:r>
              <a:rPr lang="en-US" altLang="zh-CN" sz="2400" dirty="0">
                <a:latin typeface="Times New Roman" pitchFamily="18" charset="0"/>
                <a:ea typeface="楷体_GB2312" pitchFamily="49" charset="-122"/>
              </a:rPr>
              <a:t>0000</a:t>
            </a:r>
            <a:r>
              <a:rPr lang="en-US" altLang="zh-CN" sz="2400" dirty="0">
                <a:solidFill>
                  <a:srgbClr val="FF3300"/>
                </a:solidFill>
                <a:latin typeface="Times New Roman" pitchFamily="18" charset="0"/>
                <a:ea typeface="楷体_GB2312" pitchFamily="49" charset="-122"/>
              </a:rPr>
              <a:t>4</a:t>
            </a:r>
            <a:r>
              <a:rPr lang="en-US" altLang="zh-CN" sz="2400" dirty="0">
                <a:latin typeface="Times New Roman" pitchFamily="18" charset="0"/>
                <a:ea typeface="楷体_GB2312" pitchFamily="49" charset="-122"/>
              </a:rPr>
              <a:t>H</a:t>
            </a:r>
            <a:endParaRPr lang="en-US" altLang="zh-CN" sz="2400" dirty="0">
              <a:solidFill>
                <a:srgbClr val="FF3300"/>
              </a:solidFill>
              <a:latin typeface="Times New Roman" pitchFamily="18" charset="0"/>
              <a:ea typeface="楷体_GB2312" pitchFamily="49" charset="-122"/>
            </a:endParaRPr>
          </a:p>
          <a:p>
            <a:pPr indent="457200">
              <a:lnSpc>
                <a:spcPct val="85000"/>
              </a:lnSpc>
              <a:buFontTx/>
              <a:buNone/>
            </a:pPr>
            <a:r>
              <a:rPr lang="en-US" altLang="zh-CN" sz="2400" dirty="0">
                <a:latin typeface="Times New Roman" pitchFamily="18" charset="0"/>
                <a:ea typeface="楷体_GB2312" pitchFamily="49" charset="-122"/>
              </a:rPr>
              <a:t>.</a:t>
            </a:r>
          </a:p>
          <a:p>
            <a:pPr indent="457200">
              <a:lnSpc>
                <a:spcPct val="85000"/>
              </a:lnSpc>
              <a:buFontTx/>
              <a:buNone/>
            </a:pPr>
            <a:r>
              <a:rPr lang="en-US" altLang="zh-CN" sz="2400" dirty="0">
                <a:latin typeface="Times New Roman" pitchFamily="18" charset="0"/>
                <a:ea typeface="楷体_GB2312" pitchFamily="49" charset="-122"/>
              </a:rPr>
              <a:t>.</a:t>
            </a:r>
          </a:p>
          <a:p>
            <a:pPr indent="457200">
              <a:lnSpc>
                <a:spcPct val="85000"/>
              </a:lnSpc>
              <a:buFontTx/>
              <a:buNone/>
            </a:pP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</a:rPr>
              <a:t>.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200" dirty="0" smtClean="0">
                <a:latin typeface="Times New Roman" pitchFamily="18" charset="0"/>
                <a:ea typeface="楷体_GB2312" pitchFamily="49" charset="-122"/>
              </a:rPr>
              <a:t>FFFFFH</a:t>
            </a:r>
            <a:endParaRPr lang="en-US" altLang="zh-CN" sz="2200" dirty="0"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85" name="Text Box 26"/>
          <p:cNvSpPr txBox="1">
            <a:spLocks noChangeArrowheads="1"/>
          </p:cNvSpPr>
          <p:nvPr/>
        </p:nvSpPr>
        <p:spPr bwMode="auto">
          <a:xfrm>
            <a:off x="6300192" y="2853889"/>
            <a:ext cx="1376363" cy="2843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  <a:buFontTx/>
              <a:buNone/>
            </a:pPr>
            <a:endParaRPr lang="en-US" altLang="zh-CN" sz="2400" dirty="0">
              <a:latin typeface="Times New Roman" pitchFamily="18" charset="0"/>
              <a:ea typeface="楷体_GB2312" pitchFamily="49" charset="-122"/>
            </a:endParaRPr>
          </a:p>
          <a:p>
            <a:pPr>
              <a:lnSpc>
                <a:spcPct val="85000"/>
              </a:lnSpc>
              <a:buFontTx/>
              <a:buNone/>
            </a:pPr>
            <a:r>
              <a:rPr lang="en-US" altLang="zh-CN" sz="2400" dirty="0">
                <a:latin typeface="Times New Roman" pitchFamily="18" charset="0"/>
                <a:ea typeface="楷体_GB2312" pitchFamily="49" charset="-122"/>
              </a:rPr>
              <a:t>0000</a:t>
            </a:r>
            <a:r>
              <a:rPr lang="en-US" altLang="zh-CN" sz="2400" dirty="0">
                <a:solidFill>
                  <a:srgbClr val="FF3300"/>
                </a:solidFill>
                <a:latin typeface="Times New Roman" pitchFamily="18" charset="0"/>
                <a:ea typeface="楷体_GB2312" pitchFamily="49" charset="-122"/>
              </a:rPr>
              <a:t>1</a:t>
            </a:r>
            <a:r>
              <a:rPr lang="en-US" altLang="zh-CN" sz="2400" dirty="0">
                <a:latin typeface="Times New Roman" pitchFamily="18" charset="0"/>
                <a:ea typeface="楷体_GB2312" pitchFamily="49" charset="-122"/>
              </a:rPr>
              <a:t>H</a:t>
            </a:r>
            <a:endParaRPr lang="en-US" altLang="zh-CN" sz="2400" dirty="0">
              <a:solidFill>
                <a:srgbClr val="FF3300"/>
              </a:solidFill>
              <a:latin typeface="Times New Roman" pitchFamily="18" charset="0"/>
              <a:ea typeface="楷体_GB2312" pitchFamily="49" charset="-122"/>
            </a:endParaRPr>
          </a:p>
          <a:p>
            <a:pPr>
              <a:lnSpc>
                <a:spcPct val="85000"/>
              </a:lnSpc>
              <a:buFontTx/>
              <a:buNone/>
            </a:pPr>
            <a:r>
              <a:rPr lang="en-US" altLang="zh-CN" sz="2400" dirty="0">
                <a:latin typeface="Times New Roman" pitchFamily="18" charset="0"/>
                <a:ea typeface="楷体_GB2312" pitchFamily="49" charset="-122"/>
              </a:rPr>
              <a:t>0000</a:t>
            </a:r>
            <a:r>
              <a:rPr lang="en-US" altLang="zh-CN" sz="2400" dirty="0">
                <a:solidFill>
                  <a:srgbClr val="FF3300"/>
                </a:solidFill>
                <a:latin typeface="Times New Roman" pitchFamily="18" charset="0"/>
                <a:ea typeface="楷体_GB2312" pitchFamily="49" charset="-122"/>
              </a:rPr>
              <a:t>3</a:t>
            </a:r>
            <a:r>
              <a:rPr lang="en-US" altLang="zh-CN" sz="2400" dirty="0">
                <a:latin typeface="Times New Roman" pitchFamily="18" charset="0"/>
                <a:ea typeface="楷体_GB2312" pitchFamily="49" charset="-122"/>
              </a:rPr>
              <a:t>H</a:t>
            </a:r>
            <a:endParaRPr lang="en-US" altLang="zh-CN" sz="2400" dirty="0">
              <a:solidFill>
                <a:srgbClr val="FF3300"/>
              </a:solidFill>
              <a:latin typeface="Times New Roman" pitchFamily="18" charset="0"/>
              <a:ea typeface="楷体_GB2312" pitchFamily="49" charset="-122"/>
            </a:endParaRPr>
          </a:p>
          <a:p>
            <a:pPr>
              <a:lnSpc>
                <a:spcPct val="85000"/>
              </a:lnSpc>
              <a:buFontTx/>
              <a:buNone/>
            </a:pPr>
            <a:r>
              <a:rPr lang="en-US" altLang="zh-CN" sz="2400" dirty="0">
                <a:latin typeface="Times New Roman" pitchFamily="18" charset="0"/>
                <a:ea typeface="楷体_GB2312" pitchFamily="49" charset="-122"/>
              </a:rPr>
              <a:t>0000</a:t>
            </a:r>
            <a:r>
              <a:rPr lang="en-US" altLang="zh-CN" sz="2400" dirty="0">
                <a:solidFill>
                  <a:srgbClr val="FF3300"/>
                </a:solidFill>
                <a:latin typeface="Times New Roman" pitchFamily="18" charset="0"/>
                <a:ea typeface="楷体_GB2312" pitchFamily="49" charset="-122"/>
              </a:rPr>
              <a:t>5</a:t>
            </a:r>
            <a:r>
              <a:rPr lang="en-US" altLang="zh-CN" sz="2400" dirty="0">
                <a:latin typeface="Times New Roman" pitchFamily="18" charset="0"/>
                <a:ea typeface="楷体_GB2312" pitchFamily="49" charset="-122"/>
              </a:rPr>
              <a:t>H</a:t>
            </a:r>
            <a:endParaRPr lang="en-US" altLang="zh-CN" sz="2400" dirty="0">
              <a:solidFill>
                <a:srgbClr val="FF3300"/>
              </a:solidFill>
              <a:latin typeface="Times New Roman" pitchFamily="18" charset="0"/>
              <a:ea typeface="楷体_GB2312" pitchFamily="49" charset="-122"/>
            </a:endParaRPr>
          </a:p>
          <a:p>
            <a:pPr indent="457200">
              <a:lnSpc>
                <a:spcPct val="85000"/>
              </a:lnSpc>
              <a:buFontTx/>
              <a:buNone/>
            </a:pPr>
            <a:r>
              <a:rPr lang="en-US" altLang="zh-CN" sz="2400" dirty="0">
                <a:latin typeface="Times New Roman" pitchFamily="18" charset="0"/>
                <a:ea typeface="楷体_GB2312" pitchFamily="49" charset="-122"/>
              </a:rPr>
              <a:t>.</a:t>
            </a:r>
          </a:p>
          <a:p>
            <a:pPr indent="457200">
              <a:lnSpc>
                <a:spcPct val="85000"/>
              </a:lnSpc>
              <a:buFontTx/>
              <a:buNone/>
            </a:pPr>
            <a:r>
              <a:rPr lang="en-US" altLang="zh-CN" sz="2400" dirty="0">
                <a:latin typeface="Times New Roman" pitchFamily="18" charset="0"/>
                <a:ea typeface="楷体_GB2312" pitchFamily="49" charset="-122"/>
              </a:rPr>
              <a:t>.</a:t>
            </a:r>
          </a:p>
          <a:p>
            <a:pPr indent="457200">
              <a:lnSpc>
                <a:spcPct val="85000"/>
              </a:lnSpc>
              <a:buFontTx/>
              <a:buNone/>
            </a:pP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</a:rPr>
              <a:t>FFFFFH</a:t>
            </a:r>
            <a:endParaRPr lang="en-US" altLang="zh-CN" sz="2400" dirty="0">
              <a:latin typeface="Times New Roman" pitchFamily="18" charset="0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8590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utoUpdateAnimBg="0"/>
      <p:bldP spid="85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标题 1"/>
          <p:cNvSpPr txBox="1">
            <a:spLocks/>
          </p:cNvSpPr>
          <p:nvPr/>
        </p:nvSpPr>
        <p:spPr>
          <a:xfrm>
            <a:off x="540000" y="1124744"/>
            <a:ext cx="4390946" cy="584775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 anchorCtr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en-US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．</a:t>
            </a:r>
            <a:r>
              <a:rPr lang="en-US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8086</a:t>
            </a:r>
            <a:r>
              <a:rPr lang="zh-CN" altLang="en-US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的</a:t>
            </a:r>
            <a:r>
              <a:rPr lang="zh-CN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存储器</a:t>
            </a:r>
            <a:r>
              <a:rPr lang="zh-CN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组织</a:t>
            </a:r>
            <a:endParaRPr lang="zh-CN" altLang="en-US" sz="3200" b="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5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dirty="0" smtClean="0"/>
              <a:t>2.1.6  8086</a:t>
            </a:r>
            <a:r>
              <a:rPr lang="zh-CN" altLang="zh-CN" dirty="0" smtClean="0"/>
              <a:t>的存储器组织及</a:t>
            </a:r>
            <a:r>
              <a:rPr lang="en-US" altLang="zh-CN" dirty="0" smtClean="0"/>
              <a:t>I/O</a:t>
            </a:r>
            <a:r>
              <a:rPr lang="zh-CN" altLang="zh-CN" dirty="0" smtClean="0"/>
              <a:t>组织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1844824"/>
            <a:ext cx="5364088" cy="525401"/>
          </a:xfrm>
          <a:noFill/>
          <a:ln>
            <a:noFill/>
          </a:ln>
        </p:spPr>
        <p:txBody>
          <a:bodyPr vert="horz" wrap="square" lIns="90000" tIns="46800" rIns="90000" bIns="46800" rtlCol="0" anchor="b">
            <a:spAutoFit/>
          </a:bodyPr>
          <a:lstStyle/>
          <a:p>
            <a:pPr marL="285750" indent="-285750" algn="l">
              <a:spcBef>
                <a:spcPct val="50000"/>
              </a:spcBef>
              <a:buFont typeface="Wingdings" pitchFamily="2" charset="2"/>
              <a:buChar char="Ø"/>
            </a:pPr>
            <a:r>
              <a:rPr lang="en-US" altLang="zh-CN" sz="2800" b="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 </a:t>
            </a:r>
            <a:r>
              <a:rPr lang="zh-CN" altLang="zh-CN" sz="2800" b="0" dirty="0">
                <a:latin typeface="楷体_GB2312" pitchFamily="49" charset="-122"/>
                <a:ea typeface="楷体_GB2312" pitchFamily="49" charset="-122"/>
                <a:cs typeface="+mn-cs"/>
              </a:rPr>
              <a:t>分体结构</a:t>
            </a:r>
            <a:endParaRPr lang="zh-CN" altLang="en-US" sz="2800" b="0" dirty="0"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pic>
        <p:nvPicPr>
          <p:cNvPr id="38913" name="Picture 1" descr="C:\Users\Administrator\AppData\Roaming\Tencent\Users\44194298\QQ\WinTemp\RichOle\$}[Q%VDJ31]_WLGZ9@)3F%4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796" y="2438397"/>
            <a:ext cx="7704408" cy="3802527"/>
          </a:xfrm>
          <a:prstGeom prst="rect">
            <a:avLst/>
          </a:prstGeom>
          <a:noFill/>
          <a:ln w="9525">
            <a:solidFill>
              <a:srgbClr val="00B050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8229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8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roup 1087"/>
          <p:cNvGrpSpPr>
            <a:grpSpLocks/>
          </p:cNvGrpSpPr>
          <p:nvPr/>
        </p:nvGrpSpPr>
        <p:grpSpPr bwMode="auto">
          <a:xfrm>
            <a:off x="4572000" y="1834489"/>
            <a:ext cx="4176000" cy="4320738"/>
            <a:chOff x="3120" y="993"/>
            <a:chExt cx="2304" cy="2790"/>
          </a:xfrm>
        </p:grpSpPr>
        <p:sp>
          <p:nvSpPr>
            <p:cNvPr id="65" name="Rectangle 1088"/>
            <p:cNvSpPr>
              <a:spLocks noChangeArrowheads="1"/>
            </p:cNvSpPr>
            <p:nvPr/>
          </p:nvSpPr>
          <p:spPr bwMode="auto">
            <a:xfrm>
              <a:off x="3120" y="993"/>
              <a:ext cx="2304" cy="2790"/>
            </a:xfrm>
            <a:prstGeom prst="rect">
              <a:avLst/>
            </a:prstGeom>
            <a:solidFill>
              <a:srgbClr val="E4E4E4"/>
            </a:solidFill>
            <a:ln w="9525">
              <a:solidFill>
                <a:srgbClr val="BDBD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67" name="Text Box 1089"/>
            <p:cNvSpPr txBox="1">
              <a:spLocks noChangeArrowheads="1"/>
            </p:cNvSpPr>
            <p:nvPr/>
          </p:nvSpPr>
          <p:spPr bwMode="auto">
            <a:xfrm>
              <a:off x="3120" y="1465"/>
              <a:ext cx="2298" cy="2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just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FontTx/>
                <a:buNone/>
              </a:pPr>
              <a:r>
                <a:rPr lang="zh-CN" altLang="en-US" sz="2400" dirty="0">
                  <a:latin typeface="Times New Roman" pitchFamily="18" charset="0"/>
                  <a:ea typeface="宋体" pitchFamily="2" charset="-122"/>
                </a:rPr>
                <a:t>　　在</a:t>
              </a:r>
              <a:r>
                <a:rPr lang="en-US" altLang="zh-CN" sz="2400" dirty="0">
                  <a:latin typeface="Times New Roman" pitchFamily="18" charset="0"/>
                  <a:ea typeface="宋体" pitchFamily="2" charset="-122"/>
                </a:rPr>
                <a:t>8086</a:t>
              </a:r>
              <a:r>
                <a:rPr lang="zh-CN" altLang="en-US" sz="2400" dirty="0">
                  <a:latin typeface="Times New Roman" pitchFamily="18" charset="0"/>
                  <a:ea typeface="宋体" pitchFamily="2" charset="-122"/>
                </a:rPr>
                <a:t>系统中，每个存储单元都可以用两种地址表示：</a:t>
              </a:r>
            </a:p>
            <a:p>
              <a:pPr marL="342900" indent="-342900" algn="just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Font typeface="Wingdings" pitchFamily="2" charset="2"/>
                <a:buChar char="l"/>
              </a:pPr>
              <a:r>
                <a:rPr lang="zh-CN" altLang="en-US" sz="2400" dirty="0">
                  <a:solidFill>
                    <a:srgbClr val="FF3300"/>
                  </a:solidFill>
                  <a:latin typeface="Times New Roman" pitchFamily="18" charset="0"/>
                  <a:ea typeface="宋体" pitchFamily="2" charset="-122"/>
                </a:rPr>
                <a:t>物理</a:t>
              </a:r>
              <a:r>
                <a:rPr lang="zh-CN" altLang="en-US" sz="2400" dirty="0" smtClean="0">
                  <a:solidFill>
                    <a:srgbClr val="FF3300"/>
                  </a:solidFill>
                  <a:latin typeface="Times New Roman" pitchFamily="18" charset="0"/>
                  <a:ea typeface="宋体" pitchFamily="2" charset="-122"/>
                </a:rPr>
                <a:t>地址</a:t>
              </a:r>
              <a:r>
                <a:rPr lang="zh-CN" altLang="en-US" sz="2400" dirty="0">
                  <a:latin typeface="Times New Roman" pitchFamily="18" charset="0"/>
                  <a:ea typeface="宋体" pitchFamily="2" charset="-122"/>
                </a:rPr>
                <a:t>（</a:t>
              </a:r>
              <a:r>
                <a:rPr lang="en-US" altLang="zh-CN" sz="2400" dirty="0">
                  <a:latin typeface="Times New Roman" pitchFamily="18" charset="0"/>
                  <a:ea typeface="宋体" pitchFamily="2" charset="-122"/>
                </a:rPr>
                <a:t>20</a:t>
              </a:r>
              <a:r>
                <a:rPr lang="zh-CN" altLang="en-US" sz="2400" dirty="0">
                  <a:latin typeface="Times New Roman" pitchFamily="18" charset="0"/>
                  <a:ea typeface="宋体" pitchFamily="2" charset="-122"/>
                </a:rPr>
                <a:t>位</a:t>
              </a:r>
              <a:r>
                <a:rPr lang="zh-CN" altLang="en-US" sz="2400" dirty="0" smtClean="0">
                  <a:latin typeface="Times New Roman" pitchFamily="18" charset="0"/>
                  <a:ea typeface="宋体" pitchFamily="2" charset="-122"/>
                </a:rPr>
                <a:t>）：内</a:t>
              </a:r>
              <a:r>
                <a:rPr lang="zh-CN" altLang="en-US" sz="2400" dirty="0">
                  <a:latin typeface="Times New Roman" pitchFamily="18" charset="0"/>
                  <a:ea typeface="宋体" pitchFamily="2" charset="-122"/>
                </a:rPr>
                <a:t>存中信息存储的实际地</a:t>
              </a:r>
              <a:r>
                <a:rPr lang="zh-CN" altLang="en-US" sz="2400" dirty="0" smtClean="0">
                  <a:latin typeface="Times New Roman" pitchFamily="18" charset="0"/>
                  <a:ea typeface="宋体" pitchFamily="2" charset="-122"/>
                </a:rPr>
                <a:t>址。</a:t>
              </a:r>
              <a:endParaRPr lang="zh-CN" altLang="en-US" sz="2400" dirty="0">
                <a:latin typeface="Times New Roman" pitchFamily="18" charset="0"/>
                <a:ea typeface="宋体" pitchFamily="2" charset="-122"/>
              </a:endParaRPr>
            </a:p>
            <a:p>
              <a:pPr marL="342900" indent="-342900" algn="just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Font typeface="Wingdings" pitchFamily="2" charset="2"/>
                <a:buChar char="l"/>
              </a:pPr>
              <a:r>
                <a:rPr lang="zh-CN" altLang="en-US" sz="2400" dirty="0">
                  <a:solidFill>
                    <a:srgbClr val="FF3300"/>
                  </a:solidFill>
                  <a:latin typeface="Times New Roman" pitchFamily="18" charset="0"/>
                  <a:ea typeface="宋体" pitchFamily="2" charset="-122"/>
                </a:rPr>
                <a:t>逻辑</a:t>
              </a:r>
              <a:r>
                <a:rPr lang="zh-CN" altLang="en-US" sz="2400" dirty="0" smtClean="0">
                  <a:solidFill>
                    <a:srgbClr val="FF3300"/>
                  </a:solidFill>
                  <a:latin typeface="Times New Roman" pitchFamily="18" charset="0"/>
                  <a:ea typeface="宋体" pitchFamily="2" charset="-122"/>
                </a:rPr>
                <a:t>地址</a:t>
              </a:r>
              <a:r>
                <a:rPr lang="zh-CN" altLang="en-US" sz="2400" dirty="0" smtClean="0">
                  <a:latin typeface="Times New Roman" pitchFamily="18" charset="0"/>
                  <a:ea typeface="宋体" pitchFamily="2" charset="-122"/>
                </a:rPr>
                <a:t>（</a:t>
              </a:r>
              <a:r>
                <a:rPr lang="zh-CN" altLang="en-US" sz="2400" dirty="0">
                  <a:latin typeface="Times New Roman" pitchFamily="18" charset="0"/>
                  <a:ea typeface="宋体" pitchFamily="2" charset="-122"/>
                </a:rPr>
                <a:t>段基址</a:t>
              </a:r>
              <a:r>
                <a:rPr lang="en-US" altLang="zh-CN" sz="2400" dirty="0">
                  <a:latin typeface="Times New Roman" pitchFamily="18" charset="0"/>
                  <a:ea typeface="宋体" pitchFamily="2" charset="-122"/>
                </a:rPr>
                <a:t>:</a:t>
              </a:r>
              <a:r>
                <a:rPr lang="zh-CN" altLang="en-US" sz="2400" dirty="0">
                  <a:latin typeface="Times New Roman" pitchFamily="18" charset="0"/>
                  <a:ea typeface="宋体" pitchFamily="2" charset="-122"/>
                </a:rPr>
                <a:t>偏移地址</a:t>
              </a:r>
              <a:r>
                <a:rPr lang="zh-CN" altLang="en-US" sz="2400" dirty="0" smtClean="0">
                  <a:latin typeface="Times New Roman" pitchFamily="18" charset="0"/>
                  <a:ea typeface="宋体" pitchFamily="2" charset="-122"/>
                </a:rPr>
                <a:t>）（</a:t>
              </a:r>
              <a:r>
                <a:rPr lang="en-US" altLang="zh-CN" sz="2400" dirty="0" smtClean="0">
                  <a:latin typeface="Times New Roman" pitchFamily="18" charset="0"/>
                  <a:ea typeface="宋体" pitchFamily="2" charset="-122"/>
                </a:rPr>
                <a:t>16</a:t>
              </a:r>
              <a:r>
                <a:rPr lang="zh-CN" altLang="en-US" sz="2400" dirty="0" smtClean="0">
                  <a:latin typeface="Times New Roman" pitchFamily="18" charset="0"/>
                  <a:ea typeface="宋体" pitchFamily="2" charset="-122"/>
                </a:rPr>
                <a:t>位）：允</a:t>
              </a:r>
              <a:r>
                <a:rPr lang="zh-CN" altLang="en-US" sz="2400" dirty="0">
                  <a:latin typeface="Times New Roman" pitchFamily="18" charset="0"/>
                  <a:ea typeface="宋体" pitchFamily="2" charset="-122"/>
                </a:rPr>
                <a:t>许在程序中编排的</a:t>
              </a:r>
              <a:r>
                <a:rPr lang="zh-CN" altLang="en-US" sz="2400" dirty="0" smtClean="0">
                  <a:latin typeface="Times New Roman" pitchFamily="18" charset="0"/>
                  <a:ea typeface="宋体" pitchFamily="2" charset="-122"/>
                </a:rPr>
                <a:t>地址。</a:t>
              </a:r>
              <a:endParaRPr lang="zh-CN" altLang="en-US" sz="2400" dirty="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68" name="Text Box 1090"/>
            <p:cNvSpPr txBox="1">
              <a:spLocks noChangeArrowheads="1"/>
            </p:cNvSpPr>
            <p:nvPr/>
          </p:nvSpPr>
          <p:spPr bwMode="auto">
            <a:xfrm>
              <a:off x="3120" y="1077"/>
              <a:ext cx="2304" cy="2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 r:embed="rId3"/>
                    <a:srcRect/>
                    <a:tile tx="0" ty="0" sx="100000" sy="100000" flip="none" algn="tl"/>
                  </a:blip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rgbClr val="CCFFCC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algn="l" eaLnBrk="0" hangingPunct="0">
                <a:buFontTx/>
                <a:buNone/>
              </a:pPr>
              <a:r>
                <a:rPr lang="zh-CN" altLang="en-US" sz="2400" dirty="0">
                  <a:latin typeface="Times New Roman" pitchFamily="18" charset="0"/>
                  <a:ea typeface="楷体_GB2312" pitchFamily="49" charset="-122"/>
                </a:rPr>
                <a:t>物理地址与逻辑地址：</a:t>
              </a:r>
            </a:p>
          </p:txBody>
        </p:sp>
      </p:grpSp>
      <p:sp>
        <p:nvSpPr>
          <p:cNvPr id="9" name="Text Box 14"/>
          <p:cNvSpPr txBox="1">
            <a:spLocks noChangeArrowheads="1"/>
          </p:cNvSpPr>
          <p:nvPr/>
        </p:nvSpPr>
        <p:spPr bwMode="auto">
          <a:xfrm>
            <a:off x="4536008" y="1772816"/>
            <a:ext cx="4284464" cy="4485056"/>
          </a:xfrm>
          <a:prstGeom prst="rect">
            <a:avLst/>
          </a:prstGeom>
          <a:solidFill>
            <a:srgbClr val="E7E7FF"/>
          </a:solidFill>
          <a:ln>
            <a:solidFill>
              <a:srgbClr val="CC66FF"/>
            </a:solidFill>
            <a:prstDash val="dash"/>
          </a:ln>
          <a:effectLst/>
          <a:extLst/>
        </p:spPr>
        <p:txBody>
          <a:bodyPr wrap="square" lIns="108000" tIns="72000" rIns="108000" bIns="72000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zh-CN" altLang="en-US" sz="2200" dirty="0">
                <a:latin typeface="Times New Roman" pitchFamily="18" charset="0"/>
                <a:ea typeface="楷体_GB2312"/>
                <a:cs typeface="Times New Roman" pitchFamily="18" charset="0"/>
              </a:rPr>
              <a:t>　　</a:t>
            </a:r>
            <a:r>
              <a:rPr lang="en-US" altLang="zh-CN" sz="2200" dirty="0">
                <a:latin typeface="Times New Roman" pitchFamily="18" charset="0"/>
                <a:ea typeface="楷体_GB2312"/>
                <a:cs typeface="Times New Roman" pitchFamily="18" charset="0"/>
              </a:rPr>
              <a:t>8086</a:t>
            </a:r>
            <a:r>
              <a:rPr lang="zh-CN" altLang="en-US" sz="2200" dirty="0">
                <a:latin typeface="Times New Roman" pitchFamily="18" charset="0"/>
                <a:ea typeface="楷体_GB2312"/>
                <a:cs typeface="Times New Roman" pitchFamily="18" charset="0"/>
              </a:rPr>
              <a:t>系统把</a:t>
            </a:r>
            <a:r>
              <a:rPr lang="en-US" altLang="zh-CN" sz="2200" dirty="0">
                <a:latin typeface="Times New Roman" pitchFamily="18" charset="0"/>
                <a:ea typeface="楷体_GB2312"/>
                <a:cs typeface="Times New Roman" pitchFamily="18" charset="0"/>
              </a:rPr>
              <a:t>1MB</a:t>
            </a:r>
            <a:r>
              <a:rPr lang="zh-CN" altLang="en-US" sz="2200" dirty="0">
                <a:latin typeface="Times New Roman" pitchFamily="18" charset="0"/>
                <a:ea typeface="楷体_GB2312"/>
                <a:cs typeface="Times New Roman" pitchFamily="18" charset="0"/>
              </a:rPr>
              <a:t>的内存空间分为若干个段，要求：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zh-CN" altLang="en-US" sz="2200" dirty="0" smtClean="0">
                <a:solidFill>
                  <a:srgbClr val="FF3300"/>
                </a:solidFill>
                <a:latin typeface="Times New Roman" pitchFamily="18" charset="0"/>
                <a:ea typeface="楷体_GB2312"/>
                <a:cs typeface="Times New Roman" pitchFamily="18" charset="0"/>
              </a:rPr>
              <a:t>① </a:t>
            </a:r>
            <a:r>
              <a:rPr lang="zh-CN" altLang="en-US" sz="22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每</a:t>
            </a:r>
            <a:r>
              <a:rPr lang="zh-CN" altLang="en-US" sz="2200" dirty="0">
                <a:latin typeface="Times New Roman" pitchFamily="18" charset="0"/>
                <a:ea typeface="楷体_GB2312"/>
                <a:cs typeface="Times New Roman" pitchFamily="18" charset="0"/>
              </a:rPr>
              <a:t>段的容量不超过</a:t>
            </a:r>
            <a:r>
              <a:rPr lang="en-US" altLang="zh-CN" sz="22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64KB</a:t>
            </a:r>
            <a:endParaRPr lang="en-US" altLang="zh-CN" sz="2200" dirty="0">
              <a:latin typeface="Times New Roman" pitchFamily="18" charset="0"/>
              <a:ea typeface="楷体_GB2312"/>
              <a:cs typeface="Times New Roman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altLang="zh-CN" sz="2200" dirty="0" smtClean="0">
                <a:solidFill>
                  <a:srgbClr val="FF3300"/>
                </a:solidFill>
                <a:latin typeface="Times New Roman" pitchFamily="18" charset="0"/>
                <a:ea typeface="楷体_GB2312"/>
                <a:cs typeface="Times New Roman" pitchFamily="18" charset="0"/>
              </a:rPr>
              <a:t>② </a:t>
            </a:r>
            <a:r>
              <a:rPr lang="zh-CN" altLang="en-US" sz="22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段</a:t>
            </a:r>
            <a:r>
              <a:rPr lang="zh-CN" altLang="en-US" sz="2200" dirty="0">
                <a:latin typeface="Times New Roman" pitchFamily="18" charset="0"/>
                <a:ea typeface="楷体_GB2312"/>
                <a:cs typeface="Times New Roman" pitchFamily="18" charset="0"/>
              </a:rPr>
              <a:t>内起始地址必须能被</a:t>
            </a:r>
            <a:r>
              <a:rPr lang="en-US" altLang="zh-CN" sz="2200" dirty="0">
                <a:latin typeface="Times New Roman" pitchFamily="18" charset="0"/>
                <a:ea typeface="楷体_GB2312"/>
                <a:cs typeface="Times New Roman" pitchFamily="18" charset="0"/>
              </a:rPr>
              <a:t>16</a:t>
            </a:r>
            <a:r>
              <a:rPr lang="zh-CN" altLang="en-US" sz="2200" dirty="0">
                <a:latin typeface="Times New Roman" pitchFamily="18" charset="0"/>
                <a:ea typeface="楷体_GB2312"/>
                <a:cs typeface="Times New Roman" pitchFamily="18" charset="0"/>
              </a:rPr>
              <a:t>整除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zh-CN" altLang="en-US" sz="2200" dirty="0">
                <a:latin typeface="Times New Roman" pitchFamily="18" charset="0"/>
                <a:ea typeface="楷体_GB2312"/>
                <a:cs typeface="Times New Roman" pitchFamily="18" charset="0"/>
              </a:rPr>
              <a:t>　　各段的功能因具体用途而定，可分为代码段、数据段、堆栈段、附加</a:t>
            </a:r>
            <a:r>
              <a:rPr lang="zh-CN" altLang="en-US" sz="22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段。</a:t>
            </a:r>
            <a:endParaRPr lang="zh-CN" altLang="en-US" sz="2200" dirty="0">
              <a:latin typeface="Times New Roman" pitchFamily="18" charset="0"/>
              <a:ea typeface="楷体_GB2312"/>
              <a:cs typeface="Times New Roman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zh-CN" altLang="en-US" sz="2200" dirty="0">
                <a:latin typeface="Times New Roman" pitchFamily="18" charset="0"/>
                <a:ea typeface="楷体_GB2312"/>
                <a:cs typeface="Times New Roman" pitchFamily="18" charset="0"/>
              </a:rPr>
              <a:t>　　段内起始单元地址的高</a:t>
            </a:r>
            <a:r>
              <a:rPr lang="en-US" altLang="zh-CN" sz="2200" dirty="0">
                <a:latin typeface="Times New Roman" pitchFamily="18" charset="0"/>
                <a:ea typeface="楷体_GB2312"/>
                <a:cs typeface="Times New Roman" pitchFamily="18" charset="0"/>
              </a:rPr>
              <a:t>16</a:t>
            </a:r>
            <a:r>
              <a:rPr lang="zh-CN" altLang="en-US" sz="2200" dirty="0">
                <a:latin typeface="Times New Roman" pitchFamily="18" charset="0"/>
                <a:ea typeface="楷体_GB2312"/>
                <a:cs typeface="Times New Roman" pitchFamily="18" charset="0"/>
              </a:rPr>
              <a:t>位（低</a:t>
            </a:r>
            <a:r>
              <a:rPr lang="en-US" altLang="zh-CN" sz="2200" dirty="0">
                <a:latin typeface="Times New Roman" pitchFamily="18" charset="0"/>
                <a:ea typeface="楷体_GB2312"/>
                <a:cs typeface="Times New Roman" pitchFamily="18" charset="0"/>
              </a:rPr>
              <a:t>4</a:t>
            </a:r>
            <a:r>
              <a:rPr lang="zh-CN" altLang="en-US" sz="2200" dirty="0">
                <a:latin typeface="Times New Roman" pitchFamily="18" charset="0"/>
                <a:ea typeface="楷体_GB2312"/>
                <a:cs typeface="Times New Roman" pitchFamily="18" charset="0"/>
              </a:rPr>
              <a:t>位为</a:t>
            </a:r>
            <a:r>
              <a:rPr lang="en-US" altLang="zh-CN" sz="22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0</a:t>
            </a:r>
            <a:r>
              <a:rPr lang="zh-CN" altLang="en-US" sz="22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）</a:t>
            </a:r>
            <a:r>
              <a:rPr lang="zh-CN" altLang="en-US" sz="2200" dirty="0">
                <a:latin typeface="Times New Roman" pitchFamily="18" charset="0"/>
                <a:ea typeface="楷体_GB2312"/>
                <a:cs typeface="Times New Roman" pitchFamily="18" charset="0"/>
              </a:rPr>
              <a:t>称为</a:t>
            </a:r>
            <a:r>
              <a:rPr lang="zh-CN" altLang="en-US" sz="2200" dirty="0">
                <a:solidFill>
                  <a:srgbClr val="FF0000"/>
                </a:solidFill>
                <a:latin typeface="Times New Roman" pitchFamily="18" charset="0"/>
                <a:ea typeface="楷体_GB2312"/>
                <a:cs typeface="Times New Roman" pitchFamily="18" charset="0"/>
              </a:rPr>
              <a:t>段基址</a:t>
            </a:r>
            <a:r>
              <a:rPr lang="zh-CN" altLang="en-US" sz="2200" dirty="0">
                <a:latin typeface="Times New Roman" pitchFamily="18" charset="0"/>
                <a:ea typeface="楷体_GB2312"/>
                <a:cs typeface="Times New Roman" pitchFamily="18" charset="0"/>
              </a:rPr>
              <a:t>，段</a:t>
            </a:r>
            <a:r>
              <a:rPr lang="zh-CN" altLang="en-US" sz="22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内</a:t>
            </a:r>
            <a:r>
              <a:rPr lang="zh-CN" altLang="en-US" sz="2200" dirty="0">
                <a:latin typeface="Times New Roman" pitchFamily="18" charset="0"/>
                <a:ea typeface="楷体_GB2312"/>
                <a:cs typeface="Times New Roman" pitchFamily="18" charset="0"/>
              </a:rPr>
              <a:t>各个</a:t>
            </a:r>
            <a:r>
              <a:rPr lang="zh-CN" altLang="en-US" sz="22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单元</a:t>
            </a:r>
            <a:r>
              <a:rPr lang="zh-CN" altLang="en-US" sz="2200" dirty="0">
                <a:latin typeface="Times New Roman" pitchFamily="18" charset="0"/>
                <a:ea typeface="楷体_GB2312"/>
                <a:cs typeface="Times New Roman" pitchFamily="18" charset="0"/>
              </a:rPr>
              <a:t>距首单元的位移量称为</a:t>
            </a:r>
            <a:r>
              <a:rPr lang="zh-CN" altLang="en-US" sz="2200" dirty="0">
                <a:solidFill>
                  <a:srgbClr val="FF0000"/>
                </a:solidFill>
                <a:latin typeface="Times New Roman" pitchFamily="18" charset="0"/>
                <a:ea typeface="楷体_GB2312"/>
                <a:cs typeface="Times New Roman" pitchFamily="18" charset="0"/>
              </a:rPr>
              <a:t>偏移</a:t>
            </a:r>
            <a:r>
              <a:rPr lang="zh-CN" altLang="en-US" sz="2200" dirty="0" smtClean="0">
                <a:solidFill>
                  <a:srgbClr val="FF0000"/>
                </a:solidFill>
                <a:latin typeface="Times New Roman" pitchFamily="18" charset="0"/>
                <a:ea typeface="楷体_GB2312"/>
                <a:cs typeface="Times New Roman" pitchFamily="18" charset="0"/>
              </a:rPr>
              <a:t>地址</a:t>
            </a:r>
            <a:r>
              <a:rPr lang="zh-CN" altLang="en-US" sz="22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。</a:t>
            </a:r>
            <a:endParaRPr lang="zh-CN" altLang="en-US" sz="2200" dirty="0">
              <a:latin typeface="Times New Roman" pitchFamily="18" charset="0"/>
              <a:ea typeface="楷体_GB2312"/>
              <a:cs typeface="Times New Roman" pitchFamily="18" charset="0"/>
            </a:endParaRPr>
          </a:p>
        </p:txBody>
      </p:sp>
      <p:sp>
        <p:nvSpPr>
          <p:cNvPr id="126" name="标题 1"/>
          <p:cNvSpPr txBox="1">
            <a:spLocks/>
          </p:cNvSpPr>
          <p:nvPr/>
        </p:nvSpPr>
        <p:spPr>
          <a:xfrm>
            <a:off x="540000" y="1124744"/>
            <a:ext cx="4390946" cy="584775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 anchorCtr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en-US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．</a:t>
            </a:r>
            <a:r>
              <a:rPr lang="en-US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8086</a:t>
            </a:r>
            <a:r>
              <a:rPr lang="zh-CN" altLang="en-US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的</a:t>
            </a:r>
            <a:r>
              <a:rPr lang="zh-CN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存储器</a:t>
            </a:r>
            <a:r>
              <a:rPr lang="zh-CN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组织</a:t>
            </a:r>
            <a:endParaRPr lang="zh-CN" altLang="en-US" sz="3200" b="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5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dirty="0" smtClean="0"/>
              <a:t>2.1.6  8086</a:t>
            </a:r>
            <a:r>
              <a:rPr lang="zh-CN" altLang="zh-CN" dirty="0" smtClean="0"/>
              <a:t>的存储器组织及</a:t>
            </a:r>
            <a:r>
              <a:rPr lang="en-US" altLang="zh-CN" dirty="0" smtClean="0"/>
              <a:t>I/O</a:t>
            </a:r>
            <a:r>
              <a:rPr lang="zh-CN" altLang="zh-CN" dirty="0" smtClean="0"/>
              <a:t>组织</a:t>
            </a:r>
            <a:endParaRPr lang="zh-CN" altLang="en-US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83568" y="1844824"/>
            <a:ext cx="3635896" cy="525401"/>
          </a:xfrm>
          <a:noFill/>
          <a:ln>
            <a:noFill/>
          </a:ln>
        </p:spPr>
        <p:txBody>
          <a:bodyPr vert="horz" wrap="square" lIns="90000" tIns="46800" rIns="90000" bIns="46800" rtlCol="0" anchor="b">
            <a:spAutoFit/>
          </a:bodyPr>
          <a:lstStyle/>
          <a:p>
            <a:pPr marL="285750" indent="-285750" algn="l">
              <a:spcBef>
                <a:spcPct val="50000"/>
              </a:spcBef>
              <a:buFont typeface="Wingdings" pitchFamily="2" charset="2"/>
              <a:buChar char="Ø"/>
            </a:pPr>
            <a:r>
              <a:rPr lang="en-US" altLang="zh-CN" sz="2800" b="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 </a:t>
            </a:r>
            <a:r>
              <a:rPr lang="zh-CN" altLang="zh-CN" sz="2800" b="0" dirty="0" smtClean="0">
                <a:latin typeface="楷体_GB2312" pitchFamily="49" charset="-122"/>
                <a:ea typeface="楷体_GB2312" pitchFamily="49" charset="-122"/>
                <a:cs typeface="+mn-cs"/>
              </a:rPr>
              <a:t>分段</a:t>
            </a:r>
            <a:r>
              <a:rPr lang="zh-CN" altLang="zh-CN" sz="2800" b="0" dirty="0">
                <a:latin typeface="楷体_GB2312" pitchFamily="49" charset="-122"/>
                <a:ea typeface="楷体_GB2312" pitchFamily="49" charset="-122"/>
                <a:cs typeface="+mn-cs"/>
              </a:rPr>
              <a:t>技术</a:t>
            </a:r>
            <a:endParaRPr lang="zh-CN" altLang="en-US" sz="2800" b="0" dirty="0"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grpSp>
        <p:nvGrpSpPr>
          <p:cNvPr id="25602" name="组合 25601"/>
          <p:cNvGrpSpPr/>
          <p:nvPr/>
        </p:nvGrpSpPr>
        <p:grpSpPr>
          <a:xfrm>
            <a:off x="2987824" y="3725554"/>
            <a:ext cx="1455613" cy="1356926"/>
            <a:chOff x="3044379" y="3468085"/>
            <a:chExt cx="1455613" cy="1214780"/>
          </a:xfrm>
        </p:grpSpPr>
        <p:sp>
          <p:nvSpPr>
            <p:cNvPr id="10" name="Text Box 15"/>
            <p:cNvSpPr txBox="1">
              <a:spLocks noChangeArrowheads="1"/>
            </p:cNvSpPr>
            <p:nvPr/>
          </p:nvSpPr>
          <p:spPr bwMode="auto">
            <a:xfrm>
              <a:off x="3044379" y="3468085"/>
              <a:ext cx="1455613" cy="3601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 r:embed="rId3"/>
                    <a:srcRect/>
                    <a:tile tx="0" ty="0" sx="100000" sy="100000" flip="none" algn="tl"/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0000" tIns="46800" rIns="90000" bIns="46800" anchor="ctr">
              <a:spAutoFit/>
            </a:bodyPr>
            <a:lstStyle/>
            <a:p>
              <a:pPr algn="l">
                <a:buFontTx/>
                <a:buNone/>
              </a:pPr>
              <a:r>
                <a:rPr lang="en-US" altLang="zh-CN" sz="2000" dirty="0">
                  <a:solidFill>
                    <a:srgbClr val="FF0000"/>
                  </a:solidFill>
                  <a:latin typeface="Times New Roman" pitchFamily="18" charset="0"/>
                  <a:ea typeface="楷体_GB2312" pitchFamily="49" charset="-122"/>
                </a:rPr>
                <a:t>0000 H</a:t>
              </a:r>
            </a:p>
          </p:txBody>
        </p:sp>
        <p:sp>
          <p:nvSpPr>
            <p:cNvPr id="11" name="Text Box 16"/>
            <p:cNvSpPr txBox="1">
              <a:spLocks noChangeArrowheads="1"/>
            </p:cNvSpPr>
            <p:nvPr/>
          </p:nvSpPr>
          <p:spPr bwMode="auto">
            <a:xfrm>
              <a:off x="3044379" y="3682583"/>
              <a:ext cx="1455613" cy="3601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 r:embed="rId3"/>
                    <a:srcRect/>
                    <a:tile tx="0" ty="0" sx="100000" sy="100000" flip="none" algn="tl"/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0000" tIns="46800" rIns="90000" bIns="46800" anchor="ctr">
              <a:spAutoFit/>
            </a:bodyPr>
            <a:lstStyle/>
            <a:p>
              <a:pPr algn="l">
                <a:buFontTx/>
                <a:buNone/>
              </a:pPr>
              <a:r>
                <a:rPr lang="en-US" altLang="zh-CN" sz="2000" dirty="0">
                  <a:solidFill>
                    <a:srgbClr val="FF0000"/>
                  </a:solidFill>
                  <a:latin typeface="Times New Roman" pitchFamily="18" charset="0"/>
                  <a:ea typeface="楷体_GB2312" pitchFamily="49" charset="-122"/>
                </a:rPr>
                <a:t>0001 H</a:t>
              </a:r>
            </a:p>
          </p:txBody>
        </p:sp>
        <p:sp>
          <p:nvSpPr>
            <p:cNvPr id="12" name="Text Box 17"/>
            <p:cNvSpPr txBox="1">
              <a:spLocks noChangeArrowheads="1"/>
            </p:cNvSpPr>
            <p:nvPr/>
          </p:nvSpPr>
          <p:spPr bwMode="auto">
            <a:xfrm>
              <a:off x="3044379" y="3895748"/>
              <a:ext cx="1455613" cy="3601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 r:embed="rId3"/>
                    <a:srcRect/>
                    <a:tile tx="0" ty="0" sx="100000" sy="100000" flip="none" algn="tl"/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0000" tIns="46800" rIns="90000" bIns="46800" anchor="ctr">
              <a:spAutoFit/>
            </a:bodyPr>
            <a:lstStyle/>
            <a:p>
              <a:pPr algn="l">
                <a:buFontTx/>
                <a:buNone/>
              </a:pPr>
              <a:r>
                <a:rPr lang="en-US" altLang="zh-CN" sz="2000">
                  <a:solidFill>
                    <a:srgbClr val="FF0000"/>
                  </a:solidFill>
                  <a:latin typeface="Times New Roman" pitchFamily="18" charset="0"/>
                  <a:ea typeface="楷体_GB2312" pitchFamily="49" charset="-122"/>
                </a:rPr>
                <a:t>0002 H</a:t>
              </a:r>
            </a:p>
          </p:txBody>
        </p:sp>
        <p:sp>
          <p:nvSpPr>
            <p:cNvPr id="13" name="Text Box 18"/>
            <p:cNvSpPr txBox="1">
              <a:spLocks noChangeArrowheads="1"/>
            </p:cNvSpPr>
            <p:nvPr/>
          </p:nvSpPr>
          <p:spPr bwMode="auto">
            <a:xfrm>
              <a:off x="3044379" y="4114312"/>
              <a:ext cx="1455613" cy="3601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 r:embed="rId3"/>
                    <a:srcRect/>
                    <a:tile tx="0" ty="0" sx="100000" sy="100000" flip="none" algn="tl"/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0000" tIns="46800" rIns="90000" bIns="46800" anchor="ctr">
              <a:spAutoFit/>
            </a:bodyPr>
            <a:lstStyle/>
            <a:p>
              <a:pPr algn="l">
                <a:buFontTx/>
                <a:buNone/>
              </a:pPr>
              <a:r>
                <a:rPr lang="en-US" altLang="zh-CN" sz="2000" dirty="0">
                  <a:solidFill>
                    <a:srgbClr val="FF0000"/>
                  </a:solidFill>
                  <a:latin typeface="Times New Roman" pitchFamily="18" charset="0"/>
                  <a:ea typeface="楷体_GB2312" pitchFamily="49" charset="-122"/>
                </a:rPr>
                <a:t>0003 H</a:t>
              </a:r>
            </a:p>
          </p:txBody>
        </p:sp>
        <p:sp>
          <p:nvSpPr>
            <p:cNvPr id="14" name="Text Box 19"/>
            <p:cNvSpPr txBox="1">
              <a:spLocks noChangeArrowheads="1"/>
            </p:cNvSpPr>
            <p:nvPr/>
          </p:nvSpPr>
          <p:spPr bwMode="auto">
            <a:xfrm>
              <a:off x="3044379" y="4322716"/>
              <a:ext cx="1455613" cy="3601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 r:embed="rId3"/>
                    <a:srcRect/>
                    <a:tile tx="0" ty="0" sx="100000" sy="100000" flip="none" algn="tl"/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0000" tIns="46800" rIns="90000" bIns="46800" anchor="ctr">
              <a:spAutoFit/>
            </a:bodyPr>
            <a:lstStyle/>
            <a:p>
              <a:pPr algn="l">
                <a:buFontTx/>
                <a:buNone/>
              </a:pPr>
              <a:r>
                <a:rPr lang="en-US" altLang="zh-CN" sz="2000" dirty="0">
                  <a:solidFill>
                    <a:srgbClr val="FF0000"/>
                  </a:solidFill>
                  <a:latin typeface="Times New Roman" pitchFamily="18" charset="0"/>
                  <a:ea typeface="楷体_GB2312" pitchFamily="49" charset="-122"/>
                </a:rPr>
                <a:t>0004 H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71693" y="3713894"/>
            <a:ext cx="1346200" cy="1404000"/>
            <a:chOff x="683568" y="3342250"/>
            <a:chExt cx="1346200" cy="1281497"/>
          </a:xfrm>
        </p:grpSpPr>
        <p:sp>
          <p:nvSpPr>
            <p:cNvPr id="16" name="Text Box 21"/>
            <p:cNvSpPr txBox="1">
              <a:spLocks noChangeArrowheads="1"/>
            </p:cNvSpPr>
            <p:nvPr/>
          </p:nvSpPr>
          <p:spPr bwMode="auto">
            <a:xfrm>
              <a:off x="683568" y="3573384"/>
              <a:ext cx="1346200" cy="402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 r:embed="rId3"/>
                    <a:srcRect/>
                    <a:tile tx="0" ty="0" sx="100000" sy="100000" flip="none" algn="tl"/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/>
            <a:p>
              <a:pPr algn="l">
                <a:buFontTx/>
                <a:buNone/>
              </a:pPr>
              <a:r>
                <a:rPr lang="en-US" altLang="zh-CN" sz="2000" dirty="0">
                  <a:latin typeface="Times New Roman" pitchFamily="18" charset="0"/>
                  <a:ea typeface="楷体_GB2312" pitchFamily="49" charset="-122"/>
                </a:rPr>
                <a:t>12341H</a:t>
              </a:r>
            </a:p>
          </p:txBody>
        </p:sp>
        <p:sp>
          <p:nvSpPr>
            <p:cNvPr id="15" name="Text Box 20"/>
            <p:cNvSpPr txBox="1">
              <a:spLocks noChangeArrowheads="1"/>
            </p:cNvSpPr>
            <p:nvPr/>
          </p:nvSpPr>
          <p:spPr bwMode="auto">
            <a:xfrm>
              <a:off x="683568" y="3342250"/>
              <a:ext cx="1346200" cy="402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 r:embed="rId3"/>
                    <a:srcRect/>
                    <a:tile tx="0" ty="0" sx="100000" sy="100000" flip="none" algn="tl"/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/>
            <a:p>
              <a:pPr algn="l">
                <a:buFontTx/>
                <a:buNone/>
              </a:pPr>
              <a:r>
                <a:rPr lang="en-US" altLang="zh-CN" sz="2000" dirty="0">
                  <a:latin typeface="Times New Roman" pitchFamily="18" charset="0"/>
                  <a:ea typeface="楷体_GB2312" pitchFamily="49" charset="-122"/>
                </a:rPr>
                <a:t>12340H</a:t>
              </a:r>
            </a:p>
          </p:txBody>
        </p:sp>
        <p:sp>
          <p:nvSpPr>
            <p:cNvPr id="17" name="Text Box 22"/>
            <p:cNvSpPr txBox="1">
              <a:spLocks noChangeArrowheads="1"/>
            </p:cNvSpPr>
            <p:nvPr/>
          </p:nvSpPr>
          <p:spPr bwMode="auto">
            <a:xfrm>
              <a:off x="683568" y="3789408"/>
              <a:ext cx="1346200" cy="402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 r:embed="rId3"/>
                    <a:srcRect/>
                    <a:tile tx="0" ty="0" sx="100000" sy="100000" flip="none" algn="tl"/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/>
            <a:p>
              <a:pPr algn="l">
                <a:buFontTx/>
                <a:buNone/>
              </a:pPr>
              <a:r>
                <a:rPr lang="en-US" altLang="zh-CN" sz="2000" dirty="0">
                  <a:latin typeface="Times New Roman" pitchFamily="18" charset="0"/>
                  <a:ea typeface="楷体_GB2312" pitchFamily="49" charset="-122"/>
                </a:rPr>
                <a:t>12342H</a:t>
              </a:r>
            </a:p>
          </p:txBody>
        </p:sp>
        <p:sp>
          <p:nvSpPr>
            <p:cNvPr id="18" name="Text Box 23"/>
            <p:cNvSpPr txBox="1">
              <a:spLocks noChangeArrowheads="1"/>
            </p:cNvSpPr>
            <p:nvPr/>
          </p:nvSpPr>
          <p:spPr bwMode="auto">
            <a:xfrm>
              <a:off x="683568" y="4005432"/>
              <a:ext cx="1346200" cy="402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 r:embed="rId3"/>
                    <a:srcRect/>
                    <a:tile tx="0" ty="0" sx="100000" sy="100000" flip="none" algn="tl"/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/>
            <a:p>
              <a:pPr algn="l">
                <a:buFontTx/>
                <a:buNone/>
              </a:pPr>
              <a:r>
                <a:rPr lang="en-US" altLang="zh-CN" sz="2000" dirty="0">
                  <a:latin typeface="Times New Roman" pitchFamily="18" charset="0"/>
                  <a:ea typeface="楷体_GB2312" pitchFamily="49" charset="-122"/>
                </a:rPr>
                <a:t>12343H</a:t>
              </a:r>
            </a:p>
          </p:txBody>
        </p:sp>
        <p:sp>
          <p:nvSpPr>
            <p:cNvPr id="19" name="Text Box 24"/>
            <p:cNvSpPr txBox="1">
              <a:spLocks noChangeArrowheads="1"/>
            </p:cNvSpPr>
            <p:nvPr/>
          </p:nvSpPr>
          <p:spPr bwMode="auto">
            <a:xfrm>
              <a:off x="683568" y="4221456"/>
              <a:ext cx="1346200" cy="402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 r:embed="rId3"/>
                    <a:srcRect/>
                    <a:tile tx="0" ty="0" sx="100000" sy="100000" flip="none" algn="tl"/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/>
            <a:p>
              <a:pPr algn="l">
                <a:buFontTx/>
                <a:buNone/>
              </a:pPr>
              <a:r>
                <a:rPr lang="en-US" altLang="zh-CN" sz="2000" dirty="0">
                  <a:latin typeface="Times New Roman" pitchFamily="18" charset="0"/>
                  <a:ea typeface="楷体_GB2312" pitchFamily="49" charset="-122"/>
                </a:rPr>
                <a:t>12344H</a:t>
              </a:r>
            </a:p>
          </p:txBody>
        </p:sp>
      </p:grpSp>
      <p:sp>
        <p:nvSpPr>
          <p:cNvPr id="22" name="Text Box 27"/>
          <p:cNvSpPr txBox="1">
            <a:spLocks noChangeArrowheads="1"/>
          </p:cNvSpPr>
          <p:nvPr/>
        </p:nvSpPr>
        <p:spPr bwMode="auto">
          <a:xfrm>
            <a:off x="611560" y="3299888"/>
            <a:ext cx="1348308" cy="402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pPr algn="l">
              <a:buFontTx/>
              <a:buNone/>
            </a:pPr>
            <a:r>
              <a:rPr lang="zh-CN" altLang="en-US" sz="2000" dirty="0">
                <a:latin typeface="Times New Roman" pitchFamily="18" charset="0"/>
                <a:ea typeface="楷体_GB2312" pitchFamily="49" charset="-122"/>
              </a:rPr>
              <a:t>物理地址</a:t>
            </a:r>
          </a:p>
        </p:txBody>
      </p:sp>
      <p:sp>
        <p:nvSpPr>
          <p:cNvPr id="56" name="Text Box 60"/>
          <p:cNvSpPr txBox="1">
            <a:spLocks noChangeArrowheads="1"/>
          </p:cNvSpPr>
          <p:nvPr/>
        </p:nvSpPr>
        <p:spPr bwMode="auto">
          <a:xfrm>
            <a:off x="683568" y="3306275"/>
            <a:ext cx="1022400" cy="402291"/>
          </a:xfrm>
          <a:prstGeom prst="rect">
            <a:avLst/>
          </a:prstGeom>
          <a:solidFill>
            <a:srgbClr val="FFFB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pPr algn="ctr">
              <a:buFontTx/>
              <a:buNone/>
            </a:pP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1234 </a:t>
            </a:r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H   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679829" y="3933280"/>
            <a:ext cx="216000" cy="972000"/>
            <a:chOff x="1712912" y="3549302"/>
            <a:chExt cx="192088" cy="857303"/>
          </a:xfrm>
        </p:grpSpPr>
        <p:sp>
          <p:nvSpPr>
            <p:cNvPr id="51" name="Line 55"/>
            <p:cNvSpPr>
              <a:spLocks noChangeShapeType="1"/>
            </p:cNvSpPr>
            <p:nvPr/>
          </p:nvSpPr>
          <p:spPr bwMode="auto">
            <a:xfrm>
              <a:off x="1712913" y="3549302"/>
              <a:ext cx="192087" cy="0"/>
            </a:xfrm>
            <a:prstGeom prst="line">
              <a:avLst/>
            </a:prstGeom>
            <a:noFill/>
            <a:ln w="19050">
              <a:solidFill>
                <a:srgbClr val="0070C0"/>
              </a:solidFill>
              <a:round/>
              <a:headEnd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/>
            </a:p>
          </p:txBody>
        </p:sp>
        <p:sp>
          <p:nvSpPr>
            <p:cNvPr id="52" name="Line 56"/>
            <p:cNvSpPr>
              <a:spLocks noChangeShapeType="1"/>
            </p:cNvSpPr>
            <p:nvPr/>
          </p:nvSpPr>
          <p:spPr bwMode="auto">
            <a:xfrm>
              <a:off x="1712912" y="3763628"/>
              <a:ext cx="192088" cy="0"/>
            </a:xfrm>
            <a:prstGeom prst="line">
              <a:avLst/>
            </a:prstGeom>
            <a:noFill/>
            <a:ln w="19050">
              <a:solidFill>
                <a:srgbClr val="0070C0"/>
              </a:solidFill>
              <a:round/>
              <a:headEnd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/>
            </a:p>
          </p:txBody>
        </p:sp>
        <p:sp>
          <p:nvSpPr>
            <p:cNvPr id="53" name="Line 57"/>
            <p:cNvSpPr>
              <a:spLocks noChangeShapeType="1"/>
            </p:cNvSpPr>
            <p:nvPr/>
          </p:nvSpPr>
          <p:spPr bwMode="auto">
            <a:xfrm>
              <a:off x="1712913" y="3977953"/>
              <a:ext cx="192087" cy="0"/>
            </a:xfrm>
            <a:prstGeom prst="line">
              <a:avLst/>
            </a:prstGeom>
            <a:noFill/>
            <a:ln w="19050">
              <a:solidFill>
                <a:srgbClr val="0070C0"/>
              </a:solidFill>
              <a:round/>
              <a:headEnd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/>
            </a:p>
          </p:txBody>
        </p:sp>
        <p:sp>
          <p:nvSpPr>
            <p:cNvPr id="54" name="Line 58"/>
            <p:cNvSpPr>
              <a:spLocks noChangeShapeType="1"/>
            </p:cNvSpPr>
            <p:nvPr/>
          </p:nvSpPr>
          <p:spPr bwMode="auto">
            <a:xfrm>
              <a:off x="1712912" y="4192279"/>
              <a:ext cx="192088" cy="0"/>
            </a:xfrm>
            <a:prstGeom prst="line">
              <a:avLst/>
            </a:prstGeom>
            <a:noFill/>
            <a:ln w="19050">
              <a:solidFill>
                <a:srgbClr val="0070C0"/>
              </a:solidFill>
              <a:round/>
              <a:headEnd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/>
            </a:p>
          </p:txBody>
        </p:sp>
        <p:sp>
          <p:nvSpPr>
            <p:cNvPr id="55" name="Line 59"/>
            <p:cNvSpPr>
              <a:spLocks noChangeShapeType="1"/>
            </p:cNvSpPr>
            <p:nvPr/>
          </p:nvSpPr>
          <p:spPr bwMode="auto">
            <a:xfrm>
              <a:off x="1712913" y="4406605"/>
              <a:ext cx="192087" cy="0"/>
            </a:xfrm>
            <a:prstGeom prst="line">
              <a:avLst/>
            </a:prstGeom>
            <a:noFill/>
            <a:ln w="19050">
              <a:solidFill>
                <a:srgbClr val="0070C0"/>
              </a:solidFill>
              <a:round/>
              <a:headEnd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/>
            </a:p>
          </p:txBody>
        </p:sp>
      </p:grpSp>
      <p:grpSp>
        <p:nvGrpSpPr>
          <p:cNvPr id="25600" name="组合 25599"/>
          <p:cNvGrpSpPr/>
          <p:nvPr/>
        </p:nvGrpSpPr>
        <p:grpSpPr>
          <a:xfrm>
            <a:off x="2680742" y="3933279"/>
            <a:ext cx="288000" cy="972000"/>
            <a:chOff x="2680742" y="3645653"/>
            <a:chExt cx="288000" cy="857303"/>
          </a:xfrm>
        </p:grpSpPr>
        <p:sp>
          <p:nvSpPr>
            <p:cNvPr id="57" name="Line 61"/>
            <p:cNvSpPr>
              <a:spLocks noChangeShapeType="1"/>
            </p:cNvSpPr>
            <p:nvPr/>
          </p:nvSpPr>
          <p:spPr bwMode="auto">
            <a:xfrm flipV="1">
              <a:off x="2680742" y="3645653"/>
              <a:ext cx="288000" cy="0"/>
            </a:xfrm>
            <a:prstGeom prst="line">
              <a:avLst/>
            </a:prstGeom>
            <a:noFill/>
            <a:ln w="19050">
              <a:solidFill>
                <a:srgbClr val="0070C0"/>
              </a:solidFill>
              <a:round/>
              <a:headEnd type="stealth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/>
            </a:p>
          </p:txBody>
        </p:sp>
        <p:sp>
          <p:nvSpPr>
            <p:cNvPr id="58" name="Line 62"/>
            <p:cNvSpPr>
              <a:spLocks noChangeShapeType="1"/>
            </p:cNvSpPr>
            <p:nvPr/>
          </p:nvSpPr>
          <p:spPr bwMode="auto">
            <a:xfrm flipV="1">
              <a:off x="2680742" y="3859979"/>
              <a:ext cx="288000" cy="0"/>
            </a:xfrm>
            <a:prstGeom prst="line">
              <a:avLst/>
            </a:prstGeom>
            <a:noFill/>
            <a:ln w="19050">
              <a:solidFill>
                <a:srgbClr val="0070C0"/>
              </a:solidFill>
              <a:round/>
              <a:headEnd type="stealth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/>
            </a:p>
          </p:txBody>
        </p:sp>
        <p:sp>
          <p:nvSpPr>
            <p:cNvPr id="59" name="Line 63"/>
            <p:cNvSpPr>
              <a:spLocks noChangeShapeType="1"/>
            </p:cNvSpPr>
            <p:nvPr/>
          </p:nvSpPr>
          <p:spPr bwMode="auto">
            <a:xfrm flipV="1">
              <a:off x="2680742" y="4074305"/>
              <a:ext cx="288000" cy="0"/>
            </a:xfrm>
            <a:prstGeom prst="line">
              <a:avLst/>
            </a:prstGeom>
            <a:noFill/>
            <a:ln w="19050">
              <a:solidFill>
                <a:srgbClr val="0070C0"/>
              </a:solidFill>
              <a:round/>
              <a:headEnd type="stealth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/>
            </a:p>
          </p:txBody>
        </p:sp>
        <p:sp>
          <p:nvSpPr>
            <p:cNvPr id="60" name="Line 64"/>
            <p:cNvSpPr>
              <a:spLocks noChangeShapeType="1"/>
            </p:cNvSpPr>
            <p:nvPr/>
          </p:nvSpPr>
          <p:spPr bwMode="auto">
            <a:xfrm flipV="1">
              <a:off x="2680742" y="4288630"/>
              <a:ext cx="288000" cy="0"/>
            </a:xfrm>
            <a:prstGeom prst="line">
              <a:avLst/>
            </a:prstGeom>
            <a:noFill/>
            <a:ln w="19050">
              <a:solidFill>
                <a:srgbClr val="0070C0"/>
              </a:solidFill>
              <a:round/>
              <a:headEnd type="stealth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/>
            </a:p>
          </p:txBody>
        </p:sp>
        <p:sp>
          <p:nvSpPr>
            <p:cNvPr id="61" name="Line 65"/>
            <p:cNvSpPr>
              <a:spLocks noChangeShapeType="1"/>
            </p:cNvSpPr>
            <p:nvPr/>
          </p:nvSpPr>
          <p:spPr bwMode="auto">
            <a:xfrm flipV="1">
              <a:off x="2680742" y="4502956"/>
              <a:ext cx="288000" cy="0"/>
            </a:xfrm>
            <a:prstGeom prst="line">
              <a:avLst/>
            </a:prstGeom>
            <a:noFill/>
            <a:ln w="19050">
              <a:solidFill>
                <a:srgbClr val="0070C0"/>
              </a:solidFill>
              <a:round/>
              <a:headEnd type="stealth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/>
            </a:p>
          </p:txBody>
        </p:sp>
      </p:grpSp>
      <p:sp>
        <p:nvSpPr>
          <p:cNvPr id="62" name="AutoShape 29"/>
          <p:cNvSpPr>
            <a:spLocks noChangeArrowheads="1"/>
          </p:cNvSpPr>
          <p:nvPr/>
        </p:nvSpPr>
        <p:spPr bwMode="auto">
          <a:xfrm>
            <a:off x="347069" y="2564904"/>
            <a:ext cx="1358899" cy="432792"/>
          </a:xfrm>
          <a:prstGeom prst="wedgeEllipseCallout">
            <a:avLst>
              <a:gd name="adj1" fmla="val 12587"/>
              <a:gd name="adj2" fmla="val 131744"/>
            </a:avLst>
          </a:prstGeom>
          <a:noFill/>
          <a:ln w="12700">
            <a:solidFill>
              <a:srgbClr val="777777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>
              <a:buFontTx/>
              <a:buNone/>
            </a:pPr>
            <a:r>
              <a:rPr lang="zh-CN" altLang="en-US" sz="2000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段基址</a:t>
            </a:r>
            <a:endParaRPr lang="zh-CN" altLang="en-US" sz="2000" u="sng" dirty="0">
              <a:solidFill>
                <a:srgbClr val="FF0000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grpSp>
        <p:nvGrpSpPr>
          <p:cNvPr id="25605" name="组合 25604"/>
          <p:cNvGrpSpPr/>
          <p:nvPr/>
        </p:nvGrpSpPr>
        <p:grpSpPr>
          <a:xfrm>
            <a:off x="609600" y="3751263"/>
            <a:ext cx="3746376" cy="1622343"/>
            <a:chOff x="609600" y="3441633"/>
            <a:chExt cx="3276600" cy="1622343"/>
          </a:xfrm>
        </p:grpSpPr>
        <p:sp>
          <p:nvSpPr>
            <p:cNvPr id="31" name="Line 37"/>
            <p:cNvSpPr>
              <a:spLocks noChangeShapeType="1"/>
            </p:cNvSpPr>
            <p:nvPr/>
          </p:nvSpPr>
          <p:spPr bwMode="auto">
            <a:xfrm>
              <a:off x="609600" y="5063976"/>
              <a:ext cx="3276600" cy="0"/>
            </a:xfrm>
            <a:prstGeom prst="line">
              <a:avLst/>
            </a:prstGeom>
            <a:noFill/>
            <a:ln w="19050">
              <a:solidFill>
                <a:srgbClr val="77777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0000" tIns="46800" rIns="90000" bIns="46800" anchor="ctr">
              <a:spAutoFit/>
            </a:bodyPr>
            <a:lstStyle/>
            <a:p>
              <a:endParaRPr lang="zh-CN" altLang="en-US" sz="2000"/>
            </a:p>
          </p:txBody>
        </p:sp>
        <p:sp>
          <p:nvSpPr>
            <p:cNvPr id="30" name="Line 36"/>
            <p:cNvSpPr>
              <a:spLocks noChangeShapeType="1"/>
            </p:cNvSpPr>
            <p:nvPr/>
          </p:nvSpPr>
          <p:spPr bwMode="auto">
            <a:xfrm>
              <a:off x="609600" y="3441633"/>
              <a:ext cx="3276600" cy="0"/>
            </a:xfrm>
            <a:prstGeom prst="line">
              <a:avLst/>
            </a:prstGeom>
            <a:noFill/>
            <a:ln w="19050">
              <a:solidFill>
                <a:srgbClr val="77777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0000" tIns="46800" rIns="90000" bIns="46800" anchor="ctr">
              <a:spAutoFit/>
            </a:bodyPr>
            <a:lstStyle/>
            <a:p>
              <a:endParaRPr lang="zh-CN" altLang="en-US" sz="2000"/>
            </a:p>
          </p:txBody>
        </p:sp>
      </p:grpSp>
      <p:grpSp>
        <p:nvGrpSpPr>
          <p:cNvPr id="25606" name="组合 25605"/>
          <p:cNvGrpSpPr/>
          <p:nvPr/>
        </p:nvGrpSpPr>
        <p:grpSpPr>
          <a:xfrm>
            <a:off x="1904999" y="3200771"/>
            <a:ext cx="764705" cy="2772000"/>
            <a:chOff x="1904999" y="2876627"/>
            <a:chExt cx="764705" cy="2772000"/>
          </a:xfrm>
        </p:grpSpPr>
        <p:grpSp>
          <p:nvGrpSpPr>
            <p:cNvPr id="25603" name="组合 25602"/>
            <p:cNvGrpSpPr/>
            <p:nvPr/>
          </p:nvGrpSpPr>
          <p:grpSpPr>
            <a:xfrm>
              <a:off x="1904999" y="2876627"/>
              <a:ext cx="762000" cy="2772000"/>
              <a:chOff x="1904999" y="2900377"/>
              <a:chExt cx="762000" cy="2664000"/>
            </a:xfrm>
          </p:grpSpPr>
          <p:sp>
            <p:nvSpPr>
              <p:cNvPr id="43" name="Rectangle 42"/>
              <p:cNvSpPr>
                <a:spLocks noChangeArrowheads="1"/>
              </p:cNvSpPr>
              <p:nvPr/>
            </p:nvSpPr>
            <p:spPr bwMode="auto">
              <a:xfrm>
                <a:off x="1904999" y="2900377"/>
                <a:ext cx="762000" cy="2664000"/>
              </a:xfrm>
              <a:prstGeom prst="rect">
                <a:avLst/>
              </a:prstGeom>
              <a:solidFill>
                <a:srgbClr val="C0C0C0"/>
              </a:solidFill>
              <a:ln w="9525">
                <a:solidFill>
                  <a:srgbClr val="969696"/>
                </a:solidFill>
                <a:miter lim="800000"/>
                <a:headEnd/>
                <a:tailEnd/>
              </a:ln>
            </p:spPr>
            <p:txBody>
              <a:bodyPr wrap="none" lIns="90000" tIns="46800" rIns="90000" bIns="46800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44" name="Line 43"/>
              <p:cNvSpPr>
                <a:spLocks noChangeShapeType="1"/>
              </p:cNvSpPr>
              <p:nvPr/>
            </p:nvSpPr>
            <p:spPr bwMode="auto">
              <a:xfrm>
                <a:off x="1904999" y="3658687"/>
                <a:ext cx="762000" cy="0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90000" tIns="46800" rIns="90000" bIns="46800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45" name="Line 44"/>
              <p:cNvSpPr>
                <a:spLocks noChangeShapeType="1"/>
              </p:cNvSpPr>
              <p:nvPr/>
            </p:nvSpPr>
            <p:spPr bwMode="auto">
              <a:xfrm>
                <a:off x="1904999" y="3906298"/>
                <a:ext cx="762000" cy="0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90000" tIns="46800" rIns="90000" bIns="46800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46" name="Line 45"/>
              <p:cNvSpPr>
                <a:spLocks noChangeShapeType="1"/>
              </p:cNvSpPr>
              <p:nvPr/>
            </p:nvSpPr>
            <p:spPr bwMode="auto">
              <a:xfrm>
                <a:off x="1904999" y="4153909"/>
                <a:ext cx="762000" cy="0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90000" tIns="46800" rIns="90000" bIns="46800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47" name="Line 46"/>
              <p:cNvSpPr>
                <a:spLocks noChangeShapeType="1"/>
              </p:cNvSpPr>
              <p:nvPr/>
            </p:nvSpPr>
            <p:spPr bwMode="auto">
              <a:xfrm>
                <a:off x="1904999" y="4401520"/>
                <a:ext cx="762000" cy="0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90000" tIns="46800" rIns="90000" bIns="46800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48" name="Line 47"/>
              <p:cNvSpPr>
                <a:spLocks noChangeShapeType="1"/>
              </p:cNvSpPr>
              <p:nvPr/>
            </p:nvSpPr>
            <p:spPr bwMode="auto">
              <a:xfrm>
                <a:off x="1904999" y="4649132"/>
                <a:ext cx="762000" cy="0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90000" tIns="46800" rIns="90000" bIns="46800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6" name="Text Box 53"/>
              <p:cNvSpPr txBox="1">
                <a:spLocks noChangeArrowheads="1"/>
              </p:cNvSpPr>
              <p:nvPr/>
            </p:nvSpPr>
            <p:spPr bwMode="auto">
              <a:xfrm>
                <a:off x="2143124" y="2959659"/>
                <a:ext cx="309563" cy="402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blipFill dpi="0" rotWithShape="0">
                      <a:blip r:embed="rId3"/>
                      <a:srcRect/>
                      <a:tile tx="0" ty="0" sx="100000" sy="100000" flip="none" algn="tl"/>
                    </a:blip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90000" tIns="46800" rIns="90000" bIns="46800" anchor="ctr">
                <a:spAutoFit/>
              </a:bodyPr>
              <a:lstStyle/>
              <a:p>
                <a:r>
                  <a:rPr lang="zh-CN" altLang="zh-CN" sz="1000" dirty="0"/>
                  <a:t>┇</a:t>
                </a:r>
              </a:p>
            </p:txBody>
          </p:sp>
          <p:sp>
            <p:nvSpPr>
              <p:cNvPr id="63" name="Text Box 53"/>
              <p:cNvSpPr txBox="1">
                <a:spLocks noChangeArrowheads="1"/>
              </p:cNvSpPr>
              <p:nvPr/>
            </p:nvSpPr>
            <p:spPr bwMode="auto">
              <a:xfrm>
                <a:off x="2143124" y="4610959"/>
                <a:ext cx="309563" cy="4426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blipFill dpi="0" rotWithShape="0">
                      <a:blip r:embed="rId3"/>
                      <a:srcRect/>
                      <a:tile tx="0" ty="0" sx="100000" sy="100000" flip="none" algn="tl"/>
                    </a:blip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90000" tIns="46800" rIns="90000" bIns="46800" anchor="ctr">
                <a:spAutoFit/>
              </a:bodyPr>
              <a:lstStyle/>
              <a:p>
                <a:r>
                  <a:rPr lang="zh-CN" altLang="zh-CN" sz="1000" dirty="0"/>
                  <a:t>┇</a:t>
                </a:r>
              </a:p>
            </p:txBody>
          </p:sp>
          <p:sp>
            <p:nvSpPr>
              <p:cNvPr id="66" name="Text Box 53"/>
              <p:cNvSpPr txBox="1">
                <a:spLocks noChangeArrowheads="1"/>
              </p:cNvSpPr>
              <p:nvPr/>
            </p:nvSpPr>
            <p:spPr bwMode="auto">
              <a:xfrm>
                <a:off x="2143124" y="5087693"/>
                <a:ext cx="309563" cy="4426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blipFill dpi="0" rotWithShape="0">
                      <a:blip r:embed="rId3"/>
                      <a:srcRect/>
                      <a:tile tx="0" ty="0" sx="100000" sy="100000" flip="none" algn="tl"/>
                    </a:blip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90000" tIns="46800" rIns="90000" bIns="46800" anchor="ctr">
                <a:spAutoFit/>
              </a:bodyPr>
              <a:lstStyle/>
              <a:p>
                <a:r>
                  <a:rPr lang="zh-CN" altLang="zh-CN" sz="1000" dirty="0"/>
                  <a:t>┇</a:t>
                </a:r>
              </a:p>
            </p:txBody>
          </p:sp>
        </p:grpSp>
        <p:sp>
          <p:nvSpPr>
            <p:cNvPr id="73" name="Line 43"/>
            <p:cNvSpPr>
              <a:spLocks noChangeShapeType="1"/>
            </p:cNvSpPr>
            <p:nvPr/>
          </p:nvSpPr>
          <p:spPr bwMode="auto">
            <a:xfrm>
              <a:off x="1907704" y="3429758"/>
              <a:ext cx="762000" cy="0"/>
            </a:xfrm>
            <a:prstGeom prst="line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0000" tIns="46800" rIns="90000" bIns="46800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4" name="Line 47"/>
            <p:cNvSpPr>
              <a:spLocks noChangeShapeType="1"/>
            </p:cNvSpPr>
            <p:nvPr/>
          </p:nvSpPr>
          <p:spPr bwMode="auto">
            <a:xfrm>
              <a:off x="1907704" y="5060676"/>
              <a:ext cx="762000" cy="0"/>
            </a:xfrm>
            <a:prstGeom prst="line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0000" tIns="46800" rIns="90000" bIns="46800"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667000" y="3177032"/>
            <a:ext cx="1905000" cy="540000"/>
            <a:chOff x="2667000" y="3177032"/>
            <a:chExt cx="1905000" cy="540000"/>
          </a:xfrm>
        </p:grpSpPr>
        <p:sp>
          <p:nvSpPr>
            <p:cNvPr id="23" name="Text Box 28"/>
            <p:cNvSpPr txBox="1">
              <a:spLocks noChangeArrowheads="1"/>
            </p:cNvSpPr>
            <p:nvPr/>
          </p:nvSpPr>
          <p:spPr bwMode="auto">
            <a:xfrm>
              <a:off x="2667000" y="3299888"/>
              <a:ext cx="1905000" cy="402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 r:embed="rId3"/>
                    <a:srcRect/>
                    <a:tile tx="0" ty="0" sx="100000" sy="100000" flip="none" algn="tl"/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fol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0000" tIns="46800" rIns="90000" bIns="46800" anchor="ctr">
              <a:spAutoFit/>
            </a:bodyPr>
            <a:lstStyle/>
            <a:p>
              <a:pPr algn="l">
                <a:buFontTx/>
                <a:buNone/>
              </a:pPr>
              <a:r>
                <a:rPr lang="zh-CN" altLang="en-US" sz="2000" dirty="0">
                  <a:latin typeface="Times New Roman" pitchFamily="18" charset="0"/>
                  <a:ea typeface="楷体_GB2312" pitchFamily="49" charset="-122"/>
                </a:rPr>
                <a:t>段</a:t>
              </a:r>
              <a:r>
                <a:rPr lang="zh-CN" altLang="en-US" sz="2000" dirty="0" smtClean="0">
                  <a:latin typeface="Times New Roman" pitchFamily="18" charset="0"/>
                  <a:ea typeface="楷体_GB2312" pitchFamily="49" charset="-122"/>
                </a:rPr>
                <a:t>内 </a:t>
              </a:r>
              <a:r>
                <a:rPr lang="zh-CN" altLang="en-US" sz="2000" dirty="0" smtClean="0">
                  <a:solidFill>
                    <a:srgbClr val="FF0000"/>
                  </a:solidFill>
                  <a:latin typeface="Times New Roman" pitchFamily="18" charset="0"/>
                  <a:ea typeface="楷体_GB2312" pitchFamily="49" charset="-122"/>
                </a:rPr>
                <a:t>偏移</a:t>
              </a:r>
              <a:r>
                <a:rPr lang="zh-CN" altLang="en-US" sz="2000" dirty="0">
                  <a:solidFill>
                    <a:srgbClr val="FF0000"/>
                  </a:solidFill>
                  <a:latin typeface="Times New Roman" pitchFamily="18" charset="0"/>
                  <a:ea typeface="楷体_GB2312" pitchFamily="49" charset="-122"/>
                </a:rPr>
                <a:t>地址</a:t>
              </a:r>
            </a:p>
          </p:txBody>
        </p:sp>
        <p:sp>
          <p:nvSpPr>
            <p:cNvPr id="2" name="椭圆形标注 1"/>
            <p:cNvSpPr/>
            <p:nvPr/>
          </p:nvSpPr>
          <p:spPr>
            <a:xfrm>
              <a:off x="3244324" y="3177032"/>
              <a:ext cx="1116000" cy="540000"/>
            </a:xfrm>
            <a:prstGeom prst="wedgeEllipseCallout">
              <a:avLst>
                <a:gd name="adj1" fmla="val -19732"/>
                <a:gd name="adj2" fmla="val 77125"/>
              </a:avLst>
            </a:prstGeom>
            <a:noFill/>
            <a:ln w="12700">
              <a:solidFill>
                <a:srgbClr val="777777"/>
              </a:solidFill>
              <a:prstDash val="sysDash"/>
              <a:miter lim="800000"/>
              <a:headEnd/>
              <a:tailEnd/>
            </a:ln>
          </p:spPr>
          <p:txBody>
            <a:bodyPr wrap="square" lIns="0" tIns="0" rIns="0" bIns="0" anchor="ctr">
              <a:spAutoFit/>
            </a:bodyPr>
            <a:lstStyle/>
            <a:p>
              <a:pPr algn="ctr"/>
              <a:endParaRPr lang="zh-CN" altLang="en-US" sz="200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2842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4" presetClass="entr" presetSubtype="5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2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1000"/>
                                        <p:tgtEl>
                                          <p:spTgt spid="25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2" grpId="0" autoUpdateAnimBg="0"/>
      <p:bldP spid="56" grpId="0" animBg="1" autoUpdateAnimBg="0"/>
      <p:bldP spid="6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Group 1087"/>
          <p:cNvGrpSpPr>
            <a:grpSpLocks/>
          </p:cNvGrpSpPr>
          <p:nvPr/>
        </p:nvGrpSpPr>
        <p:grpSpPr bwMode="auto">
          <a:xfrm>
            <a:off x="4932040" y="1916570"/>
            <a:ext cx="3888432" cy="4320743"/>
            <a:chOff x="3120" y="1046"/>
            <a:chExt cx="2304" cy="2790"/>
          </a:xfrm>
        </p:grpSpPr>
        <p:sp>
          <p:nvSpPr>
            <p:cNvPr id="67" name="Rectangle 1088"/>
            <p:cNvSpPr>
              <a:spLocks noChangeArrowheads="1"/>
            </p:cNvSpPr>
            <p:nvPr/>
          </p:nvSpPr>
          <p:spPr bwMode="auto">
            <a:xfrm>
              <a:off x="3120" y="1046"/>
              <a:ext cx="2304" cy="2790"/>
            </a:xfrm>
            <a:prstGeom prst="rect">
              <a:avLst/>
            </a:prstGeom>
            <a:solidFill>
              <a:srgbClr val="E4E4E4"/>
            </a:solidFill>
            <a:ln w="9525">
              <a:solidFill>
                <a:srgbClr val="BDBD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68" name="Text Box 1089"/>
            <p:cNvSpPr txBox="1">
              <a:spLocks noChangeArrowheads="1"/>
            </p:cNvSpPr>
            <p:nvPr/>
          </p:nvSpPr>
          <p:spPr bwMode="auto">
            <a:xfrm>
              <a:off x="3120" y="1108"/>
              <a:ext cx="2298" cy="26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　　</a:t>
              </a:r>
              <a:r>
                <a:rPr lang="en-US" altLang="zh-CN" sz="2400" dirty="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8086</a:t>
              </a:r>
              <a:r>
                <a:rPr lang="zh-CN" altLang="en-US" sz="2400" dirty="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指令系统中给出的地址码为</a:t>
              </a:r>
              <a:r>
                <a:rPr lang="en-US" altLang="zh-CN" sz="2400" dirty="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16</a:t>
              </a:r>
              <a:r>
                <a:rPr lang="zh-CN" altLang="en-US" sz="2400" dirty="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位，</a:t>
              </a:r>
              <a:r>
                <a:rPr lang="en-US" altLang="zh-CN" sz="2400" dirty="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CPU</a:t>
              </a:r>
              <a:r>
                <a:rPr lang="zh-CN" altLang="en-US" sz="2400" dirty="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内部存放内存单元地址的寄存器也只有</a:t>
              </a:r>
              <a:r>
                <a:rPr lang="en-US" altLang="zh-CN" sz="2400" dirty="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16</a:t>
              </a:r>
              <a:r>
                <a:rPr lang="zh-CN" altLang="en-US" sz="2400" dirty="0" smtClean="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位。</a:t>
              </a:r>
              <a:endParaRPr lang="en-US" altLang="zh-CN" sz="2400" dirty="0" smtClean="0">
                <a:solidFill>
                  <a:srgbClr val="002060"/>
                </a:solidFill>
                <a:latin typeface="Times New Roman" pitchFamily="18" charset="0"/>
                <a:ea typeface="楷体_GB2312"/>
                <a:cs typeface="Times New Roman" pitchFamily="18" charset="0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400" dirty="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　　</a:t>
              </a:r>
              <a:r>
                <a:rPr lang="en-US" altLang="zh-CN" sz="2400" dirty="0" smtClean="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CPU</a:t>
              </a:r>
              <a:r>
                <a:rPr lang="zh-CN" altLang="en-US" sz="2400" dirty="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必须按照物理地址对内存进行寻址，访存</a:t>
              </a:r>
              <a:r>
                <a:rPr lang="zh-CN" altLang="en-US" sz="2400" dirty="0" smtClean="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时先要把</a:t>
              </a:r>
              <a:r>
                <a:rPr lang="zh-CN" altLang="en-US" sz="2400" dirty="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逻辑地址转换为物理地址，然后再对内存单元</a:t>
              </a:r>
              <a:r>
                <a:rPr lang="zh-CN" altLang="en-US" sz="2400" dirty="0" smtClean="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进行</a:t>
              </a:r>
              <a:r>
                <a:rPr lang="zh-CN" altLang="en-US" sz="2400" dirty="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访</a:t>
              </a:r>
              <a:r>
                <a:rPr lang="zh-CN" altLang="en-US" sz="2400" dirty="0" smtClean="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问。</a:t>
              </a:r>
              <a:endParaRPr lang="zh-CN" altLang="en-US" sz="2400" dirty="0">
                <a:solidFill>
                  <a:srgbClr val="002060"/>
                </a:solidFill>
                <a:latin typeface="Times New Roman" pitchFamily="18" charset="0"/>
                <a:ea typeface="楷体_GB2312"/>
                <a:cs typeface="Times New Roman" pitchFamily="18" charset="0"/>
              </a:endParaRPr>
            </a:p>
          </p:txBody>
        </p:sp>
      </p:grpSp>
      <p:sp>
        <p:nvSpPr>
          <p:cNvPr id="126" name="标题 1"/>
          <p:cNvSpPr txBox="1">
            <a:spLocks/>
          </p:cNvSpPr>
          <p:nvPr/>
        </p:nvSpPr>
        <p:spPr>
          <a:xfrm>
            <a:off x="540000" y="1124744"/>
            <a:ext cx="4390946" cy="584775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 anchorCtr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en-US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．</a:t>
            </a:r>
            <a:r>
              <a:rPr lang="en-US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8086</a:t>
            </a:r>
            <a:r>
              <a:rPr lang="zh-CN" altLang="en-US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的</a:t>
            </a:r>
            <a:r>
              <a:rPr lang="zh-CN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存储器</a:t>
            </a:r>
            <a:r>
              <a:rPr lang="zh-CN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组织</a:t>
            </a:r>
            <a:endParaRPr lang="zh-CN" altLang="en-US" sz="3200" b="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5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dirty="0" smtClean="0"/>
              <a:t>2.1.6  8086</a:t>
            </a:r>
            <a:r>
              <a:rPr lang="zh-CN" altLang="zh-CN" dirty="0" smtClean="0"/>
              <a:t>的存储器组织及</a:t>
            </a:r>
            <a:r>
              <a:rPr lang="en-US" altLang="zh-CN" dirty="0" smtClean="0"/>
              <a:t>I/O</a:t>
            </a:r>
            <a:r>
              <a:rPr lang="zh-CN" altLang="zh-CN" dirty="0" smtClean="0"/>
              <a:t>组织</a:t>
            </a:r>
            <a:endParaRPr lang="zh-CN" altLang="en-US" dirty="0"/>
          </a:p>
        </p:txBody>
      </p:sp>
      <p:sp>
        <p:nvSpPr>
          <p:cNvPr id="64" name="AutoShape 1094"/>
          <p:cNvSpPr>
            <a:spLocks noChangeArrowheads="1"/>
          </p:cNvSpPr>
          <p:nvPr/>
        </p:nvSpPr>
        <p:spPr bwMode="auto">
          <a:xfrm>
            <a:off x="1828800" y="3873128"/>
            <a:ext cx="228600" cy="468000"/>
          </a:xfrm>
          <a:prstGeom prst="downArrow">
            <a:avLst>
              <a:gd name="adj1" fmla="val 50000"/>
              <a:gd name="adj2" fmla="val 45313"/>
            </a:avLst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" name="Text Box 1092"/>
          <p:cNvSpPr txBox="1">
            <a:spLocks noChangeArrowheads="1"/>
          </p:cNvSpPr>
          <p:nvPr/>
        </p:nvSpPr>
        <p:spPr bwMode="auto">
          <a:xfrm>
            <a:off x="2270125" y="3544516"/>
            <a:ext cx="701675" cy="406400"/>
          </a:xfrm>
          <a:prstGeom prst="rect">
            <a:avLst/>
          </a:prstGeom>
          <a:solidFill>
            <a:srgbClr val="D8B1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000">
                <a:solidFill>
                  <a:srgbClr val="FF3300"/>
                </a:solidFill>
                <a:latin typeface="Times New Roman" pitchFamily="18" charset="0"/>
                <a:ea typeface="楷体_GB2312" pitchFamily="49" charset="-122"/>
              </a:rPr>
              <a:t>0000</a:t>
            </a:r>
          </a:p>
        </p:txBody>
      </p:sp>
      <p:sp>
        <p:nvSpPr>
          <p:cNvPr id="71" name="Text Box 1099"/>
          <p:cNvSpPr txBox="1">
            <a:spLocks noChangeArrowheads="1"/>
          </p:cNvSpPr>
          <p:nvPr/>
        </p:nvSpPr>
        <p:spPr bwMode="auto">
          <a:xfrm>
            <a:off x="833438" y="3544516"/>
            <a:ext cx="1470025" cy="406400"/>
          </a:xfrm>
          <a:prstGeom prst="rect">
            <a:avLst/>
          </a:prstGeom>
          <a:solidFill>
            <a:srgbClr val="D8B1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000">
                <a:latin typeface="Times New Roman" pitchFamily="18" charset="0"/>
                <a:ea typeface="楷体_GB2312" pitchFamily="49" charset="-122"/>
              </a:rPr>
              <a:t>16</a:t>
            </a:r>
            <a:r>
              <a:rPr lang="zh-CN" altLang="en-US" sz="2000">
                <a:latin typeface="Times New Roman" pitchFamily="18" charset="0"/>
                <a:ea typeface="楷体_GB2312" pitchFamily="49" charset="-122"/>
              </a:rPr>
              <a:t>位段基址</a:t>
            </a:r>
          </a:p>
        </p:txBody>
      </p:sp>
      <p:grpSp>
        <p:nvGrpSpPr>
          <p:cNvPr id="72" name="Group 1112"/>
          <p:cNvGrpSpPr>
            <a:grpSpLocks/>
          </p:cNvGrpSpPr>
          <p:nvPr/>
        </p:nvGrpSpPr>
        <p:grpSpPr bwMode="auto">
          <a:xfrm>
            <a:off x="1447800" y="3182566"/>
            <a:ext cx="2182813" cy="1149350"/>
            <a:chOff x="912" y="2225"/>
            <a:chExt cx="1375" cy="724"/>
          </a:xfrm>
        </p:grpSpPr>
        <p:sp>
          <p:nvSpPr>
            <p:cNvPr id="75" name="AutoShape 1095"/>
            <p:cNvSpPr>
              <a:spLocks noChangeArrowheads="1"/>
            </p:cNvSpPr>
            <p:nvPr/>
          </p:nvSpPr>
          <p:spPr bwMode="auto">
            <a:xfrm>
              <a:off x="2143" y="2229"/>
              <a:ext cx="144" cy="720"/>
            </a:xfrm>
            <a:prstGeom prst="downArrow">
              <a:avLst>
                <a:gd name="adj1" fmla="val 50000"/>
                <a:gd name="adj2" fmla="val 125000"/>
              </a:avLst>
            </a:prstGeom>
            <a:solidFill>
              <a:srgbClr val="007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6" name="AutoShape 1093"/>
            <p:cNvSpPr>
              <a:spLocks noChangeArrowheads="1"/>
            </p:cNvSpPr>
            <p:nvPr/>
          </p:nvSpPr>
          <p:spPr bwMode="auto">
            <a:xfrm>
              <a:off x="912" y="2225"/>
              <a:ext cx="144" cy="217"/>
            </a:xfrm>
            <a:prstGeom prst="downArrow">
              <a:avLst>
                <a:gd name="adj1" fmla="val 50000"/>
                <a:gd name="adj2" fmla="val 37674"/>
              </a:avLst>
            </a:prstGeom>
            <a:solidFill>
              <a:srgbClr val="007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77" name="Text Box 1101"/>
          <p:cNvSpPr txBox="1">
            <a:spLocks noChangeArrowheads="1"/>
          </p:cNvSpPr>
          <p:nvPr/>
        </p:nvSpPr>
        <p:spPr bwMode="auto">
          <a:xfrm>
            <a:off x="1931988" y="5398864"/>
            <a:ext cx="1725612" cy="406400"/>
          </a:xfrm>
          <a:prstGeom prst="rect">
            <a:avLst/>
          </a:prstGeom>
          <a:solidFill>
            <a:srgbClr val="D8B1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000">
                <a:latin typeface="Times New Roman" pitchFamily="18" charset="0"/>
                <a:ea typeface="楷体_GB2312" pitchFamily="49" charset="-122"/>
              </a:rPr>
              <a:t>20</a:t>
            </a:r>
            <a:r>
              <a:rPr lang="zh-CN" altLang="en-US" sz="2000">
                <a:latin typeface="Times New Roman" pitchFamily="18" charset="0"/>
                <a:ea typeface="楷体_GB2312" pitchFamily="49" charset="-122"/>
              </a:rPr>
              <a:t>位物理地址</a:t>
            </a:r>
          </a:p>
        </p:txBody>
      </p:sp>
      <p:grpSp>
        <p:nvGrpSpPr>
          <p:cNvPr id="78" name="Group 1111"/>
          <p:cNvGrpSpPr>
            <a:grpSpLocks/>
          </p:cNvGrpSpPr>
          <p:nvPr/>
        </p:nvGrpSpPr>
        <p:grpSpPr bwMode="auto">
          <a:xfrm>
            <a:off x="1652430" y="4339257"/>
            <a:ext cx="2286000" cy="1065213"/>
            <a:chOff x="1019" y="2934"/>
            <a:chExt cx="1440" cy="671"/>
          </a:xfrm>
        </p:grpSpPr>
        <p:sp>
          <p:nvSpPr>
            <p:cNvPr id="79" name="AutoShape 1100"/>
            <p:cNvSpPr>
              <a:spLocks noChangeArrowheads="1"/>
            </p:cNvSpPr>
            <p:nvPr/>
          </p:nvSpPr>
          <p:spPr bwMode="auto">
            <a:xfrm>
              <a:off x="1683" y="3356"/>
              <a:ext cx="144" cy="249"/>
            </a:xfrm>
            <a:prstGeom prst="downArrow">
              <a:avLst>
                <a:gd name="adj1" fmla="val 50000"/>
                <a:gd name="adj2" fmla="val 37674"/>
              </a:avLst>
            </a:prstGeom>
            <a:solidFill>
              <a:srgbClr val="007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80" name="Group 1110"/>
            <p:cNvGrpSpPr>
              <a:grpSpLocks/>
            </p:cNvGrpSpPr>
            <p:nvPr/>
          </p:nvGrpSpPr>
          <p:grpSpPr bwMode="auto">
            <a:xfrm>
              <a:off x="1019" y="2934"/>
              <a:ext cx="1440" cy="490"/>
              <a:chOff x="1019" y="2934"/>
              <a:chExt cx="1440" cy="490"/>
            </a:xfrm>
          </p:grpSpPr>
          <p:sp>
            <p:nvSpPr>
              <p:cNvPr id="81" name="AutoShape 1104"/>
              <p:cNvSpPr>
                <a:spLocks noChangeArrowheads="1"/>
              </p:cNvSpPr>
              <p:nvPr/>
            </p:nvSpPr>
            <p:spPr bwMode="auto">
              <a:xfrm>
                <a:off x="1019" y="2938"/>
                <a:ext cx="1440" cy="480"/>
              </a:xfrm>
              <a:custGeom>
                <a:avLst/>
                <a:gdLst>
                  <a:gd name="G0" fmla="+- 5400 0 0"/>
                  <a:gd name="G1" fmla="+- 21600 0 5400"/>
                  <a:gd name="G2" fmla="*/ 5400 1 2"/>
                  <a:gd name="G3" fmla="+- 21600 0 G2"/>
                  <a:gd name="G4" fmla="+/ 5400 21600 2"/>
                  <a:gd name="G5" fmla="+/ G1 0 2"/>
                  <a:gd name="G6" fmla="*/ 21600 21600 5400"/>
                  <a:gd name="G7" fmla="*/ G6 1 2"/>
                  <a:gd name="G8" fmla="+- 21600 0 G7"/>
                  <a:gd name="G9" fmla="*/ 21600 1 2"/>
                  <a:gd name="G10" fmla="+- 5400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D8B1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2" name="AutoShape 1105"/>
              <p:cNvSpPr>
                <a:spLocks noChangeArrowheads="1"/>
              </p:cNvSpPr>
              <p:nvPr/>
            </p:nvSpPr>
            <p:spPr bwMode="auto">
              <a:xfrm>
                <a:off x="1298" y="2938"/>
                <a:ext cx="882" cy="240"/>
              </a:xfrm>
              <a:custGeom>
                <a:avLst/>
                <a:gdLst>
                  <a:gd name="G0" fmla="+- 5400 0 0"/>
                  <a:gd name="G1" fmla="+- 21600 0 5400"/>
                  <a:gd name="G2" fmla="*/ 5400 1 2"/>
                  <a:gd name="G3" fmla="+- 21600 0 G2"/>
                  <a:gd name="G4" fmla="+/ 5400 21600 2"/>
                  <a:gd name="G5" fmla="+/ G1 0 2"/>
                  <a:gd name="G6" fmla="*/ 21600 21600 5400"/>
                  <a:gd name="G7" fmla="*/ G6 1 2"/>
                  <a:gd name="G8" fmla="+- 21600 0 G7"/>
                  <a:gd name="G9" fmla="*/ 21600 1 2"/>
                  <a:gd name="G10" fmla="+- 5400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D8B1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3" name="AutoShape 1106"/>
              <p:cNvSpPr>
                <a:spLocks noChangeArrowheads="1"/>
              </p:cNvSpPr>
              <p:nvPr/>
            </p:nvSpPr>
            <p:spPr bwMode="auto">
              <a:xfrm>
                <a:off x="1315" y="2934"/>
                <a:ext cx="862" cy="240"/>
              </a:xfrm>
              <a:custGeom>
                <a:avLst/>
                <a:gdLst>
                  <a:gd name="G0" fmla="+- 5400 0 0"/>
                  <a:gd name="G1" fmla="+- 21600 0 5400"/>
                  <a:gd name="G2" fmla="*/ 5400 1 2"/>
                  <a:gd name="G3" fmla="+- 21600 0 G2"/>
                  <a:gd name="G4" fmla="+/ 5400 21600 2"/>
                  <a:gd name="G5" fmla="+/ G1 0 2"/>
                  <a:gd name="G6" fmla="*/ 21600 21600 5400"/>
                  <a:gd name="G7" fmla="*/ G6 1 2"/>
                  <a:gd name="G8" fmla="+- 21600 0 G7"/>
                  <a:gd name="G9" fmla="*/ 21600 1 2"/>
                  <a:gd name="G10" fmla="+- 5400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4" name="Text Box 1107"/>
              <p:cNvSpPr txBox="1">
                <a:spLocks noChangeArrowheads="1"/>
              </p:cNvSpPr>
              <p:nvPr/>
            </p:nvSpPr>
            <p:spPr bwMode="auto">
              <a:xfrm>
                <a:off x="1289" y="3174"/>
                <a:ext cx="921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zh-CN" altLang="en-US" sz="2000" dirty="0">
                    <a:latin typeface="Times New Roman" pitchFamily="18" charset="0"/>
                    <a:ea typeface="楷体_GB2312" pitchFamily="49" charset="-122"/>
                  </a:rPr>
                  <a:t>地址加法器</a:t>
                </a:r>
              </a:p>
            </p:txBody>
          </p:sp>
        </p:grpSp>
      </p:grpSp>
      <p:grpSp>
        <p:nvGrpSpPr>
          <p:cNvPr id="85" name="Group 1109"/>
          <p:cNvGrpSpPr>
            <a:grpSpLocks/>
          </p:cNvGrpSpPr>
          <p:nvPr/>
        </p:nvGrpSpPr>
        <p:grpSpPr bwMode="auto">
          <a:xfrm>
            <a:off x="838200" y="2780928"/>
            <a:ext cx="3554413" cy="407988"/>
            <a:chOff x="528" y="1925"/>
            <a:chExt cx="2239" cy="257"/>
          </a:xfrm>
        </p:grpSpPr>
        <p:sp>
          <p:nvSpPr>
            <p:cNvPr id="86" name="Text Box 1097"/>
            <p:cNvSpPr txBox="1">
              <a:spLocks noChangeArrowheads="1"/>
            </p:cNvSpPr>
            <p:nvPr/>
          </p:nvSpPr>
          <p:spPr bwMode="auto">
            <a:xfrm>
              <a:off x="528" y="1925"/>
              <a:ext cx="926" cy="256"/>
            </a:xfrm>
            <a:prstGeom prst="rect">
              <a:avLst/>
            </a:prstGeom>
            <a:solidFill>
              <a:srgbClr val="D8B1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 sz="2000">
                  <a:latin typeface="Times New Roman" pitchFamily="18" charset="0"/>
                  <a:ea typeface="楷体_GB2312" pitchFamily="49" charset="-122"/>
                </a:rPr>
                <a:t>16</a:t>
              </a:r>
              <a:r>
                <a:rPr lang="zh-CN" altLang="en-US" sz="2000">
                  <a:latin typeface="Times New Roman" pitchFamily="18" charset="0"/>
                  <a:ea typeface="楷体_GB2312" pitchFamily="49" charset="-122"/>
                </a:rPr>
                <a:t>位段基址</a:t>
              </a:r>
            </a:p>
          </p:txBody>
        </p:sp>
        <p:sp>
          <p:nvSpPr>
            <p:cNvPr id="87" name="Text Box 1098"/>
            <p:cNvSpPr txBox="1">
              <a:spLocks noChangeArrowheads="1"/>
            </p:cNvSpPr>
            <p:nvPr/>
          </p:nvSpPr>
          <p:spPr bwMode="auto">
            <a:xfrm>
              <a:off x="1680" y="1926"/>
              <a:ext cx="1087" cy="256"/>
            </a:xfrm>
            <a:prstGeom prst="rect">
              <a:avLst/>
            </a:prstGeom>
            <a:solidFill>
              <a:srgbClr val="D8B1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 sz="2000">
                  <a:latin typeface="Times New Roman" pitchFamily="18" charset="0"/>
                  <a:ea typeface="楷体_GB2312" pitchFamily="49" charset="-122"/>
                </a:rPr>
                <a:t>16</a:t>
              </a:r>
              <a:r>
                <a:rPr lang="zh-CN" altLang="en-US" sz="2000">
                  <a:latin typeface="Times New Roman" pitchFamily="18" charset="0"/>
                  <a:ea typeface="楷体_GB2312" pitchFamily="49" charset="-122"/>
                </a:rPr>
                <a:t>位偏移地址</a:t>
              </a:r>
            </a:p>
          </p:txBody>
        </p:sp>
      </p:grpSp>
      <p:grpSp>
        <p:nvGrpSpPr>
          <p:cNvPr id="27" name="Group 1087"/>
          <p:cNvGrpSpPr>
            <a:grpSpLocks/>
          </p:cNvGrpSpPr>
          <p:nvPr/>
        </p:nvGrpSpPr>
        <p:grpSpPr bwMode="auto">
          <a:xfrm>
            <a:off x="4788024" y="1789555"/>
            <a:ext cx="4070484" cy="4536005"/>
            <a:chOff x="3120" y="907"/>
            <a:chExt cx="2304" cy="2929"/>
          </a:xfrm>
        </p:grpSpPr>
        <p:sp>
          <p:nvSpPr>
            <p:cNvPr id="28" name="Rectangle 1088"/>
            <p:cNvSpPr>
              <a:spLocks noChangeArrowheads="1"/>
            </p:cNvSpPr>
            <p:nvPr/>
          </p:nvSpPr>
          <p:spPr bwMode="auto">
            <a:xfrm>
              <a:off x="3120" y="907"/>
              <a:ext cx="2304" cy="2929"/>
            </a:xfrm>
            <a:prstGeom prst="rect">
              <a:avLst/>
            </a:prstGeom>
            <a:solidFill>
              <a:srgbClr val="E4E4E4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29" name="Text Box 1089"/>
            <p:cNvSpPr txBox="1">
              <a:spLocks noChangeArrowheads="1"/>
            </p:cNvSpPr>
            <p:nvPr/>
          </p:nvSpPr>
          <p:spPr bwMode="auto">
            <a:xfrm>
              <a:off x="3120" y="1000"/>
              <a:ext cx="2298" cy="6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 smtClean="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例：</a:t>
              </a:r>
              <a:r>
                <a:rPr kumimoji="1" lang="zh-CN" altLang="zh-CN" sz="2400" dirty="0"/>
                <a:t>逻辑地址</a:t>
              </a:r>
              <a:r>
                <a:rPr kumimoji="1" lang="en-US" altLang="zh-CN" sz="2400" dirty="0"/>
                <a:t>1234H:0002H</a:t>
              </a:r>
              <a:r>
                <a:rPr kumimoji="1" lang="zh-CN" altLang="zh-CN" sz="2400" dirty="0"/>
                <a:t>转换为物理地址</a:t>
              </a:r>
              <a:r>
                <a:rPr kumimoji="1" lang="zh-CN" altLang="zh-CN" sz="2400" dirty="0" smtClean="0"/>
                <a:t>：</a:t>
              </a:r>
              <a:endParaRPr lang="zh-CN" altLang="zh-CN" sz="2400" dirty="0"/>
            </a:p>
          </p:txBody>
        </p:sp>
      </p:grpSp>
      <p:sp>
        <p:nvSpPr>
          <p:cNvPr id="37" name="Text Box 15"/>
          <p:cNvSpPr txBox="1">
            <a:spLocks noChangeArrowheads="1"/>
          </p:cNvSpPr>
          <p:nvPr/>
        </p:nvSpPr>
        <p:spPr bwMode="auto">
          <a:xfrm>
            <a:off x="5001850" y="3085699"/>
            <a:ext cx="3786188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9pPr>
          </a:lstStyle>
          <a:p>
            <a:pPr eaLnBrk="1" hangingPunct="1"/>
            <a:r>
              <a:rPr lang="en-US" altLang="zh-CN" b="0" dirty="0">
                <a:solidFill>
                  <a:srgbClr val="003366"/>
                </a:solidFill>
                <a:ea typeface="楷体_GB2312"/>
              </a:rPr>
              <a:t>0001001000110100</a:t>
            </a:r>
          </a:p>
        </p:txBody>
      </p:sp>
      <p:sp>
        <p:nvSpPr>
          <p:cNvPr id="38" name="Text Box 16"/>
          <p:cNvSpPr txBox="1">
            <a:spLocks noChangeArrowheads="1"/>
          </p:cNvSpPr>
          <p:nvPr/>
        </p:nvSpPr>
        <p:spPr bwMode="auto">
          <a:xfrm>
            <a:off x="7428805" y="3085699"/>
            <a:ext cx="1463675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9pPr>
          </a:lstStyle>
          <a:p>
            <a:pPr eaLnBrk="1" hangingPunct="1"/>
            <a:r>
              <a:rPr lang="en-US" altLang="zh-CN" b="0" spc="-50" dirty="0" smtClean="0">
                <a:solidFill>
                  <a:srgbClr val="FF0000"/>
                </a:solidFill>
                <a:ea typeface="楷体_GB2312" pitchFamily="49" charset="-122"/>
              </a:rPr>
              <a:t>0000</a:t>
            </a:r>
            <a:r>
              <a:rPr lang="en-US" altLang="zh-CN" b="0" spc="-50" dirty="0" smtClean="0">
                <a:solidFill>
                  <a:srgbClr val="003366"/>
                </a:solidFill>
                <a:ea typeface="楷体_GB2312" pitchFamily="49" charset="-122"/>
              </a:rPr>
              <a:t>B</a:t>
            </a:r>
            <a:endParaRPr lang="en-US" altLang="zh-CN" b="0" spc="-50" dirty="0">
              <a:solidFill>
                <a:srgbClr val="003366"/>
              </a:solidFill>
              <a:ea typeface="楷体_GB2312" pitchFamily="49" charset="-122"/>
            </a:endParaRPr>
          </a:p>
        </p:txBody>
      </p:sp>
      <p:sp>
        <p:nvSpPr>
          <p:cNvPr id="39" name="Text Box 17"/>
          <p:cNvSpPr txBox="1">
            <a:spLocks noChangeArrowheads="1"/>
          </p:cNvSpPr>
          <p:nvPr/>
        </p:nvSpPr>
        <p:spPr bwMode="auto">
          <a:xfrm>
            <a:off x="4807739" y="3493491"/>
            <a:ext cx="384175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003366"/>
                </a:solidFill>
                <a:ea typeface="楷体_GB2312" pitchFamily="49" charset="-122"/>
              </a:rPr>
              <a:t>+</a:t>
            </a:r>
          </a:p>
        </p:txBody>
      </p:sp>
      <p:sp>
        <p:nvSpPr>
          <p:cNvPr id="40" name="Text Box 18"/>
          <p:cNvSpPr txBox="1">
            <a:spLocks noChangeArrowheads="1"/>
          </p:cNvSpPr>
          <p:nvPr/>
        </p:nvSpPr>
        <p:spPr bwMode="auto">
          <a:xfrm>
            <a:off x="5575101" y="3480791"/>
            <a:ext cx="3283407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 anchor="ctr">
            <a:spAutoFit/>
          </a:bodyPr>
          <a:lstStyle>
            <a:defPPr>
              <a:defRPr lang="zh-CN"/>
            </a:defPPr>
            <a:lvl1pPr>
              <a:defRPr kumimoji="1" sz="2400" b="0">
                <a:solidFill>
                  <a:srgbClr val="003366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2pPr>
            <a:lvl3pPr marL="11430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3pPr>
            <a:lvl4pPr marL="16002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4pPr>
            <a:lvl5pPr marL="20574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9pPr>
          </a:lstStyle>
          <a:p>
            <a:r>
              <a:rPr lang="en-US" altLang="zh-CN" dirty="0" smtClean="0"/>
              <a:t>000000000000</a:t>
            </a:r>
            <a:r>
              <a:rPr lang="en-US" altLang="zh-CN" sz="100" dirty="0" smtClean="0"/>
              <a:t> </a:t>
            </a:r>
            <a:r>
              <a:rPr lang="en-US" altLang="zh-CN" dirty="0" smtClean="0"/>
              <a:t>0010B</a:t>
            </a:r>
            <a:endParaRPr lang="en-US" altLang="zh-CN" dirty="0"/>
          </a:p>
        </p:txBody>
      </p:sp>
      <p:sp>
        <p:nvSpPr>
          <p:cNvPr id="41" name="Line 19"/>
          <p:cNvSpPr>
            <a:spLocks noChangeShapeType="1"/>
          </p:cNvSpPr>
          <p:nvPr/>
        </p:nvSpPr>
        <p:spPr bwMode="auto">
          <a:xfrm>
            <a:off x="4934500" y="3957983"/>
            <a:ext cx="3636000" cy="0"/>
          </a:xfrm>
          <a:prstGeom prst="line">
            <a:avLst/>
          </a:prstGeom>
          <a:noFill/>
          <a:ln w="9525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endParaRPr lang="zh-CN" altLang="en-US" sz="1600"/>
          </a:p>
        </p:txBody>
      </p:sp>
      <p:sp>
        <p:nvSpPr>
          <p:cNvPr id="42" name="Text Box 20"/>
          <p:cNvSpPr txBox="1">
            <a:spLocks noChangeArrowheads="1"/>
          </p:cNvSpPr>
          <p:nvPr/>
        </p:nvSpPr>
        <p:spPr bwMode="auto">
          <a:xfrm>
            <a:off x="5017616" y="3984029"/>
            <a:ext cx="3802856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 anchor="ctr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9pPr>
          </a:lstStyle>
          <a:p>
            <a:pPr algn="just" eaLnBrk="1" hangingPunct="1"/>
            <a:r>
              <a:rPr lang="en-US" altLang="zh-CN" b="0" spc="10" dirty="0" smtClean="0">
                <a:solidFill>
                  <a:srgbClr val="003366"/>
                </a:solidFill>
                <a:ea typeface="楷体_GB2312" pitchFamily="49" charset="-122"/>
              </a:rPr>
              <a:t>00010010001101000010B</a:t>
            </a:r>
            <a:endParaRPr lang="en-US" altLang="zh-CN" b="0" spc="10" dirty="0">
              <a:solidFill>
                <a:srgbClr val="003366"/>
              </a:solidFill>
              <a:ea typeface="楷体_GB2312" pitchFamily="49" charset="-122"/>
            </a:endParaRPr>
          </a:p>
        </p:txBody>
      </p:sp>
      <p:sp>
        <p:nvSpPr>
          <p:cNvPr id="48" name="Text Box 26"/>
          <p:cNvSpPr txBox="1">
            <a:spLocks noChangeArrowheads="1"/>
          </p:cNvSpPr>
          <p:nvPr/>
        </p:nvSpPr>
        <p:spPr bwMode="auto">
          <a:xfrm>
            <a:off x="5427250" y="4876401"/>
            <a:ext cx="898525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1E1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dirty="0">
                <a:solidFill>
                  <a:srgbClr val="003366"/>
                </a:solidFill>
                <a:ea typeface="楷体_GB2312" pitchFamily="49" charset="-122"/>
              </a:rPr>
              <a:t>即：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6325775" y="4603351"/>
            <a:ext cx="2273300" cy="1343321"/>
            <a:chOff x="6359747" y="4658620"/>
            <a:chExt cx="2273300" cy="1343321"/>
          </a:xfrm>
        </p:grpSpPr>
        <p:sp>
          <p:nvSpPr>
            <p:cNvPr id="43" name="Text Box 21"/>
            <p:cNvSpPr txBox="1">
              <a:spLocks noChangeArrowheads="1"/>
            </p:cNvSpPr>
            <p:nvPr/>
          </p:nvSpPr>
          <p:spPr bwMode="auto">
            <a:xfrm>
              <a:off x="6629622" y="4660208"/>
              <a:ext cx="2003425" cy="4638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 r:embed="rId3"/>
                    <a:srcRect/>
                    <a:tile tx="0" ty="0" sx="100000" sy="100000" flip="none" algn="tl"/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华文楷体" pitchFamily="2" charset="-122"/>
                </a:defRPr>
              </a:lvl1pPr>
              <a:lvl2pPr marL="742950" indent="-2857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华文楷体" pitchFamily="2" charset="-122"/>
                </a:defRPr>
              </a:lvl2pPr>
              <a:lvl3pPr marL="1143000" indent="-22860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华文楷体" pitchFamily="2" charset="-122"/>
                </a:defRPr>
              </a:lvl3pPr>
              <a:lvl4pPr marL="1600200" indent="-22860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华文楷体" pitchFamily="2" charset="-122"/>
                </a:defRPr>
              </a:lvl4pPr>
              <a:lvl5pPr marL="2057400" indent="-22860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华文楷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华文楷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华文楷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华文楷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华文楷体" pitchFamily="2" charset="-122"/>
                </a:defRPr>
              </a:lvl9pPr>
            </a:lstStyle>
            <a:p>
              <a:pPr eaLnBrk="1" hangingPunct="1"/>
              <a:r>
                <a:rPr lang="en-US" altLang="zh-CN" b="0">
                  <a:solidFill>
                    <a:srgbClr val="003366"/>
                  </a:solidFill>
                  <a:ea typeface="楷体_GB2312" pitchFamily="49" charset="-122"/>
                </a:rPr>
                <a:t>1234</a:t>
              </a:r>
            </a:p>
          </p:txBody>
        </p:sp>
        <p:sp>
          <p:nvSpPr>
            <p:cNvPr id="44" name="Text Box 22"/>
            <p:cNvSpPr txBox="1">
              <a:spLocks noChangeArrowheads="1"/>
            </p:cNvSpPr>
            <p:nvPr/>
          </p:nvSpPr>
          <p:spPr bwMode="auto">
            <a:xfrm>
              <a:off x="7307812" y="4658620"/>
              <a:ext cx="1249362" cy="4638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 r:embed="rId3"/>
                    <a:srcRect/>
                    <a:tile tx="0" ty="0" sx="100000" sy="100000" flip="none" algn="tl"/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华文楷体" pitchFamily="2" charset="-122"/>
                </a:defRPr>
              </a:lvl1pPr>
              <a:lvl2pPr marL="742950" indent="-2857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华文楷体" pitchFamily="2" charset="-122"/>
                </a:defRPr>
              </a:lvl2pPr>
              <a:lvl3pPr marL="1143000" indent="-22860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华文楷体" pitchFamily="2" charset="-122"/>
                </a:defRPr>
              </a:lvl3pPr>
              <a:lvl4pPr marL="1600200" indent="-22860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华文楷体" pitchFamily="2" charset="-122"/>
                </a:defRPr>
              </a:lvl4pPr>
              <a:lvl5pPr marL="2057400" indent="-22860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华文楷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华文楷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华文楷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华文楷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华文楷体" pitchFamily="2" charset="-122"/>
                </a:defRPr>
              </a:lvl9pPr>
            </a:lstStyle>
            <a:p>
              <a:pPr eaLnBrk="1" hangingPunct="1"/>
              <a:r>
                <a:rPr lang="en-US" altLang="zh-CN" b="0" dirty="0">
                  <a:solidFill>
                    <a:srgbClr val="FF0000"/>
                  </a:solidFill>
                  <a:ea typeface="楷体_GB2312" pitchFamily="49" charset="-122"/>
                </a:rPr>
                <a:t>0</a:t>
              </a:r>
              <a:r>
                <a:rPr lang="en-US" altLang="zh-CN" b="0" spc="-100" dirty="0">
                  <a:solidFill>
                    <a:srgbClr val="003366"/>
                  </a:solidFill>
                  <a:ea typeface="楷体_GB2312" pitchFamily="49" charset="-122"/>
                </a:rPr>
                <a:t> </a:t>
              </a:r>
              <a:r>
                <a:rPr lang="en-US" altLang="zh-CN" b="0" dirty="0">
                  <a:solidFill>
                    <a:srgbClr val="003366"/>
                  </a:solidFill>
                  <a:ea typeface="楷体_GB2312" pitchFamily="49" charset="-122"/>
                </a:rPr>
                <a:t>H</a:t>
              </a:r>
            </a:p>
          </p:txBody>
        </p:sp>
        <p:sp>
          <p:nvSpPr>
            <p:cNvPr id="45" name="Text Box 23"/>
            <p:cNvSpPr txBox="1">
              <a:spLocks noChangeArrowheads="1"/>
            </p:cNvSpPr>
            <p:nvPr/>
          </p:nvSpPr>
          <p:spPr bwMode="auto">
            <a:xfrm>
              <a:off x="6837476" y="5061845"/>
              <a:ext cx="1663700" cy="4638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 r:embed="rId3"/>
                    <a:srcRect/>
                    <a:tile tx="0" ty="0" sx="100000" sy="100000" flip="none" algn="tl"/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华文楷体" pitchFamily="2" charset="-122"/>
                </a:defRPr>
              </a:lvl1pPr>
              <a:lvl2pPr marL="742950" indent="-2857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华文楷体" pitchFamily="2" charset="-122"/>
                </a:defRPr>
              </a:lvl2pPr>
              <a:lvl3pPr marL="1143000" indent="-22860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华文楷体" pitchFamily="2" charset="-122"/>
                </a:defRPr>
              </a:lvl3pPr>
              <a:lvl4pPr marL="1600200" indent="-22860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华文楷体" pitchFamily="2" charset="-122"/>
                </a:defRPr>
              </a:lvl4pPr>
              <a:lvl5pPr marL="2057400" indent="-22860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华文楷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华文楷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华文楷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华文楷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华文楷体" pitchFamily="2" charset="-122"/>
                </a:defRPr>
              </a:lvl9pPr>
            </a:lstStyle>
            <a:p>
              <a:pPr eaLnBrk="1" hangingPunct="1"/>
              <a:r>
                <a:rPr lang="en-US" altLang="zh-CN" b="0" dirty="0">
                  <a:solidFill>
                    <a:srgbClr val="003366"/>
                  </a:solidFill>
                  <a:ea typeface="楷体_GB2312" pitchFamily="49" charset="-122"/>
                </a:rPr>
                <a:t>0002 H</a:t>
              </a:r>
            </a:p>
          </p:txBody>
        </p:sp>
        <p:sp>
          <p:nvSpPr>
            <p:cNvPr id="46" name="Line 24"/>
            <p:cNvSpPr>
              <a:spLocks noChangeShapeType="1"/>
            </p:cNvSpPr>
            <p:nvPr/>
          </p:nvSpPr>
          <p:spPr bwMode="auto">
            <a:xfrm flipV="1">
              <a:off x="6359747" y="5539037"/>
              <a:ext cx="1828800" cy="0"/>
            </a:xfrm>
            <a:prstGeom prst="line">
              <a:avLst/>
            </a:prstGeom>
            <a:noFill/>
            <a:ln w="9525">
              <a:solidFill>
                <a:srgbClr val="0070C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/>
            <a:p>
              <a:endParaRPr lang="zh-CN" altLang="en-US" sz="1600"/>
            </a:p>
          </p:txBody>
        </p:sp>
        <p:sp>
          <p:nvSpPr>
            <p:cNvPr id="47" name="Text Box 25"/>
            <p:cNvSpPr txBox="1">
              <a:spLocks noChangeArrowheads="1"/>
            </p:cNvSpPr>
            <p:nvPr/>
          </p:nvSpPr>
          <p:spPr bwMode="auto">
            <a:xfrm>
              <a:off x="6675442" y="5538095"/>
              <a:ext cx="1870075" cy="4638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 r:embed="rId3"/>
                    <a:srcRect/>
                    <a:tile tx="0" ty="0" sx="100000" sy="100000" flip="none" algn="tl"/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华文楷体" pitchFamily="2" charset="-122"/>
                </a:defRPr>
              </a:lvl1pPr>
              <a:lvl2pPr marL="742950" indent="-2857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华文楷体" pitchFamily="2" charset="-122"/>
                </a:defRPr>
              </a:lvl2pPr>
              <a:lvl3pPr marL="1143000" indent="-22860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华文楷体" pitchFamily="2" charset="-122"/>
                </a:defRPr>
              </a:lvl3pPr>
              <a:lvl4pPr marL="1600200" indent="-22860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华文楷体" pitchFamily="2" charset="-122"/>
                </a:defRPr>
              </a:lvl4pPr>
              <a:lvl5pPr marL="2057400" indent="-22860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华文楷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华文楷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华文楷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华文楷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华文楷体" pitchFamily="2" charset="-122"/>
                </a:defRPr>
              </a:lvl9pPr>
            </a:lstStyle>
            <a:p>
              <a:pPr eaLnBrk="1" hangingPunct="1"/>
              <a:r>
                <a:rPr lang="en-US" altLang="zh-CN" b="0" dirty="0">
                  <a:solidFill>
                    <a:srgbClr val="003366"/>
                  </a:solidFill>
                  <a:ea typeface="楷体_GB2312" pitchFamily="49" charset="-122"/>
                </a:rPr>
                <a:t>12342 H</a:t>
              </a:r>
            </a:p>
          </p:txBody>
        </p:sp>
        <p:sp>
          <p:nvSpPr>
            <p:cNvPr id="49" name="Text Box 28"/>
            <p:cNvSpPr txBox="1">
              <a:spLocks noChangeArrowheads="1"/>
            </p:cNvSpPr>
            <p:nvPr/>
          </p:nvSpPr>
          <p:spPr bwMode="auto">
            <a:xfrm>
              <a:off x="6421660" y="5061845"/>
              <a:ext cx="384175" cy="4638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 r:embed="rId3"/>
                    <a:srcRect/>
                    <a:tile tx="0" ty="0" sx="100000" sy="100000" flip="none" algn="tl"/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6800" rIns="90000" bIns="46800" anchor="ctr">
              <a:spAutoFit/>
            </a:bodyPr>
            <a:lstStyle>
              <a:lvl1pPr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华文楷体" pitchFamily="2" charset="-122"/>
                </a:defRPr>
              </a:lvl1pPr>
              <a:lvl2pPr marL="742950" indent="-28575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华文楷体" pitchFamily="2" charset="-122"/>
                </a:defRPr>
              </a:lvl2pPr>
              <a:lvl3pPr marL="1143000" indent="-22860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华文楷体" pitchFamily="2" charset="-122"/>
                </a:defRPr>
              </a:lvl3pPr>
              <a:lvl4pPr marL="1600200" indent="-22860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华文楷体" pitchFamily="2" charset="-122"/>
                </a:defRPr>
              </a:lvl4pPr>
              <a:lvl5pPr marL="2057400" indent="-228600" eaLnBrk="0" hangingPunct="0"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华文楷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华文楷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华文楷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华文楷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Times New Roman" pitchFamily="18" charset="0"/>
                  <a:ea typeface="华文楷体" pitchFamily="2" charset="-122"/>
                </a:defRPr>
              </a:lvl9pPr>
            </a:lstStyle>
            <a:p>
              <a:pPr eaLnBrk="1" hangingPunct="1"/>
              <a:r>
                <a:rPr lang="en-US" altLang="zh-CN" b="0">
                  <a:solidFill>
                    <a:srgbClr val="003366"/>
                  </a:solidFill>
                  <a:ea typeface="楷体_GB2312" pitchFamily="49" charset="-122"/>
                </a:rPr>
                <a:t>+</a:t>
              </a:r>
            </a:p>
          </p:txBody>
        </p:sp>
      </p:grpSp>
      <p:sp>
        <p:nvSpPr>
          <p:cNvPr id="51" name="Text Box 29"/>
          <p:cNvSpPr txBox="1">
            <a:spLocks noChangeArrowheads="1"/>
          </p:cNvSpPr>
          <p:nvPr/>
        </p:nvSpPr>
        <p:spPr bwMode="auto">
          <a:xfrm>
            <a:off x="7179818" y="2415406"/>
            <a:ext cx="1471613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1pPr>
            <a:lvl2pPr marL="742950" indent="-28575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2pPr>
            <a:lvl3pPr marL="11430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3pPr>
            <a:lvl4pPr marL="16002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4pPr>
            <a:lvl5pPr marL="2057400" indent="-228600" eaLnBrk="0" hangingPunct="0"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</a:defRPr>
            </a:lvl9pPr>
          </a:lstStyle>
          <a:p>
            <a:pPr eaLnBrk="1" hangingPunct="1"/>
            <a:r>
              <a:rPr lang="en-US" altLang="zh-CN" dirty="0">
                <a:ea typeface="楷体_GB2312" pitchFamily="49" charset="-122"/>
              </a:rPr>
              <a:t>12342H</a:t>
            </a:r>
            <a:endParaRPr lang="en-US" altLang="zh-CN" dirty="0">
              <a:solidFill>
                <a:srgbClr val="003366"/>
              </a:solidFill>
              <a:ea typeface="楷体_GB2312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1844824"/>
            <a:ext cx="4319464" cy="525401"/>
          </a:xfrm>
          <a:noFill/>
          <a:ln>
            <a:noFill/>
          </a:ln>
        </p:spPr>
        <p:txBody>
          <a:bodyPr vert="horz" wrap="square" lIns="90000" tIns="46800" rIns="90000" bIns="46800" rtlCol="0" anchor="b">
            <a:spAutoFit/>
          </a:bodyPr>
          <a:lstStyle/>
          <a:p>
            <a:pPr marL="285750" indent="-285750" algn="l">
              <a:spcBef>
                <a:spcPct val="50000"/>
              </a:spcBef>
              <a:buFont typeface="Wingdings" pitchFamily="2" charset="2"/>
              <a:buChar char="Ø"/>
            </a:pPr>
            <a:r>
              <a:rPr lang="en-US" altLang="zh-CN" sz="2800" b="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 </a:t>
            </a:r>
            <a:r>
              <a:rPr lang="zh-CN" altLang="zh-CN" sz="2800" b="0" dirty="0" smtClean="0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分段</a:t>
            </a:r>
            <a:r>
              <a:rPr lang="zh-CN" altLang="zh-CN" sz="2800" b="0" dirty="0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技术</a:t>
            </a:r>
            <a:endParaRPr lang="zh-CN" altLang="en-US" sz="2800" b="0" dirty="0">
              <a:solidFill>
                <a:srgbClr val="000066"/>
              </a:solidFill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1240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1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500"/>
                            </p:stCondLst>
                            <p:childTnLst>
                              <p:par>
                                <p:cTn id="75" presetID="15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70" grpId="0" animBg="1" autoUpdateAnimBg="0"/>
      <p:bldP spid="71" grpId="0" animBg="1" autoUpdateAnimBg="0"/>
      <p:bldP spid="77" grpId="0" animBg="1" autoUpdateAnimBg="0"/>
      <p:bldP spid="37" grpId="0" autoUpdateAnimBg="0"/>
      <p:bldP spid="38" grpId="0" autoUpdateAnimBg="0"/>
      <p:bldP spid="39" grpId="0" autoUpdateAnimBg="0"/>
      <p:bldP spid="40" grpId="0" autoUpdateAnimBg="0"/>
      <p:bldP spid="41" grpId="0" animBg="1"/>
      <p:bldP spid="42" grpId="0" autoUpdateAnimBg="0"/>
      <p:bldP spid="48" grpId="0" autoUpdateAnimBg="0"/>
      <p:bldP spid="51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dirty="0" smtClean="0"/>
              <a:t>2.1.6  8086</a:t>
            </a:r>
            <a:r>
              <a:rPr lang="zh-CN" altLang="zh-CN" dirty="0" smtClean="0"/>
              <a:t>的存储器组织及</a:t>
            </a:r>
            <a:r>
              <a:rPr lang="en-US" altLang="zh-CN" dirty="0" smtClean="0"/>
              <a:t>I/O</a:t>
            </a:r>
            <a:r>
              <a:rPr lang="zh-CN" altLang="zh-CN" dirty="0" smtClean="0"/>
              <a:t>组织</a:t>
            </a:r>
            <a:endParaRPr lang="zh-CN" altLang="en-US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540000" y="1156509"/>
            <a:ext cx="3775393" cy="584775"/>
          </a:xfrm>
          <a:noFill/>
        </p:spPr>
        <p:txBody>
          <a:bodyPr vert="horz" wrap="none" lIns="91440" tIns="45720" rIns="91440" bIns="45720" rtlCol="0" anchor="ctr" anchorCtr="0">
            <a:spAutoFit/>
          </a:bodyPr>
          <a:lstStyle/>
          <a:p>
            <a:pPr algn="l"/>
            <a:r>
              <a:rPr lang="en-US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．</a:t>
            </a:r>
            <a:r>
              <a:rPr lang="en-US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8086</a:t>
            </a:r>
            <a:r>
              <a:rPr lang="zh-CN" altLang="en-US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的</a:t>
            </a:r>
            <a:r>
              <a:rPr lang="en-US" altLang="zh-CN" sz="3200" b="0" dirty="0">
                <a:solidFill>
                  <a:schemeClr val="tx1"/>
                </a:solidFill>
                <a:ea typeface="黑体" pitchFamily="49" charset="-122"/>
              </a:rPr>
              <a:t>I/O</a:t>
            </a:r>
            <a:r>
              <a:rPr lang="zh-CN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组织</a:t>
            </a:r>
            <a:endParaRPr lang="zh-CN" altLang="en-US" sz="3200" b="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33400" y="1844824"/>
            <a:ext cx="8077200" cy="4176000"/>
            <a:chOff x="457200" y="1988840"/>
            <a:chExt cx="8077200" cy="4176000"/>
          </a:xfrm>
        </p:grpSpPr>
        <p:sp>
          <p:nvSpPr>
            <p:cNvPr id="10" name="Rectangle 1032"/>
            <p:cNvSpPr>
              <a:spLocks noChangeArrowheads="1"/>
            </p:cNvSpPr>
            <p:nvPr/>
          </p:nvSpPr>
          <p:spPr bwMode="auto">
            <a:xfrm>
              <a:off x="457200" y="1988840"/>
              <a:ext cx="8077200" cy="4176000"/>
            </a:xfrm>
            <a:prstGeom prst="rect">
              <a:avLst/>
            </a:prstGeom>
            <a:solidFill>
              <a:srgbClr val="E4E4E4"/>
            </a:solidFill>
            <a:ln w="28575">
              <a:solidFill>
                <a:srgbClr val="BDBD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611832" y="2089150"/>
              <a:ext cx="7848600" cy="4007251"/>
              <a:chOff x="533400" y="2089150"/>
              <a:chExt cx="7848600" cy="4007251"/>
            </a:xfrm>
          </p:grpSpPr>
          <p:sp>
            <p:nvSpPr>
              <p:cNvPr id="11" name="Text Box 1034"/>
              <p:cNvSpPr txBox="1">
                <a:spLocks noChangeArrowheads="1"/>
              </p:cNvSpPr>
              <p:nvPr/>
            </p:nvSpPr>
            <p:spPr bwMode="auto">
              <a:xfrm>
                <a:off x="533400" y="2089150"/>
                <a:ext cx="7848600" cy="400725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just">
                  <a:spcBef>
                    <a:spcPct val="30000"/>
                  </a:spcBef>
                  <a:buFontTx/>
                  <a:buNone/>
                </a:pPr>
                <a:r>
                  <a:rPr lang="zh-CN" altLang="en-US" sz="2400" dirty="0">
                    <a:latin typeface="Times New Roman" pitchFamily="18" charset="0"/>
                    <a:ea typeface="楷体_GB2312"/>
                    <a:cs typeface="Times New Roman" pitchFamily="18" charset="0"/>
                  </a:rPr>
                  <a:t>　　</a:t>
                </a:r>
                <a:r>
                  <a:rPr lang="en-US" altLang="zh-CN" sz="2400" dirty="0">
                    <a:latin typeface="Times New Roman" pitchFamily="18" charset="0"/>
                    <a:ea typeface="楷体_GB2312"/>
                    <a:cs typeface="Times New Roman" pitchFamily="18" charset="0"/>
                  </a:rPr>
                  <a:t>8086</a:t>
                </a:r>
                <a:r>
                  <a:rPr lang="zh-CN" altLang="en-US" sz="2400" dirty="0">
                    <a:latin typeface="Times New Roman" pitchFamily="18" charset="0"/>
                    <a:ea typeface="楷体_GB2312"/>
                    <a:cs typeface="Times New Roman" pitchFamily="18" charset="0"/>
                  </a:rPr>
                  <a:t>系统与外部设备之间通过</a:t>
                </a:r>
                <a:r>
                  <a:rPr lang="en-US" altLang="zh-CN" sz="2400" dirty="0">
                    <a:latin typeface="Times New Roman" pitchFamily="18" charset="0"/>
                    <a:ea typeface="楷体_GB2312"/>
                    <a:cs typeface="Times New Roman" pitchFamily="18" charset="0"/>
                  </a:rPr>
                  <a:t>I/O</a:t>
                </a:r>
                <a:r>
                  <a:rPr lang="zh-CN" altLang="en-US" sz="2400" dirty="0" smtClean="0">
                    <a:latin typeface="Times New Roman" pitchFamily="18" charset="0"/>
                    <a:ea typeface="楷体_GB2312"/>
                    <a:cs typeface="Times New Roman" pitchFamily="18" charset="0"/>
                  </a:rPr>
                  <a:t>接口联系</a:t>
                </a:r>
                <a:r>
                  <a:rPr lang="zh-CN" altLang="en-US" sz="2400" dirty="0">
                    <a:latin typeface="Times New Roman" pitchFamily="18" charset="0"/>
                    <a:ea typeface="楷体_GB2312"/>
                    <a:cs typeface="Times New Roman" pitchFamily="18" charset="0"/>
                  </a:rPr>
                  <a:t>。</a:t>
                </a:r>
              </a:p>
              <a:p>
                <a:pPr algn="just">
                  <a:spcBef>
                    <a:spcPct val="30000"/>
                  </a:spcBef>
                  <a:buFontTx/>
                  <a:buNone/>
                </a:pPr>
                <a:r>
                  <a:rPr lang="zh-CN" altLang="en-US" sz="2400" dirty="0">
                    <a:latin typeface="Times New Roman" pitchFamily="18" charset="0"/>
                    <a:ea typeface="楷体_GB2312"/>
                    <a:cs typeface="Times New Roman" pitchFamily="18" charset="0"/>
                  </a:rPr>
                  <a:t>　　每个</a:t>
                </a:r>
                <a:r>
                  <a:rPr lang="en-US" altLang="zh-CN" sz="2400" dirty="0" smtClean="0">
                    <a:latin typeface="Times New Roman" pitchFamily="18" charset="0"/>
                    <a:ea typeface="楷体_GB2312"/>
                    <a:cs typeface="Times New Roman" pitchFamily="18" charset="0"/>
                  </a:rPr>
                  <a:t>I/O</a:t>
                </a:r>
                <a:r>
                  <a:rPr lang="zh-CN" altLang="en-US" sz="2400" dirty="0" smtClean="0">
                    <a:latin typeface="Times New Roman" pitchFamily="18" charset="0"/>
                    <a:ea typeface="楷体_GB2312"/>
                    <a:cs typeface="Times New Roman" pitchFamily="18" charset="0"/>
                  </a:rPr>
                  <a:t>接口电路都包含一</a:t>
                </a:r>
                <a:r>
                  <a:rPr lang="zh-CN" altLang="en-US" sz="2400" dirty="0">
                    <a:latin typeface="Times New Roman" pitchFamily="18" charset="0"/>
                    <a:ea typeface="楷体_GB2312"/>
                    <a:cs typeface="Times New Roman" pitchFamily="18" charset="0"/>
                  </a:rPr>
                  <a:t>个或几个</a:t>
                </a:r>
                <a:r>
                  <a:rPr lang="en-US" altLang="zh-CN" sz="2400" dirty="0">
                    <a:latin typeface="Times New Roman" pitchFamily="18" charset="0"/>
                    <a:ea typeface="楷体_GB2312"/>
                    <a:cs typeface="Times New Roman" pitchFamily="18" charset="0"/>
                  </a:rPr>
                  <a:t>I/O</a:t>
                </a:r>
                <a:r>
                  <a:rPr lang="zh-CN" altLang="en-US" sz="2400" dirty="0">
                    <a:latin typeface="Times New Roman" pitchFamily="18" charset="0"/>
                    <a:ea typeface="楷体_GB2312"/>
                    <a:cs typeface="Times New Roman" pitchFamily="18" charset="0"/>
                  </a:rPr>
                  <a:t>端口（寄存器），每个端口对应一个端口号（又称端口地址），</a:t>
                </a:r>
                <a:r>
                  <a:rPr lang="en-US" altLang="zh-CN" sz="2400" dirty="0">
                    <a:latin typeface="Times New Roman" pitchFamily="18" charset="0"/>
                    <a:ea typeface="楷体_GB2312"/>
                    <a:cs typeface="Times New Roman" pitchFamily="18" charset="0"/>
                  </a:rPr>
                  <a:t>8086</a:t>
                </a:r>
                <a:r>
                  <a:rPr lang="zh-CN" altLang="en-US" sz="2400" dirty="0" smtClean="0">
                    <a:latin typeface="Times New Roman" pitchFamily="18" charset="0"/>
                    <a:ea typeface="楷体_GB2312"/>
                    <a:cs typeface="Times New Roman" pitchFamily="18" charset="0"/>
                  </a:rPr>
                  <a:t>系统使用</a:t>
                </a:r>
                <a:r>
                  <a:rPr lang="en-US" altLang="zh-CN" sz="2400" dirty="0" smtClean="0">
                    <a:latin typeface="Times New Roman" pitchFamily="18" charset="0"/>
                    <a:ea typeface="楷体_GB2312"/>
                    <a:cs typeface="Times New Roman" pitchFamily="18" charset="0"/>
                  </a:rPr>
                  <a:t>I/O</a:t>
                </a:r>
                <a:r>
                  <a:rPr lang="zh-CN" altLang="en-US" sz="2400" dirty="0" smtClean="0">
                    <a:latin typeface="Times New Roman" pitchFamily="18" charset="0"/>
                    <a:ea typeface="楷体_GB2312"/>
                    <a:cs typeface="Times New Roman" pitchFamily="18" charset="0"/>
                  </a:rPr>
                  <a:t>独立编址方式，可管理</a:t>
                </a:r>
                <a:r>
                  <a:rPr lang="en-US" altLang="zh-CN" sz="2400" dirty="0" smtClean="0">
                    <a:latin typeface="Times New Roman" pitchFamily="18" charset="0"/>
                    <a:ea typeface="楷体_GB2312"/>
                    <a:cs typeface="Times New Roman" pitchFamily="18" charset="0"/>
                  </a:rPr>
                  <a:t>64KB</a:t>
                </a:r>
                <a:r>
                  <a:rPr lang="zh-CN" altLang="en-US" sz="2400" dirty="0" smtClean="0">
                    <a:latin typeface="Times New Roman" pitchFamily="18" charset="0"/>
                    <a:ea typeface="楷体_GB2312"/>
                    <a:cs typeface="Times New Roman" pitchFamily="18" charset="0"/>
                  </a:rPr>
                  <a:t>的</a:t>
                </a:r>
                <a:r>
                  <a:rPr lang="en-US" altLang="zh-CN" sz="2400" dirty="0" smtClean="0">
                    <a:latin typeface="Times New Roman" pitchFamily="18" charset="0"/>
                    <a:ea typeface="楷体_GB2312"/>
                    <a:cs typeface="Times New Roman" pitchFamily="18" charset="0"/>
                  </a:rPr>
                  <a:t>I/O</a:t>
                </a:r>
                <a:r>
                  <a:rPr lang="zh-CN" altLang="en-US" sz="2400" dirty="0" smtClean="0">
                    <a:latin typeface="Times New Roman" pitchFamily="18" charset="0"/>
                    <a:ea typeface="楷体_GB2312"/>
                    <a:cs typeface="Times New Roman" pitchFamily="18" charset="0"/>
                  </a:rPr>
                  <a:t>端口空间。可访问</a:t>
                </a:r>
                <a:r>
                  <a:rPr lang="en-US" altLang="zh-CN" sz="2400" dirty="0" smtClean="0">
                    <a:latin typeface="Times New Roman" pitchFamily="18" charset="0"/>
                    <a:ea typeface="楷体_GB2312"/>
                    <a:cs typeface="Times New Roman" pitchFamily="18" charset="0"/>
                  </a:rPr>
                  <a:t>65536</a:t>
                </a:r>
                <a:r>
                  <a:rPr lang="zh-CN" altLang="en-US" sz="2400" dirty="0" smtClean="0">
                    <a:latin typeface="Times New Roman" pitchFamily="18" charset="0"/>
                    <a:ea typeface="楷体_GB2312"/>
                    <a:cs typeface="Times New Roman" pitchFamily="18" charset="0"/>
                  </a:rPr>
                  <a:t>个</a:t>
                </a:r>
                <a:r>
                  <a:rPr lang="en-US" altLang="zh-CN" sz="2400" dirty="0">
                    <a:latin typeface="Times New Roman" pitchFamily="18" charset="0"/>
                    <a:ea typeface="楷体_GB2312"/>
                    <a:cs typeface="Times New Roman" pitchFamily="18" charset="0"/>
                  </a:rPr>
                  <a:t>8</a:t>
                </a:r>
                <a:r>
                  <a:rPr lang="zh-CN" altLang="en-US" sz="2400" dirty="0">
                    <a:latin typeface="Times New Roman" pitchFamily="18" charset="0"/>
                    <a:ea typeface="楷体_GB2312"/>
                    <a:cs typeface="Times New Roman" pitchFamily="18" charset="0"/>
                  </a:rPr>
                  <a:t>位端口，两个相邻的</a:t>
                </a:r>
                <a:r>
                  <a:rPr lang="en-US" altLang="zh-CN" sz="2400" dirty="0">
                    <a:latin typeface="Times New Roman" pitchFamily="18" charset="0"/>
                    <a:ea typeface="楷体_GB2312"/>
                    <a:cs typeface="Times New Roman" pitchFamily="18" charset="0"/>
                  </a:rPr>
                  <a:t>8</a:t>
                </a:r>
                <a:r>
                  <a:rPr lang="zh-CN" altLang="en-US" sz="2400" dirty="0">
                    <a:latin typeface="Times New Roman" pitchFamily="18" charset="0"/>
                    <a:ea typeface="楷体_GB2312"/>
                    <a:cs typeface="Times New Roman" pitchFamily="18" charset="0"/>
                  </a:rPr>
                  <a:t>位端口可以组成一个</a:t>
                </a:r>
                <a:r>
                  <a:rPr lang="en-US" altLang="zh-CN" sz="2400" dirty="0">
                    <a:latin typeface="Times New Roman" pitchFamily="18" charset="0"/>
                    <a:ea typeface="楷体_GB2312"/>
                    <a:cs typeface="Times New Roman" pitchFamily="18" charset="0"/>
                  </a:rPr>
                  <a:t>16</a:t>
                </a:r>
                <a:r>
                  <a:rPr lang="zh-CN" altLang="en-US" sz="2400" dirty="0">
                    <a:latin typeface="Times New Roman" pitchFamily="18" charset="0"/>
                    <a:ea typeface="楷体_GB2312"/>
                    <a:cs typeface="Times New Roman" pitchFamily="18" charset="0"/>
                  </a:rPr>
                  <a:t>位的端</a:t>
                </a:r>
                <a:r>
                  <a:rPr lang="zh-CN" altLang="en-US" sz="2400" dirty="0" smtClean="0">
                    <a:latin typeface="Times New Roman" pitchFamily="18" charset="0"/>
                    <a:ea typeface="楷体_GB2312"/>
                    <a:cs typeface="Times New Roman" pitchFamily="18" charset="0"/>
                  </a:rPr>
                  <a:t>口。</a:t>
                </a:r>
                <a:endParaRPr lang="zh-CN" altLang="en-US" sz="2400" dirty="0">
                  <a:latin typeface="Times New Roman" pitchFamily="18" charset="0"/>
                  <a:ea typeface="楷体_GB2312"/>
                  <a:cs typeface="Times New Roman" pitchFamily="18" charset="0"/>
                </a:endParaRPr>
              </a:p>
              <a:p>
                <a:pPr algn="just">
                  <a:spcBef>
                    <a:spcPct val="30000"/>
                  </a:spcBef>
                  <a:buFontTx/>
                  <a:buNone/>
                </a:pPr>
                <a:r>
                  <a:rPr lang="zh-CN" altLang="en-US" sz="2400" dirty="0">
                    <a:latin typeface="Times New Roman" pitchFamily="18" charset="0"/>
                    <a:ea typeface="楷体_GB2312"/>
                    <a:cs typeface="Times New Roman" pitchFamily="18" charset="0"/>
                  </a:rPr>
                  <a:t>　　指令系统提供了</a:t>
                </a:r>
                <a:r>
                  <a:rPr lang="en-US" altLang="zh-CN" sz="2400" dirty="0">
                    <a:latin typeface="Times New Roman" pitchFamily="18" charset="0"/>
                    <a:ea typeface="楷体_GB2312"/>
                    <a:cs typeface="Times New Roman" pitchFamily="18" charset="0"/>
                  </a:rPr>
                  <a:t>IN</a:t>
                </a:r>
                <a:r>
                  <a:rPr lang="zh-CN" altLang="en-US" sz="2400" dirty="0">
                    <a:latin typeface="Times New Roman" pitchFamily="18" charset="0"/>
                    <a:ea typeface="楷体_GB2312"/>
                    <a:cs typeface="Times New Roman" pitchFamily="18" charset="0"/>
                  </a:rPr>
                  <a:t>及</a:t>
                </a:r>
                <a:r>
                  <a:rPr lang="en-US" altLang="zh-CN" sz="2400" dirty="0">
                    <a:latin typeface="Times New Roman" pitchFamily="18" charset="0"/>
                    <a:ea typeface="楷体_GB2312"/>
                    <a:cs typeface="Times New Roman" pitchFamily="18" charset="0"/>
                  </a:rPr>
                  <a:t>OUT</a:t>
                </a:r>
                <a:r>
                  <a:rPr lang="zh-CN" altLang="en-US" sz="2400" dirty="0">
                    <a:latin typeface="Times New Roman" pitchFamily="18" charset="0"/>
                    <a:ea typeface="楷体_GB2312"/>
                    <a:cs typeface="Times New Roman" pitchFamily="18" charset="0"/>
                  </a:rPr>
                  <a:t>指令访问端口，</a:t>
                </a:r>
                <a:r>
                  <a:rPr lang="en-US" altLang="zh-CN" sz="2400" dirty="0">
                    <a:latin typeface="Times New Roman" pitchFamily="18" charset="0"/>
                    <a:ea typeface="楷体_GB2312"/>
                    <a:cs typeface="Times New Roman" pitchFamily="18" charset="0"/>
                  </a:rPr>
                  <a:t>CPU</a:t>
                </a:r>
                <a:r>
                  <a:rPr lang="zh-CN" altLang="en-US" sz="2400" dirty="0">
                    <a:latin typeface="Times New Roman" pitchFamily="18" charset="0"/>
                    <a:ea typeface="楷体_GB2312"/>
                    <a:cs typeface="Times New Roman" pitchFamily="18" charset="0"/>
                  </a:rPr>
                  <a:t>在执行这样的指令时，会从硬件上产生有效的</a:t>
                </a:r>
                <a:r>
                  <a:rPr lang="en-US" altLang="zh-CN" sz="2400" dirty="0">
                    <a:latin typeface="Times New Roman" pitchFamily="18" charset="0"/>
                    <a:ea typeface="楷体_GB2312"/>
                    <a:cs typeface="Times New Roman" pitchFamily="18" charset="0"/>
                  </a:rPr>
                  <a:t>RD</a:t>
                </a:r>
                <a:r>
                  <a:rPr lang="zh-CN" altLang="en-US" sz="2400" dirty="0">
                    <a:latin typeface="Times New Roman" pitchFamily="18" charset="0"/>
                    <a:ea typeface="楷体_GB2312"/>
                    <a:cs typeface="Times New Roman" pitchFamily="18" charset="0"/>
                  </a:rPr>
                  <a:t>信号或</a:t>
                </a:r>
                <a:r>
                  <a:rPr lang="en-US" altLang="zh-CN" sz="2400" dirty="0">
                    <a:latin typeface="Times New Roman" pitchFamily="18" charset="0"/>
                    <a:ea typeface="楷体_GB2312"/>
                    <a:cs typeface="Times New Roman" pitchFamily="18" charset="0"/>
                  </a:rPr>
                  <a:t>WR</a:t>
                </a:r>
                <a:r>
                  <a:rPr lang="zh-CN" altLang="en-US" sz="2400" dirty="0">
                    <a:latin typeface="Times New Roman" pitchFamily="18" charset="0"/>
                    <a:ea typeface="楷体_GB2312"/>
                    <a:cs typeface="Times New Roman" pitchFamily="18" charset="0"/>
                  </a:rPr>
                  <a:t>信号，同时使</a:t>
                </a:r>
                <a:r>
                  <a:rPr lang="en-US" altLang="zh-CN" sz="2400" dirty="0">
                    <a:latin typeface="Times New Roman" pitchFamily="18" charset="0"/>
                    <a:ea typeface="楷体_GB2312"/>
                    <a:cs typeface="Times New Roman" pitchFamily="18" charset="0"/>
                  </a:rPr>
                  <a:t>M/IO</a:t>
                </a:r>
                <a:r>
                  <a:rPr lang="zh-CN" altLang="en-US" sz="2400" dirty="0">
                    <a:latin typeface="Times New Roman" pitchFamily="18" charset="0"/>
                    <a:ea typeface="楷体_GB2312"/>
                    <a:cs typeface="Times New Roman" pitchFamily="18" charset="0"/>
                  </a:rPr>
                  <a:t>信号变为低电平，通过外部逻辑电路的组合产生对</a:t>
                </a:r>
                <a:r>
                  <a:rPr lang="en-US" altLang="zh-CN" sz="2400" dirty="0">
                    <a:latin typeface="Times New Roman" pitchFamily="18" charset="0"/>
                    <a:ea typeface="楷体_GB2312"/>
                    <a:cs typeface="Times New Roman" pitchFamily="18" charset="0"/>
                  </a:rPr>
                  <a:t>I/O</a:t>
                </a:r>
                <a:r>
                  <a:rPr lang="zh-CN" altLang="en-US" sz="2400" dirty="0">
                    <a:latin typeface="Times New Roman" pitchFamily="18" charset="0"/>
                    <a:ea typeface="楷体_GB2312"/>
                    <a:cs typeface="Times New Roman" pitchFamily="18" charset="0"/>
                  </a:rPr>
                  <a:t>端口的读</a:t>
                </a:r>
                <a:r>
                  <a:rPr lang="en-US" altLang="zh-CN" sz="2400" dirty="0">
                    <a:latin typeface="Times New Roman" pitchFamily="18" charset="0"/>
                    <a:ea typeface="楷体_GB2312"/>
                    <a:cs typeface="Times New Roman" pitchFamily="18" charset="0"/>
                  </a:rPr>
                  <a:t>/</a:t>
                </a:r>
                <a:r>
                  <a:rPr lang="zh-CN" altLang="en-US" sz="2400" dirty="0">
                    <a:latin typeface="Times New Roman" pitchFamily="18" charset="0"/>
                    <a:ea typeface="楷体_GB2312"/>
                    <a:cs typeface="Times New Roman" pitchFamily="18" charset="0"/>
                  </a:rPr>
                  <a:t>写信</a:t>
                </a:r>
                <a:r>
                  <a:rPr lang="zh-CN" altLang="en-US" sz="2400" dirty="0" smtClean="0">
                    <a:latin typeface="Times New Roman" pitchFamily="18" charset="0"/>
                    <a:ea typeface="楷体_GB2312"/>
                    <a:cs typeface="Times New Roman" pitchFamily="18" charset="0"/>
                  </a:rPr>
                  <a:t>号。</a:t>
                </a:r>
                <a:endParaRPr lang="zh-CN" altLang="en-US" sz="2400" dirty="0">
                  <a:latin typeface="Times New Roman" pitchFamily="18" charset="0"/>
                  <a:ea typeface="楷体_GB2312"/>
                  <a:cs typeface="Times New Roman" pitchFamily="18" charset="0"/>
                </a:endParaRPr>
              </a:p>
            </p:txBody>
          </p:sp>
          <p:sp>
            <p:nvSpPr>
              <p:cNvPr id="12" name="Line 1035"/>
              <p:cNvSpPr>
                <a:spLocks noChangeShapeType="1"/>
              </p:cNvSpPr>
              <p:nvPr/>
            </p:nvSpPr>
            <p:spPr bwMode="auto">
              <a:xfrm>
                <a:off x="5848360" y="4931321"/>
                <a:ext cx="35877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400">
                  <a:latin typeface="Times New Roman" pitchFamily="18" charset="0"/>
                  <a:ea typeface="楷体_GB2312"/>
                  <a:cs typeface="Times New Roman" pitchFamily="18" charset="0"/>
                </a:endParaRPr>
              </a:p>
            </p:txBody>
          </p:sp>
          <p:sp>
            <p:nvSpPr>
              <p:cNvPr id="13" name="Line 1036"/>
              <p:cNvSpPr>
                <a:spLocks noChangeShapeType="1"/>
              </p:cNvSpPr>
              <p:nvPr/>
            </p:nvSpPr>
            <p:spPr bwMode="auto">
              <a:xfrm>
                <a:off x="7170857" y="4931321"/>
                <a:ext cx="4826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400">
                  <a:latin typeface="Times New Roman" pitchFamily="18" charset="0"/>
                  <a:ea typeface="楷体_GB2312"/>
                  <a:cs typeface="Times New Roman" pitchFamily="18" charset="0"/>
                </a:endParaRPr>
              </a:p>
            </p:txBody>
          </p:sp>
          <p:sp>
            <p:nvSpPr>
              <p:cNvPr id="14" name="Line 1037"/>
              <p:cNvSpPr>
                <a:spLocks noChangeShapeType="1"/>
              </p:cNvSpPr>
              <p:nvPr/>
            </p:nvSpPr>
            <p:spPr bwMode="auto">
              <a:xfrm>
                <a:off x="1900882" y="5301208"/>
                <a:ext cx="29527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400">
                  <a:latin typeface="Times New Roman" pitchFamily="18" charset="0"/>
                  <a:ea typeface="楷体_GB2312"/>
                  <a:cs typeface="Times New Roman" pitchFamily="18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93770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1143000"/>
          </a:xfrm>
        </p:spPr>
        <p:txBody>
          <a:bodyPr>
            <a:normAutofit/>
          </a:bodyPr>
          <a:lstStyle/>
          <a:p>
            <a:r>
              <a:rPr lang="en-US" altLang="zh-CN" dirty="0"/>
              <a:t>2.1  Intel </a:t>
            </a:r>
            <a:r>
              <a:rPr lang="en-US" altLang="zh-CN" dirty="0" smtClean="0"/>
              <a:t>8086</a:t>
            </a:r>
            <a:r>
              <a:rPr lang="zh-CN" altLang="zh-CN" dirty="0" smtClean="0"/>
              <a:t>微处理器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1187624" y="1556792"/>
            <a:ext cx="7416824" cy="5040560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</a:pPr>
            <a:r>
              <a:rPr lang="en-US" altLang="zh-CN" sz="3000" dirty="0"/>
              <a:t>2.1.1  </a:t>
            </a:r>
            <a:r>
              <a:rPr lang="en-US" altLang="zh-CN" sz="3000" dirty="0" smtClean="0"/>
              <a:t>8086</a:t>
            </a:r>
            <a:r>
              <a:rPr lang="zh-CN" altLang="zh-CN" sz="3000" dirty="0" smtClean="0"/>
              <a:t>微处理器</a:t>
            </a:r>
            <a:r>
              <a:rPr lang="zh-CN" altLang="zh-CN" sz="3000" dirty="0"/>
              <a:t>的主要</a:t>
            </a:r>
            <a:r>
              <a:rPr lang="zh-CN" altLang="zh-CN" sz="3000" dirty="0" smtClean="0"/>
              <a:t>特性</a:t>
            </a:r>
            <a:endParaRPr lang="en-US" altLang="zh-CN" sz="3000" dirty="0" smtClean="0"/>
          </a:p>
          <a:p>
            <a:pPr>
              <a:lnSpc>
                <a:spcPct val="110000"/>
              </a:lnSpc>
            </a:pPr>
            <a:r>
              <a:rPr lang="en-US" altLang="zh-CN" sz="3000" dirty="0"/>
              <a:t>2.1.2  </a:t>
            </a:r>
            <a:r>
              <a:rPr lang="en-US" altLang="zh-CN" sz="3000" dirty="0" smtClean="0"/>
              <a:t>8086</a:t>
            </a:r>
            <a:r>
              <a:rPr lang="zh-CN" altLang="zh-CN" sz="3000" dirty="0" smtClean="0"/>
              <a:t>微处理器</a:t>
            </a:r>
            <a:r>
              <a:rPr lang="zh-CN" altLang="zh-CN" sz="3000" dirty="0"/>
              <a:t>的内部结构</a:t>
            </a:r>
            <a:endParaRPr lang="en-US" altLang="zh-CN" sz="3000" dirty="0"/>
          </a:p>
          <a:p>
            <a:pPr>
              <a:lnSpc>
                <a:spcPct val="110000"/>
              </a:lnSpc>
            </a:pPr>
            <a:r>
              <a:rPr lang="en-US" altLang="zh-CN" sz="3000" dirty="0"/>
              <a:t>2.1.3  </a:t>
            </a:r>
            <a:r>
              <a:rPr lang="en-US" altLang="zh-CN" sz="3000" dirty="0" smtClean="0"/>
              <a:t>8086</a:t>
            </a:r>
            <a:r>
              <a:rPr lang="zh-CN" altLang="zh-CN" sz="3000" dirty="0" smtClean="0"/>
              <a:t>寄存器</a:t>
            </a:r>
            <a:r>
              <a:rPr lang="zh-CN" altLang="zh-CN" sz="3000" dirty="0"/>
              <a:t>结构</a:t>
            </a:r>
            <a:endParaRPr lang="en-US" altLang="zh-CN" sz="3000" dirty="0" smtClean="0"/>
          </a:p>
          <a:p>
            <a:pPr>
              <a:lnSpc>
                <a:spcPct val="110000"/>
              </a:lnSpc>
            </a:pPr>
            <a:r>
              <a:rPr lang="en-US" altLang="zh-CN" sz="3000" dirty="0"/>
              <a:t>2.1.4  </a:t>
            </a:r>
            <a:r>
              <a:rPr lang="en-US" altLang="zh-CN" sz="3000" dirty="0" smtClean="0"/>
              <a:t>8086</a:t>
            </a:r>
            <a:r>
              <a:rPr lang="zh-CN" altLang="zh-CN" sz="3000" dirty="0" smtClean="0"/>
              <a:t>总线</a:t>
            </a:r>
            <a:r>
              <a:rPr lang="zh-CN" altLang="zh-CN" sz="3000" dirty="0"/>
              <a:t>的工作周期</a:t>
            </a:r>
            <a:endParaRPr lang="en-US" altLang="zh-CN" sz="3000" dirty="0"/>
          </a:p>
          <a:p>
            <a:pPr>
              <a:lnSpc>
                <a:spcPct val="110000"/>
              </a:lnSpc>
            </a:pPr>
            <a:r>
              <a:rPr lang="en-US" altLang="zh-CN" sz="3000" dirty="0"/>
              <a:t>2.1.5  </a:t>
            </a:r>
            <a:r>
              <a:rPr lang="en-US" altLang="zh-CN" sz="3000" dirty="0" smtClean="0"/>
              <a:t>8086</a:t>
            </a:r>
            <a:r>
              <a:rPr lang="zh-CN" altLang="zh-CN" sz="3000" dirty="0" smtClean="0"/>
              <a:t>的</a:t>
            </a:r>
            <a:r>
              <a:rPr lang="zh-CN" altLang="zh-CN" sz="3000" dirty="0"/>
              <a:t>引脚及工作模式</a:t>
            </a:r>
            <a:endParaRPr lang="en-US" altLang="zh-CN" sz="3000" dirty="0" smtClean="0"/>
          </a:p>
          <a:p>
            <a:pPr>
              <a:lnSpc>
                <a:spcPct val="110000"/>
              </a:lnSpc>
            </a:pPr>
            <a:r>
              <a:rPr lang="en-US" altLang="zh-CN" sz="3000" dirty="0"/>
              <a:t>2.1.6  </a:t>
            </a:r>
            <a:r>
              <a:rPr lang="en-US" altLang="zh-CN" sz="3000" dirty="0" smtClean="0"/>
              <a:t>8086</a:t>
            </a:r>
            <a:r>
              <a:rPr lang="zh-CN" altLang="zh-CN" sz="3000" dirty="0" smtClean="0"/>
              <a:t>的</a:t>
            </a:r>
            <a:r>
              <a:rPr lang="zh-CN" altLang="zh-CN" sz="3000" dirty="0"/>
              <a:t>存储器组织及</a:t>
            </a:r>
            <a:r>
              <a:rPr lang="en-US" altLang="zh-CN" sz="3000" dirty="0"/>
              <a:t>I/O</a:t>
            </a:r>
            <a:r>
              <a:rPr lang="zh-CN" altLang="zh-CN" sz="3000" dirty="0"/>
              <a:t>组织</a:t>
            </a:r>
            <a:endParaRPr lang="en-US" altLang="zh-CN" sz="3000" dirty="0"/>
          </a:p>
          <a:p>
            <a:pPr>
              <a:lnSpc>
                <a:spcPct val="110000"/>
              </a:lnSpc>
            </a:pPr>
            <a:r>
              <a:rPr lang="en-US" altLang="zh-CN" sz="3000" dirty="0"/>
              <a:t>2.1.7  </a:t>
            </a:r>
            <a:r>
              <a:rPr lang="en-US" altLang="zh-CN" sz="3000" dirty="0" smtClean="0"/>
              <a:t>8086</a:t>
            </a:r>
            <a:r>
              <a:rPr lang="zh-CN" altLang="zh-CN" sz="3000" dirty="0" smtClean="0"/>
              <a:t>的</a:t>
            </a:r>
            <a:r>
              <a:rPr lang="zh-CN" altLang="zh-CN" sz="3000" dirty="0"/>
              <a:t>总线操作及时序</a:t>
            </a:r>
            <a:endParaRPr lang="en-US" altLang="zh-CN" sz="3000" dirty="0" smtClean="0"/>
          </a:p>
          <a:p>
            <a:pPr>
              <a:lnSpc>
                <a:spcPct val="110000"/>
              </a:lnSpc>
            </a:pPr>
            <a:r>
              <a:rPr lang="en-US" altLang="zh-CN" sz="3000" dirty="0"/>
              <a:t>2.1.8  IBM PC/XT</a:t>
            </a:r>
            <a:r>
              <a:rPr lang="zh-CN" altLang="zh-CN" sz="3000" dirty="0"/>
              <a:t>微型计算机简介</a:t>
            </a:r>
            <a:endParaRPr lang="zh-CN" altLang="en-US" sz="3000" dirty="0"/>
          </a:p>
        </p:txBody>
      </p:sp>
      <p:sp>
        <p:nvSpPr>
          <p:cNvPr id="6" name="对角圆角矩形 5"/>
          <p:cNvSpPr/>
          <p:nvPr/>
        </p:nvSpPr>
        <p:spPr>
          <a:xfrm flipH="1">
            <a:off x="755576" y="1484784"/>
            <a:ext cx="7632848" cy="4896000"/>
          </a:xfrm>
          <a:prstGeom prst="round2DiagRect">
            <a:avLst/>
          </a:prstGeom>
          <a:noFill/>
          <a:ln w="127000" cmpd="tri">
            <a:solidFill>
              <a:srgbClr val="808080"/>
            </a:solidFill>
            <a:miter lim="800000"/>
            <a:headEnd/>
            <a:tailEnd/>
          </a:ln>
        </p:spPr>
        <p:txBody>
          <a:bodyPr vert="horz" lIns="90000" tIns="46800" rIns="90000" bIns="46800" rtlCol="0">
            <a:normAutofit/>
          </a:bodyPr>
          <a:lstStyle/>
          <a:p>
            <a:pPr marL="180000" lvl="0" indent="-342900" fontAlgn="base">
              <a:lnSpc>
                <a:spcPct val="115000"/>
              </a:lnSpc>
              <a:spcBef>
                <a:spcPct val="10000"/>
              </a:spcBef>
              <a:spcAft>
                <a:spcPct val="10000"/>
              </a:spcAft>
              <a:buClr>
                <a:srgbClr val="003366"/>
              </a:buClr>
              <a:buSzPct val="76000"/>
              <a:buFont typeface="Wingdings 2" pitchFamily="18" charset="2"/>
              <a:buNone/>
            </a:pPr>
            <a:endParaRPr kumimoji="1" lang="zh-CN" altLang="en-US" sz="3600" b="1">
              <a:solidFill>
                <a:srgbClr val="00264C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15616" y="1614052"/>
            <a:ext cx="6048672" cy="4651024"/>
            <a:chOff x="1115616" y="1614052"/>
            <a:chExt cx="6048672" cy="4651024"/>
          </a:xfrm>
        </p:grpSpPr>
        <p:sp>
          <p:nvSpPr>
            <p:cNvPr id="7" name="矩形 6">
              <a:hlinkClick r:id="rId3" action="ppaction://hlinksldjump"/>
            </p:cNvPr>
            <p:cNvSpPr/>
            <p:nvPr/>
          </p:nvSpPr>
          <p:spPr>
            <a:xfrm>
              <a:off x="1115616" y="1614052"/>
              <a:ext cx="5544616" cy="504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hlinkClick r:id="rId4" action="ppaction://hlinksldjump"/>
            </p:cNvPr>
            <p:cNvSpPr/>
            <p:nvPr/>
          </p:nvSpPr>
          <p:spPr>
            <a:xfrm>
              <a:off x="1115616" y="2206484"/>
              <a:ext cx="5544616" cy="504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hlinkClick r:id="rId5" action="ppaction://hlinksldjump"/>
            </p:cNvPr>
            <p:cNvSpPr/>
            <p:nvPr/>
          </p:nvSpPr>
          <p:spPr>
            <a:xfrm>
              <a:off x="1115616" y="2798916"/>
              <a:ext cx="4032448" cy="504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hlinkClick r:id="rId6" action="ppaction://hlinksldjump"/>
            </p:cNvPr>
            <p:cNvSpPr/>
            <p:nvPr/>
          </p:nvSpPr>
          <p:spPr>
            <a:xfrm>
              <a:off x="1115616" y="3391348"/>
              <a:ext cx="4752528" cy="504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>
              <a:hlinkClick r:id="rId7" action="ppaction://hlinksldjump"/>
            </p:cNvPr>
            <p:cNvSpPr/>
            <p:nvPr/>
          </p:nvSpPr>
          <p:spPr>
            <a:xfrm>
              <a:off x="1115616" y="3983780"/>
              <a:ext cx="5112568" cy="504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hlinkClick r:id="rId8" action="ppaction://hlinksldjump"/>
            </p:cNvPr>
            <p:cNvSpPr/>
            <p:nvPr/>
          </p:nvSpPr>
          <p:spPr>
            <a:xfrm>
              <a:off x="1115616" y="4576212"/>
              <a:ext cx="6048672" cy="504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>
              <a:hlinkClick r:id="rId9" action="ppaction://hlinksldjump"/>
            </p:cNvPr>
            <p:cNvSpPr/>
            <p:nvPr/>
          </p:nvSpPr>
          <p:spPr>
            <a:xfrm>
              <a:off x="1115616" y="5168644"/>
              <a:ext cx="5112568" cy="504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>
              <a:hlinkClick r:id="rId10" action="ppaction://hlinksldjump"/>
            </p:cNvPr>
            <p:cNvSpPr/>
            <p:nvPr/>
          </p:nvSpPr>
          <p:spPr>
            <a:xfrm>
              <a:off x="1115616" y="5761076"/>
              <a:ext cx="6048672" cy="504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76712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2.1.7  </a:t>
            </a:r>
            <a:r>
              <a:rPr lang="en-US" altLang="zh-CN" dirty="0" smtClean="0"/>
              <a:t>8086</a:t>
            </a:r>
            <a:r>
              <a:rPr lang="zh-CN" altLang="zh-CN" dirty="0" smtClean="0"/>
              <a:t>的</a:t>
            </a:r>
            <a:r>
              <a:rPr lang="zh-CN" altLang="zh-CN" dirty="0"/>
              <a:t>总线操作及时序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838200" y="1556792"/>
            <a:ext cx="7467600" cy="4481227"/>
            <a:chOff x="838200" y="1556792"/>
            <a:chExt cx="7467600" cy="4481227"/>
          </a:xfrm>
        </p:grpSpPr>
        <p:sp>
          <p:nvSpPr>
            <p:cNvPr id="3" name="矩形 2"/>
            <p:cNvSpPr/>
            <p:nvPr/>
          </p:nvSpPr>
          <p:spPr>
            <a:xfrm>
              <a:off x="838200" y="2699976"/>
              <a:ext cx="7467600" cy="64807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38200" y="4045540"/>
              <a:ext cx="7467600" cy="64807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838200" y="5388982"/>
              <a:ext cx="7467600" cy="64807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Text Box 1030"/>
            <p:cNvSpPr txBox="1">
              <a:spLocks noChangeArrowheads="1"/>
            </p:cNvSpPr>
            <p:nvPr/>
          </p:nvSpPr>
          <p:spPr bwMode="auto">
            <a:xfrm>
              <a:off x="838200" y="1556792"/>
              <a:ext cx="7467600" cy="4481227"/>
            </a:xfrm>
            <a:prstGeom prst="rect">
              <a:avLst/>
            </a:prstGeom>
            <a:solidFill>
              <a:srgbClr val="EAFAC9">
                <a:alpha val="54902"/>
              </a:srgbClr>
            </a:solidFill>
            <a:ln w="19050">
              <a:solidFill>
                <a:srgbClr val="FF0000"/>
              </a:solidFill>
              <a:prstDash val="dash"/>
              <a:miter lim="800000"/>
              <a:headEnd/>
              <a:tailEnd/>
            </a:ln>
            <a:effectLst/>
            <a:extLst/>
          </p:spPr>
          <p:txBody>
            <a:bodyPr>
              <a:spAutoFit/>
            </a:bodyPr>
            <a:lstStyle/>
            <a:p>
              <a:pPr algn="l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FontTx/>
                <a:buNone/>
              </a:pPr>
              <a:r>
                <a:rPr lang="zh-CN" altLang="en-US" sz="2800" dirty="0" smtClean="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　　　一</a:t>
              </a:r>
              <a:r>
                <a:rPr lang="zh-CN" altLang="en-US" sz="2800" dirty="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台微机在运行过程中，需要</a:t>
              </a:r>
              <a:r>
                <a:rPr lang="en-US" altLang="zh-CN" sz="2800" dirty="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CPU</a:t>
              </a:r>
              <a:r>
                <a:rPr lang="zh-CN" altLang="en-US" sz="2800" dirty="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执行许多操作，</a:t>
              </a:r>
              <a:r>
                <a:rPr lang="en-US" altLang="zh-CN" sz="2800" dirty="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8086CPU</a:t>
              </a:r>
              <a:r>
                <a:rPr lang="zh-CN" altLang="en-US" sz="2800" dirty="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的操作主要有以下</a:t>
              </a:r>
              <a:r>
                <a:rPr lang="zh-CN" altLang="en-US" sz="2800" dirty="0" smtClean="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几类：</a:t>
              </a:r>
              <a:endParaRPr lang="zh-CN" altLang="en-US" sz="2800" dirty="0">
                <a:solidFill>
                  <a:srgbClr val="002060"/>
                </a:solidFill>
                <a:latin typeface="Times New Roman" pitchFamily="18" charset="0"/>
                <a:ea typeface="楷体_GB2312"/>
                <a:cs typeface="Times New Roman" pitchFamily="18" charset="0"/>
              </a:endParaRPr>
            </a:p>
            <a:p>
              <a:pPr marL="457200" indent="457200" algn="l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Font typeface="Wingdings" pitchFamily="2" charset="2"/>
                <a:buChar char="Ø"/>
              </a:pPr>
              <a:r>
                <a:rPr lang="zh-CN" altLang="en-US" sz="2800" dirty="0" smtClean="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系统</a:t>
              </a:r>
              <a:r>
                <a:rPr lang="zh-CN" altLang="en-US" sz="2800" dirty="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复位与启动操作</a:t>
              </a:r>
            </a:p>
            <a:p>
              <a:pPr marL="457200" indent="457200" algn="l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Font typeface="Wingdings" pitchFamily="2" charset="2"/>
                <a:buChar char="Ø"/>
              </a:pPr>
              <a:r>
                <a:rPr lang="zh-CN" altLang="en-US" sz="2800" dirty="0" smtClean="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总线</a:t>
              </a:r>
              <a:r>
                <a:rPr lang="zh-CN" altLang="en-US" sz="2800" dirty="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读</a:t>
              </a:r>
              <a:r>
                <a:rPr lang="en-US" altLang="zh-CN" sz="2800" dirty="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/</a:t>
              </a:r>
              <a:r>
                <a:rPr lang="zh-CN" altLang="en-US" sz="2800" dirty="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写操作</a:t>
              </a:r>
            </a:p>
            <a:p>
              <a:pPr marL="457200" indent="457200" algn="l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Font typeface="Wingdings" pitchFamily="2" charset="2"/>
                <a:buChar char="Ø"/>
              </a:pPr>
              <a:r>
                <a:rPr lang="zh-CN" altLang="en-US" sz="2800" dirty="0" smtClean="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中断</a:t>
              </a:r>
              <a:r>
                <a:rPr lang="zh-CN" altLang="en-US" sz="2800" dirty="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操作</a:t>
              </a:r>
            </a:p>
            <a:p>
              <a:pPr marL="457200" indent="457200" algn="l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Font typeface="Wingdings" pitchFamily="2" charset="2"/>
                <a:buChar char="Ø"/>
              </a:pPr>
              <a:r>
                <a:rPr lang="zh-CN" altLang="en-US" sz="2800" dirty="0" smtClean="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最小</a:t>
              </a:r>
              <a:r>
                <a:rPr lang="zh-CN" altLang="en-US" sz="2800" dirty="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模式下的总线保持</a:t>
              </a:r>
              <a:r>
                <a:rPr lang="zh-CN" altLang="en-US" sz="2800" dirty="0" smtClean="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请求</a:t>
              </a:r>
              <a:r>
                <a:rPr lang="en-US" altLang="zh-CN" sz="2800" dirty="0" smtClean="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/</a:t>
              </a:r>
              <a:r>
                <a:rPr lang="zh-CN" altLang="en-US" sz="2800" dirty="0" smtClean="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响应</a:t>
              </a:r>
              <a:r>
                <a:rPr lang="zh-CN" altLang="en-US" sz="2800" dirty="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操作</a:t>
              </a:r>
            </a:p>
            <a:p>
              <a:pPr marL="457200" indent="457200" algn="l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Font typeface="Wingdings" pitchFamily="2" charset="2"/>
                <a:buChar char="Ø"/>
              </a:pPr>
              <a:r>
                <a:rPr lang="zh-CN" altLang="en-US" sz="2800" dirty="0" smtClean="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最大</a:t>
              </a:r>
              <a:r>
                <a:rPr lang="zh-CN" altLang="en-US" sz="2800" dirty="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模式下的总线请求</a:t>
              </a:r>
              <a:r>
                <a:rPr lang="en-US" altLang="zh-CN" sz="2800" dirty="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/</a:t>
              </a:r>
              <a:r>
                <a:rPr lang="zh-CN" altLang="en-US" sz="2800" dirty="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允许</a:t>
              </a:r>
              <a:r>
                <a:rPr lang="en-US" altLang="zh-CN" sz="2800" dirty="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/</a:t>
              </a:r>
              <a:r>
                <a:rPr lang="zh-CN" altLang="en-US" sz="2800" dirty="0">
                  <a:solidFill>
                    <a:srgbClr val="002060"/>
                  </a:solidFill>
                  <a:latin typeface="Times New Roman" pitchFamily="18" charset="0"/>
                  <a:ea typeface="楷体_GB2312"/>
                  <a:cs typeface="Times New Roman" pitchFamily="18" charset="0"/>
                </a:rPr>
                <a:t>释放操作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92169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1" descr="C:\Users\Administrator\AppData\Roaming\Tencent\Users\44194298\QQ\WinTemp\RichOle\`R00SPXHCOMO0VFDC~_1QU2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295" b="3429"/>
          <a:stretch/>
        </p:blipFill>
        <p:spPr bwMode="auto">
          <a:xfrm>
            <a:off x="683568" y="1844824"/>
            <a:ext cx="7776864" cy="255270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smtClean="0"/>
              <a:t>2.1.7  8086</a:t>
            </a:r>
            <a:r>
              <a:rPr lang="zh-CN" altLang="zh-CN" smtClean="0"/>
              <a:t>的总线操作及时序</a:t>
            </a:r>
            <a:endParaRPr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40000" y="1124744"/>
            <a:ext cx="5868796" cy="584775"/>
          </a:xfrm>
          <a:noFill/>
        </p:spPr>
        <p:txBody>
          <a:bodyPr vert="horz" wrap="square" lIns="91440" tIns="45720" rIns="91440" bIns="45720" rtlCol="0" anchor="ctr" anchorCtr="0">
            <a:spAutoFit/>
          </a:bodyPr>
          <a:lstStyle/>
          <a:p>
            <a:pPr algn="l"/>
            <a:r>
              <a:rPr lang="en-US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．系统复位与启动操作</a:t>
            </a:r>
            <a:endParaRPr lang="zh-CN" altLang="en-US" sz="3200" b="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505898" y="4581128"/>
            <a:ext cx="2880320" cy="1631216"/>
          </a:xfrm>
          <a:prstGeom prst="rect">
            <a:avLst/>
          </a:prstGeom>
          <a:noFill/>
          <a:ln w="12700">
            <a:solidFill>
              <a:srgbClr val="CC3300"/>
            </a:solidFill>
            <a:prstDash val="lgDashDot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  <a:buFontTx/>
              <a:buNone/>
            </a:pPr>
            <a:r>
              <a:rPr lang="zh-CN" altLang="en-US" sz="2000" dirty="0">
                <a:latin typeface="Times New Roman" pitchFamily="18" charset="0"/>
                <a:ea typeface="楷体_GB2312"/>
                <a:cs typeface="Times New Roman" pitchFamily="18" charset="0"/>
              </a:rPr>
              <a:t>　　当</a:t>
            </a:r>
            <a:r>
              <a:rPr lang="en-US" altLang="zh-CN" sz="2000" dirty="0">
                <a:latin typeface="Times New Roman" pitchFamily="18" charset="0"/>
                <a:ea typeface="楷体_GB2312"/>
                <a:cs typeface="Times New Roman" pitchFamily="18" charset="0"/>
              </a:rPr>
              <a:t>RESET</a:t>
            </a:r>
            <a:r>
              <a:rPr lang="zh-CN" altLang="en-US" sz="20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信号进入</a:t>
            </a:r>
            <a:r>
              <a:rPr lang="zh-CN" altLang="en-US" sz="2000" dirty="0">
                <a:latin typeface="Times New Roman" pitchFamily="18" charset="0"/>
                <a:ea typeface="楷体_GB2312"/>
                <a:cs typeface="Times New Roman" pitchFamily="18" charset="0"/>
              </a:rPr>
              <a:t>高电平，</a:t>
            </a:r>
            <a:r>
              <a:rPr lang="en-US" altLang="zh-CN" sz="2000" dirty="0">
                <a:latin typeface="Times New Roman" pitchFamily="18" charset="0"/>
                <a:ea typeface="楷体_GB2312"/>
                <a:cs typeface="Times New Roman" pitchFamily="18" charset="0"/>
              </a:rPr>
              <a:t>8086</a:t>
            </a:r>
            <a:r>
              <a:rPr lang="zh-CN" altLang="en-US" sz="2000" dirty="0">
                <a:latin typeface="Times New Roman" pitchFamily="18" charset="0"/>
                <a:ea typeface="楷体_GB2312"/>
                <a:cs typeface="Times New Roman" pitchFamily="18" charset="0"/>
              </a:rPr>
              <a:t>就会结束现行操作，进入内部复位状态，并将</a:t>
            </a:r>
            <a:r>
              <a:rPr lang="en-US" altLang="zh-CN" sz="2000" dirty="0">
                <a:latin typeface="Times New Roman" pitchFamily="18" charset="0"/>
                <a:ea typeface="楷体_GB2312"/>
                <a:cs typeface="Times New Roman" pitchFamily="18" charset="0"/>
              </a:rPr>
              <a:t>CPU</a:t>
            </a:r>
            <a:r>
              <a:rPr lang="zh-CN" altLang="en-US" sz="2000" dirty="0">
                <a:latin typeface="Times New Roman" pitchFamily="18" charset="0"/>
                <a:ea typeface="楷体_GB2312"/>
                <a:cs typeface="Times New Roman" pitchFamily="18" charset="0"/>
              </a:rPr>
              <a:t>内部将全部寄存器置为初值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3539114" y="4656183"/>
            <a:ext cx="5040412" cy="1470466"/>
            <a:chOff x="3539114" y="4869160"/>
            <a:chExt cx="5217406" cy="1280692"/>
          </a:xfrm>
        </p:grpSpPr>
        <p:sp>
          <p:nvSpPr>
            <p:cNvPr id="9" name="Rectangle 27"/>
            <p:cNvSpPr>
              <a:spLocks noChangeArrowheads="1"/>
            </p:cNvSpPr>
            <p:nvPr/>
          </p:nvSpPr>
          <p:spPr bwMode="auto">
            <a:xfrm>
              <a:off x="7676870" y="5835527"/>
              <a:ext cx="1066800" cy="31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lnSpc>
                  <a:spcPct val="90000"/>
                </a:lnSpc>
                <a:buFontTx/>
                <a:buNone/>
              </a:pPr>
              <a:r>
                <a:rPr lang="en-US" altLang="zh-CN" sz="20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0000H</a:t>
              </a:r>
            </a:p>
          </p:txBody>
        </p:sp>
        <p:sp>
          <p:nvSpPr>
            <p:cNvPr id="10" name="Rectangle 26"/>
            <p:cNvSpPr>
              <a:spLocks noChangeArrowheads="1"/>
            </p:cNvSpPr>
            <p:nvPr/>
          </p:nvSpPr>
          <p:spPr bwMode="auto">
            <a:xfrm>
              <a:off x="6152870" y="5835527"/>
              <a:ext cx="1524000" cy="31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lnSpc>
                  <a:spcPct val="80000"/>
                </a:lnSpc>
                <a:buFontTx/>
                <a:buNone/>
              </a:pPr>
              <a:r>
                <a:rPr lang="zh-CN" altLang="en-US" sz="20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其它寄存器</a:t>
              </a:r>
            </a:p>
          </p:txBody>
        </p:sp>
        <p:sp>
          <p:nvSpPr>
            <p:cNvPr id="11" name="Rectangle 25"/>
            <p:cNvSpPr>
              <a:spLocks noChangeArrowheads="1"/>
            </p:cNvSpPr>
            <p:nvPr/>
          </p:nvSpPr>
          <p:spPr bwMode="auto">
            <a:xfrm>
              <a:off x="7676870" y="5521202"/>
              <a:ext cx="1066800" cy="31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lnSpc>
                  <a:spcPct val="85000"/>
                </a:lnSpc>
                <a:buFontTx/>
                <a:buNone/>
              </a:pPr>
              <a:r>
                <a:rPr lang="zh-CN" altLang="en-US" sz="20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空</a:t>
              </a:r>
            </a:p>
          </p:txBody>
        </p:sp>
        <p:sp>
          <p:nvSpPr>
            <p:cNvPr id="12" name="Rectangle 24"/>
            <p:cNvSpPr>
              <a:spLocks noChangeArrowheads="1"/>
            </p:cNvSpPr>
            <p:nvPr/>
          </p:nvSpPr>
          <p:spPr bwMode="auto">
            <a:xfrm>
              <a:off x="6152870" y="5521202"/>
              <a:ext cx="1524000" cy="31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lnSpc>
                  <a:spcPct val="85000"/>
                </a:lnSpc>
                <a:buFontTx/>
                <a:buNone/>
              </a:pPr>
              <a:r>
                <a:rPr lang="zh-CN" altLang="en-US" sz="20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指令队列</a:t>
              </a:r>
            </a:p>
          </p:txBody>
        </p:sp>
        <p:sp>
          <p:nvSpPr>
            <p:cNvPr id="13" name="Rectangle 23"/>
            <p:cNvSpPr>
              <a:spLocks noChangeArrowheads="1"/>
            </p:cNvSpPr>
            <p:nvPr/>
          </p:nvSpPr>
          <p:spPr bwMode="auto">
            <a:xfrm>
              <a:off x="7676870" y="5194177"/>
              <a:ext cx="1066800" cy="31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lnSpc>
                  <a:spcPct val="90000"/>
                </a:lnSpc>
                <a:buFontTx/>
                <a:buNone/>
              </a:pPr>
              <a:r>
                <a:rPr lang="en-US" altLang="zh-CN" sz="20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0000H</a:t>
              </a:r>
            </a:p>
          </p:txBody>
        </p:sp>
        <p:sp>
          <p:nvSpPr>
            <p:cNvPr id="14" name="Rectangle 22"/>
            <p:cNvSpPr>
              <a:spLocks noChangeArrowheads="1"/>
            </p:cNvSpPr>
            <p:nvPr/>
          </p:nvSpPr>
          <p:spPr bwMode="auto">
            <a:xfrm>
              <a:off x="6152870" y="5194177"/>
              <a:ext cx="1524000" cy="31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lnSpc>
                  <a:spcPct val="90000"/>
                </a:lnSpc>
                <a:buFontTx/>
                <a:buNone/>
              </a:pPr>
              <a:r>
                <a:rPr lang="en-US" altLang="zh-CN" sz="20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ES</a:t>
              </a:r>
              <a:r>
                <a:rPr lang="zh-CN" altLang="en-US" sz="20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寄存器</a:t>
              </a:r>
            </a:p>
          </p:txBody>
        </p:sp>
        <p:sp>
          <p:nvSpPr>
            <p:cNvPr id="15" name="Rectangle 21"/>
            <p:cNvSpPr>
              <a:spLocks noChangeArrowheads="1"/>
            </p:cNvSpPr>
            <p:nvPr/>
          </p:nvSpPr>
          <p:spPr bwMode="auto">
            <a:xfrm>
              <a:off x="7676870" y="4879852"/>
              <a:ext cx="1066800" cy="31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lnSpc>
                  <a:spcPct val="90000"/>
                </a:lnSpc>
                <a:buFontTx/>
                <a:buNone/>
              </a:pPr>
              <a:r>
                <a:rPr lang="en-US" altLang="zh-CN" sz="20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0000H</a:t>
              </a:r>
            </a:p>
          </p:txBody>
        </p:sp>
        <p:sp>
          <p:nvSpPr>
            <p:cNvPr id="16" name="Rectangle 20"/>
            <p:cNvSpPr>
              <a:spLocks noChangeArrowheads="1"/>
            </p:cNvSpPr>
            <p:nvPr/>
          </p:nvSpPr>
          <p:spPr bwMode="auto">
            <a:xfrm>
              <a:off x="6152870" y="4879852"/>
              <a:ext cx="1524000" cy="31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lnSpc>
                  <a:spcPct val="90000"/>
                </a:lnSpc>
                <a:buFontTx/>
                <a:buNone/>
              </a:pPr>
              <a:r>
                <a:rPr lang="en-US" altLang="zh-CN" sz="2000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SS</a:t>
              </a:r>
              <a:r>
                <a:rPr lang="zh-CN" altLang="en-US" sz="2000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寄存器</a:t>
              </a:r>
            </a:p>
          </p:txBody>
        </p:sp>
        <p:sp>
          <p:nvSpPr>
            <p:cNvPr id="17" name="Rectangle 19"/>
            <p:cNvSpPr>
              <a:spLocks noChangeArrowheads="1"/>
            </p:cNvSpPr>
            <p:nvPr/>
          </p:nvSpPr>
          <p:spPr bwMode="auto">
            <a:xfrm>
              <a:off x="5063115" y="5829216"/>
              <a:ext cx="1066800" cy="31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lnSpc>
                  <a:spcPct val="90000"/>
                </a:lnSpc>
                <a:buFontTx/>
                <a:buNone/>
              </a:pPr>
              <a:r>
                <a:rPr lang="en-US" altLang="zh-CN" sz="20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0000H</a:t>
              </a:r>
            </a:p>
          </p:txBody>
        </p:sp>
        <p:sp>
          <p:nvSpPr>
            <p:cNvPr id="18" name="Rectangle 18"/>
            <p:cNvSpPr>
              <a:spLocks noChangeArrowheads="1"/>
            </p:cNvSpPr>
            <p:nvPr/>
          </p:nvSpPr>
          <p:spPr bwMode="auto">
            <a:xfrm>
              <a:off x="3539115" y="5829216"/>
              <a:ext cx="1524000" cy="31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lnSpc>
                  <a:spcPct val="90000"/>
                </a:lnSpc>
                <a:buFontTx/>
                <a:buNone/>
              </a:pPr>
              <a:r>
                <a:rPr lang="en-US" altLang="zh-CN" sz="20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DS</a:t>
              </a:r>
              <a:r>
                <a:rPr lang="zh-CN" altLang="en-US" sz="20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寄存器</a:t>
              </a:r>
            </a:p>
          </p:txBody>
        </p:sp>
        <p:sp>
          <p:nvSpPr>
            <p:cNvPr id="19" name="Rectangle 17"/>
            <p:cNvSpPr>
              <a:spLocks noChangeArrowheads="1"/>
            </p:cNvSpPr>
            <p:nvPr/>
          </p:nvSpPr>
          <p:spPr bwMode="auto">
            <a:xfrm>
              <a:off x="5063115" y="5514891"/>
              <a:ext cx="1066800" cy="31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lnSpc>
                  <a:spcPct val="90000"/>
                </a:lnSpc>
                <a:buFontTx/>
                <a:buNone/>
              </a:pPr>
              <a:r>
                <a:rPr lang="en-US" altLang="zh-CN" sz="20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FFFFH</a:t>
              </a:r>
            </a:p>
          </p:txBody>
        </p:sp>
        <p:sp>
          <p:nvSpPr>
            <p:cNvPr id="20" name="Rectangle 16"/>
            <p:cNvSpPr>
              <a:spLocks noChangeArrowheads="1"/>
            </p:cNvSpPr>
            <p:nvPr/>
          </p:nvSpPr>
          <p:spPr bwMode="auto">
            <a:xfrm>
              <a:off x="3539115" y="5514891"/>
              <a:ext cx="1524000" cy="31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lnSpc>
                  <a:spcPct val="90000"/>
                </a:lnSpc>
                <a:buFontTx/>
                <a:buNone/>
              </a:pPr>
              <a:r>
                <a:rPr lang="en-US" altLang="zh-CN" sz="20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CS</a:t>
              </a:r>
              <a:r>
                <a:rPr lang="zh-CN" altLang="en-US" sz="20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寄存器</a:t>
              </a:r>
            </a:p>
          </p:txBody>
        </p:sp>
        <p:sp>
          <p:nvSpPr>
            <p:cNvPr id="21" name="Rectangle 15"/>
            <p:cNvSpPr>
              <a:spLocks noChangeArrowheads="1"/>
            </p:cNvSpPr>
            <p:nvPr/>
          </p:nvSpPr>
          <p:spPr bwMode="auto">
            <a:xfrm>
              <a:off x="5063115" y="5200566"/>
              <a:ext cx="1066800" cy="31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lnSpc>
                  <a:spcPct val="90000"/>
                </a:lnSpc>
                <a:buFontTx/>
                <a:buNone/>
              </a:pPr>
              <a:r>
                <a:rPr lang="en-US" altLang="zh-CN" sz="20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0000H</a:t>
              </a:r>
            </a:p>
          </p:txBody>
        </p:sp>
        <p:sp>
          <p:nvSpPr>
            <p:cNvPr id="22" name="Rectangle 14"/>
            <p:cNvSpPr>
              <a:spLocks noChangeArrowheads="1"/>
            </p:cNvSpPr>
            <p:nvPr/>
          </p:nvSpPr>
          <p:spPr bwMode="auto">
            <a:xfrm>
              <a:off x="3539115" y="5200566"/>
              <a:ext cx="1524000" cy="31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lnSpc>
                  <a:spcPct val="90000"/>
                </a:lnSpc>
                <a:buFontTx/>
                <a:buNone/>
              </a:pPr>
              <a:r>
                <a:rPr lang="zh-CN" altLang="en-US" sz="20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指令指针</a:t>
              </a:r>
              <a:r>
                <a:rPr lang="en-US" altLang="zh-CN" sz="20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IP</a:t>
              </a:r>
            </a:p>
          </p:txBody>
        </p:sp>
        <p:sp>
          <p:nvSpPr>
            <p:cNvPr id="23" name="Rectangle 13"/>
            <p:cNvSpPr>
              <a:spLocks noChangeArrowheads="1"/>
            </p:cNvSpPr>
            <p:nvPr/>
          </p:nvSpPr>
          <p:spPr bwMode="auto">
            <a:xfrm>
              <a:off x="5063115" y="4886241"/>
              <a:ext cx="1066800" cy="31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lnSpc>
                  <a:spcPct val="90000"/>
                </a:lnSpc>
                <a:buFontTx/>
                <a:buNone/>
              </a:pPr>
              <a:r>
                <a:rPr lang="en-US" altLang="zh-CN" sz="200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0000H</a:t>
              </a:r>
            </a:p>
          </p:txBody>
        </p:sp>
        <p:sp>
          <p:nvSpPr>
            <p:cNvPr id="24" name="Rectangle 12"/>
            <p:cNvSpPr>
              <a:spLocks noChangeArrowheads="1"/>
            </p:cNvSpPr>
            <p:nvPr/>
          </p:nvSpPr>
          <p:spPr bwMode="auto">
            <a:xfrm>
              <a:off x="3539115" y="4886241"/>
              <a:ext cx="1524000" cy="31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lnSpc>
                  <a:spcPct val="85000"/>
                </a:lnSpc>
                <a:buFontTx/>
                <a:buNone/>
              </a:pPr>
              <a:r>
                <a:rPr lang="zh-CN" altLang="en-US" sz="2000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标志寄存器</a:t>
              </a:r>
            </a:p>
          </p:txBody>
        </p:sp>
        <p:sp>
          <p:nvSpPr>
            <p:cNvPr id="25" name="Line 28"/>
            <p:cNvSpPr>
              <a:spLocks noChangeShapeType="1"/>
            </p:cNvSpPr>
            <p:nvPr/>
          </p:nvSpPr>
          <p:spPr bwMode="auto">
            <a:xfrm>
              <a:off x="3539114" y="4873540"/>
              <a:ext cx="5204555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6" name="Line 29"/>
            <p:cNvSpPr>
              <a:spLocks noChangeShapeType="1"/>
            </p:cNvSpPr>
            <p:nvPr/>
          </p:nvSpPr>
          <p:spPr bwMode="auto">
            <a:xfrm>
              <a:off x="3539115" y="5200566"/>
              <a:ext cx="25908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7" name="Line 30"/>
            <p:cNvSpPr>
              <a:spLocks noChangeShapeType="1"/>
            </p:cNvSpPr>
            <p:nvPr/>
          </p:nvSpPr>
          <p:spPr bwMode="auto">
            <a:xfrm>
              <a:off x="3539115" y="5514891"/>
              <a:ext cx="25908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" name="Line 31"/>
            <p:cNvSpPr>
              <a:spLocks noChangeShapeType="1"/>
            </p:cNvSpPr>
            <p:nvPr/>
          </p:nvSpPr>
          <p:spPr bwMode="auto">
            <a:xfrm>
              <a:off x="3539115" y="5829216"/>
              <a:ext cx="25908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" name="Line 33"/>
            <p:cNvSpPr>
              <a:spLocks noChangeShapeType="1"/>
            </p:cNvSpPr>
            <p:nvPr/>
          </p:nvSpPr>
          <p:spPr bwMode="auto">
            <a:xfrm>
              <a:off x="6152870" y="5194177"/>
              <a:ext cx="25908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" name="Line 34"/>
            <p:cNvSpPr>
              <a:spLocks noChangeShapeType="1"/>
            </p:cNvSpPr>
            <p:nvPr/>
          </p:nvSpPr>
          <p:spPr bwMode="auto">
            <a:xfrm>
              <a:off x="6152870" y="5508502"/>
              <a:ext cx="25908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" name="Line 35"/>
            <p:cNvSpPr>
              <a:spLocks noChangeShapeType="1"/>
            </p:cNvSpPr>
            <p:nvPr/>
          </p:nvSpPr>
          <p:spPr bwMode="auto">
            <a:xfrm>
              <a:off x="6152870" y="5835527"/>
              <a:ext cx="25908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3" name="Line 36"/>
            <p:cNvSpPr>
              <a:spLocks noChangeShapeType="1"/>
            </p:cNvSpPr>
            <p:nvPr/>
          </p:nvSpPr>
          <p:spPr bwMode="auto">
            <a:xfrm>
              <a:off x="3539115" y="6149852"/>
              <a:ext cx="5204555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4" name="Line 37"/>
            <p:cNvSpPr>
              <a:spLocks noChangeShapeType="1"/>
            </p:cNvSpPr>
            <p:nvPr/>
          </p:nvSpPr>
          <p:spPr bwMode="auto">
            <a:xfrm>
              <a:off x="3539115" y="4886241"/>
              <a:ext cx="0" cy="1263611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5" name="Line 38"/>
            <p:cNvSpPr>
              <a:spLocks noChangeShapeType="1"/>
            </p:cNvSpPr>
            <p:nvPr/>
          </p:nvSpPr>
          <p:spPr bwMode="auto">
            <a:xfrm>
              <a:off x="5063115" y="4886241"/>
              <a:ext cx="0" cy="126361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6" name="Line 39"/>
            <p:cNvSpPr>
              <a:spLocks noChangeShapeType="1"/>
            </p:cNvSpPr>
            <p:nvPr/>
          </p:nvSpPr>
          <p:spPr bwMode="auto">
            <a:xfrm>
              <a:off x="8756520" y="4879852"/>
              <a:ext cx="0" cy="1263611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8" name="Line 38"/>
            <p:cNvSpPr>
              <a:spLocks noChangeShapeType="1"/>
            </p:cNvSpPr>
            <p:nvPr/>
          </p:nvSpPr>
          <p:spPr bwMode="auto">
            <a:xfrm>
              <a:off x="6170364" y="4869160"/>
              <a:ext cx="0" cy="126361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9" name="Line 38"/>
            <p:cNvSpPr>
              <a:spLocks noChangeShapeType="1"/>
            </p:cNvSpPr>
            <p:nvPr/>
          </p:nvSpPr>
          <p:spPr bwMode="auto">
            <a:xfrm>
              <a:off x="7707242" y="4869160"/>
              <a:ext cx="0" cy="126361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0" name="Line 38"/>
            <p:cNvSpPr>
              <a:spLocks noChangeShapeType="1"/>
            </p:cNvSpPr>
            <p:nvPr/>
          </p:nvSpPr>
          <p:spPr bwMode="auto">
            <a:xfrm>
              <a:off x="6138832" y="4869160"/>
              <a:ext cx="0" cy="126361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0082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smtClean="0"/>
              <a:t>2.1.7  8086</a:t>
            </a:r>
            <a:r>
              <a:rPr lang="zh-CN" altLang="zh-CN" smtClean="0"/>
              <a:t>的总线操作及时序</a:t>
            </a:r>
            <a:endParaRPr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39999" y="1124743"/>
            <a:ext cx="7025844" cy="584775"/>
          </a:xfrm>
          <a:noFill/>
        </p:spPr>
        <p:txBody>
          <a:bodyPr vert="horz" wrap="square" lIns="91440" tIns="45720" rIns="91440" bIns="45720" rtlCol="0" anchor="ctr" anchorCtr="0">
            <a:spAutoFit/>
          </a:bodyPr>
          <a:lstStyle/>
          <a:p>
            <a:pPr algn="l"/>
            <a:r>
              <a:rPr lang="en-US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．</a:t>
            </a:r>
            <a:r>
              <a:rPr lang="zh-CN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最</a:t>
            </a:r>
            <a:r>
              <a:rPr lang="zh-CN" altLang="zh-CN" sz="3200" b="0" dirty="0">
                <a:solidFill>
                  <a:schemeClr val="tx1"/>
                </a:solidFill>
                <a:latin typeface="隶书" pitchFamily="49" charset="-122"/>
              </a:rPr>
              <a:t>小</a:t>
            </a:r>
            <a:r>
              <a:rPr lang="zh-CN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模式下的总线</a:t>
            </a:r>
            <a:r>
              <a:rPr lang="zh-CN" altLang="zh-CN" sz="32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读</a:t>
            </a:r>
            <a:r>
              <a:rPr lang="zh-CN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操作</a:t>
            </a:r>
            <a:endParaRPr lang="zh-CN" altLang="en-US" sz="3200" b="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7649" name="Picture 1" descr="C:\Users\Administrator\AppData\Roaming\Tencent\Users\44194298\QQ\WinTemp\RichOle\~8UPHVI2QU[]YIJDIJLTTSO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450"/>
          <a:stretch/>
        </p:blipFill>
        <p:spPr bwMode="auto">
          <a:xfrm>
            <a:off x="971602" y="1916832"/>
            <a:ext cx="7200798" cy="4146114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7210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smtClean="0"/>
              <a:t>2.1.7  8086</a:t>
            </a:r>
            <a:r>
              <a:rPr lang="zh-CN" altLang="zh-CN" smtClean="0"/>
              <a:t>的总线操作及时序</a:t>
            </a:r>
            <a:endParaRPr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39999" y="1124743"/>
            <a:ext cx="7025844" cy="584775"/>
          </a:xfrm>
          <a:noFill/>
        </p:spPr>
        <p:txBody>
          <a:bodyPr vert="horz" wrap="square" lIns="91440" tIns="45720" rIns="91440" bIns="45720" rtlCol="0" anchor="ctr" anchorCtr="0">
            <a:spAutoFit/>
          </a:bodyPr>
          <a:lstStyle/>
          <a:p>
            <a:pPr algn="l"/>
            <a:r>
              <a:rPr lang="en-US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．</a:t>
            </a:r>
            <a:r>
              <a:rPr lang="zh-CN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最</a:t>
            </a:r>
            <a:r>
              <a:rPr lang="zh-CN" altLang="zh-CN" sz="3200" b="0" dirty="0">
                <a:solidFill>
                  <a:schemeClr val="tx1"/>
                </a:solidFill>
                <a:latin typeface="隶书" pitchFamily="49" charset="-122"/>
              </a:rPr>
              <a:t>小</a:t>
            </a:r>
            <a:r>
              <a:rPr lang="zh-CN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模式下的</a:t>
            </a:r>
            <a:r>
              <a:rPr lang="zh-CN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总线</a:t>
            </a:r>
            <a:r>
              <a:rPr lang="zh-CN" altLang="zh-CN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写</a:t>
            </a:r>
            <a:r>
              <a:rPr lang="zh-CN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操作</a:t>
            </a:r>
            <a:endParaRPr lang="zh-CN" altLang="en-US" sz="3200" b="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9697" name="Picture 1" descr="C:\Users\Administrator\AppData\Roaming\Tencent\Users\44194298\QQ\WinTemp\RichOle\$T[4IP87J$M[)UXIVAVEUB2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5" r="1879"/>
          <a:stretch/>
        </p:blipFill>
        <p:spPr bwMode="auto">
          <a:xfrm>
            <a:off x="1043608" y="1912051"/>
            <a:ext cx="7056784" cy="4276856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1807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smtClean="0"/>
              <a:t>2.1.7  8086</a:t>
            </a:r>
            <a:r>
              <a:rPr lang="zh-CN" altLang="zh-CN" smtClean="0"/>
              <a:t>的总线操作及时序</a:t>
            </a:r>
            <a:endParaRPr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39999" y="1124743"/>
            <a:ext cx="7025844" cy="584775"/>
          </a:xfrm>
          <a:noFill/>
        </p:spPr>
        <p:txBody>
          <a:bodyPr vert="horz" wrap="square" lIns="91440" tIns="45720" rIns="91440" bIns="45720" rtlCol="0" anchor="ctr" anchorCtr="0">
            <a:spAutoFit/>
          </a:bodyPr>
          <a:lstStyle/>
          <a:p>
            <a:pPr algn="l"/>
            <a:r>
              <a:rPr lang="en-US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．最</a:t>
            </a:r>
            <a:r>
              <a:rPr lang="zh-CN" altLang="en-US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大</a:t>
            </a:r>
            <a:r>
              <a:rPr lang="zh-CN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模式下的总线</a:t>
            </a:r>
            <a:r>
              <a:rPr lang="zh-CN" altLang="zh-CN" sz="3200" dirty="0" smtClean="0">
                <a:solidFill>
                  <a:srgbClr val="CC66FF"/>
                </a:solidFill>
                <a:latin typeface="黑体" pitchFamily="49" charset="-122"/>
                <a:ea typeface="黑体" pitchFamily="49" charset="-122"/>
              </a:rPr>
              <a:t>读</a:t>
            </a:r>
            <a:r>
              <a:rPr lang="zh-CN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操作</a:t>
            </a:r>
            <a:endParaRPr lang="zh-CN" altLang="en-US" sz="3200" b="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0722" name="Picture 2" descr="C:\Users\Administrator\AppData\Roaming\Tencent\Users\44194298\QQ\WinTemp\RichOle\WOM7I_Q~(`$]JIEY%NO`C{S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876356"/>
            <a:ext cx="7200800" cy="4248150"/>
          </a:xfrm>
          <a:prstGeom prst="rect">
            <a:avLst/>
          </a:prstGeom>
          <a:noFill/>
          <a:ln w="28575">
            <a:solidFill>
              <a:srgbClr val="CC66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3413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smtClean="0"/>
              <a:t>2.1.7  8086</a:t>
            </a:r>
            <a:r>
              <a:rPr lang="zh-CN" altLang="zh-CN" smtClean="0"/>
              <a:t>的总线操作及时序</a:t>
            </a:r>
            <a:endParaRPr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39999" y="1124743"/>
            <a:ext cx="7025844" cy="584775"/>
          </a:xfrm>
          <a:noFill/>
        </p:spPr>
        <p:txBody>
          <a:bodyPr vert="horz" wrap="square" lIns="91440" tIns="45720" rIns="91440" bIns="45720" rtlCol="0" anchor="ctr" anchorCtr="0">
            <a:spAutoFit/>
          </a:bodyPr>
          <a:lstStyle/>
          <a:p>
            <a:pPr algn="l"/>
            <a:r>
              <a:rPr lang="en-US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．最</a:t>
            </a:r>
            <a:r>
              <a:rPr lang="zh-CN" altLang="en-US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大</a:t>
            </a:r>
            <a:r>
              <a:rPr lang="zh-CN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模式下的总线</a:t>
            </a:r>
            <a:r>
              <a:rPr lang="zh-CN" altLang="zh-CN" sz="3200" dirty="0" smtClean="0">
                <a:solidFill>
                  <a:srgbClr val="00B050"/>
                </a:solidFill>
                <a:latin typeface="黑体" pitchFamily="49" charset="-122"/>
                <a:ea typeface="黑体" pitchFamily="49" charset="-122"/>
              </a:rPr>
              <a:t>写</a:t>
            </a:r>
            <a:r>
              <a:rPr lang="zh-CN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操作</a:t>
            </a:r>
            <a:endParaRPr lang="zh-CN" altLang="en-US" sz="3200" b="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8675" name="Picture 3" descr="C:\Users\Administrator\AppData\Roaming\Tencent\Users\44194298\QQ\WinTemp\RichOle\GF]}(B7NO0)Y]@IDX$3PZ`Q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844824"/>
            <a:ext cx="7200800" cy="4351783"/>
          </a:xfrm>
          <a:prstGeom prst="rect">
            <a:avLst/>
          </a:prstGeom>
          <a:noFill/>
          <a:ln w="28575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6888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smtClean="0"/>
              <a:t>2.1.7  8086</a:t>
            </a:r>
            <a:r>
              <a:rPr lang="zh-CN" altLang="zh-CN" smtClean="0"/>
              <a:t>的总线操作及时序</a:t>
            </a:r>
            <a:endParaRPr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39999" y="1404065"/>
            <a:ext cx="7025844" cy="584775"/>
          </a:xfrm>
          <a:noFill/>
        </p:spPr>
        <p:txBody>
          <a:bodyPr vert="horz" wrap="square" lIns="91440" tIns="45720" rIns="91440" bIns="45720" rtlCol="0" anchor="ctr" anchorCtr="0">
            <a:spAutoFit/>
          </a:bodyPr>
          <a:lstStyle/>
          <a:p>
            <a:pPr algn="l"/>
            <a:r>
              <a:rPr lang="en-US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．</a:t>
            </a:r>
            <a:r>
              <a:rPr lang="zh-CN" altLang="en-US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中断操作</a:t>
            </a:r>
            <a:endParaRPr lang="zh-CN" altLang="en-US" sz="3200" b="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1745" name="Picture 1" descr="C:\Users\Administrator\AppData\Roaming\Tencent\Users\44194298\QQ\WinTemp\RichOle\AC%JN76$`UU[368[]GYQ7X6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12" r="3245"/>
          <a:stretch/>
        </p:blipFill>
        <p:spPr bwMode="auto">
          <a:xfrm>
            <a:off x="527168" y="2265784"/>
            <a:ext cx="8089664" cy="3683496"/>
          </a:xfrm>
          <a:prstGeom prst="rect">
            <a:avLst/>
          </a:prstGeom>
          <a:noFill/>
          <a:ln w="28575">
            <a:solidFill>
              <a:schemeClr val="accent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0259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smtClean="0"/>
              <a:t>2.1.7  8086</a:t>
            </a:r>
            <a:r>
              <a:rPr lang="zh-CN" altLang="zh-CN" smtClean="0"/>
              <a:t>的总线操作及时序</a:t>
            </a:r>
            <a:endParaRPr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39998" y="1404065"/>
            <a:ext cx="8117135" cy="584775"/>
          </a:xfrm>
          <a:noFill/>
        </p:spPr>
        <p:txBody>
          <a:bodyPr vert="horz" wrap="square" lIns="91440" tIns="45720" rIns="91440" bIns="45720" rtlCol="0" anchor="ctr" anchorCtr="0">
            <a:spAutoFit/>
          </a:bodyPr>
          <a:lstStyle/>
          <a:p>
            <a:pPr algn="l"/>
            <a:r>
              <a:rPr lang="en-US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7</a:t>
            </a:r>
            <a:r>
              <a:rPr lang="zh-CN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．</a:t>
            </a:r>
            <a:r>
              <a:rPr lang="zh-CN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最小模式下总线保持请求</a:t>
            </a:r>
            <a:r>
              <a:rPr lang="en-US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响应操作</a:t>
            </a:r>
            <a:endParaRPr lang="zh-CN" altLang="en-US" sz="3200" b="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2769" name="Picture 1" descr="C:\Users\Administrator\AppData\Roaming\Tencent\Users\44194298\QQ\WinTemp\RichOle\7NSYIT%6GHIK@6J@9A{9I%D.png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367136"/>
            <a:ext cx="7776864" cy="3438128"/>
          </a:xfrm>
          <a:prstGeom prst="rect">
            <a:avLst/>
          </a:prstGeom>
          <a:noFill/>
          <a:ln w="28575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8466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smtClean="0"/>
              <a:t>2.1.7  8086</a:t>
            </a:r>
            <a:r>
              <a:rPr lang="zh-CN" altLang="zh-CN" smtClean="0"/>
              <a:t>的总线操作及时序</a:t>
            </a:r>
            <a:endParaRPr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39998" y="1404065"/>
            <a:ext cx="8280474" cy="584775"/>
          </a:xfrm>
          <a:noFill/>
        </p:spPr>
        <p:txBody>
          <a:bodyPr vert="horz" wrap="square" lIns="91440" tIns="45720" rIns="91440" bIns="45720" rtlCol="0" anchor="ctr" anchorCtr="0">
            <a:spAutoFit/>
          </a:bodyPr>
          <a:lstStyle/>
          <a:p>
            <a:pPr algn="l"/>
            <a:r>
              <a:rPr lang="en-US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8</a:t>
            </a:r>
            <a:r>
              <a:rPr lang="zh-CN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．最</a:t>
            </a:r>
            <a:r>
              <a:rPr lang="zh-CN" altLang="en-US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大</a:t>
            </a:r>
            <a:r>
              <a:rPr lang="zh-CN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模式下总线请求</a:t>
            </a:r>
            <a:r>
              <a:rPr lang="en-US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允许</a:t>
            </a:r>
            <a:r>
              <a:rPr lang="en-US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释放操作</a:t>
            </a:r>
            <a:endParaRPr lang="zh-CN" altLang="en-US" sz="3200" b="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3793" name="Picture 1" descr="C:\Users\Administrator\AppData\Roaming\Tencent\Users\44194298\QQ\WinTemp\RichOle\`)T()G~B8GL]}BHVG0WG`TJ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348" y="2708920"/>
            <a:ext cx="8341304" cy="2808312"/>
          </a:xfrm>
          <a:prstGeom prst="rect">
            <a:avLst/>
          </a:prstGeom>
          <a:noFill/>
          <a:ln w="28575">
            <a:solidFill>
              <a:srgbClr val="5F5F5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1800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2.1.8  </a:t>
            </a:r>
            <a:r>
              <a:rPr lang="en-US" altLang="zh-CN" dirty="0"/>
              <a:t>IBM PC/XT</a:t>
            </a:r>
            <a:r>
              <a:rPr lang="zh-CN" altLang="zh-CN" dirty="0"/>
              <a:t>微型计算机简介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540000" y="3134296"/>
            <a:ext cx="75755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FontTx/>
              <a:buNone/>
            </a:pPr>
            <a:r>
              <a:rPr lang="en-US" altLang="zh-CN" sz="2800" dirty="0" smtClean="0">
                <a:solidFill>
                  <a:srgbClr val="002060"/>
                </a:solidFill>
                <a:latin typeface="Times New Roman" pitchFamily="18" charset="0"/>
              </a:rPr>
              <a:t>　　1</a:t>
            </a:r>
            <a:r>
              <a:rPr lang="zh-CN" altLang="en-US" sz="2800" dirty="0">
                <a:solidFill>
                  <a:srgbClr val="002060"/>
                </a:solidFill>
                <a:latin typeface="Times New Roman" pitchFamily="18" charset="0"/>
              </a:rPr>
              <a:t>、</a:t>
            </a:r>
            <a:r>
              <a:rPr lang="en-US" altLang="zh-CN" sz="2800" dirty="0">
                <a:solidFill>
                  <a:srgbClr val="002060"/>
                </a:solidFill>
                <a:latin typeface="Times New Roman" pitchFamily="18" charset="0"/>
              </a:rPr>
              <a:t>CPU</a:t>
            </a:r>
            <a:r>
              <a:rPr lang="zh-CN" altLang="en-US" sz="2800" dirty="0">
                <a:solidFill>
                  <a:srgbClr val="002060"/>
                </a:solidFill>
                <a:latin typeface="Times New Roman" pitchFamily="18" charset="0"/>
              </a:rPr>
              <a:t>及辅助器件构成的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</a:rPr>
              <a:t>CPU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18" charset="0"/>
              </a:rPr>
              <a:t>子系统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540000" y="3816658"/>
            <a:ext cx="75755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 smtClean="0">
                <a:solidFill>
                  <a:srgbClr val="002060"/>
                </a:solidFill>
                <a:latin typeface="Times New Roman" pitchFamily="18" charset="0"/>
              </a:rPr>
              <a:t>　　2</a:t>
            </a:r>
            <a:r>
              <a:rPr lang="zh-CN" altLang="en-US" sz="2800" dirty="0">
                <a:solidFill>
                  <a:srgbClr val="002060"/>
                </a:solidFill>
                <a:latin typeface="Times New Roman" pitchFamily="18" charset="0"/>
              </a:rPr>
              <a:t>、</a:t>
            </a:r>
            <a:r>
              <a:rPr lang="en-US" altLang="zh-CN" sz="2800" dirty="0">
                <a:solidFill>
                  <a:srgbClr val="002060"/>
                </a:solidFill>
                <a:latin typeface="Times New Roman" pitchFamily="18" charset="0"/>
              </a:rPr>
              <a:t>ROM</a:t>
            </a:r>
            <a:r>
              <a:rPr lang="zh-CN" altLang="en-US" sz="2800" dirty="0">
                <a:solidFill>
                  <a:srgbClr val="002060"/>
                </a:solidFill>
                <a:latin typeface="Times New Roman" pitchFamily="18" charset="0"/>
              </a:rPr>
              <a:t>和</a:t>
            </a:r>
            <a:r>
              <a:rPr lang="en-US" altLang="zh-CN" sz="2800" dirty="0">
                <a:solidFill>
                  <a:srgbClr val="002060"/>
                </a:solidFill>
                <a:latin typeface="Times New Roman" pitchFamily="18" charset="0"/>
              </a:rPr>
              <a:t>RAM</a:t>
            </a:r>
            <a:r>
              <a:rPr lang="zh-CN" altLang="en-US" sz="2800" dirty="0">
                <a:solidFill>
                  <a:srgbClr val="002060"/>
                </a:solidFill>
                <a:latin typeface="Times New Roman" pitchFamily="18" charset="0"/>
              </a:rPr>
              <a:t>构成的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18" charset="0"/>
              </a:rPr>
              <a:t>存储器子系统</a:t>
            </a: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540000" y="4498266"/>
            <a:ext cx="820846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 smtClean="0">
                <a:solidFill>
                  <a:srgbClr val="002060"/>
                </a:solidFill>
                <a:latin typeface="Times New Roman" pitchFamily="18" charset="0"/>
              </a:rPr>
              <a:t>　　3</a:t>
            </a:r>
            <a:r>
              <a:rPr lang="zh-CN" altLang="en-US" sz="2800" dirty="0">
                <a:solidFill>
                  <a:srgbClr val="002060"/>
                </a:solidFill>
                <a:latin typeface="Times New Roman" pitchFamily="18" charset="0"/>
              </a:rPr>
              <a:t>、各种</a:t>
            </a:r>
            <a:r>
              <a:rPr lang="en-US" altLang="zh-CN" sz="2800" dirty="0" smtClean="0">
                <a:solidFill>
                  <a:srgbClr val="002060"/>
                </a:solidFill>
                <a:latin typeface="Times New Roman" pitchFamily="18" charset="0"/>
              </a:rPr>
              <a:t>I/O</a:t>
            </a:r>
            <a:r>
              <a:rPr lang="zh-CN" altLang="en-US" sz="2800" dirty="0" smtClean="0">
                <a:solidFill>
                  <a:srgbClr val="002060"/>
                </a:solidFill>
                <a:latin typeface="Times New Roman" pitchFamily="18" charset="0"/>
              </a:rPr>
              <a:t>接口芯片</a:t>
            </a:r>
            <a:r>
              <a:rPr lang="zh-CN" altLang="en-US" sz="2800" dirty="0">
                <a:solidFill>
                  <a:srgbClr val="002060"/>
                </a:solidFill>
                <a:latin typeface="Times New Roman" pitchFamily="18" charset="0"/>
              </a:rPr>
              <a:t>构成</a:t>
            </a:r>
            <a:r>
              <a:rPr lang="zh-CN" altLang="en-US" sz="2800" dirty="0" smtClean="0">
                <a:solidFill>
                  <a:srgbClr val="002060"/>
                </a:solidFill>
                <a:latin typeface="Times New Roman" pitchFamily="18" charset="0"/>
              </a:rPr>
              <a:t>的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</a:rPr>
              <a:t>I/O</a:t>
            </a:r>
            <a:r>
              <a:rPr lang="zh-CN" altLang="en-US" sz="2800" dirty="0" smtClean="0">
                <a:solidFill>
                  <a:srgbClr val="FF0000"/>
                </a:solidFill>
                <a:latin typeface="Times New Roman" pitchFamily="18" charset="0"/>
              </a:rPr>
              <a:t>子系统</a:t>
            </a:r>
            <a:endParaRPr lang="zh-CN" altLang="en-US" sz="28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540000" y="5210036"/>
            <a:ext cx="75755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 smtClean="0">
                <a:solidFill>
                  <a:srgbClr val="002060"/>
                </a:solidFill>
                <a:latin typeface="Times New Roman" pitchFamily="18" charset="0"/>
              </a:rPr>
              <a:t>　　4</a:t>
            </a:r>
            <a:r>
              <a:rPr lang="zh-CN" altLang="en-US" sz="2800" dirty="0">
                <a:solidFill>
                  <a:srgbClr val="002060"/>
                </a:solidFill>
                <a:latin typeface="Times New Roman" pitchFamily="18" charset="0"/>
              </a:rPr>
              <a:t>、连接</a:t>
            </a:r>
            <a:r>
              <a:rPr lang="zh-CN" altLang="en-US" sz="2800" dirty="0" smtClean="0">
                <a:solidFill>
                  <a:srgbClr val="002060"/>
                </a:solidFill>
                <a:latin typeface="Times New Roman" pitchFamily="18" charset="0"/>
              </a:rPr>
              <a:t>各种外设适配卡的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</a:rPr>
              <a:t>I/O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18" charset="0"/>
              </a:rPr>
              <a:t>扩展槽</a:t>
            </a:r>
          </a:p>
        </p:txBody>
      </p:sp>
      <p:sp>
        <p:nvSpPr>
          <p:cNvPr id="10" name="Text Box 23"/>
          <p:cNvSpPr txBox="1">
            <a:spLocks noChangeArrowheads="1"/>
          </p:cNvSpPr>
          <p:nvPr/>
        </p:nvSpPr>
        <p:spPr bwMode="auto">
          <a:xfrm>
            <a:off x="540000" y="1340768"/>
            <a:ext cx="7772400" cy="1643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8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　　</a:t>
            </a:r>
            <a:r>
              <a:rPr lang="en-US" altLang="zh-CN" sz="28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BM </a:t>
            </a:r>
            <a:r>
              <a:rPr lang="en-US" altLang="zh-CN" sz="28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PC/XT</a:t>
            </a:r>
            <a:r>
              <a:rPr lang="zh-CN" altLang="zh-CN" sz="28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的核心是一块安装在机箱底部的系统板（又称主板</a:t>
            </a:r>
            <a:r>
              <a:rPr lang="zh-CN" altLang="zh-CN" sz="28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），系统</a:t>
            </a:r>
            <a:r>
              <a:rPr lang="zh-CN" altLang="zh-CN" sz="28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板上的电路可以分成</a:t>
            </a:r>
            <a:r>
              <a:rPr lang="en-US" altLang="zh-CN" sz="28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4</a:t>
            </a:r>
            <a:r>
              <a:rPr lang="zh-CN" altLang="zh-CN" sz="2800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个主要功能模块</a:t>
            </a:r>
            <a:r>
              <a:rPr lang="zh-CN" altLang="zh-CN" sz="2800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</a:rPr>
              <a:t>：</a:t>
            </a:r>
            <a:endParaRPr lang="zh-CN" altLang="en-US" sz="2800" dirty="0">
              <a:solidFill>
                <a:srgbClr val="002060"/>
              </a:solidFill>
              <a:latin typeface="Times New Roman" pitchFamily="18" charset="0"/>
              <a:ea typeface="宋体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004048" y="3134296"/>
            <a:ext cx="2304256" cy="2598960"/>
            <a:chOff x="5004048" y="3134296"/>
            <a:chExt cx="2304256" cy="2598960"/>
          </a:xfrm>
        </p:grpSpPr>
        <p:sp>
          <p:nvSpPr>
            <p:cNvPr id="3" name="矩形 2">
              <a:hlinkClick r:id="rId3" action="ppaction://hlinksldjump"/>
            </p:cNvPr>
            <p:cNvSpPr/>
            <p:nvPr/>
          </p:nvSpPr>
          <p:spPr>
            <a:xfrm>
              <a:off x="5436096" y="3134296"/>
              <a:ext cx="1872208" cy="51911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>
              <a:hlinkClick r:id="rId4" action="ppaction://hlinksldjump"/>
            </p:cNvPr>
            <p:cNvSpPr/>
            <p:nvPr/>
          </p:nvSpPr>
          <p:spPr>
            <a:xfrm>
              <a:off x="5580112" y="4494064"/>
              <a:ext cx="1584176" cy="51911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hlinkClick r:id="rId5" action="ppaction://hlinksldjump"/>
            </p:cNvPr>
            <p:cNvSpPr/>
            <p:nvPr/>
          </p:nvSpPr>
          <p:spPr>
            <a:xfrm>
              <a:off x="5004048" y="3845992"/>
              <a:ext cx="2160240" cy="51911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>
              <a:hlinkClick r:id="rId6" action="ppaction://hlinksldjump"/>
            </p:cNvPr>
            <p:cNvSpPr/>
            <p:nvPr/>
          </p:nvSpPr>
          <p:spPr>
            <a:xfrm>
              <a:off x="5436096" y="5214144"/>
              <a:ext cx="1712426" cy="51911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5175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800" dirty="0"/>
              <a:t>2.1.1  </a:t>
            </a:r>
            <a:r>
              <a:rPr lang="en-US" altLang="zh-CN" sz="3800" dirty="0" smtClean="0"/>
              <a:t>8086</a:t>
            </a:r>
            <a:r>
              <a:rPr lang="zh-CN" altLang="zh-CN" sz="3800" dirty="0" smtClean="0"/>
              <a:t>微处理器</a:t>
            </a:r>
            <a:r>
              <a:rPr lang="zh-CN" altLang="zh-CN" sz="3800" dirty="0"/>
              <a:t>的主要特性</a:t>
            </a:r>
            <a:endParaRPr lang="zh-CN" altLang="en-US" sz="3800" dirty="0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479072" y="1340768"/>
            <a:ext cx="8185856" cy="4893647"/>
          </a:xfrm>
          <a:prstGeom prst="rect">
            <a:avLst/>
          </a:prstGeom>
          <a:solidFill>
            <a:srgbClr val="EAEAEA">
              <a:alpha val="52941"/>
            </a:srgbClr>
          </a:solidFill>
          <a:ln w="9525">
            <a:solidFill>
              <a:srgbClr val="0070C0"/>
            </a:solidFill>
            <a:miter lim="800000"/>
            <a:headEnd/>
            <a:tailEnd/>
          </a:ln>
          <a:effectLst/>
          <a:extLst/>
        </p:spPr>
        <p:txBody>
          <a:bodyPr wrap="square">
            <a:spAutoFit/>
          </a:bodyPr>
          <a:lstStyle/>
          <a:p>
            <a:pPr algn="l">
              <a:spcBef>
                <a:spcPts val="500"/>
              </a:spcBef>
              <a:buFontTx/>
              <a:buBlip>
                <a:blip r:embed="rId3"/>
              </a:buBlip>
            </a:pPr>
            <a:r>
              <a:rPr lang="en-US" altLang="zh-CN" sz="2400" dirty="0">
                <a:latin typeface="Times New Roman" pitchFamily="18" charset="0"/>
                <a:ea typeface="宋体" pitchFamily="2" charset="-122"/>
              </a:rPr>
              <a:t> 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</a:rPr>
              <a:t>数据总线：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16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</a:rPr>
              <a:t>位			</a:t>
            </a:r>
            <a:endParaRPr lang="zh-CN" altLang="en-US" sz="2400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spcBef>
                <a:spcPts val="500"/>
              </a:spcBef>
              <a:buFontTx/>
              <a:buBlip>
                <a:blip r:embed="rId3"/>
              </a:buBlip>
            </a:pPr>
            <a:r>
              <a:rPr lang="zh-CN" altLang="en-US" sz="2400" dirty="0">
                <a:latin typeface="Times New Roman" pitchFamily="18" charset="0"/>
                <a:ea typeface="宋体" pitchFamily="2" charset="-122"/>
              </a:rPr>
              <a:t> 地址总线：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20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</a:rPr>
              <a:t>位</a:t>
            </a:r>
            <a:endParaRPr lang="en-US" altLang="zh-CN" sz="2400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spcBef>
                <a:spcPts val="500"/>
              </a:spcBef>
              <a:buFontTx/>
              <a:buBlip>
                <a:blip r:embed="rId3"/>
              </a:buBlip>
            </a:pPr>
            <a:r>
              <a:rPr lang="zh-CN" altLang="en-US" sz="2400" dirty="0" smtClean="0">
                <a:latin typeface="Times New Roman" pitchFamily="18" charset="0"/>
                <a:ea typeface="宋体" pitchFamily="2" charset="-122"/>
              </a:rPr>
              <a:t> 内存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</a:rPr>
              <a:t>空间：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</a:rPr>
              <a:t>CPU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</a:rPr>
              <a:t>可直接寻址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</a:rPr>
              <a:t>1MB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</a:rPr>
              <a:t>内存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</a:rPr>
              <a:t>空间，分段管理内存</a:t>
            </a:r>
            <a:endParaRPr lang="en-US" altLang="zh-CN" sz="2400" dirty="0" smtClean="0">
              <a:latin typeface="Times New Roman" pitchFamily="18" charset="0"/>
              <a:ea typeface="宋体" pitchFamily="2" charset="-122"/>
            </a:endParaRPr>
          </a:p>
          <a:p>
            <a:pPr algn="just">
              <a:spcBef>
                <a:spcPts val="500"/>
              </a:spcBef>
              <a:buFontTx/>
              <a:buBlip>
                <a:blip r:embed="rId3"/>
              </a:buBlip>
            </a:pPr>
            <a:r>
              <a:rPr lang="zh-CN" altLang="en-US" sz="2400" dirty="0" smtClean="0">
                <a:latin typeface="Times New Roman" pitchFamily="18" charset="0"/>
                <a:ea typeface="宋体" pitchFamily="2" charset="-122"/>
              </a:rPr>
              <a:t> 端口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</a:rPr>
              <a:t>地址线：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16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</a:rPr>
              <a:t>位</a:t>
            </a:r>
            <a:endParaRPr lang="zh-CN" altLang="en-US" sz="2400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spcBef>
                <a:spcPts val="500"/>
              </a:spcBef>
              <a:buFontTx/>
              <a:buBlip>
                <a:blip r:embed="rId3"/>
              </a:buBlip>
            </a:pPr>
            <a:r>
              <a:rPr lang="zh-CN" altLang="en-US" sz="2400" dirty="0">
                <a:latin typeface="Times New Roman" pitchFamily="18" charset="0"/>
                <a:ea typeface="宋体" pitchFamily="2" charset="-122"/>
              </a:rPr>
              <a:t> 指令系统：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</a:rPr>
              <a:t>90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</a:rPr>
              <a:t>多条指令</a:t>
            </a:r>
          </a:p>
          <a:p>
            <a:pPr algn="just">
              <a:spcBef>
                <a:spcPts val="500"/>
              </a:spcBef>
              <a:buFontTx/>
              <a:buBlip>
                <a:blip r:embed="rId3"/>
              </a:buBlip>
            </a:pPr>
            <a:r>
              <a:rPr lang="zh-CN" altLang="en-US" sz="2400" dirty="0">
                <a:latin typeface="Times New Roman" pitchFamily="18" charset="0"/>
                <a:ea typeface="宋体" pitchFamily="2" charset="-122"/>
              </a:rPr>
              <a:t> 寻址方式：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7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</a:rPr>
              <a:t>种基本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</a:rPr>
              <a:t>寻址方式</a:t>
            </a:r>
            <a:endParaRPr lang="en-US" altLang="zh-CN" sz="2400" dirty="0" smtClean="0">
              <a:latin typeface="Times New Roman" pitchFamily="18" charset="0"/>
              <a:ea typeface="宋体" pitchFamily="2" charset="-122"/>
            </a:endParaRPr>
          </a:p>
          <a:p>
            <a:pPr algn="just">
              <a:spcBef>
                <a:spcPts val="500"/>
              </a:spcBef>
              <a:buFontTx/>
              <a:buBlip>
                <a:blip r:embed="rId3"/>
              </a:buBlip>
            </a:pPr>
            <a:r>
              <a:rPr lang="zh-CN" altLang="en-US" sz="2400" dirty="0" smtClean="0">
                <a:latin typeface="Times New Roman" pitchFamily="18" charset="0"/>
                <a:ea typeface="宋体" pitchFamily="2" charset="-122"/>
              </a:rPr>
              <a:t> 时钟频率：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4.77MHz</a:t>
            </a:r>
            <a:r>
              <a:rPr lang="zh-CN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8MHz</a:t>
            </a:r>
            <a:r>
              <a:rPr lang="zh-CN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和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10MHz</a:t>
            </a:r>
            <a:r>
              <a:rPr lang="zh-CN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三种</a:t>
            </a:r>
            <a:endParaRPr lang="zh-CN" altLang="en-US" sz="2400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spcBef>
                <a:spcPts val="500"/>
              </a:spcBef>
              <a:buFontTx/>
              <a:buBlip>
                <a:blip r:embed="rId3"/>
              </a:buBlip>
            </a:pPr>
            <a:r>
              <a:rPr lang="zh-CN" altLang="en-US" sz="2400" dirty="0">
                <a:latin typeface="Times New Roman" pitchFamily="18" charset="0"/>
                <a:ea typeface="宋体" pitchFamily="2" charset="-122"/>
              </a:rPr>
              <a:t> 中断功能：内部中断、外部中断，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</a:rPr>
              <a:t>256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</a:rPr>
              <a:t>级中断</a:t>
            </a:r>
            <a:endParaRPr lang="zh-CN" altLang="en-US" sz="2400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spcBef>
                <a:spcPts val="500"/>
              </a:spcBef>
              <a:buFontTx/>
              <a:buBlip>
                <a:blip r:embed="rId3"/>
              </a:buBlip>
            </a:pPr>
            <a:r>
              <a:rPr lang="zh-CN" altLang="en-US" sz="2400" dirty="0">
                <a:latin typeface="Times New Roman" pitchFamily="18" charset="0"/>
                <a:ea typeface="宋体" pitchFamily="2" charset="-122"/>
              </a:rPr>
              <a:t> 工作模式：单处理器工作模式、多处理器工作模式</a:t>
            </a:r>
            <a:endParaRPr lang="zh-CN" altLang="en-US" sz="2400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spcBef>
                <a:spcPts val="500"/>
              </a:spcBef>
              <a:buFontTx/>
              <a:buBlip>
                <a:blip r:embed="rId3"/>
              </a:buBlip>
            </a:pPr>
            <a:r>
              <a:rPr lang="zh-CN" altLang="en-US" sz="2400" dirty="0">
                <a:latin typeface="Times New Roman" pitchFamily="18" charset="0"/>
                <a:ea typeface="宋体" pitchFamily="2" charset="-122"/>
              </a:rPr>
              <a:t> 流水线工作方式：取指令、执行指令并行进行</a:t>
            </a:r>
            <a:endParaRPr lang="zh-CN" altLang="en-US" sz="2400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spcBef>
                <a:spcPts val="500"/>
              </a:spcBef>
              <a:buFontTx/>
              <a:buBlip>
                <a:blip r:embed="rId3"/>
              </a:buBlip>
            </a:pPr>
            <a:r>
              <a:rPr lang="zh-CN" altLang="en-US" sz="2400" dirty="0">
                <a:latin typeface="Times New Roman" pitchFamily="18" charset="0"/>
                <a:ea typeface="宋体" pitchFamily="2" charset="-122"/>
              </a:rPr>
              <a:t> 兼容性：与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</a:rPr>
              <a:t>8080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</a:rPr>
              <a:t>、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</a:rPr>
              <a:t>8085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</a:rPr>
              <a:t>兼容</a:t>
            </a:r>
          </a:p>
        </p:txBody>
      </p:sp>
    </p:spTree>
    <p:extLst>
      <p:ext uri="{BB962C8B-B14F-4D97-AF65-F5344CB8AC3E}">
        <p14:creationId xmlns:p14="http://schemas.microsoft.com/office/powerpoint/2010/main" val="779038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dirty="0" smtClean="0"/>
              <a:t>2.1.8  IBM PC/XT</a:t>
            </a:r>
            <a:r>
              <a:rPr lang="zh-CN" altLang="zh-CN" dirty="0" smtClean="0"/>
              <a:t>微型计算机简介</a:t>
            </a:r>
            <a:endParaRPr lang="zh-CN" altLang="zh-CN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540000" y="1124744"/>
            <a:ext cx="2852063" cy="584775"/>
          </a:xfrm>
          <a:noFill/>
        </p:spPr>
        <p:txBody>
          <a:bodyPr vert="horz" wrap="none" lIns="91440" tIns="45720" rIns="91440" bIns="45720" rtlCol="0" anchor="ctr" anchorCtr="0">
            <a:spAutoFit/>
          </a:bodyPr>
          <a:lstStyle/>
          <a:p>
            <a:pPr algn="l"/>
            <a:r>
              <a:rPr lang="en-US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．</a:t>
            </a:r>
            <a:r>
              <a:rPr lang="en-US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CPU</a:t>
            </a:r>
            <a:r>
              <a:rPr lang="zh-CN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子系统</a:t>
            </a:r>
          </a:p>
        </p:txBody>
      </p:sp>
      <p:pic>
        <p:nvPicPr>
          <p:cNvPr id="25602" name="Picture 2" descr="C:\Users\Administrator\AppData\Roaming\Tencent\Users\44194298\QQ\WinTemp\RichOle\MC9M[EZ6N1~[2`PYTC$G_B4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44824"/>
            <a:ext cx="8208912" cy="4392488"/>
          </a:xfrm>
          <a:prstGeom prst="rect">
            <a:avLst/>
          </a:prstGeom>
          <a:noFill/>
          <a:ln w="28575">
            <a:noFill/>
            <a:prstDash val="dash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7733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dirty="0" smtClean="0"/>
              <a:t>2.1.8  IBM PC/XT</a:t>
            </a:r>
            <a:r>
              <a:rPr lang="zh-CN" altLang="zh-CN" dirty="0" smtClean="0"/>
              <a:t>微型计算机简介</a:t>
            </a:r>
            <a:endParaRPr lang="zh-CN" altLang="zh-CN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540000" y="1124744"/>
            <a:ext cx="3467616" cy="584775"/>
          </a:xfrm>
          <a:noFill/>
        </p:spPr>
        <p:txBody>
          <a:bodyPr vert="horz" wrap="none" lIns="91440" tIns="45720" rIns="91440" bIns="45720" rtlCol="0" anchor="ctr" anchorCtr="0">
            <a:spAutoFit/>
          </a:bodyPr>
          <a:lstStyle/>
          <a:p>
            <a:pPr algn="l"/>
            <a:r>
              <a:rPr lang="en-US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．</a:t>
            </a:r>
            <a:r>
              <a:rPr lang="zh-CN" altLang="en-US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存储器</a:t>
            </a:r>
            <a:r>
              <a:rPr lang="zh-CN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子系统</a:t>
            </a:r>
            <a:endParaRPr lang="zh-CN" altLang="zh-CN" sz="3200" b="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6625" name="Picture 1" descr="C:\Users\Administrator\AppData\Roaming\Tencent\Users\44194298\QQ\WinTemp\RichOle\@92EIQV$UQ)PUQN$W3`}GEC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3FFFF"/>
              </a:clrFrom>
              <a:clrTo>
                <a:srgbClr val="F3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838495"/>
            <a:ext cx="7920880" cy="4254801"/>
          </a:xfrm>
          <a:prstGeom prst="rect">
            <a:avLst/>
          </a:prstGeom>
          <a:noFill/>
          <a:ln w="28575">
            <a:noFill/>
            <a:prstDash val="dash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1571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177"/>
          <p:cNvGrpSpPr>
            <a:grpSpLocks/>
          </p:cNvGrpSpPr>
          <p:nvPr/>
        </p:nvGrpSpPr>
        <p:grpSpPr bwMode="auto">
          <a:xfrm>
            <a:off x="742950" y="2875009"/>
            <a:ext cx="7583231" cy="2441575"/>
            <a:chOff x="660" y="1632"/>
            <a:chExt cx="4799" cy="1538"/>
          </a:xfrm>
        </p:grpSpPr>
        <p:sp>
          <p:nvSpPr>
            <p:cNvPr id="32" name="Line 187"/>
            <p:cNvSpPr>
              <a:spLocks noChangeShapeType="1"/>
            </p:cNvSpPr>
            <p:nvPr/>
          </p:nvSpPr>
          <p:spPr bwMode="auto">
            <a:xfrm>
              <a:off x="4840" y="1632"/>
              <a:ext cx="0" cy="1440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 type="stealth" w="med" len="lg"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27" name="Line 178"/>
            <p:cNvSpPr>
              <a:spLocks noChangeShapeType="1"/>
            </p:cNvSpPr>
            <p:nvPr/>
          </p:nvSpPr>
          <p:spPr bwMode="auto">
            <a:xfrm>
              <a:off x="1776" y="2013"/>
              <a:ext cx="0" cy="1056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 type="stealth" w="med" len="lg"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grpSp>
          <p:nvGrpSpPr>
            <p:cNvPr id="28" name="Group 179"/>
            <p:cNvGrpSpPr>
              <a:grpSpLocks/>
            </p:cNvGrpSpPr>
            <p:nvPr/>
          </p:nvGrpSpPr>
          <p:grpSpPr bwMode="auto">
            <a:xfrm>
              <a:off x="660" y="2976"/>
              <a:ext cx="4799" cy="194"/>
              <a:chOff x="660" y="2976"/>
              <a:chExt cx="4799" cy="194"/>
            </a:xfrm>
          </p:grpSpPr>
          <p:grpSp>
            <p:nvGrpSpPr>
              <p:cNvPr id="33" name="Group 180"/>
              <p:cNvGrpSpPr>
                <a:grpSpLocks/>
              </p:cNvGrpSpPr>
              <p:nvPr/>
            </p:nvGrpSpPr>
            <p:grpSpPr bwMode="auto">
              <a:xfrm>
                <a:off x="912" y="3069"/>
                <a:ext cx="4547" cy="0"/>
                <a:chOff x="912" y="3792"/>
                <a:chExt cx="4547" cy="0"/>
              </a:xfrm>
            </p:grpSpPr>
            <p:sp>
              <p:nvSpPr>
                <p:cNvPr id="35" name="Line 181"/>
                <p:cNvSpPr>
                  <a:spLocks noChangeShapeType="1"/>
                </p:cNvSpPr>
                <p:nvPr/>
              </p:nvSpPr>
              <p:spPr bwMode="auto">
                <a:xfrm>
                  <a:off x="1632" y="3792"/>
                  <a:ext cx="3827" cy="0"/>
                </a:xfrm>
                <a:prstGeom prst="line">
                  <a:avLst/>
                </a:prstGeom>
                <a:noFill/>
                <a:ln w="38100">
                  <a:solidFill>
                    <a:srgbClr val="008000"/>
                  </a:solidFill>
                  <a:round/>
                  <a:headEnd type="stealth" w="med" len="lg"/>
                  <a:tailEnd type="stealth" w="med" len="lg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latin typeface="Times New Roman" pitchFamily="18" charset="0"/>
                    <a:ea typeface="楷体" pitchFamily="49" charset="-122"/>
                    <a:cs typeface="Times New Roman" pitchFamily="18" charset="0"/>
                  </a:endParaRPr>
                </a:p>
              </p:txBody>
            </p:sp>
            <p:sp>
              <p:nvSpPr>
                <p:cNvPr id="36" name="Line 182"/>
                <p:cNvSpPr>
                  <a:spLocks noChangeShapeType="1"/>
                </p:cNvSpPr>
                <p:nvPr/>
              </p:nvSpPr>
              <p:spPr bwMode="auto">
                <a:xfrm>
                  <a:off x="912" y="3792"/>
                  <a:ext cx="342" cy="0"/>
                </a:xfrm>
                <a:prstGeom prst="line">
                  <a:avLst/>
                </a:prstGeom>
                <a:noFill/>
                <a:ln w="38100">
                  <a:solidFill>
                    <a:srgbClr val="008000"/>
                  </a:solidFill>
                  <a:round/>
                  <a:headEnd type="stealth" w="med" len="lg"/>
                  <a:tailEnd type="stealth" w="med" len="lg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latin typeface="Times New Roman" pitchFamily="18" charset="0"/>
                    <a:ea typeface="楷体" pitchFamily="49" charset="-122"/>
                    <a:cs typeface="Times New Roman" pitchFamily="18" charset="0"/>
                  </a:endParaRPr>
                </a:p>
              </p:txBody>
            </p:sp>
          </p:grpSp>
          <p:sp>
            <p:nvSpPr>
              <p:cNvPr id="34" name="Text Box 183"/>
              <p:cNvSpPr txBox="1">
                <a:spLocks noChangeArrowheads="1"/>
              </p:cNvSpPr>
              <p:nvPr/>
            </p:nvSpPr>
            <p:spPr bwMode="auto">
              <a:xfrm>
                <a:off x="660" y="2976"/>
                <a:ext cx="275" cy="19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altLang="zh-CN" sz="1400" dirty="0">
                    <a:solidFill>
                      <a:srgbClr val="008000"/>
                    </a:solidFill>
                    <a:latin typeface="Times New Roman" pitchFamily="18" charset="0"/>
                    <a:ea typeface="楷体" pitchFamily="49" charset="-122"/>
                    <a:cs typeface="Times New Roman" pitchFamily="18" charset="0"/>
                  </a:rPr>
                  <a:t>DB</a:t>
                </a:r>
              </a:p>
            </p:txBody>
          </p:sp>
        </p:grpSp>
        <p:sp>
          <p:nvSpPr>
            <p:cNvPr id="29" name="Line 184"/>
            <p:cNvSpPr>
              <a:spLocks noChangeShapeType="1"/>
            </p:cNvSpPr>
            <p:nvPr/>
          </p:nvSpPr>
          <p:spPr bwMode="auto">
            <a:xfrm>
              <a:off x="2617" y="2352"/>
              <a:ext cx="0" cy="720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 type="stealth" w="med" len="lg"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30" name="Line 185"/>
            <p:cNvSpPr>
              <a:spLocks noChangeShapeType="1"/>
            </p:cNvSpPr>
            <p:nvPr/>
          </p:nvSpPr>
          <p:spPr bwMode="auto">
            <a:xfrm>
              <a:off x="3083" y="2736"/>
              <a:ext cx="0" cy="336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 type="stealth" w="med" len="lg"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31" name="Line 186"/>
            <p:cNvSpPr>
              <a:spLocks noChangeShapeType="1"/>
            </p:cNvSpPr>
            <p:nvPr/>
          </p:nvSpPr>
          <p:spPr bwMode="auto">
            <a:xfrm>
              <a:off x="4020" y="1968"/>
              <a:ext cx="0" cy="1104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 type="stealth" w="med" len="lg"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</p:grpSp>
      <p:grpSp>
        <p:nvGrpSpPr>
          <p:cNvPr id="68" name="Group 55"/>
          <p:cNvGrpSpPr>
            <a:grpSpLocks/>
          </p:cNvGrpSpPr>
          <p:nvPr/>
        </p:nvGrpSpPr>
        <p:grpSpPr bwMode="auto">
          <a:xfrm>
            <a:off x="4572000" y="3479860"/>
            <a:ext cx="1560513" cy="336551"/>
            <a:chOff x="3072" y="2736"/>
            <a:chExt cx="983" cy="212"/>
          </a:xfrm>
        </p:grpSpPr>
        <p:sp>
          <p:nvSpPr>
            <p:cNvPr id="69" name="Line 56"/>
            <p:cNvSpPr>
              <a:spLocks noChangeShapeType="1"/>
            </p:cNvSpPr>
            <p:nvPr/>
          </p:nvSpPr>
          <p:spPr bwMode="auto">
            <a:xfrm flipH="1">
              <a:off x="3264" y="2832"/>
              <a:ext cx="144" cy="0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70" name="Text Box 57"/>
            <p:cNvSpPr txBox="1">
              <a:spLocks noChangeArrowheads="1"/>
            </p:cNvSpPr>
            <p:nvPr/>
          </p:nvSpPr>
          <p:spPr bwMode="auto">
            <a:xfrm>
              <a:off x="3072" y="2774"/>
              <a:ext cx="262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 sz="1200" dirty="0">
                  <a:solidFill>
                    <a:schemeClr val="tx1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IR1</a:t>
              </a:r>
            </a:p>
          </p:txBody>
        </p:sp>
        <p:sp>
          <p:nvSpPr>
            <p:cNvPr id="71" name="Text Box 58"/>
            <p:cNvSpPr txBox="1">
              <a:spLocks noChangeArrowheads="1"/>
            </p:cNvSpPr>
            <p:nvPr/>
          </p:nvSpPr>
          <p:spPr bwMode="auto">
            <a:xfrm>
              <a:off x="3363" y="2736"/>
              <a:ext cx="692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zh-CN" altLang="en-US" sz="1200">
                  <a:solidFill>
                    <a:schemeClr val="tx1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键盘接口电路</a:t>
              </a:r>
            </a:p>
          </p:txBody>
        </p:sp>
      </p:grpSp>
      <p:grpSp>
        <p:nvGrpSpPr>
          <p:cNvPr id="72" name="Group 59"/>
          <p:cNvGrpSpPr>
            <a:grpSpLocks/>
          </p:cNvGrpSpPr>
          <p:nvPr/>
        </p:nvGrpSpPr>
        <p:grpSpPr bwMode="auto">
          <a:xfrm>
            <a:off x="4564064" y="3768777"/>
            <a:ext cx="1846263" cy="923926"/>
            <a:chOff x="3067" y="2918"/>
            <a:chExt cx="1163" cy="582"/>
          </a:xfrm>
        </p:grpSpPr>
        <p:sp>
          <p:nvSpPr>
            <p:cNvPr id="73" name="Line 60"/>
            <p:cNvSpPr>
              <a:spLocks noChangeShapeType="1"/>
            </p:cNvSpPr>
            <p:nvPr/>
          </p:nvSpPr>
          <p:spPr bwMode="auto">
            <a:xfrm flipH="1">
              <a:off x="3264" y="2976"/>
              <a:ext cx="144" cy="0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74" name="Line 61"/>
            <p:cNvSpPr>
              <a:spLocks noChangeShapeType="1"/>
            </p:cNvSpPr>
            <p:nvPr/>
          </p:nvSpPr>
          <p:spPr bwMode="auto">
            <a:xfrm flipH="1">
              <a:off x="3264" y="3408"/>
              <a:ext cx="144" cy="0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75" name="Text Box 62"/>
            <p:cNvSpPr txBox="1">
              <a:spLocks noChangeArrowheads="1"/>
            </p:cNvSpPr>
            <p:nvPr/>
          </p:nvSpPr>
          <p:spPr bwMode="auto">
            <a:xfrm>
              <a:off x="3067" y="2918"/>
              <a:ext cx="262" cy="5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 sz="1200" dirty="0">
                  <a:solidFill>
                    <a:schemeClr val="tx1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IR2</a:t>
              </a:r>
            </a:p>
            <a:p>
              <a:pPr algn="ctr">
                <a:buFontTx/>
                <a:buNone/>
              </a:pPr>
              <a:r>
                <a:rPr lang="en-US" altLang="zh-CN" sz="1200" dirty="0">
                  <a:solidFill>
                    <a:schemeClr val="tx1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.</a:t>
              </a:r>
            </a:p>
            <a:p>
              <a:pPr algn="ctr">
                <a:buFontTx/>
                <a:buNone/>
              </a:pPr>
              <a:r>
                <a:rPr lang="en-US" altLang="zh-CN" sz="1200" dirty="0" smtClean="0">
                  <a:solidFill>
                    <a:schemeClr val="tx1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.</a:t>
              </a:r>
              <a:endParaRPr lang="en-US" altLang="zh-CN" sz="1200" dirty="0">
                <a:solidFill>
                  <a:schemeClr val="tx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 sz="1200" dirty="0">
                  <a:solidFill>
                    <a:schemeClr val="tx1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IR7</a:t>
              </a:r>
            </a:p>
          </p:txBody>
        </p:sp>
        <p:sp>
          <p:nvSpPr>
            <p:cNvPr id="76" name="AutoShape 63"/>
            <p:cNvSpPr>
              <a:spLocks/>
            </p:cNvSpPr>
            <p:nvPr/>
          </p:nvSpPr>
          <p:spPr bwMode="auto">
            <a:xfrm>
              <a:off x="3456" y="2976"/>
              <a:ext cx="48" cy="432"/>
            </a:xfrm>
            <a:prstGeom prst="rightBrace">
              <a:avLst>
                <a:gd name="adj1" fmla="val 75000"/>
                <a:gd name="adj2" fmla="val 50000"/>
              </a:avLst>
            </a:prstGeom>
            <a:noFill/>
            <a:ln w="9525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77" name="Text Box 64"/>
            <p:cNvSpPr txBox="1">
              <a:spLocks noChangeArrowheads="1"/>
            </p:cNvSpPr>
            <p:nvPr/>
          </p:nvSpPr>
          <p:spPr bwMode="auto">
            <a:xfrm>
              <a:off x="3484" y="3024"/>
              <a:ext cx="74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>
                <a:buFontTx/>
                <a:buNone/>
              </a:pPr>
              <a:r>
                <a:rPr lang="zh-CN" altLang="en-US" sz="1200">
                  <a:solidFill>
                    <a:schemeClr val="tx1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来自</a:t>
              </a:r>
              <a:r>
                <a:rPr lang="en-US" altLang="zh-CN" sz="1200">
                  <a:solidFill>
                    <a:schemeClr val="tx1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I/O</a:t>
              </a:r>
              <a:r>
                <a:rPr lang="zh-CN" altLang="en-US" sz="1200">
                  <a:solidFill>
                    <a:schemeClr val="tx1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扩展槽</a:t>
              </a:r>
            </a:p>
            <a:p>
              <a:pPr algn="l">
                <a:buFontTx/>
                <a:buNone/>
              </a:pPr>
              <a:r>
                <a:rPr lang="zh-CN" altLang="en-US" sz="1200">
                  <a:solidFill>
                    <a:schemeClr val="tx1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上的扩展板</a:t>
              </a:r>
            </a:p>
          </p:txBody>
        </p:sp>
      </p:grpSp>
      <p:sp>
        <p:nvSpPr>
          <p:cNvPr id="11" name="标题 1"/>
          <p:cNvSpPr txBox="1">
            <a:spLocks/>
          </p:cNvSpPr>
          <p:nvPr/>
        </p:nvSpPr>
        <p:spPr>
          <a:xfrm>
            <a:off x="0" y="-243408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dirty="0" smtClean="0"/>
              <a:t>2.1.8  IBM PC/XT</a:t>
            </a:r>
            <a:r>
              <a:rPr lang="zh-CN" altLang="zh-CN" dirty="0" smtClean="0"/>
              <a:t>微型计算机简介</a:t>
            </a:r>
            <a:endParaRPr lang="zh-CN" altLang="zh-CN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540000" y="620688"/>
            <a:ext cx="2852063" cy="584775"/>
          </a:xfrm>
          <a:noFill/>
        </p:spPr>
        <p:txBody>
          <a:bodyPr vert="horz" wrap="none" lIns="91440" tIns="45720" rIns="91440" bIns="45720" rtlCol="0" anchor="ctr" anchorCtr="0">
            <a:spAutoFit/>
          </a:bodyPr>
          <a:lstStyle/>
          <a:p>
            <a:pPr algn="l"/>
            <a:r>
              <a:rPr lang="en-US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．</a:t>
            </a:r>
            <a:r>
              <a:rPr lang="en-US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I/O</a:t>
            </a:r>
            <a:r>
              <a:rPr lang="zh-CN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子系统</a:t>
            </a:r>
            <a:endParaRPr lang="zh-CN" altLang="zh-CN" sz="3200" b="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6" name="Group 216"/>
          <p:cNvGrpSpPr>
            <a:grpSpLocks/>
          </p:cNvGrpSpPr>
          <p:nvPr/>
        </p:nvGrpSpPr>
        <p:grpSpPr bwMode="auto">
          <a:xfrm>
            <a:off x="381000" y="1111299"/>
            <a:ext cx="8366125" cy="4181477"/>
            <a:chOff x="240" y="435"/>
            <a:chExt cx="5270" cy="2634"/>
          </a:xfrm>
        </p:grpSpPr>
        <p:grpSp>
          <p:nvGrpSpPr>
            <p:cNvPr id="7" name="Group 217"/>
            <p:cNvGrpSpPr>
              <a:grpSpLocks/>
            </p:cNvGrpSpPr>
            <p:nvPr/>
          </p:nvGrpSpPr>
          <p:grpSpPr bwMode="auto">
            <a:xfrm>
              <a:off x="240" y="435"/>
              <a:ext cx="5270" cy="2634"/>
              <a:chOff x="240" y="435"/>
              <a:chExt cx="5270" cy="2634"/>
            </a:xfrm>
          </p:grpSpPr>
          <p:sp>
            <p:nvSpPr>
              <p:cNvPr id="18" name="Rectangle 226"/>
              <p:cNvSpPr>
                <a:spLocks noChangeArrowheads="1"/>
              </p:cNvSpPr>
              <p:nvPr/>
            </p:nvSpPr>
            <p:spPr bwMode="auto">
              <a:xfrm>
                <a:off x="3552" y="919"/>
                <a:ext cx="480" cy="960"/>
              </a:xfrm>
              <a:prstGeom prst="rect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4" name="Rectangle 232"/>
              <p:cNvSpPr>
                <a:spLocks noChangeArrowheads="1"/>
              </p:cNvSpPr>
              <p:nvPr/>
            </p:nvSpPr>
            <p:spPr bwMode="auto">
              <a:xfrm>
                <a:off x="5244" y="435"/>
                <a:ext cx="240" cy="2608"/>
              </a:xfrm>
              <a:prstGeom prst="rect">
                <a:avLst/>
              </a:prstGeom>
              <a:solidFill>
                <a:srgbClr val="CCCC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5" name="Text Box 233"/>
              <p:cNvSpPr txBox="1">
                <a:spLocks noChangeArrowheads="1"/>
              </p:cNvSpPr>
              <p:nvPr/>
            </p:nvSpPr>
            <p:spPr bwMode="auto">
              <a:xfrm>
                <a:off x="5239" y="970"/>
                <a:ext cx="271" cy="182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folHlink"/>
                    </a:solidFill>
                    <a:prstDash val="dash"/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>
                <a:spAutoFit/>
              </a:bodyPr>
              <a:lstStyle/>
              <a:p>
                <a:pPr algn="ctr">
                  <a:buFont typeface="Wingdings" pitchFamily="2" charset="2"/>
                  <a:buNone/>
                </a:pPr>
                <a:r>
                  <a:rPr lang="en-US" altLang="zh-CN" sz="1600" dirty="0" smtClean="0"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I/O</a:t>
                </a:r>
                <a:r>
                  <a:rPr lang="zh-CN" altLang="en-US" sz="1600" dirty="0" smtClean="0"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扩展槽</a:t>
                </a:r>
                <a:endParaRPr lang="zh-CN" altLang="en-US" sz="1600" dirty="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9" name="Rectangle 218"/>
              <p:cNvSpPr>
                <a:spLocks noChangeArrowheads="1"/>
              </p:cNvSpPr>
              <p:nvPr/>
            </p:nvSpPr>
            <p:spPr bwMode="auto">
              <a:xfrm>
                <a:off x="1200" y="1159"/>
                <a:ext cx="432" cy="768"/>
              </a:xfrm>
              <a:prstGeom prst="rect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>
                  <a:spcBef>
                    <a:spcPct val="50000"/>
                  </a:spcBef>
                  <a:buFontTx/>
                  <a:buNone/>
                </a:pPr>
                <a:r>
                  <a:rPr lang="zh-CN" altLang="en-US" sz="1600" dirty="0">
                    <a:latin typeface="Times New Roman" pitchFamily="18" charset="0"/>
                    <a:cs typeface="Times New Roman" pitchFamily="18" charset="0"/>
                  </a:rPr>
                  <a:t>内存</a:t>
                </a:r>
              </a:p>
            </p:txBody>
          </p:sp>
          <p:sp>
            <p:nvSpPr>
              <p:cNvPr id="10" name="Rectangle 219"/>
              <p:cNvSpPr>
                <a:spLocks noChangeArrowheads="1"/>
              </p:cNvSpPr>
              <p:nvPr/>
            </p:nvSpPr>
            <p:spPr bwMode="auto">
              <a:xfrm>
                <a:off x="1056" y="2647"/>
                <a:ext cx="384" cy="192"/>
              </a:xfrm>
              <a:prstGeom prst="rect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>
                  <a:spcBef>
                    <a:spcPct val="50000"/>
                  </a:spcBef>
                  <a:buFontTx/>
                  <a:buNone/>
                </a:pPr>
                <a:r>
                  <a:rPr lang="en-US" altLang="zh-CN" dirty="0">
                    <a:latin typeface="Times New Roman" pitchFamily="18" charset="0"/>
                    <a:cs typeface="Times New Roman" pitchFamily="18" charset="0"/>
                  </a:rPr>
                  <a:t>8284</a:t>
                </a:r>
              </a:p>
            </p:txBody>
          </p:sp>
          <p:sp>
            <p:nvSpPr>
              <p:cNvPr id="12" name="Rectangle 220"/>
              <p:cNvSpPr>
                <a:spLocks noChangeArrowheads="1"/>
              </p:cNvSpPr>
              <p:nvPr/>
            </p:nvSpPr>
            <p:spPr bwMode="auto">
              <a:xfrm>
                <a:off x="864" y="2263"/>
                <a:ext cx="432" cy="240"/>
              </a:xfrm>
              <a:prstGeom prst="rect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>
                  <a:spcBef>
                    <a:spcPct val="50000"/>
                  </a:spcBef>
                  <a:buFontTx/>
                  <a:buNone/>
                </a:pPr>
                <a:r>
                  <a:rPr lang="en-US" altLang="zh-CN" dirty="0">
                    <a:latin typeface="Times New Roman" pitchFamily="18" charset="0"/>
                    <a:cs typeface="Times New Roman" pitchFamily="18" charset="0"/>
                  </a:rPr>
                  <a:t>8288</a:t>
                </a:r>
              </a:p>
            </p:txBody>
          </p:sp>
          <p:sp>
            <p:nvSpPr>
              <p:cNvPr id="13" name="Rectangle 221"/>
              <p:cNvSpPr>
                <a:spLocks noChangeArrowheads="1"/>
              </p:cNvSpPr>
              <p:nvPr/>
            </p:nvSpPr>
            <p:spPr bwMode="auto">
              <a:xfrm>
                <a:off x="240" y="649"/>
                <a:ext cx="480" cy="2400"/>
              </a:xfrm>
              <a:prstGeom prst="rect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4" name="Text Box 222"/>
              <p:cNvSpPr txBox="1">
                <a:spLocks noChangeArrowheads="1"/>
              </p:cNvSpPr>
              <p:nvPr/>
            </p:nvSpPr>
            <p:spPr bwMode="auto">
              <a:xfrm rot="5402252">
                <a:off x="292" y="1657"/>
                <a:ext cx="407" cy="233"/>
              </a:xfrm>
              <a:prstGeom prst="rect">
                <a:avLst/>
              </a:prstGeom>
              <a:solidFill>
                <a:srgbClr val="CCCC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altLang="zh-CN" dirty="0">
                    <a:latin typeface="Times New Roman" pitchFamily="18" charset="0"/>
                    <a:cs typeface="Times New Roman" pitchFamily="18" charset="0"/>
                  </a:rPr>
                  <a:t>8088</a:t>
                </a:r>
              </a:p>
            </p:txBody>
          </p:sp>
          <p:sp>
            <p:nvSpPr>
              <p:cNvPr id="15" name="Rectangle 223"/>
              <p:cNvSpPr>
                <a:spLocks noChangeArrowheads="1"/>
              </p:cNvSpPr>
              <p:nvPr/>
            </p:nvSpPr>
            <p:spPr bwMode="auto">
              <a:xfrm>
                <a:off x="912" y="727"/>
                <a:ext cx="432" cy="240"/>
              </a:xfrm>
              <a:prstGeom prst="rect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>
                  <a:spcBef>
                    <a:spcPct val="50000"/>
                  </a:spcBef>
                  <a:buFontTx/>
                  <a:buNone/>
                </a:pPr>
                <a:r>
                  <a:rPr lang="en-US" altLang="zh-CN" dirty="0">
                    <a:latin typeface="Times New Roman" pitchFamily="18" charset="0"/>
                    <a:cs typeface="Times New Roman" pitchFamily="18" charset="0"/>
                  </a:rPr>
                  <a:t>8282</a:t>
                </a:r>
              </a:p>
            </p:txBody>
          </p:sp>
          <p:sp>
            <p:nvSpPr>
              <p:cNvPr id="16" name="Rectangle 224"/>
              <p:cNvSpPr>
                <a:spLocks noChangeArrowheads="1"/>
              </p:cNvSpPr>
              <p:nvPr/>
            </p:nvSpPr>
            <p:spPr bwMode="auto">
              <a:xfrm>
                <a:off x="1056" y="2877"/>
                <a:ext cx="384" cy="192"/>
              </a:xfrm>
              <a:prstGeom prst="rect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>
                  <a:spcBef>
                    <a:spcPct val="50000"/>
                  </a:spcBef>
                  <a:buFontTx/>
                  <a:buNone/>
                </a:pPr>
                <a:r>
                  <a:rPr lang="en-US" altLang="zh-CN" dirty="0">
                    <a:latin typeface="Times New Roman" pitchFamily="18" charset="0"/>
                    <a:cs typeface="Times New Roman" pitchFamily="18" charset="0"/>
                  </a:rPr>
                  <a:t>8286</a:t>
                </a:r>
              </a:p>
            </p:txBody>
          </p:sp>
          <p:sp>
            <p:nvSpPr>
              <p:cNvPr id="17" name="Rectangle 225"/>
              <p:cNvSpPr>
                <a:spLocks noChangeArrowheads="1"/>
              </p:cNvSpPr>
              <p:nvPr/>
            </p:nvSpPr>
            <p:spPr bwMode="auto">
              <a:xfrm>
                <a:off x="2160" y="1063"/>
                <a:ext cx="480" cy="1200"/>
              </a:xfrm>
              <a:prstGeom prst="rect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9" name="Text Box 227"/>
              <p:cNvSpPr txBox="1">
                <a:spLocks noChangeArrowheads="1"/>
              </p:cNvSpPr>
              <p:nvPr/>
            </p:nvSpPr>
            <p:spPr bwMode="auto">
              <a:xfrm rot="5400000">
                <a:off x="3482" y="1295"/>
                <a:ext cx="407" cy="233"/>
              </a:xfrm>
              <a:prstGeom prst="rect">
                <a:avLst/>
              </a:prstGeom>
              <a:solidFill>
                <a:srgbClr val="CCCC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>
                  <a:spcBef>
                    <a:spcPct val="50000"/>
                  </a:spcBef>
                  <a:buFontTx/>
                  <a:buNone/>
                </a:pPr>
                <a:r>
                  <a:rPr lang="en-US" altLang="zh-CN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8253</a:t>
                </a:r>
              </a:p>
            </p:txBody>
          </p:sp>
          <p:sp>
            <p:nvSpPr>
              <p:cNvPr id="20" name="Rectangle 228"/>
              <p:cNvSpPr>
                <a:spLocks noChangeArrowheads="1"/>
              </p:cNvSpPr>
              <p:nvPr/>
            </p:nvSpPr>
            <p:spPr bwMode="auto">
              <a:xfrm>
                <a:off x="4416" y="919"/>
                <a:ext cx="432" cy="624"/>
              </a:xfrm>
              <a:prstGeom prst="rect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" name="Text Box 229"/>
              <p:cNvSpPr txBox="1">
                <a:spLocks noChangeArrowheads="1"/>
              </p:cNvSpPr>
              <p:nvPr/>
            </p:nvSpPr>
            <p:spPr bwMode="auto">
              <a:xfrm rot="5400000">
                <a:off x="4321" y="1161"/>
                <a:ext cx="512" cy="233"/>
              </a:xfrm>
              <a:prstGeom prst="rect">
                <a:avLst/>
              </a:prstGeom>
              <a:solidFill>
                <a:srgbClr val="CCCC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>
                  <a:spcBef>
                    <a:spcPct val="50000"/>
                  </a:spcBef>
                  <a:buFontTx/>
                  <a:buNone/>
                </a:pPr>
                <a:r>
                  <a:rPr lang="en-US" altLang="zh-CN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8255A</a:t>
                </a:r>
              </a:p>
            </p:txBody>
          </p:sp>
          <p:sp>
            <p:nvSpPr>
              <p:cNvPr id="22" name="Rectangle 230"/>
              <p:cNvSpPr>
                <a:spLocks noChangeArrowheads="1"/>
              </p:cNvSpPr>
              <p:nvPr/>
            </p:nvSpPr>
            <p:spPr bwMode="auto">
              <a:xfrm>
                <a:off x="2688" y="1735"/>
                <a:ext cx="384" cy="912"/>
              </a:xfrm>
              <a:prstGeom prst="rect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endParaRPr lang="en-US" altLang="zh-CN" sz="2000">
                  <a:solidFill>
                    <a:srgbClr val="CC3300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spcBef>
                    <a:spcPct val="50000"/>
                  </a:spcBef>
                  <a:buFontTx/>
                  <a:buNone/>
                </a:pPr>
                <a:endParaRPr lang="en-US" altLang="zh-CN" sz="2000">
                  <a:solidFill>
                    <a:srgbClr val="CC33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3" name="Text Box 231"/>
              <p:cNvSpPr txBox="1">
                <a:spLocks noChangeArrowheads="1"/>
              </p:cNvSpPr>
              <p:nvPr/>
            </p:nvSpPr>
            <p:spPr bwMode="auto">
              <a:xfrm rot="5400000">
                <a:off x="2571" y="1954"/>
                <a:ext cx="512" cy="233"/>
              </a:xfrm>
              <a:prstGeom prst="rect">
                <a:avLst/>
              </a:prstGeom>
              <a:solidFill>
                <a:srgbClr val="CCCC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altLang="zh-CN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8259A</a:t>
                </a:r>
              </a:p>
            </p:txBody>
          </p:sp>
        </p:grpSp>
        <p:sp>
          <p:nvSpPr>
            <p:cNvPr id="8" name="Text Box 234"/>
            <p:cNvSpPr txBox="1">
              <a:spLocks noChangeArrowheads="1"/>
            </p:cNvSpPr>
            <p:nvPr/>
          </p:nvSpPr>
          <p:spPr bwMode="auto">
            <a:xfrm>
              <a:off x="2147" y="1669"/>
              <a:ext cx="512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CCC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zh-CN" sz="18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8237A</a:t>
              </a:r>
            </a:p>
          </p:txBody>
        </p:sp>
      </p:grpSp>
      <p:grpSp>
        <p:nvGrpSpPr>
          <p:cNvPr id="41" name="Group 28"/>
          <p:cNvGrpSpPr>
            <a:grpSpLocks/>
          </p:cNvGrpSpPr>
          <p:nvPr/>
        </p:nvGrpSpPr>
        <p:grpSpPr bwMode="auto">
          <a:xfrm>
            <a:off x="587376" y="4014826"/>
            <a:ext cx="784225" cy="276224"/>
            <a:chOff x="562" y="2350"/>
            <a:chExt cx="494" cy="174"/>
          </a:xfrm>
        </p:grpSpPr>
        <p:sp>
          <p:nvSpPr>
            <p:cNvPr id="42" name="Line 29"/>
            <p:cNvSpPr>
              <a:spLocks noChangeShapeType="1"/>
            </p:cNvSpPr>
            <p:nvPr/>
          </p:nvSpPr>
          <p:spPr bwMode="auto">
            <a:xfrm>
              <a:off x="912" y="2445"/>
              <a:ext cx="144" cy="0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grpSp>
          <p:nvGrpSpPr>
            <p:cNvPr id="43" name="Group 30"/>
            <p:cNvGrpSpPr>
              <a:grpSpLocks/>
            </p:cNvGrpSpPr>
            <p:nvPr/>
          </p:nvGrpSpPr>
          <p:grpSpPr bwMode="auto">
            <a:xfrm>
              <a:off x="562" y="2350"/>
              <a:ext cx="389" cy="174"/>
              <a:chOff x="562" y="3073"/>
              <a:chExt cx="389" cy="174"/>
            </a:xfrm>
          </p:grpSpPr>
          <p:sp>
            <p:nvSpPr>
              <p:cNvPr id="44" name="Text Box 31"/>
              <p:cNvSpPr txBox="1">
                <a:spLocks noChangeArrowheads="1"/>
              </p:cNvSpPr>
              <p:nvPr/>
            </p:nvSpPr>
            <p:spPr bwMode="auto">
              <a:xfrm>
                <a:off x="562" y="3073"/>
                <a:ext cx="389" cy="1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altLang="zh-CN" sz="1200" dirty="0">
                    <a:solidFill>
                      <a:schemeClr val="tx1"/>
                    </a:solidFill>
                    <a:latin typeface="Times New Roman" pitchFamily="18" charset="0"/>
                    <a:ea typeface="楷体" pitchFamily="49" charset="-122"/>
                    <a:cs typeface="Times New Roman" pitchFamily="18" charset="0"/>
                  </a:rPr>
                  <a:t>S</a:t>
                </a:r>
                <a:r>
                  <a:rPr lang="en-US" altLang="zh-CN" sz="1400" baseline="-25000" dirty="0">
                    <a:solidFill>
                      <a:schemeClr val="tx1"/>
                    </a:solidFill>
                    <a:latin typeface="Times New Roman" pitchFamily="18" charset="0"/>
                    <a:ea typeface="楷体" pitchFamily="49" charset="-122"/>
                    <a:cs typeface="Times New Roman" pitchFamily="18" charset="0"/>
                  </a:rPr>
                  <a:t>2</a:t>
                </a:r>
                <a:r>
                  <a:rPr lang="en-US" altLang="zh-CN" sz="1200" dirty="0">
                    <a:solidFill>
                      <a:schemeClr val="tx1"/>
                    </a:solidFill>
                    <a:latin typeface="Times New Roman" pitchFamily="18" charset="0"/>
                    <a:ea typeface="楷体" pitchFamily="49" charset="-122"/>
                    <a:cs typeface="Times New Roman" pitchFamily="18" charset="0"/>
                  </a:rPr>
                  <a:t>S</a:t>
                </a:r>
                <a:r>
                  <a:rPr lang="en-US" altLang="zh-CN" sz="1400" baseline="-25000" dirty="0">
                    <a:solidFill>
                      <a:schemeClr val="tx1"/>
                    </a:solidFill>
                    <a:latin typeface="Times New Roman" pitchFamily="18" charset="0"/>
                    <a:ea typeface="楷体" pitchFamily="49" charset="-122"/>
                    <a:cs typeface="Times New Roman" pitchFamily="18" charset="0"/>
                  </a:rPr>
                  <a:t>1</a:t>
                </a:r>
                <a:r>
                  <a:rPr lang="en-US" altLang="zh-CN" sz="1200" dirty="0">
                    <a:solidFill>
                      <a:schemeClr val="tx1"/>
                    </a:solidFill>
                    <a:latin typeface="Times New Roman" pitchFamily="18" charset="0"/>
                    <a:ea typeface="楷体" pitchFamily="49" charset="-122"/>
                    <a:cs typeface="Times New Roman" pitchFamily="18" charset="0"/>
                  </a:rPr>
                  <a:t>S</a:t>
                </a:r>
                <a:r>
                  <a:rPr lang="en-US" altLang="zh-CN" sz="1400" baseline="-25000" dirty="0">
                    <a:solidFill>
                      <a:schemeClr val="tx1"/>
                    </a:solidFill>
                    <a:latin typeface="Times New Roman" pitchFamily="18" charset="0"/>
                    <a:ea typeface="楷体" pitchFamily="49" charset="-122"/>
                    <a:cs typeface="Times New Roman" pitchFamily="18" charset="0"/>
                  </a:rPr>
                  <a:t>0</a:t>
                </a:r>
              </a:p>
            </p:txBody>
          </p:sp>
          <p:sp>
            <p:nvSpPr>
              <p:cNvPr id="45" name="Line 32"/>
              <p:cNvSpPr>
                <a:spLocks noChangeShapeType="1"/>
              </p:cNvSpPr>
              <p:nvPr/>
            </p:nvSpPr>
            <p:spPr bwMode="auto">
              <a:xfrm>
                <a:off x="619" y="3106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Times New Roman" pitchFamily="18" charset="0"/>
                  <a:ea typeface="楷体" pitchFamily="49" charset="-122"/>
                  <a:cs typeface="Times New Roman" pitchFamily="18" charset="0"/>
                </a:endParaRPr>
              </a:p>
            </p:txBody>
          </p:sp>
        </p:grpSp>
      </p:grpSp>
      <p:grpSp>
        <p:nvGrpSpPr>
          <p:cNvPr id="46" name="Group 33"/>
          <p:cNvGrpSpPr>
            <a:grpSpLocks/>
          </p:cNvGrpSpPr>
          <p:nvPr/>
        </p:nvGrpSpPr>
        <p:grpSpPr bwMode="auto">
          <a:xfrm>
            <a:off x="1143000" y="4394252"/>
            <a:ext cx="533400" cy="442913"/>
            <a:chOff x="912" y="2589"/>
            <a:chExt cx="336" cy="279"/>
          </a:xfrm>
        </p:grpSpPr>
        <p:sp>
          <p:nvSpPr>
            <p:cNvPr id="48" name="Text Box 35"/>
            <p:cNvSpPr txBox="1">
              <a:spLocks noChangeArrowheads="1"/>
            </p:cNvSpPr>
            <p:nvPr/>
          </p:nvSpPr>
          <p:spPr bwMode="auto">
            <a:xfrm>
              <a:off x="936" y="2694"/>
              <a:ext cx="310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 sz="1200" dirty="0">
                  <a:solidFill>
                    <a:schemeClr val="tx1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CLK</a:t>
              </a:r>
            </a:p>
          </p:txBody>
        </p:sp>
        <p:sp>
          <p:nvSpPr>
            <p:cNvPr id="47" name="Line 34"/>
            <p:cNvSpPr>
              <a:spLocks noChangeShapeType="1"/>
            </p:cNvSpPr>
            <p:nvPr/>
          </p:nvSpPr>
          <p:spPr bwMode="auto">
            <a:xfrm flipH="1">
              <a:off x="912" y="2829"/>
              <a:ext cx="336" cy="0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49" name="Line 36"/>
            <p:cNvSpPr>
              <a:spLocks noChangeShapeType="1"/>
            </p:cNvSpPr>
            <p:nvPr/>
          </p:nvSpPr>
          <p:spPr bwMode="auto">
            <a:xfrm rot="-5400000">
              <a:off x="1080" y="2709"/>
              <a:ext cx="240" cy="0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</p:grpSp>
      <p:grpSp>
        <p:nvGrpSpPr>
          <p:cNvPr id="50" name="Group 37"/>
          <p:cNvGrpSpPr>
            <a:grpSpLocks/>
          </p:cNvGrpSpPr>
          <p:nvPr/>
        </p:nvGrpSpPr>
        <p:grpSpPr bwMode="auto">
          <a:xfrm>
            <a:off x="2590802" y="2320972"/>
            <a:ext cx="890588" cy="466725"/>
            <a:chOff x="1824" y="2006"/>
            <a:chExt cx="561" cy="294"/>
          </a:xfrm>
        </p:grpSpPr>
        <p:sp>
          <p:nvSpPr>
            <p:cNvPr id="51" name="Line 38"/>
            <p:cNvSpPr>
              <a:spLocks noChangeShapeType="1"/>
            </p:cNvSpPr>
            <p:nvPr/>
          </p:nvSpPr>
          <p:spPr bwMode="auto">
            <a:xfrm flipH="1">
              <a:off x="1824" y="2119"/>
              <a:ext cx="528" cy="0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52" name="Line 39"/>
            <p:cNvSpPr>
              <a:spLocks noChangeShapeType="1"/>
            </p:cNvSpPr>
            <p:nvPr/>
          </p:nvSpPr>
          <p:spPr bwMode="auto">
            <a:xfrm flipH="1">
              <a:off x="1824" y="2263"/>
              <a:ext cx="528" cy="0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53" name="Text Box 40"/>
            <p:cNvSpPr txBox="1">
              <a:spLocks noChangeArrowheads="1"/>
            </p:cNvSpPr>
            <p:nvPr/>
          </p:nvSpPr>
          <p:spPr bwMode="auto">
            <a:xfrm>
              <a:off x="2021" y="2006"/>
              <a:ext cx="363" cy="1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 sz="1000">
                  <a:solidFill>
                    <a:schemeClr val="tx1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MEMR</a:t>
              </a:r>
            </a:p>
          </p:txBody>
        </p:sp>
        <p:sp>
          <p:nvSpPr>
            <p:cNvPr id="54" name="Text Box 41"/>
            <p:cNvSpPr txBox="1">
              <a:spLocks noChangeArrowheads="1"/>
            </p:cNvSpPr>
            <p:nvPr/>
          </p:nvSpPr>
          <p:spPr bwMode="auto">
            <a:xfrm>
              <a:off x="1999" y="2145"/>
              <a:ext cx="386" cy="1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 sz="1000" dirty="0">
                  <a:solidFill>
                    <a:schemeClr val="tx1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MEMW</a:t>
              </a:r>
            </a:p>
          </p:txBody>
        </p:sp>
      </p:grpSp>
      <p:grpSp>
        <p:nvGrpSpPr>
          <p:cNvPr id="55" name="Group 42"/>
          <p:cNvGrpSpPr>
            <a:grpSpLocks/>
          </p:cNvGrpSpPr>
          <p:nvPr/>
        </p:nvGrpSpPr>
        <p:grpSpPr bwMode="auto">
          <a:xfrm>
            <a:off x="3616330" y="2379021"/>
            <a:ext cx="1830389" cy="757237"/>
            <a:chOff x="2470" y="1325"/>
            <a:chExt cx="1153" cy="477"/>
          </a:xfrm>
        </p:grpSpPr>
        <p:grpSp>
          <p:nvGrpSpPr>
            <p:cNvPr id="56" name="Group 43"/>
            <p:cNvGrpSpPr>
              <a:grpSpLocks/>
            </p:cNvGrpSpPr>
            <p:nvPr/>
          </p:nvGrpSpPr>
          <p:grpSpPr bwMode="auto">
            <a:xfrm>
              <a:off x="2471" y="1325"/>
              <a:ext cx="961" cy="193"/>
              <a:chOff x="2471" y="2048"/>
              <a:chExt cx="961" cy="193"/>
            </a:xfrm>
          </p:grpSpPr>
          <p:sp>
            <p:nvSpPr>
              <p:cNvPr id="67" name="Text Box 46"/>
              <p:cNvSpPr txBox="1">
                <a:spLocks noChangeArrowheads="1"/>
              </p:cNvSpPr>
              <p:nvPr/>
            </p:nvSpPr>
            <p:spPr bwMode="auto">
              <a:xfrm>
                <a:off x="2932" y="2048"/>
                <a:ext cx="500" cy="1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zh-CN" altLang="en-US" sz="1200">
                    <a:solidFill>
                      <a:schemeClr val="tx1"/>
                    </a:solidFill>
                    <a:latin typeface="Times New Roman" pitchFamily="18" charset="0"/>
                    <a:ea typeface="楷体" pitchFamily="49" charset="-122"/>
                    <a:cs typeface="Times New Roman" pitchFamily="18" charset="0"/>
                  </a:rPr>
                  <a:t>用户保留</a:t>
                </a:r>
                <a:endParaRPr lang="zh-CN" altLang="en-US" sz="1200" baseline="-25000">
                  <a:solidFill>
                    <a:schemeClr val="tx1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endParaRPr>
              </a:p>
            </p:txBody>
          </p:sp>
          <p:sp>
            <p:nvSpPr>
              <p:cNvPr id="65" name="Line 44"/>
              <p:cNvSpPr>
                <a:spLocks noChangeShapeType="1"/>
              </p:cNvSpPr>
              <p:nvPr/>
            </p:nvSpPr>
            <p:spPr bwMode="auto">
              <a:xfrm flipH="1" flipV="1">
                <a:off x="2832" y="2160"/>
                <a:ext cx="144" cy="0"/>
              </a:xfrm>
              <a:prstGeom prst="line">
                <a:avLst/>
              </a:prstGeom>
              <a:noFill/>
              <a:ln w="9525">
                <a:solidFill>
                  <a:srgbClr val="CC3300"/>
                </a:solidFill>
                <a:round/>
                <a:headEnd/>
                <a:tailEnd type="stealth" w="med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Times New Roman" pitchFamily="18" charset="0"/>
                  <a:ea typeface="楷体" pitchFamily="49" charset="-122"/>
                  <a:cs typeface="Times New Roman" pitchFamily="18" charset="0"/>
                </a:endParaRPr>
              </a:p>
            </p:txBody>
          </p:sp>
          <p:sp>
            <p:nvSpPr>
              <p:cNvPr id="66" name="Text Box 45"/>
              <p:cNvSpPr txBox="1">
                <a:spLocks noChangeArrowheads="1"/>
              </p:cNvSpPr>
              <p:nvPr/>
            </p:nvSpPr>
            <p:spPr bwMode="auto">
              <a:xfrm>
                <a:off x="2471" y="2067"/>
                <a:ext cx="412" cy="1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altLang="zh-CN" sz="1200" dirty="0">
                    <a:solidFill>
                      <a:schemeClr val="tx1"/>
                    </a:solidFill>
                    <a:latin typeface="Times New Roman" pitchFamily="18" charset="0"/>
                    <a:ea typeface="楷体" pitchFamily="49" charset="-122"/>
                    <a:cs typeface="Times New Roman" pitchFamily="18" charset="0"/>
                  </a:rPr>
                  <a:t>DREQ</a:t>
                </a:r>
                <a:r>
                  <a:rPr lang="en-US" altLang="zh-CN" sz="1200" baseline="-25000" dirty="0">
                    <a:solidFill>
                      <a:schemeClr val="tx1"/>
                    </a:solidFill>
                    <a:latin typeface="Times New Roman" pitchFamily="18" charset="0"/>
                    <a:ea typeface="楷体" pitchFamily="49" charset="-122"/>
                    <a:cs typeface="Times New Roman" pitchFamily="18" charset="0"/>
                  </a:rPr>
                  <a:t>1</a:t>
                </a:r>
              </a:p>
            </p:txBody>
          </p:sp>
        </p:grpSp>
        <p:grpSp>
          <p:nvGrpSpPr>
            <p:cNvPr id="57" name="Group 47"/>
            <p:cNvGrpSpPr>
              <a:grpSpLocks/>
            </p:cNvGrpSpPr>
            <p:nvPr/>
          </p:nvGrpSpPr>
          <p:grpSpPr bwMode="auto">
            <a:xfrm>
              <a:off x="2471" y="1469"/>
              <a:ext cx="1152" cy="190"/>
              <a:chOff x="2471" y="2192"/>
              <a:chExt cx="1152" cy="190"/>
            </a:xfrm>
          </p:grpSpPr>
          <p:sp>
            <p:nvSpPr>
              <p:cNvPr id="63" name="Text Box 49"/>
              <p:cNvSpPr txBox="1">
                <a:spLocks noChangeArrowheads="1"/>
              </p:cNvSpPr>
              <p:nvPr/>
            </p:nvSpPr>
            <p:spPr bwMode="auto">
              <a:xfrm>
                <a:off x="2931" y="2192"/>
                <a:ext cx="692" cy="1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zh-CN" altLang="en-US" sz="1200">
                    <a:solidFill>
                      <a:schemeClr val="tx1"/>
                    </a:solidFill>
                    <a:latin typeface="Times New Roman" pitchFamily="18" charset="0"/>
                    <a:ea typeface="楷体" pitchFamily="49" charset="-122"/>
                    <a:cs typeface="Times New Roman" pitchFamily="18" charset="0"/>
                  </a:rPr>
                  <a:t>软盘数据传送</a:t>
                </a:r>
                <a:endParaRPr lang="zh-CN" altLang="en-US" sz="1200" baseline="-25000">
                  <a:solidFill>
                    <a:schemeClr val="tx1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endParaRPr>
              </a:p>
            </p:txBody>
          </p:sp>
          <p:sp>
            <p:nvSpPr>
              <p:cNvPr id="62" name="Text Box 48"/>
              <p:cNvSpPr txBox="1">
                <a:spLocks noChangeArrowheads="1"/>
              </p:cNvSpPr>
              <p:nvPr/>
            </p:nvSpPr>
            <p:spPr bwMode="auto">
              <a:xfrm>
                <a:off x="2471" y="2208"/>
                <a:ext cx="412" cy="1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altLang="zh-CN" sz="1200" dirty="0">
                    <a:solidFill>
                      <a:schemeClr val="tx1"/>
                    </a:solidFill>
                    <a:latin typeface="Times New Roman" pitchFamily="18" charset="0"/>
                    <a:ea typeface="楷体" pitchFamily="49" charset="-122"/>
                    <a:cs typeface="Times New Roman" pitchFamily="18" charset="0"/>
                  </a:rPr>
                  <a:t>DREQ</a:t>
                </a:r>
                <a:r>
                  <a:rPr lang="en-US" altLang="zh-CN" sz="1200" baseline="-25000" dirty="0">
                    <a:solidFill>
                      <a:schemeClr val="tx1"/>
                    </a:solidFill>
                    <a:latin typeface="Times New Roman" pitchFamily="18" charset="0"/>
                    <a:ea typeface="楷体" pitchFamily="49" charset="-122"/>
                    <a:cs typeface="Times New Roman" pitchFamily="18" charset="0"/>
                  </a:rPr>
                  <a:t>2</a:t>
                </a:r>
              </a:p>
            </p:txBody>
          </p:sp>
          <p:sp>
            <p:nvSpPr>
              <p:cNvPr id="64" name="Line 50"/>
              <p:cNvSpPr>
                <a:spLocks noChangeShapeType="1"/>
              </p:cNvSpPr>
              <p:nvPr/>
            </p:nvSpPr>
            <p:spPr bwMode="auto">
              <a:xfrm flipH="1" flipV="1">
                <a:off x="2832" y="2304"/>
                <a:ext cx="144" cy="0"/>
              </a:xfrm>
              <a:prstGeom prst="line">
                <a:avLst/>
              </a:prstGeom>
              <a:noFill/>
              <a:ln w="9525">
                <a:solidFill>
                  <a:srgbClr val="CC3300"/>
                </a:solidFill>
                <a:round/>
                <a:headEnd/>
                <a:tailEnd type="stealth" w="med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Times New Roman" pitchFamily="18" charset="0"/>
                  <a:ea typeface="楷体" pitchFamily="49" charset="-122"/>
                  <a:cs typeface="Times New Roman" pitchFamily="18" charset="0"/>
                </a:endParaRPr>
              </a:p>
            </p:txBody>
          </p:sp>
        </p:grpSp>
        <p:grpSp>
          <p:nvGrpSpPr>
            <p:cNvPr id="58" name="Group 51"/>
            <p:cNvGrpSpPr>
              <a:grpSpLocks/>
            </p:cNvGrpSpPr>
            <p:nvPr/>
          </p:nvGrpSpPr>
          <p:grpSpPr bwMode="auto">
            <a:xfrm>
              <a:off x="2470" y="1600"/>
              <a:ext cx="1153" cy="202"/>
              <a:chOff x="2470" y="2323"/>
              <a:chExt cx="1153" cy="202"/>
            </a:xfrm>
          </p:grpSpPr>
          <p:sp>
            <p:nvSpPr>
              <p:cNvPr id="60" name="Text Box 53"/>
              <p:cNvSpPr txBox="1">
                <a:spLocks noChangeArrowheads="1"/>
              </p:cNvSpPr>
              <p:nvPr/>
            </p:nvSpPr>
            <p:spPr bwMode="auto">
              <a:xfrm>
                <a:off x="2931" y="2323"/>
                <a:ext cx="692" cy="1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zh-CN" altLang="en-US" sz="1200" dirty="0">
                    <a:solidFill>
                      <a:schemeClr val="tx1"/>
                    </a:solidFill>
                    <a:latin typeface="Times New Roman" pitchFamily="18" charset="0"/>
                    <a:ea typeface="楷体" pitchFamily="49" charset="-122"/>
                    <a:cs typeface="Times New Roman" pitchFamily="18" charset="0"/>
                  </a:rPr>
                  <a:t>硬盘数据传送</a:t>
                </a:r>
                <a:endParaRPr lang="zh-CN" altLang="en-US" sz="1200" baseline="-25000" dirty="0">
                  <a:solidFill>
                    <a:schemeClr val="tx1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endParaRPr>
              </a:p>
            </p:txBody>
          </p:sp>
          <p:sp>
            <p:nvSpPr>
              <p:cNvPr id="59" name="Text Box 52"/>
              <p:cNvSpPr txBox="1">
                <a:spLocks noChangeArrowheads="1"/>
              </p:cNvSpPr>
              <p:nvPr/>
            </p:nvSpPr>
            <p:spPr bwMode="auto">
              <a:xfrm>
                <a:off x="2470" y="2352"/>
                <a:ext cx="473" cy="1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altLang="zh-CN" sz="1200" dirty="0">
                    <a:solidFill>
                      <a:schemeClr val="tx1"/>
                    </a:solidFill>
                    <a:latin typeface="Times New Roman" pitchFamily="18" charset="0"/>
                    <a:ea typeface="楷体" pitchFamily="49" charset="-122"/>
                    <a:cs typeface="Times New Roman" pitchFamily="18" charset="0"/>
                  </a:rPr>
                  <a:t>DREQ</a:t>
                </a:r>
                <a:r>
                  <a:rPr lang="en-US" altLang="zh-CN" sz="1200" baseline="-25000" dirty="0">
                    <a:solidFill>
                      <a:schemeClr val="tx1"/>
                    </a:solidFill>
                    <a:latin typeface="Times New Roman" pitchFamily="18" charset="0"/>
                    <a:ea typeface="楷体" pitchFamily="49" charset="-122"/>
                    <a:cs typeface="Times New Roman" pitchFamily="18" charset="0"/>
                  </a:rPr>
                  <a:t>3</a:t>
                </a:r>
              </a:p>
            </p:txBody>
          </p:sp>
          <p:sp>
            <p:nvSpPr>
              <p:cNvPr id="61" name="Line 54"/>
              <p:cNvSpPr>
                <a:spLocks noChangeShapeType="1"/>
              </p:cNvSpPr>
              <p:nvPr/>
            </p:nvSpPr>
            <p:spPr bwMode="auto">
              <a:xfrm flipH="1" flipV="1">
                <a:off x="2832" y="2448"/>
                <a:ext cx="144" cy="0"/>
              </a:xfrm>
              <a:prstGeom prst="line">
                <a:avLst/>
              </a:prstGeom>
              <a:noFill/>
              <a:ln w="9525">
                <a:solidFill>
                  <a:srgbClr val="CC3300"/>
                </a:solidFill>
                <a:round/>
                <a:headEnd/>
                <a:tailEnd type="stealth" w="med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Times New Roman" pitchFamily="18" charset="0"/>
                  <a:ea typeface="楷体" pitchFamily="49" charset="-122"/>
                  <a:cs typeface="Times New Roman" pitchFamily="18" charset="0"/>
                </a:endParaRPr>
              </a:p>
            </p:txBody>
          </p:sp>
        </p:grpSp>
      </p:grpSp>
      <p:grpSp>
        <p:nvGrpSpPr>
          <p:cNvPr id="78" name="Group 65"/>
          <p:cNvGrpSpPr>
            <a:grpSpLocks/>
          </p:cNvGrpSpPr>
          <p:nvPr/>
        </p:nvGrpSpPr>
        <p:grpSpPr bwMode="auto">
          <a:xfrm>
            <a:off x="3617912" y="2079686"/>
            <a:ext cx="2508250" cy="406402"/>
            <a:chOff x="2471" y="1854"/>
            <a:chExt cx="1580" cy="256"/>
          </a:xfrm>
        </p:grpSpPr>
        <p:sp>
          <p:nvSpPr>
            <p:cNvPr id="79" name="Line 66"/>
            <p:cNvSpPr>
              <a:spLocks noChangeShapeType="1"/>
            </p:cNvSpPr>
            <p:nvPr/>
          </p:nvSpPr>
          <p:spPr bwMode="auto">
            <a:xfrm flipH="1">
              <a:off x="2832" y="2000"/>
              <a:ext cx="912" cy="0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grpSp>
          <p:nvGrpSpPr>
            <p:cNvPr id="80" name="Group 67"/>
            <p:cNvGrpSpPr>
              <a:grpSpLocks/>
            </p:cNvGrpSpPr>
            <p:nvPr/>
          </p:nvGrpSpPr>
          <p:grpSpPr bwMode="auto">
            <a:xfrm>
              <a:off x="2471" y="1854"/>
              <a:ext cx="1580" cy="256"/>
              <a:chOff x="2471" y="1854"/>
              <a:chExt cx="1580" cy="256"/>
            </a:xfrm>
          </p:grpSpPr>
          <p:sp>
            <p:nvSpPr>
              <p:cNvPr id="82" name="Text Box 69"/>
              <p:cNvSpPr txBox="1">
                <a:spLocks noChangeArrowheads="1"/>
              </p:cNvSpPr>
              <p:nvPr/>
            </p:nvSpPr>
            <p:spPr bwMode="auto">
              <a:xfrm>
                <a:off x="2928" y="1854"/>
                <a:ext cx="794" cy="1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50000"/>
                  </a:spcBef>
                  <a:buFontTx/>
                  <a:buNone/>
                </a:pPr>
                <a:r>
                  <a:rPr lang="en-US" altLang="zh-CN" sz="1200" dirty="0">
                    <a:solidFill>
                      <a:schemeClr val="tx1"/>
                    </a:solidFill>
                    <a:latin typeface="Times New Roman" pitchFamily="18" charset="0"/>
                    <a:ea typeface="楷体" pitchFamily="49" charset="-122"/>
                    <a:cs typeface="Times New Roman" pitchFamily="18" charset="0"/>
                  </a:rPr>
                  <a:t>DRAM</a:t>
                </a:r>
                <a:r>
                  <a:rPr lang="zh-CN" altLang="en-US" sz="1200" dirty="0">
                    <a:solidFill>
                      <a:schemeClr val="tx1"/>
                    </a:solidFill>
                    <a:latin typeface="Times New Roman" pitchFamily="18" charset="0"/>
                    <a:ea typeface="楷体" pitchFamily="49" charset="-122"/>
                    <a:cs typeface="Times New Roman" pitchFamily="18" charset="0"/>
                  </a:rPr>
                  <a:t>刷新定时</a:t>
                </a:r>
                <a:endParaRPr lang="zh-CN" altLang="en-US" sz="1200" baseline="-25000" dirty="0">
                  <a:solidFill>
                    <a:schemeClr val="tx1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endParaRPr>
              </a:p>
            </p:txBody>
          </p:sp>
          <p:sp>
            <p:nvSpPr>
              <p:cNvPr id="81" name="Text Box 68"/>
              <p:cNvSpPr txBox="1">
                <a:spLocks noChangeArrowheads="1"/>
              </p:cNvSpPr>
              <p:nvPr/>
            </p:nvSpPr>
            <p:spPr bwMode="auto">
              <a:xfrm>
                <a:off x="2471" y="1936"/>
                <a:ext cx="412" cy="1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altLang="zh-CN" sz="1200" dirty="0">
                    <a:solidFill>
                      <a:schemeClr val="tx1"/>
                    </a:solidFill>
                    <a:latin typeface="Times New Roman" pitchFamily="18" charset="0"/>
                    <a:ea typeface="楷体" pitchFamily="49" charset="-122"/>
                    <a:cs typeface="Times New Roman" pitchFamily="18" charset="0"/>
                  </a:rPr>
                  <a:t>DREQ</a:t>
                </a:r>
                <a:r>
                  <a:rPr lang="en-US" altLang="zh-CN" sz="1200" baseline="-25000" dirty="0">
                    <a:solidFill>
                      <a:schemeClr val="tx1"/>
                    </a:solidFill>
                    <a:latin typeface="Times New Roman" pitchFamily="18" charset="0"/>
                    <a:ea typeface="楷体" pitchFamily="49" charset="-122"/>
                    <a:cs typeface="Times New Roman" pitchFamily="18" charset="0"/>
                  </a:rPr>
                  <a:t>0</a:t>
                </a:r>
              </a:p>
            </p:txBody>
          </p:sp>
          <p:sp>
            <p:nvSpPr>
              <p:cNvPr id="83" name="Text Box 70"/>
              <p:cNvSpPr txBox="1">
                <a:spLocks noChangeArrowheads="1"/>
              </p:cNvSpPr>
              <p:nvPr/>
            </p:nvSpPr>
            <p:spPr bwMode="auto">
              <a:xfrm>
                <a:off x="3703" y="1901"/>
                <a:ext cx="348" cy="1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50000"/>
                  </a:spcBef>
                  <a:buFontTx/>
                  <a:buNone/>
                </a:pPr>
                <a:r>
                  <a:rPr lang="en-US" altLang="zh-CN" sz="1200" dirty="0">
                    <a:solidFill>
                      <a:schemeClr val="tx1"/>
                    </a:solidFill>
                    <a:latin typeface="Times New Roman" pitchFamily="18" charset="0"/>
                    <a:ea typeface="楷体" pitchFamily="49" charset="-122"/>
                    <a:cs typeface="Times New Roman" pitchFamily="18" charset="0"/>
                  </a:rPr>
                  <a:t>OUT</a:t>
                </a:r>
                <a:r>
                  <a:rPr lang="en-US" altLang="zh-CN" sz="1200" baseline="-25000" dirty="0">
                    <a:solidFill>
                      <a:schemeClr val="tx1"/>
                    </a:solidFill>
                    <a:latin typeface="Times New Roman" pitchFamily="18" charset="0"/>
                    <a:ea typeface="楷体" pitchFamily="49" charset="-122"/>
                    <a:cs typeface="Times New Roman" pitchFamily="18" charset="0"/>
                  </a:rPr>
                  <a:t>1</a:t>
                </a:r>
              </a:p>
            </p:txBody>
          </p:sp>
        </p:grpSp>
      </p:grpSp>
      <p:grpSp>
        <p:nvGrpSpPr>
          <p:cNvPr id="90" name="Group 77"/>
          <p:cNvGrpSpPr>
            <a:grpSpLocks/>
          </p:cNvGrpSpPr>
          <p:nvPr/>
        </p:nvGrpSpPr>
        <p:grpSpPr bwMode="auto">
          <a:xfrm>
            <a:off x="7385050" y="1986012"/>
            <a:ext cx="920750" cy="276226"/>
            <a:chOff x="4844" y="1072"/>
            <a:chExt cx="580" cy="174"/>
          </a:xfrm>
        </p:grpSpPr>
        <p:sp>
          <p:nvSpPr>
            <p:cNvPr id="91" name="AutoShape 78"/>
            <p:cNvSpPr>
              <a:spLocks noChangeArrowheads="1"/>
            </p:cNvSpPr>
            <p:nvPr/>
          </p:nvSpPr>
          <p:spPr bwMode="auto">
            <a:xfrm>
              <a:off x="5040" y="1096"/>
              <a:ext cx="384" cy="120"/>
            </a:xfrm>
            <a:prstGeom prst="leftRightArrow">
              <a:avLst>
                <a:gd name="adj1" fmla="val 50000"/>
                <a:gd name="adj2" fmla="val 64000"/>
              </a:avLst>
            </a:prstGeom>
            <a:noFill/>
            <a:ln w="9525">
              <a:solidFill>
                <a:srgbClr val="0099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92" name="Text Box 79"/>
            <p:cNvSpPr txBox="1">
              <a:spLocks noChangeArrowheads="1"/>
            </p:cNvSpPr>
            <p:nvPr/>
          </p:nvSpPr>
          <p:spPr bwMode="auto">
            <a:xfrm>
              <a:off x="4844" y="1072"/>
              <a:ext cx="231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>
                <a:spcBef>
                  <a:spcPct val="50000"/>
                </a:spcBef>
                <a:buFontTx/>
                <a:buNone/>
              </a:pPr>
              <a:r>
                <a:rPr lang="en-US" altLang="zh-CN" sz="1200">
                  <a:solidFill>
                    <a:schemeClr val="tx1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PA</a:t>
              </a:r>
              <a:endParaRPr lang="en-US" altLang="zh-CN" sz="1200" baseline="-25000">
                <a:solidFill>
                  <a:schemeClr val="tx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</p:grpSp>
      <p:grpSp>
        <p:nvGrpSpPr>
          <p:cNvPr id="93" name="Group 80"/>
          <p:cNvGrpSpPr>
            <a:grpSpLocks/>
          </p:cNvGrpSpPr>
          <p:nvPr/>
        </p:nvGrpSpPr>
        <p:grpSpPr bwMode="auto">
          <a:xfrm>
            <a:off x="7385050" y="2214612"/>
            <a:ext cx="844550" cy="276226"/>
            <a:chOff x="4844" y="1216"/>
            <a:chExt cx="532" cy="174"/>
          </a:xfrm>
        </p:grpSpPr>
        <p:sp>
          <p:nvSpPr>
            <p:cNvPr id="94" name="AutoShape 81"/>
            <p:cNvSpPr>
              <a:spLocks noChangeArrowheads="1"/>
            </p:cNvSpPr>
            <p:nvPr/>
          </p:nvSpPr>
          <p:spPr bwMode="auto">
            <a:xfrm>
              <a:off x="5040" y="1264"/>
              <a:ext cx="336" cy="96"/>
            </a:xfrm>
            <a:prstGeom prst="leftArrow">
              <a:avLst>
                <a:gd name="adj1" fmla="val 50000"/>
                <a:gd name="adj2" fmla="val 87500"/>
              </a:avLst>
            </a:prstGeom>
            <a:noFill/>
            <a:ln w="9525">
              <a:solidFill>
                <a:srgbClr val="FF99CC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95" name="Text Box 82"/>
            <p:cNvSpPr txBox="1">
              <a:spLocks noChangeArrowheads="1"/>
            </p:cNvSpPr>
            <p:nvPr/>
          </p:nvSpPr>
          <p:spPr bwMode="auto">
            <a:xfrm>
              <a:off x="4844" y="1216"/>
              <a:ext cx="234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>
                <a:spcBef>
                  <a:spcPct val="50000"/>
                </a:spcBef>
                <a:buFontTx/>
                <a:buNone/>
              </a:pPr>
              <a:r>
                <a:rPr lang="en-US" altLang="zh-CN" sz="1200">
                  <a:solidFill>
                    <a:schemeClr val="tx1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PC</a:t>
              </a:r>
              <a:endParaRPr lang="en-US" altLang="zh-CN" sz="1200" baseline="-25000">
                <a:solidFill>
                  <a:schemeClr val="tx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</p:grpSp>
      <p:grpSp>
        <p:nvGrpSpPr>
          <p:cNvPr id="96" name="Group 83"/>
          <p:cNvGrpSpPr>
            <a:grpSpLocks/>
          </p:cNvGrpSpPr>
          <p:nvPr/>
        </p:nvGrpSpPr>
        <p:grpSpPr bwMode="auto">
          <a:xfrm>
            <a:off x="7385050" y="2443215"/>
            <a:ext cx="920750" cy="276226"/>
            <a:chOff x="4844" y="2083"/>
            <a:chExt cx="580" cy="174"/>
          </a:xfrm>
        </p:grpSpPr>
        <p:sp>
          <p:nvSpPr>
            <p:cNvPr id="97" name="AutoShape 84"/>
            <p:cNvSpPr>
              <a:spLocks noChangeArrowheads="1"/>
            </p:cNvSpPr>
            <p:nvPr/>
          </p:nvSpPr>
          <p:spPr bwMode="auto">
            <a:xfrm flipV="1">
              <a:off x="5040" y="2131"/>
              <a:ext cx="384" cy="96"/>
            </a:xfrm>
            <a:prstGeom prst="rightArrow">
              <a:avLst>
                <a:gd name="adj1" fmla="val 50000"/>
                <a:gd name="adj2" fmla="val 100000"/>
              </a:avLst>
            </a:prstGeom>
            <a:noFill/>
            <a:ln w="9525">
              <a:solidFill>
                <a:srgbClr val="CC33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98" name="Text Box 85"/>
            <p:cNvSpPr txBox="1">
              <a:spLocks noChangeArrowheads="1"/>
            </p:cNvSpPr>
            <p:nvPr/>
          </p:nvSpPr>
          <p:spPr bwMode="auto">
            <a:xfrm>
              <a:off x="4844" y="2083"/>
              <a:ext cx="234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>
                <a:spcBef>
                  <a:spcPct val="50000"/>
                </a:spcBef>
                <a:buFontTx/>
                <a:buNone/>
              </a:pPr>
              <a:r>
                <a:rPr lang="en-US" altLang="zh-CN" sz="1200">
                  <a:solidFill>
                    <a:schemeClr val="tx1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PB</a:t>
              </a:r>
              <a:endParaRPr lang="en-US" altLang="zh-CN" sz="1200" baseline="-25000">
                <a:solidFill>
                  <a:schemeClr val="tx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</p:grpSp>
      <p:grpSp>
        <p:nvGrpSpPr>
          <p:cNvPr id="99" name="Group 86"/>
          <p:cNvGrpSpPr>
            <a:grpSpLocks/>
          </p:cNvGrpSpPr>
          <p:nvPr/>
        </p:nvGrpSpPr>
        <p:grpSpPr bwMode="auto">
          <a:xfrm>
            <a:off x="7440631" y="3403647"/>
            <a:ext cx="636589" cy="990600"/>
            <a:chOff x="4879" y="1965"/>
            <a:chExt cx="401" cy="624"/>
          </a:xfrm>
        </p:grpSpPr>
        <p:grpSp>
          <p:nvGrpSpPr>
            <p:cNvPr id="100" name="Group 87"/>
            <p:cNvGrpSpPr>
              <a:grpSpLocks/>
            </p:cNvGrpSpPr>
            <p:nvPr/>
          </p:nvGrpSpPr>
          <p:grpSpPr bwMode="auto">
            <a:xfrm flipH="1">
              <a:off x="4879" y="2157"/>
              <a:ext cx="144" cy="432"/>
              <a:chOff x="4589" y="3120"/>
              <a:chExt cx="240" cy="576"/>
            </a:xfrm>
          </p:grpSpPr>
          <p:sp>
            <p:nvSpPr>
              <p:cNvPr id="106" name="Rectangle 88"/>
              <p:cNvSpPr>
                <a:spLocks noChangeArrowheads="1"/>
              </p:cNvSpPr>
              <p:nvPr/>
            </p:nvSpPr>
            <p:spPr bwMode="auto">
              <a:xfrm>
                <a:off x="4589" y="3264"/>
                <a:ext cx="96" cy="288"/>
              </a:xfrm>
              <a:prstGeom prst="rect">
                <a:avLst/>
              </a:prstGeom>
              <a:noFill/>
              <a:ln w="9525">
                <a:solidFill>
                  <a:srgbClr val="CC33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Times New Roman" pitchFamily="18" charset="0"/>
                  <a:ea typeface="楷体" pitchFamily="49" charset="-122"/>
                  <a:cs typeface="Times New Roman" pitchFamily="18" charset="0"/>
                </a:endParaRPr>
              </a:p>
            </p:txBody>
          </p:sp>
          <p:sp>
            <p:nvSpPr>
              <p:cNvPr id="107" name="AutoShape 89"/>
              <p:cNvSpPr>
                <a:spLocks noChangeArrowheads="1"/>
              </p:cNvSpPr>
              <p:nvPr/>
            </p:nvSpPr>
            <p:spPr bwMode="auto">
              <a:xfrm rot="5400000">
                <a:off x="4469" y="3336"/>
                <a:ext cx="576" cy="144"/>
              </a:xfrm>
              <a:custGeom>
                <a:avLst/>
                <a:gdLst>
                  <a:gd name="G0" fmla="+- 5400 0 0"/>
                  <a:gd name="G1" fmla="+- 21600 0 5400"/>
                  <a:gd name="G2" fmla="*/ 5400 1 2"/>
                  <a:gd name="G3" fmla="+- 21600 0 G2"/>
                  <a:gd name="G4" fmla="+/ 5400 21600 2"/>
                  <a:gd name="G5" fmla="+/ G1 0 2"/>
                  <a:gd name="G6" fmla="*/ 21600 21600 5400"/>
                  <a:gd name="G7" fmla="*/ G6 1 2"/>
                  <a:gd name="G8" fmla="+- 21600 0 G7"/>
                  <a:gd name="G9" fmla="*/ 21600 1 2"/>
                  <a:gd name="G10" fmla="+- 5400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noFill/>
              <a:ln w="9525">
                <a:solidFill>
                  <a:srgbClr val="CC33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Times New Roman" pitchFamily="18" charset="0"/>
                  <a:ea typeface="楷体" pitchFamily="49" charset="-122"/>
                  <a:cs typeface="Times New Roman" pitchFamily="18" charset="0"/>
                </a:endParaRPr>
              </a:p>
            </p:txBody>
          </p:sp>
        </p:grpSp>
        <p:grpSp>
          <p:nvGrpSpPr>
            <p:cNvPr id="101" name="Group 90"/>
            <p:cNvGrpSpPr>
              <a:grpSpLocks/>
            </p:cNvGrpSpPr>
            <p:nvPr/>
          </p:nvGrpSpPr>
          <p:grpSpPr bwMode="auto">
            <a:xfrm>
              <a:off x="5027" y="1965"/>
              <a:ext cx="253" cy="432"/>
              <a:chOff x="5027" y="2688"/>
              <a:chExt cx="253" cy="432"/>
            </a:xfrm>
          </p:grpSpPr>
          <p:sp>
            <p:nvSpPr>
              <p:cNvPr id="102" name="AutoShape 91"/>
              <p:cNvSpPr>
                <a:spLocks noChangeArrowheads="1"/>
              </p:cNvSpPr>
              <p:nvPr/>
            </p:nvSpPr>
            <p:spPr bwMode="auto">
              <a:xfrm rot="-5400000" flipH="1" flipV="1">
                <a:off x="5112" y="2664"/>
                <a:ext cx="144" cy="192"/>
              </a:xfrm>
              <a:prstGeom prst="flowChartDelay">
                <a:avLst/>
              </a:prstGeom>
              <a:noFill/>
              <a:ln w="9525">
                <a:solidFill>
                  <a:srgbClr val="CC33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Times New Roman" pitchFamily="18" charset="0"/>
                  <a:ea typeface="楷体" pitchFamily="49" charset="-122"/>
                  <a:cs typeface="Times New Roman" pitchFamily="18" charset="0"/>
                </a:endParaRPr>
              </a:p>
            </p:txBody>
          </p:sp>
          <p:grpSp>
            <p:nvGrpSpPr>
              <p:cNvPr id="103" name="Group 92"/>
              <p:cNvGrpSpPr>
                <a:grpSpLocks/>
              </p:cNvGrpSpPr>
              <p:nvPr/>
            </p:nvGrpSpPr>
            <p:grpSpPr bwMode="auto">
              <a:xfrm>
                <a:off x="5027" y="2832"/>
                <a:ext cx="159" cy="288"/>
                <a:chOff x="5027" y="2832"/>
                <a:chExt cx="159" cy="288"/>
              </a:xfrm>
            </p:grpSpPr>
            <p:sp>
              <p:nvSpPr>
                <p:cNvPr id="104" name="Line 93"/>
                <p:cNvSpPr>
                  <a:spLocks noChangeShapeType="1"/>
                </p:cNvSpPr>
                <p:nvPr/>
              </p:nvSpPr>
              <p:spPr bwMode="auto">
                <a:xfrm>
                  <a:off x="5184" y="2832"/>
                  <a:ext cx="0" cy="288"/>
                </a:xfrm>
                <a:prstGeom prst="line">
                  <a:avLst/>
                </a:prstGeom>
                <a:noFill/>
                <a:ln w="9525">
                  <a:solidFill>
                    <a:srgbClr val="CC33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latin typeface="Times New Roman" pitchFamily="18" charset="0"/>
                    <a:ea typeface="楷体" pitchFamily="49" charset="-122"/>
                    <a:cs typeface="Times New Roman" pitchFamily="18" charset="0"/>
                  </a:endParaRPr>
                </a:p>
              </p:txBody>
            </p:sp>
            <p:sp>
              <p:nvSpPr>
                <p:cNvPr id="105" name="Line 94"/>
                <p:cNvSpPr>
                  <a:spLocks noChangeShapeType="1"/>
                </p:cNvSpPr>
                <p:nvPr/>
              </p:nvSpPr>
              <p:spPr bwMode="auto">
                <a:xfrm>
                  <a:off x="5027" y="3120"/>
                  <a:ext cx="159" cy="0"/>
                </a:xfrm>
                <a:prstGeom prst="line">
                  <a:avLst/>
                </a:prstGeom>
                <a:noFill/>
                <a:ln w="9525">
                  <a:solidFill>
                    <a:srgbClr val="CC33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latin typeface="Times New Roman" pitchFamily="18" charset="0"/>
                    <a:ea typeface="楷体" pitchFamily="49" charset="-122"/>
                    <a:cs typeface="Times New Roman" pitchFamily="18" charset="0"/>
                  </a:endParaRPr>
                </a:p>
              </p:txBody>
            </p:sp>
          </p:grpSp>
        </p:grpSp>
      </p:grpSp>
      <p:grpSp>
        <p:nvGrpSpPr>
          <p:cNvPr id="108" name="Group 95"/>
          <p:cNvGrpSpPr>
            <a:grpSpLocks/>
          </p:cNvGrpSpPr>
          <p:nvPr/>
        </p:nvGrpSpPr>
        <p:grpSpPr bwMode="auto">
          <a:xfrm>
            <a:off x="5843588" y="2638489"/>
            <a:ext cx="2222501" cy="508002"/>
            <a:chOff x="3873" y="2206"/>
            <a:chExt cx="1400" cy="320"/>
          </a:xfrm>
        </p:grpSpPr>
        <p:sp>
          <p:nvSpPr>
            <p:cNvPr id="109" name="Text Box 96"/>
            <p:cNvSpPr txBox="1">
              <a:spLocks noChangeArrowheads="1"/>
            </p:cNvSpPr>
            <p:nvPr/>
          </p:nvSpPr>
          <p:spPr bwMode="auto">
            <a:xfrm>
              <a:off x="3873" y="2352"/>
              <a:ext cx="396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>
                <a:spcBef>
                  <a:spcPct val="50000"/>
                </a:spcBef>
                <a:buFontTx/>
                <a:buNone/>
              </a:pPr>
              <a:r>
                <a:rPr lang="en-US" altLang="zh-CN" sz="1200" dirty="0">
                  <a:solidFill>
                    <a:schemeClr val="tx1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GATE</a:t>
              </a:r>
              <a:r>
                <a:rPr lang="en-US" altLang="zh-CN" sz="1200" baseline="-25000" dirty="0">
                  <a:solidFill>
                    <a:schemeClr val="tx1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2</a:t>
              </a:r>
            </a:p>
          </p:txBody>
        </p:sp>
        <p:grpSp>
          <p:nvGrpSpPr>
            <p:cNvPr id="110" name="Group 97"/>
            <p:cNvGrpSpPr>
              <a:grpSpLocks/>
            </p:cNvGrpSpPr>
            <p:nvPr/>
          </p:nvGrpSpPr>
          <p:grpSpPr bwMode="auto">
            <a:xfrm>
              <a:off x="4224" y="2206"/>
              <a:ext cx="1049" cy="242"/>
              <a:chOff x="4224" y="2206"/>
              <a:chExt cx="1049" cy="242"/>
            </a:xfrm>
          </p:grpSpPr>
          <p:sp>
            <p:nvSpPr>
              <p:cNvPr id="111" name="Line 98"/>
              <p:cNvSpPr>
                <a:spLocks noChangeShapeType="1"/>
              </p:cNvSpPr>
              <p:nvPr/>
            </p:nvSpPr>
            <p:spPr bwMode="auto">
              <a:xfrm>
                <a:off x="5136" y="2206"/>
                <a:ext cx="0" cy="240"/>
              </a:xfrm>
              <a:prstGeom prst="line">
                <a:avLst/>
              </a:prstGeom>
              <a:noFill/>
              <a:ln w="9525">
                <a:solidFill>
                  <a:srgbClr val="CC33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Times New Roman" pitchFamily="18" charset="0"/>
                  <a:ea typeface="楷体" pitchFamily="49" charset="-122"/>
                  <a:cs typeface="Times New Roman" pitchFamily="18" charset="0"/>
                </a:endParaRPr>
              </a:p>
            </p:txBody>
          </p:sp>
          <p:sp>
            <p:nvSpPr>
              <p:cNvPr id="112" name="Line 99"/>
              <p:cNvSpPr>
                <a:spLocks noChangeShapeType="1"/>
              </p:cNvSpPr>
              <p:nvPr/>
            </p:nvSpPr>
            <p:spPr bwMode="auto">
              <a:xfrm flipH="1">
                <a:off x="4224" y="2448"/>
                <a:ext cx="912" cy="0"/>
              </a:xfrm>
              <a:prstGeom prst="line">
                <a:avLst/>
              </a:prstGeom>
              <a:noFill/>
              <a:ln w="9525">
                <a:solidFill>
                  <a:srgbClr val="CC3300"/>
                </a:solidFill>
                <a:round/>
                <a:headEnd/>
                <a:tailEnd type="stealth" w="med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Times New Roman" pitchFamily="18" charset="0"/>
                  <a:ea typeface="楷体" pitchFamily="49" charset="-122"/>
                  <a:cs typeface="Times New Roman" pitchFamily="18" charset="0"/>
                </a:endParaRPr>
              </a:p>
            </p:txBody>
          </p:sp>
          <p:sp>
            <p:nvSpPr>
              <p:cNvPr id="113" name="Text Box 100"/>
              <p:cNvSpPr txBox="1">
                <a:spLocks noChangeArrowheads="1"/>
              </p:cNvSpPr>
              <p:nvPr/>
            </p:nvSpPr>
            <p:spPr bwMode="auto">
              <a:xfrm>
                <a:off x="5006" y="2227"/>
                <a:ext cx="267" cy="1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50000"/>
                  </a:spcBef>
                  <a:buFontTx/>
                  <a:buNone/>
                </a:pPr>
                <a:r>
                  <a:rPr lang="en-US" altLang="zh-CN" sz="1200" dirty="0">
                    <a:solidFill>
                      <a:schemeClr val="tx1"/>
                    </a:solidFill>
                    <a:latin typeface="Times New Roman" pitchFamily="18" charset="0"/>
                    <a:ea typeface="楷体" pitchFamily="49" charset="-122"/>
                    <a:cs typeface="Times New Roman" pitchFamily="18" charset="0"/>
                  </a:rPr>
                  <a:t>PB</a:t>
                </a:r>
                <a:r>
                  <a:rPr lang="en-US" altLang="zh-CN" sz="1200" baseline="-25000" dirty="0">
                    <a:solidFill>
                      <a:schemeClr val="tx1"/>
                    </a:solidFill>
                    <a:latin typeface="Times New Roman" pitchFamily="18" charset="0"/>
                    <a:ea typeface="楷体" pitchFamily="49" charset="-122"/>
                    <a:cs typeface="Times New Roman" pitchFamily="18" charset="0"/>
                  </a:rPr>
                  <a:t>0</a:t>
                </a:r>
              </a:p>
            </p:txBody>
          </p:sp>
        </p:grpSp>
      </p:grpSp>
      <p:grpSp>
        <p:nvGrpSpPr>
          <p:cNvPr id="114" name="Group 101"/>
          <p:cNvGrpSpPr>
            <a:grpSpLocks/>
          </p:cNvGrpSpPr>
          <p:nvPr/>
        </p:nvGrpSpPr>
        <p:grpSpPr bwMode="auto">
          <a:xfrm>
            <a:off x="7947026" y="2628951"/>
            <a:ext cx="423863" cy="774700"/>
            <a:chOff x="5198" y="2200"/>
            <a:chExt cx="267" cy="488"/>
          </a:xfrm>
        </p:grpSpPr>
        <p:sp>
          <p:nvSpPr>
            <p:cNvPr id="115" name="Line 102"/>
            <p:cNvSpPr>
              <a:spLocks noChangeShapeType="1"/>
            </p:cNvSpPr>
            <p:nvPr/>
          </p:nvSpPr>
          <p:spPr bwMode="auto">
            <a:xfrm>
              <a:off x="5232" y="2200"/>
              <a:ext cx="0" cy="488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116" name="Text Box 103"/>
            <p:cNvSpPr txBox="1">
              <a:spLocks noChangeArrowheads="1"/>
            </p:cNvSpPr>
            <p:nvPr/>
          </p:nvSpPr>
          <p:spPr bwMode="auto">
            <a:xfrm>
              <a:off x="5198" y="2227"/>
              <a:ext cx="267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>
                <a:spcBef>
                  <a:spcPct val="50000"/>
                </a:spcBef>
                <a:buFontTx/>
                <a:buNone/>
              </a:pPr>
              <a:r>
                <a:rPr lang="en-US" altLang="zh-CN" sz="1200" dirty="0">
                  <a:solidFill>
                    <a:schemeClr val="tx1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PB</a:t>
              </a:r>
              <a:r>
                <a:rPr lang="en-US" altLang="zh-CN" sz="1200" baseline="-25000" dirty="0">
                  <a:solidFill>
                    <a:schemeClr val="tx1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1</a:t>
              </a:r>
            </a:p>
          </p:txBody>
        </p:sp>
      </p:grpSp>
      <p:grpSp>
        <p:nvGrpSpPr>
          <p:cNvPr id="117" name="Group 104"/>
          <p:cNvGrpSpPr>
            <a:grpSpLocks/>
          </p:cNvGrpSpPr>
          <p:nvPr/>
        </p:nvGrpSpPr>
        <p:grpSpPr bwMode="auto">
          <a:xfrm>
            <a:off x="5921382" y="3022652"/>
            <a:ext cx="1971677" cy="385763"/>
            <a:chOff x="3922" y="2448"/>
            <a:chExt cx="1242" cy="243"/>
          </a:xfrm>
        </p:grpSpPr>
        <p:sp>
          <p:nvSpPr>
            <p:cNvPr id="118" name="Text Box 105"/>
            <p:cNvSpPr txBox="1">
              <a:spLocks noChangeArrowheads="1"/>
            </p:cNvSpPr>
            <p:nvPr/>
          </p:nvSpPr>
          <p:spPr bwMode="auto">
            <a:xfrm>
              <a:off x="3922" y="2448"/>
              <a:ext cx="348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>
                <a:spcBef>
                  <a:spcPct val="50000"/>
                </a:spcBef>
                <a:buFontTx/>
                <a:buNone/>
              </a:pPr>
              <a:r>
                <a:rPr lang="en-US" altLang="zh-CN" sz="1200" dirty="0">
                  <a:solidFill>
                    <a:schemeClr val="tx1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OUT</a:t>
              </a:r>
              <a:r>
                <a:rPr lang="en-US" altLang="zh-CN" sz="1200" baseline="-25000" dirty="0">
                  <a:solidFill>
                    <a:schemeClr val="tx1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2</a:t>
              </a:r>
            </a:p>
          </p:txBody>
        </p:sp>
        <p:sp>
          <p:nvSpPr>
            <p:cNvPr id="119" name="Line 106"/>
            <p:cNvSpPr>
              <a:spLocks noChangeShapeType="1"/>
            </p:cNvSpPr>
            <p:nvPr/>
          </p:nvSpPr>
          <p:spPr bwMode="auto">
            <a:xfrm>
              <a:off x="4224" y="2544"/>
              <a:ext cx="912" cy="0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120" name="Line 107"/>
            <p:cNvSpPr>
              <a:spLocks noChangeShapeType="1"/>
            </p:cNvSpPr>
            <p:nvPr/>
          </p:nvSpPr>
          <p:spPr bwMode="auto">
            <a:xfrm>
              <a:off x="5136" y="2544"/>
              <a:ext cx="0" cy="144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121" name="Text Box 108"/>
            <p:cNvSpPr txBox="1">
              <a:spLocks noChangeArrowheads="1"/>
            </p:cNvSpPr>
            <p:nvPr/>
          </p:nvSpPr>
          <p:spPr bwMode="auto">
            <a:xfrm>
              <a:off x="4660" y="2517"/>
              <a:ext cx="504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zh-CN" altLang="en-US" sz="1200" dirty="0"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控制</a:t>
              </a:r>
              <a:r>
                <a:rPr lang="zh-CN" altLang="en-US" sz="1200" dirty="0" smtClean="0">
                  <a:solidFill>
                    <a:schemeClr val="tx1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音调</a:t>
              </a:r>
              <a:endParaRPr lang="zh-CN" altLang="en-US" sz="1200" dirty="0">
                <a:solidFill>
                  <a:schemeClr val="tx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</p:grpSp>
      <p:grpSp>
        <p:nvGrpSpPr>
          <p:cNvPr id="122" name="Group 109"/>
          <p:cNvGrpSpPr>
            <a:grpSpLocks/>
          </p:cNvGrpSpPr>
          <p:nvPr/>
        </p:nvGrpSpPr>
        <p:grpSpPr bwMode="auto">
          <a:xfrm>
            <a:off x="2286000" y="2271759"/>
            <a:ext cx="4267200" cy="2635250"/>
            <a:chOff x="1632" y="1252"/>
            <a:chExt cx="2688" cy="1660"/>
          </a:xfrm>
        </p:grpSpPr>
        <p:grpSp>
          <p:nvGrpSpPr>
            <p:cNvPr id="123" name="Group 110"/>
            <p:cNvGrpSpPr>
              <a:grpSpLocks/>
            </p:cNvGrpSpPr>
            <p:nvPr/>
          </p:nvGrpSpPr>
          <p:grpSpPr bwMode="auto">
            <a:xfrm>
              <a:off x="1632" y="1252"/>
              <a:ext cx="2688" cy="1625"/>
              <a:chOff x="1632" y="1975"/>
              <a:chExt cx="2688" cy="1625"/>
            </a:xfrm>
          </p:grpSpPr>
          <p:grpSp>
            <p:nvGrpSpPr>
              <p:cNvPr id="125" name="Group 111"/>
              <p:cNvGrpSpPr>
                <a:grpSpLocks/>
              </p:cNvGrpSpPr>
              <p:nvPr/>
            </p:nvGrpSpPr>
            <p:grpSpPr bwMode="auto">
              <a:xfrm>
                <a:off x="1632" y="2064"/>
                <a:ext cx="2688" cy="1536"/>
                <a:chOff x="1632" y="2064"/>
                <a:chExt cx="2688" cy="1536"/>
              </a:xfrm>
            </p:grpSpPr>
            <p:sp>
              <p:nvSpPr>
                <p:cNvPr id="130" name="Line 112"/>
                <p:cNvSpPr>
                  <a:spLocks noChangeShapeType="1"/>
                </p:cNvSpPr>
                <p:nvPr/>
              </p:nvSpPr>
              <p:spPr bwMode="auto">
                <a:xfrm flipH="1">
                  <a:off x="4224" y="2064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rgbClr val="CC33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latin typeface="Times New Roman" pitchFamily="18" charset="0"/>
                    <a:ea typeface="楷体" pitchFamily="49" charset="-122"/>
                    <a:cs typeface="Times New Roman" pitchFamily="18" charset="0"/>
                  </a:endParaRPr>
                </a:p>
              </p:txBody>
            </p:sp>
            <p:sp>
              <p:nvSpPr>
                <p:cNvPr id="131" name="Line 113"/>
                <p:cNvSpPr>
                  <a:spLocks noChangeShapeType="1"/>
                </p:cNvSpPr>
                <p:nvPr/>
              </p:nvSpPr>
              <p:spPr bwMode="auto">
                <a:xfrm flipH="1">
                  <a:off x="4224" y="2160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rgbClr val="CC33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latin typeface="Times New Roman" pitchFamily="18" charset="0"/>
                    <a:ea typeface="楷体" pitchFamily="49" charset="-122"/>
                    <a:cs typeface="Times New Roman" pitchFamily="18" charset="0"/>
                  </a:endParaRPr>
                </a:p>
              </p:txBody>
            </p:sp>
            <p:sp>
              <p:nvSpPr>
                <p:cNvPr id="132" name="Line 114"/>
                <p:cNvSpPr>
                  <a:spLocks noChangeShapeType="1"/>
                </p:cNvSpPr>
                <p:nvPr/>
              </p:nvSpPr>
              <p:spPr bwMode="auto">
                <a:xfrm flipH="1">
                  <a:off x="4224" y="2256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rgbClr val="CC33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latin typeface="Times New Roman" pitchFamily="18" charset="0"/>
                    <a:ea typeface="楷体" pitchFamily="49" charset="-122"/>
                    <a:cs typeface="Times New Roman" pitchFamily="18" charset="0"/>
                  </a:endParaRPr>
                </a:p>
              </p:txBody>
            </p:sp>
            <p:sp>
              <p:nvSpPr>
                <p:cNvPr id="133" name="Line 115"/>
                <p:cNvSpPr>
                  <a:spLocks noChangeShapeType="1"/>
                </p:cNvSpPr>
                <p:nvPr/>
              </p:nvSpPr>
              <p:spPr bwMode="auto">
                <a:xfrm>
                  <a:off x="4320" y="2064"/>
                  <a:ext cx="0" cy="1536"/>
                </a:xfrm>
                <a:prstGeom prst="line">
                  <a:avLst/>
                </a:prstGeom>
                <a:noFill/>
                <a:ln w="9525">
                  <a:solidFill>
                    <a:srgbClr val="CC33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latin typeface="Times New Roman" pitchFamily="18" charset="0"/>
                    <a:ea typeface="楷体" pitchFamily="49" charset="-122"/>
                    <a:cs typeface="Times New Roman" pitchFamily="18" charset="0"/>
                  </a:endParaRPr>
                </a:p>
              </p:txBody>
            </p:sp>
            <p:sp>
              <p:nvSpPr>
                <p:cNvPr id="134" name="Line 116"/>
                <p:cNvSpPr>
                  <a:spLocks noChangeShapeType="1"/>
                </p:cNvSpPr>
                <p:nvPr/>
              </p:nvSpPr>
              <p:spPr bwMode="auto">
                <a:xfrm>
                  <a:off x="1632" y="3600"/>
                  <a:ext cx="2688" cy="0"/>
                </a:xfrm>
                <a:prstGeom prst="line">
                  <a:avLst/>
                </a:prstGeom>
                <a:noFill/>
                <a:ln w="9525">
                  <a:solidFill>
                    <a:srgbClr val="CC33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latin typeface="Times New Roman" pitchFamily="18" charset="0"/>
                    <a:ea typeface="楷体" pitchFamily="49" charset="-122"/>
                    <a:cs typeface="Times New Roman" pitchFamily="18" charset="0"/>
                  </a:endParaRPr>
                </a:p>
              </p:txBody>
            </p:sp>
          </p:grpSp>
          <p:grpSp>
            <p:nvGrpSpPr>
              <p:cNvPr id="126" name="Group 117"/>
              <p:cNvGrpSpPr>
                <a:grpSpLocks/>
              </p:cNvGrpSpPr>
              <p:nvPr/>
            </p:nvGrpSpPr>
            <p:grpSpPr bwMode="auto">
              <a:xfrm>
                <a:off x="3931" y="1975"/>
                <a:ext cx="343" cy="378"/>
                <a:chOff x="3931" y="1975"/>
                <a:chExt cx="343" cy="378"/>
              </a:xfrm>
            </p:grpSpPr>
            <p:sp>
              <p:nvSpPr>
                <p:cNvPr id="127" name="Text Box 118"/>
                <p:cNvSpPr txBox="1">
                  <a:spLocks noChangeArrowheads="1"/>
                </p:cNvSpPr>
                <p:nvPr/>
              </p:nvSpPr>
              <p:spPr bwMode="auto">
                <a:xfrm>
                  <a:off x="3931" y="1975"/>
                  <a:ext cx="343" cy="17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l">
                    <a:spcBef>
                      <a:spcPct val="50000"/>
                    </a:spcBef>
                    <a:buFontTx/>
                    <a:buNone/>
                  </a:pPr>
                  <a:r>
                    <a:rPr lang="en-US" altLang="zh-CN" sz="1200" dirty="0">
                      <a:solidFill>
                        <a:schemeClr val="tx1"/>
                      </a:solidFill>
                      <a:latin typeface="Times New Roman" pitchFamily="18" charset="0"/>
                      <a:ea typeface="楷体" pitchFamily="49" charset="-122"/>
                      <a:cs typeface="Times New Roman" pitchFamily="18" charset="0"/>
                    </a:rPr>
                    <a:t>CLK</a:t>
                  </a:r>
                  <a:r>
                    <a:rPr lang="en-US" altLang="zh-CN" sz="1200" baseline="-25000" dirty="0">
                      <a:solidFill>
                        <a:schemeClr val="tx1"/>
                      </a:solidFill>
                      <a:latin typeface="Times New Roman" pitchFamily="18" charset="0"/>
                      <a:ea typeface="楷体" pitchFamily="49" charset="-122"/>
                      <a:cs typeface="Times New Roman" pitchFamily="18" charset="0"/>
                    </a:rPr>
                    <a:t>0</a:t>
                  </a:r>
                </a:p>
              </p:txBody>
            </p:sp>
            <p:sp>
              <p:nvSpPr>
                <p:cNvPr id="128" name="Text Box 119"/>
                <p:cNvSpPr txBox="1">
                  <a:spLocks noChangeArrowheads="1"/>
                </p:cNvSpPr>
                <p:nvPr/>
              </p:nvSpPr>
              <p:spPr bwMode="auto">
                <a:xfrm>
                  <a:off x="3931" y="2071"/>
                  <a:ext cx="343" cy="17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l">
                    <a:spcBef>
                      <a:spcPct val="50000"/>
                    </a:spcBef>
                    <a:buFontTx/>
                    <a:buNone/>
                  </a:pPr>
                  <a:r>
                    <a:rPr lang="en-US" altLang="zh-CN" sz="1200" dirty="0">
                      <a:solidFill>
                        <a:schemeClr val="tx1"/>
                      </a:solidFill>
                      <a:latin typeface="Times New Roman" pitchFamily="18" charset="0"/>
                      <a:ea typeface="楷体" pitchFamily="49" charset="-122"/>
                      <a:cs typeface="Times New Roman" pitchFamily="18" charset="0"/>
                    </a:rPr>
                    <a:t>CLK</a:t>
                  </a:r>
                  <a:r>
                    <a:rPr lang="en-US" altLang="zh-CN" sz="1200" baseline="-25000" dirty="0">
                      <a:solidFill>
                        <a:schemeClr val="tx1"/>
                      </a:solidFill>
                      <a:latin typeface="Times New Roman" pitchFamily="18" charset="0"/>
                      <a:ea typeface="楷体" pitchFamily="49" charset="-122"/>
                      <a:cs typeface="Times New Roman" pitchFamily="18" charset="0"/>
                    </a:rPr>
                    <a:t>1</a:t>
                  </a:r>
                </a:p>
              </p:txBody>
            </p:sp>
            <p:sp>
              <p:nvSpPr>
                <p:cNvPr id="129" name="Text Box 120"/>
                <p:cNvSpPr txBox="1">
                  <a:spLocks noChangeArrowheads="1"/>
                </p:cNvSpPr>
                <p:nvPr/>
              </p:nvSpPr>
              <p:spPr bwMode="auto">
                <a:xfrm>
                  <a:off x="3931" y="2179"/>
                  <a:ext cx="343" cy="17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l">
                    <a:spcBef>
                      <a:spcPct val="50000"/>
                    </a:spcBef>
                    <a:buFontTx/>
                    <a:buNone/>
                  </a:pPr>
                  <a:r>
                    <a:rPr lang="en-US" altLang="zh-CN" sz="1200">
                      <a:solidFill>
                        <a:schemeClr val="tx1"/>
                      </a:solidFill>
                      <a:latin typeface="Times New Roman" pitchFamily="18" charset="0"/>
                      <a:ea typeface="楷体" pitchFamily="49" charset="-122"/>
                      <a:cs typeface="Times New Roman" pitchFamily="18" charset="0"/>
                    </a:rPr>
                    <a:t>CLK</a:t>
                  </a:r>
                  <a:r>
                    <a:rPr lang="en-US" altLang="zh-CN" sz="1200" baseline="-25000">
                      <a:solidFill>
                        <a:schemeClr val="tx1"/>
                      </a:solidFill>
                      <a:latin typeface="Times New Roman" pitchFamily="18" charset="0"/>
                      <a:ea typeface="楷体" pitchFamily="49" charset="-122"/>
                      <a:cs typeface="Times New Roman" pitchFamily="18" charset="0"/>
                    </a:rPr>
                    <a:t>2</a:t>
                  </a:r>
                </a:p>
              </p:txBody>
            </p:sp>
          </p:grpSp>
        </p:grpSp>
        <p:sp>
          <p:nvSpPr>
            <p:cNvPr id="124" name="Text Box 121"/>
            <p:cNvSpPr txBox="1">
              <a:spLocks noChangeArrowheads="1"/>
            </p:cNvSpPr>
            <p:nvPr/>
          </p:nvSpPr>
          <p:spPr bwMode="auto">
            <a:xfrm>
              <a:off x="1769" y="2738"/>
              <a:ext cx="2539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>
                <a:spcBef>
                  <a:spcPct val="50000"/>
                </a:spcBef>
                <a:buFontTx/>
                <a:buNone/>
              </a:pPr>
              <a:r>
                <a:rPr lang="en-US" altLang="zh-CN" sz="1200" dirty="0">
                  <a:solidFill>
                    <a:schemeClr val="tx1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PCLK</a:t>
              </a:r>
              <a:r>
                <a:rPr lang="zh-CN" altLang="en-US" sz="1200" dirty="0">
                  <a:solidFill>
                    <a:schemeClr val="tx1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二分频后</a:t>
              </a:r>
              <a:r>
                <a:rPr lang="en-US" altLang="zh-CN" sz="1200" dirty="0">
                  <a:solidFill>
                    <a:schemeClr val="tx1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1.19MHZ                                          </a:t>
              </a:r>
              <a:r>
                <a:rPr lang="en-US" altLang="zh-CN" sz="1200" dirty="0" err="1">
                  <a:solidFill>
                    <a:schemeClr val="tx1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1.19MHZ</a:t>
              </a:r>
              <a:endParaRPr lang="en-US" altLang="zh-CN" sz="1200" dirty="0">
                <a:solidFill>
                  <a:schemeClr val="tx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</p:grpSp>
      <p:grpSp>
        <p:nvGrpSpPr>
          <p:cNvPr id="135" name="Group 122"/>
          <p:cNvGrpSpPr>
            <a:grpSpLocks/>
          </p:cNvGrpSpPr>
          <p:nvPr/>
        </p:nvGrpSpPr>
        <p:grpSpPr bwMode="auto">
          <a:xfrm>
            <a:off x="1143000" y="3521128"/>
            <a:ext cx="2843214" cy="276226"/>
            <a:chOff x="912" y="2068"/>
            <a:chExt cx="1791" cy="174"/>
          </a:xfrm>
        </p:grpSpPr>
        <p:sp>
          <p:nvSpPr>
            <p:cNvPr id="136" name="Line 123"/>
            <p:cNvSpPr>
              <a:spLocks noChangeShapeType="1"/>
            </p:cNvSpPr>
            <p:nvPr/>
          </p:nvSpPr>
          <p:spPr bwMode="auto">
            <a:xfrm flipH="1">
              <a:off x="912" y="2157"/>
              <a:ext cx="1440" cy="0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 type="stealth" w="med" len="lg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137" name="Text Box 124"/>
            <p:cNvSpPr txBox="1">
              <a:spLocks noChangeArrowheads="1"/>
            </p:cNvSpPr>
            <p:nvPr/>
          </p:nvSpPr>
          <p:spPr bwMode="auto">
            <a:xfrm>
              <a:off x="2318" y="2068"/>
              <a:ext cx="385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 sz="1200" dirty="0">
                  <a:solidFill>
                    <a:schemeClr val="tx1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HLDA</a:t>
              </a:r>
            </a:p>
          </p:txBody>
        </p:sp>
      </p:grpSp>
      <p:grpSp>
        <p:nvGrpSpPr>
          <p:cNvPr id="138" name="Group 125"/>
          <p:cNvGrpSpPr>
            <a:grpSpLocks/>
          </p:cNvGrpSpPr>
          <p:nvPr/>
        </p:nvGrpSpPr>
        <p:grpSpPr bwMode="auto">
          <a:xfrm>
            <a:off x="501649" y="3608414"/>
            <a:ext cx="3375025" cy="387347"/>
            <a:chOff x="508" y="2094"/>
            <a:chExt cx="2126" cy="244"/>
          </a:xfrm>
        </p:grpSpPr>
        <p:sp>
          <p:nvSpPr>
            <p:cNvPr id="139" name="Line 126"/>
            <p:cNvSpPr>
              <a:spLocks noChangeShapeType="1"/>
            </p:cNvSpPr>
            <p:nvPr/>
          </p:nvSpPr>
          <p:spPr bwMode="auto">
            <a:xfrm>
              <a:off x="912" y="2253"/>
              <a:ext cx="1440" cy="0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 type="stealth" w="med" len="lg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140" name="Text Box 127"/>
            <p:cNvSpPr txBox="1">
              <a:spLocks noChangeArrowheads="1"/>
            </p:cNvSpPr>
            <p:nvPr/>
          </p:nvSpPr>
          <p:spPr bwMode="auto">
            <a:xfrm>
              <a:off x="2314" y="2164"/>
              <a:ext cx="320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 sz="1200" dirty="0">
                  <a:solidFill>
                    <a:schemeClr val="tx1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HRQ</a:t>
              </a:r>
            </a:p>
          </p:txBody>
        </p:sp>
        <p:sp>
          <p:nvSpPr>
            <p:cNvPr id="141" name="Text Box 128"/>
            <p:cNvSpPr txBox="1">
              <a:spLocks noChangeArrowheads="1"/>
            </p:cNvSpPr>
            <p:nvPr/>
          </p:nvSpPr>
          <p:spPr bwMode="auto">
            <a:xfrm>
              <a:off x="508" y="2094"/>
              <a:ext cx="439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 sz="1200" dirty="0">
                  <a:solidFill>
                    <a:schemeClr val="tx1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RQ/GT</a:t>
              </a:r>
              <a:r>
                <a:rPr lang="en-US" altLang="zh-CN" sz="1200" baseline="-25000" dirty="0">
                  <a:solidFill>
                    <a:schemeClr val="tx1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0</a:t>
              </a:r>
            </a:p>
          </p:txBody>
        </p:sp>
      </p:grpSp>
      <p:grpSp>
        <p:nvGrpSpPr>
          <p:cNvPr id="142" name="Group 129"/>
          <p:cNvGrpSpPr>
            <a:grpSpLocks/>
          </p:cNvGrpSpPr>
          <p:nvPr/>
        </p:nvGrpSpPr>
        <p:grpSpPr bwMode="auto">
          <a:xfrm>
            <a:off x="1981200" y="4043416"/>
            <a:ext cx="2760663" cy="352426"/>
            <a:chOff x="1440" y="3091"/>
            <a:chExt cx="1739" cy="222"/>
          </a:xfrm>
        </p:grpSpPr>
        <p:sp>
          <p:nvSpPr>
            <p:cNvPr id="143" name="Line 130"/>
            <p:cNvSpPr>
              <a:spLocks noChangeShapeType="1"/>
            </p:cNvSpPr>
            <p:nvPr/>
          </p:nvSpPr>
          <p:spPr bwMode="auto">
            <a:xfrm>
              <a:off x="1488" y="3168"/>
              <a:ext cx="1392" cy="0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144" name="Text Box 131"/>
            <p:cNvSpPr txBox="1">
              <a:spLocks noChangeArrowheads="1"/>
            </p:cNvSpPr>
            <p:nvPr/>
          </p:nvSpPr>
          <p:spPr bwMode="auto">
            <a:xfrm>
              <a:off x="1440" y="3139"/>
              <a:ext cx="340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 sz="1200">
                  <a:solidFill>
                    <a:schemeClr val="tx1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INTA</a:t>
              </a:r>
            </a:p>
          </p:txBody>
        </p:sp>
        <p:sp>
          <p:nvSpPr>
            <p:cNvPr id="145" name="Text Box 132"/>
            <p:cNvSpPr txBox="1">
              <a:spLocks noChangeArrowheads="1"/>
            </p:cNvSpPr>
            <p:nvPr/>
          </p:nvSpPr>
          <p:spPr bwMode="auto">
            <a:xfrm>
              <a:off x="2839" y="3091"/>
              <a:ext cx="340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 sz="1200" dirty="0">
                  <a:solidFill>
                    <a:schemeClr val="tx1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INTA</a:t>
              </a:r>
            </a:p>
          </p:txBody>
        </p:sp>
      </p:grpSp>
      <p:grpSp>
        <p:nvGrpSpPr>
          <p:cNvPr id="146" name="Group 133"/>
          <p:cNvGrpSpPr>
            <a:grpSpLocks/>
          </p:cNvGrpSpPr>
          <p:nvPr/>
        </p:nvGrpSpPr>
        <p:grpSpPr bwMode="auto">
          <a:xfrm>
            <a:off x="655638" y="4318047"/>
            <a:ext cx="3987799" cy="298450"/>
            <a:chOff x="605" y="3264"/>
            <a:chExt cx="2512" cy="188"/>
          </a:xfrm>
        </p:grpSpPr>
        <p:sp>
          <p:nvSpPr>
            <p:cNvPr id="147" name="Line 134"/>
            <p:cNvSpPr>
              <a:spLocks noChangeShapeType="1"/>
            </p:cNvSpPr>
            <p:nvPr/>
          </p:nvSpPr>
          <p:spPr bwMode="auto">
            <a:xfrm flipH="1">
              <a:off x="912" y="3360"/>
              <a:ext cx="1968" cy="0"/>
            </a:xfrm>
            <a:prstGeom prst="line">
              <a:avLst/>
            </a:prstGeom>
            <a:noFill/>
            <a:ln w="9525">
              <a:solidFill>
                <a:srgbClr val="CC3300"/>
              </a:solidFill>
              <a:round/>
              <a:headEnd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Times New Roman" pitchFamily="18" charset="0"/>
                <a:ea typeface="楷体" pitchFamily="49" charset="-122"/>
                <a:cs typeface="Times New Roman" pitchFamily="18" charset="0"/>
              </a:endParaRPr>
            </a:p>
          </p:txBody>
        </p:sp>
        <p:sp>
          <p:nvSpPr>
            <p:cNvPr id="148" name="Text Box 135"/>
            <p:cNvSpPr txBox="1">
              <a:spLocks noChangeArrowheads="1"/>
            </p:cNvSpPr>
            <p:nvPr/>
          </p:nvSpPr>
          <p:spPr bwMode="auto">
            <a:xfrm>
              <a:off x="605" y="3278"/>
              <a:ext cx="343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 sz="1200" dirty="0">
                  <a:solidFill>
                    <a:schemeClr val="tx1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INTR</a:t>
              </a:r>
            </a:p>
          </p:txBody>
        </p:sp>
        <p:sp>
          <p:nvSpPr>
            <p:cNvPr id="149" name="Text Box 136"/>
            <p:cNvSpPr txBox="1">
              <a:spLocks noChangeArrowheads="1"/>
            </p:cNvSpPr>
            <p:nvPr/>
          </p:nvSpPr>
          <p:spPr bwMode="auto">
            <a:xfrm>
              <a:off x="2839" y="3264"/>
              <a:ext cx="278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>
                <a:spcBef>
                  <a:spcPct val="50000"/>
                </a:spcBef>
                <a:buFontTx/>
                <a:buNone/>
              </a:pPr>
              <a:r>
                <a:rPr lang="en-US" altLang="zh-CN" sz="1200" dirty="0">
                  <a:solidFill>
                    <a:schemeClr val="tx1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INT</a:t>
              </a:r>
            </a:p>
          </p:txBody>
        </p:sp>
      </p:grpSp>
      <p:grpSp>
        <p:nvGrpSpPr>
          <p:cNvPr id="150" name="Group 137"/>
          <p:cNvGrpSpPr>
            <a:grpSpLocks/>
          </p:cNvGrpSpPr>
          <p:nvPr/>
        </p:nvGrpSpPr>
        <p:grpSpPr bwMode="auto">
          <a:xfrm>
            <a:off x="800101" y="1193847"/>
            <a:ext cx="7521576" cy="2227264"/>
            <a:chOff x="696" y="573"/>
            <a:chExt cx="4738" cy="1403"/>
          </a:xfrm>
        </p:grpSpPr>
        <p:grpSp>
          <p:nvGrpSpPr>
            <p:cNvPr id="151" name="Group 138"/>
            <p:cNvGrpSpPr>
              <a:grpSpLocks/>
            </p:cNvGrpSpPr>
            <p:nvPr/>
          </p:nvGrpSpPr>
          <p:grpSpPr bwMode="auto">
            <a:xfrm>
              <a:off x="1728" y="669"/>
              <a:ext cx="3098" cy="1307"/>
              <a:chOff x="1728" y="669"/>
              <a:chExt cx="3098" cy="1307"/>
            </a:xfrm>
          </p:grpSpPr>
          <p:sp>
            <p:nvSpPr>
              <p:cNvPr id="161" name="Rectangle 139"/>
              <p:cNvSpPr>
                <a:spLocks noChangeArrowheads="1"/>
              </p:cNvSpPr>
              <p:nvPr/>
            </p:nvSpPr>
            <p:spPr bwMode="auto">
              <a:xfrm>
                <a:off x="1728" y="669"/>
                <a:ext cx="528" cy="38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/>
              <a:lstStyle/>
              <a:p>
                <a:pPr algn="ctr">
                  <a:spcBef>
                    <a:spcPct val="50000"/>
                  </a:spcBef>
                  <a:buFontTx/>
                  <a:buNone/>
                </a:pPr>
                <a:r>
                  <a:rPr lang="en-US" altLang="zh-CN" sz="1600" dirty="0">
                    <a:solidFill>
                      <a:schemeClr val="tx1"/>
                    </a:solidFill>
                    <a:latin typeface="Times New Roman" pitchFamily="18" charset="0"/>
                    <a:ea typeface="楷体" pitchFamily="49" charset="-122"/>
                    <a:cs typeface="Times New Roman" pitchFamily="18" charset="0"/>
                  </a:rPr>
                  <a:t>74LS138</a:t>
                </a:r>
              </a:p>
            </p:txBody>
          </p:sp>
          <p:grpSp>
            <p:nvGrpSpPr>
              <p:cNvPr id="162" name="Group 140"/>
              <p:cNvGrpSpPr>
                <a:grpSpLocks/>
              </p:cNvGrpSpPr>
              <p:nvPr/>
            </p:nvGrpSpPr>
            <p:grpSpPr bwMode="auto">
              <a:xfrm>
                <a:off x="2256" y="717"/>
                <a:ext cx="2570" cy="1259"/>
                <a:chOff x="2256" y="717"/>
                <a:chExt cx="2570" cy="1259"/>
              </a:xfrm>
            </p:grpSpPr>
            <p:grpSp>
              <p:nvGrpSpPr>
                <p:cNvPr id="163" name="Group 141"/>
                <p:cNvGrpSpPr>
                  <a:grpSpLocks/>
                </p:cNvGrpSpPr>
                <p:nvPr/>
              </p:nvGrpSpPr>
              <p:grpSpPr bwMode="auto">
                <a:xfrm>
                  <a:off x="2256" y="1005"/>
                  <a:ext cx="312" cy="296"/>
                  <a:chOff x="2256" y="1728"/>
                  <a:chExt cx="312" cy="296"/>
                </a:xfrm>
              </p:grpSpPr>
              <p:grpSp>
                <p:nvGrpSpPr>
                  <p:cNvPr id="184" name="Group 142"/>
                  <p:cNvGrpSpPr>
                    <a:grpSpLocks/>
                  </p:cNvGrpSpPr>
                  <p:nvPr/>
                </p:nvGrpSpPr>
                <p:grpSpPr bwMode="auto">
                  <a:xfrm>
                    <a:off x="2256" y="1728"/>
                    <a:ext cx="192" cy="144"/>
                    <a:chOff x="2256" y="1728"/>
                    <a:chExt cx="192" cy="144"/>
                  </a:xfrm>
                </p:grpSpPr>
                <p:sp>
                  <p:nvSpPr>
                    <p:cNvPr id="188" name="Line 14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256" y="1728"/>
                      <a:ext cx="192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70C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itchFamily="18" charset="0"/>
                        <a:ea typeface="楷体" pitchFamily="49" charset="-122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189" name="Line 14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448" y="1728"/>
                      <a:ext cx="0" cy="144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70C0"/>
                      </a:solidFill>
                      <a:round/>
                      <a:headEnd/>
                      <a:tailEnd type="stealth" w="med" len="lg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itchFamily="18" charset="0"/>
                        <a:ea typeface="楷体" pitchFamily="49" charset="-122"/>
                        <a:cs typeface="Times New Roman" pitchFamily="18" charset="0"/>
                      </a:endParaRPr>
                    </a:p>
                  </p:txBody>
                </p:sp>
              </p:grpSp>
              <p:grpSp>
                <p:nvGrpSpPr>
                  <p:cNvPr id="185" name="Group 145"/>
                  <p:cNvGrpSpPr>
                    <a:grpSpLocks/>
                  </p:cNvGrpSpPr>
                  <p:nvPr/>
                </p:nvGrpSpPr>
                <p:grpSpPr bwMode="auto">
                  <a:xfrm>
                    <a:off x="2334" y="1850"/>
                    <a:ext cx="234" cy="174"/>
                    <a:chOff x="28" y="1543"/>
                    <a:chExt cx="234" cy="174"/>
                  </a:xfrm>
                </p:grpSpPr>
                <p:sp>
                  <p:nvSpPr>
                    <p:cNvPr id="186" name="Text Box 146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8" y="1543"/>
                      <a:ext cx="234" cy="17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>
                      <a:spAutoFit/>
                    </a:bodyPr>
                    <a:lstStyle/>
                    <a:p>
                      <a:pPr>
                        <a:spcBef>
                          <a:spcPct val="50000"/>
                        </a:spcBef>
                        <a:buFontTx/>
                        <a:buNone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楷体" pitchFamily="49" charset="-122"/>
                          <a:cs typeface="Times New Roman" pitchFamily="18" charset="0"/>
                        </a:rPr>
                        <a:t>CS</a:t>
                      </a:r>
                    </a:p>
                  </p:txBody>
                </p:sp>
                <p:sp>
                  <p:nvSpPr>
                    <p:cNvPr id="187" name="Line 14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90" y="1577"/>
                      <a:ext cx="113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itchFamily="18" charset="0"/>
                        <a:ea typeface="楷体" pitchFamily="49" charset="-122"/>
                        <a:cs typeface="Times New Roman" pitchFamily="18" charset="0"/>
                      </a:endParaRPr>
                    </a:p>
                  </p:txBody>
                </p:sp>
              </p:grpSp>
            </p:grpSp>
            <p:grpSp>
              <p:nvGrpSpPr>
                <p:cNvPr id="164" name="Group 148"/>
                <p:cNvGrpSpPr>
                  <a:grpSpLocks/>
                </p:cNvGrpSpPr>
                <p:nvPr/>
              </p:nvGrpSpPr>
              <p:grpSpPr bwMode="auto">
                <a:xfrm>
                  <a:off x="2256" y="813"/>
                  <a:ext cx="1853" cy="344"/>
                  <a:chOff x="2256" y="1536"/>
                  <a:chExt cx="1853" cy="344"/>
                </a:xfrm>
              </p:grpSpPr>
              <p:grpSp>
                <p:nvGrpSpPr>
                  <p:cNvPr id="178" name="Group 149"/>
                  <p:cNvGrpSpPr>
                    <a:grpSpLocks/>
                  </p:cNvGrpSpPr>
                  <p:nvPr/>
                </p:nvGrpSpPr>
                <p:grpSpPr bwMode="auto">
                  <a:xfrm>
                    <a:off x="2256" y="1536"/>
                    <a:ext cx="1728" cy="192"/>
                    <a:chOff x="2256" y="1536"/>
                    <a:chExt cx="1728" cy="192"/>
                  </a:xfrm>
                </p:grpSpPr>
                <p:sp>
                  <p:nvSpPr>
                    <p:cNvPr id="182" name="Line 15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256" y="1536"/>
                      <a:ext cx="1728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70C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itchFamily="18" charset="0"/>
                        <a:ea typeface="楷体" pitchFamily="49" charset="-122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183" name="Line 15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984" y="1536"/>
                      <a:ext cx="0" cy="192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70C0"/>
                      </a:solidFill>
                      <a:round/>
                      <a:headEnd/>
                      <a:tailEnd type="stealth" w="med" len="lg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itchFamily="18" charset="0"/>
                        <a:ea typeface="楷体" pitchFamily="49" charset="-122"/>
                        <a:cs typeface="Times New Roman" pitchFamily="18" charset="0"/>
                      </a:endParaRPr>
                    </a:p>
                  </p:txBody>
                </p:sp>
              </p:grpSp>
              <p:grpSp>
                <p:nvGrpSpPr>
                  <p:cNvPr id="179" name="Group 152"/>
                  <p:cNvGrpSpPr>
                    <a:grpSpLocks/>
                  </p:cNvGrpSpPr>
                  <p:nvPr/>
                </p:nvGrpSpPr>
                <p:grpSpPr bwMode="auto">
                  <a:xfrm>
                    <a:off x="3875" y="1706"/>
                    <a:ext cx="234" cy="174"/>
                    <a:chOff x="33" y="1543"/>
                    <a:chExt cx="234" cy="174"/>
                  </a:xfrm>
                </p:grpSpPr>
                <p:sp>
                  <p:nvSpPr>
                    <p:cNvPr id="180" name="Text Box 153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3" y="1543"/>
                      <a:ext cx="234" cy="17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>
                      <a:spAutoFit/>
                    </a:bodyPr>
                    <a:lstStyle/>
                    <a:p>
                      <a:pPr>
                        <a:spcBef>
                          <a:spcPct val="50000"/>
                        </a:spcBef>
                        <a:buFontTx/>
                        <a:buNone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楷体" pitchFamily="49" charset="-122"/>
                          <a:cs typeface="Times New Roman" pitchFamily="18" charset="0"/>
                        </a:rPr>
                        <a:t>CS</a:t>
                      </a:r>
                    </a:p>
                  </p:txBody>
                </p:sp>
                <p:sp>
                  <p:nvSpPr>
                    <p:cNvPr id="181" name="Line 15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88" y="1584"/>
                      <a:ext cx="113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itchFamily="18" charset="0"/>
                        <a:ea typeface="楷体" pitchFamily="49" charset="-122"/>
                        <a:cs typeface="Times New Roman" pitchFamily="18" charset="0"/>
                      </a:endParaRPr>
                    </a:p>
                  </p:txBody>
                </p:sp>
              </p:grpSp>
            </p:grpSp>
            <p:grpSp>
              <p:nvGrpSpPr>
                <p:cNvPr id="165" name="Group 155"/>
                <p:cNvGrpSpPr>
                  <a:grpSpLocks/>
                </p:cNvGrpSpPr>
                <p:nvPr/>
              </p:nvGrpSpPr>
              <p:grpSpPr bwMode="auto">
                <a:xfrm>
                  <a:off x="2256" y="717"/>
                  <a:ext cx="2570" cy="440"/>
                  <a:chOff x="2256" y="1440"/>
                  <a:chExt cx="2570" cy="440"/>
                </a:xfrm>
              </p:grpSpPr>
              <p:grpSp>
                <p:nvGrpSpPr>
                  <p:cNvPr id="172" name="Group 156"/>
                  <p:cNvGrpSpPr>
                    <a:grpSpLocks/>
                  </p:cNvGrpSpPr>
                  <p:nvPr/>
                </p:nvGrpSpPr>
                <p:grpSpPr bwMode="auto">
                  <a:xfrm>
                    <a:off x="2256" y="1440"/>
                    <a:ext cx="2448" cy="288"/>
                    <a:chOff x="2256" y="1440"/>
                    <a:chExt cx="2448" cy="288"/>
                  </a:xfrm>
                </p:grpSpPr>
                <p:sp>
                  <p:nvSpPr>
                    <p:cNvPr id="176" name="Line 15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256" y="1440"/>
                      <a:ext cx="2448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70C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itchFamily="18" charset="0"/>
                        <a:ea typeface="楷体" pitchFamily="49" charset="-122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177" name="Line 15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704" y="1440"/>
                      <a:ext cx="0" cy="28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70C0"/>
                      </a:solidFill>
                      <a:round/>
                      <a:headEnd/>
                      <a:tailEnd type="stealth" w="med" len="lg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itchFamily="18" charset="0"/>
                        <a:ea typeface="楷体" pitchFamily="49" charset="-122"/>
                        <a:cs typeface="Times New Roman" pitchFamily="18" charset="0"/>
                      </a:endParaRPr>
                    </a:p>
                  </p:txBody>
                </p:sp>
              </p:grpSp>
              <p:grpSp>
                <p:nvGrpSpPr>
                  <p:cNvPr id="173" name="Group 159"/>
                  <p:cNvGrpSpPr>
                    <a:grpSpLocks/>
                  </p:cNvGrpSpPr>
                  <p:nvPr/>
                </p:nvGrpSpPr>
                <p:grpSpPr bwMode="auto">
                  <a:xfrm>
                    <a:off x="4592" y="1706"/>
                    <a:ext cx="234" cy="174"/>
                    <a:chOff x="30" y="1543"/>
                    <a:chExt cx="234" cy="174"/>
                  </a:xfrm>
                </p:grpSpPr>
                <p:sp>
                  <p:nvSpPr>
                    <p:cNvPr id="174" name="Text Box 160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0" y="1543"/>
                      <a:ext cx="234" cy="17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>
                      <a:spAutoFit/>
                    </a:bodyPr>
                    <a:lstStyle/>
                    <a:p>
                      <a:pPr>
                        <a:spcBef>
                          <a:spcPct val="50000"/>
                        </a:spcBef>
                        <a:buFontTx/>
                        <a:buNone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楷体" pitchFamily="49" charset="-122"/>
                          <a:cs typeface="Times New Roman" pitchFamily="18" charset="0"/>
                        </a:rPr>
                        <a:t>CS</a:t>
                      </a:r>
                    </a:p>
                  </p:txBody>
                </p:sp>
                <p:sp>
                  <p:nvSpPr>
                    <p:cNvPr id="175" name="Line 16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85" y="1584"/>
                      <a:ext cx="113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itchFamily="18" charset="0"/>
                        <a:ea typeface="楷体" pitchFamily="49" charset="-122"/>
                        <a:cs typeface="Times New Roman" pitchFamily="18" charset="0"/>
                      </a:endParaRPr>
                    </a:p>
                  </p:txBody>
                </p:sp>
              </p:grpSp>
            </p:grpSp>
            <p:grpSp>
              <p:nvGrpSpPr>
                <p:cNvPr id="166" name="Group 162"/>
                <p:cNvGrpSpPr>
                  <a:grpSpLocks/>
                </p:cNvGrpSpPr>
                <p:nvPr/>
              </p:nvGrpSpPr>
              <p:grpSpPr bwMode="auto">
                <a:xfrm>
                  <a:off x="2256" y="909"/>
                  <a:ext cx="812" cy="1067"/>
                  <a:chOff x="2256" y="1632"/>
                  <a:chExt cx="812" cy="1067"/>
                </a:xfrm>
              </p:grpSpPr>
              <p:sp>
                <p:nvSpPr>
                  <p:cNvPr id="167" name="Line 163"/>
                  <p:cNvSpPr>
                    <a:spLocks noChangeShapeType="1"/>
                  </p:cNvSpPr>
                  <p:nvPr/>
                </p:nvSpPr>
                <p:spPr bwMode="auto">
                  <a:xfrm>
                    <a:off x="2256" y="1632"/>
                    <a:ext cx="694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0070C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itchFamily="18" charset="0"/>
                      <a:ea typeface="楷体" pitchFamily="49" charset="-122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168" name="Line 164"/>
                  <p:cNvSpPr>
                    <a:spLocks noChangeShapeType="1"/>
                  </p:cNvSpPr>
                  <p:nvPr/>
                </p:nvSpPr>
                <p:spPr bwMode="auto">
                  <a:xfrm>
                    <a:off x="2953" y="1632"/>
                    <a:ext cx="0" cy="912"/>
                  </a:xfrm>
                  <a:prstGeom prst="line">
                    <a:avLst/>
                  </a:prstGeom>
                  <a:noFill/>
                  <a:ln w="9525">
                    <a:solidFill>
                      <a:srgbClr val="0070C0"/>
                    </a:solidFill>
                    <a:round/>
                    <a:headEnd/>
                    <a:tailEnd type="stealth" w="med" len="lg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Times New Roman" pitchFamily="18" charset="0"/>
                      <a:ea typeface="楷体" pitchFamily="49" charset="-122"/>
                      <a:cs typeface="Times New Roman" pitchFamily="18" charset="0"/>
                    </a:endParaRPr>
                  </a:p>
                </p:txBody>
              </p:sp>
              <p:grpSp>
                <p:nvGrpSpPr>
                  <p:cNvPr id="169" name="Group 165"/>
                  <p:cNvGrpSpPr>
                    <a:grpSpLocks/>
                  </p:cNvGrpSpPr>
                  <p:nvPr/>
                </p:nvGrpSpPr>
                <p:grpSpPr bwMode="auto">
                  <a:xfrm>
                    <a:off x="2834" y="2525"/>
                    <a:ext cx="234" cy="174"/>
                    <a:chOff x="48" y="1546"/>
                    <a:chExt cx="234" cy="174"/>
                  </a:xfrm>
                </p:grpSpPr>
                <p:sp>
                  <p:nvSpPr>
                    <p:cNvPr id="170" name="Text Box 166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8" y="1546"/>
                      <a:ext cx="234" cy="17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>
                      <a:spAutoFit/>
                    </a:bodyPr>
                    <a:lstStyle/>
                    <a:p>
                      <a:pPr>
                        <a:spcBef>
                          <a:spcPct val="50000"/>
                        </a:spcBef>
                        <a:buFontTx/>
                        <a:buNone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楷体" pitchFamily="49" charset="-122"/>
                          <a:cs typeface="Times New Roman" pitchFamily="18" charset="0"/>
                        </a:rPr>
                        <a:t>CS</a:t>
                      </a:r>
                    </a:p>
                  </p:txBody>
                </p:sp>
                <p:sp>
                  <p:nvSpPr>
                    <p:cNvPr id="171" name="Line 16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11" y="1584"/>
                      <a:ext cx="113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Times New Roman" pitchFamily="18" charset="0"/>
                        <a:ea typeface="楷体" pitchFamily="49" charset="-122"/>
                        <a:cs typeface="Times New Roman" pitchFamily="18" charset="0"/>
                      </a:endParaRPr>
                    </a:p>
                  </p:txBody>
                </p:sp>
              </p:grpSp>
            </p:grpSp>
          </p:grpSp>
        </p:grpSp>
        <p:grpSp>
          <p:nvGrpSpPr>
            <p:cNvPr id="152" name="Group 168"/>
            <p:cNvGrpSpPr>
              <a:grpSpLocks/>
            </p:cNvGrpSpPr>
            <p:nvPr/>
          </p:nvGrpSpPr>
          <p:grpSpPr bwMode="auto">
            <a:xfrm>
              <a:off x="1536" y="573"/>
              <a:ext cx="3898" cy="672"/>
              <a:chOff x="1536" y="573"/>
              <a:chExt cx="3898" cy="672"/>
            </a:xfrm>
          </p:grpSpPr>
          <p:sp>
            <p:nvSpPr>
              <p:cNvPr id="156" name="Line 169"/>
              <p:cNvSpPr>
                <a:spLocks noChangeShapeType="1"/>
              </p:cNvSpPr>
              <p:nvPr/>
            </p:nvSpPr>
            <p:spPr bwMode="auto">
              <a:xfrm>
                <a:off x="1536" y="909"/>
                <a:ext cx="195" cy="0"/>
              </a:xfrm>
              <a:prstGeom prst="line">
                <a:avLst/>
              </a:prstGeom>
              <a:noFill/>
              <a:ln w="38100">
                <a:solidFill>
                  <a:srgbClr val="0070C0"/>
                </a:solidFill>
                <a:round/>
                <a:headEnd/>
                <a:tailEnd type="stealth" w="med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Times New Roman" pitchFamily="18" charset="0"/>
                  <a:ea typeface="楷体" pitchFamily="49" charset="-122"/>
                  <a:cs typeface="Times New Roman" pitchFamily="18" charset="0"/>
                </a:endParaRPr>
              </a:p>
            </p:txBody>
          </p:sp>
          <p:sp>
            <p:nvSpPr>
              <p:cNvPr id="157" name="Line 170"/>
              <p:cNvSpPr>
                <a:spLocks noChangeShapeType="1"/>
              </p:cNvSpPr>
              <p:nvPr/>
            </p:nvSpPr>
            <p:spPr bwMode="auto">
              <a:xfrm>
                <a:off x="1584" y="957"/>
                <a:ext cx="0" cy="288"/>
              </a:xfrm>
              <a:prstGeom prst="line">
                <a:avLst/>
              </a:prstGeom>
              <a:noFill/>
              <a:ln w="38100">
                <a:solidFill>
                  <a:srgbClr val="0070C0"/>
                </a:solidFill>
                <a:round/>
                <a:headEnd/>
                <a:tailEnd type="stealth" w="med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Times New Roman" pitchFamily="18" charset="0"/>
                  <a:ea typeface="楷体" pitchFamily="49" charset="-122"/>
                  <a:cs typeface="Times New Roman" pitchFamily="18" charset="0"/>
                </a:endParaRPr>
              </a:p>
            </p:txBody>
          </p:sp>
          <p:grpSp>
            <p:nvGrpSpPr>
              <p:cNvPr id="158" name="Group 171"/>
              <p:cNvGrpSpPr>
                <a:grpSpLocks/>
              </p:cNvGrpSpPr>
              <p:nvPr/>
            </p:nvGrpSpPr>
            <p:grpSpPr bwMode="auto">
              <a:xfrm>
                <a:off x="1579" y="573"/>
                <a:ext cx="3855" cy="384"/>
                <a:chOff x="1579" y="1296"/>
                <a:chExt cx="3855" cy="384"/>
              </a:xfrm>
            </p:grpSpPr>
            <p:sp>
              <p:nvSpPr>
                <p:cNvPr id="159" name="Line 172"/>
                <p:cNvSpPr>
                  <a:spLocks noChangeShapeType="1"/>
                </p:cNvSpPr>
                <p:nvPr/>
              </p:nvSpPr>
              <p:spPr bwMode="auto">
                <a:xfrm>
                  <a:off x="1579" y="1301"/>
                  <a:ext cx="3855" cy="0"/>
                </a:xfrm>
                <a:prstGeom prst="line">
                  <a:avLst/>
                </a:prstGeom>
                <a:noFill/>
                <a:ln w="38100">
                  <a:solidFill>
                    <a:srgbClr val="0070C0"/>
                  </a:solidFill>
                  <a:round/>
                  <a:headEnd/>
                  <a:tailEnd type="stealth" w="med" len="lg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latin typeface="Times New Roman" pitchFamily="18" charset="0"/>
                    <a:ea typeface="楷体" pitchFamily="49" charset="-122"/>
                    <a:cs typeface="Times New Roman" pitchFamily="18" charset="0"/>
                  </a:endParaRPr>
                </a:p>
              </p:txBody>
            </p:sp>
            <p:sp>
              <p:nvSpPr>
                <p:cNvPr id="160" name="Line 173"/>
                <p:cNvSpPr>
                  <a:spLocks noChangeShapeType="1"/>
                </p:cNvSpPr>
                <p:nvPr/>
              </p:nvSpPr>
              <p:spPr bwMode="auto">
                <a:xfrm flipV="1">
                  <a:off x="1584" y="1296"/>
                  <a:ext cx="0" cy="384"/>
                </a:xfrm>
                <a:prstGeom prst="line">
                  <a:avLst/>
                </a:prstGeom>
                <a:noFill/>
                <a:ln w="38100">
                  <a:solidFill>
                    <a:srgbClr val="0070C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latin typeface="Times New Roman" pitchFamily="18" charset="0"/>
                    <a:ea typeface="楷体" pitchFamily="49" charset="-122"/>
                    <a:cs typeface="Times New Roman" pitchFamily="18" charset="0"/>
                  </a:endParaRPr>
                </a:p>
              </p:txBody>
            </p:sp>
          </p:grpSp>
        </p:grpSp>
        <p:grpSp>
          <p:nvGrpSpPr>
            <p:cNvPr id="153" name="Group 174"/>
            <p:cNvGrpSpPr>
              <a:grpSpLocks/>
            </p:cNvGrpSpPr>
            <p:nvPr/>
          </p:nvGrpSpPr>
          <p:grpSpPr bwMode="auto">
            <a:xfrm>
              <a:off x="696" y="813"/>
              <a:ext cx="408" cy="174"/>
              <a:chOff x="696" y="1536"/>
              <a:chExt cx="408" cy="174"/>
            </a:xfrm>
          </p:grpSpPr>
          <p:sp>
            <p:nvSpPr>
              <p:cNvPr id="154" name="Line 175"/>
              <p:cNvSpPr>
                <a:spLocks noChangeShapeType="1"/>
              </p:cNvSpPr>
              <p:nvPr/>
            </p:nvSpPr>
            <p:spPr bwMode="auto">
              <a:xfrm>
                <a:off x="912" y="1632"/>
                <a:ext cx="192" cy="0"/>
              </a:xfrm>
              <a:prstGeom prst="line">
                <a:avLst/>
              </a:prstGeom>
              <a:noFill/>
              <a:ln w="38100">
                <a:solidFill>
                  <a:srgbClr val="0070C0"/>
                </a:solidFill>
                <a:round/>
                <a:headEnd/>
                <a:tailEnd type="stealth" w="med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Times New Roman" pitchFamily="18" charset="0"/>
                  <a:ea typeface="楷体" pitchFamily="49" charset="-122"/>
                  <a:cs typeface="Times New Roman" pitchFamily="18" charset="0"/>
                </a:endParaRPr>
              </a:p>
            </p:txBody>
          </p:sp>
          <p:sp>
            <p:nvSpPr>
              <p:cNvPr id="155" name="Text Box 176"/>
              <p:cNvSpPr txBox="1">
                <a:spLocks noChangeArrowheads="1"/>
              </p:cNvSpPr>
              <p:nvPr/>
            </p:nvSpPr>
            <p:spPr bwMode="auto">
              <a:xfrm>
                <a:off x="696" y="1536"/>
                <a:ext cx="251" cy="1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r">
                  <a:spcBef>
                    <a:spcPct val="50000"/>
                  </a:spcBef>
                  <a:buFontTx/>
                  <a:buNone/>
                </a:pPr>
                <a:r>
                  <a:rPr lang="en-US" altLang="zh-CN" sz="1200" dirty="0">
                    <a:latin typeface="Times New Roman" pitchFamily="18" charset="0"/>
                    <a:ea typeface="楷体" pitchFamily="49" charset="-122"/>
                    <a:cs typeface="Times New Roman" pitchFamily="18" charset="0"/>
                  </a:rPr>
                  <a:t>AB</a:t>
                </a:r>
              </a:p>
            </p:txBody>
          </p:sp>
        </p:grpSp>
      </p:grpSp>
      <p:sp>
        <p:nvSpPr>
          <p:cNvPr id="190" name="Text Box 188"/>
          <p:cNvSpPr txBox="1">
            <a:spLocks noChangeArrowheads="1"/>
          </p:cNvSpPr>
          <p:nvPr/>
        </p:nvSpPr>
        <p:spPr bwMode="auto">
          <a:xfrm>
            <a:off x="396416" y="5357011"/>
            <a:ext cx="8100000" cy="828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00B050"/>
            </a:solidFill>
            <a:miter lim="800000"/>
            <a:headEnd/>
            <a:tailEnd/>
          </a:ln>
          <a:effectLst/>
          <a:extLst/>
        </p:spPr>
        <p:txBody>
          <a:bodyPr lIns="72000" tIns="7200" rIns="72000" bIns="0" anchor="ctr" anchorCtr="0">
            <a:spAutoFit/>
          </a:bodyPr>
          <a:lstStyle/>
          <a:p>
            <a:pPr algn="l">
              <a:lnSpc>
                <a:spcPct val="130000"/>
              </a:lnSpc>
              <a:spcBef>
                <a:spcPct val="50000"/>
              </a:spcBef>
              <a:buFontTx/>
              <a:buNone/>
            </a:pPr>
            <a:r>
              <a:rPr lang="zh-CN" altLang="en-US" sz="2000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　　系</a:t>
            </a:r>
            <a:r>
              <a:rPr lang="zh-CN" altLang="en-US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统板上</a:t>
            </a:r>
            <a:r>
              <a:rPr lang="en-US" altLang="zh-CN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RAM</a:t>
            </a:r>
            <a:r>
              <a:rPr lang="zh-CN" altLang="en-US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由</a:t>
            </a:r>
            <a:r>
              <a:rPr lang="en-US" altLang="zh-CN" sz="2000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DRAM4164(64K×1</a:t>
            </a:r>
            <a:r>
              <a:rPr lang="zh-CN" altLang="en-US" sz="2000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位</a:t>
            </a:r>
            <a:r>
              <a:rPr lang="en-US" altLang="zh-CN" sz="2000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)</a:t>
            </a:r>
            <a:r>
              <a:rPr lang="zh-CN" altLang="en-US" sz="2000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构成</a:t>
            </a:r>
            <a:r>
              <a:rPr lang="zh-CN" altLang="en-US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，共</a:t>
            </a:r>
            <a:r>
              <a:rPr lang="en-US" altLang="zh-CN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r>
              <a:rPr lang="zh-CN" altLang="en-US" sz="2000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个存储体</a:t>
            </a:r>
            <a:r>
              <a:rPr lang="zh-CN" altLang="en-US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，每体</a:t>
            </a:r>
            <a:r>
              <a:rPr lang="en-US" altLang="zh-CN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r>
              <a:rPr lang="zh-CN" altLang="en-US" sz="2000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片</a:t>
            </a:r>
            <a:r>
              <a:rPr lang="en-US" altLang="zh-CN" sz="2000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(8</a:t>
            </a:r>
            <a:r>
              <a:rPr lang="zh-CN" altLang="en-US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个数据位</a:t>
            </a:r>
            <a:r>
              <a:rPr lang="zh-CN" altLang="en-US" sz="2000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，</a:t>
            </a:r>
            <a:r>
              <a:rPr lang="en-US" altLang="zh-CN" sz="2000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2000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个奇偶校验位</a:t>
            </a:r>
            <a:r>
              <a:rPr lang="en-US" altLang="zh-CN" sz="2000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)</a:t>
            </a:r>
            <a:r>
              <a:rPr lang="zh-CN" altLang="en-US" sz="2000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，</a:t>
            </a:r>
            <a:r>
              <a:rPr lang="zh-CN" altLang="en-US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即</a:t>
            </a:r>
            <a:r>
              <a:rPr lang="en-US" altLang="zh-CN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36</a:t>
            </a:r>
            <a:r>
              <a:rPr lang="zh-CN" altLang="en-US" sz="2000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片</a:t>
            </a:r>
            <a:r>
              <a:rPr lang="en-US" altLang="zh-CN" sz="2000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4164</a:t>
            </a:r>
            <a:r>
              <a:rPr lang="zh-CN" altLang="en-US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构成</a:t>
            </a:r>
            <a:r>
              <a:rPr lang="en-US" altLang="zh-CN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256KB</a:t>
            </a:r>
            <a:r>
              <a:rPr lang="zh-CN" altLang="en-US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常规</a:t>
            </a:r>
            <a:r>
              <a:rPr lang="en-US" altLang="zh-CN" sz="2000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RAM。</a:t>
            </a:r>
            <a:endParaRPr lang="en-US" altLang="zh-CN" sz="2000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92" name="Text Box 190"/>
          <p:cNvSpPr txBox="1">
            <a:spLocks noChangeArrowheads="1"/>
          </p:cNvSpPr>
          <p:nvPr/>
        </p:nvSpPr>
        <p:spPr bwMode="auto">
          <a:xfrm>
            <a:off x="458137" y="5379900"/>
            <a:ext cx="8100000" cy="82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00B050"/>
            </a:solidFill>
          </a:ln>
          <a:effectLst/>
          <a:extLst/>
        </p:spPr>
        <p:txBody>
          <a:bodyPr lIns="72000" tIns="7200" rIns="72000" bIns="0" anchor="ctr" anchorCtr="0">
            <a:spAutoFit/>
          </a:bodyPr>
          <a:lstStyle/>
          <a:p>
            <a:pPr algn="l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en-US" altLang="zh-CN" sz="2000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　　4164DRAM</a:t>
            </a:r>
            <a:r>
              <a:rPr lang="zh-CN" altLang="en-US" sz="2000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要求</a:t>
            </a:r>
            <a:r>
              <a:rPr lang="zh-CN" altLang="en-US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每</a:t>
            </a:r>
            <a:r>
              <a:rPr lang="en-US" altLang="zh-CN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2ms</a:t>
            </a:r>
            <a:r>
              <a:rPr lang="zh-CN" altLang="en-US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对内部刷新一次，因此要求每两次刷新操作的时间间隔为</a:t>
            </a:r>
            <a:r>
              <a:rPr lang="en-US" altLang="zh-CN" sz="2000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2ms÷128=15μs</a:t>
            </a:r>
            <a:r>
              <a:rPr lang="zh-CN" altLang="en-US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（每片</a:t>
            </a:r>
            <a:r>
              <a:rPr lang="en-US" altLang="zh-CN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512</a:t>
            </a:r>
            <a:r>
              <a:rPr lang="zh-CN" altLang="en-US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个单元为一组同时刷新，共</a:t>
            </a:r>
            <a:r>
              <a:rPr lang="en-US" altLang="zh-CN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128</a:t>
            </a:r>
            <a:r>
              <a:rPr lang="zh-CN" altLang="en-US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组）（</a:t>
            </a:r>
            <a:r>
              <a:rPr lang="en-US" altLang="zh-CN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36</a:t>
            </a:r>
            <a:r>
              <a:rPr lang="zh-CN" altLang="en-US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片同时刷新</a:t>
            </a:r>
            <a:r>
              <a:rPr lang="zh-CN" altLang="en-US" sz="2000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）。</a:t>
            </a:r>
            <a:endParaRPr lang="zh-CN" altLang="en-US" sz="2000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94" name="Text Box 192"/>
          <p:cNvSpPr txBox="1">
            <a:spLocks noChangeArrowheads="1"/>
          </p:cNvSpPr>
          <p:nvPr/>
        </p:nvSpPr>
        <p:spPr bwMode="auto">
          <a:xfrm>
            <a:off x="519858" y="5402789"/>
            <a:ext cx="8100000" cy="82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00B050"/>
            </a:solidFill>
          </a:ln>
          <a:effectLst/>
          <a:extLst/>
        </p:spPr>
        <p:txBody>
          <a:bodyPr lIns="72000" tIns="7200" rIns="72000" bIns="0" anchor="ctr" anchorCtr="0">
            <a:spAutoFit/>
          </a:bodyPr>
          <a:lstStyle/>
          <a:p>
            <a:pPr algn="l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zh-CN" altLang="en-US" sz="2000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　　由</a:t>
            </a:r>
            <a:r>
              <a:rPr lang="en-US" altLang="zh-CN" sz="2000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8253</a:t>
            </a:r>
            <a:r>
              <a:rPr lang="zh-CN" altLang="en-US" sz="2000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计数通道</a:t>
            </a:r>
            <a:r>
              <a:rPr lang="en-US" altLang="zh-CN" sz="2000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（方式</a:t>
            </a:r>
            <a:r>
              <a:rPr lang="en-US" altLang="zh-CN" sz="2000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2，</a:t>
            </a:r>
            <a:r>
              <a:rPr lang="zh-CN" altLang="en-US" sz="2000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计数</a:t>
            </a:r>
            <a:r>
              <a:rPr lang="zh-CN" altLang="en-US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初值为</a:t>
            </a:r>
            <a:r>
              <a:rPr lang="en-US" altLang="zh-CN" sz="2000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r>
              <a:rPr lang="zh-CN" altLang="en-US" sz="2000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，</a:t>
            </a:r>
            <a:r>
              <a:rPr lang="zh-CN" altLang="en-US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每隔</a:t>
            </a:r>
            <a:r>
              <a:rPr lang="en-US" altLang="zh-CN" sz="2000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18÷1.19MHz </a:t>
            </a:r>
            <a:r>
              <a:rPr lang="en-US" altLang="zh-CN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=</a:t>
            </a:r>
            <a:r>
              <a:rPr lang="en-US" altLang="zh-CN" sz="2000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15μs</a:t>
            </a:r>
            <a:r>
              <a:rPr lang="zh-CN" altLang="en-US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向</a:t>
            </a:r>
            <a:r>
              <a:rPr lang="en-US" altLang="zh-CN" sz="2000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8237</a:t>
            </a:r>
            <a:r>
              <a:rPr lang="zh-CN" altLang="en-US" sz="2000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通道</a:t>
            </a:r>
            <a:r>
              <a:rPr lang="en-US" altLang="zh-CN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0</a:t>
            </a:r>
            <a:r>
              <a:rPr lang="zh-CN" altLang="en-US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发出一次刷新请求信</a:t>
            </a:r>
            <a:r>
              <a:rPr lang="zh-CN" altLang="en-US" sz="2000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号。</a:t>
            </a:r>
            <a:endParaRPr lang="zh-CN" altLang="en-US" sz="2000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96" name="Text Box 194"/>
          <p:cNvSpPr txBox="1">
            <a:spLocks noChangeArrowheads="1"/>
          </p:cNvSpPr>
          <p:nvPr/>
        </p:nvSpPr>
        <p:spPr bwMode="auto">
          <a:xfrm>
            <a:off x="581579" y="5425678"/>
            <a:ext cx="8100000" cy="82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00B050"/>
            </a:solidFill>
          </a:ln>
          <a:effectLst/>
          <a:extLst/>
        </p:spPr>
        <p:txBody>
          <a:bodyPr wrap="square" lIns="72000" tIns="7200" rIns="72000" bIns="0" anchor="ctr" anchorCtr="0">
            <a:spAutoFit/>
          </a:bodyPr>
          <a:lstStyle/>
          <a:p>
            <a:pPr algn="l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zh-CN" altLang="en-US" sz="2000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　　由</a:t>
            </a:r>
            <a:r>
              <a:rPr lang="en-US" altLang="zh-CN" sz="2000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8237A</a:t>
            </a:r>
            <a:r>
              <a:rPr lang="zh-CN" altLang="en-US" sz="2000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向</a:t>
            </a:r>
            <a:r>
              <a:rPr lang="en-US" altLang="zh-CN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CPU</a:t>
            </a:r>
            <a:r>
              <a:rPr lang="zh-CN" altLang="en-US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请求</a:t>
            </a:r>
            <a:r>
              <a:rPr lang="en-US" altLang="zh-CN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DMA</a:t>
            </a:r>
            <a:r>
              <a:rPr lang="zh-CN" altLang="en-US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，对</a:t>
            </a:r>
            <a:r>
              <a:rPr lang="en-US" altLang="zh-CN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DRAM</a:t>
            </a:r>
            <a:r>
              <a:rPr lang="zh-CN" altLang="en-US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进行周期性的刷</a:t>
            </a:r>
            <a:r>
              <a:rPr lang="zh-CN" altLang="en-US" sz="2000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新。 </a:t>
            </a:r>
            <a:endParaRPr lang="zh-CN" altLang="en-US" sz="2000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98" name="Text Box 196"/>
          <p:cNvSpPr txBox="1">
            <a:spLocks noChangeArrowheads="1"/>
          </p:cNvSpPr>
          <p:nvPr/>
        </p:nvSpPr>
        <p:spPr bwMode="auto">
          <a:xfrm>
            <a:off x="643300" y="5448567"/>
            <a:ext cx="8100000" cy="82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00B050"/>
            </a:solidFill>
          </a:ln>
          <a:effectLst/>
          <a:extLst/>
        </p:spPr>
        <p:txBody>
          <a:bodyPr lIns="72000" tIns="7200" rIns="72000" bIns="0" anchor="ctr" anchorCtr="0">
            <a:spAutoFit/>
          </a:bodyPr>
          <a:lstStyle/>
          <a:p>
            <a:pPr algn="l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en-US" altLang="zh-CN" sz="2000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　　8253</a:t>
            </a:r>
            <a:r>
              <a:rPr lang="zh-CN" altLang="en-US" sz="2000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计数通道</a:t>
            </a:r>
            <a:r>
              <a:rPr lang="en-US" altLang="zh-CN" sz="2000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0</a:t>
            </a:r>
            <a:r>
              <a:rPr lang="zh-CN" altLang="en-US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工作于方式</a:t>
            </a:r>
            <a:r>
              <a:rPr lang="en-US" altLang="zh-CN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r>
              <a:rPr lang="zh-CN" altLang="en-US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，计数初值为</a:t>
            </a:r>
            <a:r>
              <a:rPr lang="en-US" altLang="zh-CN" sz="2000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0</a:t>
            </a:r>
            <a:r>
              <a:rPr lang="zh-CN" altLang="en-US" sz="2000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，</a:t>
            </a:r>
            <a:r>
              <a:rPr lang="zh-CN" altLang="en-US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每隔</a:t>
            </a:r>
            <a:r>
              <a:rPr lang="en-US" altLang="zh-CN" sz="2000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65536÷1.19MHz =55ms</a:t>
            </a:r>
            <a:r>
              <a:rPr lang="zh-CN" altLang="en-US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向</a:t>
            </a:r>
            <a:r>
              <a:rPr lang="en-US" altLang="zh-CN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8259A</a:t>
            </a:r>
            <a:r>
              <a:rPr lang="zh-CN" altLang="en-US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的</a:t>
            </a:r>
            <a:r>
              <a:rPr lang="en-US" altLang="zh-CN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IR0</a:t>
            </a:r>
            <a:r>
              <a:rPr lang="zh-CN" altLang="en-US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请求一次中</a:t>
            </a:r>
            <a:r>
              <a:rPr lang="zh-CN" altLang="en-US" sz="2000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断。</a:t>
            </a:r>
            <a:endParaRPr lang="zh-CN" altLang="en-US" sz="2000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00" name="Text Box 198"/>
          <p:cNvSpPr txBox="1">
            <a:spLocks noChangeArrowheads="1"/>
          </p:cNvSpPr>
          <p:nvPr/>
        </p:nvSpPr>
        <p:spPr bwMode="auto">
          <a:xfrm>
            <a:off x="705021" y="5471456"/>
            <a:ext cx="8100000" cy="82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00B050"/>
            </a:solidFill>
          </a:ln>
          <a:effectLst/>
          <a:extLst/>
        </p:spPr>
        <p:txBody>
          <a:bodyPr lIns="72000" tIns="7200" rIns="72000" bIns="0" anchor="ctr" anchorCtr="0">
            <a:spAutoFit/>
          </a:bodyPr>
          <a:lstStyle/>
          <a:p>
            <a:pPr algn="l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en-US" altLang="zh-CN" sz="2000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　　8259A</a:t>
            </a:r>
            <a:r>
              <a:rPr lang="zh-CN" altLang="en-US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的</a:t>
            </a:r>
            <a:r>
              <a:rPr lang="en-US" altLang="zh-CN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IR0</a:t>
            </a:r>
            <a:r>
              <a:rPr lang="zh-CN" altLang="en-US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请求一次中断，</a:t>
            </a:r>
            <a:r>
              <a:rPr lang="en-US" altLang="zh-CN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CPU</a:t>
            </a:r>
            <a:r>
              <a:rPr lang="zh-CN" altLang="en-US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调用一次</a:t>
            </a:r>
            <a:r>
              <a:rPr lang="en-US" altLang="zh-CN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08H</a:t>
            </a:r>
            <a:r>
              <a:rPr lang="zh-CN" altLang="en-US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中断，进行系统时间修</a:t>
            </a:r>
            <a:r>
              <a:rPr lang="zh-CN" altLang="en-US" sz="2000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改。</a:t>
            </a:r>
            <a:endParaRPr lang="zh-CN" altLang="en-US" sz="2000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02" name="Text Box 200"/>
          <p:cNvSpPr txBox="1">
            <a:spLocks noChangeArrowheads="1"/>
          </p:cNvSpPr>
          <p:nvPr/>
        </p:nvSpPr>
        <p:spPr bwMode="auto">
          <a:xfrm>
            <a:off x="766742" y="5494345"/>
            <a:ext cx="8100000" cy="82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00B050"/>
            </a:solidFill>
          </a:ln>
          <a:effectLst/>
          <a:extLst/>
        </p:spPr>
        <p:txBody>
          <a:bodyPr lIns="72000" tIns="7200" rIns="72000" bIns="0" anchor="ctr" anchorCtr="0">
            <a:spAutoFit/>
          </a:bodyPr>
          <a:lstStyle/>
          <a:p>
            <a:pPr algn="l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zh-CN" altLang="en-US" sz="2000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　　计</a:t>
            </a:r>
            <a:r>
              <a:rPr lang="zh-CN" altLang="en-US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算机自检后</a:t>
            </a:r>
            <a:r>
              <a:rPr lang="en-US" altLang="zh-CN" sz="2000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8255A</a:t>
            </a:r>
            <a:r>
              <a:rPr lang="zh-CN" altLang="en-US" sz="2000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的</a:t>
            </a:r>
            <a:r>
              <a:rPr lang="en-US" altLang="zh-CN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A</a:t>
            </a:r>
            <a:r>
              <a:rPr lang="zh-CN" altLang="en-US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口输入键盘扫描码；</a:t>
            </a:r>
            <a:r>
              <a:rPr lang="en-US" altLang="zh-CN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C</a:t>
            </a:r>
            <a:r>
              <a:rPr lang="zh-CN" altLang="en-US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口输入系统各类工作状态；</a:t>
            </a:r>
            <a:r>
              <a:rPr lang="en-US" altLang="zh-CN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PB0</a:t>
            </a:r>
            <a:r>
              <a:rPr lang="zh-CN" altLang="en-US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、</a:t>
            </a:r>
            <a:r>
              <a:rPr lang="en-US" altLang="zh-CN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PB1</a:t>
            </a:r>
            <a:r>
              <a:rPr lang="zh-CN" altLang="en-US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及</a:t>
            </a:r>
            <a:r>
              <a:rPr lang="en-US" altLang="zh-CN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8253</a:t>
            </a:r>
            <a:r>
              <a:rPr lang="zh-CN" altLang="en-US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的</a:t>
            </a:r>
            <a:r>
              <a:rPr lang="zh-CN" altLang="en-US" sz="2000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计数通道</a:t>
            </a:r>
            <a:r>
              <a:rPr lang="en-US" altLang="zh-CN" sz="2000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控制扬声器发</a:t>
            </a:r>
            <a:r>
              <a:rPr lang="zh-CN" altLang="en-US" sz="2000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声。</a:t>
            </a:r>
            <a:endParaRPr lang="zh-CN" altLang="en-US" sz="2000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04" name="Text Box 202"/>
          <p:cNvSpPr txBox="1">
            <a:spLocks noChangeArrowheads="1"/>
          </p:cNvSpPr>
          <p:nvPr/>
        </p:nvSpPr>
        <p:spPr bwMode="auto">
          <a:xfrm>
            <a:off x="828464" y="5517232"/>
            <a:ext cx="8100000" cy="82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00B050"/>
            </a:solidFill>
          </a:ln>
          <a:effectLst/>
          <a:extLst/>
        </p:spPr>
        <p:txBody>
          <a:bodyPr lIns="72000" tIns="7200" rIns="72000" bIns="0" anchor="ctr" anchorCtr="0">
            <a:spAutoFit/>
          </a:bodyPr>
          <a:lstStyle/>
          <a:p>
            <a:pPr algn="l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en-US" altLang="zh-CN" sz="2000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　　8237A</a:t>
            </a:r>
            <a:r>
              <a:rPr lang="zh-CN" altLang="en-US" sz="2000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的</a:t>
            </a:r>
            <a:r>
              <a:rPr lang="zh-CN" altLang="en-US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通道</a:t>
            </a:r>
            <a:r>
              <a:rPr lang="en-US" altLang="zh-CN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、通道</a:t>
            </a:r>
            <a:r>
              <a:rPr lang="en-US" altLang="zh-CN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r>
              <a:rPr lang="zh-CN" altLang="en-US" sz="2000" dirty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用作软盘数据传送及硬盘数据传</a:t>
            </a:r>
            <a:r>
              <a:rPr lang="zh-CN" altLang="en-US" sz="2000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送。</a:t>
            </a:r>
            <a:endParaRPr lang="zh-CN" altLang="en-US" sz="2000" dirty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grpSp>
        <p:nvGrpSpPr>
          <p:cNvPr id="84" name="Group 71"/>
          <p:cNvGrpSpPr>
            <a:grpSpLocks/>
          </p:cNvGrpSpPr>
          <p:nvPr/>
        </p:nvGrpSpPr>
        <p:grpSpPr bwMode="auto">
          <a:xfrm>
            <a:off x="4532321" y="3098851"/>
            <a:ext cx="1593852" cy="461963"/>
            <a:chOff x="3047" y="2496"/>
            <a:chExt cx="1004" cy="291"/>
          </a:xfrm>
        </p:grpSpPr>
        <p:sp>
          <p:nvSpPr>
            <p:cNvPr id="85" name="Text Box 72"/>
            <p:cNvSpPr txBox="1">
              <a:spLocks noChangeArrowheads="1"/>
            </p:cNvSpPr>
            <p:nvPr/>
          </p:nvSpPr>
          <p:spPr bwMode="auto">
            <a:xfrm>
              <a:off x="3047" y="2562"/>
              <a:ext cx="262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 sz="1200" dirty="0">
                  <a:solidFill>
                    <a:schemeClr val="tx1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rPr>
                <a:t>IR0</a:t>
              </a:r>
            </a:p>
          </p:txBody>
        </p:sp>
        <p:grpSp>
          <p:nvGrpSpPr>
            <p:cNvPr id="86" name="Group 73"/>
            <p:cNvGrpSpPr>
              <a:grpSpLocks/>
            </p:cNvGrpSpPr>
            <p:nvPr/>
          </p:nvGrpSpPr>
          <p:grpSpPr bwMode="auto">
            <a:xfrm>
              <a:off x="3264" y="2496"/>
              <a:ext cx="787" cy="291"/>
              <a:chOff x="3264" y="2496"/>
              <a:chExt cx="787" cy="291"/>
            </a:xfrm>
          </p:grpSpPr>
          <p:sp>
            <p:nvSpPr>
              <p:cNvPr id="87" name="Line 74"/>
              <p:cNvSpPr>
                <a:spLocks noChangeShapeType="1"/>
              </p:cNvSpPr>
              <p:nvPr/>
            </p:nvSpPr>
            <p:spPr bwMode="auto">
              <a:xfrm flipH="1">
                <a:off x="3264" y="2640"/>
                <a:ext cx="480" cy="0"/>
              </a:xfrm>
              <a:prstGeom prst="line">
                <a:avLst/>
              </a:prstGeom>
              <a:noFill/>
              <a:ln w="9525">
                <a:solidFill>
                  <a:srgbClr val="CC3300"/>
                </a:solidFill>
                <a:round/>
                <a:headEnd/>
                <a:tailEnd type="stealth" w="med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Times New Roman" pitchFamily="18" charset="0"/>
                  <a:ea typeface="楷体" pitchFamily="49" charset="-122"/>
                  <a:cs typeface="Times New Roman" pitchFamily="18" charset="0"/>
                </a:endParaRPr>
              </a:p>
            </p:txBody>
          </p:sp>
          <p:sp>
            <p:nvSpPr>
              <p:cNvPr id="89" name="Text Box 76"/>
              <p:cNvSpPr txBox="1">
                <a:spLocks noChangeArrowheads="1"/>
              </p:cNvSpPr>
              <p:nvPr/>
            </p:nvSpPr>
            <p:spPr bwMode="auto">
              <a:xfrm>
                <a:off x="3703" y="2549"/>
                <a:ext cx="348" cy="1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50000"/>
                  </a:spcBef>
                  <a:buFontTx/>
                  <a:buNone/>
                </a:pPr>
                <a:r>
                  <a:rPr lang="en-US" altLang="zh-CN" sz="1200" dirty="0">
                    <a:solidFill>
                      <a:schemeClr val="tx1"/>
                    </a:solidFill>
                    <a:latin typeface="Times New Roman" pitchFamily="18" charset="0"/>
                    <a:ea typeface="楷体" pitchFamily="49" charset="-122"/>
                    <a:cs typeface="Times New Roman" pitchFamily="18" charset="0"/>
                  </a:rPr>
                  <a:t>OUT</a:t>
                </a:r>
                <a:r>
                  <a:rPr lang="en-US" altLang="zh-CN" sz="1200" baseline="-25000" dirty="0">
                    <a:solidFill>
                      <a:schemeClr val="tx1"/>
                    </a:solidFill>
                    <a:latin typeface="Times New Roman" pitchFamily="18" charset="0"/>
                    <a:ea typeface="楷体" pitchFamily="49" charset="-122"/>
                    <a:cs typeface="Times New Roman" pitchFamily="18" charset="0"/>
                  </a:rPr>
                  <a:t>0</a:t>
                </a:r>
              </a:p>
            </p:txBody>
          </p:sp>
          <p:sp>
            <p:nvSpPr>
              <p:cNvPr id="88" name="Text Box 75"/>
              <p:cNvSpPr txBox="1">
                <a:spLocks noChangeArrowheads="1"/>
              </p:cNvSpPr>
              <p:nvPr/>
            </p:nvSpPr>
            <p:spPr bwMode="auto">
              <a:xfrm>
                <a:off x="3276" y="2496"/>
                <a:ext cx="616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buFontTx/>
                  <a:buNone/>
                </a:pPr>
                <a:r>
                  <a:rPr lang="zh-CN" altLang="en-US" sz="1200" dirty="0">
                    <a:solidFill>
                      <a:schemeClr val="tx1"/>
                    </a:solidFill>
                    <a:latin typeface="Times New Roman" pitchFamily="18" charset="0"/>
                    <a:ea typeface="楷体" pitchFamily="49" charset="-122"/>
                    <a:cs typeface="Times New Roman" pitchFamily="18" charset="0"/>
                  </a:rPr>
                  <a:t>电子</a:t>
                </a:r>
                <a:r>
                  <a:rPr lang="zh-CN" altLang="en-US" sz="1200" dirty="0" smtClean="0">
                    <a:solidFill>
                      <a:schemeClr val="tx1"/>
                    </a:solidFill>
                    <a:latin typeface="Times New Roman" pitchFamily="18" charset="0"/>
                    <a:ea typeface="楷体" pitchFamily="49" charset="-122"/>
                    <a:cs typeface="Times New Roman" pitchFamily="18" charset="0"/>
                  </a:rPr>
                  <a:t>时钟</a:t>
                </a:r>
                <a:endParaRPr lang="zh-CN" altLang="en-US" sz="1200" dirty="0">
                  <a:solidFill>
                    <a:schemeClr val="tx1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endParaRPr>
              </a:p>
              <a:p>
                <a:pPr>
                  <a:buFontTx/>
                  <a:buNone/>
                </a:pPr>
                <a:r>
                  <a:rPr lang="zh-CN" altLang="en-US" sz="1200" dirty="0">
                    <a:solidFill>
                      <a:schemeClr val="tx1"/>
                    </a:solidFill>
                    <a:latin typeface="Times New Roman" pitchFamily="18" charset="0"/>
                    <a:ea typeface="楷体" pitchFamily="49" charset="-122"/>
                    <a:cs typeface="Times New Roman" pitchFamily="18" charset="0"/>
                  </a:rPr>
                  <a:t>基准定时</a:t>
                </a:r>
                <a:endParaRPr lang="zh-CN" altLang="en-US" sz="1200" baseline="-25000" dirty="0">
                  <a:solidFill>
                    <a:schemeClr val="tx1"/>
                  </a:solidFill>
                  <a:latin typeface="Times New Roman" pitchFamily="18" charset="0"/>
                  <a:ea typeface="楷体" pitchFamily="49" charset="-122"/>
                  <a:cs typeface="Times New Roman" pitchFamily="18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3238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000"/>
                            </p:stCondLst>
                            <p:childTnLst>
                              <p:par>
                                <p:cTn id="108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500"/>
                            </p:stCondLst>
                            <p:childTnLst>
                              <p:par>
                                <p:cTn id="112" presetID="18" presetClass="entr" presetSubtype="1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00"/>
                            </p:stCondLst>
                            <p:childTnLst>
                              <p:par>
                                <p:cTn id="124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00"/>
                            </p:stCondLst>
                            <p:childTnLst>
                              <p:par>
                                <p:cTn id="1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" grpId="0" animBg="1" autoUpdateAnimBg="0"/>
      <p:bldP spid="192" grpId="0" animBg="1" autoUpdateAnimBg="0"/>
      <p:bldP spid="194" grpId="0" animBg="1" autoUpdateAnimBg="0"/>
      <p:bldP spid="196" grpId="0" animBg="1" autoUpdateAnimBg="0"/>
      <p:bldP spid="198" grpId="0" animBg="1" autoUpdateAnimBg="0"/>
      <p:bldP spid="200" grpId="0" animBg="1" autoUpdateAnimBg="0"/>
      <p:bldP spid="202" grpId="0" animBg="1" autoUpdateAnimBg="0"/>
      <p:bldP spid="204" grpId="0" animBg="1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dirty="0" smtClean="0"/>
              <a:t>2.1.8  IBM PC/XT</a:t>
            </a:r>
            <a:r>
              <a:rPr lang="zh-CN" altLang="zh-CN" dirty="0" smtClean="0"/>
              <a:t>微型计算机简介</a:t>
            </a:r>
            <a:endParaRPr lang="zh-CN" altLang="zh-CN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4532" y="708462"/>
            <a:ext cx="4788024" cy="1008112"/>
          </a:xfrm>
        </p:spPr>
        <p:txBody>
          <a:bodyPr/>
          <a:lstStyle/>
          <a:p>
            <a:pPr algn="l"/>
            <a:r>
              <a:rPr lang="en-US" altLang="zh-CN" sz="3200" b="0" kern="1200" dirty="0" smtClean="0">
                <a:solidFill>
                  <a:srgbClr val="000000"/>
                </a:solidFill>
                <a:effectLst/>
                <a:latin typeface="黑体"/>
                <a:ea typeface="黑体"/>
                <a:cs typeface="+mn-cs"/>
              </a:rPr>
              <a:t>3</a:t>
            </a:r>
            <a:r>
              <a:rPr lang="zh-CN" altLang="zh-CN" sz="3200" b="0" kern="1200" dirty="0" smtClean="0">
                <a:solidFill>
                  <a:srgbClr val="000000"/>
                </a:solidFill>
                <a:effectLst/>
                <a:latin typeface="黑体"/>
                <a:ea typeface="黑体"/>
                <a:cs typeface="+mn-cs"/>
              </a:rPr>
              <a:t>．</a:t>
            </a:r>
            <a:r>
              <a:rPr lang="en-US" altLang="zh-CN" sz="3200" b="0" kern="1200" dirty="0" smtClean="0">
                <a:solidFill>
                  <a:srgbClr val="000000"/>
                </a:solidFill>
                <a:effectLst/>
                <a:latin typeface="黑体"/>
                <a:ea typeface="黑体"/>
                <a:cs typeface="+mn-cs"/>
              </a:rPr>
              <a:t>I/O</a:t>
            </a:r>
            <a:r>
              <a:rPr lang="zh-CN" altLang="zh-CN" sz="3200" b="0" kern="1200" dirty="0" smtClean="0">
                <a:solidFill>
                  <a:srgbClr val="000000"/>
                </a:solidFill>
                <a:effectLst/>
                <a:latin typeface="黑体"/>
                <a:ea typeface="黑体"/>
                <a:cs typeface="+mn-cs"/>
              </a:rPr>
              <a:t>子系统</a:t>
            </a:r>
            <a:endParaRPr lang="zh-CN" altLang="en-US" dirty="0"/>
          </a:p>
        </p:txBody>
      </p:sp>
      <p:grpSp>
        <p:nvGrpSpPr>
          <p:cNvPr id="31" name="组合 30"/>
          <p:cNvGrpSpPr/>
          <p:nvPr/>
        </p:nvGrpSpPr>
        <p:grpSpPr>
          <a:xfrm>
            <a:off x="219989" y="1736299"/>
            <a:ext cx="9248556" cy="4645029"/>
            <a:chOff x="147981" y="1736299"/>
            <a:chExt cx="9248556" cy="4645029"/>
          </a:xfrm>
        </p:grpSpPr>
        <p:sp>
          <p:nvSpPr>
            <p:cNvPr id="3" name="矩形 2"/>
            <p:cNvSpPr/>
            <p:nvPr/>
          </p:nvSpPr>
          <p:spPr>
            <a:xfrm>
              <a:off x="147981" y="1736299"/>
              <a:ext cx="8712000" cy="4519423"/>
            </a:xfrm>
            <a:prstGeom prst="rect">
              <a:avLst/>
            </a:prstGeom>
            <a:solidFill>
              <a:schemeClr val="bg1">
                <a:lumMod val="85000"/>
                <a:alpha val="50196"/>
              </a:schemeClr>
            </a:solidFill>
            <a:ln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2060"/>
                </a:solidFill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179512" y="1833059"/>
              <a:ext cx="9217025" cy="4548269"/>
              <a:chOff x="1453222" y="2295525"/>
              <a:chExt cx="5137458" cy="3171825"/>
            </a:xfrm>
          </p:grpSpPr>
          <p:sp>
            <p:nvSpPr>
              <p:cNvPr id="6" name="Text Box 3"/>
              <p:cNvSpPr txBox="1">
                <a:spLocks noChangeArrowheads="1"/>
              </p:cNvSpPr>
              <p:nvPr/>
            </p:nvSpPr>
            <p:spPr bwMode="auto">
              <a:xfrm>
                <a:off x="1453222" y="3603625"/>
                <a:ext cx="1423987" cy="374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I/O</a:t>
                </a:r>
                <a:r>
                  <a:rPr kumimoji="0" lang="zh-CN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子系统</a:t>
                </a:r>
                <a:endParaRPr kumimoji="0" lang="zh-CN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7" name="Text Box 5"/>
              <p:cNvSpPr txBox="1">
                <a:spLocks noChangeArrowheads="1"/>
              </p:cNvSpPr>
              <p:nvPr/>
            </p:nvSpPr>
            <p:spPr bwMode="auto">
              <a:xfrm>
                <a:off x="2120507" y="2519363"/>
                <a:ext cx="1244600" cy="392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I/O</a:t>
                </a:r>
                <a:r>
                  <a:rPr kumimoji="0" lang="zh-CN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控制</a:t>
                </a:r>
                <a:r>
                  <a:rPr kumimoji="0" lang="en-US" altLang="zh-CN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8255A</a:t>
                </a:r>
                <a:endParaRPr kumimoji="0" lang="zh-CN" altLang="zh-CN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8" name="Text Box 6"/>
              <p:cNvSpPr txBox="1">
                <a:spLocks noChangeArrowheads="1"/>
              </p:cNvSpPr>
              <p:nvPr/>
            </p:nvSpPr>
            <p:spPr bwMode="auto">
              <a:xfrm>
                <a:off x="2098281" y="3205163"/>
                <a:ext cx="1387475" cy="392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定时计数器</a:t>
                </a:r>
                <a:r>
                  <a:rPr kumimoji="0" lang="zh-CN" altLang="zh-CN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8253</a:t>
                </a:r>
                <a:endParaRPr kumimoji="0" lang="zh-CN" altLang="zh-CN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9" name="Text Box 7"/>
              <p:cNvSpPr txBox="1">
                <a:spLocks noChangeArrowheads="1"/>
              </p:cNvSpPr>
              <p:nvPr/>
            </p:nvSpPr>
            <p:spPr bwMode="auto">
              <a:xfrm>
                <a:off x="2103045" y="3890963"/>
                <a:ext cx="1316037" cy="392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中断控制器</a:t>
                </a:r>
                <a:r>
                  <a:rPr kumimoji="0" lang="zh-CN" altLang="zh-CN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8259</a:t>
                </a:r>
                <a:r>
                  <a:rPr kumimoji="0" lang="en-US" altLang="zh-CN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A</a:t>
                </a:r>
                <a:endParaRPr kumimoji="0" lang="zh-CN" altLang="zh-CN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10" name="Text Box 8"/>
              <p:cNvSpPr txBox="1">
                <a:spLocks noChangeArrowheads="1"/>
              </p:cNvSpPr>
              <p:nvPr/>
            </p:nvSpPr>
            <p:spPr bwMode="auto">
              <a:xfrm>
                <a:off x="2123682" y="4691063"/>
                <a:ext cx="1387475" cy="392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DMA</a:t>
                </a:r>
                <a:r>
                  <a:rPr kumimoji="0" lang="zh-CN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控制器</a:t>
                </a:r>
                <a:r>
                  <a:rPr kumimoji="0" lang="en-US" altLang="zh-CN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8237A</a:t>
                </a:r>
                <a:endParaRPr kumimoji="0" lang="zh-CN" altLang="zh-CN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12" name="AutoShape 4"/>
              <p:cNvSpPr>
                <a:spLocks/>
              </p:cNvSpPr>
              <p:nvPr/>
            </p:nvSpPr>
            <p:spPr bwMode="auto">
              <a:xfrm>
                <a:off x="2074917" y="2609850"/>
                <a:ext cx="87313" cy="2260600"/>
              </a:xfrm>
              <a:prstGeom prst="leftBrace">
                <a:avLst>
                  <a:gd name="adj1" fmla="val 92416"/>
                  <a:gd name="adj2" fmla="val 49546"/>
                </a:avLst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13" name="AutoShape 19"/>
              <p:cNvSpPr>
                <a:spLocks/>
              </p:cNvSpPr>
              <p:nvPr/>
            </p:nvSpPr>
            <p:spPr bwMode="auto">
              <a:xfrm>
                <a:off x="3028950" y="2395538"/>
                <a:ext cx="74613" cy="517525"/>
              </a:xfrm>
              <a:prstGeom prst="leftBrace">
                <a:avLst>
                  <a:gd name="adj1" fmla="val 57801"/>
                  <a:gd name="adj2" fmla="val 50000"/>
                </a:avLst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14" name="AutoShape 20"/>
              <p:cNvSpPr>
                <a:spLocks/>
              </p:cNvSpPr>
              <p:nvPr/>
            </p:nvSpPr>
            <p:spPr bwMode="auto">
              <a:xfrm>
                <a:off x="3074988" y="3065463"/>
                <a:ext cx="76200" cy="533400"/>
              </a:xfrm>
              <a:prstGeom prst="leftBrace">
                <a:avLst>
                  <a:gd name="adj1" fmla="val 58333"/>
                  <a:gd name="adj2" fmla="val 50000"/>
                </a:avLst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15" name="AutoShape 21"/>
              <p:cNvSpPr>
                <a:spLocks/>
              </p:cNvSpPr>
              <p:nvPr/>
            </p:nvSpPr>
            <p:spPr bwMode="auto">
              <a:xfrm>
                <a:off x="3159125" y="3751263"/>
                <a:ext cx="76200" cy="533400"/>
              </a:xfrm>
              <a:prstGeom prst="leftBrace">
                <a:avLst>
                  <a:gd name="adj1" fmla="val 58333"/>
                  <a:gd name="adj2" fmla="val 50000"/>
                </a:avLst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16" name="AutoShape 22"/>
              <p:cNvSpPr>
                <a:spLocks/>
              </p:cNvSpPr>
              <p:nvPr/>
            </p:nvSpPr>
            <p:spPr bwMode="auto">
              <a:xfrm>
                <a:off x="3244850" y="4426068"/>
                <a:ext cx="76200" cy="762000"/>
              </a:xfrm>
              <a:prstGeom prst="leftBrace">
                <a:avLst>
                  <a:gd name="adj1" fmla="val 83333"/>
                  <a:gd name="adj2" fmla="val 50000"/>
                </a:avLst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2060"/>
                  </a:solidFill>
                </a:endParaRPr>
              </a:p>
            </p:txBody>
          </p:sp>
          <p:sp>
            <p:nvSpPr>
              <p:cNvPr id="17" name="Text Box 9"/>
              <p:cNvSpPr txBox="1">
                <a:spLocks noChangeArrowheads="1"/>
              </p:cNvSpPr>
              <p:nvPr/>
            </p:nvSpPr>
            <p:spPr bwMode="auto">
              <a:xfrm>
                <a:off x="3086100" y="2295525"/>
                <a:ext cx="3504580" cy="4286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PA</a:t>
                </a:r>
                <a:r>
                  <a:rPr kumimoji="0" lang="zh-CN" b="0" i="0" u="none" strike="noStrike" cap="none" normalizeH="0" baseline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口：</a:t>
                </a:r>
                <a:r>
                  <a:rPr kumimoji="0" lang="zh-CN" b="0" i="0" u="none" strike="noStrike" cap="none" spc="-200" normalizeH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方式</a:t>
                </a:r>
                <a:r>
                  <a:rPr kumimoji="0" lang="zh-CN" altLang="zh-CN" b="0" i="0" u="none" strike="noStrike" cap="none" spc="-200" normalizeH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0</a:t>
                </a:r>
                <a:r>
                  <a:rPr kumimoji="0" lang="zh-CN" b="0" i="0" u="none" strike="noStrike" cap="none" spc="-200" normalizeH="0" dirty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，先输出当前检测点标志，之后输入键盘扫描码</a:t>
                </a:r>
                <a:endParaRPr kumimoji="0" lang="zh-CN" b="0" i="0" u="none" strike="noStrike" cap="none" spc="-200" normalizeH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18" name="Text Box 10"/>
              <p:cNvSpPr txBox="1">
                <a:spLocks noChangeArrowheads="1"/>
              </p:cNvSpPr>
              <p:nvPr/>
            </p:nvSpPr>
            <p:spPr bwMode="auto">
              <a:xfrm>
                <a:off x="3086100" y="2524125"/>
                <a:ext cx="2286000" cy="4286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PB</a:t>
                </a:r>
                <a:r>
                  <a:rPr kumimoji="0" lang="zh-CN" altLang="en-US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口：方式</a:t>
                </a:r>
                <a:r>
                  <a:rPr kumimoji="0" lang="en-US" altLang="zh-CN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0</a:t>
                </a:r>
                <a:r>
                  <a:rPr kumimoji="0" lang="zh-CN" altLang="en-US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，输出系统各控制信号</a:t>
                </a:r>
                <a:endParaRPr kumimoji="0" lang="zh-CN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19" name="Text Box 11"/>
              <p:cNvSpPr txBox="1">
                <a:spLocks noChangeArrowheads="1"/>
              </p:cNvSpPr>
              <p:nvPr/>
            </p:nvSpPr>
            <p:spPr bwMode="auto">
              <a:xfrm>
                <a:off x="3086100" y="2752725"/>
                <a:ext cx="2171700" cy="4286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PC</a:t>
                </a:r>
                <a:r>
                  <a:rPr kumimoji="0" lang="zh-CN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口：方式</a:t>
                </a:r>
                <a:r>
                  <a:rPr kumimoji="0" lang="zh-CN" altLang="zh-CN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0</a:t>
                </a:r>
                <a:r>
                  <a:rPr kumimoji="0" lang="zh-CN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，输入系统各工作状态</a:t>
                </a:r>
                <a:endParaRPr kumimoji="0" lang="zh-CN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20" name="Text Box 12"/>
              <p:cNvSpPr txBox="1">
                <a:spLocks noChangeArrowheads="1"/>
              </p:cNvSpPr>
              <p:nvPr/>
            </p:nvSpPr>
            <p:spPr bwMode="auto">
              <a:xfrm>
                <a:off x="3132138" y="2981325"/>
                <a:ext cx="2640012" cy="4286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计数器</a:t>
                </a:r>
                <a:r>
                  <a:rPr kumimoji="0" lang="zh-CN" altLang="zh-CN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0</a:t>
                </a:r>
                <a:r>
                  <a:rPr kumimoji="0" lang="zh-CN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：电子时间基准，送</a:t>
                </a:r>
                <a:r>
                  <a:rPr kumimoji="0" lang="zh-CN" altLang="zh-CN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8259</a:t>
                </a:r>
                <a:r>
                  <a:rPr kumimoji="0" lang="en-US" altLang="zh-CN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A</a:t>
                </a:r>
                <a:r>
                  <a:rPr kumimoji="0" lang="zh-CN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的</a:t>
                </a:r>
                <a:r>
                  <a:rPr kumimoji="0" lang="en-US" altLang="zh-CN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IR0</a:t>
                </a:r>
                <a:endParaRPr kumimoji="0" lang="zh-CN" altLang="zh-CN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21" name="Text Box 13"/>
              <p:cNvSpPr txBox="1">
                <a:spLocks noChangeArrowheads="1"/>
              </p:cNvSpPr>
              <p:nvPr/>
            </p:nvSpPr>
            <p:spPr bwMode="auto">
              <a:xfrm>
                <a:off x="3132138" y="3209925"/>
                <a:ext cx="3025775" cy="4286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计数器</a:t>
                </a:r>
                <a:r>
                  <a:rPr kumimoji="0" lang="zh-CN" altLang="zh-CN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1</a:t>
                </a:r>
                <a:r>
                  <a:rPr kumimoji="0" lang="zh-CN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：</a:t>
                </a:r>
                <a:r>
                  <a:rPr kumimoji="0" lang="en-US" altLang="zh-CN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DRAM</a:t>
                </a:r>
                <a:r>
                  <a:rPr kumimoji="0" lang="zh-CN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刷新定时信号，送</a:t>
                </a:r>
                <a:r>
                  <a:rPr kumimoji="0" lang="zh-CN" altLang="zh-CN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8237</a:t>
                </a:r>
                <a:r>
                  <a:rPr kumimoji="0" lang="en-US" altLang="zh-CN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A</a:t>
                </a:r>
                <a:r>
                  <a:rPr kumimoji="0" lang="zh-CN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的</a:t>
                </a:r>
                <a:r>
                  <a:rPr kumimoji="0" lang="en-US" altLang="zh-CN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DREQ0</a:t>
                </a:r>
                <a:endParaRPr kumimoji="0" lang="zh-CN" altLang="zh-CN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22" name="Text Box 14"/>
              <p:cNvSpPr txBox="1">
                <a:spLocks noChangeArrowheads="1"/>
              </p:cNvSpPr>
              <p:nvPr/>
            </p:nvSpPr>
            <p:spPr bwMode="auto">
              <a:xfrm>
                <a:off x="3132138" y="3438525"/>
                <a:ext cx="2590800" cy="4286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计数器</a:t>
                </a:r>
                <a:r>
                  <a:rPr kumimoji="0" lang="zh-CN" altLang="zh-CN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2</a:t>
                </a:r>
                <a:r>
                  <a:rPr kumimoji="0" lang="zh-CN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：送扬声器，控制发声音调</a:t>
                </a:r>
                <a:endParaRPr kumimoji="0" lang="zh-CN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23" name="Text Box 15"/>
              <p:cNvSpPr txBox="1">
                <a:spLocks noChangeArrowheads="1"/>
              </p:cNvSpPr>
              <p:nvPr/>
            </p:nvSpPr>
            <p:spPr bwMode="auto">
              <a:xfrm>
                <a:off x="3216275" y="3667125"/>
                <a:ext cx="2590800" cy="4286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IR0</a:t>
                </a:r>
                <a:r>
                  <a:rPr kumimoji="0" lang="zh-CN" altLang="en-US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：</a:t>
                </a:r>
                <a:r>
                  <a:rPr kumimoji="0" lang="zh-CN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来自</a:t>
                </a:r>
                <a:r>
                  <a:rPr kumimoji="0" lang="zh-CN" altLang="zh-CN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8253</a:t>
                </a:r>
                <a:r>
                  <a:rPr kumimoji="0" lang="zh-CN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计数通道</a:t>
                </a:r>
                <a:r>
                  <a:rPr kumimoji="0" lang="zh-CN" altLang="zh-CN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0</a:t>
                </a:r>
                <a:r>
                  <a:rPr kumimoji="0" lang="zh-CN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的</a:t>
                </a:r>
                <a:r>
                  <a:rPr kumimoji="0" lang="en-US" altLang="zh-CN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OUT0</a:t>
                </a:r>
                <a:endParaRPr kumimoji="0" lang="zh-CN" altLang="zh-CN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24" name="Text Box 18"/>
              <p:cNvSpPr txBox="1">
                <a:spLocks noChangeArrowheads="1"/>
              </p:cNvSpPr>
              <p:nvPr/>
            </p:nvSpPr>
            <p:spPr bwMode="auto">
              <a:xfrm>
                <a:off x="3216275" y="3895725"/>
                <a:ext cx="2095500" cy="4286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IR1</a:t>
                </a:r>
                <a:r>
                  <a:rPr kumimoji="0" lang="zh-CN" altLang="en-US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：</a:t>
                </a:r>
                <a:r>
                  <a:rPr kumimoji="0" lang="zh-CN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来自键盘接口电路</a:t>
                </a:r>
                <a:endParaRPr kumimoji="0" lang="zh-CN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25" name="Text Box 16"/>
              <p:cNvSpPr txBox="1">
                <a:spLocks noChangeArrowheads="1"/>
              </p:cNvSpPr>
              <p:nvPr/>
            </p:nvSpPr>
            <p:spPr bwMode="auto">
              <a:xfrm>
                <a:off x="3216275" y="4124325"/>
                <a:ext cx="2473325" cy="4286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IR2</a:t>
                </a:r>
                <a:r>
                  <a:rPr kumimoji="0" lang="zh-CN" altLang="en-US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～</a:t>
                </a:r>
                <a:r>
                  <a:rPr kumimoji="0" lang="en-US" altLang="zh-CN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IR7</a:t>
                </a:r>
                <a:r>
                  <a:rPr kumimoji="0" lang="zh-CN" altLang="en-US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：</a:t>
                </a:r>
                <a:r>
                  <a:rPr kumimoji="0" lang="zh-CN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来自</a:t>
                </a:r>
                <a:r>
                  <a:rPr kumimoji="0" lang="en-US" altLang="zh-CN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I/O</a:t>
                </a:r>
                <a:r>
                  <a:rPr kumimoji="0" lang="zh-CN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扩展槽上的各适配卡</a:t>
                </a:r>
                <a:endParaRPr kumimoji="0" lang="zh-CN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26" name="Text Box 17"/>
              <p:cNvSpPr txBox="1">
                <a:spLocks noChangeArrowheads="1"/>
              </p:cNvSpPr>
              <p:nvPr/>
            </p:nvSpPr>
            <p:spPr bwMode="auto">
              <a:xfrm>
                <a:off x="3294063" y="4352925"/>
                <a:ext cx="2095500" cy="4286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通道</a:t>
                </a:r>
                <a:r>
                  <a:rPr kumimoji="0" lang="zh-CN" altLang="zh-CN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0</a:t>
                </a:r>
                <a:r>
                  <a:rPr kumimoji="0" lang="zh-CN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：控制</a:t>
                </a:r>
                <a:r>
                  <a:rPr kumimoji="0" lang="en-US" altLang="zh-CN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DRAM</a:t>
                </a:r>
                <a:r>
                  <a:rPr kumimoji="0" lang="zh-CN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刷新</a:t>
                </a:r>
                <a:endParaRPr kumimoji="0" lang="zh-CN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27" name="Text Box 23"/>
              <p:cNvSpPr txBox="1">
                <a:spLocks noChangeArrowheads="1"/>
              </p:cNvSpPr>
              <p:nvPr/>
            </p:nvSpPr>
            <p:spPr bwMode="auto">
              <a:xfrm>
                <a:off x="3302000" y="4581525"/>
                <a:ext cx="2095500" cy="4286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通道</a:t>
                </a:r>
                <a:r>
                  <a:rPr kumimoji="0" lang="zh-CN" altLang="zh-CN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1</a:t>
                </a:r>
                <a:r>
                  <a:rPr kumimoji="0" lang="zh-CN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：用户保留</a:t>
                </a:r>
                <a:endParaRPr kumimoji="0" lang="zh-CN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28" name="Text Box 24"/>
              <p:cNvSpPr txBox="1">
                <a:spLocks noChangeArrowheads="1"/>
              </p:cNvSpPr>
              <p:nvPr/>
            </p:nvSpPr>
            <p:spPr bwMode="auto">
              <a:xfrm>
                <a:off x="3294063" y="4810125"/>
                <a:ext cx="2095500" cy="4286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通道</a:t>
                </a:r>
                <a:r>
                  <a:rPr kumimoji="0" lang="zh-CN" altLang="zh-CN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2</a:t>
                </a:r>
                <a:r>
                  <a:rPr kumimoji="0" lang="zh-CN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：控制软盘数据传送</a:t>
                </a:r>
                <a:endParaRPr kumimoji="0" lang="zh-CN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29" name="Text Box 25"/>
              <p:cNvSpPr txBox="1">
                <a:spLocks noChangeArrowheads="1"/>
              </p:cNvSpPr>
              <p:nvPr/>
            </p:nvSpPr>
            <p:spPr bwMode="auto">
              <a:xfrm>
                <a:off x="3294063" y="5038725"/>
                <a:ext cx="2095500" cy="4286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通道</a:t>
                </a:r>
                <a:r>
                  <a:rPr kumimoji="0" lang="zh-CN" altLang="zh-CN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3</a:t>
                </a:r>
                <a:r>
                  <a:rPr kumimoji="0" lang="zh-CN" b="0" i="0" u="none" strike="noStrike" cap="none" normalizeH="0" baseline="0" smtClean="0">
                    <a:ln>
                      <a:noFill/>
                    </a:ln>
                    <a:solidFill>
                      <a:srgbClr val="00206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：控制硬盘数据传送</a:t>
                </a:r>
                <a:endParaRPr kumimoji="0" lang="zh-CN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61296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dirty="0" smtClean="0"/>
              <a:t>2.1.8  IBM PC/XT</a:t>
            </a:r>
            <a:r>
              <a:rPr lang="zh-CN" altLang="zh-CN" dirty="0" smtClean="0"/>
              <a:t>微型计算机简介</a:t>
            </a:r>
            <a:endParaRPr lang="zh-CN" altLang="zh-CN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540000" y="1124744"/>
            <a:ext cx="2853666" cy="584775"/>
          </a:xfrm>
          <a:noFill/>
        </p:spPr>
        <p:txBody>
          <a:bodyPr vert="horz" wrap="none" lIns="91440" tIns="45720" rIns="91440" bIns="45720" rtlCol="0" anchor="ctr" anchorCtr="0">
            <a:spAutoFit/>
          </a:bodyPr>
          <a:lstStyle/>
          <a:p>
            <a:pPr algn="l"/>
            <a:r>
              <a:rPr lang="en-US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．</a:t>
            </a:r>
            <a:r>
              <a:rPr lang="en-US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I/O</a:t>
            </a:r>
            <a:r>
              <a:rPr lang="zh-CN" altLang="en-US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扩展</a:t>
            </a:r>
            <a:r>
              <a:rPr lang="zh-CN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槽</a:t>
            </a:r>
          </a:p>
        </p:txBody>
      </p:sp>
      <p:pic>
        <p:nvPicPr>
          <p:cNvPr id="30725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97" t="22837" r="24813" b="13148"/>
          <a:stretch/>
        </p:blipFill>
        <p:spPr bwMode="auto">
          <a:xfrm>
            <a:off x="3270182" y="1981547"/>
            <a:ext cx="5880333" cy="403974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81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7544" y="2165487"/>
            <a:ext cx="2916000" cy="3711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　　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在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IBM PC/XT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系统板上有</a:t>
            </a:r>
            <a:r>
              <a:rPr lang="en-US" altLang="zh-CN" sz="2400" dirty="0" smtClean="0">
                <a:solidFill>
                  <a:srgbClr val="00206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5~8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个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PC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总线标准的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I/O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扩展槽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，扩展槽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上可以插接不同功能的适配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卡</a:t>
            </a: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，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以</a:t>
            </a:r>
            <a:r>
              <a:rPr lang="zh-CN" altLang="zh-CN" sz="2400" dirty="0">
                <a:solidFill>
                  <a:srgbClr val="00206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扩充系统的功</a:t>
            </a:r>
            <a:r>
              <a:rPr lang="zh-CN" altLang="zh-CN" sz="2400" dirty="0" smtClean="0">
                <a:solidFill>
                  <a:srgbClr val="00206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能</a:t>
            </a:r>
            <a:r>
              <a:rPr lang="zh-CN" altLang="en-US" sz="2400" dirty="0" smtClean="0">
                <a:solidFill>
                  <a:srgbClr val="00206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。</a:t>
            </a:r>
            <a:endParaRPr lang="zh-CN" altLang="en-US" sz="2400" dirty="0">
              <a:solidFill>
                <a:srgbClr val="002060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563888" y="3068960"/>
            <a:ext cx="1728192" cy="280831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409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29649"/>
            <a:ext cx="9144000" cy="1143000"/>
          </a:xfrm>
        </p:spPr>
        <p:txBody>
          <a:bodyPr/>
          <a:lstStyle/>
          <a:p>
            <a:r>
              <a:rPr lang="en-US" altLang="zh-CN" dirty="0"/>
              <a:t>2.2  Intel 80386</a:t>
            </a:r>
            <a:r>
              <a:rPr lang="zh-CN" altLang="zh-CN" dirty="0"/>
              <a:t>微处理器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52480" y="2113825"/>
            <a:ext cx="5831888" cy="3907463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en-US" altLang="zh-CN" dirty="0" smtClean="0"/>
              <a:t>2.2.1  80386</a:t>
            </a:r>
            <a:r>
              <a:rPr lang="zh-CN" altLang="zh-CN" dirty="0" smtClean="0"/>
              <a:t>的主要特点</a:t>
            </a:r>
            <a:endParaRPr lang="en-US" altLang="zh-CN" dirty="0" smtClean="0"/>
          </a:p>
          <a:p>
            <a:pPr>
              <a:lnSpc>
                <a:spcPct val="200000"/>
              </a:lnSpc>
            </a:pPr>
            <a:r>
              <a:rPr lang="en-US" altLang="zh-CN" dirty="0" smtClean="0"/>
              <a:t>2.2.2  80386</a:t>
            </a:r>
            <a:r>
              <a:rPr lang="zh-CN" altLang="zh-CN" dirty="0" smtClean="0"/>
              <a:t>的工作模式</a:t>
            </a:r>
            <a:endParaRPr lang="en-US" altLang="zh-CN" dirty="0" smtClean="0"/>
          </a:p>
          <a:p>
            <a:pPr>
              <a:lnSpc>
                <a:spcPct val="200000"/>
              </a:lnSpc>
            </a:pPr>
            <a:r>
              <a:rPr lang="en-US" altLang="zh-CN" dirty="0" smtClean="0"/>
              <a:t>2.2.3  80386</a:t>
            </a:r>
            <a:r>
              <a:rPr lang="zh-CN" altLang="zh-CN" dirty="0" smtClean="0"/>
              <a:t>的内部结构</a:t>
            </a:r>
            <a:endParaRPr lang="zh-CN" altLang="en-US" dirty="0"/>
          </a:p>
        </p:txBody>
      </p:sp>
      <p:sp>
        <p:nvSpPr>
          <p:cNvPr id="4" name="对角圆角矩形 3"/>
          <p:cNvSpPr/>
          <p:nvPr/>
        </p:nvSpPr>
        <p:spPr>
          <a:xfrm flipH="1">
            <a:off x="1115616" y="2041817"/>
            <a:ext cx="6984776" cy="3672408"/>
          </a:xfrm>
          <a:prstGeom prst="round2DiagRect">
            <a:avLst/>
          </a:prstGeom>
          <a:noFill/>
          <a:ln w="127000" cmpd="tri">
            <a:solidFill>
              <a:srgbClr val="808080"/>
            </a:solidFill>
            <a:miter lim="800000"/>
            <a:headEnd/>
            <a:tailEnd/>
          </a:ln>
        </p:spPr>
        <p:txBody>
          <a:bodyPr vert="horz" lIns="90000" tIns="46800" rIns="90000" bIns="46800" rtlCol="0">
            <a:normAutofit/>
          </a:bodyPr>
          <a:lstStyle/>
          <a:p>
            <a:pPr marL="180000" lvl="0" indent="-342900" fontAlgn="base">
              <a:lnSpc>
                <a:spcPct val="115000"/>
              </a:lnSpc>
              <a:spcBef>
                <a:spcPct val="10000"/>
              </a:spcBef>
              <a:spcAft>
                <a:spcPct val="10000"/>
              </a:spcAft>
              <a:buClr>
                <a:srgbClr val="003366"/>
              </a:buClr>
              <a:buSzPct val="76000"/>
              <a:buFont typeface="Wingdings 2" pitchFamily="18" charset="2"/>
              <a:buNone/>
            </a:pPr>
            <a:endParaRPr kumimoji="1" lang="zh-CN" altLang="en-US" sz="3600" b="1">
              <a:solidFill>
                <a:srgbClr val="00264C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907704" y="2492896"/>
            <a:ext cx="4536504" cy="2793564"/>
            <a:chOff x="1907704" y="2492896"/>
            <a:chExt cx="4536504" cy="2793564"/>
          </a:xfrm>
        </p:grpSpPr>
        <p:sp>
          <p:nvSpPr>
            <p:cNvPr id="7" name="矩形 6">
              <a:hlinkClick r:id="rId3" action="ppaction://hlinksldjump"/>
            </p:cNvPr>
            <p:cNvSpPr/>
            <p:nvPr/>
          </p:nvSpPr>
          <p:spPr>
            <a:xfrm>
              <a:off x="1907704" y="2492896"/>
              <a:ext cx="4536504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hlinkClick r:id="rId4" action="ppaction://hlinksldjump"/>
            </p:cNvPr>
            <p:cNvSpPr/>
            <p:nvPr/>
          </p:nvSpPr>
          <p:spPr>
            <a:xfrm>
              <a:off x="1907704" y="3601646"/>
              <a:ext cx="4536504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hlinkClick r:id="rId5" action="ppaction://hlinksldjump"/>
            </p:cNvPr>
            <p:cNvSpPr/>
            <p:nvPr/>
          </p:nvSpPr>
          <p:spPr>
            <a:xfrm>
              <a:off x="1907704" y="4710396"/>
              <a:ext cx="4536504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15405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2.2.1  80386</a:t>
            </a:r>
            <a:r>
              <a:rPr lang="zh-CN" altLang="zh-CN" dirty="0" smtClean="0"/>
              <a:t>的</a:t>
            </a:r>
            <a:r>
              <a:rPr lang="zh-CN" altLang="en-US" dirty="0" smtClean="0"/>
              <a:t>主要特点</a:t>
            </a:r>
            <a:endParaRPr lang="zh-CN" altLang="en-US" dirty="0"/>
          </a:p>
        </p:txBody>
      </p:sp>
      <p:sp>
        <p:nvSpPr>
          <p:cNvPr id="4" name="Text Box 17"/>
          <p:cNvSpPr txBox="1">
            <a:spLocks noChangeArrowheads="1"/>
          </p:cNvSpPr>
          <p:nvPr/>
        </p:nvSpPr>
        <p:spPr bwMode="auto">
          <a:xfrm>
            <a:off x="504000" y="1628800"/>
            <a:ext cx="8136000" cy="4426166"/>
          </a:xfrm>
          <a:prstGeom prst="rect">
            <a:avLst/>
          </a:prstGeom>
          <a:solidFill>
            <a:srgbClr val="CCFFCC">
              <a:alpha val="50195"/>
            </a:srgbClr>
          </a:solidFill>
          <a:ln w="19050">
            <a:solidFill>
              <a:srgbClr val="007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80000" tIns="180000" rIns="180000" bIns="180000">
            <a:spAutoFit/>
          </a:bodyPr>
          <a:lstStyle>
            <a:defPPr>
              <a:defRPr lang="zh-CN"/>
            </a:defPPr>
            <a:lvl1pPr indent="648000" algn="just" eaLnBrk="0" hangingPunc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 kumimoji="1" sz="2400" b="1">
                <a:solidFill>
                  <a:srgbClr val="000066"/>
                </a:solidFill>
                <a:latin typeface="Times New Roman" pitchFamily="18" charset="0"/>
                <a:ea typeface="华文楷体" pitchFamily="2" charset="-122"/>
              </a:defRPr>
            </a:lvl1pPr>
            <a:lvl2pPr marL="742950" indent="-28575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2pPr>
            <a:lvl3pPr marL="11430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3pPr>
            <a:lvl4pPr marL="16002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4pPr>
            <a:lvl5pPr marL="20574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9pPr>
          </a:lstStyle>
          <a:p>
            <a:pPr marL="457200" indent="-457200">
              <a:lnSpc>
                <a:spcPct val="100000"/>
              </a:lnSpc>
              <a:buFont typeface="Wingdings" pitchFamily="2" charset="2"/>
              <a:buChar char="Ø"/>
            </a:pPr>
            <a:r>
              <a:rPr lang="zh-CN" altLang="zh-CN" sz="2800" b="0" dirty="0" smtClean="0"/>
              <a:t>微处理器</a:t>
            </a:r>
            <a:r>
              <a:rPr lang="zh-CN" altLang="zh-CN" sz="2800" b="0" dirty="0"/>
              <a:t>内部和外部数据总线都是</a:t>
            </a:r>
            <a:r>
              <a:rPr lang="en-US" altLang="zh-CN" sz="2800" b="0" dirty="0"/>
              <a:t>32</a:t>
            </a:r>
            <a:r>
              <a:rPr lang="zh-CN" altLang="zh-CN" sz="2800" b="0" dirty="0" smtClean="0"/>
              <a:t>位</a:t>
            </a:r>
            <a:r>
              <a:rPr lang="zh-CN" altLang="en-US" sz="2800" b="0" dirty="0" smtClean="0"/>
              <a:t>。</a:t>
            </a:r>
            <a:endParaRPr lang="zh-CN" altLang="zh-CN" sz="2800" b="0" dirty="0"/>
          </a:p>
          <a:p>
            <a:pPr marL="457200" indent="-457200" algn="l">
              <a:lnSpc>
                <a:spcPct val="100000"/>
              </a:lnSpc>
              <a:buFont typeface="Wingdings" pitchFamily="2" charset="2"/>
              <a:buChar char="Ø"/>
            </a:pPr>
            <a:r>
              <a:rPr lang="zh-CN" altLang="zh-CN" sz="2800" b="0" dirty="0" smtClean="0"/>
              <a:t>可</a:t>
            </a:r>
            <a:r>
              <a:rPr lang="zh-CN" altLang="zh-CN" sz="2800" b="0" dirty="0"/>
              <a:t>配合片外</a:t>
            </a:r>
            <a:r>
              <a:rPr lang="en-US" altLang="zh-CN" sz="2800" b="0" dirty="0"/>
              <a:t>80387</a:t>
            </a:r>
            <a:r>
              <a:rPr lang="zh-CN" altLang="zh-CN" sz="2800" b="0" dirty="0"/>
              <a:t>协处理器增强浮点运算</a:t>
            </a:r>
            <a:r>
              <a:rPr lang="zh-CN" altLang="zh-CN" sz="2800" b="0" dirty="0" smtClean="0"/>
              <a:t>能力</a:t>
            </a:r>
            <a:r>
              <a:rPr lang="zh-CN" altLang="en-US" sz="2800" b="0" dirty="0" smtClean="0"/>
              <a:t>。</a:t>
            </a:r>
            <a:endParaRPr lang="en-US" altLang="zh-CN" sz="2800" b="0" dirty="0" smtClean="0"/>
          </a:p>
          <a:p>
            <a:pPr marL="457200" indent="-457200">
              <a:lnSpc>
                <a:spcPct val="100000"/>
              </a:lnSpc>
              <a:buFont typeface="Wingdings" pitchFamily="2" charset="2"/>
              <a:buChar char="Ø"/>
            </a:pPr>
            <a:r>
              <a:rPr lang="zh-CN" altLang="zh-CN" sz="2800" b="0" dirty="0" smtClean="0"/>
              <a:t>拥有</a:t>
            </a:r>
            <a:r>
              <a:rPr lang="en-US" altLang="zh-CN" sz="2800" b="0" dirty="0"/>
              <a:t>32</a:t>
            </a:r>
            <a:r>
              <a:rPr lang="zh-CN" altLang="zh-CN" sz="2800" b="0" dirty="0"/>
              <a:t>位地址总线，可直接寻址</a:t>
            </a:r>
            <a:r>
              <a:rPr lang="en-US" altLang="zh-CN" sz="2800" b="0" dirty="0" smtClean="0"/>
              <a:t>4GB</a:t>
            </a:r>
            <a:r>
              <a:rPr lang="zh-CN" altLang="zh-CN" sz="2800" b="0" dirty="0" smtClean="0"/>
              <a:t>的</a:t>
            </a:r>
            <a:r>
              <a:rPr lang="zh-CN" altLang="zh-CN" sz="2800" b="0" dirty="0"/>
              <a:t>内存</a:t>
            </a:r>
            <a:r>
              <a:rPr lang="zh-CN" altLang="zh-CN" sz="2800" b="0" dirty="0" smtClean="0"/>
              <a:t>空间，</a:t>
            </a:r>
            <a:r>
              <a:rPr lang="zh-CN" altLang="zh-CN" sz="2800" b="0" dirty="0"/>
              <a:t>虚拟存储能力达</a:t>
            </a:r>
            <a:r>
              <a:rPr lang="en-US" altLang="zh-CN" sz="2800" b="0" dirty="0" smtClean="0"/>
              <a:t>64TB。</a:t>
            </a:r>
          </a:p>
          <a:p>
            <a:pPr marL="457200" indent="-457200">
              <a:lnSpc>
                <a:spcPct val="100000"/>
              </a:lnSpc>
              <a:buFont typeface="Wingdings" pitchFamily="2" charset="2"/>
              <a:buChar char="Ø"/>
            </a:pPr>
            <a:r>
              <a:rPr lang="zh-CN" altLang="zh-CN" sz="2800" b="0" dirty="0" smtClean="0"/>
              <a:t>使用</a:t>
            </a:r>
            <a:r>
              <a:rPr lang="zh-CN" altLang="zh-CN" sz="2800" b="0" dirty="0"/>
              <a:t>片外高速缓冲存储器</a:t>
            </a:r>
            <a:r>
              <a:rPr lang="en-US" altLang="zh-CN" sz="2800" b="0" dirty="0" smtClean="0"/>
              <a:t>Cache，</a:t>
            </a:r>
            <a:r>
              <a:rPr lang="zh-CN" altLang="zh-CN" sz="2800" b="0" dirty="0" smtClean="0"/>
              <a:t>大大</a:t>
            </a:r>
            <a:r>
              <a:rPr lang="zh-CN" altLang="zh-CN" sz="2800" b="0" dirty="0"/>
              <a:t>提高指令的执行速度和</a:t>
            </a:r>
            <a:r>
              <a:rPr lang="zh-CN" altLang="zh-CN" sz="2800" b="0" dirty="0" smtClean="0"/>
              <a:t>工作效率</a:t>
            </a:r>
            <a:r>
              <a:rPr lang="zh-CN" altLang="en-US" sz="2800" b="0" dirty="0" smtClean="0"/>
              <a:t>。</a:t>
            </a:r>
            <a:endParaRPr lang="en-US" altLang="zh-CN" sz="2800" b="0" dirty="0" smtClean="0"/>
          </a:p>
          <a:p>
            <a:pPr marL="457200" indent="-457200">
              <a:lnSpc>
                <a:spcPct val="100000"/>
              </a:lnSpc>
              <a:buFont typeface="Wingdings" pitchFamily="2" charset="2"/>
              <a:buChar char="Ø"/>
            </a:pPr>
            <a:r>
              <a:rPr lang="zh-CN" altLang="zh-CN" sz="2800" b="0" dirty="0" smtClean="0"/>
              <a:t>有</a:t>
            </a:r>
            <a:r>
              <a:rPr lang="en-US" altLang="zh-CN" sz="2800" b="0" dirty="0"/>
              <a:t>3</a:t>
            </a:r>
            <a:r>
              <a:rPr lang="zh-CN" altLang="zh-CN" sz="2800" b="0" dirty="0"/>
              <a:t>种工作</a:t>
            </a:r>
            <a:r>
              <a:rPr lang="zh-CN" altLang="zh-CN" sz="2800" b="0" dirty="0" smtClean="0"/>
              <a:t>模式</a:t>
            </a:r>
            <a:r>
              <a:rPr lang="zh-CN" altLang="en-US" sz="2800" b="0" dirty="0" smtClean="0"/>
              <a:t>：</a:t>
            </a:r>
            <a:r>
              <a:rPr lang="zh-CN" altLang="zh-CN" sz="2800" b="0" dirty="0" smtClean="0"/>
              <a:t>实</a:t>
            </a:r>
            <a:r>
              <a:rPr lang="zh-CN" altLang="zh-CN" sz="2800" b="0" dirty="0"/>
              <a:t>模式、保护</a:t>
            </a:r>
            <a:r>
              <a:rPr lang="zh-CN" altLang="zh-CN" sz="2800" b="0" dirty="0" smtClean="0"/>
              <a:t>模式</a:t>
            </a:r>
            <a:r>
              <a:rPr lang="zh-CN" altLang="en-US" sz="2800" b="0" dirty="0" smtClean="0"/>
              <a:t>、</a:t>
            </a:r>
            <a:r>
              <a:rPr lang="zh-CN" altLang="zh-CN" sz="2800" b="0" dirty="0" smtClean="0"/>
              <a:t>虚拟</a:t>
            </a:r>
            <a:r>
              <a:rPr lang="en-US" altLang="zh-CN" sz="2800" b="0" dirty="0"/>
              <a:t>8086</a:t>
            </a:r>
            <a:r>
              <a:rPr lang="zh-CN" altLang="zh-CN" sz="2800" b="0" dirty="0" smtClean="0"/>
              <a:t>模式</a:t>
            </a:r>
            <a:r>
              <a:rPr lang="zh-CN" altLang="en-US" sz="2800" b="0" dirty="0" smtClean="0"/>
              <a:t>。</a:t>
            </a:r>
            <a:endParaRPr lang="zh-CN" altLang="zh-CN" sz="2800" b="0" dirty="0" smtClean="0"/>
          </a:p>
        </p:txBody>
      </p:sp>
    </p:spTree>
    <p:extLst>
      <p:ext uri="{BB962C8B-B14F-4D97-AF65-F5344CB8AC3E}">
        <p14:creationId xmlns:p14="http://schemas.microsoft.com/office/powerpoint/2010/main" val="1190680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3563888" y="1407554"/>
            <a:ext cx="4824536" cy="3533614"/>
          </a:xfrm>
          <a:prstGeom prst="rect">
            <a:avLst/>
          </a:prstGeom>
          <a:solidFill>
            <a:srgbClr val="CCECFF"/>
          </a:solidFill>
          <a:ln w="19050">
            <a:solidFill>
              <a:srgbClr val="FF0000"/>
            </a:solidFill>
            <a:miter lim="800000"/>
            <a:headEnd/>
            <a:tailEnd/>
          </a:ln>
          <a:effectLst/>
          <a:extLst/>
        </p:spPr>
        <p:txBody>
          <a:bodyPr wrap="square" lIns="180000" tIns="180000" rIns="180000" bIns="180000">
            <a:spAutoFit/>
          </a:bodyPr>
          <a:lstStyle>
            <a:defPPr>
              <a:defRPr lang="zh-CN"/>
            </a:defPPr>
            <a:lvl1pPr indent="648000" algn="just" eaLnBrk="0" hangingPunc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 kumimoji="1" sz="2400" b="1">
                <a:solidFill>
                  <a:srgbClr val="000066"/>
                </a:solidFill>
                <a:latin typeface="Times New Roman" pitchFamily="18" charset="0"/>
                <a:ea typeface="华文楷体" pitchFamily="2" charset="-122"/>
              </a:defRPr>
            </a:lvl1pPr>
            <a:lvl2pPr marL="742950" indent="-28575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2pPr>
            <a:lvl3pPr marL="11430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3pPr>
            <a:lvl4pPr marL="16002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4pPr>
            <a:lvl5pPr marL="20574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9pPr>
          </a:lstStyle>
          <a:p>
            <a:pPr indent="0">
              <a:lnSpc>
                <a:spcPct val="100000"/>
              </a:lnSpc>
            </a:pPr>
            <a:r>
              <a:rPr lang="zh-CN" altLang="en-US" sz="2800" b="0" dirty="0" smtClean="0">
                <a:latin typeface="宋体" pitchFamily="2" charset="-122"/>
                <a:ea typeface="宋体" pitchFamily="2" charset="-122"/>
              </a:rPr>
              <a:t>　　</a:t>
            </a:r>
            <a:r>
              <a:rPr lang="zh-CN" altLang="zh-CN" sz="2800" b="0" dirty="0" smtClean="0">
                <a:latin typeface="宋体" pitchFamily="2" charset="-122"/>
                <a:ea typeface="宋体" pitchFamily="2" charset="-122"/>
              </a:rPr>
              <a:t>即</a:t>
            </a:r>
            <a:r>
              <a:rPr lang="zh-CN" altLang="zh-CN" sz="2800" b="0" dirty="0">
                <a:latin typeface="宋体" pitchFamily="2" charset="-122"/>
                <a:ea typeface="宋体" pitchFamily="2" charset="-122"/>
              </a:rPr>
              <a:t>实地址模式，当</a:t>
            </a:r>
            <a:r>
              <a:rPr lang="en-US" altLang="zh-CN" sz="2800" b="0" dirty="0">
                <a:latin typeface="宋体" pitchFamily="2" charset="-122"/>
                <a:ea typeface="宋体" pitchFamily="2" charset="-122"/>
              </a:rPr>
              <a:t>80386</a:t>
            </a:r>
            <a:r>
              <a:rPr lang="zh-CN" altLang="zh-CN" sz="2800" b="0" dirty="0">
                <a:latin typeface="宋体" pitchFamily="2" charset="-122"/>
                <a:ea typeface="宋体" pitchFamily="2" charset="-122"/>
              </a:rPr>
              <a:t>系统上电启动或复位时，自动进入实</a:t>
            </a:r>
            <a:r>
              <a:rPr lang="zh-CN" altLang="zh-CN" sz="2800" b="0" dirty="0" smtClean="0">
                <a:latin typeface="宋体" pitchFamily="2" charset="-122"/>
                <a:ea typeface="宋体" pitchFamily="2" charset="-122"/>
              </a:rPr>
              <a:t>模式</a:t>
            </a:r>
            <a:r>
              <a:rPr lang="zh-CN" altLang="en-US" sz="2800" b="0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800" b="0" dirty="0">
              <a:latin typeface="宋体" pitchFamily="2" charset="-122"/>
              <a:ea typeface="宋体" pitchFamily="2" charset="-122"/>
            </a:endParaRPr>
          </a:p>
          <a:p>
            <a:pPr indent="0">
              <a:lnSpc>
                <a:spcPct val="100000"/>
              </a:lnSpc>
            </a:pPr>
            <a:r>
              <a:rPr lang="zh-CN" altLang="en-US" sz="2800" b="0" dirty="0" smtClean="0">
                <a:latin typeface="宋体" pitchFamily="2" charset="-122"/>
                <a:ea typeface="宋体" pitchFamily="2" charset="-122"/>
              </a:rPr>
              <a:t>　　实模式</a:t>
            </a:r>
            <a:r>
              <a:rPr lang="zh-CN" altLang="zh-CN" sz="2800" b="0" dirty="0" smtClean="0">
                <a:latin typeface="宋体" pitchFamily="2" charset="-122"/>
                <a:ea typeface="宋体" pitchFamily="2" charset="-122"/>
              </a:rPr>
              <a:t>相当于高速</a:t>
            </a:r>
            <a:r>
              <a:rPr lang="zh-CN" altLang="zh-CN" sz="2800" b="0" dirty="0">
                <a:latin typeface="宋体" pitchFamily="2" charset="-122"/>
                <a:ea typeface="宋体" pitchFamily="2" charset="-122"/>
              </a:rPr>
              <a:t>的</a:t>
            </a:r>
            <a:r>
              <a:rPr lang="en-US" altLang="zh-CN" sz="2800" b="0" dirty="0" smtClean="0">
                <a:latin typeface="宋体" pitchFamily="2" charset="-122"/>
                <a:ea typeface="宋体" pitchFamily="2" charset="-122"/>
              </a:rPr>
              <a:t>8086</a:t>
            </a:r>
            <a:r>
              <a:rPr lang="zh-CN" altLang="en-US" sz="2800" b="0" dirty="0" smtClean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800" b="0" dirty="0" smtClean="0">
                <a:latin typeface="宋体" pitchFamily="2" charset="-122"/>
                <a:ea typeface="宋体" pitchFamily="2" charset="-122"/>
              </a:rPr>
              <a:t>只</a:t>
            </a:r>
            <a:r>
              <a:rPr lang="zh-CN" altLang="zh-CN" sz="2800" b="0" dirty="0">
                <a:latin typeface="宋体" pitchFamily="2" charset="-122"/>
                <a:ea typeface="宋体" pitchFamily="2" charset="-122"/>
              </a:rPr>
              <a:t>使用</a:t>
            </a:r>
            <a:r>
              <a:rPr lang="en-US" altLang="zh-CN" sz="2800" b="0" dirty="0">
                <a:latin typeface="宋体" pitchFamily="2" charset="-122"/>
                <a:ea typeface="宋体" pitchFamily="2" charset="-122"/>
              </a:rPr>
              <a:t>32</a:t>
            </a:r>
            <a:r>
              <a:rPr lang="zh-CN" altLang="zh-CN" sz="2800" b="0" dirty="0">
                <a:latin typeface="宋体" pitchFamily="2" charset="-122"/>
                <a:ea typeface="宋体" pitchFamily="2" charset="-122"/>
              </a:rPr>
              <a:t>位地址总线的低</a:t>
            </a:r>
            <a:r>
              <a:rPr lang="en-US" altLang="zh-CN" sz="2800" b="0" dirty="0">
                <a:latin typeface="宋体" pitchFamily="2" charset="-122"/>
                <a:ea typeface="宋体" pitchFamily="2" charset="-122"/>
              </a:rPr>
              <a:t>20</a:t>
            </a:r>
            <a:r>
              <a:rPr lang="zh-CN" altLang="zh-CN" sz="2800" b="0" dirty="0">
                <a:latin typeface="宋体" pitchFamily="2" charset="-122"/>
                <a:ea typeface="宋体" pitchFamily="2" charset="-122"/>
              </a:rPr>
              <a:t>位，可寻址的内存空间为</a:t>
            </a:r>
            <a:r>
              <a:rPr lang="en-US" altLang="zh-CN" sz="2800" b="0" dirty="0" smtClean="0">
                <a:latin typeface="宋体" pitchFamily="2" charset="-122"/>
                <a:ea typeface="宋体" pitchFamily="2" charset="-122"/>
              </a:rPr>
              <a:t>1MB。</a:t>
            </a:r>
            <a:endParaRPr lang="zh-CN" altLang="zh-CN" sz="2800" b="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4" name="Text Box 17"/>
          <p:cNvSpPr txBox="1">
            <a:spLocks noChangeArrowheads="1"/>
          </p:cNvSpPr>
          <p:nvPr/>
        </p:nvSpPr>
        <p:spPr bwMode="auto">
          <a:xfrm>
            <a:off x="3764146" y="1613034"/>
            <a:ext cx="4824536" cy="3964501"/>
          </a:xfrm>
          <a:prstGeom prst="rect">
            <a:avLst/>
          </a:prstGeom>
          <a:solidFill>
            <a:srgbClr val="CCECFF"/>
          </a:solidFill>
          <a:ln w="19050">
            <a:solidFill>
              <a:srgbClr val="FF0000"/>
            </a:solidFill>
            <a:miter lim="800000"/>
            <a:headEnd/>
            <a:tailEnd/>
          </a:ln>
          <a:effectLst/>
          <a:extLst/>
        </p:spPr>
        <p:txBody>
          <a:bodyPr wrap="square" lIns="180000" tIns="180000" rIns="180000" bIns="180000">
            <a:spAutoFit/>
          </a:bodyPr>
          <a:lstStyle>
            <a:defPPr>
              <a:defRPr lang="zh-CN"/>
            </a:defPPr>
            <a:lvl1pPr indent="0" algn="just" ea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 kumimoji="1" sz="2800" b="0">
                <a:solidFill>
                  <a:srgbClr val="000066"/>
                </a:solidFill>
                <a:latin typeface="宋体" pitchFamily="2" charset="-122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2pPr>
            <a:lvl3pPr marL="11430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3pPr>
            <a:lvl4pPr marL="16002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4pPr>
            <a:lvl5pPr marL="20574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9pPr>
          </a:lstStyle>
          <a:p>
            <a:r>
              <a:rPr lang="zh-CN" altLang="en-US" dirty="0"/>
              <a:t>　　</a:t>
            </a:r>
            <a:r>
              <a:rPr lang="zh-CN" altLang="zh-CN" dirty="0" smtClean="0"/>
              <a:t>在</a:t>
            </a:r>
            <a:r>
              <a:rPr lang="zh-CN" altLang="zh-CN" dirty="0"/>
              <a:t>开机或</a:t>
            </a:r>
            <a:r>
              <a:rPr lang="zh-CN" altLang="zh-CN" dirty="0" smtClean="0"/>
              <a:t>复位进入</a:t>
            </a:r>
            <a:r>
              <a:rPr lang="zh-CN" altLang="zh-CN" dirty="0"/>
              <a:t>实模式完成</a:t>
            </a:r>
            <a:r>
              <a:rPr lang="zh-CN" altLang="zh-CN" dirty="0" smtClean="0"/>
              <a:t>初始化后</a:t>
            </a:r>
            <a:r>
              <a:rPr lang="zh-CN" altLang="en-US" dirty="0" smtClean="0"/>
              <a:t>，转入</a:t>
            </a:r>
            <a:r>
              <a:rPr lang="zh-CN" altLang="zh-CN" dirty="0" smtClean="0"/>
              <a:t>保护模式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/>
              <a:t>　</a:t>
            </a:r>
            <a:r>
              <a:rPr lang="zh-CN" altLang="en-US" dirty="0" smtClean="0"/>
              <a:t>　</a:t>
            </a:r>
            <a:r>
              <a:rPr lang="zh-CN" altLang="zh-CN" dirty="0"/>
              <a:t>在保护模式下，</a:t>
            </a:r>
            <a:r>
              <a:rPr lang="en-US" altLang="zh-CN" dirty="0"/>
              <a:t>80386 </a:t>
            </a:r>
            <a:r>
              <a:rPr lang="zh-CN" altLang="zh-CN" dirty="0"/>
              <a:t>的</a:t>
            </a:r>
            <a:r>
              <a:rPr lang="en-US" altLang="zh-CN" dirty="0"/>
              <a:t>32</a:t>
            </a:r>
            <a:r>
              <a:rPr lang="zh-CN" altLang="zh-CN" dirty="0"/>
              <a:t>位地址有效，可寻址</a:t>
            </a:r>
            <a:r>
              <a:rPr lang="en-US" altLang="zh-CN" dirty="0"/>
              <a:t>4GB</a:t>
            </a:r>
            <a:r>
              <a:rPr lang="zh-CN" altLang="zh-CN" dirty="0"/>
              <a:t>物理地址空间及</a:t>
            </a:r>
            <a:r>
              <a:rPr lang="en-US" altLang="zh-CN" dirty="0"/>
              <a:t>64TB</a:t>
            </a:r>
            <a:r>
              <a:rPr lang="zh-CN" altLang="zh-CN" dirty="0"/>
              <a:t>虚拟地址</a:t>
            </a:r>
            <a:r>
              <a:rPr lang="zh-CN" altLang="zh-CN" dirty="0" smtClean="0"/>
              <a:t>空间</a:t>
            </a:r>
            <a:r>
              <a:rPr lang="zh-CN" altLang="en-US" dirty="0" smtClean="0"/>
              <a:t>，</a:t>
            </a:r>
            <a:r>
              <a:rPr lang="zh-CN" altLang="zh-CN" dirty="0" smtClean="0"/>
              <a:t>提供多用户</a:t>
            </a:r>
            <a:r>
              <a:rPr lang="zh-CN" altLang="zh-CN" dirty="0"/>
              <a:t>、</a:t>
            </a:r>
            <a:r>
              <a:rPr lang="zh-CN" altLang="zh-CN" dirty="0" smtClean="0"/>
              <a:t>多任务管理机制</a:t>
            </a:r>
            <a:r>
              <a:rPr lang="zh-CN" altLang="en-US" dirty="0" smtClean="0"/>
              <a:t>。</a:t>
            </a:r>
            <a:endParaRPr lang="zh-CN" altLang="zh-CN" dirty="0"/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3964404" y="1813292"/>
            <a:ext cx="4824536" cy="4395389"/>
          </a:xfrm>
          <a:prstGeom prst="rect">
            <a:avLst/>
          </a:prstGeom>
          <a:solidFill>
            <a:srgbClr val="CCECFF"/>
          </a:solidFill>
          <a:ln w="19050">
            <a:solidFill>
              <a:srgbClr val="FF0000"/>
            </a:solidFill>
            <a:miter lim="800000"/>
            <a:headEnd/>
            <a:tailEnd/>
          </a:ln>
          <a:effectLst/>
          <a:extLst/>
        </p:spPr>
        <p:txBody>
          <a:bodyPr wrap="square" lIns="180000" tIns="180000" rIns="180000" bIns="180000">
            <a:spAutoFit/>
          </a:bodyPr>
          <a:lstStyle>
            <a:defPPr>
              <a:defRPr lang="zh-CN"/>
            </a:defPPr>
            <a:lvl1pPr indent="0" algn="just" ea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 kumimoji="1" sz="2800" b="0">
                <a:solidFill>
                  <a:srgbClr val="000066"/>
                </a:solidFill>
                <a:latin typeface="宋体" pitchFamily="2" charset="-122"/>
                <a:ea typeface="宋体" pitchFamily="2" charset="-122"/>
              </a:defRPr>
            </a:lvl1pPr>
            <a:lvl2pPr marL="742950" indent="-28575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2pPr>
            <a:lvl3pPr marL="11430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3pPr>
            <a:lvl4pPr marL="16002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4pPr>
            <a:lvl5pPr marL="20574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9pPr>
          </a:lstStyle>
          <a:p>
            <a:r>
              <a:rPr lang="zh-CN" altLang="en-US" dirty="0"/>
              <a:t>　　</a:t>
            </a:r>
            <a:r>
              <a:rPr lang="zh-CN" altLang="en-US" dirty="0" smtClean="0"/>
              <a:t>是</a:t>
            </a:r>
            <a:r>
              <a:rPr lang="en-US" altLang="zh-CN" dirty="0" smtClean="0"/>
              <a:t>80386</a:t>
            </a:r>
            <a:r>
              <a:rPr lang="zh-CN" altLang="zh-CN" dirty="0"/>
              <a:t>在保护模式下的一种子模式，是保护模式下的实模式程序的运行</a:t>
            </a:r>
            <a:r>
              <a:rPr lang="zh-CN" altLang="zh-CN" dirty="0" smtClean="0"/>
              <a:t>环境</a:t>
            </a:r>
            <a:r>
              <a:rPr lang="zh-CN" altLang="en-US" dirty="0" smtClean="0"/>
              <a:t>。</a:t>
            </a:r>
            <a:endParaRPr lang="zh-CN" altLang="zh-CN" dirty="0"/>
          </a:p>
          <a:p>
            <a:r>
              <a:rPr lang="zh-CN" altLang="en-US" dirty="0" smtClean="0"/>
              <a:t>　　</a:t>
            </a:r>
            <a:r>
              <a:rPr lang="zh-CN" altLang="zh-CN" dirty="0" smtClean="0"/>
              <a:t>利用</a:t>
            </a:r>
            <a:r>
              <a:rPr lang="en-US" altLang="zh-CN" dirty="0"/>
              <a:t>80386</a:t>
            </a:r>
            <a:r>
              <a:rPr lang="zh-CN" altLang="zh-CN" dirty="0"/>
              <a:t>的虚拟保护机构，可以模拟多个</a:t>
            </a:r>
            <a:r>
              <a:rPr lang="en-US" altLang="zh-CN" dirty="0"/>
              <a:t>8086</a:t>
            </a:r>
            <a:r>
              <a:rPr lang="zh-CN" altLang="zh-CN" dirty="0"/>
              <a:t>微处理器同时执行多个任务，使大量的</a:t>
            </a:r>
            <a:r>
              <a:rPr lang="en-US" altLang="zh-CN" dirty="0"/>
              <a:t>8086</a:t>
            </a:r>
            <a:r>
              <a:rPr lang="zh-CN" altLang="zh-CN" dirty="0"/>
              <a:t>软件有效地与</a:t>
            </a:r>
            <a:r>
              <a:rPr lang="en-US" altLang="zh-CN" dirty="0"/>
              <a:t>80386</a:t>
            </a:r>
            <a:r>
              <a:rPr lang="zh-CN" altLang="zh-CN" dirty="0"/>
              <a:t>多用户操作系统及程序并发</a:t>
            </a:r>
            <a:r>
              <a:rPr lang="zh-CN" altLang="zh-CN" dirty="0" smtClean="0"/>
              <a:t>运行</a:t>
            </a:r>
            <a:r>
              <a:rPr lang="zh-CN" altLang="en-US" dirty="0" smtClean="0"/>
              <a:t>。</a:t>
            </a:r>
            <a:endParaRPr lang="zh-CN" altLang="zh-CN" dirty="0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2.2.2  </a:t>
            </a:r>
            <a:r>
              <a:rPr lang="en-US" altLang="zh-CN" dirty="0"/>
              <a:t>80386</a:t>
            </a:r>
            <a:r>
              <a:rPr lang="zh-CN" altLang="zh-CN" dirty="0" smtClean="0"/>
              <a:t>的</a:t>
            </a:r>
            <a:r>
              <a:rPr lang="zh-CN" altLang="zh-CN" dirty="0"/>
              <a:t>工作模式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40000" y="1404065"/>
            <a:ext cx="2031325" cy="58477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</a:rPr>
              <a:t>．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实模式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0000" y="3068960"/>
            <a:ext cx="2441694" cy="58477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</a:rPr>
              <a:t>．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保护模式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0000" y="4941168"/>
            <a:ext cx="3262432" cy="58477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</a:rPr>
              <a:t>．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虚拟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8086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模式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0720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4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9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0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2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3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4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8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0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1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2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4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5" grpId="0" animBg="1"/>
      <p:bldP spid="10" grpId="1"/>
      <p:bldP spid="10" grpId="2"/>
      <p:bldP spid="12" grpId="0"/>
      <p:bldP spid="12" grpId="1"/>
      <p:bldP spid="13" grpId="0"/>
      <p:bldP spid="13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2.2.3  80386</a:t>
            </a:r>
            <a:r>
              <a:rPr lang="zh-CN" altLang="zh-CN" dirty="0"/>
              <a:t>的内部结构</a:t>
            </a:r>
            <a:endParaRPr lang="zh-CN" altLang="en-US" dirty="0"/>
          </a:p>
        </p:txBody>
      </p:sp>
      <p:grpSp>
        <p:nvGrpSpPr>
          <p:cNvPr id="12" name="组合 11"/>
          <p:cNvGrpSpPr/>
          <p:nvPr/>
        </p:nvGrpSpPr>
        <p:grpSpPr>
          <a:xfrm>
            <a:off x="307298" y="1230406"/>
            <a:ext cx="8532000" cy="5015850"/>
            <a:chOff x="307298" y="1230406"/>
            <a:chExt cx="8532000" cy="5015850"/>
          </a:xfrm>
        </p:grpSpPr>
        <p:sp>
          <p:nvSpPr>
            <p:cNvPr id="3" name="矩形 2"/>
            <p:cNvSpPr/>
            <p:nvPr/>
          </p:nvSpPr>
          <p:spPr>
            <a:xfrm>
              <a:off x="307298" y="1230406"/>
              <a:ext cx="8532000" cy="501585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370363" y="1293470"/>
              <a:ext cx="8403274" cy="4881660"/>
              <a:chOff x="-2988843" y="142512"/>
              <a:chExt cx="11588231" cy="6731877"/>
            </a:xfrm>
          </p:grpSpPr>
          <p:pic>
            <p:nvPicPr>
              <p:cNvPr id="10" name="Picture 5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0071" t="11961" r="28189" b="15217"/>
              <a:stretch/>
            </p:blipFill>
            <p:spPr bwMode="auto">
              <a:xfrm rot="5400000">
                <a:off x="2569921" y="844921"/>
                <a:ext cx="6731876" cy="532705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1" name="Picture 6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0070" t="9465" r="28190" b="4634"/>
              <a:stretch/>
            </p:blipFill>
            <p:spPr bwMode="auto">
              <a:xfrm rot="5400000">
                <a:off x="-3212865" y="366534"/>
                <a:ext cx="6731877" cy="62838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4281154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7"/>
          <p:cNvSpPr txBox="1">
            <a:spLocks noChangeArrowheads="1"/>
          </p:cNvSpPr>
          <p:nvPr/>
        </p:nvSpPr>
        <p:spPr bwMode="auto">
          <a:xfrm>
            <a:off x="971600" y="1439740"/>
            <a:ext cx="7200800" cy="4604677"/>
          </a:xfrm>
          <a:prstGeom prst="rect">
            <a:avLst/>
          </a:prstGeom>
          <a:solidFill>
            <a:srgbClr val="E7E7FF">
              <a:alpha val="50195"/>
            </a:srgbClr>
          </a:solidFill>
          <a:ln w="19050">
            <a:solidFill>
              <a:srgbClr val="FF0000"/>
            </a:solidFill>
            <a:miter lim="800000"/>
            <a:headEnd/>
            <a:tailEnd/>
          </a:ln>
          <a:effectLst/>
          <a:extLst/>
        </p:spPr>
        <p:txBody>
          <a:bodyPr wrap="square" lIns="180000" tIns="180000" rIns="180000" bIns="180000">
            <a:spAutoFit/>
          </a:bodyPr>
          <a:lstStyle>
            <a:defPPr>
              <a:defRPr lang="zh-CN"/>
            </a:defPPr>
            <a:lvl1pPr indent="648000" algn="just" eaLnBrk="0" hangingPunc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 kumimoji="1" sz="2400" b="1">
                <a:solidFill>
                  <a:srgbClr val="000066"/>
                </a:solidFill>
                <a:latin typeface="Times New Roman" pitchFamily="18" charset="0"/>
                <a:ea typeface="华文楷体" pitchFamily="2" charset="-122"/>
              </a:defRPr>
            </a:lvl1pPr>
            <a:lvl2pPr marL="742950" indent="-28575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2pPr>
            <a:lvl3pPr marL="11430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3pPr>
            <a:lvl4pPr marL="16002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4pPr>
            <a:lvl5pPr marL="20574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9pPr>
          </a:lstStyle>
          <a:p>
            <a:r>
              <a:rPr lang="en-US" altLang="zh-CN" sz="2800" b="0" dirty="0"/>
              <a:t>1</a:t>
            </a:r>
            <a:r>
              <a:rPr lang="zh-CN" altLang="zh-CN" sz="2800" b="0" dirty="0"/>
              <a:t>．总线接口部件</a:t>
            </a:r>
            <a:r>
              <a:rPr lang="zh-CN" altLang="zh-CN" sz="2800" b="0" dirty="0" smtClean="0"/>
              <a:t>（</a:t>
            </a:r>
            <a:r>
              <a:rPr lang="en-US" altLang="zh-CN" sz="2800" b="0" dirty="0" smtClean="0"/>
              <a:t>BIU</a:t>
            </a:r>
            <a:r>
              <a:rPr lang="zh-CN" altLang="zh-CN" sz="2800" b="0" dirty="0"/>
              <a:t>）</a:t>
            </a:r>
          </a:p>
          <a:p>
            <a:r>
              <a:rPr lang="en-US" altLang="zh-CN" sz="2800" b="0" dirty="0"/>
              <a:t>2</a:t>
            </a:r>
            <a:r>
              <a:rPr lang="zh-CN" altLang="zh-CN" sz="2800" b="0" dirty="0"/>
              <a:t>．指令预取部件</a:t>
            </a:r>
            <a:r>
              <a:rPr lang="zh-CN" altLang="zh-CN" sz="2800" b="0" dirty="0" smtClean="0"/>
              <a:t>（</a:t>
            </a:r>
            <a:r>
              <a:rPr lang="en-US" altLang="zh-CN" sz="2800" b="0" dirty="0" smtClean="0"/>
              <a:t>IPU</a:t>
            </a:r>
            <a:r>
              <a:rPr lang="zh-CN" altLang="zh-CN" sz="2800" b="0" dirty="0"/>
              <a:t>）</a:t>
            </a:r>
          </a:p>
          <a:p>
            <a:r>
              <a:rPr lang="en-US" altLang="zh-CN" sz="2800" b="0" dirty="0" smtClean="0"/>
              <a:t>3</a:t>
            </a:r>
            <a:r>
              <a:rPr lang="zh-CN" altLang="zh-CN" sz="2800" b="0" dirty="0"/>
              <a:t>．指令译码部件</a:t>
            </a:r>
            <a:r>
              <a:rPr lang="zh-CN" altLang="zh-CN" sz="2800" b="0" dirty="0" smtClean="0"/>
              <a:t>（</a:t>
            </a:r>
            <a:r>
              <a:rPr lang="en-US" altLang="zh-CN" sz="2800" b="0" dirty="0" smtClean="0"/>
              <a:t>IDU</a:t>
            </a:r>
            <a:r>
              <a:rPr lang="zh-CN" altLang="zh-CN" sz="2800" b="0" dirty="0"/>
              <a:t>）</a:t>
            </a:r>
          </a:p>
          <a:p>
            <a:r>
              <a:rPr lang="en-US" altLang="zh-CN" sz="2800" b="0" dirty="0"/>
              <a:t>4</a:t>
            </a:r>
            <a:r>
              <a:rPr lang="zh-CN" altLang="zh-CN" sz="2800" b="0" dirty="0"/>
              <a:t>．执行部件</a:t>
            </a:r>
            <a:r>
              <a:rPr lang="zh-CN" altLang="zh-CN" sz="2800" b="0" dirty="0" smtClean="0"/>
              <a:t>（</a:t>
            </a:r>
            <a:r>
              <a:rPr lang="en-US" altLang="zh-CN" sz="2800" b="0" dirty="0" smtClean="0"/>
              <a:t>EU</a:t>
            </a:r>
            <a:r>
              <a:rPr lang="zh-CN" altLang="zh-CN" sz="2800" b="0" dirty="0"/>
              <a:t>）</a:t>
            </a:r>
          </a:p>
          <a:p>
            <a:r>
              <a:rPr lang="en-US" altLang="zh-CN" sz="2800" b="0" dirty="0"/>
              <a:t>5</a:t>
            </a:r>
            <a:r>
              <a:rPr lang="zh-CN" altLang="zh-CN" sz="2800" b="0" dirty="0"/>
              <a:t>．存储器管理部件</a:t>
            </a:r>
            <a:r>
              <a:rPr lang="zh-CN" altLang="zh-CN" sz="2800" b="0" dirty="0" smtClean="0"/>
              <a:t>（</a:t>
            </a:r>
            <a:r>
              <a:rPr lang="en-US" altLang="zh-CN" sz="2800" b="0" dirty="0" smtClean="0"/>
              <a:t>MMU</a:t>
            </a:r>
            <a:r>
              <a:rPr lang="zh-CN" altLang="zh-CN" sz="2800" b="0" dirty="0"/>
              <a:t>）</a:t>
            </a:r>
          </a:p>
          <a:p>
            <a:r>
              <a:rPr lang="zh-CN" altLang="zh-CN" sz="2800" b="0" dirty="0"/>
              <a:t>（</a:t>
            </a:r>
            <a:r>
              <a:rPr lang="en-US" altLang="zh-CN" sz="2800" b="0" dirty="0"/>
              <a:t>1</a:t>
            </a:r>
            <a:r>
              <a:rPr lang="zh-CN" altLang="zh-CN" sz="2800" b="0" dirty="0"/>
              <a:t>）分段部件</a:t>
            </a:r>
            <a:r>
              <a:rPr lang="zh-CN" altLang="zh-CN" sz="2800" b="0" dirty="0" smtClean="0"/>
              <a:t>（</a:t>
            </a:r>
            <a:r>
              <a:rPr lang="en-US" altLang="zh-CN" sz="2800" b="0" dirty="0" smtClean="0"/>
              <a:t>SU</a:t>
            </a:r>
            <a:r>
              <a:rPr lang="zh-CN" altLang="zh-CN" sz="2800" b="0" dirty="0" smtClean="0"/>
              <a:t>）</a:t>
            </a:r>
            <a:endParaRPr lang="zh-CN" altLang="zh-CN" sz="2800" b="0" dirty="0"/>
          </a:p>
          <a:p>
            <a:r>
              <a:rPr lang="zh-CN" altLang="zh-CN" sz="2800" b="0" dirty="0"/>
              <a:t>（</a:t>
            </a:r>
            <a:r>
              <a:rPr lang="en-US" altLang="zh-CN" sz="2800" b="0" dirty="0"/>
              <a:t>2</a:t>
            </a:r>
            <a:r>
              <a:rPr lang="zh-CN" altLang="zh-CN" sz="2800" b="0" dirty="0"/>
              <a:t>）分页部件</a:t>
            </a:r>
            <a:r>
              <a:rPr lang="zh-CN" altLang="zh-CN" sz="2800" b="0" dirty="0" smtClean="0"/>
              <a:t>（</a:t>
            </a:r>
            <a:r>
              <a:rPr lang="en-US" altLang="zh-CN" sz="2800" b="0" dirty="0" smtClean="0"/>
              <a:t>PU</a:t>
            </a:r>
            <a:r>
              <a:rPr lang="zh-CN" altLang="zh-CN" sz="2800" b="0" dirty="0"/>
              <a:t>）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100811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2.2.3  80386</a:t>
            </a:r>
            <a:r>
              <a:rPr lang="zh-CN" altLang="zh-CN" dirty="0"/>
              <a:t>的内部结构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759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4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9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34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6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8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9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0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9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34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0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2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3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4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34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54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5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6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7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8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9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6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34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8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6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0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1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2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6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0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91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92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800" dirty="0"/>
              <a:t>2.1.2  </a:t>
            </a:r>
            <a:r>
              <a:rPr lang="en-US" altLang="zh-CN" sz="3800" dirty="0" smtClean="0"/>
              <a:t>8086</a:t>
            </a:r>
            <a:r>
              <a:rPr lang="zh-CN" altLang="zh-CN" sz="3800" dirty="0" smtClean="0"/>
              <a:t>微处理器</a:t>
            </a:r>
            <a:r>
              <a:rPr lang="zh-CN" altLang="zh-CN" sz="3800" dirty="0"/>
              <a:t>的内部结构</a:t>
            </a:r>
            <a:endParaRPr lang="zh-CN" altLang="en-US" sz="3800" dirty="0"/>
          </a:p>
        </p:txBody>
      </p:sp>
      <p:pic>
        <p:nvPicPr>
          <p:cNvPr id="25603" name="Picture 3" descr="C:\Users\Administrator\AppData\Roaming\Tencent\Users\44194298\QQ\WinTemp\RichOle\UFFQ4PF4}${8EM7J6$TUEDY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824" y="1196752"/>
            <a:ext cx="6788352" cy="4032448"/>
          </a:xfrm>
          <a:prstGeom prst="rect">
            <a:avLst/>
          </a:prstGeom>
          <a:noFill/>
          <a:ln w="1905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直接连接符 3"/>
          <p:cNvCxnSpPr/>
          <p:nvPr/>
        </p:nvCxnSpPr>
        <p:spPr>
          <a:xfrm>
            <a:off x="4427984" y="1197283"/>
            <a:ext cx="0" cy="4031917"/>
          </a:xfrm>
          <a:prstGeom prst="line">
            <a:avLst/>
          </a:prstGeom>
          <a:ln w="28575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147"/>
          <p:cNvGrpSpPr>
            <a:grpSpLocks/>
          </p:cNvGrpSpPr>
          <p:nvPr/>
        </p:nvGrpSpPr>
        <p:grpSpPr bwMode="auto">
          <a:xfrm>
            <a:off x="2738329" y="4884926"/>
            <a:ext cx="5021263" cy="371476"/>
            <a:chOff x="1715" y="3129"/>
            <a:chExt cx="3163" cy="234"/>
          </a:xfrm>
        </p:grpSpPr>
        <p:sp>
          <p:nvSpPr>
            <p:cNvPr id="10" name="Text Box 144"/>
            <p:cNvSpPr txBox="1">
              <a:spLocks noChangeArrowheads="1"/>
            </p:cNvSpPr>
            <p:nvPr/>
          </p:nvSpPr>
          <p:spPr bwMode="auto">
            <a:xfrm>
              <a:off x="1715" y="3129"/>
              <a:ext cx="1261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 r:embed="rId4"/>
                    <a:srcRect/>
                    <a:tile tx="0" ty="0" sx="100000" sy="100000" flip="none" algn="tl"/>
                  </a:blip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rgbClr val="CCFFCC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>
                <a:buFontTx/>
                <a:buNone/>
              </a:pPr>
              <a:r>
                <a:rPr lang="zh-CN" altLang="en-US" sz="1800" dirty="0">
                  <a:solidFill>
                    <a:srgbClr val="FF3300"/>
                  </a:solidFill>
                  <a:latin typeface="黑体" pitchFamily="49" charset="-122"/>
                  <a:ea typeface="黑体" pitchFamily="49" charset="-122"/>
                  <a:cs typeface="Times New Roman" pitchFamily="18" charset="0"/>
                </a:rPr>
                <a:t>执行单元（</a:t>
              </a:r>
              <a:r>
                <a:rPr lang="en-US" altLang="zh-CN" sz="1800" dirty="0">
                  <a:solidFill>
                    <a:srgbClr val="FF3300"/>
                  </a:solidFill>
                  <a:latin typeface="黑体" pitchFamily="49" charset="-122"/>
                  <a:ea typeface="黑体" pitchFamily="49" charset="-122"/>
                  <a:cs typeface="Times New Roman" pitchFamily="18" charset="0"/>
                </a:rPr>
                <a:t>EU</a:t>
              </a:r>
              <a:r>
                <a:rPr lang="zh-CN" altLang="en-US" sz="1800" dirty="0">
                  <a:solidFill>
                    <a:srgbClr val="FF3300"/>
                  </a:solidFill>
                  <a:latin typeface="黑体" pitchFamily="49" charset="-122"/>
                  <a:ea typeface="黑体" pitchFamily="49" charset="-122"/>
                  <a:cs typeface="Times New Roman" pitchFamily="18" charset="0"/>
                </a:rPr>
                <a:t>）</a:t>
              </a:r>
              <a:endParaRPr lang="zh-CN" altLang="en-US" sz="1800" dirty="0">
                <a:latin typeface="黑体" pitchFamily="49" charset="-122"/>
                <a:ea typeface="黑体" pitchFamily="49" charset="-122"/>
                <a:cs typeface="Times New Roman" pitchFamily="18" charset="0"/>
              </a:endParaRPr>
            </a:p>
          </p:txBody>
        </p:sp>
        <p:sp>
          <p:nvSpPr>
            <p:cNvPr id="11" name="Text Box 145"/>
            <p:cNvSpPr txBox="1">
              <a:spLocks noChangeArrowheads="1"/>
            </p:cNvSpPr>
            <p:nvPr/>
          </p:nvSpPr>
          <p:spPr bwMode="auto">
            <a:xfrm>
              <a:off x="3233" y="3129"/>
              <a:ext cx="1645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 r:embed="rId4"/>
                    <a:srcRect/>
                    <a:tile tx="0" ty="0" sx="100000" sy="100000" flip="none" algn="tl"/>
                  </a:blip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rgbClr val="CCFFCC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>
                <a:buFontTx/>
                <a:buNone/>
              </a:pPr>
              <a:r>
                <a:rPr lang="zh-CN" altLang="en-US" sz="1800" dirty="0">
                  <a:solidFill>
                    <a:srgbClr val="FF3300"/>
                  </a:solidFill>
                  <a:latin typeface="黑体" pitchFamily="49" charset="-122"/>
                  <a:ea typeface="黑体" pitchFamily="49" charset="-122"/>
                  <a:cs typeface="Times New Roman" pitchFamily="18" charset="0"/>
                </a:rPr>
                <a:t>总线接口单元（</a:t>
              </a:r>
              <a:r>
                <a:rPr lang="en-US" altLang="zh-CN" sz="1800" dirty="0">
                  <a:solidFill>
                    <a:srgbClr val="FF3300"/>
                  </a:solidFill>
                  <a:latin typeface="黑体" pitchFamily="49" charset="-122"/>
                  <a:ea typeface="黑体" pitchFamily="49" charset="-122"/>
                  <a:cs typeface="Times New Roman" pitchFamily="18" charset="0"/>
                </a:rPr>
                <a:t>BIU</a:t>
              </a:r>
              <a:r>
                <a:rPr lang="zh-CN" altLang="en-US" sz="1800" dirty="0">
                  <a:solidFill>
                    <a:srgbClr val="FF3300"/>
                  </a:solidFill>
                  <a:latin typeface="黑体" pitchFamily="49" charset="-122"/>
                  <a:ea typeface="黑体" pitchFamily="49" charset="-122"/>
                  <a:cs typeface="Times New Roman" pitchFamily="18" charset="0"/>
                </a:rPr>
                <a:t>）</a:t>
              </a:r>
            </a:p>
          </p:txBody>
        </p:sp>
      </p:grpSp>
      <p:sp>
        <p:nvSpPr>
          <p:cNvPr id="13" name="Text Box 139"/>
          <p:cNvSpPr txBox="1">
            <a:spLocks noChangeArrowheads="1"/>
          </p:cNvSpPr>
          <p:nvPr/>
        </p:nvSpPr>
        <p:spPr bwMode="auto">
          <a:xfrm>
            <a:off x="1835696" y="5330582"/>
            <a:ext cx="6553201" cy="1089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90000"/>
              </a:lnSpc>
              <a:buFontTx/>
              <a:buNone/>
            </a:pP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楷体_GB2312"/>
              </a:rPr>
              <a:t>① </a:t>
            </a: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楷体_GB2312"/>
              </a:rPr>
              <a:t>总线控制逻辑　　② 指令指针寄存器</a:t>
            </a: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楷体_GB2312"/>
              </a:rPr>
              <a:t>IP</a:t>
            </a:r>
          </a:p>
          <a:p>
            <a:pPr algn="l">
              <a:lnSpc>
                <a:spcPct val="90000"/>
              </a:lnSpc>
              <a:buFontTx/>
              <a:buNone/>
            </a:pPr>
            <a:r>
              <a:rPr lang="en-US" altLang="zh-CN" sz="2400" dirty="0">
                <a:solidFill>
                  <a:srgbClr val="002060"/>
                </a:solidFill>
                <a:latin typeface="Times New Roman" pitchFamily="18" charset="0"/>
                <a:ea typeface="楷体_GB2312"/>
              </a:rPr>
              <a:t>③ </a:t>
            </a: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楷体_GB2312"/>
              </a:rPr>
              <a:t>段寄存器　　　　④ 地址加法器</a:t>
            </a:r>
          </a:p>
          <a:p>
            <a:pPr algn="l">
              <a:lnSpc>
                <a:spcPct val="90000"/>
              </a:lnSpc>
              <a:buFontTx/>
              <a:buNone/>
            </a:pPr>
            <a:r>
              <a:rPr lang="zh-CN" altLang="en-US" sz="2400" dirty="0">
                <a:solidFill>
                  <a:srgbClr val="002060"/>
                </a:solidFill>
                <a:latin typeface="Times New Roman" pitchFamily="18" charset="0"/>
                <a:ea typeface="楷体_GB2312"/>
              </a:rPr>
              <a:t>⑤ 指令队列缓冲器</a:t>
            </a:r>
          </a:p>
        </p:txBody>
      </p:sp>
      <p:sp>
        <p:nvSpPr>
          <p:cNvPr id="14" name="Text Box 148"/>
          <p:cNvSpPr txBox="1">
            <a:spLocks noChangeArrowheads="1"/>
          </p:cNvSpPr>
          <p:nvPr/>
        </p:nvSpPr>
        <p:spPr bwMode="auto">
          <a:xfrm>
            <a:off x="539751" y="5285442"/>
            <a:ext cx="1809750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4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CCFFC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l" eaLnBrk="0" hangingPunct="0">
              <a:buFontTx/>
              <a:buNone/>
            </a:pPr>
            <a:r>
              <a:rPr lang="en-US" altLang="zh-CN" sz="24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24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400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BIU</a:t>
            </a:r>
            <a:endParaRPr lang="en-US" altLang="zh-CN" sz="2400" dirty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0536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701824"/>
            <a:ext cx="9144000" cy="1143000"/>
          </a:xfrm>
        </p:spPr>
        <p:txBody>
          <a:bodyPr/>
          <a:lstStyle/>
          <a:p>
            <a:r>
              <a:rPr lang="en-US" altLang="zh-CN" dirty="0"/>
              <a:t>2.3  Intel 80486</a:t>
            </a:r>
            <a:r>
              <a:rPr lang="zh-CN" altLang="zh-CN" dirty="0"/>
              <a:t>微处理器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52480" y="2617881"/>
            <a:ext cx="5831888" cy="3331399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en-US" altLang="zh-CN" dirty="0"/>
              <a:t>2.3.1  80486</a:t>
            </a:r>
            <a:r>
              <a:rPr lang="zh-CN" altLang="zh-CN" dirty="0"/>
              <a:t>的主要特点</a:t>
            </a:r>
            <a:endParaRPr lang="en-US" altLang="zh-CN" dirty="0" smtClean="0"/>
          </a:p>
          <a:p>
            <a:pPr>
              <a:lnSpc>
                <a:spcPct val="200000"/>
              </a:lnSpc>
            </a:pPr>
            <a:r>
              <a:rPr lang="en-US" altLang="zh-CN" dirty="0"/>
              <a:t>2.3.2  80486</a:t>
            </a:r>
            <a:r>
              <a:rPr lang="zh-CN" altLang="zh-CN" dirty="0"/>
              <a:t>的内部</a:t>
            </a:r>
            <a:r>
              <a:rPr lang="zh-CN" altLang="zh-CN" dirty="0" smtClean="0"/>
              <a:t>结构</a:t>
            </a:r>
            <a:endParaRPr lang="en-US" altLang="zh-CN" dirty="0"/>
          </a:p>
        </p:txBody>
      </p:sp>
      <p:sp>
        <p:nvSpPr>
          <p:cNvPr id="4" name="对角圆角矩形 3"/>
          <p:cNvSpPr/>
          <p:nvPr/>
        </p:nvSpPr>
        <p:spPr>
          <a:xfrm flipH="1">
            <a:off x="1115616" y="2420888"/>
            <a:ext cx="6984776" cy="3024336"/>
          </a:xfrm>
          <a:prstGeom prst="round2DiagRect">
            <a:avLst/>
          </a:prstGeom>
          <a:noFill/>
          <a:ln w="127000" cmpd="tri">
            <a:solidFill>
              <a:srgbClr val="808080"/>
            </a:solidFill>
            <a:miter lim="800000"/>
            <a:headEnd/>
            <a:tailEnd/>
          </a:ln>
        </p:spPr>
        <p:txBody>
          <a:bodyPr vert="horz" lIns="90000" tIns="46800" rIns="90000" bIns="46800" rtlCol="0">
            <a:normAutofit/>
          </a:bodyPr>
          <a:lstStyle/>
          <a:p>
            <a:pPr marL="180000" lvl="0" indent="-342900" fontAlgn="base">
              <a:lnSpc>
                <a:spcPct val="115000"/>
              </a:lnSpc>
              <a:spcBef>
                <a:spcPct val="10000"/>
              </a:spcBef>
              <a:spcAft>
                <a:spcPct val="10000"/>
              </a:spcAft>
              <a:buClr>
                <a:srgbClr val="003366"/>
              </a:buClr>
              <a:buSzPct val="76000"/>
              <a:buFont typeface="Wingdings 2" pitchFamily="18" charset="2"/>
              <a:buNone/>
            </a:pPr>
            <a:endParaRPr kumimoji="1" lang="zh-CN" altLang="en-US" sz="3600" b="1">
              <a:solidFill>
                <a:srgbClr val="00264C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979712" y="2996952"/>
            <a:ext cx="4536504" cy="1684814"/>
            <a:chOff x="1979712" y="2996952"/>
            <a:chExt cx="4536504" cy="1684814"/>
          </a:xfrm>
        </p:grpSpPr>
        <p:sp>
          <p:nvSpPr>
            <p:cNvPr id="12" name="矩形 11">
              <a:hlinkClick r:id="rId3" action="ppaction://hlinksldjump"/>
            </p:cNvPr>
            <p:cNvSpPr/>
            <p:nvPr/>
          </p:nvSpPr>
          <p:spPr>
            <a:xfrm>
              <a:off x="1979712" y="2996952"/>
              <a:ext cx="4536504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>
              <a:hlinkClick r:id="rId4" action="ppaction://hlinksldjump"/>
            </p:cNvPr>
            <p:cNvSpPr/>
            <p:nvPr/>
          </p:nvSpPr>
          <p:spPr>
            <a:xfrm>
              <a:off x="1979712" y="4105702"/>
              <a:ext cx="4536504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54349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2.3.1  80486</a:t>
            </a:r>
            <a:r>
              <a:rPr lang="zh-CN" altLang="zh-CN" dirty="0" smtClean="0"/>
              <a:t>的</a:t>
            </a:r>
            <a:r>
              <a:rPr lang="zh-CN" altLang="en-US" dirty="0" smtClean="0"/>
              <a:t>主要特点</a:t>
            </a:r>
            <a:endParaRPr lang="zh-CN" altLang="en-US" dirty="0"/>
          </a:p>
        </p:txBody>
      </p:sp>
      <p:sp>
        <p:nvSpPr>
          <p:cNvPr id="5" name="Text Box 17"/>
          <p:cNvSpPr txBox="1">
            <a:spLocks noChangeArrowheads="1"/>
          </p:cNvSpPr>
          <p:nvPr/>
        </p:nvSpPr>
        <p:spPr bwMode="auto">
          <a:xfrm>
            <a:off x="431540" y="1228284"/>
            <a:ext cx="8280920" cy="5069419"/>
          </a:xfrm>
          <a:prstGeom prst="rect">
            <a:avLst/>
          </a:prstGeom>
          <a:solidFill>
            <a:srgbClr val="FFECD3">
              <a:alpha val="49804"/>
            </a:srgbClr>
          </a:solidFill>
          <a:ln w="19050">
            <a:solidFill>
              <a:srgbClr val="0070C0"/>
            </a:solidFill>
            <a:miter lim="800000"/>
            <a:headEnd/>
            <a:tailEnd/>
          </a:ln>
          <a:effectLst/>
          <a:extLst/>
        </p:spPr>
        <p:txBody>
          <a:bodyPr wrap="square" lIns="180000" tIns="180000" rIns="180000" bIns="180000">
            <a:spAutoFit/>
          </a:bodyPr>
          <a:lstStyle>
            <a:defPPr>
              <a:defRPr lang="zh-CN"/>
            </a:defPPr>
            <a:lvl1pPr indent="648000" algn="just" eaLnBrk="0" hangingPunc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 kumimoji="1" sz="2400" b="1">
                <a:solidFill>
                  <a:srgbClr val="000066"/>
                </a:solidFill>
                <a:latin typeface="Times New Roman" pitchFamily="18" charset="0"/>
                <a:ea typeface="华文楷体" pitchFamily="2" charset="-122"/>
              </a:defRPr>
            </a:lvl1pPr>
            <a:lvl2pPr marL="742950" indent="-28575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2pPr>
            <a:lvl3pPr marL="11430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3pPr>
            <a:lvl4pPr marL="16002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4pPr>
            <a:lvl5pPr marL="20574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9pPr>
          </a:lstStyle>
          <a:p>
            <a:pPr marL="457200" indent="-45720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Ø"/>
            </a:pPr>
            <a:r>
              <a:rPr lang="zh-CN" altLang="zh-CN" b="0" dirty="0" smtClean="0"/>
              <a:t>采用</a:t>
            </a:r>
            <a:r>
              <a:rPr lang="zh-CN" altLang="zh-CN" b="0" dirty="0"/>
              <a:t>时钟倍频技术</a:t>
            </a:r>
            <a:r>
              <a:rPr lang="zh-CN" altLang="zh-CN" b="0" dirty="0" smtClean="0"/>
              <a:t>，使</a:t>
            </a:r>
            <a:r>
              <a:rPr lang="zh-CN" altLang="zh-CN" b="0" dirty="0"/>
              <a:t>主频可以超过</a:t>
            </a:r>
            <a:r>
              <a:rPr lang="en-US" altLang="zh-CN" b="0" dirty="0" smtClean="0"/>
              <a:t>100MHz。</a:t>
            </a:r>
          </a:p>
          <a:p>
            <a:pPr marL="457200" indent="-45720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Ø"/>
            </a:pPr>
            <a:r>
              <a:rPr lang="zh-CN" altLang="zh-CN" b="0" dirty="0" smtClean="0"/>
              <a:t>片</a:t>
            </a:r>
            <a:r>
              <a:rPr lang="zh-CN" altLang="zh-CN" b="0" dirty="0"/>
              <a:t>内集成了相当于增强型</a:t>
            </a:r>
            <a:r>
              <a:rPr lang="en-US" altLang="zh-CN" b="0" dirty="0"/>
              <a:t>80387</a:t>
            </a:r>
            <a:r>
              <a:rPr lang="zh-CN" altLang="zh-CN" b="0" dirty="0"/>
              <a:t>功能的浮点运算</a:t>
            </a:r>
            <a:r>
              <a:rPr lang="zh-CN" altLang="zh-CN" b="0" dirty="0" smtClean="0"/>
              <a:t>部件</a:t>
            </a:r>
            <a:r>
              <a:rPr lang="zh-CN" altLang="en-US" b="0" dirty="0" smtClean="0"/>
              <a:t>，</a:t>
            </a:r>
            <a:r>
              <a:rPr lang="zh-CN" altLang="zh-CN" b="0" dirty="0" smtClean="0"/>
              <a:t>浮点</a:t>
            </a:r>
            <a:r>
              <a:rPr lang="zh-CN" altLang="zh-CN" b="0" dirty="0"/>
              <a:t>处理速度提高了</a:t>
            </a:r>
            <a:r>
              <a:rPr lang="en-US" altLang="zh-CN" b="0" dirty="0"/>
              <a:t>3</a:t>
            </a:r>
            <a:r>
              <a:rPr lang="zh-CN" altLang="zh-CN" b="0" dirty="0"/>
              <a:t>～</a:t>
            </a:r>
            <a:r>
              <a:rPr lang="en-US" altLang="zh-CN" b="0" dirty="0"/>
              <a:t>5</a:t>
            </a:r>
            <a:r>
              <a:rPr lang="zh-CN" altLang="zh-CN" b="0" dirty="0" smtClean="0"/>
              <a:t>倍</a:t>
            </a:r>
            <a:r>
              <a:rPr lang="zh-CN" altLang="en-US" b="0" dirty="0" smtClean="0"/>
              <a:t>。</a:t>
            </a:r>
            <a:endParaRPr lang="en-US" altLang="zh-CN" b="0" dirty="0" smtClean="0"/>
          </a:p>
          <a:p>
            <a:pPr marL="457200" indent="-45720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Ø"/>
            </a:pPr>
            <a:r>
              <a:rPr lang="zh-CN" altLang="zh-CN" b="0" dirty="0" smtClean="0"/>
              <a:t>片</a:t>
            </a:r>
            <a:r>
              <a:rPr lang="zh-CN" altLang="zh-CN" b="0" dirty="0"/>
              <a:t>内集成了</a:t>
            </a:r>
            <a:r>
              <a:rPr lang="en-US" altLang="zh-CN" b="0" dirty="0"/>
              <a:t>8KB</a:t>
            </a:r>
            <a:r>
              <a:rPr lang="zh-CN" altLang="zh-CN" b="0" dirty="0" smtClean="0"/>
              <a:t>的</a:t>
            </a:r>
            <a:r>
              <a:rPr lang="en-US" altLang="zh-CN" b="0" dirty="0" smtClean="0"/>
              <a:t>Cache</a:t>
            </a:r>
            <a:r>
              <a:rPr lang="zh-CN" altLang="zh-CN" b="0" dirty="0" smtClean="0"/>
              <a:t>，既</a:t>
            </a:r>
            <a:r>
              <a:rPr lang="zh-CN" altLang="zh-CN" b="0" dirty="0"/>
              <a:t>可存放</a:t>
            </a:r>
            <a:r>
              <a:rPr lang="zh-CN" altLang="zh-CN" b="0" dirty="0" smtClean="0"/>
              <a:t>数据又</a:t>
            </a:r>
            <a:r>
              <a:rPr lang="zh-CN" altLang="zh-CN" b="0" dirty="0"/>
              <a:t>可存放</a:t>
            </a:r>
            <a:r>
              <a:rPr lang="zh-CN" altLang="zh-CN" b="0" dirty="0" smtClean="0"/>
              <a:t>指令</a:t>
            </a:r>
            <a:r>
              <a:rPr lang="zh-CN" altLang="en-US" b="0" dirty="0" smtClean="0"/>
              <a:t>，</a:t>
            </a:r>
            <a:r>
              <a:rPr lang="zh-CN" altLang="zh-CN" b="0" dirty="0" smtClean="0"/>
              <a:t>同时</a:t>
            </a:r>
            <a:r>
              <a:rPr lang="zh-CN" altLang="zh-CN" b="0" dirty="0"/>
              <a:t>也支持外部</a:t>
            </a:r>
            <a:r>
              <a:rPr lang="en-US" altLang="zh-CN" b="0" dirty="0" smtClean="0"/>
              <a:t>Cache。</a:t>
            </a:r>
            <a:endParaRPr lang="zh-CN" altLang="zh-CN" b="0" dirty="0"/>
          </a:p>
          <a:p>
            <a:pPr marL="457200" indent="-45720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Ø"/>
            </a:pPr>
            <a:r>
              <a:rPr lang="zh-CN" altLang="zh-CN" b="0" dirty="0" smtClean="0"/>
              <a:t>外部</a:t>
            </a:r>
            <a:r>
              <a:rPr lang="zh-CN" altLang="zh-CN" b="0" dirty="0"/>
              <a:t>数据总线为</a:t>
            </a:r>
            <a:r>
              <a:rPr lang="en-US" altLang="zh-CN" b="0" dirty="0"/>
              <a:t>32</a:t>
            </a:r>
            <a:r>
              <a:rPr lang="zh-CN" altLang="zh-CN" b="0" dirty="0"/>
              <a:t>位</a:t>
            </a:r>
            <a:r>
              <a:rPr lang="zh-CN" altLang="zh-CN" b="0" dirty="0" smtClean="0"/>
              <a:t>，片内数据总线</a:t>
            </a:r>
            <a:r>
              <a:rPr lang="zh-CN" altLang="zh-CN" b="0" dirty="0"/>
              <a:t>宽度有</a:t>
            </a:r>
            <a:r>
              <a:rPr lang="en-US" altLang="zh-CN" b="0" dirty="0"/>
              <a:t>32</a:t>
            </a:r>
            <a:r>
              <a:rPr lang="zh-CN" altLang="zh-CN" b="0" dirty="0"/>
              <a:t>位、</a:t>
            </a:r>
            <a:r>
              <a:rPr lang="en-US" altLang="zh-CN" b="0" dirty="0"/>
              <a:t>64</a:t>
            </a:r>
            <a:r>
              <a:rPr lang="zh-CN" altLang="zh-CN" b="0" dirty="0" smtClean="0"/>
              <a:t>位</a:t>
            </a:r>
            <a:r>
              <a:rPr lang="zh-CN" altLang="en-US" b="0" dirty="0" smtClean="0"/>
              <a:t>和</a:t>
            </a:r>
            <a:r>
              <a:rPr lang="en-US" altLang="zh-CN" b="0" dirty="0" smtClean="0"/>
              <a:t>128</a:t>
            </a:r>
            <a:r>
              <a:rPr lang="zh-CN" altLang="zh-CN" b="0" dirty="0"/>
              <a:t>位</a:t>
            </a:r>
            <a:r>
              <a:rPr lang="zh-CN" altLang="zh-CN" b="0" dirty="0" smtClean="0"/>
              <a:t>多种</a:t>
            </a:r>
            <a:r>
              <a:rPr lang="zh-CN" altLang="en-US" b="0" dirty="0" smtClean="0"/>
              <a:t>。</a:t>
            </a:r>
            <a:endParaRPr lang="zh-CN" altLang="zh-CN" b="0" dirty="0"/>
          </a:p>
          <a:p>
            <a:pPr marL="457200" indent="-45720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Ø"/>
            </a:pPr>
            <a:r>
              <a:rPr lang="zh-CN" altLang="zh-CN" b="0" dirty="0" smtClean="0"/>
              <a:t>对</a:t>
            </a:r>
            <a:r>
              <a:rPr lang="zh-CN" altLang="zh-CN" b="0" dirty="0"/>
              <a:t>使用频度较高的基本指令，由原来的微代码控制改为硬件逻辑直接控制</a:t>
            </a:r>
            <a:r>
              <a:rPr lang="zh-CN" altLang="zh-CN" b="0" dirty="0" smtClean="0"/>
              <a:t>，整数</a:t>
            </a:r>
            <a:r>
              <a:rPr lang="zh-CN" altLang="zh-CN" b="0" dirty="0"/>
              <a:t>执行部件采用了</a:t>
            </a:r>
            <a:r>
              <a:rPr lang="en-US" altLang="zh-CN" b="0" dirty="0"/>
              <a:t>RISC</a:t>
            </a:r>
            <a:r>
              <a:rPr lang="zh-CN" altLang="zh-CN" b="0" dirty="0" smtClean="0"/>
              <a:t>（精简</a:t>
            </a:r>
            <a:r>
              <a:rPr lang="zh-CN" altLang="zh-CN" b="0" dirty="0"/>
              <a:t>指令集）技术和流水线</a:t>
            </a:r>
            <a:r>
              <a:rPr lang="zh-CN" altLang="zh-CN" b="0" dirty="0" smtClean="0"/>
              <a:t>技术，</a:t>
            </a:r>
            <a:r>
              <a:rPr lang="zh-CN" altLang="zh-CN" b="0" dirty="0"/>
              <a:t>提高了指令的执行</a:t>
            </a:r>
            <a:r>
              <a:rPr lang="zh-CN" altLang="zh-CN" b="0" dirty="0" smtClean="0"/>
              <a:t>速度</a:t>
            </a:r>
            <a:r>
              <a:rPr lang="zh-CN" altLang="en-US" b="0" dirty="0" smtClean="0"/>
              <a:t>。</a:t>
            </a:r>
            <a:endParaRPr lang="zh-CN" altLang="zh-CN" b="0" dirty="0"/>
          </a:p>
          <a:p>
            <a:pPr marL="457200" indent="-45720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Ø"/>
            </a:pPr>
            <a:r>
              <a:rPr lang="zh-CN" altLang="zh-CN" b="0" dirty="0" smtClean="0"/>
              <a:t>采用</a:t>
            </a:r>
            <a:r>
              <a:rPr lang="zh-CN" altLang="zh-CN" b="0" dirty="0"/>
              <a:t>突发式总线</a:t>
            </a:r>
            <a:r>
              <a:rPr lang="zh-CN" altLang="zh-CN" b="0" dirty="0" smtClean="0"/>
              <a:t>技术</a:t>
            </a:r>
            <a:r>
              <a:rPr lang="zh-CN" altLang="en-US" b="0" dirty="0" smtClean="0"/>
              <a:t>（</a:t>
            </a:r>
            <a:r>
              <a:rPr lang="zh-CN" altLang="zh-CN" b="0" dirty="0" smtClean="0"/>
              <a:t>即</a:t>
            </a:r>
            <a:r>
              <a:rPr lang="zh-CN" altLang="zh-CN" b="0" dirty="0"/>
              <a:t>系统取得一个地址后，与该地址相关的一组</a:t>
            </a:r>
            <a:r>
              <a:rPr lang="zh-CN" altLang="zh-CN" b="0" dirty="0" smtClean="0"/>
              <a:t>数据</a:t>
            </a:r>
            <a:r>
              <a:rPr lang="zh-CN" altLang="en-US" b="0" dirty="0" smtClean="0"/>
              <a:t>可同时</a:t>
            </a:r>
            <a:r>
              <a:rPr lang="zh-CN" altLang="zh-CN" b="0" dirty="0" smtClean="0"/>
              <a:t>输入</a:t>
            </a:r>
            <a:r>
              <a:rPr lang="en-US" altLang="zh-CN" b="0" dirty="0"/>
              <a:t>/</a:t>
            </a:r>
            <a:r>
              <a:rPr lang="zh-CN" altLang="zh-CN" b="0" dirty="0" smtClean="0"/>
              <a:t>输出</a:t>
            </a:r>
            <a:r>
              <a:rPr lang="zh-CN" altLang="en-US" b="0" dirty="0" smtClean="0"/>
              <a:t>）</a:t>
            </a:r>
            <a:r>
              <a:rPr lang="zh-CN" altLang="zh-CN" b="0" dirty="0" smtClean="0"/>
              <a:t>，大大</a:t>
            </a:r>
            <a:r>
              <a:rPr lang="zh-CN" altLang="zh-CN" b="0" dirty="0"/>
              <a:t>地加快</a:t>
            </a:r>
            <a:r>
              <a:rPr lang="en-US" altLang="zh-CN" b="0" dirty="0"/>
              <a:t>CPU</a:t>
            </a:r>
            <a:r>
              <a:rPr lang="zh-CN" altLang="zh-CN" b="0" dirty="0"/>
              <a:t>与内存之间的数据交换</a:t>
            </a:r>
            <a:r>
              <a:rPr lang="zh-CN" altLang="zh-CN" b="0" dirty="0" smtClean="0"/>
              <a:t>速度</a:t>
            </a:r>
            <a:r>
              <a:rPr lang="zh-CN" altLang="en-US" b="0" dirty="0" smtClean="0"/>
              <a:t>。</a:t>
            </a:r>
            <a:endParaRPr lang="zh-CN" altLang="zh-CN" b="0" dirty="0"/>
          </a:p>
        </p:txBody>
      </p:sp>
    </p:spTree>
    <p:extLst>
      <p:ext uri="{BB962C8B-B14F-4D97-AF65-F5344CB8AC3E}">
        <p14:creationId xmlns:p14="http://schemas.microsoft.com/office/powerpoint/2010/main" val="160261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2.3.2  80486</a:t>
            </a:r>
            <a:r>
              <a:rPr lang="zh-CN" altLang="zh-CN" dirty="0"/>
              <a:t>的内部结构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509272" y="1123096"/>
            <a:ext cx="8118000" cy="5184000"/>
            <a:chOff x="509272" y="1152124"/>
            <a:chExt cx="8118000" cy="5184000"/>
          </a:xfrm>
        </p:grpSpPr>
        <p:sp>
          <p:nvSpPr>
            <p:cNvPr id="4" name="矩形 3"/>
            <p:cNvSpPr/>
            <p:nvPr/>
          </p:nvSpPr>
          <p:spPr>
            <a:xfrm>
              <a:off x="509272" y="1152124"/>
              <a:ext cx="8118000" cy="518400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523786" y="1167888"/>
              <a:ext cx="8080664" cy="5157199"/>
              <a:chOff x="-2342774" y="536025"/>
              <a:chExt cx="11683842" cy="6321979"/>
            </a:xfrm>
          </p:grpSpPr>
          <p:pic>
            <p:nvPicPr>
              <p:cNvPr id="26626" name="Picture 2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4075" t="8622" r="27335" b="8109"/>
              <a:stretch/>
            </p:blipFill>
            <p:spPr bwMode="auto">
              <a:xfrm rot="5400000">
                <a:off x="3134404" y="651340"/>
                <a:ext cx="6321976" cy="60913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6627" name="Picture 3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4067" t="14701" r="27344" b="8848"/>
              <a:stretch/>
            </p:blipFill>
            <p:spPr bwMode="auto">
              <a:xfrm rot="5400000">
                <a:off x="-2707517" y="900768"/>
                <a:ext cx="6321973" cy="55924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2621842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2.3.2  80486</a:t>
            </a:r>
            <a:r>
              <a:rPr lang="zh-CN" altLang="zh-CN" dirty="0"/>
              <a:t>的内部结构</a:t>
            </a:r>
            <a:endParaRPr lang="zh-CN" altLang="en-US" dirty="0"/>
          </a:p>
        </p:txBody>
      </p:sp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971600" y="1376676"/>
            <a:ext cx="7272808" cy="4887831"/>
          </a:xfrm>
          <a:prstGeom prst="rect">
            <a:avLst/>
          </a:prstGeom>
          <a:solidFill>
            <a:srgbClr val="E7E7FF">
              <a:alpha val="50195"/>
            </a:srgbClr>
          </a:solidFill>
          <a:ln w="19050">
            <a:solidFill>
              <a:srgbClr val="FF0000"/>
            </a:solidFill>
            <a:miter lim="800000"/>
            <a:headEnd/>
            <a:tailEnd/>
          </a:ln>
          <a:effectLst/>
          <a:extLst/>
        </p:spPr>
        <p:txBody>
          <a:bodyPr wrap="square" lIns="180000" tIns="180000" rIns="180000" bIns="180000">
            <a:spAutoFit/>
          </a:bodyPr>
          <a:lstStyle>
            <a:defPPr>
              <a:defRPr lang="zh-CN"/>
            </a:defPPr>
            <a:lvl1pPr indent="648000" algn="just" eaLnBrk="0" hangingPunc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 kumimoji="1" sz="2400" b="1">
                <a:solidFill>
                  <a:srgbClr val="000066"/>
                </a:solidFill>
                <a:latin typeface="Times New Roman" pitchFamily="18" charset="0"/>
                <a:ea typeface="华文楷体" pitchFamily="2" charset="-122"/>
              </a:defRPr>
            </a:lvl1pPr>
            <a:lvl2pPr marL="742950" indent="-28575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2pPr>
            <a:lvl3pPr marL="11430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3pPr>
            <a:lvl4pPr marL="16002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4pPr>
            <a:lvl5pPr marL="20574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800" b="0" dirty="0"/>
              <a:t>1</a:t>
            </a:r>
            <a:r>
              <a:rPr lang="zh-CN" altLang="zh-CN" sz="2800" b="0" dirty="0"/>
              <a:t>．总线接口部件</a:t>
            </a:r>
            <a:r>
              <a:rPr lang="zh-CN" altLang="zh-CN" sz="2800" b="0" dirty="0" smtClean="0"/>
              <a:t>（</a:t>
            </a:r>
            <a:r>
              <a:rPr lang="en-US" altLang="zh-CN" sz="2800" b="0" dirty="0" smtClean="0"/>
              <a:t>BIU</a:t>
            </a:r>
            <a:r>
              <a:rPr lang="zh-CN" altLang="zh-CN" sz="2800" b="0" dirty="0"/>
              <a:t>）</a:t>
            </a:r>
          </a:p>
          <a:p>
            <a:pPr>
              <a:lnSpc>
                <a:spcPct val="100000"/>
              </a:lnSpc>
            </a:pPr>
            <a:r>
              <a:rPr lang="en-US" altLang="zh-CN" sz="2800" b="0" dirty="0"/>
              <a:t>2</a:t>
            </a:r>
            <a:r>
              <a:rPr lang="zh-CN" altLang="zh-CN" sz="2800" b="0" dirty="0"/>
              <a:t>．指令预取部件</a:t>
            </a:r>
            <a:r>
              <a:rPr lang="zh-CN" altLang="zh-CN" sz="2800" b="0" dirty="0" smtClean="0"/>
              <a:t>（</a:t>
            </a:r>
            <a:r>
              <a:rPr lang="en-US" altLang="zh-CN" sz="2800" b="0" dirty="0" smtClean="0"/>
              <a:t>IPU</a:t>
            </a:r>
            <a:r>
              <a:rPr lang="zh-CN" altLang="zh-CN" sz="2800" b="0" dirty="0"/>
              <a:t>）</a:t>
            </a:r>
          </a:p>
          <a:p>
            <a:pPr>
              <a:lnSpc>
                <a:spcPct val="100000"/>
              </a:lnSpc>
            </a:pPr>
            <a:r>
              <a:rPr lang="en-US" altLang="zh-CN" sz="2800" b="0" dirty="0" smtClean="0"/>
              <a:t>3</a:t>
            </a:r>
            <a:r>
              <a:rPr lang="zh-CN" altLang="zh-CN" sz="2800" b="0" dirty="0"/>
              <a:t>．指令译码部件（</a:t>
            </a:r>
            <a:r>
              <a:rPr lang="en-US" altLang="zh-CN" sz="2800" b="0" dirty="0"/>
              <a:t>IDU</a:t>
            </a:r>
            <a:r>
              <a:rPr lang="zh-CN" altLang="zh-CN" sz="2800" b="0" dirty="0"/>
              <a:t>）</a:t>
            </a:r>
          </a:p>
          <a:p>
            <a:pPr>
              <a:lnSpc>
                <a:spcPct val="100000"/>
              </a:lnSpc>
            </a:pPr>
            <a:r>
              <a:rPr lang="en-US" altLang="zh-CN" sz="2800" b="0" dirty="0"/>
              <a:t>4</a:t>
            </a:r>
            <a:r>
              <a:rPr lang="zh-CN" altLang="zh-CN" sz="2800" b="0" dirty="0"/>
              <a:t>．控制和保护部件</a:t>
            </a:r>
            <a:r>
              <a:rPr lang="zh-CN" altLang="zh-CN" sz="2800" b="0" dirty="0" smtClean="0"/>
              <a:t>（</a:t>
            </a:r>
            <a:r>
              <a:rPr lang="en-US" altLang="zh-CN" sz="2800" b="0" dirty="0" smtClean="0"/>
              <a:t>CPTU</a:t>
            </a:r>
            <a:r>
              <a:rPr lang="zh-CN" altLang="zh-CN" sz="2800" b="0" dirty="0"/>
              <a:t>）</a:t>
            </a:r>
            <a:endParaRPr lang="en-US" altLang="zh-CN" sz="2800" b="0" dirty="0"/>
          </a:p>
          <a:p>
            <a:pPr>
              <a:lnSpc>
                <a:spcPct val="100000"/>
              </a:lnSpc>
            </a:pPr>
            <a:r>
              <a:rPr lang="en-US" altLang="zh-CN" sz="2800" b="0" dirty="0" smtClean="0"/>
              <a:t>5</a:t>
            </a:r>
            <a:r>
              <a:rPr lang="zh-CN" altLang="zh-CN" sz="2800" b="0" dirty="0" smtClean="0"/>
              <a:t>．</a:t>
            </a:r>
            <a:r>
              <a:rPr lang="zh-CN" altLang="en-US" sz="2800" b="0" dirty="0"/>
              <a:t>整数</a:t>
            </a:r>
            <a:r>
              <a:rPr lang="zh-CN" altLang="zh-CN" sz="2800" b="0" dirty="0"/>
              <a:t>执行部件</a:t>
            </a:r>
            <a:r>
              <a:rPr lang="zh-CN" altLang="zh-CN" sz="2800" b="0" dirty="0" smtClean="0"/>
              <a:t>（</a:t>
            </a:r>
            <a:r>
              <a:rPr lang="en-US" altLang="zh-CN" sz="2800" b="0" dirty="0" smtClean="0"/>
              <a:t>IU</a:t>
            </a:r>
            <a:r>
              <a:rPr lang="zh-CN" altLang="zh-CN" sz="2800" b="0" dirty="0"/>
              <a:t>）</a:t>
            </a:r>
          </a:p>
          <a:p>
            <a:pPr>
              <a:lnSpc>
                <a:spcPct val="100000"/>
              </a:lnSpc>
            </a:pPr>
            <a:r>
              <a:rPr lang="en-US" altLang="zh-CN" sz="2800" b="0" dirty="0"/>
              <a:t>6</a:t>
            </a:r>
            <a:r>
              <a:rPr lang="zh-CN" altLang="zh-CN" sz="2800" b="0" dirty="0" smtClean="0"/>
              <a:t>．</a:t>
            </a:r>
            <a:r>
              <a:rPr lang="zh-CN" altLang="zh-CN" sz="2800" b="0" dirty="0"/>
              <a:t>分段部件（</a:t>
            </a:r>
            <a:r>
              <a:rPr lang="en-US" altLang="zh-CN" sz="2800" b="0" dirty="0"/>
              <a:t>SU</a:t>
            </a:r>
            <a:r>
              <a:rPr lang="zh-CN" altLang="zh-CN" sz="2800" b="0" dirty="0"/>
              <a:t>）</a:t>
            </a:r>
            <a:r>
              <a:rPr lang="zh-CN" altLang="en-US" sz="2800" b="0" dirty="0"/>
              <a:t>和</a:t>
            </a:r>
            <a:r>
              <a:rPr lang="zh-CN" altLang="zh-CN" sz="2800" b="0" dirty="0"/>
              <a:t>分页部件（</a:t>
            </a:r>
            <a:r>
              <a:rPr lang="en-US" altLang="zh-CN" sz="2800" b="0" dirty="0"/>
              <a:t>PU </a:t>
            </a:r>
            <a:r>
              <a:rPr lang="zh-CN" altLang="zh-CN" sz="2800" b="0" dirty="0" smtClean="0"/>
              <a:t>）</a:t>
            </a:r>
            <a:endParaRPr lang="en-US" altLang="zh-CN" sz="2800" b="0" dirty="0"/>
          </a:p>
          <a:p>
            <a:pPr>
              <a:lnSpc>
                <a:spcPct val="100000"/>
              </a:lnSpc>
            </a:pPr>
            <a:r>
              <a:rPr lang="en-US" altLang="zh-CN" sz="2800" b="0" dirty="0" smtClean="0"/>
              <a:t>7</a:t>
            </a:r>
            <a:r>
              <a:rPr lang="zh-CN" altLang="zh-CN" sz="2800" b="0" dirty="0" smtClean="0"/>
              <a:t>．</a:t>
            </a:r>
            <a:r>
              <a:rPr lang="zh-CN" altLang="zh-CN" sz="2800" b="0" dirty="0"/>
              <a:t>浮点运算部件（</a:t>
            </a:r>
            <a:r>
              <a:rPr lang="en-US" altLang="zh-CN" sz="2800" b="0" dirty="0" smtClean="0"/>
              <a:t>FPU</a:t>
            </a:r>
            <a:r>
              <a:rPr lang="zh-CN" altLang="zh-CN" sz="2800" b="0" dirty="0" smtClean="0"/>
              <a:t>）</a:t>
            </a:r>
            <a:endParaRPr lang="en-US" altLang="zh-CN" sz="2800" b="0" dirty="0"/>
          </a:p>
          <a:p>
            <a:pPr>
              <a:lnSpc>
                <a:spcPct val="100000"/>
              </a:lnSpc>
            </a:pPr>
            <a:r>
              <a:rPr lang="en-US" altLang="zh-CN" sz="2800" b="0" dirty="0"/>
              <a:t>8</a:t>
            </a:r>
            <a:r>
              <a:rPr lang="zh-CN" altLang="zh-CN" sz="2800" b="0" dirty="0"/>
              <a:t>．高速缓存管理部件</a:t>
            </a:r>
            <a:r>
              <a:rPr lang="zh-CN" altLang="zh-CN" sz="2800" b="0" dirty="0" smtClean="0"/>
              <a:t>（</a:t>
            </a:r>
            <a:r>
              <a:rPr lang="en-US" altLang="zh-CN" sz="2800" b="0" dirty="0" smtClean="0"/>
              <a:t>CU</a:t>
            </a:r>
            <a:r>
              <a:rPr lang="zh-CN" altLang="zh-CN" sz="2800" b="0" dirty="0"/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544065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9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9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8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9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34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9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41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34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54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5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6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7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8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9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2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63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34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8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6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0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1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2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2.4  Pentium</a:t>
            </a:r>
            <a:r>
              <a:rPr lang="zh-CN" altLang="zh-CN" dirty="0"/>
              <a:t>系列微处理器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64448" y="2113825"/>
            <a:ext cx="6840000" cy="3907463"/>
          </a:xfrm>
        </p:spPr>
        <p:txBody>
          <a:bodyPr>
            <a:normAutofit/>
          </a:bodyPr>
          <a:lstStyle/>
          <a:p>
            <a:r>
              <a:rPr lang="en-US" altLang="zh-CN" dirty="0"/>
              <a:t>2.4.1  Pentium</a:t>
            </a:r>
            <a:r>
              <a:rPr lang="zh-CN" altLang="zh-CN" dirty="0" smtClean="0"/>
              <a:t>微处理器</a:t>
            </a:r>
            <a:endParaRPr lang="en-US" altLang="zh-CN" dirty="0" smtClean="0"/>
          </a:p>
          <a:p>
            <a:r>
              <a:rPr lang="en-US" altLang="zh-CN" dirty="0"/>
              <a:t>2.4.2  Intel P6</a:t>
            </a:r>
            <a:r>
              <a:rPr lang="zh-CN" altLang="zh-CN" dirty="0"/>
              <a:t>系列微处理器</a:t>
            </a:r>
            <a:endParaRPr lang="en-US" altLang="zh-CN" dirty="0"/>
          </a:p>
          <a:p>
            <a:r>
              <a:rPr lang="en-US" altLang="zh-CN" dirty="0"/>
              <a:t>2.4.3  Pentium 4</a:t>
            </a:r>
            <a:r>
              <a:rPr lang="zh-CN" altLang="zh-CN" dirty="0"/>
              <a:t>微处理器</a:t>
            </a:r>
            <a:endParaRPr lang="en-US" altLang="zh-CN" dirty="0" smtClean="0"/>
          </a:p>
          <a:p>
            <a:r>
              <a:rPr lang="en-US" altLang="zh-CN" dirty="0"/>
              <a:t>2.4.4  Pentium M</a:t>
            </a:r>
            <a:r>
              <a:rPr lang="zh-CN" altLang="zh-CN" dirty="0"/>
              <a:t>微处理器</a:t>
            </a:r>
            <a:endParaRPr lang="zh-CN" altLang="en-US" dirty="0"/>
          </a:p>
        </p:txBody>
      </p:sp>
      <p:sp>
        <p:nvSpPr>
          <p:cNvPr id="4" name="对角圆角矩形 3"/>
          <p:cNvSpPr/>
          <p:nvPr/>
        </p:nvSpPr>
        <p:spPr>
          <a:xfrm flipH="1">
            <a:off x="1115616" y="1916832"/>
            <a:ext cx="6984776" cy="4104456"/>
          </a:xfrm>
          <a:prstGeom prst="round2DiagRect">
            <a:avLst/>
          </a:prstGeom>
          <a:noFill/>
          <a:ln w="127000" cmpd="tri">
            <a:solidFill>
              <a:srgbClr val="808080"/>
            </a:solidFill>
            <a:miter lim="800000"/>
            <a:headEnd/>
            <a:tailEnd/>
          </a:ln>
        </p:spPr>
        <p:txBody>
          <a:bodyPr vert="horz" lIns="90000" tIns="46800" rIns="90000" bIns="46800" rtlCol="0">
            <a:normAutofit/>
          </a:bodyPr>
          <a:lstStyle/>
          <a:p>
            <a:pPr marL="180000" lvl="0" indent="-342900" fontAlgn="base">
              <a:lnSpc>
                <a:spcPct val="115000"/>
              </a:lnSpc>
              <a:spcBef>
                <a:spcPct val="10000"/>
              </a:spcBef>
              <a:spcAft>
                <a:spcPct val="10000"/>
              </a:spcAft>
              <a:buClr>
                <a:srgbClr val="003366"/>
              </a:buClr>
              <a:buSzPct val="76000"/>
              <a:buFont typeface="Wingdings 2" pitchFamily="18" charset="2"/>
              <a:buNone/>
            </a:pPr>
            <a:endParaRPr kumimoji="1" lang="zh-CN" altLang="en-US" sz="3600" b="1">
              <a:solidFill>
                <a:srgbClr val="00264C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691680" y="2304636"/>
            <a:ext cx="5328592" cy="3125840"/>
            <a:chOff x="1691680" y="2304636"/>
            <a:chExt cx="5328592" cy="3125840"/>
          </a:xfrm>
        </p:grpSpPr>
        <p:sp>
          <p:nvSpPr>
            <p:cNvPr id="5" name="矩形 4">
              <a:hlinkClick r:id="rId3" action="ppaction://hlinksldjump"/>
            </p:cNvPr>
            <p:cNvSpPr/>
            <p:nvPr/>
          </p:nvSpPr>
          <p:spPr>
            <a:xfrm>
              <a:off x="1691680" y="2304636"/>
              <a:ext cx="4536504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>
              <a:hlinkClick r:id="rId4" action="ppaction://hlinksldjump"/>
            </p:cNvPr>
            <p:cNvSpPr/>
            <p:nvPr/>
          </p:nvSpPr>
          <p:spPr>
            <a:xfrm>
              <a:off x="1691680" y="3154561"/>
              <a:ext cx="5328592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hlinkClick r:id="rId5" action="ppaction://hlinksldjump"/>
            </p:cNvPr>
            <p:cNvSpPr/>
            <p:nvPr/>
          </p:nvSpPr>
          <p:spPr>
            <a:xfrm>
              <a:off x="1691680" y="4004486"/>
              <a:ext cx="4896544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hlinkClick r:id="rId6" action="ppaction://hlinksldjump"/>
            </p:cNvPr>
            <p:cNvSpPr/>
            <p:nvPr/>
          </p:nvSpPr>
          <p:spPr>
            <a:xfrm>
              <a:off x="1691680" y="4854412"/>
              <a:ext cx="5040560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22590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2.4.1  </a:t>
            </a:r>
            <a:r>
              <a:rPr lang="en-US" altLang="zh-CN" dirty="0"/>
              <a:t>Pentium</a:t>
            </a:r>
            <a:r>
              <a:rPr lang="zh-CN" altLang="zh-CN" dirty="0"/>
              <a:t>微处理器</a:t>
            </a:r>
            <a:endParaRPr lang="zh-CN" altLang="en-US" dirty="0"/>
          </a:p>
        </p:txBody>
      </p:sp>
      <p:sp>
        <p:nvSpPr>
          <p:cNvPr id="8" name="标题 2"/>
          <p:cNvSpPr txBox="1">
            <a:spLocks/>
          </p:cNvSpPr>
          <p:nvPr/>
        </p:nvSpPr>
        <p:spPr>
          <a:xfrm>
            <a:off x="540000" y="1124744"/>
            <a:ext cx="6449201" cy="584775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 anchorCtr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en-US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．</a:t>
            </a:r>
            <a:r>
              <a:rPr lang="en-US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Pentium</a:t>
            </a:r>
            <a:r>
              <a:rPr lang="zh-CN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微处理器的主要特点</a:t>
            </a: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646051" y="1811146"/>
            <a:ext cx="7851898" cy="4456261"/>
          </a:xfrm>
          <a:prstGeom prst="rect">
            <a:avLst/>
          </a:prstGeom>
          <a:solidFill>
            <a:srgbClr val="CCCCFF">
              <a:alpha val="50195"/>
            </a:srgbClr>
          </a:solidFill>
          <a:ln w="28575">
            <a:solidFill>
              <a:srgbClr val="0070C0"/>
            </a:solidFill>
            <a:miter lim="800000"/>
            <a:headEnd/>
            <a:tailEnd/>
          </a:ln>
          <a:effectLst/>
          <a:extLst/>
        </p:spPr>
        <p:txBody>
          <a:bodyPr wrap="square" lIns="180000" tIns="90000" rIns="180000" bIns="90000">
            <a:spAutoFit/>
          </a:bodyPr>
          <a:lstStyle>
            <a:defPPr>
              <a:defRPr lang="zh-CN"/>
            </a:defPPr>
            <a:lvl1pPr indent="648000" algn="just" eaLnBrk="0" hangingPunc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 kumimoji="1" sz="2400" b="1">
                <a:solidFill>
                  <a:srgbClr val="000066"/>
                </a:solidFill>
                <a:latin typeface="Times New Roman" pitchFamily="18" charset="0"/>
                <a:ea typeface="华文楷体" pitchFamily="2" charset="-122"/>
              </a:defRPr>
            </a:lvl1pPr>
            <a:lvl2pPr marL="742950" indent="-28575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2pPr>
            <a:lvl3pPr marL="11430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3pPr>
            <a:lvl4pPr marL="16002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4pPr>
            <a:lvl5pPr marL="20574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9pPr>
          </a:lstStyle>
          <a:p>
            <a:pPr marL="457200" indent="-457200">
              <a:lnSpc>
                <a:spcPct val="95000"/>
              </a:lnSpc>
              <a:spcBef>
                <a:spcPts val="10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zh-CN" altLang="zh-CN" b="0" dirty="0" smtClean="0">
                <a:ea typeface="楷体_GB2312"/>
              </a:rPr>
              <a:t>外部</a:t>
            </a:r>
            <a:r>
              <a:rPr lang="zh-CN" altLang="zh-CN" b="0" dirty="0">
                <a:ea typeface="楷体_GB2312"/>
              </a:rPr>
              <a:t>数据总线扩展为</a:t>
            </a:r>
            <a:r>
              <a:rPr lang="en-US" altLang="zh-CN" b="0" dirty="0">
                <a:ea typeface="楷体_GB2312"/>
              </a:rPr>
              <a:t>64</a:t>
            </a:r>
            <a:r>
              <a:rPr lang="zh-CN" altLang="zh-CN" b="0" dirty="0">
                <a:ea typeface="楷体_GB2312"/>
              </a:rPr>
              <a:t>位，工作</a:t>
            </a:r>
            <a:r>
              <a:rPr lang="zh-CN" altLang="zh-CN" b="0" dirty="0" smtClean="0">
                <a:ea typeface="楷体_GB2312"/>
              </a:rPr>
              <a:t>频率</a:t>
            </a:r>
            <a:r>
              <a:rPr lang="en-US" altLang="zh-CN" b="0" dirty="0" smtClean="0">
                <a:ea typeface="楷体_GB2312"/>
              </a:rPr>
              <a:t>66MHz～200MHz</a:t>
            </a:r>
            <a:r>
              <a:rPr lang="zh-CN" altLang="zh-CN" b="0" dirty="0">
                <a:ea typeface="楷体_GB2312"/>
              </a:rPr>
              <a:t>，支持多种类型的总线周期</a:t>
            </a:r>
            <a:r>
              <a:rPr lang="zh-CN" altLang="zh-CN" b="0" dirty="0" smtClean="0">
                <a:ea typeface="楷体_GB2312"/>
              </a:rPr>
              <a:t>操作</a:t>
            </a:r>
            <a:r>
              <a:rPr lang="zh-CN" altLang="en-US" b="0" dirty="0" smtClean="0">
                <a:ea typeface="楷体_GB2312"/>
              </a:rPr>
              <a:t>。</a:t>
            </a:r>
            <a:endParaRPr lang="zh-CN" altLang="zh-CN" b="0" dirty="0">
              <a:ea typeface="楷体_GB2312"/>
            </a:endParaRPr>
          </a:p>
          <a:p>
            <a:pPr marL="457200" indent="-457200">
              <a:lnSpc>
                <a:spcPct val="95000"/>
              </a:lnSpc>
              <a:spcBef>
                <a:spcPts val="10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zh-CN" altLang="zh-CN" b="0" dirty="0" smtClean="0">
                <a:ea typeface="楷体_GB2312"/>
              </a:rPr>
              <a:t>采用</a:t>
            </a:r>
            <a:r>
              <a:rPr lang="zh-CN" altLang="zh-CN" b="0" dirty="0">
                <a:ea typeface="楷体_GB2312"/>
              </a:rPr>
              <a:t>超标量流水线结构</a:t>
            </a:r>
            <a:r>
              <a:rPr lang="zh-CN" altLang="zh-CN" b="0" dirty="0" smtClean="0">
                <a:ea typeface="楷体_GB2312"/>
              </a:rPr>
              <a:t>，整数</a:t>
            </a:r>
            <a:r>
              <a:rPr lang="zh-CN" altLang="zh-CN" b="0" dirty="0">
                <a:ea typeface="楷体_GB2312"/>
              </a:rPr>
              <a:t>运算部件由</a:t>
            </a:r>
            <a:r>
              <a:rPr lang="en-US" altLang="zh-CN" b="0" dirty="0">
                <a:ea typeface="楷体_GB2312"/>
              </a:rPr>
              <a:t>U</a:t>
            </a:r>
            <a:r>
              <a:rPr lang="zh-CN" altLang="zh-CN" b="0" dirty="0">
                <a:ea typeface="楷体_GB2312"/>
              </a:rPr>
              <a:t>和</a:t>
            </a:r>
            <a:r>
              <a:rPr lang="en-US" altLang="zh-CN" b="0" dirty="0">
                <a:ea typeface="楷体_GB2312"/>
              </a:rPr>
              <a:t>V</a:t>
            </a:r>
            <a:r>
              <a:rPr lang="zh-CN" altLang="zh-CN" b="0" dirty="0">
                <a:ea typeface="楷体_GB2312"/>
              </a:rPr>
              <a:t>两条指令流水线构成，且与浮点运算器并行</a:t>
            </a:r>
            <a:r>
              <a:rPr lang="zh-CN" altLang="zh-CN" b="0" dirty="0" smtClean="0">
                <a:ea typeface="楷体_GB2312"/>
              </a:rPr>
              <a:t>执行</a:t>
            </a:r>
            <a:r>
              <a:rPr lang="zh-CN" altLang="en-US" b="0" dirty="0" smtClean="0">
                <a:ea typeface="楷体_GB2312"/>
              </a:rPr>
              <a:t>。</a:t>
            </a:r>
            <a:endParaRPr lang="en-US" altLang="zh-CN" b="0" dirty="0" smtClean="0">
              <a:ea typeface="楷体_GB2312"/>
            </a:endParaRPr>
          </a:p>
          <a:p>
            <a:pPr marL="457200" indent="-457200">
              <a:lnSpc>
                <a:spcPct val="95000"/>
              </a:lnSpc>
              <a:spcBef>
                <a:spcPts val="10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zh-CN" altLang="zh-CN" b="0" dirty="0" smtClean="0">
                <a:ea typeface="楷体_GB2312"/>
              </a:rPr>
              <a:t>全新</a:t>
            </a:r>
            <a:r>
              <a:rPr lang="zh-CN" altLang="zh-CN" b="0" dirty="0">
                <a:ea typeface="楷体_GB2312"/>
              </a:rPr>
              <a:t>设计的增强型浮点运算器，采用了超级流水线</a:t>
            </a:r>
            <a:r>
              <a:rPr lang="zh-CN" altLang="zh-CN" b="0" dirty="0" smtClean="0">
                <a:ea typeface="楷体_GB2312"/>
              </a:rPr>
              <a:t>技术</a:t>
            </a:r>
            <a:r>
              <a:rPr lang="zh-CN" altLang="en-US" b="0" dirty="0" smtClean="0">
                <a:ea typeface="楷体_GB2312"/>
              </a:rPr>
              <a:t>（</a:t>
            </a:r>
            <a:r>
              <a:rPr lang="en-US" altLang="zh-CN" b="0" dirty="0" smtClean="0">
                <a:ea typeface="楷体_GB2312"/>
              </a:rPr>
              <a:t>8</a:t>
            </a:r>
            <a:r>
              <a:rPr lang="zh-CN" altLang="zh-CN" b="0" dirty="0" smtClean="0">
                <a:ea typeface="楷体_GB2312"/>
              </a:rPr>
              <a:t>级</a:t>
            </a:r>
            <a:r>
              <a:rPr lang="zh-CN" altLang="en-US" b="0" dirty="0" smtClean="0">
                <a:ea typeface="楷体_GB2312"/>
              </a:rPr>
              <a:t>）</a:t>
            </a:r>
            <a:r>
              <a:rPr lang="zh-CN" altLang="zh-CN" b="0" dirty="0" smtClean="0">
                <a:ea typeface="楷体_GB2312"/>
              </a:rPr>
              <a:t>，对</a:t>
            </a:r>
            <a:r>
              <a:rPr lang="zh-CN" altLang="zh-CN" b="0" dirty="0">
                <a:ea typeface="楷体_GB2312"/>
              </a:rPr>
              <a:t>一些常用的简单指令进行固化</a:t>
            </a:r>
            <a:r>
              <a:rPr lang="zh-CN" altLang="zh-CN" b="0" dirty="0" smtClean="0">
                <a:ea typeface="楷体_GB2312"/>
              </a:rPr>
              <a:t>，使得</a:t>
            </a:r>
            <a:r>
              <a:rPr lang="zh-CN" altLang="zh-CN" b="0" dirty="0">
                <a:ea typeface="楷体_GB2312"/>
              </a:rPr>
              <a:t>浮点运算速度大大</a:t>
            </a:r>
            <a:r>
              <a:rPr lang="zh-CN" altLang="zh-CN" b="0" dirty="0" smtClean="0">
                <a:ea typeface="楷体_GB2312"/>
              </a:rPr>
              <a:t>提高</a:t>
            </a:r>
            <a:r>
              <a:rPr lang="zh-CN" altLang="en-US" b="0" dirty="0" smtClean="0">
                <a:ea typeface="楷体_GB2312"/>
              </a:rPr>
              <a:t>。</a:t>
            </a:r>
            <a:endParaRPr lang="zh-CN" altLang="zh-CN" b="0" dirty="0">
              <a:ea typeface="楷体_GB2312"/>
            </a:endParaRPr>
          </a:p>
          <a:p>
            <a:pPr marL="457200" indent="-457200">
              <a:lnSpc>
                <a:spcPct val="95000"/>
              </a:lnSpc>
              <a:spcBef>
                <a:spcPts val="10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zh-CN" altLang="zh-CN" b="0" dirty="0" smtClean="0">
                <a:ea typeface="楷体_GB2312"/>
              </a:rPr>
              <a:t>采用</a:t>
            </a:r>
            <a:r>
              <a:rPr lang="zh-CN" altLang="zh-CN" b="0" dirty="0">
                <a:ea typeface="楷体_GB2312"/>
              </a:rPr>
              <a:t>双高速缓冲存储器</a:t>
            </a:r>
            <a:r>
              <a:rPr lang="zh-CN" altLang="zh-CN" b="0" dirty="0" smtClean="0">
                <a:ea typeface="楷体_GB2312"/>
              </a:rPr>
              <a:t>结构</a:t>
            </a:r>
            <a:r>
              <a:rPr lang="zh-CN" altLang="en-US" b="0" dirty="0" smtClean="0">
                <a:ea typeface="楷体_GB2312"/>
              </a:rPr>
              <a:t>（</a:t>
            </a:r>
            <a:r>
              <a:rPr lang="en-US" altLang="zh-CN" b="0" dirty="0" smtClean="0">
                <a:ea typeface="楷体_GB2312"/>
              </a:rPr>
              <a:t>8KB</a:t>
            </a:r>
            <a:r>
              <a:rPr lang="zh-CN" altLang="zh-CN" b="0" dirty="0" smtClean="0">
                <a:ea typeface="楷体_GB2312"/>
              </a:rPr>
              <a:t>指令</a:t>
            </a:r>
            <a:r>
              <a:rPr lang="en-US" altLang="zh-CN" b="0" dirty="0" smtClean="0">
                <a:ea typeface="楷体_GB2312"/>
              </a:rPr>
              <a:t>Cache+8KB</a:t>
            </a:r>
            <a:r>
              <a:rPr lang="zh-CN" altLang="zh-CN" b="0" dirty="0" smtClean="0">
                <a:ea typeface="楷体_GB2312"/>
              </a:rPr>
              <a:t>数据</a:t>
            </a:r>
            <a:r>
              <a:rPr lang="en-US" altLang="zh-CN" b="0" dirty="0" smtClean="0">
                <a:ea typeface="楷体_GB2312"/>
              </a:rPr>
              <a:t>Cache</a:t>
            </a:r>
            <a:r>
              <a:rPr lang="zh-CN" altLang="en-US" b="0" dirty="0" smtClean="0">
                <a:ea typeface="楷体_GB2312"/>
              </a:rPr>
              <a:t>）。</a:t>
            </a:r>
            <a:endParaRPr lang="zh-CN" altLang="zh-CN" b="0" dirty="0">
              <a:ea typeface="楷体_GB2312"/>
            </a:endParaRPr>
          </a:p>
          <a:p>
            <a:pPr marL="457200" indent="-457200">
              <a:lnSpc>
                <a:spcPct val="95000"/>
              </a:lnSpc>
              <a:spcBef>
                <a:spcPts val="10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zh-CN" altLang="zh-CN" b="0" dirty="0" smtClean="0">
                <a:ea typeface="楷体_GB2312"/>
              </a:rPr>
              <a:t>处理器</a:t>
            </a:r>
            <a:r>
              <a:rPr lang="zh-CN" altLang="zh-CN" b="0" dirty="0">
                <a:ea typeface="楷体_GB2312"/>
              </a:rPr>
              <a:t>内部采用指令预取和分支预测</a:t>
            </a:r>
            <a:r>
              <a:rPr lang="zh-CN" altLang="zh-CN" b="0" dirty="0" smtClean="0">
                <a:ea typeface="楷体_GB2312"/>
              </a:rPr>
              <a:t>技术</a:t>
            </a:r>
            <a:r>
              <a:rPr lang="zh-CN" altLang="en-US" b="0" dirty="0" smtClean="0">
                <a:ea typeface="楷体_GB2312"/>
              </a:rPr>
              <a:t>，</a:t>
            </a:r>
            <a:r>
              <a:rPr lang="zh-CN" altLang="zh-CN" b="0" dirty="0" smtClean="0">
                <a:ea typeface="楷体_GB2312"/>
              </a:rPr>
              <a:t>从而</a:t>
            </a:r>
            <a:r>
              <a:rPr lang="zh-CN" altLang="zh-CN" b="0" dirty="0">
                <a:ea typeface="楷体_GB2312"/>
              </a:rPr>
              <a:t>大大提高流水线的执行</a:t>
            </a:r>
            <a:r>
              <a:rPr lang="zh-CN" altLang="zh-CN" b="0" dirty="0" smtClean="0">
                <a:ea typeface="楷体_GB2312"/>
              </a:rPr>
              <a:t>效率</a:t>
            </a:r>
            <a:r>
              <a:rPr lang="zh-CN" altLang="en-US" b="0" dirty="0" smtClean="0">
                <a:ea typeface="楷体_GB2312"/>
              </a:rPr>
              <a:t>。</a:t>
            </a:r>
            <a:endParaRPr lang="zh-CN" altLang="zh-CN" b="0" dirty="0">
              <a:ea typeface="楷体_GB2312"/>
            </a:endParaRPr>
          </a:p>
          <a:p>
            <a:pPr marL="457200" indent="-457200">
              <a:lnSpc>
                <a:spcPct val="95000"/>
              </a:lnSpc>
              <a:spcBef>
                <a:spcPts val="10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zh-CN" altLang="zh-CN" b="0" dirty="0" smtClean="0">
                <a:ea typeface="楷体_GB2312"/>
              </a:rPr>
              <a:t>增加</a:t>
            </a:r>
            <a:r>
              <a:rPr lang="zh-CN" altLang="zh-CN" b="0" dirty="0">
                <a:ea typeface="楷体_GB2312"/>
              </a:rPr>
              <a:t>了数据整合和出错检测功能及调试和测试</a:t>
            </a:r>
            <a:r>
              <a:rPr lang="zh-CN" altLang="zh-CN" b="0" dirty="0" smtClean="0">
                <a:ea typeface="楷体_GB2312"/>
              </a:rPr>
              <a:t>功能</a:t>
            </a:r>
            <a:r>
              <a:rPr lang="zh-CN" altLang="en-US" b="0" dirty="0" smtClean="0">
                <a:ea typeface="楷体_GB2312"/>
              </a:rPr>
              <a:t>。</a:t>
            </a:r>
            <a:endParaRPr lang="zh-CN" altLang="zh-CN" b="0" dirty="0">
              <a:ea typeface="楷体_GB2312"/>
            </a:endParaRPr>
          </a:p>
        </p:txBody>
      </p:sp>
    </p:spTree>
    <p:extLst>
      <p:ext uri="{BB962C8B-B14F-4D97-AF65-F5344CB8AC3E}">
        <p14:creationId xmlns:p14="http://schemas.microsoft.com/office/powerpoint/2010/main" val="3906107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dirty="0"/>
              <a:t>2.4.1  Pentium</a:t>
            </a:r>
            <a:r>
              <a:rPr lang="zh-CN" altLang="zh-CN" dirty="0"/>
              <a:t>微处理器</a:t>
            </a:r>
            <a:endParaRPr lang="zh-CN" altLang="en-US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136" t="7423" r="13175" b="8405"/>
          <a:stretch/>
        </p:blipFill>
        <p:spPr bwMode="auto">
          <a:xfrm>
            <a:off x="1045732" y="1709995"/>
            <a:ext cx="7052537" cy="4644000"/>
          </a:xfrm>
          <a:prstGeom prst="rect">
            <a:avLst/>
          </a:prstGeom>
          <a:noFill/>
          <a:ln w="19050">
            <a:solidFill>
              <a:srgbClr val="00B0F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836711"/>
            <a:ext cx="7596336" cy="887797"/>
          </a:xfrm>
        </p:spPr>
        <p:txBody>
          <a:bodyPr/>
          <a:lstStyle/>
          <a:p>
            <a:pPr algn="l" rtl="0" eaLnBrk="1" latinLnBrk="0" hangingPunct="1"/>
            <a:r>
              <a:rPr lang="en-US" altLang="zh-CN" sz="3200" b="0" kern="1200" dirty="0" smtClean="0">
                <a:solidFill>
                  <a:srgbClr val="000000"/>
                </a:solidFill>
                <a:effectLst/>
                <a:latin typeface="黑体"/>
                <a:ea typeface="黑体"/>
                <a:cs typeface="+mn-cs"/>
              </a:rPr>
              <a:t>2</a:t>
            </a:r>
            <a:r>
              <a:rPr lang="zh-CN" altLang="zh-CN" sz="3200" b="0" kern="1200" dirty="0" smtClean="0">
                <a:solidFill>
                  <a:srgbClr val="000000"/>
                </a:solidFill>
                <a:effectLst/>
                <a:latin typeface="黑体"/>
                <a:ea typeface="黑体"/>
                <a:cs typeface="+mn-cs"/>
              </a:rPr>
              <a:t>．</a:t>
            </a:r>
            <a:r>
              <a:rPr lang="en-US" altLang="zh-CN" sz="3200" b="0" kern="1200" dirty="0" smtClean="0">
                <a:solidFill>
                  <a:srgbClr val="000000"/>
                </a:solidFill>
                <a:effectLst/>
                <a:latin typeface="黑体"/>
                <a:ea typeface="黑体"/>
                <a:cs typeface="+mn-cs"/>
              </a:rPr>
              <a:t>Pentium</a:t>
            </a:r>
            <a:r>
              <a:rPr lang="zh-CN" altLang="zh-CN" sz="3200" b="0" kern="1200" dirty="0" smtClean="0">
                <a:solidFill>
                  <a:srgbClr val="000000"/>
                </a:solidFill>
                <a:effectLst/>
                <a:latin typeface="黑体"/>
                <a:ea typeface="黑体"/>
                <a:cs typeface="+mn-cs"/>
              </a:rPr>
              <a:t>微处理器的内部结构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4850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dirty="0"/>
              <a:t>2.4.1  Pentium</a:t>
            </a:r>
            <a:r>
              <a:rPr lang="zh-CN" altLang="zh-CN" dirty="0"/>
              <a:t>微处理器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836711"/>
            <a:ext cx="7596336" cy="887797"/>
          </a:xfrm>
        </p:spPr>
        <p:txBody>
          <a:bodyPr/>
          <a:lstStyle/>
          <a:p>
            <a:pPr algn="l" rtl="0" eaLnBrk="1" latinLnBrk="0" hangingPunct="1"/>
            <a:r>
              <a:rPr lang="en-US" altLang="zh-CN" sz="3200" b="0" kern="1200" dirty="0" smtClean="0">
                <a:solidFill>
                  <a:srgbClr val="000000"/>
                </a:solidFill>
                <a:effectLst/>
                <a:latin typeface="黑体"/>
                <a:ea typeface="黑体"/>
                <a:cs typeface="+mn-cs"/>
              </a:rPr>
              <a:t>2</a:t>
            </a:r>
            <a:r>
              <a:rPr lang="zh-CN" altLang="zh-CN" sz="3200" b="0" kern="1200" dirty="0" smtClean="0">
                <a:solidFill>
                  <a:srgbClr val="000000"/>
                </a:solidFill>
                <a:effectLst/>
                <a:latin typeface="黑体"/>
                <a:ea typeface="黑体"/>
                <a:cs typeface="+mn-cs"/>
              </a:rPr>
              <a:t>．</a:t>
            </a:r>
            <a:r>
              <a:rPr lang="en-US" altLang="zh-CN" sz="3200" b="0" kern="1200" dirty="0" smtClean="0">
                <a:solidFill>
                  <a:srgbClr val="000000"/>
                </a:solidFill>
                <a:effectLst/>
                <a:latin typeface="黑体"/>
                <a:ea typeface="黑体"/>
                <a:cs typeface="+mn-cs"/>
              </a:rPr>
              <a:t>Pentium</a:t>
            </a:r>
            <a:r>
              <a:rPr lang="zh-CN" altLang="zh-CN" sz="3200" b="0" kern="1200" dirty="0" smtClean="0">
                <a:solidFill>
                  <a:srgbClr val="000000"/>
                </a:solidFill>
                <a:effectLst/>
                <a:latin typeface="黑体"/>
                <a:ea typeface="黑体"/>
                <a:cs typeface="+mn-cs"/>
              </a:rPr>
              <a:t>微处理器的内部结构</a:t>
            </a:r>
            <a:endParaRPr lang="zh-CN" altLang="en-US" dirty="0"/>
          </a:p>
        </p:txBody>
      </p:sp>
      <p:sp>
        <p:nvSpPr>
          <p:cNvPr id="6" name="Text Box 17"/>
          <p:cNvSpPr txBox="1">
            <a:spLocks noChangeArrowheads="1"/>
          </p:cNvSpPr>
          <p:nvPr/>
        </p:nvSpPr>
        <p:spPr bwMode="auto">
          <a:xfrm>
            <a:off x="971600" y="1972468"/>
            <a:ext cx="7488832" cy="3976812"/>
          </a:xfrm>
          <a:prstGeom prst="rect">
            <a:avLst/>
          </a:prstGeom>
          <a:solidFill>
            <a:srgbClr val="E7E7FF">
              <a:alpha val="50195"/>
            </a:srgbClr>
          </a:solidFill>
          <a:ln w="19050">
            <a:solidFill>
              <a:srgbClr val="FF0000"/>
            </a:solidFill>
            <a:miter lim="800000"/>
            <a:headEnd/>
            <a:tailEnd/>
          </a:ln>
          <a:effectLst/>
          <a:extLst/>
        </p:spPr>
        <p:txBody>
          <a:bodyPr wrap="square" lIns="180000" tIns="180000" rIns="180000" bIns="180000">
            <a:spAutoFit/>
          </a:bodyPr>
          <a:lstStyle>
            <a:defPPr>
              <a:defRPr lang="zh-CN"/>
            </a:defPPr>
            <a:lvl1pPr indent="648000" algn="just" eaLnBrk="0" hangingPunc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 kumimoji="1" sz="2400" b="1">
                <a:solidFill>
                  <a:srgbClr val="000066"/>
                </a:solidFill>
                <a:latin typeface="Times New Roman" pitchFamily="18" charset="0"/>
                <a:ea typeface="华文楷体" pitchFamily="2" charset="-122"/>
              </a:defRPr>
            </a:lvl1pPr>
            <a:lvl2pPr marL="742950" indent="-28575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2pPr>
            <a:lvl3pPr marL="11430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3pPr>
            <a:lvl4pPr marL="16002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4pPr>
            <a:lvl5pPr marL="20574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9pPr>
          </a:lstStyle>
          <a:p>
            <a:pPr indent="0"/>
            <a:r>
              <a:rPr lang="zh-CN" altLang="zh-CN" sz="2800" b="0" dirty="0" smtClean="0"/>
              <a:t>（</a:t>
            </a:r>
            <a:r>
              <a:rPr lang="en-US" altLang="zh-CN" sz="2800" b="0" dirty="0"/>
              <a:t>1</a:t>
            </a:r>
            <a:r>
              <a:rPr lang="zh-CN" altLang="zh-CN" sz="2800" b="0" dirty="0"/>
              <a:t>）总线</a:t>
            </a:r>
            <a:r>
              <a:rPr lang="zh-CN" altLang="zh-CN" sz="2800" b="0" dirty="0" smtClean="0"/>
              <a:t>接口</a:t>
            </a:r>
            <a:endParaRPr lang="zh-CN" altLang="zh-CN" sz="2800" b="0" dirty="0"/>
          </a:p>
          <a:p>
            <a:pPr indent="0"/>
            <a:r>
              <a:rPr lang="zh-CN" altLang="zh-CN" sz="2800" b="0" dirty="0"/>
              <a:t>（</a:t>
            </a:r>
            <a:r>
              <a:rPr lang="en-US" altLang="zh-CN" sz="2800" b="0" dirty="0"/>
              <a:t>2</a:t>
            </a:r>
            <a:r>
              <a:rPr lang="zh-CN" altLang="zh-CN" sz="2800" b="0" dirty="0"/>
              <a:t>）数据</a:t>
            </a:r>
            <a:r>
              <a:rPr lang="en-US" altLang="zh-CN" sz="2800" b="0" dirty="0"/>
              <a:t>Cache</a:t>
            </a:r>
            <a:r>
              <a:rPr lang="zh-CN" altLang="zh-CN" sz="2800" b="0" dirty="0"/>
              <a:t>和指令</a:t>
            </a:r>
            <a:r>
              <a:rPr lang="en-US" altLang="zh-CN" sz="2800" b="0" dirty="0" smtClean="0"/>
              <a:t>Cache</a:t>
            </a:r>
            <a:endParaRPr lang="zh-CN" altLang="zh-CN" sz="2800" b="0" dirty="0"/>
          </a:p>
          <a:p>
            <a:pPr indent="0"/>
            <a:r>
              <a:rPr lang="zh-CN" altLang="zh-CN" sz="2800" b="0" dirty="0"/>
              <a:t>（</a:t>
            </a:r>
            <a:r>
              <a:rPr lang="en-US" altLang="zh-CN" sz="2800" b="0" dirty="0"/>
              <a:t>3</a:t>
            </a:r>
            <a:r>
              <a:rPr lang="zh-CN" altLang="zh-CN" sz="2800" b="0" dirty="0"/>
              <a:t>）指令预取缓冲器和分支目标预测</a:t>
            </a:r>
            <a:r>
              <a:rPr lang="zh-CN" altLang="zh-CN" sz="2800" b="0" dirty="0" smtClean="0"/>
              <a:t>缓冲器</a:t>
            </a:r>
            <a:endParaRPr lang="zh-CN" altLang="zh-CN" sz="2800" b="0" dirty="0"/>
          </a:p>
          <a:p>
            <a:pPr indent="0"/>
            <a:r>
              <a:rPr lang="zh-CN" altLang="zh-CN" sz="2800" b="0" dirty="0"/>
              <a:t>（</a:t>
            </a:r>
            <a:r>
              <a:rPr lang="en-US" altLang="zh-CN" sz="2800" b="0" dirty="0"/>
              <a:t>4</a:t>
            </a:r>
            <a:r>
              <a:rPr lang="zh-CN" altLang="zh-CN" sz="2800" b="0" dirty="0"/>
              <a:t>）指令译码与</a:t>
            </a:r>
            <a:r>
              <a:rPr lang="zh-CN" altLang="zh-CN" sz="2800" b="0" dirty="0" smtClean="0"/>
              <a:t>控制</a:t>
            </a:r>
            <a:endParaRPr lang="zh-CN" altLang="zh-CN" sz="2800" b="0" dirty="0"/>
          </a:p>
          <a:p>
            <a:pPr indent="0"/>
            <a:r>
              <a:rPr lang="zh-CN" altLang="zh-CN" sz="2800" b="0" dirty="0"/>
              <a:t>（</a:t>
            </a:r>
            <a:r>
              <a:rPr lang="en-US" altLang="zh-CN" sz="2800" b="0" dirty="0"/>
              <a:t>5</a:t>
            </a:r>
            <a:r>
              <a:rPr lang="zh-CN" altLang="zh-CN" sz="2800" b="0" dirty="0"/>
              <a:t>）整数执行</a:t>
            </a:r>
            <a:r>
              <a:rPr lang="zh-CN" altLang="zh-CN" sz="2800" b="0" dirty="0" smtClean="0"/>
              <a:t>部件</a:t>
            </a:r>
            <a:endParaRPr lang="zh-CN" altLang="zh-CN" sz="2800" b="0" dirty="0"/>
          </a:p>
          <a:p>
            <a:pPr indent="0"/>
            <a:r>
              <a:rPr lang="zh-CN" altLang="zh-CN" sz="2800" b="0" dirty="0"/>
              <a:t>（</a:t>
            </a:r>
            <a:r>
              <a:rPr lang="en-US" altLang="zh-CN" sz="2800" b="0" dirty="0"/>
              <a:t>6</a:t>
            </a:r>
            <a:r>
              <a:rPr lang="zh-CN" altLang="zh-CN" sz="2800" b="0" dirty="0"/>
              <a:t>）浮点运算</a:t>
            </a:r>
            <a:r>
              <a:rPr lang="zh-CN" altLang="zh-CN" sz="2800" b="0" dirty="0" smtClean="0"/>
              <a:t>部件</a:t>
            </a:r>
            <a:endParaRPr lang="zh-CN" altLang="zh-CN" sz="2800" b="0" dirty="0"/>
          </a:p>
        </p:txBody>
      </p:sp>
    </p:spTree>
    <p:extLst>
      <p:ext uri="{BB962C8B-B14F-4D97-AF65-F5344CB8AC3E}">
        <p14:creationId xmlns:p14="http://schemas.microsoft.com/office/powerpoint/2010/main" val="2328648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5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1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6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2.4.2  </a:t>
            </a:r>
            <a:r>
              <a:rPr lang="en-US" altLang="zh-CN" dirty="0"/>
              <a:t>Intel P6</a:t>
            </a:r>
            <a:r>
              <a:rPr lang="zh-CN" altLang="zh-CN" dirty="0"/>
              <a:t>系列微处理器</a:t>
            </a:r>
            <a:endParaRPr lang="zh-CN" altLang="en-US" dirty="0"/>
          </a:p>
        </p:txBody>
      </p:sp>
      <p:sp>
        <p:nvSpPr>
          <p:cNvPr id="8" name="标题 2"/>
          <p:cNvSpPr txBox="1">
            <a:spLocks/>
          </p:cNvSpPr>
          <p:nvPr/>
        </p:nvSpPr>
        <p:spPr>
          <a:xfrm>
            <a:off x="540000" y="1124744"/>
            <a:ext cx="7930376" cy="584775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 anchorCtr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en-US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．</a:t>
            </a:r>
            <a:r>
              <a:rPr lang="en-US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Intel P6</a:t>
            </a:r>
            <a:r>
              <a:rPr lang="zh-CN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系列中的典型微处理器芯片</a:t>
            </a:r>
          </a:p>
        </p:txBody>
      </p:sp>
      <p:sp>
        <p:nvSpPr>
          <p:cNvPr id="4" name="Text Box 23"/>
          <p:cNvSpPr txBox="1">
            <a:spLocks noChangeArrowheads="1"/>
          </p:cNvSpPr>
          <p:nvPr/>
        </p:nvSpPr>
        <p:spPr bwMode="auto">
          <a:xfrm>
            <a:off x="827584" y="1916832"/>
            <a:ext cx="7488832" cy="4154984"/>
          </a:xfrm>
          <a:prstGeom prst="rect">
            <a:avLst/>
          </a:prstGeom>
          <a:solidFill>
            <a:srgbClr val="EAEAEA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zh-CN" sz="2400" b="1" dirty="0">
                <a:solidFill>
                  <a:srgbClr val="0070C0"/>
                </a:solidFill>
                <a:latin typeface="Times New Roman" pitchFamily="18" charset="0"/>
                <a:ea typeface="楷体_GB2312"/>
                <a:cs typeface="Times New Roman" pitchFamily="18" charset="0"/>
              </a:rPr>
              <a:t>（</a:t>
            </a:r>
            <a:r>
              <a:rPr lang="en-US" altLang="zh-CN" sz="2400" b="1" dirty="0">
                <a:solidFill>
                  <a:srgbClr val="0070C0"/>
                </a:solidFill>
                <a:latin typeface="Times New Roman" pitchFamily="18" charset="0"/>
                <a:ea typeface="楷体_GB2312"/>
                <a:cs typeface="Times New Roman" pitchFamily="18" charset="0"/>
              </a:rPr>
              <a:t>1</a:t>
            </a:r>
            <a:r>
              <a:rPr lang="zh-CN" altLang="zh-CN" sz="2400" b="1" dirty="0">
                <a:solidFill>
                  <a:srgbClr val="0070C0"/>
                </a:solidFill>
                <a:latin typeface="Times New Roman" pitchFamily="18" charset="0"/>
                <a:ea typeface="楷体_GB2312"/>
                <a:cs typeface="Times New Roman" pitchFamily="18" charset="0"/>
              </a:rPr>
              <a:t>）</a:t>
            </a:r>
            <a:r>
              <a:rPr lang="en-US" altLang="zh-CN" sz="2400" b="1" dirty="0">
                <a:solidFill>
                  <a:srgbClr val="0070C0"/>
                </a:solidFill>
                <a:latin typeface="Times New Roman" pitchFamily="18" charset="0"/>
                <a:ea typeface="楷体_GB2312"/>
                <a:cs typeface="Times New Roman" pitchFamily="18" charset="0"/>
              </a:rPr>
              <a:t>Pentium </a:t>
            </a:r>
            <a:r>
              <a:rPr lang="en-US" altLang="zh-CN" sz="2400" b="1" dirty="0" smtClean="0">
                <a:solidFill>
                  <a:srgbClr val="0070C0"/>
                </a:solidFill>
                <a:latin typeface="Times New Roman" pitchFamily="18" charset="0"/>
                <a:ea typeface="楷体_GB2312"/>
                <a:cs typeface="Times New Roman" pitchFamily="18" charset="0"/>
              </a:rPr>
              <a:t>Pro</a:t>
            </a:r>
            <a:r>
              <a:rPr lang="zh-CN" altLang="en-US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：</a:t>
            </a:r>
            <a:r>
              <a:rPr lang="zh-CN" altLang="zh-CN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集成度</a:t>
            </a:r>
            <a:r>
              <a:rPr lang="zh-CN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为</a:t>
            </a:r>
            <a:r>
              <a:rPr lang="en-US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550</a:t>
            </a:r>
            <a:r>
              <a:rPr lang="zh-CN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万晶体管</a:t>
            </a:r>
            <a:r>
              <a:rPr lang="en-US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/</a:t>
            </a:r>
            <a:r>
              <a:rPr lang="zh-CN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片</a:t>
            </a:r>
            <a:r>
              <a:rPr lang="zh-CN" altLang="zh-CN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，</a:t>
            </a:r>
            <a:r>
              <a:rPr lang="zh-CN" altLang="en-US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片内</a:t>
            </a:r>
            <a:r>
              <a:rPr lang="zh-CN" altLang="zh-CN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配</a:t>
            </a:r>
            <a:r>
              <a:rPr lang="zh-CN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有</a:t>
            </a:r>
            <a:r>
              <a:rPr lang="en-US" altLang="zh-CN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8KB</a:t>
            </a:r>
            <a:r>
              <a:rPr lang="zh-CN" altLang="zh-CN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数据</a:t>
            </a:r>
            <a:r>
              <a:rPr lang="en-US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L1-Cache</a:t>
            </a:r>
            <a:r>
              <a:rPr lang="zh-CN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和</a:t>
            </a:r>
            <a:r>
              <a:rPr lang="en-US" altLang="zh-CN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8KB</a:t>
            </a:r>
            <a:r>
              <a:rPr lang="zh-CN" altLang="zh-CN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指令</a:t>
            </a:r>
            <a:r>
              <a:rPr lang="en-US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L1-Cache</a:t>
            </a:r>
            <a:r>
              <a:rPr lang="zh-CN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，还配有</a:t>
            </a:r>
            <a:r>
              <a:rPr lang="en-US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256KB</a:t>
            </a:r>
            <a:r>
              <a:rPr lang="zh-CN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的</a:t>
            </a:r>
            <a:r>
              <a:rPr lang="en-US" altLang="zh-CN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L2-Cache。</a:t>
            </a:r>
            <a:endParaRPr lang="zh-CN" altLang="zh-CN" sz="2400" dirty="0">
              <a:latin typeface="Times New Roman" pitchFamily="18" charset="0"/>
              <a:ea typeface="楷体_GB2312"/>
              <a:cs typeface="Times New Roman" pitchFamily="18" charset="0"/>
            </a:endParaRPr>
          </a:p>
          <a:p>
            <a:pPr algn="just"/>
            <a:r>
              <a:rPr lang="zh-CN" altLang="zh-CN" sz="2400" b="1" dirty="0">
                <a:solidFill>
                  <a:srgbClr val="0070C0"/>
                </a:solidFill>
                <a:latin typeface="Times New Roman" pitchFamily="18" charset="0"/>
                <a:ea typeface="楷体_GB2312"/>
                <a:cs typeface="Times New Roman" pitchFamily="18" charset="0"/>
              </a:rPr>
              <a:t>（</a:t>
            </a:r>
            <a:r>
              <a:rPr lang="en-US" altLang="zh-CN" sz="2400" b="1" dirty="0">
                <a:solidFill>
                  <a:srgbClr val="0070C0"/>
                </a:solidFill>
                <a:latin typeface="Times New Roman" pitchFamily="18" charset="0"/>
                <a:ea typeface="楷体_GB2312"/>
                <a:cs typeface="Times New Roman" pitchFamily="18" charset="0"/>
              </a:rPr>
              <a:t>2</a:t>
            </a:r>
            <a:r>
              <a:rPr lang="zh-CN" altLang="zh-CN" sz="2400" b="1" dirty="0">
                <a:solidFill>
                  <a:srgbClr val="0070C0"/>
                </a:solidFill>
                <a:latin typeface="Times New Roman" pitchFamily="18" charset="0"/>
                <a:ea typeface="楷体_GB2312"/>
                <a:cs typeface="Times New Roman" pitchFamily="18" charset="0"/>
              </a:rPr>
              <a:t>）</a:t>
            </a:r>
            <a:r>
              <a:rPr lang="en-US" altLang="zh-CN" sz="2400" b="1" dirty="0">
                <a:solidFill>
                  <a:srgbClr val="0070C0"/>
                </a:solidFill>
                <a:latin typeface="Times New Roman" pitchFamily="18" charset="0"/>
                <a:ea typeface="楷体_GB2312"/>
                <a:cs typeface="Times New Roman" pitchFamily="18" charset="0"/>
              </a:rPr>
              <a:t>Pentium </a:t>
            </a:r>
            <a:r>
              <a:rPr lang="zh-CN" altLang="zh-CN" sz="2400" b="1" dirty="0" smtClean="0">
                <a:solidFill>
                  <a:srgbClr val="0070C0"/>
                </a:solidFill>
                <a:latin typeface="Times New Roman" pitchFamily="18" charset="0"/>
                <a:ea typeface="楷体_GB2312"/>
                <a:cs typeface="Times New Roman" pitchFamily="18" charset="0"/>
              </a:rPr>
              <a:t>Ⅱ</a:t>
            </a:r>
            <a:r>
              <a:rPr lang="zh-CN" altLang="en-US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：</a:t>
            </a:r>
            <a:r>
              <a:rPr lang="zh-CN" altLang="zh-CN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集成度</a:t>
            </a:r>
            <a:r>
              <a:rPr lang="zh-CN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为</a:t>
            </a:r>
            <a:r>
              <a:rPr lang="en-US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750</a:t>
            </a:r>
            <a:r>
              <a:rPr lang="zh-CN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万晶体管</a:t>
            </a:r>
            <a:r>
              <a:rPr lang="en-US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/</a:t>
            </a:r>
            <a:r>
              <a:rPr lang="zh-CN" altLang="zh-CN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片。片内</a:t>
            </a:r>
            <a:r>
              <a:rPr lang="zh-CN" altLang="en-US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配有</a:t>
            </a:r>
            <a:r>
              <a:rPr lang="en-US" altLang="zh-CN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16KB</a:t>
            </a:r>
            <a:r>
              <a:rPr lang="zh-CN" altLang="zh-CN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数据</a:t>
            </a:r>
            <a:r>
              <a:rPr lang="en-US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L1-Cache</a:t>
            </a:r>
            <a:r>
              <a:rPr lang="zh-CN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和</a:t>
            </a:r>
            <a:r>
              <a:rPr lang="en-US" altLang="zh-CN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16KB</a:t>
            </a:r>
            <a:r>
              <a:rPr lang="zh-CN" altLang="zh-CN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指令</a:t>
            </a:r>
            <a:r>
              <a:rPr lang="en-US" altLang="zh-CN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L1-Cache</a:t>
            </a:r>
            <a:r>
              <a:rPr lang="zh-CN" altLang="en-US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；</a:t>
            </a:r>
            <a:r>
              <a:rPr lang="en-US" altLang="zh-CN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512KB</a:t>
            </a:r>
            <a:r>
              <a:rPr lang="zh-CN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的</a:t>
            </a:r>
            <a:r>
              <a:rPr lang="en-US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L2-Cache</a:t>
            </a:r>
            <a:r>
              <a:rPr lang="zh-CN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采用独立芯片封装，再与处理器芯片共同安装在同一小电路板上，构成整体的</a:t>
            </a:r>
            <a:r>
              <a:rPr lang="zh-CN" altLang="zh-CN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微处理器。</a:t>
            </a:r>
            <a:endParaRPr lang="zh-CN" altLang="zh-CN" sz="2400" dirty="0">
              <a:latin typeface="Times New Roman" pitchFamily="18" charset="0"/>
              <a:ea typeface="楷体_GB2312"/>
              <a:cs typeface="Times New Roman" pitchFamily="18" charset="0"/>
            </a:endParaRPr>
          </a:p>
          <a:p>
            <a:pPr algn="just"/>
            <a:r>
              <a:rPr lang="zh-CN" altLang="zh-CN" sz="2400" b="1" dirty="0">
                <a:solidFill>
                  <a:srgbClr val="0070C0"/>
                </a:solidFill>
                <a:latin typeface="Times New Roman" pitchFamily="18" charset="0"/>
                <a:ea typeface="楷体_GB2312"/>
                <a:cs typeface="Times New Roman" pitchFamily="18" charset="0"/>
              </a:rPr>
              <a:t>（</a:t>
            </a:r>
            <a:r>
              <a:rPr lang="en-US" altLang="zh-CN" sz="2400" b="1" dirty="0">
                <a:solidFill>
                  <a:srgbClr val="0070C0"/>
                </a:solidFill>
                <a:latin typeface="Times New Roman" pitchFamily="18" charset="0"/>
                <a:ea typeface="楷体_GB2312"/>
                <a:cs typeface="Times New Roman" pitchFamily="18" charset="0"/>
              </a:rPr>
              <a:t>3</a:t>
            </a:r>
            <a:r>
              <a:rPr lang="zh-CN" altLang="zh-CN" sz="2400" b="1" dirty="0">
                <a:solidFill>
                  <a:srgbClr val="0070C0"/>
                </a:solidFill>
                <a:latin typeface="Times New Roman" pitchFamily="18" charset="0"/>
                <a:ea typeface="楷体_GB2312"/>
                <a:cs typeface="Times New Roman" pitchFamily="18" charset="0"/>
              </a:rPr>
              <a:t>）</a:t>
            </a:r>
            <a:r>
              <a:rPr lang="en-US" altLang="zh-CN" sz="2400" b="1" dirty="0">
                <a:solidFill>
                  <a:srgbClr val="0070C0"/>
                </a:solidFill>
                <a:latin typeface="Times New Roman" pitchFamily="18" charset="0"/>
                <a:ea typeface="楷体_GB2312"/>
                <a:cs typeface="Times New Roman" pitchFamily="18" charset="0"/>
              </a:rPr>
              <a:t>Pentium </a:t>
            </a:r>
            <a:r>
              <a:rPr lang="zh-CN" altLang="zh-CN" sz="2400" b="1" dirty="0" smtClean="0">
                <a:solidFill>
                  <a:srgbClr val="0070C0"/>
                </a:solidFill>
                <a:latin typeface="Times New Roman" pitchFamily="18" charset="0"/>
                <a:ea typeface="楷体_GB2312"/>
                <a:cs typeface="Times New Roman" pitchFamily="18" charset="0"/>
              </a:rPr>
              <a:t>Ⅲ</a:t>
            </a:r>
            <a:r>
              <a:rPr lang="zh-CN" altLang="en-US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：</a:t>
            </a:r>
            <a:r>
              <a:rPr lang="zh-CN" altLang="zh-CN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集成度</a:t>
            </a:r>
            <a:r>
              <a:rPr lang="zh-CN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为</a:t>
            </a:r>
            <a:r>
              <a:rPr lang="en-US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950</a:t>
            </a:r>
            <a:r>
              <a:rPr lang="zh-CN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～</a:t>
            </a:r>
            <a:r>
              <a:rPr lang="en-US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2800</a:t>
            </a:r>
            <a:r>
              <a:rPr lang="zh-CN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万晶体管</a:t>
            </a:r>
            <a:r>
              <a:rPr lang="en-US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/</a:t>
            </a:r>
            <a:r>
              <a:rPr lang="zh-CN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片</a:t>
            </a:r>
            <a:r>
              <a:rPr lang="zh-CN" altLang="zh-CN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，</a:t>
            </a:r>
            <a:r>
              <a:rPr lang="zh-CN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并将</a:t>
            </a:r>
            <a:r>
              <a:rPr lang="en-US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256KB</a:t>
            </a:r>
            <a:r>
              <a:rPr lang="zh-CN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的</a:t>
            </a:r>
            <a:r>
              <a:rPr lang="en-US" altLang="zh-CN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L2-Cache</a:t>
            </a:r>
            <a:r>
              <a:rPr lang="zh-CN" altLang="zh-CN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集成</a:t>
            </a:r>
            <a:r>
              <a:rPr lang="zh-CN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在微处理器内部，</a:t>
            </a:r>
            <a:r>
              <a:rPr lang="zh-CN" altLang="zh-CN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采用</a:t>
            </a:r>
            <a:r>
              <a:rPr lang="zh-CN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比</a:t>
            </a:r>
            <a:r>
              <a:rPr lang="en-US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Pentium </a:t>
            </a:r>
            <a:r>
              <a:rPr lang="zh-CN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Ⅱ更快的内核</a:t>
            </a:r>
            <a:r>
              <a:rPr lang="zh-CN" altLang="zh-CN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，支持</a:t>
            </a:r>
            <a:r>
              <a:rPr lang="en-US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MMX</a:t>
            </a:r>
            <a:r>
              <a:rPr lang="zh-CN" altLang="zh-CN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指令集，引入</a:t>
            </a:r>
            <a:r>
              <a:rPr lang="en-US" altLang="zh-CN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SSE</a:t>
            </a:r>
            <a:r>
              <a:rPr lang="zh-CN" altLang="zh-CN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技术，加速</a:t>
            </a:r>
            <a:r>
              <a:rPr lang="zh-CN" altLang="en-US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了</a:t>
            </a:r>
            <a:r>
              <a:rPr lang="zh-CN" altLang="zh-CN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处理器</a:t>
            </a:r>
            <a:r>
              <a:rPr lang="zh-CN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的</a:t>
            </a:r>
            <a:r>
              <a:rPr lang="en-US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3D</a:t>
            </a:r>
            <a:r>
              <a:rPr lang="zh-CN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处理</a:t>
            </a:r>
            <a:r>
              <a:rPr lang="zh-CN" altLang="zh-CN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能力。</a:t>
            </a:r>
            <a:endParaRPr lang="en-US" altLang="zh-CN" sz="2400" dirty="0">
              <a:solidFill>
                <a:srgbClr val="002060"/>
              </a:solidFill>
              <a:latin typeface="Times New Roman" pitchFamily="18" charset="0"/>
              <a:ea typeface="楷体_GB231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3707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dirty="0"/>
              <a:t>2.4.2  Intel P6</a:t>
            </a:r>
            <a:r>
              <a:rPr lang="zh-CN" altLang="zh-CN" dirty="0"/>
              <a:t>系列微处理器</a:t>
            </a:r>
            <a:endParaRPr lang="zh-CN" altLang="en-US" dirty="0"/>
          </a:p>
        </p:txBody>
      </p:sp>
      <p:pic>
        <p:nvPicPr>
          <p:cNvPr id="25601" name="Picture 1" descr="C:\Users\Administrator\AppData\Roaming\Tencent\Users\44194298\QQ\WinTemp\RichOle\TW8H7`}_S8IKRQ1KXUO__MD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BCEFDF"/>
              </a:clrFrom>
              <a:clrTo>
                <a:srgbClr val="BCEFD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393" y="1781527"/>
            <a:ext cx="7491214" cy="4455785"/>
          </a:xfrm>
          <a:prstGeom prst="rect">
            <a:avLst/>
          </a:prstGeom>
          <a:noFill/>
          <a:ln w="190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5379" y="934776"/>
            <a:ext cx="8034359" cy="792088"/>
          </a:xfrm>
        </p:spPr>
        <p:txBody>
          <a:bodyPr/>
          <a:lstStyle/>
          <a:p>
            <a:pPr algn="l"/>
            <a:r>
              <a:rPr lang="en-US" altLang="zh-CN" sz="3200" b="0" kern="1200" dirty="0" smtClean="0">
                <a:solidFill>
                  <a:srgbClr val="000000"/>
                </a:solidFill>
                <a:effectLst/>
                <a:latin typeface="黑体"/>
                <a:ea typeface="黑体"/>
                <a:cs typeface="+mn-cs"/>
              </a:rPr>
              <a:t>2</a:t>
            </a:r>
            <a:r>
              <a:rPr lang="zh-CN" altLang="zh-CN" sz="3200" b="0" kern="1200" dirty="0" smtClean="0">
                <a:solidFill>
                  <a:srgbClr val="000000"/>
                </a:solidFill>
                <a:effectLst/>
                <a:latin typeface="黑体"/>
                <a:ea typeface="黑体"/>
                <a:cs typeface="+mn-cs"/>
              </a:rPr>
              <a:t>．</a:t>
            </a:r>
            <a:r>
              <a:rPr lang="en-US" altLang="zh-CN" sz="3200" b="0" kern="1200" dirty="0" smtClean="0">
                <a:solidFill>
                  <a:srgbClr val="000000"/>
                </a:solidFill>
                <a:effectLst/>
                <a:latin typeface="黑体"/>
                <a:ea typeface="黑体"/>
                <a:cs typeface="+mn-cs"/>
              </a:rPr>
              <a:t>Intel P6</a:t>
            </a:r>
            <a:r>
              <a:rPr lang="zh-CN" altLang="zh-CN" sz="3200" b="0" kern="1200" dirty="0" smtClean="0">
                <a:solidFill>
                  <a:srgbClr val="000000"/>
                </a:solidFill>
                <a:effectLst/>
                <a:latin typeface="黑体"/>
                <a:ea typeface="黑体"/>
                <a:cs typeface="+mn-cs"/>
              </a:rPr>
              <a:t>系列微处理器的基本构成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33824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5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539751" y="5285442"/>
            <a:ext cx="1769170" cy="463846"/>
          </a:xfr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algn="l" eaLnBrk="0" hangingPunct="0"/>
            <a:r>
              <a:rPr lang="zh-CN" altLang="en-US" sz="2400" b="0" dirty="0">
                <a:solidFill>
                  <a:srgbClr val="003399"/>
                </a:solidFill>
                <a:ea typeface="+mn-ea"/>
              </a:rPr>
              <a:t>2、</a:t>
            </a:r>
            <a:r>
              <a:rPr lang="en-US" altLang="zh-CN" sz="2400" b="0" dirty="0" smtClean="0">
                <a:solidFill>
                  <a:srgbClr val="003399"/>
                </a:solidFill>
                <a:ea typeface="+mn-ea"/>
              </a:rPr>
              <a:t>EU</a:t>
            </a:r>
            <a:endParaRPr lang="zh-CN" altLang="en-US" sz="2400" b="0" dirty="0">
              <a:solidFill>
                <a:srgbClr val="003399"/>
              </a:solidFill>
              <a:ea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177824" y="1196752"/>
            <a:ext cx="6788352" cy="4059650"/>
            <a:chOff x="1177824" y="1196752"/>
            <a:chExt cx="6788352" cy="4059650"/>
          </a:xfrm>
        </p:grpSpPr>
        <p:pic>
          <p:nvPicPr>
            <p:cNvPr id="25603" name="Picture 3" descr="C:\Users\Administrator\AppData\Roaming\Tencent\Users\44194298\QQ\WinTemp\RichOle\UFFQ4PF4}${8EM7J6$TUEDY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77824" y="1196752"/>
              <a:ext cx="6788352" cy="4032448"/>
            </a:xfrm>
            <a:prstGeom prst="rect">
              <a:avLst/>
            </a:prstGeom>
            <a:noFill/>
            <a:ln w="19050">
              <a:solidFill>
                <a:srgbClr val="0070C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4" name="直接连接符 3"/>
            <p:cNvCxnSpPr/>
            <p:nvPr/>
          </p:nvCxnSpPr>
          <p:spPr>
            <a:xfrm>
              <a:off x="4427984" y="1197283"/>
              <a:ext cx="0" cy="4031917"/>
            </a:xfrm>
            <a:prstGeom prst="line">
              <a:avLst/>
            </a:prstGeom>
            <a:ln w="28575">
              <a:solidFill>
                <a:srgbClr val="007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Group 147"/>
            <p:cNvGrpSpPr>
              <a:grpSpLocks/>
            </p:cNvGrpSpPr>
            <p:nvPr/>
          </p:nvGrpSpPr>
          <p:grpSpPr bwMode="auto">
            <a:xfrm>
              <a:off x="2738329" y="4884926"/>
              <a:ext cx="5021263" cy="371476"/>
              <a:chOff x="1715" y="3129"/>
              <a:chExt cx="3163" cy="234"/>
            </a:xfrm>
          </p:grpSpPr>
          <p:sp>
            <p:nvSpPr>
              <p:cNvPr id="10" name="Text Box 144"/>
              <p:cNvSpPr txBox="1">
                <a:spLocks noChangeArrowheads="1"/>
              </p:cNvSpPr>
              <p:nvPr/>
            </p:nvSpPr>
            <p:spPr bwMode="auto">
              <a:xfrm>
                <a:off x="1715" y="3129"/>
                <a:ext cx="1261" cy="23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blipFill dpi="0" rotWithShape="0">
                      <a:blip r:embed="rId4"/>
                      <a:srcRect/>
                      <a:tile tx="0" ty="0" sx="100000" sy="100000" flip="none" algn="tl"/>
                    </a:blipFill>
                  </a14:hiddenFill>
                </a:ext>
                <a:ext uri="{91240B29-F687-4F45-9708-019B960494DF}">
                  <a14:hiddenLine xmlns:a14="http://schemas.microsoft.com/office/drawing/2010/main" w="6350">
                    <a:solidFill>
                      <a:srgbClr val="CCFFCC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pPr>
                  <a:buFontTx/>
                  <a:buNone/>
                </a:pPr>
                <a:r>
                  <a:rPr lang="zh-CN" altLang="en-US" sz="1800" dirty="0">
                    <a:solidFill>
                      <a:srgbClr val="FF3300"/>
                    </a:solidFill>
                    <a:latin typeface="黑体" pitchFamily="49" charset="-122"/>
                    <a:ea typeface="黑体" pitchFamily="49" charset="-122"/>
                    <a:cs typeface="Times New Roman" pitchFamily="18" charset="0"/>
                  </a:rPr>
                  <a:t>执行单元（</a:t>
                </a:r>
                <a:r>
                  <a:rPr lang="en-US" altLang="zh-CN" sz="1800" dirty="0">
                    <a:solidFill>
                      <a:srgbClr val="FF3300"/>
                    </a:solidFill>
                    <a:latin typeface="黑体" pitchFamily="49" charset="-122"/>
                    <a:ea typeface="黑体" pitchFamily="49" charset="-122"/>
                    <a:cs typeface="Times New Roman" pitchFamily="18" charset="0"/>
                  </a:rPr>
                  <a:t>EU</a:t>
                </a:r>
                <a:r>
                  <a:rPr lang="zh-CN" altLang="en-US" sz="1800" dirty="0">
                    <a:solidFill>
                      <a:srgbClr val="FF3300"/>
                    </a:solidFill>
                    <a:latin typeface="黑体" pitchFamily="49" charset="-122"/>
                    <a:ea typeface="黑体" pitchFamily="49" charset="-122"/>
                    <a:cs typeface="Times New Roman" pitchFamily="18" charset="0"/>
                  </a:rPr>
                  <a:t>）</a:t>
                </a:r>
                <a:endParaRPr lang="zh-CN" altLang="en-US" sz="1800" dirty="0">
                  <a:latin typeface="黑体" pitchFamily="49" charset="-122"/>
                  <a:ea typeface="黑体" pitchFamily="49" charset="-122"/>
                  <a:cs typeface="Times New Roman" pitchFamily="18" charset="0"/>
                </a:endParaRPr>
              </a:p>
            </p:txBody>
          </p:sp>
          <p:sp>
            <p:nvSpPr>
              <p:cNvPr id="11" name="Text Box 145"/>
              <p:cNvSpPr txBox="1">
                <a:spLocks noChangeArrowheads="1"/>
              </p:cNvSpPr>
              <p:nvPr/>
            </p:nvSpPr>
            <p:spPr bwMode="auto">
              <a:xfrm>
                <a:off x="3233" y="3129"/>
                <a:ext cx="1645" cy="23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blipFill dpi="0" rotWithShape="0">
                      <a:blip r:embed="rId4"/>
                      <a:srcRect/>
                      <a:tile tx="0" ty="0" sx="100000" sy="100000" flip="none" algn="tl"/>
                    </a:blipFill>
                  </a14:hiddenFill>
                </a:ext>
                <a:ext uri="{91240B29-F687-4F45-9708-019B960494DF}">
                  <a14:hiddenLine xmlns:a14="http://schemas.microsoft.com/office/drawing/2010/main" w="6350">
                    <a:solidFill>
                      <a:srgbClr val="CCFFCC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pPr>
                  <a:buFontTx/>
                  <a:buNone/>
                </a:pPr>
                <a:r>
                  <a:rPr lang="zh-CN" altLang="en-US" sz="1800" dirty="0">
                    <a:solidFill>
                      <a:srgbClr val="FF3300"/>
                    </a:solidFill>
                    <a:latin typeface="黑体" pitchFamily="49" charset="-122"/>
                    <a:ea typeface="黑体" pitchFamily="49" charset="-122"/>
                    <a:cs typeface="Times New Roman" pitchFamily="18" charset="0"/>
                  </a:rPr>
                  <a:t>总线接口单元（</a:t>
                </a:r>
                <a:r>
                  <a:rPr lang="en-US" altLang="zh-CN" sz="1800" dirty="0">
                    <a:solidFill>
                      <a:srgbClr val="FF3300"/>
                    </a:solidFill>
                    <a:latin typeface="黑体" pitchFamily="49" charset="-122"/>
                    <a:ea typeface="黑体" pitchFamily="49" charset="-122"/>
                    <a:cs typeface="Times New Roman" pitchFamily="18" charset="0"/>
                  </a:rPr>
                  <a:t>BIU</a:t>
                </a:r>
                <a:r>
                  <a:rPr lang="zh-CN" altLang="en-US" sz="1800" dirty="0">
                    <a:solidFill>
                      <a:srgbClr val="FF3300"/>
                    </a:solidFill>
                    <a:latin typeface="黑体" pitchFamily="49" charset="-122"/>
                    <a:ea typeface="黑体" pitchFamily="49" charset="-122"/>
                    <a:cs typeface="Times New Roman" pitchFamily="18" charset="0"/>
                  </a:rPr>
                  <a:t>）</a:t>
                </a:r>
              </a:p>
            </p:txBody>
          </p:sp>
        </p:grpSp>
      </p:grpSp>
      <p:sp>
        <p:nvSpPr>
          <p:cNvPr id="12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sz="3800" dirty="0" smtClean="0"/>
              <a:t>2.1.2  8086</a:t>
            </a:r>
            <a:r>
              <a:rPr lang="zh-CN" altLang="zh-CN" sz="3800" dirty="0" smtClean="0"/>
              <a:t>微处理器的内部结构</a:t>
            </a:r>
            <a:endParaRPr lang="zh-CN" altLang="en-US" sz="3800" dirty="0"/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1835696" y="5330582"/>
            <a:ext cx="5334000" cy="1089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90000"/>
              </a:lnSpc>
              <a:buFontTx/>
              <a:buNone/>
              <a:defRPr sz="2400">
                <a:solidFill>
                  <a:srgbClr val="002060"/>
                </a:solidFill>
                <a:latin typeface="Times New Roman" pitchFamily="18" charset="0"/>
                <a:ea typeface="楷体_GB2312"/>
              </a:defRPr>
            </a:lvl1pPr>
          </a:lstStyle>
          <a:p>
            <a:r>
              <a:rPr lang="en-US" altLang="zh-CN" dirty="0"/>
              <a:t>① </a:t>
            </a:r>
            <a:r>
              <a:rPr lang="zh-CN" altLang="en-US" dirty="0"/>
              <a:t>算术逻辑单元（</a:t>
            </a:r>
            <a:r>
              <a:rPr lang="en-US" altLang="zh-CN" dirty="0"/>
              <a:t>ALU</a:t>
            </a:r>
            <a:r>
              <a:rPr lang="zh-CN" altLang="en-US" dirty="0"/>
              <a:t>）</a:t>
            </a:r>
          </a:p>
          <a:p>
            <a:r>
              <a:rPr lang="zh-CN" altLang="en-US" dirty="0"/>
              <a:t>② </a:t>
            </a:r>
            <a:r>
              <a:rPr lang="en-US" altLang="zh-CN" dirty="0"/>
              <a:t>EU</a:t>
            </a:r>
            <a:r>
              <a:rPr lang="zh-CN" altLang="en-US" dirty="0"/>
              <a:t>控制电路</a:t>
            </a:r>
          </a:p>
          <a:p>
            <a:r>
              <a:rPr lang="zh-CN" altLang="en-US" dirty="0"/>
              <a:t>③ 寄存器组</a:t>
            </a:r>
          </a:p>
        </p:txBody>
      </p:sp>
    </p:spTree>
    <p:extLst>
      <p:ext uri="{BB962C8B-B14F-4D97-AF65-F5344CB8AC3E}">
        <p14:creationId xmlns:p14="http://schemas.microsoft.com/office/powerpoint/2010/main" val="3168922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dirty="0"/>
              <a:t>2.4.2  Intel P6</a:t>
            </a:r>
            <a:r>
              <a:rPr lang="zh-CN" altLang="zh-CN" dirty="0"/>
              <a:t>系列微处理器</a:t>
            </a:r>
            <a:endParaRPr lang="zh-CN" altLang="en-US" dirty="0"/>
          </a:p>
        </p:txBody>
      </p:sp>
      <p:sp>
        <p:nvSpPr>
          <p:cNvPr id="7" name="Text Box 17"/>
          <p:cNvSpPr txBox="1">
            <a:spLocks noChangeArrowheads="1"/>
          </p:cNvSpPr>
          <p:nvPr/>
        </p:nvSpPr>
        <p:spPr bwMode="auto">
          <a:xfrm>
            <a:off x="1397673" y="1972468"/>
            <a:ext cx="6636686" cy="3954755"/>
          </a:xfrm>
          <a:prstGeom prst="rect">
            <a:avLst/>
          </a:prstGeom>
          <a:solidFill>
            <a:srgbClr val="E7E7FF">
              <a:alpha val="50195"/>
            </a:srgbClr>
          </a:solidFill>
          <a:ln w="28575">
            <a:solidFill>
              <a:srgbClr val="00B050"/>
            </a:solidFill>
            <a:miter lim="800000"/>
            <a:headEnd/>
            <a:tailEnd/>
          </a:ln>
          <a:effectLst/>
          <a:extLst/>
        </p:spPr>
        <p:txBody>
          <a:bodyPr wrap="square" lIns="180000" tIns="180000" rIns="180000" bIns="180000">
            <a:spAutoFit/>
          </a:bodyPr>
          <a:lstStyle>
            <a:defPPr>
              <a:defRPr lang="zh-CN"/>
            </a:defPPr>
            <a:lvl1pPr indent="648000" algn="just" eaLnBrk="0" hangingPunc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 kumimoji="1" sz="2400" b="1">
                <a:solidFill>
                  <a:srgbClr val="000066"/>
                </a:solidFill>
                <a:latin typeface="Times New Roman" pitchFamily="18" charset="0"/>
                <a:ea typeface="华文楷体" pitchFamily="2" charset="-122"/>
              </a:defRPr>
            </a:lvl1pPr>
            <a:lvl2pPr marL="742950" indent="-28575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2pPr>
            <a:lvl3pPr marL="11430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3pPr>
            <a:lvl4pPr marL="16002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4pPr>
            <a:lvl5pPr marL="20574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9pPr>
          </a:lstStyle>
          <a:p>
            <a:pPr indent="0"/>
            <a:r>
              <a:rPr lang="zh-CN" altLang="zh-CN" sz="2800" b="0" dirty="0" smtClean="0"/>
              <a:t>（</a:t>
            </a:r>
            <a:r>
              <a:rPr lang="en-US" altLang="zh-CN" sz="2800" b="0" dirty="0"/>
              <a:t>1</a:t>
            </a:r>
            <a:r>
              <a:rPr lang="zh-CN" altLang="zh-CN" sz="2800" b="0" dirty="0"/>
              <a:t>）总线</a:t>
            </a:r>
            <a:r>
              <a:rPr lang="zh-CN" altLang="zh-CN" sz="2800" b="0" dirty="0" smtClean="0"/>
              <a:t>接口</a:t>
            </a:r>
            <a:endParaRPr lang="en-US" altLang="zh-CN" sz="2800" b="0" dirty="0" smtClean="0"/>
          </a:p>
          <a:p>
            <a:pPr indent="0"/>
            <a:r>
              <a:rPr lang="zh-CN" altLang="zh-CN" sz="2800" b="0" dirty="0"/>
              <a:t>（</a:t>
            </a:r>
            <a:r>
              <a:rPr lang="en-US" altLang="zh-CN" sz="2800" b="0" dirty="0"/>
              <a:t>1</a:t>
            </a:r>
            <a:r>
              <a:rPr lang="zh-CN" altLang="zh-CN" sz="2800" b="0" dirty="0"/>
              <a:t>）存储器</a:t>
            </a:r>
            <a:r>
              <a:rPr lang="zh-CN" altLang="zh-CN" sz="2800" b="0" dirty="0" smtClean="0"/>
              <a:t>子系统</a:t>
            </a:r>
            <a:endParaRPr lang="zh-CN" altLang="zh-CN" sz="2800" b="0" dirty="0"/>
          </a:p>
          <a:p>
            <a:pPr indent="0"/>
            <a:r>
              <a:rPr lang="zh-CN" altLang="zh-CN" sz="2800" b="0" dirty="0"/>
              <a:t>（</a:t>
            </a:r>
            <a:r>
              <a:rPr lang="en-US" altLang="zh-CN" sz="2800" b="0" dirty="0"/>
              <a:t>2</a:t>
            </a:r>
            <a:r>
              <a:rPr lang="zh-CN" altLang="zh-CN" sz="2800" b="0" dirty="0"/>
              <a:t>）取指</a:t>
            </a:r>
            <a:r>
              <a:rPr lang="en-US" altLang="zh-CN" sz="2800" b="0" dirty="0"/>
              <a:t>/</a:t>
            </a:r>
            <a:r>
              <a:rPr lang="zh-CN" altLang="zh-CN" sz="2800" b="0" dirty="0"/>
              <a:t>译码</a:t>
            </a:r>
            <a:r>
              <a:rPr lang="zh-CN" altLang="zh-CN" sz="2800" b="0" dirty="0" smtClean="0"/>
              <a:t>单元</a:t>
            </a:r>
            <a:endParaRPr lang="zh-CN" altLang="zh-CN" sz="2800" b="0" dirty="0"/>
          </a:p>
          <a:p>
            <a:pPr indent="0"/>
            <a:r>
              <a:rPr lang="zh-CN" altLang="zh-CN" sz="2800" b="0" dirty="0"/>
              <a:t>（</a:t>
            </a:r>
            <a:r>
              <a:rPr lang="en-US" altLang="zh-CN" sz="2800" b="0" dirty="0"/>
              <a:t>3</a:t>
            </a:r>
            <a:r>
              <a:rPr lang="zh-CN" altLang="zh-CN" sz="2800" b="0" dirty="0"/>
              <a:t>）重排序</a:t>
            </a:r>
            <a:r>
              <a:rPr lang="zh-CN" altLang="zh-CN" sz="2800" b="0" dirty="0" smtClean="0"/>
              <a:t>缓冲器</a:t>
            </a:r>
            <a:endParaRPr lang="zh-CN" altLang="zh-CN" sz="2800" b="0" dirty="0"/>
          </a:p>
          <a:p>
            <a:pPr indent="0"/>
            <a:r>
              <a:rPr lang="zh-CN" altLang="zh-CN" sz="2800" b="0" dirty="0"/>
              <a:t>（</a:t>
            </a:r>
            <a:r>
              <a:rPr lang="en-US" altLang="zh-CN" sz="2800" b="0" dirty="0"/>
              <a:t>4</a:t>
            </a:r>
            <a:r>
              <a:rPr lang="zh-CN" altLang="zh-CN" sz="2800" b="0" dirty="0"/>
              <a:t>）分配</a:t>
            </a:r>
            <a:r>
              <a:rPr lang="en-US" altLang="zh-CN" sz="2800" b="0" dirty="0"/>
              <a:t>/</a:t>
            </a:r>
            <a:r>
              <a:rPr lang="zh-CN" altLang="zh-CN" sz="2800" b="0" dirty="0"/>
              <a:t>执行</a:t>
            </a:r>
            <a:r>
              <a:rPr lang="zh-CN" altLang="zh-CN" sz="2800" b="0" dirty="0" smtClean="0"/>
              <a:t>单元</a:t>
            </a:r>
            <a:endParaRPr lang="zh-CN" altLang="zh-CN" sz="2800" b="0" dirty="0"/>
          </a:p>
          <a:p>
            <a:pPr indent="0"/>
            <a:r>
              <a:rPr lang="zh-CN" altLang="zh-CN" sz="2800" b="0" dirty="0"/>
              <a:t>（</a:t>
            </a:r>
            <a:r>
              <a:rPr lang="en-US" altLang="zh-CN" sz="2800" b="0" dirty="0"/>
              <a:t>5</a:t>
            </a:r>
            <a:r>
              <a:rPr lang="zh-CN" altLang="zh-CN" sz="2800" b="0" dirty="0"/>
              <a:t>）退出</a:t>
            </a:r>
            <a:r>
              <a:rPr lang="zh-CN" altLang="zh-CN" sz="2800" b="0" dirty="0" smtClean="0"/>
              <a:t>单元</a:t>
            </a:r>
            <a:endParaRPr lang="zh-CN" altLang="zh-CN" sz="2800" b="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5588" y="861189"/>
            <a:ext cx="8244408" cy="864096"/>
          </a:xfrm>
        </p:spPr>
        <p:txBody>
          <a:bodyPr/>
          <a:lstStyle/>
          <a:p>
            <a:pPr algn="l"/>
            <a:r>
              <a:rPr lang="en-US" altLang="zh-CN" sz="3200" b="0" kern="1200" dirty="0" smtClean="0">
                <a:solidFill>
                  <a:srgbClr val="000000"/>
                </a:solidFill>
                <a:effectLst/>
                <a:latin typeface="黑体"/>
                <a:ea typeface="黑体"/>
                <a:cs typeface="+mn-cs"/>
              </a:rPr>
              <a:t>2</a:t>
            </a:r>
            <a:r>
              <a:rPr lang="zh-CN" altLang="zh-CN" sz="3200" b="0" kern="1200" dirty="0" smtClean="0">
                <a:solidFill>
                  <a:srgbClr val="000000"/>
                </a:solidFill>
                <a:effectLst/>
                <a:latin typeface="黑体"/>
                <a:ea typeface="黑体"/>
                <a:cs typeface="+mn-cs"/>
              </a:rPr>
              <a:t>．</a:t>
            </a:r>
            <a:r>
              <a:rPr lang="en-US" altLang="zh-CN" sz="3200" b="0" kern="1200" dirty="0" smtClean="0">
                <a:solidFill>
                  <a:srgbClr val="000000"/>
                </a:solidFill>
                <a:effectLst/>
                <a:latin typeface="黑体"/>
                <a:ea typeface="黑体"/>
                <a:cs typeface="+mn-cs"/>
              </a:rPr>
              <a:t>Intel P6</a:t>
            </a:r>
            <a:r>
              <a:rPr lang="zh-CN" altLang="zh-CN" sz="3200" b="0" kern="1200" dirty="0" smtClean="0">
                <a:solidFill>
                  <a:srgbClr val="000000"/>
                </a:solidFill>
                <a:effectLst/>
                <a:latin typeface="黑体"/>
                <a:ea typeface="黑体"/>
                <a:cs typeface="+mn-cs"/>
              </a:rPr>
              <a:t>系列微处理器的基本构成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09817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 override="childStyle">
                                        <p:cTn id="1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 override="childStyle">
                                        <p:cTn id="22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 override="childStyle">
                                        <p:cTn id="32" dur="2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 override="childStyle">
                                        <p:cTn id="42" dur="2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46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47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 override="childStyle">
                                        <p:cTn id="52" dur="2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56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57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0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 override="childStyle">
                                        <p:cTn id="62" dur="2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2.4.3  Pentium 4</a:t>
            </a:r>
            <a:r>
              <a:rPr lang="zh-CN" altLang="zh-CN" dirty="0"/>
              <a:t>微处理器</a:t>
            </a:r>
            <a:endParaRPr lang="zh-CN" altLang="en-US" dirty="0"/>
          </a:p>
        </p:txBody>
      </p:sp>
      <p:sp>
        <p:nvSpPr>
          <p:cNvPr id="8" name="标题 2"/>
          <p:cNvSpPr txBox="1">
            <a:spLocks/>
          </p:cNvSpPr>
          <p:nvPr/>
        </p:nvSpPr>
        <p:spPr>
          <a:xfrm>
            <a:off x="540000" y="1052736"/>
            <a:ext cx="7685117" cy="584775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 anchorCtr="0">
            <a:spAutoFit/>
          </a:bodyPr>
          <a:lstStyle>
            <a:defPPr>
              <a:defRPr lang="zh-CN"/>
            </a:defPPr>
            <a:lvl1pPr>
              <a:spcBef>
                <a:spcPct val="0"/>
              </a:spcBef>
              <a:buNone/>
              <a:defRPr sz="3200" b="0" spc="200" baseline="0">
                <a:latin typeface="黑体" pitchFamily="49" charset="-122"/>
                <a:ea typeface="黑体" pitchFamily="49" charset="-122"/>
                <a:cs typeface="Times New Roman" pitchFamily="18" charset="0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dirty="0"/>
              <a:t>1</a:t>
            </a:r>
            <a:r>
              <a:rPr lang="zh-CN" altLang="zh-CN" dirty="0"/>
              <a:t>．</a:t>
            </a:r>
            <a:r>
              <a:rPr lang="en-US" altLang="zh-CN" dirty="0"/>
              <a:t>Pentium 4</a:t>
            </a:r>
            <a:r>
              <a:rPr lang="zh-CN" altLang="zh-CN" dirty="0"/>
              <a:t>微处理器的体系结构特点</a:t>
            </a:r>
          </a:p>
        </p:txBody>
      </p:sp>
      <p:pic>
        <p:nvPicPr>
          <p:cNvPr id="26625" name="Picture 1" descr="C:\Users\Administrator\AppData\Roaming\Tencent\Users\44194298\QQ\WinTemp\RichOle\ASB691%4N0AT{ZUCEXAW7)N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C7EDCC"/>
              </a:clrFrom>
              <a:clrTo>
                <a:srgbClr val="C7EDC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38486"/>
            <a:ext cx="6912768" cy="4541806"/>
          </a:xfrm>
          <a:prstGeom prst="rect">
            <a:avLst/>
          </a:prstGeom>
          <a:noFill/>
          <a:ln w="190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2712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5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dirty="0"/>
              <a:t>2.4.3  Pentium 4</a:t>
            </a:r>
            <a:r>
              <a:rPr lang="zh-CN" altLang="zh-CN" dirty="0"/>
              <a:t>微处理器</a:t>
            </a:r>
            <a:endParaRPr lang="zh-CN" altLang="en-US" dirty="0"/>
          </a:p>
        </p:txBody>
      </p:sp>
      <p:sp>
        <p:nvSpPr>
          <p:cNvPr id="7" name="Text Box 17"/>
          <p:cNvSpPr txBox="1">
            <a:spLocks noChangeArrowheads="1"/>
          </p:cNvSpPr>
          <p:nvPr/>
        </p:nvSpPr>
        <p:spPr bwMode="auto">
          <a:xfrm>
            <a:off x="971600" y="1826123"/>
            <a:ext cx="7200800" cy="4411189"/>
          </a:xfrm>
          <a:prstGeom prst="rect">
            <a:avLst/>
          </a:prstGeom>
          <a:solidFill>
            <a:srgbClr val="E7E7FF">
              <a:alpha val="50195"/>
            </a:srgbClr>
          </a:solidFill>
          <a:ln w="28575">
            <a:solidFill>
              <a:srgbClr val="CC66FF"/>
            </a:solidFill>
            <a:miter lim="800000"/>
            <a:headEnd/>
            <a:tailEnd/>
          </a:ln>
          <a:effectLst/>
          <a:extLst/>
        </p:spPr>
        <p:txBody>
          <a:bodyPr wrap="square" lIns="180000" tIns="0" rIns="180000" bIns="0" anchor="ctr" anchorCtr="0">
            <a:spAutoFit/>
          </a:bodyPr>
          <a:lstStyle>
            <a:defPPr>
              <a:defRPr lang="zh-CN"/>
            </a:defPPr>
            <a:lvl1pPr indent="648000" algn="just" eaLnBrk="0" hangingPunc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 kumimoji="1" sz="2400" b="1">
                <a:solidFill>
                  <a:srgbClr val="000066"/>
                </a:solidFill>
                <a:latin typeface="Times New Roman" pitchFamily="18" charset="0"/>
                <a:ea typeface="华文楷体" pitchFamily="2" charset="-122"/>
              </a:defRPr>
            </a:lvl1pPr>
            <a:lvl2pPr marL="742950" indent="-28575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2pPr>
            <a:lvl3pPr marL="11430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3pPr>
            <a:lvl4pPr marL="16002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4pPr>
            <a:lvl5pPr marL="20574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9pPr>
          </a:lstStyle>
          <a:p>
            <a:pPr indent="0">
              <a:spcAft>
                <a:spcPts val="0"/>
              </a:spcAft>
            </a:pPr>
            <a:r>
              <a:rPr lang="zh-CN" altLang="zh-CN" sz="2800" b="0" dirty="0"/>
              <a:t>（</a:t>
            </a:r>
            <a:r>
              <a:rPr lang="en-US" altLang="zh-CN" sz="2800" b="0" dirty="0"/>
              <a:t>1</a:t>
            </a:r>
            <a:r>
              <a:rPr lang="zh-CN" altLang="zh-CN" sz="2800" b="0" dirty="0"/>
              <a:t>）指令踪迹</a:t>
            </a:r>
            <a:r>
              <a:rPr lang="zh-CN" altLang="zh-CN" sz="2800" b="0" dirty="0" smtClean="0"/>
              <a:t>缓存</a:t>
            </a:r>
            <a:endParaRPr lang="en-US" altLang="zh-CN" sz="2800" b="0" dirty="0" smtClean="0"/>
          </a:p>
          <a:p>
            <a:pPr indent="0">
              <a:spcBef>
                <a:spcPts val="0"/>
              </a:spcBef>
              <a:spcAft>
                <a:spcPts val="0"/>
              </a:spcAft>
            </a:pPr>
            <a:r>
              <a:rPr lang="zh-CN" altLang="zh-CN" sz="2800" b="0" dirty="0" smtClean="0"/>
              <a:t>（</a:t>
            </a:r>
            <a:r>
              <a:rPr lang="en-US" altLang="zh-CN" sz="2800" b="0" dirty="0"/>
              <a:t>2</a:t>
            </a:r>
            <a:r>
              <a:rPr lang="zh-CN" altLang="zh-CN" sz="2800" b="0" dirty="0"/>
              <a:t>）高速前端</a:t>
            </a:r>
            <a:r>
              <a:rPr lang="zh-CN" altLang="zh-CN" sz="2800" b="0" dirty="0" smtClean="0"/>
              <a:t>总线</a:t>
            </a:r>
          </a:p>
          <a:p>
            <a:pPr indent="0">
              <a:spcBef>
                <a:spcPts val="0"/>
              </a:spcBef>
              <a:spcAft>
                <a:spcPts val="0"/>
              </a:spcAft>
            </a:pPr>
            <a:r>
              <a:rPr lang="zh-CN" altLang="zh-CN" sz="2800" b="0" dirty="0" smtClean="0"/>
              <a:t>（</a:t>
            </a:r>
            <a:r>
              <a:rPr lang="en-US" altLang="zh-CN" sz="2800" b="0" dirty="0" smtClean="0"/>
              <a:t>3</a:t>
            </a:r>
            <a:r>
              <a:rPr lang="zh-CN" altLang="zh-CN" sz="2800" b="0" dirty="0" smtClean="0"/>
              <a:t>）快速执行引擎</a:t>
            </a:r>
          </a:p>
          <a:p>
            <a:pPr indent="0">
              <a:spcBef>
                <a:spcPts val="0"/>
              </a:spcBef>
              <a:spcAft>
                <a:spcPts val="0"/>
              </a:spcAft>
            </a:pPr>
            <a:r>
              <a:rPr lang="zh-CN" altLang="zh-CN" sz="2800" b="0" dirty="0" smtClean="0"/>
              <a:t>（</a:t>
            </a:r>
            <a:r>
              <a:rPr lang="en-US" altLang="zh-CN" sz="2800" b="0" dirty="0" smtClean="0"/>
              <a:t>4</a:t>
            </a:r>
            <a:r>
              <a:rPr lang="zh-CN" altLang="zh-CN" sz="2800" b="0" dirty="0" smtClean="0"/>
              <a:t>）扩大了内存寻址范围</a:t>
            </a:r>
          </a:p>
          <a:p>
            <a:pPr indent="0">
              <a:spcBef>
                <a:spcPts val="0"/>
              </a:spcBef>
              <a:spcAft>
                <a:spcPts val="0"/>
              </a:spcAft>
            </a:pPr>
            <a:r>
              <a:rPr lang="zh-CN" altLang="zh-CN" sz="2800" b="0" dirty="0" smtClean="0"/>
              <a:t>（</a:t>
            </a:r>
            <a:r>
              <a:rPr lang="en-US" altLang="zh-CN" sz="2800" b="0" dirty="0" smtClean="0"/>
              <a:t>5</a:t>
            </a:r>
            <a:r>
              <a:rPr lang="zh-CN" altLang="zh-CN" sz="2800" b="0" dirty="0" smtClean="0"/>
              <a:t>）很高的处理器主频</a:t>
            </a:r>
          </a:p>
          <a:p>
            <a:pPr indent="0">
              <a:spcBef>
                <a:spcPts val="0"/>
              </a:spcBef>
              <a:spcAft>
                <a:spcPts val="0"/>
              </a:spcAft>
            </a:pPr>
            <a:r>
              <a:rPr lang="zh-CN" altLang="zh-CN" sz="2800" b="0" dirty="0" smtClean="0"/>
              <a:t>（</a:t>
            </a:r>
            <a:r>
              <a:rPr lang="en-US" altLang="zh-CN" sz="2800" b="0" dirty="0" smtClean="0"/>
              <a:t>6</a:t>
            </a:r>
            <a:r>
              <a:rPr lang="zh-CN" altLang="zh-CN" sz="2800" b="0" dirty="0" smtClean="0"/>
              <a:t>）采用了超线程技术</a:t>
            </a:r>
          </a:p>
          <a:p>
            <a:pPr indent="0">
              <a:spcBef>
                <a:spcPts val="0"/>
              </a:spcBef>
              <a:spcAft>
                <a:spcPts val="0"/>
              </a:spcAft>
            </a:pPr>
            <a:r>
              <a:rPr lang="zh-CN" altLang="zh-CN" sz="2800" b="0" dirty="0" smtClean="0"/>
              <a:t>（</a:t>
            </a:r>
            <a:r>
              <a:rPr lang="en-US" altLang="zh-CN" sz="2800" b="0" dirty="0" smtClean="0"/>
              <a:t>7</a:t>
            </a:r>
            <a:r>
              <a:rPr lang="zh-CN" altLang="zh-CN" sz="2800" b="0" dirty="0" smtClean="0"/>
              <a:t>）改进的多媒体和浮点处理单元</a:t>
            </a:r>
          </a:p>
          <a:p>
            <a:pPr indent="0">
              <a:spcBef>
                <a:spcPts val="0"/>
              </a:spcBef>
              <a:spcAft>
                <a:spcPts val="0"/>
              </a:spcAft>
            </a:pPr>
            <a:r>
              <a:rPr lang="zh-CN" altLang="zh-CN" sz="2800" b="0" dirty="0" smtClean="0"/>
              <a:t>（</a:t>
            </a:r>
            <a:r>
              <a:rPr lang="en-US" altLang="zh-CN" sz="2800" b="0" dirty="0" smtClean="0"/>
              <a:t>8</a:t>
            </a:r>
            <a:r>
              <a:rPr lang="zh-CN" altLang="zh-CN" sz="2800" b="0" dirty="0" smtClean="0"/>
              <a:t>）支持第二代流式</a:t>
            </a:r>
            <a:r>
              <a:rPr lang="en-US" altLang="zh-CN" sz="2800" b="0" dirty="0" smtClean="0"/>
              <a:t>SIMD</a:t>
            </a:r>
            <a:r>
              <a:rPr lang="zh-CN" altLang="zh-CN" sz="2800" b="0" dirty="0" smtClean="0"/>
              <a:t>扩展指令集</a:t>
            </a:r>
          </a:p>
          <a:p>
            <a:pPr indent="0">
              <a:spcBef>
                <a:spcPts val="0"/>
              </a:spcBef>
              <a:spcAft>
                <a:spcPts val="0"/>
              </a:spcAft>
            </a:pPr>
            <a:r>
              <a:rPr lang="zh-CN" altLang="zh-CN" sz="2800" b="0" dirty="0" smtClean="0"/>
              <a:t>（</a:t>
            </a:r>
            <a:r>
              <a:rPr lang="en-US" altLang="zh-CN" sz="2800" b="0" dirty="0" smtClean="0"/>
              <a:t>9</a:t>
            </a:r>
            <a:r>
              <a:rPr lang="zh-CN" altLang="zh-CN" sz="2800" b="0" dirty="0" smtClean="0"/>
              <a:t>）支持</a:t>
            </a:r>
            <a:r>
              <a:rPr lang="en-US" altLang="zh-CN" sz="2800" b="0" dirty="0" smtClean="0"/>
              <a:t>64</a:t>
            </a:r>
            <a:r>
              <a:rPr lang="zh-CN" altLang="zh-CN" sz="2800" b="0" dirty="0" smtClean="0"/>
              <a:t>位数据运算</a:t>
            </a:r>
            <a:endParaRPr lang="zh-CN" altLang="zh-CN" sz="2800" b="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4982" y="1052735"/>
            <a:ext cx="7725192" cy="584775"/>
          </a:xfrm>
          <a:noFill/>
        </p:spPr>
        <p:txBody>
          <a:bodyPr vert="horz" wrap="none" lIns="91440" tIns="45720" rIns="91440" bIns="45720" rtlCol="0" anchor="ctr" anchorCtr="0">
            <a:spAutoFit/>
          </a:bodyPr>
          <a:lstStyle/>
          <a:p>
            <a:pPr algn="l"/>
            <a:r>
              <a:rPr lang="en-US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．</a:t>
            </a:r>
            <a:r>
              <a:rPr lang="en-US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Pentium 4</a:t>
            </a:r>
            <a:r>
              <a:rPr lang="zh-CN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微处理器的体系结构特点</a:t>
            </a:r>
            <a:endParaRPr lang="zh-CN" altLang="en-US" sz="3200" b="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4063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5" presetClass="emph" presetSubtype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5" presetClass="emph" presetSubtype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5" presetClass="emph" presetSubtype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5" presetClass="emph" presetSubtype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46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47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5" presetClass="emph" presetSubtype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52" dur="indefinite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56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57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5" presetClass="emph" presetSubtype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2" dur="indefinite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6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67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5" presetClass="emph" presetSubtype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72" dur="indefinite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76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7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5" presetClass="emph" presetSubtype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82" dur="indefinite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86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87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8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9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15" presetClass="emph" presetSubtype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92" dur="indefinite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dirty="0"/>
              <a:t>2.4.3  Pentium 4</a:t>
            </a:r>
            <a:r>
              <a:rPr lang="zh-CN" altLang="zh-CN" dirty="0"/>
              <a:t>微处理器</a:t>
            </a:r>
            <a:endParaRPr lang="zh-CN" altLang="en-US" dirty="0"/>
          </a:p>
        </p:txBody>
      </p:sp>
      <p:sp>
        <p:nvSpPr>
          <p:cNvPr id="8" name="标题 2"/>
          <p:cNvSpPr txBox="1">
            <a:spLocks/>
          </p:cNvSpPr>
          <p:nvPr/>
        </p:nvSpPr>
        <p:spPr>
          <a:xfrm>
            <a:off x="755576" y="3049796"/>
            <a:ext cx="2646878" cy="52322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 anchorCtr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en-US" altLang="zh-CN" sz="2800" b="0" dirty="0" smtClean="0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(1)Pentium D</a:t>
            </a:r>
            <a:endParaRPr lang="zh-CN" altLang="zh-CN" sz="2800" b="0" dirty="0">
              <a:solidFill>
                <a:srgbClr val="000066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标题 2"/>
          <p:cNvSpPr txBox="1">
            <a:spLocks/>
          </p:cNvSpPr>
          <p:nvPr/>
        </p:nvSpPr>
        <p:spPr>
          <a:xfrm>
            <a:off x="4716016" y="3049796"/>
            <a:ext cx="2852063" cy="52322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 anchorCtr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en-US" altLang="zh-CN" sz="2800" b="0" dirty="0" smtClean="0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(2)Pentium </a:t>
            </a:r>
            <a:r>
              <a:rPr lang="en-US" altLang="zh-CN" sz="2800" b="0" dirty="0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EE</a:t>
            </a:r>
            <a:endParaRPr lang="zh-CN" altLang="zh-CN" sz="2800" b="0" dirty="0">
              <a:solidFill>
                <a:srgbClr val="000066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079936" y="3645024"/>
            <a:ext cx="2916000" cy="2805176"/>
            <a:chOff x="1863725" y="120651"/>
            <a:chExt cx="1585913" cy="1700127"/>
          </a:xfrm>
        </p:grpSpPr>
        <p:sp>
          <p:nvSpPr>
            <p:cNvPr id="14" name="Text Box 64"/>
            <p:cNvSpPr txBox="1">
              <a:spLocks noChangeArrowheads="1"/>
            </p:cNvSpPr>
            <p:nvPr/>
          </p:nvSpPr>
          <p:spPr bwMode="auto">
            <a:xfrm flipH="1">
              <a:off x="1930400" y="314325"/>
              <a:ext cx="661988" cy="238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核</a:t>
              </a:r>
              <a:r>
                <a:rPr kumimoji="0" lang="zh-CN" altLang="zh-CN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0</a:t>
              </a:r>
            </a:p>
          </p:txBody>
        </p:sp>
        <p:sp>
          <p:nvSpPr>
            <p:cNvPr id="15" name="Text Box 64"/>
            <p:cNvSpPr txBox="1">
              <a:spLocks noChangeArrowheads="1"/>
            </p:cNvSpPr>
            <p:nvPr/>
          </p:nvSpPr>
          <p:spPr bwMode="auto">
            <a:xfrm flipH="1">
              <a:off x="2693988" y="314325"/>
              <a:ext cx="661987" cy="238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核</a:t>
              </a:r>
              <a:r>
                <a:rPr kumimoji="0" lang="zh-CN" altLang="zh-CN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1</a:t>
              </a:r>
            </a:p>
          </p:txBody>
        </p:sp>
        <p:sp>
          <p:nvSpPr>
            <p:cNvPr id="16" name="Text Box 64"/>
            <p:cNvSpPr txBox="1">
              <a:spLocks noChangeArrowheads="1"/>
            </p:cNvSpPr>
            <p:nvPr/>
          </p:nvSpPr>
          <p:spPr bwMode="auto">
            <a:xfrm flipH="1">
              <a:off x="1941513" y="606294"/>
              <a:ext cx="661987" cy="238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L2-Cache</a:t>
              </a:r>
            </a:p>
          </p:txBody>
        </p:sp>
        <p:sp>
          <p:nvSpPr>
            <p:cNvPr id="17" name="Text Box 64"/>
            <p:cNvSpPr txBox="1">
              <a:spLocks noChangeArrowheads="1"/>
            </p:cNvSpPr>
            <p:nvPr/>
          </p:nvSpPr>
          <p:spPr bwMode="auto">
            <a:xfrm flipH="1">
              <a:off x="2705100" y="606294"/>
              <a:ext cx="661988" cy="238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L2-Cache</a:t>
              </a:r>
            </a:p>
          </p:txBody>
        </p:sp>
        <p:sp>
          <p:nvSpPr>
            <p:cNvPr id="18" name="Text Box 64"/>
            <p:cNvSpPr txBox="1">
              <a:spLocks noChangeArrowheads="1"/>
            </p:cNvSpPr>
            <p:nvPr/>
          </p:nvSpPr>
          <p:spPr bwMode="auto">
            <a:xfrm flipH="1">
              <a:off x="1924050" y="975643"/>
              <a:ext cx="701675" cy="44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前端总线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接口单元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9" name="Text Box 64"/>
            <p:cNvSpPr txBox="1">
              <a:spLocks noChangeArrowheads="1"/>
            </p:cNvSpPr>
            <p:nvPr/>
          </p:nvSpPr>
          <p:spPr bwMode="auto">
            <a:xfrm flipH="1">
              <a:off x="2682875" y="975643"/>
              <a:ext cx="708025" cy="44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前端总线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接口单元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20" name="Text Box 3"/>
            <p:cNvSpPr txBox="1">
              <a:spLocks noChangeArrowheads="1"/>
            </p:cNvSpPr>
            <p:nvPr/>
          </p:nvSpPr>
          <p:spPr bwMode="auto">
            <a:xfrm flipH="1">
              <a:off x="2647950" y="1500103"/>
              <a:ext cx="574675" cy="320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DDDD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5760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FSB</a:t>
              </a:r>
              <a:endPara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21" name="Rectangle 63"/>
            <p:cNvSpPr>
              <a:spLocks noChangeArrowheads="1"/>
            </p:cNvSpPr>
            <p:nvPr/>
          </p:nvSpPr>
          <p:spPr bwMode="auto">
            <a:xfrm flipH="1">
              <a:off x="1863725" y="120651"/>
              <a:ext cx="1585913" cy="1440593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22" name="Rectangle 63"/>
            <p:cNvSpPr>
              <a:spLocks noChangeArrowheads="1"/>
            </p:cNvSpPr>
            <p:nvPr/>
          </p:nvSpPr>
          <p:spPr bwMode="auto">
            <a:xfrm flipH="1">
              <a:off x="1924050" y="182563"/>
              <a:ext cx="698500" cy="62865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23" name="Rectangle 63"/>
            <p:cNvSpPr>
              <a:spLocks noChangeArrowheads="1"/>
            </p:cNvSpPr>
            <p:nvPr/>
          </p:nvSpPr>
          <p:spPr bwMode="auto">
            <a:xfrm flipH="1">
              <a:off x="2687638" y="182563"/>
              <a:ext cx="698500" cy="62865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cxnSp>
          <p:nvCxnSpPr>
            <p:cNvPr id="24" name="AutoShape 34"/>
            <p:cNvCxnSpPr>
              <a:cxnSpLocks noChangeShapeType="1"/>
            </p:cNvCxnSpPr>
            <p:nvPr/>
          </p:nvCxnSpPr>
          <p:spPr bwMode="auto">
            <a:xfrm>
              <a:off x="2271713" y="811213"/>
              <a:ext cx="0" cy="13091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stealth" w="sm" len="med"/>
              <a:tailEnd type="stealth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5" name="AutoShape 36"/>
            <p:cNvCxnSpPr>
              <a:cxnSpLocks noChangeShapeType="1"/>
            </p:cNvCxnSpPr>
            <p:nvPr/>
          </p:nvCxnSpPr>
          <p:spPr bwMode="auto">
            <a:xfrm>
              <a:off x="2655888" y="1490577"/>
              <a:ext cx="1587" cy="252412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stealth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6" name="AutoShape 37"/>
            <p:cNvCxnSpPr>
              <a:cxnSpLocks noChangeShapeType="1"/>
            </p:cNvCxnSpPr>
            <p:nvPr/>
          </p:nvCxnSpPr>
          <p:spPr bwMode="auto">
            <a:xfrm>
              <a:off x="1931944" y="600075"/>
              <a:ext cx="679677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7" name="AutoShape 38"/>
            <p:cNvCxnSpPr>
              <a:cxnSpLocks noChangeShapeType="1"/>
            </p:cNvCxnSpPr>
            <p:nvPr/>
          </p:nvCxnSpPr>
          <p:spPr bwMode="auto">
            <a:xfrm>
              <a:off x="3036888" y="811213"/>
              <a:ext cx="0" cy="13091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stealth" w="sm" len="med"/>
              <a:tailEnd type="stealth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8" name="AutoShape 43"/>
            <p:cNvCxnSpPr>
              <a:cxnSpLocks noChangeShapeType="1"/>
            </p:cNvCxnSpPr>
            <p:nvPr/>
          </p:nvCxnSpPr>
          <p:spPr bwMode="auto">
            <a:xfrm flipV="1">
              <a:off x="2271713" y="1350877"/>
              <a:ext cx="0" cy="13970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stealth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9" name="AutoShape 44"/>
            <p:cNvCxnSpPr>
              <a:cxnSpLocks noChangeShapeType="1"/>
            </p:cNvCxnSpPr>
            <p:nvPr/>
          </p:nvCxnSpPr>
          <p:spPr bwMode="auto">
            <a:xfrm flipV="1">
              <a:off x="3036888" y="1350877"/>
              <a:ext cx="0" cy="13970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stealth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0" name="AutoShape 45"/>
            <p:cNvCxnSpPr>
              <a:cxnSpLocks noChangeShapeType="1"/>
            </p:cNvCxnSpPr>
            <p:nvPr/>
          </p:nvCxnSpPr>
          <p:spPr bwMode="auto">
            <a:xfrm>
              <a:off x="2271713" y="1490577"/>
              <a:ext cx="765175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1" name="AutoShape 52"/>
            <p:cNvCxnSpPr>
              <a:cxnSpLocks noChangeShapeType="1"/>
            </p:cNvCxnSpPr>
            <p:nvPr/>
          </p:nvCxnSpPr>
          <p:spPr bwMode="auto">
            <a:xfrm>
              <a:off x="2687638" y="600075"/>
              <a:ext cx="697019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32" name="Rectangle 63"/>
            <p:cNvSpPr>
              <a:spLocks noChangeArrowheads="1"/>
            </p:cNvSpPr>
            <p:nvPr/>
          </p:nvSpPr>
          <p:spPr bwMode="auto">
            <a:xfrm flipH="1">
              <a:off x="1924050" y="949644"/>
              <a:ext cx="698500" cy="407988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33" name="Rectangle 63"/>
            <p:cNvSpPr>
              <a:spLocks noChangeArrowheads="1"/>
            </p:cNvSpPr>
            <p:nvPr/>
          </p:nvSpPr>
          <p:spPr bwMode="auto">
            <a:xfrm flipH="1">
              <a:off x="2687638" y="949644"/>
              <a:ext cx="698500" cy="407988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023848" y="3645024"/>
            <a:ext cx="3024000" cy="2819689"/>
            <a:chOff x="3951288" y="120651"/>
            <a:chExt cx="1585912" cy="1708923"/>
          </a:xfrm>
        </p:grpSpPr>
        <p:sp>
          <p:nvSpPr>
            <p:cNvPr id="35" name="Text Box 64"/>
            <p:cNvSpPr txBox="1">
              <a:spLocks noChangeArrowheads="1"/>
            </p:cNvSpPr>
            <p:nvPr/>
          </p:nvSpPr>
          <p:spPr bwMode="auto">
            <a:xfrm flipH="1">
              <a:off x="4017963" y="211138"/>
              <a:ext cx="661987" cy="239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核</a:t>
              </a:r>
              <a:r>
                <a:rPr kumimoji="0" lang="zh-CN" altLang="zh-CN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0</a:t>
              </a:r>
            </a:p>
          </p:txBody>
        </p:sp>
        <p:sp>
          <p:nvSpPr>
            <p:cNvPr id="36" name="Text Box 64"/>
            <p:cNvSpPr txBox="1">
              <a:spLocks noChangeArrowheads="1"/>
            </p:cNvSpPr>
            <p:nvPr/>
          </p:nvSpPr>
          <p:spPr bwMode="auto">
            <a:xfrm flipH="1">
              <a:off x="4781550" y="211138"/>
              <a:ext cx="661988" cy="239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核</a:t>
              </a:r>
              <a:r>
                <a:rPr kumimoji="0" lang="zh-CN" altLang="zh-CN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1</a:t>
              </a:r>
            </a:p>
          </p:txBody>
        </p:sp>
        <p:sp>
          <p:nvSpPr>
            <p:cNvPr id="37" name="Text Box 64"/>
            <p:cNvSpPr txBox="1">
              <a:spLocks noChangeArrowheads="1"/>
            </p:cNvSpPr>
            <p:nvPr/>
          </p:nvSpPr>
          <p:spPr bwMode="auto">
            <a:xfrm flipH="1">
              <a:off x="4029075" y="420688"/>
              <a:ext cx="661988" cy="239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线程  线程</a:t>
              </a:r>
            </a:p>
          </p:txBody>
        </p:sp>
        <p:sp>
          <p:nvSpPr>
            <p:cNvPr id="38" name="Text Box 64"/>
            <p:cNvSpPr txBox="1">
              <a:spLocks noChangeArrowheads="1"/>
            </p:cNvSpPr>
            <p:nvPr/>
          </p:nvSpPr>
          <p:spPr bwMode="auto">
            <a:xfrm flipH="1">
              <a:off x="4791075" y="420688"/>
              <a:ext cx="663575" cy="239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线程  线程</a:t>
              </a:r>
            </a:p>
          </p:txBody>
        </p:sp>
        <p:sp>
          <p:nvSpPr>
            <p:cNvPr id="39" name="Text Box 64"/>
            <p:cNvSpPr txBox="1">
              <a:spLocks noChangeArrowheads="1"/>
            </p:cNvSpPr>
            <p:nvPr/>
          </p:nvSpPr>
          <p:spPr bwMode="auto">
            <a:xfrm flipH="1">
              <a:off x="4029075" y="623888"/>
              <a:ext cx="661988" cy="238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L2-Cache</a:t>
              </a:r>
            </a:p>
          </p:txBody>
        </p:sp>
        <p:sp>
          <p:nvSpPr>
            <p:cNvPr id="40" name="Text Box 64"/>
            <p:cNvSpPr txBox="1">
              <a:spLocks noChangeArrowheads="1"/>
            </p:cNvSpPr>
            <p:nvPr/>
          </p:nvSpPr>
          <p:spPr bwMode="auto">
            <a:xfrm flipH="1">
              <a:off x="4791075" y="623888"/>
              <a:ext cx="663575" cy="238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L2-Cache</a:t>
              </a:r>
            </a:p>
          </p:txBody>
        </p:sp>
        <p:sp>
          <p:nvSpPr>
            <p:cNvPr id="41" name="Text Box 64"/>
            <p:cNvSpPr txBox="1">
              <a:spLocks noChangeArrowheads="1"/>
            </p:cNvSpPr>
            <p:nvPr/>
          </p:nvSpPr>
          <p:spPr bwMode="auto">
            <a:xfrm flipH="1">
              <a:off x="4011613" y="984440"/>
              <a:ext cx="700087" cy="44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前端总线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接口单元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42" name="Text Box 64"/>
            <p:cNvSpPr txBox="1">
              <a:spLocks noChangeArrowheads="1"/>
            </p:cNvSpPr>
            <p:nvPr/>
          </p:nvSpPr>
          <p:spPr bwMode="auto">
            <a:xfrm flipH="1">
              <a:off x="4768850" y="984440"/>
              <a:ext cx="709613" cy="44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前端总线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接口单元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43" name="Text Box 3"/>
            <p:cNvSpPr txBox="1">
              <a:spLocks noChangeArrowheads="1"/>
            </p:cNvSpPr>
            <p:nvPr/>
          </p:nvSpPr>
          <p:spPr bwMode="auto">
            <a:xfrm flipH="1">
              <a:off x="4733925" y="1508899"/>
              <a:ext cx="574675" cy="320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DDDD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5760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FSB</a:t>
              </a:r>
              <a:endPara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44" name="Rectangle 63"/>
            <p:cNvSpPr>
              <a:spLocks noChangeArrowheads="1"/>
            </p:cNvSpPr>
            <p:nvPr/>
          </p:nvSpPr>
          <p:spPr bwMode="auto">
            <a:xfrm flipH="1">
              <a:off x="3951288" y="120651"/>
              <a:ext cx="1585912" cy="1440594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cxnSp>
          <p:nvCxnSpPr>
            <p:cNvPr id="45" name="AutoShape 6"/>
            <p:cNvCxnSpPr>
              <a:cxnSpLocks noChangeShapeType="1"/>
            </p:cNvCxnSpPr>
            <p:nvPr/>
          </p:nvCxnSpPr>
          <p:spPr bwMode="auto">
            <a:xfrm>
              <a:off x="4359275" y="811213"/>
              <a:ext cx="0" cy="13091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stealth" w="sm" len="med"/>
              <a:tailEnd type="stealth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46" name="Rectangle 63"/>
            <p:cNvSpPr>
              <a:spLocks noChangeArrowheads="1"/>
            </p:cNvSpPr>
            <p:nvPr/>
          </p:nvSpPr>
          <p:spPr bwMode="auto">
            <a:xfrm flipH="1">
              <a:off x="4011613" y="182563"/>
              <a:ext cx="698500" cy="62865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cxnSp>
          <p:nvCxnSpPr>
            <p:cNvPr id="47" name="AutoShape 8"/>
            <p:cNvCxnSpPr>
              <a:cxnSpLocks noChangeShapeType="1"/>
            </p:cNvCxnSpPr>
            <p:nvPr/>
          </p:nvCxnSpPr>
          <p:spPr bwMode="auto">
            <a:xfrm>
              <a:off x="4743450" y="1499374"/>
              <a:ext cx="0" cy="252412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stealth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48" name="AutoShape 10"/>
            <p:cNvCxnSpPr>
              <a:cxnSpLocks noChangeShapeType="1"/>
            </p:cNvCxnSpPr>
            <p:nvPr/>
          </p:nvCxnSpPr>
          <p:spPr bwMode="auto">
            <a:xfrm>
              <a:off x="5124450" y="811213"/>
              <a:ext cx="0" cy="13091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stealth" w="sm" len="med"/>
              <a:tailEnd type="stealth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49" name="AutoShape 15"/>
            <p:cNvCxnSpPr>
              <a:cxnSpLocks noChangeShapeType="1"/>
            </p:cNvCxnSpPr>
            <p:nvPr/>
          </p:nvCxnSpPr>
          <p:spPr bwMode="auto">
            <a:xfrm flipV="1">
              <a:off x="4359275" y="1359673"/>
              <a:ext cx="0" cy="13970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stealth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50" name="AutoShape 16"/>
            <p:cNvCxnSpPr>
              <a:cxnSpLocks noChangeShapeType="1"/>
            </p:cNvCxnSpPr>
            <p:nvPr/>
          </p:nvCxnSpPr>
          <p:spPr bwMode="auto">
            <a:xfrm flipV="1">
              <a:off x="5124450" y="1359673"/>
              <a:ext cx="0" cy="13970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stealth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51" name="AutoShape 17"/>
            <p:cNvCxnSpPr>
              <a:cxnSpLocks noChangeShapeType="1"/>
            </p:cNvCxnSpPr>
            <p:nvPr/>
          </p:nvCxnSpPr>
          <p:spPr bwMode="auto">
            <a:xfrm>
              <a:off x="4359275" y="1499374"/>
              <a:ext cx="765175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52" name="Rectangle 63"/>
            <p:cNvSpPr>
              <a:spLocks noChangeArrowheads="1"/>
            </p:cNvSpPr>
            <p:nvPr/>
          </p:nvSpPr>
          <p:spPr bwMode="auto">
            <a:xfrm flipH="1">
              <a:off x="4775200" y="182563"/>
              <a:ext cx="698500" cy="62865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53" name="Rectangle 63"/>
            <p:cNvSpPr>
              <a:spLocks noChangeArrowheads="1"/>
            </p:cNvSpPr>
            <p:nvPr/>
          </p:nvSpPr>
          <p:spPr bwMode="auto">
            <a:xfrm flipH="1">
              <a:off x="4011613" y="949644"/>
              <a:ext cx="698500" cy="407988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54" name="Rectangle 63"/>
            <p:cNvSpPr>
              <a:spLocks noChangeArrowheads="1"/>
            </p:cNvSpPr>
            <p:nvPr/>
          </p:nvSpPr>
          <p:spPr bwMode="auto">
            <a:xfrm flipH="1">
              <a:off x="4775200" y="949644"/>
              <a:ext cx="698500" cy="407988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cxnSp>
          <p:nvCxnSpPr>
            <p:cNvPr id="55" name="AutoShape 9"/>
            <p:cNvCxnSpPr>
              <a:cxnSpLocks noChangeShapeType="1"/>
            </p:cNvCxnSpPr>
            <p:nvPr/>
          </p:nvCxnSpPr>
          <p:spPr bwMode="auto">
            <a:xfrm>
              <a:off x="4011613" y="600075"/>
              <a:ext cx="69850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56" name="AutoShape 20"/>
            <p:cNvCxnSpPr>
              <a:cxnSpLocks noChangeShapeType="1"/>
            </p:cNvCxnSpPr>
            <p:nvPr/>
          </p:nvCxnSpPr>
          <p:spPr bwMode="auto">
            <a:xfrm>
              <a:off x="4011613" y="384175"/>
              <a:ext cx="69850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57" name="AutoShape 24"/>
            <p:cNvCxnSpPr>
              <a:cxnSpLocks noChangeShapeType="1"/>
            </p:cNvCxnSpPr>
            <p:nvPr/>
          </p:nvCxnSpPr>
          <p:spPr bwMode="auto">
            <a:xfrm>
              <a:off x="4359275" y="384175"/>
              <a:ext cx="0" cy="21590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58" name="AutoShape 27"/>
            <p:cNvCxnSpPr>
              <a:cxnSpLocks noChangeShapeType="1"/>
            </p:cNvCxnSpPr>
            <p:nvPr/>
          </p:nvCxnSpPr>
          <p:spPr bwMode="auto">
            <a:xfrm>
              <a:off x="4775200" y="600075"/>
              <a:ext cx="69850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59" name="AutoShape 28"/>
            <p:cNvCxnSpPr>
              <a:cxnSpLocks noChangeShapeType="1"/>
            </p:cNvCxnSpPr>
            <p:nvPr/>
          </p:nvCxnSpPr>
          <p:spPr bwMode="auto">
            <a:xfrm>
              <a:off x="4775200" y="384175"/>
              <a:ext cx="69850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60" name="AutoShape 31"/>
            <p:cNvCxnSpPr>
              <a:cxnSpLocks noChangeShapeType="1"/>
            </p:cNvCxnSpPr>
            <p:nvPr/>
          </p:nvCxnSpPr>
          <p:spPr bwMode="auto">
            <a:xfrm>
              <a:off x="5122863" y="384175"/>
              <a:ext cx="0" cy="21590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p:sp>
        <p:nvSpPr>
          <p:cNvPr id="61" name="Text Box 17"/>
          <p:cNvSpPr txBox="1">
            <a:spLocks noChangeArrowheads="1"/>
          </p:cNvSpPr>
          <p:nvPr/>
        </p:nvSpPr>
        <p:spPr bwMode="auto">
          <a:xfrm>
            <a:off x="670064" y="1621128"/>
            <a:ext cx="7934384" cy="1475001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  <a:extLst/>
        </p:spPr>
        <p:txBody>
          <a:bodyPr wrap="square" lIns="108000" tIns="72000" rIns="108000" bIns="72000" anchor="ctr" anchorCtr="0">
            <a:spAutoFit/>
          </a:bodyPr>
          <a:lstStyle>
            <a:defPPr>
              <a:defRPr lang="zh-CN"/>
            </a:defPPr>
            <a:lvl1pPr indent="648000" algn="just" eaLnBrk="0" hangingPunc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 kumimoji="1" sz="2400" b="1">
                <a:solidFill>
                  <a:srgbClr val="000066"/>
                </a:solidFill>
                <a:latin typeface="Times New Roman" pitchFamily="18" charset="0"/>
                <a:ea typeface="华文楷体" pitchFamily="2" charset="-122"/>
              </a:defRPr>
            </a:lvl1pPr>
            <a:lvl2pPr marL="742950" indent="-28575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2pPr>
            <a:lvl3pPr marL="11430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3pPr>
            <a:lvl4pPr marL="16002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4pPr>
            <a:lvl5pPr marL="20574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9pPr>
          </a:lstStyle>
          <a:p>
            <a:pPr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0" dirty="0" smtClean="0">
                <a:solidFill>
                  <a:srgbClr val="7030A0"/>
                </a:solidFill>
                <a:ea typeface="宋体" pitchFamily="2" charset="-122"/>
                <a:cs typeface="Times New Roman" pitchFamily="18" charset="0"/>
              </a:rPr>
              <a:t>　　为</a:t>
            </a:r>
            <a:r>
              <a:rPr lang="zh-CN" altLang="zh-CN" b="0" dirty="0" smtClean="0">
                <a:solidFill>
                  <a:srgbClr val="7030A0"/>
                </a:solidFill>
                <a:ea typeface="宋体" pitchFamily="2" charset="-122"/>
                <a:cs typeface="Times New Roman" pitchFamily="18" charset="0"/>
              </a:rPr>
              <a:t>提升微处理器性能</a:t>
            </a:r>
            <a:r>
              <a:rPr lang="zh-CN" altLang="en-US" b="0" dirty="0" smtClean="0">
                <a:solidFill>
                  <a:srgbClr val="7030A0"/>
                </a:solidFill>
                <a:ea typeface="宋体" pitchFamily="2" charset="-122"/>
                <a:cs typeface="Times New Roman" pitchFamily="18" charset="0"/>
              </a:rPr>
              <a:t>，</a:t>
            </a:r>
            <a:r>
              <a:rPr lang="en-US" altLang="zh-CN" b="0" dirty="0">
                <a:solidFill>
                  <a:srgbClr val="7030A0"/>
                </a:solidFill>
                <a:ea typeface="宋体" pitchFamily="2" charset="-122"/>
                <a:cs typeface="Times New Roman" pitchFamily="18" charset="0"/>
              </a:rPr>
              <a:t>2005</a:t>
            </a:r>
            <a:r>
              <a:rPr lang="zh-CN" altLang="zh-CN" b="0" dirty="0">
                <a:solidFill>
                  <a:srgbClr val="7030A0"/>
                </a:solidFill>
                <a:ea typeface="宋体" pitchFamily="2" charset="-122"/>
                <a:cs typeface="Times New Roman" pitchFamily="18" charset="0"/>
              </a:rPr>
              <a:t>年</a:t>
            </a:r>
            <a:r>
              <a:rPr lang="en-US" altLang="zh-CN" b="0" dirty="0" smtClean="0">
                <a:solidFill>
                  <a:srgbClr val="7030A0"/>
                </a:solidFill>
                <a:ea typeface="宋体" pitchFamily="2" charset="-122"/>
                <a:cs typeface="Times New Roman" pitchFamily="18" charset="0"/>
              </a:rPr>
              <a:t>Intel</a:t>
            </a:r>
            <a:r>
              <a:rPr lang="zh-CN" altLang="en-US" b="0" dirty="0" smtClean="0">
                <a:solidFill>
                  <a:srgbClr val="7030A0"/>
                </a:solidFill>
                <a:ea typeface="宋体" pitchFamily="2" charset="-122"/>
                <a:cs typeface="Times New Roman" pitchFamily="18" charset="0"/>
              </a:rPr>
              <a:t>设计出</a:t>
            </a:r>
            <a:r>
              <a:rPr lang="zh-CN" altLang="zh-CN" b="0" dirty="0" smtClean="0">
                <a:solidFill>
                  <a:srgbClr val="7030A0"/>
                </a:solidFill>
                <a:ea typeface="宋体" pitchFamily="2" charset="-122"/>
                <a:cs typeface="Times New Roman" pitchFamily="18" charset="0"/>
              </a:rPr>
              <a:t>在</a:t>
            </a:r>
            <a:r>
              <a:rPr lang="zh-CN" altLang="zh-CN" b="0" dirty="0">
                <a:solidFill>
                  <a:srgbClr val="7030A0"/>
                </a:solidFill>
                <a:ea typeface="宋体" pitchFamily="2" charset="-122"/>
                <a:cs typeface="Times New Roman" pitchFamily="18" charset="0"/>
              </a:rPr>
              <a:t>一个芯片内集成多个</a:t>
            </a:r>
            <a:r>
              <a:rPr lang="zh-CN" altLang="zh-CN" b="0" dirty="0" smtClean="0">
                <a:solidFill>
                  <a:srgbClr val="7030A0"/>
                </a:solidFill>
                <a:ea typeface="宋体" pitchFamily="2" charset="-122"/>
                <a:cs typeface="Times New Roman" pitchFamily="18" charset="0"/>
              </a:rPr>
              <a:t>处理器</a:t>
            </a:r>
            <a:r>
              <a:rPr lang="zh-CN" altLang="en-US" b="0" dirty="0" smtClean="0">
                <a:solidFill>
                  <a:srgbClr val="7030A0"/>
                </a:solidFill>
                <a:ea typeface="宋体" pitchFamily="2" charset="-122"/>
                <a:cs typeface="Times New Roman" pitchFamily="18" charset="0"/>
              </a:rPr>
              <a:t>的</a:t>
            </a:r>
            <a:r>
              <a:rPr lang="en-US" altLang="zh-CN" b="0" dirty="0" smtClean="0">
                <a:solidFill>
                  <a:srgbClr val="7030A0"/>
                </a:solidFill>
                <a:ea typeface="宋体" pitchFamily="2" charset="-122"/>
                <a:cs typeface="Times New Roman" pitchFamily="18" charset="0"/>
              </a:rPr>
              <a:t>Smithfield</a:t>
            </a:r>
            <a:r>
              <a:rPr lang="zh-CN" altLang="zh-CN" b="0" dirty="0">
                <a:solidFill>
                  <a:srgbClr val="7030A0"/>
                </a:solidFill>
                <a:ea typeface="宋体" pitchFamily="2" charset="-122"/>
                <a:cs typeface="Times New Roman" pitchFamily="18" charset="0"/>
              </a:rPr>
              <a:t>微</a:t>
            </a:r>
            <a:r>
              <a:rPr lang="zh-CN" altLang="zh-CN" b="0" dirty="0" smtClean="0">
                <a:solidFill>
                  <a:srgbClr val="7030A0"/>
                </a:solidFill>
                <a:ea typeface="宋体" pitchFamily="2" charset="-122"/>
                <a:cs typeface="Times New Roman" pitchFamily="18" charset="0"/>
              </a:rPr>
              <a:t>架构</a:t>
            </a:r>
            <a:r>
              <a:rPr lang="en-US" altLang="zh-CN" b="0" dirty="0" smtClean="0">
                <a:solidFill>
                  <a:srgbClr val="7030A0"/>
                </a:solidFill>
                <a:ea typeface="宋体" pitchFamily="2" charset="-122"/>
                <a:cs typeface="Times New Roman" pitchFamily="18" charset="0"/>
              </a:rPr>
              <a:t>——Pentium </a:t>
            </a:r>
            <a:r>
              <a:rPr lang="en-US" altLang="zh-CN" b="0" dirty="0">
                <a:solidFill>
                  <a:srgbClr val="7030A0"/>
                </a:solidFill>
                <a:ea typeface="宋体" pitchFamily="2" charset="-122"/>
                <a:cs typeface="Times New Roman" pitchFamily="18" charset="0"/>
              </a:rPr>
              <a:t>D </a:t>
            </a:r>
            <a:r>
              <a:rPr lang="zh-CN" altLang="zh-CN" b="0" dirty="0" smtClean="0">
                <a:solidFill>
                  <a:srgbClr val="7030A0"/>
                </a:solidFill>
                <a:ea typeface="宋体" pitchFamily="2" charset="-122"/>
                <a:cs typeface="Times New Roman" pitchFamily="18" charset="0"/>
              </a:rPr>
              <a:t>和</a:t>
            </a:r>
            <a:r>
              <a:rPr lang="en-US" altLang="zh-CN" b="0" dirty="0">
                <a:solidFill>
                  <a:srgbClr val="7030A0"/>
                </a:solidFill>
                <a:ea typeface="宋体" pitchFamily="2" charset="-122"/>
                <a:cs typeface="Times New Roman" pitchFamily="18" charset="0"/>
              </a:rPr>
              <a:t>Pentium </a:t>
            </a:r>
            <a:r>
              <a:rPr lang="en-US" altLang="zh-CN" b="0" dirty="0" smtClean="0">
                <a:solidFill>
                  <a:srgbClr val="7030A0"/>
                </a:solidFill>
                <a:ea typeface="宋体" pitchFamily="2" charset="-122"/>
                <a:cs typeface="Times New Roman" pitchFamily="18" charset="0"/>
              </a:rPr>
              <a:t>EE</a:t>
            </a:r>
            <a:r>
              <a:rPr lang="zh-CN" altLang="zh-CN" b="0" dirty="0" smtClean="0">
                <a:solidFill>
                  <a:srgbClr val="7030A0"/>
                </a:solidFill>
                <a:ea typeface="宋体" pitchFamily="2" charset="-122"/>
                <a:cs typeface="Times New Roman" pitchFamily="18" charset="0"/>
              </a:rPr>
              <a:t>双</a:t>
            </a:r>
            <a:r>
              <a:rPr lang="zh-CN" altLang="zh-CN" b="0" dirty="0">
                <a:solidFill>
                  <a:srgbClr val="7030A0"/>
                </a:solidFill>
                <a:ea typeface="宋体" pitchFamily="2" charset="-122"/>
                <a:cs typeface="Times New Roman" pitchFamily="18" charset="0"/>
              </a:rPr>
              <a:t>核</a:t>
            </a:r>
            <a:r>
              <a:rPr lang="zh-CN" altLang="zh-CN" b="0" dirty="0" smtClean="0">
                <a:solidFill>
                  <a:srgbClr val="7030A0"/>
                </a:solidFill>
                <a:ea typeface="宋体" pitchFamily="2" charset="-122"/>
                <a:cs typeface="Times New Roman" pitchFamily="18" charset="0"/>
              </a:rPr>
              <a:t>处理器</a:t>
            </a:r>
            <a:r>
              <a:rPr lang="zh-CN" altLang="en-US" b="0" dirty="0" smtClean="0">
                <a:solidFill>
                  <a:srgbClr val="7030A0"/>
                </a:solidFill>
                <a:ea typeface="宋体" pitchFamily="2" charset="-122"/>
                <a:cs typeface="Times New Roman" pitchFamily="18" charset="0"/>
              </a:rPr>
              <a:t>（</a:t>
            </a:r>
            <a:r>
              <a:rPr lang="zh-CN" altLang="zh-CN" b="0" dirty="0">
                <a:solidFill>
                  <a:srgbClr val="7030A0"/>
                </a:solidFill>
                <a:ea typeface="宋体" pitchFamily="2" charset="-122"/>
                <a:cs typeface="Times New Roman" pitchFamily="18" charset="0"/>
              </a:rPr>
              <a:t>实际上是在一个硅片上集成了两个相对独立的</a:t>
            </a:r>
            <a:r>
              <a:rPr lang="en-US" altLang="zh-CN" b="0" dirty="0">
                <a:solidFill>
                  <a:srgbClr val="7030A0"/>
                </a:solidFill>
                <a:ea typeface="宋体" pitchFamily="2" charset="-122"/>
                <a:cs typeface="Times New Roman" pitchFamily="18" charset="0"/>
              </a:rPr>
              <a:t>Prescott</a:t>
            </a:r>
            <a:r>
              <a:rPr lang="zh-CN" altLang="zh-CN" b="0" dirty="0">
                <a:solidFill>
                  <a:srgbClr val="7030A0"/>
                </a:solidFill>
                <a:ea typeface="宋体" pitchFamily="2" charset="-122"/>
                <a:cs typeface="Times New Roman" pitchFamily="18" charset="0"/>
              </a:rPr>
              <a:t>核心的</a:t>
            </a:r>
            <a:r>
              <a:rPr lang="en-US" altLang="zh-CN" b="0" dirty="0">
                <a:solidFill>
                  <a:srgbClr val="7030A0"/>
                </a:solidFill>
                <a:ea typeface="宋体" pitchFamily="2" charset="-122"/>
                <a:cs typeface="Times New Roman" pitchFamily="18" charset="0"/>
              </a:rPr>
              <a:t>Pentium 4</a:t>
            </a:r>
            <a:r>
              <a:rPr lang="zh-CN" altLang="zh-CN" b="0" dirty="0">
                <a:solidFill>
                  <a:srgbClr val="7030A0"/>
                </a:solidFill>
                <a:ea typeface="宋体" pitchFamily="2" charset="-122"/>
                <a:cs typeface="Times New Roman" pitchFamily="18" charset="0"/>
              </a:rPr>
              <a:t>处理器</a:t>
            </a:r>
            <a:r>
              <a:rPr lang="zh-CN" altLang="zh-CN" b="0" dirty="0" smtClean="0">
                <a:solidFill>
                  <a:srgbClr val="7030A0"/>
                </a:solidFill>
                <a:ea typeface="宋体" pitchFamily="2" charset="-122"/>
                <a:cs typeface="Times New Roman" pitchFamily="18" charset="0"/>
              </a:rPr>
              <a:t>核</a:t>
            </a:r>
            <a:r>
              <a:rPr lang="zh-CN" altLang="en-US" b="0" dirty="0" smtClean="0">
                <a:solidFill>
                  <a:srgbClr val="7030A0"/>
                </a:solidFill>
                <a:ea typeface="宋体" pitchFamily="2" charset="-122"/>
                <a:cs typeface="Times New Roman" pitchFamily="18" charset="0"/>
              </a:rPr>
              <a:t>）</a:t>
            </a:r>
            <a:endParaRPr lang="zh-CN" altLang="zh-CN" b="0" dirty="0">
              <a:solidFill>
                <a:srgbClr val="7030A0"/>
              </a:solidFill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2782" y="1052736"/>
            <a:ext cx="7289175" cy="584775"/>
          </a:xfrm>
          <a:noFill/>
        </p:spPr>
        <p:txBody>
          <a:bodyPr vert="horz" wrap="none" lIns="91440" tIns="45720" rIns="91440" bIns="45720" rtlCol="0" anchor="ctr" anchorCtr="0">
            <a:spAutoFit/>
          </a:bodyPr>
          <a:lstStyle/>
          <a:p>
            <a:pPr algn="l"/>
            <a:r>
              <a:rPr lang="en-US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．由</a:t>
            </a:r>
            <a:r>
              <a:rPr lang="en-US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Pentium 4</a:t>
            </a:r>
            <a:r>
              <a:rPr lang="zh-CN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延伸的双核微处理器</a:t>
            </a:r>
            <a:endParaRPr lang="zh-CN" altLang="en-US" sz="3200" b="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606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61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2.4.4  </a:t>
            </a:r>
            <a:r>
              <a:rPr lang="en-US" altLang="zh-CN" dirty="0"/>
              <a:t>Pentium M</a:t>
            </a:r>
            <a:r>
              <a:rPr lang="zh-CN" altLang="zh-CN" dirty="0"/>
              <a:t>微处理器</a:t>
            </a:r>
            <a:endParaRPr lang="zh-CN" altLang="en-US" dirty="0"/>
          </a:p>
        </p:txBody>
      </p:sp>
      <p:sp>
        <p:nvSpPr>
          <p:cNvPr id="8" name="标题 2"/>
          <p:cNvSpPr txBox="1">
            <a:spLocks/>
          </p:cNvSpPr>
          <p:nvPr/>
        </p:nvSpPr>
        <p:spPr>
          <a:xfrm>
            <a:off x="540000" y="1124744"/>
            <a:ext cx="7866256" cy="584775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 anchorCtr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en-US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．</a:t>
            </a:r>
            <a:r>
              <a:rPr lang="en-US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Pentium M</a:t>
            </a:r>
            <a:r>
              <a:rPr lang="zh-CN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微处理器的体系结构特点</a:t>
            </a:r>
          </a:p>
        </p:txBody>
      </p:sp>
      <p:sp>
        <p:nvSpPr>
          <p:cNvPr id="5" name="Text Box 17"/>
          <p:cNvSpPr txBox="1">
            <a:spLocks noChangeArrowheads="1"/>
          </p:cNvSpPr>
          <p:nvPr/>
        </p:nvSpPr>
        <p:spPr bwMode="auto">
          <a:xfrm>
            <a:off x="1115616" y="2557591"/>
            <a:ext cx="6912768" cy="3754975"/>
          </a:xfrm>
          <a:prstGeom prst="rect">
            <a:avLst/>
          </a:prstGeom>
          <a:solidFill>
            <a:srgbClr val="E7E7FF">
              <a:alpha val="50195"/>
            </a:srgbClr>
          </a:solidFill>
          <a:ln w="28575">
            <a:solidFill>
              <a:srgbClr val="00B050"/>
            </a:solidFill>
            <a:miter lim="800000"/>
            <a:headEnd/>
            <a:tailEnd/>
          </a:ln>
          <a:effectLst/>
          <a:extLst/>
        </p:spPr>
        <p:txBody>
          <a:bodyPr wrap="square" lIns="180000" tIns="108000" rIns="180000" bIns="108000" anchor="ctr" anchorCtr="0">
            <a:spAutoFit/>
          </a:bodyPr>
          <a:lstStyle>
            <a:defPPr>
              <a:defRPr lang="zh-CN"/>
            </a:defPPr>
            <a:lvl1pPr indent="648000" algn="just" eaLnBrk="0" hangingPunc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 kumimoji="1" sz="2400" b="1">
                <a:solidFill>
                  <a:srgbClr val="000066"/>
                </a:solidFill>
                <a:latin typeface="Times New Roman" pitchFamily="18" charset="0"/>
                <a:ea typeface="华文楷体" pitchFamily="2" charset="-122"/>
              </a:defRPr>
            </a:lvl1pPr>
            <a:lvl2pPr marL="742950" indent="-28575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2pPr>
            <a:lvl3pPr marL="11430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3pPr>
            <a:lvl4pPr marL="16002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4pPr>
            <a:lvl5pPr marL="20574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9pPr>
          </a:lstStyle>
          <a:p>
            <a:pPr indent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</a:pPr>
            <a:r>
              <a:rPr lang="zh-CN" altLang="zh-CN" sz="2800" b="0" dirty="0"/>
              <a:t>（</a:t>
            </a:r>
            <a:r>
              <a:rPr lang="en-US" altLang="zh-CN" sz="2800" b="0" dirty="0"/>
              <a:t>1</a:t>
            </a:r>
            <a:r>
              <a:rPr lang="zh-CN" altLang="zh-CN" sz="2800" b="0" dirty="0"/>
              <a:t>）流水线和执行核心</a:t>
            </a:r>
          </a:p>
          <a:p>
            <a:pPr indent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</a:pPr>
            <a:r>
              <a:rPr lang="zh-CN" altLang="zh-CN" sz="2800" b="0" dirty="0"/>
              <a:t>（</a:t>
            </a:r>
            <a:r>
              <a:rPr lang="en-US" altLang="zh-CN" sz="2800" b="0" dirty="0"/>
              <a:t>2</a:t>
            </a:r>
            <a:r>
              <a:rPr lang="zh-CN" altLang="zh-CN" sz="2800" b="0" dirty="0"/>
              <a:t>）改进了分支预测和硬件数据预取</a:t>
            </a:r>
          </a:p>
          <a:p>
            <a:pPr indent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</a:pPr>
            <a:r>
              <a:rPr lang="zh-CN" altLang="zh-CN" sz="2800" b="0" dirty="0"/>
              <a:t>（</a:t>
            </a:r>
            <a:r>
              <a:rPr lang="en-US" altLang="zh-CN" sz="2800" b="0" dirty="0"/>
              <a:t>3</a:t>
            </a:r>
            <a:r>
              <a:rPr lang="zh-CN" altLang="zh-CN" sz="2800" b="0" dirty="0"/>
              <a:t>）微操作融合技术</a:t>
            </a:r>
          </a:p>
          <a:p>
            <a:pPr indent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</a:pPr>
            <a:r>
              <a:rPr lang="zh-CN" altLang="zh-CN" sz="2800" b="0" dirty="0"/>
              <a:t>（</a:t>
            </a:r>
            <a:r>
              <a:rPr lang="en-US" altLang="zh-CN" sz="2800" b="0" dirty="0"/>
              <a:t>4</a:t>
            </a:r>
            <a:r>
              <a:rPr lang="zh-CN" altLang="zh-CN" sz="2800" b="0" dirty="0"/>
              <a:t>）专用堆栈管理器</a:t>
            </a:r>
          </a:p>
          <a:p>
            <a:pPr indent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</a:pPr>
            <a:r>
              <a:rPr lang="zh-CN" altLang="zh-CN" sz="2800" b="0" dirty="0"/>
              <a:t>（</a:t>
            </a:r>
            <a:r>
              <a:rPr lang="en-US" altLang="zh-CN" sz="2800" b="0" dirty="0"/>
              <a:t>5</a:t>
            </a:r>
            <a:r>
              <a:rPr lang="zh-CN" altLang="zh-CN" sz="2800" b="0" dirty="0"/>
              <a:t>）调整处理器总线</a:t>
            </a:r>
          </a:p>
          <a:p>
            <a:pPr indent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</a:pPr>
            <a:r>
              <a:rPr lang="zh-CN" altLang="zh-CN" sz="2800" b="0" dirty="0"/>
              <a:t>（</a:t>
            </a:r>
            <a:r>
              <a:rPr lang="en-US" altLang="zh-CN" sz="2800" b="0" dirty="0"/>
              <a:t>6</a:t>
            </a:r>
            <a:r>
              <a:rPr lang="zh-CN" altLang="zh-CN" sz="2800" b="0" dirty="0"/>
              <a:t>）支持</a:t>
            </a:r>
            <a:r>
              <a:rPr lang="en-US" altLang="zh-CN" sz="2800" b="0" dirty="0"/>
              <a:t>SSE2</a:t>
            </a:r>
            <a:r>
              <a:rPr lang="zh-CN" altLang="zh-CN" sz="2800" b="0" dirty="0"/>
              <a:t>指令集</a:t>
            </a:r>
          </a:p>
          <a:p>
            <a:pPr indent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</a:pPr>
            <a:r>
              <a:rPr lang="zh-CN" altLang="zh-CN" sz="2800" b="0" dirty="0"/>
              <a:t>（</a:t>
            </a:r>
            <a:r>
              <a:rPr lang="en-US" altLang="zh-CN" sz="2800" b="0" dirty="0"/>
              <a:t>7</a:t>
            </a:r>
            <a:r>
              <a:rPr lang="zh-CN" altLang="zh-CN" sz="2800" b="0" dirty="0"/>
              <a:t>）增强的</a:t>
            </a:r>
            <a:r>
              <a:rPr lang="en-US" altLang="zh-CN" sz="2800" b="0" dirty="0"/>
              <a:t>Intel </a:t>
            </a:r>
            <a:r>
              <a:rPr lang="en-US" altLang="zh-CN" sz="2800" b="0" dirty="0" err="1"/>
              <a:t>SpeedStep</a:t>
            </a:r>
            <a:r>
              <a:rPr lang="zh-CN" altLang="zh-CN" sz="2800" b="0" dirty="0"/>
              <a:t>节能</a:t>
            </a:r>
            <a:r>
              <a:rPr lang="zh-CN" altLang="zh-CN" sz="2800" b="0" dirty="0" smtClean="0"/>
              <a:t>技术</a:t>
            </a:r>
            <a:endParaRPr lang="zh-CN" altLang="zh-CN" sz="2800" b="0" dirty="0"/>
          </a:p>
          <a:p>
            <a:pPr indent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</a:pPr>
            <a:r>
              <a:rPr lang="zh-CN" altLang="zh-CN" sz="2800" b="0" dirty="0"/>
              <a:t>（</a:t>
            </a:r>
            <a:r>
              <a:rPr lang="en-US" altLang="zh-CN" sz="2800" b="0" dirty="0"/>
              <a:t>8</a:t>
            </a:r>
            <a:r>
              <a:rPr lang="zh-CN" altLang="zh-CN" sz="2800" b="0" dirty="0"/>
              <a:t>）</a:t>
            </a:r>
            <a:r>
              <a:rPr lang="en-US" altLang="zh-CN" sz="2800" b="0" dirty="0"/>
              <a:t>L2-Cache</a:t>
            </a:r>
            <a:r>
              <a:rPr lang="zh-CN" altLang="zh-CN" sz="2800" b="0" dirty="0"/>
              <a:t>的节能措施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29094" y="1887215"/>
            <a:ext cx="73036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Pentium 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M——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专为</a:t>
            </a:r>
            <a:r>
              <a:rPr lang="zh-CN" altLang="zh-CN" sz="2400" dirty="0">
                <a:latin typeface="Times New Roman" pitchFamily="18" charset="0"/>
                <a:cs typeface="Times New Roman" pitchFamily="18" charset="0"/>
              </a:rPr>
              <a:t>移动计算机系统设计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的微处理器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7137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5" presetClass="emph" presetSubtype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animClr clrSpc="rgb" dir="cw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5" presetClass="emph" presetSubtype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animClr clrSpc="rgb" dir="cw">
                                      <p:cBhvr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5" presetClass="emph" presetSubtype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animClr clrSpc="rgb" dir="cw">
                                      <p:cBhvr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5" presetClass="emph" presetSubtype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46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animClr clrSpc="rgb" dir="cw">
                                      <p:cBhvr>
                                        <p:cTn id="47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5" presetClass="emph" presetSubtype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52" dur="indefinite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56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animClr clrSpc="rgb" dir="cw">
                                      <p:cBhvr>
                                        <p:cTn id="5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5" presetClass="emph" presetSubtype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2" dur="indefinite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6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animClr clrSpc="rgb" dir="cw">
                                      <p:cBhvr>
                                        <p:cTn id="67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5" presetClass="emph" presetSubtype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72" dur="indefinite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76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animClr clrSpc="rgb" dir="cw">
                                      <p:cBhvr>
                                        <p:cTn id="77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5" presetClass="emph" presetSubtype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82" dur="indefinite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dirty="0"/>
              <a:t>2.4.4  Pentium M</a:t>
            </a:r>
            <a:r>
              <a:rPr lang="zh-CN" altLang="zh-CN" dirty="0"/>
              <a:t>微处理器</a:t>
            </a:r>
            <a:endParaRPr lang="zh-CN" altLang="en-US" dirty="0"/>
          </a:p>
        </p:txBody>
      </p:sp>
      <p:sp>
        <p:nvSpPr>
          <p:cNvPr id="7" name="Text Box 23"/>
          <p:cNvSpPr txBox="1">
            <a:spLocks noChangeArrowheads="1"/>
          </p:cNvSpPr>
          <p:nvPr/>
        </p:nvSpPr>
        <p:spPr bwMode="auto">
          <a:xfrm>
            <a:off x="539552" y="1844824"/>
            <a:ext cx="4536000" cy="3816000"/>
          </a:xfrm>
          <a:prstGeom prst="rect">
            <a:avLst/>
          </a:prstGeom>
          <a:solidFill>
            <a:srgbClr val="E7F6FF"/>
          </a:solidFill>
          <a:ln w="28575">
            <a:solidFill>
              <a:srgbClr val="CC66FF"/>
            </a:solidFill>
            <a:miter lim="800000"/>
            <a:headEnd/>
            <a:tailEnd/>
          </a:ln>
          <a:effectLst/>
          <a:extLst/>
        </p:spPr>
        <p:txBody>
          <a:bodyPr wrap="square" lIns="144000" tIns="144000" rIns="144000" bIns="14400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第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一代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Pentium M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微处理器</a:t>
            </a:r>
            <a:endParaRPr lang="zh-CN" altLang="zh-CN" sz="24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　2003</a:t>
            </a:r>
            <a:r>
              <a:rPr lang="zh-CN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年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月由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Intel</a:t>
            </a:r>
            <a:r>
              <a:rPr lang="zh-CN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发布，其核心名称为</a:t>
            </a:r>
            <a:r>
              <a:rPr lang="en-US" altLang="zh-CN" sz="2400" dirty="0" err="1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Banias</a:t>
            </a:r>
            <a:r>
              <a:rPr lang="zh-CN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，采用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130nm</a:t>
            </a:r>
            <a:r>
              <a:rPr lang="zh-CN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制</a:t>
            </a:r>
            <a:r>
              <a:rPr lang="zh-CN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程，集成有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1MB</a:t>
            </a:r>
            <a:r>
              <a:rPr lang="zh-CN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L2-Cache</a:t>
            </a:r>
            <a:r>
              <a:rPr lang="zh-CN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，前端总线工作频率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400MHz</a:t>
            </a:r>
            <a:r>
              <a:rPr lang="zh-CN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，芯片中集成了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7700</a:t>
            </a:r>
            <a:r>
              <a:rPr lang="zh-CN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万只晶体管，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TDP</a:t>
            </a:r>
            <a:r>
              <a:rPr lang="zh-CN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（热设计功耗，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CPU</a:t>
            </a:r>
            <a:r>
              <a:rPr lang="zh-CN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满负荷时释放的热量）为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24.5W</a:t>
            </a:r>
            <a:r>
              <a:rPr lang="zh-CN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</a:p>
        </p:txBody>
      </p:sp>
      <p:sp>
        <p:nvSpPr>
          <p:cNvPr id="8" name="Text Box 23"/>
          <p:cNvSpPr txBox="1">
            <a:spLocks noChangeArrowheads="1"/>
          </p:cNvSpPr>
          <p:nvPr/>
        </p:nvSpPr>
        <p:spPr bwMode="auto">
          <a:xfrm>
            <a:off x="699334" y="1988840"/>
            <a:ext cx="4536000" cy="3948993"/>
          </a:xfrm>
          <a:prstGeom prst="rect">
            <a:avLst/>
          </a:prstGeom>
          <a:solidFill>
            <a:srgbClr val="E7F6FF"/>
          </a:solidFill>
          <a:ln w="28575">
            <a:solidFill>
              <a:srgbClr val="CC66FF"/>
            </a:solidFill>
            <a:miter lim="800000"/>
            <a:headEnd/>
            <a:tailEnd/>
          </a:ln>
          <a:effectLst/>
          <a:extLst/>
        </p:spPr>
        <p:txBody>
          <a:bodyPr wrap="square" lIns="144000" tIns="144000" rIns="144000" bIns="144000">
            <a:spAutoFit/>
          </a:bodyPr>
          <a:lstStyle/>
          <a:p>
            <a:pPr algn="just">
              <a:lnSpc>
                <a:spcPct val="144000"/>
              </a:lnSpc>
            </a:pP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第</a:t>
            </a:r>
            <a:r>
              <a:rPr lang="zh-CN" altLang="en-US" sz="2400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二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代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Pentium M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微处理器</a:t>
            </a:r>
            <a:endParaRPr lang="zh-CN" altLang="zh-CN" sz="24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>
              <a:lnSpc>
                <a:spcPct val="144000"/>
              </a:lnSpc>
            </a:pP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2004</a:t>
            </a:r>
            <a:r>
              <a:rPr lang="zh-CN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年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</a:t>
            </a:r>
            <a:r>
              <a:rPr lang="zh-CN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月由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Intel</a:t>
            </a:r>
            <a:r>
              <a:rPr lang="zh-CN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推出，其核心名称为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Dothan</a:t>
            </a:r>
            <a:r>
              <a:rPr lang="zh-CN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，采用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90nm</a:t>
            </a:r>
            <a:r>
              <a:rPr lang="zh-CN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制程，集成有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2MB</a:t>
            </a:r>
            <a:r>
              <a:rPr lang="zh-CN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L2-Cache</a:t>
            </a:r>
            <a:r>
              <a:rPr lang="zh-CN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，前端总线工作频率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400MHz /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533MHz</a:t>
            </a:r>
            <a:r>
              <a:rPr lang="zh-CN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，芯片中集成了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1.4</a:t>
            </a:r>
            <a:r>
              <a:rPr lang="zh-CN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亿只晶体管，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TDP</a:t>
            </a:r>
            <a:r>
              <a:rPr lang="zh-CN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功耗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27W</a:t>
            </a:r>
            <a:r>
              <a:rPr lang="zh-CN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lang="zh-CN" altLang="zh-CN" sz="2400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9" name="Text Box 23"/>
          <p:cNvSpPr txBox="1">
            <a:spLocks noChangeArrowheads="1"/>
          </p:cNvSpPr>
          <p:nvPr/>
        </p:nvSpPr>
        <p:spPr bwMode="auto">
          <a:xfrm>
            <a:off x="859116" y="2173506"/>
            <a:ext cx="4536000" cy="3984131"/>
          </a:xfrm>
          <a:prstGeom prst="rect">
            <a:avLst/>
          </a:prstGeom>
          <a:solidFill>
            <a:srgbClr val="E7F6FF"/>
          </a:solidFill>
          <a:ln w="28575">
            <a:solidFill>
              <a:srgbClr val="CC66FF"/>
            </a:solidFill>
            <a:miter lim="800000"/>
            <a:headEnd/>
            <a:tailEnd/>
          </a:ln>
          <a:effectLst/>
          <a:extLst/>
        </p:spPr>
        <p:txBody>
          <a:bodyPr wrap="square" lIns="144000" tIns="144000" rIns="144000" bIns="144000">
            <a:spAutoFit/>
          </a:bodyPr>
          <a:lstStyle/>
          <a:p>
            <a:pPr algn="just"/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第</a:t>
            </a:r>
            <a:r>
              <a:rPr lang="zh-CN" altLang="en-US" sz="2400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三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代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Pentium M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微处理器</a:t>
            </a:r>
            <a:endParaRPr lang="zh-CN" altLang="zh-CN" sz="2400" dirty="0">
              <a:solidFill>
                <a:srgbClr val="FF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/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2006</a:t>
            </a:r>
            <a:r>
              <a:rPr lang="zh-CN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年初由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Intel</a:t>
            </a:r>
            <a:r>
              <a:rPr lang="zh-CN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发布，其核心名称为</a:t>
            </a:r>
            <a:r>
              <a:rPr lang="en-US" altLang="zh-CN" sz="2400" dirty="0" err="1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Yonah</a:t>
            </a:r>
            <a:r>
              <a:rPr lang="zh-CN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，采用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65nm</a:t>
            </a:r>
            <a:r>
              <a:rPr lang="zh-CN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制程，前端总线工作频率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677MHz</a:t>
            </a:r>
            <a:r>
              <a:rPr lang="zh-CN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lang="en-US" altLang="zh-CN" sz="2400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just"/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</a:t>
            </a:r>
            <a:r>
              <a:rPr lang="en-US" altLang="zh-CN" sz="2400" dirty="0" err="1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Yonah</a:t>
            </a:r>
            <a:r>
              <a:rPr lang="zh-CN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核心的</a:t>
            </a:r>
            <a:r>
              <a:rPr lang="zh-CN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处理器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分为</a:t>
            </a:r>
            <a:r>
              <a:rPr lang="zh-CN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单</a:t>
            </a:r>
            <a:r>
              <a:rPr lang="zh-CN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核</a:t>
            </a:r>
            <a:r>
              <a:rPr lang="zh-CN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处理器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Intel 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Core 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Solo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）和</a:t>
            </a:r>
            <a:r>
              <a:rPr lang="zh-CN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双</a:t>
            </a:r>
            <a:r>
              <a:rPr lang="zh-CN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核</a:t>
            </a:r>
            <a:r>
              <a:rPr lang="zh-CN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处理器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Intel 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Core </a:t>
            </a:r>
            <a:r>
              <a:rPr lang="en-US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Duo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），</a:t>
            </a:r>
            <a:r>
              <a:rPr lang="en-US" altLang="zh-CN" sz="2400" dirty="0" err="1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Yonah</a:t>
            </a:r>
            <a:r>
              <a:rPr lang="zh-CN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双核处理器结构实现了真正意义上的双核处理器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</a:t>
            </a:r>
            <a:r>
              <a:rPr lang="zh-CN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被称为酷</a:t>
            </a:r>
            <a:r>
              <a:rPr lang="zh-CN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睿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Core </a:t>
            </a:r>
            <a:r>
              <a:rPr lang="zh-CN" altLang="en-US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zh-CN" altLang="zh-CN" sz="24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一代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lang="zh-CN" altLang="zh-CN" sz="2400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436096" y="2458623"/>
            <a:ext cx="3419872" cy="3418649"/>
            <a:chOff x="5548580" y="2458623"/>
            <a:chExt cx="3419872" cy="3418649"/>
          </a:xfrm>
        </p:grpSpPr>
        <p:grpSp>
          <p:nvGrpSpPr>
            <p:cNvPr id="10" name="组合 9"/>
            <p:cNvGrpSpPr/>
            <p:nvPr/>
          </p:nvGrpSpPr>
          <p:grpSpPr>
            <a:xfrm>
              <a:off x="5868144" y="2458623"/>
              <a:ext cx="2772000" cy="2898684"/>
              <a:chOff x="1103059" y="1624413"/>
              <a:chExt cx="3204000" cy="2898684"/>
            </a:xfrm>
          </p:grpSpPr>
          <p:sp>
            <p:nvSpPr>
              <p:cNvPr id="22" name="Rectangle 63"/>
              <p:cNvSpPr>
                <a:spLocks noChangeArrowheads="1"/>
              </p:cNvSpPr>
              <p:nvPr/>
            </p:nvSpPr>
            <p:spPr bwMode="auto">
              <a:xfrm flipH="1">
                <a:off x="1224932" y="3389587"/>
                <a:ext cx="2953838" cy="486488"/>
              </a:xfrm>
              <a:prstGeom prst="rect">
                <a:avLst/>
              </a:prstGeom>
              <a:solidFill>
                <a:srgbClr val="F2F2F2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xtLst/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24" name="Rectangle 63"/>
              <p:cNvSpPr>
                <a:spLocks noChangeArrowheads="1"/>
              </p:cNvSpPr>
              <p:nvPr/>
            </p:nvSpPr>
            <p:spPr bwMode="auto">
              <a:xfrm flipH="1">
                <a:off x="1224932" y="2636913"/>
                <a:ext cx="2953838" cy="486000"/>
              </a:xfrm>
              <a:prstGeom prst="rect">
                <a:avLst/>
              </a:prstGeom>
              <a:solidFill>
                <a:srgbClr val="F2F2F2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xtLst/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17" name="Rectangle 63"/>
              <p:cNvSpPr>
                <a:spLocks noChangeArrowheads="1"/>
              </p:cNvSpPr>
              <p:nvPr/>
            </p:nvSpPr>
            <p:spPr bwMode="auto">
              <a:xfrm flipH="1">
                <a:off x="1224932" y="1735289"/>
                <a:ext cx="1411171" cy="747693"/>
              </a:xfrm>
              <a:prstGeom prst="rect">
                <a:avLst/>
              </a:prstGeom>
              <a:solidFill>
                <a:srgbClr val="FFCC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xtLst/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18" name="Rectangle 63"/>
              <p:cNvSpPr>
                <a:spLocks noChangeArrowheads="1"/>
              </p:cNvSpPr>
              <p:nvPr/>
            </p:nvSpPr>
            <p:spPr bwMode="auto">
              <a:xfrm flipH="1">
                <a:off x="2767599" y="1735289"/>
                <a:ext cx="1411171" cy="747693"/>
              </a:xfrm>
              <a:prstGeom prst="rect">
                <a:avLst/>
              </a:prstGeom>
              <a:solidFill>
                <a:srgbClr val="FFCC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xtLst/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11" name="Text Box 64"/>
              <p:cNvSpPr txBox="1">
                <a:spLocks noChangeArrowheads="1"/>
              </p:cNvSpPr>
              <p:nvPr/>
            </p:nvSpPr>
            <p:spPr bwMode="auto">
              <a:xfrm flipH="1">
                <a:off x="1237762" y="1971252"/>
                <a:ext cx="1337406" cy="4264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0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Core</a:t>
                </a:r>
                <a:r>
                  <a:rPr kumimoji="0" lang="zh-CN" altLang="zh-CN" sz="20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0</a:t>
                </a:r>
              </a:p>
            </p:txBody>
          </p:sp>
          <p:sp>
            <p:nvSpPr>
              <p:cNvPr id="12" name="Text Box 64"/>
              <p:cNvSpPr txBox="1">
                <a:spLocks noChangeArrowheads="1"/>
              </p:cNvSpPr>
              <p:nvPr/>
            </p:nvSpPr>
            <p:spPr bwMode="auto">
              <a:xfrm flipH="1">
                <a:off x="2780429" y="1971252"/>
                <a:ext cx="1337404" cy="4264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altLang="zh-CN" sz="2000" dirty="0" smtClean="0"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Core</a:t>
                </a:r>
                <a:r>
                  <a:rPr kumimoji="0" lang="zh-CN" altLang="zh-CN" sz="20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1</a:t>
                </a:r>
              </a:p>
            </p:txBody>
          </p:sp>
          <p:sp>
            <p:nvSpPr>
              <p:cNvPr id="13" name="Text Box 64"/>
              <p:cNvSpPr txBox="1">
                <a:spLocks noChangeArrowheads="1"/>
              </p:cNvSpPr>
              <p:nvPr/>
            </p:nvSpPr>
            <p:spPr bwMode="auto">
              <a:xfrm flipH="1">
                <a:off x="2051720" y="2714526"/>
                <a:ext cx="1337406" cy="4264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0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L2-Cache</a:t>
                </a:r>
              </a:p>
            </p:txBody>
          </p:sp>
          <p:sp>
            <p:nvSpPr>
              <p:cNvPr id="14" name="Text Box 64"/>
              <p:cNvSpPr txBox="1">
                <a:spLocks noChangeArrowheads="1"/>
              </p:cNvSpPr>
              <p:nvPr/>
            </p:nvSpPr>
            <p:spPr bwMode="auto">
              <a:xfrm flipH="1">
                <a:off x="1224931" y="3476949"/>
                <a:ext cx="2953837" cy="4786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sz="20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前端总线接口单元</a:t>
                </a:r>
              </a:p>
            </p:txBody>
          </p:sp>
          <p:sp>
            <p:nvSpPr>
              <p:cNvPr id="15" name="Text Box 3"/>
              <p:cNvSpPr txBox="1">
                <a:spLocks noChangeArrowheads="1"/>
              </p:cNvSpPr>
              <p:nvPr/>
            </p:nvSpPr>
            <p:spPr bwMode="auto">
              <a:xfrm flipH="1">
                <a:off x="2718951" y="3948822"/>
                <a:ext cx="1161009" cy="5742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DDDD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5760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0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FSB</a:t>
                </a:r>
                <a:endParaRPr kumimoji="0" lang="zh-CN" altLang="zh-CN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sp>
            <p:nvSpPr>
              <p:cNvPr id="16" name="Rectangle 63"/>
              <p:cNvSpPr>
                <a:spLocks noChangeArrowheads="1"/>
              </p:cNvSpPr>
              <p:nvPr/>
            </p:nvSpPr>
            <p:spPr bwMode="auto">
              <a:xfrm flipH="1">
                <a:off x="1103059" y="1624413"/>
                <a:ext cx="3204000" cy="2446013"/>
              </a:xfrm>
              <a:prstGeom prst="rect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</a:extLst>
            </p:spPr>
            <p:txBody>
              <a:bodyPr vert="horz" wrap="none" lIns="0" tIns="0" rIns="0" bIns="0" numCol="1" anchor="ctr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</p:txBody>
          </p:sp>
          <p:cxnSp>
            <p:nvCxnSpPr>
              <p:cNvPr id="19" name="AutoShape 37"/>
              <p:cNvCxnSpPr>
                <a:cxnSpLocks noChangeShapeType="1"/>
              </p:cNvCxnSpPr>
              <p:nvPr/>
            </p:nvCxnSpPr>
            <p:spPr bwMode="auto">
              <a:xfrm>
                <a:off x="1224933" y="2482982"/>
                <a:ext cx="1411171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0" name="AutoShape 38"/>
              <p:cNvCxnSpPr>
                <a:cxnSpLocks noChangeShapeType="1"/>
              </p:cNvCxnSpPr>
              <p:nvPr/>
            </p:nvCxnSpPr>
            <p:spPr bwMode="auto">
              <a:xfrm>
                <a:off x="2716014" y="3133709"/>
                <a:ext cx="0" cy="25200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 type="stealth" w="sm" len="med"/>
                <a:tailEnd type="stealth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1" name="AutoShape 52"/>
              <p:cNvCxnSpPr>
                <a:cxnSpLocks noChangeShapeType="1"/>
              </p:cNvCxnSpPr>
              <p:nvPr/>
            </p:nvCxnSpPr>
            <p:spPr bwMode="auto">
              <a:xfrm>
                <a:off x="2767600" y="2482982"/>
                <a:ext cx="1411171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3" name="AutoShape 38"/>
              <p:cNvCxnSpPr>
                <a:cxnSpLocks noChangeShapeType="1"/>
              </p:cNvCxnSpPr>
              <p:nvPr/>
            </p:nvCxnSpPr>
            <p:spPr bwMode="auto">
              <a:xfrm flipH="1">
                <a:off x="2716014" y="3873406"/>
                <a:ext cx="0" cy="599122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 type="stealth" w="sm" len="med"/>
                <a:tailEnd type="stealth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5" name="AutoShape 38"/>
              <p:cNvCxnSpPr>
                <a:cxnSpLocks noChangeShapeType="1"/>
              </p:cNvCxnSpPr>
              <p:nvPr/>
            </p:nvCxnSpPr>
            <p:spPr bwMode="auto">
              <a:xfrm>
                <a:off x="3473185" y="2482982"/>
                <a:ext cx="0" cy="14400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6" name="AutoShape 38"/>
              <p:cNvCxnSpPr>
                <a:cxnSpLocks noChangeShapeType="1"/>
              </p:cNvCxnSpPr>
              <p:nvPr/>
            </p:nvCxnSpPr>
            <p:spPr bwMode="auto">
              <a:xfrm>
                <a:off x="1930518" y="2482982"/>
                <a:ext cx="0" cy="14400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27" name="Text Box 18"/>
            <p:cNvSpPr txBox="1">
              <a:spLocks noChangeArrowheads="1"/>
            </p:cNvSpPr>
            <p:nvPr/>
          </p:nvSpPr>
          <p:spPr bwMode="auto">
            <a:xfrm>
              <a:off x="5548580" y="5467697"/>
              <a:ext cx="3419872" cy="4095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91440" tIns="64800" rIns="91440" bIns="45720" anchor="ctr" anchorCtr="0" upright="1">
              <a:noAutofit/>
            </a:bodyPr>
            <a:lstStyle/>
            <a:p>
              <a:pPr algn="ctr">
                <a:lnSpc>
                  <a:spcPts val="1645"/>
                </a:lnSpc>
                <a:spcAft>
                  <a:spcPts val="600"/>
                </a:spcAft>
              </a:pPr>
              <a:r>
                <a:rPr lang="en-US" kern="100" dirty="0" err="1">
                  <a:effectLst/>
                  <a:latin typeface="黑体" pitchFamily="49" charset="-122"/>
                  <a:ea typeface="黑体" pitchFamily="49" charset="-122"/>
                </a:rPr>
                <a:t>Yonah</a:t>
              </a:r>
              <a:r>
                <a:rPr lang="zh-CN" kern="100" dirty="0">
                  <a:effectLst/>
                  <a:latin typeface="黑体" pitchFamily="49" charset="-122"/>
                  <a:ea typeface="黑体" pitchFamily="49" charset="-122"/>
                </a:rPr>
                <a:t>核心双核处理器结构</a:t>
              </a:r>
            </a:p>
          </p:txBody>
        </p: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540000" y="1124744"/>
            <a:ext cx="6853158" cy="584775"/>
          </a:xfrm>
          <a:noFill/>
        </p:spPr>
        <p:txBody>
          <a:bodyPr vert="horz" wrap="none" lIns="91440" tIns="45720" rIns="91440" bIns="45720" rtlCol="0" anchor="ctr" anchorCtr="0">
            <a:spAutoFit/>
          </a:bodyPr>
          <a:lstStyle/>
          <a:p>
            <a:pPr algn="l"/>
            <a:r>
              <a:rPr lang="en-US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．</a:t>
            </a:r>
            <a:r>
              <a:rPr lang="en-US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Pentium M</a:t>
            </a:r>
            <a:r>
              <a:rPr lang="zh-CN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微处理器的发展历程</a:t>
            </a:r>
            <a:endParaRPr lang="zh-CN" altLang="en-US" sz="3200" b="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1284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908720"/>
            <a:ext cx="9144000" cy="1143000"/>
          </a:xfrm>
        </p:spPr>
        <p:txBody>
          <a:bodyPr/>
          <a:lstStyle/>
          <a:p>
            <a:r>
              <a:rPr lang="en-US" altLang="zh-CN" dirty="0"/>
              <a:t>2.5  </a:t>
            </a:r>
            <a:r>
              <a:rPr lang="zh-CN" altLang="zh-CN" dirty="0"/>
              <a:t>酷睿系列微处理器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48424" y="2708921"/>
            <a:ext cx="6840000" cy="3240359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en-US" altLang="zh-CN" smtClean="0"/>
              <a:t>2.5.1  Core 2</a:t>
            </a:r>
            <a:r>
              <a:rPr lang="zh-CN" altLang="zh-CN" smtClean="0"/>
              <a:t>微处理器</a:t>
            </a:r>
            <a:endParaRPr lang="en-US" altLang="zh-CN" smtClean="0"/>
          </a:p>
          <a:p>
            <a:pPr>
              <a:lnSpc>
                <a:spcPct val="200000"/>
              </a:lnSpc>
            </a:pPr>
            <a:r>
              <a:rPr lang="en-US" altLang="zh-CN" smtClean="0"/>
              <a:t>2.5.2  Core i7</a:t>
            </a:r>
            <a:r>
              <a:rPr lang="zh-CN" altLang="zh-CN" smtClean="0"/>
              <a:t>／</a:t>
            </a:r>
            <a:r>
              <a:rPr lang="en-US" altLang="zh-CN" smtClean="0"/>
              <a:t>i5</a:t>
            </a:r>
            <a:r>
              <a:rPr lang="zh-CN" altLang="zh-CN" smtClean="0"/>
              <a:t>／</a:t>
            </a:r>
            <a:r>
              <a:rPr lang="en-US" altLang="zh-CN" smtClean="0"/>
              <a:t>i3</a:t>
            </a:r>
            <a:r>
              <a:rPr lang="zh-CN" altLang="zh-CN" smtClean="0"/>
              <a:t>微处理器</a:t>
            </a:r>
            <a:endParaRPr lang="zh-CN" altLang="en-US" dirty="0"/>
          </a:p>
        </p:txBody>
      </p:sp>
      <p:sp>
        <p:nvSpPr>
          <p:cNvPr id="4" name="对角圆角矩形 3"/>
          <p:cNvSpPr/>
          <p:nvPr/>
        </p:nvSpPr>
        <p:spPr>
          <a:xfrm flipH="1">
            <a:off x="1115616" y="2564904"/>
            <a:ext cx="6984776" cy="2808312"/>
          </a:xfrm>
          <a:prstGeom prst="round2DiagRect">
            <a:avLst/>
          </a:prstGeom>
          <a:noFill/>
          <a:ln w="127000" cmpd="tri">
            <a:solidFill>
              <a:srgbClr val="808080"/>
            </a:solidFill>
            <a:miter lim="800000"/>
            <a:headEnd/>
            <a:tailEnd/>
          </a:ln>
        </p:spPr>
        <p:txBody>
          <a:bodyPr vert="horz" lIns="90000" tIns="46800" rIns="90000" bIns="46800" rtlCol="0">
            <a:normAutofit/>
          </a:bodyPr>
          <a:lstStyle/>
          <a:p>
            <a:pPr marL="180000" lvl="0" indent="-342900" fontAlgn="base">
              <a:lnSpc>
                <a:spcPct val="115000"/>
              </a:lnSpc>
              <a:spcBef>
                <a:spcPct val="10000"/>
              </a:spcBef>
              <a:spcAft>
                <a:spcPct val="10000"/>
              </a:spcAft>
              <a:buClr>
                <a:srgbClr val="003366"/>
              </a:buClr>
              <a:buSzPct val="76000"/>
              <a:buFont typeface="Wingdings 2" pitchFamily="18" charset="2"/>
              <a:buNone/>
            </a:pPr>
            <a:endParaRPr kumimoji="1" lang="zh-CN" altLang="en-US" sz="3600" b="1">
              <a:solidFill>
                <a:srgbClr val="00264C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518168" y="3096724"/>
            <a:ext cx="5790136" cy="1684526"/>
            <a:chOff x="1518168" y="3096724"/>
            <a:chExt cx="5790136" cy="1684526"/>
          </a:xfrm>
        </p:grpSpPr>
        <p:sp>
          <p:nvSpPr>
            <p:cNvPr id="7" name="矩形 6">
              <a:hlinkClick r:id="rId3" action="ppaction://hlinksldjump"/>
            </p:cNvPr>
            <p:cNvSpPr/>
            <p:nvPr/>
          </p:nvSpPr>
          <p:spPr>
            <a:xfrm>
              <a:off x="1518168" y="3096724"/>
              <a:ext cx="4277968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hlinkClick r:id="rId4" action="ppaction://hlinksldjump"/>
            </p:cNvPr>
            <p:cNvSpPr/>
            <p:nvPr/>
          </p:nvSpPr>
          <p:spPr>
            <a:xfrm>
              <a:off x="1518168" y="4205186"/>
              <a:ext cx="5790136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373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2.5.1  Core 2</a:t>
            </a:r>
            <a:r>
              <a:rPr lang="zh-CN" altLang="zh-CN" dirty="0"/>
              <a:t>微处理器</a:t>
            </a:r>
            <a:endParaRPr lang="zh-CN" altLang="en-US" dirty="0"/>
          </a:p>
        </p:txBody>
      </p:sp>
      <p:sp>
        <p:nvSpPr>
          <p:cNvPr id="3" name="标题 2"/>
          <p:cNvSpPr txBox="1">
            <a:spLocks/>
          </p:cNvSpPr>
          <p:nvPr/>
        </p:nvSpPr>
        <p:spPr>
          <a:xfrm>
            <a:off x="540000" y="1124744"/>
            <a:ext cx="6986784" cy="584775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 anchorCtr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en-US" altLang="zh-CN" sz="3200" b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．</a:t>
            </a:r>
            <a:r>
              <a:rPr lang="en-US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Core 2</a:t>
            </a:r>
            <a:r>
              <a:rPr lang="zh-CN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微处理器的主要结构特点</a:t>
            </a:r>
          </a:p>
        </p:txBody>
      </p:sp>
      <p:pic>
        <p:nvPicPr>
          <p:cNvPr id="32769" name="Picture 1" descr="C:\Users\Administrator\AppData\Roaming\Tencent\Users\44194298\QQ\WinTemp\RichOle\8`0EF1INH8]PTPT3}1K@`WI.pn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C7EDCC"/>
              </a:clrFrom>
              <a:clrTo>
                <a:srgbClr val="C7EDC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"/>
          <a:stretch/>
        </p:blipFill>
        <p:spPr bwMode="auto">
          <a:xfrm>
            <a:off x="899886" y="1709519"/>
            <a:ext cx="7454951" cy="46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6921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dirty="0" smtClean="0"/>
              <a:t>2.5.1  Core 2</a:t>
            </a:r>
            <a:r>
              <a:rPr lang="zh-CN" altLang="zh-CN" dirty="0" smtClean="0"/>
              <a:t>微处理器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83568" y="1887215"/>
            <a:ext cx="7776864" cy="4267698"/>
          </a:xfrm>
          <a:prstGeom prst="rect">
            <a:avLst/>
          </a:prstGeom>
          <a:solidFill>
            <a:srgbClr val="E7F6FF">
              <a:alpha val="50196"/>
            </a:srgbClr>
          </a:solidFill>
          <a:ln w="28575">
            <a:solidFill>
              <a:srgbClr val="00B050"/>
            </a:solidFill>
          </a:ln>
        </p:spPr>
        <p:txBody>
          <a:bodyPr wrap="square" tIns="72000" bIns="72000" rtlCol="0">
            <a:spAutoFit/>
          </a:bodyPr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　　</a:t>
            </a:r>
            <a:r>
              <a:rPr lang="en-US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Core</a:t>
            </a:r>
            <a:r>
              <a:rPr lang="zh-CN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微架构</a:t>
            </a:r>
            <a:r>
              <a:rPr lang="zh-CN" altLang="zh-CN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配置</a:t>
            </a:r>
            <a:r>
              <a:rPr lang="en-US" altLang="zh-CN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32KB</a:t>
            </a:r>
            <a:r>
              <a:rPr lang="zh-CN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数据</a:t>
            </a:r>
            <a:r>
              <a:rPr lang="en-US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L1-Cache</a:t>
            </a:r>
            <a:r>
              <a:rPr lang="zh-CN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和</a:t>
            </a:r>
            <a:r>
              <a:rPr lang="en-US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32KB</a:t>
            </a:r>
            <a:r>
              <a:rPr lang="zh-CN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指令</a:t>
            </a:r>
            <a:r>
              <a:rPr lang="en-US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L1-Cache</a:t>
            </a:r>
            <a:r>
              <a:rPr lang="zh-CN" altLang="zh-CN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，指令</a:t>
            </a:r>
            <a:r>
              <a:rPr lang="en-US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L1-Cache</a:t>
            </a:r>
            <a:r>
              <a:rPr lang="zh-CN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中配有</a:t>
            </a:r>
            <a:r>
              <a:rPr lang="en-US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128</a:t>
            </a:r>
            <a:r>
              <a:rPr lang="zh-CN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行的</a:t>
            </a:r>
            <a:r>
              <a:rPr lang="en-US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I-TLB</a:t>
            </a:r>
            <a:r>
              <a:rPr lang="zh-CN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，数据</a:t>
            </a:r>
            <a:r>
              <a:rPr lang="en-US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L1-Cache</a:t>
            </a:r>
            <a:r>
              <a:rPr lang="zh-CN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中配有</a:t>
            </a:r>
            <a:r>
              <a:rPr lang="en-US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256</a:t>
            </a:r>
            <a:r>
              <a:rPr lang="zh-CN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行的</a:t>
            </a:r>
            <a:r>
              <a:rPr lang="en-US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D-TLB</a:t>
            </a:r>
            <a:r>
              <a:rPr lang="zh-CN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。指令预取、预译码缓冲器与分支预测表相结合，用于分支指令的转移预测。</a:t>
            </a:r>
          </a:p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　　</a:t>
            </a:r>
            <a:r>
              <a:rPr lang="zh-CN" altLang="zh-CN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采用</a:t>
            </a:r>
            <a:r>
              <a:rPr lang="en-US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4</a:t>
            </a:r>
            <a:r>
              <a:rPr lang="zh-CN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路超标量结构，</a:t>
            </a:r>
            <a:r>
              <a:rPr lang="zh-CN" altLang="zh-CN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配置</a:t>
            </a:r>
            <a:r>
              <a:rPr lang="en-US" altLang="zh-CN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4</a:t>
            </a:r>
            <a:r>
              <a:rPr lang="zh-CN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个</a:t>
            </a:r>
            <a:r>
              <a:rPr lang="zh-CN" altLang="zh-CN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译码器</a:t>
            </a:r>
            <a:r>
              <a:rPr lang="zh-CN" altLang="en-US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，</a:t>
            </a:r>
            <a:r>
              <a:rPr lang="zh-CN" altLang="zh-CN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增</a:t>
            </a:r>
            <a:r>
              <a:rPr lang="zh-CN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置了更多的运算处理单元</a:t>
            </a:r>
            <a:r>
              <a:rPr lang="zh-CN" altLang="zh-CN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，增强</a:t>
            </a:r>
            <a:r>
              <a:rPr lang="zh-CN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了处理器的指令处理能力</a:t>
            </a:r>
            <a:r>
              <a:rPr lang="zh-CN" altLang="zh-CN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。</a:t>
            </a:r>
            <a:endParaRPr lang="zh-CN" altLang="zh-CN" sz="2400" dirty="0">
              <a:latin typeface="Times New Roman" pitchFamily="18" charset="0"/>
              <a:ea typeface="楷体_GB2312"/>
              <a:cs typeface="Times New Roman" pitchFamily="18" charset="0"/>
            </a:endParaRPr>
          </a:p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　　Core</a:t>
            </a:r>
            <a:r>
              <a:rPr lang="zh-CN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微架构为双核结构，每核采用</a:t>
            </a:r>
            <a:r>
              <a:rPr lang="en-US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14</a:t>
            </a:r>
            <a:r>
              <a:rPr lang="zh-CN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级流水线，并配置有</a:t>
            </a:r>
            <a:r>
              <a:rPr lang="en-US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4MB</a:t>
            </a:r>
            <a:r>
              <a:rPr lang="zh-CN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的</a:t>
            </a:r>
            <a:r>
              <a:rPr lang="en-US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L2-Cache</a:t>
            </a:r>
            <a:r>
              <a:rPr lang="zh-CN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供两核共享和交换数据。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0000" y="1110559"/>
            <a:ext cx="7032694" cy="584775"/>
          </a:xfrm>
          <a:noFill/>
        </p:spPr>
        <p:txBody>
          <a:bodyPr vert="horz" wrap="none" lIns="91440" tIns="45720" rIns="91440" bIns="45720" rtlCol="0" anchor="ctr" anchorCtr="0">
            <a:spAutoFit/>
          </a:bodyPr>
          <a:lstStyle/>
          <a:p>
            <a:pPr algn="l"/>
            <a:r>
              <a:rPr lang="en-US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．</a:t>
            </a:r>
            <a:r>
              <a:rPr lang="en-US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Core 2</a:t>
            </a:r>
            <a:r>
              <a:rPr lang="zh-CN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微处理器的主要结构特点</a:t>
            </a:r>
            <a:endParaRPr lang="zh-CN" altLang="en-US" sz="3200" b="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6488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7"/>
          <p:cNvSpPr txBox="1">
            <a:spLocks noChangeArrowheads="1"/>
          </p:cNvSpPr>
          <p:nvPr/>
        </p:nvSpPr>
        <p:spPr bwMode="auto">
          <a:xfrm>
            <a:off x="1561688" y="2060848"/>
            <a:ext cx="6020624" cy="3976812"/>
          </a:xfrm>
          <a:prstGeom prst="rect">
            <a:avLst/>
          </a:prstGeom>
          <a:solidFill>
            <a:srgbClr val="E7E7FF">
              <a:alpha val="50195"/>
            </a:srgbClr>
          </a:solidFill>
          <a:ln w="28575">
            <a:solidFill>
              <a:srgbClr val="CC66FF"/>
            </a:solidFill>
            <a:miter lim="800000"/>
            <a:headEnd/>
            <a:tailEnd/>
          </a:ln>
          <a:effectLst/>
          <a:extLst/>
        </p:spPr>
        <p:txBody>
          <a:bodyPr wrap="square" lIns="180000" tIns="180000" rIns="180000" bIns="180000">
            <a:spAutoFit/>
          </a:bodyPr>
          <a:lstStyle>
            <a:defPPr>
              <a:defRPr lang="zh-CN"/>
            </a:defPPr>
            <a:lvl1pPr indent="648000" algn="just" eaLnBrk="0" hangingPunc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 kumimoji="1" sz="2400" b="1">
                <a:solidFill>
                  <a:srgbClr val="000066"/>
                </a:solidFill>
                <a:latin typeface="Times New Roman" pitchFamily="18" charset="0"/>
                <a:ea typeface="华文楷体" pitchFamily="2" charset="-122"/>
              </a:defRPr>
            </a:lvl1pPr>
            <a:lvl2pPr marL="742950" indent="-28575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2pPr>
            <a:lvl3pPr marL="11430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3pPr>
            <a:lvl4pPr marL="16002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4pPr>
            <a:lvl5pPr marL="20574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9pPr>
          </a:lstStyle>
          <a:p>
            <a:pPr indent="0"/>
            <a:r>
              <a:rPr lang="zh-CN" altLang="zh-CN" sz="2800" b="0" dirty="0"/>
              <a:t>（</a:t>
            </a:r>
            <a:r>
              <a:rPr lang="en-US" altLang="zh-CN" sz="2800" b="0" dirty="0"/>
              <a:t>1</a:t>
            </a:r>
            <a:r>
              <a:rPr lang="zh-CN" altLang="zh-CN" sz="2800" b="0" dirty="0"/>
              <a:t>）宽动态</a:t>
            </a:r>
            <a:r>
              <a:rPr lang="zh-CN" altLang="zh-CN" sz="2800" b="0" dirty="0" smtClean="0"/>
              <a:t>执行</a:t>
            </a:r>
            <a:endParaRPr lang="zh-CN" altLang="zh-CN" sz="2800" b="0" dirty="0"/>
          </a:p>
          <a:p>
            <a:pPr indent="0"/>
            <a:r>
              <a:rPr lang="zh-CN" altLang="zh-CN" sz="2800" b="0" dirty="0"/>
              <a:t>（</a:t>
            </a:r>
            <a:r>
              <a:rPr lang="en-US" altLang="zh-CN" sz="2800" b="0" dirty="0"/>
              <a:t>2</a:t>
            </a:r>
            <a:r>
              <a:rPr lang="zh-CN" altLang="zh-CN" sz="2800" b="0" dirty="0"/>
              <a:t>）智能</a:t>
            </a:r>
            <a:r>
              <a:rPr lang="zh-CN" altLang="zh-CN" sz="2800" b="0" dirty="0" smtClean="0"/>
              <a:t>功率管理</a:t>
            </a:r>
            <a:endParaRPr lang="zh-CN" altLang="zh-CN" sz="2800" b="0" dirty="0"/>
          </a:p>
          <a:p>
            <a:pPr indent="0"/>
            <a:r>
              <a:rPr lang="zh-CN" altLang="zh-CN" sz="2800" b="0" dirty="0"/>
              <a:t>（</a:t>
            </a:r>
            <a:r>
              <a:rPr lang="en-US" altLang="zh-CN" sz="2800" b="0" dirty="0"/>
              <a:t>3</a:t>
            </a:r>
            <a:r>
              <a:rPr lang="zh-CN" altLang="zh-CN" sz="2800" b="0" dirty="0"/>
              <a:t>）高级智能</a:t>
            </a:r>
            <a:r>
              <a:rPr lang="zh-CN" altLang="zh-CN" sz="2800" b="0" dirty="0" smtClean="0"/>
              <a:t>高速缓存</a:t>
            </a:r>
            <a:endParaRPr lang="zh-CN" altLang="zh-CN" sz="2800" b="0" dirty="0"/>
          </a:p>
          <a:p>
            <a:pPr indent="0"/>
            <a:r>
              <a:rPr lang="zh-CN" altLang="zh-CN" sz="2800" b="0" dirty="0"/>
              <a:t>（</a:t>
            </a:r>
            <a:r>
              <a:rPr lang="en-US" altLang="zh-CN" sz="2800" b="0" dirty="0"/>
              <a:t>4</a:t>
            </a:r>
            <a:r>
              <a:rPr lang="zh-CN" altLang="zh-CN" sz="2800" b="0" dirty="0"/>
              <a:t>）智能内存</a:t>
            </a:r>
            <a:r>
              <a:rPr lang="zh-CN" altLang="zh-CN" sz="2800" b="0" dirty="0" smtClean="0"/>
              <a:t>访问</a:t>
            </a:r>
            <a:endParaRPr lang="zh-CN" altLang="zh-CN" sz="2800" b="0" dirty="0"/>
          </a:p>
          <a:p>
            <a:pPr indent="0"/>
            <a:r>
              <a:rPr lang="zh-CN" altLang="zh-CN" sz="2800" b="0" dirty="0"/>
              <a:t>（</a:t>
            </a:r>
            <a:r>
              <a:rPr lang="en-US" altLang="zh-CN" sz="2800" b="0" dirty="0"/>
              <a:t>5</a:t>
            </a:r>
            <a:r>
              <a:rPr lang="zh-CN" altLang="zh-CN" sz="2800" b="0" dirty="0"/>
              <a:t>）高级数字媒体</a:t>
            </a:r>
            <a:r>
              <a:rPr lang="zh-CN" altLang="zh-CN" sz="2800" b="0" dirty="0" smtClean="0"/>
              <a:t>增强</a:t>
            </a:r>
            <a:endParaRPr lang="zh-CN" altLang="zh-CN" sz="2800" b="0" dirty="0"/>
          </a:p>
          <a:p>
            <a:pPr indent="0"/>
            <a:r>
              <a:rPr lang="zh-CN" altLang="zh-CN" sz="2800" b="0" dirty="0"/>
              <a:t>（</a:t>
            </a:r>
            <a:r>
              <a:rPr lang="en-US" altLang="zh-CN" sz="2800" b="0" dirty="0"/>
              <a:t>6</a:t>
            </a:r>
            <a:r>
              <a:rPr lang="zh-CN" altLang="zh-CN" sz="2800" b="0" dirty="0"/>
              <a:t>）支持</a:t>
            </a:r>
            <a:r>
              <a:rPr lang="en-US" altLang="zh-CN" sz="2800" b="0" dirty="0"/>
              <a:t>64</a:t>
            </a:r>
            <a:r>
              <a:rPr lang="zh-CN" altLang="zh-CN" sz="2800" b="0" dirty="0"/>
              <a:t>位</a:t>
            </a:r>
            <a:r>
              <a:rPr lang="zh-CN" altLang="zh-CN" sz="2800" b="0" dirty="0" smtClean="0"/>
              <a:t>数据处理</a:t>
            </a:r>
            <a:endParaRPr lang="zh-CN" altLang="zh-CN" sz="2800" b="0" dirty="0"/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smtClean="0"/>
              <a:t>2.5.1  Core 2</a:t>
            </a:r>
            <a:r>
              <a:rPr lang="zh-CN" altLang="zh-CN" smtClean="0"/>
              <a:t>微处理器</a:t>
            </a:r>
            <a:endParaRPr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33852" y="1124743"/>
            <a:ext cx="7032694" cy="584775"/>
          </a:xfrm>
          <a:noFill/>
        </p:spPr>
        <p:txBody>
          <a:bodyPr vert="horz" wrap="none" lIns="91440" tIns="45720" rIns="91440" bIns="45720" rtlCol="0" anchor="ctr" anchorCtr="0">
            <a:spAutoFit/>
          </a:bodyPr>
          <a:lstStyle/>
          <a:p>
            <a:pPr algn="l"/>
            <a:r>
              <a:rPr lang="en-US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．</a:t>
            </a:r>
            <a:r>
              <a:rPr lang="en-US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Core 2</a:t>
            </a:r>
            <a:r>
              <a:rPr lang="zh-CN" altLang="zh-CN" sz="3200" b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微处理器的主要技术特点</a:t>
            </a:r>
            <a:endParaRPr lang="zh-CN" altLang="en-US" sz="3200" b="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259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66FF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66FF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66FF"/>
                                      </p:to>
                                    </p:animClr>
                                    <p:animClr clrSpc="rgb" dir="cw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66FF"/>
                                      </p:to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66FF"/>
                                      </p:to>
                                    </p:animClr>
                                    <p:animClr clrSpc="rgb" dir="cw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66FF"/>
                                      </p:to>
                                    </p:animClr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66FF"/>
                                      </p:to>
                                    </p:animClr>
                                    <p:animClr clrSpc="rgb" dir="cw">
                                      <p:cBhvr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66FF"/>
                                      </p:to>
                                    </p:animClr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66FF"/>
                                      </p:to>
                                    </p:animClr>
                                    <p:animClr clrSpc="rgb" dir="cw">
                                      <p:cBhvr>
                                        <p:cTn id="6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66FF"/>
                                      </p:to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6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66FF"/>
                                      </p:to>
                                    </p:animClr>
                                    <p:animClr clrSpc="rgb" dir="cw">
                                      <p:cBhvr>
                                        <p:cTn id="7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66FF"/>
                                      </p:to>
                                    </p:animClr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sz="3800" dirty="0" smtClean="0"/>
              <a:t>2.1.2  8086</a:t>
            </a:r>
            <a:r>
              <a:rPr lang="zh-CN" altLang="zh-CN" sz="3800" dirty="0" smtClean="0"/>
              <a:t>微处理器的内部结构</a:t>
            </a:r>
            <a:endParaRPr lang="zh-CN" altLang="en-US" sz="3800" dirty="0"/>
          </a:p>
        </p:txBody>
      </p:sp>
      <p:grpSp>
        <p:nvGrpSpPr>
          <p:cNvPr id="8" name="组合 7"/>
          <p:cNvGrpSpPr/>
          <p:nvPr/>
        </p:nvGrpSpPr>
        <p:grpSpPr>
          <a:xfrm>
            <a:off x="251520" y="1700808"/>
            <a:ext cx="8496944" cy="4428000"/>
            <a:chOff x="251520" y="1700808"/>
            <a:chExt cx="8496944" cy="4428000"/>
          </a:xfrm>
        </p:grpSpPr>
        <p:sp>
          <p:nvSpPr>
            <p:cNvPr id="7" name="矩形 6"/>
            <p:cNvSpPr/>
            <p:nvPr/>
          </p:nvSpPr>
          <p:spPr>
            <a:xfrm>
              <a:off x="251520" y="1700808"/>
              <a:ext cx="8496944" cy="4428000"/>
            </a:xfrm>
            <a:prstGeom prst="rect">
              <a:avLst/>
            </a:prstGeom>
            <a:solidFill>
              <a:srgbClr val="D9D9FF">
                <a:alpha val="50196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467544" y="1901066"/>
              <a:ext cx="8089290" cy="4059650"/>
              <a:chOff x="467544" y="1196752"/>
              <a:chExt cx="8089290" cy="4059650"/>
            </a:xfrm>
          </p:grpSpPr>
          <p:grpSp>
            <p:nvGrpSpPr>
              <p:cNvPr id="2" name="组合 1"/>
              <p:cNvGrpSpPr/>
              <p:nvPr/>
            </p:nvGrpSpPr>
            <p:grpSpPr>
              <a:xfrm>
                <a:off x="467544" y="1196752"/>
                <a:ext cx="6702152" cy="4032448"/>
                <a:chOff x="467544" y="1196752"/>
                <a:chExt cx="6702152" cy="4032448"/>
              </a:xfrm>
            </p:grpSpPr>
            <p:pic>
              <p:nvPicPr>
                <p:cNvPr id="25603" name="Picture 3" descr="C:\Users\Administrator\AppData\Roaming\Tencent\Users\44194298\QQ\WinTemp\RichOle\UFFQ4PF4}${8EM7J6$TUEDY.png"/>
                <p:cNvPicPr>
                  <a:picLocks noChangeAspect="1" noChangeArrowheads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1270"/>
                <a:stretch/>
              </p:blipFill>
              <p:spPr bwMode="auto">
                <a:xfrm>
                  <a:off x="467544" y="1196752"/>
                  <a:ext cx="6702152" cy="4032448"/>
                </a:xfrm>
                <a:prstGeom prst="rect">
                  <a:avLst/>
                </a:prstGeom>
                <a:noFill/>
                <a:ln w="19050">
                  <a:solidFill>
                    <a:srgbClr val="0070C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cxnSp>
              <p:nvCxnSpPr>
                <p:cNvPr id="4" name="直接连接符 3"/>
                <p:cNvCxnSpPr/>
                <p:nvPr/>
              </p:nvCxnSpPr>
              <p:spPr>
                <a:xfrm>
                  <a:off x="3717704" y="1197283"/>
                  <a:ext cx="0" cy="4031917"/>
                </a:xfrm>
                <a:prstGeom prst="line">
                  <a:avLst/>
                </a:prstGeom>
                <a:ln w="28575">
                  <a:solidFill>
                    <a:srgbClr val="0070C0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" name="Group 147"/>
              <p:cNvGrpSpPr>
                <a:grpSpLocks/>
              </p:cNvGrpSpPr>
              <p:nvPr/>
            </p:nvGrpSpPr>
            <p:grpSpPr bwMode="auto">
              <a:xfrm>
                <a:off x="2028049" y="4884926"/>
                <a:ext cx="5021263" cy="371476"/>
                <a:chOff x="1715" y="3129"/>
                <a:chExt cx="3163" cy="234"/>
              </a:xfrm>
            </p:grpSpPr>
            <p:sp>
              <p:nvSpPr>
                <p:cNvPr id="10" name="Text Box 144"/>
                <p:cNvSpPr txBox="1">
                  <a:spLocks noChangeArrowheads="1"/>
                </p:cNvSpPr>
                <p:nvPr/>
              </p:nvSpPr>
              <p:spPr bwMode="auto">
                <a:xfrm>
                  <a:off x="1715" y="3129"/>
                  <a:ext cx="1261" cy="23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blipFill dpi="0" rotWithShape="0">
                        <a:blip r:embed="rId4"/>
                        <a:srcRect/>
                        <a:tile tx="0" ty="0" sx="100000" sy="100000" flip="none" algn="tl"/>
                      </a:blipFill>
                    </a14:hiddenFill>
                  </a:ext>
                  <a:ext uri="{91240B29-F687-4F45-9708-019B960494DF}">
                    <a14:hiddenLine xmlns:a14="http://schemas.microsoft.com/office/drawing/2010/main" w="6350">
                      <a:solidFill>
                        <a:srgbClr val="CCFFCC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90000" tIns="46800" rIns="90000" bIns="46800">
                  <a:spAutoFit/>
                </a:bodyPr>
                <a:lstStyle/>
                <a:p>
                  <a:pPr>
                    <a:buFontTx/>
                    <a:buNone/>
                  </a:pPr>
                  <a:r>
                    <a:rPr lang="zh-CN" altLang="en-US" sz="1800" dirty="0">
                      <a:solidFill>
                        <a:srgbClr val="000066"/>
                      </a:solidFill>
                      <a:latin typeface="黑体" pitchFamily="49" charset="-122"/>
                      <a:ea typeface="黑体" pitchFamily="49" charset="-122"/>
                      <a:cs typeface="Times New Roman" pitchFamily="18" charset="0"/>
                    </a:rPr>
                    <a:t>执行单元（</a:t>
                  </a:r>
                  <a:r>
                    <a:rPr lang="en-US" altLang="zh-CN" sz="1800" dirty="0">
                      <a:solidFill>
                        <a:srgbClr val="000066"/>
                      </a:solidFill>
                      <a:latin typeface="黑体" pitchFamily="49" charset="-122"/>
                      <a:ea typeface="黑体" pitchFamily="49" charset="-122"/>
                      <a:cs typeface="Times New Roman" pitchFamily="18" charset="0"/>
                    </a:rPr>
                    <a:t>EU</a:t>
                  </a:r>
                  <a:r>
                    <a:rPr lang="zh-CN" altLang="en-US" sz="1800" dirty="0">
                      <a:solidFill>
                        <a:srgbClr val="000066"/>
                      </a:solidFill>
                      <a:latin typeface="黑体" pitchFamily="49" charset="-122"/>
                      <a:ea typeface="黑体" pitchFamily="49" charset="-122"/>
                      <a:cs typeface="Times New Roman" pitchFamily="18" charset="0"/>
                    </a:rPr>
                    <a:t>）</a:t>
                  </a:r>
                </a:p>
              </p:txBody>
            </p:sp>
            <p:sp>
              <p:nvSpPr>
                <p:cNvPr id="11" name="Text Box 145"/>
                <p:cNvSpPr txBox="1">
                  <a:spLocks noChangeArrowheads="1"/>
                </p:cNvSpPr>
                <p:nvPr/>
              </p:nvSpPr>
              <p:spPr bwMode="auto">
                <a:xfrm>
                  <a:off x="3233" y="3129"/>
                  <a:ext cx="1645" cy="23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blipFill dpi="0" rotWithShape="0">
                        <a:blip r:embed="rId4"/>
                        <a:srcRect/>
                        <a:tile tx="0" ty="0" sx="100000" sy="100000" flip="none" algn="tl"/>
                      </a:blipFill>
                    </a14:hiddenFill>
                  </a:ext>
                  <a:ext uri="{91240B29-F687-4F45-9708-019B960494DF}">
                    <a14:hiddenLine xmlns:a14="http://schemas.microsoft.com/office/drawing/2010/main" w="6350">
                      <a:solidFill>
                        <a:srgbClr val="CCFFCC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90000" tIns="46800" rIns="90000" bIns="46800">
                  <a:spAutoFit/>
                </a:bodyPr>
                <a:lstStyle/>
                <a:p>
                  <a:pPr>
                    <a:buFontTx/>
                    <a:buNone/>
                  </a:pPr>
                  <a:r>
                    <a:rPr lang="zh-CN" altLang="en-US" sz="1800" dirty="0">
                      <a:solidFill>
                        <a:srgbClr val="000066"/>
                      </a:solidFill>
                      <a:latin typeface="黑体" pitchFamily="49" charset="-122"/>
                      <a:ea typeface="黑体" pitchFamily="49" charset="-122"/>
                      <a:cs typeface="Times New Roman" pitchFamily="18" charset="0"/>
                    </a:rPr>
                    <a:t>总线接口单元（</a:t>
                  </a:r>
                  <a:r>
                    <a:rPr lang="en-US" altLang="zh-CN" sz="1800" dirty="0">
                      <a:solidFill>
                        <a:srgbClr val="000066"/>
                      </a:solidFill>
                      <a:latin typeface="黑体" pitchFamily="49" charset="-122"/>
                      <a:ea typeface="黑体" pitchFamily="49" charset="-122"/>
                      <a:cs typeface="Times New Roman" pitchFamily="18" charset="0"/>
                    </a:rPr>
                    <a:t>BIU</a:t>
                  </a:r>
                  <a:r>
                    <a:rPr lang="zh-CN" altLang="en-US" sz="1800" dirty="0">
                      <a:solidFill>
                        <a:srgbClr val="000066"/>
                      </a:solidFill>
                      <a:latin typeface="黑体" pitchFamily="49" charset="-122"/>
                      <a:ea typeface="黑体" pitchFamily="49" charset="-122"/>
                      <a:cs typeface="Times New Roman" pitchFamily="18" charset="0"/>
                    </a:rPr>
                    <a:t>）</a:t>
                  </a:r>
                </a:p>
              </p:txBody>
            </p:sp>
          </p:grpSp>
          <p:sp>
            <p:nvSpPr>
              <p:cNvPr id="16" name="Rectangle 15"/>
              <p:cNvSpPr>
                <a:spLocks noChangeArrowheads="1"/>
              </p:cNvSpPr>
              <p:nvPr/>
            </p:nvSpPr>
            <p:spPr bwMode="auto">
              <a:xfrm>
                <a:off x="8141336" y="1964561"/>
                <a:ext cx="415498" cy="244682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70C0"/>
                </a:solidFill>
                <a:prstDash val="solid"/>
                <a:miter lim="800000"/>
                <a:headEnd/>
                <a:tailEnd/>
              </a:ln>
              <a:effectLst/>
              <a:extLst/>
            </p:spPr>
            <p:txBody>
              <a:bodyPr wrap="none" anchor="ctr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endParaRPr lang="en-US" altLang="zh-CN" dirty="0">
                  <a:solidFill>
                    <a:schemeClr val="tx1"/>
                  </a:solidFill>
                  <a:latin typeface="Times New Roman" pitchFamily="18" charset="0"/>
                </a:endParaRPr>
              </a:p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zh-CN" altLang="en-US" dirty="0" smtClean="0">
                    <a:solidFill>
                      <a:schemeClr val="tx1"/>
                    </a:solidFill>
                    <a:latin typeface="Times New Roman" pitchFamily="18" charset="0"/>
                  </a:rPr>
                  <a:t>内</a:t>
                </a:r>
                <a:endParaRPr lang="en-US" altLang="zh-CN" dirty="0" smtClean="0">
                  <a:solidFill>
                    <a:schemeClr val="tx1"/>
                  </a:solidFill>
                  <a:latin typeface="Times New Roman" pitchFamily="18" charset="0"/>
                </a:endParaRPr>
              </a:p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zh-CN" altLang="en-US" dirty="0" smtClean="0">
                    <a:solidFill>
                      <a:schemeClr val="tx1"/>
                    </a:solidFill>
                    <a:latin typeface="Times New Roman" pitchFamily="18" charset="0"/>
                  </a:rPr>
                  <a:t>存</a:t>
                </a:r>
                <a:endParaRPr lang="zh-CN" altLang="en-US" dirty="0">
                  <a:solidFill>
                    <a:schemeClr val="tx1"/>
                  </a:solidFill>
                  <a:latin typeface="Times New Roman" pitchFamily="18" charset="0"/>
                </a:endParaRPr>
              </a:p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zh-CN" altLang="en-US" dirty="0">
                    <a:solidFill>
                      <a:schemeClr val="tx1"/>
                    </a:solidFill>
                    <a:latin typeface="Times New Roman" pitchFamily="18" charset="0"/>
                  </a:rPr>
                  <a:t>储</a:t>
                </a:r>
              </a:p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zh-CN" altLang="en-US" dirty="0">
                    <a:solidFill>
                      <a:schemeClr val="tx1"/>
                    </a:solidFill>
                    <a:latin typeface="Times New Roman" pitchFamily="18" charset="0"/>
                  </a:rPr>
                  <a:t>器</a:t>
                </a:r>
              </a:p>
              <a:p>
                <a:pPr>
                  <a:spcBef>
                    <a:spcPct val="50000"/>
                  </a:spcBef>
                  <a:buFontTx/>
                  <a:buNone/>
                </a:pPr>
                <a:endParaRPr lang="en-US" altLang="zh-CN" dirty="0">
                  <a:solidFill>
                    <a:schemeClr val="tx1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7" name="Text Box 20"/>
              <p:cNvSpPr txBox="1">
                <a:spLocks noChangeArrowheads="1"/>
              </p:cNvSpPr>
              <p:nvPr/>
            </p:nvSpPr>
            <p:spPr bwMode="auto">
              <a:xfrm>
                <a:off x="7447687" y="2381166"/>
                <a:ext cx="505267" cy="171841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l">
                  <a:lnSpc>
                    <a:spcPct val="17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800" dirty="0">
                    <a:solidFill>
                      <a:srgbClr val="00B050"/>
                    </a:solidFill>
                    <a:latin typeface="Times New Roman" pitchFamily="18" charset="0"/>
                  </a:rPr>
                  <a:t>DB</a:t>
                </a:r>
              </a:p>
              <a:p>
                <a:pPr algn="l">
                  <a:lnSpc>
                    <a:spcPct val="17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800" dirty="0">
                    <a:solidFill>
                      <a:srgbClr val="C00000"/>
                    </a:solidFill>
                    <a:latin typeface="Times New Roman" pitchFamily="18" charset="0"/>
                  </a:rPr>
                  <a:t>CB</a:t>
                </a:r>
              </a:p>
              <a:p>
                <a:pPr algn="l">
                  <a:lnSpc>
                    <a:spcPct val="17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800" dirty="0">
                    <a:solidFill>
                      <a:srgbClr val="0070C0"/>
                    </a:solidFill>
                    <a:latin typeface="Times New Roman" pitchFamily="18" charset="0"/>
                  </a:rPr>
                  <a:t>AB</a:t>
                </a:r>
              </a:p>
            </p:txBody>
          </p:sp>
          <p:sp>
            <p:nvSpPr>
              <p:cNvPr id="19" name="Line 16"/>
              <p:cNvSpPr>
                <a:spLocks noChangeShapeType="1"/>
              </p:cNvSpPr>
              <p:nvPr/>
            </p:nvSpPr>
            <p:spPr bwMode="auto">
              <a:xfrm flipH="1">
                <a:off x="7129784" y="2547652"/>
                <a:ext cx="1008000" cy="0"/>
              </a:xfrm>
              <a:prstGeom prst="line">
                <a:avLst/>
              </a:prstGeom>
              <a:noFill/>
              <a:ln w="57150">
                <a:solidFill>
                  <a:srgbClr val="339933"/>
                </a:solidFill>
                <a:round/>
                <a:headEnd type="stealth" w="med" len="lg"/>
                <a:tailEnd type="stealth" w="med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0" name="Line 17"/>
              <p:cNvSpPr>
                <a:spLocks noChangeShapeType="1"/>
              </p:cNvSpPr>
              <p:nvPr/>
            </p:nvSpPr>
            <p:spPr bwMode="auto">
              <a:xfrm flipH="1">
                <a:off x="7129784" y="3754711"/>
                <a:ext cx="1008000" cy="0"/>
              </a:xfrm>
              <a:prstGeom prst="line">
                <a:avLst/>
              </a:prstGeom>
              <a:noFill/>
              <a:ln w="57150">
                <a:solidFill>
                  <a:srgbClr val="0070C0"/>
                </a:solidFill>
                <a:round/>
                <a:headEnd type="stealth" w="med" len="lg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1" name="Line 18"/>
              <p:cNvSpPr>
                <a:spLocks noChangeShapeType="1"/>
              </p:cNvSpPr>
              <p:nvPr/>
            </p:nvSpPr>
            <p:spPr bwMode="auto">
              <a:xfrm>
                <a:off x="7129784" y="3145111"/>
                <a:ext cx="1008000" cy="0"/>
              </a:xfrm>
              <a:prstGeom prst="line">
                <a:avLst/>
              </a:prstGeom>
              <a:noFill/>
              <a:ln w="57150">
                <a:solidFill>
                  <a:srgbClr val="C00000"/>
                </a:solidFill>
                <a:round/>
                <a:headEnd type="stealth" w="med" len="lg"/>
                <a:tailEnd type="stealth" w="med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2" name="Line 19"/>
              <p:cNvSpPr>
                <a:spLocks noChangeShapeType="1"/>
              </p:cNvSpPr>
              <p:nvPr/>
            </p:nvSpPr>
            <p:spPr bwMode="auto">
              <a:xfrm flipH="1">
                <a:off x="7154763" y="2528220"/>
                <a:ext cx="0" cy="630000"/>
              </a:xfrm>
              <a:prstGeom prst="line">
                <a:avLst/>
              </a:prstGeom>
              <a:noFill/>
              <a:ln w="57150">
                <a:solidFill>
                  <a:srgbClr val="339933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3" name="Line 21"/>
              <p:cNvSpPr>
                <a:spLocks noChangeShapeType="1"/>
              </p:cNvSpPr>
              <p:nvPr/>
            </p:nvSpPr>
            <p:spPr bwMode="auto">
              <a:xfrm flipH="1">
                <a:off x="7154763" y="3145111"/>
                <a:ext cx="0" cy="630000"/>
              </a:xfrm>
              <a:prstGeom prst="line">
                <a:avLst/>
              </a:prstGeom>
              <a:noFill/>
              <a:ln w="57150">
                <a:solidFill>
                  <a:srgbClr val="0070C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6" name="Rectangle 26"/>
          <p:cNvSpPr>
            <a:spLocks noChangeArrowheads="1"/>
          </p:cNvSpPr>
          <p:nvPr/>
        </p:nvSpPr>
        <p:spPr bwMode="auto">
          <a:xfrm>
            <a:off x="4188718" y="3069009"/>
            <a:ext cx="1188000" cy="180000"/>
          </a:xfrm>
          <a:prstGeom prst="rect">
            <a:avLst/>
          </a:prstGeom>
          <a:noFill/>
          <a:ln w="50800">
            <a:solidFill>
              <a:srgbClr val="00B0F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7" name="Line 27"/>
          <p:cNvSpPr>
            <a:spLocks noChangeShapeType="1"/>
          </p:cNvSpPr>
          <p:nvPr/>
        </p:nvSpPr>
        <p:spPr bwMode="auto">
          <a:xfrm flipV="1">
            <a:off x="4424164" y="2718171"/>
            <a:ext cx="4762" cy="360000"/>
          </a:xfrm>
          <a:prstGeom prst="line">
            <a:avLst/>
          </a:prstGeom>
          <a:noFill/>
          <a:ln w="57150">
            <a:solidFill>
              <a:srgbClr val="00B0F0"/>
            </a:solidFill>
            <a:round/>
            <a:headEnd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8" name="Rectangle 28"/>
          <p:cNvSpPr>
            <a:spLocks noChangeArrowheads="1"/>
          </p:cNvSpPr>
          <p:nvPr/>
        </p:nvSpPr>
        <p:spPr bwMode="auto">
          <a:xfrm>
            <a:off x="4188718" y="3819897"/>
            <a:ext cx="1188000" cy="180000"/>
          </a:xfrm>
          <a:prstGeom prst="rect">
            <a:avLst/>
          </a:prstGeom>
          <a:noFill/>
          <a:ln w="50800">
            <a:solidFill>
              <a:srgbClr val="00B0F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9" name="Line 29"/>
          <p:cNvSpPr>
            <a:spLocks noChangeShapeType="1"/>
          </p:cNvSpPr>
          <p:nvPr/>
        </p:nvSpPr>
        <p:spPr bwMode="auto">
          <a:xfrm flipV="1">
            <a:off x="5157588" y="2718171"/>
            <a:ext cx="0" cy="360000"/>
          </a:xfrm>
          <a:prstGeom prst="line">
            <a:avLst/>
          </a:prstGeom>
          <a:noFill/>
          <a:ln w="57150">
            <a:solidFill>
              <a:srgbClr val="00B0F0"/>
            </a:solidFill>
            <a:round/>
            <a:headEnd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30" name="Line 30"/>
          <p:cNvSpPr>
            <a:spLocks noChangeShapeType="1"/>
          </p:cNvSpPr>
          <p:nvPr/>
        </p:nvSpPr>
        <p:spPr bwMode="auto">
          <a:xfrm flipV="1">
            <a:off x="4802311" y="2232397"/>
            <a:ext cx="0" cy="184150"/>
          </a:xfrm>
          <a:prstGeom prst="line">
            <a:avLst/>
          </a:prstGeom>
          <a:noFill/>
          <a:ln w="57150">
            <a:solidFill>
              <a:srgbClr val="00B0F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31" name="Line 31"/>
          <p:cNvSpPr>
            <a:spLocks noChangeShapeType="1"/>
          </p:cNvSpPr>
          <p:nvPr/>
        </p:nvSpPr>
        <p:spPr bwMode="auto">
          <a:xfrm>
            <a:off x="4766842" y="2251472"/>
            <a:ext cx="1476000" cy="0"/>
          </a:xfrm>
          <a:prstGeom prst="line">
            <a:avLst/>
          </a:prstGeom>
          <a:noFill/>
          <a:ln w="57150">
            <a:solidFill>
              <a:srgbClr val="00B0F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32" name="Line 32"/>
          <p:cNvSpPr>
            <a:spLocks noChangeShapeType="1"/>
          </p:cNvSpPr>
          <p:nvPr/>
        </p:nvSpPr>
        <p:spPr bwMode="auto">
          <a:xfrm>
            <a:off x="6213896" y="2227353"/>
            <a:ext cx="0" cy="1584000"/>
          </a:xfrm>
          <a:prstGeom prst="line">
            <a:avLst/>
          </a:prstGeom>
          <a:noFill/>
          <a:ln w="57150">
            <a:solidFill>
              <a:srgbClr val="00B0F0"/>
            </a:solidFill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33" name="Line 33"/>
          <p:cNvSpPr>
            <a:spLocks noChangeShapeType="1"/>
          </p:cNvSpPr>
          <p:nvPr/>
        </p:nvSpPr>
        <p:spPr bwMode="auto">
          <a:xfrm>
            <a:off x="6185322" y="3784278"/>
            <a:ext cx="1004400" cy="0"/>
          </a:xfrm>
          <a:prstGeom prst="line">
            <a:avLst/>
          </a:prstGeom>
          <a:noFill/>
          <a:ln w="57150">
            <a:solidFill>
              <a:srgbClr val="00B0F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34" name="Line 34"/>
          <p:cNvSpPr>
            <a:spLocks noChangeShapeType="1"/>
          </p:cNvSpPr>
          <p:nvPr/>
        </p:nvSpPr>
        <p:spPr bwMode="auto">
          <a:xfrm flipV="1">
            <a:off x="7132266" y="4454572"/>
            <a:ext cx="1004400" cy="0"/>
          </a:xfrm>
          <a:prstGeom prst="line">
            <a:avLst/>
          </a:prstGeom>
          <a:noFill/>
          <a:ln w="57150">
            <a:solidFill>
              <a:srgbClr val="00B0F0"/>
            </a:solidFill>
            <a:round/>
            <a:headEnd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35" name="Line 42"/>
          <p:cNvSpPr>
            <a:spLocks noChangeShapeType="1"/>
          </p:cNvSpPr>
          <p:nvPr/>
        </p:nvSpPr>
        <p:spPr bwMode="auto">
          <a:xfrm flipH="1">
            <a:off x="7157145" y="3753324"/>
            <a:ext cx="0" cy="734400"/>
          </a:xfrm>
          <a:prstGeom prst="line">
            <a:avLst/>
          </a:prstGeom>
          <a:noFill/>
          <a:ln w="57150">
            <a:solidFill>
              <a:srgbClr val="00B0F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36" name="Line 36"/>
          <p:cNvSpPr>
            <a:spLocks noChangeShapeType="1"/>
          </p:cNvSpPr>
          <p:nvPr/>
        </p:nvSpPr>
        <p:spPr bwMode="auto">
          <a:xfrm flipV="1">
            <a:off x="6213895" y="3848347"/>
            <a:ext cx="1918247" cy="1077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zh-CN" altLang="en-US"/>
          </a:p>
        </p:txBody>
      </p:sp>
      <p:sp>
        <p:nvSpPr>
          <p:cNvPr id="37" name="Line 37"/>
          <p:cNvSpPr>
            <a:spLocks noChangeShapeType="1"/>
          </p:cNvSpPr>
          <p:nvPr/>
        </p:nvSpPr>
        <p:spPr bwMode="auto">
          <a:xfrm flipV="1">
            <a:off x="7127884" y="3250683"/>
            <a:ext cx="1004400" cy="0"/>
          </a:xfrm>
          <a:prstGeom prst="line">
            <a:avLst/>
          </a:prstGeom>
          <a:noFill/>
          <a:ln w="57150">
            <a:solidFill>
              <a:srgbClr val="00B050"/>
            </a:solidFill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38" name="Line 38"/>
          <p:cNvSpPr>
            <a:spLocks noChangeShapeType="1"/>
          </p:cNvSpPr>
          <p:nvPr/>
        </p:nvSpPr>
        <p:spPr bwMode="auto">
          <a:xfrm>
            <a:off x="6213895" y="3719415"/>
            <a:ext cx="974939" cy="0"/>
          </a:xfrm>
          <a:prstGeom prst="line">
            <a:avLst/>
          </a:prstGeom>
          <a:noFill/>
          <a:ln w="57150">
            <a:solidFill>
              <a:srgbClr val="00B05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zh-CN" altLang="en-US"/>
          </a:p>
        </p:txBody>
      </p:sp>
      <p:sp>
        <p:nvSpPr>
          <p:cNvPr id="39" name="Line 39"/>
          <p:cNvSpPr>
            <a:spLocks noChangeShapeType="1"/>
          </p:cNvSpPr>
          <p:nvPr/>
        </p:nvSpPr>
        <p:spPr bwMode="auto">
          <a:xfrm>
            <a:off x="6235325" y="3697782"/>
            <a:ext cx="6276" cy="1033200"/>
          </a:xfrm>
          <a:prstGeom prst="line">
            <a:avLst/>
          </a:prstGeom>
          <a:noFill/>
          <a:ln w="57150">
            <a:solidFill>
              <a:srgbClr val="00B05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zh-CN" altLang="en-US"/>
          </a:p>
        </p:txBody>
      </p:sp>
      <p:sp>
        <p:nvSpPr>
          <p:cNvPr id="40" name="Line 40"/>
          <p:cNvSpPr>
            <a:spLocks noChangeShapeType="1"/>
          </p:cNvSpPr>
          <p:nvPr/>
        </p:nvSpPr>
        <p:spPr bwMode="auto">
          <a:xfrm flipH="1">
            <a:off x="5367282" y="4703715"/>
            <a:ext cx="882000" cy="4762"/>
          </a:xfrm>
          <a:prstGeom prst="line">
            <a:avLst/>
          </a:prstGeom>
          <a:noFill/>
          <a:ln w="57150">
            <a:solidFill>
              <a:srgbClr val="00B050"/>
            </a:solidFill>
            <a:round/>
            <a:headEnd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zh-CN" altLang="en-US"/>
          </a:p>
        </p:txBody>
      </p:sp>
      <p:sp>
        <p:nvSpPr>
          <p:cNvPr id="41" name="Line 41"/>
          <p:cNvSpPr>
            <a:spLocks noChangeShapeType="1"/>
          </p:cNvSpPr>
          <p:nvPr/>
        </p:nvSpPr>
        <p:spPr bwMode="auto">
          <a:xfrm flipH="1">
            <a:off x="7161221" y="3226872"/>
            <a:ext cx="0" cy="504000"/>
          </a:xfrm>
          <a:prstGeom prst="line">
            <a:avLst/>
          </a:prstGeom>
          <a:noFill/>
          <a:ln w="57150">
            <a:solidFill>
              <a:srgbClr val="00B05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692150" y="1124744"/>
            <a:ext cx="3496568" cy="545793"/>
          </a:xfr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noAutofit/>
          </a:bodyPr>
          <a:lstStyle/>
          <a:p>
            <a:pPr marL="342900" indent="-342900" algn="l" eaLnBrk="0" hangingPunct="0">
              <a:buFont typeface="Wingdings" pitchFamily="2" charset="2"/>
              <a:buChar char="Ø"/>
            </a:pPr>
            <a:r>
              <a:rPr lang="en-US" altLang="zh-CN" sz="2400" b="0" dirty="0">
                <a:solidFill>
                  <a:srgbClr val="003399"/>
                </a:solidFill>
                <a:ea typeface="+mn-ea"/>
              </a:rPr>
              <a:t>CPU</a:t>
            </a:r>
            <a:r>
              <a:rPr lang="zh-CN" altLang="zh-CN" sz="2400" b="0" dirty="0">
                <a:solidFill>
                  <a:srgbClr val="003399"/>
                </a:solidFill>
                <a:ea typeface="+mn-ea"/>
              </a:rPr>
              <a:t>取指令过程</a:t>
            </a:r>
            <a:endParaRPr lang="zh-CN" altLang="en-US" sz="2400" b="0" dirty="0">
              <a:solidFill>
                <a:srgbClr val="003399"/>
              </a:solidFill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27088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250"/>
                            </p:stCondLst>
                            <p:childTnLst>
                              <p:par>
                                <p:cTn id="6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75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250"/>
                            </p:stCondLst>
                            <p:childTnLst>
                              <p:par>
                                <p:cTn id="7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3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2.5.2  </a:t>
            </a:r>
            <a:r>
              <a:rPr lang="en-US" altLang="zh-CN" dirty="0"/>
              <a:t>Core i7</a:t>
            </a:r>
            <a:r>
              <a:rPr lang="zh-CN" altLang="zh-CN" dirty="0"/>
              <a:t>／</a:t>
            </a:r>
            <a:r>
              <a:rPr lang="en-US" altLang="zh-CN" dirty="0"/>
              <a:t>i5</a:t>
            </a:r>
            <a:r>
              <a:rPr lang="zh-CN" altLang="zh-CN" dirty="0"/>
              <a:t>／</a:t>
            </a:r>
            <a:r>
              <a:rPr lang="en-US" altLang="zh-CN" dirty="0"/>
              <a:t>i3</a:t>
            </a:r>
            <a:r>
              <a:rPr lang="zh-CN" altLang="zh-CN" dirty="0"/>
              <a:t>微处理器</a:t>
            </a:r>
            <a:endParaRPr lang="zh-CN" altLang="en-US" dirty="0"/>
          </a:p>
        </p:txBody>
      </p:sp>
      <p:sp>
        <p:nvSpPr>
          <p:cNvPr id="3" name="标题 2"/>
          <p:cNvSpPr txBox="1">
            <a:spLocks/>
          </p:cNvSpPr>
          <p:nvPr/>
        </p:nvSpPr>
        <p:spPr>
          <a:xfrm>
            <a:off x="325839" y="1177588"/>
            <a:ext cx="6038833" cy="52322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 anchorCtr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en-US" altLang="zh-CN" sz="2800" b="0" dirty="0" smtClean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1</a:t>
            </a:r>
            <a:r>
              <a:rPr lang="zh-CN" altLang="zh-CN" sz="2800" b="0" dirty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．</a:t>
            </a:r>
            <a:r>
              <a:rPr lang="en-US" altLang="zh-CN" sz="2800" b="0" dirty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Core </a:t>
            </a:r>
            <a:r>
              <a:rPr lang="en-US" altLang="zh-CN" sz="2800" b="0" dirty="0" smtClean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i7</a:t>
            </a:r>
            <a:r>
              <a:rPr lang="zh-CN" altLang="zh-CN" sz="2800" b="0" dirty="0" smtClean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／</a:t>
            </a:r>
            <a:r>
              <a:rPr lang="en-US" altLang="zh-CN" sz="2800" b="0" dirty="0" smtClean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i5</a:t>
            </a:r>
            <a:r>
              <a:rPr lang="zh-CN" altLang="zh-CN" sz="2800" b="0" dirty="0" smtClean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／</a:t>
            </a:r>
            <a:r>
              <a:rPr lang="en-US" altLang="zh-CN" sz="2800" b="0" dirty="0" smtClean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i3</a:t>
            </a:r>
            <a:r>
              <a:rPr lang="zh-CN" altLang="zh-CN" sz="2800" b="0" dirty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微处理器的发展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0000" y="1772816"/>
            <a:ext cx="8424000" cy="4462760"/>
          </a:xfrm>
          <a:prstGeom prst="rect">
            <a:avLst/>
          </a:prstGeom>
          <a:solidFill>
            <a:srgbClr val="EAEAEA">
              <a:alpha val="50196"/>
            </a:srgbClr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just">
              <a:spcBef>
                <a:spcPts val="600"/>
              </a:spcBef>
            </a:pPr>
            <a:r>
              <a:rPr lang="en-US" altLang="zh-CN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　　</a:t>
            </a:r>
            <a:r>
              <a:rPr lang="en-US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Core i7/i5/i3</a:t>
            </a:r>
            <a:r>
              <a:rPr lang="zh-CN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微处理器的</a:t>
            </a:r>
            <a:r>
              <a:rPr lang="zh-CN" altLang="zh-CN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架构</a:t>
            </a:r>
            <a:r>
              <a:rPr lang="zh-CN" altLang="en-US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由</a:t>
            </a:r>
            <a:r>
              <a:rPr lang="en-US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Intel</a:t>
            </a:r>
            <a:r>
              <a:rPr lang="zh-CN" altLang="zh-CN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先后推出多</a:t>
            </a:r>
            <a:r>
              <a:rPr lang="zh-CN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个版本，经历了多次的</a:t>
            </a:r>
            <a:r>
              <a:rPr lang="zh-CN" altLang="zh-CN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升级换代</a:t>
            </a:r>
            <a:r>
              <a:rPr lang="zh-CN" altLang="en-US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：</a:t>
            </a:r>
            <a:endParaRPr lang="zh-CN" altLang="zh-CN" sz="2400" dirty="0">
              <a:latin typeface="Times New Roman" pitchFamily="18" charset="0"/>
              <a:ea typeface="楷体_GB2312"/>
              <a:cs typeface="Times New Roman" pitchFamily="18" charset="0"/>
            </a:endParaRPr>
          </a:p>
          <a:p>
            <a:pPr algn="just">
              <a:spcBef>
                <a:spcPts val="600"/>
              </a:spcBef>
            </a:pPr>
            <a:r>
              <a:rPr lang="zh-CN" altLang="en-US" sz="2400" b="1" dirty="0" smtClean="0">
                <a:solidFill>
                  <a:srgbClr val="0070C0"/>
                </a:solidFill>
                <a:latin typeface="Times New Roman" pitchFamily="18" charset="0"/>
                <a:ea typeface="楷体_GB2312"/>
                <a:cs typeface="Times New Roman" pitchFamily="18" charset="0"/>
              </a:rPr>
              <a:t>　　</a:t>
            </a:r>
            <a:r>
              <a:rPr lang="zh-CN" altLang="zh-CN" sz="2400" b="1" dirty="0" smtClean="0">
                <a:solidFill>
                  <a:srgbClr val="0070C0"/>
                </a:solidFill>
                <a:latin typeface="Times New Roman" pitchFamily="18" charset="0"/>
                <a:ea typeface="楷体_GB2312"/>
                <a:cs typeface="Times New Roman" pitchFamily="18" charset="0"/>
              </a:rPr>
              <a:t>第</a:t>
            </a:r>
            <a:r>
              <a:rPr lang="zh-CN" altLang="zh-CN" sz="2400" b="1" dirty="0">
                <a:solidFill>
                  <a:srgbClr val="0070C0"/>
                </a:solidFill>
                <a:latin typeface="Times New Roman" pitchFamily="18" charset="0"/>
                <a:ea typeface="楷体_GB2312"/>
                <a:cs typeface="Times New Roman" pitchFamily="18" charset="0"/>
              </a:rPr>
              <a:t>一代：</a:t>
            </a:r>
            <a:r>
              <a:rPr lang="en-US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2008</a:t>
            </a:r>
            <a:r>
              <a:rPr lang="zh-CN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年</a:t>
            </a:r>
            <a:r>
              <a:rPr lang="en-US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11</a:t>
            </a:r>
            <a:r>
              <a:rPr lang="zh-CN" altLang="zh-CN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月发布</a:t>
            </a:r>
            <a:r>
              <a:rPr lang="en-US" altLang="zh-CN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45nm</a:t>
            </a:r>
            <a:r>
              <a:rPr lang="zh-CN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制程的</a:t>
            </a:r>
            <a:r>
              <a:rPr lang="en-US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Nehalem</a:t>
            </a:r>
            <a:r>
              <a:rPr lang="zh-CN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微架构</a:t>
            </a:r>
            <a:r>
              <a:rPr lang="zh-CN" altLang="zh-CN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，</a:t>
            </a:r>
            <a:r>
              <a:rPr lang="zh-CN" altLang="en-US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先后</a:t>
            </a:r>
            <a:r>
              <a:rPr lang="zh-CN" altLang="zh-CN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有</a:t>
            </a:r>
            <a:r>
              <a:rPr lang="en-US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Bloomfield</a:t>
            </a:r>
            <a:r>
              <a:rPr lang="zh-CN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和</a:t>
            </a:r>
            <a:r>
              <a:rPr lang="en-US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Lynnfield</a:t>
            </a:r>
            <a:r>
              <a:rPr lang="zh-CN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两种处理器</a:t>
            </a:r>
            <a:r>
              <a:rPr lang="zh-CN" altLang="zh-CN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核心</a:t>
            </a:r>
            <a:r>
              <a:rPr lang="zh-CN" altLang="en-US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；</a:t>
            </a:r>
            <a:r>
              <a:rPr lang="en-US" altLang="zh-CN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2010</a:t>
            </a:r>
            <a:r>
              <a:rPr lang="zh-CN" altLang="zh-CN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年</a:t>
            </a:r>
            <a:r>
              <a:rPr lang="en-US" altLang="zh-CN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3</a:t>
            </a:r>
            <a:r>
              <a:rPr lang="zh-CN" altLang="zh-CN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月又</a:t>
            </a:r>
            <a:r>
              <a:rPr lang="zh-CN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推出基于</a:t>
            </a:r>
            <a:r>
              <a:rPr lang="en-US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32nm</a:t>
            </a:r>
            <a:r>
              <a:rPr lang="zh-CN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制程的</a:t>
            </a:r>
            <a:r>
              <a:rPr lang="en-US" altLang="zh-CN" sz="2400" dirty="0" err="1">
                <a:latin typeface="Times New Roman" pitchFamily="18" charset="0"/>
                <a:ea typeface="楷体_GB2312"/>
                <a:cs typeface="Times New Roman" pitchFamily="18" charset="0"/>
              </a:rPr>
              <a:t>Westmere</a:t>
            </a:r>
            <a:r>
              <a:rPr lang="zh-CN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微架构</a:t>
            </a:r>
            <a:r>
              <a:rPr lang="zh-CN" altLang="zh-CN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，有</a:t>
            </a:r>
            <a:r>
              <a:rPr lang="en-US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Clarkdale</a:t>
            </a:r>
            <a:r>
              <a:rPr lang="zh-CN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和</a:t>
            </a:r>
            <a:r>
              <a:rPr lang="en-US" altLang="zh-CN" sz="2400" dirty="0" err="1">
                <a:latin typeface="Times New Roman" pitchFamily="18" charset="0"/>
                <a:ea typeface="楷体_GB2312"/>
                <a:cs typeface="Times New Roman" pitchFamily="18" charset="0"/>
              </a:rPr>
              <a:t>Gulftown</a:t>
            </a:r>
            <a:r>
              <a:rPr lang="zh-CN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两种处理器</a:t>
            </a:r>
            <a:r>
              <a:rPr lang="zh-CN" altLang="zh-CN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核心</a:t>
            </a:r>
            <a:r>
              <a:rPr lang="zh-CN" altLang="en-US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。</a:t>
            </a:r>
            <a:endParaRPr lang="zh-CN" altLang="zh-CN" sz="2400" dirty="0">
              <a:latin typeface="Times New Roman" pitchFamily="18" charset="0"/>
              <a:ea typeface="楷体_GB2312"/>
              <a:cs typeface="Times New Roman" pitchFamily="18" charset="0"/>
            </a:endParaRPr>
          </a:p>
          <a:p>
            <a:pPr algn="just">
              <a:spcBef>
                <a:spcPts val="600"/>
              </a:spcBef>
            </a:pPr>
            <a:r>
              <a:rPr lang="zh-CN" altLang="en-US" sz="2400" b="1" dirty="0" smtClean="0">
                <a:solidFill>
                  <a:srgbClr val="0070C0"/>
                </a:solidFill>
                <a:latin typeface="Times New Roman" pitchFamily="18" charset="0"/>
                <a:ea typeface="楷体_GB2312"/>
                <a:cs typeface="Times New Roman" pitchFamily="18" charset="0"/>
              </a:rPr>
              <a:t>　　</a:t>
            </a:r>
            <a:r>
              <a:rPr lang="zh-CN" altLang="zh-CN" sz="2400" b="1" dirty="0" smtClean="0">
                <a:solidFill>
                  <a:srgbClr val="0070C0"/>
                </a:solidFill>
                <a:latin typeface="Times New Roman" pitchFamily="18" charset="0"/>
                <a:ea typeface="楷体_GB2312"/>
                <a:cs typeface="Times New Roman" pitchFamily="18" charset="0"/>
              </a:rPr>
              <a:t>第二</a:t>
            </a:r>
            <a:r>
              <a:rPr lang="zh-CN" altLang="zh-CN" sz="2400" b="1" dirty="0">
                <a:solidFill>
                  <a:srgbClr val="0070C0"/>
                </a:solidFill>
                <a:latin typeface="Times New Roman" pitchFamily="18" charset="0"/>
                <a:ea typeface="楷体_GB2312"/>
                <a:cs typeface="Times New Roman" pitchFamily="18" charset="0"/>
              </a:rPr>
              <a:t>代：</a:t>
            </a:r>
            <a:r>
              <a:rPr lang="en-US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2011</a:t>
            </a:r>
            <a:r>
              <a:rPr lang="zh-CN" altLang="zh-CN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年</a:t>
            </a:r>
            <a:r>
              <a:rPr lang="en-US" altLang="zh-CN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1</a:t>
            </a:r>
            <a:r>
              <a:rPr lang="zh-CN" altLang="en-US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月</a:t>
            </a:r>
            <a:r>
              <a:rPr lang="zh-CN" altLang="zh-CN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发布</a:t>
            </a:r>
            <a:r>
              <a:rPr lang="en-US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32nm</a:t>
            </a:r>
            <a:r>
              <a:rPr lang="zh-CN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制程的</a:t>
            </a:r>
            <a:r>
              <a:rPr lang="en-US" altLang="zh-CN" sz="2400" dirty="0" err="1">
                <a:latin typeface="Times New Roman" pitchFamily="18" charset="0"/>
                <a:ea typeface="楷体_GB2312"/>
                <a:cs typeface="Times New Roman" pitchFamily="18" charset="0"/>
              </a:rPr>
              <a:t>SandyBridge</a:t>
            </a:r>
            <a:r>
              <a:rPr lang="zh-CN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微</a:t>
            </a:r>
            <a:r>
              <a:rPr lang="zh-CN" altLang="zh-CN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架构</a:t>
            </a:r>
            <a:r>
              <a:rPr lang="zh-CN" altLang="en-US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。</a:t>
            </a:r>
            <a:endParaRPr lang="zh-CN" altLang="zh-CN" sz="2400" dirty="0">
              <a:latin typeface="Times New Roman" pitchFamily="18" charset="0"/>
              <a:ea typeface="楷体_GB2312"/>
              <a:cs typeface="Times New Roman" pitchFamily="18" charset="0"/>
            </a:endParaRPr>
          </a:p>
          <a:p>
            <a:pPr algn="just">
              <a:spcBef>
                <a:spcPts val="600"/>
              </a:spcBef>
            </a:pPr>
            <a:r>
              <a:rPr lang="zh-CN" altLang="en-US" sz="2400" b="1" dirty="0" smtClean="0">
                <a:solidFill>
                  <a:srgbClr val="0070C0"/>
                </a:solidFill>
                <a:latin typeface="Times New Roman" pitchFamily="18" charset="0"/>
                <a:ea typeface="楷体_GB2312"/>
                <a:cs typeface="Times New Roman" pitchFamily="18" charset="0"/>
              </a:rPr>
              <a:t>　　</a:t>
            </a:r>
            <a:r>
              <a:rPr lang="zh-CN" altLang="zh-CN" sz="2400" b="1" dirty="0" smtClean="0">
                <a:solidFill>
                  <a:srgbClr val="0070C0"/>
                </a:solidFill>
                <a:latin typeface="Times New Roman" pitchFamily="18" charset="0"/>
                <a:ea typeface="楷体_GB2312"/>
                <a:cs typeface="Times New Roman" pitchFamily="18" charset="0"/>
              </a:rPr>
              <a:t>第</a:t>
            </a:r>
            <a:r>
              <a:rPr lang="zh-CN" altLang="zh-CN" sz="2400" b="1" dirty="0">
                <a:solidFill>
                  <a:srgbClr val="0070C0"/>
                </a:solidFill>
                <a:latin typeface="Times New Roman" pitchFamily="18" charset="0"/>
                <a:ea typeface="楷体_GB2312"/>
                <a:cs typeface="Times New Roman" pitchFamily="18" charset="0"/>
              </a:rPr>
              <a:t>三代：</a:t>
            </a:r>
            <a:r>
              <a:rPr lang="en-US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2012</a:t>
            </a:r>
            <a:r>
              <a:rPr lang="zh-CN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年</a:t>
            </a:r>
            <a:r>
              <a:rPr lang="en-US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4</a:t>
            </a:r>
            <a:r>
              <a:rPr lang="zh-CN" altLang="zh-CN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月推出</a:t>
            </a:r>
            <a:r>
              <a:rPr lang="en-US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22nm</a:t>
            </a:r>
            <a:r>
              <a:rPr lang="zh-CN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制程的</a:t>
            </a:r>
            <a:r>
              <a:rPr lang="en-US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Ivy Bridge</a:t>
            </a:r>
            <a:r>
              <a:rPr lang="zh-CN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微架构，它是</a:t>
            </a:r>
            <a:r>
              <a:rPr lang="en-US" altLang="zh-CN" sz="2400" dirty="0" err="1">
                <a:latin typeface="Times New Roman" pitchFamily="18" charset="0"/>
                <a:ea typeface="楷体_GB2312"/>
                <a:cs typeface="Times New Roman" pitchFamily="18" charset="0"/>
              </a:rPr>
              <a:t>SandyBridge</a:t>
            </a:r>
            <a:r>
              <a:rPr lang="zh-CN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的工艺升级</a:t>
            </a:r>
            <a:r>
              <a:rPr lang="zh-CN" altLang="zh-CN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版</a:t>
            </a:r>
            <a:r>
              <a:rPr lang="zh-CN" altLang="en-US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。</a:t>
            </a:r>
            <a:endParaRPr lang="zh-CN" altLang="zh-CN" sz="2400" dirty="0">
              <a:latin typeface="Times New Roman" pitchFamily="18" charset="0"/>
              <a:ea typeface="楷体_GB2312"/>
              <a:cs typeface="Times New Roman" pitchFamily="18" charset="0"/>
            </a:endParaRPr>
          </a:p>
          <a:p>
            <a:pPr algn="just">
              <a:spcBef>
                <a:spcPts val="600"/>
              </a:spcBef>
            </a:pPr>
            <a:r>
              <a:rPr lang="zh-CN" altLang="en-US" sz="2400" b="1" dirty="0" smtClean="0">
                <a:solidFill>
                  <a:srgbClr val="0070C0"/>
                </a:solidFill>
                <a:latin typeface="Times New Roman" pitchFamily="18" charset="0"/>
                <a:ea typeface="楷体_GB2312"/>
                <a:cs typeface="Times New Roman" pitchFamily="18" charset="0"/>
              </a:rPr>
              <a:t>　　</a:t>
            </a:r>
            <a:r>
              <a:rPr lang="zh-CN" altLang="zh-CN" sz="2400" b="1" dirty="0" smtClean="0">
                <a:solidFill>
                  <a:srgbClr val="0070C0"/>
                </a:solidFill>
                <a:latin typeface="Times New Roman" pitchFamily="18" charset="0"/>
                <a:ea typeface="楷体_GB2312"/>
                <a:cs typeface="Times New Roman" pitchFamily="18" charset="0"/>
              </a:rPr>
              <a:t>第四</a:t>
            </a:r>
            <a:r>
              <a:rPr lang="zh-CN" altLang="zh-CN" sz="2400" b="1" dirty="0">
                <a:solidFill>
                  <a:srgbClr val="0070C0"/>
                </a:solidFill>
                <a:latin typeface="Times New Roman" pitchFamily="18" charset="0"/>
                <a:ea typeface="楷体_GB2312"/>
                <a:cs typeface="Times New Roman" pitchFamily="18" charset="0"/>
              </a:rPr>
              <a:t>代：</a:t>
            </a:r>
            <a:r>
              <a:rPr lang="en-US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2013</a:t>
            </a:r>
            <a:r>
              <a:rPr lang="zh-CN" altLang="zh-CN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年推出</a:t>
            </a:r>
            <a:r>
              <a:rPr lang="en-US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22nm</a:t>
            </a:r>
            <a:r>
              <a:rPr lang="zh-CN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制程的</a:t>
            </a:r>
            <a:r>
              <a:rPr lang="en-US" altLang="zh-CN" sz="2400" dirty="0" err="1">
                <a:latin typeface="Times New Roman" pitchFamily="18" charset="0"/>
                <a:ea typeface="楷体_GB2312"/>
                <a:cs typeface="Times New Roman" pitchFamily="18" charset="0"/>
              </a:rPr>
              <a:t>Haswell</a:t>
            </a:r>
            <a:r>
              <a:rPr lang="zh-CN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微架构，它是</a:t>
            </a:r>
            <a:r>
              <a:rPr lang="en-US" altLang="zh-CN" sz="2400" dirty="0" err="1">
                <a:latin typeface="Times New Roman" pitchFamily="18" charset="0"/>
                <a:ea typeface="楷体_GB2312"/>
                <a:cs typeface="Times New Roman" pitchFamily="18" charset="0"/>
              </a:rPr>
              <a:t>SandyBridge</a:t>
            </a:r>
            <a:r>
              <a:rPr lang="zh-CN" altLang="zh-CN" sz="2400" dirty="0">
                <a:latin typeface="Times New Roman" pitchFamily="18" charset="0"/>
                <a:ea typeface="楷体_GB2312"/>
                <a:cs typeface="Times New Roman" pitchFamily="18" charset="0"/>
              </a:rPr>
              <a:t>的架构升级</a:t>
            </a:r>
            <a:r>
              <a:rPr lang="zh-CN" altLang="zh-CN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版</a:t>
            </a:r>
            <a:r>
              <a:rPr lang="zh-CN" altLang="en-US" sz="2400" dirty="0" smtClean="0">
                <a:latin typeface="Times New Roman" pitchFamily="18" charset="0"/>
                <a:ea typeface="楷体_GB2312"/>
                <a:cs typeface="Times New Roman" pitchFamily="18" charset="0"/>
              </a:rPr>
              <a:t>。</a:t>
            </a:r>
            <a:endParaRPr lang="zh-CN" altLang="zh-CN" sz="2400" dirty="0">
              <a:latin typeface="Times New Roman" pitchFamily="18" charset="0"/>
              <a:ea typeface="楷体_GB231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7278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dirty="0"/>
              <a:t>2.5.2  Core i7</a:t>
            </a:r>
            <a:r>
              <a:rPr lang="zh-CN" altLang="zh-CN" dirty="0"/>
              <a:t>／</a:t>
            </a:r>
            <a:r>
              <a:rPr lang="en-US" altLang="zh-CN" dirty="0"/>
              <a:t>i5</a:t>
            </a:r>
            <a:r>
              <a:rPr lang="zh-CN" altLang="zh-CN" dirty="0"/>
              <a:t>／</a:t>
            </a:r>
            <a:r>
              <a:rPr lang="en-US" altLang="zh-CN" dirty="0"/>
              <a:t>i3</a:t>
            </a:r>
            <a:r>
              <a:rPr lang="zh-CN" altLang="zh-CN" dirty="0"/>
              <a:t>微处理器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5839" y="1177588"/>
            <a:ext cx="7956024" cy="523220"/>
          </a:xfrm>
          <a:noFill/>
        </p:spPr>
        <p:txBody>
          <a:bodyPr vert="horz" wrap="none" lIns="91440" tIns="45720" rIns="91440" bIns="45720" rtlCol="0" anchor="ctr" anchorCtr="0">
            <a:spAutoFit/>
          </a:bodyPr>
          <a:lstStyle/>
          <a:p>
            <a:pPr algn="l"/>
            <a:r>
              <a:rPr lang="en-US" altLang="zh-CN" sz="2800" b="0" dirty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2</a:t>
            </a:r>
            <a:r>
              <a:rPr lang="zh-CN" altLang="zh-CN" sz="2800" b="0" dirty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．</a:t>
            </a:r>
            <a:r>
              <a:rPr lang="en-US" altLang="zh-CN" sz="2800" b="0" dirty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Bloomfield</a:t>
            </a:r>
            <a:r>
              <a:rPr lang="zh-CN" altLang="zh-CN" sz="2800" b="0" dirty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核心的</a:t>
            </a:r>
            <a:r>
              <a:rPr lang="en-US" altLang="zh-CN" sz="2800" b="0" dirty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Core i7</a:t>
            </a:r>
            <a:r>
              <a:rPr lang="zh-CN" altLang="zh-CN" sz="2800" b="0" dirty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微处理器系统结构</a:t>
            </a:r>
            <a:endParaRPr lang="zh-CN" altLang="en-US" sz="2800" b="0" dirty="0">
              <a:solidFill>
                <a:schemeClr val="tx1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26273" y="1719392"/>
            <a:ext cx="7691454" cy="4549452"/>
            <a:chOff x="726273" y="1719392"/>
            <a:chExt cx="7691454" cy="4549452"/>
          </a:xfrm>
        </p:grpSpPr>
        <p:pic>
          <p:nvPicPr>
            <p:cNvPr id="36865" name="Picture 1" descr="C:\Users\Administrator\AppData\Roaming\Tencent\Users\44194298\QQ\WinTemp\RichOle\%OD4ATDNV]GB3~KYZ301_`J.pn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C7EDCC"/>
                </a:clrFrom>
                <a:clrTo>
                  <a:srgbClr val="C7EDCC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6273" y="1719392"/>
              <a:ext cx="7691454" cy="41578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2375756" y="5899512"/>
              <a:ext cx="43924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Bloomfield</a:t>
              </a:r>
              <a:r>
                <a:rPr lang="zh-CN" altLang="zh-CN" b="1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核心处理器内部结构</a:t>
              </a:r>
              <a:endParaRPr lang="zh-CN" altLang="en-US" b="1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08348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dirty="0"/>
              <a:t>2.5.2  Core i7</a:t>
            </a:r>
            <a:r>
              <a:rPr lang="zh-CN" altLang="zh-CN" dirty="0"/>
              <a:t>／</a:t>
            </a:r>
            <a:r>
              <a:rPr lang="en-US" altLang="zh-CN" dirty="0"/>
              <a:t>i5</a:t>
            </a:r>
            <a:r>
              <a:rPr lang="zh-CN" altLang="zh-CN" dirty="0"/>
              <a:t>／</a:t>
            </a:r>
            <a:r>
              <a:rPr lang="en-US" altLang="zh-CN" dirty="0"/>
              <a:t>i3</a:t>
            </a:r>
            <a:r>
              <a:rPr lang="zh-CN" altLang="zh-CN" dirty="0"/>
              <a:t>微处理器</a:t>
            </a:r>
            <a:endParaRPr lang="zh-CN" altLang="en-US" dirty="0"/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862137" y="2029316"/>
            <a:ext cx="7419726" cy="3976812"/>
          </a:xfrm>
          <a:prstGeom prst="rect">
            <a:avLst/>
          </a:prstGeom>
          <a:solidFill>
            <a:srgbClr val="FFECD3">
              <a:alpha val="50195"/>
            </a:srgbClr>
          </a:solidFill>
          <a:ln w="28575">
            <a:solidFill>
              <a:schemeClr val="bg2">
                <a:lumMod val="50000"/>
              </a:schemeClr>
            </a:solidFill>
            <a:miter lim="800000"/>
            <a:headEnd/>
            <a:tailEnd/>
          </a:ln>
          <a:effectLst/>
          <a:extLst/>
        </p:spPr>
        <p:txBody>
          <a:bodyPr wrap="square" lIns="180000" tIns="180000" rIns="180000" bIns="180000">
            <a:spAutoFit/>
          </a:bodyPr>
          <a:lstStyle>
            <a:defPPr>
              <a:defRPr lang="zh-CN"/>
            </a:defPPr>
            <a:lvl1pPr indent="648000" algn="just" eaLnBrk="0" hangingPunc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 kumimoji="1" sz="2400" b="1">
                <a:solidFill>
                  <a:srgbClr val="000066"/>
                </a:solidFill>
                <a:latin typeface="Times New Roman" pitchFamily="18" charset="0"/>
                <a:ea typeface="华文楷体" pitchFamily="2" charset="-122"/>
              </a:defRPr>
            </a:lvl1pPr>
            <a:lvl2pPr marL="742950" indent="-28575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2pPr>
            <a:lvl3pPr marL="11430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3pPr>
            <a:lvl4pPr marL="16002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4pPr>
            <a:lvl5pPr marL="20574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9pPr>
          </a:lstStyle>
          <a:p>
            <a:pPr indent="0"/>
            <a:r>
              <a:rPr lang="zh-CN" altLang="zh-CN" sz="2800" b="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800" b="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zh-CN" sz="2800" b="0" dirty="0">
                <a:latin typeface="宋体" pitchFamily="2" charset="-122"/>
                <a:ea typeface="宋体" pitchFamily="2" charset="-122"/>
              </a:rPr>
              <a:t>）具有同步四核八线程的运算</a:t>
            </a:r>
            <a:r>
              <a:rPr lang="zh-CN" altLang="zh-CN" sz="2800" b="0" dirty="0" smtClean="0">
                <a:latin typeface="宋体" pitchFamily="2" charset="-122"/>
                <a:ea typeface="宋体" pitchFamily="2" charset="-122"/>
              </a:rPr>
              <a:t>规模</a:t>
            </a:r>
            <a:endParaRPr lang="zh-CN" altLang="zh-CN" sz="2800" b="0" dirty="0">
              <a:latin typeface="宋体" pitchFamily="2" charset="-122"/>
              <a:ea typeface="宋体" pitchFamily="2" charset="-122"/>
            </a:endParaRPr>
          </a:p>
          <a:p>
            <a:pPr indent="0"/>
            <a:r>
              <a:rPr lang="zh-CN" altLang="zh-CN" sz="2800" b="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800" b="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zh-CN" sz="2800" b="0" dirty="0">
                <a:latin typeface="宋体" pitchFamily="2" charset="-122"/>
                <a:ea typeface="宋体" pitchFamily="2" charset="-122"/>
              </a:rPr>
              <a:t>）全新缓存</a:t>
            </a:r>
            <a:r>
              <a:rPr lang="zh-CN" altLang="zh-CN" sz="2800" b="0" dirty="0" smtClean="0">
                <a:latin typeface="宋体" pitchFamily="2" charset="-122"/>
                <a:ea typeface="宋体" pitchFamily="2" charset="-122"/>
              </a:rPr>
              <a:t>设计</a:t>
            </a:r>
            <a:endParaRPr lang="zh-CN" altLang="zh-CN" sz="2800" b="0" dirty="0">
              <a:latin typeface="宋体" pitchFamily="2" charset="-122"/>
              <a:ea typeface="宋体" pitchFamily="2" charset="-122"/>
            </a:endParaRPr>
          </a:p>
          <a:p>
            <a:pPr indent="0"/>
            <a:r>
              <a:rPr lang="zh-CN" altLang="zh-CN" sz="2800" b="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800" b="0" dirty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zh-CN" sz="2800" b="0" dirty="0">
                <a:latin typeface="宋体" pitchFamily="2" charset="-122"/>
                <a:ea typeface="宋体" pitchFamily="2" charset="-122"/>
              </a:rPr>
              <a:t>）采用全新</a:t>
            </a:r>
            <a:r>
              <a:rPr lang="en-US" altLang="zh-CN" sz="2800" b="0" dirty="0">
                <a:latin typeface="宋体" pitchFamily="2" charset="-122"/>
                <a:ea typeface="宋体" pitchFamily="2" charset="-122"/>
              </a:rPr>
              <a:t>QPI</a:t>
            </a:r>
            <a:r>
              <a:rPr lang="zh-CN" altLang="zh-CN" sz="2800" b="0" dirty="0" smtClean="0">
                <a:latin typeface="宋体" pitchFamily="2" charset="-122"/>
                <a:ea typeface="宋体" pitchFamily="2" charset="-122"/>
              </a:rPr>
              <a:t>总线</a:t>
            </a:r>
            <a:endParaRPr lang="zh-CN" altLang="zh-CN" sz="2800" b="0" dirty="0">
              <a:latin typeface="宋体" pitchFamily="2" charset="-122"/>
              <a:ea typeface="宋体" pitchFamily="2" charset="-122"/>
            </a:endParaRPr>
          </a:p>
          <a:p>
            <a:pPr indent="0"/>
            <a:r>
              <a:rPr lang="zh-CN" altLang="zh-CN" sz="2800" b="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800" b="0" dirty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zh-CN" sz="2800" b="0" dirty="0">
                <a:latin typeface="宋体" pitchFamily="2" charset="-122"/>
                <a:ea typeface="宋体" pitchFamily="2" charset="-122"/>
              </a:rPr>
              <a:t>）集成了内存</a:t>
            </a:r>
            <a:r>
              <a:rPr lang="zh-CN" altLang="zh-CN" sz="2800" b="0" dirty="0" smtClean="0">
                <a:latin typeface="宋体" pitchFamily="2" charset="-122"/>
                <a:ea typeface="宋体" pitchFamily="2" charset="-122"/>
              </a:rPr>
              <a:t>控制器</a:t>
            </a:r>
            <a:endParaRPr lang="zh-CN" altLang="zh-CN" sz="2800" b="0" dirty="0">
              <a:latin typeface="宋体" pitchFamily="2" charset="-122"/>
              <a:ea typeface="宋体" pitchFamily="2" charset="-122"/>
            </a:endParaRPr>
          </a:p>
          <a:p>
            <a:pPr indent="0"/>
            <a:r>
              <a:rPr lang="zh-CN" altLang="zh-CN" sz="2800" b="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800" b="0" dirty="0"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zh-CN" sz="2800" b="0" dirty="0">
                <a:latin typeface="宋体" pitchFamily="2" charset="-122"/>
                <a:ea typeface="宋体" pitchFamily="2" charset="-122"/>
              </a:rPr>
              <a:t>）自动超频</a:t>
            </a:r>
            <a:r>
              <a:rPr lang="zh-CN" altLang="zh-CN" sz="2800" b="0" dirty="0" smtClean="0">
                <a:latin typeface="宋体" pitchFamily="2" charset="-122"/>
                <a:ea typeface="宋体" pitchFamily="2" charset="-122"/>
              </a:rPr>
              <a:t>技术</a:t>
            </a:r>
            <a:endParaRPr lang="zh-CN" altLang="zh-CN" sz="2800" b="0" dirty="0">
              <a:latin typeface="宋体" pitchFamily="2" charset="-122"/>
              <a:ea typeface="宋体" pitchFamily="2" charset="-122"/>
            </a:endParaRPr>
          </a:p>
          <a:p>
            <a:pPr indent="0"/>
            <a:r>
              <a:rPr lang="zh-CN" altLang="zh-CN" sz="2800" b="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800" b="0" dirty="0">
                <a:latin typeface="宋体" pitchFamily="2" charset="-122"/>
                <a:ea typeface="宋体" pitchFamily="2" charset="-122"/>
              </a:rPr>
              <a:t>6</a:t>
            </a:r>
            <a:r>
              <a:rPr lang="zh-CN" altLang="zh-CN" sz="2800" b="0" dirty="0">
                <a:latin typeface="宋体" pitchFamily="2" charset="-122"/>
                <a:ea typeface="宋体" pitchFamily="2" charset="-122"/>
              </a:rPr>
              <a:t>）加入</a:t>
            </a:r>
            <a:r>
              <a:rPr lang="en-US" altLang="zh-CN" sz="2800" b="0" dirty="0">
                <a:latin typeface="宋体" pitchFamily="2" charset="-122"/>
                <a:ea typeface="宋体" pitchFamily="2" charset="-122"/>
              </a:rPr>
              <a:t>SSE4.2</a:t>
            </a:r>
            <a:r>
              <a:rPr lang="zh-CN" altLang="zh-CN" sz="2800" b="0" dirty="0" smtClean="0">
                <a:latin typeface="宋体" pitchFamily="2" charset="-122"/>
                <a:ea typeface="宋体" pitchFamily="2" charset="-122"/>
              </a:rPr>
              <a:t>指令集</a:t>
            </a:r>
            <a:endParaRPr lang="zh-CN" altLang="zh-CN" sz="2800" b="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1177588"/>
            <a:ext cx="7956024" cy="523220"/>
          </a:xfrm>
          <a:noFill/>
        </p:spPr>
        <p:txBody>
          <a:bodyPr vert="horz" wrap="none" lIns="91440" tIns="45720" rIns="91440" bIns="45720" rtlCol="0" anchor="ctr" anchorCtr="0">
            <a:spAutoFit/>
          </a:bodyPr>
          <a:lstStyle/>
          <a:p>
            <a:pPr algn="l"/>
            <a:r>
              <a:rPr lang="en-US" altLang="zh-CN" sz="2800" b="0" dirty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2</a:t>
            </a:r>
            <a:r>
              <a:rPr lang="zh-CN" altLang="zh-CN" sz="2800" b="0" dirty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．</a:t>
            </a:r>
            <a:r>
              <a:rPr lang="en-US" altLang="zh-CN" sz="2800" b="0" dirty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Bloomfield</a:t>
            </a:r>
            <a:r>
              <a:rPr lang="zh-CN" altLang="zh-CN" sz="2800" b="0" dirty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核心的</a:t>
            </a:r>
            <a:r>
              <a:rPr lang="en-US" altLang="zh-CN" sz="2800" b="0" dirty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Core i7</a:t>
            </a:r>
            <a:r>
              <a:rPr lang="zh-CN" altLang="zh-CN" sz="2800" b="0" dirty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微处理器系统结构</a:t>
            </a:r>
            <a:endParaRPr lang="zh-CN" altLang="en-US" sz="2800" b="0" dirty="0">
              <a:solidFill>
                <a:schemeClr val="tx1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2236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5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49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63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6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7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dirty="0"/>
              <a:t>2.5.2  Core i7</a:t>
            </a:r>
            <a:r>
              <a:rPr lang="zh-CN" altLang="zh-CN" dirty="0"/>
              <a:t>／</a:t>
            </a:r>
            <a:r>
              <a:rPr lang="en-US" altLang="zh-CN" dirty="0"/>
              <a:t>i5</a:t>
            </a:r>
            <a:r>
              <a:rPr lang="zh-CN" altLang="zh-CN" dirty="0"/>
              <a:t>／</a:t>
            </a:r>
            <a:r>
              <a:rPr lang="en-US" altLang="zh-CN" dirty="0"/>
              <a:t>i3</a:t>
            </a:r>
            <a:r>
              <a:rPr lang="zh-CN" altLang="zh-CN" dirty="0"/>
              <a:t>微处理器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5839" y="1177588"/>
            <a:ext cx="8146782" cy="523220"/>
          </a:xfrm>
          <a:noFill/>
        </p:spPr>
        <p:txBody>
          <a:bodyPr vert="horz" wrap="none" lIns="91440" tIns="45720" rIns="91440" bIns="45720" rtlCol="0" anchor="ctr" anchorCtr="0">
            <a:spAutoFit/>
          </a:bodyPr>
          <a:lstStyle/>
          <a:p>
            <a:pPr algn="l"/>
            <a:r>
              <a:rPr lang="en-US" altLang="zh-CN" sz="2800" b="0" dirty="0" smtClean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3</a:t>
            </a:r>
            <a:r>
              <a:rPr lang="zh-CN" altLang="zh-CN" sz="2800" b="0" dirty="0" smtClean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．</a:t>
            </a:r>
            <a:r>
              <a:rPr lang="en-US" altLang="zh-CN" sz="2800" b="0" dirty="0" smtClean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Lynnfield</a:t>
            </a:r>
            <a:r>
              <a:rPr lang="zh-CN" altLang="zh-CN" sz="2800" b="0" dirty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核心的</a:t>
            </a:r>
            <a:r>
              <a:rPr lang="en-US" altLang="zh-CN" sz="2800" b="0" dirty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Core </a:t>
            </a:r>
            <a:r>
              <a:rPr lang="en-US" altLang="zh-CN" sz="2800" b="0" dirty="0" smtClean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i7/i5</a:t>
            </a:r>
            <a:r>
              <a:rPr lang="zh-CN" altLang="zh-CN" sz="2800" b="0" dirty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微处理器系统结构</a:t>
            </a:r>
            <a:endParaRPr lang="zh-CN" altLang="en-US" sz="2800" b="0" dirty="0">
              <a:solidFill>
                <a:schemeClr val="tx1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6" name="Text Box 17"/>
          <p:cNvSpPr txBox="1">
            <a:spLocks noChangeArrowheads="1"/>
          </p:cNvSpPr>
          <p:nvPr/>
        </p:nvSpPr>
        <p:spPr bwMode="auto">
          <a:xfrm>
            <a:off x="755576" y="1858472"/>
            <a:ext cx="7632848" cy="4398531"/>
          </a:xfrm>
          <a:prstGeom prst="rect">
            <a:avLst/>
          </a:prstGeom>
          <a:solidFill>
            <a:srgbClr val="E7E7FF">
              <a:alpha val="50195"/>
            </a:srgbClr>
          </a:solidFill>
          <a:ln w="28575">
            <a:solidFill>
              <a:srgbClr val="0070C0"/>
            </a:solidFill>
            <a:miter lim="800000"/>
            <a:headEnd/>
            <a:tailEnd/>
          </a:ln>
          <a:effectLst/>
          <a:extLst/>
        </p:spPr>
        <p:txBody>
          <a:bodyPr wrap="square" lIns="180000" tIns="180000" rIns="180000" bIns="180000">
            <a:spAutoFit/>
          </a:bodyPr>
          <a:lstStyle>
            <a:defPPr>
              <a:defRPr lang="zh-CN"/>
            </a:defPPr>
            <a:lvl1pPr indent="648000" algn="just" eaLnBrk="0" hangingPunc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 kumimoji="1" sz="2400" b="1">
                <a:solidFill>
                  <a:srgbClr val="000066"/>
                </a:solidFill>
                <a:latin typeface="Times New Roman" pitchFamily="18" charset="0"/>
                <a:ea typeface="华文楷体" pitchFamily="2" charset="-122"/>
              </a:defRPr>
            </a:lvl1pPr>
            <a:lvl2pPr marL="742950" indent="-28575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2pPr>
            <a:lvl3pPr marL="11430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3pPr>
            <a:lvl4pPr marL="16002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4pPr>
            <a:lvl5pPr marL="20574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9pPr>
          </a:lstStyle>
          <a:p>
            <a:pPr indent="0">
              <a:spcBef>
                <a:spcPts val="0"/>
              </a:spcBef>
              <a:spcAft>
                <a:spcPts val="0"/>
              </a:spcAft>
            </a:pPr>
            <a:r>
              <a:rPr lang="zh-CN" altLang="en-US" sz="2000" b="0" dirty="0" smtClean="0">
                <a:ea typeface="楷体_GB2312"/>
                <a:cs typeface="Times New Roman" pitchFamily="18" charset="0"/>
              </a:rPr>
              <a:t>　　</a:t>
            </a:r>
            <a:r>
              <a:rPr lang="zh-CN" altLang="zh-CN" sz="2000" b="0" dirty="0" smtClean="0">
                <a:ea typeface="楷体_GB2312"/>
                <a:cs typeface="Times New Roman" pitchFamily="18" charset="0"/>
              </a:rPr>
              <a:t>相比</a:t>
            </a:r>
            <a:r>
              <a:rPr lang="en-US" altLang="zh-CN" sz="2000" b="0" dirty="0">
                <a:ea typeface="楷体_GB2312"/>
                <a:cs typeface="Times New Roman" pitchFamily="18" charset="0"/>
              </a:rPr>
              <a:t>Bloomfield</a:t>
            </a:r>
            <a:r>
              <a:rPr lang="zh-CN" altLang="zh-CN" sz="2000" b="0" dirty="0">
                <a:ea typeface="楷体_GB2312"/>
                <a:cs typeface="Times New Roman" pitchFamily="18" charset="0"/>
              </a:rPr>
              <a:t>核心，</a:t>
            </a:r>
            <a:r>
              <a:rPr lang="en-US" altLang="zh-CN" sz="2000" b="0" dirty="0">
                <a:ea typeface="楷体_GB2312"/>
                <a:cs typeface="Times New Roman" pitchFamily="18" charset="0"/>
              </a:rPr>
              <a:t>Lynnfield</a:t>
            </a:r>
            <a:r>
              <a:rPr lang="zh-CN" altLang="zh-CN" sz="2000" b="0" dirty="0" smtClean="0">
                <a:ea typeface="楷体_GB2312"/>
                <a:cs typeface="Times New Roman" pitchFamily="18" charset="0"/>
              </a:rPr>
              <a:t>核心</a:t>
            </a:r>
            <a:r>
              <a:rPr lang="zh-CN" altLang="en-US" sz="2000" b="0" dirty="0">
                <a:ea typeface="楷体_GB2312"/>
                <a:cs typeface="Times New Roman" pitchFamily="18" charset="0"/>
              </a:rPr>
              <a:t>的</a:t>
            </a:r>
            <a:r>
              <a:rPr lang="zh-CN" altLang="zh-CN" sz="2000" b="0" dirty="0" smtClean="0">
                <a:ea typeface="楷体_GB2312"/>
                <a:cs typeface="Times New Roman" pitchFamily="18" charset="0"/>
              </a:rPr>
              <a:t>处理器同样</a:t>
            </a:r>
            <a:r>
              <a:rPr lang="zh-CN" altLang="zh-CN" sz="2000" b="0" dirty="0">
                <a:ea typeface="楷体_GB2312"/>
                <a:cs typeface="Times New Roman" pitchFamily="18" charset="0"/>
              </a:rPr>
              <a:t>是原生四核设计，</a:t>
            </a:r>
            <a:r>
              <a:rPr lang="en-US" altLang="zh-CN" sz="2000" b="0" dirty="0">
                <a:ea typeface="楷体_GB2312"/>
                <a:cs typeface="Times New Roman" pitchFamily="18" charset="0"/>
              </a:rPr>
              <a:t>45nm</a:t>
            </a:r>
            <a:r>
              <a:rPr lang="zh-CN" altLang="zh-CN" sz="2000" b="0" dirty="0">
                <a:ea typeface="楷体_GB2312"/>
                <a:cs typeface="Times New Roman" pitchFamily="18" charset="0"/>
              </a:rPr>
              <a:t>制程，</a:t>
            </a:r>
            <a:r>
              <a:rPr lang="en-US" altLang="zh-CN" sz="2000" b="0" dirty="0">
                <a:ea typeface="楷体_GB2312"/>
                <a:cs typeface="Times New Roman" pitchFamily="18" charset="0"/>
              </a:rPr>
              <a:t>L1-Cache</a:t>
            </a:r>
            <a:r>
              <a:rPr lang="zh-CN" altLang="zh-CN" sz="2000" b="0" dirty="0">
                <a:ea typeface="楷体_GB2312"/>
                <a:cs typeface="Times New Roman" pitchFamily="18" charset="0"/>
              </a:rPr>
              <a:t>、</a:t>
            </a:r>
            <a:r>
              <a:rPr lang="en-US" altLang="zh-CN" sz="2000" b="0" dirty="0">
                <a:ea typeface="楷体_GB2312"/>
                <a:cs typeface="Times New Roman" pitchFamily="18" charset="0"/>
              </a:rPr>
              <a:t>L2-Cache</a:t>
            </a:r>
            <a:r>
              <a:rPr lang="zh-CN" altLang="zh-CN" sz="2000" b="0" dirty="0">
                <a:ea typeface="楷体_GB2312"/>
                <a:cs typeface="Times New Roman" pitchFamily="18" charset="0"/>
              </a:rPr>
              <a:t>、</a:t>
            </a:r>
            <a:r>
              <a:rPr lang="en-US" altLang="zh-CN" sz="2000" b="0" dirty="0">
                <a:ea typeface="楷体_GB2312"/>
                <a:cs typeface="Times New Roman" pitchFamily="18" charset="0"/>
              </a:rPr>
              <a:t>L3-Cache</a:t>
            </a:r>
            <a:r>
              <a:rPr lang="zh-CN" altLang="zh-CN" sz="2000" b="0" dirty="0">
                <a:ea typeface="楷体_GB2312"/>
                <a:cs typeface="Times New Roman" pitchFamily="18" charset="0"/>
              </a:rPr>
              <a:t>的容量未变，但在以下几方面作了改进，使处理器的功能更加</a:t>
            </a:r>
            <a:r>
              <a:rPr lang="zh-CN" altLang="zh-CN" sz="2000" b="0" dirty="0" smtClean="0">
                <a:ea typeface="楷体_GB2312"/>
                <a:cs typeface="Times New Roman" pitchFamily="18" charset="0"/>
              </a:rPr>
              <a:t>实用</a:t>
            </a:r>
            <a:r>
              <a:rPr lang="zh-CN" altLang="en-US" sz="2000" b="0" dirty="0" smtClean="0">
                <a:ea typeface="楷体_GB2312"/>
                <a:cs typeface="Times New Roman" pitchFamily="18" charset="0"/>
              </a:rPr>
              <a:t>：</a:t>
            </a:r>
            <a:endParaRPr lang="en-US" altLang="zh-CN" sz="2000" b="0" dirty="0" smtClean="0">
              <a:ea typeface="楷体_GB2312"/>
              <a:cs typeface="Times New Roman" pitchFamily="18" charset="0"/>
            </a:endParaRPr>
          </a:p>
          <a:p>
            <a:pPr indent="0">
              <a:spcBef>
                <a:spcPts val="0"/>
              </a:spcBef>
              <a:spcAft>
                <a:spcPts val="0"/>
              </a:spcAft>
            </a:pPr>
            <a:r>
              <a:rPr lang="zh-CN" altLang="en-US" sz="2000" b="0" dirty="0" smtClean="0">
                <a:ea typeface="楷体_GB2312"/>
                <a:cs typeface="Times New Roman" pitchFamily="18" charset="0"/>
              </a:rPr>
              <a:t>　　</a:t>
            </a:r>
            <a:r>
              <a:rPr lang="zh-CN" altLang="zh-CN" sz="2000" b="0" dirty="0" smtClean="0">
                <a:ea typeface="楷体_GB2312"/>
                <a:cs typeface="Times New Roman" pitchFamily="18" charset="0"/>
              </a:rPr>
              <a:t>（</a:t>
            </a:r>
            <a:r>
              <a:rPr lang="en-US" altLang="zh-CN" sz="2000" b="0" dirty="0">
                <a:ea typeface="楷体_GB2312"/>
                <a:cs typeface="Times New Roman" pitchFamily="18" charset="0"/>
              </a:rPr>
              <a:t>1</a:t>
            </a:r>
            <a:r>
              <a:rPr lang="zh-CN" altLang="zh-CN" sz="2000" b="0" dirty="0">
                <a:ea typeface="楷体_GB2312"/>
                <a:cs typeface="Times New Roman" pitchFamily="18" charset="0"/>
              </a:rPr>
              <a:t>）双内存通道</a:t>
            </a:r>
            <a:r>
              <a:rPr lang="zh-CN" altLang="zh-CN" sz="2000" b="0" dirty="0" smtClean="0">
                <a:ea typeface="楷体_GB2312"/>
                <a:cs typeface="Times New Roman" pitchFamily="18" charset="0"/>
              </a:rPr>
              <a:t>设计</a:t>
            </a:r>
            <a:r>
              <a:rPr lang="zh-CN" altLang="en-US" sz="2000" b="0" dirty="0" smtClean="0">
                <a:ea typeface="楷体_GB2312"/>
                <a:cs typeface="Times New Roman" pitchFamily="18" charset="0"/>
              </a:rPr>
              <a:t>。</a:t>
            </a:r>
            <a:r>
              <a:rPr lang="en-US" altLang="zh-CN" sz="2000" b="0" dirty="0" smtClean="0">
                <a:ea typeface="楷体_GB2312"/>
                <a:cs typeface="Times New Roman" pitchFamily="18" charset="0"/>
              </a:rPr>
              <a:t>Bloomfield</a:t>
            </a:r>
            <a:r>
              <a:rPr lang="zh-CN" altLang="zh-CN" sz="2000" b="0" dirty="0">
                <a:ea typeface="楷体_GB2312"/>
                <a:cs typeface="Times New Roman" pitchFamily="18" charset="0"/>
              </a:rPr>
              <a:t>核心的三条内存通道成本太高，于是</a:t>
            </a:r>
            <a:r>
              <a:rPr lang="en-US" altLang="zh-CN" sz="2000" b="0" dirty="0">
                <a:ea typeface="楷体_GB2312"/>
                <a:cs typeface="Times New Roman" pitchFamily="18" charset="0"/>
              </a:rPr>
              <a:t>Lynnfield</a:t>
            </a:r>
            <a:r>
              <a:rPr lang="zh-CN" altLang="zh-CN" sz="2000" b="0" dirty="0">
                <a:ea typeface="楷体_GB2312"/>
                <a:cs typeface="Times New Roman" pitchFamily="18" charset="0"/>
              </a:rPr>
              <a:t>核心进行了简化，删除了一条，成为主流的双内存通道设计。</a:t>
            </a:r>
          </a:p>
          <a:p>
            <a:pPr indent="0">
              <a:spcBef>
                <a:spcPts val="0"/>
              </a:spcBef>
              <a:spcAft>
                <a:spcPts val="0"/>
              </a:spcAft>
            </a:pPr>
            <a:r>
              <a:rPr lang="zh-CN" altLang="en-US" sz="2000" b="0" dirty="0" smtClean="0">
                <a:ea typeface="楷体_GB2312"/>
                <a:cs typeface="Times New Roman" pitchFamily="18" charset="0"/>
              </a:rPr>
              <a:t>　　</a:t>
            </a:r>
            <a:r>
              <a:rPr lang="zh-CN" altLang="zh-CN" sz="2000" b="0" dirty="0" smtClean="0">
                <a:ea typeface="楷体_GB2312"/>
                <a:cs typeface="Times New Roman" pitchFamily="18" charset="0"/>
              </a:rPr>
              <a:t>（</a:t>
            </a:r>
            <a:r>
              <a:rPr lang="en-US" altLang="zh-CN" sz="2000" b="0" dirty="0">
                <a:ea typeface="楷体_GB2312"/>
                <a:cs typeface="Times New Roman" pitchFamily="18" charset="0"/>
              </a:rPr>
              <a:t>2</a:t>
            </a:r>
            <a:r>
              <a:rPr lang="zh-CN" altLang="zh-CN" sz="2000" b="0" dirty="0">
                <a:ea typeface="楷体_GB2312"/>
                <a:cs typeface="Times New Roman" pitchFamily="18" charset="0"/>
              </a:rPr>
              <a:t>）整合了</a:t>
            </a:r>
            <a:r>
              <a:rPr lang="en-US" altLang="zh-CN" sz="2000" b="0" dirty="0">
                <a:ea typeface="楷体_GB2312"/>
                <a:cs typeface="Times New Roman" pitchFamily="18" charset="0"/>
              </a:rPr>
              <a:t>PCI-Express</a:t>
            </a:r>
            <a:r>
              <a:rPr lang="zh-CN" altLang="zh-CN" sz="2000" b="0" dirty="0">
                <a:ea typeface="楷体_GB2312"/>
                <a:cs typeface="Times New Roman" pitchFamily="18" charset="0"/>
              </a:rPr>
              <a:t>控制器</a:t>
            </a:r>
            <a:r>
              <a:rPr lang="zh-CN" altLang="zh-CN" sz="2000" b="0" dirty="0" smtClean="0">
                <a:ea typeface="楷体_GB2312"/>
                <a:cs typeface="Times New Roman" pitchFamily="18" charset="0"/>
              </a:rPr>
              <a:t>。</a:t>
            </a:r>
            <a:r>
              <a:rPr lang="en-US" altLang="zh-CN" sz="2000" b="0" dirty="0" smtClean="0">
                <a:ea typeface="楷体_GB2312"/>
                <a:cs typeface="Times New Roman" pitchFamily="18" charset="0"/>
              </a:rPr>
              <a:t>Bloomfield</a:t>
            </a:r>
            <a:r>
              <a:rPr lang="zh-CN" altLang="zh-CN" sz="2000" b="0" dirty="0">
                <a:ea typeface="楷体_GB2312"/>
                <a:cs typeface="Times New Roman" pitchFamily="18" charset="0"/>
              </a:rPr>
              <a:t>核心中已经整合了传统北桥中的内存控制器，对于北桥中剩余的</a:t>
            </a:r>
            <a:r>
              <a:rPr lang="en-US" altLang="zh-CN" sz="2000" b="0" dirty="0">
                <a:ea typeface="楷体_GB2312"/>
                <a:cs typeface="Times New Roman" pitchFamily="18" charset="0"/>
              </a:rPr>
              <a:t>PCI-Express</a:t>
            </a:r>
            <a:r>
              <a:rPr lang="zh-CN" altLang="zh-CN" sz="2000" b="0" dirty="0">
                <a:ea typeface="楷体_GB2312"/>
                <a:cs typeface="Times New Roman" pitchFamily="18" charset="0"/>
              </a:rPr>
              <a:t>控制器，</a:t>
            </a:r>
            <a:r>
              <a:rPr lang="en-US" altLang="zh-CN" sz="2000" b="0" dirty="0">
                <a:ea typeface="楷体_GB2312"/>
                <a:cs typeface="Times New Roman" pitchFamily="18" charset="0"/>
              </a:rPr>
              <a:t>Lynnfield</a:t>
            </a:r>
            <a:r>
              <a:rPr lang="zh-CN" altLang="zh-CN" sz="2000" b="0" dirty="0">
                <a:ea typeface="楷体_GB2312"/>
                <a:cs typeface="Times New Roman" pitchFamily="18" charset="0"/>
              </a:rPr>
              <a:t>核心又作了简化（只有</a:t>
            </a:r>
            <a:r>
              <a:rPr lang="en-US" altLang="zh-CN" sz="2000" b="0" dirty="0">
                <a:ea typeface="楷体_GB2312"/>
                <a:cs typeface="Times New Roman" pitchFamily="18" charset="0"/>
              </a:rPr>
              <a:t>16</a:t>
            </a:r>
            <a:r>
              <a:rPr lang="zh-CN" altLang="zh-CN" sz="2000" b="0" dirty="0">
                <a:ea typeface="楷体_GB2312"/>
                <a:cs typeface="Times New Roman" pitchFamily="18" charset="0"/>
              </a:rPr>
              <a:t>条通道），并整合到处理器芯片</a:t>
            </a:r>
            <a:r>
              <a:rPr lang="zh-CN" altLang="zh-CN" sz="2000" b="0" dirty="0" smtClean="0">
                <a:ea typeface="楷体_GB2312"/>
                <a:cs typeface="Times New Roman" pitchFamily="18" charset="0"/>
              </a:rPr>
              <a:t>内。</a:t>
            </a:r>
            <a:endParaRPr lang="zh-CN" altLang="zh-CN" sz="2000" b="0" dirty="0">
              <a:ea typeface="楷体_GB2312"/>
              <a:cs typeface="Times New Roman" pitchFamily="18" charset="0"/>
            </a:endParaRPr>
          </a:p>
          <a:p>
            <a:pPr indent="0">
              <a:spcBef>
                <a:spcPts val="0"/>
              </a:spcBef>
              <a:spcAft>
                <a:spcPts val="0"/>
              </a:spcAft>
            </a:pPr>
            <a:r>
              <a:rPr lang="zh-CN" altLang="en-US" sz="2000" b="0" dirty="0" smtClean="0">
                <a:ea typeface="楷体_GB2312"/>
                <a:cs typeface="Times New Roman" pitchFamily="18" charset="0"/>
              </a:rPr>
              <a:t>　　</a:t>
            </a:r>
            <a:r>
              <a:rPr lang="zh-CN" altLang="zh-CN" sz="2000" b="0" dirty="0" smtClean="0">
                <a:ea typeface="楷体_GB2312"/>
                <a:cs typeface="Times New Roman" pitchFamily="18" charset="0"/>
              </a:rPr>
              <a:t>（</a:t>
            </a:r>
            <a:r>
              <a:rPr lang="en-US" altLang="zh-CN" sz="2000" b="0" dirty="0">
                <a:ea typeface="楷体_GB2312"/>
                <a:cs typeface="Times New Roman" pitchFamily="18" charset="0"/>
              </a:rPr>
              <a:t>3</a:t>
            </a:r>
            <a:r>
              <a:rPr lang="zh-CN" altLang="zh-CN" sz="2000" b="0" dirty="0">
                <a:ea typeface="楷体_GB2312"/>
                <a:cs typeface="Times New Roman" pitchFamily="18" charset="0"/>
              </a:rPr>
              <a:t>）</a:t>
            </a:r>
            <a:r>
              <a:rPr lang="en-US" altLang="zh-CN" sz="2000" b="0" dirty="0">
                <a:ea typeface="楷体_GB2312"/>
                <a:cs typeface="Times New Roman" pitchFamily="18" charset="0"/>
              </a:rPr>
              <a:t>QPI</a:t>
            </a:r>
            <a:r>
              <a:rPr lang="zh-CN" altLang="zh-CN" sz="2000" b="0" dirty="0">
                <a:ea typeface="楷体_GB2312"/>
                <a:cs typeface="Times New Roman" pitchFamily="18" charset="0"/>
              </a:rPr>
              <a:t>总线</a:t>
            </a:r>
            <a:r>
              <a:rPr lang="zh-CN" altLang="zh-CN" sz="2000" b="0" dirty="0" smtClean="0">
                <a:ea typeface="楷体_GB2312"/>
                <a:cs typeface="Times New Roman" pitchFamily="18" charset="0"/>
              </a:rPr>
              <a:t>。</a:t>
            </a:r>
            <a:r>
              <a:rPr lang="en-US" altLang="zh-CN" sz="2000" b="0" dirty="0" smtClean="0">
                <a:ea typeface="楷体_GB2312"/>
                <a:cs typeface="Times New Roman" pitchFamily="18" charset="0"/>
              </a:rPr>
              <a:t>Bloomfield</a:t>
            </a:r>
            <a:r>
              <a:rPr lang="zh-CN" altLang="zh-CN" sz="2000" b="0" dirty="0">
                <a:ea typeface="楷体_GB2312"/>
                <a:cs typeface="Times New Roman" pitchFamily="18" charset="0"/>
              </a:rPr>
              <a:t>核心中已经整合了两条</a:t>
            </a:r>
            <a:r>
              <a:rPr lang="en-US" altLang="zh-CN" sz="2000" b="0" dirty="0">
                <a:ea typeface="楷体_GB2312"/>
                <a:cs typeface="Times New Roman" pitchFamily="18" charset="0"/>
              </a:rPr>
              <a:t>QPI</a:t>
            </a:r>
            <a:r>
              <a:rPr lang="zh-CN" altLang="zh-CN" sz="2000" b="0" dirty="0">
                <a:ea typeface="楷体_GB2312"/>
                <a:cs typeface="Times New Roman" pitchFamily="18" charset="0"/>
              </a:rPr>
              <a:t>总线</a:t>
            </a:r>
            <a:r>
              <a:rPr lang="zh-CN" altLang="zh-CN" sz="2000" b="0" dirty="0" smtClean="0">
                <a:ea typeface="楷体_GB2312"/>
                <a:cs typeface="Times New Roman" pitchFamily="18" charset="0"/>
              </a:rPr>
              <a:t>，</a:t>
            </a:r>
            <a:r>
              <a:rPr lang="en-US" altLang="zh-CN" sz="2000" b="0" dirty="0" smtClean="0">
                <a:ea typeface="楷体_GB2312"/>
                <a:cs typeface="Times New Roman" pitchFamily="18" charset="0"/>
              </a:rPr>
              <a:t>Lynnfield</a:t>
            </a:r>
            <a:r>
              <a:rPr lang="zh-CN" altLang="zh-CN" sz="2000" b="0" dirty="0">
                <a:ea typeface="楷体_GB2312"/>
                <a:cs typeface="Times New Roman" pitchFamily="18" charset="0"/>
              </a:rPr>
              <a:t>核心删掉一条</a:t>
            </a:r>
            <a:r>
              <a:rPr lang="en-US" altLang="zh-CN" sz="2000" b="0" dirty="0">
                <a:ea typeface="楷体_GB2312"/>
                <a:cs typeface="Times New Roman" pitchFamily="18" charset="0"/>
              </a:rPr>
              <a:t>QPI</a:t>
            </a:r>
            <a:r>
              <a:rPr lang="zh-CN" altLang="zh-CN" sz="2000" b="0" dirty="0">
                <a:ea typeface="楷体_GB2312"/>
                <a:cs typeface="Times New Roman" pitchFamily="18" charset="0"/>
              </a:rPr>
              <a:t>总线，只保留一条</a:t>
            </a:r>
            <a:r>
              <a:rPr lang="en-US" altLang="zh-CN" sz="2000" b="0" dirty="0">
                <a:ea typeface="楷体_GB2312"/>
                <a:cs typeface="Times New Roman" pitchFamily="18" charset="0"/>
              </a:rPr>
              <a:t>QPI</a:t>
            </a:r>
            <a:r>
              <a:rPr lang="zh-CN" altLang="zh-CN" sz="2000" b="0" dirty="0">
                <a:ea typeface="楷体_GB2312"/>
                <a:cs typeface="Times New Roman" pitchFamily="18" charset="0"/>
              </a:rPr>
              <a:t>总线</a:t>
            </a:r>
            <a:r>
              <a:rPr lang="zh-CN" altLang="zh-CN" sz="2000" b="0" dirty="0" smtClean="0">
                <a:ea typeface="楷体_GB2312"/>
                <a:cs typeface="Times New Roman" pitchFamily="18" charset="0"/>
              </a:rPr>
              <a:t>。</a:t>
            </a:r>
            <a:endParaRPr lang="zh-CN" altLang="zh-CN" sz="2000" b="0" dirty="0">
              <a:ea typeface="楷体_GB231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5723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dirty="0"/>
              <a:t>2.5.2  Core i7</a:t>
            </a:r>
            <a:r>
              <a:rPr lang="zh-CN" altLang="zh-CN" dirty="0"/>
              <a:t>／</a:t>
            </a:r>
            <a:r>
              <a:rPr lang="en-US" altLang="zh-CN" dirty="0"/>
              <a:t>i5</a:t>
            </a:r>
            <a:r>
              <a:rPr lang="zh-CN" altLang="zh-CN" dirty="0"/>
              <a:t>／</a:t>
            </a:r>
            <a:r>
              <a:rPr lang="en-US" altLang="zh-CN" dirty="0"/>
              <a:t>i3</a:t>
            </a:r>
            <a:r>
              <a:rPr lang="zh-CN" altLang="zh-CN" dirty="0"/>
              <a:t>微处理器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5839" y="1177588"/>
            <a:ext cx="8403262" cy="523220"/>
          </a:xfrm>
          <a:noFill/>
        </p:spPr>
        <p:txBody>
          <a:bodyPr vert="horz" wrap="none" lIns="91440" tIns="45720" rIns="91440" bIns="45720" rtlCol="0" anchor="ctr" anchorCtr="0">
            <a:spAutoFit/>
          </a:bodyPr>
          <a:lstStyle/>
          <a:p>
            <a:pPr algn="l"/>
            <a:r>
              <a:rPr lang="en-US" altLang="zh-CN" sz="2800" b="0" dirty="0" smtClean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4</a:t>
            </a:r>
            <a:r>
              <a:rPr lang="zh-CN" altLang="zh-CN" sz="2800" b="0" dirty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．</a:t>
            </a:r>
            <a:r>
              <a:rPr lang="en-US" altLang="zh-CN" sz="2800" b="0" dirty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Clarkdale</a:t>
            </a:r>
            <a:r>
              <a:rPr lang="zh-CN" altLang="zh-CN" sz="2800" b="0" dirty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核心的</a:t>
            </a:r>
            <a:r>
              <a:rPr lang="en-US" altLang="zh-CN" sz="2800" b="0" dirty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Core i5</a:t>
            </a:r>
            <a:r>
              <a:rPr lang="zh-CN" altLang="zh-CN" sz="2800" b="0" dirty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／</a:t>
            </a:r>
            <a:r>
              <a:rPr lang="en-US" altLang="zh-CN" sz="2800" b="0" dirty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i3</a:t>
            </a:r>
            <a:r>
              <a:rPr lang="zh-CN" altLang="zh-CN" sz="2800" b="0" dirty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微处理器系统结构</a:t>
            </a:r>
            <a:endParaRPr lang="zh-CN" altLang="en-US" sz="2800" b="0" dirty="0">
              <a:solidFill>
                <a:schemeClr val="tx1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71600" y="1804349"/>
            <a:ext cx="7200800" cy="4576979"/>
            <a:chOff x="971600" y="1804349"/>
            <a:chExt cx="7200800" cy="4576979"/>
          </a:xfrm>
        </p:grpSpPr>
        <p:pic>
          <p:nvPicPr>
            <p:cNvPr id="40961" name="Picture 1" descr="C:\Users\Administrator\AppData\Roaming\Tencent\Users\44194298\QQ\WinTemp\RichOle\HG}53]1JDMZ2118VC(1BQWP.png"/>
            <p:cNvPicPr>
              <a:picLocks noChangeAspect="1" noChangeArrowheads="1"/>
            </p:cNvPicPr>
            <p:nvPr/>
          </p:nvPicPr>
          <p:blipFill rotWithShape="1">
            <a:blip r:embed="rId3">
              <a:clrChange>
                <a:clrFrom>
                  <a:srgbClr val="C7EDCC"/>
                </a:clrFrom>
                <a:clrTo>
                  <a:srgbClr val="C7EDCC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75"/>
            <a:stretch/>
          </p:blipFill>
          <p:spPr bwMode="auto">
            <a:xfrm>
              <a:off x="971600" y="1804349"/>
              <a:ext cx="7200800" cy="41044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2375756" y="6011996"/>
              <a:ext cx="43924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Clarkdale</a:t>
              </a:r>
              <a:r>
                <a:rPr lang="zh-CN" altLang="zh-CN" b="1" dirty="0" smtClean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核心</a:t>
              </a:r>
              <a:r>
                <a:rPr lang="zh-CN" altLang="zh-CN" b="1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处理器内部结构</a:t>
              </a:r>
              <a:endParaRPr lang="zh-CN" altLang="en-US" b="1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14722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dirty="0"/>
              <a:t>2.5.2  Core i7</a:t>
            </a:r>
            <a:r>
              <a:rPr lang="zh-CN" altLang="zh-CN" dirty="0"/>
              <a:t>／</a:t>
            </a:r>
            <a:r>
              <a:rPr lang="en-US" altLang="zh-CN" dirty="0"/>
              <a:t>i5</a:t>
            </a:r>
            <a:r>
              <a:rPr lang="zh-CN" altLang="zh-CN" dirty="0"/>
              <a:t>／</a:t>
            </a:r>
            <a:r>
              <a:rPr lang="en-US" altLang="zh-CN" dirty="0"/>
              <a:t>i3</a:t>
            </a:r>
            <a:r>
              <a:rPr lang="zh-CN" altLang="zh-CN" dirty="0"/>
              <a:t>微处理器</a:t>
            </a:r>
            <a:endParaRPr lang="zh-CN" altLang="en-US" dirty="0"/>
          </a:p>
        </p:txBody>
      </p:sp>
      <p:sp>
        <p:nvSpPr>
          <p:cNvPr id="7" name="Text Box 17"/>
          <p:cNvSpPr txBox="1">
            <a:spLocks noChangeArrowheads="1"/>
          </p:cNvSpPr>
          <p:nvPr/>
        </p:nvSpPr>
        <p:spPr bwMode="auto">
          <a:xfrm>
            <a:off x="626082" y="1877638"/>
            <a:ext cx="7906358" cy="1335338"/>
          </a:xfrm>
          <a:prstGeom prst="rect">
            <a:avLst/>
          </a:prstGeom>
          <a:solidFill>
            <a:srgbClr val="E7E7FF">
              <a:alpha val="50195"/>
            </a:srgbClr>
          </a:solidFill>
          <a:ln w="28575">
            <a:solidFill>
              <a:srgbClr val="00B0F0"/>
            </a:solidFill>
            <a:miter lim="800000"/>
            <a:headEnd/>
            <a:tailEnd/>
          </a:ln>
          <a:effectLst/>
          <a:extLst/>
        </p:spPr>
        <p:txBody>
          <a:bodyPr wrap="square" lIns="180000" tIns="108000" rIns="180000" bIns="108000">
            <a:spAutoFit/>
          </a:bodyPr>
          <a:lstStyle>
            <a:defPPr>
              <a:defRPr lang="zh-CN"/>
            </a:defPPr>
            <a:lvl1pPr indent="0" algn="just" eaLnBrk="0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kumimoji="1" sz="2200" b="0">
                <a:solidFill>
                  <a:srgbClr val="000066"/>
                </a:solidFill>
                <a:latin typeface="Times New Roman" pitchFamily="18" charset="0"/>
                <a:ea typeface="楷体_GB2312"/>
                <a:cs typeface="Times New Roman" pitchFamily="18" charset="0"/>
              </a:defRPr>
            </a:lvl1pPr>
            <a:lvl2pPr marL="742950" indent="-28575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2pPr>
            <a:lvl3pPr marL="11430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3pPr>
            <a:lvl4pPr marL="16002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4pPr>
            <a:lvl5pPr marL="20574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9pPr>
          </a:lstStyle>
          <a:p>
            <a:r>
              <a:rPr lang="zh-CN" altLang="en-US" dirty="0"/>
              <a:t>　　</a:t>
            </a:r>
            <a:r>
              <a:rPr lang="zh-CN" altLang="zh-CN" dirty="0"/>
              <a:t>相比</a:t>
            </a:r>
            <a:r>
              <a:rPr lang="en-US" altLang="zh-CN" dirty="0"/>
              <a:t>Nehalem</a:t>
            </a:r>
            <a:r>
              <a:rPr lang="zh-CN" altLang="zh-CN" dirty="0"/>
              <a:t>微架构，</a:t>
            </a:r>
            <a:r>
              <a:rPr lang="en-US" altLang="zh-CN" dirty="0" err="1"/>
              <a:t>Westmere</a:t>
            </a:r>
            <a:r>
              <a:rPr lang="zh-CN" altLang="zh-CN" dirty="0"/>
              <a:t>微架构的制造工艺从</a:t>
            </a:r>
            <a:r>
              <a:rPr lang="en-US" altLang="zh-CN" dirty="0"/>
              <a:t>45nm</a:t>
            </a:r>
            <a:r>
              <a:rPr lang="zh-CN" altLang="zh-CN" dirty="0"/>
              <a:t>升级到</a:t>
            </a:r>
            <a:r>
              <a:rPr lang="en-US" altLang="zh-CN" dirty="0"/>
              <a:t>32nm</a:t>
            </a:r>
            <a:r>
              <a:rPr lang="zh-CN" altLang="zh-CN" dirty="0"/>
              <a:t>，新增</a:t>
            </a:r>
            <a:r>
              <a:rPr lang="en-US" altLang="zh-CN" dirty="0"/>
              <a:t>7</a:t>
            </a:r>
            <a:r>
              <a:rPr lang="zh-CN" altLang="zh-CN" dirty="0"/>
              <a:t>组新指令集，用于加密、解密的运算。</a:t>
            </a:r>
            <a:r>
              <a:rPr lang="en-US" altLang="zh-CN" b="1" dirty="0" err="1">
                <a:solidFill>
                  <a:srgbClr val="0070C0"/>
                </a:solidFill>
              </a:rPr>
              <a:t>Westmere</a:t>
            </a:r>
            <a:r>
              <a:rPr lang="zh-CN" altLang="zh-CN" b="1" dirty="0">
                <a:solidFill>
                  <a:srgbClr val="0070C0"/>
                </a:solidFill>
              </a:rPr>
              <a:t>微架构</a:t>
            </a:r>
            <a:r>
              <a:rPr lang="zh-CN" altLang="zh-CN" dirty="0"/>
              <a:t>有</a:t>
            </a:r>
            <a:r>
              <a:rPr lang="en-US" altLang="zh-CN" b="1" dirty="0">
                <a:solidFill>
                  <a:srgbClr val="0070C0"/>
                </a:solidFill>
              </a:rPr>
              <a:t>Clarkdale</a:t>
            </a:r>
            <a:r>
              <a:rPr lang="zh-CN" altLang="zh-CN" dirty="0"/>
              <a:t>和</a:t>
            </a:r>
            <a:r>
              <a:rPr lang="en-US" altLang="zh-CN" b="1" dirty="0" err="1">
                <a:solidFill>
                  <a:srgbClr val="0070C0"/>
                </a:solidFill>
              </a:rPr>
              <a:t>Gulftown</a:t>
            </a:r>
            <a:r>
              <a:rPr lang="zh-CN" altLang="zh-CN" dirty="0"/>
              <a:t>两种处理器核心。</a:t>
            </a:r>
          </a:p>
        </p:txBody>
      </p:sp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622710" y="3356992"/>
            <a:ext cx="7906358" cy="2824977"/>
          </a:xfrm>
          <a:prstGeom prst="rect">
            <a:avLst/>
          </a:prstGeom>
          <a:solidFill>
            <a:srgbClr val="E7E7FF">
              <a:alpha val="50195"/>
            </a:srgbClr>
          </a:solidFill>
          <a:ln w="28575">
            <a:solidFill>
              <a:srgbClr val="0070C0"/>
            </a:solidFill>
            <a:miter lim="800000"/>
            <a:headEnd/>
            <a:tailEnd/>
          </a:ln>
          <a:effectLst/>
          <a:extLst/>
        </p:spPr>
        <p:txBody>
          <a:bodyPr wrap="square" lIns="180000" tIns="108000" rIns="180000" bIns="108000">
            <a:spAutoFit/>
          </a:bodyPr>
          <a:lstStyle>
            <a:defPPr>
              <a:defRPr lang="zh-CN"/>
            </a:defPPr>
            <a:lvl1pPr indent="648000" algn="just" eaLnBrk="0" hangingPunc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 kumimoji="1" sz="2400" b="1">
                <a:solidFill>
                  <a:srgbClr val="000066"/>
                </a:solidFill>
                <a:latin typeface="Times New Roman" pitchFamily="18" charset="0"/>
                <a:ea typeface="华文楷体" pitchFamily="2" charset="-122"/>
              </a:defRPr>
            </a:lvl1pPr>
            <a:lvl2pPr marL="742950" indent="-28575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2pPr>
            <a:lvl3pPr marL="11430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3pPr>
            <a:lvl4pPr marL="16002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4pPr>
            <a:lvl5pPr marL="20574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9pPr>
          </a:lstStyle>
          <a:p>
            <a:pPr indent="0">
              <a:spcBef>
                <a:spcPts val="0"/>
              </a:spcBef>
              <a:spcAft>
                <a:spcPts val="0"/>
              </a:spcAft>
            </a:pPr>
            <a:r>
              <a:rPr lang="zh-CN" altLang="en-US" sz="2200" b="0" dirty="0" smtClean="0">
                <a:ea typeface="楷体_GB2312"/>
                <a:cs typeface="Times New Roman" pitchFamily="18" charset="0"/>
              </a:rPr>
              <a:t>　　</a:t>
            </a:r>
            <a:r>
              <a:rPr lang="zh-CN" altLang="zh-CN" sz="2200" b="0" dirty="0" smtClean="0">
                <a:ea typeface="楷体_GB2312"/>
                <a:cs typeface="Times New Roman" pitchFamily="18" charset="0"/>
              </a:rPr>
              <a:t>相比</a:t>
            </a:r>
            <a:r>
              <a:rPr lang="en-US" altLang="zh-CN" sz="2200" b="0" dirty="0">
                <a:ea typeface="楷体_GB2312"/>
                <a:cs typeface="Times New Roman" pitchFamily="18" charset="0"/>
              </a:rPr>
              <a:t>Lynnfield</a:t>
            </a:r>
            <a:r>
              <a:rPr lang="zh-CN" altLang="zh-CN" sz="2200" b="0" dirty="0">
                <a:ea typeface="楷体_GB2312"/>
                <a:cs typeface="Times New Roman" pitchFamily="18" charset="0"/>
              </a:rPr>
              <a:t>核心，</a:t>
            </a:r>
            <a:r>
              <a:rPr lang="en-US" altLang="zh-CN" sz="2200" dirty="0">
                <a:solidFill>
                  <a:srgbClr val="0070C0"/>
                </a:solidFill>
                <a:ea typeface="楷体_GB2312"/>
                <a:cs typeface="Times New Roman" pitchFamily="18" charset="0"/>
              </a:rPr>
              <a:t>Clarkdale</a:t>
            </a:r>
            <a:r>
              <a:rPr lang="zh-CN" altLang="zh-CN" sz="2200" dirty="0">
                <a:solidFill>
                  <a:srgbClr val="0070C0"/>
                </a:solidFill>
                <a:ea typeface="楷体_GB2312"/>
                <a:cs typeface="Times New Roman" pitchFamily="18" charset="0"/>
              </a:rPr>
              <a:t>核心</a:t>
            </a:r>
            <a:r>
              <a:rPr lang="zh-CN" altLang="zh-CN" sz="2200" b="0" dirty="0">
                <a:ea typeface="楷体_GB2312"/>
                <a:cs typeface="Times New Roman" pitchFamily="18" charset="0"/>
              </a:rPr>
              <a:t>的主要改进是芯片内封装了</a:t>
            </a:r>
            <a:r>
              <a:rPr lang="en-US" altLang="zh-CN" sz="2200" b="0" dirty="0">
                <a:ea typeface="楷体_GB2312"/>
                <a:cs typeface="Times New Roman" pitchFamily="18" charset="0"/>
              </a:rPr>
              <a:t>CPU</a:t>
            </a:r>
            <a:r>
              <a:rPr lang="zh-CN" altLang="zh-CN" sz="2200" b="0" dirty="0">
                <a:ea typeface="楷体_GB2312"/>
                <a:cs typeface="Times New Roman" pitchFamily="18" charset="0"/>
              </a:rPr>
              <a:t>和</a:t>
            </a:r>
            <a:r>
              <a:rPr lang="en-US" altLang="zh-CN" sz="2200" b="0" dirty="0">
                <a:ea typeface="楷体_GB2312"/>
                <a:cs typeface="Times New Roman" pitchFamily="18" charset="0"/>
              </a:rPr>
              <a:t>GPU</a:t>
            </a:r>
            <a:r>
              <a:rPr lang="zh-CN" altLang="zh-CN" sz="2200" b="0" dirty="0" smtClean="0">
                <a:ea typeface="楷体_GB2312"/>
                <a:cs typeface="Times New Roman" pitchFamily="18" charset="0"/>
              </a:rPr>
              <a:t>（集成</a:t>
            </a:r>
            <a:r>
              <a:rPr lang="zh-CN" altLang="zh-CN" sz="2200" b="0" dirty="0">
                <a:ea typeface="楷体_GB2312"/>
                <a:cs typeface="Times New Roman" pitchFamily="18" charset="0"/>
              </a:rPr>
              <a:t>图形处理单元）两部分，</a:t>
            </a:r>
            <a:r>
              <a:rPr lang="en-US" altLang="zh-CN" sz="2200" b="0" dirty="0">
                <a:ea typeface="楷体_GB2312"/>
                <a:cs typeface="Times New Roman" pitchFamily="18" charset="0"/>
              </a:rPr>
              <a:t>CPU</a:t>
            </a:r>
            <a:r>
              <a:rPr lang="zh-CN" altLang="zh-CN" sz="2200" b="0" dirty="0">
                <a:ea typeface="楷体_GB2312"/>
                <a:cs typeface="Times New Roman" pitchFamily="18" charset="0"/>
              </a:rPr>
              <a:t>部分使用新一代的</a:t>
            </a:r>
            <a:r>
              <a:rPr lang="en-US" altLang="zh-CN" sz="2200" b="0" dirty="0">
                <a:ea typeface="楷体_GB2312"/>
                <a:cs typeface="Times New Roman" pitchFamily="18" charset="0"/>
              </a:rPr>
              <a:t>32nm</a:t>
            </a:r>
            <a:r>
              <a:rPr lang="zh-CN" altLang="zh-CN" sz="2200" b="0" dirty="0">
                <a:ea typeface="楷体_GB2312"/>
                <a:cs typeface="Times New Roman" pitchFamily="18" charset="0"/>
              </a:rPr>
              <a:t>工艺，双核四线程设计，</a:t>
            </a:r>
            <a:r>
              <a:rPr lang="en-US" altLang="zh-CN" sz="2200" b="0" dirty="0">
                <a:ea typeface="楷体_GB2312"/>
                <a:cs typeface="Times New Roman" pitchFamily="18" charset="0"/>
              </a:rPr>
              <a:t>L3-Cache</a:t>
            </a:r>
            <a:r>
              <a:rPr lang="zh-CN" altLang="zh-CN" sz="2200" b="0" dirty="0">
                <a:ea typeface="楷体_GB2312"/>
                <a:cs typeface="Times New Roman" pitchFamily="18" charset="0"/>
              </a:rPr>
              <a:t>精简为</a:t>
            </a:r>
            <a:r>
              <a:rPr lang="en-US" altLang="zh-CN" sz="2200" b="0" dirty="0">
                <a:ea typeface="楷体_GB2312"/>
                <a:cs typeface="Times New Roman" pitchFamily="18" charset="0"/>
              </a:rPr>
              <a:t>4MB</a:t>
            </a:r>
            <a:r>
              <a:rPr lang="zh-CN" altLang="zh-CN" sz="2200" b="0" dirty="0">
                <a:ea typeface="楷体_GB2312"/>
                <a:cs typeface="Times New Roman" pitchFamily="18" charset="0"/>
              </a:rPr>
              <a:t>。</a:t>
            </a:r>
            <a:r>
              <a:rPr lang="en-US" altLang="zh-CN" sz="2200" b="0" dirty="0">
                <a:ea typeface="楷体_GB2312"/>
                <a:cs typeface="Times New Roman" pitchFamily="18" charset="0"/>
              </a:rPr>
              <a:t>GPU</a:t>
            </a:r>
            <a:r>
              <a:rPr lang="zh-CN" altLang="zh-CN" sz="2200" b="0" dirty="0">
                <a:ea typeface="楷体_GB2312"/>
                <a:cs typeface="Times New Roman" pitchFamily="18" charset="0"/>
              </a:rPr>
              <a:t>部分属于传统意义上的北桥，采用</a:t>
            </a:r>
            <a:r>
              <a:rPr lang="en-US" altLang="zh-CN" sz="2200" b="0" dirty="0">
                <a:ea typeface="楷体_GB2312"/>
                <a:cs typeface="Times New Roman" pitchFamily="18" charset="0"/>
              </a:rPr>
              <a:t>45</a:t>
            </a:r>
            <a:r>
              <a:rPr lang="zh-CN" altLang="zh-CN" sz="2200" b="0" dirty="0">
                <a:ea typeface="楷体_GB2312"/>
                <a:cs typeface="Times New Roman" pitchFamily="18" charset="0"/>
              </a:rPr>
              <a:t>制程，其内部不仅整合有一个集成图形处理单元，还集成了双通道</a:t>
            </a:r>
            <a:r>
              <a:rPr lang="en-US" altLang="zh-CN" sz="2200" b="0" dirty="0">
                <a:ea typeface="楷体_GB2312"/>
                <a:cs typeface="Times New Roman" pitchFamily="18" charset="0"/>
              </a:rPr>
              <a:t>DDR3</a:t>
            </a:r>
            <a:r>
              <a:rPr lang="zh-CN" altLang="zh-CN" sz="2200" b="0" dirty="0">
                <a:ea typeface="楷体_GB2312"/>
                <a:cs typeface="Times New Roman" pitchFamily="18" charset="0"/>
              </a:rPr>
              <a:t>内存控制器和</a:t>
            </a:r>
            <a:r>
              <a:rPr lang="en-US" altLang="zh-CN" sz="2200" b="0" dirty="0">
                <a:ea typeface="楷体_GB2312"/>
                <a:cs typeface="Times New Roman" pitchFamily="18" charset="0"/>
              </a:rPr>
              <a:t>PCI-Express</a:t>
            </a:r>
            <a:r>
              <a:rPr lang="zh-CN" altLang="zh-CN" sz="2200" b="0" dirty="0">
                <a:ea typeface="楷体_GB2312"/>
                <a:cs typeface="Times New Roman" pitchFamily="18" charset="0"/>
              </a:rPr>
              <a:t>控制器。</a:t>
            </a:r>
            <a:r>
              <a:rPr lang="en-US" altLang="zh-CN" sz="2200" b="0" dirty="0">
                <a:ea typeface="楷体_GB2312"/>
                <a:cs typeface="Times New Roman" pitchFamily="18" charset="0"/>
              </a:rPr>
              <a:t>CPU</a:t>
            </a:r>
            <a:r>
              <a:rPr lang="zh-CN" altLang="zh-CN" sz="2200" b="0" dirty="0">
                <a:ea typeface="楷体_GB2312"/>
                <a:cs typeface="Times New Roman" pitchFamily="18" charset="0"/>
              </a:rPr>
              <a:t>和</a:t>
            </a:r>
            <a:r>
              <a:rPr lang="en-US" altLang="zh-CN" sz="2200" b="0" dirty="0">
                <a:ea typeface="楷体_GB2312"/>
                <a:cs typeface="Times New Roman" pitchFamily="18" charset="0"/>
              </a:rPr>
              <a:t>GPU</a:t>
            </a:r>
            <a:r>
              <a:rPr lang="zh-CN" altLang="zh-CN" sz="2200" b="0" dirty="0">
                <a:ea typeface="楷体_GB2312"/>
                <a:cs typeface="Times New Roman" pitchFamily="18" charset="0"/>
              </a:rPr>
              <a:t>两部分通过内部的</a:t>
            </a:r>
            <a:r>
              <a:rPr lang="en-US" altLang="zh-CN" sz="2200" b="0" dirty="0">
                <a:ea typeface="楷体_GB2312"/>
                <a:cs typeface="Times New Roman" pitchFamily="18" charset="0"/>
              </a:rPr>
              <a:t>QPI</a:t>
            </a:r>
            <a:r>
              <a:rPr lang="zh-CN" altLang="zh-CN" sz="2200" b="0" dirty="0">
                <a:ea typeface="楷体_GB2312"/>
                <a:cs typeface="Times New Roman" pitchFamily="18" charset="0"/>
              </a:rPr>
              <a:t>总线相连。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5839" y="1161822"/>
            <a:ext cx="8403262" cy="523220"/>
          </a:xfrm>
          <a:noFill/>
        </p:spPr>
        <p:txBody>
          <a:bodyPr vert="horz" wrap="none" lIns="91440" tIns="45720" rIns="91440" bIns="45720" rtlCol="0" anchor="ctr" anchorCtr="0">
            <a:spAutoFit/>
          </a:bodyPr>
          <a:lstStyle/>
          <a:p>
            <a:pPr algn="l"/>
            <a:r>
              <a:rPr lang="en-US" altLang="zh-CN" sz="2800" b="0" dirty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4</a:t>
            </a:r>
            <a:r>
              <a:rPr lang="zh-CN" altLang="zh-CN" sz="2800" b="0" dirty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．</a:t>
            </a:r>
            <a:r>
              <a:rPr lang="en-US" altLang="zh-CN" sz="2800" b="0" dirty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Clarkdale</a:t>
            </a:r>
            <a:r>
              <a:rPr lang="zh-CN" altLang="zh-CN" sz="2800" b="0" dirty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核心的</a:t>
            </a:r>
            <a:r>
              <a:rPr lang="en-US" altLang="zh-CN" sz="2800" b="0" dirty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Core i5</a:t>
            </a:r>
            <a:r>
              <a:rPr lang="zh-CN" altLang="zh-CN" sz="2800" b="0" dirty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／</a:t>
            </a:r>
            <a:r>
              <a:rPr lang="en-US" altLang="zh-CN" sz="2800" b="0" dirty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i3</a:t>
            </a:r>
            <a:r>
              <a:rPr lang="zh-CN" altLang="zh-CN" sz="2800" b="0" dirty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微处理器系统结构</a:t>
            </a:r>
            <a:endParaRPr lang="zh-CN" altLang="en-US" sz="2800" b="0" dirty="0">
              <a:solidFill>
                <a:schemeClr val="tx1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108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dirty="0"/>
              <a:t>2.5.2  Core i7</a:t>
            </a:r>
            <a:r>
              <a:rPr lang="zh-CN" altLang="zh-CN" dirty="0"/>
              <a:t>／</a:t>
            </a:r>
            <a:r>
              <a:rPr lang="en-US" altLang="zh-CN" dirty="0"/>
              <a:t>i5</a:t>
            </a:r>
            <a:r>
              <a:rPr lang="zh-CN" altLang="zh-CN" dirty="0"/>
              <a:t>／</a:t>
            </a:r>
            <a:r>
              <a:rPr lang="en-US" altLang="zh-CN" dirty="0"/>
              <a:t>i3</a:t>
            </a:r>
            <a:r>
              <a:rPr lang="zh-CN" altLang="zh-CN" dirty="0"/>
              <a:t>微处理器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5839" y="1177588"/>
            <a:ext cx="7669087" cy="523220"/>
          </a:xfrm>
          <a:noFill/>
        </p:spPr>
        <p:txBody>
          <a:bodyPr vert="horz" wrap="none" lIns="91440" tIns="45720" rIns="91440" bIns="45720" rtlCol="0" anchor="ctr" anchorCtr="0">
            <a:spAutoFit/>
          </a:bodyPr>
          <a:lstStyle/>
          <a:p>
            <a:pPr algn="l"/>
            <a:r>
              <a:rPr lang="en-US" altLang="zh-CN" sz="2800" b="0" dirty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5</a:t>
            </a:r>
            <a:r>
              <a:rPr lang="zh-CN" altLang="zh-CN" sz="2800" b="0" dirty="0" smtClean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．</a:t>
            </a:r>
            <a:r>
              <a:rPr lang="en-US" altLang="zh-CN" sz="2800" b="0" dirty="0" err="1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Gulftown</a:t>
            </a:r>
            <a:r>
              <a:rPr lang="zh-CN" altLang="zh-CN" sz="2800" b="0" dirty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核心的</a:t>
            </a:r>
            <a:r>
              <a:rPr lang="en-US" altLang="zh-CN" sz="2800" b="0" dirty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Core i7</a:t>
            </a:r>
            <a:r>
              <a:rPr lang="zh-CN" altLang="zh-CN" sz="2800" b="0" dirty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微处理器系统结构</a:t>
            </a:r>
            <a:endParaRPr lang="zh-CN" altLang="en-US" sz="2800" b="0" dirty="0">
              <a:solidFill>
                <a:schemeClr val="tx1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6" name="Text Box 17"/>
          <p:cNvSpPr txBox="1">
            <a:spLocks noChangeArrowheads="1"/>
          </p:cNvSpPr>
          <p:nvPr/>
        </p:nvSpPr>
        <p:spPr bwMode="auto">
          <a:xfrm>
            <a:off x="971600" y="2124668"/>
            <a:ext cx="7200800" cy="3680596"/>
          </a:xfrm>
          <a:prstGeom prst="rect">
            <a:avLst/>
          </a:prstGeom>
          <a:solidFill>
            <a:srgbClr val="E7E7FF">
              <a:alpha val="50195"/>
            </a:srgbClr>
          </a:solidFill>
          <a:ln w="28575">
            <a:solidFill>
              <a:srgbClr val="0070C0"/>
            </a:solidFill>
            <a:miter lim="800000"/>
            <a:headEnd/>
            <a:tailEnd/>
          </a:ln>
          <a:effectLst/>
          <a:extLst/>
        </p:spPr>
        <p:txBody>
          <a:bodyPr wrap="square" lIns="180000" tIns="108000" rIns="180000" bIns="108000">
            <a:spAutoFit/>
          </a:bodyPr>
          <a:lstStyle>
            <a:defPPr>
              <a:defRPr lang="zh-CN"/>
            </a:defPPr>
            <a:lvl1pPr indent="648000" algn="just" eaLnBrk="0" hangingPunc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 kumimoji="1" sz="2400" b="1">
                <a:solidFill>
                  <a:srgbClr val="000066"/>
                </a:solidFill>
                <a:latin typeface="Times New Roman" pitchFamily="18" charset="0"/>
                <a:ea typeface="华文楷体" pitchFamily="2" charset="-122"/>
              </a:defRPr>
            </a:lvl1pPr>
            <a:lvl2pPr marL="742950" indent="-28575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2pPr>
            <a:lvl3pPr marL="11430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3pPr>
            <a:lvl4pPr marL="16002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4pPr>
            <a:lvl5pPr marL="20574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9pPr>
          </a:lstStyle>
          <a:p>
            <a:pPr indent="0">
              <a:lnSpc>
                <a:spcPct val="18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500" b="0" dirty="0" smtClean="0">
                <a:ea typeface="楷体_GB2312"/>
                <a:cs typeface="Times New Roman" pitchFamily="18" charset="0"/>
              </a:rPr>
              <a:t>　　</a:t>
            </a:r>
            <a:r>
              <a:rPr lang="en-US" altLang="zh-CN" sz="2500" dirty="0" err="1" smtClean="0">
                <a:solidFill>
                  <a:srgbClr val="0070C0"/>
                </a:solidFill>
                <a:ea typeface="楷体_GB2312"/>
                <a:cs typeface="Times New Roman" pitchFamily="18" charset="0"/>
              </a:rPr>
              <a:t>Gulftown</a:t>
            </a:r>
            <a:r>
              <a:rPr lang="zh-CN" altLang="zh-CN" sz="2500" dirty="0">
                <a:solidFill>
                  <a:srgbClr val="0070C0"/>
                </a:solidFill>
                <a:ea typeface="楷体_GB2312"/>
                <a:cs typeface="Times New Roman" pitchFamily="18" charset="0"/>
              </a:rPr>
              <a:t>核心</a:t>
            </a:r>
            <a:r>
              <a:rPr lang="zh-CN" altLang="zh-CN" sz="2500" b="0" dirty="0">
                <a:ea typeface="楷体_GB2312"/>
                <a:cs typeface="Times New Roman" pitchFamily="18" charset="0"/>
              </a:rPr>
              <a:t>实际上是</a:t>
            </a:r>
            <a:r>
              <a:rPr lang="en-US" altLang="zh-CN" sz="2500" b="0" dirty="0">
                <a:ea typeface="楷体_GB2312"/>
                <a:cs typeface="Times New Roman" pitchFamily="18" charset="0"/>
              </a:rPr>
              <a:t>Bloomfield</a:t>
            </a:r>
            <a:r>
              <a:rPr lang="zh-CN" altLang="zh-CN" sz="2500" b="0" dirty="0">
                <a:ea typeface="楷体_GB2312"/>
                <a:cs typeface="Times New Roman" pitchFamily="18" charset="0"/>
              </a:rPr>
              <a:t>核心的六核版本，基于</a:t>
            </a:r>
            <a:r>
              <a:rPr lang="en-US" altLang="zh-CN" sz="2500" b="0" dirty="0" err="1">
                <a:ea typeface="楷体_GB2312"/>
                <a:cs typeface="Times New Roman" pitchFamily="18" charset="0"/>
              </a:rPr>
              <a:t>Westmere</a:t>
            </a:r>
            <a:r>
              <a:rPr lang="zh-CN" altLang="zh-CN" sz="2500" b="0" dirty="0">
                <a:ea typeface="楷体_GB2312"/>
                <a:cs typeface="Times New Roman" pitchFamily="18" charset="0"/>
              </a:rPr>
              <a:t>架构、</a:t>
            </a:r>
            <a:r>
              <a:rPr lang="en-US" altLang="zh-CN" sz="2500" b="0" dirty="0" err="1">
                <a:ea typeface="楷体_GB2312"/>
                <a:cs typeface="Times New Roman" pitchFamily="18" charset="0"/>
              </a:rPr>
              <a:t>Gulftown</a:t>
            </a:r>
            <a:r>
              <a:rPr lang="zh-CN" altLang="zh-CN" sz="2500" b="0" dirty="0">
                <a:ea typeface="楷体_GB2312"/>
                <a:cs typeface="Times New Roman" pitchFamily="18" charset="0"/>
              </a:rPr>
              <a:t>核心的</a:t>
            </a:r>
            <a:r>
              <a:rPr lang="en-US" altLang="zh-CN" sz="2500" b="0" dirty="0">
                <a:ea typeface="楷体_GB2312"/>
                <a:cs typeface="Times New Roman" pitchFamily="18" charset="0"/>
              </a:rPr>
              <a:t>Core i7 9xx</a:t>
            </a:r>
            <a:r>
              <a:rPr lang="zh-CN" altLang="zh-CN" sz="2500" b="0" dirty="0">
                <a:ea typeface="楷体_GB2312"/>
                <a:cs typeface="Times New Roman" pitchFamily="18" charset="0"/>
              </a:rPr>
              <a:t>系列微处理器与</a:t>
            </a:r>
            <a:r>
              <a:rPr lang="en-US" altLang="zh-CN" sz="2500" b="0" dirty="0">
                <a:ea typeface="楷体_GB2312"/>
                <a:cs typeface="Times New Roman" pitchFamily="18" charset="0"/>
              </a:rPr>
              <a:t>Bloomfield</a:t>
            </a:r>
            <a:r>
              <a:rPr lang="zh-CN" altLang="zh-CN" sz="2500" b="0" dirty="0">
                <a:ea typeface="楷体_GB2312"/>
                <a:cs typeface="Times New Roman" pitchFamily="18" charset="0"/>
              </a:rPr>
              <a:t>核心的</a:t>
            </a:r>
            <a:r>
              <a:rPr lang="en-US" altLang="zh-CN" sz="2500" b="0" dirty="0">
                <a:ea typeface="楷体_GB2312"/>
                <a:cs typeface="Times New Roman" pitchFamily="18" charset="0"/>
              </a:rPr>
              <a:t>Core i7</a:t>
            </a:r>
            <a:r>
              <a:rPr lang="zh-CN" altLang="zh-CN" sz="2500" b="0" dirty="0">
                <a:ea typeface="楷体_GB2312"/>
                <a:cs typeface="Times New Roman" pitchFamily="18" charset="0"/>
              </a:rPr>
              <a:t>处理器除了内核数量的差异之外，其他特性均是一样的。</a:t>
            </a:r>
          </a:p>
        </p:txBody>
      </p:sp>
    </p:spTree>
    <p:extLst>
      <p:ext uri="{BB962C8B-B14F-4D97-AF65-F5344CB8AC3E}">
        <p14:creationId xmlns:p14="http://schemas.microsoft.com/office/powerpoint/2010/main" val="3654849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dirty="0"/>
              <a:t>2.5.2  Core i7</a:t>
            </a:r>
            <a:r>
              <a:rPr lang="zh-CN" altLang="zh-CN" dirty="0"/>
              <a:t>／</a:t>
            </a:r>
            <a:r>
              <a:rPr lang="en-US" altLang="zh-CN" dirty="0"/>
              <a:t>i5</a:t>
            </a:r>
            <a:r>
              <a:rPr lang="zh-CN" altLang="zh-CN" dirty="0"/>
              <a:t>／</a:t>
            </a:r>
            <a:r>
              <a:rPr lang="en-US" altLang="zh-CN" dirty="0"/>
              <a:t>i3</a:t>
            </a:r>
            <a:r>
              <a:rPr lang="zh-CN" altLang="zh-CN" dirty="0"/>
              <a:t>微处理器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5839" y="1177588"/>
            <a:ext cx="8494633" cy="523220"/>
          </a:xfrm>
          <a:noFill/>
        </p:spPr>
        <p:txBody>
          <a:bodyPr vert="horz" wrap="none" lIns="91440" tIns="45720" rIns="91440" bIns="45720" rtlCol="0" anchor="ctr" anchorCtr="0">
            <a:spAutoFit/>
          </a:bodyPr>
          <a:lstStyle/>
          <a:p>
            <a:pPr algn="l"/>
            <a:r>
              <a:rPr lang="en-US" altLang="zh-CN" sz="2800" b="0" dirty="0" smtClean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6</a:t>
            </a:r>
            <a:r>
              <a:rPr lang="zh-CN" altLang="zh-CN" sz="2800" b="0" dirty="0" smtClean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．</a:t>
            </a:r>
            <a:r>
              <a:rPr lang="en-US" altLang="zh-CN" sz="2800" b="0" dirty="0" err="1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SandyBridge</a:t>
            </a:r>
            <a:r>
              <a:rPr lang="zh-CN" altLang="zh-CN" sz="2800" b="0" dirty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微架构的</a:t>
            </a:r>
            <a:r>
              <a:rPr lang="en-US" altLang="zh-CN" sz="2800" b="0" dirty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Core i7</a:t>
            </a:r>
            <a:r>
              <a:rPr lang="zh-CN" altLang="zh-CN" sz="2800" b="0" dirty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／</a:t>
            </a:r>
            <a:r>
              <a:rPr lang="en-US" altLang="zh-CN" sz="2800" b="0" dirty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i5</a:t>
            </a:r>
            <a:r>
              <a:rPr lang="zh-CN" altLang="zh-CN" sz="2800" b="0" dirty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／</a:t>
            </a:r>
            <a:r>
              <a:rPr lang="en-US" altLang="zh-CN" sz="2800" b="0" dirty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i3</a:t>
            </a:r>
            <a:r>
              <a:rPr lang="zh-CN" altLang="zh-CN" sz="2800" b="0" dirty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微处理器</a:t>
            </a:r>
            <a:endParaRPr lang="zh-CN" altLang="en-US" sz="2800" b="0" dirty="0">
              <a:solidFill>
                <a:schemeClr val="tx1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6" name="Text Box 17"/>
          <p:cNvSpPr txBox="1">
            <a:spLocks noChangeArrowheads="1"/>
          </p:cNvSpPr>
          <p:nvPr/>
        </p:nvSpPr>
        <p:spPr bwMode="auto">
          <a:xfrm>
            <a:off x="467544" y="1952313"/>
            <a:ext cx="8208912" cy="3852951"/>
          </a:xfrm>
          <a:prstGeom prst="rect">
            <a:avLst/>
          </a:prstGeom>
          <a:solidFill>
            <a:srgbClr val="E7E7FF">
              <a:alpha val="50195"/>
            </a:srgbClr>
          </a:solidFill>
          <a:ln w="28575">
            <a:solidFill>
              <a:srgbClr val="0070C0"/>
            </a:solidFill>
            <a:miter lim="800000"/>
            <a:headEnd/>
            <a:tailEnd/>
          </a:ln>
          <a:effectLst/>
          <a:extLst/>
        </p:spPr>
        <p:txBody>
          <a:bodyPr wrap="square" lIns="180000" tIns="108000" rIns="180000" bIns="108000">
            <a:spAutoFit/>
          </a:bodyPr>
          <a:lstStyle>
            <a:defPPr>
              <a:defRPr lang="zh-CN"/>
            </a:defPPr>
            <a:lvl1pPr indent="648000" algn="just" eaLnBrk="0" hangingPunc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 kumimoji="1" sz="2400" b="1">
                <a:solidFill>
                  <a:srgbClr val="000066"/>
                </a:solidFill>
                <a:latin typeface="Times New Roman" pitchFamily="18" charset="0"/>
                <a:ea typeface="华文楷体" pitchFamily="2" charset="-122"/>
              </a:defRPr>
            </a:lvl1pPr>
            <a:lvl2pPr marL="742950" indent="-28575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2pPr>
            <a:lvl3pPr marL="11430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3pPr>
            <a:lvl4pPr marL="16002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4pPr>
            <a:lvl5pPr marL="20574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9pPr>
          </a:lstStyle>
          <a:p>
            <a:pPr indent="0">
              <a:spcAft>
                <a:spcPts val="0"/>
              </a:spcAft>
            </a:pPr>
            <a:r>
              <a:rPr lang="zh-CN" altLang="en-US" b="0" dirty="0" smtClean="0">
                <a:ea typeface="楷体_GB2312"/>
                <a:cs typeface="Times New Roman" pitchFamily="18" charset="0"/>
              </a:rPr>
              <a:t>　　</a:t>
            </a:r>
            <a:r>
              <a:rPr lang="en-US" altLang="zh-CN" b="0" dirty="0" err="1" smtClean="0">
                <a:ea typeface="楷体_GB2312"/>
                <a:cs typeface="Times New Roman" pitchFamily="18" charset="0"/>
              </a:rPr>
              <a:t>SandyBridge</a:t>
            </a:r>
            <a:r>
              <a:rPr lang="zh-CN" altLang="zh-CN" b="0" dirty="0">
                <a:ea typeface="楷体_GB2312"/>
                <a:cs typeface="Times New Roman" pitchFamily="18" charset="0"/>
              </a:rPr>
              <a:t>微</a:t>
            </a:r>
            <a:r>
              <a:rPr lang="zh-CN" altLang="zh-CN" b="0" dirty="0" smtClean="0">
                <a:ea typeface="楷体_GB2312"/>
                <a:cs typeface="Times New Roman" pitchFamily="18" charset="0"/>
              </a:rPr>
              <a:t>架构、</a:t>
            </a:r>
            <a:r>
              <a:rPr lang="en-US" altLang="zh-CN" b="0" dirty="0" err="1">
                <a:ea typeface="楷体_GB2312"/>
                <a:cs typeface="Times New Roman" pitchFamily="18" charset="0"/>
              </a:rPr>
              <a:t>Westmere</a:t>
            </a:r>
            <a:r>
              <a:rPr lang="zh-CN" altLang="zh-CN" b="0" dirty="0">
                <a:ea typeface="楷体_GB2312"/>
                <a:cs typeface="Times New Roman" pitchFamily="18" charset="0"/>
              </a:rPr>
              <a:t>微</a:t>
            </a:r>
            <a:r>
              <a:rPr lang="zh-CN" altLang="zh-CN" b="0" dirty="0" smtClean="0">
                <a:ea typeface="楷体_GB2312"/>
                <a:cs typeface="Times New Roman" pitchFamily="18" charset="0"/>
              </a:rPr>
              <a:t>架构</a:t>
            </a:r>
            <a:r>
              <a:rPr lang="zh-CN" altLang="en-US" b="0" dirty="0">
                <a:ea typeface="楷体_GB2312"/>
                <a:cs typeface="Times New Roman" pitchFamily="18" charset="0"/>
              </a:rPr>
              <a:t>、</a:t>
            </a:r>
            <a:r>
              <a:rPr lang="en-US" altLang="zh-CN" b="0" dirty="0">
                <a:ea typeface="楷体_GB2312"/>
                <a:cs typeface="Times New Roman" pitchFamily="18" charset="0"/>
              </a:rPr>
              <a:t>Nehalem</a:t>
            </a:r>
            <a:r>
              <a:rPr lang="zh-CN" altLang="zh-CN" b="0" dirty="0">
                <a:ea typeface="楷体_GB2312"/>
                <a:cs typeface="Times New Roman" pitchFamily="18" charset="0"/>
              </a:rPr>
              <a:t>微</a:t>
            </a:r>
            <a:r>
              <a:rPr lang="zh-CN" altLang="zh-CN" b="0" dirty="0" smtClean="0">
                <a:ea typeface="楷体_GB2312"/>
                <a:cs typeface="Times New Roman" pitchFamily="18" charset="0"/>
              </a:rPr>
              <a:t>架构</a:t>
            </a:r>
            <a:r>
              <a:rPr lang="zh-CN" altLang="en-US" b="0" dirty="0" smtClean="0">
                <a:ea typeface="楷体_GB2312"/>
                <a:cs typeface="Times New Roman" pitchFamily="18" charset="0"/>
              </a:rPr>
              <a:t>的</a:t>
            </a:r>
            <a:r>
              <a:rPr lang="en-US" altLang="zh-CN" b="0" dirty="0" smtClean="0">
                <a:ea typeface="楷体_GB2312"/>
                <a:cs typeface="Times New Roman" pitchFamily="18" charset="0"/>
              </a:rPr>
              <a:t>CPU</a:t>
            </a:r>
            <a:r>
              <a:rPr lang="zh-CN" altLang="zh-CN" b="0" dirty="0">
                <a:ea typeface="楷体_GB2312"/>
                <a:cs typeface="Times New Roman" pitchFamily="18" charset="0"/>
              </a:rPr>
              <a:t>部分的结构基本相同，改进的只是处理器指令集以及外围功能和控制模块</a:t>
            </a:r>
            <a:r>
              <a:rPr lang="zh-CN" altLang="zh-CN" b="0" dirty="0" smtClean="0">
                <a:ea typeface="楷体_GB2312"/>
                <a:cs typeface="Times New Roman" pitchFamily="18" charset="0"/>
              </a:rPr>
              <a:t>。</a:t>
            </a:r>
            <a:endParaRPr lang="en-US" altLang="zh-CN" b="0" dirty="0" smtClean="0">
              <a:ea typeface="楷体_GB2312"/>
              <a:cs typeface="Times New Roman" pitchFamily="18" charset="0"/>
            </a:endParaRPr>
          </a:p>
          <a:p>
            <a:pPr indent="0">
              <a:spcAft>
                <a:spcPts val="0"/>
              </a:spcAft>
            </a:pPr>
            <a:r>
              <a:rPr lang="zh-CN" altLang="en-US" b="0" dirty="0">
                <a:ea typeface="楷体_GB2312"/>
                <a:cs typeface="Times New Roman" pitchFamily="18" charset="0"/>
              </a:rPr>
              <a:t>　</a:t>
            </a:r>
            <a:r>
              <a:rPr lang="zh-CN" altLang="en-US" b="0" dirty="0" smtClean="0">
                <a:ea typeface="楷体_GB2312"/>
                <a:cs typeface="Times New Roman" pitchFamily="18" charset="0"/>
              </a:rPr>
              <a:t>　</a:t>
            </a:r>
            <a:r>
              <a:rPr lang="en-US" altLang="zh-CN" b="0" dirty="0" err="1" smtClean="0">
                <a:ea typeface="楷体_GB2312"/>
                <a:cs typeface="Times New Roman" pitchFamily="18" charset="0"/>
              </a:rPr>
              <a:t>SandyBridge</a:t>
            </a:r>
            <a:r>
              <a:rPr lang="zh-CN" altLang="zh-CN" b="0" dirty="0">
                <a:ea typeface="楷体_GB2312"/>
                <a:cs typeface="Times New Roman" pitchFamily="18" charset="0"/>
              </a:rPr>
              <a:t>微架构主要有</a:t>
            </a:r>
            <a:r>
              <a:rPr lang="zh-CN" altLang="zh-CN" b="0" dirty="0" smtClean="0">
                <a:ea typeface="楷体_GB2312"/>
                <a:cs typeface="Times New Roman" pitchFamily="18" charset="0"/>
              </a:rPr>
              <a:t>以下</a:t>
            </a:r>
            <a:r>
              <a:rPr lang="zh-CN" altLang="en-US" b="0" dirty="0" smtClean="0">
                <a:ea typeface="楷体_GB2312"/>
                <a:cs typeface="Times New Roman" pitchFamily="18" charset="0"/>
              </a:rPr>
              <a:t>几</a:t>
            </a:r>
            <a:r>
              <a:rPr lang="zh-CN" altLang="zh-CN" b="0" dirty="0" smtClean="0">
                <a:ea typeface="楷体_GB2312"/>
                <a:cs typeface="Times New Roman" pitchFamily="18" charset="0"/>
              </a:rPr>
              <a:t>方面</a:t>
            </a:r>
            <a:r>
              <a:rPr lang="zh-CN" altLang="zh-CN" b="0" dirty="0">
                <a:ea typeface="楷体_GB2312"/>
                <a:cs typeface="Times New Roman" pitchFamily="18" charset="0"/>
              </a:rPr>
              <a:t>的</a:t>
            </a:r>
            <a:r>
              <a:rPr lang="zh-CN" altLang="zh-CN" b="0" dirty="0" smtClean="0">
                <a:ea typeface="楷体_GB2312"/>
                <a:cs typeface="Times New Roman" pitchFamily="18" charset="0"/>
              </a:rPr>
              <a:t>改进</a:t>
            </a:r>
            <a:r>
              <a:rPr lang="zh-CN" altLang="en-US" b="0" dirty="0" smtClean="0">
                <a:ea typeface="楷体_GB2312"/>
                <a:cs typeface="Times New Roman" pitchFamily="18" charset="0"/>
              </a:rPr>
              <a:t>：</a:t>
            </a:r>
            <a:endParaRPr lang="zh-CN" altLang="zh-CN" b="0" dirty="0">
              <a:ea typeface="楷体_GB2312"/>
              <a:cs typeface="Times New Roman" pitchFamily="18" charset="0"/>
            </a:endParaRPr>
          </a:p>
          <a:p>
            <a:pPr indent="0">
              <a:spcAft>
                <a:spcPts val="0"/>
              </a:spcAft>
            </a:pPr>
            <a:r>
              <a:rPr lang="zh-CN" altLang="zh-CN" b="0" dirty="0">
                <a:ea typeface="楷体_GB2312"/>
                <a:cs typeface="Times New Roman" pitchFamily="18" charset="0"/>
              </a:rPr>
              <a:t>（</a:t>
            </a:r>
            <a:r>
              <a:rPr lang="en-US" altLang="zh-CN" b="0" dirty="0">
                <a:ea typeface="楷体_GB2312"/>
                <a:cs typeface="Times New Roman" pitchFamily="18" charset="0"/>
              </a:rPr>
              <a:t>1</a:t>
            </a:r>
            <a:r>
              <a:rPr lang="zh-CN" altLang="zh-CN" b="0" dirty="0">
                <a:ea typeface="楷体_GB2312"/>
                <a:cs typeface="Times New Roman" pitchFamily="18" charset="0"/>
              </a:rPr>
              <a:t>）重新整合</a:t>
            </a:r>
            <a:r>
              <a:rPr lang="en-US" altLang="zh-CN" b="0" dirty="0" smtClean="0">
                <a:ea typeface="楷体_GB2312"/>
                <a:cs typeface="Times New Roman" pitchFamily="18" charset="0"/>
              </a:rPr>
              <a:t>GPU</a:t>
            </a:r>
          </a:p>
          <a:p>
            <a:pPr indent="0">
              <a:spcAft>
                <a:spcPts val="0"/>
              </a:spcAft>
            </a:pPr>
            <a:r>
              <a:rPr lang="zh-CN" altLang="zh-CN" b="0" dirty="0">
                <a:ea typeface="楷体_GB2312"/>
                <a:cs typeface="Times New Roman" pitchFamily="18" charset="0"/>
              </a:rPr>
              <a:t>（</a:t>
            </a:r>
            <a:r>
              <a:rPr lang="en-US" altLang="zh-CN" b="0" dirty="0">
                <a:ea typeface="楷体_GB2312"/>
                <a:cs typeface="Times New Roman" pitchFamily="18" charset="0"/>
              </a:rPr>
              <a:t>2</a:t>
            </a:r>
            <a:r>
              <a:rPr lang="zh-CN" altLang="zh-CN" b="0" dirty="0">
                <a:ea typeface="楷体_GB2312"/>
                <a:cs typeface="Times New Roman" pitchFamily="18" charset="0"/>
              </a:rPr>
              <a:t>）第二代睿频加速</a:t>
            </a:r>
            <a:r>
              <a:rPr lang="zh-CN" altLang="zh-CN" b="0" dirty="0" smtClean="0">
                <a:ea typeface="楷体_GB2312"/>
                <a:cs typeface="Times New Roman" pitchFamily="18" charset="0"/>
              </a:rPr>
              <a:t>技术</a:t>
            </a:r>
            <a:endParaRPr lang="zh-CN" altLang="zh-CN" b="0" dirty="0">
              <a:ea typeface="楷体_GB2312"/>
              <a:cs typeface="Times New Roman" pitchFamily="18" charset="0"/>
            </a:endParaRPr>
          </a:p>
          <a:p>
            <a:pPr indent="0">
              <a:spcAft>
                <a:spcPts val="0"/>
              </a:spcAft>
            </a:pPr>
            <a:r>
              <a:rPr lang="zh-CN" altLang="zh-CN" b="0" dirty="0">
                <a:ea typeface="楷体_GB2312"/>
                <a:cs typeface="Times New Roman" pitchFamily="18" charset="0"/>
              </a:rPr>
              <a:t>（</a:t>
            </a:r>
            <a:r>
              <a:rPr lang="en-US" altLang="zh-CN" b="0" dirty="0">
                <a:ea typeface="楷体_GB2312"/>
                <a:cs typeface="Times New Roman" pitchFamily="18" charset="0"/>
              </a:rPr>
              <a:t>3</a:t>
            </a:r>
            <a:r>
              <a:rPr lang="zh-CN" altLang="zh-CN" b="0" dirty="0">
                <a:ea typeface="楷体_GB2312"/>
                <a:cs typeface="Times New Roman" pitchFamily="18" charset="0"/>
              </a:rPr>
              <a:t>）环形总线与</a:t>
            </a:r>
            <a:r>
              <a:rPr lang="en-US" altLang="zh-CN" b="0" dirty="0" smtClean="0">
                <a:ea typeface="楷体_GB2312"/>
                <a:cs typeface="Times New Roman" pitchFamily="18" charset="0"/>
              </a:rPr>
              <a:t>L3-Cache</a:t>
            </a:r>
            <a:endParaRPr lang="zh-CN" altLang="zh-CN" b="0" dirty="0">
              <a:ea typeface="楷体_GB2312"/>
              <a:cs typeface="Times New Roman" pitchFamily="18" charset="0"/>
            </a:endParaRPr>
          </a:p>
          <a:p>
            <a:pPr indent="0">
              <a:spcAft>
                <a:spcPts val="0"/>
              </a:spcAft>
            </a:pPr>
            <a:r>
              <a:rPr lang="zh-CN" altLang="zh-CN" b="0" dirty="0">
                <a:ea typeface="楷体_GB2312"/>
                <a:cs typeface="Times New Roman" pitchFamily="18" charset="0"/>
              </a:rPr>
              <a:t>（</a:t>
            </a:r>
            <a:r>
              <a:rPr lang="en-US" altLang="zh-CN" b="0" dirty="0">
                <a:ea typeface="楷体_GB2312"/>
                <a:cs typeface="Times New Roman" pitchFamily="18" charset="0"/>
              </a:rPr>
              <a:t>4</a:t>
            </a:r>
            <a:r>
              <a:rPr lang="zh-CN" altLang="zh-CN" b="0" dirty="0">
                <a:ea typeface="楷体_GB2312"/>
                <a:cs typeface="Times New Roman" pitchFamily="18" charset="0"/>
              </a:rPr>
              <a:t>）新增</a:t>
            </a:r>
            <a:r>
              <a:rPr lang="en-US" altLang="zh-CN" b="0" dirty="0">
                <a:ea typeface="楷体_GB2312"/>
                <a:cs typeface="Times New Roman" pitchFamily="18" charset="0"/>
              </a:rPr>
              <a:t>AVX</a:t>
            </a:r>
            <a:r>
              <a:rPr lang="zh-CN" altLang="zh-CN" b="0" dirty="0">
                <a:ea typeface="楷体_GB2312"/>
                <a:cs typeface="Times New Roman" pitchFamily="18" charset="0"/>
              </a:rPr>
              <a:t>高级矢量扩展</a:t>
            </a:r>
            <a:r>
              <a:rPr lang="zh-CN" altLang="zh-CN" b="0" dirty="0" smtClean="0">
                <a:ea typeface="楷体_GB2312"/>
                <a:cs typeface="Times New Roman" pitchFamily="18" charset="0"/>
              </a:rPr>
              <a:t>指令集</a:t>
            </a:r>
            <a:endParaRPr lang="zh-CN" altLang="zh-CN" b="0" dirty="0">
              <a:ea typeface="楷体_GB231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2406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dirty="0"/>
              <a:t>2.5.2  Core i7</a:t>
            </a:r>
            <a:r>
              <a:rPr lang="zh-CN" altLang="zh-CN" dirty="0"/>
              <a:t>／</a:t>
            </a:r>
            <a:r>
              <a:rPr lang="en-US" altLang="zh-CN" dirty="0"/>
              <a:t>i5</a:t>
            </a:r>
            <a:r>
              <a:rPr lang="zh-CN" altLang="zh-CN" dirty="0"/>
              <a:t>／</a:t>
            </a:r>
            <a:r>
              <a:rPr lang="en-US" altLang="zh-CN" dirty="0"/>
              <a:t>i3</a:t>
            </a:r>
            <a:r>
              <a:rPr lang="zh-CN" altLang="zh-CN" dirty="0"/>
              <a:t>微处理器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25839" y="1157857"/>
            <a:ext cx="8494633" cy="523220"/>
          </a:xfrm>
          <a:noFill/>
        </p:spPr>
        <p:txBody>
          <a:bodyPr vert="horz" wrap="none" lIns="91440" tIns="45720" rIns="91440" bIns="45720" rtlCol="0" anchor="ctr" anchorCtr="0">
            <a:spAutoFit/>
          </a:bodyPr>
          <a:lstStyle/>
          <a:p>
            <a:pPr algn="l"/>
            <a:r>
              <a:rPr lang="en-US" altLang="zh-CN" sz="2800" b="0" dirty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6</a:t>
            </a:r>
            <a:r>
              <a:rPr lang="zh-CN" altLang="zh-CN" sz="2800" b="0" dirty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．</a:t>
            </a:r>
            <a:r>
              <a:rPr lang="en-US" altLang="zh-CN" sz="2800" b="0" dirty="0" err="1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SandyBridge</a:t>
            </a:r>
            <a:r>
              <a:rPr lang="zh-CN" altLang="zh-CN" sz="2800" b="0" dirty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微架构的</a:t>
            </a:r>
            <a:r>
              <a:rPr lang="en-US" altLang="zh-CN" sz="2800" b="0" dirty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Core i7</a:t>
            </a:r>
            <a:r>
              <a:rPr lang="zh-CN" altLang="zh-CN" sz="2800" b="0" dirty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／</a:t>
            </a:r>
            <a:r>
              <a:rPr lang="en-US" altLang="zh-CN" sz="2800" b="0" dirty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i5</a:t>
            </a:r>
            <a:r>
              <a:rPr lang="zh-CN" altLang="zh-CN" sz="2800" b="0" dirty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／</a:t>
            </a:r>
            <a:r>
              <a:rPr lang="en-US" altLang="zh-CN" sz="2800" b="0" dirty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i3</a:t>
            </a:r>
            <a:r>
              <a:rPr lang="zh-CN" altLang="zh-CN" sz="2800" b="0" dirty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微处理器</a:t>
            </a:r>
            <a:endParaRPr lang="zh-CN" altLang="en-US" sz="2800" b="0" dirty="0">
              <a:solidFill>
                <a:schemeClr val="tx1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99614" y="2132856"/>
            <a:ext cx="7744772" cy="3990739"/>
            <a:chOff x="699614" y="2132856"/>
            <a:chExt cx="7744772" cy="3990739"/>
          </a:xfrm>
        </p:grpSpPr>
        <p:sp>
          <p:nvSpPr>
            <p:cNvPr id="10" name="Rectangle 63"/>
            <p:cNvSpPr>
              <a:spLocks noChangeArrowheads="1"/>
            </p:cNvSpPr>
            <p:nvPr/>
          </p:nvSpPr>
          <p:spPr bwMode="auto">
            <a:xfrm flipH="1">
              <a:off x="753724" y="2132856"/>
              <a:ext cx="7578836" cy="3477391"/>
            </a:xfrm>
            <a:prstGeom prst="rect">
              <a:avLst/>
            </a:prstGeom>
            <a:solidFill>
              <a:srgbClr val="CCCCFF">
                <a:alpha val="47843"/>
              </a:srgbClr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srgbClr val="002060"/>
                </a:solidFill>
              </a:endParaRPr>
            </a:p>
          </p:txBody>
        </p:sp>
        <p:sp>
          <p:nvSpPr>
            <p:cNvPr id="19" name="Rectangle 63"/>
            <p:cNvSpPr>
              <a:spLocks noChangeArrowheads="1"/>
            </p:cNvSpPr>
            <p:nvPr/>
          </p:nvSpPr>
          <p:spPr bwMode="auto">
            <a:xfrm flipH="1">
              <a:off x="912443" y="2273540"/>
              <a:ext cx="890990" cy="235192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srgbClr val="002060"/>
                </a:solidFill>
              </a:endParaRPr>
            </a:p>
          </p:txBody>
        </p:sp>
        <p:sp>
          <p:nvSpPr>
            <p:cNvPr id="11" name="Text Box 64"/>
            <p:cNvSpPr txBox="1">
              <a:spLocks noChangeArrowheads="1"/>
            </p:cNvSpPr>
            <p:nvPr/>
          </p:nvSpPr>
          <p:spPr bwMode="auto">
            <a:xfrm flipH="1">
              <a:off x="699614" y="2987776"/>
              <a:ext cx="1356327" cy="8008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2000" i="0" u="none" strike="noStrike" cap="none" normalizeH="0" baseline="0" dirty="0" smtClean="0">
                  <a:ln>
                    <a:noFill/>
                  </a:ln>
                  <a:solidFill>
                    <a:srgbClr val="FF00FF"/>
                  </a:solidFill>
                  <a:effectLst/>
                  <a:latin typeface="Times New Roman" pitchFamily="18" charset="0"/>
                  <a:ea typeface="宋体" pitchFamily="2" charset="-122"/>
                  <a:cs typeface="宋体" pitchFamily="2" charset="-122"/>
                </a:rPr>
                <a:t>图像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2000" i="0" u="none" strike="noStrike" cap="none" normalizeH="0" baseline="0" dirty="0" smtClean="0">
                  <a:ln>
                    <a:noFill/>
                  </a:ln>
                  <a:solidFill>
                    <a:srgbClr val="FF00FF"/>
                  </a:solidFill>
                  <a:effectLst/>
                  <a:latin typeface="Times New Roman" pitchFamily="18" charset="0"/>
                  <a:ea typeface="宋体" pitchFamily="2" charset="-122"/>
                  <a:cs typeface="宋体" pitchFamily="2" charset="-122"/>
                </a:rPr>
                <a:t>处理器</a:t>
              </a:r>
              <a:endParaRPr kumimoji="0" lang="zh-CN" sz="200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6" name="Text Box 64"/>
            <p:cNvSpPr txBox="1">
              <a:spLocks noChangeArrowheads="1"/>
            </p:cNvSpPr>
            <p:nvPr/>
          </p:nvSpPr>
          <p:spPr bwMode="auto">
            <a:xfrm flipH="1">
              <a:off x="6662403" y="2410616"/>
              <a:ext cx="1781983" cy="3048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200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宋体" pitchFamily="2" charset="-122"/>
                </a:rPr>
                <a:t>系统助手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sz="20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200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宋体" pitchFamily="2" charset="-122"/>
                </a:rPr>
                <a:t>内存控制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sz="20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00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宋体" pitchFamily="2" charset="-122"/>
                </a:rPr>
                <a:t>DMI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20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200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宋体" pitchFamily="2" charset="-122"/>
                </a:rPr>
                <a:t>显示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sz="20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00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宋体" pitchFamily="2" charset="-122"/>
                </a:rPr>
                <a:t>I/O</a:t>
              </a:r>
              <a:r>
                <a:rPr kumimoji="0" lang="zh-CN" sz="200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宋体" pitchFamily="2" charset="-122"/>
                </a:rPr>
                <a:t>控制</a:t>
              </a:r>
              <a:endParaRPr kumimoji="0" lang="zh-CN" sz="20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7" name="Text Box 64"/>
            <p:cNvSpPr txBox="1">
              <a:spLocks noChangeArrowheads="1"/>
            </p:cNvSpPr>
            <p:nvPr/>
          </p:nvSpPr>
          <p:spPr bwMode="auto">
            <a:xfrm flipH="1">
              <a:off x="3015470" y="4098810"/>
              <a:ext cx="2654938" cy="5446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00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宋体" pitchFamily="2" charset="-122"/>
                </a:rPr>
                <a:t>L3-Cache</a:t>
              </a:r>
              <a:endParaRPr kumimoji="0" lang="zh-CN" altLang="zh-CN" sz="2000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8" name="Text Box 64"/>
            <p:cNvSpPr txBox="1">
              <a:spLocks noChangeArrowheads="1"/>
            </p:cNvSpPr>
            <p:nvPr/>
          </p:nvSpPr>
          <p:spPr bwMode="auto">
            <a:xfrm flipH="1">
              <a:off x="3065972" y="4957336"/>
              <a:ext cx="3621681" cy="541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200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宋体" pitchFamily="2" charset="-122"/>
                </a:rPr>
                <a:t>内存控制器</a:t>
              </a:r>
              <a:r>
                <a:rPr kumimoji="0" lang="zh-CN" altLang="zh-CN" sz="200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宋体" pitchFamily="2" charset="-122"/>
                </a:rPr>
                <a:t>I/O</a:t>
              </a:r>
              <a:r>
                <a:rPr kumimoji="0" lang="zh-CN" sz="200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Times New Roman" pitchFamily="18" charset="0"/>
                  <a:ea typeface="宋体" pitchFamily="2" charset="-122"/>
                  <a:cs typeface="宋体" pitchFamily="2" charset="-122"/>
                </a:rPr>
                <a:t>接口</a:t>
              </a:r>
              <a:endParaRPr kumimoji="0" lang="zh-CN" sz="2000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0" name="Rectangle 63"/>
            <p:cNvSpPr>
              <a:spLocks noChangeArrowheads="1"/>
            </p:cNvSpPr>
            <p:nvPr/>
          </p:nvSpPr>
          <p:spPr bwMode="auto">
            <a:xfrm flipH="1">
              <a:off x="1998225" y="2273540"/>
              <a:ext cx="1017245" cy="152947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srgbClr val="002060"/>
                </a:solidFill>
              </a:endParaRPr>
            </a:p>
          </p:txBody>
        </p:sp>
        <p:sp>
          <p:nvSpPr>
            <p:cNvPr id="21" name="Rectangle 63"/>
            <p:cNvSpPr>
              <a:spLocks noChangeArrowheads="1"/>
            </p:cNvSpPr>
            <p:nvPr/>
          </p:nvSpPr>
          <p:spPr bwMode="auto">
            <a:xfrm flipH="1">
              <a:off x="3224691" y="2273540"/>
              <a:ext cx="1017245" cy="152947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srgbClr val="002060"/>
                </a:solidFill>
              </a:endParaRPr>
            </a:p>
          </p:txBody>
        </p:sp>
        <p:sp>
          <p:nvSpPr>
            <p:cNvPr id="22" name="Rectangle 63"/>
            <p:cNvSpPr>
              <a:spLocks noChangeArrowheads="1"/>
            </p:cNvSpPr>
            <p:nvPr/>
          </p:nvSpPr>
          <p:spPr bwMode="auto">
            <a:xfrm flipH="1">
              <a:off x="4443942" y="2273540"/>
              <a:ext cx="1017245" cy="152947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srgbClr val="002060"/>
                </a:solidFill>
              </a:endParaRPr>
            </a:p>
          </p:txBody>
        </p:sp>
        <p:sp>
          <p:nvSpPr>
            <p:cNvPr id="23" name="Rectangle 63"/>
            <p:cNvSpPr>
              <a:spLocks noChangeArrowheads="1"/>
            </p:cNvSpPr>
            <p:nvPr/>
          </p:nvSpPr>
          <p:spPr bwMode="auto">
            <a:xfrm flipH="1">
              <a:off x="5670408" y="2273540"/>
              <a:ext cx="1017245" cy="152947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srgbClr val="002060"/>
                </a:solidFill>
              </a:endParaRPr>
            </a:p>
          </p:txBody>
        </p:sp>
        <p:sp>
          <p:nvSpPr>
            <p:cNvPr id="24" name="Rectangle 63"/>
            <p:cNvSpPr>
              <a:spLocks noChangeArrowheads="1"/>
            </p:cNvSpPr>
            <p:nvPr/>
          </p:nvSpPr>
          <p:spPr bwMode="auto">
            <a:xfrm flipH="1">
              <a:off x="1998225" y="3968948"/>
              <a:ext cx="4689428" cy="65652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srgbClr val="002060"/>
                </a:solidFill>
              </a:endParaRPr>
            </a:p>
          </p:txBody>
        </p:sp>
        <p:sp>
          <p:nvSpPr>
            <p:cNvPr id="25" name="Rectangle 63"/>
            <p:cNvSpPr>
              <a:spLocks noChangeArrowheads="1"/>
            </p:cNvSpPr>
            <p:nvPr/>
          </p:nvSpPr>
          <p:spPr bwMode="auto">
            <a:xfrm flipH="1">
              <a:off x="6904088" y="2273540"/>
              <a:ext cx="1273361" cy="3185202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srgbClr val="002060"/>
                </a:solidFill>
              </a:endParaRPr>
            </a:p>
          </p:txBody>
        </p:sp>
        <p:sp>
          <p:nvSpPr>
            <p:cNvPr id="26" name="Rectangle 63"/>
            <p:cNvSpPr>
              <a:spLocks noChangeArrowheads="1"/>
            </p:cNvSpPr>
            <p:nvPr/>
          </p:nvSpPr>
          <p:spPr bwMode="auto">
            <a:xfrm flipH="1">
              <a:off x="3065972" y="4802223"/>
              <a:ext cx="3838117" cy="652914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srgbClr val="002060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375756" y="5754263"/>
              <a:ext cx="43924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err="1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SandyBridge</a:t>
              </a:r>
              <a:r>
                <a:rPr lang="zh-CN" altLang="zh-CN" b="1" dirty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微架构</a:t>
              </a:r>
              <a:r>
                <a:rPr lang="zh-CN" altLang="zh-CN" b="1" dirty="0" smtClean="0">
                  <a:solidFill>
                    <a:srgbClr val="002060"/>
                  </a:solidFill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结构</a:t>
              </a:r>
              <a:endParaRPr lang="zh-CN" altLang="en-US" b="1" dirty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endParaRPr>
            </a:p>
          </p:txBody>
        </p:sp>
        <p:sp>
          <p:nvSpPr>
            <p:cNvPr id="12" name="Text Box 64"/>
            <p:cNvSpPr txBox="1">
              <a:spLocks noChangeArrowheads="1"/>
            </p:cNvSpPr>
            <p:nvPr/>
          </p:nvSpPr>
          <p:spPr bwMode="auto">
            <a:xfrm flipH="1">
              <a:off x="1947723" y="2832663"/>
              <a:ext cx="1118248" cy="541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000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Times New Roman" pitchFamily="18" charset="0"/>
                  <a:ea typeface="宋体" pitchFamily="2" charset="-122"/>
                  <a:cs typeface="宋体" pitchFamily="2" charset="-122"/>
                </a:rPr>
                <a:t>Core0</a:t>
              </a:r>
              <a:endParaRPr kumimoji="0" lang="zh-CN" altLang="zh-CN" sz="20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3" name="Text Box 64"/>
            <p:cNvSpPr txBox="1">
              <a:spLocks noChangeArrowheads="1"/>
            </p:cNvSpPr>
            <p:nvPr/>
          </p:nvSpPr>
          <p:spPr bwMode="auto">
            <a:xfrm flipH="1">
              <a:off x="3170583" y="2832663"/>
              <a:ext cx="1121854" cy="541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000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Times New Roman" pitchFamily="18" charset="0"/>
                  <a:ea typeface="宋体" pitchFamily="2" charset="-122"/>
                  <a:cs typeface="宋体" pitchFamily="2" charset="-122"/>
                </a:rPr>
                <a:t>Core1</a:t>
              </a:r>
              <a:endParaRPr kumimoji="0" lang="zh-CN" altLang="zh-CN" sz="20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4" name="Text Box 64"/>
            <p:cNvSpPr txBox="1">
              <a:spLocks noChangeArrowheads="1"/>
            </p:cNvSpPr>
            <p:nvPr/>
          </p:nvSpPr>
          <p:spPr bwMode="auto">
            <a:xfrm flipH="1">
              <a:off x="4393440" y="2832663"/>
              <a:ext cx="1118248" cy="541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000" i="0" u="none" strike="noStrike" cap="none" normalizeH="0" baseline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Times New Roman" pitchFamily="18" charset="0"/>
                  <a:ea typeface="宋体" pitchFamily="2" charset="-122"/>
                  <a:cs typeface="宋体" pitchFamily="2" charset="-122"/>
                </a:rPr>
                <a:t>Core2</a:t>
              </a:r>
              <a:endParaRPr kumimoji="0" lang="zh-CN" altLang="zh-CN" sz="200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5" name="Text Box 64"/>
            <p:cNvSpPr txBox="1">
              <a:spLocks noChangeArrowheads="1"/>
            </p:cNvSpPr>
            <p:nvPr/>
          </p:nvSpPr>
          <p:spPr bwMode="auto">
            <a:xfrm flipH="1">
              <a:off x="5619906" y="2832663"/>
              <a:ext cx="1118248" cy="541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000" i="0" u="none" strike="noStrike" cap="none" normalizeH="0" baseline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Times New Roman" pitchFamily="18" charset="0"/>
                  <a:ea typeface="宋体" pitchFamily="2" charset="-122"/>
                  <a:cs typeface="宋体" pitchFamily="2" charset="-122"/>
                </a:rPr>
                <a:t>Core3</a:t>
              </a:r>
              <a:endParaRPr kumimoji="0" lang="zh-CN" altLang="zh-CN" sz="200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8027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968682" y="3808139"/>
            <a:ext cx="8427854" cy="954107"/>
            <a:chOff x="968682" y="4078108"/>
            <a:chExt cx="8427854" cy="954107"/>
          </a:xfrm>
        </p:grpSpPr>
        <p:sp>
          <p:nvSpPr>
            <p:cNvPr id="13" name="Text Box 31"/>
            <p:cNvSpPr txBox="1">
              <a:spLocks noChangeArrowheads="1"/>
            </p:cNvSpPr>
            <p:nvPr/>
          </p:nvSpPr>
          <p:spPr bwMode="auto">
            <a:xfrm>
              <a:off x="968682" y="4078108"/>
              <a:ext cx="8427854" cy="9541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rgbClr val="004284"/>
                  </a:solidFill>
                  <a:latin typeface="Times New Roman" pitchFamily="18" charset="0"/>
                  <a:ea typeface="隶书" pitchFamily="49" charset="-122"/>
                  <a:cs typeface="Times New Roman" pitchFamily="18" charset="0"/>
                </a:rPr>
                <a:t>(　)</a:t>
              </a:r>
              <a:r>
                <a:rPr lang="zh-CN" altLang="en-US" sz="2800" dirty="0" smtClean="0">
                  <a:solidFill>
                    <a:srgbClr val="004284"/>
                  </a:solidFill>
                  <a:latin typeface="Times New Roman" pitchFamily="18" charset="0"/>
                  <a:ea typeface="隶书" pitchFamily="49" charset="-122"/>
                  <a:cs typeface="Times New Roman" pitchFamily="18" charset="0"/>
                </a:rPr>
                <a:t>执行</a:t>
              </a:r>
              <a:r>
                <a:rPr lang="en-US" altLang="zh-CN" sz="2800" dirty="0">
                  <a:solidFill>
                    <a:srgbClr val="004284"/>
                  </a:solidFill>
                  <a:latin typeface="Times New Roman" pitchFamily="18" charset="0"/>
                  <a:ea typeface="隶书" pitchFamily="49" charset="-122"/>
                  <a:cs typeface="Times New Roman" pitchFamily="18" charset="0"/>
                </a:rPr>
                <a:t>OUT  </a:t>
              </a:r>
              <a:r>
                <a:rPr lang="en-US" altLang="zh-CN" sz="2800" dirty="0" smtClean="0">
                  <a:solidFill>
                    <a:srgbClr val="004284"/>
                  </a:solidFill>
                  <a:latin typeface="Times New Roman" pitchFamily="18" charset="0"/>
                  <a:ea typeface="隶书" pitchFamily="49" charset="-122"/>
                  <a:cs typeface="Times New Roman" pitchFamily="18" charset="0"/>
                </a:rPr>
                <a:t>25H</a:t>
              </a:r>
              <a:r>
                <a:rPr lang="en-US" altLang="zh-CN" sz="2400" dirty="0" smtClean="0">
                  <a:solidFill>
                    <a:srgbClr val="004284"/>
                  </a:solidFill>
                  <a:latin typeface="Times New Roman" pitchFamily="18" charset="0"/>
                  <a:ea typeface="隶书" pitchFamily="49" charset="-122"/>
                  <a:cs typeface="Times New Roman" pitchFamily="18" charset="0"/>
                </a:rPr>
                <a:t>，</a:t>
              </a:r>
              <a:r>
                <a:rPr lang="en-US" altLang="zh-CN" sz="2800" dirty="0" smtClean="0">
                  <a:solidFill>
                    <a:srgbClr val="004284"/>
                  </a:solidFill>
                  <a:latin typeface="Times New Roman" pitchFamily="18" charset="0"/>
                  <a:ea typeface="隶书" pitchFamily="49" charset="-122"/>
                  <a:cs typeface="Times New Roman" pitchFamily="18" charset="0"/>
                </a:rPr>
                <a:t>AL</a:t>
              </a:r>
              <a:r>
                <a:rPr lang="zh-CN" altLang="en-US" sz="2800" dirty="0">
                  <a:solidFill>
                    <a:srgbClr val="004284"/>
                  </a:solidFill>
                  <a:latin typeface="Times New Roman" pitchFamily="18" charset="0"/>
                  <a:ea typeface="隶书" pitchFamily="49" charset="-122"/>
                  <a:cs typeface="Times New Roman" pitchFamily="18" charset="0"/>
                </a:rPr>
                <a:t>指令时</a:t>
              </a:r>
              <a:r>
                <a:rPr lang="zh-CN" altLang="en-US" sz="2400" dirty="0" smtClean="0">
                  <a:solidFill>
                    <a:srgbClr val="004284"/>
                  </a:solidFill>
                  <a:latin typeface="Times New Roman" pitchFamily="18" charset="0"/>
                  <a:ea typeface="隶书" pitchFamily="49" charset="-122"/>
                  <a:cs typeface="Times New Roman" pitchFamily="18" charset="0"/>
                </a:rPr>
                <a:t>，</a:t>
              </a:r>
              <a:r>
                <a:rPr lang="en-US" altLang="zh-CN" sz="2800" dirty="0" smtClean="0">
                  <a:solidFill>
                    <a:srgbClr val="004284"/>
                  </a:solidFill>
                  <a:latin typeface="Times New Roman" pitchFamily="18" charset="0"/>
                  <a:ea typeface="隶书" pitchFamily="49" charset="-122"/>
                  <a:cs typeface="Times New Roman" pitchFamily="18" charset="0"/>
                </a:rPr>
                <a:t>CPU</a:t>
              </a:r>
              <a:r>
                <a:rPr lang="zh-CN" altLang="en-US" sz="2800" dirty="0" smtClean="0">
                  <a:solidFill>
                    <a:srgbClr val="004284"/>
                  </a:solidFill>
                  <a:latin typeface="Times New Roman" pitchFamily="18" charset="0"/>
                  <a:ea typeface="隶书" pitchFamily="49" charset="-122"/>
                  <a:cs typeface="Times New Roman" pitchFamily="18" charset="0"/>
                </a:rPr>
                <a:t>引脚</a:t>
              </a:r>
              <a:r>
                <a:rPr lang="en-US" altLang="zh-CN" sz="2800" dirty="0" smtClean="0">
                  <a:solidFill>
                    <a:srgbClr val="004284"/>
                  </a:solidFill>
                  <a:latin typeface="Times New Roman" pitchFamily="18" charset="0"/>
                  <a:ea typeface="隶书" pitchFamily="49" charset="-122"/>
                  <a:cs typeface="Times New Roman" pitchFamily="18" charset="0"/>
                </a:rPr>
                <a:t>M/IO=0</a:t>
              </a:r>
              <a:r>
                <a:rPr lang="zh-CN" altLang="en-US" sz="2400" dirty="0" smtClean="0">
                  <a:solidFill>
                    <a:srgbClr val="004284"/>
                  </a:solidFill>
                  <a:latin typeface="Times New Roman" pitchFamily="18" charset="0"/>
                  <a:ea typeface="隶书" pitchFamily="49" charset="-122"/>
                  <a:cs typeface="Times New Roman" pitchFamily="18" charset="0"/>
                </a:rPr>
                <a:t>、</a:t>
              </a:r>
              <a:endParaRPr lang="zh-CN" altLang="en-US" sz="2800" dirty="0" smtClean="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endParaRPr>
            </a:p>
            <a:p>
              <a:pPr indent="612000"/>
              <a:r>
                <a:rPr lang="en-US" altLang="zh-CN" sz="2800" dirty="0" smtClean="0">
                  <a:solidFill>
                    <a:srgbClr val="004284"/>
                  </a:solidFill>
                  <a:latin typeface="Times New Roman" pitchFamily="18" charset="0"/>
                  <a:ea typeface="隶书" pitchFamily="49" charset="-122"/>
                  <a:cs typeface="Times New Roman" pitchFamily="18" charset="0"/>
                </a:rPr>
                <a:t>RD=1</a:t>
              </a:r>
              <a:r>
                <a:rPr lang="zh-CN" altLang="en-US" sz="2400" dirty="0" smtClean="0">
                  <a:solidFill>
                    <a:srgbClr val="004284"/>
                  </a:solidFill>
                  <a:latin typeface="Times New Roman" pitchFamily="18" charset="0"/>
                  <a:ea typeface="隶书" pitchFamily="49" charset="-122"/>
                  <a:cs typeface="Times New Roman" pitchFamily="18" charset="0"/>
                </a:rPr>
                <a:t>，</a:t>
              </a:r>
              <a:r>
                <a:rPr lang="en-US" altLang="zh-CN" sz="2800" dirty="0" smtClean="0">
                  <a:solidFill>
                    <a:srgbClr val="004284"/>
                  </a:solidFill>
                  <a:latin typeface="Times New Roman" pitchFamily="18" charset="0"/>
                  <a:ea typeface="隶书" pitchFamily="49" charset="-122"/>
                  <a:cs typeface="Times New Roman" pitchFamily="18" charset="0"/>
                </a:rPr>
                <a:t>WR=0</a:t>
              </a:r>
              <a:r>
                <a:rPr lang="zh-CN" altLang="en-US" sz="2400" dirty="0" smtClean="0">
                  <a:solidFill>
                    <a:srgbClr val="004284"/>
                  </a:solidFill>
                  <a:latin typeface="Times New Roman" pitchFamily="18" charset="0"/>
                  <a:ea typeface="隶书" pitchFamily="49" charset="-122"/>
                  <a:cs typeface="Times New Roman" pitchFamily="18" charset="0"/>
                </a:rPr>
                <a:t>，</a:t>
              </a:r>
              <a:r>
                <a:rPr lang="en-US" altLang="zh-CN" sz="2800" dirty="0" smtClean="0">
                  <a:solidFill>
                    <a:srgbClr val="004284"/>
                  </a:solidFill>
                  <a:latin typeface="Times New Roman" pitchFamily="18" charset="0"/>
                  <a:ea typeface="隶书" pitchFamily="49" charset="-122"/>
                  <a:cs typeface="Times New Roman" pitchFamily="18" charset="0"/>
                </a:rPr>
                <a:t>A7~A0</a:t>
              </a:r>
              <a:r>
                <a:rPr lang="zh-CN" altLang="en-US" sz="2800" dirty="0" smtClean="0">
                  <a:solidFill>
                    <a:srgbClr val="004284"/>
                  </a:solidFill>
                  <a:latin typeface="Times New Roman" pitchFamily="18" charset="0"/>
                  <a:ea typeface="隶书" pitchFamily="49" charset="-122"/>
                  <a:cs typeface="Times New Roman" pitchFamily="18" charset="0"/>
                </a:rPr>
                <a:t>组合为</a:t>
              </a:r>
              <a:r>
                <a:rPr lang="en-US" altLang="zh-CN" sz="2800" dirty="0" smtClean="0">
                  <a:solidFill>
                    <a:srgbClr val="004284"/>
                  </a:solidFill>
                  <a:latin typeface="Times New Roman" pitchFamily="18" charset="0"/>
                  <a:ea typeface="隶书" pitchFamily="49" charset="-122"/>
                  <a:cs typeface="Times New Roman" pitchFamily="18" charset="0"/>
                </a:rPr>
                <a:t>00100101B</a:t>
              </a: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1660148" y="4196378"/>
              <a:ext cx="6543744" cy="425226"/>
              <a:chOff x="1660148" y="4196378"/>
              <a:chExt cx="6543744" cy="425226"/>
            </a:xfrm>
          </p:grpSpPr>
          <p:sp>
            <p:nvSpPr>
              <p:cNvPr id="40" name="Line 24"/>
              <p:cNvSpPr>
                <a:spLocks noChangeShapeType="1"/>
              </p:cNvSpPr>
              <p:nvPr/>
            </p:nvSpPr>
            <p:spPr bwMode="auto">
              <a:xfrm>
                <a:off x="1660148" y="4612660"/>
                <a:ext cx="468000" cy="0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41" name="Line 24"/>
              <p:cNvSpPr>
                <a:spLocks noChangeShapeType="1"/>
              </p:cNvSpPr>
              <p:nvPr/>
            </p:nvSpPr>
            <p:spPr bwMode="auto">
              <a:xfrm>
                <a:off x="2875340" y="4621604"/>
                <a:ext cx="468000" cy="0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42" name="Line 24"/>
              <p:cNvSpPr>
                <a:spLocks noChangeShapeType="1"/>
              </p:cNvSpPr>
              <p:nvPr/>
            </p:nvSpPr>
            <p:spPr bwMode="auto">
              <a:xfrm>
                <a:off x="7843892" y="4196378"/>
                <a:ext cx="360000" cy="0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6" name="Text Box 24"/>
          <p:cNvSpPr txBox="1">
            <a:spLocks noChangeArrowheads="1"/>
          </p:cNvSpPr>
          <p:nvPr/>
        </p:nvSpPr>
        <p:spPr bwMode="auto">
          <a:xfrm>
            <a:off x="968682" y="1293470"/>
            <a:ext cx="7740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buFontTx/>
              <a:buNone/>
            </a:pPr>
            <a:r>
              <a:rPr lang="en-US" altLang="zh-CN" sz="2800" dirty="0" smtClean="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1</a:t>
            </a:r>
            <a:r>
              <a:rPr lang="zh-CN" altLang="en-US" sz="2800" dirty="0" smtClean="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、</a:t>
            </a:r>
            <a:r>
              <a:rPr lang="zh-CN" altLang="en-US" sz="2800" dirty="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决定</a:t>
            </a:r>
            <a:r>
              <a:rPr lang="en-US" altLang="zh-CN" sz="2800" dirty="0" smtClean="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8086</a:t>
            </a:r>
            <a:r>
              <a:rPr lang="zh-CN" altLang="en-US" sz="2800" dirty="0" smtClean="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工作</a:t>
            </a:r>
            <a:r>
              <a:rPr lang="zh-CN" altLang="en-US" sz="2800" dirty="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方式的引脚</a:t>
            </a:r>
            <a:r>
              <a:rPr lang="zh-CN" altLang="en-US" sz="2800" dirty="0" smtClean="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是</a:t>
            </a:r>
            <a:r>
              <a:rPr lang="en-US" altLang="zh-CN" sz="2800" dirty="0" smtClean="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________</a:t>
            </a:r>
            <a:endParaRPr lang="zh-CN" altLang="en-US" sz="2800" dirty="0">
              <a:solidFill>
                <a:srgbClr val="004284"/>
              </a:solidFill>
              <a:latin typeface="Times New Roman" pitchFamily="18" charset="0"/>
              <a:ea typeface="隶书" pitchFamily="49" charset="-122"/>
              <a:cs typeface="Times New Roman" pitchFamily="18" charset="0"/>
            </a:endParaRPr>
          </a:p>
        </p:txBody>
      </p:sp>
      <p:sp>
        <p:nvSpPr>
          <p:cNvPr id="7" name="Text Box 25"/>
          <p:cNvSpPr txBox="1">
            <a:spLocks noChangeArrowheads="1"/>
          </p:cNvSpPr>
          <p:nvPr/>
        </p:nvSpPr>
        <p:spPr bwMode="auto">
          <a:xfrm>
            <a:off x="968682" y="1822411"/>
            <a:ext cx="817531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en-US" altLang="zh-CN" sz="2800" dirty="0" smtClean="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2</a:t>
            </a:r>
            <a:r>
              <a:rPr lang="zh-CN" altLang="en-US" sz="2800" dirty="0" smtClean="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、</a:t>
            </a:r>
            <a:r>
              <a:rPr lang="en-US" altLang="zh-CN" sz="2800" spc="-100" dirty="0" smtClean="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8086</a:t>
            </a:r>
            <a:r>
              <a:rPr lang="zh-CN" altLang="en-US" sz="2800" spc="-100" dirty="0" smtClean="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系统</a:t>
            </a:r>
            <a:r>
              <a:rPr lang="zh-CN" altLang="en-US" sz="2800" spc="-100" dirty="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物理地址</a:t>
            </a:r>
            <a:r>
              <a:rPr lang="zh-CN" altLang="en-US" sz="2800" spc="-100" dirty="0" smtClean="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＝</a:t>
            </a:r>
            <a:r>
              <a:rPr lang="en-US" altLang="zh-CN" sz="2800" spc="-100" dirty="0" smtClean="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___</a:t>
            </a:r>
            <a:r>
              <a:rPr lang="zh-CN" altLang="en-US" sz="2800" spc="-100" dirty="0" smtClean="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地址</a:t>
            </a:r>
            <a:r>
              <a:rPr lang="en-US" altLang="zh-CN" sz="2800" spc="-100" dirty="0" smtClean="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×16</a:t>
            </a:r>
            <a:r>
              <a:rPr lang="zh-CN" altLang="en-US" sz="2800" spc="-100" dirty="0" smtClean="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＋</a:t>
            </a:r>
            <a:r>
              <a:rPr lang="en-US" altLang="zh-CN" sz="2800" spc="-100" dirty="0" smtClean="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_____</a:t>
            </a:r>
            <a:r>
              <a:rPr lang="zh-CN" altLang="en-US" sz="2800" spc="-100" dirty="0" smtClean="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地址</a:t>
            </a:r>
            <a:endParaRPr lang="zh-CN" altLang="en-US" sz="2800" spc="-100" dirty="0">
              <a:solidFill>
                <a:srgbClr val="004284"/>
              </a:solidFill>
              <a:latin typeface="Times New Roman" pitchFamily="18" charset="0"/>
              <a:ea typeface="隶书" pitchFamily="49" charset="-122"/>
              <a:cs typeface="Times New Roman" pitchFamily="18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1008112"/>
          </a:xfrm>
        </p:spPr>
        <p:txBody>
          <a:bodyPr/>
          <a:lstStyle/>
          <a:p>
            <a:r>
              <a:rPr lang="zh-CN" altLang="en-US" dirty="0" smtClean="0"/>
              <a:t>习题与思考</a:t>
            </a:r>
            <a:endParaRPr lang="zh-CN" altLang="en-US" dirty="0"/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540000" y="4765620"/>
            <a:ext cx="885653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buFontTx/>
              <a:buBlip>
                <a:blip r:embed="rId3"/>
              </a:buBlip>
              <a:defRPr sz="280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</a:lstStyle>
          <a:p>
            <a:r>
              <a:rPr lang="en-US" altLang="zh-CN" dirty="0"/>
              <a:t>  </a:t>
            </a:r>
            <a:r>
              <a:rPr lang="zh-CN" altLang="en-US" dirty="0"/>
              <a:t>名词解释：</a:t>
            </a:r>
            <a:r>
              <a:rPr lang="zh-CN" altLang="en-US" dirty="0">
                <a:solidFill>
                  <a:srgbClr val="003399"/>
                </a:solidFill>
              </a:rPr>
              <a:t>指令周期、</a:t>
            </a:r>
            <a:r>
              <a:rPr lang="zh-CN" altLang="zh-CN" dirty="0">
                <a:solidFill>
                  <a:srgbClr val="003399"/>
                </a:solidFill>
              </a:rPr>
              <a:t>睿频加速技术</a:t>
            </a:r>
            <a:r>
              <a:rPr lang="zh-CN" altLang="en-US" dirty="0">
                <a:solidFill>
                  <a:srgbClr val="003399"/>
                </a:solidFill>
              </a:rPr>
              <a:t>、</a:t>
            </a:r>
            <a:r>
              <a:rPr lang="zh-CN" altLang="zh-CN" dirty="0">
                <a:solidFill>
                  <a:srgbClr val="003399"/>
                </a:solidFill>
              </a:rPr>
              <a:t>超线程</a:t>
            </a:r>
            <a:r>
              <a:rPr lang="zh-CN" altLang="zh-CN" dirty="0" smtClean="0">
                <a:solidFill>
                  <a:srgbClr val="003399"/>
                </a:solidFill>
              </a:rPr>
              <a:t>技术</a:t>
            </a:r>
            <a:endParaRPr lang="zh-CN" altLang="en-US" dirty="0">
              <a:solidFill>
                <a:srgbClr val="003399"/>
              </a:solidFill>
            </a:endParaRPr>
          </a:p>
        </p:txBody>
      </p:sp>
      <p:sp>
        <p:nvSpPr>
          <p:cNvPr id="4" name="Text Box 12"/>
          <p:cNvSpPr txBox="1">
            <a:spLocks noChangeArrowheads="1"/>
          </p:cNvSpPr>
          <p:nvPr/>
        </p:nvSpPr>
        <p:spPr bwMode="auto">
          <a:xfrm>
            <a:off x="540000" y="861422"/>
            <a:ext cx="1752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buFontTx/>
              <a:buBlip>
                <a:blip r:embed="rId3"/>
              </a:buBlip>
            </a:pPr>
            <a:r>
              <a:rPr lang="en-US" altLang="zh-CN" sz="2800" dirty="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  </a:t>
            </a:r>
            <a:r>
              <a:rPr lang="zh-CN" altLang="en-US" sz="2800" dirty="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填空</a:t>
            </a:r>
          </a:p>
        </p:txBody>
      </p:sp>
      <p:sp>
        <p:nvSpPr>
          <p:cNvPr id="10" name="Text Box 28"/>
          <p:cNvSpPr txBox="1">
            <a:spLocks noChangeArrowheads="1"/>
          </p:cNvSpPr>
          <p:nvPr/>
        </p:nvSpPr>
        <p:spPr bwMode="auto">
          <a:xfrm>
            <a:off x="4358098" y="1792288"/>
            <a:ext cx="11049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ctr">
              <a:spcBef>
                <a:spcPct val="50000"/>
              </a:spcBef>
              <a:buFontTx/>
              <a:buNone/>
              <a:defRPr sz="28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zh-CN" altLang="en-US" dirty="0" smtClean="0"/>
              <a:t>基</a:t>
            </a:r>
            <a:endParaRPr lang="zh-CN" altLang="en-US" dirty="0"/>
          </a:p>
        </p:txBody>
      </p:sp>
      <p:sp>
        <p:nvSpPr>
          <p:cNvPr id="11" name="Text Box 29"/>
          <p:cNvSpPr txBox="1">
            <a:spLocks noChangeArrowheads="1"/>
          </p:cNvSpPr>
          <p:nvPr/>
        </p:nvSpPr>
        <p:spPr bwMode="auto">
          <a:xfrm>
            <a:off x="6689186" y="1790879"/>
            <a:ext cx="11049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ctr">
              <a:spcBef>
                <a:spcPct val="50000"/>
              </a:spcBef>
              <a:buFontTx/>
              <a:buNone/>
              <a:defRPr sz="28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zh-CN" altLang="en-US" dirty="0" smtClean="0"/>
              <a:t>偏移</a:t>
            </a:r>
            <a:endParaRPr lang="zh-CN" altLang="en-US" dirty="0"/>
          </a:p>
        </p:txBody>
      </p:sp>
      <p:sp>
        <p:nvSpPr>
          <p:cNvPr id="12" name="Text Box 30"/>
          <p:cNvSpPr txBox="1">
            <a:spLocks noChangeArrowheads="1"/>
          </p:cNvSpPr>
          <p:nvPr/>
        </p:nvSpPr>
        <p:spPr bwMode="auto">
          <a:xfrm>
            <a:off x="540000" y="5229200"/>
            <a:ext cx="8604000" cy="1001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Blip>
                <a:blip r:embed="rId3"/>
              </a:buBlip>
            </a:pPr>
            <a:r>
              <a:rPr lang="zh-CN" altLang="en-US" sz="2800" dirty="0" smtClean="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</a:rPr>
              <a:t>  </a:t>
            </a:r>
            <a:r>
              <a:rPr lang="zh-CN" altLang="en-US" sz="2800" dirty="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简述</a:t>
            </a:r>
            <a:r>
              <a:rPr lang="en-US" altLang="zh-CN" sz="2800" dirty="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8086CPU</a:t>
            </a:r>
            <a:r>
              <a:rPr lang="zh-CN" altLang="en-US" sz="2800" dirty="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中</a:t>
            </a:r>
            <a:r>
              <a:rPr lang="en-US" altLang="zh-CN" sz="2800" dirty="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BIU</a:t>
            </a:r>
            <a:r>
              <a:rPr lang="zh-CN" altLang="en-US" sz="2800" dirty="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和</a:t>
            </a:r>
            <a:r>
              <a:rPr lang="en-US" altLang="zh-CN" sz="2800" dirty="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EU</a:t>
            </a:r>
            <a:r>
              <a:rPr lang="zh-CN" altLang="en-US" sz="2800" dirty="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的</a:t>
            </a:r>
            <a:r>
              <a:rPr lang="zh-CN" altLang="en-US" sz="2800" dirty="0" smtClean="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功能</a:t>
            </a:r>
            <a:endParaRPr lang="en-US" altLang="zh-CN" sz="2800" dirty="0" smtClean="0">
              <a:solidFill>
                <a:srgbClr val="004284"/>
              </a:solidFill>
              <a:latin typeface="Times New Roman" pitchFamily="18" charset="0"/>
              <a:ea typeface="隶书" pitchFamily="49" charset="-122"/>
              <a:cs typeface="Times New Roman" pitchFamily="18" charset="0"/>
            </a:endParaRPr>
          </a:p>
          <a:p>
            <a:pPr>
              <a:lnSpc>
                <a:spcPct val="110000"/>
              </a:lnSpc>
              <a:buBlip>
                <a:blip r:embed="rId3"/>
              </a:buBlip>
            </a:pPr>
            <a:r>
              <a:rPr lang="en-US" altLang="zh-CN" sz="2800" dirty="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</a:rPr>
              <a:t>Core i7</a:t>
            </a:r>
            <a:r>
              <a:rPr lang="zh-CN" altLang="zh-CN" sz="2800" dirty="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</a:rPr>
              <a:t>将内存控制器集成</a:t>
            </a:r>
            <a:r>
              <a:rPr lang="zh-CN" altLang="zh-CN" sz="2800" dirty="0" smtClean="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</a:rPr>
              <a:t>在</a:t>
            </a:r>
            <a:r>
              <a:rPr lang="en-US" altLang="zh-CN" sz="2800" dirty="0" smtClean="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</a:rPr>
              <a:t>CPU</a:t>
            </a:r>
            <a:r>
              <a:rPr lang="zh-CN" altLang="zh-CN" sz="2800" dirty="0" smtClean="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</a:rPr>
              <a:t>芯片</a:t>
            </a:r>
            <a:r>
              <a:rPr lang="zh-CN" altLang="zh-CN" sz="2800" dirty="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</a:rPr>
              <a:t>内有何</a:t>
            </a:r>
            <a:r>
              <a:rPr lang="zh-CN" altLang="zh-CN" sz="2800" dirty="0" smtClean="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</a:rPr>
              <a:t>优势</a:t>
            </a:r>
            <a:endParaRPr lang="zh-CN" altLang="en-US" sz="2800" dirty="0">
              <a:solidFill>
                <a:srgbClr val="004284"/>
              </a:solidFill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16" name="Text Box 35"/>
          <p:cNvSpPr txBox="1">
            <a:spLocks noChangeArrowheads="1"/>
          </p:cNvSpPr>
          <p:nvPr/>
        </p:nvSpPr>
        <p:spPr bwMode="auto">
          <a:xfrm>
            <a:off x="1167153" y="3879111"/>
            <a:ext cx="38183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√</a:t>
            </a:r>
          </a:p>
        </p:txBody>
      </p:sp>
      <p:sp>
        <p:nvSpPr>
          <p:cNvPr id="17" name="Text Box 37"/>
          <p:cNvSpPr txBox="1">
            <a:spLocks noChangeArrowheads="1"/>
          </p:cNvSpPr>
          <p:nvPr/>
        </p:nvSpPr>
        <p:spPr bwMode="auto">
          <a:xfrm>
            <a:off x="540000" y="3371595"/>
            <a:ext cx="2514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buFontTx/>
              <a:buBlip>
                <a:blip r:embed="rId3"/>
              </a:buBlip>
            </a:pPr>
            <a:r>
              <a:rPr lang="en-US" altLang="zh-CN" sz="2800" dirty="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  </a:t>
            </a:r>
            <a:r>
              <a:rPr lang="zh-CN" altLang="en-US" sz="2800" dirty="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判断对错</a:t>
            </a:r>
          </a:p>
        </p:txBody>
      </p:sp>
      <p:sp>
        <p:nvSpPr>
          <p:cNvPr id="24" name="椭圆 23">
            <a:hlinkClick r:id="" action="ppaction://noaction" highlightClick="1"/>
            <a:hlinkHover r:id="" action="ppaction://noaction" highlightClick="1"/>
          </p:cNvPr>
          <p:cNvSpPr/>
          <p:nvPr/>
        </p:nvSpPr>
        <p:spPr>
          <a:xfrm>
            <a:off x="287584" y="1424017"/>
            <a:ext cx="540000" cy="288000"/>
          </a:xfrm>
          <a:prstGeom prst="ellipse">
            <a:avLst/>
          </a:prstGeom>
          <a:solidFill>
            <a:srgbClr val="DFF7C0"/>
          </a:solidFill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200" b="1" dirty="0" smtClean="0">
                <a:solidFill>
                  <a:srgbClr val="00B05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200" b="1" dirty="0">
              <a:solidFill>
                <a:srgbClr val="00B05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1" name="椭圆 30">
            <a:hlinkClick r:id="" action="ppaction://noaction" highlightClick="1"/>
            <a:hlinkHover r:id="" action="ppaction://noaction" highlightClick="1"/>
          </p:cNvPr>
          <p:cNvSpPr/>
          <p:nvPr/>
        </p:nvSpPr>
        <p:spPr>
          <a:xfrm>
            <a:off x="282018" y="1920119"/>
            <a:ext cx="540000" cy="288000"/>
          </a:xfrm>
          <a:prstGeom prst="ellipse">
            <a:avLst/>
          </a:prstGeom>
          <a:solidFill>
            <a:srgbClr val="DFF7C0"/>
          </a:solidFill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200" b="1" dirty="0" smtClean="0">
                <a:solidFill>
                  <a:srgbClr val="00B05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200" b="1" dirty="0">
              <a:solidFill>
                <a:srgbClr val="00B05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859168" y="1871118"/>
            <a:ext cx="792000" cy="396000"/>
          </a:xfrm>
          <a:prstGeom prst="rect">
            <a:avLst/>
          </a:prstGeom>
          <a:solidFill>
            <a:srgbClr val="C5F7C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33" name="矩形 32"/>
          <p:cNvSpPr/>
          <p:nvPr/>
        </p:nvSpPr>
        <p:spPr>
          <a:xfrm>
            <a:off x="4681022" y="1871118"/>
            <a:ext cx="468000" cy="396000"/>
          </a:xfrm>
          <a:prstGeom prst="rect">
            <a:avLst/>
          </a:prstGeom>
          <a:solidFill>
            <a:srgbClr val="C5F7C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34" name="矩形 33"/>
          <p:cNvSpPr/>
          <p:nvPr/>
        </p:nvSpPr>
        <p:spPr>
          <a:xfrm>
            <a:off x="1179120" y="3924119"/>
            <a:ext cx="360000" cy="360000"/>
          </a:xfrm>
          <a:prstGeom prst="rect">
            <a:avLst/>
          </a:prstGeom>
          <a:solidFill>
            <a:srgbClr val="C5F7C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7" name="椭圆 36">
            <a:hlinkClick r:id="" action="ppaction://noaction" highlightClick="1"/>
            <a:hlinkHover r:id="" action="ppaction://noaction" highlightClick="1"/>
          </p:cNvPr>
          <p:cNvSpPr/>
          <p:nvPr/>
        </p:nvSpPr>
        <p:spPr>
          <a:xfrm>
            <a:off x="282018" y="3932327"/>
            <a:ext cx="540000" cy="288000"/>
          </a:xfrm>
          <a:prstGeom prst="ellipse">
            <a:avLst/>
          </a:prstGeom>
          <a:solidFill>
            <a:srgbClr val="DFF7C0"/>
          </a:solidFill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200" b="1" dirty="0" smtClean="0">
                <a:solidFill>
                  <a:srgbClr val="00B05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200" b="1" dirty="0">
              <a:solidFill>
                <a:srgbClr val="00B050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773548" y="1322173"/>
            <a:ext cx="1627842" cy="523220"/>
            <a:chOff x="6732240" y="1576376"/>
            <a:chExt cx="1627842" cy="523220"/>
          </a:xfrm>
        </p:grpSpPr>
        <p:sp>
          <p:nvSpPr>
            <p:cNvPr id="8" name="Text Box 26"/>
            <p:cNvSpPr txBox="1">
              <a:spLocks noChangeArrowheads="1"/>
            </p:cNvSpPr>
            <p:nvPr/>
          </p:nvSpPr>
          <p:spPr bwMode="auto">
            <a:xfrm>
              <a:off x="6732240" y="1576376"/>
              <a:ext cx="1627842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zh-CN" sz="28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MN/MX</a:t>
              </a:r>
              <a:endParaRPr lang="zh-CN" alt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7577693" y="1677879"/>
              <a:ext cx="554231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5931208" y="1339080"/>
            <a:ext cx="1332000" cy="396000"/>
          </a:xfrm>
          <a:prstGeom prst="rect">
            <a:avLst/>
          </a:prstGeom>
          <a:solidFill>
            <a:srgbClr val="C5F7C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29" name="Text Box 25"/>
          <p:cNvSpPr txBox="1">
            <a:spLocks noChangeArrowheads="1"/>
          </p:cNvSpPr>
          <p:nvPr/>
        </p:nvSpPr>
        <p:spPr bwMode="auto">
          <a:xfrm>
            <a:off x="968682" y="2345631"/>
            <a:ext cx="7572318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defRPr sz="2800">
                <a:solidFill>
                  <a:srgbClr val="004284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</a:lstStyle>
          <a:p>
            <a:r>
              <a:rPr lang="en-US" altLang="zh-CN" dirty="0"/>
              <a:t>3</a:t>
            </a:r>
            <a:r>
              <a:rPr lang="zh-CN" altLang="en-US" dirty="0"/>
              <a:t>、</a:t>
            </a:r>
            <a:r>
              <a:rPr lang="en-US" altLang="zh-CN" dirty="0"/>
              <a:t>Pentium</a:t>
            </a:r>
            <a:r>
              <a:rPr lang="zh-CN" altLang="zh-CN" dirty="0"/>
              <a:t>微处理器将内部</a:t>
            </a:r>
            <a:r>
              <a:rPr lang="en-US" altLang="zh-CN" dirty="0"/>
              <a:t>Cache</a:t>
            </a:r>
            <a:r>
              <a:rPr lang="zh-CN" altLang="zh-CN" dirty="0"/>
              <a:t>分成两个</a:t>
            </a:r>
            <a:r>
              <a:rPr lang="en-US" altLang="zh-CN" dirty="0"/>
              <a:t>8KB</a:t>
            </a:r>
            <a:r>
              <a:rPr lang="zh-CN" altLang="zh-CN" dirty="0" smtClean="0"/>
              <a:t>的</a:t>
            </a:r>
            <a:r>
              <a:rPr lang="en-US" altLang="zh-CN" dirty="0"/>
              <a:t>_____ </a:t>
            </a:r>
            <a:r>
              <a:rPr lang="en-US" altLang="zh-CN" dirty="0" smtClean="0"/>
              <a:t>Cache</a:t>
            </a:r>
            <a:r>
              <a:rPr lang="zh-CN" altLang="zh-CN" dirty="0" smtClean="0"/>
              <a:t>和</a:t>
            </a:r>
            <a:r>
              <a:rPr lang="en-US" altLang="zh-CN" dirty="0"/>
              <a:t>_____ </a:t>
            </a:r>
            <a:r>
              <a:rPr lang="en-US" altLang="zh-CN" dirty="0" smtClean="0"/>
              <a:t>Cache</a:t>
            </a:r>
            <a:endParaRPr lang="zh-CN" altLang="en-US" dirty="0"/>
          </a:p>
        </p:txBody>
      </p:sp>
      <p:sp>
        <p:nvSpPr>
          <p:cNvPr id="9" name="Text Box 27"/>
          <p:cNvSpPr txBox="1">
            <a:spLocks noChangeArrowheads="1"/>
          </p:cNvSpPr>
          <p:nvPr/>
        </p:nvSpPr>
        <p:spPr bwMode="auto">
          <a:xfrm>
            <a:off x="1324818" y="2742749"/>
            <a:ext cx="11049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ctr">
              <a:spcBef>
                <a:spcPct val="50000"/>
              </a:spcBef>
              <a:buFontTx/>
              <a:buNone/>
              <a:defRPr sz="280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zh-CN" altLang="en-US" dirty="0" smtClean="0">
                <a:solidFill>
                  <a:srgbClr val="FF0000"/>
                </a:solidFill>
              </a:rPr>
              <a:t>指令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439424" y="2805861"/>
            <a:ext cx="828000" cy="396000"/>
          </a:xfrm>
          <a:prstGeom prst="rect">
            <a:avLst/>
          </a:prstGeom>
          <a:solidFill>
            <a:srgbClr val="C5F7C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30" name="Text Box 27"/>
          <p:cNvSpPr txBox="1">
            <a:spLocks noChangeArrowheads="1"/>
          </p:cNvSpPr>
          <p:nvPr/>
        </p:nvSpPr>
        <p:spPr bwMode="auto">
          <a:xfrm>
            <a:off x="3548052" y="2742749"/>
            <a:ext cx="11049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ctr">
              <a:spcBef>
                <a:spcPct val="50000"/>
              </a:spcBef>
              <a:buFontTx/>
              <a:buNone/>
              <a:defRPr sz="280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zh-CN" altLang="en-US" dirty="0" smtClean="0">
                <a:solidFill>
                  <a:srgbClr val="FF0000"/>
                </a:solidFill>
              </a:rPr>
              <a:t>数据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667527" y="2805861"/>
            <a:ext cx="828000" cy="396000"/>
          </a:xfrm>
          <a:prstGeom prst="rect">
            <a:avLst/>
          </a:prstGeom>
          <a:solidFill>
            <a:srgbClr val="C5F7CB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39" name="椭圆 38">
            <a:hlinkClick r:id="" action="ppaction://noaction" highlightClick="1"/>
            <a:hlinkHover r:id="" action="ppaction://noaction" highlightClick="1"/>
          </p:cNvPr>
          <p:cNvSpPr/>
          <p:nvPr/>
        </p:nvSpPr>
        <p:spPr>
          <a:xfrm>
            <a:off x="282018" y="2438951"/>
            <a:ext cx="540000" cy="288000"/>
          </a:xfrm>
          <a:prstGeom prst="ellipse">
            <a:avLst/>
          </a:prstGeom>
          <a:solidFill>
            <a:srgbClr val="DFF7C0"/>
          </a:solidFill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200" b="1" dirty="0" smtClean="0">
                <a:solidFill>
                  <a:srgbClr val="00B05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200" b="1" dirty="0">
              <a:solidFill>
                <a:srgbClr val="00B05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8410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3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3" dur="indefinite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3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9" dur="3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3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25" dur="3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mph" presetSubtype="0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1" dur="indefinite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3" dur="indefinite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4" dur="indefinite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9" dur="3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0" dur="3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mph" presetSubtype="0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4" dur="indefinite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5" dur="indefinite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mph" presetSubtype="0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0" dur="indefinite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51" dur="indefinite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mph" presetSubtype="0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6" dur="3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57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mph" presetSubtype="0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2" dur="3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3" dur="3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8" dur="indefinite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69" dur="indefinite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1" dur="indefinite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2" dur="indefinite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4" grpId="2" animBg="1"/>
      <p:bldP spid="25" grpId="0" animBg="1"/>
      <p:bldP spid="25" grpId="1" animBg="1"/>
      <p:bldP spid="27" grpId="0" animBg="1"/>
      <p:bldP spid="27" grpId="1" animBg="1"/>
      <p:bldP spid="38" grpId="0" animBg="1"/>
      <p:bldP spid="38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sz="3800" dirty="0" smtClean="0"/>
              <a:t>2.1.2  8086</a:t>
            </a:r>
            <a:r>
              <a:rPr lang="zh-CN" altLang="zh-CN" sz="3800" dirty="0" smtClean="0"/>
              <a:t>微处理器的内部结构</a:t>
            </a:r>
            <a:endParaRPr lang="zh-CN" altLang="en-US" sz="3800" dirty="0"/>
          </a:p>
        </p:txBody>
      </p:sp>
      <p:grpSp>
        <p:nvGrpSpPr>
          <p:cNvPr id="8" name="组合 7"/>
          <p:cNvGrpSpPr/>
          <p:nvPr/>
        </p:nvGrpSpPr>
        <p:grpSpPr>
          <a:xfrm>
            <a:off x="251520" y="1700808"/>
            <a:ext cx="8496944" cy="4428000"/>
            <a:chOff x="251520" y="1700808"/>
            <a:chExt cx="8496944" cy="4428000"/>
          </a:xfrm>
        </p:grpSpPr>
        <p:sp>
          <p:nvSpPr>
            <p:cNvPr id="7" name="矩形 6"/>
            <p:cNvSpPr/>
            <p:nvPr/>
          </p:nvSpPr>
          <p:spPr>
            <a:xfrm>
              <a:off x="251520" y="1700808"/>
              <a:ext cx="8496944" cy="4428000"/>
            </a:xfrm>
            <a:prstGeom prst="rect">
              <a:avLst/>
            </a:prstGeom>
            <a:solidFill>
              <a:srgbClr val="D9D9FF">
                <a:alpha val="50196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467544" y="1901066"/>
              <a:ext cx="8089290" cy="4059650"/>
              <a:chOff x="467544" y="1196752"/>
              <a:chExt cx="8089290" cy="4059650"/>
            </a:xfrm>
          </p:grpSpPr>
          <p:grpSp>
            <p:nvGrpSpPr>
              <p:cNvPr id="2" name="组合 1"/>
              <p:cNvGrpSpPr/>
              <p:nvPr/>
            </p:nvGrpSpPr>
            <p:grpSpPr>
              <a:xfrm>
                <a:off x="467544" y="1196752"/>
                <a:ext cx="6702152" cy="4032448"/>
                <a:chOff x="467544" y="1196752"/>
                <a:chExt cx="6702152" cy="4032448"/>
              </a:xfrm>
            </p:grpSpPr>
            <p:pic>
              <p:nvPicPr>
                <p:cNvPr id="25603" name="Picture 3" descr="C:\Users\Administrator\AppData\Roaming\Tencent\Users\44194298\QQ\WinTemp\RichOle\UFFQ4PF4}${8EM7J6$TUEDY.png"/>
                <p:cNvPicPr>
                  <a:picLocks noChangeAspect="1" noChangeArrowheads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1270"/>
                <a:stretch/>
              </p:blipFill>
              <p:spPr bwMode="auto">
                <a:xfrm>
                  <a:off x="467544" y="1196752"/>
                  <a:ext cx="6702152" cy="4032448"/>
                </a:xfrm>
                <a:prstGeom prst="rect">
                  <a:avLst/>
                </a:prstGeom>
                <a:noFill/>
                <a:ln w="19050">
                  <a:solidFill>
                    <a:srgbClr val="0070C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cxnSp>
              <p:nvCxnSpPr>
                <p:cNvPr id="4" name="直接连接符 3"/>
                <p:cNvCxnSpPr/>
                <p:nvPr/>
              </p:nvCxnSpPr>
              <p:spPr>
                <a:xfrm>
                  <a:off x="3717704" y="1197283"/>
                  <a:ext cx="0" cy="4031917"/>
                </a:xfrm>
                <a:prstGeom prst="line">
                  <a:avLst/>
                </a:prstGeom>
                <a:ln w="28575">
                  <a:solidFill>
                    <a:srgbClr val="0070C0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" name="Group 147"/>
              <p:cNvGrpSpPr>
                <a:grpSpLocks/>
              </p:cNvGrpSpPr>
              <p:nvPr/>
            </p:nvGrpSpPr>
            <p:grpSpPr bwMode="auto">
              <a:xfrm>
                <a:off x="2028049" y="4884926"/>
                <a:ext cx="5021263" cy="371476"/>
                <a:chOff x="1715" y="3129"/>
                <a:chExt cx="3163" cy="234"/>
              </a:xfrm>
            </p:grpSpPr>
            <p:sp>
              <p:nvSpPr>
                <p:cNvPr id="10" name="Text Box 144"/>
                <p:cNvSpPr txBox="1">
                  <a:spLocks noChangeArrowheads="1"/>
                </p:cNvSpPr>
                <p:nvPr/>
              </p:nvSpPr>
              <p:spPr bwMode="auto">
                <a:xfrm>
                  <a:off x="1715" y="3129"/>
                  <a:ext cx="1261" cy="23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blipFill dpi="0" rotWithShape="0">
                        <a:blip r:embed="rId4"/>
                        <a:srcRect/>
                        <a:tile tx="0" ty="0" sx="100000" sy="100000" flip="none" algn="tl"/>
                      </a:blipFill>
                    </a14:hiddenFill>
                  </a:ext>
                  <a:ext uri="{91240B29-F687-4F45-9708-019B960494DF}">
                    <a14:hiddenLine xmlns:a14="http://schemas.microsoft.com/office/drawing/2010/main" w="6350">
                      <a:solidFill>
                        <a:srgbClr val="CCFFCC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90000" tIns="46800" rIns="90000" bIns="46800">
                  <a:spAutoFit/>
                </a:bodyPr>
                <a:lstStyle/>
                <a:p>
                  <a:pPr>
                    <a:buFontTx/>
                    <a:buNone/>
                  </a:pPr>
                  <a:r>
                    <a:rPr lang="zh-CN" altLang="en-US" sz="1800" dirty="0">
                      <a:solidFill>
                        <a:srgbClr val="000066"/>
                      </a:solidFill>
                      <a:latin typeface="黑体" pitchFamily="49" charset="-122"/>
                      <a:ea typeface="黑体" pitchFamily="49" charset="-122"/>
                      <a:cs typeface="Times New Roman" pitchFamily="18" charset="0"/>
                    </a:rPr>
                    <a:t>执行单元（</a:t>
                  </a:r>
                  <a:r>
                    <a:rPr lang="en-US" altLang="zh-CN" sz="1800" dirty="0">
                      <a:solidFill>
                        <a:srgbClr val="000066"/>
                      </a:solidFill>
                      <a:latin typeface="黑体" pitchFamily="49" charset="-122"/>
                      <a:ea typeface="黑体" pitchFamily="49" charset="-122"/>
                      <a:cs typeface="Times New Roman" pitchFamily="18" charset="0"/>
                    </a:rPr>
                    <a:t>EU</a:t>
                  </a:r>
                  <a:r>
                    <a:rPr lang="zh-CN" altLang="en-US" sz="1800" dirty="0">
                      <a:solidFill>
                        <a:srgbClr val="000066"/>
                      </a:solidFill>
                      <a:latin typeface="黑体" pitchFamily="49" charset="-122"/>
                      <a:ea typeface="黑体" pitchFamily="49" charset="-122"/>
                      <a:cs typeface="Times New Roman" pitchFamily="18" charset="0"/>
                    </a:rPr>
                    <a:t>）</a:t>
                  </a:r>
                </a:p>
              </p:txBody>
            </p:sp>
            <p:sp>
              <p:nvSpPr>
                <p:cNvPr id="11" name="Text Box 145"/>
                <p:cNvSpPr txBox="1">
                  <a:spLocks noChangeArrowheads="1"/>
                </p:cNvSpPr>
                <p:nvPr/>
              </p:nvSpPr>
              <p:spPr bwMode="auto">
                <a:xfrm>
                  <a:off x="3233" y="3129"/>
                  <a:ext cx="1645" cy="23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blipFill dpi="0" rotWithShape="0">
                        <a:blip r:embed="rId4"/>
                        <a:srcRect/>
                        <a:tile tx="0" ty="0" sx="100000" sy="100000" flip="none" algn="tl"/>
                      </a:blipFill>
                    </a14:hiddenFill>
                  </a:ext>
                  <a:ext uri="{91240B29-F687-4F45-9708-019B960494DF}">
                    <a14:hiddenLine xmlns:a14="http://schemas.microsoft.com/office/drawing/2010/main" w="6350">
                      <a:solidFill>
                        <a:srgbClr val="CCFFCC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90000" tIns="46800" rIns="90000" bIns="46800">
                  <a:spAutoFit/>
                </a:bodyPr>
                <a:lstStyle/>
                <a:p>
                  <a:pPr>
                    <a:buFontTx/>
                    <a:buNone/>
                  </a:pPr>
                  <a:r>
                    <a:rPr lang="zh-CN" altLang="en-US" sz="1800" dirty="0">
                      <a:solidFill>
                        <a:srgbClr val="000066"/>
                      </a:solidFill>
                      <a:latin typeface="黑体" pitchFamily="49" charset="-122"/>
                      <a:ea typeface="黑体" pitchFamily="49" charset="-122"/>
                      <a:cs typeface="Times New Roman" pitchFamily="18" charset="0"/>
                    </a:rPr>
                    <a:t>总线接口单元（</a:t>
                  </a:r>
                  <a:r>
                    <a:rPr lang="en-US" altLang="zh-CN" sz="1800" dirty="0">
                      <a:solidFill>
                        <a:srgbClr val="000066"/>
                      </a:solidFill>
                      <a:latin typeface="黑体" pitchFamily="49" charset="-122"/>
                      <a:ea typeface="黑体" pitchFamily="49" charset="-122"/>
                      <a:cs typeface="Times New Roman" pitchFamily="18" charset="0"/>
                    </a:rPr>
                    <a:t>BIU</a:t>
                  </a:r>
                  <a:r>
                    <a:rPr lang="zh-CN" altLang="en-US" sz="1800" dirty="0">
                      <a:solidFill>
                        <a:srgbClr val="000066"/>
                      </a:solidFill>
                      <a:latin typeface="黑体" pitchFamily="49" charset="-122"/>
                      <a:ea typeface="黑体" pitchFamily="49" charset="-122"/>
                      <a:cs typeface="Times New Roman" pitchFamily="18" charset="0"/>
                    </a:rPr>
                    <a:t>）</a:t>
                  </a:r>
                </a:p>
              </p:txBody>
            </p:sp>
          </p:grpSp>
          <p:sp>
            <p:nvSpPr>
              <p:cNvPr id="16" name="Rectangle 15"/>
              <p:cNvSpPr>
                <a:spLocks noChangeArrowheads="1"/>
              </p:cNvSpPr>
              <p:nvPr/>
            </p:nvSpPr>
            <p:spPr bwMode="auto">
              <a:xfrm>
                <a:off x="8141336" y="1964561"/>
                <a:ext cx="415498" cy="244682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70C0"/>
                </a:solidFill>
                <a:prstDash val="solid"/>
                <a:miter lim="800000"/>
                <a:headEnd/>
                <a:tailEnd/>
              </a:ln>
              <a:effectLst/>
              <a:extLst/>
            </p:spPr>
            <p:txBody>
              <a:bodyPr wrap="none" anchor="ctr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endParaRPr lang="en-US" altLang="zh-CN" dirty="0">
                  <a:solidFill>
                    <a:schemeClr val="tx1"/>
                  </a:solidFill>
                  <a:latin typeface="Times New Roman" pitchFamily="18" charset="0"/>
                </a:endParaRPr>
              </a:p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zh-CN" altLang="en-US" dirty="0" smtClean="0">
                    <a:solidFill>
                      <a:schemeClr val="tx1"/>
                    </a:solidFill>
                    <a:latin typeface="Times New Roman" pitchFamily="18" charset="0"/>
                  </a:rPr>
                  <a:t>内</a:t>
                </a:r>
                <a:endParaRPr lang="en-US" altLang="zh-CN" dirty="0" smtClean="0">
                  <a:solidFill>
                    <a:schemeClr val="tx1"/>
                  </a:solidFill>
                  <a:latin typeface="Times New Roman" pitchFamily="18" charset="0"/>
                </a:endParaRPr>
              </a:p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zh-CN" altLang="en-US" dirty="0" smtClean="0">
                    <a:solidFill>
                      <a:schemeClr val="tx1"/>
                    </a:solidFill>
                    <a:latin typeface="Times New Roman" pitchFamily="18" charset="0"/>
                  </a:rPr>
                  <a:t>存</a:t>
                </a:r>
                <a:endParaRPr lang="zh-CN" altLang="en-US" dirty="0">
                  <a:solidFill>
                    <a:schemeClr val="tx1"/>
                  </a:solidFill>
                  <a:latin typeface="Times New Roman" pitchFamily="18" charset="0"/>
                </a:endParaRPr>
              </a:p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zh-CN" altLang="en-US" dirty="0">
                    <a:solidFill>
                      <a:schemeClr val="tx1"/>
                    </a:solidFill>
                    <a:latin typeface="Times New Roman" pitchFamily="18" charset="0"/>
                  </a:rPr>
                  <a:t>储</a:t>
                </a:r>
              </a:p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zh-CN" altLang="en-US" dirty="0">
                    <a:solidFill>
                      <a:schemeClr val="tx1"/>
                    </a:solidFill>
                    <a:latin typeface="Times New Roman" pitchFamily="18" charset="0"/>
                  </a:rPr>
                  <a:t>器</a:t>
                </a:r>
              </a:p>
              <a:p>
                <a:pPr>
                  <a:spcBef>
                    <a:spcPct val="50000"/>
                  </a:spcBef>
                  <a:buFontTx/>
                  <a:buNone/>
                </a:pPr>
                <a:endParaRPr lang="en-US" altLang="zh-CN" dirty="0">
                  <a:solidFill>
                    <a:schemeClr val="tx1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7" name="Text Box 20"/>
              <p:cNvSpPr txBox="1">
                <a:spLocks noChangeArrowheads="1"/>
              </p:cNvSpPr>
              <p:nvPr/>
            </p:nvSpPr>
            <p:spPr bwMode="auto">
              <a:xfrm>
                <a:off x="7447687" y="2381166"/>
                <a:ext cx="505267" cy="171841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l">
                  <a:lnSpc>
                    <a:spcPct val="17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800" dirty="0">
                    <a:solidFill>
                      <a:srgbClr val="00B050"/>
                    </a:solidFill>
                    <a:latin typeface="Times New Roman" pitchFamily="18" charset="0"/>
                  </a:rPr>
                  <a:t>DB</a:t>
                </a:r>
              </a:p>
              <a:p>
                <a:pPr algn="l">
                  <a:lnSpc>
                    <a:spcPct val="17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800" dirty="0">
                    <a:solidFill>
                      <a:srgbClr val="C00000"/>
                    </a:solidFill>
                    <a:latin typeface="Times New Roman" pitchFamily="18" charset="0"/>
                  </a:rPr>
                  <a:t>CB</a:t>
                </a:r>
              </a:p>
              <a:p>
                <a:pPr algn="l">
                  <a:lnSpc>
                    <a:spcPct val="17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800" dirty="0">
                    <a:solidFill>
                      <a:srgbClr val="0070C0"/>
                    </a:solidFill>
                    <a:latin typeface="Times New Roman" pitchFamily="18" charset="0"/>
                  </a:rPr>
                  <a:t>AB</a:t>
                </a:r>
              </a:p>
            </p:txBody>
          </p:sp>
          <p:sp>
            <p:nvSpPr>
              <p:cNvPr id="19" name="Line 16"/>
              <p:cNvSpPr>
                <a:spLocks noChangeShapeType="1"/>
              </p:cNvSpPr>
              <p:nvPr/>
            </p:nvSpPr>
            <p:spPr bwMode="auto">
              <a:xfrm flipH="1">
                <a:off x="7129784" y="2547652"/>
                <a:ext cx="1008000" cy="0"/>
              </a:xfrm>
              <a:prstGeom prst="line">
                <a:avLst/>
              </a:prstGeom>
              <a:noFill/>
              <a:ln w="57150">
                <a:solidFill>
                  <a:srgbClr val="339933"/>
                </a:solidFill>
                <a:round/>
                <a:headEnd type="stealth" w="med" len="lg"/>
                <a:tailEnd type="stealth" w="med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0" name="Line 17"/>
              <p:cNvSpPr>
                <a:spLocks noChangeShapeType="1"/>
              </p:cNvSpPr>
              <p:nvPr/>
            </p:nvSpPr>
            <p:spPr bwMode="auto">
              <a:xfrm flipH="1">
                <a:off x="7129784" y="3754711"/>
                <a:ext cx="1008000" cy="0"/>
              </a:xfrm>
              <a:prstGeom prst="line">
                <a:avLst/>
              </a:prstGeom>
              <a:noFill/>
              <a:ln w="57150">
                <a:solidFill>
                  <a:srgbClr val="0070C0"/>
                </a:solidFill>
                <a:round/>
                <a:headEnd type="stealth" w="med" len="lg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1" name="Line 18"/>
              <p:cNvSpPr>
                <a:spLocks noChangeShapeType="1"/>
              </p:cNvSpPr>
              <p:nvPr/>
            </p:nvSpPr>
            <p:spPr bwMode="auto">
              <a:xfrm>
                <a:off x="7129784" y="3145111"/>
                <a:ext cx="1008000" cy="0"/>
              </a:xfrm>
              <a:prstGeom prst="line">
                <a:avLst/>
              </a:prstGeom>
              <a:noFill/>
              <a:ln w="57150">
                <a:solidFill>
                  <a:srgbClr val="C00000"/>
                </a:solidFill>
                <a:round/>
                <a:headEnd type="stealth" w="med" len="lg"/>
                <a:tailEnd type="stealth" w="med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2" name="Line 19"/>
              <p:cNvSpPr>
                <a:spLocks noChangeShapeType="1"/>
              </p:cNvSpPr>
              <p:nvPr/>
            </p:nvSpPr>
            <p:spPr bwMode="auto">
              <a:xfrm flipH="1">
                <a:off x="7154763" y="2528220"/>
                <a:ext cx="0" cy="630000"/>
              </a:xfrm>
              <a:prstGeom prst="line">
                <a:avLst/>
              </a:prstGeom>
              <a:noFill/>
              <a:ln w="57150">
                <a:solidFill>
                  <a:srgbClr val="339933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3" name="Line 21"/>
              <p:cNvSpPr>
                <a:spLocks noChangeShapeType="1"/>
              </p:cNvSpPr>
              <p:nvPr/>
            </p:nvSpPr>
            <p:spPr bwMode="auto">
              <a:xfrm flipH="1">
                <a:off x="7154763" y="3145111"/>
                <a:ext cx="0" cy="630000"/>
              </a:xfrm>
              <a:prstGeom prst="line">
                <a:avLst/>
              </a:prstGeom>
              <a:noFill/>
              <a:ln w="57150">
                <a:solidFill>
                  <a:srgbClr val="0070C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8" name="Rectangle 28"/>
          <p:cNvSpPr>
            <a:spLocks noChangeArrowheads="1"/>
          </p:cNvSpPr>
          <p:nvPr/>
        </p:nvSpPr>
        <p:spPr bwMode="auto">
          <a:xfrm>
            <a:off x="4188718" y="4602863"/>
            <a:ext cx="216000" cy="252000"/>
          </a:xfrm>
          <a:prstGeom prst="rect">
            <a:avLst/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42" name="Line 1064"/>
          <p:cNvSpPr>
            <a:spLocks noChangeShapeType="1"/>
          </p:cNvSpPr>
          <p:nvPr/>
        </p:nvSpPr>
        <p:spPr bwMode="auto">
          <a:xfrm flipH="1">
            <a:off x="3520830" y="4727199"/>
            <a:ext cx="6840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zh-CN" altLang="en-US"/>
          </a:p>
        </p:txBody>
      </p:sp>
      <p:sp>
        <p:nvSpPr>
          <p:cNvPr id="43" name="Rectangle 1065"/>
          <p:cNvSpPr>
            <a:spLocks noChangeArrowheads="1"/>
          </p:cNvSpPr>
          <p:nvPr/>
        </p:nvSpPr>
        <p:spPr bwMode="auto">
          <a:xfrm>
            <a:off x="3025527" y="4456160"/>
            <a:ext cx="509588" cy="576000"/>
          </a:xfrm>
          <a:prstGeom prst="rect">
            <a:avLst/>
          </a:prstGeom>
          <a:noFill/>
          <a:ln w="5715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3084265" y="4178300"/>
            <a:ext cx="381000" cy="288000"/>
            <a:chOff x="3084265" y="4245397"/>
            <a:chExt cx="381000" cy="228600"/>
          </a:xfrm>
        </p:grpSpPr>
        <p:sp>
          <p:nvSpPr>
            <p:cNvPr id="44" name="Line 1067"/>
            <p:cNvSpPr>
              <a:spLocks noChangeShapeType="1"/>
            </p:cNvSpPr>
            <p:nvPr/>
          </p:nvSpPr>
          <p:spPr bwMode="auto">
            <a:xfrm>
              <a:off x="3084265" y="4245397"/>
              <a:ext cx="0" cy="228600"/>
            </a:xfrm>
            <a:prstGeom prst="line">
              <a:avLst/>
            </a:prstGeom>
            <a:noFill/>
            <a:ln w="19050">
              <a:solidFill>
                <a:srgbClr val="FF3300"/>
              </a:solidFill>
              <a:round/>
              <a:headEnd type="stealth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45" name="Line 1068"/>
            <p:cNvSpPr>
              <a:spLocks noChangeShapeType="1"/>
            </p:cNvSpPr>
            <p:nvPr/>
          </p:nvSpPr>
          <p:spPr bwMode="auto">
            <a:xfrm>
              <a:off x="3211265" y="4245397"/>
              <a:ext cx="0" cy="228600"/>
            </a:xfrm>
            <a:prstGeom prst="line">
              <a:avLst/>
            </a:prstGeom>
            <a:noFill/>
            <a:ln w="19050">
              <a:solidFill>
                <a:srgbClr val="FF3300"/>
              </a:solidFill>
              <a:round/>
              <a:headEnd type="stealth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46" name="Line 1069"/>
            <p:cNvSpPr>
              <a:spLocks noChangeShapeType="1"/>
            </p:cNvSpPr>
            <p:nvPr/>
          </p:nvSpPr>
          <p:spPr bwMode="auto">
            <a:xfrm>
              <a:off x="3465265" y="4245397"/>
              <a:ext cx="0" cy="228600"/>
            </a:xfrm>
            <a:prstGeom prst="line">
              <a:avLst/>
            </a:prstGeom>
            <a:noFill/>
            <a:ln w="19050">
              <a:solidFill>
                <a:srgbClr val="FF3300"/>
              </a:solidFill>
              <a:round/>
              <a:headEnd type="stealth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48" name="Line 1068"/>
            <p:cNvSpPr>
              <a:spLocks noChangeShapeType="1"/>
            </p:cNvSpPr>
            <p:nvPr/>
          </p:nvSpPr>
          <p:spPr bwMode="auto">
            <a:xfrm>
              <a:off x="3338265" y="4245397"/>
              <a:ext cx="0" cy="228600"/>
            </a:xfrm>
            <a:prstGeom prst="line">
              <a:avLst/>
            </a:prstGeom>
            <a:noFill/>
            <a:ln w="19050">
              <a:solidFill>
                <a:srgbClr val="FF3300"/>
              </a:solidFill>
              <a:round/>
              <a:headEnd type="stealth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49" name="Rectangle 1065"/>
          <p:cNvSpPr>
            <a:spLocks noChangeArrowheads="1"/>
          </p:cNvSpPr>
          <p:nvPr/>
        </p:nvSpPr>
        <p:spPr bwMode="auto">
          <a:xfrm>
            <a:off x="3025527" y="4456160"/>
            <a:ext cx="509588" cy="576000"/>
          </a:xfrm>
          <a:prstGeom prst="rect">
            <a:avLst/>
          </a:prstGeom>
          <a:noFill/>
          <a:ln w="5715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3" name="标题 12"/>
          <p:cNvSpPr>
            <a:spLocks noGrp="1"/>
          </p:cNvSpPr>
          <p:nvPr>
            <p:ph type="title"/>
          </p:nvPr>
        </p:nvSpPr>
        <p:spPr>
          <a:xfrm>
            <a:off x="692150" y="1124744"/>
            <a:ext cx="3604568" cy="535854"/>
          </a:xfr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noAutofit/>
          </a:bodyPr>
          <a:lstStyle/>
          <a:p>
            <a:pPr marL="342900" indent="-342900" algn="l" eaLnBrk="0" hangingPunct="0">
              <a:buFont typeface="Wingdings" pitchFamily="2" charset="2"/>
              <a:buChar char="Ø"/>
            </a:pPr>
            <a:r>
              <a:rPr lang="en-US" altLang="zh-CN" sz="2400" b="0" dirty="0" smtClean="0">
                <a:solidFill>
                  <a:srgbClr val="003399"/>
                </a:solidFill>
                <a:ea typeface="+mn-ea"/>
              </a:rPr>
              <a:t>CPU</a:t>
            </a:r>
            <a:r>
              <a:rPr lang="zh-CN" altLang="en-US" sz="2400" b="0" dirty="0" smtClean="0">
                <a:solidFill>
                  <a:srgbClr val="003399"/>
                </a:solidFill>
                <a:ea typeface="+mn-ea"/>
              </a:rPr>
              <a:t>对指令</a:t>
            </a:r>
            <a:r>
              <a:rPr lang="zh-CN" altLang="zh-CN" sz="2400" b="0" dirty="0" smtClean="0">
                <a:solidFill>
                  <a:srgbClr val="003399"/>
                </a:solidFill>
                <a:ea typeface="+mn-ea"/>
              </a:rPr>
              <a:t>译码</a:t>
            </a:r>
            <a:r>
              <a:rPr lang="zh-CN" altLang="zh-CN" sz="2400" b="0" dirty="0">
                <a:solidFill>
                  <a:srgbClr val="003399"/>
                </a:solidFill>
                <a:ea typeface="+mn-ea"/>
              </a:rPr>
              <a:t>过程</a:t>
            </a:r>
            <a:endParaRPr lang="zh-CN" altLang="en-US" sz="2400" b="0" dirty="0">
              <a:solidFill>
                <a:srgbClr val="003399"/>
              </a:solidFill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17516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45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750"/>
                            </p:stCondLst>
                            <p:childTnLst>
                              <p:par>
                                <p:cTn id="33" presetID="1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42" grpId="0" animBg="1"/>
      <p:bldP spid="43" grpId="0" animBg="1"/>
      <p:bldP spid="49" grpId="0" animBg="1"/>
      <p:bldP spid="13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</a:t>
            </a:r>
            <a:r>
              <a:rPr lang="en-US" altLang="zh-CN" dirty="0" smtClean="0"/>
              <a:t>2</a:t>
            </a:r>
            <a:r>
              <a:rPr lang="zh-CN" altLang="en-US" dirty="0" smtClean="0"/>
              <a:t>章  学习目标</a:t>
            </a:r>
            <a:endParaRPr lang="zh-CN" altLang="en-US" dirty="0"/>
          </a:p>
        </p:txBody>
      </p:sp>
      <p:sp>
        <p:nvSpPr>
          <p:cNvPr id="20" name="Text Box 17"/>
          <p:cNvSpPr txBox="1">
            <a:spLocks noChangeArrowheads="1"/>
          </p:cNvSpPr>
          <p:nvPr/>
        </p:nvSpPr>
        <p:spPr bwMode="auto">
          <a:xfrm>
            <a:off x="461493" y="1659280"/>
            <a:ext cx="8214964" cy="4580055"/>
          </a:xfrm>
          <a:prstGeom prst="rect">
            <a:avLst/>
          </a:prstGeom>
          <a:solidFill>
            <a:srgbClr val="CCFFCC">
              <a:alpha val="50195"/>
            </a:srgbClr>
          </a:solidFill>
          <a:ln w="19050">
            <a:solidFill>
              <a:srgbClr val="6666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80000" tIns="180000" rIns="180000" bIns="180000">
            <a:spAutoFit/>
          </a:bodyPr>
          <a:lstStyle>
            <a:defPPr>
              <a:defRPr lang="zh-CN"/>
            </a:defPPr>
            <a:lvl1pPr indent="648000" eaLnBrk="0" hangingPunc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 kumimoji="1" sz="2400" b="1">
                <a:solidFill>
                  <a:srgbClr val="000066"/>
                </a:solidFill>
                <a:latin typeface="Times New Roman" pitchFamily="18" charset="0"/>
                <a:ea typeface="华文楷体" pitchFamily="2" charset="-122"/>
              </a:defRPr>
            </a:lvl1pPr>
            <a:lvl2pPr marL="742950" indent="-28575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2pPr>
            <a:lvl3pPr marL="11430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3pPr>
            <a:lvl4pPr marL="16002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4pPr>
            <a:lvl5pPr marL="2057400" indent="-228600" eaLnBrk="0" hangingPunct="0">
              <a:defRPr kumimoji="1" sz="2400" b="1">
                <a:latin typeface="Times New Roman" pitchFamily="18" charset="0"/>
                <a:ea typeface="华文楷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latin typeface="Times New Roman" pitchFamily="18" charset="0"/>
                <a:ea typeface="华文楷体" pitchFamily="2" charset="-122"/>
              </a:defRPr>
            </a:lvl9pPr>
          </a:lstStyle>
          <a:p>
            <a:pPr algn="just"/>
            <a:r>
              <a:rPr lang="zh-CN" altLang="zh-CN" dirty="0"/>
              <a:t>本章从</a:t>
            </a:r>
            <a:r>
              <a:rPr lang="en-US" altLang="zh-CN" dirty="0"/>
              <a:t>Intel 8086</a:t>
            </a:r>
            <a:r>
              <a:rPr lang="zh-CN" altLang="zh-CN" dirty="0"/>
              <a:t>微处理器入手，分析了微处理器的内部组成、外部引脚特性、工作模式以及存储器结构和</a:t>
            </a:r>
            <a:r>
              <a:rPr lang="en-US" altLang="zh-CN" dirty="0"/>
              <a:t>I/O</a:t>
            </a:r>
            <a:r>
              <a:rPr lang="zh-CN" altLang="zh-CN" dirty="0"/>
              <a:t>组织，介绍了典型的微处理器</a:t>
            </a:r>
            <a:r>
              <a:rPr lang="en-US" altLang="zh-CN" dirty="0"/>
              <a:t>80386</a:t>
            </a:r>
            <a:r>
              <a:rPr lang="zh-CN" altLang="zh-CN" dirty="0"/>
              <a:t>、</a:t>
            </a:r>
            <a:r>
              <a:rPr lang="en-US" altLang="zh-CN" dirty="0"/>
              <a:t>80486</a:t>
            </a:r>
            <a:r>
              <a:rPr lang="zh-CN" altLang="zh-CN" dirty="0"/>
              <a:t>以及奔腾、酷睿系列高档微处理器的基本结构和</a:t>
            </a:r>
            <a:r>
              <a:rPr lang="zh-CN" altLang="zh-CN"/>
              <a:t>功能</a:t>
            </a:r>
            <a:r>
              <a:rPr lang="zh-CN" altLang="zh-CN" smtClean="0"/>
              <a:t>特点。</a:t>
            </a:r>
            <a:endParaRPr lang="zh-CN" altLang="zh-CN" dirty="0"/>
          </a:p>
          <a:p>
            <a:pPr algn="just"/>
            <a:r>
              <a:rPr lang="zh-CN" altLang="zh-CN" dirty="0"/>
              <a:t>对于</a:t>
            </a:r>
            <a:r>
              <a:rPr lang="en-US" altLang="zh-CN" dirty="0"/>
              <a:t>Intel 8086</a:t>
            </a:r>
            <a:r>
              <a:rPr lang="zh-CN" altLang="zh-CN" dirty="0"/>
              <a:t>微处理器，读者应</a:t>
            </a:r>
            <a:r>
              <a:rPr lang="zh-CN" altLang="zh-CN" dirty="0" smtClean="0"/>
              <a:t>掌握</a:t>
            </a:r>
            <a:r>
              <a:rPr lang="zh-CN" altLang="en-US" dirty="0" smtClean="0"/>
              <a:t>其</a:t>
            </a:r>
            <a:r>
              <a:rPr lang="zh-CN" altLang="zh-CN" dirty="0" smtClean="0"/>
              <a:t>内部</a:t>
            </a:r>
            <a:r>
              <a:rPr lang="zh-CN" altLang="zh-CN" dirty="0"/>
              <a:t>组成、寄存器结构，掌握存储器的分段技术、</a:t>
            </a:r>
            <a:r>
              <a:rPr lang="en-US" altLang="zh-CN" dirty="0"/>
              <a:t>I/O</a:t>
            </a:r>
            <a:r>
              <a:rPr lang="zh-CN" altLang="zh-CN" dirty="0"/>
              <a:t>端口的编址方式，理解</a:t>
            </a:r>
            <a:r>
              <a:rPr lang="en-US" altLang="zh-CN" dirty="0"/>
              <a:t>8086 CPU</a:t>
            </a:r>
            <a:r>
              <a:rPr lang="zh-CN" altLang="zh-CN" dirty="0"/>
              <a:t>的最大和最小工作模式、外部引脚特性和功能，了解</a:t>
            </a:r>
            <a:r>
              <a:rPr lang="en-US" altLang="zh-CN" dirty="0"/>
              <a:t>8086</a:t>
            </a:r>
            <a:r>
              <a:rPr lang="zh-CN" altLang="zh-CN" dirty="0"/>
              <a:t>的时序和</a:t>
            </a:r>
            <a:r>
              <a:rPr lang="zh-CN" altLang="zh-CN"/>
              <a:t>总线</a:t>
            </a:r>
            <a:r>
              <a:rPr lang="zh-CN" altLang="zh-CN" smtClean="0"/>
              <a:t>操作。对于</a:t>
            </a:r>
            <a:r>
              <a:rPr lang="en-US" altLang="zh-CN" dirty="0"/>
              <a:t>80386</a:t>
            </a:r>
            <a:r>
              <a:rPr lang="zh-CN" altLang="zh-CN" dirty="0"/>
              <a:t>、</a:t>
            </a:r>
            <a:r>
              <a:rPr lang="en-US" altLang="zh-CN" dirty="0"/>
              <a:t>80486</a:t>
            </a:r>
            <a:r>
              <a:rPr lang="zh-CN" altLang="zh-CN" dirty="0"/>
              <a:t>、奔腾及酷睿系列微处理器，读者应了解它们的组织结构和功能特点，以便于深入理解高档</a:t>
            </a:r>
            <a:r>
              <a:rPr lang="en-US" altLang="zh-CN" dirty="0"/>
              <a:t>PC</a:t>
            </a:r>
            <a:r>
              <a:rPr lang="zh-CN" altLang="zh-CN" dirty="0"/>
              <a:t>机的应用与</a:t>
            </a:r>
            <a:r>
              <a:rPr lang="zh-CN" altLang="zh-CN"/>
              <a:t>开发</a:t>
            </a:r>
            <a:r>
              <a:rPr lang="zh-CN" altLang="zh-CN" smtClean="0"/>
              <a:t>技术。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21682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帮助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7445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8316416" y="502961"/>
            <a:ext cx="288150" cy="45719"/>
          </a:xfrm>
        </p:spPr>
        <p:txBody>
          <a:bodyPr>
            <a:normAutofit fontScale="90000"/>
          </a:bodyPr>
          <a:lstStyle/>
          <a:p>
            <a:r>
              <a:rPr lang="zh-CN" altLang="en-US" sz="200" dirty="0" smtClean="0"/>
              <a:t>再见</a:t>
            </a:r>
            <a:endParaRPr lang="zh-CN" altLang="en-US" sz="200" dirty="0"/>
          </a:p>
        </p:txBody>
      </p:sp>
    </p:spTree>
    <p:extLst>
      <p:ext uri="{BB962C8B-B14F-4D97-AF65-F5344CB8AC3E}">
        <p14:creationId xmlns:p14="http://schemas.microsoft.com/office/powerpoint/2010/main" val="1746147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 txBox="1">
            <a:spLocks/>
          </p:cNvSpPr>
          <p:nvPr/>
        </p:nvSpPr>
        <p:spPr>
          <a:xfrm>
            <a:off x="0" y="116632"/>
            <a:ext cx="91440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 spc="200" baseline="0">
                <a:solidFill>
                  <a:srgbClr val="002060"/>
                </a:solidFill>
                <a:latin typeface="Times New Roman" pitchFamily="18" charset="0"/>
                <a:ea typeface="隶书" pitchFamily="49" charset="-122"/>
                <a:cs typeface="Times New Roman" pitchFamily="18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CN" sz="3800" dirty="0" smtClean="0"/>
              <a:t>2.1.2  8086</a:t>
            </a:r>
            <a:r>
              <a:rPr lang="zh-CN" altLang="zh-CN" sz="3800" dirty="0" smtClean="0"/>
              <a:t>微处理器的内部结构</a:t>
            </a:r>
            <a:endParaRPr lang="zh-CN" altLang="en-US" sz="3800" dirty="0"/>
          </a:p>
        </p:txBody>
      </p:sp>
      <p:grpSp>
        <p:nvGrpSpPr>
          <p:cNvPr id="8" name="组合 7"/>
          <p:cNvGrpSpPr/>
          <p:nvPr/>
        </p:nvGrpSpPr>
        <p:grpSpPr>
          <a:xfrm>
            <a:off x="251520" y="1700808"/>
            <a:ext cx="8496944" cy="4428000"/>
            <a:chOff x="251520" y="1700808"/>
            <a:chExt cx="8496944" cy="4428000"/>
          </a:xfrm>
        </p:grpSpPr>
        <p:sp>
          <p:nvSpPr>
            <p:cNvPr id="7" name="矩形 6"/>
            <p:cNvSpPr/>
            <p:nvPr/>
          </p:nvSpPr>
          <p:spPr>
            <a:xfrm>
              <a:off x="251520" y="1700808"/>
              <a:ext cx="8496944" cy="4428000"/>
            </a:xfrm>
            <a:prstGeom prst="rect">
              <a:avLst/>
            </a:prstGeom>
            <a:solidFill>
              <a:srgbClr val="D9D9FF">
                <a:alpha val="50196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467544" y="1901066"/>
              <a:ext cx="8089290" cy="4059650"/>
              <a:chOff x="467544" y="1196752"/>
              <a:chExt cx="8089290" cy="4059650"/>
            </a:xfrm>
          </p:grpSpPr>
          <p:grpSp>
            <p:nvGrpSpPr>
              <p:cNvPr id="2" name="组合 1"/>
              <p:cNvGrpSpPr/>
              <p:nvPr/>
            </p:nvGrpSpPr>
            <p:grpSpPr>
              <a:xfrm>
                <a:off x="467544" y="1196752"/>
                <a:ext cx="6702152" cy="4032448"/>
                <a:chOff x="467544" y="1196752"/>
                <a:chExt cx="6702152" cy="4032448"/>
              </a:xfrm>
            </p:grpSpPr>
            <p:pic>
              <p:nvPicPr>
                <p:cNvPr id="25603" name="Picture 3" descr="C:\Users\Administrator\AppData\Roaming\Tencent\Users\44194298\QQ\WinTemp\RichOle\UFFQ4PF4}${8EM7J6$TUEDY.png"/>
                <p:cNvPicPr>
                  <a:picLocks noChangeAspect="1" noChangeArrowheads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1270"/>
                <a:stretch/>
              </p:blipFill>
              <p:spPr bwMode="auto">
                <a:xfrm>
                  <a:off x="467544" y="1196752"/>
                  <a:ext cx="6702152" cy="4032448"/>
                </a:xfrm>
                <a:prstGeom prst="rect">
                  <a:avLst/>
                </a:prstGeom>
                <a:noFill/>
                <a:ln w="19050">
                  <a:solidFill>
                    <a:srgbClr val="0070C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cxnSp>
              <p:nvCxnSpPr>
                <p:cNvPr id="4" name="直接连接符 3"/>
                <p:cNvCxnSpPr/>
                <p:nvPr/>
              </p:nvCxnSpPr>
              <p:spPr>
                <a:xfrm>
                  <a:off x="3717704" y="1197283"/>
                  <a:ext cx="0" cy="4031917"/>
                </a:xfrm>
                <a:prstGeom prst="line">
                  <a:avLst/>
                </a:prstGeom>
                <a:ln w="28575">
                  <a:solidFill>
                    <a:srgbClr val="0070C0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" name="Group 147"/>
              <p:cNvGrpSpPr>
                <a:grpSpLocks/>
              </p:cNvGrpSpPr>
              <p:nvPr/>
            </p:nvGrpSpPr>
            <p:grpSpPr bwMode="auto">
              <a:xfrm>
                <a:off x="2028049" y="4884926"/>
                <a:ext cx="5021263" cy="371476"/>
                <a:chOff x="1715" y="3129"/>
                <a:chExt cx="3163" cy="234"/>
              </a:xfrm>
            </p:grpSpPr>
            <p:sp>
              <p:nvSpPr>
                <p:cNvPr id="10" name="Text Box 144"/>
                <p:cNvSpPr txBox="1">
                  <a:spLocks noChangeArrowheads="1"/>
                </p:cNvSpPr>
                <p:nvPr/>
              </p:nvSpPr>
              <p:spPr bwMode="auto">
                <a:xfrm>
                  <a:off x="1715" y="3129"/>
                  <a:ext cx="1261" cy="23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blipFill dpi="0" rotWithShape="0">
                        <a:blip r:embed="rId4"/>
                        <a:srcRect/>
                        <a:tile tx="0" ty="0" sx="100000" sy="100000" flip="none" algn="tl"/>
                      </a:blipFill>
                    </a14:hiddenFill>
                  </a:ext>
                  <a:ext uri="{91240B29-F687-4F45-9708-019B960494DF}">
                    <a14:hiddenLine xmlns:a14="http://schemas.microsoft.com/office/drawing/2010/main" w="6350">
                      <a:solidFill>
                        <a:srgbClr val="CCFFCC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90000" tIns="46800" rIns="90000" bIns="46800">
                  <a:spAutoFit/>
                </a:bodyPr>
                <a:lstStyle/>
                <a:p>
                  <a:pPr>
                    <a:buFontTx/>
                    <a:buNone/>
                  </a:pPr>
                  <a:r>
                    <a:rPr lang="zh-CN" altLang="en-US" sz="1800" dirty="0">
                      <a:solidFill>
                        <a:srgbClr val="000066"/>
                      </a:solidFill>
                      <a:latin typeface="黑体" pitchFamily="49" charset="-122"/>
                      <a:ea typeface="黑体" pitchFamily="49" charset="-122"/>
                      <a:cs typeface="Times New Roman" pitchFamily="18" charset="0"/>
                    </a:rPr>
                    <a:t>执行单元（</a:t>
                  </a:r>
                  <a:r>
                    <a:rPr lang="en-US" altLang="zh-CN" sz="1800" dirty="0">
                      <a:solidFill>
                        <a:srgbClr val="000066"/>
                      </a:solidFill>
                      <a:latin typeface="黑体" pitchFamily="49" charset="-122"/>
                      <a:ea typeface="黑体" pitchFamily="49" charset="-122"/>
                      <a:cs typeface="Times New Roman" pitchFamily="18" charset="0"/>
                    </a:rPr>
                    <a:t>EU</a:t>
                  </a:r>
                  <a:r>
                    <a:rPr lang="zh-CN" altLang="en-US" sz="1800" dirty="0">
                      <a:solidFill>
                        <a:srgbClr val="000066"/>
                      </a:solidFill>
                      <a:latin typeface="黑体" pitchFamily="49" charset="-122"/>
                      <a:ea typeface="黑体" pitchFamily="49" charset="-122"/>
                      <a:cs typeface="Times New Roman" pitchFamily="18" charset="0"/>
                    </a:rPr>
                    <a:t>）</a:t>
                  </a:r>
                </a:p>
              </p:txBody>
            </p:sp>
            <p:sp>
              <p:nvSpPr>
                <p:cNvPr id="11" name="Text Box 145"/>
                <p:cNvSpPr txBox="1">
                  <a:spLocks noChangeArrowheads="1"/>
                </p:cNvSpPr>
                <p:nvPr/>
              </p:nvSpPr>
              <p:spPr bwMode="auto">
                <a:xfrm>
                  <a:off x="3233" y="3129"/>
                  <a:ext cx="1645" cy="23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blipFill dpi="0" rotWithShape="0">
                        <a:blip r:embed="rId4"/>
                        <a:srcRect/>
                        <a:tile tx="0" ty="0" sx="100000" sy="100000" flip="none" algn="tl"/>
                      </a:blipFill>
                    </a14:hiddenFill>
                  </a:ext>
                  <a:ext uri="{91240B29-F687-4F45-9708-019B960494DF}">
                    <a14:hiddenLine xmlns:a14="http://schemas.microsoft.com/office/drawing/2010/main" w="6350">
                      <a:solidFill>
                        <a:srgbClr val="CCFFCC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90000" tIns="46800" rIns="90000" bIns="46800">
                  <a:spAutoFit/>
                </a:bodyPr>
                <a:lstStyle/>
                <a:p>
                  <a:pPr>
                    <a:buFontTx/>
                    <a:buNone/>
                  </a:pPr>
                  <a:r>
                    <a:rPr lang="zh-CN" altLang="en-US" sz="1800" dirty="0">
                      <a:solidFill>
                        <a:srgbClr val="000066"/>
                      </a:solidFill>
                      <a:latin typeface="黑体" pitchFamily="49" charset="-122"/>
                      <a:ea typeface="黑体" pitchFamily="49" charset="-122"/>
                      <a:cs typeface="Times New Roman" pitchFamily="18" charset="0"/>
                    </a:rPr>
                    <a:t>总线接口单元（</a:t>
                  </a:r>
                  <a:r>
                    <a:rPr lang="en-US" altLang="zh-CN" sz="1800" dirty="0">
                      <a:solidFill>
                        <a:srgbClr val="000066"/>
                      </a:solidFill>
                      <a:latin typeface="黑体" pitchFamily="49" charset="-122"/>
                      <a:ea typeface="黑体" pitchFamily="49" charset="-122"/>
                      <a:cs typeface="Times New Roman" pitchFamily="18" charset="0"/>
                    </a:rPr>
                    <a:t>BIU</a:t>
                  </a:r>
                  <a:r>
                    <a:rPr lang="zh-CN" altLang="en-US" sz="1800" dirty="0">
                      <a:solidFill>
                        <a:srgbClr val="000066"/>
                      </a:solidFill>
                      <a:latin typeface="黑体" pitchFamily="49" charset="-122"/>
                      <a:ea typeface="黑体" pitchFamily="49" charset="-122"/>
                      <a:cs typeface="Times New Roman" pitchFamily="18" charset="0"/>
                    </a:rPr>
                    <a:t>）</a:t>
                  </a:r>
                </a:p>
              </p:txBody>
            </p:sp>
          </p:grpSp>
          <p:sp>
            <p:nvSpPr>
              <p:cNvPr id="16" name="Rectangle 15"/>
              <p:cNvSpPr>
                <a:spLocks noChangeArrowheads="1"/>
              </p:cNvSpPr>
              <p:nvPr/>
            </p:nvSpPr>
            <p:spPr bwMode="auto">
              <a:xfrm>
                <a:off x="8141336" y="1964561"/>
                <a:ext cx="415498" cy="244682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70C0"/>
                </a:solidFill>
                <a:prstDash val="solid"/>
                <a:miter lim="800000"/>
                <a:headEnd/>
                <a:tailEnd/>
              </a:ln>
              <a:effectLst/>
              <a:extLst/>
            </p:spPr>
            <p:txBody>
              <a:bodyPr wrap="none" anchor="ctr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endParaRPr lang="en-US" altLang="zh-CN" dirty="0">
                  <a:solidFill>
                    <a:schemeClr val="tx1"/>
                  </a:solidFill>
                  <a:latin typeface="Times New Roman" pitchFamily="18" charset="0"/>
                </a:endParaRPr>
              </a:p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zh-CN" altLang="en-US" dirty="0" smtClean="0">
                    <a:solidFill>
                      <a:schemeClr val="tx1"/>
                    </a:solidFill>
                    <a:latin typeface="Times New Roman" pitchFamily="18" charset="0"/>
                  </a:rPr>
                  <a:t>内</a:t>
                </a:r>
                <a:endParaRPr lang="en-US" altLang="zh-CN" dirty="0" smtClean="0">
                  <a:solidFill>
                    <a:schemeClr val="tx1"/>
                  </a:solidFill>
                  <a:latin typeface="Times New Roman" pitchFamily="18" charset="0"/>
                </a:endParaRPr>
              </a:p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zh-CN" altLang="en-US" dirty="0" smtClean="0">
                    <a:solidFill>
                      <a:schemeClr val="tx1"/>
                    </a:solidFill>
                    <a:latin typeface="Times New Roman" pitchFamily="18" charset="0"/>
                  </a:rPr>
                  <a:t>存</a:t>
                </a:r>
                <a:endParaRPr lang="zh-CN" altLang="en-US" dirty="0">
                  <a:solidFill>
                    <a:schemeClr val="tx1"/>
                  </a:solidFill>
                  <a:latin typeface="Times New Roman" pitchFamily="18" charset="0"/>
                </a:endParaRPr>
              </a:p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zh-CN" altLang="en-US" dirty="0">
                    <a:solidFill>
                      <a:schemeClr val="tx1"/>
                    </a:solidFill>
                    <a:latin typeface="Times New Roman" pitchFamily="18" charset="0"/>
                  </a:rPr>
                  <a:t>储</a:t>
                </a:r>
              </a:p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zh-CN" altLang="en-US" dirty="0">
                    <a:solidFill>
                      <a:schemeClr val="tx1"/>
                    </a:solidFill>
                    <a:latin typeface="Times New Roman" pitchFamily="18" charset="0"/>
                  </a:rPr>
                  <a:t>器</a:t>
                </a:r>
              </a:p>
              <a:p>
                <a:pPr>
                  <a:spcBef>
                    <a:spcPct val="50000"/>
                  </a:spcBef>
                  <a:buFontTx/>
                  <a:buNone/>
                </a:pPr>
                <a:endParaRPr lang="en-US" altLang="zh-CN" dirty="0">
                  <a:solidFill>
                    <a:schemeClr val="tx1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7" name="Text Box 20"/>
              <p:cNvSpPr txBox="1">
                <a:spLocks noChangeArrowheads="1"/>
              </p:cNvSpPr>
              <p:nvPr/>
            </p:nvSpPr>
            <p:spPr bwMode="auto">
              <a:xfrm>
                <a:off x="7447687" y="2381166"/>
                <a:ext cx="505267" cy="171841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l">
                  <a:lnSpc>
                    <a:spcPct val="17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800" dirty="0">
                    <a:solidFill>
                      <a:srgbClr val="00B050"/>
                    </a:solidFill>
                    <a:latin typeface="Times New Roman" pitchFamily="18" charset="0"/>
                  </a:rPr>
                  <a:t>DB</a:t>
                </a:r>
              </a:p>
              <a:p>
                <a:pPr algn="l">
                  <a:lnSpc>
                    <a:spcPct val="17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800" dirty="0">
                    <a:solidFill>
                      <a:srgbClr val="C00000"/>
                    </a:solidFill>
                    <a:latin typeface="Times New Roman" pitchFamily="18" charset="0"/>
                  </a:rPr>
                  <a:t>CB</a:t>
                </a:r>
              </a:p>
              <a:p>
                <a:pPr algn="l">
                  <a:lnSpc>
                    <a:spcPct val="17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1800" dirty="0">
                    <a:solidFill>
                      <a:srgbClr val="0070C0"/>
                    </a:solidFill>
                    <a:latin typeface="Times New Roman" pitchFamily="18" charset="0"/>
                  </a:rPr>
                  <a:t>AB</a:t>
                </a:r>
              </a:p>
            </p:txBody>
          </p:sp>
          <p:sp>
            <p:nvSpPr>
              <p:cNvPr id="19" name="Line 16"/>
              <p:cNvSpPr>
                <a:spLocks noChangeShapeType="1"/>
              </p:cNvSpPr>
              <p:nvPr/>
            </p:nvSpPr>
            <p:spPr bwMode="auto">
              <a:xfrm flipH="1">
                <a:off x="7129784" y="2547652"/>
                <a:ext cx="1008000" cy="0"/>
              </a:xfrm>
              <a:prstGeom prst="line">
                <a:avLst/>
              </a:prstGeom>
              <a:noFill/>
              <a:ln w="57150">
                <a:solidFill>
                  <a:srgbClr val="339933"/>
                </a:solidFill>
                <a:round/>
                <a:headEnd type="stealth" w="med" len="lg"/>
                <a:tailEnd type="stealth" w="med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0" name="Line 17"/>
              <p:cNvSpPr>
                <a:spLocks noChangeShapeType="1"/>
              </p:cNvSpPr>
              <p:nvPr/>
            </p:nvSpPr>
            <p:spPr bwMode="auto">
              <a:xfrm flipH="1">
                <a:off x="7129784" y="3754711"/>
                <a:ext cx="1008000" cy="0"/>
              </a:xfrm>
              <a:prstGeom prst="line">
                <a:avLst/>
              </a:prstGeom>
              <a:noFill/>
              <a:ln w="57150">
                <a:solidFill>
                  <a:srgbClr val="0070C0"/>
                </a:solidFill>
                <a:round/>
                <a:headEnd type="stealth" w="med" len="lg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1" name="Line 18"/>
              <p:cNvSpPr>
                <a:spLocks noChangeShapeType="1"/>
              </p:cNvSpPr>
              <p:nvPr/>
            </p:nvSpPr>
            <p:spPr bwMode="auto">
              <a:xfrm>
                <a:off x="7129784" y="3145111"/>
                <a:ext cx="1008000" cy="0"/>
              </a:xfrm>
              <a:prstGeom prst="line">
                <a:avLst/>
              </a:prstGeom>
              <a:noFill/>
              <a:ln w="57150">
                <a:solidFill>
                  <a:srgbClr val="C00000"/>
                </a:solidFill>
                <a:round/>
                <a:headEnd type="stealth" w="med" len="lg"/>
                <a:tailEnd type="stealth" w="med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2" name="Line 19"/>
              <p:cNvSpPr>
                <a:spLocks noChangeShapeType="1"/>
              </p:cNvSpPr>
              <p:nvPr/>
            </p:nvSpPr>
            <p:spPr bwMode="auto">
              <a:xfrm flipH="1">
                <a:off x="7154763" y="2528220"/>
                <a:ext cx="0" cy="630000"/>
              </a:xfrm>
              <a:prstGeom prst="line">
                <a:avLst/>
              </a:prstGeom>
              <a:noFill/>
              <a:ln w="57150">
                <a:solidFill>
                  <a:srgbClr val="339933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3" name="Line 21"/>
              <p:cNvSpPr>
                <a:spLocks noChangeShapeType="1"/>
              </p:cNvSpPr>
              <p:nvPr/>
            </p:nvSpPr>
            <p:spPr bwMode="auto">
              <a:xfrm flipH="1">
                <a:off x="7154763" y="3145111"/>
                <a:ext cx="0" cy="630000"/>
              </a:xfrm>
              <a:prstGeom prst="line">
                <a:avLst/>
              </a:prstGeom>
              <a:noFill/>
              <a:ln w="57150">
                <a:solidFill>
                  <a:srgbClr val="0070C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6" name="Rectangle 26"/>
          <p:cNvSpPr>
            <a:spLocks noChangeArrowheads="1"/>
          </p:cNvSpPr>
          <p:nvPr/>
        </p:nvSpPr>
        <p:spPr bwMode="auto">
          <a:xfrm>
            <a:off x="4188718" y="3249000"/>
            <a:ext cx="1188000" cy="180000"/>
          </a:xfrm>
          <a:prstGeom prst="rect">
            <a:avLst/>
          </a:prstGeom>
          <a:noFill/>
          <a:ln w="50800">
            <a:solidFill>
              <a:srgbClr val="00B0F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7" name="Line 27"/>
          <p:cNvSpPr>
            <a:spLocks noChangeShapeType="1"/>
          </p:cNvSpPr>
          <p:nvPr/>
        </p:nvSpPr>
        <p:spPr bwMode="auto">
          <a:xfrm flipV="1">
            <a:off x="4424164" y="2718171"/>
            <a:ext cx="4762" cy="360000"/>
          </a:xfrm>
          <a:prstGeom prst="line">
            <a:avLst/>
          </a:prstGeom>
          <a:noFill/>
          <a:ln w="57150">
            <a:solidFill>
              <a:srgbClr val="00B0F0"/>
            </a:solidFill>
            <a:round/>
            <a:headEnd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8" name="Rectangle 28"/>
          <p:cNvSpPr>
            <a:spLocks noChangeArrowheads="1"/>
          </p:cNvSpPr>
          <p:nvPr/>
        </p:nvSpPr>
        <p:spPr bwMode="auto">
          <a:xfrm>
            <a:off x="1213024" y="3098427"/>
            <a:ext cx="1285200" cy="180000"/>
          </a:xfrm>
          <a:prstGeom prst="rect">
            <a:avLst/>
          </a:prstGeom>
          <a:noFill/>
          <a:ln w="50800">
            <a:solidFill>
              <a:srgbClr val="00B0F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zh-CN" altLang="en-US"/>
          </a:p>
        </p:txBody>
      </p:sp>
      <p:sp>
        <p:nvSpPr>
          <p:cNvPr id="29" name="Line 29"/>
          <p:cNvSpPr>
            <a:spLocks noChangeShapeType="1"/>
          </p:cNvSpPr>
          <p:nvPr/>
        </p:nvSpPr>
        <p:spPr bwMode="auto">
          <a:xfrm flipV="1">
            <a:off x="5157588" y="2718171"/>
            <a:ext cx="0" cy="360000"/>
          </a:xfrm>
          <a:prstGeom prst="line">
            <a:avLst/>
          </a:prstGeom>
          <a:noFill/>
          <a:ln w="57150">
            <a:solidFill>
              <a:srgbClr val="00B0F0"/>
            </a:solidFill>
            <a:round/>
            <a:headEnd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30" name="Line 30"/>
          <p:cNvSpPr>
            <a:spLocks noChangeShapeType="1"/>
          </p:cNvSpPr>
          <p:nvPr/>
        </p:nvSpPr>
        <p:spPr bwMode="auto">
          <a:xfrm flipV="1">
            <a:off x="4802311" y="2232397"/>
            <a:ext cx="0" cy="184150"/>
          </a:xfrm>
          <a:prstGeom prst="line">
            <a:avLst/>
          </a:prstGeom>
          <a:noFill/>
          <a:ln w="57150">
            <a:solidFill>
              <a:srgbClr val="00B0F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31" name="Line 31"/>
          <p:cNvSpPr>
            <a:spLocks noChangeShapeType="1"/>
          </p:cNvSpPr>
          <p:nvPr/>
        </p:nvSpPr>
        <p:spPr bwMode="auto">
          <a:xfrm>
            <a:off x="4773192" y="2251472"/>
            <a:ext cx="1468800" cy="0"/>
          </a:xfrm>
          <a:prstGeom prst="line">
            <a:avLst/>
          </a:prstGeom>
          <a:noFill/>
          <a:ln w="57150">
            <a:solidFill>
              <a:srgbClr val="00B0F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32" name="Line 32"/>
          <p:cNvSpPr>
            <a:spLocks noChangeShapeType="1"/>
          </p:cNvSpPr>
          <p:nvPr/>
        </p:nvSpPr>
        <p:spPr bwMode="auto">
          <a:xfrm>
            <a:off x="6213896" y="2227353"/>
            <a:ext cx="0" cy="1584000"/>
          </a:xfrm>
          <a:prstGeom prst="line">
            <a:avLst/>
          </a:prstGeom>
          <a:noFill/>
          <a:ln w="57150">
            <a:solidFill>
              <a:srgbClr val="00B0F0"/>
            </a:solidFill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33" name="Line 33"/>
          <p:cNvSpPr>
            <a:spLocks noChangeShapeType="1"/>
          </p:cNvSpPr>
          <p:nvPr/>
        </p:nvSpPr>
        <p:spPr bwMode="auto">
          <a:xfrm>
            <a:off x="6185322" y="3784278"/>
            <a:ext cx="1004400" cy="0"/>
          </a:xfrm>
          <a:prstGeom prst="line">
            <a:avLst/>
          </a:prstGeom>
          <a:noFill/>
          <a:ln w="57150">
            <a:solidFill>
              <a:srgbClr val="00B0F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34" name="Line 34"/>
          <p:cNvSpPr>
            <a:spLocks noChangeShapeType="1"/>
          </p:cNvSpPr>
          <p:nvPr/>
        </p:nvSpPr>
        <p:spPr bwMode="auto">
          <a:xfrm flipV="1">
            <a:off x="7132266" y="4454572"/>
            <a:ext cx="1004400" cy="0"/>
          </a:xfrm>
          <a:prstGeom prst="line">
            <a:avLst/>
          </a:prstGeom>
          <a:noFill/>
          <a:ln w="57150">
            <a:solidFill>
              <a:srgbClr val="00B0F0"/>
            </a:solidFill>
            <a:round/>
            <a:headEnd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35" name="Line 42"/>
          <p:cNvSpPr>
            <a:spLocks noChangeShapeType="1"/>
          </p:cNvSpPr>
          <p:nvPr/>
        </p:nvSpPr>
        <p:spPr bwMode="auto">
          <a:xfrm flipH="1">
            <a:off x="7157145" y="3753324"/>
            <a:ext cx="0" cy="734400"/>
          </a:xfrm>
          <a:prstGeom prst="line">
            <a:avLst/>
          </a:prstGeom>
          <a:noFill/>
          <a:ln w="57150">
            <a:solidFill>
              <a:srgbClr val="00B0F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36" name="Line 36"/>
          <p:cNvSpPr>
            <a:spLocks noChangeShapeType="1"/>
          </p:cNvSpPr>
          <p:nvPr/>
        </p:nvSpPr>
        <p:spPr bwMode="auto">
          <a:xfrm flipV="1">
            <a:off x="6185323" y="3848347"/>
            <a:ext cx="1946820" cy="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zh-CN" altLang="en-US"/>
          </a:p>
        </p:txBody>
      </p:sp>
      <p:sp>
        <p:nvSpPr>
          <p:cNvPr id="37" name="Line 37"/>
          <p:cNvSpPr>
            <a:spLocks noChangeShapeType="1"/>
          </p:cNvSpPr>
          <p:nvPr/>
        </p:nvSpPr>
        <p:spPr bwMode="auto">
          <a:xfrm flipV="1">
            <a:off x="7127884" y="3250683"/>
            <a:ext cx="1004400" cy="0"/>
          </a:xfrm>
          <a:prstGeom prst="line">
            <a:avLst/>
          </a:prstGeom>
          <a:noFill/>
          <a:ln w="57150">
            <a:solidFill>
              <a:srgbClr val="00B050"/>
            </a:solidFill>
            <a:round/>
            <a:headEnd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zh-CN" altLang="en-US"/>
          </a:p>
        </p:txBody>
      </p:sp>
      <p:sp>
        <p:nvSpPr>
          <p:cNvPr id="38" name="Line 38"/>
          <p:cNvSpPr>
            <a:spLocks noChangeShapeType="1"/>
          </p:cNvSpPr>
          <p:nvPr/>
        </p:nvSpPr>
        <p:spPr bwMode="auto">
          <a:xfrm>
            <a:off x="6185323" y="3735181"/>
            <a:ext cx="1003511" cy="0"/>
          </a:xfrm>
          <a:prstGeom prst="line">
            <a:avLst/>
          </a:prstGeom>
          <a:noFill/>
          <a:ln w="57150">
            <a:solidFill>
              <a:srgbClr val="00B05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zh-CN" altLang="en-US"/>
          </a:p>
        </p:txBody>
      </p:sp>
      <p:sp>
        <p:nvSpPr>
          <p:cNvPr id="41" name="Line 41"/>
          <p:cNvSpPr>
            <a:spLocks noChangeShapeType="1"/>
          </p:cNvSpPr>
          <p:nvPr/>
        </p:nvSpPr>
        <p:spPr bwMode="auto">
          <a:xfrm flipH="1">
            <a:off x="7161221" y="3226872"/>
            <a:ext cx="0" cy="504000"/>
          </a:xfrm>
          <a:prstGeom prst="line">
            <a:avLst/>
          </a:prstGeom>
          <a:noFill/>
          <a:ln w="57150">
            <a:solidFill>
              <a:srgbClr val="00B05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42" name="Line 29"/>
          <p:cNvSpPr>
            <a:spLocks noChangeShapeType="1"/>
          </p:cNvSpPr>
          <p:nvPr/>
        </p:nvSpPr>
        <p:spPr bwMode="auto">
          <a:xfrm rot="10800000" flipV="1">
            <a:off x="1855623" y="3283103"/>
            <a:ext cx="1" cy="565244"/>
          </a:xfrm>
          <a:prstGeom prst="line">
            <a:avLst/>
          </a:prstGeom>
          <a:noFill/>
          <a:ln w="57150">
            <a:solidFill>
              <a:srgbClr val="00B0F0"/>
            </a:solidFill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zh-CN" altLang="en-US"/>
          </a:p>
        </p:txBody>
      </p:sp>
      <p:sp>
        <p:nvSpPr>
          <p:cNvPr id="43" name="Line 29"/>
          <p:cNvSpPr>
            <a:spLocks noChangeShapeType="1"/>
          </p:cNvSpPr>
          <p:nvPr/>
        </p:nvSpPr>
        <p:spPr bwMode="auto">
          <a:xfrm rot="16200000" flipV="1">
            <a:off x="3001572" y="2644595"/>
            <a:ext cx="0" cy="2350800"/>
          </a:xfrm>
          <a:prstGeom prst="line">
            <a:avLst/>
          </a:prstGeom>
          <a:noFill/>
          <a:ln w="57150">
            <a:solidFill>
              <a:srgbClr val="00B0F0"/>
            </a:solidFill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44" name="Rectangle 28"/>
          <p:cNvSpPr>
            <a:spLocks noChangeArrowheads="1"/>
          </p:cNvSpPr>
          <p:nvPr/>
        </p:nvSpPr>
        <p:spPr bwMode="auto">
          <a:xfrm>
            <a:off x="1213024" y="1979315"/>
            <a:ext cx="1285200" cy="180000"/>
          </a:xfrm>
          <a:prstGeom prst="rect">
            <a:avLst/>
          </a:prstGeom>
          <a:noFill/>
          <a:ln w="50800">
            <a:solidFill>
              <a:srgbClr val="00B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zh-CN" altLang="en-US"/>
          </a:p>
        </p:txBody>
      </p:sp>
      <p:sp>
        <p:nvSpPr>
          <p:cNvPr id="45" name="Line 29"/>
          <p:cNvSpPr>
            <a:spLocks noChangeShapeType="1"/>
          </p:cNvSpPr>
          <p:nvPr/>
        </p:nvSpPr>
        <p:spPr bwMode="auto">
          <a:xfrm rot="10800000" flipH="1" flipV="1">
            <a:off x="1855623" y="2168841"/>
            <a:ext cx="2" cy="1615438"/>
          </a:xfrm>
          <a:prstGeom prst="line">
            <a:avLst/>
          </a:prstGeom>
          <a:noFill/>
          <a:ln w="57150">
            <a:solidFill>
              <a:srgbClr val="00B050"/>
            </a:solidFill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zh-CN" altLang="en-US"/>
          </a:p>
        </p:txBody>
      </p:sp>
      <p:sp>
        <p:nvSpPr>
          <p:cNvPr id="46" name="Line 29"/>
          <p:cNvSpPr>
            <a:spLocks noChangeShapeType="1"/>
          </p:cNvSpPr>
          <p:nvPr/>
        </p:nvSpPr>
        <p:spPr bwMode="auto">
          <a:xfrm rot="16200000" flipV="1">
            <a:off x="3001572" y="2596860"/>
            <a:ext cx="0" cy="2350800"/>
          </a:xfrm>
          <a:prstGeom prst="line">
            <a:avLst/>
          </a:prstGeom>
          <a:noFill/>
          <a:ln w="57150">
            <a:solidFill>
              <a:srgbClr val="00B050"/>
            </a:solidFill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5" name="标题 24"/>
          <p:cNvSpPr>
            <a:spLocks noGrp="1"/>
          </p:cNvSpPr>
          <p:nvPr>
            <p:ph type="title"/>
          </p:nvPr>
        </p:nvSpPr>
        <p:spPr>
          <a:xfrm>
            <a:off x="692150" y="1124744"/>
            <a:ext cx="4465438" cy="535854"/>
          </a:xfr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noAutofit/>
          </a:bodyPr>
          <a:lstStyle/>
          <a:p>
            <a:pPr marL="342900" indent="-342900" algn="l" eaLnBrk="0" hangingPunct="0">
              <a:buFont typeface="Wingdings" pitchFamily="2" charset="2"/>
              <a:buChar char="Ø"/>
            </a:pPr>
            <a:r>
              <a:rPr lang="en-US" altLang="zh-CN" sz="2400" b="0" dirty="0">
                <a:solidFill>
                  <a:srgbClr val="003399"/>
                </a:solidFill>
                <a:ea typeface="+mn-ea"/>
              </a:rPr>
              <a:t>CPU</a:t>
            </a:r>
            <a:r>
              <a:rPr lang="zh-CN" altLang="zh-CN" sz="2400" b="0" dirty="0">
                <a:solidFill>
                  <a:srgbClr val="003399"/>
                </a:solidFill>
                <a:ea typeface="+mn-ea"/>
              </a:rPr>
              <a:t>向内存写数据过程</a:t>
            </a:r>
            <a:endParaRPr lang="zh-CN" altLang="en-US" sz="2400" b="0" dirty="0">
              <a:solidFill>
                <a:srgbClr val="003399"/>
              </a:solidFill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38247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50"/>
                            </p:stCondLst>
                            <p:childTnLst>
                              <p:par>
                                <p:cTn id="32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75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25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75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25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75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925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75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1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75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250"/>
                            </p:stCondLst>
                            <p:childTnLst>
                              <p:par>
                                <p:cTn id="8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75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2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微机原理">
  <a:themeElements>
    <a:clrScheme name="奥斯汀">
      <a:dk1>
        <a:sysClr val="windowText" lastClr="000000"/>
      </a:dk1>
      <a:lt1>
        <a:sysClr val="window" lastClr="C7EDCC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奥斯汀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微机原理</Template>
  <TotalTime>18471</TotalTime>
  <Words>5483</Words>
  <Application>Microsoft Office PowerPoint</Application>
  <PresentationFormat>全屏显示(4:3)</PresentationFormat>
  <Paragraphs>845</Paragraphs>
  <Slides>82</Slides>
  <Notes>82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82</vt:i4>
      </vt:variant>
    </vt:vector>
  </HeadingPairs>
  <TitlesOfParts>
    <vt:vector size="83" baseType="lpstr">
      <vt:lpstr>微机原理</vt:lpstr>
      <vt:lpstr>微型计算机原理与接口技术（第二版）</vt:lpstr>
      <vt:lpstr>第2章  Intel微处理器</vt:lpstr>
      <vt:lpstr>2.1  Intel 8086微处理器</vt:lpstr>
      <vt:lpstr>2.1.1  8086微处理器的主要特性</vt:lpstr>
      <vt:lpstr>2.1.2  8086微处理器的内部结构</vt:lpstr>
      <vt:lpstr>2、EU</vt:lpstr>
      <vt:lpstr>CPU取指令过程</vt:lpstr>
      <vt:lpstr>CPU对指令译码过程</vt:lpstr>
      <vt:lpstr>CPU向内存写数据过程</vt:lpstr>
      <vt:lpstr>3．8086的内部结构特点</vt:lpstr>
      <vt:lpstr>2.1.3  8086寄存器结构</vt:lpstr>
      <vt:lpstr>1．数据寄存器</vt:lpstr>
      <vt:lpstr>2．指针及变址寄存器（16位）</vt:lpstr>
      <vt:lpstr>3．段寄存器（16位）</vt:lpstr>
      <vt:lpstr>4．指令指针寄存器IP（16位）</vt:lpstr>
      <vt:lpstr>5．标志段寄存器（16位）</vt:lpstr>
      <vt:lpstr>5．标志段寄存器（16位）</vt:lpstr>
      <vt:lpstr>2.1.4  8086总线的工作周期</vt:lpstr>
      <vt:lpstr>2.1.5  8086的引脚及工作模式</vt:lpstr>
      <vt:lpstr>2．8086的引脚</vt:lpstr>
      <vt:lpstr>3．8086最小模式下的典型配置</vt:lpstr>
      <vt:lpstr>4．8086最大模式下的典型配置</vt:lpstr>
      <vt:lpstr>2.1.6  8086的存储器组织及I/O组织</vt:lpstr>
      <vt:lpstr> 数据存储</vt:lpstr>
      <vt:lpstr> 分体结构</vt:lpstr>
      <vt:lpstr> 分体结构</vt:lpstr>
      <vt:lpstr> 分段技术</vt:lpstr>
      <vt:lpstr> 分段技术</vt:lpstr>
      <vt:lpstr>2．8086的I/O组织</vt:lpstr>
      <vt:lpstr>2.1.7  8086的总线操作及时序</vt:lpstr>
      <vt:lpstr>1．系统复位与启动操作</vt:lpstr>
      <vt:lpstr>2．最小模式下的总线读操作</vt:lpstr>
      <vt:lpstr>3．最小模式下的总线写操作</vt:lpstr>
      <vt:lpstr>4．最大模式下的总线读操作</vt:lpstr>
      <vt:lpstr>5．最大模式下的总线写操作</vt:lpstr>
      <vt:lpstr>6．中断操作</vt:lpstr>
      <vt:lpstr>7．最小模式下总线保持请求/响应操作</vt:lpstr>
      <vt:lpstr>8．最大模式下总线请求/允许/释放操作</vt:lpstr>
      <vt:lpstr>2.1.8  IBM PC/XT微型计算机简介</vt:lpstr>
      <vt:lpstr>1．CPU子系统</vt:lpstr>
      <vt:lpstr>2．存储器子系统</vt:lpstr>
      <vt:lpstr>3．I/O子系统</vt:lpstr>
      <vt:lpstr>3．I/O子系统</vt:lpstr>
      <vt:lpstr>4．I/O扩展槽</vt:lpstr>
      <vt:lpstr>2.2  Intel 80386微处理器</vt:lpstr>
      <vt:lpstr>2.2.1  80386的主要特点</vt:lpstr>
      <vt:lpstr>2.2.2  80386的工作模式</vt:lpstr>
      <vt:lpstr>2.2.3  80386的内部结构</vt:lpstr>
      <vt:lpstr>2.2.3  80386的内部结构</vt:lpstr>
      <vt:lpstr>2.3  Intel 80486微处理器</vt:lpstr>
      <vt:lpstr>2.3.1  80486的主要特点</vt:lpstr>
      <vt:lpstr>2.3.2  80486的内部结构</vt:lpstr>
      <vt:lpstr>2.3.2  80486的内部结构</vt:lpstr>
      <vt:lpstr>2.4  Pentium系列微处理器</vt:lpstr>
      <vt:lpstr>2.4.1  Pentium微处理器</vt:lpstr>
      <vt:lpstr>2．Pentium微处理器的内部结构</vt:lpstr>
      <vt:lpstr>2．Pentium微处理器的内部结构</vt:lpstr>
      <vt:lpstr>2.4.2  Intel P6系列微处理器</vt:lpstr>
      <vt:lpstr>2．Intel P6系列微处理器的基本构成</vt:lpstr>
      <vt:lpstr>2．Intel P6系列微处理器的基本构成</vt:lpstr>
      <vt:lpstr>2.4.3  Pentium 4微处理器</vt:lpstr>
      <vt:lpstr>1．Pentium 4微处理器的体系结构特点</vt:lpstr>
      <vt:lpstr>2．由Pentium 4延伸的双核微处理器</vt:lpstr>
      <vt:lpstr>2.4.4  Pentium M微处理器</vt:lpstr>
      <vt:lpstr>2．Pentium M微处理器的发展历程</vt:lpstr>
      <vt:lpstr>2.5  酷睿系列微处理器</vt:lpstr>
      <vt:lpstr>2.5.1  Core 2微处理器</vt:lpstr>
      <vt:lpstr>1．Core 2微处理器的主要结构特点</vt:lpstr>
      <vt:lpstr>2．Core 2微处理器的主要技术特点</vt:lpstr>
      <vt:lpstr>2.5.2  Core i7／i5／i3微处理器</vt:lpstr>
      <vt:lpstr>2．Bloomfield核心的Core i7微处理器系统结构</vt:lpstr>
      <vt:lpstr>2．Bloomfield核心的Core i7微处理器系统结构</vt:lpstr>
      <vt:lpstr>3．Lynnfield核心的Core i7/i5微处理器系统结构</vt:lpstr>
      <vt:lpstr>4．Clarkdale核心的Core i5／i3微处理器系统结构</vt:lpstr>
      <vt:lpstr>4．Clarkdale核心的Core i5／i3微处理器系统结构</vt:lpstr>
      <vt:lpstr>5．Gulftown核心的Core i7微处理器系统结构</vt:lpstr>
      <vt:lpstr>6．SandyBridge微架构的Core i7／i5／i3微处理器</vt:lpstr>
      <vt:lpstr>6．SandyBridge微架构的Core i7／i5／i3微处理器</vt:lpstr>
      <vt:lpstr>习题与思考</vt:lpstr>
      <vt:lpstr>第2章  学习目标</vt:lpstr>
      <vt:lpstr>帮助</vt:lpstr>
      <vt:lpstr>再见</vt:lpstr>
    </vt:vector>
  </TitlesOfParts>
  <Company>ww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微型计算机原理与接口技术（第二版）</dc:title>
  <dc:creator>王向慧</dc:creator>
  <cp:lastModifiedBy>ww</cp:lastModifiedBy>
  <cp:revision>1461</cp:revision>
  <dcterms:created xsi:type="dcterms:W3CDTF">2015-12-01T07:23:04Z</dcterms:created>
  <dcterms:modified xsi:type="dcterms:W3CDTF">2016-02-24T02:11:16Z</dcterms:modified>
</cp:coreProperties>
</file>