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60"/>
  </p:notesMasterIdLst>
  <p:sldIdLst>
    <p:sldId id="278" r:id="rId3"/>
    <p:sldId id="257" r:id="rId4"/>
    <p:sldId id="279" r:id="rId5"/>
    <p:sldId id="280" r:id="rId6"/>
    <p:sldId id="281" r:id="rId7"/>
    <p:sldId id="282" r:id="rId8"/>
    <p:sldId id="283" r:id="rId9"/>
    <p:sldId id="284" r:id="rId10"/>
    <p:sldId id="285" r:id="rId11"/>
    <p:sldId id="288" r:id="rId12"/>
    <p:sldId id="286" r:id="rId13"/>
    <p:sldId id="287" r:id="rId14"/>
    <p:sldId id="295" r:id="rId15"/>
    <p:sldId id="289" r:id="rId16"/>
    <p:sldId id="290" r:id="rId17"/>
    <p:sldId id="291" r:id="rId18"/>
    <p:sldId id="292" r:id="rId19"/>
    <p:sldId id="293" r:id="rId20"/>
    <p:sldId id="294" r:id="rId21"/>
    <p:sldId id="296" r:id="rId22"/>
    <p:sldId id="297" r:id="rId23"/>
    <p:sldId id="298" r:id="rId24"/>
    <p:sldId id="299" r:id="rId25"/>
    <p:sldId id="300" r:id="rId26"/>
    <p:sldId id="301" r:id="rId27"/>
    <p:sldId id="302" r:id="rId28"/>
    <p:sldId id="304" r:id="rId29"/>
    <p:sldId id="303" r:id="rId30"/>
    <p:sldId id="305" r:id="rId31"/>
    <p:sldId id="306" r:id="rId32"/>
    <p:sldId id="307" r:id="rId33"/>
    <p:sldId id="308" r:id="rId34"/>
    <p:sldId id="309" r:id="rId35"/>
    <p:sldId id="310" r:id="rId36"/>
    <p:sldId id="311" r:id="rId37"/>
    <p:sldId id="312" r:id="rId38"/>
    <p:sldId id="313" r:id="rId39"/>
    <p:sldId id="315" r:id="rId40"/>
    <p:sldId id="316" r:id="rId41"/>
    <p:sldId id="317" r:id="rId42"/>
    <p:sldId id="318" r:id="rId43"/>
    <p:sldId id="319" r:id="rId44"/>
    <p:sldId id="321" r:id="rId45"/>
    <p:sldId id="320" r:id="rId46"/>
    <p:sldId id="322" r:id="rId47"/>
    <p:sldId id="323" r:id="rId48"/>
    <p:sldId id="324" r:id="rId49"/>
    <p:sldId id="325" r:id="rId50"/>
    <p:sldId id="326" r:id="rId51"/>
    <p:sldId id="327" r:id="rId52"/>
    <p:sldId id="328" r:id="rId53"/>
    <p:sldId id="329" r:id="rId54"/>
    <p:sldId id="330" r:id="rId55"/>
    <p:sldId id="331" r:id="rId56"/>
    <p:sldId id="332" r:id="rId57"/>
    <p:sldId id="333" r:id="rId58"/>
    <p:sldId id="337" r:id="rId5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E8937"/>
    <a:srgbClr val="CAE1B5"/>
    <a:srgbClr val="27329D"/>
    <a:srgbClr val="CACEF2"/>
    <a:srgbClr val="97D0ED"/>
    <a:srgbClr val="1B729D"/>
    <a:srgbClr val="ECECEC"/>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60" autoAdjust="0"/>
    <p:restoredTop sz="80410" autoAdjust="0"/>
  </p:normalViewPr>
  <p:slideViewPr>
    <p:cSldViewPr>
      <p:cViewPr varScale="1">
        <p:scale>
          <a:sx n="61" d="100"/>
          <a:sy n="61" d="100"/>
        </p:scale>
        <p:origin x="60" y="3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5FD4C8-E092-4A7C-AF10-F640ED742BED}" type="datetimeFigureOut">
              <a:rPr lang="zh-CN" altLang="en-US" smtClean="0"/>
              <a:t>2016/7/4 Monday</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E1B7EB-2CF5-4CFF-A413-351702B76324}" type="slidenum">
              <a:rPr lang="zh-CN" altLang="en-US" smtClean="0"/>
              <a:t>‹#›</a:t>
            </a:fld>
            <a:endParaRPr lang="zh-CN" altLang="en-US"/>
          </a:p>
        </p:txBody>
      </p:sp>
    </p:spTree>
    <p:extLst>
      <p:ext uri="{BB962C8B-B14F-4D97-AF65-F5344CB8AC3E}">
        <p14:creationId xmlns:p14="http://schemas.microsoft.com/office/powerpoint/2010/main" val="31509803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1</a:t>
            </a:fld>
            <a:endParaRPr lang="zh-CN" altLang="en-US"/>
          </a:p>
        </p:txBody>
      </p:sp>
    </p:spTree>
    <p:extLst>
      <p:ext uri="{BB962C8B-B14F-4D97-AF65-F5344CB8AC3E}">
        <p14:creationId xmlns:p14="http://schemas.microsoft.com/office/powerpoint/2010/main" val="1594845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6</a:t>
            </a:fld>
            <a:endParaRPr lang="zh-CN" altLang="en-US"/>
          </a:p>
        </p:txBody>
      </p:sp>
    </p:spTree>
    <p:extLst>
      <p:ext uri="{BB962C8B-B14F-4D97-AF65-F5344CB8AC3E}">
        <p14:creationId xmlns:p14="http://schemas.microsoft.com/office/powerpoint/2010/main" val="2939215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8</a:t>
            </a:fld>
            <a:endParaRPr lang="zh-CN" altLang="en-US"/>
          </a:p>
        </p:txBody>
      </p:sp>
    </p:spTree>
    <p:extLst>
      <p:ext uri="{BB962C8B-B14F-4D97-AF65-F5344CB8AC3E}">
        <p14:creationId xmlns:p14="http://schemas.microsoft.com/office/powerpoint/2010/main" val="3729191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10</a:t>
            </a:fld>
            <a:endParaRPr lang="zh-CN" altLang="en-US"/>
          </a:p>
        </p:txBody>
      </p:sp>
    </p:spTree>
    <p:extLst>
      <p:ext uri="{BB962C8B-B14F-4D97-AF65-F5344CB8AC3E}">
        <p14:creationId xmlns:p14="http://schemas.microsoft.com/office/powerpoint/2010/main" val="100572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42</a:t>
            </a:fld>
            <a:endParaRPr lang="zh-CN" altLang="en-US"/>
          </a:p>
        </p:txBody>
      </p:sp>
    </p:spTree>
    <p:extLst>
      <p:ext uri="{BB962C8B-B14F-4D97-AF65-F5344CB8AC3E}">
        <p14:creationId xmlns:p14="http://schemas.microsoft.com/office/powerpoint/2010/main" val="492165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49</a:t>
            </a:fld>
            <a:endParaRPr lang="zh-CN" altLang="en-US"/>
          </a:p>
        </p:txBody>
      </p:sp>
    </p:spTree>
    <p:extLst>
      <p:ext uri="{BB962C8B-B14F-4D97-AF65-F5344CB8AC3E}">
        <p14:creationId xmlns:p14="http://schemas.microsoft.com/office/powerpoint/2010/main" val="7851034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101" name="Rectangle 29"/>
          <p:cNvSpPr>
            <a:spLocks noChangeArrowheads="1"/>
          </p:cNvSpPr>
          <p:nvPr/>
        </p:nvSpPr>
        <p:spPr bwMode="ltGray">
          <a:xfrm>
            <a:off x="8004175" y="0"/>
            <a:ext cx="1139825" cy="6858000"/>
          </a:xfrm>
          <a:prstGeom prst="rect">
            <a:avLst/>
          </a:prstGeom>
          <a:solidFill>
            <a:srgbClr val="ECECE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02" name="Rectangle 30"/>
          <p:cNvSpPr>
            <a:spLocks noChangeArrowheads="1"/>
          </p:cNvSpPr>
          <p:nvPr/>
        </p:nvSpPr>
        <p:spPr bwMode="ltGray">
          <a:xfrm>
            <a:off x="0" y="4638675"/>
            <a:ext cx="9144000" cy="2219325"/>
          </a:xfrm>
          <a:prstGeom prst="rect">
            <a:avLst/>
          </a:prstGeom>
          <a:solidFill>
            <a:schemeClr val="folHlink">
              <a:alpha val="31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03" name="Rectangle 31"/>
          <p:cNvSpPr>
            <a:spLocks noChangeArrowheads="1"/>
          </p:cNvSpPr>
          <p:nvPr/>
        </p:nvSpPr>
        <p:spPr bwMode="ltGray">
          <a:xfrm>
            <a:off x="0" y="2149475"/>
            <a:ext cx="9144000" cy="249872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04" name="Freeform 32"/>
          <p:cNvSpPr>
            <a:spLocks/>
          </p:cNvSpPr>
          <p:nvPr/>
        </p:nvSpPr>
        <p:spPr bwMode="ltGray">
          <a:xfrm>
            <a:off x="-9525" y="2138363"/>
            <a:ext cx="8015288" cy="2271712"/>
          </a:xfrm>
          <a:custGeom>
            <a:avLst/>
            <a:gdLst>
              <a:gd name="T0" fmla="*/ 0 w 5049"/>
              <a:gd name="T1" fmla="*/ 0 h 1471"/>
              <a:gd name="T2" fmla="*/ 5049 w 5049"/>
              <a:gd name="T3" fmla="*/ 2 h 1471"/>
              <a:gd name="T4" fmla="*/ 5048 w 5049"/>
              <a:gd name="T5" fmla="*/ 1458 h 1471"/>
              <a:gd name="T6" fmla="*/ 0 w 5049"/>
              <a:gd name="T7" fmla="*/ 1471 h 1471"/>
              <a:gd name="T8" fmla="*/ 0 w 5049"/>
              <a:gd name="T9" fmla="*/ 0 h 1471"/>
            </a:gdLst>
            <a:ahLst/>
            <a:cxnLst>
              <a:cxn ang="0">
                <a:pos x="T0" y="T1"/>
              </a:cxn>
              <a:cxn ang="0">
                <a:pos x="T2" y="T3"/>
              </a:cxn>
              <a:cxn ang="0">
                <a:pos x="T4" y="T5"/>
              </a:cxn>
              <a:cxn ang="0">
                <a:pos x="T6" y="T7"/>
              </a:cxn>
              <a:cxn ang="0">
                <a:pos x="T8" y="T9"/>
              </a:cxn>
            </a:cxnLst>
            <a:rect l="0" t="0" r="r" b="b"/>
            <a:pathLst>
              <a:path w="5049" h="1471">
                <a:moveTo>
                  <a:pt x="0" y="0"/>
                </a:moveTo>
                <a:lnTo>
                  <a:pt x="5049" y="2"/>
                </a:lnTo>
                <a:lnTo>
                  <a:pt x="5048" y="1458"/>
                </a:lnTo>
                <a:lnTo>
                  <a:pt x="0" y="1471"/>
                </a:lnTo>
                <a:lnTo>
                  <a:pt x="0" y="0"/>
                </a:lnTo>
                <a:close/>
              </a:path>
            </a:pathLst>
          </a:custGeom>
          <a:solidFill>
            <a:schemeClr val="accent1">
              <a:alpha val="73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003366"/>
                  </a:outerShdw>
                </a:effectLst>
              </a14:hiddenEffects>
            </a:ext>
          </a:extLst>
        </p:spPr>
        <p:txBody>
          <a:bodyPr/>
          <a:lstStyle/>
          <a:p>
            <a:endParaRPr lang="zh-CN" altLang="en-US"/>
          </a:p>
        </p:txBody>
      </p:sp>
      <p:sp>
        <p:nvSpPr>
          <p:cNvPr id="3074" name="Rectangle 2"/>
          <p:cNvSpPr>
            <a:spLocks noGrp="1" noChangeArrowheads="1"/>
          </p:cNvSpPr>
          <p:nvPr>
            <p:ph type="ctrTitle"/>
          </p:nvPr>
        </p:nvSpPr>
        <p:spPr bwMode="black">
          <a:xfrm>
            <a:off x="1219200" y="1181100"/>
            <a:ext cx="6705600" cy="952500"/>
          </a:xfrm>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53882" dir="2700000" algn="ctr" rotWithShape="0">
                    <a:schemeClr val="tx1"/>
                  </a:outerShdw>
                </a:effectLst>
              </a14:hiddenEffects>
            </a:ext>
          </a:extLst>
        </p:spPr>
        <p:txBody>
          <a:bodyPr/>
          <a:lstStyle>
            <a:lvl1pPr algn="r">
              <a:defRPr sz="3600" b="1">
                <a:solidFill>
                  <a:schemeClr val="tx2"/>
                </a:solidFill>
              </a:defRPr>
            </a:lvl1pPr>
          </a:lstStyle>
          <a:p>
            <a:pPr lvl="0"/>
            <a:r>
              <a:rPr lang="en-US" altLang="zh-CN" noProof="0" smtClean="0"/>
              <a:t>Click to edit Master title </a:t>
            </a:r>
            <a:br>
              <a:rPr lang="en-US" altLang="zh-CN" noProof="0" smtClean="0"/>
            </a:br>
            <a:r>
              <a:rPr lang="en-US" altLang="zh-CN" noProof="0" smtClean="0"/>
              <a:t>style</a:t>
            </a:r>
          </a:p>
        </p:txBody>
      </p:sp>
      <p:sp>
        <p:nvSpPr>
          <p:cNvPr id="3076" name="Rectangle 4"/>
          <p:cNvSpPr>
            <a:spLocks noGrp="1" noChangeArrowheads="1"/>
          </p:cNvSpPr>
          <p:nvPr>
            <p:ph type="dt" sz="half" idx="2"/>
          </p:nvPr>
        </p:nvSpPr>
        <p:spPr>
          <a:xfrm>
            <a:off x="3886200" y="6527800"/>
            <a:ext cx="1752600" cy="168275"/>
          </a:xfrm>
        </p:spPr>
        <p:txBody>
          <a:bodyPr/>
          <a:lstStyle>
            <a:lvl1pPr algn="r">
              <a:defRPr>
                <a:solidFill>
                  <a:schemeClr val="tx2"/>
                </a:solidFill>
                <a:latin typeface="Times New Roman" panose="02020603050405020304" pitchFamily="18" charset="0"/>
                <a:ea typeface="宋体" panose="02010600030101010101" pitchFamily="2" charset="-122"/>
              </a:defRPr>
            </a:lvl1pPr>
          </a:lstStyle>
          <a:p>
            <a:endParaRPr lang="en-US" altLang="zh-CN"/>
          </a:p>
        </p:txBody>
      </p:sp>
      <p:sp>
        <p:nvSpPr>
          <p:cNvPr id="3077" name="Rectangle 5"/>
          <p:cNvSpPr>
            <a:spLocks noGrp="1" noChangeArrowheads="1"/>
          </p:cNvSpPr>
          <p:nvPr>
            <p:ph type="ftr" sz="quarter" idx="3"/>
          </p:nvPr>
        </p:nvSpPr>
        <p:spPr>
          <a:xfrm>
            <a:off x="304800" y="6502400"/>
            <a:ext cx="2057400" cy="228600"/>
          </a:xfrm>
        </p:spPr>
        <p:txBody>
          <a:bodyPr/>
          <a:lstStyle>
            <a:lvl1pPr algn="ctr">
              <a:defRPr sz="1400">
                <a:solidFill>
                  <a:schemeClr val="tx2"/>
                </a:solidFill>
                <a:latin typeface="Times New Roman" panose="02020603050405020304" pitchFamily="18" charset="0"/>
              </a:defRPr>
            </a:lvl1pPr>
          </a:lstStyle>
          <a:p>
            <a:endParaRPr lang="zh-CN" altLang="zh-CN"/>
          </a:p>
        </p:txBody>
      </p:sp>
      <p:sp>
        <p:nvSpPr>
          <p:cNvPr id="3078" name="Rectangle 6"/>
          <p:cNvSpPr>
            <a:spLocks noGrp="1" noChangeArrowheads="1"/>
          </p:cNvSpPr>
          <p:nvPr>
            <p:ph type="sldNum" sz="quarter" idx="4"/>
          </p:nvPr>
        </p:nvSpPr>
        <p:spPr>
          <a:xfrm>
            <a:off x="8293100" y="6413500"/>
            <a:ext cx="457200" cy="182563"/>
          </a:xfrm>
          <a:noFill/>
          <a:extLst>
            <a:ext uri="{909E8E84-426E-40DD-AFC4-6F175D3DCCD1}">
              <a14:hiddenFill xmlns:a14="http://schemas.microsoft.com/office/drawing/2010/main">
                <a:solidFill>
                  <a:schemeClr val="accent1"/>
                </a:solidFill>
              </a14:hiddenFill>
            </a:ext>
          </a:extLst>
        </p:spPr>
        <p:txBody>
          <a:bodyPr/>
          <a:lstStyle>
            <a:lvl1pPr algn="r">
              <a:defRPr sz="1400">
                <a:latin typeface="Times New Roman" panose="02020603050405020304" pitchFamily="18" charset="0"/>
              </a:defRPr>
            </a:lvl1pPr>
          </a:lstStyle>
          <a:p>
            <a:fld id="{B3A82C32-8061-45D9-AC1D-D1908F88605B}" type="slidenum">
              <a:rPr lang="en-US" altLang="zh-CN"/>
              <a:pPr/>
              <a:t>‹#›</a:t>
            </a:fld>
            <a:endParaRPr lang="en-US" altLang="zh-CN"/>
          </a:p>
        </p:txBody>
      </p:sp>
      <p:sp>
        <p:nvSpPr>
          <p:cNvPr id="3100" name="Text Box 28"/>
          <p:cNvSpPr txBox="1">
            <a:spLocks noChangeArrowheads="1"/>
          </p:cNvSpPr>
          <p:nvPr/>
        </p:nvSpPr>
        <p:spPr bwMode="auto">
          <a:xfrm>
            <a:off x="228600" y="166688"/>
            <a:ext cx="13033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latin typeface="Verdana" panose="020B0604030504040204" pitchFamily="34" charset="0"/>
                <a:ea typeface="宋体" panose="02010600030101010101" pitchFamily="2" charset="-122"/>
              </a:rPr>
              <a:t>LOGO</a:t>
            </a:r>
          </a:p>
        </p:txBody>
      </p:sp>
      <p:pic>
        <p:nvPicPr>
          <p:cNvPr id="3112" name="Picture 40" descr="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ltGray">
          <a:xfrm>
            <a:off x="1601788" y="2209800"/>
            <a:ext cx="2032000" cy="1717675"/>
          </a:xfrm>
          <a:prstGeom prst="rect">
            <a:avLst/>
          </a:prstGeom>
          <a:noFill/>
          <a:effectLst>
            <a:outerShdw algn="ctr" rotWithShape="0">
              <a:schemeClr val="tx1"/>
            </a:outerShdw>
          </a:effectLst>
          <a:extLst>
            <a:ext uri="{909E8E84-426E-40DD-AFC4-6F175D3DCCD1}">
              <a14:hiddenFill xmlns:a14="http://schemas.microsoft.com/office/drawing/2010/main">
                <a:solidFill>
                  <a:srgbClr val="FFFFFF"/>
                </a:solidFill>
              </a14:hiddenFill>
            </a:ext>
          </a:extLst>
        </p:spPr>
      </p:pic>
      <p:pic>
        <p:nvPicPr>
          <p:cNvPr id="3113" name="Picture 41" descr="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ltGray">
          <a:xfrm>
            <a:off x="177800" y="3048000"/>
            <a:ext cx="1957388" cy="1717675"/>
          </a:xfrm>
          <a:prstGeom prst="rect">
            <a:avLst/>
          </a:prstGeom>
          <a:noFill/>
          <a:effectLst>
            <a:outerShdw algn="ctr" rotWithShape="0">
              <a:schemeClr val="tx1"/>
            </a:outerShdw>
          </a:effectLst>
          <a:extLst>
            <a:ext uri="{909E8E84-426E-40DD-AFC4-6F175D3DCCD1}">
              <a14:hiddenFill xmlns:a14="http://schemas.microsoft.com/office/drawing/2010/main">
                <a:solidFill>
                  <a:srgbClr val="FFFFFF"/>
                </a:solidFill>
              </a14:hiddenFill>
            </a:ext>
          </a:extLst>
        </p:spPr>
      </p:pic>
      <p:pic>
        <p:nvPicPr>
          <p:cNvPr id="3114" name="Picture 42" descr="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ltGray">
          <a:xfrm>
            <a:off x="1587500" y="3921125"/>
            <a:ext cx="2033588" cy="1717675"/>
          </a:xfrm>
          <a:prstGeom prst="rect">
            <a:avLst/>
          </a:prstGeom>
          <a:noFill/>
          <a:effectLst>
            <a:outerShdw algn="ctr" rotWithShape="0">
              <a:schemeClr val="tx1"/>
            </a:outerShdw>
          </a:effectLst>
          <a:extLst>
            <a:ext uri="{909E8E84-426E-40DD-AFC4-6F175D3DCCD1}">
              <a14:hiddenFill xmlns:a14="http://schemas.microsoft.com/office/drawing/2010/main">
                <a:solidFill>
                  <a:srgbClr val="FFFFFF"/>
                </a:solidFill>
              </a14:hiddenFill>
            </a:ext>
          </a:extLst>
        </p:spPr>
      </p:pic>
      <p:sp>
        <p:nvSpPr>
          <p:cNvPr id="3075" name="Rectangle 3"/>
          <p:cNvSpPr>
            <a:spLocks noGrp="1" noChangeArrowheads="1"/>
          </p:cNvSpPr>
          <p:nvPr>
            <p:ph type="subTitle" idx="1"/>
          </p:nvPr>
        </p:nvSpPr>
        <p:spPr bwMode="white">
          <a:xfrm>
            <a:off x="3225800" y="3276600"/>
            <a:ext cx="4648200" cy="533400"/>
          </a:xfrm>
        </p:spPr>
        <p:txBody>
          <a:bodyPr/>
          <a:lstStyle>
            <a:lvl1pPr marL="0" indent="0" algn="r">
              <a:buFont typeface="Wingdings" panose="05000000000000000000" pitchFamily="2" charset="2"/>
              <a:buNone/>
              <a:defRPr sz="1800" b="0">
                <a:solidFill>
                  <a:schemeClr val="bg1"/>
                </a:solidFill>
              </a:defRPr>
            </a:lvl1pPr>
          </a:lstStyle>
          <a:p>
            <a:pPr lvl="0"/>
            <a:r>
              <a:rPr lang="en-US" altLang="zh-CN" noProof="0" smtClean="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灯片编号占位符 4"/>
          <p:cNvSpPr>
            <a:spLocks noGrp="1"/>
          </p:cNvSpPr>
          <p:nvPr>
            <p:ph type="sldNum" sz="quarter" idx="11"/>
          </p:nvPr>
        </p:nvSpPr>
        <p:spPr/>
        <p:txBody>
          <a:bodyPr/>
          <a:lstStyle>
            <a:lvl1pPr>
              <a:defRPr/>
            </a:lvl1pPr>
          </a:lstStyle>
          <a:p>
            <a:fld id="{B5BF3EC2-E24F-4072-B0DD-6F6D3CBE2680}" type="slidenum">
              <a:rPr lang="en-US" altLang="zh-CN"/>
              <a:pPr/>
              <a:t>‹#›</a:t>
            </a:fld>
            <a:endParaRPr lang="en-US" altLang="zh-CN"/>
          </a:p>
        </p:txBody>
      </p:sp>
      <p:sp>
        <p:nvSpPr>
          <p:cNvPr id="6" name="页脚占位符 5"/>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3365208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34150" y="381000"/>
            <a:ext cx="2076450" cy="5943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381000"/>
            <a:ext cx="6076950" cy="5943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灯片编号占位符 4"/>
          <p:cNvSpPr>
            <a:spLocks noGrp="1"/>
          </p:cNvSpPr>
          <p:nvPr>
            <p:ph type="sldNum" sz="quarter" idx="11"/>
          </p:nvPr>
        </p:nvSpPr>
        <p:spPr/>
        <p:txBody>
          <a:bodyPr/>
          <a:lstStyle>
            <a:lvl1pPr>
              <a:defRPr/>
            </a:lvl1pPr>
          </a:lstStyle>
          <a:p>
            <a:fld id="{3B16DB4E-398E-495A-BC1A-73ADE1DE7545}" type="slidenum">
              <a:rPr lang="en-US" altLang="zh-CN"/>
              <a:pPr/>
              <a:t>‹#›</a:t>
            </a:fld>
            <a:endParaRPr lang="en-US" altLang="zh-CN"/>
          </a:p>
        </p:txBody>
      </p:sp>
      <p:sp>
        <p:nvSpPr>
          <p:cNvPr id="6" name="页脚占位符 5"/>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12798752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43000" y="381000"/>
            <a:ext cx="67818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304800" y="1066800"/>
            <a:ext cx="8305800" cy="5257800"/>
          </a:xfrm>
        </p:spPr>
        <p:txBody>
          <a:bodyPr/>
          <a:lstStyle/>
          <a:p>
            <a:endParaRPr lang="zh-CN" altLang="en-US"/>
          </a:p>
        </p:txBody>
      </p:sp>
      <p:sp>
        <p:nvSpPr>
          <p:cNvPr id="4" name="日期占位符 3"/>
          <p:cNvSpPr>
            <a:spLocks noGrp="1"/>
          </p:cNvSpPr>
          <p:nvPr>
            <p:ph type="dt" sz="half" idx="10"/>
          </p:nvPr>
        </p:nvSpPr>
        <p:spPr>
          <a:xfrm>
            <a:off x="304800" y="6462713"/>
            <a:ext cx="2667000" cy="242887"/>
          </a:xfrm>
        </p:spPr>
        <p:txBody>
          <a:bodyPr/>
          <a:lstStyle>
            <a:lvl1pPr>
              <a:defRPr/>
            </a:lvl1pPr>
          </a:lstStyle>
          <a:p>
            <a:endParaRPr lang="zh-CN" altLang="zh-CN"/>
          </a:p>
        </p:txBody>
      </p:sp>
      <p:sp>
        <p:nvSpPr>
          <p:cNvPr id="5" name="灯片编号占位符 4"/>
          <p:cNvSpPr>
            <a:spLocks noGrp="1"/>
          </p:cNvSpPr>
          <p:nvPr>
            <p:ph type="sldNum" sz="quarter" idx="11"/>
          </p:nvPr>
        </p:nvSpPr>
        <p:spPr>
          <a:xfrm>
            <a:off x="8293100" y="6375400"/>
            <a:ext cx="457200" cy="228600"/>
          </a:xfrm>
        </p:spPr>
        <p:txBody>
          <a:bodyPr/>
          <a:lstStyle>
            <a:lvl1pPr>
              <a:defRPr/>
            </a:lvl1pPr>
          </a:lstStyle>
          <a:p>
            <a:fld id="{65D0B8AD-1236-457D-BAA5-5913A0CD5438}" type="slidenum">
              <a:rPr lang="en-US" altLang="zh-CN"/>
              <a:pPr/>
              <a:t>‹#›</a:t>
            </a:fld>
            <a:endParaRPr lang="en-US" altLang="zh-CN"/>
          </a:p>
        </p:txBody>
      </p:sp>
      <p:sp>
        <p:nvSpPr>
          <p:cNvPr id="6" name="页脚占位符 5"/>
          <p:cNvSpPr>
            <a:spLocks noGrp="1"/>
          </p:cNvSpPr>
          <p:nvPr>
            <p:ph type="ftr" sz="quarter" idx="12"/>
          </p:nvPr>
        </p:nvSpPr>
        <p:spPr>
          <a:xfrm>
            <a:off x="5257800" y="6477000"/>
            <a:ext cx="2895600" cy="228600"/>
          </a:xfrm>
        </p:spPr>
        <p:txBody>
          <a:bodyPr/>
          <a:lstStyle>
            <a:lvl1pPr>
              <a:defRPr/>
            </a:lvl1pPr>
          </a:lstStyle>
          <a:p>
            <a:r>
              <a:rPr lang="en-US" altLang="zh-CN"/>
              <a:t>www.themegallery.com</a:t>
            </a:r>
          </a:p>
        </p:txBody>
      </p:sp>
    </p:spTree>
    <p:extLst>
      <p:ext uri="{BB962C8B-B14F-4D97-AF65-F5344CB8AC3E}">
        <p14:creationId xmlns:p14="http://schemas.microsoft.com/office/powerpoint/2010/main" val="30249123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969963" y="4149725"/>
            <a:ext cx="7772400" cy="1035050"/>
          </a:xfrm>
        </p:spPr>
        <p:txBody>
          <a:bodyPr/>
          <a:lstStyle>
            <a:lvl1pPr marL="0" indent="0">
              <a:defRPr sz="3600">
                <a:solidFill>
                  <a:srgbClr val="0099CC"/>
                </a:solidFill>
              </a:defRPr>
            </a:lvl1pPr>
          </a:lstStyle>
          <a:p>
            <a:pPr lvl="0"/>
            <a:r>
              <a:rPr lang="zh-CN" altLang="zh-CN" noProof="0" smtClean="0">
                <a:sym typeface="Calibri" pitchFamily="34" charset="0"/>
              </a:rPr>
              <a:t>单击此处编辑母版标题样式</a:t>
            </a:r>
          </a:p>
        </p:txBody>
      </p:sp>
      <p:sp>
        <p:nvSpPr>
          <p:cNvPr id="2051" name="Rectangle 3"/>
          <p:cNvSpPr>
            <a:spLocks noGrp="1" noChangeArrowheads="1"/>
          </p:cNvSpPr>
          <p:nvPr>
            <p:ph type="subTitle" idx="1"/>
          </p:nvPr>
        </p:nvSpPr>
        <p:spPr>
          <a:xfrm>
            <a:off x="2339975" y="5446713"/>
            <a:ext cx="6400800" cy="911225"/>
          </a:xfrm>
        </p:spPr>
        <p:txBody>
          <a:bodyPr/>
          <a:lstStyle>
            <a:lvl1pPr algn="r">
              <a:defRPr sz="2800">
                <a:solidFill>
                  <a:srgbClr val="0099CC"/>
                </a:solidFill>
              </a:defRPr>
            </a:lvl1pPr>
          </a:lstStyle>
          <a:p>
            <a:pPr lvl="0"/>
            <a:r>
              <a:rPr lang="zh-CN" altLang="zh-CN" noProof="0" smtClean="0">
                <a:sym typeface="Calibri" pitchFamily="34" charset="0"/>
              </a:rPr>
              <a:t>单击此处编辑母版副标题样式</a:t>
            </a:r>
          </a:p>
        </p:txBody>
      </p:sp>
    </p:spTree>
    <p:extLst>
      <p:ext uri="{BB962C8B-B14F-4D97-AF65-F5344CB8AC3E}">
        <p14:creationId xmlns:p14="http://schemas.microsoft.com/office/powerpoint/2010/main" val="7675486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264928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555223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318481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887519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4110360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5819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灯片编号占位符 4"/>
          <p:cNvSpPr>
            <a:spLocks noGrp="1"/>
          </p:cNvSpPr>
          <p:nvPr>
            <p:ph type="sldNum" sz="quarter" idx="11"/>
          </p:nvPr>
        </p:nvSpPr>
        <p:spPr/>
        <p:txBody>
          <a:bodyPr/>
          <a:lstStyle>
            <a:lvl1pPr>
              <a:defRPr/>
            </a:lvl1pPr>
          </a:lstStyle>
          <a:p>
            <a:fld id="{7EB1D9D7-088A-4016-9C21-0816E9EDDC03}" type="slidenum">
              <a:rPr lang="en-US" altLang="zh-CN"/>
              <a:pPr/>
              <a:t>‹#›</a:t>
            </a:fld>
            <a:endParaRPr lang="en-US" altLang="zh-CN"/>
          </a:p>
        </p:txBody>
      </p:sp>
      <p:sp>
        <p:nvSpPr>
          <p:cNvPr id="6" name="页脚占位符 5"/>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19482946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04183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537114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052740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6225"/>
            <a:ext cx="2057400" cy="58499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6225"/>
            <a:ext cx="6019800" cy="58499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3314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灯片编号占位符 4"/>
          <p:cNvSpPr>
            <a:spLocks noGrp="1"/>
          </p:cNvSpPr>
          <p:nvPr>
            <p:ph type="sldNum" sz="quarter" idx="11"/>
          </p:nvPr>
        </p:nvSpPr>
        <p:spPr/>
        <p:txBody>
          <a:bodyPr/>
          <a:lstStyle>
            <a:lvl1pPr>
              <a:defRPr/>
            </a:lvl1pPr>
          </a:lstStyle>
          <a:p>
            <a:fld id="{CB10D4F9-D69E-4E39-949B-294B7EFAADE0}" type="slidenum">
              <a:rPr lang="en-US" altLang="zh-CN"/>
              <a:pPr/>
              <a:t>‹#›</a:t>
            </a:fld>
            <a:endParaRPr lang="en-US" altLang="zh-CN"/>
          </a:p>
        </p:txBody>
      </p:sp>
      <p:sp>
        <p:nvSpPr>
          <p:cNvPr id="6" name="页脚占位符 5"/>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937227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066800"/>
            <a:ext cx="4076700" cy="5257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33900" y="1066800"/>
            <a:ext cx="4076700" cy="5257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灯片编号占位符 5"/>
          <p:cNvSpPr>
            <a:spLocks noGrp="1"/>
          </p:cNvSpPr>
          <p:nvPr>
            <p:ph type="sldNum" sz="quarter" idx="11"/>
          </p:nvPr>
        </p:nvSpPr>
        <p:spPr/>
        <p:txBody>
          <a:bodyPr/>
          <a:lstStyle>
            <a:lvl1pPr>
              <a:defRPr/>
            </a:lvl1pPr>
          </a:lstStyle>
          <a:p>
            <a:fld id="{528D2606-3754-4566-B8C0-FA2A7017784D}" type="slidenum">
              <a:rPr lang="en-US" altLang="zh-CN"/>
              <a:pPr/>
              <a:t>‹#›</a:t>
            </a:fld>
            <a:endParaRPr lang="en-US" altLang="zh-CN"/>
          </a:p>
        </p:txBody>
      </p:sp>
      <p:sp>
        <p:nvSpPr>
          <p:cNvPr id="7" name="页脚占位符 6"/>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2304753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zh-CN"/>
          </a:p>
        </p:txBody>
      </p:sp>
      <p:sp>
        <p:nvSpPr>
          <p:cNvPr id="8" name="灯片编号占位符 7"/>
          <p:cNvSpPr>
            <a:spLocks noGrp="1"/>
          </p:cNvSpPr>
          <p:nvPr>
            <p:ph type="sldNum" sz="quarter" idx="11"/>
          </p:nvPr>
        </p:nvSpPr>
        <p:spPr/>
        <p:txBody>
          <a:bodyPr/>
          <a:lstStyle>
            <a:lvl1pPr>
              <a:defRPr/>
            </a:lvl1pPr>
          </a:lstStyle>
          <a:p>
            <a:fld id="{713899CE-08B1-4A5F-BDD5-0681973DA01E}" type="slidenum">
              <a:rPr lang="en-US" altLang="zh-CN"/>
              <a:pPr/>
              <a:t>‹#›</a:t>
            </a:fld>
            <a:endParaRPr lang="en-US" altLang="zh-CN"/>
          </a:p>
        </p:txBody>
      </p:sp>
      <p:sp>
        <p:nvSpPr>
          <p:cNvPr id="9" name="页脚占位符 8"/>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863234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zh-CN"/>
          </a:p>
        </p:txBody>
      </p:sp>
      <p:sp>
        <p:nvSpPr>
          <p:cNvPr id="4" name="灯片编号占位符 3"/>
          <p:cNvSpPr>
            <a:spLocks noGrp="1"/>
          </p:cNvSpPr>
          <p:nvPr>
            <p:ph type="sldNum" sz="quarter" idx="11"/>
          </p:nvPr>
        </p:nvSpPr>
        <p:spPr/>
        <p:txBody>
          <a:bodyPr/>
          <a:lstStyle>
            <a:lvl1pPr>
              <a:defRPr/>
            </a:lvl1pPr>
          </a:lstStyle>
          <a:p>
            <a:fld id="{046DF073-4657-4BE5-8466-90820E432F8D}" type="slidenum">
              <a:rPr lang="en-US" altLang="zh-CN"/>
              <a:pPr/>
              <a:t>‹#›</a:t>
            </a:fld>
            <a:endParaRPr lang="en-US" altLang="zh-CN"/>
          </a:p>
        </p:txBody>
      </p:sp>
      <p:sp>
        <p:nvSpPr>
          <p:cNvPr id="5" name="页脚占位符 4"/>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80512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zh-CN"/>
          </a:p>
        </p:txBody>
      </p:sp>
      <p:sp>
        <p:nvSpPr>
          <p:cNvPr id="3" name="灯片编号占位符 2"/>
          <p:cNvSpPr>
            <a:spLocks noGrp="1"/>
          </p:cNvSpPr>
          <p:nvPr>
            <p:ph type="sldNum" sz="quarter" idx="11"/>
          </p:nvPr>
        </p:nvSpPr>
        <p:spPr/>
        <p:txBody>
          <a:bodyPr/>
          <a:lstStyle>
            <a:lvl1pPr>
              <a:defRPr/>
            </a:lvl1pPr>
          </a:lstStyle>
          <a:p>
            <a:fld id="{370D62C9-C408-422C-87AA-39A7500B5755}" type="slidenum">
              <a:rPr lang="en-US" altLang="zh-CN"/>
              <a:pPr/>
              <a:t>‹#›</a:t>
            </a:fld>
            <a:endParaRPr lang="en-US" altLang="zh-CN"/>
          </a:p>
        </p:txBody>
      </p:sp>
      <p:sp>
        <p:nvSpPr>
          <p:cNvPr id="4" name="页脚占位符 3"/>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33937478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灯片编号占位符 5"/>
          <p:cNvSpPr>
            <a:spLocks noGrp="1"/>
          </p:cNvSpPr>
          <p:nvPr>
            <p:ph type="sldNum" sz="quarter" idx="11"/>
          </p:nvPr>
        </p:nvSpPr>
        <p:spPr/>
        <p:txBody>
          <a:bodyPr/>
          <a:lstStyle>
            <a:lvl1pPr>
              <a:defRPr/>
            </a:lvl1pPr>
          </a:lstStyle>
          <a:p>
            <a:fld id="{7D4519DC-3421-4729-828B-B8881FB627A6}" type="slidenum">
              <a:rPr lang="en-US" altLang="zh-CN"/>
              <a:pPr/>
              <a:t>‹#›</a:t>
            </a:fld>
            <a:endParaRPr lang="en-US" altLang="zh-CN"/>
          </a:p>
        </p:txBody>
      </p:sp>
      <p:sp>
        <p:nvSpPr>
          <p:cNvPr id="7" name="页脚占位符 6"/>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4190150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灯片编号占位符 5"/>
          <p:cNvSpPr>
            <a:spLocks noGrp="1"/>
          </p:cNvSpPr>
          <p:nvPr>
            <p:ph type="sldNum" sz="quarter" idx="11"/>
          </p:nvPr>
        </p:nvSpPr>
        <p:spPr/>
        <p:txBody>
          <a:bodyPr/>
          <a:lstStyle>
            <a:lvl1pPr>
              <a:defRPr/>
            </a:lvl1pPr>
          </a:lstStyle>
          <a:p>
            <a:fld id="{9264D740-0173-4725-A5B5-3826C5DA51B4}" type="slidenum">
              <a:rPr lang="en-US" altLang="zh-CN"/>
              <a:pPr/>
              <a:t>‹#›</a:t>
            </a:fld>
            <a:endParaRPr lang="en-US" altLang="zh-CN"/>
          </a:p>
        </p:txBody>
      </p:sp>
      <p:sp>
        <p:nvSpPr>
          <p:cNvPr id="7" name="页脚占位符 6"/>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1644487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4.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8" name="Freeform 34"/>
          <p:cNvSpPr>
            <a:spLocks/>
          </p:cNvSpPr>
          <p:nvPr/>
        </p:nvSpPr>
        <p:spPr bwMode="ltGray">
          <a:xfrm>
            <a:off x="-23813" y="344488"/>
            <a:ext cx="8194676" cy="633412"/>
          </a:xfrm>
          <a:custGeom>
            <a:avLst/>
            <a:gdLst>
              <a:gd name="T0" fmla="*/ 0 w 5049"/>
              <a:gd name="T1" fmla="*/ 0 h 1471"/>
              <a:gd name="T2" fmla="*/ 5049 w 5049"/>
              <a:gd name="T3" fmla="*/ 2 h 1471"/>
              <a:gd name="T4" fmla="*/ 5048 w 5049"/>
              <a:gd name="T5" fmla="*/ 1458 h 1471"/>
              <a:gd name="T6" fmla="*/ 0 w 5049"/>
              <a:gd name="T7" fmla="*/ 1471 h 1471"/>
              <a:gd name="T8" fmla="*/ 0 w 5049"/>
              <a:gd name="T9" fmla="*/ 0 h 1471"/>
            </a:gdLst>
            <a:ahLst/>
            <a:cxnLst>
              <a:cxn ang="0">
                <a:pos x="T0" y="T1"/>
              </a:cxn>
              <a:cxn ang="0">
                <a:pos x="T2" y="T3"/>
              </a:cxn>
              <a:cxn ang="0">
                <a:pos x="T4" y="T5"/>
              </a:cxn>
              <a:cxn ang="0">
                <a:pos x="T6" y="T7"/>
              </a:cxn>
              <a:cxn ang="0">
                <a:pos x="T8" y="T9"/>
              </a:cxn>
            </a:cxnLst>
            <a:rect l="0" t="0" r="r" b="b"/>
            <a:pathLst>
              <a:path w="5049" h="1471">
                <a:moveTo>
                  <a:pt x="0" y="0"/>
                </a:moveTo>
                <a:lnTo>
                  <a:pt x="5049" y="2"/>
                </a:lnTo>
                <a:lnTo>
                  <a:pt x="5048" y="1458"/>
                </a:lnTo>
                <a:lnTo>
                  <a:pt x="0" y="1471"/>
                </a:lnTo>
                <a:lnTo>
                  <a:pt x="0" y="0"/>
                </a:lnTo>
                <a:close/>
              </a:path>
            </a:pathLst>
          </a:cu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003366"/>
                  </a:outerShdw>
                </a:effectLst>
              </a14:hiddenEffects>
            </a:ext>
          </a:extLst>
        </p:spPr>
        <p:txBody>
          <a:bodyPr/>
          <a:lstStyle/>
          <a:p>
            <a:endParaRPr lang="zh-CN" altLang="en-US"/>
          </a:p>
        </p:txBody>
      </p:sp>
      <p:grpSp>
        <p:nvGrpSpPr>
          <p:cNvPr id="1062" name="Group 38"/>
          <p:cNvGrpSpPr>
            <a:grpSpLocks/>
          </p:cNvGrpSpPr>
          <p:nvPr/>
        </p:nvGrpSpPr>
        <p:grpSpPr bwMode="auto">
          <a:xfrm>
            <a:off x="152400" y="228600"/>
            <a:ext cx="838200" cy="838200"/>
            <a:chOff x="18" y="144"/>
            <a:chExt cx="510" cy="480"/>
          </a:xfrm>
        </p:grpSpPr>
        <p:sp>
          <p:nvSpPr>
            <p:cNvPr id="1063" name="AutoShape 39"/>
            <p:cNvSpPr>
              <a:spLocks noChangeArrowheads="1"/>
            </p:cNvSpPr>
            <p:nvPr userDrawn="1"/>
          </p:nvSpPr>
          <p:spPr bwMode="ltGray">
            <a:xfrm>
              <a:off x="18" y="258"/>
              <a:ext cx="288" cy="240"/>
            </a:xfrm>
            <a:prstGeom prst="hexagon">
              <a:avLst>
                <a:gd name="adj" fmla="val 30000"/>
                <a:gd name="vf" fmla="val 115470"/>
              </a:avLst>
            </a:prstGeom>
            <a:solidFill>
              <a:schemeClr val="hlink"/>
            </a:solidFill>
            <a:ln w="28575">
              <a:solidFill>
                <a:schemeClr val="bg1"/>
              </a:solidFill>
              <a:miter lim="800000"/>
              <a:headEnd/>
              <a:tailEnd/>
            </a:ln>
            <a:effectLst>
              <a:outerShdw dist="56796" dir="1593903" algn="ctr" rotWithShape="0">
                <a:srgbClr val="666633">
                  <a:alpha val="50000"/>
                </a:srgbClr>
              </a:outerShdw>
            </a:effectLst>
          </p:spPr>
          <p:txBody>
            <a:bodyPr wrap="none" anchor="ctr"/>
            <a:lstStyle/>
            <a:p>
              <a:endParaRPr lang="zh-CN" altLang="en-US"/>
            </a:p>
          </p:txBody>
        </p:sp>
        <p:sp>
          <p:nvSpPr>
            <p:cNvPr id="1064" name="AutoShape 40"/>
            <p:cNvSpPr>
              <a:spLocks noChangeArrowheads="1"/>
            </p:cNvSpPr>
            <p:nvPr userDrawn="1"/>
          </p:nvSpPr>
          <p:spPr bwMode="ltGray">
            <a:xfrm>
              <a:off x="240" y="144"/>
              <a:ext cx="288" cy="240"/>
            </a:xfrm>
            <a:prstGeom prst="hexagon">
              <a:avLst>
                <a:gd name="adj" fmla="val 30000"/>
                <a:gd name="vf" fmla="val 115470"/>
              </a:avLst>
            </a:prstGeom>
            <a:solidFill>
              <a:schemeClr val="accent2"/>
            </a:solidFill>
            <a:ln w="28575">
              <a:solidFill>
                <a:schemeClr val="bg1"/>
              </a:solidFill>
              <a:miter lim="800000"/>
              <a:headEnd/>
              <a:tailEnd/>
            </a:ln>
            <a:effectLst>
              <a:outerShdw dist="56796" dir="1593903" algn="ctr" rotWithShape="0">
                <a:srgbClr val="666633">
                  <a:alpha val="50000"/>
                </a:srgbClr>
              </a:outerShdw>
            </a:effectLst>
          </p:spPr>
          <p:txBody>
            <a:bodyPr wrap="none" anchor="ctr"/>
            <a:lstStyle/>
            <a:p>
              <a:endParaRPr lang="zh-CN" altLang="en-US"/>
            </a:p>
          </p:txBody>
        </p:sp>
        <p:sp>
          <p:nvSpPr>
            <p:cNvPr id="1065" name="AutoShape 41"/>
            <p:cNvSpPr>
              <a:spLocks noChangeArrowheads="1"/>
            </p:cNvSpPr>
            <p:nvPr userDrawn="1"/>
          </p:nvSpPr>
          <p:spPr bwMode="ltGray">
            <a:xfrm>
              <a:off x="240" y="384"/>
              <a:ext cx="288" cy="240"/>
            </a:xfrm>
            <a:prstGeom prst="hexagon">
              <a:avLst>
                <a:gd name="adj" fmla="val 30000"/>
                <a:gd name="vf" fmla="val 115470"/>
              </a:avLst>
            </a:prstGeom>
            <a:solidFill>
              <a:schemeClr val="accent1"/>
            </a:solidFill>
            <a:ln w="28575">
              <a:solidFill>
                <a:schemeClr val="bg1"/>
              </a:solidFill>
              <a:miter lim="800000"/>
              <a:headEnd/>
              <a:tailEnd/>
            </a:ln>
            <a:effectLst>
              <a:outerShdw dist="56796" dir="1593903" algn="ctr" rotWithShape="0">
                <a:srgbClr val="666633">
                  <a:alpha val="50000"/>
                </a:srgbClr>
              </a:outerShdw>
            </a:effectLst>
          </p:spPr>
          <p:txBody>
            <a:bodyPr wrap="none" anchor="ctr"/>
            <a:lstStyle/>
            <a:p>
              <a:endParaRPr lang="zh-CN" altLang="en-US"/>
            </a:p>
          </p:txBody>
        </p:sp>
      </p:grpSp>
      <p:sp>
        <p:nvSpPr>
          <p:cNvPr id="1027" name="Rectangle 3"/>
          <p:cNvSpPr>
            <a:spLocks noGrp="1" noChangeArrowheads="1"/>
          </p:cNvSpPr>
          <p:nvPr>
            <p:ph type="body" idx="1"/>
          </p:nvPr>
        </p:nvSpPr>
        <p:spPr bwMode="auto">
          <a:xfrm>
            <a:off x="304800" y="1066800"/>
            <a:ext cx="83058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dt" sz="half" idx="2"/>
          </p:nvPr>
        </p:nvSpPr>
        <p:spPr bwMode="auto">
          <a:xfrm>
            <a:off x="304800" y="6462713"/>
            <a:ext cx="2667000" cy="24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zh-CN" altLang="zh-CN"/>
          </a:p>
        </p:txBody>
      </p:sp>
      <p:sp>
        <p:nvSpPr>
          <p:cNvPr id="1026" name="Rectangle 2"/>
          <p:cNvSpPr>
            <a:spLocks noGrp="1" noChangeArrowheads="1"/>
          </p:cNvSpPr>
          <p:nvPr>
            <p:ph type="title"/>
          </p:nvPr>
        </p:nvSpPr>
        <p:spPr bwMode="white">
          <a:xfrm>
            <a:off x="1143000" y="381000"/>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grpSp>
        <p:nvGrpSpPr>
          <p:cNvPr id="1059" name="Group 35"/>
          <p:cNvGrpSpPr>
            <a:grpSpLocks/>
          </p:cNvGrpSpPr>
          <p:nvPr/>
        </p:nvGrpSpPr>
        <p:grpSpPr bwMode="auto">
          <a:xfrm>
            <a:off x="8153400" y="0"/>
            <a:ext cx="990600" cy="6858000"/>
            <a:chOff x="5040" y="0"/>
            <a:chExt cx="720" cy="4320"/>
          </a:xfrm>
        </p:grpSpPr>
        <p:sp>
          <p:nvSpPr>
            <p:cNvPr id="1060" name="Rectangle 36"/>
            <p:cNvSpPr>
              <a:spLocks noChangeArrowheads="1"/>
            </p:cNvSpPr>
            <p:nvPr userDrawn="1"/>
          </p:nvSpPr>
          <p:spPr bwMode="ltGray">
            <a:xfrm>
              <a:off x="5042" y="0"/>
              <a:ext cx="718" cy="4320"/>
            </a:xfrm>
            <a:prstGeom prst="rect">
              <a:avLst/>
            </a:prstGeom>
            <a:solidFill>
              <a:srgbClr val="ECECE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37"/>
            <p:cNvSpPr>
              <a:spLocks noChangeArrowheads="1"/>
            </p:cNvSpPr>
            <p:nvPr userDrawn="1"/>
          </p:nvSpPr>
          <p:spPr bwMode="ltGray">
            <a:xfrm>
              <a:off x="5040" y="219"/>
              <a:ext cx="720" cy="393"/>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66" name="AutoShape 42"/>
          <p:cNvSpPr>
            <a:spLocks noChangeArrowheads="1"/>
          </p:cNvSpPr>
          <p:nvPr/>
        </p:nvSpPr>
        <p:spPr bwMode="gray">
          <a:xfrm>
            <a:off x="7696200" y="5943600"/>
            <a:ext cx="609600" cy="533400"/>
          </a:xfrm>
          <a:prstGeom prst="hexagon">
            <a:avLst>
              <a:gd name="adj" fmla="val 28571"/>
              <a:gd name="vf" fmla="val 115470"/>
            </a:avLst>
          </a:prstGeom>
          <a:solidFill>
            <a:srgbClr val="CFCFC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AutoShape 43"/>
          <p:cNvSpPr>
            <a:spLocks noChangeArrowheads="1"/>
          </p:cNvSpPr>
          <p:nvPr/>
        </p:nvSpPr>
        <p:spPr bwMode="gray">
          <a:xfrm>
            <a:off x="8229600" y="5638800"/>
            <a:ext cx="609600" cy="533400"/>
          </a:xfrm>
          <a:prstGeom prst="hexagon">
            <a:avLst>
              <a:gd name="adj" fmla="val 28571"/>
              <a:gd name="vf" fmla="val 115470"/>
            </a:avLst>
          </a:prstGeom>
          <a:solidFill>
            <a:srgbClr val="CFCFC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8" name="AutoShape 44"/>
          <p:cNvSpPr>
            <a:spLocks noChangeArrowheads="1"/>
          </p:cNvSpPr>
          <p:nvPr/>
        </p:nvSpPr>
        <p:spPr bwMode="gray">
          <a:xfrm>
            <a:off x="8220075" y="6229350"/>
            <a:ext cx="609600" cy="533400"/>
          </a:xfrm>
          <a:prstGeom prst="hexagon">
            <a:avLst>
              <a:gd name="adj" fmla="val 28571"/>
              <a:gd name="vf" fmla="val 115470"/>
            </a:avLst>
          </a:prstGeom>
          <a:solidFill>
            <a:srgbClr val="CFCFC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 name="Rectangle 6"/>
          <p:cNvSpPr>
            <a:spLocks noGrp="1" noChangeArrowheads="1"/>
          </p:cNvSpPr>
          <p:nvPr>
            <p:ph type="sldNum" sz="quarter" idx="4"/>
          </p:nvPr>
        </p:nvSpPr>
        <p:spPr bwMode="auto">
          <a:xfrm>
            <a:off x="8293100" y="6375400"/>
            <a:ext cx="457200" cy="228600"/>
          </a:xfrm>
          <a:prstGeom prst="rect">
            <a:avLst/>
          </a:prstGeom>
          <a:solidFill>
            <a:srgbClr val="CFCFC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solidFill>
                  <a:schemeClr val="bg1"/>
                </a:solidFill>
                <a:latin typeface="+mn-lt"/>
                <a:ea typeface="宋体" panose="02010600030101010101" pitchFamily="2" charset="-122"/>
              </a:defRPr>
            </a:lvl1pPr>
          </a:lstStyle>
          <a:p>
            <a:fld id="{FC8D3B09-49DB-4F5E-A086-5D0DAA506877}" type="slidenum">
              <a:rPr lang="en-US" altLang="zh-CN"/>
              <a:pPr/>
              <a:t>‹#›</a:t>
            </a:fld>
            <a:endParaRPr lang="en-US" altLang="zh-CN"/>
          </a:p>
        </p:txBody>
      </p:sp>
      <p:sp>
        <p:nvSpPr>
          <p:cNvPr id="1029" name="Rectangle 5"/>
          <p:cNvSpPr>
            <a:spLocks noGrp="1" noChangeArrowheads="1"/>
          </p:cNvSpPr>
          <p:nvPr>
            <p:ph type="ftr" sz="quarter" idx="3"/>
          </p:nvPr>
        </p:nvSpPr>
        <p:spPr bwMode="auto">
          <a:xfrm>
            <a:off x="5257800" y="6477000"/>
            <a:ext cx="28956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atin typeface="+mn-lt"/>
                <a:ea typeface="宋体" panose="02010600030101010101" pitchFamily="2" charset="-122"/>
              </a:defRPr>
            </a:lvl1pPr>
          </a:lstStyle>
          <a:p>
            <a:r>
              <a:rPr lang="en-US" altLang="zh-CN"/>
              <a:t>www.themegallery.com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dt="0"/>
  <p:txStyles>
    <p:title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p:titleStyle>
    <p:bodyStyle>
      <a:lvl1pPr marL="342900" indent="-342900" algn="l" rtl="0" fontAlgn="base">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buChar char="§"/>
        <a:defRPr sz="2400" kern="1200">
          <a:solidFill>
            <a:schemeClr val="tx1"/>
          </a:solidFill>
          <a:latin typeface="Arial" panose="020B0604020202020204" pitchFamily="34" charset="0"/>
          <a:ea typeface="+mn-ea"/>
          <a:cs typeface="+mn-cs"/>
        </a:defRPr>
      </a:lvl2pPr>
      <a:lvl3pPr marL="1143000" indent="-228600" algn="l" rtl="0" fontAlgn="base">
        <a:spcBef>
          <a:spcPct val="20000"/>
        </a:spcBef>
        <a:spcAft>
          <a:spcPct val="0"/>
        </a:spcAft>
        <a:buClr>
          <a:schemeClr val="tx1"/>
        </a:buClr>
        <a:buChar char="•"/>
        <a:defRPr sz="2200" kern="1200">
          <a:solidFill>
            <a:schemeClr val="tx1"/>
          </a:solidFill>
          <a:latin typeface="Arial" panose="020B0604020202020204" pitchFamily="34" charset="0"/>
          <a:ea typeface="+mn-ea"/>
          <a:cs typeface="+mn-cs"/>
        </a:defRPr>
      </a:lvl3pPr>
      <a:lvl4pPr marL="1600200" indent="-228600" algn="l" rtl="0" fontAlgn="base">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fontAlgn="base">
        <a:spcBef>
          <a:spcPct val="20000"/>
        </a:spcBef>
        <a:spcAft>
          <a:spcPct val="0"/>
        </a:spcAft>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6225"/>
            <a:ext cx="8229600"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027"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Tree>
    <p:extLst>
      <p:ext uri="{BB962C8B-B14F-4D97-AF65-F5344CB8AC3E}">
        <p14:creationId xmlns:p14="http://schemas.microsoft.com/office/powerpoint/2010/main" val="86198014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marL="914400" indent="-914400" algn="r" rtl="0" eaLnBrk="0" fontAlgn="base" hangingPunct="0">
        <a:spcBef>
          <a:spcPct val="0"/>
        </a:spcBef>
        <a:spcAft>
          <a:spcPct val="0"/>
        </a:spcAft>
        <a:defRPr sz="3200" b="1">
          <a:solidFill>
            <a:schemeClr val="tx1"/>
          </a:solidFill>
          <a:latin typeface="+mj-lt"/>
          <a:ea typeface="+mj-ea"/>
          <a:cs typeface="+mj-cs"/>
          <a:sym typeface="Calibri" panose="020F0502020204030204" pitchFamily="34" charset="0"/>
        </a:defRPr>
      </a:lvl1pPr>
      <a:lvl2pPr marL="914400" indent="-914400" algn="r" rtl="0" eaLnBrk="0" fontAlgn="base" hangingPunct="0">
        <a:spcBef>
          <a:spcPct val="0"/>
        </a:spcBef>
        <a:spcAft>
          <a:spcPct val="0"/>
        </a:spcAft>
        <a:defRPr sz="3200" b="1">
          <a:solidFill>
            <a:schemeClr val="tx1"/>
          </a:solidFill>
          <a:latin typeface="Calibri" pitchFamily="34" charset="0"/>
          <a:ea typeface="微软雅黑" pitchFamily="34" charset="-122"/>
          <a:sym typeface="Calibri" panose="020F0502020204030204" pitchFamily="34" charset="0"/>
        </a:defRPr>
      </a:lvl2pPr>
      <a:lvl3pPr marL="914400" indent="-914400" algn="r" rtl="0" eaLnBrk="0" fontAlgn="base" hangingPunct="0">
        <a:spcBef>
          <a:spcPct val="0"/>
        </a:spcBef>
        <a:spcAft>
          <a:spcPct val="0"/>
        </a:spcAft>
        <a:defRPr sz="3200" b="1">
          <a:solidFill>
            <a:schemeClr val="tx1"/>
          </a:solidFill>
          <a:latin typeface="Calibri" pitchFamily="34" charset="0"/>
          <a:ea typeface="微软雅黑" pitchFamily="34" charset="-122"/>
          <a:sym typeface="Calibri" panose="020F0502020204030204" pitchFamily="34" charset="0"/>
        </a:defRPr>
      </a:lvl3pPr>
      <a:lvl4pPr marL="914400" indent="-914400" algn="r" rtl="0" eaLnBrk="0" fontAlgn="base" hangingPunct="0">
        <a:spcBef>
          <a:spcPct val="0"/>
        </a:spcBef>
        <a:spcAft>
          <a:spcPct val="0"/>
        </a:spcAft>
        <a:defRPr sz="3200" b="1">
          <a:solidFill>
            <a:schemeClr val="tx1"/>
          </a:solidFill>
          <a:latin typeface="Calibri" pitchFamily="34" charset="0"/>
          <a:ea typeface="微软雅黑" pitchFamily="34" charset="-122"/>
          <a:sym typeface="Calibri" panose="020F0502020204030204" pitchFamily="34" charset="0"/>
        </a:defRPr>
      </a:lvl4pPr>
      <a:lvl5pPr marL="914400" indent="-914400" algn="r" rtl="0" eaLnBrk="0" fontAlgn="base" hangingPunct="0">
        <a:spcBef>
          <a:spcPct val="0"/>
        </a:spcBef>
        <a:spcAft>
          <a:spcPct val="0"/>
        </a:spcAft>
        <a:defRPr sz="3200" b="1">
          <a:solidFill>
            <a:schemeClr val="tx1"/>
          </a:solidFill>
          <a:latin typeface="Calibri" pitchFamily="34" charset="0"/>
          <a:ea typeface="微软雅黑" pitchFamily="34" charset="-122"/>
          <a:sym typeface="Calibri" panose="020F0502020204030204" pitchFamily="34" charset="0"/>
        </a:defRPr>
      </a:lvl5pPr>
      <a:lvl6pPr marL="1371600" indent="-914400" algn="r" rtl="0" fontAlgn="base">
        <a:spcBef>
          <a:spcPct val="0"/>
        </a:spcBef>
        <a:spcAft>
          <a:spcPct val="0"/>
        </a:spcAft>
        <a:defRPr sz="3200" b="1">
          <a:solidFill>
            <a:schemeClr val="tx1"/>
          </a:solidFill>
          <a:latin typeface="Calibri" pitchFamily="34" charset="0"/>
          <a:ea typeface="微软雅黑" pitchFamily="34" charset="-122"/>
          <a:sym typeface="Calibri" pitchFamily="34" charset="0"/>
        </a:defRPr>
      </a:lvl6pPr>
      <a:lvl7pPr marL="1828800" indent="-914400" algn="r" rtl="0" fontAlgn="base">
        <a:spcBef>
          <a:spcPct val="0"/>
        </a:spcBef>
        <a:spcAft>
          <a:spcPct val="0"/>
        </a:spcAft>
        <a:defRPr sz="3200" b="1">
          <a:solidFill>
            <a:schemeClr val="tx1"/>
          </a:solidFill>
          <a:latin typeface="Calibri" pitchFamily="34" charset="0"/>
          <a:ea typeface="微软雅黑" pitchFamily="34" charset="-122"/>
          <a:sym typeface="Calibri" pitchFamily="34" charset="0"/>
        </a:defRPr>
      </a:lvl7pPr>
      <a:lvl8pPr marL="2286000" indent="-914400" algn="r" rtl="0" fontAlgn="base">
        <a:spcBef>
          <a:spcPct val="0"/>
        </a:spcBef>
        <a:spcAft>
          <a:spcPct val="0"/>
        </a:spcAft>
        <a:defRPr sz="3200" b="1">
          <a:solidFill>
            <a:schemeClr val="tx1"/>
          </a:solidFill>
          <a:latin typeface="Calibri" pitchFamily="34" charset="0"/>
          <a:ea typeface="微软雅黑" pitchFamily="34" charset="-122"/>
          <a:sym typeface="Calibri" pitchFamily="34" charset="0"/>
        </a:defRPr>
      </a:lvl8pPr>
      <a:lvl9pPr marL="2743200" indent="-914400" algn="r" rtl="0" fontAlgn="base">
        <a:spcBef>
          <a:spcPct val="0"/>
        </a:spcBef>
        <a:spcAft>
          <a:spcPct val="0"/>
        </a:spcAft>
        <a:defRPr sz="3200" b="1">
          <a:solidFill>
            <a:schemeClr val="tx1"/>
          </a:solidFill>
          <a:latin typeface="Calibri" pitchFamily="34" charset="0"/>
          <a:ea typeface="微软雅黑" pitchFamily="34" charset="-122"/>
          <a:sym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6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2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spcBef>
          <a:spcPct val="200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5"/>
          <p:cNvSpPr>
            <a:spLocks noGrp="1" noChangeArrowheads="1"/>
          </p:cNvSpPr>
          <p:nvPr>
            <p:ph type="ctrTitle"/>
          </p:nvPr>
        </p:nvSpPr>
        <p:spPr>
          <a:xfrm>
            <a:off x="914400" y="3962400"/>
            <a:ext cx="7772400" cy="1035050"/>
          </a:xfrm>
        </p:spPr>
        <p:txBody>
          <a:bodyPr/>
          <a:lstStyle/>
          <a:p>
            <a:pPr eaLnBrk="1" hangingPunct="1"/>
            <a:r>
              <a:rPr lang="zh-CN" altLang="en-US" sz="4800" dirty="0" smtClean="0">
                <a:latin typeface="+mn-ea"/>
                <a:ea typeface="+mn-ea"/>
              </a:rPr>
              <a:t>汽车</a:t>
            </a:r>
            <a:r>
              <a:rPr lang="zh-CN" altLang="en-US" sz="4800" dirty="0" smtClean="0">
                <a:latin typeface="+mn-ea"/>
                <a:ea typeface="+mn-ea"/>
              </a:rPr>
              <a:t>文化</a:t>
            </a:r>
            <a:r>
              <a:rPr lang="en-US" altLang="zh-CN" sz="4800" dirty="0" smtClean="0">
                <a:latin typeface="+mn-ea"/>
                <a:ea typeface="+mn-ea"/>
              </a:rPr>
              <a:t/>
            </a:r>
            <a:br>
              <a:rPr lang="en-US" altLang="zh-CN" sz="4800" dirty="0" smtClean="0">
                <a:latin typeface="+mn-ea"/>
                <a:ea typeface="+mn-ea"/>
              </a:rPr>
            </a:br>
            <a:r>
              <a:rPr lang="en-US" altLang="zh-CN" sz="4800" dirty="0" smtClean="0">
                <a:latin typeface="+mn-ea"/>
                <a:ea typeface="+mn-ea"/>
              </a:rPr>
              <a:t/>
            </a:r>
            <a:br>
              <a:rPr lang="en-US" altLang="zh-CN" sz="4800" dirty="0" smtClean="0">
                <a:latin typeface="+mn-ea"/>
                <a:ea typeface="+mn-ea"/>
              </a:rPr>
            </a:br>
            <a:r>
              <a:rPr lang="zh-CN" altLang="en-US" dirty="0" smtClean="0">
                <a:latin typeface="+mn-ea"/>
                <a:ea typeface="+mn-ea"/>
              </a:rPr>
              <a:t>之 车界英豪</a:t>
            </a:r>
            <a:endParaRPr lang="zh-CN" altLang="en-US" dirty="0" smtClean="0">
              <a:latin typeface="+mn-ea"/>
              <a:ea typeface="+mn-ea"/>
            </a:endParaRPr>
          </a:p>
        </p:txBody>
      </p:sp>
      <p:sp>
        <p:nvSpPr>
          <p:cNvPr id="15364" name="矩形 4"/>
          <p:cNvSpPr>
            <a:spLocks noChangeArrowheads="1"/>
          </p:cNvSpPr>
          <p:nvPr/>
        </p:nvSpPr>
        <p:spPr bwMode="auto">
          <a:xfrm>
            <a:off x="-30163" y="3175"/>
            <a:ext cx="1079501"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
                <a:solidFill>
                  <a:srgbClr val="FFFFFF"/>
                </a:solidFill>
                <a:latin typeface="Calibri" panose="020F0502020204030204" pitchFamily="34" charset="0"/>
              </a:rPr>
              <a:t>PPT</a:t>
            </a:r>
            <a:r>
              <a:rPr lang="zh-CN" altLang="en-US" sz="100">
                <a:solidFill>
                  <a:srgbClr val="FFFFFF"/>
                </a:solidFill>
                <a:latin typeface="Calibri" panose="020F0502020204030204" pitchFamily="34" charset="0"/>
              </a:rPr>
              <a:t>模板下载：</a:t>
            </a:r>
            <a:r>
              <a:rPr lang="en-US" altLang="zh-CN" sz="100">
                <a:solidFill>
                  <a:srgbClr val="FFFFFF"/>
                </a:solidFill>
                <a:latin typeface="Calibri" panose="020F0502020204030204" pitchFamily="34" charset="0"/>
              </a:rPr>
              <a:t>www.1ppt.com/moban/     </a:t>
            </a:r>
            <a:r>
              <a:rPr lang="zh-CN" altLang="en-US" sz="100">
                <a:solidFill>
                  <a:srgbClr val="FFFFFF"/>
                </a:solidFill>
                <a:latin typeface="Calibri" panose="020F0502020204030204" pitchFamily="34" charset="0"/>
              </a:rPr>
              <a:t>行业</a:t>
            </a:r>
            <a:r>
              <a:rPr lang="en-US" altLang="zh-CN" sz="100">
                <a:solidFill>
                  <a:srgbClr val="FFFFFF"/>
                </a:solidFill>
                <a:latin typeface="Calibri" panose="020F0502020204030204" pitchFamily="34" charset="0"/>
              </a:rPr>
              <a:t>PPT</a:t>
            </a:r>
            <a:r>
              <a:rPr lang="zh-CN" altLang="en-US" sz="100">
                <a:solidFill>
                  <a:srgbClr val="FFFFFF"/>
                </a:solidFill>
                <a:latin typeface="Calibri" panose="020F0502020204030204" pitchFamily="34" charset="0"/>
              </a:rPr>
              <a:t>模板：</a:t>
            </a:r>
            <a:r>
              <a:rPr lang="en-US" altLang="zh-CN" sz="100">
                <a:solidFill>
                  <a:srgbClr val="FFFFFF"/>
                </a:solidFill>
                <a:latin typeface="Calibri" panose="020F0502020204030204" pitchFamily="34" charset="0"/>
              </a:rPr>
              <a:t>www.1ppt.com/hangye/ </a:t>
            </a:r>
          </a:p>
          <a:p>
            <a:pPr eaLnBrk="1" hangingPunct="1"/>
            <a:r>
              <a:rPr lang="zh-CN" altLang="en-US" sz="100">
                <a:solidFill>
                  <a:srgbClr val="FFFFFF"/>
                </a:solidFill>
                <a:latin typeface="Calibri" panose="020F0502020204030204" pitchFamily="34" charset="0"/>
              </a:rPr>
              <a:t>节日</a:t>
            </a:r>
            <a:r>
              <a:rPr lang="en-US" altLang="zh-CN" sz="100">
                <a:solidFill>
                  <a:srgbClr val="FFFFFF"/>
                </a:solidFill>
                <a:latin typeface="Calibri" panose="020F0502020204030204" pitchFamily="34" charset="0"/>
              </a:rPr>
              <a:t>PPT</a:t>
            </a:r>
            <a:r>
              <a:rPr lang="zh-CN" altLang="en-US" sz="100">
                <a:solidFill>
                  <a:srgbClr val="FFFFFF"/>
                </a:solidFill>
                <a:latin typeface="Calibri" panose="020F0502020204030204" pitchFamily="34" charset="0"/>
              </a:rPr>
              <a:t>模板：</a:t>
            </a:r>
            <a:r>
              <a:rPr lang="en-US" altLang="zh-CN" sz="100">
                <a:solidFill>
                  <a:srgbClr val="FFFFFF"/>
                </a:solidFill>
                <a:latin typeface="Calibri" panose="020F0502020204030204" pitchFamily="34" charset="0"/>
              </a:rPr>
              <a:t>www.1ppt.com/jieri/           PPT</a:t>
            </a:r>
            <a:r>
              <a:rPr lang="zh-CN" altLang="en-US" sz="100">
                <a:solidFill>
                  <a:srgbClr val="FFFFFF"/>
                </a:solidFill>
                <a:latin typeface="Calibri" panose="020F0502020204030204" pitchFamily="34" charset="0"/>
              </a:rPr>
              <a:t>素材下载：</a:t>
            </a:r>
            <a:r>
              <a:rPr lang="en-US" altLang="zh-CN" sz="100">
                <a:solidFill>
                  <a:srgbClr val="FFFFFF"/>
                </a:solidFill>
                <a:latin typeface="Calibri" panose="020F0502020204030204" pitchFamily="34" charset="0"/>
              </a:rPr>
              <a:t>www.1ppt.com/sucai/</a:t>
            </a:r>
          </a:p>
          <a:p>
            <a:pPr eaLnBrk="1" hangingPunct="1"/>
            <a:r>
              <a:rPr lang="en-US" altLang="zh-CN" sz="100">
                <a:solidFill>
                  <a:srgbClr val="FFFFFF"/>
                </a:solidFill>
                <a:latin typeface="Calibri" panose="020F0502020204030204" pitchFamily="34" charset="0"/>
              </a:rPr>
              <a:t>PPT</a:t>
            </a:r>
            <a:r>
              <a:rPr lang="zh-CN" altLang="en-US" sz="100">
                <a:solidFill>
                  <a:srgbClr val="FFFFFF"/>
                </a:solidFill>
                <a:latin typeface="Calibri" panose="020F0502020204030204" pitchFamily="34" charset="0"/>
              </a:rPr>
              <a:t>背景图片：</a:t>
            </a:r>
            <a:r>
              <a:rPr lang="en-US" altLang="zh-CN" sz="100">
                <a:solidFill>
                  <a:srgbClr val="FFFFFF"/>
                </a:solidFill>
                <a:latin typeface="Calibri" panose="020F0502020204030204" pitchFamily="34" charset="0"/>
              </a:rPr>
              <a:t>www.1ppt.com/beijing/      PPT</a:t>
            </a:r>
            <a:r>
              <a:rPr lang="zh-CN" altLang="en-US" sz="100">
                <a:solidFill>
                  <a:srgbClr val="FFFFFF"/>
                </a:solidFill>
                <a:latin typeface="Calibri" panose="020F0502020204030204" pitchFamily="34" charset="0"/>
              </a:rPr>
              <a:t>图表下载：</a:t>
            </a:r>
            <a:r>
              <a:rPr lang="en-US" altLang="zh-CN" sz="100">
                <a:solidFill>
                  <a:srgbClr val="FFFFFF"/>
                </a:solidFill>
                <a:latin typeface="Calibri" panose="020F0502020204030204" pitchFamily="34" charset="0"/>
              </a:rPr>
              <a:t>www.1ppt.com/tubiao/      </a:t>
            </a:r>
          </a:p>
          <a:p>
            <a:pPr eaLnBrk="1" hangingPunct="1"/>
            <a:r>
              <a:rPr lang="zh-CN" altLang="en-US" sz="100">
                <a:solidFill>
                  <a:srgbClr val="FFFFFF"/>
                </a:solidFill>
                <a:latin typeface="Calibri" panose="020F0502020204030204" pitchFamily="34" charset="0"/>
              </a:rPr>
              <a:t>优秀</a:t>
            </a:r>
            <a:r>
              <a:rPr lang="en-US" altLang="zh-CN" sz="100">
                <a:solidFill>
                  <a:srgbClr val="FFFFFF"/>
                </a:solidFill>
                <a:latin typeface="Calibri" panose="020F0502020204030204" pitchFamily="34" charset="0"/>
              </a:rPr>
              <a:t>PPT</a:t>
            </a:r>
            <a:r>
              <a:rPr lang="zh-CN" altLang="en-US" sz="100">
                <a:solidFill>
                  <a:srgbClr val="FFFFFF"/>
                </a:solidFill>
                <a:latin typeface="Calibri" panose="020F0502020204030204" pitchFamily="34" charset="0"/>
              </a:rPr>
              <a:t>下载：</a:t>
            </a:r>
            <a:r>
              <a:rPr lang="en-US" altLang="zh-CN" sz="100">
                <a:solidFill>
                  <a:srgbClr val="FFFFFF"/>
                </a:solidFill>
                <a:latin typeface="Calibri" panose="020F0502020204030204" pitchFamily="34" charset="0"/>
              </a:rPr>
              <a:t>www.1ppt.com/xiazai/        PPT</a:t>
            </a:r>
            <a:r>
              <a:rPr lang="zh-CN" altLang="en-US" sz="100">
                <a:solidFill>
                  <a:srgbClr val="FFFFFF"/>
                </a:solidFill>
                <a:latin typeface="Calibri" panose="020F0502020204030204" pitchFamily="34" charset="0"/>
              </a:rPr>
              <a:t>教程： </a:t>
            </a:r>
            <a:r>
              <a:rPr lang="en-US" altLang="zh-CN" sz="100">
                <a:solidFill>
                  <a:srgbClr val="FFFFFF"/>
                </a:solidFill>
                <a:latin typeface="Calibri" panose="020F0502020204030204" pitchFamily="34" charset="0"/>
              </a:rPr>
              <a:t>www.1ppt.com/powerpoint/      </a:t>
            </a:r>
          </a:p>
          <a:p>
            <a:pPr eaLnBrk="1" hangingPunct="1"/>
            <a:r>
              <a:rPr lang="en-US" altLang="zh-CN" sz="100">
                <a:solidFill>
                  <a:srgbClr val="FFFFFF"/>
                </a:solidFill>
                <a:latin typeface="Calibri" panose="020F0502020204030204" pitchFamily="34" charset="0"/>
              </a:rPr>
              <a:t>Word</a:t>
            </a:r>
            <a:r>
              <a:rPr lang="zh-CN" altLang="en-US" sz="100">
                <a:solidFill>
                  <a:srgbClr val="FFFFFF"/>
                </a:solidFill>
                <a:latin typeface="Calibri" panose="020F0502020204030204" pitchFamily="34" charset="0"/>
              </a:rPr>
              <a:t>教程： </a:t>
            </a:r>
            <a:r>
              <a:rPr lang="en-US" altLang="zh-CN" sz="100">
                <a:solidFill>
                  <a:srgbClr val="FFFFFF"/>
                </a:solidFill>
                <a:latin typeface="Calibri" panose="020F0502020204030204" pitchFamily="34" charset="0"/>
              </a:rPr>
              <a:t>www.1ppt.com/word/              Excel</a:t>
            </a:r>
            <a:r>
              <a:rPr lang="zh-CN" altLang="en-US" sz="100">
                <a:solidFill>
                  <a:srgbClr val="FFFFFF"/>
                </a:solidFill>
                <a:latin typeface="Calibri" panose="020F0502020204030204" pitchFamily="34" charset="0"/>
              </a:rPr>
              <a:t>教程：</a:t>
            </a:r>
            <a:r>
              <a:rPr lang="en-US" altLang="zh-CN" sz="100">
                <a:solidFill>
                  <a:srgbClr val="FFFFFF"/>
                </a:solidFill>
                <a:latin typeface="Calibri" panose="020F0502020204030204" pitchFamily="34" charset="0"/>
              </a:rPr>
              <a:t>www.1ppt.com/excel/  </a:t>
            </a:r>
          </a:p>
          <a:p>
            <a:pPr eaLnBrk="1" hangingPunct="1"/>
            <a:r>
              <a:rPr lang="zh-CN" altLang="en-US" sz="100">
                <a:solidFill>
                  <a:srgbClr val="FFFFFF"/>
                </a:solidFill>
                <a:latin typeface="Calibri" panose="020F0502020204030204" pitchFamily="34" charset="0"/>
              </a:rPr>
              <a:t>资料下载：</a:t>
            </a:r>
            <a:r>
              <a:rPr lang="en-US" altLang="zh-CN" sz="100">
                <a:solidFill>
                  <a:srgbClr val="FFFFFF"/>
                </a:solidFill>
                <a:latin typeface="Calibri" panose="020F0502020204030204" pitchFamily="34" charset="0"/>
              </a:rPr>
              <a:t>www.1ppt.com/ziliao/                PPT</a:t>
            </a:r>
            <a:r>
              <a:rPr lang="zh-CN" altLang="en-US" sz="100">
                <a:solidFill>
                  <a:srgbClr val="FFFFFF"/>
                </a:solidFill>
                <a:latin typeface="Calibri" panose="020F0502020204030204" pitchFamily="34" charset="0"/>
              </a:rPr>
              <a:t>课件下载：</a:t>
            </a:r>
            <a:r>
              <a:rPr lang="en-US" altLang="zh-CN" sz="100">
                <a:solidFill>
                  <a:srgbClr val="FFFFFF"/>
                </a:solidFill>
                <a:latin typeface="Calibri" panose="020F0502020204030204" pitchFamily="34" charset="0"/>
              </a:rPr>
              <a:t>www.1ppt.com/kejian/ </a:t>
            </a:r>
          </a:p>
          <a:p>
            <a:pPr eaLnBrk="1" hangingPunct="1"/>
            <a:r>
              <a:rPr lang="zh-CN" altLang="en-US" sz="100">
                <a:solidFill>
                  <a:srgbClr val="FFFFFF"/>
                </a:solidFill>
                <a:latin typeface="Calibri" panose="020F0502020204030204" pitchFamily="34" charset="0"/>
              </a:rPr>
              <a:t>范文下载：</a:t>
            </a:r>
            <a:r>
              <a:rPr lang="en-US" altLang="zh-CN" sz="100">
                <a:solidFill>
                  <a:srgbClr val="FFFFFF"/>
                </a:solidFill>
                <a:latin typeface="Calibri" panose="020F0502020204030204" pitchFamily="34" charset="0"/>
              </a:rPr>
              <a:t>www.1ppt.com/fanwen/             </a:t>
            </a:r>
            <a:r>
              <a:rPr lang="zh-CN" altLang="en-US" sz="100">
                <a:solidFill>
                  <a:srgbClr val="FFFFFF"/>
                </a:solidFill>
                <a:latin typeface="Calibri" panose="020F0502020204030204" pitchFamily="34" charset="0"/>
              </a:rPr>
              <a:t>试卷下载：</a:t>
            </a:r>
            <a:r>
              <a:rPr lang="en-US" altLang="zh-CN" sz="100">
                <a:solidFill>
                  <a:srgbClr val="FFFFFF"/>
                </a:solidFill>
                <a:latin typeface="Calibri" panose="020F0502020204030204" pitchFamily="34" charset="0"/>
              </a:rPr>
              <a:t>www.1ppt.com/shiti/  </a:t>
            </a:r>
          </a:p>
          <a:p>
            <a:pPr eaLnBrk="1" hangingPunct="1"/>
            <a:r>
              <a:rPr lang="zh-CN" altLang="en-US" sz="100">
                <a:solidFill>
                  <a:srgbClr val="FFFFFF"/>
                </a:solidFill>
                <a:latin typeface="Calibri" panose="020F0502020204030204" pitchFamily="34" charset="0"/>
              </a:rPr>
              <a:t>教案下载：</a:t>
            </a:r>
            <a:r>
              <a:rPr lang="en-US" altLang="zh-CN" sz="100">
                <a:solidFill>
                  <a:srgbClr val="FFFFFF"/>
                </a:solidFill>
                <a:latin typeface="Calibri" panose="020F0502020204030204" pitchFamily="34" charset="0"/>
              </a:rPr>
              <a:t>www.1ppt.com/jiaoan/  </a:t>
            </a:r>
          </a:p>
          <a:p>
            <a:pPr eaLnBrk="1" hangingPunct="1"/>
            <a:r>
              <a:rPr lang="en-US" altLang="zh-CN" sz="100">
                <a:solidFill>
                  <a:srgbClr val="FFFFFF"/>
                </a:solidFill>
                <a:latin typeface="Calibri" panose="020F0502020204030204" pitchFamily="34" charset="0"/>
              </a:rPr>
              <a:t> </a:t>
            </a:r>
            <a:endParaRPr lang="zh-CN" altLang="en-US" sz="100">
              <a:solidFill>
                <a:srgbClr val="FFFFFF"/>
              </a:solidFill>
              <a:latin typeface="Calibri" panose="020F0502020204030204" pitchFamily="34" charset="0"/>
            </a:endParaRPr>
          </a:p>
        </p:txBody>
      </p:sp>
    </p:spTree>
    <p:extLst>
      <p:ext uri="{BB962C8B-B14F-4D97-AF65-F5344CB8AC3E}">
        <p14:creationId xmlns:p14="http://schemas.microsoft.com/office/powerpoint/2010/main" val="23572322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文本框 4"/>
          <p:cNvSpPr txBox="1"/>
          <p:nvPr/>
        </p:nvSpPr>
        <p:spPr>
          <a:xfrm>
            <a:off x="2209800" y="304255"/>
            <a:ext cx="5181600" cy="584775"/>
          </a:xfrm>
          <a:prstGeom prst="rect">
            <a:avLst/>
          </a:prstGeom>
          <a:noFill/>
        </p:spPr>
        <p:txBody>
          <a:bodyPr wrap="square" rtlCol="0">
            <a:spAutoFit/>
          </a:bodyPr>
          <a:lstStyle/>
          <a:p>
            <a:r>
              <a:rPr lang="zh-CN" altLang="en-US" sz="3200" b="1" dirty="0" smtClean="0">
                <a:solidFill>
                  <a:schemeClr val="bg1"/>
                </a:solidFill>
              </a:rPr>
              <a:t>任务</a:t>
            </a:r>
            <a:r>
              <a:rPr lang="zh-CN" altLang="en-US" sz="3200" b="1" dirty="0" smtClean="0">
                <a:solidFill>
                  <a:schemeClr val="bg1"/>
                </a:solidFill>
              </a:rPr>
              <a:t>一   </a:t>
            </a:r>
            <a:r>
              <a:rPr lang="zh-CN" altLang="en-US" sz="3200" b="1" dirty="0" smtClean="0">
                <a:solidFill>
                  <a:schemeClr val="bg1"/>
                </a:solidFill>
              </a:rPr>
              <a:t>缅怀</a:t>
            </a:r>
            <a:r>
              <a:rPr lang="zh-CN" altLang="en-US" sz="3200" b="1" dirty="0">
                <a:solidFill>
                  <a:schemeClr val="bg1"/>
                </a:solidFill>
              </a:rPr>
              <a:t>车界发明家</a:t>
            </a:r>
            <a:endParaRPr lang="zh-CN" altLang="en-US" sz="3200" b="1" dirty="0">
              <a:solidFill>
                <a:schemeClr val="bg1"/>
              </a:solidFill>
            </a:endParaRPr>
          </a:p>
        </p:txBody>
      </p:sp>
      <p:pic>
        <p:nvPicPr>
          <p:cNvPr id="7170" name="Picture 2" descr="威廉迈巴赫与好友戈特利布戴姆勒"/>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143000"/>
            <a:ext cx="55880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1194012" y="5358539"/>
            <a:ext cx="5511588" cy="400110"/>
          </a:xfrm>
          <a:prstGeom prst="rect">
            <a:avLst/>
          </a:prstGeom>
        </p:spPr>
        <p:txBody>
          <a:bodyPr wrap="square">
            <a:spAutoFit/>
          </a:bodyPr>
          <a:lstStyle/>
          <a:p>
            <a:pPr indent="266700" algn="ctr">
              <a:spcAft>
                <a:spcPts val="0"/>
              </a:spcAft>
            </a:pPr>
            <a:r>
              <a:rPr lang="zh-CN" altLang="zh-CN" sz="2000" dirty="0" smtClean="0">
                <a:latin typeface="宋体" panose="02010600030101010101" pitchFamily="2" charset="-122"/>
                <a:ea typeface="宋体" panose="02010600030101010101" pitchFamily="2" charset="-122"/>
                <a:cs typeface="Times New Roman" panose="02020603050405020304" pitchFamily="18" charset="0"/>
              </a:rPr>
              <a:t>戈特利·布戴姆勒</a:t>
            </a:r>
            <a:r>
              <a:rPr lang="en-US" altLang="zh-CN" sz="2000" dirty="0" smtClean="0">
                <a:latin typeface="宋体" panose="02010600030101010101" pitchFamily="2" charset="-122"/>
                <a:ea typeface="宋体" panose="02010600030101010101" pitchFamily="2" charset="-122"/>
                <a:cs typeface="Times New Roman" panose="02020603050405020304" pitchFamily="18" charset="0"/>
              </a:rPr>
              <a:t>        </a:t>
            </a:r>
            <a:r>
              <a:rPr lang="zh-CN" altLang="zh-CN" sz="2000" dirty="0" smtClean="0">
                <a:latin typeface="宋体" panose="02010600030101010101" pitchFamily="2" charset="-122"/>
                <a:ea typeface="宋体" panose="02010600030101010101" pitchFamily="2" charset="-122"/>
                <a:cs typeface="Times New Roman" panose="02020603050405020304" pitchFamily="18" charset="0"/>
              </a:rPr>
              <a:t>威廉·迈巴赫</a:t>
            </a:r>
            <a:endParaRPr lang="zh-CN" altLang="zh-CN" sz="200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5749713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b="0" dirty="0"/>
              <a:t>1869</a:t>
            </a:r>
            <a:r>
              <a:rPr lang="zh-CN" altLang="en-US" b="0" dirty="0"/>
              <a:t>年威廉</a:t>
            </a:r>
            <a:r>
              <a:rPr lang="en-US" altLang="zh-CN" b="0" dirty="0"/>
              <a:t>•</a:t>
            </a:r>
            <a:r>
              <a:rPr lang="zh-CN" altLang="en-US" b="0" dirty="0"/>
              <a:t>迈巴赫接受戴姆勒的邀请来到了</a:t>
            </a:r>
            <a:r>
              <a:rPr lang="en-US" altLang="zh-CN" b="0" dirty="0" err="1"/>
              <a:t>Gasmotorenfabrik</a:t>
            </a:r>
            <a:r>
              <a:rPr lang="en-US" altLang="zh-CN" b="0" dirty="0"/>
              <a:t> </a:t>
            </a:r>
            <a:r>
              <a:rPr lang="en-US" altLang="zh-CN" b="0" dirty="0" err="1"/>
              <a:t>Deutz</a:t>
            </a:r>
            <a:r>
              <a:rPr lang="zh-CN" altLang="en-US" b="0" dirty="0" smtClean="0"/>
              <a:t>公司。</a:t>
            </a:r>
            <a:endParaRPr lang="en-US" altLang="zh-CN" b="0" dirty="0" smtClean="0"/>
          </a:p>
          <a:p>
            <a:r>
              <a:rPr lang="zh-CN" altLang="zh-CN" b="0" dirty="0"/>
              <a:t>1882年 10月份，威廉·迈巴赫与戴姆勒着手研究和开发轻型高速内燃引擎</a:t>
            </a:r>
            <a:r>
              <a:rPr lang="zh-CN" altLang="zh-CN" b="0" dirty="0" smtClean="0"/>
              <a:t>。</a:t>
            </a:r>
            <a:endParaRPr lang="en-US" altLang="zh-CN" b="0" dirty="0" smtClean="0"/>
          </a:p>
          <a:p>
            <a:r>
              <a:rPr lang="zh-CN" altLang="zh-CN" b="0" dirty="0"/>
              <a:t>继1883年的卧式引擎之后，一种配置垂直固定汽缸的叫做“老爷钟”(Grandfather Clock)的轻小型引擎</a:t>
            </a:r>
            <a:r>
              <a:rPr lang="zh-CN" altLang="zh-CN" b="0" dirty="0" smtClean="0"/>
              <a:t>问世</a:t>
            </a:r>
            <a:r>
              <a:rPr lang="zh-CN" altLang="en-US" b="0" dirty="0" smtClean="0"/>
              <a:t>。</a:t>
            </a:r>
            <a:endParaRPr lang="en-US" altLang="zh-CN" b="0" dirty="0" smtClean="0"/>
          </a:p>
          <a:p>
            <a:r>
              <a:rPr lang="zh-CN" altLang="zh-CN" b="0" dirty="0"/>
              <a:t>在1886年，发动机首次被装在四轮马车上，成为著名的</a:t>
            </a:r>
            <a:r>
              <a:rPr lang="zh-CN" altLang="zh-CN" b="0" dirty="0" smtClean="0"/>
              <a:t>“汽油马车”</a:t>
            </a:r>
            <a:r>
              <a:rPr lang="zh-CN" altLang="en-US" b="0" dirty="0" smtClean="0"/>
              <a:t>。</a:t>
            </a:r>
            <a:endParaRPr lang="en-US" altLang="zh-CN" b="0" dirty="0" smtClean="0"/>
          </a:p>
          <a:p>
            <a:r>
              <a:rPr lang="zh-CN" altLang="zh-CN" b="0" dirty="0"/>
              <a:t>1890年威廉·迈巴赫被任命为总工程师，并于当年研发出蜂窝式</a:t>
            </a:r>
            <a:r>
              <a:rPr lang="zh-CN" altLang="zh-CN" b="0" dirty="0" smtClean="0"/>
              <a:t>散热器</a:t>
            </a:r>
            <a:r>
              <a:rPr lang="zh-CN" altLang="en-US" b="0" dirty="0" smtClean="0"/>
              <a:t>。被</a:t>
            </a:r>
            <a:r>
              <a:rPr lang="zh-CN" altLang="zh-CN" b="0" dirty="0" smtClean="0"/>
              <a:t>为</a:t>
            </a:r>
            <a:r>
              <a:rPr lang="zh-CN" altLang="en-US" b="0" dirty="0" smtClean="0"/>
              <a:t>“</a:t>
            </a:r>
            <a:r>
              <a:rPr lang="zh-CN" altLang="zh-CN" b="0" dirty="0"/>
              <a:t>发明大王</a:t>
            </a:r>
            <a:r>
              <a:rPr lang="zh-CN" altLang="en-US" b="0" dirty="0" smtClean="0"/>
              <a:t>”</a:t>
            </a:r>
            <a:r>
              <a:rPr lang="zh-CN" altLang="zh-CN" b="0" dirty="0" smtClean="0"/>
              <a:t> </a:t>
            </a:r>
            <a:r>
              <a:rPr lang="zh-CN" altLang="zh-CN" dirty="0" smtClean="0"/>
              <a:t>。</a:t>
            </a:r>
            <a:endParaRPr lang="zh-CN" altLang="zh-CN" dirty="0"/>
          </a:p>
          <a:p>
            <a:endParaRPr lang="zh-CN" altLang="en-US" b="0" dirty="0"/>
          </a:p>
        </p:txBody>
      </p:sp>
      <p:sp>
        <p:nvSpPr>
          <p:cNvPr id="5" name="文本框 4"/>
          <p:cNvSpPr txBox="1"/>
          <p:nvPr/>
        </p:nvSpPr>
        <p:spPr>
          <a:xfrm>
            <a:off x="2209800" y="304255"/>
            <a:ext cx="5181600" cy="584775"/>
          </a:xfrm>
          <a:prstGeom prst="rect">
            <a:avLst/>
          </a:prstGeom>
          <a:noFill/>
        </p:spPr>
        <p:txBody>
          <a:bodyPr wrap="square" rtlCol="0">
            <a:spAutoFit/>
          </a:bodyPr>
          <a:lstStyle/>
          <a:p>
            <a:r>
              <a:rPr lang="zh-CN" altLang="en-US" sz="3200" b="1" dirty="0" smtClean="0">
                <a:solidFill>
                  <a:schemeClr val="bg1"/>
                </a:solidFill>
              </a:rPr>
              <a:t>任务</a:t>
            </a:r>
            <a:r>
              <a:rPr lang="zh-CN" altLang="en-US" sz="3200" b="1" dirty="0" smtClean="0">
                <a:solidFill>
                  <a:schemeClr val="bg1"/>
                </a:solidFill>
              </a:rPr>
              <a:t>一   </a:t>
            </a:r>
            <a:r>
              <a:rPr lang="zh-CN" altLang="en-US" sz="3200" b="1" dirty="0" smtClean="0">
                <a:solidFill>
                  <a:schemeClr val="bg1"/>
                </a:solidFill>
              </a:rPr>
              <a:t>缅怀</a:t>
            </a:r>
            <a:r>
              <a:rPr lang="zh-CN" altLang="en-US" sz="3200" b="1" dirty="0">
                <a:solidFill>
                  <a:schemeClr val="bg1"/>
                </a:solidFill>
              </a:rPr>
              <a:t>车界发明家</a:t>
            </a:r>
            <a:endParaRPr lang="zh-CN" altLang="en-US" sz="3200" b="1" dirty="0">
              <a:solidFill>
                <a:schemeClr val="bg1"/>
              </a:solidFill>
            </a:endParaRPr>
          </a:p>
        </p:txBody>
      </p:sp>
    </p:spTree>
    <p:extLst>
      <p:ext uri="{BB962C8B-B14F-4D97-AF65-F5344CB8AC3E}">
        <p14:creationId xmlns:p14="http://schemas.microsoft.com/office/powerpoint/2010/main" val="10066846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20000"/>
              </a:lnSpc>
            </a:pPr>
            <a:r>
              <a:rPr lang="zh-CN" altLang="en-US" b="0" dirty="0"/>
              <a:t>在威廉</a:t>
            </a:r>
            <a:r>
              <a:rPr lang="en-US" altLang="zh-CN" b="0" dirty="0"/>
              <a:t>•</a:t>
            </a:r>
            <a:r>
              <a:rPr lang="zh-CN" altLang="en-US" b="0" dirty="0"/>
              <a:t>迈巴赫所有的设计发明中，最为杰出的一项就是在戴姆勒去世后发明的第一辆“梅赛德斯”</a:t>
            </a:r>
            <a:r>
              <a:rPr lang="zh-CN" altLang="en-US" b="0" dirty="0" smtClean="0"/>
              <a:t>汽车。</a:t>
            </a:r>
            <a:r>
              <a:rPr lang="zh-CN" altLang="zh-CN" b="0" dirty="0"/>
              <a:t>在1901年3月的“NiceWeek”上引起了不小的轰动</a:t>
            </a:r>
            <a:r>
              <a:rPr lang="zh-CN" altLang="zh-CN" b="0" dirty="0" smtClean="0"/>
              <a:t>。为</a:t>
            </a:r>
            <a:r>
              <a:rPr lang="zh-CN" altLang="zh-CN" b="0" dirty="0"/>
              <a:t>汽车工业指明了未来发展方向，并开启了汽车工业设计之门。从那时开始，流线型轮廓，高性能，蜂窝式散热器，低发动机罩，长轴距，定位板式换挡机构，斜置转向系统，尺寸几乎相同的前后车轮，以及轻量化，都已经成了汽车工程设计的关键因素。</a:t>
            </a:r>
            <a:endParaRPr lang="zh-CN" altLang="en-US" b="0" dirty="0"/>
          </a:p>
        </p:txBody>
      </p:sp>
      <p:sp>
        <p:nvSpPr>
          <p:cNvPr id="4" name="页脚占位符 3"/>
          <p:cNvSpPr>
            <a:spLocks noGrp="1"/>
          </p:cNvSpPr>
          <p:nvPr>
            <p:ph type="ftr" sz="quarter" idx="12"/>
          </p:nvPr>
        </p:nvSpPr>
        <p:spPr/>
        <p:txBody>
          <a:bodyPr/>
          <a:lstStyle/>
          <a:p>
            <a:r>
              <a:rPr lang="en-US" altLang="zh-CN" dirty="0" smtClean="0"/>
              <a:t>www.themegallery.com</a:t>
            </a:r>
            <a:endParaRPr lang="en-US" altLang="zh-CN" dirty="0"/>
          </a:p>
        </p:txBody>
      </p:sp>
      <p:sp>
        <p:nvSpPr>
          <p:cNvPr id="5" name="文本框 4"/>
          <p:cNvSpPr txBox="1"/>
          <p:nvPr/>
        </p:nvSpPr>
        <p:spPr>
          <a:xfrm>
            <a:off x="2209800" y="304255"/>
            <a:ext cx="5181600" cy="584775"/>
          </a:xfrm>
          <a:prstGeom prst="rect">
            <a:avLst/>
          </a:prstGeom>
          <a:noFill/>
        </p:spPr>
        <p:txBody>
          <a:bodyPr wrap="square" rtlCol="0">
            <a:spAutoFit/>
          </a:bodyPr>
          <a:lstStyle/>
          <a:p>
            <a:r>
              <a:rPr lang="zh-CN" altLang="en-US" sz="3200" b="1" dirty="0" smtClean="0">
                <a:solidFill>
                  <a:schemeClr val="bg1"/>
                </a:solidFill>
              </a:rPr>
              <a:t>任务</a:t>
            </a:r>
            <a:r>
              <a:rPr lang="zh-CN" altLang="en-US" sz="3200" b="1" dirty="0" smtClean="0">
                <a:solidFill>
                  <a:schemeClr val="bg1"/>
                </a:solidFill>
              </a:rPr>
              <a:t>一   </a:t>
            </a:r>
            <a:r>
              <a:rPr lang="zh-CN" altLang="en-US" sz="3200" b="1" dirty="0" smtClean="0">
                <a:solidFill>
                  <a:schemeClr val="bg1"/>
                </a:solidFill>
              </a:rPr>
              <a:t>缅怀</a:t>
            </a:r>
            <a:r>
              <a:rPr lang="zh-CN" altLang="en-US" sz="3200" b="1" dirty="0">
                <a:solidFill>
                  <a:schemeClr val="bg1"/>
                </a:solidFill>
              </a:rPr>
              <a:t>车界发明家</a:t>
            </a:r>
            <a:endParaRPr lang="zh-CN" altLang="en-US" sz="3200" b="1" dirty="0">
              <a:solidFill>
                <a:schemeClr val="bg1"/>
              </a:solidFill>
            </a:endParaRPr>
          </a:p>
        </p:txBody>
      </p:sp>
    </p:spTree>
    <p:extLst>
      <p:ext uri="{BB962C8B-B14F-4D97-AF65-F5344CB8AC3E}">
        <p14:creationId xmlns:p14="http://schemas.microsoft.com/office/powerpoint/2010/main" val="6654131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三、 安德烈.雪铁龙——挑战极限的发明家</a:t>
            </a:r>
          </a:p>
          <a:p>
            <a:r>
              <a:rPr lang="zh-CN" altLang="zh-CN" b="0" dirty="0" smtClean="0"/>
              <a:t>1878年2月5日生</a:t>
            </a:r>
            <a:r>
              <a:rPr lang="zh-CN" altLang="en-US" b="0" dirty="0" smtClean="0"/>
              <a:t>于</a:t>
            </a:r>
            <a:r>
              <a:rPr lang="zh-CN" altLang="zh-CN" b="0" dirty="0" smtClean="0"/>
              <a:t>法国巴黎</a:t>
            </a:r>
            <a:r>
              <a:rPr lang="zh-CN" altLang="en-US" b="0" dirty="0" smtClean="0"/>
              <a:t>。</a:t>
            </a:r>
            <a:endParaRPr lang="en-US" altLang="zh-CN" b="0" dirty="0" smtClean="0"/>
          </a:p>
          <a:p>
            <a:pPr>
              <a:lnSpc>
                <a:spcPct val="150000"/>
              </a:lnSpc>
            </a:pPr>
            <a:r>
              <a:rPr lang="zh-CN" altLang="zh-CN" b="0" dirty="0"/>
              <a:t>22岁那年他去波兰外婆家探亲度假，因途中看到一种装置上按“人”字形拼成的齿轮而得到灵感，回来后发明了人字形齿轮传动系统，并获得专利。在获得文凭、服完兵役后，他于1913年创立了自己的公司，专门从事齿轮传动机的生产。</a:t>
            </a:r>
          </a:p>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2209800" y="304255"/>
            <a:ext cx="5181600" cy="584775"/>
          </a:xfrm>
          <a:prstGeom prst="rect">
            <a:avLst/>
          </a:prstGeom>
          <a:noFill/>
        </p:spPr>
        <p:txBody>
          <a:bodyPr wrap="square" rtlCol="0">
            <a:spAutoFit/>
          </a:bodyPr>
          <a:lstStyle/>
          <a:p>
            <a:r>
              <a:rPr lang="zh-CN" altLang="en-US" sz="3200" b="1" dirty="0" smtClean="0">
                <a:solidFill>
                  <a:schemeClr val="bg1"/>
                </a:solidFill>
              </a:rPr>
              <a:t>任务</a:t>
            </a:r>
            <a:r>
              <a:rPr lang="zh-CN" altLang="en-US" sz="3200" b="1" dirty="0" smtClean="0">
                <a:solidFill>
                  <a:schemeClr val="bg1"/>
                </a:solidFill>
              </a:rPr>
              <a:t>一   </a:t>
            </a:r>
            <a:r>
              <a:rPr lang="zh-CN" altLang="en-US" sz="3200" b="1" dirty="0" smtClean="0">
                <a:solidFill>
                  <a:schemeClr val="bg1"/>
                </a:solidFill>
              </a:rPr>
              <a:t>缅怀</a:t>
            </a:r>
            <a:r>
              <a:rPr lang="zh-CN" altLang="en-US" sz="3200" b="1" dirty="0">
                <a:solidFill>
                  <a:schemeClr val="bg1"/>
                </a:solidFill>
              </a:rPr>
              <a:t>车界发明家</a:t>
            </a:r>
            <a:endParaRPr lang="zh-CN" altLang="en-US" sz="3200" b="1" dirty="0">
              <a:solidFill>
                <a:schemeClr val="bg1"/>
              </a:solidFill>
            </a:endParaRPr>
          </a:p>
        </p:txBody>
      </p:sp>
    </p:spTree>
    <p:extLst>
      <p:ext uri="{BB962C8B-B14F-4D97-AF65-F5344CB8AC3E}">
        <p14:creationId xmlns:p14="http://schemas.microsoft.com/office/powerpoint/2010/main" val="10101922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文本框 4"/>
          <p:cNvSpPr txBox="1"/>
          <p:nvPr/>
        </p:nvSpPr>
        <p:spPr>
          <a:xfrm>
            <a:off x="2209800" y="304255"/>
            <a:ext cx="5181600" cy="584775"/>
          </a:xfrm>
          <a:prstGeom prst="rect">
            <a:avLst/>
          </a:prstGeom>
          <a:noFill/>
        </p:spPr>
        <p:txBody>
          <a:bodyPr wrap="square" rtlCol="0">
            <a:spAutoFit/>
          </a:bodyPr>
          <a:lstStyle/>
          <a:p>
            <a:r>
              <a:rPr lang="zh-CN" altLang="en-US" sz="3200" b="1" dirty="0" smtClean="0">
                <a:solidFill>
                  <a:schemeClr val="bg1"/>
                </a:solidFill>
              </a:rPr>
              <a:t>任务</a:t>
            </a:r>
            <a:r>
              <a:rPr lang="zh-CN" altLang="en-US" sz="3200" b="1" dirty="0" smtClean="0">
                <a:solidFill>
                  <a:schemeClr val="bg1"/>
                </a:solidFill>
              </a:rPr>
              <a:t>一   </a:t>
            </a:r>
            <a:r>
              <a:rPr lang="zh-CN" altLang="en-US" sz="3200" b="1" dirty="0" smtClean="0">
                <a:solidFill>
                  <a:schemeClr val="bg1"/>
                </a:solidFill>
              </a:rPr>
              <a:t>缅怀</a:t>
            </a:r>
            <a:r>
              <a:rPr lang="zh-CN" altLang="en-US" sz="3200" b="1" dirty="0">
                <a:solidFill>
                  <a:schemeClr val="bg1"/>
                </a:solidFill>
              </a:rPr>
              <a:t>车界发明家</a:t>
            </a:r>
            <a:endParaRPr lang="zh-CN" altLang="en-US" sz="3200" b="1" dirty="0">
              <a:solidFill>
                <a:schemeClr val="bg1"/>
              </a:solidFill>
            </a:endParaRPr>
          </a:p>
        </p:txBody>
      </p:sp>
      <p:pic>
        <p:nvPicPr>
          <p:cNvPr id="8194" name="Picture 12" descr="雪铁龙"/>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 y="1447800"/>
            <a:ext cx="2911876"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164956" y="5245763"/>
            <a:ext cx="1633781" cy="369332"/>
          </a:xfrm>
          <a:prstGeom prst="rect">
            <a:avLst/>
          </a:prstGeom>
        </p:spPr>
        <p:txBody>
          <a:bodyPr wrap="none">
            <a:spAutoFit/>
          </a:bodyPr>
          <a:lstStyle/>
          <a:p>
            <a:r>
              <a:rPr lang="zh-CN" altLang="zh-CN" dirty="0"/>
              <a:t>安德烈.雪铁龙</a:t>
            </a:r>
            <a:endParaRPr lang="zh-CN" altLang="en-US" dirty="0"/>
          </a:p>
        </p:txBody>
      </p:sp>
      <p:pic>
        <p:nvPicPr>
          <p:cNvPr id="7" name="图片 6"/>
          <p:cNvPicPr>
            <a:picLocks noChangeAspect="1"/>
          </p:cNvPicPr>
          <p:nvPr/>
        </p:nvPicPr>
        <p:blipFill>
          <a:blip r:embed="rId3"/>
          <a:stretch>
            <a:fillRect/>
          </a:stretch>
        </p:blipFill>
        <p:spPr>
          <a:xfrm>
            <a:off x="4495800" y="1458132"/>
            <a:ext cx="3048000" cy="3654711"/>
          </a:xfrm>
          <a:prstGeom prst="rect">
            <a:avLst/>
          </a:prstGeom>
        </p:spPr>
      </p:pic>
      <p:sp>
        <p:nvSpPr>
          <p:cNvPr id="8" name="矩形 7"/>
          <p:cNvSpPr/>
          <p:nvPr/>
        </p:nvSpPr>
        <p:spPr>
          <a:xfrm>
            <a:off x="4253459" y="5407182"/>
            <a:ext cx="3877985" cy="369332"/>
          </a:xfrm>
          <a:prstGeom prst="rect">
            <a:avLst/>
          </a:prstGeom>
        </p:spPr>
        <p:txBody>
          <a:bodyPr wrap="none">
            <a:spAutoFit/>
          </a:bodyPr>
          <a:lstStyle/>
          <a:p>
            <a:r>
              <a:rPr lang="zh-CN" altLang="en-US" dirty="0"/>
              <a:t>巴黎艾菲尔铁塔的雪铁龙霓虹灯广告</a:t>
            </a:r>
          </a:p>
        </p:txBody>
      </p:sp>
    </p:spTree>
    <p:extLst>
      <p:ext uri="{BB962C8B-B14F-4D97-AF65-F5344CB8AC3E}">
        <p14:creationId xmlns:p14="http://schemas.microsoft.com/office/powerpoint/2010/main" val="5752232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48600" cy="5257800"/>
          </a:xfrm>
        </p:spPr>
        <p:txBody>
          <a:bodyPr/>
          <a:lstStyle/>
          <a:p>
            <a:pPr>
              <a:lnSpc>
                <a:spcPct val="150000"/>
              </a:lnSpc>
            </a:pPr>
            <a:r>
              <a:rPr lang="zh-CN" altLang="zh-CN" b="0" dirty="0" smtClean="0"/>
              <a:t>自</a:t>
            </a:r>
            <a:r>
              <a:rPr lang="zh-CN" altLang="zh-CN" b="0" dirty="0"/>
              <a:t>1919年他在欧洲率先批量生产A型车以后，产量迅速提高，到1923年，日产量已达200辆，到1924年，日产量则达300辆，雪铁龙成为了欧洲的成功汽车厂家之一。1924年7月28日，雪铁龙汽车公司正式挂牌成立</a:t>
            </a:r>
            <a:r>
              <a:rPr lang="zh-CN" altLang="zh-CN" b="0" dirty="0" smtClean="0"/>
              <a:t>。</a:t>
            </a:r>
            <a:endParaRPr lang="en-US" altLang="zh-CN" b="0" dirty="0" smtClean="0"/>
          </a:p>
          <a:p>
            <a:pPr>
              <a:lnSpc>
                <a:spcPct val="150000"/>
              </a:lnSpc>
            </a:pPr>
            <a:r>
              <a:rPr lang="zh-CN" altLang="en-US" b="0" dirty="0" smtClean="0"/>
              <a:t>理念：</a:t>
            </a:r>
            <a:endParaRPr lang="en-US" altLang="zh-CN" b="0" dirty="0" smtClean="0"/>
          </a:p>
          <a:p>
            <a:pPr>
              <a:lnSpc>
                <a:spcPct val="150000"/>
              </a:lnSpc>
            </a:pPr>
            <a:r>
              <a:rPr lang="zh-CN" altLang="zh-CN" b="0" dirty="0"/>
              <a:t>汽车厂卖的不只是汽车，还有无微不至的</a:t>
            </a:r>
            <a:r>
              <a:rPr lang="zh-CN" altLang="zh-CN" b="0" dirty="0" smtClean="0"/>
              <a:t>服务</a:t>
            </a:r>
            <a:endParaRPr lang="en-US" altLang="zh-CN" b="0" dirty="0" smtClean="0"/>
          </a:p>
          <a:p>
            <a:pPr>
              <a:lnSpc>
                <a:spcPct val="150000"/>
              </a:lnSpc>
            </a:pPr>
            <a:r>
              <a:rPr lang="zh-CN" altLang="en-US" b="0" dirty="0" smtClean="0"/>
              <a:t>重视公司和产品的宣传</a:t>
            </a:r>
            <a:endParaRPr lang="zh-CN" altLang="zh-CN" b="0" dirty="0"/>
          </a:p>
          <a:p>
            <a:endParaRPr lang="zh-CN" altLang="en-US" dirty="0"/>
          </a:p>
        </p:txBody>
      </p:sp>
      <p:sp>
        <p:nvSpPr>
          <p:cNvPr id="5" name="文本框 4"/>
          <p:cNvSpPr txBox="1"/>
          <p:nvPr/>
        </p:nvSpPr>
        <p:spPr>
          <a:xfrm>
            <a:off x="2209800" y="304255"/>
            <a:ext cx="5181600" cy="584775"/>
          </a:xfrm>
          <a:prstGeom prst="rect">
            <a:avLst/>
          </a:prstGeom>
          <a:noFill/>
        </p:spPr>
        <p:txBody>
          <a:bodyPr wrap="square" rtlCol="0">
            <a:spAutoFit/>
          </a:bodyPr>
          <a:lstStyle/>
          <a:p>
            <a:r>
              <a:rPr lang="zh-CN" altLang="en-US" sz="3200" b="1" dirty="0" smtClean="0">
                <a:solidFill>
                  <a:schemeClr val="bg1"/>
                </a:solidFill>
              </a:rPr>
              <a:t>任务</a:t>
            </a:r>
            <a:r>
              <a:rPr lang="zh-CN" altLang="en-US" sz="3200" b="1" dirty="0" smtClean="0">
                <a:solidFill>
                  <a:schemeClr val="bg1"/>
                </a:solidFill>
              </a:rPr>
              <a:t>一   </a:t>
            </a:r>
            <a:r>
              <a:rPr lang="zh-CN" altLang="en-US" sz="3200" b="1" dirty="0" smtClean="0">
                <a:solidFill>
                  <a:schemeClr val="bg1"/>
                </a:solidFill>
              </a:rPr>
              <a:t>缅怀</a:t>
            </a:r>
            <a:r>
              <a:rPr lang="zh-CN" altLang="en-US" sz="3200" b="1" dirty="0">
                <a:solidFill>
                  <a:schemeClr val="bg1"/>
                </a:solidFill>
              </a:rPr>
              <a:t>车界发明家</a:t>
            </a:r>
            <a:endParaRPr lang="zh-CN" altLang="en-US" sz="3200" b="1" dirty="0">
              <a:solidFill>
                <a:schemeClr val="bg1"/>
              </a:solidFill>
            </a:endParaRPr>
          </a:p>
        </p:txBody>
      </p:sp>
    </p:spTree>
    <p:extLst>
      <p:ext uri="{BB962C8B-B14F-4D97-AF65-F5344CB8AC3E}">
        <p14:creationId xmlns:p14="http://schemas.microsoft.com/office/powerpoint/2010/main" val="20997725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38169" y="990311"/>
            <a:ext cx="3972431" cy="5257800"/>
          </a:xfrm>
        </p:spPr>
        <p:txBody>
          <a:bodyPr/>
          <a:lstStyle/>
          <a:p>
            <a:pPr>
              <a:lnSpc>
                <a:spcPct val="150000"/>
              </a:lnSpc>
            </a:pPr>
            <a:r>
              <a:rPr lang="en-US" altLang="zh-CN" b="0" dirty="0" smtClean="0"/>
              <a:t>1890</a:t>
            </a:r>
            <a:r>
              <a:rPr lang="zh-CN" altLang="en-US" b="0" dirty="0" smtClean="0"/>
              <a:t>年发表</a:t>
            </a:r>
            <a:r>
              <a:rPr lang="zh-CN" altLang="en-US" b="0" dirty="0"/>
              <a:t>了解决交通堵塞问题的论文</a:t>
            </a:r>
            <a:r>
              <a:rPr lang="en-US" altLang="zh-CN" b="0" dirty="0"/>
              <a:t>《</a:t>
            </a:r>
            <a:r>
              <a:rPr lang="zh-CN" altLang="en-US" b="0" dirty="0"/>
              <a:t>我们的城市交通急需改革</a:t>
            </a:r>
            <a:r>
              <a:rPr lang="en-US" altLang="zh-CN" b="0" dirty="0"/>
              <a:t>》</a:t>
            </a:r>
            <a:r>
              <a:rPr lang="zh-CN" altLang="en-US" b="0" dirty="0"/>
              <a:t>和</a:t>
            </a:r>
            <a:r>
              <a:rPr lang="en-US" altLang="zh-CN" b="0" dirty="0"/>
              <a:t>《</a:t>
            </a:r>
            <a:r>
              <a:rPr lang="zh-CN" altLang="en-US" b="0" dirty="0"/>
              <a:t>车辆管理的建议</a:t>
            </a:r>
            <a:r>
              <a:rPr lang="en-US" altLang="zh-CN" b="0" dirty="0"/>
              <a:t>》</a:t>
            </a:r>
            <a:r>
              <a:rPr lang="zh-CN" altLang="en-US" b="0" dirty="0"/>
              <a:t>，对全美国人民都迫切关心的交通问题做出了独到的分析和解决的方法。</a:t>
            </a: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2209800" y="304255"/>
            <a:ext cx="5181600" cy="584775"/>
          </a:xfrm>
          <a:prstGeom prst="rect">
            <a:avLst/>
          </a:prstGeom>
          <a:noFill/>
        </p:spPr>
        <p:txBody>
          <a:bodyPr wrap="square" rtlCol="0">
            <a:spAutoFit/>
          </a:bodyPr>
          <a:lstStyle/>
          <a:p>
            <a:r>
              <a:rPr lang="zh-CN" altLang="en-US" sz="3200" b="1" dirty="0" smtClean="0">
                <a:solidFill>
                  <a:schemeClr val="bg1"/>
                </a:solidFill>
              </a:rPr>
              <a:t>任务</a:t>
            </a:r>
            <a:r>
              <a:rPr lang="zh-CN" altLang="en-US" sz="3200" b="1" dirty="0" smtClean="0">
                <a:solidFill>
                  <a:schemeClr val="bg1"/>
                </a:solidFill>
              </a:rPr>
              <a:t>一   </a:t>
            </a:r>
            <a:r>
              <a:rPr lang="zh-CN" altLang="en-US" sz="3200" b="1" dirty="0" smtClean="0">
                <a:solidFill>
                  <a:schemeClr val="bg1"/>
                </a:solidFill>
              </a:rPr>
              <a:t>缅怀</a:t>
            </a:r>
            <a:r>
              <a:rPr lang="zh-CN" altLang="en-US" sz="3200" b="1" dirty="0">
                <a:solidFill>
                  <a:schemeClr val="bg1"/>
                </a:solidFill>
              </a:rPr>
              <a:t>车界发明家</a:t>
            </a:r>
            <a:endParaRPr lang="zh-CN" altLang="en-US" sz="3200" b="1" dirty="0">
              <a:solidFill>
                <a:schemeClr val="bg1"/>
              </a:solidFill>
            </a:endParaRPr>
          </a:p>
        </p:txBody>
      </p:sp>
      <p:pic>
        <p:nvPicPr>
          <p:cNvPr id="6" name="图片 5"/>
          <p:cNvPicPr>
            <a:picLocks noChangeAspect="1"/>
          </p:cNvPicPr>
          <p:nvPr/>
        </p:nvPicPr>
        <p:blipFill>
          <a:blip r:embed="rId2"/>
          <a:stretch>
            <a:fillRect/>
          </a:stretch>
        </p:blipFill>
        <p:spPr>
          <a:xfrm>
            <a:off x="191491" y="1580026"/>
            <a:ext cx="4354033" cy="3429000"/>
          </a:xfrm>
          <a:prstGeom prst="rect">
            <a:avLst/>
          </a:prstGeom>
        </p:spPr>
      </p:pic>
      <p:sp>
        <p:nvSpPr>
          <p:cNvPr id="7" name="矩形 6"/>
          <p:cNvSpPr/>
          <p:nvPr/>
        </p:nvSpPr>
        <p:spPr>
          <a:xfrm>
            <a:off x="1113987" y="5262765"/>
            <a:ext cx="2191626" cy="369332"/>
          </a:xfrm>
          <a:prstGeom prst="rect">
            <a:avLst/>
          </a:prstGeom>
        </p:spPr>
        <p:txBody>
          <a:bodyPr wrap="none">
            <a:spAutoFit/>
          </a:bodyPr>
          <a:lstStyle/>
          <a:p>
            <a:r>
              <a:rPr lang="zh-CN" altLang="en-US" dirty="0"/>
              <a:t>威廉</a:t>
            </a:r>
            <a:r>
              <a:rPr lang="en-US" altLang="zh-CN" dirty="0"/>
              <a:t>•</a:t>
            </a:r>
            <a:r>
              <a:rPr lang="zh-CN" altLang="en-US" dirty="0"/>
              <a:t>菲尔普斯</a:t>
            </a:r>
            <a:r>
              <a:rPr lang="en-US" altLang="zh-CN" dirty="0"/>
              <a:t>•</a:t>
            </a:r>
            <a:r>
              <a:rPr lang="zh-CN" altLang="en-US" dirty="0"/>
              <a:t>伊诺</a:t>
            </a:r>
          </a:p>
        </p:txBody>
      </p:sp>
    </p:spTree>
    <p:extLst>
      <p:ext uri="{BB962C8B-B14F-4D97-AF65-F5344CB8AC3E}">
        <p14:creationId xmlns:p14="http://schemas.microsoft.com/office/powerpoint/2010/main" val="35881724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b="0" dirty="0"/>
              <a:t>伊诺根据多年的心得，编制了《驾车的规则》，对马车前进，如何拐弯，何时停止行驶，怎样横穿马路都做出明确规定。他强调信号灯的</a:t>
            </a:r>
            <a:r>
              <a:rPr lang="zh-CN" altLang="zh-CN" b="0" dirty="0" smtClean="0"/>
              <a:t>应用。</a:t>
            </a:r>
            <a:r>
              <a:rPr lang="zh-CN" altLang="zh-CN" b="0" dirty="0"/>
              <a:t>他还统一了大小街道的标志、人行横道的标志等。伊诺还规定了马车必须单行，这样，左右行道路在世界上首次出现了。为了保证行人的安全，伊诺还设计出过街行人安全岛。</a:t>
            </a:r>
          </a:p>
          <a:p>
            <a:r>
              <a:rPr lang="zh-CN" altLang="zh-CN" b="0" dirty="0"/>
              <a:t>伊诺制定的法规，于1903年正式在纽约使用</a:t>
            </a:r>
            <a:r>
              <a:rPr lang="zh-CN" altLang="zh-CN" b="0" dirty="0" smtClean="0"/>
              <a:t>。不</a:t>
            </a:r>
            <a:r>
              <a:rPr lang="zh-CN" altLang="zh-CN" b="0" dirty="0"/>
              <a:t>多久，全世界都使用了这些交通法规。从1903年起，世界上才有了车辆的左右单线行驶，才有了红绿灯，才有了人行横道，交通堵塞问题才得到缓解。</a:t>
            </a:r>
          </a:p>
          <a:p>
            <a:endParaRPr lang="zh-CN" altLang="en-US" dirty="0"/>
          </a:p>
        </p:txBody>
      </p:sp>
      <p:sp>
        <p:nvSpPr>
          <p:cNvPr id="5" name="文本框 4"/>
          <p:cNvSpPr txBox="1"/>
          <p:nvPr/>
        </p:nvSpPr>
        <p:spPr>
          <a:xfrm>
            <a:off x="2209800" y="304255"/>
            <a:ext cx="5181600" cy="584775"/>
          </a:xfrm>
          <a:prstGeom prst="rect">
            <a:avLst/>
          </a:prstGeom>
          <a:noFill/>
        </p:spPr>
        <p:txBody>
          <a:bodyPr wrap="square" rtlCol="0">
            <a:spAutoFit/>
          </a:bodyPr>
          <a:lstStyle/>
          <a:p>
            <a:r>
              <a:rPr lang="zh-CN" altLang="en-US" sz="3200" b="1" dirty="0" smtClean="0">
                <a:solidFill>
                  <a:schemeClr val="bg1"/>
                </a:solidFill>
              </a:rPr>
              <a:t>任务</a:t>
            </a:r>
            <a:r>
              <a:rPr lang="zh-CN" altLang="en-US" sz="3200" b="1" dirty="0" smtClean="0">
                <a:solidFill>
                  <a:schemeClr val="bg1"/>
                </a:solidFill>
              </a:rPr>
              <a:t>一   </a:t>
            </a:r>
            <a:r>
              <a:rPr lang="zh-CN" altLang="en-US" sz="3200" b="1" dirty="0" smtClean="0">
                <a:solidFill>
                  <a:schemeClr val="bg1"/>
                </a:solidFill>
              </a:rPr>
              <a:t>缅怀</a:t>
            </a:r>
            <a:r>
              <a:rPr lang="zh-CN" altLang="en-US" sz="3200" b="1" dirty="0">
                <a:solidFill>
                  <a:schemeClr val="bg1"/>
                </a:solidFill>
              </a:rPr>
              <a:t>车界发明家</a:t>
            </a:r>
            <a:endParaRPr lang="zh-CN" altLang="en-US" sz="3200" b="1" dirty="0">
              <a:solidFill>
                <a:schemeClr val="bg1"/>
              </a:solidFill>
            </a:endParaRPr>
          </a:p>
        </p:txBody>
      </p:sp>
    </p:spTree>
    <p:extLst>
      <p:ext uri="{BB962C8B-B14F-4D97-AF65-F5344CB8AC3E}">
        <p14:creationId xmlns:p14="http://schemas.microsoft.com/office/powerpoint/2010/main" val="40265871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en-US" altLang="zh-CN" b="0" dirty="0"/>
              <a:t>1921</a:t>
            </a:r>
            <a:r>
              <a:rPr lang="zh-CN" altLang="en-US" b="0" dirty="0"/>
              <a:t>年，他编著的</a:t>
            </a:r>
            <a:r>
              <a:rPr lang="en-US" altLang="zh-CN" b="0" dirty="0"/>
              <a:t>《</a:t>
            </a:r>
            <a:r>
              <a:rPr lang="zh-CN" altLang="en-US" b="0" dirty="0"/>
              <a:t>交通的规则</a:t>
            </a:r>
            <a:r>
              <a:rPr lang="en-US" altLang="zh-CN" b="0" dirty="0"/>
              <a:t>》</a:t>
            </a:r>
            <a:r>
              <a:rPr lang="zh-CN" altLang="en-US" b="0" dirty="0"/>
              <a:t>一书发表，这本书得到全世界交通部门的肯定，成为现代交通问题的权威性著作。他所制定的交通法规，全世界都奉为精典而力行。为纪念伊诺的功迹，人们尊称他为“交通安全之父”。</a:t>
            </a: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2209800" y="304255"/>
            <a:ext cx="5181600" cy="584775"/>
          </a:xfrm>
          <a:prstGeom prst="rect">
            <a:avLst/>
          </a:prstGeom>
          <a:noFill/>
        </p:spPr>
        <p:txBody>
          <a:bodyPr wrap="square" rtlCol="0">
            <a:spAutoFit/>
          </a:bodyPr>
          <a:lstStyle/>
          <a:p>
            <a:r>
              <a:rPr lang="zh-CN" altLang="en-US" sz="3200" b="1" dirty="0" smtClean="0">
                <a:solidFill>
                  <a:schemeClr val="bg1"/>
                </a:solidFill>
              </a:rPr>
              <a:t>任务</a:t>
            </a:r>
            <a:r>
              <a:rPr lang="zh-CN" altLang="en-US" sz="3200" b="1" dirty="0" smtClean="0">
                <a:solidFill>
                  <a:schemeClr val="bg1"/>
                </a:solidFill>
              </a:rPr>
              <a:t>一   </a:t>
            </a:r>
            <a:r>
              <a:rPr lang="zh-CN" altLang="en-US" sz="3200" b="1" dirty="0" smtClean="0">
                <a:solidFill>
                  <a:schemeClr val="bg1"/>
                </a:solidFill>
              </a:rPr>
              <a:t>缅怀</a:t>
            </a:r>
            <a:r>
              <a:rPr lang="zh-CN" altLang="en-US" sz="3200" b="1" dirty="0">
                <a:solidFill>
                  <a:schemeClr val="bg1"/>
                </a:solidFill>
              </a:rPr>
              <a:t>车界发明家</a:t>
            </a:r>
            <a:endParaRPr lang="zh-CN" altLang="en-US" sz="3200" b="1" dirty="0">
              <a:solidFill>
                <a:schemeClr val="bg1"/>
              </a:solidFill>
            </a:endParaRPr>
          </a:p>
        </p:txBody>
      </p:sp>
    </p:spTree>
    <p:extLst>
      <p:ext uri="{BB962C8B-B14F-4D97-AF65-F5344CB8AC3E}">
        <p14:creationId xmlns:p14="http://schemas.microsoft.com/office/powerpoint/2010/main" val="34664228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a:t>一、费迪南.保时捷——杰出的汽车设计</a:t>
            </a:r>
            <a:r>
              <a:rPr lang="zh-CN" altLang="zh-CN" dirty="0" smtClean="0"/>
              <a:t>大师</a:t>
            </a:r>
            <a:endParaRPr lang="en-US" altLang="zh-CN" dirty="0" smtClean="0"/>
          </a:p>
          <a:p>
            <a:endParaRPr lang="en-US" altLang="zh-CN" dirty="0"/>
          </a:p>
          <a:p>
            <a:r>
              <a:rPr lang="zh-CN" altLang="zh-CN" dirty="0"/>
              <a:t>1875年12月3日，保时捷出生于波西米亚</a:t>
            </a:r>
            <a:endParaRPr lang="zh-CN" altLang="en-US" dirty="0"/>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任务二    </a:t>
            </a:r>
            <a:r>
              <a:rPr lang="zh-CN" altLang="zh-CN" sz="3200" b="1" dirty="0" smtClean="0">
                <a:solidFill>
                  <a:schemeClr val="bg1"/>
                </a:solidFill>
              </a:rPr>
              <a:t>瞻仰</a:t>
            </a:r>
            <a:r>
              <a:rPr lang="zh-CN" altLang="zh-CN" sz="3200" b="1" dirty="0">
                <a:solidFill>
                  <a:schemeClr val="bg1"/>
                </a:solidFill>
              </a:rPr>
              <a:t>杰出的汽车设计大师</a:t>
            </a:r>
            <a:endParaRPr lang="zh-CN" altLang="en-US" sz="3200" b="1" dirty="0">
              <a:solidFill>
                <a:schemeClr val="bg1"/>
              </a:solidFill>
            </a:endParaRPr>
          </a:p>
        </p:txBody>
      </p:sp>
      <p:pic>
        <p:nvPicPr>
          <p:cNvPr id="9218" name="Picture 3" descr="费迪南保时捷：甲壳虫、保时捷之父"/>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743200"/>
            <a:ext cx="2667000" cy="3773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466454" y="2743200"/>
            <a:ext cx="5295900" cy="3416320"/>
          </a:xfrm>
          <a:prstGeom prst="rect">
            <a:avLst/>
          </a:prstGeom>
        </p:spPr>
        <p:txBody>
          <a:bodyPr wrap="square">
            <a:spAutoFit/>
          </a:bodyPr>
          <a:lstStyle/>
          <a:p>
            <a:pPr>
              <a:lnSpc>
                <a:spcPct val="150000"/>
              </a:lnSpc>
            </a:pPr>
            <a:r>
              <a:rPr lang="en-US" altLang="zh-CN" sz="2400" dirty="0"/>
              <a:t>22</a:t>
            </a:r>
            <a:r>
              <a:rPr lang="zh-CN" altLang="en-US" sz="2400" dirty="0"/>
              <a:t>岁那年，保时捷设计了一台能安装在汽车轮内的电动机</a:t>
            </a:r>
            <a:r>
              <a:rPr lang="zh-CN" altLang="en-US" sz="2400" dirty="0" smtClean="0"/>
              <a:t>，并</a:t>
            </a:r>
            <a:r>
              <a:rPr lang="zh-CN" altLang="en-US" sz="2400" dirty="0"/>
              <a:t>因此而获得了第一个专利“混合传动系统”专利。</a:t>
            </a:r>
            <a:r>
              <a:rPr lang="en-US" altLang="zh-CN" sz="2400" dirty="0"/>
              <a:t>1900</a:t>
            </a:r>
            <a:r>
              <a:rPr lang="zh-CN" altLang="en-US" sz="2400" dirty="0"/>
              <a:t>年，他所发明的电动汽车出现在巴黎世界工业产品博览会上。从此，他以“电动汽车之父”为世人所知晓。</a:t>
            </a:r>
          </a:p>
        </p:txBody>
      </p:sp>
    </p:spTree>
    <p:extLst>
      <p:ext uri="{BB962C8B-B14F-4D97-AF65-F5344CB8AC3E}">
        <p14:creationId xmlns:p14="http://schemas.microsoft.com/office/powerpoint/2010/main" val="9393501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endParaRPr lang="en-US" altLang="zh-CN" sz="2800" b="1" dirty="0">
              <a:solidFill>
                <a:schemeClr val="bg2">
                  <a:lumMod val="20000"/>
                  <a:lumOff val="80000"/>
                </a:schemeClr>
              </a:solidFill>
              <a:latin typeface="黑体" panose="02010609060101010101" pitchFamily="49" charset="-122"/>
              <a:ea typeface="黑体" panose="02010609060101010101" pitchFamily="49" charset="-122"/>
            </a:endParaRPr>
          </a:p>
        </p:txBody>
      </p:sp>
      <p:grpSp>
        <p:nvGrpSpPr>
          <p:cNvPr id="41082" name="Group 122"/>
          <p:cNvGrpSpPr>
            <a:grpSpLocks/>
          </p:cNvGrpSpPr>
          <p:nvPr/>
        </p:nvGrpSpPr>
        <p:grpSpPr bwMode="auto">
          <a:xfrm>
            <a:off x="1600200" y="3070225"/>
            <a:ext cx="6629400" cy="665162"/>
            <a:chOff x="1152" y="1899"/>
            <a:chExt cx="4176" cy="419"/>
          </a:xfrm>
        </p:grpSpPr>
        <p:grpSp>
          <p:nvGrpSpPr>
            <p:cNvPr id="41057" name="Group 97"/>
            <p:cNvGrpSpPr>
              <a:grpSpLocks/>
            </p:cNvGrpSpPr>
            <p:nvPr/>
          </p:nvGrpSpPr>
          <p:grpSpPr bwMode="auto">
            <a:xfrm>
              <a:off x="1152" y="1899"/>
              <a:ext cx="480" cy="419"/>
              <a:chOff x="3174" y="2656"/>
              <a:chExt cx="1549" cy="1351"/>
            </a:xfrm>
          </p:grpSpPr>
          <p:sp>
            <p:nvSpPr>
              <p:cNvPr id="41058" name="AutoShape 98"/>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59" name="AutoShape 99"/>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60" name="AutoShape 100"/>
              <p:cNvSpPr>
                <a:spLocks noChangeArrowheads="1"/>
              </p:cNvSpPr>
              <p:nvPr/>
            </p:nvSpPr>
            <p:spPr bwMode="gray">
              <a:xfrm>
                <a:off x="3264" y="2736"/>
                <a:ext cx="1350" cy="1168"/>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1064" name="Line 104"/>
            <p:cNvSpPr>
              <a:spLocks noChangeShapeType="1"/>
            </p:cNvSpPr>
            <p:nvPr/>
          </p:nvSpPr>
          <p:spPr bwMode="auto">
            <a:xfrm>
              <a:off x="1536" y="2283"/>
              <a:ext cx="3024" cy="0"/>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65" name="Text Box 105"/>
            <p:cNvSpPr txBox="1">
              <a:spLocks noChangeArrowheads="1"/>
            </p:cNvSpPr>
            <p:nvPr/>
          </p:nvSpPr>
          <p:spPr bwMode="auto">
            <a:xfrm>
              <a:off x="1636" y="1906"/>
              <a:ext cx="3692"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800" dirty="0"/>
                <a:t>任务</a:t>
              </a:r>
              <a:r>
                <a:rPr lang="zh-CN" altLang="zh-CN" sz="2800" dirty="0" smtClean="0"/>
                <a:t>二</a:t>
              </a:r>
              <a:r>
                <a:rPr lang="en-US" altLang="zh-CN" sz="2800" dirty="0" smtClean="0"/>
                <a:t>  </a:t>
              </a:r>
              <a:r>
                <a:rPr lang="zh-CN" altLang="zh-CN" sz="2800" dirty="0" smtClean="0"/>
                <a:t>瞻仰</a:t>
              </a:r>
              <a:r>
                <a:rPr lang="zh-CN" altLang="zh-CN" sz="2800" dirty="0"/>
                <a:t>杰出的汽车设计大师</a:t>
              </a:r>
              <a:endParaRPr lang="zh-CN" altLang="zh-CN" sz="2800" dirty="0"/>
            </a:p>
          </p:txBody>
        </p:sp>
        <p:sp>
          <p:nvSpPr>
            <p:cNvPr id="41066" name="Text Box 106"/>
            <p:cNvSpPr txBox="1">
              <a:spLocks noChangeArrowheads="1"/>
            </p:cNvSpPr>
            <p:nvPr/>
          </p:nvSpPr>
          <p:spPr bwMode="gray">
            <a:xfrm>
              <a:off x="1276" y="1961"/>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2400" b="1">
                  <a:solidFill>
                    <a:schemeClr val="bg1"/>
                  </a:solidFill>
                  <a:ea typeface="宋体" panose="02010600030101010101" pitchFamily="2" charset="-122"/>
                </a:rPr>
                <a:t>2</a:t>
              </a:r>
            </a:p>
          </p:txBody>
        </p:sp>
      </p:grpSp>
      <p:grpSp>
        <p:nvGrpSpPr>
          <p:cNvPr id="41083" name="Group 123"/>
          <p:cNvGrpSpPr>
            <a:grpSpLocks/>
          </p:cNvGrpSpPr>
          <p:nvPr/>
        </p:nvGrpSpPr>
        <p:grpSpPr bwMode="auto">
          <a:xfrm>
            <a:off x="1600200" y="3962400"/>
            <a:ext cx="5410200" cy="665162"/>
            <a:chOff x="1152" y="2461"/>
            <a:chExt cx="3408" cy="419"/>
          </a:xfrm>
        </p:grpSpPr>
        <p:grpSp>
          <p:nvGrpSpPr>
            <p:cNvPr id="41067" name="Group 107"/>
            <p:cNvGrpSpPr>
              <a:grpSpLocks/>
            </p:cNvGrpSpPr>
            <p:nvPr/>
          </p:nvGrpSpPr>
          <p:grpSpPr bwMode="auto">
            <a:xfrm>
              <a:off x="1152" y="2461"/>
              <a:ext cx="480" cy="419"/>
              <a:chOff x="1110" y="2656"/>
              <a:chExt cx="1549" cy="1351"/>
            </a:xfrm>
          </p:grpSpPr>
          <p:sp>
            <p:nvSpPr>
              <p:cNvPr id="41068" name="AutoShape 10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69" name="AutoShape 10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70" name="AutoShape 110"/>
              <p:cNvSpPr>
                <a:spLocks noChangeArrowheads="1"/>
              </p:cNvSpPr>
              <p:nvPr/>
            </p:nvSpPr>
            <p:spPr bwMode="gray">
              <a:xfrm>
                <a:off x="1200" y="2736"/>
                <a:ext cx="1350" cy="1168"/>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1075" name="Line 115"/>
            <p:cNvSpPr>
              <a:spLocks noChangeShapeType="1"/>
            </p:cNvSpPr>
            <p:nvPr/>
          </p:nvSpPr>
          <p:spPr bwMode="auto">
            <a:xfrm>
              <a:off x="1536" y="2845"/>
              <a:ext cx="3024" cy="0"/>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77" name="Text Box 117"/>
            <p:cNvSpPr txBox="1">
              <a:spLocks noChangeArrowheads="1"/>
            </p:cNvSpPr>
            <p:nvPr/>
          </p:nvSpPr>
          <p:spPr bwMode="gray">
            <a:xfrm>
              <a:off x="1276" y="2523"/>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2400" b="1">
                  <a:solidFill>
                    <a:schemeClr val="bg1"/>
                  </a:solidFill>
                  <a:ea typeface="宋体" panose="02010600030101010101" pitchFamily="2" charset="-122"/>
                </a:rPr>
                <a:t>3</a:t>
              </a:r>
            </a:p>
          </p:txBody>
        </p:sp>
      </p:grpSp>
      <p:grpSp>
        <p:nvGrpSpPr>
          <p:cNvPr id="35" name="Group 121"/>
          <p:cNvGrpSpPr>
            <a:grpSpLocks/>
          </p:cNvGrpSpPr>
          <p:nvPr/>
        </p:nvGrpSpPr>
        <p:grpSpPr bwMode="auto">
          <a:xfrm>
            <a:off x="1588278" y="2218145"/>
            <a:ext cx="5459413" cy="665162"/>
            <a:chOff x="1152" y="1323"/>
            <a:chExt cx="3439" cy="419"/>
          </a:xfrm>
        </p:grpSpPr>
        <p:grpSp>
          <p:nvGrpSpPr>
            <p:cNvPr id="36" name="Group 93"/>
            <p:cNvGrpSpPr>
              <a:grpSpLocks/>
            </p:cNvGrpSpPr>
            <p:nvPr/>
          </p:nvGrpSpPr>
          <p:grpSpPr bwMode="auto">
            <a:xfrm>
              <a:off x="1152" y="1323"/>
              <a:ext cx="480" cy="419"/>
              <a:chOff x="1110" y="2656"/>
              <a:chExt cx="1549" cy="1351"/>
            </a:xfrm>
          </p:grpSpPr>
          <p:sp>
            <p:nvSpPr>
              <p:cNvPr id="40" name="AutoShape 94"/>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AutoShape 95"/>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AutoShape 96"/>
              <p:cNvSpPr>
                <a:spLocks noChangeArrowheads="1"/>
              </p:cNvSpPr>
              <p:nvPr/>
            </p:nvSpPr>
            <p:spPr bwMode="gray">
              <a:xfrm>
                <a:off x="1200" y="2736"/>
                <a:ext cx="1350" cy="1168"/>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7" name="Line 101"/>
            <p:cNvSpPr>
              <a:spLocks noChangeShapeType="1"/>
            </p:cNvSpPr>
            <p:nvPr/>
          </p:nvSpPr>
          <p:spPr bwMode="auto">
            <a:xfrm>
              <a:off x="1536" y="1707"/>
              <a:ext cx="3024" cy="0"/>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Text Box 102"/>
            <p:cNvSpPr txBox="1">
              <a:spLocks noChangeArrowheads="1"/>
            </p:cNvSpPr>
            <p:nvPr/>
          </p:nvSpPr>
          <p:spPr bwMode="auto">
            <a:xfrm>
              <a:off x="1656" y="1337"/>
              <a:ext cx="2935"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800" dirty="0"/>
                <a:t>任务一</a:t>
              </a:r>
              <a:r>
                <a:rPr lang="en-US" altLang="zh-CN" sz="2800" dirty="0"/>
                <a:t>  </a:t>
              </a:r>
              <a:r>
                <a:rPr lang="zh-CN" altLang="en-US" sz="2800" dirty="0" smtClean="0"/>
                <a:t>缅怀车界发明家</a:t>
              </a:r>
              <a:endParaRPr lang="zh-CN" altLang="zh-CN" sz="2800" dirty="0"/>
            </a:p>
          </p:txBody>
        </p:sp>
        <p:sp>
          <p:nvSpPr>
            <p:cNvPr id="39" name="Text Box 103"/>
            <p:cNvSpPr txBox="1">
              <a:spLocks noChangeArrowheads="1"/>
            </p:cNvSpPr>
            <p:nvPr/>
          </p:nvSpPr>
          <p:spPr bwMode="gray">
            <a:xfrm>
              <a:off x="1276" y="1385"/>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2400" b="1" dirty="0">
                  <a:solidFill>
                    <a:schemeClr val="bg1"/>
                  </a:solidFill>
                  <a:ea typeface="宋体" panose="02010600030101010101" pitchFamily="2" charset="-122"/>
                </a:rPr>
                <a:t>1</a:t>
              </a:r>
            </a:p>
          </p:txBody>
        </p:sp>
      </p:grpSp>
      <p:sp>
        <p:nvSpPr>
          <p:cNvPr id="2" name="矩形 1"/>
          <p:cNvSpPr/>
          <p:nvPr/>
        </p:nvSpPr>
        <p:spPr>
          <a:xfrm>
            <a:off x="2415334" y="3987223"/>
            <a:ext cx="5410455" cy="523220"/>
          </a:xfrm>
          <a:prstGeom prst="rect">
            <a:avLst/>
          </a:prstGeom>
        </p:spPr>
        <p:txBody>
          <a:bodyPr wrap="none">
            <a:spAutoFit/>
          </a:bodyPr>
          <a:lstStyle/>
          <a:p>
            <a:r>
              <a:rPr lang="zh-CN" altLang="zh-CN" sz="2800" dirty="0"/>
              <a:t>任务</a:t>
            </a:r>
            <a:r>
              <a:rPr lang="zh-CN" altLang="zh-CN" sz="2800" dirty="0" smtClean="0"/>
              <a:t>三</a:t>
            </a:r>
            <a:r>
              <a:rPr lang="en-US" altLang="zh-CN" sz="2800" dirty="0" smtClean="0"/>
              <a:t>  </a:t>
            </a:r>
            <a:r>
              <a:rPr lang="zh-CN" altLang="zh-CN" sz="2800" dirty="0" smtClean="0"/>
              <a:t>认识</a:t>
            </a:r>
            <a:r>
              <a:rPr lang="zh-CN" altLang="zh-CN" sz="2800" dirty="0"/>
              <a:t>汽车界的传奇企业家</a:t>
            </a:r>
            <a:endParaRPr lang="zh-CN" altLang="zh-CN" sz="2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20000"/>
              </a:lnSpc>
            </a:pPr>
            <a:r>
              <a:rPr lang="en-US" altLang="zh-CN" b="0" dirty="0"/>
              <a:t>1905</a:t>
            </a:r>
            <a:r>
              <a:rPr lang="zh-CN" altLang="en-US" b="0" dirty="0"/>
              <a:t>年，保时捷出任戴姆勒公司奥地利分公司的技术部经理，由于成功设计了“玛哈”牌汽车而获得了他有生以来的第一枚勋章。</a:t>
            </a:r>
          </a:p>
          <a:p>
            <a:pPr>
              <a:lnSpc>
                <a:spcPct val="120000"/>
              </a:lnSpc>
            </a:pPr>
            <a:r>
              <a:rPr lang="en-US" altLang="zh-CN" b="0" dirty="0"/>
              <a:t>1910</a:t>
            </a:r>
            <a:r>
              <a:rPr lang="zh-CN" altLang="en-US" b="0" dirty="0"/>
              <a:t>年，他设计成功更为完美的“公爵”牌轿车，开始为世人所注目</a:t>
            </a:r>
            <a:r>
              <a:rPr lang="zh-CN" altLang="en-US" b="0" dirty="0" smtClean="0"/>
              <a:t>。</a:t>
            </a:r>
            <a:endParaRPr lang="en-US" altLang="zh-CN" b="0" dirty="0" smtClean="0"/>
          </a:p>
          <a:p>
            <a:pPr>
              <a:lnSpc>
                <a:spcPct val="120000"/>
              </a:lnSpc>
            </a:pPr>
            <a:r>
              <a:rPr lang="zh-CN" altLang="zh-CN" b="0" dirty="0"/>
              <a:t>1917年，保时捷得到了维也纳工业大学颁发的荣誉博士学位</a:t>
            </a:r>
            <a:r>
              <a:rPr lang="zh-CN" altLang="zh-CN" b="0" dirty="0" smtClean="0"/>
              <a:t>。</a:t>
            </a:r>
            <a:endParaRPr lang="en-US" altLang="zh-CN" b="0" dirty="0" smtClean="0"/>
          </a:p>
          <a:p>
            <a:pPr>
              <a:lnSpc>
                <a:spcPct val="120000"/>
              </a:lnSpc>
            </a:pPr>
            <a:r>
              <a:rPr lang="zh-CN" altLang="zh-CN" b="0" dirty="0"/>
              <a:t>于1930年创建了自己的公司——保时捷汽车设计事务所，他打算先在运动车和赛车领域做出一番成绩</a:t>
            </a:r>
            <a:r>
              <a:rPr lang="zh-CN" altLang="zh-CN" dirty="0"/>
              <a:t>。</a:t>
            </a:r>
          </a:p>
          <a:p>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任务二    </a:t>
            </a:r>
            <a:r>
              <a:rPr lang="zh-CN" altLang="zh-CN" sz="3200" b="1" dirty="0" smtClean="0">
                <a:solidFill>
                  <a:schemeClr val="bg1"/>
                </a:solidFill>
              </a:rPr>
              <a:t>瞻仰</a:t>
            </a:r>
            <a:r>
              <a:rPr lang="zh-CN" altLang="zh-CN" sz="3200" b="1" dirty="0">
                <a:solidFill>
                  <a:schemeClr val="bg1"/>
                </a:solidFill>
              </a:rPr>
              <a:t>杰出的汽车设计大师</a:t>
            </a:r>
            <a:endParaRPr lang="zh-CN" altLang="en-US" sz="3200" b="1" dirty="0">
              <a:solidFill>
                <a:schemeClr val="bg1"/>
              </a:solidFill>
            </a:endParaRPr>
          </a:p>
        </p:txBody>
      </p:sp>
    </p:spTree>
    <p:extLst>
      <p:ext uri="{BB962C8B-B14F-4D97-AF65-F5344CB8AC3E}">
        <p14:creationId xmlns:p14="http://schemas.microsoft.com/office/powerpoint/2010/main" val="40169935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10000"/>
              </a:lnSpc>
            </a:pPr>
            <a:r>
              <a:rPr lang="zh-CN" altLang="zh-CN" b="0" dirty="0"/>
              <a:t>1932年保时捷着手设计载重汽车和变速器高速档的设计，之后又全力投入减振装置和钢板弹簧的设计，在钢板弹簧中他所采用的扭力杆和从动铰链就是后来被称为“保时捷ifs”的著名装置</a:t>
            </a:r>
            <a:r>
              <a:rPr lang="zh-CN" altLang="zh-CN" b="0" dirty="0" smtClean="0"/>
              <a:t>。</a:t>
            </a:r>
            <a:endParaRPr lang="en-US" altLang="zh-CN" b="0" dirty="0" smtClean="0"/>
          </a:p>
          <a:p>
            <a:pPr>
              <a:lnSpc>
                <a:spcPct val="110000"/>
              </a:lnSpc>
            </a:pPr>
            <a:r>
              <a:rPr lang="zh-CN" altLang="zh-CN" b="0" dirty="0"/>
              <a:t>1934年，他以全新角度设计出了具有16汽缸增压式发动机的第一辆保时捷赛车(车头约占1/3，车的前后配重比为1：1，油箱安置在车的中部，无论油量多少都不影响车的重心位置)，并以7.5万美元的价格将图纸卖给了德国汽车联盟</a:t>
            </a:r>
            <a:r>
              <a:rPr lang="zh-CN" altLang="zh-CN" b="0" dirty="0" smtClean="0"/>
              <a:t>。这</a:t>
            </a:r>
            <a:r>
              <a:rPr lang="zh-CN" altLang="zh-CN" b="0" dirty="0"/>
              <a:t>辆赛车取名为</a:t>
            </a:r>
            <a:r>
              <a:rPr lang="zh-CN" altLang="zh-CN" b="0" dirty="0" smtClean="0"/>
              <a:t>“银箭”表达</a:t>
            </a:r>
            <a:r>
              <a:rPr lang="zh-CN" altLang="zh-CN" b="0" dirty="0"/>
              <a:t>了他们对它的无限敬意</a:t>
            </a:r>
            <a:r>
              <a:rPr lang="zh-CN" altLang="zh-CN" b="0" dirty="0" smtClean="0"/>
              <a:t>。</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任务二    </a:t>
            </a:r>
            <a:r>
              <a:rPr lang="zh-CN" altLang="zh-CN" sz="3200" b="1" dirty="0" smtClean="0">
                <a:solidFill>
                  <a:schemeClr val="bg1"/>
                </a:solidFill>
              </a:rPr>
              <a:t>瞻仰</a:t>
            </a:r>
            <a:r>
              <a:rPr lang="zh-CN" altLang="zh-CN" sz="3200" b="1" dirty="0">
                <a:solidFill>
                  <a:schemeClr val="bg1"/>
                </a:solidFill>
              </a:rPr>
              <a:t>杰出的汽车设计大师</a:t>
            </a:r>
            <a:endParaRPr lang="zh-CN" altLang="en-US" sz="3200" b="1" dirty="0">
              <a:solidFill>
                <a:schemeClr val="bg1"/>
              </a:solidFill>
            </a:endParaRPr>
          </a:p>
        </p:txBody>
      </p:sp>
    </p:spTree>
    <p:extLst>
      <p:ext uri="{BB962C8B-B14F-4D97-AF65-F5344CB8AC3E}">
        <p14:creationId xmlns:p14="http://schemas.microsoft.com/office/powerpoint/2010/main" val="39559880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任务二    </a:t>
            </a:r>
            <a:r>
              <a:rPr lang="zh-CN" altLang="zh-CN" sz="3200" b="1" dirty="0" smtClean="0">
                <a:solidFill>
                  <a:schemeClr val="bg1"/>
                </a:solidFill>
              </a:rPr>
              <a:t>瞻仰</a:t>
            </a:r>
            <a:r>
              <a:rPr lang="zh-CN" altLang="zh-CN" sz="3200" b="1" dirty="0">
                <a:solidFill>
                  <a:schemeClr val="bg1"/>
                </a:solidFill>
              </a:rPr>
              <a:t>杰出的汽车设计大师</a:t>
            </a:r>
            <a:endParaRPr lang="zh-CN" altLang="en-US" sz="3200" b="1" dirty="0">
              <a:solidFill>
                <a:schemeClr val="bg1"/>
              </a:solidFill>
            </a:endParaRPr>
          </a:p>
        </p:txBody>
      </p:sp>
      <p:pic>
        <p:nvPicPr>
          <p:cNvPr id="6" name="图片 5"/>
          <p:cNvPicPr>
            <a:picLocks noChangeAspect="1"/>
          </p:cNvPicPr>
          <p:nvPr/>
        </p:nvPicPr>
        <p:blipFill>
          <a:blip r:embed="rId2"/>
          <a:stretch>
            <a:fillRect/>
          </a:stretch>
        </p:blipFill>
        <p:spPr>
          <a:xfrm>
            <a:off x="743414" y="1895230"/>
            <a:ext cx="5200186" cy="3573461"/>
          </a:xfrm>
          <a:prstGeom prst="rect">
            <a:avLst/>
          </a:prstGeom>
        </p:spPr>
      </p:pic>
      <p:sp>
        <p:nvSpPr>
          <p:cNvPr id="7" name="矩形 6"/>
          <p:cNvSpPr/>
          <p:nvPr/>
        </p:nvSpPr>
        <p:spPr>
          <a:xfrm>
            <a:off x="2616511" y="5711063"/>
            <a:ext cx="1107996" cy="369332"/>
          </a:xfrm>
          <a:prstGeom prst="rect">
            <a:avLst/>
          </a:prstGeom>
        </p:spPr>
        <p:txBody>
          <a:bodyPr wrap="none">
            <a:spAutoFit/>
          </a:bodyPr>
          <a:lstStyle/>
          <a:p>
            <a:r>
              <a:rPr lang="zh-CN" altLang="en-US" dirty="0"/>
              <a:t>银箭赛车</a:t>
            </a:r>
          </a:p>
        </p:txBody>
      </p:sp>
      <p:sp>
        <p:nvSpPr>
          <p:cNvPr id="8" name="矩形 7"/>
          <p:cNvSpPr/>
          <p:nvPr/>
        </p:nvSpPr>
        <p:spPr>
          <a:xfrm>
            <a:off x="5977180" y="1895230"/>
            <a:ext cx="2404820" cy="3323987"/>
          </a:xfrm>
          <a:prstGeom prst="rect">
            <a:avLst/>
          </a:prstGeom>
        </p:spPr>
        <p:txBody>
          <a:bodyPr wrap="square">
            <a:spAutoFit/>
          </a:bodyPr>
          <a:lstStyle/>
          <a:p>
            <a:pPr>
              <a:lnSpc>
                <a:spcPct val="150000"/>
              </a:lnSpc>
            </a:pPr>
            <a:r>
              <a:rPr lang="zh-CN" altLang="en-US" sz="2800" dirty="0"/>
              <a:t>“银箭”造型奠定了自那以后的国际环形赛车场地用车的基本外形。</a:t>
            </a:r>
          </a:p>
        </p:txBody>
      </p:sp>
    </p:spTree>
    <p:extLst>
      <p:ext uri="{BB962C8B-B14F-4D97-AF65-F5344CB8AC3E}">
        <p14:creationId xmlns:p14="http://schemas.microsoft.com/office/powerpoint/2010/main" val="20938859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0" dirty="0"/>
              <a:t>从</a:t>
            </a:r>
            <a:r>
              <a:rPr lang="en-US" altLang="zh-CN" b="0" dirty="0"/>
              <a:t>1935</a:t>
            </a:r>
            <a:r>
              <a:rPr lang="zh-CN" altLang="en-US" b="0" dirty="0"/>
              <a:t>年起，他带领设计小组按照“坚固可靠，经济实用，技术全面成熟”的三条原则开发设计大众型轿车。</a:t>
            </a:r>
            <a:r>
              <a:rPr lang="en-US" altLang="zh-CN" b="0" dirty="0"/>
              <a:t>1936</a:t>
            </a:r>
            <a:r>
              <a:rPr lang="zh-CN" altLang="en-US" b="0" dirty="0"/>
              <a:t>年</a:t>
            </a:r>
            <a:r>
              <a:rPr lang="en-US" altLang="zh-CN" b="0" dirty="0"/>
              <a:t>10</a:t>
            </a:r>
            <a:r>
              <a:rPr lang="zh-CN" altLang="en-US" b="0" dirty="0"/>
              <a:t>月</a:t>
            </a:r>
            <a:r>
              <a:rPr lang="en-US" altLang="zh-CN" b="0" dirty="0"/>
              <a:t>12</a:t>
            </a:r>
            <a:r>
              <a:rPr lang="zh-CN" altLang="en-US" b="0" dirty="0"/>
              <a:t>日，三辆大众型“</a:t>
            </a:r>
            <a:r>
              <a:rPr lang="en-US" altLang="zh-CN" b="0" dirty="0"/>
              <a:t>V1”</a:t>
            </a:r>
            <a:r>
              <a:rPr lang="zh-CN" altLang="en-US" b="0" dirty="0"/>
              <a:t>轿车开发成功，并通过了技术鉴定。</a:t>
            </a:r>
            <a:r>
              <a:rPr lang="en-US" altLang="zh-CN" b="0" dirty="0"/>
              <a:t>1937</a:t>
            </a:r>
            <a:r>
              <a:rPr lang="zh-CN" altLang="en-US" b="0" dirty="0"/>
              <a:t>年</a:t>
            </a:r>
            <a:r>
              <a:rPr lang="en-US" altLang="zh-CN" b="0" dirty="0"/>
              <a:t>5</a:t>
            </a:r>
            <a:r>
              <a:rPr lang="zh-CN" altLang="en-US" b="0" dirty="0"/>
              <a:t>月，大众汽车公司成立，</a:t>
            </a:r>
            <a:r>
              <a:rPr lang="en-US" altLang="zh-CN" b="0" dirty="0"/>
              <a:t>1939</a:t>
            </a:r>
            <a:r>
              <a:rPr lang="zh-CN" altLang="en-US" b="0" dirty="0"/>
              <a:t>年</a:t>
            </a:r>
            <a:r>
              <a:rPr lang="en-US" altLang="zh-CN" b="0" dirty="0"/>
              <a:t>8</a:t>
            </a:r>
            <a:r>
              <a:rPr lang="zh-CN" altLang="en-US" b="0" dirty="0"/>
              <a:t>月生产出第一批“大众”轿车。但是，由于受“二战”影响，他生产平民车的梦想破灭了，战前累计生产的</a:t>
            </a:r>
            <a:r>
              <a:rPr lang="en-US" altLang="zh-CN" b="0" dirty="0"/>
              <a:t>630</a:t>
            </a:r>
            <a:r>
              <a:rPr lang="zh-CN" altLang="en-US" b="0" dirty="0"/>
              <a:t>辆“甲壳虫”车全部装备了德军军官</a:t>
            </a:r>
            <a:r>
              <a:rPr lang="zh-CN" altLang="en-US" b="0" dirty="0" smtClean="0"/>
              <a:t>。</a:t>
            </a:r>
            <a:endParaRPr lang="en-US" altLang="zh-CN" b="0" dirty="0" smtClean="0"/>
          </a:p>
          <a:p>
            <a:r>
              <a:rPr lang="zh-CN" altLang="en-US" b="0" dirty="0"/>
              <a:t>“甲壳虫”车</a:t>
            </a:r>
            <a:r>
              <a:rPr lang="zh-CN" altLang="zh-CN" b="0" dirty="0" smtClean="0"/>
              <a:t>累计</a:t>
            </a:r>
            <a:r>
              <a:rPr lang="zh-CN" altLang="zh-CN" b="0" dirty="0"/>
              <a:t>产销量达2100多万辆。</a:t>
            </a:r>
          </a:p>
          <a:p>
            <a:r>
              <a:rPr lang="zh-CN" altLang="zh-CN" b="0" dirty="0"/>
              <a:t>1952年1月30日，就在保时捷356型跑车开始为公司赢得荣誉时，保时捷因病去世，终年77岁。</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任务二    </a:t>
            </a:r>
            <a:r>
              <a:rPr lang="zh-CN" altLang="zh-CN" sz="3200" b="1" dirty="0" smtClean="0">
                <a:solidFill>
                  <a:schemeClr val="bg1"/>
                </a:solidFill>
              </a:rPr>
              <a:t>瞻仰</a:t>
            </a:r>
            <a:r>
              <a:rPr lang="zh-CN" altLang="zh-CN" sz="3200" b="1" dirty="0">
                <a:solidFill>
                  <a:schemeClr val="bg1"/>
                </a:solidFill>
              </a:rPr>
              <a:t>杰出的汽车设计大师</a:t>
            </a:r>
            <a:endParaRPr lang="zh-CN" altLang="en-US" sz="3200" b="1" dirty="0">
              <a:solidFill>
                <a:schemeClr val="bg1"/>
              </a:solidFill>
            </a:endParaRPr>
          </a:p>
        </p:txBody>
      </p:sp>
    </p:spTree>
    <p:extLst>
      <p:ext uri="{BB962C8B-B14F-4D97-AF65-F5344CB8AC3E}">
        <p14:creationId xmlns:p14="http://schemas.microsoft.com/office/powerpoint/2010/main" val="6980848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a:t>二、 恩佐.法拉利——赛车之父</a:t>
            </a:r>
          </a:p>
          <a:p>
            <a:r>
              <a:rPr lang="zh-CN" altLang="zh-CN" dirty="0"/>
              <a:t>恩佐.法拉利(Enzo Ferrari，</a:t>
            </a:r>
            <a:r>
              <a:rPr lang="zh-CN" altLang="zh-CN" dirty="0" smtClean="0"/>
              <a:t>1898～1988)是</a:t>
            </a:r>
            <a:r>
              <a:rPr lang="zh-CN" altLang="zh-CN" dirty="0"/>
              <a:t>法拉利公司的创始人</a:t>
            </a:r>
            <a:r>
              <a:rPr lang="zh-CN" altLang="zh-CN" dirty="0" smtClean="0"/>
              <a:t>。</a:t>
            </a:r>
            <a:r>
              <a:rPr lang="zh-CN" altLang="zh-CN" dirty="0"/>
              <a:t>人称</a:t>
            </a:r>
            <a:r>
              <a:rPr lang="zh-CN" altLang="zh-CN" dirty="0" smtClean="0"/>
              <a:t>“赛车之父”</a:t>
            </a:r>
            <a:r>
              <a:rPr lang="zh-CN" altLang="en-US" dirty="0" smtClean="0"/>
              <a:t>。</a:t>
            </a:r>
            <a:endParaRPr lang="zh-CN" altLang="en-US" dirty="0"/>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任务二    </a:t>
            </a:r>
            <a:r>
              <a:rPr lang="zh-CN" altLang="zh-CN" sz="3200" b="1" dirty="0" smtClean="0">
                <a:solidFill>
                  <a:schemeClr val="bg1"/>
                </a:solidFill>
              </a:rPr>
              <a:t>瞻仰</a:t>
            </a:r>
            <a:r>
              <a:rPr lang="zh-CN" altLang="zh-CN" sz="3200" b="1" dirty="0">
                <a:solidFill>
                  <a:schemeClr val="bg1"/>
                </a:solidFill>
              </a:rPr>
              <a:t>杰出的汽车设计大师</a:t>
            </a:r>
            <a:endParaRPr lang="zh-CN" altLang="en-US" sz="3200" b="1" dirty="0">
              <a:solidFill>
                <a:schemeClr val="bg1"/>
              </a:solidFill>
            </a:endParaRPr>
          </a:p>
        </p:txBody>
      </p:sp>
      <p:pic>
        <p:nvPicPr>
          <p:cNvPr id="10242" name="Picture 9" descr="恩佐-法拉利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048000"/>
            <a:ext cx="4095558"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600200" y="5977224"/>
            <a:ext cx="1402948" cy="369332"/>
          </a:xfrm>
          <a:prstGeom prst="rect">
            <a:avLst/>
          </a:prstGeom>
        </p:spPr>
        <p:txBody>
          <a:bodyPr wrap="none">
            <a:spAutoFit/>
          </a:bodyPr>
          <a:lstStyle/>
          <a:p>
            <a:r>
              <a:rPr lang="zh-CN" altLang="zh-CN" dirty="0">
                <a:ea typeface="宋体" panose="02010600030101010101" pitchFamily="2" charset="-122"/>
                <a:cs typeface="Times New Roman" panose="02020603050405020304" pitchFamily="18" charset="0"/>
              </a:rPr>
              <a:t>恩佐.法拉利</a:t>
            </a:r>
            <a:endParaRPr lang="zh-CN" altLang="en-US" dirty="0"/>
          </a:p>
        </p:txBody>
      </p:sp>
    </p:spTree>
    <p:extLst>
      <p:ext uri="{BB962C8B-B14F-4D97-AF65-F5344CB8AC3E}">
        <p14:creationId xmlns:p14="http://schemas.microsoft.com/office/powerpoint/2010/main" val="39629512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20000"/>
              </a:lnSpc>
            </a:pPr>
            <a:r>
              <a:rPr lang="zh-CN" altLang="zh-CN" b="0" dirty="0"/>
              <a:t>1920</a:t>
            </a:r>
            <a:r>
              <a:rPr lang="zh-TW" altLang="zh-CN" b="0" dirty="0"/>
              <a:t>年</a:t>
            </a:r>
            <a:r>
              <a:rPr lang="zh-CN" altLang="zh-CN" b="0" dirty="0"/>
              <a:t>．法拉利</a:t>
            </a:r>
            <a:r>
              <a:rPr lang="zh-TW" altLang="zh-CN" b="0" dirty="0"/>
              <a:t>投</a:t>
            </a:r>
            <a:r>
              <a:rPr lang="zh-CN" altLang="zh-CN" b="0" dirty="0"/>
              <a:t>身</a:t>
            </a:r>
            <a:r>
              <a:rPr lang="zh-TW" altLang="zh-CN" b="0" dirty="0"/>
              <a:t>前景看好的阿尔法</a:t>
            </a:r>
            <a:r>
              <a:rPr lang="zh-CN" altLang="zh-CN" b="0" dirty="0"/>
              <a:t>.</a:t>
            </a:r>
            <a:r>
              <a:rPr lang="zh-TW" altLang="zh-CN" b="0" dirty="0"/>
              <a:t>罗密欧的赛车部门， 成为一名</a:t>
            </a:r>
            <a:r>
              <a:rPr lang="zh-CN" altLang="zh-CN" b="0" dirty="0"/>
              <a:t>“</a:t>
            </a:r>
            <a:r>
              <a:rPr lang="zh-TW" altLang="zh-CN" b="0" dirty="0"/>
              <a:t>拿生命开玩笑</a:t>
            </a:r>
            <a:r>
              <a:rPr lang="zh-CN" altLang="zh-CN" b="0" dirty="0"/>
              <a:t>” </a:t>
            </a:r>
            <a:r>
              <a:rPr lang="zh-TW" altLang="zh-CN" b="0" dirty="0"/>
              <a:t>的试车员</a:t>
            </a:r>
            <a:r>
              <a:rPr lang="zh-TW" altLang="zh-CN" b="0" dirty="0" smtClean="0"/>
              <a:t>。</a:t>
            </a:r>
            <a:endParaRPr lang="en-US" altLang="zh-TW" b="0" dirty="0" smtClean="0"/>
          </a:p>
          <a:p>
            <a:pPr>
              <a:lnSpc>
                <a:spcPct val="120000"/>
              </a:lnSpc>
            </a:pPr>
            <a:r>
              <a:rPr lang="zh-CN" altLang="zh-CN" b="0" dirty="0" smtClean="0"/>
              <a:t>1923</a:t>
            </a:r>
            <a:r>
              <a:rPr lang="zh-TW" altLang="zh-CN" b="0" dirty="0" smtClean="0"/>
              <a:t>年</a:t>
            </a:r>
            <a:r>
              <a:rPr lang="zh-TW" altLang="zh-CN" b="0" dirty="0"/>
              <a:t>， 法拉利在拉韦纳的赛威</a:t>
            </a:r>
            <a:r>
              <a:rPr lang="zh-CN" altLang="zh-CN" b="0" dirty="0"/>
              <a:t> (Savio) </a:t>
            </a:r>
            <a:r>
              <a:rPr lang="zh-TW" altLang="zh-CN" b="0" dirty="0"/>
              <a:t>循环赛中取胜</a:t>
            </a:r>
            <a:r>
              <a:rPr lang="zh-CN" altLang="zh-CN" b="0" dirty="0" smtClean="0"/>
              <a:t>。</a:t>
            </a:r>
            <a:endParaRPr lang="en-US" altLang="zh-CN" b="0" dirty="0" smtClean="0"/>
          </a:p>
          <a:p>
            <a:pPr>
              <a:lnSpc>
                <a:spcPct val="120000"/>
              </a:lnSpc>
            </a:pPr>
            <a:r>
              <a:rPr lang="zh-CN" altLang="zh-CN" b="0" dirty="0" smtClean="0"/>
              <a:t>1924</a:t>
            </a:r>
            <a:r>
              <a:rPr lang="zh-TW" altLang="zh-CN" b="0" dirty="0" smtClean="0"/>
              <a:t>年</a:t>
            </a:r>
            <a:r>
              <a:rPr lang="zh-TW" altLang="zh-CN" b="0" dirty="0"/>
              <a:t>在库帕·阿瑟勃汽车赛上， 法拉利率领阿尔</a:t>
            </a:r>
            <a:r>
              <a:rPr lang="zh-TW" altLang="zh-CN" b="0" dirty="0" smtClean="0"/>
              <a:t>法</a:t>
            </a:r>
            <a:r>
              <a:rPr lang="en-US" altLang="zh-CN" b="0" dirty="0" smtClean="0"/>
              <a:t>.</a:t>
            </a:r>
            <a:r>
              <a:rPr lang="zh-TW" altLang="zh-CN" b="0" dirty="0" smtClean="0"/>
              <a:t>罗</a:t>
            </a:r>
            <a:r>
              <a:rPr lang="zh-TW" altLang="zh-CN" b="0" dirty="0"/>
              <a:t>密欧车队一举战胜了德国最强的梅赛德斯车队。此役为阿尔</a:t>
            </a:r>
            <a:r>
              <a:rPr lang="zh-TW" altLang="zh-CN" b="0" dirty="0" smtClean="0"/>
              <a:t>法</a:t>
            </a:r>
            <a:r>
              <a:rPr lang="en-US" altLang="zh-CN" b="0" dirty="0" smtClean="0"/>
              <a:t>.</a:t>
            </a:r>
            <a:r>
              <a:rPr lang="zh-TW" altLang="zh-CN" b="0" dirty="0" smtClean="0"/>
              <a:t>罗</a:t>
            </a:r>
            <a:r>
              <a:rPr lang="zh-TW" altLang="zh-CN" b="0" dirty="0"/>
              <a:t>密欧公司和法拉利赢得了世界声誉， 法拉利本人也被意大利政府授予</a:t>
            </a:r>
            <a:r>
              <a:rPr lang="zh-CN" altLang="zh-CN" b="0" dirty="0"/>
              <a:t>“</a:t>
            </a:r>
            <a:r>
              <a:rPr lang="zh-TW" altLang="zh-CN" b="0" dirty="0"/>
              <a:t>骑士</a:t>
            </a:r>
            <a:r>
              <a:rPr lang="zh-CN" altLang="zh-CN" b="0" dirty="0"/>
              <a:t>”</a:t>
            </a:r>
            <a:r>
              <a:rPr lang="zh-TW" altLang="zh-CN" b="0" dirty="0"/>
              <a:t>爵位</a:t>
            </a:r>
            <a:r>
              <a:rPr lang="zh-TW" altLang="zh-CN" b="0" dirty="0" smtClean="0"/>
              <a:t>。</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任务二    </a:t>
            </a:r>
            <a:r>
              <a:rPr lang="zh-CN" altLang="zh-CN" sz="3200" b="1" dirty="0" smtClean="0">
                <a:solidFill>
                  <a:schemeClr val="bg1"/>
                </a:solidFill>
              </a:rPr>
              <a:t>瞻仰</a:t>
            </a:r>
            <a:r>
              <a:rPr lang="zh-CN" altLang="zh-CN" sz="3200" b="1" dirty="0">
                <a:solidFill>
                  <a:schemeClr val="bg1"/>
                </a:solidFill>
              </a:rPr>
              <a:t>杰出的汽车设计大师</a:t>
            </a:r>
            <a:endParaRPr lang="zh-CN" altLang="en-US" sz="3200" b="1" dirty="0">
              <a:solidFill>
                <a:schemeClr val="bg1"/>
              </a:solidFill>
            </a:endParaRPr>
          </a:p>
        </p:txBody>
      </p:sp>
    </p:spTree>
    <p:extLst>
      <p:ext uri="{BB962C8B-B14F-4D97-AF65-F5344CB8AC3E}">
        <p14:creationId xmlns:p14="http://schemas.microsoft.com/office/powerpoint/2010/main" val="39100427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50000"/>
              </a:lnSpc>
            </a:pPr>
            <a:r>
              <a:rPr lang="zh-CN" altLang="zh-CN" b="0" dirty="0"/>
              <a:t>1929</a:t>
            </a:r>
            <a:r>
              <a:rPr lang="zh-TW" altLang="zh-CN" b="0" dirty="0"/>
              <a:t>年</a:t>
            </a:r>
            <a:r>
              <a:rPr lang="zh-CN" altLang="zh-CN" b="0" dirty="0" smtClean="0"/>
              <a:t>，</a:t>
            </a:r>
            <a:r>
              <a:rPr lang="zh-TW" altLang="zh-CN" b="0" dirty="0" smtClean="0"/>
              <a:t> </a:t>
            </a:r>
            <a:r>
              <a:rPr lang="zh-TW" altLang="zh-CN" b="0" dirty="0"/>
              <a:t>法拉利创建了“飞毛腿”赛车俱乐部</a:t>
            </a:r>
            <a:r>
              <a:rPr lang="zh-CN" altLang="zh-CN" b="0" dirty="0"/>
              <a:t> </a:t>
            </a:r>
            <a:r>
              <a:rPr lang="zh-TW" altLang="zh-CN" b="0" dirty="0" smtClean="0"/>
              <a:t>。</a:t>
            </a:r>
            <a:endParaRPr lang="en-US" altLang="zh-TW" b="0" dirty="0" smtClean="0"/>
          </a:p>
          <a:p>
            <a:pPr>
              <a:lnSpc>
                <a:spcPct val="150000"/>
              </a:lnSpc>
            </a:pPr>
            <a:r>
              <a:rPr lang="zh-TW" altLang="zh-CN" b="0" dirty="0"/>
              <a:t>他统率的以自己名字命名的法拉利赛车队</a:t>
            </a:r>
            <a:r>
              <a:rPr lang="zh-CN" altLang="zh-CN" b="0" dirty="0"/>
              <a:t>，</a:t>
            </a:r>
            <a:r>
              <a:rPr lang="zh-TW" altLang="zh-CN" b="0" dirty="0"/>
              <a:t>从</a:t>
            </a:r>
            <a:r>
              <a:rPr lang="zh-CN" altLang="zh-CN" b="0" dirty="0"/>
              <a:t>1930</a:t>
            </a:r>
            <a:r>
              <a:rPr lang="zh-TW" altLang="zh-CN" b="0" dirty="0"/>
              <a:t>年到</a:t>
            </a:r>
            <a:r>
              <a:rPr lang="zh-CN" altLang="zh-CN" b="0" dirty="0"/>
              <a:t>1933</a:t>
            </a:r>
            <a:r>
              <a:rPr lang="zh-TW" altLang="zh-CN" b="0" dirty="0"/>
              <a:t>年</a:t>
            </a:r>
            <a:r>
              <a:rPr lang="zh-CN" altLang="zh-CN" b="0" dirty="0"/>
              <a:t>，</a:t>
            </a:r>
            <a:r>
              <a:rPr lang="zh-TW" altLang="zh-CN" b="0" dirty="0"/>
              <a:t>一路过关斩将</a:t>
            </a:r>
            <a:r>
              <a:rPr lang="zh-CN" altLang="zh-CN" b="0" dirty="0"/>
              <a:t>，</a:t>
            </a:r>
            <a:r>
              <a:rPr lang="zh-TW" altLang="zh-CN" b="0" dirty="0"/>
              <a:t>在国际汽车大赛中几乎所向无敌。先后在方程式赛车、</a:t>
            </a:r>
            <a:r>
              <a:rPr lang="zh-CN" altLang="zh-CN" b="0" dirty="0"/>
              <a:t>24</a:t>
            </a:r>
            <a:r>
              <a:rPr lang="zh-TW" altLang="zh-CN" b="0" dirty="0"/>
              <a:t>小时耐力赛、全程</a:t>
            </a:r>
            <a:r>
              <a:rPr lang="zh-CN" altLang="zh-CN" b="0" dirty="0"/>
              <a:t>1000</a:t>
            </a:r>
            <a:r>
              <a:rPr lang="zh-TW" altLang="zh-CN" b="0" dirty="0"/>
              <a:t>英里赛</a:t>
            </a:r>
            <a:r>
              <a:rPr lang="zh-CN" altLang="zh-CN" b="0" dirty="0"/>
              <a:t> (Mille Migtia)、</a:t>
            </a:r>
            <a:r>
              <a:rPr lang="zh-TW" altLang="zh-CN" b="0" dirty="0"/>
              <a:t>探戈·弗列罗大赛等各种大赛中出尽了风头</a:t>
            </a:r>
            <a:r>
              <a:rPr lang="zh-CN" altLang="zh-CN" b="0" dirty="0"/>
              <a:t>，</a:t>
            </a:r>
            <a:r>
              <a:rPr lang="zh-TW" altLang="zh-CN" b="0" dirty="0"/>
              <a:t>参加了</a:t>
            </a:r>
            <a:r>
              <a:rPr lang="zh-CN" altLang="zh-CN" b="0" dirty="0"/>
              <a:t>39</a:t>
            </a:r>
            <a:r>
              <a:rPr lang="zh-TW" altLang="zh-CN" b="0" dirty="0"/>
              <a:t>场大奖赛</a:t>
            </a:r>
            <a:r>
              <a:rPr lang="zh-CN" altLang="zh-CN" b="0" dirty="0"/>
              <a:t>，</a:t>
            </a:r>
            <a:r>
              <a:rPr lang="zh-TW" altLang="zh-CN" b="0" dirty="0"/>
              <a:t>获得了</a:t>
            </a:r>
            <a:r>
              <a:rPr lang="zh-CN" altLang="zh-CN" b="0" dirty="0"/>
              <a:t>11</a:t>
            </a:r>
            <a:r>
              <a:rPr lang="zh-TW" altLang="zh-CN" b="0" dirty="0"/>
              <a:t>场冠军。</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任务二    </a:t>
            </a:r>
            <a:r>
              <a:rPr lang="zh-CN" altLang="zh-CN" sz="3200" b="1" dirty="0" smtClean="0">
                <a:solidFill>
                  <a:schemeClr val="bg1"/>
                </a:solidFill>
              </a:rPr>
              <a:t>瞻仰</a:t>
            </a:r>
            <a:r>
              <a:rPr lang="zh-CN" altLang="zh-CN" sz="3200" b="1" dirty="0">
                <a:solidFill>
                  <a:schemeClr val="bg1"/>
                </a:solidFill>
              </a:rPr>
              <a:t>杰出的汽车设计大师</a:t>
            </a:r>
            <a:endParaRPr lang="zh-CN" altLang="en-US" sz="3200" b="1" dirty="0">
              <a:solidFill>
                <a:schemeClr val="bg1"/>
              </a:solidFill>
            </a:endParaRPr>
          </a:p>
        </p:txBody>
      </p:sp>
    </p:spTree>
    <p:extLst>
      <p:ext uri="{BB962C8B-B14F-4D97-AF65-F5344CB8AC3E}">
        <p14:creationId xmlns:p14="http://schemas.microsoft.com/office/powerpoint/2010/main" val="27997255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1066800"/>
            <a:ext cx="8305800" cy="5791200"/>
          </a:xfrm>
        </p:spPr>
        <p:txBody>
          <a:bodyPr/>
          <a:lstStyle/>
          <a:p>
            <a:pPr>
              <a:lnSpc>
                <a:spcPct val="120000"/>
              </a:lnSpc>
            </a:pPr>
            <a:r>
              <a:rPr lang="zh-CN" altLang="zh-CN" b="0" dirty="0"/>
              <a:t>1939</a:t>
            </a:r>
            <a:r>
              <a:rPr lang="zh-TW" altLang="zh-CN" b="0" dirty="0"/>
              <a:t>年</a:t>
            </a:r>
            <a:r>
              <a:rPr lang="zh-CN" altLang="zh-CN" b="0" dirty="0"/>
              <a:t>，</a:t>
            </a:r>
            <a:r>
              <a:rPr lang="zh-TW" altLang="zh-CN" b="0" dirty="0"/>
              <a:t>法拉利与阿尔法</a:t>
            </a:r>
            <a:r>
              <a:rPr lang="zh-CN" altLang="zh-CN" b="0" dirty="0"/>
              <a:t>.</a:t>
            </a:r>
            <a:r>
              <a:rPr lang="zh-TW" altLang="zh-CN" b="0" dirty="0"/>
              <a:t>罗密欧的关系中断，开始自行设计制造</a:t>
            </a:r>
            <a:r>
              <a:rPr lang="zh-TW" altLang="zh-CN" b="0" dirty="0" smtClean="0"/>
              <a:t>赛</a:t>
            </a:r>
            <a:r>
              <a:rPr lang="zh-TW" altLang="zh-CN" b="0" dirty="0"/>
              <a:t>车。</a:t>
            </a:r>
            <a:endParaRPr lang="en-US" altLang="zh-TW" b="0" dirty="0" smtClean="0"/>
          </a:p>
          <a:p>
            <a:pPr>
              <a:lnSpc>
                <a:spcPct val="120000"/>
              </a:lnSpc>
            </a:pPr>
            <a:r>
              <a:rPr lang="zh-CN" altLang="zh-CN" b="0" dirty="0"/>
              <a:t>1947年，法拉利生产出第一辆</a:t>
            </a:r>
            <a:r>
              <a:rPr lang="zh-CN" altLang="zh-CN" b="0" dirty="0" smtClean="0"/>
              <a:t>车，</a:t>
            </a:r>
            <a:r>
              <a:rPr lang="zh-CN" altLang="zh-CN" b="0" dirty="0"/>
              <a:t>该车设计有12个汽缸，排气量仅为1.5升、而发动机动力却高达90马力。该车以自己的名字命名为“法拉利Tipo125”，以跳马图为商标</a:t>
            </a:r>
            <a:r>
              <a:rPr lang="zh-CN" altLang="zh-CN" b="0" dirty="0" smtClean="0"/>
              <a:t>。</a:t>
            </a:r>
            <a:endParaRPr lang="zh-CN" altLang="en-US" b="0" dirty="0"/>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任务二    </a:t>
            </a:r>
            <a:r>
              <a:rPr lang="zh-CN" altLang="zh-CN" sz="3200" b="1" dirty="0" smtClean="0">
                <a:solidFill>
                  <a:schemeClr val="bg1"/>
                </a:solidFill>
              </a:rPr>
              <a:t>瞻仰</a:t>
            </a:r>
            <a:r>
              <a:rPr lang="zh-CN" altLang="zh-CN" sz="3200" b="1" dirty="0">
                <a:solidFill>
                  <a:schemeClr val="bg1"/>
                </a:solidFill>
              </a:rPr>
              <a:t>杰出的汽车设计大师</a:t>
            </a:r>
            <a:endParaRPr lang="zh-CN" altLang="en-US" sz="3200" b="1" dirty="0">
              <a:solidFill>
                <a:schemeClr val="bg1"/>
              </a:solidFill>
            </a:endParaRPr>
          </a:p>
        </p:txBody>
      </p:sp>
      <p:pic>
        <p:nvPicPr>
          <p:cNvPr id="11266" name="Picture 10" descr="2007615101013971"/>
          <p:cNvPicPr>
            <a:picLocks noChangeAspect="1" noChangeArrowheads="1"/>
          </p:cNvPicPr>
          <p:nvPr/>
        </p:nvPicPr>
        <p:blipFill rotWithShape="1">
          <a:blip r:embed="rId2">
            <a:extLst>
              <a:ext uri="{28A0092B-C50C-407E-A947-70E740481C1C}">
                <a14:useLocalDpi xmlns:a14="http://schemas.microsoft.com/office/drawing/2010/main" val="0"/>
              </a:ext>
            </a:extLst>
          </a:blip>
          <a:srcRect b="20053"/>
          <a:stretch/>
        </p:blipFill>
        <p:spPr bwMode="auto">
          <a:xfrm>
            <a:off x="1905000" y="4198030"/>
            <a:ext cx="4343400" cy="220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82153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20000"/>
              </a:lnSpc>
            </a:pPr>
            <a:r>
              <a:rPr lang="zh-CN" altLang="zh-CN" b="0" dirty="0"/>
              <a:t>拉利又相继生产了Tipo166、Tipo195、Tipo212、Tipo225等型</a:t>
            </a:r>
            <a:r>
              <a:rPr lang="zh-CN" altLang="zh-CN" b="0" dirty="0" smtClean="0"/>
              <a:t>赛车</a:t>
            </a:r>
            <a:r>
              <a:rPr lang="zh-CN" altLang="en-US" b="0" dirty="0" smtClean="0"/>
              <a:t>。</a:t>
            </a:r>
            <a:endParaRPr lang="en-US" altLang="zh-CN" b="0" dirty="0" smtClean="0"/>
          </a:p>
          <a:p>
            <a:pPr>
              <a:lnSpc>
                <a:spcPct val="120000"/>
              </a:lnSpc>
            </a:pPr>
            <a:r>
              <a:rPr lang="zh-CN" altLang="zh-CN" b="0" dirty="0"/>
              <a:t>在1951年的迈勒.米格拉尔汽车大赛上，排量4.1升的Tipo340夺冠；在利马24小时汽车赛上，排量4.5升的Tipo375获胜；在布宜诺斯艾利斯1000公里汽车赛上，排量4.9升的Tipo410夺魁</a:t>
            </a:r>
            <a:r>
              <a:rPr lang="zh-CN" altLang="zh-CN" b="0" dirty="0" smtClean="0"/>
              <a:t>；</a:t>
            </a:r>
            <a:endParaRPr lang="en-US" altLang="zh-CN" b="0" dirty="0" smtClean="0"/>
          </a:p>
          <a:p>
            <a:pPr>
              <a:lnSpc>
                <a:spcPct val="120000"/>
              </a:lnSpc>
            </a:pPr>
            <a:r>
              <a:rPr lang="zh-CN" altLang="zh-CN" b="0" dirty="0" smtClean="0"/>
              <a:t>1956年</a:t>
            </a:r>
            <a:r>
              <a:rPr lang="zh-CN" altLang="zh-CN" b="0" dirty="0"/>
              <a:t>，经过法拉利改造的蓝旗车一举夺得了世界汽车竞赛的最高荣誉 一级方程式赛车年度总冠军。</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任务二    </a:t>
            </a:r>
            <a:r>
              <a:rPr lang="zh-CN" altLang="zh-CN" sz="3200" b="1" dirty="0" smtClean="0">
                <a:solidFill>
                  <a:schemeClr val="bg1"/>
                </a:solidFill>
              </a:rPr>
              <a:t>瞻仰</a:t>
            </a:r>
            <a:r>
              <a:rPr lang="zh-CN" altLang="zh-CN" sz="3200" b="1" dirty="0">
                <a:solidFill>
                  <a:schemeClr val="bg1"/>
                </a:solidFill>
              </a:rPr>
              <a:t>杰出的汽车设计大师</a:t>
            </a:r>
            <a:endParaRPr lang="zh-CN" altLang="en-US" sz="3200" b="1" dirty="0">
              <a:solidFill>
                <a:schemeClr val="bg1"/>
              </a:solidFill>
            </a:endParaRPr>
          </a:p>
        </p:txBody>
      </p:sp>
    </p:spTree>
    <p:extLst>
      <p:ext uri="{BB962C8B-B14F-4D97-AF65-F5344CB8AC3E}">
        <p14:creationId xmlns:p14="http://schemas.microsoft.com/office/powerpoint/2010/main" val="15182999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1066800"/>
            <a:ext cx="7924800" cy="5257800"/>
          </a:xfrm>
        </p:spPr>
        <p:txBody>
          <a:bodyPr/>
          <a:lstStyle/>
          <a:p>
            <a:pPr>
              <a:lnSpc>
                <a:spcPct val="150000"/>
              </a:lnSpc>
            </a:pPr>
            <a:r>
              <a:rPr lang="zh-CN" altLang="zh-CN" b="0" dirty="0"/>
              <a:t>1987</a:t>
            </a:r>
            <a:r>
              <a:rPr lang="zh-TW" altLang="zh-CN" b="0" dirty="0"/>
              <a:t>年，</a:t>
            </a:r>
            <a:r>
              <a:rPr lang="zh-CN" altLang="zh-CN" b="0" dirty="0"/>
              <a:t>89</a:t>
            </a:r>
            <a:r>
              <a:rPr lang="zh-TW" altLang="zh-CN" b="0" dirty="0"/>
              <a:t>岁的恩佐·法拉利推出了纪念公司成立</a:t>
            </a:r>
            <a:r>
              <a:rPr lang="zh-CN" altLang="zh-CN" b="0" dirty="0"/>
              <a:t>40</a:t>
            </a:r>
            <a:r>
              <a:rPr lang="zh-TW" altLang="zh-CN" b="0" dirty="0"/>
              <a:t>周年</a:t>
            </a:r>
            <a:r>
              <a:rPr lang="zh-CN" altLang="zh-CN" b="0" dirty="0"/>
              <a:t>，</a:t>
            </a:r>
            <a:r>
              <a:rPr lang="zh-TW" altLang="zh-CN" b="0" dirty="0"/>
              <a:t>集几十载设计制造精华于一身、轰动全球跑车制造行业的法拉利</a:t>
            </a:r>
            <a:r>
              <a:rPr lang="zh-CN" altLang="zh-CN" b="0" dirty="0"/>
              <a:t> F40</a:t>
            </a:r>
            <a:r>
              <a:rPr lang="zh-TW" altLang="zh-CN" b="0" dirty="0"/>
              <a:t>超级</a:t>
            </a:r>
            <a:r>
              <a:rPr lang="zh-TW" altLang="zh-CN" b="0" dirty="0" smtClean="0"/>
              <a:t>跑车</a:t>
            </a:r>
            <a:r>
              <a:rPr lang="zh-CN" altLang="en-US" b="0" dirty="0" smtClean="0"/>
              <a:t>。</a:t>
            </a:r>
            <a:endParaRPr lang="zh-CN" altLang="en-US" b="0" dirty="0"/>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任务二    </a:t>
            </a:r>
            <a:r>
              <a:rPr lang="zh-CN" altLang="zh-CN" sz="3200" b="1" dirty="0" smtClean="0">
                <a:solidFill>
                  <a:schemeClr val="bg1"/>
                </a:solidFill>
              </a:rPr>
              <a:t>瞻仰</a:t>
            </a:r>
            <a:r>
              <a:rPr lang="zh-CN" altLang="zh-CN" sz="3200" b="1" dirty="0">
                <a:solidFill>
                  <a:schemeClr val="bg1"/>
                </a:solidFill>
              </a:rPr>
              <a:t>杰出的汽车设计大师</a:t>
            </a:r>
            <a:endParaRPr lang="zh-CN" altLang="en-US" sz="3200" b="1" dirty="0">
              <a:solidFill>
                <a:schemeClr val="bg1"/>
              </a:solidFill>
            </a:endParaRPr>
          </a:p>
        </p:txBody>
      </p:sp>
      <p:pic>
        <p:nvPicPr>
          <p:cNvPr id="12290" name="Picture 11" descr="12358778"/>
          <p:cNvPicPr>
            <a:picLocks noChangeAspect="1" noChangeArrowheads="1"/>
          </p:cNvPicPr>
          <p:nvPr/>
        </p:nvPicPr>
        <p:blipFill>
          <a:blip r:embed="rId2">
            <a:extLst>
              <a:ext uri="{28A0092B-C50C-407E-A947-70E740481C1C}">
                <a14:useLocalDpi xmlns:a14="http://schemas.microsoft.com/office/drawing/2010/main" val="0"/>
              </a:ext>
            </a:extLst>
          </a:blip>
          <a:srcRect t="25305"/>
          <a:stretch>
            <a:fillRect/>
          </a:stretch>
        </p:blipFill>
        <p:spPr bwMode="auto">
          <a:xfrm>
            <a:off x="762000" y="3200400"/>
            <a:ext cx="6268049"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4688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66800" y="1295400"/>
            <a:ext cx="6781800" cy="563563"/>
          </a:xfrm>
        </p:spPr>
        <p:txBody>
          <a:bodyPr/>
          <a:lstStyle/>
          <a:p>
            <a:r>
              <a:rPr lang="zh-CN" altLang="zh-CN" dirty="0">
                <a:solidFill>
                  <a:schemeClr val="tx1"/>
                </a:solidFill>
              </a:rPr>
              <a:t>一</a:t>
            </a:r>
            <a:r>
              <a:rPr lang="zh-CN" altLang="zh-CN" dirty="0" smtClean="0">
                <a:solidFill>
                  <a:schemeClr val="tx1"/>
                </a:solidFill>
              </a:rPr>
              <a:t>、</a:t>
            </a:r>
            <a:r>
              <a:rPr lang="zh-CN" altLang="zh-CN" b="1" dirty="0">
                <a:solidFill>
                  <a:schemeClr val="tx1"/>
                </a:solidFill>
              </a:rPr>
              <a:t>卡尔.本茨——汽车之父</a:t>
            </a:r>
            <a:r>
              <a:rPr lang="zh-CN" altLang="zh-CN" dirty="0">
                <a:solidFill>
                  <a:schemeClr val="tx1"/>
                </a:solidFill>
              </a:rPr>
              <a:t/>
            </a:r>
            <a:br>
              <a:rPr lang="zh-CN" altLang="zh-CN" dirty="0">
                <a:solidFill>
                  <a:schemeClr val="tx1"/>
                </a:solidFill>
              </a:rPr>
            </a:br>
            <a:endParaRPr lang="zh-CN" altLang="en-US" dirty="0">
              <a:solidFill>
                <a:schemeClr val="tx1"/>
              </a:solidFill>
            </a:endParaRPr>
          </a:p>
        </p:txBody>
      </p:sp>
      <p:sp>
        <p:nvSpPr>
          <p:cNvPr id="3" name="内容占位符 2"/>
          <p:cNvSpPr>
            <a:spLocks noGrp="1"/>
          </p:cNvSpPr>
          <p:nvPr>
            <p:ph idx="1"/>
          </p:nvPr>
        </p:nvSpPr>
        <p:spPr>
          <a:xfrm>
            <a:off x="304800" y="1600200"/>
            <a:ext cx="8305800" cy="5257800"/>
          </a:xfrm>
        </p:spPr>
        <p:txBody>
          <a:bodyPr/>
          <a:lstStyle/>
          <a:p>
            <a:pPr>
              <a:lnSpc>
                <a:spcPct val="150000"/>
              </a:lnSpc>
            </a:pPr>
            <a:r>
              <a:rPr lang="zh-CN" altLang="zh-CN" b="0" dirty="0"/>
              <a:t>德国人卡尔.本茨(Karl.Benz，1844～1929)，是现代汽车工业的先驱者之一，被世人尊称为</a:t>
            </a:r>
            <a:r>
              <a:rPr lang="zh-CN" altLang="zh-CN" b="0" dirty="0" smtClean="0"/>
              <a:t>“汽车之父”</a:t>
            </a:r>
            <a:r>
              <a:rPr lang="zh-CN" altLang="en-US" b="0" dirty="0" smtClean="0"/>
              <a:t>。</a:t>
            </a:r>
            <a:endParaRPr lang="zh-CN" altLang="en-US" b="0" dirty="0"/>
          </a:p>
        </p:txBody>
      </p:sp>
      <p:sp>
        <p:nvSpPr>
          <p:cNvPr id="5" name="文本框 4"/>
          <p:cNvSpPr txBox="1"/>
          <p:nvPr/>
        </p:nvSpPr>
        <p:spPr>
          <a:xfrm>
            <a:off x="2209800" y="304255"/>
            <a:ext cx="5181600" cy="584775"/>
          </a:xfrm>
          <a:prstGeom prst="rect">
            <a:avLst/>
          </a:prstGeom>
          <a:noFill/>
        </p:spPr>
        <p:txBody>
          <a:bodyPr wrap="square" rtlCol="0">
            <a:spAutoFit/>
          </a:bodyPr>
          <a:lstStyle/>
          <a:p>
            <a:r>
              <a:rPr lang="zh-CN" altLang="en-US" sz="3200" b="1" dirty="0" smtClean="0">
                <a:solidFill>
                  <a:schemeClr val="bg1"/>
                </a:solidFill>
              </a:rPr>
              <a:t>任务</a:t>
            </a:r>
            <a:r>
              <a:rPr lang="zh-CN" altLang="en-US" sz="3200" b="1" dirty="0" smtClean="0">
                <a:solidFill>
                  <a:schemeClr val="bg1"/>
                </a:solidFill>
              </a:rPr>
              <a:t>一   </a:t>
            </a:r>
            <a:r>
              <a:rPr lang="zh-CN" altLang="en-US" sz="3200" b="1" dirty="0" smtClean="0">
                <a:solidFill>
                  <a:schemeClr val="bg1"/>
                </a:solidFill>
              </a:rPr>
              <a:t>缅怀</a:t>
            </a:r>
            <a:r>
              <a:rPr lang="zh-CN" altLang="en-US" sz="3200" b="1" dirty="0">
                <a:solidFill>
                  <a:schemeClr val="bg1"/>
                </a:solidFill>
              </a:rPr>
              <a:t>车界发明家</a:t>
            </a:r>
            <a:endParaRPr lang="zh-CN" altLang="en-US" sz="3200" b="1" dirty="0">
              <a:solidFill>
                <a:schemeClr val="bg1"/>
              </a:solidFill>
            </a:endParaRPr>
          </a:p>
        </p:txBody>
      </p:sp>
      <p:pic>
        <p:nvPicPr>
          <p:cNvPr id="6146" name="Picture 1" descr="卡尔·奔驰"/>
          <p:cNvPicPr>
            <a:picLocks noChangeAspect="1" noChangeArrowheads="1"/>
          </p:cNvPicPr>
          <p:nvPr/>
        </p:nvPicPr>
        <p:blipFill>
          <a:blip r:embed="rId2">
            <a:extLst>
              <a:ext uri="{28A0092B-C50C-407E-A947-70E740481C1C}">
                <a14:useLocalDpi xmlns:a14="http://schemas.microsoft.com/office/drawing/2010/main" val="0"/>
              </a:ext>
            </a:extLst>
          </a:blip>
          <a:srcRect l="8850" r="4645"/>
          <a:stretch>
            <a:fillRect/>
          </a:stretch>
        </p:blipFill>
        <p:spPr bwMode="auto">
          <a:xfrm>
            <a:off x="4191000" y="2971800"/>
            <a:ext cx="3657600" cy="3533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66625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50000"/>
              </a:lnSpc>
            </a:pPr>
            <a:r>
              <a:rPr lang="zh-CN" altLang="en-US" b="0" dirty="0"/>
              <a:t>法拉利车集技术性、艺术性于一体，采用了类似于劳斯莱斯、保时捷、</a:t>
            </a:r>
            <a:r>
              <a:rPr lang="zh-CN" altLang="en-US" b="0" dirty="0" smtClean="0"/>
              <a:t>兰博基尼</a:t>
            </a:r>
            <a:r>
              <a:rPr lang="zh-CN" altLang="en-US" b="0" dirty="0"/>
              <a:t>等世界名车那样的半机械、半手工化的加工工艺精心制作，质量一丝不苟，勘称稀世珍品。</a:t>
            </a:r>
          </a:p>
          <a:p>
            <a:pPr>
              <a:lnSpc>
                <a:spcPct val="150000"/>
              </a:lnSpc>
            </a:pPr>
            <a:r>
              <a:rPr lang="en-US" altLang="zh-CN" b="0" dirty="0"/>
              <a:t>1988</a:t>
            </a:r>
            <a:r>
              <a:rPr lang="zh-CN" altLang="en-US" b="0" dirty="0"/>
              <a:t>年</a:t>
            </a:r>
            <a:r>
              <a:rPr lang="en-US" altLang="zh-CN" b="0" dirty="0"/>
              <a:t>8</a:t>
            </a:r>
            <a:r>
              <a:rPr lang="zh-CN" altLang="en-US" b="0" dirty="0"/>
              <a:t>月</a:t>
            </a:r>
            <a:r>
              <a:rPr lang="en-US" altLang="zh-CN" b="0" dirty="0"/>
              <a:t>14</a:t>
            </a:r>
            <a:r>
              <a:rPr lang="zh-CN" altLang="en-US" b="0" dirty="0"/>
              <a:t>日，汽车界的巨星恩佐</a:t>
            </a:r>
            <a:r>
              <a:rPr lang="en-US" altLang="zh-CN" b="0" dirty="0"/>
              <a:t>.</a:t>
            </a:r>
            <a:r>
              <a:rPr lang="zh-CN" altLang="en-US" b="0" dirty="0"/>
              <a:t>法拉利去世了，终年</a:t>
            </a:r>
            <a:r>
              <a:rPr lang="en-US" altLang="zh-CN" b="0" dirty="0"/>
              <a:t>90</a:t>
            </a:r>
            <a:r>
              <a:rPr lang="zh-CN" altLang="en-US" b="0" dirty="0"/>
              <a:t>岁。</a:t>
            </a: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任务二    </a:t>
            </a:r>
            <a:r>
              <a:rPr lang="zh-CN" altLang="zh-CN" sz="3200" b="1" dirty="0" smtClean="0">
                <a:solidFill>
                  <a:schemeClr val="bg1"/>
                </a:solidFill>
              </a:rPr>
              <a:t>瞻仰</a:t>
            </a:r>
            <a:r>
              <a:rPr lang="zh-CN" altLang="zh-CN" sz="3200" b="1" dirty="0">
                <a:solidFill>
                  <a:schemeClr val="bg1"/>
                </a:solidFill>
              </a:rPr>
              <a:t>杰出的汽车设计大师</a:t>
            </a:r>
            <a:endParaRPr lang="zh-CN" altLang="en-US" sz="3200" b="1" dirty="0">
              <a:solidFill>
                <a:schemeClr val="bg1"/>
              </a:solidFill>
            </a:endParaRPr>
          </a:p>
        </p:txBody>
      </p:sp>
    </p:spTree>
    <p:extLst>
      <p:ext uri="{BB962C8B-B14F-4D97-AF65-F5344CB8AC3E}">
        <p14:creationId xmlns:p14="http://schemas.microsoft.com/office/powerpoint/2010/main" val="17131991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三、 哈利</a:t>
            </a:r>
            <a:r>
              <a:rPr lang="en-US" altLang="zh-CN" dirty="0"/>
              <a:t>.</a:t>
            </a:r>
            <a:r>
              <a:rPr lang="zh-CN" altLang="en-US" dirty="0"/>
              <a:t>厄尔</a:t>
            </a:r>
            <a:r>
              <a:rPr lang="en-US" altLang="zh-CN" dirty="0"/>
              <a:t>——</a:t>
            </a:r>
            <a:r>
              <a:rPr lang="zh-CN" altLang="en-US" dirty="0"/>
              <a:t>汽车造型设计之</a:t>
            </a:r>
            <a:r>
              <a:rPr lang="zh-CN" altLang="en-US" dirty="0" smtClean="0"/>
              <a:t>父</a:t>
            </a:r>
            <a:endParaRPr lang="en-US" altLang="zh-CN" dirty="0" smtClean="0"/>
          </a:p>
          <a:p>
            <a:pPr>
              <a:lnSpc>
                <a:spcPct val="150000"/>
              </a:lnSpc>
            </a:pPr>
            <a:r>
              <a:rPr lang="zh-CN" altLang="zh-CN" b="0" dirty="0"/>
              <a:t>1926年，哈利.厄尔成为通用汽车公司专职汽车造型设计师。1940年出任通用汽车公司副总裁、通用汽车公司艺术与色彩部主任负责汽车外型</a:t>
            </a:r>
            <a:r>
              <a:rPr lang="zh-CN" altLang="zh-CN" b="0" dirty="0" smtClean="0"/>
              <a:t>设计</a:t>
            </a:r>
            <a:r>
              <a:rPr lang="zh-CN" altLang="en-US" b="0" dirty="0" smtClean="0"/>
              <a:t>。</a:t>
            </a:r>
            <a:r>
              <a:rPr lang="zh-CN" altLang="zh-CN" b="0" dirty="0" smtClean="0"/>
              <a:t>1928年</a:t>
            </a:r>
            <a:r>
              <a:rPr lang="zh-CN" altLang="zh-CN" b="0" dirty="0"/>
              <a:t>，在汽车设计中引入镀铬技术，解决了镍金属褪色问题。</a:t>
            </a:r>
          </a:p>
          <a:p>
            <a:pPr>
              <a:lnSpc>
                <a:spcPct val="150000"/>
              </a:lnSpc>
            </a:pPr>
            <a:r>
              <a:rPr lang="zh-CN" altLang="zh-CN" b="0" dirty="0"/>
              <a:t>哈利.厄尔设计风格热情奔放、富裕创新，开创了“二张”后汽车设计的高尾鳍</a:t>
            </a:r>
            <a:r>
              <a:rPr lang="zh-CN" altLang="zh-CN" b="0" dirty="0" smtClean="0"/>
              <a:t>时代</a:t>
            </a:r>
            <a:r>
              <a:rPr lang="zh-CN" altLang="en-US" b="0" dirty="0" smtClean="0"/>
              <a:t>，</a:t>
            </a:r>
            <a:r>
              <a:rPr lang="zh-CN" altLang="zh-CN" b="0" dirty="0" smtClean="0"/>
              <a:t>他</a:t>
            </a:r>
            <a:r>
              <a:rPr lang="zh-CN" altLang="zh-CN" b="0" dirty="0"/>
              <a:t>对汽车设计的影响力达到了无人能及的地步。</a:t>
            </a:r>
          </a:p>
          <a:p>
            <a:endParaRPr lang="zh-CN" altLang="en-US" dirty="0"/>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任务二    </a:t>
            </a:r>
            <a:r>
              <a:rPr lang="zh-CN" altLang="zh-CN" sz="3200" b="1" dirty="0" smtClean="0">
                <a:solidFill>
                  <a:schemeClr val="bg1"/>
                </a:solidFill>
              </a:rPr>
              <a:t>瞻仰</a:t>
            </a:r>
            <a:r>
              <a:rPr lang="zh-CN" altLang="zh-CN" sz="3200" b="1" dirty="0">
                <a:solidFill>
                  <a:schemeClr val="bg1"/>
                </a:solidFill>
              </a:rPr>
              <a:t>杰出的汽车设计大师</a:t>
            </a:r>
            <a:endParaRPr lang="zh-CN" altLang="en-US" sz="3200" b="1" dirty="0">
              <a:solidFill>
                <a:schemeClr val="bg1"/>
              </a:solidFill>
            </a:endParaRPr>
          </a:p>
        </p:txBody>
      </p:sp>
    </p:spTree>
    <p:extLst>
      <p:ext uri="{BB962C8B-B14F-4D97-AF65-F5344CB8AC3E}">
        <p14:creationId xmlns:p14="http://schemas.microsoft.com/office/powerpoint/2010/main" val="27410212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任务二    </a:t>
            </a:r>
            <a:r>
              <a:rPr lang="zh-CN" altLang="zh-CN" sz="3200" b="1" dirty="0" smtClean="0">
                <a:solidFill>
                  <a:schemeClr val="bg1"/>
                </a:solidFill>
              </a:rPr>
              <a:t>瞻仰</a:t>
            </a:r>
            <a:r>
              <a:rPr lang="zh-CN" altLang="zh-CN" sz="3200" b="1" dirty="0">
                <a:solidFill>
                  <a:schemeClr val="bg1"/>
                </a:solidFill>
              </a:rPr>
              <a:t>杰出的汽车设计大师</a:t>
            </a:r>
            <a:endParaRPr lang="zh-CN" altLang="en-US" sz="3200" b="1" dirty="0">
              <a:solidFill>
                <a:schemeClr val="bg1"/>
              </a:solidFill>
            </a:endParaRPr>
          </a:p>
        </p:txBody>
      </p:sp>
      <p:pic>
        <p:nvPicPr>
          <p:cNvPr id="13314" name="Picture 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8945" y="1121039"/>
            <a:ext cx="5801855" cy="133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944" y="2590368"/>
            <a:ext cx="5801856" cy="2139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24"/>
          <p:cNvPicPr>
            <a:picLocks noChangeAspect="1" noChangeArrowheads="1"/>
          </p:cNvPicPr>
          <p:nvPr/>
        </p:nvPicPr>
        <p:blipFill rotWithShape="1">
          <a:blip r:embed="rId4">
            <a:extLst>
              <a:ext uri="{28A0092B-C50C-407E-A947-70E740481C1C}">
                <a14:useLocalDpi xmlns:a14="http://schemas.microsoft.com/office/drawing/2010/main" val="0"/>
              </a:ext>
            </a:extLst>
          </a:blip>
          <a:srcRect t="27119"/>
          <a:stretch/>
        </p:blipFill>
        <p:spPr bwMode="auto">
          <a:xfrm>
            <a:off x="598944" y="4828117"/>
            <a:ext cx="5801856" cy="1944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41698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0" dirty="0"/>
              <a:t>1938年，别克Y.Job</a:t>
            </a:r>
            <a:r>
              <a:rPr lang="zh-CN" altLang="zh-CN" b="0" dirty="0" smtClean="0"/>
              <a:t>车型把</a:t>
            </a:r>
            <a:r>
              <a:rPr lang="zh-CN" altLang="zh-CN" b="0" dirty="0"/>
              <a:t>哈利.厄尔的汽车造型设计事业推向极致。这是世界上第一款概念</a:t>
            </a:r>
            <a:r>
              <a:rPr lang="zh-CN" altLang="zh-CN" b="0" dirty="0" smtClean="0"/>
              <a:t>车</a:t>
            </a:r>
            <a:r>
              <a:rPr lang="zh-CN" altLang="zh-CN" b="0" dirty="0"/>
              <a:t>，也是船型车身的开始。别克Y.Job有着复杂曲面构成的流线型车身，在此后的数十年中，这个超前的设计一直是其他汽车公司争相模仿的对象。</a:t>
            </a:r>
            <a:endParaRPr lang="zh-CN" altLang="en-US" b="0" dirty="0"/>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任务二    </a:t>
            </a:r>
            <a:r>
              <a:rPr lang="zh-CN" altLang="zh-CN" sz="3200" b="1" dirty="0" smtClean="0">
                <a:solidFill>
                  <a:schemeClr val="bg1"/>
                </a:solidFill>
              </a:rPr>
              <a:t>瞻仰</a:t>
            </a:r>
            <a:r>
              <a:rPr lang="zh-CN" altLang="zh-CN" sz="3200" b="1" dirty="0">
                <a:solidFill>
                  <a:schemeClr val="bg1"/>
                </a:solidFill>
              </a:rPr>
              <a:t>杰出的汽车设计大师</a:t>
            </a:r>
            <a:endParaRPr lang="zh-CN" altLang="en-US" sz="3200" b="1" dirty="0">
              <a:solidFill>
                <a:schemeClr val="bg1"/>
              </a:solidFill>
            </a:endParaRPr>
          </a:p>
        </p:txBody>
      </p:sp>
      <p:pic>
        <p:nvPicPr>
          <p:cNvPr id="14338" name="Picture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475" y="3398649"/>
            <a:ext cx="6653725" cy="292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0638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304800" y="1066800"/>
            <a:ext cx="7848600" cy="5257800"/>
          </a:xfrm>
        </p:spPr>
        <p:txBody>
          <a:bodyPr/>
          <a:lstStyle/>
          <a:p>
            <a:pPr>
              <a:lnSpc>
                <a:spcPct val="150000"/>
              </a:lnSpc>
            </a:pPr>
            <a:r>
              <a:rPr lang="zh-CN" altLang="zh-CN" b="0" dirty="0"/>
              <a:t>其他的</a:t>
            </a:r>
            <a:r>
              <a:rPr lang="zh-CN" altLang="zh-CN" b="0" dirty="0" smtClean="0"/>
              <a:t>贡献</a:t>
            </a:r>
            <a:r>
              <a:rPr lang="zh-CN" altLang="en-US" b="0" dirty="0" smtClean="0"/>
              <a:t>：</a:t>
            </a:r>
            <a:endParaRPr lang="en-US" altLang="zh-CN" b="0" dirty="0" smtClean="0"/>
          </a:p>
          <a:p>
            <a:pPr>
              <a:lnSpc>
                <a:spcPct val="150000"/>
              </a:lnSpc>
            </a:pPr>
            <a:r>
              <a:rPr lang="zh-CN" altLang="zh-CN" b="0" dirty="0" smtClean="0"/>
              <a:t>他</a:t>
            </a:r>
            <a:r>
              <a:rPr lang="zh-CN" altLang="zh-CN" b="0" dirty="0"/>
              <a:t>在汽车设计中引入油泥模型技术，这时的汽车的造型设计更加灵活多样，该技术至今仍被广泛应用。</a:t>
            </a:r>
          </a:p>
          <a:p>
            <a:pPr>
              <a:lnSpc>
                <a:spcPct val="150000"/>
              </a:lnSpc>
            </a:pPr>
            <a:r>
              <a:rPr lang="zh-CN" altLang="zh-CN" b="0" dirty="0"/>
              <a:t>哈利.厄尔</a:t>
            </a:r>
            <a:r>
              <a:rPr lang="zh-CN" altLang="zh-CN" b="0" dirty="0" smtClean="0"/>
              <a:t>创</a:t>
            </a:r>
            <a:r>
              <a:rPr lang="zh-CN" altLang="en-US" b="0" dirty="0" smtClean="0"/>
              <a:t>造</a:t>
            </a:r>
            <a:r>
              <a:rPr lang="zh-CN" altLang="zh-CN" b="0" dirty="0" smtClean="0"/>
              <a:t>了</a:t>
            </a:r>
            <a:r>
              <a:rPr lang="zh-CN" altLang="zh-CN" b="0" dirty="0"/>
              <a:t>美国汽车文化最核心的部分，被称为天才设计大师、梦幻汽车之父。</a:t>
            </a:r>
          </a:p>
          <a:p>
            <a:pPr>
              <a:lnSpc>
                <a:spcPct val="150000"/>
              </a:lnSpc>
            </a:pPr>
            <a:r>
              <a:rPr lang="zh-CN" altLang="zh-CN" b="0" dirty="0"/>
              <a:t>1969年4月10日因中风在佛罗里达州去世，终年75岁。</a:t>
            </a:r>
          </a:p>
          <a:p>
            <a:pPr>
              <a:lnSpc>
                <a:spcPct val="150000"/>
              </a:lnSpc>
            </a:pP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任务二    </a:t>
            </a:r>
            <a:r>
              <a:rPr lang="zh-CN" altLang="zh-CN" sz="3200" b="1" dirty="0" smtClean="0">
                <a:solidFill>
                  <a:schemeClr val="bg1"/>
                </a:solidFill>
              </a:rPr>
              <a:t>瞻仰</a:t>
            </a:r>
            <a:r>
              <a:rPr lang="zh-CN" altLang="zh-CN" sz="3200" b="1" dirty="0">
                <a:solidFill>
                  <a:schemeClr val="bg1"/>
                </a:solidFill>
              </a:rPr>
              <a:t>杰出的汽车设计大师</a:t>
            </a:r>
            <a:endParaRPr lang="zh-CN" altLang="en-US" sz="3200" b="1" dirty="0">
              <a:solidFill>
                <a:schemeClr val="bg1"/>
              </a:solidFill>
            </a:endParaRPr>
          </a:p>
        </p:txBody>
      </p:sp>
    </p:spTree>
    <p:extLst>
      <p:ext uri="{BB962C8B-B14F-4D97-AF65-F5344CB8AC3E}">
        <p14:creationId xmlns:p14="http://schemas.microsoft.com/office/powerpoint/2010/main" val="1891879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1066800"/>
            <a:ext cx="8229600" cy="5257800"/>
          </a:xfrm>
        </p:spPr>
        <p:txBody>
          <a:bodyPr/>
          <a:lstStyle/>
          <a:p>
            <a:pPr>
              <a:lnSpc>
                <a:spcPct val="120000"/>
              </a:lnSpc>
            </a:pPr>
            <a:r>
              <a:rPr lang="zh-CN" altLang="zh-CN" b="0" dirty="0"/>
              <a:t>一、亨利.福特——汽车大王</a:t>
            </a:r>
          </a:p>
          <a:p>
            <a:pPr>
              <a:lnSpc>
                <a:spcPct val="120000"/>
              </a:lnSpc>
            </a:pPr>
            <a:r>
              <a:rPr lang="zh-CN" altLang="zh-CN" b="0" dirty="0"/>
              <a:t>亨利.福特出生于</a:t>
            </a:r>
            <a:r>
              <a:rPr lang="zh-CN" altLang="zh-CN" b="0" dirty="0" smtClean="0"/>
              <a:t>1863年7月30日</a:t>
            </a:r>
            <a:r>
              <a:rPr lang="zh-CN" altLang="zh-CN" b="0" dirty="0"/>
              <a:t>。他自小就</a:t>
            </a:r>
            <a:r>
              <a:rPr lang="zh-CN" altLang="zh-CN" b="0" dirty="0" smtClean="0"/>
              <a:t>对机械</a:t>
            </a:r>
            <a:r>
              <a:rPr lang="zh-CN" altLang="zh-CN" b="0" dirty="0"/>
              <a:t>充满了浓厚的</a:t>
            </a:r>
            <a:r>
              <a:rPr lang="zh-CN" altLang="zh-CN" b="0" dirty="0" smtClean="0"/>
              <a:t>兴趣</a:t>
            </a:r>
            <a:r>
              <a:rPr lang="zh-CN" altLang="en-US" b="0" dirty="0" smtClean="0"/>
              <a:t>。</a:t>
            </a:r>
            <a:endParaRPr lang="en-US" altLang="zh-CN" b="0" dirty="0" smtClean="0"/>
          </a:p>
          <a:p>
            <a:pPr>
              <a:lnSpc>
                <a:spcPct val="120000"/>
              </a:lnSpc>
            </a:pPr>
            <a:r>
              <a:rPr lang="zh-CN" altLang="zh-CN" b="0" dirty="0"/>
              <a:t>1896年春天，他的第一辆汽车终于研制、试验成功，福特感到无比高兴</a:t>
            </a:r>
            <a:r>
              <a:rPr lang="zh-CN" altLang="zh-CN" b="0" dirty="0" smtClean="0"/>
              <a:t>。</a:t>
            </a:r>
            <a:endParaRPr lang="en-US" altLang="zh-CN" b="0" dirty="0" smtClean="0"/>
          </a:p>
          <a:p>
            <a:pPr>
              <a:lnSpc>
                <a:spcPct val="120000"/>
              </a:lnSpc>
            </a:pPr>
            <a:r>
              <a:rPr lang="zh-CN" altLang="zh-CN" b="0" dirty="0" smtClean="0"/>
              <a:t>1899年</a:t>
            </a:r>
            <a:r>
              <a:rPr lang="zh-CN" altLang="zh-CN" b="0" dirty="0"/>
              <a:t>，福特又成功地制作出了三辆汽车，他因此而在当地被公认是这一领域的杰出人物</a:t>
            </a:r>
            <a:r>
              <a:rPr lang="zh-CN" altLang="zh-CN" b="0" dirty="0" smtClean="0"/>
              <a:t>。</a:t>
            </a:r>
            <a:endParaRPr lang="en-US" altLang="zh-CN" b="0" dirty="0" smtClean="0"/>
          </a:p>
          <a:p>
            <a:pPr>
              <a:lnSpc>
                <a:spcPct val="120000"/>
              </a:lnSpc>
            </a:pPr>
            <a:r>
              <a:rPr lang="zh-CN" altLang="zh-CN" b="0" dirty="0" smtClean="0"/>
              <a:t>于是</a:t>
            </a:r>
            <a:r>
              <a:rPr lang="zh-CN" altLang="zh-CN" b="0" dirty="0"/>
              <a:t>，他与别人合作成立了底特律汽车公司并任制造部经理。</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14566907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b="0" dirty="0"/>
              <a:t>1903年6月，福特第三次与别人合作，按股份制模式成立了汽车公司，尽管公司只有10位雇员，但他们却制造出了性能稳定的A型汽车</a:t>
            </a:r>
            <a:r>
              <a:rPr lang="zh-CN" altLang="zh-CN" b="0" dirty="0" smtClean="0"/>
              <a:t>。它</a:t>
            </a:r>
            <a:r>
              <a:rPr lang="zh-CN" altLang="zh-CN" b="0" dirty="0"/>
              <a:t>在不到一年时间内就销出650辆，实现了开门红。第二年，A型车月产量稳定在300辆，第三年达到360辆，福特公司因此而成为全底特律最为忙碌的工厂。</a:t>
            </a:r>
          </a:p>
          <a:p>
            <a:r>
              <a:rPr lang="zh-CN" altLang="zh-CN" b="0" dirty="0"/>
              <a:t>1906年，N型车问世</a:t>
            </a:r>
            <a:r>
              <a:rPr lang="zh-CN" altLang="zh-CN" b="0" dirty="0" smtClean="0"/>
              <a:t>，加之</a:t>
            </a:r>
            <a:r>
              <a:rPr lang="zh-CN" altLang="zh-CN" b="0" dirty="0"/>
              <a:t>随后推出的R型、S型等车，两年之内共售出8000多辆。N型车是福特的得意作品之一，它的成功不仅使福特彻底摆脱了贫困的生活，而且为日后的大发展提供了良好的经验。</a:t>
            </a: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420483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 </a:t>
            </a:r>
            <a:r>
              <a:rPr lang="en-US" altLang="zh-CN" b="0" dirty="0"/>
              <a:t>1908</a:t>
            </a:r>
            <a:r>
              <a:rPr lang="zh-CN" altLang="en-US" b="0" dirty="0"/>
              <a:t>年秋</a:t>
            </a:r>
            <a:r>
              <a:rPr lang="zh-CN" altLang="en-US" b="0" dirty="0" smtClean="0"/>
              <a:t>，</a:t>
            </a:r>
            <a:r>
              <a:rPr lang="en-US" altLang="zh-CN" b="0" dirty="0" smtClean="0"/>
              <a:t>T</a:t>
            </a:r>
            <a:r>
              <a:rPr lang="zh-CN" altLang="en-US" b="0" dirty="0"/>
              <a:t>型车隆重</a:t>
            </a:r>
            <a:r>
              <a:rPr lang="zh-CN" altLang="en-US" b="0" dirty="0" smtClean="0"/>
              <a:t>问世。</a:t>
            </a:r>
            <a:r>
              <a:rPr lang="en-US" altLang="zh-CN" b="0" dirty="0" smtClean="0"/>
              <a:t>T</a:t>
            </a:r>
            <a:r>
              <a:rPr lang="zh-CN" altLang="en-US" b="0" dirty="0"/>
              <a:t>型车被设计成多用途型，适合于各种使用场合；</a:t>
            </a:r>
            <a:r>
              <a:rPr lang="en-US" altLang="zh-CN" b="0" dirty="0"/>
              <a:t>T</a:t>
            </a:r>
            <a:r>
              <a:rPr lang="zh-CN" altLang="en-US" b="0" dirty="0"/>
              <a:t>型车的各种零部件被首次设计成统一规格，实现了总成互换；在大型总装车间</a:t>
            </a:r>
            <a:r>
              <a:rPr lang="zh-CN" altLang="en-US" b="0" dirty="0" smtClean="0"/>
              <a:t>，流水线</a:t>
            </a:r>
            <a:r>
              <a:rPr lang="zh-CN" altLang="en-US" b="0" dirty="0"/>
              <a:t>装配</a:t>
            </a:r>
            <a:r>
              <a:rPr lang="zh-CN" altLang="en-US" b="0" dirty="0" smtClean="0"/>
              <a:t>法，</a:t>
            </a:r>
            <a:r>
              <a:rPr lang="zh-CN" altLang="en-US" b="0" dirty="0"/>
              <a:t>极大地提高了工作效率；采用低定价</a:t>
            </a:r>
            <a:r>
              <a:rPr lang="en-US" altLang="zh-CN" b="0" dirty="0"/>
              <a:t>(</a:t>
            </a:r>
            <a:r>
              <a:rPr lang="zh-CN" altLang="en-US" b="0" dirty="0"/>
              <a:t>每辆车只售</a:t>
            </a:r>
            <a:r>
              <a:rPr lang="en-US" altLang="zh-CN" b="0" dirty="0"/>
              <a:t>850</a:t>
            </a:r>
            <a:r>
              <a:rPr lang="zh-CN" altLang="en-US" b="0" dirty="0"/>
              <a:t>美元，后又降至</a:t>
            </a:r>
            <a:r>
              <a:rPr lang="en-US" altLang="zh-CN" b="0" dirty="0"/>
              <a:t>360</a:t>
            </a:r>
            <a:r>
              <a:rPr lang="zh-CN" altLang="en-US" b="0" dirty="0"/>
              <a:t>美元</a:t>
            </a:r>
            <a:r>
              <a:rPr lang="en-US" altLang="zh-CN" b="0" dirty="0"/>
              <a:t>)</a:t>
            </a:r>
            <a:r>
              <a:rPr lang="zh-CN" altLang="en-US" b="0" dirty="0"/>
              <a:t>的销售策略，使大多数人都能购买得起；提供充足的零部件和及时的售后服务保障，消除了用户的后顾之忧；大幅度增加工人工资</a:t>
            </a:r>
            <a:r>
              <a:rPr lang="en-US" altLang="zh-CN" b="0" dirty="0"/>
              <a:t>(</a:t>
            </a:r>
            <a:r>
              <a:rPr lang="zh-CN" altLang="en-US" b="0" dirty="0"/>
              <a:t>实行“</a:t>
            </a:r>
            <a:r>
              <a:rPr lang="en-US" altLang="zh-CN" b="0" dirty="0"/>
              <a:t>8</a:t>
            </a:r>
            <a:r>
              <a:rPr lang="zh-CN" altLang="en-US" b="0" dirty="0"/>
              <a:t>小时</a:t>
            </a:r>
            <a:r>
              <a:rPr lang="en-US" altLang="zh-CN" b="0" dirty="0"/>
              <a:t>5</a:t>
            </a:r>
            <a:r>
              <a:rPr lang="zh-CN" altLang="en-US" b="0" dirty="0"/>
              <a:t>美元工作日”相当于原工资的</a:t>
            </a:r>
            <a:r>
              <a:rPr lang="en-US" altLang="zh-CN" b="0" dirty="0"/>
              <a:t>200%</a:t>
            </a:r>
            <a:r>
              <a:rPr lang="zh-CN" altLang="en-US" b="0" dirty="0"/>
              <a:t>以上</a:t>
            </a:r>
            <a:r>
              <a:rPr lang="zh-CN" altLang="en-US" b="0" dirty="0" smtClean="0"/>
              <a:t>。</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14522309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48600" cy="5257800"/>
          </a:xfrm>
        </p:spPr>
        <p:txBody>
          <a:bodyPr/>
          <a:lstStyle/>
          <a:p>
            <a:pPr>
              <a:lnSpc>
                <a:spcPct val="150000"/>
              </a:lnSpc>
            </a:pPr>
            <a:r>
              <a:rPr lang="en-US" altLang="zh-CN" b="0" dirty="0" smtClean="0"/>
              <a:t>T</a:t>
            </a:r>
            <a:r>
              <a:rPr lang="zh-CN" altLang="en-US" b="0" dirty="0"/>
              <a:t>型车既使福特获得了巨大的成功，也成为了普通民众的交通工具，改变了人们的生活方式、思维方式和娱乐方式，将人类带入了汽车时代</a:t>
            </a:r>
            <a:r>
              <a:rPr lang="zh-CN" altLang="en-US" b="0" dirty="0" smtClean="0"/>
              <a:t>。</a:t>
            </a:r>
            <a:endParaRPr lang="en-US" altLang="zh-CN" b="0" dirty="0" smtClean="0"/>
          </a:p>
          <a:p>
            <a:pPr>
              <a:lnSpc>
                <a:spcPct val="150000"/>
              </a:lnSpc>
            </a:pPr>
            <a:r>
              <a:rPr lang="zh-CN" altLang="zh-CN" b="0" dirty="0"/>
              <a:t>1927年，顽固的福特不得不让自己心爱的黑色T型车死亡，整个公司停产一年转产新的A型车</a:t>
            </a:r>
            <a:r>
              <a:rPr lang="zh-CN" altLang="zh-CN" b="0" dirty="0" smtClean="0"/>
              <a:t>。</a:t>
            </a:r>
            <a:endParaRPr lang="en-US" altLang="zh-CN" b="0" dirty="0" smtClean="0"/>
          </a:p>
          <a:p>
            <a:pPr>
              <a:lnSpc>
                <a:spcPct val="150000"/>
              </a:lnSpc>
            </a:pPr>
            <a:r>
              <a:rPr lang="zh-CN" altLang="zh-CN" b="0" dirty="0"/>
              <a:t>1945年，福特不得不让位于孙子亨利.福特二世，1947年4月7日，亨利.福特因脑溢血死于底特律，终年83岁。</a:t>
            </a:r>
          </a:p>
          <a:p>
            <a:endParaRPr lang="zh-CN" altLang="en-US" dirty="0"/>
          </a:p>
          <a:p>
            <a:endParaRPr lang="zh-CN" altLang="en-US" dirty="0"/>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32605329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48600" cy="5257800"/>
          </a:xfrm>
        </p:spPr>
        <p:txBody>
          <a:bodyPr/>
          <a:lstStyle/>
          <a:p>
            <a:r>
              <a:rPr lang="zh-CN" altLang="zh-CN" dirty="0"/>
              <a:t>二</a:t>
            </a:r>
            <a:r>
              <a:rPr lang="zh-CN" altLang="zh-CN" dirty="0" smtClean="0"/>
              <a:t>、威廉</a:t>
            </a:r>
            <a:r>
              <a:rPr lang="zh-CN" altLang="zh-CN" dirty="0"/>
              <a:t>.克拉博.杜兰特</a:t>
            </a:r>
            <a:r>
              <a:rPr lang="en-US" altLang="zh-CN" dirty="0"/>
              <a:t>----</a:t>
            </a:r>
            <a:r>
              <a:rPr lang="zh-CN" altLang="zh-CN" dirty="0"/>
              <a:t>汽车界</a:t>
            </a:r>
            <a:r>
              <a:rPr lang="zh-CN" altLang="zh-CN" dirty="0" smtClean="0"/>
              <a:t>传奇人物</a:t>
            </a:r>
            <a:endParaRPr lang="en-US" altLang="zh-CN" dirty="0" smtClean="0"/>
          </a:p>
          <a:p>
            <a:pPr>
              <a:lnSpc>
                <a:spcPct val="150000"/>
              </a:lnSpc>
            </a:pPr>
            <a:r>
              <a:rPr lang="zh-CN" altLang="zh-CN" b="0" dirty="0"/>
              <a:t>杜兰</a:t>
            </a:r>
            <a:r>
              <a:rPr lang="zh-CN" altLang="zh-CN" b="0" dirty="0" smtClean="0"/>
              <a:t>特1861</a:t>
            </a:r>
            <a:r>
              <a:rPr lang="zh-CN" altLang="en-US" b="0" dirty="0" smtClean="0"/>
              <a:t>年，</a:t>
            </a:r>
            <a:r>
              <a:rPr lang="zh-CN" altLang="zh-CN" b="0" dirty="0" smtClean="0"/>
              <a:t>出生</a:t>
            </a:r>
            <a:r>
              <a:rPr lang="zh-CN" altLang="zh-CN" b="0" dirty="0"/>
              <a:t>于美国的马萨诸塞州</a:t>
            </a:r>
            <a:r>
              <a:rPr lang="zh-CN" altLang="zh-CN" b="0" dirty="0" smtClean="0"/>
              <a:t>波士顿市</a:t>
            </a:r>
            <a:r>
              <a:rPr lang="zh-CN" altLang="en-US" b="0" dirty="0" smtClean="0"/>
              <a:t>。</a:t>
            </a:r>
            <a:endParaRPr lang="en-US" altLang="zh-CN" b="0" dirty="0" smtClean="0"/>
          </a:p>
          <a:p>
            <a:pPr>
              <a:lnSpc>
                <a:spcPct val="150000"/>
              </a:lnSpc>
            </a:pPr>
            <a:r>
              <a:rPr lang="zh-CN" altLang="zh-CN" b="0" dirty="0" smtClean="0"/>
              <a:t>1886年</a:t>
            </a:r>
            <a:r>
              <a:rPr lang="zh-CN" altLang="zh-CN" b="0" dirty="0"/>
              <a:t>，他对马车制造产生了极大的兴趣，于是，投资1500美元在弗林特市成立了一家马车制造公司</a:t>
            </a:r>
            <a:r>
              <a:rPr lang="zh-CN" altLang="zh-CN" b="0" dirty="0" smtClean="0"/>
              <a:t>。</a:t>
            </a:r>
            <a:endParaRPr lang="en-US" altLang="zh-CN" b="0" dirty="0" smtClean="0"/>
          </a:p>
          <a:p>
            <a:pPr>
              <a:lnSpc>
                <a:spcPct val="150000"/>
              </a:lnSpc>
            </a:pPr>
            <a:r>
              <a:rPr lang="zh-CN" altLang="zh-CN" b="0" dirty="0"/>
              <a:t>1904年</a:t>
            </a:r>
            <a:r>
              <a:rPr lang="zh-CN" altLang="zh-CN" b="0" dirty="0" smtClean="0"/>
              <a:t>，拿</a:t>
            </a:r>
            <a:r>
              <a:rPr lang="zh-CN" altLang="zh-CN" b="0" dirty="0"/>
              <a:t>出50万美元的</a:t>
            </a:r>
            <a:r>
              <a:rPr lang="zh-CN" altLang="zh-CN" b="0" dirty="0" smtClean="0"/>
              <a:t>巨款收购</a:t>
            </a:r>
            <a:r>
              <a:rPr lang="zh-CN" altLang="zh-CN" b="0" dirty="0"/>
              <a:t>别克汽车公司</a:t>
            </a:r>
            <a:r>
              <a:rPr lang="zh-CN" altLang="zh-CN" b="0" dirty="0" smtClean="0"/>
              <a:t>，</a:t>
            </a:r>
            <a:r>
              <a:rPr lang="zh-CN" altLang="zh-CN" b="0" dirty="0"/>
              <a:t>后来，随着进一步的资金投入，他完全控制了这家公司。</a:t>
            </a:r>
            <a:endParaRPr lang="zh-CN" altLang="en-US" b="0" dirty="0"/>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1236515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0" dirty="0"/>
              <a:t>1844年，卡尔.本茨出生于德国</a:t>
            </a:r>
            <a:r>
              <a:rPr lang="zh-CN" altLang="zh-CN" b="0" dirty="0" smtClean="0"/>
              <a:t>。</a:t>
            </a:r>
            <a:endParaRPr lang="en-US" altLang="zh-CN" b="0" dirty="0" smtClean="0"/>
          </a:p>
          <a:p>
            <a:r>
              <a:rPr lang="zh-CN" altLang="zh-CN" b="0" dirty="0"/>
              <a:t>1860年，他进入卡尔斯鲁厄综合科技学校学习</a:t>
            </a:r>
            <a:r>
              <a:rPr lang="zh-CN" altLang="zh-CN" b="0" dirty="0" smtClean="0"/>
              <a:t>。</a:t>
            </a:r>
            <a:endParaRPr lang="en-US" altLang="zh-CN" b="0" dirty="0" smtClean="0"/>
          </a:p>
          <a:p>
            <a:r>
              <a:rPr lang="zh-CN" altLang="zh-CN" b="0" dirty="0"/>
              <a:t>于1879年12月31日制造出了第一台单缸煤气</a:t>
            </a:r>
            <a:r>
              <a:rPr lang="zh-CN" altLang="zh-CN" b="0" dirty="0" smtClean="0"/>
              <a:t>发动机</a:t>
            </a:r>
            <a:r>
              <a:rPr lang="zh-CN" altLang="en-US" b="0" dirty="0" smtClean="0"/>
              <a:t>。</a:t>
            </a:r>
            <a:endParaRPr lang="en-US" altLang="zh-CN" b="0" dirty="0" smtClean="0"/>
          </a:p>
          <a:p>
            <a:r>
              <a:rPr lang="zh-CN" altLang="zh-CN" dirty="0" smtClean="0"/>
              <a:t>1886年1月29日</a:t>
            </a:r>
            <a:r>
              <a:rPr lang="zh-CN" altLang="en-US" dirty="0" smtClean="0"/>
              <a:t>，</a:t>
            </a:r>
            <a:r>
              <a:rPr lang="zh-CN" altLang="zh-CN" dirty="0" smtClean="0"/>
              <a:t>取得</a:t>
            </a:r>
            <a:r>
              <a:rPr lang="zh-CN" altLang="zh-CN" dirty="0"/>
              <a:t>了世界上第一个</a:t>
            </a:r>
            <a:r>
              <a:rPr lang="zh-CN" altLang="zh-CN" dirty="0" smtClean="0"/>
              <a:t>“汽车制造专利权”</a:t>
            </a:r>
            <a:endParaRPr lang="zh-CN" altLang="en-US" b="0" dirty="0"/>
          </a:p>
        </p:txBody>
      </p:sp>
      <p:sp>
        <p:nvSpPr>
          <p:cNvPr id="5" name="文本框 4"/>
          <p:cNvSpPr txBox="1"/>
          <p:nvPr/>
        </p:nvSpPr>
        <p:spPr>
          <a:xfrm>
            <a:off x="2209800" y="304255"/>
            <a:ext cx="5181600" cy="584775"/>
          </a:xfrm>
          <a:prstGeom prst="rect">
            <a:avLst/>
          </a:prstGeom>
          <a:noFill/>
        </p:spPr>
        <p:txBody>
          <a:bodyPr wrap="square" rtlCol="0">
            <a:spAutoFit/>
          </a:bodyPr>
          <a:lstStyle/>
          <a:p>
            <a:r>
              <a:rPr lang="zh-CN" altLang="en-US" sz="3200" b="1" dirty="0" smtClean="0">
                <a:solidFill>
                  <a:schemeClr val="bg1"/>
                </a:solidFill>
              </a:rPr>
              <a:t>任务</a:t>
            </a:r>
            <a:r>
              <a:rPr lang="zh-CN" altLang="en-US" sz="3200" b="1" dirty="0" smtClean="0">
                <a:solidFill>
                  <a:schemeClr val="bg1"/>
                </a:solidFill>
              </a:rPr>
              <a:t>一   </a:t>
            </a:r>
            <a:r>
              <a:rPr lang="zh-CN" altLang="en-US" sz="3200" b="1" dirty="0" smtClean="0">
                <a:solidFill>
                  <a:schemeClr val="bg1"/>
                </a:solidFill>
              </a:rPr>
              <a:t>缅怀</a:t>
            </a:r>
            <a:r>
              <a:rPr lang="zh-CN" altLang="en-US" sz="3200" b="1" dirty="0">
                <a:solidFill>
                  <a:schemeClr val="bg1"/>
                </a:solidFill>
              </a:rPr>
              <a:t>车界发明家</a:t>
            </a:r>
            <a:endParaRPr lang="zh-CN" altLang="en-US" sz="3200" b="1" dirty="0">
              <a:solidFill>
                <a:schemeClr val="bg1"/>
              </a:solidFill>
            </a:endParaRPr>
          </a:p>
        </p:txBody>
      </p:sp>
      <p:pic>
        <p:nvPicPr>
          <p:cNvPr id="6" name="图片 5"/>
          <p:cNvPicPr>
            <a:picLocks noChangeAspect="1"/>
          </p:cNvPicPr>
          <p:nvPr/>
        </p:nvPicPr>
        <p:blipFill>
          <a:blip r:embed="rId2"/>
          <a:stretch>
            <a:fillRect/>
          </a:stretch>
        </p:blipFill>
        <p:spPr>
          <a:xfrm>
            <a:off x="2971800" y="3677226"/>
            <a:ext cx="4819352" cy="3180774"/>
          </a:xfrm>
          <a:prstGeom prst="rect">
            <a:avLst/>
          </a:prstGeom>
        </p:spPr>
      </p:pic>
    </p:spTree>
    <p:extLst>
      <p:ext uri="{BB962C8B-B14F-4D97-AF65-F5344CB8AC3E}">
        <p14:creationId xmlns:p14="http://schemas.microsoft.com/office/powerpoint/2010/main" val="33323256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48600" cy="5257800"/>
          </a:xfrm>
        </p:spPr>
        <p:txBody>
          <a:bodyPr/>
          <a:lstStyle/>
          <a:p>
            <a:pPr>
              <a:lnSpc>
                <a:spcPct val="150000"/>
              </a:lnSpc>
            </a:pPr>
            <a:r>
              <a:rPr lang="en-US" altLang="zh-CN" b="0" dirty="0"/>
              <a:t>1908</a:t>
            </a:r>
            <a:r>
              <a:rPr lang="zh-CN" altLang="en-US" b="0" dirty="0"/>
              <a:t>年</a:t>
            </a:r>
            <a:r>
              <a:rPr lang="en-US" altLang="zh-CN" b="0" dirty="0"/>
              <a:t>9</a:t>
            </a:r>
            <a:r>
              <a:rPr lang="zh-CN" altLang="en-US" b="0" dirty="0"/>
              <a:t>月</a:t>
            </a:r>
            <a:r>
              <a:rPr lang="en-US" altLang="zh-CN" b="0" dirty="0"/>
              <a:t>16</a:t>
            </a:r>
            <a:r>
              <a:rPr lang="zh-CN" altLang="en-US" b="0" dirty="0"/>
              <a:t>日，乔治</a:t>
            </a:r>
            <a:r>
              <a:rPr lang="en-US" altLang="zh-CN" b="0" dirty="0"/>
              <a:t>.E.</a:t>
            </a:r>
            <a:r>
              <a:rPr lang="zh-CN" altLang="en-US" b="0" dirty="0"/>
              <a:t>丹尼尔等三人以</a:t>
            </a:r>
            <a:r>
              <a:rPr lang="en-US" altLang="zh-CN" b="0" dirty="0"/>
              <a:t>2000</a:t>
            </a:r>
            <a:r>
              <a:rPr lang="zh-CN" altLang="en-US" b="0" dirty="0"/>
              <a:t>美元的微弱资金，在新泽西州联合组建了早期的通用汽车公司。同年</a:t>
            </a:r>
            <a:r>
              <a:rPr lang="en-US" altLang="zh-CN" b="0" dirty="0"/>
              <a:t>9</a:t>
            </a:r>
            <a:r>
              <a:rPr lang="zh-CN" altLang="en-US" b="0" dirty="0"/>
              <a:t>月</a:t>
            </a:r>
            <a:r>
              <a:rPr lang="en-US" altLang="zh-CN" b="0" dirty="0"/>
              <a:t>28</a:t>
            </a:r>
            <a:r>
              <a:rPr lang="zh-CN" altLang="en-US" b="0" dirty="0"/>
              <a:t>日，杜兰特列席了通用的内部会议，并表示自己愿意将别克卖给通用，他本人也愿意为通用效力。</a:t>
            </a:r>
            <a:r>
              <a:rPr lang="en-US" altLang="zh-CN" b="0" dirty="0"/>
              <a:t>3</a:t>
            </a:r>
            <a:r>
              <a:rPr lang="zh-CN" altLang="en-US" b="0" dirty="0"/>
              <a:t>天后，通用以</a:t>
            </a:r>
            <a:r>
              <a:rPr lang="en-US" altLang="zh-CN" b="0" dirty="0"/>
              <a:t>375</a:t>
            </a:r>
            <a:r>
              <a:rPr lang="zh-CN" altLang="en-US" b="0" dirty="0"/>
              <a:t>万美元的价格收购了别克，杜兰特也如愿以偿地进入了通用。</a:t>
            </a: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34871940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48600" cy="5257800"/>
          </a:xfrm>
        </p:spPr>
        <p:txBody>
          <a:bodyPr/>
          <a:lstStyle/>
          <a:p>
            <a:pPr>
              <a:lnSpc>
                <a:spcPct val="120000"/>
              </a:lnSpc>
            </a:pPr>
            <a:r>
              <a:rPr lang="zh-CN" altLang="zh-CN" b="0" dirty="0"/>
              <a:t>1910年，当汽车销量在福特公司的激烈竞争下大幅下滑时，通用出现了严重的资金危机。为渡过难关</a:t>
            </a:r>
            <a:r>
              <a:rPr lang="zh-CN" altLang="zh-CN" b="0" dirty="0" smtClean="0"/>
              <a:t>，</a:t>
            </a:r>
            <a:r>
              <a:rPr lang="zh-CN" altLang="en-US" b="0" dirty="0" smtClean="0"/>
              <a:t>被迫离开</a:t>
            </a:r>
            <a:r>
              <a:rPr lang="zh-CN" altLang="zh-CN" b="0" dirty="0" smtClean="0"/>
              <a:t>通用。</a:t>
            </a:r>
            <a:endParaRPr lang="en-US" altLang="zh-CN" b="0" dirty="0" smtClean="0"/>
          </a:p>
          <a:p>
            <a:pPr>
              <a:lnSpc>
                <a:spcPct val="120000"/>
              </a:lnSpc>
            </a:pPr>
            <a:r>
              <a:rPr lang="zh-CN" altLang="zh-CN" b="0" dirty="0"/>
              <a:t>退出通用的杜兰特</a:t>
            </a:r>
            <a:r>
              <a:rPr lang="zh-CN" altLang="zh-CN" b="0" dirty="0" smtClean="0"/>
              <a:t>伙同</a:t>
            </a:r>
            <a:r>
              <a:rPr lang="zh-CN" altLang="zh-CN" b="0" dirty="0"/>
              <a:t>路易斯.雪佛兰组成了雪佛兰汽车</a:t>
            </a:r>
            <a:r>
              <a:rPr lang="zh-CN" altLang="zh-CN" b="0" dirty="0" smtClean="0"/>
              <a:t>公司</a:t>
            </a:r>
            <a:r>
              <a:rPr lang="zh-CN" altLang="en-US" b="0" dirty="0" smtClean="0"/>
              <a:t>。</a:t>
            </a:r>
            <a:r>
              <a:rPr lang="zh-CN" altLang="zh-CN" b="0" dirty="0"/>
              <a:t>1916年将通用公司从银行家的控制下重新夺了回来，使其变成了雪佛兰的一家子公司</a:t>
            </a:r>
            <a:r>
              <a:rPr lang="zh-CN" altLang="zh-CN" b="0" dirty="0" smtClean="0"/>
              <a:t>。</a:t>
            </a:r>
            <a:r>
              <a:rPr lang="zh-CN" altLang="zh-CN" b="0" dirty="0"/>
              <a:t>后来，杜兰特成立了股份制的新通用汽车公司，并用新通用股票调换老通用股票，取得了老通用的全部股权。1917年8月1日，新</a:t>
            </a:r>
            <a:r>
              <a:rPr lang="zh-CN" altLang="zh-CN" b="0" dirty="0" smtClean="0"/>
              <a:t>通用完全</a:t>
            </a:r>
            <a:r>
              <a:rPr lang="zh-CN" altLang="zh-CN" b="0" dirty="0"/>
              <a:t>取代了老</a:t>
            </a:r>
            <a:r>
              <a:rPr lang="zh-CN" altLang="zh-CN" b="0" dirty="0" smtClean="0"/>
              <a:t>通用</a:t>
            </a:r>
            <a:r>
              <a:rPr lang="zh-CN" altLang="en-US" b="0" dirty="0" smtClean="0"/>
              <a:t>。</a:t>
            </a:r>
            <a:endParaRPr lang="zh-CN" altLang="en-US" b="0" dirty="0"/>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38788099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20000"/>
              </a:lnSpc>
            </a:pPr>
            <a:r>
              <a:rPr lang="zh-CN" altLang="en-US" b="0" dirty="0"/>
              <a:t>在重新获得了通用公司的领导权以后，杜兰特又自满自足起来，他无意接受董事会的领导，完全凭个人的力量经营公司；他不去研究公司的内部管理，只是热衷于公司规模的</a:t>
            </a:r>
            <a:r>
              <a:rPr lang="zh-CN" altLang="en-US" b="0" dirty="0" smtClean="0"/>
              <a:t>扩大；</a:t>
            </a:r>
            <a:r>
              <a:rPr lang="zh-CN" altLang="en-US" b="0" dirty="0"/>
              <a:t>他不去协调各经营部门相互之间的关系，导致分公司各自为政；他不去关心公司的整个产品战略规划，以致各分公司之间的产品相互重复，无法形成“一致对外”的市场竞争格局</a:t>
            </a:r>
            <a:r>
              <a:rPr lang="en-US" altLang="zh-CN" b="0" dirty="0"/>
              <a:t>……</a:t>
            </a:r>
            <a:r>
              <a:rPr lang="zh-CN" altLang="en-US" b="0" dirty="0"/>
              <a:t>杜兰特的一系列失误，导致了通用公司</a:t>
            </a:r>
            <a:r>
              <a:rPr lang="en-US" altLang="zh-CN" b="0" dirty="0"/>
              <a:t>1920</a:t>
            </a:r>
            <a:r>
              <a:rPr lang="zh-CN" altLang="en-US" b="0" dirty="0"/>
              <a:t>～</a:t>
            </a:r>
            <a:r>
              <a:rPr lang="en-US" altLang="zh-CN" b="0" dirty="0"/>
              <a:t>1921</a:t>
            </a:r>
            <a:r>
              <a:rPr lang="zh-CN" altLang="en-US" b="0" dirty="0"/>
              <a:t>年间的严重危机。</a:t>
            </a:r>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7224454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50000"/>
              </a:lnSpc>
            </a:pPr>
            <a:r>
              <a:rPr lang="en-US" altLang="zh-CN" b="0" dirty="0"/>
              <a:t>1920</a:t>
            </a:r>
            <a:r>
              <a:rPr lang="zh-CN" altLang="en-US" b="0" dirty="0"/>
              <a:t>年</a:t>
            </a:r>
            <a:r>
              <a:rPr lang="en-US" altLang="zh-CN" b="0" dirty="0"/>
              <a:t>11</a:t>
            </a:r>
            <a:r>
              <a:rPr lang="zh-CN" altLang="en-US" b="0" dirty="0"/>
              <a:t>月，董事会主席皮埃尔</a:t>
            </a:r>
            <a:r>
              <a:rPr lang="en-US" altLang="zh-CN" b="0" dirty="0"/>
              <a:t>•</a:t>
            </a:r>
            <a:r>
              <a:rPr lang="zh-CN" altLang="en-US" b="0" dirty="0"/>
              <a:t>杜</a:t>
            </a:r>
            <a:r>
              <a:rPr lang="en-US" altLang="zh-CN" b="0" dirty="0"/>
              <a:t>•</a:t>
            </a:r>
            <a:r>
              <a:rPr lang="zh-CN" altLang="en-US" b="0" dirty="0"/>
              <a:t>彭特</a:t>
            </a:r>
            <a:r>
              <a:rPr lang="en-US" altLang="zh-CN" b="0" dirty="0"/>
              <a:t>(</a:t>
            </a:r>
            <a:r>
              <a:rPr lang="en-US" altLang="zh-CN" b="0" dirty="0" err="1"/>
              <a:t>Pierredu</a:t>
            </a:r>
            <a:r>
              <a:rPr lang="en-US" altLang="zh-CN" b="0" dirty="0"/>
              <a:t> Pont)</a:t>
            </a:r>
            <a:r>
              <a:rPr lang="zh-CN" altLang="en-US" b="0" dirty="0"/>
              <a:t>再次将杜兰特从公司剥离，并安排收购了他在通用的股份</a:t>
            </a:r>
            <a:r>
              <a:rPr lang="zh-CN" altLang="en-US" b="0" dirty="0" smtClean="0"/>
              <a:t>。</a:t>
            </a:r>
            <a:endParaRPr lang="en-US" altLang="zh-CN" b="0" dirty="0" smtClean="0"/>
          </a:p>
          <a:p>
            <a:pPr>
              <a:lnSpc>
                <a:spcPct val="150000"/>
              </a:lnSpc>
            </a:pPr>
            <a:r>
              <a:rPr lang="zh-CN" altLang="zh-CN" b="0" dirty="0"/>
              <a:t>当</a:t>
            </a:r>
            <a:r>
              <a:rPr lang="en-US" altLang="zh-CN" b="0" dirty="0"/>
              <a:t>大萧条</a:t>
            </a:r>
            <a:r>
              <a:rPr lang="zh-CN" altLang="zh-CN" b="0" dirty="0"/>
              <a:t>到来时，杜兰特耗费了自己所有的精力，苦苦支撑自己的公司业务，但最终因为资金流动困难，在</a:t>
            </a:r>
            <a:r>
              <a:rPr lang="en-US" altLang="zh-CN" b="0" dirty="0"/>
              <a:t>1936</a:t>
            </a:r>
            <a:r>
              <a:rPr lang="zh-CN" altLang="zh-CN" b="0" dirty="0"/>
              <a:t>年宣布自己破产，并在</a:t>
            </a:r>
            <a:r>
              <a:rPr lang="en-US" altLang="zh-CN" b="0" dirty="0"/>
              <a:t>1947</a:t>
            </a:r>
            <a:r>
              <a:rPr lang="zh-CN" altLang="zh-CN" b="0" dirty="0"/>
              <a:t>年，黯淡地离开人世。</a:t>
            </a:r>
            <a:endParaRPr lang="zh-CN" altLang="en-US" b="0" dirty="0"/>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14520409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48600" cy="5257800"/>
          </a:xfrm>
        </p:spPr>
        <p:txBody>
          <a:bodyPr/>
          <a:lstStyle/>
          <a:p>
            <a:pPr>
              <a:lnSpc>
                <a:spcPct val="150000"/>
              </a:lnSpc>
            </a:pPr>
            <a:r>
              <a:rPr lang="zh-CN" altLang="zh-CN" b="0" dirty="0"/>
              <a:t>三、 本田宗一郎</a:t>
            </a:r>
          </a:p>
          <a:p>
            <a:pPr>
              <a:lnSpc>
                <a:spcPct val="150000"/>
              </a:lnSpc>
            </a:pPr>
            <a:r>
              <a:rPr lang="zh-CN" altLang="zh-CN" b="0" dirty="0"/>
              <a:t>本田宗一</a:t>
            </a:r>
            <a:r>
              <a:rPr lang="zh-CN" altLang="zh-CN" b="0" dirty="0" smtClean="0"/>
              <a:t>郎于</a:t>
            </a:r>
            <a:r>
              <a:rPr lang="zh-CN" altLang="zh-CN" b="0" dirty="0"/>
              <a:t>1906年11月7日出生在日本静冈县一个穷人家，自幼便对机械表现出了一种特殊的</a:t>
            </a:r>
            <a:r>
              <a:rPr lang="zh-CN" altLang="zh-CN" b="0" dirty="0" smtClean="0"/>
              <a:t>偏好</a:t>
            </a:r>
            <a:r>
              <a:rPr lang="zh-CN" altLang="en-US" b="0" dirty="0" smtClean="0"/>
              <a:t>。</a:t>
            </a:r>
            <a:endParaRPr lang="en-US" altLang="zh-CN" b="0" dirty="0" smtClean="0"/>
          </a:p>
          <a:p>
            <a:pPr>
              <a:lnSpc>
                <a:spcPct val="150000"/>
              </a:lnSpc>
            </a:pPr>
            <a:r>
              <a:rPr lang="zh-CN" altLang="zh-CN" b="0" dirty="0" smtClean="0"/>
              <a:t>16</a:t>
            </a:r>
            <a:r>
              <a:rPr lang="zh-CN" altLang="zh-CN" b="0" dirty="0"/>
              <a:t>岁的他不顾父亲坚决反对，毅然来到东京一家汽车修理厂当学徒。6年学徒生崖结束后，他回到家乡在滨松市开设了一家汽车修理厂“技术商会滨松支店”。</a:t>
            </a:r>
            <a:endParaRPr lang="zh-CN" altLang="en-US" b="0" dirty="0"/>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3934446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8001000" cy="5257800"/>
          </a:xfrm>
        </p:spPr>
        <p:txBody>
          <a:bodyPr/>
          <a:lstStyle/>
          <a:p>
            <a:pPr>
              <a:lnSpc>
                <a:spcPct val="120000"/>
              </a:lnSpc>
            </a:pPr>
            <a:r>
              <a:rPr lang="zh-CN" altLang="zh-CN" b="0" dirty="0"/>
              <a:t>1946年10月，宗一郎在滨松设立了“本田技术研究所”，主要生产纺织机械，这是他人生旅途中的一个重大转折点</a:t>
            </a:r>
            <a:r>
              <a:rPr lang="zh-CN" altLang="zh-CN" b="0" dirty="0" smtClean="0"/>
              <a:t>。</a:t>
            </a:r>
            <a:endParaRPr lang="en-US" altLang="zh-CN" b="0" dirty="0" smtClean="0"/>
          </a:p>
          <a:p>
            <a:pPr>
              <a:lnSpc>
                <a:spcPct val="120000"/>
              </a:lnSpc>
            </a:pPr>
            <a:r>
              <a:rPr lang="zh-CN" altLang="zh-CN" b="0" dirty="0"/>
              <a:t>1947年</a:t>
            </a:r>
            <a:r>
              <a:rPr lang="zh-CN" altLang="zh-CN" b="0" dirty="0" smtClean="0"/>
              <a:t>，宗</a:t>
            </a:r>
            <a:r>
              <a:rPr lang="zh-CN" altLang="zh-CN" b="0" dirty="0"/>
              <a:t>一</a:t>
            </a:r>
            <a:r>
              <a:rPr lang="zh-CN" altLang="zh-CN" b="0" dirty="0" smtClean="0"/>
              <a:t>郎亲自</a:t>
            </a:r>
            <a:r>
              <a:rPr lang="zh-CN" altLang="zh-CN" b="0" dirty="0"/>
              <a:t>动手研制了50毫升双缸“A型自行车马达”，这就是最早的“本田摩托发动机”，也是本田A型摩托批量生产的开始。</a:t>
            </a:r>
          </a:p>
          <a:p>
            <a:pPr>
              <a:lnSpc>
                <a:spcPct val="120000"/>
              </a:lnSpc>
            </a:pPr>
            <a:r>
              <a:rPr lang="zh-CN" altLang="zh-CN" b="0" dirty="0"/>
              <a:t>1948年9月，他正式组建了“本田技术研究工业总公司”并自任社长，从此揭开了本田大发展的</a:t>
            </a:r>
            <a:r>
              <a:rPr lang="zh-CN" altLang="zh-CN" b="0" dirty="0" smtClean="0"/>
              <a:t>序幕</a:t>
            </a:r>
            <a:r>
              <a:rPr lang="zh-CN" altLang="en-US" b="0" dirty="0" smtClean="0"/>
              <a:t>。</a:t>
            </a:r>
            <a:endParaRPr lang="zh-CN" altLang="en-US" b="0" dirty="0"/>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26555952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20000"/>
              </a:lnSpc>
            </a:pPr>
            <a:r>
              <a:rPr lang="zh-CN" altLang="zh-CN" b="0" dirty="0"/>
              <a:t>在经营摩托车获得成功以后，本田于1962年开始涉足汽车生产。他们利用在摩托车开发、经营中获得的丰富经验及大量资金，不顾一切地投入汽车开发，结果获得极大成功：先后推出过“T360”型卡车、“S500”型轿车、“N360”型轿车等汽车产品，其中“N360”型</a:t>
            </a:r>
            <a:r>
              <a:rPr lang="zh-CN" altLang="zh-CN" b="0" dirty="0" smtClean="0"/>
              <a:t>轿车成为</a:t>
            </a:r>
            <a:r>
              <a:rPr lang="zh-CN" altLang="zh-CN" b="0" dirty="0"/>
              <a:t>过全球畅销车；设计开发的CVCC发动机以及安装此种发动机的汽车，因其控制排污效果好而于1975年在世界汽车界引起极大轰动，为公司赢得了不可计数的利润及崇高商业声誉。</a:t>
            </a: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34771034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48600" cy="5257800"/>
          </a:xfrm>
        </p:spPr>
        <p:txBody>
          <a:bodyPr/>
          <a:lstStyle/>
          <a:p>
            <a:r>
              <a:rPr lang="zh-CN" altLang="zh-CN" dirty="0"/>
              <a:t>四、丰田喜一郎</a:t>
            </a:r>
          </a:p>
          <a:p>
            <a:pPr>
              <a:lnSpc>
                <a:spcPct val="150000"/>
              </a:lnSpc>
            </a:pPr>
            <a:r>
              <a:rPr lang="zh-CN" altLang="zh-CN" b="0" dirty="0"/>
              <a:t>丰田喜一</a:t>
            </a:r>
            <a:r>
              <a:rPr lang="zh-CN" altLang="zh-CN" b="0" dirty="0" smtClean="0"/>
              <a:t>郎出生</a:t>
            </a:r>
            <a:r>
              <a:rPr lang="zh-CN" altLang="zh-CN" b="0" dirty="0"/>
              <a:t>于1895年，其父丰田佐吉既是日本有名的纺织大王，也是日本大名鼎鼎的“发明狂”，他所创建的丰田汽车公司是世界上最为重要的汽车公司之一。</a:t>
            </a:r>
          </a:p>
          <a:p>
            <a:endParaRPr lang="zh-CN" altLang="en-US" dirty="0"/>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pic>
        <p:nvPicPr>
          <p:cNvPr id="6" name="图片 5"/>
          <p:cNvPicPr>
            <a:picLocks noChangeAspect="1"/>
          </p:cNvPicPr>
          <p:nvPr/>
        </p:nvPicPr>
        <p:blipFill>
          <a:blip r:embed="rId2"/>
          <a:stretch>
            <a:fillRect/>
          </a:stretch>
        </p:blipFill>
        <p:spPr>
          <a:xfrm>
            <a:off x="4724400" y="3499658"/>
            <a:ext cx="2743200" cy="3358342"/>
          </a:xfrm>
          <a:prstGeom prst="rect">
            <a:avLst/>
          </a:prstGeom>
        </p:spPr>
      </p:pic>
    </p:spTree>
    <p:extLst>
      <p:ext uri="{BB962C8B-B14F-4D97-AF65-F5344CB8AC3E}">
        <p14:creationId xmlns:p14="http://schemas.microsoft.com/office/powerpoint/2010/main" val="24829233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b="0" dirty="0"/>
              <a:t>大学毕业后，喜一郎来到父亲的“丰田纺织株式会社”当了一名机师。经过10年磨练，喜一郎升任管技术的常务经理</a:t>
            </a:r>
            <a:r>
              <a:rPr lang="zh-CN" altLang="zh-CN" b="0" dirty="0" smtClean="0"/>
              <a:t>。</a:t>
            </a:r>
            <a:endParaRPr lang="en-US" altLang="zh-CN" b="0" dirty="0" smtClean="0"/>
          </a:p>
          <a:p>
            <a:r>
              <a:rPr lang="zh-CN" altLang="zh-CN" b="0" dirty="0"/>
              <a:t>1929年底，为了将纺织机专利卖给当时势力强大的普拉特公司，丰田佐吉派喜一郎前往英国全权代表自己签订契约。在国外，他除了完成父亲嘱托的任务以外，还花费了四个月的时间体验了英国的汽车交通，走访了英、美尤其是美国的汽车生产企业，彻底弄清了欧美国家的汽车生产状况。这次国外之旅给他留下了极为深刻的印象，坚定了他发展自己汽车事业的决心。</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32382283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50000"/>
              </a:lnSpc>
            </a:pPr>
            <a:r>
              <a:rPr lang="en-US" altLang="zh-CN" b="0" dirty="0"/>
              <a:t>1933</a:t>
            </a:r>
            <a:r>
              <a:rPr lang="zh-CN" altLang="en-US" b="0" dirty="0"/>
              <a:t>年</a:t>
            </a:r>
            <a:r>
              <a:rPr lang="zh-CN" altLang="en-US" b="0" dirty="0" smtClean="0"/>
              <a:t>，公司</a:t>
            </a:r>
            <a:r>
              <a:rPr lang="zh-CN" altLang="en-US" b="0" dirty="0"/>
              <a:t>设立汽车部，并将一间仓库的一角划作汽车研制的地点</a:t>
            </a:r>
            <a:r>
              <a:rPr lang="zh-CN" altLang="en-US" b="0" dirty="0" smtClean="0"/>
              <a:t>。购</a:t>
            </a:r>
            <a:r>
              <a:rPr lang="zh-CN" altLang="en-US" b="0" dirty="0"/>
              <a:t>回一台美国“雪佛兰”汽车发动机进行反复拆装、研究、分析、测绘，在研究这台发动机的过程中，他产生了指导日后公司发展战略的认识观点：“贫穷的日本需要更为便宜的汽车。生产廉价汽车是我的责任。”</a:t>
            </a:r>
            <a:r>
              <a:rPr lang="en-US" altLang="zh-CN" b="0" dirty="0"/>
              <a:t>1933</a:t>
            </a:r>
            <a:r>
              <a:rPr lang="zh-CN" altLang="en-US" b="0" dirty="0"/>
              <a:t>年</a:t>
            </a:r>
            <a:r>
              <a:rPr lang="en-US" altLang="zh-CN" b="0" dirty="0"/>
              <a:t>9</a:t>
            </a:r>
            <a:r>
              <a:rPr lang="zh-CN" altLang="en-US" b="0" dirty="0"/>
              <a:t>月，他着手试制汽车发动机，拉开了汽车生产的序幕</a:t>
            </a:r>
            <a:r>
              <a:rPr lang="zh-CN" altLang="en-US" b="0" dirty="0" smtClean="0"/>
              <a:t>。</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3260333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en-US" altLang="zh-CN" b="0" dirty="0"/>
              <a:t>1893</a:t>
            </a:r>
            <a:r>
              <a:rPr lang="zh-CN" altLang="en-US" b="0" dirty="0"/>
              <a:t>年，本茨研制成功了性能先进的“维克托利亚”牌</a:t>
            </a:r>
            <a:r>
              <a:rPr lang="zh-CN" altLang="en-US" b="0" dirty="0" smtClean="0"/>
              <a:t>汽车。</a:t>
            </a:r>
            <a:endParaRPr lang="zh-CN" altLang="en-US" b="0" dirty="0"/>
          </a:p>
        </p:txBody>
      </p:sp>
      <p:sp>
        <p:nvSpPr>
          <p:cNvPr id="5" name="文本框 4"/>
          <p:cNvSpPr txBox="1"/>
          <p:nvPr/>
        </p:nvSpPr>
        <p:spPr>
          <a:xfrm>
            <a:off x="2209800" y="304255"/>
            <a:ext cx="5181600" cy="584775"/>
          </a:xfrm>
          <a:prstGeom prst="rect">
            <a:avLst/>
          </a:prstGeom>
          <a:noFill/>
        </p:spPr>
        <p:txBody>
          <a:bodyPr wrap="square" rtlCol="0">
            <a:spAutoFit/>
          </a:bodyPr>
          <a:lstStyle/>
          <a:p>
            <a:r>
              <a:rPr lang="zh-CN" altLang="en-US" sz="3200" b="1" dirty="0" smtClean="0">
                <a:solidFill>
                  <a:schemeClr val="bg1"/>
                </a:solidFill>
              </a:rPr>
              <a:t>任务</a:t>
            </a:r>
            <a:r>
              <a:rPr lang="zh-CN" altLang="en-US" sz="3200" b="1" dirty="0" smtClean="0">
                <a:solidFill>
                  <a:schemeClr val="bg1"/>
                </a:solidFill>
              </a:rPr>
              <a:t>一   </a:t>
            </a:r>
            <a:r>
              <a:rPr lang="zh-CN" altLang="en-US" sz="3200" b="1" dirty="0" smtClean="0">
                <a:solidFill>
                  <a:schemeClr val="bg1"/>
                </a:solidFill>
              </a:rPr>
              <a:t>缅怀</a:t>
            </a:r>
            <a:r>
              <a:rPr lang="zh-CN" altLang="en-US" sz="3200" b="1" dirty="0">
                <a:solidFill>
                  <a:schemeClr val="bg1"/>
                </a:solidFill>
              </a:rPr>
              <a:t>车界发明家</a:t>
            </a:r>
            <a:endParaRPr lang="zh-CN" altLang="en-US" sz="3200" b="1" dirty="0">
              <a:solidFill>
                <a:schemeClr val="bg1"/>
              </a:solidFill>
            </a:endParaRPr>
          </a:p>
        </p:txBody>
      </p:sp>
      <p:pic>
        <p:nvPicPr>
          <p:cNvPr id="6" name="图片 5"/>
          <p:cNvPicPr>
            <a:picLocks noChangeAspect="1"/>
          </p:cNvPicPr>
          <p:nvPr/>
        </p:nvPicPr>
        <p:blipFill>
          <a:blip r:embed="rId2"/>
          <a:stretch>
            <a:fillRect/>
          </a:stretch>
        </p:blipFill>
        <p:spPr>
          <a:xfrm>
            <a:off x="2213675" y="2438400"/>
            <a:ext cx="5482525" cy="4220339"/>
          </a:xfrm>
          <a:prstGeom prst="rect">
            <a:avLst/>
          </a:prstGeom>
        </p:spPr>
      </p:pic>
    </p:spTree>
    <p:extLst>
      <p:ext uri="{BB962C8B-B14F-4D97-AF65-F5344CB8AC3E}">
        <p14:creationId xmlns:p14="http://schemas.microsoft.com/office/powerpoint/2010/main" val="20517740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en-US" altLang="zh-CN" b="0" dirty="0"/>
              <a:t>1934</a:t>
            </a:r>
            <a:r>
              <a:rPr lang="zh-CN" altLang="en-US" b="0" dirty="0"/>
              <a:t>年，他托人从国外购回一辆德国产</a:t>
            </a:r>
            <a:r>
              <a:rPr lang="en-US" altLang="zh-CN" b="0" dirty="0"/>
              <a:t>DKW</a:t>
            </a:r>
            <a:r>
              <a:rPr lang="zh-CN" altLang="en-US" b="0" dirty="0"/>
              <a:t>前轮驱动汽车，经过连续两年的研究，于</a:t>
            </a:r>
            <a:r>
              <a:rPr lang="en-US" altLang="zh-CN" b="0" dirty="0"/>
              <a:t>1935</a:t>
            </a:r>
            <a:r>
              <a:rPr lang="zh-CN" altLang="en-US" b="0" dirty="0"/>
              <a:t>年</a:t>
            </a:r>
            <a:r>
              <a:rPr lang="en-US" altLang="zh-CN" b="0" dirty="0"/>
              <a:t>8</a:t>
            </a:r>
            <a:r>
              <a:rPr lang="zh-CN" altLang="en-US" b="0" dirty="0"/>
              <a:t>月造出了第一辆“丰田</a:t>
            </a:r>
            <a:r>
              <a:rPr lang="en-US" altLang="zh-CN" b="0" dirty="0"/>
              <a:t>GI”</a:t>
            </a:r>
            <a:r>
              <a:rPr lang="zh-CN" altLang="en-US" b="0" dirty="0"/>
              <a:t>牌汽车</a:t>
            </a:r>
            <a:r>
              <a:rPr lang="zh-CN" altLang="en-US" b="0" dirty="0" smtClean="0"/>
              <a:t>。</a:t>
            </a:r>
            <a:endParaRPr lang="en-US" altLang="zh-CN" b="0" dirty="0" smtClean="0"/>
          </a:p>
          <a:p>
            <a:pPr>
              <a:lnSpc>
                <a:spcPct val="150000"/>
              </a:lnSpc>
            </a:pPr>
            <a:r>
              <a:rPr lang="zh-CN" altLang="en-US" b="0" dirty="0"/>
              <a:t>于</a:t>
            </a:r>
            <a:r>
              <a:rPr lang="en-US" altLang="zh-CN" b="0" dirty="0"/>
              <a:t>1937</a:t>
            </a:r>
            <a:r>
              <a:rPr lang="zh-CN" altLang="en-US" b="0" dirty="0"/>
              <a:t>年</a:t>
            </a:r>
            <a:r>
              <a:rPr lang="en-US" altLang="zh-CN" b="0" dirty="0"/>
              <a:t>8</a:t>
            </a:r>
            <a:r>
              <a:rPr lang="zh-CN" altLang="en-US" b="0" dirty="0"/>
              <a:t>月</a:t>
            </a:r>
            <a:r>
              <a:rPr lang="en-US" altLang="zh-CN" b="0" dirty="0"/>
              <a:t>27</a:t>
            </a:r>
            <a:r>
              <a:rPr lang="zh-CN" altLang="en-US" b="0" dirty="0"/>
              <a:t>日另立门户成立“丰田汽车工业株式会社”，地址在爱知县举田町，创业资金为</a:t>
            </a:r>
            <a:r>
              <a:rPr lang="en-US" altLang="zh-CN" b="0" dirty="0"/>
              <a:t>1200</a:t>
            </a:r>
            <a:r>
              <a:rPr lang="zh-CN" altLang="en-US" b="0" dirty="0"/>
              <a:t>万日元，拥有职员</a:t>
            </a:r>
            <a:r>
              <a:rPr lang="en-US" altLang="zh-CN" b="0" dirty="0"/>
              <a:t>300</a:t>
            </a:r>
            <a:r>
              <a:rPr lang="zh-CN" altLang="en-US" b="0" dirty="0"/>
              <a:t>多</a:t>
            </a:r>
            <a:r>
              <a:rPr lang="zh-CN" altLang="en-US" b="0" dirty="0" smtClean="0"/>
              <a:t>人。</a:t>
            </a:r>
            <a:endParaRPr lang="en-US" altLang="zh-CN" b="0" dirty="0" smtClean="0"/>
          </a:p>
          <a:p>
            <a:pPr>
              <a:lnSpc>
                <a:spcPct val="150000"/>
              </a:lnSpc>
            </a:pPr>
            <a:r>
              <a:rPr lang="zh-CN" altLang="zh-CN" dirty="0"/>
              <a:t>日本人称他是“日本的大批量汽车生产之父”</a:t>
            </a:r>
            <a:endParaRPr lang="zh-CN" altLang="en-US" b="0" dirty="0"/>
          </a:p>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217126794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b="0" dirty="0"/>
              <a:t>丰田喜一郎对汽车工业的另一项重大贡献体现在对生产过程的科学管理方面</a:t>
            </a:r>
            <a:r>
              <a:rPr lang="zh-CN" altLang="zh-CN" b="0" dirty="0" smtClean="0"/>
              <a:t>。</a:t>
            </a:r>
            <a:r>
              <a:rPr lang="zh-CN" altLang="zh-CN" b="0" dirty="0"/>
              <a:t>喜一郎的创新之处在于将传统的整批生产方式改为弹性生产方式。按照他的模式组织生产，工人和工厂都可得到好处：工人“每天只做必要的工作量”即可，早做完者早下班，做不完者可加班；工厂无需设置存货仓库，无需占用大量周转资金，许多外购零部件等在付款之前就已被装车卖出了</a:t>
            </a:r>
            <a:r>
              <a:rPr lang="zh-CN" altLang="zh-CN" b="0" dirty="0" smtClean="0"/>
              <a:t>。经</a:t>
            </a:r>
            <a:r>
              <a:rPr lang="zh-CN" altLang="zh-CN" b="0" dirty="0"/>
              <a:t>后来的公司副总裁大野耐一进一步发展之后，成为完善的“丰田生产方式”</a:t>
            </a:r>
            <a:r>
              <a:rPr lang="zh-CN" altLang="zh-CN" b="0" dirty="0" smtClean="0"/>
              <a:t>。</a:t>
            </a:r>
            <a:endParaRPr lang="en-US" altLang="zh-CN" b="0" dirty="0" smtClean="0"/>
          </a:p>
          <a:p>
            <a:r>
              <a:rPr lang="zh-CN" altLang="zh-CN" b="0" dirty="0"/>
              <a:t>1952年3月27日，丰田喜一郎患脑溢血去世，终年57岁。</a:t>
            </a:r>
          </a:p>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17625317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a:t>五、 神谷正太</a:t>
            </a:r>
            <a:r>
              <a:rPr lang="zh-CN" altLang="zh-CN" dirty="0" smtClean="0"/>
              <a:t>郎</a:t>
            </a:r>
            <a:r>
              <a:rPr lang="en-US" altLang="zh-CN" dirty="0" smtClean="0"/>
              <a:t>——</a:t>
            </a:r>
            <a:r>
              <a:rPr lang="zh-CN" altLang="zh-CN" dirty="0"/>
              <a:t>“销售之神”</a:t>
            </a:r>
            <a:endParaRPr lang="en-US" altLang="zh-CN" dirty="0" smtClean="0"/>
          </a:p>
          <a:p>
            <a:pPr>
              <a:lnSpc>
                <a:spcPct val="120000"/>
              </a:lnSpc>
            </a:pPr>
            <a:r>
              <a:rPr lang="zh-CN" altLang="zh-CN" b="0" dirty="0"/>
              <a:t>1898年7月9日，神谷正太郎出生于日本爱</a:t>
            </a:r>
            <a:r>
              <a:rPr lang="zh-CN" altLang="zh-CN" b="0" dirty="0" smtClean="0"/>
              <a:t>知县</a:t>
            </a:r>
            <a:endParaRPr lang="en-US" altLang="zh-CN" b="0" dirty="0" smtClean="0"/>
          </a:p>
          <a:p>
            <a:pPr>
              <a:lnSpc>
                <a:spcPct val="120000"/>
              </a:lnSpc>
            </a:pPr>
            <a:r>
              <a:rPr lang="zh-CN" altLang="zh-CN" b="0" dirty="0"/>
              <a:t>长大后进入名古屋商业学校</a:t>
            </a:r>
            <a:r>
              <a:rPr lang="zh-CN" altLang="zh-CN" b="0" dirty="0" smtClean="0"/>
              <a:t>就读</a:t>
            </a:r>
            <a:endParaRPr lang="en-US" altLang="zh-CN" b="0" dirty="0" smtClean="0"/>
          </a:p>
          <a:p>
            <a:pPr>
              <a:lnSpc>
                <a:spcPct val="120000"/>
              </a:lnSpc>
            </a:pPr>
            <a:r>
              <a:rPr lang="zh-CN" altLang="zh-CN" b="0" dirty="0"/>
              <a:t>1935年8月，神谷正太郎结识了正在筹备生产汽车的丰田喜一郎，两人一见如故</a:t>
            </a:r>
            <a:r>
              <a:rPr lang="zh-CN" altLang="zh-CN" b="0" dirty="0" smtClean="0"/>
              <a:t>。</a:t>
            </a:r>
            <a:r>
              <a:rPr lang="zh-CN" altLang="en-US" b="0" dirty="0" smtClean="0"/>
              <a:t>受</a:t>
            </a:r>
            <a:r>
              <a:rPr lang="zh-CN" altLang="zh-CN" b="0" dirty="0" smtClean="0"/>
              <a:t>邀加盟</a:t>
            </a:r>
            <a:r>
              <a:rPr lang="zh-CN" altLang="en-US" b="0" dirty="0" smtClean="0"/>
              <a:t>丰田</a:t>
            </a:r>
            <a:r>
              <a:rPr lang="zh-CN" altLang="zh-CN" b="0" dirty="0" smtClean="0"/>
              <a:t>公司</a:t>
            </a:r>
            <a:r>
              <a:rPr lang="zh-CN" altLang="en-US" b="0" dirty="0" smtClean="0"/>
              <a:t>。</a:t>
            </a:r>
            <a:endParaRPr lang="en-US" altLang="zh-CN" b="0" dirty="0" smtClean="0"/>
          </a:p>
          <a:p>
            <a:pPr>
              <a:lnSpc>
                <a:spcPct val="120000"/>
              </a:lnSpc>
            </a:pPr>
            <a:r>
              <a:rPr lang="zh-CN" altLang="zh-CN" b="0" dirty="0"/>
              <a:t>1935年9月，神谷正太郎加入丰田主持销售工作，11月，通用在日本的首席销售经理山口佐助也受其影响加盟了丰田公司。</a:t>
            </a:r>
          </a:p>
          <a:p>
            <a:endParaRPr lang="zh-CN" altLang="zh-CN" dirty="0"/>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5086014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0" dirty="0"/>
              <a:t>在汽车推销方面，神谷正太郎有其独特的一套理论：</a:t>
            </a:r>
          </a:p>
          <a:p>
            <a:r>
              <a:rPr lang="zh-CN" altLang="zh-CN" b="0" dirty="0"/>
              <a:t>在经营策略方面，他建议将“消费者第一，经销商第二，制造厂第三”列为公司的基本经营原则</a:t>
            </a:r>
            <a:r>
              <a:rPr lang="zh-CN" altLang="zh-CN" b="0" dirty="0" smtClean="0"/>
              <a:t>。</a:t>
            </a:r>
            <a:endParaRPr lang="en-US" altLang="zh-CN" b="0" dirty="0" smtClean="0"/>
          </a:p>
          <a:p>
            <a:r>
              <a:rPr lang="zh-CN" altLang="zh-CN" b="0" dirty="0"/>
              <a:t>在汽车定价方面，他认为只有将价格订得低些，让用户在购买国产车时得到某些好处，才能引起较高</a:t>
            </a:r>
            <a:r>
              <a:rPr lang="zh-CN" altLang="zh-CN" b="0" dirty="0" smtClean="0"/>
              <a:t>需求</a:t>
            </a:r>
            <a:r>
              <a:rPr lang="zh-CN" altLang="en-US" b="0" dirty="0" smtClean="0"/>
              <a:t>。</a:t>
            </a:r>
            <a:endParaRPr lang="en-US" altLang="zh-CN" b="0" dirty="0" smtClean="0"/>
          </a:p>
          <a:p>
            <a:r>
              <a:rPr lang="zh-CN" altLang="zh-CN" b="0" dirty="0" smtClean="0"/>
              <a:t>在</a:t>
            </a:r>
            <a:r>
              <a:rPr lang="zh-CN" altLang="zh-CN" b="0" dirty="0"/>
              <a:t>销售体系及制度建设方面，最早是通过低价竞销的策略将一大批经销外国车的销售商争取过来，同时自己再资助发展一批专卖店，形成一张完整的销售网络</a:t>
            </a:r>
            <a:r>
              <a:rPr lang="zh-CN" altLang="zh-CN" b="0" dirty="0" smtClean="0"/>
              <a:t>。</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30205230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zh-CN" b="0" dirty="0"/>
              <a:t>在市场培育方面，他认为“市场的需求是无限的，只是因为目前国民收入较低，一般消费者买不起汽车，所以销量才较少。</a:t>
            </a:r>
            <a:r>
              <a:rPr lang="zh-CN" altLang="zh-CN" b="0" dirty="0" smtClean="0"/>
              <a:t>”</a:t>
            </a:r>
            <a:endParaRPr lang="en-US" altLang="zh-CN" b="0" dirty="0" smtClean="0"/>
          </a:p>
          <a:p>
            <a:pPr>
              <a:lnSpc>
                <a:spcPct val="150000"/>
              </a:lnSpc>
            </a:pPr>
            <a:r>
              <a:rPr lang="zh-CN" altLang="zh-CN" b="0" dirty="0" smtClean="0"/>
              <a:t> 在</a:t>
            </a:r>
            <a:r>
              <a:rPr lang="zh-CN" altLang="zh-CN" b="0" dirty="0"/>
              <a:t>售后服务方面，他认为“在车辆销售上，最为重要的是出售后的服务工作。</a:t>
            </a:r>
            <a:r>
              <a:rPr lang="zh-CN" altLang="zh-CN" b="0" dirty="0" smtClean="0"/>
              <a:t>”</a:t>
            </a:r>
            <a:endParaRPr lang="en-US" altLang="zh-CN" b="0" dirty="0" smtClean="0"/>
          </a:p>
          <a:p>
            <a:pPr>
              <a:lnSpc>
                <a:spcPct val="150000"/>
              </a:lnSpc>
            </a:pPr>
            <a:r>
              <a:rPr lang="zh-CN" altLang="zh-CN" b="0" dirty="0" smtClean="0"/>
              <a:t>神</a:t>
            </a:r>
            <a:r>
              <a:rPr lang="zh-CN" altLang="zh-CN" b="0" dirty="0"/>
              <a:t>谷正太郎认为：“汽车的降价与款式更新对刺激需求具有同等重要的作用。”</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22010972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六、饶斌</a:t>
            </a:r>
            <a:r>
              <a:rPr lang="en-US" altLang="zh-CN" dirty="0"/>
              <a:t>——</a:t>
            </a:r>
            <a:r>
              <a:rPr lang="zh-CN" altLang="en-US" dirty="0"/>
              <a:t>中国汽车工业之</a:t>
            </a:r>
            <a:r>
              <a:rPr lang="zh-CN" altLang="en-US" dirty="0" smtClean="0"/>
              <a:t>父</a:t>
            </a:r>
            <a:endParaRPr lang="en-US" altLang="zh-CN" dirty="0" smtClean="0"/>
          </a:p>
          <a:p>
            <a:r>
              <a:rPr lang="zh-CN" altLang="zh-CN" b="0" dirty="0"/>
              <a:t>饶斌（1913－</a:t>
            </a:r>
            <a:r>
              <a:rPr lang="zh-CN" altLang="zh-CN" b="0" dirty="0" smtClean="0"/>
              <a:t>1987），</a:t>
            </a:r>
            <a:r>
              <a:rPr lang="zh-CN" altLang="zh-CN" b="0" dirty="0"/>
              <a:t>中国汽车工业的奠基人，享有“中国汽车之父”的盛誉。 </a:t>
            </a:r>
          </a:p>
          <a:p>
            <a:endParaRPr lang="zh-CN" altLang="en-US" b="0" dirty="0"/>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pic>
        <p:nvPicPr>
          <p:cNvPr id="15362" name="Picture 16" descr="饶斌"/>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2209800"/>
            <a:ext cx="2859437" cy="3198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10518" y="2667000"/>
            <a:ext cx="4572000" cy="3539430"/>
          </a:xfrm>
          <a:prstGeom prst="rect">
            <a:avLst/>
          </a:prstGeom>
        </p:spPr>
        <p:txBody>
          <a:bodyPr>
            <a:spAutoFit/>
          </a:bodyPr>
          <a:lstStyle/>
          <a:p>
            <a:pPr indent="266700">
              <a:spcAft>
                <a:spcPts val="0"/>
              </a:spcAft>
            </a:pPr>
            <a:r>
              <a:rPr lang="zh-CN" altLang="zh-CN" sz="2800" dirty="0">
                <a:latin typeface="宋体" panose="02010600030101010101" pitchFamily="2" charset="-122"/>
                <a:ea typeface="宋体" panose="02010600030101010101" pitchFamily="2" charset="-122"/>
                <a:cs typeface="Times New Roman" panose="02020603050405020304" pitchFamily="18" charset="0"/>
              </a:rPr>
              <a:t>1953年7月，饶斌把第一锨黑土抛向毛泽东亲自题词的一汽建设奠基石；1956年，饶斌接受了生产红旗轿车的任务；1964年，饶斌奉命到武当山下，在随后到来的文革狂潮中艰难地主持创建二汽。</a:t>
            </a:r>
            <a:endParaRPr lang="zh-CN" altLang="zh-CN" sz="280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38823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b="0" dirty="0"/>
              <a:t>在建设一汽的日子里，他不仅是汽车厂厂长，也是建筑公司经理，工作强度大，以至于回到家常常饭菜没有端上桌，人已酣然入梦。为掌握汽车工业制造技术和建筑技术，他虚心向技术人员和有经验的老工人求教，成为能够推车送浆和操作机床、摘掉不懂汽车工业“白帽子”的领导干部。</a:t>
            </a: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326585945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50000"/>
              </a:lnSpc>
            </a:pPr>
            <a:r>
              <a:rPr lang="en-US" altLang="zh-CN" b="0" dirty="0"/>
              <a:t>1964</a:t>
            </a:r>
            <a:r>
              <a:rPr lang="zh-CN" altLang="en-US" b="0" dirty="0"/>
              <a:t>年，中国经济形势好转，国家决定建设二汽，项目选址确定在湖北十堰。筹建二汽的工作理所当然地又落到饶斌头上</a:t>
            </a:r>
            <a:r>
              <a:rPr lang="zh-CN" altLang="en-US" b="0" dirty="0" smtClean="0"/>
              <a:t>。</a:t>
            </a:r>
            <a:endParaRPr lang="en-US" altLang="zh-CN" b="0" dirty="0" smtClean="0"/>
          </a:p>
          <a:p>
            <a:pPr>
              <a:lnSpc>
                <a:spcPct val="150000"/>
              </a:lnSpc>
            </a:pPr>
            <a:r>
              <a:rPr lang="zh-CN" altLang="en-US" b="0" dirty="0" smtClean="0"/>
              <a:t>当之无愧的被称为“</a:t>
            </a:r>
            <a:r>
              <a:rPr lang="zh-CN" altLang="zh-CN" b="0" dirty="0" smtClean="0"/>
              <a:t>中国</a:t>
            </a:r>
            <a:r>
              <a:rPr lang="zh-CN" altLang="zh-CN" b="0" dirty="0"/>
              <a:t>汽车工业之</a:t>
            </a:r>
            <a:r>
              <a:rPr lang="zh-CN" altLang="zh-CN" b="0" dirty="0" smtClean="0"/>
              <a:t>父</a:t>
            </a:r>
            <a:r>
              <a:rPr lang="zh-CN" altLang="en-US" b="0" dirty="0" smtClean="0"/>
              <a:t>”。</a:t>
            </a:r>
            <a:endParaRPr lang="en-US" altLang="zh-CN" b="0" dirty="0" smtClean="0"/>
          </a:p>
          <a:p>
            <a:pPr>
              <a:lnSpc>
                <a:spcPct val="150000"/>
              </a:lnSpc>
            </a:pPr>
            <a:r>
              <a:rPr lang="zh-CN" altLang="zh-CN" b="0" dirty="0"/>
              <a:t>1987年8月29日，中国汽车工业之父饶斌在上海逝世，享年74岁。</a:t>
            </a:r>
          </a:p>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1219200" y="405825"/>
            <a:ext cx="6477000" cy="584775"/>
          </a:xfrm>
          <a:prstGeom prst="rect">
            <a:avLst/>
          </a:prstGeom>
          <a:noFill/>
        </p:spPr>
        <p:txBody>
          <a:bodyPr wrap="square" rtlCol="0">
            <a:spAutoFit/>
          </a:bodyPr>
          <a:lstStyle/>
          <a:p>
            <a:r>
              <a:rPr lang="zh-CN" altLang="en-US" sz="3200" b="1" dirty="0" smtClean="0">
                <a:solidFill>
                  <a:schemeClr val="bg1"/>
                </a:solidFill>
              </a:rPr>
              <a:t>任务三   </a:t>
            </a:r>
            <a:r>
              <a:rPr lang="zh-CN" altLang="zh-CN" sz="3200" b="1" dirty="0" smtClean="0">
                <a:solidFill>
                  <a:schemeClr val="bg1"/>
                </a:solidFill>
              </a:rPr>
              <a:t>认识</a:t>
            </a:r>
            <a:r>
              <a:rPr lang="zh-CN" altLang="zh-CN" sz="3200" b="1" dirty="0">
                <a:solidFill>
                  <a:schemeClr val="bg1"/>
                </a:solidFill>
              </a:rPr>
              <a:t>汽车界的传奇企业家</a:t>
            </a:r>
            <a:endParaRPr lang="zh-CN" altLang="en-US" sz="3200" b="1" dirty="0">
              <a:solidFill>
                <a:schemeClr val="bg1"/>
              </a:solidFill>
            </a:endParaRPr>
          </a:p>
        </p:txBody>
      </p:sp>
    </p:spTree>
    <p:extLst>
      <p:ext uri="{BB962C8B-B14F-4D97-AF65-F5344CB8AC3E}">
        <p14:creationId xmlns:p14="http://schemas.microsoft.com/office/powerpoint/2010/main" val="3199490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50000"/>
              </a:lnSpc>
            </a:pPr>
            <a:r>
              <a:rPr lang="zh-CN" altLang="en-US" b="0" dirty="0"/>
              <a:t>于</a:t>
            </a:r>
            <a:r>
              <a:rPr lang="en-US" altLang="zh-CN" b="0" dirty="0"/>
              <a:t>1894</a:t>
            </a:r>
            <a:r>
              <a:rPr lang="zh-CN" altLang="en-US" b="0" dirty="0"/>
              <a:t>年开发生产了便宜的“自行车”</a:t>
            </a:r>
            <a:r>
              <a:rPr lang="en-US" altLang="zh-CN" b="0" dirty="0"/>
              <a:t>(</a:t>
            </a:r>
            <a:r>
              <a:rPr lang="zh-CN" altLang="en-US" b="0" dirty="0"/>
              <a:t>销售价格确定为</a:t>
            </a:r>
            <a:r>
              <a:rPr lang="en-US" altLang="zh-CN" b="0" dirty="0"/>
              <a:t>2000</a:t>
            </a:r>
            <a:r>
              <a:rPr lang="zh-CN" altLang="en-US" b="0" dirty="0"/>
              <a:t>马克</a:t>
            </a:r>
            <a:r>
              <a:rPr lang="en-US" altLang="zh-CN" b="0" dirty="0"/>
              <a:t>)</a:t>
            </a:r>
            <a:r>
              <a:rPr lang="zh-CN" altLang="en-US" b="0" dirty="0"/>
              <a:t>。这种“自行车”销路很好，在一年时间内就销出了</a:t>
            </a:r>
            <a:r>
              <a:rPr lang="en-US" altLang="zh-CN" b="0" dirty="0"/>
              <a:t>125</a:t>
            </a:r>
            <a:r>
              <a:rPr lang="zh-CN" altLang="en-US" b="0" dirty="0"/>
              <a:t>辆</a:t>
            </a:r>
            <a:r>
              <a:rPr lang="zh-CN" altLang="en-US" b="0" dirty="0" smtClean="0"/>
              <a:t>。它</a:t>
            </a:r>
            <a:r>
              <a:rPr lang="zh-CN" altLang="en-US" b="0" dirty="0"/>
              <a:t>是世界上第一种批量生产的机动车，因而给本茨带来了较高的商业利润</a:t>
            </a:r>
            <a:r>
              <a:rPr lang="zh-CN" altLang="en-US" b="0" dirty="0" smtClean="0"/>
              <a:t>。</a:t>
            </a:r>
            <a:endParaRPr lang="en-US" altLang="zh-CN" b="0" dirty="0" smtClean="0"/>
          </a:p>
          <a:p>
            <a:pPr>
              <a:lnSpc>
                <a:spcPct val="150000"/>
              </a:lnSpc>
            </a:pPr>
            <a:r>
              <a:rPr lang="zh-CN" altLang="en-US" b="0" dirty="0" smtClean="0"/>
              <a:t>后来</a:t>
            </a:r>
            <a:r>
              <a:rPr lang="zh-CN" altLang="en-US" b="0" dirty="0"/>
              <a:t>，本茨又对前期生产的“维克托利亚”牌汽车进行了改进，将车箱座位设计成为面对面的</a:t>
            </a:r>
            <a:r>
              <a:rPr lang="en-US" altLang="zh-CN" b="0" dirty="0"/>
              <a:t>18</a:t>
            </a:r>
            <a:r>
              <a:rPr lang="zh-CN" altLang="en-US" b="0" dirty="0"/>
              <a:t>个，它由此成为了世界上第一辆开展运营的公共汽车。</a:t>
            </a:r>
          </a:p>
        </p:txBody>
      </p:sp>
      <p:sp>
        <p:nvSpPr>
          <p:cNvPr id="5" name="文本框 4"/>
          <p:cNvSpPr txBox="1"/>
          <p:nvPr/>
        </p:nvSpPr>
        <p:spPr>
          <a:xfrm>
            <a:off x="2209800" y="304255"/>
            <a:ext cx="5181600" cy="584775"/>
          </a:xfrm>
          <a:prstGeom prst="rect">
            <a:avLst/>
          </a:prstGeom>
          <a:noFill/>
        </p:spPr>
        <p:txBody>
          <a:bodyPr wrap="square" rtlCol="0">
            <a:spAutoFit/>
          </a:bodyPr>
          <a:lstStyle/>
          <a:p>
            <a:r>
              <a:rPr lang="zh-CN" altLang="en-US" sz="3200" b="1" dirty="0" smtClean="0">
                <a:solidFill>
                  <a:schemeClr val="bg1"/>
                </a:solidFill>
              </a:rPr>
              <a:t>任务</a:t>
            </a:r>
            <a:r>
              <a:rPr lang="zh-CN" altLang="en-US" sz="3200" b="1" dirty="0" smtClean="0">
                <a:solidFill>
                  <a:schemeClr val="bg1"/>
                </a:solidFill>
              </a:rPr>
              <a:t>一   </a:t>
            </a:r>
            <a:r>
              <a:rPr lang="zh-CN" altLang="en-US" sz="3200" b="1" dirty="0" smtClean="0">
                <a:solidFill>
                  <a:schemeClr val="bg1"/>
                </a:solidFill>
              </a:rPr>
              <a:t>缅怀</a:t>
            </a:r>
            <a:r>
              <a:rPr lang="zh-CN" altLang="en-US" sz="3200" b="1" dirty="0">
                <a:solidFill>
                  <a:schemeClr val="bg1"/>
                </a:solidFill>
              </a:rPr>
              <a:t>车界发明家</a:t>
            </a:r>
            <a:endParaRPr lang="zh-CN" altLang="en-US" sz="3200" b="1" dirty="0">
              <a:solidFill>
                <a:schemeClr val="bg1"/>
              </a:solidFill>
            </a:endParaRPr>
          </a:p>
        </p:txBody>
      </p:sp>
    </p:spTree>
    <p:extLst>
      <p:ext uri="{BB962C8B-B14F-4D97-AF65-F5344CB8AC3E}">
        <p14:creationId xmlns:p14="http://schemas.microsoft.com/office/powerpoint/2010/main" val="1232866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48600" cy="5257800"/>
          </a:xfrm>
        </p:spPr>
        <p:txBody>
          <a:bodyPr/>
          <a:lstStyle/>
          <a:p>
            <a:pPr>
              <a:lnSpc>
                <a:spcPct val="150000"/>
              </a:lnSpc>
            </a:pPr>
            <a:r>
              <a:rPr lang="zh-CN" altLang="zh-CN" b="0" dirty="0"/>
              <a:t>卡尔.本茨于1899年制造出第一辆赛车1906年，他和他的两个儿子在拉登堡成立了奔驰汽车公司。1926年，奔驰汽车公司和戴姆勒汽车公司合并，成立戴姆勒-奔驰汽车公司，总部设在斯图加特市。</a:t>
            </a: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2209800" y="304255"/>
            <a:ext cx="5181600" cy="584775"/>
          </a:xfrm>
          <a:prstGeom prst="rect">
            <a:avLst/>
          </a:prstGeom>
          <a:noFill/>
        </p:spPr>
        <p:txBody>
          <a:bodyPr wrap="square" rtlCol="0">
            <a:spAutoFit/>
          </a:bodyPr>
          <a:lstStyle/>
          <a:p>
            <a:r>
              <a:rPr lang="zh-CN" altLang="en-US" sz="3200" b="1" dirty="0" smtClean="0">
                <a:solidFill>
                  <a:schemeClr val="bg1"/>
                </a:solidFill>
              </a:rPr>
              <a:t>任务</a:t>
            </a:r>
            <a:r>
              <a:rPr lang="zh-CN" altLang="en-US" sz="3200" b="1" dirty="0" smtClean="0">
                <a:solidFill>
                  <a:schemeClr val="bg1"/>
                </a:solidFill>
              </a:rPr>
              <a:t>一   </a:t>
            </a:r>
            <a:r>
              <a:rPr lang="zh-CN" altLang="en-US" sz="3200" b="1" dirty="0" smtClean="0">
                <a:solidFill>
                  <a:schemeClr val="bg1"/>
                </a:solidFill>
              </a:rPr>
              <a:t>缅怀</a:t>
            </a:r>
            <a:r>
              <a:rPr lang="zh-CN" altLang="en-US" sz="3200" b="1" dirty="0">
                <a:solidFill>
                  <a:schemeClr val="bg1"/>
                </a:solidFill>
              </a:rPr>
              <a:t>车界发明家</a:t>
            </a:r>
            <a:endParaRPr lang="zh-CN" altLang="en-US" sz="3200" b="1" dirty="0">
              <a:solidFill>
                <a:schemeClr val="bg1"/>
              </a:solidFill>
            </a:endParaRPr>
          </a:p>
        </p:txBody>
      </p:sp>
    </p:spTree>
    <p:extLst>
      <p:ext uri="{BB962C8B-B14F-4D97-AF65-F5344CB8AC3E}">
        <p14:creationId xmlns:p14="http://schemas.microsoft.com/office/powerpoint/2010/main" val="32812105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1066800"/>
            <a:ext cx="7848600" cy="5257800"/>
          </a:xfrm>
        </p:spPr>
        <p:txBody>
          <a:bodyPr/>
          <a:lstStyle/>
          <a:p>
            <a:r>
              <a:rPr lang="zh-CN" altLang="zh-CN" b="0" dirty="0"/>
              <a:t>卡尔.</a:t>
            </a:r>
            <a:r>
              <a:rPr lang="zh-CN" altLang="zh-CN" b="0" dirty="0" smtClean="0"/>
              <a:t>本茨令人钦佩</a:t>
            </a:r>
            <a:r>
              <a:rPr lang="zh-CN" altLang="en-US" b="0" dirty="0"/>
              <a:t>之处</a:t>
            </a:r>
            <a:r>
              <a:rPr lang="zh-CN" altLang="zh-CN" b="0" dirty="0" smtClean="0"/>
              <a:t>：</a:t>
            </a:r>
            <a:endParaRPr lang="en-US" altLang="zh-CN" b="0" dirty="0" smtClean="0"/>
          </a:p>
          <a:p>
            <a:r>
              <a:rPr lang="en-US" altLang="zh-CN" b="0" dirty="0" smtClean="0"/>
              <a:t>1.</a:t>
            </a:r>
            <a:r>
              <a:rPr lang="zh-CN" altLang="zh-CN" b="0" dirty="0" smtClean="0"/>
              <a:t>他</a:t>
            </a:r>
            <a:r>
              <a:rPr lang="zh-CN" altLang="zh-CN" b="0" dirty="0"/>
              <a:t>心甘清苦，埋头于自己的发明工作</a:t>
            </a:r>
            <a:r>
              <a:rPr lang="zh-CN" altLang="zh-CN" b="0" dirty="0" smtClean="0"/>
              <a:t>。</a:t>
            </a:r>
            <a:endParaRPr lang="en-US" altLang="zh-CN" b="0" dirty="0" smtClean="0"/>
          </a:p>
          <a:p>
            <a:r>
              <a:rPr lang="en-US" altLang="zh-CN" b="0" dirty="0" smtClean="0"/>
              <a:t>2.</a:t>
            </a:r>
            <a:r>
              <a:rPr lang="zh-CN" altLang="zh-CN" b="0" dirty="0" smtClean="0"/>
              <a:t>他</a:t>
            </a:r>
            <a:r>
              <a:rPr lang="zh-CN" altLang="zh-CN" b="0" dirty="0"/>
              <a:t>果敢地摒弃了在技术上已十分成熟的蒸汽机而选用了自己并不被人看好的内燃机作动力，反映了他在观念上的巨大转变</a:t>
            </a:r>
            <a:r>
              <a:rPr lang="zh-CN" altLang="zh-CN" b="0" dirty="0" smtClean="0"/>
              <a:t>。</a:t>
            </a:r>
            <a:endParaRPr lang="en-US" altLang="zh-CN" b="0" dirty="0" smtClean="0"/>
          </a:p>
          <a:p>
            <a:r>
              <a:rPr lang="en-US" altLang="zh-CN" b="0" dirty="0" smtClean="0"/>
              <a:t>3.</a:t>
            </a:r>
            <a:r>
              <a:rPr lang="zh-CN" altLang="zh-CN" b="0" dirty="0" smtClean="0"/>
              <a:t>他</a:t>
            </a:r>
            <a:r>
              <a:rPr lang="zh-CN" altLang="zh-CN" b="0" dirty="0"/>
              <a:t>既能开发生产反映汽车技术最高水平的“高档车”，又能及时调整产品结构，组织生产适销对路的“普通车”，为公司赢得了可观的利润，维系了公司的正常运营</a:t>
            </a:r>
            <a:r>
              <a:rPr lang="zh-CN" altLang="zh-CN" b="0" dirty="0" smtClean="0"/>
              <a:t>。</a:t>
            </a:r>
            <a:endParaRPr lang="en-US" altLang="zh-CN" b="0" dirty="0" smtClean="0"/>
          </a:p>
          <a:p>
            <a:r>
              <a:rPr lang="zh-CN" altLang="zh-CN" b="0" dirty="0" smtClean="0"/>
              <a:t>说明</a:t>
            </a:r>
            <a:r>
              <a:rPr lang="zh-CN" altLang="zh-CN" b="0" dirty="0"/>
              <a:t>他不仅拥有工程师的基本素质，还具有企业家的经营机巧。</a:t>
            </a: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2209800" y="304255"/>
            <a:ext cx="5181600" cy="584775"/>
          </a:xfrm>
          <a:prstGeom prst="rect">
            <a:avLst/>
          </a:prstGeom>
          <a:noFill/>
        </p:spPr>
        <p:txBody>
          <a:bodyPr wrap="square" rtlCol="0">
            <a:spAutoFit/>
          </a:bodyPr>
          <a:lstStyle/>
          <a:p>
            <a:r>
              <a:rPr lang="zh-CN" altLang="en-US" sz="3200" b="1" dirty="0" smtClean="0">
                <a:solidFill>
                  <a:schemeClr val="bg1"/>
                </a:solidFill>
              </a:rPr>
              <a:t>任务</a:t>
            </a:r>
            <a:r>
              <a:rPr lang="zh-CN" altLang="en-US" sz="3200" b="1" dirty="0" smtClean="0">
                <a:solidFill>
                  <a:schemeClr val="bg1"/>
                </a:solidFill>
              </a:rPr>
              <a:t>一   </a:t>
            </a:r>
            <a:r>
              <a:rPr lang="zh-CN" altLang="en-US" sz="3200" b="1" dirty="0" smtClean="0">
                <a:solidFill>
                  <a:schemeClr val="bg1"/>
                </a:solidFill>
              </a:rPr>
              <a:t>缅怀</a:t>
            </a:r>
            <a:r>
              <a:rPr lang="zh-CN" altLang="en-US" sz="3200" b="1" dirty="0">
                <a:solidFill>
                  <a:schemeClr val="bg1"/>
                </a:solidFill>
              </a:rPr>
              <a:t>车界发明家</a:t>
            </a:r>
            <a:endParaRPr lang="zh-CN" altLang="en-US" sz="3200" b="1" dirty="0">
              <a:solidFill>
                <a:schemeClr val="bg1"/>
              </a:solidFill>
            </a:endParaRPr>
          </a:p>
        </p:txBody>
      </p:sp>
    </p:spTree>
    <p:extLst>
      <p:ext uri="{BB962C8B-B14F-4D97-AF65-F5344CB8AC3E}">
        <p14:creationId xmlns:p14="http://schemas.microsoft.com/office/powerpoint/2010/main" val="26651771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0" dirty="0"/>
              <a:t>二、戴姆勒与迈</a:t>
            </a:r>
            <a:r>
              <a:rPr lang="zh-CN" altLang="zh-CN" b="0" dirty="0" smtClean="0"/>
              <a:t>巴赫</a:t>
            </a:r>
            <a:endParaRPr lang="en-US" altLang="zh-CN" b="0" dirty="0" smtClean="0"/>
          </a:p>
          <a:p>
            <a:pPr>
              <a:lnSpc>
                <a:spcPct val="110000"/>
              </a:lnSpc>
            </a:pPr>
            <a:r>
              <a:rPr lang="zh-CN" altLang="zh-CN" b="0" dirty="0"/>
              <a:t>戈特利布·戴姆勒1834年3月17日出生于德国符滕堡雷姆斯河畔</a:t>
            </a:r>
            <a:r>
              <a:rPr lang="zh-CN" altLang="zh-CN" b="0" dirty="0" smtClean="0"/>
              <a:t>舍恩多夫</a:t>
            </a:r>
            <a:r>
              <a:rPr lang="zh-CN" altLang="en-US" b="0" dirty="0" smtClean="0"/>
              <a:t>。</a:t>
            </a:r>
            <a:endParaRPr lang="en-US" altLang="zh-CN" b="0" dirty="0" smtClean="0"/>
          </a:p>
          <a:p>
            <a:pPr>
              <a:lnSpc>
                <a:spcPct val="110000"/>
              </a:lnSpc>
            </a:pPr>
            <a:r>
              <a:rPr lang="zh-CN" altLang="zh-CN" b="0" dirty="0"/>
              <a:t>1846年2月9日，威廉·迈巴赫出生于德国的</a:t>
            </a:r>
            <a:r>
              <a:rPr lang="zh-CN" altLang="zh-CN" b="0" dirty="0" smtClean="0"/>
              <a:t>海尔布隆</a:t>
            </a:r>
            <a:r>
              <a:rPr lang="zh-CN" altLang="en-US" b="0" dirty="0" smtClean="0"/>
              <a:t>。</a:t>
            </a:r>
            <a:endParaRPr lang="en-US" altLang="zh-CN" b="0" dirty="0" smtClean="0"/>
          </a:p>
          <a:p>
            <a:pPr>
              <a:lnSpc>
                <a:spcPct val="110000"/>
              </a:lnSpc>
            </a:pPr>
            <a:r>
              <a:rPr lang="zh-CN" altLang="zh-CN" b="0" dirty="0"/>
              <a:t>1865年在小城</a:t>
            </a:r>
            <a:r>
              <a:rPr lang="zh-CN" altLang="zh-CN" b="0" dirty="0" smtClean="0"/>
              <a:t>鲁特林根，</a:t>
            </a:r>
            <a:r>
              <a:rPr lang="zh-CN" altLang="zh-CN" b="0" dirty="0"/>
              <a:t>威廉·迈巴赫与“汽车鼻祖”之称的</a:t>
            </a:r>
            <a:r>
              <a:rPr lang="zh-CN" altLang="zh-CN" b="0" dirty="0" smtClean="0"/>
              <a:t>戈特利布·戴姆勒在</a:t>
            </a:r>
            <a:r>
              <a:rPr lang="zh-CN" altLang="zh-CN" b="0" dirty="0"/>
              <a:t>兄弟</a:t>
            </a:r>
            <a:r>
              <a:rPr lang="zh-CN" altLang="zh-CN" b="0" dirty="0" smtClean="0"/>
              <a:t>会的</a:t>
            </a:r>
            <a:r>
              <a:rPr lang="zh-CN" altLang="zh-CN" b="0" dirty="0"/>
              <a:t>车间内初次</a:t>
            </a:r>
            <a:r>
              <a:rPr lang="zh-CN" altLang="zh-CN" b="0" dirty="0" smtClean="0"/>
              <a:t>见面</a:t>
            </a:r>
            <a:r>
              <a:rPr lang="zh-CN" altLang="en-US" b="0" dirty="0" smtClean="0"/>
              <a:t>。</a:t>
            </a:r>
            <a:endParaRPr lang="en-US" altLang="zh-CN" b="0" dirty="0" smtClean="0"/>
          </a:p>
          <a:p>
            <a:pPr>
              <a:lnSpc>
                <a:spcPct val="110000"/>
              </a:lnSpc>
            </a:pPr>
            <a:r>
              <a:rPr lang="zh-CN" altLang="zh-CN" b="0" dirty="0"/>
              <a:t>相同的兴趣和爱好架起了威廉·迈巴赫和戈特利布·戴姆勒友谊的桥梁，两人成为亲密无间的挚友。</a:t>
            </a:r>
          </a:p>
        </p:txBody>
      </p:sp>
      <p:sp>
        <p:nvSpPr>
          <p:cNvPr id="5" name="文本框 4"/>
          <p:cNvSpPr txBox="1"/>
          <p:nvPr/>
        </p:nvSpPr>
        <p:spPr>
          <a:xfrm>
            <a:off x="2209800" y="304255"/>
            <a:ext cx="5181600" cy="584775"/>
          </a:xfrm>
          <a:prstGeom prst="rect">
            <a:avLst/>
          </a:prstGeom>
          <a:noFill/>
        </p:spPr>
        <p:txBody>
          <a:bodyPr wrap="square" rtlCol="0">
            <a:spAutoFit/>
          </a:bodyPr>
          <a:lstStyle/>
          <a:p>
            <a:r>
              <a:rPr lang="zh-CN" altLang="en-US" sz="3200" b="1" dirty="0" smtClean="0">
                <a:solidFill>
                  <a:schemeClr val="bg1"/>
                </a:solidFill>
              </a:rPr>
              <a:t>任务</a:t>
            </a:r>
            <a:r>
              <a:rPr lang="zh-CN" altLang="en-US" sz="3200" b="1" dirty="0" smtClean="0">
                <a:solidFill>
                  <a:schemeClr val="bg1"/>
                </a:solidFill>
              </a:rPr>
              <a:t>一   </a:t>
            </a:r>
            <a:r>
              <a:rPr lang="zh-CN" altLang="en-US" sz="3200" b="1" dirty="0" smtClean="0">
                <a:solidFill>
                  <a:schemeClr val="bg1"/>
                </a:solidFill>
              </a:rPr>
              <a:t>缅怀</a:t>
            </a:r>
            <a:r>
              <a:rPr lang="zh-CN" altLang="en-US" sz="3200" b="1" dirty="0">
                <a:solidFill>
                  <a:schemeClr val="bg1"/>
                </a:solidFill>
              </a:rPr>
              <a:t>车界发明家</a:t>
            </a:r>
            <a:endParaRPr lang="zh-CN" altLang="en-US" sz="3200" b="1" dirty="0">
              <a:solidFill>
                <a:schemeClr val="bg1"/>
              </a:solidFill>
            </a:endParaRPr>
          </a:p>
        </p:txBody>
      </p:sp>
    </p:spTree>
    <p:extLst>
      <p:ext uri="{BB962C8B-B14F-4D97-AF65-F5344CB8AC3E}">
        <p14:creationId xmlns:p14="http://schemas.microsoft.com/office/powerpoint/2010/main" val="2655344595"/>
      </p:ext>
    </p:extLst>
  </p:cSld>
  <p:clrMapOvr>
    <a:masterClrMapping/>
  </p:clrMapOvr>
</p:sld>
</file>

<file path=ppt/theme/theme1.xml><?xml version="1.0" encoding="utf-8"?>
<a:theme xmlns:a="http://schemas.openxmlformats.org/drawingml/2006/main" name="Office 主题">
  <a:themeElements>
    <a:clrScheme name="Office 主题 3">
      <a:dk1>
        <a:srgbClr val="003366"/>
      </a:dk1>
      <a:lt1>
        <a:srgbClr val="FFFFFF"/>
      </a:lt1>
      <a:dk2>
        <a:srgbClr val="6542AA"/>
      </a:dk2>
      <a:lt2>
        <a:srgbClr val="C0C0C0"/>
      </a:lt2>
      <a:accent1>
        <a:srgbClr val="269DD8"/>
      </a:accent1>
      <a:accent2>
        <a:srgbClr val="85BA54"/>
      </a:accent2>
      <a:accent3>
        <a:srgbClr val="FFFFFF"/>
      </a:accent3>
      <a:accent4>
        <a:srgbClr val="002A56"/>
      </a:accent4>
      <a:accent5>
        <a:srgbClr val="ACCCE9"/>
      </a:accent5>
      <a:accent6>
        <a:srgbClr val="78A84B"/>
      </a:accent6>
      <a:hlink>
        <a:srgbClr val="4C59D2"/>
      </a:hlink>
      <a:folHlink>
        <a:srgbClr val="A0B5C4"/>
      </a:folHlink>
    </a:clrScheme>
    <a:fontScheme name="Office 主题">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主题 1">
        <a:dk1>
          <a:srgbClr val="5F5F5F"/>
        </a:dk1>
        <a:lt1>
          <a:srgbClr val="FFFFFF"/>
        </a:lt1>
        <a:dk2>
          <a:srgbClr val="8D8D8D"/>
        </a:dk2>
        <a:lt2>
          <a:srgbClr val="C0C0C0"/>
        </a:lt2>
        <a:accent1>
          <a:srgbClr val="8EC072"/>
        </a:accent1>
        <a:accent2>
          <a:srgbClr val="5DB8CD"/>
        </a:accent2>
        <a:accent3>
          <a:srgbClr val="FFFFFF"/>
        </a:accent3>
        <a:accent4>
          <a:srgbClr val="505050"/>
        </a:accent4>
        <a:accent5>
          <a:srgbClr val="C6DCBC"/>
        </a:accent5>
        <a:accent6>
          <a:srgbClr val="53A6BA"/>
        </a:accent6>
        <a:hlink>
          <a:srgbClr val="D68B40"/>
        </a:hlink>
        <a:folHlink>
          <a:srgbClr val="D5D179"/>
        </a:folHlink>
      </a:clrScheme>
      <a:clrMap bg1="lt1" tx1="dk1" bg2="lt2" tx2="dk2" accent1="accent1" accent2="accent2" accent3="accent3" accent4="accent4" accent5="accent5" accent6="accent6" hlink="hlink" folHlink="folHlink"/>
    </a:extraClrScheme>
    <a:extraClrScheme>
      <a:clrScheme name="Office 主题 2">
        <a:dk1>
          <a:srgbClr val="006666"/>
        </a:dk1>
        <a:lt1>
          <a:srgbClr val="FFFFFF"/>
        </a:lt1>
        <a:dk2>
          <a:srgbClr val="003366"/>
        </a:dk2>
        <a:lt2>
          <a:srgbClr val="C0C0C0"/>
        </a:lt2>
        <a:accent1>
          <a:srgbClr val="54AA36"/>
        </a:accent1>
        <a:accent2>
          <a:srgbClr val="D4BA3A"/>
        </a:accent2>
        <a:accent3>
          <a:srgbClr val="FFFFFF"/>
        </a:accent3>
        <a:accent4>
          <a:srgbClr val="005656"/>
        </a:accent4>
        <a:accent5>
          <a:srgbClr val="B3D2AE"/>
        </a:accent5>
        <a:accent6>
          <a:srgbClr val="C0A834"/>
        </a:accent6>
        <a:hlink>
          <a:srgbClr val="21B7A9"/>
        </a:hlink>
        <a:folHlink>
          <a:srgbClr val="BAC4A0"/>
        </a:folHlink>
      </a:clrScheme>
      <a:clrMap bg1="lt1" tx1="dk1" bg2="lt2" tx2="dk2" accent1="accent1" accent2="accent2" accent3="accent3" accent4="accent4" accent5="accent5" accent6="accent6" hlink="hlink" folHlink="folHlink"/>
    </a:extraClrScheme>
    <a:extraClrScheme>
      <a:clrScheme name="Office 主题 3">
        <a:dk1>
          <a:srgbClr val="003366"/>
        </a:dk1>
        <a:lt1>
          <a:srgbClr val="FFFFFF"/>
        </a:lt1>
        <a:dk2>
          <a:srgbClr val="6542AA"/>
        </a:dk2>
        <a:lt2>
          <a:srgbClr val="C0C0C0"/>
        </a:lt2>
        <a:accent1>
          <a:srgbClr val="269DD8"/>
        </a:accent1>
        <a:accent2>
          <a:srgbClr val="85BA54"/>
        </a:accent2>
        <a:accent3>
          <a:srgbClr val="FFFFFF"/>
        </a:accent3>
        <a:accent4>
          <a:srgbClr val="002A56"/>
        </a:accent4>
        <a:accent5>
          <a:srgbClr val="ACCCE9"/>
        </a:accent5>
        <a:accent6>
          <a:srgbClr val="78A84B"/>
        </a:accent6>
        <a:hlink>
          <a:srgbClr val="4C59D2"/>
        </a:hlink>
        <a:folHlink>
          <a:srgbClr val="A0B5C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pt模板-更新完毕].Educations.pot [兼容模式]" id="{6477C22C-C82D-4145-8A6C-F483C9F65108}" vid="{BEEC9257-B0AB-4A39-A285-E1C1346B7343}"/>
    </a:ext>
  </a:extLst>
</a:theme>
</file>

<file path=ppt/theme/theme2.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pt模板-更新完毕].Educations.pot [兼容模式]" id="{6477C22C-C82D-4145-8A6C-F483C9F65108}" vid="{0DA3B721-40DB-47A4-8538-36EED1F30020}"/>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1612</TotalTime>
  <Words>4949</Words>
  <Application>Microsoft Office PowerPoint</Application>
  <PresentationFormat>全屏显示(4:3)</PresentationFormat>
  <Paragraphs>241</Paragraphs>
  <Slides>57</Slides>
  <Notes>6</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57</vt:i4>
      </vt:variant>
    </vt:vector>
  </HeadingPairs>
  <TitlesOfParts>
    <vt:vector size="67" baseType="lpstr">
      <vt:lpstr>黑体</vt:lpstr>
      <vt:lpstr>宋体</vt:lpstr>
      <vt:lpstr>微软雅黑</vt:lpstr>
      <vt:lpstr>Arial</vt:lpstr>
      <vt:lpstr>Calibri</vt:lpstr>
      <vt:lpstr>Times New Roman</vt:lpstr>
      <vt:lpstr>Verdana</vt:lpstr>
      <vt:lpstr>Wingdings</vt:lpstr>
      <vt:lpstr>Office 主题</vt:lpstr>
      <vt:lpstr>1_Office 主题</vt:lpstr>
      <vt:lpstr>汽车文化  之 车界英豪</vt:lpstr>
      <vt:lpstr>PowerPoint 演示文稿</vt:lpstr>
      <vt:lpstr>一、卡尔.本茨——汽车之父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ThemeGallery.com</dc:creator>
  <cp:lastModifiedBy>dreamsummit</cp:lastModifiedBy>
  <cp:revision>130</cp:revision>
  <dcterms:created xsi:type="dcterms:W3CDTF">2004-07-21T02:43:03Z</dcterms:created>
  <dcterms:modified xsi:type="dcterms:W3CDTF">2016-07-04T10:50:48Z</dcterms:modified>
</cp:coreProperties>
</file>