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61" r:id="rId3"/>
    <p:sldId id="570" r:id="rId4"/>
    <p:sldId id="287" r:id="rId5"/>
    <p:sldId id="521" r:id="rId6"/>
    <p:sldId id="571" r:id="rId7"/>
    <p:sldId id="522" r:id="rId8"/>
    <p:sldId id="572" r:id="rId9"/>
    <p:sldId id="573" r:id="rId10"/>
    <p:sldId id="574" r:id="rId11"/>
    <p:sldId id="578" r:id="rId12"/>
    <p:sldId id="575" r:id="rId13"/>
    <p:sldId id="579" r:id="rId14"/>
    <p:sldId id="580" r:id="rId15"/>
    <p:sldId id="581" r:id="rId16"/>
    <p:sldId id="584" r:id="rId17"/>
    <p:sldId id="288" r:id="rId18"/>
    <p:sldId id="582" r:id="rId19"/>
    <p:sldId id="523" r:id="rId20"/>
    <p:sldId id="585" r:id="rId21"/>
    <p:sldId id="588" r:id="rId22"/>
    <p:sldId id="325" r:id="rId23"/>
    <p:sldId id="460" r:id="rId24"/>
    <p:sldId id="268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微型计算机原理与接口技术(第2版)王向慧 主编  中国水利水电出版社 ISBN 978-7-5170-3719-4" id="{493B8340-FD09-4E3F-847A-9C30FE64137F}">
          <p14:sldIdLst>
            <p14:sldId id="256"/>
          </p14:sldIdLst>
        </p14:section>
        <p14:section name="第5章  并行接口技术" id="{EFBCBB72-A8B5-4AE9-A68B-D6D2C6ED3954}">
          <p14:sldIdLst>
            <p14:sldId id="261"/>
            <p14:sldId id="570"/>
            <p14:sldId id="287"/>
            <p14:sldId id="521"/>
            <p14:sldId id="571"/>
            <p14:sldId id="522"/>
            <p14:sldId id="572"/>
            <p14:sldId id="573"/>
            <p14:sldId id="574"/>
            <p14:sldId id="578"/>
            <p14:sldId id="575"/>
            <p14:sldId id="579"/>
            <p14:sldId id="580"/>
            <p14:sldId id="581"/>
            <p14:sldId id="584"/>
            <p14:sldId id="288"/>
            <p14:sldId id="582"/>
            <p14:sldId id="523"/>
            <p14:sldId id="585"/>
            <p14:sldId id="588"/>
            <p14:sldId id="325"/>
            <p14:sldId id="460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5CC"/>
    <a:srgbClr val="CCFACC"/>
    <a:srgbClr val="CCEBCC"/>
    <a:srgbClr val="CCF1CC"/>
    <a:srgbClr val="CCFFBE"/>
    <a:srgbClr val="CCFFD5"/>
    <a:srgbClr val="C3FFCC"/>
    <a:srgbClr val="D7FFCC"/>
    <a:srgbClr val="0E94B4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59" autoAdjust="0"/>
    <p:restoredTop sz="86372" autoAdjust="0"/>
  </p:normalViewPr>
  <p:slideViewPr>
    <p:cSldViewPr>
      <p:cViewPr varScale="1">
        <p:scale>
          <a:sx n="67" d="100"/>
          <a:sy n="67" d="100"/>
        </p:scale>
        <p:origin x="-1158" y="-10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FEB64-1AFE-4F85-93DA-6F0B2D38D535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3E269-C9C4-4A00-B75C-26B379CA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en-US" altLang="zh-CN" sz="1200" b="1" dirty="0" smtClean="0">
              <a:solidFill>
                <a:srgbClr val="88D48C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王向慧 主编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978-7-5170-3719-4</a:t>
            </a:r>
            <a:endParaRPr lang="en-US" altLang="zh-CN" b="1" dirty="0" smtClean="0">
              <a:solidFill>
                <a:srgbClr val="996633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8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944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51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499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827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74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12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88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68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2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3.xml"/><Relationship Id="rId4" Type="http://schemas.openxmlformats.org/officeDocument/2006/relationships/image" Target="../media/image5.gi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7" t="15732" r="564" b="43843"/>
          <a:stretch/>
        </p:blipFill>
        <p:spPr>
          <a:xfrm>
            <a:off x="0" y="0"/>
            <a:ext cx="9144000" cy="558799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  <a:softEdge rad="31750"/>
          </a:effectLst>
        </p:spPr>
      </p:pic>
      <p:sp>
        <p:nvSpPr>
          <p:cNvPr id="6" name="矩形 5"/>
          <p:cNvSpPr/>
          <p:nvPr userDrawn="1"/>
        </p:nvSpPr>
        <p:spPr>
          <a:xfrm>
            <a:off x="0" y="-27384"/>
            <a:ext cx="9144000" cy="5588220"/>
          </a:xfrm>
          <a:prstGeom prst="rect">
            <a:avLst/>
          </a:prstGeom>
          <a:solidFill>
            <a:srgbClr val="CCFF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Text Box 78"/>
          <p:cNvSpPr txBox="1">
            <a:spLocks noChangeArrowheads="1"/>
          </p:cNvSpPr>
          <p:nvPr userDrawn="1"/>
        </p:nvSpPr>
        <p:spPr bwMode="auto">
          <a:xfrm>
            <a:off x="703907" y="5661248"/>
            <a:ext cx="7756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</a:t>
            </a:r>
            <a:r>
              <a:rPr lang="en-US" altLang="zh-CN" sz="2800" b="1" dirty="0" smtClean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978-7-5170-3719-4</a:t>
            </a:r>
            <a:endParaRPr lang="en-US" altLang="zh-CN" b="1" dirty="0">
              <a:solidFill>
                <a:srgbClr val="66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7" name="Text Box 78"/>
          <p:cNvSpPr txBox="1">
            <a:spLocks noChangeArrowheads="1"/>
          </p:cNvSpPr>
          <p:nvPr userDrawn="1"/>
        </p:nvSpPr>
        <p:spPr bwMode="auto">
          <a:xfrm>
            <a:off x="5561251" y="4773483"/>
            <a:ext cx="3135312" cy="8157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Autofit/>
          </a:bodyPr>
          <a:lstStyle>
            <a:lvl1pPr indent="0" algn="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3200" b="1">
                <a:solidFill>
                  <a:srgbClr val="669900"/>
                </a:solidFill>
                <a:effectLst/>
                <a:latin typeface="仿宋" pitchFamily="49" charset="-122"/>
                <a:ea typeface="仿宋" pitchFamily="49" charset="-122"/>
              </a:defRPr>
            </a:lvl1pPr>
            <a:lvl2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baseline="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z="2800" dirty="0" smtClean="0">
                <a:solidFill>
                  <a:srgbClr val="009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王向慧 主编</a:t>
            </a:r>
            <a:endParaRPr lang="en-US" altLang="zh-CN" sz="2800" dirty="0">
              <a:solidFill>
                <a:srgbClr val="009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" name="WordArt 69">
            <a:hlinkHover r:id="" action="ppaction://noaction" highlightClick="1">
              <a:snd r:embed="rId4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>
            <a:off x="539553" y="1772816"/>
            <a:ext cx="8136904" cy="19442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微型计算机原理</a:t>
            </a:r>
            <a:endParaRPr lang="en-US" altLang="zh-CN" sz="3600" b="1" kern="10" dirty="0" smtClean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与接口技术</a:t>
            </a:r>
            <a:endParaRPr lang="zh-CN" altLang="en-US" sz="3600" b="1" kern="10" dirty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 Box 78"/>
          <p:cNvSpPr txBox="1">
            <a:spLocks noChangeArrowheads="1"/>
          </p:cNvSpPr>
          <p:nvPr userDrawn="1"/>
        </p:nvSpPr>
        <p:spPr bwMode="auto">
          <a:xfrm>
            <a:off x="2833639" y="4005064"/>
            <a:ext cx="347672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（第</a:t>
            </a:r>
            <a:r>
              <a:rPr lang="en-US" altLang="zh-CN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章）</a:t>
            </a:r>
            <a:endParaRPr lang="en-US" altLang="zh-CN" sz="3200" b="1" dirty="0">
              <a:solidFill>
                <a:srgbClr val="CC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87" grpId="0"/>
      <p:bldP spid="88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5400" b="1" baseline="0">
                <a:solidFill>
                  <a:srgbClr val="FF0066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16832"/>
            <a:ext cx="6624736" cy="4120092"/>
          </a:xfrm>
          <a:prstGeom prst="rect">
            <a:avLst/>
          </a:prstGeom>
          <a:gradFill flip="none" rotWithShape="1">
            <a:gsLst>
              <a:gs pos="0">
                <a:srgbClr val="FFE7E7"/>
              </a:gs>
              <a:gs pos="44000">
                <a:srgbClr val="CEFEE0">
                  <a:shade val="67500"/>
                  <a:satMod val="115000"/>
                  <a:lumMod val="79000"/>
                  <a:lumOff val="21000"/>
                  <a:alpha val="41000"/>
                </a:srgbClr>
              </a:gs>
              <a:gs pos="100000">
                <a:srgbClr val="CEFEE0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60000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 kumimoji="1" lang="zh-CN" altLang="en-US" sz="36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grpSp>
        <p:nvGrpSpPr>
          <p:cNvPr id="5" name="组合 4"/>
          <p:cNvGrpSpPr/>
          <p:nvPr userDrawn="1"/>
        </p:nvGrpSpPr>
        <p:grpSpPr>
          <a:xfrm rot="15991068" flipH="1" flipV="1">
            <a:off x="4374197" y="1927409"/>
            <a:ext cx="450144" cy="9213967"/>
            <a:chOff x="132766" y="116632"/>
            <a:chExt cx="615173" cy="6563931"/>
          </a:xfrm>
        </p:grpSpPr>
        <p:grpSp>
          <p:nvGrpSpPr>
            <p:cNvPr id="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  <p:grpSp>
        <p:nvGrpSpPr>
          <p:cNvPr id="16" name="组合 15"/>
          <p:cNvGrpSpPr/>
          <p:nvPr userDrawn="1"/>
        </p:nvGrpSpPr>
        <p:grpSpPr>
          <a:xfrm rot="16200000">
            <a:off x="4374197" y="-4355384"/>
            <a:ext cx="450144" cy="9213967"/>
            <a:chOff x="132766" y="116632"/>
            <a:chExt cx="615173" cy="6563931"/>
          </a:xfrm>
        </p:grpSpPr>
        <p:grpSp>
          <p:nvGrpSpPr>
            <p:cNvPr id="1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第5章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900" b="0" baseline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6840000" cy="3907463"/>
          </a:xfrm>
          <a:prstGeom prst="rect">
            <a:avLst/>
          </a:prstGeom>
          <a:noFill/>
          <a:ln w="127000" cmpd="tri">
            <a:noFill/>
            <a:miter lim="800000"/>
            <a:headEnd/>
            <a:tailEnd/>
          </a:ln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50000"/>
              </a:lnSpc>
              <a:buNone/>
              <a:defRPr kumimoji="1" lang="zh-CN" altLang="en-US" sz="33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椭圆 4">
            <a:hlinkClick r:id="rId2" action="ppaction://hlinksldjump" highlightClick="1"/>
          </p:cNvPr>
          <p:cNvSpPr/>
          <p:nvPr userDrawn="1"/>
        </p:nvSpPr>
        <p:spPr>
          <a:xfrm>
            <a:off x="251520" y="6273352"/>
            <a:ext cx="720000" cy="36000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WordArt 68">
            <a:hlinkHover r:id="" action="ppaction://noaction" highlightClick="1">
              <a:snd r:embed="rId3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 rot="831228" flipH="1" flipV="1">
            <a:off x="7751771" y="-358263"/>
            <a:ext cx="1407733" cy="2301214"/>
            <a:chOff x="129483" y="5266558"/>
            <a:chExt cx="1116307" cy="182482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40184" r="10235" b="-1"/>
            <a:stretch/>
          </p:blipFill>
          <p:spPr bwMode="auto">
            <a:xfrm rot="328260" flipV="1">
              <a:off x="129483" y="5266558"/>
              <a:ext cx="743447" cy="1665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64176" r="10235"/>
            <a:stretch/>
          </p:blipFill>
          <p:spPr bwMode="auto">
            <a:xfrm rot="1697679" flipV="1">
              <a:off x="502343" y="6020560"/>
              <a:ext cx="743447" cy="1070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476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第5章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9730" y="-219685"/>
            <a:ext cx="9210205" cy="7279532"/>
            <a:chOff x="19730" y="-219685"/>
            <a:chExt cx="9210205" cy="7279532"/>
          </a:xfrm>
        </p:grpSpPr>
        <p:grpSp>
          <p:nvGrpSpPr>
            <p:cNvPr id="58" name="组合 57"/>
            <p:cNvGrpSpPr/>
            <p:nvPr userDrawn="1"/>
          </p:nvGrpSpPr>
          <p:grpSpPr>
            <a:xfrm>
              <a:off x="19730" y="5235026"/>
              <a:ext cx="1116307" cy="1824821"/>
              <a:chOff x="129483" y="5266558"/>
              <a:chExt cx="1116307" cy="1824821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40184" r="10235" b="-1"/>
              <a:stretch/>
            </p:blipFill>
            <p:spPr bwMode="auto">
              <a:xfrm rot="328260" flipV="1">
                <a:off x="129483" y="5266558"/>
                <a:ext cx="743447" cy="1665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64176" r="10235"/>
              <a:stretch/>
            </p:blipFill>
            <p:spPr bwMode="auto">
              <a:xfrm rot="1697679" flipV="1">
                <a:off x="502343" y="6020560"/>
                <a:ext cx="743447" cy="1070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 userDrawn="1"/>
          </p:nvGrpSpPr>
          <p:grpSpPr>
            <a:xfrm rot="10560000" flipV="1">
              <a:off x="7789775" y="-219685"/>
              <a:ext cx="1440160" cy="3964098"/>
              <a:chOff x="-63236" y="-296416"/>
              <a:chExt cx="1592321" cy="4382926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9321" r="10235"/>
              <a:stretch/>
            </p:blipFill>
            <p:spPr bwMode="auto">
              <a:xfrm rot="21271740">
                <a:off x="-63236" y="-121897"/>
                <a:ext cx="1239484" cy="4208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35636" r="10235"/>
              <a:stretch/>
            </p:blipFill>
            <p:spPr bwMode="auto">
              <a:xfrm rot="19902321">
                <a:off x="289601" y="-296416"/>
                <a:ext cx="1239484" cy="3207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" name="组合 2"/>
          <p:cNvGrpSpPr/>
          <p:nvPr userDrawn="1"/>
        </p:nvGrpSpPr>
        <p:grpSpPr>
          <a:xfrm>
            <a:off x="4644088" y="6417360"/>
            <a:ext cx="3960360" cy="252000"/>
            <a:chOff x="4644088" y="6417360"/>
            <a:chExt cx="3960360" cy="252000"/>
          </a:xfrm>
        </p:grpSpPr>
        <p:sp>
          <p:nvSpPr>
            <p:cNvPr id="14" name="AutoShape 66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88444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退出</a:t>
              </a:r>
            </a:p>
          </p:txBody>
        </p:sp>
        <p:sp>
          <p:nvSpPr>
            <p:cNvPr id="16" name="AutoShape 69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5724040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下页</a:t>
              </a:r>
            </a:p>
          </p:txBody>
        </p:sp>
        <p:sp>
          <p:nvSpPr>
            <p:cNvPr id="17" name="AutoShape 69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464408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上页</a:t>
              </a:r>
            </a:p>
          </p:txBody>
        </p:sp>
        <p:sp>
          <p:nvSpPr>
            <p:cNvPr id="18" name="AutoShape 69">
              <a:hlinkClick r:id="rId4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80432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帮助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21" name="椭圆 20">
            <a:hlinkClick r:id="rId5" action="ppaction://hlinksldjump" highlightClick="1"/>
            <a:hlinkHover r:id="" action="ppaction://noaction" highlightClick="1"/>
          </p:cNvPr>
          <p:cNvSpPr/>
          <p:nvPr userDrawn="1"/>
        </p:nvSpPr>
        <p:spPr>
          <a:xfrm>
            <a:off x="251520" y="6381368"/>
            <a:ext cx="720000" cy="360000"/>
          </a:xfrm>
          <a:prstGeom prst="ellipse">
            <a:avLst/>
          </a:prstGeom>
          <a:solidFill>
            <a:srgbClr val="0E94B4">
              <a:alpha val="50196"/>
            </a:srgbClr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10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学习目标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80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帮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91996" y="980728"/>
            <a:ext cx="8568952" cy="5375434"/>
            <a:chOff x="291996" y="980728"/>
            <a:chExt cx="8568952" cy="5375434"/>
          </a:xfrm>
        </p:grpSpPr>
        <p:grpSp>
          <p:nvGrpSpPr>
            <p:cNvPr id="21" name="组合 20"/>
            <p:cNvGrpSpPr/>
            <p:nvPr/>
          </p:nvGrpSpPr>
          <p:grpSpPr>
            <a:xfrm>
              <a:off x="291996" y="2252162"/>
              <a:ext cx="8568952" cy="4104000"/>
              <a:chOff x="291996" y="2540194"/>
              <a:chExt cx="8568952" cy="4104000"/>
            </a:xfrm>
          </p:grpSpPr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291996" y="2540194"/>
                <a:ext cx="8568952" cy="4104000"/>
              </a:xfrm>
              <a:prstGeom prst="rect">
                <a:avLst/>
              </a:prstGeom>
              <a:solidFill>
                <a:srgbClr val="EAEAEA">
                  <a:alpha val="50196"/>
                </a:srgbClr>
              </a:solidFill>
              <a:ln w="38100">
                <a:solidFill>
                  <a:srgbClr val="00B050"/>
                </a:solidFill>
                <a:prstDash val="sysDot"/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lnSpc>
                    <a:spcPct val="90000"/>
                  </a:lnSpc>
                  <a:buFontTx/>
                  <a:buNone/>
                </a:pPr>
                <a:endParaRPr lang="zh-CN" altLang="zh-CN" sz="2800" spc="-500" dirty="0">
                  <a:solidFill>
                    <a:srgbClr val="000066"/>
                  </a:solidFill>
                  <a:latin typeface="Times New Roman" pitchFamily="18" charset="0"/>
                  <a:ea typeface="华文楷体" pitchFamily="2" charset="-122"/>
                </a:endParaRPr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291996" y="2564904"/>
                <a:ext cx="8424936" cy="40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若选择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学习内容，可移动鼠标至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相关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目录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选项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单击。</a:t>
                </a:r>
                <a:endParaRPr lang="zh-CN" altLang="en-US" sz="2800" spc="-15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endParaRP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上页</a:t>
                </a:r>
                <a:r>
                  <a:rPr lang="zh-CN" altLang="en-US" sz="2800" spc="-150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”、</a:t>
                </a:r>
                <a:r>
                  <a:rPr lang="zh-CN" altLang="en-US" sz="2800" spc="-150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 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下页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按钮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可前后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翻页选择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鼠标或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空格、回车等键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可顺序学习。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目录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按钮可转至章目录，单击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帮助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按钮可转到帮助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返回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”按钮可返回继续学习。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习题与思考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答案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按钮可在填空处显示参考答案，单击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填空处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可短暂显示参考答案。</a:t>
                </a:r>
                <a:endParaRPr lang="en-US" altLang="zh-CN" sz="2800" spc="-150" dirty="0" smtClean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章目录页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学习目标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按钮可了解本章的学习内容和要求。</a:t>
                </a:r>
                <a:endParaRPr lang="zh-CN" altLang="en-US" sz="2800" spc="-150" dirty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</p:txBody>
          </p:sp>
        </p:grp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379770" y="980728"/>
              <a:ext cx="838446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本电子课件配合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《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微型计算机原理与接口技术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》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ISBN 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978-7-5170-3719-4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）课程教学而编制。</a:t>
              </a:r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379770" y="1772816"/>
              <a:ext cx="2819400" cy="501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  <a:buFontTx/>
                <a:buNone/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使用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方法：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10620" y="2320630"/>
              <a:ext cx="5830588" cy="3565586"/>
              <a:chOff x="1810620" y="2320630"/>
              <a:chExt cx="5830588" cy="3565586"/>
            </a:xfrm>
          </p:grpSpPr>
          <p:sp>
            <p:nvSpPr>
              <p:cNvPr id="25" name="矩形 24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892022" y="2320630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35696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921208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4175996" y="4158393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5220072" y="4677846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196064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10620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68766" y="5056930"/>
                <a:ext cx="104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47604" y="5560990"/>
                <a:ext cx="140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43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再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0"/>
          <p:cNvGrpSpPr>
            <a:grpSpLocks/>
          </p:cNvGrpSpPr>
          <p:nvPr userDrawn="1"/>
        </p:nvGrpSpPr>
        <p:grpSpPr bwMode="auto">
          <a:xfrm>
            <a:off x="-17463" y="0"/>
            <a:ext cx="9144001" cy="6858000"/>
            <a:chOff x="-11" y="0"/>
            <a:chExt cx="5760" cy="4320"/>
          </a:xfrm>
        </p:grpSpPr>
        <p:grpSp>
          <p:nvGrpSpPr>
            <p:cNvPr id="28" name="Group 89"/>
            <p:cNvGrpSpPr>
              <a:grpSpLocks/>
            </p:cNvGrpSpPr>
            <p:nvPr/>
          </p:nvGrpSpPr>
          <p:grpSpPr bwMode="auto">
            <a:xfrm>
              <a:off x="-11" y="0"/>
              <a:ext cx="5760" cy="4320"/>
              <a:chOff x="-11" y="0"/>
              <a:chExt cx="5760" cy="4320"/>
            </a:xfrm>
          </p:grpSpPr>
          <p:grpSp>
            <p:nvGrpSpPr>
              <p:cNvPr id="30" name="Group 88"/>
              <p:cNvGrpSpPr>
                <a:grpSpLocks/>
              </p:cNvGrpSpPr>
              <p:nvPr/>
            </p:nvGrpSpPr>
            <p:grpSpPr bwMode="auto">
              <a:xfrm>
                <a:off x="-11" y="0"/>
                <a:ext cx="5760" cy="4320"/>
                <a:chOff x="-11" y="0"/>
                <a:chExt cx="5760" cy="4320"/>
              </a:xfrm>
            </p:grpSpPr>
            <p:sp>
              <p:nvSpPr>
                <p:cNvPr id="37" name="Rectangle 73"/>
                <p:cNvSpPr>
                  <a:spLocks noChangeArrowheads="1"/>
                </p:cNvSpPr>
                <p:nvPr/>
              </p:nvSpPr>
              <p:spPr bwMode="auto">
                <a:xfrm>
                  <a:off x="-11" y="0"/>
                  <a:ext cx="5760" cy="432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FFEB"/>
                    </a:gs>
                    <a:gs pos="100000">
                      <a:srgbClr val="CBDCCB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Rectangle 74"/>
                <p:cNvSpPr>
                  <a:spLocks noChangeArrowheads="1"/>
                </p:cNvSpPr>
                <p:nvPr/>
              </p:nvSpPr>
              <p:spPr bwMode="auto">
                <a:xfrm>
                  <a:off x="133" y="144"/>
                  <a:ext cx="5472" cy="4032"/>
                </a:xfrm>
                <a:prstGeom prst="rect">
                  <a:avLst/>
                </a:prstGeom>
                <a:solidFill>
                  <a:srgbClr val="E8D1FF"/>
                </a:soli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87"/>
              <p:cNvGrpSpPr>
                <a:grpSpLocks/>
              </p:cNvGrpSpPr>
              <p:nvPr/>
            </p:nvGrpSpPr>
            <p:grpSpPr bwMode="auto">
              <a:xfrm>
                <a:off x="229" y="240"/>
                <a:ext cx="5280" cy="3840"/>
                <a:chOff x="229" y="240"/>
                <a:chExt cx="5280" cy="3840"/>
              </a:xfrm>
            </p:grpSpPr>
            <p:sp>
              <p:nvSpPr>
                <p:cNvPr id="32" name="Rectangle 76"/>
                <p:cNvSpPr>
                  <a:spLocks noChangeArrowheads="1"/>
                </p:cNvSpPr>
                <p:nvPr/>
              </p:nvSpPr>
              <p:spPr bwMode="auto">
                <a:xfrm>
                  <a:off x="229" y="240"/>
                  <a:ext cx="5280" cy="3840"/>
                </a:xfrm>
                <a:prstGeom prst="rect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8ACC8A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Group 85"/>
                <p:cNvGrpSpPr>
                  <a:grpSpLocks/>
                </p:cNvGrpSpPr>
                <p:nvPr/>
              </p:nvGrpSpPr>
              <p:grpSpPr bwMode="auto">
                <a:xfrm>
                  <a:off x="3133" y="3349"/>
                  <a:ext cx="1662" cy="672"/>
                  <a:chOff x="3133" y="3349"/>
                  <a:chExt cx="1662" cy="672"/>
                </a:xfrm>
              </p:grpSpPr>
              <p:sp>
                <p:nvSpPr>
                  <p:cNvPr id="3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3" y="3349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楷体_GB2312" pitchFamily="49" charset="-122"/>
                    </a:endParaRPr>
                  </a:p>
                </p:txBody>
              </p:sp>
              <p:sp>
                <p:nvSpPr>
                  <p:cNvPr id="35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43" y="3733"/>
                    <a:ext cx="930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r>
                      <a:rPr lang="en-US" altLang="zh-CN">
                        <a:solidFill>
                          <a:schemeClr val="bg1"/>
                        </a:solidFill>
                        <a:effectDag name="">
                          <a:cont type="tree" name="">
                            <a:effect ref="fillLine"/>
                            <a:outerShdw dist="38100" dir="13500000" algn="br">
                              <a:srgbClr val="FFFFFF"/>
                            </a:outerShdw>
                          </a:cont>
                          <a:cont type="tree" name="">
                            <a:effect ref="fillLine"/>
                            <a:outerShdw dist="38100" dir="2700000" algn="tl">
                              <a:srgbClr val="999999"/>
                            </a:outerShdw>
                          </a:cont>
                          <a:effect ref="fillLine"/>
                        </a:effectDag>
                      </a:rPr>
                      <a:t>                 </a:t>
                    </a:r>
                  </a:p>
                </p:txBody>
              </p:sp>
              <p:sp>
                <p:nvSpPr>
                  <p:cNvPr id="36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81" y="3710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华文仿宋" pitchFamily="2" charset="-122"/>
                    </a:endParaRPr>
                  </a:p>
                </p:txBody>
              </p:sp>
            </p:grpSp>
          </p:grpSp>
        </p:grpSp>
        <p:sp>
          <p:nvSpPr>
            <p:cNvPr id="29" name="Rectangle 75"/>
            <p:cNvSpPr>
              <a:spLocks noChangeArrowheads="1"/>
            </p:cNvSpPr>
            <p:nvPr/>
          </p:nvSpPr>
          <p:spPr bwMode="auto">
            <a:xfrm>
              <a:off x="295" y="292"/>
              <a:ext cx="5147" cy="3735"/>
            </a:xfrm>
            <a:prstGeom prst="rect">
              <a:avLst/>
            </a:prstGeom>
            <a:noFill/>
            <a:ln w="6350">
              <a:solidFill>
                <a:srgbClr val="3399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9" name="AutoShape 205"/>
          <p:cNvSpPr>
            <a:spLocks noChangeArrowheads="1"/>
          </p:cNvSpPr>
          <p:nvPr userDrawn="1"/>
        </p:nvSpPr>
        <p:spPr bwMode="auto">
          <a:xfrm rot="938891">
            <a:off x="2291640" y="1384504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0" name="AutoShape 206"/>
          <p:cNvSpPr>
            <a:spLocks noChangeArrowheads="1"/>
          </p:cNvSpPr>
          <p:nvPr userDrawn="1"/>
        </p:nvSpPr>
        <p:spPr bwMode="auto">
          <a:xfrm>
            <a:off x="942357" y="118858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1" name="AutoShape 207"/>
          <p:cNvSpPr>
            <a:spLocks noChangeArrowheads="1"/>
          </p:cNvSpPr>
          <p:nvPr userDrawn="1"/>
        </p:nvSpPr>
        <p:spPr bwMode="auto">
          <a:xfrm>
            <a:off x="7643228" y="4005064"/>
            <a:ext cx="355038" cy="3429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2" name="WordArt 9">
            <a:hlinkClick r:id="" action="ppaction://hlinkshowjump?jump=endshow">
              <a:snd r:embed="rId1" name="chimes.wav"/>
            </a:hlinkClick>
          </p:cNvPr>
          <p:cNvSpPr>
            <a:spLocks noChangeArrowheads="1" noChangeShapeType="1" noTextEdit="1"/>
          </p:cNvSpPr>
          <p:nvPr userDrawn="1"/>
        </p:nvSpPr>
        <p:spPr bwMode="auto">
          <a:xfrm>
            <a:off x="2460221" y="2358383"/>
            <a:ext cx="4495800" cy="232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再见</a:t>
            </a:r>
          </a:p>
        </p:txBody>
      </p:sp>
      <p:sp>
        <p:nvSpPr>
          <p:cNvPr id="43" name="AutoShape 205"/>
          <p:cNvSpPr>
            <a:spLocks noChangeArrowheads="1"/>
          </p:cNvSpPr>
          <p:nvPr userDrawn="1"/>
        </p:nvSpPr>
        <p:spPr bwMode="auto">
          <a:xfrm rot="938891">
            <a:off x="7231063" y="5314058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4" name="AutoShape 206"/>
          <p:cNvSpPr>
            <a:spLocks noChangeArrowheads="1"/>
          </p:cNvSpPr>
          <p:nvPr userDrawn="1"/>
        </p:nvSpPr>
        <p:spPr bwMode="auto">
          <a:xfrm>
            <a:off x="1013153" y="243823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FFCC"/>
            </a:gs>
            <a:gs pos="88000">
              <a:srgbClr val="A7C373"/>
            </a:gs>
            <a:gs pos="72000">
              <a:srgbClr val="CDE2A8"/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304800" y="-243408"/>
            <a:ext cx="9932332" cy="7308000"/>
            <a:chOff x="-304800" y="-243408"/>
            <a:chExt cx="9932332" cy="7308000"/>
          </a:xfrm>
        </p:grpSpPr>
        <p:grpSp>
          <p:nvGrpSpPr>
            <p:cNvPr id="233" name="Group 41"/>
            <p:cNvGrpSpPr/>
            <p:nvPr/>
          </p:nvGrpSpPr>
          <p:grpSpPr>
            <a:xfrm>
              <a:off x="-304800" y="-10234"/>
              <a:ext cx="9932332" cy="6858000"/>
              <a:chOff x="-382404" y="0"/>
              <a:chExt cx="9932332" cy="6858000"/>
            </a:xfrm>
          </p:grpSpPr>
          <p:grpSp>
            <p:nvGrpSpPr>
              <p:cNvPr id="234" name="Group 44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257" name="Group 4"/>
                <p:cNvGrpSpPr/>
                <p:nvPr/>
              </p:nvGrpSpPr>
              <p:grpSpPr>
                <a:xfrm>
                  <a:off x="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9" name="Rectangle 112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0" name="Rectangle 2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1" name="Rectangle 3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8" name="Group 5"/>
                <p:cNvGrpSpPr/>
                <p:nvPr/>
              </p:nvGrpSpPr>
              <p:grpSpPr>
                <a:xfrm>
                  <a:off x="42291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6" name="Rectangle 109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7" name="Rectangle 110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8" name="Rectangle 111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9" name="Group 9"/>
                <p:cNvGrpSpPr/>
                <p:nvPr/>
              </p:nvGrpSpPr>
              <p:grpSpPr>
                <a:xfrm rot="10800000">
                  <a:off x="662940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3" name="Rectangle 106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4" name="Rectangle 107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5" name="Rectangle 108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60" name="Rectangle 103"/>
                <p:cNvSpPr/>
                <p:nvPr/>
              </p:nvSpPr>
              <p:spPr>
                <a:xfrm>
                  <a:off x="3810000" y="0"/>
                  <a:ext cx="28194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Rectangle 104"/>
                <p:cNvSpPr/>
                <p:nvPr/>
              </p:nvSpPr>
              <p:spPr>
                <a:xfrm>
                  <a:off x="289560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2" name="Rectangle 105"/>
                <p:cNvSpPr/>
                <p:nvPr/>
              </p:nvSpPr>
              <p:spPr>
                <a:xfrm>
                  <a:off x="31242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5" name="Freeform 43"/>
              <p:cNvSpPr/>
              <p:nvPr/>
            </p:nvSpPr>
            <p:spPr>
              <a:xfrm>
                <a:off x="-11875" y="5035138"/>
                <a:ext cx="9144000" cy="1175655"/>
              </a:xfrm>
              <a:custGeom>
                <a:avLst/>
                <a:gdLst>
                  <a:gd name="connsiteX0" fmla="*/ 0 w 9144000"/>
                  <a:gd name="connsiteY0" fmla="*/ 1116280 h 1175656"/>
                  <a:gd name="connsiteX1" fmla="*/ 1674420 w 9144000"/>
                  <a:gd name="connsiteY1" fmla="*/ 1163781 h 1175656"/>
                  <a:gd name="connsiteX2" fmla="*/ 4120737 w 9144000"/>
                  <a:gd name="connsiteY2" fmla="*/ 1045028 h 1175656"/>
                  <a:gd name="connsiteX3" fmla="*/ 7172696 w 9144000"/>
                  <a:gd name="connsiteY3" fmla="*/ 605641 h 1175656"/>
                  <a:gd name="connsiteX4" fmla="*/ 9144000 w 9144000"/>
                  <a:gd name="connsiteY4" fmla="*/ 0 h 1175656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116279 h 1175655"/>
                  <a:gd name="connsiteX1" fmla="*/ 1674420 w 9144000"/>
                  <a:gd name="connsiteY1" fmla="*/ 1163780 h 1175655"/>
                  <a:gd name="connsiteX2" fmla="*/ 4120737 w 9144000"/>
                  <a:gd name="connsiteY2" fmla="*/ 1045027 h 1175655"/>
                  <a:gd name="connsiteX3" fmla="*/ 7172696 w 9144000"/>
                  <a:gd name="connsiteY3" fmla="*/ 605640 h 1175655"/>
                  <a:gd name="connsiteX4" fmla="*/ 9144000 w 9144000"/>
                  <a:gd name="connsiteY4" fmla="*/ 0 h 117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1175655">
                    <a:moveTo>
                      <a:pt x="0" y="1116279"/>
                    </a:moveTo>
                    <a:cubicBezTo>
                      <a:pt x="493815" y="1145967"/>
                      <a:pt x="987631" y="1175655"/>
                      <a:pt x="1674420" y="1163780"/>
                    </a:cubicBezTo>
                    <a:cubicBezTo>
                      <a:pt x="2361209" y="1151905"/>
                      <a:pt x="3204358" y="1138050"/>
                      <a:pt x="4120737" y="1045027"/>
                    </a:cubicBezTo>
                    <a:cubicBezTo>
                      <a:pt x="5037116" y="952004"/>
                      <a:pt x="6335486" y="779811"/>
                      <a:pt x="7172696" y="605640"/>
                    </a:cubicBezTo>
                    <a:cubicBezTo>
                      <a:pt x="8009907" y="431469"/>
                      <a:pt x="8866910" y="154379"/>
                      <a:pt x="9144000" y="0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44"/>
              <p:cNvSpPr/>
              <p:nvPr/>
            </p:nvSpPr>
            <p:spPr>
              <a:xfrm>
                <a:off x="-11875" y="3467595"/>
                <a:ext cx="9144000" cy="890650"/>
              </a:xfrm>
              <a:custGeom>
                <a:avLst/>
                <a:gdLst>
                  <a:gd name="connsiteX0" fmla="*/ 0 w 9144000"/>
                  <a:gd name="connsiteY0" fmla="*/ 890650 h 890650"/>
                  <a:gd name="connsiteX1" fmla="*/ 1045028 w 9144000"/>
                  <a:gd name="connsiteY1" fmla="*/ 475013 h 890650"/>
                  <a:gd name="connsiteX2" fmla="*/ 3111335 w 9144000"/>
                  <a:gd name="connsiteY2" fmla="*/ 71252 h 890650"/>
                  <a:gd name="connsiteX3" fmla="*/ 5913911 w 9144000"/>
                  <a:gd name="connsiteY3" fmla="*/ 71252 h 890650"/>
                  <a:gd name="connsiteX4" fmla="*/ 9144000 w 9144000"/>
                  <a:gd name="connsiteY4" fmla="*/ 498764 h 8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890650">
                    <a:moveTo>
                      <a:pt x="0" y="890650"/>
                    </a:moveTo>
                    <a:cubicBezTo>
                      <a:pt x="263236" y="751114"/>
                      <a:pt x="526472" y="611579"/>
                      <a:pt x="1045028" y="475013"/>
                    </a:cubicBezTo>
                    <a:cubicBezTo>
                      <a:pt x="1563584" y="338447"/>
                      <a:pt x="2299855" y="138545"/>
                      <a:pt x="3111335" y="71252"/>
                    </a:cubicBezTo>
                    <a:cubicBezTo>
                      <a:pt x="3922815" y="3959"/>
                      <a:pt x="4908467" y="0"/>
                      <a:pt x="5913911" y="71252"/>
                    </a:cubicBezTo>
                    <a:cubicBezTo>
                      <a:pt x="6919355" y="142504"/>
                      <a:pt x="8595756" y="427512"/>
                      <a:pt x="9144000" y="498764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45"/>
              <p:cNvSpPr/>
              <p:nvPr/>
            </p:nvSpPr>
            <p:spPr>
              <a:xfrm>
                <a:off x="-23751" y="5640779"/>
                <a:ext cx="3004457" cy="1211283"/>
              </a:xfrm>
              <a:custGeom>
                <a:avLst/>
                <a:gdLst>
                  <a:gd name="connsiteX0" fmla="*/ 0 w 3004457"/>
                  <a:gd name="connsiteY0" fmla="*/ 0 h 1211283"/>
                  <a:gd name="connsiteX1" fmla="*/ 3004457 w 3004457"/>
                  <a:gd name="connsiteY1" fmla="*/ 1211283 h 121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04457" h="1211283">
                    <a:moveTo>
                      <a:pt x="0" y="0"/>
                    </a:moveTo>
                    <a:cubicBezTo>
                      <a:pt x="1103415" y="501732"/>
                      <a:pt x="2206831" y="1003465"/>
                      <a:pt x="3004457" y="1211283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46"/>
              <p:cNvSpPr/>
              <p:nvPr/>
            </p:nvSpPr>
            <p:spPr>
              <a:xfrm>
                <a:off x="-11875" y="5284519"/>
                <a:ext cx="9144000" cy="1478478"/>
              </a:xfrm>
              <a:custGeom>
                <a:avLst/>
                <a:gdLst>
                  <a:gd name="connsiteX0" fmla="*/ 0 w 9144000"/>
                  <a:gd name="connsiteY0" fmla="*/ 0 h 1478478"/>
                  <a:gd name="connsiteX1" fmla="*/ 1104405 w 9144000"/>
                  <a:gd name="connsiteY1" fmla="*/ 344385 h 1478478"/>
                  <a:gd name="connsiteX2" fmla="*/ 3194462 w 9144000"/>
                  <a:gd name="connsiteY2" fmla="*/ 866899 h 1478478"/>
                  <a:gd name="connsiteX3" fmla="*/ 5676405 w 9144000"/>
                  <a:gd name="connsiteY3" fmla="*/ 1282536 h 1478478"/>
                  <a:gd name="connsiteX4" fmla="*/ 7730836 w 9144000"/>
                  <a:gd name="connsiteY4" fmla="*/ 1448790 h 1478478"/>
                  <a:gd name="connsiteX5" fmla="*/ 8573984 w 9144000"/>
                  <a:gd name="connsiteY5" fmla="*/ 1460665 h 1478478"/>
                  <a:gd name="connsiteX6" fmla="*/ 9144000 w 9144000"/>
                  <a:gd name="connsiteY6" fmla="*/ 1425039 h 147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0" h="1478478">
                    <a:moveTo>
                      <a:pt x="0" y="0"/>
                    </a:moveTo>
                    <a:cubicBezTo>
                      <a:pt x="285997" y="99951"/>
                      <a:pt x="571995" y="199902"/>
                      <a:pt x="1104405" y="344385"/>
                    </a:cubicBezTo>
                    <a:cubicBezTo>
                      <a:pt x="1636815" y="488868"/>
                      <a:pt x="2432462" y="710541"/>
                      <a:pt x="3194462" y="866899"/>
                    </a:cubicBezTo>
                    <a:cubicBezTo>
                      <a:pt x="3956462" y="1023258"/>
                      <a:pt x="4920343" y="1185554"/>
                      <a:pt x="5676405" y="1282536"/>
                    </a:cubicBezTo>
                    <a:cubicBezTo>
                      <a:pt x="6432467" y="1379518"/>
                      <a:pt x="7247906" y="1419102"/>
                      <a:pt x="7730836" y="1448790"/>
                    </a:cubicBezTo>
                    <a:cubicBezTo>
                      <a:pt x="8213766" y="1478478"/>
                      <a:pt x="8338457" y="1464623"/>
                      <a:pt x="8573984" y="1460665"/>
                    </a:cubicBezTo>
                    <a:cubicBezTo>
                      <a:pt x="8809511" y="1456707"/>
                      <a:pt x="8976755" y="1440873"/>
                      <a:pt x="9144000" y="1425039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48"/>
              <p:cNvSpPr/>
              <p:nvPr/>
            </p:nvSpPr>
            <p:spPr>
              <a:xfrm>
                <a:off x="2137558" y="5132120"/>
                <a:ext cx="6982691" cy="1719942"/>
              </a:xfrm>
              <a:custGeom>
                <a:avLst/>
                <a:gdLst>
                  <a:gd name="connsiteX0" fmla="*/ 0 w 6982691"/>
                  <a:gd name="connsiteY0" fmla="*/ 1719942 h 1719942"/>
                  <a:gd name="connsiteX1" fmla="*/ 546265 w 6982691"/>
                  <a:gd name="connsiteY1" fmla="*/ 1185553 h 1719942"/>
                  <a:gd name="connsiteX2" fmla="*/ 1330037 w 6982691"/>
                  <a:gd name="connsiteY2" fmla="*/ 710540 h 1719942"/>
                  <a:gd name="connsiteX3" fmla="*/ 2078182 w 6982691"/>
                  <a:gd name="connsiteY3" fmla="*/ 437407 h 1719942"/>
                  <a:gd name="connsiteX4" fmla="*/ 3348842 w 6982691"/>
                  <a:gd name="connsiteY4" fmla="*/ 152399 h 1719942"/>
                  <a:gd name="connsiteX5" fmla="*/ 4001985 w 6982691"/>
                  <a:gd name="connsiteY5" fmla="*/ 69272 h 1719942"/>
                  <a:gd name="connsiteX6" fmla="*/ 5047013 w 6982691"/>
                  <a:gd name="connsiteY6" fmla="*/ 9896 h 1719942"/>
                  <a:gd name="connsiteX7" fmla="*/ 5890161 w 6982691"/>
                  <a:gd name="connsiteY7" fmla="*/ 9896 h 1719942"/>
                  <a:gd name="connsiteX8" fmla="*/ 6495803 w 6982691"/>
                  <a:gd name="connsiteY8" fmla="*/ 9896 h 1719942"/>
                  <a:gd name="connsiteX9" fmla="*/ 6899564 w 6982691"/>
                  <a:gd name="connsiteY9" fmla="*/ 33646 h 1719942"/>
                  <a:gd name="connsiteX10" fmla="*/ 6982691 w 6982691"/>
                  <a:gd name="connsiteY10" fmla="*/ 45522 h 171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82691" h="1719942">
                    <a:moveTo>
                      <a:pt x="0" y="1719942"/>
                    </a:moveTo>
                    <a:cubicBezTo>
                      <a:pt x="162296" y="1536864"/>
                      <a:pt x="324592" y="1353787"/>
                      <a:pt x="546265" y="1185553"/>
                    </a:cubicBezTo>
                    <a:cubicBezTo>
                      <a:pt x="767938" y="1017319"/>
                      <a:pt x="1074718" y="835231"/>
                      <a:pt x="1330037" y="710540"/>
                    </a:cubicBezTo>
                    <a:cubicBezTo>
                      <a:pt x="1585356" y="585849"/>
                      <a:pt x="1741715" y="530430"/>
                      <a:pt x="2078182" y="437407"/>
                    </a:cubicBezTo>
                    <a:cubicBezTo>
                      <a:pt x="2414649" y="344384"/>
                      <a:pt x="3028208" y="213755"/>
                      <a:pt x="3348842" y="152399"/>
                    </a:cubicBezTo>
                    <a:cubicBezTo>
                      <a:pt x="3669476" y="91043"/>
                      <a:pt x="3718957" y="93022"/>
                      <a:pt x="4001985" y="69272"/>
                    </a:cubicBezTo>
                    <a:cubicBezTo>
                      <a:pt x="4285013" y="45522"/>
                      <a:pt x="4732317" y="19792"/>
                      <a:pt x="5047013" y="9896"/>
                    </a:cubicBezTo>
                    <a:cubicBezTo>
                      <a:pt x="5361709" y="0"/>
                      <a:pt x="5890161" y="9896"/>
                      <a:pt x="5890161" y="9896"/>
                    </a:cubicBezTo>
                    <a:lnTo>
                      <a:pt x="6495803" y="9896"/>
                    </a:lnTo>
                    <a:cubicBezTo>
                      <a:pt x="6664037" y="13854"/>
                      <a:pt x="6818416" y="27708"/>
                      <a:pt x="6899564" y="33646"/>
                    </a:cubicBezTo>
                    <a:cubicBezTo>
                      <a:pt x="6980712" y="39584"/>
                      <a:pt x="6953003" y="37605"/>
                      <a:pt x="6982691" y="45522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Hexagon 49"/>
              <p:cNvSpPr/>
              <p:nvPr/>
            </p:nvSpPr>
            <p:spPr>
              <a:xfrm rot="1800000">
                <a:off x="2996165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Hexagon 50"/>
              <p:cNvSpPr/>
              <p:nvPr/>
            </p:nvSpPr>
            <p:spPr>
              <a:xfrm rot="1800000">
                <a:off x="3720065" y="41260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Hexagon 51"/>
              <p:cNvSpPr/>
              <p:nvPr/>
            </p:nvSpPr>
            <p:spPr>
              <a:xfrm rot="1800000">
                <a:off x="3729591" y="159242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Hexagon 52"/>
              <p:cNvSpPr/>
              <p:nvPr/>
            </p:nvSpPr>
            <p:spPr>
              <a:xfrm rot="1800000">
                <a:off x="2977115" y="32560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Hexagon 53"/>
              <p:cNvSpPr/>
              <p:nvPr/>
            </p:nvSpPr>
            <p:spPr>
              <a:xfrm rot="1800000">
                <a:off x="4463014" y="53833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6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54"/>
              <p:cNvSpPr/>
              <p:nvPr/>
            </p:nvSpPr>
            <p:spPr>
              <a:xfrm rot="1800000">
                <a:off x="-382404" y="4201528"/>
                <a:ext cx="1261499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56357 w 1261499"/>
                  <a:gd name="connsiteY5" fmla="*/ 1388236 h 1388236"/>
                  <a:gd name="connsiteX6" fmla="*/ 0 w 1261499"/>
                  <a:gd name="connsiteY6" fmla="*/ 10509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744578 w 1261499"/>
                  <a:gd name="connsiteY5" fmla="*/ 1387893 h 1388236"/>
                  <a:gd name="connsiteX6" fmla="*/ 0 w 1261499"/>
                  <a:gd name="connsiteY6" fmla="*/ 10509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1499" h="1388236">
                    <a:moveTo>
                      <a:pt x="0" y="105098"/>
                    </a:moveTo>
                    <a:lnTo>
                      <a:pt x="56357" y="0"/>
                    </a:lnTo>
                    <a:lnTo>
                      <a:pt x="865241" y="0"/>
                    </a:lnTo>
                    <a:lnTo>
                      <a:pt x="1261499" y="694118"/>
                    </a:lnTo>
                    <a:lnTo>
                      <a:pt x="865241" y="1388236"/>
                    </a:lnTo>
                    <a:lnTo>
                      <a:pt x="744578" y="1387893"/>
                    </a:lnTo>
                    <a:lnTo>
                      <a:pt x="0" y="105098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Hexagon 55"/>
              <p:cNvSpPr/>
              <p:nvPr/>
            </p:nvSpPr>
            <p:spPr>
              <a:xfrm rot="1800000">
                <a:off x="24365" y="540242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Hexagon 56"/>
              <p:cNvSpPr/>
              <p:nvPr/>
            </p:nvSpPr>
            <p:spPr>
              <a:xfrm rot="1800000">
                <a:off x="52941" y="28497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Hexagon 57"/>
              <p:cNvSpPr/>
              <p:nvPr/>
            </p:nvSpPr>
            <p:spPr>
              <a:xfrm rot="1800000">
                <a:off x="776840" y="412607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Hexagon 58"/>
              <p:cNvSpPr/>
              <p:nvPr/>
            </p:nvSpPr>
            <p:spPr>
              <a:xfrm rot="1800000">
                <a:off x="1510265" y="54119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Hexagon 59"/>
              <p:cNvSpPr/>
              <p:nvPr/>
            </p:nvSpPr>
            <p:spPr>
              <a:xfrm rot="1800000">
                <a:off x="1529316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Hexagon 94"/>
              <p:cNvSpPr/>
              <p:nvPr/>
            </p:nvSpPr>
            <p:spPr>
              <a:xfrm rot="1800000">
                <a:off x="795890" y="15638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Hexagon 95"/>
              <p:cNvSpPr/>
              <p:nvPr/>
            </p:nvSpPr>
            <p:spPr>
              <a:xfrm rot="1800000">
                <a:off x="6806166" y="41451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Hexagon 96"/>
              <p:cNvSpPr/>
              <p:nvPr/>
            </p:nvSpPr>
            <p:spPr>
              <a:xfrm rot="1800000">
                <a:off x="7549116" y="542147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Hexagon 97"/>
              <p:cNvSpPr/>
              <p:nvPr/>
            </p:nvSpPr>
            <p:spPr>
              <a:xfrm rot="1800000">
                <a:off x="7549117" y="28687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98"/>
              <p:cNvSpPr/>
              <p:nvPr/>
            </p:nvSpPr>
            <p:spPr>
              <a:xfrm rot="1800000">
                <a:off x="8306521" y="4055629"/>
                <a:ext cx="1243407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474029 w 1601400"/>
                  <a:gd name="connsiteY2" fmla="*/ 4016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43407"/>
                  <a:gd name="connsiteY0" fmla="*/ 694118 h 1388236"/>
                  <a:gd name="connsiteX1" fmla="*/ 396258 w 1243407"/>
                  <a:gd name="connsiteY1" fmla="*/ 0 h 1388236"/>
                  <a:gd name="connsiteX2" fmla="*/ 474029 w 1243407"/>
                  <a:gd name="connsiteY2" fmla="*/ 4016 h 1388236"/>
                  <a:gd name="connsiteX3" fmla="*/ 1243407 w 1243407"/>
                  <a:gd name="connsiteY3" fmla="*/ 1325983 h 1388236"/>
                  <a:gd name="connsiteX4" fmla="*/ 1205142 w 1243407"/>
                  <a:gd name="connsiteY4" fmla="*/ 1388236 h 1388236"/>
                  <a:gd name="connsiteX5" fmla="*/ 396258 w 1243407"/>
                  <a:gd name="connsiteY5" fmla="*/ 1388236 h 1388236"/>
                  <a:gd name="connsiteX6" fmla="*/ 0 w 1243407"/>
                  <a:gd name="connsiteY6" fmla="*/ 69411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3407" h="1388236">
                    <a:moveTo>
                      <a:pt x="0" y="694118"/>
                    </a:moveTo>
                    <a:lnTo>
                      <a:pt x="396258" y="0"/>
                    </a:lnTo>
                    <a:lnTo>
                      <a:pt x="474029" y="4016"/>
                    </a:lnTo>
                    <a:lnTo>
                      <a:pt x="1243407" y="1325983"/>
                    </a:lnTo>
                    <a:lnTo>
                      <a:pt x="1205142" y="1388236"/>
                    </a:lnTo>
                    <a:lnTo>
                      <a:pt x="396258" y="1388236"/>
                    </a:lnTo>
                    <a:lnTo>
                      <a:pt x="0" y="694118"/>
                    </a:lnTo>
                    <a:close/>
                  </a:path>
                </a:pathLst>
              </a:cu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99"/>
              <p:cNvSpPr/>
              <p:nvPr/>
            </p:nvSpPr>
            <p:spPr>
              <a:xfrm rot="1800000">
                <a:off x="8306771" y="1511524"/>
                <a:ext cx="1241871" cy="1388822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704 h 1388822"/>
                  <a:gd name="connsiteX1" fmla="*/ 396258 w 1601400"/>
                  <a:gd name="connsiteY1" fmla="*/ 586 h 1388822"/>
                  <a:gd name="connsiteX2" fmla="*/ 482002 w 1601400"/>
                  <a:gd name="connsiteY2" fmla="*/ 0 h 1388822"/>
                  <a:gd name="connsiteX3" fmla="*/ 1601400 w 1601400"/>
                  <a:gd name="connsiteY3" fmla="*/ 694704 h 1388822"/>
                  <a:gd name="connsiteX4" fmla="*/ 1205142 w 1601400"/>
                  <a:gd name="connsiteY4" fmla="*/ 1388822 h 1388822"/>
                  <a:gd name="connsiteX5" fmla="*/ 396258 w 1601400"/>
                  <a:gd name="connsiteY5" fmla="*/ 1388822 h 1388822"/>
                  <a:gd name="connsiteX6" fmla="*/ 0 w 1601400"/>
                  <a:gd name="connsiteY6" fmla="*/ 694704 h 1388822"/>
                  <a:gd name="connsiteX0" fmla="*/ 0 w 1241871"/>
                  <a:gd name="connsiteY0" fmla="*/ 694704 h 1388822"/>
                  <a:gd name="connsiteX1" fmla="*/ 396258 w 1241871"/>
                  <a:gd name="connsiteY1" fmla="*/ 586 h 1388822"/>
                  <a:gd name="connsiteX2" fmla="*/ 482002 w 1241871"/>
                  <a:gd name="connsiteY2" fmla="*/ 0 h 1388822"/>
                  <a:gd name="connsiteX3" fmla="*/ 1241871 w 1241871"/>
                  <a:gd name="connsiteY3" fmla="*/ 1323912 h 1388822"/>
                  <a:gd name="connsiteX4" fmla="*/ 1205142 w 1241871"/>
                  <a:gd name="connsiteY4" fmla="*/ 1388822 h 1388822"/>
                  <a:gd name="connsiteX5" fmla="*/ 396258 w 1241871"/>
                  <a:gd name="connsiteY5" fmla="*/ 1388822 h 1388822"/>
                  <a:gd name="connsiteX6" fmla="*/ 0 w 1241871"/>
                  <a:gd name="connsiteY6" fmla="*/ 694704 h 138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871" h="1388822">
                    <a:moveTo>
                      <a:pt x="0" y="694704"/>
                    </a:moveTo>
                    <a:lnTo>
                      <a:pt x="396258" y="586"/>
                    </a:lnTo>
                    <a:lnTo>
                      <a:pt x="482002" y="0"/>
                    </a:lnTo>
                    <a:lnTo>
                      <a:pt x="1241871" y="1323912"/>
                    </a:lnTo>
                    <a:lnTo>
                      <a:pt x="1205142" y="1388822"/>
                    </a:lnTo>
                    <a:lnTo>
                      <a:pt x="396258" y="1388822"/>
                    </a:lnTo>
                    <a:lnTo>
                      <a:pt x="0" y="694704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2" name="Picture 6" descr="CoverOverlay.png"/>
            <p:cNvPicPr>
              <a:picLocks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215798" y="-243408"/>
              <a:ext cx="9576000" cy="7308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273" name="Rectangle 65"/>
            <p:cNvSpPr/>
            <p:nvPr userDrawn="1"/>
          </p:nvSpPr>
          <p:spPr>
            <a:xfrm>
              <a:off x="46608" y="46376"/>
              <a:ext cx="9097392" cy="6750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6350">
              <a:solidFill>
                <a:srgbClr val="BFEF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466839" y="3162318"/>
              <a:ext cx="8297553" cy="821119"/>
              <a:chOff x="466839" y="3162318"/>
              <a:chExt cx="8297553" cy="821119"/>
            </a:xfrm>
          </p:grpSpPr>
          <p:sp>
            <p:nvSpPr>
              <p:cNvPr id="91" name="WordArt 75"/>
              <p:cNvSpPr>
                <a:spLocks noChangeArrowheads="1" noChangeShapeType="1" noTextEdit="1"/>
              </p:cNvSpPr>
              <p:nvPr/>
            </p:nvSpPr>
            <p:spPr bwMode="auto">
              <a:xfrm rot="19537802">
                <a:off x="2058230" y="3387200"/>
                <a:ext cx="3960000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微型计算机原理与接口技术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  <p:sp>
            <p:nvSpPr>
              <p:cNvPr id="92" name="WordArt 76"/>
              <p:cNvSpPr>
                <a:spLocks noChangeArrowheads="1" noChangeShapeType="1" noTextEdit="1"/>
              </p:cNvSpPr>
              <p:nvPr/>
            </p:nvSpPr>
            <p:spPr bwMode="auto">
              <a:xfrm rot="19520900">
                <a:off x="466839" y="3162318"/>
                <a:ext cx="3132000" cy="468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中国水利水电出版社</a:t>
                </a:r>
              </a:p>
            </p:txBody>
          </p:sp>
          <p:sp>
            <p:nvSpPr>
              <p:cNvPr id="48" name="WordArt 75"/>
              <p:cNvSpPr>
                <a:spLocks noChangeArrowheads="1" noChangeShapeType="1" noTextEdit="1"/>
              </p:cNvSpPr>
              <p:nvPr userDrawn="1"/>
            </p:nvSpPr>
            <p:spPr bwMode="auto">
              <a:xfrm rot="19537802">
                <a:off x="4477621" y="3479437"/>
                <a:ext cx="4286771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numCol="1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lvl="0" algn="ctr"/>
                <a:r>
                  <a:rPr lang="en-US" altLang="zh-CN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ISBN 978-7-5170-3719-4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0" y="-10234"/>
              <a:ext cx="9197853" cy="6806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4" name="Title Placeholder 1"/>
          <p:cNvSpPr>
            <a:spLocks noGrp="1"/>
          </p:cNvSpPr>
          <p:nvPr>
            <p:ph type="title"/>
          </p:nvPr>
        </p:nvSpPr>
        <p:spPr>
          <a:xfrm>
            <a:off x="1043490" y="1017430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275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13418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41926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8" r:id="rId3"/>
    <p:sldLayoutId id="2147483694" r:id="rId4"/>
    <p:sldLayoutId id="2147483691" r:id="rId5"/>
    <p:sldLayoutId id="2147483701" r:id="rId6"/>
    <p:sldLayoutId id="2147483673" r:id="rId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1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6444208" y="188640"/>
            <a:ext cx="2304256" cy="387614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8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zh-CN" altLang="en-US" sz="800" b="1" dirty="0">
              <a:solidFill>
                <a:srgbClr val="88D4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5.2.4  8255A</a:t>
            </a:r>
            <a:r>
              <a:rPr lang="zh-CN" altLang="zh-CN" dirty="0"/>
              <a:t>的工作</a:t>
            </a:r>
            <a:r>
              <a:rPr lang="zh-CN" altLang="zh-CN" dirty="0" smtClean="0"/>
              <a:t>方式</a:t>
            </a:r>
            <a:endParaRPr lang="zh-CN" altLang="en-US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40000" y="1124744"/>
            <a:ext cx="84964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777777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14350" indent="-514350" algn="l">
              <a:spcBef>
                <a:spcPct val="50000"/>
              </a:spcBef>
              <a:buFont typeface="+mj-ea"/>
              <a:buAutoNum type="circleNumDbPlain"/>
            </a:pP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方式</a:t>
            </a:r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0  </a:t>
            </a:r>
            <a:r>
              <a:rPr lang="zh-CN" altLang="en-US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基本</a:t>
            </a: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输入</a:t>
            </a:r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/</a:t>
            </a: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输出</a:t>
            </a:r>
            <a:r>
              <a:rPr lang="zh-CN" altLang="en-US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方式</a:t>
            </a:r>
            <a:r>
              <a:rPr lang="zh-CN" altLang="en-US" sz="28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 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适用于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口、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口、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口 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40000" y="3140968"/>
            <a:ext cx="81528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14350" indent="-514350" algn="l">
              <a:spcBef>
                <a:spcPct val="50000"/>
              </a:spcBef>
              <a:buFont typeface="+mj-ea"/>
              <a:buAutoNum type="circleNumDbPlain" startAt="2"/>
            </a:pP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方式</a:t>
            </a:r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  </a:t>
            </a:r>
            <a:r>
              <a:rPr lang="zh-CN" altLang="en-US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选通</a:t>
            </a: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输入</a:t>
            </a:r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/</a:t>
            </a: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输出</a:t>
            </a:r>
            <a:r>
              <a:rPr lang="zh-CN" altLang="en-US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</a:t>
            </a:r>
            <a:r>
              <a:rPr lang="zh-CN" altLang="en-US" sz="28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式 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 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适用于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口、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口 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71600" y="1628800"/>
            <a:ext cx="7721248" cy="14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口、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口、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口高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位、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口低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位皆可作为单向数据传输口，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通过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指令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可以随时进行数据的输入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输出操作，而无需固定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的联络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信号，也不使用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中断。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方式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只能用于无条件传送方式或查询传送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方式。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71600" y="3638280"/>
            <a:ext cx="7721248" cy="108952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　　 </a:t>
            </a:r>
            <a:r>
              <a:rPr lang="en-US" altLang="zh-CN" dirty="0"/>
              <a:t>A</a:t>
            </a:r>
            <a:r>
              <a:rPr lang="zh-CN" altLang="en-US" dirty="0"/>
              <a:t>口、</a:t>
            </a:r>
            <a:r>
              <a:rPr lang="en-US" altLang="zh-CN" dirty="0"/>
              <a:t>B</a:t>
            </a:r>
            <a:r>
              <a:rPr lang="zh-CN" altLang="en-US" dirty="0"/>
              <a:t>口皆可作为单向数据传输口，</a:t>
            </a:r>
            <a:r>
              <a:rPr lang="en-US" altLang="zh-CN" dirty="0"/>
              <a:t> C</a:t>
            </a:r>
            <a:r>
              <a:rPr lang="zh-CN" altLang="zh-CN" dirty="0"/>
              <a:t>口的某些位专</a:t>
            </a:r>
            <a:r>
              <a:rPr lang="zh-CN" altLang="zh-CN" dirty="0" smtClean="0"/>
              <a:t>门</a:t>
            </a:r>
            <a:r>
              <a:rPr lang="zh-CN" altLang="en-US" dirty="0" smtClean="0"/>
              <a:t>用作</a:t>
            </a:r>
            <a:r>
              <a:rPr lang="zh-CN" altLang="zh-CN" dirty="0" smtClean="0"/>
              <a:t>联</a:t>
            </a:r>
            <a:r>
              <a:rPr lang="zh-CN" altLang="zh-CN" dirty="0"/>
              <a:t>络信号，配合</a:t>
            </a:r>
            <a:r>
              <a:rPr lang="en-US" altLang="zh-CN" dirty="0"/>
              <a:t>A</a:t>
            </a:r>
            <a:r>
              <a:rPr lang="zh-CN" altLang="zh-CN" dirty="0"/>
              <a:t>口和</a:t>
            </a:r>
            <a:r>
              <a:rPr lang="en-US" altLang="zh-CN" dirty="0"/>
              <a:t>B</a:t>
            </a:r>
            <a:r>
              <a:rPr lang="zh-CN" altLang="zh-CN" dirty="0"/>
              <a:t>口的数据传输。</a:t>
            </a:r>
            <a:endParaRPr lang="en-US" altLang="zh-CN" dirty="0"/>
          </a:p>
          <a:p>
            <a:r>
              <a:rPr lang="zh-CN" altLang="en-US" dirty="0"/>
              <a:t>　　方式</a:t>
            </a:r>
            <a:r>
              <a:rPr lang="en-US" altLang="zh-CN" dirty="0"/>
              <a:t>1</a:t>
            </a:r>
            <a:r>
              <a:rPr lang="zh-CN" altLang="en-US" dirty="0"/>
              <a:t>通常用于查询传送方式或中断传送方式。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970493" y="5257800"/>
            <a:ext cx="7730492" cy="10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　　</a:t>
            </a:r>
            <a:r>
              <a:rPr lang="en-US" altLang="zh-CN" dirty="0"/>
              <a:t>A</a:t>
            </a:r>
            <a:r>
              <a:rPr lang="zh-CN" altLang="en-US" dirty="0"/>
              <a:t>口既可以输入数据也可以输出数据，</a:t>
            </a:r>
            <a:r>
              <a:rPr lang="en-US" altLang="zh-CN" dirty="0"/>
              <a:t>C</a:t>
            </a:r>
            <a:r>
              <a:rPr lang="zh-CN" altLang="en-US" dirty="0"/>
              <a:t>口的某些位专门用作联络</a:t>
            </a:r>
            <a:r>
              <a:rPr lang="zh-CN" altLang="en-US" dirty="0" smtClean="0"/>
              <a:t>信号，</a:t>
            </a:r>
            <a:r>
              <a:rPr lang="zh-CN" altLang="zh-CN" dirty="0" smtClean="0"/>
              <a:t>配合</a:t>
            </a:r>
            <a:r>
              <a:rPr lang="en-US" altLang="zh-CN" dirty="0"/>
              <a:t>A</a:t>
            </a:r>
            <a:r>
              <a:rPr lang="zh-CN" altLang="zh-CN" dirty="0" smtClean="0"/>
              <a:t>口的</a:t>
            </a:r>
            <a:r>
              <a:rPr lang="zh-CN" altLang="zh-CN" dirty="0"/>
              <a:t>数据</a:t>
            </a:r>
            <a:r>
              <a:rPr lang="zh-CN" altLang="zh-CN" dirty="0" smtClean="0"/>
              <a:t>传输</a:t>
            </a:r>
            <a:r>
              <a:rPr lang="en-US" altLang="zh-CN" dirty="0" smtClean="0"/>
              <a:t>/</a:t>
            </a:r>
            <a:r>
              <a:rPr lang="zh-CN" altLang="en-US" dirty="0" smtClean="0"/>
              <a:t>输出。</a:t>
            </a:r>
            <a:endParaRPr lang="en-US" altLang="zh-CN" dirty="0" smtClean="0"/>
          </a:p>
          <a:p>
            <a:r>
              <a:rPr lang="zh-CN" altLang="en-US" dirty="0" smtClean="0"/>
              <a:t>　　方式</a:t>
            </a:r>
            <a:r>
              <a:rPr lang="en-US" altLang="zh-CN" dirty="0"/>
              <a:t>2</a:t>
            </a:r>
            <a:r>
              <a:rPr lang="zh-CN" altLang="en-US" dirty="0"/>
              <a:t>通常用于查询</a:t>
            </a:r>
            <a:r>
              <a:rPr lang="zh-CN" altLang="en-US" dirty="0" smtClean="0"/>
              <a:t>传送方式或</a:t>
            </a:r>
            <a:r>
              <a:rPr lang="zh-CN" altLang="en-US" dirty="0"/>
              <a:t>中断传送</a:t>
            </a:r>
            <a:r>
              <a:rPr lang="zh-CN" altLang="en-US" dirty="0" smtClean="0"/>
              <a:t>方式。</a:t>
            </a:r>
            <a:endParaRPr lang="zh-CN" altLang="en-US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39999" y="4749412"/>
            <a:ext cx="79864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14350" indent="-514350" algn="l">
              <a:spcBef>
                <a:spcPct val="50000"/>
              </a:spcBef>
              <a:buFont typeface="+mj-ea"/>
              <a:buAutoNum type="circleNumDbPlain" startAt="3"/>
            </a:pP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方式</a:t>
            </a:r>
            <a:r>
              <a:rPr lang="en-US" altLang="zh-CN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  </a:t>
            </a:r>
            <a:r>
              <a:rPr lang="zh-CN" altLang="en-US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双向选通</a:t>
            </a: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输入</a:t>
            </a:r>
            <a:r>
              <a:rPr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/</a:t>
            </a:r>
            <a:r>
              <a:rPr lang="zh-CN" altLang="en-US" sz="2800" dirty="0" smtClean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输出</a:t>
            </a:r>
            <a:r>
              <a:rPr lang="zh-CN" altLang="en-US" sz="2800" dirty="0">
                <a:solidFill>
                  <a:srgbClr val="0070C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方式 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 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仅适用于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口 </a:t>
            </a:r>
            <a:r>
              <a:rPr lang="en-US" altLang="zh-CN" sz="2400" dirty="0">
                <a:solidFill>
                  <a:srgbClr val="00B0F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9945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75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nimBg="1" autoUpdateAnimBg="0"/>
      <p:bldP spid="6" grpId="0" animBg="1" autoUpdateAnimBg="0"/>
      <p:bldP spid="7" grpId="0" animBg="1" autoUpdateAnimBg="0"/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321604"/>
            <a:ext cx="1620957" cy="523220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lang="zh-CN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方式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0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5.2.4  8255A</a:t>
            </a:r>
            <a:r>
              <a:rPr lang="zh-CN" altLang="zh-CN" smtClean="0"/>
              <a:t>的工作方式</a:t>
            </a:r>
            <a:endParaRPr lang="zh-CN" altLang="en-US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976290" y="1321604"/>
            <a:ext cx="4852610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输入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/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输出（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A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口、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B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口、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C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口）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15227" y="2060848"/>
            <a:ext cx="4061229" cy="4032448"/>
            <a:chOff x="4471211" y="1628800"/>
            <a:chExt cx="4061229" cy="4032448"/>
          </a:xfrm>
        </p:grpSpPr>
        <p:grpSp>
          <p:nvGrpSpPr>
            <p:cNvPr id="30" name="组合 29"/>
            <p:cNvGrpSpPr/>
            <p:nvPr/>
          </p:nvGrpSpPr>
          <p:grpSpPr>
            <a:xfrm>
              <a:off x="4471211" y="1628800"/>
              <a:ext cx="3959664" cy="4032448"/>
              <a:chOff x="4471211" y="1628800"/>
              <a:chExt cx="3959664" cy="40324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4616712" y="1628800"/>
                <a:ext cx="3814163" cy="4032448"/>
                <a:chOff x="4616712" y="1628800"/>
                <a:chExt cx="3814163" cy="4032448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4616712" y="1628800"/>
                  <a:ext cx="3814163" cy="403244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rgbClr val="00B05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35" name="组合 34"/>
                <p:cNvGrpSpPr/>
                <p:nvPr/>
              </p:nvGrpSpPr>
              <p:grpSpPr>
                <a:xfrm>
                  <a:off x="4784223" y="1899085"/>
                  <a:ext cx="3487390" cy="2977693"/>
                  <a:chOff x="4784223" y="1899085"/>
                  <a:chExt cx="3487390" cy="2977693"/>
                </a:xfrm>
              </p:grpSpPr>
              <p:grpSp>
                <p:nvGrpSpPr>
                  <p:cNvPr id="36" name="组合 35"/>
                  <p:cNvGrpSpPr/>
                  <p:nvPr/>
                </p:nvGrpSpPr>
                <p:grpSpPr>
                  <a:xfrm>
                    <a:off x="4784223" y="1899085"/>
                    <a:ext cx="1565058" cy="2977693"/>
                    <a:chOff x="4784223" y="1899085"/>
                    <a:chExt cx="1565058" cy="2977693"/>
                  </a:xfrm>
                </p:grpSpPr>
                <p:sp>
                  <p:nvSpPr>
                    <p:cNvPr id="43" name="Rectangle 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4784223" y="1899085"/>
                      <a:ext cx="1548968" cy="2977693"/>
                    </a:xfrm>
                    <a:prstGeom prst="rect">
                      <a:avLst/>
                    </a:prstGeom>
                    <a:solidFill>
                      <a:srgbClr val="CCCCFF">
                        <a:alpha val="50196"/>
                      </a:srgb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zh-CN" altLang="en-US" sz="200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4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8513" y="4163956"/>
                      <a:ext cx="1062149" cy="579901"/>
                    </a:xfrm>
                    <a:prstGeom prst="rect">
                      <a:avLst/>
                    </a:prstGeom>
                    <a:solidFill>
                      <a:srgbClr val="FFCC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zh-CN" altLang="en-US" sz="200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5" name="Rectangle 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68513" y="2046341"/>
                      <a:ext cx="1062149" cy="579901"/>
                    </a:xfrm>
                    <a:prstGeom prst="rect">
                      <a:avLst/>
                    </a:prstGeom>
                    <a:solidFill>
                      <a:srgbClr val="FFCC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zh-CN" altLang="en-US" sz="200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6" name="Text 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847492" y="3028292"/>
                      <a:ext cx="1489175" cy="8144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PC0</a:t>
                      </a:r>
                      <a:endParaRPr kumimoji="0" lang="en-US" altLang="zh-CN" sz="20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7" name="Text Box 2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913650" y="2666963"/>
                      <a:ext cx="1432265" cy="7199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PC7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8" name="Text Box 4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267968" y="2084785"/>
                      <a:ext cx="1081313" cy="5017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A</a:t>
                      </a: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口</a:t>
                      </a:r>
                    </a:p>
                  </p:txBody>
                </p:sp>
                <p:sp>
                  <p:nvSpPr>
                    <p:cNvPr id="49" name="Text Box 2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916813" y="3364148"/>
                      <a:ext cx="1432264" cy="7199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PC1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0" name="Text Box 3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859901" y="3722513"/>
                      <a:ext cx="1489175" cy="8144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PC6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1" name="Text Box 2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267968" y="4205657"/>
                      <a:ext cx="1081313" cy="5017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B</a:t>
                      </a: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口</a:t>
                      </a:r>
                    </a:p>
                  </p:txBody>
                </p:sp>
              </p:grpSp>
              <p:grpSp>
                <p:nvGrpSpPr>
                  <p:cNvPr id="37" name="组合 36"/>
                  <p:cNvGrpSpPr/>
                  <p:nvPr/>
                </p:nvGrpSpPr>
                <p:grpSpPr>
                  <a:xfrm>
                    <a:off x="6524981" y="2098466"/>
                    <a:ext cx="1746632" cy="548951"/>
                    <a:chOff x="6524981" y="2098466"/>
                    <a:chExt cx="1746632" cy="548951"/>
                  </a:xfrm>
                </p:grpSpPr>
                <p:sp>
                  <p:nvSpPr>
                    <p:cNvPr id="41" name="Rectangle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057729" y="2098466"/>
                      <a:ext cx="1213884" cy="469133"/>
                    </a:xfrm>
                    <a:prstGeom prst="rect">
                      <a:avLst/>
                    </a:prstGeom>
                    <a:solidFill>
                      <a:schemeClr val="accent5">
                        <a:lumMod val="20000"/>
                        <a:lumOff val="80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zh-CN" altLang="en-US" sz="200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2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524981" y="2145705"/>
                      <a:ext cx="1723143" cy="5017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</a:t>
                      </a: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输入设备</a:t>
                      </a:r>
                    </a:p>
                  </p:txBody>
                </p:sp>
              </p:grpSp>
              <p:grpSp>
                <p:nvGrpSpPr>
                  <p:cNvPr id="38" name="组合 37"/>
                  <p:cNvGrpSpPr/>
                  <p:nvPr/>
                </p:nvGrpSpPr>
                <p:grpSpPr>
                  <a:xfrm>
                    <a:off x="6534465" y="4219992"/>
                    <a:ext cx="1737148" cy="548299"/>
                    <a:chOff x="6534465" y="4219992"/>
                    <a:chExt cx="1737148" cy="548299"/>
                  </a:xfrm>
                </p:grpSpPr>
                <p:sp>
                  <p:nvSpPr>
                    <p:cNvPr id="39" name="Rectangle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057729" y="4219992"/>
                      <a:ext cx="1213884" cy="469133"/>
                    </a:xfrm>
                    <a:prstGeom prst="rect">
                      <a:avLst/>
                    </a:prstGeom>
                    <a:solidFill>
                      <a:schemeClr val="accent5">
                        <a:lumMod val="20000"/>
                        <a:lumOff val="80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zh-CN" altLang="en-US" sz="200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40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534465" y="4266579"/>
                      <a:ext cx="1723145" cy="5017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00CC99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  </a:t>
                      </a: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输出设备</a:t>
                      </a:r>
                    </a:p>
                  </p:txBody>
                </p:sp>
              </p:grpSp>
            </p:grpSp>
          </p:grpSp>
          <p:sp>
            <p:nvSpPr>
              <p:cNvPr id="33" name="Text Box 42"/>
              <p:cNvSpPr txBox="1">
                <a:spLocks noChangeArrowheads="1"/>
              </p:cNvSpPr>
              <p:nvPr/>
            </p:nvSpPr>
            <p:spPr bwMode="auto">
              <a:xfrm>
                <a:off x="4471211" y="2475729"/>
                <a:ext cx="1223591" cy="1840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8255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A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4649735" y="5147900"/>
              <a:ext cx="38827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（</a:t>
              </a:r>
              <a:r>
                <a:rPr lang="en-US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b</a:t>
              </a:r>
              <a:r>
                <a:rPr lang="zh-CN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）</a:t>
              </a:r>
              <a:r>
                <a:rPr lang="en-US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8255A</a:t>
              </a:r>
              <a:r>
                <a:rPr lang="zh-CN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用于查询传送方式示例</a:t>
              </a:r>
              <a:endPara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9309" y="2060848"/>
            <a:ext cx="4095623" cy="4032448"/>
            <a:chOff x="399309" y="1628800"/>
            <a:chExt cx="4095623" cy="4032448"/>
          </a:xfrm>
        </p:grpSpPr>
        <p:sp>
          <p:nvSpPr>
            <p:cNvPr id="53" name="矩形 52"/>
            <p:cNvSpPr/>
            <p:nvPr/>
          </p:nvSpPr>
          <p:spPr>
            <a:xfrm>
              <a:off x="613821" y="1628800"/>
              <a:ext cx="3814163" cy="40324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9552" y="5147900"/>
              <a:ext cx="38779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（</a:t>
              </a:r>
              <a:r>
                <a:rPr lang="en-US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a</a:t>
              </a:r>
              <a:r>
                <a:rPr lang="zh-CN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）</a:t>
              </a:r>
              <a:r>
                <a:rPr lang="en-US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8255A</a:t>
              </a:r>
              <a:r>
                <a:rPr lang="zh-CN" altLang="zh-CN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用于无条件传送方式示例</a:t>
              </a:r>
              <a:endParaRPr lang="zh-CN" altLang="en-US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99309" y="1927225"/>
              <a:ext cx="4095623" cy="2941935"/>
              <a:chOff x="1564297" y="1927225"/>
              <a:chExt cx="3393520" cy="2365871"/>
            </a:xfrm>
          </p:grpSpPr>
          <p:sp>
            <p:nvSpPr>
              <p:cNvPr id="56" name="Rectangle 7"/>
              <p:cNvSpPr>
                <a:spLocks noChangeArrowheads="1"/>
              </p:cNvSpPr>
              <p:nvPr/>
            </p:nvSpPr>
            <p:spPr bwMode="auto">
              <a:xfrm>
                <a:off x="1882273" y="1927225"/>
                <a:ext cx="1268356" cy="2365871"/>
              </a:xfrm>
              <a:prstGeom prst="rect">
                <a:avLst/>
              </a:prstGeom>
              <a:solidFill>
                <a:srgbClr val="CCCCFF">
                  <a:alpha val="50196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57" name="Rectangle 19"/>
              <p:cNvSpPr>
                <a:spLocks noChangeArrowheads="1"/>
              </p:cNvSpPr>
              <p:nvPr/>
            </p:nvSpPr>
            <p:spPr bwMode="auto">
              <a:xfrm>
                <a:off x="2280899" y="3726737"/>
                <a:ext cx="869730" cy="460749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58" name="Rectangle 13"/>
              <p:cNvSpPr>
                <a:spLocks noChangeArrowheads="1"/>
              </p:cNvSpPr>
              <p:nvPr/>
            </p:nvSpPr>
            <p:spPr bwMode="auto">
              <a:xfrm>
                <a:off x="2280899" y="2039047"/>
                <a:ext cx="869730" cy="460749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59" name="Rectangle 15"/>
              <p:cNvSpPr>
                <a:spLocks noChangeArrowheads="1"/>
              </p:cNvSpPr>
              <p:nvPr/>
            </p:nvSpPr>
            <p:spPr bwMode="auto">
              <a:xfrm>
                <a:off x="2280899" y="2592982"/>
                <a:ext cx="869730" cy="460749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2280899" y="3156235"/>
                <a:ext cx="869730" cy="460749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61" name="Text Box 12"/>
              <p:cNvSpPr txBox="1">
                <a:spLocks noChangeArrowheads="1"/>
              </p:cNvSpPr>
              <p:nvPr/>
            </p:nvSpPr>
            <p:spPr bwMode="auto">
              <a:xfrm>
                <a:off x="2283488" y="2069592"/>
                <a:ext cx="885261" cy="398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A</a:t>
                </a: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</a:t>
                </a:r>
                <a:endParaRPr kumimoji="0" 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2" name="Text Box 14"/>
              <p:cNvSpPr txBox="1">
                <a:spLocks noChangeArrowheads="1"/>
              </p:cNvSpPr>
              <p:nvPr/>
            </p:nvSpPr>
            <p:spPr bwMode="auto">
              <a:xfrm>
                <a:off x="2288665" y="2609472"/>
                <a:ext cx="869730" cy="626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C</a:t>
                </a:r>
                <a:r>
                  <a:rPr kumimoji="0" lang="zh-CN" altLang="en-US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高一半</a:t>
                </a:r>
                <a:endParaRPr kumimoji="0" lang="zh-CN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3" name="Text Box 16"/>
              <p:cNvSpPr txBox="1">
                <a:spLocks noChangeArrowheads="1"/>
              </p:cNvSpPr>
              <p:nvPr/>
            </p:nvSpPr>
            <p:spPr bwMode="auto">
              <a:xfrm>
                <a:off x="2252426" y="3165997"/>
                <a:ext cx="937030" cy="626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C</a:t>
                </a:r>
                <a:r>
                  <a:rPr kumimoji="0" lang="zh-CN" altLang="en-US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低一半</a:t>
                </a:r>
                <a:endParaRPr kumimoji="0" lang="zh-CN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4" name="Text Box 18"/>
              <p:cNvSpPr txBox="1">
                <a:spLocks noChangeArrowheads="1"/>
              </p:cNvSpPr>
              <p:nvPr/>
            </p:nvSpPr>
            <p:spPr bwMode="auto">
              <a:xfrm>
                <a:off x="2273134" y="3759869"/>
                <a:ext cx="895614" cy="398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B</a:t>
                </a:r>
                <a:r>
                  <a:rPr kumimoji="0" 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</a:t>
                </a:r>
                <a:endParaRPr kumimoji="0" 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5" name="Text Box 48"/>
              <p:cNvSpPr txBox="1">
                <a:spLocks noChangeArrowheads="1"/>
              </p:cNvSpPr>
              <p:nvPr/>
            </p:nvSpPr>
            <p:spPr bwMode="auto">
              <a:xfrm>
                <a:off x="1564297" y="2385387"/>
                <a:ext cx="1001741" cy="1462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8255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A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6" name="Text Box 8"/>
              <p:cNvSpPr txBox="1">
                <a:spLocks noChangeArrowheads="1"/>
              </p:cNvSpPr>
              <p:nvPr/>
            </p:nvSpPr>
            <p:spPr bwMode="auto">
              <a:xfrm>
                <a:off x="3544506" y="2099929"/>
                <a:ext cx="1410721" cy="398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PA7</a:t>
                </a:r>
                <a:r>
                  <a:rPr kumimoji="0" lang="zh-CN" altLang="en-US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～</a:t>
                </a: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PA0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7" name="Text Box 9"/>
              <p:cNvSpPr txBox="1">
                <a:spLocks noChangeArrowheads="1"/>
              </p:cNvSpPr>
              <p:nvPr/>
            </p:nvSpPr>
            <p:spPr bwMode="auto">
              <a:xfrm>
                <a:off x="3544506" y="2666807"/>
                <a:ext cx="1410721" cy="398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PC7</a:t>
                </a:r>
                <a:r>
                  <a:rPr kumimoji="0" lang="zh-CN" altLang="en-US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～</a:t>
                </a: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PC4</a:t>
                </a:r>
                <a:endPara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8" name="Text Box 10"/>
              <p:cNvSpPr txBox="1">
                <a:spLocks noChangeArrowheads="1"/>
              </p:cNvSpPr>
              <p:nvPr/>
            </p:nvSpPr>
            <p:spPr bwMode="auto">
              <a:xfrm>
                <a:off x="3544506" y="3220742"/>
                <a:ext cx="1410721" cy="398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PC3</a:t>
                </a:r>
                <a:r>
                  <a:rPr kumimoji="0" lang="zh-CN" altLang="en-US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～</a:t>
                </a: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PC0</a:t>
                </a:r>
                <a:endPara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69" name="Text Box 11"/>
              <p:cNvSpPr txBox="1">
                <a:spLocks noChangeArrowheads="1"/>
              </p:cNvSpPr>
              <p:nvPr/>
            </p:nvSpPr>
            <p:spPr bwMode="auto">
              <a:xfrm>
                <a:off x="3544506" y="3797974"/>
                <a:ext cx="1413311" cy="398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PB7</a:t>
                </a:r>
                <a:r>
                  <a:rPr kumimoji="0" lang="zh-CN" altLang="en-US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～</a:t>
                </a:r>
                <a:r>
                  <a:rPr kumimoji="0" lang="en-US" altLang="zh-CN" sz="2000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PB0</a:t>
                </a:r>
                <a:endPara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70" name="AutoShape 20"/>
              <p:cNvSpPr>
                <a:spLocks noChangeArrowheads="1"/>
              </p:cNvSpPr>
              <p:nvPr/>
            </p:nvSpPr>
            <p:spPr bwMode="auto">
              <a:xfrm rot="10800000" flipH="1">
                <a:off x="3157876" y="2205745"/>
                <a:ext cx="540475" cy="124247"/>
              </a:xfrm>
              <a:prstGeom prst="leftRightArrow">
                <a:avLst>
                  <a:gd name="adj1" fmla="val 50000"/>
                  <a:gd name="adj2" fmla="val 120000"/>
                </a:avLst>
              </a:prstGeom>
              <a:solidFill>
                <a:srgbClr val="92D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71" name="AutoShape 21"/>
              <p:cNvSpPr>
                <a:spLocks noChangeArrowheads="1"/>
              </p:cNvSpPr>
              <p:nvPr/>
            </p:nvSpPr>
            <p:spPr bwMode="auto">
              <a:xfrm rot="10800000" flipH="1">
                <a:off x="3157876" y="2762786"/>
                <a:ext cx="540475" cy="124247"/>
              </a:xfrm>
              <a:prstGeom prst="leftRightArrow">
                <a:avLst>
                  <a:gd name="adj1" fmla="val 50000"/>
                  <a:gd name="adj2" fmla="val 120000"/>
                </a:avLst>
              </a:prstGeom>
              <a:solidFill>
                <a:srgbClr val="92D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72" name="AutoShape 22"/>
              <p:cNvSpPr>
                <a:spLocks noChangeArrowheads="1"/>
              </p:cNvSpPr>
              <p:nvPr/>
            </p:nvSpPr>
            <p:spPr bwMode="auto">
              <a:xfrm rot="10800000" flipH="1">
                <a:off x="3157876" y="3327075"/>
                <a:ext cx="540475" cy="124247"/>
              </a:xfrm>
              <a:prstGeom prst="leftRightArrow">
                <a:avLst>
                  <a:gd name="adj1" fmla="val 50000"/>
                  <a:gd name="adj2" fmla="val 120000"/>
                </a:avLst>
              </a:prstGeom>
              <a:solidFill>
                <a:srgbClr val="92D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  <p:sp>
            <p:nvSpPr>
              <p:cNvPr id="73" name="AutoShape 23"/>
              <p:cNvSpPr>
                <a:spLocks noChangeArrowheads="1"/>
              </p:cNvSpPr>
              <p:nvPr/>
            </p:nvSpPr>
            <p:spPr bwMode="auto">
              <a:xfrm rot="10800000" flipH="1">
                <a:off x="3157876" y="3893435"/>
                <a:ext cx="540475" cy="124247"/>
              </a:xfrm>
              <a:prstGeom prst="leftRightArrow">
                <a:avLst>
                  <a:gd name="adj1" fmla="val 50000"/>
                  <a:gd name="adj2" fmla="val 120000"/>
                </a:avLst>
              </a:prstGeom>
              <a:solidFill>
                <a:srgbClr val="92D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20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6240357" y="2968697"/>
            <a:ext cx="1357165" cy="677637"/>
            <a:chOff x="5787828" y="2453321"/>
            <a:chExt cx="1492618" cy="723277"/>
          </a:xfrm>
        </p:grpSpPr>
        <p:sp>
          <p:nvSpPr>
            <p:cNvPr id="75" name="Text Box 3"/>
            <p:cNvSpPr txBox="1">
              <a:spLocks noChangeArrowheads="1"/>
            </p:cNvSpPr>
            <p:nvPr/>
          </p:nvSpPr>
          <p:spPr bwMode="auto">
            <a:xfrm>
              <a:off x="5787828" y="2453321"/>
              <a:ext cx="1394395" cy="723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清除</a:t>
              </a:r>
            </a:p>
          </p:txBody>
        </p:sp>
        <p:cxnSp>
          <p:nvCxnSpPr>
            <p:cNvPr id="76" name="Line 37"/>
            <p:cNvCxnSpPr>
              <a:cxnSpLocks noChangeShapeType="1"/>
            </p:cNvCxnSpPr>
            <p:nvPr/>
          </p:nvCxnSpPr>
          <p:spPr bwMode="auto">
            <a:xfrm flipV="1">
              <a:off x="6053879" y="2810440"/>
              <a:ext cx="12223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7" name="Line 38"/>
            <p:cNvCxnSpPr>
              <a:cxnSpLocks noChangeShapeType="1"/>
            </p:cNvCxnSpPr>
            <p:nvPr/>
          </p:nvCxnSpPr>
          <p:spPr bwMode="auto">
            <a:xfrm flipV="1">
              <a:off x="7280446" y="2486356"/>
              <a:ext cx="0" cy="3157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8" name="组合 77"/>
          <p:cNvGrpSpPr/>
          <p:nvPr/>
        </p:nvGrpSpPr>
        <p:grpSpPr>
          <a:xfrm>
            <a:off x="6221387" y="4317457"/>
            <a:ext cx="1372342" cy="677637"/>
            <a:chOff x="5766964" y="3892922"/>
            <a:chExt cx="1509310" cy="723277"/>
          </a:xfrm>
        </p:grpSpPr>
        <p:sp>
          <p:nvSpPr>
            <p:cNvPr id="79" name="Text Box 4"/>
            <p:cNvSpPr txBox="1">
              <a:spLocks noChangeArrowheads="1"/>
            </p:cNvSpPr>
            <p:nvPr/>
          </p:nvSpPr>
          <p:spPr bwMode="auto">
            <a:xfrm>
              <a:off x="5766964" y="3892922"/>
              <a:ext cx="1397871" cy="723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选通</a:t>
              </a:r>
            </a:p>
          </p:txBody>
        </p:sp>
        <p:cxnSp>
          <p:nvCxnSpPr>
            <p:cNvPr id="80" name="Line 32"/>
            <p:cNvCxnSpPr>
              <a:cxnSpLocks noChangeShapeType="1"/>
            </p:cNvCxnSpPr>
            <p:nvPr/>
          </p:nvCxnSpPr>
          <p:spPr bwMode="auto">
            <a:xfrm>
              <a:off x="6053879" y="3935692"/>
              <a:ext cx="12223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" name="Line 35"/>
            <p:cNvCxnSpPr>
              <a:cxnSpLocks noChangeShapeType="1"/>
            </p:cNvCxnSpPr>
            <p:nvPr/>
          </p:nvCxnSpPr>
          <p:spPr bwMode="auto">
            <a:xfrm>
              <a:off x="7270710" y="3935692"/>
              <a:ext cx="0" cy="3157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2" name="组合 81"/>
          <p:cNvGrpSpPr/>
          <p:nvPr/>
        </p:nvGrpSpPr>
        <p:grpSpPr>
          <a:xfrm>
            <a:off x="6341532" y="2999648"/>
            <a:ext cx="1656824" cy="796548"/>
            <a:chOff x="5899101" y="2486356"/>
            <a:chExt cx="1822185" cy="850197"/>
          </a:xfrm>
        </p:grpSpPr>
        <p:sp>
          <p:nvSpPr>
            <p:cNvPr id="83" name="Text Box 5"/>
            <p:cNvSpPr txBox="1">
              <a:spLocks noChangeArrowheads="1"/>
            </p:cNvSpPr>
            <p:nvPr/>
          </p:nvSpPr>
          <p:spPr bwMode="auto">
            <a:xfrm>
              <a:off x="5899101" y="2835823"/>
              <a:ext cx="1397871" cy="50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准备好</a:t>
              </a:r>
            </a:p>
          </p:txBody>
        </p:sp>
        <p:cxnSp>
          <p:nvCxnSpPr>
            <p:cNvPr id="84" name="Line 39"/>
            <p:cNvCxnSpPr>
              <a:cxnSpLocks noChangeShapeType="1"/>
            </p:cNvCxnSpPr>
            <p:nvPr/>
          </p:nvCxnSpPr>
          <p:spPr bwMode="auto">
            <a:xfrm flipV="1">
              <a:off x="6052488" y="3202679"/>
              <a:ext cx="16687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Line 40"/>
            <p:cNvCxnSpPr>
              <a:cxnSpLocks noChangeShapeType="1"/>
            </p:cNvCxnSpPr>
            <p:nvPr/>
          </p:nvCxnSpPr>
          <p:spPr bwMode="auto">
            <a:xfrm flipV="1">
              <a:off x="7721286" y="2486356"/>
              <a:ext cx="0" cy="7093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6" name="组合 85"/>
          <p:cNvGrpSpPr/>
          <p:nvPr/>
        </p:nvGrpSpPr>
        <p:grpSpPr>
          <a:xfrm>
            <a:off x="6341532" y="3965362"/>
            <a:ext cx="1656824" cy="689284"/>
            <a:chOff x="5899101" y="3517113"/>
            <a:chExt cx="1822185" cy="735708"/>
          </a:xfrm>
        </p:grpSpPr>
        <p:sp>
          <p:nvSpPr>
            <p:cNvPr id="87" name="Text Box 6"/>
            <p:cNvSpPr txBox="1">
              <a:spLocks noChangeArrowheads="1"/>
            </p:cNvSpPr>
            <p:nvPr/>
          </p:nvSpPr>
          <p:spPr bwMode="auto">
            <a:xfrm>
              <a:off x="5899101" y="3517113"/>
              <a:ext cx="1397871" cy="50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准备好</a:t>
              </a:r>
            </a:p>
          </p:txBody>
        </p:sp>
        <p:cxnSp>
          <p:nvCxnSpPr>
            <p:cNvPr id="88" name="Line 36"/>
            <p:cNvCxnSpPr>
              <a:cxnSpLocks noChangeShapeType="1"/>
            </p:cNvCxnSpPr>
            <p:nvPr/>
          </p:nvCxnSpPr>
          <p:spPr bwMode="auto">
            <a:xfrm>
              <a:off x="7721286" y="3543453"/>
              <a:ext cx="0" cy="7093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Line 41"/>
            <p:cNvCxnSpPr>
              <a:cxnSpLocks noChangeShapeType="1"/>
            </p:cNvCxnSpPr>
            <p:nvPr/>
          </p:nvCxnSpPr>
          <p:spPr bwMode="auto">
            <a:xfrm flipV="1">
              <a:off x="6052488" y="3543453"/>
              <a:ext cx="16687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0" name="AutoShape 46"/>
          <p:cNvSpPr>
            <a:spLocks noChangeArrowheads="1"/>
          </p:cNvSpPr>
          <p:nvPr/>
        </p:nvSpPr>
        <p:spPr bwMode="auto">
          <a:xfrm rot="10800000" flipH="1" flipV="1">
            <a:off x="6477207" y="2696015"/>
            <a:ext cx="720744" cy="156378"/>
          </a:xfrm>
          <a:prstGeom prst="leftArrow">
            <a:avLst>
              <a:gd name="adj1" fmla="val 50704"/>
              <a:gd name="adj2" fmla="val 154155"/>
            </a:avLst>
          </a:prstGeom>
          <a:solidFill>
            <a:srgbClr val="92D05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0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AutoShape 47"/>
          <p:cNvSpPr>
            <a:spLocks noChangeArrowheads="1"/>
          </p:cNvSpPr>
          <p:nvPr/>
        </p:nvSpPr>
        <p:spPr bwMode="auto">
          <a:xfrm rot="10800000" flipV="1">
            <a:off x="6477207" y="4814933"/>
            <a:ext cx="720744" cy="156378"/>
          </a:xfrm>
          <a:prstGeom prst="leftArrow">
            <a:avLst>
              <a:gd name="adj1" fmla="val 50704"/>
              <a:gd name="adj2" fmla="val 154155"/>
            </a:avLst>
          </a:prstGeom>
          <a:solidFill>
            <a:srgbClr val="92D05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0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18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8" presetClass="entr" presetSubtype="9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0" grpId="0" animBg="1"/>
      <p:bldP spid="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083513"/>
            <a:ext cx="1620957" cy="523220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zh-CN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方式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1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5.2.4  8255A</a:t>
            </a:r>
            <a:r>
              <a:rPr lang="zh-CN" altLang="zh-CN" dirty="0" smtClean="0"/>
              <a:t>的工作方式</a:t>
            </a:r>
            <a:endParaRPr lang="zh-CN" altLang="en-US" dirty="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33400" y="1729780"/>
            <a:ext cx="8077200" cy="1947363"/>
            <a:chOff x="336" y="861"/>
            <a:chExt cx="5088" cy="1371"/>
          </a:xfrm>
        </p:grpSpPr>
        <p:grpSp>
          <p:nvGrpSpPr>
            <p:cNvPr id="12" name="Group 5"/>
            <p:cNvGrpSpPr>
              <a:grpSpLocks/>
            </p:cNvGrpSpPr>
            <p:nvPr/>
          </p:nvGrpSpPr>
          <p:grpSpPr bwMode="auto">
            <a:xfrm>
              <a:off x="336" y="861"/>
              <a:ext cx="336" cy="1368"/>
              <a:chOff x="384" y="1360"/>
              <a:chExt cx="336" cy="1554"/>
            </a:xfrm>
          </p:grpSpPr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384" y="1360"/>
                <a:ext cx="336" cy="1554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435" y="1747"/>
                <a:ext cx="233" cy="8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C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P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U</a:t>
                </a:r>
              </a:p>
            </p:txBody>
          </p:sp>
        </p:grp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088" y="864"/>
              <a:ext cx="336" cy="1368"/>
              <a:chOff x="5184" y="1559"/>
              <a:chExt cx="336" cy="754"/>
            </a:xfrm>
          </p:grpSpPr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5184" y="1559"/>
                <a:ext cx="336" cy="754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1" name="Text Box 12"/>
              <p:cNvSpPr txBox="1">
                <a:spLocks noChangeArrowheads="1"/>
              </p:cNvSpPr>
              <p:nvPr/>
            </p:nvSpPr>
            <p:spPr bwMode="auto">
              <a:xfrm>
                <a:off x="5213" y="1752"/>
                <a:ext cx="278" cy="3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外</a:t>
                </a:r>
              </a:p>
              <a:p>
                <a:pPr algn="ctr">
                  <a:buFontTx/>
                  <a:buNone/>
                </a:pPr>
                <a:endParaRPr lang="zh-CN" altLang="en-US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设</a:t>
                </a:r>
              </a:p>
            </p:txBody>
          </p:sp>
        </p:grpSp>
      </p:grp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42664" y="1636456"/>
            <a:ext cx="8305800" cy="2052000"/>
          </a:xfrm>
          <a:prstGeom prst="rect">
            <a:avLst/>
          </a:prstGeom>
          <a:solidFill>
            <a:srgbClr val="E2E2E2"/>
          </a:solidFill>
          <a:ln>
            <a:solidFill>
              <a:srgbClr val="CCCCFF"/>
            </a:solidFill>
          </a:ln>
          <a:effectLst/>
          <a:extLst/>
        </p:spPr>
        <p:txBody>
          <a:bodyPr rot="10800000" wrap="none" anchor="ctr"/>
          <a:lstStyle/>
          <a:p>
            <a:endParaRPr lang="zh-CN" altLang="en-US"/>
          </a:p>
        </p:txBody>
      </p: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3124201" y="1632692"/>
            <a:ext cx="1770063" cy="1939926"/>
            <a:chOff x="1968" y="881"/>
            <a:chExt cx="1115" cy="1222"/>
          </a:xfrm>
        </p:grpSpPr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1968" y="924"/>
              <a:ext cx="1104" cy="1179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endParaRPr lang="zh-CN" altLang="en-US" sz="2000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016" y="1162"/>
              <a:ext cx="480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900" dirty="0">
                  <a:latin typeface="Times New Roman" pitchFamily="18" charset="0"/>
                  <a:ea typeface="宋体" pitchFamily="2" charset="-122"/>
                </a:rPr>
                <a:t>INTE</a:t>
              </a:r>
              <a:r>
                <a:rPr lang="en-US" altLang="zh-CN" sz="19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</a:p>
          </p:txBody>
        </p:sp>
        <p:sp>
          <p:nvSpPr>
            <p:cNvPr id="20" name="AutoShape 18"/>
            <p:cNvSpPr>
              <a:spLocks noChangeArrowheads="1"/>
            </p:cNvSpPr>
            <p:nvPr/>
          </p:nvSpPr>
          <p:spPr bwMode="auto">
            <a:xfrm rot="5400000" flipV="1">
              <a:off x="2184" y="1608"/>
              <a:ext cx="240" cy="288"/>
            </a:xfrm>
            <a:prstGeom prst="flowChartDelay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endParaRPr lang="zh-CN" altLang="en-US" sz="2000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688" y="1162"/>
              <a:ext cx="384" cy="19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85000"/>
                </a:lnSpc>
                <a:spcBef>
                  <a:spcPct val="35000"/>
                </a:spcBef>
                <a:buFontTx/>
                <a:buNone/>
              </a:pPr>
              <a:r>
                <a:rPr lang="en-US" altLang="zh-CN" sz="200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rPr>
                <a:t>PC4</a:t>
              </a: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688" y="1354"/>
              <a:ext cx="384" cy="19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85000"/>
                </a:lnSpc>
                <a:spcBef>
                  <a:spcPct val="35000"/>
                </a:spcBef>
                <a:buFontTx/>
                <a:buNone/>
              </a:pPr>
              <a:r>
                <a:rPr lang="en-US" altLang="zh-CN" sz="200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rPr>
                <a:t>PC5</a:t>
              </a: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688" y="1882"/>
              <a:ext cx="384" cy="19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85000"/>
                </a:lnSpc>
                <a:spcBef>
                  <a:spcPct val="35000"/>
                </a:spcBef>
                <a:buFontTx/>
                <a:buNone/>
              </a:pPr>
              <a:r>
                <a: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rPr>
                <a:t>PC3</a:t>
              </a: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2674" y="1578"/>
              <a:ext cx="395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PC7</a:t>
              </a:r>
            </a:p>
            <a:p>
              <a:pPr>
                <a:lnSpc>
                  <a:spcPct val="70000"/>
                </a:lnSpc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PC6</a:t>
              </a:r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2333" y="881"/>
              <a:ext cx="75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PA7~PA0</a:t>
              </a:r>
            </a:p>
          </p:txBody>
        </p:sp>
      </p:grpSp>
      <p:grpSp>
        <p:nvGrpSpPr>
          <p:cNvPr id="31" name="Group 28"/>
          <p:cNvGrpSpPr>
            <a:grpSpLocks/>
          </p:cNvGrpSpPr>
          <p:nvPr/>
        </p:nvGrpSpPr>
        <p:grpSpPr bwMode="auto">
          <a:xfrm>
            <a:off x="3581400" y="2383579"/>
            <a:ext cx="685800" cy="441325"/>
            <a:chOff x="2256" y="1354"/>
            <a:chExt cx="432" cy="278"/>
          </a:xfrm>
        </p:grpSpPr>
        <p:sp>
          <p:nvSpPr>
            <p:cNvPr id="32" name="Line 29"/>
            <p:cNvSpPr>
              <a:spLocks noChangeShapeType="1"/>
            </p:cNvSpPr>
            <p:nvPr/>
          </p:nvSpPr>
          <p:spPr bwMode="auto">
            <a:xfrm>
              <a:off x="2256" y="1354"/>
              <a:ext cx="0" cy="278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33" name="Group 30"/>
            <p:cNvGrpSpPr>
              <a:grpSpLocks/>
            </p:cNvGrpSpPr>
            <p:nvPr/>
          </p:nvGrpSpPr>
          <p:grpSpPr bwMode="auto">
            <a:xfrm>
              <a:off x="2352" y="1450"/>
              <a:ext cx="336" cy="182"/>
              <a:chOff x="1680" y="1450"/>
              <a:chExt cx="336" cy="96"/>
            </a:xfrm>
          </p:grpSpPr>
          <p:sp>
            <p:nvSpPr>
              <p:cNvPr id="34" name="Line 31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35" name="Line 32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36" name="Group 33"/>
          <p:cNvGrpSpPr>
            <a:grpSpLocks/>
          </p:cNvGrpSpPr>
          <p:nvPr/>
        </p:nvGrpSpPr>
        <p:grpSpPr bwMode="auto">
          <a:xfrm>
            <a:off x="3657600" y="3206609"/>
            <a:ext cx="609600" cy="179388"/>
            <a:chOff x="1632" y="1990"/>
            <a:chExt cx="384" cy="113"/>
          </a:xfrm>
        </p:grpSpPr>
        <p:sp>
          <p:nvSpPr>
            <p:cNvPr id="37" name="Line 34"/>
            <p:cNvSpPr>
              <a:spLocks noChangeShapeType="1"/>
            </p:cNvSpPr>
            <p:nvPr/>
          </p:nvSpPr>
          <p:spPr bwMode="auto">
            <a:xfrm>
              <a:off x="1632" y="1990"/>
              <a:ext cx="0" cy="113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1632" y="2103"/>
              <a:ext cx="384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39" name="Group 36"/>
          <p:cNvGrpSpPr>
            <a:grpSpLocks/>
          </p:cNvGrpSpPr>
          <p:nvPr/>
        </p:nvGrpSpPr>
        <p:grpSpPr bwMode="auto">
          <a:xfrm>
            <a:off x="4876800" y="2834424"/>
            <a:ext cx="457200" cy="228600"/>
            <a:chOff x="3072" y="1728"/>
            <a:chExt cx="288" cy="144"/>
          </a:xfrm>
        </p:grpSpPr>
        <p:sp>
          <p:nvSpPr>
            <p:cNvPr id="40" name="Line 37"/>
            <p:cNvSpPr>
              <a:spLocks noChangeShapeType="1"/>
            </p:cNvSpPr>
            <p:nvPr/>
          </p:nvSpPr>
          <p:spPr bwMode="auto">
            <a:xfrm flipH="1">
              <a:off x="3072" y="1728"/>
              <a:ext cx="288" cy="0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41" name="Line 38"/>
            <p:cNvSpPr>
              <a:spLocks noChangeShapeType="1"/>
            </p:cNvSpPr>
            <p:nvPr/>
          </p:nvSpPr>
          <p:spPr bwMode="auto">
            <a:xfrm flipH="1">
              <a:off x="3072" y="1872"/>
              <a:ext cx="288" cy="0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42" name="Group 39"/>
          <p:cNvGrpSpPr>
            <a:grpSpLocks/>
          </p:cNvGrpSpPr>
          <p:nvPr/>
        </p:nvGrpSpPr>
        <p:grpSpPr bwMode="auto">
          <a:xfrm>
            <a:off x="4876800" y="1837478"/>
            <a:ext cx="3200400" cy="428625"/>
            <a:chOff x="3072" y="1010"/>
            <a:chExt cx="2016" cy="270"/>
          </a:xfrm>
        </p:grpSpPr>
        <p:sp>
          <p:nvSpPr>
            <p:cNvPr id="43" name="Line 40"/>
            <p:cNvSpPr>
              <a:spLocks noChangeShapeType="1"/>
            </p:cNvSpPr>
            <p:nvPr/>
          </p:nvSpPr>
          <p:spPr bwMode="auto">
            <a:xfrm flipH="1">
              <a:off x="3072" y="1010"/>
              <a:ext cx="2016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44" name="Group 41"/>
            <p:cNvGrpSpPr>
              <a:grpSpLocks/>
            </p:cNvGrpSpPr>
            <p:nvPr/>
          </p:nvGrpSpPr>
          <p:grpSpPr bwMode="auto">
            <a:xfrm>
              <a:off x="3072" y="1028"/>
              <a:ext cx="2016" cy="252"/>
              <a:chOff x="3072" y="1028"/>
              <a:chExt cx="2016" cy="252"/>
            </a:xfrm>
          </p:grpSpPr>
          <p:sp>
            <p:nvSpPr>
              <p:cNvPr id="45" name="Line 42"/>
              <p:cNvSpPr>
                <a:spLocks noChangeShapeType="1"/>
              </p:cNvSpPr>
              <p:nvPr/>
            </p:nvSpPr>
            <p:spPr bwMode="auto">
              <a:xfrm flipH="1">
                <a:off x="3072" y="1248"/>
                <a:ext cx="201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46" name="Group 43"/>
              <p:cNvGrpSpPr>
                <a:grpSpLocks/>
              </p:cNvGrpSpPr>
              <p:nvPr/>
            </p:nvGrpSpPr>
            <p:grpSpPr bwMode="auto">
              <a:xfrm>
                <a:off x="3259" y="1028"/>
                <a:ext cx="1319" cy="252"/>
                <a:chOff x="2923" y="1124"/>
                <a:chExt cx="1319" cy="252"/>
              </a:xfrm>
            </p:grpSpPr>
            <p:sp>
              <p:nvSpPr>
                <p:cNvPr id="47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2923" y="1124"/>
                  <a:ext cx="1319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CC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STB</a:t>
                  </a:r>
                  <a:r>
                    <a:rPr lang="en-US" altLang="zh-CN" sz="2000" baseline="-25000" dirty="0">
                      <a:latin typeface="Times New Roman" pitchFamily="18" charset="0"/>
                      <a:ea typeface="宋体" pitchFamily="2" charset="-122"/>
                    </a:rPr>
                    <a:t>A</a:t>
                  </a: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  (</a:t>
                  </a:r>
                  <a:r>
                    <a:rPr lang="zh-CN" altLang="en-US" sz="2000" dirty="0">
                      <a:latin typeface="Times New Roman" pitchFamily="18" charset="0"/>
                      <a:ea typeface="宋体" pitchFamily="2" charset="-122"/>
                    </a:rPr>
                    <a:t>选通信号</a:t>
                  </a: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)</a:t>
                  </a:r>
                </a:p>
              </p:txBody>
            </p:sp>
            <p:sp>
              <p:nvSpPr>
                <p:cNvPr id="48" name="Line 45"/>
                <p:cNvSpPr>
                  <a:spLocks noChangeShapeType="1"/>
                </p:cNvSpPr>
                <p:nvPr/>
              </p:nvSpPr>
              <p:spPr bwMode="auto">
                <a:xfrm>
                  <a:off x="3000" y="1171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</p:grpSp>
        </p:grpSp>
      </p:grpSp>
      <p:grpSp>
        <p:nvGrpSpPr>
          <p:cNvPr id="49" name="Group 121"/>
          <p:cNvGrpSpPr>
            <a:grpSpLocks/>
          </p:cNvGrpSpPr>
          <p:nvPr/>
        </p:nvGrpSpPr>
        <p:grpSpPr bwMode="auto">
          <a:xfrm>
            <a:off x="4876800" y="2211669"/>
            <a:ext cx="3200400" cy="396875"/>
            <a:chOff x="3072" y="967"/>
            <a:chExt cx="2016" cy="250"/>
          </a:xfrm>
        </p:grpSpPr>
        <p:sp>
          <p:nvSpPr>
            <p:cNvPr id="50" name="Line 47"/>
            <p:cNvSpPr>
              <a:spLocks noChangeShapeType="1"/>
            </p:cNvSpPr>
            <p:nvPr/>
          </p:nvSpPr>
          <p:spPr bwMode="auto">
            <a:xfrm flipH="1">
              <a:off x="3072" y="1200"/>
              <a:ext cx="201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51" name="Text Box 49"/>
            <p:cNvSpPr txBox="1">
              <a:spLocks noChangeArrowheads="1"/>
            </p:cNvSpPr>
            <p:nvPr/>
          </p:nvSpPr>
          <p:spPr bwMode="auto">
            <a:xfrm>
              <a:off x="3264" y="967"/>
              <a:ext cx="15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IBF</a:t>
              </a:r>
              <a:r>
                <a:rPr lang="en-US" altLang="zh-CN" sz="20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  (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</a:rPr>
                <a:t>输入缓冲器满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)</a:t>
              </a:r>
            </a:p>
          </p:txBody>
        </p:sp>
      </p:grp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1066800" y="1808856"/>
            <a:ext cx="2057400" cy="399928"/>
            <a:chOff x="672" y="902"/>
            <a:chExt cx="1248" cy="262"/>
          </a:xfrm>
        </p:grpSpPr>
        <p:sp>
          <p:nvSpPr>
            <p:cNvPr id="53" name="Line 52"/>
            <p:cNvSpPr>
              <a:spLocks noChangeShapeType="1"/>
            </p:cNvSpPr>
            <p:nvPr/>
          </p:nvSpPr>
          <p:spPr bwMode="auto">
            <a:xfrm flipH="1">
              <a:off x="672" y="912"/>
              <a:ext cx="1248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54" name="Text Box 53"/>
            <p:cNvSpPr txBox="1">
              <a:spLocks noChangeArrowheads="1"/>
            </p:cNvSpPr>
            <p:nvPr/>
          </p:nvSpPr>
          <p:spPr bwMode="auto">
            <a:xfrm>
              <a:off x="736" y="902"/>
              <a:ext cx="78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DB7~DB0</a:t>
              </a:r>
            </a:p>
          </p:txBody>
        </p:sp>
      </p:grpSp>
      <p:grpSp>
        <p:nvGrpSpPr>
          <p:cNvPr id="55" name="Group 54"/>
          <p:cNvGrpSpPr>
            <a:grpSpLocks/>
          </p:cNvGrpSpPr>
          <p:nvPr/>
        </p:nvGrpSpPr>
        <p:grpSpPr bwMode="auto">
          <a:xfrm>
            <a:off x="1066800" y="2968376"/>
            <a:ext cx="2057400" cy="396875"/>
            <a:chOff x="672" y="1872"/>
            <a:chExt cx="1296" cy="250"/>
          </a:xfrm>
        </p:grpSpPr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H="1">
              <a:off x="672" y="2074"/>
              <a:ext cx="129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57" name="Group 56"/>
            <p:cNvGrpSpPr>
              <a:grpSpLocks/>
            </p:cNvGrpSpPr>
            <p:nvPr/>
          </p:nvGrpSpPr>
          <p:grpSpPr bwMode="auto">
            <a:xfrm>
              <a:off x="726" y="1872"/>
              <a:ext cx="348" cy="250"/>
              <a:chOff x="342" y="2064"/>
              <a:chExt cx="348" cy="250"/>
            </a:xfrm>
          </p:grpSpPr>
          <p:sp>
            <p:nvSpPr>
              <p:cNvPr id="58" name="Text Box 57"/>
              <p:cNvSpPr txBox="1">
                <a:spLocks noChangeArrowheads="1"/>
              </p:cNvSpPr>
              <p:nvPr/>
            </p:nvSpPr>
            <p:spPr bwMode="auto">
              <a:xfrm>
                <a:off x="342" y="2064"/>
                <a:ext cx="34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RD</a:t>
                </a:r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>
                <a:off x="402" y="211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5208984" y="3215424"/>
            <a:ext cx="2819400" cy="396875"/>
            <a:chOff x="2832" y="1968"/>
            <a:chExt cx="1824" cy="260"/>
          </a:xfrm>
        </p:grpSpPr>
        <p:sp>
          <p:nvSpPr>
            <p:cNvPr id="61" name="Text Box 60"/>
            <p:cNvSpPr txBox="1">
              <a:spLocks noChangeArrowheads="1"/>
            </p:cNvSpPr>
            <p:nvPr/>
          </p:nvSpPr>
          <p:spPr bwMode="auto">
            <a:xfrm>
              <a:off x="2832" y="1968"/>
              <a:ext cx="182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INTR</a:t>
              </a:r>
              <a:r>
                <a:rPr lang="en-US" altLang="zh-CN" sz="20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  (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</a:rPr>
                <a:t>中断请求信号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)</a:t>
              </a: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2880" y="2016"/>
              <a:ext cx="38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4876800" y="3400272"/>
            <a:ext cx="304800" cy="215900"/>
            <a:chOff x="3072" y="2112"/>
            <a:chExt cx="192" cy="136"/>
          </a:xfrm>
        </p:grpSpPr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H="1">
              <a:off x="3072" y="2112"/>
              <a:ext cx="192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3264" y="2112"/>
              <a:ext cx="0" cy="136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1066800" y="3285653"/>
            <a:ext cx="4114800" cy="396875"/>
            <a:chOff x="672" y="1813"/>
            <a:chExt cx="2592" cy="250"/>
          </a:xfrm>
        </p:grpSpPr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H="1">
              <a:off x="672" y="2014"/>
              <a:ext cx="259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69" name="Text Box 68"/>
            <p:cNvSpPr txBox="1">
              <a:spLocks noChangeArrowheads="1"/>
            </p:cNvSpPr>
            <p:nvPr/>
          </p:nvSpPr>
          <p:spPr bwMode="auto">
            <a:xfrm>
              <a:off x="720" y="1813"/>
              <a:ext cx="182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INTR</a:t>
              </a:r>
            </a:p>
          </p:txBody>
        </p:sp>
      </p:grp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1078609" y="3717032"/>
            <a:ext cx="3057247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方式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输</a:t>
            </a:r>
            <a:r>
              <a:rPr lang="zh-CN" altLang="en-US" sz="2800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入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组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18" name="标题 1"/>
          <p:cNvSpPr txBox="1">
            <a:spLocks/>
          </p:cNvSpPr>
          <p:nvPr/>
        </p:nvSpPr>
        <p:spPr>
          <a:xfrm>
            <a:off x="1976290" y="1083513"/>
            <a:ext cx="2159566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输</a:t>
            </a:r>
            <a:r>
              <a:rPr lang="zh-CN" altLang="en-US" sz="2800" b="0" spc="0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  <a:cs typeface="+mn-cs"/>
              </a:rPr>
              <a:t>入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（</a:t>
            </a:r>
            <a:r>
              <a:rPr lang="en-US" altLang="zh-CN" sz="2800" b="0" spc="0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  <a:cs typeface="+mn-cs"/>
              </a:rPr>
              <a:t>A</a:t>
            </a:r>
            <a:r>
              <a:rPr lang="zh-CN" altLang="en-US" sz="2800" b="0" spc="0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  <a:cs typeface="+mn-cs"/>
              </a:rPr>
              <a:t>组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442664" y="4253556"/>
            <a:ext cx="8305800" cy="2055764"/>
            <a:chOff x="442664" y="1661268"/>
            <a:chExt cx="8305800" cy="2055764"/>
          </a:xfrm>
        </p:grpSpPr>
        <p:grpSp>
          <p:nvGrpSpPr>
            <p:cNvPr id="120" name="Group 3"/>
            <p:cNvGrpSpPr>
              <a:grpSpLocks/>
            </p:cNvGrpSpPr>
            <p:nvPr/>
          </p:nvGrpSpPr>
          <p:grpSpPr bwMode="auto">
            <a:xfrm>
              <a:off x="533400" y="1758356"/>
              <a:ext cx="8077200" cy="1947363"/>
              <a:chOff x="336" y="861"/>
              <a:chExt cx="5088" cy="1371"/>
            </a:xfrm>
          </p:grpSpPr>
          <p:grpSp>
            <p:nvGrpSpPr>
              <p:cNvPr id="165" name="Group 5"/>
              <p:cNvGrpSpPr>
                <a:grpSpLocks/>
              </p:cNvGrpSpPr>
              <p:nvPr/>
            </p:nvGrpSpPr>
            <p:grpSpPr bwMode="auto">
              <a:xfrm>
                <a:off x="336" y="861"/>
                <a:ext cx="336" cy="1368"/>
                <a:chOff x="384" y="1360"/>
                <a:chExt cx="336" cy="1554"/>
              </a:xfrm>
            </p:grpSpPr>
            <p:sp>
              <p:nvSpPr>
                <p:cNvPr id="169" name="Rectangle 6"/>
                <p:cNvSpPr>
                  <a:spLocks noChangeArrowheads="1"/>
                </p:cNvSpPr>
                <p:nvPr/>
              </p:nvSpPr>
              <p:spPr bwMode="auto">
                <a:xfrm>
                  <a:off x="384" y="1360"/>
                  <a:ext cx="336" cy="1554"/>
                </a:xfrm>
                <a:prstGeom prst="rect">
                  <a:avLst/>
                </a:prstGeom>
                <a:solidFill>
                  <a:srgbClr val="CCECFF">
                    <a:alpha val="50000"/>
                  </a:srgbClr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7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435" y="1747"/>
                  <a:ext cx="233" cy="80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66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C</a:t>
                  </a:r>
                </a:p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P</a:t>
                  </a:r>
                </a:p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U</a:t>
                  </a:r>
                </a:p>
              </p:txBody>
            </p:sp>
          </p:grpSp>
          <p:grpSp>
            <p:nvGrpSpPr>
              <p:cNvPr id="166" name="Group 10"/>
              <p:cNvGrpSpPr>
                <a:grpSpLocks/>
              </p:cNvGrpSpPr>
              <p:nvPr/>
            </p:nvGrpSpPr>
            <p:grpSpPr bwMode="auto">
              <a:xfrm>
                <a:off x="5088" y="864"/>
                <a:ext cx="336" cy="1368"/>
                <a:chOff x="5184" y="1559"/>
                <a:chExt cx="336" cy="754"/>
              </a:xfrm>
            </p:grpSpPr>
            <p:sp>
              <p:nvSpPr>
                <p:cNvPr id="167" name="Rectangle 11"/>
                <p:cNvSpPr>
                  <a:spLocks noChangeArrowheads="1"/>
                </p:cNvSpPr>
                <p:nvPr/>
              </p:nvSpPr>
              <p:spPr bwMode="auto">
                <a:xfrm>
                  <a:off x="5184" y="1559"/>
                  <a:ext cx="336" cy="754"/>
                </a:xfrm>
                <a:prstGeom prst="rect">
                  <a:avLst/>
                </a:prstGeom>
                <a:solidFill>
                  <a:srgbClr val="CCECFF">
                    <a:alpha val="50000"/>
                  </a:srgbClr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6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5213" y="1752"/>
                  <a:ext cx="278" cy="3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66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zh-CN" altLang="en-US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外</a:t>
                  </a:r>
                </a:p>
                <a:p>
                  <a:pPr algn="ctr">
                    <a:buFontTx/>
                    <a:buNone/>
                  </a:pPr>
                  <a:endPara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r>
                    <a:rPr lang="zh-CN" altLang="en-US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设</a:t>
                  </a:r>
                </a:p>
              </p:txBody>
            </p:sp>
          </p:grpSp>
        </p:grpSp>
        <p:sp>
          <p:nvSpPr>
            <p:cNvPr id="121" name="Rectangle 14"/>
            <p:cNvSpPr>
              <a:spLocks noChangeArrowheads="1"/>
            </p:cNvSpPr>
            <p:nvPr/>
          </p:nvSpPr>
          <p:spPr bwMode="auto">
            <a:xfrm>
              <a:off x="442664" y="1665032"/>
              <a:ext cx="8305800" cy="2052000"/>
            </a:xfrm>
            <a:prstGeom prst="rect">
              <a:avLst/>
            </a:prstGeom>
            <a:solidFill>
              <a:srgbClr val="D7D7D7"/>
            </a:solidFill>
            <a:ln>
              <a:solidFill>
                <a:srgbClr val="9999FF"/>
              </a:solidFill>
            </a:ln>
            <a:effectLst/>
            <a:extLst/>
          </p:spPr>
          <p:txBody>
            <a:bodyPr rot="10800000" wrap="none" anchor="ctr"/>
            <a:lstStyle/>
            <a:p>
              <a:endParaRPr lang="zh-CN" altLang="en-US"/>
            </a:p>
          </p:txBody>
        </p:sp>
        <p:grpSp>
          <p:nvGrpSpPr>
            <p:cNvPr id="122" name="Group 15"/>
            <p:cNvGrpSpPr>
              <a:grpSpLocks/>
            </p:cNvGrpSpPr>
            <p:nvPr/>
          </p:nvGrpSpPr>
          <p:grpSpPr bwMode="auto">
            <a:xfrm>
              <a:off x="3124201" y="1661268"/>
              <a:ext cx="1789113" cy="1939926"/>
              <a:chOff x="1968" y="881"/>
              <a:chExt cx="1127" cy="1222"/>
            </a:xfrm>
          </p:grpSpPr>
          <p:sp>
            <p:nvSpPr>
              <p:cNvPr id="158" name="Rectangle 23"/>
              <p:cNvSpPr>
                <a:spLocks noChangeArrowheads="1"/>
              </p:cNvSpPr>
              <p:nvPr/>
            </p:nvSpPr>
            <p:spPr bwMode="auto">
              <a:xfrm>
                <a:off x="1968" y="924"/>
                <a:ext cx="1104" cy="1179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sz="2000"/>
              </a:p>
            </p:txBody>
          </p:sp>
          <p:sp>
            <p:nvSpPr>
              <p:cNvPr id="159" name="Rectangle 17"/>
              <p:cNvSpPr>
                <a:spLocks noChangeArrowheads="1"/>
              </p:cNvSpPr>
              <p:nvPr/>
            </p:nvSpPr>
            <p:spPr bwMode="auto">
              <a:xfrm>
                <a:off x="2016" y="1162"/>
                <a:ext cx="480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900" dirty="0" smtClean="0">
                    <a:latin typeface="Times New Roman" pitchFamily="18" charset="0"/>
                    <a:ea typeface="宋体" pitchFamily="2" charset="-122"/>
                  </a:rPr>
                  <a:t>INTE</a:t>
                </a:r>
                <a:r>
                  <a:rPr lang="en-US" altLang="zh-CN" sz="1900" baseline="-25000" dirty="0" smtClean="0"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1900" baseline="-250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0" name="AutoShape 18"/>
              <p:cNvSpPr>
                <a:spLocks noChangeArrowheads="1"/>
              </p:cNvSpPr>
              <p:nvPr/>
            </p:nvSpPr>
            <p:spPr bwMode="auto">
              <a:xfrm rot="5400000" flipV="1">
                <a:off x="2184" y="1608"/>
                <a:ext cx="240" cy="288"/>
              </a:xfrm>
              <a:prstGeom prst="flowChartDelay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sz="2000"/>
              </a:p>
            </p:txBody>
          </p:sp>
          <p:sp>
            <p:nvSpPr>
              <p:cNvPr id="161" name="Rectangle 19"/>
              <p:cNvSpPr>
                <a:spLocks noChangeArrowheads="1"/>
              </p:cNvSpPr>
              <p:nvPr/>
            </p:nvSpPr>
            <p:spPr bwMode="auto">
              <a:xfrm>
                <a:off x="2688" y="1162"/>
                <a:ext cx="384" cy="19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PC2</a:t>
                </a:r>
                <a:endPara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2" name="Rectangle 20"/>
              <p:cNvSpPr>
                <a:spLocks noChangeArrowheads="1"/>
              </p:cNvSpPr>
              <p:nvPr/>
            </p:nvSpPr>
            <p:spPr bwMode="auto">
              <a:xfrm>
                <a:off x="2688" y="1354"/>
                <a:ext cx="384" cy="19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PC1</a:t>
                </a:r>
                <a:endPara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3" name="Rectangle 21"/>
              <p:cNvSpPr>
                <a:spLocks noChangeArrowheads="1"/>
              </p:cNvSpPr>
              <p:nvPr/>
            </p:nvSpPr>
            <p:spPr bwMode="auto">
              <a:xfrm>
                <a:off x="2688" y="1882"/>
                <a:ext cx="384" cy="19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PC0</a:t>
                </a:r>
                <a:endPara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4" name="Text Box 25"/>
              <p:cNvSpPr txBox="1">
                <a:spLocks noChangeArrowheads="1"/>
              </p:cNvSpPr>
              <p:nvPr/>
            </p:nvSpPr>
            <p:spPr bwMode="auto">
              <a:xfrm>
                <a:off x="2333" y="881"/>
                <a:ext cx="76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PB7~PB0</a:t>
                </a:r>
                <a:endParaRPr lang="en-US" altLang="zh-CN" sz="2000" dirty="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123" name="Group 28"/>
            <p:cNvGrpSpPr>
              <a:grpSpLocks/>
            </p:cNvGrpSpPr>
            <p:nvPr/>
          </p:nvGrpSpPr>
          <p:grpSpPr bwMode="auto">
            <a:xfrm>
              <a:off x="3581400" y="2412155"/>
              <a:ext cx="685800" cy="441325"/>
              <a:chOff x="2256" y="1354"/>
              <a:chExt cx="432" cy="278"/>
            </a:xfrm>
          </p:grpSpPr>
          <p:sp>
            <p:nvSpPr>
              <p:cNvPr id="154" name="Line 29"/>
              <p:cNvSpPr>
                <a:spLocks noChangeShapeType="1"/>
              </p:cNvSpPr>
              <p:nvPr/>
            </p:nvSpPr>
            <p:spPr bwMode="auto">
              <a:xfrm>
                <a:off x="2256" y="1354"/>
                <a:ext cx="0" cy="278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155" name="Group 30"/>
              <p:cNvGrpSpPr>
                <a:grpSpLocks/>
              </p:cNvGrpSpPr>
              <p:nvPr/>
            </p:nvGrpSpPr>
            <p:grpSpPr bwMode="auto">
              <a:xfrm>
                <a:off x="2352" y="1450"/>
                <a:ext cx="336" cy="182"/>
                <a:chOff x="1680" y="1450"/>
                <a:chExt cx="336" cy="96"/>
              </a:xfrm>
            </p:grpSpPr>
            <p:sp>
              <p:nvSpPr>
                <p:cNvPr id="156" name="Line 31"/>
                <p:cNvSpPr>
                  <a:spLocks noChangeShapeType="1"/>
                </p:cNvSpPr>
                <p:nvPr/>
              </p:nvSpPr>
              <p:spPr bwMode="auto">
                <a:xfrm>
                  <a:off x="1680" y="145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157" name="Line 32"/>
                <p:cNvSpPr>
                  <a:spLocks noChangeShapeType="1"/>
                </p:cNvSpPr>
                <p:nvPr/>
              </p:nvSpPr>
              <p:spPr bwMode="auto">
                <a:xfrm>
                  <a:off x="1680" y="1450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</p:grpSp>
        </p:grpSp>
        <p:grpSp>
          <p:nvGrpSpPr>
            <p:cNvPr id="124" name="Group 33"/>
            <p:cNvGrpSpPr>
              <a:grpSpLocks/>
            </p:cNvGrpSpPr>
            <p:nvPr/>
          </p:nvGrpSpPr>
          <p:grpSpPr bwMode="auto">
            <a:xfrm>
              <a:off x="3657600" y="3235185"/>
              <a:ext cx="609600" cy="179388"/>
              <a:chOff x="1632" y="1990"/>
              <a:chExt cx="384" cy="113"/>
            </a:xfrm>
          </p:grpSpPr>
          <p:sp>
            <p:nvSpPr>
              <p:cNvPr id="152" name="Line 34"/>
              <p:cNvSpPr>
                <a:spLocks noChangeShapeType="1"/>
              </p:cNvSpPr>
              <p:nvPr/>
            </p:nvSpPr>
            <p:spPr bwMode="auto">
              <a:xfrm>
                <a:off x="1632" y="1990"/>
                <a:ext cx="0" cy="113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53" name="Line 35"/>
              <p:cNvSpPr>
                <a:spLocks noChangeShapeType="1"/>
              </p:cNvSpPr>
              <p:nvPr/>
            </p:nvSpPr>
            <p:spPr bwMode="auto">
              <a:xfrm>
                <a:off x="1632" y="2103"/>
                <a:ext cx="384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  <p:grpSp>
          <p:nvGrpSpPr>
            <p:cNvPr id="125" name="Group 39"/>
            <p:cNvGrpSpPr>
              <a:grpSpLocks/>
            </p:cNvGrpSpPr>
            <p:nvPr/>
          </p:nvGrpSpPr>
          <p:grpSpPr bwMode="auto">
            <a:xfrm>
              <a:off x="4876800" y="1866054"/>
              <a:ext cx="3200400" cy="428625"/>
              <a:chOff x="3072" y="1010"/>
              <a:chExt cx="2016" cy="270"/>
            </a:xfrm>
          </p:grpSpPr>
          <p:sp>
            <p:nvSpPr>
              <p:cNvPr id="146" name="Line 40"/>
              <p:cNvSpPr>
                <a:spLocks noChangeShapeType="1"/>
              </p:cNvSpPr>
              <p:nvPr/>
            </p:nvSpPr>
            <p:spPr bwMode="auto">
              <a:xfrm flipH="1">
                <a:off x="3072" y="1010"/>
                <a:ext cx="2016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147" name="Group 41"/>
              <p:cNvGrpSpPr>
                <a:grpSpLocks/>
              </p:cNvGrpSpPr>
              <p:nvPr/>
            </p:nvGrpSpPr>
            <p:grpSpPr bwMode="auto">
              <a:xfrm>
                <a:off x="3072" y="1028"/>
                <a:ext cx="2016" cy="252"/>
                <a:chOff x="3072" y="1028"/>
                <a:chExt cx="2016" cy="252"/>
              </a:xfrm>
            </p:grpSpPr>
            <p:sp>
              <p:nvSpPr>
                <p:cNvPr id="148" name="Line 42"/>
                <p:cNvSpPr>
                  <a:spLocks noChangeShapeType="1"/>
                </p:cNvSpPr>
                <p:nvPr/>
              </p:nvSpPr>
              <p:spPr bwMode="auto">
                <a:xfrm flipH="1">
                  <a:off x="3072" y="1248"/>
                  <a:ext cx="2016" cy="0"/>
                </a:xfrm>
                <a:prstGeom prst="line">
                  <a:avLst/>
                </a:prstGeom>
                <a:noFill/>
                <a:ln w="19050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  <p:grpSp>
              <p:nvGrpSpPr>
                <p:cNvPr id="149" name="Group 43"/>
                <p:cNvGrpSpPr>
                  <a:grpSpLocks/>
                </p:cNvGrpSpPr>
                <p:nvPr/>
              </p:nvGrpSpPr>
              <p:grpSpPr bwMode="auto">
                <a:xfrm>
                  <a:off x="3259" y="1028"/>
                  <a:ext cx="1319" cy="252"/>
                  <a:chOff x="2923" y="1124"/>
                  <a:chExt cx="1319" cy="252"/>
                </a:xfrm>
              </p:grpSpPr>
              <p:sp>
                <p:nvSpPr>
                  <p:cNvPr id="150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923" y="1124"/>
                    <a:ext cx="1319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CC33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 dirty="0" smtClean="0">
                        <a:latin typeface="Times New Roman" pitchFamily="18" charset="0"/>
                        <a:ea typeface="宋体" pitchFamily="2" charset="-122"/>
                      </a:rPr>
                      <a:t>STB</a:t>
                    </a:r>
                    <a:r>
                      <a:rPr lang="en-US" altLang="zh-CN" sz="2000" baseline="-25000" dirty="0" smtClean="0">
                        <a:latin typeface="Times New Roman" pitchFamily="18" charset="0"/>
                        <a:ea typeface="宋体" pitchFamily="2" charset="-122"/>
                      </a:rPr>
                      <a:t>B</a:t>
                    </a:r>
                    <a:r>
                      <a:rPr lang="en-US" altLang="zh-CN" sz="2000" dirty="0" smtClean="0">
                        <a:latin typeface="Times New Roman" pitchFamily="18" charset="0"/>
                        <a:ea typeface="宋体" pitchFamily="2" charset="-122"/>
                      </a:rPr>
                      <a:t>  </a:t>
                    </a:r>
                    <a:r>
                      <a:rPr lang="en-US" altLang="zh-CN" sz="2000" dirty="0">
                        <a:latin typeface="Times New Roman" pitchFamily="18" charset="0"/>
                        <a:ea typeface="宋体" pitchFamily="2" charset="-122"/>
                      </a:rPr>
                      <a:t>(</a:t>
                    </a: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</a:rPr>
                      <a:t>选通信号</a:t>
                    </a:r>
                    <a:r>
                      <a:rPr lang="en-US" altLang="zh-CN" sz="2000" dirty="0">
                        <a:latin typeface="Times New Roman" pitchFamily="18" charset="0"/>
                        <a:ea typeface="宋体" pitchFamily="2" charset="-122"/>
                      </a:rPr>
                      <a:t>)</a:t>
                    </a:r>
                  </a:p>
                </p:txBody>
              </p:sp>
              <p:sp>
                <p:nvSpPr>
                  <p:cNvPr id="151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000" y="1171"/>
                    <a:ext cx="27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rot="10800000" anchor="ctr"/>
                  <a:lstStyle/>
                  <a:p>
                    <a:endParaRPr lang="zh-CN" altLang="en-US" sz="2000"/>
                  </a:p>
                </p:txBody>
              </p:sp>
            </p:grpSp>
          </p:grpSp>
        </p:grpSp>
        <p:grpSp>
          <p:nvGrpSpPr>
            <p:cNvPr id="126" name="Group 121"/>
            <p:cNvGrpSpPr>
              <a:grpSpLocks/>
            </p:cNvGrpSpPr>
            <p:nvPr/>
          </p:nvGrpSpPr>
          <p:grpSpPr bwMode="auto">
            <a:xfrm>
              <a:off x="4876800" y="2240245"/>
              <a:ext cx="3200400" cy="396875"/>
              <a:chOff x="3072" y="967"/>
              <a:chExt cx="2016" cy="250"/>
            </a:xfrm>
          </p:grpSpPr>
          <p:sp>
            <p:nvSpPr>
              <p:cNvPr id="144" name="Line 47"/>
              <p:cNvSpPr>
                <a:spLocks noChangeShapeType="1"/>
              </p:cNvSpPr>
              <p:nvPr/>
            </p:nvSpPr>
            <p:spPr bwMode="auto">
              <a:xfrm flipH="1">
                <a:off x="3072" y="1200"/>
                <a:ext cx="201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45" name="Text Box 49"/>
              <p:cNvSpPr txBox="1">
                <a:spLocks noChangeArrowheads="1"/>
              </p:cNvSpPr>
              <p:nvPr/>
            </p:nvSpPr>
            <p:spPr bwMode="auto">
              <a:xfrm>
                <a:off x="3264" y="967"/>
                <a:ext cx="158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IBF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B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输入缓冲器满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</p:grpSp>
        <p:grpSp>
          <p:nvGrpSpPr>
            <p:cNvPr id="127" name="Group 51"/>
            <p:cNvGrpSpPr>
              <a:grpSpLocks/>
            </p:cNvGrpSpPr>
            <p:nvPr/>
          </p:nvGrpSpPr>
          <p:grpSpPr bwMode="auto">
            <a:xfrm>
              <a:off x="1066800" y="1837432"/>
              <a:ext cx="2057400" cy="399928"/>
              <a:chOff x="672" y="902"/>
              <a:chExt cx="1248" cy="262"/>
            </a:xfrm>
          </p:grpSpPr>
          <p:sp>
            <p:nvSpPr>
              <p:cNvPr id="142" name="Line 52"/>
              <p:cNvSpPr>
                <a:spLocks noChangeShapeType="1"/>
              </p:cNvSpPr>
              <p:nvPr/>
            </p:nvSpPr>
            <p:spPr bwMode="auto">
              <a:xfrm flipH="1">
                <a:off x="672" y="912"/>
                <a:ext cx="1248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43" name="Text Box 53"/>
              <p:cNvSpPr txBox="1">
                <a:spLocks noChangeArrowheads="1"/>
              </p:cNvSpPr>
              <p:nvPr/>
            </p:nvSpPr>
            <p:spPr bwMode="auto">
              <a:xfrm>
                <a:off x="736" y="902"/>
                <a:ext cx="786" cy="2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DB7~DB0</a:t>
                </a:r>
              </a:p>
            </p:txBody>
          </p:sp>
        </p:grpSp>
        <p:grpSp>
          <p:nvGrpSpPr>
            <p:cNvPr id="128" name="Group 54"/>
            <p:cNvGrpSpPr>
              <a:grpSpLocks/>
            </p:cNvGrpSpPr>
            <p:nvPr/>
          </p:nvGrpSpPr>
          <p:grpSpPr bwMode="auto">
            <a:xfrm>
              <a:off x="1066800" y="2996952"/>
              <a:ext cx="2057400" cy="396875"/>
              <a:chOff x="672" y="1872"/>
              <a:chExt cx="1296" cy="250"/>
            </a:xfrm>
          </p:grpSpPr>
          <p:sp>
            <p:nvSpPr>
              <p:cNvPr id="138" name="Line 55"/>
              <p:cNvSpPr>
                <a:spLocks noChangeShapeType="1"/>
              </p:cNvSpPr>
              <p:nvPr/>
            </p:nvSpPr>
            <p:spPr bwMode="auto">
              <a:xfrm flipH="1">
                <a:off x="672" y="2074"/>
                <a:ext cx="129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139" name="Group 56"/>
              <p:cNvGrpSpPr>
                <a:grpSpLocks/>
              </p:cNvGrpSpPr>
              <p:nvPr/>
            </p:nvGrpSpPr>
            <p:grpSpPr bwMode="auto">
              <a:xfrm>
                <a:off x="726" y="1872"/>
                <a:ext cx="348" cy="250"/>
                <a:chOff x="342" y="2064"/>
                <a:chExt cx="348" cy="250"/>
              </a:xfrm>
            </p:grpSpPr>
            <p:sp>
              <p:nvSpPr>
                <p:cNvPr id="140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342" y="2064"/>
                  <a:ext cx="348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CC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RD</a:t>
                  </a:r>
                </a:p>
              </p:txBody>
            </p:sp>
            <p:sp>
              <p:nvSpPr>
                <p:cNvPr id="141" name="Line 58"/>
                <p:cNvSpPr>
                  <a:spLocks noChangeShapeType="1"/>
                </p:cNvSpPr>
                <p:nvPr/>
              </p:nvSpPr>
              <p:spPr bwMode="auto">
                <a:xfrm>
                  <a:off x="402" y="211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</p:grpSp>
        </p:grpSp>
        <p:grpSp>
          <p:nvGrpSpPr>
            <p:cNvPr id="129" name="Group 59"/>
            <p:cNvGrpSpPr>
              <a:grpSpLocks/>
            </p:cNvGrpSpPr>
            <p:nvPr/>
          </p:nvGrpSpPr>
          <p:grpSpPr bwMode="auto">
            <a:xfrm>
              <a:off x="5208984" y="3244000"/>
              <a:ext cx="2819400" cy="396875"/>
              <a:chOff x="2832" y="1968"/>
              <a:chExt cx="1824" cy="260"/>
            </a:xfrm>
          </p:grpSpPr>
          <p:sp>
            <p:nvSpPr>
              <p:cNvPr id="136" name="Text Box 60"/>
              <p:cNvSpPr txBox="1">
                <a:spLocks noChangeArrowheads="1"/>
              </p:cNvSpPr>
              <p:nvPr/>
            </p:nvSpPr>
            <p:spPr bwMode="auto">
              <a:xfrm>
                <a:off x="2832" y="1968"/>
                <a:ext cx="182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INTR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B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中断请求信号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  <p:sp>
            <p:nvSpPr>
              <p:cNvPr id="137" name="Line 61"/>
              <p:cNvSpPr>
                <a:spLocks noChangeShapeType="1"/>
              </p:cNvSpPr>
              <p:nvPr/>
            </p:nvSpPr>
            <p:spPr bwMode="auto">
              <a:xfrm>
                <a:off x="2880" y="2016"/>
                <a:ext cx="38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  <p:grpSp>
          <p:nvGrpSpPr>
            <p:cNvPr id="130" name="Group 62"/>
            <p:cNvGrpSpPr>
              <a:grpSpLocks/>
            </p:cNvGrpSpPr>
            <p:nvPr/>
          </p:nvGrpSpPr>
          <p:grpSpPr bwMode="auto">
            <a:xfrm>
              <a:off x="4876800" y="3428848"/>
              <a:ext cx="304800" cy="215900"/>
              <a:chOff x="3072" y="2112"/>
              <a:chExt cx="192" cy="136"/>
            </a:xfrm>
          </p:grpSpPr>
          <p:sp>
            <p:nvSpPr>
              <p:cNvPr id="134" name="Line 63"/>
              <p:cNvSpPr>
                <a:spLocks noChangeShapeType="1"/>
              </p:cNvSpPr>
              <p:nvPr/>
            </p:nvSpPr>
            <p:spPr bwMode="auto">
              <a:xfrm flipH="1">
                <a:off x="3072" y="2112"/>
                <a:ext cx="192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35" name="Line 64"/>
              <p:cNvSpPr>
                <a:spLocks noChangeShapeType="1"/>
              </p:cNvSpPr>
              <p:nvPr/>
            </p:nvSpPr>
            <p:spPr bwMode="auto">
              <a:xfrm>
                <a:off x="3264" y="2112"/>
                <a:ext cx="0" cy="136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  <p:grpSp>
          <p:nvGrpSpPr>
            <p:cNvPr id="131" name="Group 65"/>
            <p:cNvGrpSpPr>
              <a:grpSpLocks/>
            </p:cNvGrpSpPr>
            <p:nvPr/>
          </p:nvGrpSpPr>
          <p:grpSpPr bwMode="auto">
            <a:xfrm>
              <a:off x="1066800" y="3314229"/>
              <a:ext cx="4114800" cy="396875"/>
              <a:chOff x="672" y="1813"/>
              <a:chExt cx="2592" cy="250"/>
            </a:xfrm>
          </p:grpSpPr>
          <p:sp>
            <p:nvSpPr>
              <p:cNvPr id="132" name="Line 66"/>
              <p:cNvSpPr>
                <a:spLocks noChangeShapeType="1"/>
              </p:cNvSpPr>
              <p:nvPr/>
            </p:nvSpPr>
            <p:spPr bwMode="auto">
              <a:xfrm flipH="1">
                <a:off x="672" y="2014"/>
                <a:ext cx="2592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33" name="Text Box 68"/>
              <p:cNvSpPr txBox="1">
                <a:spLocks noChangeArrowheads="1"/>
              </p:cNvSpPr>
              <p:nvPr/>
            </p:nvSpPr>
            <p:spPr bwMode="auto">
              <a:xfrm>
                <a:off x="720" y="1813"/>
                <a:ext cx="182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INTR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04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75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71" grpId="0" autoUpdateAnimBg="0"/>
      <p:bldP spid="1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5.2.4  8255A</a:t>
            </a:r>
            <a:r>
              <a:rPr lang="zh-CN" altLang="zh-CN" dirty="0" smtClean="0"/>
              <a:t>的工作方式</a:t>
            </a:r>
            <a:endParaRPr lang="zh-CN" altLang="en-US" dirty="0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33400" y="1729780"/>
            <a:ext cx="8077200" cy="1947363"/>
            <a:chOff x="336" y="861"/>
            <a:chExt cx="5088" cy="1371"/>
          </a:xfrm>
        </p:grpSpPr>
        <p:grpSp>
          <p:nvGrpSpPr>
            <p:cNvPr id="12" name="Group 5"/>
            <p:cNvGrpSpPr>
              <a:grpSpLocks/>
            </p:cNvGrpSpPr>
            <p:nvPr/>
          </p:nvGrpSpPr>
          <p:grpSpPr bwMode="auto">
            <a:xfrm>
              <a:off x="336" y="861"/>
              <a:ext cx="336" cy="1368"/>
              <a:chOff x="384" y="1360"/>
              <a:chExt cx="336" cy="1554"/>
            </a:xfrm>
          </p:grpSpPr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384" y="1360"/>
                <a:ext cx="336" cy="1554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435" y="1747"/>
                <a:ext cx="233" cy="8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C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P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U</a:t>
                </a:r>
              </a:p>
            </p:txBody>
          </p:sp>
        </p:grp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088" y="864"/>
              <a:ext cx="336" cy="1368"/>
              <a:chOff x="5184" y="1559"/>
              <a:chExt cx="336" cy="754"/>
            </a:xfrm>
          </p:grpSpPr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5184" y="1559"/>
                <a:ext cx="336" cy="754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1" name="Text Box 12"/>
              <p:cNvSpPr txBox="1">
                <a:spLocks noChangeArrowheads="1"/>
              </p:cNvSpPr>
              <p:nvPr/>
            </p:nvSpPr>
            <p:spPr bwMode="auto">
              <a:xfrm>
                <a:off x="5213" y="1752"/>
                <a:ext cx="278" cy="3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外</a:t>
                </a:r>
              </a:p>
              <a:p>
                <a:pPr algn="ctr">
                  <a:buFontTx/>
                  <a:buNone/>
                </a:pPr>
                <a:endParaRPr lang="zh-CN" altLang="en-US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设</a:t>
                </a:r>
              </a:p>
            </p:txBody>
          </p:sp>
        </p:grpSp>
      </p:grp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42664" y="1636456"/>
            <a:ext cx="8305800" cy="2052000"/>
          </a:xfrm>
          <a:prstGeom prst="rect">
            <a:avLst/>
          </a:prstGeom>
          <a:solidFill>
            <a:srgbClr val="E2E2E2"/>
          </a:solidFill>
          <a:ln>
            <a:solidFill>
              <a:srgbClr val="CCCCFF"/>
            </a:solidFill>
          </a:ln>
          <a:effectLst/>
          <a:extLst/>
        </p:spPr>
        <p:txBody>
          <a:bodyPr rot="10800000" wrap="none" anchor="ctr"/>
          <a:lstStyle/>
          <a:p>
            <a:endParaRPr lang="zh-CN" altLang="en-US"/>
          </a:p>
        </p:txBody>
      </p: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3124201" y="1632692"/>
            <a:ext cx="1770063" cy="1939926"/>
            <a:chOff x="1968" y="881"/>
            <a:chExt cx="1115" cy="1222"/>
          </a:xfrm>
        </p:grpSpPr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1968" y="924"/>
              <a:ext cx="1104" cy="1179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endParaRPr lang="zh-CN" altLang="en-US" sz="2000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016" y="1162"/>
              <a:ext cx="480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900" dirty="0">
                  <a:latin typeface="Times New Roman" pitchFamily="18" charset="0"/>
                  <a:ea typeface="宋体" pitchFamily="2" charset="-122"/>
                </a:rPr>
                <a:t>INTE</a:t>
              </a:r>
              <a:r>
                <a:rPr lang="en-US" altLang="zh-CN" sz="19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</a:p>
          </p:txBody>
        </p:sp>
        <p:sp>
          <p:nvSpPr>
            <p:cNvPr id="20" name="AutoShape 18"/>
            <p:cNvSpPr>
              <a:spLocks noChangeArrowheads="1"/>
            </p:cNvSpPr>
            <p:nvPr/>
          </p:nvSpPr>
          <p:spPr bwMode="auto">
            <a:xfrm rot="5400000" flipV="1">
              <a:off x="2184" y="1608"/>
              <a:ext cx="240" cy="288"/>
            </a:xfrm>
            <a:prstGeom prst="flowChartDelay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endParaRPr lang="zh-CN" altLang="en-US" sz="2000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688" y="1162"/>
              <a:ext cx="384" cy="19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85000"/>
                </a:lnSpc>
                <a:spcBef>
                  <a:spcPct val="3500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rPr>
                <a:t>PC6</a:t>
              </a:r>
              <a:endParaRPr lang="en-US" altLang="zh-CN" sz="20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688" y="1354"/>
              <a:ext cx="384" cy="19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85000"/>
                </a:lnSpc>
                <a:spcBef>
                  <a:spcPct val="3500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rPr>
                <a:t>PC7</a:t>
              </a:r>
              <a:endParaRPr lang="en-US" altLang="zh-CN" sz="2000" dirty="0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688" y="1882"/>
              <a:ext cx="384" cy="19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ct val="85000"/>
                </a:lnSpc>
                <a:spcBef>
                  <a:spcPct val="35000"/>
                </a:spcBef>
                <a:buFontTx/>
                <a:buNone/>
              </a:pPr>
              <a:r>
                <a: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rPr>
                <a:t>PC3</a:t>
              </a: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2674" y="1578"/>
              <a:ext cx="395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  <a:buFontTx/>
                <a:buNone/>
              </a:pPr>
              <a:r>
                <a:rPr lang="en-US" altLang="zh-CN" sz="2000" dirty="0" smtClean="0">
                  <a:latin typeface="Times New Roman" pitchFamily="18" charset="0"/>
                  <a:ea typeface="宋体" pitchFamily="2" charset="-122"/>
                </a:rPr>
                <a:t>PC5</a:t>
              </a:r>
              <a:endParaRPr lang="en-US" altLang="zh-CN" sz="2000" dirty="0">
                <a:latin typeface="Times New Roman" pitchFamily="18" charset="0"/>
                <a:ea typeface="宋体" pitchFamily="2" charset="-122"/>
              </a:endParaRPr>
            </a:p>
            <a:p>
              <a:pPr>
                <a:lnSpc>
                  <a:spcPct val="70000"/>
                </a:lnSpc>
                <a:buFontTx/>
                <a:buNone/>
              </a:pPr>
              <a:r>
                <a:rPr lang="en-US" altLang="zh-CN" sz="2000" dirty="0" smtClean="0">
                  <a:latin typeface="Times New Roman" pitchFamily="18" charset="0"/>
                  <a:ea typeface="宋体" pitchFamily="2" charset="-122"/>
                </a:rPr>
                <a:t>PC4</a:t>
              </a:r>
              <a:endParaRPr lang="en-US" altLang="zh-CN" sz="2000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2333" y="881"/>
              <a:ext cx="75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PA7~PA0</a:t>
              </a:r>
            </a:p>
          </p:txBody>
        </p:sp>
      </p:grpSp>
      <p:grpSp>
        <p:nvGrpSpPr>
          <p:cNvPr id="31" name="Group 28"/>
          <p:cNvGrpSpPr>
            <a:grpSpLocks/>
          </p:cNvGrpSpPr>
          <p:nvPr/>
        </p:nvGrpSpPr>
        <p:grpSpPr bwMode="auto">
          <a:xfrm>
            <a:off x="3581400" y="2383579"/>
            <a:ext cx="685800" cy="441325"/>
            <a:chOff x="2256" y="1354"/>
            <a:chExt cx="432" cy="278"/>
          </a:xfrm>
        </p:grpSpPr>
        <p:sp>
          <p:nvSpPr>
            <p:cNvPr id="32" name="Line 29"/>
            <p:cNvSpPr>
              <a:spLocks noChangeShapeType="1"/>
            </p:cNvSpPr>
            <p:nvPr/>
          </p:nvSpPr>
          <p:spPr bwMode="auto">
            <a:xfrm>
              <a:off x="2256" y="1354"/>
              <a:ext cx="0" cy="278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33" name="Group 30"/>
            <p:cNvGrpSpPr>
              <a:grpSpLocks/>
            </p:cNvGrpSpPr>
            <p:nvPr/>
          </p:nvGrpSpPr>
          <p:grpSpPr bwMode="auto">
            <a:xfrm>
              <a:off x="2352" y="1450"/>
              <a:ext cx="336" cy="182"/>
              <a:chOff x="1680" y="1450"/>
              <a:chExt cx="336" cy="96"/>
            </a:xfrm>
          </p:grpSpPr>
          <p:sp>
            <p:nvSpPr>
              <p:cNvPr id="34" name="Line 31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35" name="Line 32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33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36" name="Group 33"/>
          <p:cNvGrpSpPr>
            <a:grpSpLocks/>
          </p:cNvGrpSpPr>
          <p:nvPr/>
        </p:nvGrpSpPr>
        <p:grpSpPr bwMode="auto">
          <a:xfrm>
            <a:off x="3657600" y="3206609"/>
            <a:ext cx="609600" cy="179388"/>
            <a:chOff x="1632" y="1990"/>
            <a:chExt cx="384" cy="113"/>
          </a:xfrm>
        </p:grpSpPr>
        <p:sp>
          <p:nvSpPr>
            <p:cNvPr id="37" name="Line 34"/>
            <p:cNvSpPr>
              <a:spLocks noChangeShapeType="1"/>
            </p:cNvSpPr>
            <p:nvPr/>
          </p:nvSpPr>
          <p:spPr bwMode="auto">
            <a:xfrm>
              <a:off x="1632" y="1990"/>
              <a:ext cx="0" cy="113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38" name="Line 35"/>
            <p:cNvSpPr>
              <a:spLocks noChangeShapeType="1"/>
            </p:cNvSpPr>
            <p:nvPr/>
          </p:nvSpPr>
          <p:spPr bwMode="auto">
            <a:xfrm>
              <a:off x="1632" y="2103"/>
              <a:ext cx="384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39" name="Group 36"/>
          <p:cNvGrpSpPr>
            <a:grpSpLocks/>
          </p:cNvGrpSpPr>
          <p:nvPr/>
        </p:nvGrpSpPr>
        <p:grpSpPr bwMode="auto">
          <a:xfrm>
            <a:off x="4876800" y="2834424"/>
            <a:ext cx="457200" cy="228600"/>
            <a:chOff x="3072" y="1728"/>
            <a:chExt cx="288" cy="144"/>
          </a:xfrm>
        </p:grpSpPr>
        <p:sp>
          <p:nvSpPr>
            <p:cNvPr id="40" name="Line 37"/>
            <p:cNvSpPr>
              <a:spLocks noChangeShapeType="1"/>
            </p:cNvSpPr>
            <p:nvPr/>
          </p:nvSpPr>
          <p:spPr bwMode="auto">
            <a:xfrm flipH="1">
              <a:off x="3072" y="1728"/>
              <a:ext cx="288" cy="0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41" name="Line 38"/>
            <p:cNvSpPr>
              <a:spLocks noChangeShapeType="1"/>
            </p:cNvSpPr>
            <p:nvPr/>
          </p:nvSpPr>
          <p:spPr bwMode="auto">
            <a:xfrm flipH="1">
              <a:off x="3072" y="1872"/>
              <a:ext cx="288" cy="0"/>
            </a:xfrm>
            <a:prstGeom prst="line">
              <a:avLst/>
            </a:prstGeom>
            <a:noFill/>
            <a:ln w="1905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sp>
        <p:nvSpPr>
          <p:cNvPr id="43" name="Line 40"/>
          <p:cNvSpPr>
            <a:spLocks noChangeShapeType="1"/>
          </p:cNvSpPr>
          <p:nvPr/>
        </p:nvSpPr>
        <p:spPr bwMode="auto">
          <a:xfrm>
            <a:off x="4876800" y="1837478"/>
            <a:ext cx="3200400" cy="0"/>
          </a:xfrm>
          <a:prstGeom prst="line">
            <a:avLst/>
          </a:prstGeom>
          <a:noFill/>
          <a:ln w="57150">
            <a:solidFill>
              <a:srgbClr val="00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/>
          </a:p>
        </p:txBody>
      </p:sp>
      <p:grpSp>
        <p:nvGrpSpPr>
          <p:cNvPr id="44" name="Group 41"/>
          <p:cNvGrpSpPr>
            <a:grpSpLocks/>
          </p:cNvGrpSpPr>
          <p:nvPr/>
        </p:nvGrpSpPr>
        <p:grpSpPr bwMode="auto">
          <a:xfrm>
            <a:off x="4876800" y="1866053"/>
            <a:ext cx="3200400" cy="400050"/>
            <a:chOff x="3072" y="1028"/>
            <a:chExt cx="2016" cy="252"/>
          </a:xfrm>
        </p:grpSpPr>
        <p:sp>
          <p:nvSpPr>
            <p:cNvPr id="45" name="Line 42"/>
            <p:cNvSpPr>
              <a:spLocks noChangeShapeType="1"/>
            </p:cNvSpPr>
            <p:nvPr/>
          </p:nvSpPr>
          <p:spPr bwMode="auto">
            <a:xfrm flipH="1">
              <a:off x="3072" y="1248"/>
              <a:ext cx="201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46" name="Group 43"/>
            <p:cNvGrpSpPr>
              <a:grpSpLocks/>
            </p:cNvGrpSpPr>
            <p:nvPr/>
          </p:nvGrpSpPr>
          <p:grpSpPr bwMode="auto">
            <a:xfrm>
              <a:off x="3259" y="1028"/>
              <a:ext cx="1365" cy="252"/>
              <a:chOff x="2923" y="1124"/>
              <a:chExt cx="1365" cy="252"/>
            </a:xfrm>
          </p:grpSpPr>
          <p:sp>
            <p:nvSpPr>
              <p:cNvPr id="47" name="Text Box 44"/>
              <p:cNvSpPr txBox="1">
                <a:spLocks noChangeArrowheads="1"/>
              </p:cNvSpPr>
              <p:nvPr/>
            </p:nvSpPr>
            <p:spPr bwMode="auto">
              <a:xfrm>
                <a:off x="2923" y="1124"/>
                <a:ext cx="136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ACK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A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(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应答</a:t>
                </a:r>
                <a:r>
                  <a:rPr lang="zh-CN" altLang="en-US" sz="2000" dirty="0" smtClean="0">
                    <a:latin typeface="Times New Roman" pitchFamily="18" charset="0"/>
                    <a:ea typeface="宋体" pitchFamily="2" charset="-122"/>
                  </a:rPr>
                  <a:t>信号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  <p:sp>
            <p:nvSpPr>
              <p:cNvPr id="48" name="Line 45"/>
              <p:cNvSpPr>
                <a:spLocks noChangeShapeType="1"/>
              </p:cNvSpPr>
              <p:nvPr/>
            </p:nvSpPr>
            <p:spPr bwMode="auto">
              <a:xfrm>
                <a:off x="3009" y="11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1066800" y="1808856"/>
            <a:ext cx="2057400" cy="399928"/>
            <a:chOff x="672" y="902"/>
            <a:chExt cx="1248" cy="262"/>
          </a:xfrm>
        </p:grpSpPr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672" y="912"/>
              <a:ext cx="1248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54" name="Text Box 53"/>
            <p:cNvSpPr txBox="1">
              <a:spLocks noChangeArrowheads="1"/>
            </p:cNvSpPr>
            <p:nvPr/>
          </p:nvSpPr>
          <p:spPr bwMode="auto">
            <a:xfrm>
              <a:off x="736" y="902"/>
              <a:ext cx="78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DB7~DB0</a:t>
              </a:r>
            </a:p>
          </p:txBody>
        </p:sp>
      </p:grpSp>
      <p:grpSp>
        <p:nvGrpSpPr>
          <p:cNvPr id="55" name="Group 54"/>
          <p:cNvGrpSpPr>
            <a:grpSpLocks/>
          </p:cNvGrpSpPr>
          <p:nvPr/>
        </p:nvGrpSpPr>
        <p:grpSpPr bwMode="auto">
          <a:xfrm>
            <a:off x="1066800" y="2968376"/>
            <a:ext cx="2057400" cy="400050"/>
            <a:chOff x="672" y="1872"/>
            <a:chExt cx="1296" cy="252"/>
          </a:xfrm>
        </p:grpSpPr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H="1">
              <a:off x="672" y="2074"/>
              <a:ext cx="129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57" name="Group 56"/>
            <p:cNvGrpSpPr>
              <a:grpSpLocks/>
            </p:cNvGrpSpPr>
            <p:nvPr/>
          </p:nvGrpSpPr>
          <p:grpSpPr bwMode="auto">
            <a:xfrm>
              <a:off x="726" y="1872"/>
              <a:ext cx="377" cy="252"/>
              <a:chOff x="342" y="2064"/>
              <a:chExt cx="377" cy="252"/>
            </a:xfrm>
          </p:grpSpPr>
          <p:sp>
            <p:nvSpPr>
              <p:cNvPr id="58" name="Text Box 57"/>
              <p:cNvSpPr txBox="1">
                <a:spLocks noChangeArrowheads="1"/>
              </p:cNvSpPr>
              <p:nvPr/>
            </p:nvSpPr>
            <p:spPr bwMode="auto">
              <a:xfrm>
                <a:off x="342" y="2064"/>
                <a:ext cx="3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WR</a:t>
                </a:r>
                <a:endParaRPr lang="en-US" altLang="zh-CN" sz="20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>
                <a:off x="402" y="211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5208984" y="3215424"/>
            <a:ext cx="2819400" cy="396875"/>
            <a:chOff x="2832" y="1968"/>
            <a:chExt cx="1824" cy="260"/>
          </a:xfrm>
        </p:grpSpPr>
        <p:sp>
          <p:nvSpPr>
            <p:cNvPr id="61" name="Text Box 60"/>
            <p:cNvSpPr txBox="1">
              <a:spLocks noChangeArrowheads="1"/>
            </p:cNvSpPr>
            <p:nvPr/>
          </p:nvSpPr>
          <p:spPr bwMode="auto">
            <a:xfrm>
              <a:off x="2832" y="1968"/>
              <a:ext cx="182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INTR</a:t>
              </a:r>
              <a:r>
                <a:rPr lang="en-US" altLang="zh-CN" sz="20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  (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</a:rPr>
                <a:t>中断请求信号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)</a:t>
              </a: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2880" y="2016"/>
              <a:ext cx="38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4876800" y="3400272"/>
            <a:ext cx="304800" cy="215900"/>
            <a:chOff x="3072" y="2112"/>
            <a:chExt cx="192" cy="136"/>
          </a:xfrm>
        </p:grpSpPr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H="1">
              <a:off x="3072" y="2112"/>
              <a:ext cx="192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3264" y="2112"/>
              <a:ext cx="0" cy="136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1066800" y="3285653"/>
            <a:ext cx="4114800" cy="396875"/>
            <a:chOff x="672" y="1813"/>
            <a:chExt cx="2592" cy="250"/>
          </a:xfrm>
        </p:grpSpPr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H="1">
              <a:off x="672" y="2023"/>
              <a:ext cx="259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69" name="Text Box 68"/>
            <p:cNvSpPr txBox="1">
              <a:spLocks noChangeArrowheads="1"/>
            </p:cNvSpPr>
            <p:nvPr/>
          </p:nvSpPr>
          <p:spPr bwMode="auto">
            <a:xfrm>
              <a:off x="720" y="1813"/>
              <a:ext cx="182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INTR</a:t>
              </a:r>
            </a:p>
          </p:txBody>
        </p:sp>
      </p:grp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1078609" y="3717032"/>
            <a:ext cx="3057247" cy="52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方式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输</a:t>
            </a:r>
            <a:r>
              <a:rPr lang="zh-CN" altLang="en-US" sz="28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出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组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18" name="标题 1"/>
          <p:cNvSpPr txBox="1">
            <a:spLocks/>
          </p:cNvSpPr>
          <p:nvPr/>
        </p:nvSpPr>
        <p:spPr>
          <a:xfrm>
            <a:off x="1078609" y="1083513"/>
            <a:ext cx="3057247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方式</a:t>
            </a:r>
            <a:r>
              <a:rPr lang="en-US" altLang="zh-CN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输</a:t>
            </a:r>
            <a:r>
              <a:rPr lang="zh-CN" altLang="en-US" sz="2800" b="0" spc="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+mn-cs"/>
              </a:rPr>
              <a:t>出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（</a:t>
            </a:r>
            <a:r>
              <a:rPr lang="en-US" altLang="zh-CN" sz="2800" b="0" spc="0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  <a:cs typeface="+mn-cs"/>
              </a:rPr>
              <a:t>A</a:t>
            </a:r>
            <a:r>
              <a:rPr lang="zh-CN" altLang="en-US" sz="2800" b="0" spc="0" dirty="0" smtClean="0">
                <a:solidFill>
                  <a:srgbClr val="9900CC"/>
                </a:solidFill>
                <a:latin typeface="黑体" pitchFamily="49" charset="-122"/>
                <a:ea typeface="黑体" pitchFamily="49" charset="-122"/>
                <a:cs typeface="+mn-cs"/>
              </a:rPr>
              <a:t>组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76800" y="2211669"/>
            <a:ext cx="3200400" cy="400050"/>
            <a:chOff x="4876800" y="2211669"/>
            <a:chExt cx="3200400" cy="400050"/>
          </a:xfrm>
        </p:grpSpPr>
        <p:grpSp>
          <p:nvGrpSpPr>
            <p:cNvPr id="49" name="Group 121"/>
            <p:cNvGrpSpPr>
              <a:grpSpLocks/>
            </p:cNvGrpSpPr>
            <p:nvPr/>
          </p:nvGrpSpPr>
          <p:grpSpPr bwMode="auto">
            <a:xfrm>
              <a:off x="4876800" y="2211669"/>
              <a:ext cx="3200400" cy="400050"/>
              <a:chOff x="3072" y="967"/>
              <a:chExt cx="2016" cy="252"/>
            </a:xfrm>
          </p:grpSpPr>
          <p:sp>
            <p:nvSpPr>
              <p:cNvPr id="50" name="Line 47"/>
              <p:cNvSpPr>
                <a:spLocks noChangeShapeType="1"/>
              </p:cNvSpPr>
              <p:nvPr/>
            </p:nvSpPr>
            <p:spPr bwMode="auto">
              <a:xfrm flipH="1">
                <a:off x="3072" y="1200"/>
                <a:ext cx="201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51" name="Text Box 49"/>
              <p:cNvSpPr txBox="1">
                <a:spLocks noChangeArrowheads="1"/>
              </p:cNvSpPr>
              <p:nvPr/>
            </p:nvSpPr>
            <p:spPr bwMode="auto">
              <a:xfrm>
                <a:off x="3264" y="967"/>
                <a:ext cx="1703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O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BF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A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zh-CN" altLang="en-US" sz="2000" dirty="0" smtClean="0">
                    <a:latin typeface="Times New Roman" pitchFamily="18" charset="0"/>
                    <a:ea typeface="宋体" pitchFamily="2" charset="-122"/>
                  </a:rPr>
                  <a:t>输出缓冲器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满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</p:grpSp>
        <p:sp>
          <p:nvSpPr>
            <p:cNvPr id="114" name="Line 45"/>
            <p:cNvSpPr>
              <a:spLocks noChangeShapeType="1"/>
            </p:cNvSpPr>
            <p:nvPr/>
          </p:nvSpPr>
          <p:spPr bwMode="auto">
            <a:xfrm>
              <a:off x="5307184" y="2291160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42664" y="4253556"/>
            <a:ext cx="8305800" cy="2055764"/>
            <a:chOff x="442664" y="1632692"/>
            <a:chExt cx="8305800" cy="2055764"/>
          </a:xfrm>
        </p:grpSpPr>
        <p:grpSp>
          <p:nvGrpSpPr>
            <p:cNvPr id="117" name="Group 3"/>
            <p:cNvGrpSpPr>
              <a:grpSpLocks/>
            </p:cNvGrpSpPr>
            <p:nvPr/>
          </p:nvGrpSpPr>
          <p:grpSpPr bwMode="auto">
            <a:xfrm>
              <a:off x="533400" y="1729780"/>
              <a:ext cx="8077200" cy="1947363"/>
              <a:chOff x="336" y="861"/>
              <a:chExt cx="5088" cy="1371"/>
            </a:xfrm>
          </p:grpSpPr>
          <p:grpSp>
            <p:nvGrpSpPr>
              <p:cNvPr id="220" name="Group 5"/>
              <p:cNvGrpSpPr>
                <a:grpSpLocks/>
              </p:cNvGrpSpPr>
              <p:nvPr/>
            </p:nvGrpSpPr>
            <p:grpSpPr bwMode="auto">
              <a:xfrm>
                <a:off x="336" y="861"/>
                <a:ext cx="336" cy="1368"/>
                <a:chOff x="384" y="1360"/>
                <a:chExt cx="336" cy="1554"/>
              </a:xfrm>
            </p:grpSpPr>
            <p:sp>
              <p:nvSpPr>
                <p:cNvPr id="224" name="Rectangle 6"/>
                <p:cNvSpPr>
                  <a:spLocks noChangeArrowheads="1"/>
                </p:cNvSpPr>
                <p:nvPr/>
              </p:nvSpPr>
              <p:spPr bwMode="auto">
                <a:xfrm>
                  <a:off x="384" y="1360"/>
                  <a:ext cx="336" cy="1554"/>
                </a:xfrm>
                <a:prstGeom prst="rect">
                  <a:avLst/>
                </a:prstGeom>
                <a:solidFill>
                  <a:srgbClr val="CCECFF">
                    <a:alpha val="50000"/>
                  </a:srgbClr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22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435" y="1747"/>
                  <a:ext cx="233" cy="80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66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C</a:t>
                  </a:r>
                </a:p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P</a:t>
                  </a:r>
                </a:p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U</a:t>
                  </a:r>
                </a:p>
              </p:txBody>
            </p:sp>
          </p:grpSp>
          <p:grpSp>
            <p:nvGrpSpPr>
              <p:cNvPr id="221" name="Group 10"/>
              <p:cNvGrpSpPr>
                <a:grpSpLocks/>
              </p:cNvGrpSpPr>
              <p:nvPr/>
            </p:nvGrpSpPr>
            <p:grpSpPr bwMode="auto">
              <a:xfrm>
                <a:off x="5088" y="864"/>
                <a:ext cx="336" cy="1368"/>
                <a:chOff x="5184" y="1559"/>
                <a:chExt cx="336" cy="754"/>
              </a:xfrm>
            </p:grpSpPr>
            <p:sp>
              <p:nvSpPr>
                <p:cNvPr id="222" name="Rectangle 11"/>
                <p:cNvSpPr>
                  <a:spLocks noChangeArrowheads="1"/>
                </p:cNvSpPr>
                <p:nvPr/>
              </p:nvSpPr>
              <p:spPr bwMode="auto">
                <a:xfrm>
                  <a:off x="5184" y="1559"/>
                  <a:ext cx="336" cy="754"/>
                </a:xfrm>
                <a:prstGeom prst="rect">
                  <a:avLst/>
                </a:prstGeom>
                <a:solidFill>
                  <a:srgbClr val="CCECFF">
                    <a:alpha val="50000"/>
                  </a:srgbClr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223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5213" y="1752"/>
                  <a:ext cx="278" cy="3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3366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zh-CN" altLang="en-US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外</a:t>
                  </a:r>
                </a:p>
                <a:p>
                  <a:pPr algn="ctr">
                    <a:buFontTx/>
                    <a:buNone/>
                  </a:pPr>
                  <a:endParaRPr lang="zh-CN" altLang="en-US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r>
                    <a:rPr lang="zh-CN" altLang="en-US" sz="2000" dirty="0">
                      <a:solidFill>
                        <a:schemeClr val="accent6">
                          <a:lumMod val="75000"/>
                        </a:schemeClr>
                      </a:solidFill>
                      <a:latin typeface="Times New Roman" pitchFamily="18" charset="0"/>
                    </a:rPr>
                    <a:t>设</a:t>
                  </a:r>
                </a:p>
              </p:txBody>
            </p:sp>
          </p:grpSp>
        </p:grpSp>
        <p:sp>
          <p:nvSpPr>
            <p:cNvPr id="171" name="Rectangle 14"/>
            <p:cNvSpPr>
              <a:spLocks noChangeArrowheads="1"/>
            </p:cNvSpPr>
            <p:nvPr/>
          </p:nvSpPr>
          <p:spPr bwMode="auto">
            <a:xfrm>
              <a:off x="442664" y="1636456"/>
              <a:ext cx="8305800" cy="2052000"/>
            </a:xfrm>
            <a:prstGeom prst="rect">
              <a:avLst/>
            </a:prstGeom>
            <a:solidFill>
              <a:srgbClr val="E2E2E2"/>
            </a:solidFill>
            <a:ln>
              <a:solidFill>
                <a:srgbClr val="CCCCFF"/>
              </a:solidFill>
            </a:ln>
            <a:effectLst/>
            <a:extLst/>
          </p:spPr>
          <p:txBody>
            <a:bodyPr rot="10800000" wrap="none" anchor="ctr"/>
            <a:lstStyle/>
            <a:p>
              <a:endParaRPr lang="zh-CN" altLang="en-US"/>
            </a:p>
          </p:txBody>
        </p:sp>
        <p:grpSp>
          <p:nvGrpSpPr>
            <p:cNvPr id="172" name="Group 15"/>
            <p:cNvGrpSpPr>
              <a:grpSpLocks/>
            </p:cNvGrpSpPr>
            <p:nvPr/>
          </p:nvGrpSpPr>
          <p:grpSpPr bwMode="auto">
            <a:xfrm>
              <a:off x="3124201" y="1632692"/>
              <a:ext cx="1789113" cy="1939926"/>
              <a:chOff x="1968" y="881"/>
              <a:chExt cx="1127" cy="1222"/>
            </a:xfrm>
          </p:grpSpPr>
          <p:sp>
            <p:nvSpPr>
              <p:cNvPr id="212" name="Rectangle 23"/>
              <p:cNvSpPr>
                <a:spLocks noChangeArrowheads="1"/>
              </p:cNvSpPr>
              <p:nvPr/>
            </p:nvSpPr>
            <p:spPr bwMode="auto">
              <a:xfrm>
                <a:off x="1968" y="924"/>
                <a:ext cx="1104" cy="1179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sz="2000"/>
              </a:p>
            </p:txBody>
          </p:sp>
          <p:sp>
            <p:nvSpPr>
              <p:cNvPr id="213" name="Rectangle 17"/>
              <p:cNvSpPr>
                <a:spLocks noChangeArrowheads="1"/>
              </p:cNvSpPr>
              <p:nvPr/>
            </p:nvSpPr>
            <p:spPr bwMode="auto">
              <a:xfrm>
                <a:off x="2016" y="1162"/>
                <a:ext cx="480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900" dirty="0" smtClean="0">
                    <a:latin typeface="Times New Roman" pitchFamily="18" charset="0"/>
                    <a:ea typeface="宋体" pitchFamily="2" charset="-122"/>
                  </a:rPr>
                  <a:t>INTE</a:t>
                </a:r>
                <a:r>
                  <a:rPr lang="en-US" altLang="zh-CN" sz="1900" baseline="-25000" dirty="0" smtClean="0"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1900" baseline="-250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14" name="AutoShape 18"/>
              <p:cNvSpPr>
                <a:spLocks noChangeArrowheads="1"/>
              </p:cNvSpPr>
              <p:nvPr/>
            </p:nvSpPr>
            <p:spPr bwMode="auto">
              <a:xfrm rot="5400000" flipV="1">
                <a:off x="2184" y="1608"/>
                <a:ext cx="240" cy="288"/>
              </a:xfrm>
              <a:prstGeom prst="flowChartDelay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sz="2000"/>
              </a:p>
            </p:txBody>
          </p:sp>
          <p:sp>
            <p:nvSpPr>
              <p:cNvPr id="215" name="Rectangle 19"/>
              <p:cNvSpPr>
                <a:spLocks noChangeArrowheads="1"/>
              </p:cNvSpPr>
              <p:nvPr/>
            </p:nvSpPr>
            <p:spPr bwMode="auto">
              <a:xfrm>
                <a:off x="2688" y="1162"/>
                <a:ext cx="384" cy="19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PC2</a:t>
                </a:r>
                <a:endPara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16" name="Rectangle 20"/>
              <p:cNvSpPr>
                <a:spLocks noChangeArrowheads="1"/>
              </p:cNvSpPr>
              <p:nvPr/>
            </p:nvSpPr>
            <p:spPr bwMode="auto">
              <a:xfrm>
                <a:off x="2688" y="1354"/>
                <a:ext cx="384" cy="19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PC1</a:t>
                </a:r>
                <a:endPara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17" name="Rectangle 21"/>
              <p:cNvSpPr>
                <a:spLocks noChangeArrowheads="1"/>
              </p:cNvSpPr>
              <p:nvPr/>
            </p:nvSpPr>
            <p:spPr bwMode="auto">
              <a:xfrm>
                <a:off x="2688" y="1882"/>
                <a:ext cx="384" cy="192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 smtClean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PC0</a:t>
                </a:r>
                <a:endParaRPr lang="en-US" altLang="zh-CN" sz="2000" dirty="0">
                  <a:solidFill>
                    <a:srgbClr val="A5002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19" name="Text Box 25"/>
              <p:cNvSpPr txBox="1">
                <a:spLocks noChangeArrowheads="1"/>
              </p:cNvSpPr>
              <p:nvPr/>
            </p:nvSpPr>
            <p:spPr bwMode="auto">
              <a:xfrm>
                <a:off x="2333" y="881"/>
                <a:ext cx="76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PB7~PB0</a:t>
                </a:r>
                <a:endParaRPr lang="en-US" altLang="zh-CN" sz="2000" dirty="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173" name="Group 28"/>
            <p:cNvGrpSpPr>
              <a:grpSpLocks/>
            </p:cNvGrpSpPr>
            <p:nvPr/>
          </p:nvGrpSpPr>
          <p:grpSpPr bwMode="auto">
            <a:xfrm>
              <a:off x="3581400" y="2383579"/>
              <a:ext cx="685800" cy="441325"/>
              <a:chOff x="2256" y="1354"/>
              <a:chExt cx="432" cy="278"/>
            </a:xfrm>
          </p:grpSpPr>
          <p:sp>
            <p:nvSpPr>
              <p:cNvPr id="208" name="Line 29"/>
              <p:cNvSpPr>
                <a:spLocks noChangeShapeType="1"/>
              </p:cNvSpPr>
              <p:nvPr/>
            </p:nvSpPr>
            <p:spPr bwMode="auto">
              <a:xfrm>
                <a:off x="2256" y="1354"/>
                <a:ext cx="0" cy="278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209" name="Group 30"/>
              <p:cNvGrpSpPr>
                <a:grpSpLocks/>
              </p:cNvGrpSpPr>
              <p:nvPr/>
            </p:nvGrpSpPr>
            <p:grpSpPr bwMode="auto">
              <a:xfrm>
                <a:off x="2352" y="1450"/>
                <a:ext cx="336" cy="182"/>
                <a:chOff x="1680" y="1450"/>
                <a:chExt cx="336" cy="96"/>
              </a:xfrm>
            </p:grpSpPr>
            <p:sp>
              <p:nvSpPr>
                <p:cNvPr id="210" name="Line 31"/>
                <p:cNvSpPr>
                  <a:spLocks noChangeShapeType="1"/>
                </p:cNvSpPr>
                <p:nvPr/>
              </p:nvSpPr>
              <p:spPr bwMode="auto">
                <a:xfrm>
                  <a:off x="1680" y="145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 type="non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211" name="Line 32"/>
                <p:cNvSpPr>
                  <a:spLocks noChangeShapeType="1"/>
                </p:cNvSpPr>
                <p:nvPr/>
              </p:nvSpPr>
              <p:spPr bwMode="auto">
                <a:xfrm>
                  <a:off x="1680" y="1450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</p:grpSp>
        </p:grpSp>
        <p:grpSp>
          <p:nvGrpSpPr>
            <p:cNvPr id="174" name="Group 33"/>
            <p:cNvGrpSpPr>
              <a:grpSpLocks/>
            </p:cNvGrpSpPr>
            <p:nvPr/>
          </p:nvGrpSpPr>
          <p:grpSpPr bwMode="auto">
            <a:xfrm>
              <a:off x="3657600" y="3206609"/>
              <a:ext cx="609600" cy="179388"/>
              <a:chOff x="1632" y="1990"/>
              <a:chExt cx="384" cy="113"/>
            </a:xfrm>
          </p:grpSpPr>
          <p:sp>
            <p:nvSpPr>
              <p:cNvPr id="206" name="Line 34"/>
              <p:cNvSpPr>
                <a:spLocks noChangeShapeType="1"/>
              </p:cNvSpPr>
              <p:nvPr/>
            </p:nvSpPr>
            <p:spPr bwMode="auto">
              <a:xfrm>
                <a:off x="1632" y="1990"/>
                <a:ext cx="0" cy="113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207" name="Line 35"/>
              <p:cNvSpPr>
                <a:spLocks noChangeShapeType="1"/>
              </p:cNvSpPr>
              <p:nvPr/>
            </p:nvSpPr>
            <p:spPr bwMode="auto">
              <a:xfrm>
                <a:off x="1632" y="2103"/>
                <a:ext cx="384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  <p:sp>
          <p:nvSpPr>
            <p:cNvPr id="176" name="Line 40"/>
            <p:cNvSpPr>
              <a:spLocks noChangeShapeType="1"/>
            </p:cNvSpPr>
            <p:nvPr/>
          </p:nvSpPr>
          <p:spPr bwMode="auto">
            <a:xfrm>
              <a:off x="4876800" y="1837478"/>
              <a:ext cx="3200400" cy="0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177" name="Group 41"/>
            <p:cNvGrpSpPr>
              <a:grpSpLocks/>
            </p:cNvGrpSpPr>
            <p:nvPr/>
          </p:nvGrpSpPr>
          <p:grpSpPr bwMode="auto">
            <a:xfrm>
              <a:off x="4876800" y="1866053"/>
              <a:ext cx="3200400" cy="400050"/>
              <a:chOff x="3072" y="1028"/>
              <a:chExt cx="2016" cy="252"/>
            </a:xfrm>
          </p:grpSpPr>
          <p:sp>
            <p:nvSpPr>
              <p:cNvPr id="200" name="Line 42"/>
              <p:cNvSpPr>
                <a:spLocks noChangeShapeType="1"/>
              </p:cNvSpPr>
              <p:nvPr/>
            </p:nvSpPr>
            <p:spPr bwMode="auto">
              <a:xfrm flipH="1">
                <a:off x="3072" y="1248"/>
                <a:ext cx="201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201" name="Group 43"/>
              <p:cNvGrpSpPr>
                <a:grpSpLocks/>
              </p:cNvGrpSpPr>
              <p:nvPr/>
            </p:nvGrpSpPr>
            <p:grpSpPr bwMode="auto">
              <a:xfrm>
                <a:off x="3259" y="1028"/>
                <a:ext cx="1364" cy="252"/>
                <a:chOff x="2923" y="1124"/>
                <a:chExt cx="1364" cy="252"/>
              </a:xfrm>
            </p:grpSpPr>
            <p:sp>
              <p:nvSpPr>
                <p:cNvPr id="202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2923" y="1124"/>
                  <a:ext cx="1364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CC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 smtClean="0">
                      <a:latin typeface="Times New Roman" pitchFamily="18" charset="0"/>
                      <a:ea typeface="宋体" pitchFamily="2" charset="-122"/>
                    </a:rPr>
                    <a:t>ACK</a:t>
                  </a:r>
                  <a:r>
                    <a:rPr lang="en-US" altLang="zh-CN" sz="2000" baseline="-25000" dirty="0" smtClean="0">
                      <a:latin typeface="Times New Roman" pitchFamily="18" charset="0"/>
                      <a:ea typeface="宋体" pitchFamily="2" charset="-122"/>
                    </a:rPr>
                    <a:t>B</a:t>
                  </a:r>
                  <a:r>
                    <a:rPr lang="en-US" altLang="zh-CN" sz="2000" dirty="0" smtClean="0">
                      <a:latin typeface="Times New Roman" pitchFamily="18" charset="0"/>
                      <a:ea typeface="宋体" pitchFamily="2" charset="-122"/>
                    </a:rPr>
                    <a:t>  (</a:t>
                  </a:r>
                  <a:r>
                    <a:rPr lang="zh-CN" altLang="en-US" sz="2000" dirty="0">
                      <a:latin typeface="Times New Roman" pitchFamily="18" charset="0"/>
                      <a:ea typeface="宋体" pitchFamily="2" charset="-122"/>
                    </a:rPr>
                    <a:t>应答</a:t>
                  </a:r>
                  <a:r>
                    <a:rPr lang="zh-CN" altLang="en-US" sz="2000" dirty="0" smtClean="0">
                      <a:latin typeface="Times New Roman" pitchFamily="18" charset="0"/>
                      <a:ea typeface="宋体" pitchFamily="2" charset="-122"/>
                    </a:rPr>
                    <a:t>信号</a:t>
                  </a: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)</a:t>
                  </a:r>
                </a:p>
              </p:txBody>
            </p:sp>
            <p:sp>
              <p:nvSpPr>
                <p:cNvPr id="203" name="Line 45"/>
                <p:cNvSpPr>
                  <a:spLocks noChangeShapeType="1"/>
                </p:cNvSpPr>
                <p:nvPr/>
              </p:nvSpPr>
              <p:spPr bwMode="auto">
                <a:xfrm>
                  <a:off x="3009" y="1171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</p:grpSp>
        </p:grpSp>
        <p:grpSp>
          <p:nvGrpSpPr>
            <p:cNvPr id="178" name="Group 51"/>
            <p:cNvGrpSpPr>
              <a:grpSpLocks/>
            </p:cNvGrpSpPr>
            <p:nvPr/>
          </p:nvGrpSpPr>
          <p:grpSpPr bwMode="auto">
            <a:xfrm>
              <a:off x="1066800" y="1808856"/>
              <a:ext cx="2057400" cy="399928"/>
              <a:chOff x="672" y="902"/>
              <a:chExt cx="1248" cy="262"/>
            </a:xfrm>
          </p:grpSpPr>
          <p:sp>
            <p:nvSpPr>
              <p:cNvPr id="198" name="Line 52"/>
              <p:cNvSpPr>
                <a:spLocks noChangeShapeType="1"/>
              </p:cNvSpPr>
              <p:nvPr/>
            </p:nvSpPr>
            <p:spPr bwMode="auto">
              <a:xfrm>
                <a:off x="672" y="912"/>
                <a:ext cx="1248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99" name="Text Box 53"/>
              <p:cNvSpPr txBox="1">
                <a:spLocks noChangeArrowheads="1"/>
              </p:cNvSpPr>
              <p:nvPr/>
            </p:nvSpPr>
            <p:spPr bwMode="auto">
              <a:xfrm>
                <a:off x="736" y="902"/>
                <a:ext cx="786" cy="2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DB7~DB0</a:t>
                </a:r>
              </a:p>
            </p:txBody>
          </p:sp>
        </p:grpSp>
        <p:grpSp>
          <p:nvGrpSpPr>
            <p:cNvPr id="179" name="Group 54"/>
            <p:cNvGrpSpPr>
              <a:grpSpLocks/>
            </p:cNvGrpSpPr>
            <p:nvPr/>
          </p:nvGrpSpPr>
          <p:grpSpPr bwMode="auto">
            <a:xfrm>
              <a:off x="1066800" y="2968376"/>
              <a:ext cx="2057400" cy="400050"/>
              <a:chOff x="672" y="1872"/>
              <a:chExt cx="1296" cy="252"/>
            </a:xfrm>
          </p:grpSpPr>
          <p:sp>
            <p:nvSpPr>
              <p:cNvPr id="194" name="Line 55"/>
              <p:cNvSpPr>
                <a:spLocks noChangeShapeType="1"/>
              </p:cNvSpPr>
              <p:nvPr/>
            </p:nvSpPr>
            <p:spPr bwMode="auto">
              <a:xfrm flipH="1">
                <a:off x="672" y="2074"/>
                <a:ext cx="129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grpSp>
            <p:nvGrpSpPr>
              <p:cNvPr id="195" name="Group 56"/>
              <p:cNvGrpSpPr>
                <a:grpSpLocks/>
              </p:cNvGrpSpPr>
              <p:nvPr/>
            </p:nvGrpSpPr>
            <p:grpSpPr bwMode="auto">
              <a:xfrm>
                <a:off x="726" y="1872"/>
                <a:ext cx="377" cy="252"/>
                <a:chOff x="342" y="2064"/>
                <a:chExt cx="377" cy="252"/>
              </a:xfrm>
            </p:grpSpPr>
            <p:sp>
              <p:nvSpPr>
                <p:cNvPr id="196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342" y="2064"/>
                  <a:ext cx="377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CC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 smtClean="0">
                      <a:latin typeface="Times New Roman" pitchFamily="18" charset="0"/>
                      <a:ea typeface="宋体" pitchFamily="2" charset="-122"/>
                    </a:rPr>
                    <a:t>WR</a:t>
                  </a:r>
                  <a:endParaRPr lang="en-US" altLang="zh-CN" sz="2000" dirty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197" name="Line 58"/>
                <p:cNvSpPr>
                  <a:spLocks noChangeShapeType="1"/>
                </p:cNvSpPr>
                <p:nvPr/>
              </p:nvSpPr>
              <p:spPr bwMode="auto">
                <a:xfrm>
                  <a:off x="402" y="211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</p:grpSp>
        </p:grpSp>
        <p:grpSp>
          <p:nvGrpSpPr>
            <p:cNvPr id="180" name="Group 59"/>
            <p:cNvGrpSpPr>
              <a:grpSpLocks/>
            </p:cNvGrpSpPr>
            <p:nvPr/>
          </p:nvGrpSpPr>
          <p:grpSpPr bwMode="auto">
            <a:xfrm>
              <a:off x="5208984" y="3215424"/>
              <a:ext cx="2819400" cy="396875"/>
              <a:chOff x="2832" y="1968"/>
              <a:chExt cx="1824" cy="260"/>
            </a:xfrm>
          </p:grpSpPr>
          <p:sp>
            <p:nvSpPr>
              <p:cNvPr id="192" name="Text Box 60"/>
              <p:cNvSpPr txBox="1">
                <a:spLocks noChangeArrowheads="1"/>
              </p:cNvSpPr>
              <p:nvPr/>
            </p:nvSpPr>
            <p:spPr bwMode="auto">
              <a:xfrm>
                <a:off x="2832" y="1968"/>
                <a:ext cx="1824" cy="2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INTR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B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中断请求信号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  <p:sp>
            <p:nvSpPr>
              <p:cNvPr id="193" name="Line 61"/>
              <p:cNvSpPr>
                <a:spLocks noChangeShapeType="1"/>
              </p:cNvSpPr>
              <p:nvPr/>
            </p:nvSpPr>
            <p:spPr bwMode="auto">
              <a:xfrm>
                <a:off x="2880" y="2016"/>
                <a:ext cx="384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  <p:grpSp>
          <p:nvGrpSpPr>
            <p:cNvPr id="181" name="Group 62"/>
            <p:cNvGrpSpPr>
              <a:grpSpLocks/>
            </p:cNvGrpSpPr>
            <p:nvPr/>
          </p:nvGrpSpPr>
          <p:grpSpPr bwMode="auto">
            <a:xfrm>
              <a:off x="4876800" y="3400272"/>
              <a:ext cx="304800" cy="215900"/>
              <a:chOff x="3072" y="2112"/>
              <a:chExt cx="192" cy="136"/>
            </a:xfrm>
          </p:grpSpPr>
          <p:sp>
            <p:nvSpPr>
              <p:cNvPr id="190" name="Line 63"/>
              <p:cNvSpPr>
                <a:spLocks noChangeShapeType="1"/>
              </p:cNvSpPr>
              <p:nvPr/>
            </p:nvSpPr>
            <p:spPr bwMode="auto">
              <a:xfrm flipH="1">
                <a:off x="3072" y="2112"/>
                <a:ext cx="192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91" name="Line 64"/>
              <p:cNvSpPr>
                <a:spLocks noChangeShapeType="1"/>
              </p:cNvSpPr>
              <p:nvPr/>
            </p:nvSpPr>
            <p:spPr bwMode="auto">
              <a:xfrm>
                <a:off x="3264" y="2112"/>
                <a:ext cx="0" cy="136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  <p:grpSp>
          <p:nvGrpSpPr>
            <p:cNvPr id="182" name="Group 65"/>
            <p:cNvGrpSpPr>
              <a:grpSpLocks/>
            </p:cNvGrpSpPr>
            <p:nvPr/>
          </p:nvGrpSpPr>
          <p:grpSpPr bwMode="auto">
            <a:xfrm>
              <a:off x="1066800" y="3285653"/>
              <a:ext cx="4114800" cy="396875"/>
              <a:chOff x="672" y="1813"/>
              <a:chExt cx="2592" cy="250"/>
            </a:xfrm>
          </p:grpSpPr>
          <p:sp>
            <p:nvSpPr>
              <p:cNvPr id="188" name="Line 66"/>
              <p:cNvSpPr>
                <a:spLocks noChangeShapeType="1"/>
              </p:cNvSpPr>
              <p:nvPr/>
            </p:nvSpPr>
            <p:spPr bwMode="auto">
              <a:xfrm flipH="1">
                <a:off x="672" y="2023"/>
                <a:ext cx="2592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189" name="Text Box 68"/>
              <p:cNvSpPr txBox="1">
                <a:spLocks noChangeArrowheads="1"/>
              </p:cNvSpPr>
              <p:nvPr/>
            </p:nvSpPr>
            <p:spPr bwMode="auto">
              <a:xfrm>
                <a:off x="720" y="1813"/>
                <a:ext cx="182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INTR</a:t>
                </a: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4876800" y="2211669"/>
              <a:ext cx="3200400" cy="400050"/>
              <a:chOff x="4876800" y="2211669"/>
              <a:chExt cx="3200400" cy="400050"/>
            </a:xfrm>
          </p:grpSpPr>
          <p:grpSp>
            <p:nvGrpSpPr>
              <p:cNvPr id="184" name="Group 121"/>
              <p:cNvGrpSpPr>
                <a:grpSpLocks/>
              </p:cNvGrpSpPr>
              <p:nvPr/>
            </p:nvGrpSpPr>
            <p:grpSpPr bwMode="auto">
              <a:xfrm>
                <a:off x="4876800" y="2211669"/>
                <a:ext cx="3200400" cy="400050"/>
                <a:chOff x="3072" y="967"/>
                <a:chExt cx="2016" cy="252"/>
              </a:xfrm>
            </p:grpSpPr>
            <p:sp>
              <p:nvSpPr>
                <p:cNvPr id="186" name="Line 47"/>
                <p:cNvSpPr>
                  <a:spLocks noChangeShapeType="1"/>
                </p:cNvSpPr>
                <p:nvPr/>
              </p:nvSpPr>
              <p:spPr bwMode="auto">
                <a:xfrm flipH="1">
                  <a:off x="3072" y="1200"/>
                  <a:ext cx="2016" cy="0"/>
                </a:xfrm>
                <a:prstGeom prst="line">
                  <a:avLst/>
                </a:prstGeom>
                <a:noFill/>
                <a:ln w="19050">
                  <a:solidFill>
                    <a:srgbClr val="CC3300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187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3264" y="967"/>
                  <a:ext cx="1793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CC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 smtClean="0">
                      <a:latin typeface="Times New Roman" pitchFamily="18" charset="0"/>
                      <a:ea typeface="宋体" pitchFamily="2" charset="-122"/>
                    </a:rPr>
                    <a:t>OBF</a:t>
                  </a:r>
                  <a:r>
                    <a:rPr lang="en-US" altLang="zh-CN" sz="2000" baseline="-25000" dirty="0" smtClean="0">
                      <a:latin typeface="Times New Roman" pitchFamily="18" charset="0"/>
                      <a:ea typeface="宋体" pitchFamily="2" charset="-122"/>
                    </a:rPr>
                    <a:t>B</a:t>
                  </a:r>
                  <a:r>
                    <a:rPr lang="en-US" altLang="zh-CN" sz="2000" dirty="0" smtClean="0">
                      <a:latin typeface="Times New Roman" pitchFamily="18" charset="0"/>
                      <a:ea typeface="宋体" pitchFamily="2" charset="-122"/>
                    </a:rPr>
                    <a:t>  </a:t>
                  </a: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(</a:t>
                  </a:r>
                  <a:r>
                    <a:rPr lang="zh-CN" altLang="en-US" sz="2000" dirty="0" smtClean="0">
                      <a:latin typeface="Times New Roman" pitchFamily="18" charset="0"/>
                      <a:ea typeface="宋体" pitchFamily="2" charset="-122"/>
                    </a:rPr>
                    <a:t>输出缓冲器</a:t>
                  </a:r>
                  <a:r>
                    <a:rPr lang="zh-CN" altLang="en-US" sz="2000" dirty="0">
                      <a:latin typeface="Times New Roman" pitchFamily="18" charset="0"/>
                      <a:ea typeface="宋体" pitchFamily="2" charset="-122"/>
                    </a:rPr>
                    <a:t>满</a:t>
                  </a: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)</a:t>
                  </a:r>
                </a:p>
              </p:txBody>
            </p:sp>
          </p:grpSp>
          <p:sp>
            <p:nvSpPr>
              <p:cNvPr id="185" name="Line 45"/>
              <p:cNvSpPr>
                <a:spLocks noChangeShapeType="1"/>
              </p:cNvSpPr>
              <p:nvPr/>
            </p:nvSpPr>
            <p:spPr bwMode="auto">
              <a:xfrm>
                <a:off x="5307184" y="2291160"/>
                <a:ext cx="431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752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5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3" grpId="0" animBg="1"/>
      <p:bldP spid="71" grpId="0" autoUpdateAnimBg="0"/>
      <p:bldP spid="1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75097" y="2132855"/>
            <a:ext cx="8402639" cy="3888432"/>
            <a:chOff x="336" y="861"/>
            <a:chExt cx="5293" cy="1371"/>
          </a:xfrm>
        </p:grpSpPr>
        <p:grpSp>
          <p:nvGrpSpPr>
            <p:cNvPr id="12" name="Group 5"/>
            <p:cNvGrpSpPr>
              <a:grpSpLocks/>
            </p:cNvGrpSpPr>
            <p:nvPr/>
          </p:nvGrpSpPr>
          <p:grpSpPr bwMode="auto">
            <a:xfrm>
              <a:off x="336" y="861"/>
              <a:ext cx="336" cy="1368"/>
              <a:chOff x="384" y="1360"/>
              <a:chExt cx="336" cy="1554"/>
            </a:xfrm>
          </p:grpSpPr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384" y="1360"/>
                <a:ext cx="336" cy="1554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435" y="1810"/>
                <a:ext cx="233" cy="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endParaRPr lang="en-US" altLang="zh-CN" sz="2000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en-US" altLang="zh-CN" sz="2000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C</a:t>
                </a:r>
                <a:endParaRPr lang="en-US" altLang="zh-CN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P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U</a:t>
                </a:r>
              </a:p>
              <a:p>
                <a:pPr algn="ctr">
                  <a:buFontTx/>
                  <a:buNone/>
                </a:pPr>
                <a:endParaRPr lang="en-US" altLang="zh-CN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5293" y="864"/>
              <a:ext cx="336" cy="1368"/>
              <a:chOff x="5389" y="1559"/>
              <a:chExt cx="336" cy="754"/>
            </a:xfrm>
          </p:grpSpPr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5389" y="1559"/>
                <a:ext cx="336" cy="754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1" name="Text Box 12"/>
              <p:cNvSpPr txBox="1">
                <a:spLocks noChangeArrowheads="1"/>
              </p:cNvSpPr>
              <p:nvPr/>
            </p:nvSpPr>
            <p:spPr bwMode="auto">
              <a:xfrm>
                <a:off x="5420" y="1777"/>
                <a:ext cx="278" cy="3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endParaRPr lang="en-US" altLang="zh-CN" sz="2000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zh-CN" altLang="en-US" sz="2000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外</a:t>
                </a:r>
                <a:endParaRPr lang="zh-CN" altLang="en-US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endParaRPr lang="zh-CN" altLang="en-US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r>
                  <a:rPr lang="zh-CN" altLang="en-US" sz="2000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</a:rPr>
                  <a:t>设</a:t>
                </a:r>
                <a:endParaRPr lang="en-US" altLang="zh-CN" sz="2000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  <a:p>
                <a:pPr algn="ctr">
                  <a:buFontTx/>
                  <a:buNone/>
                </a:pPr>
                <a:endParaRPr lang="zh-CN" altLang="en-US" sz="2000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00" name="Rectangle 14"/>
          <p:cNvSpPr>
            <a:spLocks noChangeArrowheads="1"/>
          </p:cNvSpPr>
          <p:nvPr/>
        </p:nvSpPr>
        <p:spPr bwMode="auto">
          <a:xfrm>
            <a:off x="309240" y="2060848"/>
            <a:ext cx="8519294" cy="4032448"/>
          </a:xfrm>
          <a:prstGeom prst="rect">
            <a:avLst/>
          </a:prstGeom>
          <a:solidFill>
            <a:srgbClr val="E2E2E2"/>
          </a:solidFill>
          <a:ln>
            <a:solidFill>
              <a:srgbClr val="C0C0C0"/>
            </a:solidFill>
            <a:prstDash val="dash"/>
          </a:ln>
          <a:effectLst/>
          <a:extLst/>
        </p:spPr>
        <p:txBody>
          <a:bodyPr rot="10800000" wrap="none" anchor="ctr"/>
          <a:lstStyle/>
          <a:p>
            <a:endParaRPr lang="zh-CN" alt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922823" y="2132855"/>
            <a:ext cx="7308000" cy="3888000"/>
          </a:xfrm>
          <a:prstGeom prst="rect">
            <a:avLst/>
          </a:prstGeom>
          <a:solidFill>
            <a:srgbClr val="D7D7D7"/>
          </a:solidFill>
          <a:ln>
            <a:solidFill>
              <a:srgbClr val="B2B2B2"/>
            </a:solidFill>
            <a:prstDash val="dash"/>
          </a:ln>
          <a:effectLst/>
          <a:extLst/>
        </p:spPr>
        <p:txBody>
          <a:bodyPr rot="10800000" wrap="none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362648" y="2233585"/>
            <a:ext cx="2667595" cy="3571876"/>
            <a:chOff x="2520952" y="2377602"/>
            <a:chExt cx="2667595" cy="3571876"/>
          </a:xfrm>
        </p:grpSpPr>
        <p:grpSp>
          <p:nvGrpSpPr>
            <p:cNvPr id="13" name="组合 12"/>
            <p:cNvGrpSpPr/>
            <p:nvPr/>
          </p:nvGrpSpPr>
          <p:grpSpPr>
            <a:xfrm>
              <a:off x="2520952" y="2377602"/>
              <a:ext cx="2667595" cy="3571876"/>
              <a:chOff x="2520952" y="2377602"/>
              <a:chExt cx="2667595" cy="3571876"/>
            </a:xfrm>
          </p:grpSpPr>
          <p:grpSp>
            <p:nvGrpSpPr>
              <p:cNvPr id="17" name="Group 15"/>
              <p:cNvGrpSpPr>
                <a:grpSpLocks/>
              </p:cNvGrpSpPr>
              <p:nvPr/>
            </p:nvGrpSpPr>
            <p:grpSpPr bwMode="auto">
              <a:xfrm>
                <a:off x="2520952" y="2377602"/>
                <a:ext cx="2667000" cy="3571876"/>
                <a:chOff x="1588" y="924"/>
                <a:chExt cx="1680" cy="2250"/>
              </a:xfrm>
            </p:grpSpPr>
            <p:sp>
              <p:nvSpPr>
                <p:cNvPr id="25" name="Rectangle 23"/>
                <p:cNvSpPr>
                  <a:spLocks noChangeArrowheads="1"/>
                </p:cNvSpPr>
                <p:nvPr/>
              </p:nvSpPr>
              <p:spPr bwMode="auto">
                <a:xfrm>
                  <a:off x="1588" y="924"/>
                  <a:ext cx="1680" cy="2250"/>
                </a:xfrm>
                <a:prstGeom prst="rect">
                  <a:avLst/>
                </a:prstGeom>
                <a:solidFill>
                  <a:srgbClr val="CCCCFF">
                    <a:alpha val="49020"/>
                  </a:srgb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19" name="Rectangle 17"/>
                <p:cNvSpPr>
                  <a:spLocks noChangeArrowheads="1"/>
                </p:cNvSpPr>
                <p:nvPr/>
              </p:nvSpPr>
              <p:spPr bwMode="auto">
                <a:xfrm>
                  <a:off x="1691" y="1286"/>
                  <a:ext cx="480" cy="192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1900" dirty="0" smtClean="0">
                      <a:latin typeface="Times New Roman" pitchFamily="18" charset="0"/>
                      <a:ea typeface="宋体" pitchFamily="2" charset="-122"/>
                    </a:rPr>
                    <a:t>INTE</a:t>
                  </a:r>
                  <a:r>
                    <a:rPr lang="zh-CN" altLang="en-US" sz="1900" baseline="-25000" dirty="0" smtClean="0">
                      <a:latin typeface="Times New Roman" pitchFamily="18" charset="0"/>
                      <a:ea typeface="宋体" pitchFamily="2" charset="-122"/>
                    </a:rPr>
                    <a:t>出</a:t>
                  </a:r>
                  <a:endParaRPr lang="en-US" altLang="zh-CN" sz="1900" baseline="-25000" dirty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0" name="AutoShape 18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1779" y="1740"/>
                  <a:ext cx="240" cy="288"/>
                </a:xfrm>
                <a:prstGeom prst="flowChartDelay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21" name="Rectangle 19"/>
                <p:cNvSpPr>
                  <a:spLocks noChangeArrowheads="1"/>
                </p:cNvSpPr>
                <p:nvPr/>
              </p:nvSpPr>
              <p:spPr bwMode="auto">
                <a:xfrm>
                  <a:off x="2884" y="1293"/>
                  <a:ext cx="384" cy="192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85000"/>
                    </a:lnSpc>
                    <a:spcBef>
                      <a:spcPct val="35000"/>
                    </a:spcBef>
                    <a:buFontTx/>
                    <a:buNone/>
                  </a:pPr>
                  <a:r>
                    <a:rPr lang="en-US" altLang="zh-CN" sz="2000" dirty="0" smtClean="0">
                      <a:solidFill>
                        <a:srgbClr val="A50021"/>
                      </a:solidFill>
                      <a:latin typeface="Times New Roman" pitchFamily="18" charset="0"/>
                      <a:ea typeface="宋体" pitchFamily="2" charset="-122"/>
                    </a:rPr>
                    <a:t>PC6</a:t>
                  </a:r>
                  <a:endParaRPr lang="en-US" altLang="zh-CN" sz="2000" dirty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2" name="Rectangle 20"/>
                <p:cNvSpPr>
                  <a:spLocks noChangeArrowheads="1"/>
                </p:cNvSpPr>
                <p:nvPr/>
              </p:nvSpPr>
              <p:spPr bwMode="auto">
                <a:xfrm>
                  <a:off x="2884" y="1485"/>
                  <a:ext cx="384" cy="192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85000"/>
                    </a:lnSpc>
                    <a:spcBef>
                      <a:spcPct val="35000"/>
                    </a:spcBef>
                    <a:buFontTx/>
                    <a:buNone/>
                  </a:pPr>
                  <a:r>
                    <a:rPr lang="en-US" altLang="zh-CN" sz="2000" dirty="0" smtClean="0">
                      <a:solidFill>
                        <a:srgbClr val="A50021"/>
                      </a:solidFill>
                      <a:latin typeface="Times New Roman" pitchFamily="18" charset="0"/>
                      <a:ea typeface="宋体" pitchFamily="2" charset="-122"/>
                    </a:rPr>
                    <a:t>PC7</a:t>
                  </a:r>
                  <a:endParaRPr lang="en-US" altLang="zh-CN" sz="2000" dirty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23" name="Rectangle 21"/>
                <p:cNvSpPr>
                  <a:spLocks noChangeArrowheads="1"/>
                </p:cNvSpPr>
                <p:nvPr/>
              </p:nvSpPr>
              <p:spPr bwMode="auto">
                <a:xfrm>
                  <a:off x="2884" y="2619"/>
                  <a:ext cx="384" cy="192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85000"/>
                    </a:lnSpc>
                    <a:spcBef>
                      <a:spcPct val="35000"/>
                    </a:spcBef>
                    <a:buFontTx/>
                    <a:buNone/>
                  </a:pPr>
                  <a:r>
                    <a:rPr lang="en-US" altLang="zh-CN" sz="2000" dirty="0">
                      <a:solidFill>
                        <a:srgbClr val="A50021"/>
                      </a:solidFill>
                      <a:latin typeface="Times New Roman" pitchFamily="18" charset="0"/>
                      <a:ea typeface="宋体" pitchFamily="2" charset="-122"/>
                    </a:rPr>
                    <a:t>PC3</a:t>
                  </a:r>
                </a:p>
              </p:txBody>
            </p:sp>
            <p:sp>
              <p:nvSpPr>
                <p:cNvPr id="27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333" y="926"/>
                  <a:ext cx="750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CC33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</a:rPr>
                    <a:t>PA7~PA0</a:t>
                  </a:r>
                </a:p>
              </p:txBody>
            </p:sp>
          </p:grpSp>
          <p:sp>
            <p:nvSpPr>
              <p:cNvPr id="84" name="Rectangle 19"/>
              <p:cNvSpPr>
                <a:spLocks noChangeArrowheads="1"/>
              </p:cNvSpPr>
              <p:nvPr/>
            </p:nvSpPr>
            <p:spPr bwMode="auto">
              <a:xfrm>
                <a:off x="4578947" y="3789040"/>
                <a:ext cx="609600" cy="30480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PC4</a:t>
                </a:r>
              </a:p>
            </p:txBody>
          </p:sp>
          <p:sp>
            <p:nvSpPr>
              <p:cNvPr id="85" name="Rectangle 20"/>
              <p:cNvSpPr>
                <a:spLocks noChangeArrowheads="1"/>
              </p:cNvSpPr>
              <p:nvPr/>
            </p:nvSpPr>
            <p:spPr bwMode="auto">
              <a:xfrm>
                <a:off x="4578947" y="4093840"/>
                <a:ext cx="609600" cy="304800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spcBef>
                    <a:spcPct val="3500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A50021"/>
                    </a:solidFill>
                    <a:latin typeface="Times New Roman" pitchFamily="18" charset="0"/>
                    <a:ea typeface="宋体" pitchFamily="2" charset="-122"/>
                  </a:rPr>
                  <a:t>PC5</a:t>
                </a:r>
              </a:p>
            </p:txBody>
          </p:sp>
          <p:sp>
            <p:nvSpPr>
              <p:cNvPr id="95" name="Rectangle 17"/>
              <p:cNvSpPr>
                <a:spLocks noChangeArrowheads="1"/>
              </p:cNvSpPr>
              <p:nvPr/>
            </p:nvSpPr>
            <p:spPr bwMode="auto">
              <a:xfrm>
                <a:off x="3334520" y="3800848"/>
                <a:ext cx="762000" cy="3048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1900" dirty="0" smtClean="0">
                    <a:latin typeface="Times New Roman" pitchFamily="18" charset="0"/>
                    <a:ea typeface="宋体" pitchFamily="2" charset="-122"/>
                  </a:rPr>
                  <a:t>INTE</a:t>
                </a:r>
                <a:r>
                  <a:rPr lang="zh-CN" altLang="en-US" sz="1900" baseline="-25000" dirty="0" smtClean="0">
                    <a:latin typeface="Times New Roman" pitchFamily="18" charset="0"/>
                    <a:ea typeface="宋体" pitchFamily="2" charset="-122"/>
                  </a:rPr>
                  <a:t>入</a:t>
                </a:r>
                <a:endParaRPr lang="en-US" altLang="zh-CN" sz="1900" baseline="-25000" dirty="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91" name="AutoShape 18"/>
            <p:cNvSpPr>
              <a:spLocks noChangeArrowheads="1"/>
            </p:cNvSpPr>
            <p:nvPr/>
          </p:nvSpPr>
          <p:spPr bwMode="auto">
            <a:xfrm rot="5400000" flipV="1">
              <a:off x="3472260" y="4399012"/>
              <a:ext cx="381000" cy="457200"/>
            </a:xfrm>
            <a:prstGeom prst="flowChartDelay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endParaRPr lang="zh-CN" altLang="en-US" sz="2000"/>
            </a:p>
          </p:txBody>
        </p:sp>
        <p:sp>
          <p:nvSpPr>
            <p:cNvPr id="92" name="AutoShape 61"/>
            <p:cNvSpPr>
              <a:spLocks noChangeArrowheads="1"/>
            </p:cNvSpPr>
            <p:nvPr/>
          </p:nvSpPr>
          <p:spPr bwMode="auto">
            <a:xfrm rot="10800000">
              <a:off x="3837633" y="4936409"/>
              <a:ext cx="419100" cy="571500"/>
            </a:xfrm>
            <a:prstGeom prst="moon">
              <a:avLst>
                <a:gd name="adj" fmla="val 6562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321604"/>
            <a:ext cx="1620957" cy="523220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lang="zh-CN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方式</a:t>
            </a:r>
            <a:r>
              <a:rPr lang="en-US" altLang="zh-CN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5.2.4  8255A</a:t>
            </a:r>
            <a:r>
              <a:rPr lang="zh-CN" altLang="zh-CN" dirty="0" smtClean="0"/>
              <a:t>的工作方式</a:t>
            </a:r>
            <a:endParaRPr lang="zh-CN" altLang="en-US" dirty="0"/>
          </a:p>
        </p:txBody>
      </p:sp>
      <p:grpSp>
        <p:nvGrpSpPr>
          <p:cNvPr id="44" name="Group 41"/>
          <p:cNvGrpSpPr>
            <a:grpSpLocks/>
          </p:cNvGrpSpPr>
          <p:nvPr/>
        </p:nvGrpSpPr>
        <p:grpSpPr bwMode="auto">
          <a:xfrm>
            <a:off x="5029717" y="3400424"/>
            <a:ext cx="3200400" cy="400050"/>
            <a:chOff x="3072" y="1019"/>
            <a:chExt cx="2016" cy="252"/>
          </a:xfrm>
        </p:grpSpPr>
        <p:sp>
          <p:nvSpPr>
            <p:cNvPr id="45" name="Line 42"/>
            <p:cNvSpPr>
              <a:spLocks noChangeShapeType="1"/>
            </p:cNvSpPr>
            <p:nvPr/>
          </p:nvSpPr>
          <p:spPr bwMode="auto">
            <a:xfrm flipH="1">
              <a:off x="3072" y="1248"/>
              <a:ext cx="201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46" name="Group 43"/>
            <p:cNvGrpSpPr>
              <a:grpSpLocks/>
            </p:cNvGrpSpPr>
            <p:nvPr/>
          </p:nvGrpSpPr>
          <p:grpSpPr bwMode="auto">
            <a:xfrm>
              <a:off x="3259" y="1019"/>
              <a:ext cx="1319" cy="252"/>
              <a:chOff x="2923" y="1115"/>
              <a:chExt cx="1319" cy="252"/>
            </a:xfrm>
          </p:grpSpPr>
          <p:sp>
            <p:nvSpPr>
              <p:cNvPr id="47" name="Text Box 44"/>
              <p:cNvSpPr txBox="1">
                <a:spLocks noChangeArrowheads="1"/>
              </p:cNvSpPr>
              <p:nvPr/>
            </p:nvSpPr>
            <p:spPr bwMode="auto">
              <a:xfrm>
                <a:off x="2923" y="1115"/>
                <a:ext cx="1319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STB</a:t>
                </a:r>
                <a:r>
                  <a:rPr lang="en-US" altLang="zh-CN" sz="2000" baseline="-25000" dirty="0">
                    <a:latin typeface="Times New Roman" pitchFamily="18" charset="0"/>
                    <a:ea typeface="宋体" pitchFamily="2" charset="-122"/>
                  </a:rPr>
                  <a:t>A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  (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选通信号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  <p:sp>
            <p:nvSpPr>
              <p:cNvPr id="48" name="Line 45"/>
              <p:cNvSpPr>
                <a:spLocks noChangeShapeType="1"/>
              </p:cNvSpPr>
              <p:nvPr/>
            </p:nvSpPr>
            <p:spPr bwMode="auto">
              <a:xfrm>
                <a:off x="3000" y="11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49" name="Group 121"/>
          <p:cNvGrpSpPr>
            <a:grpSpLocks/>
          </p:cNvGrpSpPr>
          <p:nvPr/>
        </p:nvGrpSpPr>
        <p:grpSpPr bwMode="auto">
          <a:xfrm>
            <a:off x="5029717" y="3803191"/>
            <a:ext cx="3200400" cy="396875"/>
            <a:chOff x="3072" y="967"/>
            <a:chExt cx="2016" cy="250"/>
          </a:xfrm>
        </p:grpSpPr>
        <p:sp>
          <p:nvSpPr>
            <p:cNvPr id="50" name="Line 47"/>
            <p:cNvSpPr>
              <a:spLocks noChangeShapeType="1"/>
            </p:cNvSpPr>
            <p:nvPr/>
          </p:nvSpPr>
          <p:spPr bwMode="auto">
            <a:xfrm flipH="1">
              <a:off x="3072" y="1200"/>
              <a:ext cx="201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51" name="Text Box 49"/>
            <p:cNvSpPr txBox="1">
              <a:spLocks noChangeArrowheads="1"/>
            </p:cNvSpPr>
            <p:nvPr/>
          </p:nvSpPr>
          <p:spPr bwMode="auto">
            <a:xfrm>
              <a:off x="3264" y="967"/>
              <a:ext cx="15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IBF</a:t>
              </a:r>
              <a:r>
                <a:rPr lang="en-US" altLang="zh-CN" sz="20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  (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</a:rPr>
                <a:t>输入缓冲器满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)</a:t>
              </a:r>
            </a:p>
          </p:txBody>
        </p:sp>
      </p:grpSp>
      <p:grpSp>
        <p:nvGrpSpPr>
          <p:cNvPr id="52" name="Group 51"/>
          <p:cNvGrpSpPr>
            <a:grpSpLocks/>
          </p:cNvGrpSpPr>
          <p:nvPr/>
        </p:nvGrpSpPr>
        <p:grpSpPr bwMode="auto">
          <a:xfrm flipH="1">
            <a:off x="907949" y="2392312"/>
            <a:ext cx="1444139" cy="399928"/>
            <a:chOff x="678" y="893"/>
            <a:chExt cx="876" cy="262"/>
          </a:xfrm>
        </p:grpSpPr>
        <p:sp>
          <p:nvSpPr>
            <p:cNvPr id="53" name="Line 52"/>
            <p:cNvSpPr>
              <a:spLocks noChangeShapeType="1"/>
            </p:cNvSpPr>
            <p:nvPr/>
          </p:nvSpPr>
          <p:spPr bwMode="auto">
            <a:xfrm flipH="1">
              <a:off x="678" y="912"/>
              <a:ext cx="876" cy="0"/>
            </a:xfrm>
            <a:prstGeom prst="line">
              <a:avLst/>
            </a:prstGeom>
            <a:noFill/>
            <a:ln w="57150">
              <a:solidFill>
                <a:srgbClr val="008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54" name="Text Box 53"/>
            <p:cNvSpPr txBox="1">
              <a:spLocks noChangeArrowheads="1"/>
            </p:cNvSpPr>
            <p:nvPr/>
          </p:nvSpPr>
          <p:spPr bwMode="auto">
            <a:xfrm>
              <a:off x="736" y="893"/>
              <a:ext cx="78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DB7~DB0</a:t>
              </a:r>
            </a:p>
          </p:txBody>
        </p:sp>
      </p:grpSp>
      <p:grpSp>
        <p:nvGrpSpPr>
          <p:cNvPr id="55" name="Group 54"/>
          <p:cNvGrpSpPr>
            <a:grpSpLocks/>
          </p:cNvGrpSpPr>
          <p:nvPr/>
        </p:nvGrpSpPr>
        <p:grpSpPr bwMode="auto">
          <a:xfrm>
            <a:off x="908496" y="4328268"/>
            <a:ext cx="1439863" cy="396875"/>
            <a:chOff x="672" y="1872"/>
            <a:chExt cx="907" cy="250"/>
          </a:xfrm>
        </p:grpSpPr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H="1">
              <a:off x="672" y="2074"/>
              <a:ext cx="907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57" name="Group 56"/>
            <p:cNvGrpSpPr>
              <a:grpSpLocks/>
            </p:cNvGrpSpPr>
            <p:nvPr/>
          </p:nvGrpSpPr>
          <p:grpSpPr bwMode="auto">
            <a:xfrm>
              <a:off x="726" y="1872"/>
              <a:ext cx="348" cy="250"/>
              <a:chOff x="342" y="2064"/>
              <a:chExt cx="348" cy="250"/>
            </a:xfrm>
          </p:grpSpPr>
          <p:sp>
            <p:nvSpPr>
              <p:cNvPr id="58" name="Text Box 57"/>
              <p:cNvSpPr txBox="1">
                <a:spLocks noChangeArrowheads="1"/>
              </p:cNvSpPr>
              <p:nvPr/>
            </p:nvSpPr>
            <p:spPr bwMode="auto">
              <a:xfrm>
                <a:off x="342" y="2064"/>
                <a:ext cx="34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RD</a:t>
                </a:r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>
                <a:off x="402" y="211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60" name="Group 59"/>
          <p:cNvGrpSpPr>
            <a:grpSpLocks/>
          </p:cNvGrpSpPr>
          <p:nvPr/>
        </p:nvGrpSpPr>
        <p:grpSpPr bwMode="auto">
          <a:xfrm>
            <a:off x="5321224" y="5157191"/>
            <a:ext cx="2819400" cy="396875"/>
            <a:chOff x="2832" y="1968"/>
            <a:chExt cx="1824" cy="260"/>
          </a:xfrm>
        </p:grpSpPr>
        <p:sp>
          <p:nvSpPr>
            <p:cNvPr id="61" name="Text Box 60"/>
            <p:cNvSpPr txBox="1">
              <a:spLocks noChangeArrowheads="1"/>
            </p:cNvSpPr>
            <p:nvPr/>
          </p:nvSpPr>
          <p:spPr bwMode="auto">
            <a:xfrm>
              <a:off x="2832" y="1968"/>
              <a:ext cx="182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INTR</a:t>
              </a:r>
              <a:r>
                <a:rPr lang="en-US" altLang="zh-CN" sz="2000" baseline="-25000" dirty="0">
                  <a:latin typeface="Times New Roman" pitchFamily="18" charset="0"/>
                  <a:ea typeface="宋体" pitchFamily="2" charset="-122"/>
                </a:rPr>
                <a:t>A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  (</a:t>
              </a:r>
              <a:r>
                <a:rPr lang="zh-CN" altLang="en-US" sz="2000" dirty="0">
                  <a:latin typeface="Times New Roman" pitchFamily="18" charset="0"/>
                  <a:ea typeface="宋体" pitchFamily="2" charset="-122"/>
                </a:rPr>
                <a:t>中断请求信号</a:t>
              </a: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)</a:t>
              </a: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2880" y="2016"/>
              <a:ext cx="38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5030144" y="5056748"/>
            <a:ext cx="304800" cy="864000"/>
            <a:chOff x="3072" y="2112"/>
            <a:chExt cx="192" cy="554"/>
          </a:xfrm>
        </p:grpSpPr>
        <p:sp>
          <p:nvSpPr>
            <p:cNvPr id="64" name="Line 63"/>
            <p:cNvSpPr>
              <a:spLocks noChangeShapeType="1"/>
            </p:cNvSpPr>
            <p:nvPr/>
          </p:nvSpPr>
          <p:spPr bwMode="auto">
            <a:xfrm>
              <a:off x="3072" y="2112"/>
              <a:ext cx="19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3264" y="2112"/>
              <a:ext cx="0" cy="554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908496" y="5595836"/>
            <a:ext cx="4418013" cy="396875"/>
            <a:chOff x="672" y="1813"/>
            <a:chExt cx="2783" cy="250"/>
          </a:xfrm>
        </p:grpSpPr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H="1">
              <a:off x="672" y="2009"/>
              <a:ext cx="2783" cy="5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69" name="Text Box 68"/>
            <p:cNvSpPr txBox="1">
              <a:spLocks noChangeArrowheads="1"/>
            </p:cNvSpPr>
            <p:nvPr/>
          </p:nvSpPr>
          <p:spPr bwMode="auto">
            <a:xfrm>
              <a:off x="720" y="1813"/>
              <a:ext cx="182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宋体" pitchFamily="2" charset="-122"/>
                </a:rPr>
                <a:t>INTR</a:t>
              </a:r>
            </a:p>
          </p:txBody>
        </p:sp>
      </p:grpSp>
      <p:sp>
        <p:nvSpPr>
          <p:cNvPr id="118" name="标题 1"/>
          <p:cNvSpPr txBox="1">
            <a:spLocks/>
          </p:cNvSpPr>
          <p:nvPr/>
        </p:nvSpPr>
        <p:spPr>
          <a:xfrm>
            <a:off x="1976290" y="1321604"/>
            <a:ext cx="3057247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输入</a:t>
            </a:r>
            <a:r>
              <a:rPr lang="en-US" altLang="zh-CN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/</a:t>
            </a:r>
            <a:r>
              <a:rPr lang="zh-CN" altLang="en-US" sz="28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输出（</a:t>
            </a:r>
            <a:r>
              <a:rPr lang="en-US" altLang="zh-CN" sz="2800" b="0" spc="0" dirty="0">
                <a:solidFill>
                  <a:srgbClr val="9900CC"/>
                </a:solidFill>
                <a:latin typeface="黑体" pitchFamily="49" charset="-122"/>
                <a:ea typeface="黑体" pitchFamily="49" charset="-122"/>
                <a:cs typeface="+mn-cs"/>
              </a:rPr>
              <a:t>A</a:t>
            </a:r>
            <a:r>
              <a:rPr lang="zh-CN" altLang="en-US" sz="2800" b="0" spc="0" dirty="0">
                <a:solidFill>
                  <a:srgbClr val="9900CC"/>
                </a:solidFill>
                <a:latin typeface="黑体" pitchFamily="49" charset="-122"/>
                <a:ea typeface="黑体" pitchFamily="49" charset="-122"/>
                <a:cs typeface="+mn-cs"/>
              </a:rPr>
              <a:t>组</a:t>
            </a:r>
            <a:r>
              <a:rPr lang="zh-CN" altLang="en-US" sz="28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）</a:t>
            </a:r>
            <a:endParaRPr lang="zh-CN" altLang="en-US" sz="28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grpSp>
        <p:nvGrpSpPr>
          <p:cNvPr id="68" name="Group 54"/>
          <p:cNvGrpSpPr>
            <a:grpSpLocks/>
          </p:cNvGrpSpPr>
          <p:nvPr/>
        </p:nvGrpSpPr>
        <p:grpSpPr bwMode="auto">
          <a:xfrm>
            <a:off x="908496" y="3651620"/>
            <a:ext cx="1439863" cy="400050"/>
            <a:chOff x="672" y="1872"/>
            <a:chExt cx="907" cy="252"/>
          </a:xfrm>
        </p:grpSpPr>
        <p:sp>
          <p:nvSpPr>
            <p:cNvPr id="70" name="Line 55"/>
            <p:cNvSpPr>
              <a:spLocks noChangeShapeType="1"/>
            </p:cNvSpPr>
            <p:nvPr/>
          </p:nvSpPr>
          <p:spPr bwMode="auto">
            <a:xfrm flipH="1">
              <a:off x="672" y="2074"/>
              <a:ext cx="907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71" name="Group 56"/>
            <p:cNvGrpSpPr>
              <a:grpSpLocks/>
            </p:cNvGrpSpPr>
            <p:nvPr/>
          </p:nvGrpSpPr>
          <p:grpSpPr bwMode="auto">
            <a:xfrm>
              <a:off x="726" y="1872"/>
              <a:ext cx="377" cy="252"/>
              <a:chOff x="342" y="2064"/>
              <a:chExt cx="377" cy="252"/>
            </a:xfrm>
          </p:grpSpPr>
          <p:sp>
            <p:nvSpPr>
              <p:cNvPr id="72" name="Text Box 57"/>
              <p:cNvSpPr txBox="1">
                <a:spLocks noChangeArrowheads="1"/>
              </p:cNvSpPr>
              <p:nvPr/>
            </p:nvSpPr>
            <p:spPr bwMode="auto">
              <a:xfrm>
                <a:off x="342" y="2064"/>
                <a:ext cx="377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WR</a:t>
                </a:r>
                <a:endParaRPr lang="en-US" altLang="zh-CN" sz="2000" dirty="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73" name="Line 58"/>
              <p:cNvSpPr>
                <a:spLocks noChangeShapeType="1"/>
              </p:cNvSpPr>
              <p:nvPr/>
            </p:nvSpPr>
            <p:spPr bwMode="auto">
              <a:xfrm>
                <a:off x="402" y="211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74" name="Group 41"/>
          <p:cNvGrpSpPr>
            <a:grpSpLocks/>
          </p:cNvGrpSpPr>
          <p:nvPr/>
        </p:nvGrpSpPr>
        <p:grpSpPr bwMode="auto">
          <a:xfrm>
            <a:off x="5029719" y="2554175"/>
            <a:ext cx="3200401" cy="400050"/>
            <a:chOff x="3072" y="1010"/>
            <a:chExt cx="2016" cy="252"/>
          </a:xfrm>
        </p:grpSpPr>
        <p:sp>
          <p:nvSpPr>
            <p:cNvPr id="75" name="Line 42"/>
            <p:cNvSpPr>
              <a:spLocks noChangeShapeType="1"/>
            </p:cNvSpPr>
            <p:nvPr/>
          </p:nvSpPr>
          <p:spPr bwMode="auto">
            <a:xfrm flipH="1">
              <a:off x="3072" y="1248"/>
              <a:ext cx="2016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76" name="Group 43"/>
            <p:cNvGrpSpPr>
              <a:grpSpLocks/>
            </p:cNvGrpSpPr>
            <p:nvPr/>
          </p:nvGrpSpPr>
          <p:grpSpPr bwMode="auto">
            <a:xfrm>
              <a:off x="3259" y="1010"/>
              <a:ext cx="1365" cy="252"/>
              <a:chOff x="2923" y="1106"/>
              <a:chExt cx="1365" cy="252"/>
            </a:xfrm>
          </p:grpSpPr>
          <p:sp>
            <p:nvSpPr>
              <p:cNvPr id="77" name="Text Box 44"/>
              <p:cNvSpPr txBox="1">
                <a:spLocks noChangeArrowheads="1"/>
              </p:cNvSpPr>
              <p:nvPr/>
            </p:nvSpPr>
            <p:spPr bwMode="auto">
              <a:xfrm>
                <a:off x="2923" y="1106"/>
                <a:ext cx="1365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ACK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A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(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应答</a:t>
                </a:r>
                <a:r>
                  <a:rPr lang="zh-CN" altLang="en-US" sz="2000" dirty="0" smtClean="0">
                    <a:latin typeface="Times New Roman" pitchFamily="18" charset="0"/>
                    <a:ea typeface="宋体" pitchFamily="2" charset="-122"/>
                  </a:rPr>
                  <a:t>信号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  <p:sp>
            <p:nvSpPr>
              <p:cNvPr id="78" name="Line 45"/>
              <p:cNvSpPr>
                <a:spLocks noChangeShapeType="1"/>
              </p:cNvSpPr>
              <p:nvPr/>
            </p:nvSpPr>
            <p:spPr bwMode="auto">
              <a:xfrm>
                <a:off x="3009" y="1171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5029717" y="2985517"/>
            <a:ext cx="3200400" cy="400050"/>
            <a:chOff x="4876800" y="2211669"/>
            <a:chExt cx="3200400" cy="400050"/>
          </a:xfrm>
        </p:grpSpPr>
        <p:grpSp>
          <p:nvGrpSpPr>
            <p:cNvPr id="80" name="Group 121"/>
            <p:cNvGrpSpPr>
              <a:grpSpLocks/>
            </p:cNvGrpSpPr>
            <p:nvPr/>
          </p:nvGrpSpPr>
          <p:grpSpPr bwMode="auto">
            <a:xfrm>
              <a:off x="4876800" y="2211669"/>
              <a:ext cx="3200400" cy="400050"/>
              <a:chOff x="3072" y="967"/>
              <a:chExt cx="2016" cy="252"/>
            </a:xfrm>
          </p:grpSpPr>
          <p:sp>
            <p:nvSpPr>
              <p:cNvPr id="82" name="Line 47"/>
              <p:cNvSpPr>
                <a:spLocks noChangeShapeType="1"/>
              </p:cNvSpPr>
              <p:nvPr/>
            </p:nvSpPr>
            <p:spPr bwMode="auto">
              <a:xfrm flipH="1">
                <a:off x="3072" y="1200"/>
                <a:ext cx="2016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83" name="Text Box 49"/>
              <p:cNvSpPr txBox="1">
                <a:spLocks noChangeArrowheads="1"/>
              </p:cNvSpPr>
              <p:nvPr/>
            </p:nvSpPr>
            <p:spPr bwMode="auto">
              <a:xfrm>
                <a:off x="3264" y="967"/>
                <a:ext cx="1703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C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O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BF</a:t>
                </a:r>
                <a:r>
                  <a:rPr lang="en-US" altLang="zh-CN" sz="2000" baseline="-25000" dirty="0" smtClean="0">
                    <a:latin typeface="Times New Roman" pitchFamily="18" charset="0"/>
                    <a:ea typeface="宋体" pitchFamily="2" charset="-122"/>
                  </a:rPr>
                  <a:t>A</a:t>
                </a: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</a:rPr>
                  <a:t>  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zh-CN" altLang="en-US" sz="2000" dirty="0" smtClean="0">
                    <a:latin typeface="Times New Roman" pitchFamily="18" charset="0"/>
                    <a:ea typeface="宋体" pitchFamily="2" charset="-122"/>
                  </a:rPr>
                  <a:t>输出缓冲器</a:t>
                </a: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</a:rPr>
                  <a:t>满</a:t>
                </a: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</a:rPr>
                  <a:t>)</a:t>
                </a:r>
              </a:p>
            </p:txBody>
          </p:sp>
        </p:grpSp>
        <p:sp>
          <p:nvSpPr>
            <p:cNvPr id="81" name="Line 45"/>
            <p:cNvSpPr>
              <a:spLocks noChangeShapeType="1"/>
            </p:cNvSpPr>
            <p:nvPr/>
          </p:nvSpPr>
          <p:spPr bwMode="auto">
            <a:xfrm>
              <a:off x="5307184" y="2291160"/>
              <a:ext cx="43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sp>
        <p:nvSpPr>
          <p:cNvPr id="98" name="Line 52"/>
          <p:cNvSpPr>
            <a:spLocks noChangeShapeType="1"/>
          </p:cNvSpPr>
          <p:nvPr/>
        </p:nvSpPr>
        <p:spPr bwMode="auto">
          <a:xfrm flipH="1">
            <a:off x="928896" y="2391744"/>
            <a:ext cx="1443600" cy="0"/>
          </a:xfrm>
          <a:prstGeom prst="line">
            <a:avLst/>
          </a:prstGeom>
          <a:noFill/>
          <a:ln w="57150">
            <a:solidFill>
              <a:srgbClr val="003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/>
          </a:p>
        </p:txBody>
      </p:sp>
      <p:sp>
        <p:nvSpPr>
          <p:cNvPr id="99" name="Line 40"/>
          <p:cNvSpPr>
            <a:spLocks noChangeShapeType="1"/>
          </p:cNvSpPr>
          <p:nvPr/>
        </p:nvSpPr>
        <p:spPr bwMode="auto">
          <a:xfrm>
            <a:off x="5029717" y="2420320"/>
            <a:ext cx="3200400" cy="0"/>
          </a:xfrm>
          <a:prstGeom prst="line">
            <a:avLst/>
          </a:prstGeom>
          <a:noFill/>
          <a:ln w="57150">
            <a:solidFill>
              <a:srgbClr val="008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/>
          </a:p>
        </p:txBody>
      </p:sp>
      <p:grpSp>
        <p:nvGrpSpPr>
          <p:cNvPr id="31" name="Group 28"/>
          <p:cNvGrpSpPr>
            <a:grpSpLocks/>
          </p:cNvGrpSpPr>
          <p:nvPr/>
        </p:nvGrpSpPr>
        <p:grpSpPr bwMode="auto">
          <a:xfrm>
            <a:off x="2771818" y="3116834"/>
            <a:ext cx="1654183" cy="441325"/>
            <a:chOff x="2256" y="1354"/>
            <a:chExt cx="1042" cy="278"/>
          </a:xfrm>
        </p:grpSpPr>
        <p:sp>
          <p:nvSpPr>
            <p:cNvPr id="32" name="Line 29"/>
            <p:cNvSpPr>
              <a:spLocks noChangeShapeType="1"/>
            </p:cNvSpPr>
            <p:nvPr/>
          </p:nvSpPr>
          <p:spPr bwMode="auto">
            <a:xfrm>
              <a:off x="2256" y="1354"/>
              <a:ext cx="0" cy="278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33" name="Group 30"/>
            <p:cNvGrpSpPr>
              <a:grpSpLocks/>
            </p:cNvGrpSpPr>
            <p:nvPr/>
          </p:nvGrpSpPr>
          <p:grpSpPr bwMode="auto">
            <a:xfrm>
              <a:off x="2352" y="1450"/>
              <a:ext cx="946" cy="182"/>
              <a:chOff x="1680" y="1450"/>
              <a:chExt cx="946" cy="96"/>
            </a:xfrm>
          </p:grpSpPr>
          <p:sp>
            <p:nvSpPr>
              <p:cNvPr id="34" name="Line 31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35" name="Line 32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946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grpSp>
        <p:nvGrpSpPr>
          <p:cNvPr id="86" name="Group 28"/>
          <p:cNvGrpSpPr>
            <a:grpSpLocks/>
          </p:cNvGrpSpPr>
          <p:nvPr/>
        </p:nvGrpSpPr>
        <p:grpSpPr bwMode="auto">
          <a:xfrm>
            <a:off x="3419885" y="3969095"/>
            <a:ext cx="998541" cy="324000"/>
            <a:chOff x="2256" y="1354"/>
            <a:chExt cx="629" cy="278"/>
          </a:xfrm>
        </p:grpSpPr>
        <p:sp>
          <p:nvSpPr>
            <p:cNvPr id="87" name="Line 29"/>
            <p:cNvSpPr>
              <a:spLocks noChangeShapeType="1"/>
            </p:cNvSpPr>
            <p:nvPr/>
          </p:nvSpPr>
          <p:spPr bwMode="auto">
            <a:xfrm>
              <a:off x="2256" y="1354"/>
              <a:ext cx="0" cy="278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grpSp>
          <p:nvGrpSpPr>
            <p:cNvPr id="88" name="Group 30"/>
            <p:cNvGrpSpPr>
              <a:grpSpLocks/>
            </p:cNvGrpSpPr>
            <p:nvPr/>
          </p:nvGrpSpPr>
          <p:grpSpPr bwMode="auto">
            <a:xfrm>
              <a:off x="2352" y="1450"/>
              <a:ext cx="533" cy="182"/>
              <a:chOff x="1680" y="1450"/>
              <a:chExt cx="533" cy="96"/>
            </a:xfrm>
          </p:grpSpPr>
          <p:sp>
            <p:nvSpPr>
              <p:cNvPr id="89" name="Line 31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  <p:sp>
            <p:nvSpPr>
              <p:cNvPr id="90" name="Line 32"/>
              <p:cNvSpPr>
                <a:spLocks noChangeShapeType="1"/>
              </p:cNvSpPr>
              <p:nvPr/>
            </p:nvSpPr>
            <p:spPr bwMode="auto">
              <a:xfrm>
                <a:off x="1680" y="1450"/>
                <a:ext cx="533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 sz="2000"/>
              </a:p>
            </p:txBody>
          </p:sp>
        </p:grpSp>
      </p:grpSp>
      <p:sp>
        <p:nvSpPr>
          <p:cNvPr id="38" name="Line 35"/>
          <p:cNvSpPr>
            <a:spLocks noChangeShapeType="1"/>
          </p:cNvSpPr>
          <p:nvPr/>
        </p:nvSpPr>
        <p:spPr bwMode="auto">
          <a:xfrm>
            <a:off x="4097088" y="5085183"/>
            <a:ext cx="3240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/>
          </a:p>
        </p:txBody>
      </p:sp>
      <p:grpSp>
        <p:nvGrpSpPr>
          <p:cNvPr id="7" name="组合 6"/>
          <p:cNvGrpSpPr/>
          <p:nvPr/>
        </p:nvGrpSpPr>
        <p:grpSpPr>
          <a:xfrm>
            <a:off x="2856361" y="3952352"/>
            <a:ext cx="940783" cy="1226658"/>
            <a:chOff x="3014665" y="4096369"/>
            <a:chExt cx="940783" cy="1226658"/>
          </a:xfrm>
        </p:grpSpPr>
        <p:sp>
          <p:nvSpPr>
            <p:cNvPr id="93" name="Line 29"/>
            <p:cNvSpPr>
              <a:spLocks noChangeShapeType="1"/>
            </p:cNvSpPr>
            <p:nvPr/>
          </p:nvSpPr>
          <p:spPr bwMode="auto">
            <a:xfrm flipH="1">
              <a:off x="3014665" y="4096369"/>
              <a:ext cx="1735" cy="1226657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97" name="Line 29"/>
            <p:cNvSpPr>
              <a:spLocks noChangeShapeType="1"/>
            </p:cNvSpPr>
            <p:nvPr/>
          </p:nvSpPr>
          <p:spPr bwMode="auto">
            <a:xfrm rot="16200000" flipH="1">
              <a:off x="3485056" y="4852635"/>
              <a:ext cx="1" cy="940783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04455" y="4674878"/>
            <a:ext cx="292689" cy="302396"/>
            <a:chOff x="3662759" y="4818895"/>
            <a:chExt cx="292689" cy="302396"/>
          </a:xfrm>
        </p:grpSpPr>
        <p:sp>
          <p:nvSpPr>
            <p:cNvPr id="94" name="Line 29"/>
            <p:cNvSpPr>
              <a:spLocks noChangeShapeType="1"/>
            </p:cNvSpPr>
            <p:nvPr/>
          </p:nvSpPr>
          <p:spPr bwMode="auto">
            <a:xfrm>
              <a:off x="3662759" y="4818895"/>
              <a:ext cx="0" cy="302395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  <p:sp>
          <p:nvSpPr>
            <p:cNvPr id="96" name="Line 29"/>
            <p:cNvSpPr>
              <a:spLocks noChangeShapeType="1"/>
            </p:cNvSpPr>
            <p:nvPr/>
          </p:nvSpPr>
          <p:spPr bwMode="auto">
            <a:xfrm rot="16200000" flipH="1">
              <a:off x="3811448" y="4977291"/>
              <a:ext cx="0" cy="28800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anchor="ctr"/>
            <a:lstStyle/>
            <a:p>
              <a:endParaRPr lang="zh-CN" altLang="en-US" sz="2000"/>
            </a:p>
          </p:txBody>
        </p:sp>
      </p:grpSp>
      <p:sp>
        <p:nvSpPr>
          <p:cNvPr id="43" name="Line 40"/>
          <p:cNvSpPr>
            <a:spLocks noChangeShapeType="1"/>
          </p:cNvSpPr>
          <p:nvPr/>
        </p:nvSpPr>
        <p:spPr bwMode="auto">
          <a:xfrm flipH="1">
            <a:off x="5029717" y="2392311"/>
            <a:ext cx="3200400" cy="0"/>
          </a:xfrm>
          <a:prstGeom prst="line">
            <a:avLst/>
          </a:prstGeom>
          <a:noFill/>
          <a:ln w="57150">
            <a:solidFill>
              <a:srgbClr val="003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/>
          <a:lstStyle/>
          <a:p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32188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8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750"/>
                            </p:stCondLst>
                            <p:childTnLst>
                              <p:par>
                                <p:cTn id="52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25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5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8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250"/>
                            </p:stCondLst>
                            <p:childTnLst>
                              <p:par>
                                <p:cTn id="82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2" presetClass="entr" presetSubtype="8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18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2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6" grpId="0" animBg="1"/>
      <p:bldP spid="2" grpId="0"/>
      <p:bldP spid="118" grpId="0"/>
      <p:bldP spid="98" grpId="0" animBg="1"/>
      <p:bldP spid="99" grpId="0" animBg="1"/>
      <p:bldP spid="38" grpId="0" animBg="1"/>
      <p:bldP spid="38" grpId="1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79770" y="4658534"/>
            <a:ext cx="8496000" cy="16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/>
        </p:spPr>
        <p:txBody>
          <a:bodyPr rot="10800000" wrap="none" anchor="ctr"/>
          <a:lstStyle/>
          <a:p>
            <a:endParaRPr lang="zh-CN" altLang="en-US" sz="240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86592" y="1957169"/>
            <a:ext cx="8496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  <a:extLst/>
        </p:spPr>
        <p:txBody>
          <a:bodyPr rot="10800000" wrap="none" anchor="ctr"/>
          <a:lstStyle/>
          <a:p>
            <a:endParaRPr lang="zh-CN" altLang="en-US" sz="240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5.2.5  8255A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6" name="Rectangle 225"/>
          <p:cNvSpPr>
            <a:spLocks noChangeArrowheads="1"/>
          </p:cNvSpPr>
          <p:nvPr/>
        </p:nvSpPr>
        <p:spPr bwMode="auto">
          <a:xfrm>
            <a:off x="386592" y="1095820"/>
            <a:ext cx="8433882" cy="814051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系统中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工作于方式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输入，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口输出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，试编写其初始化程序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地址为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300H~303H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95536" y="1091563"/>
            <a:ext cx="1656184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2400" b="0" spc="0" dirty="0" smtClean="0">
                <a:ea typeface="黑体" pitchFamily="49" charset="-122"/>
              </a:rPr>
              <a:t>【例</a:t>
            </a:r>
            <a:r>
              <a:rPr lang="en-US" altLang="zh-CN" sz="2400" b="0" spc="0" dirty="0" smtClean="0">
                <a:ea typeface="黑体" pitchFamily="49" charset="-122"/>
              </a:rPr>
              <a:t>5.1</a:t>
            </a:r>
            <a:r>
              <a:rPr lang="zh-CN" altLang="zh-CN" sz="2400" b="0" spc="0" dirty="0" smtClean="0">
                <a:ea typeface="黑体" pitchFamily="49" charset="-122"/>
              </a:rPr>
              <a:t>】</a:t>
            </a:r>
            <a:endParaRPr lang="zh-CN" altLang="en-US" sz="24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544" y="1909871"/>
            <a:ext cx="86764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分析：工作方式字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10010000B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即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en-US" altLang="zh-CN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0H，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控制口地址为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303H。</a:t>
            </a:r>
            <a:endParaRPr lang="en-US" altLang="zh-CN" sz="2400" dirty="0">
              <a:solidFill>
                <a:schemeClr val="tx1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2331690"/>
            <a:ext cx="38862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编程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lang="en-US" altLang="zh-CN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DX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303H</a:t>
            </a:r>
            <a:endParaRPr lang="zh-CN" altLang="en-US" sz="2400" dirty="0">
              <a:solidFill>
                <a:schemeClr val="tx1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MOV AL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90H</a:t>
            </a:r>
            <a:endParaRPr lang="en-US" altLang="zh-CN" sz="2400" dirty="0">
              <a:solidFill>
                <a:schemeClr val="tx1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OUT DX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AL</a:t>
            </a:r>
          </a:p>
        </p:txBody>
      </p:sp>
      <p:sp>
        <p:nvSpPr>
          <p:cNvPr id="10" name="Rectangle 225"/>
          <p:cNvSpPr>
            <a:spLocks noChangeArrowheads="1"/>
          </p:cNvSpPr>
          <p:nvPr/>
        </p:nvSpPr>
        <p:spPr bwMode="auto">
          <a:xfrm>
            <a:off x="379770" y="3470187"/>
            <a:ext cx="8433882" cy="1159228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系统中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口方式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输出，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口剩余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部分方式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输入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，允许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口在输出数据被外设取走之后能申请中断，试编写其初始化程序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的控制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端口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303H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388714" y="3465930"/>
            <a:ext cx="1656184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2400" b="0" spc="0" dirty="0" smtClean="0">
                <a:ea typeface="黑体" pitchFamily="49" charset="-122"/>
              </a:rPr>
              <a:t>【例</a:t>
            </a:r>
            <a:r>
              <a:rPr lang="en-US" altLang="zh-CN" sz="2400" b="0" spc="0" dirty="0" smtClean="0">
                <a:ea typeface="黑体" pitchFamily="49" charset="-122"/>
              </a:rPr>
              <a:t>5.2</a:t>
            </a:r>
            <a:r>
              <a:rPr lang="zh-CN" altLang="zh-CN" sz="2400" b="0" spc="0" dirty="0" smtClean="0">
                <a:ea typeface="黑体" pitchFamily="49" charset="-122"/>
              </a:rPr>
              <a:t>】</a:t>
            </a:r>
            <a:endParaRPr lang="zh-CN" altLang="en-US" sz="24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0722" y="4627002"/>
            <a:ext cx="37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分析：工作方式字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9DH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endParaRPr lang="en-US" altLang="zh-CN" sz="24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口置位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复位控制</a:t>
            </a:r>
            <a:endParaRPr lang="en-US" altLang="zh-CN" sz="24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　　字为</a:t>
            </a: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00000101B。</a:t>
            </a:r>
            <a:endParaRPr lang="en-US" altLang="zh-CN" sz="24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716016" y="4627002"/>
            <a:ext cx="38862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编程：</a:t>
            </a:r>
            <a:r>
              <a:rPr lang="en-US" altLang="zh-CN" dirty="0"/>
              <a:t>MOV DX</a:t>
            </a:r>
            <a:r>
              <a:rPr lang="zh-CN" altLang="en-US" dirty="0"/>
              <a:t>，</a:t>
            </a:r>
            <a:r>
              <a:rPr lang="en-US" altLang="zh-CN" dirty="0"/>
              <a:t>303H</a:t>
            </a:r>
            <a:endParaRPr lang="zh-CN" altLang="en-US" dirty="0"/>
          </a:p>
          <a:p>
            <a:r>
              <a:rPr lang="zh-CN" altLang="en-US" dirty="0"/>
              <a:t>	</a:t>
            </a:r>
            <a:r>
              <a:rPr lang="en-US" altLang="zh-CN" dirty="0"/>
              <a:t>MOV AL</a:t>
            </a:r>
            <a:r>
              <a:rPr lang="zh-CN" altLang="en-US" dirty="0"/>
              <a:t>，</a:t>
            </a:r>
            <a:r>
              <a:rPr lang="en-US" altLang="zh-CN" dirty="0" smtClean="0"/>
              <a:t>9DH</a:t>
            </a:r>
            <a:endParaRPr lang="en-US" altLang="zh-CN" dirty="0"/>
          </a:p>
          <a:p>
            <a:r>
              <a:rPr lang="en-US" altLang="zh-CN" dirty="0"/>
              <a:t>	OUT DX</a:t>
            </a:r>
            <a:r>
              <a:rPr lang="zh-CN" altLang="en-US" dirty="0"/>
              <a:t>，</a:t>
            </a:r>
            <a:r>
              <a:rPr lang="en-US" altLang="zh-CN" dirty="0" smtClean="0"/>
              <a:t>AL</a:t>
            </a:r>
          </a:p>
          <a:p>
            <a:r>
              <a:rPr lang="en-US" altLang="zh-CN" dirty="0"/>
              <a:t>	</a:t>
            </a:r>
            <a:r>
              <a:rPr lang="en-US" altLang="zh-CN" dirty="0" smtClean="0"/>
              <a:t>MOV AL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05H</a:t>
            </a:r>
            <a:endParaRPr lang="en-US" altLang="zh-CN" dirty="0"/>
          </a:p>
          <a:p>
            <a:r>
              <a:rPr lang="en-US" altLang="zh-CN" dirty="0"/>
              <a:t>	OUT DX</a:t>
            </a:r>
            <a:r>
              <a:rPr lang="zh-CN" altLang="en-US" dirty="0"/>
              <a:t>，</a:t>
            </a:r>
            <a:r>
              <a:rPr lang="en-US" altLang="zh-CN" dirty="0" smtClean="0"/>
              <a:t>AL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9272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6" grpId="0"/>
      <p:bldP spid="7" grpId="0" autoUpdateAnimBg="0"/>
      <p:bldP spid="8" grpId="0" autoUpdateAnimBg="0"/>
      <p:bldP spid="10" grpId="0"/>
      <p:bldP spid="11" grpId="0"/>
      <p:bldP spid="12" grpId="0" autoUpdateAnimBg="0"/>
      <p:bldP spid="1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86592" y="2204864"/>
            <a:ext cx="8496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CC3300"/>
            </a:solidFill>
            <a:prstDash val="dash"/>
            <a:miter lim="800000"/>
            <a:headEnd/>
            <a:tailEnd/>
          </a:ln>
          <a:effectLst/>
          <a:extLst/>
        </p:spPr>
        <p:txBody>
          <a:bodyPr rot="10800000" wrap="none" anchor="ctr"/>
          <a:lstStyle/>
          <a:p>
            <a:endParaRPr lang="zh-CN" altLang="en-US" sz="240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5.2.5  8255A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6" name="Rectangle 225"/>
          <p:cNvSpPr>
            <a:spLocks noChangeArrowheads="1"/>
          </p:cNvSpPr>
          <p:nvPr/>
        </p:nvSpPr>
        <p:spPr bwMode="auto">
          <a:xfrm>
            <a:off x="386592" y="1246797"/>
            <a:ext cx="8433882" cy="814051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　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令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口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PC3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位输出连续方波脉冲信号，试编写初始化程序。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的端口地址为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FF30H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～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FF33H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95536" y="1242540"/>
            <a:ext cx="1656184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zh-CN" sz="2400" b="0" spc="0" dirty="0" smtClean="0">
                <a:ea typeface="黑体" pitchFamily="49" charset="-122"/>
              </a:rPr>
              <a:t>【例</a:t>
            </a:r>
            <a:r>
              <a:rPr lang="en-US" altLang="zh-CN" sz="2400" b="0" spc="0" dirty="0" smtClean="0">
                <a:ea typeface="黑体" pitchFamily="49" charset="-122"/>
              </a:rPr>
              <a:t>5.3</a:t>
            </a:r>
            <a:r>
              <a:rPr lang="zh-CN" altLang="zh-CN" sz="2400" b="0" spc="0" dirty="0" smtClean="0">
                <a:ea typeface="黑体" pitchFamily="49" charset="-122"/>
              </a:rPr>
              <a:t>】</a:t>
            </a:r>
            <a:endParaRPr lang="zh-CN" altLang="en-US" sz="2400" b="0" spc="0" dirty="0">
              <a:solidFill>
                <a:schemeClr val="tx1"/>
              </a:solidFill>
              <a:ea typeface="黑体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544" y="2252982"/>
            <a:ext cx="8460000" cy="167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spcBef>
                <a:spcPts val="800"/>
              </a:spcBef>
            </a:pPr>
            <a:r>
              <a:rPr lang="zh-CN" altLang="en-US" dirty="0"/>
              <a:t>分析：</a:t>
            </a:r>
            <a:r>
              <a:rPr lang="zh-CN" altLang="zh-CN" dirty="0"/>
              <a:t>可以设计</a:t>
            </a:r>
            <a:r>
              <a:rPr lang="en-US" altLang="zh-CN" dirty="0"/>
              <a:t>8255A</a:t>
            </a:r>
            <a:r>
              <a:rPr lang="zh-CN" altLang="zh-CN" dirty="0"/>
              <a:t>的</a:t>
            </a:r>
            <a:r>
              <a:rPr lang="en-US" altLang="zh-CN" dirty="0"/>
              <a:t>C</a:t>
            </a:r>
            <a:r>
              <a:rPr lang="zh-CN" altLang="zh-CN" dirty="0"/>
              <a:t>口置位</a:t>
            </a:r>
            <a:r>
              <a:rPr lang="en-US" altLang="zh-CN" dirty="0"/>
              <a:t>/</a:t>
            </a:r>
            <a:r>
              <a:rPr lang="zh-CN" altLang="zh-CN" dirty="0"/>
              <a:t>复位控制字，使</a:t>
            </a:r>
            <a:r>
              <a:rPr lang="en-US" altLang="zh-CN" dirty="0"/>
              <a:t>PC3</a:t>
            </a:r>
            <a:r>
              <a:rPr lang="zh-CN" altLang="zh-CN" dirty="0"/>
              <a:t>位交替置位、复位</a:t>
            </a:r>
            <a:r>
              <a:rPr lang="zh-CN" altLang="en-US" dirty="0" smtClean="0"/>
              <a:t>，令</a:t>
            </a:r>
            <a:r>
              <a:rPr lang="en-US" altLang="zh-CN" dirty="0" smtClean="0"/>
              <a:t>PC3</a:t>
            </a:r>
            <a:r>
              <a:rPr lang="zh-CN" altLang="zh-CN" dirty="0" smtClean="0"/>
              <a:t>交替</a:t>
            </a:r>
            <a:r>
              <a:rPr lang="zh-CN" altLang="zh-CN" dirty="0"/>
              <a:t>输出高、低电平</a:t>
            </a:r>
            <a:r>
              <a:rPr lang="zh-CN" altLang="en-US" dirty="0"/>
              <a:t>，即</a:t>
            </a:r>
            <a:r>
              <a:rPr lang="zh-CN" altLang="zh-CN" dirty="0"/>
              <a:t>输出连续方波脉冲</a:t>
            </a:r>
            <a:r>
              <a:rPr lang="zh-CN" altLang="en-US" dirty="0"/>
              <a:t>。</a:t>
            </a:r>
            <a:endParaRPr lang="en-US" altLang="zh-CN" dirty="0"/>
          </a:p>
          <a:p>
            <a:pPr algn="just">
              <a:spcBef>
                <a:spcPts val="800"/>
              </a:spcBef>
            </a:pPr>
            <a:r>
              <a:rPr lang="en-US" altLang="zh-CN" dirty="0" smtClean="0"/>
              <a:t>　　　C</a:t>
            </a:r>
            <a:r>
              <a:rPr lang="zh-CN" altLang="zh-CN" dirty="0"/>
              <a:t>口置位</a:t>
            </a:r>
            <a:r>
              <a:rPr lang="en-US" altLang="zh-CN" dirty="0"/>
              <a:t>/</a:t>
            </a:r>
            <a:r>
              <a:rPr lang="zh-CN" altLang="zh-CN" dirty="0"/>
              <a:t>复位控制字</a:t>
            </a:r>
            <a:r>
              <a:rPr lang="en-US" altLang="zh-CN" dirty="0"/>
              <a:t>07H</a:t>
            </a:r>
            <a:r>
              <a:rPr lang="zh-CN" altLang="zh-CN" dirty="0"/>
              <a:t>，对</a:t>
            </a:r>
            <a:r>
              <a:rPr lang="en-US" altLang="zh-CN" dirty="0"/>
              <a:t>PC3</a:t>
            </a:r>
            <a:r>
              <a:rPr lang="zh-CN" altLang="zh-CN" dirty="0"/>
              <a:t>位置位</a:t>
            </a:r>
            <a:r>
              <a:rPr lang="zh-CN" altLang="en-US" dirty="0"/>
              <a:t>，</a:t>
            </a:r>
            <a:r>
              <a:rPr lang="zh-CN" altLang="zh-CN" dirty="0"/>
              <a:t>使</a:t>
            </a:r>
            <a:r>
              <a:rPr lang="en-US" altLang="zh-CN" dirty="0"/>
              <a:t>PC3</a:t>
            </a:r>
            <a:r>
              <a:rPr lang="zh-CN" altLang="zh-CN" dirty="0"/>
              <a:t>输出高电平</a:t>
            </a:r>
            <a:r>
              <a:rPr lang="zh-CN" altLang="en-US" dirty="0"/>
              <a:t>；</a:t>
            </a:r>
            <a:r>
              <a:rPr lang="zh-CN" altLang="zh-CN" dirty="0"/>
              <a:t>控制字</a:t>
            </a:r>
            <a:r>
              <a:rPr lang="en-US" altLang="zh-CN" dirty="0"/>
              <a:t>06H</a:t>
            </a:r>
            <a:r>
              <a:rPr lang="zh-CN" altLang="zh-CN" dirty="0"/>
              <a:t>，对</a:t>
            </a:r>
            <a:r>
              <a:rPr lang="en-US" altLang="zh-CN" dirty="0"/>
              <a:t>PC3</a:t>
            </a:r>
            <a:r>
              <a:rPr lang="zh-CN" altLang="zh-CN" dirty="0"/>
              <a:t>位复位</a:t>
            </a:r>
            <a:r>
              <a:rPr lang="zh-CN" altLang="en-US" dirty="0"/>
              <a:t>，</a:t>
            </a:r>
            <a:r>
              <a:rPr lang="zh-CN" altLang="zh-CN" dirty="0"/>
              <a:t>使</a:t>
            </a:r>
            <a:r>
              <a:rPr lang="en-US" altLang="zh-CN" dirty="0"/>
              <a:t>PC3</a:t>
            </a:r>
            <a:r>
              <a:rPr lang="zh-CN" altLang="zh-CN" dirty="0"/>
              <a:t>输出低电平</a:t>
            </a:r>
            <a:r>
              <a:rPr lang="zh-CN" altLang="en-US" dirty="0"/>
              <a:t>。</a:t>
            </a:r>
            <a:endParaRPr lang="en-US" altLang="zh-CN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86592" y="4164846"/>
            <a:ext cx="4248000" cy="2016000"/>
          </a:xfrm>
          <a:prstGeom prst="rect">
            <a:avLst/>
          </a:prstGeom>
          <a:solidFill>
            <a:srgbClr val="B8E08C">
              <a:alpha val="49804"/>
            </a:srgb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编程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>
              <a:lnSpc>
                <a:spcPct val="100000"/>
              </a:lnSpc>
            </a:pPr>
            <a:r>
              <a:rPr lang="zh-CN" altLang="en-US" dirty="0"/>
              <a:t>　</a:t>
            </a:r>
            <a:r>
              <a:rPr lang="zh-CN" altLang="en-US" dirty="0" smtClean="0"/>
              <a:t>　　</a:t>
            </a:r>
            <a:r>
              <a:rPr lang="en-US" altLang="zh-CN" dirty="0" smtClean="0"/>
              <a:t>MOV  DX，0FF33H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/>
              <a:t>LL:	</a:t>
            </a:r>
            <a:r>
              <a:rPr lang="en-US" altLang="zh-CN" dirty="0" smtClean="0"/>
              <a:t>MOV  AL，07H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　　　OUT  DX，AL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　　　CALL DALLY	；</a:t>
            </a:r>
            <a:r>
              <a:rPr lang="zh-CN" altLang="en-US" dirty="0" smtClean="0"/>
              <a:t>延时</a:t>
            </a:r>
            <a:r>
              <a:rPr lang="en-US" altLang="zh-CN" dirty="0" smtClean="0"/>
              <a:t>　　</a:t>
            </a:r>
            <a:endParaRPr lang="en-US" altLang="zh-CN" dirty="0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628714" y="4164846"/>
            <a:ext cx="4248000" cy="2016000"/>
          </a:xfrm>
          <a:prstGeom prst="rect">
            <a:avLst/>
          </a:prstGeom>
          <a:solidFill>
            <a:srgbClr val="B8E08C">
              <a:alpha val="49804"/>
            </a:srgb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dirty="0" smtClean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　　MOV  AL，06H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　　OUT  DX，AL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　　CALL DALLY	；</a:t>
            </a:r>
            <a:r>
              <a:rPr lang="zh-CN" altLang="en-US" dirty="0" smtClean="0"/>
              <a:t>延</a:t>
            </a:r>
            <a:r>
              <a:rPr lang="zh-CN" altLang="en-US" dirty="0"/>
              <a:t>时</a:t>
            </a:r>
            <a:endParaRPr lang="zh-CN" altLang="zh-CN" dirty="0"/>
          </a:p>
          <a:p>
            <a:pPr>
              <a:lnSpc>
                <a:spcPct val="100000"/>
              </a:lnSpc>
            </a:pPr>
            <a:r>
              <a:rPr lang="en-US" altLang="zh-CN" dirty="0" smtClean="0"/>
              <a:t>　　JMP  LL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8096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 autoUpdateAnimBg="0"/>
      <p:bldP spid="8" grpId="0" animBg="1" autoUpdateAnimBg="0"/>
      <p:bldP spid="1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 8255A</a:t>
            </a:r>
            <a:r>
              <a:rPr lang="zh-CN" altLang="zh-CN" dirty="0"/>
              <a:t>的</a:t>
            </a:r>
            <a:r>
              <a:rPr lang="zh-CN" altLang="zh-CN" dirty="0" smtClean="0"/>
              <a:t>应用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0432" y="1988840"/>
            <a:ext cx="6840000" cy="390746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/>
              <a:t>5.3.1  8255A</a:t>
            </a:r>
            <a:r>
              <a:rPr lang="zh-CN" altLang="zh-CN" dirty="0"/>
              <a:t>控制</a:t>
            </a:r>
            <a:r>
              <a:rPr lang="en-US" altLang="zh-CN" dirty="0"/>
              <a:t>LED</a:t>
            </a:r>
            <a:r>
              <a:rPr lang="zh-CN" altLang="zh-CN" dirty="0" smtClean="0"/>
              <a:t>显示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/>
              <a:t>5.3.2  8255A</a:t>
            </a:r>
            <a:r>
              <a:rPr lang="zh-CN" altLang="zh-CN" dirty="0"/>
              <a:t>用于键盘</a:t>
            </a:r>
            <a:r>
              <a:rPr lang="zh-CN" altLang="zh-CN" dirty="0" smtClean="0"/>
              <a:t>接口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/>
              <a:t>5.3.3  8255A</a:t>
            </a:r>
            <a:r>
              <a:rPr lang="zh-CN" altLang="zh-CN" dirty="0"/>
              <a:t>实现双机并行通讯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115616" y="1988840"/>
            <a:ext cx="6984776" cy="3600400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7664" y="2347148"/>
            <a:ext cx="5976664" cy="2806357"/>
            <a:chOff x="1547664" y="2347148"/>
            <a:chExt cx="5976664" cy="2806357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1547664" y="2347148"/>
              <a:ext cx="504056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4" action="ppaction://hlinksldjump"/>
            </p:cNvPr>
            <p:cNvSpPr/>
            <p:nvPr/>
          </p:nvSpPr>
          <p:spPr>
            <a:xfrm>
              <a:off x="1547664" y="3462294"/>
              <a:ext cx="504056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5" action="ppaction://hlinksldjump"/>
            </p:cNvPr>
            <p:cNvSpPr/>
            <p:nvPr/>
          </p:nvSpPr>
          <p:spPr>
            <a:xfrm>
              <a:off x="1547664" y="4577441"/>
              <a:ext cx="597666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241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5.3.1  8255A</a:t>
            </a:r>
            <a:r>
              <a:rPr lang="zh-CN" altLang="zh-CN" dirty="0"/>
              <a:t>控制</a:t>
            </a:r>
            <a:r>
              <a:rPr lang="en-US" altLang="zh-CN" dirty="0"/>
              <a:t>LED</a:t>
            </a:r>
            <a:r>
              <a:rPr lang="zh-CN" altLang="zh-CN" dirty="0"/>
              <a:t>显示</a:t>
            </a:r>
            <a:endParaRPr lang="zh-CN" altLang="en-US" dirty="0"/>
          </a:p>
        </p:txBody>
      </p:sp>
      <p:sp>
        <p:nvSpPr>
          <p:cNvPr id="6" name="Rectangle 225"/>
          <p:cNvSpPr>
            <a:spLocks noChangeArrowheads="1"/>
          </p:cNvSpPr>
          <p:nvPr/>
        </p:nvSpPr>
        <p:spPr bwMode="auto">
          <a:xfrm>
            <a:off x="573679" y="1246797"/>
            <a:ext cx="3564000" cy="2758267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应用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芯片设计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一个并行接口，控制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段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LED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指示灯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依次流水循环显示，直至键盘上的任意键被按动则停止显示。设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的端口地址范围为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3340H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～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3343H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355976" y="1268760"/>
            <a:ext cx="4248000" cy="5076000"/>
          </a:xfrm>
          <a:prstGeom prst="rect">
            <a:avLst/>
          </a:prstGeom>
          <a:solidFill>
            <a:srgbClr val="B8E08C">
              <a:alpha val="49804"/>
            </a:srgbClr>
          </a:solidFill>
          <a:ln>
            <a:solidFill>
              <a:srgbClr val="FF0000"/>
            </a:solidFill>
            <a:prstDash val="dash"/>
          </a:ln>
          <a:effectLst/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lnSpc>
                <a:spcPct val="98000"/>
              </a:lnSpc>
            </a:pPr>
            <a:r>
              <a:rPr lang="zh-CN" altLang="zh-CN" dirty="0" smtClean="0">
                <a:solidFill>
                  <a:srgbClr val="002060"/>
                </a:solidFill>
              </a:rPr>
              <a:t>并行接口</a:t>
            </a:r>
            <a:r>
              <a:rPr lang="zh-CN" altLang="zh-CN" dirty="0">
                <a:solidFill>
                  <a:srgbClr val="002060"/>
                </a:solidFill>
              </a:rPr>
              <a:t>控制程序设计如下</a:t>
            </a:r>
            <a:r>
              <a:rPr lang="zh-CN" altLang="en-US" dirty="0" smtClean="0">
                <a:solidFill>
                  <a:srgbClr val="002060"/>
                </a:solidFill>
              </a:rPr>
              <a:t>：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P_A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r>
              <a:rPr lang="zh-CN" altLang="en-US" dirty="0" smtClean="0">
                <a:solidFill>
                  <a:srgbClr val="002060"/>
                </a:solidFill>
              </a:rPr>
              <a:t> 　</a:t>
            </a:r>
            <a:r>
              <a:rPr lang="en-US" altLang="zh-CN" dirty="0" smtClean="0">
                <a:solidFill>
                  <a:srgbClr val="002060"/>
                </a:solidFill>
              </a:rPr>
              <a:t>EQU  3340H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P_MODE EQU  3343H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 ;</a:t>
            </a:r>
            <a:r>
              <a:rPr lang="en-US" altLang="zh-CN" dirty="0">
                <a:solidFill>
                  <a:srgbClr val="002060"/>
                </a:solidFill>
              </a:rPr>
              <a:t>8255A</a:t>
            </a:r>
            <a:r>
              <a:rPr lang="zh-CN" altLang="zh-CN" dirty="0">
                <a:solidFill>
                  <a:srgbClr val="002060"/>
                </a:solidFill>
              </a:rPr>
              <a:t>初始化</a:t>
            </a:r>
            <a:r>
              <a:rPr lang="en-US" altLang="zh-CN" dirty="0">
                <a:solidFill>
                  <a:srgbClr val="002060"/>
                </a:solidFill>
              </a:rPr>
              <a:t>: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</a:t>
            </a:r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　MOV  DX,P_MODE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MOV  AL,80H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OUT  DX,AL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 ;</a:t>
            </a:r>
            <a:r>
              <a:rPr lang="zh-CN" altLang="zh-CN" dirty="0">
                <a:solidFill>
                  <a:srgbClr val="002060"/>
                </a:solidFill>
              </a:rPr>
              <a:t>控制</a:t>
            </a:r>
            <a:r>
              <a:rPr lang="en-US" altLang="zh-CN" dirty="0">
                <a:solidFill>
                  <a:srgbClr val="002060"/>
                </a:solidFill>
              </a:rPr>
              <a:t>LED</a:t>
            </a:r>
            <a:r>
              <a:rPr lang="zh-CN" altLang="zh-CN" dirty="0">
                <a:solidFill>
                  <a:srgbClr val="002060"/>
                </a:solidFill>
              </a:rPr>
              <a:t>显示主程序</a:t>
            </a:r>
            <a:r>
              <a:rPr lang="en-US" altLang="zh-CN" dirty="0">
                <a:solidFill>
                  <a:srgbClr val="002060"/>
                </a:solidFill>
              </a:rPr>
              <a:t>: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MOV  DX,P_A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MOV  AL,01H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　LL</a:t>
            </a:r>
            <a:r>
              <a:rPr lang="zh-CN" altLang="zh-CN" dirty="0" smtClean="0">
                <a:solidFill>
                  <a:srgbClr val="002060"/>
                </a:solidFill>
              </a:rPr>
              <a:t>：</a:t>
            </a:r>
            <a:r>
              <a:rPr lang="en-US" altLang="zh-CN" dirty="0" smtClean="0">
                <a:solidFill>
                  <a:srgbClr val="002060"/>
                </a:solidFill>
              </a:rPr>
              <a:t> 　OUT  DX,AL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ROL  AL,1</a:t>
            </a:r>
            <a:r>
              <a:rPr lang="en-US" altLang="zh-CN" dirty="0">
                <a:solidFill>
                  <a:srgbClr val="002060"/>
                </a:solidFill>
              </a:rPr>
              <a:t>	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CALL DALLY</a:t>
            </a:r>
            <a:endParaRPr lang="zh-CN" altLang="zh-CN" dirty="0">
              <a:solidFill>
                <a:srgbClr val="002060"/>
              </a:solidFill>
            </a:endParaRPr>
          </a:p>
          <a:p>
            <a:pPr>
              <a:lnSpc>
                <a:spcPct val="98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	 　JMP　LL</a:t>
            </a:r>
            <a:endParaRPr lang="zh-CN" altLang="zh-CN" dirty="0">
              <a:solidFill>
                <a:srgbClr val="002060"/>
              </a:solidFill>
            </a:endParaRPr>
          </a:p>
        </p:txBody>
      </p:sp>
      <p:sp>
        <p:nvSpPr>
          <p:cNvPr id="9" name="Rectangle 225"/>
          <p:cNvSpPr>
            <a:spLocks noChangeArrowheads="1"/>
          </p:cNvSpPr>
          <p:nvPr/>
        </p:nvSpPr>
        <p:spPr bwMode="auto">
          <a:xfrm>
            <a:off x="573679" y="4077072"/>
            <a:ext cx="3564000" cy="372547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硬件连接图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设计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如下：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3678" y="4522769"/>
            <a:ext cx="3564001" cy="1836000"/>
            <a:chOff x="573678" y="4522769"/>
            <a:chExt cx="3564001" cy="1836000"/>
          </a:xfrm>
        </p:grpSpPr>
        <p:sp>
          <p:nvSpPr>
            <p:cNvPr id="10" name="矩形 9"/>
            <p:cNvSpPr/>
            <p:nvPr/>
          </p:nvSpPr>
          <p:spPr>
            <a:xfrm>
              <a:off x="573678" y="4522769"/>
              <a:ext cx="3564001" cy="183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00505" y="4603672"/>
              <a:ext cx="3268135" cy="1741088"/>
              <a:chOff x="2555777" y="2011383"/>
              <a:chExt cx="3268135" cy="1741088"/>
            </a:xfrm>
          </p:grpSpPr>
          <p:sp>
            <p:nvSpPr>
              <p:cNvPr id="12" name="Rectangle 5"/>
              <p:cNvSpPr>
                <a:spLocks noChangeArrowheads="1"/>
              </p:cNvSpPr>
              <p:nvPr/>
            </p:nvSpPr>
            <p:spPr bwMode="auto">
              <a:xfrm>
                <a:off x="2752475" y="2011383"/>
                <a:ext cx="999841" cy="1692000"/>
              </a:xfrm>
              <a:prstGeom prst="rect">
                <a:avLst/>
              </a:prstGeom>
              <a:solidFill>
                <a:srgbClr val="FFE1CC">
                  <a:alpha val="50196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Rectangle 6"/>
              <p:cNvSpPr>
                <a:spLocks noChangeArrowheads="1"/>
              </p:cNvSpPr>
              <p:nvPr/>
            </p:nvSpPr>
            <p:spPr bwMode="auto">
              <a:xfrm>
                <a:off x="4824072" y="2012369"/>
                <a:ext cx="999840" cy="1692000"/>
              </a:xfrm>
              <a:prstGeom prst="rect">
                <a:avLst/>
              </a:prstGeom>
              <a:solidFill>
                <a:srgbClr val="FFE1CC">
                  <a:alpha val="50196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Text Box 7"/>
              <p:cNvSpPr txBox="1">
                <a:spLocks noChangeArrowheads="1"/>
              </p:cNvSpPr>
              <p:nvPr/>
            </p:nvSpPr>
            <p:spPr bwMode="auto">
              <a:xfrm>
                <a:off x="2755337" y="2012828"/>
                <a:ext cx="1029998" cy="1739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PA0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PA1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PA2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PA4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PA5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PA6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8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PA7</a:t>
                </a:r>
                <a:endPara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5" name="Text Box 4"/>
              <p:cNvSpPr txBox="1">
                <a:spLocks noChangeArrowheads="1"/>
              </p:cNvSpPr>
              <p:nvPr/>
            </p:nvSpPr>
            <p:spPr bwMode="auto">
              <a:xfrm>
                <a:off x="2555777" y="2437122"/>
                <a:ext cx="709864" cy="921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8255</a:t>
                </a: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A</a:t>
                </a:r>
                <a:endPara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6" name="Text Box 3"/>
              <p:cNvSpPr txBox="1">
                <a:spLocks noChangeArrowheads="1"/>
              </p:cNvSpPr>
              <p:nvPr/>
            </p:nvSpPr>
            <p:spPr bwMode="auto">
              <a:xfrm>
                <a:off x="4812200" y="2031751"/>
                <a:ext cx="948806" cy="1720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D0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D1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D2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D3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D4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D5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D6</a:t>
                </a:r>
              </a:p>
              <a:p>
                <a:pPr marL="0" marR="0" lvl="0" indent="0" algn="just" defTabSz="914400" rtl="0" eaLnBrk="1" fontAlgn="base" latinLnBrk="0" hangingPunct="1">
                  <a:lnSpc>
                    <a:spcPct val="74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D7</a:t>
                </a:r>
                <a:endPara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5260197" y="2293844"/>
                <a:ext cx="554435" cy="1154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</a:t>
                </a:r>
                <a:r>
                  <a:rPr kumimoji="0" lang="zh-CN" altLang="en-US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段</a:t>
                </a: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LED</a:t>
                </a:r>
                <a:endPara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grpSp>
            <p:nvGrpSpPr>
              <p:cNvPr id="18" name="Group 9"/>
              <p:cNvGrpSpPr>
                <a:grpSpLocks/>
              </p:cNvGrpSpPr>
              <p:nvPr/>
            </p:nvGrpSpPr>
            <p:grpSpPr bwMode="auto">
              <a:xfrm>
                <a:off x="3756957" y="2172194"/>
                <a:ext cx="1067115" cy="1413849"/>
                <a:chOff x="5097" y="7297"/>
                <a:chExt cx="1802" cy="1680"/>
              </a:xfrm>
            </p:grpSpPr>
            <p:cxnSp>
              <p:nvCxnSpPr>
                <p:cNvPr id="19" name="Line 10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9" y="729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" name="Line 11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753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1" name="Line 12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777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2" name="Line 13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801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" name="Line 14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825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4" name="Line 15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849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5" name="Line 16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873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6" name="Line 17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5097" y="8977"/>
                  <a:ext cx="180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stealth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428985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5.3.2  8255A</a:t>
            </a:r>
            <a:r>
              <a:rPr lang="zh-CN" altLang="zh-CN" dirty="0"/>
              <a:t>用于键盘接口</a:t>
            </a:r>
            <a:endParaRPr lang="zh-CN" altLang="en-US" dirty="0"/>
          </a:p>
        </p:txBody>
      </p:sp>
      <p:sp>
        <p:nvSpPr>
          <p:cNvPr id="3" name="Rectangle 225"/>
          <p:cNvSpPr>
            <a:spLocks noChangeArrowheads="1"/>
          </p:cNvSpPr>
          <p:nvPr/>
        </p:nvSpPr>
        <p:spPr bwMode="auto">
          <a:xfrm>
            <a:off x="520612" y="1246797"/>
            <a:ext cx="8102777" cy="886059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利用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设计一个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×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非编码键盘扫描接口。要求用逐行扫描法识别有无按键及按键的位置码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Rectangle 225"/>
          <p:cNvSpPr>
            <a:spLocks noChangeArrowheads="1"/>
          </p:cNvSpPr>
          <p:nvPr/>
        </p:nvSpPr>
        <p:spPr bwMode="auto">
          <a:xfrm>
            <a:off x="573679" y="2204864"/>
            <a:ext cx="8102776" cy="504056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实现键盘扫描接口电路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设计如下：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0612" y="2677388"/>
            <a:ext cx="8102777" cy="3670958"/>
            <a:chOff x="520612" y="2923878"/>
            <a:chExt cx="8102777" cy="3456000"/>
          </a:xfrm>
        </p:grpSpPr>
        <p:sp>
          <p:nvSpPr>
            <p:cNvPr id="2" name="矩形 1"/>
            <p:cNvSpPr/>
            <p:nvPr/>
          </p:nvSpPr>
          <p:spPr>
            <a:xfrm>
              <a:off x="520612" y="2923878"/>
              <a:ext cx="8102777" cy="3456000"/>
            </a:xfrm>
            <a:prstGeom prst="rect">
              <a:avLst/>
            </a:prstGeom>
            <a:solidFill>
              <a:srgbClr val="CC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674" name="Picture 2" descr="C:\Users\Administrator\AppData\Roaming\Tencent\Users\44194298\QQ\WinTemp\RichOle\YCU]RGM@%G)3VS$V%E`4S[J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572" y="2955410"/>
              <a:ext cx="7704856" cy="338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304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章</a:t>
            </a:r>
            <a:r>
              <a:rPr lang="en-US" altLang="zh-CN" dirty="0"/>
              <a:t>  </a:t>
            </a:r>
            <a:r>
              <a:rPr lang="zh-CN" altLang="zh-CN" dirty="0"/>
              <a:t>并行接口技术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2060848"/>
            <a:ext cx="6624736" cy="3744416"/>
          </a:xfrm>
        </p:spPr>
        <p:txBody>
          <a:bodyPr>
            <a:no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200" dirty="0"/>
              <a:t>5.1  </a:t>
            </a:r>
            <a:r>
              <a:rPr lang="zh-CN" altLang="zh-CN" sz="3200" dirty="0"/>
              <a:t>并行通信及</a:t>
            </a:r>
            <a:r>
              <a:rPr lang="zh-CN" altLang="zh-CN" sz="3200" dirty="0" smtClean="0"/>
              <a:t>并行接口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/>
              <a:t>5.2  </a:t>
            </a:r>
            <a:r>
              <a:rPr lang="zh-CN" altLang="zh-CN" sz="3200" dirty="0"/>
              <a:t>可编程并行接口</a:t>
            </a:r>
            <a:r>
              <a:rPr lang="en-US" altLang="zh-CN" sz="3200" dirty="0"/>
              <a:t>8255A</a:t>
            </a:r>
          </a:p>
          <a:p>
            <a:pPr>
              <a:lnSpc>
                <a:spcPct val="150000"/>
              </a:lnSpc>
            </a:pPr>
            <a:r>
              <a:rPr lang="en-US" altLang="zh-CN" sz="3200" dirty="0"/>
              <a:t>5.3  8255A</a:t>
            </a:r>
            <a:r>
              <a:rPr lang="zh-CN" altLang="zh-CN" sz="3200" dirty="0"/>
              <a:t>的</a:t>
            </a:r>
            <a:r>
              <a:rPr lang="zh-CN" altLang="zh-CN" sz="3200" dirty="0" smtClean="0"/>
              <a:t>应用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习题与</a:t>
            </a:r>
            <a:r>
              <a:rPr lang="zh-CN" altLang="en-US" sz="3200" dirty="0"/>
              <a:t>思考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03648" y="2319384"/>
            <a:ext cx="5256584" cy="3197848"/>
            <a:chOff x="1403648" y="2319384"/>
            <a:chExt cx="5256584" cy="3197848"/>
          </a:xfrm>
        </p:grpSpPr>
        <p:sp>
          <p:nvSpPr>
            <p:cNvPr id="4" name="矩形 3">
              <a:hlinkClick r:id="rId3" action="ppaction://hlinksldjump"/>
            </p:cNvPr>
            <p:cNvSpPr/>
            <p:nvPr/>
          </p:nvSpPr>
          <p:spPr>
            <a:xfrm>
              <a:off x="1403648" y="2319384"/>
              <a:ext cx="504056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hlinkClick r:id="rId4" action="ppaction://hlinksldjump"/>
            </p:cNvPr>
            <p:cNvSpPr/>
            <p:nvPr/>
          </p:nvSpPr>
          <p:spPr>
            <a:xfrm>
              <a:off x="1403648" y="4067240"/>
              <a:ext cx="367240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5" action="ppaction://hlinksldjump"/>
            </p:cNvPr>
            <p:cNvSpPr/>
            <p:nvPr/>
          </p:nvSpPr>
          <p:spPr>
            <a:xfrm>
              <a:off x="1403648" y="4941168"/>
              <a:ext cx="259228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6" action="ppaction://hlinksldjump"/>
            </p:cNvPr>
            <p:cNvSpPr/>
            <p:nvPr/>
          </p:nvSpPr>
          <p:spPr>
            <a:xfrm>
              <a:off x="1403648" y="3163816"/>
              <a:ext cx="525658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hlinkClick r:id="rId7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524328" y="6213562"/>
            <a:ext cx="15301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b="1" spc="-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55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5.3.3  8255A</a:t>
            </a:r>
            <a:r>
              <a:rPr lang="zh-CN" altLang="zh-CN" dirty="0"/>
              <a:t>实现双机并行通讯</a:t>
            </a:r>
            <a:endParaRPr lang="zh-CN" altLang="en-US" dirty="0"/>
          </a:p>
        </p:txBody>
      </p:sp>
      <p:sp>
        <p:nvSpPr>
          <p:cNvPr id="3" name="Rectangle 225"/>
          <p:cNvSpPr>
            <a:spLocks noChangeArrowheads="1"/>
          </p:cNvSpPr>
          <p:nvPr/>
        </p:nvSpPr>
        <p:spPr bwMode="auto">
          <a:xfrm>
            <a:off x="520612" y="1246796"/>
            <a:ext cx="8102777" cy="1548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应用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8255A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设计一个并行通信接口，实现中断方式的双机并行通信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。收发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个字节的数据块，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机将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DATA1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单元开始的数据块并行传输给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机，并行接收到的数据块存储于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DATA2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开始的连续单元中。</a:t>
            </a:r>
          </a:p>
        </p:txBody>
      </p:sp>
      <p:sp>
        <p:nvSpPr>
          <p:cNvPr id="4" name="Rectangle 225"/>
          <p:cNvSpPr>
            <a:spLocks noChangeArrowheads="1"/>
          </p:cNvSpPr>
          <p:nvPr/>
        </p:nvSpPr>
        <p:spPr bwMode="auto">
          <a:xfrm>
            <a:off x="573679" y="2924944"/>
            <a:ext cx="8102776" cy="504056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双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机并行通信接口电路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设计如下：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0612" y="3429000"/>
            <a:ext cx="8102777" cy="2880320"/>
            <a:chOff x="520612" y="3429000"/>
            <a:chExt cx="8102777" cy="2880320"/>
          </a:xfrm>
        </p:grpSpPr>
        <p:sp>
          <p:nvSpPr>
            <p:cNvPr id="6" name="矩形 5"/>
            <p:cNvSpPr/>
            <p:nvPr/>
          </p:nvSpPr>
          <p:spPr>
            <a:xfrm>
              <a:off x="520612" y="3429000"/>
              <a:ext cx="8102777" cy="2880320"/>
            </a:xfrm>
            <a:prstGeom prst="rect">
              <a:avLst/>
            </a:prstGeom>
            <a:solidFill>
              <a:srgbClr val="CCCCFF">
                <a:alpha val="2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721" name="Picture 1" descr="C:\Users\Administrator\AppData\Roaming\Tencent\Users\44194298\QQ\WinTemp\RichOle\XIX4GKDN(3PT{}A~1DYSIAF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133" y="3525155"/>
              <a:ext cx="7903734" cy="2688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4685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习题与思考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40000" y="4217373"/>
            <a:ext cx="82804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algn="just"/>
            <a:r>
              <a:rPr lang="en-US" altLang="zh-CN" dirty="0"/>
              <a:t>  8255A</a:t>
            </a:r>
            <a:r>
              <a:rPr lang="zh-CN" altLang="en-US" dirty="0"/>
              <a:t>的端口地址范围为</a:t>
            </a:r>
            <a:r>
              <a:rPr lang="en-US" altLang="zh-CN" dirty="0"/>
              <a:t>300H~303H</a:t>
            </a:r>
            <a:r>
              <a:rPr lang="zh-CN" altLang="en-US" dirty="0"/>
              <a:t>，</a:t>
            </a:r>
            <a:r>
              <a:rPr lang="en-US" altLang="zh-CN" dirty="0"/>
              <a:t>A</a:t>
            </a:r>
            <a:r>
              <a:rPr lang="zh-CN" altLang="en-US" dirty="0"/>
              <a:t>口方式</a:t>
            </a:r>
            <a:r>
              <a:rPr lang="en-US" altLang="zh-CN" dirty="0"/>
              <a:t>0</a:t>
            </a:r>
            <a:r>
              <a:rPr lang="zh-CN" altLang="en-US" dirty="0"/>
              <a:t>输出，</a:t>
            </a:r>
            <a:r>
              <a:rPr lang="en-US" altLang="zh-CN" dirty="0"/>
              <a:t>B</a:t>
            </a:r>
            <a:r>
              <a:rPr lang="zh-CN" altLang="en-US" dirty="0"/>
              <a:t>口方式</a:t>
            </a:r>
            <a:r>
              <a:rPr lang="en-US" altLang="zh-CN" dirty="0"/>
              <a:t>0</a:t>
            </a:r>
            <a:r>
              <a:rPr lang="zh-CN" altLang="en-US" dirty="0"/>
              <a:t>输入，试编写初始化程序</a:t>
            </a:r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40000" y="5283205"/>
            <a:ext cx="82804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  若</a:t>
            </a:r>
            <a:r>
              <a:rPr lang="en-US" altLang="zh-CN" dirty="0"/>
              <a:t>8255A</a:t>
            </a:r>
            <a:r>
              <a:rPr lang="zh-CN" altLang="en-US" dirty="0"/>
              <a:t>的控制口地址为</a:t>
            </a:r>
            <a:r>
              <a:rPr lang="en-US" altLang="zh-CN" dirty="0"/>
              <a:t>63H</a:t>
            </a:r>
            <a:r>
              <a:rPr lang="zh-CN" altLang="en-US" dirty="0"/>
              <a:t>，试编写一段程序，使</a:t>
            </a:r>
            <a:r>
              <a:rPr lang="en-US" altLang="zh-CN" dirty="0"/>
              <a:t>C</a:t>
            </a:r>
            <a:r>
              <a:rPr lang="zh-CN" altLang="en-US" dirty="0"/>
              <a:t>口的</a:t>
            </a:r>
            <a:r>
              <a:rPr lang="en-US" altLang="zh-CN" dirty="0"/>
              <a:t>PC2</a:t>
            </a:r>
            <a:r>
              <a:rPr lang="zh-CN" altLang="en-US" dirty="0"/>
              <a:t>连续输出方波脉冲</a:t>
            </a:r>
          </a:p>
        </p:txBody>
      </p:sp>
      <p:sp>
        <p:nvSpPr>
          <p:cNvPr id="13" name="Text Box 31"/>
          <p:cNvSpPr txBox="1">
            <a:spLocks noChangeArrowheads="1"/>
          </p:cNvSpPr>
          <p:nvPr/>
        </p:nvSpPr>
        <p:spPr bwMode="auto">
          <a:xfrm>
            <a:off x="827584" y="1648620"/>
            <a:ext cx="8568952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Tx/>
              <a:buNone/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>
              <a:spcBef>
                <a:spcPts val="600"/>
              </a:spcBef>
            </a:pPr>
            <a:r>
              <a:rPr lang="en-US" altLang="zh-CN" dirty="0"/>
              <a:t>(　) </a:t>
            </a:r>
            <a:r>
              <a:rPr lang="en-US" altLang="zh-CN" dirty="0" smtClean="0"/>
              <a:t>8255A</a:t>
            </a:r>
            <a:r>
              <a:rPr lang="zh-CN" altLang="en-US" dirty="0"/>
              <a:t>的</a:t>
            </a:r>
            <a:r>
              <a:rPr lang="en-US" altLang="zh-CN" dirty="0"/>
              <a:t>A</a:t>
            </a:r>
            <a:r>
              <a:rPr lang="zh-CN" altLang="en-US" dirty="0"/>
              <a:t>口可以工作于方式</a:t>
            </a:r>
            <a:r>
              <a:rPr lang="en-US" altLang="zh-CN" dirty="0"/>
              <a:t>0、</a:t>
            </a:r>
            <a:r>
              <a:rPr lang="zh-CN" altLang="en-US" dirty="0"/>
              <a:t>方式</a:t>
            </a:r>
            <a:r>
              <a:rPr lang="en-US" altLang="zh-CN" dirty="0"/>
              <a:t>1、</a:t>
            </a:r>
            <a:r>
              <a:rPr lang="zh-CN" altLang="en-US" dirty="0"/>
              <a:t>方式</a:t>
            </a:r>
            <a:r>
              <a:rPr lang="en-US" altLang="zh-CN" dirty="0"/>
              <a:t>2</a:t>
            </a:r>
            <a:r>
              <a:rPr lang="zh-CN" altLang="en-US" dirty="0"/>
              <a:t>，而</a:t>
            </a:r>
            <a:r>
              <a:rPr lang="en-US" altLang="zh-CN" dirty="0"/>
              <a:t>B</a:t>
            </a:r>
            <a:r>
              <a:rPr lang="zh-CN" altLang="en-US" dirty="0"/>
              <a:t>口只能工作于方式</a:t>
            </a:r>
            <a:r>
              <a:rPr lang="en-US" altLang="zh-CN" dirty="0"/>
              <a:t>0</a:t>
            </a:r>
            <a:r>
              <a:rPr lang="zh-CN" altLang="en-US" dirty="0"/>
              <a:t>或方式</a:t>
            </a:r>
            <a:r>
              <a:rPr lang="en-US" altLang="zh-CN" dirty="0"/>
              <a:t>1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(</a:t>
            </a:r>
            <a:r>
              <a:rPr lang="zh-CN" altLang="en-US" dirty="0"/>
              <a:t>　</a:t>
            </a:r>
            <a:r>
              <a:rPr lang="en-US" altLang="zh-CN" dirty="0"/>
              <a:t>) 8255A</a:t>
            </a:r>
            <a:r>
              <a:rPr lang="zh-CN" altLang="en-US" dirty="0"/>
              <a:t>的</a:t>
            </a:r>
            <a:r>
              <a:rPr lang="en-US" altLang="zh-CN" dirty="0"/>
              <a:t>C</a:t>
            </a:r>
            <a:r>
              <a:rPr lang="zh-CN" altLang="en-US" dirty="0"/>
              <a:t>口</a:t>
            </a:r>
            <a:r>
              <a:rPr lang="zh-CN" altLang="en-US" dirty="0" smtClean="0"/>
              <a:t>只能用作联络</a:t>
            </a:r>
            <a:r>
              <a:rPr lang="zh-CN" altLang="en-US" dirty="0"/>
              <a:t>信号，</a:t>
            </a:r>
            <a:r>
              <a:rPr lang="zh-CN" altLang="en-US" dirty="0" smtClean="0"/>
              <a:t>不能传送</a:t>
            </a:r>
            <a:r>
              <a:rPr lang="zh-CN" altLang="en-US" dirty="0"/>
              <a:t>数据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(</a:t>
            </a:r>
            <a:r>
              <a:rPr lang="zh-CN" altLang="en-US" dirty="0"/>
              <a:t>　</a:t>
            </a:r>
            <a:r>
              <a:rPr lang="en-US" altLang="zh-CN" dirty="0"/>
              <a:t>) 8255A</a:t>
            </a:r>
            <a:r>
              <a:rPr lang="zh-CN" altLang="en-US" dirty="0"/>
              <a:t>只能传送并行数据不能传送串行数据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(</a:t>
            </a:r>
            <a:r>
              <a:rPr lang="zh-CN" altLang="en-US" dirty="0"/>
              <a:t>　</a:t>
            </a:r>
            <a:r>
              <a:rPr lang="en-US" altLang="zh-CN" dirty="0"/>
              <a:t>) C</a:t>
            </a:r>
            <a:r>
              <a:rPr lang="zh-CN" altLang="en-US" dirty="0"/>
              <a:t>口置位</a:t>
            </a:r>
            <a:r>
              <a:rPr lang="en-US" altLang="zh-CN" dirty="0"/>
              <a:t>/</a:t>
            </a:r>
            <a:r>
              <a:rPr lang="zh-CN" altLang="en-US" dirty="0"/>
              <a:t>复位控制字要写入</a:t>
            </a:r>
            <a:r>
              <a:rPr lang="en-US" altLang="zh-CN" dirty="0"/>
              <a:t>C</a:t>
            </a:r>
            <a:r>
              <a:rPr lang="zh-CN" altLang="en-US" dirty="0" smtClean="0"/>
              <a:t>口而</a:t>
            </a:r>
            <a:r>
              <a:rPr lang="zh-CN" altLang="en-US" dirty="0"/>
              <a:t>不是控制口</a:t>
            </a:r>
          </a:p>
          <a:p>
            <a:pPr>
              <a:spcBef>
                <a:spcPts val="600"/>
              </a:spcBef>
            </a:pPr>
            <a:endParaRPr lang="zh-CN" altLang="en-US" dirty="0"/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1010527" y="3163532"/>
            <a:ext cx="3818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" name="Text Box 33"/>
          <p:cNvSpPr txBox="1">
            <a:spLocks noChangeArrowheads="1"/>
          </p:cNvSpPr>
          <p:nvPr/>
        </p:nvSpPr>
        <p:spPr bwMode="auto">
          <a:xfrm>
            <a:off x="1010527" y="1716442"/>
            <a:ext cx="3818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√</a:t>
            </a: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945073" y="2600950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×</a:t>
            </a: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540000" y="1124744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判断对错</a:t>
            </a:r>
          </a:p>
        </p:txBody>
      </p:sp>
      <p:sp>
        <p:nvSpPr>
          <p:cNvPr id="34" name="矩形 33"/>
          <p:cNvSpPr/>
          <p:nvPr/>
        </p:nvSpPr>
        <p:spPr>
          <a:xfrm>
            <a:off x="1043648" y="1766078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3648" y="2647724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3648" y="3208712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椭圆 36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51520" y="1772808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945073" y="3633862"/>
            <a:ext cx="5437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×</a:t>
            </a:r>
          </a:p>
        </p:txBody>
      </p:sp>
      <p:sp>
        <p:nvSpPr>
          <p:cNvPr id="30" name="矩形 29"/>
          <p:cNvSpPr/>
          <p:nvPr/>
        </p:nvSpPr>
        <p:spPr>
          <a:xfrm>
            <a:off x="1043648" y="3659734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7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3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8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4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0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4" grpId="0" animBg="1"/>
      <p:bldP spid="34" grpId="2" animBg="1"/>
      <p:bldP spid="35" grpId="0" animBg="1"/>
      <p:bldP spid="35" grpId="2" animBg="1"/>
      <p:bldP spid="36" grpId="0" animBg="1"/>
      <p:bldP spid="36" grpId="2" animBg="1"/>
      <p:bldP spid="30" grpId="0" animBg="1"/>
      <p:bldP spid="3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5</a:t>
            </a:r>
            <a:r>
              <a:rPr lang="zh-CN" altLang="en-US" dirty="0" smtClean="0"/>
              <a:t>章  学习目标</a:t>
            </a:r>
            <a:endParaRPr lang="zh-CN" altLang="en-US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181574" y="1775491"/>
            <a:ext cx="6774802" cy="4173789"/>
          </a:xfrm>
          <a:prstGeom prst="rect">
            <a:avLst/>
          </a:prstGeom>
          <a:solidFill>
            <a:srgbClr val="CCFFCC">
              <a:alpha val="50195"/>
            </a:srgbClr>
          </a:solidFill>
          <a:ln w="19050">
            <a:solidFill>
              <a:srgbClr val="66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zh-CN" dirty="0"/>
              <a:t>本章主要介绍并行通信、并行接口的概念和特点，重点介绍了并行接口芯片</a:t>
            </a:r>
            <a:r>
              <a:rPr lang="en-US" altLang="zh-CN" dirty="0"/>
              <a:t>8255A</a:t>
            </a:r>
            <a:r>
              <a:rPr lang="zh-CN" altLang="zh-CN" dirty="0"/>
              <a:t>的内部结构、引脚功能、工作方式、编程结构及</a:t>
            </a:r>
            <a:r>
              <a:rPr lang="zh-CN" altLang="zh-CN"/>
              <a:t>应用</a:t>
            </a:r>
            <a:r>
              <a:rPr lang="zh-CN" altLang="zh-CN" smtClean="0"/>
              <a:t>方法。</a:t>
            </a:r>
            <a:endParaRPr lang="zh-CN" altLang="zh-CN" dirty="0"/>
          </a:p>
          <a:p>
            <a:r>
              <a:rPr lang="zh-CN" altLang="zh-CN" dirty="0"/>
              <a:t>通过本章的学习，读者应理解并行通信和并行接口的概念及特点，领会并行技术在微型计算机系统中的重要作用，掌握可编程并行接口芯片</a:t>
            </a:r>
            <a:r>
              <a:rPr lang="en-US" altLang="zh-CN" dirty="0"/>
              <a:t>8255A</a:t>
            </a:r>
            <a:r>
              <a:rPr lang="zh-CN" altLang="zh-CN" dirty="0"/>
              <a:t>的内部结构和引脚功能，掌握</a:t>
            </a:r>
            <a:r>
              <a:rPr lang="en-US" altLang="zh-CN" dirty="0"/>
              <a:t>8255A</a:t>
            </a:r>
            <a:r>
              <a:rPr lang="zh-CN" altLang="zh-CN" dirty="0"/>
              <a:t>的工作方式、工作原理以及</a:t>
            </a:r>
            <a:r>
              <a:rPr lang="zh-CN" altLang="zh-CN"/>
              <a:t>编程</a:t>
            </a:r>
            <a:r>
              <a:rPr lang="zh-CN" altLang="zh-CN" smtClean="0"/>
              <a:t>应用。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72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帮助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4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16416" y="502961"/>
            <a:ext cx="288150" cy="45719"/>
          </a:xfrm>
        </p:spPr>
        <p:txBody>
          <a:bodyPr>
            <a:normAutofit fontScale="90000"/>
          </a:bodyPr>
          <a:lstStyle/>
          <a:p>
            <a:r>
              <a:rPr lang="zh-CN" altLang="en-US" sz="200" dirty="0" smtClean="0"/>
              <a:t>再见</a:t>
            </a:r>
            <a:endParaRPr lang="zh-CN" altLang="en-US" sz="200" dirty="0"/>
          </a:p>
        </p:txBody>
      </p:sp>
    </p:spTree>
    <p:extLst>
      <p:ext uri="{BB962C8B-B14F-4D97-AF65-F5344CB8AC3E}">
        <p14:creationId xmlns:p14="http://schemas.microsoft.com/office/powerpoint/2010/main" val="174614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539552"/>
            <a:ext cx="9144000" cy="100811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5.1  </a:t>
            </a:r>
            <a:r>
              <a:rPr lang="zh-CN" altLang="zh-CN" sz="4900" b="0" spc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并行通信及并行接口</a:t>
            </a:r>
            <a:endParaRPr lang="zh-CN" altLang="en-US" sz="4900" b="0" spc="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5800" y="1600449"/>
            <a:ext cx="7620000" cy="748432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通信：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与外部设备之间、计算机与计算机之间的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信息交换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685800" y="2420888"/>
            <a:ext cx="7620000" cy="112598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并行通信：在多条传输线上同时传输多位数据。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串行通信：利用单条传输线，将多位数据按照先后顺序逐位传输。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647700" y="3645024"/>
            <a:ext cx="3283631" cy="2693865"/>
            <a:chOff x="647700" y="3730752"/>
            <a:chExt cx="3283631" cy="2693865"/>
          </a:xfrm>
        </p:grpSpPr>
        <p:sp>
          <p:nvSpPr>
            <p:cNvPr id="2" name="矩形 1"/>
            <p:cNvSpPr/>
            <p:nvPr/>
          </p:nvSpPr>
          <p:spPr>
            <a:xfrm>
              <a:off x="691331" y="3730752"/>
              <a:ext cx="3240000" cy="2340000"/>
            </a:xfrm>
            <a:prstGeom prst="rect">
              <a:avLst/>
            </a:prstGeom>
            <a:solidFill>
              <a:srgbClr val="F8F8F8">
                <a:alpha val="50196"/>
              </a:srgbClr>
            </a:solidFill>
            <a:ln w="95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Rectangle 68"/>
            <p:cNvSpPr>
              <a:spLocks noChangeArrowheads="1"/>
            </p:cNvSpPr>
            <p:nvPr/>
          </p:nvSpPr>
          <p:spPr bwMode="auto">
            <a:xfrm>
              <a:off x="1946275" y="3819528"/>
              <a:ext cx="706438" cy="2160589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9" name="Rectangle 97"/>
            <p:cNvSpPr>
              <a:spLocks noChangeArrowheads="1"/>
            </p:cNvSpPr>
            <p:nvPr/>
          </p:nvSpPr>
          <p:spPr bwMode="auto">
            <a:xfrm>
              <a:off x="3449638" y="4192591"/>
              <a:ext cx="360363" cy="1214438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0" name="Rectangle 100"/>
            <p:cNvSpPr>
              <a:spLocks noChangeArrowheads="1"/>
            </p:cNvSpPr>
            <p:nvPr/>
          </p:nvSpPr>
          <p:spPr bwMode="auto">
            <a:xfrm>
              <a:off x="795338" y="4205291"/>
              <a:ext cx="395288" cy="1104901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11" name="Text Box 64"/>
            <p:cNvSpPr txBox="1">
              <a:spLocks noChangeArrowheads="1"/>
            </p:cNvSpPr>
            <p:nvPr/>
          </p:nvSpPr>
          <p:spPr bwMode="auto">
            <a:xfrm>
              <a:off x="1239838" y="6054729"/>
              <a:ext cx="2192338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并行接口</a:t>
              </a:r>
            </a:p>
          </p:txBody>
        </p:sp>
        <p:sp>
          <p:nvSpPr>
            <p:cNvPr id="12" name="Text Box 65"/>
            <p:cNvSpPr txBox="1">
              <a:spLocks noChangeArrowheads="1"/>
            </p:cNvSpPr>
            <p:nvPr/>
          </p:nvSpPr>
          <p:spPr bwMode="auto">
            <a:xfrm>
              <a:off x="1358900" y="3878266"/>
              <a:ext cx="577850" cy="1865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D7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D6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D5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D4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D3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D2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D1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D0</a:t>
              </a:r>
            </a:p>
          </p:txBody>
        </p:sp>
        <p:sp>
          <p:nvSpPr>
            <p:cNvPr id="13" name="Text Box 66"/>
            <p:cNvSpPr txBox="1">
              <a:spLocks noChangeArrowheads="1"/>
            </p:cNvSpPr>
            <p:nvPr/>
          </p:nvSpPr>
          <p:spPr bwMode="auto">
            <a:xfrm>
              <a:off x="2701925" y="3878266"/>
              <a:ext cx="577850" cy="1865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D7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D6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D5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D4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D3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D2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D1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D0</a:t>
              </a:r>
            </a:p>
          </p:txBody>
        </p:sp>
        <p:sp>
          <p:nvSpPr>
            <p:cNvPr id="14" name="Text Box 67"/>
            <p:cNvSpPr txBox="1">
              <a:spLocks noChangeArrowheads="1"/>
            </p:cNvSpPr>
            <p:nvPr/>
          </p:nvSpPr>
          <p:spPr bwMode="auto">
            <a:xfrm>
              <a:off x="1560513" y="5626104"/>
              <a:ext cx="150018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pc="-100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缓冲器</a:t>
              </a:r>
            </a:p>
          </p:txBody>
        </p:sp>
        <p:grpSp>
          <p:nvGrpSpPr>
            <p:cNvPr id="15" name="Group 69"/>
            <p:cNvGrpSpPr>
              <a:grpSpLocks/>
            </p:cNvGrpSpPr>
            <p:nvPr/>
          </p:nvGrpSpPr>
          <p:grpSpPr bwMode="auto">
            <a:xfrm>
              <a:off x="2062163" y="3902078"/>
              <a:ext cx="460375" cy="1766889"/>
              <a:chOff x="1260" y="768"/>
              <a:chExt cx="240" cy="768"/>
            </a:xfrm>
          </p:grpSpPr>
          <p:sp>
            <p:nvSpPr>
              <p:cNvPr id="89" name="Rectangle 70"/>
              <p:cNvSpPr>
                <a:spLocks noChangeArrowheads="1"/>
              </p:cNvSpPr>
              <p:nvPr/>
            </p:nvSpPr>
            <p:spPr bwMode="auto">
              <a:xfrm>
                <a:off x="1260" y="768"/>
                <a:ext cx="240" cy="768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0" name="Line 71"/>
              <p:cNvSpPr>
                <a:spLocks noChangeShapeType="1"/>
              </p:cNvSpPr>
              <p:nvPr/>
            </p:nvSpPr>
            <p:spPr bwMode="auto">
              <a:xfrm>
                <a:off x="1260" y="864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1" name="Line 72"/>
              <p:cNvSpPr>
                <a:spLocks noChangeShapeType="1"/>
              </p:cNvSpPr>
              <p:nvPr/>
            </p:nvSpPr>
            <p:spPr bwMode="auto">
              <a:xfrm>
                <a:off x="1260" y="960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2" name="Line 73"/>
              <p:cNvSpPr>
                <a:spLocks noChangeShapeType="1"/>
              </p:cNvSpPr>
              <p:nvPr/>
            </p:nvSpPr>
            <p:spPr bwMode="auto">
              <a:xfrm>
                <a:off x="1260" y="1056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3" name="Line 74"/>
              <p:cNvSpPr>
                <a:spLocks noChangeShapeType="1"/>
              </p:cNvSpPr>
              <p:nvPr/>
            </p:nvSpPr>
            <p:spPr bwMode="auto">
              <a:xfrm>
                <a:off x="1260" y="1152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4" name="Line 75"/>
              <p:cNvSpPr>
                <a:spLocks noChangeShapeType="1"/>
              </p:cNvSpPr>
              <p:nvPr/>
            </p:nvSpPr>
            <p:spPr bwMode="auto">
              <a:xfrm>
                <a:off x="1260" y="1248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5" name="Line 76"/>
              <p:cNvSpPr>
                <a:spLocks noChangeShapeType="1"/>
              </p:cNvSpPr>
              <p:nvPr/>
            </p:nvSpPr>
            <p:spPr bwMode="auto">
              <a:xfrm>
                <a:off x="1260" y="1344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96" name="Line 77"/>
              <p:cNvSpPr>
                <a:spLocks noChangeShapeType="1"/>
              </p:cNvSpPr>
              <p:nvPr/>
            </p:nvSpPr>
            <p:spPr bwMode="auto">
              <a:xfrm>
                <a:off x="1260" y="1440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6" name="Group 78"/>
            <p:cNvGrpSpPr>
              <a:grpSpLocks/>
            </p:cNvGrpSpPr>
            <p:nvPr/>
          </p:nvGrpSpPr>
          <p:grpSpPr bwMode="auto">
            <a:xfrm>
              <a:off x="2667000" y="4013203"/>
              <a:ext cx="188913" cy="1546226"/>
              <a:chOff x="1344" y="816"/>
              <a:chExt cx="78" cy="672"/>
            </a:xfrm>
          </p:grpSpPr>
          <p:sp>
            <p:nvSpPr>
              <p:cNvPr id="81" name="Line 79"/>
              <p:cNvSpPr>
                <a:spLocks noChangeShapeType="1"/>
              </p:cNvSpPr>
              <p:nvPr/>
            </p:nvSpPr>
            <p:spPr bwMode="auto">
              <a:xfrm>
                <a:off x="1344" y="816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2" name="Line 80"/>
              <p:cNvSpPr>
                <a:spLocks noChangeShapeType="1"/>
              </p:cNvSpPr>
              <p:nvPr/>
            </p:nvSpPr>
            <p:spPr bwMode="auto">
              <a:xfrm>
                <a:off x="1344" y="912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3" name="Line 81"/>
              <p:cNvSpPr>
                <a:spLocks noChangeShapeType="1"/>
              </p:cNvSpPr>
              <p:nvPr/>
            </p:nvSpPr>
            <p:spPr bwMode="auto">
              <a:xfrm>
                <a:off x="1344" y="1008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4" name="Line 82"/>
              <p:cNvSpPr>
                <a:spLocks noChangeShapeType="1"/>
              </p:cNvSpPr>
              <p:nvPr/>
            </p:nvSpPr>
            <p:spPr bwMode="auto">
              <a:xfrm>
                <a:off x="1344" y="1104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5" name="Line 83"/>
              <p:cNvSpPr>
                <a:spLocks noChangeShapeType="1"/>
              </p:cNvSpPr>
              <p:nvPr/>
            </p:nvSpPr>
            <p:spPr bwMode="auto">
              <a:xfrm>
                <a:off x="1344" y="1200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6" name="Line 84"/>
              <p:cNvSpPr>
                <a:spLocks noChangeShapeType="1"/>
              </p:cNvSpPr>
              <p:nvPr/>
            </p:nvSpPr>
            <p:spPr bwMode="auto">
              <a:xfrm>
                <a:off x="1344" y="1296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7" name="Line 85"/>
              <p:cNvSpPr>
                <a:spLocks noChangeShapeType="1"/>
              </p:cNvSpPr>
              <p:nvPr/>
            </p:nvSpPr>
            <p:spPr bwMode="auto">
              <a:xfrm>
                <a:off x="1344" y="1392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8" name="Line 86"/>
              <p:cNvSpPr>
                <a:spLocks noChangeShapeType="1"/>
              </p:cNvSpPr>
              <p:nvPr/>
            </p:nvSpPr>
            <p:spPr bwMode="auto">
              <a:xfrm>
                <a:off x="1344" y="1488"/>
                <a:ext cx="7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7" name="Group 87"/>
            <p:cNvGrpSpPr>
              <a:grpSpLocks/>
            </p:cNvGrpSpPr>
            <p:nvPr/>
          </p:nvGrpSpPr>
          <p:grpSpPr bwMode="auto">
            <a:xfrm>
              <a:off x="1773238" y="4013203"/>
              <a:ext cx="158750" cy="1546226"/>
              <a:chOff x="960" y="816"/>
              <a:chExt cx="66" cy="672"/>
            </a:xfrm>
          </p:grpSpPr>
          <p:sp>
            <p:nvSpPr>
              <p:cNvPr id="73" name="Line 88"/>
              <p:cNvSpPr>
                <a:spLocks noChangeShapeType="1"/>
              </p:cNvSpPr>
              <p:nvPr/>
            </p:nvSpPr>
            <p:spPr bwMode="auto">
              <a:xfrm>
                <a:off x="960" y="816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4" name="Line 89"/>
              <p:cNvSpPr>
                <a:spLocks noChangeShapeType="1"/>
              </p:cNvSpPr>
              <p:nvPr/>
            </p:nvSpPr>
            <p:spPr bwMode="auto">
              <a:xfrm>
                <a:off x="960" y="912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5" name="Line 90"/>
              <p:cNvSpPr>
                <a:spLocks noChangeShapeType="1"/>
              </p:cNvSpPr>
              <p:nvPr/>
            </p:nvSpPr>
            <p:spPr bwMode="auto">
              <a:xfrm>
                <a:off x="960" y="1008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6" name="Line 91"/>
              <p:cNvSpPr>
                <a:spLocks noChangeShapeType="1"/>
              </p:cNvSpPr>
              <p:nvPr/>
            </p:nvSpPr>
            <p:spPr bwMode="auto">
              <a:xfrm>
                <a:off x="960" y="1104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7" name="Line 92"/>
              <p:cNvSpPr>
                <a:spLocks noChangeShapeType="1"/>
              </p:cNvSpPr>
              <p:nvPr/>
            </p:nvSpPr>
            <p:spPr bwMode="auto">
              <a:xfrm>
                <a:off x="960" y="1200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8" name="Line 93"/>
              <p:cNvSpPr>
                <a:spLocks noChangeShapeType="1"/>
              </p:cNvSpPr>
              <p:nvPr/>
            </p:nvSpPr>
            <p:spPr bwMode="auto">
              <a:xfrm>
                <a:off x="960" y="1296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9" name="Line 94"/>
              <p:cNvSpPr>
                <a:spLocks noChangeShapeType="1"/>
              </p:cNvSpPr>
              <p:nvPr/>
            </p:nvSpPr>
            <p:spPr bwMode="auto">
              <a:xfrm>
                <a:off x="960" y="1392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80" name="Line 95"/>
              <p:cNvSpPr>
                <a:spLocks noChangeShapeType="1"/>
              </p:cNvSpPr>
              <p:nvPr/>
            </p:nvSpPr>
            <p:spPr bwMode="auto">
              <a:xfrm>
                <a:off x="960" y="1488"/>
                <a:ext cx="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8" name="Text Box 96"/>
            <p:cNvSpPr txBox="1">
              <a:spLocks noChangeArrowheads="1"/>
            </p:cNvSpPr>
            <p:nvPr/>
          </p:nvSpPr>
          <p:spPr bwMode="auto">
            <a:xfrm>
              <a:off x="3290888" y="4248153"/>
              <a:ext cx="576263" cy="1104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algn="ctr" eaLnBrk="0" hangingPunct="0">
                <a:buFontTx/>
                <a:buNone/>
              </a:pPr>
              <a:r>
                <a:rPr kumimoji="0" lang="zh-CN" altLang="en-US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外部设备</a:t>
              </a:r>
            </a:p>
          </p:txBody>
        </p:sp>
        <p:sp>
          <p:nvSpPr>
            <p:cNvPr id="19" name="Text Box 99"/>
            <p:cNvSpPr txBox="1">
              <a:spLocks noChangeArrowheads="1"/>
            </p:cNvSpPr>
            <p:nvPr/>
          </p:nvSpPr>
          <p:spPr bwMode="auto">
            <a:xfrm>
              <a:off x="647700" y="4573591"/>
              <a:ext cx="692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CPU</a:t>
              </a:r>
            </a:p>
          </p:txBody>
        </p:sp>
        <p:sp>
          <p:nvSpPr>
            <p:cNvPr id="20" name="AutoShape 115"/>
            <p:cNvSpPr>
              <a:spLocks noChangeArrowheads="1"/>
            </p:cNvSpPr>
            <p:nvPr/>
          </p:nvSpPr>
          <p:spPr bwMode="auto">
            <a:xfrm>
              <a:off x="1189038" y="4730754"/>
              <a:ext cx="346075" cy="111125"/>
            </a:xfrm>
            <a:prstGeom prst="leftRightArrow">
              <a:avLst>
                <a:gd name="adj1" fmla="val 50000"/>
                <a:gd name="adj2" fmla="val 6228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1" name="AutoShape 116"/>
            <p:cNvSpPr>
              <a:spLocks noChangeArrowheads="1"/>
            </p:cNvSpPr>
            <p:nvPr/>
          </p:nvSpPr>
          <p:spPr bwMode="auto">
            <a:xfrm>
              <a:off x="3103563" y="4730754"/>
              <a:ext cx="346075" cy="111125"/>
            </a:xfrm>
            <a:prstGeom prst="leftRightArrow">
              <a:avLst>
                <a:gd name="adj1" fmla="val 50000"/>
                <a:gd name="adj2" fmla="val 6228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010025" y="3645024"/>
            <a:ext cx="4489991" cy="2693865"/>
            <a:chOff x="4010025" y="3730752"/>
            <a:chExt cx="4489991" cy="2693865"/>
          </a:xfrm>
        </p:grpSpPr>
        <p:sp>
          <p:nvSpPr>
            <p:cNvPr id="97" name="矩形 96"/>
            <p:cNvSpPr/>
            <p:nvPr/>
          </p:nvSpPr>
          <p:spPr>
            <a:xfrm>
              <a:off x="4054016" y="3730752"/>
              <a:ext cx="4446000" cy="2340000"/>
            </a:xfrm>
            <a:prstGeom prst="rect">
              <a:avLst/>
            </a:prstGeom>
            <a:solidFill>
              <a:srgbClr val="F8F8F8">
                <a:alpha val="50196"/>
              </a:srgbClr>
            </a:solidFill>
            <a:ln w="9525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Rectangle 103"/>
            <p:cNvSpPr>
              <a:spLocks noChangeArrowheads="1"/>
            </p:cNvSpPr>
            <p:nvPr/>
          </p:nvSpPr>
          <p:spPr bwMode="auto">
            <a:xfrm>
              <a:off x="4157663" y="4219578"/>
              <a:ext cx="395288" cy="1104901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3" name="Rectangle 114"/>
            <p:cNvSpPr>
              <a:spLocks noChangeArrowheads="1"/>
            </p:cNvSpPr>
            <p:nvPr/>
          </p:nvSpPr>
          <p:spPr bwMode="auto">
            <a:xfrm>
              <a:off x="8034338" y="4192591"/>
              <a:ext cx="360363" cy="1214438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4" name="Text Box 27"/>
            <p:cNvSpPr txBox="1">
              <a:spLocks noChangeArrowheads="1"/>
            </p:cNvSpPr>
            <p:nvPr/>
          </p:nvSpPr>
          <p:spPr bwMode="auto">
            <a:xfrm>
              <a:off x="5524501" y="6054729"/>
              <a:ext cx="1846263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dirty="0">
                  <a:latin typeface="黑体" pitchFamily="49" charset="-122"/>
                  <a:ea typeface="黑体" pitchFamily="49" charset="-122"/>
                </a:rPr>
                <a:t>串行接口</a:t>
              </a:r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4719638" y="3897316"/>
              <a:ext cx="630238" cy="1865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D7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D6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D5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D4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D3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D2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D1</a:t>
              </a:r>
            </a:p>
            <a:p>
              <a:pPr algn="ctr" eaLnBrk="0" hangingPunct="0">
                <a:lnSpc>
                  <a:spcPct val="80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D0</a:t>
              </a:r>
            </a:p>
          </p:txBody>
        </p:sp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7475538" y="4721229"/>
              <a:ext cx="692150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96000"/>
                </a:lnSpc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D0</a:t>
              </a:r>
            </a:p>
          </p:txBody>
        </p:sp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5278438" y="3833816"/>
              <a:ext cx="2293938" cy="2160589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>
              <a:off x="7572376" y="4786316"/>
              <a:ext cx="4619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grpSp>
          <p:nvGrpSpPr>
            <p:cNvPr id="30" name="Group 33"/>
            <p:cNvGrpSpPr>
              <a:grpSpLocks/>
            </p:cNvGrpSpPr>
            <p:nvPr/>
          </p:nvGrpSpPr>
          <p:grpSpPr bwMode="auto">
            <a:xfrm>
              <a:off x="5149851" y="4013203"/>
              <a:ext cx="114300" cy="1546226"/>
              <a:chOff x="2544" y="1248"/>
              <a:chExt cx="96" cy="672"/>
            </a:xfrm>
          </p:grpSpPr>
          <p:sp>
            <p:nvSpPr>
              <p:cNvPr id="65" name="Line 34"/>
              <p:cNvSpPr>
                <a:spLocks noChangeShapeType="1"/>
              </p:cNvSpPr>
              <p:nvPr/>
            </p:nvSpPr>
            <p:spPr bwMode="auto">
              <a:xfrm>
                <a:off x="2544" y="1248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6" name="Line 35"/>
              <p:cNvSpPr>
                <a:spLocks noChangeShapeType="1"/>
              </p:cNvSpPr>
              <p:nvPr/>
            </p:nvSpPr>
            <p:spPr bwMode="auto">
              <a:xfrm>
                <a:off x="2544" y="1344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7" name="Line 36"/>
              <p:cNvSpPr>
                <a:spLocks noChangeShapeType="1"/>
              </p:cNvSpPr>
              <p:nvPr/>
            </p:nvSpPr>
            <p:spPr bwMode="auto">
              <a:xfrm>
                <a:off x="2544" y="1440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8" name="Line 37"/>
              <p:cNvSpPr>
                <a:spLocks noChangeShapeType="1"/>
              </p:cNvSpPr>
              <p:nvPr/>
            </p:nvSpPr>
            <p:spPr bwMode="auto">
              <a:xfrm>
                <a:off x="2544" y="1536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69" name="Line 38"/>
              <p:cNvSpPr>
                <a:spLocks noChangeShapeType="1"/>
              </p:cNvSpPr>
              <p:nvPr/>
            </p:nvSpPr>
            <p:spPr bwMode="auto">
              <a:xfrm>
                <a:off x="2544" y="1632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0" name="Line 39"/>
              <p:cNvSpPr>
                <a:spLocks noChangeShapeType="1"/>
              </p:cNvSpPr>
              <p:nvPr/>
            </p:nvSpPr>
            <p:spPr bwMode="auto">
              <a:xfrm>
                <a:off x="2544" y="1728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1" name="Line 40"/>
              <p:cNvSpPr>
                <a:spLocks noChangeShapeType="1"/>
              </p:cNvSpPr>
              <p:nvPr/>
            </p:nvSpPr>
            <p:spPr bwMode="auto">
              <a:xfrm>
                <a:off x="2544" y="1824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72" name="Line 41"/>
              <p:cNvSpPr>
                <a:spLocks noChangeShapeType="1"/>
              </p:cNvSpPr>
              <p:nvPr/>
            </p:nvSpPr>
            <p:spPr bwMode="auto">
              <a:xfrm>
                <a:off x="2544" y="1920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1" name="Group 42"/>
            <p:cNvGrpSpPr>
              <a:grpSpLocks/>
            </p:cNvGrpSpPr>
            <p:nvPr/>
          </p:nvGrpSpPr>
          <p:grpSpPr bwMode="auto">
            <a:xfrm>
              <a:off x="5842001" y="4565653"/>
              <a:ext cx="1616075" cy="441325"/>
              <a:chOff x="2928" y="1536"/>
              <a:chExt cx="816" cy="192"/>
            </a:xfrm>
          </p:grpSpPr>
          <p:grpSp>
            <p:nvGrpSpPr>
              <p:cNvPr id="55" name="Group 43"/>
              <p:cNvGrpSpPr>
                <a:grpSpLocks/>
              </p:cNvGrpSpPr>
              <p:nvPr/>
            </p:nvGrpSpPr>
            <p:grpSpPr bwMode="auto">
              <a:xfrm>
                <a:off x="2976" y="1536"/>
                <a:ext cx="768" cy="192"/>
                <a:chOff x="2976" y="1488"/>
                <a:chExt cx="768" cy="192"/>
              </a:xfrm>
            </p:grpSpPr>
            <p:sp>
              <p:nvSpPr>
                <p:cNvPr id="57" name="Rectangle 44"/>
                <p:cNvSpPr>
                  <a:spLocks noChangeArrowheads="1"/>
                </p:cNvSpPr>
                <p:nvPr/>
              </p:nvSpPr>
              <p:spPr bwMode="auto">
                <a:xfrm>
                  <a:off x="2976" y="1488"/>
                  <a:ext cx="768" cy="192"/>
                </a:xfrm>
                <a:prstGeom prst="rec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58" name="Line 45"/>
                <p:cNvSpPr>
                  <a:spLocks noChangeShapeType="1"/>
                </p:cNvSpPr>
                <p:nvPr/>
              </p:nvSpPr>
              <p:spPr bwMode="auto">
                <a:xfrm>
                  <a:off x="3072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59" name="Line 46"/>
                <p:cNvSpPr>
                  <a:spLocks noChangeShapeType="1"/>
                </p:cNvSpPr>
                <p:nvPr/>
              </p:nvSpPr>
              <p:spPr bwMode="auto">
                <a:xfrm>
                  <a:off x="3168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0" name="Line 47"/>
                <p:cNvSpPr>
                  <a:spLocks noChangeShapeType="1"/>
                </p:cNvSpPr>
                <p:nvPr/>
              </p:nvSpPr>
              <p:spPr bwMode="auto">
                <a:xfrm>
                  <a:off x="3264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1" name="Line 48"/>
                <p:cNvSpPr>
                  <a:spLocks noChangeShapeType="1"/>
                </p:cNvSpPr>
                <p:nvPr/>
              </p:nvSpPr>
              <p:spPr bwMode="auto">
                <a:xfrm>
                  <a:off x="3360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2" name="Line 49"/>
                <p:cNvSpPr>
                  <a:spLocks noChangeShapeType="1"/>
                </p:cNvSpPr>
                <p:nvPr/>
              </p:nvSpPr>
              <p:spPr bwMode="auto">
                <a:xfrm>
                  <a:off x="3456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3" name="Line 50"/>
                <p:cNvSpPr>
                  <a:spLocks noChangeShapeType="1"/>
                </p:cNvSpPr>
                <p:nvPr/>
              </p:nvSpPr>
              <p:spPr bwMode="auto">
                <a:xfrm>
                  <a:off x="3552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64" name="Line 51"/>
                <p:cNvSpPr>
                  <a:spLocks noChangeShapeType="1"/>
                </p:cNvSpPr>
                <p:nvPr/>
              </p:nvSpPr>
              <p:spPr bwMode="auto">
                <a:xfrm>
                  <a:off x="3648" y="148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56" name="Line 52"/>
              <p:cNvSpPr>
                <a:spLocks noChangeShapeType="1"/>
              </p:cNvSpPr>
              <p:nvPr/>
            </p:nvSpPr>
            <p:spPr bwMode="auto">
              <a:xfrm>
                <a:off x="2928" y="1632"/>
                <a:ext cx="48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2" name="Text Box 53"/>
            <p:cNvSpPr txBox="1">
              <a:spLocks noChangeArrowheads="1"/>
            </p:cNvSpPr>
            <p:nvPr/>
          </p:nvSpPr>
          <p:spPr bwMode="auto">
            <a:xfrm>
              <a:off x="5956301" y="4983166"/>
              <a:ext cx="150177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移位器</a:t>
              </a:r>
            </a:p>
          </p:txBody>
        </p:sp>
        <p:grpSp>
          <p:nvGrpSpPr>
            <p:cNvPr id="33" name="Group 54"/>
            <p:cNvGrpSpPr>
              <a:grpSpLocks/>
            </p:cNvGrpSpPr>
            <p:nvPr/>
          </p:nvGrpSpPr>
          <p:grpSpPr bwMode="auto">
            <a:xfrm>
              <a:off x="7612063" y="4633916"/>
              <a:ext cx="393700" cy="111125"/>
              <a:chOff x="3292" y="1086"/>
              <a:chExt cx="164" cy="48"/>
            </a:xfrm>
          </p:grpSpPr>
          <p:sp>
            <p:nvSpPr>
              <p:cNvPr id="46" name="Line 55"/>
              <p:cNvSpPr>
                <a:spLocks noChangeShapeType="1"/>
              </p:cNvSpPr>
              <p:nvPr/>
            </p:nvSpPr>
            <p:spPr bwMode="auto">
              <a:xfrm>
                <a:off x="3292" y="1134"/>
                <a:ext cx="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7" name="Line 56"/>
              <p:cNvSpPr>
                <a:spLocks noChangeShapeType="1"/>
              </p:cNvSpPr>
              <p:nvPr/>
            </p:nvSpPr>
            <p:spPr bwMode="auto">
              <a:xfrm flipV="1">
                <a:off x="3327" y="108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8" name="Line 57"/>
              <p:cNvSpPr>
                <a:spLocks noChangeShapeType="1"/>
              </p:cNvSpPr>
              <p:nvPr/>
            </p:nvSpPr>
            <p:spPr bwMode="auto">
              <a:xfrm>
                <a:off x="3327" y="1086"/>
                <a:ext cx="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9" name="Line 58"/>
              <p:cNvSpPr>
                <a:spLocks noChangeShapeType="1"/>
              </p:cNvSpPr>
              <p:nvPr/>
            </p:nvSpPr>
            <p:spPr bwMode="auto">
              <a:xfrm>
                <a:off x="3363" y="108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0" name="Line 59"/>
              <p:cNvSpPr>
                <a:spLocks noChangeShapeType="1"/>
              </p:cNvSpPr>
              <p:nvPr/>
            </p:nvSpPr>
            <p:spPr bwMode="auto">
              <a:xfrm>
                <a:off x="3363" y="1134"/>
                <a:ext cx="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1" name="Line 60"/>
              <p:cNvSpPr>
                <a:spLocks noChangeShapeType="1"/>
              </p:cNvSpPr>
              <p:nvPr/>
            </p:nvSpPr>
            <p:spPr bwMode="auto">
              <a:xfrm flipV="1">
                <a:off x="3398" y="108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2" name="Line 61"/>
              <p:cNvSpPr>
                <a:spLocks noChangeShapeType="1"/>
              </p:cNvSpPr>
              <p:nvPr/>
            </p:nvSpPr>
            <p:spPr bwMode="auto">
              <a:xfrm>
                <a:off x="3398" y="1086"/>
                <a:ext cx="3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3" name="Line 62"/>
              <p:cNvSpPr>
                <a:spLocks noChangeShapeType="1"/>
              </p:cNvSpPr>
              <p:nvPr/>
            </p:nvSpPr>
            <p:spPr bwMode="auto">
              <a:xfrm>
                <a:off x="3433" y="1086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54" name="Line 63"/>
              <p:cNvSpPr>
                <a:spLocks noChangeShapeType="1"/>
              </p:cNvSpPr>
              <p:nvPr/>
            </p:nvSpPr>
            <p:spPr bwMode="auto">
              <a:xfrm>
                <a:off x="3433" y="1134"/>
                <a:ext cx="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4" name="Text Box 102"/>
            <p:cNvSpPr txBox="1">
              <a:spLocks noChangeArrowheads="1"/>
            </p:cNvSpPr>
            <p:nvPr/>
          </p:nvSpPr>
          <p:spPr bwMode="auto">
            <a:xfrm>
              <a:off x="4010025" y="4586291"/>
              <a:ext cx="692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CPU</a:t>
              </a:r>
            </a:p>
          </p:txBody>
        </p:sp>
        <p:grpSp>
          <p:nvGrpSpPr>
            <p:cNvPr id="35" name="Group 104"/>
            <p:cNvGrpSpPr>
              <a:grpSpLocks/>
            </p:cNvGrpSpPr>
            <p:nvPr/>
          </p:nvGrpSpPr>
          <p:grpSpPr bwMode="auto">
            <a:xfrm>
              <a:off x="5380038" y="3902078"/>
              <a:ext cx="461963" cy="1766889"/>
              <a:chOff x="1260" y="768"/>
              <a:chExt cx="240" cy="768"/>
            </a:xfrm>
          </p:grpSpPr>
          <p:sp>
            <p:nvSpPr>
              <p:cNvPr id="38" name="Rectangle 105"/>
              <p:cNvSpPr>
                <a:spLocks noChangeArrowheads="1"/>
              </p:cNvSpPr>
              <p:nvPr/>
            </p:nvSpPr>
            <p:spPr bwMode="auto">
              <a:xfrm>
                <a:off x="1260" y="768"/>
                <a:ext cx="240" cy="768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39" name="Line 106"/>
              <p:cNvSpPr>
                <a:spLocks noChangeShapeType="1"/>
              </p:cNvSpPr>
              <p:nvPr/>
            </p:nvSpPr>
            <p:spPr bwMode="auto">
              <a:xfrm>
                <a:off x="1260" y="864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0" name="Line 107"/>
              <p:cNvSpPr>
                <a:spLocks noChangeShapeType="1"/>
              </p:cNvSpPr>
              <p:nvPr/>
            </p:nvSpPr>
            <p:spPr bwMode="auto">
              <a:xfrm>
                <a:off x="1260" y="960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1" name="Line 108"/>
              <p:cNvSpPr>
                <a:spLocks noChangeShapeType="1"/>
              </p:cNvSpPr>
              <p:nvPr/>
            </p:nvSpPr>
            <p:spPr bwMode="auto">
              <a:xfrm>
                <a:off x="1260" y="1056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2" name="Line 109"/>
              <p:cNvSpPr>
                <a:spLocks noChangeShapeType="1"/>
              </p:cNvSpPr>
              <p:nvPr/>
            </p:nvSpPr>
            <p:spPr bwMode="auto">
              <a:xfrm>
                <a:off x="1260" y="1152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3" name="Line 110"/>
              <p:cNvSpPr>
                <a:spLocks noChangeShapeType="1"/>
              </p:cNvSpPr>
              <p:nvPr/>
            </p:nvSpPr>
            <p:spPr bwMode="auto">
              <a:xfrm>
                <a:off x="1260" y="1248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4" name="Line 111"/>
              <p:cNvSpPr>
                <a:spLocks noChangeShapeType="1"/>
              </p:cNvSpPr>
              <p:nvPr/>
            </p:nvSpPr>
            <p:spPr bwMode="auto">
              <a:xfrm>
                <a:off x="1260" y="1344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45" name="Line 112"/>
              <p:cNvSpPr>
                <a:spLocks noChangeShapeType="1"/>
              </p:cNvSpPr>
              <p:nvPr/>
            </p:nvSpPr>
            <p:spPr bwMode="auto">
              <a:xfrm>
                <a:off x="1260" y="1440"/>
                <a:ext cx="2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CN" altLang="en-US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6" name="Text Box 113"/>
            <p:cNvSpPr txBox="1">
              <a:spLocks noChangeArrowheads="1"/>
            </p:cNvSpPr>
            <p:nvPr/>
          </p:nvSpPr>
          <p:spPr bwMode="auto">
            <a:xfrm>
              <a:off x="7877176" y="4248153"/>
              <a:ext cx="577850" cy="1104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algn="ctr" eaLnBrk="0" hangingPunct="0">
                <a:buFontTx/>
                <a:buNone/>
              </a:pPr>
              <a:r>
                <a:rPr kumimoji="0" lang="zh-CN" altLang="en-US" dirty="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外部设备</a:t>
              </a:r>
            </a:p>
          </p:txBody>
        </p:sp>
        <p:sp>
          <p:nvSpPr>
            <p:cNvPr id="37" name="AutoShape 117"/>
            <p:cNvSpPr>
              <a:spLocks noChangeArrowheads="1"/>
            </p:cNvSpPr>
            <p:nvPr/>
          </p:nvSpPr>
          <p:spPr bwMode="auto">
            <a:xfrm>
              <a:off x="4551363" y="4730754"/>
              <a:ext cx="346075" cy="111125"/>
            </a:xfrm>
            <a:prstGeom prst="leftRightArrow">
              <a:avLst>
                <a:gd name="adj1" fmla="val 50000"/>
                <a:gd name="adj2" fmla="val 6228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4878388" y="5626104"/>
              <a:ext cx="150018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pc="-100">
                  <a:solidFill>
                    <a:srgbClr val="002060"/>
                  </a:solidFill>
                  <a:latin typeface="宋体" pitchFamily="2" charset="-122"/>
                  <a:ea typeface="宋体" pitchFamily="2" charset="-122"/>
                </a:rPr>
                <a:t>缓冲器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841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 </a:t>
            </a:r>
            <a:r>
              <a:rPr lang="zh-CN" altLang="zh-CN" dirty="0"/>
              <a:t>可编程并行接口</a:t>
            </a:r>
            <a:r>
              <a:rPr lang="en-US" altLang="zh-CN" dirty="0"/>
              <a:t>8255A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2480" y="1988840"/>
            <a:ext cx="6263936" cy="4464496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/>
              <a:t>5.2.1  8255A</a:t>
            </a:r>
            <a:r>
              <a:rPr lang="zh-CN" altLang="zh-CN" dirty="0"/>
              <a:t>的内部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5.2.2  8255A</a:t>
            </a:r>
            <a:r>
              <a:rPr lang="zh-CN" altLang="zh-CN" dirty="0"/>
              <a:t>的引脚</a:t>
            </a:r>
            <a:r>
              <a:rPr lang="zh-CN" altLang="zh-CN" dirty="0" smtClean="0"/>
              <a:t>功能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5.2.3  8255A</a:t>
            </a:r>
            <a:r>
              <a:rPr lang="zh-CN" altLang="zh-CN" dirty="0"/>
              <a:t>的控制</a:t>
            </a:r>
            <a:r>
              <a:rPr lang="zh-CN" altLang="zh-CN" dirty="0" smtClean="0"/>
              <a:t>字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5.2.4  8255A</a:t>
            </a:r>
            <a:r>
              <a:rPr lang="zh-CN" altLang="zh-CN" dirty="0"/>
              <a:t>的工作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>
              <a:lnSpc>
                <a:spcPct val="140000"/>
              </a:lnSpc>
            </a:pPr>
            <a:r>
              <a:rPr lang="en-US" altLang="zh-CN" dirty="0"/>
              <a:t>5.2.5  8255A</a:t>
            </a:r>
            <a:r>
              <a:rPr lang="zh-CN" altLang="zh-CN" dirty="0"/>
              <a:t>的编程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259632" y="1916832"/>
            <a:ext cx="6696744" cy="4176464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79712" y="2132856"/>
            <a:ext cx="4608512" cy="3788660"/>
            <a:chOff x="1979712" y="2132856"/>
            <a:chExt cx="4608512" cy="3788660"/>
          </a:xfrm>
        </p:grpSpPr>
        <p:sp>
          <p:nvSpPr>
            <p:cNvPr id="6" name="矩形 5">
              <a:hlinkClick r:id="rId3" action="ppaction://hlinksldjump"/>
            </p:cNvPr>
            <p:cNvSpPr/>
            <p:nvPr/>
          </p:nvSpPr>
          <p:spPr>
            <a:xfrm>
              <a:off x="1979712" y="2132856"/>
              <a:ext cx="460851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4" action="ppaction://hlinksldjump"/>
            </p:cNvPr>
            <p:cNvSpPr/>
            <p:nvPr/>
          </p:nvSpPr>
          <p:spPr>
            <a:xfrm>
              <a:off x="1979712" y="3739154"/>
              <a:ext cx="424847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5" action="ppaction://hlinksldjump"/>
            </p:cNvPr>
            <p:cNvSpPr/>
            <p:nvPr/>
          </p:nvSpPr>
          <p:spPr>
            <a:xfrm>
              <a:off x="1979712" y="4542303"/>
              <a:ext cx="460851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6" action="ppaction://hlinksldjump"/>
            </p:cNvPr>
            <p:cNvSpPr/>
            <p:nvPr/>
          </p:nvSpPr>
          <p:spPr>
            <a:xfrm>
              <a:off x="1979712" y="2936005"/>
              <a:ext cx="460851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hlinkClick r:id="rId7" action="ppaction://hlinksldjump"/>
            </p:cNvPr>
            <p:cNvSpPr/>
            <p:nvPr/>
          </p:nvSpPr>
          <p:spPr>
            <a:xfrm>
              <a:off x="1979712" y="5345452"/>
              <a:ext cx="374441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217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5.2.1  8255A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66800" y="1268760"/>
            <a:ext cx="7010400" cy="4896544"/>
          </a:xfrm>
          <a:prstGeom prst="rect">
            <a:avLst/>
          </a:prstGeom>
          <a:solidFill>
            <a:srgbClr val="FFFFFF"/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410200" y="1344960"/>
            <a:ext cx="2590800" cy="4356000"/>
          </a:xfrm>
          <a:prstGeom prst="rect">
            <a:avLst/>
          </a:prstGeom>
          <a:solidFill>
            <a:srgbClr val="CCFFFF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733800" y="1344960"/>
            <a:ext cx="1524000" cy="4356000"/>
          </a:xfrm>
          <a:prstGeom prst="rect">
            <a:avLst/>
          </a:prstGeom>
          <a:solidFill>
            <a:srgbClr val="99FFCC"/>
          </a:solidFill>
          <a:ln w="9525">
            <a:solidFill>
              <a:srgbClr val="00EE6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143000" y="1344960"/>
            <a:ext cx="2438400" cy="4356000"/>
          </a:xfrm>
          <a:prstGeom prst="rect">
            <a:avLst/>
          </a:prstGeom>
          <a:solidFill>
            <a:srgbClr val="CCFFCC"/>
          </a:solidFill>
          <a:ln w="9525">
            <a:solidFill>
              <a:srgbClr val="A7D97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" name="Group 96"/>
          <p:cNvGrpSpPr>
            <a:grpSpLocks/>
          </p:cNvGrpSpPr>
          <p:nvPr/>
        </p:nvGrpSpPr>
        <p:grpSpPr bwMode="auto">
          <a:xfrm>
            <a:off x="1100138" y="1493168"/>
            <a:ext cx="6967539" cy="4006850"/>
            <a:chOff x="693" y="1056"/>
            <a:chExt cx="4389" cy="2524"/>
          </a:xfrm>
        </p:grpSpPr>
        <p:grpSp>
          <p:nvGrpSpPr>
            <p:cNvPr id="9" name="Group 97"/>
            <p:cNvGrpSpPr>
              <a:grpSpLocks/>
            </p:cNvGrpSpPr>
            <p:nvPr/>
          </p:nvGrpSpPr>
          <p:grpSpPr bwMode="auto">
            <a:xfrm>
              <a:off x="738" y="1905"/>
              <a:ext cx="816" cy="252"/>
              <a:chOff x="738" y="1905"/>
              <a:chExt cx="816" cy="252"/>
            </a:xfrm>
          </p:grpSpPr>
          <p:sp>
            <p:nvSpPr>
              <p:cNvPr id="86" name="Line 98"/>
              <p:cNvSpPr>
                <a:spLocks noChangeShapeType="1"/>
              </p:cNvSpPr>
              <p:nvPr/>
            </p:nvSpPr>
            <p:spPr bwMode="auto">
              <a:xfrm>
                <a:off x="738" y="1926"/>
                <a:ext cx="816" cy="0"/>
              </a:xfrm>
              <a:prstGeom prst="line">
                <a:avLst/>
              </a:prstGeom>
              <a:noFill/>
              <a:ln w="57150">
                <a:solidFill>
                  <a:srgbClr val="00660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88" name="Text Box 100"/>
              <p:cNvSpPr txBox="1">
                <a:spLocks noChangeArrowheads="1"/>
              </p:cNvSpPr>
              <p:nvPr/>
            </p:nvSpPr>
            <p:spPr bwMode="auto">
              <a:xfrm>
                <a:off x="856" y="1905"/>
                <a:ext cx="600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66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D7~D0</a:t>
                </a:r>
              </a:p>
            </p:txBody>
          </p:sp>
        </p:grpSp>
        <p:grpSp>
          <p:nvGrpSpPr>
            <p:cNvPr id="10" name="Group 101"/>
            <p:cNvGrpSpPr>
              <a:grpSpLocks/>
            </p:cNvGrpSpPr>
            <p:nvPr/>
          </p:nvGrpSpPr>
          <p:grpSpPr bwMode="auto">
            <a:xfrm>
              <a:off x="1556" y="1056"/>
              <a:ext cx="2658" cy="2524"/>
              <a:chOff x="1556" y="1056"/>
              <a:chExt cx="2658" cy="2524"/>
            </a:xfrm>
          </p:grpSpPr>
          <p:grpSp>
            <p:nvGrpSpPr>
              <p:cNvPr id="74" name="Group 102"/>
              <p:cNvGrpSpPr>
                <a:grpSpLocks/>
              </p:cNvGrpSpPr>
              <p:nvPr/>
            </p:nvGrpSpPr>
            <p:grpSpPr bwMode="auto">
              <a:xfrm>
                <a:off x="1556" y="1126"/>
                <a:ext cx="1372" cy="2454"/>
                <a:chOff x="1556" y="1126"/>
                <a:chExt cx="1372" cy="2454"/>
              </a:xfrm>
            </p:grpSpPr>
            <p:sp>
              <p:nvSpPr>
                <p:cNvPr id="82" name="Text Box 103"/>
                <p:cNvSpPr txBox="1">
                  <a:spLocks noChangeArrowheads="1"/>
                </p:cNvSpPr>
                <p:nvPr/>
              </p:nvSpPr>
              <p:spPr bwMode="auto">
                <a:xfrm>
                  <a:off x="2645" y="1126"/>
                  <a:ext cx="283" cy="832"/>
                </a:xfrm>
                <a:prstGeom prst="rect">
                  <a:avLst/>
                </a:prstGeom>
                <a:solidFill>
                  <a:srgbClr val="CCCCFF"/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A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组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控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制</a:t>
                  </a:r>
                </a:p>
              </p:txBody>
            </p:sp>
            <p:sp>
              <p:nvSpPr>
                <p:cNvPr id="83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1556" y="1233"/>
                  <a:ext cx="601" cy="1028"/>
                </a:xfrm>
                <a:prstGeom prst="rect">
                  <a:avLst/>
                </a:prstGeom>
                <a:solidFill>
                  <a:srgbClr val="CCCCFF"/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Tx/>
                    <a:buNone/>
                  </a:pPr>
                  <a:endParaRPr lang="en-US" altLang="zh-CN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r>
                    <a:rPr lang="zh-CN" altLang="en-US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数据</a:t>
                  </a:r>
                  <a:endParaRPr lang="zh-CN" altLang="en-US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r>
                    <a:rPr lang="zh-CN" altLang="en-US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总线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缓冲器</a:t>
                  </a:r>
                  <a:endParaRPr lang="en-US" altLang="zh-CN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endParaRPr lang="zh-CN" altLang="en-US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84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2645" y="2457"/>
                  <a:ext cx="283" cy="832"/>
                </a:xfrm>
                <a:prstGeom prst="rect">
                  <a:avLst/>
                </a:prstGeom>
                <a:solidFill>
                  <a:srgbClr val="CCCCFF"/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B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组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控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制</a:t>
                  </a:r>
                </a:p>
              </p:txBody>
            </p:sp>
            <p:sp>
              <p:nvSpPr>
                <p:cNvPr id="85" name="Text Box 106"/>
                <p:cNvSpPr txBox="1">
                  <a:spLocks noChangeArrowheads="1"/>
                </p:cNvSpPr>
                <p:nvPr/>
              </p:nvSpPr>
              <p:spPr bwMode="auto">
                <a:xfrm>
                  <a:off x="1637" y="2552"/>
                  <a:ext cx="484" cy="1028"/>
                </a:xfrm>
                <a:prstGeom prst="rect">
                  <a:avLst/>
                </a:prstGeom>
                <a:solidFill>
                  <a:srgbClr val="CCCCFF"/>
                </a:solidFill>
                <a:ln w="9525">
                  <a:solidFill>
                    <a:srgbClr val="0033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Tx/>
                    <a:buNone/>
                  </a:pPr>
                  <a:endParaRPr lang="en-US" altLang="zh-CN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r>
                    <a:rPr lang="zh-CN" altLang="en-US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读</a:t>
                  </a:r>
                  <a:r>
                    <a:rPr lang="en-US" altLang="zh-CN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/</a:t>
                  </a:r>
                  <a:r>
                    <a:rPr lang="zh-CN" altLang="en-US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写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控制</a:t>
                  </a:r>
                </a:p>
                <a:p>
                  <a:pPr algn="ctr">
                    <a:buFontTx/>
                    <a:buNone/>
                  </a:pPr>
                  <a:r>
                    <a:rPr lang="zh-CN" altLang="en-US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逻辑</a:t>
                  </a:r>
                  <a:endParaRPr lang="en-US" altLang="zh-CN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algn="ctr">
                    <a:buFontTx/>
                    <a:buNone/>
                  </a:pPr>
                  <a:endParaRPr lang="zh-CN" altLang="en-US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75" name="Group 107"/>
              <p:cNvGrpSpPr>
                <a:grpSpLocks/>
              </p:cNvGrpSpPr>
              <p:nvPr/>
            </p:nvGrpSpPr>
            <p:grpSpPr bwMode="auto">
              <a:xfrm>
                <a:off x="3531" y="1056"/>
                <a:ext cx="683" cy="2300"/>
                <a:chOff x="3531" y="1056"/>
                <a:chExt cx="683" cy="2300"/>
              </a:xfrm>
            </p:grpSpPr>
            <p:grpSp>
              <p:nvGrpSpPr>
                <p:cNvPr id="76" name="Group 108"/>
                <p:cNvGrpSpPr>
                  <a:grpSpLocks/>
                </p:cNvGrpSpPr>
                <p:nvPr/>
              </p:nvGrpSpPr>
              <p:grpSpPr bwMode="auto">
                <a:xfrm>
                  <a:off x="3534" y="1056"/>
                  <a:ext cx="680" cy="976"/>
                  <a:chOff x="4638" y="958"/>
                  <a:chExt cx="680" cy="976"/>
                </a:xfrm>
              </p:grpSpPr>
              <p:sp>
                <p:nvSpPr>
                  <p:cNvPr id="80" name="Text Box 10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38" y="958"/>
                    <a:ext cx="680" cy="446"/>
                  </a:xfrm>
                  <a:prstGeom prst="rect">
                    <a:avLst/>
                  </a:prstGeom>
                  <a:solidFill>
                    <a:srgbClr val="DDDDDD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端口</a:t>
                    </a:r>
                    <a:r>
                      <a:rPr lang="en-US" altLang="zh-CN" sz="2000">
                        <a:solidFill>
                          <a:srgbClr val="FF33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A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（</a:t>
                    </a: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8</a:t>
                    </a: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位）</a:t>
                    </a:r>
                  </a:p>
                </p:txBody>
              </p:sp>
              <p:sp>
                <p:nvSpPr>
                  <p:cNvPr id="81" name="Text Box 1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38" y="1488"/>
                    <a:ext cx="680" cy="446"/>
                  </a:xfrm>
                  <a:prstGeom prst="rect">
                    <a:avLst/>
                  </a:prstGeom>
                  <a:solidFill>
                    <a:srgbClr val="DDDDDD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端口</a:t>
                    </a:r>
                    <a:r>
                      <a:rPr lang="en-US" altLang="zh-CN" sz="2000" dirty="0">
                        <a:solidFill>
                          <a:srgbClr val="FF33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C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en-US" altLang="zh-CN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(</a:t>
                    </a: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高</a:t>
                    </a:r>
                    <a:r>
                      <a:rPr lang="en-US" altLang="zh-CN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4</a:t>
                    </a: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位</a:t>
                    </a:r>
                    <a:r>
                      <a:rPr lang="en-US" altLang="zh-CN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)</a:t>
                    </a:r>
                  </a:p>
                </p:txBody>
              </p:sp>
            </p:grpSp>
            <p:grpSp>
              <p:nvGrpSpPr>
                <p:cNvPr id="77" name="Group 111"/>
                <p:cNvGrpSpPr>
                  <a:grpSpLocks/>
                </p:cNvGrpSpPr>
                <p:nvPr/>
              </p:nvGrpSpPr>
              <p:grpSpPr bwMode="auto">
                <a:xfrm>
                  <a:off x="3531" y="2376"/>
                  <a:ext cx="680" cy="980"/>
                  <a:chOff x="4635" y="2278"/>
                  <a:chExt cx="680" cy="980"/>
                </a:xfrm>
              </p:grpSpPr>
              <p:sp>
                <p:nvSpPr>
                  <p:cNvPr id="78" name="Text Box 1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35" y="2812"/>
                    <a:ext cx="680" cy="446"/>
                  </a:xfrm>
                  <a:prstGeom prst="rect">
                    <a:avLst/>
                  </a:prstGeom>
                  <a:solidFill>
                    <a:srgbClr val="DDDDDD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端口</a:t>
                    </a:r>
                    <a:r>
                      <a:rPr lang="en-US" altLang="zh-CN" sz="2000">
                        <a:solidFill>
                          <a:srgbClr val="FF33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B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（</a:t>
                    </a: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8</a:t>
                    </a: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位）</a:t>
                    </a:r>
                  </a:p>
                </p:txBody>
              </p:sp>
              <p:sp>
                <p:nvSpPr>
                  <p:cNvPr id="79" name="Text Box 1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35" y="2278"/>
                    <a:ext cx="680" cy="446"/>
                  </a:xfrm>
                  <a:prstGeom prst="rect">
                    <a:avLst/>
                  </a:prstGeom>
                  <a:solidFill>
                    <a:srgbClr val="DDDDDD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端口</a:t>
                    </a:r>
                    <a:r>
                      <a:rPr lang="en-US" altLang="zh-CN" sz="2000">
                        <a:solidFill>
                          <a:srgbClr val="FF33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C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(</a:t>
                    </a: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低</a:t>
                    </a: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4</a:t>
                    </a: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位</a:t>
                    </a: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)</a:t>
                    </a:r>
                  </a:p>
                </p:txBody>
              </p:sp>
            </p:grpSp>
          </p:grpSp>
        </p:grpSp>
        <p:grpSp>
          <p:nvGrpSpPr>
            <p:cNvPr id="11" name="Group 114"/>
            <p:cNvGrpSpPr>
              <a:grpSpLocks/>
            </p:cNvGrpSpPr>
            <p:nvPr/>
          </p:nvGrpSpPr>
          <p:grpSpPr bwMode="auto">
            <a:xfrm>
              <a:off x="2160" y="1106"/>
              <a:ext cx="1373" cy="2472"/>
              <a:chOff x="2160" y="1106"/>
              <a:chExt cx="1373" cy="2472"/>
            </a:xfrm>
          </p:grpSpPr>
          <p:grpSp>
            <p:nvGrpSpPr>
              <p:cNvPr id="63" name="Group 115"/>
              <p:cNvGrpSpPr>
                <a:grpSpLocks/>
              </p:cNvGrpSpPr>
              <p:nvPr/>
            </p:nvGrpSpPr>
            <p:grpSpPr bwMode="auto">
              <a:xfrm>
                <a:off x="2928" y="1106"/>
                <a:ext cx="605" cy="2472"/>
                <a:chOff x="2928" y="1106"/>
                <a:chExt cx="605" cy="2472"/>
              </a:xfrm>
            </p:grpSpPr>
            <p:sp>
              <p:nvSpPr>
                <p:cNvPr id="67" name="Line 116"/>
                <p:cNvSpPr>
                  <a:spLocks noChangeShapeType="1"/>
                </p:cNvSpPr>
                <p:nvPr/>
              </p:nvSpPr>
              <p:spPr bwMode="auto">
                <a:xfrm>
                  <a:off x="3216" y="1250"/>
                  <a:ext cx="317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68" name="Line 117"/>
                <p:cNvSpPr>
                  <a:spLocks noChangeShapeType="1"/>
                </p:cNvSpPr>
                <p:nvPr/>
              </p:nvSpPr>
              <p:spPr bwMode="auto">
                <a:xfrm>
                  <a:off x="2928" y="1538"/>
                  <a:ext cx="288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69" name="Line 118"/>
                <p:cNvSpPr>
                  <a:spLocks noChangeShapeType="1"/>
                </p:cNvSpPr>
                <p:nvPr/>
              </p:nvSpPr>
              <p:spPr bwMode="auto">
                <a:xfrm>
                  <a:off x="3216" y="1106"/>
                  <a:ext cx="0" cy="2472"/>
                </a:xfrm>
                <a:prstGeom prst="line">
                  <a:avLst/>
                </a:prstGeom>
                <a:noFill/>
                <a:ln w="76200">
                  <a:solidFill>
                    <a:srgbClr val="0066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70" name="Line 119"/>
                <p:cNvSpPr>
                  <a:spLocks noChangeShapeType="1"/>
                </p:cNvSpPr>
                <p:nvPr/>
              </p:nvSpPr>
              <p:spPr bwMode="auto">
                <a:xfrm>
                  <a:off x="3216" y="1826"/>
                  <a:ext cx="317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71" name="Line 120"/>
                <p:cNvSpPr>
                  <a:spLocks noChangeShapeType="1"/>
                </p:cNvSpPr>
                <p:nvPr/>
              </p:nvSpPr>
              <p:spPr bwMode="auto">
                <a:xfrm>
                  <a:off x="3216" y="2572"/>
                  <a:ext cx="317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72" name="Line 121"/>
                <p:cNvSpPr>
                  <a:spLocks noChangeShapeType="1"/>
                </p:cNvSpPr>
                <p:nvPr/>
              </p:nvSpPr>
              <p:spPr bwMode="auto">
                <a:xfrm>
                  <a:off x="3216" y="3100"/>
                  <a:ext cx="317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73" name="Line 122"/>
                <p:cNvSpPr>
                  <a:spLocks noChangeShapeType="1"/>
                </p:cNvSpPr>
                <p:nvPr/>
              </p:nvSpPr>
              <p:spPr bwMode="auto">
                <a:xfrm>
                  <a:off x="2928" y="2865"/>
                  <a:ext cx="288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64" name="Group 123"/>
              <p:cNvGrpSpPr>
                <a:grpSpLocks/>
              </p:cNvGrpSpPr>
              <p:nvPr/>
            </p:nvGrpSpPr>
            <p:grpSpPr bwMode="auto">
              <a:xfrm>
                <a:off x="2160" y="2049"/>
                <a:ext cx="1074" cy="339"/>
                <a:chOff x="2160" y="2049"/>
                <a:chExt cx="1074" cy="339"/>
              </a:xfrm>
            </p:grpSpPr>
            <p:sp>
              <p:nvSpPr>
                <p:cNvPr id="66" name="Text Box 125"/>
                <p:cNvSpPr txBox="1">
                  <a:spLocks noChangeArrowheads="1"/>
                </p:cNvSpPr>
                <p:nvPr/>
              </p:nvSpPr>
              <p:spPr bwMode="auto">
                <a:xfrm>
                  <a:off x="2342" y="2082"/>
                  <a:ext cx="892" cy="3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80000"/>
                    </a:lnSpc>
                    <a:buFontTx/>
                    <a:buNone/>
                  </a:pPr>
                  <a:r>
                    <a:rPr lang="zh-CN" altLang="en-US" sz="1600" dirty="0">
                      <a:solidFill>
                        <a:srgbClr val="006600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内部数据总线</a:t>
                  </a:r>
                </a:p>
                <a:p>
                  <a:pPr algn="ctr">
                    <a:lnSpc>
                      <a:spcPct val="80000"/>
                    </a:lnSpc>
                    <a:buFontTx/>
                    <a:buNone/>
                  </a:pPr>
                  <a:r>
                    <a:rPr lang="zh-CN" altLang="en-US" sz="1600" dirty="0">
                      <a:solidFill>
                        <a:srgbClr val="006600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（</a:t>
                  </a:r>
                  <a:r>
                    <a:rPr lang="en-US" altLang="zh-CN" sz="1600" dirty="0">
                      <a:solidFill>
                        <a:srgbClr val="006600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8</a:t>
                  </a:r>
                  <a:r>
                    <a:rPr lang="zh-CN" altLang="en-US" sz="1600" dirty="0">
                      <a:solidFill>
                        <a:srgbClr val="006600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位）</a:t>
                  </a:r>
                </a:p>
              </p:txBody>
            </p:sp>
            <p:sp>
              <p:nvSpPr>
                <p:cNvPr id="65" name="Line 124"/>
                <p:cNvSpPr>
                  <a:spLocks noChangeShapeType="1"/>
                </p:cNvSpPr>
                <p:nvPr/>
              </p:nvSpPr>
              <p:spPr bwMode="auto">
                <a:xfrm>
                  <a:off x="2160" y="2049"/>
                  <a:ext cx="1056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</p:grpSp>
        <p:sp>
          <p:nvSpPr>
            <p:cNvPr id="12" name="Line 126"/>
            <p:cNvSpPr>
              <a:spLocks noChangeShapeType="1"/>
            </p:cNvSpPr>
            <p:nvPr/>
          </p:nvSpPr>
          <p:spPr bwMode="auto">
            <a:xfrm flipV="1">
              <a:off x="1872" y="2266"/>
              <a:ext cx="0" cy="288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13" name="Group 127"/>
            <p:cNvGrpSpPr>
              <a:grpSpLocks/>
            </p:cNvGrpSpPr>
            <p:nvPr/>
          </p:nvGrpSpPr>
          <p:grpSpPr bwMode="auto">
            <a:xfrm>
              <a:off x="693" y="2594"/>
              <a:ext cx="941" cy="983"/>
              <a:chOff x="693" y="2594"/>
              <a:chExt cx="941" cy="983"/>
            </a:xfrm>
          </p:grpSpPr>
          <p:grpSp>
            <p:nvGrpSpPr>
              <p:cNvPr id="43" name="Group 128"/>
              <p:cNvGrpSpPr>
                <a:grpSpLocks/>
              </p:cNvGrpSpPr>
              <p:nvPr/>
            </p:nvGrpSpPr>
            <p:grpSpPr bwMode="auto">
              <a:xfrm>
                <a:off x="1106" y="2738"/>
                <a:ext cx="528" cy="720"/>
                <a:chOff x="1608" y="2688"/>
                <a:chExt cx="720" cy="720"/>
              </a:xfrm>
            </p:grpSpPr>
            <p:sp>
              <p:nvSpPr>
                <p:cNvPr id="57" name="Line 129"/>
                <p:cNvSpPr>
                  <a:spLocks noChangeShapeType="1"/>
                </p:cNvSpPr>
                <p:nvPr/>
              </p:nvSpPr>
              <p:spPr bwMode="auto">
                <a:xfrm>
                  <a:off x="1656" y="2688"/>
                  <a:ext cx="672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58" name="Line 130"/>
                <p:cNvSpPr>
                  <a:spLocks noChangeShapeType="1"/>
                </p:cNvSpPr>
                <p:nvPr/>
              </p:nvSpPr>
              <p:spPr bwMode="auto">
                <a:xfrm>
                  <a:off x="1656" y="2832"/>
                  <a:ext cx="672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59" name="Line 131"/>
                <p:cNvSpPr>
                  <a:spLocks noChangeShapeType="1"/>
                </p:cNvSpPr>
                <p:nvPr/>
              </p:nvSpPr>
              <p:spPr bwMode="auto">
                <a:xfrm>
                  <a:off x="1608" y="2976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60" name="Line 132"/>
                <p:cNvSpPr>
                  <a:spLocks noChangeShapeType="1"/>
                </p:cNvSpPr>
                <p:nvPr/>
              </p:nvSpPr>
              <p:spPr bwMode="auto">
                <a:xfrm>
                  <a:off x="1608" y="3120"/>
                  <a:ext cx="720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61" name="Line 133"/>
                <p:cNvSpPr>
                  <a:spLocks noChangeShapeType="1"/>
                </p:cNvSpPr>
                <p:nvPr/>
              </p:nvSpPr>
              <p:spPr bwMode="auto">
                <a:xfrm>
                  <a:off x="1895" y="3264"/>
                  <a:ext cx="432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62" name="Line 134"/>
                <p:cNvSpPr>
                  <a:spLocks noChangeShapeType="1"/>
                </p:cNvSpPr>
                <p:nvPr/>
              </p:nvSpPr>
              <p:spPr bwMode="auto">
                <a:xfrm>
                  <a:off x="1655" y="3408"/>
                  <a:ext cx="672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44" name="Group 135"/>
              <p:cNvGrpSpPr>
                <a:grpSpLocks/>
              </p:cNvGrpSpPr>
              <p:nvPr/>
            </p:nvGrpSpPr>
            <p:grpSpPr bwMode="auto">
              <a:xfrm>
                <a:off x="693" y="2594"/>
                <a:ext cx="611" cy="983"/>
                <a:chOff x="1244" y="2544"/>
                <a:chExt cx="611" cy="983"/>
              </a:xfrm>
            </p:grpSpPr>
            <p:grpSp>
              <p:nvGrpSpPr>
                <p:cNvPr id="45" name="Group 136"/>
                <p:cNvGrpSpPr>
                  <a:grpSpLocks/>
                </p:cNvGrpSpPr>
                <p:nvPr/>
              </p:nvGrpSpPr>
              <p:grpSpPr bwMode="auto">
                <a:xfrm>
                  <a:off x="1270" y="2544"/>
                  <a:ext cx="342" cy="252"/>
                  <a:chOff x="408" y="3110"/>
                  <a:chExt cx="342" cy="252"/>
                </a:xfrm>
              </p:grpSpPr>
              <p:sp>
                <p:nvSpPr>
                  <p:cNvPr id="55" name="Text Box 1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8" y="3110"/>
                    <a:ext cx="342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solidFill>
                          <a:srgbClr val="A44516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RD</a:t>
                    </a:r>
                  </a:p>
                </p:txBody>
              </p:sp>
              <p:sp>
                <p:nvSpPr>
                  <p:cNvPr id="56" name="Line 138"/>
                  <p:cNvSpPr>
                    <a:spLocks noChangeShapeType="1"/>
                  </p:cNvSpPr>
                  <p:nvPr/>
                </p:nvSpPr>
                <p:spPr bwMode="auto">
                  <a:xfrm>
                    <a:off x="469" y="3167"/>
                    <a:ext cx="20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46" name="Group 139"/>
                <p:cNvGrpSpPr>
                  <a:grpSpLocks/>
                </p:cNvGrpSpPr>
                <p:nvPr/>
              </p:nvGrpSpPr>
              <p:grpSpPr bwMode="auto">
                <a:xfrm>
                  <a:off x="1259" y="2697"/>
                  <a:ext cx="377" cy="252"/>
                  <a:chOff x="453" y="2841"/>
                  <a:chExt cx="377" cy="252"/>
                </a:xfrm>
              </p:grpSpPr>
              <p:sp>
                <p:nvSpPr>
                  <p:cNvPr id="53" name="Text Box 1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3" y="2841"/>
                    <a:ext cx="377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solidFill>
                          <a:srgbClr val="A44516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WR</a:t>
                    </a:r>
                  </a:p>
                </p:txBody>
              </p:sp>
              <p:sp>
                <p:nvSpPr>
                  <p:cNvPr id="54" name="Line 141"/>
                  <p:cNvSpPr>
                    <a:spLocks noChangeShapeType="1"/>
                  </p:cNvSpPr>
                  <p:nvPr/>
                </p:nvSpPr>
                <p:spPr bwMode="auto">
                  <a:xfrm>
                    <a:off x="503" y="2898"/>
                    <a:ext cx="24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sp>
              <p:nvSpPr>
                <p:cNvPr id="47" name="Text Box 142"/>
                <p:cNvSpPr txBox="1">
                  <a:spLocks noChangeArrowheads="1"/>
                </p:cNvSpPr>
                <p:nvPr/>
              </p:nvSpPr>
              <p:spPr bwMode="auto">
                <a:xfrm>
                  <a:off x="1254" y="2832"/>
                  <a:ext cx="314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solidFill>
                        <a:srgbClr val="A44516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A1</a:t>
                  </a:r>
                </a:p>
              </p:txBody>
            </p:sp>
            <p:sp>
              <p:nvSpPr>
                <p:cNvPr id="48" name="Text Box 143"/>
                <p:cNvSpPr txBox="1">
                  <a:spLocks noChangeArrowheads="1"/>
                </p:cNvSpPr>
                <p:nvPr/>
              </p:nvSpPr>
              <p:spPr bwMode="auto">
                <a:xfrm>
                  <a:off x="1254" y="2966"/>
                  <a:ext cx="314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solidFill>
                        <a:srgbClr val="A44516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A0</a:t>
                  </a:r>
                </a:p>
              </p:txBody>
            </p:sp>
            <p:sp>
              <p:nvSpPr>
                <p:cNvPr id="49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1244" y="3110"/>
                  <a:ext cx="611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solidFill>
                        <a:srgbClr val="A44516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RESET</a:t>
                  </a:r>
                </a:p>
              </p:txBody>
            </p:sp>
            <p:grpSp>
              <p:nvGrpSpPr>
                <p:cNvPr id="50" name="Group 145"/>
                <p:cNvGrpSpPr>
                  <a:grpSpLocks/>
                </p:cNvGrpSpPr>
                <p:nvPr/>
              </p:nvGrpSpPr>
              <p:grpSpPr bwMode="auto">
                <a:xfrm>
                  <a:off x="1249" y="3275"/>
                  <a:ext cx="314" cy="252"/>
                  <a:chOff x="864" y="3275"/>
                  <a:chExt cx="314" cy="252"/>
                </a:xfrm>
              </p:grpSpPr>
              <p:sp>
                <p:nvSpPr>
                  <p:cNvPr id="51" name="Text Box 1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64" y="3275"/>
                    <a:ext cx="314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solidFill>
                          <a:srgbClr val="A44516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CS</a:t>
                    </a:r>
                  </a:p>
                </p:txBody>
              </p:sp>
              <p:sp>
                <p:nvSpPr>
                  <p:cNvPr id="52" name="Line 147"/>
                  <p:cNvSpPr>
                    <a:spLocks noChangeShapeType="1"/>
                  </p:cNvSpPr>
                  <p:nvPr/>
                </p:nvSpPr>
                <p:spPr bwMode="auto">
                  <a:xfrm>
                    <a:off x="921" y="3333"/>
                    <a:ext cx="20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</p:grpSp>
        </p:grpSp>
        <p:grpSp>
          <p:nvGrpSpPr>
            <p:cNvPr id="14" name="Group 148"/>
            <p:cNvGrpSpPr>
              <a:grpSpLocks/>
            </p:cNvGrpSpPr>
            <p:nvPr/>
          </p:nvGrpSpPr>
          <p:grpSpPr bwMode="auto">
            <a:xfrm>
              <a:off x="4215" y="1250"/>
              <a:ext cx="867" cy="2123"/>
              <a:chOff x="4215" y="1250"/>
              <a:chExt cx="867" cy="2123"/>
            </a:xfrm>
          </p:grpSpPr>
          <p:grpSp>
            <p:nvGrpSpPr>
              <p:cNvPr id="31" name="Group 149"/>
              <p:cNvGrpSpPr>
                <a:grpSpLocks/>
              </p:cNvGrpSpPr>
              <p:nvPr/>
            </p:nvGrpSpPr>
            <p:grpSpPr bwMode="auto">
              <a:xfrm>
                <a:off x="4215" y="1250"/>
                <a:ext cx="862" cy="261"/>
                <a:chOff x="4826" y="1200"/>
                <a:chExt cx="770" cy="261"/>
              </a:xfrm>
            </p:grpSpPr>
            <p:sp>
              <p:nvSpPr>
                <p:cNvPr id="41" name="Line 150"/>
                <p:cNvSpPr>
                  <a:spLocks noChangeShapeType="1"/>
                </p:cNvSpPr>
                <p:nvPr/>
              </p:nvSpPr>
              <p:spPr bwMode="auto">
                <a:xfrm>
                  <a:off x="4826" y="1200"/>
                  <a:ext cx="770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42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4919" y="1209"/>
                  <a:ext cx="671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PA7~PA0</a:t>
                  </a:r>
                </a:p>
              </p:txBody>
            </p:sp>
          </p:grpSp>
          <p:grpSp>
            <p:nvGrpSpPr>
              <p:cNvPr id="32" name="Group 152"/>
              <p:cNvGrpSpPr>
                <a:grpSpLocks/>
              </p:cNvGrpSpPr>
              <p:nvPr/>
            </p:nvGrpSpPr>
            <p:grpSpPr bwMode="auto">
              <a:xfrm>
                <a:off x="4215" y="1778"/>
                <a:ext cx="862" cy="252"/>
                <a:chOff x="4826" y="1728"/>
                <a:chExt cx="770" cy="252"/>
              </a:xfrm>
            </p:grpSpPr>
            <p:sp>
              <p:nvSpPr>
                <p:cNvPr id="39" name="Line 153"/>
                <p:cNvSpPr>
                  <a:spLocks noChangeShapeType="1"/>
                </p:cNvSpPr>
                <p:nvPr/>
              </p:nvSpPr>
              <p:spPr bwMode="auto">
                <a:xfrm>
                  <a:off x="4826" y="1728"/>
                  <a:ext cx="770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40" name="Text Box 154"/>
                <p:cNvSpPr txBox="1">
                  <a:spLocks noChangeArrowheads="1"/>
                </p:cNvSpPr>
                <p:nvPr/>
              </p:nvSpPr>
              <p:spPr bwMode="auto">
                <a:xfrm>
                  <a:off x="4914" y="1728"/>
                  <a:ext cx="681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PC7~PC4</a:t>
                  </a:r>
                </a:p>
              </p:txBody>
            </p:sp>
          </p:grpSp>
          <p:grpSp>
            <p:nvGrpSpPr>
              <p:cNvPr id="33" name="Group 155"/>
              <p:cNvGrpSpPr>
                <a:grpSpLocks/>
              </p:cNvGrpSpPr>
              <p:nvPr/>
            </p:nvGrpSpPr>
            <p:grpSpPr bwMode="auto">
              <a:xfrm>
                <a:off x="4215" y="2551"/>
                <a:ext cx="862" cy="252"/>
                <a:chOff x="4826" y="2544"/>
                <a:chExt cx="770" cy="208"/>
              </a:xfrm>
            </p:grpSpPr>
            <p:sp>
              <p:nvSpPr>
                <p:cNvPr id="37" name="Line 156"/>
                <p:cNvSpPr>
                  <a:spLocks noChangeShapeType="1"/>
                </p:cNvSpPr>
                <p:nvPr/>
              </p:nvSpPr>
              <p:spPr bwMode="auto">
                <a:xfrm>
                  <a:off x="4826" y="2544"/>
                  <a:ext cx="770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38" name="Text Box 157"/>
                <p:cNvSpPr txBox="1">
                  <a:spLocks noChangeArrowheads="1"/>
                </p:cNvSpPr>
                <p:nvPr/>
              </p:nvSpPr>
              <p:spPr bwMode="auto">
                <a:xfrm>
                  <a:off x="4914" y="2544"/>
                  <a:ext cx="681" cy="2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PC3~PC0</a:t>
                  </a:r>
                </a:p>
              </p:txBody>
            </p:sp>
          </p:grpSp>
          <p:grpSp>
            <p:nvGrpSpPr>
              <p:cNvPr id="34" name="Group 158"/>
              <p:cNvGrpSpPr>
                <a:grpSpLocks/>
              </p:cNvGrpSpPr>
              <p:nvPr/>
            </p:nvGrpSpPr>
            <p:grpSpPr bwMode="auto">
              <a:xfrm>
                <a:off x="4215" y="3121"/>
                <a:ext cx="867" cy="252"/>
                <a:chOff x="4829" y="3024"/>
                <a:chExt cx="775" cy="251"/>
              </a:xfrm>
            </p:grpSpPr>
            <p:sp>
              <p:nvSpPr>
                <p:cNvPr id="35" name="Line 159"/>
                <p:cNvSpPr>
                  <a:spLocks noChangeShapeType="1"/>
                </p:cNvSpPr>
                <p:nvPr/>
              </p:nvSpPr>
              <p:spPr bwMode="auto">
                <a:xfrm>
                  <a:off x="4829" y="3024"/>
                  <a:ext cx="770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36" name="Text Box 160"/>
                <p:cNvSpPr txBox="1">
                  <a:spLocks noChangeArrowheads="1"/>
                </p:cNvSpPr>
                <p:nvPr/>
              </p:nvSpPr>
              <p:spPr bwMode="auto">
                <a:xfrm>
                  <a:off x="4923" y="3024"/>
                  <a:ext cx="681" cy="2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PB7~PB0</a:t>
                  </a:r>
                </a:p>
              </p:txBody>
            </p:sp>
          </p:grpSp>
        </p:grpSp>
        <p:grpSp>
          <p:nvGrpSpPr>
            <p:cNvPr id="15" name="Group 161"/>
            <p:cNvGrpSpPr>
              <a:grpSpLocks/>
            </p:cNvGrpSpPr>
            <p:nvPr/>
          </p:nvGrpSpPr>
          <p:grpSpPr bwMode="auto">
            <a:xfrm>
              <a:off x="2121" y="1394"/>
              <a:ext cx="1413" cy="1872"/>
              <a:chOff x="2121" y="1394"/>
              <a:chExt cx="1413" cy="1872"/>
            </a:xfrm>
          </p:grpSpPr>
          <p:grpSp>
            <p:nvGrpSpPr>
              <p:cNvPr id="16" name="Group 162"/>
              <p:cNvGrpSpPr>
                <a:grpSpLocks/>
              </p:cNvGrpSpPr>
              <p:nvPr/>
            </p:nvGrpSpPr>
            <p:grpSpPr bwMode="auto">
              <a:xfrm>
                <a:off x="2121" y="1584"/>
                <a:ext cx="517" cy="1344"/>
                <a:chOff x="2121" y="1584"/>
                <a:chExt cx="517" cy="1344"/>
              </a:xfrm>
            </p:grpSpPr>
            <p:sp>
              <p:nvSpPr>
                <p:cNvPr id="26" name="Line 163"/>
                <p:cNvSpPr>
                  <a:spLocks noChangeShapeType="1"/>
                </p:cNvSpPr>
                <p:nvPr/>
              </p:nvSpPr>
              <p:spPr bwMode="auto">
                <a:xfrm>
                  <a:off x="2121" y="2784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grpSp>
              <p:nvGrpSpPr>
                <p:cNvPr id="27" name="Group 164"/>
                <p:cNvGrpSpPr>
                  <a:grpSpLocks/>
                </p:cNvGrpSpPr>
                <p:nvPr/>
              </p:nvGrpSpPr>
              <p:grpSpPr bwMode="auto">
                <a:xfrm>
                  <a:off x="2389" y="1584"/>
                  <a:ext cx="249" cy="1344"/>
                  <a:chOff x="3157" y="1440"/>
                  <a:chExt cx="249" cy="1344"/>
                </a:xfrm>
              </p:grpSpPr>
              <p:sp>
                <p:nvSpPr>
                  <p:cNvPr id="28" name="Line 165"/>
                  <p:cNvSpPr>
                    <a:spLocks noChangeShapeType="1"/>
                  </p:cNvSpPr>
                  <p:nvPr/>
                </p:nvSpPr>
                <p:spPr bwMode="auto">
                  <a:xfrm>
                    <a:off x="3158" y="1440"/>
                    <a:ext cx="0" cy="1344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9" name="Line 166"/>
                  <p:cNvSpPr>
                    <a:spLocks noChangeShapeType="1"/>
                  </p:cNvSpPr>
                  <p:nvPr/>
                </p:nvSpPr>
                <p:spPr bwMode="auto">
                  <a:xfrm>
                    <a:off x="3157" y="1440"/>
                    <a:ext cx="249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30" name="Line 167"/>
                  <p:cNvSpPr>
                    <a:spLocks noChangeShapeType="1"/>
                  </p:cNvSpPr>
                  <p:nvPr/>
                </p:nvSpPr>
                <p:spPr bwMode="auto">
                  <a:xfrm>
                    <a:off x="3157" y="2784"/>
                    <a:ext cx="249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</p:grpSp>
          <p:grpSp>
            <p:nvGrpSpPr>
              <p:cNvPr id="17" name="Group 168"/>
              <p:cNvGrpSpPr>
                <a:grpSpLocks/>
              </p:cNvGrpSpPr>
              <p:nvPr/>
            </p:nvGrpSpPr>
            <p:grpSpPr bwMode="auto">
              <a:xfrm>
                <a:off x="2928" y="1394"/>
                <a:ext cx="606" cy="1872"/>
                <a:chOff x="2928" y="1394"/>
                <a:chExt cx="606" cy="1872"/>
              </a:xfrm>
            </p:grpSpPr>
            <p:sp>
              <p:nvSpPr>
                <p:cNvPr id="18" name="Line 169"/>
                <p:cNvSpPr>
                  <a:spLocks noChangeShapeType="1"/>
                </p:cNvSpPr>
                <p:nvPr/>
              </p:nvSpPr>
              <p:spPr bwMode="auto">
                <a:xfrm>
                  <a:off x="3379" y="1394"/>
                  <a:ext cx="0" cy="526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9" name="Line 170"/>
                <p:cNvSpPr>
                  <a:spLocks noChangeShapeType="1"/>
                </p:cNvSpPr>
                <p:nvPr/>
              </p:nvSpPr>
              <p:spPr bwMode="auto">
                <a:xfrm>
                  <a:off x="3378" y="3266"/>
                  <a:ext cx="154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0" name="Line 171"/>
                <p:cNvSpPr>
                  <a:spLocks noChangeShapeType="1"/>
                </p:cNvSpPr>
                <p:nvPr/>
              </p:nvSpPr>
              <p:spPr bwMode="auto">
                <a:xfrm>
                  <a:off x="3379" y="1394"/>
                  <a:ext cx="155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1" name="Line 172"/>
                <p:cNvSpPr>
                  <a:spLocks noChangeShapeType="1"/>
                </p:cNvSpPr>
                <p:nvPr/>
              </p:nvSpPr>
              <p:spPr bwMode="auto">
                <a:xfrm>
                  <a:off x="3378" y="2736"/>
                  <a:ext cx="154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2" name="Line 173"/>
                <p:cNvSpPr>
                  <a:spLocks noChangeShapeType="1"/>
                </p:cNvSpPr>
                <p:nvPr/>
              </p:nvSpPr>
              <p:spPr bwMode="auto">
                <a:xfrm>
                  <a:off x="3378" y="1922"/>
                  <a:ext cx="154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3" name="Line 174"/>
                <p:cNvSpPr>
                  <a:spLocks noChangeShapeType="1"/>
                </p:cNvSpPr>
                <p:nvPr/>
              </p:nvSpPr>
              <p:spPr bwMode="auto">
                <a:xfrm>
                  <a:off x="3379" y="2736"/>
                  <a:ext cx="0" cy="528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4" name="Line 175"/>
                <p:cNvSpPr>
                  <a:spLocks noChangeShapeType="1"/>
                </p:cNvSpPr>
                <p:nvPr/>
              </p:nvSpPr>
              <p:spPr bwMode="auto">
                <a:xfrm>
                  <a:off x="2928" y="1680"/>
                  <a:ext cx="454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5" name="Line 176"/>
                <p:cNvSpPr>
                  <a:spLocks noChangeShapeType="1"/>
                </p:cNvSpPr>
                <p:nvPr/>
              </p:nvSpPr>
              <p:spPr bwMode="auto">
                <a:xfrm>
                  <a:off x="2928" y="2976"/>
                  <a:ext cx="454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89" name="Group 9"/>
          <p:cNvGrpSpPr>
            <a:grpSpLocks/>
          </p:cNvGrpSpPr>
          <p:nvPr/>
        </p:nvGrpSpPr>
        <p:grpSpPr bwMode="auto">
          <a:xfrm>
            <a:off x="381000" y="2622054"/>
            <a:ext cx="8382000" cy="1801813"/>
            <a:chOff x="240" y="1652"/>
            <a:chExt cx="5280" cy="1135"/>
          </a:xfrm>
        </p:grpSpPr>
        <p:grpSp>
          <p:nvGrpSpPr>
            <p:cNvPr id="90" name="Group 10"/>
            <p:cNvGrpSpPr>
              <a:grpSpLocks/>
            </p:cNvGrpSpPr>
            <p:nvPr/>
          </p:nvGrpSpPr>
          <p:grpSpPr bwMode="auto">
            <a:xfrm>
              <a:off x="240" y="1652"/>
              <a:ext cx="336" cy="1134"/>
              <a:chOff x="384" y="1549"/>
              <a:chExt cx="336" cy="1283"/>
            </a:xfrm>
          </p:grpSpPr>
          <p:sp>
            <p:nvSpPr>
              <p:cNvPr id="94" name="Rectangle 11"/>
              <p:cNvSpPr>
                <a:spLocks noChangeArrowheads="1"/>
              </p:cNvSpPr>
              <p:nvPr/>
            </p:nvSpPr>
            <p:spPr bwMode="auto">
              <a:xfrm>
                <a:off x="384" y="1549"/>
                <a:ext cx="336" cy="1283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6350">
                <a:solidFill>
                  <a:srgbClr val="0070C0"/>
                </a:solidFill>
                <a:prstDash val="dash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5" name="Text Box 12"/>
              <p:cNvSpPr txBox="1">
                <a:spLocks noChangeArrowheads="1"/>
              </p:cNvSpPr>
              <p:nvPr/>
            </p:nvSpPr>
            <p:spPr bwMode="auto">
              <a:xfrm>
                <a:off x="435" y="1829"/>
                <a:ext cx="233" cy="7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P</a:t>
                </a:r>
              </a:p>
              <a:p>
                <a:pPr algn="ctr">
                  <a:buFontTx/>
                  <a:buNone/>
                </a:pPr>
                <a:r>
                  <a:rPr lang="en-US" altLang="zh-CN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U</a:t>
                </a:r>
              </a:p>
            </p:txBody>
          </p:sp>
        </p:grpSp>
        <p:grpSp>
          <p:nvGrpSpPr>
            <p:cNvPr id="91" name="Group 13"/>
            <p:cNvGrpSpPr>
              <a:grpSpLocks/>
            </p:cNvGrpSpPr>
            <p:nvPr/>
          </p:nvGrpSpPr>
          <p:grpSpPr bwMode="auto">
            <a:xfrm>
              <a:off x="5184" y="1652"/>
              <a:ext cx="336" cy="1135"/>
              <a:chOff x="5184" y="1649"/>
              <a:chExt cx="336" cy="596"/>
            </a:xfrm>
          </p:grpSpPr>
          <p:sp>
            <p:nvSpPr>
              <p:cNvPr id="92" name="Rectangle 14"/>
              <p:cNvSpPr>
                <a:spLocks noChangeArrowheads="1"/>
              </p:cNvSpPr>
              <p:nvPr/>
            </p:nvSpPr>
            <p:spPr bwMode="auto">
              <a:xfrm>
                <a:off x="5184" y="1649"/>
                <a:ext cx="336" cy="596"/>
              </a:xfrm>
              <a:prstGeom prst="rect">
                <a:avLst/>
              </a:prstGeom>
              <a:solidFill>
                <a:srgbClr val="CCECFF">
                  <a:alpha val="50000"/>
                </a:srgbClr>
              </a:solidFill>
              <a:ln w="6350">
                <a:solidFill>
                  <a:srgbClr val="0070C0"/>
                </a:solidFill>
                <a:prstDash val="dash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3" name="Text Box 15"/>
              <p:cNvSpPr txBox="1">
                <a:spLocks noChangeArrowheads="1"/>
              </p:cNvSpPr>
              <p:nvPr/>
            </p:nvSpPr>
            <p:spPr bwMode="auto">
              <a:xfrm>
                <a:off x="5213" y="1830"/>
                <a:ext cx="278" cy="2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2000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外</a:t>
                </a:r>
              </a:p>
              <a:p>
                <a:pPr algn="ctr">
                  <a:buFontTx/>
                  <a:buNone/>
                </a:pPr>
                <a:r>
                  <a:rPr lang="zh-CN" altLang="en-US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设</a:t>
                </a:r>
                <a:endPara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96" name="Group 83"/>
          <p:cNvGrpSpPr>
            <a:grpSpLocks/>
          </p:cNvGrpSpPr>
          <p:nvPr/>
        </p:nvGrpSpPr>
        <p:grpSpPr bwMode="auto">
          <a:xfrm>
            <a:off x="3686175" y="1213232"/>
            <a:ext cx="1619250" cy="5004000"/>
            <a:chOff x="2322" y="960"/>
            <a:chExt cx="1020" cy="2840"/>
          </a:xfrm>
        </p:grpSpPr>
        <p:sp>
          <p:nvSpPr>
            <p:cNvPr id="97" name="Line 84"/>
            <p:cNvSpPr>
              <a:spLocks noChangeShapeType="1"/>
            </p:cNvSpPr>
            <p:nvPr/>
          </p:nvSpPr>
          <p:spPr bwMode="auto">
            <a:xfrm flipV="1">
              <a:off x="2322" y="960"/>
              <a:ext cx="0" cy="28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98" name="Line 85"/>
            <p:cNvSpPr>
              <a:spLocks noChangeShapeType="1"/>
            </p:cNvSpPr>
            <p:nvPr/>
          </p:nvSpPr>
          <p:spPr bwMode="auto">
            <a:xfrm flipV="1">
              <a:off x="3342" y="960"/>
              <a:ext cx="0" cy="28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99" name="Text Box 86"/>
          <p:cNvSpPr txBox="1">
            <a:spLocks noChangeArrowheads="1"/>
          </p:cNvSpPr>
          <p:nvPr/>
        </p:nvSpPr>
        <p:spPr bwMode="auto">
          <a:xfrm>
            <a:off x="1787130" y="5779482"/>
            <a:ext cx="11977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000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接口</a:t>
            </a:r>
          </a:p>
        </p:txBody>
      </p:sp>
      <p:sp>
        <p:nvSpPr>
          <p:cNvPr id="100" name="Text Box 87"/>
          <p:cNvSpPr txBox="1">
            <a:spLocks noChangeArrowheads="1"/>
          </p:cNvSpPr>
          <p:nvPr/>
        </p:nvSpPr>
        <p:spPr bwMode="auto">
          <a:xfrm>
            <a:off x="3876219" y="5779482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内部逻辑</a:t>
            </a:r>
          </a:p>
        </p:txBody>
      </p:sp>
      <p:sp>
        <p:nvSpPr>
          <p:cNvPr id="101" name="Text Box 88"/>
          <p:cNvSpPr txBox="1">
            <a:spLocks noChangeArrowheads="1"/>
          </p:cNvSpPr>
          <p:nvPr/>
        </p:nvSpPr>
        <p:spPr bwMode="auto">
          <a:xfrm>
            <a:off x="6024106" y="5779482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外设接口</a:t>
            </a:r>
          </a:p>
        </p:txBody>
      </p:sp>
      <p:sp>
        <p:nvSpPr>
          <p:cNvPr id="102" name="AutoShape 89"/>
          <p:cNvSpPr>
            <a:spLocks noChangeArrowheads="1"/>
          </p:cNvSpPr>
          <p:nvPr/>
        </p:nvSpPr>
        <p:spPr bwMode="auto">
          <a:xfrm rot="-10800000">
            <a:off x="5633522" y="1513858"/>
            <a:ext cx="1051408" cy="1525588"/>
          </a:xfrm>
          <a:prstGeom prst="wedgeRoundRectCallout">
            <a:avLst>
              <a:gd name="adj1" fmla="val -46106"/>
              <a:gd name="adj2" fmla="val 22375"/>
              <a:gd name="adj3" fmla="val 16667"/>
            </a:avLst>
          </a:prstGeom>
          <a:solidFill>
            <a:srgbClr val="FFFFCC">
              <a:alpha val="80000"/>
            </a:srgbClr>
          </a:solidFill>
          <a:ln>
            <a:noFill/>
          </a:ln>
          <a:effectLst/>
          <a:extLst/>
        </p:spPr>
        <p:txBody>
          <a:bodyPr rot="10800000" anchor="ctr"/>
          <a:lstStyle/>
          <a:p>
            <a:pPr algn="ctr">
              <a:spcBef>
                <a:spcPct val="50000"/>
              </a:spcBef>
              <a:buFontTx/>
              <a:buNone/>
            </a:pPr>
            <a:endParaRPr lang="zh-CN" altLang="zh-CN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4" name="Text Box 91"/>
          <p:cNvSpPr txBox="1">
            <a:spLocks noChangeArrowheads="1"/>
          </p:cNvSpPr>
          <p:nvPr/>
        </p:nvSpPr>
        <p:spPr bwMode="auto">
          <a:xfrm>
            <a:off x="5913004" y="1875442"/>
            <a:ext cx="4924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</a:p>
          <a:p>
            <a:pPr algn="ctr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组</a:t>
            </a:r>
          </a:p>
        </p:txBody>
      </p:sp>
      <p:sp>
        <p:nvSpPr>
          <p:cNvPr id="106" name="AutoShape 89"/>
          <p:cNvSpPr>
            <a:spLocks noChangeArrowheads="1"/>
          </p:cNvSpPr>
          <p:nvPr/>
        </p:nvSpPr>
        <p:spPr bwMode="auto">
          <a:xfrm rot="-10800000">
            <a:off x="5618103" y="3596570"/>
            <a:ext cx="1051408" cy="1525588"/>
          </a:xfrm>
          <a:prstGeom prst="wedgeRoundRectCallout">
            <a:avLst>
              <a:gd name="adj1" fmla="val -46106"/>
              <a:gd name="adj2" fmla="val 22375"/>
              <a:gd name="adj3" fmla="val 16667"/>
            </a:avLst>
          </a:prstGeom>
          <a:solidFill>
            <a:srgbClr val="FFFFCC">
              <a:alpha val="80000"/>
            </a:srgbClr>
          </a:solidFill>
          <a:ln>
            <a:noFill/>
          </a:ln>
          <a:effectLst/>
          <a:extLst/>
        </p:spPr>
        <p:txBody>
          <a:bodyPr rot="10800000" anchor="ctr"/>
          <a:lstStyle/>
          <a:p>
            <a:pPr algn="ctr">
              <a:spcBef>
                <a:spcPct val="50000"/>
              </a:spcBef>
              <a:buFontTx/>
              <a:buNone/>
            </a:pPr>
            <a:endParaRPr lang="zh-CN" altLang="zh-CN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5" name="Text Box 92"/>
          <p:cNvSpPr txBox="1">
            <a:spLocks noChangeArrowheads="1"/>
          </p:cNvSpPr>
          <p:nvPr/>
        </p:nvSpPr>
        <p:spPr bwMode="auto">
          <a:xfrm>
            <a:off x="5910638" y="3955560"/>
            <a:ext cx="4924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</a:p>
          <a:p>
            <a:pPr algn="ctr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组</a:t>
            </a:r>
          </a:p>
        </p:txBody>
      </p:sp>
    </p:spTree>
    <p:extLst>
      <p:ext uri="{BB962C8B-B14F-4D97-AF65-F5344CB8AC3E}">
        <p14:creationId xmlns:p14="http://schemas.microsoft.com/office/powerpoint/2010/main" val="129901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9" grpId="0" autoUpdateAnimBg="0"/>
      <p:bldP spid="100" grpId="0" autoUpdateAnimBg="0"/>
      <p:bldP spid="101" grpId="0" autoUpdateAnimBg="0"/>
      <p:bldP spid="102" grpId="0" animBg="1"/>
      <p:bldP spid="104" grpId="0" autoUpdateAnimBg="0"/>
      <p:bldP spid="106" grpId="0" animBg="1"/>
      <p:bldP spid="10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5.2.1  8255A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66800" y="1268760"/>
            <a:ext cx="7010400" cy="4910832"/>
            <a:chOff x="1066800" y="1268760"/>
            <a:chExt cx="7010400" cy="4910832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1066800" y="1268760"/>
              <a:ext cx="7010400" cy="489654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5410200" y="1344960"/>
              <a:ext cx="2590800" cy="435600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3733800" y="1344960"/>
              <a:ext cx="1524000" cy="4356000"/>
            </a:xfrm>
            <a:prstGeom prst="rect">
              <a:avLst/>
            </a:prstGeom>
            <a:solidFill>
              <a:srgbClr val="99FFCC"/>
            </a:solidFill>
            <a:ln w="9525">
              <a:solidFill>
                <a:srgbClr val="00EE6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143000" y="1344960"/>
              <a:ext cx="2438400" cy="4356000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A7D97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8" name="Group 96"/>
            <p:cNvGrpSpPr>
              <a:grpSpLocks/>
            </p:cNvGrpSpPr>
            <p:nvPr/>
          </p:nvGrpSpPr>
          <p:grpSpPr bwMode="auto">
            <a:xfrm>
              <a:off x="1100138" y="1493168"/>
              <a:ext cx="6967539" cy="4006850"/>
              <a:chOff x="693" y="1056"/>
              <a:chExt cx="4389" cy="2524"/>
            </a:xfrm>
          </p:grpSpPr>
          <p:grpSp>
            <p:nvGrpSpPr>
              <p:cNvPr id="9" name="Group 97"/>
              <p:cNvGrpSpPr>
                <a:grpSpLocks/>
              </p:cNvGrpSpPr>
              <p:nvPr/>
            </p:nvGrpSpPr>
            <p:grpSpPr bwMode="auto">
              <a:xfrm>
                <a:off x="738" y="1905"/>
                <a:ext cx="816" cy="252"/>
                <a:chOff x="738" y="1905"/>
                <a:chExt cx="816" cy="252"/>
              </a:xfrm>
            </p:grpSpPr>
            <p:sp>
              <p:nvSpPr>
                <p:cNvPr id="86" name="Line 98"/>
                <p:cNvSpPr>
                  <a:spLocks noChangeShapeType="1"/>
                </p:cNvSpPr>
                <p:nvPr/>
              </p:nvSpPr>
              <p:spPr bwMode="auto">
                <a:xfrm>
                  <a:off x="738" y="1926"/>
                  <a:ext cx="816" cy="0"/>
                </a:xfrm>
                <a:prstGeom prst="line">
                  <a:avLst/>
                </a:prstGeom>
                <a:noFill/>
                <a:ln w="57150">
                  <a:solidFill>
                    <a:srgbClr val="006600"/>
                  </a:solidFill>
                  <a:round/>
                  <a:headEnd type="triangl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88" name="Text Box 100"/>
                <p:cNvSpPr txBox="1">
                  <a:spLocks noChangeArrowheads="1"/>
                </p:cNvSpPr>
                <p:nvPr/>
              </p:nvSpPr>
              <p:spPr bwMode="auto">
                <a:xfrm>
                  <a:off x="856" y="1905"/>
                  <a:ext cx="600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>
                      <a:solidFill>
                        <a:srgbClr val="006600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D7~D0</a:t>
                  </a:r>
                </a:p>
              </p:txBody>
            </p:sp>
          </p:grpSp>
          <p:grpSp>
            <p:nvGrpSpPr>
              <p:cNvPr id="10" name="Group 101"/>
              <p:cNvGrpSpPr>
                <a:grpSpLocks/>
              </p:cNvGrpSpPr>
              <p:nvPr/>
            </p:nvGrpSpPr>
            <p:grpSpPr bwMode="auto">
              <a:xfrm>
                <a:off x="1556" y="1056"/>
                <a:ext cx="2658" cy="2524"/>
                <a:chOff x="1556" y="1056"/>
                <a:chExt cx="2658" cy="2524"/>
              </a:xfrm>
            </p:grpSpPr>
            <p:grpSp>
              <p:nvGrpSpPr>
                <p:cNvPr id="74" name="Group 102"/>
                <p:cNvGrpSpPr>
                  <a:grpSpLocks/>
                </p:cNvGrpSpPr>
                <p:nvPr/>
              </p:nvGrpSpPr>
              <p:grpSpPr bwMode="auto">
                <a:xfrm>
                  <a:off x="1556" y="1126"/>
                  <a:ext cx="1372" cy="2454"/>
                  <a:chOff x="1556" y="1126"/>
                  <a:chExt cx="1372" cy="2454"/>
                </a:xfrm>
              </p:grpSpPr>
              <p:sp>
                <p:nvSpPr>
                  <p:cNvPr id="82" name="Text Box 10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45" y="1126"/>
                    <a:ext cx="283" cy="832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A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组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控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制</a:t>
                    </a:r>
                  </a:p>
                </p:txBody>
              </p:sp>
              <p:sp>
                <p:nvSpPr>
                  <p:cNvPr id="83" name="Text Box 10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56" y="1233"/>
                    <a:ext cx="601" cy="1028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endParaRPr lang="en-US" altLang="zh-CN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 smtClean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数据</a:t>
                    </a:r>
                    <a:endParaRPr lang="zh-CN" altLang="en-US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总线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 smtClean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缓冲器</a:t>
                    </a:r>
                    <a:endParaRPr lang="en-US" altLang="zh-CN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  <a:p>
                    <a:pPr algn="ctr">
                      <a:buFontTx/>
                      <a:buNone/>
                    </a:pPr>
                    <a:endParaRPr lang="zh-CN" altLang="en-US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84" name="Text Box 1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45" y="2457"/>
                    <a:ext cx="283" cy="832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B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组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控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制</a:t>
                    </a:r>
                  </a:p>
                </p:txBody>
              </p:sp>
              <p:sp>
                <p:nvSpPr>
                  <p:cNvPr id="85" name="Text Box 1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37" y="2552"/>
                    <a:ext cx="484" cy="1028"/>
                  </a:xfrm>
                  <a:prstGeom prst="rect">
                    <a:avLst/>
                  </a:prstGeom>
                  <a:solidFill>
                    <a:srgbClr val="CCCCFF"/>
                  </a:solidFill>
                  <a:ln w="9525">
                    <a:solidFill>
                      <a:srgbClr val="003366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endParaRPr lang="en-US" altLang="zh-CN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 smtClean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读</a:t>
                    </a:r>
                    <a:r>
                      <a:rPr lang="en-US" altLang="zh-CN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/</a:t>
                    </a: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写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控制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 smtClean="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逻辑</a:t>
                    </a:r>
                    <a:endParaRPr lang="en-US" altLang="zh-CN" sz="2000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  <a:p>
                    <a:pPr algn="ctr">
                      <a:buFontTx/>
                      <a:buNone/>
                    </a:pPr>
                    <a:endParaRPr lang="zh-CN" altLang="en-US" sz="2000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75" name="Group 107"/>
                <p:cNvGrpSpPr>
                  <a:grpSpLocks/>
                </p:cNvGrpSpPr>
                <p:nvPr/>
              </p:nvGrpSpPr>
              <p:grpSpPr bwMode="auto">
                <a:xfrm>
                  <a:off x="3531" y="1056"/>
                  <a:ext cx="683" cy="2300"/>
                  <a:chOff x="3531" y="1056"/>
                  <a:chExt cx="683" cy="2300"/>
                </a:xfrm>
              </p:grpSpPr>
              <p:grpSp>
                <p:nvGrpSpPr>
                  <p:cNvPr id="76" name="Group 108"/>
                  <p:cNvGrpSpPr>
                    <a:grpSpLocks/>
                  </p:cNvGrpSpPr>
                  <p:nvPr/>
                </p:nvGrpSpPr>
                <p:grpSpPr bwMode="auto">
                  <a:xfrm>
                    <a:off x="3534" y="1056"/>
                    <a:ext cx="680" cy="976"/>
                    <a:chOff x="4638" y="958"/>
                    <a:chExt cx="680" cy="976"/>
                  </a:xfrm>
                </p:grpSpPr>
                <p:sp>
                  <p:nvSpPr>
                    <p:cNvPr id="80" name="Text Box 10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38" y="958"/>
                      <a:ext cx="680" cy="446"/>
                    </a:xfrm>
                    <a:prstGeom prst="rect">
                      <a:avLst/>
                    </a:prstGeom>
                    <a:solidFill>
                      <a:srgbClr val="DDDDDD"/>
                    </a:solidFill>
                    <a:ln w="9525">
                      <a:solidFill>
                        <a:srgbClr val="003366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buFontTx/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端口</a:t>
                      </a:r>
                      <a:r>
                        <a:rPr lang="en-US" altLang="zh-CN" sz="2000">
                          <a:solidFill>
                            <a:srgbClr val="FF3300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A</a:t>
                      </a:r>
                    </a:p>
                    <a:p>
                      <a:pPr algn="ctr">
                        <a:buFontTx/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位）</a:t>
                      </a:r>
                    </a:p>
                  </p:txBody>
                </p:sp>
                <p:sp>
                  <p:nvSpPr>
                    <p:cNvPr id="81" name="Text Box 1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38" y="1488"/>
                      <a:ext cx="680" cy="446"/>
                    </a:xfrm>
                    <a:prstGeom prst="rect">
                      <a:avLst/>
                    </a:prstGeom>
                    <a:solidFill>
                      <a:srgbClr val="DDDDDD"/>
                    </a:solidFill>
                    <a:ln w="9525">
                      <a:solidFill>
                        <a:srgbClr val="003366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buFontTx/>
                        <a:buNone/>
                      </a:pPr>
                      <a:r>
                        <a:rPr lang="zh-CN" altLang="en-US" sz="200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端口</a:t>
                      </a:r>
                      <a:r>
                        <a:rPr lang="en-US" altLang="zh-CN" sz="2000" dirty="0">
                          <a:solidFill>
                            <a:srgbClr val="FF3300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</a:t>
                      </a:r>
                    </a:p>
                    <a:p>
                      <a:pPr algn="ctr">
                        <a:buFontTx/>
                        <a:buNone/>
                      </a:pPr>
                      <a:r>
                        <a:rPr lang="en-US" altLang="zh-CN" sz="200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en-US" sz="200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高</a:t>
                      </a:r>
                      <a:r>
                        <a:rPr lang="en-US" altLang="zh-CN" sz="200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r>
                        <a:rPr lang="zh-CN" altLang="en-US" sz="200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</a:t>
                      </a:r>
                      <a:r>
                        <a:rPr lang="en-US" altLang="zh-CN" sz="2000" dirty="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</a:p>
                  </p:txBody>
                </p:sp>
              </p:grpSp>
              <p:grpSp>
                <p:nvGrpSpPr>
                  <p:cNvPr id="77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531" y="2376"/>
                    <a:ext cx="680" cy="980"/>
                    <a:chOff x="4635" y="2278"/>
                    <a:chExt cx="680" cy="980"/>
                  </a:xfrm>
                </p:grpSpPr>
                <p:sp>
                  <p:nvSpPr>
                    <p:cNvPr id="78" name="Text Box 1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35" y="2812"/>
                      <a:ext cx="680" cy="446"/>
                    </a:xfrm>
                    <a:prstGeom prst="rect">
                      <a:avLst/>
                    </a:prstGeom>
                    <a:solidFill>
                      <a:srgbClr val="DDDDDD"/>
                    </a:solidFill>
                    <a:ln w="9525">
                      <a:solidFill>
                        <a:srgbClr val="003366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buFontTx/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端口</a:t>
                      </a:r>
                      <a:r>
                        <a:rPr lang="en-US" altLang="zh-CN" sz="2000">
                          <a:solidFill>
                            <a:srgbClr val="FF3300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B</a:t>
                      </a:r>
                    </a:p>
                    <a:p>
                      <a:pPr algn="ctr">
                        <a:buFontTx/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位）</a:t>
                      </a:r>
                    </a:p>
                  </p:txBody>
                </p:sp>
                <p:sp>
                  <p:nvSpPr>
                    <p:cNvPr id="79" name="Text Box 11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635" y="2278"/>
                      <a:ext cx="680" cy="446"/>
                    </a:xfrm>
                    <a:prstGeom prst="rect">
                      <a:avLst/>
                    </a:prstGeom>
                    <a:solidFill>
                      <a:srgbClr val="DDDDDD"/>
                    </a:solidFill>
                    <a:ln w="9525">
                      <a:solidFill>
                        <a:srgbClr val="003366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buFontTx/>
                        <a:buNone/>
                      </a:pP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端口</a:t>
                      </a:r>
                      <a:r>
                        <a:rPr lang="en-US" altLang="zh-CN" sz="2000">
                          <a:solidFill>
                            <a:srgbClr val="FF3300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</a:t>
                      </a:r>
                    </a:p>
                    <a:p>
                      <a:pPr algn="ctr">
                        <a:buFontTx/>
                        <a:buNone/>
                      </a:pPr>
                      <a:r>
                        <a:rPr lang="en-US" altLang="zh-CN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(</a:t>
                      </a: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低</a:t>
                      </a:r>
                      <a:r>
                        <a:rPr lang="en-US" altLang="zh-CN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  <a:r>
                        <a:rPr lang="zh-CN" altLang="en-US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</a:t>
                      </a:r>
                      <a:r>
                        <a:rPr lang="en-US" altLang="zh-CN" sz="2000"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)</a:t>
                      </a:r>
                    </a:p>
                  </p:txBody>
                </p:sp>
              </p:grpSp>
            </p:grpSp>
          </p:grpSp>
          <p:grpSp>
            <p:nvGrpSpPr>
              <p:cNvPr id="11" name="Group 114"/>
              <p:cNvGrpSpPr>
                <a:grpSpLocks/>
              </p:cNvGrpSpPr>
              <p:nvPr/>
            </p:nvGrpSpPr>
            <p:grpSpPr bwMode="auto">
              <a:xfrm>
                <a:off x="2160" y="1106"/>
                <a:ext cx="1373" cy="2472"/>
                <a:chOff x="2160" y="1106"/>
                <a:chExt cx="1373" cy="2472"/>
              </a:xfrm>
            </p:grpSpPr>
            <p:grpSp>
              <p:nvGrpSpPr>
                <p:cNvPr id="63" name="Group 115"/>
                <p:cNvGrpSpPr>
                  <a:grpSpLocks/>
                </p:cNvGrpSpPr>
                <p:nvPr/>
              </p:nvGrpSpPr>
              <p:grpSpPr bwMode="auto">
                <a:xfrm>
                  <a:off x="2928" y="1106"/>
                  <a:ext cx="605" cy="2472"/>
                  <a:chOff x="2928" y="1106"/>
                  <a:chExt cx="605" cy="2472"/>
                </a:xfrm>
              </p:grpSpPr>
              <p:sp>
                <p:nvSpPr>
                  <p:cNvPr id="67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1250"/>
                    <a:ext cx="31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8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2928" y="1538"/>
                    <a:ext cx="288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9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1106"/>
                    <a:ext cx="0" cy="2472"/>
                  </a:xfrm>
                  <a:prstGeom prst="line">
                    <a:avLst/>
                  </a:prstGeom>
                  <a:noFill/>
                  <a:ln w="76200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0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1826"/>
                    <a:ext cx="31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1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572"/>
                    <a:ext cx="31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2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3100"/>
                    <a:ext cx="317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73" name="Line 122"/>
                  <p:cNvSpPr>
                    <a:spLocks noChangeShapeType="1"/>
                  </p:cNvSpPr>
                  <p:nvPr/>
                </p:nvSpPr>
                <p:spPr bwMode="auto">
                  <a:xfrm>
                    <a:off x="2928" y="2865"/>
                    <a:ext cx="288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64" name="Group 123"/>
                <p:cNvGrpSpPr>
                  <a:grpSpLocks/>
                </p:cNvGrpSpPr>
                <p:nvPr/>
              </p:nvGrpSpPr>
              <p:grpSpPr bwMode="auto">
                <a:xfrm>
                  <a:off x="2160" y="2049"/>
                  <a:ext cx="1064" cy="339"/>
                  <a:chOff x="2160" y="2049"/>
                  <a:chExt cx="1064" cy="339"/>
                </a:xfrm>
              </p:grpSpPr>
              <p:sp>
                <p:nvSpPr>
                  <p:cNvPr id="66" name="Text Box 1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32" y="2082"/>
                    <a:ext cx="892" cy="30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80000"/>
                      </a:lnSpc>
                      <a:buFontTx/>
                      <a:buNone/>
                    </a:pPr>
                    <a:r>
                      <a:rPr lang="zh-CN" altLang="en-US" sz="1600" dirty="0">
                        <a:solidFill>
                          <a:srgbClr val="0066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内部数据总线</a:t>
                    </a:r>
                  </a:p>
                  <a:p>
                    <a:pPr algn="ctr">
                      <a:lnSpc>
                        <a:spcPct val="80000"/>
                      </a:lnSpc>
                      <a:buFontTx/>
                      <a:buNone/>
                    </a:pPr>
                    <a:r>
                      <a:rPr lang="zh-CN" altLang="en-US" sz="1600" dirty="0">
                        <a:solidFill>
                          <a:srgbClr val="0066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（</a:t>
                    </a:r>
                    <a:r>
                      <a:rPr lang="en-US" altLang="zh-CN" sz="1600" dirty="0">
                        <a:solidFill>
                          <a:srgbClr val="0066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8</a:t>
                    </a:r>
                    <a:r>
                      <a:rPr lang="zh-CN" altLang="en-US" sz="1600" dirty="0">
                        <a:solidFill>
                          <a:srgbClr val="006600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位）</a:t>
                    </a:r>
                  </a:p>
                </p:txBody>
              </p:sp>
              <p:sp>
                <p:nvSpPr>
                  <p:cNvPr id="65" name="Line 124"/>
                  <p:cNvSpPr>
                    <a:spLocks noChangeShapeType="1"/>
                  </p:cNvSpPr>
                  <p:nvPr/>
                </p:nvSpPr>
                <p:spPr bwMode="auto">
                  <a:xfrm>
                    <a:off x="2160" y="2049"/>
                    <a:ext cx="1056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</p:grpSp>
          <p:sp>
            <p:nvSpPr>
              <p:cNvPr id="12" name="Line 126"/>
              <p:cNvSpPr>
                <a:spLocks noChangeShapeType="1"/>
              </p:cNvSpPr>
              <p:nvPr/>
            </p:nvSpPr>
            <p:spPr bwMode="auto">
              <a:xfrm flipV="1">
                <a:off x="1872" y="2266"/>
                <a:ext cx="0" cy="288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grpSp>
            <p:nvGrpSpPr>
              <p:cNvPr id="13" name="Group 127"/>
              <p:cNvGrpSpPr>
                <a:grpSpLocks/>
              </p:cNvGrpSpPr>
              <p:nvPr/>
            </p:nvGrpSpPr>
            <p:grpSpPr bwMode="auto">
              <a:xfrm>
                <a:off x="693" y="2594"/>
                <a:ext cx="941" cy="983"/>
                <a:chOff x="693" y="2594"/>
                <a:chExt cx="941" cy="983"/>
              </a:xfrm>
            </p:grpSpPr>
            <p:grpSp>
              <p:nvGrpSpPr>
                <p:cNvPr id="43" name="Group 128"/>
                <p:cNvGrpSpPr>
                  <a:grpSpLocks/>
                </p:cNvGrpSpPr>
                <p:nvPr/>
              </p:nvGrpSpPr>
              <p:grpSpPr bwMode="auto">
                <a:xfrm>
                  <a:off x="1106" y="2738"/>
                  <a:ext cx="528" cy="720"/>
                  <a:chOff x="1608" y="2688"/>
                  <a:chExt cx="720" cy="720"/>
                </a:xfrm>
              </p:grpSpPr>
              <p:sp>
                <p:nvSpPr>
                  <p:cNvPr id="57" name="Line 129"/>
                  <p:cNvSpPr>
                    <a:spLocks noChangeShapeType="1"/>
                  </p:cNvSpPr>
                  <p:nvPr/>
                </p:nvSpPr>
                <p:spPr bwMode="auto">
                  <a:xfrm>
                    <a:off x="1656" y="2688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58" name="Line 130"/>
                  <p:cNvSpPr>
                    <a:spLocks noChangeShapeType="1"/>
                  </p:cNvSpPr>
                  <p:nvPr/>
                </p:nvSpPr>
                <p:spPr bwMode="auto">
                  <a:xfrm>
                    <a:off x="1656" y="2832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59" name="Line 131"/>
                  <p:cNvSpPr>
                    <a:spLocks noChangeShapeType="1"/>
                  </p:cNvSpPr>
                  <p:nvPr/>
                </p:nvSpPr>
                <p:spPr bwMode="auto">
                  <a:xfrm>
                    <a:off x="1608" y="2976"/>
                    <a:ext cx="72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0" name="Line 132"/>
                  <p:cNvSpPr>
                    <a:spLocks noChangeShapeType="1"/>
                  </p:cNvSpPr>
                  <p:nvPr/>
                </p:nvSpPr>
                <p:spPr bwMode="auto">
                  <a:xfrm>
                    <a:off x="1608" y="3120"/>
                    <a:ext cx="72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1" name="Line 133"/>
                  <p:cNvSpPr>
                    <a:spLocks noChangeShapeType="1"/>
                  </p:cNvSpPr>
                  <p:nvPr/>
                </p:nvSpPr>
                <p:spPr bwMode="auto">
                  <a:xfrm>
                    <a:off x="1895" y="3264"/>
                    <a:ext cx="43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62" name="Line 134"/>
                  <p:cNvSpPr>
                    <a:spLocks noChangeShapeType="1"/>
                  </p:cNvSpPr>
                  <p:nvPr/>
                </p:nvSpPr>
                <p:spPr bwMode="auto">
                  <a:xfrm>
                    <a:off x="1655" y="3408"/>
                    <a:ext cx="6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44" name="Group 135"/>
                <p:cNvGrpSpPr>
                  <a:grpSpLocks/>
                </p:cNvGrpSpPr>
                <p:nvPr/>
              </p:nvGrpSpPr>
              <p:grpSpPr bwMode="auto">
                <a:xfrm>
                  <a:off x="693" y="2594"/>
                  <a:ext cx="611" cy="983"/>
                  <a:chOff x="1244" y="2544"/>
                  <a:chExt cx="611" cy="983"/>
                </a:xfrm>
              </p:grpSpPr>
              <p:grpSp>
                <p:nvGrpSpPr>
                  <p:cNvPr id="45" name="Group 136"/>
                  <p:cNvGrpSpPr>
                    <a:grpSpLocks/>
                  </p:cNvGrpSpPr>
                  <p:nvPr/>
                </p:nvGrpSpPr>
                <p:grpSpPr bwMode="auto">
                  <a:xfrm>
                    <a:off x="1270" y="2544"/>
                    <a:ext cx="342" cy="252"/>
                    <a:chOff x="408" y="3110"/>
                    <a:chExt cx="342" cy="252"/>
                  </a:xfrm>
                </p:grpSpPr>
                <p:sp>
                  <p:nvSpPr>
                    <p:cNvPr id="55" name="Text Box 1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08" y="3110"/>
                      <a:ext cx="342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A44516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RD</a:t>
                      </a:r>
                    </a:p>
                  </p:txBody>
                </p:sp>
                <p:sp>
                  <p:nvSpPr>
                    <p:cNvPr id="56" name="Line 1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9" y="3149"/>
                      <a:ext cx="20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46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1259" y="2697"/>
                    <a:ext cx="377" cy="252"/>
                    <a:chOff x="453" y="2841"/>
                    <a:chExt cx="377" cy="252"/>
                  </a:xfrm>
                </p:grpSpPr>
                <p:sp>
                  <p:nvSpPr>
                    <p:cNvPr id="53" name="Text Box 14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53" y="2841"/>
                      <a:ext cx="377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A44516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WR</a:t>
                      </a:r>
                    </a:p>
                  </p:txBody>
                </p:sp>
                <p:sp>
                  <p:nvSpPr>
                    <p:cNvPr id="54" name="Line 1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3" y="2889"/>
                      <a:ext cx="24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47" name="Text Box 1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54" y="2832"/>
                    <a:ext cx="314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solidFill>
                          <a:srgbClr val="A44516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A1</a:t>
                    </a:r>
                  </a:p>
                </p:txBody>
              </p:sp>
              <p:sp>
                <p:nvSpPr>
                  <p:cNvPr id="48" name="Text Box 1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54" y="2966"/>
                    <a:ext cx="314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solidFill>
                          <a:srgbClr val="A44516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A0</a:t>
                    </a:r>
                  </a:p>
                </p:txBody>
              </p:sp>
              <p:sp>
                <p:nvSpPr>
                  <p:cNvPr id="49" name="Text Box 1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4" y="3110"/>
                    <a:ext cx="611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solidFill>
                          <a:srgbClr val="A44516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RESET</a:t>
                    </a:r>
                  </a:p>
                </p:txBody>
              </p:sp>
              <p:grpSp>
                <p:nvGrpSpPr>
                  <p:cNvPr id="50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1249" y="3275"/>
                    <a:ext cx="314" cy="252"/>
                    <a:chOff x="864" y="3275"/>
                    <a:chExt cx="314" cy="252"/>
                  </a:xfrm>
                </p:grpSpPr>
                <p:sp>
                  <p:nvSpPr>
                    <p:cNvPr id="51" name="Text Box 14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64" y="3275"/>
                      <a:ext cx="314" cy="2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A44516"/>
                          </a:solidFill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CS</a:t>
                      </a:r>
                    </a:p>
                  </p:txBody>
                </p:sp>
                <p:sp>
                  <p:nvSpPr>
                    <p:cNvPr id="52" name="Line 1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21" y="3315"/>
                      <a:ext cx="20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14" name="Group 148"/>
              <p:cNvGrpSpPr>
                <a:grpSpLocks/>
              </p:cNvGrpSpPr>
              <p:nvPr/>
            </p:nvGrpSpPr>
            <p:grpSpPr bwMode="auto">
              <a:xfrm>
                <a:off x="4215" y="1250"/>
                <a:ext cx="867" cy="2123"/>
                <a:chOff x="4215" y="1250"/>
                <a:chExt cx="867" cy="2123"/>
              </a:xfrm>
            </p:grpSpPr>
            <p:grpSp>
              <p:nvGrpSpPr>
                <p:cNvPr id="31" name="Group 149"/>
                <p:cNvGrpSpPr>
                  <a:grpSpLocks/>
                </p:cNvGrpSpPr>
                <p:nvPr/>
              </p:nvGrpSpPr>
              <p:grpSpPr bwMode="auto">
                <a:xfrm>
                  <a:off x="4215" y="1250"/>
                  <a:ext cx="862" cy="261"/>
                  <a:chOff x="4826" y="1200"/>
                  <a:chExt cx="770" cy="261"/>
                </a:xfrm>
              </p:grpSpPr>
              <p:sp>
                <p:nvSpPr>
                  <p:cNvPr id="41" name="Line 150"/>
                  <p:cNvSpPr>
                    <a:spLocks noChangeShapeType="1"/>
                  </p:cNvSpPr>
                  <p:nvPr/>
                </p:nvSpPr>
                <p:spPr bwMode="auto">
                  <a:xfrm>
                    <a:off x="4826" y="1200"/>
                    <a:ext cx="770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42" name="Text Box 1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19" y="1209"/>
                    <a:ext cx="671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PA7~PA0</a:t>
                    </a:r>
                  </a:p>
                </p:txBody>
              </p:sp>
            </p:grpSp>
            <p:grpSp>
              <p:nvGrpSpPr>
                <p:cNvPr id="32" name="Group 152"/>
                <p:cNvGrpSpPr>
                  <a:grpSpLocks/>
                </p:cNvGrpSpPr>
                <p:nvPr/>
              </p:nvGrpSpPr>
              <p:grpSpPr bwMode="auto">
                <a:xfrm>
                  <a:off x="4215" y="1778"/>
                  <a:ext cx="862" cy="252"/>
                  <a:chOff x="4826" y="1728"/>
                  <a:chExt cx="770" cy="252"/>
                </a:xfrm>
              </p:grpSpPr>
              <p:sp>
                <p:nvSpPr>
                  <p:cNvPr id="39" name="Line 153"/>
                  <p:cNvSpPr>
                    <a:spLocks noChangeShapeType="1"/>
                  </p:cNvSpPr>
                  <p:nvPr/>
                </p:nvSpPr>
                <p:spPr bwMode="auto">
                  <a:xfrm>
                    <a:off x="4826" y="1728"/>
                    <a:ext cx="770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40" name="Text Box 1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14" y="1728"/>
                    <a:ext cx="681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PC7~PC4</a:t>
                    </a:r>
                  </a:p>
                </p:txBody>
              </p:sp>
            </p:grpSp>
            <p:grpSp>
              <p:nvGrpSpPr>
                <p:cNvPr id="33" name="Group 155"/>
                <p:cNvGrpSpPr>
                  <a:grpSpLocks/>
                </p:cNvGrpSpPr>
                <p:nvPr/>
              </p:nvGrpSpPr>
              <p:grpSpPr bwMode="auto">
                <a:xfrm>
                  <a:off x="4215" y="2551"/>
                  <a:ext cx="862" cy="252"/>
                  <a:chOff x="4826" y="2544"/>
                  <a:chExt cx="770" cy="208"/>
                </a:xfrm>
              </p:grpSpPr>
              <p:sp>
                <p:nvSpPr>
                  <p:cNvPr id="37" name="Line 156"/>
                  <p:cNvSpPr>
                    <a:spLocks noChangeShapeType="1"/>
                  </p:cNvSpPr>
                  <p:nvPr/>
                </p:nvSpPr>
                <p:spPr bwMode="auto">
                  <a:xfrm>
                    <a:off x="4826" y="2544"/>
                    <a:ext cx="770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38" name="Text Box 1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14" y="2544"/>
                    <a:ext cx="681" cy="20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PC3~PC0</a:t>
                    </a:r>
                  </a:p>
                </p:txBody>
              </p:sp>
            </p:grpSp>
            <p:grpSp>
              <p:nvGrpSpPr>
                <p:cNvPr id="34" name="Group 158"/>
                <p:cNvGrpSpPr>
                  <a:grpSpLocks/>
                </p:cNvGrpSpPr>
                <p:nvPr/>
              </p:nvGrpSpPr>
              <p:grpSpPr bwMode="auto">
                <a:xfrm>
                  <a:off x="4215" y="3121"/>
                  <a:ext cx="867" cy="252"/>
                  <a:chOff x="4829" y="3024"/>
                  <a:chExt cx="775" cy="251"/>
                </a:xfrm>
              </p:grpSpPr>
              <p:sp>
                <p:nvSpPr>
                  <p:cNvPr id="35" name="Line 159"/>
                  <p:cNvSpPr>
                    <a:spLocks noChangeShapeType="1"/>
                  </p:cNvSpPr>
                  <p:nvPr/>
                </p:nvSpPr>
                <p:spPr bwMode="auto">
                  <a:xfrm>
                    <a:off x="4829" y="3024"/>
                    <a:ext cx="770" cy="0"/>
                  </a:xfrm>
                  <a:prstGeom prst="line">
                    <a:avLst/>
                  </a:prstGeom>
                  <a:noFill/>
                  <a:ln w="57150">
                    <a:solidFill>
                      <a:srgbClr val="006600"/>
                    </a:solidFill>
                    <a:round/>
                    <a:headEnd type="triangle" w="med" len="med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36" name="Text Box 16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23" y="3024"/>
                    <a:ext cx="681" cy="25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altLang="zh-CN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PB7~PB0</a:t>
                    </a:r>
                  </a:p>
                </p:txBody>
              </p:sp>
            </p:grpSp>
          </p:grpSp>
          <p:grpSp>
            <p:nvGrpSpPr>
              <p:cNvPr id="15" name="Group 161"/>
              <p:cNvGrpSpPr>
                <a:grpSpLocks/>
              </p:cNvGrpSpPr>
              <p:nvPr/>
            </p:nvGrpSpPr>
            <p:grpSpPr bwMode="auto">
              <a:xfrm>
                <a:off x="2121" y="1394"/>
                <a:ext cx="1413" cy="1872"/>
                <a:chOff x="2121" y="1394"/>
                <a:chExt cx="1413" cy="1872"/>
              </a:xfrm>
            </p:grpSpPr>
            <p:grpSp>
              <p:nvGrpSpPr>
                <p:cNvPr id="16" name="Group 162"/>
                <p:cNvGrpSpPr>
                  <a:grpSpLocks/>
                </p:cNvGrpSpPr>
                <p:nvPr/>
              </p:nvGrpSpPr>
              <p:grpSpPr bwMode="auto">
                <a:xfrm>
                  <a:off x="2121" y="1584"/>
                  <a:ext cx="517" cy="1344"/>
                  <a:chOff x="2121" y="1584"/>
                  <a:chExt cx="517" cy="1344"/>
                </a:xfrm>
              </p:grpSpPr>
              <p:sp>
                <p:nvSpPr>
                  <p:cNvPr id="26" name="Line 163"/>
                  <p:cNvSpPr>
                    <a:spLocks noChangeShapeType="1"/>
                  </p:cNvSpPr>
                  <p:nvPr/>
                </p:nvSpPr>
                <p:spPr bwMode="auto">
                  <a:xfrm>
                    <a:off x="2121" y="2784"/>
                    <a:ext cx="27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2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2389" y="1584"/>
                    <a:ext cx="249" cy="1344"/>
                    <a:chOff x="3157" y="1440"/>
                    <a:chExt cx="249" cy="1344"/>
                  </a:xfrm>
                </p:grpSpPr>
                <p:sp>
                  <p:nvSpPr>
                    <p:cNvPr id="28" name="Line 1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58" y="1440"/>
                      <a:ext cx="0" cy="13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CC33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29" name="Line 16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57" y="1440"/>
                      <a:ext cx="249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CC33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30" name="Line 16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57" y="2784"/>
                      <a:ext cx="249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CC3300"/>
                      </a:solidFill>
                      <a:round/>
                      <a:headEnd/>
                      <a:tailEnd type="triangl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zh-CN" altLang="en-US" sz="2000"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7" name="Group 168"/>
                <p:cNvGrpSpPr>
                  <a:grpSpLocks/>
                </p:cNvGrpSpPr>
                <p:nvPr/>
              </p:nvGrpSpPr>
              <p:grpSpPr bwMode="auto">
                <a:xfrm>
                  <a:off x="2928" y="1394"/>
                  <a:ext cx="606" cy="1872"/>
                  <a:chOff x="2928" y="1394"/>
                  <a:chExt cx="606" cy="1872"/>
                </a:xfrm>
              </p:grpSpPr>
              <p:sp>
                <p:nvSpPr>
                  <p:cNvPr id="18" name="Line 169"/>
                  <p:cNvSpPr>
                    <a:spLocks noChangeShapeType="1"/>
                  </p:cNvSpPr>
                  <p:nvPr/>
                </p:nvSpPr>
                <p:spPr bwMode="auto">
                  <a:xfrm>
                    <a:off x="3379" y="1394"/>
                    <a:ext cx="0" cy="526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9" name="Line 170"/>
                  <p:cNvSpPr>
                    <a:spLocks noChangeShapeType="1"/>
                  </p:cNvSpPr>
                  <p:nvPr/>
                </p:nvSpPr>
                <p:spPr bwMode="auto">
                  <a:xfrm>
                    <a:off x="3378" y="3266"/>
                    <a:ext cx="15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" name="Line 171"/>
                  <p:cNvSpPr>
                    <a:spLocks noChangeShapeType="1"/>
                  </p:cNvSpPr>
                  <p:nvPr/>
                </p:nvSpPr>
                <p:spPr bwMode="auto">
                  <a:xfrm>
                    <a:off x="3379" y="1394"/>
                    <a:ext cx="155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1" name="Line 172"/>
                  <p:cNvSpPr>
                    <a:spLocks noChangeShapeType="1"/>
                  </p:cNvSpPr>
                  <p:nvPr/>
                </p:nvSpPr>
                <p:spPr bwMode="auto">
                  <a:xfrm>
                    <a:off x="3378" y="2736"/>
                    <a:ext cx="15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2" name="Line 173"/>
                  <p:cNvSpPr>
                    <a:spLocks noChangeShapeType="1"/>
                  </p:cNvSpPr>
                  <p:nvPr/>
                </p:nvSpPr>
                <p:spPr bwMode="auto">
                  <a:xfrm>
                    <a:off x="3378" y="1922"/>
                    <a:ext cx="15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3" name="Line 174"/>
                  <p:cNvSpPr>
                    <a:spLocks noChangeShapeType="1"/>
                  </p:cNvSpPr>
                  <p:nvPr/>
                </p:nvSpPr>
                <p:spPr bwMode="auto">
                  <a:xfrm>
                    <a:off x="3379" y="2736"/>
                    <a:ext cx="0" cy="528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4" name="Line 175"/>
                  <p:cNvSpPr>
                    <a:spLocks noChangeShapeType="1"/>
                  </p:cNvSpPr>
                  <p:nvPr/>
                </p:nvSpPr>
                <p:spPr bwMode="auto">
                  <a:xfrm>
                    <a:off x="2928" y="1680"/>
                    <a:ext cx="45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5" name="Line 176"/>
                  <p:cNvSpPr>
                    <a:spLocks noChangeShapeType="1"/>
                  </p:cNvSpPr>
                  <p:nvPr/>
                </p:nvSpPr>
                <p:spPr bwMode="auto">
                  <a:xfrm>
                    <a:off x="2928" y="2976"/>
                    <a:ext cx="45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CC33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</p:grpSp>
        </p:grpSp>
        <p:sp>
          <p:nvSpPr>
            <p:cNvPr id="99" name="Text Box 86"/>
            <p:cNvSpPr txBox="1">
              <a:spLocks noChangeArrowheads="1"/>
            </p:cNvSpPr>
            <p:nvPr/>
          </p:nvSpPr>
          <p:spPr bwMode="auto">
            <a:xfrm>
              <a:off x="1787130" y="5779482"/>
              <a:ext cx="119776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CPU</a:t>
              </a:r>
              <a:r>
                <a:rPr lang="zh-CN" altLang="en-US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接口</a:t>
              </a:r>
            </a:p>
          </p:txBody>
        </p:sp>
        <p:sp>
          <p:nvSpPr>
            <p:cNvPr id="100" name="Text Box 87"/>
            <p:cNvSpPr txBox="1">
              <a:spLocks noChangeArrowheads="1"/>
            </p:cNvSpPr>
            <p:nvPr/>
          </p:nvSpPr>
          <p:spPr bwMode="auto">
            <a:xfrm>
              <a:off x="3876219" y="5779482"/>
              <a:ext cx="121058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内部逻辑</a:t>
              </a:r>
            </a:p>
          </p:txBody>
        </p:sp>
        <p:sp>
          <p:nvSpPr>
            <p:cNvPr id="101" name="Text Box 88"/>
            <p:cNvSpPr txBox="1">
              <a:spLocks noChangeArrowheads="1"/>
            </p:cNvSpPr>
            <p:nvPr/>
          </p:nvSpPr>
          <p:spPr bwMode="auto">
            <a:xfrm>
              <a:off x="6024106" y="5779482"/>
              <a:ext cx="121058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外设接口</a:t>
              </a:r>
            </a:p>
          </p:txBody>
        </p:sp>
      </p:grpSp>
      <p:sp>
        <p:nvSpPr>
          <p:cNvPr id="87" name="矩形 86"/>
          <p:cNvSpPr/>
          <p:nvPr/>
        </p:nvSpPr>
        <p:spPr>
          <a:xfrm>
            <a:off x="431540" y="3732112"/>
            <a:ext cx="8280920" cy="2592064"/>
          </a:xfrm>
          <a:prstGeom prst="rect">
            <a:avLst/>
          </a:prstGeom>
          <a:solidFill>
            <a:srgbClr val="F2F2F2">
              <a:alpha val="89804"/>
            </a:srgbClr>
          </a:solidFill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07" name="Rectangle 24"/>
          <p:cNvSpPr>
            <a:spLocks noChangeArrowheads="1"/>
          </p:cNvSpPr>
          <p:nvPr/>
        </p:nvSpPr>
        <p:spPr bwMode="auto">
          <a:xfrm>
            <a:off x="3554412" y="3786461"/>
            <a:ext cx="4877444" cy="23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10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位双向三态缓冲器，是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8255A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与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数据总线的接口，由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发给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8255A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的控制字、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8255A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送给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的外设状态字、以及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与外设之间的输入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输出数据，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都通过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数据总线缓冲器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传送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en-US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6" name="Rectangle 24"/>
          <p:cNvSpPr>
            <a:spLocks noChangeArrowheads="1"/>
          </p:cNvSpPr>
          <p:nvPr/>
        </p:nvSpPr>
        <p:spPr bwMode="auto">
          <a:xfrm>
            <a:off x="431540" y="3800328"/>
            <a:ext cx="8280920" cy="250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．数据总线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缓冲器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．读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写控制逻辑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．三个数据端口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．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组控制和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控制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8" name="Rectangle 24"/>
          <p:cNvSpPr>
            <a:spLocks noChangeArrowheads="1"/>
          </p:cNvSpPr>
          <p:nvPr/>
        </p:nvSpPr>
        <p:spPr bwMode="auto">
          <a:xfrm>
            <a:off x="3635372" y="3845040"/>
            <a:ext cx="4877444" cy="23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FF66FF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25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接收来自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的读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写控制信号、复位信号、地址信号，发出命令给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组和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组控制电路，控制数据缓冲器以及三个数据端口的工作，实现数据信息、控制信息、状态信息的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传送。</a:t>
            </a:r>
            <a:endParaRPr lang="zh-CN" altLang="en-US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9" name="Rectangle 24"/>
          <p:cNvSpPr>
            <a:spLocks noChangeArrowheads="1"/>
          </p:cNvSpPr>
          <p:nvPr/>
        </p:nvSpPr>
        <p:spPr bwMode="auto">
          <a:xfrm>
            <a:off x="3716332" y="3903619"/>
            <a:ext cx="4877444" cy="23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0070C0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>
              <a:lnSpc>
                <a:spcPct val="94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端口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、端口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、端口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均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可被编程设置为输入端口或输出端口使用，可用来与外部设备相连，与外部设备之间进行数据信息、控制信息和状态信息的交换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en-US" altLang="zh-CN" sz="22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  <a:p>
            <a:pPr>
              <a:lnSpc>
                <a:spcPct val="94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口和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口高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位构成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组，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口和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口低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位构成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lang="zh-CN" altLang="zh-CN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0" name="Rectangle 24"/>
          <p:cNvSpPr>
            <a:spLocks noChangeArrowheads="1"/>
          </p:cNvSpPr>
          <p:nvPr/>
        </p:nvSpPr>
        <p:spPr bwMode="auto">
          <a:xfrm>
            <a:off x="3797292" y="3962199"/>
            <a:ext cx="4877444" cy="23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rgbClr val="FF66FF"/>
            </a:solidFill>
            <a:prstDash val="sys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10000"/>
              </a:lnSpc>
            </a:pPr>
            <a:r>
              <a:rPr lang="zh-CN" altLang="en-US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控制电路</a:t>
            </a:r>
            <a:r>
              <a:rPr lang="zh-CN" altLang="en-US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、Ｂ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组控制电路接收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来自读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写控制逻辑电路的控制信号、从内部数据总线接收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发送过来的控制字，并分别发出相应命令到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组、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组，控制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A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组端口、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组端口的工作方式和输入</a:t>
            </a:r>
            <a:r>
              <a:rPr lang="en-US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zh-CN" sz="22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输出</a:t>
            </a:r>
            <a:r>
              <a:rPr lang="zh-CN" altLang="zh-CN" sz="22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状态。</a:t>
            </a:r>
            <a:endParaRPr lang="zh-CN" altLang="zh-CN" sz="22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25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106 L 0 -0.190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" fill="hold"/>
                                        <p:tgtEl>
                                          <p:spTgt spid="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" fill="hold"/>
                                        <p:tgtEl>
                                          <p:spTgt spid="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" fill="hold"/>
                                        <p:tgtEl>
                                          <p:spTgt spid="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107" grpId="0" animBg="1"/>
      <p:bldP spid="106" grpId="0" build="allAtOnce"/>
      <p:bldP spid="108" grpId="0" animBg="1"/>
      <p:bldP spid="109" grpId="0" animBg="1"/>
      <p:bldP spid="1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5.2.2  8255A</a:t>
            </a:r>
            <a:r>
              <a:rPr lang="zh-CN" altLang="zh-CN" dirty="0"/>
              <a:t>的引脚功能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76200" y="1256086"/>
            <a:ext cx="3657600" cy="5125242"/>
            <a:chOff x="76200" y="1181896"/>
            <a:chExt cx="3657600" cy="5125242"/>
          </a:xfrm>
        </p:grpSpPr>
        <p:sp>
          <p:nvSpPr>
            <p:cNvPr id="55" name="矩形 54"/>
            <p:cNvSpPr/>
            <p:nvPr/>
          </p:nvSpPr>
          <p:spPr>
            <a:xfrm>
              <a:off x="323528" y="1181896"/>
              <a:ext cx="3168000" cy="5076000"/>
            </a:xfrm>
            <a:prstGeom prst="rect">
              <a:avLst/>
            </a:prstGeom>
            <a:solidFill>
              <a:schemeClr val="bg1">
                <a:lumMod val="95000"/>
                <a:alpha val="89804"/>
              </a:schemeClr>
            </a:solidFill>
            <a:ln w="3175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/>
            </a:p>
          </p:txBody>
        </p:sp>
        <p:grpSp>
          <p:nvGrpSpPr>
            <p:cNvPr id="3" name="Group 120"/>
            <p:cNvGrpSpPr>
              <a:grpSpLocks/>
            </p:cNvGrpSpPr>
            <p:nvPr/>
          </p:nvGrpSpPr>
          <p:grpSpPr bwMode="auto">
            <a:xfrm>
              <a:off x="76200" y="1236663"/>
              <a:ext cx="3657600" cy="5070475"/>
              <a:chOff x="48" y="779"/>
              <a:chExt cx="2304" cy="3194"/>
            </a:xfrm>
          </p:grpSpPr>
          <p:sp>
            <p:nvSpPr>
              <p:cNvPr id="5" name="Text Box 114"/>
              <p:cNvSpPr txBox="1">
                <a:spLocks noChangeArrowheads="1"/>
              </p:cNvSpPr>
              <p:nvPr/>
            </p:nvSpPr>
            <p:spPr bwMode="auto">
              <a:xfrm>
                <a:off x="1211" y="780"/>
                <a:ext cx="288" cy="3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endParaRPr lang="en-US" altLang="zh-CN" sz="160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40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39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38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37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36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35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34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33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32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31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30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29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28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27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26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25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24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23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22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21</a:t>
                </a:r>
              </a:p>
              <a:p>
                <a:pPr algn="r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endParaRPr lang="en-US" altLang="zh-CN" sz="16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6" name="Text Box 26"/>
              <p:cNvSpPr txBox="1">
                <a:spLocks noChangeArrowheads="1"/>
              </p:cNvSpPr>
              <p:nvPr/>
            </p:nvSpPr>
            <p:spPr bwMode="auto">
              <a:xfrm>
                <a:off x="816" y="779"/>
                <a:ext cx="288" cy="3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endParaRPr lang="en-US" altLang="zh-CN" sz="1600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3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4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5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6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7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8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9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10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11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12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13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14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15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16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17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18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19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20</a:t>
                </a:r>
              </a:p>
              <a:p>
                <a:pPr algn="l">
                  <a:lnSpc>
                    <a:spcPct val="45000"/>
                  </a:lnSpc>
                  <a:spcBef>
                    <a:spcPct val="50000"/>
                  </a:spcBef>
                  <a:buFontTx/>
                  <a:buNone/>
                </a:pPr>
                <a:endParaRPr lang="en-US" altLang="zh-CN" sz="1600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7" name="Line 5"/>
              <p:cNvSpPr>
                <a:spLocks noChangeShapeType="1"/>
              </p:cNvSpPr>
              <p:nvPr/>
            </p:nvSpPr>
            <p:spPr bwMode="auto">
              <a:xfrm>
                <a:off x="576" y="96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Line 6"/>
              <p:cNvSpPr>
                <a:spLocks noChangeShapeType="1"/>
              </p:cNvSpPr>
              <p:nvPr/>
            </p:nvSpPr>
            <p:spPr bwMode="auto">
              <a:xfrm>
                <a:off x="1488" y="1237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Line 7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Line 8"/>
              <p:cNvSpPr>
                <a:spLocks noChangeShapeType="1"/>
              </p:cNvSpPr>
              <p:nvPr/>
            </p:nvSpPr>
            <p:spPr bwMode="auto">
              <a:xfrm>
                <a:off x="1488" y="153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Line 9"/>
              <p:cNvSpPr>
                <a:spLocks noChangeShapeType="1"/>
              </p:cNvSpPr>
              <p:nvPr/>
            </p:nvSpPr>
            <p:spPr bwMode="auto">
              <a:xfrm>
                <a:off x="1488" y="168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Line 10"/>
              <p:cNvSpPr>
                <a:spLocks noChangeShapeType="1"/>
              </p:cNvSpPr>
              <p:nvPr/>
            </p:nvSpPr>
            <p:spPr bwMode="auto">
              <a:xfrm flipH="1">
                <a:off x="1488" y="196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Line 11"/>
              <p:cNvSpPr>
                <a:spLocks noChangeShapeType="1"/>
              </p:cNvSpPr>
              <p:nvPr/>
            </p:nvSpPr>
            <p:spPr bwMode="auto">
              <a:xfrm flipH="1">
                <a:off x="1488" y="211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2"/>
              <p:cNvSpPr>
                <a:spLocks noChangeShapeType="1"/>
              </p:cNvSpPr>
              <p:nvPr/>
            </p:nvSpPr>
            <p:spPr bwMode="auto">
              <a:xfrm flipH="1">
                <a:off x="1488" y="949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Line 13"/>
              <p:cNvSpPr>
                <a:spLocks noChangeShapeType="1"/>
              </p:cNvSpPr>
              <p:nvPr/>
            </p:nvSpPr>
            <p:spPr bwMode="auto">
              <a:xfrm>
                <a:off x="1488" y="182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Line 14"/>
              <p:cNvSpPr>
                <a:spLocks noChangeShapeType="1"/>
              </p:cNvSpPr>
              <p:nvPr/>
            </p:nvSpPr>
            <p:spPr bwMode="auto">
              <a:xfrm>
                <a:off x="576" y="110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" name="Line 15"/>
              <p:cNvSpPr>
                <a:spLocks noChangeShapeType="1"/>
              </p:cNvSpPr>
              <p:nvPr/>
            </p:nvSpPr>
            <p:spPr bwMode="auto">
              <a:xfrm>
                <a:off x="576" y="124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Line 16"/>
              <p:cNvSpPr>
                <a:spLocks noChangeShapeType="1"/>
              </p:cNvSpPr>
              <p:nvPr/>
            </p:nvSpPr>
            <p:spPr bwMode="auto">
              <a:xfrm>
                <a:off x="576" y="139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17"/>
              <p:cNvSpPr>
                <a:spLocks noChangeShapeType="1"/>
              </p:cNvSpPr>
              <p:nvPr/>
            </p:nvSpPr>
            <p:spPr bwMode="auto">
              <a:xfrm>
                <a:off x="576" y="153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8"/>
              <p:cNvSpPr>
                <a:spLocks noChangeShapeType="1"/>
              </p:cNvSpPr>
              <p:nvPr/>
            </p:nvSpPr>
            <p:spPr bwMode="auto">
              <a:xfrm>
                <a:off x="576" y="168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9"/>
              <p:cNvSpPr>
                <a:spLocks noChangeShapeType="1"/>
              </p:cNvSpPr>
              <p:nvPr/>
            </p:nvSpPr>
            <p:spPr bwMode="auto">
              <a:xfrm>
                <a:off x="576" y="182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20"/>
              <p:cNvSpPr>
                <a:spLocks noChangeShapeType="1"/>
              </p:cNvSpPr>
              <p:nvPr/>
            </p:nvSpPr>
            <p:spPr bwMode="auto">
              <a:xfrm>
                <a:off x="576" y="196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>
                <a:off x="576" y="211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Line 22"/>
              <p:cNvSpPr>
                <a:spLocks noChangeShapeType="1"/>
              </p:cNvSpPr>
              <p:nvPr/>
            </p:nvSpPr>
            <p:spPr bwMode="auto">
              <a:xfrm>
                <a:off x="1488" y="1093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816" y="853"/>
                <a:ext cx="672" cy="297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Text Box 27"/>
              <p:cNvSpPr txBox="1">
                <a:spLocks noChangeArrowheads="1"/>
              </p:cNvSpPr>
              <p:nvPr/>
            </p:nvSpPr>
            <p:spPr bwMode="auto">
              <a:xfrm>
                <a:off x="1056" y="1928"/>
                <a:ext cx="232" cy="8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4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3300"/>
                    </a:solidFill>
                    <a:latin typeface="Times New Roman" pitchFamily="18" charset="0"/>
                  </a:rPr>
                  <a:t>8</a:t>
                </a:r>
              </a:p>
              <a:p>
                <a:pPr>
                  <a:lnSpc>
                    <a:spcPct val="4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3300"/>
                    </a:solidFill>
                    <a:latin typeface="Times New Roman" pitchFamily="18" charset="0"/>
                  </a:rPr>
                  <a:t>2</a:t>
                </a:r>
              </a:p>
              <a:p>
                <a:pPr>
                  <a:lnSpc>
                    <a:spcPct val="4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3300"/>
                    </a:solidFill>
                    <a:latin typeface="Times New Roman" pitchFamily="18" charset="0"/>
                  </a:rPr>
                  <a:t>5</a:t>
                </a:r>
              </a:p>
              <a:p>
                <a:pPr>
                  <a:lnSpc>
                    <a:spcPct val="4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3300"/>
                    </a:solidFill>
                    <a:latin typeface="Times New Roman" pitchFamily="18" charset="0"/>
                  </a:rPr>
                  <a:t>5</a:t>
                </a:r>
              </a:p>
              <a:p>
                <a:pPr>
                  <a:lnSpc>
                    <a:spcPct val="4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3300"/>
                    </a:solidFill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 flipH="1">
                <a:off x="1488" y="225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Line 30"/>
              <p:cNvSpPr>
                <a:spLocks noChangeShapeType="1"/>
              </p:cNvSpPr>
              <p:nvPr/>
            </p:nvSpPr>
            <p:spPr bwMode="auto">
              <a:xfrm>
                <a:off x="406" y="1621"/>
                <a:ext cx="1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Text Box 31"/>
              <p:cNvSpPr txBox="1">
                <a:spLocks noChangeArrowheads="1"/>
              </p:cNvSpPr>
              <p:nvPr/>
            </p:nvSpPr>
            <p:spPr bwMode="auto">
              <a:xfrm>
                <a:off x="48" y="864"/>
                <a:ext cx="576" cy="2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PA3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PA2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PA1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PA0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RD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CS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GND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A1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A0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PC7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PC6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PC5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PC4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PC1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PC2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PC3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PB0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PB1</a:t>
                </a:r>
              </a:p>
              <a:p>
                <a:pPr algn="r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>
                    <a:solidFill>
                      <a:schemeClr val="tx1"/>
                    </a:solidFill>
                    <a:latin typeface="Times New Roman" pitchFamily="18" charset="0"/>
                  </a:rPr>
                  <a:t>PB2</a:t>
                </a:r>
              </a:p>
            </p:txBody>
          </p:sp>
          <p:sp>
            <p:nvSpPr>
              <p:cNvPr id="30" name="Line 32"/>
              <p:cNvSpPr>
                <a:spLocks noChangeShapeType="1"/>
              </p:cNvSpPr>
              <p:nvPr/>
            </p:nvSpPr>
            <p:spPr bwMode="auto">
              <a:xfrm>
                <a:off x="395" y="1466"/>
                <a:ext cx="1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Text Box 34"/>
              <p:cNvSpPr txBox="1">
                <a:spLocks noChangeArrowheads="1"/>
              </p:cNvSpPr>
              <p:nvPr/>
            </p:nvSpPr>
            <p:spPr bwMode="auto">
              <a:xfrm>
                <a:off x="1680" y="864"/>
                <a:ext cx="672" cy="29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PA4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PA5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PA6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PA7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WR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RESET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D0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D1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D2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D3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D4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D5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D6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D7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 err="1">
                    <a:solidFill>
                      <a:schemeClr val="tx1"/>
                    </a:solidFill>
                    <a:latin typeface="Times New Roman" pitchFamily="18" charset="0"/>
                  </a:rPr>
                  <a:t>Vcc</a:t>
                </a:r>
                <a:endParaRPr lang="en-US" altLang="zh-CN" sz="1600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PB7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PB6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PB5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PB4</a:t>
                </a:r>
              </a:p>
              <a:p>
                <a:pPr algn="l">
                  <a:lnSpc>
                    <a:spcPct val="85000"/>
                  </a:lnSpc>
                  <a:spcBef>
                    <a:spcPct val="1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</a:rPr>
                  <a:t>PB3</a:t>
                </a:r>
              </a:p>
            </p:txBody>
          </p:sp>
          <p:sp>
            <p:nvSpPr>
              <p:cNvPr id="32" name="Line 35"/>
              <p:cNvSpPr>
                <a:spLocks noChangeShapeType="1"/>
              </p:cNvSpPr>
              <p:nvPr/>
            </p:nvSpPr>
            <p:spPr bwMode="auto">
              <a:xfrm>
                <a:off x="1728" y="1466"/>
                <a:ext cx="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anchor="ctr"/>
              <a:lstStyle/>
              <a:p>
                <a:endParaRPr lang="zh-CN" altLang="en-US"/>
              </a:p>
            </p:txBody>
          </p:sp>
          <p:sp>
            <p:nvSpPr>
              <p:cNvPr id="33" name="Line 36"/>
              <p:cNvSpPr>
                <a:spLocks noChangeShapeType="1"/>
              </p:cNvSpPr>
              <p:nvPr/>
            </p:nvSpPr>
            <p:spPr bwMode="auto">
              <a:xfrm>
                <a:off x="576" y="225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Line 37"/>
              <p:cNvSpPr>
                <a:spLocks noChangeShapeType="1"/>
              </p:cNvSpPr>
              <p:nvPr/>
            </p:nvSpPr>
            <p:spPr bwMode="auto">
              <a:xfrm>
                <a:off x="576" y="2411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5" name="Line 38"/>
              <p:cNvSpPr>
                <a:spLocks noChangeShapeType="1"/>
              </p:cNvSpPr>
              <p:nvPr/>
            </p:nvSpPr>
            <p:spPr bwMode="auto">
              <a:xfrm>
                <a:off x="576" y="2555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Line 39"/>
              <p:cNvSpPr>
                <a:spLocks noChangeShapeType="1"/>
              </p:cNvSpPr>
              <p:nvPr/>
            </p:nvSpPr>
            <p:spPr bwMode="auto">
              <a:xfrm>
                <a:off x="576" y="2699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7" name="Line 40"/>
              <p:cNvSpPr>
                <a:spLocks noChangeShapeType="1"/>
              </p:cNvSpPr>
              <p:nvPr/>
            </p:nvSpPr>
            <p:spPr bwMode="auto">
              <a:xfrm>
                <a:off x="576" y="2843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8" name="Line 41"/>
              <p:cNvSpPr>
                <a:spLocks noChangeShapeType="1"/>
              </p:cNvSpPr>
              <p:nvPr/>
            </p:nvSpPr>
            <p:spPr bwMode="auto">
              <a:xfrm>
                <a:off x="576" y="2991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42"/>
              <p:cNvSpPr>
                <a:spLocks noChangeShapeType="1"/>
              </p:cNvSpPr>
              <p:nvPr/>
            </p:nvSpPr>
            <p:spPr bwMode="auto">
              <a:xfrm>
                <a:off x="576" y="314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43"/>
              <p:cNvSpPr>
                <a:spLocks noChangeShapeType="1"/>
              </p:cNvSpPr>
              <p:nvPr/>
            </p:nvSpPr>
            <p:spPr bwMode="auto">
              <a:xfrm>
                <a:off x="576" y="329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44"/>
              <p:cNvSpPr>
                <a:spLocks noChangeShapeType="1"/>
              </p:cNvSpPr>
              <p:nvPr/>
            </p:nvSpPr>
            <p:spPr bwMode="auto">
              <a:xfrm>
                <a:off x="576" y="343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45"/>
              <p:cNvSpPr>
                <a:spLocks noChangeShapeType="1"/>
              </p:cNvSpPr>
              <p:nvPr/>
            </p:nvSpPr>
            <p:spPr bwMode="auto">
              <a:xfrm>
                <a:off x="576" y="357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Line 46"/>
              <p:cNvSpPr>
                <a:spLocks noChangeShapeType="1"/>
              </p:cNvSpPr>
              <p:nvPr/>
            </p:nvSpPr>
            <p:spPr bwMode="auto">
              <a:xfrm>
                <a:off x="576" y="372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Line 47"/>
              <p:cNvSpPr>
                <a:spLocks noChangeShapeType="1"/>
              </p:cNvSpPr>
              <p:nvPr/>
            </p:nvSpPr>
            <p:spPr bwMode="auto">
              <a:xfrm>
                <a:off x="1488" y="240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48"/>
              <p:cNvSpPr>
                <a:spLocks noChangeShapeType="1"/>
              </p:cNvSpPr>
              <p:nvPr/>
            </p:nvSpPr>
            <p:spPr bwMode="auto">
              <a:xfrm>
                <a:off x="1488" y="254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49"/>
              <p:cNvSpPr>
                <a:spLocks noChangeShapeType="1"/>
              </p:cNvSpPr>
              <p:nvPr/>
            </p:nvSpPr>
            <p:spPr bwMode="auto">
              <a:xfrm>
                <a:off x="1488" y="268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50"/>
              <p:cNvSpPr>
                <a:spLocks noChangeShapeType="1"/>
              </p:cNvSpPr>
              <p:nvPr/>
            </p:nvSpPr>
            <p:spPr bwMode="auto">
              <a:xfrm>
                <a:off x="1488" y="283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51"/>
              <p:cNvSpPr>
                <a:spLocks noChangeShapeType="1"/>
              </p:cNvSpPr>
              <p:nvPr/>
            </p:nvSpPr>
            <p:spPr bwMode="auto">
              <a:xfrm>
                <a:off x="1488" y="2987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Line 52"/>
              <p:cNvSpPr>
                <a:spLocks noChangeShapeType="1"/>
              </p:cNvSpPr>
              <p:nvPr/>
            </p:nvSpPr>
            <p:spPr bwMode="auto">
              <a:xfrm>
                <a:off x="1488" y="314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53"/>
              <p:cNvSpPr>
                <a:spLocks noChangeShapeType="1"/>
              </p:cNvSpPr>
              <p:nvPr/>
            </p:nvSpPr>
            <p:spPr bwMode="auto">
              <a:xfrm>
                <a:off x="1488" y="3290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54"/>
              <p:cNvSpPr>
                <a:spLocks noChangeShapeType="1"/>
              </p:cNvSpPr>
              <p:nvPr/>
            </p:nvSpPr>
            <p:spPr bwMode="auto">
              <a:xfrm>
                <a:off x="1488" y="343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Line 55"/>
              <p:cNvSpPr>
                <a:spLocks noChangeShapeType="1"/>
              </p:cNvSpPr>
              <p:nvPr/>
            </p:nvSpPr>
            <p:spPr bwMode="auto">
              <a:xfrm>
                <a:off x="1488" y="3578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56"/>
              <p:cNvSpPr>
                <a:spLocks noChangeShapeType="1"/>
              </p:cNvSpPr>
              <p:nvPr/>
            </p:nvSpPr>
            <p:spPr bwMode="auto">
              <a:xfrm>
                <a:off x="1488" y="372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Text Box 100"/>
          <p:cNvSpPr txBox="1">
            <a:spLocks noChangeArrowheads="1"/>
          </p:cNvSpPr>
          <p:nvPr/>
        </p:nvSpPr>
        <p:spPr bwMode="auto">
          <a:xfrm>
            <a:off x="4401007" y="5733256"/>
            <a:ext cx="3733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C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8255A</a:t>
            </a:r>
            <a:r>
              <a:rPr lang="zh-CN" altLang="en-US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读</a:t>
            </a:r>
            <a:r>
              <a:rPr lang="en-US" altLang="zh-CN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000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写功能表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6" name="表格 5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7459356"/>
                  </p:ext>
                </p:extLst>
              </p:nvPr>
            </p:nvGraphicFramePr>
            <p:xfrm>
              <a:off x="3635896" y="2132856"/>
              <a:ext cx="5220000" cy="35333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96000"/>
                    <a:gridCol w="396000"/>
                    <a:gridCol w="360000"/>
                    <a:gridCol w="360000"/>
                    <a:gridCol w="360000"/>
                    <a:gridCol w="3348000"/>
                  </a:tblGrid>
                  <a:tr h="43204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A1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A0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zh-CN" sz="1600" i="1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zh-CN" altLang="en-US" sz="1600" b="0" i="0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CS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zh-CN" sz="1600" i="1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600" b="0" i="0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RD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acc>
                                  <m:accPr>
                                    <m:chr m:val="̅"/>
                                    <m:ctrlPr>
                                      <a:rPr lang="en-US" altLang="zh-CN" sz="1600" i="1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1600" b="0" i="0" kern="100" smtClean="0">
                                        <a:solidFill>
                                          <a:srgbClr val="002060"/>
                                        </a:solidFill>
                                        <a:effectLst/>
                                        <a:latin typeface="Cambria Math"/>
                                        <a:ea typeface="宋体" pitchFamily="2" charset="-122"/>
                                        <a:cs typeface="Times New Roman" pitchFamily="18" charset="0"/>
                                      </a:rPr>
                                      <m:t>WR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US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zh-CN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8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数据由系统数据总线送到</a:t>
                          </a: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</a:t>
                          </a: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数据由系统数据总线送到</a:t>
                          </a: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数据由系统数据总线送到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C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控制字由系统数据总线送到控制口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口送到系统数据总线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口送到系统数据总线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数据或状态由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C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口送到系统数据总线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禁止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6" name="表格 5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7459356"/>
                  </p:ext>
                </p:extLst>
              </p:nvPr>
            </p:nvGraphicFramePr>
            <p:xfrm>
              <a:off x="3635896" y="2132856"/>
              <a:ext cx="5220000" cy="35333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96000"/>
                    <a:gridCol w="396000"/>
                    <a:gridCol w="360000"/>
                    <a:gridCol w="360000"/>
                    <a:gridCol w="360000"/>
                    <a:gridCol w="3348000"/>
                  </a:tblGrid>
                  <a:tr h="43204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A1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en-US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A0</a:t>
                          </a:r>
                          <a:endParaRPr lang="zh-CN" sz="1600" kern="1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l="-220339" t="-4225" r="-1132203" b="-729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l="-320339" t="-4225" r="-1032203" b="-729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2"/>
                          <a:stretch>
                            <a:fillRect l="-420339" t="-4225" r="-932203" b="-729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50"/>
                            </a:spcBef>
                            <a:spcAft>
                              <a:spcPts val="250"/>
                            </a:spcAft>
                          </a:pPr>
                          <a:r>
                            <a:rPr lang="zh-CN" sz="1600" kern="1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DDDDFF"/>
                        </a:solidFill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8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数据由系统数据总线送到</a:t>
                          </a: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</a:t>
                          </a: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数据由系统数据总线送到</a:t>
                          </a: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数据由系统数据总线送到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C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控制字由系统数据总线送到控制口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A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口送到系统数据总线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数据由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B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口送到系统数据总线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数据或状态由</a:t>
                          </a: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C</a:t>
                          </a: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口送到系统数据总线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0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无操作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101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en-US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1</a:t>
                          </a:r>
                          <a:endParaRPr lang="zh-CN" sz="1600" dirty="0">
                            <a:solidFill>
                              <a:srgbClr val="002060"/>
                            </a:solidFill>
                            <a:effectLst/>
                            <a:latin typeface="Times New Roman" pitchFamily="18" charset="0"/>
                            <a:ea typeface="宋体" pitchFamily="2" charset="-122"/>
                            <a:cs typeface="Times New Roman" pitchFamily="18" charset="0"/>
                          </a:endParaRP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×</a:t>
                          </a:r>
                        </a:p>
                      </a:txBody>
                      <a:tcPr marL="68580" marR="68580" marT="0" marB="0" anchor="ctr"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ts val="1200"/>
                            </a:lnSpc>
                            <a:spcBef>
                              <a:spcPts val="200"/>
                            </a:spcBef>
                            <a:spcAft>
                              <a:spcPts val="200"/>
                            </a:spcAft>
                          </a:pPr>
                          <a:r>
                            <a:rPr lang="zh-CN" sz="1600" dirty="0">
                              <a:solidFill>
                                <a:srgbClr val="002060"/>
                              </a:solidFill>
                              <a:effectLst/>
                              <a:latin typeface="Times New Roman" pitchFamily="18" charset="0"/>
                              <a:ea typeface="宋体" pitchFamily="2" charset="-122"/>
                              <a:cs typeface="Times New Roman" pitchFamily="18" charset="0"/>
                            </a:rPr>
                            <a:t>禁止</a:t>
                          </a: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B05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2304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31540" y="1853535"/>
            <a:ext cx="8280920" cy="4023737"/>
          </a:xfrm>
          <a:prstGeom prst="rect">
            <a:avLst/>
          </a:prstGeom>
          <a:solidFill>
            <a:schemeClr val="bg1">
              <a:lumMod val="85000"/>
              <a:alpha val="89804"/>
            </a:schemeClr>
          </a:solidFill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5.2.3  8255A</a:t>
            </a:r>
            <a:r>
              <a:rPr lang="zh-CN" altLang="zh-CN" dirty="0"/>
              <a:t>的控制字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11560" y="2118000"/>
            <a:ext cx="7920880" cy="3600400"/>
            <a:chOff x="611560" y="2118000"/>
            <a:chExt cx="7920880" cy="3600400"/>
          </a:xfrm>
        </p:grpSpPr>
        <p:sp>
          <p:nvSpPr>
            <p:cNvPr id="30720" name="Rectangle 42"/>
            <p:cNvSpPr>
              <a:spLocks noChangeArrowheads="1"/>
            </p:cNvSpPr>
            <p:nvPr/>
          </p:nvSpPr>
          <p:spPr bwMode="auto">
            <a:xfrm>
              <a:off x="1042558" y="2657751"/>
              <a:ext cx="5708290" cy="476989"/>
            </a:xfrm>
            <a:prstGeom prst="rect">
              <a:avLst/>
            </a:prstGeom>
            <a:solidFill>
              <a:srgbClr val="E4E1DD">
                <a:alpha val="8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611560" y="3449082"/>
              <a:ext cx="1534089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 A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口方式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611560" y="3746212"/>
              <a:ext cx="1534089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01 A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口方式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611560" y="4040201"/>
              <a:ext cx="1534089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1x A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口方式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2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750933" y="4224682"/>
              <a:ext cx="1531917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 A</a:t>
              </a: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口输出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750933" y="4539236"/>
              <a:ext cx="1531917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 A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口输入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1907705" y="4918018"/>
              <a:ext cx="2083521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 C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口高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位输出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1907705" y="5241310"/>
              <a:ext cx="2083522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 C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口高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位输入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5218931" y="4710860"/>
              <a:ext cx="1531917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 B</a:t>
              </a: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口方式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5218931" y="5034153"/>
              <a:ext cx="1531917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 B</a:t>
              </a: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口方式</a:t>
              </a: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5929480" y="4067417"/>
              <a:ext cx="153191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 B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口输出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5929480" y="4390708"/>
              <a:ext cx="153191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 B</a:t>
              </a: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口输入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6635682" y="3408279"/>
              <a:ext cx="1824750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 C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口低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位输出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6635682" y="3731570"/>
              <a:ext cx="1896758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 C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口低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4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位输入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879270" y="2199859"/>
              <a:ext cx="102843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spc="-150" normalizeH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特征位</a:t>
              </a:r>
              <a:endParaRPr kumimoji="0" lang="zh-CN" sz="2000" b="0" i="0" u="none" strike="noStrike" cap="none" spc="-150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0" name="Text Box 18"/>
            <p:cNvSpPr txBox="1">
              <a:spLocks noChangeArrowheads="1"/>
            </p:cNvSpPr>
            <p:nvPr/>
          </p:nvSpPr>
          <p:spPr bwMode="auto">
            <a:xfrm>
              <a:off x="1750933" y="2199859"/>
              <a:ext cx="2853059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  A</a:t>
              </a: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组控制    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4619202" y="2199859"/>
              <a:ext cx="2125126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B</a:t>
              </a:r>
              <a:r>
                <a:rPr kumimoji="0" lang="zh-CN" altLang="en-US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组控制  </a:t>
              </a:r>
              <a:endParaRPr kumimoji="0" 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1036040" y="2711477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1757453" y="2711477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2465828" y="2711477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3180722" y="2711477"/>
              <a:ext cx="714895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6" name="Text Box 24"/>
            <p:cNvSpPr txBox="1">
              <a:spLocks noChangeArrowheads="1"/>
            </p:cNvSpPr>
            <p:nvPr/>
          </p:nvSpPr>
          <p:spPr bwMode="auto">
            <a:xfrm>
              <a:off x="3889097" y="2711477"/>
              <a:ext cx="714895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4612684" y="2711477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>
              <a:off x="5321059" y="2711477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6029435" y="2711477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30749" name="AutoShape 29"/>
            <p:cNvCxnSpPr>
              <a:cxnSpLocks noChangeShapeType="1"/>
            </p:cNvCxnSpPr>
            <p:nvPr/>
          </p:nvCxnSpPr>
          <p:spPr bwMode="auto">
            <a:xfrm>
              <a:off x="6389245" y="3134740"/>
              <a:ext cx="0" cy="44686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0" name="AutoShape 30"/>
            <p:cNvCxnSpPr>
              <a:cxnSpLocks noChangeShapeType="1"/>
            </p:cNvCxnSpPr>
            <p:nvPr/>
          </p:nvCxnSpPr>
          <p:spPr bwMode="auto">
            <a:xfrm flipH="1">
              <a:off x="6389245" y="3581603"/>
              <a:ext cx="20861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1" name="AutoShape 31"/>
            <p:cNvCxnSpPr>
              <a:cxnSpLocks noChangeShapeType="1"/>
            </p:cNvCxnSpPr>
            <p:nvPr/>
          </p:nvCxnSpPr>
          <p:spPr bwMode="auto">
            <a:xfrm>
              <a:off x="5682554" y="3134740"/>
              <a:ext cx="0" cy="10970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2" name="AutoShape 32"/>
            <p:cNvCxnSpPr>
              <a:cxnSpLocks noChangeShapeType="1"/>
            </p:cNvCxnSpPr>
            <p:nvPr/>
          </p:nvCxnSpPr>
          <p:spPr bwMode="auto">
            <a:xfrm flipH="1">
              <a:off x="5682554" y="4231815"/>
              <a:ext cx="20861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3" name="AutoShape 33"/>
            <p:cNvCxnSpPr>
              <a:cxnSpLocks noChangeShapeType="1"/>
            </p:cNvCxnSpPr>
            <p:nvPr/>
          </p:nvCxnSpPr>
          <p:spPr bwMode="auto">
            <a:xfrm>
              <a:off x="4970647" y="3134740"/>
              <a:ext cx="0" cy="174101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4" name="AutoShape 34"/>
            <p:cNvCxnSpPr>
              <a:cxnSpLocks noChangeShapeType="1"/>
            </p:cNvCxnSpPr>
            <p:nvPr/>
          </p:nvCxnSpPr>
          <p:spPr bwMode="auto">
            <a:xfrm flipH="1">
              <a:off x="4970647" y="4875750"/>
              <a:ext cx="20861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5" name="AutoShape 35"/>
            <p:cNvCxnSpPr>
              <a:cxnSpLocks noChangeShapeType="1"/>
            </p:cNvCxnSpPr>
            <p:nvPr/>
          </p:nvCxnSpPr>
          <p:spPr bwMode="auto">
            <a:xfrm>
              <a:off x="4255264" y="3134740"/>
              <a:ext cx="0" cy="194937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6" name="AutoShape 36"/>
            <p:cNvCxnSpPr>
              <a:cxnSpLocks noChangeShapeType="1"/>
            </p:cNvCxnSpPr>
            <p:nvPr/>
          </p:nvCxnSpPr>
          <p:spPr bwMode="auto">
            <a:xfrm flipH="1">
              <a:off x="4044908" y="5084119"/>
              <a:ext cx="20861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AutoShape 37"/>
            <p:cNvSpPr>
              <a:spLocks/>
            </p:cNvSpPr>
            <p:nvPr/>
          </p:nvSpPr>
          <p:spPr bwMode="auto">
            <a:xfrm rot="16200000">
              <a:off x="2429293" y="2599255"/>
              <a:ext cx="71548" cy="1330804"/>
            </a:xfrm>
            <a:prstGeom prst="leftBracket">
              <a:avLst>
                <a:gd name="adj" fmla="val 22383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30758" name="AutoShape 38"/>
            <p:cNvCxnSpPr>
              <a:cxnSpLocks noChangeShapeType="1"/>
            </p:cNvCxnSpPr>
            <p:nvPr/>
          </p:nvCxnSpPr>
          <p:spPr bwMode="auto">
            <a:xfrm>
              <a:off x="3545965" y="3134740"/>
              <a:ext cx="0" cy="12338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9" name="AutoShape 39"/>
            <p:cNvCxnSpPr>
              <a:cxnSpLocks noChangeShapeType="1"/>
            </p:cNvCxnSpPr>
            <p:nvPr/>
          </p:nvCxnSpPr>
          <p:spPr bwMode="auto">
            <a:xfrm flipH="1">
              <a:off x="3337348" y="4368635"/>
              <a:ext cx="20861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0" name="AutoShape 40"/>
            <p:cNvCxnSpPr>
              <a:cxnSpLocks noChangeShapeType="1"/>
            </p:cNvCxnSpPr>
            <p:nvPr/>
          </p:nvCxnSpPr>
          <p:spPr bwMode="auto">
            <a:xfrm>
              <a:off x="2473325" y="3311728"/>
              <a:ext cx="0" cy="2987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1" name="AutoShape 41"/>
            <p:cNvCxnSpPr>
              <a:cxnSpLocks noChangeShapeType="1"/>
            </p:cNvCxnSpPr>
            <p:nvPr/>
          </p:nvCxnSpPr>
          <p:spPr bwMode="auto">
            <a:xfrm flipH="1">
              <a:off x="2264707" y="3606708"/>
              <a:ext cx="20861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3" name="AutoShape 43"/>
            <p:cNvCxnSpPr>
              <a:cxnSpLocks noChangeShapeType="1"/>
            </p:cNvCxnSpPr>
            <p:nvPr/>
          </p:nvCxnSpPr>
          <p:spPr bwMode="auto">
            <a:xfrm>
              <a:off x="1757941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4" name="AutoShape 44"/>
            <p:cNvCxnSpPr>
              <a:cxnSpLocks noChangeShapeType="1"/>
            </p:cNvCxnSpPr>
            <p:nvPr/>
          </p:nvCxnSpPr>
          <p:spPr bwMode="auto">
            <a:xfrm>
              <a:off x="2473325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5" name="AutoShape 45"/>
            <p:cNvCxnSpPr>
              <a:cxnSpLocks noChangeShapeType="1"/>
            </p:cNvCxnSpPr>
            <p:nvPr/>
          </p:nvCxnSpPr>
          <p:spPr bwMode="auto">
            <a:xfrm>
              <a:off x="3188708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6" name="AutoShape 46"/>
            <p:cNvCxnSpPr>
              <a:cxnSpLocks noChangeShapeType="1"/>
            </p:cNvCxnSpPr>
            <p:nvPr/>
          </p:nvCxnSpPr>
          <p:spPr bwMode="auto">
            <a:xfrm>
              <a:off x="3890184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7" name="AutoShape 47"/>
            <p:cNvCxnSpPr>
              <a:cxnSpLocks noChangeShapeType="1"/>
            </p:cNvCxnSpPr>
            <p:nvPr/>
          </p:nvCxnSpPr>
          <p:spPr bwMode="auto">
            <a:xfrm>
              <a:off x="4618606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8" name="AutoShape 48"/>
            <p:cNvCxnSpPr>
              <a:cxnSpLocks noChangeShapeType="1"/>
            </p:cNvCxnSpPr>
            <p:nvPr/>
          </p:nvCxnSpPr>
          <p:spPr bwMode="auto">
            <a:xfrm>
              <a:off x="5327035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9" name="AutoShape 49"/>
            <p:cNvCxnSpPr>
              <a:cxnSpLocks noChangeShapeType="1"/>
            </p:cNvCxnSpPr>
            <p:nvPr/>
          </p:nvCxnSpPr>
          <p:spPr bwMode="auto">
            <a:xfrm>
              <a:off x="6042419" y="2657751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0" name="AutoShape 50"/>
            <p:cNvCxnSpPr>
              <a:cxnSpLocks noChangeShapeType="1"/>
            </p:cNvCxnSpPr>
            <p:nvPr/>
          </p:nvCxnSpPr>
          <p:spPr bwMode="auto">
            <a:xfrm>
              <a:off x="1757941" y="21180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1" name="AutoShape 51"/>
            <p:cNvCxnSpPr>
              <a:cxnSpLocks noChangeShapeType="1"/>
            </p:cNvCxnSpPr>
            <p:nvPr/>
          </p:nvCxnSpPr>
          <p:spPr bwMode="auto">
            <a:xfrm>
              <a:off x="1042558" y="21180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2" name="AutoShape 52"/>
            <p:cNvCxnSpPr>
              <a:cxnSpLocks noChangeShapeType="1"/>
            </p:cNvCxnSpPr>
            <p:nvPr/>
          </p:nvCxnSpPr>
          <p:spPr bwMode="auto">
            <a:xfrm>
              <a:off x="4618606" y="21180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3" name="AutoShape 53"/>
            <p:cNvCxnSpPr>
              <a:cxnSpLocks noChangeShapeType="1"/>
            </p:cNvCxnSpPr>
            <p:nvPr/>
          </p:nvCxnSpPr>
          <p:spPr bwMode="auto">
            <a:xfrm>
              <a:off x="6750848" y="2118000"/>
              <a:ext cx="0" cy="4769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8" name="TextBox 57"/>
          <p:cNvSpPr txBox="1"/>
          <p:nvPr/>
        </p:nvSpPr>
        <p:spPr>
          <a:xfrm>
            <a:off x="540000" y="1124744"/>
            <a:ext cx="3672800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 dirty="0" smtClean="0"/>
              <a:t>1</a:t>
            </a:r>
            <a:r>
              <a:rPr lang="zh-CN" altLang="zh-CN" dirty="0"/>
              <a:t>．工作方式控制字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86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5.2.3  8255A</a:t>
            </a:r>
            <a:r>
              <a:rPr lang="zh-CN" altLang="zh-CN" dirty="0"/>
              <a:t>的控制字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124744"/>
            <a:ext cx="4493538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zh-CN"/>
            </a:defPPr>
            <a:lvl1pPr>
              <a:defRPr sz="320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zh-CN" dirty="0" smtClean="0"/>
              <a:t>．</a:t>
            </a:r>
            <a:r>
              <a:rPr lang="en-US" altLang="zh-CN" dirty="0" smtClean="0"/>
              <a:t>C</a:t>
            </a:r>
            <a:r>
              <a:rPr lang="zh-CN" altLang="zh-CN" dirty="0"/>
              <a:t>口置位</a:t>
            </a:r>
            <a:r>
              <a:rPr lang="en-US" altLang="zh-CN" dirty="0"/>
              <a:t>/</a:t>
            </a:r>
            <a:r>
              <a:rPr lang="zh-CN" altLang="zh-CN" dirty="0"/>
              <a:t>复位控制字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1540" y="1853535"/>
            <a:ext cx="8280920" cy="4239761"/>
          </a:xfrm>
          <a:prstGeom prst="rect">
            <a:avLst/>
          </a:prstGeom>
          <a:solidFill>
            <a:schemeClr val="bg1">
              <a:lumMod val="85000"/>
              <a:alpha val="89804"/>
            </a:schemeClr>
          </a:solidFill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grpSp>
        <p:nvGrpSpPr>
          <p:cNvPr id="110" name="组合 109"/>
          <p:cNvGrpSpPr/>
          <p:nvPr/>
        </p:nvGrpSpPr>
        <p:grpSpPr>
          <a:xfrm>
            <a:off x="697856" y="2218584"/>
            <a:ext cx="7818902" cy="3802704"/>
            <a:chOff x="893558" y="2189440"/>
            <a:chExt cx="7818902" cy="3802704"/>
          </a:xfrm>
        </p:grpSpPr>
        <p:sp>
          <p:nvSpPr>
            <p:cNvPr id="58" name="Text Box 49"/>
            <p:cNvSpPr txBox="1">
              <a:spLocks noChangeArrowheads="1"/>
            </p:cNvSpPr>
            <p:nvPr/>
          </p:nvSpPr>
          <p:spPr bwMode="auto">
            <a:xfrm>
              <a:off x="1770442" y="2267132"/>
              <a:ext cx="2115411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未用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9" name="Text Box 23"/>
            <p:cNvSpPr txBox="1">
              <a:spLocks noChangeArrowheads="1"/>
            </p:cNvSpPr>
            <p:nvPr/>
          </p:nvSpPr>
          <p:spPr bwMode="auto">
            <a:xfrm>
              <a:off x="3879345" y="2267132"/>
              <a:ext cx="2176161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    C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口位选择    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0" name="Text Box 24"/>
            <p:cNvSpPr txBox="1">
              <a:spLocks noChangeArrowheads="1"/>
            </p:cNvSpPr>
            <p:nvPr/>
          </p:nvSpPr>
          <p:spPr bwMode="auto">
            <a:xfrm>
              <a:off x="6120231" y="2189440"/>
              <a:ext cx="1418953" cy="67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置位</a:t>
              </a: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/</a:t>
              </a:r>
            </a:p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复位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1" name="Text Box 38"/>
            <p:cNvSpPr txBox="1">
              <a:spLocks noChangeArrowheads="1"/>
            </p:cNvSpPr>
            <p:nvPr/>
          </p:nvSpPr>
          <p:spPr bwMode="auto">
            <a:xfrm>
              <a:off x="5237547" y="3405167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 PC0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2" name="Text Box 39"/>
            <p:cNvSpPr txBox="1">
              <a:spLocks noChangeArrowheads="1"/>
            </p:cNvSpPr>
            <p:nvPr/>
          </p:nvSpPr>
          <p:spPr bwMode="auto">
            <a:xfrm>
              <a:off x="5237547" y="3710062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001 PC1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3" name="Text Box 40"/>
            <p:cNvSpPr txBox="1">
              <a:spLocks noChangeArrowheads="1"/>
            </p:cNvSpPr>
            <p:nvPr/>
          </p:nvSpPr>
          <p:spPr bwMode="auto">
            <a:xfrm>
              <a:off x="5237547" y="4024195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010 PC2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4" name="Text Box 41"/>
            <p:cNvSpPr txBox="1">
              <a:spLocks noChangeArrowheads="1"/>
            </p:cNvSpPr>
            <p:nvPr/>
          </p:nvSpPr>
          <p:spPr bwMode="auto">
            <a:xfrm>
              <a:off x="5237547" y="4329088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011 PC3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5" name="Text Box 42"/>
            <p:cNvSpPr txBox="1">
              <a:spLocks noChangeArrowheads="1"/>
            </p:cNvSpPr>
            <p:nvPr/>
          </p:nvSpPr>
          <p:spPr bwMode="auto">
            <a:xfrm>
              <a:off x="5237547" y="4618583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100 PC4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6" name="Text Box 43"/>
            <p:cNvSpPr txBox="1">
              <a:spLocks noChangeArrowheads="1"/>
            </p:cNvSpPr>
            <p:nvPr/>
          </p:nvSpPr>
          <p:spPr bwMode="auto">
            <a:xfrm>
              <a:off x="5237547" y="4920396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101 PC5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7" name="Text Box 44"/>
            <p:cNvSpPr txBox="1">
              <a:spLocks noChangeArrowheads="1"/>
            </p:cNvSpPr>
            <p:nvPr/>
          </p:nvSpPr>
          <p:spPr bwMode="auto">
            <a:xfrm>
              <a:off x="5237547" y="5219132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110 PC6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8" name="Text Box 45"/>
            <p:cNvSpPr txBox="1">
              <a:spLocks noChangeArrowheads="1"/>
            </p:cNvSpPr>
            <p:nvPr/>
          </p:nvSpPr>
          <p:spPr bwMode="auto">
            <a:xfrm>
              <a:off x="5237547" y="5524024"/>
              <a:ext cx="1529604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111 PC7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69" name="Text Box 30"/>
            <p:cNvSpPr txBox="1">
              <a:spLocks noChangeArrowheads="1"/>
            </p:cNvSpPr>
            <p:nvPr/>
          </p:nvSpPr>
          <p:spPr bwMode="auto">
            <a:xfrm>
              <a:off x="6634804" y="3342397"/>
              <a:ext cx="2077656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指定口线复位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0" name="Text Box 33"/>
            <p:cNvSpPr txBox="1">
              <a:spLocks noChangeArrowheads="1"/>
            </p:cNvSpPr>
            <p:nvPr/>
          </p:nvSpPr>
          <p:spPr bwMode="auto">
            <a:xfrm>
              <a:off x="6634804" y="3662689"/>
              <a:ext cx="2077656" cy="468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 </a:t>
              </a:r>
              <a:r>
                <a: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指定口线置位</a:t>
              </a: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71" name="Group 16"/>
            <p:cNvGrpSpPr>
              <a:grpSpLocks/>
            </p:cNvGrpSpPr>
            <p:nvPr/>
          </p:nvGrpSpPr>
          <p:grpSpPr bwMode="auto">
            <a:xfrm>
              <a:off x="1050118" y="2190576"/>
              <a:ext cx="5699677" cy="1382802"/>
              <a:chOff x="2212" y="5805"/>
              <a:chExt cx="6567" cy="1122"/>
            </a:xfrm>
          </p:grpSpPr>
          <p:cxnSp>
            <p:nvCxnSpPr>
              <p:cNvPr id="72" name="AutoShape 25"/>
              <p:cNvCxnSpPr>
                <a:cxnSpLocks noChangeShapeType="1"/>
              </p:cNvCxnSpPr>
              <p:nvPr/>
            </p:nvCxnSpPr>
            <p:spPr bwMode="auto">
              <a:xfrm>
                <a:off x="3035" y="5810"/>
                <a:ext cx="0" cy="3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AutoShape 26"/>
              <p:cNvCxnSpPr>
                <a:cxnSpLocks noChangeShapeType="1"/>
              </p:cNvCxnSpPr>
              <p:nvPr/>
            </p:nvCxnSpPr>
            <p:spPr bwMode="auto">
              <a:xfrm>
                <a:off x="2212" y="5810"/>
                <a:ext cx="0" cy="3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AutoShape 27"/>
              <p:cNvCxnSpPr>
                <a:cxnSpLocks noChangeShapeType="1"/>
              </p:cNvCxnSpPr>
              <p:nvPr/>
            </p:nvCxnSpPr>
            <p:spPr bwMode="auto">
              <a:xfrm>
                <a:off x="5494" y="5810"/>
                <a:ext cx="0" cy="3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5" name="AutoShape 28"/>
              <p:cNvCxnSpPr>
                <a:cxnSpLocks noChangeShapeType="1"/>
              </p:cNvCxnSpPr>
              <p:nvPr/>
            </p:nvCxnSpPr>
            <p:spPr bwMode="auto">
              <a:xfrm>
                <a:off x="8779" y="5810"/>
                <a:ext cx="0" cy="3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6" name="AutoShape 29"/>
              <p:cNvCxnSpPr>
                <a:cxnSpLocks noChangeShapeType="1"/>
              </p:cNvCxnSpPr>
              <p:nvPr/>
            </p:nvCxnSpPr>
            <p:spPr bwMode="auto">
              <a:xfrm>
                <a:off x="7960" y="5805"/>
                <a:ext cx="0" cy="3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7" name="AutoShape 31"/>
              <p:cNvCxnSpPr>
                <a:cxnSpLocks noChangeShapeType="1"/>
              </p:cNvCxnSpPr>
              <p:nvPr/>
            </p:nvCxnSpPr>
            <p:spPr bwMode="auto">
              <a:xfrm>
                <a:off x="8363" y="6614"/>
                <a:ext cx="0" cy="31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8" name="AutoShape 32"/>
              <p:cNvCxnSpPr>
                <a:cxnSpLocks noChangeShapeType="1"/>
              </p:cNvCxnSpPr>
              <p:nvPr/>
            </p:nvCxnSpPr>
            <p:spPr bwMode="auto">
              <a:xfrm flipH="1">
                <a:off x="8363" y="6927"/>
                <a:ext cx="2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9" name="AutoShape 34"/>
              <p:cNvCxnSpPr>
                <a:cxnSpLocks noChangeShapeType="1"/>
              </p:cNvCxnSpPr>
              <p:nvPr/>
            </p:nvCxnSpPr>
            <p:spPr bwMode="auto">
              <a:xfrm flipH="1">
                <a:off x="6731" y="6927"/>
                <a:ext cx="24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AutoShape 35"/>
              <p:cNvCxnSpPr>
                <a:cxnSpLocks noChangeShapeType="1"/>
              </p:cNvCxnSpPr>
              <p:nvPr/>
            </p:nvCxnSpPr>
            <p:spPr bwMode="auto">
              <a:xfrm>
                <a:off x="6731" y="6746"/>
                <a:ext cx="1" cy="181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1" name="AutoShape 46"/>
              <p:cNvSpPr>
                <a:spLocks/>
              </p:cNvSpPr>
              <p:nvPr/>
            </p:nvSpPr>
            <p:spPr bwMode="auto">
              <a:xfrm rot="-5400000">
                <a:off x="6697" y="5584"/>
                <a:ext cx="57" cy="2268"/>
              </a:xfrm>
              <a:prstGeom prst="leftBracket">
                <a:avLst>
                  <a:gd name="adj" fmla="val 331579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grpSp>
            <p:nvGrpSpPr>
              <p:cNvPr id="82" name="Group 13"/>
              <p:cNvGrpSpPr>
                <a:grpSpLocks/>
              </p:cNvGrpSpPr>
              <p:nvPr/>
            </p:nvGrpSpPr>
            <p:grpSpPr bwMode="auto">
              <a:xfrm>
                <a:off x="2212" y="6234"/>
                <a:ext cx="6567" cy="380"/>
                <a:chOff x="2666" y="6345"/>
                <a:chExt cx="6567" cy="380"/>
              </a:xfrm>
            </p:grpSpPr>
            <p:sp>
              <p:nvSpPr>
                <p:cNvPr id="83" name="Rectangle 14"/>
                <p:cNvSpPr>
                  <a:spLocks noChangeArrowheads="1"/>
                </p:cNvSpPr>
                <p:nvPr/>
              </p:nvSpPr>
              <p:spPr bwMode="auto">
                <a:xfrm>
                  <a:off x="2666" y="6345"/>
                  <a:ext cx="6567" cy="380"/>
                </a:xfrm>
                <a:prstGeom prst="rect">
                  <a:avLst/>
                </a:prstGeom>
                <a:solidFill>
                  <a:schemeClr val="bg2">
                    <a:lumMod val="40000"/>
                    <a:lumOff val="60000"/>
                    <a:alpha val="80000"/>
                  </a:scheme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0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cxnSp>
              <p:nvCxnSpPr>
                <p:cNvPr id="84" name="AutoShape 15"/>
                <p:cNvCxnSpPr>
                  <a:cxnSpLocks noChangeShapeType="1"/>
                </p:cNvCxnSpPr>
                <p:nvPr/>
              </p:nvCxnSpPr>
              <p:spPr bwMode="auto">
                <a:xfrm>
                  <a:off x="3489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5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4312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6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5135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7" name="AutoShape 18"/>
                <p:cNvCxnSpPr>
                  <a:cxnSpLocks noChangeShapeType="1"/>
                </p:cNvCxnSpPr>
                <p:nvPr/>
              </p:nvCxnSpPr>
              <p:spPr bwMode="auto">
                <a:xfrm>
                  <a:off x="5942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8" name="AutoShape 19"/>
                <p:cNvCxnSpPr>
                  <a:cxnSpLocks noChangeShapeType="1"/>
                </p:cNvCxnSpPr>
                <p:nvPr/>
              </p:nvCxnSpPr>
              <p:spPr bwMode="auto">
                <a:xfrm>
                  <a:off x="6780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9" name="AutoShape 20"/>
                <p:cNvCxnSpPr>
                  <a:cxnSpLocks noChangeShapeType="1"/>
                </p:cNvCxnSpPr>
                <p:nvPr/>
              </p:nvCxnSpPr>
              <p:spPr bwMode="auto">
                <a:xfrm>
                  <a:off x="7595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0" name="AutoShape 21"/>
                <p:cNvCxnSpPr>
                  <a:cxnSpLocks noChangeShapeType="1"/>
                </p:cNvCxnSpPr>
                <p:nvPr/>
              </p:nvCxnSpPr>
              <p:spPr bwMode="auto">
                <a:xfrm>
                  <a:off x="8418" y="6345"/>
                  <a:ext cx="0" cy="38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101" name="Text Box 17"/>
            <p:cNvSpPr txBox="1">
              <a:spLocks noChangeArrowheads="1"/>
            </p:cNvSpPr>
            <p:nvPr/>
          </p:nvSpPr>
          <p:spPr bwMode="auto">
            <a:xfrm>
              <a:off x="893558" y="2267132"/>
              <a:ext cx="102843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2000" b="0" i="0" u="none" strike="noStrike" cap="none" spc="-100" normalizeH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特征位</a:t>
              </a:r>
              <a:endParaRPr kumimoji="0" lang="zh-CN" sz="2000" b="0" i="0" u="none" strike="noStrike" cap="none" spc="-100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1036040" y="2778750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1757453" y="2778750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D6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2465828" y="2778750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D5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3180722" y="2778750"/>
              <a:ext cx="714895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D4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3889097" y="2778750"/>
              <a:ext cx="714895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D3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612684" y="2778750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D2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5321059" y="2778750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D1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6029435" y="2778750"/>
              <a:ext cx="714894" cy="477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D0</a:t>
              </a:r>
              <a:endPara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65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微机原理">
  <a:themeElements>
    <a:clrScheme name="奥斯汀">
      <a:dk1>
        <a:sysClr val="windowText" lastClr="000000"/>
      </a:dk1>
      <a:lt1>
        <a:sysClr val="window" lastClr="C7EDCC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微机原理</Template>
  <TotalTime>18466</TotalTime>
  <Words>1852</Words>
  <Application>Microsoft Office PowerPoint</Application>
  <PresentationFormat>全屏显示(4:3)</PresentationFormat>
  <Paragraphs>592</Paragraphs>
  <Slides>24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微机原理</vt:lpstr>
      <vt:lpstr>微型计算机原理与接口技术（第二版）</vt:lpstr>
      <vt:lpstr>第5章  并行接口技术</vt:lpstr>
      <vt:lpstr>5.1  并行通信及并行接口</vt:lpstr>
      <vt:lpstr>5.2  可编程并行接口8255A</vt:lpstr>
      <vt:lpstr>5.2.1  8255A的内部结构</vt:lpstr>
      <vt:lpstr>5.2.1  8255A的内部结构</vt:lpstr>
      <vt:lpstr>5.2.2  8255A的引脚功能</vt:lpstr>
      <vt:lpstr>5.2.3  8255A的控制字</vt:lpstr>
      <vt:lpstr>5.2.3  8255A的控制字</vt:lpstr>
      <vt:lpstr>5.2.4  8255A的工作方式</vt:lpstr>
      <vt:lpstr>1．方式0</vt:lpstr>
      <vt:lpstr>2．方式1</vt:lpstr>
      <vt:lpstr>PowerPoint 演示文稿</vt:lpstr>
      <vt:lpstr>3．方式2</vt:lpstr>
      <vt:lpstr>5.2.5  8255A的编程</vt:lpstr>
      <vt:lpstr>5.2.5  8255A的编程</vt:lpstr>
      <vt:lpstr>5.3  8255A的应用</vt:lpstr>
      <vt:lpstr>5.3.1  8255A控制LED显示</vt:lpstr>
      <vt:lpstr>5.3.2  8255A用于键盘接口</vt:lpstr>
      <vt:lpstr>5.3.3  8255A实现双机并行通讯</vt:lpstr>
      <vt:lpstr>习题与思考</vt:lpstr>
      <vt:lpstr>第5章  学习目标</vt:lpstr>
      <vt:lpstr>帮助</vt:lpstr>
      <vt:lpstr>再见</vt:lpstr>
    </vt:vector>
  </TitlesOfParts>
  <Company>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微型计算机原理与接口技术（第二版）</dc:title>
  <dc:creator>王向慧</dc:creator>
  <cp:lastModifiedBy>ww</cp:lastModifiedBy>
  <cp:revision>1460</cp:revision>
  <dcterms:created xsi:type="dcterms:W3CDTF">2015-12-01T07:23:04Z</dcterms:created>
  <dcterms:modified xsi:type="dcterms:W3CDTF">2016-02-24T02:14:32Z</dcterms:modified>
</cp:coreProperties>
</file>