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9" r:id="rId1"/>
  </p:sldMasterIdLst>
  <p:notesMasterIdLst>
    <p:notesMasterId r:id="rId74"/>
  </p:notesMasterIdLst>
  <p:handoutMasterIdLst>
    <p:handoutMasterId r:id="rId75"/>
  </p:handoutMasterIdLst>
  <p:sldIdLst>
    <p:sldId id="256" r:id="rId2"/>
    <p:sldId id="259" r:id="rId3"/>
    <p:sldId id="257"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317" r:id="rId27"/>
    <p:sldId id="318" r:id="rId28"/>
    <p:sldId id="319" r:id="rId29"/>
    <p:sldId id="320"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21" r:id="rId53"/>
    <p:sldId id="322" r:id="rId54"/>
    <p:sldId id="323" r:id="rId55"/>
    <p:sldId id="324" r:id="rId56"/>
    <p:sldId id="325" r:id="rId57"/>
    <p:sldId id="326" r:id="rId58"/>
    <p:sldId id="327" r:id="rId59"/>
    <p:sldId id="328" r:id="rId60"/>
    <p:sldId id="329" r:id="rId61"/>
    <p:sldId id="330" r:id="rId62"/>
    <p:sldId id="331" r:id="rId63"/>
    <p:sldId id="332" r:id="rId64"/>
    <p:sldId id="333" r:id="rId65"/>
    <p:sldId id="334" r:id="rId66"/>
    <p:sldId id="335" r:id="rId67"/>
    <p:sldId id="336" r:id="rId68"/>
    <p:sldId id="337" r:id="rId69"/>
    <p:sldId id="338" r:id="rId70"/>
    <p:sldId id="366" r:id="rId71"/>
    <p:sldId id="367" r:id="rId72"/>
    <p:sldId id="339" r:id="rId73"/>
  </p:sldIdLst>
  <p:sldSz cx="9144000" cy="6858000" type="screen4x3"/>
  <p:notesSz cx="6858000" cy="9144000"/>
  <p:defaultTextStyle>
    <a:defPPr>
      <a:defRPr lang="zh-CN"/>
    </a:defPPr>
    <a:lvl1pPr algn="l" rtl="0" fontAlgn="base">
      <a:spcBef>
        <a:spcPct val="0"/>
      </a:spcBef>
      <a:spcAft>
        <a:spcPct val="0"/>
      </a:spcAft>
      <a:defRPr sz="1600" b="1" kern="1200">
        <a:solidFill>
          <a:schemeClr val="tx1"/>
        </a:solidFill>
        <a:latin typeface="Comic Sans MS" pitchFamily="66" charset="0"/>
        <a:ea typeface="宋体" pitchFamily="2" charset="-122"/>
        <a:cs typeface="+mn-cs"/>
      </a:defRPr>
    </a:lvl1pPr>
    <a:lvl2pPr marL="457200" algn="l" rtl="0" fontAlgn="base">
      <a:spcBef>
        <a:spcPct val="0"/>
      </a:spcBef>
      <a:spcAft>
        <a:spcPct val="0"/>
      </a:spcAft>
      <a:defRPr sz="1600" b="1" kern="1200">
        <a:solidFill>
          <a:schemeClr val="tx1"/>
        </a:solidFill>
        <a:latin typeface="Comic Sans MS" pitchFamily="66" charset="0"/>
        <a:ea typeface="宋体" pitchFamily="2" charset="-122"/>
        <a:cs typeface="+mn-cs"/>
      </a:defRPr>
    </a:lvl2pPr>
    <a:lvl3pPr marL="914400" algn="l" rtl="0" fontAlgn="base">
      <a:spcBef>
        <a:spcPct val="0"/>
      </a:spcBef>
      <a:spcAft>
        <a:spcPct val="0"/>
      </a:spcAft>
      <a:defRPr sz="1600" b="1" kern="1200">
        <a:solidFill>
          <a:schemeClr val="tx1"/>
        </a:solidFill>
        <a:latin typeface="Comic Sans MS" pitchFamily="66" charset="0"/>
        <a:ea typeface="宋体" pitchFamily="2" charset="-122"/>
        <a:cs typeface="+mn-cs"/>
      </a:defRPr>
    </a:lvl3pPr>
    <a:lvl4pPr marL="1371600" algn="l" rtl="0" fontAlgn="base">
      <a:spcBef>
        <a:spcPct val="0"/>
      </a:spcBef>
      <a:spcAft>
        <a:spcPct val="0"/>
      </a:spcAft>
      <a:defRPr sz="1600" b="1" kern="1200">
        <a:solidFill>
          <a:schemeClr val="tx1"/>
        </a:solidFill>
        <a:latin typeface="Comic Sans MS" pitchFamily="66" charset="0"/>
        <a:ea typeface="宋体" pitchFamily="2" charset="-122"/>
        <a:cs typeface="+mn-cs"/>
      </a:defRPr>
    </a:lvl4pPr>
    <a:lvl5pPr marL="1828800" algn="l" rtl="0" fontAlgn="base">
      <a:spcBef>
        <a:spcPct val="0"/>
      </a:spcBef>
      <a:spcAft>
        <a:spcPct val="0"/>
      </a:spcAft>
      <a:defRPr sz="1600" b="1" kern="1200">
        <a:solidFill>
          <a:schemeClr val="tx1"/>
        </a:solidFill>
        <a:latin typeface="Comic Sans MS" pitchFamily="66" charset="0"/>
        <a:ea typeface="宋体" pitchFamily="2" charset="-122"/>
        <a:cs typeface="+mn-cs"/>
      </a:defRPr>
    </a:lvl5pPr>
    <a:lvl6pPr marL="2286000" algn="l" defTabSz="914400" rtl="0" eaLnBrk="1" latinLnBrk="0" hangingPunct="1">
      <a:defRPr sz="1600" b="1" kern="1200">
        <a:solidFill>
          <a:schemeClr val="tx1"/>
        </a:solidFill>
        <a:latin typeface="Comic Sans MS" pitchFamily="66" charset="0"/>
        <a:ea typeface="宋体" pitchFamily="2" charset="-122"/>
        <a:cs typeface="+mn-cs"/>
      </a:defRPr>
    </a:lvl6pPr>
    <a:lvl7pPr marL="2743200" algn="l" defTabSz="914400" rtl="0" eaLnBrk="1" latinLnBrk="0" hangingPunct="1">
      <a:defRPr sz="1600" b="1" kern="1200">
        <a:solidFill>
          <a:schemeClr val="tx1"/>
        </a:solidFill>
        <a:latin typeface="Comic Sans MS" pitchFamily="66" charset="0"/>
        <a:ea typeface="宋体" pitchFamily="2" charset="-122"/>
        <a:cs typeface="+mn-cs"/>
      </a:defRPr>
    </a:lvl7pPr>
    <a:lvl8pPr marL="3200400" algn="l" defTabSz="914400" rtl="0" eaLnBrk="1" latinLnBrk="0" hangingPunct="1">
      <a:defRPr sz="1600" b="1" kern="1200">
        <a:solidFill>
          <a:schemeClr val="tx1"/>
        </a:solidFill>
        <a:latin typeface="Comic Sans MS" pitchFamily="66" charset="0"/>
        <a:ea typeface="宋体" pitchFamily="2" charset="-122"/>
        <a:cs typeface="+mn-cs"/>
      </a:defRPr>
    </a:lvl8pPr>
    <a:lvl9pPr marL="3657600" algn="l" defTabSz="914400" rtl="0" eaLnBrk="1" latinLnBrk="0" hangingPunct="1">
      <a:defRPr sz="1600" b="1" kern="1200">
        <a:solidFill>
          <a:schemeClr val="tx1"/>
        </a:solidFill>
        <a:latin typeface="Comic Sans MS" pitchFamily="66"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8F8FF9"/>
    <a:srgbClr val="3D00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中度样式 1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294" autoAdjust="0"/>
  </p:normalViewPr>
  <p:slideViewPr>
    <p:cSldViewPr>
      <p:cViewPr varScale="1">
        <p:scale>
          <a:sx n="57" d="100"/>
          <a:sy n="57" d="100"/>
        </p:scale>
        <p:origin x="-786"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3882"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6DDAB32-EE37-4722-A8A9-972D95174302}" type="datetimeFigureOut">
              <a:rPr lang="zh-CN" altLang="en-US" smtClean="0"/>
              <a:t>2017-3-2</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AD30FC3-CEB4-4ADD-9929-9C85B4D97728}" type="slidenum">
              <a:rPr lang="zh-CN" altLang="en-US" smtClean="0"/>
              <a:t>‹#›</a:t>
            </a:fld>
            <a:endParaRPr lang="zh-CN" altLang="en-US"/>
          </a:p>
        </p:txBody>
      </p:sp>
    </p:spTree>
    <p:extLst>
      <p:ext uri="{BB962C8B-B14F-4D97-AF65-F5344CB8AC3E}">
        <p14:creationId xmlns:p14="http://schemas.microsoft.com/office/powerpoint/2010/main" val="29214622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atin typeface="Arial" charset="0"/>
              </a:defRPr>
            </a:lvl1pPr>
          </a:lstStyle>
          <a:p>
            <a:endParaRPr lang="en-US" altLang="zh-CN"/>
          </a:p>
        </p:txBody>
      </p:sp>
      <p:sp>
        <p:nvSpPr>
          <p:cNvPr id="1945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atin typeface="Arial" charset="0"/>
              </a:defRPr>
            </a:lvl1pPr>
          </a:lstStyle>
          <a:p>
            <a:endParaRPr lang="en-US" altLang="zh-CN"/>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946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946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atin typeface="Arial" charset="0"/>
              </a:defRPr>
            </a:lvl1pPr>
          </a:lstStyle>
          <a:p>
            <a:endParaRPr lang="en-US" altLang="zh-CN"/>
          </a:p>
        </p:txBody>
      </p:sp>
      <p:sp>
        <p:nvSpPr>
          <p:cNvPr id="1946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atin typeface="Arial" charset="0"/>
              </a:defRPr>
            </a:lvl1pPr>
          </a:lstStyle>
          <a:p>
            <a:fld id="{F5B29DFF-28C6-434A-B1CC-DACC7ACC21CA}" type="slidenum">
              <a:rPr lang="en-US" altLang="zh-CN"/>
              <a:pPr/>
              <a:t>‹#›</a:t>
            </a:fld>
            <a:endParaRPr lang="en-US" altLang="zh-CN"/>
          </a:p>
        </p:txBody>
      </p:sp>
    </p:spTree>
    <p:extLst>
      <p:ext uri="{BB962C8B-B14F-4D97-AF65-F5344CB8AC3E}">
        <p14:creationId xmlns:p14="http://schemas.microsoft.com/office/powerpoint/2010/main" val="10865869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7410" name="Freeform 2"/>
          <p:cNvSpPr>
            <a:spLocks/>
          </p:cNvSpPr>
          <p:nvPr/>
        </p:nvSpPr>
        <p:spPr bwMode="blackWhite">
          <a:xfrm>
            <a:off x="20638" y="12700"/>
            <a:ext cx="8896350" cy="6780213"/>
          </a:xfrm>
          <a:custGeom>
            <a:avLst/>
            <a:gdLst>
              <a:gd name="T0" fmla="*/ 2822 w 3985"/>
              <a:gd name="T1" fmla="*/ 0 h 3619"/>
              <a:gd name="T2" fmla="*/ 0 w 3985"/>
              <a:gd name="T3" fmla="*/ 975 h 3619"/>
              <a:gd name="T4" fmla="*/ 2169 w 3985"/>
              <a:gd name="T5" fmla="*/ 3619 h 3619"/>
              <a:gd name="T6" fmla="*/ 3985 w 3985"/>
              <a:gd name="T7" fmla="*/ 1125 h 3619"/>
              <a:gd name="T8" fmla="*/ 2822 w 3985"/>
              <a:gd name="T9" fmla="*/ 0 h 3619"/>
              <a:gd name="T10" fmla="*/ 2822 w 3985"/>
              <a:gd name="T11" fmla="*/ 0 h 3619"/>
            </a:gdLst>
            <a:ahLst/>
            <a:cxnLst>
              <a:cxn ang="0">
                <a:pos x="T0" y="T1"/>
              </a:cxn>
              <a:cxn ang="0">
                <a:pos x="T2" y="T3"/>
              </a:cxn>
              <a:cxn ang="0">
                <a:pos x="T4" y="T5"/>
              </a:cxn>
              <a:cxn ang="0">
                <a:pos x="T6" y="T7"/>
              </a:cxn>
              <a:cxn ang="0">
                <a:pos x="T8" y="T9"/>
              </a:cxn>
              <a:cxn ang="0">
                <a:pos x="T10" y="T11"/>
              </a:cxn>
            </a:cxnLst>
            <a:rect l="0" t="0" r="r" b="b"/>
            <a:pathLst>
              <a:path w="3985" h="3619">
                <a:moveTo>
                  <a:pt x="2822" y="0"/>
                </a:moveTo>
                <a:lnTo>
                  <a:pt x="0" y="975"/>
                </a:lnTo>
                <a:lnTo>
                  <a:pt x="2169" y="3619"/>
                </a:lnTo>
                <a:lnTo>
                  <a:pt x="3985" y="1125"/>
                </a:lnTo>
                <a:lnTo>
                  <a:pt x="2822" y="0"/>
                </a:lnTo>
                <a:lnTo>
                  <a:pt x="282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1" name="Rectangle 3"/>
          <p:cNvSpPr>
            <a:spLocks noGrp="1" noChangeArrowheads="1"/>
          </p:cNvSpPr>
          <p:nvPr>
            <p:ph type="ctrTitle"/>
          </p:nvPr>
        </p:nvSpPr>
        <p:spPr>
          <a:xfrm>
            <a:off x="1371600" y="1511300"/>
            <a:ext cx="6400800" cy="2273300"/>
          </a:xfrm>
          <a:effectLst>
            <a:outerShdw dist="45791" dir="2021404" algn="ctr" rotWithShape="0">
              <a:schemeClr val="bg2"/>
            </a:outerShdw>
          </a:effectLst>
          <a:extLst>
            <a:ext uri="{909E8E84-426E-40DD-AFC4-6F175D3DCCD1}">
              <a14:hiddenFill xmlns:a14="http://schemas.microsoft.com/office/drawing/2010/main">
                <a:solidFill>
                  <a:srgbClr val="FF3300"/>
                </a:solidFill>
              </a14:hiddenFill>
            </a:ext>
          </a:extLst>
        </p:spPr>
        <p:txBody>
          <a:bodyPr/>
          <a:lstStyle>
            <a:lvl1pPr>
              <a:defRPr sz="5400">
                <a:solidFill>
                  <a:schemeClr val="tx2"/>
                </a:solidFill>
              </a:defRPr>
            </a:lvl1pPr>
          </a:lstStyle>
          <a:p>
            <a:pPr lvl="0"/>
            <a:r>
              <a:rPr lang="zh-CN" altLang="en-US" noProof="0" dirty="0" smtClean="0"/>
              <a:t>单击此处编辑母版标题样式</a:t>
            </a:r>
          </a:p>
        </p:txBody>
      </p:sp>
      <p:sp>
        <p:nvSpPr>
          <p:cNvPr id="17412" name="Rectangle 4"/>
          <p:cNvSpPr>
            <a:spLocks noGrp="1" noChangeArrowheads="1"/>
          </p:cNvSpPr>
          <p:nvPr>
            <p:ph type="subTitle" idx="1"/>
          </p:nvPr>
        </p:nvSpPr>
        <p:spPr>
          <a:xfrm>
            <a:off x="1549400" y="4051300"/>
            <a:ext cx="6032500" cy="1003300"/>
          </a:xfrm>
        </p:spPr>
        <p:txBody>
          <a:bodyPr/>
          <a:lstStyle>
            <a:lvl1pPr marL="0" indent="0" algn="ctr">
              <a:buFontTx/>
              <a:buNone/>
              <a:defRPr sz="3600">
                <a:effectLst>
                  <a:outerShdw blurRad="38100" dist="38100" dir="2700000" algn="tl">
                    <a:srgbClr val="C0C0C0"/>
                  </a:outerShdw>
                </a:effectLst>
              </a:defRPr>
            </a:lvl1pPr>
          </a:lstStyle>
          <a:p>
            <a:pPr lvl="0"/>
            <a:r>
              <a:rPr lang="zh-CN" altLang="en-US" noProof="0" dirty="0" smtClean="0"/>
              <a:t>单击此处编辑母版副标题样式</a:t>
            </a:r>
          </a:p>
        </p:txBody>
      </p:sp>
      <p:sp>
        <p:nvSpPr>
          <p:cNvPr id="17413" name="Rectangle 5"/>
          <p:cNvSpPr>
            <a:spLocks noGrp="1" noChangeArrowheads="1"/>
          </p:cNvSpPr>
          <p:nvPr>
            <p:ph type="dt" sz="half" idx="2"/>
          </p:nvPr>
        </p:nvSpPr>
        <p:spPr>
          <a:xfrm>
            <a:off x="685800" y="6248400"/>
            <a:ext cx="1905000" cy="457200"/>
          </a:xfrm>
        </p:spPr>
        <p:txBody>
          <a:bodyPr/>
          <a:lstStyle>
            <a:lvl1pPr>
              <a:defRPr/>
            </a:lvl1pPr>
          </a:lstStyle>
          <a:p>
            <a:endParaRPr lang="en-US" altLang="zh-CN"/>
          </a:p>
        </p:txBody>
      </p:sp>
      <p:sp>
        <p:nvSpPr>
          <p:cNvPr id="17414" name="Rectangle 6"/>
          <p:cNvSpPr>
            <a:spLocks noGrp="1" noChangeArrowheads="1"/>
          </p:cNvSpPr>
          <p:nvPr>
            <p:ph type="ftr" sz="quarter" idx="3"/>
          </p:nvPr>
        </p:nvSpPr>
        <p:spPr>
          <a:xfrm>
            <a:off x="2133600" y="6248400"/>
            <a:ext cx="5257800" cy="457200"/>
          </a:xfrm>
        </p:spPr>
        <p:txBody>
          <a:bodyPr/>
          <a:lstStyle>
            <a:lvl1pPr>
              <a:defRPr b="0">
                <a:ea typeface="宋体" pitchFamily="2" charset="-122"/>
              </a:defRPr>
            </a:lvl1pPr>
          </a:lstStyle>
          <a:p>
            <a:endParaRPr lang="en-US" altLang="zh-CN" dirty="0"/>
          </a:p>
        </p:txBody>
      </p:sp>
      <p:sp>
        <p:nvSpPr>
          <p:cNvPr id="17415" name="Rectangle 7"/>
          <p:cNvSpPr>
            <a:spLocks noGrp="1" noChangeArrowheads="1"/>
          </p:cNvSpPr>
          <p:nvPr>
            <p:ph type="sldNum" sz="quarter" idx="4"/>
          </p:nvPr>
        </p:nvSpPr>
        <p:spPr>
          <a:xfrm>
            <a:off x="6553200" y="6248400"/>
            <a:ext cx="1905000" cy="457200"/>
          </a:xfrm>
        </p:spPr>
        <p:txBody>
          <a:bodyPr/>
          <a:lstStyle>
            <a:lvl1pPr>
              <a:defRPr/>
            </a:lvl1pPr>
          </a:lstStyle>
          <a:p>
            <a:fld id="{26AA86A1-E485-4C2F-B340-48A3FF1EFA93}" type="slidenum">
              <a:rPr lang="en-US" altLang="zh-CN"/>
              <a:pPr/>
              <a:t>‹#›</a:t>
            </a:fld>
            <a:endParaRPr lang="en-US" altLang="zh-CN"/>
          </a:p>
        </p:txBody>
      </p:sp>
      <p:grpSp>
        <p:nvGrpSpPr>
          <p:cNvPr id="17416" name="Group 8"/>
          <p:cNvGrpSpPr>
            <a:grpSpLocks/>
          </p:cNvGrpSpPr>
          <p:nvPr/>
        </p:nvGrpSpPr>
        <p:grpSpPr bwMode="auto">
          <a:xfrm>
            <a:off x="195263" y="234950"/>
            <a:ext cx="3787775" cy="1778000"/>
            <a:chOff x="123" y="148"/>
            <a:chExt cx="2386" cy="1120"/>
          </a:xfrm>
        </p:grpSpPr>
        <p:sp>
          <p:nvSpPr>
            <p:cNvPr id="17417" name="Freeform 9"/>
            <p:cNvSpPr>
              <a:spLocks/>
            </p:cNvSpPr>
            <p:nvPr userDrawn="1"/>
          </p:nvSpPr>
          <p:spPr bwMode="auto">
            <a:xfrm>
              <a:off x="177" y="177"/>
              <a:ext cx="2250" cy="1017"/>
            </a:xfrm>
            <a:custGeom>
              <a:avLst/>
              <a:gdLst>
                <a:gd name="T0" fmla="*/ 794 w 794"/>
                <a:gd name="T1" fmla="*/ 395 h 414"/>
                <a:gd name="T2" fmla="*/ 710 w 794"/>
                <a:gd name="T3" fmla="*/ 318 h 414"/>
                <a:gd name="T4" fmla="*/ 556 w 794"/>
                <a:gd name="T5" fmla="*/ 210 h 414"/>
                <a:gd name="T6" fmla="*/ 71 w 794"/>
                <a:gd name="T7" fmla="*/ 0 h 414"/>
                <a:gd name="T8" fmla="*/ 23 w 794"/>
                <a:gd name="T9" fmla="*/ 20 h 414"/>
                <a:gd name="T10" fmla="*/ 0 w 794"/>
                <a:gd name="T11" fmla="*/ 83 h 414"/>
                <a:gd name="T12" fmla="*/ 28 w 794"/>
                <a:gd name="T13" fmla="*/ 155 h 414"/>
                <a:gd name="T14" fmla="*/ 570 w 794"/>
                <a:gd name="T15" fmla="*/ 409 h 414"/>
                <a:gd name="T16" fmla="*/ 689 w 794"/>
                <a:gd name="T17" fmla="*/ 393 h 414"/>
                <a:gd name="T18" fmla="*/ 785 w 794"/>
                <a:gd name="T19" fmla="*/ 414 h 414"/>
                <a:gd name="T20" fmla="*/ 794 w 794"/>
                <a:gd name="T21" fmla="*/ 395 h 414"/>
                <a:gd name="T22" fmla="*/ 794 w 794"/>
                <a:gd name="T23" fmla="*/ 395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8" name="Freeform 10"/>
            <p:cNvSpPr>
              <a:spLocks/>
            </p:cNvSpPr>
            <p:nvPr userDrawn="1"/>
          </p:nvSpPr>
          <p:spPr bwMode="auto">
            <a:xfrm>
              <a:off x="166" y="261"/>
              <a:ext cx="2244" cy="1007"/>
            </a:xfrm>
            <a:custGeom>
              <a:avLst/>
              <a:gdLst>
                <a:gd name="T0" fmla="*/ 137 w 1586"/>
                <a:gd name="T1" fmla="*/ 0 h 821"/>
                <a:gd name="T2" fmla="*/ 1331 w 1586"/>
                <a:gd name="T3" fmla="*/ 519 h 821"/>
                <a:gd name="T4" fmla="*/ 1428 w 1586"/>
                <a:gd name="T5" fmla="*/ 638 h 821"/>
                <a:gd name="T6" fmla="*/ 1586 w 1586"/>
                <a:gd name="T7" fmla="*/ 792 h 821"/>
                <a:gd name="T8" fmla="*/ 1565 w 1586"/>
                <a:gd name="T9" fmla="*/ 821 h 821"/>
                <a:gd name="T10" fmla="*/ 1350 w 1586"/>
                <a:gd name="T11" fmla="*/ 787 h 821"/>
                <a:gd name="T12" fmla="*/ 1145 w 1586"/>
                <a:gd name="T13" fmla="*/ 811 h 821"/>
                <a:gd name="T14" fmla="*/ 42 w 1586"/>
                <a:gd name="T15" fmla="*/ 298 h 821"/>
                <a:gd name="T16" fmla="*/ 0 w 1586"/>
                <a:gd name="T17" fmla="*/ 150 h 821"/>
                <a:gd name="T18" fmla="*/ 46 w 1586"/>
                <a:gd name="T19" fmla="*/ 32 h 821"/>
                <a:gd name="T20" fmla="*/ 137 w 1586"/>
                <a:gd name="T21" fmla="*/ 0 h 821"/>
                <a:gd name="T22" fmla="*/ 137 w 1586"/>
                <a:gd name="T23"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9" name="Freeform 11"/>
            <p:cNvSpPr>
              <a:spLocks/>
            </p:cNvSpPr>
            <p:nvPr userDrawn="1"/>
          </p:nvSpPr>
          <p:spPr bwMode="auto">
            <a:xfrm>
              <a:off x="474" y="344"/>
              <a:ext cx="1488" cy="919"/>
            </a:xfrm>
            <a:custGeom>
              <a:avLst/>
              <a:gdLst>
                <a:gd name="T0" fmla="*/ 0 w 1049"/>
                <a:gd name="T1" fmla="*/ 325 h 747"/>
                <a:gd name="T2" fmla="*/ 922 w 1049"/>
                <a:gd name="T3" fmla="*/ 747 h 747"/>
                <a:gd name="T4" fmla="*/ 939 w 1049"/>
                <a:gd name="T5" fmla="*/ 534 h 747"/>
                <a:gd name="T6" fmla="*/ 1049 w 1049"/>
                <a:gd name="T7" fmla="*/ 422 h 747"/>
                <a:gd name="T8" fmla="*/ 78 w 1049"/>
                <a:gd name="T9" fmla="*/ 0 h 747"/>
                <a:gd name="T10" fmla="*/ 0 w 1049"/>
                <a:gd name="T11" fmla="*/ 127 h 747"/>
                <a:gd name="T12" fmla="*/ 0 w 1049"/>
                <a:gd name="T13" fmla="*/ 325 h 747"/>
                <a:gd name="T14" fmla="*/ 0 w 1049"/>
                <a:gd name="T15" fmla="*/ 325 h 7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7420" name="Group 12"/>
            <p:cNvGrpSpPr>
              <a:grpSpLocks/>
            </p:cNvGrpSpPr>
            <p:nvPr userDrawn="1"/>
          </p:nvGrpSpPr>
          <p:grpSpPr bwMode="auto">
            <a:xfrm>
              <a:off x="123" y="148"/>
              <a:ext cx="2386" cy="1081"/>
              <a:chOff x="123" y="148"/>
              <a:chExt cx="2386" cy="1081"/>
            </a:xfrm>
          </p:grpSpPr>
          <p:sp>
            <p:nvSpPr>
              <p:cNvPr id="17421" name="Freeform 13"/>
              <p:cNvSpPr>
                <a:spLocks/>
              </p:cNvSpPr>
              <p:nvPr userDrawn="1"/>
            </p:nvSpPr>
            <p:spPr bwMode="auto">
              <a:xfrm>
                <a:off x="2005" y="934"/>
                <a:ext cx="212" cy="214"/>
              </a:xfrm>
              <a:custGeom>
                <a:avLst/>
                <a:gdLst>
                  <a:gd name="T0" fmla="*/ 110 w 150"/>
                  <a:gd name="T1" fmla="*/ 0 h 173"/>
                  <a:gd name="T2" fmla="*/ 40 w 150"/>
                  <a:gd name="T3" fmla="*/ 66 h 173"/>
                  <a:gd name="T4" fmla="*/ 0 w 150"/>
                  <a:gd name="T5" fmla="*/ 173 h 173"/>
                  <a:gd name="T6" fmla="*/ 80 w 150"/>
                  <a:gd name="T7" fmla="*/ 160 h 173"/>
                  <a:gd name="T8" fmla="*/ 103 w 150"/>
                  <a:gd name="T9" fmla="*/ 84 h 173"/>
                  <a:gd name="T10" fmla="*/ 150 w 150"/>
                  <a:gd name="T11" fmla="*/ 27 h 173"/>
                  <a:gd name="T12" fmla="*/ 110 w 150"/>
                  <a:gd name="T13" fmla="*/ 0 h 173"/>
                  <a:gd name="T14" fmla="*/ 110 w 150"/>
                  <a:gd name="T15" fmla="*/ 0 h 1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2" name="Freeform 14"/>
              <p:cNvSpPr>
                <a:spLocks/>
              </p:cNvSpPr>
              <p:nvPr userDrawn="1"/>
            </p:nvSpPr>
            <p:spPr bwMode="auto">
              <a:xfrm>
                <a:off x="123" y="148"/>
                <a:ext cx="2386" cy="1081"/>
              </a:xfrm>
              <a:custGeom>
                <a:avLst/>
                <a:gdLst>
                  <a:gd name="T0" fmla="*/ 156 w 1684"/>
                  <a:gd name="T1" fmla="*/ 0 h 880"/>
                  <a:gd name="T2" fmla="*/ 63 w 1684"/>
                  <a:gd name="T3" fmla="*/ 52 h 880"/>
                  <a:gd name="T4" fmla="*/ 0 w 1684"/>
                  <a:gd name="T5" fmla="*/ 208 h 880"/>
                  <a:gd name="T6" fmla="*/ 67 w 1684"/>
                  <a:gd name="T7" fmla="*/ 358 h 880"/>
                  <a:gd name="T8" fmla="*/ 1182 w 1684"/>
                  <a:gd name="T9" fmla="*/ 867 h 880"/>
                  <a:gd name="T10" fmla="*/ 1422 w 1684"/>
                  <a:gd name="T11" fmla="*/ 835 h 880"/>
                  <a:gd name="T12" fmla="*/ 1616 w 1684"/>
                  <a:gd name="T13" fmla="*/ 880 h 880"/>
                  <a:gd name="T14" fmla="*/ 1684 w 1684"/>
                  <a:gd name="T15" fmla="*/ 808 h 880"/>
                  <a:gd name="T16" fmla="*/ 1502 w 1684"/>
                  <a:gd name="T17" fmla="*/ 664 h 880"/>
                  <a:gd name="T18" fmla="*/ 1428 w 1684"/>
                  <a:gd name="T19" fmla="*/ 512 h 880"/>
                  <a:gd name="T20" fmla="*/ 1369 w 1684"/>
                  <a:gd name="T21" fmla="*/ 527 h 880"/>
                  <a:gd name="T22" fmla="*/ 1439 w 1684"/>
                  <a:gd name="T23" fmla="*/ 664 h 880"/>
                  <a:gd name="T24" fmla="*/ 1578 w 1684"/>
                  <a:gd name="T25" fmla="*/ 810 h 880"/>
                  <a:gd name="T26" fmla="*/ 1413 w 1684"/>
                  <a:gd name="T27" fmla="*/ 787 h 880"/>
                  <a:gd name="T28" fmla="*/ 1219 w 1684"/>
                  <a:gd name="T29" fmla="*/ 814 h 880"/>
                  <a:gd name="T30" fmla="*/ 1255 w 1684"/>
                  <a:gd name="T31" fmla="*/ 650 h 880"/>
                  <a:gd name="T32" fmla="*/ 1338 w 1684"/>
                  <a:gd name="T33" fmla="*/ 538 h 880"/>
                  <a:gd name="T34" fmla="*/ 1241 w 1684"/>
                  <a:gd name="T35" fmla="*/ 552 h 880"/>
                  <a:gd name="T36" fmla="*/ 1165 w 1684"/>
                  <a:gd name="T37" fmla="*/ 658 h 880"/>
                  <a:gd name="T38" fmla="*/ 1139 w 1684"/>
                  <a:gd name="T39" fmla="*/ 791 h 880"/>
                  <a:gd name="T40" fmla="*/ 107 w 1684"/>
                  <a:gd name="T41" fmla="*/ 310 h 880"/>
                  <a:gd name="T42" fmla="*/ 80 w 1684"/>
                  <a:gd name="T43" fmla="*/ 215 h 880"/>
                  <a:gd name="T44" fmla="*/ 103 w 1684"/>
                  <a:gd name="T45" fmla="*/ 95 h 880"/>
                  <a:gd name="T46" fmla="*/ 217 w 1684"/>
                  <a:gd name="T47" fmla="*/ 0 h 880"/>
                  <a:gd name="T48" fmla="*/ 156 w 1684"/>
                  <a:gd name="T49" fmla="*/ 0 h 880"/>
                  <a:gd name="T50" fmla="*/ 156 w 1684"/>
                  <a:gd name="T51" fmla="*/ 0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3" name="Freeform 15"/>
              <p:cNvSpPr>
                <a:spLocks/>
              </p:cNvSpPr>
              <p:nvPr userDrawn="1"/>
            </p:nvSpPr>
            <p:spPr bwMode="auto">
              <a:xfrm>
                <a:off x="324" y="158"/>
                <a:ext cx="1686" cy="614"/>
              </a:xfrm>
              <a:custGeom>
                <a:avLst/>
                <a:gdLst>
                  <a:gd name="T0" fmla="*/ 100 w 1190"/>
                  <a:gd name="T1" fmla="*/ 0 h 500"/>
                  <a:gd name="T2" fmla="*/ 1190 w 1190"/>
                  <a:gd name="T3" fmla="*/ 490 h 500"/>
                  <a:gd name="T4" fmla="*/ 1076 w 1190"/>
                  <a:gd name="T5" fmla="*/ 500 h 500"/>
                  <a:gd name="T6" fmla="*/ 0 w 1190"/>
                  <a:gd name="T7" fmla="*/ 27 h 500"/>
                  <a:gd name="T8" fmla="*/ 100 w 1190"/>
                  <a:gd name="T9" fmla="*/ 0 h 500"/>
                  <a:gd name="T10" fmla="*/ 100 w 1190"/>
                  <a:gd name="T11" fmla="*/ 0 h 500"/>
                </a:gdLst>
                <a:ahLst/>
                <a:cxnLst>
                  <a:cxn ang="0">
                    <a:pos x="T0" y="T1"/>
                  </a:cxn>
                  <a:cxn ang="0">
                    <a:pos x="T2" y="T3"/>
                  </a:cxn>
                  <a:cxn ang="0">
                    <a:pos x="T4" y="T5"/>
                  </a:cxn>
                  <a:cxn ang="0">
                    <a:pos x="T6" y="T7"/>
                  </a:cxn>
                  <a:cxn ang="0">
                    <a:pos x="T8" y="T9"/>
                  </a:cxn>
                  <a:cxn ang="0">
                    <a:pos x="T10" y="T11"/>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4" name="Freeform 16"/>
              <p:cNvSpPr>
                <a:spLocks/>
              </p:cNvSpPr>
              <p:nvPr userDrawn="1"/>
            </p:nvSpPr>
            <p:spPr bwMode="auto">
              <a:xfrm>
                <a:off x="409" y="251"/>
                <a:ext cx="227" cy="410"/>
              </a:xfrm>
              <a:custGeom>
                <a:avLst/>
                <a:gdLst>
                  <a:gd name="T0" fmla="*/ 116 w 160"/>
                  <a:gd name="T1" fmla="*/ 0 h 335"/>
                  <a:gd name="T2" fmla="*/ 19 w 160"/>
                  <a:gd name="T3" fmla="*/ 106 h 335"/>
                  <a:gd name="T4" fmla="*/ 0 w 160"/>
                  <a:gd name="T5" fmla="*/ 230 h 335"/>
                  <a:gd name="T6" fmla="*/ 33 w 160"/>
                  <a:gd name="T7" fmla="*/ 314 h 335"/>
                  <a:gd name="T8" fmla="*/ 94 w 160"/>
                  <a:gd name="T9" fmla="*/ 335 h 335"/>
                  <a:gd name="T10" fmla="*/ 76 w 160"/>
                  <a:gd name="T11" fmla="*/ 154 h 335"/>
                  <a:gd name="T12" fmla="*/ 160 w 160"/>
                  <a:gd name="T13" fmla="*/ 17 h 335"/>
                  <a:gd name="T14" fmla="*/ 116 w 160"/>
                  <a:gd name="T15" fmla="*/ 0 h 335"/>
                  <a:gd name="T16" fmla="*/ 116 w 160"/>
                  <a:gd name="T17"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5" name="Freeform 17"/>
              <p:cNvSpPr>
                <a:spLocks/>
              </p:cNvSpPr>
              <p:nvPr userDrawn="1"/>
            </p:nvSpPr>
            <p:spPr bwMode="auto">
              <a:xfrm>
                <a:off x="846" y="536"/>
                <a:ext cx="691" cy="364"/>
              </a:xfrm>
              <a:custGeom>
                <a:avLst/>
                <a:gdLst>
                  <a:gd name="T0" fmla="*/ 14 w 489"/>
                  <a:gd name="T1" fmla="*/ 34 h 296"/>
                  <a:gd name="T2" fmla="*/ 160 w 489"/>
                  <a:gd name="T3" fmla="*/ 66 h 296"/>
                  <a:gd name="T4" fmla="*/ 324 w 489"/>
                  <a:gd name="T5" fmla="*/ 137 h 296"/>
                  <a:gd name="T6" fmla="*/ 440 w 489"/>
                  <a:gd name="T7" fmla="*/ 243 h 296"/>
                  <a:gd name="T8" fmla="*/ 326 w 489"/>
                  <a:gd name="T9" fmla="*/ 230 h 296"/>
                  <a:gd name="T10" fmla="*/ 139 w 489"/>
                  <a:gd name="T11" fmla="*/ 146 h 296"/>
                  <a:gd name="T12" fmla="*/ 50 w 489"/>
                  <a:gd name="T13" fmla="*/ 80 h 296"/>
                  <a:gd name="T14" fmla="*/ 107 w 489"/>
                  <a:gd name="T15" fmla="*/ 163 h 296"/>
                  <a:gd name="T16" fmla="*/ 272 w 489"/>
                  <a:gd name="T17" fmla="*/ 270 h 296"/>
                  <a:gd name="T18" fmla="*/ 466 w 489"/>
                  <a:gd name="T19" fmla="*/ 296 h 296"/>
                  <a:gd name="T20" fmla="*/ 489 w 489"/>
                  <a:gd name="T21" fmla="*/ 224 h 296"/>
                  <a:gd name="T22" fmla="*/ 394 w 489"/>
                  <a:gd name="T23" fmla="*/ 120 h 296"/>
                  <a:gd name="T24" fmla="*/ 170 w 489"/>
                  <a:gd name="T25" fmla="*/ 17 h 296"/>
                  <a:gd name="T26" fmla="*/ 0 w 489"/>
                  <a:gd name="T27" fmla="*/ 0 h 296"/>
                  <a:gd name="T28" fmla="*/ 14 w 489"/>
                  <a:gd name="T29" fmla="*/ 34 h 296"/>
                  <a:gd name="T30" fmla="*/ 14 w 489"/>
                  <a:gd name="T31" fmla="*/ 34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17426" name="Group 18"/>
          <p:cNvGrpSpPr>
            <a:grpSpLocks/>
          </p:cNvGrpSpPr>
          <p:nvPr/>
        </p:nvGrpSpPr>
        <p:grpSpPr bwMode="auto">
          <a:xfrm>
            <a:off x="7915275" y="4368800"/>
            <a:ext cx="742950" cy="1058863"/>
            <a:chOff x="4986" y="2752"/>
            <a:chExt cx="468" cy="667"/>
          </a:xfrm>
        </p:grpSpPr>
        <p:sp>
          <p:nvSpPr>
            <p:cNvPr id="17427" name="Freeform 19"/>
            <p:cNvSpPr>
              <a:spLocks/>
            </p:cNvSpPr>
            <p:nvPr userDrawn="1"/>
          </p:nvSpPr>
          <p:spPr bwMode="auto">
            <a:xfrm rot="7320404">
              <a:off x="4909" y="2936"/>
              <a:ext cx="629" cy="293"/>
            </a:xfrm>
            <a:custGeom>
              <a:avLst/>
              <a:gdLst>
                <a:gd name="T0" fmla="*/ 794 w 794"/>
                <a:gd name="T1" fmla="*/ 395 h 414"/>
                <a:gd name="T2" fmla="*/ 710 w 794"/>
                <a:gd name="T3" fmla="*/ 318 h 414"/>
                <a:gd name="T4" fmla="*/ 556 w 794"/>
                <a:gd name="T5" fmla="*/ 210 h 414"/>
                <a:gd name="T6" fmla="*/ 71 w 794"/>
                <a:gd name="T7" fmla="*/ 0 h 414"/>
                <a:gd name="T8" fmla="*/ 23 w 794"/>
                <a:gd name="T9" fmla="*/ 20 h 414"/>
                <a:gd name="T10" fmla="*/ 0 w 794"/>
                <a:gd name="T11" fmla="*/ 83 h 414"/>
                <a:gd name="T12" fmla="*/ 28 w 794"/>
                <a:gd name="T13" fmla="*/ 155 h 414"/>
                <a:gd name="T14" fmla="*/ 570 w 794"/>
                <a:gd name="T15" fmla="*/ 409 h 414"/>
                <a:gd name="T16" fmla="*/ 689 w 794"/>
                <a:gd name="T17" fmla="*/ 393 h 414"/>
                <a:gd name="T18" fmla="*/ 785 w 794"/>
                <a:gd name="T19" fmla="*/ 414 h 414"/>
                <a:gd name="T20" fmla="*/ 794 w 794"/>
                <a:gd name="T21" fmla="*/ 395 h 414"/>
                <a:gd name="T22" fmla="*/ 794 w 794"/>
                <a:gd name="T23" fmla="*/ 395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8" name="Freeform 20"/>
            <p:cNvSpPr>
              <a:spLocks/>
            </p:cNvSpPr>
            <p:nvPr userDrawn="1"/>
          </p:nvSpPr>
          <p:spPr bwMode="auto">
            <a:xfrm rot="7320404">
              <a:off x="4893" y="2923"/>
              <a:ext cx="627" cy="290"/>
            </a:xfrm>
            <a:custGeom>
              <a:avLst/>
              <a:gdLst>
                <a:gd name="T0" fmla="*/ 137 w 1586"/>
                <a:gd name="T1" fmla="*/ 0 h 821"/>
                <a:gd name="T2" fmla="*/ 1331 w 1586"/>
                <a:gd name="T3" fmla="*/ 519 h 821"/>
                <a:gd name="T4" fmla="*/ 1428 w 1586"/>
                <a:gd name="T5" fmla="*/ 638 h 821"/>
                <a:gd name="T6" fmla="*/ 1586 w 1586"/>
                <a:gd name="T7" fmla="*/ 792 h 821"/>
                <a:gd name="T8" fmla="*/ 1565 w 1586"/>
                <a:gd name="T9" fmla="*/ 821 h 821"/>
                <a:gd name="T10" fmla="*/ 1350 w 1586"/>
                <a:gd name="T11" fmla="*/ 787 h 821"/>
                <a:gd name="T12" fmla="*/ 1145 w 1586"/>
                <a:gd name="T13" fmla="*/ 811 h 821"/>
                <a:gd name="T14" fmla="*/ 42 w 1586"/>
                <a:gd name="T15" fmla="*/ 298 h 821"/>
                <a:gd name="T16" fmla="*/ 0 w 1586"/>
                <a:gd name="T17" fmla="*/ 150 h 821"/>
                <a:gd name="T18" fmla="*/ 46 w 1586"/>
                <a:gd name="T19" fmla="*/ 32 h 821"/>
                <a:gd name="T20" fmla="*/ 137 w 1586"/>
                <a:gd name="T21" fmla="*/ 0 h 821"/>
                <a:gd name="T22" fmla="*/ 137 w 1586"/>
                <a:gd name="T23"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9" name="Freeform 21"/>
            <p:cNvSpPr>
              <a:spLocks/>
            </p:cNvSpPr>
            <p:nvPr userDrawn="1"/>
          </p:nvSpPr>
          <p:spPr bwMode="auto">
            <a:xfrm rot="7320404">
              <a:off x="5000" y="2912"/>
              <a:ext cx="416" cy="265"/>
            </a:xfrm>
            <a:custGeom>
              <a:avLst/>
              <a:gdLst>
                <a:gd name="T0" fmla="*/ 0 w 1049"/>
                <a:gd name="T1" fmla="*/ 325 h 747"/>
                <a:gd name="T2" fmla="*/ 922 w 1049"/>
                <a:gd name="T3" fmla="*/ 747 h 747"/>
                <a:gd name="T4" fmla="*/ 939 w 1049"/>
                <a:gd name="T5" fmla="*/ 534 h 747"/>
                <a:gd name="T6" fmla="*/ 1049 w 1049"/>
                <a:gd name="T7" fmla="*/ 422 h 747"/>
                <a:gd name="T8" fmla="*/ 78 w 1049"/>
                <a:gd name="T9" fmla="*/ 0 h 747"/>
                <a:gd name="T10" fmla="*/ 0 w 1049"/>
                <a:gd name="T11" fmla="*/ 127 h 747"/>
                <a:gd name="T12" fmla="*/ 0 w 1049"/>
                <a:gd name="T13" fmla="*/ 325 h 747"/>
                <a:gd name="T14" fmla="*/ 0 w 1049"/>
                <a:gd name="T15" fmla="*/ 325 h 7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7430" name="Group 22"/>
            <p:cNvGrpSpPr>
              <a:grpSpLocks/>
            </p:cNvGrpSpPr>
            <p:nvPr userDrawn="1"/>
          </p:nvGrpSpPr>
          <p:grpSpPr bwMode="auto">
            <a:xfrm>
              <a:off x="4986" y="2752"/>
              <a:ext cx="468" cy="667"/>
              <a:chOff x="4986" y="2752"/>
              <a:chExt cx="468" cy="667"/>
            </a:xfrm>
          </p:grpSpPr>
          <p:sp>
            <p:nvSpPr>
              <p:cNvPr id="17431" name="Freeform 23"/>
              <p:cNvSpPr>
                <a:spLocks/>
              </p:cNvSpPr>
              <p:nvPr userDrawn="1"/>
            </p:nvSpPr>
            <p:spPr bwMode="auto">
              <a:xfrm rot="7320404">
                <a:off x="4987" y="3190"/>
                <a:ext cx="59" cy="61"/>
              </a:xfrm>
              <a:custGeom>
                <a:avLst/>
                <a:gdLst>
                  <a:gd name="T0" fmla="*/ 110 w 150"/>
                  <a:gd name="T1" fmla="*/ 0 h 173"/>
                  <a:gd name="T2" fmla="*/ 40 w 150"/>
                  <a:gd name="T3" fmla="*/ 66 h 173"/>
                  <a:gd name="T4" fmla="*/ 0 w 150"/>
                  <a:gd name="T5" fmla="*/ 173 h 173"/>
                  <a:gd name="T6" fmla="*/ 80 w 150"/>
                  <a:gd name="T7" fmla="*/ 160 h 173"/>
                  <a:gd name="T8" fmla="*/ 103 w 150"/>
                  <a:gd name="T9" fmla="*/ 84 h 173"/>
                  <a:gd name="T10" fmla="*/ 150 w 150"/>
                  <a:gd name="T11" fmla="*/ 27 h 173"/>
                  <a:gd name="T12" fmla="*/ 110 w 150"/>
                  <a:gd name="T13" fmla="*/ 0 h 173"/>
                  <a:gd name="T14" fmla="*/ 110 w 150"/>
                  <a:gd name="T15" fmla="*/ 0 h 1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32" name="Freeform 24"/>
              <p:cNvSpPr>
                <a:spLocks/>
              </p:cNvSpPr>
              <p:nvPr userDrawn="1"/>
            </p:nvSpPr>
            <p:spPr bwMode="auto">
              <a:xfrm rot="7320404">
                <a:off x="4887" y="2930"/>
                <a:ext cx="667" cy="311"/>
              </a:xfrm>
              <a:custGeom>
                <a:avLst/>
                <a:gdLst>
                  <a:gd name="T0" fmla="*/ 156 w 1684"/>
                  <a:gd name="T1" fmla="*/ 0 h 880"/>
                  <a:gd name="T2" fmla="*/ 63 w 1684"/>
                  <a:gd name="T3" fmla="*/ 52 h 880"/>
                  <a:gd name="T4" fmla="*/ 0 w 1684"/>
                  <a:gd name="T5" fmla="*/ 208 h 880"/>
                  <a:gd name="T6" fmla="*/ 67 w 1684"/>
                  <a:gd name="T7" fmla="*/ 358 h 880"/>
                  <a:gd name="T8" fmla="*/ 1182 w 1684"/>
                  <a:gd name="T9" fmla="*/ 867 h 880"/>
                  <a:gd name="T10" fmla="*/ 1422 w 1684"/>
                  <a:gd name="T11" fmla="*/ 835 h 880"/>
                  <a:gd name="T12" fmla="*/ 1616 w 1684"/>
                  <a:gd name="T13" fmla="*/ 880 h 880"/>
                  <a:gd name="T14" fmla="*/ 1684 w 1684"/>
                  <a:gd name="T15" fmla="*/ 808 h 880"/>
                  <a:gd name="T16" fmla="*/ 1502 w 1684"/>
                  <a:gd name="T17" fmla="*/ 664 h 880"/>
                  <a:gd name="T18" fmla="*/ 1428 w 1684"/>
                  <a:gd name="T19" fmla="*/ 512 h 880"/>
                  <a:gd name="T20" fmla="*/ 1369 w 1684"/>
                  <a:gd name="T21" fmla="*/ 527 h 880"/>
                  <a:gd name="T22" fmla="*/ 1439 w 1684"/>
                  <a:gd name="T23" fmla="*/ 664 h 880"/>
                  <a:gd name="T24" fmla="*/ 1578 w 1684"/>
                  <a:gd name="T25" fmla="*/ 810 h 880"/>
                  <a:gd name="T26" fmla="*/ 1413 w 1684"/>
                  <a:gd name="T27" fmla="*/ 787 h 880"/>
                  <a:gd name="T28" fmla="*/ 1219 w 1684"/>
                  <a:gd name="T29" fmla="*/ 814 h 880"/>
                  <a:gd name="T30" fmla="*/ 1255 w 1684"/>
                  <a:gd name="T31" fmla="*/ 650 h 880"/>
                  <a:gd name="T32" fmla="*/ 1338 w 1684"/>
                  <a:gd name="T33" fmla="*/ 538 h 880"/>
                  <a:gd name="T34" fmla="*/ 1241 w 1684"/>
                  <a:gd name="T35" fmla="*/ 552 h 880"/>
                  <a:gd name="T36" fmla="*/ 1165 w 1684"/>
                  <a:gd name="T37" fmla="*/ 658 h 880"/>
                  <a:gd name="T38" fmla="*/ 1139 w 1684"/>
                  <a:gd name="T39" fmla="*/ 791 h 880"/>
                  <a:gd name="T40" fmla="*/ 107 w 1684"/>
                  <a:gd name="T41" fmla="*/ 310 h 880"/>
                  <a:gd name="T42" fmla="*/ 80 w 1684"/>
                  <a:gd name="T43" fmla="*/ 215 h 880"/>
                  <a:gd name="T44" fmla="*/ 103 w 1684"/>
                  <a:gd name="T45" fmla="*/ 95 h 880"/>
                  <a:gd name="T46" fmla="*/ 217 w 1684"/>
                  <a:gd name="T47" fmla="*/ 0 h 880"/>
                  <a:gd name="T48" fmla="*/ 156 w 1684"/>
                  <a:gd name="T49" fmla="*/ 0 h 880"/>
                  <a:gd name="T50" fmla="*/ 156 w 1684"/>
                  <a:gd name="T51" fmla="*/ 0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33" name="Freeform 25"/>
              <p:cNvSpPr>
                <a:spLocks/>
              </p:cNvSpPr>
              <p:nvPr userDrawn="1"/>
            </p:nvSpPr>
            <p:spPr bwMode="auto">
              <a:xfrm rot="7320404">
                <a:off x="5062" y="2997"/>
                <a:ext cx="472" cy="176"/>
              </a:xfrm>
              <a:custGeom>
                <a:avLst/>
                <a:gdLst>
                  <a:gd name="T0" fmla="*/ 100 w 1190"/>
                  <a:gd name="T1" fmla="*/ 0 h 500"/>
                  <a:gd name="T2" fmla="*/ 1190 w 1190"/>
                  <a:gd name="T3" fmla="*/ 490 h 500"/>
                  <a:gd name="T4" fmla="*/ 1076 w 1190"/>
                  <a:gd name="T5" fmla="*/ 500 h 500"/>
                  <a:gd name="T6" fmla="*/ 0 w 1190"/>
                  <a:gd name="T7" fmla="*/ 27 h 500"/>
                  <a:gd name="T8" fmla="*/ 100 w 1190"/>
                  <a:gd name="T9" fmla="*/ 0 h 500"/>
                  <a:gd name="T10" fmla="*/ 100 w 1190"/>
                  <a:gd name="T11" fmla="*/ 0 h 500"/>
                </a:gdLst>
                <a:ahLst/>
                <a:cxnLst>
                  <a:cxn ang="0">
                    <a:pos x="T0" y="T1"/>
                  </a:cxn>
                  <a:cxn ang="0">
                    <a:pos x="T2" y="T3"/>
                  </a:cxn>
                  <a:cxn ang="0">
                    <a:pos x="T4" y="T5"/>
                  </a:cxn>
                  <a:cxn ang="0">
                    <a:pos x="T6" y="T7"/>
                  </a:cxn>
                  <a:cxn ang="0">
                    <a:pos x="T8" y="T9"/>
                  </a:cxn>
                  <a:cxn ang="0">
                    <a:pos x="T10" y="T11"/>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34" name="Freeform 26"/>
              <p:cNvSpPr>
                <a:spLocks/>
              </p:cNvSpPr>
              <p:nvPr userDrawn="1"/>
            </p:nvSpPr>
            <p:spPr bwMode="auto">
              <a:xfrm rot="7320404">
                <a:off x="5363" y="2874"/>
                <a:ext cx="63" cy="118"/>
              </a:xfrm>
              <a:custGeom>
                <a:avLst/>
                <a:gdLst>
                  <a:gd name="T0" fmla="*/ 116 w 160"/>
                  <a:gd name="T1" fmla="*/ 0 h 335"/>
                  <a:gd name="T2" fmla="*/ 19 w 160"/>
                  <a:gd name="T3" fmla="*/ 106 h 335"/>
                  <a:gd name="T4" fmla="*/ 0 w 160"/>
                  <a:gd name="T5" fmla="*/ 230 h 335"/>
                  <a:gd name="T6" fmla="*/ 33 w 160"/>
                  <a:gd name="T7" fmla="*/ 314 h 335"/>
                  <a:gd name="T8" fmla="*/ 94 w 160"/>
                  <a:gd name="T9" fmla="*/ 335 h 335"/>
                  <a:gd name="T10" fmla="*/ 76 w 160"/>
                  <a:gd name="T11" fmla="*/ 154 h 335"/>
                  <a:gd name="T12" fmla="*/ 160 w 160"/>
                  <a:gd name="T13" fmla="*/ 17 h 335"/>
                  <a:gd name="T14" fmla="*/ 116 w 160"/>
                  <a:gd name="T15" fmla="*/ 0 h 335"/>
                  <a:gd name="T16" fmla="*/ 116 w 160"/>
                  <a:gd name="T17"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35" name="Freeform 27"/>
              <p:cNvSpPr>
                <a:spLocks/>
              </p:cNvSpPr>
              <p:nvPr userDrawn="1"/>
            </p:nvSpPr>
            <p:spPr bwMode="auto">
              <a:xfrm rot="7320404">
                <a:off x="5136" y="3000"/>
                <a:ext cx="193" cy="104"/>
              </a:xfrm>
              <a:custGeom>
                <a:avLst/>
                <a:gdLst>
                  <a:gd name="T0" fmla="*/ 14 w 489"/>
                  <a:gd name="T1" fmla="*/ 34 h 296"/>
                  <a:gd name="T2" fmla="*/ 160 w 489"/>
                  <a:gd name="T3" fmla="*/ 66 h 296"/>
                  <a:gd name="T4" fmla="*/ 324 w 489"/>
                  <a:gd name="T5" fmla="*/ 137 h 296"/>
                  <a:gd name="T6" fmla="*/ 440 w 489"/>
                  <a:gd name="T7" fmla="*/ 243 h 296"/>
                  <a:gd name="T8" fmla="*/ 326 w 489"/>
                  <a:gd name="T9" fmla="*/ 230 h 296"/>
                  <a:gd name="T10" fmla="*/ 139 w 489"/>
                  <a:gd name="T11" fmla="*/ 146 h 296"/>
                  <a:gd name="T12" fmla="*/ 50 w 489"/>
                  <a:gd name="T13" fmla="*/ 80 h 296"/>
                  <a:gd name="T14" fmla="*/ 107 w 489"/>
                  <a:gd name="T15" fmla="*/ 163 h 296"/>
                  <a:gd name="T16" fmla="*/ 272 w 489"/>
                  <a:gd name="T17" fmla="*/ 270 h 296"/>
                  <a:gd name="T18" fmla="*/ 466 w 489"/>
                  <a:gd name="T19" fmla="*/ 296 h 296"/>
                  <a:gd name="T20" fmla="*/ 489 w 489"/>
                  <a:gd name="T21" fmla="*/ 224 h 296"/>
                  <a:gd name="T22" fmla="*/ 394 w 489"/>
                  <a:gd name="T23" fmla="*/ 120 h 296"/>
                  <a:gd name="T24" fmla="*/ 170 w 489"/>
                  <a:gd name="T25" fmla="*/ 17 h 296"/>
                  <a:gd name="T26" fmla="*/ 0 w 489"/>
                  <a:gd name="T27" fmla="*/ 0 h 296"/>
                  <a:gd name="T28" fmla="*/ 14 w 489"/>
                  <a:gd name="T29" fmla="*/ 34 h 296"/>
                  <a:gd name="T30" fmla="*/ 14 w 489"/>
                  <a:gd name="T31" fmla="*/ 34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17436" name="Freeform 28"/>
          <p:cNvSpPr>
            <a:spLocks/>
          </p:cNvSpPr>
          <p:nvPr/>
        </p:nvSpPr>
        <p:spPr bwMode="auto">
          <a:xfrm>
            <a:off x="901700" y="5054600"/>
            <a:ext cx="6807200" cy="728663"/>
          </a:xfrm>
          <a:custGeom>
            <a:avLst/>
            <a:gdLst>
              <a:gd name="T0" fmla="*/ 0 w 4288"/>
              <a:gd name="T1" fmla="*/ 0 h 459"/>
              <a:gd name="T2" fmla="*/ 816 w 4288"/>
              <a:gd name="T3" fmla="*/ 256 h 459"/>
              <a:gd name="T4" fmla="*/ 1560 w 4288"/>
              <a:gd name="T5" fmla="*/ 144 h 459"/>
              <a:gd name="T6" fmla="*/ 1856 w 4288"/>
              <a:gd name="T7" fmla="*/ 376 h 459"/>
              <a:gd name="T8" fmla="*/ 2344 w 4288"/>
              <a:gd name="T9" fmla="*/ 152 h 459"/>
              <a:gd name="T10" fmla="*/ 3536 w 4288"/>
              <a:gd name="T11" fmla="*/ 456 h 459"/>
              <a:gd name="T12" fmla="*/ 4288 w 4288"/>
              <a:gd name="T13" fmla="*/ 136 h 459"/>
            </a:gdLst>
            <a:ahLst/>
            <a:cxnLst>
              <a:cxn ang="0">
                <a:pos x="T0" y="T1"/>
              </a:cxn>
              <a:cxn ang="0">
                <a:pos x="T2" y="T3"/>
              </a:cxn>
              <a:cxn ang="0">
                <a:pos x="T4" y="T5"/>
              </a:cxn>
              <a:cxn ang="0">
                <a:pos x="T6" y="T7"/>
              </a:cxn>
              <a:cxn ang="0">
                <a:pos x="T8" y="T9"/>
              </a:cxn>
              <a:cxn ang="0">
                <a:pos x="T10" y="T11"/>
              </a:cxn>
              <a:cxn ang="0">
                <a:pos x="T12" y="T13"/>
              </a:cxn>
            </a:cxnLst>
            <a:rect l="0" t="0" r="r" b="b"/>
            <a:pathLst>
              <a:path w="4288" h="459">
                <a:moveTo>
                  <a:pt x="0" y="0"/>
                </a:moveTo>
                <a:cubicBezTo>
                  <a:pt x="136" y="43"/>
                  <a:pt x="556" y="232"/>
                  <a:pt x="816" y="256"/>
                </a:cubicBezTo>
                <a:cubicBezTo>
                  <a:pt x="1076" y="280"/>
                  <a:pt x="1387" y="124"/>
                  <a:pt x="1560" y="144"/>
                </a:cubicBezTo>
                <a:cubicBezTo>
                  <a:pt x="1733" y="164"/>
                  <a:pt x="1725" y="375"/>
                  <a:pt x="1856" y="376"/>
                </a:cubicBezTo>
                <a:cubicBezTo>
                  <a:pt x="1987" y="377"/>
                  <a:pt x="2064" y="139"/>
                  <a:pt x="2344" y="152"/>
                </a:cubicBezTo>
                <a:cubicBezTo>
                  <a:pt x="2624" y="165"/>
                  <a:pt x="3212" y="459"/>
                  <a:pt x="3536" y="456"/>
                </a:cubicBezTo>
                <a:cubicBezTo>
                  <a:pt x="3860" y="453"/>
                  <a:pt x="4165" y="188"/>
                  <a:pt x="4288" y="136"/>
                </a:cubicBezTo>
              </a:path>
            </a:pathLst>
          </a:custGeom>
          <a:noFill/>
          <a:ln w="76200" cap="flat" cmpd="sng">
            <a:solidFill>
              <a:schemeClr val="folHlink"/>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437" name="Freeform 29"/>
          <p:cNvSpPr>
            <a:spLocks/>
          </p:cNvSpPr>
          <p:nvPr/>
        </p:nvSpPr>
        <p:spPr bwMode="auto">
          <a:xfrm>
            <a:off x="4076700" y="1930400"/>
            <a:ext cx="889000" cy="381000"/>
          </a:xfrm>
          <a:custGeom>
            <a:avLst/>
            <a:gdLst>
              <a:gd name="T0" fmla="*/ 0 w 560"/>
              <a:gd name="T1" fmla="*/ 32 h 240"/>
              <a:gd name="T2" fmla="*/ 280 w 560"/>
              <a:gd name="T3" fmla="*/ 144 h 240"/>
              <a:gd name="T4" fmla="*/ 448 w 560"/>
              <a:gd name="T5" fmla="*/ 16 h 240"/>
              <a:gd name="T6" fmla="*/ 560 w 560"/>
              <a:gd name="T7" fmla="*/ 240 h 240"/>
            </a:gdLst>
            <a:ahLst/>
            <a:cxnLst>
              <a:cxn ang="0">
                <a:pos x="T0" y="T1"/>
              </a:cxn>
              <a:cxn ang="0">
                <a:pos x="T2" y="T3"/>
              </a:cxn>
              <a:cxn ang="0">
                <a:pos x="T4" y="T5"/>
              </a:cxn>
              <a:cxn ang="0">
                <a:pos x="T6" y="T7"/>
              </a:cxn>
            </a:cxnLst>
            <a:rect l="0" t="0" r="r" b="b"/>
            <a:pathLst>
              <a:path w="560" h="240">
                <a:moveTo>
                  <a:pt x="0" y="32"/>
                </a:moveTo>
                <a:cubicBezTo>
                  <a:pt x="102" y="89"/>
                  <a:pt x="205" y="147"/>
                  <a:pt x="280" y="144"/>
                </a:cubicBezTo>
                <a:cubicBezTo>
                  <a:pt x="355" y="141"/>
                  <a:pt x="401" y="0"/>
                  <a:pt x="448" y="16"/>
                </a:cubicBezTo>
                <a:cubicBezTo>
                  <a:pt x="495" y="32"/>
                  <a:pt x="541" y="201"/>
                  <a:pt x="560" y="240"/>
                </a:cubicBezTo>
              </a:path>
            </a:pathLst>
          </a:custGeom>
          <a:noFill/>
          <a:ln w="114300" cmpd="sng">
            <a:solidFill>
              <a:schemeClr val="tx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dissolve">
                                      <p:cBhvr>
                                        <p:cTn id="7" dur="500"/>
                                        <p:tgtEl>
                                          <p:spTgt spid="17411"/>
                                        </p:tgtEl>
                                      </p:cBhvr>
                                    </p:animEffect>
                                  </p:childTnLst>
                                </p:cTn>
                              </p:par>
                            </p:childTnLst>
                          </p:cTn>
                        </p:par>
                        <p:par>
                          <p:cTn id="8" fill="hold" nodeType="withGroup">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7412">
                                            <p:txEl>
                                              <p:pRg st="0" end="0"/>
                                            </p:txEl>
                                          </p:spTgt>
                                        </p:tgtEl>
                                        <p:attrNameLst>
                                          <p:attrName>style.visibility</p:attrName>
                                        </p:attrNameLst>
                                      </p:cBhvr>
                                      <p:to>
                                        <p:strVal val="visible"/>
                                      </p:to>
                                    </p:set>
                                    <p:animEffect transition="in" filter="dissolve">
                                      <p:cBhvr>
                                        <p:cTn id="11" dur="500"/>
                                        <p:tgtEl>
                                          <p:spTgt spid="174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P spid="17412" grpId="0" build="p">
        <p:tmplLst>
          <p:tmpl lvl="1">
            <p:tnLst>
              <p:par>
                <p:cTn presetID="9" presetClass="entr" presetSubtype="0" fill="hold" nodeType="afterEffect">
                  <p:stCondLst>
                    <p:cond delay="0"/>
                  </p:stCondLst>
                  <p:childTnLst>
                    <p:set>
                      <p:cBhvr>
                        <p:cTn dur="1" fill="hold">
                          <p:stCondLst>
                            <p:cond delay="0"/>
                          </p:stCondLst>
                        </p:cTn>
                        <p:tgtEl>
                          <p:spTgt spid="17412"/>
                        </p:tgtEl>
                        <p:attrNameLst>
                          <p:attrName>style.visibility</p:attrName>
                        </p:attrNameLst>
                      </p:cBhvr>
                      <p:to>
                        <p:strVal val="visible"/>
                      </p:to>
                    </p:set>
                    <p:animEffect transition="in" filter="dissolve">
                      <p:cBhvr>
                        <p:cTn dur="500"/>
                        <p:tgtEl>
                          <p:spTgt spid="17412"/>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658392B-9136-4E72-A211-B83E80773017}" type="slidenum">
              <a:rPr lang="en-US" altLang="zh-CN"/>
              <a:pPr/>
              <a:t>‹#›</a:t>
            </a:fld>
            <a:endParaRPr lang="en-US" altLang="zh-CN"/>
          </a:p>
        </p:txBody>
      </p:sp>
      <p:sp>
        <p:nvSpPr>
          <p:cNvPr id="7"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40783192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10350" y="152400"/>
            <a:ext cx="2076450" cy="5943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81000" y="152400"/>
            <a:ext cx="6076950" cy="59436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D6B2509-50BE-4B50-BB4D-27415042661A}" type="slidenum">
              <a:rPr lang="en-US" altLang="zh-CN"/>
              <a:pPr/>
              <a:t>‹#›</a:t>
            </a:fld>
            <a:endParaRPr lang="en-US" altLang="zh-CN"/>
          </a:p>
        </p:txBody>
      </p:sp>
      <p:sp>
        <p:nvSpPr>
          <p:cNvPr id="8"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36318873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152400"/>
            <a:ext cx="8229600" cy="762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381000" y="1371600"/>
            <a:ext cx="38862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419600" y="1371600"/>
            <a:ext cx="38862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1371600" y="6248400"/>
            <a:ext cx="1905000" cy="45720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718300" y="6248400"/>
            <a:ext cx="1905000" cy="457200"/>
          </a:xfrm>
        </p:spPr>
        <p:txBody>
          <a:bodyPr/>
          <a:lstStyle>
            <a:lvl1pPr>
              <a:defRPr/>
            </a:lvl1pPr>
          </a:lstStyle>
          <a:p>
            <a:fld id="{5F4E68B1-9955-41D4-A165-02A013EF1D5A}" type="slidenum">
              <a:rPr lang="en-US" altLang="zh-CN"/>
              <a:pPr/>
              <a:t>‹#›</a:t>
            </a:fld>
            <a:endParaRPr lang="en-US" altLang="zh-CN"/>
          </a:p>
        </p:txBody>
      </p:sp>
      <p:sp>
        <p:nvSpPr>
          <p:cNvPr id="8"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29054518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771439B9-8B10-456B-BD84-24F0578A0B3A}" type="slidenum">
              <a:rPr lang="en-US" altLang="zh-CN"/>
              <a:pPr/>
              <a:t>‹#›</a:t>
            </a:fld>
            <a:endParaRPr lang="en-US" altLang="zh-CN"/>
          </a:p>
        </p:txBody>
      </p:sp>
      <p:sp>
        <p:nvSpPr>
          <p:cNvPr id="7"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5084757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AC95F039-FCA8-462E-AEC4-EBF47ABED2FF}" type="slidenum">
              <a:rPr lang="en-US" altLang="zh-CN"/>
              <a:pPr/>
              <a:t>‹#›</a:t>
            </a:fld>
            <a:endParaRPr lang="en-US" altLang="zh-CN"/>
          </a:p>
        </p:txBody>
      </p:sp>
      <p:sp>
        <p:nvSpPr>
          <p:cNvPr id="7"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146810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81000" y="1371600"/>
            <a:ext cx="38862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419600" y="1371600"/>
            <a:ext cx="38862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A057895F-CAFA-42BB-9E16-9F9E644019F3}" type="slidenum">
              <a:rPr lang="en-US" altLang="zh-CN"/>
              <a:pPr/>
              <a:t>‹#›</a:t>
            </a:fld>
            <a:endParaRPr lang="en-US" altLang="zh-CN"/>
          </a:p>
        </p:txBody>
      </p:sp>
      <p:sp>
        <p:nvSpPr>
          <p:cNvPr id="8"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36457712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5B8365DD-C10E-47FB-8A31-C40FEAFC733E}" type="slidenum">
              <a:rPr lang="en-US" altLang="zh-CN"/>
              <a:pPr/>
              <a:t>‹#›</a:t>
            </a:fld>
            <a:endParaRPr lang="en-US" altLang="zh-CN"/>
          </a:p>
        </p:txBody>
      </p:sp>
      <p:sp>
        <p:nvSpPr>
          <p:cNvPr id="10" name="Rectangle 6"/>
          <p:cNvSpPr>
            <a:spLocks noGrp="1" noChangeArrowheads="1"/>
          </p:cNvSpPr>
          <p:nvPr>
            <p:ph type="ftr" sz="quarter" idx="1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17027567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0BFEFC38-9107-4559-A3C8-EB860ABC3DAB}" type="slidenum">
              <a:rPr lang="en-US" altLang="zh-CN"/>
              <a:pPr/>
              <a:t>‹#›</a:t>
            </a:fld>
            <a:endParaRPr lang="en-US" altLang="zh-CN"/>
          </a:p>
        </p:txBody>
      </p:sp>
      <p:sp>
        <p:nvSpPr>
          <p:cNvPr id="6"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1658296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F4A70E91-9D1A-4F47-8FB1-ED5EE263BAE1}" type="slidenum">
              <a:rPr lang="en-US" altLang="zh-CN"/>
              <a:pPr/>
              <a:t>‹#›</a:t>
            </a:fld>
            <a:endParaRPr lang="en-US" altLang="zh-CN"/>
          </a:p>
        </p:txBody>
      </p:sp>
      <p:sp>
        <p:nvSpPr>
          <p:cNvPr id="5"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39375238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5D8D4B9F-7378-4974-9C5D-534EECA4155D}" type="slidenum">
              <a:rPr lang="en-US" altLang="zh-CN"/>
              <a:pPr/>
              <a:t>‹#›</a:t>
            </a:fld>
            <a:endParaRPr lang="en-US" altLang="zh-CN"/>
          </a:p>
        </p:txBody>
      </p:sp>
      <p:sp>
        <p:nvSpPr>
          <p:cNvPr id="8"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13508798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BC319221-43D5-4144-BD8E-FC0F4C05F2B4}" type="slidenum">
              <a:rPr lang="en-US" altLang="zh-CN"/>
              <a:pPr/>
              <a:t>‹#›</a:t>
            </a:fld>
            <a:endParaRPr lang="en-US" altLang="zh-CN"/>
          </a:p>
        </p:txBody>
      </p:sp>
      <p:sp>
        <p:nvSpPr>
          <p:cNvPr id="8"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27067390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7" name="Rectangle 3"/>
          <p:cNvSpPr>
            <a:spLocks noGrp="1" noChangeArrowheads="1"/>
          </p:cNvSpPr>
          <p:nvPr>
            <p:ph type="title"/>
          </p:nvPr>
        </p:nvSpPr>
        <p:spPr bwMode="auto">
          <a:xfrm>
            <a:off x="457200" y="152400"/>
            <a:ext cx="82296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p>
        </p:txBody>
      </p:sp>
      <p:sp>
        <p:nvSpPr>
          <p:cNvPr id="16388" name="Rectangle 4"/>
          <p:cNvSpPr>
            <a:spLocks noGrp="1" noChangeArrowheads="1"/>
          </p:cNvSpPr>
          <p:nvPr>
            <p:ph type="body" idx="1"/>
          </p:nvPr>
        </p:nvSpPr>
        <p:spPr bwMode="auto">
          <a:xfrm>
            <a:off x="381000" y="1371600"/>
            <a:ext cx="79248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6389" name="Rectangle 5"/>
          <p:cNvSpPr>
            <a:spLocks noGrp="1" noChangeArrowheads="1"/>
          </p:cNvSpPr>
          <p:nvPr>
            <p:ph type="dt" sz="half" idx="2"/>
          </p:nvPr>
        </p:nvSpPr>
        <p:spPr bwMode="auto">
          <a:xfrm>
            <a:off x="13716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400" b="0"/>
            </a:lvl1pPr>
          </a:lstStyle>
          <a:p>
            <a:endParaRPr lang="en-US" altLang="zh-CN"/>
          </a:p>
        </p:txBody>
      </p:sp>
      <p:sp>
        <p:nvSpPr>
          <p:cNvPr id="16390"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
        <p:nvSpPr>
          <p:cNvPr id="16391" name="Rectangle 7"/>
          <p:cNvSpPr>
            <a:spLocks noGrp="1" noChangeArrowheads="1"/>
          </p:cNvSpPr>
          <p:nvPr>
            <p:ph type="sldNum" sz="quarter" idx="4"/>
          </p:nvPr>
        </p:nvSpPr>
        <p:spPr bwMode="auto">
          <a:xfrm>
            <a:off x="67183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400" b="0"/>
            </a:lvl1pPr>
          </a:lstStyle>
          <a:p>
            <a:fld id="{73CA4AEE-D66B-436F-8F0C-C5426FA2FF87}" type="slidenum">
              <a:rPr lang="en-US" altLang="zh-CN"/>
              <a:pPr/>
              <a:t>‹#›</a:t>
            </a:fld>
            <a:endParaRPr lang="en-US" altLang="zh-CN"/>
          </a:p>
        </p:txBody>
      </p:sp>
      <p:grpSp>
        <p:nvGrpSpPr>
          <p:cNvPr id="16394" name="Group 10"/>
          <p:cNvGrpSpPr>
            <a:grpSpLocks/>
          </p:cNvGrpSpPr>
          <p:nvPr/>
        </p:nvGrpSpPr>
        <p:grpSpPr bwMode="auto">
          <a:xfrm>
            <a:off x="7938" y="6019800"/>
            <a:ext cx="906462" cy="766763"/>
            <a:chOff x="5" y="3490"/>
            <a:chExt cx="1124" cy="785"/>
          </a:xfrm>
        </p:grpSpPr>
        <p:sp>
          <p:nvSpPr>
            <p:cNvPr id="16395" name="Freeform 11"/>
            <p:cNvSpPr>
              <a:spLocks/>
            </p:cNvSpPr>
            <p:nvPr userDrawn="1"/>
          </p:nvSpPr>
          <p:spPr bwMode="auto">
            <a:xfrm>
              <a:off x="24" y="3505"/>
              <a:ext cx="1089" cy="649"/>
            </a:xfrm>
            <a:custGeom>
              <a:avLst/>
              <a:gdLst>
                <a:gd name="T0" fmla="*/ 1587 w 2177"/>
                <a:gd name="T1" fmla="*/ 1260 h 1298"/>
                <a:gd name="T2" fmla="*/ 1420 w 2177"/>
                <a:gd name="T3" fmla="*/ 1106 h 1298"/>
                <a:gd name="T4" fmla="*/ 1331 w 2177"/>
                <a:gd name="T5" fmla="*/ 477 h 1298"/>
                <a:gd name="T6" fmla="*/ 2139 w 2177"/>
                <a:gd name="T7" fmla="*/ 330 h 1298"/>
                <a:gd name="T8" fmla="*/ 2177 w 2177"/>
                <a:gd name="T9" fmla="*/ 203 h 1298"/>
                <a:gd name="T10" fmla="*/ 2099 w 2177"/>
                <a:gd name="T11" fmla="*/ 100 h 1298"/>
                <a:gd name="T12" fmla="*/ 1276 w 2177"/>
                <a:gd name="T13" fmla="*/ 211 h 1298"/>
                <a:gd name="T14" fmla="*/ 1219 w 2177"/>
                <a:gd name="T15" fmla="*/ 32 h 1298"/>
                <a:gd name="T16" fmla="*/ 1085 w 2177"/>
                <a:gd name="T17" fmla="*/ 0 h 1298"/>
                <a:gd name="T18" fmla="*/ 958 w 2177"/>
                <a:gd name="T19" fmla="*/ 28 h 1298"/>
                <a:gd name="T20" fmla="*/ 888 w 2177"/>
                <a:gd name="T21" fmla="*/ 106 h 1298"/>
                <a:gd name="T22" fmla="*/ 937 w 2177"/>
                <a:gd name="T23" fmla="*/ 285 h 1298"/>
                <a:gd name="T24" fmla="*/ 660 w 2177"/>
                <a:gd name="T25" fmla="*/ 441 h 1298"/>
                <a:gd name="T26" fmla="*/ 983 w 2177"/>
                <a:gd name="T27" fmla="*/ 473 h 1298"/>
                <a:gd name="T28" fmla="*/ 1112 w 2177"/>
                <a:gd name="T29" fmla="*/ 889 h 1298"/>
                <a:gd name="T30" fmla="*/ 141 w 2177"/>
                <a:gd name="T31" fmla="*/ 469 h 1298"/>
                <a:gd name="T32" fmla="*/ 46 w 2177"/>
                <a:gd name="T33" fmla="*/ 509 h 1298"/>
                <a:gd name="T34" fmla="*/ 0 w 2177"/>
                <a:gd name="T35" fmla="*/ 636 h 1298"/>
                <a:gd name="T36" fmla="*/ 55 w 2177"/>
                <a:gd name="T37" fmla="*/ 779 h 1298"/>
                <a:gd name="T38" fmla="*/ 1139 w 2177"/>
                <a:gd name="T39" fmla="*/ 1288 h 1298"/>
                <a:gd name="T40" fmla="*/ 1378 w 2177"/>
                <a:gd name="T41" fmla="*/ 1256 h 1298"/>
                <a:gd name="T42" fmla="*/ 1570 w 2177"/>
                <a:gd name="T43" fmla="*/ 1298 h 1298"/>
                <a:gd name="T44" fmla="*/ 1587 w 2177"/>
                <a:gd name="T45" fmla="*/ 1260 h 1298"/>
                <a:gd name="T46" fmla="*/ 1587 w 2177"/>
                <a:gd name="T47" fmla="*/ 1260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77" h="1298">
                  <a:moveTo>
                    <a:pt x="1587" y="1260"/>
                  </a:moveTo>
                  <a:lnTo>
                    <a:pt x="1420" y="1106"/>
                  </a:lnTo>
                  <a:lnTo>
                    <a:pt x="1331" y="477"/>
                  </a:lnTo>
                  <a:lnTo>
                    <a:pt x="2139" y="330"/>
                  </a:lnTo>
                  <a:lnTo>
                    <a:pt x="2177" y="203"/>
                  </a:lnTo>
                  <a:lnTo>
                    <a:pt x="2099" y="100"/>
                  </a:lnTo>
                  <a:lnTo>
                    <a:pt x="1276" y="211"/>
                  </a:lnTo>
                  <a:lnTo>
                    <a:pt x="1219" y="32"/>
                  </a:lnTo>
                  <a:lnTo>
                    <a:pt x="1085" y="0"/>
                  </a:lnTo>
                  <a:lnTo>
                    <a:pt x="958" y="28"/>
                  </a:lnTo>
                  <a:lnTo>
                    <a:pt x="888" y="106"/>
                  </a:lnTo>
                  <a:lnTo>
                    <a:pt x="937" y="285"/>
                  </a:lnTo>
                  <a:lnTo>
                    <a:pt x="660" y="441"/>
                  </a:lnTo>
                  <a:lnTo>
                    <a:pt x="983" y="473"/>
                  </a:lnTo>
                  <a:lnTo>
                    <a:pt x="1112" y="889"/>
                  </a:lnTo>
                  <a:lnTo>
                    <a:pt x="141" y="469"/>
                  </a:lnTo>
                  <a:lnTo>
                    <a:pt x="46" y="509"/>
                  </a:lnTo>
                  <a:lnTo>
                    <a:pt x="0" y="636"/>
                  </a:lnTo>
                  <a:lnTo>
                    <a:pt x="55" y="779"/>
                  </a:lnTo>
                  <a:lnTo>
                    <a:pt x="1139" y="1288"/>
                  </a:lnTo>
                  <a:lnTo>
                    <a:pt x="1378" y="1256"/>
                  </a:lnTo>
                  <a:lnTo>
                    <a:pt x="1570" y="1298"/>
                  </a:lnTo>
                  <a:lnTo>
                    <a:pt x="1587" y="1260"/>
                  </a:lnTo>
                  <a:lnTo>
                    <a:pt x="1587" y="1260"/>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6" name="Freeform 12"/>
            <p:cNvSpPr>
              <a:spLocks/>
            </p:cNvSpPr>
            <p:nvPr userDrawn="1"/>
          </p:nvSpPr>
          <p:spPr bwMode="auto">
            <a:xfrm>
              <a:off x="1022" y="3582"/>
              <a:ext cx="71" cy="129"/>
            </a:xfrm>
            <a:custGeom>
              <a:avLst/>
              <a:gdLst>
                <a:gd name="T0" fmla="*/ 0 w 143"/>
                <a:gd name="T1" fmla="*/ 7 h 258"/>
                <a:gd name="T2" fmla="*/ 120 w 143"/>
                <a:gd name="T3" fmla="*/ 0 h 258"/>
                <a:gd name="T4" fmla="*/ 143 w 143"/>
                <a:gd name="T5" fmla="*/ 233 h 258"/>
                <a:gd name="T6" fmla="*/ 8 w 143"/>
                <a:gd name="T7" fmla="*/ 258 h 258"/>
                <a:gd name="T8" fmla="*/ 0 w 143"/>
                <a:gd name="T9" fmla="*/ 7 h 258"/>
                <a:gd name="T10" fmla="*/ 0 w 143"/>
                <a:gd name="T11" fmla="*/ 7 h 258"/>
              </a:gdLst>
              <a:ahLst/>
              <a:cxnLst>
                <a:cxn ang="0">
                  <a:pos x="T0" y="T1"/>
                </a:cxn>
                <a:cxn ang="0">
                  <a:pos x="T2" y="T3"/>
                </a:cxn>
                <a:cxn ang="0">
                  <a:pos x="T4" y="T5"/>
                </a:cxn>
                <a:cxn ang="0">
                  <a:pos x="T6" y="T7"/>
                </a:cxn>
                <a:cxn ang="0">
                  <a:pos x="T8" y="T9"/>
                </a:cxn>
                <a:cxn ang="0">
                  <a:pos x="T10" y="T11"/>
                </a:cxn>
              </a:cxnLst>
              <a:rect l="0" t="0" r="r" b="b"/>
              <a:pathLst>
                <a:path w="143" h="258">
                  <a:moveTo>
                    <a:pt x="0" y="7"/>
                  </a:moveTo>
                  <a:lnTo>
                    <a:pt x="120" y="0"/>
                  </a:lnTo>
                  <a:lnTo>
                    <a:pt x="143" y="233"/>
                  </a:lnTo>
                  <a:lnTo>
                    <a:pt x="8" y="258"/>
                  </a:lnTo>
                  <a:lnTo>
                    <a:pt x="0" y="7"/>
                  </a:lnTo>
                  <a:lnTo>
                    <a:pt x="0" y="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7" name="Freeform 13"/>
            <p:cNvSpPr>
              <a:spLocks/>
            </p:cNvSpPr>
            <p:nvPr userDrawn="1"/>
          </p:nvSpPr>
          <p:spPr bwMode="auto">
            <a:xfrm>
              <a:off x="20" y="3774"/>
              <a:ext cx="792" cy="410"/>
            </a:xfrm>
            <a:custGeom>
              <a:avLst/>
              <a:gdLst>
                <a:gd name="T0" fmla="*/ 137 w 1586"/>
                <a:gd name="T1" fmla="*/ 0 h 821"/>
                <a:gd name="T2" fmla="*/ 1331 w 1586"/>
                <a:gd name="T3" fmla="*/ 519 h 821"/>
                <a:gd name="T4" fmla="*/ 1428 w 1586"/>
                <a:gd name="T5" fmla="*/ 638 h 821"/>
                <a:gd name="T6" fmla="*/ 1586 w 1586"/>
                <a:gd name="T7" fmla="*/ 792 h 821"/>
                <a:gd name="T8" fmla="*/ 1565 w 1586"/>
                <a:gd name="T9" fmla="*/ 821 h 821"/>
                <a:gd name="T10" fmla="*/ 1350 w 1586"/>
                <a:gd name="T11" fmla="*/ 787 h 821"/>
                <a:gd name="T12" fmla="*/ 1145 w 1586"/>
                <a:gd name="T13" fmla="*/ 811 h 821"/>
                <a:gd name="T14" fmla="*/ 42 w 1586"/>
                <a:gd name="T15" fmla="*/ 298 h 821"/>
                <a:gd name="T16" fmla="*/ 0 w 1586"/>
                <a:gd name="T17" fmla="*/ 150 h 821"/>
                <a:gd name="T18" fmla="*/ 46 w 1586"/>
                <a:gd name="T19" fmla="*/ 32 h 821"/>
                <a:gd name="T20" fmla="*/ 137 w 1586"/>
                <a:gd name="T21" fmla="*/ 0 h 821"/>
                <a:gd name="T22" fmla="*/ 137 w 1586"/>
                <a:gd name="T23"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8" name="Freeform 14"/>
            <p:cNvSpPr>
              <a:spLocks/>
            </p:cNvSpPr>
            <p:nvPr userDrawn="1"/>
          </p:nvSpPr>
          <p:spPr bwMode="auto">
            <a:xfrm>
              <a:off x="129" y="3808"/>
              <a:ext cx="525" cy="374"/>
            </a:xfrm>
            <a:custGeom>
              <a:avLst/>
              <a:gdLst>
                <a:gd name="T0" fmla="*/ 0 w 1049"/>
                <a:gd name="T1" fmla="*/ 325 h 747"/>
                <a:gd name="T2" fmla="*/ 922 w 1049"/>
                <a:gd name="T3" fmla="*/ 747 h 747"/>
                <a:gd name="T4" fmla="*/ 939 w 1049"/>
                <a:gd name="T5" fmla="*/ 534 h 747"/>
                <a:gd name="T6" fmla="*/ 1049 w 1049"/>
                <a:gd name="T7" fmla="*/ 422 h 747"/>
                <a:gd name="T8" fmla="*/ 78 w 1049"/>
                <a:gd name="T9" fmla="*/ 0 h 747"/>
                <a:gd name="T10" fmla="*/ 0 w 1049"/>
                <a:gd name="T11" fmla="*/ 127 h 747"/>
                <a:gd name="T12" fmla="*/ 0 w 1049"/>
                <a:gd name="T13" fmla="*/ 325 h 747"/>
                <a:gd name="T14" fmla="*/ 0 w 1049"/>
                <a:gd name="T15" fmla="*/ 325 h 7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9" name="Freeform 15"/>
            <p:cNvSpPr>
              <a:spLocks/>
            </p:cNvSpPr>
            <p:nvPr userDrawn="1"/>
          </p:nvSpPr>
          <p:spPr bwMode="auto">
            <a:xfrm>
              <a:off x="485" y="3532"/>
              <a:ext cx="135" cy="121"/>
            </a:xfrm>
            <a:custGeom>
              <a:avLst/>
              <a:gdLst>
                <a:gd name="T0" fmla="*/ 0 w 272"/>
                <a:gd name="T1" fmla="*/ 28 h 241"/>
                <a:gd name="T2" fmla="*/ 160 w 272"/>
                <a:gd name="T3" fmla="*/ 0 h 241"/>
                <a:gd name="T4" fmla="*/ 251 w 272"/>
                <a:gd name="T5" fmla="*/ 36 h 241"/>
                <a:gd name="T6" fmla="*/ 272 w 272"/>
                <a:gd name="T7" fmla="*/ 139 h 241"/>
                <a:gd name="T8" fmla="*/ 164 w 272"/>
                <a:gd name="T9" fmla="*/ 146 h 241"/>
                <a:gd name="T10" fmla="*/ 32 w 272"/>
                <a:gd name="T11" fmla="*/ 241 h 241"/>
                <a:gd name="T12" fmla="*/ 0 w 272"/>
                <a:gd name="T13" fmla="*/ 28 h 241"/>
                <a:gd name="T14" fmla="*/ 0 w 272"/>
                <a:gd name="T15" fmla="*/ 28 h 2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2" h="241">
                  <a:moveTo>
                    <a:pt x="0" y="28"/>
                  </a:moveTo>
                  <a:lnTo>
                    <a:pt x="160" y="0"/>
                  </a:lnTo>
                  <a:lnTo>
                    <a:pt x="251" y="36"/>
                  </a:lnTo>
                  <a:lnTo>
                    <a:pt x="272" y="139"/>
                  </a:lnTo>
                  <a:lnTo>
                    <a:pt x="164" y="146"/>
                  </a:lnTo>
                  <a:lnTo>
                    <a:pt x="32" y="241"/>
                  </a:lnTo>
                  <a:lnTo>
                    <a:pt x="0" y="28"/>
                  </a:lnTo>
                  <a:lnTo>
                    <a:pt x="0" y="28"/>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0" name="Freeform 16"/>
            <p:cNvSpPr>
              <a:spLocks/>
            </p:cNvSpPr>
            <p:nvPr userDrawn="1"/>
          </p:nvSpPr>
          <p:spPr bwMode="auto">
            <a:xfrm>
              <a:off x="641" y="4163"/>
              <a:ext cx="76" cy="112"/>
            </a:xfrm>
            <a:custGeom>
              <a:avLst/>
              <a:gdLst>
                <a:gd name="T0" fmla="*/ 152 w 152"/>
                <a:gd name="T1" fmla="*/ 4 h 224"/>
                <a:gd name="T2" fmla="*/ 152 w 152"/>
                <a:gd name="T3" fmla="*/ 224 h 224"/>
                <a:gd name="T4" fmla="*/ 0 w 152"/>
                <a:gd name="T5" fmla="*/ 8 h 224"/>
                <a:gd name="T6" fmla="*/ 72 w 152"/>
                <a:gd name="T7" fmla="*/ 0 h 224"/>
                <a:gd name="T8" fmla="*/ 152 w 152"/>
                <a:gd name="T9" fmla="*/ 4 h 224"/>
                <a:gd name="T10" fmla="*/ 152 w 152"/>
                <a:gd name="T11" fmla="*/ 4 h 224"/>
              </a:gdLst>
              <a:ahLst/>
              <a:cxnLst>
                <a:cxn ang="0">
                  <a:pos x="T0" y="T1"/>
                </a:cxn>
                <a:cxn ang="0">
                  <a:pos x="T2" y="T3"/>
                </a:cxn>
                <a:cxn ang="0">
                  <a:pos x="T4" y="T5"/>
                </a:cxn>
                <a:cxn ang="0">
                  <a:pos x="T6" y="T7"/>
                </a:cxn>
                <a:cxn ang="0">
                  <a:pos x="T8" y="T9"/>
                </a:cxn>
                <a:cxn ang="0">
                  <a:pos x="T10" y="T11"/>
                </a:cxn>
              </a:cxnLst>
              <a:rect l="0" t="0" r="r" b="b"/>
              <a:pathLst>
                <a:path w="152" h="224">
                  <a:moveTo>
                    <a:pt x="152" y="4"/>
                  </a:moveTo>
                  <a:lnTo>
                    <a:pt x="152" y="224"/>
                  </a:lnTo>
                  <a:lnTo>
                    <a:pt x="0" y="8"/>
                  </a:lnTo>
                  <a:lnTo>
                    <a:pt x="72" y="0"/>
                  </a:lnTo>
                  <a:lnTo>
                    <a:pt x="152" y="4"/>
                  </a:lnTo>
                  <a:lnTo>
                    <a:pt x="152" y="4"/>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1" name="Freeform 17"/>
            <p:cNvSpPr>
              <a:spLocks/>
            </p:cNvSpPr>
            <p:nvPr userDrawn="1"/>
          </p:nvSpPr>
          <p:spPr bwMode="auto">
            <a:xfrm>
              <a:off x="504" y="3607"/>
              <a:ext cx="193" cy="383"/>
            </a:xfrm>
            <a:custGeom>
              <a:avLst/>
              <a:gdLst>
                <a:gd name="T0" fmla="*/ 0 w 386"/>
                <a:gd name="T1" fmla="*/ 80 h 764"/>
                <a:gd name="T2" fmla="*/ 87 w 386"/>
                <a:gd name="T3" fmla="*/ 0 h 764"/>
                <a:gd name="T4" fmla="*/ 232 w 386"/>
                <a:gd name="T5" fmla="*/ 6 h 764"/>
                <a:gd name="T6" fmla="*/ 386 w 386"/>
                <a:gd name="T7" fmla="*/ 764 h 764"/>
                <a:gd name="T8" fmla="*/ 279 w 386"/>
                <a:gd name="T9" fmla="*/ 720 h 764"/>
                <a:gd name="T10" fmla="*/ 152 w 386"/>
                <a:gd name="T11" fmla="*/ 677 h 764"/>
                <a:gd name="T12" fmla="*/ 0 w 386"/>
                <a:gd name="T13" fmla="*/ 80 h 764"/>
                <a:gd name="T14" fmla="*/ 0 w 386"/>
                <a:gd name="T15" fmla="*/ 80 h 7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6" h="764">
                  <a:moveTo>
                    <a:pt x="0" y="80"/>
                  </a:moveTo>
                  <a:lnTo>
                    <a:pt x="87" y="0"/>
                  </a:lnTo>
                  <a:lnTo>
                    <a:pt x="232" y="6"/>
                  </a:lnTo>
                  <a:lnTo>
                    <a:pt x="386" y="764"/>
                  </a:lnTo>
                  <a:lnTo>
                    <a:pt x="279" y="720"/>
                  </a:lnTo>
                  <a:lnTo>
                    <a:pt x="152" y="677"/>
                  </a:lnTo>
                  <a:lnTo>
                    <a:pt x="0" y="80"/>
                  </a:lnTo>
                  <a:lnTo>
                    <a:pt x="0" y="8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2" name="Freeform 18"/>
            <p:cNvSpPr>
              <a:spLocks/>
            </p:cNvSpPr>
            <p:nvPr userDrawn="1"/>
          </p:nvSpPr>
          <p:spPr bwMode="auto">
            <a:xfrm>
              <a:off x="668" y="3590"/>
              <a:ext cx="364" cy="174"/>
            </a:xfrm>
            <a:custGeom>
              <a:avLst/>
              <a:gdLst>
                <a:gd name="T0" fmla="*/ 692 w 728"/>
                <a:gd name="T1" fmla="*/ 0 h 348"/>
                <a:gd name="T2" fmla="*/ 0 w 728"/>
                <a:gd name="T3" fmla="*/ 106 h 348"/>
                <a:gd name="T4" fmla="*/ 28 w 728"/>
                <a:gd name="T5" fmla="*/ 348 h 348"/>
                <a:gd name="T6" fmla="*/ 715 w 728"/>
                <a:gd name="T7" fmla="*/ 237 h 348"/>
                <a:gd name="T8" fmla="*/ 728 w 728"/>
                <a:gd name="T9" fmla="*/ 43 h 348"/>
                <a:gd name="T10" fmla="*/ 692 w 728"/>
                <a:gd name="T11" fmla="*/ 0 h 348"/>
                <a:gd name="T12" fmla="*/ 692 w 728"/>
                <a:gd name="T13" fmla="*/ 0 h 348"/>
              </a:gdLst>
              <a:ahLst/>
              <a:cxnLst>
                <a:cxn ang="0">
                  <a:pos x="T0" y="T1"/>
                </a:cxn>
                <a:cxn ang="0">
                  <a:pos x="T2" y="T3"/>
                </a:cxn>
                <a:cxn ang="0">
                  <a:pos x="T4" y="T5"/>
                </a:cxn>
                <a:cxn ang="0">
                  <a:pos x="T6" y="T7"/>
                </a:cxn>
                <a:cxn ang="0">
                  <a:pos x="T8" y="T9"/>
                </a:cxn>
                <a:cxn ang="0">
                  <a:pos x="T10" y="T11"/>
                </a:cxn>
                <a:cxn ang="0">
                  <a:pos x="T12" y="T13"/>
                </a:cxn>
              </a:cxnLst>
              <a:rect l="0" t="0" r="r" b="b"/>
              <a:pathLst>
                <a:path w="728" h="348">
                  <a:moveTo>
                    <a:pt x="692" y="0"/>
                  </a:moveTo>
                  <a:lnTo>
                    <a:pt x="0" y="106"/>
                  </a:lnTo>
                  <a:lnTo>
                    <a:pt x="28" y="348"/>
                  </a:lnTo>
                  <a:lnTo>
                    <a:pt x="715" y="237"/>
                  </a:lnTo>
                  <a:lnTo>
                    <a:pt x="728" y="43"/>
                  </a:lnTo>
                  <a:lnTo>
                    <a:pt x="692" y="0"/>
                  </a:lnTo>
                  <a:lnTo>
                    <a:pt x="692"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3" name="Freeform 19"/>
            <p:cNvSpPr>
              <a:spLocks/>
            </p:cNvSpPr>
            <p:nvPr userDrawn="1"/>
          </p:nvSpPr>
          <p:spPr bwMode="auto">
            <a:xfrm>
              <a:off x="347" y="3693"/>
              <a:ext cx="156" cy="67"/>
            </a:xfrm>
            <a:custGeom>
              <a:avLst/>
              <a:gdLst>
                <a:gd name="T0" fmla="*/ 272 w 312"/>
                <a:gd name="T1" fmla="*/ 0 h 135"/>
                <a:gd name="T2" fmla="*/ 0 w 312"/>
                <a:gd name="T3" fmla="*/ 78 h 135"/>
                <a:gd name="T4" fmla="*/ 312 w 312"/>
                <a:gd name="T5" fmla="*/ 135 h 135"/>
                <a:gd name="T6" fmla="*/ 272 w 312"/>
                <a:gd name="T7" fmla="*/ 0 h 135"/>
                <a:gd name="T8" fmla="*/ 272 w 312"/>
                <a:gd name="T9" fmla="*/ 0 h 135"/>
              </a:gdLst>
              <a:ahLst/>
              <a:cxnLst>
                <a:cxn ang="0">
                  <a:pos x="T0" y="T1"/>
                </a:cxn>
                <a:cxn ang="0">
                  <a:pos x="T2" y="T3"/>
                </a:cxn>
                <a:cxn ang="0">
                  <a:pos x="T4" y="T5"/>
                </a:cxn>
                <a:cxn ang="0">
                  <a:pos x="T6" y="T7"/>
                </a:cxn>
                <a:cxn ang="0">
                  <a:pos x="T8" y="T9"/>
                </a:cxn>
              </a:cxnLst>
              <a:rect l="0" t="0" r="r" b="b"/>
              <a:pathLst>
                <a:path w="312" h="135">
                  <a:moveTo>
                    <a:pt x="272" y="0"/>
                  </a:moveTo>
                  <a:lnTo>
                    <a:pt x="0" y="78"/>
                  </a:lnTo>
                  <a:lnTo>
                    <a:pt x="312" y="135"/>
                  </a:lnTo>
                  <a:lnTo>
                    <a:pt x="272" y="0"/>
                  </a:lnTo>
                  <a:lnTo>
                    <a:pt x="27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6404" name="Group 20"/>
            <p:cNvGrpSpPr>
              <a:grpSpLocks/>
            </p:cNvGrpSpPr>
            <p:nvPr userDrawn="1"/>
          </p:nvGrpSpPr>
          <p:grpSpPr bwMode="auto">
            <a:xfrm>
              <a:off x="5" y="3490"/>
              <a:ext cx="1124" cy="780"/>
              <a:chOff x="5" y="3490"/>
              <a:chExt cx="1124" cy="780"/>
            </a:xfrm>
          </p:grpSpPr>
          <p:grpSp>
            <p:nvGrpSpPr>
              <p:cNvPr id="16405" name="Group 21"/>
              <p:cNvGrpSpPr>
                <a:grpSpLocks/>
              </p:cNvGrpSpPr>
              <p:nvPr userDrawn="1"/>
            </p:nvGrpSpPr>
            <p:grpSpPr bwMode="auto">
              <a:xfrm>
                <a:off x="499" y="3562"/>
                <a:ext cx="548" cy="708"/>
                <a:chOff x="499" y="3562"/>
                <a:chExt cx="548" cy="708"/>
              </a:xfrm>
            </p:grpSpPr>
            <p:sp>
              <p:nvSpPr>
                <p:cNvPr id="16406" name="Freeform 22"/>
                <p:cNvSpPr>
                  <a:spLocks/>
                </p:cNvSpPr>
                <p:nvPr userDrawn="1"/>
              </p:nvSpPr>
              <p:spPr bwMode="auto">
                <a:xfrm>
                  <a:off x="499" y="3587"/>
                  <a:ext cx="157" cy="87"/>
                </a:xfrm>
                <a:custGeom>
                  <a:avLst/>
                  <a:gdLst>
                    <a:gd name="T0" fmla="*/ 0 w 313"/>
                    <a:gd name="T1" fmla="*/ 107 h 175"/>
                    <a:gd name="T2" fmla="*/ 114 w 313"/>
                    <a:gd name="T3" fmla="*/ 10 h 175"/>
                    <a:gd name="T4" fmla="*/ 213 w 313"/>
                    <a:gd name="T5" fmla="*/ 0 h 175"/>
                    <a:gd name="T6" fmla="*/ 292 w 313"/>
                    <a:gd name="T7" fmla="*/ 27 h 175"/>
                    <a:gd name="T8" fmla="*/ 313 w 313"/>
                    <a:gd name="T9" fmla="*/ 91 h 175"/>
                    <a:gd name="T10" fmla="*/ 167 w 313"/>
                    <a:gd name="T11" fmla="*/ 67 h 175"/>
                    <a:gd name="T12" fmla="*/ 74 w 313"/>
                    <a:gd name="T13" fmla="*/ 101 h 175"/>
                    <a:gd name="T14" fmla="*/ 13 w 313"/>
                    <a:gd name="T15" fmla="*/ 175 h 175"/>
                    <a:gd name="T16" fmla="*/ 0 w 313"/>
                    <a:gd name="T17" fmla="*/ 107 h 175"/>
                    <a:gd name="T18" fmla="*/ 0 w 313"/>
                    <a:gd name="T19" fmla="*/ 10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3" h="175">
                      <a:moveTo>
                        <a:pt x="0" y="107"/>
                      </a:moveTo>
                      <a:lnTo>
                        <a:pt x="114" y="10"/>
                      </a:lnTo>
                      <a:lnTo>
                        <a:pt x="213" y="0"/>
                      </a:lnTo>
                      <a:lnTo>
                        <a:pt x="292" y="27"/>
                      </a:lnTo>
                      <a:lnTo>
                        <a:pt x="313" y="91"/>
                      </a:lnTo>
                      <a:lnTo>
                        <a:pt x="167" y="67"/>
                      </a:lnTo>
                      <a:lnTo>
                        <a:pt x="74" y="101"/>
                      </a:lnTo>
                      <a:lnTo>
                        <a:pt x="13" y="175"/>
                      </a:lnTo>
                      <a:lnTo>
                        <a:pt x="0" y="107"/>
                      </a:lnTo>
                      <a:lnTo>
                        <a:pt x="0" y="10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7" name="Freeform 23"/>
                <p:cNvSpPr>
                  <a:spLocks/>
                </p:cNvSpPr>
                <p:nvPr userDrawn="1"/>
              </p:nvSpPr>
              <p:spPr bwMode="auto">
                <a:xfrm>
                  <a:off x="636" y="4137"/>
                  <a:ext cx="115" cy="133"/>
                </a:xfrm>
                <a:custGeom>
                  <a:avLst/>
                  <a:gdLst>
                    <a:gd name="T0" fmla="*/ 0 w 230"/>
                    <a:gd name="T1" fmla="*/ 40 h 266"/>
                    <a:gd name="T2" fmla="*/ 160 w 230"/>
                    <a:gd name="T3" fmla="*/ 266 h 266"/>
                    <a:gd name="T4" fmla="*/ 230 w 230"/>
                    <a:gd name="T5" fmla="*/ 251 h 266"/>
                    <a:gd name="T6" fmla="*/ 223 w 230"/>
                    <a:gd name="T7" fmla="*/ 17 h 266"/>
                    <a:gd name="T8" fmla="*/ 166 w 230"/>
                    <a:gd name="T9" fmla="*/ 0 h 266"/>
                    <a:gd name="T10" fmla="*/ 179 w 230"/>
                    <a:gd name="T11" fmla="*/ 197 h 266"/>
                    <a:gd name="T12" fmla="*/ 71 w 230"/>
                    <a:gd name="T13" fmla="*/ 4 h 266"/>
                    <a:gd name="T14" fmla="*/ 0 w 230"/>
                    <a:gd name="T15" fmla="*/ 40 h 266"/>
                    <a:gd name="T16" fmla="*/ 0 w 230"/>
                    <a:gd name="T17" fmla="*/ 4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66">
                      <a:moveTo>
                        <a:pt x="0" y="40"/>
                      </a:moveTo>
                      <a:lnTo>
                        <a:pt x="160" y="266"/>
                      </a:lnTo>
                      <a:lnTo>
                        <a:pt x="230" y="251"/>
                      </a:lnTo>
                      <a:lnTo>
                        <a:pt x="223" y="17"/>
                      </a:lnTo>
                      <a:lnTo>
                        <a:pt x="166" y="0"/>
                      </a:lnTo>
                      <a:lnTo>
                        <a:pt x="179" y="197"/>
                      </a:lnTo>
                      <a:lnTo>
                        <a:pt x="71" y="4"/>
                      </a:lnTo>
                      <a:lnTo>
                        <a:pt x="0" y="40"/>
                      </a:lnTo>
                      <a:lnTo>
                        <a:pt x="0" y="4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8" name="Freeform 24"/>
                <p:cNvSpPr>
                  <a:spLocks/>
                </p:cNvSpPr>
                <p:nvPr userDrawn="1"/>
              </p:nvSpPr>
              <p:spPr bwMode="auto">
                <a:xfrm>
                  <a:off x="1004" y="3562"/>
                  <a:ext cx="43" cy="117"/>
                </a:xfrm>
                <a:custGeom>
                  <a:avLst/>
                  <a:gdLst>
                    <a:gd name="T0" fmla="*/ 0 w 87"/>
                    <a:gd name="T1" fmla="*/ 19 h 234"/>
                    <a:gd name="T2" fmla="*/ 36 w 87"/>
                    <a:gd name="T3" fmla="*/ 93 h 234"/>
                    <a:gd name="T4" fmla="*/ 44 w 87"/>
                    <a:gd name="T5" fmla="*/ 154 h 234"/>
                    <a:gd name="T6" fmla="*/ 27 w 87"/>
                    <a:gd name="T7" fmla="*/ 234 h 234"/>
                    <a:gd name="T8" fmla="*/ 80 w 87"/>
                    <a:gd name="T9" fmla="*/ 220 h 234"/>
                    <a:gd name="T10" fmla="*/ 87 w 87"/>
                    <a:gd name="T11" fmla="*/ 116 h 234"/>
                    <a:gd name="T12" fmla="*/ 46 w 87"/>
                    <a:gd name="T13" fmla="*/ 0 h 234"/>
                    <a:gd name="T14" fmla="*/ 0 w 87"/>
                    <a:gd name="T15" fmla="*/ 19 h 234"/>
                    <a:gd name="T16" fmla="*/ 0 w 87"/>
                    <a:gd name="T17" fmla="*/ 1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34">
                      <a:moveTo>
                        <a:pt x="0" y="19"/>
                      </a:moveTo>
                      <a:lnTo>
                        <a:pt x="36" y="93"/>
                      </a:lnTo>
                      <a:lnTo>
                        <a:pt x="44" y="154"/>
                      </a:lnTo>
                      <a:lnTo>
                        <a:pt x="27" y="234"/>
                      </a:lnTo>
                      <a:lnTo>
                        <a:pt x="80" y="220"/>
                      </a:lnTo>
                      <a:lnTo>
                        <a:pt x="87" y="116"/>
                      </a:lnTo>
                      <a:lnTo>
                        <a:pt x="46" y="0"/>
                      </a:lnTo>
                      <a:lnTo>
                        <a:pt x="0" y="19"/>
                      </a:lnTo>
                      <a:lnTo>
                        <a:pt x="0" y="1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6409" name="Freeform 25"/>
              <p:cNvSpPr>
                <a:spLocks/>
              </p:cNvSpPr>
              <p:nvPr userDrawn="1"/>
            </p:nvSpPr>
            <p:spPr bwMode="auto">
              <a:xfrm>
                <a:off x="76" y="3732"/>
                <a:ext cx="595" cy="250"/>
              </a:xfrm>
              <a:custGeom>
                <a:avLst/>
                <a:gdLst>
                  <a:gd name="T0" fmla="*/ 100 w 1190"/>
                  <a:gd name="T1" fmla="*/ 0 h 500"/>
                  <a:gd name="T2" fmla="*/ 1190 w 1190"/>
                  <a:gd name="T3" fmla="*/ 490 h 500"/>
                  <a:gd name="T4" fmla="*/ 1076 w 1190"/>
                  <a:gd name="T5" fmla="*/ 500 h 500"/>
                  <a:gd name="T6" fmla="*/ 0 w 1190"/>
                  <a:gd name="T7" fmla="*/ 27 h 500"/>
                  <a:gd name="T8" fmla="*/ 100 w 1190"/>
                  <a:gd name="T9" fmla="*/ 0 h 500"/>
                  <a:gd name="T10" fmla="*/ 100 w 1190"/>
                  <a:gd name="T11" fmla="*/ 0 h 500"/>
                </a:gdLst>
                <a:ahLst/>
                <a:cxnLst>
                  <a:cxn ang="0">
                    <a:pos x="T0" y="T1"/>
                  </a:cxn>
                  <a:cxn ang="0">
                    <a:pos x="T2" y="T3"/>
                  </a:cxn>
                  <a:cxn ang="0">
                    <a:pos x="T4" y="T5"/>
                  </a:cxn>
                  <a:cxn ang="0">
                    <a:pos x="T6" y="T7"/>
                  </a:cxn>
                  <a:cxn ang="0">
                    <a:pos x="T8" y="T9"/>
                  </a:cxn>
                  <a:cxn ang="0">
                    <a:pos x="T10" y="T11"/>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0" name="Freeform 26"/>
              <p:cNvSpPr>
                <a:spLocks/>
              </p:cNvSpPr>
              <p:nvPr userDrawn="1"/>
            </p:nvSpPr>
            <p:spPr bwMode="auto">
              <a:xfrm>
                <a:off x="260" y="3886"/>
                <a:ext cx="244" cy="148"/>
              </a:xfrm>
              <a:custGeom>
                <a:avLst/>
                <a:gdLst>
                  <a:gd name="T0" fmla="*/ 14 w 489"/>
                  <a:gd name="T1" fmla="*/ 34 h 296"/>
                  <a:gd name="T2" fmla="*/ 160 w 489"/>
                  <a:gd name="T3" fmla="*/ 66 h 296"/>
                  <a:gd name="T4" fmla="*/ 324 w 489"/>
                  <a:gd name="T5" fmla="*/ 137 h 296"/>
                  <a:gd name="T6" fmla="*/ 440 w 489"/>
                  <a:gd name="T7" fmla="*/ 243 h 296"/>
                  <a:gd name="T8" fmla="*/ 326 w 489"/>
                  <a:gd name="T9" fmla="*/ 230 h 296"/>
                  <a:gd name="T10" fmla="*/ 139 w 489"/>
                  <a:gd name="T11" fmla="*/ 146 h 296"/>
                  <a:gd name="T12" fmla="*/ 50 w 489"/>
                  <a:gd name="T13" fmla="*/ 80 h 296"/>
                  <a:gd name="T14" fmla="*/ 107 w 489"/>
                  <a:gd name="T15" fmla="*/ 163 h 296"/>
                  <a:gd name="T16" fmla="*/ 272 w 489"/>
                  <a:gd name="T17" fmla="*/ 270 h 296"/>
                  <a:gd name="T18" fmla="*/ 466 w 489"/>
                  <a:gd name="T19" fmla="*/ 296 h 296"/>
                  <a:gd name="T20" fmla="*/ 489 w 489"/>
                  <a:gd name="T21" fmla="*/ 224 h 296"/>
                  <a:gd name="T22" fmla="*/ 394 w 489"/>
                  <a:gd name="T23" fmla="*/ 120 h 296"/>
                  <a:gd name="T24" fmla="*/ 170 w 489"/>
                  <a:gd name="T25" fmla="*/ 17 h 296"/>
                  <a:gd name="T26" fmla="*/ 0 w 489"/>
                  <a:gd name="T27" fmla="*/ 0 h 296"/>
                  <a:gd name="T28" fmla="*/ 14 w 489"/>
                  <a:gd name="T29" fmla="*/ 34 h 296"/>
                  <a:gd name="T30" fmla="*/ 14 w 489"/>
                  <a:gd name="T31" fmla="*/ 34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1" name="Freeform 27"/>
              <p:cNvSpPr>
                <a:spLocks/>
              </p:cNvSpPr>
              <p:nvPr userDrawn="1"/>
            </p:nvSpPr>
            <p:spPr bwMode="auto">
              <a:xfrm>
                <a:off x="565" y="3680"/>
                <a:ext cx="107" cy="238"/>
              </a:xfrm>
              <a:custGeom>
                <a:avLst/>
                <a:gdLst>
                  <a:gd name="T0" fmla="*/ 24 w 213"/>
                  <a:gd name="T1" fmla="*/ 0 h 478"/>
                  <a:gd name="T2" fmla="*/ 91 w 213"/>
                  <a:gd name="T3" fmla="*/ 25 h 478"/>
                  <a:gd name="T4" fmla="*/ 80 w 213"/>
                  <a:gd name="T5" fmla="*/ 192 h 478"/>
                  <a:gd name="T6" fmla="*/ 106 w 213"/>
                  <a:gd name="T7" fmla="*/ 327 h 478"/>
                  <a:gd name="T8" fmla="*/ 213 w 213"/>
                  <a:gd name="T9" fmla="*/ 451 h 478"/>
                  <a:gd name="T10" fmla="*/ 97 w 213"/>
                  <a:gd name="T11" fmla="*/ 478 h 478"/>
                  <a:gd name="T12" fmla="*/ 30 w 213"/>
                  <a:gd name="T13" fmla="*/ 344 h 478"/>
                  <a:gd name="T14" fmla="*/ 0 w 213"/>
                  <a:gd name="T15" fmla="*/ 57 h 478"/>
                  <a:gd name="T16" fmla="*/ 24 w 213"/>
                  <a:gd name="T17" fmla="*/ 0 h 478"/>
                  <a:gd name="T18" fmla="*/ 24 w 213"/>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478">
                    <a:moveTo>
                      <a:pt x="24" y="0"/>
                    </a:moveTo>
                    <a:lnTo>
                      <a:pt x="91" y="25"/>
                    </a:lnTo>
                    <a:lnTo>
                      <a:pt x="80" y="192"/>
                    </a:lnTo>
                    <a:lnTo>
                      <a:pt x="106" y="327"/>
                    </a:lnTo>
                    <a:lnTo>
                      <a:pt x="213" y="451"/>
                    </a:lnTo>
                    <a:lnTo>
                      <a:pt x="97" y="478"/>
                    </a:lnTo>
                    <a:lnTo>
                      <a:pt x="30" y="344"/>
                    </a:lnTo>
                    <a:lnTo>
                      <a:pt x="0" y="57"/>
                    </a:lnTo>
                    <a:lnTo>
                      <a:pt x="24" y="0"/>
                    </a:lnTo>
                    <a:lnTo>
                      <a:pt x="24"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6412" name="Group 28"/>
              <p:cNvGrpSpPr>
                <a:grpSpLocks/>
              </p:cNvGrpSpPr>
              <p:nvPr userDrawn="1"/>
            </p:nvGrpSpPr>
            <p:grpSpPr bwMode="auto">
              <a:xfrm>
                <a:off x="5" y="3490"/>
                <a:ext cx="1124" cy="678"/>
                <a:chOff x="5" y="3490"/>
                <a:chExt cx="1124" cy="678"/>
              </a:xfrm>
            </p:grpSpPr>
            <p:sp>
              <p:nvSpPr>
                <p:cNvPr id="16413" name="Freeform 29"/>
                <p:cNvSpPr>
                  <a:spLocks/>
                </p:cNvSpPr>
                <p:nvPr userDrawn="1"/>
              </p:nvSpPr>
              <p:spPr bwMode="auto">
                <a:xfrm>
                  <a:off x="669" y="4048"/>
                  <a:ext cx="75" cy="87"/>
                </a:xfrm>
                <a:custGeom>
                  <a:avLst/>
                  <a:gdLst>
                    <a:gd name="T0" fmla="*/ 110 w 150"/>
                    <a:gd name="T1" fmla="*/ 0 h 173"/>
                    <a:gd name="T2" fmla="*/ 40 w 150"/>
                    <a:gd name="T3" fmla="*/ 66 h 173"/>
                    <a:gd name="T4" fmla="*/ 0 w 150"/>
                    <a:gd name="T5" fmla="*/ 173 h 173"/>
                    <a:gd name="T6" fmla="*/ 80 w 150"/>
                    <a:gd name="T7" fmla="*/ 160 h 173"/>
                    <a:gd name="T8" fmla="*/ 103 w 150"/>
                    <a:gd name="T9" fmla="*/ 84 h 173"/>
                    <a:gd name="T10" fmla="*/ 150 w 150"/>
                    <a:gd name="T11" fmla="*/ 27 h 173"/>
                    <a:gd name="T12" fmla="*/ 110 w 150"/>
                    <a:gd name="T13" fmla="*/ 0 h 173"/>
                    <a:gd name="T14" fmla="*/ 110 w 150"/>
                    <a:gd name="T15" fmla="*/ 0 h 1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4" name="Freeform 30"/>
                <p:cNvSpPr>
                  <a:spLocks/>
                </p:cNvSpPr>
                <p:nvPr userDrawn="1"/>
              </p:nvSpPr>
              <p:spPr bwMode="auto">
                <a:xfrm>
                  <a:off x="5" y="3728"/>
                  <a:ext cx="842" cy="440"/>
                </a:xfrm>
                <a:custGeom>
                  <a:avLst/>
                  <a:gdLst>
                    <a:gd name="T0" fmla="*/ 156 w 1684"/>
                    <a:gd name="T1" fmla="*/ 0 h 880"/>
                    <a:gd name="T2" fmla="*/ 63 w 1684"/>
                    <a:gd name="T3" fmla="*/ 52 h 880"/>
                    <a:gd name="T4" fmla="*/ 0 w 1684"/>
                    <a:gd name="T5" fmla="*/ 208 h 880"/>
                    <a:gd name="T6" fmla="*/ 67 w 1684"/>
                    <a:gd name="T7" fmla="*/ 358 h 880"/>
                    <a:gd name="T8" fmla="*/ 1182 w 1684"/>
                    <a:gd name="T9" fmla="*/ 867 h 880"/>
                    <a:gd name="T10" fmla="*/ 1422 w 1684"/>
                    <a:gd name="T11" fmla="*/ 835 h 880"/>
                    <a:gd name="T12" fmla="*/ 1616 w 1684"/>
                    <a:gd name="T13" fmla="*/ 880 h 880"/>
                    <a:gd name="T14" fmla="*/ 1684 w 1684"/>
                    <a:gd name="T15" fmla="*/ 808 h 880"/>
                    <a:gd name="T16" fmla="*/ 1502 w 1684"/>
                    <a:gd name="T17" fmla="*/ 664 h 880"/>
                    <a:gd name="T18" fmla="*/ 1428 w 1684"/>
                    <a:gd name="T19" fmla="*/ 512 h 880"/>
                    <a:gd name="T20" fmla="*/ 1369 w 1684"/>
                    <a:gd name="T21" fmla="*/ 527 h 880"/>
                    <a:gd name="T22" fmla="*/ 1439 w 1684"/>
                    <a:gd name="T23" fmla="*/ 664 h 880"/>
                    <a:gd name="T24" fmla="*/ 1578 w 1684"/>
                    <a:gd name="T25" fmla="*/ 810 h 880"/>
                    <a:gd name="T26" fmla="*/ 1413 w 1684"/>
                    <a:gd name="T27" fmla="*/ 787 h 880"/>
                    <a:gd name="T28" fmla="*/ 1219 w 1684"/>
                    <a:gd name="T29" fmla="*/ 814 h 880"/>
                    <a:gd name="T30" fmla="*/ 1255 w 1684"/>
                    <a:gd name="T31" fmla="*/ 650 h 880"/>
                    <a:gd name="T32" fmla="*/ 1338 w 1684"/>
                    <a:gd name="T33" fmla="*/ 538 h 880"/>
                    <a:gd name="T34" fmla="*/ 1241 w 1684"/>
                    <a:gd name="T35" fmla="*/ 552 h 880"/>
                    <a:gd name="T36" fmla="*/ 1165 w 1684"/>
                    <a:gd name="T37" fmla="*/ 658 h 880"/>
                    <a:gd name="T38" fmla="*/ 1139 w 1684"/>
                    <a:gd name="T39" fmla="*/ 791 h 880"/>
                    <a:gd name="T40" fmla="*/ 107 w 1684"/>
                    <a:gd name="T41" fmla="*/ 310 h 880"/>
                    <a:gd name="T42" fmla="*/ 80 w 1684"/>
                    <a:gd name="T43" fmla="*/ 215 h 880"/>
                    <a:gd name="T44" fmla="*/ 103 w 1684"/>
                    <a:gd name="T45" fmla="*/ 95 h 880"/>
                    <a:gd name="T46" fmla="*/ 217 w 1684"/>
                    <a:gd name="T47" fmla="*/ 0 h 880"/>
                    <a:gd name="T48" fmla="*/ 156 w 1684"/>
                    <a:gd name="T49" fmla="*/ 0 h 880"/>
                    <a:gd name="T50" fmla="*/ 156 w 1684"/>
                    <a:gd name="T51" fmla="*/ 0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5" name="Freeform 31"/>
                <p:cNvSpPr>
                  <a:spLocks/>
                </p:cNvSpPr>
                <p:nvPr userDrawn="1"/>
              </p:nvSpPr>
              <p:spPr bwMode="auto">
                <a:xfrm>
                  <a:off x="106" y="3770"/>
                  <a:ext cx="80" cy="167"/>
                </a:xfrm>
                <a:custGeom>
                  <a:avLst/>
                  <a:gdLst>
                    <a:gd name="T0" fmla="*/ 116 w 160"/>
                    <a:gd name="T1" fmla="*/ 0 h 335"/>
                    <a:gd name="T2" fmla="*/ 19 w 160"/>
                    <a:gd name="T3" fmla="*/ 106 h 335"/>
                    <a:gd name="T4" fmla="*/ 0 w 160"/>
                    <a:gd name="T5" fmla="*/ 230 h 335"/>
                    <a:gd name="T6" fmla="*/ 33 w 160"/>
                    <a:gd name="T7" fmla="*/ 314 h 335"/>
                    <a:gd name="T8" fmla="*/ 94 w 160"/>
                    <a:gd name="T9" fmla="*/ 335 h 335"/>
                    <a:gd name="T10" fmla="*/ 76 w 160"/>
                    <a:gd name="T11" fmla="*/ 154 h 335"/>
                    <a:gd name="T12" fmla="*/ 160 w 160"/>
                    <a:gd name="T13" fmla="*/ 17 h 335"/>
                    <a:gd name="T14" fmla="*/ 116 w 160"/>
                    <a:gd name="T15" fmla="*/ 0 h 335"/>
                    <a:gd name="T16" fmla="*/ 116 w 160"/>
                    <a:gd name="T17"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6" name="Freeform 32"/>
                <p:cNvSpPr>
                  <a:spLocks/>
                </p:cNvSpPr>
                <p:nvPr userDrawn="1"/>
              </p:nvSpPr>
              <p:spPr bwMode="auto">
                <a:xfrm>
                  <a:off x="449" y="3490"/>
                  <a:ext cx="322" cy="594"/>
                </a:xfrm>
                <a:custGeom>
                  <a:avLst/>
                  <a:gdLst>
                    <a:gd name="T0" fmla="*/ 218 w 642"/>
                    <a:gd name="T1" fmla="*/ 896 h 1188"/>
                    <a:gd name="T2" fmla="*/ 0 w 642"/>
                    <a:gd name="T3" fmla="*/ 124 h 1188"/>
                    <a:gd name="T4" fmla="*/ 81 w 642"/>
                    <a:gd name="T5" fmla="*/ 38 h 1188"/>
                    <a:gd name="T6" fmla="*/ 258 w 642"/>
                    <a:gd name="T7" fmla="*/ 0 h 1188"/>
                    <a:gd name="T8" fmla="*/ 399 w 642"/>
                    <a:gd name="T9" fmla="*/ 57 h 1188"/>
                    <a:gd name="T10" fmla="*/ 642 w 642"/>
                    <a:gd name="T11" fmla="*/ 1188 h 1188"/>
                    <a:gd name="T12" fmla="*/ 555 w 642"/>
                    <a:gd name="T13" fmla="*/ 1091 h 1188"/>
                    <a:gd name="T14" fmla="*/ 355 w 642"/>
                    <a:gd name="T15" fmla="*/ 97 h 1188"/>
                    <a:gd name="T16" fmla="*/ 226 w 642"/>
                    <a:gd name="T17" fmla="*/ 61 h 1188"/>
                    <a:gd name="T18" fmla="*/ 119 w 642"/>
                    <a:gd name="T19" fmla="*/ 74 h 1188"/>
                    <a:gd name="T20" fmla="*/ 76 w 642"/>
                    <a:gd name="T21" fmla="*/ 141 h 1188"/>
                    <a:gd name="T22" fmla="*/ 306 w 642"/>
                    <a:gd name="T23" fmla="*/ 924 h 1188"/>
                    <a:gd name="T24" fmla="*/ 218 w 642"/>
                    <a:gd name="T25" fmla="*/ 896 h 1188"/>
                    <a:gd name="T26" fmla="*/ 218 w 642"/>
                    <a:gd name="T27" fmla="*/ 896 h 1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1188">
                      <a:moveTo>
                        <a:pt x="218" y="896"/>
                      </a:moveTo>
                      <a:lnTo>
                        <a:pt x="0" y="124"/>
                      </a:lnTo>
                      <a:lnTo>
                        <a:pt x="81" y="38"/>
                      </a:lnTo>
                      <a:lnTo>
                        <a:pt x="258" y="0"/>
                      </a:lnTo>
                      <a:lnTo>
                        <a:pt x="399" y="57"/>
                      </a:lnTo>
                      <a:lnTo>
                        <a:pt x="642" y="1188"/>
                      </a:lnTo>
                      <a:lnTo>
                        <a:pt x="555" y="1091"/>
                      </a:lnTo>
                      <a:lnTo>
                        <a:pt x="355" y="97"/>
                      </a:lnTo>
                      <a:lnTo>
                        <a:pt x="226" y="61"/>
                      </a:lnTo>
                      <a:lnTo>
                        <a:pt x="119" y="74"/>
                      </a:lnTo>
                      <a:lnTo>
                        <a:pt x="76" y="141"/>
                      </a:lnTo>
                      <a:lnTo>
                        <a:pt x="306" y="924"/>
                      </a:lnTo>
                      <a:lnTo>
                        <a:pt x="218" y="896"/>
                      </a:lnTo>
                      <a:lnTo>
                        <a:pt x="218" y="89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7" name="Freeform 33"/>
                <p:cNvSpPr>
                  <a:spLocks/>
                </p:cNvSpPr>
                <p:nvPr userDrawn="1"/>
              </p:nvSpPr>
              <p:spPr bwMode="auto">
                <a:xfrm>
                  <a:off x="578" y="3650"/>
                  <a:ext cx="96" cy="252"/>
                </a:xfrm>
                <a:custGeom>
                  <a:avLst/>
                  <a:gdLst>
                    <a:gd name="T0" fmla="*/ 0 w 192"/>
                    <a:gd name="T1" fmla="*/ 27 h 504"/>
                    <a:gd name="T2" fmla="*/ 76 w 192"/>
                    <a:gd name="T3" fmla="*/ 194 h 504"/>
                    <a:gd name="T4" fmla="*/ 113 w 192"/>
                    <a:gd name="T5" fmla="*/ 318 h 504"/>
                    <a:gd name="T6" fmla="*/ 116 w 192"/>
                    <a:gd name="T7" fmla="*/ 504 h 504"/>
                    <a:gd name="T8" fmla="*/ 192 w 192"/>
                    <a:gd name="T9" fmla="*/ 504 h 504"/>
                    <a:gd name="T10" fmla="*/ 187 w 192"/>
                    <a:gd name="T11" fmla="*/ 360 h 504"/>
                    <a:gd name="T12" fmla="*/ 162 w 192"/>
                    <a:gd name="T13" fmla="*/ 208 h 504"/>
                    <a:gd name="T14" fmla="*/ 99 w 192"/>
                    <a:gd name="T15" fmla="*/ 59 h 504"/>
                    <a:gd name="T16" fmla="*/ 63 w 192"/>
                    <a:gd name="T17" fmla="*/ 0 h 504"/>
                    <a:gd name="T18" fmla="*/ 0 w 192"/>
                    <a:gd name="T19" fmla="*/ 27 h 504"/>
                    <a:gd name="T20" fmla="*/ 0 w 192"/>
                    <a:gd name="T21" fmla="*/ 27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504">
                      <a:moveTo>
                        <a:pt x="0" y="27"/>
                      </a:moveTo>
                      <a:lnTo>
                        <a:pt x="76" y="194"/>
                      </a:lnTo>
                      <a:lnTo>
                        <a:pt x="113" y="318"/>
                      </a:lnTo>
                      <a:lnTo>
                        <a:pt x="116" y="504"/>
                      </a:lnTo>
                      <a:lnTo>
                        <a:pt x="192" y="504"/>
                      </a:lnTo>
                      <a:lnTo>
                        <a:pt x="187" y="360"/>
                      </a:lnTo>
                      <a:lnTo>
                        <a:pt x="162" y="208"/>
                      </a:lnTo>
                      <a:lnTo>
                        <a:pt x="99" y="59"/>
                      </a:lnTo>
                      <a:lnTo>
                        <a:pt x="63" y="0"/>
                      </a:lnTo>
                      <a:lnTo>
                        <a:pt x="0" y="27"/>
                      </a:lnTo>
                      <a:lnTo>
                        <a:pt x="0" y="2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8" name="Freeform 34"/>
                <p:cNvSpPr>
                  <a:spLocks/>
                </p:cNvSpPr>
                <p:nvPr userDrawn="1"/>
              </p:nvSpPr>
              <p:spPr bwMode="auto">
                <a:xfrm>
                  <a:off x="328" y="3630"/>
                  <a:ext cx="195" cy="135"/>
                </a:xfrm>
                <a:custGeom>
                  <a:avLst/>
                  <a:gdLst>
                    <a:gd name="T0" fmla="*/ 297 w 390"/>
                    <a:gd name="T1" fmla="*/ 0 h 269"/>
                    <a:gd name="T2" fmla="*/ 257 w 390"/>
                    <a:gd name="T3" fmla="*/ 17 h 269"/>
                    <a:gd name="T4" fmla="*/ 253 w 390"/>
                    <a:gd name="T5" fmla="*/ 66 h 269"/>
                    <a:gd name="T6" fmla="*/ 0 w 390"/>
                    <a:gd name="T7" fmla="*/ 169 h 269"/>
                    <a:gd name="T8" fmla="*/ 0 w 390"/>
                    <a:gd name="T9" fmla="*/ 222 h 269"/>
                    <a:gd name="T10" fmla="*/ 284 w 390"/>
                    <a:gd name="T11" fmla="*/ 226 h 269"/>
                    <a:gd name="T12" fmla="*/ 320 w 390"/>
                    <a:gd name="T13" fmla="*/ 269 h 269"/>
                    <a:gd name="T14" fmla="*/ 390 w 390"/>
                    <a:gd name="T15" fmla="*/ 266 h 269"/>
                    <a:gd name="T16" fmla="*/ 383 w 390"/>
                    <a:gd name="T17" fmla="*/ 190 h 269"/>
                    <a:gd name="T18" fmla="*/ 116 w 390"/>
                    <a:gd name="T19" fmla="*/ 176 h 269"/>
                    <a:gd name="T20" fmla="*/ 333 w 390"/>
                    <a:gd name="T21" fmla="*/ 89 h 269"/>
                    <a:gd name="T22" fmla="*/ 297 w 390"/>
                    <a:gd name="T23" fmla="*/ 0 h 269"/>
                    <a:gd name="T24" fmla="*/ 297 w 390"/>
                    <a:gd name="T25"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0" h="269">
                      <a:moveTo>
                        <a:pt x="297" y="0"/>
                      </a:moveTo>
                      <a:lnTo>
                        <a:pt x="257" y="17"/>
                      </a:lnTo>
                      <a:lnTo>
                        <a:pt x="253" y="66"/>
                      </a:lnTo>
                      <a:lnTo>
                        <a:pt x="0" y="169"/>
                      </a:lnTo>
                      <a:lnTo>
                        <a:pt x="0" y="222"/>
                      </a:lnTo>
                      <a:lnTo>
                        <a:pt x="284" y="226"/>
                      </a:lnTo>
                      <a:lnTo>
                        <a:pt x="320" y="269"/>
                      </a:lnTo>
                      <a:lnTo>
                        <a:pt x="390" y="266"/>
                      </a:lnTo>
                      <a:lnTo>
                        <a:pt x="383" y="190"/>
                      </a:lnTo>
                      <a:lnTo>
                        <a:pt x="116" y="176"/>
                      </a:lnTo>
                      <a:lnTo>
                        <a:pt x="333" y="89"/>
                      </a:lnTo>
                      <a:lnTo>
                        <a:pt x="297" y="0"/>
                      </a:lnTo>
                      <a:lnTo>
                        <a:pt x="297"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9" name="Freeform 35"/>
                <p:cNvSpPr>
                  <a:spLocks/>
                </p:cNvSpPr>
                <p:nvPr userDrawn="1"/>
              </p:nvSpPr>
              <p:spPr bwMode="auto">
                <a:xfrm>
                  <a:off x="658" y="3538"/>
                  <a:ext cx="471" cy="212"/>
                </a:xfrm>
                <a:custGeom>
                  <a:avLst/>
                  <a:gdLst>
                    <a:gd name="T0" fmla="*/ 0 w 941"/>
                    <a:gd name="T1" fmla="*/ 131 h 424"/>
                    <a:gd name="T2" fmla="*/ 863 w 941"/>
                    <a:gd name="T3" fmla="*/ 0 h 424"/>
                    <a:gd name="T4" fmla="*/ 926 w 941"/>
                    <a:gd name="T5" fmla="*/ 78 h 424"/>
                    <a:gd name="T6" fmla="*/ 941 w 941"/>
                    <a:gd name="T7" fmla="*/ 181 h 424"/>
                    <a:gd name="T8" fmla="*/ 903 w 941"/>
                    <a:gd name="T9" fmla="*/ 282 h 424"/>
                    <a:gd name="T10" fmla="*/ 57 w 941"/>
                    <a:gd name="T11" fmla="*/ 424 h 424"/>
                    <a:gd name="T12" fmla="*/ 53 w 941"/>
                    <a:gd name="T13" fmla="*/ 384 h 424"/>
                    <a:gd name="T14" fmla="*/ 863 w 941"/>
                    <a:gd name="T15" fmla="*/ 242 h 424"/>
                    <a:gd name="T16" fmla="*/ 893 w 941"/>
                    <a:gd name="T17" fmla="*/ 145 h 424"/>
                    <a:gd name="T18" fmla="*/ 840 w 941"/>
                    <a:gd name="T19" fmla="*/ 57 h 424"/>
                    <a:gd name="T20" fmla="*/ 0 w 941"/>
                    <a:gd name="T21" fmla="*/ 185 h 424"/>
                    <a:gd name="T22" fmla="*/ 0 w 941"/>
                    <a:gd name="T23" fmla="*/ 131 h 424"/>
                    <a:gd name="T24" fmla="*/ 0 w 941"/>
                    <a:gd name="T25" fmla="*/ 131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1" h="424">
                      <a:moveTo>
                        <a:pt x="0" y="131"/>
                      </a:moveTo>
                      <a:lnTo>
                        <a:pt x="863" y="0"/>
                      </a:lnTo>
                      <a:lnTo>
                        <a:pt x="926" y="78"/>
                      </a:lnTo>
                      <a:lnTo>
                        <a:pt x="941" y="181"/>
                      </a:lnTo>
                      <a:lnTo>
                        <a:pt x="903" y="282"/>
                      </a:lnTo>
                      <a:lnTo>
                        <a:pt x="57" y="424"/>
                      </a:lnTo>
                      <a:lnTo>
                        <a:pt x="53" y="384"/>
                      </a:lnTo>
                      <a:lnTo>
                        <a:pt x="863" y="242"/>
                      </a:lnTo>
                      <a:lnTo>
                        <a:pt x="893" y="145"/>
                      </a:lnTo>
                      <a:lnTo>
                        <a:pt x="840" y="57"/>
                      </a:lnTo>
                      <a:lnTo>
                        <a:pt x="0" y="185"/>
                      </a:lnTo>
                      <a:lnTo>
                        <a:pt x="0" y="131"/>
                      </a:lnTo>
                      <a:lnTo>
                        <a:pt x="0" y="13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20" name="Freeform 36"/>
                <p:cNvSpPr>
                  <a:spLocks/>
                </p:cNvSpPr>
                <p:nvPr userDrawn="1"/>
              </p:nvSpPr>
              <p:spPr bwMode="auto">
                <a:xfrm>
                  <a:off x="717" y="3606"/>
                  <a:ext cx="245" cy="86"/>
                </a:xfrm>
                <a:custGeom>
                  <a:avLst/>
                  <a:gdLst>
                    <a:gd name="T0" fmla="*/ 0 w 488"/>
                    <a:gd name="T1" fmla="*/ 126 h 173"/>
                    <a:gd name="T2" fmla="*/ 66 w 488"/>
                    <a:gd name="T3" fmla="*/ 173 h 173"/>
                    <a:gd name="T4" fmla="*/ 222 w 488"/>
                    <a:gd name="T5" fmla="*/ 166 h 173"/>
                    <a:gd name="T6" fmla="*/ 418 w 488"/>
                    <a:gd name="T7" fmla="*/ 116 h 173"/>
                    <a:gd name="T8" fmla="*/ 488 w 488"/>
                    <a:gd name="T9" fmla="*/ 42 h 173"/>
                    <a:gd name="T10" fmla="*/ 443 w 488"/>
                    <a:gd name="T11" fmla="*/ 2 h 173"/>
                    <a:gd name="T12" fmla="*/ 253 w 488"/>
                    <a:gd name="T13" fmla="*/ 0 h 173"/>
                    <a:gd name="T14" fmla="*/ 110 w 488"/>
                    <a:gd name="T15" fmla="*/ 12 h 173"/>
                    <a:gd name="T16" fmla="*/ 15 w 488"/>
                    <a:gd name="T17" fmla="*/ 76 h 173"/>
                    <a:gd name="T18" fmla="*/ 112 w 488"/>
                    <a:gd name="T19" fmla="*/ 95 h 173"/>
                    <a:gd name="T20" fmla="*/ 275 w 488"/>
                    <a:gd name="T21" fmla="*/ 53 h 173"/>
                    <a:gd name="T22" fmla="*/ 416 w 488"/>
                    <a:gd name="T23" fmla="*/ 53 h 173"/>
                    <a:gd name="T24" fmla="*/ 268 w 488"/>
                    <a:gd name="T25" fmla="*/ 110 h 173"/>
                    <a:gd name="T26" fmla="*/ 142 w 488"/>
                    <a:gd name="T27" fmla="*/ 126 h 173"/>
                    <a:gd name="T28" fmla="*/ 0 w 488"/>
                    <a:gd name="T29" fmla="*/ 126 h 173"/>
                    <a:gd name="T30" fmla="*/ 0 w 488"/>
                    <a:gd name="T31" fmla="*/ 12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8" h="173">
                      <a:moveTo>
                        <a:pt x="0" y="126"/>
                      </a:moveTo>
                      <a:lnTo>
                        <a:pt x="66" y="173"/>
                      </a:lnTo>
                      <a:lnTo>
                        <a:pt x="222" y="166"/>
                      </a:lnTo>
                      <a:lnTo>
                        <a:pt x="418" y="116"/>
                      </a:lnTo>
                      <a:lnTo>
                        <a:pt x="488" y="42"/>
                      </a:lnTo>
                      <a:lnTo>
                        <a:pt x="443" y="2"/>
                      </a:lnTo>
                      <a:lnTo>
                        <a:pt x="253" y="0"/>
                      </a:lnTo>
                      <a:lnTo>
                        <a:pt x="110" y="12"/>
                      </a:lnTo>
                      <a:lnTo>
                        <a:pt x="15" y="76"/>
                      </a:lnTo>
                      <a:lnTo>
                        <a:pt x="112" y="95"/>
                      </a:lnTo>
                      <a:lnTo>
                        <a:pt x="275" y="53"/>
                      </a:lnTo>
                      <a:lnTo>
                        <a:pt x="416" y="53"/>
                      </a:lnTo>
                      <a:lnTo>
                        <a:pt x="268" y="110"/>
                      </a:lnTo>
                      <a:lnTo>
                        <a:pt x="142" y="126"/>
                      </a:lnTo>
                      <a:lnTo>
                        <a:pt x="0" y="126"/>
                      </a:lnTo>
                      <a:lnTo>
                        <a:pt x="0" y="12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grpSp>
        <p:nvGrpSpPr>
          <p:cNvPr id="16421" name="Group 37"/>
          <p:cNvGrpSpPr>
            <a:grpSpLocks/>
          </p:cNvGrpSpPr>
          <p:nvPr/>
        </p:nvGrpSpPr>
        <p:grpSpPr bwMode="auto">
          <a:xfrm>
            <a:off x="8680450" y="2116138"/>
            <a:ext cx="385763" cy="4308475"/>
            <a:chOff x="5468" y="1333"/>
            <a:chExt cx="243" cy="2714"/>
          </a:xfrm>
        </p:grpSpPr>
        <p:sp>
          <p:nvSpPr>
            <p:cNvPr id="16422" name="Freeform 38"/>
            <p:cNvSpPr>
              <a:spLocks/>
            </p:cNvSpPr>
            <p:nvPr userDrawn="1"/>
          </p:nvSpPr>
          <p:spPr bwMode="auto">
            <a:xfrm flipH="1">
              <a:off x="5468" y="2620"/>
              <a:ext cx="205" cy="1427"/>
            </a:xfrm>
            <a:custGeom>
              <a:avLst/>
              <a:gdLst>
                <a:gd name="T0" fmla="*/ 692 w 772"/>
                <a:gd name="T1" fmla="*/ 3156 h 3266"/>
                <a:gd name="T2" fmla="*/ 380 w 772"/>
                <a:gd name="T3" fmla="*/ 2945 h 3266"/>
                <a:gd name="T4" fmla="*/ 319 w 772"/>
                <a:gd name="T5" fmla="*/ 2783 h 3266"/>
                <a:gd name="T6" fmla="*/ 371 w 772"/>
                <a:gd name="T7" fmla="*/ 2542 h 3266"/>
                <a:gd name="T8" fmla="*/ 591 w 772"/>
                <a:gd name="T9" fmla="*/ 2251 h 3266"/>
                <a:gd name="T10" fmla="*/ 641 w 772"/>
                <a:gd name="T11" fmla="*/ 2070 h 3266"/>
                <a:gd name="T12" fmla="*/ 591 w 772"/>
                <a:gd name="T13" fmla="*/ 1948 h 3266"/>
                <a:gd name="T14" fmla="*/ 401 w 772"/>
                <a:gd name="T15" fmla="*/ 1859 h 3266"/>
                <a:gd name="T16" fmla="*/ 361 w 772"/>
                <a:gd name="T17" fmla="*/ 1747 h 3266"/>
                <a:gd name="T18" fmla="*/ 430 w 772"/>
                <a:gd name="T19" fmla="*/ 1587 h 3266"/>
                <a:gd name="T20" fmla="*/ 741 w 772"/>
                <a:gd name="T21" fmla="*/ 1156 h 3266"/>
                <a:gd name="T22" fmla="*/ 772 w 772"/>
                <a:gd name="T23" fmla="*/ 945 h 3266"/>
                <a:gd name="T24" fmla="*/ 692 w 772"/>
                <a:gd name="T25" fmla="*/ 713 h 3266"/>
                <a:gd name="T26" fmla="*/ 430 w 772"/>
                <a:gd name="T27" fmla="*/ 603 h 3266"/>
                <a:gd name="T28" fmla="*/ 200 w 772"/>
                <a:gd name="T29" fmla="*/ 422 h 3266"/>
                <a:gd name="T30" fmla="*/ 0 w 772"/>
                <a:gd name="T31" fmla="*/ 0 h 3266"/>
                <a:gd name="T32" fmla="*/ 29 w 772"/>
                <a:gd name="T33" fmla="*/ 382 h 3266"/>
                <a:gd name="T34" fmla="*/ 179 w 772"/>
                <a:gd name="T35" fmla="*/ 612 h 3266"/>
                <a:gd name="T36" fmla="*/ 380 w 772"/>
                <a:gd name="T37" fmla="*/ 753 h 3266"/>
                <a:gd name="T38" fmla="*/ 601 w 772"/>
                <a:gd name="T39" fmla="*/ 833 h 3266"/>
                <a:gd name="T40" fmla="*/ 612 w 772"/>
                <a:gd name="T41" fmla="*/ 1044 h 3266"/>
                <a:gd name="T42" fmla="*/ 500 w 772"/>
                <a:gd name="T43" fmla="*/ 1266 h 3266"/>
                <a:gd name="T44" fmla="*/ 240 w 772"/>
                <a:gd name="T45" fmla="*/ 1658 h 3266"/>
                <a:gd name="T46" fmla="*/ 230 w 772"/>
                <a:gd name="T47" fmla="*/ 1909 h 3266"/>
                <a:gd name="T48" fmla="*/ 471 w 772"/>
                <a:gd name="T49" fmla="*/ 2049 h 3266"/>
                <a:gd name="T50" fmla="*/ 460 w 772"/>
                <a:gd name="T51" fmla="*/ 2180 h 3266"/>
                <a:gd name="T52" fmla="*/ 249 w 772"/>
                <a:gd name="T53" fmla="*/ 2452 h 3266"/>
                <a:gd name="T54" fmla="*/ 160 w 772"/>
                <a:gd name="T55" fmla="*/ 2713 h 3266"/>
                <a:gd name="T56" fmla="*/ 240 w 772"/>
                <a:gd name="T57" fmla="*/ 2994 h 3266"/>
                <a:gd name="T58" fmla="*/ 430 w 772"/>
                <a:gd name="T59" fmla="*/ 3144 h 3266"/>
                <a:gd name="T60" fmla="*/ 671 w 772"/>
                <a:gd name="T61" fmla="*/ 3266 h 3266"/>
                <a:gd name="T62" fmla="*/ 692 w 772"/>
                <a:gd name="T63" fmla="*/ 3156 h 3266"/>
                <a:gd name="T64" fmla="*/ 692 w 772"/>
                <a:gd name="T65" fmla="*/ 3156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23" name="Freeform 39"/>
            <p:cNvSpPr>
              <a:spLocks/>
            </p:cNvSpPr>
            <p:nvPr userDrawn="1"/>
          </p:nvSpPr>
          <p:spPr bwMode="auto">
            <a:xfrm flipH="1">
              <a:off x="5506" y="1333"/>
              <a:ext cx="205" cy="1633"/>
            </a:xfrm>
            <a:custGeom>
              <a:avLst/>
              <a:gdLst>
                <a:gd name="T0" fmla="*/ 692 w 772"/>
                <a:gd name="T1" fmla="*/ 3156 h 3266"/>
                <a:gd name="T2" fmla="*/ 380 w 772"/>
                <a:gd name="T3" fmla="*/ 2945 h 3266"/>
                <a:gd name="T4" fmla="*/ 319 w 772"/>
                <a:gd name="T5" fmla="*/ 2783 h 3266"/>
                <a:gd name="T6" fmla="*/ 371 w 772"/>
                <a:gd name="T7" fmla="*/ 2542 h 3266"/>
                <a:gd name="T8" fmla="*/ 591 w 772"/>
                <a:gd name="T9" fmla="*/ 2251 h 3266"/>
                <a:gd name="T10" fmla="*/ 641 w 772"/>
                <a:gd name="T11" fmla="*/ 2070 h 3266"/>
                <a:gd name="T12" fmla="*/ 591 w 772"/>
                <a:gd name="T13" fmla="*/ 1948 h 3266"/>
                <a:gd name="T14" fmla="*/ 401 w 772"/>
                <a:gd name="T15" fmla="*/ 1859 h 3266"/>
                <a:gd name="T16" fmla="*/ 361 w 772"/>
                <a:gd name="T17" fmla="*/ 1747 h 3266"/>
                <a:gd name="T18" fmla="*/ 430 w 772"/>
                <a:gd name="T19" fmla="*/ 1587 h 3266"/>
                <a:gd name="T20" fmla="*/ 741 w 772"/>
                <a:gd name="T21" fmla="*/ 1156 h 3266"/>
                <a:gd name="T22" fmla="*/ 772 w 772"/>
                <a:gd name="T23" fmla="*/ 945 h 3266"/>
                <a:gd name="T24" fmla="*/ 692 w 772"/>
                <a:gd name="T25" fmla="*/ 713 h 3266"/>
                <a:gd name="T26" fmla="*/ 430 w 772"/>
                <a:gd name="T27" fmla="*/ 603 h 3266"/>
                <a:gd name="T28" fmla="*/ 200 w 772"/>
                <a:gd name="T29" fmla="*/ 422 h 3266"/>
                <a:gd name="T30" fmla="*/ 0 w 772"/>
                <a:gd name="T31" fmla="*/ 0 h 3266"/>
                <a:gd name="T32" fmla="*/ 29 w 772"/>
                <a:gd name="T33" fmla="*/ 382 h 3266"/>
                <a:gd name="T34" fmla="*/ 179 w 772"/>
                <a:gd name="T35" fmla="*/ 612 h 3266"/>
                <a:gd name="T36" fmla="*/ 380 w 772"/>
                <a:gd name="T37" fmla="*/ 753 h 3266"/>
                <a:gd name="T38" fmla="*/ 601 w 772"/>
                <a:gd name="T39" fmla="*/ 833 h 3266"/>
                <a:gd name="T40" fmla="*/ 612 w 772"/>
                <a:gd name="T41" fmla="*/ 1044 h 3266"/>
                <a:gd name="T42" fmla="*/ 500 w 772"/>
                <a:gd name="T43" fmla="*/ 1266 h 3266"/>
                <a:gd name="T44" fmla="*/ 240 w 772"/>
                <a:gd name="T45" fmla="*/ 1658 h 3266"/>
                <a:gd name="T46" fmla="*/ 230 w 772"/>
                <a:gd name="T47" fmla="*/ 1909 h 3266"/>
                <a:gd name="T48" fmla="*/ 471 w 772"/>
                <a:gd name="T49" fmla="*/ 2049 h 3266"/>
                <a:gd name="T50" fmla="*/ 460 w 772"/>
                <a:gd name="T51" fmla="*/ 2180 h 3266"/>
                <a:gd name="T52" fmla="*/ 249 w 772"/>
                <a:gd name="T53" fmla="*/ 2452 h 3266"/>
                <a:gd name="T54" fmla="*/ 160 w 772"/>
                <a:gd name="T55" fmla="*/ 2713 h 3266"/>
                <a:gd name="T56" fmla="*/ 240 w 772"/>
                <a:gd name="T57" fmla="*/ 2994 h 3266"/>
                <a:gd name="T58" fmla="*/ 430 w 772"/>
                <a:gd name="T59" fmla="*/ 3144 h 3266"/>
                <a:gd name="T60" fmla="*/ 671 w 772"/>
                <a:gd name="T61" fmla="*/ 3266 h 3266"/>
                <a:gd name="T62" fmla="*/ 692 w 772"/>
                <a:gd name="T63" fmla="*/ 3156 h 3266"/>
                <a:gd name="T64" fmla="*/ 692 w 772"/>
                <a:gd name="T65" fmla="*/ 3156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6437" name="Group 53"/>
          <p:cNvGrpSpPr>
            <a:grpSpLocks/>
          </p:cNvGrpSpPr>
          <p:nvPr userDrawn="1"/>
        </p:nvGrpSpPr>
        <p:grpSpPr bwMode="auto">
          <a:xfrm>
            <a:off x="8153400" y="90488"/>
            <a:ext cx="1343025" cy="1662112"/>
            <a:chOff x="4609" y="57"/>
            <a:chExt cx="1373" cy="1204"/>
          </a:xfrm>
        </p:grpSpPr>
        <p:sp>
          <p:nvSpPr>
            <p:cNvPr id="16386" name="Freeform 2"/>
            <p:cNvSpPr>
              <a:spLocks/>
            </p:cNvSpPr>
            <p:nvPr/>
          </p:nvSpPr>
          <p:spPr bwMode="auto">
            <a:xfrm rot="-3172564">
              <a:off x="4900" y="-10"/>
              <a:ext cx="732" cy="1313"/>
            </a:xfrm>
            <a:custGeom>
              <a:avLst/>
              <a:gdLst>
                <a:gd name="T0" fmla="*/ 2903 w 2903"/>
                <a:gd name="T1" fmla="*/ 433 h 3686"/>
                <a:gd name="T2" fmla="*/ 2565 w 2903"/>
                <a:gd name="T3" fmla="*/ 80 h 3686"/>
                <a:gd name="T4" fmla="*/ 2241 w 2903"/>
                <a:gd name="T5" fmla="*/ 0 h 3686"/>
                <a:gd name="T6" fmla="*/ 110 w 2903"/>
                <a:gd name="T7" fmla="*/ 2811 h 3686"/>
                <a:gd name="T8" fmla="*/ 110 w 2903"/>
                <a:gd name="T9" fmla="*/ 3228 h 3686"/>
                <a:gd name="T10" fmla="*/ 0 w 2903"/>
                <a:gd name="T11" fmla="*/ 3631 h 3686"/>
                <a:gd name="T12" fmla="*/ 72 w 2903"/>
                <a:gd name="T13" fmla="*/ 3686 h 3686"/>
                <a:gd name="T14" fmla="*/ 441 w 2903"/>
                <a:gd name="T15" fmla="*/ 3355 h 3686"/>
                <a:gd name="T16" fmla="*/ 740 w 2903"/>
                <a:gd name="T17" fmla="*/ 3228 h 3686"/>
                <a:gd name="T18" fmla="*/ 2903 w 2903"/>
                <a:gd name="T19" fmla="*/ 433 h 3686"/>
                <a:gd name="T20" fmla="*/ 2903 w 2903"/>
                <a:gd name="T21" fmla="*/ 433 h 3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03" h="3686">
                  <a:moveTo>
                    <a:pt x="2903" y="433"/>
                  </a:moveTo>
                  <a:lnTo>
                    <a:pt x="2565" y="80"/>
                  </a:lnTo>
                  <a:lnTo>
                    <a:pt x="2241" y="0"/>
                  </a:lnTo>
                  <a:lnTo>
                    <a:pt x="110" y="2811"/>
                  </a:lnTo>
                  <a:lnTo>
                    <a:pt x="110" y="3228"/>
                  </a:lnTo>
                  <a:lnTo>
                    <a:pt x="0" y="3631"/>
                  </a:lnTo>
                  <a:lnTo>
                    <a:pt x="72" y="3686"/>
                  </a:lnTo>
                  <a:lnTo>
                    <a:pt x="441" y="3355"/>
                  </a:lnTo>
                  <a:lnTo>
                    <a:pt x="740" y="3228"/>
                  </a:lnTo>
                  <a:lnTo>
                    <a:pt x="2903" y="433"/>
                  </a:lnTo>
                  <a:lnTo>
                    <a:pt x="2903" y="4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2" name="Freeform 8"/>
            <p:cNvSpPr>
              <a:spLocks/>
            </p:cNvSpPr>
            <p:nvPr/>
          </p:nvSpPr>
          <p:spPr bwMode="auto">
            <a:xfrm rot="-3172564">
              <a:off x="4955" y="15"/>
              <a:ext cx="734" cy="1321"/>
            </a:xfrm>
            <a:custGeom>
              <a:avLst/>
              <a:gdLst>
                <a:gd name="T0" fmla="*/ 2293 w 2911"/>
                <a:gd name="T1" fmla="*/ 0 h 3703"/>
                <a:gd name="T2" fmla="*/ 130 w 2911"/>
                <a:gd name="T3" fmla="*/ 2835 h 3703"/>
                <a:gd name="T4" fmla="*/ 131 w 2911"/>
                <a:gd name="T5" fmla="*/ 3201 h 3703"/>
                <a:gd name="T6" fmla="*/ 0 w 2911"/>
                <a:gd name="T7" fmla="*/ 3633 h 3703"/>
                <a:gd name="T8" fmla="*/ 50 w 2911"/>
                <a:gd name="T9" fmla="*/ 3703 h 3703"/>
                <a:gd name="T10" fmla="*/ 422 w 2911"/>
                <a:gd name="T11" fmla="*/ 3352 h 3703"/>
                <a:gd name="T12" fmla="*/ 763 w 2911"/>
                <a:gd name="T13" fmla="*/ 3220 h 3703"/>
                <a:gd name="T14" fmla="*/ 2911 w 2911"/>
                <a:gd name="T15" fmla="*/ 428 h 3703"/>
                <a:gd name="T16" fmla="*/ 2589 w 2911"/>
                <a:gd name="T17" fmla="*/ 96 h 3703"/>
                <a:gd name="T18" fmla="*/ 2293 w 2911"/>
                <a:gd name="T19" fmla="*/ 0 h 3703"/>
                <a:gd name="T20" fmla="*/ 2293 w 2911"/>
                <a:gd name="T21" fmla="*/ 0 h 3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1" h="3703">
                  <a:moveTo>
                    <a:pt x="2293" y="0"/>
                  </a:moveTo>
                  <a:lnTo>
                    <a:pt x="130" y="2835"/>
                  </a:lnTo>
                  <a:lnTo>
                    <a:pt x="131" y="3201"/>
                  </a:lnTo>
                  <a:lnTo>
                    <a:pt x="0" y="3633"/>
                  </a:lnTo>
                  <a:lnTo>
                    <a:pt x="50" y="3703"/>
                  </a:lnTo>
                  <a:lnTo>
                    <a:pt x="422" y="3352"/>
                  </a:lnTo>
                  <a:lnTo>
                    <a:pt x="763" y="3220"/>
                  </a:lnTo>
                  <a:lnTo>
                    <a:pt x="2911" y="428"/>
                  </a:lnTo>
                  <a:lnTo>
                    <a:pt x="2589" y="96"/>
                  </a:lnTo>
                  <a:lnTo>
                    <a:pt x="2293" y="0"/>
                  </a:lnTo>
                  <a:lnTo>
                    <a:pt x="2293"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3" name="Freeform 9"/>
            <p:cNvSpPr>
              <a:spLocks/>
            </p:cNvSpPr>
            <p:nvPr/>
          </p:nvSpPr>
          <p:spPr bwMode="auto">
            <a:xfrm rot="-3172564">
              <a:off x="4933" y="121"/>
              <a:ext cx="646" cy="990"/>
            </a:xfrm>
            <a:custGeom>
              <a:avLst/>
              <a:gdLst>
                <a:gd name="T0" fmla="*/ 0 w 2561"/>
                <a:gd name="T1" fmla="*/ 2485 h 2777"/>
                <a:gd name="T2" fmla="*/ 432 w 2561"/>
                <a:gd name="T3" fmla="*/ 2553 h 2777"/>
                <a:gd name="T4" fmla="*/ 736 w 2561"/>
                <a:gd name="T5" fmla="*/ 2777 h 2777"/>
                <a:gd name="T6" fmla="*/ 2561 w 2561"/>
                <a:gd name="T7" fmla="*/ 399 h 2777"/>
                <a:gd name="T8" fmla="*/ 2118 w 2561"/>
                <a:gd name="T9" fmla="*/ 82 h 2777"/>
                <a:gd name="T10" fmla="*/ 1898 w 2561"/>
                <a:gd name="T11" fmla="*/ 0 h 2777"/>
                <a:gd name="T12" fmla="*/ 0 w 2561"/>
                <a:gd name="T13" fmla="*/ 2485 h 2777"/>
                <a:gd name="T14" fmla="*/ 0 w 2561"/>
                <a:gd name="T15" fmla="*/ 2485 h 27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61" h="2777">
                  <a:moveTo>
                    <a:pt x="0" y="2485"/>
                  </a:moveTo>
                  <a:lnTo>
                    <a:pt x="432" y="2553"/>
                  </a:lnTo>
                  <a:lnTo>
                    <a:pt x="736" y="2777"/>
                  </a:lnTo>
                  <a:lnTo>
                    <a:pt x="2561" y="399"/>
                  </a:lnTo>
                  <a:lnTo>
                    <a:pt x="2118" y="82"/>
                  </a:lnTo>
                  <a:lnTo>
                    <a:pt x="1898" y="0"/>
                  </a:lnTo>
                  <a:lnTo>
                    <a:pt x="0" y="2485"/>
                  </a:lnTo>
                  <a:lnTo>
                    <a:pt x="0" y="248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6424" name="Group 40"/>
            <p:cNvGrpSpPr>
              <a:grpSpLocks/>
            </p:cNvGrpSpPr>
            <p:nvPr/>
          </p:nvGrpSpPr>
          <p:grpSpPr bwMode="auto">
            <a:xfrm>
              <a:off x="4610" y="57"/>
              <a:ext cx="1344" cy="1204"/>
              <a:chOff x="4610" y="57"/>
              <a:chExt cx="1344" cy="1204"/>
            </a:xfrm>
          </p:grpSpPr>
          <p:grpSp>
            <p:nvGrpSpPr>
              <p:cNvPr id="16425" name="Group 41"/>
              <p:cNvGrpSpPr>
                <a:grpSpLocks/>
              </p:cNvGrpSpPr>
              <p:nvPr userDrawn="1"/>
            </p:nvGrpSpPr>
            <p:grpSpPr bwMode="auto">
              <a:xfrm>
                <a:off x="4610" y="57"/>
                <a:ext cx="1344" cy="1204"/>
                <a:chOff x="4610" y="57"/>
                <a:chExt cx="1344" cy="1204"/>
              </a:xfrm>
            </p:grpSpPr>
            <p:sp>
              <p:nvSpPr>
                <p:cNvPr id="16426" name="Freeform 42"/>
                <p:cNvSpPr>
                  <a:spLocks/>
                </p:cNvSpPr>
                <p:nvPr userDrawn="1"/>
              </p:nvSpPr>
              <p:spPr bwMode="auto">
                <a:xfrm rot="-3172564">
                  <a:off x="5430" y="1086"/>
                  <a:ext cx="62" cy="288"/>
                </a:xfrm>
                <a:custGeom>
                  <a:avLst/>
                  <a:gdLst>
                    <a:gd name="T0" fmla="*/ 123 w 245"/>
                    <a:gd name="T1" fmla="*/ 9 h 806"/>
                    <a:gd name="T2" fmla="*/ 131 w 245"/>
                    <a:gd name="T3" fmla="*/ 342 h 806"/>
                    <a:gd name="T4" fmla="*/ 0 w 245"/>
                    <a:gd name="T5" fmla="*/ 806 h 806"/>
                    <a:gd name="T6" fmla="*/ 79 w 245"/>
                    <a:gd name="T7" fmla="*/ 789 h 806"/>
                    <a:gd name="T8" fmla="*/ 218 w 245"/>
                    <a:gd name="T9" fmla="*/ 376 h 806"/>
                    <a:gd name="T10" fmla="*/ 245 w 245"/>
                    <a:gd name="T11" fmla="*/ 0 h 806"/>
                    <a:gd name="T12" fmla="*/ 123 w 245"/>
                    <a:gd name="T13" fmla="*/ 9 h 806"/>
                    <a:gd name="T14" fmla="*/ 123 w 245"/>
                    <a:gd name="T15" fmla="*/ 9 h 8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806">
                      <a:moveTo>
                        <a:pt x="123" y="9"/>
                      </a:moveTo>
                      <a:lnTo>
                        <a:pt x="131" y="342"/>
                      </a:lnTo>
                      <a:lnTo>
                        <a:pt x="0" y="806"/>
                      </a:lnTo>
                      <a:lnTo>
                        <a:pt x="79" y="789"/>
                      </a:lnTo>
                      <a:lnTo>
                        <a:pt x="218" y="376"/>
                      </a:lnTo>
                      <a:lnTo>
                        <a:pt x="245" y="0"/>
                      </a:lnTo>
                      <a:lnTo>
                        <a:pt x="123" y="9"/>
                      </a:lnTo>
                      <a:lnTo>
                        <a:pt x="123" y="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6427" name="Group 43"/>
                <p:cNvGrpSpPr>
                  <a:grpSpLocks/>
                </p:cNvGrpSpPr>
                <p:nvPr userDrawn="1"/>
              </p:nvGrpSpPr>
              <p:grpSpPr bwMode="auto">
                <a:xfrm>
                  <a:off x="4610" y="57"/>
                  <a:ext cx="1344" cy="985"/>
                  <a:chOff x="4610" y="57"/>
                  <a:chExt cx="1344" cy="985"/>
                </a:xfrm>
              </p:grpSpPr>
              <p:sp>
                <p:nvSpPr>
                  <p:cNvPr id="16428" name="Freeform 44"/>
                  <p:cNvSpPr>
                    <a:spLocks/>
                  </p:cNvSpPr>
                  <p:nvPr userDrawn="1"/>
                </p:nvSpPr>
                <p:spPr bwMode="auto">
                  <a:xfrm rot="-3172564">
                    <a:off x="4966" y="71"/>
                    <a:ext cx="153" cy="125"/>
                  </a:xfrm>
                  <a:custGeom>
                    <a:avLst/>
                    <a:gdLst>
                      <a:gd name="T0" fmla="*/ 0 w 604"/>
                      <a:gd name="T1" fmla="*/ 0 h 349"/>
                      <a:gd name="T2" fmla="*/ 298 w 604"/>
                      <a:gd name="T3" fmla="*/ 184 h 349"/>
                      <a:gd name="T4" fmla="*/ 500 w 604"/>
                      <a:gd name="T5" fmla="*/ 349 h 349"/>
                      <a:gd name="T6" fmla="*/ 604 w 604"/>
                      <a:gd name="T7" fmla="*/ 140 h 349"/>
                      <a:gd name="T8" fmla="*/ 359 w 604"/>
                      <a:gd name="T9" fmla="*/ 9 h 349"/>
                      <a:gd name="T10" fmla="*/ 464 w 604"/>
                      <a:gd name="T11" fmla="*/ 184 h 349"/>
                      <a:gd name="T12" fmla="*/ 131 w 604"/>
                      <a:gd name="T13" fmla="*/ 17 h 349"/>
                      <a:gd name="T14" fmla="*/ 0 w 604"/>
                      <a:gd name="T15" fmla="*/ 0 h 349"/>
                      <a:gd name="T16" fmla="*/ 0 w 604"/>
                      <a:gd name="T17"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4" h="349">
                        <a:moveTo>
                          <a:pt x="0" y="0"/>
                        </a:moveTo>
                        <a:lnTo>
                          <a:pt x="298" y="184"/>
                        </a:lnTo>
                        <a:lnTo>
                          <a:pt x="500" y="349"/>
                        </a:lnTo>
                        <a:lnTo>
                          <a:pt x="604" y="140"/>
                        </a:lnTo>
                        <a:lnTo>
                          <a:pt x="359" y="9"/>
                        </a:lnTo>
                        <a:lnTo>
                          <a:pt x="464" y="184"/>
                        </a:lnTo>
                        <a:lnTo>
                          <a:pt x="131" y="17"/>
                        </a:lnTo>
                        <a:lnTo>
                          <a:pt x="0" y="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29" name="Freeform 45"/>
                  <p:cNvSpPr>
                    <a:spLocks/>
                  </p:cNvSpPr>
                  <p:nvPr userDrawn="1"/>
                </p:nvSpPr>
                <p:spPr bwMode="auto">
                  <a:xfrm rot="-3172564">
                    <a:off x="5048" y="332"/>
                    <a:ext cx="269" cy="438"/>
                  </a:xfrm>
                  <a:custGeom>
                    <a:avLst/>
                    <a:gdLst>
                      <a:gd name="T0" fmla="*/ 741 w 1064"/>
                      <a:gd name="T1" fmla="*/ 129 h 1230"/>
                      <a:gd name="T2" fmla="*/ 485 w 1064"/>
                      <a:gd name="T3" fmla="*/ 352 h 1230"/>
                      <a:gd name="T4" fmla="*/ 163 w 1064"/>
                      <a:gd name="T5" fmla="*/ 762 h 1230"/>
                      <a:gd name="T6" fmla="*/ 0 w 1064"/>
                      <a:gd name="T7" fmla="*/ 1101 h 1230"/>
                      <a:gd name="T8" fmla="*/ 59 w 1064"/>
                      <a:gd name="T9" fmla="*/ 1230 h 1230"/>
                      <a:gd name="T10" fmla="*/ 262 w 1064"/>
                      <a:gd name="T11" fmla="*/ 1201 h 1230"/>
                      <a:gd name="T12" fmla="*/ 578 w 1064"/>
                      <a:gd name="T13" fmla="*/ 914 h 1230"/>
                      <a:gd name="T14" fmla="*/ 876 w 1064"/>
                      <a:gd name="T15" fmla="*/ 534 h 1230"/>
                      <a:gd name="T16" fmla="*/ 1034 w 1064"/>
                      <a:gd name="T17" fmla="*/ 270 h 1230"/>
                      <a:gd name="T18" fmla="*/ 1064 w 1064"/>
                      <a:gd name="T19" fmla="*/ 84 h 1230"/>
                      <a:gd name="T20" fmla="*/ 977 w 1064"/>
                      <a:gd name="T21" fmla="*/ 0 h 1230"/>
                      <a:gd name="T22" fmla="*/ 836 w 1064"/>
                      <a:gd name="T23" fmla="*/ 65 h 1230"/>
                      <a:gd name="T24" fmla="*/ 969 w 1064"/>
                      <a:gd name="T25" fmla="*/ 107 h 1230"/>
                      <a:gd name="T26" fmla="*/ 876 w 1064"/>
                      <a:gd name="T27" fmla="*/ 352 h 1230"/>
                      <a:gd name="T28" fmla="*/ 690 w 1064"/>
                      <a:gd name="T29" fmla="*/ 656 h 1230"/>
                      <a:gd name="T30" fmla="*/ 350 w 1064"/>
                      <a:gd name="T31" fmla="*/ 1008 h 1230"/>
                      <a:gd name="T32" fmla="*/ 116 w 1064"/>
                      <a:gd name="T33" fmla="*/ 1114 h 1230"/>
                      <a:gd name="T34" fmla="*/ 135 w 1064"/>
                      <a:gd name="T35" fmla="*/ 943 h 1230"/>
                      <a:gd name="T36" fmla="*/ 437 w 1064"/>
                      <a:gd name="T37" fmla="*/ 504 h 1230"/>
                      <a:gd name="T38" fmla="*/ 831 w 1064"/>
                      <a:gd name="T39" fmla="*/ 118 h 1230"/>
                      <a:gd name="T40" fmla="*/ 741 w 1064"/>
                      <a:gd name="T41" fmla="*/ 129 h 1230"/>
                      <a:gd name="T42" fmla="*/ 741 w 1064"/>
                      <a:gd name="T43" fmla="*/ 129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64" h="1230">
                        <a:moveTo>
                          <a:pt x="741" y="129"/>
                        </a:moveTo>
                        <a:lnTo>
                          <a:pt x="485" y="352"/>
                        </a:lnTo>
                        <a:lnTo>
                          <a:pt x="163" y="762"/>
                        </a:lnTo>
                        <a:lnTo>
                          <a:pt x="0" y="1101"/>
                        </a:lnTo>
                        <a:lnTo>
                          <a:pt x="59" y="1230"/>
                        </a:lnTo>
                        <a:lnTo>
                          <a:pt x="262" y="1201"/>
                        </a:lnTo>
                        <a:lnTo>
                          <a:pt x="578" y="914"/>
                        </a:lnTo>
                        <a:lnTo>
                          <a:pt x="876" y="534"/>
                        </a:lnTo>
                        <a:lnTo>
                          <a:pt x="1034" y="270"/>
                        </a:lnTo>
                        <a:lnTo>
                          <a:pt x="1064" y="84"/>
                        </a:lnTo>
                        <a:lnTo>
                          <a:pt x="977" y="0"/>
                        </a:lnTo>
                        <a:lnTo>
                          <a:pt x="836" y="65"/>
                        </a:lnTo>
                        <a:lnTo>
                          <a:pt x="969" y="107"/>
                        </a:lnTo>
                        <a:lnTo>
                          <a:pt x="876" y="352"/>
                        </a:lnTo>
                        <a:lnTo>
                          <a:pt x="690" y="656"/>
                        </a:lnTo>
                        <a:lnTo>
                          <a:pt x="350" y="1008"/>
                        </a:lnTo>
                        <a:lnTo>
                          <a:pt x="116" y="1114"/>
                        </a:lnTo>
                        <a:lnTo>
                          <a:pt x="135" y="943"/>
                        </a:lnTo>
                        <a:lnTo>
                          <a:pt x="437" y="504"/>
                        </a:lnTo>
                        <a:lnTo>
                          <a:pt x="831" y="118"/>
                        </a:lnTo>
                        <a:lnTo>
                          <a:pt x="741" y="129"/>
                        </a:lnTo>
                        <a:lnTo>
                          <a:pt x="741" y="12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0" name="Freeform 46"/>
                  <p:cNvSpPr>
                    <a:spLocks/>
                  </p:cNvSpPr>
                  <p:nvPr userDrawn="1"/>
                </p:nvSpPr>
                <p:spPr bwMode="auto">
                  <a:xfrm rot="-3172564">
                    <a:off x="4858" y="182"/>
                    <a:ext cx="505" cy="898"/>
                  </a:xfrm>
                  <a:custGeom>
                    <a:avLst/>
                    <a:gdLst>
                      <a:gd name="T0" fmla="*/ 1941 w 2002"/>
                      <a:gd name="T1" fmla="*/ 0 h 2521"/>
                      <a:gd name="T2" fmla="*/ 0 w 2002"/>
                      <a:gd name="T3" fmla="*/ 2521 h 2521"/>
                      <a:gd name="T4" fmla="*/ 192 w 2002"/>
                      <a:gd name="T5" fmla="*/ 2450 h 2521"/>
                      <a:gd name="T6" fmla="*/ 2002 w 2002"/>
                      <a:gd name="T7" fmla="*/ 61 h 2521"/>
                      <a:gd name="T8" fmla="*/ 1941 w 2002"/>
                      <a:gd name="T9" fmla="*/ 0 h 2521"/>
                      <a:gd name="T10" fmla="*/ 1941 w 2002"/>
                      <a:gd name="T11" fmla="*/ 0 h 2521"/>
                    </a:gdLst>
                    <a:ahLst/>
                    <a:cxnLst>
                      <a:cxn ang="0">
                        <a:pos x="T0" y="T1"/>
                      </a:cxn>
                      <a:cxn ang="0">
                        <a:pos x="T2" y="T3"/>
                      </a:cxn>
                      <a:cxn ang="0">
                        <a:pos x="T4" y="T5"/>
                      </a:cxn>
                      <a:cxn ang="0">
                        <a:pos x="T6" y="T7"/>
                      </a:cxn>
                      <a:cxn ang="0">
                        <a:pos x="T8" y="T9"/>
                      </a:cxn>
                      <a:cxn ang="0">
                        <a:pos x="T10" y="T11"/>
                      </a:cxn>
                    </a:cxnLst>
                    <a:rect l="0" t="0" r="r" b="b"/>
                    <a:pathLst>
                      <a:path w="2002" h="2521">
                        <a:moveTo>
                          <a:pt x="1941" y="0"/>
                        </a:moveTo>
                        <a:lnTo>
                          <a:pt x="0" y="2521"/>
                        </a:lnTo>
                        <a:lnTo>
                          <a:pt x="192" y="2450"/>
                        </a:lnTo>
                        <a:lnTo>
                          <a:pt x="2002" y="61"/>
                        </a:lnTo>
                        <a:lnTo>
                          <a:pt x="1941" y="0"/>
                        </a:lnTo>
                        <a:lnTo>
                          <a:pt x="1941"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1" name="Freeform 47"/>
                  <p:cNvSpPr>
                    <a:spLocks/>
                  </p:cNvSpPr>
                  <p:nvPr userDrawn="1"/>
                </p:nvSpPr>
                <p:spPr bwMode="auto">
                  <a:xfrm rot="-3172564">
                    <a:off x="4903" y="-19"/>
                    <a:ext cx="758" cy="1344"/>
                  </a:xfrm>
                  <a:custGeom>
                    <a:avLst/>
                    <a:gdLst>
                      <a:gd name="T0" fmla="*/ 95 w 3007"/>
                      <a:gd name="T1" fmla="*/ 2844 h 3771"/>
                      <a:gd name="T2" fmla="*/ 394 w 3007"/>
                      <a:gd name="T3" fmla="*/ 2834 h 3771"/>
                      <a:gd name="T4" fmla="*/ 821 w 3007"/>
                      <a:gd name="T5" fmla="*/ 3009 h 3771"/>
                      <a:gd name="T6" fmla="*/ 681 w 3007"/>
                      <a:gd name="T7" fmla="*/ 2817 h 3771"/>
                      <a:gd name="T8" fmla="*/ 367 w 3007"/>
                      <a:gd name="T9" fmla="*/ 2703 h 3771"/>
                      <a:gd name="T10" fmla="*/ 637 w 3007"/>
                      <a:gd name="T11" fmla="*/ 2720 h 3771"/>
                      <a:gd name="T12" fmla="*/ 979 w 3007"/>
                      <a:gd name="T13" fmla="*/ 2870 h 3771"/>
                      <a:gd name="T14" fmla="*/ 2859 w 3007"/>
                      <a:gd name="T15" fmla="*/ 420 h 3771"/>
                      <a:gd name="T16" fmla="*/ 2578 w 3007"/>
                      <a:gd name="T17" fmla="*/ 148 h 3771"/>
                      <a:gd name="T18" fmla="*/ 2308 w 3007"/>
                      <a:gd name="T19" fmla="*/ 0 h 3771"/>
                      <a:gd name="T20" fmla="*/ 2692 w 3007"/>
                      <a:gd name="T21" fmla="*/ 78 h 3771"/>
                      <a:gd name="T22" fmla="*/ 3007 w 3007"/>
                      <a:gd name="T23" fmla="*/ 428 h 3771"/>
                      <a:gd name="T24" fmla="*/ 831 w 3007"/>
                      <a:gd name="T25" fmla="*/ 3273 h 3771"/>
                      <a:gd name="T26" fmla="*/ 481 w 3007"/>
                      <a:gd name="T27" fmla="*/ 3412 h 3771"/>
                      <a:gd name="T28" fmla="*/ 105 w 3007"/>
                      <a:gd name="T29" fmla="*/ 3771 h 3771"/>
                      <a:gd name="T30" fmla="*/ 0 w 3007"/>
                      <a:gd name="T31" fmla="*/ 3667 h 3771"/>
                      <a:gd name="T32" fmla="*/ 131 w 3007"/>
                      <a:gd name="T33" fmla="*/ 3631 h 3771"/>
                      <a:gd name="T34" fmla="*/ 376 w 3007"/>
                      <a:gd name="T35" fmla="*/ 3385 h 3771"/>
                      <a:gd name="T36" fmla="*/ 165 w 3007"/>
                      <a:gd name="T37" fmla="*/ 3273 h 3771"/>
                      <a:gd name="T38" fmla="*/ 165 w 3007"/>
                      <a:gd name="T39" fmla="*/ 3176 h 3771"/>
                      <a:gd name="T40" fmla="*/ 411 w 3007"/>
                      <a:gd name="T41" fmla="*/ 3298 h 3771"/>
                      <a:gd name="T42" fmla="*/ 411 w 3007"/>
                      <a:gd name="T43" fmla="*/ 3186 h 3771"/>
                      <a:gd name="T44" fmla="*/ 603 w 3007"/>
                      <a:gd name="T45" fmla="*/ 3220 h 3771"/>
                      <a:gd name="T46" fmla="*/ 428 w 3007"/>
                      <a:gd name="T47" fmla="*/ 3079 h 3771"/>
                      <a:gd name="T48" fmla="*/ 629 w 3007"/>
                      <a:gd name="T49" fmla="*/ 3062 h 3771"/>
                      <a:gd name="T50" fmla="*/ 95 w 3007"/>
                      <a:gd name="T51" fmla="*/ 2844 h 3771"/>
                      <a:gd name="T52" fmla="*/ 95 w 3007"/>
                      <a:gd name="T53" fmla="*/ 2844 h 3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007" h="3771">
                        <a:moveTo>
                          <a:pt x="95" y="2844"/>
                        </a:moveTo>
                        <a:lnTo>
                          <a:pt x="394" y="2834"/>
                        </a:lnTo>
                        <a:lnTo>
                          <a:pt x="821" y="3009"/>
                        </a:lnTo>
                        <a:lnTo>
                          <a:pt x="681" y="2817"/>
                        </a:lnTo>
                        <a:lnTo>
                          <a:pt x="367" y="2703"/>
                        </a:lnTo>
                        <a:lnTo>
                          <a:pt x="637" y="2720"/>
                        </a:lnTo>
                        <a:lnTo>
                          <a:pt x="979" y="2870"/>
                        </a:lnTo>
                        <a:lnTo>
                          <a:pt x="2859" y="420"/>
                        </a:lnTo>
                        <a:lnTo>
                          <a:pt x="2578" y="148"/>
                        </a:lnTo>
                        <a:lnTo>
                          <a:pt x="2308" y="0"/>
                        </a:lnTo>
                        <a:lnTo>
                          <a:pt x="2692" y="78"/>
                        </a:lnTo>
                        <a:lnTo>
                          <a:pt x="3007" y="428"/>
                        </a:lnTo>
                        <a:lnTo>
                          <a:pt x="831" y="3273"/>
                        </a:lnTo>
                        <a:lnTo>
                          <a:pt x="481" y="3412"/>
                        </a:lnTo>
                        <a:lnTo>
                          <a:pt x="105" y="3771"/>
                        </a:lnTo>
                        <a:lnTo>
                          <a:pt x="0" y="3667"/>
                        </a:lnTo>
                        <a:lnTo>
                          <a:pt x="131" y="3631"/>
                        </a:lnTo>
                        <a:lnTo>
                          <a:pt x="376" y="3385"/>
                        </a:lnTo>
                        <a:lnTo>
                          <a:pt x="165" y="3273"/>
                        </a:lnTo>
                        <a:lnTo>
                          <a:pt x="165" y="3176"/>
                        </a:lnTo>
                        <a:lnTo>
                          <a:pt x="411" y="3298"/>
                        </a:lnTo>
                        <a:lnTo>
                          <a:pt x="411" y="3186"/>
                        </a:lnTo>
                        <a:lnTo>
                          <a:pt x="603" y="3220"/>
                        </a:lnTo>
                        <a:lnTo>
                          <a:pt x="428" y="3079"/>
                        </a:lnTo>
                        <a:lnTo>
                          <a:pt x="629" y="3062"/>
                        </a:lnTo>
                        <a:lnTo>
                          <a:pt x="95" y="2844"/>
                        </a:lnTo>
                        <a:lnTo>
                          <a:pt x="95" y="284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2" name="Freeform 48"/>
                  <p:cNvSpPr>
                    <a:spLocks/>
                  </p:cNvSpPr>
                  <p:nvPr userDrawn="1"/>
                </p:nvSpPr>
                <p:spPr bwMode="auto">
                  <a:xfrm rot="-3172564">
                    <a:off x="5297" y="897"/>
                    <a:ext cx="169" cy="122"/>
                  </a:xfrm>
                  <a:custGeom>
                    <a:avLst/>
                    <a:gdLst>
                      <a:gd name="T0" fmla="*/ 0 w 673"/>
                      <a:gd name="T1" fmla="*/ 80 h 342"/>
                      <a:gd name="T2" fmla="*/ 255 w 673"/>
                      <a:gd name="T3" fmla="*/ 106 h 342"/>
                      <a:gd name="T4" fmla="*/ 639 w 673"/>
                      <a:gd name="T5" fmla="*/ 342 h 342"/>
                      <a:gd name="T6" fmla="*/ 673 w 673"/>
                      <a:gd name="T7" fmla="*/ 289 h 342"/>
                      <a:gd name="T8" fmla="*/ 447 w 673"/>
                      <a:gd name="T9" fmla="*/ 114 h 342"/>
                      <a:gd name="T10" fmla="*/ 26 w 673"/>
                      <a:gd name="T11" fmla="*/ 0 h 342"/>
                      <a:gd name="T12" fmla="*/ 0 w 673"/>
                      <a:gd name="T13" fmla="*/ 80 h 342"/>
                      <a:gd name="T14" fmla="*/ 0 w 673"/>
                      <a:gd name="T15" fmla="*/ 80 h 3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3" h="342">
                        <a:moveTo>
                          <a:pt x="0" y="80"/>
                        </a:moveTo>
                        <a:lnTo>
                          <a:pt x="255" y="106"/>
                        </a:lnTo>
                        <a:lnTo>
                          <a:pt x="639" y="342"/>
                        </a:lnTo>
                        <a:lnTo>
                          <a:pt x="673" y="289"/>
                        </a:lnTo>
                        <a:lnTo>
                          <a:pt x="447" y="114"/>
                        </a:lnTo>
                        <a:lnTo>
                          <a:pt x="26" y="0"/>
                        </a:lnTo>
                        <a:lnTo>
                          <a:pt x="0" y="80"/>
                        </a:lnTo>
                        <a:lnTo>
                          <a:pt x="0" y="8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3" name="Freeform 49"/>
                  <p:cNvSpPr>
                    <a:spLocks/>
                  </p:cNvSpPr>
                  <p:nvPr userDrawn="1"/>
                </p:nvSpPr>
                <p:spPr bwMode="auto">
                  <a:xfrm rot="-3172564">
                    <a:off x="5253" y="806"/>
                    <a:ext cx="181" cy="144"/>
                  </a:xfrm>
                  <a:custGeom>
                    <a:avLst/>
                    <a:gdLst>
                      <a:gd name="T0" fmla="*/ 0 w 716"/>
                      <a:gd name="T1" fmla="*/ 78 h 403"/>
                      <a:gd name="T2" fmla="*/ 340 w 716"/>
                      <a:gd name="T3" fmla="*/ 148 h 403"/>
                      <a:gd name="T4" fmla="*/ 638 w 716"/>
                      <a:gd name="T5" fmla="*/ 403 h 403"/>
                      <a:gd name="T6" fmla="*/ 716 w 716"/>
                      <a:gd name="T7" fmla="*/ 296 h 403"/>
                      <a:gd name="T8" fmla="*/ 420 w 716"/>
                      <a:gd name="T9" fmla="*/ 114 h 403"/>
                      <a:gd name="T10" fmla="*/ 70 w 716"/>
                      <a:gd name="T11" fmla="*/ 0 h 403"/>
                      <a:gd name="T12" fmla="*/ 0 w 716"/>
                      <a:gd name="T13" fmla="*/ 78 h 403"/>
                      <a:gd name="T14" fmla="*/ 0 w 716"/>
                      <a:gd name="T15" fmla="*/ 78 h 4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6" h="403">
                        <a:moveTo>
                          <a:pt x="0" y="78"/>
                        </a:moveTo>
                        <a:lnTo>
                          <a:pt x="340" y="148"/>
                        </a:lnTo>
                        <a:lnTo>
                          <a:pt x="638" y="403"/>
                        </a:lnTo>
                        <a:lnTo>
                          <a:pt x="716" y="296"/>
                        </a:lnTo>
                        <a:lnTo>
                          <a:pt x="420" y="114"/>
                        </a:lnTo>
                        <a:lnTo>
                          <a:pt x="70" y="0"/>
                        </a:lnTo>
                        <a:lnTo>
                          <a:pt x="0" y="78"/>
                        </a:lnTo>
                        <a:lnTo>
                          <a:pt x="0" y="7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4" name="Freeform 50"/>
                  <p:cNvSpPr>
                    <a:spLocks/>
                  </p:cNvSpPr>
                  <p:nvPr userDrawn="1"/>
                </p:nvSpPr>
                <p:spPr bwMode="auto">
                  <a:xfrm rot="-3172564">
                    <a:off x="4985" y="210"/>
                    <a:ext cx="181" cy="147"/>
                  </a:xfrm>
                  <a:custGeom>
                    <a:avLst/>
                    <a:gdLst>
                      <a:gd name="T0" fmla="*/ 0 w 717"/>
                      <a:gd name="T1" fmla="*/ 78 h 411"/>
                      <a:gd name="T2" fmla="*/ 316 w 717"/>
                      <a:gd name="T3" fmla="*/ 139 h 411"/>
                      <a:gd name="T4" fmla="*/ 649 w 717"/>
                      <a:gd name="T5" fmla="*/ 411 h 411"/>
                      <a:gd name="T6" fmla="*/ 717 w 717"/>
                      <a:gd name="T7" fmla="*/ 314 h 411"/>
                      <a:gd name="T8" fmla="*/ 394 w 717"/>
                      <a:gd name="T9" fmla="*/ 87 h 411"/>
                      <a:gd name="T10" fmla="*/ 54 w 717"/>
                      <a:gd name="T11" fmla="*/ 0 h 411"/>
                      <a:gd name="T12" fmla="*/ 0 w 717"/>
                      <a:gd name="T13" fmla="*/ 78 h 411"/>
                      <a:gd name="T14" fmla="*/ 0 w 717"/>
                      <a:gd name="T15" fmla="*/ 78 h 4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7" h="411">
                        <a:moveTo>
                          <a:pt x="0" y="78"/>
                        </a:moveTo>
                        <a:lnTo>
                          <a:pt x="316" y="139"/>
                        </a:lnTo>
                        <a:lnTo>
                          <a:pt x="649" y="411"/>
                        </a:lnTo>
                        <a:lnTo>
                          <a:pt x="717" y="314"/>
                        </a:lnTo>
                        <a:lnTo>
                          <a:pt x="394" y="87"/>
                        </a:lnTo>
                        <a:lnTo>
                          <a:pt x="54" y="0"/>
                        </a:lnTo>
                        <a:lnTo>
                          <a:pt x="0" y="78"/>
                        </a:lnTo>
                        <a:lnTo>
                          <a:pt x="0" y="7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5" name="Freeform 51"/>
                  <p:cNvSpPr>
                    <a:spLocks/>
                  </p:cNvSpPr>
                  <p:nvPr userDrawn="1"/>
                </p:nvSpPr>
                <p:spPr bwMode="auto">
                  <a:xfrm rot="-3172564">
                    <a:off x="4948" y="142"/>
                    <a:ext cx="179" cy="138"/>
                  </a:xfrm>
                  <a:custGeom>
                    <a:avLst/>
                    <a:gdLst>
                      <a:gd name="T0" fmla="*/ 0 w 709"/>
                      <a:gd name="T1" fmla="*/ 88 h 386"/>
                      <a:gd name="T2" fmla="*/ 272 w 709"/>
                      <a:gd name="T3" fmla="*/ 131 h 386"/>
                      <a:gd name="T4" fmla="*/ 665 w 709"/>
                      <a:gd name="T5" fmla="*/ 386 h 386"/>
                      <a:gd name="T6" fmla="*/ 709 w 709"/>
                      <a:gd name="T7" fmla="*/ 308 h 386"/>
                      <a:gd name="T8" fmla="*/ 306 w 709"/>
                      <a:gd name="T9" fmla="*/ 53 h 386"/>
                      <a:gd name="T10" fmla="*/ 43 w 709"/>
                      <a:gd name="T11" fmla="*/ 0 h 386"/>
                      <a:gd name="T12" fmla="*/ 0 w 709"/>
                      <a:gd name="T13" fmla="*/ 88 h 386"/>
                      <a:gd name="T14" fmla="*/ 0 w 709"/>
                      <a:gd name="T15" fmla="*/ 88 h 3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9" h="386">
                        <a:moveTo>
                          <a:pt x="0" y="88"/>
                        </a:moveTo>
                        <a:lnTo>
                          <a:pt x="272" y="131"/>
                        </a:lnTo>
                        <a:lnTo>
                          <a:pt x="665" y="386"/>
                        </a:lnTo>
                        <a:lnTo>
                          <a:pt x="709" y="308"/>
                        </a:lnTo>
                        <a:lnTo>
                          <a:pt x="306" y="53"/>
                        </a:lnTo>
                        <a:lnTo>
                          <a:pt x="43" y="0"/>
                        </a:lnTo>
                        <a:lnTo>
                          <a:pt x="0" y="88"/>
                        </a:lnTo>
                        <a:lnTo>
                          <a:pt x="0" y="8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16436" name="Line 52"/>
              <p:cNvSpPr>
                <a:spLocks noChangeShapeType="1"/>
              </p:cNvSpPr>
              <p:nvPr userDrawn="1"/>
            </p:nvSpPr>
            <p:spPr bwMode="auto">
              <a:xfrm>
                <a:off x="4870" y="84"/>
                <a:ext cx="42" cy="96"/>
              </a:xfrm>
              <a:prstGeom prst="line">
                <a:avLst/>
              </a:prstGeom>
              <a:noFill/>
              <a:ln w="381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timing>
    <p:tnLst>
      <p:par>
        <p:cTn id="1" dur="indefinite" restart="never" nodeType="tmRoot"/>
      </p:par>
    </p:tnLst>
  </p:timing>
  <p:hf hdr="0" dt="0"/>
  <p:txStyles>
    <p:titleStyle>
      <a:lvl1pPr algn="ctr" rtl="0" fontAlgn="base">
        <a:spcBef>
          <a:spcPct val="0"/>
        </a:spcBef>
        <a:spcAft>
          <a:spcPct val="0"/>
        </a:spcAft>
        <a:defRPr sz="4000" b="1">
          <a:solidFill>
            <a:srgbClr val="3D00EA"/>
          </a:solidFill>
          <a:effectLst>
            <a:outerShdw blurRad="38100" dist="38100" dir="2700000" algn="tl">
              <a:srgbClr val="C0C0C0"/>
            </a:outerShdw>
          </a:effectLst>
          <a:latin typeface="+mj-lt"/>
          <a:ea typeface="+mj-ea"/>
          <a:cs typeface="+mj-cs"/>
        </a:defRPr>
      </a:lvl1pPr>
      <a:lvl2pPr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2pPr>
      <a:lvl3pPr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3pPr>
      <a:lvl4pPr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4pPr>
      <a:lvl5pPr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5pPr>
      <a:lvl6pPr marL="457200"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6pPr>
      <a:lvl7pPr marL="914400"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7pPr>
      <a:lvl8pPr marL="1371600"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8pPr>
      <a:lvl9pPr marL="1828800"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9pPr>
    </p:titleStyle>
    <p:bodyStyle>
      <a:lvl1pPr marL="342900" indent="-342900" algn="l" rtl="0" fontAlgn="base">
        <a:spcBef>
          <a:spcPct val="20000"/>
        </a:spcBef>
        <a:spcAft>
          <a:spcPct val="0"/>
        </a:spcAft>
        <a:buChar char="•"/>
        <a:defRPr sz="3200" b="1">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黑体" pitchFamily="2" charset="-122"/>
        </a:defRPr>
      </a:lvl2pPr>
      <a:lvl3pPr marL="1143000" indent="-228600" algn="l" rtl="0" fontAlgn="base">
        <a:spcBef>
          <a:spcPct val="20000"/>
        </a:spcBef>
        <a:spcAft>
          <a:spcPct val="0"/>
        </a:spcAft>
        <a:buChar char="•"/>
        <a:defRPr sz="2400" b="1">
          <a:solidFill>
            <a:schemeClr val="tx1"/>
          </a:solidFill>
          <a:latin typeface="+mn-lt"/>
          <a:ea typeface="仿宋_GB2312" pitchFamily="49" charset="-122"/>
        </a:defRPr>
      </a:lvl3pPr>
      <a:lvl4pPr marL="1600200" indent="-228600" algn="l" rtl="0" fontAlgn="base">
        <a:spcBef>
          <a:spcPct val="20000"/>
        </a:spcBef>
        <a:spcAft>
          <a:spcPct val="0"/>
        </a:spcAft>
        <a:buChar char="–"/>
        <a:defRPr sz="2000">
          <a:solidFill>
            <a:schemeClr val="tx1"/>
          </a:solidFill>
          <a:latin typeface="+mn-lt"/>
          <a:ea typeface="宋体" pitchFamily="2" charset="-122"/>
        </a:defRPr>
      </a:lvl4pPr>
      <a:lvl5pPr marL="2057400" indent="-228600" algn="l" rtl="0" fontAlgn="base">
        <a:spcBef>
          <a:spcPct val="20000"/>
        </a:spcBef>
        <a:spcAft>
          <a:spcPct val="0"/>
        </a:spcAft>
        <a:buChar char="»"/>
        <a:defRPr sz="2000">
          <a:solidFill>
            <a:schemeClr val="tx1"/>
          </a:solidFill>
          <a:latin typeface="+mn-lt"/>
          <a:ea typeface="宋体" pitchFamily="2" charset="-122"/>
        </a:defRPr>
      </a:lvl5pPr>
      <a:lvl6pPr marL="2514600" indent="-228600" algn="l" rtl="0" fontAlgn="base">
        <a:spcBef>
          <a:spcPct val="20000"/>
        </a:spcBef>
        <a:spcAft>
          <a:spcPct val="0"/>
        </a:spcAft>
        <a:buChar char="»"/>
        <a:defRPr sz="2000">
          <a:solidFill>
            <a:schemeClr val="tx1"/>
          </a:solidFill>
          <a:latin typeface="+mn-lt"/>
          <a:ea typeface="宋体" pitchFamily="2" charset="-122"/>
        </a:defRPr>
      </a:lvl6pPr>
      <a:lvl7pPr marL="2971800" indent="-228600" algn="l" rtl="0" fontAlgn="base">
        <a:spcBef>
          <a:spcPct val="20000"/>
        </a:spcBef>
        <a:spcAft>
          <a:spcPct val="0"/>
        </a:spcAft>
        <a:buChar char="»"/>
        <a:defRPr sz="2000">
          <a:solidFill>
            <a:schemeClr val="tx1"/>
          </a:solidFill>
          <a:latin typeface="+mn-lt"/>
          <a:ea typeface="宋体" pitchFamily="2" charset="-122"/>
        </a:defRPr>
      </a:lvl7pPr>
      <a:lvl8pPr marL="3429000" indent="-228600" algn="l" rtl="0" fontAlgn="base">
        <a:spcBef>
          <a:spcPct val="20000"/>
        </a:spcBef>
        <a:spcAft>
          <a:spcPct val="0"/>
        </a:spcAft>
        <a:buChar char="»"/>
        <a:defRPr sz="2000">
          <a:solidFill>
            <a:schemeClr val="tx1"/>
          </a:solidFill>
          <a:latin typeface="+mn-lt"/>
          <a:ea typeface="宋体" pitchFamily="2" charset="-122"/>
        </a:defRPr>
      </a:lvl8pPr>
      <a:lvl9pPr marL="3886200" indent="-228600" algn="l" rtl="0" fontAlgn="base">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67.xml"/><Relationship Id="rId4" Type="http://schemas.openxmlformats.org/officeDocument/2006/relationships/slide" Target="slide5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网页设计与制作</a:t>
            </a:r>
            <a:endParaRPr lang="zh-CN" altLang="en-US" dirty="0"/>
          </a:p>
        </p:txBody>
      </p:sp>
      <p:sp>
        <p:nvSpPr>
          <p:cNvPr id="3" name="副标题 2"/>
          <p:cNvSpPr>
            <a:spLocks noGrp="1"/>
          </p:cNvSpPr>
          <p:nvPr>
            <p:ph type="subTitle" idx="1"/>
          </p:nvPr>
        </p:nvSpPr>
        <p:spPr/>
        <p:txBody>
          <a:bodyPr>
            <a:normAutofit fontScale="92500"/>
          </a:bodyPr>
          <a:lstStyle/>
          <a:p>
            <a:r>
              <a:rPr lang="zh-CN" altLang="en-US" dirty="0"/>
              <a:t>第</a:t>
            </a:r>
            <a:r>
              <a:rPr lang="en-US" altLang="zh-CN" dirty="0"/>
              <a:t>06</a:t>
            </a:r>
            <a:r>
              <a:rPr lang="zh-CN" altLang="en-US" dirty="0"/>
              <a:t>章</a:t>
            </a:r>
            <a:r>
              <a:rPr lang="en-US" altLang="zh-CN" dirty="0"/>
              <a:t>_JavaScript</a:t>
            </a:r>
            <a:r>
              <a:rPr lang="zh-CN" altLang="en-US" dirty="0"/>
              <a:t>脚本语言</a:t>
            </a:r>
          </a:p>
        </p:txBody>
      </p:sp>
    </p:spTree>
    <p:extLst>
      <p:ext uri="{BB962C8B-B14F-4D97-AF65-F5344CB8AC3E}">
        <p14:creationId xmlns:p14="http://schemas.microsoft.com/office/powerpoint/2010/main" val="17183747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6.1 JavaScript</a:t>
            </a:r>
            <a:r>
              <a:rPr lang="zh-CN" altLang="en-US" dirty="0" smtClean="0"/>
              <a:t>概述</a:t>
            </a:r>
            <a:endParaRPr lang="zh-CN" altLang="en-US" dirty="0"/>
          </a:p>
        </p:txBody>
      </p:sp>
      <p:sp>
        <p:nvSpPr>
          <p:cNvPr id="3" name="内容占位符 2"/>
          <p:cNvSpPr>
            <a:spLocks noGrp="1"/>
          </p:cNvSpPr>
          <p:nvPr>
            <p:ph idx="1"/>
          </p:nvPr>
        </p:nvSpPr>
        <p:spPr/>
        <p:txBody>
          <a:bodyPr>
            <a:normAutofit/>
          </a:bodyPr>
          <a:lstStyle/>
          <a:p>
            <a:r>
              <a:rPr lang="en-US" altLang="zh-CN" dirty="0"/>
              <a:t>3</a:t>
            </a:r>
            <a:r>
              <a:rPr lang="zh-CN" altLang="en-US" dirty="0"/>
              <a:t>．</a:t>
            </a:r>
            <a:r>
              <a:rPr lang="en-US" altLang="zh-CN" dirty="0"/>
              <a:t>JavaScript</a:t>
            </a:r>
            <a:r>
              <a:rPr lang="zh-CN" altLang="en-US" dirty="0"/>
              <a:t>的特点</a:t>
            </a:r>
          </a:p>
          <a:p>
            <a:r>
              <a:rPr lang="zh-CN" altLang="en-US" dirty="0"/>
              <a:t>（</a:t>
            </a:r>
            <a:r>
              <a:rPr lang="en-US" altLang="zh-CN" dirty="0"/>
              <a:t>6</a:t>
            </a:r>
            <a:r>
              <a:rPr lang="zh-CN" altLang="en-US" dirty="0"/>
              <a:t>）跨平台性</a:t>
            </a:r>
          </a:p>
          <a:p>
            <a:pPr lvl="1"/>
            <a:r>
              <a:rPr lang="en-US" altLang="zh-CN" dirty="0"/>
              <a:t>JavaScript</a:t>
            </a:r>
            <a:r>
              <a:rPr lang="zh-CN" altLang="en-US" dirty="0"/>
              <a:t>只依赖于浏览器本身，与操作系统环境无关，只要浏览器支持</a:t>
            </a:r>
            <a:r>
              <a:rPr lang="en-US" altLang="zh-CN" dirty="0"/>
              <a:t>JavaScript</a:t>
            </a:r>
            <a:r>
              <a:rPr lang="zh-CN" altLang="en-US" dirty="0"/>
              <a:t>即可正确执行，无需独立的运行窗口（或者说浏览器就是它的运行窗口），从而实现了类似于</a:t>
            </a:r>
            <a:r>
              <a:rPr lang="en-US" altLang="zh-CN" dirty="0"/>
              <a:t>Java“</a:t>
            </a:r>
            <a:r>
              <a:rPr lang="zh-CN" altLang="en-US" dirty="0"/>
              <a:t>一次编写，随处运行”的优点，具有极强的可移植性</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10</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6747283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6.1 JavaScript</a:t>
            </a:r>
            <a:r>
              <a:rPr lang="zh-CN" altLang="en-US" dirty="0" smtClean="0"/>
              <a:t>概述</a:t>
            </a:r>
            <a:endParaRPr lang="zh-CN" altLang="en-US" dirty="0"/>
          </a:p>
        </p:txBody>
      </p:sp>
      <p:sp>
        <p:nvSpPr>
          <p:cNvPr id="3" name="内容占位符 2"/>
          <p:cNvSpPr>
            <a:spLocks noGrp="1"/>
          </p:cNvSpPr>
          <p:nvPr>
            <p:ph idx="1"/>
          </p:nvPr>
        </p:nvSpPr>
        <p:spPr/>
        <p:txBody>
          <a:bodyPr>
            <a:normAutofit lnSpcReduction="10000"/>
          </a:bodyPr>
          <a:lstStyle/>
          <a:p>
            <a:r>
              <a:rPr lang="en-US" altLang="zh-CN" dirty="0"/>
              <a:t>4</a:t>
            </a:r>
            <a:r>
              <a:rPr lang="zh-CN" altLang="en-US" dirty="0"/>
              <a:t>．</a:t>
            </a:r>
            <a:r>
              <a:rPr lang="en-US" altLang="zh-CN" dirty="0"/>
              <a:t>JavaScript</a:t>
            </a:r>
            <a:r>
              <a:rPr lang="zh-CN" altLang="en-US" dirty="0"/>
              <a:t>的应用范围</a:t>
            </a:r>
          </a:p>
          <a:p>
            <a:pPr lvl="1"/>
            <a:r>
              <a:rPr lang="zh-CN" altLang="en-US" dirty="0"/>
              <a:t>（</a:t>
            </a:r>
            <a:r>
              <a:rPr lang="en-US" altLang="zh-CN" dirty="0"/>
              <a:t>1</a:t>
            </a:r>
            <a:r>
              <a:rPr lang="zh-CN" altLang="en-US" dirty="0"/>
              <a:t>）在网页中嵌入动态文本。</a:t>
            </a:r>
          </a:p>
          <a:p>
            <a:pPr lvl="1"/>
            <a:r>
              <a:rPr lang="zh-CN" altLang="en-US" dirty="0"/>
              <a:t>（</a:t>
            </a:r>
            <a:r>
              <a:rPr lang="en-US" altLang="zh-CN" dirty="0"/>
              <a:t>2</a:t>
            </a:r>
            <a:r>
              <a:rPr lang="zh-CN" altLang="en-US" dirty="0"/>
              <a:t>）提供用户交互并对各类交互事件做出响应。</a:t>
            </a:r>
          </a:p>
          <a:p>
            <a:pPr lvl="1"/>
            <a:r>
              <a:rPr lang="zh-CN" altLang="en-US" dirty="0"/>
              <a:t>（</a:t>
            </a:r>
            <a:r>
              <a:rPr lang="en-US" altLang="zh-CN" dirty="0"/>
              <a:t>3</a:t>
            </a:r>
            <a:r>
              <a:rPr lang="zh-CN" altLang="en-US" dirty="0"/>
              <a:t>）动态读写</a:t>
            </a:r>
            <a:r>
              <a:rPr lang="en-US" altLang="zh-CN" dirty="0"/>
              <a:t>HTML</a:t>
            </a:r>
            <a:r>
              <a:rPr lang="zh-CN" altLang="en-US" dirty="0"/>
              <a:t>元素。</a:t>
            </a:r>
          </a:p>
          <a:p>
            <a:pPr lvl="1"/>
            <a:r>
              <a:rPr lang="zh-CN" altLang="en-US" dirty="0"/>
              <a:t>（</a:t>
            </a:r>
            <a:r>
              <a:rPr lang="en-US" altLang="zh-CN" dirty="0"/>
              <a:t>4</a:t>
            </a:r>
            <a:r>
              <a:rPr lang="zh-CN" altLang="en-US" dirty="0"/>
              <a:t>）在表单数据提交到服务器之前验证数据的合法性。</a:t>
            </a:r>
          </a:p>
          <a:p>
            <a:pPr lvl="1"/>
            <a:r>
              <a:rPr lang="zh-CN" altLang="en-US" dirty="0"/>
              <a:t>（</a:t>
            </a:r>
            <a:r>
              <a:rPr lang="en-US" altLang="zh-CN" dirty="0"/>
              <a:t>5</a:t>
            </a:r>
            <a:r>
              <a:rPr lang="zh-CN" altLang="en-US" dirty="0"/>
              <a:t>）检测访客的浏览器信息。</a:t>
            </a:r>
          </a:p>
          <a:p>
            <a:pPr lvl="1"/>
            <a:r>
              <a:rPr lang="zh-CN" altLang="en-US" dirty="0"/>
              <a:t>（</a:t>
            </a:r>
            <a:r>
              <a:rPr lang="en-US" altLang="zh-CN" dirty="0"/>
              <a:t>6</a:t>
            </a:r>
            <a:r>
              <a:rPr lang="zh-CN" altLang="en-US" dirty="0"/>
              <a:t>）访问客户端的</a:t>
            </a:r>
            <a:r>
              <a:rPr lang="en-US" altLang="zh-CN" dirty="0"/>
              <a:t>Cookies</a:t>
            </a:r>
            <a:r>
              <a:rPr lang="zh-CN" altLang="en-US" dirty="0"/>
              <a:t>，包括创建、修改等</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11</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6747283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6.1 JavaScript</a:t>
            </a:r>
            <a:r>
              <a:rPr lang="zh-CN" altLang="en-US" dirty="0" smtClean="0"/>
              <a:t>概述</a:t>
            </a:r>
            <a:endParaRPr lang="zh-CN" altLang="en-US" dirty="0"/>
          </a:p>
        </p:txBody>
      </p:sp>
      <p:sp>
        <p:nvSpPr>
          <p:cNvPr id="3" name="内容占位符 2"/>
          <p:cNvSpPr>
            <a:spLocks noGrp="1"/>
          </p:cNvSpPr>
          <p:nvPr>
            <p:ph idx="1"/>
          </p:nvPr>
        </p:nvSpPr>
        <p:spPr/>
        <p:txBody>
          <a:bodyPr>
            <a:normAutofit lnSpcReduction="10000"/>
          </a:bodyPr>
          <a:lstStyle/>
          <a:p>
            <a:r>
              <a:rPr lang="en-US" altLang="zh-CN" dirty="0"/>
              <a:t>5</a:t>
            </a:r>
            <a:r>
              <a:rPr lang="zh-CN" altLang="en-US" dirty="0"/>
              <a:t>．</a:t>
            </a:r>
            <a:r>
              <a:rPr lang="en-US" altLang="zh-CN" dirty="0"/>
              <a:t>JavaScript</a:t>
            </a:r>
            <a:r>
              <a:rPr lang="zh-CN" altLang="en-US" dirty="0"/>
              <a:t>与</a:t>
            </a:r>
            <a:r>
              <a:rPr lang="en-US" altLang="zh-CN" dirty="0"/>
              <a:t>Java</a:t>
            </a:r>
            <a:r>
              <a:rPr lang="zh-CN" altLang="en-US" dirty="0"/>
              <a:t>之间的区别</a:t>
            </a:r>
          </a:p>
          <a:p>
            <a:pPr lvl="1"/>
            <a:r>
              <a:rPr lang="en-US" altLang="zh-CN" dirty="0" smtClean="0"/>
              <a:t>Java</a:t>
            </a:r>
            <a:r>
              <a:rPr lang="zh-CN" altLang="en-US" dirty="0"/>
              <a:t>是一种真正的面向对象语言，</a:t>
            </a:r>
            <a:r>
              <a:rPr lang="en-US" altLang="zh-CN" dirty="0"/>
              <a:t>JavaScript</a:t>
            </a:r>
            <a:r>
              <a:rPr lang="zh-CN" altLang="en-US" dirty="0"/>
              <a:t>只是一种基于对象的嵌入式脚本语言</a:t>
            </a:r>
            <a:r>
              <a:rPr lang="zh-CN" altLang="en-US" dirty="0" smtClean="0"/>
              <a:t>；</a:t>
            </a:r>
            <a:endParaRPr lang="en-US" altLang="zh-CN" dirty="0" smtClean="0"/>
          </a:p>
          <a:p>
            <a:pPr lvl="1"/>
            <a:r>
              <a:rPr lang="en-US" altLang="zh-CN" dirty="0" smtClean="0"/>
              <a:t>Java</a:t>
            </a:r>
            <a:r>
              <a:rPr lang="zh-CN" altLang="en-US" dirty="0"/>
              <a:t>可以视为编译型语言，</a:t>
            </a:r>
            <a:r>
              <a:rPr lang="en-US" altLang="zh-CN" dirty="0"/>
              <a:t>JavaScript</a:t>
            </a:r>
            <a:r>
              <a:rPr lang="zh-CN" altLang="en-US" dirty="0"/>
              <a:t>只能视为解释型语言</a:t>
            </a:r>
            <a:r>
              <a:rPr lang="zh-CN" altLang="en-US" dirty="0" smtClean="0"/>
              <a:t>；</a:t>
            </a:r>
            <a:endParaRPr lang="en-US" altLang="zh-CN" dirty="0" smtClean="0"/>
          </a:p>
          <a:p>
            <a:pPr lvl="1"/>
            <a:r>
              <a:rPr lang="en-US" altLang="zh-CN" dirty="0" smtClean="0"/>
              <a:t>Java</a:t>
            </a:r>
            <a:r>
              <a:rPr lang="zh-CN" altLang="en-US" dirty="0"/>
              <a:t>是强类型语言（所有变量在使用前必须先声明），</a:t>
            </a:r>
            <a:r>
              <a:rPr lang="en-US" altLang="zh-CN" dirty="0"/>
              <a:t>JavaScript</a:t>
            </a:r>
            <a:r>
              <a:rPr lang="zh-CN" altLang="en-US" dirty="0"/>
              <a:t>是弱类型语言</a:t>
            </a:r>
            <a:r>
              <a:rPr lang="zh-CN" altLang="en-US" dirty="0" smtClean="0"/>
              <a:t>；</a:t>
            </a:r>
            <a:endParaRPr lang="en-US" altLang="zh-CN" dirty="0" smtClean="0"/>
          </a:p>
          <a:p>
            <a:pPr lvl="1"/>
            <a:r>
              <a:rPr lang="en-US" altLang="zh-CN" dirty="0" smtClean="0"/>
              <a:t>Java</a:t>
            </a:r>
            <a:r>
              <a:rPr lang="zh-CN" altLang="en-US" dirty="0"/>
              <a:t>程序的运行必须要有</a:t>
            </a:r>
            <a:r>
              <a:rPr lang="en-US" altLang="zh-CN" dirty="0"/>
              <a:t>JVM</a:t>
            </a:r>
            <a:r>
              <a:rPr lang="zh-CN" altLang="en-US" dirty="0"/>
              <a:t>环境的支持，</a:t>
            </a:r>
            <a:r>
              <a:rPr lang="en-US" altLang="zh-CN" dirty="0"/>
              <a:t>JavaScript</a:t>
            </a:r>
            <a:r>
              <a:rPr lang="zh-CN" altLang="en-US" dirty="0"/>
              <a:t>程序的运行只需要具备支持</a:t>
            </a:r>
            <a:r>
              <a:rPr lang="en-US" altLang="zh-CN" dirty="0"/>
              <a:t>JavaScript</a:t>
            </a:r>
            <a:r>
              <a:rPr lang="zh-CN" altLang="en-US" dirty="0"/>
              <a:t>的浏览器即可</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12</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6747283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6.1 JavaScript</a:t>
            </a:r>
            <a:r>
              <a:rPr lang="zh-CN" altLang="en-US" dirty="0" smtClean="0"/>
              <a:t>概述</a:t>
            </a:r>
            <a:endParaRPr lang="zh-CN" altLang="en-US" dirty="0"/>
          </a:p>
        </p:txBody>
      </p:sp>
      <p:sp>
        <p:nvSpPr>
          <p:cNvPr id="3" name="内容占位符 2"/>
          <p:cNvSpPr>
            <a:spLocks noGrp="1"/>
          </p:cNvSpPr>
          <p:nvPr>
            <p:ph idx="1"/>
          </p:nvPr>
        </p:nvSpPr>
        <p:spPr/>
        <p:txBody>
          <a:bodyPr>
            <a:normAutofit/>
          </a:bodyPr>
          <a:lstStyle/>
          <a:p>
            <a:r>
              <a:rPr lang="en-US" altLang="zh-CN" dirty="0" smtClean="0"/>
              <a:t>6.1.2  </a:t>
            </a:r>
            <a:r>
              <a:rPr lang="zh-CN" altLang="en-US" dirty="0"/>
              <a:t>一个简单的</a:t>
            </a:r>
            <a:r>
              <a:rPr lang="en-US" altLang="zh-CN" dirty="0"/>
              <a:t>JavaScript</a:t>
            </a:r>
            <a:r>
              <a:rPr lang="zh-CN" altLang="en-US" dirty="0" smtClean="0"/>
              <a:t>程序</a:t>
            </a:r>
            <a:endParaRPr lang="en-US" altLang="zh-CN" dirty="0" smtClean="0"/>
          </a:p>
          <a:p>
            <a:pPr lvl="1"/>
            <a:r>
              <a:rPr lang="zh-CN" altLang="en-US" dirty="0" smtClean="0"/>
              <a:t>请阅读例</a:t>
            </a:r>
            <a:r>
              <a:rPr lang="en-US" altLang="zh-CN" dirty="0" smtClean="0"/>
              <a:t>6.1</a:t>
            </a:r>
            <a:r>
              <a:rPr lang="zh-CN" altLang="en-US" dirty="0" smtClean="0"/>
              <a:t>代码</a:t>
            </a:r>
            <a:endParaRPr lang="zh-CN" altLang="en-US" dirty="0"/>
          </a:p>
          <a:p>
            <a:pPr marL="457200" lvl="1" indent="0">
              <a:buNone/>
            </a:pPr>
            <a:r>
              <a:rPr lang="en-US" altLang="zh-CN" sz="1400" dirty="0" smtClean="0"/>
              <a:t>&lt;html&gt;</a:t>
            </a:r>
          </a:p>
          <a:p>
            <a:pPr marL="457200" lvl="1" indent="0">
              <a:buNone/>
            </a:pPr>
            <a:r>
              <a:rPr lang="en-US" altLang="zh-CN" sz="1400" dirty="0" smtClean="0"/>
              <a:t>	&lt;head&gt;</a:t>
            </a:r>
          </a:p>
          <a:p>
            <a:pPr marL="457200" lvl="1" indent="0">
              <a:buNone/>
            </a:pPr>
            <a:r>
              <a:rPr lang="en-US" altLang="zh-CN" sz="1400" dirty="0" smtClean="0"/>
              <a:t>		&lt;title&gt;</a:t>
            </a:r>
            <a:r>
              <a:rPr lang="zh-CN" altLang="en-US" sz="1400" dirty="0" smtClean="0"/>
              <a:t>一个简单的</a:t>
            </a:r>
            <a:r>
              <a:rPr lang="en-US" altLang="zh-CN" sz="1400" dirty="0" smtClean="0"/>
              <a:t>JavaScript</a:t>
            </a:r>
            <a:r>
              <a:rPr lang="zh-CN" altLang="en-US" sz="1400" dirty="0" smtClean="0"/>
              <a:t>程序</a:t>
            </a:r>
            <a:r>
              <a:rPr lang="en-US" altLang="zh-CN" sz="1400" dirty="0" smtClean="0"/>
              <a:t>&lt;/title&gt;</a:t>
            </a:r>
          </a:p>
          <a:p>
            <a:pPr marL="457200" lvl="1" indent="0">
              <a:buNone/>
            </a:pPr>
            <a:r>
              <a:rPr lang="en-US" altLang="zh-CN" sz="1400" dirty="0" smtClean="0"/>
              <a:t>	&lt;/head&gt;</a:t>
            </a:r>
          </a:p>
          <a:p>
            <a:pPr marL="457200" lvl="1" indent="0">
              <a:buNone/>
            </a:pPr>
            <a:r>
              <a:rPr lang="en-US" altLang="zh-CN" sz="1400" dirty="0" smtClean="0"/>
              <a:t>	&lt;body&gt;</a:t>
            </a:r>
          </a:p>
          <a:p>
            <a:pPr marL="457200" lvl="1" indent="0">
              <a:buNone/>
            </a:pPr>
            <a:r>
              <a:rPr lang="en-US" altLang="zh-CN" sz="1400" dirty="0" smtClean="0"/>
              <a:t>		</a:t>
            </a:r>
            <a:r>
              <a:rPr lang="zh-CN" altLang="en-US" sz="1400" dirty="0" smtClean="0"/>
              <a:t>这里可以照常插入文字、表格、图像等各种网页元素</a:t>
            </a:r>
          </a:p>
          <a:p>
            <a:pPr marL="457200" lvl="1" indent="0">
              <a:buNone/>
            </a:pPr>
            <a:r>
              <a:rPr lang="zh-CN" altLang="en-US" sz="1400" dirty="0" smtClean="0"/>
              <a:t>		</a:t>
            </a:r>
            <a:r>
              <a:rPr lang="en-US" altLang="zh-CN" sz="1400" dirty="0" smtClean="0"/>
              <a:t>&lt;script type="text/</a:t>
            </a:r>
            <a:r>
              <a:rPr lang="en-US" altLang="zh-CN" sz="1400" dirty="0" err="1" smtClean="0"/>
              <a:t>javascript</a:t>
            </a:r>
            <a:r>
              <a:rPr lang="en-US" altLang="zh-CN" sz="1400" dirty="0" smtClean="0"/>
              <a:t>"&gt;</a:t>
            </a:r>
          </a:p>
          <a:p>
            <a:pPr marL="457200" lvl="1" indent="0">
              <a:buNone/>
            </a:pPr>
            <a:r>
              <a:rPr lang="en-US" altLang="zh-CN" sz="1400" dirty="0" smtClean="0"/>
              <a:t>			//</a:t>
            </a:r>
            <a:r>
              <a:rPr lang="zh-CN" altLang="en-US" sz="1400" dirty="0" smtClean="0"/>
              <a:t>在这里开始</a:t>
            </a:r>
            <a:r>
              <a:rPr lang="en-US" altLang="zh-CN" sz="1400" dirty="0" smtClean="0"/>
              <a:t>JavaScript</a:t>
            </a:r>
            <a:r>
              <a:rPr lang="zh-CN" altLang="en-US" sz="1400" dirty="0" smtClean="0"/>
              <a:t>代码</a:t>
            </a:r>
          </a:p>
          <a:p>
            <a:pPr marL="457200" lvl="1" indent="0">
              <a:buNone/>
            </a:pPr>
            <a:r>
              <a:rPr lang="zh-CN" altLang="en-US" sz="1400" dirty="0" smtClean="0"/>
              <a:t>			</a:t>
            </a:r>
            <a:r>
              <a:rPr lang="en-US" altLang="zh-CN" sz="1400" dirty="0" err="1" smtClean="0"/>
              <a:t>document.write</a:t>
            </a:r>
            <a:r>
              <a:rPr lang="en-US" altLang="zh-CN" sz="1400" dirty="0" smtClean="0"/>
              <a:t>("&lt;h1&gt;Hello World&lt;/h1&gt;");</a:t>
            </a:r>
          </a:p>
          <a:p>
            <a:pPr marL="457200" lvl="1" indent="0">
              <a:buNone/>
            </a:pPr>
            <a:r>
              <a:rPr lang="en-US" altLang="zh-CN" sz="1400" dirty="0" smtClean="0"/>
              <a:t>			</a:t>
            </a:r>
            <a:r>
              <a:rPr lang="en-US" altLang="zh-CN" sz="1400" dirty="0" err="1" smtClean="0"/>
              <a:t>window.alert</a:t>
            </a:r>
            <a:r>
              <a:rPr lang="en-US" altLang="zh-CN" sz="1400" dirty="0" smtClean="0"/>
              <a:t>("</a:t>
            </a:r>
            <a:r>
              <a:rPr lang="zh-CN" altLang="en-US" sz="1400" dirty="0" smtClean="0"/>
              <a:t>这是我的第一个</a:t>
            </a:r>
            <a:r>
              <a:rPr lang="en-US" altLang="zh-CN" sz="1400" dirty="0" smtClean="0"/>
              <a:t>JavaScript</a:t>
            </a:r>
            <a:r>
              <a:rPr lang="zh-CN" altLang="en-US" sz="1400" dirty="0" smtClean="0"/>
              <a:t>程序</a:t>
            </a:r>
            <a:r>
              <a:rPr lang="en-US" altLang="zh-CN" sz="1400" dirty="0" smtClean="0"/>
              <a:t>");</a:t>
            </a:r>
          </a:p>
          <a:p>
            <a:pPr marL="457200" lvl="1" indent="0">
              <a:buNone/>
            </a:pPr>
            <a:r>
              <a:rPr lang="en-US" altLang="zh-CN" sz="1400" dirty="0" smtClean="0"/>
              <a:t>			//</a:t>
            </a:r>
            <a:r>
              <a:rPr lang="zh-CN" altLang="en-US" sz="1400" dirty="0" smtClean="0"/>
              <a:t>在这里结束</a:t>
            </a:r>
            <a:r>
              <a:rPr lang="en-US" altLang="zh-CN" sz="1400" dirty="0" smtClean="0"/>
              <a:t>JavaScript</a:t>
            </a:r>
            <a:r>
              <a:rPr lang="zh-CN" altLang="en-US" sz="1400" dirty="0" smtClean="0"/>
              <a:t>代码</a:t>
            </a:r>
          </a:p>
          <a:p>
            <a:pPr marL="457200" lvl="1" indent="0">
              <a:buNone/>
            </a:pPr>
            <a:r>
              <a:rPr lang="zh-CN" altLang="en-US" sz="1400" dirty="0" smtClean="0"/>
              <a:t>		</a:t>
            </a:r>
            <a:r>
              <a:rPr lang="en-US" altLang="zh-CN" sz="1400" dirty="0" smtClean="0"/>
              <a:t>&lt;/script&gt;</a:t>
            </a:r>
          </a:p>
          <a:p>
            <a:pPr marL="457200" lvl="1" indent="0">
              <a:buNone/>
            </a:pPr>
            <a:r>
              <a:rPr lang="en-US" altLang="zh-CN" sz="1400" dirty="0" smtClean="0"/>
              <a:t>	&lt;/body&gt;</a:t>
            </a:r>
          </a:p>
          <a:p>
            <a:pPr marL="457200" lvl="1" indent="0">
              <a:buNone/>
            </a:pPr>
            <a:r>
              <a:rPr lang="en-US" altLang="zh-CN" sz="1400" dirty="0" smtClean="0"/>
              <a:t>&lt;/html&gt;</a:t>
            </a:r>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13</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1026" name="图片 3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1042443"/>
            <a:ext cx="3863361" cy="185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74728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6.1 JavaScript</a:t>
            </a:r>
            <a:r>
              <a:rPr lang="zh-CN" altLang="en-US" dirty="0" smtClean="0"/>
              <a:t>概述</a:t>
            </a:r>
            <a:endParaRPr lang="zh-CN" altLang="en-US" dirty="0"/>
          </a:p>
        </p:txBody>
      </p:sp>
      <p:sp>
        <p:nvSpPr>
          <p:cNvPr id="3" name="内容占位符 2"/>
          <p:cNvSpPr>
            <a:spLocks noGrp="1"/>
          </p:cNvSpPr>
          <p:nvPr>
            <p:ph idx="1"/>
          </p:nvPr>
        </p:nvSpPr>
        <p:spPr>
          <a:xfrm>
            <a:off x="381000" y="1371600"/>
            <a:ext cx="7924800" cy="5181600"/>
          </a:xfrm>
        </p:spPr>
        <p:txBody>
          <a:bodyPr>
            <a:normAutofit fontScale="77500" lnSpcReduction="20000"/>
          </a:bodyPr>
          <a:lstStyle/>
          <a:p>
            <a:pPr lvl="1"/>
            <a:r>
              <a:rPr lang="zh-CN" altLang="en-US" dirty="0"/>
              <a:t>示例解释：</a:t>
            </a:r>
          </a:p>
          <a:p>
            <a:pPr lvl="2"/>
            <a:r>
              <a:rPr lang="zh-CN" altLang="en-US" dirty="0"/>
              <a:t>（</a:t>
            </a:r>
            <a:r>
              <a:rPr lang="en-US" altLang="zh-CN" dirty="0"/>
              <a:t>1</a:t>
            </a:r>
            <a:r>
              <a:rPr lang="zh-CN" altLang="en-US" dirty="0"/>
              <a:t>）</a:t>
            </a:r>
            <a:r>
              <a:rPr lang="en-US" altLang="zh-CN" dirty="0"/>
              <a:t>ep6_1.html</a:t>
            </a:r>
            <a:r>
              <a:rPr lang="zh-CN" altLang="en-US" dirty="0"/>
              <a:t>是标准的</a:t>
            </a:r>
            <a:r>
              <a:rPr lang="en-US" altLang="zh-CN" dirty="0"/>
              <a:t>HTML</a:t>
            </a:r>
            <a:r>
              <a:rPr lang="zh-CN" altLang="en-US" dirty="0"/>
              <a:t>文档，其中的</a:t>
            </a:r>
            <a:r>
              <a:rPr lang="en-US" altLang="zh-CN" dirty="0"/>
              <a:t>&lt;script type="text/</a:t>
            </a:r>
            <a:r>
              <a:rPr lang="en-US" altLang="zh-CN" dirty="0" err="1"/>
              <a:t>javascript</a:t>
            </a:r>
            <a:r>
              <a:rPr lang="en-US" altLang="zh-CN" dirty="0"/>
              <a:t>"&gt;...&lt;/script&gt;</a:t>
            </a:r>
            <a:r>
              <a:rPr lang="zh-CN" altLang="en-US" dirty="0"/>
              <a:t>标记对之间嵌入了</a:t>
            </a:r>
            <a:r>
              <a:rPr lang="en-US" altLang="zh-CN" dirty="0"/>
              <a:t>JavaScript</a:t>
            </a:r>
            <a:r>
              <a:rPr lang="zh-CN" altLang="en-US" dirty="0"/>
              <a:t>脚本代码。也就是说，在</a:t>
            </a:r>
            <a:r>
              <a:rPr lang="en-US" altLang="zh-CN" dirty="0"/>
              <a:t>HTML</a:t>
            </a:r>
            <a:r>
              <a:rPr lang="zh-CN" altLang="en-US" dirty="0"/>
              <a:t>网页里插入</a:t>
            </a:r>
            <a:r>
              <a:rPr lang="en-US" altLang="zh-CN" dirty="0"/>
              <a:t>JavaScript</a:t>
            </a:r>
            <a:r>
              <a:rPr lang="zh-CN" altLang="en-US" dirty="0"/>
              <a:t>代码应使用</a:t>
            </a:r>
            <a:r>
              <a:rPr lang="en-US" altLang="zh-CN" dirty="0"/>
              <a:t>&lt;script&gt;&lt;/script&gt;</a:t>
            </a:r>
            <a:r>
              <a:rPr lang="zh-CN" altLang="en-US" dirty="0"/>
              <a:t>标记对，放置于其中的</a:t>
            </a:r>
            <a:r>
              <a:rPr lang="en-US" altLang="zh-CN" dirty="0"/>
              <a:t>JavaScript</a:t>
            </a:r>
            <a:r>
              <a:rPr lang="zh-CN" altLang="en-US" dirty="0"/>
              <a:t>代码以</a:t>
            </a:r>
            <a:r>
              <a:rPr lang="en-US" altLang="zh-CN" dirty="0"/>
              <a:t>&lt;script&gt;</a:t>
            </a:r>
            <a:r>
              <a:rPr lang="zh-CN" altLang="en-US" dirty="0"/>
              <a:t>开始并以</a:t>
            </a:r>
            <a:r>
              <a:rPr lang="en-US" altLang="zh-CN" dirty="0"/>
              <a:t>&lt;/script&gt;</a:t>
            </a:r>
            <a:r>
              <a:rPr lang="zh-CN" altLang="en-US" dirty="0"/>
              <a:t>结束</a:t>
            </a:r>
            <a:r>
              <a:rPr lang="zh-CN" altLang="en-US" dirty="0" smtClean="0"/>
              <a:t>。</a:t>
            </a:r>
            <a:endParaRPr lang="zh-CN" altLang="en-US" dirty="0"/>
          </a:p>
          <a:p>
            <a:pPr lvl="2"/>
            <a:r>
              <a:rPr lang="zh-CN" altLang="en-US" dirty="0"/>
              <a:t>（</a:t>
            </a:r>
            <a:r>
              <a:rPr lang="en-US" altLang="zh-CN" dirty="0"/>
              <a:t>2</a:t>
            </a:r>
            <a:r>
              <a:rPr lang="zh-CN" altLang="en-US" dirty="0"/>
              <a:t>）</a:t>
            </a:r>
            <a:r>
              <a:rPr lang="en-US" altLang="zh-CN" dirty="0"/>
              <a:t>document(...)</a:t>
            </a:r>
            <a:r>
              <a:rPr lang="zh-CN" altLang="en-US" dirty="0"/>
              <a:t>是</a:t>
            </a:r>
            <a:r>
              <a:rPr lang="en-US" altLang="zh-CN" dirty="0"/>
              <a:t>JavaScript</a:t>
            </a:r>
            <a:r>
              <a:rPr lang="zh-CN" altLang="en-US" dirty="0"/>
              <a:t>内置的</a:t>
            </a:r>
            <a:r>
              <a:rPr lang="en-US" altLang="zh-CN" dirty="0"/>
              <a:t>document</a:t>
            </a:r>
            <a:r>
              <a:rPr lang="zh-CN" altLang="en-US" dirty="0"/>
              <a:t>对象的一个方法（或叫函数），其功能是将括号中的字符串参数输出到网页中，参数中允许包含变量、常量、</a:t>
            </a:r>
            <a:r>
              <a:rPr lang="en-US" altLang="zh-CN" dirty="0"/>
              <a:t>HTML</a:t>
            </a:r>
            <a:r>
              <a:rPr lang="zh-CN" altLang="en-US" dirty="0"/>
              <a:t>标记等。本例中是将字符串参数</a:t>
            </a:r>
            <a:r>
              <a:rPr lang="en-US" altLang="zh-CN" dirty="0"/>
              <a:t>"&lt;h1&gt;Hello World&lt;/h1&gt;"</a:t>
            </a:r>
            <a:r>
              <a:rPr lang="zh-CN" altLang="en-US" dirty="0"/>
              <a:t>输出到网页中。</a:t>
            </a:r>
          </a:p>
          <a:p>
            <a:pPr lvl="2"/>
            <a:r>
              <a:rPr lang="zh-CN" altLang="en-US" dirty="0"/>
              <a:t>（</a:t>
            </a:r>
            <a:r>
              <a:rPr lang="en-US" altLang="zh-CN" dirty="0"/>
              <a:t>3</a:t>
            </a:r>
            <a:r>
              <a:rPr lang="zh-CN" altLang="en-US" dirty="0"/>
              <a:t>）</a:t>
            </a:r>
            <a:r>
              <a:rPr lang="en-US" altLang="zh-CN" dirty="0"/>
              <a:t>alert(...)</a:t>
            </a:r>
            <a:r>
              <a:rPr lang="zh-CN" altLang="en-US" dirty="0"/>
              <a:t>是</a:t>
            </a:r>
            <a:r>
              <a:rPr lang="en-US" altLang="zh-CN" dirty="0"/>
              <a:t>JavaScript</a:t>
            </a:r>
            <a:r>
              <a:rPr lang="zh-CN" altLang="en-US" dirty="0"/>
              <a:t>内置的</a:t>
            </a:r>
            <a:r>
              <a:rPr lang="en-US" altLang="zh-CN" dirty="0"/>
              <a:t>window</a:t>
            </a:r>
            <a:r>
              <a:rPr lang="zh-CN" altLang="en-US" dirty="0"/>
              <a:t>对象的一个方法，其功能是弹出一个标准对话框并显示括号中的字符串参数。本例中是将字符串参数</a:t>
            </a:r>
            <a:r>
              <a:rPr lang="en-US" altLang="zh-CN" dirty="0"/>
              <a:t>"</a:t>
            </a:r>
            <a:r>
              <a:rPr lang="zh-CN" altLang="en-US" dirty="0"/>
              <a:t>这是我的第一个</a:t>
            </a:r>
            <a:r>
              <a:rPr lang="en-US" altLang="zh-CN" dirty="0"/>
              <a:t>JavaScript</a:t>
            </a:r>
            <a:r>
              <a:rPr lang="zh-CN" altLang="en-US" dirty="0"/>
              <a:t>程序</a:t>
            </a:r>
            <a:r>
              <a:rPr lang="en-US" altLang="zh-CN" dirty="0"/>
              <a:t>"</a:t>
            </a:r>
            <a:r>
              <a:rPr lang="zh-CN" altLang="en-US" dirty="0"/>
              <a:t>显示在对话框中。</a:t>
            </a:r>
          </a:p>
          <a:p>
            <a:pPr lvl="2"/>
            <a:r>
              <a:rPr lang="zh-CN" altLang="en-US" dirty="0"/>
              <a:t>（</a:t>
            </a:r>
            <a:r>
              <a:rPr lang="en-US" altLang="zh-CN" dirty="0"/>
              <a:t>4</a:t>
            </a:r>
            <a:r>
              <a:rPr lang="zh-CN" altLang="en-US" dirty="0"/>
              <a:t>）一段</a:t>
            </a:r>
            <a:r>
              <a:rPr lang="en-US" altLang="zh-CN" dirty="0"/>
              <a:t>JavaScript</a:t>
            </a:r>
            <a:r>
              <a:rPr lang="zh-CN" altLang="en-US" dirty="0"/>
              <a:t>代码通常是由很多语句构成的，每条语句以分号</a:t>
            </a:r>
            <a:r>
              <a:rPr lang="en-US" altLang="zh-CN" dirty="0"/>
              <a:t>";"</a:t>
            </a:r>
            <a:r>
              <a:rPr lang="zh-CN" altLang="en-US" dirty="0"/>
              <a:t>作为结束标志，本例中主要包含了上述</a:t>
            </a:r>
            <a:r>
              <a:rPr lang="en-US" altLang="zh-CN" dirty="0"/>
              <a:t>2</a:t>
            </a:r>
            <a:r>
              <a:rPr lang="zh-CN" altLang="en-US" dirty="0"/>
              <a:t>条</a:t>
            </a:r>
            <a:r>
              <a:rPr lang="en-US" altLang="zh-CN" dirty="0"/>
              <a:t>JavaScript</a:t>
            </a:r>
            <a:r>
              <a:rPr lang="zh-CN" altLang="en-US" dirty="0"/>
              <a:t>语句</a:t>
            </a:r>
            <a:r>
              <a:rPr lang="zh-CN" altLang="en-US" dirty="0" smtClean="0"/>
              <a:t>。</a:t>
            </a:r>
            <a:endParaRPr lang="zh-CN" altLang="en-US" dirty="0"/>
          </a:p>
          <a:p>
            <a:pPr lvl="2"/>
            <a:r>
              <a:rPr lang="zh-CN" altLang="en-US" dirty="0"/>
              <a:t>（</a:t>
            </a:r>
            <a:r>
              <a:rPr lang="en-US" altLang="zh-CN" dirty="0"/>
              <a:t>5</a:t>
            </a:r>
            <a:r>
              <a:rPr lang="zh-CN" altLang="en-US" dirty="0"/>
              <a:t>）在</a:t>
            </a:r>
            <a:r>
              <a:rPr lang="en-US" altLang="zh-CN" dirty="0"/>
              <a:t>JavaScript</a:t>
            </a:r>
            <a:r>
              <a:rPr lang="zh-CN" altLang="en-US" dirty="0"/>
              <a:t>代码段中，可以使用“</a:t>
            </a:r>
            <a:r>
              <a:rPr lang="en-US" altLang="zh-CN" dirty="0"/>
              <a:t>//</a:t>
            </a:r>
            <a:r>
              <a:rPr lang="zh-CN" altLang="en-US" dirty="0"/>
              <a:t>单行注释内容”或“</a:t>
            </a:r>
            <a:r>
              <a:rPr lang="en-US" altLang="zh-CN" dirty="0"/>
              <a:t>/*</a:t>
            </a:r>
            <a:r>
              <a:rPr lang="zh-CN" altLang="en-US" dirty="0"/>
              <a:t>多行注释内容*</a:t>
            </a:r>
            <a:r>
              <a:rPr lang="en-US" altLang="zh-CN" dirty="0"/>
              <a:t>/”</a:t>
            </a:r>
            <a:r>
              <a:rPr lang="zh-CN" altLang="en-US" dirty="0"/>
              <a:t>的形式来添加代码注释</a:t>
            </a:r>
            <a:r>
              <a:rPr lang="zh-CN" altLang="en-US" dirty="0" smtClean="0"/>
              <a:t>。本</a:t>
            </a:r>
            <a:r>
              <a:rPr lang="zh-CN" altLang="en-US" dirty="0"/>
              <a:t>例中含有两处单行注释。</a:t>
            </a:r>
          </a:p>
          <a:p>
            <a:pPr lvl="1"/>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14</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67472833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6.1 JavaScript</a:t>
            </a:r>
            <a:r>
              <a:rPr lang="zh-CN" altLang="en-US" dirty="0" smtClean="0"/>
              <a:t>概述</a:t>
            </a:r>
            <a:endParaRPr lang="zh-CN" altLang="en-US" dirty="0"/>
          </a:p>
        </p:txBody>
      </p:sp>
      <p:sp>
        <p:nvSpPr>
          <p:cNvPr id="3" name="内容占位符 2"/>
          <p:cNvSpPr>
            <a:spLocks noGrp="1"/>
          </p:cNvSpPr>
          <p:nvPr>
            <p:ph idx="1"/>
          </p:nvPr>
        </p:nvSpPr>
        <p:spPr/>
        <p:txBody>
          <a:bodyPr>
            <a:normAutofit/>
          </a:bodyPr>
          <a:lstStyle/>
          <a:p>
            <a:r>
              <a:rPr lang="en-US" altLang="zh-CN" dirty="0"/>
              <a:t>6.1.3  </a:t>
            </a:r>
            <a:r>
              <a:rPr lang="zh-CN" altLang="en-US" dirty="0"/>
              <a:t>将</a:t>
            </a:r>
            <a:r>
              <a:rPr lang="en-US" altLang="zh-CN" dirty="0"/>
              <a:t>JavaScript</a:t>
            </a:r>
            <a:r>
              <a:rPr lang="zh-CN" altLang="en-US" dirty="0"/>
              <a:t>代码写在哪里</a:t>
            </a:r>
          </a:p>
          <a:p>
            <a:r>
              <a:rPr lang="en-US" altLang="zh-CN" dirty="0"/>
              <a:t>1</a:t>
            </a:r>
            <a:r>
              <a:rPr lang="zh-CN" altLang="zh-CN" dirty="0" smtClean="0"/>
              <a:t>．放</a:t>
            </a:r>
            <a:r>
              <a:rPr lang="zh-CN" altLang="zh-CN" dirty="0"/>
              <a:t>在</a:t>
            </a:r>
            <a:r>
              <a:rPr lang="en-US" altLang="zh-CN" dirty="0"/>
              <a:t>&lt;body&gt;&lt;/body&gt;</a:t>
            </a:r>
            <a:r>
              <a:rPr lang="zh-CN" altLang="zh-CN" dirty="0" smtClean="0"/>
              <a:t>之间</a:t>
            </a:r>
            <a:endParaRPr lang="en-US" altLang="zh-CN" dirty="0" smtClean="0"/>
          </a:p>
          <a:p>
            <a:pPr lvl="1"/>
            <a:r>
              <a:rPr lang="zh-CN" altLang="en-US" dirty="0"/>
              <a:t>请</a:t>
            </a:r>
            <a:r>
              <a:rPr lang="zh-CN" altLang="en-US" dirty="0" smtClean="0"/>
              <a:t>阅读例</a:t>
            </a:r>
            <a:r>
              <a:rPr lang="en-US" altLang="zh-CN" dirty="0" smtClean="0"/>
              <a:t>6.2</a:t>
            </a:r>
            <a:r>
              <a:rPr lang="zh-CN" altLang="en-US" dirty="0" smtClean="0"/>
              <a:t>代码。</a:t>
            </a:r>
            <a:endParaRPr lang="zh-CN" altLang="zh-CN" dirty="0"/>
          </a:p>
          <a:p>
            <a:r>
              <a:rPr lang="en-US" altLang="zh-CN" dirty="0"/>
              <a:t>2</a:t>
            </a:r>
            <a:r>
              <a:rPr lang="zh-CN" altLang="zh-CN" dirty="0" smtClean="0"/>
              <a:t>．放</a:t>
            </a:r>
            <a:r>
              <a:rPr lang="zh-CN" altLang="zh-CN" dirty="0"/>
              <a:t>在</a:t>
            </a:r>
            <a:r>
              <a:rPr lang="en-US" altLang="zh-CN" dirty="0"/>
              <a:t>&lt;head&gt;&lt;/head&gt;</a:t>
            </a:r>
            <a:r>
              <a:rPr lang="zh-CN" altLang="zh-CN" dirty="0" smtClean="0"/>
              <a:t>之间</a:t>
            </a:r>
            <a:endParaRPr lang="en-US" altLang="zh-CN" dirty="0" smtClean="0"/>
          </a:p>
          <a:p>
            <a:pPr lvl="1"/>
            <a:r>
              <a:rPr lang="zh-CN" altLang="en-US" dirty="0"/>
              <a:t>请阅读例</a:t>
            </a:r>
            <a:r>
              <a:rPr lang="en-US" altLang="zh-CN" dirty="0" smtClean="0"/>
              <a:t>6.3</a:t>
            </a:r>
            <a:r>
              <a:rPr lang="zh-CN" altLang="en-US" dirty="0" smtClean="0"/>
              <a:t>代码。</a:t>
            </a:r>
            <a:endParaRPr lang="zh-CN" altLang="zh-CN" dirty="0"/>
          </a:p>
          <a:p>
            <a:r>
              <a:rPr lang="en-US" altLang="zh-CN" dirty="0"/>
              <a:t>3</a:t>
            </a:r>
            <a:r>
              <a:rPr lang="zh-CN" altLang="zh-CN" dirty="0" smtClean="0"/>
              <a:t>．放</a:t>
            </a:r>
            <a:r>
              <a:rPr lang="zh-CN" altLang="zh-CN" dirty="0"/>
              <a:t>在外部</a:t>
            </a:r>
            <a:r>
              <a:rPr lang="en-US" altLang="zh-CN" dirty="0"/>
              <a:t>.</a:t>
            </a:r>
            <a:r>
              <a:rPr lang="en-US" altLang="zh-CN" dirty="0" err="1"/>
              <a:t>js</a:t>
            </a:r>
            <a:r>
              <a:rPr lang="zh-CN" altLang="zh-CN" dirty="0"/>
              <a:t>文件中</a:t>
            </a:r>
          </a:p>
          <a:p>
            <a:pPr lvl="1"/>
            <a:r>
              <a:rPr lang="zh-CN" altLang="en-US" dirty="0"/>
              <a:t>请阅读例</a:t>
            </a:r>
            <a:r>
              <a:rPr lang="en-US" altLang="zh-CN" dirty="0" smtClean="0"/>
              <a:t>6.4</a:t>
            </a:r>
            <a:r>
              <a:rPr lang="zh-CN" altLang="en-US" dirty="0" smtClean="0"/>
              <a:t>代码。</a:t>
            </a:r>
            <a:endParaRPr lang="zh-CN" altLang="zh-CN"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15</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67472833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6.1 JavaScript</a:t>
            </a:r>
            <a:r>
              <a:rPr lang="zh-CN" altLang="en-US" dirty="0" smtClean="0"/>
              <a:t>概述</a:t>
            </a:r>
            <a:endParaRPr lang="zh-CN" altLang="en-US" dirty="0"/>
          </a:p>
        </p:txBody>
      </p:sp>
      <p:sp>
        <p:nvSpPr>
          <p:cNvPr id="3" name="内容占位符 2"/>
          <p:cNvSpPr>
            <a:spLocks noGrp="1"/>
          </p:cNvSpPr>
          <p:nvPr>
            <p:ph idx="1"/>
          </p:nvPr>
        </p:nvSpPr>
        <p:spPr/>
        <p:txBody>
          <a:bodyPr>
            <a:normAutofit fontScale="77500" lnSpcReduction="20000"/>
          </a:bodyPr>
          <a:lstStyle/>
          <a:p>
            <a:r>
              <a:rPr lang="en-US" altLang="zh-CN" dirty="0"/>
              <a:t>6.1.4  JavaScript</a:t>
            </a:r>
            <a:r>
              <a:rPr lang="zh-CN" altLang="en-US" dirty="0"/>
              <a:t>的开发和运行</a:t>
            </a:r>
            <a:r>
              <a:rPr lang="zh-CN" altLang="en-US" dirty="0" smtClean="0"/>
              <a:t>环境</a:t>
            </a:r>
            <a:endParaRPr lang="en-US" altLang="zh-CN" dirty="0" smtClean="0"/>
          </a:p>
          <a:p>
            <a:r>
              <a:rPr lang="zh-CN" altLang="en-US" dirty="0"/>
              <a:t>与编写</a:t>
            </a:r>
            <a:r>
              <a:rPr lang="en-US" altLang="zh-CN" dirty="0"/>
              <a:t>HTML</a:t>
            </a:r>
            <a:r>
              <a:rPr lang="zh-CN" altLang="en-US" dirty="0"/>
              <a:t>类似，开发</a:t>
            </a:r>
            <a:r>
              <a:rPr lang="en-US" altLang="zh-CN" dirty="0"/>
              <a:t>JavaScript</a:t>
            </a:r>
            <a:r>
              <a:rPr lang="zh-CN" altLang="en-US" dirty="0"/>
              <a:t>的最低要求也只需要编辑器和</a:t>
            </a:r>
            <a:r>
              <a:rPr lang="en-US" altLang="zh-CN" dirty="0"/>
              <a:t>Web</a:t>
            </a:r>
            <a:r>
              <a:rPr lang="zh-CN" altLang="en-US" dirty="0"/>
              <a:t>浏览器这两个工具。</a:t>
            </a:r>
          </a:p>
          <a:p>
            <a:pPr lvl="1"/>
            <a:r>
              <a:rPr lang="zh-CN" altLang="en-US" dirty="0"/>
              <a:t>编辑器是用于编辑</a:t>
            </a:r>
            <a:r>
              <a:rPr lang="en-US" altLang="zh-CN" dirty="0"/>
              <a:t>JavaScript</a:t>
            </a:r>
            <a:r>
              <a:rPr lang="zh-CN" altLang="en-US" dirty="0"/>
              <a:t>代码的应用程序。由于</a:t>
            </a:r>
            <a:r>
              <a:rPr lang="en-US" altLang="zh-CN" dirty="0"/>
              <a:t>JavaScript</a:t>
            </a:r>
            <a:r>
              <a:rPr lang="zh-CN" altLang="en-US" dirty="0"/>
              <a:t>代码是以纯文本的形式嵌入到</a:t>
            </a:r>
            <a:r>
              <a:rPr lang="en-US" altLang="zh-CN" dirty="0"/>
              <a:t>HTML</a:t>
            </a:r>
            <a:r>
              <a:rPr lang="zh-CN" altLang="en-US" dirty="0"/>
              <a:t>文档中的，所以可以使用记事本这类的文本编辑器或</a:t>
            </a:r>
            <a:r>
              <a:rPr lang="en-US" altLang="zh-CN" dirty="0" smtClean="0"/>
              <a:t>Dreamweaver</a:t>
            </a:r>
            <a:r>
              <a:rPr lang="zh-CN" altLang="en-US" dirty="0" smtClean="0"/>
              <a:t>（推荐）这</a:t>
            </a:r>
            <a:r>
              <a:rPr lang="zh-CN" altLang="en-US" dirty="0"/>
              <a:t>类的软件来编写</a:t>
            </a:r>
            <a:r>
              <a:rPr lang="en-US" altLang="zh-CN" dirty="0"/>
              <a:t>JavaScript</a:t>
            </a:r>
            <a:r>
              <a:rPr lang="zh-CN" altLang="en-US" dirty="0"/>
              <a:t>代码</a:t>
            </a:r>
            <a:r>
              <a:rPr lang="zh-CN" altLang="en-US" dirty="0" smtClean="0"/>
              <a:t>。</a:t>
            </a:r>
            <a:endParaRPr lang="zh-CN" altLang="en-US" dirty="0"/>
          </a:p>
          <a:p>
            <a:pPr lvl="1"/>
            <a:r>
              <a:rPr lang="en-US" altLang="zh-CN" dirty="0"/>
              <a:t>Web</a:t>
            </a:r>
            <a:r>
              <a:rPr lang="zh-CN" altLang="en-US" dirty="0"/>
              <a:t>浏览器是用来查看</a:t>
            </a:r>
            <a:r>
              <a:rPr lang="en-US" altLang="zh-CN" dirty="0"/>
              <a:t>JavaScript</a:t>
            </a:r>
            <a:r>
              <a:rPr lang="zh-CN" altLang="en-US" dirty="0"/>
              <a:t>运行效果的客户端程序</a:t>
            </a:r>
            <a:r>
              <a:rPr lang="zh-CN" altLang="en-US" dirty="0" smtClean="0"/>
              <a:t>。但</a:t>
            </a:r>
            <a:r>
              <a:rPr lang="zh-CN" altLang="en-US" dirty="0"/>
              <a:t>需要注意的是，在执行本地</a:t>
            </a:r>
            <a:r>
              <a:rPr lang="en-US" altLang="zh-CN" dirty="0"/>
              <a:t>JavaScript</a:t>
            </a:r>
            <a:r>
              <a:rPr lang="zh-CN" altLang="en-US" dirty="0"/>
              <a:t>网页的过程中，包括</a:t>
            </a:r>
            <a:r>
              <a:rPr lang="en-US" altLang="zh-CN" dirty="0"/>
              <a:t>IE</a:t>
            </a:r>
            <a:r>
              <a:rPr lang="zh-CN" altLang="en-US" dirty="0"/>
              <a:t>在内的部分浏览器可能会限制网页运行脚本或</a:t>
            </a:r>
            <a:r>
              <a:rPr lang="en-US" altLang="zh-CN" dirty="0"/>
              <a:t>ActiveX</a:t>
            </a:r>
            <a:r>
              <a:rPr lang="zh-CN" altLang="en-US" dirty="0"/>
              <a:t>控件，此时用户应根据情况设置允许浏览器运行含有脚本或</a:t>
            </a:r>
            <a:r>
              <a:rPr lang="en-US" altLang="zh-CN" dirty="0"/>
              <a:t>ActiveX</a:t>
            </a:r>
            <a:r>
              <a:rPr lang="zh-CN" altLang="en-US" dirty="0"/>
              <a:t>控件的网页，否则脚本无法正常执行。以</a:t>
            </a:r>
            <a:r>
              <a:rPr lang="en-US" altLang="zh-CN" dirty="0"/>
              <a:t>IE</a:t>
            </a:r>
            <a:r>
              <a:rPr lang="zh-CN" altLang="en-US" dirty="0"/>
              <a:t>浏览器为例，如果要彻底关闭该项限制，可在浏览器的“工具”→“</a:t>
            </a:r>
            <a:r>
              <a:rPr lang="en-US" altLang="zh-CN" dirty="0"/>
              <a:t>Internet</a:t>
            </a:r>
            <a:r>
              <a:rPr lang="zh-CN" altLang="en-US" dirty="0"/>
              <a:t>选项”中将“允许活动内容在我的计算机上的文件中运行”选项选中</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16</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6747283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6.1 JavaScript</a:t>
            </a:r>
            <a:r>
              <a:rPr lang="zh-CN" altLang="en-US" dirty="0" smtClean="0"/>
              <a:t>概述</a:t>
            </a:r>
            <a:endParaRPr lang="zh-CN" altLang="en-US" dirty="0"/>
          </a:p>
        </p:txBody>
      </p:sp>
      <p:sp>
        <p:nvSpPr>
          <p:cNvPr id="3" name="内容占位符 2"/>
          <p:cNvSpPr>
            <a:spLocks noGrp="1"/>
          </p:cNvSpPr>
          <p:nvPr>
            <p:ph idx="1"/>
          </p:nvPr>
        </p:nvSpPr>
        <p:spPr/>
        <p:txBody>
          <a:bodyPr>
            <a:normAutofit/>
          </a:bodyPr>
          <a:lstStyle/>
          <a:p>
            <a:r>
              <a:rPr lang="zh-CN" altLang="en-US" dirty="0"/>
              <a:t>如果想在浏览器中直接执行一小段简单的</a:t>
            </a:r>
            <a:r>
              <a:rPr lang="en-US" altLang="zh-CN" dirty="0"/>
              <a:t>JavaScript</a:t>
            </a:r>
            <a:r>
              <a:rPr lang="zh-CN" altLang="en-US" dirty="0"/>
              <a:t>代码，可以使用这样的格式：</a:t>
            </a:r>
          </a:p>
          <a:p>
            <a:pPr marL="857250" lvl="2" indent="0">
              <a:buNone/>
            </a:pPr>
            <a:r>
              <a:rPr lang="en-US" altLang="zh-CN" dirty="0" err="1"/>
              <a:t>javascript:JavaScript</a:t>
            </a:r>
            <a:r>
              <a:rPr lang="zh-CN" altLang="en-US" dirty="0"/>
              <a:t>代码</a:t>
            </a:r>
          </a:p>
          <a:p>
            <a:r>
              <a:rPr lang="zh-CN" altLang="en-US" dirty="0"/>
              <a:t>试一试在</a:t>
            </a:r>
            <a:r>
              <a:rPr lang="en-US" altLang="zh-CN" dirty="0"/>
              <a:t>IE</a:t>
            </a:r>
            <a:r>
              <a:rPr lang="zh-CN" altLang="en-US" dirty="0"/>
              <a:t>浏览器的地址栏输入“</a:t>
            </a:r>
            <a:r>
              <a:rPr lang="en-US" altLang="zh-CN" dirty="0" err="1"/>
              <a:t>javascript:alert</a:t>
            </a:r>
            <a:r>
              <a:rPr lang="en-US" altLang="zh-CN" dirty="0"/>
              <a:t>("hello</a:t>
            </a:r>
            <a:r>
              <a:rPr lang="en-US" altLang="zh-CN" dirty="0" smtClean="0"/>
              <a:t>");”</a:t>
            </a:r>
            <a:r>
              <a:rPr lang="zh-CN" altLang="en-US" dirty="0" smtClean="0"/>
              <a:t>并</a:t>
            </a:r>
            <a:r>
              <a:rPr lang="zh-CN" altLang="en-US" dirty="0"/>
              <a:t>回车，看看会出现什么？</a:t>
            </a:r>
          </a:p>
          <a:p>
            <a:r>
              <a:rPr lang="zh-CN" altLang="en-US" dirty="0"/>
              <a:t>这样的格式也可以用在超级链接中，比如：</a:t>
            </a:r>
          </a:p>
          <a:p>
            <a:pPr marL="857250" lvl="2" indent="0">
              <a:buNone/>
            </a:pPr>
            <a:r>
              <a:rPr lang="en-US" altLang="zh-CN" dirty="0"/>
              <a:t>&lt;a </a:t>
            </a:r>
            <a:r>
              <a:rPr lang="en-US" altLang="zh-CN" dirty="0" err="1"/>
              <a:t>href</a:t>
            </a:r>
            <a:r>
              <a:rPr lang="en-US" altLang="zh-CN" dirty="0"/>
              <a:t>="</a:t>
            </a:r>
            <a:r>
              <a:rPr lang="en-US" altLang="zh-CN" dirty="0" err="1"/>
              <a:t>javascript:alert</a:t>
            </a:r>
            <a:r>
              <a:rPr lang="en-US" altLang="zh-CN" dirty="0"/>
              <a:t>(new Date());"&gt;</a:t>
            </a:r>
            <a:r>
              <a:rPr lang="zh-CN" altLang="en-US" dirty="0"/>
              <a:t>显示日期时间</a:t>
            </a:r>
            <a:r>
              <a:rPr lang="en-US" altLang="zh-CN" dirty="0"/>
              <a:t>&lt;/a&gt;</a:t>
            </a:r>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17</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67472833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6.2  JavaScript</a:t>
            </a:r>
            <a:r>
              <a:rPr lang="zh-CN" altLang="zh-CN" dirty="0">
                <a:effectLst/>
              </a:rPr>
              <a:t>程序的基本构成</a:t>
            </a:r>
            <a:endParaRPr lang="zh-CN" altLang="en-US" dirty="0"/>
          </a:p>
        </p:txBody>
      </p:sp>
      <p:sp>
        <p:nvSpPr>
          <p:cNvPr id="3" name="内容占位符 2"/>
          <p:cNvSpPr>
            <a:spLocks noGrp="1"/>
          </p:cNvSpPr>
          <p:nvPr>
            <p:ph idx="1"/>
          </p:nvPr>
        </p:nvSpPr>
        <p:spPr/>
        <p:txBody>
          <a:bodyPr>
            <a:normAutofit/>
          </a:bodyPr>
          <a:lstStyle/>
          <a:p>
            <a:r>
              <a:rPr lang="en-US" altLang="zh-CN" dirty="0" smtClean="0"/>
              <a:t>6.2.1  </a:t>
            </a:r>
            <a:r>
              <a:rPr lang="zh-CN" altLang="zh-CN" dirty="0"/>
              <a:t>基本数据类型和</a:t>
            </a:r>
            <a:r>
              <a:rPr lang="zh-CN" altLang="zh-CN" dirty="0" smtClean="0"/>
              <a:t>运算符</a:t>
            </a:r>
            <a:endParaRPr lang="en-US" altLang="zh-CN" dirty="0" smtClean="0"/>
          </a:p>
          <a:p>
            <a:r>
              <a:rPr lang="en-US" altLang="zh-CN" dirty="0"/>
              <a:t>1</a:t>
            </a:r>
            <a:r>
              <a:rPr lang="zh-CN" altLang="zh-CN" dirty="0"/>
              <a:t>．数据类型</a:t>
            </a:r>
          </a:p>
          <a:p>
            <a:pPr lvl="1"/>
            <a:r>
              <a:rPr lang="zh-CN" altLang="zh-CN" dirty="0"/>
              <a:t>数据类型在数据结构中的定义是：一个值的集合以及定义在这个集合上的一组操作。在</a:t>
            </a:r>
            <a:r>
              <a:rPr lang="en-US" altLang="zh-CN" dirty="0"/>
              <a:t>JavaScript</a:t>
            </a:r>
            <a:r>
              <a:rPr lang="zh-CN" altLang="zh-CN" dirty="0"/>
              <a:t>中有四种基本数据类型：数值型（整数和实数）、字符串型（用一对双引号或一对单引号组织的若干字符）、布尔型（用</a:t>
            </a:r>
            <a:r>
              <a:rPr lang="en-US" altLang="zh-CN" dirty="0"/>
              <a:t>true</a:t>
            </a:r>
            <a:r>
              <a:rPr lang="zh-CN" altLang="zh-CN" dirty="0"/>
              <a:t>和</a:t>
            </a:r>
            <a:r>
              <a:rPr lang="en-US" altLang="zh-CN" dirty="0"/>
              <a:t>false</a:t>
            </a:r>
            <a:r>
              <a:rPr lang="zh-CN" altLang="zh-CN" dirty="0"/>
              <a:t>表示）和空值型（</a:t>
            </a:r>
            <a:r>
              <a:rPr lang="en-US" altLang="zh-CN" dirty="0"/>
              <a:t>null</a:t>
            </a:r>
            <a:r>
              <a:rPr lang="zh-CN" altLang="zh-CN" dirty="0"/>
              <a:t>）</a:t>
            </a:r>
            <a:r>
              <a:rPr lang="zh-CN" altLang="zh-CN" dirty="0" smtClean="0"/>
              <a:t>。</a:t>
            </a:r>
            <a:endParaRPr lang="zh-CN" altLang="zh-CN"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18</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67472833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6.2  JavaScript</a:t>
            </a:r>
            <a:r>
              <a:rPr lang="zh-CN" altLang="zh-CN" dirty="0">
                <a:effectLst/>
              </a:rPr>
              <a:t>程序的基本构成</a:t>
            </a:r>
            <a:endParaRPr lang="zh-CN" altLang="en-US" dirty="0"/>
          </a:p>
        </p:txBody>
      </p:sp>
      <p:sp>
        <p:nvSpPr>
          <p:cNvPr id="3" name="内容占位符 2"/>
          <p:cNvSpPr>
            <a:spLocks noGrp="1"/>
          </p:cNvSpPr>
          <p:nvPr>
            <p:ph idx="1"/>
          </p:nvPr>
        </p:nvSpPr>
        <p:spPr/>
        <p:txBody>
          <a:bodyPr>
            <a:normAutofit/>
          </a:bodyPr>
          <a:lstStyle/>
          <a:p>
            <a:r>
              <a:rPr lang="en-US" altLang="zh-CN" dirty="0"/>
              <a:t>2</a:t>
            </a:r>
            <a:r>
              <a:rPr lang="zh-CN" altLang="en-US" dirty="0"/>
              <a:t>．常量</a:t>
            </a:r>
          </a:p>
          <a:p>
            <a:pPr lvl="1"/>
            <a:r>
              <a:rPr lang="en-US" altLang="zh-CN" dirty="0"/>
              <a:t>JavaScript</a:t>
            </a:r>
            <a:r>
              <a:rPr lang="zh-CN" altLang="en-US" dirty="0"/>
              <a:t>的常量是指其值不能改变的数据。主要有以下几种类型。</a:t>
            </a:r>
          </a:p>
          <a:p>
            <a:pPr lvl="2"/>
            <a:r>
              <a:rPr lang="zh-CN" altLang="zh-CN" dirty="0"/>
              <a:t>（</a:t>
            </a:r>
            <a:r>
              <a:rPr lang="en-US" altLang="zh-CN" dirty="0"/>
              <a:t>1</a:t>
            </a:r>
            <a:r>
              <a:rPr lang="zh-CN" altLang="zh-CN" dirty="0"/>
              <a:t>）整型常量</a:t>
            </a:r>
            <a:r>
              <a:rPr lang="zh-CN" altLang="zh-CN" dirty="0" smtClean="0"/>
              <a:t>。</a:t>
            </a:r>
            <a:endParaRPr lang="en-US" altLang="zh-CN" dirty="0" smtClean="0"/>
          </a:p>
          <a:p>
            <a:pPr lvl="2"/>
            <a:r>
              <a:rPr lang="zh-CN" altLang="zh-CN" dirty="0" smtClean="0"/>
              <a:t>（</a:t>
            </a:r>
            <a:r>
              <a:rPr lang="en-US" altLang="zh-CN" dirty="0"/>
              <a:t>2</a:t>
            </a:r>
            <a:r>
              <a:rPr lang="zh-CN" altLang="zh-CN" dirty="0"/>
              <a:t>）实型常量</a:t>
            </a:r>
            <a:r>
              <a:rPr lang="zh-CN" altLang="zh-CN" dirty="0" smtClean="0"/>
              <a:t>。</a:t>
            </a:r>
            <a:endParaRPr lang="zh-CN" altLang="zh-CN" dirty="0"/>
          </a:p>
          <a:p>
            <a:pPr lvl="2"/>
            <a:r>
              <a:rPr lang="zh-CN" altLang="zh-CN" dirty="0"/>
              <a:t>（</a:t>
            </a:r>
            <a:r>
              <a:rPr lang="en-US" altLang="zh-CN" dirty="0"/>
              <a:t>3</a:t>
            </a:r>
            <a:r>
              <a:rPr lang="zh-CN" altLang="zh-CN" dirty="0"/>
              <a:t>）布尔型常量</a:t>
            </a:r>
            <a:r>
              <a:rPr lang="zh-CN" altLang="zh-CN" dirty="0" smtClean="0"/>
              <a:t>。</a:t>
            </a:r>
            <a:endParaRPr lang="zh-CN" altLang="zh-CN" dirty="0"/>
          </a:p>
          <a:p>
            <a:pPr lvl="2"/>
            <a:r>
              <a:rPr lang="zh-CN" altLang="zh-CN" dirty="0"/>
              <a:t>（</a:t>
            </a:r>
            <a:r>
              <a:rPr lang="en-US" altLang="zh-CN" dirty="0"/>
              <a:t>4</a:t>
            </a:r>
            <a:r>
              <a:rPr lang="zh-CN" altLang="zh-CN" dirty="0"/>
              <a:t>）字符型常量</a:t>
            </a:r>
            <a:r>
              <a:rPr lang="zh-CN" altLang="zh-CN" dirty="0" smtClean="0"/>
              <a:t>。</a:t>
            </a:r>
            <a:endParaRPr lang="zh-CN" altLang="zh-CN" dirty="0"/>
          </a:p>
          <a:p>
            <a:pPr lvl="2"/>
            <a:r>
              <a:rPr lang="zh-CN" altLang="zh-CN" dirty="0"/>
              <a:t>（</a:t>
            </a:r>
            <a:r>
              <a:rPr lang="en-US" altLang="zh-CN" dirty="0"/>
              <a:t>5</a:t>
            </a:r>
            <a:r>
              <a:rPr lang="zh-CN" altLang="zh-CN" dirty="0"/>
              <a:t>）空值</a:t>
            </a:r>
            <a:r>
              <a:rPr lang="zh-CN" altLang="zh-CN"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19</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5138105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本章内容</a:t>
            </a:r>
            <a:endParaRPr lang="zh-CN" altLang="en-US" dirty="0"/>
          </a:p>
        </p:txBody>
      </p:sp>
      <p:sp>
        <p:nvSpPr>
          <p:cNvPr id="3" name="内容占位符 2"/>
          <p:cNvSpPr>
            <a:spLocks noGrp="1"/>
          </p:cNvSpPr>
          <p:nvPr>
            <p:ph idx="1"/>
          </p:nvPr>
        </p:nvSpPr>
        <p:spPr/>
        <p:txBody>
          <a:bodyPr/>
          <a:lstStyle/>
          <a:p>
            <a:r>
              <a:rPr lang="en-US" altLang="zh-CN" dirty="0" smtClean="0">
                <a:hlinkClick r:id="rId2" action="ppaction://hlinksldjump"/>
              </a:rPr>
              <a:t>JavaScript</a:t>
            </a:r>
            <a:r>
              <a:rPr lang="zh-CN" altLang="en-US" dirty="0" smtClean="0">
                <a:hlinkClick r:id="rId2" action="ppaction://hlinksldjump"/>
              </a:rPr>
              <a:t>概述</a:t>
            </a:r>
            <a:endParaRPr lang="en-US" altLang="zh-CN" dirty="0" smtClean="0"/>
          </a:p>
          <a:p>
            <a:r>
              <a:rPr lang="en-US" altLang="zh-CN" dirty="0" smtClean="0">
                <a:hlinkClick r:id="rId3" action="ppaction://hlinksldjump"/>
              </a:rPr>
              <a:t>JavaScript</a:t>
            </a:r>
            <a:r>
              <a:rPr lang="zh-CN" altLang="en-US" dirty="0" smtClean="0">
                <a:hlinkClick r:id="rId3" action="ppaction://hlinksldjump"/>
              </a:rPr>
              <a:t>程序的基本构成</a:t>
            </a:r>
            <a:endParaRPr lang="en-US" altLang="zh-CN" dirty="0" smtClean="0"/>
          </a:p>
          <a:p>
            <a:r>
              <a:rPr lang="en-US" altLang="zh-CN" dirty="0" smtClean="0">
                <a:hlinkClick r:id="rId4" action="ppaction://hlinksldjump"/>
              </a:rPr>
              <a:t>JavaScript</a:t>
            </a:r>
            <a:r>
              <a:rPr lang="zh-CN" altLang="en-US" dirty="0" smtClean="0">
                <a:hlinkClick r:id="rId4" action="ppaction://hlinksldjump"/>
              </a:rPr>
              <a:t>对象</a:t>
            </a:r>
            <a:endParaRPr lang="en-US" altLang="zh-CN" dirty="0" smtClean="0"/>
          </a:p>
          <a:p>
            <a:r>
              <a:rPr lang="en-US" altLang="zh-CN" dirty="0" smtClean="0">
                <a:hlinkClick r:id="rId5" action="ppaction://hlinksldjump"/>
              </a:rPr>
              <a:t>JavaScript</a:t>
            </a:r>
            <a:r>
              <a:rPr lang="zh-CN" altLang="en-US" dirty="0" smtClean="0">
                <a:hlinkClick r:id="rId5" action="ppaction://hlinksldjump"/>
              </a:rPr>
              <a:t>事件</a:t>
            </a:r>
            <a:endParaRPr lang="zh-CN" altLang="en-US" dirty="0" smtClean="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4694340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6.2  JavaScript</a:t>
            </a:r>
            <a:r>
              <a:rPr lang="zh-CN" altLang="zh-CN" dirty="0">
                <a:effectLst/>
              </a:rPr>
              <a:t>程序的基本构成</a:t>
            </a:r>
            <a:endParaRPr lang="zh-CN" altLang="en-US" dirty="0"/>
          </a:p>
        </p:txBody>
      </p:sp>
      <p:sp>
        <p:nvSpPr>
          <p:cNvPr id="3" name="内容占位符 2"/>
          <p:cNvSpPr>
            <a:spLocks noGrp="1"/>
          </p:cNvSpPr>
          <p:nvPr>
            <p:ph idx="1"/>
          </p:nvPr>
        </p:nvSpPr>
        <p:spPr/>
        <p:txBody>
          <a:bodyPr>
            <a:normAutofit lnSpcReduction="10000"/>
          </a:bodyPr>
          <a:lstStyle/>
          <a:p>
            <a:r>
              <a:rPr lang="en-US" altLang="zh-CN" dirty="0"/>
              <a:t>3</a:t>
            </a:r>
            <a:r>
              <a:rPr lang="zh-CN" altLang="en-US" dirty="0"/>
              <a:t>．变量</a:t>
            </a:r>
          </a:p>
          <a:p>
            <a:pPr lvl="1"/>
            <a:r>
              <a:rPr lang="zh-CN" altLang="en-US" dirty="0"/>
              <a:t>变量是</a:t>
            </a:r>
            <a:r>
              <a:rPr lang="en-US" altLang="zh-CN" dirty="0"/>
              <a:t>JavaScript</a:t>
            </a:r>
            <a:r>
              <a:rPr lang="zh-CN" altLang="en-US" dirty="0"/>
              <a:t>存储可变信息的简单方式，顾名思义是指其值可改变的数据量。变量代表内存中具有特定属性的一个存储单元，它用来存放数据，也就是变量的值，在程序运行期间，这个值是可以读取和修改的。例如，当代码中含有</a:t>
            </a:r>
            <a:r>
              <a:rPr lang="en-US" altLang="zh-CN" dirty="0"/>
              <a:t>"x=2;"</a:t>
            </a:r>
            <a:r>
              <a:rPr lang="zh-CN" altLang="en-US" dirty="0"/>
              <a:t>时，表明</a:t>
            </a:r>
            <a:r>
              <a:rPr lang="en-US" altLang="zh-CN" dirty="0"/>
              <a:t>"x"</a:t>
            </a:r>
            <a:r>
              <a:rPr lang="zh-CN" altLang="en-US" dirty="0"/>
              <a:t>是一个变量，它当前存储的值为</a:t>
            </a:r>
            <a:r>
              <a:rPr lang="en-US" altLang="zh-CN" dirty="0"/>
              <a:t>2</a:t>
            </a:r>
            <a:r>
              <a:rPr lang="zh-CN" altLang="en-US" dirty="0"/>
              <a:t>，如果之后又有</a:t>
            </a:r>
            <a:r>
              <a:rPr lang="en-US" altLang="zh-CN" dirty="0"/>
              <a:t>"y=x+3;"</a:t>
            </a:r>
            <a:r>
              <a:rPr lang="zh-CN" altLang="en-US" dirty="0"/>
              <a:t>，表明变量</a:t>
            </a:r>
            <a:r>
              <a:rPr lang="en-US" altLang="zh-CN" dirty="0"/>
              <a:t>"y"</a:t>
            </a:r>
            <a:r>
              <a:rPr lang="zh-CN" altLang="en-US" dirty="0"/>
              <a:t>将存储的值为</a:t>
            </a:r>
            <a:r>
              <a:rPr lang="en-US" altLang="zh-CN" dirty="0"/>
              <a:t>5</a:t>
            </a:r>
            <a:r>
              <a:rPr lang="zh-CN" altLang="en-US" dirty="0"/>
              <a:t>。对于变量的使用方法，主要涉及到变量的命名、变量的声明及类型、变量的作用域等方面</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20</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51381059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6.2  JavaScript</a:t>
            </a:r>
            <a:r>
              <a:rPr lang="zh-CN" altLang="zh-CN" dirty="0">
                <a:effectLst/>
              </a:rPr>
              <a:t>程序的基本构成</a:t>
            </a:r>
            <a:endParaRPr lang="zh-CN" altLang="en-US" dirty="0"/>
          </a:p>
        </p:txBody>
      </p:sp>
      <p:sp>
        <p:nvSpPr>
          <p:cNvPr id="3" name="内容占位符 2"/>
          <p:cNvSpPr>
            <a:spLocks noGrp="1"/>
          </p:cNvSpPr>
          <p:nvPr>
            <p:ph idx="1"/>
          </p:nvPr>
        </p:nvSpPr>
        <p:spPr/>
        <p:txBody>
          <a:bodyPr>
            <a:normAutofit fontScale="92500" lnSpcReduction="20000"/>
          </a:bodyPr>
          <a:lstStyle/>
          <a:p>
            <a:r>
              <a:rPr lang="en-US" altLang="zh-CN" dirty="0"/>
              <a:t>3</a:t>
            </a:r>
            <a:r>
              <a:rPr lang="zh-CN" altLang="en-US" dirty="0"/>
              <a:t>．</a:t>
            </a:r>
            <a:r>
              <a:rPr lang="zh-CN" altLang="en-US" dirty="0" smtClean="0"/>
              <a:t>变量</a:t>
            </a:r>
            <a:endParaRPr lang="en-US" altLang="zh-CN" dirty="0" smtClean="0"/>
          </a:p>
          <a:p>
            <a:pPr lvl="1"/>
            <a:r>
              <a:rPr lang="zh-CN" altLang="en-US" dirty="0"/>
              <a:t>（</a:t>
            </a:r>
            <a:r>
              <a:rPr lang="en-US" altLang="zh-CN" dirty="0"/>
              <a:t>1</a:t>
            </a:r>
            <a:r>
              <a:rPr lang="zh-CN" altLang="en-US" dirty="0"/>
              <a:t>）变量的命名</a:t>
            </a:r>
          </a:p>
          <a:p>
            <a:pPr lvl="2"/>
            <a:r>
              <a:rPr lang="zh-CN" altLang="en-US" dirty="0" smtClean="0"/>
              <a:t>①</a:t>
            </a:r>
            <a:r>
              <a:rPr lang="zh-CN" altLang="en-US" dirty="0"/>
              <a:t>、必须符合标识符命名规范，即变量名由字母、数字和下划线等字符组成，且第一个字符必须为字母、下划线或</a:t>
            </a:r>
            <a:r>
              <a:rPr lang="en-US" altLang="zh-CN" dirty="0"/>
              <a:t>$</a:t>
            </a:r>
            <a:r>
              <a:rPr lang="zh-CN" altLang="en-US" dirty="0"/>
              <a:t>，变量名称中不能包含空格、</a:t>
            </a:r>
            <a:r>
              <a:rPr lang="en-US" altLang="zh-CN" dirty="0"/>
              <a:t>+</a:t>
            </a:r>
            <a:r>
              <a:rPr lang="zh-CN" altLang="en-US" dirty="0"/>
              <a:t>、</a:t>
            </a:r>
            <a:r>
              <a:rPr lang="en-US" altLang="zh-CN" dirty="0"/>
              <a:t>-</a:t>
            </a:r>
            <a:r>
              <a:rPr lang="zh-CN" altLang="en-US" dirty="0"/>
              <a:t>、*、</a:t>
            </a:r>
            <a:r>
              <a:rPr lang="en-US" altLang="zh-CN" dirty="0"/>
              <a:t>/</a:t>
            </a:r>
            <a:r>
              <a:rPr lang="zh-CN" altLang="en-US" dirty="0"/>
              <a:t>、</a:t>
            </a:r>
            <a:r>
              <a:rPr lang="en-US" altLang="zh-CN" dirty="0"/>
              <a:t>(</a:t>
            </a:r>
            <a:r>
              <a:rPr lang="zh-CN" altLang="en-US" dirty="0"/>
              <a:t>、</a:t>
            </a:r>
            <a:r>
              <a:rPr lang="en-US" altLang="zh-CN" dirty="0"/>
              <a:t>)</a:t>
            </a:r>
            <a:r>
              <a:rPr lang="zh-CN" altLang="en-US" dirty="0"/>
              <a:t>等符号。如</a:t>
            </a:r>
            <a:r>
              <a:rPr lang="en-US" altLang="zh-CN" dirty="0"/>
              <a:t>num1</a:t>
            </a:r>
            <a:r>
              <a:rPr lang="zh-CN" altLang="en-US" dirty="0"/>
              <a:t>、</a:t>
            </a:r>
            <a:r>
              <a:rPr lang="en-US" altLang="zh-CN" dirty="0"/>
              <a:t>_text2</a:t>
            </a:r>
            <a:r>
              <a:rPr lang="zh-CN" altLang="en-US" dirty="0"/>
              <a:t>、</a:t>
            </a:r>
            <a:r>
              <a:rPr lang="en-US" altLang="zh-CN" dirty="0"/>
              <a:t>$price</a:t>
            </a:r>
            <a:r>
              <a:rPr lang="zh-CN" altLang="en-US" dirty="0"/>
              <a:t>这三个变量名都是合法的，而</a:t>
            </a:r>
            <a:r>
              <a:rPr lang="en-US" altLang="zh-CN" dirty="0"/>
              <a:t>2stu</a:t>
            </a:r>
            <a:r>
              <a:rPr lang="zh-CN" altLang="en-US" dirty="0"/>
              <a:t>、</a:t>
            </a:r>
            <a:r>
              <a:rPr lang="en-US" altLang="zh-CN" dirty="0" err="1"/>
              <a:t>a+b</a:t>
            </a:r>
            <a:r>
              <a:rPr lang="zh-CN" altLang="en-US" dirty="0"/>
              <a:t>、</a:t>
            </a:r>
            <a:r>
              <a:rPr lang="en-US" altLang="zh-CN" dirty="0"/>
              <a:t>age(1)</a:t>
            </a:r>
            <a:r>
              <a:rPr lang="zh-CN" altLang="en-US" dirty="0"/>
              <a:t>这三个变量名都是非法的。此外，变量命名不能与</a:t>
            </a:r>
            <a:r>
              <a:rPr lang="en-US" altLang="zh-CN" dirty="0"/>
              <a:t>JavaScript</a:t>
            </a:r>
            <a:r>
              <a:rPr lang="zh-CN" altLang="en-US" dirty="0"/>
              <a:t>中的关键字（也叫保留字）同名</a:t>
            </a:r>
            <a:r>
              <a:rPr lang="zh-CN" altLang="en-US" dirty="0" smtClean="0"/>
              <a:t>。</a:t>
            </a:r>
            <a:endParaRPr lang="zh-CN" altLang="en-US" dirty="0"/>
          </a:p>
          <a:p>
            <a:pPr lvl="2"/>
            <a:r>
              <a:rPr lang="zh-CN" altLang="en-US" dirty="0"/>
              <a:t>②、要做到“见名知义”。应尽量避免诸如</a:t>
            </a:r>
            <a:r>
              <a:rPr lang="en-US" altLang="zh-CN" dirty="0"/>
              <a:t>a</a:t>
            </a:r>
            <a:r>
              <a:rPr lang="zh-CN" altLang="en-US" dirty="0"/>
              <a:t>、</a:t>
            </a:r>
            <a:r>
              <a:rPr lang="en-US" altLang="zh-CN" dirty="0"/>
              <a:t>b</a:t>
            </a:r>
            <a:r>
              <a:rPr lang="zh-CN" altLang="en-US" dirty="0"/>
              <a:t>、</a:t>
            </a:r>
            <a:r>
              <a:rPr lang="en-US" altLang="zh-CN" dirty="0"/>
              <a:t>c</a:t>
            </a:r>
            <a:r>
              <a:rPr lang="zh-CN" altLang="en-US" dirty="0"/>
              <a:t>之类的简单、无意义的变量命名，变量的取名最好能够反映出变量的意义或作用，这样可以增强代码的</a:t>
            </a:r>
            <a:r>
              <a:rPr lang="zh-CN" altLang="en-US" dirty="0" smtClean="0"/>
              <a:t>可读性。</a:t>
            </a:r>
            <a:endParaRPr lang="zh-CN" altLang="en-US" dirty="0"/>
          </a:p>
          <a:p>
            <a:pPr lvl="2"/>
            <a:r>
              <a:rPr lang="zh-CN" altLang="en-US" dirty="0"/>
              <a:t>③、变量名是区分大小写的，例如，</a:t>
            </a:r>
            <a:r>
              <a:rPr lang="en-US" altLang="zh-CN" dirty="0"/>
              <a:t>counter</a:t>
            </a:r>
            <a:r>
              <a:rPr lang="zh-CN" altLang="en-US" dirty="0"/>
              <a:t>和</a:t>
            </a:r>
            <a:r>
              <a:rPr lang="en-US" altLang="zh-CN" dirty="0"/>
              <a:t>Counter</a:t>
            </a:r>
            <a:r>
              <a:rPr lang="zh-CN" altLang="en-US" dirty="0"/>
              <a:t>被认为是两个不同的变量</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21</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51381059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6.2  JavaScript</a:t>
            </a:r>
            <a:r>
              <a:rPr lang="zh-CN" altLang="zh-CN" dirty="0">
                <a:effectLst/>
              </a:rPr>
              <a:t>程序的基本构成</a:t>
            </a:r>
            <a:endParaRPr lang="zh-CN" altLang="en-US" dirty="0"/>
          </a:p>
        </p:txBody>
      </p:sp>
      <p:sp>
        <p:nvSpPr>
          <p:cNvPr id="3" name="内容占位符 2"/>
          <p:cNvSpPr>
            <a:spLocks noGrp="1"/>
          </p:cNvSpPr>
          <p:nvPr>
            <p:ph idx="1"/>
          </p:nvPr>
        </p:nvSpPr>
        <p:spPr/>
        <p:txBody>
          <a:bodyPr>
            <a:normAutofit fontScale="92500" lnSpcReduction="10000"/>
          </a:bodyPr>
          <a:lstStyle/>
          <a:p>
            <a:r>
              <a:rPr lang="en-US" altLang="zh-CN" dirty="0"/>
              <a:t>3</a:t>
            </a:r>
            <a:r>
              <a:rPr lang="zh-CN" altLang="en-US" dirty="0"/>
              <a:t>．变量</a:t>
            </a:r>
          </a:p>
          <a:p>
            <a:pPr lvl="1"/>
            <a:r>
              <a:rPr lang="zh-CN" altLang="en-US" dirty="0"/>
              <a:t>（</a:t>
            </a:r>
            <a:r>
              <a:rPr lang="en-US" altLang="zh-CN" dirty="0"/>
              <a:t>2</a:t>
            </a:r>
            <a:r>
              <a:rPr lang="zh-CN" altLang="en-US" dirty="0"/>
              <a:t>）变量的声明</a:t>
            </a:r>
          </a:p>
          <a:p>
            <a:pPr lvl="2"/>
            <a:r>
              <a:rPr lang="zh-CN" altLang="en-US" dirty="0"/>
              <a:t>声明一个变量就意味着向系统申请了一块内存区域用于存储数据，变量声明的基本格式为：</a:t>
            </a:r>
          </a:p>
          <a:p>
            <a:pPr marL="1371600" lvl="3" indent="0">
              <a:buNone/>
            </a:pPr>
            <a:r>
              <a:rPr lang="en-US" altLang="zh-CN" dirty="0" err="1"/>
              <a:t>var</a:t>
            </a:r>
            <a:r>
              <a:rPr lang="en-US" altLang="zh-CN" dirty="0"/>
              <a:t> </a:t>
            </a:r>
            <a:r>
              <a:rPr lang="zh-CN" altLang="en-US" dirty="0"/>
              <a:t>变量名</a:t>
            </a:r>
            <a:r>
              <a:rPr lang="en-US" altLang="zh-CN" dirty="0"/>
              <a:t>[=</a:t>
            </a:r>
            <a:r>
              <a:rPr lang="zh-CN" altLang="en-US" dirty="0"/>
              <a:t>初值</a:t>
            </a:r>
            <a:r>
              <a:rPr lang="en-US" altLang="zh-CN" dirty="0"/>
              <a:t>];</a:t>
            </a:r>
          </a:p>
          <a:p>
            <a:pPr lvl="2"/>
            <a:r>
              <a:rPr lang="zh-CN" altLang="en-US" dirty="0" smtClean="0"/>
              <a:t>由于</a:t>
            </a:r>
            <a:r>
              <a:rPr lang="en-US" altLang="zh-CN" dirty="0"/>
              <a:t>JavaScript</a:t>
            </a:r>
            <a:r>
              <a:rPr lang="zh-CN" altLang="en-US" dirty="0"/>
              <a:t>采用了弱类型，对于数据类型的要求并不严格，因而无论是常量还是变量的数据类型都不必先作出声明，而可以在使用时才由</a:t>
            </a:r>
            <a:r>
              <a:rPr lang="en-US" altLang="zh-CN" dirty="0"/>
              <a:t>JavaScript</a:t>
            </a:r>
            <a:r>
              <a:rPr lang="zh-CN" altLang="en-US" dirty="0"/>
              <a:t>解释器来自动确定其数据类型</a:t>
            </a:r>
            <a:r>
              <a:rPr lang="zh-CN" altLang="en-US" dirty="0" smtClean="0"/>
              <a:t>。为了</a:t>
            </a:r>
            <a:r>
              <a:rPr lang="zh-CN" altLang="en-US" dirty="0"/>
              <a:t>养成良好的编程习惯、降低出错率，我们还是建议大家在变量的使用过程中采用先声明、后使用的强制定义策略。</a:t>
            </a:r>
          </a:p>
          <a:p>
            <a:pPr lvl="2"/>
            <a:r>
              <a:rPr lang="zh-CN" altLang="en-US" dirty="0"/>
              <a:t>我们还可以在同一个变量声明语句中声明多个变量并分别为它们赋予初值，变量之间用英文逗号</a:t>
            </a:r>
            <a:r>
              <a:rPr lang="zh-CN" altLang="en-US" dirty="0" smtClean="0"/>
              <a:t>隔开。</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22</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51381059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6.2  JavaScript</a:t>
            </a:r>
            <a:r>
              <a:rPr lang="zh-CN" altLang="zh-CN" dirty="0">
                <a:effectLst/>
              </a:rPr>
              <a:t>程序的基本构成</a:t>
            </a:r>
            <a:endParaRPr lang="zh-CN" altLang="en-US" dirty="0"/>
          </a:p>
        </p:txBody>
      </p:sp>
      <p:sp>
        <p:nvSpPr>
          <p:cNvPr id="3" name="内容占位符 2"/>
          <p:cNvSpPr>
            <a:spLocks noGrp="1"/>
          </p:cNvSpPr>
          <p:nvPr>
            <p:ph idx="1"/>
          </p:nvPr>
        </p:nvSpPr>
        <p:spPr/>
        <p:txBody>
          <a:bodyPr>
            <a:normAutofit/>
          </a:bodyPr>
          <a:lstStyle/>
          <a:p>
            <a:r>
              <a:rPr lang="en-US" altLang="zh-CN" dirty="0"/>
              <a:t>3</a:t>
            </a:r>
            <a:r>
              <a:rPr lang="zh-CN" altLang="en-US" dirty="0"/>
              <a:t>．变量</a:t>
            </a:r>
          </a:p>
          <a:p>
            <a:pPr lvl="1"/>
            <a:r>
              <a:rPr lang="zh-CN" altLang="en-US" dirty="0"/>
              <a:t>（</a:t>
            </a:r>
            <a:r>
              <a:rPr lang="en-US" altLang="zh-CN" dirty="0"/>
              <a:t>3</a:t>
            </a:r>
            <a:r>
              <a:rPr lang="zh-CN" altLang="en-US" dirty="0"/>
              <a:t>）变量的赋值</a:t>
            </a:r>
          </a:p>
          <a:p>
            <a:pPr lvl="2"/>
            <a:r>
              <a:rPr lang="zh-CN" altLang="en-US" dirty="0"/>
              <a:t>在变量的作用域范围内，可以在任何时候对其进行赋值。赋值的语法是：</a:t>
            </a:r>
          </a:p>
          <a:p>
            <a:pPr marL="1371600" lvl="3" indent="0">
              <a:buNone/>
            </a:pPr>
            <a:r>
              <a:rPr lang="zh-CN" altLang="en-US" dirty="0"/>
              <a:t>变量</a:t>
            </a:r>
            <a:r>
              <a:rPr lang="en-US" altLang="zh-CN" dirty="0"/>
              <a:t>=</a:t>
            </a:r>
            <a:r>
              <a:rPr lang="zh-CN" altLang="en-US" dirty="0"/>
              <a:t>表达式</a:t>
            </a:r>
            <a:r>
              <a:rPr lang="en-US" altLang="zh-CN" dirty="0"/>
              <a:t>;</a:t>
            </a:r>
          </a:p>
          <a:p>
            <a:pPr lvl="2"/>
            <a:r>
              <a:rPr lang="zh-CN" altLang="en-US" dirty="0"/>
              <a:t>其中的</a:t>
            </a:r>
            <a:r>
              <a:rPr lang="en-US" altLang="zh-CN" dirty="0"/>
              <a:t>"="</a:t>
            </a:r>
            <a:r>
              <a:rPr lang="zh-CN" altLang="en-US" dirty="0"/>
              <a:t>是赋值运算符，它的作用是把右边的值赋给左边的</a:t>
            </a:r>
            <a:r>
              <a:rPr lang="zh-CN" altLang="en-US" dirty="0" smtClean="0"/>
              <a:t>变量。</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23</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51381059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6.2  JavaScript</a:t>
            </a:r>
            <a:r>
              <a:rPr lang="zh-CN" altLang="zh-CN" dirty="0">
                <a:effectLst/>
              </a:rPr>
              <a:t>程序的基本构成</a:t>
            </a:r>
            <a:endParaRPr lang="zh-CN" altLang="en-US" dirty="0"/>
          </a:p>
        </p:txBody>
      </p:sp>
      <p:sp>
        <p:nvSpPr>
          <p:cNvPr id="3" name="内容占位符 2"/>
          <p:cNvSpPr>
            <a:spLocks noGrp="1"/>
          </p:cNvSpPr>
          <p:nvPr>
            <p:ph idx="1"/>
          </p:nvPr>
        </p:nvSpPr>
        <p:spPr/>
        <p:txBody>
          <a:bodyPr>
            <a:normAutofit/>
          </a:bodyPr>
          <a:lstStyle/>
          <a:p>
            <a:r>
              <a:rPr lang="en-US" altLang="zh-CN" dirty="0"/>
              <a:t>3</a:t>
            </a:r>
            <a:r>
              <a:rPr lang="zh-CN" altLang="en-US" dirty="0"/>
              <a:t>．变量</a:t>
            </a:r>
          </a:p>
          <a:p>
            <a:pPr lvl="1"/>
            <a:r>
              <a:rPr lang="zh-CN" altLang="en-US" dirty="0"/>
              <a:t>（</a:t>
            </a:r>
            <a:r>
              <a:rPr lang="en-US" altLang="zh-CN" dirty="0"/>
              <a:t>4</a:t>
            </a:r>
            <a:r>
              <a:rPr lang="zh-CN" altLang="en-US" dirty="0"/>
              <a:t>）变量的作用域</a:t>
            </a:r>
          </a:p>
          <a:p>
            <a:pPr lvl="2"/>
            <a:r>
              <a:rPr lang="zh-CN" altLang="en-US" dirty="0"/>
              <a:t>和许多编程语言一样，在</a:t>
            </a:r>
            <a:r>
              <a:rPr lang="en-US" altLang="zh-CN" dirty="0"/>
              <a:t>JavaScript</a:t>
            </a:r>
            <a:r>
              <a:rPr lang="zh-CN" altLang="en-US" dirty="0"/>
              <a:t>中也有全局变量和局部变量。全局变量是定义在所有函数体之外的变量，其作用域范围是声明处之后的所有函数。而局部变量是定义在某个函数体之内的变量，只允许在该函数内使用，而对其它函数则是不可见的。关于函数的概念在后面会进行介绍</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24</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51381059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6.2  JavaScript</a:t>
            </a:r>
            <a:r>
              <a:rPr lang="zh-CN" altLang="zh-CN" dirty="0">
                <a:effectLst/>
              </a:rPr>
              <a:t>程序的基本构成</a:t>
            </a:r>
            <a:endParaRPr lang="zh-CN" altLang="en-US" dirty="0"/>
          </a:p>
        </p:txBody>
      </p:sp>
      <p:sp>
        <p:nvSpPr>
          <p:cNvPr id="3" name="内容占位符 2"/>
          <p:cNvSpPr>
            <a:spLocks noGrp="1"/>
          </p:cNvSpPr>
          <p:nvPr>
            <p:ph idx="1"/>
          </p:nvPr>
        </p:nvSpPr>
        <p:spPr/>
        <p:txBody>
          <a:bodyPr>
            <a:normAutofit/>
          </a:bodyPr>
          <a:lstStyle/>
          <a:p>
            <a:r>
              <a:rPr lang="en-US" altLang="zh-CN" dirty="0"/>
              <a:t>4</a:t>
            </a:r>
            <a:r>
              <a:rPr lang="zh-CN" altLang="en-US" dirty="0"/>
              <a:t>．</a:t>
            </a:r>
            <a:r>
              <a:rPr lang="zh-CN" altLang="en-US" dirty="0" smtClean="0"/>
              <a:t>运算符</a:t>
            </a:r>
            <a:endParaRPr lang="en-US" altLang="zh-CN" dirty="0" smtClean="0"/>
          </a:p>
          <a:p>
            <a:r>
              <a:rPr lang="zh-CN" altLang="en-US" dirty="0"/>
              <a:t>（</a:t>
            </a:r>
            <a:r>
              <a:rPr lang="en-US" altLang="zh-CN" dirty="0"/>
              <a:t>1</a:t>
            </a:r>
            <a:r>
              <a:rPr lang="zh-CN" altLang="en-US" dirty="0"/>
              <a:t>）算术运算</a:t>
            </a:r>
            <a:r>
              <a:rPr lang="zh-CN" altLang="en-US" dirty="0" smtClean="0"/>
              <a:t>符：</a:t>
            </a:r>
            <a:r>
              <a:rPr lang="en-US" altLang="zh-CN" dirty="0" smtClean="0"/>
              <a:t>+</a:t>
            </a:r>
            <a:r>
              <a:rPr lang="zh-CN" altLang="en-US" dirty="0"/>
              <a:t>（操作数为数值时代表加法运算，操作数为字符串时代表连接运算）、</a:t>
            </a:r>
            <a:r>
              <a:rPr lang="en-US" altLang="zh-CN" dirty="0"/>
              <a:t>-</a:t>
            </a:r>
            <a:r>
              <a:rPr lang="zh-CN" altLang="en-US" dirty="0"/>
              <a:t>（单目为取相反数运算，双目为减法运算）、*（乘法）、</a:t>
            </a:r>
            <a:r>
              <a:rPr lang="en-US" altLang="zh-CN" dirty="0"/>
              <a:t>/</a:t>
            </a:r>
            <a:r>
              <a:rPr lang="zh-CN" altLang="en-US" dirty="0"/>
              <a:t>（除法）、</a:t>
            </a:r>
            <a:r>
              <a:rPr lang="en-US" altLang="zh-CN" dirty="0"/>
              <a:t>++</a:t>
            </a:r>
            <a:r>
              <a:rPr lang="zh-CN" altLang="en-US" dirty="0"/>
              <a:t>（自增</a:t>
            </a:r>
            <a:r>
              <a:rPr lang="en-US" altLang="zh-CN" dirty="0"/>
              <a:t>1</a:t>
            </a:r>
            <a:r>
              <a:rPr lang="zh-CN" altLang="en-US" dirty="0"/>
              <a:t>）、</a:t>
            </a:r>
            <a:r>
              <a:rPr lang="en-US" altLang="zh-CN" dirty="0"/>
              <a:t>--</a:t>
            </a:r>
            <a:r>
              <a:rPr lang="zh-CN" altLang="en-US" dirty="0"/>
              <a:t>（自减</a:t>
            </a:r>
            <a:r>
              <a:rPr lang="en-US" altLang="zh-CN" dirty="0"/>
              <a:t>1</a:t>
            </a:r>
            <a:r>
              <a:rPr lang="zh-CN" altLang="en-US" dirty="0"/>
              <a:t>）、</a:t>
            </a:r>
            <a:r>
              <a:rPr lang="en-US" altLang="zh-CN" dirty="0"/>
              <a:t>%</a:t>
            </a:r>
            <a:r>
              <a:rPr lang="zh-CN" altLang="en-US" dirty="0"/>
              <a:t>（取模，也叫求余）、</a:t>
            </a:r>
            <a:r>
              <a:rPr lang="en-US" altLang="zh-CN" dirty="0"/>
              <a:t>|</a:t>
            </a:r>
            <a:r>
              <a:rPr lang="zh-CN" altLang="en-US" dirty="0"/>
              <a:t>（按位或）、</a:t>
            </a:r>
            <a:r>
              <a:rPr lang="en-US" altLang="zh-CN" dirty="0"/>
              <a:t>&amp;(</a:t>
            </a:r>
            <a:r>
              <a:rPr lang="zh-CN" altLang="en-US" dirty="0"/>
              <a:t>按位与</a:t>
            </a:r>
            <a:r>
              <a:rPr lang="en-US" altLang="zh-CN" dirty="0"/>
              <a:t>)</a:t>
            </a:r>
            <a:r>
              <a:rPr lang="zh-CN" altLang="en-US" dirty="0"/>
              <a:t>、</a:t>
            </a:r>
            <a:r>
              <a:rPr lang="en-US" altLang="zh-CN" dirty="0"/>
              <a:t>&lt;&lt;</a:t>
            </a:r>
            <a:r>
              <a:rPr lang="zh-CN" altLang="en-US" dirty="0"/>
              <a:t>（左移）、</a:t>
            </a:r>
            <a:r>
              <a:rPr lang="en-US" altLang="zh-CN" dirty="0"/>
              <a:t>&gt;&gt;</a:t>
            </a:r>
            <a:r>
              <a:rPr lang="zh-CN" altLang="en-US" dirty="0"/>
              <a:t>（右移）、</a:t>
            </a:r>
            <a:r>
              <a:rPr lang="en-US" altLang="zh-CN" dirty="0"/>
              <a:t>&gt;&gt;&gt;</a:t>
            </a:r>
            <a:r>
              <a:rPr lang="zh-CN" altLang="en-US" dirty="0"/>
              <a:t>（右移，零填充）、</a:t>
            </a:r>
            <a:r>
              <a:rPr lang="en-US" altLang="zh-CN" dirty="0"/>
              <a:t>~</a:t>
            </a:r>
            <a:r>
              <a:rPr lang="zh-CN" altLang="en-US" dirty="0"/>
              <a:t>（取补）</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25</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51381059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6.2  JavaScript</a:t>
            </a:r>
            <a:r>
              <a:rPr lang="zh-CN" altLang="zh-CN" dirty="0">
                <a:effectLst/>
              </a:rPr>
              <a:t>程序的基本构成</a:t>
            </a:r>
            <a:endParaRPr lang="zh-CN" altLang="en-US" dirty="0"/>
          </a:p>
        </p:txBody>
      </p:sp>
      <p:sp>
        <p:nvSpPr>
          <p:cNvPr id="3" name="内容占位符 2"/>
          <p:cNvSpPr>
            <a:spLocks noGrp="1"/>
          </p:cNvSpPr>
          <p:nvPr>
            <p:ph idx="1"/>
          </p:nvPr>
        </p:nvSpPr>
        <p:spPr/>
        <p:txBody>
          <a:bodyPr>
            <a:normAutofit/>
          </a:bodyPr>
          <a:lstStyle/>
          <a:p>
            <a:r>
              <a:rPr lang="en-US" altLang="zh-CN" dirty="0"/>
              <a:t>4</a:t>
            </a:r>
            <a:r>
              <a:rPr lang="zh-CN" altLang="en-US" dirty="0"/>
              <a:t>．</a:t>
            </a:r>
            <a:r>
              <a:rPr lang="zh-CN" altLang="en-US" dirty="0" smtClean="0"/>
              <a:t>运算符</a:t>
            </a:r>
            <a:endParaRPr lang="en-US" altLang="zh-CN" dirty="0" smtClean="0"/>
          </a:p>
          <a:p>
            <a:pPr lvl="1"/>
            <a:r>
              <a:rPr lang="zh-CN" altLang="en-US" dirty="0"/>
              <a:t>（</a:t>
            </a:r>
            <a:r>
              <a:rPr lang="en-US" altLang="zh-CN" dirty="0"/>
              <a:t>2</a:t>
            </a:r>
            <a:r>
              <a:rPr lang="zh-CN" altLang="en-US" dirty="0"/>
              <a:t>）关系</a:t>
            </a:r>
            <a:r>
              <a:rPr lang="zh-CN" altLang="en-US" dirty="0" smtClean="0"/>
              <a:t>运算符：关系</a:t>
            </a:r>
            <a:r>
              <a:rPr lang="zh-CN" altLang="en-US" dirty="0"/>
              <a:t>运算符用于比较两个操作数之间的大小关系，并且只可能返回</a:t>
            </a:r>
            <a:r>
              <a:rPr lang="en-US" altLang="zh-CN" dirty="0"/>
              <a:t>true</a:t>
            </a:r>
            <a:r>
              <a:rPr lang="zh-CN" altLang="en-US" dirty="0"/>
              <a:t>或</a:t>
            </a:r>
            <a:r>
              <a:rPr lang="en-US" altLang="zh-CN" dirty="0"/>
              <a:t>false</a:t>
            </a:r>
            <a:r>
              <a:rPr lang="zh-CN" altLang="en-US" dirty="0"/>
              <a:t>作为运算结果。关系运算符一共有</a:t>
            </a:r>
            <a:r>
              <a:rPr lang="en-US" altLang="zh-CN" dirty="0"/>
              <a:t>6</a:t>
            </a:r>
            <a:r>
              <a:rPr lang="zh-CN" altLang="en-US" dirty="0"/>
              <a:t>种：</a:t>
            </a:r>
            <a:r>
              <a:rPr lang="en-US" altLang="zh-CN" dirty="0"/>
              <a:t>&lt;</a:t>
            </a:r>
            <a:r>
              <a:rPr lang="zh-CN" altLang="en-US" dirty="0"/>
              <a:t>（小于）、</a:t>
            </a:r>
            <a:r>
              <a:rPr lang="en-US" altLang="zh-CN" dirty="0"/>
              <a:t>&gt;</a:t>
            </a:r>
            <a:r>
              <a:rPr lang="zh-CN" altLang="en-US" dirty="0"/>
              <a:t>（大于）、</a:t>
            </a:r>
            <a:r>
              <a:rPr lang="en-US" altLang="zh-CN" dirty="0"/>
              <a:t>&lt;=</a:t>
            </a:r>
            <a:r>
              <a:rPr lang="zh-CN" altLang="en-US" dirty="0"/>
              <a:t>（小于等于）、</a:t>
            </a:r>
            <a:r>
              <a:rPr lang="en-US" altLang="zh-CN" dirty="0"/>
              <a:t>&gt;=</a:t>
            </a:r>
            <a:r>
              <a:rPr lang="zh-CN" altLang="en-US" dirty="0"/>
              <a:t>（大于等于）、</a:t>
            </a:r>
            <a:r>
              <a:rPr lang="en-US" altLang="zh-CN" dirty="0"/>
              <a:t>==</a:t>
            </a:r>
            <a:r>
              <a:rPr lang="zh-CN" altLang="en-US" dirty="0"/>
              <a:t>（等于）、</a:t>
            </a:r>
            <a:r>
              <a:rPr lang="en-US" altLang="zh-CN" dirty="0"/>
              <a:t>!=</a:t>
            </a:r>
            <a:r>
              <a:rPr lang="zh-CN" altLang="en-US" dirty="0"/>
              <a:t>（不等于）</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26</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40237566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6.2  JavaScript</a:t>
            </a:r>
            <a:r>
              <a:rPr lang="zh-CN" altLang="zh-CN" dirty="0">
                <a:effectLst/>
              </a:rPr>
              <a:t>程序的基本构成</a:t>
            </a:r>
            <a:endParaRPr lang="zh-CN" altLang="en-US" dirty="0"/>
          </a:p>
        </p:txBody>
      </p:sp>
      <p:sp>
        <p:nvSpPr>
          <p:cNvPr id="3" name="内容占位符 2"/>
          <p:cNvSpPr>
            <a:spLocks noGrp="1"/>
          </p:cNvSpPr>
          <p:nvPr>
            <p:ph idx="1"/>
          </p:nvPr>
        </p:nvSpPr>
        <p:spPr/>
        <p:txBody>
          <a:bodyPr>
            <a:normAutofit/>
          </a:bodyPr>
          <a:lstStyle/>
          <a:p>
            <a:r>
              <a:rPr lang="en-US" altLang="zh-CN" dirty="0"/>
              <a:t>4</a:t>
            </a:r>
            <a:r>
              <a:rPr lang="zh-CN" altLang="en-US" dirty="0"/>
              <a:t>．</a:t>
            </a:r>
            <a:r>
              <a:rPr lang="zh-CN" altLang="en-US" dirty="0" smtClean="0"/>
              <a:t>运算符</a:t>
            </a:r>
            <a:endParaRPr lang="en-US" altLang="zh-CN" dirty="0" smtClean="0"/>
          </a:p>
          <a:p>
            <a:pPr lvl="1"/>
            <a:r>
              <a:rPr lang="zh-CN" altLang="en-US" dirty="0"/>
              <a:t>（</a:t>
            </a:r>
            <a:r>
              <a:rPr lang="en-US" altLang="zh-CN" dirty="0"/>
              <a:t>3</a:t>
            </a:r>
            <a:r>
              <a:rPr lang="zh-CN" altLang="en-US" dirty="0"/>
              <a:t>）逻辑运算</a:t>
            </a:r>
            <a:r>
              <a:rPr lang="zh-CN" altLang="en-US" dirty="0" smtClean="0"/>
              <a:t>符：</a:t>
            </a:r>
            <a:r>
              <a:rPr lang="en-US" altLang="zh-CN" dirty="0" smtClean="0"/>
              <a:t>!</a:t>
            </a:r>
            <a:r>
              <a:rPr lang="zh-CN" altLang="en-US" dirty="0"/>
              <a:t>（逻辑非）、</a:t>
            </a:r>
            <a:r>
              <a:rPr lang="en-US" altLang="zh-CN" dirty="0"/>
              <a:t>&amp;&amp;</a:t>
            </a:r>
            <a:r>
              <a:rPr lang="zh-CN" altLang="en-US" dirty="0"/>
              <a:t>（逻辑与）、</a:t>
            </a:r>
            <a:r>
              <a:rPr lang="en-US" altLang="zh-CN" dirty="0"/>
              <a:t>||</a:t>
            </a:r>
            <a:r>
              <a:rPr lang="zh-CN" altLang="en-US" dirty="0"/>
              <a:t>（逻辑或）。例如，已知闰年的判断方法是：如果能被</a:t>
            </a:r>
            <a:r>
              <a:rPr lang="en-US" altLang="zh-CN" dirty="0"/>
              <a:t>4</a:t>
            </a:r>
            <a:r>
              <a:rPr lang="zh-CN" altLang="en-US" dirty="0"/>
              <a:t>整除但不能被</a:t>
            </a:r>
            <a:r>
              <a:rPr lang="en-US" altLang="zh-CN" dirty="0"/>
              <a:t>100</a:t>
            </a:r>
            <a:r>
              <a:rPr lang="zh-CN" altLang="en-US" dirty="0"/>
              <a:t>整除，或者能被</a:t>
            </a:r>
            <a:r>
              <a:rPr lang="en-US" altLang="zh-CN" dirty="0"/>
              <a:t>400</a:t>
            </a:r>
            <a:r>
              <a:rPr lang="zh-CN" altLang="en-US" dirty="0"/>
              <a:t>整除。假定要判断的年份存储在变量</a:t>
            </a:r>
            <a:r>
              <a:rPr lang="en-US" altLang="zh-CN" dirty="0"/>
              <a:t>year</a:t>
            </a:r>
            <a:r>
              <a:rPr lang="zh-CN" altLang="en-US" dirty="0"/>
              <a:t>中，那么判断闰年的</a:t>
            </a:r>
            <a:r>
              <a:rPr lang="en-US" altLang="zh-CN" dirty="0"/>
              <a:t>JavaScript</a:t>
            </a:r>
            <a:r>
              <a:rPr lang="zh-CN" altLang="en-US" dirty="0"/>
              <a:t>表达式可写成：</a:t>
            </a:r>
            <a:r>
              <a:rPr lang="en-US" altLang="zh-CN" sz="2400" dirty="0"/>
              <a:t>(year%4==0&amp;&amp;year%100!=0)||year%400==0</a:t>
            </a:r>
            <a:r>
              <a:rPr lang="en-US" altLang="zh-CN" sz="2400" dirty="0" smtClean="0"/>
              <a:t>)</a:t>
            </a:r>
            <a:endParaRPr lang="zh-CN" altLang="en-US" sz="24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27</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40237566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6.2  JavaScript</a:t>
            </a:r>
            <a:r>
              <a:rPr lang="zh-CN" altLang="zh-CN" dirty="0">
                <a:effectLst/>
              </a:rPr>
              <a:t>程序的基本构成</a:t>
            </a:r>
            <a:endParaRPr lang="zh-CN" altLang="en-US" dirty="0"/>
          </a:p>
        </p:txBody>
      </p:sp>
      <p:sp>
        <p:nvSpPr>
          <p:cNvPr id="3" name="内容占位符 2"/>
          <p:cNvSpPr>
            <a:spLocks noGrp="1"/>
          </p:cNvSpPr>
          <p:nvPr>
            <p:ph idx="1"/>
          </p:nvPr>
        </p:nvSpPr>
        <p:spPr/>
        <p:txBody>
          <a:bodyPr>
            <a:normAutofit/>
          </a:bodyPr>
          <a:lstStyle/>
          <a:p>
            <a:r>
              <a:rPr lang="en-US" altLang="zh-CN" dirty="0"/>
              <a:t>4</a:t>
            </a:r>
            <a:r>
              <a:rPr lang="zh-CN" altLang="en-US" dirty="0"/>
              <a:t>．</a:t>
            </a:r>
            <a:r>
              <a:rPr lang="zh-CN" altLang="en-US" dirty="0" smtClean="0"/>
              <a:t>运算符</a:t>
            </a:r>
            <a:endParaRPr lang="en-US" altLang="zh-CN" dirty="0" smtClean="0"/>
          </a:p>
          <a:p>
            <a:pPr lvl="1"/>
            <a:r>
              <a:rPr lang="zh-CN" altLang="en-US" dirty="0"/>
              <a:t>（</a:t>
            </a:r>
            <a:r>
              <a:rPr lang="en-US" altLang="zh-CN" dirty="0"/>
              <a:t>4</a:t>
            </a:r>
            <a:r>
              <a:rPr lang="zh-CN" altLang="en-US" dirty="0"/>
              <a:t>）位</a:t>
            </a:r>
            <a:r>
              <a:rPr lang="zh-CN" altLang="en-US" dirty="0" smtClean="0"/>
              <a:t>运算符：任何</a:t>
            </a:r>
            <a:r>
              <a:rPr lang="zh-CN" altLang="en-US" dirty="0"/>
              <a:t>信息在计算机中都是以二进制的形式保存的，位运算用于对操作数中的二进制位进行运算，分为位逻辑运算符和位移运算符。主要包含</a:t>
            </a:r>
            <a:r>
              <a:rPr lang="en-US" altLang="zh-CN" dirty="0"/>
              <a:t>&amp;</a:t>
            </a:r>
            <a:r>
              <a:rPr lang="zh-CN" altLang="en-US" dirty="0"/>
              <a:t>（按位与）、</a:t>
            </a:r>
            <a:r>
              <a:rPr lang="en-US" altLang="zh-CN" dirty="0"/>
              <a:t>|</a:t>
            </a:r>
            <a:r>
              <a:rPr lang="zh-CN" altLang="en-US" dirty="0"/>
              <a:t>（按位或）、</a:t>
            </a:r>
            <a:r>
              <a:rPr lang="en-US" altLang="zh-CN" dirty="0"/>
              <a:t>^</a:t>
            </a:r>
            <a:r>
              <a:rPr lang="zh-CN" altLang="en-US" dirty="0"/>
              <a:t>（按位异或）、</a:t>
            </a:r>
            <a:r>
              <a:rPr lang="en-US" altLang="zh-CN" dirty="0"/>
              <a:t>&gt;&gt;</a:t>
            </a:r>
            <a:r>
              <a:rPr lang="zh-CN" altLang="en-US" dirty="0"/>
              <a:t>（按位右移）、</a:t>
            </a:r>
            <a:r>
              <a:rPr lang="en-US" altLang="zh-CN" dirty="0"/>
              <a:t>&lt;&lt;</a:t>
            </a:r>
            <a:r>
              <a:rPr lang="zh-CN" altLang="en-US" dirty="0"/>
              <a:t>（按位左移）等。位运算符在</a:t>
            </a:r>
            <a:r>
              <a:rPr lang="en-US" altLang="zh-CN" dirty="0"/>
              <a:t>JavaScript</a:t>
            </a:r>
            <a:r>
              <a:rPr lang="zh-CN" altLang="en-US" dirty="0"/>
              <a:t>开发中很少使用</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28</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40237566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6.2  JavaScript</a:t>
            </a:r>
            <a:r>
              <a:rPr lang="zh-CN" altLang="zh-CN" dirty="0">
                <a:effectLst/>
              </a:rPr>
              <a:t>程序的基本构成</a:t>
            </a:r>
            <a:endParaRPr lang="zh-CN" altLang="en-US" dirty="0"/>
          </a:p>
        </p:txBody>
      </p:sp>
      <p:sp>
        <p:nvSpPr>
          <p:cNvPr id="3" name="内容占位符 2"/>
          <p:cNvSpPr>
            <a:spLocks noGrp="1"/>
          </p:cNvSpPr>
          <p:nvPr>
            <p:ph idx="1"/>
          </p:nvPr>
        </p:nvSpPr>
        <p:spPr/>
        <p:txBody>
          <a:bodyPr>
            <a:normAutofit/>
          </a:bodyPr>
          <a:lstStyle/>
          <a:p>
            <a:r>
              <a:rPr lang="en-US" altLang="zh-CN" dirty="0"/>
              <a:t>4</a:t>
            </a:r>
            <a:r>
              <a:rPr lang="zh-CN" altLang="en-US" dirty="0"/>
              <a:t>．</a:t>
            </a:r>
            <a:r>
              <a:rPr lang="zh-CN" altLang="en-US" dirty="0" smtClean="0"/>
              <a:t>运算符</a:t>
            </a:r>
            <a:endParaRPr lang="en-US" altLang="zh-CN" dirty="0" smtClean="0"/>
          </a:p>
          <a:p>
            <a:pPr lvl="1"/>
            <a:r>
              <a:rPr lang="zh-CN" altLang="en-US" dirty="0"/>
              <a:t>（</a:t>
            </a:r>
            <a:r>
              <a:rPr lang="en-US" altLang="zh-CN" dirty="0"/>
              <a:t>5</a:t>
            </a:r>
            <a:r>
              <a:rPr lang="zh-CN" altLang="en-US" dirty="0"/>
              <a:t>）其他</a:t>
            </a:r>
            <a:r>
              <a:rPr lang="zh-CN" altLang="en-US" dirty="0" smtClean="0"/>
              <a:t>运算符：</a:t>
            </a:r>
            <a:r>
              <a:rPr lang="en-US" altLang="zh-CN" dirty="0" smtClean="0"/>
              <a:t>=</a:t>
            </a:r>
            <a:r>
              <a:rPr lang="zh-CN" altLang="en-US" dirty="0"/>
              <a:t>（赋值运算符）、</a:t>
            </a:r>
            <a:r>
              <a:rPr lang="en-US" altLang="zh-CN" dirty="0"/>
              <a:t>+=</a:t>
            </a:r>
            <a:r>
              <a:rPr lang="zh-CN" altLang="en-US" dirty="0"/>
              <a:t>（复合加法赋值运算符）、</a:t>
            </a:r>
            <a:r>
              <a:rPr lang="en-US" altLang="zh-CN" dirty="0"/>
              <a:t>-=</a:t>
            </a:r>
            <a:r>
              <a:rPr lang="zh-CN" altLang="en-US" dirty="0"/>
              <a:t>（复合减法赋值运算符）、*</a:t>
            </a:r>
            <a:r>
              <a:rPr lang="en-US" altLang="zh-CN" dirty="0"/>
              <a:t>=</a:t>
            </a:r>
            <a:r>
              <a:rPr lang="zh-CN" altLang="en-US" dirty="0"/>
              <a:t>（复合乘法赋值运算符）、</a:t>
            </a:r>
            <a:r>
              <a:rPr lang="en-US" altLang="zh-CN" dirty="0"/>
              <a:t>/=</a:t>
            </a:r>
            <a:r>
              <a:rPr lang="zh-CN" altLang="en-US" dirty="0"/>
              <a:t>（复合除法赋值运算符）、</a:t>
            </a:r>
            <a:r>
              <a:rPr lang="en-US" altLang="zh-CN" dirty="0"/>
              <a:t>%=</a:t>
            </a:r>
            <a:r>
              <a:rPr lang="zh-CN" altLang="en-US" dirty="0"/>
              <a:t>（复合取模赋值运算符）、</a:t>
            </a:r>
            <a:r>
              <a:rPr lang="en-US" altLang="zh-CN" dirty="0"/>
              <a:t>? :</a:t>
            </a:r>
            <a:r>
              <a:rPr lang="zh-CN" altLang="en-US" dirty="0"/>
              <a:t>（条件运算符）等</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29</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4023756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6.1 JavaScript</a:t>
            </a:r>
            <a:r>
              <a:rPr lang="zh-CN" altLang="en-US" dirty="0" smtClean="0"/>
              <a:t>概述</a:t>
            </a:r>
            <a:endParaRPr lang="zh-CN" altLang="en-US" dirty="0"/>
          </a:p>
        </p:txBody>
      </p:sp>
      <p:sp>
        <p:nvSpPr>
          <p:cNvPr id="3" name="内容占位符 2"/>
          <p:cNvSpPr>
            <a:spLocks noGrp="1"/>
          </p:cNvSpPr>
          <p:nvPr>
            <p:ph idx="1"/>
          </p:nvPr>
        </p:nvSpPr>
        <p:spPr/>
        <p:txBody>
          <a:bodyPr>
            <a:normAutofit fontScale="92500" lnSpcReduction="20000"/>
          </a:bodyPr>
          <a:lstStyle/>
          <a:p>
            <a:r>
              <a:rPr lang="en-US" altLang="zh-CN" dirty="0"/>
              <a:t>6.1.1  JavaScript</a:t>
            </a:r>
            <a:r>
              <a:rPr lang="zh-CN" altLang="en-US" dirty="0"/>
              <a:t>简介</a:t>
            </a:r>
          </a:p>
          <a:p>
            <a:r>
              <a:rPr lang="en-US" altLang="zh-CN" dirty="0"/>
              <a:t>1</a:t>
            </a:r>
            <a:r>
              <a:rPr lang="zh-CN" altLang="en-US" dirty="0"/>
              <a:t>．</a:t>
            </a:r>
            <a:r>
              <a:rPr lang="en-US" altLang="zh-CN" dirty="0"/>
              <a:t>JavaScript</a:t>
            </a:r>
            <a:r>
              <a:rPr lang="zh-CN" altLang="en-US" dirty="0"/>
              <a:t>是什么</a:t>
            </a:r>
          </a:p>
          <a:p>
            <a:pPr lvl="1"/>
            <a:r>
              <a:rPr lang="en-US" altLang="zh-CN" dirty="0"/>
              <a:t>JavaScript</a:t>
            </a:r>
            <a:r>
              <a:rPr lang="zh-CN" altLang="en-US" dirty="0"/>
              <a:t>是一种基于对象和事件驱动并具有相对安全性的脚本语言，同时也是一种广泛运用于客户端</a:t>
            </a:r>
            <a:r>
              <a:rPr lang="en-US" altLang="zh-CN" dirty="0"/>
              <a:t>Web</a:t>
            </a:r>
            <a:r>
              <a:rPr lang="zh-CN" altLang="en-US" dirty="0"/>
              <a:t>开发的脚本语言，通常直接嵌入到</a:t>
            </a:r>
            <a:r>
              <a:rPr lang="en-US" altLang="zh-CN" dirty="0"/>
              <a:t>HTML</a:t>
            </a:r>
            <a:r>
              <a:rPr lang="zh-CN" altLang="en-US" dirty="0"/>
              <a:t>代码中为网页添加动态功能，实现用户与网页的交互（比如响应用户的鼠标单击操作），是一种动态、弱类型、基于原型、支持对象的语言，它主要是通过</a:t>
            </a:r>
            <a:r>
              <a:rPr lang="en-US" altLang="zh-CN" dirty="0"/>
              <a:t>&lt;script&gt;&lt;/script&gt;</a:t>
            </a:r>
            <a:r>
              <a:rPr lang="zh-CN" altLang="en-US" dirty="0"/>
              <a:t>标记嵌入到标准的</a:t>
            </a:r>
            <a:r>
              <a:rPr lang="en-US" altLang="zh-CN" dirty="0"/>
              <a:t>HTML</a:t>
            </a:r>
            <a:r>
              <a:rPr lang="zh-CN" altLang="en-US" dirty="0"/>
              <a:t>网页中并由浏览器负责解释和执行。</a:t>
            </a:r>
            <a:r>
              <a:rPr lang="en-US" altLang="zh-CN" dirty="0"/>
              <a:t>JavaScript</a:t>
            </a:r>
            <a:r>
              <a:rPr lang="zh-CN" altLang="en-US" dirty="0"/>
              <a:t>的出现在一定程度上弥补了</a:t>
            </a:r>
            <a:r>
              <a:rPr lang="en-US" altLang="zh-CN" dirty="0"/>
              <a:t>HTML</a:t>
            </a:r>
            <a:r>
              <a:rPr lang="zh-CN" altLang="en-US" dirty="0"/>
              <a:t>语言所存在的短处。当然，</a:t>
            </a:r>
            <a:r>
              <a:rPr lang="en-US" altLang="zh-CN" dirty="0"/>
              <a:t>JavaScript</a:t>
            </a:r>
            <a:r>
              <a:rPr lang="zh-CN" altLang="en-US" dirty="0"/>
              <a:t>也可以用于其他场合，如服务器端编程</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81934286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6.2  JavaScript</a:t>
            </a:r>
            <a:r>
              <a:rPr lang="zh-CN" altLang="zh-CN" dirty="0">
                <a:effectLst/>
              </a:rPr>
              <a:t>程序的基本构成</a:t>
            </a:r>
            <a:endParaRPr lang="zh-CN" altLang="en-US" dirty="0"/>
          </a:p>
        </p:txBody>
      </p:sp>
      <p:sp>
        <p:nvSpPr>
          <p:cNvPr id="3" name="内容占位符 2"/>
          <p:cNvSpPr>
            <a:spLocks noGrp="1"/>
          </p:cNvSpPr>
          <p:nvPr>
            <p:ph idx="1"/>
          </p:nvPr>
        </p:nvSpPr>
        <p:spPr>
          <a:xfrm>
            <a:off x="381000" y="1371600"/>
            <a:ext cx="7924800" cy="4953000"/>
          </a:xfrm>
        </p:spPr>
        <p:txBody>
          <a:bodyPr>
            <a:normAutofit fontScale="85000" lnSpcReduction="20000"/>
          </a:bodyPr>
          <a:lstStyle/>
          <a:p>
            <a:r>
              <a:rPr lang="en-US" altLang="zh-CN" dirty="0"/>
              <a:t>5</a:t>
            </a:r>
            <a:r>
              <a:rPr lang="zh-CN" altLang="en-US" dirty="0"/>
              <a:t>．表达式</a:t>
            </a:r>
          </a:p>
          <a:p>
            <a:pPr lvl="1"/>
            <a:r>
              <a:rPr lang="zh-CN" altLang="en-US" dirty="0"/>
              <a:t>在声明了若干变量后，就可以对它们进行所需的组合运算，这一过程通常借助于表达式来完成。表达式可以看作是若干数据（变量或常量）之间的一种或多种运算的集合，可以分为算术表达式、字符串表达式、赋值表达式、布尔表达式、逻辑表达式等。如：</a:t>
            </a:r>
            <a:r>
              <a:rPr lang="en-US" altLang="zh-CN" dirty="0"/>
              <a:t>(</a:t>
            </a:r>
            <a:r>
              <a:rPr lang="en-US" altLang="zh-CN" dirty="0" err="1"/>
              <a:t>x+y</a:t>
            </a:r>
            <a:r>
              <a:rPr lang="en-US" altLang="zh-CN" dirty="0"/>
              <a:t>)*10+(z-3)*20</a:t>
            </a:r>
            <a:r>
              <a:rPr lang="zh-CN" altLang="en-US" dirty="0"/>
              <a:t>是一个算术表达式，</a:t>
            </a:r>
            <a:r>
              <a:rPr lang="en-US" altLang="zh-CN" dirty="0"/>
              <a:t>age&gt;=20 &amp;&amp; age&lt;40</a:t>
            </a:r>
            <a:r>
              <a:rPr lang="zh-CN" altLang="en-US" dirty="0"/>
              <a:t>是一个逻辑表达式。</a:t>
            </a:r>
          </a:p>
          <a:p>
            <a:pPr lvl="1"/>
            <a:r>
              <a:rPr lang="zh-CN" altLang="en-US" dirty="0"/>
              <a:t>在一个表达式中如果涉及到多种运算符，则按照不同运算符的优先级高低依次运算，如果存在优先级相同的多个运算符时，还要参考这些运算符的结合性</a:t>
            </a:r>
            <a:r>
              <a:rPr lang="zh-CN" altLang="en-US" dirty="0" smtClean="0"/>
              <a:t>。</a:t>
            </a:r>
            <a:endParaRPr lang="en-US" altLang="zh-CN" dirty="0" smtClean="0"/>
          </a:p>
          <a:p>
            <a:pPr lvl="1"/>
            <a:r>
              <a:rPr lang="zh-CN" altLang="en-US" dirty="0" smtClean="0"/>
              <a:t>为了</a:t>
            </a:r>
            <a:r>
              <a:rPr lang="zh-CN" altLang="en-US" dirty="0"/>
              <a:t>增强代码的可读性，在编写表达式的时候，大家应注意尽量使用圆括号来明确运算执行的优先顺序</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30</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51381059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6.2  JavaScript</a:t>
            </a:r>
            <a:r>
              <a:rPr lang="zh-CN" altLang="zh-CN" dirty="0">
                <a:effectLst/>
              </a:rPr>
              <a:t>程序的基本构成</a:t>
            </a:r>
            <a:endParaRPr lang="zh-CN" altLang="en-US" dirty="0"/>
          </a:p>
        </p:txBody>
      </p:sp>
      <p:sp>
        <p:nvSpPr>
          <p:cNvPr id="3" name="内容占位符 2"/>
          <p:cNvSpPr>
            <a:spLocks noGrp="1"/>
          </p:cNvSpPr>
          <p:nvPr>
            <p:ph idx="1"/>
          </p:nvPr>
        </p:nvSpPr>
        <p:spPr/>
        <p:txBody>
          <a:bodyPr>
            <a:normAutofit/>
          </a:bodyPr>
          <a:lstStyle/>
          <a:p>
            <a:r>
              <a:rPr lang="en-US" altLang="zh-CN" dirty="0"/>
              <a:t>6.2.2  </a:t>
            </a:r>
            <a:r>
              <a:rPr lang="zh-CN" altLang="en-US" dirty="0"/>
              <a:t>程序控制结构</a:t>
            </a:r>
          </a:p>
          <a:p>
            <a:r>
              <a:rPr lang="zh-CN" altLang="en-US" dirty="0"/>
              <a:t>在任何一种语言中，程序控制流都是必须具备的，它保证了程序能够按照程序员所设计的流程自动执行。</a:t>
            </a:r>
            <a:r>
              <a:rPr lang="en-US" altLang="zh-CN" dirty="0"/>
              <a:t>JavaScript</a:t>
            </a:r>
            <a:r>
              <a:rPr lang="zh-CN" altLang="en-US" dirty="0"/>
              <a:t>的程序控制结构共有顺序、分支、循环这三种。事实上，无论是多么复杂的算法及流程，最终都可以通过这三种控制结构实现出来</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31</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51381059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6.2  JavaScript</a:t>
            </a:r>
            <a:r>
              <a:rPr lang="zh-CN" altLang="zh-CN" dirty="0">
                <a:effectLst/>
              </a:rPr>
              <a:t>程序的基本构成</a:t>
            </a:r>
            <a:endParaRPr lang="zh-CN" altLang="en-US" dirty="0"/>
          </a:p>
        </p:txBody>
      </p:sp>
      <p:sp>
        <p:nvSpPr>
          <p:cNvPr id="3" name="内容占位符 2"/>
          <p:cNvSpPr>
            <a:spLocks noGrp="1"/>
          </p:cNvSpPr>
          <p:nvPr>
            <p:ph idx="1"/>
          </p:nvPr>
        </p:nvSpPr>
        <p:spPr/>
        <p:txBody>
          <a:bodyPr>
            <a:normAutofit/>
          </a:bodyPr>
          <a:lstStyle/>
          <a:p>
            <a:r>
              <a:rPr lang="en-US" altLang="zh-CN" dirty="0"/>
              <a:t>1</a:t>
            </a:r>
            <a:r>
              <a:rPr lang="zh-CN" altLang="zh-CN" dirty="0"/>
              <a:t>．顺序结构</a:t>
            </a:r>
          </a:p>
          <a:p>
            <a:r>
              <a:rPr lang="zh-CN" altLang="zh-CN" dirty="0"/>
              <a:t>顺序结构是所有程序设计语言中最基本、最简单的控制结构，实际上就是按照程序的编写顺序自上而下执行的一种结构，在前面的例子中可以很清楚地看到这点</a:t>
            </a:r>
            <a:r>
              <a:rPr lang="zh-CN" altLang="zh-CN" dirty="0" smtClean="0"/>
              <a:t>。</a:t>
            </a:r>
            <a:endParaRPr lang="zh-CN" altLang="zh-CN"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32</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51381059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6.2  JavaScript</a:t>
            </a:r>
            <a:r>
              <a:rPr lang="zh-CN" altLang="zh-CN" dirty="0">
                <a:effectLst/>
              </a:rPr>
              <a:t>程序的基本构成</a:t>
            </a:r>
            <a:endParaRPr lang="zh-CN" altLang="en-US" dirty="0"/>
          </a:p>
        </p:txBody>
      </p:sp>
      <p:sp>
        <p:nvSpPr>
          <p:cNvPr id="3" name="内容占位符 2"/>
          <p:cNvSpPr>
            <a:spLocks noGrp="1"/>
          </p:cNvSpPr>
          <p:nvPr>
            <p:ph idx="1"/>
          </p:nvPr>
        </p:nvSpPr>
        <p:spPr/>
        <p:txBody>
          <a:bodyPr>
            <a:normAutofit fontScale="92500" lnSpcReduction="10000"/>
          </a:bodyPr>
          <a:lstStyle/>
          <a:p>
            <a:r>
              <a:rPr lang="en-US" altLang="zh-CN" dirty="0"/>
              <a:t>2</a:t>
            </a:r>
            <a:r>
              <a:rPr lang="zh-CN" altLang="en-US" dirty="0"/>
              <a:t>．</a:t>
            </a:r>
            <a:r>
              <a:rPr lang="en-US" altLang="zh-CN" dirty="0"/>
              <a:t>if-else</a:t>
            </a:r>
            <a:r>
              <a:rPr lang="zh-CN" altLang="en-US" dirty="0"/>
              <a:t>分支结构</a:t>
            </a:r>
          </a:p>
          <a:p>
            <a:pPr marL="857250" lvl="2" indent="0">
              <a:buNone/>
            </a:pPr>
            <a:r>
              <a:rPr lang="en-US" altLang="zh-CN" dirty="0" smtClean="0"/>
              <a:t>if</a:t>
            </a:r>
            <a:r>
              <a:rPr lang="en-US" altLang="zh-CN" dirty="0"/>
              <a:t>(</a:t>
            </a:r>
            <a:r>
              <a:rPr lang="zh-CN" altLang="en-US" dirty="0"/>
              <a:t>表达式</a:t>
            </a:r>
            <a:r>
              <a:rPr lang="en-US" altLang="zh-CN" dirty="0"/>
              <a:t>)</a:t>
            </a:r>
          </a:p>
          <a:p>
            <a:pPr marL="857250" lvl="2" indent="0">
              <a:buNone/>
            </a:pPr>
            <a:r>
              <a:rPr lang="en-US" altLang="zh-CN" dirty="0"/>
              <a:t>	</a:t>
            </a:r>
            <a:r>
              <a:rPr lang="zh-CN" altLang="en-US" dirty="0"/>
              <a:t>语句段</a:t>
            </a:r>
            <a:r>
              <a:rPr lang="en-US" altLang="zh-CN" dirty="0"/>
              <a:t>1;</a:t>
            </a:r>
          </a:p>
          <a:p>
            <a:pPr marL="857250" lvl="2" indent="0">
              <a:buNone/>
            </a:pPr>
            <a:r>
              <a:rPr lang="en-US" altLang="zh-CN" dirty="0"/>
              <a:t>else</a:t>
            </a:r>
          </a:p>
          <a:p>
            <a:pPr marL="857250" lvl="2" indent="0">
              <a:buNone/>
            </a:pPr>
            <a:r>
              <a:rPr lang="en-US" altLang="zh-CN" dirty="0"/>
              <a:t>	</a:t>
            </a:r>
            <a:r>
              <a:rPr lang="zh-CN" altLang="en-US" dirty="0"/>
              <a:t>语句段</a:t>
            </a:r>
            <a:r>
              <a:rPr lang="en-US" altLang="zh-CN" dirty="0"/>
              <a:t>2;</a:t>
            </a:r>
          </a:p>
          <a:p>
            <a:pPr lvl="1"/>
            <a:r>
              <a:rPr lang="zh-CN" altLang="en-US" dirty="0"/>
              <a:t>功能：判断</a:t>
            </a:r>
            <a:r>
              <a:rPr lang="en-US" altLang="zh-CN" dirty="0"/>
              <a:t>if</a:t>
            </a:r>
            <a:r>
              <a:rPr lang="zh-CN" altLang="en-US" dirty="0"/>
              <a:t>之后的表达式的值，若值为</a:t>
            </a:r>
            <a:r>
              <a:rPr lang="en-US" altLang="zh-CN" dirty="0"/>
              <a:t>true</a:t>
            </a:r>
            <a:r>
              <a:rPr lang="zh-CN" altLang="en-US" dirty="0"/>
              <a:t>则执行语句段</a:t>
            </a:r>
            <a:r>
              <a:rPr lang="en-US" altLang="zh-CN" dirty="0"/>
              <a:t>1</a:t>
            </a:r>
            <a:r>
              <a:rPr lang="zh-CN" altLang="en-US" dirty="0"/>
              <a:t>，否则执行语句段</a:t>
            </a:r>
            <a:r>
              <a:rPr lang="en-US" altLang="zh-CN" dirty="0"/>
              <a:t>2</a:t>
            </a:r>
            <a:r>
              <a:rPr lang="zh-CN" altLang="en-US" dirty="0"/>
              <a:t>。</a:t>
            </a:r>
          </a:p>
          <a:p>
            <a:pPr lvl="1"/>
            <a:r>
              <a:rPr lang="zh-CN" altLang="en-US" dirty="0"/>
              <a:t>说明：</a:t>
            </a:r>
            <a:r>
              <a:rPr lang="en-US" altLang="zh-CN" dirty="0"/>
              <a:t>if-else</a:t>
            </a:r>
            <a:r>
              <a:rPr lang="zh-CN" altLang="en-US" dirty="0"/>
              <a:t>结构是</a:t>
            </a:r>
            <a:r>
              <a:rPr lang="en-US" altLang="zh-CN" dirty="0"/>
              <a:t>JavaScript</a:t>
            </a:r>
            <a:r>
              <a:rPr lang="zh-CN" altLang="en-US" dirty="0"/>
              <a:t>中最基本的分支结构，它可以通过条件判断的结果来改变程序的执行流程。特别是</a:t>
            </a:r>
            <a:r>
              <a:rPr lang="en-US" altLang="zh-CN" dirty="0"/>
              <a:t>if-else</a:t>
            </a:r>
            <a:r>
              <a:rPr lang="zh-CN" altLang="en-US" dirty="0"/>
              <a:t>的嵌套运用可以解决复杂的分支问题</a:t>
            </a:r>
            <a:r>
              <a:rPr lang="zh-CN" altLang="en-US" dirty="0" smtClean="0"/>
              <a:t>。</a:t>
            </a:r>
            <a:endParaRPr lang="en-US" altLang="zh-CN" dirty="0" smtClean="0"/>
          </a:p>
          <a:p>
            <a:pPr lvl="1"/>
            <a:r>
              <a:rPr lang="zh-CN" altLang="en-US" dirty="0"/>
              <a:t>请</a:t>
            </a:r>
            <a:r>
              <a:rPr lang="zh-CN" altLang="en-US" dirty="0" smtClean="0"/>
              <a:t>阅读例</a:t>
            </a:r>
            <a:r>
              <a:rPr lang="en-US" altLang="zh-CN" dirty="0" smtClean="0"/>
              <a:t>6.5</a:t>
            </a:r>
            <a:r>
              <a:rPr lang="zh-CN" altLang="en-US" dirty="0" smtClean="0"/>
              <a:t>代码。</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33</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51381059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6.2  JavaScript</a:t>
            </a:r>
            <a:r>
              <a:rPr lang="zh-CN" altLang="zh-CN" dirty="0">
                <a:effectLst/>
              </a:rPr>
              <a:t>程序的基本构成</a:t>
            </a:r>
            <a:endParaRPr lang="zh-CN" altLang="en-US" dirty="0"/>
          </a:p>
        </p:txBody>
      </p:sp>
      <p:sp>
        <p:nvSpPr>
          <p:cNvPr id="3" name="内容占位符 2"/>
          <p:cNvSpPr>
            <a:spLocks noGrp="1"/>
          </p:cNvSpPr>
          <p:nvPr>
            <p:ph idx="1"/>
          </p:nvPr>
        </p:nvSpPr>
        <p:spPr/>
        <p:txBody>
          <a:bodyPr>
            <a:normAutofit fontScale="77500" lnSpcReduction="20000"/>
          </a:bodyPr>
          <a:lstStyle/>
          <a:p>
            <a:r>
              <a:rPr lang="en-US" altLang="zh-CN" dirty="0"/>
              <a:t>3</a:t>
            </a:r>
            <a:r>
              <a:rPr lang="zh-CN" altLang="en-US" dirty="0"/>
              <a:t>．</a:t>
            </a:r>
            <a:r>
              <a:rPr lang="en-US" altLang="zh-CN" dirty="0"/>
              <a:t>switch</a:t>
            </a:r>
            <a:r>
              <a:rPr lang="zh-CN" altLang="en-US" dirty="0"/>
              <a:t>多分支结构</a:t>
            </a:r>
          </a:p>
          <a:p>
            <a:pPr marL="857250" lvl="2" indent="0">
              <a:buNone/>
            </a:pPr>
            <a:r>
              <a:rPr lang="en-US" altLang="zh-CN" dirty="0" smtClean="0"/>
              <a:t>switch</a:t>
            </a:r>
            <a:r>
              <a:rPr lang="en-US" altLang="zh-CN" dirty="0"/>
              <a:t>(</a:t>
            </a:r>
            <a:r>
              <a:rPr lang="zh-CN" altLang="en-US" dirty="0"/>
              <a:t>表达式</a:t>
            </a:r>
            <a:r>
              <a:rPr lang="en-US" altLang="zh-CN" dirty="0"/>
              <a:t>0){</a:t>
            </a:r>
          </a:p>
          <a:p>
            <a:pPr marL="857250" lvl="2" indent="0">
              <a:buNone/>
            </a:pPr>
            <a:r>
              <a:rPr lang="en-US" altLang="zh-CN" dirty="0"/>
              <a:t>	case </a:t>
            </a:r>
            <a:r>
              <a:rPr lang="zh-CN" altLang="en-US" dirty="0"/>
              <a:t>表达式</a:t>
            </a:r>
            <a:r>
              <a:rPr lang="en-US" altLang="zh-CN" dirty="0"/>
              <a:t>1: </a:t>
            </a:r>
            <a:r>
              <a:rPr lang="zh-CN" altLang="en-US" dirty="0"/>
              <a:t>语句段</a:t>
            </a:r>
            <a:r>
              <a:rPr lang="en-US" altLang="zh-CN" dirty="0"/>
              <a:t>1; [break;]</a:t>
            </a:r>
          </a:p>
          <a:p>
            <a:pPr marL="857250" lvl="2" indent="0">
              <a:buNone/>
            </a:pPr>
            <a:r>
              <a:rPr lang="en-US" altLang="zh-CN" dirty="0"/>
              <a:t>	case </a:t>
            </a:r>
            <a:r>
              <a:rPr lang="zh-CN" altLang="en-US" dirty="0"/>
              <a:t>表达式</a:t>
            </a:r>
            <a:r>
              <a:rPr lang="en-US" altLang="zh-CN" dirty="0"/>
              <a:t>2: </a:t>
            </a:r>
            <a:r>
              <a:rPr lang="zh-CN" altLang="en-US" dirty="0"/>
              <a:t>语句段</a:t>
            </a:r>
            <a:r>
              <a:rPr lang="en-US" altLang="zh-CN" dirty="0"/>
              <a:t>2; [break;]</a:t>
            </a:r>
          </a:p>
          <a:p>
            <a:pPr marL="857250" lvl="2" indent="0">
              <a:buNone/>
            </a:pPr>
            <a:r>
              <a:rPr lang="en-US" altLang="zh-CN" dirty="0"/>
              <a:t>	……</a:t>
            </a:r>
          </a:p>
          <a:p>
            <a:pPr marL="857250" lvl="2" indent="0">
              <a:buNone/>
            </a:pPr>
            <a:r>
              <a:rPr lang="en-US" altLang="zh-CN" dirty="0"/>
              <a:t>	case </a:t>
            </a:r>
            <a:r>
              <a:rPr lang="zh-CN" altLang="en-US" dirty="0"/>
              <a:t>表达式</a:t>
            </a:r>
            <a:r>
              <a:rPr lang="en-US" altLang="zh-CN" dirty="0"/>
              <a:t>n: </a:t>
            </a:r>
            <a:r>
              <a:rPr lang="zh-CN" altLang="en-US" dirty="0"/>
              <a:t>语句段</a:t>
            </a:r>
            <a:r>
              <a:rPr lang="en-US" altLang="zh-CN" dirty="0"/>
              <a:t>n; [break;]</a:t>
            </a:r>
          </a:p>
          <a:p>
            <a:pPr marL="857250" lvl="2" indent="0">
              <a:buNone/>
            </a:pPr>
            <a:r>
              <a:rPr lang="en-US" altLang="zh-CN" dirty="0"/>
              <a:t>	[default: </a:t>
            </a:r>
            <a:r>
              <a:rPr lang="zh-CN" altLang="en-US" dirty="0"/>
              <a:t>语句段</a:t>
            </a:r>
            <a:r>
              <a:rPr lang="en-US" altLang="zh-CN" dirty="0"/>
              <a:t>n+1;]</a:t>
            </a:r>
          </a:p>
          <a:p>
            <a:pPr marL="857250" lvl="2" indent="0">
              <a:buNone/>
            </a:pPr>
            <a:r>
              <a:rPr lang="en-US" altLang="zh-CN" dirty="0"/>
              <a:t>}</a:t>
            </a:r>
          </a:p>
          <a:p>
            <a:pPr lvl="1"/>
            <a:r>
              <a:rPr lang="zh-CN" altLang="en-US" dirty="0"/>
              <a:t>功能：主要用于实现多分支选择结构。首先计算</a:t>
            </a:r>
            <a:r>
              <a:rPr lang="en-US" altLang="zh-CN" dirty="0"/>
              <a:t>switch</a:t>
            </a:r>
            <a:r>
              <a:rPr lang="zh-CN" altLang="en-US" dirty="0"/>
              <a:t>后面圆括号中的表达式</a:t>
            </a:r>
            <a:r>
              <a:rPr lang="en-US" altLang="zh-CN" dirty="0"/>
              <a:t>0</a:t>
            </a:r>
            <a:r>
              <a:rPr lang="zh-CN" altLang="en-US" dirty="0"/>
              <a:t>的值，将该值依次与各个</a:t>
            </a:r>
            <a:r>
              <a:rPr lang="en-US" altLang="zh-CN" dirty="0"/>
              <a:t>case</a:t>
            </a:r>
            <a:r>
              <a:rPr lang="zh-CN" altLang="en-US" dirty="0"/>
              <a:t>中的表达式</a:t>
            </a:r>
            <a:r>
              <a:rPr lang="en-US" altLang="zh-CN" dirty="0"/>
              <a:t>1~</a:t>
            </a:r>
            <a:r>
              <a:rPr lang="zh-CN" altLang="en-US" dirty="0"/>
              <a:t>表达式</a:t>
            </a:r>
            <a:r>
              <a:rPr lang="en-US" altLang="zh-CN" dirty="0"/>
              <a:t>n</a:t>
            </a:r>
            <a:r>
              <a:rPr lang="zh-CN" altLang="en-US" dirty="0"/>
              <a:t>进行比较，若表达式</a:t>
            </a:r>
            <a:r>
              <a:rPr lang="en-US" altLang="zh-CN" dirty="0"/>
              <a:t>0</a:t>
            </a:r>
            <a:r>
              <a:rPr lang="zh-CN" altLang="en-US" dirty="0"/>
              <a:t>的值与某个</a:t>
            </a:r>
            <a:r>
              <a:rPr lang="en-US" altLang="zh-CN" dirty="0"/>
              <a:t>case</a:t>
            </a:r>
            <a:r>
              <a:rPr lang="zh-CN" altLang="en-US" dirty="0"/>
              <a:t>后面的表达式</a:t>
            </a:r>
            <a:r>
              <a:rPr lang="en-US" altLang="zh-CN" dirty="0"/>
              <a:t>i</a:t>
            </a:r>
            <a:r>
              <a:rPr lang="zh-CN" altLang="en-US" dirty="0"/>
              <a:t>的值相等，则执行此</a:t>
            </a:r>
            <a:r>
              <a:rPr lang="en-US" altLang="zh-CN" dirty="0"/>
              <a:t>case</a:t>
            </a:r>
            <a:r>
              <a:rPr lang="zh-CN" altLang="en-US" dirty="0"/>
              <a:t>对应的语句段</a:t>
            </a:r>
            <a:r>
              <a:rPr lang="en-US" altLang="zh-CN" dirty="0"/>
              <a:t>i</a:t>
            </a:r>
            <a:r>
              <a:rPr lang="zh-CN" altLang="en-US" dirty="0"/>
              <a:t>，执行后遇到</a:t>
            </a:r>
            <a:r>
              <a:rPr lang="en-US" altLang="zh-CN" dirty="0"/>
              <a:t>break</a:t>
            </a:r>
            <a:r>
              <a:rPr lang="zh-CN" altLang="en-US" dirty="0"/>
              <a:t>语句则退出</a:t>
            </a:r>
            <a:r>
              <a:rPr lang="en-US" altLang="zh-CN" dirty="0"/>
              <a:t>switch</a:t>
            </a:r>
            <a:r>
              <a:rPr lang="zh-CN" altLang="en-US" dirty="0"/>
              <a:t>结构。如果从表达式</a:t>
            </a:r>
            <a:r>
              <a:rPr lang="en-US" altLang="zh-CN" dirty="0"/>
              <a:t>1</a:t>
            </a:r>
            <a:r>
              <a:rPr lang="zh-CN" altLang="en-US" dirty="0"/>
              <a:t>到表达式</a:t>
            </a:r>
            <a:r>
              <a:rPr lang="en-US" altLang="zh-CN" dirty="0"/>
              <a:t>n</a:t>
            </a:r>
            <a:r>
              <a:rPr lang="zh-CN" altLang="en-US" dirty="0"/>
              <a:t>都未匹配上，则执行</a:t>
            </a:r>
            <a:r>
              <a:rPr lang="en-US" altLang="zh-CN" dirty="0"/>
              <a:t>default</a:t>
            </a:r>
            <a:r>
              <a:rPr lang="zh-CN" altLang="en-US" dirty="0"/>
              <a:t>之后的语句段并退出</a:t>
            </a:r>
            <a:r>
              <a:rPr lang="en-US" altLang="zh-CN" dirty="0"/>
              <a:t>switch</a:t>
            </a:r>
            <a:r>
              <a:rPr lang="zh-CN" altLang="en-US" dirty="0"/>
              <a:t>结构</a:t>
            </a:r>
            <a:r>
              <a:rPr lang="zh-CN" altLang="en-US" dirty="0" smtClean="0"/>
              <a:t>。</a:t>
            </a:r>
            <a:endParaRPr lang="en-US" altLang="zh-CN" dirty="0"/>
          </a:p>
          <a:p>
            <a:pPr lvl="1"/>
            <a:r>
              <a:rPr lang="zh-CN" altLang="en-US" dirty="0"/>
              <a:t>请</a:t>
            </a:r>
            <a:r>
              <a:rPr lang="zh-CN" altLang="en-US" dirty="0" smtClean="0"/>
              <a:t>阅读例</a:t>
            </a:r>
            <a:r>
              <a:rPr lang="en-US" altLang="zh-CN" dirty="0" smtClean="0"/>
              <a:t>6.6</a:t>
            </a:r>
            <a:r>
              <a:rPr lang="zh-CN" altLang="en-US" dirty="0" smtClean="0"/>
              <a:t>代码。</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34</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51381059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6.2  JavaScript</a:t>
            </a:r>
            <a:r>
              <a:rPr lang="zh-CN" altLang="zh-CN" dirty="0">
                <a:effectLst/>
              </a:rPr>
              <a:t>程序的基本构成</a:t>
            </a:r>
            <a:endParaRPr lang="zh-CN" altLang="en-US" dirty="0"/>
          </a:p>
        </p:txBody>
      </p:sp>
      <p:sp>
        <p:nvSpPr>
          <p:cNvPr id="3" name="内容占位符 2"/>
          <p:cNvSpPr>
            <a:spLocks noGrp="1"/>
          </p:cNvSpPr>
          <p:nvPr>
            <p:ph idx="1"/>
          </p:nvPr>
        </p:nvSpPr>
        <p:spPr/>
        <p:txBody>
          <a:bodyPr>
            <a:normAutofit fontScale="92500"/>
          </a:bodyPr>
          <a:lstStyle/>
          <a:p>
            <a:r>
              <a:rPr lang="en-US" altLang="zh-CN" dirty="0"/>
              <a:t>4</a:t>
            </a:r>
            <a:r>
              <a:rPr lang="zh-CN" altLang="en-US" dirty="0"/>
              <a:t>．</a:t>
            </a:r>
            <a:r>
              <a:rPr lang="en-US" altLang="zh-CN" dirty="0"/>
              <a:t>for</a:t>
            </a:r>
            <a:r>
              <a:rPr lang="zh-CN" altLang="en-US" dirty="0"/>
              <a:t>循环结构</a:t>
            </a:r>
          </a:p>
          <a:p>
            <a:pPr marL="914400" lvl="2" indent="0">
              <a:buNone/>
            </a:pPr>
            <a:r>
              <a:rPr lang="en-US" altLang="zh-CN" dirty="0" smtClean="0"/>
              <a:t>for</a:t>
            </a:r>
            <a:r>
              <a:rPr lang="en-US" altLang="zh-CN" dirty="0"/>
              <a:t>(</a:t>
            </a:r>
            <a:r>
              <a:rPr lang="zh-CN" altLang="en-US" dirty="0"/>
              <a:t>表达式</a:t>
            </a:r>
            <a:r>
              <a:rPr lang="en-US" altLang="zh-CN" dirty="0"/>
              <a:t>1;</a:t>
            </a:r>
            <a:r>
              <a:rPr lang="zh-CN" altLang="en-US" dirty="0"/>
              <a:t>表达式</a:t>
            </a:r>
            <a:r>
              <a:rPr lang="en-US" altLang="zh-CN" dirty="0"/>
              <a:t>2;</a:t>
            </a:r>
            <a:r>
              <a:rPr lang="zh-CN" altLang="en-US" dirty="0"/>
              <a:t>表达式</a:t>
            </a:r>
            <a:r>
              <a:rPr lang="en-US" altLang="zh-CN" dirty="0"/>
              <a:t>3)</a:t>
            </a:r>
          </a:p>
          <a:p>
            <a:pPr marL="914400" lvl="2" indent="0">
              <a:buNone/>
            </a:pPr>
            <a:r>
              <a:rPr lang="en-US" altLang="zh-CN" dirty="0"/>
              <a:t>	</a:t>
            </a:r>
            <a:r>
              <a:rPr lang="zh-CN" altLang="en-US" dirty="0"/>
              <a:t>循环体语句段</a:t>
            </a:r>
            <a:r>
              <a:rPr lang="en-US" altLang="zh-CN" dirty="0"/>
              <a:t>;</a:t>
            </a:r>
          </a:p>
          <a:p>
            <a:pPr lvl="1"/>
            <a:r>
              <a:rPr lang="zh-CN" altLang="en-US" dirty="0"/>
              <a:t>功能：实现条件循环，当表达式</a:t>
            </a:r>
            <a:r>
              <a:rPr lang="en-US" altLang="zh-CN" dirty="0"/>
              <a:t>2</a:t>
            </a:r>
            <a:r>
              <a:rPr lang="zh-CN" altLang="en-US" dirty="0"/>
              <a:t>为真时，反复执行循环体语句段，否则跳出循环体。</a:t>
            </a:r>
          </a:p>
          <a:p>
            <a:pPr lvl="1"/>
            <a:r>
              <a:rPr lang="zh-CN" altLang="en-US" dirty="0"/>
              <a:t>说明：“表达式</a:t>
            </a:r>
            <a:r>
              <a:rPr lang="en-US" altLang="zh-CN" dirty="0"/>
              <a:t>1”</a:t>
            </a:r>
            <a:r>
              <a:rPr lang="zh-CN" altLang="en-US" dirty="0"/>
              <a:t>主要定义在循环第一次执行之前的操作，经常用来初始化相关变量的值；“表达式</a:t>
            </a:r>
            <a:r>
              <a:rPr lang="en-US" altLang="zh-CN" dirty="0"/>
              <a:t>2”</a:t>
            </a:r>
            <a:r>
              <a:rPr lang="zh-CN" altLang="en-US" dirty="0"/>
              <a:t>是用于判别循环是否继续的条件，若条件满足，则继续执行循环体，否则结束循环并跳出</a:t>
            </a:r>
            <a:r>
              <a:rPr lang="en-US" altLang="zh-CN" dirty="0"/>
              <a:t>for</a:t>
            </a:r>
            <a:r>
              <a:rPr lang="zh-CN" altLang="en-US" dirty="0"/>
              <a:t>语句；“表达式</a:t>
            </a:r>
            <a:r>
              <a:rPr lang="en-US" altLang="zh-CN" dirty="0"/>
              <a:t>3”</a:t>
            </a:r>
            <a:r>
              <a:rPr lang="zh-CN" altLang="en-US" dirty="0"/>
              <a:t>主要定义每一次循环执行后的操作，经常用来修改循环变量的值。</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35</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51381059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6.2  JavaScript</a:t>
            </a:r>
            <a:r>
              <a:rPr lang="zh-CN" altLang="zh-CN" dirty="0">
                <a:effectLst/>
              </a:rPr>
              <a:t>程序的基本构成</a:t>
            </a:r>
            <a:endParaRPr lang="zh-CN" altLang="en-US" dirty="0"/>
          </a:p>
        </p:txBody>
      </p:sp>
      <p:sp>
        <p:nvSpPr>
          <p:cNvPr id="3" name="内容占位符 2"/>
          <p:cNvSpPr>
            <a:spLocks noGrp="1"/>
          </p:cNvSpPr>
          <p:nvPr>
            <p:ph idx="1"/>
          </p:nvPr>
        </p:nvSpPr>
        <p:spPr/>
        <p:txBody>
          <a:bodyPr>
            <a:normAutofit/>
          </a:bodyPr>
          <a:lstStyle/>
          <a:p>
            <a:pPr lvl="1"/>
            <a:r>
              <a:rPr lang="en-US" altLang="zh-CN" dirty="0"/>
              <a:t>for</a:t>
            </a:r>
            <a:r>
              <a:rPr lang="zh-CN" altLang="en-US" dirty="0"/>
              <a:t>语句的详细执行步骤如下。</a:t>
            </a:r>
          </a:p>
          <a:p>
            <a:pPr lvl="2"/>
            <a:r>
              <a:rPr lang="zh-CN" altLang="en-US" dirty="0"/>
              <a:t>（</a:t>
            </a:r>
            <a:r>
              <a:rPr lang="en-US" altLang="zh-CN" dirty="0"/>
              <a:t>1</a:t>
            </a:r>
            <a:r>
              <a:rPr lang="zh-CN" altLang="en-US" dirty="0"/>
              <a:t>）先执行表达式</a:t>
            </a:r>
            <a:r>
              <a:rPr lang="en-US" altLang="zh-CN" dirty="0"/>
              <a:t>1</a:t>
            </a:r>
            <a:r>
              <a:rPr lang="zh-CN" altLang="en-US" dirty="0"/>
              <a:t>。</a:t>
            </a:r>
          </a:p>
          <a:p>
            <a:pPr lvl="2"/>
            <a:r>
              <a:rPr lang="zh-CN" altLang="en-US" dirty="0"/>
              <a:t>（</a:t>
            </a:r>
            <a:r>
              <a:rPr lang="en-US" altLang="zh-CN" dirty="0"/>
              <a:t>2</a:t>
            </a:r>
            <a:r>
              <a:rPr lang="zh-CN" altLang="en-US" dirty="0"/>
              <a:t>）判断表达式</a:t>
            </a:r>
            <a:r>
              <a:rPr lang="en-US" altLang="zh-CN" dirty="0"/>
              <a:t>2</a:t>
            </a:r>
            <a:r>
              <a:rPr lang="zh-CN" altLang="en-US" dirty="0"/>
              <a:t>，若其值为</a:t>
            </a:r>
            <a:r>
              <a:rPr lang="en-US" altLang="zh-CN" dirty="0"/>
              <a:t>true</a:t>
            </a:r>
            <a:r>
              <a:rPr lang="zh-CN" altLang="en-US" dirty="0"/>
              <a:t>，则执行</a:t>
            </a:r>
            <a:r>
              <a:rPr lang="en-US" altLang="zh-CN" dirty="0"/>
              <a:t>for</a:t>
            </a:r>
            <a:r>
              <a:rPr lang="zh-CN" altLang="en-US" dirty="0"/>
              <a:t>语句中指定的循环体语句段，然后执行下面第（</a:t>
            </a:r>
            <a:r>
              <a:rPr lang="en-US" altLang="zh-CN" dirty="0"/>
              <a:t>3</a:t>
            </a:r>
            <a:r>
              <a:rPr lang="zh-CN" altLang="en-US" dirty="0"/>
              <a:t>）步；若其值为</a:t>
            </a:r>
            <a:r>
              <a:rPr lang="en-US" altLang="zh-CN" dirty="0"/>
              <a:t>false</a:t>
            </a:r>
            <a:r>
              <a:rPr lang="zh-CN" altLang="en-US" dirty="0"/>
              <a:t>，则结束循环，转到第（</a:t>
            </a:r>
            <a:r>
              <a:rPr lang="en-US" altLang="zh-CN" dirty="0"/>
              <a:t>4</a:t>
            </a:r>
            <a:r>
              <a:rPr lang="zh-CN" altLang="en-US" dirty="0"/>
              <a:t>）步。</a:t>
            </a:r>
          </a:p>
          <a:p>
            <a:pPr lvl="2"/>
            <a:r>
              <a:rPr lang="zh-CN" altLang="en-US" dirty="0"/>
              <a:t>（</a:t>
            </a:r>
            <a:r>
              <a:rPr lang="en-US" altLang="zh-CN" dirty="0"/>
              <a:t>3</a:t>
            </a:r>
            <a:r>
              <a:rPr lang="zh-CN" altLang="en-US" dirty="0"/>
              <a:t>）执行表达式</a:t>
            </a:r>
            <a:r>
              <a:rPr lang="en-US" altLang="zh-CN" dirty="0"/>
              <a:t>3</a:t>
            </a:r>
            <a:r>
              <a:rPr lang="zh-CN" altLang="en-US" dirty="0"/>
              <a:t>，然后转回上面第（</a:t>
            </a:r>
            <a:r>
              <a:rPr lang="en-US" altLang="zh-CN" dirty="0"/>
              <a:t>2</a:t>
            </a:r>
            <a:r>
              <a:rPr lang="zh-CN" altLang="en-US" dirty="0"/>
              <a:t>）步。</a:t>
            </a:r>
          </a:p>
          <a:p>
            <a:pPr lvl="2"/>
            <a:r>
              <a:rPr lang="zh-CN" altLang="en-US" dirty="0"/>
              <a:t>（</a:t>
            </a:r>
            <a:r>
              <a:rPr lang="en-US" altLang="zh-CN" dirty="0"/>
              <a:t>4</a:t>
            </a:r>
            <a:r>
              <a:rPr lang="zh-CN" altLang="en-US" dirty="0"/>
              <a:t>）循环结束，执行</a:t>
            </a:r>
            <a:r>
              <a:rPr lang="en-US" altLang="zh-CN" dirty="0"/>
              <a:t>for</a:t>
            </a:r>
            <a:r>
              <a:rPr lang="zh-CN" altLang="en-US" dirty="0"/>
              <a:t>语句之后的语句</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36</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51381059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6.2  JavaScript</a:t>
            </a:r>
            <a:r>
              <a:rPr lang="zh-CN" altLang="zh-CN" dirty="0">
                <a:effectLst/>
              </a:rPr>
              <a:t>程序的基本构成</a:t>
            </a:r>
            <a:endParaRPr lang="zh-CN" altLang="en-US" dirty="0"/>
          </a:p>
        </p:txBody>
      </p:sp>
      <p:sp>
        <p:nvSpPr>
          <p:cNvPr id="3" name="内容占位符 2"/>
          <p:cNvSpPr>
            <a:spLocks noGrp="1"/>
          </p:cNvSpPr>
          <p:nvPr>
            <p:ph idx="1"/>
          </p:nvPr>
        </p:nvSpPr>
        <p:spPr/>
        <p:txBody>
          <a:bodyPr>
            <a:normAutofit lnSpcReduction="10000"/>
          </a:bodyPr>
          <a:lstStyle/>
          <a:p>
            <a:r>
              <a:rPr lang="en-US" altLang="zh-CN" dirty="0"/>
              <a:t>5</a:t>
            </a:r>
            <a:r>
              <a:rPr lang="zh-CN" altLang="en-US" dirty="0"/>
              <a:t>．</a:t>
            </a:r>
            <a:r>
              <a:rPr lang="en-US" altLang="zh-CN" dirty="0"/>
              <a:t>while</a:t>
            </a:r>
            <a:r>
              <a:rPr lang="zh-CN" altLang="en-US" dirty="0"/>
              <a:t>循环结构</a:t>
            </a:r>
          </a:p>
          <a:p>
            <a:pPr marL="800100" lvl="2" indent="0">
              <a:buNone/>
            </a:pPr>
            <a:r>
              <a:rPr lang="en-US" altLang="zh-CN" dirty="0" smtClean="0"/>
              <a:t>while</a:t>
            </a:r>
            <a:r>
              <a:rPr lang="en-US" altLang="zh-CN" dirty="0"/>
              <a:t>(</a:t>
            </a:r>
            <a:r>
              <a:rPr lang="zh-CN" altLang="en-US" dirty="0"/>
              <a:t>循环条件</a:t>
            </a:r>
            <a:r>
              <a:rPr lang="en-US" altLang="zh-CN" dirty="0"/>
              <a:t>)</a:t>
            </a:r>
          </a:p>
          <a:p>
            <a:pPr marL="800100" lvl="2" indent="0">
              <a:buNone/>
            </a:pPr>
            <a:r>
              <a:rPr lang="en-US" altLang="zh-CN" dirty="0"/>
              <a:t>	</a:t>
            </a:r>
            <a:r>
              <a:rPr lang="zh-CN" altLang="en-US" dirty="0"/>
              <a:t>循环体语句段</a:t>
            </a:r>
            <a:r>
              <a:rPr lang="en-US" altLang="zh-CN" dirty="0"/>
              <a:t>;</a:t>
            </a:r>
          </a:p>
          <a:p>
            <a:pPr lvl="1"/>
            <a:r>
              <a:rPr lang="zh-CN" altLang="en-US" dirty="0"/>
              <a:t>功能：实现条件循环。当循环条件成立时，反复执行循环体语句段，否则跳出循环体。</a:t>
            </a:r>
          </a:p>
          <a:p>
            <a:pPr lvl="1"/>
            <a:r>
              <a:rPr lang="zh-CN" altLang="en-US" dirty="0"/>
              <a:t>说明：当循环条件为</a:t>
            </a:r>
            <a:r>
              <a:rPr lang="en-US" altLang="zh-CN" dirty="0"/>
              <a:t>true</a:t>
            </a:r>
            <a:r>
              <a:rPr lang="zh-CN" altLang="en-US" dirty="0"/>
              <a:t>时，重复循环，否则退出循环。需要注意的是，在“循环体语句段”中必须包含使循环趋于结束的操作（比如使“循环条件”趋于</a:t>
            </a:r>
            <a:r>
              <a:rPr lang="en-US" altLang="zh-CN" dirty="0"/>
              <a:t>false</a:t>
            </a:r>
            <a:r>
              <a:rPr lang="zh-CN" altLang="en-US" dirty="0"/>
              <a:t>），否则将错误地形成一个无限循环，即我们常说的“死循环”</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37</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51381059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6.2  JavaScript</a:t>
            </a:r>
            <a:r>
              <a:rPr lang="zh-CN" altLang="zh-CN" dirty="0">
                <a:effectLst/>
              </a:rPr>
              <a:t>程序的基本构成</a:t>
            </a:r>
            <a:endParaRPr lang="zh-CN" altLang="en-US" dirty="0"/>
          </a:p>
        </p:txBody>
      </p:sp>
      <p:sp>
        <p:nvSpPr>
          <p:cNvPr id="3" name="内容占位符 2"/>
          <p:cNvSpPr>
            <a:spLocks noGrp="1"/>
          </p:cNvSpPr>
          <p:nvPr>
            <p:ph idx="1"/>
          </p:nvPr>
        </p:nvSpPr>
        <p:spPr/>
        <p:txBody>
          <a:bodyPr>
            <a:normAutofit fontScale="85000" lnSpcReduction="10000"/>
          </a:bodyPr>
          <a:lstStyle/>
          <a:p>
            <a:r>
              <a:rPr lang="en-US" altLang="zh-CN" dirty="0"/>
              <a:t>6</a:t>
            </a:r>
            <a:r>
              <a:rPr lang="zh-CN" altLang="en-US" dirty="0"/>
              <a:t>．</a:t>
            </a:r>
            <a:r>
              <a:rPr lang="en-US" altLang="zh-CN" dirty="0"/>
              <a:t>do while</a:t>
            </a:r>
            <a:r>
              <a:rPr lang="zh-CN" altLang="en-US" dirty="0"/>
              <a:t>循环结构</a:t>
            </a:r>
          </a:p>
          <a:p>
            <a:pPr marL="914400" lvl="2" indent="0">
              <a:buNone/>
            </a:pPr>
            <a:r>
              <a:rPr lang="en-US" altLang="zh-CN" dirty="0" smtClean="0"/>
              <a:t>do</a:t>
            </a:r>
            <a:endParaRPr lang="en-US" altLang="zh-CN" dirty="0"/>
          </a:p>
          <a:p>
            <a:pPr marL="914400" lvl="2" indent="0">
              <a:buNone/>
            </a:pPr>
            <a:r>
              <a:rPr lang="en-US" altLang="zh-CN" dirty="0"/>
              <a:t>	</a:t>
            </a:r>
            <a:r>
              <a:rPr lang="zh-CN" altLang="en-US" dirty="0"/>
              <a:t>循环体语句段</a:t>
            </a:r>
            <a:r>
              <a:rPr lang="en-US" altLang="zh-CN" dirty="0"/>
              <a:t>;</a:t>
            </a:r>
          </a:p>
          <a:p>
            <a:pPr marL="914400" lvl="2" indent="0">
              <a:buNone/>
            </a:pPr>
            <a:r>
              <a:rPr lang="en-US" altLang="zh-CN" dirty="0"/>
              <a:t>while(</a:t>
            </a:r>
            <a:r>
              <a:rPr lang="zh-CN" altLang="en-US" dirty="0"/>
              <a:t>循环条件</a:t>
            </a:r>
            <a:r>
              <a:rPr lang="en-US" altLang="zh-CN" dirty="0"/>
              <a:t>);</a:t>
            </a:r>
          </a:p>
          <a:p>
            <a:pPr lvl="1"/>
            <a:r>
              <a:rPr lang="zh-CN" altLang="en-US" dirty="0"/>
              <a:t>功能：实现条件循环。当循环条件成立时，反复执行循环体语句段，否则跳出循环体。</a:t>
            </a:r>
          </a:p>
          <a:p>
            <a:pPr lvl="1"/>
            <a:r>
              <a:rPr lang="zh-CN" altLang="en-US" dirty="0"/>
              <a:t>说明：</a:t>
            </a:r>
            <a:r>
              <a:rPr lang="en-US" altLang="zh-CN" dirty="0"/>
              <a:t>do while</a:t>
            </a:r>
            <a:r>
              <a:rPr lang="zh-CN" altLang="en-US" dirty="0"/>
              <a:t>结构与</a:t>
            </a:r>
            <a:r>
              <a:rPr lang="en-US" altLang="zh-CN" dirty="0"/>
              <a:t>while</a:t>
            </a:r>
            <a:r>
              <a:rPr lang="zh-CN" altLang="en-US" dirty="0"/>
              <a:t>结构类似，当循环条件为</a:t>
            </a:r>
            <a:r>
              <a:rPr lang="en-US" altLang="zh-CN" dirty="0"/>
              <a:t>true</a:t>
            </a:r>
            <a:r>
              <a:rPr lang="zh-CN" altLang="en-US" dirty="0"/>
              <a:t>时，重复循环，否则退出循环。它们之间的主要区别在于</a:t>
            </a:r>
            <a:r>
              <a:rPr lang="en-US" altLang="zh-CN" dirty="0"/>
              <a:t>do while</a:t>
            </a:r>
            <a:r>
              <a:rPr lang="zh-CN" altLang="en-US" dirty="0"/>
              <a:t>结构是先执行循环体再判断循环条件，即第一次循环是无条件执行的，而</a:t>
            </a:r>
            <a:r>
              <a:rPr lang="en-US" altLang="zh-CN" dirty="0"/>
              <a:t>while</a:t>
            </a:r>
            <a:r>
              <a:rPr lang="zh-CN" altLang="en-US" dirty="0"/>
              <a:t>结构是先判断循环条件再决定是否执行循环。从可能的循环次数来说，</a:t>
            </a:r>
            <a:r>
              <a:rPr lang="en-US" altLang="zh-CN" dirty="0"/>
              <a:t>while</a:t>
            </a:r>
            <a:r>
              <a:rPr lang="zh-CN" altLang="en-US" dirty="0"/>
              <a:t>结构的循环次数是≥</a:t>
            </a:r>
            <a:r>
              <a:rPr lang="en-US" altLang="zh-CN" dirty="0"/>
              <a:t>0</a:t>
            </a:r>
            <a:r>
              <a:rPr lang="zh-CN" altLang="en-US" dirty="0"/>
              <a:t>次，而</a:t>
            </a:r>
            <a:r>
              <a:rPr lang="en-US" altLang="zh-CN" dirty="0"/>
              <a:t>do while</a:t>
            </a:r>
            <a:r>
              <a:rPr lang="zh-CN" altLang="en-US" dirty="0"/>
              <a:t>结构的循环次数是≥</a:t>
            </a:r>
            <a:r>
              <a:rPr lang="en-US" altLang="zh-CN" dirty="0"/>
              <a:t>1</a:t>
            </a:r>
            <a:r>
              <a:rPr lang="zh-CN" altLang="en-US" dirty="0"/>
              <a:t>次</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38</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51381059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6.2  JavaScript</a:t>
            </a:r>
            <a:r>
              <a:rPr lang="zh-CN" altLang="zh-CN" dirty="0">
                <a:effectLst/>
              </a:rPr>
              <a:t>程序的基本构成</a:t>
            </a:r>
            <a:endParaRPr lang="zh-CN" altLang="en-US" dirty="0"/>
          </a:p>
        </p:txBody>
      </p:sp>
      <p:sp>
        <p:nvSpPr>
          <p:cNvPr id="3" name="内容占位符 2"/>
          <p:cNvSpPr>
            <a:spLocks noGrp="1"/>
          </p:cNvSpPr>
          <p:nvPr>
            <p:ph idx="1"/>
          </p:nvPr>
        </p:nvSpPr>
        <p:spPr/>
        <p:txBody>
          <a:bodyPr>
            <a:normAutofit/>
          </a:bodyPr>
          <a:lstStyle/>
          <a:p>
            <a:r>
              <a:rPr lang="en-US" altLang="zh-CN" dirty="0"/>
              <a:t>7</a:t>
            </a:r>
            <a:r>
              <a:rPr lang="zh-CN" altLang="en-US" dirty="0"/>
              <a:t>．</a:t>
            </a:r>
            <a:r>
              <a:rPr lang="en-US" altLang="zh-CN" dirty="0"/>
              <a:t>break</a:t>
            </a:r>
            <a:r>
              <a:rPr lang="zh-CN" altLang="en-US" dirty="0"/>
              <a:t>和</a:t>
            </a:r>
            <a:r>
              <a:rPr lang="en-US" altLang="zh-CN" dirty="0"/>
              <a:t>continue</a:t>
            </a:r>
            <a:r>
              <a:rPr lang="zh-CN" altLang="en-US" dirty="0"/>
              <a:t>语句</a:t>
            </a:r>
          </a:p>
          <a:p>
            <a:pPr lvl="1"/>
            <a:r>
              <a:rPr lang="zh-CN" altLang="en-US" dirty="0"/>
              <a:t>在</a:t>
            </a:r>
            <a:r>
              <a:rPr lang="en-US" altLang="zh-CN" dirty="0"/>
              <a:t>for</a:t>
            </a:r>
            <a:r>
              <a:rPr lang="zh-CN" altLang="en-US" dirty="0"/>
              <a:t>、</a:t>
            </a:r>
            <a:r>
              <a:rPr lang="en-US" altLang="zh-CN" dirty="0"/>
              <a:t>while</a:t>
            </a:r>
            <a:r>
              <a:rPr lang="zh-CN" altLang="en-US" dirty="0"/>
              <a:t>、</a:t>
            </a:r>
            <a:r>
              <a:rPr lang="en-US" altLang="zh-CN" dirty="0"/>
              <a:t>do while</a:t>
            </a:r>
            <a:r>
              <a:rPr lang="zh-CN" altLang="en-US" dirty="0"/>
              <a:t>循环中，有时需要立即跳出并结束循环，有时需要跳过循环体内剩余语句而进行下一次循环。我们可以通过有条件地使用</a:t>
            </a:r>
            <a:r>
              <a:rPr lang="en-US" altLang="zh-CN" dirty="0"/>
              <a:t>break</a:t>
            </a:r>
            <a:r>
              <a:rPr lang="zh-CN" altLang="en-US" dirty="0"/>
              <a:t>语句来立即跳出循环并结束循环结构，通过有条件地使用</a:t>
            </a:r>
            <a:r>
              <a:rPr lang="en-US" altLang="zh-CN" dirty="0"/>
              <a:t>continue</a:t>
            </a:r>
            <a:r>
              <a:rPr lang="zh-CN" altLang="en-US" dirty="0"/>
              <a:t>语句来跳过循环体内剩余语句而直接进入下一次循环条件判断</a:t>
            </a:r>
            <a:r>
              <a:rPr lang="zh-CN" altLang="en-US" dirty="0" smtClean="0"/>
              <a:t>。</a:t>
            </a:r>
            <a:endParaRPr lang="en-US" altLang="zh-CN" dirty="0" smtClean="0"/>
          </a:p>
          <a:p>
            <a:r>
              <a:rPr lang="zh-CN" altLang="en-US" dirty="0"/>
              <a:t>请</a:t>
            </a:r>
            <a:r>
              <a:rPr lang="zh-CN" altLang="en-US" dirty="0" smtClean="0"/>
              <a:t>阅读例</a:t>
            </a:r>
            <a:r>
              <a:rPr lang="en-US" altLang="zh-CN" dirty="0" smtClean="0"/>
              <a:t>6.7</a:t>
            </a:r>
            <a:r>
              <a:rPr lang="zh-CN" altLang="en-US" dirty="0" smtClean="0"/>
              <a:t>代码。</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39</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5138105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6.1 JavaScript</a:t>
            </a:r>
            <a:r>
              <a:rPr lang="zh-CN" altLang="en-US" dirty="0" smtClean="0"/>
              <a:t>概述</a:t>
            </a:r>
            <a:endParaRPr lang="zh-CN" altLang="en-US" dirty="0"/>
          </a:p>
        </p:txBody>
      </p:sp>
      <p:sp>
        <p:nvSpPr>
          <p:cNvPr id="3" name="内容占位符 2"/>
          <p:cNvSpPr>
            <a:spLocks noGrp="1"/>
          </p:cNvSpPr>
          <p:nvPr>
            <p:ph idx="1"/>
          </p:nvPr>
        </p:nvSpPr>
        <p:spPr/>
        <p:txBody>
          <a:bodyPr>
            <a:normAutofit fontScale="92500" lnSpcReduction="20000"/>
          </a:bodyPr>
          <a:lstStyle/>
          <a:p>
            <a:r>
              <a:rPr lang="en-US" altLang="zh-CN" dirty="0"/>
              <a:t>2</a:t>
            </a:r>
            <a:r>
              <a:rPr lang="zh-CN" altLang="en-US" dirty="0"/>
              <a:t>．</a:t>
            </a:r>
            <a:r>
              <a:rPr lang="en-US" altLang="zh-CN" dirty="0"/>
              <a:t>JavaScript</a:t>
            </a:r>
            <a:r>
              <a:rPr lang="zh-CN" altLang="en-US" dirty="0"/>
              <a:t>的历史</a:t>
            </a:r>
          </a:p>
          <a:p>
            <a:pPr lvl="1"/>
            <a:r>
              <a:rPr lang="en-US" altLang="zh-CN" dirty="0"/>
              <a:t>JavaScript</a:t>
            </a:r>
            <a:r>
              <a:rPr lang="zh-CN" altLang="en-US" dirty="0"/>
              <a:t>诞生于</a:t>
            </a:r>
            <a:r>
              <a:rPr lang="en-US" altLang="zh-CN" dirty="0"/>
              <a:t>1995</a:t>
            </a:r>
            <a:r>
              <a:rPr lang="zh-CN" altLang="en-US" dirty="0"/>
              <a:t>年，最初是由网景（</a:t>
            </a:r>
            <a:r>
              <a:rPr lang="en-US" altLang="zh-CN" dirty="0"/>
              <a:t>Netscape</a:t>
            </a:r>
            <a:r>
              <a:rPr lang="zh-CN" altLang="en-US" dirty="0"/>
              <a:t>）公司的布兰登</a:t>
            </a:r>
            <a:r>
              <a:rPr lang="en-US" altLang="zh-CN" dirty="0"/>
              <a:t>•</a:t>
            </a:r>
            <a:r>
              <a:rPr lang="zh-CN" altLang="en-US" dirty="0"/>
              <a:t>艾克（</a:t>
            </a:r>
            <a:r>
              <a:rPr lang="en-US" altLang="zh-CN" dirty="0"/>
              <a:t>Brendan </a:t>
            </a:r>
            <a:r>
              <a:rPr lang="en-US" altLang="zh-CN" dirty="0" err="1"/>
              <a:t>Eich</a:t>
            </a:r>
            <a:r>
              <a:rPr lang="zh-CN" altLang="en-US" dirty="0"/>
              <a:t>）设计，用来扩展该公司推出的</a:t>
            </a:r>
            <a:r>
              <a:rPr lang="en-US" altLang="zh-CN" dirty="0" err="1"/>
              <a:t>NetscapeNavigator</a:t>
            </a:r>
            <a:r>
              <a:rPr lang="zh-CN" altLang="en-US" dirty="0"/>
              <a:t>浏览器的功能，是一种可以嵌入</a:t>
            </a:r>
            <a:r>
              <a:rPr lang="en-US" altLang="zh-CN" dirty="0"/>
              <a:t>Web</a:t>
            </a:r>
            <a:r>
              <a:rPr lang="zh-CN" altLang="en-US" dirty="0"/>
              <a:t>页面中的、基于对象和事件驱动的解释性脚本语言。</a:t>
            </a:r>
            <a:r>
              <a:rPr lang="en-US" altLang="zh-CN" dirty="0"/>
              <a:t>Netscape</a:t>
            </a:r>
            <a:r>
              <a:rPr lang="zh-CN" altLang="en-US" dirty="0"/>
              <a:t>在最初将其命名为</a:t>
            </a:r>
            <a:r>
              <a:rPr lang="en-US" altLang="zh-CN" dirty="0" err="1"/>
              <a:t>LiveScript</a:t>
            </a:r>
            <a:r>
              <a:rPr lang="zh-CN" altLang="en-US" dirty="0"/>
              <a:t>，后来</a:t>
            </a:r>
            <a:r>
              <a:rPr lang="en-US" altLang="zh-CN" dirty="0"/>
              <a:t>Netscape</a:t>
            </a:r>
            <a:r>
              <a:rPr lang="zh-CN" altLang="en-US" dirty="0"/>
              <a:t>在与</a:t>
            </a:r>
            <a:r>
              <a:rPr lang="en-US" altLang="zh-CN" dirty="0"/>
              <a:t>Sun</a:t>
            </a:r>
            <a:r>
              <a:rPr lang="zh-CN" altLang="en-US" dirty="0"/>
              <a:t>合作之后将其改名为</a:t>
            </a:r>
            <a:r>
              <a:rPr lang="en-US" altLang="zh-CN" dirty="0"/>
              <a:t>JavaScript</a:t>
            </a:r>
            <a:r>
              <a:rPr lang="zh-CN" altLang="en-US" dirty="0"/>
              <a:t>。</a:t>
            </a:r>
            <a:r>
              <a:rPr lang="en-US" altLang="zh-CN" dirty="0"/>
              <a:t>JavaScript</a:t>
            </a:r>
            <a:r>
              <a:rPr lang="zh-CN" altLang="en-US" dirty="0"/>
              <a:t>最初是受到了</a:t>
            </a:r>
            <a:r>
              <a:rPr lang="en-US" altLang="zh-CN" dirty="0"/>
              <a:t>Java</a:t>
            </a:r>
            <a:r>
              <a:rPr lang="zh-CN" altLang="en-US" dirty="0"/>
              <a:t>的启发而开始设计的，目的之一就是“看上去像</a:t>
            </a:r>
            <a:r>
              <a:rPr lang="en-US" altLang="zh-CN" dirty="0"/>
              <a:t>Java”</a:t>
            </a:r>
            <a:r>
              <a:rPr lang="zh-CN" altLang="en-US" dirty="0"/>
              <a:t>，因此</a:t>
            </a:r>
            <a:r>
              <a:rPr lang="en-US" altLang="zh-CN" dirty="0"/>
              <a:t>JavaScript</a:t>
            </a:r>
            <a:r>
              <a:rPr lang="zh-CN" altLang="en-US" dirty="0"/>
              <a:t>在语法上与</a:t>
            </a:r>
            <a:r>
              <a:rPr lang="en-US" altLang="zh-CN" dirty="0"/>
              <a:t>Java</a:t>
            </a:r>
            <a:r>
              <a:rPr lang="zh-CN" altLang="en-US" dirty="0"/>
              <a:t>有类似之处，一些名称和命名规范也借鉴自</a:t>
            </a:r>
            <a:r>
              <a:rPr lang="en-US" altLang="zh-CN" dirty="0"/>
              <a:t>Java</a:t>
            </a:r>
            <a:r>
              <a:rPr lang="zh-CN" altLang="en-US" dirty="0"/>
              <a:t>。但</a:t>
            </a:r>
            <a:r>
              <a:rPr lang="en-US" altLang="zh-CN" dirty="0"/>
              <a:t>JavaScript</a:t>
            </a:r>
            <a:r>
              <a:rPr lang="zh-CN" altLang="en-US" dirty="0"/>
              <a:t>的主要设计思想源自</a:t>
            </a:r>
            <a:r>
              <a:rPr lang="en-US" altLang="zh-CN" dirty="0"/>
              <a:t>Self</a:t>
            </a:r>
            <a:r>
              <a:rPr lang="zh-CN" altLang="en-US" dirty="0"/>
              <a:t>语言和</a:t>
            </a:r>
            <a:r>
              <a:rPr lang="en-US" altLang="zh-CN" dirty="0"/>
              <a:t>Scheme</a:t>
            </a:r>
            <a:r>
              <a:rPr lang="zh-CN" altLang="en-US" dirty="0"/>
              <a:t>语言</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67472833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6.2  JavaScript</a:t>
            </a:r>
            <a:r>
              <a:rPr lang="zh-CN" altLang="zh-CN" dirty="0">
                <a:effectLst/>
              </a:rPr>
              <a:t>程序的基本构成</a:t>
            </a:r>
            <a:endParaRPr lang="zh-CN" altLang="en-US" dirty="0"/>
          </a:p>
        </p:txBody>
      </p:sp>
      <p:sp>
        <p:nvSpPr>
          <p:cNvPr id="3" name="内容占位符 2"/>
          <p:cNvSpPr>
            <a:spLocks noGrp="1"/>
          </p:cNvSpPr>
          <p:nvPr>
            <p:ph idx="1"/>
          </p:nvPr>
        </p:nvSpPr>
        <p:spPr/>
        <p:txBody>
          <a:bodyPr>
            <a:normAutofit/>
          </a:bodyPr>
          <a:lstStyle/>
          <a:p>
            <a:r>
              <a:rPr lang="en-US" altLang="zh-CN" dirty="0"/>
              <a:t>6.2.3  </a:t>
            </a:r>
            <a:r>
              <a:rPr lang="zh-CN" altLang="en-US" dirty="0"/>
              <a:t>数组</a:t>
            </a:r>
          </a:p>
          <a:p>
            <a:pPr lvl="1"/>
            <a:r>
              <a:rPr lang="zh-CN" altLang="en-US" dirty="0"/>
              <a:t>所谓数组，就是若干个数据元素按一定顺序排列而构成的集合，所有的数据元素使用同一个数组名称，然后用不同的数组下标来表示它在该数组中的位置。很多语言规定同一个数组中的所有数组元素必须具有相同的数据类型，而</a:t>
            </a:r>
            <a:r>
              <a:rPr lang="en-US" altLang="zh-CN" dirty="0"/>
              <a:t>JavaScript</a:t>
            </a:r>
            <a:r>
              <a:rPr lang="zh-CN" altLang="en-US" dirty="0"/>
              <a:t>中的一个数组是可以由不同数据类型的数组元素所组成</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40</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51381059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6.2  JavaScript</a:t>
            </a:r>
            <a:r>
              <a:rPr lang="zh-CN" altLang="zh-CN" dirty="0">
                <a:effectLst/>
              </a:rPr>
              <a:t>程序的基本构成</a:t>
            </a:r>
            <a:endParaRPr lang="zh-CN" altLang="en-US" dirty="0"/>
          </a:p>
        </p:txBody>
      </p:sp>
      <p:sp>
        <p:nvSpPr>
          <p:cNvPr id="3" name="内容占位符 2"/>
          <p:cNvSpPr>
            <a:spLocks noGrp="1"/>
          </p:cNvSpPr>
          <p:nvPr>
            <p:ph idx="1"/>
          </p:nvPr>
        </p:nvSpPr>
        <p:spPr/>
        <p:txBody>
          <a:bodyPr>
            <a:normAutofit fontScale="92500" lnSpcReduction="20000"/>
          </a:bodyPr>
          <a:lstStyle/>
          <a:p>
            <a:pPr lvl="1"/>
            <a:r>
              <a:rPr lang="zh-CN" altLang="en-US" dirty="0"/>
              <a:t>在</a:t>
            </a:r>
            <a:r>
              <a:rPr lang="en-US" altLang="zh-CN" dirty="0"/>
              <a:t>JavaScript</a:t>
            </a:r>
            <a:r>
              <a:rPr lang="zh-CN" altLang="en-US" dirty="0"/>
              <a:t>中，数组的定义格式为：</a:t>
            </a:r>
          </a:p>
          <a:p>
            <a:pPr marL="857250" lvl="2" indent="0">
              <a:buNone/>
            </a:pPr>
            <a:r>
              <a:rPr lang="en-US" altLang="zh-CN" dirty="0" err="1"/>
              <a:t>var</a:t>
            </a:r>
            <a:r>
              <a:rPr lang="en-US" altLang="zh-CN" dirty="0"/>
              <a:t> </a:t>
            </a:r>
            <a:r>
              <a:rPr lang="zh-CN" altLang="en-US" dirty="0"/>
              <a:t>数组名</a:t>
            </a:r>
            <a:r>
              <a:rPr lang="en-US" altLang="zh-CN" dirty="0"/>
              <a:t>=new Array(</a:t>
            </a:r>
            <a:r>
              <a:rPr lang="zh-CN" altLang="en-US" dirty="0"/>
              <a:t>数组长度</a:t>
            </a:r>
            <a:r>
              <a:rPr lang="en-US" altLang="zh-CN" dirty="0"/>
              <a:t>);</a:t>
            </a:r>
          </a:p>
          <a:p>
            <a:pPr lvl="1"/>
            <a:r>
              <a:rPr lang="zh-CN" altLang="en-US" dirty="0"/>
              <a:t>其中数组名的命名规范与变量命名规范相同，</a:t>
            </a:r>
            <a:r>
              <a:rPr lang="en-US" altLang="zh-CN" dirty="0"/>
              <a:t>new</a:t>
            </a:r>
            <a:r>
              <a:rPr lang="zh-CN" altLang="en-US" dirty="0"/>
              <a:t>是</a:t>
            </a:r>
            <a:r>
              <a:rPr lang="en-US" altLang="zh-CN" dirty="0"/>
              <a:t>JavaScript</a:t>
            </a:r>
            <a:r>
              <a:rPr lang="zh-CN" altLang="en-US" dirty="0"/>
              <a:t>语言用来创建对象的运算符，</a:t>
            </a:r>
            <a:r>
              <a:rPr lang="en-US" altLang="zh-CN" dirty="0"/>
              <a:t>Array</a:t>
            </a:r>
            <a:r>
              <a:rPr lang="zh-CN" altLang="en-US" dirty="0"/>
              <a:t>是</a:t>
            </a:r>
            <a:r>
              <a:rPr lang="en-US" altLang="zh-CN" dirty="0"/>
              <a:t>JavaScript</a:t>
            </a:r>
            <a:r>
              <a:rPr lang="zh-CN" altLang="en-US" dirty="0"/>
              <a:t>中的内置数组对象，括号里面的数组长度决定了该数组可以容纳的数据元素的个数</a:t>
            </a:r>
            <a:r>
              <a:rPr lang="zh-CN" altLang="en-US" dirty="0" smtClean="0"/>
              <a:t>。</a:t>
            </a:r>
            <a:endParaRPr lang="en-US" altLang="zh-CN" dirty="0" smtClean="0"/>
          </a:p>
          <a:p>
            <a:pPr lvl="1"/>
            <a:r>
              <a:rPr lang="zh-CN" altLang="en-US" dirty="0" smtClean="0"/>
              <a:t>例如</a:t>
            </a:r>
            <a:r>
              <a:rPr lang="zh-CN" altLang="en-US" dirty="0"/>
              <a:t>代码</a:t>
            </a:r>
            <a:r>
              <a:rPr lang="en-US" altLang="zh-CN" dirty="0" err="1"/>
              <a:t>var</a:t>
            </a:r>
            <a:r>
              <a:rPr lang="en-US" altLang="zh-CN" dirty="0"/>
              <a:t> a=new Array(20)</a:t>
            </a:r>
            <a:r>
              <a:rPr lang="zh-CN" altLang="en-US" dirty="0"/>
              <a:t>定义了一个长度为</a:t>
            </a:r>
            <a:r>
              <a:rPr lang="en-US" altLang="zh-CN" dirty="0"/>
              <a:t>20</a:t>
            </a:r>
            <a:r>
              <a:rPr lang="zh-CN" altLang="en-US" dirty="0"/>
              <a:t>的数组</a:t>
            </a:r>
            <a:r>
              <a:rPr lang="en-US" altLang="zh-CN" dirty="0"/>
              <a:t>a</a:t>
            </a:r>
            <a:r>
              <a:rPr lang="zh-CN" altLang="en-US" dirty="0"/>
              <a:t>，相当于定义了</a:t>
            </a:r>
            <a:r>
              <a:rPr lang="en-US" altLang="zh-CN" dirty="0"/>
              <a:t>20</a:t>
            </a:r>
            <a:r>
              <a:rPr lang="zh-CN" altLang="en-US" dirty="0"/>
              <a:t>个变量，它们的访问名字分别为</a:t>
            </a:r>
            <a:r>
              <a:rPr lang="en-US" altLang="zh-CN" dirty="0"/>
              <a:t>a[0]</a:t>
            </a:r>
            <a:r>
              <a:rPr lang="zh-CN" altLang="en-US" dirty="0"/>
              <a:t>、</a:t>
            </a:r>
            <a:r>
              <a:rPr lang="en-US" altLang="zh-CN" dirty="0"/>
              <a:t>a[1]</a:t>
            </a:r>
            <a:r>
              <a:rPr lang="zh-CN" altLang="en-US" dirty="0"/>
              <a:t>、</a:t>
            </a:r>
            <a:r>
              <a:rPr lang="en-US" altLang="zh-CN" dirty="0"/>
              <a:t>a[2]</a:t>
            </a:r>
            <a:r>
              <a:rPr lang="zh-CN" altLang="en-US" dirty="0"/>
              <a:t>、</a:t>
            </a:r>
            <a:r>
              <a:rPr lang="en-US" altLang="zh-CN" dirty="0"/>
              <a:t>……</a:t>
            </a:r>
            <a:r>
              <a:rPr lang="zh-CN" altLang="en-US" dirty="0"/>
              <a:t>、</a:t>
            </a:r>
            <a:r>
              <a:rPr lang="en-US" altLang="zh-CN" dirty="0"/>
              <a:t>a[19]</a:t>
            </a:r>
            <a:r>
              <a:rPr lang="zh-CN" altLang="en-US" dirty="0"/>
              <a:t>，其中方括号中的数值称为数组下标（从</a:t>
            </a:r>
            <a:r>
              <a:rPr lang="en-US" altLang="zh-CN" dirty="0"/>
              <a:t>0</a:t>
            </a:r>
            <a:r>
              <a:rPr lang="zh-CN" altLang="en-US" dirty="0"/>
              <a:t>开始），也就是说，该数组的下标从</a:t>
            </a:r>
            <a:r>
              <a:rPr lang="en-US" altLang="zh-CN" dirty="0"/>
              <a:t>0</a:t>
            </a:r>
            <a:r>
              <a:rPr lang="zh-CN" altLang="en-US" dirty="0"/>
              <a:t>到</a:t>
            </a:r>
            <a:r>
              <a:rPr lang="en-US" altLang="zh-CN" dirty="0"/>
              <a:t>19</a:t>
            </a:r>
            <a:r>
              <a:rPr lang="zh-CN" altLang="en-US" dirty="0"/>
              <a:t>，分别代表着数组中的</a:t>
            </a:r>
            <a:r>
              <a:rPr lang="en-US" altLang="zh-CN" dirty="0"/>
              <a:t>20</a:t>
            </a:r>
            <a:r>
              <a:rPr lang="zh-CN" altLang="en-US" dirty="0"/>
              <a:t>个数据元素的位置</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41</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51381059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6.2  JavaScript</a:t>
            </a:r>
            <a:r>
              <a:rPr lang="zh-CN" altLang="zh-CN" dirty="0">
                <a:effectLst/>
              </a:rPr>
              <a:t>程序的基本构成</a:t>
            </a:r>
            <a:endParaRPr lang="zh-CN" altLang="en-US" dirty="0"/>
          </a:p>
        </p:txBody>
      </p:sp>
      <p:sp>
        <p:nvSpPr>
          <p:cNvPr id="3" name="内容占位符 2"/>
          <p:cNvSpPr>
            <a:spLocks noGrp="1"/>
          </p:cNvSpPr>
          <p:nvPr>
            <p:ph idx="1"/>
          </p:nvPr>
        </p:nvSpPr>
        <p:spPr/>
        <p:txBody>
          <a:bodyPr>
            <a:normAutofit/>
          </a:bodyPr>
          <a:lstStyle/>
          <a:p>
            <a:pPr lvl="1"/>
            <a:r>
              <a:rPr lang="zh-CN" altLang="en-US" dirty="0"/>
              <a:t>已知一个数组</a:t>
            </a:r>
            <a:r>
              <a:rPr lang="en-US" altLang="zh-CN" dirty="0"/>
              <a:t>a</a:t>
            </a:r>
            <a:r>
              <a:rPr lang="zh-CN" altLang="en-US" dirty="0"/>
              <a:t>，我们可以通过访问数组对象的</a:t>
            </a:r>
            <a:r>
              <a:rPr lang="en-US" altLang="zh-CN" dirty="0"/>
              <a:t>length</a:t>
            </a:r>
            <a:r>
              <a:rPr lang="zh-CN" altLang="en-US" dirty="0"/>
              <a:t>属性即</a:t>
            </a:r>
            <a:r>
              <a:rPr lang="en-US" altLang="zh-CN" dirty="0" err="1"/>
              <a:t>a.length</a:t>
            </a:r>
            <a:r>
              <a:rPr lang="zh-CN" altLang="en-US" dirty="0"/>
              <a:t>来获得该数组的长度，可以通过访问数组对象的</a:t>
            </a:r>
            <a:r>
              <a:rPr lang="en-US" altLang="zh-CN" dirty="0"/>
              <a:t>sort()</a:t>
            </a:r>
            <a:r>
              <a:rPr lang="zh-CN" altLang="en-US" dirty="0"/>
              <a:t>方法即</a:t>
            </a:r>
            <a:r>
              <a:rPr lang="en-US" altLang="zh-CN" dirty="0" err="1"/>
              <a:t>a.sort</a:t>
            </a:r>
            <a:r>
              <a:rPr lang="en-US" altLang="zh-CN" dirty="0"/>
              <a:t>()</a:t>
            </a:r>
            <a:r>
              <a:rPr lang="zh-CN" altLang="en-US" dirty="0"/>
              <a:t>来对该数组进行自动排序，可以通过访问数组对象的</a:t>
            </a:r>
            <a:r>
              <a:rPr lang="en-US" altLang="zh-CN" dirty="0"/>
              <a:t>reverse()</a:t>
            </a:r>
            <a:r>
              <a:rPr lang="zh-CN" altLang="en-US" dirty="0"/>
              <a:t>方法即</a:t>
            </a:r>
            <a:r>
              <a:rPr lang="en-US" altLang="zh-CN" dirty="0" err="1"/>
              <a:t>a.reverse</a:t>
            </a:r>
            <a:r>
              <a:rPr lang="en-US" altLang="zh-CN" dirty="0"/>
              <a:t>()</a:t>
            </a:r>
            <a:r>
              <a:rPr lang="zh-CN" altLang="en-US" dirty="0"/>
              <a:t>来对该数组进行反转存储。</a:t>
            </a:r>
          </a:p>
          <a:p>
            <a:pPr lvl="1"/>
            <a:r>
              <a:rPr lang="zh-CN" altLang="en-US" dirty="0"/>
              <a:t>基于数组通过指定下标来访问元素的使用特性，对数组的操作往往都是结合循环结构来进行的。</a:t>
            </a:r>
          </a:p>
          <a:p>
            <a:pPr lvl="1"/>
            <a:r>
              <a:rPr lang="zh-CN" altLang="en-US" dirty="0" smtClean="0"/>
              <a:t>请阅读例</a:t>
            </a:r>
            <a:r>
              <a:rPr lang="en-US" altLang="zh-CN" dirty="0" smtClean="0"/>
              <a:t>6.8</a:t>
            </a:r>
            <a:r>
              <a:rPr lang="zh-CN" altLang="en-US" dirty="0" smtClean="0"/>
              <a:t>代码。</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42</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51381059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6.2  JavaScript</a:t>
            </a:r>
            <a:r>
              <a:rPr lang="zh-CN" altLang="zh-CN" dirty="0">
                <a:effectLst/>
              </a:rPr>
              <a:t>程序的基本构成</a:t>
            </a:r>
            <a:endParaRPr lang="zh-CN" altLang="en-US" dirty="0"/>
          </a:p>
        </p:txBody>
      </p:sp>
      <p:sp>
        <p:nvSpPr>
          <p:cNvPr id="3" name="内容占位符 2"/>
          <p:cNvSpPr>
            <a:spLocks noGrp="1"/>
          </p:cNvSpPr>
          <p:nvPr>
            <p:ph idx="1"/>
          </p:nvPr>
        </p:nvSpPr>
        <p:spPr/>
        <p:txBody>
          <a:bodyPr>
            <a:normAutofit fontScale="77500" lnSpcReduction="20000"/>
          </a:bodyPr>
          <a:lstStyle/>
          <a:p>
            <a:r>
              <a:rPr lang="en-US" altLang="zh-CN" dirty="0"/>
              <a:t>6.2.4  </a:t>
            </a:r>
            <a:r>
              <a:rPr lang="zh-CN" altLang="en-US" dirty="0"/>
              <a:t>语句</a:t>
            </a:r>
          </a:p>
          <a:p>
            <a:pPr lvl="1"/>
            <a:r>
              <a:rPr lang="en-US" altLang="zh-CN" dirty="0" smtClean="0"/>
              <a:t>1</a:t>
            </a:r>
            <a:r>
              <a:rPr lang="zh-CN" altLang="en-US" dirty="0"/>
              <a:t>．变量声明</a:t>
            </a:r>
            <a:r>
              <a:rPr lang="zh-CN" altLang="en-US" dirty="0" smtClean="0"/>
              <a:t>语句：变量</a:t>
            </a:r>
            <a:r>
              <a:rPr lang="zh-CN" altLang="en-US" dirty="0"/>
              <a:t>声明语句通过关键字</a:t>
            </a:r>
            <a:r>
              <a:rPr lang="en-US" altLang="zh-CN" dirty="0" err="1"/>
              <a:t>var</a:t>
            </a:r>
            <a:r>
              <a:rPr lang="zh-CN" altLang="en-US" dirty="0"/>
              <a:t>来定义一个或多个</a:t>
            </a:r>
            <a:r>
              <a:rPr lang="zh-CN" altLang="en-US" dirty="0" smtClean="0"/>
              <a:t>变量。</a:t>
            </a:r>
            <a:endParaRPr lang="zh-CN" altLang="en-US" dirty="0"/>
          </a:p>
          <a:p>
            <a:pPr lvl="1"/>
            <a:r>
              <a:rPr lang="en-US" altLang="zh-CN" dirty="0"/>
              <a:t>2</a:t>
            </a:r>
            <a:r>
              <a:rPr lang="zh-CN" altLang="en-US" dirty="0"/>
              <a:t>．表达式</a:t>
            </a:r>
            <a:r>
              <a:rPr lang="zh-CN" altLang="en-US" dirty="0" smtClean="0"/>
              <a:t>语句：最</a:t>
            </a:r>
            <a:r>
              <a:rPr lang="zh-CN" altLang="en-US" dirty="0"/>
              <a:t>常见的就是赋值表达式语句。</a:t>
            </a:r>
          </a:p>
          <a:p>
            <a:pPr lvl="1"/>
            <a:r>
              <a:rPr lang="en-US" altLang="zh-CN" dirty="0"/>
              <a:t>3</a:t>
            </a:r>
            <a:r>
              <a:rPr lang="zh-CN" altLang="en-US" dirty="0"/>
              <a:t>．</a:t>
            </a:r>
            <a:r>
              <a:rPr lang="zh-CN" altLang="en-US" dirty="0" smtClean="0"/>
              <a:t>控制语句：主要</a:t>
            </a:r>
            <a:r>
              <a:rPr lang="zh-CN" altLang="en-US" dirty="0"/>
              <a:t>用来控制程序执行的流程，包括前面介绍的</a:t>
            </a:r>
            <a:r>
              <a:rPr lang="en-US" altLang="zh-CN" dirty="0"/>
              <a:t>if-else</a:t>
            </a:r>
            <a:r>
              <a:rPr lang="zh-CN" altLang="en-US" dirty="0"/>
              <a:t>语句、</a:t>
            </a:r>
            <a:r>
              <a:rPr lang="en-US" altLang="zh-CN" dirty="0"/>
              <a:t>switch</a:t>
            </a:r>
            <a:r>
              <a:rPr lang="zh-CN" altLang="en-US" dirty="0"/>
              <a:t>语句、</a:t>
            </a:r>
            <a:r>
              <a:rPr lang="en-US" altLang="zh-CN" dirty="0"/>
              <a:t>while</a:t>
            </a:r>
            <a:r>
              <a:rPr lang="zh-CN" altLang="en-US" dirty="0"/>
              <a:t>语句、</a:t>
            </a:r>
            <a:r>
              <a:rPr lang="en-US" altLang="zh-CN" dirty="0"/>
              <a:t>do while</a:t>
            </a:r>
            <a:r>
              <a:rPr lang="zh-CN" altLang="en-US" dirty="0"/>
              <a:t>语句、</a:t>
            </a:r>
            <a:r>
              <a:rPr lang="en-US" altLang="zh-CN" dirty="0"/>
              <a:t>for</a:t>
            </a:r>
            <a:r>
              <a:rPr lang="zh-CN" altLang="en-US" dirty="0"/>
              <a:t>语句、</a:t>
            </a:r>
            <a:r>
              <a:rPr lang="en-US" altLang="zh-CN" dirty="0"/>
              <a:t>break</a:t>
            </a:r>
            <a:r>
              <a:rPr lang="zh-CN" altLang="en-US" dirty="0"/>
              <a:t>语句、</a:t>
            </a:r>
            <a:r>
              <a:rPr lang="en-US" altLang="zh-CN" dirty="0"/>
              <a:t>continue</a:t>
            </a:r>
            <a:r>
              <a:rPr lang="zh-CN" altLang="en-US" dirty="0"/>
              <a:t>语句等。</a:t>
            </a:r>
          </a:p>
          <a:p>
            <a:pPr lvl="1"/>
            <a:r>
              <a:rPr lang="en-US" altLang="zh-CN" dirty="0"/>
              <a:t>4</a:t>
            </a:r>
            <a:r>
              <a:rPr lang="zh-CN" altLang="en-US" dirty="0"/>
              <a:t>．函数调用</a:t>
            </a:r>
            <a:r>
              <a:rPr lang="zh-CN" altLang="en-US" dirty="0" smtClean="0"/>
              <a:t>语句：一</a:t>
            </a:r>
            <a:r>
              <a:rPr lang="zh-CN" altLang="en-US" dirty="0"/>
              <a:t>个函数一旦被正确定义，就可以多次被调用，对函数的一次调用就形成了一条函数调用语句。</a:t>
            </a:r>
          </a:p>
          <a:p>
            <a:pPr lvl="1"/>
            <a:r>
              <a:rPr lang="en-US" altLang="zh-CN" dirty="0"/>
              <a:t>5</a:t>
            </a:r>
            <a:r>
              <a:rPr lang="zh-CN" altLang="en-US" dirty="0"/>
              <a:t>．异常处理</a:t>
            </a:r>
            <a:r>
              <a:rPr lang="zh-CN" altLang="en-US" dirty="0" smtClean="0"/>
              <a:t>语句：异常处理</a:t>
            </a:r>
            <a:r>
              <a:rPr lang="zh-CN" altLang="en-US" dirty="0"/>
              <a:t>语句</a:t>
            </a:r>
            <a:r>
              <a:rPr lang="zh-CN" altLang="en-US" dirty="0" smtClean="0"/>
              <a:t>用来抛</a:t>
            </a:r>
            <a:r>
              <a:rPr lang="zh-CN" altLang="en-US" dirty="0"/>
              <a:t>出、接收、处理异常，包括</a:t>
            </a:r>
            <a:r>
              <a:rPr lang="en-US" altLang="zh-CN" dirty="0"/>
              <a:t>throw</a:t>
            </a:r>
            <a:r>
              <a:rPr lang="zh-CN" altLang="en-US" dirty="0"/>
              <a:t>语句、</a:t>
            </a:r>
            <a:r>
              <a:rPr lang="en-US" altLang="zh-CN" dirty="0"/>
              <a:t>try catch</a:t>
            </a:r>
            <a:r>
              <a:rPr lang="zh-CN" altLang="en-US" dirty="0"/>
              <a:t>语句等。</a:t>
            </a:r>
          </a:p>
          <a:p>
            <a:pPr lvl="1"/>
            <a:r>
              <a:rPr lang="en-US" altLang="zh-CN" dirty="0"/>
              <a:t>6</a:t>
            </a:r>
            <a:r>
              <a:rPr lang="zh-CN" altLang="en-US" dirty="0"/>
              <a:t>．</a:t>
            </a:r>
            <a:r>
              <a:rPr lang="zh-CN" altLang="en-US" dirty="0" smtClean="0"/>
              <a:t>复合语句：将</a:t>
            </a:r>
            <a:r>
              <a:rPr lang="zh-CN" altLang="en-US" dirty="0"/>
              <a:t>连续的多条相关联的语句使用一对大括号</a:t>
            </a:r>
            <a:r>
              <a:rPr lang="en-US" altLang="zh-CN" dirty="0"/>
              <a:t>"{}"</a:t>
            </a:r>
            <a:r>
              <a:rPr lang="zh-CN" altLang="en-US" dirty="0"/>
              <a:t>组织起来就构成了一条复合语句。复合语句经常出现在分支、循环等各类控制结构以及函数定义中</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43</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51381059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6.2  JavaScript</a:t>
            </a:r>
            <a:r>
              <a:rPr lang="zh-CN" altLang="zh-CN" dirty="0">
                <a:effectLst/>
              </a:rPr>
              <a:t>程序的基本构成</a:t>
            </a:r>
            <a:endParaRPr lang="zh-CN" altLang="en-US" dirty="0"/>
          </a:p>
        </p:txBody>
      </p:sp>
      <p:sp>
        <p:nvSpPr>
          <p:cNvPr id="3" name="内容占位符 2"/>
          <p:cNvSpPr>
            <a:spLocks noGrp="1"/>
          </p:cNvSpPr>
          <p:nvPr>
            <p:ph idx="1"/>
          </p:nvPr>
        </p:nvSpPr>
        <p:spPr/>
        <p:txBody>
          <a:bodyPr>
            <a:normAutofit fontScale="85000" lnSpcReduction="20000"/>
          </a:bodyPr>
          <a:lstStyle/>
          <a:p>
            <a:r>
              <a:rPr lang="en-US" altLang="zh-CN" dirty="0"/>
              <a:t>6.2.5  </a:t>
            </a:r>
            <a:r>
              <a:rPr lang="zh-CN" altLang="zh-CN" dirty="0"/>
              <a:t>函数</a:t>
            </a:r>
          </a:p>
          <a:p>
            <a:r>
              <a:rPr lang="zh-CN" altLang="zh-CN" dirty="0"/>
              <a:t>函数是对程序进行模块化设计的基本单位。通常在进行一个复杂的程序设计时，总是根据所要完成的功能，将程序划分为一些相对独立的模块，每个模块可以对应一个或多个函数</a:t>
            </a:r>
            <a:r>
              <a:rPr lang="zh-CN" altLang="zh-CN" dirty="0" smtClean="0"/>
              <a:t>。</a:t>
            </a:r>
            <a:endParaRPr lang="en-US" altLang="zh-CN" dirty="0" smtClean="0"/>
          </a:p>
          <a:p>
            <a:r>
              <a:rPr lang="zh-CN" altLang="zh-CN" dirty="0" smtClean="0"/>
              <a:t>也就是说</a:t>
            </a:r>
            <a:r>
              <a:rPr lang="zh-CN" altLang="zh-CN" dirty="0"/>
              <a:t>，函数是完成特定功能的一段代码，可以通过设计多个不同功能的函数来构成一个完整的程序，从而使得一个复杂的问题简单化，而各个函数又能做到任务单一、充分独立</a:t>
            </a:r>
            <a:r>
              <a:rPr lang="zh-CN" altLang="zh-CN" dirty="0" smtClean="0"/>
              <a:t>。</a:t>
            </a:r>
            <a:endParaRPr lang="en-US" altLang="zh-CN" dirty="0" smtClean="0"/>
          </a:p>
          <a:p>
            <a:r>
              <a:rPr lang="zh-CN" altLang="zh-CN" dirty="0" smtClean="0"/>
              <a:t>用</a:t>
            </a:r>
            <a:r>
              <a:rPr lang="zh-CN" altLang="zh-CN" dirty="0"/>
              <a:t>基于函数的模块化思想编写的程序结构清晰、易懂、易读、易维护。放置在函数里面的</a:t>
            </a:r>
            <a:r>
              <a:rPr lang="en-US" altLang="zh-CN" dirty="0"/>
              <a:t>JavaScript</a:t>
            </a:r>
            <a:r>
              <a:rPr lang="zh-CN" altLang="zh-CN" dirty="0"/>
              <a:t>代码是不会在网页加载过程中自动执行的，而必须等到该函数被调用的时候才会执行</a:t>
            </a:r>
            <a:r>
              <a:rPr lang="zh-CN" altLang="zh-CN"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44</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51381059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6.2  JavaScript</a:t>
            </a:r>
            <a:r>
              <a:rPr lang="zh-CN" altLang="zh-CN" dirty="0">
                <a:effectLst/>
              </a:rPr>
              <a:t>程序的基本构成</a:t>
            </a:r>
            <a:endParaRPr lang="zh-CN" altLang="en-US" dirty="0"/>
          </a:p>
        </p:txBody>
      </p:sp>
      <p:sp>
        <p:nvSpPr>
          <p:cNvPr id="3" name="内容占位符 2"/>
          <p:cNvSpPr>
            <a:spLocks noGrp="1"/>
          </p:cNvSpPr>
          <p:nvPr>
            <p:ph idx="1"/>
          </p:nvPr>
        </p:nvSpPr>
        <p:spPr/>
        <p:txBody>
          <a:bodyPr>
            <a:normAutofit fontScale="70000" lnSpcReduction="20000"/>
          </a:bodyPr>
          <a:lstStyle/>
          <a:p>
            <a:r>
              <a:rPr lang="en-US" altLang="zh-CN" dirty="0"/>
              <a:t>1</a:t>
            </a:r>
            <a:r>
              <a:rPr lang="zh-CN" altLang="zh-CN" dirty="0"/>
              <a:t>．</a:t>
            </a:r>
            <a:r>
              <a:rPr lang="en-US" altLang="zh-CN" dirty="0"/>
              <a:t>JavaScript</a:t>
            </a:r>
            <a:r>
              <a:rPr lang="zh-CN" altLang="zh-CN" dirty="0"/>
              <a:t>函数定义</a:t>
            </a:r>
          </a:p>
          <a:p>
            <a:pPr marL="800100" lvl="2" indent="0">
              <a:buNone/>
            </a:pPr>
            <a:r>
              <a:rPr lang="en-US" altLang="zh-CN" dirty="0" smtClean="0"/>
              <a:t>function </a:t>
            </a:r>
            <a:r>
              <a:rPr lang="zh-CN" altLang="zh-CN" dirty="0"/>
              <a:t>函数名</a:t>
            </a:r>
            <a:r>
              <a:rPr lang="en-US" altLang="zh-CN" dirty="0"/>
              <a:t>(</a:t>
            </a:r>
            <a:r>
              <a:rPr lang="zh-CN" altLang="zh-CN" dirty="0"/>
              <a:t>形参列表</a:t>
            </a:r>
            <a:r>
              <a:rPr lang="en-US" altLang="zh-CN" dirty="0"/>
              <a:t>){</a:t>
            </a:r>
            <a:endParaRPr lang="zh-CN" altLang="zh-CN" dirty="0"/>
          </a:p>
          <a:p>
            <a:pPr marL="800100" lvl="2" indent="0">
              <a:buNone/>
            </a:pPr>
            <a:r>
              <a:rPr lang="en-US" altLang="zh-CN" dirty="0"/>
              <a:t>	</a:t>
            </a:r>
            <a:r>
              <a:rPr lang="zh-CN" altLang="zh-CN" dirty="0"/>
              <a:t>函数体语句段</a:t>
            </a:r>
            <a:r>
              <a:rPr lang="en-US" altLang="zh-CN" dirty="0"/>
              <a:t>;</a:t>
            </a:r>
            <a:endParaRPr lang="zh-CN" altLang="zh-CN" dirty="0"/>
          </a:p>
          <a:p>
            <a:pPr marL="800100" lvl="2" indent="0">
              <a:buNone/>
            </a:pPr>
            <a:r>
              <a:rPr lang="en-US" altLang="zh-CN" dirty="0"/>
              <a:t>	[return </a:t>
            </a:r>
            <a:r>
              <a:rPr lang="zh-CN" altLang="zh-CN" dirty="0"/>
              <a:t>返回值</a:t>
            </a:r>
            <a:r>
              <a:rPr lang="en-US" altLang="zh-CN" dirty="0"/>
              <a:t>;]</a:t>
            </a:r>
            <a:endParaRPr lang="zh-CN" altLang="zh-CN" dirty="0"/>
          </a:p>
          <a:p>
            <a:pPr marL="800100" lvl="2" indent="0">
              <a:buNone/>
            </a:pPr>
            <a:r>
              <a:rPr lang="en-US" altLang="zh-CN" dirty="0"/>
              <a:t>}</a:t>
            </a:r>
            <a:endParaRPr lang="zh-CN" altLang="zh-CN" dirty="0"/>
          </a:p>
          <a:p>
            <a:pPr lvl="1"/>
            <a:r>
              <a:rPr lang="zh-CN" altLang="zh-CN" dirty="0" smtClean="0"/>
              <a:t>（</a:t>
            </a:r>
            <a:r>
              <a:rPr lang="en-US" altLang="zh-CN" dirty="0"/>
              <a:t>1</a:t>
            </a:r>
            <a:r>
              <a:rPr lang="zh-CN" altLang="zh-CN" dirty="0"/>
              <a:t>）函数由关键字</a:t>
            </a:r>
            <a:r>
              <a:rPr lang="en-US" altLang="zh-CN" dirty="0"/>
              <a:t>function</a:t>
            </a:r>
            <a:r>
              <a:rPr lang="zh-CN" altLang="zh-CN" dirty="0"/>
              <a:t>来定义。</a:t>
            </a:r>
          </a:p>
          <a:p>
            <a:pPr lvl="1"/>
            <a:r>
              <a:rPr lang="zh-CN" altLang="zh-CN" dirty="0"/>
              <a:t>（</a:t>
            </a:r>
            <a:r>
              <a:rPr lang="en-US" altLang="zh-CN" dirty="0"/>
              <a:t>2</a:t>
            </a:r>
            <a:r>
              <a:rPr lang="zh-CN" altLang="zh-CN" dirty="0"/>
              <a:t>）函数名：根据函数所实现的功能而赋予它的一个名字，调用者也正是通过指定函数名来调用该函数。</a:t>
            </a:r>
          </a:p>
          <a:p>
            <a:pPr lvl="1"/>
            <a:r>
              <a:rPr lang="zh-CN" altLang="zh-CN" dirty="0"/>
              <a:t>（</a:t>
            </a:r>
            <a:r>
              <a:rPr lang="en-US" altLang="zh-CN" dirty="0"/>
              <a:t>3</a:t>
            </a:r>
            <a:r>
              <a:rPr lang="zh-CN" altLang="zh-CN" dirty="0"/>
              <a:t>）形参列表：形参是形式参数的简称，是调用者在调用函数的时候将要传递给该函数的数据，其值可以是常量、变量或表达式等，在被调用函数中可以对这些形参数据进行计算处理。</a:t>
            </a:r>
          </a:p>
          <a:p>
            <a:pPr lvl="1"/>
            <a:r>
              <a:rPr lang="zh-CN" altLang="zh-CN" dirty="0"/>
              <a:t>（</a:t>
            </a:r>
            <a:r>
              <a:rPr lang="en-US" altLang="zh-CN" dirty="0"/>
              <a:t>4</a:t>
            </a:r>
            <a:r>
              <a:rPr lang="zh-CN" altLang="zh-CN" dirty="0"/>
              <a:t>）在函数的执行过程中，如果碰到</a:t>
            </a:r>
            <a:r>
              <a:rPr lang="en-US" altLang="zh-CN" dirty="0"/>
              <a:t> return </a:t>
            </a:r>
            <a:r>
              <a:rPr lang="zh-CN" altLang="zh-CN" dirty="0"/>
              <a:t>语句，该函数立刻停止执行并返回到调用它的程序中。如果被调用函数执行结束后需要返回一个结果给调用者，则需要通过“</a:t>
            </a:r>
            <a:r>
              <a:rPr lang="en-US" altLang="zh-CN" dirty="0"/>
              <a:t>return</a:t>
            </a:r>
            <a:r>
              <a:rPr lang="zh-CN" altLang="zh-CN" dirty="0"/>
              <a:t>返回值</a:t>
            </a:r>
            <a:r>
              <a:rPr lang="en-US" altLang="zh-CN" dirty="0"/>
              <a:t>;</a:t>
            </a:r>
            <a:r>
              <a:rPr lang="zh-CN" altLang="zh-CN" dirty="0"/>
              <a:t>”的形式</a:t>
            </a:r>
            <a:r>
              <a:rPr lang="zh-CN" altLang="zh-CN" dirty="0" smtClean="0"/>
              <a:t>。</a:t>
            </a:r>
            <a:endParaRPr lang="zh-CN" altLang="zh-CN"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45</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51381059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6.2  JavaScript</a:t>
            </a:r>
            <a:r>
              <a:rPr lang="zh-CN" altLang="zh-CN" dirty="0">
                <a:effectLst/>
              </a:rPr>
              <a:t>程序的基本构成</a:t>
            </a:r>
            <a:endParaRPr lang="zh-CN" altLang="en-US" dirty="0"/>
          </a:p>
        </p:txBody>
      </p:sp>
      <p:sp>
        <p:nvSpPr>
          <p:cNvPr id="3" name="内容占位符 2"/>
          <p:cNvSpPr>
            <a:spLocks noGrp="1"/>
          </p:cNvSpPr>
          <p:nvPr>
            <p:ph idx="1"/>
          </p:nvPr>
        </p:nvSpPr>
        <p:spPr/>
        <p:txBody>
          <a:bodyPr>
            <a:normAutofit fontScale="92500" lnSpcReduction="10000"/>
          </a:bodyPr>
          <a:lstStyle/>
          <a:p>
            <a:r>
              <a:rPr lang="en-US" altLang="zh-CN" dirty="0"/>
              <a:t>2</a:t>
            </a:r>
            <a:r>
              <a:rPr lang="zh-CN" altLang="zh-CN" dirty="0"/>
              <a:t>．</a:t>
            </a:r>
            <a:r>
              <a:rPr lang="en-US" altLang="zh-CN" dirty="0"/>
              <a:t>JavaScript</a:t>
            </a:r>
            <a:r>
              <a:rPr lang="zh-CN" altLang="zh-CN" dirty="0"/>
              <a:t>函数调用</a:t>
            </a:r>
          </a:p>
          <a:p>
            <a:pPr lvl="1"/>
            <a:r>
              <a:rPr lang="zh-CN" altLang="zh-CN" dirty="0"/>
              <a:t>通常而言，一个函数代表着程序中的某一个功能，函数一旦定义完成，就可以对它进行多次调用，函数的每一次调用相当于执行一次该项功能。函数的调用形式为：</a:t>
            </a:r>
          </a:p>
          <a:p>
            <a:pPr marL="914400" lvl="2" indent="0">
              <a:buNone/>
            </a:pPr>
            <a:r>
              <a:rPr lang="zh-CN" altLang="zh-CN" dirty="0"/>
              <a:t>函数名</a:t>
            </a:r>
            <a:r>
              <a:rPr lang="en-US" altLang="zh-CN" dirty="0"/>
              <a:t>(</a:t>
            </a:r>
            <a:r>
              <a:rPr lang="zh-CN" altLang="zh-CN" dirty="0"/>
              <a:t>实参列表</a:t>
            </a:r>
            <a:r>
              <a:rPr lang="en-US" altLang="zh-CN" dirty="0"/>
              <a:t>);</a:t>
            </a:r>
            <a:endParaRPr lang="zh-CN" altLang="zh-CN" dirty="0"/>
          </a:p>
          <a:p>
            <a:pPr lvl="1"/>
            <a:r>
              <a:rPr lang="zh-CN" altLang="zh-CN" dirty="0"/>
              <a:t>需要注意的是，函数调用时所提供的实参列表的个数及类型要与该函数定义时的形参列表保持一致。如果被调用的函数有返回值，则通常还会对该返回值进行存储、计算、输出等操作。</a:t>
            </a:r>
          </a:p>
          <a:p>
            <a:pPr lvl="1"/>
            <a:r>
              <a:rPr lang="zh-CN" altLang="en-US" dirty="0" smtClean="0"/>
              <a:t>请阅读例</a:t>
            </a:r>
            <a:r>
              <a:rPr lang="en-US" altLang="zh-CN" dirty="0" smtClean="0"/>
              <a:t>6.9</a:t>
            </a:r>
            <a:r>
              <a:rPr lang="zh-CN" altLang="en-US" dirty="0" smtClean="0"/>
              <a:t>代码。</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46</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51381059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6.2  JavaScript</a:t>
            </a:r>
            <a:r>
              <a:rPr lang="zh-CN" altLang="zh-CN" dirty="0">
                <a:effectLst/>
              </a:rPr>
              <a:t>程序的基本构成</a:t>
            </a:r>
            <a:endParaRPr lang="zh-CN" altLang="en-US" dirty="0"/>
          </a:p>
        </p:txBody>
      </p:sp>
      <p:sp>
        <p:nvSpPr>
          <p:cNvPr id="3" name="内容占位符 2"/>
          <p:cNvSpPr>
            <a:spLocks noGrp="1"/>
          </p:cNvSpPr>
          <p:nvPr>
            <p:ph idx="1"/>
          </p:nvPr>
        </p:nvSpPr>
        <p:spPr/>
        <p:txBody>
          <a:bodyPr>
            <a:normAutofit/>
          </a:bodyPr>
          <a:lstStyle/>
          <a:p>
            <a:r>
              <a:rPr lang="en-US" altLang="zh-CN" dirty="0"/>
              <a:t>3</a:t>
            </a:r>
            <a:r>
              <a:rPr lang="zh-CN" altLang="zh-CN" dirty="0"/>
              <a:t>．消息对话框</a:t>
            </a:r>
          </a:p>
          <a:p>
            <a:r>
              <a:rPr lang="zh-CN" altLang="zh-CN" dirty="0"/>
              <a:t>在注重用户体验的时代，良好的交互性已成为一个网站是否受欢迎的重要决定因素之一，而输入操作和输出操作是交互的主要形式。在</a:t>
            </a:r>
            <a:r>
              <a:rPr lang="en-US" altLang="zh-CN" dirty="0"/>
              <a:t>JavaScript</a:t>
            </a:r>
            <a:r>
              <a:rPr lang="zh-CN" altLang="zh-CN" dirty="0"/>
              <a:t>中可以使用</a:t>
            </a:r>
            <a:r>
              <a:rPr lang="en-US" altLang="zh-CN" dirty="0"/>
              <a:t>alert</a:t>
            </a:r>
            <a:r>
              <a:rPr lang="zh-CN" altLang="zh-CN" dirty="0"/>
              <a:t>、</a:t>
            </a:r>
            <a:r>
              <a:rPr lang="en-US" altLang="zh-CN" dirty="0"/>
              <a:t>confirm</a:t>
            </a:r>
            <a:r>
              <a:rPr lang="zh-CN" altLang="zh-CN" dirty="0"/>
              <a:t>、</a:t>
            </a:r>
            <a:r>
              <a:rPr lang="en-US" altLang="zh-CN" dirty="0"/>
              <a:t>prompt</a:t>
            </a:r>
            <a:r>
              <a:rPr lang="zh-CN" altLang="zh-CN" dirty="0"/>
              <a:t>这</a:t>
            </a:r>
            <a:r>
              <a:rPr lang="en-US" altLang="zh-CN" dirty="0"/>
              <a:t>3</a:t>
            </a:r>
            <a:r>
              <a:rPr lang="zh-CN" altLang="zh-CN" dirty="0"/>
              <a:t>个内置函数来分别实现基于浏览器的警告对话框、确认对话框和输入对话框</a:t>
            </a:r>
            <a:r>
              <a:rPr lang="zh-CN" altLang="zh-CN" dirty="0" smtClean="0"/>
              <a:t>。</a:t>
            </a:r>
            <a:endParaRPr lang="zh-CN" altLang="zh-CN"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47</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51381059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6.2  JavaScript</a:t>
            </a:r>
            <a:r>
              <a:rPr lang="zh-CN" altLang="zh-CN" dirty="0">
                <a:effectLst/>
              </a:rPr>
              <a:t>程序的基本构成</a:t>
            </a:r>
            <a:endParaRPr lang="zh-CN" altLang="en-US" dirty="0"/>
          </a:p>
        </p:txBody>
      </p:sp>
      <p:sp>
        <p:nvSpPr>
          <p:cNvPr id="3" name="内容占位符 2"/>
          <p:cNvSpPr>
            <a:spLocks noGrp="1"/>
          </p:cNvSpPr>
          <p:nvPr>
            <p:ph idx="1"/>
          </p:nvPr>
        </p:nvSpPr>
        <p:spPr/>
        <p:txBody>
          <a:bodyPr>
            <a:normAutofit/>
          </a:bodyPr>
          <a:lstStyle/>
          <a:p>
            <a:r>
              <a:rPr lang="en-US" altLang="zh-CN" dirty="0"/>
              <a:t>3</a:t>
            </a:r>
            <a:r>
              <a:rPr lang="zh-CN" altLang="zh-CN" dirty="0"/>
              <a:t>．消息对话框</a:t>
            </a:r>
          </a:p>
          <a:p>
            <a:pPr lvl="1"/>
            <a:r>
              <a:rPr lang="zh-CN" altLang="zh-CN" dirty="0"/>
              <a:t>（</a:t>
            </a:r>
            <a:r>
              <a:rPr lang="en-US" altLang="zh-CN" dirty="0"/>
              <a:t>1</a:t>
            </a:r>
            <a:r>
              <a:rPr lang="zh-CN" altLang="zh-CN" dirty="0"/>
              <a:t>）警告对话框</a:t>
            </a:r>
            <a:r>
              <a:rPr lang="en-US" altLang="zh-CN" dirty="0"/>
              <a:t>alert(message)</a:t>
            </a:r>
            <a:endParaRPr lang="zh-CN" altLang="zh-CN" dirty="0"/>
          </a:p>
          <a:p>
            <a:pPr lvl="2"/>
            <a:r>
              <a:rPr lang="en-US" altLang="zh-CN" dirty="0"/>
              <a:t>alert()</a:t>
            </a:r>
            <a:r>
              <a:rPr lang="zh-CN" altLang="zh-CN" dirty="0"/>
              <a:t>方法用于显示带有一条指定消息和一个“确定”按钮的对话框。其中的参数</a:t>
            </a:r>
            <a:r>
              <a:rPr lang="en-US" altLang="zh-CN" dirty="0"/>
              <a:t>message</a:t>
            </a:r>
            <a:r>
              <a:rPr lang="zh-CN" altLang="zh-CN" dirty="0"/>
              <a:t>用于指定要在对话框中显示的纯文本消息（而非</a:t>
            </a:r>
            <a:r>
              <a:rPr lang="en-US" altLang="zh-CN" dirty="0"/>
              <a:t>HTML</a:t>
            </a:r>
            <a:r>
              <a:rPr lang="zh-CN" altLang="zh-CN" dirty="0"/>
              <a:t>文本）</a:t>
            </a:r>
            <a:r>
              <a:rPr lang="zh-CN" altLang="zh-CN" dirty="0" smtClean="0"/>
              <a:t>。</a:t>
            </a:r>
            <a:endParaRPr lang="zh-CN" altLang="zh-CN"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48</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51381059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6.2  JavaScript</a:t>
            </a:r>
            <a:r>
              <a:rPr lang="zh-CN" altLang="zh-CN" dirty="0">
                <a:effectLst/>
              </a:rPr>
              <a:t>程序的基本构成</a:t>
            </a:r>
            <a:endParaRPr lang="zh-CN" altLang="en-US" dirty="0"/>
          </a:p>
        </p:txBody>
      </p:sp>
      <p:sp>
        <p:nvSpPr>
          <p:cNvPr id="3" name="内容占位符 2"/>
          <p:cNvSpPr>
            <a:spLocks noGrp="1"/>
          </p:cNvSpPr>
          <p:nvPr>
            <p:ph idx="1"/>
          </p:nvPr>
        </p:nvSpPr>
        <p:spPr/>
        <p:txBody>
          <a:bodyPr>
            <a:normAutofit/>
          </a:bodyPr>
          <a:lstStyle/>
          <a:p>
            <a:r>
              <a:rPr lang="en-US" altLang="zh-CN" dirty="0"/>
              <a:t>3</a:t>
            </a:r>
            <a:r>
              <a:rPr lang="zh-CN" altLang="zh-CN" dirty="0"/>
              <a:t>．消息对话框</a:t>
            </a:r>
          </a:p>
          <a:p>
            <a:pPr lvl="1"/>
            <a:r>
              <a:rPr lang="zh-CN" altLang="en-US" dirty="0"/>
              <a:t>（</a:t>
            </a:r>
            <a:r>
              <a:rPr lang="en-US" altLang="zh-CN" dirty="0"/>
              <a:t>2</a:t>
            </a:r>
            <a:r>
              <a:rPr lang="zh-CN" altLang="en-US" dirty="0"/>
              <a:t>）确认对话框</a:t>
            </a:r>
            <a:r>
              <a:rPr lang="en-US" altLang="zh-CN" dirty="0"/>
              <a:t>confirm(message)</a:t>
            </a:r>
          </a:p>
          <a:p>
            <a:pPr lvl="2"/>
            <a:r>
              <a:rPr lang="en-US" altLang="zh-CN" dirty="0"/>
              <a:t>confirm()</a:t>
            </a:r>
            <a:r>
              <a:rPr lang="zh-CN" altLang="en-US" dirty="0"/>
              <a:t>方法用于显示带有一条指定消息以及“确定”、“取消”这两个按钮的对话框。其中的参数</a:t>
            </a:r>
            <a:r>
              <a:rPr lang="en-US" altLang="zh-CN" dirty="0"/>
              <a:t>message</a:t>
            </a:r>
            <a:r>
              <a:rPr lang="zh-CN" altLang="en-US" dirty="0"/>
              <a:t>用于指定要在对话框中显示的纯文本消息（而非</a:t>
            </a:r>
            <a:r>
              <a:rPr lang="en-US" altLang="zh-CN" dirty="0"/>
              <a:t>HTML</a:t>
            </a:r>
            <a:r>
              <a:rPr lang="zh-CN" altLang="en-US" dirty="0"/>
              <a:t>文本）。如果用户点击“确定”按钮，则</a:t>
            </a:r>
            <a:r>
              <a:rPr lang="en-US" altLang="zh-CN" dirty="0"/>
              <a:t>confirm()</a:t>
            </a:r>
            <a:r>
              <a:rPr lang="zh-CN" altLang="en-US" dirty="0"/>
              <a:t>将返回</a:t>
            </a:r>
            <a:r>
              <a:rPr lang="en-US" altLang="zh-CN" dirty="0"/>
              <a:t>true</a:t>
            </a:r>
            <a:r>
              <a:rPr lang="zh-CN" altLang="en-US" dirty="0"/>
              <a:t>。如果点击“取消”按钮，则</a:t>
            </a:r>
            <a:r>
              <a:rPr lang="en-US" altLang="zh-CN" dirty="0"/>
              <a:t>confirm()</a:t>
            </a:r>
            <a:r>
              <a:rPr lang="zh-CN" altLang="en-US" dirty="0"/>
              <a:t>将返回</a:t>
            </a:r>
            <a:r>
              <a:rPr lang="en-US" altLang="zh-CN" dirty="0"/>
              <a:t>false</a:t>
            </a:r>
            <a:r>
              <a:rPr lang="zh-CN" altLang="en-US" dirty="0"/>
              <a:t>。所以可以根据</a:t>
            </a:r>
            <a:r>
              <a:rPr lang="en-US" altLang="zh-CN" dirty="0"/>
              <a:t>confirm()</a:t>
            </a:r>
            <a:r>
              <a:rPr lang="zh-CN" altLang="en-US" dirty="0"/>
              <a:t>函数的返回值来判定用户所作出的选择，进而设计不同的程序执行流程</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49</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5138105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6.1 JavaScript</a:t>
            </a:r>
            <a:r>
              <a:rPr lang="zh-CN" altLang="en-US" dirty="0" smtClean="0"/>
              <a:t>概述</a:t>
            </a:r>
            <a:endParaRPr lang="zh-CN" altLang="en-US" dirty="0"/>
          </a:p>
        </p:txBody>
      </p:sp>
      <p:sp>
        <p:nvSpPr>
          <p:cNvPr id="3" name="内容占位符 2"/>
          <p:cNvSpPr>
            <a:spLocks noGrp="1"/>
          </p:cNvSpPr>
          <p:nvPr>
            <p:ph idx="1"/>
          </p:nvPr>
        </p:nvSpPr>
        <p:spPr/>
        <p:txBody>
          <a:bodyPr>
            <a:normAutofit fontScale="85000" lnSpcReduction="10000"/>
          </a:bodyPr>
          <a:lstStyle/>
          <a:p>
            <a:r>
              <a:rPr lang="en-US" altLang="zh-CN" dirty="0"/>
              <a:t>3</a:t>
            </a:r>
            <a:r>
              <a:rPr lang="zh-CN" altLang="en-US" dirty="0"/>
              <a:t>．</a:t>
            </a:r>
            <a:r>
              <a:rPr lang="en-US" altLang="zh-CN" dirty="0"/>
              <a:t>JavaScript</a:t>
            </a:r>
            <a:r>
              <a:rPr lang="zh-CN" altLang="en-US" dirty="0"/>
              <a:t>的特点</a:t>
            </a:r>
          </a:p>
          <a:p>
            <a:r>
              <a:rPr lang="zh-CN" altLang="en-US" dirty="0"/>
              <a:t>（</a:t>
            </a:r>
            <a:r>
              <a:rPr lang="en-US" altLang="zh-CN" dirty="0"/>
              <a:t>1</a:t>
            </a:r>
            <a:r>
              <a:rPr lang="zh-CN" altLang="en-US" dirty="0"/>
              <a:t>）脚本语言</a:t>
            </a:r>
          </a:p>
          <a:p>
            <a:pPr lvl="1"/>
            <a:r>
              <a:rPr lang="en-US" altLang="zh-CN" dirty="0"/>
              <a:t>JavaScript</a:t>
            </a:r>
            <a:r>
              <a:rPr lang="zh-CN" altLang="en-US" dirty="0"/>
              <a:t>是一种脚本语言，它提供了一个简易的开发过程，采用小程序段的方式进行编程，并直接将代码嵌入到</a:t>
            </a:r>
            <a:r>
              <a:rPr lang="en-US" altLang="zh-CN" dirty="0"/>
              <a:t>HTML</a:t>
            </a:r>
            <a:r>
              <a:rPr lang="zh-CN" altLang="en-US" dirty="0"/>
              <a:t>文档中。和其他脚本语言一样，</a:t>
            </a:r>
            <a:r>
              <a:rPr lang="en-US" altLang="zh-CN" dirty="0"/>
              <a:t>JavaScript</a:t>
            </a:r>
            <a:r>
              <a:rPr lang="zh-CN" altLang="en-US" dirty="0"/>
              <a:t>也是一种解释性语言，其基本结构在形式上与</a:t>
            </a:r>
            <a:r>
              <a:rPr lang="en-US" altLang="zh-CN" dirty="0"/>
              <a:t>C</a:t>
            </a:r>
            <a:r>
              <a:rPr lang="zh-CN" altLang="en-US" dirty="0"/>
              <a:t>、</a:t>
            </a:r>
            <a:r>
              <a:rPr lang="en-US" altLang="zh-CN" dirty="0"/>
              <a:t>C++</a:t>
            </a:r>
            <a:r>
              <a:rPr lang="zh-CN" altLang="en-US" dirty="0"/>
              <a:t>、</a:t>
            </a:r>
            <a:r>
              <a:rPr lang="en-US" altLang="zh-CN" dirty="0"/>
              <a:t>VB</a:t>
            </a:r>
            <a:r>
              <a:rPr lang="zh-CN" altLang="en-US" dirty="0"/>
              <a:t>、</a:t>
            </a:r>
            <a:r>
              <a:rPr lang="en-US" altLang="zh-CN" dirty="0"/>
              <a:t>Delphi</a:t>
            </a:r>
            <a:r>
              <a:rPr lang="zh-CN" altLang="en-US" dirty="0"/>
              <a:t>等高级语言相似，但它不像这些语言必须先编译才能运行，而是在网页执行过程中被逐行地解释，也就是说，</a:t>
            </a:r>
            <a:r>
              <a:rPr lang="en-US" altLang="zh-CN" dirty="0"/>
              <a:t>JavaScript</a:t>
            </a:r>
            <a:r>
              <a:rPr lang="zh-CN" altLang="en-US" dirty="0"/>
              <a:t>源代码在发往客户端执行之前不需要服务器端进行编译，服务器只需将嵌入了</a:t>
            </a:r>
            <a:r>
              <a:rPr lang="en-US" altLang="zh-CN" dirty="0"/>
              <a:t>JavaScript</a:t>
            </a:r>
            <a:r>
              <a:rPr lang="zh-CN" altLang="en-US" dirty="0"/>
              <a:t>代码的</a:t>
            </a:r>
            <a:r>
              <a:rPr lang="en-US" altLang="zh-CN" dirty="0"/>
              <a:t>HTML</a:t>
            </a:r>
            <a:r>
              <a:rPr lang="zh-CN" altLang="en-US" dirty="0"/>
              <a:t>文档发送到客户端并由客户端浏览器负责解释执行，从而方便了开发人员的编写</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67472833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6.2  JavaScript</a:t>
            </a:r>
            <a:r>
              <a:rPr lang="zh-CN" altLang="zh-CN" dirty="0">
                <a:effectLst/>
              </a:rPr>
              <a:t>程序的基本构成</a:t>
            </a:r>
            <a:endParaRPr lang="zh-CN" altLang="en-US" dirty="0"/>
          </a:p>
        </p:txBody>
      </p:sp>
      <p:sp>
        <p:nvSpPr>
          <p:cNvPr id="3" name="内容占位符 2"/>
          <p:cNvSpPr>
            <a:spLocks noGrp="1"/>
          </p:cNvSpPr>
          <p:nvPr>
            <p:ph idx="1"/>
          </p:nvPr>
        </p:nvSpPr>
        <p:spPr/>
        <p:txBody>
          <a:bodyPr>
            <a:normAutofit lnSpcReduction="10000"/>
          </a:bodyPr>
          <a:lstStyle/>
          <a:p>
            <a:r>
              <a:rPr lang="en-US" altLang="zh-CN" dirty="0"/>
              <a:t>3</a:t>
            </a:r>
            <a:r>
              <a:rPr lang="zh-CN" altLang="zh-CN" dirty="0"/>
              <a:t>．消息对话框</a:t>
            </a:r>
          </a:p>
          <a:p>
            <a:pPr lvl="1"/>
            <a:r>
              <a:rPr lang="zh-CN" altLang="en-US" dirty="0"/>
              <a:t>（</a:t>
            </a:r>
            <a:r>
              <a:rPr lang="en-US" altLang="zh-CN" dirty="0"/>
              <a:t>3</a:t>
            </a:r>
            <a:r>
              <a:rPr lang="zh-CN" altLang="en-US" dirty="0"/>
              <a:t>）输入对话框</a:t>
            </a:r>
            <a:r>
              <a:rPr lang="en-US" altLang="zh-CN" dirty="0"/>
              <a:t>prompt(message, </a:t>
            </a:r>
            <a:r>
              <a:rPr lang="en-US" altLang="zh-CN" dirty="0" err="1"/>
              <a:t>defaultText</a:t>
            </a:r>
            <a:r>
              <a:rPr lang="en-US" altLang="zh-CN" dirty="0"/>
              <a:t>)</a:t>
            </a:r>
          </a:p>
          <a:p>
            <a:pPr lvl="2"/>
            <a:r>
              <a:rPr lang="en-US" altLang="zh-CN" dirty="0"/>
              <a:t>prompt()</a:t>
            </a:r>
            <a:r>
              <a:rPr lang="zh-CN" altLang="en-US" dirty="0"/>
              <a:t>方法用于显示可提示用户进行输入的对话框。其中的参数</a:t>
            </a:r>
            <a:r>
              <a:rPr lang="en-US" altLang="zh-CN" dirty="0"/>
              <a:t>message</a:t>
            </a:r>
            <a:r>
              <a:rPr lang="zh-CN" altLang="en-US" dirty="0"/>
              <a:t>为可选，用于指定要在对话框中显示的纯文本（而非</a:t>
            </a:r>
            <a:r>
              <a:rPr lang="en-US" altLang="zh-CN" dirty="0"/>
              <a:t>HTML</a:t>
            </a:r>
            <a:r>
              <a:rPr lang="zh-CN" altLang="en-US" dirty="0"/>
              <a:t>文本），参数</a:t>
            </a:r>
            <a:r>
              <a:rPr lang="en-US" altLang="zh-CN" dirty="0" err="1"/>
              <a:t>defaultText</a:t>
            </a:r>
            <a:r>
              <a:rPr lang="zh-CN" altLang="en-US" dirty="0"/>
              <a:t>也是可选，用来指定默认的输入文本。如果用户点击“确定”按钮，则</a:t>
            </a:r>
            <a:r>
              <a:rPr lang="en-US" altLang="zh-CN" dirty="0"/>
              <a:t>prompt()</a:t>
            </a:r>
            <a:r>
              <a:rPr lang="zh-CN" altLang="en-US" dirty="0"/>
              <a:t>将返回用户所输入的文本值。如果点击“取消”按钮，则</a:t>
            </a:r>
            <a:r>
              <a:rPr lang="en-US" altLang="zh-CN" dirty="0"/>
              <a:t>prompt()</a:t>
            </a:r>
            <a:r>
              <a:rPr lang="zh-CN" altLang="en-US" dirty="0"/>
              <a:t>将返回</a:t>
            </a:r>
            <a:r>
              <a:rPr lang="en-US" altLang="zh-CN" dirty="0"/>
              <a:t>null</a:t>
            </a:r>
            <a:r>
              <a:rPr lang="zh-CN" altLang="en-US" dirty="0" smtClean="0"/>
              <a:t>。</a:t>
            </a:r>
            <a:endParaRPr lang="en-US" altLang="zh-CN" dirty="0" smtClean="0"/>
          </a:p>
          <a:p>
            <a:r>
              <a:rPr lang="zh-CN" altLang="en-US" dirty="0"/>
              <a:t>请</a:t>
            </a:r>
            <a:r>
              <a:rPr lang="zh-CN" altLang="en-US" dirty="0" smtClean="0"/>
              <a:t>阅读例</a:t>
            </a:r>
            <a:r>
              <a:rPr lang="en-US" altLang="zh-CN" dirty="0" smtClean="0"/>
              <a:t>6.10</a:t>
            </a:r>
            <a:r>
              <a:rPr lang="zh-CN" altLang="en-US" dirty="0" smtClean="0"/>
              <a:t>代码。</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50</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51381059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6.3  JavaScript</a:t>
            </a:r>
            <a:r>
              <a:rPr lang="zh-CN" altLang="zh-CN" dirty="0">
                <a:effectLst/>
              </a:rPr>
              <a:t>对象</a:t>
            </a:r>
            <a:endParaRPr lang="zh-CN" altLang="en-US" dirty="0"/>
          </a:p>
        </p:txBody>
      </p:sp>
      <p:sp>
        <p:nvSpPr>
          <p:cNvPr id="3" name="内容占位符 2"/>
          <p:cNvSpPr>
            <a:spLocks noGrp="1"/>
          </p:cNvSpPr>
          <p:nvPr>
            <p:ph idx="1"/>
          </p:nvPr>
        </p:nvSpPr>
        <p:spPr/>
        <p:txBody>
          <a:bodyPr>
            <a:normAutofit fontScale="92500" lnSpcReduction="10000"/>
          </a:bodyPr>
          <a:lstStyle/>
          <a:p>
            <a:r>
              <a:rPr lang="en-US" altLang="zh-CN" dirty="0"/>
              <a:t>6.3.1  </a:t>
            </a:r>
            <a:r>
              <a:rPr lang="zh-CN" altLang="zh-CN" dirty="0"/>
              <a:t>对象的基础知识</a:t>
            </a:r>
          </a:p>
          <a:p>
            <a:r>
              <a:rPr lang="en-US" altLang="zh-CN" dirty="0" smtClean="0"/>
              <a:t>1</a:t>
            </a:r>
            <a:r>
              <a:rPr lang="zh-CN" altLang="zh-CN" dirty="0"/>
              <a:t>．什么是对象</a:t>
            </a:r>
          </a:p>
          <a:p>
            <a:pPr lvl="1"/>
            <a:r>
              <a:rPr lang="zh-CN" altLang="zh-CN" dirty="0"/>
              <a:t>对象是软件系统中用来描述客观事物的一个实体，一个对象是由若干属性（</a:t>
            </a:r>
            <a:r>
              <a:rPr lang="en-US" altLang="zh-CN" dirty="0"/>
              <a:t>properties</a:t>
            </a:r>
            <a:r>
              <a:rPr lang="zh-CN" altLang="zh-CN" dirty="0"/>
              <a:t>）和若干方法（</a:t>
            </a:r>
            <a:r>
              <a:rPr lang="en-US" altLang="zh-CN" dirty="0"/>
              <a:t>methods</a:t>
            </a:r>
            <a:r>
              <a:rPr lang="zh-CN" altLang="zh-CN" dirty="0"/>
              <a:t>）共同构成的，即对象是指一组属性（也称为成员变量）以及在这组属性上的专用操作（也称为成员方法或成员函数）的封装体。在</a:t>
            </a:r>
            <a:r>
              <a:rPr lang="en-US" altLang="zh-CN" dirty="0"/>
              <a:t>JavaScript</a:t>
            </a:r>
            <a:r>
              <a:rPr lang="zh-CN" altLang="zh-CN" dirty="0"/>
              <a:t>中，对象可以是一个字符串、一幅图片、一个表单、一个按钮甚至浏览器窗体等等。除了拥有属性和方法以外，对象通常还支持一定的事件（</a:t>
            </a:r>
            <a:r>
              <a:rPr lang="en-US" altLang="zh-CN" dirty="0"/>
              <a:t>event</a:t>
            </a:r>
            <a:r>
              <a:rPr lang="zh-CN" altLang="zh-CN" dirty="0"/>
              <a:t>）</a:t>
            </a:r>
            <a:r>
              <a:rPr lang="zh-CN" altLang="zh-CN"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51</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51381059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6.3  JavaScript</a:t>
            </a:r>
            <a:r>
              <a:rPr lang="zh-CN" altLang="zh-CN" dirty="0">
                <a:effectLst/>
              </a:rPr>
              <a:t>对象</a:t>
            </a:r>
            <a:endParaRPr lang="zh-CN" altLang="en-US" dirty="0"/>
          </a:p>
        </p:txBody>
      </p:sp>
      <p:sp>
        <p:nvSpPr>
          <p:cNvPr id="3" name="内容占位符 2"/>
          <p:cNvSpPr>
            <a:spLocks noGrp="1"/>
          </p:cNvSpPr>
          <p:nvPr>
            <p:ph idx="1"/>
          </p:nvPr>
        </p:nvSpPr>
        <p:spPr/>
        <p:txBody>
          <a:bodyPr>
            <a:normAutofit/>
          </a:bodyPr>
          <a:lstStyle/>
          <a:p>
            <a:r>
              <a:rPr lang="en-US" altLang="zh-CN" dirty="0"/>
              <a:t>1</a:t>
            </a:r>
            <a:r>
              <a:rPr lang="zh-CN" altLang="zh-CN" dirty="0"/>
              <a:t>．什么是对象</a:t>
            </a:r>
          </a:p>
          <a:p>
            <a:pPr lvl="1"/>
            <a:r>
              <a:rPr lang="zh-CN" altLang="zh-CN" dirty="0" smtClean="0"/>
              <a:t>对象</a:t>
            </a:r>
            <a:r>
              <a:rPr lang="zh-CN" altLang="zh-CN" dirty="0"/>
              <a:t>的属性通常是一些数据，用来反映该对象的某些特定性质或状态。例如字符串对象的</a:t>
            </a:r>
            <a:r>
              <a:rPr lang="en-US" altLang="zh-CN" dirty="0"/>
              <a:t>length</a:t>
            </a:r>
            <a:r>
              <a:rPr lang="zh-CN" altLang="zh-CN" dirty="0"/>
              <a:t>属性可用于获取该字符串的长度，文本框对象的</a:t>
            </a:r>
            <a:r>
              <a:rPr lang="en-US" altLang="zh-CN" dirty="0"/>
              <a:t>value</a:t>
            </a:r>
            <a:r>
              <a:rPr lang="zh-CN" altLang="zh-CN" dirty="0"/>
              <a:t>属性可用于读写文本框中的文本内容等。引用对象属性的格式通常为“对象名</a:t>
            </a:r>
            <a:r>
              <a:rPr lang="en-US" altLang="zh-CN" dirty="0"/>
              <a:t>.</a:t>
            </a:r>
            <a:r>
              <a:rPr lang="zh-CN" altLang="zh-CN" dirty="0"/>
              <a:t>属性名”</a:t>
            </a:r>
            <a:r>
              <a:rPr lang="zh-CN" altLang="zh-CN" dirty="0" smtClean="0"/>
              <a:t>。</a:t>
            </a:r>
            <a:endParaRPr lang="zh-CN" altLang="zh-CN"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52</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334040564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6.3  JavaScript</a:t>
            </a:r>
            <a:r>
              <a:rPr lang="zh-CN" altLang="zh-CN" dirty="0">
                <a:effectLst/>
              </a:rPr>
              <a:t>对象</a:t>
            </a:r>
            <a:endParaRPr lang="zh-CN" altLang="en-US" dirty="0"/>
          </a:p>
        </p:txBody>
      </p:sp>
      <p:sp>
        <p:nvSpPr>
          <p:cNvPr id="3" name="内容占位符 2"/>
          <p:cNvSpPr>
            <a:spLocks noGrp="1"/>
          </p:cNvSpPr>
          <p:nvPr>
            <p:ph idx="1"/>
          </p:nvPr>
        </p:nvSpPr>
        <p:spPr/>
        <p:txBody>
          <a:bodyPr>
            <a:normAutofit/>
          </a:bodyPr>
          <a:lstStyle/>
          <a:p>
            <a:r>
              <a:rPr lang="en-US" altLang="zh-CN" dirty="0"/>
              <a:t>1</a:t>
            </a:r>
            <a:r>
              <a:rPr lang="zh-CN" altLang="zh-CN" dirty="0"/>
              <a:t>．什么是对象</a:t>
            </a:r>
          </a:p>
          <a:p>
            <a:pPr lvl="1"/>
            <a:r>
              <a:rPr lang="zh-CN" altLang="zh-CN" dirty="0" smtClean="0"/>
              <a:t>对象</a:t>
            </a:r>
            <a:r>
              <a:rPr lang="zh-CN" altLang="zh-CN" dirty="0"/>
              <a:t>的方法规定了对象的行为，表示该对象所能提供的功能或服务。例如字符串对象的</a:t>
            </a:r>
            <a:r>
              <a:rPr lang="en-US" altLang="zh-CN" dirty="0"/>
              <a:t>substring()</a:t>
            </a:r>
            <a:r>
              <a:rPr lang="zh-CN" altLang="zh-CN" dirty="0"/>
              <a:t>方法可用于截取该串中指定的子串，日期对象的</a:t>
            </a:r>
            <a:r>
              <a:rPr lang="en-US" altLang="zh-CN" dirty="0" err="1"/>
              <a:t>getMonth</a:t>
            </a:r>
            <a:r>
              <a:rPr lang="en-US" altLang="zh-CN" dirty="0"/>
              <a:t>()</a:t>
            </a:r>
            <a:r>
              <a:rPr lang="zh-CN" altLang="zh-CN" dirty="0"/>
              <a:t>方法可用于获取该日期对象的月份值等。调用对象方法的格式通常为“对象名</a:t>
            </a:r>
            <a:r>
              <a:rPr lang="en-US" altLang="zh-CN" dirty="0"/>
              <a:t>.</a:t>
            </a:r>
            <a:r>
              <a:rPr lang="zh-CN" altLang="zh-CN" dirty="0"/>
              <a:t>方法名</a:t>
            </a:r>
            <a:r>
              <a:rPr lang="en-US" altLang="zh-CN" dirty="0"/>
              <a:t>(</a:t>
            </a:r>
            <a:r>
              <a:rPr lang="zh-CN" altLang="zh-CN" dirty="0"/>
              <a:t>实参列表</a:t>
            </a:r>
            <a:r>
              <a:rPr lang="en-US" altLang="zh-CN" dirty="0"/>
              <a:t>)</a:t>
            </a:r>
            <a:r>
              <a:rPr lang="zh-CN" altLang="zh-CN" dirty="0"/>
              <a:t>”</a:t>
            </a:r>
            <a:r>
              <a:rPr lang="zh-CN" altLang="zh-CN" dirty="0" smtClean="0"/>
              <a:t>。</a:t>
            </a:r>
            <a:endParaRPr lang="zh-CN" altLang="zh-CN"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53</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334040564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6.3  JavaScript</a:t>
            </a:r>
            <a:r>
              <a:rPr lang="zh-CN" altLang="zh-CN" dirty="0">
                <a:effectLst/>
              </a:rPr>
              <a:t>对象</a:t>
            </a:r>
            <a:endParaRPr lang="zh-CN" altLang="en-US" dirty="0"/>
          </a:p>
        </p:txBody>
      </p:sp>
      <p:sp>
        <p:nvSpPr>
          <p:cNvPr id="3" name="内容占位符 2"/>
          <p:cNvSpPr>
            <a:spLocks noGrp="1"/>
          </p:cNvSpPr>
          <p:nvPr>
            <p:ph idx="1"/>
          </p:nvPr>
        </p:nvSpPr>
        <p:spPr/>
        <p:txBody>
          <a:bodyPr>
            <a:normAutofit/>
          </a:bodyPr>
          <a:lstStyle/>
          <a:p>
            <a:r>
              <a:rPr lang="en-US" altLang="zh-CN" dirty="0"/>
              <a:t>1</a:t>
            </a:r>
            <a:r>
              <a:rPr lang="zh-CN" altLang="zh-CN" dirty="0"/>
              <a:t>．什么是对象</a:t>
            </a:r>
          </a:p>
          <a:p>
            <a:pPr lvl="1"/>
            <a:r>
              <a:rPr lang="zh-CN" altLang="zh-CN" dirty="0" smtClean="0"/>
              <a:t>对象</a:t>
            </a:r>
            <a:r>
              <a:rPr lang="zh-CN" altLang="zh-CN" dirty="0"/>
              <a:t>的事件使得对象能够响应发生在该对象上的某些事情。例如表单对象在提交时会产生</a:t>
            </a:r>
            <a:r>
              <a:rPr lang="en-US" altLang="zh-CN" dirty="0" err="1"/>
              <a:t>onSubmit</a:t>
            </a:r>
            <a:r>
              <a:rPr lang="zh-CN" altLang="zh-CN" dirty="0"/>
              <a:t>事件，按钮对象在被鼠标点击时会产生</a:t>
            </a:r>
            <a:r>
              <a:rPr lang="en-US" altLang="zh-CN" dirty="0" err="1"/>
              <a:t>onClick</a:t>
            </a:r>
            <a:r>
              <a:rPr lang="zh-CN" altLang="zh-CN" dirty="0"/>
              <a:t>事件等。处理事件的格式通常为“事件名</a:t>
            </a:r>
            <a:r>
              <a:rPr lang="en-US" altLang="zh-CN" dirty="0"/>
              <a:t>=</a:t>
            </a:r>
            <a:r>
              <a:rPr lang="zh-CN" altLang="zh-CN" dirty="0"/>
              <a:t>事件处理程序”，其中的“事件处理程序”可以是一个指定的函数或者一段代码，当该事件发生时，将自动执行这个函数或这段代码</a:t>
            </a:r>
            <a:r>
              <a:rPr lang="zh-CN" altLang="zh-CN" dirty="0" smtClean="0"/>
              <a:t>。</a:t>
            </a:r>
            <a:endParaRPr lang="zh-CN" altLang="zh-CN"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54</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334040564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6.3  JavaScript</a:t>
            </a:r>
            <a:r>
              <a:rPr lang="zh-CN" altLang="zh-CN" dirty="0">
                <a:effectLst/>
              </a:rPr>
              <a:t>对象</a:t>
            </a:r>
            <a:endParaRPr lang="zh-CN" altLang="en-US" dirty="0"/>
          </a:p>
        </p:txBody>
      </p:sp>
      <p:sp>
        <p:nvSpPr>
          <p:cNvPr id="3" name="内容占位符 2"/>
          <p:cNvSpPr>
            <a:spLocks noGrp="1"/>
          </p:cNvSpPr>
          <p:nvPr>
            <p:ph idx="1"/>
          </p:nvPr>
        </p:nvSpPr>
        <p:spPr/>
        <p:txBody>
          <a:bodyPr>
            <a:normAutofit fontScale="62500" lnSpcReduction="20000"/>
          </a:bodyPr>
          <a:lstStyle/>
          <a:p>
            <a:r>
              <a:rPr lang="en-US" altLang="zh-CN" dirty="0"/>
              <a:t>2</a:t>
            </a:r>
            <a:r>
              <a:rPr lang="zh-CN" altLang="zh-CN" dirty="0"/>
              <a:t>．自定义对象</a:t>
            </a:r>
          </a:p>
          <a:p>
            <a:pPr lvl="1"/>
            <a:r>
              <a:rPr lang="zh-CN" altLang="zh-CN" dirty="0"/>
              <a:t>虽然</a:t>
            </a:r>
            <a:r>
              <a:rPr lang="en-US" altLang="zh-CN" dirty="0"/>
              <a:t>JavaScript</a:t>
            </a:r>
            <a:r>
              <a:rPr lang="zh-CN" altLang="zh-CN" dirty="0"/>
              <a:t>提供的内置对象和浏览器提供的</a:t>
            </a:r>
            <a:r>
              <a:rPr lang="en-US" altLang="zh-CN" dirty="0"/>
              <a:t>DOM</a:t>
            </a:r>
            <a:r>
              <a:rPr lang="zh-CN" altLang="zh-CN" dirty="0"/>
              <a:t>对象的功能已经相当强大了，但</a:t>
            </a:r>
            <a:r>
              <a:rPr lang="en-US" altLang="zh-CN" dirty="0"/>
              <a:t>JavaScript</a:t>
            </a:r>
            <a:r>
              <a:rPr lang="zh-CN" altLang="zh-CN" dirty="0"/>
              <a:t>还是允许设计人员根据自身需求来定义新对象，从而完成更有针对性、更复杂的工作。</a:t>
            </a:r>
            <a:r>
              <a:rPr lang="en-US" altLang="zh-CN" dirty="0"/>
              <a:t>function</a:t>
            </a:r>
            <a:r>
              <a:rPr lang="zh-CN" altLang="zh-CN" dirty="0"/>
              <a:t>、</a:t>
            </a:r>
            <a:r>
              <a:rPr lang="en-US" altLang="zh-CN" dirty="0"/>
              <a:t>this</a:t>
            </a:r>
            <a:r>
              <a:rPr lang="zh-CN" altLang="zh-CN" dirty="0"/>
              <a:t>、</a:t>
            </a:r>
            <a:r>
              <a:rPr lang="en-US" altLang="zh-CN" dirty="0"/>
              <a:t>new</a:t>
            </a:r>
            <a:r>
              <a:rPr lang="zh-CN" altLang="zh-CN" dirty="0"/>
              <a:t>是对象定义和创建过程中主要用到的几个关键字。其中</a:t>
            </a:r>
            <a:r>
              <a:rPr lang="en-US" altLang="zh-CN" dirty="0"/>
              <a:t>function</a:t>
            </a:r>
            <a:r>
              <a:rPr lang="zh-CN" altLang="zh-CN" dirty="0"/>
              <a:t>用于自定义对象，</a:t>
            </a:r>
            <a:r>
              <a:rPr lang="en-US" altLang="zh-CN" dirty="0"/>
              <a:t>this</a:t>
            </a:r>
            <a:r>
              <a:rPr lang="zh-CN" altLang="zh-CN" dirty="0"/>
              <a:t>用于指代当前对象，</a:t>
            </a:r>
            <a:r>
              <a:rPr lang="en-US" altLang="zh-CN" dirty="0"/>
              <a:t>new</a:t>
            </a:r>
            <a:r>
              <a:rPr lang="zh-CN" altLang="zh-CN" dirty="0"/>
              <a:t>用于创建对象实例。</a:t>
            </a:r>
          </a:p>
          <a:p>
            <a:pPr lvl="1"/>
            <a:r>
              <a:rPr lang="en-US" altLang="zh-CN" dirty="0" smtClean="0"/>
              <a:t>//</a:t>
            </a:r>
            <a:r>
              <a:rPr lang="zh-CN" altLang="zh-CN" dirty="0"/>
              <a:t>下面定义了一个名为</a:t>
            </a:r>
            <a:r>
              <a:rPr lang="en-US" altLang="zh-CN" dirty="0" err="1"/>
              <a:t>MyObject</a:t>
            </a:r>
            <a:r>
              <a:rPr lang="zh-CN" altLang="zh-CN" dirty="0"/>
              <a:t>的对象，其参数列表对应在创建对象实例时传入的初始化数据</a:t>
            </a:r>
          </a:p>
          <a:p>
            <a:pPr marL="914400" lvl="2" indent="0">
              <a:buNone/>
            </a:pPr>
            <a:r>
              <a:rPr lang="en-US" altLang="zh-CN" dirty="0"/>
              <a:t>function </a:t>
            </a:r>
            <a:r>
              <a:rPr lang="en-US" altLang="zh-CN" dirty="0" err="1"/>
              <a:t>MyObject</a:t>
            </a:r>
            <a:r>
              <a:rPr lang="en-US" altLang="zh-CN" dirty="0"/>
              <a:t>(</a:t>
            </a:r>
            <a:r>
              <a:rPr lang="zh-CN" altLang="zh-CN" dirty="0"/>
              <a:t>参数列表</a:t>
            </a:r>
            <a:r>
              <a:rPr lang="en-US" altLang="zh-CN" dirty="0"/>
              <a:t>){</a:t>
            </a:r>
            <a:endParaRPr lang="zh-CN" altLang="zh-CN" dirty="0"/>
          </a:p>
          <a:p>
            <a:pPr marL="914400" lvl="2" indent="0">
              <a:buNone/>
            </a:pPr>
            <a:r>
              <a:rPr lang="en-US" altLang="zh-CN" dirty="0"/>
              <a:t>	//</a:t>
            </a:r>
            <a:r>
              <a:rPr lang="zh-CN" altLang="zh-CN" dirty="0"/>
              <a:t>属性定义</a:t>
            </a:r>
          </a:p>
          <a:p>
            <a:pPr marL="914400" lvl="2" indent="0">
              <a:buNone/>
            </a:pPr>
            <a:r>
              <a:rPr lang="en-US" altLang="zh-CN" dirty="0"/>
              <a:t>	this.prop1=Properties1;</a:t>
            </a:r>
            <a:endParaRPr lang="zh-CN" altLang="zh-CN" dirty="0"/>
          </a:p>
          <a:p>
            <a:pPr marL="914400" lvl="2" indent="0">
              <a:buNone/>
            </a:pPr>
            <a:r>
              <a:rPr lang="en-US" altLang="zh-CN" dirty="0"/>
              <a:t>	this.prop2 =Properties2;</a:t>
            </a:r>
            <a:endParaRPr lang="zh-CN" altLang="zh-CN" dirty="0"/>
          </a:p>
          <a:p>
            <a:pPr marL="914400" lvl="2" indent="0">
              <a:buNone/>
            </a:pPr>
            <a:r>
              <a:rPr lang="en-US" altLang="zh-CN" dirty="0"/>
              <a:t>	…</a:t>
            </a:r>
            <a:endParaRPr lang="zh-CN" altLang="zh-CN" dirty="0"/>
          </a:p>
          <a:p>
            <a:pPr marL="914400" lvl="2" indent="0">
              <a:buNone/>
            </a:pPr>
            <a:r>
              <a:rPr lang="en-US" altLang="zh-CN" dirty="0"/>
              <a:t>	//</a:t>
            </a:r>
            <a:r>
              <a:rPr lang="zh-CN" altLang="zh-CN" dirty="0"/>
              <a:t>方法定义</a:t>
            </a:r>
          </a:p>
          <a:p>
            <a:pPr marL="914400" lvl="2" indent="0">
              <a:buNone/>
            </a:pPr>
            <a:r>
              <a:rPr lang="en-US" altLang="zh-CN" dirty="0"/>
              <a:t>	this.meth1=Function1;</a:t>
            </a:r>
            <a:endParaRPr lang="zh-CN" altLang="zh-CN" dirty="0"/>
          </a:p>
          <a:p>
            <a:pPr marL="914400" lvl="2" indent="0">
              <a:buNone/>
            </a:pPr>
            <a:r>
              <a:rPr lang="en-US" altLang="zh-CN" dirty="0"/>
              <a:t>	this.meth2=Function2;</a:t>
            </a:r>
            <a:endParaRPr lang="zh-CN" altLang="zh-CN" dirty="0"/>
          </a:p>
          <a:p>
            <a:pPr marL="914400" lvl="2" indent="0">
              <a:buNone/>
            </a:pPr>
            <a:r>
              <a:rPr lang="en-US" altLang="zh-CN" dirty="0"/>
              <a:t>	…	</a:t>
            </a:r>
            <a:endParaRPr lang="zh-CN" altLang="zh-CN" dirty="0"/>
          </a:p>
          <a:p>
            <a:pPr marL="914400" lvl="2" indent="0">
              <a:buNone/>
            </a:pPr>
            <a:r>
              <a:rPr lang="en-US" altLang="zh-CN" dirty="0" smtClean="0"/>
              <a:t>}</a:t>
            </a:r>
          </a:p>
          <a:p>
            <a:pPr marL="971550" lvl="1" indent="-457200"/>
            <a:r>
              <a:rPr lang="zh-CN" altLang="en-US" dirty="0"/>
              <a:t>请</a:t>
            </a:r>
            <a:r>
              <a:rPr lang="zh-CN" altLang="en-US" dirty="0" smtClean="0"/>
              <a:t>阅读例</a:t>
            </a:r>
            <a:r>
              <a:rPr lang="en-US" altLang="zh-CN" dirty="0" smtClean="0"/>
              <a:t>6.11</a:t>
            </a:r>
            <a:r>
              <a:rPr lang="zh-CN" altLang="en-US" dirty="0" smtClean="0"/>
              <a:t>代码。</a:t>
            </a:r>
            <a:endParaRPr lang="zh-CN" altLang="zh-CN"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55</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334040564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6.3  JavaScript</a:t>
            </a:r>
            <a:r>
              <a:rPr lang="zh-CN" altLang="zh-CN" dirty="0">
                <a:effectLst/>
              </a:rPr>
              <a:t>对象</a:t>
            </a:r>
            <a:endParaRPr lang="zh-CN" altLang="en-US" dirty="0"/>
          </a:p>
        </p:txBody>
      </p:sp>
      <p:sp>
        <p:nvSpPr>
          <p:cNvPr id="3" name="内容占位符 2"/>
          <p:cNvSpPr>
            <a:spLocks noGrp="1"/>
          </p:cNvSpPr>
          <p:nvPr>
            <p:ph idx="1"/>
          </p:nvPr>
        </p:nvSpPr>
        <p:spPr/>
        <p:txBody>
          <a:bodyPr>
            <a:normAutofit/>
          </a:bodyPr>
          <a:lstStyle/>
          <a:p>
            <a:r>
              <a:rPr lang="en-US" altLang="zh-CN" dirty="0"/>
              <a:t>6.3.2  JavaScript</a:t>
            </a:r>
            <a:r>
              <a:rPr lang="zh-CN" altLang="zh-CN" dirty="0"/>
              <a:t>常用内置对象</a:t>
            </a:r>
          </a:p>
          <a:p>
            <a:pPr lvl="1"/>
            <a:r>
              <a:rPr lang="zh-CN" altLang="zh-CN" dirty="0"/>
              <a:t>通常来说，面向对象语言都会提供很多功能强大的内置类或内置对象供程序员使用。</a:t>
            </a:r>
            <a:r>
              <a:rPr lang="en-US" altLang="zh-CN" dirty="0"/>
              <a:t>JavaScript</a:t>
            </a:r>
            <a:r>
              <a:rPr lang="zh-CN" altLang="zh-CN" dirty="0"/>
              <a:t>同样也内置了一些具备常用功能的对象，称作</a:t>
            </a:r>
            <a:r>
              <a:rPr lang="en-US" altLang="zh-CN" dirty="0"/>
              <a:t>JavaScript</a:t>
            </a:r>
            <a:r>
              <a:rPr lang="zh-CN" altLang="zh-CN" dirty="0"/>
              <a:t>核心对象。例如</a:t>
            </a:r>
            <a:r>
              <a:rPr lang="en-US" altLang="zh-CN" dirty="0"/>
              <a:t>String</a:t>
            </a:r>
            <a:r>
              <a:rPr lang="zh-CN" altLang="zh-CN" dirty="0"/>
              <a:t>、</a:t>
            </a:r>
            <a:r>
              <a:rPr lang="en-US" altLang="zh-CN" dirty="0"/>
              <a:t>Array</a:t>
            </a:r>
            <a:r>
              <a:rPr lang="zh-CN" altLang="zh-CN" dirty="0"/>
              <a:t>、</a:t>
            </a:r>
            <a:r>
              <a:rPr lang="en-US" altLang="zh-CN" dirty="0"/>
              <a:t>Date</a:t>
            </a:r>
            <a:r>
              <a:rPr lang="zh-CN" altLang="zh-CN" dirty="0"/>
              <a:t>、</a:t>
            </a:r>
            <a:r>
              <a:rPr lang="en-US" altLang="zh-CN" dirty="0"/>
              <a:t>Math</a:t>
            </a:r>
            <a:r>
              <a:rPr lang="zh-CN" altLang="zh-CN" dirty="0"/>
              <a:t>、</a:t>
            </a:r>
            <a:r>
              <a:rPr lang="en-US" altLang="zh-CN" dirty="0"/>
              <a:t>Boolean</a:t>
            </a:r>
            <a:r>
              <a:rPr lang="zh-CN" altLang="zh-CN" dirty="0"/>
              <a:t>、</a:t>
            </a:r>
            <a:r>
              <a:rPr lang="en-US" altLang="zh-CN" dirty="0"/>
              <a:t>Number</a:t>
            </a:r>
            <a:r>
              <a:rPr lang="zh-CN" altLang="zh-CN" dirty="0"/>
              <a:t>、</a:t>
            </a:r>
            <a:r>
              <a:rPr lang="en-US" altLang="zh-CN" dirty="0"/>
              <a:t>Global</a:t>
            </a:r>
            <a:r>
              <a:rPr lang="zh-CN" altLang="zh-CN" dirty="0"/>
              <a:t>等</a:t>
            </a:r>
            <a:r>
              <a:rPr lang="zh-CN" altLang="zh-CN" dirty="0" smtClean="0"/>
              <a:t>。</a:t>
            </a:r>
            <a:endParaRPr lang="zh-CN" altLang="zh-CN"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56</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334040564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6.3  JavaScript</a:t>
            </a:r>
            <a:r>
              <a:rPr lang="zh-CN" altLang="zh-CN" dirty="0">
                <a:effectLst/>
              </a:rPr>
              <a:t>对象</a:t>
            </a:r>
            <a:endParaRPr lang="zh-CN" altLang="en-US" dirty="0"/>
          </a:p>
        </p:txBody>
      </p:sp>
      <p:sp>
        <p:nvSpPr>
          <p:cNvPr id="3" name="内容占位符 2"/>
          <p:cNvSpPr>
            <a:spLocks noGrp="1"/>
          </p:cNvSpPr>
          <p:nvPr>
            <p:ph idx="1"/>
          </p:nvPr>
        </p:nvSpPr>
        <p:spPr/>
        <p:txBody>
          <a:bodyPr>
            <a:normAutofit/>
          </a:bodyPr>
          <a:lstStyle/>
          <a:p>
            <a:r>
              <a:rPr lang="en-US" altLang="zh-CN" dirty="0"/>
              <a:t>1</a:t>
            </a:r>
            <a:r>
              <a:rPr lang="zh-CN" altLang="zh-CN" dirty="0"/>
              <a:t>．</a:t>
            </a:r>
            <a:r>
              <a:rPr lang="en-US" altLang="zh-CN" dirty="0"/>
              <a:t>Global</a:t>
            </a:r>
            <a:r>
              <a:rPr lang="zh-CN" altLang="zh-CN" dirty="0"/>
              <a:t>对象</a:t>
            </a:r>
          </a:p>
          <a:p>
            <a:pPr lvl="1"/>
            <a:r>
              <a:rPr lang="en-US" altLang="zh-CN" dirty="0"/>
              <a:t>Global</a:t>
            </a:r>
            <a:r>
              <a:rPr lang="zh-CN" altLang="zh-CN" dirty="0"/>
              <a:t>对象被称为全局对象，它从不现形，也不允许创建对象实例，可以看作是虚拟出来的一个对象。在引用</a:t>
            </a:r>
            <a:r>
              <a:rPr lang="en-US" altLang="zh-CN" dirty="0"/>
              <a:t>Global</a:t>
            </a:r>
            <a:r>
              <a:rPr lang="zh-CN" altLang="zh-CN" dirty="0"/>
              <a:t>对象的属性</a:t>
            </a:r>
            <a:r>
              <a:rPr lang="en-US" altLang="zh-CN" dirty="0"/>
              <a:t>xxx</a:t>
            </a:r>
            <a:r>
              <a:rPr lang="zh-CN" altLang="zh-CN" dirty="0"/>
              <a:t>或方法</a:t>
            </a:r>
            <a:r>
              <a:rPr lang="en-US" altLang="zh-CN" dirty="0"/>
              <a:t>xxx</a:t>
            </a:r>
            <a:r>
              <a:rPr lang="zh-CN" altLang="zh-CN" dirty="0"/>
              <a:t>时，不能使用“</a:t>
            </a:r>
            <a:r>
              <a:rPr lang="en-US" altLang="zh-CN" dirty="0" err="1"/>
              <a:t>Global.xxx</a:t>
            </a:r>
            <a:r>
              <a:rPr lang="zh-CN" altLang="zh-CN" dirty="0"/>
              <a:t>”的形式，而应直接用“</a:t>
            </a:r>
            <a:r>
              <a:rPr lang="en-US" altLang="zh-CN" dirty="0"/>
              <a:t>xxx</a:t>
            </a:r>
            <a:r>
              <a:rPr lang="zh-CN" altLang="zh-CN" dirty="0"/>
              <a:t>”的形式</a:t>
            </a:r>
            <a:r>
              <a:rPr lang="zh-CN" altLang="zh-CN" dirty="0" smtClean="0"/>
              <a:t>。</a:t>
            </a:r>
            <a:endParaRPr lang="zh-CN" altLang="zh-CN"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57</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334040564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6.3  JavaScript</a:t>
            </a:r>
            <a:r>
              <a:rPr lang="zh-CN" altLang="zh-CN" dirty="0">
                <a:effectLst/>
              </a:rPr>
              <a:t>对象</a:t>
            </a:r>
            <a:endParaRPr lang="zh-CN" altLang="en-US" dirty="0"/>
          </a:p>
        </p:txBody>
      </p:sp>
      <p:graphicFrame>
        <p:nvGraphicFramePr>
          <p:cNvPr id="6" name="内容占位符 5"/>
          <p:cNvGraphicFramePr>
            <a:graphicFrameLocks noGrp="1"/>
          </p:cNvGraphicFramePr>
          <p:nvPr>
            <p:ph idx="1"/>
            <p:extLst>
              <p:ext uri="{D42A27DB-BD31-4B8C-83A1-F6EECF244321}">
                <p14:modId xmlns:p14="http://schemas.microsoft.com/office/powerpoint/2010/main" val="2347238264"/>
              </p:ext>
            </p:extLst>
          </p:nvPr>
        </p:nvGraphicFramePr>
        <p:xfrm>
          <a:off x="457200" y="1447800"/>
          <a:ext cx="7924801" cy="3505198"/>
        </p:xfrm>
        <a:graphic>
          <a:graphicData uri="http://schemas.openxmlformats.org/drawingml/2006/table">
            <a:tbl>
              <a:tblPr>
                <a:tableStyleId>{E8B1032C-EA38-4F05-BA0D-38AFFFC7BED3}</a:tableStyleId>
              </a:tblPr>
              <a:tblGrid>
                <a:gridCol w="1032403"/>
                <a:gridCol w="3446199"/>
                <a:gridCol w="3446199"/>
              </a:tblGrid>
              <a:tr h="284384">
                <a:tc>
                  <a:txBody>
                    <a:bodyPr/>
                    <a:lstStyle/>
                    <a:p>
                      <a:pPr algn="ctr">
                        <a:lnSpc>
                          <a:spcPts val="1200"/>
                        </a:lnSpc>
                        <a:spcBef>
                          <a:spcPts val="250"/>
                        </a:spcBef>
                        <a:spcAft>
                          <a:spcPts val="250"/>
                        </a:spcAft>
                      </a:pPr>
                      <a:r>
                        <a:rPr lang="zh-CN" sz="1200" b="1" kern="100" dirty="0">
                          <a:effectLst/>
                        </a:rPr>
                        <a:t>属性或方法</a:t>
                      </a:r>
                      <a:endParaRPr lang="zh-CN" sz="1200" b="1" kern="1050" dirty="0">
                        <a:effectLst/>
                        <a:latin typeface="Arial"/>
                        <a:ea typeface="黑体"/>
                        <a:cs typeface="Times New Roman"/>
                      </a:endParaRPr>
                    </a:p>
                  </a:txBody>
                  <a:tcPr marL="28575" marR="28575" marT="0" marB="0" anchor="ctr"/>
                </a:tc>
                <a:tc>
                  <a:txBody>
                    <a:bodyPr/>
                    <a:lstStyle/>
                    <a:p>
                      <a:pPr algn="ctr">
                        <a:lnSpc>
                          <a:spcPts val="1200"/>
                        </a:lnSpc>
                        <a:spcBef>
                          <a:spcPts val="250"/>
                        </a:spcBef>
                        <a:spcAft>
                          <a:spcPts val="250"/>
                        </a:spcAft>
                      </a:pPr>
                      <a:r>
                        <a:rPr lang="zh-CN" sz="1200" b="1" kern="100" dirty="0">
                          <a:effectLst/>
                        </a:rPr>
                        <a:t>格式</a:t>
                      </a:r>
                      <a:endParaRPr lang="zh-CN" sz="1200" b="1" kern="1050" dirty="0">
                        <a:effectLst/>
                        <a:latin typeface="Arial"/>
                        <a:ea typeface="黑体"/>
                        <a:cs typeface="Times New Roman"/>
                      </a:endParaRPr>
                    </a:p>
                  </a:txBody>
                  <a:tcPr marL="28575" marR="28575" marT="0" marB="0" anchor="ctr"/>
                </a:tc>
                <a:tc>
                  <a:txBody>
                    <a:bodyPr/>
                    <a:lstStyle/>
                    <a:p>
                      <a:pPr algn="ctr">
                        <a:lnSpc>
                          <a:spcPts val="1200"/>
                        </a:lnSpc>
                        <a:spcBef>
                          <a:spcPts val="250"/>
                        </a:spcBef>
                        <a:spcAft>
                          <a:spcPts val="250"/>
                        </a:spcAft>
                      </a:pPr>
                      <a:r>
                        <a:rPr lang="zh-CN" sz="1200" b="1" kern="100" dirty="0">
                          <a:effectLst/>
                        </a:rPr>
                        <a:t>说明</a:t>
                      </a:r>
                      <a:endParaRPr lang="zh-CN" sz="1200" b="1" kern="1050" dirty="0">
                        <a:effectLst/>
                        <a:latin typeface="Arial"/>
                        <a:ea typeface="黑体"/>
                        <a:cs typeface="Times New Roman"/>
                      </a:endParaRPr>
                    </a:p>
                  </a:txBody>
                  <a:tcPr marL="28575" marR="28575" marT="0" marB="0" anchor="ctr"/>
                </a:tc>
              </a:tr>
              <a:tr h="350091">
                <a:tc rowSpan="2">
                  <a:txBody>
                    <a:bodyPr/>
                    <a:lstStyle/>
                    <a:p>
                      <a:pPr indent="269875" algn="ctr">
                        <a:lnSpc>
                          <a:spcPts val="1450"/>
                        </a:lnSpc>
                        <a:spcAft>
                          <a:spcPts val="150"/>
                        </a:spcAft>
                      </a:pPr>
                      <a:r>
                        <a:rPr lang="zh-CN" sz="1200" kern="100">
                          <a:effectLst/>
                        </a:rPr>
                        <a:t>属性</a:t>
                      </a:r>
                      <a:endParaRPr lang="zh-CN" sz="16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en-US" sz="1200" kern="100">
                          <a:effectLst/>
                        </a:rPr>
                        <a:t>Infinity</a:t>
                      </a:r>
                      <a:endParaRPr lang="zh-CN" sz="16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zh-CN" sz="1200" kern="100">
                          <a:effectLst/>
                        </a:rPr>
                        <a:t>代表正无穷大的数值</a:t>
                      </a:r>
                      <a:endParaRPr lang="zh-CN" sz="1600" kern="1050">
                        <a:effectLst/>
                        <a:latin typeface="Times New Roman"/>
                        <a:ea typeface="宋体"/>
                      </a:endParaRPr>
                    </a:p>
                  </a:txBody>
                  <a:tcPr marL="28575" marR="28575" marT="0" marB="0" anchor="ctr"/>
                </a:tc>
              </a:tr>
              <a:tr h="350091">
                <a:tc vMerge="1">
                  <a:txBody>
                    <a:bodyPr/>
                    <a:lstStyle/>
                    <a:p>
                      <a:endParaRPr lang="zh-CN" altLang="en-US"/>
                    </a:p>
                  </a:txBody>
                  <a:tcPr/>
                </a:tc>
                <a:tc>
                  <a:txBody>
                    <a:bodyPr/>
                    <a:lstStyle/>
                    <a:p>
                      <a:pPr indent="269875" algn="l">
                        <a:lnSpc>
                          <a:spcPts val="1450"/>
                        </a:lnSpc>
                        <a:spcAft>
                          <a:spcPts val="150"/>
                        </a:spcAft>
                      </a:pPr>
                      <a:r>
                        <a:rPr lang="en-US" sz="1200" kern="100">
                          <a:effectLst/>
                        </a:rPr>
                        <a:t>undefined</a:t>
                      </a:r>
                      <a:endParaRPr lang="zh-CN" sz="16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zh-CN" sz="1200" kern="100">
                          <a:effectLst/>
                        </a:rPr>
                        <a:t>指示未定义的值</a:t>
                      </a:r>
                      <a:endParaRPr lang="zh-CN" sz="1600" kern="1050">
                        <a:effectLst/>
                        <a:latin typeface="Times New Roman"/>
                        <a:ea typeface="宋体"/>
                      </a:endParaRPr>
                    </a:p>
                  </a:txBody>
                  <a:tcPr marL="28575" marR="28575" marT="0" marB="0" anchor="ctr"/>
                </a:tc>
              </a:tr>
              <a:tr h="733686">
                <a:tc rowSpan="5">
                  <a:txBody>
                    <a:bodyPr/>
                    <a:lstStyle/>
                    <a:p>
                      <a:pPr indent="269875" algn="ctr">
                        <a:lnSpc>
                          <a:spcPts val="1450"/>
                        </a:lnSpc>
                        <a:spcAft>
                          <a:spcPts val="150"/>
                        </a:spcAft>
                      </a:pPr>
                      <a:r>
                        <a:rPr lang="zh-CN" sz="1200" kern="100">
                          <a:effectLst/>
                        </a:rPr>
                        <a:t>方法</a:t>
                      </a:r>
                      <a:endParaRPr lang="zh-CN" sz="16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en-US" sz="1200" kern="100">
                          <a:effectLst/>
                        </a:rPr>
                        <a:t>eval()</a:t>
                      </a:r>
                      <a:endParaRPr lang="zh-CN" sz="16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zh-CN" sz="1200" kern="100">
                          <a:effectLst/>
                        </a:rPr>
                        <a:t>计算参数字符串，并把它作为标准语句或表达式来执行</a:t>
                      </a:r>
                      <a:endParaRPr lang="zh-CN" sz="1600" kern="1050">
                        <a:effectLst/>
                        <a:latin typeface="Times New Roman"/>
                        <a:ea typeface="宋体"/>
                      </a:endParaRPr>
                    </a:p>
                  </a:txBody>
                  <a:tcPr marL="28575" marR="28575" marT="0" marB="0" anchor="ctr"/>
                </a:tc>
              </a:tr>
              <a:tr h="350091">
                <a:tc vMerge="1">
                  <a:txBody>
                    <a:bodyPr/>
                    <a:lstStyle/>
                    <a:p>
                      <a:endParaRPr lang="zh-CN" altLang="en-US"/>
                    </a:p>
                  </a:txBody>
                  <a:tcPr/>
                </a:tc>
                <a:tc>
                  <a:txBody>
                    <a:bodyPr/>
                    <a:lstStyle/>
                    <a:p>
                      <a:pPr indent="269875" algn="l">
                        <a:lnSpc>
                          <a:spcPts val="1450"/>
                        </a:lnSpc>
                        <a:spcAft>
                          <a:spcPts val="150"/>
                        </a:spcAft>
                      </a:pPr>
                      <a:r>
                        <a:rPr lang="en-US" sz="1200" kern="100">
                          <a:effectLst/>
                        </a:rPr>
                        <a:t>isFinite()</a:t>
                      </a:r>
                      <a:endParaRPr lang="zh-CN" sz="16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zh-CN" sz="1200" kern="100">
                          <a:effectLst/>
                        </a:rPr>
                        <a:t>检查参数值是否是有穷大的数</a:t>
                      </a:r>
                      <a:endParaRPr lang="zh-CN" sz="1600" kern="1050">
                        <a:effectLst/>
                        <a:latin typeface="Times New Roman"/>
                        <a:ea typeface="宋体"/>
                      </a:endParaRPr>
                    </a:p>
                  </a:txBody>
                  <a:tcPr marL="28575" marR="28575" marT="0" marB="0" anchor="ctr"/>
                </a:tc>
              </a:tr>
              <a:tr h="736673">
                <a:tc vMerge="1">
                  <a:txBody>
                    <a:bodyPr/>
                    <a:lstStyle/>
                    <a:p>
                      <a:endParaRPr lang="zh-CN" altLang="en-US"/>
                    </a:p>
                  </a:txBody>
                  <a:tcPr/>
                </a:tc>
                <a:tc>
                  <a:txBody>
                    <a:bodyPr/>
                    <a:lstStyle/>
                    <a:p>
                      <a:pPr indent="269875" algn="l">
                        <a:lnSpc>
                          <a:spcPts val="1450"/>
                        </a:lnSpc>
                        <a:spcAft>
                          <a:spcPts val="150"/>
                        </a:spcAft>
                      </a:pPr>
                      <a:r>
                        <a:rPr lang="en-US" sz="1200" kern="100">
                          <a:effectLst/>
                        </a:rPr>
                        <a:t>isNaN()</a:t>
                      </a:r>
                      <a:endParaRPr lang="zh-CN" sz="16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zh-CN" sz="1200" kern="100">
                          <a:effectLst/>
                        </a:rPr>
                        <a:t>检查参数是否是数字。不是数字则返回</a:t>
                      </a:r>
                      <a:r>
                        <a:rPr lang="en-US" sz="1200" kern="100">
                          <a:effectLst/>
                        </a:rPr>
                        <a:t>true</a:t>
                      </a:r>
                      <a:r>
                        <a:rPr lang="zh-CN" sz="1200" kern="100">
                          <a:effectLst/>
                        </a:rPr>
                        <a:t>，是数字则返回</a:t>
                      </a:r>
                      <a:r>
                        <a:rPr lang="en-US" sz="1200" kern="100">
                          <a:effectLst/>
                        </a:rPr>
                        <a:t>false</a:t>
                      </a:r>
                      <a:endParaRPr lang="zh-CN" sz="1600" kern="1050">
                        <a:effectLst/>
                        <a:latin typeface="Times New Roman"/>
                        <a:ea typeface="宋体"/>
                      </a:endParaRPr>
                    </a:p>
                  </a:txBody>
                  <a:tcPr marL="28575" marR="28575" marT="0" marB="0" anchor="ctr"/>
                </a:tc>
              </a:tr>
              <a:tr h="350091">
                <a:tc vMerge="1">
                  <a:txBody>
                    <a:bodyPr/>
                    <a:lstStyle/>
                    <a:p>
                      <a:endParaRPr lang="zh-CN" altLang="en-US"/>
                    </a:p>
                  </a:txBody>
                  <a:tcPr/>
                </a:tc>
                <a:tc>
                  <a:txBody>
                    <a:bodyPr/>
                    <a:lstStyle/>
                    <a:p>
                      <a:pPr indent="269875" algn="l">
                        <a:lnSpc>
                          <a:spcPts val="1450"/>
                        </a:lnSpc>
                        <a:spcAft>
                          <a:spcPts val="150"/>
                        </a:spcAft>
                      </a:pPr>
                      <a:r>
                        <a:rPr lang="en-US" sz="1200" kern="100">
                          <a:effectLst/>
                        </a:rPr>
                        <a:t>parseFloat()</a:t>
                      </a:r>
                      <a:endParaRPr lang="zh-CN" sz="16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zh-CN" sz="1200" kern="100">
                          <a:effectLst/>
                        </a:rPr>
                        <a:t>将参数转换为浮点数</a:t>
                      </a:r>
                      <a:endParaRPr lang="zh-CN" sz="1600" kern="1050">
                        <a:effectLst/>
                        <a:latin typeface="Times New Roman"/>
                        <a:ea typeface="宋体"/>
                      </a:endParaRPr>
                    </a:p>
                  </a:txBody>
                  <a:tcPr marL="28575" marR="28575" marT="0" marB="0" anchor="ctr"/>
                </a:tc>
              </a:tr>
              <a:tr h="350091">
                <a:tc vMerge="1">
                  <a:txBody>
                    <a:bodyPr/>
                    <a:lstStyle/>
                    <a:p>
                      <a:endParaRPr lang="zh-CN" altLang="en-US"/>
                    </a:p>
                  </a:txBody>
                  <a:tcPr/>
                </a:tc>
                <a:tc>
                  <a:txBody>
                    <a:bodyPr/>
                    <a:lstStyle/>
                    <a:p>
                      <a:pPr indent="269875" algn="l">
                        <a:lnSpc>
                          <a:spcPts val="1450"/>
                        </a:lnSpc>
                        <a:spcAft>
                          <a:spcPts val="150"/>
                        </a:spcAft>
                      </a:pPr>
                      <a:r>
                        <a:rPr lang="en-US" sz="1200" kern="100">
                          <a:effectLst/>
                        </a:rPr>
                        <a:t>parseInt()</a:t>
                      </a:r>
                      <a:endParaRPr lang="zh-CN" sz="16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zh-CN" sz="1200" kern="100" dirty="0">
                          <a:effectLst/>
                        </a:rPr>
                        <a:t>将参数转换为整数</a:t>
                      </a:r>
                      <a:endParaRPr lang="zh-CN" sz="1600" kern="1050" dirty="0">
                        <a:effectLst/>
                        <a:latin typeface="Times New Roman"/>
                        <a:ea typeface="宋体"/>
                      </a:endParaRPr>
                    </a:p>
                  </a:txBody>
                  <a:tcPr marL="28575" marR="28575" marT="0" marB="0" anchor="ctr"/>
                </a:tc>
              </a:tr>
            </a:tbl>
          </a:graphicData>
        </a:graphic>
      </p:graphicFrame>
      <p:sp>
        <p:nvSpPr>
          <p:cNvPr id="4" name="灯片编号占位符 3"/>
          <p:cNvSpPr>
            <a:spLocks noGrp="1"/>
          </p:cNvSpPr>
          <p:nvPr>
            <p:ph type="sldNum" sz="quarter" idx="12"/>
          </p:nvPr>
        </p:nvSpPr>
        <p:spPr/>
        <p:txBody>
          <a:bodyPr/>
          <a:lstStyle/>
          <a:p>
            <a:fld id="{771439B9-8B10-456B-BD84-24F0578A0B3A}" type="slidenum">
              <a:rPr lang="en-US" altLang="zh-CN" smtClean="0"/>
              <a:pPr/>
              <a:t>58</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
        <p:nvSpPr>
          <p:cNvPr id="7" name="TextBox 6"/>
          <p:cNvSpPr txBox="1"/>
          <p:nvPr/>
        </p:nvSpPr>
        <p:spPr>
          <a:xfrm>
            <a:off x="2590800" y="5867400"/>
            <a:ext cx="3573414" cy="338554"/>
          </a:xfrm>
          <a:prstGeom prst="rect">
            <a:avLst/>
          </a:prstGeom>
          <a:noFill/>
        </p:spPr>
        <p:txBody>
          <a:bodyPr wrap="none" rtlCol="0">
            <a:spAutoFit/>
          </a:bodyPr>
          <a:lstStyle/>
          <a:p>
            <a:r>
              <a:rPr lang="zh-CN" altLang="zh-CN" dirty="0"/>
              <a:t>表</a:t>
            </a:r>
            <a:r>
              <a:rPr lang="en-US" altLang="zh-CN" dirty="0"/>
              <a:t>6.1  Global</a:t>
            </a:r>
            <a:r>
              <a:rPr lang="zh-CN" altLang="zh-CN" dirty="0"/>
              <a:t>对象的常用属性和方法</a:t>
            </a:r>
            <a:endParaRPr lang="zh-CN" altLang="en-US" dirty="0"/>
          </a:p>
        </p:txBody>
      </p:sp>
    </p:spTree>
    <p:extLst>
      <p:ext uri="{BB962C8B-B14F-4D97-AF65-F5344CB8AC3E}">
        <p14:creationId xmlns:p14="http://schemas.microsoft.com/office/powerpoint/2010/main" val="334040564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6.3  JavaScript</a:t>
            </a:r>
            <a:r>
              <a:rPr lang="zh-CN" altLang="zh-CN" dirty="0">
                <a:effectLst/>
              </a:rPr>
              <a:t>对象</a:t>
            </a:r>
            <a:endParaRPr lang="zh-CN" altLang="en-US" dirty="0"/>
          </a:p>
        </p:txBody>
      </p:sp>
      <p:sp>
        <p:nvSpPr>
          <p:cNvPr id="3" name="内容占位符 2"/>
          <p:cNvSpPr>
            <a:spLocks noGrp="1"/>
          </p:cNvSpPr>
          <p:nvPr>
            <p:ph idx="1"/>
          </p:nvPr>
        </p:nvSpPr>
        <p:spPr/>
        <p:txBody>
          <a:bodyPr>
            <a:normAutofit fontScale="92500" lnSpcReduction="10000"/>
          </a:bodyPr>
          <a:lstStyle/>
          <a:p>
            <a:r>
              <a:rPr lang="en-US" altLang="zh-CN" dirty="0"/>
              <a:t>2</a:t>
            </a:r>
            <a:r>
              <a:rPr lang="zh-CN" altLang="en-US" dirty="0"/>
              <a:t>．</a:t>
            </a:r>
            <a:r>
              <a:rPr lang="en-US" altLang="zh-CN" dirty="0"/>
              <a:t>String</a:t>
            </a:r>
            <a:r>
              <a:rPr lang="zh-CN" altLang="en-US" dirty="0"/>
              <a:t>对象</a:t>
            </a:r>
          </a:p>
          <a:p>
            <a:pPr lvl="1"/>
            <a:r>
              <a:rPr lang="en-US" altLang="zh-CN" dirty="0"/>
              <a:t>String</a:t>
            </a:r>
            <a:r>
              <a:rPr lang="zh-CN" altLang="en-US" dirty="0"/>
              <a:t>对象是专门用于处理字符串的内置对象，所以必须在创建了</a:t>
            </a:r>
            <a:r>
              <a:rPr lang="en-US" altLang="zh-CN" dirty="0"/>
              <a:t>String</a:t>
            </a:r>
            <a:r>
              <a:rPr lang="zh-CN" altLang="en-US" dirty="0"/>
              <a:t>对象实例之后才能访问</a:t>
            </a:r>
            <a:r>
              <a:rPr lang="en-US" altLang="zh-CN" dirty="0"/>
              <a:t>String</a:t>
            </a:r>
            <a:r>
              <a:rPr lang="zh-CN" altLang="en-US" dirty="0"/>
              <a:t>对象的属性或调用</a:t>
            </a:r>
            <a:r>
              <a:rPr lang="en-US" altLang="zh-CN" dirty="0"/>
              <a:t>String</a:t>
            </a:r>
            <a:r>
              <a:rPr lang="zh-CN" altLang="en-US" dirty="0"/>
              <a:t>对象的方法。创建</a:t>
            </a:r>
            <a:r>
              <a:rPr lang="en-US" altLang="zh-CN" dirty="0"/>
              <a:t>String</a:t>
            </a:r>
            <a:r>
              <a:rPr lang="zh-CN" altLang="en-US" dirty="0"/>
              <a:t>对象实例的方法主要有两种。</a:t>
            </a:r>
          </a:p>
          <a:p>
            <a:pPr lvl="2"/>
            <a:r>
              <a:rPr lang="zh-CN" altLang="en-US" dirty="0"/>
              <a:t>（</a:t>
            </a:r>
            <a:r>
              <a:rPr lang="en-US" altLang="zh-CN" dirty="0"/>
              <a:t>1</a:t>
            </a:r>
            <a:r>
              <a:rPr lang="zh-CN" altLang="en-US" dirty="0"/>
              <a:t>）通过</a:t>
            </a:r>
            <a:r>
              <a:rPr lang="en-US" altLang="zh-CN" dirty="0"/>
              <a:t>new</a:t>
            </a:r>
            <a:r>
              <a:rPr lang="zh-CN" altLang="en-US" dirty="0"/>
              <a:t>运算符来创建。例如 </a:t>
            </a:r>
            <a:r>
              <a:rPr lang="en-US" altLang="zh-CN" dirty="0" err="1"/>
              <a:t>var</a:t>
            </a:r>
            <a:r>
              <a:rPr lang="en-US" altLang="zh-CN" dirty="0"/>
              <a:t> </a:t>
            </a:r>
            <a:r>
              <a:rPr lang="en-US" altLang="zh-CN" dirty="0" err="1"/>
              <a:t>str</a:t>
            </a:r>
            <a:r>
              <a:rPr lang="en-US" altLang="zh-CN" dirty="0"/>
              <a:t>=new String("hello");</a:t>
            </a:r>
          </a:p>
          <a:p>
            <a:pPr lvl="2"/>
            <a:r>
              <a:rPr lang="zh-CN" altLang="en-US" dirty="0"/>
              <a:t>（</a:t>
            </a:r>
            <a:r>
              <a:rPr lang="en-US" altLang="zh-CN" dirty="0"/>
              <a:t>2</a:t>
            </a:r>
            <a:r>
              <a:rPr lang="zh-CN" altLang="en-US" dirty="0"/>
              <a:t>）通过声明字符串变量来创建。例如 </a:t>
            </a:r>
            <a:r>
              <a:rPr lang="en-US" altLang="zh-CN" dirty="0" err="1"/>
              <a:t>var</a:t>
            </a:r>
            <a:r>
              <a:rPr lang="en-US" altLang="zh-CN" dirty="0"/>
              <a:t> </a:t>
            </a:r>
            <a:r>
              <a:rPr lang="en-US" altLang="zh-CN" dirty="0" err="1"/>
              <a:t>str</a:t>
            </a:r>
            <a:r>
              <a:rPr lang="en-US" altLang="zh-CN" dirty="0"/>
              <a:t>="hello";</a:t>
            </a:r>
          </a:p>
          <a:p>
            <a:pPr lvl="1"/>
            <a:r>
              <a:rPr lang="zh-CN" altLang="en-US" dirty="0"/>
              <a:t>使用上述两种方法均可创建出一个</a:t>
            </a:r>
            <a:r>
              <a:rPr lang="en-US" altLang="zh-CN" dirty="0"/>
              <a:t>String</a:t>
            </a:r>
            <a:r>
              <a:rPr lang="zh-CN" altLang="en-US" dirty="0"/>
              <a:t>对象的实例，此例创建的对象名为</a:t>
            </a:r>
            <a:r>
              <a:rPr lang="en-US" altLang="zh-CN" dirty="0" err="1"/>
              <a:t>str</a:t>
            </a:r>
            <a:r>
              <a:rPr lang="zh-CN" altLang="en-US" dirty="0" smtClean="0"/>
              <a:t>。</a:t>
            </a:r>
            <a:endParaRPr lang="en-US" altLang="zh-CN" dirty="0" smtClean="0"/>
          </a:p>
          <a:p>
            <a:pPr lvl="1"/>
            <a:r>
              <a:rPr lang="zh-CN" altLang="en-US" dirty="0"/>
              <a:t>请</a:t>
            </a:r>
            <a:r>
              <a:rPr lang="zh-CN" altLang="en-US" dirty="0" smtClean="0"/>
              <a:t>阅读例</a:t>
            </a:r>
            <a:r>
              <a:rPr lang="en-US" altLang="zh-CN" dirty="0" smtClean="0"/>
              <a:t>6.12</a:t>
            </a:r>
            <a:r>
              <a:rPr lang="zh-CN" altLang="en-US" dirty="0" smtClean="0"/>
              <a:t>代码。</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59</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33404056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6.1 JavaScript</a:t>
            </a:r>
            <a:r>
              <a:rPr lang="zh-CN" altLang="en-US" dirty="0" smtClean="0"/>
              <a:t>概述</a:t>
            </a:r>
            <a:endParaRPr lang="zh-CN" altLang="en-US" dirty="0"/>
          </a:p>
        </p:txBody>
      </p:sp>
      <p:sp>
        <p:nvSpPr>
          <p:cNvPr id="3" name="内容占位符 2"/>
          <p:cNvSpPr>
            <a:spLocks noGrp="1"/>
          </p:cNvSpPr>
          <p:nvPr>
            <p:ph idx="1"/>
          </p:nvPr>
        </p:nvSpPr>
        <p:spPr/>
        <p:txBody>
          <a:bodyPr>
            <a:normAutofit/>
          </a:bodyPr>
          <a:lstStyle/>
          <a:p>
            <a:r>
              <a:rPr lang="en-US" altLang="zh-CN" dirty="0"/>
              <a:t>3</a:t>
            </a:r>
            <a:r>
              <a:rPr lang="zh-CN" altLang="en-US" dirty="0"/>
              <a:t>．</a:t>
            </a:r>
            <a:r>
              <a:rPr lang="en-US" altLang="zh-CN" dirty="0"/>
              <a:t>JavaScript</a:t>
            </a:r>
            <a:r>
              <a:rPr lang="zh-CN" altLang="en-US" dirty="0"/>
              <a:t>的特点</a:t>
            </a:r>
          </a:p>
          <a:p>
            <a:r>
              <a:rPr lang="zh-CN" altLang="en-US" dirty="0"/>
              <a:t>（</a:t>
            </a:r>
            <a:r>
              <a:rPr lang="en-US" altLang="zh-CN" dirty="0"/>
              <a:t>2</a:t>
            </a:r>
            <a:r>
              <a:rPr lang="zh-CN" altLang="en-US" dirty="0"/>
              <a:t>）基于对象的语言</a:t>
            </a:r>
          </a:p>
          <a:p>
            <a:pPr lvl="1"/>
            <a:r>
              <a:rPr lang="en-US" altLang="zh-CN" dirty="0"/>
              <a:t>JavaScript</a:t>
            </a:r>
            <a:r>
              <a:rPr lang="zh-CN" altLang="en-US" dirty="0"/>
              <a:t>是一种基于对象的脚本语言，具备了面向对象语言的部分特征。这意味着它提供了非常丰富的内部对象供设计人员直接使用，当然也允许设计人员根据需要来创建自定义对象。对象和事件是</a:t>
            </a:r>
            <a:r>
              <a:rPr lang="en-US" altLang="zh-CN" dirty="0"/>
              <a:t>JavaScript</a:t>
            </a:r>
            <a:r>
              <a:rPr lang="zh-CN" altLang="en-US" dirty="0"/>
              <a:t>的两个核心元素，将在本章进行详细的介绍</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6</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67472833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6.3  JavaScript</a:t>
            </a:r>
            <a:r>
              <a:rPr lang="zh-CN" altLang="zh-CN" dirty="0">
                <a:effectLst/>
              </a:rPr>
              <a:t>对象</a:t>
            </a:r>
            <a:endParaRPr lang="zh-CN" altLang="en-US" dirty="0"/>
          </a:p>
        </p:txBody>
      </p:sp>
      <p:graphicFrame>
        <p:nvGraphicFramePr>
          <p:cNvPr id="6" name="内容占位符 5"/>
          <p:cNvGraphicFramePr>
            <a:graphicFrameLocks noGrp="1"/>
          </p:cNvGraphicFramePr>
          <p:nvPr>
            <p:ph idx="1"/>
            <p:extLst>
              <p:ext uri="{D42A27DB-BD31-4B8C-83A1-F6EECF244321}">
                <p14:modId xmlns:p14="http://schemas.microsoft.com/office/powerpoint/2010/main" val="3174628117"/>
              </p:ext>
            </p:extLst>
          </p:nvPr>
        </p:nvGraphicFramePr>
        <p:xfrm>
          <a:off x="152400" y="914400"/>
          <a:ext cx="8458200" cy="5181599"/>
        </p:xfrm>
        <a:graphic>
          <a:graphicData uri="http://schemas.openxmlformats.org/drawingml/2006/table">
            <a:tbl>
              <a:tblPr>
                <a:tableStyleId>{E8B1032C-EA38-4F05-BA0D-38AFFFC7BED3}</a:tableStyleId>
              </a:tblPr>
              <a:tblGrid>
                <a:gridCol w="1577380"/>
                <a:gridCol w="3440410"/>
                <a:gridCol w="3440410"/>
              </a:tblGrid>
              <a:tr h="152499">
                <a:tc>
                  <a:txBody>
                    <a:bodyPr/>
                    <a:lstStyle/>
                    <a:p>
                      <a:pPr algn="ctr">
                        <a:lnSpc>
                          <a:spcPts val="1200"/>
                        </a:lnSpc>
                        <a:spcBef>
                          <a:spcPts val="250"/>
                        </a:spcBef>
                        <a:spcAft>
                          <a:spcPts val="250"/>
                        </a:spcAft>
                      </a:pPr>
                      <a:r>
                        <a:rPr lang="zh-CN" sz="1200" b="1" kern="100" dirty="0">
                          <a:effectLst/>
                        </a:rPr>
                        <a:t>属性或方法</a:t>
                      </a:r>
                      <a:endParaRPr lang="zh-CN" sz="1200" b="1" kern="1050" dirty="0">
                        <a:effectLst/>
                        <a:latin typeface="Arial"/>
                        <a:ea typeface="黑体"/>
                        <a:cs typeface="Times New Roman"/>
                      </a:endParaRPr>
                    </a:p>
                  </a:txBody>
                  <a:tcPr marL="26443" marR="26443" marT="0" marB="0" anchor="ctr"/>
                </a:tc>
                <a:tc>
                  <a:txBody>
                    <a:bodyPr/>
                    <a:lstStyle/>
                    <a:p>
                      <a:pPr algn="ctr">
                        <a:lnSpc>
                          <a:spcPts val="1200"/>
                        </a:lnSpc>
                        <a:spcBef>
                          <a:spcPts val="250"/>
                        </a:spcBef>
                        <a:spcAft>
                          <a:spcPts val="250"/>
                        </a:spcAft>
                      </a:pPr>
                      <a:r>
                        <a:rPr lang="zh-CN" sz="1200" b="1" kern="100" dirty="0">
                          <a:effectLst/>
                        </a:rPr>
                        <a:t>格式</a:t>
                      </a:r>
                      <a:endParaRPr lang="zh-CN" sz="1200" b="1" kern="1050" dirty="0">
                        <a:effectLst/>
                        <a:latin typeface="Arial"/>
                        <a:ea typeface="黑体"/>
                        <a:cs typeface="Times New Roman"/>
                      </a:endParaRPr>
                    </a:p>
                  </a:txBody>
                  <a:tcPr marL="26443" marR="26443" marT="0" marB="0" anchor="ctr"/>
                </a:tc>
                <a:tc>
                  <a:txBody>
                    <a:bodyPr/>
                    <a:lstStyle/>
                    <a:p>
                      <a:pPr algn="ctr">
                        <a:lnSpc>
                          <a:spcPts val="1200"/>
                        </a:lnSpc>
                        <a:spcBef>
                          <a:spcPts val="250"/>
                        </a:spcBef>
                        <a:spcAft>
                          <a:spcPts val="250"/>
                        </a:spcAft>
                      </a:pPr>
                      <a:r>
                        <a:rPr lang="zh-CN" sz="1200" b="1" kern="100" dirty="0">
                          <a:effectLst/>
                        </a:rPr>
                        <a:t>说明</a:t>
                      </a:r>
                      <a:endParaRPr lang="zh-CN" sz="1200" b="1" kern="1050" dirty="0">
                        <a:effectLst/>
                        <a:latin typeface="Arial"/>
                        <a:ea typeface="黑体"/>
                        <a:cs typeface="Times New Roman"/>
                      </a:endParaRPr>
                    </a:p>
                  </a:txBody>
                  <a:tcPr marL="26443" marR="26443" marT="0" marB="0" anchor="ctr"/>
                </a:tc>
              </a:tr>
              <a:tr h="190624">
                <a:tc>
                  <a:txBody>
                    <a:bodyPr/>
                    <a:lstStyle/>
                    <a:p>
                      <a:pPr indent="269875" algn="ctr">
                        <a:lnSpc>
                          <a:spcPts val="1450"/>
                        </a:lnSpc>
                        <a:spcAft>
                          <a:spcPts val="150"/>
                        </a:spcAft>
                      </a:pPr>
                      <a:r>
                        <a:rPr lang="zh-CN" sz="1200" kern="100">
                          <a:effectLst/>
                        </a:rPr>
                        <a:t>属性</a:t>
                      </a:r>
                      <a:endParaRPr lang="zh-CN" sz="1600" kern="1050">
                        <a:effectLst/>
                        <a:latin typeface="Times New Roman"/>
                        <a:ea typeface="宋体"/>
                      </a:endParaRPr>
                    </a:p>
                  </a:txBody>
                  <a:tcPr marL="26443" marR="26443" marT="0" marB="0" anchor="ctr"/>
                </a:tc>
                <a:tc>
                  <a:txBody>
                    <a:bodyPr/>
                    <a:lstStyle/>
                    <a:p>
                      <a:pPr indent="269875" algn="l">
                        <a:lnSpc>
                          <a:spcPts val="1450"/>
                        </a:lnSpc>
                        <a:spcAft>
                          <a:spcPts val="150"/>
                        </a:spcAft>
                      </a:pPr>
                      <a:r>
                        <a:rPr lang="en-US" sz="1200" kern="100" dirty="0" err="1">
                          <a:effectLst/>
                        </a:rPr>
                        <a:t>str.length</a:t>
                      </a:r>
                      <a:endParaRPr lang="zh-CN" sz="1600" kern="1050" dirty="0">
                        <a:effectLst/>
                        <a:latin typeface="Times New Roman"/>
                        <a:ea typeface="宋体"/>
                      </a:endParaRPr>
                    </a:p>
                  </a:txBody>
                  <a:tcPr marL="26443" marR="26443" marT="0" marB="0" anchor="ctr"/>
                </a:tc>
                <a:tc>
                  <a:txBody>
                    <a:bodyPr/>
                    <a:lstStyle/>
                    <a:p>
                      <a:pPr indent="269875" algn="l">
                        <a:lnSpc>
                          <a:spcPts val="1450"/>
                        </a:lnSpc>
                        <a:spcAft>
                          <a:spcPts val="150"/>
                        </a:spcAft>
                      </a:pPr>
                      <a:r>
                        <a:rPr lang="zh-CN" sz="1200" kern="100">
                          <a:effectLst/>
                        </a:rPr>
                        <a:t>获取字符串</a:t>
                      </a:r>
                      <a:r>
                        <a:rPr lang="en-US" sz="1200" kern="100">
                          <a:effectLst/>
                        </a:rPr>
                        <a:t>str</a:t>
                      </a:r>
                      <a:r>
                        <a:rPr lang="zh-CN" sz="1200" kern="100">
                          <a:effectLst/>
                        </a:rPr>
                        <a:t>的长度</a:t>
                      </a:r>
                      <a:endParaRPr lang="zh-CN" sz="1600" kern="1050">
                        <a:effectLst/>
                        <a:latin typeface="Times New Roman"/>
                        <a:ea typeface="宋体"/>
                      </a:endParaRPr>
                    </a:p>
                  </a:txBody>
                  <a:tcPr marL="26443" marR="26443" marT="0" marB="0" anchor="ctr"/>
                </a:tc>
              </a:tr>
              <a:tr h="190624">
                <a:tc rowSpan="13">
                  <a:txBody>
                    <a:bodyPr/>
                    <a:lstStyle/>
                    <a:p>
                      <a:pPr indent="269875" algn="ctr">
                        <a:lnSpc>
                          <a:spcPts val="1450"/>
                        </a:lnSpc>
                        <a:spcAft>
                          <a:spcPts val="150"/>
                        </a:spcAft>
                      </a:pPr>
                      <a:r>
                        <a:rPr lang="zh-CN" sz="1200" kern="100">
                          <a:effectLst/>
                        </a:rPr>
                        <a:t>方法</a:t>
                      </a:r>
                      <a:endParaRPr lang="zh-CN" sz="1600" kern="1050">
                        <a:effectLst/>
                        <a:latin typeface="Times New Roman"/>
                        <a:ea typeface="宋体"/>
                      </a:endParaRPr>
                    </a:p>
                  </a:txBody>
                  <a:tcPr marL="26443" marR="26443" marT="0" marB="0" anchor="ctr"/>
                </a:tc>
                <a:tc>
                  <a:txBody>
                    <a:bodyPr/>
                    <a:lstStyle/>
                    <a:p>
                      <a:pPr indent="269875" algn="l">
                        <a:lnSpc>
                          <a:spcPts val="1450"/>
                        </a:lnSpc>
                        <a:spcAft>
                          <a:spcPts val="150"/>
                        </a:spcAft>
                      </a:pPr>
                      <a:r>
                        <a:rPr lang="en-US" sz="1200" kern="100" dirty="0" err="1">
                          <a:effectLst/>
                        </a:rPr>
                        <a:t>str.big</a:t>
                      </a:r>
                      <a:r>
                        <a:rPr lang="en-US" sz="1200" kern="100" dirty="0">
                          <a:effectLst/>
                        </a:rPr>
                        <a:t>()</a:t>
                      </a:r>
                      <a:endParaRPr lang="zh-CN" sz="1600" kern="1050" dirty="0">
                        <a:effectLst/>
                        <a:latin typeface="Times New Roman"/>
                        <a:ea typeface="宋体"/>
                      </a:endParaRPr>
                    </a:p>
                  </a:txBody>
                  <a:tcPr marL="26443" marR="26443" marT="0" marB="0" anchor="ctr"/>
                </a:tc>
                <a:tc>
                  <a:txBody>
                    <a:bodyPr/>
                    <a:lstStyle/>
                    <a:p>
                      <a:pPr indent="269875" algn="l">
                        <a:lnSpc>
                          <a:spcPts val="1450"/>
                        </a:lnSpc>
                        <a:spcAft>
                          <a:spcPts val="150"/>
                        </a:spcAft>
                      </a:pPr>
                      <a:r>
                        <a:rPr lang="zh-CN" sz="1200" kern="100">
                          <a:effectLst/>
                        </a:rPr>
                        <a:t>使用大号字体来显示字符串</a:t>
                      </a:r>
                      <a:r>
                        <a:rPr lang="en-US" sz="1200" kern="100">
                          <a:effectLst/>
                        </a:rPr>
                        <a:t>str</a:t>
                      </a:r>
                      <a:endParaRPr lang="zh-CN" sz="1600" kern="1050">
                        <a:effectLst/>
                        <a:latin typeface="Times New Roman"/>
                        <a:ea typeface="宋体"/>
                      </a:endParaRPr>
                    </a:p>
                  </a:txBody>
                  <a:tcPr marL="26443" marR="26443" marT="0" marB="0" anchor="ctr"/>
                </a:tc>
              </a:tr>
              <a:tr h="190624">
                <a:tc vMerge="1">
                  <a:txBody>
                    <a:bodyPr/>
                    <a:lstStyle/>
                    <a:p>
                      <a:endParaRPr lang="zh-CN" altLang="en-US"/>
                    </a:p>
                  </a:txBody>
                  <a:tcPr/>
                </a:tc>
                <a:tc>
                  <a:txBody>
                    <a:bodyPr/>
                    <a:lstStyle/>
                    <a:p>
                      <a:pPr indent="269875" algn="l">
                        <a:lnSpc>
                          <a:spcPts val="1450"/>
                        </a:lnSpc>
                        <a:spcAft>
                          <a:spcPts val="150"/>
                        </a:spcAft>
                      </a:pPr>
                      <a:r>
                        <a:rPr lang="en-US" sz="1200" kern="100" dirty="0" err="1">
                          <a:effectLst/>
                        </a:rPr>
                        <a:t>str.small</a:t>
                      </a:r>
                      <a:r>
                        <a:rPr lang="en-US" sz="1200" kern="100" dirty="0">
                          <a:effectLst/>
                        </a:rPr>
                        <a:t>()</a:t>
                      </a:r>
                      <a:endParaRPr lang="zh-CN" sz="1600" kern="1050" dirty="0">
                        <a:effectLst/>
                        <a:latin typeface="Times New Roman"/>
                        <a:ea typeface="宋体"/>
                      </a:endParaRPr>
                    </a:p>
                  </a:txBody>
                  <a:tcPr marL="26443" marR="26443" marT="0" marB="0" anchor="ctr"/>
                </a:tc>
                <a:tc>
                  <a:txBody>
                    <a:bodyPr/>
                    <a:lstStyle/>
                    <a:p>
                      <a:pPr indent="269875" algn="l">
                        <a:lnSpc>
                          <a:spcPts val="1450"/>
                        </a:lnSpc>
                        <a:spcAft>
                          <a:spcPts val="150"/>
                        </a:spcAft>
                      </a:pPr>
                      <a:r>
                        <a:rPr lang="zh-CN" sz="1200" kern="100">
                          <a:effectLst/>
                        </a:rPr>
                        <a:t>使用小号字体来显示字符串</a:t>
                      </a:r>
                      <a:r>
                        <a:rPr lang="en-US" sz="1200" kern="100">
                          <a:effectLst/>
                        </a:rPr>
                        <a:t>str</a:t>
                      </a:r>
                      <a:endParaRPr lang="zh-CN" sz="1600" kern="1050">
                        <a:effectLst/>
                        <a:latin typeface="Times New Roman"/>
                        <a:ea typeface="宋体"/>
                      </a:endParaRPr>
                    </a:p>
                  </a:txBody>
                  <a:tcPr marL="26443" marR="26443" marT="0" marB="0" anchor="ctr"/>
                </a:tc>
              </a:tr>
              <a:tr h="190624">
                <a:tc vMerge="1">
                  <a:txBody>
                    <a:bodyPr/>
                    <a:lstStyle/>
                    <a:p>
                      <a:endParaRPr lang="zh-CN" altLang="en-US"/>
                    </a:p>
                  </a:txBody>
                  <a:tcPr/>
                </a:tc>
                <a:tc>
                  <a:txBody>
                    <a:bodyPr/>
                    <a:lstStyle/>
                    <a:p>
                      <a:pPr indent="269875" algn="l">
                        <a:lnSpc>
                          <a:spcPts val="1450"/>
                        </a:lnSpc>
                        <a:spcAft>
                          <a:spcPts val="150"/>
                        </a:spcAft>
                      </a:pPr>
                      <a:r>
                        <a:rPr lang="en-US" sz="1200" kern="100" dirty="0" err="1">
                          <a:effectLst/>
                        </a:rPr>
                        <a:t>str.charAt</a:t>
                      </a:r>
                      <a:r>
                        <a:rPr lang="en-US" sz="1200" kern="100" dirty="0">
                          <a:effectLst/>
                        </a:rPr>
                        <a:t>(index)</a:t>
                      </a:r>
                      <a:endParaRPr lang="zh-CN" sz="1600" kern="1050" dirty="0">
                        <a:effectLst/>
                        <a:latin typeface="Times New Roman"/>
                        <a:ea typeface="宋体"/>
                      </a:endParaRPr>
                    </a:p>
                  </a:txBody>
                  <a:tcPr marL="26443" marR="26443" marT="0" marB="0" anchor="ctr"/>
                </a:tc>
                <a:tc>
                  <a:txBody>
                    <a:bodyPr/>
                    <a:lstStyle/>
                    <a:p>
                      <a:pPr indent="269875" algn="l">
                        <a:lnSpc>
                          <a:spcPts val="1450"/>
                        </a:lnSpc>
                        <a:spcAft>
                          <a:spcPts val="150"/>
                        </a:spcAft>
                      </a:pPr>
                      <a:r>
                        <a:rPr lang="zh-CN" sz="1200" kern="100">
                          <a:effectLst/>
                        </a:rPr>
                        <a:t>返回字符串</a:t>
                      </a:r>
                      <a:r>
                        <a:rPr lang="en-US" sz="1200" kern="100">
                          <a:effectLst/>
                        </a:rPr>
                        <a:t>str</a:t>
                      </a:r>
                      <a:r>
                        <a:rPr lang="zh-CN" sz="1200" kern="100">
                          <a:effectLst/>
                        </a:rPr>
                        <a:t>中指定位置的字符</a:t>
                      </a:r>
                      <a:endParaRPr lang="zh-CN" sz="1600" kern="1050">
                        <a:effectLst/>
                        <a:latin typeface="Times New Roman"/>
                        <a:ea typeface="宋体"/>
                      </a:endParaRPr>
                    </a:p>
                  </a:txBody>
                  <a:tcPr marL="26443" marR="26443" marT="0" marB="0" anchor="ctr"/>
                </a:tc>
              </a:tr>
              <a:tr h="386244">
                <a:tc vMerge="1">
                  <a:txBody>
                    <a:bodyPr/>
                    <a:lstStyle/>
                    <a:p>
                      <a:endParaRPr lang="zh-CN" altLang="en-US"/>
                    </a:p>
                  </a:txBody>
                  <a:tcPr/>
                </a:tc>
                <a:tc>
                  <a:txBody>
                    <a:bodyPr/>
                    <a:lstStyle/>
                    <a:p>
                      <a:pPr indent="269875" algn="l">
                        <a:lnSpc>
                          <a:spcPts val="1450"/>
                        </a:lnSpc>
                        <a:spcAft>
                          <a:spcPts val="150"/>
                        </a:spcAft>
                      </a:pPr>
                      <a:r>
                        <a:rPr lang="en-US" sz="1200" kern="100" dirty="0" err="1">
                          <a:effectLst/>
                        </a:rPr>
                        <a:t>str.charCodeAt</a:t>
                      </a:r>
                      <a:r>
                        <a:rPr lang="en-US" sz="1200" kern="100" dirty="0">
                          <a:effectLst/>
                        </a:rPr>
                        <a:t>(index)</a:t>
                      </a:r>
                      <a:endParaRPr lang="zh-CN" sz="1600" kern="1050" dirty="0">
                        <a:effectLst/>
                        <a:latin typeface="Times New Roman"/>
                        <a:ea typeface="宋体"/>
                      </a:endParaRPr>
                    </a:p>
                  </a:txBody>
                  <a:tcPr marL="26443" marR="26443" marT="0" marB="0" anchor="ctr"/>
                </a:tc>
                <a:tc>
                  <a:txBody>
                    <a:bodyPr/>
                    <a:lstStyle/>
                    <a:p>
                      <a:pPr indent="269875" algn="l">
                        <a:lnSpc>
                          <a:spcPts val="1450"/>
                        </a:lnSpc>
                        <a:spcAft>
                          <a:spcPts val="150"/>
                        </a:spcAft>
                      </a:pPr>
                      <a:r>
                        <a:rPr lang="zh-CN" sz="1200" kern="100">
                          <a:effectLst/>
                        </a:rPr>
                        <a:t>返回字符串</a:t>
                      </a:r>
                      <a:r>
                        <a:rPr lang="en-US" sz="1200" kern="100">
                          <a:effectLst/>
                        </a:rPr>
                        <a:t>str</a:t>
                      </a:r>
                      <a:r>
                        <a:rPr lang="zh-CN" sz="1200" kern="100">
                          <a:effectLst/>
                        </a:rPr>
                        <a:t>中指定位置的字符的</a:t>
                      </a:r>
                      <a:r>
                        <a:rPr lang="en-US" sz="1200" kern="100">
                          <a:effectLst/>
                        </a:rPr>
                        <a:t>Unicode</a:t>
                      </a:r>
                      <a:r>
                        <a:rPr lang="zh-CN" sz="1200" kern="100">
                          <a:effectLst/>
                        </a:rPr>
                        <a:t>编码</a:t>
                      </a:r>
                      <a:endParaRPr lang="zh-CN" sz="1600" kern="1050">
                        <a:effectLst/>
                        <a:latin typeface="Times New Roman"/>
                        <a:ea typeface="宋体"/>
                      </a:endParaRPr>
                    </a:p>
                  </a:txBody>
                  <a:tcPr marL="26443" marR="26443" marT="0" marB="0" anchor="ctr"/>
                </a:tc>
              </a:tr>
              <a:tr h="386244">
                <a:tc vMerge="1">
                  <a:txBody>
                    <a:bodyPr/>
                    <a:lstStyle/>
                    <a:p>
                      <a:endParaRPr lang="zh-CN" altLang="en-US"/>
                    </a:p>
                  </a:txBody>
                  <a:tcPr/>
                </a:tc>
                <a:tc>
                  <a:txBody>
                    <a:bodyPr/>
                    <a:lstStyle/>
                    <a:p>
                      <a:pPr indent="269875" algn="l">
                        <a:lnSpc>
                          <a:spcPts val="1450"/>
                        </a:lnSpc>
                        <a:spcAft>
                          <a:spcPts val="150"/>
                        </a:spcAft>
                      </a:pPr>
                      <a:r>
                        <a:rPr lang="en-US" sz="1200" kern="100" dirty="0" err="1">
                          <a:effectLst/>
                        </a:rPr>
                        <a:t>str.concat</a:t>
                      </a:r>
                      <a:r>
                        <a:rPr lang="en-US" sz="1200" kern="100" dirty="0">
                          <a:effectLst/>
                        </a:rPr>
                        <a:t>(str1,str2,…,</a:t>
                      </a:r>
                      <a:r>
                        <a:rPr lang="en-US" sz="1200" kern="100" dirty="0" err="1">
                          <a:effectLst/>
                        </a:rPr>
                        <a:t>strn</a:t>
                      </a:r>
                      <a:r>
                        <a:rPr lang="en-US" sz="1200" kern="100" dirty="0">
                          <a:effectLst/>
                        </a:rPr>
                        <a:t>)</a:t>
                      </a:r>
                      <a:endParaRPr lang="zh-CN" sz="1600" kern="1050" dirty="0">
                        <a:effectLst/>
                        <a:latin typeface="Times New Roman"/>
                        <a:ea typeface="宋体"/>
                      </a:endParaRPr>
                    </a:p>
                  </a:txBody>
                  <a:tcPr marL="26443" marR="26443" marT="0" marB="0" anchor="ctr"/>
                </a:tc>
                <a:tc>
                  <a:txBody>
                    <a:bodyPr/>
                    <a:lstStyle/>
                    <a:p>
                      <a:pPr indent="269875" algn="l">
                        <a:lnSpc>
                          <a:spcPts val="1450"/>
                        </a:lnSpc>
                        <a:spcAft>
                          <a:spcPts val="150"/>
                        </a:spcAft>
                      </a:pPr>
                      <a:r>
                        <a:rPr lang="zh-CN" sz="1200" kern="100">
                          <a:effectLst/>
                        </a:rPr>
                        <a:t>将所有参数转换为字符串并按序连接到字符串</a:t>
                      </a:r>
                      <a:r>
                        <a:rPr lang="en-US" sz="1200" kern="100">
                          <a:effectLst/>
                        </a:rPr>
                        <a:t>str</a:t>
                      </a:r>
                      <a:r>
                        <a:rPr lang="zh-CN" sz="1200" kern="100">
                          <a:effectLst/>
                        </a:rPr>
                        <a:t>尾部</a:t>
                      </a:r>
                      <a:endParaRPr lang="zh-CN" sz="1600" kern="1050">
                        <a:effectLst/>
                        <a:latin typeface="Times New Roman"/>
                        <a:ea typeface="宋体"/>
                      </a:endParaRPr>
                    </a:p>
                  </a:txBody>
                  <a:tcPr marL="26443" marR="26443" marT="0" marB="0" anchor="ctr"/>
                </a:tc>
              </a:tr>
              <a:tr h="384939">
                <a:tc vMerge="1">
                  <a:txBody>
                    <a:bodyPr/>
                    <a:lstStyle/>
                    <a:p>
                      <a:endParaRPr lang="zh-CN" altLang="en-US"/>
                    </a:p>
                  </a:txBody>
                  <a:tcPr/>
                </a:tc>
                <a:tc>
                  <a:txBody>
                    <a:bodyPr/>
                    <a:lstStyle/>
                    <a:p>
                      <a:pPr indent="269875" algn="l">
                        <a:lnSpc>
                          <a:spcPts val="1450"/>
                        </a:lnSpc>
                        <a:spcAft>
                          <a:spcPts val="150"/>
                        </a:spcAft>
                      </a:pPr>
                      <a:r>
                        <a:rPr lang="en-US" sz="1200" kern="100" dirty="0" err="1">
                          <a:effectLst/>
                        </a:rPr>
                        <a:t>str.split</a:t>
                      </a:r>
                      <a:r>
                        <a:rPr lang="en-US" sz="1200" kern="100" dirty="0">
                          <a:effectLst/>
                        </a:rPr>
                        <a:t>(separator)</a:t>
                      </a:r>
                      <a:endParaRPr lang="zh-CN" sz="1600" kern="1050" dirty="0">
                        <a:effectLst/>
                        <a:latin typeface="Times New Roman"/>
                        <a:ea typeface="宋体"/>
                      </a:endParaRPr>
                    </a:p>
                  </a:txBody>
                  <a:tcPr marL="26443" marR="26443" marT="0" marB="0" anchor="ctr"/>
                </a:tc>
                <a:tc>
                  <a:txBody>
                    <a:bodyPr/>
                    <a:lstStyle/>
                    <a:p>
                      <a:pPr indent="269875" algn="l">
                        <a:lnSpc>
                          <a:spcPts val="1450"/>
                        </a:lnSpc>
                        <a:spcAft>
                          <a:spcPts val="150"/>
                        </a:spcAft>
                      </a:pPr>
                      <a:r>
                        <a:rPr lang="zh-CN" sz="1200" kern="100">
                          <a:effectLst/>
                        </a:rPr>
                        <a:t>将字符串</a:t>
                      </a:r>
                      <a:r>
                        <a:rPr lang="en-US" sz="1200" kern="100">
                          <a:effectLst/>
                        </a:rPr>
                        <a:t>str</a:t>
                      </a:r>
                      <a:r>
                        <a:rPr lang="zh-CN" sz="1200" kern="100">
                          <a:effectLst/>
                        </a:rPr>
                        <a:t>按照</a:t>
                      </a:r>
                      <a:r>
                        <a:rPr lang="en-US" sz="1200" kern="100">
                          <a:effectLst/>
                        </a:rPr>
                        <a:t>separator</a:t>
                      </a:r>
                      <a:r>
                        <a:rPr lang="zh-CN" sz="1200" kern="100">
                          <a:effectLst/>
                        </a:rPr>
                        <a:t>分割成字符串数组并返回</a:t>
                      </a:r>
                      <a:endParaRPr lang="zh-CN" sz="1600" kern="1050">
                        <a:effectLst/>
                        <a:latin typeface="Times New Roman"/>
                        <a:ea typeface="宋体"/>
                      </a:endParaRPr>
                    </a:p>
                  </a:txBody>
                  <a:tcPr marL="26443" marR="26443" marT="0" marB="0" anchor="ctr"/>
                </a:tc>
              </a:tr>
              <a:tr h="386244">
                <a:tc vMerge="1">
                  <a:txBody>
                    <a:bodyPr/>
                    <a:lstStyle/>
                    <a:p>
                      <a:endParaRPr lang="zh-CN" altLang="en-US"/>
                    </a:p>
                  </a:txBody>
                  <a:tcPr/>
                </a:tc>
                <a:tc>
                  <a:txBody>
                    <a:bodyPr/>
                    <a:lstStyle/>
                    <a:p>
                      <a:pPr indent="269875" algn="l">
                        <a:lnSpc>
                          <a:spcPts val="1450"/>
                        </a:lnSpc>
                        <a:spcAft>
                          <a:spcPts val="150"/>
                        </a:spcAft>
                      </a:pPr>
                      <a:r>
                        <a:rPr lang="en-US" sz="1200" kern="100" dirty="0" err="1">
                          <a:effectLst/>
                        </a:rPr>
                        <a:t>str.substring</a:t>
                      </a:r>
                      <a:r>
                        <a:rPr lang="en-US" sz="1200" kern="100" dirty="0">
                          <a:effectLst/>
                        </a:rPr>
                        <a:t>(</a:t>
                      </a:r>
                      <a:r>
                        <a:rPr lang="en-US" sz="1200" kern="100" dirty="0" err="1">
                          <a:effectLst/>
                        </a:rPr>
                        <a:t>start,end</a:t>
                      </a:r>
                      <a:r>
                        <a:rPr lang="en-US" sz="1200" kern="100" dirty="0">
                          <a:effectLst/>
                        </a:rPr>
                        <a:t>)</a:t>
                      </a:r>
                      <a:endParaRPr lang="zh-CN" sz="1600" kern="1050" dirty="0">
                        <a:effectLst/>
                        <a:latin typeface="Times New Roman"/>
                        <a:ea typeface="宋体"/>
                      </a:endParaRPr>
                    </a:p>
                  </a:txBody>
                  <a:tcPr marL="26443" marR="26443" marT="0" marB="0" anchor="ctr"/>
                </a:tc>
                <a:tc>
                  <a:txBody>
                    <a:bodyPr/>
                    <a:lstStyle/>
                    <a:p>
                      <a:pPr indent="269875" algn="l">
                        <a:lnSpc>
                          <a:spcPts val="1450"/>
                        </a:lnSpc>
                        <a:spcAft>
                          <a:spcPts val="150"/>
                        </a:spcAft>
                      </a:pPr>
                      <a:r>
                        <a:rPr lang="zh-CN" sz="1200" kern="100">
                          <a:effectLst/>
                        </a:rPr>
                        <a:t>在字符串</a:t>
                      </a:r>
                      <a:r>
                        <a:rPr lang="en-US" sz="1200" kern="100">
                          <a:effectLst/>
                        </a:rPr>
                        <a:t>str</a:t>
                      </a:r>
                      <a:r>
                        <a:rPr lang="zh-CN" sz="1200" kern="100">
                          <a:effectLst/>
                        </a:rPr>
                        <a:t>中截取</a:t>
                      </a:r>
                      <a:r>
                        <a:rPr lang="en-US" sz="1200" kern="100">
                          <a:effectLst/>
                        </a:rPr>
                        <a:t>[start, end-1]</a:t>
                      </a:r>
                      <a:r>
                        <a:rPr lang="zh-CN" sz="1200" kern="100">
                          <a:effectLst/>
                        </a:rPr>
                        <a:t>之间的子串，若</a:t>
                      </a:r>
                      <a:r>
                        <a:rPr lang="en-US" sz="1200" kern="100">
                          <a:effectLst/>
                        </a:rPr>
                        <a:t>end</a:t>
                      </a:r>
                      <a:r>
                        <a:rPr lang="zh-CN" sz="1200" kern="100">
                          <a:effectLst/>
                        </a:rPr>
                        <a:t>参数省略则截取到串尾</a:t>
                      </a:r>
                      <a:endParaRPr lang="zh-CN" sz="1600" kern="1050">
                        <a:effectLst/>
                        <a:latin typeface="Times New Roman"/>
                        <a:ea typeface="宋体"/>
                      </a:endParaRPr>
                    </a:p>
                  </a:txBody>
                  <a:tcPr marL="26443" marR="26443" marT="0" marB="0" anchor="ctr"/>
                </a:tc>
              </a:tr>
              <a:tr h="590936">
                <a:tc vMerge="1">
                  <a:txBody>
                    <a:bodyPr/>
                    <a:lstStyle/>
                    <a:p>
                      <a:endParaRPr lang="zh-CN" altLang="en-US"/>
                    </a:p>
                  </a:txBody>
                  <a:tcPr/>
                </a:tc>
                <a:tc>
                  <a:txBody>
                    <a:bodyPr/>
                    <a:lstStyle/>
                    <a:p>
                      <a:pPr indent="269875" algn="l">
                        <a:lnSpc>
                          <a:spcPts val="1450"/>
                        </a:lnSpc>
                        <a:spcAft>
                          <a:spcPts val="150"/>
                        </a:spcAft>
                      </a:pPr>
                      <a:r>
                        <a:rPr lang="en-US" sz="1200" kern="100">
                          <a:effectLst/>
                        </a:rPr>
                        <a:t>str.substr(start, len)</a:t>
                      </a:r>
                      <a:endParaRPr lang="zh-CN" sz="1600" kern="1050">
                        <a:effectLst/>
                        <a:latin typeface="Times New Roman"/>
                        <a:ea typeface="宋体"/>
                      </a:endParaRPr>
                    </a:p>
                  </a:txBody>
                  <a:tcPr marL="26443" marR="26443" marT="0" marB="0" anchor="ctr"/>
                </a:tc>
                <a:tc>
                  <a:txBody>
                    <a:bodyPr/>
                    <a:lstStyle/>
                    <a:p>
                      <a:pPr indent="269875" algn="l">
                        <a:lnSpc>
                          <a:spcPts val="1450"/>
                        </a:lnSpc>
                        <a:spcAft>
                          <a:spcPts val="150"/>
                        </a:spcAft>
                      </a:pPr>
                      <a:r>
                        <a:rPr lang="zh-CN" sz="1200" kern="100">
                          <a:effectLst/>
                        </a:rPr>
                        <a:t>在字符串</a:t>
                      </a:r>
                      <a:r>
                        <a:rPr lang="en-US" sz="1200" kern="100">
                          <a:effectLst/>
                        </a:rPr>
                        <a:t>str</a:t>
                      </a:r>
                      <a:r>
                        <a:rPr lang="zh-CN" sz="1200" kern="100">
                          <a:effectLst/>
                        </a:rPr>
                        <a:t>中截取从</a:t>
                      </a:r>
                      <a:r>
                        <a:rPr lang="en-US" sz="1200" kern="100">
                          <a:effectLst/>
                        </a:rPr>
                        <a:t>start</a:t>
                      </a:r>
                      <a:r>
                        <a:rPr lang="zh-CN" sz="1200" kern="100">
                          <a:effectLst/>
                        </a:rPr>
                        <a:t>位置开始的长度为</a:t>
                      </a:r>
                      <a:r>
                        <a:rPr lang="en-US" sz="1200" kern="100">
                          <a:effectLst/>
                        </a:rPr>
                        <a:t>len</a:t>
                      </a:r>
                      <a:r>
                        <a:rPr lang="zh-CN" sz="1200" kern="100">
                          <a:effectLst/>
                        </a:rPr>
                        <a:t>的子串，若</a:t>
                      </a:r>
                      <a:r>
                        <a:rPr lang="en-US" sz="1200" kern="100">
                          <a:effectLst/>
                        </a:rPr>
                        <a:t>len</a:t>
                      </a:r>
                      <a:r>
                        <a:rPr lang="zh-CN" sz="1200" kern="100">
                          <a:effectLst/>
                        </a:rPr>
                        <a:t>参数省略则截取到串尾</a:t>
                      </a:r>
                      <a:endParaRPr lang="zh-CN" sz="1600" kern="1050">
                        <a:effectLst/>
                        <a:latin typeface="Times New Roman"/>
                        <a:ea typeface="宋体"/>
                      </a:endParaRPr>
                    </a:p>
                  </a:txBody>
                  <a:tcPr marL="26443" marR="26443" marT="0" marB="0" anchor="ctr"/>
                </a:tc>
              </a:tr>
              <a:tr h="590936">
                <a:tc vMerge="1">
                  <a:txBody>
                    <a:bodyPr/>
                    <a:lstStyle/>
                    <a:p>
                      <a:endParaRPr lang="zh-CN" altLang="en-US"/>
                    </a:p>
                  </a:txBody>
                  <a:tcPr/>
                </a:tc>
                <a:tc>
                  <a:txBody>
                    <a:bodyPr/>
                    <a:lstStyle/>
                    <a:p>
                      <a:pPr indent="269875" algn="l">
                        <a:lnSpc>
                          <a:spcPts val="1450"/>
                        </a:lnSpc>
                        <a:spcAft>
                          <a:spcPts val="150"/>
                        </a:spcAft>
                      </a:pPr>
                      <a:r>
                        <a:rPr lang="en-US" sz="1200" kern="100">
                          <a:effectLst/>
                        </a:rPr>
                        <a:t>str.indexOf(s, index)</a:t>
                      </a:r>
                      <a:endParaRPr lang="zh-CN" sz="1600" kern="1050">
                        <a:effectLst/>
                        <a:latin typeface="Times New Roman"/>
                        <a:ea typeface="宋体"/>
                      </a:endParaRPr>
                    </a:p>
                  </a:txBody>
                  <a:tcPr marL="26443" marR="26443" marT="0" marB="0" anchor="ctr"/>
                </a:tc>
                <a:tc>
                  <a:txBody>
                    <a:bodyPr/>
                    <a:lstStyle/>
                    <a:p>
                      <a:pPr indent="269875" algn="l">
                        <a:lnSpc>
                          <a:spcPts val="1450"/>
                        </a:lnSpc>
                        <a:spcAft>
                          <a:spcPts val="150"/>
                        </a:spcAft>
                      </a:pPr>
                      <a:r>
                        <a:rPr lang="zh-CN" sz="1200" kern="100">
                          <a:effectLst/>
                        </a:rPr>
                        <a:t>返回指定字符串</a:t>
                      </a:r>
                      <a:r>
                        <a:rPr lang="en-US" sz="1200" kern="100">
                          <a:effectLst/>
                        </a:rPr>
                        <a:t>s</a:t>
                      </a:r>
                      <a:r>
                        <a:rPr lang="zh-CN" sz="1200" kern="100">
                          <a:effectLst/>
                        </a:rPr>
                        <a:t>在字符串</a:t>
                      </a:r>
                      <a:r>
                        <a:rPr lang="en-US" sz="1200" kern="100">
                          <a:effectLst/>
                        </a:rPr>
                        <a:t>str</a:t>
                      </a:r>
                      <a:r>
                        <a:rPr lang="zh-CN" sz="1200" kern="100">
                          <a:effectLst/>
                        </a:rPr>
                        <a:t>中首次出现的位置，未出现则返回</a:t>
                      </a:r>
                      <a:r>
                        <a:rPr lang="en-US" sz="1200" kern="100">
                          <a:effectLst/>
                        </a:rPr>
                        <a:t>-1</a:t>
                      </a:r>
                      <a:r>
                        <a:rPr lang="zh-CN" sz="1200" kern="100">
                          <a:effectLst/>
                        </a:rPr>
                        <a:t>。</a:t>
                      </a:r>
                      <a:r>
                        <a:rPr lang="en-US" sz="1200" kern="100">
                          <a:effectLst/>
                        </a:rPr>
                        <a:t>index</a:t>
                      </a:r>
                      <a:r>
                        <a:rPr lang="zh-CN" sz="1200" kern="100">
                          <a:effectLst/>
                        </a:rPr>
                        <a:t>为可选参数，代表检索起点位置</a:t>
                      </a:r>
                      <a:endParaRPr lang="zh-CN" sz="1600" kern="1050">
                        <a:effectLst/>
                        <a:latin typeface="Times New Roman"/>
                        <a:ea typeface="宋体"/>
                      </a:endParaRPr>
                    </a:p>
                  </a:txBody>
                  <a:tcPr marL="26443" marR="26443" marT="0" marB="0" anchor="ctr"/>
                </a:tc>
              </a:tr>
              <a:tr h="384939">
                <a:tc vMerge="1">
                  <a:txBody>
                    <a:bodyPr/>
                    <a:lstStyle/>
                    <a:p>
                      <a:endParaRPr lang="zh-CN" altLang="en-US"/>
                    </a:p>
                  </a:txBody>
                  <a:tcPr/>
                </a:tc>
                <a:tc>
                  <a:txBody>
                    <a:bodyPr/>
                    <a:lstStyle/>
                    <a:p>
                      <a:pPr indent="269875" algn="l">
                        <a:lnSpc>
                          <a:spcPts val="1450"/>
                        </a:lnSpc>
                        <a:spcAft>
                          <a:spcPts val="150"/>
                        </a:spcAft>
                      </a:pPr>
                      <a:r>
                        <a:rPr lang="en-US" sz="1200" kern="100">
                          <a:effectLst/>
                        </a:rPr>
                        <a:t>str.lastIndexOf(s, index)</a:t>
                      </a:r>
                      <a:endParaRPr lang="zh-CN" sz="1600" kern="1050">
                        <a:effectLst/>
                        <a:latin typeface="Times New Roman"/>
                        <a:ea typeface="宋体"/>
                      </a:endParaRPr>
                    </a:p>
                  </a:txBody>
                  <a:tcPr marL="26443" marR="26443" marT="0" marB="0" anchor="ctr"/>
                </a:tc>
                <a:tc>
                  <a:txBody>
                    <a:bodyPr/>
                    <a:lstStyle/>
                    <a:p>
                      <a:pPr indent="269875" algn="l">
                        <a:lnSpc>
                          <a:spcPts val="1450"/>
                        </a:lnSpc>
                        <a:spcAft>
                          <a:spcPts val="150"/>
                        </a:spcAft>
                      </a:pPr>
                      <a:r>
                        <a:rPr lang="zh-CN" sz="1200" kern="100">
                          <a:effectLst/>
                        </a:rPr>
                        <a:t>同</a:t>
                      </a:r>
                      <a:r>
                        <a:rPr lang="en-US" sz="1200" kern="100">
                          <a:effectLst/>
                        </a:rPr>
                        <a:t>indexOf()</a:t>
                      </a:r>
                      <a:r>
                        <a:rPr lang="zh-CN" sz="1200" kern="100">
                          <a:effectLst/>
                        </a:rPr>
                        <a:t>类似，区别在于此方法是从串尾开始查找</a:t>
                      </a:r>
                      <a:endParaRPr lang="zh-CN" sz="1600" kern="1050">
                        <a:effectLst/>
                        <a:latin typeface="Times New Roman"/>
                        <a:ea typeface="宋体"/>
                      </a:endParaRPr>
                    </a:p>
                  </a:txBody>
                  <a:tcPr marL="26443" marR="26443" marT="0" marB="0" anchor="ctr"/>
                </a:tc>
              </a:tr>
              <a:tr h="386244">
                <a:tc vMerge="1">
                  <a:txBody>
                    <a:bodyPr/>
                    <a:lstStyle/>
                    <a:p>
                      <a:endParaRPr lang="zh-CN" altLang="en-US"/>
                    </a:p>
                  </a:txBody>
                  <a:tcPr/>
                </a:tc>
                <a:tc>
                  <a:txBody>
                    <a:bodyPr/>
                    <a:lstStyle/>
                    <a:p>
                      <a:pPr indent="269875" algn="l">
                        <a:lnSpc>
                          <a:spcPts val="1450"/>
                        </a:lnSpc>
                        <a:spcAft>
                          <a:spcPts val="150"/>
                        </a:spcAft>
                      </a:pPr>
                      <a:r>
                        <a:rPr lang="en-US" sz="1200" kern="100">
                          <a:effectLst/>
                        </a:rPr>
                        <a:t>str.replace(s1, s2)</a:t>
                      </a:r>
                      <a:endParaRPr lang="zh-CN" sz="1600" kern="1050">
                        <a:effectLst/>
                        <a:latin typeface="Times New Roman"/>
                        <a:ea typeface="宋体"/>
                      </a:endParaRPr>
                    </a:p>
                  </a:txBody>
                  <a:tcPr marL="26443" marR="26443" marT="0" marB="0" anchor="ctr"/>
                </a:tc>
                <a:tc>
                  <a:txBody>
                    <a:bodyPr/>
                    <a:lstStyle/>
                    <a:p>
                      <a:pPr indent="269875" algn="l">
                        <a:lnSpc>
                          <a:spcPts val="1450"/>
                        </a:lnSpc>
                        <a:spcAft>
                          <a:spcPts val="150"/>
                        </a:spcAft>
                      </a:pPr>
                      <a:r>
                        <a:rPr lang="zh-CN" sz="1200" kern="100">
                          <a:effectLst/>
                        </a:rPr>
                        <a:t>返回将字符串</a:t>
                      </a:r>
                      <a:r>
                        <a:rPr lang="en-US" sz="1200" kern="100">
                          <a:effectLst/>
                        </a:rPr>
                        <a:t>str</a:t>
                      </a:r>
                      <a:r>
                        <a:rPr lang="zh-CN" sz="1200" kern="100">
                          <a:effectLst/>
                        </a:rPr>
                        <a:t>中所有的</a:t>
                      </a:r>
                      <a:r>
                        <a:rPr lang="en-US" sz="1200" kern="100">
                          <a:effectLst/>
                        </a:rPr>
                        <a:t>s1</a:t>
                      </a:r>
                      <a:r>
                        <a:rPr lang="zh-CN" sz="1200" kern="100">
                          <a:effectLst/>
                        </a:rPr>
                        <a:t>串替换为</a:t>
                      </a:r>
                      <a:r>
                        <a:rPr lang="en-US" sz="1200" kern="100">
                          <a:effectLst/>
                        </a:rPr>
                        <a:t>s2</a:t>
                      </a:r>
                      <a:r>
                        <a:rPr lang="zh-CN" sz="1200" kern="100">
                          <a:effectLst/>
                        </a:rPr>
                        <a:t>串之后的字符串</a:t>
                      </a:r>
                      <a:endParaRPr lang="zh-CN" sz="1600" kern="1050">
                        <a:effectLst/>
                        <a:latin typeface="Times New Roman"/>
                        <a:ea typeface="宋体"/>
                      </a:endParaRPr>
                    </a:p>
                  </a:txBody>
                  <a:tcPr marL="26443" marR="26443" marT="0" marB="0" anchor="ctr"/>
                </a:tc>
              </a:tr>
              <a:tr h="384939">
                <a:tc vMerge="1">
                  <a:txBody>
                    <a:bodyPr/>
                    <a:lstStyle/>
                    <a:p>
                      <a:endParaRPr lang="zh-CN" altLang="en-US"/>
                    </a:p>
                  </a:txBody>
                  <a:tcPr/>
                </a:tc>
                <a:tc>
                  <a:txBody>
                    <a:bodyPr/>
                    <a:lstStyle/>
                    <a:p>
                      <a:pPr indent="269875" algn="l">
                        <a:lnSpc>
                          <a:spcPts val="1450"/>
                        </a:lnSpc>
                        <a:spcAft>
                          <a:spcPts val="150"/>
                        </a:spcAft>
                      </a:pPr>
                      <a:r>
                        <a:rPr lang="en-US" sz="1200" kern="100">
                          <a:effectLst/>
                        </a:rPr>
                        <a:t>str.toLowerCase()</a:t>
                      </a:r>
                      <a:endParaRPr lang="zh-CN" sz="1600" kern="1050">
                        <a:effectLst/>
                        <a:latin typeface="Times New Roman"/>
                        <a:ea typeface="宋体"/>
                      </a:endParaRPr>
                    </a:p>
                  </a:txBody>
                  <a:tcPr marL="26443" marR="26443" marT="0" marB="0" anchor="ctr"/>
                </a:tc>
                <a:tc>
                  <a:txBody>
                    <a:bodyPr/>
                    <a:lstStyle/>
                    <a:p>
                      <a:pPr indent="269875" algn="l">
                        <a:lnSpc>
                          <a:spcPts val="1450"/>
                        </a:lnSpc>
                        <a:spcAft>
                          <a:spcPts val="150"/>
                        </a:spcAft>
                      </a:pPr>
                      <a:r>
                        <a:rPr lang="zh-CN" sz="1200" kern="100">
                          <a:effectLst/>
                        </a:rPr>
                        <a:t>返回将字符串</a:t>
                      </a:r>
                      <a:r>
                        <a:rPr lang="en-US" sz="1200" kern="100">
                          <a:effectLst/>
                        </a:rPr>
                        <a:t>str</a:t>
                      </a:r>
                      <a:r>
                        <a:rPr lang="zh-CN" sz="1200" kern="100">
                          <a:effectLst/>
                        </a:rPr>
                        <a:t>中所有字母转换为小写之后的字符串</a:t>
                      </a:r>
                      <a:endParaRPr lang="zh-CN" sz="1600" kern="1050">
                        <a:effectLst/>
                        <a:latin typeface="Times New Roman"/>
                        <a:ea typeface="宋体"/>
                      </a:endParaRPr>
                    </a:p>
                  </a:txBody>
                  <a:tcPr marL="26443" marR="26443" marT="0" marB="0" anchor="ctr"/>
                </a:tc>
              </a:tr>
              <a:tr h="384939">
                <a:tc vMerge="1">
                  <a:txBody>
                    <a:bodyPr/>
                    <a:lstStyle/>
                    <a:p>
                      <a:endParaRPr lang="zh-CN" altLang="en-US"/>
                    </a:p>
                  </a:txBody>
                  <a:tcPr/>
                </a:tc>
                <a:tc>
                  <a:txBody>
                    <a:bodyPr/>
                    <a:lstStyle/>
                    <a:p>
                      <a:pPr indent="269875" algn="l">
                        <a:lnSpc>
                          <a:spcPts val="1450"/>
                        </a:lnSpc>
                        <a:spcAft>
                          <a:spcPts val="150"/>
                        </a:spcAft>
                      </a:pPr>
                      <a:r>
                        <a:rPr lang="en-US" sz="1200" kern="100">
                          <a:effectLst/>
                        </a:rPr>
                        <a:t>str.toUpperCase()</a:t>
                      </a:r>
                      <a:endParaRPr lang="zh-CN" sz="1600" kern="1050">
                        <a:effectLst/>
                        <a:latin typeface="Times New Roman"/>
                        <a:ea typeface="宋体"/>
                      </a:endParaRPr>
                    </a:p>
                  </a:txBody>
                  <a:tcPr marL="26443" marR="26443" marT="0" marB="0" anchor="ctr"/>
                </a:tc>
                <a:tc>
                  <a:txBody>
                    <a:bodyPr/>
                    <a:lstStyle/>
                    <a:p>
                      <a:pPr indent="269875" algn="l">
                        <a:lnSpc>
                          <a:spcPts val="1450"/>
                        </a:lnSpc>
                        <a:spcAft>
                          <a:spcPts val="150"/>
                        </a:spcAft>
                      </a:pPr>
                      <a:r>
                        <a:rPr lang="zh-CN" sz="1200" kern="100" dirty="0">
                          <a:effectLst/>
                        </a:rPr>
                        <a:t>返回将字符串</a:t>
                      </a:r>
                      <a:r>
                        <a:rPr lang="en-US" sz="1200" kern="100" dirty="0" err="1">
                          <a:effectLst/>
                        </a:rPr>
                        <a:t>str</a:t>
                      </a:r>
                      <a:r>
                        <a:rPr lang="zh-CN" sz="1200" kern="100" dirty="0">
                          <a:effectLst/>
                        </a:rPr>
                        <a:t>中所有字母转换为大写之后的字符串</a:t>
                      </a:r>
                      <a:endParaRPr lang="zh-CN" sz="1600" kern="1050" dirty="0">
                        <a:effectLst/>
                        <a:latin typeface="Times New Roman"/>
                        <a:ea typeface="宋体"/>
                      </a:endParaRPr>
                    </a:p>
                  </a:txBody>
                  <a:tcPr marL="26443" marR="26443" marT="0" marB="0" anchor="ctr"/>
                </a:tc>
              </a:tr>
            </a:tbl>
          </a:graphicData>
        </a:graphic>
      </p:graphicFrame>
      <p:sp>
        <p:nvSpPr>
          <p:cNvPr id="4" name="灯片编号占位符 3"/>
          <p:cNvSpPr>
            <a:spLocks noGrp="1"/>
          </p:cNvSpPr>
          <p:nvPr>
            <p:ph type="sldNum" sz="quarter" idx="12"/>
          </p:nvPr>
        </p:nvSpPr>
        <p:spPr/>
        <p:txBody>
          <a:bodyPr/>
          <a:lstStyle/>
          <a:p>
            <a:fld id="{771439B9-8B10-456B-BD84-24F0578A0B3A}" type="slidenum">
              <a:rPr lang="en-US" altLang="zh-CN" smtClean="0"/>
              <a:pPr/>
              <a:t>60</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
        <p:nvSpPr>
          <p:cNvPr id="7" name="TextBox 6"/>
          <p:cNvSpPr txBox="1"/>
          <p:nvPr/>
        </p:nvSpPr>
        <p:spPr>
          <a:xfrm>
            <a:off x="2590800" y="6214646"/>
            <a:ext cx="3591048" cy="338554"/>
          </a:xfrm>
          <a:prstGeom prst="rect">
            <a:avLst/>
          </a:prstGeom>
          <a:noFill/>
        </p:spPr>
        <p:txBody>
          <a:bodyPr wrap="none" rtlCol="0">
            <a:spAutoFit/>
          </a:bodyPr>
          <a:lstStyle/>
          <a:p>
            <a:r>
              <a:rPr lang="zh-CN" altLang="zh-CN" dirty="0"/>
              <a:t>表</a:t>
            </a:r>
            <a:r>
              <a:rPr lang="en-US" altLang="zh-CN" dirty="0"/>
              <a:t>6.2  String</a:t>
            </a:r>
            <a:r>
              <a:rPr lang="zh-CN" altLang="zh-CN" dirty="0"/>
              <a:t>对象的常用属性和方法</a:t>
            </a:r>
            <a:endParaRPr lang="zh-CN" altLang="en-US" dirty="0"/>
          </a:p>
        </p:txBody>
      </p:sp>
    </p:spTree>
    <p:extLst>
      <p:ext uri="{BB962C8B-B14F-4D97-AF65-F5344CB8AC3E}">
        <p14:creationId xmlns:p14="http://schemas.microsoft.com/office/powerpoint/2010/main" val="334040564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6.3  JavaScript</a:t>
            </a:r>
            <a:r>
              <a:rPr lang="zh-CN" altLang="zh-CN" dirty="0">
                <a:effectLst/>
              </a:rPr>
              <a:t>对象</a:t>
            </a:r>
            <a:endParaRPr lang="zh-CN" altLang="en-US" dirty="0"/>
          </a:p>
        </p:txBody>
      </p:sp>
      <p:sp>
        <p:nvSpPr>
          <p:cNvPr id="3" name="内容占位符 2"/>
          <p:cNvSpPr>
            <a:spLocks noGrp="1"/>
          </p:cNvSpPr>
          <p:nvPr>
            <p:ph idx="1"/>
          </p:nvPr>
        </p:nvSpPr>
        <p:spPr/>
        <p:txBody>
          <a:bodyPr>
            <a:normAutofit/>
          </a:bodyPr>
          <a:lstStyle/>
          <a:p>
            <a:r>
              <a:rPr lang="en-US" altLang="zh-CN" dirty="0"/>
              <a:t>3</a:t>
            </a:r>
            <a:r>
              <a:rPr lang="zh-CN" altLang="zh-CN" dirty="0"/>
              <a:t>．</a:t>
            </a:r>
            <a:r>
              <a:rPr lang="en-US" altLang="zh-CN" dirty="0"/>
              <a:t>Math</a:t>
            </a:r>
            <a:r>
              <a:rPr lang="zh-CN" altLang="zh-CN" dirty="0"/>
              <a:t>对象</a:t>
            </a:r>
          </a:p>
          <a:p>
            <a:pPr lvl="1"/>
            <a:r>
              <a:rPr lang="en-US" altLang="zh-CN" dirty="0"/>
              <a:t>Math</a:t>
            </a:r>
            <a:r>
              <a:rPr lang="zh-CN" altLang="zh-CN" dirty="0"/>
              <a:t>对象主要提供与数学和科学计算相关的属性和方法。由于</a:t>
            </a:r>
            <a:r>
              <a:rPr lang="en-US" altLang="zh-CN" dirty="0"/>
              <a:t>Math</a:t>
            </a:r>
            <a:r>
              <a:rPr lang="zh-CN" altLang="zh-CN" dirty="0"/>
              <a:t>属于静态对象，所以使用时直接通过</a:t>
            </a:r>
            <a:r>
              <a:rPr lang="en-US" altLang="zh-CN" dirty="0"/>
              <a:t>Math</a:t>
            </a:r>
            <a:r>
              <a:rPr lang="zh-CN" altLang="zh-CN" dirty="0"/>
              <a:t>对象名来访问其属性或方法，而无需创建</a:t>
            </a:r>
            <a:r>
              <a:rPr lang="en-US" altLang="zh-CN" dirty="0"/>
              <a:t>Math</a:t>
            </a:r>
            <a:r>
              <a:rPr lang="zh-CN" altLang="zh-CN" dirty="0"/>
              <a:t>对象的实例</a:t>
            </a:r>
            <a:r>
              <a:rPr lang="zh-CN" altLang="zh-CN" dirty="0" smtClean="0"/>
              <a:t>。</a:t>
            </a:r>
            <a:endParaRPr lang="en-US" altLang="zh-CN" dirty="0" smtClean="0"/>
          </a:p>
          <a:p>
            <a:pPr lvl="1"/>
            <a:r>
              <a:rPr lang="zh-CN" altLang="en-US" dirty="0"/>
              <a:t>请</a:t>
            </a:r>
            <a:r>
              <a:rPr lang="zh-CN" altLang="en-US" dirty="0" smtClean="0"/>
              <a:t>阅读例</a:t>
            </a:r>
            <a:r>
              <a:rPr lang="en-US" altLang="zh-CN" dirty="0" smtClean="0"/>
              <a:t>6.13</a:t>
            </a:r>
            <a:r>
              <a:rPr lang="zh-CN" altLang="en-US" dirty="0" smtClean="0"/>
              <a:t>代码。</a:t>
            </a:r>
            <a:endParaRPr lang="zh-CN" altLang="zh-CN"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61</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334040564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6.3  JavaScript</a:t>
            </a:r>
            <a:r>
              <a:rPr lang="zh-CN" altLang="zh-CN" dirty="0">
                <a:effectLst/>
              </a:rPr>
              <a:t>对象</a:t>
            </a:r>
            <a:endParaRPr lang="zh-CN" altLang="en-US" dirty="0"/>
          </a:p>
        </p:txBody>
      </p:sp>
      <p:graphicFrame>
        <p:nvGraphicFramePr>
          <p:cNvPr id="6" name="内容占位符 5"/>
          <p:cNvGraphicFramePr>
            <a:graphicFrameLocks noGrp="1"/>
          </p:cNvGraphicFramePr>
          <p:nvPr>
            <p:ph idx="1"/>
            <p:extLst>
              <p:ext uri="{D42A27DB-BD31-4B8C-83A1-F6EECF244321}">
                <p14:modId xmlns:p14="http://schemas.microsoft.com/office/powerpoint/2010/main" val="3011118805"/>
              </p:ext>
            </p:extLst>
          </p:nvPr>
        </p:nvGraphicFramePr>
        <p:xfrm>
          <a:off x="228600" y="1066800"/>
          <a:ext cx="8305801" cy="4800596"/>
        </p:xfrm>
        <a:graphic>
          <a:graphicData uri="http://schemas.openxmlformats.org/drawingml/2006/table">
            <a:tbl>
              <a:tblPr>
                <a:tableStyleId>{E8B1032C-EA38-4F05-BA0D-38AFFFC7BED3}</a:tableStyleId>
              </a:tblPr>
              <a:tblGrid>
                <a:gridCol w="1931511"/>
                <a:gridCol w="3187145"/>
                <a:gridCol w="3187145"/>
              </a:tblGrid>
              <a:tr h="230404">
                <a:tc>
                  <a:txBody>
                    <a:bodyPr/>
                    <a:lstStyle/>
                    <a:p>
                      <a:pPr algn="ctr">
                        <a:lnSpc>
                          <a:spcPts val="1200"/>
                        </a:lnSpc>
                        <a:spcBef>
                          <a:spcPts val="250"/>
                        </a:spcBef>
                        <a:spcAft>
                          <a:spcPts val="250"/>
                        </a:spcAft>
                      </a:pPr>
                      <a:r>
                        <a:rPr lang="zh-CN" sz="1200" b="1" kern="100" dirty="0">
                          <a:effectLst/>
                        </a:rPr>
                        <a:t>属性或方法</a:t>
                      </a:r>
                      <a:endParaRPr lang="zh-CN" sz="1200" b="1" kern="1050" dirty="0">
                        <a:effectLst/>
                        <a:latin typeface="Arial"/>
                        <a:ea typeface="黑体"/>
                        <a:cs typeface="Times New Roman"/>
                      </a:endParaRPr>
                    </a:p>
                  </a:txBody>
                  <a:tcPr marL="28575" marR="28575" marT="0" marB="0" anchor="ctr"/>
                </a:tc>
                <a:tc>
                  <a:txBody>
                    <a:bodyPr/>
                    <a:lstStyle/>
                    <a:p>
                      <a:pPr algn="ctr">
                        <a:lnSpc>
                          <a:spcPts val="1200"/>
                        </a:lnSpc>
                        <a:spcBef>
                          <a:spcPts val="250"/>
                        </a:spcBef>
                        <a:spcAft>
                          <a:spcPts val="250"/>
                        </a:spcAft>
                      </a:pPr>
                      <a:r>
                        <a:rPr lang="zh-CN" sz="1200" b="1" kern="100" dirty="0">
                          <a:effectLst/>
                        </a:rPr>
                        <a:t>格式</a:t>
                      </a:r>
                      <a:endParaRPr lang="zh-CN" sz="1200" b="1" kern="1050" dirty="0">
                        <a:effectLst/>
                        <a:latin typeface="Arial"/>
                        <a:ea typeface="黑体"/>
                        <a:cs typeface="Times New Roman"/>
                      </a:endParaRPr>
                    </a:p>
                  </a:txBody>
                  <a:tcPr marL="28575" marR="28575" marT="0" marB="0" anchor="ctr"/>
                </a:tc>
                <a:tc>
                  <a:txBody>
                    <a:bodyPr/>
                    <a:lstStyle/>
                    <a:p>
                      <a:pPr algn="ctr">
                        <a:lnSpc>
                          <a:spcPts val="1200"/>
                        </a:lnSpc>
                        <a:spcBef>
                          <a:spcPts val="250"/>
                        </a:spcBef>
                        <a:spcAft>
                          <a:spcPts val="250"/>
                        </a:spcAft>
                      </a:pPr>
                      <a:r>
                        <a:rPr lang="zh-CN" sz="1200" b="1" kern="100" dirty="0">
                          <a:effectLst/>
                        </a:rPr>
                        <a:t>说明</a:t>
                      </a:r>
                      <a:endParaRPr lang="zh-CN" sz="1200" b="1" kern="1050" dirty="0">
                        <a:effectLst/>
                        <a:latin typeface="Arial"/>
                        <a:ea typeface="黑体"/>
                        <a:cs typeface="Times New Roman"/>
                      </a:endParaRPr>
                    </a:p>
                  </a:txBody>
                  <a:tcPr marL="28575" marR="28575" marT="0" marB="0" anchor="ctr"/>
                </a:tc>
              </a:tr>
              <a:tr h="283638">
                <a:tc rowSpan="2">
                  <a:txBody>
                    <a:bodyPr/>
                    <a:lstStyle/>
                    <a:p>
                      <a:pPr indent="269875" algn="ctr">
                        <a:lnSpc>
                          <a:spcPts val="1450"/>
                        </a:lnSpc>
                        <a:spcAft>
                          <a:spcPts val="150"/>
                        </a:spcAft>
                      </a:pPr>
                      <a:r>
                        <a:rPr lang="zh-CN" sz="1200" kern="100" dirty="0">
                          <a:effectLst/>
                        </a:rPr>
                        <a:t>属性</a:t>
                      </a:r>
                      <a:endParaRPr lang="zh-CN" sz="1600" kern="1050" dirty="0">
                        <a:effectLst/>
                        <a:latin typeface="Times New Roman"/>
                        <a:ea typeface="宋体"/>
                      </a:endParaRPr>
                    </a:p>
                  </a:txBody>
                  <a:tcPr marL="28575" marR="28575" marT="0" marB="0" anchor="ctr"/>
                </a:tc>
                <a:tc>
                  <a:txBody>
                    <a:bodyPr/>
                    <a:lstStyle/>
                    <a:p>
                      <a:pPr indent="269875" algn="l">
                        <a:lnSpc>
                          <a:spcPts val="1450"/>
                        </a:lnSpc>
                        <a:spcAft>
                          <a:spcPts val="150"/>
                        </a:spcAft>
                      </a:pPr>
                      <a:r>
                        <a:rPr lang="en-US" sz="1200" kern="100">
                          <a:effectLst/>
                        </a:rPr>
                        <a:t>Math.E</a:t>
                      </a:r>
                      <a:endParaRPr lang="zh-CN" sz="16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zh-CN" sz="1200" kern="100">
                          <a:effectLst/>
                        </a:rPr>
                        <a:t>自然对数的底，约为</a:t>
                      </a:r>
                      <a:r>
                        <a:rPr lang="en-US" sz="1200" kern="100">
                          <a:effectLst/>
                        </a:rPr>
                        <a:t>2.718</a:t>
                      </a:r>
                      <a:endParaRPr lang="zh-CN" sz="1600" kern="1050">
                        <a:effectLst/>
                        <a:latin typeface="Times New Roman"/>
                        <a:ea typeface="宋体"/>
                      </a:endParaRPr>
                    </a:p>
                  </a:txBody>
                  <a:tcPr marL="28575" marR="28575" marT="0" marB="0" anchor="ctr"/>
                </a:tc>
              </a:tr>
              <a:tr h="599260">
                <a:tc vMerge="1">
                  <a:txBody>
                    <a:bodyPr/>
                    <a:lstStyle/>
                    <a:p>
                      <a:endParaRPr lang="zh-CN" altLang="en-US"/>
                    </a:p>
                  </a:txBody>
                  <a:tcPr/>
                </a:tc>
                <a:tc>
                  <a:txBody>
                    <a:bodyPr/>
                    <a:lstStyle/>
                    <a:p>
                      <a:pPr indent="269875" algn="l">
                        <a:lnSpc>
                          <a:spcPts val="1450"/>
                        </a:lnSpc>
                        <a:spcAft>
                          <a:spcPts val="150"/>
                        </a:spcAft>
                      </a:pPr>
                      <a:r>
                        <a:rPr lang="en-US" sz="1200" kern="100">
                          <a:effectLst/>
                        </a:rPr>
                        <a:t>Math.PI</a:t>
                      </a:r>
                      <a:endParaRPr lang="zh-CN" sz="16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zh-CN" sz="1200" kern="100">
                          <a:effectLst/>
                        </a:rPr>
                        <a:t>圆周率，近似值为</a:t>
                      </a:r>
                      <a:r>
                        <a:rPr lang="en-US" sz="1200" kern="100">
                          <a:effectLst/>
                        </a:rPr>
                        <a:t>3.141592653589793</a:t>
                      </a:r>
                      <a:endParaRPr lang="zh-CN" sz="1600" kern="1050">
                        <a:effectLst/>
                        <a:latin typeface="Times New Roman"/>
                        <a:ea typeface="宋体"/>
                      </a:endParaRPr>
                    </a:p>
                  </a:txBody>
                  <a:tcPr marL="28575" marR="28575" marT="0" marB="0" anchor="ctr"/>
                </a:tc>
              </a:tr>
              <a:tr h="283638">
                <a:tc rowSpan="13">
                  <a:txBody>
                    <a:bodyPr/>
                    <a:lstStyle/>
                    <a:p>
                      <a:pPr indent="269875" algn="ctr">
                        <a:lnSpc>
                          <a:spcPts val="1450"/>
                        </a:lnSpc>
                        <a:spcAft>
                          <a:spcPts val="150"/>
                        </a:spcAft>
                      </a:pPr>
                      <a:r>
                        <a:rPr lang="zh-CN" sz="1200" kern="100">
                          <a:effectLst/>
                        </a:rPr>
                        <a:t>方法</a:t>
                      </a:r>
                      <a:endParaRPr lang="zh-CN" sz="16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en-US" sz="1200" kern="100">
                          <a:effectLst/>
                        </a:rPr>
                        <a:t>Math.abs(x)</a:t>
                      </a:r>
                      <a:endParaRPr lang="zh-CN" sz="16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zh-CN" sz="1200" kern="100">
                          <a:effectLst/>
                        </a:rPr>
                        <a:t>返回</a:t>
                      </a:r>
                      <a:r>
                        <a:rPr lang="en-US" sz="1200" kern="100">
                          <a:effectLst/>
                        </a:rPr>
                        <a:t>x</a:t>
                      </a:r>
                      <a:r>
                        <a:rPr lang="zh-CN" sz="1200" kern="100">
                          <a:effectLst/>
                        </a:rPr>
                        <a:t>的绝对值</a:t>
                      </a:r>
                      <a:endParaRPr lang="zh-CN" sz="1600" kern="1050">
                        <a:effectLst/>
                        <a:latin typeface="Times New Roman"/>
                        <a:ea typeface="宋体"/>
                      </a:endParaRPr>
                    </a:p>
                  </a:txBody>
                  <a:tcPr marL="28575" marR="28575" marT="0" marB="0" anchor="ctr"/>
                </a:tc>
              </a:tr>
              <a:tr h="283638">
                <a:tc vMerge="1">
                  <a:txBody>
                    <a:bodyPr/>
                    <a:lstStyle/>
                    <a:p>
                      <a:endParaRPr lang="zh-CN" altLang="en-US"/>
                    </a:p>
                  </a:txBody>
                  <a:tcPr/>
                </a:tc>
                <a:tc>
                  <a:txBody>
                    <a:bodyPr/>
                    <a:lstStyle/>
                    <a:p>
                      <a:pPr indent="269875" algn="l">
                        <a:lnSpc>
                          <a:spcPts val="1450"/>
                        </a:lnSpc>
                        <a:spcAft>
                          <a:spcPts val="150"/>
                        </a:spcAft>
                      </a:pPr>
                      <a:r>
                        <a:rPr lang="en-US" sz="1200" kern="100">
                          <a:effectLst/>
                        </a:rPr>
                        <a:t>Math.ceil(x)</a:t>
                      </a:r>
                      <a:endParaRPr lang="zh-CN" sz="16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zh-CN" sz="1200" kern="100">
                          <a:effectLst/>
                        </a:rPr>
                        <a:t>对</a:t>
                      </a:r>
                      <a:r>
                        <a:rPr lang="en-US" sz="1200" kern="100">
                          <a:effectLst/>
                        </a:rPr>
                        <a:t>x</a:t>
                      </a:r>
                      <a:r>
                        <a:rPr lang="zh-CN" sz="1200" kern="100">
                          <a:effectLst/>
                        </a:rPr>
                        <a:t>进行上舍入</a:t>
                      </a:r>
                      <a:endParaRPr lang="zh-CN" sz="1600" kern="1050">
                        <a:effectLst/>
                        <a:latin typeface="Times New Roman"/>
                        <a:ea typeface="宋体"/>
                      </a:endParaRPr>
                    </a:p>
                  </a:txBody>
                  <a:tcPr marL="28575" marR="28575" marT="0" marB="0" anchor="ctr"/>
                </a:tc>
              </a:tr>
              <a:tr h="283638">
                <a:tc vMerge="1">
                  <a:txBody>
                    <a:bodyPr/>
                    <a:lstStyle/>
                    <a:p>
                      <a:endParaRPr lang="zh-CN" altLang="en-US"/>
                    </a:p>
                  </a:txBody>
                  <a:tcPr/>
                </a:tc>
                <a:tc>
                  <a:txBody>
                    <a:bodyPr/>
                    <a:lstStyle/>
                    <a:p>
                      <a:pPr indent="269875" algn="l">
                        <a:lnSpc>
                          <a:spcPts val="1450"/>
                        </a:lnSpc>
                        <a:spcAft>
                          <a:spcPts val="150"/>
                        </a:spcAft>
                      </a:pPr>
                      <a:r>
                        <a:rPr lang="en-US" sz="1200" kern="100">
                          <a:effectLst/>
                        </a:rPr>
                        <a:t>Math.floor(x)</a:t>
                      </a:r>
                      <a:endParaRPr lang="zh-CN" sz="16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zh-CN" sz="1200" kern="100">
                          <a:effectLst/>
                        </a:rPr>
                        <a:t>对</a:t>
                      </a:r>
                      <a:r>
                        <a:rPr lang="en-US" sz="1200" kern="100">
                          <a:effectLst/>
                        </a:rPr>
                        <a:t>x</a:t>
                      </a:r>
                      <a:r>
                        <a:rPr lang="zh-CN" sz="1200" kern="100">
                          <a:effectLst/>
                        </a:rPr>
                        <a:t>进行下舍入</a:t>
                      </a:r>
                      <a:endParaRPr lang="zh-CN" sz="1600" kern="1050">
                        <a:effectLst/>
                        <a:latin typeface="Times New Roman"/>
                        <a:ea typeface="宋体"/>
                      </a:endParaRPr>
                    </a:p>
                  </a:txBody>
                  <a:tcPr marL="28575" marR="28575" marT="0" marB="0" anchor="ctr"/>
                </a:tc>
              </a:tr>
              <a:tr h="283638">
                <a:tc vMerge="1">
                  <a:txBody>
                    <a:bodyPr/>
                    <a:lstStyle/>
                    <a:p>
                      <a:endParaRPr lang="zh-CN" altLang="en-US"/>
                    </a:p>
                  </a:txBody>
                  <a:tcPr/>
                </a:tc>
                <a:tc>
                  <a:txBody>
                    <a:bodyPr/>
                    <a:lstStyle/>
                    <a:p>
                      <a:pPr indent="269875" algn="l">
                        <a:lnSpc>
                          <a:spcPts val="1450"/>
                        </a:lnSpc>
                        <a:spcAft>
                          <a:spcPts val="150"/>
                        </a:spcAft>
                      </a:pPr>
                      <a:r>
                        <a:rPr lang="en-US" sz="1200" kern="100">
                          <a:effectLst/>
                        </a:rPr>
                        <a:t>Math.log(x)</a:t>
                      </a:r>
                      <a:endParaRPr lang="zh-CN" sz="16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zh-CN" sz="1200" kern="100">
                          <a:effectLst/>
                        </a:rPr>
                        <a:t>返回</a:t>
                      </a:r>
                      <a:r>
                        <a:rPr lang="en-US" sz="1200" kern="100">
                          <a:effectLst/>
                        </a:rPr>
                        <a:t>x</a:t>
                      </a:r>
                      <a:r>
                        <a:rPr lang="zh-CN" sz="1200" kern="100">
                          <a:effectLst/>
                        </a:rPr>
                        <a:t>的自然对数（底为</a:t>
                      </a:r>
                      <a:r>
                        <a:rPr lang="en-US" sz="1200" kern="100">
                          <a:effectLst/>
                        </a:rPr>
                        <a:t>e</a:t>
                      </a:r>
                      <a:r>
                        <a:rPr lang="zh-CN" sz="1200" kern="100">
                          <a:effectLst/>
                        </a:rPr>
                        <a:t>）</a:t>
                      </a:r>
                      <a:endParaRPr lang="zh-CN" sz="1600" kern="1050">
                        <a:effectLst/>
                        <a:latin typeface="Times New Roman"/>
                        <a:ea typeface="宋体"/>
                      </a:endParaRPr>
                    </a:p>
                  </a:txBody>
                  <a:tcPr marL="28575" marR="28575" marT="0" marB="0" anchor="ctr"/>
                </a:tc>
              </a:tr>
              <a:tr h="283638">
                <a:tc vMerge="1">
                  <a:txBody>
                    <a:bodyPr/>
                    <a:lstStyle/>
                    <a:p>
                      <a:endParaRPr lang="zh-CN" altLang="en-US"/>
                    </a:p>
                  </a:txBody>
                  <a:tcPr/>
                </a:tc>
                <a:tc>
                  <a:txBody>
                    <a:bodyPr/>
                    <a:lstStyle/>
                    <a:p>
                      <a:pPr indent="269875" algn="l">
                        <a:lnSpc>
                          <a:spcPts val="1450"/>
                        </a:lnSpc>
                        <a:spcAft>
                          <a:spcPts val="150"/>
                        </a:spcAft>
                      </a:pPr>
                      <a:r>
                        <a:rPr lang="en-US" sz="1200" kern="100">
                          <a:effectLst/>
                        </a:rPr>
                        <a:t>Math.max(x,y)</a:t>
                      </a:r>
                      <a:endParaRPr lang="zh-CN" sz="16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zh-CN" sz="1200" kern="100">
                          <a:effectLst/>
                        </a:rPr>
                        <a:t>返回</a:t>
                      </a:r>
                      <a:r>
                        <a:rPr lang="en-US" sz="1200" kern="100">
                          <a:effectLst/>
                        </a:rPr>
                        <a:t>x</a:t>
                      </a:r>
                      <a:r>
                        <a:rPr lang="zh-CN" sz="1200" kern="100">
                          <a:effectLst/>
                        </a:rPr>
                        <a:t>和</a:t>
                      </a:r>
                      <a:r>
                        <a:rPr lang="en-US" sz="1200" kern="100">
                          <a:effectLst/>
                        </a:rPr>
                        <a:t>y</a:t>
                      </a:r>
                      <a:r>
                        <a:rPr lang="zh-CN" sz="1200" kern="100">
                          <a:effectLst/>
                        </a:rPr>
                        <a:t>中的大者</a:t>
                      </a:r>
                      <a:endParaRPr lang="zh-CN" sz="1600" kern="1050">
                        <a:effectLst/>
                        <a:latin typeface="Times New Roman"/>
                        <a:ea typeface="宋体"/>
                      </a:endParaRPr>
                    </a:p>
                  </a:txBody>
                  <a:tcPr marL="28575" marR="28575" marT="0" marB="0" anchor="ctr"/>
                </a:tc>
              </a:tr>
              <a:tr h="283638">
                <a:tc vMerge="1">
                  <a:txBody>
                    <a:bodyPr/>
                    <a:lstStyle/>
                    <a:p>
                      <a:endParaRPr lang="zh-CN" altLang="en-US"/>
                    </a:p>
                  </a:txBody>
                  <a:tcPr/>
                </a:tc>
                <a:tc>
                  <a:txBody>
                    <a:bodyPr/>
                    <a:lstStyle/>
                    <a:p>
                      <a:pPr indent="269875" algn="l">
                        <a:lnSpc>
                          <a:spcPts val="1450"/>
                        </a:lnSpc>
                        <a:spcAft>
                          <a:spcPts val="150"/>
                        </a:spcAft>
                      </a:pPr>
                      <a:r>
                        <a:rPr lang="en-US" sz="1200" kern="100">
                          <a:effectLst/>
                        </a:rPr>
                        <a:t>Math.min(x,y)</a:t>
                      </a:r>
                      <a:endParaRPr lang="zh-CN" sz="16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zh-CN" sz="1200" kern="100">
                          <a:effectLst/>
                        </a:rPr>
                        <a:t>返回</a:t>
                      </a:r>
                      <a:r>
                        <a:rPr lang="en-US" sz="1200" kern="100">
                          <a:effectLst/>
                        </a:rPr>
                        <a:t>x</a:t>
                      </a:r>
                      <a:r>
                        <a:rPr lang="zh-CN" sz="1200" kern="100">
                          <a:effectLst/>
                        </a:rPr>
                        <a:t>和</a:t>
                      </a:r>
                      <a:r>
                        <a:rPr lang="en-US" sz="1200" kern="100">
                          <a:effectLst/>
                        </a:rPr>
                        <a:t>y</a:t>
                      </a:r>
                      <a:r>
                        <a:rPr lang="zh-CN" sz="1200" kern="100">
                          <a:effectLst/>
                        </a:rPr>
                        <a:t>中的小者</a:t>
                      </a:r>
                      <a:endParaRPr lang="zh-CN" sz="1600" kern="1050">
                        <a:effectLst/>
                        <a:latin typeface="Times New Roman"/>
                        <a:ea typeface="宋体"/>
                      </a:endParaRPr>
                    </a:p>
                  </a:txBody>
                  <a:tcPr marL="28575" marR="28575" marT="0" marB="0" anchor="ctr"/>
                </a:tc>
              </a:tr>
              <a:tr h="283638">
                <a:tc vMerge="1">
                  <a:txBody>
                    <a:bodyPr/>
                    <a:lstStyle/>
                    <a:p>
                      <a:endParaRPr lang="zh-CN" altLang="en-US"/>
                    </a:p>
                  </a:txBody>
                  <a:tcPr/>
                </a:tc>
                <a:tc>
                  <a:txBody>
                    <a:bodyPr/>
                    <a:lstStyle/>
                    <a:p>
                      <a:pPr indent="269875" algn="l">
                        <a:lnSpc>
                          <a:spcPts val="1450"/>
                        </a:lnSpc>
                        <a:spcAft>
                          <a:spcPts val="150"/>
                        </a:spcAft>
                      </a:pPr>
                      <a:r>
                        <a:rPr lang="en-US" sz="1200" kern="100">
                          <a:effectLst/>
                        </a:rPr>
                        <a:t>Math.pow(x,y)</a:t>
                      </a:r>
                      <a:endParaRPr lang="zh-CN" sz="16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zh-CN" sz="1200" kern="100">
                          <a:effectLst/>
                        </a:rPr>
                        <a:t>返回</a:t>
                      </a:r>
                      <a:r>
                        <a:rPr lang="en-US" sz="1200" kern="100">
                          <a:effectLst/>
                        </a:rPr>
                        <a:t>x</a:t>
                      </a:r>
                      <a:r>
                        <a:rPr lang="zh-CN" sz="1200" kern="100">
                          <a:effectLst/>
                        </a:rPr>
                        <a:t>的</a:t>
                      </a:r>
                      <a:r>
                        <a:rPr lang="en-US" sz="1200" kern="100">
                          <a:effectLst/>
                        </a:rPr>
                        <a:t>y</a:t>
                      </a:r>
                      <a:r>
                        <a:rPr lang="zh-CN" sz="1200" kern="100">
                          <a:effectLst/>
                        </a:rPr>
                        <a:t>次幂</a:t>
                      </a:r>
                      <a:endParaRPr lang="zh-CN" sz="1600" kern="1050">
                        <a:effectLst/>
                        <a:latin typeface="Times New Roman"/>
                        <a:ea typeface="宋体"/>
                      </a:endParaRPr>
                    </a:p>
                  </a:txBody>
                  <a:tcPr marL="28575" marR="28575" marT="0" marB="0" anchor="ctr"/>
                </a:tc>
              </a:tr>
              <a:tr h="283638">
                <a:tc vMerge="1">
                  <a:txBody>
                    <a:bodyPr/>
                    <a:lstStyle/>
                    <a:p>
                      <a:endParaRPr lang="zh-CN" altLang="en-US"/>
                    </a:p>
                  </a:txBody>
                  <a:tcPr/>
                </a:tc>
                <a:tc>
                  <a:txBody>
                    <a:bodyPr/>
                    <a:lstStyle/>
                    <a:p>
                      <a:pPr indent="269875" algn="l">
                        <a:lnSpc>
                          <a:spcPts val="1450"/>
                        </a:lnSpc>
                        <a:spcAft>
                          <a:spcPts val="150"/>
                        </a:spcAft>
                      </a:pPr>
                      <a:r>
                        <a:rPr lang="en-US" sz="1200" kern="100">
                          <a:effectLst/>
                        </a:rPr>
                        <a:t>Math.random()</a:t>
                      </a:r>
                      <a:endParaRPr lang="zh-CN" sz="16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zh-CN" sz="1200" kern="100">
                          <a:effectLst/>
                        </a:rPr>
                        <a:t>返回</a:t>
                      </a:r>
                      <a:r>
                        <a:rPr lang="en-US" sz="1200" kern="100">
                          <a:effectLst/>
                        </a:rPr>
                        <a:t>0~1</a:t>
                      </a:r>
                      <a:r>
                        <a:rPr lang="zh-CN" sz="1200" kern="100">
                          <a:effectLst/>
                        </a:rPr>
                        <a:t>之间的随机小数</a:t>
                      </a:r>
                      <a:endParaRPr lang="zh-CN" sz="1600" kern="1050">
                        <a:effectLst/>
                        <a:latin typeface="Times New Roman"/>
                        <a:ea typeface="宋体"/>
                      </a:endParaRPr>
                    </a:p>
                  </a:txBody>
                  <a:tcPr marL="28575" marR="28575" marT="0" marB="0" anchor="ctr"/>
                </a:tc>
              </a:tr>
              <a:tr h="283638">
                <a:tc vMerge="1">
                  <a:txBody>
                    <a:bodyPr/>
                    <a:lstStyle/>
                    <a:p>
                      <a:endParaRPr lang="zh-CN" altLang="en-US"/>
                    </a:p>
                  </a:txBody>
                  <a:tcPr/>
                </a:tc>
                <a:tc>
                  <a:txBody>
                    <a:bodyPr/>
                    <a:lstStyle/>
                    <a:p>
                      <a:pPr indent="269875" algn="l">
                        <a:lnSpc>
                          <a:spcPts val="1450"/>
                        </a:lnSpc>
                        <a:spcAft>
                          <a:spcPts val="150"/>
                        </a:spcAft>
                      </a:pPr>
                      <a:r>
                        <a:rPr lang="en-US" sz="1200" kern="100">
                          <a:effectLst/>
                        </a:rPr>
                        <a:t>Math.round(x)</a:t>
                      </a:r>
                      <a:endParaRPr lang="zh-CN" sz="16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zh-CN" sz="1200" kern="100">
                          <a:effectLst/>
                        </a:rPr>
                        <a:t>对</a:t>
                      </a:r>
                      <a:r>
                        <a:rPr lang="en-US" sz="1200" kern="100">
                          <a:effectLst/>
                        </a:rPr>
                        <a:t>x</a:t>
                      </a:r>
                      <a:r>
                        <a:rPr lang="zh-CN" sz="1200" kern="100">
                          <a:effectLst/>
                        </a:rPr>
                        <a:t>进行四舍五入</a:t>
                      </a:r>
                      <a:endParaRPr lang="zh-CN" sz="1600" kern="1050">
                        <a:effectLst/>
                        <a:latin typeface="Times New Roman"/>
                        <a:ea typeface="宋体"/>
                      </a:endParaRPr>
                    </a:p>
                  </a:txBody>
                  <a:tcPr marL="28575" marR="28575" marT="0" marB="0" anchor="ctr"/>
                </a:tc>
              </a:tr>
              <a:tr h="283638">
                <a:tc vMerge="1">
                  <a:txBody>
                    <a:bodyPr/>
                    <a:lstStyle/>
                    <a:p>
                      <a:endParaRPr lang="zh-CN" altLang="en-US"/>
                    </a:p>
                  </a:txBody>
                  <a:tcPr/>
                </a:tc>
                <a:tc>
                  <a:txBody>
                    <a:bodyPr/>
                    <a:lstStyle/>
                    <a:p>
                      <a:pPr indent="269875" algn="l">
                        <a:lnSpc>
                          <a:spcPts val="1450"/>
                        </a:lnSpc>
                        <a:spcAft>
                          <a:spcPts val="150"/>
                        </a:spcAft>
                      </a:pPr>
                      <a:r>
                        <a:rPr lang="en-US" sz="1200" kern="100">
                          <a:effectLst/>
                        </a:rPr>
                        <a:t>Math.sqrt(x)</a:t>
                      </a:r>
                      <a:endParaRPr lang="zh-CN" sz="16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zh-CN" sz="1200" kern="100">
                          <a:effectLst/>
                        </a:rPr>
                        <a:t>返回</a:t>
                      </a:r>
                      <a:r>
                        <a:rPr lang="en-US" sz="1200" kern="100">
                          <a:effectLst/>
                        </a:rPr>
                        <a:t>x</a:t>
                      </a:r>
                      <a:r>
                        <a:rPr lang="zh-CN" sz="1200" kern="100">
                          <a:effectLst/>
                        </a:rPr>
                        <a:t>的平方根</a:t>
                      </a:r>
                      <a:endParaRPr lang="zh-CN" sz="1600" kern="1050">
                        <a:effectLst/>
                        <a:latin typeface="Times New Roman"/>
                        <a:ea typeface="宋体"/>
                      </a:endParaRPr>
                    </a:p>
                  </a:txBody>
                  <a:tcPr marL="28575" marR="28575" marT="0" marB="0" anchor="ctr"/>
                </a:tc>
              </a:tr>
              <a:tr h="283638">
                <a:tc vMerge="1">
                  <a:txBody>
                    <a:bodyPr/>
                    <a:lstStyle/>
                    <a:p>
                      <a:endParaRPr lang="zh-CN" altLang="en-US"/>
                    </a:p>
                  </a:txBody>
                  <a:tcPr/>
                </a:tc>
                <a:tc>
                  <a:txBody>
                    <a:bodyPr/>
                    <a:lstStyle/>
                    <a:p>
                      <a:pPr indent="269875" algn="l">
                        <a:lnSpc>
                          <a:spcPts val="1450"/>
                        </a:lnSpc>
                        <a:spcAft>
                          <a:spcPts val="150"/>
                        </a:spcAft>
                      </a:pPr>
                      <a:r>
                        <a:rPr lang="en-US" sz="1200" kern="100">
                          <a:effectLst/>
                        </a:rPr>
                        <a:t>Math.sin(x)</a:t>
                      </a:r>
                      <a:endParaRPr lang="zh-CN" sz="16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zh-CN" sz="1200" kern="100">
                          <a:effectLst/>
                        </a:rPr>
                        <a:t>返回</a:t>
                      </a:r>
                      <a:r>
                        <a:rPr lang="en-US" sz="1200" kern="100">
                          <a:effectLst/>
                        </a:rPr>
                        <a:t>x</a:t>
                      </a:r>
                      <a:r>
                        <a:rPr lang="zh-CN" sz="1200" kern="100">
                          <a:effectLst/>
                        </a:rPr>
                        <a:t>的</a:t>
                      </a:r>
                      <a:r>
                        <a:rPr lang="en-US" sz="1200" kern="100">
                          <a:effectLst/>
                        </a:rPr>
                        <a:t>sin</a:t>
                      </a:r>
                      <a:r>
                        <a:rPr lang="zh-CN" sz="1200" kern="100">
                          <a:effectLst/>
                        </a:rPr>
                        <a:t>函数值</a:t>
                      </a:r>
                      <a:endParaRPr lang="zh-CN" sz="1600" kern="1050">
                        <a:effectLst/>
                        <a:latin typeface="Times New Roman"/>
                        <a:ea typeface="宋体"/>
                      </a:endParaRPr>
                    </a:p>
                  </a:txBody>
                  <a:tcPr marL="28575" marR="28575" marT="0" marB="0" anchor="ctr"/>
                </a:tc>
              </a:tr>
              <a:tr h="283638">
                <a:tc vMerge="1">
                  <a:txBody>
                    <a:bodyPr/>
                    <a:lstStyle/>
                    <a:p>
                      <a:endParaRPr lang="zh-CN" altLang="en-US"/>
                    </a:p>
                  </a:txBody>
                  <a:tcPr/>
                </a:tc>
                <a:tc>
                  <a:txBody>
                    <a:bodyPr/>
                    <a:lstStyle/>
                    <a:p>
                      <a:pPr indent="269875" algn="l">
                        <a:lnSpc>
                          <a:spcPts val="1450"/>
                        </a:lnSpc>
                        <a:spcAft>
                          <a:spcPts val="150"/>
                        </a:spcAft>
                      </a:pPr>
                      <a:r>
                        <a:rPr lang="en-US" sz="1200" kern="100">
                          <a:effectLst/>
                        </a:rPr>
                        <a:t>Math.cos(x)</a:t>
                      </a:r>
                      <a:endParaRPr lang="zh-CN" sz="16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zh-CN" sz="1200" kern="100">
                          <a:effectLst/>
                        </a:rPr>
                        <a:t>返回</a:t>
                      </a:r>
                      <a:r>
                        <a:rPr lang="en-US" sz="1200" kern="100">
                          <a:effectLst/>
                        </a:rPr>
                        <a:t>x</a:t>
                      </a:r>
                      <a:r>
                        <a:rPr lang="zh-CN" sz="1200" kern="100">
                          <a:effectLst/>
                        </a:rPr>
                        <a:t>的</a:t>
                      </a:r>
                      <a:r>
                        <a:rPr lang="en-US" sz="1200" kern="100">
                          <a:effectLst/>
                        </a:rPr>
                        <a:t>cos</a:t>
                      </a:r>
                      <a:r>
                        <a:rPr lang="zh-CN" sz="1200" kern="100">
                          <a:effectLst/>
                        </a:rPr>
                        <a:t>函数值</a:t>
                      </a:r>
                      <a:endParaRPr lang="zh-CN" sz="1600" kern="1050">
                        <a:effectLst/>
                        <a:latin typeface="Times New Roman"/>
                        <a:ea typeface="宋体"/>
                      </a:endParaRPr>
                    </a:p>
                  </a:txBody>
                  <a:tcPr marL="28575" marR="28575" marT="0" marB="0" anchor="ctr"/>
                </a:tc>
              </a:tr>
              <a:tr h="283638">
                <a:tc vMerge="1">
                  <a:txBody>
                    <a:bodyPr/>
                    <a:lstStyle/>
                    <a:p>
                      <a:endParaRPr lang="zh-CN" altLang="en-US"/>
                    </a:p>
                  </a:txBody>
                  <a:tcPr/>
                </a:tc>
                <a:tc>
                  <a:txBody>
                    <a:bodyPr/>
                    <a:lstStyle/>
                    <a:p>
                      <a:pPr indent="269875" algn="l">
                        <a:lnSpc>
                          <a:spcPts val="1450"/>
                        </a:lnSpc>
                        <a:spcAft>
                          <a:spcPts val="150"/>
                        </a:spcAft>
                      </a:pPr>
                      <a:r>
                        <a:rPr lang="en-US" sz="1200" kern="100">
                          <a:effectLst/>
                        </a:rPr>
                        <a:t>Math.tan(x)</a:t>
                      </a:r>
                      <a:endParaRPr lang="zh-CN" sz="16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zh-CN" sz="1200" kern="100" dirty="0">
                          <a:effectLst/>
                        </a:rPr>
                        <a:t>返回</a:t>
                      </a:r>
                      <a:r>
                        <a:rPr lang="en-US" sz="1200" kern="100" dirty="0">
                          <a:effectLst/>
                        </a:rPr>
                        <a:t>x</a:t>
                      </a:r>
                      <a:r>
                        <a:rPr lang="zh-CN" sz="1200" kern="100" dirty="0">
                          <a:effectLst/>
                        </a:rPr>
                        <a:t>的</a:t>
                      </a:r>
                      <a:r>
                        <a:rPr lang="en-US" sz="1200" kern="100" dirty="0">
                          <a:effectLst/>
                        </a:rPr>
                        <a:t>tan</a:t>
                      </a:r>
                      <a:r>
                        <a:rPr lang="zh-CN" sz="1200" kern="100" dirty="0">
                          <a:effectLst/>
                        </a:rPr>
                        <a:t>函数值</a:t>
                      </a:r>
                      <a:endParaRPr lang="zh-CN" sz="1600" kern="1050" dirty="0">
                        <a:effectLst/>
                        <a:latin typeface="Times New Roman"/>
                        <a:ea typeface="宋体"/>
                      </a:endParaRPr>
                    </a:p>
                  </a:txBody>
                  <a:tcPr marL="28575" marR="28575" marT="0" marB="0" anchor="ctr"/>
                </a:tc>
              </a:tr>
            </a:tbl>
          </a:graphicData>
        </a:graphic>
      </p:graphicFrame>
      <p:sp>
        <p:nvSpPr>
          <p:cNvPr id="4" name="灯片编号占位符 3"/>
          <p:cNvSpPr>
            <a:spLocks noGrp="1"/>
          </p:cNvSpPr>
          <p:nvPr>
            <p:ph type="sldNum" sz="quarter" idx="12"/>
          </p:nvPr>
        </p:nvSpPr>
        <p:spPr/>
        <p:txBody>
          <a:bodyPr/>
          <a:lstStyle/>
          <a:p>
            <a:fld id="{771439B9-8B10-456B-BD84-24F0578A0B3A}" type="slidenum">
              <a:rPr lang="en-US" altLang="zh-CN" smtClean="0"/>
              <a:pPr/>
              <a:t>62</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
        <p:nvSpPr>
          <p:cNvPr id="7" name="TextBox 6"/>
          <p:cNvSpPr txBox="1"/>
          <p:nvPr/>
        </p:nvSpPr>
        <p:spPr>
          <a:xfrm>
            <a:off x="2590800" y="6019800"/>
            <a:ext cx="3488455" cy="338554"/>
          </a:xfrm>
          <a:prstGeom prst="rect">
            <a:avLst/>
          </a:prstGeom>
          <a:noFill/>
        </p:spPr>
        <p:txBody>
          <a:bodyPr wrap="none" rtlCol="0">
            <a:spAutoFit/>
          </a:bodyPr>
          <a:lstStyle/>
          <a:p>
            <a:r>
              <a:rPr lang="zh-CN" altLang="zh-CN" dirty="0"/>
              <a:t>表</a:t>
            </a:r>
            <a:r>
              <a:rPr lang="en-US" altLang="zh-CN" dirty="0"/>
              <a:t>6.3  Math</a:t>
            </a:r>
            <a:r>
              <a:rPr lang="zh-CN" altLang="zh-CN" dirty="0"/>
              <a:t>对象的常用属性和方法</a:t>
            </a:r>
            <a:endParaRPr lang="zh-CN" altLang="en-US" dirty="0"/>
          </a:p>
        </p:txBody>
      </p:sp>
    </p:spTree>
    <p:extLst>
      <p:ext uri="{BB962C8B-B14F-4D97-AF65-F5344CB8AC3E}">
        <p14:creationId xmlns:p14="http://schemas.microsoft.com/office/powerpoint/2010/main" val="334040564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6.3  JavaScript</a:t>
            </a:r>
            <a:r>
              <a:rPr lang="zh-CN" altLang="zh-CN" dirty="0">
                <a:effectLst/>
              </a:rPr>
              <a:t>对象</a:t>
            </a:r>
            <a:endParaRPr lang="zh-CN" altLang="en-US" dirty="0"/>
          </a:p>
        </p:txBody>
      </p:sp>
      <p:sp>
        <p:nvSpPr>
          <p:cNvPr id="3" name="内容占位符 2"/>
          <p:cNvSpPr>
            <a:spLocks noGrp="1"/>
          </p:cNvSpPr>
          <p:nvPr>
            <p:ph idx="1"/>
          </p:nvPr>
        </p:nvSpPr>
        <p:spPr/>
        <p:txBody>
          <a:bodyPr>
            <a:normAutofit/>
          </a:bodyPr>
          <a:lstStyle/>
          <a:p>
            <a:r>
              <a:rPr lang="en-US" altLang="zh-CN" dirty="0"/>
              <a:t>4</a:t>
            </a:r>
            <a:r>
              <a:rPr lang="zh-CN" altLang="zh-CN" dirty="0"/>
              <a:t>．</a:t>
            </a:r>
            <a:r>
              <a:rPr lang="en-US" altLang="zh-CN" dirty="0"/>
              <a:t>Date</a:t>
            </a:r>
            <a:r>
              <a:rPr lang="zh-CN" altLang="zh-CN" dirty="0"/>
              <a:t>对象</a:t>
            </a:r>
          </a:p>
          <a:p>
            <a:pPr lvl="1"/>
            <a:r>
              <a:rPr lang="en-US" altLang="zh-CN" dirty="0"/>
              <a:t>Date</a:t>
            </a:r>
            <a:r>
              <a:rPr lang="zh-CN" altLang="zh-CN" dirty="0"/>
              <a:t>对象用于处理日期和时间，与</a:t>
            </a:r>
            <a:r>
              <a:rPr lang="en-US" altLang="zh-CN" dirty="0"/>
              <a:t>String</a:t>
            </a:r>
            <a:r>
              <a:rPr lang="zh-CN" altLang="zh-CN" dirty="0"/>
              <a:t>类似，它也是一个动态对象，应先使用</a:t>
            </a:r>
            <a:r>
              <a:rPr lang="en-US" altLang="zh-CN" dirty="0"/>
              <a:t>new</a:t>
            </a:r>
            <a:r>
              <a:rPr lang="zh-CN" altLang="zh-CN" dirty="0"/>
              <a:t>运算符来创建</a:t>
            </a:r>
            <a:r>
              <a:rPr lang="en-US" altLang="zh-CN" dirty="0"/>
              <a:t>Date</a:t>
            </a:r>
            <a:r>
              <a:rPr lang="zh-CN" altLang="zh-CN" dirty="0"/>
              <a:t>对象实例，然后通过该对象实例来访问</a:t>
            </a:r>
            <a:r>
              <a:rPr lang="en-US" altLang="zh-CN" dirty="0"/>
              <a:t>Date</a:t>
            </a:r>
            <a:r>
              <a:rPr lang="zh-CN" altLang="zh-CN" dirty="0"/>
              <a:t>对象的属性或方法</a:t>
            </a:r>
            <a:r>
              <a:rPr lang="zh-CN" altLang="zh-CN" dirty="0" smtClean="0"/>
              <a:t>。</a:t>
            </a:r>
            <a:endParaRPr lang="en-US" altLang="zh-CN" dirty="0" smtClean="0"/>
          </a:p>
          <a:p>
            <a:pPr lvl="1"/>
            <a:r>
              <a:rPr lang="zh-CN" altLang="en-US" dirty="0"/>
              <a:t>请</a:t>
            </a:r>
            <a:r>
              <a:rPr lang="zh-CN" altLang="en-US" dirty="0" smtClean="0"/>
              <a:t>阅读例</a:t>
            </a:r>
            <a:r>
              <a:rPr lang="en-US" altLang="zh-CN" dirty="0" smtClean="0"/>
              <a:t>6.14</a:t>
            </a:r>
            <a:r>
              <a:rPr lang="zh-CN" altLang="en-US" dirty="0" smtClean="0"/>
              <a:t>代码。</a:t>
            </a:r>
            <a:endParaRPr lang="zh-CN" altLang="zh-CN"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63</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334040564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6.3  JavaScript</a:t>
            </a:r>
            <a:r>
              <a:rPr lang="zh-CN" altLang="zh-CN" dirty="0">
                <a:effectLst/>
              </a:rPr>
              <a:t>对象</a:t>
            </a:r>
            <a:endParaRPr lang="zh-CN" altLang="en-US" dirty="0"/>
          </a:p>
        </p:txBody>
      </p:sp>
      <p:graphicFrame>
        <p:nvGraphicFramePr>
          <p:cNvPr id="6" name="内容占位符 5"/>
          <p:cNvGraphicFramePr>
            <a:graphicFrameLocks noGrp="1"/>
          </p:cNvGraphicFramePr>
          <p:nvPr>
            <p:ph idx="1"/>
            <p:extLst>
              <p:ext uri="{D42A27DB-BD31-4B8C-83A1-F6EECF244321}">
                <p14:modId xmlns:p14="http://schemas.microsoft.com/office/powerpoint/2010/main" val="2490361138"/>
              </p:ext>
            </p:extLst>
          </p:nvPr>
        </p:nvGraphicFramePr>
        <p:xfrm>
          <a:off x="609600" y="1142997"/>
          <a:ext cx="7696201" cy="5036723"/>
        </p:xfrm>
        <a:graphic>
          <a:graphicData uri="http://schemas.openxmlformats.org/drawingml/2006/table">
            <a:tbl>
              <a:tblPr>
                <a:tableStyleId>{E8B1032C-EA38-4F05-BA0D-38AFFFC7BED3}</a:tableStyleId>
              </a:tblPr>
              <a:tblGrid>
                <a:gridCol w="1789995"/>
                <a:gridCol w="2953103"/>
                <a:gridCol w="2953103"/>
              </a:tblGrid>
              <a:tr h="143064">
                <a:tc>
                  <a:txBody>
                    <a:bodyPr/>
                    <a:lstStyle/>
                    <a:p>
                      <a:pPr algn="ctr">
                        <a:lnSpc>
                          <a:spcPts val="1200"/>
                        </a:lnSpc>
                        <a:spcBef>
                          <a:spcPts val="250"/>
                        </a:spcBef>
                        <a:spcAft>
                          <a:spcPts val="250"/>
                        </a:spcAft>
                      </a:pPr>
                      <a:r>
                        <a:rPr lang="zh-CN" sz="1200" b="1" kern="100" dirty="0">
                          <a:effectLst/>
                        </a:rPr>
                        <a:t>属性或方法</a:t>
                      </a:r>
                      <a:endParaRPr lang="zh-CN" sz="1200" b="1" kern="1050" dirty="0">
                        <a:effectLst/>
                        <a:latin typeface="Arial"/>
                        <a:ea typeface="黑体"/>
                        <a:cs typeface="Times New Roman"/>
                      </a:endParaRPr>
                    </a:p>
                  </a:txBody>
                  <a:tcPr marL="24953" marR="24953" marT="0" marB="0" anchor="ctr"/>
                </a:tc>
                <a:tc>
                  <a:txBody>
                    <a:bodyPr/>
                    <a:lstStyle/>
                    <a:p>
                      <a:pPr algn="ctr">
                        <a:lnSpc>
                          <a:spcPts val="1200"/>
                        </a:lnSpc>
                        <a:spcBef>
                          <a:spcPts val="250"/>
                        </a:spcBef>
                        <a:spcAft>
                          <a:spcPts val="250"/>
                        </a:spcAft>
                      </a:pPr>
                      <a:r>
                        <a:rPr lang="zh-CN" sz="1200" b="1" kern="100" dirty="0">
                          <a:effectLst/>
                        </a:rPr>
                        <a:t>格式</a:t>
                      </a:r>
                      <a:endParaRPr lang="zh-CN" sz="1200" b="1" kern="1050" dirty="0">
                        <a:effectLst/>
                        <a:latin typeface="Arial"/>
                        <a:ea typeface="黑体"/>
                        <a:cs typeface="Times New Roman"/>
                      </a:endParaRPr>
                    </a:p>
                  </a:txBody>
                  <a:tcPr marL="24953" marR="24953" marT="0" marB="0" anchor="ctr"/>
                </a:tc>
                <a:tc>
                  <a:txBody>
                    <a:bodyPr/>
                    <a:lstStyle/>
                    <a:p>
                      <a:pPr algn="ctr">
                        <a:lnSpc>
                          <a:spcPts val="1200"/>
                        </a:lnSpc>
                        <a:spcBef>
                          <a:spcPts val="250"/>
                        </a:spcBef>
                        <a:spcAft>
                          <a:spcPts val="250"/>
                        </a:spcAft>
                      </a:pPr>
                      <a:r>
                        <a:rPr lang="zh-CN" sz="1200" b="1" kern="100" dirty="0">
                          <a:effectLst/>
                        </a:rPr>
                        <a:t>说明</a:t>
                      </a:r>
                      <a:endParaRPr lang="zh-CN" sz="1200" b="1" kern="1050" dirty="0">
                        <a:effectLst/>
                        <a:latin typeface="Arial"/>
                        <a:ea typeface="黑体"/>
                        <a:cs typeface="Times New Roman"/>
                      </a:endParaRPr>
                    </a:p>
                  </a:txBody>
                  <a:tcPr marL="24953" marR="24953" marT="0" marB="0" anchor="ctr"/>
                </a:tc>
              </a:tr>
              <a:tr h="312323">
                <a:tc rowSpan="5">
                  <a:txBody>
                    <a:bodyPr/>
                    <a:lstStyle/>
                    <a:p>
                      <a:pPr indent="269875" algn="ctr">
                        <a:lnSpc>
                          <a:spcPts val="1450"/>
                        </a:lnSpc>
                        <a:spcAft>
                          <a:spcPts val="150"/>
                        </a:spcAft>
                      </a:pPr>
                      <a:r>
                        <a:rPr lang="zh-CN" sz="1200" kern="100">
                          <a:effectLst/>
                        </a:rPr>
                        <a:t>方法</a:t>
                      </a:r>
                      <a:endParaRPr lang="zh-CN" sz="1200" kern="1050">
                        <a:effectLst/>
                        <a:latin typeface="Times New Roman"/>
                        <a:ea typeface="宋体"/>
                      </a:endParaRPr>
                    </a:p>
                  </a:txBody>
                  <a:tcPr marL="24953" marR="24953" marT="0" marB="0" anchor="ctr"/>
                </a:tc>
                <a:tc>
                  <a:txBody>
                    <a:bodyPr/>
                    <a:lstStyle/>
                    <a:p>
                      <a:pPr indent="269875" algn="l">
                        <a:lnSpc>
                          <a:spcPts val="1450"/>
                        </a:lnSpc>
                        <a:spcAft>
                          <a:spcPts val="150"/>
                        </a:spcAft>
                      </a:pPr>
                      <a:r>
                        <a:rPr lang="en-US" sz="1200" kern="100" dirty="0" err="1">
                          <a:effectLst/>
                        </a:rPr>
                        <a:t>myDate.getDate</a:t>
                      </a:r>
                      <a:r>
                        <a:rPr lang="en-US" sz="1200" kern="100" dirty="0">
                          <a:effectLst/>
                        </a:rPr>
                        <a:t>()</a:t>
                      </a:r>
                      <a:endParaRPr lang="zh-CN" sz="1200" kern="1050" dirty="0">
                        <a:effectLst/>
                        <a:latin typeface="Times New Roman"/>
                        <a:ea typeface="宋体"/>
                      </a:endParaRPr>
                    </a:p>
                  </a:txBody>
                  <a:tcPr marL="24953" marR="24953" marT="0" marB="0" anchor="ctr"/>
                </a:tc>
                <a:tc>
                  <a:txBody>
                    <a:bodyPr/>
                    <a:lstStyle/>
                    <a:p>
                      <a:pPr indent="269875" algn="l">
                        <a:lnSpc>
                          <a:spcPts val="1450"/>
                        </a:lnSpc>
                        <a:spcAft>
                          <a:spcPts val="150"/>
                        </a:spcAft>
                      </a:pPr>
                      <a:r>
                        <a:rPr lang="zh-CN" sz="1200" kern="100">
                          <a:effectLst/>
                        </a:rPr>
                        <a:t>返回</a:t>
                      </a:r>
                      <a:r>
                        <a:rPr lang="en-US" sz="1200" kern="100">
                          <a:effectLst/>
                        </a:rPr>
                        <a:t>myDate</a:t>
                      </a:r>
                      <a:r>
                        <a:rPr lang="zh-CN" sz="1200" kern="100">
                          <a:effectLst/>
                        </a:rPr>
                        <a:t>对象在一个月中的哪一天（</a:t>
                      </a:r>
                      <a:r>
                        <a:rPr lang="en-US" sz="1200" kern="100">
                          <a:effectLst/>
                        </a:rPr>
                        <a:t>1~31</a:t>
                      </a:r>
                      <a:r>
                        <a:rPr lang="zh-CN" sz="1200" kern="100">
                          <a:effectLst/>
                        </a:rPr>
                        <a:t>）</a:t>
                      </a:r>
                      <a:endParaRPr lang="zh-CN" sz="1200" kern="1050">
                        <a:effectLst/>
                        <a:latin typeface="Times New Roman"/>
                        <a:ea typeface="宋体"/>
                      </a:endParaRPr>
                    </a:p>
                  </a:txBody>
                  <a:tcPr marL="24953" marR="24953" marT="0" marB="0"/>
                </a:tc>
              </a:tr>
              <a:tr h="312323">
                <a:tc vMerge="1">
                  <a:txBody>
                    <a:bodyPr/>
                    <a:lstStyle/>
                    <a:p>
                      <a:endParaRPr lang="zh-CN" altLang="en-US"/>
                    </a:p>
                  </a:txBody>
                  <a:tcPr/>
                </a:tc>
                <a:tc>
                  <a:txBody>
                    <a:bodyPr/>
                    <a:lstStyle/>
                    <a:p>
                      <a:pPr indent="269875" algn="l">
                        <a:lnSpc>
                          <a:spcPts val="1450"/>
                        </a:lnSpc>
                        <a:spcAft>
                          <a:spcPts val="150"/>
                        </a:spcAft>
                      </a:pPr>
                      <a:r>
                        <a:rPr lang="en-US" sz="1200" kern="100">
                          <a:effectLst/>
                        </a:rPr>
                        <a:t>myDate.getDay()</a:t>
                      </a:r>
                      <a:endParaRPr lang="zh-CN" sz="1200" kern="1050">
                        <a:effectLst/>
                        <a:latin typeface="Times New Roman"/>
                        <a:ea typeface="宋体"/>
                      </a:endParaRPr>
                    </a:p>
                  </a:txBody>
                  <a:tcPr marL="24953" marR="24953" marT="0" marB="0" anchor="ctr"/>
                </a:tc>
                <a:tc>
                  <a:txBody>
                    <a:bodyPr/>
                    <a:lstStyle/>
                    <a:p>
                      <a:pPr indent="269875" algn="l">
                        <a:lnSpc>
                          <a:spcPts val="1450"/>
                        </a:lnSpc>
                        <a:spcAft>
                          <a:spcPts val="150"/>
                        </a:spcAft>
                      </a:pPr>
                      <a:r>
                        <a:rPr lang="zh-CN" sz="1200" kern="100">
                          <a:effectLst/>
                        </a:rPr>
                        <a:t>返回</a:t>
                      </a:r>
                      <a:r>
                        <a:rPr lang="en-US" sz="1200" kern="100">
                          <a:effectLst/>
                        </a:rPr>
                        <a:t>myDate</a:t>
                      </a:r>
                      <a:r>
                        <a:rPr lang="zh-CN" sz="1200" kern="100">
                          <a:effectLst/>
                        </a:rPr>
                        <a:t>对象在一周中的哪一天（</a:t>
                      </a:r>
                      <a:r>
                        <a:rPr lang="en-US" sz="1200" kern="100">
                          <a:effectLst/>
                        </a:rPr>
                        <a:t>0~6</a:t>
                      </a:r>
                      <a:r>
                        <a:rPr lang="zh-CN" sz="1200" kern="100">
                          <a:effectLst/>
                        </a:rPr>
                        <a:t>）</a:t>
                      </a:r>
                      <a:endParaRPr lang="zh-CN" sz="1200" kern="1050">
                        <a:effectLst/>
                        <a:latin typeface="Times New Roman"/>
                        <a:ea typeface="宋体"/>
                      </a:endParaRPr>
                    </a:p>
                  </a:txBody>
                  <a:tcPr marL="24953" marR="24953" marT="0" marB="0"/>
                </a:tc>
              </a:tr>
              <a:tr h="178830">
                <a:tc vMerge="1">
                  <a:txBody>
                    <a:bodyPr/>
                    <a:lstStyle/>
                    <a:p>
                      <a:endParaRPr lang="zh-CN" altLang="en-US"/>
                    </a:p>
                  </a:txBody>
                  <a:tcPr/>
                </a:tc>
                <a:tc>
                  <a:txBody>
                    <a:bodyPr/>
                    <a:lstStyle/>
                    <a:p>
                      <a:pPr indent="269875" algn="l">
                        <a:lnSpc>
                          <a:spcPts val="1450"/>
                        </a:lnSpc>
                        <a:spcAft>
                          <a:spcPts val="150"/>
                        </a:spcAft>
                      </a:pPr>
                      <a:r>
                        <a:rPr lang="en-US" sz="1200" kern="100">
                          <a:effectLst/>
                        </a:rPr>
                        <a:t>myDate.getMonth()</a:t>
                      </a:r>
                      <a:endParaRPr lang="zh-CN" sz="1200" kern="1050">
                        <a:effectLst/>
                        <a:latin typeface="Times New Roman"/>
                        <a:ea typeface="宋体"/>
                      </a:endParaRPr>
                    </a:p>
                  </a:txBody>
                  <a:tcPr marL="24953" marR="24953" marT="0" marB="0" anchor="ctr"/>
                </a:tc>
                <a:tc>
                  <a:txBody>
                    <a:bodyPr/>
                    <a:lstStyle/>
                    <a:p>
                      <a:pPr indent="269875" algn="l">
                        <a:lnSpc>
                          <a:spcPts val="1450"/>
                        </a:lnSpc>
                        <a:spcAft>
                          <a:spcPts val="150"/>
                        </a:spcAft>
                      </a:pPr>
                      <a:r>
                        <a:rPr lang="zh-CN" sz="1200" kern="100">
                          <a:effectLst/>
                        </a:rPr>
                        <a:t>返回</a:t>
                      </a:r>
                      <a:r>
                        <a:rPr lang="en-US" sz="1200" kern="100">
                          <a:effectLst/>
                        </a:rPr>
                        <a:t>myDate</a:t>
                      </a:r>
                      <a:r>
                        <a:rPr lang="zh-CN" sz="1200" kern="100">
                          <a:effectLst/>
                        </a:rPr>
                        <a:t>对象的月份（</a:t>
                      </a:r>
                      <a:r>
                        <a:rPr lang="en-US" sz="1200" kern="100">
                          <a:effectLst/>
                        </a:rPr>
                        <a:t>0~11</a:t>
                      </a:r>
                      <a:r>
                        <a:rPr lang="zh-CN" sz="1200" kern="100">
                          <a:effectLst/>
                        </a:rPr>
                        <a:t>）</a:t>
                      </a:r>
                      <a:endParaRPr lang="zh-CN" sz="1200" kern="1050">
                        <a:effectLst/>
                        <a:latin typeface="Times New Roman"/>
                        <a:ea typeface="宋体"/>
                      </a:endParaRPr>
                    </a:p>
                  </a:txBody>
                  <a:tcPr marL="24953" marR="24953" marT="0" marB="0"/>
                </a:tc>
              </a:tr>
              <a:tr h="178830">
                <a:tc vMerge="1">
                  <a:txBody>
                    <a:bodyPr/>
                    <a:lstStyle/>
                    <a:p>
                      <a:endParaRPr lang="zh-CN" altLang="en-US"/>
                    </a:p>
                  </a:txBody>
                  <a:tcPr/>
                </a:tc>
                <a:tc>
                  <a:txBody>
                    <a:bodyPr/>
                    <a:lstStyle/>
                    <a:p>
                      <a:pPr indent="269875" algn="l">
                        <a:lnSpc>
                          <a:spcPts val="1450"/>
                        </a:lnSpc>
                        <a:spcAft>
                          <a:spcPts val="150"/>
                        </a:spcAft>
                      </a:pPr>
                      <a:r>
                        <a:rPr lang="en-US" sz="1200" kern="100">
                          <a:effectLst/>
                        </a:rPr>
                        <a:t>myDate.getFullYear()</a:t>
                      </a:r>
                      <a:endParaRPr lang="zh-CN" sz="1200" kern="1050">
                        <a:effectLst/>
                        <a:latin typeface="Times New Roman"/>
                        <a:ea typeface="宋体"/>
                      </a:endParaRPr>
                    </a:p>
                  </a:txBody>
                  <a:tcPr marL="24953" marR="24953" marT="0" marB="0" anchor="ctr"/>
                </a:tc>
                <a:tc>
                  <a:txBody>
                    <a:bodyPr/>
                    <a:lstStyle/>
                    <a:p>
                      <a:pPr indent="269875" algn="l">
                        <a:lnSpc>
                          <a:spcPts val="1450"/>
                        </a:lnSpc>
                        <a:spcAft>
                          <a:spcPts val="150"/>
                        </a:spcAft>
                      </a:pPr>
                      <a:r>
                        <a:rPr lang="zh-CN" sz="1200" kern="100">
                          <a:effectLst/>
                        </a:rPr>
                        <a:t>返回</a:t>
                      </a:r>
                      <a:r>
                        <a:rPr lang="en-US" sz="1200" kern="100">
                          <a:effectLst/>
                        </a:rPr>
                        <a:t>myDate</a:t>
                      </a:r>
                      <a:r>
                        <a:rPr lang="zh-CN" sz="1200" kern="100">
                          <a:effectLst/>
                        </a:rPr>
                        <a:t>对象的四位年份</a:t>
                      </a:r>
                      <a:endParaRPr lang="zh-CN" sz="1200" kern="1050">
                        <a:effectLst/>
                        <a:latin typeface="Times New Roman"/>
                        <a:ea typeface="宋体"/>
                      </a:endParaRPr>
                    </a:p>
                  </a:txBody>
                  <a:tcPr marL="24953" marR="24953" marT="0" marB="0"/>
                </a:tc>
              </a:tr>
              <a:tr h="178830">
                <a:tc vMerge="1">
                  <a:txBody>
                    <a:bodyPr/>
                    <a:lstStyle/>
                    <a:p>
                      <a:endParaRPr lang="zh-CN" altLang="en-US"/>
                    </a:p>
                  </a:txBody>
                  <a:tcPr/>
                </a:tc>
                <a:tc>
                  <a:txBody>
                    <a:bodyPr/>
                    <a:lstStyle/>
                    <a:p>
                      <a:pPr indent="269875" algn="l">
                        <a:lnSpc>
                          <a:spcPts val="1450"/>
                        </a:lnSpc>
                        <a:spcAft>
                          <a:spcPts val="150"/>
                        </a:spcAft>
                      </a:pPr>
                      <a:r>
                        <a:rPr lang="en-US" sz="1200" kern="100">
                          <a:effectLst/>
                        </a:rPr>
                        <a:t>myDate.getHours()</a:t>
                      </a:r>
                      <a:endParaRPr lang="zh-CN" sz="1200" kern="1050">
                        <a:effectLst/>
                        <a:latin typeface="Times New Roman"/>
                        <a:ea typeface="宋体"/>
                      </a:endParaRPr>
                    </a:p>
                  </a:txBody>
                  <a:tcPr marL="24953" marR="24953" marT="0" marB="0" anchor="ctr"/>
                </a:tc>
                <a:tc>
                  <a:txBody>
                    <a:bodyPr/>
                    <a:lstStyle/>
                    <a:p>
                      <a:pPr indent="269875" algn="l">
                        <a:lnSpc>
                          <a:spcPts val="1450"/>
                        </a:lnSpc>
                        <a:spcAft>
                          <a:spcPts val="150"/>
                        </a:spcAft>
                      </a:pPr>
                      <a:r>
                        <a:rPr lang="zh-CN" sz="1200" kern="100">
                          <a:effectLst/>
                        </a:rPr>
                        <a:t>返回</a:t>
                      </a:r>
                      <a:r>
                        <a:rPr lang="en-US" sz="1200" kern="100">
                          <a:effectLst/>
                        </a:rPr>
                        <a:t>myDate</a:t>
                      </a:r>
                      <a:r>
                        <a:rPr lang="zh-CN" sz="1200" kern="100">
                          <a:effectLst/>
                        </a:rPr>
                        <a:t>对象的小时数（</a:t>
                      </a:r>
                      <a:r>
                        <a:rPr lang="en-US" sz="1200" kern="100">
                          <a:effectLst/>
                        </a:rPr>
                        <a:t>0~23</a:t>
                      </a:r>
                      <a:r>
                        <a:rPr lang="zh-CN" sz="1200" kern="100">
                          <a:effectLst/>
                        </a:rPr>
                        <a:t>）</a:t>
                      </a:r>
                      <a:endParaRPr lang="zh-CN" sz="1200" kern="1050">
                        <a:effectLst/>
                        <a:latin typeface="Times New Roman"/>
                        <a:ea typeface="宋体"/>
                      </a:endParaRPr>
                    </a:p>
                  </a:txBody>
                  <a:tcPr marL="24953" marR="24953" marT="0" marB="0"/>
                </a:tc>
              </a:tr>
              <a:tr h="178830">
                <a:tc rowSpan="12">
                  <a:txBody>
                    <a:bodyPr/>
                    <a:lstStyle/>
                    <a:p>
                      <a:pPr indent="269875" algn="ctr">
                        <a:lnSpc>
                          <a:spcPts val="1450"/>
                        </a:lnSpc>
                        <a:spcAft>
                          <a:spcPts val="150"/>
                        </a:spcAft>
                      </a:pPr>
                      <a:r>
                        <a:rPr lang="zh-CN" sz="1200" kern="100" dirty="0">
                          <a:effectLst/>
                        </a:rPr>
                        <a:t>方法</a:t>
                      </a:r>
                      <a:endParaRPr lang="zh-CN" sz="1200" kern="1050" dirty="0">
                        <a:effectLst/>
                        <a:latin typeface="Times New Roman"/>
                        <a:ea typeface="宋体"/>
                      </a:endParaRPr>
                    </a:p>
                  </a:txBody>
                  <a:tcPr marL="24953" marR="24953" marT="0" marB="0" anchor="ctr"/>
                </a:tc>
                <a:tc>
                  <a:txBody>
                    <a:bodyPr/>
                    <a:lstStyle/>
                    <a:p>
                      <a:pPr indent="269875" algn="l">
                        <a:lnSpc>
                          <a:spcPts val="1450"/>
                        </a:lnSpc>
                        <a:spcAft>
                          <a:spcPts val="150"/>
                        </a:spcAft>
                      </a:pPr>
                      <a:r>
                        <a:rPr lang="en-US" sz="1200" kern="100">
                          <a:effectLst/>
                        </a:rPr>
                        <a:t>myDate.getMinutes()</a:t>
                      </a:r>
                      <a:endParaRPr lang="zh-CN" sz="1200" kern="1050">
                        <a:effectLst/>
                        <a:latin typeface="Times New Roman"/>
                        <a:ea typeface="宋体"/>
                      </a:endParaRPr>
                    </a:p>
                  </a:txBody>
                  <a:tcPr marL="24953" marR="24953" marT="0" marB="0" anchor="ctr"/>
                </a:tc>
                <a:tc>
                  <a:txBody>
                    <a:bodyPr/>
                    <a:lstStyle/>
                    <a:p>
                      <a:pPr indent="269875" algn="l">
                        <a:lnSpc>
                          <a:spcPts val="1450"/>
                        </a:lnSpc>
                        <a:spcAft>
                          <a:spcPts val="150"/>
                        </a:spcAft>
                      </a:pPr>
                      <a:r>
                        <a:rPr lang="zh-CN" sz="1200" kern="100">
                          <a:effectLst/>
                        </a:rPr>
                        <a:t>返回</a:t>
                      </a:r>
                      <a:r>
                        <a:rPr lang="en-US" sz="1200" kern="100">
                          <a:effectLst/>
                        </a:rPr>
                        <a:t>myDate</a:t>
                      </a:r>
                      <a:r>
                        <a:rPr lang="zh-CN" sz="1200" kern="100">
                          <a:effectLst/>
                        </a:rPr>
                        <a:t>对象的分钟数（</a:t>
                      </a:r>
                      <a:r>
                        <a:rPr lang="en-US" sz="1200" kern="100">
                          <a:effectLst/>
                        </a:rPr>
                        <a:t>0~59</a:t>
                      </a:r>
                      <a:r>
                        <a:rPr lang="zh-CN" sz="1200" kern="100">
                          <a:effectLst/>
                        </a:rPr>
                        <a:t>）</a:t>
                      </a:r>
                      <a:endParaRPr lang="zh-CN" sz="1200" kern="1050">
                        <a:effectLst/>
                        <a:latin typeface="Times New Roman"/>
                        <a:ea typeface="宋体"/>
                      </a:endParaRPr>
                    </a:p>
                  </a:txBody>
                  <a:tcPr marL="24953" marR="24953" marT="0" marB="0"/>
                </a:tc>
              </a:tr>
              <a:tr h="178830">
                <a:tc vMerge="1">
                  <a:txBody>
                    <a:bodyPr/>
                    <a:lstStyle/>
                    <a:p>
                      <a:endParaRPr lang="zh-CN" altLang="en-US"/>
                    </a:p>
                  </a:txBody>
                  <a:tcPr/>
                </a:tc>
                <a:tc>
                  <a:txBody>
                    <a:bodyPr/>
                    <a:lstStyle/>
                    <a:p>
                      <a:pPr indent="269875" algn="l">
                        <a:lnSpc>
                          <a:spcPts val="1450"/>
                        </a:lnSpc>
                        <a:spcAft>
                          <a:spcPts val="150"/>
                        </a:spcAft>
                      </a:pPr>
                      <a:r>
                        <a:rPr lang="en-US" sz="1200" kern="100">
                          <a:effectLst/>
                        </a:rPr>
                        <a:t>myDate.getSeconds()</a:t>
                      </a:r>
                      <a:endParaRPr lang="zh-CN" sz="1200" kern="1050">
                        <a:effectLst/>
                        <a:latin typeface="Times New Roman"/>
                        <a:ea typeface="宋体"/>
                      </a:endParaRPr>
                    </a:p>
                  </a:txBody>
                  <a:tcPr marL="24953" marR="24953" marT="0" marB="0" anchor="ctr"/>
                </a:tc>
                <a:tc>
                  <a:txBody>
                    <a:bodyPr/>
                    <a:lstStyle/>
                    <a:p>
                      <a:pPr indent="269875" algn="l">
                        <a:lnSpc>
                          <a:spcPts val="1450"/>
                        </a:lnSpc>
                        <a:spcAft>
                          <a:spcPts val="150"/>
                        </a:spcAft>
                      </a:pPr>
                      <a:r>
                        <a:rPr lang="zh-CN" sz="1200" kern="100" dirty="0">
                          <a:effectLst/>
                        </a:rPr>
                        <a:t>返回</a:t>
                      </a:r>
                      <a:r>
                        <a:rPr lang="en-US" sz="1200" kern="100" dirty="0" err="1">
                          <a:effectLst/>
                        </a:rPr>
                        <a:t>myDate</a:t>
                      </a:r>
                      <a:r>
                        <a:rPr lang="zh-CN" sz="1200" kern="100" dirty="0">
                          <a:effectLst/>
                        </a:rPr>
                        <a:t>对象的秒数（</a:t>
                      </a:r>
                      <a:r>
                        <a:rPr lang="en-US" sz="1200" kern="100" dirty="0">
                          <a:effectLst/>
                        </a:rPr>
                        <a:t>0~59</a:t>
                      </a:r>
                      <a:r>
                        <a:rPr lang="zh-CN" sz="1200" kern="100" dirty="0">
                          <a:effectLst/>
                        </a:rPr>
                        <a:t>）</a:t>
                      </a:r>
                      <a:endParaRPr lang="zh-CN" sz="1200" kern="1050" dirty="0">
                        <a:effectLst/>
                        <a:latin typeface="Times New Roman"/>
                        <a:ea typeface="宋体"/>
                      </a:endParaRPr>
                    </a:p>
                  </a:txBody>
                  <a:tcPr marL="24953" marR="24953" marT="0" marB="0"/>
                </a:tc>
              </a:tr>
              <a:tr h="178830">
                <a:tc vMerge="1">
                  <a:txBody>
                    <a:bodyPr/>
                    <a:lstStyle/>
                    <a:p>
                      <a:endParaRPr lang="zh-CN" altLang="en-US"/>
                    </a:p>
                  </a:txBody>
                  <a:tcPr/>
                </a:tc>
                <a:tc>
                  <a:txBody>
                    <a:bodyPr/>
                    <a:lstStyle/>
                    <a:p>
                      <a:pPr indent="269875" algn="l">
                        <a:lnSpc>
                          <a:spcPts val="1450"/>
                        </a:lnSpc>
                        <a:spcAft>
                          <a:spcPts val="150"/>
                        </a:spcAft>
                      </a:pPr>
                      <a:r>
                        <a:rPr lang="en-US" sz="1200" kern="100">
                          <a:effectLst/>
                        </a:rPr>
                        <a:t>myDate.getMilliseconds()</a:t>
                      </a:r>
                      <a:endParaRPr lang="zh-CN" sz="1200" kern="1050">
                        <a:effectLst/>
                        <a:latin typeface="Times New Roman"/>
                        <a:ea typeface="宋体"/>
                      </a:endParaRPr>
                    </a:p>
                  </a:txBody>
                  <a:tcPr marL="24953" marR="24953" marT="0" marB="0" anchor="ctr"/>
                </a:tc>
                <a:tc>
                  <a:txBody>
                    <a:bodyPr/>
                    <a:lstStyle/>
                    <a:p>
                      <a:pPr indent="269875" algn="l">
                        <a:lnSpc>
                          <a:spcPts val="1450"/>
                        </a:lnSpc>
                        <a:spcAft>
                          <a:spcPts val="150"/>
                        </a:spcAft>
                      </a:pPr>
                      <a:r>
                        <a:rPr lang="zh-CN" sz="1200" kern="100">
                          <a:effectLst/>
                        </a:rPr>
                        <a:t>返回</a:t>
                      </a:r>
                      <a:r>
                        <a:rPr lang="en-US" sz="1200" kern="100">
                          <a:effectLst/>
                        </a:rPr>
                        <a:t>myDate</a:t>
                      </a:r>
                      <a:r>
                        <a:rPr lang="zh-CN" sz="1200" kern="100">
                          <a:effectLst/>
                        </a:rPr>
                        <a:t>对象的毫秒数（</a:t>
                      </a:r>
                      <a:r>
                        <a:rPr lang="en-US" sz="1200" kern="100">
                          <a:effectLst/>
                        </a:rPr>
                        <a:t>0~999</a:t>
                      </a:r>
                      <a:r>
                        <a:rPr lang="zh-CN" sz="1200" kern="100">
                          <a:effectLst/>
                        </a:rPr>
                        <a:t>）</a:t>
                      </a:r>
                      <a:endParaRPr lang="zh-CN" sz="1200" kern="1050">
                        <a:effectLst/>
                        <a:latin typeface="Times New Roman"/>
                        <a:ea typeface="宋体"/>
                      </a:endParaRPr>
                    </a:p>
                  </a:txBody>
                  <a:tcPr marL="24953" marR="24953" marT="0" marB="0"/>
                </a:tc>
              </a:tr>
              <a:tr h="312323">
                <a:tc vMerge="1">
                  <a:txBody>
                    <a:bodyPr/>
                    <a:lstStyle/>
                    <a:p>
                      <a:endParaRPr lang="zh-CN" altLang="en-US"/>
                    </a:p>
                  </a:txBody>
                  <a:tcPr/>
                </a:tc>
                <a:tc>
                  <a:txBody>
                    <a:bodyPr/>
                    <a:lstStyle/>
                    <a:p>
                      <a:pPr indent="269875" algn="l">
                        <a:lnSpc>
                          <a:spcPts val="1450"/>
                        </a:lnSpc>
                        <a:spcAft>
                          <a:spcPts val="150"/>
                        </a:spcAft>
                      </a:pPr>
                      <a:r>
                        <a:rPr lang="en-US" sz="1200" kern="100">
                          <a:effectLst/>
                        </a:rPr>
                        <a:t>myDate.getTime()</a:t>
                      </a:r>
                      <a:endParaRPr lang="zh-CN" sz="1200" kern="1050">
                        <a:effectLst/>
                        <a:latin typeface="Times New Roman"/>
                        <a:ea typeface="宋体"/>
                      </a:endParaRPr>
                    </a:p>
                  </a:txBody>
                  <a:tcPr marL="24953" marR="24953" marT="0" marB="0" anchor="ctr"/>
                </a:tc>
                <a:tc>
                  <a:txBody>
                    <a:bodyPr/>
                    <a:lstStyle/>
                    <a:p>
                      <a:pPr indent="269875" algn="l">
                        <a:lnSpc>
                          <a:spcPts val="1450"/>
                        </a:lnSpc>
                        <a:spcAft>
                          <a:spcPts val="150"/>
                        </a:spcAft>
                      </a:pPr>
                      <a:r>
                        <a:rPr lang="zh-CN" sz="1200" kern="100">
                          <a:effectLst/>
                        </a:rPr>
                        <a:t>返回</a:t>
                      </a:r>
                      <a:r>
                        <a:rPr lang="en-US" sz="1200" kern="100">
                          <a:effectLst/>
                        </a:rPr>
                        <a:t>myDate</a:t>
                      </a:r>
                      <a:r>
                        <a:rPr lang="zh-CN" sz="1200" kern="100">
                          <a:effectLst/>
                        </a:rPr>
                        <a:t>对象距</a:t>
                      </a:r>
                      <a:r>
                        <a:rPr lang="en-US" sz="1200" kern="100">
                          <a:effectLst/>
                        </a:rPr>
                        <a:t>1970</a:t>
                      </a:r>
                      <a:r>
                        <a:rPr lang="zh-CN" sz="1200" kern="100">
                          <a:effectLst/>
                        </a:rPr>
                        <a:t>年</a:t>
                      </a:r>
                      <a:r>
                        <a:rPr lang="en-US" sz="1200" kern="100">
                          <a:effectLst/>
                        </a:rPr>
                        <a:t>1</a:t>
                      </a:r>
                      <a:r>
                        <a:rPr lang="zh-CN" sz="1200" kern="100">
                          <a:effectLst/>
                        </a:rPr>
                        <a:t>月</a:t>
                      </a:r>
                      <a:r>
                        <a:rPr lang="en-US" sz="1200" kern="100">
                          <a:effectLst/>
                        </a:rPr>
                        <a:t>1</a:t>
                      </a:r>
                      <a:r>
                        <a:rPr lang="zh-CN" sz="1200" kern="100">
                          <a:effectLst/>
                        </a:rPr>
                        <a:t>日的毫秒数</a:t>
                      </a:r>
                      <a:endParaRPr lang="zh-CN" sz="1200" kern="1050">
                        <a:effectLst/>
                        <a:latin typeface="Times New Roman"/>
                        <a:ea typeface="宋体"/>
                      </a:endParaRPr>
                    </a:p>
                  </a:txBody>
                  <a:tcPr marL="24953" marR="24953" marT="0" marB="0"/>
                </a:tc>
              </a:tr>
              <a:tr h="312323">
                <a:tc vMerge="1">
                  <a:txBody>
                    <a:bodyPr/>
                    <a:lstStyle/>
                    <a:p>
                      <a:endParaRPr lang="zh-CN" altLang="en-US"/>
                    </a:p>
                  </a:txBody>
                  <a:tcPr/>
                </a:tc>
                <a:tc>
                  <a:txBody>
                    <a:bodyPr/>
                    <a:lstStyle/>
                    <a:p>
                      <a:pPr indent="269875" algn="l">
                        <a:lnSpc>
                          <a:spcPts val="1450"/>
                        </a:lnSpc>
                        <a:spcAft>
                          <a:spcPts val="150"/>
                        </a:spcAft>
                      </a:pPr>
                      <a:r>
                        <a:rPr lang="en-US" sz="1200" kern="100">
                          <a:effectLst/>
                        </a:rPr>
                        <a:t>myDate.setDate(day)</a:t>
                      </a:r>
                      <a:endParaRPr lang="zh-CN" sz="1200" kern="1050">
                        <a:effectLst/>
                        <a:latin typeface="Times New Roman"/>
                        <a:ea typeface="宋体"/>
                      </a:endParaRPr>
                    </a:p>
                  </a:txBody>
                  <a:tcPr marL="24953" marR="24953" marT="0" marB="0" anchor="ctr"/>
                </a:tc>
                <a:tc>
                  <a:txBody>
                    <a:bodyPr/>
                    <a:lstStyle/>
                    <a:p>
                      <a:pPr indent="269875" algn="l">
                        <a:lnSpc>
                          <a:spcPts val="1450"/>
                        </a:lnSpc>
                        <a:spcAft>
                          <a:spcPts val="150"/>
                        </a:spcAft>
                      </a:pPr>
                      <a:r>
                        <a:rPr lang="zh-CN" sz="1200" kern="100">
                          <a:effectLst/>
                        </a:rPr>
                        <a:t>设置</a:t>
                      </a:r>
                      <a:r>
                        <a:rPr lang="en-US" sz="1200" kern="100">
                          <a:effectLst/>
                        </a:rPr>
                        <a:t>myDate</a:t>
                      </a:r>
                      <a:r>
                        <a:rPr lang="zh-CN" sz="1200" kern="100">
                          <a:effectLst/>
                        </a:rPr>
                        <a:t>对象在一个月中的某一天为</a:t>
                      </a:r>
                      <a:r>
                        <a:rPr lang="en-US" sz="1200" kern="100">
                          <a:effectLst/>
                        </a:rPr>
                        <a:t>day</a:t>
                      </a:r>
                      <a:r>
                        <a:rPr lang="zh-CN" sz="1200" kern="100">
                          <a:effectLst/>
                        </a:rPr>
                        <a:t>（</a:t>
                      </a:r>
                      <a:r>
                        <a:rPr lang="en-US" sz="1200" kern="100">
                          <a:effectLst/>
                        </a:rPr>
                        <a:t>1~31</a:t>
                      </a:r>
                      <a:r>
                        <a:rPr lang="zh-CN" sz="1200" kern="100">
                          <a:effectLst/>
                        </a:rPr>
                        <a:t>）</a:t>
                      </a:r>
                      <a:endParaRPr lang="zh-CN" sz="1200" kern="1050">
                        <a:effectLst/>
                        <a:latin typeface="Times New Roman"/>
                        <a:ea typeface="宋体"/>
                      </a:endParaRPr>
                    </a:p>
                  </a:txBody>
                  <a:tcPr marL="24953" marR="24953" marT="0" marB="0"/>
                </a:tc>
              </a:tr>
              <a:tr h="312323">
                <a:tc vMerge="1">
                  <a:txBody>
                    <a:bodyPr/>
                    <a:lstStyle/>
                    <a:p>
                      <a:endParaRPr lang="zh-CN" altLang="en-US"/>
                    </a:p>
                  </a:txBody>
                  <a:tcPr/>
                </a:tc>
                <a:tc>
                  <a:txBody>
                    <a:bodyPr/>
                    <a:lstStyle/>
                    <a:p>
                      <a:pPr indent="269875" algn="l">
                        <a:lnSpc>
                          <a:spcPts val="1450"/>
                        </a:lnSpc>
                        <a:spcAft>
                          <a:spcPts val="150"/>
                        </a:spcAft>
                      </a:pPr>
                      <a:r>
                        <a:rPr lang="en-US" sz="1200" kern="100">
                          <a:effectLst/>
                        </a:rPr>
                        <a:t>myDate.setMonth(month)</a:t>
                      </a:r>
                      <a:endParaRPr lang="zh-CN" sz="1200" kern="1050">
                        <a:effectLst/>
                        <a:latin typeface="Times New Roman"/>
                        <a:ea typeface="宋体"/>
                      </a:endParaRPr>
                    </a:p>
                  </a:txBody>
                  <a:tcPr marL="24953" marR="24953" marT="0" marB="0" anchor="ctr"/>
                </a:tc>
                <a:tc>
                  <a:txBody>
                    <a:bodyPr/>
                    <a:lstStyle/>
                    <a:p>
                      <a:pPr indent="269875" algn="l">
                        <a:lnSpc>
                          <a:spcPts val="1450"/>
                        </a:lnSpc>
                        <a:spcAft>
                          <a:spcPts val="150"/>
                        </a:spcAft>
                      </a:pPr>
                      <a:r>
                        <a:rPr lang="zh-CN" sz="1200" kern="100">
                          <a:effectLst/>
                        </a:rPr>
                        <a:t>设置</a:t>
                      </a:r>
                      <a:r>
                        <a:rPr lang="en-US" sz="1200" kern="100">
                          <a:effectLst/>
                        </a:rPr>
                        <a:t>myDate</a:t>
                      </a:r>
                      <a:r>
                        <a:rPr lang="zh-CN" sz="1200" kern="100">
                          <a:effectLst/>
                        </a:rPr>
                        <a:t>对象的月份为</a:t>
                      </a:r>
                      <a:r>
                        <a:rPr lang="en-US" sz="1200" kern="100">
                          <a:effectLst/>
                        </a:rPr>
                        <a:t>month</a:t>
                      </a:r>
                      <a:r>
                        <a:rPr lang="zh-CN" sz="1200" kern="100">
                          <a:effectLst/>
                        </a:rPr>
                        <a:t>（</a:t>
                      </a:r>
                      <a:r>
                        <a:rPr lang="en-US" sz="1200" kern="100">
                          <a:effectLst/>
                        </a:rPr>
                        <a:t>0~11</a:t>
                      </a:r>
                      <a:r>
                        <a:rPr lang="zh-CN" sz="1200" kern="100">
                          <a:effectLst/>
                        </a:rPr>
                        <a:t>）</a:t>
                      </a:r>
                      <a:endParaRPr lang="zh-CN" sz="1200" kern="1050">
                        <a:effectLst/>
                        <a:latin typeface="Times New Roman"/>
                        <a:ea typeface="宋体"/>
                      </a:endParaRPr>
                    </a:p>
                  </a:txBody>
                  <a:tcPr marL="24953" marR="24953" marT="0" marB="0"/>
                </a:tc>
              </a:tr>
              <a:tr h="178830">
                <a:tc vMerge="1">
                  <a:txBody>
                    <a:bodyPr/>
                    <a:lstStyle/>
                    <a:p>
                      <a:endParaRPr lang="zh-CN" altLang="en-US"/>
                    </a:p>
                  </a:txBody>
                  <a:tcPr/>
                </a:tc>
                <a:tc>
                  <a:txBody>
                    <a:bodyPr/>
                    <a:lstStyle/>
                    <a:p>
                      <a:pPr indent="269875" algn="l">
                        <a:lnSpc>
                          <a:spcPts val="1450"/>
                        </a:lnSpc>
                        <a:spcAft>
                          <a:spcPts val="150"/>
                        </a:spcAft>
                      </a:pPr>
                      <a:r>
                        <a:rPr lang="en-US" sz="1200" kern="100">
                          <a:effectLst/>
                        </a:rPr>
                        <a:t>myDate.setFullYear(year)</a:t>
                      </a:r>
                      <a:endParaRPr lang="zh-CN" sz="1200" kern="1050">
                        <a:effectLst/>
                        <a:latin typeface="Times New Roman"/>
                        <a:ea typeface="宋体"/>
                      </a:endParaRPr>
                    </a:p>
                  </a:txBody>
                  <a:tcPr marL="24953" marR="24953" marT="0" marB="0" anchor="ctr"/>
                </a:tc>
                <a:tc>
                  <a:txBody>
                    <a:bodyPr/>
                    <a:lstStyle/>
                    <a:p>
                      <a:pPr indent="269875" algn="l">
                        <a:lnSpc>
                          <a:spcPts val="1450"/>
                        </a:lnSpc>
                        <a:spcAft>
                          <a:spcPts val="150"/>
                        </a:spcAft>
                      </a:pPr>
                      <a:r>
                        <a:rPr lang="zh-CN" sz="1200" kern="100">
                          <a:effectLst/>
                        </a:rPr>
                        <a:t>设置</a:t>
                      </a:r>
                      <a:r>
                        <a:rPr lang="en-US" sz="1200" kern="100">
                          <a:effectLst/>
                        </a:rPr>
                        <a:t>myDate</a:t>
                      </a:r>
                      <a:r>
                        <a:rPr lang="zh-CN" sz="1200" kern="100">
                          <a:effectLst/>
                        </a:rPr>
                        <a:t>对象的四位年份为</a:t>
                      </a:r>
                      <a:r>
                        <a:rPr lang="en-US" sz="1200" kern="100">
                          <a:effectLst/>
                        </a:rPr>
                        <a:t>year</a:t>
                      </a:r>
                      <a:endParaRPr lang="zh-CN" sz="1200" kern="1050">
                        <a:effectLst/>
                        <a:latin typeface="Times New Roman"/>
                        <a:ea typeface="宋体"/>
                      </a:endParaRPr>
                    </a:p>
                  </a:txBody>
                  <a:tcPr marL="24953" marR="24953" marT="0" marB="0"/>
                </a:tc>
              </a:tr>
              <a:tr h="312323">
                <a:tc vMerge="1">
                  <a:txBody>
                    <a:bodyPr/>
                    <a:lstStyle/>
                    <a:p>
                      <a:endParaRPr lang="zh-CN" altLang="en-US"/>
                    </a:p>
                  </a:txBody>
                  <a:tcPr/>
                </a:tc>
                <a:tc>
                  <a:txBody>
                    <a:bodyPr/>
                    <a:lstStyle/>
                    <a:p>
                      <a:pPr indent="269875" algn="l">
                        <a:lnSpc>
                          <a:spcPts val="1450"/>
                        </a:lnSpc>
                        <a:spcAft>
                          <a:spcPts val="150"/>
                        </a:spcAft>
                      </a:pPr>
                      <a:r>
                        <a:rPr lang="en-US" sz="1200" kern="100">
                          <a:effectLst/>
                        </a:rPr>
                        <a:t>myDate.setHours(hour)</a:t>
                      </a:r>
                      <a:endParaRPr lang="zh-CN" sz="1200" kern="1050">
                        <a:effectLst/>
                        <a:latin typeface="Times New Roman"/>
                        <a:ea typeface="宋体"/>
                      </a:endParaRPr>
                    </a:p>
                  </a:txBody>
                  <a:tcPr marL="24953" marR="24953" marT="0" marB="0" anchor="ctr"/>
                </a:tc>
                <a:tc>
                  <a:txBody>
                    <a:bodyPr/>
                    <a:lstStyle/>
                    <a:p>
                      <a:pPr indent="269875" algn="l">
                        <a:lnSpc>
                          <a:spcPts val="1450"/>
                        </a:lnSpc>
                        <a:spcAft>
                          <a:spcPts val="150"/>
                        </a:spcAft>
                      </a:pPr>
                      <a:r>
                        <a:rPr lang="zh-CN" sz="1200" kern="100">
                          <a:effectLst/>
                        </a:rPr>
                        <a:t>设置</a:t>
                      </a:r>
                      <a:r>
                        <a:rPr lang="en-US" sz="1200" kern="100">
                          <a:effectLst/>
                        </a:rPr>
                        <a:t>myDate</a:t>
                      </a:r>
                      <a:r>
                        <a:rPr lang="zh-CN" sz="1200" kern="100">
                          <a:effectLst/>
                        </a:rPr>
                        <a:t>对象的小时数为</a:t>
                      </a:r>
                      <a:r>
                        <a:rPr lang="en-US" sz="1200" kern="100">
                          <a:effectLst/>
                        </a:rPr>
                        <a:t>hour</a:t>
                      </a:r>
                      <a:r>
                        <a:rPr lang="zh-CN" sz="1200" kern="100">
                          <a:effectLst/>
                        </a:rPr>
                        <a:t>（</a:t>
                      </a:r>
                      <a:r>
                        <a:rPr lang="en-US" sz="1200" kern="100">
                          <a:effectLst/>
                        </a:rPr>
                        <a:t>0~23</a:t>
                      </a:r>
                      <a:r>
                        <a:rPr lang="zh-CN" sz="1200" kern="100">
                          <a:effectLst/>
                        </a:rPr>
                        <a:t>）</a:t>
                      </a:r>
                      <a:endParaRPr lang="zh-CN" sz="1200" kern="1050">
                        <a:effectLst/>
                        <a:latin typeface="Times New Roman"/>
                        <a:ea typeface="宋体"/>
                      </a:endParaRPr>
                    </a:p>
                  </a:txBody>
                  <a:tcPr marL="24953" marR="24953" marT="0" marB="0"/>
                </a:tc>
              </a:tr>
              <a:tr h="312323">
                <a:tc vMerge="1">
                  <a:txBody>
                    <a:bodyPr/>
                    <a:lstStyle/>
                    <a:p>
                      <a:endParaRPr lang="zh-CN" altLang="en-US"/>
                    </a:p>
                  </a:txBody>
                  <a:tcPr/>
                </a:tc>
                <a:tc>
                  <a:txBody>
                    <a:bodyPr/>
                    <a:lstStyle/>
                    <a:p>
                      <a:pPr indent="269875" algn="l">
                        <a:lnSpc>
                          <a:spcPts val="1450"/>
                        </a:lnSpc>
                        <a:spcAft>
                          <a:spcPts val="150"/>
                        </a:spcAft>
                      </a:pPr>
                      <a:r>
                        <a:rPr lang="en-US" sz="1200" kern="100">
                          <a:effectLst/>
                        </a:rPr>
                        <a:t>myDate.setMinutes(min)</a:t>
                      </a:r>
                      <a:endParaRPr lang="zh-CN" sz="1200" kern="1050">
                        <a:effectLst/>
                        <a:latin typeface="Times New Roman"/>
                        <a:ea typeface="宋体"/>
                      </a:endParaRPr>
                    </a:p>
                  </a:txBody>
                  <a:tcPr marL="24953" marR="24953" marT="0" marB="0" anchor="ctr"/>
                </a:tc>
                <a:tc>
                  <a:txBody>
                    <a:bodyPr/>
                    <a:lstStyle/>
                    <a:p>
                      <a:pPr indent="269875" algn="l">
                        <a:lnSpc>
                          <a:spcPts val="1450"/>
                        </a:lnSpc>
                        <a:spcAft>
                          <a:spcPts val="150"/>
                        </a:spcAft>
                      </a:pPr>
                      <a:r>
                        <a:rPr lang="zh-CN" sz="1200" kern="100">
                          <a:effectLst/>
                        </a:rPr>
                        <a:t>设置</a:t>
                      </a:r>
                      <a:r>
                        <a:rPr lang="en-US" sz="1200" kern="100">
                          <a:effectLst/>
                        </a:rPr>
                        <a:t>myDate</a:t>
                      </a:r>
                      <a:r>
                        <a:rPr lang="zh-CN" sz="1200" kern="100">
                          <a:effectLst/>
                        </a:rPr>
                        <a:t>对象的分钟数为</a:t>
                      </a:r>
                      <a:r>
                        <a:rPr lang="en-US" sz="1200" kern="100">
                          <a:effectLst/>
                        </a:rPr>
                        <a:t>min</a:t>
                      </a:r>
                      <a:r>
                        <a:rPr lang="zh-CN" sz="1200" kern="100">
                          <a:effectLst/>
                        </a:rPr>
                        <a:t>（</a:t>
                      </a:r>
                      <a:r>
                        <a:rPr lang="en-US" sz="1200" kern="100">
                          <a:effectLst/>
                        </a:rPr>
                        <a:t>0~59</a:t>
                      </a:r>
                      <a:r>
                        <a:rPr lang="zh-CN" sz="1200" kern="100">
                          <a:effectLst/>
                        </a:rPr>
                        <a:t>）</a:t>
                      </a:r>
                      <a:endParaRPr lang="zh-CN" sz="1200" kern="1050">
                        <a:effectLst/>
                        <a:latin typeface="Times New Roman"/>
                        <a:ea typeface="宋体"/>
                      </a:endParaRPr>
                    </a:p>
                  </a:txBody>
                  <a:tcPr marL="24953" marR="24953" marT="0" marB="0"/>
                </a:tc>
              </a:tr>
              <a:tr h="312323">
                <a:tc vMerge="1">
                  <a:txBody>
                    <a:bodyPr/>
                    <a:lstStyle/>
                    <a:p>
                      <a:endParaRPr lang="zh-CN" altLang="en-US"/>
                    </a:p>
                  </a:txBody>
                  <a:tcPr/>
                </a:tc>
                <a:tc>
                  <a:txBody>
                    <a:bodyPr/>
                    <a:lstStyle/>
                    <a:p>
                      <a:pPr indent="269875" algn="l">
                        <a:lnSpc>
                          <a:spcPts val="1450"/>
                        </a:lnSpc>
                        <a:spcAft>
                          <a:spcPts val="150"/>
                        </a:spcAft>
                      </a:pPr>
                      <a:r>
                        <a:rPr lang="en-US" sz="1200" kern="100">
                          <a:effectLst/>
                        </a:rPr>
                        <a:t>myDate.setSeconds(sec)</a:t>
                      </a:r>
                      <a:endParaRPr lang="zh-CN" sz="1200" kern="1050">
                        <a:effectLst/>
                        <a:latin typeface="Times New Roman"/>
                        <a:ea typeface="宋体"/>
                      </a:endParaRPr>
                    </a:p>
                  </a:txBody>
                  <a:tcPr marL="24953" marR="24953" marT="0" marB="0" anchor="ctr"/>
                </a:tc>
                <a:tc>
                  <a:txBody>
                    <a:bodyPr/>
                    <a:lstStyle/>
                    <a:p>
                      <a:pPr indent="269875" algn="l">
                        <a:lnSpc>
                          <a:spcPts val="1450"/>
                        </a:lnSpc>
                        <a:spcAft>
                          <a:spcPts val="150"/>
                        </a:spcAft>
                      </a:pPr>
                      <a:r>
                        <a:rPr lang="zh-CN" sz="1200" kern="100">
                          <a:effectLst/>
                        </a:rPr>
                        <a:t>设置</a:t>
                      </a:r>
                      <a:r>
                        <a:rPr lang="en-US" sz="1200" kern="100">
                          <a:effectLst/>
                        </a:rPr>
                        <a:t>myDate</a:t>
                      </a:r>
                      <a:r>
                        <a:rPr lang="zh-CN" sz="1200" kern="100">
                          <a:effectLst/>
                        </a:rPr>
                        <a:t>对象的秒数为</a:t>
                      </a:r>
                      <a:r>
                        <a:rPr lang="en-US" sz="1200" kern="100">
                          <a:effectLst/>
                        </a:rPr>
                        <a:t>sec</a:t>
                      </a:r>
                      <a:r>
                        <a:rPr lang="zh-CN" sz="1200" kern="100">
                          <a:effectLst/>
                        </a:rPr>
                        <a:t>（</a:t>
                      </a:r>
                      <a:r>
                        <a:rPr lang="en-US" sz="1200" kern="100">
                          <a:effectLst/>
                        </a:rPr>
                        <a:t>0~59</a:t>
                      </a:r>
                      <a:r>
                        <a:rPr lang="zh-CN" sz="1200" kern="100">
                          <a:effectLst/>
                        </a:rPr>
                        <a:t>）</a:t>
                      </a:r>
                      <a:endParaRPr lang="zh-CN" sz="1200" kern="1050">
                        <a:effectLst/>
                        <a:latin typeface="Times New Roman"/>
                        <a:ea typeface="宋体"/>
                      </a:endParaRPr>
                    </a:p>
                  </a:txBody>
                  <a:tcPr marL="24953" marR="24953" marT="0" marB="0"/>
                </a:tc>
              </a:tr>
              <a:tr h="312323">
                <a:tc vMerge="1">
                  <a:txBody>
                    <a:bodyPr/>
                    <a:lstStyle/>
                    <a:p>
                      <a:endParaRPr lang="zh-CN" altLang="en-US"/>
                    </a:p>
                  </a:txBody>
                  <a:tcPr/>
                </a:tc>
                <a:tc>
                  <a:txBody>
                    <a:bodyPr/>
                    <a:lstStyle/>
                    <a:p>
                      <a:pPr indent="269875" algn="l">
                        <a:lnSpc>
                          <a:spcPts val="1450"/>
                        </a:lnSpc>
                        <a:spcAft>
                          <a:spcPts val="150"/>
                        </a:spcAft>
                      </a:pPr>
                      <a:r>
                        <a:rPr lang="en-US" sz="1200" kern="100">
                          <a:effectLst/>
                        </a:rPr>
                        <a:t>myDate.setMilliseconds(millisec)</a:t>
                      </a:r>
                      <a:endParaRPr lang="zh-CN" sz="1200" kern="1050">
                        <a:effectLst/>
                        <a:latin typeface="Times New Roman"/>
                        <a:ea typeface="宋体"/>
                      </a:endParaRPr>
                    </a:p>
                  </a:txBody>
                  <a:tcPr marL="24953" marR="24953" marT="0" marB="0" anchor="ctr"/>
                </a:tc>
                <a:tc>
                  <a:txBody>
                    <a:bodyPr/>
                    <a:lstStyle/>
                    <a:p>
                      <a:pPr indent="269875" algn="l">
                        <a:lnSpc>
                          <a:spcPts val="1450"/>
                        </a:lnSpc>
                        <a:spcAft>
                          <a:spcPts val="150"/>
                        </a:spcAft>
                      </a:pPr>
                      <a:r>
                        <a:rPr lang="zh-CN" sz="1200" kern="100">
                          <a:effectLst/>
                        </a:rPr>
                        <a:t>设置</a:t>
                      </a:r>
                      <a:r>
                        <a:rPr lang="en-US" sz="1200" kern="100">
                          <a:effectLst/>
                        </a:rPr>
                        <a:t>myDate</a:t>
                      </a:r>
                      <a:r>
                        <a:rPr lang="zh-CN" sz="1200" kern="100">
                          <a:effectLst/>
                        </a:rPr>
                        <a:t>对象的毫秒数为</a:t>
                      </a:r>
                      <a:r>
                        <a:rPr lang="en-US" sz="1200" kern="100">
                          <a:effectLst/>
                        </a:rPr>
                        <a:t>millisec</a:t>
                      </a:r>
                      <a:r>
                        <a:rPr lang="zh-CN" sz="1200" kern="100">
                          <a:effectLst/>
                        </a:rPr>
                        <a:t>（</a:t>
                      </a:r>
                      <a:r>
                        <a:rPr lang="en-US" sz="1200" kern="100">
                          <a:effectLst/>
                        </a:rPr>
                        <a:t>0~999</a:t>
                      </a:r>
                      <a:r>
                        <a:rPr lang="zh-CN" sz="1200" kern="100">
                          <a:effectLst/>
                        </a:rPr>
                        <a:t>）</a:t>
                      </a:r>
                      <a:endParaRPr lang="zh-CN" sz="1200" kern="1050">
                        <a:effectLst/>
                        <a:latin typeface="Times New Roman"/>
                        <a:ea typeface="宋体"/>
                      </a:endParaRPr>
                    </a:p>
                  </a:txBody>
                  <a:tcPr marL="24953" marR="24953" marT="0" marB="0"/>
                </a:tc>
              </a:tr>
              <a:tr h="178830">
                <a:tc vMerge="1">
                  <a:txBody>
                    <a:bodyPr/>
                    <a:lstStyle/>
                    <a:p>
                      <a:endParaRPr lang="zh-CN" altLang="en-US"/>
                    </a:p>
                  </a:txBody>
                  <a:tcPr/>
                </a:tc>
                <a:tc>
                  <a:txBody>
                    <a:bodyPr/>
                    <a:lstStyle/>
                    <a:p>
                      <a:pPr indent="269875" algn="l">
                        <a:lnSpc>
                          <a:spcPts val="1450"/>
                        </a:lnSpc>
                        <a:spcAft>
                          <a:spcPts val="150"/>
                        </a:spcAft>
                      </a:pPr>
                      <a:r>
                        <a:rPr lang="en-US" sz="1200" kern="100" dirty="0" err="1">
                          <a:effectLst/>
                        </a:rPr>
                        <a:t>myDate.setTime</a:t>
                      </a:r>
                      <a:r>
                        <a:rPr lang="en-US" sz="1200" kern="100" dirty="0">
                          <a:effectLst/>
                        </a:rPr>
                        <a:t>(</a:t>
                      </a:r>
                      <a:r>
                        <a:rPr lang="en-US" sz="1200" kern="100" dirty="0" err="1">
                          <a:effectLst/>
                        </a:rPr>
                        <a:t>millisec</a:t>
                      </a:r>
                      <a:r>
                        <a:rPr lang="en-US" sz="1200" kern="100" dirty="0">
                          <a:effectLst/>
                        </a:rPr>
                        <a:t>)</a:t>
                      </a:r>
                      <a:endParaRPr lang="zh-CN" sz="1200" kern="1050" dirty="0">
                        <a:effectLst/>
                        <a:latin typeface="Times New Roman"/>
                        <a:ea typeface="宋体"/>
                      </a:endParaRPr>
                    </a:p>
                  </a:txBody>
                  <a:tcPr marL="24953" marR="24953" marT="0" marB="0" anchor="ctr"/>
                </a:tc>
                <a:tc>
                  <a:txBody>
                    <a:bodyPr/>
                    <a:lstStyle/>
                    <a:p>
                      <a:pPr indent="269875" algn="l">
                        <a:lnSpc>
                          <a:spcPts val="1450"/>
                        </a:lnSpc>
                        <a:spcAft>
                          <a:spcPts val="150"/>
                        </a:spcAft>
                      </a:pPr>
                      <a:r>
                        <a:rPr lang="zh-CN" sz="1200" kern="100" dirty="0">
                          <a:effectLst/>
                        </a:rPr>
                        <a:t>以毫秒设置</a:t>
                      </a:r>
                      <a:r>
                        <a:rPr lang="en-US" sz="1200" kern="100" dirty="0" err="1">
                          <a:effectLst/>
                        </a:rPr>
                        <a:t>myDate</a:t>
                      </a:r>
                      <a:r>
                        <a:rPr lang="zh-CN" sz="1200" kern="100" dirty="0">
                          <a:effectLst/>
                        </a:rPr>
                        <a:t>对象</a:t>
                      </a:r>
                      <a:endParaRPr lang="zh-CN" sz="1200" kern="1050" dirty="0">
                        <a:effectLst/>
                        <a:latin typeface="Times New Roman"/>
                        <a:ea typeface="宋体"/>
                      </a:endParaRPr>
                    </a:p>
                  </a:txBody>
                  <a:tcPr marL="24953" marR="24953" marT="0" marB="0"/>
                </a:tc>
              </a:tr>
            </a:tbl>
          </a:graphicData>
        </a:graphic>
      </p:graphicFrame>
      <p:sp>
        <p:nvSpPr>
          <p:cNvPr id="4" name="灯片编号占位符 3"/>
          <p:cNvSpPr>
            <a:spLocks noGrp="1"/>
          </p:cNvSpPr>
          <p:nvPr>
            <p:ph type="sldNum" sz="quarter" idx="12"/>
          </p:nvPr>
        </p:nvSpPr>
        <p:spPr/>
        <p:txBody>
          <a:bodyPr/>
          <a:lstStyle/>
          <a:p>
            <a:fld id="{771439B9-8B10-456B-BD84-24F0578A0B3A}" type="slidenum">
              <a:rPr lang="en-US" altLang="zh-CN" smtClean="0"/>
              <a:pPr/>
              <a:t>64</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
        <p:nvSpPr>
          <p:cNvPr id="7" name="TextBox 6"/>
          <p:cNvSpPr txBox="1"/>
          <p:nvPr/>
        </p:nvSpPr>
        <p:spPr>
          <a:xfrm>
            <a:off x="2590800" y="6214646"/>
            <a:ext cx="3451586" cy="338554"/>
          </a:xfrm>
          <a:prstGeom prst="rect">
            <a:avLst/>
          </a:prstGeom>
          <a:noFill/>
        </p:spPr>
        <p:txBody>
          <a:bodyPr wrap="none" rtlCol="0">
            <a:spAutoFit/>
          </a:bodyPr>
          <a:lstStyle/>
          <a:p>
            <a:r>
              <a:rPr lang="zh-CN" altLang="zh-CN" dirty="0"/>
              <a:t>表</a:t>
            </a:r>
            <a:r>
              <a:rPr lang="en-US" altLang="zh-CN" dirty="0"/>
              <a:t>6.4  Date</a:t>
            </a:r>
            <a:r>
              <a:rPr lang="zh-CN" altLang="zh-CN" dirty="0"/>
              <a:t>对象的常用属性和方法</a:t>
            </a:r>
            <a:endParaRPr lang="zh-CN" altLang="en-US" dirty="0"/>
          </a:p>
        </p:txBody>
      </p:sp>
    </p:spTree>
    <p:extLst>
      <p:ext uri="{BB962C8B-B14F-4D97-AF65-F5344CB8AC3E}">
        <p14:creationId xmlns:p14="http://schemas.microsoft.com/office/powerpoint/2010/main" val="334040564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6.3  JavaScript</a:t>
            </a:r>
            <a:r>
              <a:rPr lang="zh-CN" altLang="zh-CN" dirty="0">
                <a:effectLst/>
              </a:rPr>
              <a:t>对象</a:t>
            </a:r>
            <a:endParaRPr lang="zh-CN" altLang="en-US" dirty="0"/>
          </a:p>
        </p:txBody>
      </p:sp>
      <p:sp>
        <p:nvSpPr>
          <p:cNvPr id="3" name="内容占位符 2"/>
          <p:cNvSpPr>
            <a:spLocks noGrp="1"/>
          </p:cNvSpPr>
          <p:nvPr>
            <p:ph idx="1"/>
          </p:nvPr>
        </p:nvSpPr>
        <p:spPr/>
        <p:txBody>
          <a:bodyPr>
            <a:normAutofit fontScale="77500" lnSpcReduction="20000"/>
          </a:bodyPr>
          <a:lstStyle/>
          <a:p>
            <a:r>
              <a:rPr lang="en-US" altLang="zh-CN" dirty="0"/>
              <a:t>6.3.3  </a:t>
            </a:r>
            <a:r>
              <a:rPr lang="zh-CN" altLang="zh-CN" dirty="0"/>
              <a:t>文档对象模型</a:t>
            </a:r>
            <a:r>
              <a:rPr lang="en-US" altLang="zh-CN" dirty="0" smtClean="0"/>
              <a:t>DOM</a:t>
            </a:r>
          </a:p>
          <a:p>
            <a:r>
              <a:rPr lang="en-US" altLang="zh-CN" dirty="0"/>
              <a:t>1</a:t>
            </a:r>
            <a:r>
              <a:rPr lang="zh-CN" altLang="zh-CN" dirty="0"/>
              <a:t>．</a:t>
            </a:r>
            <a:r>
              <a:rPr lang="en-US" altLang="zh-CN" dirty="0"/>
              <a:t>DOM</a:t>
            </a:r>
            <a:r>
              <a:rPr lang="zh-CN" altLang="zh-CN" dirty="0"/>
              <a:t>浏览器对象</a:t>
            </a:r>
          </a:p>
          <a:p>
            <a:pPr lvl="1"/>
            <a:r>
              <a:rPr lang="zh-CN" altLang="zh-CN" dirty="0" smtClean="0"/>
              <a:t>（</a:t>
            </a:r>
            <a:r>
              <a:rPr lang="en-US" altLang="zh-CN" dirty="0"/>
              <a:t>1</a:t>
            </a:r>
            <a:r>
              <a:rPr lang="zh-CN" altLang="zh-CN" dirty="0"/>
              <a:t>）</a:t>
            </a:r>
            <a:r>
              <a:rPr lang="en-US" altLang="zh-CN" dirty="0"/>
              <a:t>window</a:t>
            </a:r>
            <a:r>
              <a:rPr lang="zh-CN" altLang="zh-CN" dirty="0"/>
              <a:t>对象：代表着浏览器窗口或框架，由于是</a:t>
            </a:r>
            <a:r>
              <a:rPr lang="en-US" altLang="zh-CN" dirty="0"/>
              <a:t>DOM</a:t>
            </a:r>
            <a:r>
              <a:rPr lang="zh-CN" altLang="zh-CN" dirty="0"/>
              <a:t>中的顶层对象和默认全局对象，所以访问它的属性和方法时可以不用加上</a:t>
            </a:r>
            <a:r>
              <a:rPr lang="en-US" altLang="zh-CN" dirty="0"/>
              <a:t>window</a:t>
            </a:r>
            <a:r>
              <a:rPr lang="zh-CN" altLang="zh-CN" dirty="0"/>
              <a:t>对象名和点操作符，例如</a:t>
            </a:r>
            <a:r>
              <a:rPr lang="en-US" altLang="zh-CN" dirty="0"/>
              <a:t>alert()</a:t>
            </a:r>
            <a:r>
              <a:rPr lang="zh-CN" altLang="zh-CN" dirty="0"/>
              <a:t>属于</a:t>
            </a:r>
            <a:r>
              <a:rPr lang="en-US" altLang="zh-CN" dirty="0"/>
              <a:t>window</a:t>
            </a:r>
            <a:r>
              <a:rPr lang="zh-CN" altLang="zh-CN" dirty="0"/>
              <a:t>对象的方法，所以</a:t>
            </a:r>
            <a:r>
              <a:rPr lang="en-US" altLang="zh-CN" dirty="0" err="1"/>
              <a:t>window.alert</a:t>
            </a:r>
            <a:r>
              <a:rPr lang="en-US" altLang="zh-CN" dirty="0"/>
              <a:t>("hello")</a:t>
            </a:r>
            <a:r>
              <a:rPr lang="zh-CN" altLang="zh-CN" dirty="0"/>
              <a:t>与</a:t>
            </a:r>
            <a:r>
              <a:rPr lang="en-US" altLang="zh-CN" dirty="0"/>
              <a:t>alert("hello")</a:t>
            </a:r>
            <a:r>
              <a:rPr lang="zh-CN" altLang="zh-CN" dirty="0"/>
              <a:t>是等价的。</a:t>
            </a:r>
          </a:p>
          <a:p>
            <a:pPr lvl="1"/>
            <a:r>
              <a:rPr lang="zh-CN" altLang="zh-CN" dirty="0"/>
              <a:t>（</a:t>
            </a:r>
            <a:r>
              <a:rPr lang="en-US" altLang="zh-CN" dirty="0"/>
              <a:t>2</a:t>
            </a:r>
            <a:r>
              <a:rPr lang="zh-CN" altLang="zh-CN" dirty="0"/>
              <a:t>）</a:t>
            </a:r>
            <a:r>
              <a:rPr lang="en-US" altLang="zh-CN" dirty="0"/>
              <a:t>navigator</a:t>
            </a:r>
            <a:r>
              <a:rPr lang="zh-CN" altLang="zh-CN" dirty="0"/>
              <a:t>对象：提供客户端浏览器的相关信息。</a:t>
            </a:r>
          </a:p>
          <a:p>
            <a:pPr lvl="1"/>
            <a:r>
              <a:rPr lang="zh-CN" altLang="zh-CN" dirty="0"/>
              <a:t>（</a:t>
            </a:r>
            <a:r>
              <a:rPr lang="en-US" altLang="zh-CN" dirty="0"/>
              <a:t>3</a:t>
            </a:r>
            <a:r>
              <a:rPr lang="zh-CN" altLang="zh-CN" dirty="0"/>
              <a:t>）</a:t>
            </a:r>
            <a:r>
              <a:rPr lang="en-US" altLang="zh-CN" dirty="0"/>
              <a:t>screen</a:t>
            </a:r>
            <a:r>
              <a:rPr lang="zh-CN" altLang="zh-CN" dirty="0"/>
              <a:t>对象：提供客户端显示器屏幕的相关信息。</a:t>
            </a:r>
          </a:p>
          <a:p>
            <a:pPr lvl="1"/>
            <a:r>
              <a:rPr lang="zh-CN" altLang="zh-CN" dirty="0"/>
              <a:t>（</a:t>
            </a:r>
            <a:r>
              <a:rPr lang="en-US" altLang="zh-CN" dirty="0"/>
              <a:t>4</a:t>
            </a:r>
            <a:r>
              <a:rPr lang="zh-CN" altLang="zh-CN" dirty="0"/>
              <a:t>）</a:t>
            </a:r>
            <a:r>
              <a:rPr lang="en-US" altLang="zh-CN" dirty="0"/>
              <a:t>history</a:t>
            </a:r>
            <a:r>
              <a:rPr lang="zh-CN" altLang="zh-CN" dirty="0"/>
              <a:t>对象：提供用户浏览历史信息。</a:t>
            </a:r>
          </a:p>
          <a:p>
            <a:pPr lvl="1"/>
            <a:r>
              <a:rPr lang="zh-CN" altLang="zh-CN" dirty="0"/>
              <a:t>（</a:t>
            </a:r>
            <a:r>
              <a:rPr lang="en-US" altLang="zh-CN" dirty="0"/>
              <a:t>5</a:t>
            </a:r>
            <a:r>
              <a:rPr lang="zh-CN" altLang="zh-CN" dirty="0"/>
              <a:t>）</a:t>
            </a:r>
            <a:r>
              <a:rPr lang="en-US" altLang="zh-CN" dirty="0"/>
              <a:t>location</a:t>
            </a:r>
            <a:r>
              <a:rPr lang="zh-CN" altLang="zh-CN" dirty="0"/>
              <a:t>对象：提供对浏览器当前</a:t>
            </a:r>
            <a:r>
              <a:rPr lang="en-US" altLang="zh-CN" dirty="0"/>
              <a:t>URL</a:t>
            </a:r>
            <a:r>
              <a:rPr lang="zh-CN" altLang="zh-CN" dirty="0"/>
              <a:t>的解析和处理</a:t>
            </a:r>
            <a:r>
              <a:rPr lang="zh-CN" altLang="zh-CN" dirty="0" smtClean="0"/>
              <a:t>。</a:t>
            </a:r>
            <a:endParaRPr lang="en-US" altLang="zh-CN" dirty="0" smtClean="0"/>
          </a:p>
          <a:p>
            <a:r>
              <a:rPr lang="zh-CN" altLang="zh-CN" dirty="0"/>
              <a:t>这几个对象的主要属性和</a:t>
            </a:r>
            <a:r>
              <a:rPr lang="zh-CN" altLang="zh-CN" dirty="0" smtClean="0"/>
              <a:t>方法</a:t>
            </a:r>
            <a:r>
              <a:rPr lang="zh-CN" altLang="en-US" dirty="0" smtClean="0"/>
              <a:t>请参考教材</a:t>
            </a:r>
            <a:r>
              <a:rPr lang="zh-CN" altLang="zh-CN" dirty="0" smtClean="0"/>
              <a:t>表</a:t>
            </a:r>
            <a:r>
              <a:rPr lang="en-US" altLang="zh-CN" dirty="0" smtClean="0"/>
              <a:t>6.5</a:t>
            </a:r>
            <a:r>
              <a:rPr lang="zh-CN" altLang="zh-CN" dirty="0" smtClean="0"/>
              <a:t>。</a:t>
            </a:r>
            <a:endParaRPr lang="en-US" altLang="zh-CN" dirty="0" smtClean="0"/>
          </a:p>
          <a:p>
            <a:r>
              <a:rPr lang="zh-CN" altLang="en-US" dirty="0"/>
              <a:t>请</a:t>
            </a:r>
            <a:r>
              <a:rPr lang="zh-CN" altLang="en-US" dirty="0" smtClean="0"/>
              <a:t>阅读例</a:t>
            </a:r>
            <a:r>
              <a:rPr lang="en-US" altLang="zh-CN" dirty="0" smtClean="0"/>
              <a:t>6.15</a:t>
            </a:r>
            <a:r>
              <a:rPr lang="zh-CN" altLang="en-US" dirty="0" smtClean="0"/>
              <a:t>代码。</a:t>
            </a:r>
            <a:endParaRPr lang="zh-CN" altLang="zh-CN"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65</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334040564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6.3  JavaScript</a:t>
            </a:r>
            <a:r>
              <a:rPr lang="zh-CN" altLang="zh-CN" dirty="0">
                <a:effectLst/>
              </a:rPr>
              <a:t>对象</a:t>
            </a:r>
            <a:endParaRPr lang="zh-CN" altLang="en-US" dirty="0"/>
          </a:p>
        </p:txBody>
      </p:sp>
      <p:sp>
        <p:nvSpPr>
          <p:cNvPr id="3" name="内容占位符 2"/>
          <p:cNvSpPr>
            <a:spLocks noGrp="1"/>
          </p:cNvSpPr>
          <p:nvPr>
            <p:ph idx="1"/>
          </p:nvPr>
        </p:nvSpPr>
        <p:spPr>
          <a:xfrm>
            <a:off x="381000" y="1371600"/>
            <a:ext cx="7924800" cy="5029200"/>
          </a:xfrm>
        </p:spPr>
        <p:txBody>
          <a:bodyPr>
            <a:normAutofit fontScale="77500" lnSpcReduction="20000"/>
          </a:bodyPr>
          <a:lstStyle/>
          <a:p>
            <a:r>
              <a:rPr lang="en-US" altLang="zh-CN" dirty="0"/>
              <a:t>2</a:t>
            </a:r>
            <a:r>
              <a:rPr lang="zh-CN" altLang="zh-CN" dirty="0"/>
              <a:t>．</a:t>
            </a:r>
            <a:r>
              <a:rPr lang="en-US" altLang="zh-CN" dirty="0"/>
              <a:t>HTML DOM</a:t>
            </a:r>
            <a:r>
              <a:rPr lang="zh-CN" altLang="zh-CN" dirty="0"/>
              <a:t>节点对象</a:t>
            </a:r>
          </a:p>
          <a:p>
            <a:pPr lvl="1"/>
            <a:r>
              <a:rPr lang="en-US" altLang="zh-CN" dirty="0"/>
              <a:t>HTML</a:t>
            </a:r>
            <a:r>
              <a:rPr lang="zh-CN" altLang="zh-CN" dirty="0"/>
              <a:t>节点对象是</a:t>
            </a:r>
            <a:r>
              <a:rPr lang="en-US" altLang="zh-CN" dirty="0"/>
              <a:t>DOM</a:t>
            </a:r>
            <a:r>
              <a:rPr lang="zh-CN" altLang="zh-CN" dirty="0"/>
              <a:t>中的一些用来表示</a:t>
            </a:r>
            <a:r>
              <a:rPr lang="en-US" altLang="zh-CN" dirty="0"/>
              <a:t>HTML</a:t>
            </a:r>
            <a:r>
              <a:rPr lang="zh-CN" altLang="zh-CN" dirty="0"/>
              <a:t>元素的对象。主要有：</a:t>
            </a:r>
            <a:r>
              <a:rPr lang="en-US" altLang="zh-CN" dirty="0"/>
              <a:t>document</a:t>
            </a:r>
            <a:r>
              <a:rPr lang="zh-CN" altLang="zh-CN" dirty="0"/>
              <a:t>、</a:t>
            </a:r>
            <a:r>
              <a:rPr lang="en-US" altLang="zh-CN" dirty="0"/>
              <a:t>anchor</a:t>
            </a:r>
            <a:r>
              <a:rPr lang="zh-CN" altLang="zh-CN" dirty="0"/>
              <a:t>、</a:t>
            </a:r>
            <a:r>
              <a:rPr lang="en-US" altLang="zh-CN" dirty="0"/>
              <a:t>area</a:t>
            </a:r>
            <a:r>
              <a:rPr lang="zh-CN" altLang="zh-CN" dirty="0"/>
              <a:t>、</a:t>
            </a:r>
            <a:r>
              <a:rPr lang="en-US" altLang="zh-CN" dirty="0"/>
              <a:t>base</a:t>
            </a:r>
            <a:r>
              <a:rPr lang="zh-CN" altLang="zh-CN" dirty="0"/>
              <a:t>、</a:t>
            </a:r>
            <a:r>
              <a:rPr lang="en-US" altLang="zh-CN" dirty="0"/>
              <a:t>body</a:t>
            </a:r>
            <a:r>
              <a:rPr lang="zh-CN" altLang="zh-CN" dirty="0"/>
              <a:t>、</a:t>
            </a:r>
            <a:r>
              <a:rPr lang="en-US" altLang="zh-CN" dirty="0"/>
              <a:t>button</a:t>
            </a:r>
            <a:r>
              <a:rPr lang="zh-CN" altLang="zh-CN" dirty="0"/>
              <a:t>、</a:t>
            </a:r>
            <a:r>
              <a:rPr lang="en-US" altLang="zh-CN" dirty="0"/>
              <a:t>event</a:t>
            </a:r>
            <a:r>
              <a:rPr lang="zh-CN" altLang="zh-CN" dirty="0"/>
              <a:t>、</a:t>
            </a:r>
            <a:r>
              <a:rPr lang="en-US" altLang="zh-CN" dirty="0"/>
              <a:t>form</a:t>
            </a:r>
            <a:r>
              <a:rPr lang="zh-CN" altLang="zh-CN" dirty="0"/>
              <a:t>、</a:t>
            </a:r>
            <a:r>
              <a:rPr lang="en-US" altLang="zh-CN" dirty="0"/>
              <a:t>frame</a:t>
            </a:r>
            <a:r>
              <a:rPr lang="zh-CN" altLang="zh-CN" dirty="0"/>
              <a:t>、</a:t>
            </a:r>
            <a:r>
              <a:rPr lang="en-US" altLang="zh-CN" dirty="0"/>
              <a:t>frameset</a:t>
            </a:r>
            <a:r>
              <a:rPr lang="zh-CN" altLang="zh-CN" dirty="0"/>
              <a:t>、</a:t>
            </a:r>
            <a:r>
              <a:rPr lang="en-US" altLang="zh-CN" dirty="0" err="1"/>
              <a:t>iframe</a:t>
            </a:r>
            <a:r>
              <a:rPr lang="zh-CN" altLang="zh-CN" dirty="0"/>
              <a:t>、</a:t>
            </a:r>
            <a:r>
              <a:rPr lang="en-US" altLang="zh-CN" dirty="0"/>
              <a:t>image</a:t>
            </a:r>
            <a:r>
              <a:rPr lang="zh-CN" altLang="zh-CN" dirty="0"/>
              <a:t>、</a:t>
            </a:r>
            <a:r>
              <a:rPr lang="en-US" altLang="zh-CN" dirty="0"/>
              <a:t>input button</a:t>
            </a:r>
            <a:r>
              <a:rPr lang="zh-CN" altLang="zh-CN" dirty="0"/>
              <a:t>、</a:t>
            </a:r>
            <a:r>
              <a:rPr lang="en-US" altLang="zh-CN" dirty="0"/>
              <a:t>input checkbox</a:t>
            </a:r>
            <a:r>
              <a:rPr lang="zh-CN" altLang="zh-CN" dirty="0"/>
              <a:t>、</a:t>
            </a:r>
            <a:r>
              <a:rPr lang="en-US" altLang="zh-CN" dirty="0"/>
              <a:t>input file</a:t>
            </a:r>
            <a:r>
              <a:rPr lang="zh-CN" altLang="zh-CN" dirty="0"/>
              <a:t>、</a:t>
            </a:r>
            <a:r>
              <a:rPr lang="en-US" altLang="zh-CN" dirty="0"/>
              <a:t>input hidden</a:t>
            </a:r>
            <a:r>
              <a:rPr lang="zh-CN" altLang="zh-CN" dirty="0"/>
              <a:t>、</a:t>
            </a:r>
            <a:r>
              <a:rPr lang="en-US" altLang="zh-CN" dirty="0"/>
              <a:t>input password</a:t>
            </a:r>
            <a:r>
              <a:rPr lang="zh-CN" altLang="zh-CN" dirty="0"/>
              <a:t>、</a:t>
            </a:r>
            <a:r>
              <a:rPr lang="en-US" altLang="zh-CN" dirty="0"/>
              <a:t>input radio</a:t>
            </a:r>
            <a:r>
              <a:rPr lang="zh-CN" altLang="zh-CN" dirty="0"/>
              <a:t>、</a:t>
            </a:r>
            <a:r>
              <a:rPr lang="en-US" altLang="zh-CN" dirty="0"/>
              <a:t>input reset</a:t>
            </a:r>
            <a:r>
              <a:rPr lang="zh-CN" altLang="zh-CN" dirty="0"/>
              <a:t>、</a:t>
            </a:r>
            <a:r>
              <a:rPr lang="en-US" altLang="zh-CN" dirty="0"/>
              <a:t>input submit</a:t>
            </a:r>
            <a:r>
              <a:rPr lang="zh-CN" altLang="zh-CN" dirty="0"/>
              <a:t>、</a:t>
            </a:r>
            <a:r>
              <a:rPr lang="en-US" altLang="zh-CN" dirty="0"/>
              <a:t>input text</a:t>
            </a:r>
            <a:r>
              <a:rPr lang="zh-CN" altLang="zh-CN" dirty="0"/>
              <a:t>、</a:t>
            </a:r>
            <a:r>
              <a:rPr lang="en-US" altLang="zh-CN" dirty="0"/>
              <a:t>link</a:t>
            </a:r>
            <a:r>
              <a:rPr lang="zh-CN" altLang="zh-CN" dirty="0"/>
              <a:t>、</a:t>
            </a:r>
            <a:r>
              <a:rPr lang="en-US" altLang="zh-CN" dirty="0"/>
              <a:t>meta</a:t>
            </a:r>
            <a:r>
              <a:rPr lang="zh-CN" altLang="zh-CN" dirty="0"/>
              <a:t>、</a:t>
            </a:r>
            <a:r>
              <a:rPr lang="en-US" altLang="zh-CN" dirty="0"/>
              <a:t>object</a:t>
            </a:r>
            <a:r>
              <a:rPr lang="zh-CN" altLang="zh-CN" dirty="0"/>
              <a:t>、</a:t>
            </a:r>
            <a:r>
              <a:rPr lang="en-US" altLang="zh-CN" dirty="0"/>
              <a:t>option</a:t>
            </a:r>
            <a:r>
              <a:rPr lang="zh-CN" altLang="zh-CN" dirty="0"/>
              <a:t>、</a:t>
            </a:r>
            <a:r>
              <a:rPr lang="en-US" altLang="zh-CN" dirty="0"/>
              <a:t>select</a:t>
            </a:r>
            <a:r>
              <a:rPr lang="zh-CN" altLang="zh-CN" dirty="0"/>
              <a:t>、</a:t>
            </a:r>
            <a:r>
              <a:rPr lang="en-US" altLang="zh-CN" dirty="0"/>
              <a:t>style</a:t>
            </a:r>
            <a:r>
              <a:rPr lang="zh-CN" altLang="zh-CN" dirty="0"/>
              <a:t>、</a:t>
            </a:r>
            <a:r>
              <a:rPr lang="en-US" altLang="zh-CN" dirty="0"/>
              <a:t>table</a:t>
            </a:r>
            <a:r>
              <a:rPr lang="zh-CN" altLang="zh-CN" dirty="0"/>
              <a:t>、</a:t>
            </a:r>
            <a:r>
              <a:rPr lang="en-US" altLang="zh-CN" dirty="0" err="1"/>
              <a:t>tableCell</a:t>
            </a:r>
            <a:r>
              <a:rPr lang="zh-CN" altLang="zh-CN" dirty="0"/>
              <a:t>、</a:t>
            </a:r>
            <a:r>
              <a:rPr lang="en-US" altLang="zh-CN" dirty="0" err="1"/>
              <a:t>tableRow</a:t>
            </a:r>
            <a:r>
              <a:rPr lang="zh-CN" altLang="zh-CN" dirty="0"/>
              <a:t>、</a:t>
            </a:r>
            <a:r>
              <a:rPr lang="en-US" altLang="zh-CN" dirty="0" err="1"/>
              <a:t>textarea</a:t>
            </a:r>
            <a:r>
              <a:rPr lang="zh-CN" altLang="zh-CN" dirty="0"/>
              <a:t>。</a:t>
            </a:r>
          </a:p>
          <a:p>
            <a:pPr lvl="1"/>
            <a:r>
              <a:rPr lang="zh-CN" altLang="zh-CN" dirty="0"/>
              <a:t>上述这些对象都分别对应着一个和它同名的</a:t>
            </a:r>
            <a:r>
              <a:rPr lang="en-US" altLang="zh-CN" dirty="0"/>
              <a:t>HTML</a:t>
            </a:r>
            <a:r>
              <a:rPr lang="zh-CN" altLang="zh-CN" dirty="0"/>
              <a:t>标签元素。其中</a:t>
            </a:r>
            <a:r>
              <a:rPr lang="en-US" altLang="zh-CN" dirty="0"/>
              <a:t>document</a:t>
            </a:r>
            <a:r>
              <a:rPr lang="zh-CN" altLang="zh-CN" dirty="0"/>
              <a:t>节点对象就代表着当前已打开的那个</a:t>
            </a:r>
            <a:r>
              <a:rPr lang="en-US" altLang="zh-CN" dirty="0"/>
              <a:t>HTML</a:t>
            </a:r>
            <a:r>
              <a:rPr lang="zh-CN" altLang="zh-CN" dirty="0"/>
              <a:t>文档，</a:t>
            </a:r>
            <a:r>
              <a:rPr lang="en-US" altLang="zh-CN" dirty="0"/>
              <a:t>document</a:t>
            </a:r>
            <a:r>
              <a:rPr lang="zh-CN" altLang="zh-CN" dirty="0"/>
              <a:t>节点对象也可以通过浏览器对象</a:t>
            </a:r>
            <a:r>
              <a:rPr lang="en-US" altLang="zh-CN" dirty="0"/>
              <a:t>window</a:t>
            </a:r>
            <a:r>
              <a:rPr lang="zh-CN" altLang="zh-CN" dirty="0"/>
              <a:t>的属性</a:t>
            </a:r>
            <a:r>
              <a:rPr lang="en-US" altLang="zh-CN" dirty="0"/>
              <a:t>document</a:t>
            </a:r>
            <a:r>
              <a:rPr lang="zh-CN" altLang="zh-CN" dirty="0"/>
              <a:t>来访问。在得到</a:t>
            </a:r>
            <a:r>
              <a:rPr lang="en-US" altLang="zh-CN" dirty="0"/>
              <a:t>document</a:t>
            </a:r>
            <a:r>
              <a:rPr lang="zh-CN" altLang="zh-CN" dirty="0"/>
              <a:t>对象之后，就可以通过该对象的属性和方法来操作当前文档中的所有</a:t>
            </a:r>
            <a:r>
              <a:rPr lang="en-US" altLang="zh-CN" dirty="0"/>
              <a:t>HTML</a:t>
            </a:r>
            <a:r>
              <a:rPr lang="zh-CN" altLang="zh-CN" dirty="0"/>
              <a:t>元素了</a:t>
            </a:r>
            <a:r>
              <a:rPr lang="zh-CN" altLang="zh-CN" dirty="0" smtClean="0"/>
              <a:t>。</a:t>
            </a:r>
            <a:r>
              <a:rPr lang="zh-CN" altLang="en-US" dirty="0" smtClean="0"/>
              <a:t>教材</a:t>
            </a:r>
            <a:r>
              <a:rPr lang="zh-CN" altLang="zh-CN" dirty="0" smtClean="0"/>
              <a:t>表</a:t>
            </a:r>
            <a:r>
              <a:rPr lang="en-US" altLang="zh-CN" dirty="0"/>
              <a:t>6.6</a:t>
            </a:r>
            <a:r>
              <a:rPr lang="zh-CN" altLang="zh-CN" dirty="0"/>
              <a:t>列出了</a:t>
            </a:r>
            <a:r>
              <a:rPr lang="en-US" altLang="zh-CN" dirty="0"/>
              <a:t>document</a:t>
            </a:r>
            <a:r>
              <a:rPr lang="zh-CN" altLang="zh-CN" dirty="0"/>
              <a:t>对象的常用属性和方法。</a:t>
            </a:r>
          </a:p>
          <a:p>
            <a:pPr lvl="1"/>
            <a:r>
              <a:rPr lang="zh-CN" altLang="en-US" dirty="0" smtClean="0"/>
              <a:t>请阅读例</a:t>
            </a:r>
            <a:r>
              <a:rPr lang="en-US" altLang="zh-CN" dirty="0" smtClean="0"/>
              <a:t>6.16</a:t>
            </a:r>
            <a:r>
              <a:rPr lang="zh-CN" altLang="en-US" dirty="0" smtClean="0"/>
              <a:t>代码。</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66</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334040564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6.4  JavaScript</a:t>
            </a:r>
            <a:r>
              <a:rPr lang="zh-CN" altLang="zh-CN" dirty="0">
                <a:effectLst/>
              </a:rPr>
              <a:t>事件</a:t>
            </a:r>
            <a:endParaRPr lang="zh-CN" altLang="en-US" dirty="0"/>
          </a:p>
        </p:txBody>
      </p:sp>
      <p:sp>
        <p:nvSpPr>
          <p:cNvPr id="3" name="内容占位符 2"/>
          <p:cNvSpPr>
            <a:spLocks noGrp="1"/>
          </p:cNvSpPr>
          <p:nvPr>
            <p:ph idx="1"/>
          </p:nvPr>
        </p:nvSpPr>
        <p:spPr>
          <a:xfrm>
            <a:off x="381000" y="1371600"/>
            <a:ext cx="7924800" cy="5181600"/>
          </a:xfrm>
        </p:spPr>
        <p:txBody>
          <a:bodyPr>
            <a:normAutofit fontScale="70000" lnSpcReduction="20000"/>
          </a:bodyPr>
          <a:lstStyle/>
          <a:p>
            <a:r>
              <a:rPr lang="zh-CN" altLang="zh-CN" dirty="0" smtClean="0"/>
              <a:t>所谓</a:t>
            </a:r>
            <a:r>
              <a:rPr lang="zh-CN" altLang="zh-CN" dirty="0"/>
              <a:t>事件（</a:t>
            </a:r>
            <a:r>
              <a:rPr lang="en-US" altLang="zh-CN" dirty="0"/>
              <a:t>event</a:t>
            </a:r>
            <a:r>
              <a:rPr lang="zh-CN" altLang="zh-CN" dirty="0"/>
              <a:t>），是指可以被浏览器识别的条件或操作，如网页的加载、鼠标单击、文本框内文本的改变等等，我们可以有选择性地对其中感兴趣的事件进行响应处理。对事件进行处理的方法有很多，最常用的方法是为特定对象的特定事件绑定一个已定义好的函数，该函数包含了对这个事件做出处理的相应</a:t>
            </a:r>
            <a:r>
              <a:rPr lang="en-US" altLang="zh-CN" dirty="0"/>
              <a:t>JavaScript</a:t>
            </a:r>
            <a:r>
              <a:rPr lang="zh-CN" altLang="zh-CN" dirty="0"/>
              <a:t>代码，我们把这个函数称为该事件的事件处理程序</a:t>
            </a:r>
            <a:r>
              <a:rPr lang="zh-CN" altLang="zh-CN" dirty="0" smtClean="0"/>
              <a:t>。</a:t>
            </a:r>
            <a:endParaRPr lang="en-US" altLang="zh-CN" dirty="0" smtClean="0"/>
          </a:p>
          <a:p>
            <a:r>
              <a:rPr lang="zh-CN" altLang="zh-CN" dirty="0" smtClean="0"/>
              <a:t>所谓</a:t>
            </a:r>
            <a:r>
              <a:rPr lang="zh-CN" altLang="zh-CN" dirty="0"/>
              <a:t>事件驱动（</a:t>
            </a:r>
            <a:r>
              <a:rPr lang="en-US" altLang="zh-CN" dirty="0"/>
              <a:t>event-driven</a:t>
            </a:r>
            <a:r>
              <a:rPr lang="zh-CN" altLang="zh-CN" dirty="0"/>
              <a:t>）是指，每当该对象的该事件发生时，这个事件处理程序就会自动执行，从而对该事件做出处理。例如，想让页面中的一个按钮被鼠标单击时执行一些动作，就要为该按钮加入鼠标单击事件（</a:t>
            </a:r>
            <a:r>
              <a:rPr lang="en-US" altLang="zh-CN" dirty="0" err="1"/>
              <a:t>onClick</a:t>
            </a:r>
            <a:r>
              <a:rPr lang="zh-CN" altLang="zh-CN" dirty="0"/>
              <a:t>事件），然后定义一个函数和这个</a:t>
            </a:r>
            <a:r>
              <a:rPr lang="en-US" altLang="zh-CN" dirty="0" err="1"/>
              <a:t>onClick</a:t>
            </a:r>
            <a:r>
              <a:rPr lang="zh-CN" altLang="zh-CN" dirty="0"/>
              <a:t>事件进行关联，并将想要执行的动作编写为</a:t>
            </a:r>
            <a:r>
              <a:rPr lang="en-US" altLang="zh-CN" dirty="0"/>
              <a:t>JavaScript</a:t>
            </a:r>
            <a:r>
              <a:rPr lang="zh-CN" altLang="zh-CN" dirty="0"/>
              <a:t>代码放入该函数。当用户在浏览页面时，只要在该按钮上单击，浏览器就会自动执行这个函数中的</a:t>
            </a:r>
            <a:r>
              <a:rPr lang="en-US" altLang="zh-CN" dirty="0"/>
              <a:t>JavaScript</a:t>
            </a:r>
            <a:r>
              <a:rPr lang="zh-CN" altLang="zh-CN" dirty="0"/>
              <a:t>代码</a:t>
            </a:r>
            <a:r>
              <a:rPr lang="zh-CN" altLang="zh-CN" dirty="0" smtClean="0"/>
              <a:t>。</a:t>
            </a:r>
            <a:endParaRPr lang="zh-CN" altLang="zh-CN"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67</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334040564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6.4  JavaScript</a:t>
            </a:r>
            <a:r>
              <a:rPr lang="zh-CN" altLang="zh-CN" dirty="0">
                <a:effectLst/>
              </a:rPr>
              <a:t>事件</a:t>
            </a:r>
            <a:endParaRPr lang="zh-CN" altLang="en-US" dirty="0"/>
          </a:p>
        </p:txBody>
      </p:sp>
      <p:sp>
        <p:nvSpPr>
          <p:cNvPr id="3" name="内容占位符 2"/>
          <p:cNvSpPr>
            <a:spLocks noGrp="1"/>
          </p:cNvSpPr>
          <p:nvPr>
            <p:ph idx="1"/>
          </p:nvPr>
        </p:nvSpPr>
        <p:spPr/>
        <p:txBody>
          <a:bodyPr>
            <a:normAutofit fontScale="92500" lnSpcReduction="10000"/>
          </a:bodyPr>
          <a:lstStyle/>
          <a:p>
            <a:r>
              <a:rPr lang="en-US" altLang="zh-CN" dirty="0"/>
              <a:t>6.4.1  </a:t>
            </a:r>
            <a:r>
              <a:rPr lang="zh-CN" altLang="zh-CN" dirty="0"/>
              <a:t>事件处理概述</a:t>
            </a:r>
          </a:p>
          <a:p>
            <a:pPr lvl="1"/>
            <a:r>
              <a:rPr lang="zh-CN" altLang="zh-CN" dirty="0"/>
              <a:t>如上所述，为特定对象的特定事件指定一个事件处理函数，就可以处理在该对象上触发的该事件。那么，如何完成这个函数的指定呢？通常的做法是为该对象添加一个与该事件有关的属性。</a:t>
            </a:r>
            <a:r>
              <a:rPr lang="zh-CN" altLang="zh-CN" dirty="0" smtClean="0"/>
              <a:t>例如</a:t>
            </a:r>
            <a:r>
              <a:rPr lang="zh-CN" altLang="en-US" dirty="0" smtClean="0"/>
              <a:t>例</a:t>
            </a:r>
            <a:r>
              <a:rPr lang="en-US" altLang="zh-CN" dirty="0" smtClean="0"/>
              <a:t>6.17</a:t>
            </a:r>
            <a:r>
              <a:rPr lang="zh-CN" altLang="zh-CN" dirty="0" smtClean="0"/>
              <a:t>的</a:t>
            </a:r>
            <a:r>
              <a:rPr lang="zh-CN" altLang="zh-CN" dirty="0"/>
              <a:t>代码是为一个</a:t>
            </a:r>
            <a:r>
              <a:rPr lang="en-US" altLang="zh-CN" dirty="0"/>
              <a:t>&lt;div&gt;</a:t>
            </a:r>
            <a:r>
              <a:rPr lang="zh-CN" altLang="zh-CN" dirty="0"/>
              <a:t>元素的鼠标单击事件指定了一个随机更换背景色的函数</a:t>
            </a:r>
            <a:r>
              <a:rPr lang="en-US" altLang="zh-CN" dirty="0" err="1"/>
              <a:t>changeColor</a:t>
            </a:r>
            <a:r>
              <a:rPr lang="en-US" altLang="zh-CN" dirty="0"/>
              <a:t>()</a:t>
            </a:r>
            <a:r>
              <a:rPr lang="zh-CN" altLang="zh-CN" dirty="0"/>
              <a:t>，只需通过给</a:t>
            </a:r>
            <a:r>
              <a:rPr lang="en-US" altLang="zh-CN" dirty="0"/>
              <a:t>&lt;div&gt;</a:t>
            </a:r>
            <a:r>
              <a:rPr lang="zh-CN" altLang="zh-CN" dirty="0"/>
              <a:t>标签添加一个</a:t>
            </a:r>
            <a:r>
              <a:rPr lang="en-US" altLang="zh-CN" dirty="0" err="1"/>
              <a:t>onClick</a:t>
            </a:r>
            <a:r>
              <a:rPr lang="zh-CN" altLang="zh-CN" dirty="0"/>
              <a:t>事件属性，并设置其值为</a:t>
            </a:r>
            <a:r>
              <a:rPr lang="en-US" altLang="zh-CN" dirty="0" err="1"/>
              <a:t>changeColor</a:t>
            </a:r>
            <a:r>
              <a:rPr lang="en-US" altLang="zh-CN" dirty="0"/>
              <a:t>()</a:t>
            </a:r>
            <a:r>
              <a:rPr lang="zh-CN" altLang="zh-CN" dirty="0"/>
              <a:t>，就可以响应该</a:t>
            </a:r>
            <a:r>
              <a:rPr lang="en-US" altLang="zh-CN" dirty="0"/>
              <a:t>&lt;div&gt;</a:t>
            </a:r>
            <a:r>
              <a:rPr lang="zh-CN" altLang="zh-CN" dirty="0"/>
              <a:t>元素的鼠标单击事件并实现背景色的变换。</a:t>
            </a:r>
          </a:p>
          <a:p>
            <a:pPr lvl="1"/>
            <a:r>
              <a:rPr lang="zh-CN" altLang="en-US" dirty="0" smtClean="0"/>
              <a:t>请阅读例</a:t>
            </a:r>
            <a:r>
              <a:rPr lang="en-US" altLang="zh-CN" dirty="0" smtClean="0"/>
              <a:t>6.17</a:t>
            </a:r>
            <a:r>
              <a:rPr lang="zh-CN" altLang="en-US" dirty="0" smtClean="0"/>
              <a:t>代码。</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68</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59113259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6.4  JavaScript</a:t>
            </a:r>
            <a:r>
              <a:rPr lang="zh-CN" altLang="zh-CN" dirty="0">
                <a:effectLst/>
              </a:rPr>
              <a:t>事件</a:t>
            </a:r>
            <a:endParaRPr lang="zh-CN" altLang="en-US" dirty="0"/>
          </a:p>
        </p:txBody>
      </p:sp>
      <p:sp>
        <p:nvSpPr>
          <p:cNvPr id="3" name="内容占位符 2"/>
          <p:cNvSpPr>
            <a:spLocks noGrp="1"/>
          </p:cNvSpPr>
          <p:nvPr>
            <p:ph idx="1"/>
          </p:nvPr>
        </p:nvSpPr>
        <p:spPr/>
        <p:txBody>
          <a:bodyPr>
            <a:normAutofit/>
          </a:bodyPr>
          <a:lstStyle/>
          <a:p>
            <a:r>
              <a:rPr lang="en-US" altLang="zh-CN" dirty="0"/>
              <a:t>6.4.2  </a:t>
            </a:r>
            <a:r>
              <a:rPr lang="zh-CN" altLang="zh-CN" dirty="0"/>
              <a:t>鼠标事件</a:t>
            </a:r>
          </a:p>
          <a:p>
            <a:pPr lvl="1"/>
            <a:r>
              <a:rPr lang="zh-CN" altLang="zh-CN" dirty="0"/>
              <a:t>表</a:t>
            </a:r>
            <a:r>
              <a:rPr lang="en-US" altLang="zh-CN" dirty="0"/>
              <a:t>6.7</a:t>
            </a:r>
            <a:r>
              <a:rPr lang="zh-CN" altLang="zh-CN" dirty="0"/>
              <a:t>列出了</a:t>
            </a:r>
            <a:r>
              <a:rPr lang="en-US" altLang="zh-CN" dirty="0"/>
              <a:t>JavaScript</a:t>
            </a:r>
            <a:r>
              <a:rPr lang="zh-CN" altLang="zh-CN" dirty="0"/>
              <a:t>中常用的鼠标事件</a:t>
            </a:r>
            <a:r>
              <a:rPr lang="zh-CN" altLang="zh-CN" dirty="0" smtClean="0"/>
              <a:t>。</a:t>
            </a:r>
            <a:endParaRPr lang="en-US" altLang="zh-CN" dirty="0" smtClean="0"/>
          </a:p>
          <a:p>
            <a:pPr lvl="1"/>
            <a:r>
              <a:rPr lang="zh-CN" altLang="en-US" dirty="0" smtClean="0"/>
              <a:t>请阅读例</a:t>
            </a:r>
            <a:r>
              <a:rPr lang="en-US" altLang="zh-CN" dirty="0" smtClean="0"/>
              <a:t>6.18</a:t>
            </a:r>
            <a:r>
              <a:rPr lang="zh-CN" altLang="en-US" dirty="0" smtClean="0"/>
              <a:t>代码。</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69</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graphicFrame>
        <p:nvGraphicFramePr>
          <p:cNvPr id="6" name="表格 5"/>
          <p:cNvGraphicFramePr>
            <a:graphicFrameLocks noGrp="1"/>
          </p:cNvGraphicFramePr>
          <p:nvPr>
            <p:extLst>
              <p:ext uri="{D42A27DB-BD31-4B8C-83A1-F6EECF244321}">
                <p14:modId xmlns:p14="http://schemas.microsoft.com/office/powerpoint/2010/main" val="4154004787"/>
              </p:ext>
            </p:extLst>
          </p:nvPr>
        </p:nvGraphicFramePr>
        <p:xfrm>
          <a:off x="762000" y="3471446"/>
          <a:ext cx="7696199" cy="2362201"/>
        </p:xfrm>
        <a:graphic>
          <a:graphicData uri="http://schemas.openxmlformats.org/drawingml/2006/table">
            <a:tbl>
              <a:tblPr>
                <a:tableStyleId>{E8B1032C-EA38-4F05-BA0D-38AFFFC7BED3}</a:tableStyleId>
              </a:tblPr>
              <a:tblGrid>
                <a:gridCol w="1371600"/>
                <a:gridCol w="2286000"/>
                <a:gridCol w="1441205"/>
                <a:gridCol w="2597394"/>
              </a:tblGrid>
              <a:tr h="246121">
                <a:tc>
                  <a:txBody>
                    <a:bodyPr/>
                    <a:lstStyle/>
                    <a:p>
                      <a:pPr indent="269875" algn="ctr">
                        <a:lnSpc>
                          <a:spcPts val="1450"/>
                        </a:lnSpc>
                        <a:spcAft>
                          <a:spcPts val="150"/>
                        </a:spcAft>
                      </a:pPr>
                      <a:r>
                        <a:rPr lang="zh-CN" sz="1200" b="1" kern="100" dirty="0">
                          <a:effectLst/>
                        </a:rPr>
                        <a:t>事件</a:t>
                      </a:r>
                      <a:endParaRPr lang="zh-CN" sz="1200" b="1" kern="1050" dirty="0">
                        <a:effectLst/>
                        <a:latin typeface="Times New Roman"/>
                        <a:ea typeface="宋体"/>
                      </a:endParaRPr>
                    </a:p>
                  </a:txBody>
                  <a:tcPr marL="28575" marR="28575" marT="0" marB="0" anchor="ctr"/>
                </a:tc>
                <a:tc>
                  <a:txBody>
                    <a:bodyPr/>
                    <a:lstStyle/>
                    <a:p>
                      <a:pPr indent="269875" algn="ctr">
                        <a:lnSpc>
                          <a:spcPts val="1450"/>
                        </a:lnSpc>
                        <a:spcAft>
                          <a:spcPts val="150"/>
                        </a:spcAft>
                      </a:pPr>
                      <a:r>
                        <a:rPr lang="zh-CN" sz="1200" b="1" kern="100" dirty="0">
                          <a:effectLst/>
                        </a:rPr>
                        <a:t>说明</a:t>
                      </a:r>
                      <a:endParaRPr lang="zh-CN" sz="1200" b="1" kern="1050" dirty="0">
                        <a:effectLst/>
                        <a:latin typeface="Times New Roman"/>
                        <a:ea typeface="宋体"/>
                      </a:endParaRPr>
                    </a:p>
                  </a:txBody>
                  <a:tcPr marL="28575" marR="28575" marT="0" marB="0" anchor="ctr"/>
                </a:tc>
                <a:tc>
                  <a:txBody>
                    <a:bodyPr/>
                    <a:lstStyle/>
                    <a:p>
                      <a:pPr indent="269875" algn="ctr">
                        <a:lnSpc>
                          <a:spcPts val="1450"/>
                        </a:lnSpc>
                        <a:spcAft>
                          <a:spcPts val="150"/>
                        </a:spcAft>
                      </a:pPr>
                      <a:r>
                        <a:rPr lang="zh-CN" sz="1200" b="1" kern="100" dirty="0">
                          <a:effectLst/>
                        </a:rPr>
                        <a:t>事件</a:t>
                      </a:r>
                      <a:endParaRPr lang="zh-CN" sz="1200" b="1" kern="1050" dirty="0">
                        <a:effectLst/>
                        <a:latin typeface="Times New Roman"/>
                        <a:ea typeface="宋体"/>
                      </a:endParaRPr>
                    </a:p>
                  </a:txBody>
                  <a:tcPr marL="28575" marR="28575" marT="0" marB="0" anchor="ctr"/>
                </a:tc>
                <a:tc>
                  <a:txBody>
                    <a:bodyPr/>
                    <a:lstStyle/>
                    <a:p>
                      <a:pPr indent="269875" algn="ctr">
                        <a:lnSpc>
                          <a:spcPts val="1450"/>
                        </a:lnSpc>
                        <a:spcAft>
                          <a:spcPts val="150"/>
                        </a:spcAft>
                      </a:pPr>
                      <a:r>
                        <a:rPr lang="zh-CN" sz="1200" b="1" kern="100" dirty="0">
                          <a:effectLst/>
                        </a:rPr>
                        <a:t>说明</a:t>
                      </a:r>
                      <a:endParaRPr lang="zh-CN" sz="1200" b="1" kern="1050" dirty="0">
                        <a:effectLst/>
                        <a:latin typeface="Times New Roman"/>
                        <a:ea typeface="宋体"/>
                      </a:endParaRPr>
                    </a:p>
                  </a:txBody>
                  <a:tcPr marL="28575" marR="28575" marT="0" marB="0" anchor="ctr"/>
                </a:tc>
              </a:tr>
              <a:tr h="529020">
                <a:tc>
                  <a:txBody>
                    <a:bodyPr/>
                    <a:lstStyle/>
                    <a:p>
                      <a:pPr indent="269875" algn="l">
                        <a:lnSpc>
                          <a:spcPts val="1450"/>
                        </a:lnSpc>
                        <a:spcAft>
                          <a:spcPts val="150"/>
                        </a:spcAft>
                      </a:pPr>
                      <a:r>
                        <a:rPr lang="en-US" sz="1200" kern="100">
                          <a:effectLst/>
                        </a:rPr>
                        <a:t>onClick</a:t>
                      </a:r>
                      <a:endParaRPr lang="zh-CN" sz="12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zh-CN" sz="1200" kern="100">
                          <a:effectLst/>
                        </a:rPr>
                        <a:t>鼠标单击对象</a:t>
                      </a:r>
                      <a:endParaRPr lang="zh-CN" sz="12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en-US" sz="1200" kern="100">
                          <a:effectLst/>
                        </a:rPr>
                        <a:t>onMouseDown</a:t>
                      </a:r>
                      <a:endParaRPr lang="zh-CN" sz="12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zh-CN" sz="1200" kern="100" dirty="0">
                          <a:effectLst/>
                        </a:rPr>
                        <a:t>某个鼠标按键被按下</a:t>
                      </a:r>
                      <a:endParaRPr lang="zh-CN" sz="1200" kern="1050" dirty="0">
                        <a:effectLst/>
                        <a:latin typeface="Times New Roman"/>
                        <a:ea typeface="宋体"/>
                      </a:endParaRPr>
                    </a:p>
                  </a:txBody>
                  <a:tcPr marL="28575" marR="28575" marT="0" marB="0" anchor="ctr"/>
                </a:tc>
              </a:tr>
              <a:tr h="529020">
                <a:tc>
                  <a:txBody>
                    <a:bodyPr/>
                    <a:lstStyle/>
                    <a:p>
                      <a:pPr indent="269875" algn="l">
                        <a:lnSpc>
                          <a:spcPts val="1450"/>
                        </a:lnSpc>
                        <a:spcAft>
                          <a:spcPts val="150"/>
                        </a:spcAft>
                      </a:pPr>
                      <a:r>
                        <a:rPr lang="en-US" sz="1200" kern="100">
                          <a:effectLst/>
                        </a:rPr>
                        <a:t>onDblClick</a:t>
                      </a:r>
                      <a:endParaRPr lang="zh-CN" sz="12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zh-CN" sz="1200" kern="100">
                          <a:effectLst/>
                        </a:rPr>
                        <a:t>鼠标双击对象</a:t>
                      </a:r>
                      <a:endParaRPr lang="zh-CN" sz="12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en-US" sz="1200" kern="100">
                          <a:effectLst/>
                        </a:rPr>
                        <a:t>onMouseUp</a:t>
                      </a:r>
                      <a:endParaRPr lang="zh-CN" sz="12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zh-CN" sz="1200" kern="100">
                          <a:effectLst/>
                        </a:rPr>
                        <a:t>某个鼠标按键被松开</a:t>
                      </a:r>
                      <a:endParaRPr lang="zh-CN" sz="1200" kern="1050">
                        <a:effectLst/>
                        <a:latin typeface="Times New Roman"/>
                        <a:ea typeface="宋体"/>
                      </a:endParaRPr>
                    </a:p>
                  </a:txBody>
                  <a:tcPr marL="28575" marR="28575" marT="0" marB="0" anchor="ctr"/>
                </a:tc>
              </a:tr>
              <a:tr h="529020">
                <a:tc>
                  <a:txBody>
                    <a:bodyPr/>
                    <a:lstStyle/>
                    <a:p>
                      <a:pPr indent="269875" algn="l">
                        <a:lnSpc>
                          <a:spcPts val="1450"/>
                        </a:lnSpc>
                        <a:spcAft>
                          <a:spcPts val="150"/>
                        </a:spcAft>
                      </a:pPr>
                      <a:r>
                        <a:rPr lang="en-US" sz="1200" kern="100">
                          <a:effectLst/>
                        </a:rPr>
                        <a:t>onMouseOver</a:t>
                      </a:r>
                      <a:endParaRPr lang="zh-CN" sz="12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zh-CN" sz="1200" kern="100">
                          <a:effectLst/>
                        </a:rPr>
                        <a:t>鼠标光标移到对象上方</a:t>
                      </a:r>
                      <a:endParaRPr lang="zh-CN" sz="12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en-US" sz="1200" kern="100">
                          <a:effectLst/>
                        </a:rPr>
                        <a:t>onMouseMove</a:t>
                      </a:r>
                      <a:endParaRPr lang="zh-CN" sz="12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zh-CN" sz="1200" kern="100">
                          <a:effectLst/>
                        </a:rPr>
                        <a:t>鼠标在对象上方移动</a:t>
                      </a:r>
                      <a:endParaRPr lang="zh-CN" sz="1200" kern="1050">
                        <a:effectLst/>
                        <a:latin typeface="Times New Roman"/>
                        <a:ea typeface="宋体"/>
                      </a:endParaRPr>
                    </a:p>
                  </a:txBody>
                  <a:tcPr marL="28575" marR="28575" marT="0" marB="0" anchor="ctr"/>
                </a:tc>
              </a:tr>
              <a:tr h="529020">
                <a:tc>
                  <a:txBody>
                    <a:bodyPr/>
                    <a:lstStyle/>
                    <a:p>
                      <a:pPr indent="269875" algn="l">
                        <a:lnSpc>
                          <a:spcPts val="1450"/>
                        </a:lnSpc>
                        <a:spcAft>
                          <a:spcPts val="150"/>
                        </a:spcAft>
                      </a:pPr>
                      <a:r>
                        <a:rPr lang="en-US" sz="1200" kern="100">
                          <a:effectLst/>
                        </a:rPr>
                        <a:t>onMouseOut</a:t>
                      </a:r>
                      <a:endParaRPr lang="zh-CN" sz="12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zh-CN" sz="1200" kern="100">
                          <a:effectLst/>
                        </a:rPr>
                        <a:t>鼠标光标从对象上方移开</a:t>
                      </a:r>
                      <a:endParaRPr lang="zh-CN" sz="12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en-US" sz="1200" kern="100">
                          <a:effectLst/>
                        </a:rPr>
                        <a:t> </a:t>
                      </a:r>
                      <a:endParaRPr lang="zh-CN" sz="12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en-US" sz="1200" kern="100" dirty="0">
                          <a:effectLst/>
                        </a:rPr>
                        <a:t> </a:t>
                      </a:r>
                      <a:endParaRPr lang="zh-CN" sz="1200" kern="1050" dirty="0">
                        <a:effectLst/>
                        <a:latin typeface="Times New Roman"/>
                        <a:ea typeface="宋体"/>
                      </a:endParaRPr>
                    </a:p>
                  </a:txBody>
                  <a:tcPr marL="28575" marR="28575" marT="0" marB="0" anchor="ctr"/>
                </a:tc>
              </a:tr>
            </a:tbl>
          </a:graphicData>
        </a:graphic>
      </p:graphicFrame>
      <p:sp>
        <p:nvSpPr>
          <p:cNvPr id="7" name="TextBox 6"/>
          <p:cNvSpPr txBox="1"/>
          <p:nvPr/>
        </p:nvSpPr>
        <p:spPr>
          <a:xfrm>
            <a:off x="2590800" y="5986046"/>
            <a:ext cx="3432350" cy="338554"/>
          </a:xfrm>
          <a:prstGeom prst="rect">
            <a:avLst/>
          </a:prstGeom>
          <a:noFill/>
        </p:spPr>
        <p:txBody>
          <a:bodyPr wrap="none" rtlCol="0">
            <a:spAutoFit/>
          </a:bodyPr>
          <a:lstStyle/>
          <a:p>
            <a:r>
              <a:rPr lang="zh-CN" altLang="zh-CN" dirty="0"/>
              <a:t>表</a:t>
            </a:r>
            <a:r>
              <a:rPr lang="en-US" altLang="zh-CN" dirty="0"/>
              <a:t>6.7  JavaScript</a:t>
            </a:r>
            <a:r>
              <a:rPr lang="zh-CN" altLang="zh-CN" dirty="0"/>
              <a:t>常用的鼠标事件</a:t>
            </a:r>
            <a:endParaRPr lang="zh-CN" altLang="en-US" dirty="0"/>
          </a:p>
        </p:txBody>
      </p:sp>
    </p:spTree>
    <p:extLst>
      <p:ext uri="{BB962C8B-B14F-4D97-AF65-F5344CB8AC3E}">
        <p14:creationId xmlns:p14="http://schemas.microsoft.com/office/powerpoint/2010/main" val="25911325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6.1 JavaScript</a:t>
            </a:r>
            <a:r>
              <a:rPr lang="zh-CN" altLang="en-US" dirty="0" smtClean="0"/>
              <a:t>概述</a:t>
            </a:r>
            <a:endParaRPr lang="zh-CN" altLang="en-US" dirty="0"/>
          </a:p>
        </p:txBody>
      </p:sp>
      <p:sp>
        <p:nvSpPr>
          <p:cNvPr id="3" name="内容占位符 2"/>
          <p:cNvSpPr>
            <a:spLocks noGrp="1"/>
          </p:cNvSpPr>
          <p:nvPr>
            <p:ph idx="1"/>
          </p:nvPr>
        </p:nvSpPr>
        <p:spPr/>
        <p:txBody>
          <a:bodyPr>
            <a:normAutofit fontScale="92500" lnSpcReduction="10000"/>
          </a:bodyPr>
          <a:lstStyle/>
          <a:p>
            <a:r>
              <a:rPr lang="en-US" altLang="zh-CN" dirty="0"/>
              <a:t>3</a:t>
            </a:r>
            <a:r>
              <a:rPr lang="zh-CN" altLang="en-US" dirty="0"/>
              <a:t>．</a:t>
            </a:r>
            <a:r>
              <a:rPr lang="en-US" altLang="zh-CN" dirty="0"/>
              <a:t>JavaScript</a:t>
            </a:r>
            <a:r>
              <a:rPr lang="zh-CN" altLang="en-US" dirty="0"/>
              <a:t>的特点</a:t>
            </a:r>
          </a:p>
          <a:p>
            <a:r>
              <a:rPr lang="zh-CN" altLang="en-US" dirty="0"/>
              <a:t>（</a:t>
            </a:r>
            <a:r>
              <a:rPr lang="en-US" altLang="zh-CN" dirty="0"/>
              <a:t>3</a:t>
            </a:r>
            <a:r>
              <a:rPr lang="zh-CN" altLang="en-US" dirty="0"/>
              <a:t>）动态性</a:t>
            </a:r>
          </a:p>
          <a:p>
            <a:pPr lvl="1"/>
            <a:r>
              <a:rPr lang="en-US" altLang="zh-CN" dirty="0"/>
              <a:t>JavaScript</a:t>
            </a:r>
            <a:r>
              <a:rPr lang="zh-CN" altLang="en-US" dirty="0"/>
              <a:t>是动态的，它可以直接对用户的操作做出响应而无须经过</a:t>
            </a:r>
            <a:r>
              <a:rPr lang="en-US" altLang="zh-CN" dirty="0"/>
              <a:t>Web</a:t>
            </a:r>
            <a:r>
              <a:rPr lang="zh-CN" altLang="en-US" dirty="0"/>
              <a:t>服务器程序的处理，这样一方面加快了响应速度，另一方面也减轻了服务器的负担，这些都极大地增强了网页的互动性。</a:t>
            </a:r>
            <a:r>
              <a:rPr lang="en-US" altLang="zh-CN" dirty="0"/>
              <a:t>JavaScript</a:t>
            </a:r>
            <a:r>
              <a:rPr lang="zh-CN" altLang="en-US" dirty="0"/>
              <a:t>对用户操作的响应是采用事件驱动的方式实现的，比如点击鼠标、提交表单、移动窗口、选择菜单等都可以视为事件。当某一事件发生后，会有对应的事件处理程序负责进行处理，从而实现相应的功能</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7</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67472833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6.4  JavaScript</a:t>
            </a:r>
            <a:r>
              <a:rPr lang="zh-CN" altLang="zh-CN" dirty="0">
                <a:effectLst/>
              </a:rPr>
              <a:t>事件</a:t>
            </a:r>
            <a:endParaRPr lang="zh-CN" altLang="en-US" dirty="0"/>
          </a:p>
        </p:txBody>
      </p:sp>
      <p:sp>
        <p:nvSpPr>
          <p:cNvPr id="3" name="内容占位符 2"/>
          <p:cNvSpPr>
            <a:spLocks noGrp="1"/>
          </p:cNvSpPr>
          <p:nvPr>
            <p:ph idx="1"/>
          </p:nvPr>
        </p:nvSpPr>
        <p:spPr/>
        <p:txBody>
          <a:bodyPr>
            <a:normAutofit/>
          </a:bodyPr>
          <a:lstStyle/>
          <a:p>
            <a:r>
              <a:rPr lang="en-US" altLang="zh-CN" dirty="0"/>
              <a:t>6.4.3  </a:t>
            </a:r>
            <a:r>
              <a:rPr lang="zh-CN" altLang="en-US" dirty="0"/>
              <a:t>键盘事件</a:t>
            </a:r>
          </a:p>
          <a:p>
            <a:pPr lvl="1"/>
            <a:r>
              <a:rPr lang="zh-CN" altLang="en-US" dirty="0"/>
              <a:t>表</a:t>
            </a:r>
            <a:r>
              <a:rPr lang="en-US" altLang="zh-CN" dirty="0"/>
              <a:t>6.8</a:t>
            </a:r>
            <a:r>
              <a:rPr lang="zh-CN" altLang="en-US" dirty="0"/>
              <a:t>列出了</a:t>
            </a:r>
            <a:r>
              <a:rPr lang="en-US" altLang="zh-CN" dirty="0"/>
              <a:t>JavaScript</a:t>
            </a:r>
            <a:r>
              <a:rPr lang="zh-CN" altLang="en-US" dirty="0"/>
              <a:t>中常用的键盘事件。</a:t>
            </a:r>
          </a:p>
          <a:p>
            <a:pPr lvl="1"/>
            <a:r>
              <a:rPr lang="zh-CN" altLang="en-US" dirty="0" smtClean="0"/>
              <a:t>请阅读例</a:t>
            </a:r>
            <a:r>
              <a:rPr lang="en-US" altLang="zh-CN" dirty="0" smtClean="0"/>
              <a:t>6.19</a:t>
            </a:r>
            <a:r>
              <a:rPr lang="zh-CN" altLang="en-US" dirty="0" smtClean="0"/>
              <a:t>代码。</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70</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
        <p:nvSpPr>
          <p:cNvPr id="7" name="TextBox 6"/>
          <p:cNvSpPr txBox="1"/>
          <p:nvPr/>
        </p:nvSpPr>
        <p:spPr>
          <a:xfrm>
            <a:off x="2590800" y="5986046"/>
            <a:ext cx="3432350" cy="338554"/>
          </a:xfrm>
          <a:prstGeom prst="rect">
            <a:avLst/>
          </a:prstGeom>
          <a:noFill/>
        </p:spPr>
        <p:txBody>
          <a:bodyPr wrap="none" rtlCol="0">
            <a:spAutoFit/>
          </a:bodyPr>
          <a:lstStyle/>
          <a:p>
            <a:r>
              <a:rPr lang="zh-CN" altLang="zh-CN" dirty="0"/>
              <a:t>表</a:t>
            </a:r>
            <a:r>
              <a:rPr lang="en-US" altLang="zh-CN" dirty="0" smtClean="0"/>
              <a:t>6.8  </a:t>
            </a:r>
            <a:r>
              <a:rPr lang="en-US" altLang="zh-CN" dirty="0"/>
              <a:t>JavaScript</a:t>
            </a:r>
            <a:r>
              <a:rPr lang="zh-CN" altLang="zh-CN" dirty="0"/>
              <a:t>常用</a:t>
            </a:r>
            <a:r>
              <a:rPr lang="zh-CN" altLang="zh-CN" dirty="0" smtClean="0"/>
              <a:t>的</a:t>
            </a:r>
            <a:r>
              <a:rPr lang="zh-CN" altLang="en-US" dirty="0" smtClean="0"/>
              <a:t>键盘</a:t>
            </a:r>
            <a:r>
              <a:rPr lang="zh-CN" altLang="zh-CN" dirty="0" smtClean="0"/>
              <a:t>事件</a:t>
            </a:r>
            <a:endParaRPr lang="zh-CN" altLang="en-US" dirty="0"/>
          </a:p>
        </p:txBody>
      </p:sp>
      <p:graphicFrame>
        <p:nvGraphicFramePr>
          <p:cNvPr id="8" name="表格 7"/>
          <p:cNvGraphicFramePr>
            <a:graphicFrameLocks noGrp="1"/>
          </p:cNvGraphicFramePr>
          <p:nvPr>
            <p:extLst>
              <p:ext uri="{D42A27DB-BD31-4B8C-83A1-F6EECF244321}">
                <p14:modId xmlns:p14="http://schemas.microsoft.com/office/powerpoint/2010/main" val="614626735"/>
              </p:ext>
            </p:extLst>
          </p:nvPr>
        </p:nvGraphicFramePr>
        <p:xfrm>
          <a:off x="660575" y="3657600"/>
          <a:ext cx="7797625" cy="1828800"/>
        </p:xfrm>
        <a:graphic>
          <a:graphicData uri="http://schemas.openxmlformats.org/drawingml/2006/table">
            <a:tbl>
              <a:tblPr>
                <a:tableStyleId>{E8B1032C-EA38-4F05-BA0D-38AFFFC7BED3}</a:tableStyleId>
              </a:tblPr>
              <a:tblGrid>
                <a:gridCol w="1227496"/>
                <a:gridCol w="2672309"/>
                <a:gridCol w="1266196"/>
                <a:gridCol w="2631624"/>
              </a:tblGrid>
              <a:tr h="345130">
                <a:tc>
                  <a:txBody>
                    <a:bodyPr/>
                    <a:lstStyle/>
                    <a:p>
                      <a:pPr indent="269875" algn="ctr">
                        <a:lnSpc>
                          <a:spcPts val="1450"/>
                        </a:lnSpc>
                        <a:spcAft>
                          <a:spcPts val="150"/>
                        </a:spcAft>
                      </a:pPr>
                      <a:r>
                        <a:rPr lang="zh-CN" sz="1200" b="1" kern="100" dirty="0">
                          <a:effectLst/>
                        </a:rPr>
                        <a:t>事件</a:t>
                      </a:r>
                      <a:endParaRPr lang="zh-CN" sz="1200" b="1" kern="1050" dirty="0">
                        <a:effectLst/>
                        <a:latin typeface="Times New Roman"/>
                        <a:ea typeface="宋体"/>
                      </a:endParaRPr>
                    </a:p>
                  </a:txBody>
                  <a:tcPr marL="28575" marR="28575" marT="0" marB="0" anchor="ctr"/>
                </a:tc>
                <a:tc>
                  <a:txBody>
                    <a:bodyPr/>
                    <a:lstStyle/>
                    <a:p>
                      <a:pPr indent="269875" algn="ctr">
                        <a:lnSpc>
                          <a:spcPts val="1450"/>
                        </a:lnSpc>
                        <a:spcAft>
                          <a:spcPts val="150"/>
                        </a:spcAft>
                      </a:pPr>
                      <a:r>
                        <a:rPr lang="zh-CN" sz="1200" b="1" kern="100" dirty="0">
                          <a:effectLst/>
                        </a:rPr>
                        <a:t>说明</a:t>
                      </a:r>
                      <a:endParaRPr lang="zh-CN" sz="1200" b="1" kern="1050" dirty="0">
                        <a:effectLst/>
                        <a:latin typeface="Times New Roman"/>
                        <a:ea typeface="宋体"/>
                      </a:endParaRPr>
                    </a:p>
                  </a:txBody>
                  <a:tcPr marL="28575" marR="28575" marT="0" marB="0" anchor="ctr"/>
                </a:tc>
                <a:tc>
                  <a:txBody>
                    <a:bodyPr/>
                    <a:lstStyle/>
                    <a:p>
                      <a:pPr indent="269875" algn="ctr">
                        <a:lnSpc>
                          <a:spcPts val="1450"/>
                        </a:lnSpc>
                        <a:spcAft>
                          <a:spcPts val="150"/>
                        </a:spcAft>
                      </a:pPr>
                      <a:r>
                        <a:rPr lang="zh-CN" sz="1200" b="1" kern="100" dirty="0">
                          <a:effectLst/>
                        </a:rPr>
                        <a:t>事件</a:t>
                      </a:r>
                      <a:endParaRPr lang="zh-CN" sz="1200" b="1" kern="1050" dirty="0">
                        <a:effectLst/>
                        <a:latin typeface="Times New Roman"/>
                        <a:ea typeface="宋体"/>
                      </a:endParaRPr>
                    </a:p>
                  </a:txBody>
                  <a:tcPr marL="28575" marR="28575" marT="0" marB="0" anchor="ctr"/>
                </a:tc>
                <a:tc>
                  <a:txBody>
                    <a:bodyPr/>
                    <a:lstStyle/>
                    <a:p>
                      <a:pPr indent="269875" algn="ctr">
                        <a:lnSpc>
                          <a:spcPts val="1450"/>
                        </a:lnSpc>
                        <a:spcAft>
                          <a:spcPts val="150"/>
                        </a:spcAft>
                      </a:pPr>
                      <a:r>
                        <a:rPr lang="zh-CN" sz="1200" b="1" kern="100" dirty="0">
                          <a:effectLst/>
                        </a:rPr>
                        <a:t>说明</a:t>
                      </a:r>
                      <a:endParaRPr lang="zh-CN" sz="1200" b="1" kern="1050" dirty="0">
                        <a:effectLst/>
                        <a:latin typeface="Times New Roman"/>
                        <a:ea typeface="宋体"/>
                      </a:endParaRPr>
                    </a:p>
                  </a:txBody>
                  <a:tcPr marL="28575" marR="28575" marT="0" marB="0" anchor="ctr"/>
                </a:tc>
              </a:tr>
              <a:tr h="741835">
                <a:tc>
                  <a:txBody>
                    <a:bodyPr/>
                    <a:lstStyle/>
                    <a:p>
                      <a:pPr indent="269875" algn="l">
                        <a:lnSpc>
                          <a:spcPts val="1450"/>
                        </a:lnSpc>
                        <a:spcAft>
                          <a:spcPts val="150"/>
                        </a:spcAft>
                      </a:pPr>
                      <a:r>
                        <a:rPr lang="en-US" sz="1200" kern="100">
                          <a:effectLst/>
                        </a:rPr>
                        <a:t>onKeyDown</a:t>
                      </a:r>
                      <a:endParaRPr lang="zh-CN" sz="12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zh-CN" sz="1200" kern="100">
                          <a:effectLst/>
                        </a:rPr>
                        <a:t>键盘的某个键被按下</a:t>
                      </a:r>
                      <a:endParaRPr lang="zh-CN" sz="12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en-US" sz="1200" kern="100">
                          <a:effectLst/>
                        </a:rPr>
                        <a:t>onKeyUp</a:t>
                      </a:r>
                      <a:endParaRPr lang="zh-CN" sz="12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zh-CN" sz="1200" kern="100">
                          <a:effectLst/>
                        </a:rPr>
                        <a:t>键盘的某个键被松开</a:t>
                      </a:r>
                      <a:endParaRPr lang="zh-CN" sz="1200" kern="1050">
                        <a:effectLst/>
                        <a:latin typeface="Times New Roman"/>
                        <a:ea typeface="宋体"/>
                      </a:endParaRPr>
                    </a:p>
                  </a:txBody>
                  <a:tcPr marL="28575" marR="28575" marT="0" marB="0" anchor="ctr"/>
                </a:tc>
              </a:tr>
              <a:tr h="741835">
                <a:tc>
                  <a:txBody>
                    <a:bodyPr/>
                    <a:lstStyle/>
                    <a:p>
                      <a:pPr indent="269875" algn="l">
                        <a:lnSpc>
                          <a:spcPts val="1450"/>
                        </a:lnSpc>
                        <a:spcAft>
                          <a:spcPts val="150"/>
                        </a:spcAft>
                      </a:pPr>
                      <a:r>
                        <a:rPr lang="en-US" sz="1200" kern="100">
                          <a:effectLst/>
                        </a:rPr>
                        <a:t>onKeyPress</a:t>
                      </a:r>
                      <a:endParaRPr lang="zh-CN" sz="12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zh-CN" sz="1200" kern="100">
                          <a:effectLst/>
                        </a:rPr>
                        <a:t>键盘的某个键被按下或按住</a:t>
                      </a:r>
                      <a:endParaRPr lang="zh-CN" sz="12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en-US" sz="1200" kern="100">
                          <a:effectLst/>
                        </a:rPr>
                        <a:t> </a:t>
                      </a:r>
                      <a:endParaRPr lang="zh-CN" sz="12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en-US" sz="1200" kern="100" dirty="0">
                          <a:effectLst/>
                        </a:rPr>
                        <a:t> </a:t>
                      </a:r>
                      <a:endParaRPr lang="zh-CN" sz="1200" kern="1050" dirty="0">
                        <a:effectLst/>
                        <a:latin typeface="Times New Roman"/>
                        <a:ea typeface="宋体"/>
                      </a:endParaRPr>
                    </a:p>
                  </a:txBody>
                  <a:tcPr marL="28575" marR="28575" marT="0" marB="0" anchor="ctr"/>
                </a:tc>
              </a:tr>
            </a:tbl>
          </a:graphicData>
        </a:graphic>
      </p:graphicFrame>
    </p:spTree>
    <p:extLst>
      <p:ext uri="{BB962C8B-B14F-4D97-AF65-F5344CB8AC3E}">
        <p14:creationId xmlns:p14="http://schemas.microsoft.com/office/powerpoint/2010/main" val="344741349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6.4  JavaScript</a:t>
            </a:r>
            <a:r>
              <a:rPr lang="zh-CN" altLang="zh-CN" dirty="0">
                <a:effectLst/>
              </a:rPr>
              <a:t>事件</a:t>
            </a:r>
            <a:endParaRPr lang="zh-CN" altLang="en-US" dirty="0"/>
          </a:p>
        </p:txBody>
      </p:sp>
      <p:sp>
        <p:nvSpPr>
          <p:cNvPr id="3" name="内容占位符 2"/>
          <p:cNvSpPr>
            <a:spLocks noGrp="1"/>
          </p:cNvSpPr>
          <p:nvPr>
            <p:ph idx="1"/>
          </p:nvPr>
        </p:nvSpPr>
        <p:spPr/>
        <p:txBody>
          <a:bodyPr>
            <a:normAutofit/>
          </a:bodyPr>
          <a:lstStyle/>
          <a:p>
            <a:r>
              <a:rPr lang="en-US" altLang="zh-CN" dirty="0"/>
              <a:t>6.4.4  </a:t>
            </a:r>
            <a:r>
              <a:rPr lang="zh-CN" altLang="en-US" dirty="0"/>
              <a:t>其他事件</a:t>
            </a:r>
          </a:p>
          <a:p>
            <a:pPr lvl="1"/>
            <a:r>
              <a:rPr lang="zh-CN" altLang="en-US" dirty="0"/>
              <a:t>表</a:t>
            </a:r>
            <a:r>
              <a:rPr lang="en-US" altLang="zh-CN" dirty="0"/>
              <a:t>6.9</a:t>
            </a:r>
            <a:r>
              <a:rPr lang="zh-CN" altLang="en-US" dirty="0"/>
              <a:t>列出了</a:t>
            </a:r>
            <a:r>
              <a:rPr lang="en-US" altLang="zh-CN" dirty="0"/>
              <a:t>JavaScript</a:t>
            </a:r>
            <a:r>
              <a:rPr lang="zh-CN" altLang="en-US" dirty="0"/>
              <a:t>中常用的其他事件</a:t>
            </a:r>
            <a:r>
              <a:rPr lang="zh-CN" altLang="en-US" dirty="0" smtClean="0"/>
              <a:t>。</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71</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
        <p:nvSpPr>
          <p:cNvPr id="7" name="TextBox 6"/>
          <p:cNvSpPr txBox="1"/>
          <p:nvPr/>
        </p:nvSpPr>
        <p:spPr>
          <a:xfrm>
            <a:off x="2590800" y="5681246"/>
            <a:ext cx="3432350" cy="338554"/>
          </a:xfrm>
          <a:prstGeom prst="rect">
            <a:avLst/>
          </a:prstGeom>
          <a:noFill/>
        </p:spPr>
        <p:txBody>
          <a:bodyPr wrap="none" rtlCol="0">
            <a:spAutoFit/>
          </a:bodyPr>
          <a:lstStyle/>
          <a:p>
            <a:r>
              <a:rPr lang="zh-CN" altLang="zh-CN" dirty="0"/>
              <a:t>表</a:t>
            </a:r>
            <a:r>
              <a:rPr lang="en-US" altLang="zh-CN" dirty="0"/>
              <a:t>6.9  JavaScript</a:t>
            </a:r>
            <a:r>
              <a:rPr lang="zh-CN" altLang="zh-CN" dirty="0"/>
              <a:t>常用的其他事件</a:t>
            </a:r>
            <a:endParaRPr lang="zh-CN" altLang="en-US" dirty="0"/>
          </a:p>
        </p:txBody>
      </p:sp>
      <p:graphicFrame>
        <p:nvGraphicFramePr>
          <p:cNvPr id="6" name="表格 5"/>
          <p:cNvGraphicFramePr>
            <a:graphicFrameLocks noGrp="1"/>
          </p:cNvGraphicFramePr>
          <p:nvPr>
            <p:extLst>
              <p:ext uri="{D42A27DB-BD31-4B8C-83A1-F6EECF244321}">
                <p14:modId xmlns:p14="http://schemas.microsoft.com/office/powerpoint/2010/main" val="3887986234"/>
              </p:ext>
            </p:extLst>
          </p:nvPr>
        </p:nvGraphicFramePr>
        <p:xfrm>
          <a:off x="660575" y="3124200"/>
          <a:ext cx="7950025" cy="2133599"/>
        </p:xfrm>
        <a:graphic>
          <a:graphicData uri="http://schemas.openxmlformats.org/drawingml/2006/table">
            <a:tbl>
              <a:tblPr>
                <a:tableStyleId>{E8B1032C-EA38-4F05-BA0D-38AFFFC7BED3}</a:tableStyleId>
              </a:tblPr>
              <a:tblGrid>
                <a:gridCol w="1251486"/>
                <a:gridCol w="2724538"/>
                <a:gridCol w="1290943"/>
                <a:gridCol w="2683058"/>
              </a:tblGrid>
              <a:tr h="350529">
                <a:tc>
                  <a:txBody>
                    <a:bodyPr/>
                    <a:lstStyle/>
                    <a:p>
                      <a:pPr indent="269875" algn="ctr">
                        <a:lnSpc>
                          <a:spcPts val="1450"/>
                        </a:lnSpc>
                        <a:spcAft>
                          <a:spcPts val="150"/>
                        </a:spcAft>
                      </a:pPr>
                      <a:r>
                        <a:rPr lang="zh-CN" sz="1200" b="1" kern="100" dirty="0">
                          <a:effectLst/>
                        </a:rPr>
                        <a:t>事件</a:t>
                      </a:r>
                      <a:endParaRPr lang="zh-CN" sz="1200" b="1" kern="1050" dirty="0">
                        <a:effectLst/>
                        <a:latin typeface="Times New Roman"/>
                        <a:ea typeface="宋体"/>
                      </a:endParaRPr>
                    </a:p>
                  </a:txBody>
                  <a:tcPr marL="28575" marR="28575" marT="0" marB="0" anchor="ctr"/>
                </a:tc>
                <a:tc>
                  <a:txBody>
                    <a:bodyPr/>
                    <a:lstStyle/>
                    <a:p>
                      <a:pPr indent="269875" algn="ctr">
                        <a:lnSpc>
                          <a:spcPts val="1450"/>
                        </a:lnSpc>
                        <a:spcAft>
                          <a:spcPts val="150"/>
                        </a:spcAft>
                      </a:pPr>
                      <a:r>
                        <a:rPr lang="zh-CN" sz="1200" b="1" kern="100" dirty="0">
                          <a:effectLst/>
                        </a:rPr>
                        <a:t>说明</a:t>
                      </a:r>
                      <a:endParaRPr lang="zh-CN" sz="1200" b="1" kern="1050" dirty="0">
                        <a:effectLst/>
                        <a:latin typeface="Times New Roman"/>
                        <a:ea typeface="宋体"/>
                      </a:endParaRPr>
                    </a:p>
                  </a:txBody>
                  <a:tcPr marL="28575" marR="28575" marT="0" marB="0" anchor="ctr"/>
                </a:tc>
                <a:tc>
                  <a:txBody>
                    <a:bodyPr/>
                    <a:lstStyle/>
                    <a:p>
                      <a:pPr indent="269875" algn="ctr">
                        <a:lnSpc>
                          <a:spcPts val="1450"/>
                        </a:lnSpc>
                        <a:spcAft>
                          <a:spcPts val="150"/>
                        </a:spcAft>
                      </a:pPr>
                      <a:r>
                        <a:rPr lang="zh-CN" sz="1200" b="1" kern="100" dirty="0">
                          <a:effectLst/>
                        </a:rPr>
                        <a:t>事件</a:t>
                      </a:r>
                      <a:endParaRPr lang="zh-CN" sz="1200" b="1" kern="1050" dirty="0">
                        <a:effectLst/>
                        <a:latin typeface="Times New Roman"/>
                        <a:ea typeface="宋体"/>
                      </a:endParaRPr>
                    </a:p>
                  </a:txBody>
                  <a:tcPr marL="28575" marR="28575" marT="0" marB="0" anchor="ctr"/>
                </a:tc>
                <a:tc>
                  <a:txBody>
                    <a:bodyPr/>
                    <a:lstStyle/>
                    <a:p>
                      <a:pPr indent="269875" algn="ctr">
                        <a:lnSpc>
                          <a:spcPts val="1450"/>
                        </a:lnSpc>
                        <a:spcAft>
                          <a:spcPts val="150"/>
                        </a:spcAft>
                      </a:pPr>
                      <a:r>
                        <a:rPr lang="zh-CN" sz="1200" b="1" kern="100" dirty="0">
                          <a:effectLst/>
                        </a:rPr>
                        <a:t>说明</a:t>
                      </a:r>
                      <a:endParaRPr lang="zh-CN" sz="1200" b="1" kern="1050" dirty="0">
                        <a:effectLst/>
                        <a:latin typeface="Times New Roman"/>
                        <a:ea typeface="宋体"/>
                      </a:endParaRPr>
                    </a:p>
                  </a:txBody>
                  <a:tcPr marL="28575" marR="28575" marT="0" marB="0" anchor="ctr"/>
                </a:tc>
              </a:tr>
              <a:tr h="356614">
                <a:tc>
                  <a:txBody>
                    <a:bodyPr/>
                    <a:lstStyle/>
                    <a:p>
                      <a:pPr indent="269875" algn="l">
                        <a:lnSpc>
                          <a:spcPts val="1450"/>
                        </a:lnSpc>
                        <a:spcAft>
                          <a:spcPts val="150"/>
                        </a:spcAft>
                      </a:pPr>
                      <a:r>
                        <a:rPr lang="en-US" sz="1200" kern="100" dirty="0" err="1">
                          <a:effectLst/>
                        </a:rPr>
                        <a:t>onLoad</a:t>
                      </a:r>
                      <a:endParaRPr lang="zh-CN" sz="1200" kern="1050" dirty="0">
                        <a:effectLst/>
                        <a:latin typeface="Times New Roman"/>
                        <a:ea typeface="宋体"/>
                      </a:endParaRPr>
                    </a:p>
                  </a:txBody>
                  <a:tcPr marL="28575" marR="28575" marT="0" marB="0" anchor="ctr"/>
                </a:tc>
                <a:tc>
                  <a:txBody>
                    <a:bodyPr/>
                    <a:lstStyle/>
                    <a:p>
                      <a:pPr indent="269875" algn="l">
                        <a:lnSpc>
                          <a:spcPts val="1450"/>
                        </a:lnSpc>
                        <a:spcAft>
                          <a:spcPts val="150"/>
                        </a:spcAft>
                      </a:pPr>
                      <a:r>
                        <a:rPr lang="zh-CN" sz="1200" kern="100">
                          <a:effectLst/>
                        </a:rPr>
                        <a:t>对象载入事件</a:t>
                      </a:r>
                      <a:endParaRPr lang="zh-CN" sz="12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en-US" sz="1200" kern="100">
                          <a:effectLst/>
                        </a:rPr>
                        <a:t>onUnload</a:t>
                      </a:r>
                      <a:endParaRPr lang="zh-CN" sz="12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zh-CN" sz="1200" kern="100">
                          <a:effectLst/>
                        </a:rPr>
                        <a:t>对象退出事件</a:t>
                      </a:r>
                      <a:endParaRPr lang="zh-CN" sz="1200" kern="1050">
                        <a:effectLst/>
                        <a:latin typeface="Times New Roman"/>
                        <a:ea typeface="宋体"/>
                      </a:endParaRPr>
                    </a:p>
                  </a:txBody>
                  <a:tcPr marL="28575" marR="28575" marT="0" marB="0" anchor="ctr"/>
                </a:tc>
              </a:tr>
              <a:tr h="356614">
                <a:tc>
                  <a:txBody>
                    <a:bodyPr/>
                    <a:lstStyle/>
                    <a:p>
                      <a:pPr indent="269875" algn="l">
                        <a:lnSpc>
                          <a:spcPts val="1450"/>
                        </a:lnSpc>
                        <a:spcAft>
                          <a:spcPts val="150"/>
                        </a:spcAft>
                      </a:pPr>
                      <a:r>
                        <a:rPr lang="en-US" sz="1200" kern="100">
                          <a:effectLst/>
                        </a:rPr>
                        <a:t>onFocus</a:t>
                      </a:r>
                      <a:endParaRPr lang="zh-CN" sz="12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zh-CN" sz="1200" kern="100">
                          <a:effectLst/>
                        </a:rPr>
                        <a:t>对象获取焦点事件</a:t>
                      </a:r>
                      <a:endParaRPr lang="zh-CN" sz="12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en-US" sz="1200" kern="100">
                          <a:effectLst/>
                        </a:rPr>
                        <a:t>onBlur</a:t>
                      </a:r>
                      <a:endParaRPr lang="zh-CN" sz="12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zh-CN" sz="1200" kern="100">
                          <a:effectLst/>
                        </a:rPr>
                        <a:t>对象失去焦点事件</a:t>
                      </a:r>
                      <a:endParaRPr lang="zh-CN" sz="1200" kern="1050">
                        <a:effectLst/>
                        <a:latin typeface="Times New Roman"/>
                        <a:ea typeface="宋体"/>
                      </a:endParaRPr>
                    </a:p>
                  </a:txBody>
                  <a:tcPr marL="28575" marR="28575" marT="0" marB="0" anchor="ctr"/>
                </a:tc>
              </a:tr>
              <a:tr h="356614">
                <a:tc>
                  <a:txBody>
                    <a:bodyPr/>
                    <a:lstStyle/>
                    <a:p>
                      <a:pPr indent="269875" algn="l">
                        <a:lnSpc>
                          <a:spcPts val="1450"/>
                        </a:lnSpc>
                        <a:spcAft>
                          <a:spcPts val="150"/>
                        </a:spcAft>
                      </a:pPr>
                      <a:r>
                        <a:rPr lang="en-US" sz="1200" kern="100">
                          <a:effectLst/>
                        </a:rPr>
                        <a:t>onChange</a:t>
                      </a:r>
                      <a:endParaRPr lang="zh-CN" sz="12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zh-CN" sz="1200" kern="100">
                          <a:effectLst/>
                        </a:rPr>
                        <a:t>文本框内容或列表项改变事件</a:t>
                      </a:r>
                      <a:endParaRPr lang="zh-CN" sz="12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en-US" sz="1200" kern="100">
                          <a:effectLst/>
                        </a:rPr>
                        <a:t>onSelect</a:t>
                      </a:r>
                      <a:endParaRPr lang="zh-CN" sz="12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zh-CN" sz="1200" kern="100">
                          <a:effectLst/>
                        </a:rPr>
                        <a:t>文本框中的文本被选中事件</a:t>
                      </a:r>
                      <a:endParaRPr lang="zh-CN" sz="1200" kern="1050">
                        <a:effectLst/>
                        <a:latin typeface="Times New Roman"/>
                        <a:ea typeface="宋体"/>
                      </a:endParaRPr>
                    </a:p>
                  </a:txBody>
                  <a:tcPr marL="28575" marR="28575" marT="0" marB="0" anchor="ctr"/>
                </a:tc>
              </a:tr>
              <a:tr h="356614">
                <a:tc>
                  <a:txBody>
                    <a:bodyPr/>
                    <a:lstStyle/>
                    <a:p>
                      <a:pPr indent="269875" algn="l">
                        <a:lnSpc>
                          <a:spcPts val="1450"/>
                        </a:lnSpc>
                        <a:spcAft>
                          <a:spcPts val="150"/>
                        </a:spcAft>
                      </a:pPr>
                      <a:r>
                        <a:rPr lang="en-US" sz="1200" kern="100">
                          <a:effectLst/>
                        </a:rPr>
                        <a:t>onSubmit</a:t>
                      </a:r>
                      <a:endParaRPr lang="zh-CN" sz="12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zh-CN" sz="1200" kern="100">
                          <a:effectLst/>
                        </a:rPr>
                        <a:t>表单提交事件</a:t>
                      </a:r>
                      <a:endParaRPr lang="zh-CN" sz="12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en-US" sz="1200" kern="100">
                          <a:effectLst/>
                        </a:rPr>
                        <a:t>onReset</a:t>
                      </a:r>
                      <a:endParaRPr lang="zh-CN" sz="12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zh-CN" sz="1200" kern="100">
                          <a:effectLst/>
                        </a:rPr>
                        <a:t>表单重置事件</a:t>
                      </a:r>
                      <a:endParaRPr lang="zh-CN" sz="1200" kern="1050">
                        <a:effectLst/>
                        <a:latin typeface="Times New Roman"/>
                        <a:ea typeface="宋体"/>
                      </a:endParaRPr>
                    </a:p>
                  </a:txBody>
                  <a:tcPr marL="28575" marR="28575" marT="0" marB="0" anchor="ctr"/>
                </a:tc>
              </a:tr>
              <a:tr h="356614">
                <a:tc>
                  <a:txBody>
                    <a:bodyPr/>
                    <a:lstStyle/>
                    <a:p>
                      <a:pPr indent="269875" algn="l">
                        <a:lnSpc>
                          <a:spcPts val="1450"/>
                        </a:lnSpc>
                        <a:spcAft>
                          <a:spcPts val="150"/>
                        </a:spcAft>
                      </a:pPr>
                      <a:r>
                        <a:rPr lang="en-US" sz="1200" kern="100">
                          <a:effectLst/>
                        </a:rPr>
                        <a:t>onResize</a:t>
                      </a:r>
                      <a:endParaRPr lang="zh-CN" sz="12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zh-CN" sz="1200" kern="100">
                          <a:effectLst/>
                        </a:rPr>
                        <a:t>调整窗口尺寸事件</a:t>
                      </a:r>
                      <a:endParaRPr lang="zh-CN" sz="12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en-US" sz="1200" kern="100">
                          <a:effectLst/>
                        </a:rPr>
                        <a:t>onError</a:t>
                      </a:r>
                      <a:endParaRPr lang="zh-CN" sz="1200" kern="1050">
                        <a:effectLst/>
                        <a:latin typeface="Times New Roman"/>
                        <a:ea typeface="宋体"/>
                      </a:endParaRPr>
                    </a:p>
                  </a:txBody>
                  <a:tcPr marL="28575" marR="28575" marT="0" marB="0" anchor="ctr"/>
                </a:tc>
                <a:tc>
                  <a:txBody>
                    <a:bodyPr/>
                    <a:lstStyle/>
                    <a:p>
                      <a:pPr indent="269875" algn="l">
                        <a:lnSpc>
                          <a:spcPts val="1450"/>
                        </a:lnSpc>
                        <a:spcAft>
                          <a:spcPts val="150"/>
                        </a:spcAft>
                      </a:pPr>
                      <a:r>
                        <a:rPr lang="zh-CN" sz="1200" kern="100" dirty="0">
                          <a:effectLst/>
                        </a:rPr>
                        <a:t>错误发生事件</a:t>
                      </a:r>
                      <a:endParaRPr lang="zh-CN" sz="1200" kern="1050" dirty="0">
                        <a:effectLst/>
                        <a:latin typeface="Times New Roman"/>
                        <a:ea typeface="宋体"/>
                      </a:endParaRPr>
                    </a:p>
                  </a:txBody>
                  <a:tcPr marL="28575" marR="28575" marT="0" marB="0" anchor="ctr"/>
                </a:tc>
              </a:tr>
            </a:tbl>
          </a:graphicData>
        </a:graphic>
      </p:graphicFrame>
    </p:spTree>
    <p:extLst>
      <p:ext uri="{BB962C8B-B14F-4D97-AF65-F5344CB8AC3E}">
        <p14:creationId xmlns:p14="http://schemas.microsoft.com/office/powerpoint/2010/main" val="236738077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effectLst/>
              </a:rPr>
              <a:t>本章小结</a:t>
            </a:r>
            <a:endParaRPr lang="zh-CN" altLang="en-US" dirty="0"/>
          </a:p>
        </p:txBody>
      </p:sp>
      <p:sp>
        <p:nvSpPr>
          <p:cNvPr id="3" name="内容占位符 2"/>
          <p:cNvSpPr>
            <a:spLocks noGrp="1"/>
          </p:cNvSpPr>
          <p:nvPr>
            <p:ph idx="1"/>
          </p:nvPr>
        </p:nvSpPr>
        <p:spPr/>
        <p:txBody>
          <a:bodyPr>
            <a:normAutofit lnSpcReduction="10000"/>
          </a:bodyPr>
          <a:lstStyle/>
          <a:p>
            <a:r>
              <a:rPr lang="zh-CN" altLang="zh-CN" dirty="0"/>
              <a:t>本章主要介绍了一种广泛使用的客户端脚本语言——</a:t>
            </a:r>
            <a:r>
              <a:rPr lang="en-US" altLang="zh-CN" dirty="0"/>
              <a:t>JavaScript</a:t>
            </a:r>
            <a:r>
              <a:rPr lang="zh-CN" altLang="zh-CN" dirty="0"/>
              <a:t>，围绕脚本程序的语言特点、运行环境、基本结构和语法、对象机制、事件驱动机制等进行了阐述。希望读者们能从本章所提供的例题出发，先读懂代码，再结合自己的想法去修改、完善代码。在本章学习结束之后，建议读者到网上搜集、阅读一些</a:t>
            </a:r>
            <a:r>
              <a:rPr lang="en-US" altLang="zh-CN" dirty="0"/>
              <a:t>JavaScript</a:t>
            </a:r>
            <a:r>
              <a:rPr lang="zh-CN" altLang="zh-CN" dirty="0"/>
              <a:t>的应用案例，加深对</a:t>
            </a:r>
            <a:r>
              <a:rPr lang="en-US" altLang="zh-CN" dirty="0"/>
              <a:t>JavaScript</a:t>
            </a:r>
            <a:r>
              <a:rPr lang="zh-CN" altLang="zh-CN" dirty="0"/>
              <a:t>的了解和运用。</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72</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5911325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6.1 JavaScript</a:t>
            </a:r>
            <a:r>
              <a:rPr lang="zh-CN" altLang="en-US" dirty="0" smtClean="0"/>
              <a:t>概述</a:t>
            </a:r>
            <a:endParaRPr lang="zh-CN" altLang="en-US" dirty="0"/>
          </a:p>
        </p:txBody>
      </p:sp>
      <p:sp>
        <p:nvSpPr>
          <p:cNvPr id="3" name="内容占位符 2"/>
          <p:cNvSpPr>
            <a:spLocks noGrp="1"/>
          </p:cNvSpPr>
          <p:nvPr>
            <p:ph idx="1"/>
          </p:nvPr>
        </p:nvSpPr>
        <p:spPr/>
        <p:txBody>
          <a:bodyPr>
            <a:normAutofit lnSpcReduction="10000"/>
          </a:bodyPr>
          <a:lstStyle/>
          <a:p>
            <a:r>
              <a:rPr lang="en-US" altLang="zh-CN" dirty="0"/>
              <a:t>3</a:t>
            </a:r>
            <a:r>
              <a:rPr lang="zh-CN" altLang="en-US" dirty="0"/>
              <a:t>．</a:t>
            </a:r>
            <a:r>
              <a:rPr lang="en-US" altLang="zh-CN" dirty="0"/>
              <a:t>JavaScript</a:t>
            </a:r>
            <a:r>
              <a:rPr lang="zh-CN" altLang="en-US" dirty="0"/>
              <a:t>的特点</a:t>
            </a:r>
          </a:p>
          <a:p>
            <a:r>
              <a:rPr lang="zh-CN" altLang="en-US" dirty="0"/>
              <a:t>（</a:t>
            </a:r>
            <a:r>
              <a:rPr lang="en-US" altLang="zh-CN" dirty="0"/>
              <a:t>4</a:t>
            </a:r>
            <a:r>
              <a:rPr lang="zh-CN" altLang="en-US" dirty="0"/>
              <a:t>）简单性</a:t>
            </a:r>
          </a:p>
          <a:p>
            <a:pPr lvl="1"/>
            <a:r>
              <a:rPr lang="en-US" altLang="zh-CN" dirty="0"/>
              <a:t>JavaScript</a:t>
            </a:r>
            <a:r>
              <a:rPr lang="zh-CN" altLang="en-US" dirty="0"/>
              <a:t>的简单性主要体现在：首先它是一种基于</a:t>
            </a:r>
            <a:r>
              <a:rPr lang="en-US" altLang="zh-CN" dirty="0"/>
              <a:t>Java</a:t>
            </a:r>
            <a:r>
              <a:rPr lang="zh-CN" altLang="en-US" dirty="0"/>
              <a:t>基本语句和控制流之上的简单而紧凑的设计，对于学习过</a:t>
            </a:r>
            <a:r>
              <a:rPr lang="en-US" altLang="zh-CN" dirty="0"/>
              <a:t>C</a:t>
            </a:r>
            <a:r>
              <a:rPr lang="zh-CN" altLang="en-US" dirty="0"/>
              <a:t>、</a:t>
            </a:r>
            <a:r>
              <a:rPr lang="en-US" altLang="zh-CN" dirty="0"/>
              <a:t>C++</a:t>
            </a:r>
            <a:r>
              <a:rPr lang="zh-CN" altLang="en-US" dirty="0"/>
              <a:t>或</a:t>
            </a:r>
            <a:r>
              <a:rPr lang="en-US" altLang="zh-CN" dirty="0"/>
              <a:t>Java</a:t>
            </a:r>
            <a:r>
              <a:rPr lang="zh-CN" altLang="en-US" dirty="0"/>
              <a:t>等高级语言的人来说，学习</a:t>
            </a:r>
            <a:r>
              <a:rPr lang="en-US" altLang="zh-CN" dirty="0"/>
              <a:t>JavaScript</a:t>
            </a:r>
            <a:r>
              <a:rPr lang="zh-CN" altLang="en-US" dirty="0"/>
              <a:t>脚本语言会感觉比较轻松。其次它的变量类型采用了弱类型而非严格的强类型，也就是说，</a:t>
            </a:r>
            <a:r>
              <a:rPr lang="en-US" altLang="zh-CN" dirty="0"/>
              <a:t>JavaScript</a:t>
            </a:r>
            <a:r>
              <a:rPr lang="zh-CN" altLang="en-US" dirty="0"/>
              <a:t>的变量在使用前不强制要求作类型声明，</a:t>
            </a:r>
            <a:r>
              <a:rPr lang="en-US" altLang="zh-CN" dirty="0"/>
              <a:t>JavaScript</a:t>
            </a:r>
            <a:r>
              <a:rPr lang="zh-CN" altLang="en-US" dirty="0"/>
              <a:t>解释器会在运行脚本的过程中检查变量的数据类型是否合法</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8</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6747283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6.1 JavaScript</a:t>
            </a:r>
            <a:r>
              <a:rPr lang="zh-CN" altLang="en-US" dirty="0" smtClean="0"/>
              <a:t>概述</a:t>
            </a:r>
            <a:endParaRPr lang="zh-CN" altLang="en-US" dirty="0"/>
          </a:p>
        </p:txBody>
      </p:sp>
      <p:sp>
        <p:nvSpPr>
          <p:cNvPr id="3" name="内容占位符 2"/>
          <p:cNvSpPr>
            <a:spLocks noGrp="1"/>
          </p:cNvSpPr>
          <p:nvPr>
            <p:ph idx="1"/>
          </p:nvPr>
        </p:nvSpPr>
        <p:spPr/>
        <p:txBody>
          <a:bodyPr>
            <a:normAutofit/>
          </a:bodyPr>
          <a:lstStyle/>
          <a:p>
            <a:r>
              <a:rPr lang="en-US" altLang="zh-CN" dirty="0"/>
              <a:t>3</a:t>
            </a:r>
            <a:r>
              <a:rPr lang="zh-CN" altLang="en-US" dirty="0"/>
              <a:t>．</a:t>
            </a:r>
            <a:r>
              <a:rPr lang="en-US" altLang="zh-CN" dirty="0"/>
              <a:t>JavaScript</a:t>
            </a:r>
            <a:r>
              <a:rPr lang="zh-CN" altLang="en-US" dirty="0"/>
              <a:t>的特点</a:t>
            </a:r>
          </a:p>
          <a:p>
            <a:r>
              <a:rPr lang="zh-CN" altLang="en-US" dirty="0"/>
              <a:t>（</a:t>
            </a:r>
            <a:r>
              <a:rPr lang="en-US" altLang="zh-CN" dirty="0"/>
              <a:t>5</a:t>
            </a:r>
            <a:r>
              <a:rPr lang="zh-CN" altLang="en-US" dirty="0"/>
              <a:t>）安全性</a:t>
            </a:r>
          </a:p>
          <a:p>
            <a:pPr lvl="1"/>
            <a:r>
              <a:rPr lang="en-US" altLang="zh-CN" dirty="0"/>
              <a:t>JavaScript</a:t>
            </a:r>
            <a:r>
              <a:rPr lang="zh-CN" altLang="en-US" dirty="0"/>
              <a:t>是一种安全的语言，它不允许访问本地的硬盘，不能将数据存入到服务器上，不允许对网络文档进行修改和删除，只能通过浏览器实现信息浏览或动态交互，从而有效地防止数据的篡改或丢失，保证了客户端和服务器端的安全性</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9</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674728330"/>
      </p:ext>
    </p:extLst>
  </p:cSld>
  <p:clrMapOvr>
    <a:masterClrMapping/>
  </p:clrMapOvr>
  <p:timing>
    <p:tnLst>
      <p:par>
        <p:cTn id="1" dur="indefinite" restart="never" nodeType="tmRoot"/>
      </p:par>
    </p:tnLst>
  </p:timing>
</p:sld>
</file>

<file path=ppt/theme/theme1.xml><?xml version="1.0" encoding="utf-8"?>
<a:theme xmlns:a="http://schemas.openxmlformats.org/drawingml/2006/main" name="Crayons">
  <a:themeElements>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fontScheme name="Crayons">
      <a:majorFont>
        <a:latin typeface="Comic Sans MS"/>
        <a:ea typeface="楷体_GB2312"/>
        <a:cs typeface=""/>
      </a:majorFont>
      <a:minorFont>
        <a:latin typeface="Comic Sans MS"/>
        <a:ea typeface="楷体_GB2312"/>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600" b="1" i="0" u="none" strike="noStrike" cap="none" normalizeH="0" baseline="0" smtClean="0">
            <a:ln>
              <a:noFill/>
            </a:ln>
            <a:solidFill>
              <a:schemeClr val="tx1"/>
            </a:solidFill>
            <a:effectLst/>
            <a:latin typeface="Comic Sans MS" pitchFamily="66"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600" b="1" i="0" u="none" strike="noStrike" cap="none" normalizeH="0" baseline="0" smtClean="0">
            <a:ln>
              <a:noFill/>
            </a:ln>
            <a:solidFill>
              <a:schemeClr val="tx1"/>
            </a:solidFill>
            <a:effectLst/>
            <a:latin typeface="Comic Sans MS" pitchFamily="66" charset="0"/>
            <a:ea typeface="宋体" pitchFamily="2" charset="-122"/>
          </a:defRPr>
        </a:defPPr>
      </a:lstStyle>
    </a:lnDef>
  </a:objectDefaults>
  <a:extraClrSchemeLst>
    <a:extraClrScheme>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Crayons 2">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C"/>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Crayons 3">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373"/>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Crayons 4">
        <a:dk1>
          <a:srgbClr val="808000"/>
        </a:dk1>
        <a:lt1>
          <a:srgbClr val="FFFFFF"/>
        </a:lt1>
        <a:dk2>
          <a:srgbClr val="336600"/>
        </a:dk2>
        <a:lt2>
          <a:srgbClr val="FFFFFF"/>
        </a:lt2>
        <a:accent1>
          <a:srgbClr val="99CC00"/>
        </a:accent1>
        <a:accent2>
          <a:srgbClr val="003300"/>
        </a:accent2>
        <a:accent3>
          <a:srgbClr val="ADB8AA"/>
        </a:accent3>
        <a:accent4>
          <a:srgbClr val="DADADA"/>
        </a:accent4>
        <a:accent5>
          <a:srgbClr val="CAE2AA"/>
        </a:accent5>
        <a:accent6>
          <a:srgbClr val="002D00"/>
        </a:accent6>
        <a:hlink>
          <a:srgbClr val="CCCC00"/>
        </a:hlink>
        <a:folHlink>
          <a:srgbClr val="CCFF33"/>
        </a:folHlink>
      </a:clrScheme>
      <a:clrMap bg1="dk2" tx1="lt1" bg2="dk1" tx2="lt2" accent1="accent1" accent2="accent2" accent3="accent3" accent4="accent4" accent5="accent5" accent6="accent6" hlink="hlink" folHlink="folHlink"/>
    </a:extraClrScheme>
    <a:extraClrScheme>
      <a:clrScheme name="Crayons 5">
        <a:dk1>
          <a:srgbClr val="808080"/>
        </a:dk1>
        <a:lt1>
          <a:srgbClr val="FFFFFF"/>
        </a:lt1>
        <a:dk2>
          <a:srgbClr val="003366"/>
        </a:dk2>
        <a:lt2>
          <a:srgbClr val="CCECFF"/>
        </a:lt2>
        <a:accent1>
          <a:srgbClr val="33CCCC"/>
        </a:accent1>
        <a:accent2>
          <a:srgbClr val="006699"/>
        </a:accent2>
        <a:accent3>
          <a:srgbClr val="AAADB8"/>
        </a:accent3>
        <a:accent4>
          <a:srgbClr val="DADADA"/>
        </a:accent4>
        <a:accent5>
          <a:srgbClr val="ADE2E2"/>
        </a:accent5>
        <a:accent6>
          <a:srgbClr val="005C8A"/>
        </a:accent6>
        <a:hlink>
          <a:srgbClr val="00FFFF"/>
        </a:hlink>
        <a:folHlink>
          <a:srgbClr val="0000FF"/>
        </a:folHlink>
      </a:clrScheme>
      <a:clrMap bg1="dk2" tx1="lt1" bg2="dk1" tx2="lt2" accent1="accent1" accent2="accent2" accent3="accent3" accent4="accent4" accent5="accent5" accent6="accent6" hlink="hlink" folHlink="folHlink"/>
    </a:extraClrScheme>
    <a:extraClrScheme>
      <a:clrScheme name="Crayons 6">
        <a:dk1>
          <a:srgbClr val="6666FF"/>
        </a:dk1>
        <a:lt1>
          <a:srgbClr val="FFFFFF"/>
        </a:lt1>
        <a:dk2>
          <a:srgbClr val="000066"/>
        </a:dk2>
        <a:lt2>
          <a:srgbClr val="FFFFFF"/>
        </a:lt2>
        <a:accent1>
          <a:srgbClr val="33CCFF"/>
        </a:accent1>
        <a:accent2>
          <a:srgbClr val="0000FF"/>
        </a:accent2>
        <a:accent3>
          <a:srgbClr val="AAAAB8"/>
        </a:accent3>
        <a:accent4>
          <a:srgbClr val="DADADA"/>
        </a:accent4>
        <a:accent5>
          <a:srgbClr val="ADE2FF"/>
        </a:accent5>
        <a:accent6>
          <a:srgbClr val="0000E7"/>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Crayons 7">
        <a:dk1>
          <a:srgbClr val="000000"/>
        </a:dk1>
        <a:lt1>
          <a:srgbClr val="FFFFFF"/>
        </a:lt1>
        <a:dk2>
          <a:srgbClr val="800080"/>
        </a:dk2>
        <a:lt2>
          <a:srgbClr val="FFFFFF"/>
        </a:lt2>
        <a:accent1>
          <a:srgbClr val="CC66FF"/>
        </a:accent1>
        <a:accent2>
          <a:srgbClr val="990099"/>
        </a:accent2>
        <a:accent3>
          <a:srgbClr val="C0AAC0"/>
        </a:accent3>
        <a:accent4>
          <a:srgbClr val="DADADA"/>
        </a:accent4>
        <a:accent5>
          <a:srgbClr val="E2B8FF"/>
        </a:accent5>
        <a:accent6>
          <a:srgbClr val="8A008A"/>
        </a:accent6>
        <a:hlink>
          <a:srgbClr val="FF9900"/>
        </a:hlink>
        <a:folHlink>
          <a:srgbClr val="FF3300"/>
        </a:folHlink>
      </a:clrScheme>
      <a:clrMap bg1="dk2" tx1="lt1" bg2="dk1" tx2="lt2" accent1="accent1" accent2="accent2" accent3="accent3" accent4="accent4" accent5="accent5" accent6="accent6" hlink="hlink" folHlink="folHlink"/>
    </a:extraClrScheme>
    <a:extraClrScheme>
      <a:clrScheme name="Crayons 8">
        <a:dk1>
          <a:srgbClr val="FF3300"/>
        </a:dk1>
        <a:lt1>
          <a:srgbClr val="FFFFFF"/>
        </a:lt1>
        <a:dk2>
          <a:srgbClr val="800000"/>
        </a:dk2>
        <a:lt2>
          <a:srgbClr val="FFFFCC"/>
        </a:lt2>
        <a:accent1>
          <a:srgbClr val="FF7C80"/>
        </a:accent1>
        <a:accent2>
          <a:srgbClr val="990000"/>
        </a:accent2>
        <a:accent3>
          <a:srgbClr val="C0AAAA"/>
        </a:accent3>
        <a:accent4>
          <a:srgbClr val="DADADA"/>
        </a:accent4>
        <a:accent5>
          <a:srgbClr val="FFBFC0"/>
        </a:accent5>
        <a:accent6>
          <a:srgbClr val="8A0000"/>
        </a:accent6>
        <a:hlink>
          <a:srgbClr val="FF66CC"/>
        </a:hlink>
        <a:folHlink>
          <a:srgbClr val="FFCC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Crayons</Template>
  <TotalTime>6668</TotalTime>
  <Words>7542</Words>
  <Application>Microsoft Office PowerPoint</Application>
  <PresentationFormat>全屏显示(4:3)</PresentationFormat>
  <Paragraphs>684</Paragraphs>
  <Slides>72</Slides>
  <Notes>0</Notes>
  <HiddenSlides>0</HiddenSlides>
  <MMClips>0</MMClips>
  <ScaleCrop>false</ScaleCrop>
  <HeadingPairs>
    <vt:vector size="4" baseType="variant">
      <vt:variant>
        <vt:lpstr>主题</vt:lpstr>
      </vt:variant>
      <vt:variant>
        <vt:i4>1</vt:i4>
      </vt:variant>
      <vt:variant>
        <vt:lpstr>幻灯片标题</vt:lpstr>
      </vt:variant>
      <vt:variant>
        <vt:i4>72</vt:i4>
      </vt:variant>
    </vt:vector>
  </HeadingPairs>
  <TitlesOfParts>
    <vt:vector size="73" baseType="lpstr">
      <vt:lpstr>Crayons</vt:lpstr>
      <vt:lpstr>网页设计与制作</vt:lpstr>
      <vt:lpstr>本章内容</vt:lpstr>
      <vt:lpstr>6.1 JavaScript概述</vt:lpstr>
      <vt:lpstr>6.1 JavaScript概述</vt:lpstr>
      <vt:lpstr>6.1 JavaScript概述</vt:lpstr>
      <vt:lpstr>6.1 JavaScript概述</vt:lpstr>
      <vt:lpstr>6.1 JavaScript概述</vt:lpstr>
      <vt:lpstr>6.1 JavaScript概述</vt:lpstr>
      <vt:lpstr>6.1 JavaScript概述</vt:lpstr>
      <vt:lpstr>6.1 JavaScript概述</vt:lpstr>
      <vt:lpstr>6.1 JavaScript概述</vt:lpstr>
      <vt:lpstr>6.1 JavaScript概述</vt:lpstr>
      <vt:lpstr>6.1 JavaScript概述</vt:lpstr>
      <vt:lpstr>6.1 JavaScript概述</vt:lpstr>
      <vt:lpstr>6.1 JavaScript概述</vt:lpstr>
      <vt:lpstr>6.1 JavaScript概述</vt:lpstr>
      <vt:lpstr>6.1 JavaScript概述</vt:lpstr>
      <vt:lpstr>6.2  JavaScript程序的基本构成</vt:lpstr>
      <vt:lpstr>6.2  JavaScript程序的基本构成</vt:lpstr>
      <vt:lpstr>6.2  JavaScript程序的基本构成</vt:lpstr>
      <vt:lpstr>6.2  JavaScript程序的基本构成</vt:lpstr>
      <vt:lpstr>6.2  JavaScript程序的基本构成</vt:lpstr>
      <vt:lpstr>6.2  JavaScript程序的基本构成</vt:lpstr>
      <vt:lpstr>6.2  JavaScript程序的基本构成</vt:lpstr>
      <vt:lpstr>6.2  JavaScript程序的基本构成</vt:lpstr>
      <vt:lpstr>6.2  JavaScript程序的基本构成</vt:lpstr>
      <vt:lpstr>6.2  JavaScript程序的基本构成</vt:lpstr>
      <vt:lpstr>6.2  JavaScript程序的基本构成</vt:lpstr>
      <vt:lpstr>6.2  JavaScript程序的基本构成</vt:lpstr>
      <vt:lpstr>6.2  JavaScript程序的基本构成</vt:lpstr>
      <vt:lpstr>6.2  JavaScript程序的基本构成</vt:lpstr>
      <vt:lpstr>6.2  JavaScript程序的基本构成</vt:lpstr>
      <vt:lpstr>6.2  JavaScript程序的基本构成</vt:lpstr>
      <vt:lpstr>6.2  JavaScript程序的基本构成</vt:lpstr>
      <vt:lpstr>6.2  JavaScript程序的基本构成</vt:lpstr>
      <vt:lpstr>6.2  JavaScript程序的基本构成</vt:lpstr>
      <vt:lpstr>6.2  JavaScript程序的基本构成</vt:lpstr>
      <vt:lpstr>6.2  JavaScript程序的基本构成</vt:lpstr>
      <vt:lpstr>6.2  JavaScript程序的基本构成</vt:lpstr>
      <vt:lpstr>6.2  JavaScript程序的基本构成</vt:lpstr>
      <vt:lpstr>6.2  JavaScript程序的基本构成</vt:lpstr>
      <vt:lpstr>6.2  JavaScript程序的基本构成</vt:lpstr>
      <vt:lpstr>6.2  JavaScript程序的基本构成</vt:lpstr>
      <vt:lpstr>6.2  JavaScript程序的基本构成</vt:lpstr>
      <vt:lpstr>6.2  JavaScript程序的基本构成</vt:lpstr>
      <vt:lpstr>6.2  JavaScript程序的基本构成</vt:lpstr>
      <vt:lpstr>6.2  JavaScript程序的基本构成</vt:lpstr>
      <vt:lpstr>6.2  JavaScript程序的基本构成</vt:lpstr>
      <vt:lpstr>6.2  JavaScript程序的基本构成</vt:lpstr>
      <vt:lpstr>6.2  JavaScript程序的基本构成</vt:lpstr>
      <vt:lpstr>6.3  JavaScript对象</vt:lpstr>
      <vt:lpstr>6.3  JavaScript对象</vt:lpstr>
      <vt:lpstr>6.3  JavaScript对象</vt:lpstr>
      <vt:lpstr>6.3  JavaScript对象</vt:lpstr>
      <vt:lpstr>6.3  JavaScript对象</vt:lpstr>
      <vt:lpstr>6.3  JavaScript对象</vt:lpstr>
      <vt:lpstr>6.3  JavaScript对象</vt:lpstr>
      <vt:lpstr>6.3  JavaScript对象</vt:lpstr>
      <vt:lpstr>6.3  JavaScript对象</vt:lpstr>
      <vt:lpstr>6.3  JavaScript对象</vt:lpstr>
      <vt:lpstr>6.3  JavaScript对象</vt:lpstr>
      <vt:lpstr>6.3  JavaScript对象</vt:lpstr>
      <vt:lpstr>6.3  JavaScript对象</vt:lpstr>
      <vt:lpstr>6.3  JavaScript对象</vt:lpstr>
      <vt:lpstr>6.3  JavaScript对象</vt:lpstr>
      <vt:lpstr>6.3  JavaScript对象</vt:lpstr>
      <vt:lpstr>6.4  JavaScript事件</vt:lpstr>
      <vt:lpstr>6.4  JavaScript事件</vt:lpstr>
      <vt:lpstr>6.4  JavaScript事件</vt:lpstr>
      <vt:lpstr>6.4  JavaScript事件</vt:lpstr>
      <vt:lpstr>6.4  JavaScript事件</vt:lpstr>
      <vt:lpstr>本章小结</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项炜</cp:lastModifiedBy>
  <cp:revision>1564</cp:revision>
  <cp:lastPrinted>1601-01-01T00:00:00Z</cp:lastPrinted>
  <dcterms:created xsi:type="dcterms:W3CDTF">1601-01-01T00:00:00Z</dcterms:created>
  <dcterms:modified xsi:type="dcterms:W3CDTF">2017-03-02T03:20:35Z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