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6" r:id="rId3"/>
    <p:sldId id="285" r:id="rId4"/>
    <p:sldId id="260" r:id="rId5"/>
    <p:sldId id="257" r:id="rId6"/>
    <p:sldId id="258" r:id="rId7"/>
    <p:sldId id="259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4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-126" y="-1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BCBE0-9A90-4D65-99D7-97A3A166C8C3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5C0B3-B2BF-4545-826C-B309A8A78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787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BCBE0-9A90-4D65-99D7-97A3A166C8C3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5C0B3-B2BF-4545-826C-B309A8A78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868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BCBE0-9A90-4D65-99D7-97A3A166C8C3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5C0B3-B2BF-4545-826C-B309A8A78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649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BCBE0-9A90-4D65-99D7-97A3A166C8C3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5C0B3-B2BF-4545-826C-B309A8A78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773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BCBE0-9A90-4D65-99D7-97A3A166C8C3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5C0B3-B2BF-4545-826C-B309A8A78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663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BCBE0-9A90-4D65-99D7-97A3A166C8C3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5C0B3-B2BF-4545-826C-B309A8A78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257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BCBE0-9A90-4D65-99D7-97A3A166C8C3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5C0B3-B2BF-4545-826C-B309A8A78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554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BCBE0-9A90-4D65-99D7-97A3A166C8C3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5C0B3-B2BF-4545-826C-B309A8A78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531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BCBE0-9A90-4D65-99D7-97A3A166C8C3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5C0B3-B2BF-4545-826C-B309A8A78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657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BCBE0-9A90-4D65-99D7-97A3A166C8C3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5C0B3-B2BF-4545-826C-B309A8A78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000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BCBE0-9A90-4D65-99D7-97A3A166C8C3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5C0B3-B2BF-4545-826C-B309A8A78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914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BCBE0-9A90-4D65-99D7-97A3A166C8C3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15C0B3-B2BF-4545-826C-B309A8A78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877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baike.baidu.com/view/178461.htm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/>
              <a:t>传感器与综合控制技术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37160" y="401598"/>
            <a:ext cx="6888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高等职业教育“十三五”规划教材（物联网应用技术系列）</a:t>
            </a:r>
            <a:endParaRPr lang="zh-CN" alt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9014460" y="5911215"/>
            <a:ext cx="2667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中国水利水电出版社</a:t>
            </a:r>
            <a:endParaRPr lang="zh-CN" altLang="en-US" sz="20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6300" y="5827455"/>
            <a:ext cx="609600" cy="51435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9543729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3.1 </a:t>
            </a:r>
            <a:r>
              <a:rPr lang="zh-CN" altLang="zh-CN" b="1" dirty="0"/>
              <a:t>算法概述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3.1.1</a:t>
            </a:r>
            <a:r>
              <a:rPr lang="zh-CN" altLang="en-US" dirty="0"/>
              <a:t>简单算法设计思</a:t>
            </a:r>
            <a:r>
              <a:rPr lang="zh-CN" altLang="en-US" dirty="0" smtClean="0"/>
              <a:t>路</a:t>
            </a:r>
            <a:endParaRPr lang="en-US" altLang="zh-CN" dirty="0" smtClean="0"/>
          </a:p>
          <a:p>
            <a:r>
              <a:rPr lang="zh-CN" altLang="en-US" dirty="0"/>
              <a:t>最</a:t>
            </a:r>
            <a:r>
              <a:rPr lang="zh-CN" altLang="en-US" dirty="0" smtClean="0"/>
              <a:t>终算法</a:t>
            </a:r>
            <a:endParaRPr lang="zh-CN" altLang="en-US" dirty="0"/>
          </a:p>
        </p:txBody>
      </p:sp>
      <p:grpSp>
        <p:nvGrpSpPr>
          <p:cNvPr id="4" name="画布 125"/>
          <p:cNvGrpSpPr/>
          <p:nvPr/>
        </p:nvGrpSpPr>
        <p:grpSpPr>
          <a:xfrm>
            <a:off x="2206488" y="3000871"/>
            <a:ext cx="7237660" cy="3002363"/>
            <a:chOff x="0" y="0"/>
            <a:chExt cx="5106035" cy="1154430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5106035" cy="1154430"/>
            </a:xfrm>
            <a:prstGeom prst="rect">
              <a:avLst/>
            </a:prstGeom>
            <a:noFill/>
            <a:ln>
              <a:noFill/>
            </a:ln>
          </p:spPr>
        </p:sp>
        <p:sp>
          <p:nvSpPr>
            <p:cNvPr id="6" name="Text Box 21"/>
            <p:cNvSpPr txBox="1">
              <a:spLocks noChangeArrowheads="1"/>
            </p:cNvSpPr>
            <p:nvPr/>
          </p:nvSpPr>
          <p:spPr bwMode="auto">
            <a:xfrm>
              <a:off x="1142841" y="0"/>
              <a:ext cx="2857468" cy="108953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第一步：提示用户输入半径</a:t>
              </a:r>
              <a:r>
                <a:rPr lang="en-US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r</a:t>
              </a:r>
              <a:endParaRPr lang="zh-CN" sz="24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algn="just">
                <a:spcAft>
                  <a:spcPts val="0"/>
                </a:spcAft>
              </a:pPr>
              <a:r>
                <a:rPr lang="zh-CN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第二步：从键盘输入半径</a:t>
              </a:r>
              <a:r>
                <a:rPr lang="en-US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r</a:t>
              </a:r>
              <a:endParaRPr lang="zh-CN" sz="24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algn="just">
                <a:spcAft>
                  <a:spcPts val="0"/>
                </a:spcAft>
              </a:pPr>
              <a:r>
                <a:rPr lang="zh-CN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第三步：计算</a:t>
              </a:r>
              <a:r>
                <a:rPr lang="en-US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zh-CN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，并保存结果</a:t>
              </a:r>
            </a:p>
            <a:p>
              <a:pPr algn="just">
                <a:spcAft>
                  <a:spcPts val="0"/>
                </a:spcAft>
              </a:pPr>
              <a:r>
                <a:rPr lang="zh-CN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第四步：显示该结果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20031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3.1 </a:t>
            </a:r>
            <a:r>
              <a:rPr lang="zh-CN" altLang="zh-CN" b="1" dirty="0"/>
              <a:t>算法概述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3.1.2</a:t>
            </a:r>
            <a:r>
              <a:rPr lang="zh-CN" altLang="en-US" dirty="0" smtClean="0"/>
              <a:t>算法实现</a:t>
            </a:r>
            <a:endParaRPr lang="en-US" altLang="zh-CN" dirty="0" smtClean="0"/>
          </a:p>
          <a:p>
            <a:r>
              <a:rPr lang="en-US" altLang="zh-CN" dirty="0"/>
              <a:t>C</a:t>
            </a:r>
            <a:r>
              <a:rPr lang="zh-CN" altLang="zh-CN" dirty="0"/>
              <a:t>语言程</a:t>
            </a:r>
            <a:r>
              <a:rPr lang="zh-CN" altLang="zh-CN" dirty="0" smtClean="0"/>
              <a:t>序</a:t>
            </a:r>
            <a:r>
              <a:rPr lang="zh-CN" altLang="en-US" dirty="0" smtClean="0"/>
              <a:t>框架</a:t>
            </a:r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5474803" y="934278"/>
            <a:ext cx="5736535" cy="5426765"/>
            <a:chOff x="4381499" y="1272209"/>
            <a:chExt cx="5736535" cy="5426765"/>
          </a:xfrm>
        </p:grpSpPr>
        <p:sp>
          <p:nvSpPr>
            <p:cNvPr id="6" name="Text Box 13"/>
            <p:cNvSpPr txBox="1">
              <a:spLocks noChangeArrowheads="1"/>
            </p:cNvSpPr>
            <p:nvPr/>
          </p:nvSpPr>
          <p:spPr bwMode="auto">
            <a:xfrm>
              <a:off x="4381499" y="1272209"/>
              <a:ext cx="5736535" cy="542676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包含与定义部分；</a:t>
              </a:r>
            </a:p>
            <a:p>
              <a:pPr algn="just">
                <a:spcAft>
                  <a:spcPts val="0"/>
                </a:spcAft>
              </a:pPr>
              <a:r>
                <a:rPr lang="en-US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    </a:t>
              </a:r>
              <a:endParaRPr lang="zh-CN" sz="24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algn="just">
                <a:spcAft>
                  <a:spcPts val="0"/>
                </a:spcAft>
              </a:pPr>
              <a:r>
                <a:rPr lang="en-US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 </a:t>
              </a:r>
              <a:endParaRPr lang="zh-CN" sz="24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algn="just">
                <a:spcAft>
                  <a:spcPts val="0"/>
                </a:spcAft>
              </a:pPr>
              <a:r>
                <a:rPr lang="en-US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 </a:t>
              </a:r>
              <a:endParaRPr lang="zh-CN" sz="24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algn="just">
                <a:spcAft>
                  <a:spcPts val="0"/>
                </a:spcAft>
              </a:pPr>
              <a:r>
                <a:rPr lang="en-US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 </a:t>
              </a:r>
              <a:endParaRPr lang="zh-CN" sz="24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algn="just">
                <a:spcAft>
                  <a:spcPts val="0"/>
                </a:spcAft>
              </a:pPr>
              <a:r>
                <a:rPr lang="en-US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 </a:t>
              </a:r>
              <a:endParaRPr lang="zh-CN" sz="24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algn="just">
                <a:spcAft>
                  <a:spcPts val="0"/>
                </a:spcAft>
              </a:pPr>
              <a:r>
                <a:rPr lang="en-US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 </a:t>
              </a:r>
              <a:endParaRPr lang="zh-CN" sz="24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algn="just">
                <a:spcAft>
                  <a:spcPts val="0"/>
                </a:spcAft>
              </a:pPr>
              <a:r>
                <a:rPr lang="en-US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 </a:t>
              </a:r>
              <a:endParaRPr lang="zh-CN" sz="24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algn="just">
                <a:spcAft>
                  <a:spcPts val="0"/>
                </a:spcAft>
              </a:pPr>
              <a:r>
                <a:rPr lang="zh-CN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返回值</a:t>
              </a:r>
              <a:r>
                <a:rPr lang="en-US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main </a:t>
              </a:r>
              <a:r>
                <a:rPr lang="zh-CN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（参数表）</a:t>
              </a:r>
            </a:p>
            <a:p>
              <a:pPr algn="just">
                <a:spcAft>
                  <a:spcPts val="0"/>
                </a:spcAft>
              </a:pPr>
              <a:r>
                <a:rPr lang="en-US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{</a:t>
              </a:r>
              <a:endParaRPr lang="zh-CN" sz="24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algn="just">
                <a:spcAft>
                  <a:spcPts val="0"/>
                </a:spcAft>
              </a:pPr>
              <a:r>
                <a:rPr lang="en-US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	</a:t>
              </a:r>
              <a:r>
                <a:rPr lang="zh-CN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变量声明</a:t>
              </a:r>
              <a:r>
                <a:rPr lang="en-US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/</a:t>
              </a:r>
              <a:r>
                <a:rPr lang="zh-CN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定义部分；</a:t>
              </a:r>
            </a:p>
            <a:p>
              <a:pPr algn="just">
                <a:spcAft>
                  <a:spcPts val="0"/>
                </a:spcAft>
              </a:pPr>
              <a:r>
                <a:rPr lang="en-US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 </a:t>
              </a:r>
              <a:endParaRPr lang="zh-CN" sz="24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algn="just">
                <a:spcAft>
                  <a:spcPts val="0"/>
                </a:spcAft>
              </a:pPr>
              <a:r>
                <a:rPr lang="en-US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	</a:t>
              </a:r>
              <a:r>
                <a:rPr lang="zh-CN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语句部分</a:t>
              </a:r>
            </a:p>
            <a:p>
              <a:pPr algn="just">
                <a:spcAft>
                  <a:spcPts val="0"/>
                </a:spcAft>
              </a:pPr>
              <a:r>
                <a:rPr lang="en-US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}</a:t>
              </a:r>
              <a:endParaRPr lang="zh-CN" sz="24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Text Box 14"/>
            <p:cNvSpPr txBox="1">
              <a:spLocks noChangeArrowheads="1"/>
            </p:cNvSpPr>
            <p:nvPr/>
          </p:nvSpPr>
          <p:spPr bwMode="auto">
            <a:xfrm>
              <a:off x="4947356" y="1735205"/>
              <a:ext cx="4445487" cy="243240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2000" kern="1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#include &lt;</a:t>
              </a:r>
              <a:r>
                <a:rPr lang="zh-CN" sz="2000" kern="1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文件名</a:t>
              </a:r>
              <a:r>
                <a:rPr lang="en-US" sz="2000" kern="1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.H&gt;	//include</a:t>
              </a:r>
              <a:r>
                <a:rPr lang="zh-CN" sz="2000" kern="1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可能有多行</a:t>
              </a:r>
            </a:p>
            <a:p>
              <a:pPr algn="just">
                <a:spcAft>
                  <a:spcPts val="0"/>
                </a:spcAft>
              </a:pPr>
              <a:r>
                <a:rPr lang="zh-CN" sz="2000" kern="1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或是</a:t>
              </a:r>
              <a:r>
                <a:rPr lang="en-US" sz="2000" kern="1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#include  “</a:t>
              </a:r>
              <a:r>
                <a:rPr lang="zh-CN" sz="2000" kern="1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文件名</a:t>
              </a:r>
              <a:r>
                <a:rPr lang="en-US" sz="2000" kern="1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.H” 	</a:t>
              </a:r>
              <a:endParaRPr 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algn="just">
                <a:spcAft>
                  <a:spcPts val="0"/>
                </a:spcAft>
              </a:pPr>
              <a:r>
                <a:rPr lang="en-US" sz="2000" kern="1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 </a:t>
              </a:r>
              <a:endParaRPr 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algn="just">
                <a:spcAft>
                  <a:spcPts val="0"/>
                </a:spcAft>
              </a:pPr>
              <a:r>
                <a:rPr lang="en-US" sz="2000" kern="1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#define </a:t>
              </a:r>
              <a:r>
                <a:rPr lang="zh-CN" sz="2000" kern="1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常量名</a:t>
              </a:r>
              <a:r>
                <a:rPr lang="en-US" sz="2000" kern="1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 </a:t>
              </a:r>
              <a:r>
                <a:rPr lang="zh-CN" sz="2000" kern="1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常量值</a:t>
              </a:r>
            </a:p>
            <a:p>
              <a:pPr algn="just">
                <a:spcAft>
                  <a:spcPts val="0"/>
                </a:spcAft>
              </a:pPr>
              <a:r>
                <a:rPr lang="zh-CN" sz="2000" kern="1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全局变量声明</a:t>
              </a:r>
              <a:r>
                <a:rPr lang="en-US" sz="2000" kern="1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/</a:t>
              </a:r>
              <a:r>
                <a:rPr lang="zh-CN" sz="2000" kern="1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定义；</a:t>
              </a:r>
            </a:p>
            <a:p>
              <a:pPr algn="just">
                <a:spcAft>
                  <a:spcPts val="0"/>
                </a:spcAft>
              </a:pPr>
              <a:r>
                <a:rPr lang="zh-CN" sz="2000" kern="1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函数声明</a:t>
              </a:r>
              <a:r>
                <a:rPr lang="en-US" sz="2000" kern="1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/</a:t>
              </a:r>
              <a:r>
                <a:rPr lang="zh-CN" sz="2000" kern="1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定义；</a:t>
              </a:r>
            </a:p>
            <a:p>
              <a:pPr algn="just">
                <a:spcAft>
                  <a:spcPts val="0"/>
                </a:spcAft>
              </a:pPr>
              <a:r>
                <a:rPr lang="en-US" sz="2000" kern="1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 </a:t>
              </a:r>
              <a:endParaRPr 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algn="just">
                <a:spcAft>
                  <a:spcPts val="0"/>
                </a:spcAft>
              </a:pPr>
              <a:r>
                <a:rPr lang="en-US" sz="2000" kern="1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 </a:t>
              </a:r>
              <a:endParaRPr 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52470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3.1 </a:t>
            </a:r>
            <a:r>
              <a:rPr lang="zh-CN" altLang="zh-CN" b="1" dirty="0"/>
              <a:t>算法概述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3.1.2</a:t>
            </a:r>
            <a:r>
              <a:rPr lang="zh-CN" altLang="en-US" dirty="0"/>
              <a:t>算法实</a:t>
            </a:r>
            <a:r>
              <a:rPr lang="zh-CN" altLang="en-US" dirty="0" smtClean="0"/>
              <a:t>现</a:t>
            </a:r>
            <a:endParaRPr lang="en-US" altLang="zh-CN" dirty="0" smtClean="0"/>
          </a:p>
          <a:p>
            <a:r>
              <a:rPr lang="zh-CN" altLang="zh-CN" dirty="0"/>
              <a:t>对应翻译</a:t>
            </a:r>
            <a:r>
              <a:rPr lang="zh-CN" altLang="zh-CN" dirty="0" smtClean="0"/>
              <a:t>法</a:t>
            </a:r>
            <a:r>
              <a:rPr lang="zh-CN" altLang="en-US" dirty="0" smtClean="0"/>
              <a:t>：</a:t>
            </a:r>
            <a:r>
              <a:rPr lang="zh-CN" altLang="zh-CN" dirty="0" smtClean="0"/>
              <a:t>一</a:t>
            </a:r>
            <a:r>
              <a:rPr lang="zh-CN" altLang="zh-CN" dirty="0"/>
              <a:t>个算法步骤翻译成一个对应的</a:t>
            </a:r>
            <a:r>
              <a:rPr lang="en-US" altLang="zh-CN" dirty="0"/>
              <a:t>C</a:t>
            </a:r>
            <a:r>
              <a:rPr lang="zh-CN" altLang="zh-CN" dirty="0"/>
              <a:t>语言语句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文本框 117"/>
          <p:cNvSpPr txBox="1">
            <a:spLocks noChangeArrowheads="1"/>
          </p:cNvSpPr>
          <p:nvPr/>
        </p:nvSpPr>
        <p:spPr bwMode="auto">
          <a:xfrm>
            <a:off x="457199" y="3558209"/>
            <a:ext cx="11280913" cy="138153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just">
              <a:spcAft>
                <a:spcPts val="0"/>
              </a:spcAft>
            </a:pPr>
            <a:r>
              <a:rPr 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第一步：提示用户输入半径</a:t>
            </a:r>
            <a:r>
              <a:rPr lang="en-US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r		</a:t>
            </a:r>
            <a:r>
              <a:rPr 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对应翻译：</a:t>
            </a:r>
            <a:r>
              <a:rPr lang="en-US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printf</a:t>
            </a:r>
            <a:r>
              <a:rPr 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（“请输入半径</a:t>
            </a:r>
            <a:r>
              <a:rPr lang="en-US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sz="2000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：”）</a:t>
            </a:r>
            <a:r>
              <a:rPr lang="en-US" altLang="zh-CN" sz="2000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第二步：从键盘输入半径</a:t>
            </a:r>
            <a:r>
              <a:rPr lang="en-US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r		</a:t>
            </a:r>
            <a:r>
              <a:rPr lang="zh-CN" sz="2000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对</a:t>
            </a:r>
            <a:r>
              <a:rPr 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应翻译：</a:t>
            </a:r>
            <a:r>
              <a:rPr lang="en-US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scanf</a:t>
            </a:r>
            <a:r>
              <a:rPr 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（“</a:t>
            </a:r>
            <a:r>
              <a:rPr lang="en-US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%f</a:t>
            </a:r>
            <a:r>
              <a:rPr 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”，</a:t>
            </a:r>
            <a:r>
              <a:rPr lang="en-US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&amp;r</a:t>
            </a:r>
            <a:r>
              <a:rPr lang="zh-CN" sz="2000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2000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第三步：计算</a:t>
            </a:r>
            <a:r>
              <a:rPr lang="en-US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，并保存结果</a:t>
            </a:r>
            <a:r>
              <a:rPr lang="en-US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对应翻译</a:t>
            </a:r>
            <a:r>
              <a:rPr lang="zh-CN" sz="2000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sz="2000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result </a:t>
            </a:r>
            <a:r>
              <a:rPr lang="en-US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= pi * r * </a:t>
            </a:r>
            <a:r>
              <a:rPr lang="en-US" sz="2000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第四步：显示该结</a:t>
            </a:r>
            <a:r>
              <a:rPr lang="zh-CN" sz="2000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果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000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zh-CN" sz="2000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对</a:t>
            </a:r>
            <a:r>
              <a:rPr 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应翻译：</a:t>
            </a:r>
            <a:r>
              <a:rPr lang="en-US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sz="2000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printf</a:t>
            </a:r>
            <a:r>
              <a:rPr 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（“</a:t>
            </a:r>
            <a:r>
              <a:rPr lang="en-US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\n</a:t>
            </a:r>
            <a:r>
              <a:rPr 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园的面积等于</a:t>
            </a:r>
            <a:r>
              <a:rPr lang="en-US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-%f</a:t>
            </a:r>
            <a:r>
              <a:rPr 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”，</a:t>
            </a:r>
            <a:r>
              <a:rPr lang="en-US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result</a:t>
            </a:r>
            <a:r>
              <a:rPr lang="zh-CN" sz="2000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2000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98034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3.1 </a:t>
            </a:r>
            <a:r>
              <a:rPr lang="zh-CN" altLang="zh-CN" b="1" dirty="0"/>
              <a:t>算法概述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3.1.2</a:t>
            </a:r>
            <a:r>
              <a:rPr lang="zh-CN" altLang="en-US" dirty="0"/>
              <a:t>算法实</a:t>
            </a:r>
            <a:r>
              <a:rPr lang="zh-CN" altLang="en-US" dirty="0" smtClean="0"/>
              <a:t>现</a:t>
            </a:r>
            <a:endParaRPr lang="en-US" altLang="zh-CN" dirty="0" smtClean="0"/>
          </a:p>
          <a:p>
            <a:r>
              <a:rPr lang="zh-CN" altLang="zh-CN" dirty="0" smtClean="0"/>
              <a:t>完</a:t>
            </a:r>
            <a:r>
              <a:rPr lang="zh-CN" altLang="zh-CN" dirty="0"/>
              <a:t>整的程</a:t>
            </a:r>
            <a:r>
              <a:rPr lang="zh-CN" altLang="zh-CN" dirty="0" smtClean="0"/>
              <a:t>序</a:t>
            </a:r>
            <a:endParaRPr lang="en-US" altLang="zh-CN" dirty="0" smtClean="0"/>
          </a:p>
          <a:p>
            <a:r>
              <a:rPr lang="zh-CN" altLang="en-US" dirty="0" smtClean="0"/>
              <a:t>请大家看正确算法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与错误算法的操作演示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Text Box 24"/>
          <p:cNvSpPr txBox="1">
            <a:spLocks noChangeArrowheads="1"/>
          </p:cNvSpPr>
          <p:nvPr/>
        </p:nvSpPr>
        <p:spPr bwMode="auto">
          <a:xfrm>
            <a:off x="4967909" y="634247"/>
            <a:ext cx="7098195" cy="584088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#include&lt;stdio.h&gt;		</a:t>
            </a:r>
            <a:endParaRPr lang="en-US" sz="2000" kern="100" dirty="0" smtClean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000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//</a:t>
            </a:r>
            <a:r>
              <a:rPr 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包含</a:t>
            </a:r>
            <a:r>
              <a:rPr lang="en-US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stdio.h</a:t>
            </a:r>
            <a:r>
              <a:rPr 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库文件是为了能使用</a:t>
            </a:r>
            <a:r>
              <a:rPr lang="en-US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printf</a:t>
            </a:r>
            <a:r>
              <a:rPr 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scanf</a:t>
            </a:r>
            <a:r>
              <a:rPr 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等这种标准函数</a:t>
            </a:r>
          </a:p>
          <a:p>
            <a:pPr algn="just">
              <a:spcAft>
                <a:spcPts val="0"/>
              </a:spcAft>
            </a:pPr>
            <a:r>
              <a:rPr lang="en-US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#define pi 3.14159		</a:t>
            </a:r>
            <a:endParaRPr lang="en-US" sz="2000" kern="100" dirty="0" smtClean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000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//</a:t>
            </a:r>
            <a:r>
              <a:rPr 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注意</a:t>
            </a:r>
            <a:r>
              <a:rPr lang="en-US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define</a:t>
            </a:r>
            <a:r>
              <a:rPr 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语句最后不要加分号，除非你有特殊用途</a:t>
            </a:r>
          </a:p>
          <a:p>
            <a:pPr algn="just">
              <a:spcAft>
                <a:spcPts val="0"/>
              </a:spcAft>
            </a:pPr>
            <a:r>
              <a:rPr lang="en-US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void main (void)</a:t>
            </a:r>
            <a:endParaRPr 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{</a:t>
            </a:r>
            <a:endParaRPr 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//</a:t>
            </a:r>
            <a:r>
              <a:rPr 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第一部分：变量定义部分</a:t>
            </a:r>
          </a:p>
          <a:p>
            <a:pPr algn="just">
              <a:spcAft>
                <a:spcPts val="0"/>
              </a:spcAft>
            </a:pPr>
            <a:r>
              <a:rPr lang="en-US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float result</a:t>
            </a:r>
            <a:r>
              <a:rPr 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</a:p>
          <a:p>
            <a:pPr algn="just">
              <a:spcAft>
                <a:spcPts val="0"/>
              </a:spcAft>
            </a:pPr>
            <a:r>
              <a:rPr lang="en-US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sz="2000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//</a:t>
            </a:r>
            <a:r>
              <a:rPr 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第二部分：语句部分</a:t>
            </a:r>
          </a:p>
          <a:p>
            <a:pPr marL="266700" indent="266700" algn="just">
              <a:spcAft>
                <a:spcPts val="0"/>
              </a:spcAft>
            </a:pPr>
            <a:r>
              <a:rPr lang="en-US" sz="2000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//</a:t>
            </a:r>
            <a:r>
              <a:rPr 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第一步：提示用户输入半径</a:t>
            </a:r>
            <a:r>
              <a:rPr lang="en-US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r		</a:t>
            </a:r>
            <a:endParaRPr 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66700" indent="266700" algn="just">
              <a:spcAft>
                <a:spcPts val="0"/>
              </a:spcAft>
            </a:pPr>
            <a:r>
              <a:rPr lang="en-US" sz="2000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printf</a:t>
            </a:r>
            <a:r>
              <a:rPr 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（“请输入半径</a:t>
            </a:r>
            <a:r>
              <a:rPr lang="en-US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：”）；</a:t>
            </a:r>
            <a:r>
              <a:rPr lang="en-US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66700" indent="266700" algn="just">
              <a:spcAft>
                <a:spcPts val="0"/>
              </a:spcAft>
            </a:pPr>
            <a:r>
              <a:rPr lang="en-US" sz="2000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//</a:t>
            </a:r>
            <a:r>
              <a:rPr 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第二步：从键盘输入半径</a:t>
            </a:r>
            <a:r>
              <a:rPr lang="en-US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r			</a:t>
            </a:r>
            <a:endParaRPr 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66700" indent="266700" algn="just">
              <a:spcAft>
                <a:spcPts val="0"/>
              </a:spcAft>
            </a:pPr>
            <a:r>
              <a:rPr lang="en-US" sz="2000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scanf</a:t>
            </a:r>
            <a:r>
              <a:rPr 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（“</a:t>
            </a:r>
            <a:r>
              <a:rPr lang="en-US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%f</a:t>
            </a:r>
            <a:r>
              <a:rPr 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”，</a:t>
            </a:r>
            <a:r>
              <a:rPr lang="en-US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&amp;r</a:t>
            </a:r>
            <a:r>
              <a:rPr 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）；</a:t>
            </a:r>
          </a:p>
          <a:p>
            <a:pPr marL="266700" indent="266700" algn="just">
              <a:spcAft>
                <a:spcPts val="0"/>
              </a:spcAft>
            </a:pPr>
            <a:r>
              <a:rPr lang="en-US" sz="2000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//</a:t>
            </a:r>
            <a:r>
              <a:rPr 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第三步：计算</a:t>
            </a:r>
            <a:r>
              <a:rPr lang="en-US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，并保存结果</a:t>
            </a:r>
            <a:r>
              <a:rPr lang="en-US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		</a:t>
            </a:r>
            <a:endParaRPr 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66700" indent="266700" algn="just">
              <a:spcAft>
                <a:spcPts val="0"/>
              </a:spcAft>
            </a:pPr>
            <a:r>
              <a:rPr lang="en-US" sz="2000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result </a:t>
            </a:r>
            <a:r>
              <a:rPr lang="en-US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= pi * r * r</a:t>
            </a:r>
            <a:r>
              <a:rPr 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</a:p>
          <a:p>
            <a:pPr marL="266700" indent="266700" algn="just">
              <a:spcAft>
                <a:spcPts val="0"/>
              </a:spcAft>
            </a:pPr>
            <a:r>
              <a:rPr lang="en-US" sz="2000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//</a:t>
            </a:r>
            <a:r>
              <a:rPr 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第四步：显示该结果</a:t>
            </a:r>
            <a:r>
              <a:rPr lang="en-US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		</a:t>
            </a:r>
            <a:endParaRPr 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66700" indent="266700" algn="just">
              <a:spcAft>
                <a:spcPts val="0"/>
              </a:spcAft>
            </a:pPr>
            <a:r>
              <a:rPr lang="en-US" sz="2000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printf</a:t>
            </a:r>
            <a:r>
              <a:rPr 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（“</a:t>
            </a:r>
            <a:r>
              <a:rPr lang="en-US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\n</a:t>
            </a:r>
            <a:r>
              <a:rPr 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园的面积等于：</a:t>
            </a:r>
            <a:r>
              <a:rPr lang="en-US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%f</a:t>
            </a:r>
            <a:r>
              <a:rPr 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”，</a:t>
            </a:r>
            <a:r>
              <a:rPr lang="en-US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result</a:t>
            </a:r>
            <a:r>
              <a:rPr 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）；</a:t>
            </a:r>
          </a:p>
          <a:p>
            <a:pPr algn="just">
              <a:spcAft>
                <a:spcPts val="0"/>
              </a:spcAft>
            </a:pPr>
            <a:r>
              <a:rPr lang="en-US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}</a:t>
            </a:r>
            <a:endParaRPr 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085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3.2 </a:t>
            </a:r>
            <a:r>
              <a:rPr lang="zh-CN" altLang="zh-CN" b="1" dirty="0"/>
              <a:t>软件环境搭建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zh-CN" dirty="0" smtClean="0"/>
              <a:t>在</a:t>
            </a:r>
            <a:r>
              <a:rPr lang="zh-CN" altLang="zh-CN" dirty="0"/>
              <a:t>工程应用当中，单片机级的嵌入式开发主要采用</a:t>
            </a:r>
            <a:r>
              <a:rPr lang="en-US" altLang="zh-CN" dirty="0"/>
              <a:t>C</a:t>
            </a:r>
            <a:r>
              <a:rPr lang="zh-CN" altLang="zh-CN" dirty="0"/>
              <a:t>语言来进行设计。其软件设计环境不使用</a:t>
            </a:r>
            <a:r>
              <a:rPr lang="en-US" altLang="zh-CN" dirty="0"/>
              <a:t>VC6.0</a:t>
            </a:r>
            <a:r>
              <a:rPr lang="zh-CN" altLang="zh-CN" dirty="0"/>
              <a:t>环境而使用</a:t>
            </a:r>
            <a:r>
              <a:rPr lang="en-US" altLang="zh-CN" dirty="0"/>
              <a:t>keil</a:t>
            </a:r>
            <a:r>
              <a:rPr lang="zh-CN" altLang="zh-CN" dirty="0"/>
              <a:t>环境。本教材采用支持的</a:t>
            </a:r>
            <a:r>
              <a:rPr lang="en-US" altLang="zh-CN" dirty="0"/>
              <a:t>51</a:t>
            </a:r>
            <a:r>
              <a:rPr lang="zh-CN" altLang="zh-CN" dirty="0"/>
              <a:t>单片机的环境</a:t>
            </a:r>
            <a:r>
              <a:rPr lang="en-US" altLang="zh-CN" dirty="0"/>
              <a:t>keil2</a:t>
            </a:r>
            <a:r>
              <a:rPr lang="zh-CN" altLang="zh-CN" dirty="0"/>
              <a:t>版本进行介</a:t>
            </a:r>
            <a:r>
              <a:rPr lang="zh-CN" altLang="zh-CN" dirty="0" smtClean="0"/>
              <a:t>绍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zh-CN" dirty="0"/>
              <a:t>【注意】高版本的</a:t>
            </a:r>
            <a:r>
              <a:rPr lang="en-US" altLang="zh-CN" dirty="0"/>
              <a:t>keil</a:t>
            </a:r>
            <a:r>
              <a:rPr lang="zh-CN" altLang="zh-CN" dirty="0"/>
              <a:t>环境是</a:t>
            </a:r>
            <a:r>
              <a:rPr lang="en-US" altLang="zh-CN" dirty="0"/>
              <a:t>MDK</a:t>
            </a:r>
            <a:r>
              <a:rPr lang="zh-CN" altLang="zh-CN" dirty="0"/>
              <a:t>，例如：</a:t>
            </a:r>
            <a:r>
              <a:rPr lang="en-US" altLang="zh-CN" dirty="0" smtClean="0"/>
              <a:t>MDK4.72</a:t>
            </a:r>
            <a:r>
              <a:rPr lang="zh-CN" altLang="en-US" dirty="0" smtClean="0"/>
              <a:t>。并且注意到高版本的</a:t>
            </a:r>
            <a:r>
              <a:rPr lang="en-US" altLang="zh-CN" dirty="0" smtClean="0"/>
              <a:t>MDK</a:t>
            </a:r>
            <a:r>
              <a:rPr lang="zh-CN" altLang="en-US" dirty="0" smtClean="0"/>
              <a:t>也是可以用的</a:t>
            </a: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55747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3.2 </a:t>
            </a:r>
            <a:r>
              <a:rPr lang="zh-CN" altLang="zh-CN" b="1" dirty="0"/>
              <a:t>软件环境搭建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3.2.1Keil</a:t>
            </a:r>
            <a:r>
              <a:rPr lang="zh-CN" altLang="zh-CN" b="1" dirty="0"/>
              <a:t>集成开发环境简</a:t>
            </a:r>
            <a:r>
              <a:rPr lang="zh-CN" altLang="zh-CN" b="1" dirty="0" smtClean="0"/>
              <a:t>介</a:t>
            </a:r>
            <a:endParaRPr lang="en-US" altLang="zh-CN" b="1" dirty="0" smtClean="0"/>
          </a:p>
          <a:p>
            <a:r>
              <a:rPr lang="zh-CN" altLang="en-US" b="1" dirty="0"/>
              <a:t>操</a:t>
            </a:r>
            <a:r>
              <a:rPr lang="zh-CN" altLang="en-US" b="1" dirty="0" smtClean="0"/>
              <a:t>作演示</a:t>
            </a:r>
            <a:endParaRPr lang="zh-CN" altLang="zh-CN" b="1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9272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3.2 </a:t>
            </a:r>
            <a:r>
              <a:rPr lang="zh-CN" altLang="zh-CN" b="1" dirty="0"/>
              <a:t>软件环境搭建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b="1" dirty="0"/>
              <a:t>3.2.2</a:t>
            </a:r>
            <a:r>
              <a:rPr lang="zh-CN" altLang="zh-CN" b="1" dirty="0"/>
              <a:t>工程与配</a:t>
            </a:r>
            <a:r>
              <a:rPr lang="zh-CN" altLang="zh-CN" b="1" dirty="0" smtClean="0"/>
              <a:t>置</a:t>
            </a:r>
            <a:endParaRPr lang="en-US" altLang="zh-CN" b="1" dirty="0" smtClean="0"/>
          </a:p>
          <a:p>
            <a:r>
              <a:rPr lang="zh-CN" altLang="en-US" b="1" dirty="0" smtClean="0"/>
              <a:t>（</a:t>
            </a:r>
            <a:r>
              <a:rPr lang="en-US" altLang="zh-CN" b="1" dirty="0" smtClean="0"/>
              <a:t>1</a:t>
            </a:r>
            <a:r>
              <a:rPr lang="zh-CN" altLang="en-US" b="1" dirty="0" smtClean="0"/>
              <a:t>）创建工程</a:t>
            </a:r>
            <a:endParaRPr lang="en-US" altLang="zh-CN" b="1" dirty="0" smtClean="0"/>
          </a:p>
          <a:p>
            <a:pPr marL="0" indent="0">
              <a:buNone/>
            </a:pPr>
            <a:r>
              <a:rPr lang="en-US" altLang="zh-CN" b="1" dirty="0"/>
              <a:t>	</a:t>
            </a:r>
            <a:r>
              <a:rPr lang="zh-CN" altLang="zh-CN" dirty="0"/>
              <a:t>第一步：新建一个工程文件</a:t>
            </a:r>
            <a:r>
              <a:rPr lang="zh-CN" altLang="zh-CN" dirty="0" smtClean="0"/>
              <a:t>夹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b="1" dirty="0"/>
              <a:t>	</a:t>
            </a:r>
            <a:r>
              <a:rPr lang="zh-CN" altLang="zh-CN" dirty="0"/>
              <a:t>第二步：新建工</a:t>
            </a:r>
            <a:r>
              <a:rPr lang="zh-CN" altLang="zh-CN" dirty="0" smtClean="0"/>
              <a:t>程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b="1" dirty="0"/>
              <a:t>	</a:t>
            </a:r>
            <a:r>
              <a:rPr lang="zh-CN" altLang="zh-CN" dirty="0"/>
              <a:t>第三步：选择芯片型</a:t>
            </a:r>
            <a:r>
              <a:rPr lang="zh-CN" altLang="zh-CN" dirty="0" smtClean="0"/>
              <a:t>号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b="1" dirty="0"/>
              <a:t>	</a:t>
            </a:r>
            <a:r>
              <a:rPr lang="zh-CN" altLang="zh-CN" dirty="0"/>
              <a:t>第四步：新建</a:t>
            </a:r>
            <a:r>
              <a:rPr lang="en-US" altLang="zh-CN" dirty="0"/>
              <a:t>C</a:t>
            </a:r>
            <a:r>
              <a:rPr lang="zh-CN" altLang="zh-CN" dirty="0"/>
              <a:t>文</a:t>
            </a:r>
            <a:r>
              <a:rPr lang="zh-CN" altLang="zh-CN" dirty="0" smtClean="0"/>
              <a:t>件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b="1" dirty="0"/>
              <a:t>	</a:t>
            </a:r>
            <a:r>
              <a:rPr lang="zh-CN" altLang="zh-CN" dirty="0"/>
              <a:t>第五步：添加</a:t>
            </a:r>
            <a:r>
              <a:rPr lang="en-US" altLang="zh-CN" dirty="0"/>
              <a:t>C</a:t>
            </a:r>
            <a:r>
              <a:rPr lang="zh-CN" altLang="zh-CN" dirty="0"/>
              <a:t>文件到工程</a:t>
            </a:r>
            <a:endParaRPr lang="en-US" altLang="zh-CN" b="1" dirty="0" smtClean="0"/>
          </a:p>
          <a:p>
            <a:pPr marL="0" indent="0">
              <a:buNone/>
            </a:pPr>
            <a:r>
              <a:rPr lang="en-US" altLang="zh-CN" b="1" dirty="0"/>
              <a:t>	</a:t>
            </a:r>
            <a:r>
              <a:rPr lang="zh-CN" altLang="en-US" b="1" dirty="0" smtClean="0"/>
              <a:t>操作演示</a:t>
            </a:r>
            <a:endParaRPr lang="en-US" altLang="zh-CN" b="1" dirty="0" smtClean="0"/>
          </a:p>
          <a:p>
            <a:pPr marL="0" indent="0">
              <a:buNone/>
            </a:pPr>
            <a:r>
              <a:rPr lang="en-US" altLang="zh-CN" b="1" dirty="0"/>
              <a:t>	</a:t>
            </a:r>
            <a:endParaRPr lang="en-US" altLang="zh-CN" b="1" dirty="0" smtClean="0"/>
          </a:p>
        </p:txBody>
      </p:sp>
    </p:spTree>
    <p:extLst>
      <p:ext uri="{BB962C8B-B14F-4D97-AF65-F5344CB8AC3E}">
        <p14:creationId xmlns:p14="http://schemas.microsoft.com/office/powerpoint/2010/main" val="40449141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3.2 </a:t>
            </a:r>
            <a:r>
              <a:rPr lang="zh-CN" altLang="zh-CN" b="1" dirty="0"/>
              <a:t>软件环境搭建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3.2.2</a:t>
            </a:r>
            <a:r>
              <a:rPr lang="zh-CN" altLang="zh-CN" b="1" dirty="0"/>
              <a:t>工程与配置</a:t>
            </a:r>
            <a:endParaRPr lang="en-US" altLang="zh-CN" b="1" dirty="0"/>
          </a:p>
          <a:p>
            <a:r>
              <a:rPr lang="zh-CN" altLang="en-US" b="1" dirty="0" smtClean="0"/>
              <a:t>第</a:t>
            </a:r>
            <a:r>
              <a:rPr lang="zh-CN" altLang="en-US" b="1" dirty="0"/>
              <a:t>二步：配置工</a:t>
            </a:r>
            <a:r>
              <a:rPr lang="zh-CN" altLang="en-US" b="1" dirty="0" smtClean="0"/>
              <a:t>程：</a:t>
            </a:r>
            <a:endParaRPr lang="en-US" altLang="zh-CN" b="1" dirty="0" smtClean="0"/>
          </a:p>
          <a:p>
            <a:pPr marL="0" indent="0">
              <a:buNone/>
            </a:pPr>
            <a:r>
              <a:rPr lang="en-US" altLang="zh-CN" dirty="0" smtClean="0"/>
              <a:t>	</a:t>
            </a:r>
            <a:r>
              <a:rPr lang="zh-CN" altLang="zh-CN" dirty="0" smtClean="0"/>
              <a:t>选</a:t>
            </a:r>
            <a:r>
              <a:rPr lang="zh-CN" altLang="zh-CN" dirty="0"/>
              <a:t>中目</a:t>
            </a:r>
            <a:r>
              <a:rPr lang="zh-CN" altLang="zh-CN" dirty="0" smtClean="0"/>
              <a:t>标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zh-CN" altLang="zh-CN" dirty="0" smtClean="0"/>
              <a:t>配</a:t>
            </a:r>
            <a:r>
              <a:rPr lang="zh-CN" altLang="zh-CN" dirty="0"/>
              <a:t>置输</a:t>
            </a:r>
            <a:r>
              <a:rPr lang="zh-CN" altLang="zh-CN" dirty="0" smtClean="0"/>
              <a:t>出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zh-CN" altLang="zh-CN" dirty="0" smtClean="0"/>
              <a:t>填</a:t>
            </a:r>
            <a:r>
              <a:rPr lang="zh-CN" altLang="zh-CN" dirty="0"/>
              <a:t>写代</a:t>
            </a:r>
            <a:r>
              <a:rPr lang="zh-CN" altLang="zh-CN" dirty="0" smtClean="0"/>
              <a:t>码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zh-CN" altLang="zh-CN" dirty="0" smtClean="0"/>
              <a:t>编</a:t>
            </a:r>
            <a:r>
              <a:rPr lang="zh-CN" altLang="zh-CN" dirty="0"/>
              <a:t>译代</a:t>
            </a:r>
            <a:r>
              <a:rPr lang="zh-CN" altLang="zh-CN" dirty="0" smtClean="0"/>
              <a:t>码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zh-CN" altLang="zh-CN" dirty="0" smtClean="0"/>
              <a:t>检</a:t>
            </a:r>
            <a:r>
              <a:rPr lang="zh-CN" altLang="zh-CN" dirty="0"/>
              <a:t>查结果并生成</a:t>
            </a:r>
            <a:r>
              <a:rPr lang="en-US" altLang="zh-CN" dirty="0"/>
              <a:t>HEX</a:t>
            </a:r>
            <a:r>
              <a:rPr lang="zh-CN" altLang="zh-CN" dirty="0"/>
              <a:t>文</a:t>
            </a:r>
            <a:r>
              <a:rPr lang="zh-CN" altLang="zh-CN" dirty="0" smtClean="0"/>
              <a:t>件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b="1" dirty="0"/>
              <a:t>操作演示</a:t>
            </a:r>
            <a:endParaRPr lang="en-US" altLang="zh-CN" b="1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01935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3.3 </a:t>
            </a:r>
            <a:r>
              <a:rPr lang="zh-CN" altLang="zh-CN" b="1" dirty="0"/>
              <a:t>计算机语言与算法的配</a:t>
            </a:r>
            <a:r>
              <a:rPr lang="zh-CN" altLang="zh-CN" b="1" dirty="0" smtClean="0"/>
              <a:t>合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3.3.1</a:t>
            </a:r>
            <a:r>
              <a:rPr lang="zh-CN" altLang="zh-CN" b="1" dirty="0"/>
              <a:t>问题提出</a:t>
            </a:r>
          </a:p>
          <a:p>
            <a:r>
              <a:rPr lang="en-US" altLang="zh-CN" dirty="0" smtClean="0"/>
              <a:t>【</a:t>
            </a:r>
            <a:r>
              <a:rPr lang="zh-CN" altLang="en-US" dirty="0" smtClean="0"/>
              <a:t>目标</a:t>
            </a:r>
            <a:r>
              <a:rPr lang="en-US" altLang="zh-CN" dirty="0" smtClean="0"/>
              <a:t>】</a:t>
            </a:r>
            <a:r>
              <a:rPr lang="zh-CN" altLang="zh-CN" dirty="0"/>
              <a:t>单片机主控板控制一个发光</a:t>
            </a:r>
            <a:r>
              <a:rPr lang="en-US" altLang="zh-CN" dirty="0"/>
              <a:t>LED</a:t>
            </a:r>
            <a:r>
              <a:rPr lang="zh-CN" altLang="zh-CN" dirty="0"/>
              <a:t>灯连续闪烁的问题，则面对该问题应该如何做？</a:t>
            </a:r>
          </a:p>
          <a:p>
            <a:r>
              <a:rPr lang="zh-CN" altLang="zh-CN" dirty="0"/>
              <a:t>问题</a:t>
            </a:r>
            <a:r>
              <a:rPr lang="en-US" altLang="zh-CN" dirty="0"/>
              <a:t>1</a:t>
            </a:r>
            <a:r>
              <a:rPr lang="zh-CN" altLang="zh-CN" dirty="0"/>
              <a:t>：程序设计者需要考虑硬件吗？如果需要，需要考虑硬件什么内容</a:t>
            </a:r>
            <a:r>
              <a:rPr lang="zh-CN" altLang="zh-CN" dirty="0" smtClean="0"/>
              <a:t>？</a:t>
            </a:r>
            <a:endParaRPr lang="en-US" altLang="zh-CN" dirty="0" smtClean="0"/>
          </a:p>
          <a:p>
            <a:r>
              <a:rPr lang="zh-CN" altLang="zh-CN" dirty="0" smtClean="0"/>
              <a:t>问</a:t>
            </a:r>
            <a:r>
              <a:rPr lang="zh-CN" altLang="zh-CN" dirty="0"/>
              <a:t>题</a:t>
            </a:r>
            <a:r>
              <a:rPr lang="en-US" altLang="zh-CN" dirty="0"/>
              <a:t>2</a:t>
            </a:r>
            <a:r>
              <a:rPr lang="zh-CN" altLang="zh-CN" dirty="0"/>
              <a:t>：软件如何做</a:t>
            </a:r>
            <a:r>
              <a:rPr lang="zh-CN" altLang="zh-CN" dirty="0" smtClean="0"/>
              <a:t>？</a:t>
            </a:r>
            <a:endParaRPr lang="en-US" altLang="zh-CN" dirty="0" smtClean="0"/>
          </a:p>
          <a:p>
            <a:r>
              <a:rPr lang="zh-CN" altLang="zh-CN" dirty="0"/>
              <a:t>问题</a:t>
            </a:r>
            <a:r>
              <a:rPr lang="en-US" altLang="zh-CN" dirty="0"/>
              <a:t>3</a:t>
            </a:r>
            <a:r>
              <a:rPr lang="zh-CN" altLang="zh-CN" dirty="0"/>
              <a:t>：程序设计者需要做什么？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09010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3.3 </a:t>
            </a:r>
            <a:r>
              <a:rPr lang="zh-CN" altLang="zh-CN" b="1" dirty="0"/>
              <a:t>计算机语言与算法的配合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3.3.2</a:t>
            </a:r>
            <a:r>
              <a:rPr lang="zh-CN" altLang="zh-CN" b="1" dirty="0"/>
              <a:t>算法设计与程序设</a:t>
            </a:r>
            <a:r>
              <a:rPr lang="zh-CN" altLang="zh-CN" b="1" dirty="0" smtClean="0"/>
              <a:t>计</a:t>
            </a:r>
            <a:endParaRPr lang="en-US" altLang="zh-CN" b="1" dirty="0" smtClean="0"/>
          </a:p>
          <a:p>
            <a:r>
              <a:rPr lang="zh-CN" altLang="zh-CN" dirty="0"/>
              <a:t>问题</a:t>
            </a:r>
            <a:r>
              <a:rPr lang="en-US" altLang="zh-CN" dirty="0"/>
              <a:t>2</a:t>
            </a:r>
            <a:r>
              <a:rPr lang="zh-CN" altLang="zh-CN" dirty="0"/>
              <a:t>中，提出了软件需要如何做的问题，这里需要做的就是软件的流程，我们考虑硬件的连接，假定单片机主控板硬件采用</a:t>
            </a:r>
            <a:r>
              <a:rPr lang="en-US" altLang="zh-CN" dirty="0"/>
              <a:t>P0.0</a:t>
            </a:r>
            <a:r>
              <a:rPr lang="zh-CN" altLang="zh-CN" dirty="0"/>
              <a:t>引脚来连接</a:t>
            </a:r>
            <a:r>
              <a:rPr lang="en-US" altLang="zh-CN" dirty="0"/>
              <a:t>LED</a:t>
            </a:r>
            <a:r>
              <a:rPr lang="zh-CN" altLang="zh-CN" dirty="0"/>
              <a:t>灯，具体连接电路如下</a:t>
            </a:r>
            <a:endParaRPr lang="zh-CN" altLang="zh-CN" b="1" dirty="0"/>
          </a:p>
          <a:p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061" y="3727740"/>
            <a:ext cx="6112000" cy="26929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108907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2245678"/>
            <a:ext cx="9144000" cy="1655762"/>
          </a:xfrm>
        </p:spPr>
        <p:txBody>
          <a:bodyPr/>
          <a:lstStyle/>
          <a:p>
            <a:r>
              <a:rPr lang="zh-CN" altLang="zh-CN" sz="3600" b="1" dirty="0"/>
              <a:t>第三章：使用</a:t>
            </a:r>
            <a:r>
              <a:rPr lang="en-US" altLang="zh-CN" sz="3600" b="1" dirty="0"/>
              <a:t>C</a:t>
            </a:r>
            <a:r>
              <a:rPr lang="zh-CN" altLang="zh-CN" sz="3600" b="1" dirty="0"/>
              <a:t>语言控制核心系统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571007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3.3 </a:t>
            </a:r>
            <a:r>
              <a:rPr lang="zh-CN" altLang="zh-CN" b="1" dirty="0"/>
              <a:t>计算机语言与算法的配合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3.3.2</a:t>
            </a:r>
            <a:r>
              <a:rPr lang="zh-CN" altLang="zh-CN" b="1" dirty="0"/>
              <a:t>算法设计与程序设</a:t>
            </a:r>
            <a:r>
              <a:rPr lang="zh-CN" altLang="zh-CN" b="1" dirty="0" smtClean="0"/>
              <a:t>计</a:t>
            </a:r>
            <a:endParaRPr lang="en-US" altLang="zh-CN" b="1" dirty="0" smtClean="0"/>
          </a:p>
          <a:p>
            <a:r>
              <a:rPr lang="zh-CN" altLang="zh-CN" dirty="0"/>
              <a:t>几个问题需要考虑：</a:t>
            </a:r>
          </a:p>
          <a:p>
            <a:pPr marL="0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</a:t>
            </a:r>
            <a:r>
              <a:rPr lang="en-US" altLang="zh-CN" dirty="0"/>
              <a:t>LED</a:t>
            </a:r>
            <a:r>
              <a:rPr lang="zh-CN" altLang="zh-CN" dirty="0"/>
              <a:t>的响应时间</a:t>
            </a:r>
            <a:r>
              <a:rPr lang="en-US" altLang="zh-CN" dirty="0"/>
              <a:t>/</a:t>
            </a:r>
            <a:r>
              <a:rPr lang="zh-CN" altLang="zh-CN" dirty="0"/>
              <a:t>速度如何</a:t>
            </a:r>
            <a:r>
              <a:rPr lang="zh-CN" altLang="zh-CN" dirty="0" smtClean="0"/>
              <a:t>？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）如何操作</a:t>
            </a:r>
            <a:r>
              <a:rPr lang="en-US" altLang="zh-CN" dirty="0"/>
              <a:t>LED</a:t>
            </a:r>
            <a:r>
              <a:rPr lang="zh-CN" altLang="zh-CN" dirty="0" smtClean="0"/>
              <a:t>？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）达到</a:t>
            </a:r>
            <a:r>
              <a:rPr lang="en-US" altLang="zh-CN" dirty="0"/>
              <a:t>LED</a:t>
            </a:r>
            <a:r>
              <a:rPr lang="zh-CN" altLang="zh-CN" dirty="0"/>
              <a:t>闪烁的目标流程是什么？</a:t>
            </a:r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en-US" altLang="zh-CN" b="1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10397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3.3 </a:t>
            </a:r>
            <a:r>
              <a:rPr lang="zh-CN" altLang="zh-CN" b="1" dirty="0"/>
              <a:t>计算机语言与算法的配合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3.3.2</a:t>
            </a:r>
            <a:r>
              <a:rPr lang="zh-CN" altLang="zh-CN" b="1" dirty="0"/>
              <a:t>算法设计与程序设</a:t>
            </a:r>
            <a:r>
              <a:rPr lang="zh-CN" altLang="zh-CN" b="1" dirty="0" smtClean="0"/>
              <a:t>计</a:t>
            </a:r>
            <a:endParaRPr lang="en-US" altLang="zh-CN" b="1" dirty="0" smtClean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</a:t>
            </a:r>
            <a:r>
              <a:rPr lang="en-US" altLang="zh-CN" dirty="0"/>
              <a:t>LED</a:t>
            </a:r>
            <a:r>
              <a:rPr lang="zh-CN" altLang="zh-CN" dirty="0"/>
              <a:t>的响应时间</a:t>
            </a:r>
            <a:r>
              <a:rPr lang="en-US" altLang="zh-CN" dirty="0"/>
              <a:t>/</a:t>
            </a:r>
            <a:r>
              <a:rPr lang="zh-CN" altLang="zh-CN" dirty="0"/>
              <a:t>速度如何？</a:t>
            </a:r>
          </a:p>
          <a:p>
            <a:r>
              <a:rPr lang="en-US" altLang="zh-CN" dirty="0"/>
              <a:t>	</a:t>
            </a:r>
            <a:r>
              <a:rPr lang="zh-CN" altLang="zh-CN" dirty="0"/>
              <a:t>通过查阅资料了解到：</a:t>
            </a:r>
            <a:r>
              <a:rPr lang="en-US" altLang="zh-CN" dirty="0"/>
              <a:t>LED</a:t>
            </a:r>
            <a:r>
              <a:rPr lang="zh-CN" altLang="zh-CN" dirty="0"/>
              <a:t>点亮与熄灭所延迟的时间称为响应时间，通常为：</a:t>
            </a:r>
            <a:r>
              <a:rPr lang="en-US" altLang="zh-CN" dirty="0"/>
              <a:t>10</a:t>
            </a:r>
            <a:r>
              <a:rPr lang="en-US" altLang="zh-CN" baseline="30000" dirty="0"/>
              <a:t>-6</a:t>
            </a:r>
            <a:r>
              <a:rPr lang="en-US" altLang="zh-CN" dirty="0"/>
              <a:t>~10</a:t>
            </a:r>
            <a:r>
              <a:rPr lang="en-US" altLang="zh-CN" baseline="30000" dirty="0"/>
              <a:t>-7</a:t>
            </a:r>
            <a:r>
              <a:rPr lang="en-US" altLang="zh-CN" dirty="0"/>
              <a:t>s</a:t>
            </a:r>
            <a:r>
              <a:rPr lang="zh-CN" altLang="zh-CN" dirty="0"/>
              <a:t>。也就是点亮与熄灭延迟的时间很短。</a:t>
            </a:r>
          </a:p>
          <a:p>
            <a:endParaRPr lang="en-US" altLang="zh-CN" b="1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16975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3.3 </a:t>
            </a:r>
            <a:r>
              <a:rPr lang="zh-CN" altLang="zh-CN" b="1" dirty="0"/>
              <a:t>计算机语言与算法的配合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3.3.2</a:t>
            </a:r>
            <a:r>
              <a:rPr lang="zh-CN" altLang="zh-CN" b="1" dirty="0"/>
              <a:t>算法设计与程序设</a:t>
            </a:r>
            <a:r>
              <a:rPr lang="zh-CN" altLang="zh-CN" b="1" dirty="0" smtClean="0"/>
              <a:t>计</a:t>
            </a:r>
            <a:endParaRPr lang="en-US" altLang="zh-CN" b="1" dirty="0" smtClean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）如何操作</a:t>
            </a:r>
            <a:r>
              <a:rPr lang="en-US" altLang="zh-CN" dirty="0"/>
              <a:t>LED</a:t>
            </a:r>
            <a:r>
              <a:rPr lang="zh-CN" altLang="zh-CN" dirty="0"/>
              <a:t>？</a:t>
            </a:r>
          </a:p>
          <a:p>
            <a:r>
              <a:rPr lang="en-US" altLang="zh-CN" dirty="0"/>
              <a:t>	</a:t>
            </a:r>
            <a:r>
              <a:rPr lang="zh-CN" altLang="zh-CN" dirty="0"/>
              <a:t>通过图</a:t>
            </a:r>
            <a:r>
              <a:rPr lang="en-US" altLang="zh-CN" dirty="0"/>
              <a:t>3.32</a:t>
            </a:r>
            <a:r>
              <a:rPr lang="zh-CN" altLang="zh-CN" dirty="0"/>
              <a:t>可见，操作</a:t>
            </a:r>
            <a:r>
              <a:rPr lang="en-US" altLang="zh-CN" dirty="0"/>
              <a:t>LED</a:t>
            </a:r>
            <a:r>
              <a:rPr lang="zh-CN" altLang="zh-CN" dirty="0"/>
              <a:t>实际上就是操作单片机引脚</a:t>
            </a:r>
            <a:r>
              <a:rPr lang="en-US" altLang="zh-CN" dirty="0"/>
              <a:t>P0.0</a:t>
            </a:r>
            <a:r>
              <a:rPr lang="zh-CN" altLang="zh-CN" dirty="0"/>
              <a:t>。</a:t>
            </a:r>
          </a:p>
          <a:p>
            <a:endParaRPr lang="en-US" altLang="zh-CN" b="1" dirty="0"/>
          </a:p>
          <a:p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061" y="3727740"/>
            <a:ext cx="6112000" cy="26929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061539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3.3 </a:t>
            </a:r>
            <a:r>
              <a:rPr lang="zh-CN" altLang="zh-CN" b="1" dirty="0"/>
              <a:t>计算机语言与算法的配合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3.3.2</a:t>
            </a:r>
            <a:r>
              <a:rPr lang="zh-CN" altLang="zh-CN" b="1" dirty="0"/>
              <a:t>算法设计与程序设</a:t>
            </a:r>
            <a:r>
              <a:rPr lang="zh-CN" altLang="zh-CN" b="1" dirty="0" smtClean="0"/>
              <a:t>计</a:t>
            </a:r>
            <a:endParaRPr lang="en-US" altLang="zh-CN" b="1" dirty="0" smtClean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）达到</a:t>
            </a:r>
            <a:r>
              <a:rPr lang="en-US" altLang="zh-CN" dirty="0"/>
              <a:t>LED</a:t>
            </a:r>
            <a:r>
              <a:rPr lang="zh-CN" altLang="zh-CN" dirty="0"/>
              <a:t>闪烁的目标流程是什么？</a:t>
            </a:r>
          </a:p>
          <a:p>
            <a:r>
              <a:rPr lang="en-US" altLang="zh-CN" dirty="0"/>
              <a:t>	</a:t>
            </a:r>
            <a:r>
              <a:rPr lang="zh-CN" altLang="zh-CN" dirty="0"/>
              <a:t>由于无论如何</a:t>
            </a:r>
            <a:r>
              <a:rPr lang="en-US" altLang="zh-CN" dirty="0"/>
              <a:t>LED</a:t>
            </a:r>
            <a:r>
              <a:rPr lang="zh-CN" altLang="zh-CN" dirty="0"/>
              <a:t>闪烁的转换期都是有时间延迟的（</a:t>
            </a:r>
            <a:r>
              <a:rPr lang="en-US" altLang="zh-CN" dirty="0"/>
              <a:t>10</a:t>
            </a:r>
            <a:r>
              <a:rPr lang="en-US" altLang="zh-CN" baseline="30000" dirty="0"/>
              <a:t>-6</a:t>
            </a:r>
            <a:r>
              <a:rPr lang="en-US" altLang="zh-CN" dirty="0"/>
              <a:t>~10</a:t>
            </a:r>
            <a:r>
              <a:rPr lang="en-US" altLang="zh-CN" baseline="30000" dirty="0"/>
              <a:t>-7</a:t>
            </a:r>
            <a:r>
              <a:rPr lang="en-US" altLang="zh-CN" dirty="0"/>
              <a:t>s</a:t>
            </a:r>
            <a:r>
              <a:rPr lang="zh-CN" altLang="zh-CN" dirty="0"/>
              <a:t>虽然很小但是仍然有响应时间的问题，这个问题将转换为反应时间），所以必须考虑到延时的问题。</a:t>
            </a:r>
          </a:p>
          <a:p>
            <a:endParaRPr lang="en-US" altLang="zh-CN" b="1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253855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3.3 </a:t>
            </a:r>
            <a:r>
              <a:rPr lang="zh-CN" altLang="zh-CN" b="1" dirty="0"/>
              <a:t>计算机语言与算法的配合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3.3.2</a:t>
            </a:r>
            <a:r>
              <a:rPr lang="zh-CN" altLang="zh-CN" b="1" dirty="0"/>
              <a:t>算法设计与程序设</a:t>
            </a:r>
            <a:r>
              <a:rPr lang="zh-CN" altLang="zh-CN" b="1" dirty="0" smtClean="0"/>
              <a:t>计</a:t>
            </a:r>
            <a:endParaRPr lang="en-US" altLang="zh-CN" b="1" dirty="0" smtClean="0"/>
          </a:p>
          <a:p>
            <a:r>
              <a:rPr lang="zh-CN" altLang="zh-CN" dirty="0"/>
              <a:t>算法</a:t>
            </a:r>
            <a:endParaRPr lang="en-US" altLang="zh-CN" b="1" dirty="0"/>
          </a:p>
          <a:p>
            <a:endParaRPr lang="zh-CN" altLang="en-US" dirty="0"/>
          </a:p>
        </p:txBody>
      </p:sp>
      <p:grpSp>
        <p:nvGrpSpPr>
          <p:cNvPr id="4" name="画布 221"/>
          <p:cNvGrpSpPr/>
          <p:nvPr/>
        </p:nvGrpSpPr>
        <p:grpSpPr>
          <a:xfrm>
            <a:off x="2037522" y="2884170"/>
            <a:ext cx="6687378" cy="1936308"/>
            <a:chOff x="0" y="0"/>
            <a:chExt cx="5257800" cy="1089660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5257800" cy="1089660"/>
            </a:xfrm>
            <a:prstGeom prst="rect">
              <a:avLst/>
            </a:prstGeom>
            <a:noFill/>
            <a:ln>
              <a:noFill/>
            </a:ln>
          </p:spPr>
        </p:sp>
        <p:sp>
          <p:nvSpPr>
            <p:cNvPr id="6" name="Text Box 27"/>
            <p:cNvSpPr txBox="1">
              <a:spLocks noChangeArrowheads="1"/>
            </p:cNvSpPr>
            <p:nvPr/>
          </p:nvSpPr>
          <p:spPr bwMode="auto">
            <a:xfrm>
              <a:off x="1028922" y="0"/>
              <a:ext cx="3199956" cy="10896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第一步：在</a:t>
              </a:r>
              <a:r>
                <a:rPr lang="en-US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P0.0</a:t>
              </a:r>
              <a:r>
                <a:rPr lang="zh-CN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线上点亮</a:t>
              </a:r>
              <a:r>
                <a:rPr lang="en-US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LED</a:t>
              </a:r>
              <a:endParaRPr lang="zh-CN" sz="24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algn="just">
                <a:spcAft>
                  <a:spcPts val="0"/>
                </a:spcAft>
              </a:pPr>
              <a:r>
                <a:rPr lang="zh-CN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第二步：延时</a:t>
              </a:r>
            </a:p>
            <a:p>
              <a:pPr algn="just">
                <a:spcAft>
                  <a:spcPts val="0"/>
                </a:spcAft>
              </a:pPr>
              <a:r>
                <a:rPr lang="zh-CN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第三步：在</a:t>
              </a:r>
              <a:r>
                <a:rPr lang="en-US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P0.0</a:t>
              </a:r>
              <a:r>
                <a:rPr lang="zh-CN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线上熄灭</a:t>
              </a:r>
              <a:r>
                <a:rPr lang="en-US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LED</a:t>
              </a:r>
              <a:endParaRPr lang="zh-CN" sz="24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algn="just">
                <a:spcAft>
                  <a:spcPts val="0"/>
                </a:spcAft>
              </a:pPr>
              <a:r>
                <a:rPr lang="zh-CN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第四步：延时</a:t>
              </a:r>
            </a:p>
            <a:p>
              <a:pPr algn="just">
                <a:spcAft>
                  <a:spcPts val="0"/>
                </a:spcAft>
              </a:pPr>
              <a:r>
                <a:rPr lang="zh-CN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第五步：跳转到第一步</a:t>
              </a:r>
            </a:p>
            <a:p>
              <a:pPr algn="just">
                <a:spcAft>
                  <a:spcPts val="0"/>
                </a:spcAft>
              </a:pPr>
              <a:r>
                <a:rPr lang="en-US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 </a:t>
              </a:r>
              <a:endParaRPr lang="zh-CN" sz="24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31942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3.3 </a:t>
            </a:r>
            <a:r>
              <a:rPr lang="zh-CN" altLang="zh-CN" b="1" dirty="0"/>
              <a:t>计算机语言与算法的配合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3.3.2</a:t>
            </a:r>
            <a:r>
              <a:rPr lang="zh-CN" altLang="zh-CN" b="1" dirty="0"/>
              <a:t>算法设计与程序设</a:t>
            </a:r>
            <a:r>
              <a:rPr lang="zh-CN" altLang="zh-CN" b="1" dirty="0" smtClean="0"/>
              <a:t>计</a:t>
            </a:r>
            <a:endParaRPr lang="en-US" altLang="zh-CN" b="1" dirty="0" smtClean="0"/>
          </a:p>
          <a:p>
            <a:r>
              <a:rPr lang="zh-CN" altLang="zh-CN" dirty="0"/>
              <a:t>最终算</a:t>
            </a:r>
            <a:r>
              <a:rPr lang="zh-CN" altLang="zh-CN" dirty="0" smtClean="0"/>
              <a:t>法</a:t>
            </a:r>
            <a:r>
              <a:rPr lang="zh-CN" altLang="en-US" dirty="0" smtClean="0"/>
              <a:t>与</a:t>
            </a:r>
            <a:r>
              <a:rPr lang="zh-CN" altLang="zh-CN" dirty="0" smtClean="0"/>
              <a:t>翻译</a:t>
            </a:r>
            <a:r>
              <a:rPr lang="zh-CN" altLang="en-US" dirty="0" smtClean="0"/>
              <a:t>的</a:t>
            </a:r>
            <a:r>
              <a:rPr lang="en-US" altLang="zh-CN" dirty="0" smtClean="0"/>
              <a:t>C</a:t>
            </a:r>
            <a:r>
              <a:rPr lang="zh-CN" altLang="zh-CN" dirty="0"/>
              <a:t>语言代码</a:t>
            </a:r>
            <a:endParaRPr lang="en-US" altLang="zh-CN" b="1" dirty="0"/>
          </a:p>
          <a:p>
            <a:endParaRPr lang="zh-CN" altLang="en-US" dirty="0"/>
          </a:p>
        </p:txBody>
      </p:sp>
      <p:grpSp>
        <p:nvGrpSpPr>
          <p:cNvPr id="4" name="画布 223"/>
          <p:cNvGrpSpPr/>
          <p:nvPr/>
        </p:nvGrpSpPr>
        <p:grpSpPr>
          <a:xfrm>
            <a:off x="576470" y="2895103"/>
            <a:ext cx="10942982" cy="3545454"/>
            <a:chOff x="0" y="0"/>
            <a:chExt cx="5257800" cy="1684020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5257800" cy="1684020"/>
            </a:xfrm>
            <a:prstGeom prst="rect">
              <a:avLst/>
            </a:prstGeom>
            <a:noFill/>
            <a:ln>
              <a:noFill/>
            </a:ln>
          </p:spPr>
        </p:sp>
        <p:sp>
          <p:nvSpPr>
            <p:cNvPr id="6" name="Text Box 4"/>
            <p:cNvSpPr txBox="1">
              <a:spLocks noChangeArrowheads="1"/>
            </p:cNvSpPr>
            <p:nvPr/>
          </p:nvSpPr>
          <p:spPr bwMode="auto">
            <a:xfrm>
              <a:off x="0" y="0"/>
              <a:ext cx="2628900" cy="16840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第一步：在无限循环中做。</a:t>
              </a:r>
            </a:p>
            <a:p>
              <a:pPr indent="533400" algn="just">
                <a:spcAft>
                  <a:spcPts val="0"/>
                </a:spcAft>
              </a:pPr>
              <a:r>
                <a:rPr lang="en-US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 </a:t>
              </a:r>
              <a:endParaRPr lang="zh-CN" sz="24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indent="533400" algn="just">
                <a:spcAft>
                  <a:spcPts val="0"/>
                </a:spcAft>
              </a:pPr>
              <a:r>
                <a:rPr lang="zh-CN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第</a:t>
              </a:r>
              <a:r>
                <a:rPr lang="en-US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1.1</a:t>
              </a:r>
              <a:r>
                <a:rPr lang="zh-CN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步</a:t>
              </a:r>
              <a:r>
                <a:rPr lang="en-US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 </a:t>
              </a:r>
              <a:r>
                <a:rPr lang="zh-CN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在</a:t>
              </a:r>
              <a:r>
                <a:rPr lang="en-US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P0.0</a:t>
              </a:r>
              <a:r>
                <a:rPr lang="zh-CN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线上点亮</a:t>
              </a:r>
              <a:r>
                <a:rPr lang="en-US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LED</a:t>
              </a:r>
              <a:endParaRPr lang="zh-CN" sz="24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marL="266700" indent="266700" algn="just">
                <a:spcAft>
                  <a:spcPts val="0"/>
                </a:spcAft>
              </a:pPr>
              <a:r>
                <a:rPr lang="zh-CN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第</a:t>
              </a:r>
              <a:r>
                <a:rPr lang="en-US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1.2</a:t>
              </a:r>
              <a:r>
                <a:rPr lang="zh-CN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步</a:t>
              </a:r>
              <a:r>
                <a:rPr lang="en-US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 </a:t>
              </a:r>
              <a:r>
                <a:rPr lang="zh-CN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延时</a:t>
              </a:r>
            </a:p>
            <a:p>
              <a:pPr marL="266700" indent="266700" algn="just">
                <a:spcAft>
                  <a:spcPts val="0"/>
                </a:spcAft>
              </a:pPr>
              <a:r>
                <a:rPr lang="zh-CN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第</a:t>
              </a:r>
              <a:r>
                <a:rPr lang="en-US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1.3</a:t>
              </a:r>
              <a:r>
                <a:rPr lang="zh-CN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步</a:t>
              </a:r>
              <a:r>
                <a:rPr lang="en-US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 </a:t>
              </a:r>
              <a:r>
                <a:rPr lang="zh-CN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在</a:t>
              </a:r>
              <a:r>
                <a:rPr lang="en-US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P0.0</a:t>
              </a:r>
              <a:r>
                <a:rPr lang="zh-CN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线上熄灭</a:t>
              </a:r>
              <a:r>
                <a:rPr lang="en-US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LED</a:t>
              </a:r>
              <a:endParaRPr lang="zh-CN" sz="24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marL="266700" indent="266700" algn="just">
                <a:spcAft>
                  <a:spcPts val="0"/>
                </a:spcAft>
              </a:pPr>
              <a:r>
                <a:rPr lang="zh-CN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第</a:t>
              </a:r>
              <a:r>
                <a:rPr lang="en-US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1.4</a:t>
              </a:r>
              <a:r>
                <a:rPr lang="zh-CN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步</a:t>
              </a:r>
              <a:r>
                <a:rPr lang="en-US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 </a:t>
              </a:r>
              <a:r>
                <a:rPr lang="zh-CN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延时</a:t>
              </a:r>
            </a:p>
            <a:p>
              <a:pPr marL="533400" algn="just">
                <a:spcAft>
                  <a:spcPts val="0"/>
                </a:spcAft>
              </a:pPr>
              <a:r>
                <a:rPr lang="en-US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 </a:t>
              </a:r>
              <a:endParaRPr lang="zh-CN" sz="24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algn="just">
                <a:spcAft>
                  <a:spcPts val="0"/>
                </a:spcAft>
              </a:pPr>
              <a:r>
                <a:rPr lang="en-US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 </a:t>
              </a:r>
              <a:endParaRPr lang="zh-CN" sz="24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2628900" y="0"/>
              <a:ext cx="2628900" cy="16840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while(1)</a:t>
              </a:r>
              <a:endParaRPr lang="zh-CN" sz="24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algn="just">
                <a:spcAft>
                  <a:spcPts val="0"/>
                </a:spcAft>
              </a:pPr>
              <a:r>
                <a:rPr lang="en-US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{</a:t>
              </a:r>
              <a:endParaRPr lang="zh-CN" sz="24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algn="just">
                <a:spcAft>
                  <a:spcPts val="0"/>
                </a:spcAft>
              </a:pPr>
              <a:r>
                <a:rPr lang="en-US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	P00 = 1;</a:t>
              </a:r>
              <a:endParaRPr lang="zh-CN" sz="24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algn="just">
                <a:spcAft>
                  <a:spcPts val="0"/>
                </a:spcAft>
              </a:pPr>
              <a:r>
                <a:rPr lang="en-US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	delay (time);</a:t>
              </a:r>
              <a:endParaRPr lang="zh-CN" sz="24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algn="just">
                <a:spcAft>
                  <a:spcPts val="0"/>
                </a:spcAft>
              </a:pPr>
              <a:r>
                <a:rPr lang="en-US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	P00 = 0;</a:t>
              </a:r>
              <a:endParaRPr lang="zh-CN" sz="24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algn="just">
                <a:spcAft>
                  <a:spcPts val="0"/>
                </a:spcAft>
              </a:pPr>
              <a:r>
                <a:rPr lang="en-US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	delay (time);</a:t>
              </a:r>
              <a:endParaRPr lang="zh-CN" sz="24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algn="just">
                <a:spcAft>
                  <a:spcPts val="0"/>
                </a:spcAft>
              </a:pPr>
              <a:r>
                <a:rPr lang="en-US" sz="24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}</a:t>
              </a:r>
              <a:endParaRPr lang="zh-CN" sz="24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26812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3.3 </a:t>
            </a:r>
            <a:r>
              <a:rPr lang="zh-CN" altLang="zh-CN" b="1" dirty="0"/>
              <a:t>计算机语言与算法的配合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2217" y="1690688"/>
            <a:ext cx="10515600" cy="4351338"/>
          </a:xfrm>
        </p:spPr>
        <p:txBody>
          <a:bodyPr/>
          <a:lstStyle/>
          <a:p>
            <a:r>
              <a:rPr lang="en-US" altLang="zh-CN" b="1" dirty="0"/>
              <a:t>3.3.2</a:t>
            </a:r>
            <a:r>
              <a:rPr lang="zh-CN" altLang="zh-CN" b="1" dirty="0"/>
              <a:t>算法设计与程序设计</a:t>
            </a:r>
            <a:endParaRPr lang="en-US" altLang="zh-CN" b="1" dirty="0"/>
          </a:p>
          <a:p>
            <a:r>
              <a:rPr lang="zh-CN" altLang="zh-CN" dirty="0" smtClean="0"/>
              <a:t>完</a:t>
            </a:r>
            <a:r>
              <a:rPr lang="zh-CN" altLang="zh-CN" dirty="0"/>
              <a:t>整的</a:t>
            </a:r>
            <a:r>
              <a:rPr lang="en-US" altLang="zh-CN" dirty="0"/>
              <a:t>C</a:t>
            </a:r>
            <a:r>
              <a:rPr lang="zh-CN" altLang="zh-CN" dirty="0"/>
              <a:t>语言源程</a:t>
            </a:r>
            <a:r>
              <a:rPr lang="zh-CN" altLang="zh-CN" dirty="0" smtClean="0"/>
              <a:t>序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操作演示</a:t>
            </a:r>
            <a:endParaRPr lang="zh-CN" altLang="en-US" dirty="0"/>
          </a:p>
        </p:txBody>
      </p:sp>
      <p:sp>
        <p:nvSpPr>
          <p:cNvPr id="4" name="Text Box 30"/>
          <p:cNvSpPr txBox="1">
            <a:spLocks noChangeArrowheads="1"/>
          </p:cNvSpPr>
          <p:nvPr/>
        </p:nvSpPr>
        <p:spPr bwMode="auto">
          <a:xfrm>
            <a:off x="4017066" y="278294"/>
            <a:ext cx="7992717" cy="623183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#include&lt;reg52.h&gt;		</a:t>
            </a:r>
            <a:endParaRPr lang="en-US" sz="1600" kern="100" dirty="0" smtClean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1600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//</a:t>
            </a:r>
            <a:r>
              <a:rPr 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注意：单片机</a:t>
            </a:r>
            <a:r>
              <a:rPr lang="en-US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编程中头文件名为：</a:t>
            </a:r>
            <a:r>
              <a:rPr lang="en-US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reg52.h</a:t>
            </a:r>
            <a:endParaRPr lang="zh-CN" sz="16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333500" indent="-1333500" algn="just">
              <a:spcAft>
                <a:spcPts val="0"/>
              </a:spcAft>
            </a:pPr>
            <a:r>
              <a:rPr lang="en-US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sbit P00 = P0^0;	</a:t>
            </a:r>
            <a:endParaRPr lang="en-US" sz="1600" kern="100" dirty="0" smtClean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333500" indent="-1333500" algn="just">
              <a:spcAft>
                <a:spcPts val="0"/>
              </a:spcAft>
            </a:pPr>
            <a:r>
              <a:rPr lang="en-US" sz="1600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//</a:t>
            </a:r>
            <a:r>
              <a:rPr lang="en-US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sbit</a:t>
            </a:r>
            <a:r>
              <a:rPr 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是单片机</a:t>
            </a:r>
            <a:r>
              <a:rPr lang="en-US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编程的扩展关键字，这一句的意思是：单片机</a:t>
            </a:r>
            <a:r>
              <a:rPr lang="zh-CN" sz="1600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endParaRPr lang="en-US" altLang="zh-CN" sz="1600" kern="100" dirty="0" smtClean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333500" indent="-1333500" algn="just">
              <a:spcAft>
                <a:spcPts val="0"/>
              </a:spcAft>
            </a:pPr>
            <a:r>
              <a:rPr lang="en-US" sz="1600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//</a:t>
            </a:r>
            <a:r>
              <a:rPr lang="en-US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P0.0</a:t>
            </a:r>
            <a:r>
              <a:rPr 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口在程序中的名字是</a:t>
            </a:r>
            <a:r>
              <a:rPr lang="en-US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P00</a:t>
            </a:r>
            <a:endParaRPr lang="zh-CN" sz="16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33475" indent="-1133475" algn="just">
              <a:spcAft>
                <a:spcPts val="0"/>
              </a:spcAft>
            </a:pPr>
            <a:r>
              <a:rPr lang="en-US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void delay (int time);  	</a:t>
            </a:r>
            <a:endParaRPr lang="en-US" sz="1600" kern="100" dirty="0" smtClean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33475" indent="-1133475" algn="just">
              <a:spcAft>
                <a:spcPts val="0"/>
              </a:spcAft>
            </a:pPr>
            <a:r>
              <a:rPr lang="en-US" sz="1600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//</a:t>
            </a:r>
            <a:r>
              <a:rPr 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声明了一个延时函数，注意：这里没有写全函数的内容，</a:t>
            </a:r>
            <a:r>
              <a:rPr lang="zh-CN" sz="1600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但是</a:t>
            </a:r>
            <a:endParaRPr lang="en-US" altLang="zh-CN" sz="1600" kern="100" dirty="0" smtClean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33475" indent="-1133475" algn="just">
              <a:spcAft>
                <a:spcPts val="0"/>
              </a:spcAft>
            </a:pPr>
            <a:r>
              <a:rPr lang="en-US" sz="1600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//</a:t>
            </a:r>
            <a:r>
              <a:rPr lang="zh-CN" sz="1600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只要声明了（说明了），后面可以再补全。</a:t>
            </a:r>
          </a:p>
          <a:p>
            <a:pPr algn="just">
              <a:spcAft>
                <a:spcPts val="0"/>
              </a:spcAft>
            </a:pPr>
            <a:r>
              <a:rPr lang="en-US" sz="1600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void </a:t>
            </a:r>
            <a:r>
              <a:rPr lang="en-US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main (void)	</a:t>
            </a:r>
            <a:endParaRPr lang="zh-CN" sz="16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{</a:t>
            </a:r>
            <a:endParaRPr lang="zh-CN" sz="16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16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600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sz="1600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int </a:t>
            </a:r>
            <a:r>
              <a:rPr lang="en-US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time = 1000;	</a:t>
            </a:r>
            <a:r>
              <a:rPr lang="en-US" sz="1600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//</a:t>
            </a:r>
            <a:r>
              <a:rPr 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定义了一个变量，值是</a:t>
            </a:r>
            <a:r>
              <a:rPr lang="en-US" sz="1600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1000</a:t>
            </a:r>
          </a:p>
          <a:p>
            <a:pPr algn="just">
              <a:spcAft>
                <a:spcPts val="0"/>
              </a:spcAft>
            </a:pPr>
            <a:endParaRPr lang="zh-CN" sz="16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while(1)			//</a:t>
            </a:r>
            <a:r>
              <a:rPr 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在无限循环中做</a:t>
            </a:r>
          </a:p>
          <a:p>
            <a:pPr indent="266700" algn="just">
              <a:spcAft>
                <a:spcPts val="0"/>
              </a:spcAft>
            </a:pPr>
            <a:r>
              <a:rPr lang="en-US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{</a:t>
            </a:r>
            <a:endParaRPr lang="zh-CN" sz="16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P00 = 1;		//	</a:t>
            </a:r>
            <a:r>
              <a:rPr 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P0.0</a:t>
            </a:r>
            <a:r>
              <a:rPr 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线上点亮</a:t>
            </a:r>
            <a:r>
              <a:rPr lang="en-US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LED</a:t>
            </a:r>
            <a:endParaRPr lang="zh-CN" sz="16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delay (time);	//	</a:t>
            </a:r>
            <a:r>
              <a:rPr 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延时</a:t>
            </a:r>
          </a:p>
          <a:p>
            <a:pPr algn="just">
              <a:spcAft>
                <a:spcPts val="0"/>
              </a:spcAft>
            </a:pPr>
            <a:r>
              <a:rPr lang="en-US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P00 = 0;		//	</a:t>
            </a:r>
            <a:r>
              <a:rPr 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P0.0</a:t>
            </a:r>
            <a:r>
              <a:rPr 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线上熄灭</a:t>
            </a:r>
            <a:r>
              <a:rPr lang="en-US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LED</a:t>
            </a:r>
            <a:endParaRPr lang="zh-CN" sz="16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delay (time);	//	</a:t>
            </a:r>
            <a:r>
              <a:rPr 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延时</a:t>
            </a:r>
          </a:p>
          <a:p>
            <a:pPr indent="266700" algn="just">
              <a:spcAft>
                <a:spcPts val="0"/>
              </a:spcAft>
            </a:pPr>
            <a:r>
              <a:rPr lang="en-US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}</a:t>
            </a:r>
            <a:endParaRPr lang="zh-CN" sz="16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}</a:t>
            </a:r>
            <a:endParaRPr lang="zh-CN" sz="16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void delay (int time)	//</a:t>
            </a:r>
            <a:r>
              <a:rPr 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这里是延时函数的定义，上面没有补全延时函数的内容，这里</a:t>
            </a:r>
          </a:p>
          <a:p>
            <a:pPr algn="just">
              <a:spcAft>
                <a:spcPts val="0"/>
              </a:spcAft>
            </a:pPr>
            <a:r>
              <a:rPr lang="en-US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{					//</a:t>
            </a:r>
            <a:r>
              <a:rPr 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补上</a:t>
            </a:r>
          </a:p>
          <a:p>
            <a:pPr algn="just">
              <a:spcAft>
                <a:spcPts val="0"/>
              </a:spcAft>
            </a:pPr>
            <a:r>
              <a:rPr lang="en-US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int i;</a:t>
            </a:r>
            <a:endParaRPr lang="zh-CN" sz="16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for (i=0 ; i&lt;time; i++);</a:t>
            </a:r>
            <a:endParaRPr lang="zh-CN" sz="16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}</a:t>
            </a:r>
            <a:endParaRPr lang="zh-CN" sz="16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863458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3.4 </a:t>
            </a:r>
            <a:r>
              <a:rPr lang="zh-CN" altLang="zh-CN" b="1" dirty="0"/>
              <a:t>程序设计语言</a:t>
            </a:r>
            <a:r>
              <a:rPr lang="en-US" altLang="zh-CN" b="1" dirty="0"/>
              <a:t>C</a:t>
            </a:r>
            <a:r>
              <a:rPr lang="zh-CN" altLang="zh-CN" b="1" dirty="0"/>
              <a:t>语言与单片</a:t>
            </a:r>
            <a:r>
              <a:rPr lang="zh-CN" altLang="zh-CN" b="1" dirty="0" smtClean="0"/>
              <a:t>机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b="1" dirty="0" smtClean="0"/>
          </a:p>
          <a:p>
            <a:endParaRPr lang="en-US" altLang="zh-CN" b="1" dirty="0"/>
          </a:p>
          <a:p>
            <a:endParaRPr lang="en-US" altLang="zh-CN" b="1" dirty="0" smtClean="0"/>
          </a:p>
          <a:p>
            <a:r>
              <a:rPr lang="zh-CN" altLang="en-US" b="1" dirty="0" smtClean="0"/>
              <a:t>本节目标：实现上节的例子</a:t>
            </a:r>
            <a:endParaRPr lang="en-US" altLang="zh-CN" b="1" dirty="0" smtClean="0"/>
          </a:p>
          <a:p>
            <a:r>
              <a:rPr lang="zh-CN" altLang="en-US" b="1" dirty="0"/>
              <a:t>要</a:t>
            </a:r>
            <a:r>
              <a:rPr lang="zh-CN" altLang="en-US" b="1" dirty="0" smtClean="0"/>
              <a:t>点：用</a:t>
            </a:r>
            <a:r>
              <a:rPr lang="en-US" altLang="zh-CN" b="1" dirty="0" smtClean="0"/>
              <a:t>KEIL</a:t>
            </a:r>
            <a:r>
              <a:rPr lang="zh-CN" altLang="en-US" b="1" dirty="0" smtClean="0"/>
              <a:t>软件编译后必须有生成</a:t>
            </a:r>
            <a:r>
              <a:rPr lang="en-US" altLang="zh-CN" b="1" dirty="0" smtClean="0"/>
              <a:t>.hex</a:t>
            </a:r>
            <a:r>
              <a:rPr lang="zh-CN" altLang="en-US" b="1" dirty="0" smtClean="0"/>
              <a:t>文件，该文件下载到单片机，单片机才能依照用户设计的代码流程开始工作！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18779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3.4 </a:t>
            </a:r>
            <a:r>
              <a:rPr lang="zh-CN" altLang="zh-CN" b="1" dirty="0"/>
              <a:t>程序设计语言</a:t>
            </a:r>
            <a:r>
              <a:rPr lang="en-US" altLang="zh-CN" b="1" dirty="0"/>
              <a:t>C</a:t>
            </a:r>
            <a:r>
              <a:rPr lang="zh-CN" altLang="zh-CN" b="1" dirty="0"/>
              <a:t>语言与单片</a:t>
            </a:r>
            <a:r>
              <a:rPr lang="zh-CN" altLang="zh-CN" b="1" dirty="0" smtClean="0"/>
              <a:t>机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3.4.1</a:t>
            </a:r>
            <a:r>
              <a:rPr lang="zh-CN" altLang="zh-CN" b="1" dirty="0"/>
              <a:t>使用</a:t>
            </a:r>
            <a:r>
              <a:rPr lang="en-US" altLang="zh-CN" b="1" dirty="0"/>
              <a:t>C</a:t>
            </a:r>
            <a:r>
              <a:rPr lang="zh-CN" altLang="zh-CN" b="1" dirty="0"/>
              <a:t>语言控制单片机</a:t>
            </a:r>
          </a:p>
          <a:p>
            <a:r>
              <a:rPr lang="zh-CN" altLang="en-US" dirty="0" smtClean="0"/>
              <a:t>操作演示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35716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3.4 </a:t>
            </a:r>
            <a:r>
              <a:rPr lang="zh-CN" altLang="zh-CN" b="1" dirty="0"/>
              <a:t>程序设计语言</a:t>
            </a:r>
            <a:r>
              <a:rPr lang="en-US" altLang="zh-CN" b="1" dirty="0"/>
              <a:t>C</a:t>
            </a:r>
            <a:r>
              <a:rPr lang="zh-CN" altLang="zh-CN" b="1" dirty="0"/>
              <a:t>语言与单片</a:t>
            </a:r>
            <a:r>
              <a:rPr lang="zh-CN" altLang="zh-CN" b="1" dirty="0" smtClean="0"/>
              <a:t>机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8417" y="1401417"/>
            <a:ext cx="11479695" cy="5456583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b="1" dirty="0"/>
              <a:t>3.4.2</a:t>
            </a:r>
            <a:r>
              <a:rPr lang="zh-CN" altLang="zh-CN" b="1" dirty="0"/>
              <a:t>使用</a:t>
            </a:r>
            <a:r>
              <a:rPr lang="en-US" altLang="zh-CN" b="1" dirty="0"/>
              <a:t>ISP</a:t>
            </a:r>
            <a:r>
              <a:rPr lang="zh-CN" altLang="zh-CN" b="1" dirty="0"/>
              <a:t>软件下载</a:t>
            </a:r>
          </a:p>
          <a:p>
            <a:r>
              <a:rPr lang="zh-CN" altLang="zh-CN" dirty="0"/>
              <a:t>从</a:t>
            </a:r>
            <a:r>
              <a:rPr lang="en-US" altLang="zh-CN" dirty="0"/>
              <a:t>keil2</a:t>
            </a:r>
            <a:r>
              <a:rPr lang="zh-CN" altLang="zh-CN" dirty="0"/>
              <a:t>中生成的</a:t>
            </a:r>
            <a:r>
              <a:rPr lang="en-US" altLang="zh-CN" dirty="0"/>
              <a:t>HEX</a:t>
            </a:r>
            <a:r>
              <a:rPr lang="zh-CN" altLang="zh-CN" dirty="0"/>
              <a:t>文件需要使用一个成为</a:t>
            </a:r>
            <a:r>
              <a:rPr lang="en-US" altLang="zh-CN" dirty="0"/>
              <a:t>ISP</a:t>
            </a:r>
            <a:r>
              <a:rPr lang="zh-CN" altLang="zh-CN" dirty="0"/>
              <a:t>的软件来下载到单片机上运行。本教材默认使用</a:t>
            </a:r>
            <a:r>
              <a:rPr lang="en-US" altLang="zh-CN" dirty="0"/>
              <a:t>STC12C5A60S2</a:t>
            </a:r>
            <a:r>
              <a:rPr lang="zh-CN" altLang="zh-CN" dirty="0"/>
              <a:t>单片机。使用的下载软件</a:t>
            </a:r>
            <a:r>
              <a:rPr lang="en-US" altLang="zh-CN" dirty="0"/>
              <a:t>ISP</a:t>
            </a:r>
            <a:r>
              <a:rPr lang="zh-CN" altLang="zh-CN" dirty="0"/>
              <a:t>的版本为：</a:t>
            </a:r>
            <a:r>
              <a:rPr lang="en-US" altLang="zh-CN" dirty="0"/>
              <a:t>stc-isp-15xx-v6.63</a:t>
            </a:r>
            <a:r>
              <a:rPr lang="zh-CN" altLang="zh-CN" dirty="0"/>
              <a:t>。下载</a:t>
            </a:r>
            <a:r>
              <a:rPr lang="en-US" altLang="zh-CN" dirty="0"/>
              <a:t>HEX</a:t>
            </a:r>
            <a:r>
              <a:rPr lang="zh-CN" altLang="zh-CN" dirty="0"/>
              <a:t>文件到单片机板遵循如下流程：</a:t>
            </a:r>
          </a:p>
          <a:p>
            <a:pPr marL="0" indent="0">
              <a:buNone/>
            </a:pPr>
            <a:r>
              <a:rPr lang="zh-CN" altLang="zh-CN" dirty="0" smtClean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）步骤一：连接</a:t>
            </a:r>
            <a:r>
              <a:rPr lang="en-US" altLang="zh-CN" dirty="0"/>
              <a:t>5V</a:t>
            </a:r>
            <a:r>
              <a:rPr lang="zh-CN" altLang="zh-CN" dirty="0"/>
              <a:t>直流电源到开发板，并关闭开发板电源开关。</a:t>
            </a:r>
          </a:p>
          <a:p>
            <a:pPr marL="0" indent="0">
              <a:buNone/>
            </a:pPr>
            <a:r>
              <a:rPr lang="zh-CN" altLang="zh-CN" dirty="0" smtClean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）步骤二：连接串口线（</a:t>
            </a:r>
            <a:r>
              <a:rPr lang="en-US" altLang="zh-CN" dirty="0"/>
              <a:t>RS232</a:t>
            </a:r>
            <a:r>
              <a:rPr lang="zh-CN" altLang="zh-CN" dirty="0"/>
              <a:t>线）到开发板，串口线的另外一头连接到计算机的</a:t>
            </a:r>
            <a:r>
              <a:rPr lang="en-US" altLang="zh-CN" dirty="0" smtClean="0"/>
              <a:t>com</a:t>
            </a:r>
            <a:r>
              <a:rPr lang="zh-CN" altLang="zh-CN" dirty="0" smtClean="0"/>
              <a:t>口</a:t>
            </a:r>
            <a:endParaRPr lang="zh-CN" altLang="zh-CN" dirty="0"/>
          </a:p>
          <a:p>
            <a:pPr marL="0" indent="0">
              <a:buNone/>
            </a:pPr>
            <a:r>
              <a:rPr lang="zh-CN" altLang="zh-CN" dirty="0" smtClean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）步骤三：启动</a:t>
            </a:r>
            <a:r>
              <a:rPr lang="en-US" altLang="zh-CN" dirty="0"/>
              <a:t>ISP</a:t>
            </a:r>
            <a:r>
              <a:rPr lang="zh-CN" altLang="zh-CN" dirty="0"/>
              <a:t>软</a:t>
            </a:r>
            <a:r>
              <a:rPr lang="zh-CN" altLang="zh-CN" dirty="0" smtClean="0"/>
              <a:t>件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）步骤四：在单片机型号下拉框选</a:t>
            </a:r>
            <a:r>
              <a:rPr lang="zh-CN" altLang="zh-CN" dirty="0" smtClean="0"/>
              <a:t>中</a:t>
            </a:r>
            <a:r>
              <a:rPr lang="zh-CN" altLang="en-US" dirty="0" smtClean="0"/>
              <a:t>对应型号的</a:t>
            </a:r>
            <a:r>
              <a:rPr lang="zh-CN" altLang="zh-CN" dirty="0" smtClean="0"/>
              <a:t>单</a:t>
            </a:r>
            <a:r>
              <a:rPr lang="zh-CN" altLang="zh-CN" dirty="0"/>
              <a:t>片机。</a:t>
            </a:r>
          </a:p>
          <a:p>
            <a:pPr marL="0" indent="0">
              <a:buNone/>
            </a:pPr>
            <a:r>
              <a:rPr lang="zh-CN" altLang="zh-CN" dirty="0" smtClean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）步骤五：点击打开程序文件按钮，找</a:t>
            </a:r>
            <a:r>
              <a:rPr lang="zh-CN" altLang="zh-CN" dirty="0" smtClean="0"/>
              <a:t>到</a:t>
            </a:r>
            <a:r>
              <a:rPr lang="zh-CN" altLang="en-US" dirty="0" smtClean="0"/>
              <a:t>下载</a:t>
            </a:r>
            <a:r>
              <a:rPr lang="zh-CN" altLang="zh-CN" dirty="0" smtClean="0"/>
              <a:t>文件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6</a:t>
            </a:r>
            <a:r>
              <a:rPr lang="zh-CN" altLang="zh-CN" dirty="0"/>
              <a:t>）步骤六：点击下载</a:t>
            </a:r>
            <a:r>
              <a:rPr lang="en-US" altLang="zh-CN" dirty="0"/>
              <a:t>/</a:t>
            </a:r>
            <a:r>
              <a:rPr lang="zh-CN" altLang="zh-CN" dirty="0"/>
              <a:t>编程按</a:t>
            </a:r>
            <a:r>
              <a:rPr lang="zh-CN" altLang="zh-CN" dirty="0" smtClean="0"/>
              <a:t>钮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7</a:t>
            </a:r>
            <a:r>
              <a:rPr lang="zh-CN" altLang="zh-CN" dirty="0"/>
              <a:t>）步骤七：打开单片机主控板电源，等待下载完</a:t>
            </a:r>
            <a:r>
              <a:rPr lang="zh-CN" altLang="zh-CN" dirty="0" smtClean="0"/>
              <a:t>成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[</a:t>
            </a:r>
            <a:r>
              <a:rPr lang="zh-CN" altLang="en-US" dirty="0" smtClean="0"/>
              <a:t>注意</a:t>
            </a:r>
            <a:r>
              <a:rPr lang="en-US" altLang="zh-CN" dirty="0" smtClean="0"/>
              <a:t>]	1</a:t>
            </a:r>
            <a:r>
              <a:rPr lang="zh-CN" altLang="en-US" dirty="0" smtClean="0"/>
              <a:t>、下载完成后板子会自动执行代码，只需要观察效果即可。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	2</a:t>
            </a:r>
            <a:r>
              <a:rPr lang="zh-CN" altLang="en-US" dirty="0" smtClean="0"/>
              <a:t>、有时候下载不成功，需要将上述步骤重复几次。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	3</a:t>
            </a:r>
            <a:r>
              <a:rPr lang="zh-CN" altLang="en-US" dirty="0" smtClean="0"/>
              <a:t>、有时候可能重复多次都不成功，这个时候需要对调下载线中间两根通讯线：</a:t>
            </a:r>
            <a:r>
              <a:rPr lang="en-US" altLang="zh-CN" dirty="0" smtClean="0"/>
              <a:t>RX</a:t>
            </a:r>
            <a:r>
              <a:rPr lang="zh-CN" altLang="en-US" dirty="0" smtClean="0"/>
              <a:t>与</a:t>
            </a:r>
            <a:r>
              <a:rPr lang="en-US" altLang="zh-CN" dirty="0" smtClean="0"/>
              <a:t>TX</a:t>
            </a:r>
            <a:r>
              <a:rPr lang="zh-CN" altLang="en-US" dirty="0" smtClean="0"/>
              <a:t>线，即：</a:t>
            </a:r>
            <a:r>
              <a:rPr lang="en-US" altLang="zh-CN" dirty="0" smtClean="0"/>
              <a:t>RX</a:t>
            </a:r>
            <a:r>
              <a:rPr lang="zh-CN" altLang="en-US" dirty="0" smtClean="0"/>
              <a:t>线与</a:t>
            </a:r>
            <a:r>
              <a:rPr lang="en-US" altLang="zh-CN" dirty="0" smtClean="0"/>
              <a:t>TX</a:t>
            </a:r>
            <a:r>
              <a:rPr lang="zh-CN" altLang="en-US" dirty="0" smtClean="0"/>
              <a:t>线从电路板上拔起来，互换一下再插进去，重复上述七个步骤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b="1" dirty="0"/>
              <a:t>操作演示</a:t>
            </a:r>
            <a:endParaRPr lang="zh-CN" altLang="zh-CN" b="1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083700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Introduction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绝大多数程序设计初学者忽视算法的重要性。实际上，没有正确的算法就没有正确的程序。通常程序设计在嵌入式系统中是实现测量与控制的关键因素。本章将说明如何使用算法设计、翻译成</a:t>
            </a:r>
            <a:r>
              <a:rPr lang="en-US" altLang="zh-CN" dirty="0"/>
              <a:t>C</a:t>
            </a:r>
            <a:r>
              <a:rPr lang="zh-CN" altLang="zh-CN" dirty="0"/>
              <a:t>语言、再对核心控制系统进行操作这三个步骤来解释本章的主要内容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en-US" dirty="0"/>
              <a:t>计算机语言（例如</a:t>
            </a:r>
            <a:r>
              <a:rPr lang="en-US" altLang="zh-CN" dirty="0"/>
              <a:t>C</a:t>
            </a:r>
            <a:r>
              <a:rPr lang="zh-CN" altLang="en-US" dirty="0"/>
              <a:t>语言）需要控制硬件工作，算法是语言编写过程中的关键问题。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77196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本章要点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6335" y="1527450"/>
            <a:ext cx="11539330" cy="5221220"/>
          </a:xfrm>
        </p:spPr>
        <p:txBody>
          <a:bodyPr>
            <a:normAutofit/>
          </a:bodyPr>
          <a:lstStyle/>
          <a:p>
            <a:r>
              <a:rPr lang="zh-CN" altLang="zh-CN" dirty="0"/>
              <a:t>本章需要掌握的要点如下：</a:t>
            </a:r>
          </a:p>
          <a:p>
            <a:pPr marL="0" indent="0">
              <a:buNone/>
            </a:pPr>
            <a:r>
              <a:rPr lang="en-US" altLang="zh-CN" dirty="0" smtClean="0"/>
              <a:t>	</a:t>
            </a:r>
            <a:r>
              <a:rPr lang="zh-CN" altLang="zh-CN" dirty="0" smtClean="0"/>
              <a:t>·</a:t>
            </a:r>
            <a:r>
              <a:rPr lang="zh-CN" altLang="zh-CN" dirty="0"/>
              <a:t>集成开发环境的搭建（工程建立、工程配置、</a:t>
            </a:r>
            <a:r>
              <a:rPr lang="en-US" altLang="zh-CN" dirty="0"/>
              <a:t>HEX</a:t>
            </a:r>
            <a:r>
              <a:rPr lang="zh-CN" altLang="zh-CN" dirty="0"/>
              <a:t>文件生成）</a:t>
            </a:r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zh-CN" altLang="zh-CN" dirty="0" smtClean="0"/>
              <a:t>·</a:t>
            </a:r>
            <a:r>
              <a:rPr lang="zh-CN" altLang="zh-CN" dirty="0"/>
              <a:t>使用</a:t>
            </a:r>
            <a:r>
              <a:rPr lang="en-US" altLang="zh-CN" dirty="0"/>
              <a:t>ISP</a:t>
            </a:r>
            <a:r>
              <a:rPr lang="zh-CN" altLang="zh-CN" dirty="0"/>
              <a:t>软件下载可执行文件到核心硬件</a:t>
            </a:r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zh-CN" altLang="zh-CN" dirty="0"/>
              <a:t>·使用语言初步驱动硬件工作</a:t>
            </a:r>
          </a:p>
          <a:p>
            <a:r>
              <a:rPr lang="zh-CN" altLang="zh-CN" dirty="0"/>
              <a:t>本章需要了解的要点如下：</a:t>
            </a:r>
          </a:p>
          <a:p>
            <a:pPr marL="0" indent="0">
              <a:buNone/>
            </a:pPr>
            <a:r>
              <a:rPr lang="en-US" altLang="zh-CN" dirty="0" smtClean="0"/>
              <a:t>	</a:t>
            </a:r>
            <a:r>
              <a:rPr lang="zh-CN" altLang="zh-CN" dirty="0" smtClean="0"/>
              <a:t>·</a:t>
            </a:r>
            <a:r>
              <a:rPr lang="zh-CN" altLang="zh-CN" dirty="0"/>
              <a:t>算法设计的思想</a:t>
            </a:r>
          </a:p>
          <a:p>
            <a:pPr marL="0" indent="0">
              <a:buNone/>
            </a:pPr>
            <a:r>
              <a:rPr lang="en-US" altLang="zh-CN" dirty="0" smtClean="0"/>
              <a:t>	</a:t>
            </a:r>
            <a:r>
              <a:rPr lang="zh-CN" altLang="zh-CN" dirty="0" smtClean="0"/>
              <a:t>·</a:t>
            </a:r>
            <a:r>
              <a:rPr lang="zh-CN" altLang="zh-CN" dirty="0"/>
              <a:t>算法翻译成程序的方法</a:t>
            </a:r>
          </a:p>
          <a:p>
            <a:pPr marL="0" indent="0">
              <a:buNone/>
            </a:pPr>
            <a:r>
              <a:rPr lang="en-US" altLang="zh-CN" dirty="0" smtClean="0"/>
              <a:t>	</a:t>
            </a:r>
            <a:r>
              <a:rPr lang="zh-CN" altLang="zh-CN" dirty="0" smtClean="0"/>
              <a:t>·</a:t>
            </a:r>
            <a:r>
              <a:rPr lang="zh-CN" altLang="zh-CN" dirty="0"/>
              <a:t>语言控制硬件初步体</a:t>
            </a:r>
            <a:r>
              <a:rPr lang="zh-CN" altLang="zh-CN" dirty="0" smtClean="0"/>
              <a:t>会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	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22088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3.1 </a:t>
            </a:r>
            <a:r>
              <a:rPr lang="zh-CN" altLang="zh-CN" b="1" dirty="0"/>
              <a:t>算法概述</a:t>
            </a:r>
          </a:p>
          <a:p>
            <a:r>
              <a:rPr lang="en-US" altLang="zh-CN" b="1" dirty="0"/>
              <a:t>3.2 </a:t>
            </a:r>
            <a:r>
              <a:rPr lang="zh-CN" altLang="zh-CN" b="1" dirty="0"/>
              <a:t>软件环境搭建</a:t>
            </a:r>
          </a:p>
          <a:p>
            <a:r>
              <a:rPr lang="en-US" altLang="zh-CN" b="1" dirty="0"/>
              <a:t>3.3 </a:t>
            </a:r>
            <a:r>
              <a:rPr lang="zh-CN" altLang="zh-CN" b="1" dirty="0"/>
              <a:t>计算机语言与算法的配合</a:t>
            </a:r>
          </a:p>
          <a:p>
            <a:r>
              <a:rPr lang="en-US" altLang="zh-CN" b="1" dirty="0"/>
              <a:t>3.4 </a:t>
            </a:r>
            <a:r>
              <a:rPr lang="zh-CN" altLang="zh-CN" b="1" dirty="0"/>
              <a:t>程序设计语言</a:t>
            </a:r>
            <a:r>
              <a:rPr lang="en-US" altLang="zh-CN" b="1" dirty="0"/>
              <a:t>C</a:t>
            </a:r>
            <a:r>
              <a:rPr lang="zh-CN" altLang="zh-CN" b="1" dirty="0"/>
              <a:t>语言与单片机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53830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3.1 </a:t>
            </a:r>
            <a:r>
              <a:rPr lang="zh-CN" altLang="zh-CN" b="1" dirty="0"/>
              <a:t>算法概</a:t>
            </a:r>
            <a:r>
              <a:rPr lang="zh-CN" altLang="zh-CN" b="1" dirty="0" smtClean="0"/>
              <a:t>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算法通常被定义为“解题方案的准确而完整的描述，是一系列解决问题的清晰</a:t>
            </a:r>
            <a:r>
              <a:rPr lang="en-US" altLang="zh-CN" dirty="0">
                <a:hlinkClick r:id="rId2"/>
              </a:rPr>
              <a:t>指令</a:t>
            </a:r>
            <a:r>
              <a:rPr lang="zh-CN" altLang="zh-CN" dirty="0"/>
              <a:t>，算法代表着用系统的方法描述解决问题的策略机制</a:t>
            </a:r>
            <a:r>
              <a:rPr lang="zh-CN" altLang="zh-CN" dirty="0" smtClean="0"/>
              <a:t>”。</a:t>
            </a:r>
            <a:endParaRPr lang="en-US" altLang="zh-CN" dirty="0" smtClean="0"/>
          </a:p>
          <a:p>
            <a:r>
              <a:rPr lang="zh-CN" altLang="zh-CN" dirty="0" smtClean="0"/>
              <a:t>简</a:t>
            </a:r>
            <a:r>
              <a:rPr lang="zh-CN" altLang="zh-CN" dirty="0"/>
              <a:t>单理解算</a:t>
            </a:r>
            <a:r>
              <a:rPr lang="zh-CN" altLang="zh-CN" dirty="0" smtClean="0"/>
              <a:t>法：</a:t>
            </a:r>
            <a:r>
              <a:rPr lang="zh-CN" altLang="zh-CN" dirty="0"/>
              <a:t>算法就是为了能够使用计算机语言编程来解决问题的步骤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算法在实际应用上有如下几个关键特征：</a:t>
            </a:r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）必须保证能够解决问题</a:t>
            </a:r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）必须是一系列步骤</a:t>
            </a:r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）必须能够通过某种方式转变为计算机程序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62418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3.1 </a:t>
            </a:r>
            <a:r>
              <a:rPr lang="zh-CN" altLang="zh-CN" b="1" dirty="0"/>
              <a:t>算法概述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3.1.1</a:t>
            </a:r>
            <a:r>
              <a:rPr lang="zh-CN" altLang="en-US" dirty="0" smtClean="0"/>
              <a:t>简单算法设计思路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zh-CN" altLang="zh-CN" dirty="0" smtClean="0"/>
              <a:t>是</a:t>
            </a:r>
            <a:r>
              <a:rPr lang="zh-CN" altLang="zh-CN" dirty="0"/>
              <a:t>否能够正确编写一个算法，决定了后面编写的程序是否正确。但是掌握算法的设计相对比较难，这是由于算法设计需要两方面的知识</a:t>
            </a:r>
            <a:r>
              <a:rPr lang="zh-CN" altLang="zh-CN" dirty="0" smtClean="0"/>
              <a:t>：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zh-CN" altLang="en-US" dirty="0" smtClean="0"/>
              <a:t>第一</a:t>
            </a:r>
            <a:r>
              <a:rPr lang="zh-CN" altLang="zh-CN" dirty="0" smtClean="0"/>
              <a:t>方</a:t>
            </a:r>
            <a:r>
              <a:rPr lang="zh-CN" altLang="zh-CN" dirty="0"/>
              <a:t>面是能够找到一个解决问题的方</a:t>
            </a:r>
            <a:r>
              <a:rPr lang="zh-CN" altLang="zh-CN" dirty="0" smtClean="0"/>
              <a:t>法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zh-CN" altLang="zh-CN" dirty="0" smtClean="0"/>
              <a:t>第二</a:t>
            </a:r>
            <a:r>
              <a:rPr lang="zh-CN" altLang="en-US" dirty="0" smtClean="0"/>
              <a:t>方面</a:t>
            </a:r>
            <a:r>
              <a:rPr lang="zh-CN" altLang="zh-CN" dirty="0" smtClean="0"/>
              <a:t>是</a:t>
            </a:r>
            <a:r>
              <a:rPr lang="zh-CN" altLang="zh-CN" dirty="0"/>
              <a:t>该方法能够使用计算机语言描述。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92214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3.1 </a:t>
            </a:r>
            <a:r>
              <a:rPr lang="zh-CN" altLang="zh-CN" b="1" dirty="0"/>
              <a:t>算法概述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3.1.1</a:t>
            </a:r>
            <a:r>
              <a:rPr lang="zh-CN" altLang="en-US" dirty="0"/>
              <a:t>简单算法设计思路</a:t>
            </a:r>
            <a:endParaRPr lang="en-US" altLang="zh-CN" dirty="0"/>
          </a:p>
          <a:p>
            <a:r>
              <a:rPr lang="zh-CN" altLang="zh-CN" dirty="0"/>
              <a:t>问题：求园的面积</a:t>
            </a:r>
          </a:p>
          <a:p>
            <a:r>
              <a:rPr lang="zh-CN" altLang="zh-CN" dirty="0"/>
              <a:t>初步分析：实际上，要求计算机帮助我们解决问题的时候，首先需要考虑到计算机的特性：事情是一步一步来完成的（即程序是一条一条执行的）。</a:t>
            </a:r>
          </a:p>
          <a:p>
            <a:endParaRPr lang="zh-CN" altLang="en-US" dirty="0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6913" y="2487889"/>
            <a:ext cx="8800000" cy="33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4704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3.1 </a:t>
            </a:r>
            <a:r>
              <a:rPr lang="zh-CN" altLang="zh-CN" b="1" dirty="0"/>
              <a:t>算法概述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3.1.1</a:t>
            </a:r>
            <a:r>
              <a:rPr lang="zh-CN" altLang="en-US" dirty="0"/>
              <a:t>简单算法设计思路</a:t>
            </a:r>
            <a:endParaRPr lang="en-US" altLang="zh-CN" dirty="0"/>
          </a:p>
          <a:p>
            <a:r>
              <a:rPr lang="zh-CN" altLang="en-US" dirty="0" smtClean="0"/>
              <a:t>常见错误</a:t>
            </a:r>
            <a:endParaRPr lang="zh-CN" altLang="en-US" dirty="0"/>
          </a:p>
        </p:txBody>
      </p:sp>
      <p:grpSp>
        <p:nvGrpSpPr>
          <p:cNvPr id="4" name="画布 124"/>
          <p:cNvGrpSpPr/>
          <p:nvPr/>
        </p:nvGrpSpPr>
        <p:grpSpPr>
          <a:xfrm>
            <a:off x="535057" y="3013544"/>
            <a:ext cx="10040178" cy="2790908"/>
            <a:chOff x="0" y="0"/>
            <a:chExt cx="5257800" cy="1188720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5257800" cy="1188720"/>
            </a:xfrm>
            <a:prstGeom prst="rect">
              <a:avLst/>
            </a:prstGeom>
            <a:noFill/>
            <a:ln>
              <a:noFill/>
            </a:ln>
          </p:spPr>
        </p:sp>
        <p:sp>
          <p:nvSpPr>
            <p:cNvPr id="6" name="Text Box 17"/>
            <p:cNvSpPr txBox="1">
              <a:spLocks noChangeArrowheads="1"/>
            </p:cNvSpPr>
            <p:nvPr/>
          </p:nvSpPr>
          <p:spPr bwMode="auto">
            <a:xfrm>
              <a:off x="571786" y="99121"/>
              <a:ext cx="1370679" cy="99047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sz="20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第一步：计算</a:t>
              </a:r>
              <a:r>
                <a:rPr lang="en-US" sz="20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</a:t>
              </a:r>
              <a:endParaRPr lang="zh-CN" sz="20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algn="just">
                <a:spcAft>
                  <a:spcPts val="0"/>
                </a:spcAft>
              </a:pPr>
              <a:r>
                <a:rPr lang="zh-CN" sz="20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第二步：输入</a:t>
              </a:r>
              <a:r>
                <a:rPr lang="en-US" sz="20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r</a:t>
              </a:r>
              <a:r>
                <a:rPr lang="zh-CN" sz="20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值</a:t>
              </a:r>
            </a:p>
            <a:p>
              <a:pPr algn="just">
                <a:spcAft>
                  <a:spcPts val="0"/>
                </a:spcAft>
              </a:pPr>
              <a:r>
                <a:rPr lang="zh-CN" sz="20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第三步：输出结果</a:t>
              </a:r>
            </a:p>
          </p:txBody>
        </p:sp>
        <p:sp>
          <p:nvSpPr>
            <p:cNvPr id="7" name="Text Box 18"/>
            <p:cNvSpPr txBox="1">
              <a:spLocks noChangeArrowheads="1"/>
            </p:cNvSpPr>
            <p:nvPr/>
          </p:nvSpPr>
          <p:spPr bwMode="auto">
            <a:xfrm>
              <a:off x="3314605" y="99121"/>
              <a:ext cx="1371410" cy="99047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sz="20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第一步：输入</a:t>
              </a:r>
              <a:r>
                <a:rPr lang="en-US" sz="20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r</a:t>
              </a:r>
              <a:r>
                <a:rPr lang="zh-CN" sz="20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值</a:t>
              </a:r>
            </a:p>
            <a:p>
              <a:pPr algn="just">
                <a:spcAft>
                  <a:spcPts val="0"/>
                </a:spcAft>
              </a:pPr>
              <a:r>
                <a:rPr lang="zh-CN" sz="20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第二步：输出结果</a:t>
              </a:r>
            </a:p>
            <a:p>
              <a:pPr algn="just">
                <a:spcAft>
                  <a:spcPts val="0"/>
                </a:spcAft>
              </a:pPr>
              <a:r>
                <a:rPr lang="zh-CN" sz="20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第三步：计算</a:t>
              </a:r>
              <a:r>
                <a:rPr lang="en-US" sz="20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</a:t>
              </a:r>
              <a:endParaRPr lang="zh-CN" sz="20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43596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1125</Words>
  <Application>Microsoft Office PowerPoint</Application>
  <PresentationFormat>自定义</PresentationFormat>
  <Paragraphs>245</Paragraphs>
  <Slides>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Office 主题</vt:lpstr>
      <vt:lpstr>传感器与综合控制技术</vt:lpstr>
      <vt:lpstr>PowerPoint 演示文稿</vt:lpstr>
      <vt:lpstr>Introduction</vt:lpstr>
      <vt:lpstr>本章要点</vt:lpstr>
      <vt:lpstr>目录</vt:lpstr>
      <vt:lpstr>3.1 算法概述</vt:lpstr>
      <vt:lpstr>3.1 算法概述</vt:lpstr>
      <vt:lpstr>3.1 算法概述</vt:lpstr>
      <vt:lpstr>3.1 算法概述</vt:lpstr>
      <vt:lpstr>3.1 算法概述</vt:lpstr>
      <vt:lpstr>3.1 算法概述</vt:lpstr>
      <vt:lpstr>3.1 算法概述</vt:lpstr>
      <vt:lpstr>3.1 算法概述</vt:lpstr>
      <vt:lpstr>3.2 软件环境搭建</vt:lpstr>
      <vt:lpstr>3.2 软件环境搭建</vt:lpstr>
      <vt:lpstr>3.2 软件环境搭建</vt:lpstr>
      <vt:lpstr>3.2 软件环境搭建</vt:lpstr>
      <vt:lpstr>3.3 计算机语言与算法的配合</vt:lpstr>
      <vt:lpstr>3.3 计算机语言与算法的配合</vt:lpstr>
      <vt:lpstr>3.3 计算机语言与算法的配合</vt:lpstr>
      <vt:lpstr>3.3 计算机语言与算法的配合</vt:lpstr>
      <vt:lpstr>3.3 计算机语言与算法的配合</vt:lpstr>
      <vt:lpstr>3.3 计算机语言与算法的配合</vt:lpstr>
      <vt:lpstr>3.3 计算机语言与算法的配合</vt:lpstr>
      <vt:lpstr>3.3 计算机语言与算法的配合</vt:lpstr>
      <vt:lpstr>3.3 计算机语言与算法的配合</vt:lpstr>
      <vt:lpstr>3.4 程序设计语言C语言与单片机</vt:lpstr>
      <vt:lpstr>3.4 程序设计语言C语言与单片机</vt:lpstr>
      <vt:lpstr>3.4 程序设计语言C语言与单片机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传感器与综合控制技术</dc:title>
  <dc:creator>Administrator</dc:creator>
  <cp:lastModifiedBy>微软用户</cp:lastModifiedBy>
  <cp:revision>36</cp:revision>
  <dcterms:created xsi:type="dcterms:W3CDTF">2017-02-11T14:15:43Z</dcterms:created>
  <dcterms:modified xsi:type="dcterms:W3CDTF">2017-02-15T01:36:39Z</dcterms:modified>
</cp:coreProperties>
</file>