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7" r:id="rId3"/>
    <p:sldId id="276" r:id="rId4"/>
    <p:sldId id="269" r:id="rId5"/>
    <p:sldId id="257" r:id="rId6"/>
    <p:sldId id="258" r:id="rId7"/>
    <p:sldId id="259" r:id="rId8"/>
    <p:sldId id="260" r:id="rId9"/>
    <p:sldId id="261" r:id="rId10"/>
    <p:sldId id="262" r:id="rId11"/>
    <p:sldId id="263" r:id="rId12"/>
    <p:sldId id="264" r:id="rId13"/>
    <p:sldId id="265" r:id="rId14"/>
    <p:sldId id="266" r:id="rId15"/>
    <p:sldId id="267" r:id="rId16"/>
    <p:sldId id="268" r:id="rId17"/>
    <p:sldId id="270" r:id="rId18"/>
    <p:sldId id="271" r:id="rId19"/>
    <p:sldId id="272" r:id="rId20"/>
    <p:sldId id="273" r:id="rId21"/>
    <p:sldId id="274" r:id="rId22"/>
    <p:sldId id="27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126" y="-1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D78CD9C-8C67-4B57-9263-CB60305F3158}"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8BDD06-CA3B-4CD7-850D-D5D1DA478278}" type="slidenum">
              <a:rPr lang="zh-CN" altLang="en-US" smtClean="0"/>
              <a:t>‹#›</a:t>
            </a:fld>
            <a:endParaRPr lang="zh-CN" altLang="en-US"/>
          </a:p>
        </p:txBody>
      </p:sp>
    </p:spTree>
    <p:extLst>
      <p:ext uri="{BB962C8B-B14F-4D97-AF65-F5344CB8AC3E}">
        <p14:creationId xmlns:p14="http://schemas.microsoft.com/office/powerpoint/2010/main" val="20974016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D78CD9C-8C67-4B57-9263-CB60305F3158}"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8BDD06-CA3B-4CD7-850D-D5D1DA478278}" type="slidenum">
              <a:rPr lang="zh-CN" altLang="en-US" smtClean="0"/>
              <a:t>‹#›</a:t>
            </a:fld>
            <a:endParaRPr lang="zh-CN" altLang="en-US"/>
          </a:p>
        </p:txBody>
      </p:sp>
    </p:spTree>
    <p:extLst>
      <p:ext uri="{BB962C8B-B14F-4D97-AF65-F5344CB8AC3E}">
        <p14:creationId xmlns:p14="http://schemas.microsoft.com/office/powerpoint/2010/main" val="1937882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D78CD9C-8C67-4B57-9263-CB60305F3158}"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8BDD06-CA3B-4CD7-850D-D5D1DA478278}" type="slidenum">
              <a:rPr lang="zh-CN" altLang="en-US" smtClean="0"/>
              <a:t>‹#›</a:t>
            </a:fld>
            <a:endParaRPr lang="zh-CN" altLang="en-US"/>
          </a:p>
        </p:txBody>
      </p:sp>
    </p:spTree>
    <p:extLst>
      <p:ext uri="{BB962C8B-B14F-4D97-AF65-F5344CB8AC3E}">
        <p14:creationId xmlns:p14="http://schemas.microsoft.com/office/powerpoint/2010/main" val="2011075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D78CD9C-8C67-4B57-9263-CB60305F3158}"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8BDD06-CA3B-4CD7-850D-D5D1DA478278}" type="slidenum">
              <a:rPr lang="zh-CN" altLang="en-US" smtClean="0"/>
              <a:t>‹#›</a:t>
            </a:fld>
            <a:endParaRPr lang="zh-CN" altLang="en-US"/>
          </a:p>
        </p:txBody>
      </p:sp>
    </p:spTree>
    <p:extLst>
      <p:ext uri="{BB962C8B-B14F-4D97-AF65-F5344CB8AC3E}">
        <p14:creationId xmlns:p14="http://schemas.microsoft.com/office/powerpoint/2010/main" val="2505215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D78CD9C-8C67-4B57-9263-CB60305F3158}"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8BDD06-CA3B-4CD7-850D-D5D1DA478278}" type="slidenum">
              <a:rPr lang="zh-CN" altLang="en-US" smtClean="0"/>
              <a:t>‹#›</a:t>
            </a:fld>
            <a:endParaRPr lang="zh-CN" altLang="en-US"/>
          </a:p>
        </p:txBody>
      </p:sp>
    </p:spTree>
    <p:extLst>
      <p:ext uri="{BB962C8B-B14F-4D97-AF65-F5344CB8AC3E}">
        <p14:creationId xmlns:p14="http://schemas.microsoft.com/office/powerpoint/2010/main" val="3718695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D78CD9C-8C67-4B57-9263-CB60305F3158}"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8BDD06-CA3B-4CD7-850D-D5D1DA478278}" type="slidenum">
              <a:rPr lang="zh-CN" altLang="en-US" smtClean="0"/>
              <a:t>‹#›</a:t>
            </a:fld>
            <a:endParaRPr lang="zh-CN" altLang="en-US"/>
          </a:p>
        </p:txBody>
      </p:sp>
    </p:spTree>
    <p:extLst>
      <p:ext uri="{BB962C8B-B14F-4D97-AF65-F5344CB8AC3E}">
        <p14:creationId xmlns:p14="http://schemas.microsoft.com/office/powerpoint/2010/main" val="932729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D78CD9C-8C67-4B57-9263-CB60305F3158}" type="datetimeFigureOut">
              <a:rPr lang="zh-CN" altLang="en-US" smtClean="0"/>
              <a:t>2017-2-15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78BDD06-CA3B-4CD7-850D-D5D1DA478278}" type="slidenum">
              <a:rPr lang="zh-CN" altLang="en-US" smtClean="0"/>
              <a:t>‹#›</a:t>
            </a:fld>
            <a:endParaRPr lang="zh-CN" altLang="en-US"/>
          </a:p>
        </p:txBody>
      </p:sp>
    </p:spTree>
    <p:extLst>
      <p:ext uri="{BB962C8B-B14F-4D97-AF65-F5344CB8AC3E}">
        <p14:creationId xmlns:p14="http://schemas.microsoft.com/office/powerpoint/2010/main" val="1596844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D78CD9C-8C67-4B57-9263-CB60305F3158}" type="datetimeFigureOut">
              <a:rPr lang="zh-CN" altLang="en-US" smtClean="0"/>
              <a:t>2017-2-15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78BDD06-CA3B-4CD7-850D-D5D1DA478278}" type="slidenum">
              <a:rPr lang="zh-CN" altLang="en-US" smtClean="0"/>
              <a:t>‹#›</a:t>
            </a:fld>
            <a:endParaRPr lang="zh-CN" altLang="en-US"/>
          </a:p>
        </p:txBody>
      </p:sp>
    </p:spTree>
    <p:extLst>
      <p:ext uri="{BB962C8B-B14F-4D97-AF65-F5344CB8AC3E}">
        <p14:creationId xmlns:p14="http://schemas.microsoft.com/office/powerpoint/2010/main" val="3978164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D78CD9C-8C67-4B57-9263-CB60305F3158}" type="datetimeFigureOut">
              <a:rPr lang="zh-CN" altLang="en-US" smtClean="0"/>
              <a:t>2017-2-15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8BDD06-CA3B-4CD7-850D-D5D1DA478278}" type="slidenum">
              <a:rPr lang="zh-CN" altLang="en-US" smtClean="0"/>
              <a:t>‹#›</a:t>
            </a:fld>
            <a:endParaRPr lang="zh-CN" altLang="en-US"/>
          </a:p>
        </p:txBody>
      </p:sp>
    </p:spTree>
    <p:extLst>
      <p:ext uri="{BB962C8B-B14F-4D97-AF65-F5344CB8AC3E}">
        <p14:creationId xmlns:p14="http://schemas.microsoft.com/office/powerpoint/2010/main" val="1335523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D78CD9C-8C67-4B57-9263-CB60305F3158}"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8BDD06-CA3B-4CD7-850D-D5D1DA478278}" type="slidenum">
              <a:rPr lang="zh-CN" altLang="en-US" smtClean="0"/>
              <a:t>‹#›</a:t>
            </a:fld>
            <a:endParaRPr lang="zh-CN" altLang="en-US"/>
          </a:p>
        </p:txBody>
      </p:sp>
    </p:spTree>
    <p:extLst>
      <p:ext uri="{BB962C8B-B14F-4D97-AF65-F5344CB8AC3E}">
        <p14:creationId xmlns:p14="http://schemas.microsoft.com/office/powerpoint/2010/main" val="4423661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D78CD9C-8C67-4B57-9263-CB60305F3158}"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8BDD06-CA3B-4CD7-850D-D5D1DA478278}" type="slidenum">
              <a:rPr lang="zh-CN" altLang="en-US" smtClean="0"/>
              <a:t>‹#›</a:t>
            </a:fld>
            <a:endParaRPr lang="zh-CN" altLang="en-US"/>
          </a:p>
        </p:txBody>
      </p:sp>
    </p:spTree>
    <p:extLst>
      <p:ext uri="{BB962C8B-B14F-4D97-AF65-F5344CB8AC3E}">
        <p14:creationId xmlns:p14="http://schemas.microsoft.com/office/powerpoint/2010/main" val="15998633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78CD9C-8C67-4B57-9263-CB60305F3158}" type="datetimeFigureOut">
              <a:rPr lang="zh-CN" altLang="en-US" smtClean="0"/>
              <a:t>2017-2-15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8BDD06-CA3B-4CD7-850D-D5D1DA478278}" type="slidenum">
              <a:rPr lang="zh-CN" altLang="en-US" smtClean="0"/>
              <a:t>‹#›</a:t>
            </a:fld>
            <a:endParaRPr lang="zh-CN" altLang="en-US"/>
          </a:p>
        </p:txBody>
      </p:sp>
    </p:spTree>
    <p:extLst>
      <p:ext uri="{BB962C8B-B14F-4D97-AF65-F5344CB8AC3E}">
        <p14:creationId xmlns:p14="http://schemas.microsoft.com/office/powerpoint/2010/main" val="29327529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baike.baidu.com/view/597855.htm" TargetMode="External"/><Relationship Id="rId13" Type="http://schemas.openxmlformats.org/officeDocument/2006/relationships/hyperlink" Target="http://baike.baidu.com/view/932916.htm" TargetMode="External"/><Relationship Id="rId3" Type="http://schemas.openxmlformats.org/officeDocument/2006/relationships/hyperlink" Target="http://baike.baidu.com/view/26651.htm" TargetMode="External"/><Relationship Id="rId7" Type="http://schemas.openxmlformats.org/officeDocument/2006/relationships/hyperlink" Target="http://baike.baidu.com/view/188818.htm" TargetMode="External"/><Relationship Id="rId12" Type="http://schemas.openxmlformats.org/officeDocument/2006/relationships/hyperlink" Target="http://baike.baidu.com/view/990260.htm" TargetMode="External"/><Relationship Id="rId2" Type="http://schemas.openxmlformats.org/officeDocument/2006/relationships/hyperlink" Target="http://baike.baidu.com/view/1355.htm" TargetMode="External"/><Relationship Id="rId1" Type="http://schemas.openxmlformats.org/officeDocument/2006/relationships/slideLayout" Target="../slideLayouts/slideLayout2.xml"/><Relationship Id="rId6" Type="http://schemas.openxmlformats.org/officeDocument/2006/relationships/hyperlink" Target="http://baike.baidu.com/view/151093.htm" TargetMode="External"/><Relationship Id="rId11" Type="http://schemas.openxmlformats.org/officeDocument/2006/relationships/hyperlink" Target="http://baike.baidu.com/view/110440.htm" TargetMode="External"/><Relationship Id="rId5" Type="http://schemas.openxmlformats.org/officeDocument/2006/relationships/hyperlink" Target="http://baike.baidu.com/view/14045.htm" TargetMode="External"/><Relationship Id="rId10" Type="http://schemas.openxmlformats.org/officeDocument/2006/relationships/hyperlink" Target="http://baike.baidu.com/view/849406.htm" TargetMode="External"/><Relationship Id="rId4" Type="http://schemas.openxmlformats.org/officeDocument/2006/relationships/hyperlink" Target="http://baike.baidu.com/view/1081357.htm" TargetMode="External"/><Relationship Id="rId9" Type="http://schemas.openxmlformats.org/officeDocument/2006/relationships/hyperlink" Target="http://baike.baidu.com/view/281961.htm" TargetMode="External"/><Relationship Id="rId14" Type="http://schemas.openxmlformats.org/officeDocument/2006/relationships/hyperlink" Target="http://baike.baidu.com/view/10102.htm" TargetMode="Externa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Visio___11.vs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Visio___22.vsdx"/><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8.emf"/><Relationship Id="rId5" Type="http://schemas.openxmlformats.org/officeDocument/2006/relationships/package" Target="../embeddings/Microsoft_Visio___33.vsdx"/><Relationship Id="rId4" Type="http://schemas.openxmlformats.org/officeDocument/2006/relationships/image" Target="../media/image17.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baike.baidu.com/view/3314.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传感器与综合控制技术</a:t>
            </a:r>
            <a:endParaRPr lang="zh-CN" altLang="en-US" dirty="0"/>
          </a:p>
        </p:txBody>
      </p:sp>
      <p:sp>
        <p:nvSpPr>
          <p:cNvPr id="4" name="TextBox 3"/>
          <p:cNvSpPr txBox="1"/>
          <p:nvPr/>
        </p:nvSpPr>
        <p:spPr>
          <a:xfrm>
            <a:off x="137160" y="401598"/>
            <a:ext cx="6888480" cy="400110"/>
          </a:xfrm>
          <a:prstGeom prst="rect">
            <a:avLst/>
          </a:prstGeom>
          <a:noFill/>
        </p:spPr>
        <p:txBody>
          <a:bodyPr wrap="square" rtlCol="0">
            <a:spAutoFit/>
          </a:bodyPr>
          <a:lstStyle/>
          <a:p>
            <a:r>
              <a:rPr lang="zh-CN" altLang="en-US" sz="2000" dirty="0" smtClean="0"/>
              <a:t>高等职业教育“十三五”规划教材（物联网应用技术系列）</a:t>
            </a:r>
            <a:endParaRPr lang="zh-CN" altLang="en-US" sz="2000" dirty="0"/>
          </a:p>
        </p:txBody>
      </p:sp>
      <p:sp>
        <p:nvSpPr>
          <p:cNvPr id="6" name="TextBox 5"/>
          <p:cNvSpPr txBox="1"/>
          <p:nvPr/>
        </p:nvSpPr>
        <p:spPr>
          <a:xfrm>
            <a:off x="9014460" y="5911215"/>
            <a:ext cx="2667000" cy="400110"/>
          </a:xfrm>
          <a:prstGeom prst="rect">
            <a:avLst/>
          </a:prstGeom>
          <a:noFill/>
        </p:spPr>
        <p:txBody>
          <a:bodyPr wrap="square" rtlCol="0">
            <a:spAutoFit/>
          </a:bodyPr>
          <a:lstStyle/>
          <a:p>
            <a:r>
              <a:rPr lang="zh-CN" altLang="en-US" sz="2000" dirty="0" smtClean="0"/>
              <a:t>中国水利水电出版社</a:t>
            </a:r>
            <a:endParaRPr lang="zh-CN" altLang="en-US" sz="2000" dirty="0"/>
          </a:p>
        </p:txBody>
      </p:sp>
      <p:pic>
        <p:nvPicPr>
          <p:cNvPr id="307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96300" y="5827455"/>
            <a:ext cx="609600" cy="514350"/>
          </a:xfrm>
          <a:prstGeom prst="rect">
            <a:avLst/>
          </a:prstGeom>
          <a:solidFill>
            <a:srgbClr val="00B0F0"/>
          </a:solidFill>
          <a:ln>
            <a:noFill/>
          </a:ln>
          <a:effectLst/>
        </p:spPr>
      </p:pic>
    </p:spTree>
    <p:extLst>
      <p:ext uri="{BB962C8B-B14F-4D97-AF65-F5344CB8AC3E}">
        <p14:creationId xmlns:p14="http://schemas.microsoft.com/office/powerpoint/2010/main" val="2832650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220105" y="1769599"/>
            <a:ext cx="7338936" cy="4491863"/>
          </a:xfrm>
          <a:prstGeom prst="rect">
            <a:avLst/>
          </a:prstGeom>
        </p:spPr>
      </p:pic>
      <p:sp>
        <p:nvSpPr>
          <p:cNvPr id="5" name="标题 1"/>
          <p:cNvSpPr>
            <a:spLocks noGrp="1"/>
          </p:cNvSpPr>
          <p:nvPr>
            <p:ph type="title"/>
          </p:nvPr>
        </p:nvSpPr>
        <p:spPr>
          <a:xfrm>
            <a:off x="838200" y="365125"/>
            <a:ext cx="10515600" cy="1325563"/>
          </a:xfrm>
        </p:spPr>
        <p:txBody>
          <a:bodyPr/>
          <a:lstStyle/>
          <a:p>
            <a:r>
              <a:rPr lang="en-US" altLang="zh-CN" dirty="0" smtClean="0"/>
              <a:t>1.2</a:t>
            </a:r>
            <a:r>
              <a:rPr lang="zh-CN" altLang="en-US" dirty="0" smtClean="0"/>
              <a:t>电子电路设计软件</a:t>
            </a:r>
            <a:endParaRPr lang="zh-CN" altLang="en-US" dirty="0"/>
          </a:p>
        </p:txBody>
      </p:sp>
      <p:sp>
        <p:nvSpPr>
          <p:cNvPr id="6" name="文本框 5"/>
          <p:cNvSpPr txBox="1"/>
          <p:nvPr/>
        </p:nvSpPr>
        <p:spPr>
          <a:xfrm>
            <a:off x="7741919" y="2196320"/>
            <a:ext cx="4380411" cy="3139321"/>
          </a:xfrm>
          <a:prstGeom prst="rect">
            <a:avLst/>
          </a:prstGeom>
          <a:noFill/>
        </p:spPr>
        <p:txBody>
          <a:bodyPr wrap="square" rtlCol="0">
            <a:spAutoFit/>
          </a:bodyPr>
          <a:lstStyle/>
          <a:p>
            <a:r>
              <a:rPr lang="en-US" altLang="zh-CN" dirty="0" smtClean="0"/>
              <a:t>AD6.9</a:t>
            </a:r>
            <a:r>
              <a:rPr lang="zh-CN" altLang="en-US" dirty="0" smtClean="0"/>
              <a:t>软件界面如左图（</a:t>
            </a:r>
            <a:r>
              <a:rPr lang="en-US" altLang="zh-CN" dirty="0" smtClean="0"/>
              <a:t>AD6.5</a:t>
            </a:r>
            <a:r>
              <a:rPr lang="zh-CN" altLang="en-US" dirty="0" smtClean="0"/>
              <a:t>类似，目前</a:t>
            </a:r>
            <a:r>
              <a:rPr lang="en-US" altLang="zh-CN" dirty="0" smtClean="0"/>
              <a:t>AD6.9</a:t>
            </a:r>
            <a:r>
              <a:rPr lang="zh-CN" altLang="en-US" dirty="0" smtClean="0"/>
              <a:t>软件在</a:t>
            </a:r>
            <a:r>
              <a:rPr lang="en-US" altLang="zh-CN" dirty="0" smtClean="0"/>
              <a:t>WINDOWS XP</a:t>
            </a:r>
            <a:r>
              <a:rPr lang="zh-CN" altLang="en-US" dirty="0" smtClean="0"/>
              <a:t>以及以上版本操作系统上运行正常，下图的软件截屏为运行在</a:t>
            </a:r>
            <a:r>
              <a:rPr lang="en-US" altLang="zh-CN" dirty="0" smtClean="0"/>
              <a:t>windows 10 </a:t>
            </a:r>
            <a:r>
              <a:rPr lang="zh-CN" altLang="en-US" dirty="0" smtClean="0"/>
              <a:t>操作系统上的截屏。）</a:t>
            </a:r>
            <a:endParaRPr lang="en-US" altLang="zh-CN" dirty="0" smtClean="0"/>
          </a:p>
          <a:p>
            <a:endParaRPr lang="en-US" altLang="zh-CN" dirty="0"/>
          </a:p>
          <a:p>
            <a:r>
              <a:rPr lang="zh-CN" altLang="en-US" dirty="0" smtClean="0"/>
              <a:t>如果用户需要更方便使用硬件电路设计软件，建议使用</a:t>
            </a:r>
            <a:r>
              <a:rPr lang="en-US" altLang="zh-CN" dirty="0" smtClean="0"/>
              <a:t>AD10</a:t>
            </a:r>
            <a:r>
              <a:rPr lang="zh-CN" altLang="en-US" dirty="0" smtClean="0"/>
              <a:t>以上版本，运行操作系统为</a:t>
            </a:r>
            <a:r>
              <a:rPr lang="en-US" altLang="zh-CN" dirty="0" smtClean="0"/>
              <a:t>WIN10</a:t>
            </a:r>
            <a:r>
              <a:rPr lang="zh-CN" altLang="en-US" dirty="0" smtClean="0"/>
              <a:t>以上，硬件为四核处理器，内存至少为</a:t>
            </a:r>
            <a:r>
              <a:rPr lang="en-US" altLang="zh-CN" dirty="0" smtClean="0"/>
              <a:t>16G</a:t>
            </a:r>
            <a:r>
              <a:rPr lang="zh-CN" altLang="en-US" dirty="0" smtClean="0"/>
              <a:t>，独立显卡。这样在硬件设计过程当中细节会看得更清楚，而且软件使用更方便。</a:t>
            </a:r>
            <a:endParaRPr lang="zh-CN" altLang="en-US" dirty="0"/>
          </a:p>
        </p:txBody>
      </p:sp>
    </p:spTree>
    <p:extLst>
      <p:ext uri="{BB962C8B-B14F-4D97-AF65-F5344CB8AC3E}">
        <p14:creationId xmlns:p14="http://schemas.microsoft.com/office/powerpoint/2010/main" val="369341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1.3</a:t>
            </a:r>
            <a:r>
              <a:rPr lang="zh-CN" altLang="en-US" dirty="0" smtClean="0"/>
              <a:t>单片机技术</a:t>
            </a:r>
            <a:endParaRPr lang="zh-CN" altLang="en-US" dirty="0"/>
          </a:p>
        </p:txBody>
      </p:sp>
      <p:sp>
        <p:nvSpPr>
          <p:cNvPr id="3" name="内容占位符 2"/>
          <p:cNvSpPr>
            <a:spLocks noGrp="1"/>
          </p:cNvSpPr>
          <p:nvPr>
            <p:ph idx="1"/>
          </p:nvPr>
        </p:nvSpPr>
        <p:spPr/>
        <p:txBody>
          <a:bodyPr/>
          <a:lstStyle/>
          <a:p>
            <a:r>
              <a:rPr lang="zh-CN" altLang="zh-CN" dirty="0"/>
              <a:t>单片机（</a:t>
            </a:r>
            <a:r>
              <a:rPr lang="en-US" altLang="zh-CN" dirty="0"/>
              <a:t>Microcontrollers</a:t>
            </a:r>
            <a:r>
              <a:rPr lang="zh-CN" altLang="zh-CN" dirty="0"/>
              <a:t>）：即单片微型计算机，单片机是一种</a:t>
            </a:r>
            <a:r>
              <a:rPr lang="en-US" altLang="zh-CN" dirty="0">
                <a:hlinkClick r:id="rId2"/>
              </a:rPr>
              <a:t>集成电路</a:t>
            </a:r>
            <a:r>
              <a:rPr lang="en-US" altLang="zh-CN" dirty="0">
                <a:hlinkClick r:id="rId3"/>
              </a:rPr>
              <a:t>芯片</a:t>
            </a:r>
            <a:r>
              <a:rPr lang="zh-CN" altLang="zh-CN" dirty="0"/>
              <a:t>，是采用</a:t>
            </a:r>
            <a:r>
              <a:rPr lang="en-US" altLang="zh-CN" dirty="0">
                <a:hlinkClick r:id="rId4"/>
              </a:rPr>
              <a:t>超大规模集成电路</a:t>
            </a:r>
            <a:r>
              <a:rPr lang="zh-CN" altLang="zh-CN" dirty="0"/>
              <a:t>技术把具有数据处理能力的</a:t>
            </a:r>
            <a:r>
              <a:rPr lang="en-US" altLang="zh-CN" dirty="0">
                <a:hlinkClick r:id="rId5"/>
              </a:rPr>
              <a:t>中央处理器</a:t>
            </a:r>
            <a:r>
              <a:rPr lang="en-US" altLang="zh-CN" dirty="0"/>
              <a:t>CPU</a:t>
            </a:r>
            <a:r>
              <a:rPr lang="zh-CN" altLang="zh-CN" dirty="0"/>
              <a:t>、</a:t>
            </a:r>
            <a:r>
              <a:rPr lang="en-US" altLang="zh-CN" dirty="0">
                <a:hlinkClick r:id="rId6"/>
              </a:rPr>
              <a:t>随机存储器</a:t>
            </a:r>
            <a:r>
              <a:rPr lang="en-US" altLang="zh-CN" dirty="0"/>
              <a:t>RAM</a:t>
            </a:r>
            <a:r>
              <a:rPr lang="zh-CN" altLang="zh-CN" dirty="0"/>
              <a:t>、</a:t>
            </a:r>
            <a:r>
              <a:rPr lang="en-US" altLang="zh-CN" dirty="0">
                <a:hlinkClick r:id="rId7"/>
              </a:rPr>
              <a:t>只读存储器ROM</a:t>
            </a:r>
            <a:r>
              <a:rPr lang="zh-CN" altLang="zh-CN" dirty="0"/>
              <a:t>、多种</a:t>
            </a:r>
            <a:r>
              <a:rPr lang="en-US" altLang="zh-CN" dirty="0"/>
              <a:t>I/O</a:t>
            </a:r>
            <a:r>
              <a:rPr lang="zh-CN" altLang="zh-CN" dirty="0"/>
              <a:t>口和</a:t>
            </a:r>
            <a:r>
              <a:rPr lang="en-US" altLang="zh-CN" dirty="0">
                <a:hlinkClick r:id="rId8"/>
              </a:rPr>
              <a:t>中断系统</a:t>
            </a:r>
            <a:r>
              <a:rPr lang="zh-CN" altLang="zh-CN" dirty="0"/>
              <a:t>、</a:t>
            </a:r>
            <a:r>
              <a:rPr lang="en-US" altLang="zh-CN" dirty="0">
                <a:hlinkClick r:id="rId9"/>
              </a:rPr>
              <a:t>定时器</a:t>
            </a:r>
            <a:r>
              <a:rPr lang="en-US" altLang="zh-CN" dirty="0"/>
              <a:t>/</a:t>
            </a:r>
            <a:r>
              <a:rPr lang="zh-CN" altLang="zh-CN" dirty="0"/>
              <a:t>计数器等功能（可能还包括显示驱动电路、</a:t>
            </a:r>
            <a:r>
              <a:rPr lang="en-US" altLang="zh-CN" dirty="0">
                <a:hlinkClick r:id="rId10"/>
              </a:rPr>
              <a:t>脉宽调制</a:t>
            </a:r>
            <a:r>
              <a:rPr lang="zh-CN" altLang="zh-CN" dirty="0"/>
              <a:t>电路、模拟多路</a:t>
            </a:r>
            <a:r>
              <a:rPr lang="en-US" altLang="zh-CN" dirty="0">
                <a:hlinkClick r:id="rId11"/>
              </a:rPr>
              <a:t>转换器</a:t>
            </a:r>
            <a:r>
              <a:rPr lang="zh-CN" altLang="zh-CN" dirty="0"/>
              <a:t>、</a:t>
            </a:r>
            <a:r>
              <a:rPr lang="en-US" altLang="zh-CN" dirty="0">
                <a:hlinkClick r:id="rId12"/>
              </a:rPr>
              <a:t>A/D转换器</a:t>
            </a:r>
            <a:r>
              <a:rPr lang="zh-CN" altLang="zh-CN" dirty="0"/>
              <a:t>等电路）集成到一块硅片上构成的一个小而完善的</a:t>
            </a:r>
            <a:r>
              <a:rPr lang="en-US" altLang="zh-CN" dirty="0">
                <a:hlinkClick r:id="rId13"/>
              </a:rPr>
              <a:t>微型计算机系统</a:t>
            </a:r>
            <a:r>
              <a:rPr lang="zh-CN" altLang="zh-CN" dirty="0"/>
              <a:t>，在</a:t>
            </a:r>
            <a:r>
              <a:rPr lang="en-US" altLang="zh-CN" dirty="0">
                <a:hlinkClick r:id="rId14"/>
              </a:rPr>
              <a:t>工业</a:t>
            </a:r>
            <a:r>
              <a:rPr lang="zh-CN" altLang="zh-CN" dirty="0"/>
              <a:t>控制领域广泛应用。</a:t>
            </a:r>
          </a:p>
          <a:p>
            <a:pPr marL="0" indent="0">
              <a:buNone/>
            </a:pPr>
            <a:endParaRPr lang="zh-CN" altLang="en-US" dirty="0"/>
          </a:p>
        </p:txBody>
      </p:sp>
    </p:spTree>
    <p:extLst>
      <p:ext uri="{BB962C8B-B14F-4D97-AF65-F5344CB8AC3E}">
        <p14:creationId xmlns:p14="http://schemas.microsoft.com/office/powerpoint/2010/main" val="77362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838200" y="365125"/>
            <a:ext cx="10515600" cy="1325563"/>
          </a:xfrm>
        </p:spPr>
        <p:txBody>
          <a:bodyPr/>
          <a:lstStyle/>
          <a:p>
            <a:r>
              <a:rPr lang="en-US" altLang="zh-CN" dirty="0" smtClean="0"/>
              <a:t>1.3</a:t>
            </a:r>
            <a:r>
              <a:rPr lang="zh-CN" altLang="en-US" dirty="0" smtClean="0"/>
              <a:t>单片机技术</a:t>
            </a:r>
            <a:endParaRPr lang="zh-CN" altLang="en-US" dirty="0"/>
          </a:p>
        </p:txBody>
      </p:sp>
      <p:sp>
        <p:nvSpPr>
          <p:cNvPr id="7" name="Rectangle 4"/>
          <p:cNvSpPr>
            <a:spLocks noChangeArrowheads="1"/>
          </p:cNvSpPr>
          <p:nvPr/>
        </p:nvSpPr>
        <p:spPr bwMode="auto">
          <a:xfrm>
            <a:off x="114300" y="2286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3088143636"/>
              </p:ext>
            </p:extLst>
          </p:nvPr>
        </p:nvGraphicFramePr>
        <p:xfrm>
          <a:off x="838200" y="1466851"/>
          <a:ext cx="7715251" cy="4559012"/>
        </p:xfrm>
        <a:graphic>
          <a:graphicData uri="http://schemas.openxmlformats.org/presentationml/2006/ole">
            <mc:AlternateContent xmlns:mc="http://schemas.openxmlformats.org/markup-compatibility/2006">
              <mc:Choice xmlns:v="urn:schemas-microsoft-com:vml" Requires="v">
                <p:oleObj spid="_x0000_s1044" name="Visio" r:id="rId3" imgW="5353020" imgH="3152685" progId="Visio.Drawing.15">
                  <p:embed/>
                </p:oleObj>
              </mc:Choice>
              <mc:Fallback>
                <p:oleObj name="Visio" r:id="rId3" imgW="5353020" imgH="3152685" progId="Visio.Drawing.15">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466851"/>
                        <a:ext cx="7715251" cy="4559012"/>
                      </a:xfrm>
                      <a:prstGeom prst="rect">
                        <a:avLst/>
                      </a:prstGeom>
                      <a:noFill/>
                    </p:spPr>
                  </p:pic>
                </p:oleObj>
              </mc:Fallback>
            </mc:AlternateContent>
          </a:graphicData>
        </a:graphic>
      </p:graphicFrame>
      <p:sp>
        <p:nvSpPr>
          <p:cNvPr id="9" name="矩形 8"/>
          <p:cNvSpPr/>
          <p:nvPr/>
        </p:nvSpPr>
        <p:spPr>
          <a:xfrm>
            <a:off x="4182540" y="6232793"/>
            <a:ext cx="3522118" cy="369332"/>
          </a:xfrm>
          <a:prstGeom prst="rect">
            <a:avLst/>
          </a:prstGeom>
        </p:spPr>
        <p:txBody>
          <a:bodyPr wrap="none">
            <a:spAutoFit/>
          </a:bodyPr>
          <a:lstStyle/>
          <a:p>
            <a:pPr marL="238125" indent="266700" algn="ctr">
              <a:spcAft>
                <a:spcPts val="0"/>
              </a:spcAft>
            </a:pPr>
            <a:r>
              <a:rPr lang="zh-CN" altLang="zh-CN" kern="100" dirty="0">
                <a:latin typeface="Times New Roman" panose="02020603050405020304" pitchFamily="18" charset="0"/>
              </a:rPr>
              <a:t>图</a:t>
            </a:r>
            <a:r>
              <a:rPr lang="en-US" altLang="zh-CN" kern="100" dirty="0">
                <a:latin typeface="Times New Roman" panose="02020603050405020304" pitchFamily="18" charset="0"/>
              </a:rPr>
              <a:t>1.2</a:t>
            </a:r>
            <a:r>
              <a:rPr lang="zh-CN" altLang="zh-CN" kern="100" dirty="0">
                <a:latin typeface="Times New Roman" panose="02020603050405020304" pitchFamily="18" charset="0"/>
              </a:rPr>
              <a:t>：单片机测控系统例子</a:t>
            </a:r>
            <a:endParaRPr lang="zh-CN" altLang="zh-CN" sz="1400" kern="100" dirty="0">
              <a:latin typeface="Times New Roman" panose="02020603050405020304" pitchFamily="18" charset="0"/>
            </a:endParaRPr>
          </a:p>
        </p:txBody>
      </p:sp>
      <p:sp>
        <p:nvSpPr>
          <p:cNvPr id="10" name="文本框 9"/>
          <p:cNvSpPr txBox="1"/>
          <p:nvPr/>
        </p:nvSpPr>
        <p:spPr>
          <a:xfrm>
            <a:off x="9124950" y="2821955"/>
            <a:ext cx="2857500" cy="1477328"/>
          </a:xfrm>
          <a:prstGeom prst="rect">
            <a:avLst/>
          </a:prstGeom>
          <a:noFill/>
        </p:spPr>
        <p:txBody>
          <a:bodyPr wrap="square" rtlCol="0">
            <a:spAutoFit/>
          </a:bodyPr>
          <a:lstStyle/>
          <a:p>
            <a:r>
              <a:rPr lang="zh-CN" altLang="en-US" dirty="0" smtClean="0"/>
              <a:t>目前多数的单片机（</a:t>
            </a:r>
            <a:r>
              <a:rPr lang="en-US" altLang="zh-CN" dirty="0" smtClean="0"/>
              <a:t>MCU</a:t>
            </a:r>
            <a:r>
              <a:rPr lang="zh-CN" altLang="en-US" dirty="0" smtClean="0"/>
              <a:t>）与微处理器均具有一定计算能力，允许用户完成如左图类似的闭环控制系统的应用。</a:t>
            </a:r>
            <a:endParaRPr lang="zh-CN" altLang="en-US" dirty="0"/>
          </a:p>
        </p:txBody>
      </p:sp>
    </p:spTree>
    <p:extLst>
      <p:ext uri="{BB962C8B-B14F-4D97-AF65-F5344CB8AC3E}">
        <p14:creationId xmlns:p14="http://schemas.microsoft.com/office/powerpoint/2010/main" val="3537103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6235" y="1541459"/>
            <a:ext cx="10515600" cy="2765425"/>
          </a:xfrm>
        </p:spPr>
        <p:txBody>
          <a:bodyPr/>
          <a:lstStyle/>
          <a:p>
            <a:r>
              <a:rPr lang="zh-CN" altLang="en-US" dirty="0" smtClean="0"/>
              <a:t>单片机实物图（来自百度图片）</a:t>
            </a:r>
            <a:endParaRPr lang="en-US" altLang="zh-CN" dirty="0" smtClean="0"/>
          </a:p>
          <a:p>
            <a:r>
              <a:rPr lang="zh-CN" altLang="en-US" dirty="0"/>
              <a:t>国</a:t>
            </a:r>
            <a:r>
              <a:rPr lang="zh-CN" altLang="en-US" dirty="0" smtClean="0"/>
              <a:t>内最著名的单片机公司宏晶科技（</a:t>
            </a:r>
            <a:r>
              <a:rPr lang="en-US" altLang="zh-CN" dirty="0" smtClean="0"/>
              <a:t>www.stcmcu.com</a:t>
            </a:r>
            <a:r>
              <a:rPr lang="zh-CN" altLang="en-US" dirty="0" smtClean="0"/>
              <a:t>）</a:t>
            </a:r>
            <a:endParaRPr lang="zh-CN" altLang="en-US" dirty="0"/>
          </a:p>
        </p:txBody>
      </p:sp>
      <p:sp>
        <p:nvSpPr>
          <p:cNvPr id="4" name="标题 1"/>
          <p:cNvSpPr>
            <a:spLocks noGrp="1"/>
          </p:cNvSpPr>
          <p:nvPr>
            <p:ph type="title"/>
          </p:nvPr>
        </p:nvSpPr>
        <p:spPr>
          <a:xfrm>
            <a:off x="838200" y="365125"/>
            <a:ext cx="10515600" cy="1325563"/>
          </a:xfrm>
        </p:spPr>
        <p:txBody>
          <a:bodyPr/>
          <a:lstStyle/>
          <a:p>
            <a:r>
              <a:rPr lang="en-US" altLang="zh-CN" dirty="0" smtClean="0"/>
              <a:t>1.3</a:t>
            </a:r>
            <a:r>
              <a:rPr lang="zh-CN" altLang="en-US" dirty="0" smtClean="0"/>
              <a:t>单片机技术</a:t>
            </a:r>
            <a:endParaRPr lang="zh-CN" altLang="en-US" dirty="0"/>
          </a:p>
        </p:txBody>
      </p:sp>
      <p:pic>
        <p:nvPicPr>
          <p:cNvPr id="6" name="图片 5"/>
          <p:cNvPicPr>
            <a:picLocks noChangeAspect="1"/>
          </p:cNvPicPr>
          <p:nvPr/>
        </p:nvPicPr>
        <p:blipFill>
          <a:blip r:embed="rId2"/>
          <a:stretch>
            <a:fillRect/>
          </a:stretch>
        </p:blipFill>
        <p:spPr>
          <a:xfrm>
            <a:off x="5557103" y="2571746"/>
            <a:ext cx="2200171" cy="2128537"/>
          </a:xfrm>
          <a:prstGeom prst="rect">
            <a:avLst/>
          </a:prstGeom>
        </p:spPr>
      </p:pic>
      <p:pic>
        <p:nvPicPr>
          <p:cNvPr id="7" name="图片 6"/>
          <p:cNvPicPr>
            <a:picLocks noChangeAspect="1"/>
          </p:cNvPicPr>
          <p:nvPr/>
        </p:nvPicPr>
        <p:blipFill>
          <a:blip r:embed="rId3"/>
          <a:stretch>
            <a:fillRect/>
          </a:stretch>
        </p:blipFill>
        <p:spPr>
          <a:xfrm>
            <a:off x="186235" y="2571748"/>
            <a:ext cx="3985649" cy="2128537"/>
          </a:xfrm>
          <a:prstGeom prst="rect">
            <a:avLst/>
          </a:prstGeom>
        </p:spPr>
      </p:pic>
      <p:pic>
        <p:nvPicPr>
          <p:cNvPr id="8" name="图片 7"/>
          <p:cNvPicPr>
            <a:picLocks noChangeAspect="1"/>
          </p:cNvPicPr>
          <p:nvPr/>
        </p:nvPicPr>
        <p:blipFill>
          <a:blip r:embed="rId4"/>
          <a:stretch>
            <a:fillRect/>
          </a:stretch>
        </p:blipFill>
        <p:spPr>
          <a:xfrm>
            <a:off x="8874538" y="2571746"/>
            <a:ext cx="2479262" cy="2128537"/>
          </a:xfrm>
          <a:prstGeom prst="rect">
            <a:avLst/>
          </a:prstGeom>
        </p:spPr>
      </p:pic>
      <p:pic>
        <p:nvPicPr>
          <p:cNvPr id="10" name="图片 9"/>
          <p:cNvPicPr>
            <a:picLocks noChangeAspect="1"/>
          </p:cNvPicPr>
          <p:nvPr/>
        </p:nvPicPr>
        <p:blipFill>
          <a:blip r:embed="rId5"/>
          <a:stretch>
            <a:fillRect/>
          </a:stretch>
        </p:blipFill>
        <p:spPr>
          <a:xfrm>
            <a:off x="1222607" y="5063050"/>
            <a:ext cx="1912904" cy="1794950"/>
          </a:xfrm>
          <a:prstGeom prst="rect">
            <a:avLst/>
          </a:prstGeom>
        </p:spPr>
      </p:pic>
      <p:pic>
        <p:nvPicPr>
          <p:cNvPr id="11" name="图片 10"/>
          <p:cNvPicPr>
            <a:picLocks noChangeAspect="1"/>
          </p:cNvPicPr>
          <p:nvPr/>
        </p:nvPicPr>
        <p:blipFill>
          <a:blip r:embed="rId6"/>
          <a:stretch>
            <a:fillRect/>
          </a:stretch>
        </p:blipFill>
        <p:spPr>
          <a:xfrm>
            <a:off x="5365707" y="5135866"/>
            <a:ext cx="2020196" cy="1722134"/>
          </a:xfrm>
          <a:prstGeom prst="rect">
            <a:avLst/>
          </a:prstGeom>
        </p:spPr>
      </p:pic>
      <p:pic>
        <p:nvPicPr>
          <p:cNvPr id="12" name="图片 11"/>
          <p:cNvPicPr>
            <a:picLocks noChangeAspect="1"/>
          </p:cNvPicPr>
          <p:nvPr/>
        </p:nvPicPr>
        <p:blipFill>
          <a:blip r:embed="rId7"/>
          <a:stretch>
            <a:fillRect/>
          </a:stretch>
        </p:blipFill>
        <p:spPr>
          <a:xfrm>
            <a:off x="9287921" y="4914900"/>
            <a:ext cx="1933333" cy="1628571"/>
          </a:xfrm>
          <a:prstGeom prst="rect">
            <a:avLst/>
          </a:prstGeom>
        </p:spPr>
      </p:pic>
    </p:spTree>
    <p:extLst>
      <p:ext uri="{BB962C8B-B14F-4D97-AF65-F5344CB8AC3E}">
        <p14:creationId xmlns:p14="http://schemas.microsoft.com/office/powerpoint/2010/main" val="1876669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1.4</a:t>
            </a:r>
            <a:r>
              <a:rPr lang="zh-CN" altLang="en-US" dirty="0" smtClean="0"/>
              <a:t>单片机</a:t>
            </a:r>
            <a:r>
              <a:rPr lang="en-US" altLang="zh-CN" dirty="0" smtClean="0"/>
              <a:t>C</a:t>
            </a:r>
            <a:r>
              <a:rPr lang="zh-CN" altLang="en-US" dirty="0" smtClean="0"/>
              <a:t>语言程序设计技术</a:t>
            </a:r>
            <a:endParaRPr lang="zh-CN" altLang="en-US" dirty="0"/>
          </a:p>
        </p:txBody>
      </p:sp>
      <p:sp>
        <p:nvSpPr>
          <p:cNvPr id="3" name="内容占位符 2"/>
          <p:cNvSpPr>
            <a:spLocks noGrp="1"/>
          </p:cNvSpPr>
          <p:nvPr>
            <p:ph idx="1"/>
          </p:nvPr>
        </p:nvSpPr>
        <p:spPr>
          <a:xfrm>
            <a:off x="428625" y="1533525"/>
            <a:ext cx="10925175" cy="5105400"/>
          </a:xfrm>
        </p:spPr>
        <p:txBody>
          <a:bodyPr>
            <a:normAutofit fontScale="77500" lnSpcReduction="20000"/>
          </a:bodyPr>
          <a:lstStyle/>
          <a:p>
            <a:r>
              <a:rPr lang="en-US" altLang="zh-CN" dirty="0" smtClean="0"/>
              <a:t>[</a:t>
            </a:r>
            <a:r>
              <a:rPr lang="zh-CN" altLang="en-US" dirty="0" smtClean="0"/>
              <a:t>问题</a:t>
            </a:r>
            <a:r>
              <a:rPr lang="en-US" altLang="zh-CN" dirty="0" smtClean="0"/>
              <a:t>]</a:t>
            </a:r>
            <a:r>
              <a:rPr lang="zh-CN" altLang="zh-CN" dirty="0" smtClean="0"/>
              <a:t>单</a:t>
            </a:r>
            <a:r>
              <a:rPr lang="zh-CN" altLang="zh-CN" dirty="0"/>
              <a:t>片机如</a:t>
            </a:r>
            <a:r>
              <a:rPr lang="zh-CN" altLang="zh-CN" dirty="0" smtClean="0"/>
              <a:t>何能</a:t>
            </a:r>
            <a:r>
              <a:rPr lang="zh-CN" altLang="zh-CN" dirty="0"/>
              <a:t>够实现整个系统的测控过程</a:t>
            </a:r>
            <a:r>
              <a:rPr lang="zh-CN" altLang="zh-CN" dirty="0" smtClean="0"/>
              <a:t>？</a:t>
            </a:r>
            <a:endParaRPr lang="en-US" altLang="zh-CN" dirty="0" smtClean="0"/>
          </a:p>
          <a:p>
            <a:pPr marL="0" indent="0">
              <a:buNone/>
            </a:pPr>
            <a:r>
              <a:rPr lang="en-US" altLang="zh-CN" dirty="0" smtClean="0"/>
              <a:t>		</a:t>
            </a:r>
            <a:r>
              <a:rPr lang="zh-CN" altLang="en-US" dirty="0" smtClean="0"/>
              <a:t>采用计算机语言来编写代码、</a:t>
            </a:r>
            <a:endParaRPr lang="en-US" altLang="zh-CN" dirty="0" smtClean="0"/>
          </a:p>
          <a:p>
            <a:pPr marL="0" indent="0">
              <a:buNone/>
            </a:pPr>
            <a:r>
              <a:rPr lang="en-US" altLang="zh-CN" dirty="0"/>
              <a:t>	</a:t>
            </a:r>
            <a:r>
              <a:rPr lang="en-US" altLang="zh-CN" dirty="0" smtClean="0"/>
              <a:t>	</a:t>
            </a:r>
            <a:r>
              <a:rPr lang="zh-CN" altLang="en-US" dirty="0" smtClean="0"/>
              <a:t>将代码翻译成单片机能够识别的“语言（</a:t>
            </a:r>
            <a:r>
              <a:rPr lang="en-US" altLang="zh-CN" dirty="0" smtClean="0"/>
              <a:t>HEX</a:t>
            </a:r>
            <a:r>
              <a:rPr lang="zh-CN" altLang="en-US" dirty="0" smtClean="0"/>
              <a:t>或是</a:t>
            </a:r>
            <a:r>
              <a:rPr lang="en-US" altLang="zh-CN" dirty="0" smtClean="0"/>
              <a:t>BIN</a:t>
            </a:r>
            <a:r>
              <a:rPr lang="zh-CN" altLang="en-US" dirty="0" smtClean="0"/>
              <a:t>文件）” </a:t>
            </a:r>
            <a:endParaRPr lang="en-US" altLang="zh-CN" dirty="0" smtClean="0"/>
          </a:p>
          <a:p>
            <a:pPr marL="0" indent="0">
              <a:buNone/>
            </a:pPr>
            <a:r>
              <a:rPr lang="en-US" altLang="zh-CN" dirty="0"/>
              <a:t>	</a:t>
            </a:r>
            <a:r>
              <a:rPr lang="en-US" altLang="zh-CN" dirty="0" smtClean="0"/>
              <a:t>	</a:t>
            </a:r>
            <a:r>
              <a:rPr lang="zh-CN" altLang="en-US" dirty="0" smtClean="0"/>
              <a:t>将该“语言”“告诉”单片机（下载</a:t>
            </a:r>
            <a:r>
              <a:rPr lang="en-US" altLang="zh-CN" dirty="0" smtClean="0"/>
              <a:t>HEX</a:t>
            </a:r>
            <a:r>
              <a:rPr lang="zh-CN" altLang="en-US" dirty="0" smtClean="0"/>
              <a:t>或是</a:t>
            </a:r>
            <a:r>
              <a:rPr lang="en-US" altLang="zh-CN" dirty="0" smtClean="0"/>
              <a:t>BIN</a:t>
            </a:r>
            <a:r>
              <a:rPr lang="zh-CN" altLang="en-US" dirty="0" smtClean="0"/>
              <a:t>文件到单片机）。</a:t>
            </a:r>
            <a:endParaRPr lang="en-US" altLang="zh-CN" dirty="0" smtClean="0"/>
          </a:p>
          <a:p>
            <a:r>
              <a:rPr lang="zh-CN" altLang="en-US" dirty="0"/>
              <a:t>一</a:t>
            </a:r>
            <a:r>
              <a:rPr lang="zh-CN" altLang="en-US" dirty="0" smtClean="0"/>
              <a:t>旦完成上述过程，单片机就会无条件地“执行”计算机语言告诉它需要完成的事情了。</a:t>
            </a:r>
            <a:endParaRPr lang="en-US" altLang="zh-CN" dirty="0" smtClean="0"/>
          </a:p>
          <a:p>
            <a:pPr marL="0" indent="0">
              <a:buNone/>
            </a:pPr>
            <a:endParaRPr lang="en-US" altLang="zh-CN" dirty="0" smtClean="0"/>
          </a:p>
          <a:p>
            <a:r>
              <a:rPr lang="en-US" altLang="zh-CN" dirty="0" smtClean="0"/>
              <a:t>[</a:t>
            </a:r>
            <a:r>
              <a:rPr lang="zh-CN" altLang="en-US" dirty="0" smtClean="0"/>
              <a:t>问题</a:t>
            </a:r>
            <a:r>
              <a:rPr lang="en-US" altLang="zh-CN" dirty="0" smtClean="0"/>
              <a:t>]</a:t>
            </a:r>
            <a:r>
              <a:rPr lang="zh-CN" altLang="en-US" dirty="0" smtClean="0"/>
              <a:t>采用什么语言？？</a:t>
            </a:r>
            <a:endParaRPr lang="en-US" altLang="zh-CN" dirty="0" smtClean="0"/>
          </a:p>
          <a:p>
            <a:pPr marL="0" indent="0">
              <a:buNone/>
            </a:pPr>
            <a:r>
              <a:rPr lang="en-US" altLang="zh-CN" dirty="0" smtClean="0"/>
              <a:t>		</a:t>
            </a:r>
            <a:r>
              <a:rPr lang="zh-CN" altLang="en-US" dirty="0" smtClean="0"/>
              <a:t>一般采用</a:t>
            </a:r>
            <a:r>
              <a:rPr lang="en-US" altLang="zh-CN" dirty="0" smtClean="0"/>
              <a:t>C</a:t>
            </a:r>
            <a:r>
              <a:rPr lang="zh-CN" altLang="en-US" dirty="0" smtClean="0"/>
              <a:t>语言。</a:t>
            </a:r>
            <a:endParaRPr lang="en-US" altLang="zh-CN" dirty="0" smtClean="0"/>
          </a:p>
          <a:p>
            <a:endParaRPr lang="en-US" altLang="zh-CN" dirty="0"/>
          </a:p>
          <a:p>
            <a:r>
              <a:rPr lang="zh-CN" altLang="zh-CN" b="1" dirty="0">
                <a:solidFill>
                  <a:srgbClr val="FF0000"/>
                </a:solidFill>
                <a:latin typeface="黑体" panose="02010609060101010101" pitchFamily="49" charset="-122"/>
                <a:ea typeface="黑体" panose="02010609060101010101" pitchFamily="49" charset="-122"/>
              </a:rPr>
              <a:t>在现代信息系统当中，软件占有绝对的比</a:t>
            </a:r>
            <a:r>
              <a:rPr lang="zh-CN" altLang="zh-CN" b="1" dirty="0" smtClean="0">
                <a:solidFill>
                  <a:srgbClr val="FF0000"/>
                </a:solidFill>
                <a:latin typeface="黑体" panose="02010609060101010101" pitchFamily="49" charset="-122"/>
                <a:ea typeface="黑体" panose="02010609060101010101" pitchFamily="49" charset="-122"/>
              </a:rPr>
              <a:t>重</a:t>
            </a:r>
            <a:r>
              <a:rPr lang="zh-CN" altLang="en-US" b="1" dirty="0" smtClean="0">
                <a:solidFill>
                  <a:srgbClr val="FF0000"/>
                </a:solidFill>
                <a:latin typeface="黑体" panose="02010609060101010101" pitchFamily="49" charset="-122"/>
                <a:ea typeface="黑体" panose="02010609060101010101" pitchFamily="49" charset="-122"/>
              </a:rPr>
              <a:t>！！！</a:t>
            </a:r>
            <a:endParaRPr lang="en-US" altLang="zh-CN" b="1" dirty="0" smtClean="0">
              <a:solidFill>
                <a:srgbClr val="FF0000"/>
              </a:solidFill>
              <a:latin typeface="黑体" panose="02010609060101010101" pitchFamily="49" charset="-122"/>
              <a:ea typeface="黑体" panose="02010609060101010101" pitchFamily="49" charset="-122"/>
            </a:endParaRPr>
          </a:p>
          <a:p>
            <a:pPr marL="0" indent="0">
              <a:buNone/>
            </a:pPr>
            <a:endParaRPr lang="en-US" altLang="zh-CN" b="1" dirty="0" smtClean="0">
              <a:solidFill>
                <a:srgbClr val="FF0000"/>
              </a:solidFill>
              <a:latin typeface="黑体" panose="02010609060101010101" pitchFamily="49" charset="-122"/>
              <a:ea typeface="黑体" panose="02010609060101010101" pitchFamily="49" charset="-122"/>
            </a:endParaRPr>
          </a:p>
          <a:p>
            <a:r>
              <a:rPr lang="zh-CN" altLang="en-US" dirty="0"/>
              <a:t>因此：计算机测控系统当中最重要的也是软件系统，只是这个软件系统是计算机语言编写的。读者掌握本书除了硬件设计与实现之外，最重要的就是“嵌入式软件设计”。</a:t>
            </a:r>
          </a:p>
        </p:txBody>
      </p:sp>
    </p:spTree>
    <p:extLst>
      <p:ext uri="{BB962C8B-B14F-4D97-AF65-F5344CB8AC3E}">
        <p14:creationId xmlns:p14="http://schemas.microsoft.com/office/powerpoint/2010/main" val="5159474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单片机</a:t>
            </a:r>
            <a:r>
              <a:rPr lang="en-US" altLang="zh-CN" dirty="0" smtClean="0"/>
              <a:t>C</a:t>
            </a:r>
            <a:r>
              <a:rPr lang="zh-CN" altLang="en-US" dirty="0" smtClean="0"/>
              <a:t>语言设计技术需要掌握什么？</a:t>
            </a:r>
            <a:endParaRPr lang="en-US" altLang="zh-CN" dirty="0" smtClean="0"/>
          </a:p>
          <a:p>
            <a:pPr marL="0" indent="0">
              <a:buNone/>
            </a:pPr>
            <a:r>
              <a:rPr lang="zh-CN" altLang="en-US" dirty="0" smtClean="0"/>
              <a:t>（</a:t>
            </a:r>
            <a:r>
              <a:rPr lang="en-US" altLang="zh-CN" dirty="0" smtClean="0"/>
              <a:t>1</a:t>
            </a:r>
            <a:r>
              <a:rPr lang="zh-CN" altLang="en-US" dirty="0" smtClean="0"/>
              <a:t>）</a:t>
            </a:r>
            <a:r>
              <a:rPr lang="en-US" altLang="zh-CN" dirty="0" smtClean="0"/>
              <a:t>C</a:t>
            </a:r>
            <a:r>
              <a:rPr lang="zh-CN" altLang="en-US" dirty="0" smtClean="0"/>
              <a:t>语言程序设计技术</a:t>
            </a:r>
            <a:endParaRPr lang="en-US" altLang="zh-CN" dirty="0" smtClean="0"/>
          </a:p>
          <a:p>
            <a:pPr marL="0" indent="0">
              <a:buNone/>
            </a:pPr>
            <a:r>
              <a:rPr lang="zh-CN" altLang="en-US" dirty="0" smtClean="0"/>
              <a:t>（</a:t>
            </a:r>
            <a:r>
              <a:rPr lang="en-US" altLang="zh-CN" dirty="0" smtClean="0"/>
              <a:t>2</a:t>
            </a:r>
            <a:r>
              <a:rPr lang="zh-CN" altLang="en-US" dirty="0" smtClean="0"/>
              <a:t>）算法分析与设计</a:t>
            </a:r>
            <a:endParaRPr lang="zh-CN" altLang="en-US" dirty="0"/>
          </a:p>
        </p:txBody>
      </p:sp>
      <p:sp>
        <p:nvSpPr>
          <p:cNvPr id="4" name="标题 1"/>
          <p:cNvSpPr>
            <a:spLocks noGrp="1"/>
          </p:cNvSpPr>
          <p:nvPr>
            <p:ph type="title"/>
          </p:nvPr>
        </p:nvSpPr>
        <p:spPr>
          <a:xfrm>
            <a:off x="838200" y="365125"/>
            <a:ext cx="10515600" cy="1325563"/>
          </a:xfrm>
        </p:spPr>
        <p:txBody>
          <a:bodyPr/>
          <a:lstStyle/>
          <a:p>
            <a:r>
              <a:rPr lang="en-US" altLang="zh-CN" dirty="0" smtClean="0"/>
              <a:t>1.4</a:t>
            </a:r>
            <a:r>
              <a:rPr lang="zh-CN" altLang="en-US" dirty="0" smtClean="0"/>
              <a:t>单片机</a:t>
            </a:r>
            <a:r>
              <a:rPr lang="en-US" altLang="zh-CN" dirty="0" smtClean="0"/>
              <a:t>C</a:t>
            </a:r>
            <a:r>
              <a:rPr lang="zh-CN" altLang="en-US" dirty="0" smtClean="0"/>
              <a:t>语言程序设计技术</a:t>
            </a:r>
            <a:endParaRPr lang="zh-CN" altLang="en-US" dirty="0"/>
          </a:p>
        </p:txBody>
      </p:sp>
    </p:spTree>
    <p:extLst>
      <p:ext uri="{BB962C8B-B14F-4D97-AF65-F5344CB8AC3E}">
        <p14:creationId xmlns:p14="http://schemas.microsoft.com/office/powerpoint/2010/main" val="36998211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0975" y="1441450"/>
            <a:ext cx="10515600" cy="498475"/>
          </a:xfrm>
        </p:spPr>
        <p:txBody>
          <a:bodyPr/>
          <a:lstStyle/>
          <a:p>
            <a:pPr marL="0" indent="0">
              <a:buNone/>
            </a:pPr>
            <a:r>
              <a:rPr lang="zh-CN" altLang="en-US" dirty="0" smtClean="0"/>
              <a:t>算法设计例子：</a:t>
            </a:r>
            <a:endParaRPr lang="zh-CN" altLang="en-US" dirty="0"/>
          </a:p>
        </p:txBody>
      </p:sp>
      <p:sp>
        <p:nvSpPr>
          <p:cNvPr id="4" name="标题 1"/>
          <p:cNvSpPr>
            <a:spLocks noGrp="1"/>
          </p:cNvSpPr>
          <p:nvPr>
            <p:ph type="title"/>
          </p:nvPr>
        </p:nvSpPr>
        <p:spPr>
          <a:xfrm>
            <a:off x="838200" y="365125"/>
            <a:ext cx="10515600" cy="1325563"/>
          </a:xfrm>
        </p:spPr>
        <p:txBody>
          <a:bodyPr/>
          <a:lstStyle/>
          <a:p>
            <a:r>
              <a:rPr lang="en-US" altLang="zh-CN" dirty="0" smtClean="0"/>
              <a:t>1.4</a:t>
            </a:r>
            <a:r>
              <a:rPr lang="zh-CN" altLang="en-US" dirty="0" smtClean="0"/>
              <a:t>单片机</a:t>
            </a:r>
            <a:r>
              <a:rPr lang="en-US" altLang="zh-CN" dirty="0" smtClean="0"/>
              <a:t>C</a:t>
            </a:r>
            <a:r>
              <a:rPr lang="zh-CN" altLang="en-US" dirty="0" smtClean="0"/>
              <a:t>语言程序设计技术</a:t>
            </a:r>
            <a:endParaRPr lang="zh-CN" altLang="en-US" dirty="0"/>
          </a:p>
        </p:txBody>
      </p:sp>
      <p:sp>
        <p:nvSpPr>
          <p:cNvPr id="5" name="文本框 2"/>
          <p:cNvSpPr txBox="1">
            <a:spLocks noChangeArrowheads="1"/>
          </p:cNvSpPr>
          <p:nvPr/>
        </p:nvSpPr>
        <p:spPr bwMode="auto">
          <a:xfrm>
            <a:off x="0" y="2095499"/>
            <a:ext cx="5629275" cy="4524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indent="266700" algn="just">
              <a:spcAft>
                <a:spcPts val="0"/>
              </a:spcAft>
            </a:pPr>
            <a:r>
              <a:rPr lang="zh-CN" sz="1600" kern="100" dirty="0">
                <a:effectLst/>
                <a:latin typeface="Calibri" panose="020F0502020204030204" pitchFamily="34" charset="0"/>
                <a:ea typeface="宋体" panose="02010600030101010101" pitchFamily="2" charset="-122"/>
                <a:cs typeface="Times New Roman" panose="02020603050405020304" pitchFamily="18" charset="0"/>
              </a:rPr>
              <a:t>例子算法：使用一个简单算法描述图</a:t>
            </a:r>
            <a:r>
              <a:rPr lang="en-US"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sz="1600" kern="100" dirty="0">
                <a:effectLst/>
                <a:latin typeface="Calibri" panose="020F0502020204030204" pitchFamily="34" charset="0"/>
                <a:ea typeface="宋体" panose="02010600030101010101" pitchFamily="2" charset="-122"/>
                <a:cs typeface="Times New Roman" panose="02020603050405020304" pitchFamily="18" charset="0"/>
              </a:rPr>
              <a:t>的温室测控系统</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sz="1600" kern="100" dirty="0">
                <a:effectLst/>
                <a:latin typeface="Calibri" panose="020F0502020204030204" pitchFamily="34" charset="0"/>
                <a:ea typeface="宋体" panose="02010600030101010101" pitchFamily="2" charset="-122"/>
                <a:cs typeface="Times New Roman" panose="02020603050405020304" pitchFamily="18" charset="0"/>
              </a:rPr>
              <a:t>算法运行前提：假定系统通电即长期工作，断电即停止。</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sz="1600" kern="100" dirty="0">
                <a:effectLst/>
                <a:latin typeface="Calibri" panose="020F0502020204030204" pitchFamily="34" charset="0"/>
                <a:ea typeface="宋体" panose="02010600030101010101" pitchFamily="2" charset="-122"/>
                <a:cs typeface="Times New Roman" panose="02020603050405020304" pitchFamily="18" charset="0"/>
              </a:rPr>
              <a:t>算法输入：检测到的温湿度</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sz="1600" kern="100" dirty="0">
                <a:effectLst/>
                <a:latin typeface="Calibri" panose="020F0502020204030204" pitchFamily="34" charset="0"/>
                <a:ea typeface="宋体" panose="02010600030101010101" pitchFamily="2" charset="-122"/>
                <a:cs typeface="Times New Roman" panose="02020603050405020304" pitchFamily="18" charset="0"/>
              </a:rPr>
              <a:t>算法输出：对电动机（或是温度调节装置）的控制结果</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sz="1600" kern="100" dirty="0">
                <a:effectLst/>
                <a:latin typeface="Calibri" panose="020F0502020204030204" pitchFamily="34" charset="0"/>
                <a:ea typeface="宋体" panose="02010600030101010101" pitchFamily="2" charset="-122"/>
                <a:cs typeface="Times New Roman" panose="02020603050405020304" pitchFamily="18" charset="0"/>
              </a:rPr>
              <a:t>算法描述：</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sz="16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sz="1600" kern="100" dirty="0">
                <a:effectLst/>
                <a:latin typeface="Calibri" panose="020F0502020204030204" pitchFamily="34" charset="0"/>
                <a:ea typeface="宋体" panose="02010600030101010101" pitchFamily="2" charset="-122"/>
                <a:cs typeface="Times New Roman" panose="02020603050405020304" pitchFamily="18" charset="0"/>
              </a:rPr>
              <a:t>第一步：系统初始化</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sz="1600" kern="100" dirty="0">
                <a:effectLst/>
                <a:latin typeface="Calibri" panose="020F0502020204030204" pitchFamily="34" charset="0"/>
                <a:ea typeface="宋体" panose="02010600030101010101" pitchFamily="2" charset="-122"/>
                <a:cs typeface="Times New Roman" panose="02020603050405020304" pitchFamily="18" charset="0"/>
              </a:rPr>
              <a:t>第二步：在无限循环中做</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sz="1600" kern="100" dirty="0">
                <a:effectLst/>
                <a:latin typeface="Calibri" panose="020F0502020204030204" pitchFamily="34" charset="0"/>
                <a:ea typeface="宋体" panose="02010600030101010101" pitchFamily="2" charset="-122"/>
                <a:cs typeface="Times New Roman" panose="02020603050405020304" pitchFamily="18" charset="0"/>
              </a:rPr>
              <a:t>读取当前的温湿度数据；</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sz="1600" kern="100" dirty="0">
                <a:effectLst/>
                <a:latin typeface="Calibri" panose="020F0502020204030204" pitchFamily="34" charset="0"/>
                <a:ea typeface="宋体" panose="02010600030101010101" pitchFamily="2" charset="-122"/>
                <a:cs typeface="Times New Roman" panose="02020603050405020304" pitchFamily="18" charset="0"/>
              </a:rPr>
              <a:t>如果 温度或湿度数据超标 启动电动机</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sz="1600" kern="100" dirty="0">
                <a:effectLst/>
                <a:latin typeface="Calibri" panose="020F0502020204030204" pitchFamily="34" charset="0"/>
                <a:ea typeface="宋体" panose="02010600030101010101" pitchFamily="2" charset="-122"/>
                <a:cs typeface="Times New Roman" panose="02020603050405020304" pitchFamily="18" charset="0"/>
              </a:rPr>
              <a:t>否则 关闭电动机</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2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5629275" y="3165705"/>
            <a:ext cx="6448425" cy="2677656"/>
          </a:xfrm>
          <a:prstGeom prst="rect">
            <a:avLst/>
          </a:prstGeom>
          <a:ln>
            <a:solidFill>
              <a:schemeClr val="accent1"/>
            </a:solidFill>
          </a:ln>
        </p:spPr>
        <p:txBody>
          <a:bodyPr wrap="square">
            <a:spAutoFit/>
          </a:bodyPr>
          <a:lstStyle/>
          <a:p>
            <a:pPr indent="266700" algn="just">
              <a:spcAft>
                <a:spcPts val="0"/>
              </a:spcAft>
            </a:pPr>
            <a:r>
              <a:rPr lang="en-US" altLang="zh-CN" sz="1200" i="1" kern="100" dirty="0">
                <a:latin typeface="Calibri" panose="020F0502020204030204" pitchFamily="34" charset="0"/>
                <a:cs typeface="Times New Roman" panose="02020603050405020304" pitchFamily="18" charset="0"/>
              </a:rPr>
              <a:t>void	</a:t>
            </a:r>
            <a:r>
              <a:rPr lang="en-US" altLang="zh-CN" sz="1200" i="1" kern="100" dirty="0" smtClean="0">
                <a:latin typeface="Calibri" panose="020F0502020204030204" pitchFamily="34" charset="0"/>
                <a:cs typeface="Times New Roman" panose="02020603050405020304" pitchFamily="18" charset="0"/>
              </a:rPr>
              <a:t>main</a:t>
            </a:r>
            <a:r>
              <a:rPr lang="en-US" altLang="zh-CN" sz="1200" i="1" kern="100" dirty="0">
                <a:latin typeface="Calibri" panose="020F0502020204030204" pitchFamily="34" charset="0"/>
                <a:cs typeface="Times New Roman" panose="02020603050405020304" pitchFamily="18" charset="0"/>
              </a:rPr>
              <a:t>	(void)</a:t>
            </a:r>
            <a:endParaRPr lang="zh-CN" altLang="zh-CN" sz="1050" kern="100" dirty="0">
              <a:latin typeface="Calibri" panose="020F0502020204030204" pitchFamily="34" charset="0"/>
              <a:cs typeface="Times New Roman" panose="02020603050405020304" pitchFamily="18" charset="0"/>
            </a:endParaRPr>
          </a:p>
          <a:p>
            <a:pPr indent="266700" algn="just">
              <a:spcAft>
                <a:spcPts val="0"/>
              </a:spcAft>
            </a:pPr>
            <a:r>
              <a:rPr lang="en-US" altLang="zh-CN" sz="1200" i="1" kern="100" dirty="0">
                <a:latin typeface="Calibri" panose="020F0502020204030204" pitchFamily="34" charset="0"/>
                <a:cs typeface="Times New Roman" panose="02020603050405020304" pitchFamily="18" charset="0"/>
              </a:rPr>
              <a:t>{</a:t>
            </a:r>
            <a:endParaRPr lang="zh-CN" altLang="zh-CN" sz="1050" kern="100" dirty="0">
              <a:latin typeface="Calibri" panose="020F0502020204030204" pitchFamily="34" charset="0"/>
              <a:cs typeface="Times New Roman" panose="02020603050405020304" pitchFamily="18" charset="0"/>
            </a:endParaRPr>
          </a:p>
          <a:p>
            <a:pPr indent="266700" algn="just"/>
            <a:r>
              <a:rPr lang="en-US" altLang="zh-CN" sz="1200" i="1" kern="100" dirty="0">
                <a:latin typeface="Calibri" panose="020F0502020204030204" pitchFamily="34" charset="0"/>
                <a:cs typeface="Times New Roman" panose="02020603050405020304" pitchFamily="18" charset="0"/>
              </a:rPr>
              <a:t>	InitialSystem();	</a:t>
            </a:r>
            <a:r>
              <a:rPr lang="en-US" altLang="zh-CN" sz="1200" i="1" kern="100" dirty="0" smtClean="0">
                <a:latin typeface="Calibri" panose="020F0502020204030204" pitchFamily="34" charset="0"/>
                <a:cs typeface="Times New Roman" panose="02020603050405020304" pitchFamily="18" charset="0"/>
              </a:rPr>
              <a:t>		//</a:t>
            </a:r>
            <a:r>
              <a:rPr lang="zh-CN" altLang="zh-CN" sz="1200" i="1" kern="100" dirty="0" smtClean="0">
                <a:latin typeface="Calibri" panose="020F0502020204030204" pitchFamily="34" charset="0"/>
                <a:cs typeface="Times New Roman" panose="02020603050405020304" pitchFamily="18" charset="0"/>
              </a:rPr>
              <a:t>系统初始化</a:t>
            </a:r>
            <a:endParaRPr lang="zh-CN" altLang="zh-CN" sz="1050" kern="100" dirty="0" smtClean="0">
              <a:latin typeface="Calibri" panose="020F0502020204030204" pitchFamily="34" charset="0"/>
              <a:cs typeface="Times New Roman" panose="02020603050405020304" pitchFamily="18" charset="0"/>
            </a:endParaRPr>
          </a:p>
          <a:p>
            <a:pPr indent="266700" algn="just">
              <a:spcAft>
                <a:spcPts val="0"/>
              </a:spcAft>
            </a:pPr>
            <a:r>
              <a:rPr lang="en-US" altLang="zh-CN" sz="1200" i="1" kern="100" dirty="0">
                <a:latin typeface="Calibri" panose="020F0502020204030204" pitchFamily="34" charset="0"/>
                <a:cs typeface="Times New Roman" panose="02020603050405020304" pitchFamily="18" charset="0"/>
              </a:rPr>
              <a:t>	</a:t>
            </a:r>
            <a:r>
              <a:rPr lang="en-US" altLang="zh-CN" sz="1200" i="1" kern="100" dirty="0" smtClean="0">
                <a:latin typeface="Calibri" panose="020F0502020204030204" pitchFamily="34" charset="0"/>
                <a:cs typeface="Times New Roman" panose="02020603050405020304" pitchFamily="18" charset="0"/>
              </a:rPr>
              <a:t>while(1</a:t>
            </a:r>
            <a:r>
              <a:rPr lang="en-US" altLang="zh-CN" sz="1200" i="1" kern="100" dirty="0">
                <a:latin typeface="Calibri" panose="020F0502020204030204" pitchFamily="34" charset="0"/>
                <a:cs typeface="Times New Roman" panose="02020603050405020304" pitchFamily="18" charset="0"/>
              </a:rPr>
              <a:t>)		</a:t>
            </a:r>
            <a:r>
              <a:rPr lang="en-US" altLang="zh-CN" sz="1200" i="1" kern="100" dirty="0" smtClean="0">
                <a:latin typeface="Calibri" panose="020F0502020204030204" pitchFamily="34" charset="0"/>
                <a:cs typeface="Times New Roman" panose="02020603050405020304" pitchFamily="18" charset="0"/>
              </a:rPr>
              <a:t>		//</a:t>
            </a:r>
            <a:r>
              <a:rPr lang="zh-CN" altLang="zh-CN" sz="1200" i="1" kern="100" dirty="0">
                <a:latin typeface="Calibri" panose="020F0502020204030204" pitchFamily="34" charset="0"/>
                <a:cs typeface="Times New Roman" panose="02020603050405020304" pitchFamily="18" charset="0"/>
              </a:rPr>
              <a:t>在无限循环中做</a:t>
            </a:r>
            <a:endParaRPr lang="zh-CN" altLang="zh-CN" sz="1050" kern="100" dirty="0">
              <a:latin typeface="Calibri" panose="020F0502020204030204" pitchFamily="34" charset="0"/>
              <a:cs typeface="Times New Roman" panose="02020603050405020304" pitchFamily="18" charset="0"/>
            </a:endParaRPr>
          </a:p>
          <a:p>
            <a:pPr indent="266700" algn="just">
              <a:spcAft>
                <a:spcPts val="0"/>
              </a:spcAft>
            </a:pPr>
            <a:r>
              <a:rPr lang="en-US" altLang="zh-CN" sz="1200" i="1" kern="100" dirty="0">
                <a:latin typeface="Calibri" panose="020F0502020204030204" pitchFamily="34" charset="0"/>
                <a:cs typeface="Times New Roman" panose="02020603050405020304" pitchFamily="18" charset="0"/>
              </a:rPr>
              <a:t>	{</a:t>
            </a:r>
            <a:endParaRPr lang="zh-CN" altLang="zh-CN" sz="1050" kern="100" dirty="0">
              <a:latin typeface="Calibri" panose="020F0502020204030204" pitchFamily="34" charset="0"/>
              <a:cs typeface="Times New Roman" panose="02020603050405020304" pitchFamily="18" charset="0"/>
            </a:endParaRPr>
          </a:p>
          <a:p>
            <a:pPr indent="266700" algn="just">
              <a:spcAft>
                <a:spcPts val="0"/>
              </a:spcAft>
            </a:pPr>
            <a:r>
              <a:rPr lang="en-US" altLang="zh-CN" sz="1200" i="1" kern="100" dirty="0">
                <a:latin typeface="Calibri" panose="020F0502020204030204" pitchFamily="34" charset="0"/>
                <a:cs typeface="Times New Roman" panose="02020603050405020304" pitchFamily="18" charset="0"/>
              </a:rPr>
              <a:t>	</a:t>
            </a:r>
            <a:r>
              <a:rPr lang="en-US" altLang="zh-CN" sz="1200" i="1" kern="100" dirty="0" smtClean="0">
                <a:latin typeface="Calibri" panose="020F0502020204030204" pitchFamily="34" charset="0"/>
                <a:cs typeface="Times New Roman" panose="02020603050405020304" pitchFamily="18" charset="0"/>
              </a:rPr>
              <a:t>	Temperture </a:t>
            </a:r>
            <a:r>
              <a:rPr lang="en-US" altLang="zh-CN" sz="1200" i="1" kern="100" dirty="0">
                <a:latin typeface="Calibri" panose="020F0502020204030204" pitchFamily="34" charset="0"/>
                <a:cs typeface="Times New Roman" panose="02020603050405020304" pitchFamily="18" charset="0"/>
              </a:rPr>
              <a:t>=ReadTemperture</a:t>
            </a:r>
            <a:r>
              <a:rPr lang="en-US" altLang="zh-CN" sz="1200" i="1" kern="100" dirty="0" smtClean="0">
                <a:latin typeface="Calibri" panose="020F0502020204030204" pitchFamily="34" charset="0"/>
                <a:cs typeface="Times New Roman" panose="02020603050405020304" pitchFamily="18" charset="0"/>
              </a:rPr>
              <a:t>();	//</a:t>
            </a:r>
            <a:r>
              <a:rPr lang="zh-CN" altLang="zh-CN" sz="1200" i="1" kern="100" dirty="0">
                <a:latin typeface="Calibri" panose="020F0502020204030204" pitchFamily="34" charset="0"/>
                <a:cs typeface="Times New Roman" panose="02020603050405020304" pitchFamily="18" charset="0"/>
              </a:rPr>
              <a:t>读取温度数据</a:t>
            </a:r>
            <a:endParaRPr lang="zh-CN" altLang="zh-CN" sz="1050" kern="100" dirty="0">
              <a:latin typeface="Calibri" panose="020F0502020204030204" pitchFamily="34" charset="0"/>
              <a:cs typeface="Times New Roman" panose="02020603050405020304" pitchFamily="18" charset="0"/>
            </a:endParaRPr>
          </a:p>
          <a:p>
            <a:pPr indent="266700" algn="just">
              <a:spcAft>
                <a:spcPts val="0"/>
              </a:spcAft>
            </a:pPr>
            <a:r>
              <a:rPr lang="en-US" altLang="zh-CN" sz="1200" i="1" kern="100" dirty="0">
                <a:latin typeface="Calibri" panose="020F0502020204030204" pitchFamily="34" charset="0"/>
                <a:cs typeface="Times New Roman" panose="02020603050405020304" pitchFamily="18" charset="0"/>
              </a:rPr>
              <a:t>		Humidity  =ReadHumidity();	</a:t>
            </a:r>
            <a:r>
              <a:rPr lang="en-US" altLang="zh-CN" sz="1200" i="1" kern="100" dirty="0" smtClean="0">
                <a:latin typeface="Calibri" panose="020F0502020204030204" pitchFamily="34" charset="0"/>
                <a:cs typeface="Times New Roman" panose="02020603050405020304" pitchFamily="18" charset="0"/>
              </a:rPr>
              <a:t>	//</a:t>
            </a:r>
            <a:r>
              <a:rPr lang="zh-CN" altLang="zh-CN" sz="1200" i="1" kern="100" dirty="0">
                <a:latin typeface="Calibri" panose="020F0502020204030204" pitchFamily="34" charset="0"/>
                <a:cs typeface="Times New Roman" panose="02020603050405020304" pitchFamily="18" charset="0"/>
              </a:rPr>
              <a:t>读取湿度数据</a:t>
            </a:r>
            <a:endParaRPr lang="zh-CN" altLang="zh-CN" sz="1050" kern="100" dirty="0">
              <a:latin typeface="Calibri" panose="020F0502020204030204" pitchFamily="34" charset="0"/>
              <a:cs typeface="Times New Roman" panose="02020603050405020304" pitchFamily="18" charset="0"/>
            </a:endParaRPr>
          </a:p>
          <a:p>
            <a:pPr indent="266700" algn="just">
              <a:spcAft>
                <a:spcPts val="0"/>
              </a:spcAft>
            </a:pPr>
            <a:r>
              <a:rPr lang="en-US" altLang="zh-CN" sz="1200" i="1" kern="100" dirty="0">
                <a:latin typeface="Calibri" panose="020F0502020204030204" pitchFamily="34" charset="0"/>
                <a:cs typeface="Times New Roman" panose="02020603050405020304" pitchFamily="18" charset="0"/>
              </a:rPr>
              <a:t>		if (Temperture &gt;TempValue || Humidity &gt; HumiValue)</a:t>
            </a:r>
            <a:endParaRPr lang="zh-CN" altLang="zh-CN" sz="1050" kern="100" dirty="0">
              <a:latin typeface="Calibri" panose="020F0502020204030204" pitchFamily="34" charset="0"/>
              <a:cs typeface="Times New Roman" panose="02020603050405020304" pitchFamily="18" charset="0"/>
            </a:endParaRPr>
          </a:p>
          <a:p>
            <a:pPr marL="2667000" indent="266700" algn="just">
              <a:spcAft>
                <a:spcPts val="0"/>
              </a:spcAft>
            </a:pPr>
            <a:r>
              <a:rPr lang="en-US" altLang="zh-CN" sz="1200" i="1" kern="100" dirty="0" smtClean="0">
                <a:latin typeface="Calibri" panose="020F0502020204030204" pitchFamily="34" charset="0"/>
                <a:cs typeface="Times New Roman" panose="02020603050405020304" pitchFamily="18" charset="0"/>
              </a:rPr>
              <a:t>		//</a:t>
            </a:r>
            <a:r>
              <a:rPr lang="zh-CN" altLang="zh-CN" sz="1200" i="1" kern="100" dirty="0">
                <a:latin typeface="Calibri" panose="020F0502020204030204" pitchFamily="34" charset="0"/>
                <a:cs typeface="Times New Roman" panose="02020603050405020304" pitchFamily="18" charset="0"/>
              </a:rPr>
              <a:t>若温度或湿度数据超标 </a:t>
            </a:r>
            <a:endParaRPr lang="zh-CN" altLang="zh-CN" sz="1050" kern="100" dirty="0">
              <a:latin typeface="Calibri" panose="020F0502020204030204" pitchFamily="34" charset="0"/>
              <a:cs typeface="Times New Roman" panose="02020603050405020304" pitchFamily="18" charset="0"/>
            </a:endParaRPr>
          </a:p>
          <a:p>
            <a:pPr indent="266700" algn="just">
              <a:spcAft>
                <a:spcPts val="0"/>
              </a:spcAft>
            </a:pPr>
            <a:r>
              <a:rPr lang="en-US" altLang="zh-CN" sz="1200" i="1" kern="100" dirty="0">
                <a:latin typeface="Calibri" panose="020F0502020204030204" pitchFamily="34" charset="0"/>
                <a:cs typeface="Times New Roman" panose="02020603050405020304" pitchFamily="18" charset="0"/>
              </a:rPr>
              <a:t>			StartMotor();	</a:t>
            </a:r>
            <a:r>
              <a:rPr lang="en-US" altLang="zh-CN" sz="1200" i="1" kern="100" dirty="0" smtClean="0">
                <a:latin typeface="Calibri" panose="020F0502020204030204" pitchFamily="34" charset="0"/>
                <a:cs typeface="Times New Roman" panose="02020603050405020304" pitchFamily="18" charset="0"/>
              </a:rPr>
              <a:t>	//</a:t>
            </a:r>
            <a:r>
              <a:rPr lang="zh-CN" altLang="zh-CN" sz="1200" i="1" kern="100" dirty="0">
                <a:latin typeface="Calibri" panose="020F0502020204030204" pitchFamily="34" charset="0"/>
                <a:cs typeface="Times New Roman" panose="02020603050405020304" pitchFamily="18" charset="0"/>
              </a:rPr>
              <a:t>启动电动机</a:t>
            </a:r>
            <a:endParaRPr lang="zh-CN" altLang="zh-CN" sz="1050" kern="100" dirty="0">
              <a:latin typeface="Calibri" panose="020F0502020204030204" pitchFamily="34" charset="0"/>
              <a:cs typeface="Times New Roman" panose="02020603050405020304" pitchFamily="18" charset="0"/>
            </a:endParaRPr>
          </a:p>
          <a:p>
            <a:pPr indent="266700" algn="just">
              <a:spcAft>
                <a:spcPts val="0"/>
              </a:spcAft>
            </a:pPr>
            <a:r>
              <a:rPr lang="en-US" altLang="zh-CN" sz="1200" i="1" kern="100" dirty="0">
                <a:latin typeface="Calibri" panose="020F0502020204030204" pitchFamily="34" charset="0"/>
                <a:cs typeface="Times New Roman" panose="02020603050405020304" pitchFamily="18" charset="0"/>
              </a:rPr>
              <a:t>		else		</a:t>
            </a:r>
            <a:r>
              <a:rPr lang="en-US" altLang="zh-CN" sz="1200" i="1" kern="100" dirty="0" smtClean="0">
                <a:latin typeface="Calibri" panose="020F0502020204030204" pitchFamily="34" charset="0"/>
                <a:cs typeface="Times New Roman" panose="02020603050405020304" pitchFamily="18" charset="0"/>
              </a:rPr>
              <a:t>	//</a:t>
            </a:r>
            <a:r>
              <a:rPr lang="zh-CN" altLang="zh-CN" sz="1200" i="1" kern="100" dirty="0">
                <a:latin typeface="Calibri" panose="020F0502020204030204" pitchFamily="34" charset="0"/>
                <a:cs typeface="Times New Roman" panose="02020603050405020304" pitchFamily="18" charset="0"/>
              </a:rPr>
              <a:t>否则</a:t>
            </a:r>
            <a:endParaRPr lang="zh-CN" altLang="zh-CN" sz="1050" kern="100" dirty="0">
              <a:latin typeface="Calibri" panose="020F0502020204030204" pitchFamily="34" charset="0"/>
              <a:cs typeface="Times New Roman" panose="02020603050405020304" pitchFamily="18" charset="0"/>
            </a:endParaRPr>
          </a:p>
          <a:p>
            <a:pPr indent="266700" algn="just">
              <a:spcAft>
                <a:spcPts val="0"/>
              </a:spcAft>
            </a:pPr>
            <a:r>
              <a:rPr lang="en-US" altLang="zh-CN" sz="1200" i="1" kern="100" dirty="0">
                <a:latin typeface="Calibri" panose="020F0502020204030204" pitchFamily="34" charset="0"/>
                <a:cs typeface="Times New Roman" panose="02020603050405020304" pitchFamily="18" charset="0"/>
              </a:rPr>
              <a:t>			CloseMotor();	</a:t>
            </a:r>
            <a:r>
              <a:rPr lang="en-US" altLang="zh-CN" sz="1200" i="1" kern="100" dirty="0" smtClean="0">
                <a:latin typeface="Calibri" panose="020F0502020204030204" pitchFamily="34" charset="0"/>
                <a:cs typeface="Times New Roman" panose="02020603050405020304" pitchFamily="18" charset="0"/>
              </a:rPr>
              <a:t>	//</a:t>
            </a:r>
            <a:r>
              <a:rPr lang="zh-CN" altLang="zh-CN" sz="1200" i="1" kern="100" dirty="0">
                <a:latin typeface="Calibri" panose="020F0502020204030204" pitchFamily="34" charset="0"/>
                <a:cs typeface="Times New Roman" panose="02020603050405020304" pitchFamily="18" charset="0"/>
              </a:rPr>
              <a:t>关闭电动机</a:t>
            </a:r>
            <a:endParaRPr lang="zh-CN" altLang="zh-CN" sz="1050" kern="100" dirty="0">
              <a:latin typeface="Calibri" panose="020F0502020204030204" pitchFamily="34" charset="0"/>
              <a:cs typeface="Times New Roman" panose="02020603050405020304" pitchFamily="18" charset="0"/>
            </a:endParaRPr>
          </a:p>
          <a:p>
            <a:pPr marL="266700" indent="266700" algn="just">
              <a:spcAft>
                <a:spcPts val="0"/>
              </a:spcAft>
            </a:pPr>
            <a:r>
              <a:rPr lang="en-US" altLang="zh-CN" sz="1200" i="1" kern="100" dirty="0">
                <a:latin typeface="Calibri" panose="020F0502020204030204" pitchFamily="34" charset="0"/>
                <a:cs typeface="Times New Roman" panose="02020603050405020304" pitchFamily="18" charset="0"/>
              </a:rPr>
              <a:t>}</a:t>
            </a:r>
            <a:endParaRPr lang="zh-CN" altLang="zh-CN" sz="1050" kern="100" dirty="0">
              <a:latin typeface="Calibri" panose="020F0502020204030204" pitchFamily="34" charset="0"/>
              <a:cs typeface="Times New Roman" panose="02020603050405020304" pitchFamily="18" charset="0"/>
            </a:endParaRPr>
          </a:p>
          <a:p>
            <a:pPr indent="266700" algn="just">
              <a:spcAft>
                <a:spcPts val="0"/>
              </a:spcAft>
            </a:pPr>
            <a:r>
              <a:rPr lang="en-US" altLang="zh-CN" sz="1200" i="1" kern="100" dirty="0">
                <a:latin typeface="Calibri" panose="020F0502020204030204" pitchFamily="34" charset="0"/>
                <a:cs typeface="Times New Roman" panose="02020603050405020304" pitchFamily="18" charset="0"/>
              </a:rPr>
              <a:t>}</a:t>
            </a:r>
            <a:endParaRPr lang="zh-CN" altLang="zh-CN" sz="1050" kern="100" dirty="0">
              <a:latin typeface="Calibri" panose="020F0502020204030204" pitchFamily="34" charset="0"/>
              <a:cs typeface="Times New Roman" panose="02020603050405020304" pitchFamily="18" charset="0"/>
            </a:endParaRPr>
          </a:p>
        </p:txBody>
      </p:sp>
      <p:sp>
        <p:nvSpPr>
          <p:cNvPr id="7" name="文本框 6"/>
          <p:cNvSpPr txBox="1"/>
          <p:nvPr/>
        </p:nvSpPr>
        <p:spPr>
          <a:xfrm>
            <a:off x="5629275" y="1564914"/>
            <a:ext cx="6448425" cy="1477328"/>
          </a:xfrm>
          <a:prstGeom prst="rect">
            <a:avLst/>
          </a:prstGeom>
          <a:noFill/>
        </p:spPr>
        <p:txBody>
          <a:bodyPr wrap="square" rtlCol="0">
            <a:spAutoFit/>
          </a:bodyPr>
          <a:lstStyle/>
          <a:p>
            <a:r>
              <a:rPr lang="zh-CN" altLang="en-US" dirty="0" smtClean="0">
                <a:solidFill>
                  <a:srgbClr val="FF0000"/>
                </a:solidFill>
              </a:rPr>
              <a:t>注意到：算法写得足够好的时候，语言与算法之间有一一对应的关系。</a:t>
            </a:r>
            <a:endParaRPr lang="en-US" altLang="zh-CN" dirty="0" smtClean="0">
              <a:solidFill>
                <a:srgbClr val="FF0000"/>
              </a:solidFill>
            </a:endParaRPr>
          </a:p>
          <a:p>
            <a:r>
              <a:rPr lang="zh-CN" altLang="en-US" dirty="0">
                <a:solidFill>
                  <a:srgbClr val="FF0000"/>
                </a:solidFill>
              </a:rPr>
              <a:t>计算</a:t>
            </a:r>
            <a:r>
              <a:rPr lang="zh-CN" altLang="en-US" dirty="0" smtClean="0">
                <a:solidFill>
                  <a:srgbClr val="FF0000"/>
                </a:solidFill>
              </a:rPr>
              <a:t>机程序设计需要这种基本能力才有可能在规定时间内完成将来的开发工作任务。算法不清晰直接敲代码是绝大多数错误的根源，因为大家都会重复修改问题，时间都是这样被浪费了。</a:t>
            </a:r>
            <a:endParaRPr lang="zh-CN" altLang="en-US" dirty="0">
              <a:solidFill>
                <a:srgbClr val="FF0000"/>
              </a:solidFill>
            </a:endParaRPr>
          </a:p>
        </p:txBody>
      </p:sp>
      <p:sp>
        <p:nvSpPr>
          <p:cNvPr id="8" name="文本框 7"/>
          <p:cNvSpPr txBox="1"/>
          <p:nvPr/>
        </p:nvSpPr>
        <p:spPr>
          <a:xfrm>
            <a:off x="5857875" y="5981700"/>
            <a:ext cx="6219825" cy="646331"/>
          </a:xfrm>
          <a:prstGeom prst="rect">
            <a:avLst/>
          </a:prstGeom>
          <a:noFill/>
        </p:spPr>
        <p:txBody>
          <a:bodyPr wrap="square" rtlCol="0">
            <a:spAutoFit/>
          </a:bodyPr>
          <a:lstStyle/>
          <a:p>
            <a:r>
              <a:rPr lang="en-US" altLang="zh-CN" dirty="0" smtClean="0"/>
              <a:t>[</a:t>
            </a:r>
            <a:r>
              <a:rPr lang="zh-CN" altLang="en-US" dirty="0" smtClean="0"/>
              <a:t>思考</a:t>
            </a:r>
            <a:r>
              <a:rPr lang="en-US" altLang="zh-CN" dirty="0" smtClean="0"/>
              <a:t>]</a:t>
            </a:r>
            <a:r>
              <a:rPr lang="zh-CN" altLang="en-US" dirty="0" smtClean="0"/>
              <a:t>很多</a:t>
            </a:r>
            <a:r>
              <a:rPr lang="en-US" altLang="zh-CN" dirty="0" smtClean="0"/>
              <a:t>C</a:t>
            </a:r>
            <a:r>
              <a:rPr lang="zh-CN" altLang="en-US" dirty="0" smtClean="0"/>
              <a:t>语言教程都提到了不要使用“死循环”，为什么？难道事实真的是这样吗？</a:t>
            </a:r>
            <a:endParaRPr lang="zh-CN" altLang="en-US" dirty="0"/>
          </a:p>
        </p:txBody>
      </p:sp>
    </p:spTree>
    <p:extLst>
      <p:ext uri="{BB962C8B-B14F-4D97-AF65-F5344CB8AC3E}">
        <p14:creationId xmlns:p14="http://schemas.microsoft.com/office/powerpoint/2010/main" val="37518746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1.5</a:t>
            </a:r>
            <a:r>
              <a:rPr lang="zh-CN" altLang="en-US" dirty="0" smtClean="0"/>
              <a:t>传感器技术</a:t>
            </a:r>
            <a:endParaRPr lang="zh-CN" altLang="en-US" dirty="0"/>
          </a:p>
        </p:txBody>
      </p:sp>
      <p:sp>
        <p:nvSpPr>
          <p:cNvPr id="4" name="内容占位符 2"/>
          <p:cNvSpPr>
            <a:spLocks noGrp="1"/>
          </p:cNvSpPr>
          <p:nvPr>
            <p:ph idx="1"/>
          </p:nvPr>
        </p:nvSpPr>
        <p:spPr>
          <a:xfrm>
            <a:off x="838200" y="1825625"/>
            <a:ext cx="10515600" cy="4351338"/>
          </a:xfrm>
        </p:spPr>
        <p:txBody>
          <a:bodyPr/>
          <a:lstStyle/>
          <a:p>
            <a:r>
              <a:rPr lang="zh-CN" altLang="en-US" dirty="0" smtClean="0"/>
              <a:t>传感器简单解释就是：能够“感觉”到某种信号的电子元件</a:t>
            </a:r>
            <a:r>
              <a:rPr lang="en-US" altLang="zh-CN" dirty="0" smtClean="0"/>
              <a:t>/</a:t>
            </a:r>
            <a:r>
              <a:rPr lang="zh-CN" altLang="en-US" dirty="0"/>
              <a:t>部</a:t>
            </a:r>
            <a:r>
              <a:rPr lang="zh-CN" altLang="en-US" dirty="0" smtClean="0"/>
              <a:t>件</a:t>
            </a:r>
            <a:r>
              <a:rPr lang="en-US" altLang="zh-CN" dirty="0" smtClean="0"/>
              <a:t>/</a:t>
            </a:r>
            <a:r>
              <a:rPr lang="zh-CN" altLang="en-US" dirty="0" smtClean="0"/>
              <a:t>设备。</a:t>
            </a:r>
            <a:endParaRPr lang="en-US" altLang="zh-CN" dirty="0" smtClean="0"/>
          </a:p>
          <a:p>
            <a:r>
              <a:rPr lang="zh-CN" altLang="en-US" dirty="0"/>
              <a:t>无</a:t>
            </a:r>
            <a:r>
              <a:rPr lang="zh-CN" altLang="en-US" dirty="0" smtClean="0"/>
              <a:t>论如何解释，“感觉”是传感器的关键。</a:t>
            </a:r>
            <a:endParaRPr lang="en-US" altLang="zh-CN" dirty="0" smtClean="0"/>
          </a:p>
          <a:p>
            <a:r>
              <a:rPr lang="zh-CN" altLang="en-US" dirty="0"/>
              <a:t>例</a:t>
            </a:r>
            <a:r>
              <a:rPr lang="zh-CN" altLang="en-US" dirty="0" smtClean="0"/>
              <a:t>子：</a:t>
            </a:r>
            <a:endParaRPr lang="en-US" altLang="zh-CN" dirty="0" smtClean="0"/>
          </a:p>
          <a:p>
            <a:pPr marL="0" indent="0">
              <a:buNone/>
            </a:pPr>
            <a:r>
              <a:rPr lang="en-US" altLang="zh-CN" dirty="0" smtClean="0"/>
              <a:t>1</a:t>
            </a:r>
            <a:r>
              <a:rPr lang="zh-CN" altLang="en-US" dirty="0" smtClean="0"/>
              <a:t>）能够感觉到“开关量” 的传感器。</a:t>
            </a:r>
            <a:endParaRPr lang="en-US" altLang="zh-CN" dirty="0" smtClean="0"/>
          </a:p>
          <a:p>
            <a:pPr marL="0" indent="0">
              <a:buNone/>
            </a:pPr>
            <a:r>
              <a:rPr lang="en-US" altLang="zh-CN" dirty="0"/>
              <a:t>	</a:t>
            </a:r>
            <a:r>
              <a:rPr lang="en-US" altLang="zh-CN" dirty="0" smtClean="0"/>
              <a:t>	</a:t>
            </a:r>
            <a:r>
              <a:rPr lang="zh-CN" altLang="en-US" dirty="0" smtClean="0"/>
              <a:t>有人过来了还是没有人过来？生活中有哪些？？</a:t>
            </a:r>
            <a:endParaRPr lang="en-US" altLang="zh-CN" dirty="0" smtClean="0"/>
          </a:p>
          <a:p>
            <a:pPr marL="0" indent="0">
              <a:buNone/>
            </a:pPr>
            <a:r>
              <a:rPr lang="en-US" altLang="zh-CN" dirty="0" smtClean="0"/>
              <a:t>2</a:t>
            </a:r>
            <a:r>
              <a:rPr lang="zh-CN" altLang="en-US" dirty="0" smtClean="0"/>
              <a:t>）能够感觉到“连续量”的传感器</a:t>
            </a:r>
            <a:endParaRPr lang="en-US" altLang="zh-CN" dirty="0" smtClean="0"/>
          </a:p>
          <a:p>
            <a:pPr marL="0" indent="0">
              <a:buNone/>
            </a:pPr>
            <a:r>
              <a:rPr lang="en-US" altLang="zh-CN" dirty="0"/>
              <a:t>	</a:t>
            </a:r>
            <a:r>
              <a:rPr lang="en-US" altLang="zh-CN" dirty="0" smtClean="0"/>
              <a:t>	</a:t>
            </a:r>
            <a:r>
              <a:rPr lang="zh-CN" altLang="en-US" dirty="0" smtClean="0"/>
              <a:t>现在温度是多少？生活中有哪些？</a:t>
            </a:r>
            <a:endParaRPr lang="zh-CN" altLang="en-US" dirty="0"/>
          </a:p>
        </p:txBody>
      </p:sp>
    </p:spTree>
    <p:extLst>
      <p:ext uri="{BB962C8B-B14F-4D97-AF65-F5344CB8AC3E}">
        <p14:creationId xmlns:p14="http://schemas.microsoft.com/office/powerpoint/2010/main" val="17398968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838200" y="365125"/>
            <a:ext cx="10515600" cy="1325563"/>
          </a:xfrm>
        </p:spPr>
        <p:txBody>
          <a:bodyPr/>
          <a:lstStyle/>
          <a:p>
            <a:r>
              <a:rPr lang="en-US" altLang="zh-CN" dirty="0" smtClean="0"/>
              <a:t>1.5</a:t>
            </a:r>
            <a:r>
              <a:rPr lang="zh-CN" altLang="en-US" dirty="0" smtClean="0"/>
              <a:t>传感器技术</a:t>
            </a:r>
            <a:endParaRPr lang="zh-CN" altLang="en-US" dirty="0"/>
          </a:p>
        </p:txBody>
      </p:sp>
      <p:sp>
        <p:nvSpPr>
          <p:cNvPr id="5" name="内容占位符 4"/>
          <p:cNvSpPr>
            <a:spLocks noGrp="1"/>
          </p:cNvSpPr>
          <p:nvPr>
            <p:ph idx="1"/>
          </p:nvPr>
        </p:nvSpPr>
        <p:spPr>
          <a:xfrm>
            <a:off x="838200" y="1825625"/>
            <a:ext cx="6629400" cy="488950"/>
          </a:xfrm>
        </p:spPr>
        <p:txBody>
          <a:bodyPr/>
          <a:lstStyle/>
          <a:p>
            <a:r>
              <a:rPr lang="zh-CN" altLang="en-US" dirty="0" smtClean="0"/>
              <a:t>传感器实物图（图片来自百度图片）</a:t>
            </a:r>
            <a:endParaRPr lang="zh-CN" altLang="en-US" dirty="0"/>
          </a:p>
        </p:txBody>
      </p:sp>
      <p:pic>
        <p:nvPicPr>
          <p:cNvPr id="6" name="图片 5"/>
          <p:cNvPicPr>
            <a:picLocks noChangeAspect="1"/>
          </p:cNvPicPr>
          <p:nvPr/>
        </p:nvPicPr>
        <p:blipFill>
          <a:blip r:embed="rId2"/>
          <a:stretch>
            <a:fillRect/>
          </a:stretch>
        </p:blipFill>
        <p:spPr>
          <a:xfrm>
            <a:off x="800441" y="2305968"/>
            <a:ext cx="1876425" cy="1665806"/>
          </a:xfrm>
          <a:prstGeom prst="rect">
            <a:avLst/>
          </a:prstGeom>
        </p:spPr>
      </p:pic>
      <p:sp>
        <p:nvSpPr>
          <p:cNvPr id="7" name="文本框 6"/>
          <p:cNvSpPr txBox="1"/>
          <p:nvPr/>
        </p:nvSpPr>
        <p:spPr>
          <a:xfrm>
            <a:off x="777166" y="3953242"/>
            <a:ext cx="1771650" cy="369332"/>
          </a:xfrm>
          <a:prstGeom prst="rect">
            <a:avLst/>
          </a:prstGeom>
          <a:noFill/>
        </p:spPr>
        <p:txBody>
          <a:bodyPr wrap="square" rtlCol="0">
            <a:spAutoFit/>
          </a:bodyPr>
          <a:lstStyle/>
          <a:p>
            <a:r>
              <a:rPr lang="zh-CN" altLang="en-US" dirty="0"/>
              <a:t>温湿</a:t>
            </a:r>
            <a:r>
              <a:rPr lang="zh-CN" altLang="en-US" dirty="0" smtClean="0"/>
              <a:t>度传感器</a:t>
            </a:r>
            <a:endParaRPr lang="zh-CN" altLang="en-US" dirty="0"/>
          </a:p>
        </p:txBody>
      </p:sp>
      <p:pic>
        <p:nvPicPr>
          <p:cNvPr id="8" name="图片 7"/>
          <p:cNvPicPr>
            <a:picLocks noChangeAspect="1"/>
          </p:cNvPicPr>
          <p:nvPr/>
        </p:nvPicPr>
        <p:blipFill>
          <a:blip r:embed="rId3"/>
          <a:stretch>
            <a:fillRect/>
          </a:stretch>
        </p:blipFill>
        <p:spPr>
          <a:xfrm>
            <a:off x="2410524" y="4476081"/>
            <a:ext cx="2239971" cy="1679978"/>
          </a:xfrm>
          <a:prstGeom prst="rect">
            <a:avLst/>
          </a:prstGeom>
        </p:spPr>
      </p:pic>
      <p:sp>
        <p:nvSpPr>
          <p:cNvPr id="9" name="文本框 8"/>
          <p:cNvSpPr txBox="1"/>
          <p:nvPr/>
        </p:nvSpPr>
        <p:spPr>
          <a:xfrm>
            <a:off x="2511334" y="6276824"/>
            <a:ext cx="2137389" cy="369332"/>
          </a:xfrm>
          <a:prstGeom prst="rect">
            <a:avLst/>
          </a:prstGeom>
          <a:noFill/>
        </p:spPr>
        <p:txBody>
          <a:bodyPr wrap="square" rtlCol="0">
            <a:spAutoFit/>
          </a:bodyPr>
          <a:lstStyle/>
          <a:p>
            <a:r>
              <a:rPr lang="zh-CN" altLang="en-US" dirty="0" smtClean="0"/>
              <a:t>光照度传感器模块</a:t>
            </a:r>
            <a:endParaRPr lang="zh-CN" altLang="en-US" dirty="0"/>
          </a:p>
        </p:txBody>
      </p:sp>
      <p:pic>
        <p:nvPicPr>
          <p:cNvPr id="10" name="图片 9"/>
          <p:cNvPicPr>
            <a:picLocks noChangeAspect="1"/>
          </p:cNvPicPr>
          <p:nvPr/>
        </p:nvPicPr>
        <p:blipFill>
          <a:blip r:embed="rId4"/>
          <a:stretch>
            <a:fillRect/>
          </a:stretch>
        </p:blipFill>
        <p:spPr>
          <a:xfrm>
            <a:off x="4424735" y="2321308"/>
            <a:ext cx="2310042" cy="1318160"/>
          </a:xfrm>
          <a:prstGeom prst="rect">
            <a:avLst/>
          </a:prstGeom>
        </p:spPr>
      </p:pic>
      <p:sp>
        <p:nvSpPr>
          <p:cNvPr id="11" name="文本框 10"/>
          <p:cNvSpPr txBox="1"/>
          <p:nvPr/>
        </p:nvSpPr>
        <p:spPr>
          <a:xfrm>
            <a:off x="4511061" y="3987114"/>
            <a:ext cx="2137389" cy="369332"/>
          </a:xfrm>
          <a:prstGeom prst="rect">
            <a:avLst/>
          </a:prstGeom>
          <a:noFill/>
        </p:spPr>
        <p:txBody>
          <a:bodyPr wrap="square" rtlCol="0">
            <a:spAutoFit/>
          </a:bodyPr>
          <a:lstStyle/>
          <a:p>
            <a:pPr algn="ctr"/>
            <a:r>
              <a:rPr lang="zh-CN" altLang="en-US" dirty="0" smtClean="0"/>
              <a:t>继电器模块</a:t>
            </a:r>
            <a:endParaRPr lang="zh-CN" altLang="en-US" dirty="0"/>
          </a:p>
        </p:txBody>
      </p:sp>
      <p:pic>
        <p:nvPicPr>
          <p:cNvPr id="12" name="图片 11"/>
          <p:cNvPicPr>
            <a:picLocks noChangeAspect="1"/>
          </p:cNvPicPr>
          <p:nvPr/>
        </p:nvPicPr>
        <p:blipFill>
          <a:blip r:embed="rId5"/>
          <a:stretch>
            <a:fillRect/>
          </a:stretch>
        </p:blipFill>
        <p:spPr>
          <a:xfrm>
            <a:off x="6578424" y="4413632"/>
            <a:ext cx="2203227" cy="1485900"/>
          </a:xfrm>
          <a:prstGeom prst="rect">
            <a:avLst/>
          </a:prstGeom>
        </p:spPr>
      </p:pic>
      <p:sp>
        <p:nvSpPr>
          <p:cNvPr id="13" name="文本框 12"/>
          <p:cNvSpPr txBox="1"/>
          <p:nvPr/>
        </p:nvSpPr>
        <p:spPr>
          <a:xfrm>
            <a:off x="6492097" y="6287418"/>
            <a:ext cx="2137389" cy="369332"/>
          </a:xfrm>
          <a:prstGeom prst="rect">
            <a:avLst/>
          </a:prstGeom>
          <a:noFill/>
        </p:spPr>
        <p:txBody>
          <a:bodyPr wrap="square" rtlCol="0">
            <a:spAutoFit/>
          </a:bodyPr>
          <a:lstStyle/>
          <a:p>
            <a:pPr algn="ctr"/>
            <a:r>
              <a:rPr lang="zh-CN" altLang="en-US" dirty="0" smtClean="0"/>
              <a:t>光电开关</a:t>
            </a:r>
            <a:endParaRPr lang="zh-CN" altLang="en-US" dirty="0"/>
          </a:p>
        </p:txBody>
      </p:sp>
      <p:pic>
        <p:nvPicPr>
          <p:cNvPr id="14" name="图片 13"/>
          <p:cNvPicPr>
            <a:picLocks noChangeAspect="1"/>
          </p:cNvPicPr>
          <p:nvPr/>
        </p:nvPicPr>
        <p:blipFill>
          <a:blip r:embed="rId6"/>
          <a:stretch>
            <a:fillRect/>
          </a:stretch>
        </p:blipFill>
        <p:spPr>
          <a:xfrm>
            <a:off x="9063847" y="2070100"/>
            <a:ext cx="2127133" cy="1820576"/>
          </a:xfrm>
          <a:prstGeom prst="rect">
            <a:avLst/>
          </a:prstGeom>
        </p:spPr>
      </p:pic>
      <p:sp>
        <p:nvSpPr>
          <p:cNvPr id="15" name="文本框 14"/>
          <p:cNvSpPr txBox="1"/>
          <p:nvPr/>
        </p:nvSpPr>
        <p:spPr>
          <a:xfrm>
            <a:off x="9216411" y="4044300"/>
            <a:ext cx="2137389" cy="369332"/>
          </a:xfrm>
          <a:prstGeom prst="rect">
            <a:avLst/>
          </a:prstGeom>
          <a:noFill/>
        </p:spPr>
        <p:txBody>
          <a:bodyPr wrap="square" rtlCol="0">
            <a:spAutoFit/>
          </a:bodyPr>
          <a:lstStyle/>
          <a:p>
            <a:pPr algn="ctr"/>
            <a:r>
              <a:rPr lang="zh-CN" altLang="en-US" dirty="0" smtClean="0"/>
              <a:t>加速度传感器模块</a:t>
            </a:r>
            <a:endParaRPr lang="zh-CN" altLang="en-US" dirty="0"/>
          </a:p>
        </p:txBody>
      </p:sp>
    </p:spTree>
    <p:extLst>
      <p:ext uri="{BB962C8B-B14F-4D97-AF65-F5344CB8AC3E}">
        <p14:creationId xmlns:p14="http://schemas.microsoft.com/office/powerpoint/2010/main" val="10624401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重要的区别一：敏感元件 与 传感器 的区别</a:t>
            </a:r>
            <a:endParaRPr lang="zh-CN" altLang="en-US" dirty="0"/>
          </a:p>
        </p:txBody>
      </p:sp>
      <p:sp>
        <p:nvSpPr>
          <p:cNvPr id="4" name="标题 1"/>
          <p:cNvSpPr>
            <a:spLocks noGrp="1"/>
          </p:cNvSpPr>
          <p:nvPr>
            <p:ph type="title"/>
          </p:nvPr>
        </p:nvSpPr>
        <p:spPr>
          <a:xfrm>
            <a:off x="838200" y="365125"/>
            <a:ext cx="10515600" cy="1325563"/>
          </a:xfrm>
        </p:spPr>
        <p:txBody>
          <a:bodyPr/>
          <a:lstStyle/>
          <a:p>
            <a:r>
              <a:rPr lang="en-US" altLang="zh-CN" dirty="0" smtClean="0"/>
              <a:t>1.5</a:t>
            </a:r>
            <a:r>
              <a:rPr lang="zh-CN" altLang="en-US" dirty="0" smtClean="0"/>
              <a:t>传感器技术</a:t>
            </a:r>
            <a:endParaRPr lang="zh-CN" altLang="en-US" dirty="0"/>
          </a:p>
        </p:txBody>
      </p:sp>
      <p:pic>
        <p:nvPicPr>
          <p:cNvPr id="5" name="图片 4"/>
          <p:cNvPicPr>
            <a:picLocks noChangeAspect="1"/>
          </p:cNvPicPr>
          <p:nvPr/>
        </p:nvPicPr>
        <p:blipFill>
          <a:blip r:embed="rId2"/>
          <a:stretch>
            <a:fillRect/>
          </a:stretch>
        </p:blipFill>
        <p:spPr>
          <a:xfrm>
            <a:off x="838200" y="2967201"/>
            <a:ext cx="3095625" cy="2619048"/>
          </a:xfrm>
          <a:prstGeom prst="rect">
            <a:avLst/>
          </a:prstGeom>
        </p:spPr>
      </p:pic>
      <p:sp>
        <p:nvSpPr>
          <p:cNvPr id="6" name="矩形 5"/>
          <p:cNvSpPr/>
          <p:nvPr/>
        </p:nvSpPr>
        <p:spPr>
          <a:xfrm>
            <a:off x="162502" y="5842392"/>
            <a:ext cx="6239209" cy="369332"/>
          </a:xfrm>
          <a:prstGeom prst="rect">
            <a:avLst/>
          </a:prstGeom>
        </p:spPr>
        <p:txBody>
          <a:bodyPr wrap="none">
            <a:spAutoFit/>
          </a:bodyPr>
          <a:lstStyle/>
          <a:p>
            <a:r>
              <a:rPr lang="zh-CN" altLang="en-US" dirty="0" smtClean="0"/>
              <a:t>敏感元件：水银温度计，无法传递电信号不能被单片机识别 </a:t>
            </a:r>
            <a:endParaRPr lang="zh-CN" altLang="en-US" dirty="0"/>
          </a:p>
        </p:txBody>
      </p:sp>
      <p:pic>
        <p:nvPicPr>
          <p:cNvPr id="7" name="图片 6"/>
          <p:cNvPicPr>
            <a:picLocks noChangeAspect="1"/>
          </p:cNvPicPr>
          <p:nvPr/>
        </p:nvPicPr>
        <p:blipFill>
          <a:blip r:embed="rId3"/>
          <a:stretch>
            <a:fillRect/>
          </a:stretch>
        </p:blipFill>
        <p:spPr>
          <a:xfrm>
            <a:off x="6815137" y="2842289"/>
            <a:ext cx="2611090" cy="2318009"/>
          </a:xfrm>
          <a:prstGeom prst="rect">
            <a:avLst/>
          </a:prstGeom>
        </p:spPr>
      </p:pic>
      <p:sp>
        <p:nvSpPr>
          <p:cNvPr id="8" name="矩形 7"/>
          <p:cNvSpPr/>
          <p:nvPr/>
        </p:nvSpPr>
        <p:spPr>
          <a:xfrm>
            <a:off x="6907318" y="5842392"/>
            <a:ext cx="4012637" cy="646331"/>
          </a:xfrm>
          <a:prstGeom prst="rect">
            <a:avLst/>
          </a:prstGeom>
        </p:spPr>
        <p:txBody>
          <a:bodyPr wrap="none">
            <a:spAutoFit/>
          </a:bodyPr>
          <a:lstStyle/>
          <a:p>
            <a:r>
              <a:rPr lang="zh-CN" altLang="en-US" dirty="0" smtClean="0"/>
              <a:t>传感器：</a:t>
            </a:r>
            <a:r>
              <a:rPr lang="en-US" altLang="zh-CN" dirty="0" smtClean="0"/>
              <a:t>SHT11</a:t>
            </a:r>
            <a:r>
              <a:rPr lang="zh-CN" altLang="en-US" dirty="0" smtClean="0"/>
              <a:t>芯片能够传递电信号，</a:t>
            </a:r>
            <a:endParaRPr lang="en-US" altLang="zh-CN" dirty="0" smtClean="0"/>
          </a:p>
          <a:p>
            <a:r>
              <a:rPr lang="en-US" altLang="zh-CN" dirty="0"/>
              <a:t>	</a:t>
            </a:r>
            <a:r>
              <a:rPr lang="zh-CN" altLang="en-US" dirty="0" smtClean="0"/>
              <a:t>可以想办法被单片机识别 </a:t>
            </a:r>
            <a:endParaRPr lang="zh-CN" altLang="en-US" dirty="0"/>
          </a:p>
        </p:txBody>
      </p:sp>
    </p:spTree>
    <p:extLst>
      <p:ext uri="{BB962C8B-B14F-4D97-AF65-F5344CB8AC3E}">
        <p14:creationId xmlns:p14="http://schemas.microsoft.com/office/powerpoint/2010/main" val="1023924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2428558"/>
            <a:ext cx="9144000" cy="1655762"/>
          </a:xfrm>
        </p:spPr>
        <p:txBody>
          <a:bodyPr>
            <a:normAutofit/>
          </a:bodyPr>
          <a:lstStyle/>
          <a:p>
            <a:r>
              <a:rPr lang="zh-CN" altLang="en-US" sz="3600" b="1" dirty="0"/>
              <a:t>第一</a:t>
            </a:r>
            <a:r>
              <a:rPr lang="zh-CN" altLang="en-US" sz="3600" b="1" dirty="0"/>
              <a:t>章：计算机测控系统</a:t>
            </a:r>
            <a:endParaRPr lang="zh-CN" altLang="en-US" sz="3600" b="1" dirty="0"/>
          </a:p>
        </p:txBody>
      </p:sp>
    </p:spTree>
    <p:extLst>
      <p:ext uri="{BB962C8B-B14F-4D97-AF65-F5344CB8AC3E}">
        <p14:creationId xmlns:p14="http://schemas.microsoft.com/office/powerpoint/2010/main" val="29308463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重要的区别二：传感器  与  传感器模块</a:t>
            </a:r>
            <a:endParaRPr lang="zh-CN" altLang="en-US" dirty="0"/>
          </a:p>
        </p:txBody>
      </p:sp>
      <p:sp>
        <p:nvSpPr>
          <p:cNvPr id="4" name="标题 1"/>
          <p:cNvSpPr>
            <a:spLocks noGrp="1"/>
          </p:cNvSpPr>
          <p:nvPr>
            <p:ph type="title"/>
          </p:nvPr>
        </p:nvSpPr>
        <p:spPr>
          <a:xfrm>
            <a:off x="838200" y="365125"/>
            <a:ext cx="10515600" cy="1325563"/>
          </a:xfrm>
        </p:spPr>
        <p:txBody>
          <a:bodyPr/>
          <a:lstStyle/>
          <a:p>
            <a:r>
              <a:rPr lang="en-US" altLang="zh-CN" dirty="0" smtClean="0"/>
              <a:t>1.5</a:t>
            </a:r>
            <a:r>
              <a:rPr lang="zh-CN" altLang="en-US" dirty="0" smtClean="0"/>
              <a:t>传感器技术</a:t>
            </a:r>
            <a:endParaRPr lang="zh-CN" altLang="en-US" dirty="0"/>
          </a:p>
        </p:txBody>
      </p:sp>
      <p:pic>
        <p:nvPicPr>
          <p:cNvPr id="5" name="图片 4"/>
          <p:cNvPicPr>
            <a:picLocks noChangeAspect="1"/>
          </p:cNvPicPr>
          <p:nvPr/>
        </p:nvPicPr>
        <p:blipFill>
          <a:blip r:embed="rId2"/>
          <a:stretch>
            <a:fillRect/>
          </a:stretch>
        </p:blipFill>
        <p:spPr>
          <a:xfrm>
            <a:off x="7369400" y="2329047"/>
            <a:ext cx="3600000" cy="2961905"/>
          </a:xfrm>
          <a:prstGeom prst="rect">
            <a:avLst/>
          </a:prstGeom>
        </p:spPr>
      </p:pic>
      <p:pic>
        <p:nvPicPr>
          <p:cNvPr id="6" name="图片 5"/>
          <p:cNvPicPr>
            <a:picLocks noChangeAspect="1"/>
          </p:cNvPicPr>
          <p:nvPr/>
        </p:nvPicPr>
        <p:blipFill>
          <a:blip r:embed="rId3"/>
          <a:stretch>
            <a:fillRect/>
          </a:stretch>
        </p:blipFill>
        <p:spPr>
          <a:xfrm>
            <a:off x="1492710" y="2842289"/>
            <a:ext cx="2611090" cy="2318009"/>
          </a:xfrm>
          <a:prstGeom prst="rect">
            <a:avLst/>
          </a:prstGeom>
        </p:spPr>
      </p:pic>
      <p:sp>
        <p:nvSpPr>
          <p:cNvPr id="7" name="矩形 6"/>
          <p:cNvSpPr/>
          <p:nvPr/>
        </p:nvSpPr>
        <p:spPr>
          <a:xfrm>
            <a:off x="938318" y="5715799"/>
            <a:ext cx="4012637" cy="923330"/>
          </a:xfrm>
          <a:prstGeom prst="rect">
            <a:avLst/>
          </a:prstGeom>
        </p:spPr>
        <p:txBody>
          <a:bodyPr wrap="none">
            <a:spAutoFit/>
          </a:bodyPr>
          <a:lstStyle/>
          <a:p>
            <a:r>
              <a:rPr lang="zh-CN" altLang="en-US" dirty="0" smtClean="0"/>
              <a:t>传感器：</a:t>
            </a:r>
            <a:r>
              <a:rPr lang="en-US" altLang="zh-CN" dirty="0" smtClean="0"/>
              <a:t>SHT11</a:t>
            </a:r>
            <a:r>
              <a:rPr lang="zh-CN" altLang="en-US" dirty="0" smtClean="0"/>
              <a:t>芯片能够传递电信号，</a:t>
            </a:r>
            <a:endParaRPr lang="en-US" altLang="zh-CN" dirty="0" smtClean="0"/>
          </a:p>
          <a:p>
            <a:r>
              <a:rPr lang="en-US" altLang="zh-CN" dirty="0"/>
              <a:t>	</a:t>
            </a:r>
            <a:r>
              <a:rPr lang="zh-CN" altLang="en-US" dirty="0" smtClean="0"/>
              <a:t>但是单片机不能直接识别，</a:t>
            </a:r>
            <a:endParaRPr lang="en-US" altLang="zh-CN" dirty="0" smtClean="0"/>
          </a:p>
          <a:p>
            <a:r>
              <a:rPr lang="en-US" altLang="zh-CN" dirty="0"/>
              <a:t>	</a:t>
            </a:r>
            <a:r>
              <a:rPr lang="zh-CN" altLang="en-US" dirty="0"/>
              <a:t>需</a:t>
            </a:r>
            <a:r>
              <a:rPr lang="zh-CN" altLang="en-US" dirty="0" smtClean="0"/>
              <a:t>要“想办法”</a:t>
            </a:r>
            <a:endParaRPr lang="zh-CN" altLang="en-US" dirty="0"/>
          </a:p>
        </p:txBody>
      </p:sp>
      <p:sp>
        <p:nvSpPr>
          <p:cNvPr id="8" name="矩形 7"/>
          <p:cNvSpPr/>
          <p:nvPr/>
        </p:nvSpPr>
        <p:spPr>
          <a:xfrm>
            <a:off x="6956763" y="5734048"/>
            <a:ext cx="5262979" cy="923330"/>
          </a:xfrm>
          <a:prstGeom prst="rect">
            <a:avLst/>
          </a:prstGeom>
        </p:spPr>
        <p:txBody>
          <a:bodyPr wrap="none">
            <a:spAutoFit/>
          </a:bodyPr>
          <a:lstStyle/>
          <a:p>
            <a:r>
              <a:rPr lang="zh-CN" altLang="en-US" dirty="0" smtClean="0"/>
              <a:t>传感器模块：</a:t>
            </a:r>
            <a:r>
              <a:rPr lang="en-US" altLang="zh-CN" dirty="0" smtClean="0"/>
              <a:t>SHT11</a:t>
            </a:r>
            <a:r>
              <a:rPr lang="zh-CN" altLang="en-US" dirty="0" smtClean="0"/>
              <a:t>芯片加上外围电路，可以转换</a:t>
            </a:r>
            <a:endParaRPr lang="en-US" altLang="zh-CN" dirty="0" smtClean="0"/>
          </a:p>
          <a:p>
            <a:r>
              <a:rPr lang="zh-CN" altLang="en-US" dirty="0" smtClean="0"/>
              <a:t>电信号为数字信号单片机通过某种方式读取数字信</a:t>
            </a:r>
            <a:endParaRPr lang="en-US" altLang="zh-CN" dirty="0" smtClean="0"/>
          </a:p>
          <a:p>
            <a:r>
              <a:rPr lang="zh-CN" altLang="en-US" dirty="0" smtClean="0"/>
              <a:t>号，然后计算出对应的温度值</a:t>
            </a:r>
            <a:endParaRPr lang="zh-CN" altLang="en-US" dirty="0"/>
          </a:p>
        </p:txBody>
      </p:sp>
    </p:spTree>
    <p:extLst>
      <p:ext uri="{BB962C8B-B14F-4D97-AF65-F5344CB8AC3E}">
        <p14:creationId xmlns:p14="http://schemas.microsoft.com/office/powerpoint/2010/main" val="13836380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838200" y="365125"/>
            <a:ext cx="10515600" cy="1325563"/>
          </a:xfrm>
        </p:spPr>
        <p:txBody>
          <a:bodyPr/>
          <a:lstStyle/>
          <a:p>
            <a:r>
              <a:rPr lang="en-US" altLang="zh-CN" dirty="0" smtClean="0"/>
              <a:t>1.5</a:t>
            </a:r>
            <a:r>
              <a:rPr lang="zh-CN" altLang="en-US" dirty="0" smtClean="0"/>
              <a:t>传感器技术</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739645970"/>
              </p:ext>
            </p:extLst>
          </p:nvPr>
        </p:nvGraphicFramePr>
        <p:xfrm>
          <a:off x="2656114" y="1736272"/>
          <a:ext cx="7001692" cy="1539282"/>
        </p:xfrm>
        <a:graphic>
          <a:graphicData uri="http://schemas.openxmlformats.org/presentationml/2006/ole">
            <mc:AlternateContent xmlns:mc="http://schemas.openxmlformats.org/markup-compatibility/2006">
              <mc:Choice xmlns:v="urn:schemas-microsoft-com:vml" Requires="v">
                <p:oleObj spid="_x0000_s2068" name="Visio" r:id="rId3" imgW="5010120" imgH="1104990" progId="Visio.Drawing.15">
                  <p:embed/>
                </p:oleObj>
              </mc:Choice>
              <mc:Fallback>
                <p:oleObj name="Visio" r:id="rId3" imgW="5010120" imgH="1104990" progId="Visio.Drawing.1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6114" y="1736272"/>
                        <a:ext cx="7001692" cy="1539282"/>
                      </a:xfrm>
                      <a:prstGeom prst="rect">
                        <a:avLst/>
                      </a:prstGeom>
                      <a:noFill/>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429447951"/>
              </p:ext>
            </p:extLst>
          </p:nvPr>
        </p:nvGraphicFramePr>
        <p:xfrm>
          <a:off x="2259103" y="4143014"/>
          <a:ext cx="7795713" cy="1546389"/>
        </p:xfrm>
        <a:graphic>
          <a:graphicData uri="http://schemas.openxmlformats.org/presentationml/2006/ole">
            <mc:AlternateContent xmlns:mc="http://schemas.openxmlformats.org/markup-compatibility/2006">
              <mc:Choice xmlns:v="urn:schemas-microsoft-com:vml" Requires="v">
                <p:oleObj spid="_x0000_s2069" name="Visio" r:id="rId5" imgW="5553090" imgH="1114425" progId="Visio.Drawing.15">
                  <p:embed/>
                </p:oleObj>
              </mc:Choice>
              <mc:Fallback>
                <p:oleObj name="Visio" r:id="rId5" imgW="5553090" imgH="1114425" progId="Visio.Drawing.15">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59103" y="4143014"/>
                        <a:ext cx="7795713" cy="1546389"/>
                      </a:xfrm>
                      <a:prstGeom prst="rect">
                        <a:avLst/>
                      </a:prstGeom>
                      <a:noFill/>
                    </p:spPr>
                  </p:pic>
                </p:oleObj>
              </mc:Fallback>
            </mc:AlternateContent>
          </a:graphicData>
        </a:graphic>
      </p:graphicFrame>
      <p:sp>
        <p:nvSpPr>
          <p:cNvPr id="7"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4"/>
          <p:cNvSpPr>
            <a:spLocks noChangeArrowheads="1"/>
          </p:cNvSpPr>
          <p:nvPr/>
        </p:nvSpPr>
        <p:spPr bwMode="auto">
          <a:xfrm>
            <a:off x="2259103" y="3427945"/>
            <a:ext cx="7941598"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zh-CN" altLang="zh-CN" sz="12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图</a:t>
            </a:r>
            <a:r>
              <a:rPr kumimoji="0" lang="en-US" altLang="zh-CN" sz="12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1.3</a:t>
            </a:r>
            <a:r>
              <a:rPr kumimoji="0" lang="zh-CN" altLang="en-US" sz="12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：数字信号传感器与微处理器连接示意图</a:t>
            </a:r>
            <a:endParaRPr kumimoji="0" lang="zh-CN" altLang="en-US" sz="800" b="0" i="0" u="none" strike="noStrike" cap="none" normalizeH="0" baseline="0" dirty="0" smtClean="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5"/>
          <p:cNvSpPr>
            <a:spLocks noChangeArrowheads="1"/>
          </p:cNvSpPr>
          <p:nvPr/>
        </p:nvSpPr>
        <p:spPr bwMode="auto">
          <a:xfrm>
            <a:off x="200297" y="5808576"/>
            <a:ext cx="1162594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zh-CN" altLang="zh-CN" sz="12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图</a:t>
            </a:r>
            <a:r>
              <a:rPr kumimoji="0" lang="en-US" altLang="zh-CN" sz="12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1.4</a:t>
            </a:r>
            <a:r>
              <a:rPr kumimoji="0" lang="zh-CN" altLang="en-US" sz="12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：模拟信号传感器与微处理器连接示意图</a:t>
            </a:r>
            <a:endParaRPr kumimoji="0" lang="zh-CN"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736188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现场实训：先定一个小目标</a:t>
            </a:r>
            <a:endParaRPr lang="zh-CN" altLang="en-US" dirty="0"/>
          </a:p>
        </p:txBody>
      </p:sp>
      <p:sp>
        <p:nvSpPr>
          <p:cNvPr id="3" name="内容占位符 2"/>
          <p:cNvSpPr>
            <a:spLocks noGrp="1"/>
          </p:cNvSpPr>
          <p:nvPr>
            <p:ph idx="1"/>
          </p:nvPr>
        </p:nvSpPr>
        <p:spPr/>
        <p:txBody>
          <a:bodyPr/>
          <a:lstStyle/>
          <a:p>
            <a:r>
              <a:rPr lang="en-US" altLang="zh-CN" dirty="0"/>
              <a:t>E1.1</a:t>
            </a:r>
            <a:r>
              <a:rPr lang="zh-CN" altLang="zh-CN" dirty="0"/>
              <a:t>使用</a:t>
            </a:r>
            <a:r>
              <a:rPr lang="en-US" altLang="zh-CN" dirty="0"/>
              <a:t>DXP</a:t>
            </a:r>
            <a:r>
              <a:rPr lang="zh-CN" altLang="zh-CN" dirty="0"/>
              <a:t>设计电路</a:t>
            </a:r>
            <a:r>
              <a:rPr lang="zh-CN" altLang="zh-CN" dirty="0" smtClean="0"/>
              <a:t>图作</a:t>
            </a:r>
            <a:r>
              <a:rPr lang="zh-CN" altLang="zh-CN" dirty="0"/>
              <a:t>业：</a:t>
            </a:r>
          </a:p>
          <a:p>
            <a:pPr marL="0" lvl="0" indent="0">
              <a:buNone/>
            </a:pPr>
            <a:r>
              <a:rPr lang="en-US" altLang="zh-CN" dirty="0" smtClean="0"/>
              <a:t>	</a:t>
            </a:r>
            <a:r>
              <a:rPr lang="zh-CN" altLang="zh-CN" dirty="0" smtClean="0"/>
              <a:t>安</a:t>
            </a:r>
            <a:r>
              <a:rPr lang="zh-CN" altLang="zh-CN" dirty="0"/>
              <a:t>装</a:t>
            </a:r>
            <a:r>
              <a:rPr lang="en-US" altLang="zh-CN" dirty="0"/>
              <a:t>AD6.5</a:t>
            </a:r>
            <a:r>
              <a:rPr lang="zh-CN" altLang="zh-CN" dirty="0"/>
              <a:t>软件</a:t>
            </a:r>
          </a:p>
          <a:p>
            <a:pPr marL="0" lvl="0" indent="0">
              <a:buNone/>
            </a:pPr>
            <a:r>
              <a:rPr lang="en-US" altLang="zh-CN" dirty="0" smtClean="0"/>
              <a:t>	</a:t>
            </a:r>
            <a:r>
              <a:rPr lang="zh-CN" altLang="zh-CN" dirty="0" smtClean="0"/>
              <a:t>使</a:t>
            </a:r>
            <a:r>
              <a:rPr lang="zh-CN" altLang="zh-CN" dirty="0"/>
              <a:t>用</a:t>
            </a:r>
            <a:r>
              <a:rPr lang="en-US" altLang="zh-CN" dirty="0"/>
              <a:t>AD6.5</a:t>
            </a:r>
            <a:r>
              <a:rPr lang="zh-CN" altLang="zh-CN" dirty="0"/>
              <a:t>软件画出一个任意超过五个不同元件的原理图</a:t>
            </a:r>
          </a:p>
          <a:p>
            <a:endParaRPr lang="zh-CN" altLang="en-US" dirty="0"/>
          </a:p>
        </p:txBody>
      </p:sp>
    </p:spTree>
    <p:extLst>
      <p:ext uri="{BB962C8B-B14F-4D97-AF65-F5344CB8AC3E}">
        <p14:creationId xmlns:p14="http://schemas.microsoft.com/office/powerpoint/2010/main" val="4211882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Introduction</a:t>
            </a:r>
            <a:endParaRPr lang="zh-CN" altLang="en-US" dirty="0"/>
          </a:p>
        </p:txBody>
      </p:sp>
      <p:sp>
        <p:nvSpPr>
          <p:cNvPr id="3" name="内容占位符 2"/>
          <p:cNvSpPr>
            <a:spLocks noGrp="1"/>
          </p:cNvSpPr>
          <p:nvPr>
            <p:ph idx="1"/>
          </p:nvPr>
        </p:nvSpPr>
        <p:spPr/>
        <p:txBody>
          <a:bodyPr/>
          <a:lstStyle/>
          <a:p>
            <a:r>
              <a:rPr lang="en-US" altLang="zh-CN" dirty="0">
                <a:hlinkClick r:id="rId2"/>
              </a:rPr>
              <a:t>计算机</a:t>
            </a:r>
            <a:r>
              <a:rPr lang="zh-CN" altLang="zh-CN" dirty="0"/>
              <a:t>控制系统</a:t>
            </a:r>
            <a:r>
              <a:rPr lang="en-US" altLang="zh-CN" dirty="0"/>
              <a:t>(Computer Control System</a:t>
            </a:r>
            <a:r>
              <a:rPr lang="zh-CN" altLang="zh-CN" dirty="0"/>
              <a:t>，简称</a:t>
            </a:r>
            <a:r>
              <a:rPr lang="en-US" altLang="zh-CN" dirty="0"/>
              <a:t>CCS)</a:t>
            </a:r>
            <a:r>
              <a:rPr lang="zh-CN" altLang="zh-CN" dirty="0"/>
              <a:t>是应用计算机参与控制并借助一些辅助部件与被控对象相联系，以获得一定控制目的而构成的系统。计算机测控系统与计算机控制系统基本属于同一类别。本章简述传感器与控制综合技术的基本构成，并希望读者初步了解计算机测控系统的架构</a:t>
            </a:r>
            <a:endParaRPr lang="zh-CN" altLang="en-US" dirty="0"/>
          </a:p>
        </p:txBody>
      </p:sp>
    </p:spTree>
    <p:extLst>
      <p:ext uri="{BB962C8B-B14F-4D97-AF65-F5344CB8AC3E}">
        <p14:creationId xmlns:p14="http://schemas.microsoft.com/office/powerpoint/2010/main" val="3349711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本章要点</a:t>
            </a:r>
            <a:endParaRPr lang="zh-CN" altLang="en-US" dirty="0"/>
          </a:p>
        </p:txBody>
      </p:sp>
      <p:sp>
        <p:nvSpPr>
          <p:cNvPr id="3" name="内容占位符 2"/>
          <p:cNvSpPr>
            <a:spLocks noGrp="1"/>
          </p:cNvSpPr>
          <p:nvPr>
            <p:ph idx="1"/>
          </p:nvPr>
        </p:nvSpPr>
        <p:spPr/>
        <p:txBody>
          <a:bodyPr>
            <a:normAutofit/>
          </a:bodyPr>
          <a:lstStyle/>
          <a:p>
            <a:r>
              <a:rPr lang="zh-CN" altLang="zh-CN" dirty="0" smtClean="0"/>
              <a:t>传</a:t>
            </a:r>
            <a:r>
              <a:rPr lang="zh-CN" altLang="zh-CN" dirty="0"/>
              <a:t>感器与控制技术基本概念</a:t>
            </a:r>
          </a:p>
          <a:p>
            <a:r>
              <a:rPr lang="zh-CN" altLang="zh-CN" dirty="0" smtClean="0"/>
              <a:t>电</a:t>
            </a:r>
            <a:r>
              <a:rPr lang="zh-CN" altLang="zh-CN" dirty="0"/>
              <a:t>路设计软件要点概述</a:t>
            </a:r>
          </a:p>
          <a:p>
            <a:r>
              <a:rPr lang="zh-CN" altLang="zh-CN" dirty="0" smtClean="0"/>
              <a:t>单</a:t>
            </a:r>
            <a:r>
              <a:rPr lang="zh-CN" altLang="zh-CN" dirty="0"/>
              <a:t>片机技术要点概述</a:t>
            </a:r>
            <a:r>
              <a:rPr lang="en-US" altLang="zh-CN" dirty="0"/>
              <a:t>		</a:t>
            </a:r>
            <a:endParaRPr lang="zh-CN" altLang="zh-CN" dirty="0"/>
          </a:p>
          <a:p>
            <a:r>
              <a:rPr lang="zh-CN" altLang="zh-CN" dirty="0" smtClean="0"/>
              <a:t>程</a:t>
            </a:r>
            <a:r>
              <a:rPr lang="zh-CN" altLang="zh-CN" dirty="0"/>
              <a:t>序设计语言</a:t>
            </a:r>
            <a:r>
              <a:rPr lang="en-US" altLang="zh-CN" dirty="0"/>
              <a:t>C</a:t>
            </a:r>
            <a:r>
              <a:rPr lang="zh-CN" altLang="zh-CN" dirty="0"/>
              <a:t>在单片机中的使用要点概述</a:t>
            </a:r>
          </a:p>
          <a:p>
            <a:r>
              <a:rPr lang="zh-CN" altLang="zh-CN" dirty="0" smtClean="0"/>
              <a:t>传</a:t>
            </a:r>
            <a:r>
              <a:rPr lang="zh-CN" altLang="zh-CN" dirty="0"/>
              <a:t>感器技术要点概</a:t>
            </a:r>
            <a:r>
              <a:rPr lang="zh-CN" altLang="zh-CN" dirty="0" smtClean="0"/>
              <a:t>述</a:t>
            </a:r>
            <a:endParaRPr lang="en-US" altLang="zh-CN" dirty="0" smtClean="0"/>
          </a:p>
          <a:p>
            <a:pPr marL="0" indent="0">
              <a:buNone/>
            </a:pPr>
            <a:endParaRPr lang="zh-CN" altLang="zh-CN" dirty="0"/>
          </a:p>
          <a:p>
            <a:endParaRPr lang="zh-CN" altLang="en-US" dirty="0"/>
          </a:p>
        </p:txBody>
      </p:sp>
    </p:spTree>
    <p:extLst>
      <p:ext uri="{BB962C8B-B14F-4D97-AF65-F5344CB8AC3E}">
        <p14:creationId xmlns:p14="http://schemas.microsoft.com/office/powerpoint/2010/main" val="38349334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目录</a:t>
            </a:r>
            <a:endParaRPr lang="zh-CN" altLang="en-US" dirty="0"/>
          </a:p>
        </p:txBody>
      </p:sp>
      <p:sp>
        <p:nvSpPr>
          <p:cNvPr id="3" name="内容占位符 2"/>
          <p:cNvSpPr>
            <a:spLocks noGrp="1"/>
          </p:cNvSpPr>
          <p:nvPr>
            <p:ph idx="1"/>
          </p:nvPr>
        </p:nvSpPr>
        <p:spPr/>
        <p:txBody>
          <a:bodyPr/>
          <a:lstStyle/>
          <a:p>
            <a:r>
              <a:rPr lang="en-US" altLang="zh-CN" dirty="0" smtClean="0"/>
              <a:t>1.1</a:t>
            </a:r>
            <a:r>
              <a:rPr lang="zh-CN" altLang="en-US" dirty="0" smtClean="0"/>
              <a:t>传感器与综合技术概述</a:t>
            </a:r>
            <a:endParaRPr lang="en-US" altLang="zh-CN" dirty="0" smtClean="0"/>
          </a:p>
          <a:p>
            <a:r>
              <a:rPr lang="en-US" altLang="zh-CN" dirty="0" smtClean="0"/>
              <a:t>1.2</a:t>
            </a:r>
            <a:r>
              <a:rPr lang="zh-CN" altLang="en-US" dirty="0" smtClean="0"/>
              <a:t>电子电路设计软件</a:t>
            </a:r>
            <a:endParaRPr lang="en-US" altLang="zh-CN" dirty="0" smtClean="0"/>
          </a:p>
          <a:p>
            <a:r>
              <a:rPr lang="en-US" altLang="zh-CN" dirty="0" smtClean="0"/>
              <a:t>1.3</a:t>
            </a:r>
            <a:r>
              <a:rPr lang="zh-CN" altLang="en-US" dirty="0" smtClean="0"/>
              <a:t>单片机技术</a:t>
            </a:r>
            <a:endParaRPr lang="en-US" altLang="zh-CN" dirty="0" smtClean="0"/>
          </a:p>
          <a:p>
            <a:r>
              <a:rPr lang="en-US" altLang="zh-CN" dirty="0" smtClean="0"/>
              <a:t>1.4</a:t>
            </a:r>
            <a:r>
              <a:rPr lang="zh-CN" altLang="en-US" dirty="0" smtClean="0"/>
              <a:t>单片机</a:t>
            </a:r>
            <a:r>
              <a:rPr lang="en-US" altLang="zh-CN" dirty="0" smtClean="0"/>
              <a:t>C</a:t>
            </a:r>
            <a:r>
              <a:rPr lang="zh-CN" altLang="en-US" dirty="0" smtClean="0"/>
              <a:t>语言程序设计技术</a:t>
            </a:r>
            <a:endParaRPr lang="en-US" altLang="zh-CN" dirty="0" smtClean="0"/>
          </a:p>
          <a:p>
            <a:r>
              <a:rPr lang="en-US" altLang="zh-CN" dirty="0" smtClean="0"/>
              <a:t>1.5</a:t>
            </a:r>
            <a:r>
              <a:rPr lang="zh-CN" altLang="en-US" dirty="0" smtClean="0"/>
              <a:t>传感器技术</a:t>
            </a:r>
            <a:endParaRPr lang="zh-CN" altLang="en-US" dirty="0"/>
          </a:p>
        </p:txBody>
      </p:sp>
    </p:spTree>
    <p:extLst>
      <p:ext uri="{BB962C8B-B14F-4D97-AF65-F5344CB8AC3E}">
        <p14:creationId xmlns:p14="http://schemas.microsoft.com/office/powerpoint/2010/main" val="1614415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1.1</a:t>
            </a:r>
            <a:r>
              <a:rPr lang="zh-CN" altLang="en-US" dirty="0" smtClean="0"/>
              <a:t>传感器与综合技术概述</a:t>
            </a:r>
            <a:endParaRPr lang="zh-CN" altLang="en-US" dirty="0"/>
          </a:p>
        </p:txBody>
      </p:sp>
      <p:sp>
        <p:nvSpPr>
          <p:cNvPr id="3" name="内容占位符 2"/>
          <p:cNvSpPr>
            <a:spLocks noGrp="1"/>
          </p:cNvSpPr>
          <p:nvPr>
            <p:ph idx="1"/>
          </p:nvPr>
        </p:nvSpPr>
        <p:spPr/>
        <p:txBody>
          <a:bodyPr/>
          <a:lstStyle/>
          <a:p>
            <a:endParaRPr lang="en-US" altLang="zh-CN" dirty="0" smtClean="0"/>
          </a:p>
          <a:p>
            <a:pPr lvl="1"/>
            <a:r>
              <a:rPr lang="zh-CN" altLang="zh-CN" dirty="0" smtClean="0"/>
              <a:t>传</a:t>
            </a:r>
            <a:r>
              <a:rPr lang="zh-CN" altLang="zh-CN" dirty="0"/>
              <a:t>感器与控制综合技术是利用计算机技术、程序设计技术、传感器技术、电子电路技术等相关综合技术结合而成的一种交叉学科的综合应用技术。</a:t>
            </a:r>
            <a:endParaRPr lang="zh-CN" altLang="en-US" dirty="0"/>
          </a:p>
        </p:txBody>
      </p:sp>
    </p:spTree>
    <p:extLst>
      <p:ext uri="{BB962C8B-B14F-4D97-AF65-F5344CB8AC3E}">
        <p14:creationId xmlns:p14="http://schemas.microsoft.com/office/powerpoint/2010/main" val="27851596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838200" y="365125"/>
            <a:ext cx="10515600" cy="1325563"/>
          </a:xfrm>
        </p:spPr>
        <p:txBody>
          <a:bodyPr/>
          <a:lstStyle/>
          <a:p>
            <a:r>
              <a:rPr lang="en-US" altLang="zh-CN" dirty="0" smtClean="0"/>
              <a:t>1.1</a:t>
            </a:r>
            <a:r>
              <a:rPr lang="zh-CN" altLang="en-US" dirty="0" smtClean="0"/>
              <a:t>传感器与综合技术概述</a:t>
            </a:r>
            <a:endParaRPr lang="zh-CN" altLang="en-US" dirty="0"/>
          </a:p>
        </p:txBody>
      </p:sp>
      <p:grpSp>
        <p:nvGrpSpPr>
          <p:cNvPr id="6" name="组合 5"/>
          <p:cNvGrpSpPr/>
          <p:nvPr/>
        </p:nvGrpSpPr>
        <p:grpSpPr>
          <a:xfrm>
            <a:off x="1062446" y="1690689"/>
            <a:ext cx="9814560" cy="4344351"/>
            <a:chOff x="0" y="0"/>
            <a:chExt cx="4537075" cy="2341509"/>
          </a:xfrm>
        </p:grpSpPr>
        <p:grpSp>
          <p:nvGrpSpPr>
            <p:cNvPr id="7" name="组合 6"/>
            <p:cNvGrpSpPr/>
            <p:nvPr/>
          </p:nvGrpSpPr>
          <p:grpSpPr>
            <a:xfrm>
              <a:off x="0" y="599704"/>
              <a:ext cx="4528820" cy="1741805"/>
              <a:chOff x="0" y="0"/>
              <a:chExt cx="4528820" cy="1741805"/>
            </a:xfrm>
          </p:grpSpPr>
          <p:sp>
            <p:nvSpPr>
              <p:cNvPr id="11" name="文本框 13"/>
              <p:cNvSpPr txBox="1">
                <a:spLocks noChangeArrowheads="1"/>
              </p:cNvSpPr>
              <p:nvPr/>
            </p:nvSpPr>
            <p:spPr bwMode="auto">
              <a:xfrm>
                <a:off x="0" y="0"/>
                <a:ext cx="4528820" cy="174180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alpha val="0"/>
                      </a:srgbClr>
                    </a:solidFill>
                  </a14:hiddenFill>
                </a:ext>
              </a:extLst>
            </p:spPr>
            <p:txBody>
              <a:bodyPr rot="0" vert="horz" wrap="square" lIns="91440" tIns="45720" rIns="91440" bIns="45720" anchor="t" anchorCtr="0" upright="1">
                <a:noAutofit/>
              </a:bodyPr>
              <a:lstStyle/>
              <a:p>
                <a:pPr algn="just">
                  <a:spcAft>
                    <a:spcPts val="0"/>
                  </a:spcAft>
                </a:pPr>
                <a:r>
                  <a:rPr lang="en-US" sz="2400" kern="100">
                    <a:effectLst/>
                    <a:latin typeface="Calibri" panose="020F0502020204030204" pitchFamily="34" charset="0"/>
                    <a:ea typeface="宋体" panose="02010600030101010101" pitchFamily="2" charset="-122"/>
                    <a:cs typeface="Times New Roman" panose="02020603050405020304" pitchFamily="18" charset="0"/>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2400" kern="100">
                    <a:effectLst/>
                    <a:latin typeface="Calibri" panose="020F0502020204030204" pitchFamily="34" charset="0"/>
                    <a:ea typeface="宋体" panose="02010600030101010101" pitchFamily="2" charset="-122"/>
                    <a:cs typeface="Times New Roman" panose="02020603050405020304" pitchFamily="18" charset="0"/>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2400" kern="100">
                    <a:effectLst/>
                    <a:latin typeface="Calibri" panose="020F0502020204030204" pitchFamily="34" charset="0"/>
                    <a:ea typeface="宋体" panose="02010600030101010101" pitchFamily="2" charset="-122"/>
                    <a:cs typeface="Times New Roman" panose="02020603050405020304" pitchFamily="18" charset="0"/>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2400" kern="100">
                    <a:effectLst/>
                    <a:latin typeface="Calibri" panose="020F0502020204030204" pitchFamily="34" charset="0"/>
                    <a:ea typeface="宋体" panose="02010600030101010101" pitchFamily="2" charset="-122"/>
                    <a:cs typeface="Times New Roman" panose="02020603050405020304" pitchFamily="18" charset="0"/>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2400" kern="100">
                    <a:effectLst/>
                    <a:latin typeface="Calibri" panose="020F0502020204030204" pitchFamily="34" charset="0"/>
                    <a:ea typeface="宋体" panose="02010600030101010101" pitchFamily="2" charset="-122"/>
                    <a:cs typeface="Times New Roman" panose="02020603050405020304" pitchFamily="18" charset="0"/>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2400" kern="100">
                    <a:effectLst/>
                    <a:latin typeface="Calibri" panose="020F0502020204030204" pitchFamily="34" charset="0"/>
                    <a:ea typeface="宋体" panose="02010600030101010101" pitchFamily="2" charset="-122"/>
                    <a:cs typeface="Times New Roman" panose="02020603050405020304" pitchFamily="18" charset="0"/>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2400" kern="100">
                    <a:effectLst/>
                    <a:latin typeface="Calibri" panose="020F0502020204030204" pitchFamily="34" charset="0"/>
                    <a:ea typeface="宋体" panose="02010600030101010101" pitchFamily="2" charset="-122"/>
                    <a:cs typeface="Times New Roman" panose="02020603050405020304" pitchFamily="18" charset="0"/>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zh-CN" sz="2400" kern="100">
                    <a:effectLst/>
                    <a:latin typeface="Calibri" panose="020F0502020204030204" pitchFamily="34" charset="0"/>
                    <a:ea typeface="宋体" panose="02010600030101010101" pitchFamily="2" charset="-122"/>
                    <a:cs typeface="Times New Roman" panose="02020603050405020304" pitchFamily="18" charset="0"/>
                  </a:rPr>
                  <a:t>硬件部分</a:t>
                </a:r>
              </a:p>
            </p:txBody>
          </p:sp>
          <p:grpSp>
            <p:nvGrpSpPr>
              <p:cNvPr id="12" name="组合 11"/>
              <p:cNvGrpSpPr/>
              <p:nvPr/>
            </p:nvGrpSpPr>
            <p:grpSpPr>
              <a:xfrm>
                <a:off x="232913" y="103517"/>
                <a:ext cx="4027745" cy="1206871"/>
                <a:chOff x="0" y="0"/>
                <a:chExt cx="4027745" cy="1206871"/>
              </a:xfrm>
            </p:grpSpPr>
            <p:sp>
              <p:nvSpPr>
                <p:cNvPr id="13" name="文本框 5"/>
                <p:cNvSpPr txBox="1">
                  <a:spLocks noChangeArrowheads="1"/>
                </p:cNvSpPr>
                <p:nvPr/>
              </p:nvSpPr>
              <p:spPr bwMode="auto">
                <a:xfrm>
                  <a:off x="2208362" y="707366"/>
                  <a:ext cx="869950" cy="4965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zh-CN" sz="2400" kern="100">
                      <a:effectLst/>
                      <a:latin typeface="Calibri" panose="020F0502020204030204" pitchFamily="34" charset="0"/>
                      <a:ea typeface="宋体" panose="02010600030101010101" pitchFamily="2" charset="-122"/>
                      <a:cs typeface="Times New Roman" panose="02020603050405020304" pitchFamily="18" charset="0"/>
                    </a:rPr>
                    <a:t>信号处理</a:t>
                  </a:r>
                </a:p>
                <a:p>
                  <a:pPr algn="ctr">
                    <a:spcAft>
                      <a:spcPts val="0"/>
                    </a:spcAft>
                  </a:pPr>
                  <a:r>
                    <a:rPr lang="zh-CN" sz="2400" kern="100">
                      <a:effectLst/>
                      <a:latin typeface="Calibri" panose="020F0502020204030204" pitchFamily="34" charset="0"/>
                      <a:ea typeface="宋体" panose="02010600030101010101" pitchFamily="2" charset="-122"/>
                      <a:cs typeface="Times New Roman" panose="02020603050405020304" pitchFamily="18" charset="0"/>
                    </a:rPr>
                    <a:t>电路</a:t>
                  </a:r>
                </a:p>
              </p:txBody>
            </p:sp>
            <p:sp>
              <p:nvSpPr>
                <p:cNvPr id="14" name="文本框 4"/>
                <p:cNvSpPr txBox="1">
                  <a:spLocks noChangeArrowheads="1"/>
                </p:cNvSpPr>
                <p:nvPr/>
              </p:nvSpPr>
              <p:spPr bwMode="auto">
                <a:xfrm>
                  <a:off x="828136" y="681487"/>
                  <a:ext cx="869950" cy="4965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zh-CN" sz="2400" kern="100">
                      <a:effectLst/>
                      <a:latin typeface="Calibri" panose="020F0502020204030204" pitchFamily="34" charset="0"/>
                      <a:ea typeface="宋体" panose="02010600030101010101" pitchFamily="2" charset="-122"/>
                      <a:cs typeface="Times New Roman" panose="02020603050405020304" pitchFamily="18" charset="0"/>
                    </a:rPr>
                    <a:t>前端控制部分</a:t>
                  </a:r>
                  <a:r>
                    <a:rPr lang="en-US" sz="2400" kern="100">
                      <a:effectLst/>
                      <a:latin typeface="Calibri" panose="020F0502020204030204" pitchFamily="34" charset="0"/>
                      <a:ea typeface="宋体" panose="02010600030101010101" pitchFamily="2" charset="-122"/>
                      <a:cs typeface="Times New Roman" panose="02020603050405020304" pitchFamily="18" charset="0"/>
                    </a:rPr>
                    <a:t>(</a:t>
                  </a:r>
                  <a:r>
                    <a:rPr lang="zh-CN" sz="2400" kern="100">
                      <a:effectLst/>
                      <a:latin typeface="Calibri" panose="020F0502020204030204" pitchFamily="34" charset="0"/>
                      <a:ea typeface="宋体" panose="02010600030101010101" pitchFamily="2" charset="-122"/>
                      <a:cs typeface="Times New Roman" panose="02020603050405020304" pitchFamily="18" charset="0"/>
                    </a:rPr>
                    <a:t>执行器</a:t>
                  </a:r>
                  <a:r>
                    <a:rPr lang="en-US" sz="2400" kern="100">
                      <a:effectLst/>
                      <a:latin typeface="Calibri" panose="020F0502020204030204" pitchFamily="34" charset="0"/>
                      <a:ea typeface="宋体" panose="02010600030101010101" pitchFamily="2" charset="-122"/>
                      <a:cs typeface="Times New Roman" panose="02020603050405020304" pitchFamily="18" charset="0"/>
                    </a:rPr>
                    <a:t>)</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文本框 12"/>
                <p:cNvSpPr txBox="1">
                  <a:spLocks noChangeArrowheads="1"/>
                </p:cNvSpPr>
                <p:nvPr/>
              </p:nvSpPr>
              <p:spPr bwMode="auto">
                <a:xfrm>
                  <a:off x="3597215" y="17253"/>
                  <a:ext cx="430530" cy="11842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zh-CN" sz="2400" kern="100">
                      <a:effectLst/>
                      <a:latin typeface="Calibri" panose="020F0502020204030204" pitchFamily="34" charset="0"/>
                      <a:ea typeface="宋体" panose="02010600030101010101" pitchFamily="2" charset="-122"/>
                      <a:cs typeface="Times New Roman" panose="02020603050405020304" pitchFamily="18" charset="0"/>
                    </a:rPr>
                    <a:t>计算机</a:t>
                  </a:r>
                </a:p>
                <a:p>
                  <a:pPr algn="ctr">
                    <a:spcAft>
                      <a:spcPts val="0"/>
                    </a:spcAft>
                  </a:pPr>
                  <a:r>
                    <a:rPr lang="zh-CN" sz="2400" kern="100">
                      <a:effectLst/>
                      <a:latin typeface="Calibri" panose="020F0502020204030204" pitchFamily="34" charset="0"/>
                      <a:ea typeface="宋体" panose="02010600030101010101" pitchFamily="2" charset="-122"/>
                      <a:cs typeface="Times New Roman" panose="02020603050405020304" pitchFamily="18" charset="0"/>
                    </a:rPr>
                    <a:t>系统</a:t>
                  </a:r>
                </a:p>
              </p:txBody>
            </p:sp>
            <p:sp>
              <p:nvSpPr>
                <p:cNvPr id="16" name="文本框 7"/>
                <p:cNvSpPr txBox="1">
                  <a:spLocks noChangeArrowheads="1"/>
                </p:cNvSpPr>
                <p:nvPr/>
              </p:nvSpPr>
              <p:spPr bwMode="auto">
                <a:xfrm>
                  <a:off x="845388" y="8626"/>
                  <a:ext cx="869950" cy="4965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zh-CN" sz="2400" kern="100">
                      <a:effectLst/>
                      <a:latin typeface="Calibri" panose="020F0502020204030204" pitchFamily="34" charset="0"/>
                      <a:ea typeface="宋体" panose="02010600030101010101" pitchFamily="2" charset="-122"/>
                      <a:cs typeface="Times New Roman" panose="02020603050405020304" pitchFamily="18" charset="0"/>
                    </a:rPr>
                    <a:t>前端测量部分</a:t>
                  </a:r>
                  <a:r>
                    <a:rPr lang="en-US" sz="2400" kern="100">
                      <a:effectLst/>
                      <a:latin typeface="Calibri" panose="020F0502020204030204" pitchFamily="34" charset="0"/>
                      <a:ea typeface="宋体" panose="02010600030101010101" pitchFamily="2" charset="-122"/>
                      <a:cs typeface="Times New Roman" panose="02020603050405020304" pitchFamily="18" charset="0"/>
                    </a:rPr>
                    <a:t>(</a:t>
                  </a:r>
                  <a:r>
                    <a:rPr lang="zh-CN" sz="2400" kern="100">
                      <a:effectLst/>
                      <a:latin typeface="Calibri" panose="020F0502020204030204" pitchFamily="34" charset="0"/>
                      <a:ea typeface="宋体" panose="02010600030101010101" pitchFamily="2" charset="-122"/>
                      <a:cs typeface="Times New Roman" panose="02020603050405020304" pitchFamily="18" charset="0"/>
                    </a:rPr>
                    <a:t>传感器</a:t>
                  </a:r>
                  <a:r>
                    <a:rPr lang="en-US" sz="2400" kern="100">
                      <a:effectLst/>
                      <a:latin typeface="Calibri" panose="020F0502020204030204" pitchFamily="34" charset="0"/>
                      <a:ea typeface="宋体" panose="02010600030101010101" pitchFamily="2" charset="-122"/>
                      <a:cs typeface="Times New Roman" panose="02020603050405020304" pitchFamily="18" charset="0"/>
                    </a:rPr>
                    <a:t>)</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7" name="文本框 10"/>
                <p:cNvSpPr txBox="1">
                  <a:spLocks noChangeArrowheads="1"/>
                </p:cNvSpPr>
                <p:nvPr/>
              </p:nvSpPr>
              <p:spPr bwMode="auto">
                <a:xfrm>
                  <a:off x="2216988" y="0"/>
                  <a:ext cx="869950" cy="4965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zh-CN" sz="2400" kern="100">
                      <a:effectLst/>
                      <a:latin typeface="Calibri" panose="020F0502020204030204" pitchFamily="34" charset="0"/>
                      <a:ea typeface="宋体" panose="02010600030101010101" pitchFamily="2" charset="-122"/>
                      <a:cs typeface="Times New Roman" panose="02020603050405020304" pitchFamily="18" charset="0"/>
                    </a:rPr>
                    <a:t>信号处理</a:t>
                  </a:r>
                </a:p>
                <a:p>
                  <a:pPr algn="ctr">
                    <a:spcAft>
                      <a:spcPts val="0"/>
                    </a:spcAft>
                  </a:pPr>
                  <a:r>
                    <a:rPr lang="zh-CN" sz="2400" kern="100">
                      <a:effectLst/>
                      <a:latin typeface="Calibri" panose="020F0502020204030204" pitchFamily="34" charset="0"/>
                      <a:ea typeface="宋体" panose="02010600030101010101" pitchFamily="2" charset="-122"/>
                      <a:cs typeface="Times New Roman" panose="02020603050405020304" pitchFamily="18" charset="0"/>
                    </a:rPr>
                    <a:t>电路</a:t>
                  </a:r>
                </a:p>
              </p:txBody>
            </p:sp>
            <p:sp>
              <p:nvSpPr>
                <p:cNvPr id="18" name="文本框 8"/>
                <p:cNvSpPr txBox="1">
                  <a:spLocks noChangeArrowheads="1"/>
                </p:cNvSpPr>
                <p:nvPr/>
              </p:nvSpPr>
              <p:spPr bwMode="auto">
                <a:xfrm>
                  <a:off x="0" y="8626"/>
                  <a:ext cx="352425" cy="119824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zh-CN" sz="2400" kern="100">
                      <a:effectLst/>
                      <a:latin typeface="Calibri" panose="020F0502020204030204" pitchFamily="34" charset="0"/>
                      <a:ea typeface="宋体" panose="02010600030101010101" pitchFamily="2" charset="-122"/>
                      <a:cs typeface="Times New Roman" panose="02020603050405020304" pitchFamily="18" charset="0"/>
                    </a:rPr>
                    <a:t>测控目标</a:t>
                  </a:r>
                </a:p>
              </p:txBody>
            </p:sp>
            <p:sp>
              <p:nvSpPr>
                <p:cNvPr id="19" name="右箭头 18"/>
                <p:cNvSpPr>
                  <a:spLocks noChangeArrowheads="1"/>
                </p:cNvSpPr>
                <p:nvPr/>
              </p:nvSpPr>
              <p:spPr bwMode="auto">
                <a:xfrm>
                  <a:off x="353683" y="181155"/>
                  <a:ext cx="493395" cy="189865"/>
                </a:xfrm>
                <a:prstGeom prst="rightArrow">
                  <a:avLst>
                    <a:gd name="adj1" fmla="val 50000"/>
                    <a:gd name="adj2" fmla="val 64967"/>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zh-CN" altLang="en-US" sz="4400"/>
                </a:p>
              </p:txBody>
            </p:sp>
            <p:sp>
              <p:nvSpPr>
                <p:cNvPr id="20" name="右箭头 19"/>
                <p:cNvSpPr>
                  <a:spLocks noChangeArrowheads="1"/>
                </p:cNvSpPr>
                <p:nvPr/>
              </p:nvSpPr>
              <p:spPr bwMode="auto">
                <a:xfrm>
                  <a:off x="1725283" y="172528"/>
                  <a:ext cx="493395" cy="189865"/>
                </a:xfrm>
                <a:prstGeom prst="rightArrow">
                  <a:avLst>
                    <a:gd name="adj1" fmla="val 50000"/>
                    <a:gd name="adj2" fmla="val 64967"/>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zh-CN" altLang="en-US" sz="4400"/>
                </a:p>
              </p:txBody>
            </p:sp>
            <p:sp>
              <p:nvSpPr>
                <p:cNvPr id="21" name="右箭头 20"/>
                <p:cNvSpPr>
                  <a:spLocks noChangeArrowheads="1"/>
                </p:cNvSpPr>
                <p:nvPr/>
              </p:nvSpPr>
              <p:spPr bwMode="auto">
                <a:xfrm>
                  <a:off x="3096883" y="138023"/>
                  <a:ext cx="493395" cy="189865"/>
                </a:xfrm>
                <a:prstGeom prst="rightArrow">
                  <a:avLst>
                    <a:gd name="adj1" fmla="val 50000"/>
                    <a:gd name="adj2" fmla="val 64967"/>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zh-CN" altLang="en-US" sz="4400"/>
                </a:p>
              </p:txBody>
            </p:sp>
            <p:sp>
              <p:nvSpPr>
                <p:cNvPr id="22" name="右箭头 21"/>
                <p:cNvSpPr>
                  <a:spLocks noChangeArrowheads="1"/>
                </p:cNvSpPr>
                <p:nvPr/>
              </p:nvSpPr>
              <p:spPr bwMode="auto">
                <a:xfrm rot="10800000">
                  <a:off x="3096883" y="862642"/>
                  <a:ext cx="493395" cy="189865"/>
                </a:xfrm>
                <a:prstGeom prst="rightArrow">
                  <a:avLst>
                    <a:gd name="adj1" fmla="val 50000"/>
                    <a:gd name="adj2" fmla="val 64967"/>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zh-CN" altLang="en-US" sz="4400"/>
                </a:p>
              </p:txBody>
            </p:sp>
            <p:sp>
              <p:nvSpPr>
                <p:cNvPr id="23" name="右箭头 22"/>
                <p:cNvSpPr>
                  <a:spLocks noChangeArrowheads="1"/>
                </p:cNvSpPr>
                <p:nvPr/>
              </p:nvSpPr>
              <p:spPr bwMode="auto">
                <a:xfrm rot="10800000">
                  <a:off x="1716656" y="836762"/>
                  <a:ext cx="493395" cy="189865"/>
                </a:xfrm>
                <a:prstGeom prst="rightArrow">
                  <a:avLst>
                    <a:gd name="adj1" fmla="val 50000"/>
                    <a:gd name="adj2" fmla="val 64967"/>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zh-CN" altLang="en-US" sz="4400"/>
                </a:p>
              </p:txBody>
            </p:sp>
            <p:sp>
              <p:nvSpPr>
                <p:cNvPr id="24" name="右箭头 23"/>
                <p:cNvSpPr>
                  <a:spLocks noChangeArrowheads="1"/>
                </p:cNvSpPr>
                <p:nvPr/>
              </p:nvSpPr>
              <p:spPr bwMode="auto">
                <a:xfrm rot="10800000">
                  <a:off x="353683" y="828136"/>
                  <a:ext cx="493395" cy="189865"/>
                </a:xfrm>
                <a:prstGeom prst="rightArrow">
                  <a:avLst>
                    <a:gd name="adj1" fmla="val 50000"/>
                    <a:gd name="adj2" fmla="val 64967"/>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zh-CN" altLang="en-US" sz="4400"/>
                </a:p>
              </p:txBody>
            </p:sp>
          </p:grpSp>
        </p:grpSp>
        <p:sp>
          <p:nvSpPr>
            <p:cNvPr id="8" name="文本框 2"/>
            <p:cNvSpPr txBox="1">
              <a:spLocks noChangeArrowheads="1"/>
            </p:cNvSpPr>
            <p:nvPr/>
          </p:nvSpPr>
          <p:spPr bwMode="auto">
            <a:xfrm>
              <a:off x="0" y="302821"/>
              <a:ext cx="4537075" cy="29845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zh-CN" sz="2400" kern="100" dirty="0">
                  <a:effectLst/>
                  <a:latin typeface="Calibri" panose="020F0502020204030204" pitchFamily="34" charset="0"/>
                  <a:ea typeface="宋体" panose="02010600030101010101" pitchFamily="2" charset="-122"/>
                  <a:cs typeface="Times New Roman" panose="02020603050405020304" pitchFamily="18" charset="0"/>
                </a:rPr>
                <a:t>操作系统（可选）</a:t>
              </a:r>
            </a:p>
          </p:txBody>
        </p:sp>
        <p:sp>
          <p:nvSpPr>
            <p:cNvPr id="9" name="文本框 2"/>
            <p:cNvSpPr txBox="1">
              <a:spLocks noChangeArrowheads="1"/>
            </p:cNvSpPr>
            <p:nvPr/>
          </p:nvSpPr>
          <p:spPr bwMode="auto">
            <a:xfrm>
              <a:off x="0" y="5938"/>
              <a:ext cx="4537075" cy="29845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zh-CN" sz="2400" kern="100" dirty="0">
                  <a:effectLst/>
                  <a:latin typeface="Calibri" panose="020F0502020204030204" pitchFamily="34" charset="0"/>
                  <a:ea typeface="宋体" panose="02010600030101010101" pitchFamily="2" charset="-122"/>
                  <a:cs typeface="Times New Roman" panose="02020603050405020304" pitchFamily="18" charset="0"/>
                </a:rPr>
                <a:t>算法与程序设计</a:t>
              </a:r>
            </a:p>
          </p:txBody>
        </p:sp>
        <p:sp>
          <p:nvSpPr>
            <p:cNvPr id="10" name="文本框 2"/>
            <p:cNvSpPr txBox="1">
              <a:spLocks noChangeArrowheads="1"/>
            </p:cNvSpPr>
            <p:nvPr/>
          </p:nvSpPr>
          <p:spPr bwMode="auto">
            <a:xfrm>
              <a:off x="4073236" y="0"/>
              <a:ext cx="462915" cy="60071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zh-CN" sz="2400" kern="100">
                  <a:effectLst/>
                  <a:latin typeface="Calibri" panose="020F0502020204030204" pitchFamily="34" charset="0"/>
                  <a:ea typeface="宋体" panose="02010600030101010101" pitchFamily="2" charset="-122"/>
                  <a:cs typeface="Times New Roman" panose="02020603050405020304" pitchFamily="18" charset="0"/>
                </a:rPr>
                <a:t>软件部分</a:t>
              </a:r>
            </a:p>
          </p:txBody>
        </p:sp>
      </p:grpSp>
      <p:sp>
        <p:nvSpPr>
          <p:cNvPr id="26" name="矩形 25"/>
          <p:cNvSpPr/>
          <p:nvPr/>
        </p:nvSpPr>
        <p:spPr>
          <a:xfrm>
            <a:off x="3953974" y="6265634"/>
            <a:ext cx="3756156" cy="369332"/>
          </a:xfrm>
          <a:prstGeom prst="rect">
            <a:avLst/>
          </a:prstGeom>
        </p:spPr>
        <p:txBody>
          <a:bodyPr wrap="none">
            <a:spAutoFit/>
          </a:bodyPr>
          <a:lstStyle/>
          <a:p>
            <a:pPr marL="504825" algn="ctr">
              <a:spcAft>
                <a:spcPts val="0"/>
              </a:spcAft>
            </a:pPr>
            <a:r>
              <a:rPr lang="zh-CN" altLang="zh-CN" kern="100" dirty="0">
                <a:latin typeface="Calibri" panose="020F0502020204030204" pitchFamily="34" charset="0"/>
                <a:cs typeface="Times New Roman" panose="02020603050405020304" pitchFamily="18" charset="0"/>
              </a:rPr>
              <a:t>图</a:t>
            </a:r>
            <a:r>
              <a:rPr lang="en-US" altLang="zh-CN" kern="100" dirty="0">
                <a:latin typeface="Calibri" panose="020F0502020204030204" pitchFamily="34" charset="0"/>
                <a:cs typeface="Times New Roman" panose="02020603050405020304" pitchFamily="18" charset="0"/>
              </a:rPr>
              <a:t>1.1</a:t>
            </a:r>
            <a:r>
              <a:rPr lang="zh-CN" altLang="zh-CN" kern="100" dirty="0">
                <a:latin typeface="Calibri" panose="020F0502020204030204" pitchFamily="34" charset="0"/>
                <a:cs typeface="Times New Roman" panose="02020603050405020304" pitchFamily="18" charset="0"/>
              </a:rPr>
              <a:t>：传感器与综合技术概图</a:t>
            </a:r>
            <a:endParaRPr lang="zh-CN" altLang="zh-CN" sz="1400"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56139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1.2</a:t>
            </a:r>
            <a:r>
              <a:rPr lang="zh-CN" altLang="en-US" dirty="0" smtClean="0"/>
              <a:t>电子电路设计软件</a:t>
            </a:r>
            <a:endParaRPr lang="zh-CN" altLang="en-US" dirty="0"/>
          </a:p>
        </p:txBody>
      </p:sp>
      <p:sp>
        <p:nvSpPr>
          <p:cNvPr id="3" name="内容占位符 2"/>
          <p:cNvSpPr>
            <a:spLocks noGrp="1"/>
          </p:cNvSpPr>
          <p:nvPr>
            <p:ph idx="1"/>
          </p:nvPr>
        </p:nvSpPr>
        <p:spPr/>
        <p:txBody>
          <a:bodyPr/>
          <a:lstStyle/>
          <a:p>
            <a:r>
              <a:rPr lang="en-US" altLang="zh-CN" dirty="0"/>
              <a:t>Altium Desinger6.5</a:t>
            </a:r>
            <a:r>
              <a:rPr lang="zh-CN" altLang="zh-CN" dirty="0"/>
              <a:t>（以下简称</a:t>
            </a:r>
            <a:r>
              <a:rPr lang="en-US" altLang="zh-CN" dirty="0"/>
              <a:t>AD6</a:t>
            </a:r>
            <a:r>
              <a:rPr lang="zh-CN" altLang="zh-CN" dirty="0"/>
              <a:t>）版本电路设计软件</a:t>
            </a:r>
            <a:r>
              <a:rPr lang="zh-CN" altLang="zh-CN" dirty="0" smtClean="0"/>
              <a:t>。</a:t>
            </a:r>
            <a:endParaRPr lang="en-US" altLang="zh-CN" dirty="0" smtClean="0"/>
          </a:p>
          <a:p>
            <a:r>
              <a:rPr lang="zh-CN" altLang="en-US" dirty="0" smtClean="0"/>
              <a:t>使用</a:t>
            </a:r>
            <a:r>
              <a:rPr lang="en-US" altLang="zh-CN" dirty="0" smtClean="0"/>
              <a:t>AD</a:t>
            </a:r>
            <a:r>
              <a:rPr lang="zh-CN" altLang="en-US" dirty="0" smtClean="0"/>
              <a:t>软件进行电路设计</a:t>
            </a:r>
            <a:r>
              <a:rPr lang="zh-CN" altLang="zh-CN" dirty="0" smtClean="0"/>
              <a:t>两</a:t>
            </a:r>
            <a:r>
              <a:rPr lang="zh-CN" altLang="zh-CN" dirty="0"/>
              <a:t>部分是最重要</a:t>
            </a:r>
            <a:r>
              <a:rPr lang="zh-CN" altLang="zh-CN" dirty="0" smtClean="0"/>
              <a:t>的</a:t>
            </a:r>
            <a:endParaRPr lang="en-US" altLang="zh-CN" dirty="0" smtClean="0"/>
          </a:p>
          <a:p>
            <a:pPr lvl="1"/>
            <a:r>
              <a:rPr lang="zh-CN" altLang="zh-CN" dirty="0" smtClean="0"/>
              <a:t>第</a:t>
            </a:r>
            <a:r>
              <a:rPr lang="zh-CN" altLang="zh-CN" dirty="0"/>
              <a:t>一部分就是原理图设计，原理图设计完成了理论验证工作；其意思是：你的电路设计从软件的角度是正确的</a:t>
            </a:r>
            <a:r>
              <a:rPr lang="zh-CN" altLang="zh-CN" dirty="0" smtClean="0"/>
              <a:t>。</a:t>
            </a:r>
            <a:endParaRPr lang="en-US" altLang="zh-CN" dirty="0" smtClean="0"/>
          </a:p>
          <a:p>
            <a:pPr lvl="1"/>
            <a:r>
              <a:rPr lang="zh-CN" altLang="zh-CN" dirty="0" smtClean="0"/>
              <a:t>第</a:t>
            </a:r>
            <a:r>
              <a:rPr lang="zh-CN" altLang="zh-CN" dirty="0"/>
              <a:t>二部分就是</a:t>
            </a:r>
            <a:r>
              <a:rPr lang="en-US" altLang="zh-CN" dirty="0"/>
              <a:t>PCB</a:t>
            </a:r>
            <a:r>
              <a:rPr lang="zh-CN" altLang="zh-CN" dirty="0"/>
              <a:t>设计，</a:t>
            </a:r>
            <a:r>
              <a:rPr lang="en-US" altLang="zh-CN" dirty="0"/>
              <a:t>PCB</a:t>
            </a:r>
            <a:r>
              <a:rPr lang="zh-CN" altLang="zh-CN" dirty="0"/>
              <a:t>设计完成了实际电路生产之前的硬件线路定义，包含元件位置、走线的位置、长短、粗细等问题。即：完成了实际的电路物理设计</a:t>
            </a:r>
            <a:r>
              <a:rPr lang="zh-CN" altLang="zh-CN" dirty="0" smtClean="0"/>
              <a:t>。</a:t>
            </a:r>
            <a:endParaRPr lang="en-US" altLang="zh-CN" dirty="0"/>
          </a:p>
          <a:p>
            <a:pPr marL="457200" lvl="1" indent="0">
              <a:buNone/>
            </a:pPr>
            <a:endParaRPr lang="en-US" altLang="zh-CN" dirty="0" smtClean="0"/>
          </a:p>
        </p:txBody>
      </p:sp>
    </p:spTree>
    <p:extLst>
      <p:ext uri="{BB962C8B-B14F-4D97-AF65-F5344CB8AC3E}">
        <p14:creationId xmlns:p14="http://schemas.microsoft.com/office/powerpoint/2010/main" val="12980679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a:t>AD6</a:t>
            </a:r>
            <a:r>
              <a:rPr lang="zh-CN" altLang="zh-CN" dirty="0"/>
              <a:t>软件而言，重点需要掌握如下三个要点：</a:t>
            </a:r>
          </a:p>
          <a:p>
            <a:pPr marL="0" lvl="0" indent="0">
              <a:buNone/>
            </a:pPr>
            <a:r>
              <a:rPr lang="en-US" altLang="zh-CN" dirty="0" smtClean="0"/>
              <a:t>1</a:t>
            </a:r>
            <a:r>
              <a:rPr lang="zh-CN" altLang="en-US" dirty="0" smtClean="0"/>
              <a:t>）</a:t>
            </a:r>
            <a:r>
              <a:rPr lang="zh-CN" altLang="zh-CN" dirty="0" smtClean="0"/>
              <a:t>原</a:t>
            </a:r>
            <a:r>
              <a:rPr lang="zh-CN" altLang="zh-CN" dirty="0"/>
              <a:t>理图绘制：简单原理图绘制、元件与元件库制</a:t>
            </a:r>
            <a:r>
              <a:rPr lang="zh-CN" altLang="zh-CN" dirty="0" smtClean="0"/>
              <a:t>作</a:t>
            </a:r>
            <a:endParaRPr lang="en-US" altLang="zh-CN" dirty="0" smtClean="0"/>
          </a:p>
          <a:p>
            <a:pPr marL="0" lvl="0" indent="0">
              <a:buNone/>
            </a:pPr>
            <a:r>
              <a:rPr lang="en-US" altLang="zh-CN" dirty="0" smtClean="0"/>
              <a:t>2</a:t>
            </a:r>
            <a:r>
              <a:rPr lang="zh-CN" altLang="en-US" dirty="0" smtClean="0"/>
              <a:t>）</a:t>
            </a:r>
            <a:r>
              <a:rPr lang="zh-CN" altLang="zh-CN" dirty="0" smtClean="0"/>
              <a:t>从</a:t>
            </a:r>
            <a:r>
              <a:rPr lang="zh-CN" altLang="zh-CN" dirty="0"/>
              <a:t>原理图进行编译自动导出</a:t>
            </a:r>
            <a:r>
              <a:rPr lang="en-US" altLang="zh-CN" dirty="0" smtClean="0"/>
              <a:t>PCB</a:t>
            </a:r>
          </a:p>
          <a:p>
            <a:pPr marL="0" lvl="0" indent="0">
              <a:buNone/>
            </a:pPr>
            <a:r>
              <a:rPr lang="en-US" altLang="zh-CN" dirty="0" smtClean="0"/>
              <a:t>3</a:t>
            </a:r>
            <a:r>
              <a:rPr lang="zh-CN" altLang="en-US" dirty="0" smtClean="0"/>
              <a:t>）</a:t>
            </a:r>
            <a:r>
              <a:rPr lang="en-US" altLang="zh-CN" dirty="0" smtClean="0"/>
              <a:t>PCB</a:t>
            </a:r>
            <a:r>
              <a:rPr lang="zh-CN" altLang="zh-CN" dirty="0"/>
              <a:t>绘制：简单</a:t>
            </a:r>
            <a:r>
              <a:rPr lang="en-US" altLang="zh-CN" dirty="0"/>
              <a:t>PCB</a:t>
            </a:r>
            <a:r>
              <a:rPr lang="zh-CN" altLang="zh-CN" dirty="0"/>
              <a:t>绘制、元件封装与封装库制作</a:t>
            </a:r>
          </a:p>
          <a:p>
            <a:endParaRPr lang="zh-CN" altLang="en-US" dirty="0"/>
          </a:p>
        </p:txBody>
      </p:sp>
      <p:sp>
        <p:nvSpPr>
          <p:cNvPr id="4" name="标题 1"/>
          <p:cNvSpPr>
            <a:spLocks noGrp="1"/>
          </p:cNvSpPr>
          <p:nvPr>
            <p:ph type="title"/>
          </p:nvPr>
        </p:nvSpPr>
        <p:spPr>
          <a:xfrm>
            <a:off x="838200" y="365125"/>
            <a:ext cx="10515600" cy="1325563"/>
          </a:xfrm>
        </p:spPr>
        <p:txBody>
          <a:bodyPr/>
          <a:lstStyle/>
          <a:p>
            <a:r>
              <a:rPr lang="en-US" altLang="zh-CN" dirty="0" smtClean="0"/>
              <a:t>1.2</a:t>
            </a:r>
            <a:r>
              <a:rPr lang="zh-CN" altLang="en-US" dirty="0" smtClean="0"/>
              <a:t>电子电路设计软件</a:t>
            </a:r>
            <a:endParaRPr lang="zh-CN" altLang="en-US" dirty="0"/>
          </a:p>
        </p:txBody>
      </p:sp>
    </p:spTree>
    <p:extLst>
      <p:ext uri="{BB962C8B-B14F-4D97-AF65-F5344CB8AC3E}">
        <p14:creationId xmlns:p14="http://schemas.microsoft.com/office/powerpoint/2010/main" val="76340886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TotalTime>
  <Words>1001</Words>
  <Application>Microsoft Office PowerPoint</Application>
  <PresentationFormat>自定义</PresentationFormat>
  <Paragraphs>148</Paragraphs>
  <Slides>22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Office 主题</vt:lpstr>
      <vt:lpstr>Visio</vt:lpstr>
      <vt:lpstr>传感器与综合控制技术</vt:lpstr>
      <vt:lpstr>PowerPoint 演示文稿</vt:lpstr>
      <vt:lpstr>Introduction</vt:lpstr>
      <vt:lpstr>本章要点</vt:lpstr>
      <vt:lpstr>目录</vt:lpstr>
      <vt:lpstr>1.1传感器与综合技术概述</vt:lpstr>
      <vt:lpstr>1.1传感器与综合技术概述</vt:lpstr>
      <vt:lpstr>1.2电子电路设计软件</vt:lpstr>
      <vt:lpstr>1.2电子电路设计软件</vt:lpstr>
      <vt:lpstr>1.2电子电路设计软件</vt:lpstr>
      <vt:lpstr>1.3单片机技术</vt:lpstr>
      <vt:lpstr>1.3单片机技术</vt:lpstr>
      <vt:lpstr>1.3单片机技术</vt:lpstr>
      <vt:lpstr>1.4单片机C语言程序设计技术</vt:lpstr>
      <vt:lpstr>1.4单片机C语言程序设计技术</vt:lpstr>
      <vt:lpstr>1.4单片机C语言程序设计技术</vt:lpstr>
      <vt:lpstr>1.5传感器技术</vt:lpstr>
      <vt:lpstr>1.5传感器技术</vt:lpstr>
      <vt:lpstr>1.5传感器技术</vt:lpstr>
      <vt:lpstr>1.5传感器技术</vt:lpstr>
      <vt:lpstr>1.5传感器技术</vt:lpstr>
      <vt:lpstr>现场实训：先定一个小目标</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传感器与综合控制技术</dc:title>
  <dc:creator>Administrator</dc:creator>
  <cp:lastModifiedBy>微软用户</cp:lastModifiedBy>
  <cp:revision>20</cp:revision>
  <dcterms:created xsi:type="dcterms:W3CDTF">2017-02-11T12:53:47Z</dcterms:created>
  <dcterms:modified xsi:type="dcterms:W3CDTF">2017-02-15T01:34:07Z</dcterms:modified>
</cp:coreProperties>
</file>