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61" r:id="rId5"/>
    <p:sldId id="262" r:id="rId6"/>
    <p:sldId id="263" r:id="rId7"/>
    <p:sldId id="264" r:id="rId8"/>
    <p:sldId id="259" r:id="rId9"/>
    <p:sldId id="265" r:id="rId10"/>
    <p:sldId id="267" r:id="rId11"/>
    <p:sldId id="268" r:id="rId12"/>
    <p:sldId id="266" r:id="rId13"/>
    <p:sldId id="271" r:id="rId14"/>
    <p:sldId id="272" r:id="rId15"/>
    <p:sldId id="273" r:id="rId16"/>
    <p:sldId id="274" r:id="rId17"/>
    <p:sldId id="275" r:id="rId18"/>
    <p:sldId id="260" r:id="rId19"/>
    <p:sldId id="276" r:id="rId20"/>
    <p:sldId id="280" r:id="rId21"/>
    <p:sldId id="277" r:id="rId22"/>
    <p:sldId id="282" r:id="rId23"/>
    <p:sldId id="278" r:id="rId24"/>
    <p:sldId id="281" r:id="rId25"/>
    <p:sldId id="283" r:id="rId26"/>
    <p:sldId id="284" r:id="rId27"/>
    <p:sldId id="285" r:id="rId28"/>
    <p:sldId id="286" r:id="rId29"/>
    <p:sldId id="288" r:id="rId30"/>
    <p:sldId id="287" r:id="rId31"/>
    <p:sldId id="289" r:id="rId32"/>
    <p:sldId id="290" r:id="rId33"/>
    <p:sldId id="291" r:id="rId34"/>
    <p:sldId id="292" r:id="rId35"/>
    <p:sldId id="293" r:id="rId36"/>
    <p:sldId id="294" r:id="rId37"/>
    <p:sldId id="295"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415"/>
    <p:restoredTop sz="91071"/>
  </p:normalViewPr>
  <p:slideViewPr>
    <p:cSldViewPr snapToGrid="0" snapToObjects="1">
      <p:cViewPr varScale="1">
        <p:scale>
          <a:sx n="50" d="100"/>
          <a:sy n="50" d="100"/>
        </p:scale>
        <p:origin x="-96" y="-91"/>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ltLang="zh-CN"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ltLang="zh-CN"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ltLang="zh-CN"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ltLang="zh-CN"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ltLang="zh-CN"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ltLang="zh-CN"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3/28/2016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dirty="0"/>
              <a:t>第</a:t>
            </a:r>
            <a:r>
              <a:rPr lang="en-US" altLang="zh-CN" dirty="0"/>
              <a:t>2</a:t>
            </a:r>
            <a:r>
              <a:rPr lang="zh-CN" altLang="en-US" dirty="0" smtClean="0"/>
              <a:t>章</a:t>
            </a:r>
            <a:br>
              <a:rPr lang="zh-CN" altLang="en-US" dirty="0" smtClean="0"/>
            </a:br>
            <a:r>
              <a:rPr lang="zh-CN" altLang="en-US" dirty="0" smtClean="0"/>
              <a:t>黑客</a:t>
            </a:r>
            <a:r>
              <a:rPr lang="zh-CN" altLang="en-US" dirty="0"/>
              <a:t>攻击分析</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2117593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2.2.1 </a:t>
            </a:r>
            <a:r>
              <a:rPr lang="zh-CN" altLang="en-US" b="1" dirty="0"/>
              <a:t>黑客攻击分类</a:t>
            </a:r>
            <a:endParaRPr lang="en-US" dirty="0"/>
          </a:p>
        </p:txBody>
      </p:sp>
      <p:sp>
        <p:nvSpPr>
          <p:cNvPr id="3" name="Content Placeholder 2"/>
          <p:cNvSpPr>
            <a:spLocks noGrp="1"/>
          </p:cNvSpPr>
          <p:nvPr>
            <p:ph sz="quarter" idx="13"/>
          </p:nvPr>
        </p:nvSpPr>
        <p:spPr>
          <a:xfrm>
            <a:off x="913774" y="2367092"/>
            <a:ext cx="10363826" cy="4108659"/>
          </a:xfrm>
        </p:spPr>
        <p:txBody>
          <a:bodyPr>
            <a:normAutofit lnSpcReduction="10000"/>
          </a:bodyPr>
          <a:lstStyle/>
          <a:p>
            <a:r>
              <a:rPr lang="zh-CN" altLang="en-US" dirty="0"/>
              <a:t>基于多维属性的攻击分类</a:t>
            </a:r>
            <a:r>
              <a:rPr lang="en-US" dirty="0"/>
              <a:t> </a:t>
            </a:r>
            <a:endParaRPr lang="zh-CN" altLang="en-US" dirty="0" smtClean="0"/>
          </a:p>
          <a:p>
            <a:pPr lvl="1"/>
            <a:r>
              <a:rPr lang="zh-CN" altLang="en-US" dirty="0"/>
              <a:t>基于攻击实施过程的分类用攻击者类型、使用的工具、攻击机理、攻击的结果、攻击的目的五个阶段来描述</a:t>
            </a:r>
            <a:r>
              <a:rPr lang="zh-CN" altLang="en-US" dirty="0" smtClean="0"/>
              <a:t>攻击</a:t>
            </a:r>
            <a:endParaRPr lang="zh-CN" altLang="en-US" dirty="0"/>
          </a:p>
          <a:p>
            <a:pPr lvl="1"/>
            <a:r>
              <a:rPr lang="zh-CN" altLang="en-US" dirty="0" smtClean="0"/>
              <a:t>攻击者</a:t>
            </a:r>
            <a:r>
              <a:rPr lang="zh-CN" altLang="en-US" dirty="0"/>
              <a:t>包括操作员、程序员、数据录入员、内部用户和外部用户，攻击效果包括物理破坏、信息破坏、数据欺骗、窃取服务、浏览和窃取信息</a:t>
            </a:r>
          </a:p>
          <a:p>
            <a:r>
              <a:rPr lang="zh-CN" altLang="en-US" dirty="0"/>
              <a:t>基于应用或检测的攻击分类 </a:t>
            </a:r>
            <a:endParaRPr lang="zh-CN" altLang="en-US" dirty="0" smtClean="0"/>
          </a:p>
          <a:p>
            <a:pPr lvl="1"/>
            <a:r>
              <a:rPr lang="zh-CN" altLang="en-US" dirty="0"/>
              <a:t>例如：基于对</a:t>
            </a:r>
            <a:r>
              <a:rPr lang="en-US" dirty="0"/>
              <a:t>Web</a:t>
            </a:r>
            <a:r>
              <a:rPr lang="zh-CN" altLang="en-US" dirty="0"/>
              <a:t>攻击过程生命周期的理解来分类</a:t>
            </a:r>
            <a:r>
              <a:rPr lang="en-US" dirty="0"/>
              <a:t>Web</a:t>
            </a:r>
            <a:r>
              <a:rPr lang="zh-CN" altLang="en-US" dirty="0" smtClean="0"/>
              <a:t>攻击</a:t>
            </a:r>
          </a:p>
          <a:p>
            <a:pPr lvl="1"/>
            <a:r>
              <a:rPr lang="zh-CN" altLang="en-US" dirty="0" smtClean="0"/>
              <a:t>从</a:t>
            </a:r>
            <a:r>
              <a:rPr lang="zh-CN" altLang="en-US" dirty="0"/>
              <a:t>目标发现、选择策略、触发方式等角度对计算机蠕虫进行了</a:t>
            </a:r>
            <a:r>
              <a:rPr lang="zh-CN" altLang="en-US" dirty="0" smtClean="0"/>
              <a:t>描述</a:t>
            </a:r>
          </a:p>
          <a:p>
            <a:pPr lvl="1"/>
            <a:r>
              <a:rPr lang="zh-CN" altLang="en-US" dirty="0" smtClean="0"/>
              <a:t>根据</a:t>
            </a:r>
            <a:r>
              <a:rPr lang="zh-CN" altLang="en-US" dirty="0"/>
              <a:t>自动化程度、扫描策略、传播机制、攻击的漏洞、攻击速度的动态性、影响等属性对</a:t>
            </a:r>
            <a:r>
              <a:rPr lang="en-US" dirty="0" err="1"/>
              <a:t>DoS</a:t>
            </a:r>
            <a:r>
              <a:rPr lang="zh-CN" altLang="en-US" dirty="0"/>
              <a:t>攻击进行</a:t>
            </a:r>
            <a:r>
              <a:rPr lang="zh-CN" altLang="en-US" dirty="0" smtClean="0"/>
              <a:t>分类</a:t>
            </a:r>
          </a:p>
          <a:p>
            <a:pPr lvl="1"/>
            <a:r>
              <a:rPr lang="zh-CN" altLang="en-US" dirty="0" smtClean="0"/>
              <a:t>依据</a:t>
            </a:r>
            <a:r>
              <a:rPr lang="zh-CN" altLang="en-US" dirty="0"/>
              <a:t>攻击在系统审计记录中表现出来的特征进行分类等。</a:t>
            </a:r>
            <a:endParaRPr lang="en-US" dirty="0"/>
          </a:p>
          <a:p>
            <a:endParaRPr lang="zh-CN" altLang="en-US" dirty="0"/>
          </a:p>
          <a:p>
            <a:endParaRPr lang="en-US" dirty="0"/>
          </a:p>
        </p:txBody>
      </p:sp>
    </p:spTree>
    <p:extLst>
      <p:ext uri="{BB962C8B-B14F-4D97-AF65-F5344CB8AC3E}">
        <p14:creationId xmlns:p14="http://schemas.microsoft.com/office/powerpoint/2010/main" xmlns="" val="2814317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2.2.1 </a:t>
            </a:r>
            <a:r>
              <a:rPr lang="zh-CN" altLang="en-US" b="1" dirty="0"/>
              <a:t>黑客攻击分类</a:t>
            </a:r>
            <a:endParaRPr lang="en-US" dirty="0"/>
          </a:p>
        </p:txBody>
      </p:sp>
      <p:sp>
        <p:nvSpPr>
          <p:cNvPr id="3" name="Content Placeholder 2"/>
          <p:cNvSpPr>
            <a:spLocks noGrp="1"/>
          </p:cNvSpPr>
          <p:nvPr>
            <p:ph sz="quarter" idx="13"/>
          </p:nvPr>
        </p:nvSpPr>
        <p:spPr>
          <a:xfrm>
            <a:off x="913774" y="2367093"/>
            <a:ext cx="10363826" cy="3868816"/>
          </a:xfrm>
        </p:spPr>
        <p:txBody>
          <a:bodyPr>
            <a:normAutofit/>
          </a:bodyPr>
          <a:lstStyle/>
          <a:p>
            <a:r>
              <a:rPr lang="zh-CN" altLang="en-US" dirty="0"/>
              <a:t>基于多维角度的攻击</a:t>
            </a:r>
            <a:r>
              <a:rPr lang="zh-CN" altLang="en-US" dirty="0" smtClean="0"/>
              <a:t>分类</a:t>
            </a:r>
          </a:p>
          <a:p>
            <a:pPr lvl="1"/>
            <a:r>
              <a:rPr lang="zh-CN" altLang="en-US" dirty="0"/>
              <a:t>这种分类方法主要是指同时抽取攻击的多个属性，并利用这些属性组成的序列来表示一个攻击过程，或由多个属性组成的结构来表示攻击，并对过程或结构进行分类的</a:t>
            </a:r>
            <a:r>
              <a:rPr lang="zh-CN" altLang="en-US" dirty="0" smtClean="0"/>
              <a:t>方法</a:t>
            </a:r>
          </a:p>
          <a:p>
            <a:pPr lvl="1"/>
            <a:r>
              <a:rPr lang="zh-CN" altLang="en-US" dirty="0" smtClean="0"/>
              <a:t>将</a:t>
            </a:r>
            <a:r>
              <a:rPr lang="zh-CN" altLang="en-US" dirty="0"/>
              <a:t>攻击理解为一个动态的过程，将攻击过程分解成相互关联的几个独立阶段，对攻击各阶段的属性及其相互关联关系进行描述，从而准确、全面地描述攻击全过程中的各个</a:t>
            </a:r>
            <a:r>
              <a:rPr lang="zh-CN" altLang="en-US" dirty="0" smtClean="0"/>
              <a:t>阶段</a:t>
            </a:r>
            <a:endParaRPr lang="en-US" dirty="0"/>
          </a:p>
          <a:p>
            <a:pPr lvl="1"/>
            <a:r>
              <a:rPr lang="zh-CN" altLang="en-US" dirty="0"/>
              <a:t>多维角度攻击分类的基本思路是利用属性序列来描述攻击过程，利用属性结构表示</a:t>
            </a:r>
            <a:r>
              <a:rPr lang="zh-CN" altLang="en-US" dirty="0" smtClean="0"/>
              <a:t>攻击</a:t>
            </a:r>
          </a:p>
          <a:p>
            <a:pPr lvl="1"/>
            <a:r>
              <a:rPr lang="zh-CN" altLang="en-US" dirty="0" smtClean="0"/>
              <a:t>攻击</a:t>
            </a:r>
            <a:r>
              <a:rPr lang="zh-CN" altLang="en-US" dirty="0"/>
              <a:t>的属性可分为攻击技术方法、攻击的平台、攻击的平台依赖性、攻击编程经验、攻击的来源、攻击入口、漏洞的利用、攻击的对象、攻击的意图、攻击的后果、攻击的破坏程度、攻击的防治难度、攻击的传播性与繁殖能力</a:t>
            </a:r>
            <a:r>
              <a:rPr lang="zh-CN" altLang="en-US" dirty="0" smtClean="0"/>
              <a:t>等</a:t>
            </a:r>
            <a:endParaRPr lang="en-US" dirty="0"/>
          </a:p>
          <a:p>
            <a:endParaRPr lang="en-US" dirty="0"/>
          </a:p>
          <a:p>
            <a:endParaRPr lang="en-US" dirty="0"/>
          </a:p>
        </p:txBody>
      </p:sp>
    </p:spTree>
    <p:extLst>
      <p:ext uri="{BB962C8B-B14F-4D97-AF65-F5344CB8AC3E}">
        <p14:creationId xmlns:p14="http://schemas.microsoft.com/office/powerpoint/2010/main" xmlns="" val="2105201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2.2.2 </a:t>
            </a:r>
            <a:r>
              <a:rPr lang="zh-CN" altLang="en-US" b="1" dirty="0"/>
              <a:t>黑客攻击的一般过程</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黑客攻击的过程大致分为以下几个步骤：</a:t>
            </a:r>
            <a:endParaRPr lang="en-US" dirty="0"/>
          </a:p>
          <a:p>
            <a:pPr lvl="1"/>
            <a:r>
              <a:rPr lang="zh-CN" altLang="en-US" dirty="0" smtClean="0"/>
              <a:t>信息</a:t>
            </a:r>
            <a:r>
              <a:rPr lang="zh-CN" altLang="en-US" dirty="0"/>
              <a:t>收集</a:t>
            </a:r>
            <a:endParaRPr lang="en-US" dirty="0"/>
          </a:p>
          <a:p>
            <a:pPr lvl="1"/>
            <a:r>
              <a:rPr lang="zh-CN" altLang="en-US" dirty="0"/>
              <a:t>权限获取</a:t>
            </a:r>
            <a:r>
              <a:rPr lang="en-US" dirty="0"/>
              <a:t> </a:t>
            </a:r>
            <a:endParaRPr lang="zh-CN" altLang="en-US" dirty="0" smtClean="0"/>
          </a:p>
          <a:p>
            <a:pPr lvl="1"/>
            <a:r>
              <a:rPr lang="zh-CN" altLang="en-US" dirty="0"/>
              <a:t>安装后门</a:t>
            </a:r>
            <a:r>
              <a:rPr lang="en-US" dirty="0"/>
              <a:t> </a:t>
            </a:r>
            <a:endParaRPr lang="zh-CN" altLang="en-US" dirty="0" smtClean="0"/>
          </a:p>
          <a:p>
            <a:pPr lvl="1"/>
            <a:r>
              <a:rPr lang="zh-CN" altLang="en-US" dirty="0"/>
              <a:t>扩大影响</a:t>
            </a:r>
            <a:r>
              <a:rPr lang="en-US" dirty="0"/>
              <a:t> </a:t>
            </a:r>
            <a:endParaRPr lang="zh-CN" altLang="en-US" dirty="0" smtClean="0"/>
          </a:p>
          <a:p>
            <a:pPr lvl="1"/>
            <a:r>
              <a:rPr lang="zh-CN" altLang="en-US" dirty="0"/>
              <a:t>消除痕迹</a:t>
            </a:r>
            <a:r>
              <a:rPr lang="en-US" dirty="0"/>
              <a:t> </a:t>
            </a:r>
          </a:p>
        </p:txBody>
      </p:sp>
    </p:spTree>
    <p:extLst>
      <p:ext uri="{BB962C8B-B14F-4D97-AF65-F5344CB8AC3E}">
        <p14:creationId xmlns:p14="http://schemas.microsoft.com/office/powerpoint/2010/main" xmlns="" val="1399282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信息收集</a:t>
            </a:r>
            <a:r>
              <a:rPr lang="en-US" dirty="0"/>
              <a:t> </a:t>
            </a:r>
          </a:p>
        </p:txBody>
      </p:sp>
      <p:sp>
        <p:nvSpPr>
          <p:cNvPr id="3" name="Content Placeholder 2"/>
          <p:cNvSpPr>
            <a:spLocks noGrp="1"/>
          </p:cNvSpPr>
          <p:nvPr>
            <p:ph sz="quarter" idx="13"/>
          </p:nvPr>
        </p:nvSpPr>
        <p:spPr/>
        <p:txBody>
          <a:bodyPr/>
          <a:lstStyle/>
          <a:p>
            <a:r>
              <a:rPr lang="zh-CN" altLang="en-US" dirty="0"/>
              <a:t>任务与</a:t>
            </a:r>
            <a:r>
              <a:rPr lang="zh-CN" altLang="en-US" dirty="0" smtClean="0"/>
              <a:t>目的</a:t>
            </a:r>
          </a:p>
          <a:p>
            <a:pPr lvl="1"/>
            <a:r>
              <a:rPr lang="zh-CN" altLang="en-US" dirty="0" smtClean="0"/>
              <a:t>尽可能</a:t>
            </a:r>
            <a:r>
              <a:rPr lang="zh-CN" altLang="en-US" dirty="0"/>
              <a:t>多的收集目标的相关信息，为后续的“精确”攻击打下</a:t>
            </a:r>
            <a:r>
              <a:rPr lang="zh-CN" altLang="en-US" dirty="0" smtClean="0"/>
              <a:t>基础</a:t>
            </a:r>
          </a:p>
          <a:p>
            <a:pPr lvl="1"/>
            <a:r>
              <a:rPr lang="zh-CN" altLang="en-US" dirty="0" smtClean="0"/>
              <a:t>这</a:t>
            </a:r>
            <a:r>
              <a:rPr lang="zh-CN" altLang="en-US" dirty="0"/>
              <a:t>一阶段收集的信息包括：网络信息（域名、</a:t>
            </a:r>
            <a:r>
              <a:rPr lang="en-US" dirty="0"/>
              <a:t>IP</a:t>
            </a:r>
            <a:r>
              <a:rPr lang="zh-CN" altLang="en-US" dirty="0"/>
              <a:t>地址、网络拓扑）、系统信息（操作系统版本、开放的各种网络服务版本）、用户信息（用户标识、组标识、共享资源、即时通信软件账号、邮件账号）</a:t>
            </a:r>
            <a:r>
              <a:rPr lang="zh-CN" altLang="en-US" dirty="0" smtClean="0"/>
              <a:t>等</a:t>
            </a:r>
            <a:endParaRPr lang="en-US" dirty="0"/>
          </a:p>
          <a:p>
            <a:r>
              <a:rPr lang="zh-CN" altLang="en-US" dirty="0"/>
              <a:t>主要</a:t>
            </a:r>
            <a:r>
              <a:rPr lang="zh-CN" altLang="en-US" dirty="0" smtClean="0"/>
              <a:t>方法</a:t>
            </a:r>
          </a:p>
          <a:p>
            <a:pPr lvl="1"/>
            <a:r>
              <a:rPr lang="zh-CN" altLang="en-US" dirty="0" smtClean="0"/>
              <a:t>利用</a:t>
            </a:r>
            <a:r>
              <a:rPr lang="zh-CN" altLang="en-US" dirty="0"/>
              <a:t>公开信息服务，主机扫描与端口扫描，操作系统探测与应用程序类型识别</a:t>
            </a:r>
            <a:r>
              <a:rPr lang="zh-CN" altLang="en-US" dirty="0" smtClean="0"/>
              <a:t>等</a:t>
            </a:r>
            <a:endParaRPr lang="en-US" dirty="0"/>
          </a:p>
          <a:p>
            <a:endParaRPr lang="en-US" dirty="0"/>
          </a:p>
        </p:txBody>
      </p:sp>
    </p:spTree>
    <p:extLst>
      <p:ext uri="{BB962C8B-B14F-4D97-AF65-F5344CB8AC3E}">
        <p14:creationId xmlns:p14="http://schemas.microsoft.com/office/powerpoint/2010/main" xmlns="" val="13353405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权限获取</a:t>
            </a:r>
            <a:r>
              <a:rPr lang="en-US" dirty="0"/>
              <a:t> </a:t>
            </a:r>
          </a:p>
        </p:txBody>
      </p:sp>
      <p:sp>
        <p:nvSpPr>
          <p:cNvPr id="3" name="Content Placeholder 2"/>
          <p:cNvSpPr>
            <a:spLocks noGrp="1"/>
          </p:cNvSpPr>
          <p:nvPr>
            <p:ph sz="quarter" idx="13"/>
          </p:nvPr>
        </p:nvSpPr>
        <p:spPr>
          <a:xfrm>
            <a:off x="913774" y="2367092"/>
            <a:ext cx="10363826" cy="4183610"/>
          </a:xfrm>
        </p:spPr>
        <p:txBody>
          <a:bodyPr>
            <a:normAutofit/>
          </a:bodyPr>
          <a:lstStyle/>
          <a:p>
            <a:r>
              <a:rPr lang="zh-CN" altLang="en-US" dirty="0"/>
              <a:t>任务与</a:t>
            </a:r>
            <a:r>
              <a:rPr lang="zh-CN" altLang="en-US" dirty="0" smtClean="0"/>
              <a:t>目的</a:t>
            </a:r>
          </a:p>
          <a:p>
            <a:pPr lvl="1"/>
            <a:r>
              <a:rPr lang="zh-CN" altLang="en-US" dirty="0" smtClean="0"/>
              <a:t>获取</a:t>
            </a:r>
            <a:r>
              <a:rPr lang="zh-CN" altLang="en-US" dirty="0"/>
              <a:t>目标系统的读、写、执行等</a:t>
            </a:r>
            <a:r>
              <a:rPr lang="zh-CN" altLang="en-US" dirty="0" smtClean="0"/>
              <a:t>权限</a:t>
            </a:r>
          </a:p>
          <a:p>
            <a:pPr lvl="1"/>
            <a:r>
              <a:rPr lang="zh-CN" altLang="en-US" dirty="0" smtClean="0"/>
              <a:t>得到</a:t>
            </a:r>
            <a:r>
              <a:rPr lang="zh-CN" altLang="en-US" dirty="0"/>
              <a:t>超级用户权限是攻击者在单个系统中的终极目的，因为得到超级用户权限就意味着对目标系统的完全控制，包括对所有资源的使用以及所有文件的读、写、执行等</a:t>
            </a:r>
            <a:r>
              <a:rPr lang="zh-CN" altLang="en-US" dirty="0" smtClean="0"/>
              <a:t>权限</a:t>
            </a:r>
            <a:endParaRPr lang="en-US" dirty="0"/>
          </a:p>
          <a:p>
            <a:r>
              <a:rPr lang="zh-CN" altLang="en-US" dirty="0"/>
              <a:t>主要</a:t>
            </a:r>
            <a:r>
              <a:rPr lang="zh-CN" altLang="en-US" dirty="0" smtClean="0"/>
              <a:t>方法</a:t>
            </a:r>
          </a:p>
          <a:p>
            <a:pPr lvl="1"/>
            <a:r>
              <a:rPr lang="zh-CN" altLang="en-US" dirty="0" smtClean="0"/>
              <a:t>综合</a:t>
            </a:r>
            <a:r>
              <a:rPr lang="zh-CN" altLang="en-US" dirty="0"/>
              <a:t>使用信息收集阶段收集到的所有信息，利用口令猜测、系统漏洞或者木马对目标实施</a:t>
            </a:r>
            <a:r>
              <a:rPr lang="zh-CN" altLang="en-US" dirty="0" smtClean="0"/>
              <a:t>攻击</a:t>
            </a:r>
            <a:endParaRPr lang="en-US" dirty="0" smtClean="0"/>
          </a:p>
          <a:p>
            <a:r>
              <a:rPr lang="zh-CN" altLang="en-US" dirty="0"/>
              <a:t>入侵性攻击往往要利用收集到的信息找到其系统漏洞，然后利用该漏洞获取一定的</a:t>
            </a:r>
            <a:r>
              <a:rPr lang="zh-CN" altLang="en-US" dirty="0" smtClean="0"/>
              <a:t>权限</a:t>
            </a:r>
            <a:endParaRPr lang="zh-CN" altLang="en-US" dirty="0"/>
          </a:p>
          <a:p>
            <a:r>
              <a:rPr lang="zh-CN" altLang="en-US" dirty="0" smtClean="0"/>
              <a:t>需要</a:t>
            </a:r>
            <a:r>
              <a:rPr lang="zh-CN" altLang="en-US" dirty="0"/>
              <a:t>得到什么级别的权限取决于攻击者的</a:t>
            </a:r>
            <a:r>
              <a:rPr lang="zh-CN" altLang="en-US" dirty="0" smtClean="0"/>
              <a:t>目的</a:t>
            </a:r>
            <a:endParaRPr lang="en-US" dirty="0"/>
          </a:p>
          <a:p>
            <a:endParaRPr lang="en-US" dirty="0"/>
          </a:p>
        </p:txBody>
      </p:sp>
    </p:spTree>
    <p:extLst>
      <p:ext uri="{BB962C8B-B14F-4D97-AF65-F5344CB8AC3E}">
        <p14:creationId xmlns:p14="http://schemas.microsoft.com/office/powerpoint/2010/main" xmlns="" val="15117461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安装后门</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任务与</a:t>
            </a:r>
            <a:r>
              <a:rPr lang="zh-CN" altLang="en-US" dirty="0" smtClean="0"/>
              <a:t>目的</a:t>
            </a:r>
          </a:p>
          <a:p>
            <a:pPr lvl="1"/>
            <a:r>
              <a:rPr lang="zh-CN" altLang="en-US" dirty="0" smtClean="0"/>
              <a:t>在</a:t>
            </a:r>
            <a:r>
              <a:rPr lang="zh-CN" altLang="en-US" dirty="0"/>
              <a:t>目标系统中安装后门程序，以更加方便、更加隐蔽的方式对目标系统进行</a:t>
            </a:r>
            <a:r>
              <a:rPr lang="zh-CN" altLang="en-US" dirty="0" smtClean="0"/>
              <a:t>操控</a:t>
            </a:r>
          </a:p>
          <a:p>
            <a:pPr lvl="1"/>
            <a:r>
              <a:rPr lang="zh-CN" altLang="en-US" dirty="0" smtClean="0"/>
              <a:t>一般</a:t>
            </a:r>
            <a:r>
              <a:rPr lang="zh-CN" altLang="en-US" dirty="0"/>
              <a:t>攻击者都会在攻入系统后反复地进入该系统，为了下次能够方便地进入系统，攻击者往往会留下一个</a:t>
            </a:r>
            <a:r>
              <a:rPr lang="zh-CN" altLang="en-US" dirty="0" smtClean="0"/>
              <a:t>后门</a:t>
            </a:r>
            <a:endParaRPr lang="en-US" dirty="0"/>
          </a:p>
          <a:p>
            <a:r>
              <a:rPr lang="zh-CN" altLang="en-US" dirty="0"/>
              <a:t>主要</a:t>
            </a:r>
            <a:r>
              <a:rPr lang="zh-CN" altLang="en-US" dirty="0" smtClean="0"/>
              <a:t>方法</a:t>
            </a:r>
          </a:p>
          <a:p>
            <a:pPr lvl="1"/>
            <a:r>
              <a:rPr lang="zh-CN" altLang="en-US" dirty="0" smtClean="0"/>
              <a:t>利用</a:t>
            </a:r>
            <a:r>
              <a:rPr lang="zh-CN" altLang="en-US" dirty="0"/>
              <a:t>各种</a:t>
            </a:r>
            <a:r>
              <a:rPr lang="zh-CN" altLang="en-US" dirty="0" smtClean="0"/>
              <a:t>后门程序</a:t>
            </a:r>
            <a:r>
              <a:rPr lang="zh-CN" altLang="en-US" dirty="0"/>
              <a:t>以及木马</a:t>
            </a:r>
            <a:r>
              <a:rPr lang="en-US" dirty="0"/>
              <a:t> </a:t>
            </a:r>
          </a:p>
        </p:txBody>
      </p:sp>
    </p:spTree>
    <p:extLst>
      <p:ext uri="{BB962C8B-B14F-4D97-AF65-F5344CB8AC3E}">
        <p14:creationId xmlns:p14="http://schemas.microsoft.com/office/powerpoint/2010/main" xmlns="" val="1422543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扩大影响</a:t>
            </a:r>
            <a:r>
              <a:rPr lang="en-US" dirty="0"/>
              <a:t> </a:t>
            </a:r>
          </a:p>
        </p:txBody>
      </p:sp>
      <p:sp>
        <p:nvSpPr>
          <p:cNvPr id="3" name="Content Placeholder 2"/>
          <p:cNvSpPr>
            <a:spLocks noGrp="1"/>
          </p:cNvSpPr>
          <p:nvPr>
            <p:ph sz="quarter" idx="13"/>
          </p:nvPr>
        </p:nvSpPr>
        <p:spPr/>
        <p:txBody>
          <a:bodyPr/>
          <a:lstStyle/>
          <a:p>
            <a:r>
              <a:rPr lang="zh-CN" altLang="en-US" dirty="0"/>
              <a:t>任务与</a:t>
            </a:r>
            <a:r>
              <a:rPr lang="zh-CN" altLang="en-US" dirty="0" smtClean="0"/>
              <a:t>目的</a:t>
            </a:r>
          </a:p>
          <a:p>
            <a:pPr lvl="1"/>
            <a:r>
              <a:rPr lang="zh-CN" altLang="en-US" dirty="0" smtClean="0"/>
              <a:t>以</a:t>
            </a:r>
            <a:r>
              <a:rPr lang="zh-CN" altLang="en-US" dirty="0"/>
              <a:t>目标系统为“跳板”，对目标所属网络的其它主机进行攻击，最大程度的扩大</a:t>
            </a:r>
            <a:r>
              <a:rPr lang="zh-CN" altLang="en-US" dirty="0" smtClean="0"/>
              <a:t>影响</a:t>
            </a:r>
          </a:p>
          <a:p>
            <a:pPr lvl="1"/>
            <a:r>
              <a:rPr lang="zh-CN" altLang="en-US" dirty="0" smtClean="0"/>
              <a:t>由于</a:t>
            </a:r>
            <a:r>
              <a:rPr lang="zh-CN" altLang="en-US" dirty="0"/>
              <a:t>内部网的攻击避开了防火墙、</a:t>
            </a:r>
            <a:r>
              <a:rPr lang="en-US" dirty="0"/>
              <a:t>NAT</a:t>
            </a:r>
            <a:r>
              <a:rPr lang="zh-CN" altLang="en-US" dirty="0"/>
              <a:t>等网络安全工具的防范，因而更容易实施，也更容易</a:t>
            </a:r>
            <a:r>
              <a:rPr lang="zh-CN" altLang="en-US" dirty="0" smtClean="0"/>
              <a:t>得手</a:t>
            </a:r>
            <a:endParaRPr lang="en-US" dirty="0"/>
          </a:p>
          <a:p>
            <a:r>
              <a:rPr lang="zh-CN" altLang="en-US" dirty="0"/>
              <a:t>主要</a:t>
            </a:r>
            <a:r>
              <a:rPr lang="zh-CN" altLang="en-US" dirty="0" smtClean="0"/>
              <a:t>方法</a:t>
            </a:r>
          </a:p>
          <a:p>
            <a:pPr lvl="1"/>
            <a:r>
              <a:rPr lang="zh-CN" altLang="en-US" dirty="0" smtClean="0"/>
              <a:t>嗅探</a:t>
            </a:r>
            <a:r>
              <a:rPr lang="zh-CN" altLang="en-US" dirty="0"/>
              <a:t>技术和虚假消息攻击均为有效地扩大影响的攻击方法</a:t>
            </a:r>
            <a:r>
              <a:rPr lang="en-US" dirty="0"/>
              <a:t> </a:t>
            </a:r>
          </a:p>
        </p:txBody>
      </p:sp>
    </p:spTree>
    <p:extLst>
      <p:ext uri="{BB962C8B-B14F-4D97-AF65-F5344CB8AC3E}">
        <p14:creationId xmlns:p14="http://schemas.microsoft.com/office/powerpoint/2010/main" xmlns="" val="266832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消除痕迹</a:t>
            </a:r>
            <a:r>
              <a:rPr lang="en-US" dirty="0"/>
              <a:t> </a:t>
            </a:r>
          </a:p>
        </p:txBody>
      </p:sp>
      <p:sp>
        <p:nvSpPr>
          <p:cNvPr id="3" name="Content Placeholder 2"/>
          <p:cNvSpPr>
            <a:spLocks noGrp="1"/>
          </p:cNvSpPr>
          <p:nvPr>
            <p:ph sz="quarter" idx="13"/>
          </p:nvPr>
        </p:nvSpPr>
        <p:spPr/>
        <p:txBody>
          <a:bodyPr/>
          <a:lstStyle/>
          <a:p>
            <a:r>
              <a:rPr lang="zh-CN" altLang="en-US" dirty="0"/>
              <a:t>任务与</a:t>
            </a:r>
            <a:r>
              <a:rPr lang="zh-CN" altLang="en-US" dirty="0" smtClean="0"/>
              <a:t>目的</a:t>
            </a:r>
          </a:p>
          <a:p>
            <a:pPr lvl="1"/>
            <a:r>
              <a:rPr lang="zh-CN" altLang="en-US" dirty="0" smtClean="0"/>
              <a:t>消除</a:t>
            </a:r>
            <a:r>
              <a:rPr lang="zh-CN" altLang="en-US" dirty="0"/>
              <a:t>攻击的痕迹，以尽可能长久地对目标进行控制，并防止被识别、</a:t>
            </a:r>
            <a:r>
              <a:rPr lang="zh-CN" altLang="en-US" dirty="0" smtClean="0"/>
              <a:t>追踪</a:t>
            </a:r>
          </a:p>
          <a:p>
            <a:pPr lvl="1"/>
            <a:r>
              <a:rPr lang="zh-CN" altLang="en-US" dirty="0" smtClean="0"/>
              <a:t>这</a:t>
            </a:r>
            <a:r>
              <a:rPr lang="zh-CN" altLang="en-US" dirty="0"/>
              <a:t>一阶段是攻击者打扫战场的阶段，其目的是消除一切攻击的痕迹，尽量做到使系统管理员无法察觉系统已被侵入，否则至少也要做到使系统管理员无法找到攻击的发源</a:t>
            </a:r>
            <a:r>
              <a:rPr lang="zh-CN" altLang="en-US" dirty="0" smtClean="0"/>
              <a:t>地</a:t>
            </a:r>
            <a:endParaRPr lang="en-US" dirty="0"/>
          </a:p>
          <a:p>
            <a:r>
              <a:rPr lang="zh-CN" altLang="en-US" dirty="0"/>
              <a:t>主要</a:t>
            </a:r>
            <a:r>
              <a:rPr lang="zh-CN" altLang="en-US" dirty="0" smtClean="0"/>
              <a:t>方法</a:t>
            </a:r>
          </a:p>
          <a:p>
            <a:pPr lvl="1"/>
            <a:r>
              <a:rPr lang="zh-CN" altLang="en-US" dirty="0" smtClean="0"/>
              <a:t>针对</a:t>
            </a:r>
            <a:r>
              <a:rPr lang="zh-CN" altLang="en-US" dirty="0"/>
              <a:t>目标所采取的安全措施清除各种日志及审计</a:t>
            </a:r>
            <a:r>
              <a:rPr lang="zh-CN" altLang="en-US" dirty="0" smtClean="0"/>
              <a:t>信息</a:t>
            </a:r>
            <a:endParaRPr lang="en-US" dirty="0"/>
          </a:p>
        </p:txBody>
      </p:sp>
    </p:spTree>
    <p:extLst>
      <p:ext uri="{BB962C8B-B14F-4D97-AF65-F5344CB8AC3E}">
        <p14:creationId xmlns:p14="http://schemas.microsoft.com/office/powerpoint/2010/main" xmlns="" val="12241994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 </a:t>
            </a:r>
            <a:r>
              <a:rPr lang="zh-CN" altLang="en-US" b="1" dirty="0"/>
              <a:t>黑客攻击防范</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2.3.1 </a:t>
            </a:r>
            <a:r>
              <a:rPr lang="zh-CN" altLang="en-US" b="1" dirty="0"/>
              <a:t>做好计算机的安全设置</a:t>
            </a:r>
            <a:endParaRPr lang="en-US" dirty="0"/>
          </a:p>
          <a:p>
            <a:r>
              <a:rPr lang="en-US" b="1" dirty="0"/>
              <a:t>2.3.2 </a:t>
            </a:r>
            <a:r>
              <a:rPr lang="zh-CN" altLang="en-US" b="1" dirty="0"/>
              <a:t>做好关键信息的保护</a:t>
            </a:r>
            <a:endParaRPr lang="en-US" dirty="0"/>
          </a:p>
          <a:p>
            <a:r>
              <a:rPr lang="en-US" b="1" dirty="0"/>
              <a:t>2.3.3 </a:t>
            </a:r>
            <a:r>
              <a:rPr lang="zh-CN" altLang="en-US" b="1" dirty="0"/>
              <a:t>做好安全保护措施</a:t>
            </a:r>
            <a:r>
              <a:rPr lang="en-US" dirty="0"/>
              <a:t> </a:t>
            </a:r>
            <a:endParaRPr lang="zh-CN" altLang="en-US" dirty="0" smtClean="0"/>
          </a:p>
          <a:p>
            <a:r>
              <a:rPr lang="en-US" b="1" dirty="0"/>
              <a:t>2.3.4 </a:t>
            </a:r>
            <a:r>
              <a:rPr lang="zh-CN" altLang="en-US" b="1" dirty="0"/>
              <a:t>做好数据保护</a:t>
            </a:r>
            <a:endParaRPr lang="en-US" dirty="0"/>
          </a:p>
          <a:p>
            <a:endParaRPr lang="en-US" dirty="0"/>
          </a:p>
        </p:txBody>
      </p:sp>
    </p:spTree>
    <p:extLst>
      <p:ext uri="{BB962C8B-B14F-4D97-AF65-F5344CB8AC3E}">
        <p14:creationId xmlns:p14="http://schemas.microsoft.com/office/powerpoint/2010/main" xmlns="" val="3934927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2.3.1 </a:t>
            </a:r>
            <a:r>
              <a:rPr lang="zh-CN" altLang="en-US" b="1" dirty="0"/>
              <a:t>做好计算机的安全设置</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关闭“文件和打印共享”</a:t>
            </a:r>
            <a:r>
              <a:rPr lang="en-US" dirty="0"/>
              <a:t> </a:t>
            </a:r>
            <a:endParaRPr lang="zh-CN" altLang="en-US" dirty="0" smtClean="0"/>
          </a:p>
          <a:p>
            <a:pPr lvl="1"/>
            <a:r>
              <a:rPr lang="zh-CN" altLang="en-US" dirty="0"/>
              <a:t>用鼠标右击“本地连接”，选择“属性”，将弹出的对话框中“网络的文件和打印机共享”前面复选框中的钩去掉即可，如图</a:t>
            </a:r>
            <a:r>
              <a:rPr lang="en-US" dirty="0"/>
              <a:t>2-1</a:t>
            </a:r>
            <a:r>
              <a:rPr lang="zh-CN" altLang="en-US" dirty="0" smtClean="0"/>
              <a:t>所示</a:t>
            </a:r>
          </a:p>
          <a:p>
            <a:pPr lvl="1"/>
            <a:r>
              <a:rPr lang="zh-CN" altLang="en-US" dirty="0" smtClean="0"/>
              <a:t>虽然</a:t>
            </a:r>
            <a:r>
              <a:rPr lang="zh-CN" altLang="en-US" dirty="0"/>
              <a:t>将“文件和打印共享”关闭了，但是还不能确保安全，还要修改注册表，禁止他人更改“文件和打印共享”，这样在“网上邻居”的“属性”对话框中“文件和打印共享”就</a:t>
            </a:r>
            <a:r>
              <a:rPr lang="zh-CN" altLang="en-US" dirty="0" smtClean="0"/>
              <a:t>不复存在</a:t>
            </a:r>
            <a:r>
              <a:rPr lang="en-US" dirty="0" smtClean="0"/>
              <a:t> </a:t>
            </a:r>
            <a:endParaRPr lang="zh-CN" altLang="en-US" dirty="0" smtClean="0"/>
          </a:p>
          <a:p>
            <a:pPr lvl="1"/>
            <a:endParaRPr lang="en-US" dirty="0"/>
          </a:p>
        </p:txBody>
      </p:sp>
      <p:sp>
        <p:nvSpPr>
          <p:cNvPr id="6"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3113956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r>
              <a:rPr lang="en-US" b="1" dirty="0"/>
              <a:t>2.1  </a:t>
            </a:r>
            <a:r>
              <a:rPr lang="zh-CN" altLang="en-US" b="1" dirty="0"/>
              <a:t>“黑客”与“骇客”</a:t>
            </a:r>
            <a:endParaRPr lang="en-US" dirty="0"/>
          </a:p>
          <a:p>
            <a:r>
              <a:rPr lang="en-US" b="1" dirty="0"/>
              <a:t>2.2  </a:t>
            </a:r>
            <a:r>
              <a:rPr lang="zh-CN" altLang="en-US" b="1" dirty="0"/>
              <a:t>黑客攻击分类和过程</a:t>
            </a:r>
            <a:r>
              <a:rPr lang="en-US" dirty="0"/>
              <a:t> </a:t>
            </a:r>
            <a:endParaRPr lang="zh-CN" altLang="en-US" dirty="0" smtClean="0"/>
          </a:p>
          <a:p>
            <a:r>
              <a:rPr lang="en-US" b="1" dirty="0"/>
              <a:t>2.3 </a:t>
            </a:r>
            <a:r>
              <a:rPr lang="zh-CN" altLang="en-US" b="1" dirty="0"/>
              <a:t>黑客攻击防范</a:t>
            </a:r>
            <a:endParaRPr lang="en-US" dirty="0"/>
          </a:p>
          <a:p>
            <a:endParaRPr lang="en-US" dirty="0"/>
          </a:p>
        </p:txBody>
      </p:sp>
    </p:spTree>
    <p:extLst>
      <p:ext uri="{BB962C8B-B14F-4D97-AF65-F5344CB8AC3E}">
        <p14:creationId xmlns:p14="http://schemas.microsoft.com/office/powerpoint/2010/main" xmlns="" val="2054066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2.3.1 </a:t>
            </a:r>
            <a:r>
              <a:rPr lang="zh-CN" altLang="en-US" b="1" dirty="0"/>
              <a:t>做好计算机的安全设置</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关闭“文件和打印共享”</a:t>
            </a:r>
            <a:r>
              <a:rPr lang="en-US" dirty="0"/>
              <a:t> </a:t>
            </a:r>
            <a:endParaRPr lang="zh-CN" altLang="en-US" dirty="0" smtClean="0"/>
          </a:p>
          <a:p>
            <a:endParaRPr lang="zh-CN" alt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800286" y="2833210"/>
            <a:ext cx="3039569" cy="3456765"/>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4738606" y="6387957"/>
            <a:ext cx="3162928" cy="646331"/>
          </a:xfrm>
          <a:prstGeom prst="rect">
            <a:avLst/>
          </a:prstGeom>
          <a:noFill/>
        </p:spPr>
        <p:txBody>
          <a:bodyPr wrap="square" rtlCol="0">
            <a:spAutoFit/>
          </a:bodyPr>
          <a:lstStyle/>
          <a:p>
            <a:r>
              <a:rPr lang="zh-CN" altLang="en-US" b="1" dirty="0"/>
              <a:t>图</a:t>
            </a:r>
            <a:r>
              <a:rPr lang="en-US" b="1" dirty="0"/>
              <a:t>2-1 </a:t>
            </a:r>
            <a:r>
              <a:rPr lang="zh-CN" altLang="en-US" b="1" dirty="0"/>
              <a:t>关闭“文件和打印共享”</a:t>
            </a:r>
            <a:endParaRPr lang="en-US" dirty="0"/>
          </a:p>
          <a:p>
            <a:endParaRPr lang="en-US" dirty="0"/>
          </a:p>
        </p:txBody>
      </p:sp>
    </p:spTree>
    <p:extLst>
      <p:ext uri="{BB962C8B-B14F-4D97-AF65-F5344CB8AC3E}">
        <p14:creationId xmlns:p14="http://schemas.microsoft.com/office/powerpoint/2010/main" xmlns="" val="1614413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2.3.1 </a:t>
            </a:r>
            <a:r>
              <a:rPr lang="zh-CN" altLang="en-US" b="1" dirty="0"/>
              <a:t>做好计算机的安全设置</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禁用</a:t>
            </a:r>
            <a:r>
              <a:rPr lang="en-US" dirty="0"/>
              <a:t>Guest</a:t>
            </a:r>
            <a:r>
              <a:rPr lang="zh-CN" altLang="en-US" dirty="0"/>
              <a:t>账号</a:t>
            </a:r>
            <a:endParaRPr lang="en-US" dirty="0"/>
          </a:p>
          <a:p>
            <a:pPr lvl="1"/>
            <a:r>
              <a:rPr lang="zh-CN" altLang="en-US" dirty="0"/>
              <a:t>有很多入侵都是通过</a:t>
            </a:r>
            <a:r>
              <a:rPr lang="en-US" dirty="0"/>
              <a:t>Guest</a:t>
            </a:r>
            <a:r>
              <a:rPr lang="zh-CN" altLang="en-US" dirty="0"/>
              <a:t>账号进一步获得管理员密码或者权限</a:t>
            </a:r>
            <a:r>
              <a:rPr lang="zh-CN" altLang="en-US" dirty="0" smtClean="0"/>
              <a:t>的</a:t>
            </a:r>
          </a:p>
          <a:p>
            <a:pPr lvl="1"/>
            <a:r>
              <a:rPr lang="zh-CN" altLang="en-US" dirty="0" smtClean="0"/>
              <a:t>打开</a:t>
            </a:r>
            <a:r>
              <a:rPr lang="zh-CN" altLang="en-US" dirty="0"/>
              <a:t>控制面板，双击“用户和密码”，单击“高级”选项卡，再单击“高级”按钮，弹出本地用户和组窗口。在</a:t>
            </a:r>
            <a:r>
              <a:rPr lang="en-US" dirty="0"/>
              <a:t>Guest</a:t>
            </a:r>
            <a:r>
              <a:rPr lang="zh-CN" altLang="en-US" dirty="0"/>
              <a:t>账号上点击右键，选择“属性”，在“常规”页中选中“账户已停用”，如图</a:t>
            </a:r>
            <a:r>
              <a:rPr lang="en-US" dirty="0"/>
              <a:t>2-2</a:t>
            </a:r>
            <a:r>
              <a:rPr lang="zh-CN" altLang="en-US" dirty="0" smtClean="0"/>
              <a:t>所示</a:t>
            </a:r>
          </a:p>
          <a:p>
            <a:pPr lvl="1"/>
            <a:r>
              <a:rPr lang="zh-CN" altLang="en-US" dirty="0" smtClean="0"/>
              <a:t>另外</a:t>
            </a:r>
            <a:r>
              <a:rPr lang="zh-CN" altLang="en-US" dirty="0"/>
              <a:t>，将</a:t>
            </a:r>
            <a:r>
              <a:rPr lang="en-US" dirty="0"/>
              <a:t>Administrator</a:t>
            </a:r>
            <a:r>
              <a:rPr lang="zh-CN" altLang="en-US" dirty="0"/>
              <a:t>账号改名可以防止黑客知道自己的管理员账号，这会在很大程度上保证计算机安全</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6030043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2.3.1 </a:t>
            </a:r>
            <a:r>
              <a:rPr lang="zh-CN" altLang="en-US" b="1" dirty="0"/>
              <a:t>做好计算机的安全设置</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禁用</a:t>
            </a:r>
            <a:r>
              <a:rPr lang="en-US" dirty="0"/>
              <a:t>Guest</a:t>
            </a:r>
            <a:r>
              <a:rPr lang="zh-CN" altLang="en-US" dirty="0"/>
              <a:t>账号</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23987" y="2791085"/>
            <a:ext cx="4343400" cy="35814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4909746" y="6477587"/>
            <a:ext cx="2371882" cy="369332"/>
          </a:xfrm>
          <a:prstGeom prst="rect">
            <a:avLst/>
          </a:prstGeom>
          <a:noFill/>
        </p:spPr>
        <p:txBody>
          <a:bodyPr wrap="square" rtlCol="0">
            <a:spAutoFit/>
          </a:bodyPr>
          <a:lstStyle/>
          <a:p>
            <a:pPr algn="ctr"/>
            <a:r>
              <a:rPr lang="zh-CN" altLang="en-US" b="1" dirty="0"/>
              <a:t>图</a:t>
            </a:r>
            <a:r>
              <a:rPr lang="en-US" b="1" dirty="0"/>
              <a:t>2-2 </a:t>
            </a:r>
            <a:r>
              <a:rPr lang="zh-CN" altLang="en-US" b="1" dirty="0"/>
              <a:t>禁用</a:t>
            </a:r>
            <a:r>
              <a:rPr lang="en-US" b="1" dirty="0"/>
              <a:t>Guest</a:t>
            </a:r>
            <a:r>
              <a:rPr lang="zh-CN" altLang="en-US" b="1" dirty="0" smtClean="0"/>
              <a:t>账号</a:t>
            </a:r>
            <a:endParaRPr lang="en-US" dirty="0"/>
          </a:p>
        </p:txBody>
      </p:sp>
    </p:spTree>
    <p:extLst>
      <p:ext uri="{BB962C8B-B14F-4D97-AF65-F5344CB8AC3E}">
        <p14:creationId xmlns:p14="http://schemas.microsoft.com/office/powerpoint/2010/main" xmlns="" val="20688115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2.3.1 </a:t>
            </a:r>
            <a:r>
              <a:rPr lang="zh-CN" altLang="en-US" b="1" dirty="0"/>
              <a:t>做好计算机的安全设置</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禁止建立空连接</a:t>
            </a:r>
            <a:endParaRPr lang="en-US" dirty="0"/>
          </a:p>
          <a:p>
            <a:pPr lvl="1"/>
            <a:r>
              <a:rPr lang="zh-CN" altLang="en-US" dirty="0"/>
              <a:t>在默认的情况下，任何用户都可以通过空连接连上服务器，枚举账号并猜测密码。因此，必须禁止建立空</a:t>
            </a:r>
            <a:r>
              <a:rPr lang="zh-CN" altLang="en-US" dirty="0" smtClean="0"/>
              <a:t>连接</a:t>
            </a:r>
          </a:p>
          <a:p>
            <a:pPr lvl="1"/>
            <a:r>
              <a:rPr lang="zh-CN" altLang="en-US" dirty="0" smtClean="0"/>
              <a:t>方法</a:t>
            </a:r>
            <a:r>
              <a:rPr lang="zh-CN" altLang="en-US" dirty="0"/>
              <a:t>有以下两种：方法一是修改注册表，到注册表</a:t>
            </a:r>
            <a:r>
              <a:rPr lang="en-US" dirty="0"/>
              <a:t> </a:t>
            </a:r>
            <a:r>
              <a:rPr lang="en-US" dirty="0" smtClean="0"/>
              <a:t>HKEY_LOCAL_MACHINE\S</a:t>
            </a:r>
            <a:r>
              <a:rPr lang="en-US" cap="none" dirty="0" smtClean="0"/>
              <a:t>ystem</a:t>
            </a:r>
            <a:r>
              <a:rPr lang="en-US" dirty="0" smtClean="0"/>
              <a:t>\</a:t>
            </a:r>
            <a:r>
              <a:rPr lang="en-US" dirty="0" err="1" smtClean="0"/>
              <a:t>C</a:t>
            </a:r>
            <a:r>
              <a:rPr lang="en-US" cap="none" dirty="0" err="1" smtClean="0"/>
              <a:t>urrent</a:t>
            </a:r>
            <a:r>
              <a:rPr lang="en-US" dirty="0" err="1" smtClean="0"/>
              <a:t>C</a:t>
            </a:r>
            <a:r>
              <a:rPr lang="en-US" cap="none" dirty="0" err="1" smtClean="0"/>
              <a:t>ontrol</a:t>
            </a:r>
            <a:r>
              <a:rPr lang="en-US" dirty="0" err="1" smtClean="0"/>
              <a:t>S</a:t>
            </a:r>
            <a:r>
              <a:rPr lang="en-US" cap="none" dirty="0" err="1" smtClean="0"/>
              <a:t>et</a:t>
            </a:r>
            <a:r>
              <a:rPr lang="en-US" dirty="0" smtClean="0"/>
              <a:t>\C</a:t>
            </a:r>
            <a:r>
              <a:rPr lang="en-US" cap="none" dirty="0" smtClean="0"/>
              <a:t>ontrol</a:t>
            </a:r>
            <a:r>
              <a:rPr lang="en-US" dirty="0" smtClean="0"/>
              <a:t>\LSA</a:t>
            </a:r>
            <a:r>
              <a:rPr lang="zh-CN" altLang="en-US" dirty="0"/>
              <a:t>下，将</a:t>
            </a:r>
            <a:r>
              <a:rPr lang="en-US" dirty="0"/>
              <a:t>DWORD</a:t>
            </a:r>
            <a:r>
              <a:rPr lang="zh-CN" altLang="en-US" dirty="0"/>
              <a:t>值</a:t>
            </a:r>
            <a:r>
              <a:rPr lang="en-US" dirty="0" err="1" smtClean="0"/>
              <a:t>R</a:t>
            </a:r>
            <a:r>
              <a:rPr lang="en-US" cap="none" dirty="0" err="1" smtClean="0"/>
              <a:t>estrict</a:t>
            </a:r>
            <a:r>
              <a:rPr lang="en-US" dirty="0" err="1" smtClean="0"/>
              <a:t>A</a:t>
            </a:r>
            <a:r>
              <a:rPr lang="en-US" cap="none" dirty="0" err="1" smtClean="0"/>
              <a:t>nonymous</a:t>
            </a:r>
            <a:r>
              <a:rPr lang="zh-CN" altLang="en-US" dirty="0" smtClean="0"/>
              <a:t>的</a:t>
            </a:r>
            <a:r>
              <a:rPr lang="zh-CN" altLang="en-US" dirty="0"/>
              <a:t>键值改为</a:t>
            </a:r>
            <a:r>
              <a:rPr lang="en-US" dirty="0"/>
              <a:t>1</a:t>
            </a:r>
            <a:r>
              <a:rPr lang="zh-CN" altLang="en-US" dirty="0"/>
              <a:t>即可；方法二是修改本地安全策略为“不允许</a:t>
            </a:r>
            <a:r>
              <a:rPr lang="en-US" dirty="0"/>
              <a:t>SAM</a:t>
            </a:r>
            <a:r>
              <a:rPr lang="zh-CN" altLang="en-US" dirty="0"/>
              <a:t>帐户和共享的匿名枚举”，如图</a:t>
            </a:r>
            <a:r>
              <a:rPr lang="en-US" dirty="0"/>
              <a:t>2-3</a:t>
            </a:r>
            <a:r>
              <a:rPr lang="zh-CN" altLang="en-US" dirty="0"/>
              <a:t>所示</a:t>
            </a:r>
            <a:r>
              <a:rPr lang="zh-CN" altLang="en-US" dirty="0" smtClean="0"/>
              <a:t>。</a:t>
            </a:r>
          </a:p>
          <a:p>
            <a:pPr lvl="1"/>
            <a:endParaRPr lang="en-US" dirty="0"/>
          </a:p>
          <a:p>
            <a:endParaRPr lang="en-US" dirty="0"/>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5483766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2.3.1 </a:t>
            </a:r>
            <a:r>
              <a:rPr lang="zh-CN" altLang="en-US" b="1" dirty="0"/>
              <a:t>做好计算机的安全设置</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禁止建立空连接</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85560" y="2367092"/>
            <a:ext cx="4220253" cy="404869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4626773" y="6508444"/>
            <a:ext cx="2621092" cy="369332"/>
          </a:xfrm>
          <a:prstGeom prst="rect">
            <a:avLst/>
          </a:prstGeom>
          <a:noFill/>
        </p:spPr>
        <p:txBody>
          <a:bodyPr wrap="square" rtlCol="0">
            <a:spAutoFit/>
          </a:bodyPr>
          <a:lstStyle/>
          <a:p>
            <a:r>
              <a:rPr lang="zh-CN" altLang="en-US" b="1" dirty="0"/>
              <a:t>图</a:t>
            </a:r>
            <a:r>
              <a:rPr lang="en-US" b="1" dirty="0"/>
              <a:t>2-3 </a:t>
            </a:r>
            <a:r>
              <a:rPr lang="zh-CN" altLang="en-US" b="1" dirty="0"/>
              <a:t>禁止建立空连接</a:t>
            </a:r>
            <a:endParaRPr lang="en-US" dirty="0"/>
          </a:p>
        </p:txBody>
      </p:sp>
    </p:spTree>
    <p:extLst>
      <p:ext uri="{BB962C8B-B14F-4D97-AF65-F5344CB8AC3E}">
        <p14:creationId xmlns:p14="http://schemas.microsoft.com/office/powerpoint/2010/main" xmlns="" val="10844057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2.3.1 </a:t>
            </a:r>
            <a:r>
              <a:rPr lang="zh-CN" altLang="en-US" b="1" dirty="0"/>
              <a:t>做好计算机的安全设置</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选用安全的口令</a:t>
            </a:r>
            <a:r>
              <a:rPr lang="en-US" dirty="0"/>
              <a:t> </a:t>
            </a:r>
            <a:endParaRPr lang="zh-CN" altLang="en-US" dirty="0" smtClean="0"/>
          </a:p>
          <a:p>
            <a:pPr lvl="1"/>
            <a:r>
              <a:rPr lang="zh-CN" altLang="en-US" dirty="0"/>
              <a:t>网站安全调查的结果表明，超过</a:t>
            </a:r>
            <a:r>
              <a:rPr lang="en-US" dirty="0"/>
              <a:t>80%</a:t>
            </a:r>
            <a:r>
              <a:rPr lang="zh-CN" altLang="en-US" dirty="0"/>
              <a:t>的安全侵犯都是由于人们使用了简单口令而导致的，</a:t>
            </a:r>
            <a:r>
              <a:rPr lang="en-US" dirty="0"/>
              <a:t>80%</a:t>
            </a:r>
            <a:r>
              <a:rPr lang="zh-CN" altLang="en-US" dirty="0"/>
              <a:t>的入侵可以通过使用复杂口令来</a:t>
            </a:r>
            <a:r>
              <a:rPr lang="zh-CN" altLang="en-US" dirty="0" smtClean="0"/>
              <a:t>阻止</a:t>
            </a:r>
          </a:p>
          <a:p>
            <a:pPr lvl="1"/>
            <a:r>
              <a:rPr lang="zh-CN" altLang="en-US" dirty="0" smtClean="0"/>
              <a:t>参照</a:t>
            </a:r>
            <a:r>
              <a:rPr lang="zh-CN" altLang="en-US" dirty="0"/>
              <a:t>口令破译的难易程度，以破解需要的时间为排序指标，避免采用以下危险口令的方式：用户名（账号）作为口令；用户名（账号）的变换形式作为口令；生日作为口令；常用的英文单词作为口令；</a:t>
            </a:r>
            <a:r>
              <a:rPr lang="en-US" dirty="0"/>
              <a:t>5</a:t>
            </a:r>
            <a:r>
              <a:rPr lang="zh-CN" altLang="en-US" dirty="0"/>
              <a:t>位或</a:t>
            </a:r>
            <a:r>
              <a:rPr lang="en-US" dirty="0"/>
              <a:t>5</a:t>
            </a:r>
            <a:r>
              <a:rPr lang="zh-CN" altLang="en-US" dirty="0"/>
              <a:t>位以下的字符作为口令。</a:t>
            </a:r>
            <a:endParaRPr lang="en-US" dirty="0"/>
          </a:p>
          <a:p>
            <a:endParaRPr lang="en-US" dirty="0"/>
          </a:p>
        </p:txBody>
      </p:sp>
    </p:spTree>
    <p:extLst>
      <p:ext uri="{BB962C8B-B14F-4D97-AF65-F5344CB8AC3E}">
        <p14:creationId xmlns:p14="http://schemas.microsoft.com/office/powerpoint/2010/main" xmlns="" val="17182353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2.3.2 </a:t>
            </a:r>
            <a:r>
              <a:rPr lang="zh-CN" altLang="en-US" b="1" dirty="0"/>
              <a:t>做好关键信息的保护</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153629"/>
          </a:xfrm>
        </p:spPr>
        <p:txBody>
          <a:bodyPr>
            <a:normAutofit/>
          </a:bodyPr>
          <a:lstStyle/>
          <a:p>
            <a:r>
              <a:rPr lang="zh-CN" altLang="en-US" dirty="0"/>
              <a:t>隐藏</a:t>
            </a:r>
            <a:r>
              <a:rPr lang="en-US" dirty="0"/>
              <a:t>IP</a:t>
            </a:r>
            <a:r>
              <a:rPr lang="zh-CN" altLang="en-US" dirty="0" smtClean="0"/>
              <a:t>地址</a:t>
            </a:r>
          </a:p>
          <a:p>
            <a:pPr lvl="1"/>
            <a:r>
              <a:rPr lang="zh-CN" altLang="en-US" dirty="0"/>
              <a:t>黑客经常利用一些网络探测技术来查看我们的主机信息，主要目的就是得到网络中主机的</a:t>
            </a:r>
            <a:r>
              <a:rPr lang="en-US" dirty="0"/>
              <a:t>IP</a:t>
            </a:r>
            <a:r>
              <a:rPr lang="zh-CN" altLang="en-US" dirty="0"/>
              <a:t>地址</a:t>
            </a:r>
            <a:r>
              <a:rPr lang="en-US" dirty="0"/>
              <a:t> </a:t>
            </a:r>
            <a:r>
              <a:rPr lang="en-US" dirty="0" smtClean="0"/>
              <a:t> </a:t>
            </a:r>
            <a:endParaRPr lang="zh-CN" altLang="en-US" dirty="0" smtClean="0"/>
          </a:p>
          <a:p>
            <a:pPr lvl="1"/>
            <a:r>
              <a:rPr lang="zh-CN" altLang="en-US" dirty="0"/>
              <a:t>隐藏</a:t>
            </a:r>
            <a:r>
              <a:rPr lang="en-US" dirty="0"/>
              <a:t>IP</a:t>
            </a:r>
            <a:r>
              <a:rPr lang="zh-CN" altLang="en-US" dirty="0"/>
              <a:t>地址的主要方法是使用代理服务器，与直接连接到</a:t>
            </a:r>
            <a:r>
              <a:rPr lang="en-US" dirty="0"/>
              <a:t>Internet</a:t>
            </a:r>
            <a:r>
              <a:rPr lang="zh-CN" altLang="en-US" dirty="0"/>
              <a:t>相比，使用代理服务器能保护上网用户的</a:t>
            </a:r>
            <a:r>
              <a:rPr lang="en-US" dirty="0"/>
              <a:t>IP</a:t>
            </a:r>
            <a:r>
              <a:rPr lang="zh-CN" altLang="en-US" dirty="0"/>
              <a:t>地址，从而保障上网</a:t>
            </a:r>
            <a:r>
              <a:rPr lang="zh-CN" altLang="en-US" dirty="0" smtClean="0"/>
              <a:t>安全</a:t>
            </a:r>
          </a:p>
          <a:p>
            <a:pPr lvl="1"/>
            <a:r>
              <a:rPr lang="zh-CN" altLang="en-US" dirty="0" smtClean="0"/>
              <a:t>代理</a:t>
            </a:r>
            <a:r>
              <a:rPr lang="zh-CN" altLang="en-US" dirty="0"/>
              <a:t>服务器的原理是在客户机（用户上网的计算机）和远程服务器（如用户想访问远端</a:t>
            </a:r>
            <a:r>
              <a:rPr lang="en-US" dirty="0"/>
              <a:t>WWW</a:t>
            </a:r>
            <a:r>
              <a:rPr lang="zh-CN" altLang="en-US" dirty="0"/>
              <a:t>服务器）之间架设一个“中转站”，当客户机向远程服务器提出服务要求后，代理服务器首先截取用户的请求，然后代理服务器将服务请求转交远程服务器，从而实现客户机和远程服务器之间的</a:t>
            </a:r>
            <a:r>
              <a:rPr lang="zh-CN" altLang="en-US" dirty="0" smtClean="0"/>
              <a:t>联系</a:t>
            </a:r>
            <a:endParaRPr lang="zh-CN" altLang="en-US" dirty="0"/>
          </a:p>
          <a:p>
            <a:pPr lvl="1"/>
            <a:r>
              <a:rPr lang="zh-CN" altLang="en-US" dirty="0" smtClean="0"/>
              <a:t>使用</a:t>
            </a:r>
            <a:r>
              <a:rPr lang="zh-CN" altLang="en-US" dirty="0"/>
              <a:t>代理服务器后，其它用户只能探测到代理服务器的</a:t>
            </a:r>
            <a:r>
              <a:rPr lang="en-US" dirty="0"/>
              <a:t>IP</a:t>
            </a:r>
            <a:r>
              <a:rPr lang="zh-CN" altLang="en-US" dirty="0"/>
              <a:t>地址而不是用户的真实</a:t>
            </a:r>
            <a:r>
              <a:rPr lang="en-US" dirty="0"/>
              <a:t>IP</a:t>
            </a:r>
            <a:r>
              <a:rPr lang="zh-CN" altLang="en-US" dirty="0"/>
              <a:t>地址，这就实现了隐藏用户</a:t>
            </a:r>
            <a:r>
              <a:rPr lang="en-US" dirty="0"/>
              <a:t>IP</a:t>
            </a:r>
            <a:r>
              <a:rPr lang="zh-CN" altLang="en-US" dirty="0"/>
              <a:t>地址的目的，保障了用户上网</a:t>
            </a:r>
            <a:r>
              <a:rPr lang="zh-CN" altLang="en-US" dirty="0" smtClean="0"/>
              <a:t>安全</a:t>
            </a:r>
            <a:endParaRPr lang="en-US" dirty="0"/>
          </a:p>
          <a:p>
            <a:pPr lvl="1"/>
            <a:endParaRPr lang="en-US" dirty="0"/>
          </a:p>
        </p:txBody>
      </p:sp>
    </p:spTree>
    <p:extLst>
      <p:ext uri="{BB962C8B-B14F-4D97-AF65-F5344CB8AC3E}">
        <p14:creationId xmlns:p14="http://schemas.microsoft.com/office/powerpoint/2010/main" xmlns="" val="21140460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2.3.2 </a:t>
            </a:r>
            <a:r>
              <a:rPr lang="zh-CN" altLang="en-US" b="1" dirty="0"/>
              <a:t>做好关键信息的保护</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隐藏</a:t>
            </a:r>
            <a:r>
              <a:rPr lang="en-US" dirty="0"/>
              <a:t>IP</a:t>
            </a:r>
            <a:r>
              <a:rPr lang="zh-CN" altLang="en-US" dirty="0"/>
              <a:t>地址</a:t>
            </a:r>
            <a:r>
              <a:rPr lang="en-US" dirty="0"/>
              <a:t> </a:t>
            </a:r>
            <a:endParaRPr lang="zh-CN" altLang="en-US" dirty="0" smtClean="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41537" y="2758084"/>
            <a:ext cx="2973466" cy="342792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131871" y="6358766"/>
            <a:ext cx="3992797" cy="646331"/>
          </a:xfrm>
          <a:prstGeom prst="rect">
            <a:avLst/>
          </a:prstGeom>
          <a:noFill/>
        </p:spPr>
        <p:txBody>
          <a:bodyPr wrap="square" rtlCol="0">
            <a:spAutoFit/>
          </a:bodyPr>
          <a:lstStyle/>
          <a:p>
            <a:r>
              <a:rPr lang="zh-CN" altLang="en-US" b="1" dirty="0"/>
              <a:t>图</a:t>
            </a:r>
            <a:r>
              <a:rPr lang="en-US" b="1" dirty="0"/>
              <a:t>2-4 </a:t>
            </a:r>
            <a:r>
              <a:rPr lang="zh-CN" altLang="en-US" b="1" dirty="0"/>
              <a:t>通过设置代理服务器隐藏</a:t>
            </a:r>
            <a:r>
              <a:rPr lang="en-US" b="1" dirty="0"/>
              <a:t>IP</a:t>
            </a:r>
            <a:r>
              <a:rPr lang="zh-CN" altLang="en-US" b="1" dirty="0"/>
              <a:t>地址</a:t>
            </a:r>
            <a:endParaRPr lang="en-US" dirty="0"/>
          </a:p>
          <a:p>
            <a:endParaRPr lang="en-US" dirty="0"/>
          </a:p>
        </p:txBody>
      </p:sp>
    </p:spTree>
    <p:extLst>
      <p:ext uri="{BB962C8B-B14F-4D97-AF65-F5344CB8AC3E}">
        <p14:creationId xmlns:p14="http://schemas.microsoft.com/office/powerpoint/2010/main" xmlns="" val="7041630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2.3.2 </a:t>
            </a:r>
            <a:r>
              <a:rPr lang="zh-CN" altLang="en-US" b="1" dirty="0"/>
              <a:t>做好关键信息的保护</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关闭不必要的端口</a:t>
            </a:r>
            <a:endParaRPr lang="en-US" dirty="0"/>
          </a:p>
          <a:p>
            <a:pPr lvl="1"/>
            <a:r>
              <a:rPr lang="zh-CN" altLang="en-US" dirty="0"/>
              <a:t>黑客在入侵时常常会扫描我们的计算机端口，如果安装了端口监视程序（如</a:t>
            </a:r>
            <a:r>
              <a:rPr lang="en-US" dirty="0" err="1" smtClean="0"/>
              <a:t>N</a:t>
            </a:r>
            <a:r>
              <a:rPr lang="en-US" cap="none" dirty="0" err="1" smtClean="0"/>
              <a:t>etwatch</a:t>
            </a:r>
            <a:r>
              <a:rPr lang="zh-CN" altLang="en-US" dirty="0" smtClean="0"/>
              <a:t>等</a:t>
            </a:r>
            <a:r>
              <a:rPr lang="zh-CN" altLang="en-US" dirty="0"/>
              <a:t>），该监视程序则会有警告</a:t>
            </a:r>
            <a:r>
              <a:rPr lang="zh-CN" altLang="en-US" dirty="0" smtClean="0"/>
              <a:t>提示</a:t>
            </a:r>
          </a:p>
          <a:p>
            <a:pPr lvl="1"/>
            <a:r>
              <a:rPr lang="zh-CN" altLang="en-US" dirty="0" smtClean="0"/>
              <a:t>如果</a:t>
            </a:r>
            <a:r>
              <a:rPr lang="zh-CN" altLang="en-US" dirty="0"/>
              <a:t>遇到这种入侵，可用防火墙等工具软件关闭用不到的</a:t>
            </a:r>
            <a:r>
              <a:rPr lang="zh-CN" altLang="en-US" dirty="0" smtClean="0"/>
              <a:t>端口</a:t>
            </a:r>
            <a:endParaRPr lang="en-US" dirty="0"/>
          </a:p>
          <a:p>
            <a:endParaRPr lang="en-US" dirty="0"/>
          </a:p>
        </p:txBody>
      </p:sp>
    </p:spTree>
    <p:extLst>
      <p:ext uri="{BB962C8B-B14F-4D97-AF65-F5344CB8AC3E}">
        <p14:creationId xmlns:p14="http://schemas.microsoft.com/office/powerpoint/2010/main" xmlns="" val="5312178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2.3.2 </a:t>
            </a:r>
            <a:r>
              <a:rPr lang="zh-CN" altLang="en-US" b="1" dirty="0"/>
              <a:t>做好关键信息的保护</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关闭不必要的端口</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38287" y="2673454"/>
            <a:ext cx="4114800" cy="36068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187407" y="6415790"/>
            <a:ext cx="3816559" cy="646331"/>
          </a:xfrm>
          <a:prstGeom prst="rect">
            <a:avLst/>
          </a:prstGeom>
          <a:noFill/>
        </p:spPr>
        <p:txBody>
          <a:bodyPr wrap="square" rtlCol="0">
            <a:spAutoFit/>
          </a:bodyPr>
          <a:lstStyle/>
          <a:p>
            <a:r>
              <a:rPr lang="zh-CN" altLang="en-US" b="1" dirty="0"/>
              <a:t>图</a:t>
            </a:r>
            <a:r>
              <a:rPr lang="en-US" b="1" dirty="0"/>
              <a:t>2-5 </a:t>
            </a:r>
            <a:r>
              <a:rPr lang="zh-CN" altLang="en-US" b="1" dirty="0"/>
              <a:t>通过防火墙关闭不必要的端口</a:t>
            </a:r>
            <a:endParaRPr lang="en-US" dirty="0"/>
          </a:p>
          <a:p>
            <a:endParaRPr lang="en-US" dirty="0"/>
          </a:p>
        </p:txBody>
      </p:sp>
    </p:spTree>
    <p:extLst>
      <p:ext uri="{BB962C8B-B14F-4D97-AF65-F5344CB8AC3E}">
        <p14:creationId xmlns:p14="http://schemas.microsoft.com/office/powerpoint/2010/main" xmlns="" val="1001511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2.1  </a:t>
            </a:r>
            <a:r>
              <a:rPr lang="zh-CN" altLang="en-US" b="1" dirty="0"/>
              <a:t>“黑客”与“骇客”</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2.1.1 </a:t>
            </a:r>
            <a:r>
              <a:rPr lang="zh-CN" altLang="en-US" b="1" dirty="0"/>
              <a:t>黑客与骇客的</a:t>
            </a:r>
            <a:r>
              <a:rPr lang="zh-CN" altLang="en-US" b="1" dirty="0" smtClean="0"/>
              <a:t>含义</a:t>
            </a:r>
          </a:p>
          <a:p>
            <a:r>
              <a:rPr lang="en-US" b="1" dirty="0"/>
              <a:t>2.1.2 </a:t>
            </a:r>
            <a:r>
              <a:rPr lang="zh-CN" altLang="en-US" b="1" dirty="0"/>
              <a:t>黑客文化</a:t>
            </a:r>
            <a:endParaRPr lang="en-US" dirty="0"/>
          </a:p>
          <a:p>
            <a:r>
              <a:rPr lang="en-US" b="1" dirty="0"/>
              <a:t>2.1.3 </a:t>
            </a:r>
            <a:r>
              <a:rPr lang="zh-CN" altLang="en-US" b="1" dirty="0"/>
              <a:t>黑客守则</a:t>
            </a:r>
            <a:r>
              <a:rPr lang="en-US" dirty="0"/>
              <a:t> </a:t>
            </a:r>
          </a:p>
          <a:p>
            <a:endParaRPr lang="en-US" dirty="0"/>
          </a:p>
        </p:txBody>
      </p:sp>
    </p:spTree>
    <p:extLst>
      <p:ext uri="{BB962C8B-B14F-4D97-AF65-F5344CB8AC3E}">
        <p14:creationId xmlns:p14="http://schemas.microsoft.com/office/powerpoint/2010/main" xmlns="" val="9409423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2.3.2 </a:t>
            </a:r>
            <a:r>
              <a:rPr lang="zh-CN" altLang="en-US" b="1" dirty="0"/>
              <a:t>做好关键信息的保护</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43570"/>
          </a:xfrm>
        </p:spPr>
        <p:txBody>
          <a:bodyPr/>
          <a:lstStyle/>
          <a:p>
            <a:r>
              <a:rPr lang="zh-CN" altLang="en-US" dirty="0"/>
              <a:t>更换管理员账户</a:t>
            </a:r>
            <a:r>
              <a:rPr lang="en-US" dirty="0"/>
              <a:t> </a:t>
            </a:r>
            <a:endParaRPr lang="zh-CN" altLang="en-US" dirty="0" smtClean="0"/>
          </a:p>
          <a:p>
            <a:pPr lvl="1"/>
            <a:r>
              <a:rPr lang="en-US" dirty="0"/>
              <a:t>Administrator</a:t>
            </a:r>
            <a:r>
              <a:rPr lang="zh-CN" altLang="en-US" dirty="0"/>
              <a:t>账户拥有最高的系统权限，一旦该账户被人利用，后果</a:t>
            </a:r>
            <a:r>
              <a:rPr lang="zh-CN" altLang="en-US" dirty="0" smtClean="0"/>
              <a:t>不堪设想</a:t>
            </a:r>
          </a:p>
          <a:p>
            <a:pPr lvl="1"/>
            <a:r>
              <a:rPr lang="zh-CN" altLang="en-US" dirty="0" smtClean="0"/>
              <a:t>黑客</a:t>
            </a:r>
            <a:r>
              <a:rPr lang="zh-CN" altLang="en-US" dirty="0"/>
              <a:t>入侵的常用手段之一就是试图获得</a:t>
            </a:r>
            <a:r>
              <a:rPr lang="en-US" dirty="0"/>
              <a:t>Administrator</a:t>
            </a:r>
            <a:r>
              <a:rPr lang="zh-CN" altLang="en-US" dirty="0"/>
              <a:t>账户的密码，所以我们要重新配置</a:t>
            </a:r>
            <a:r>
              <a:rPr lang="en-US" dirty="0"/>
              <a:t>Administrator</a:t>
            </a:r>
            <a:r>
              <a:rPr lang="zh-CN" altLang="en-US" dirty="0" smtClean="0"/>
              <a:t>账号</a:t>
            </a:r>
          </a:p>
          <a:p>
            <a:pPr lvl="1"/>
            <a:r>
              <a:rPr lang="zh-CN" altLang="en-US" dirty="0" smtClean="0"/>
              <a:t>首先</a:t>
            </a:r>
            <a:r>
              <a:rPr lang="zh-CN" altLang="en-US" dirty="0"/>
              <a:t>是为</a:t>
            </a:r>
            <a:r>
              <a:rPr lang="en-US" dirty="0"/>
              <a:t>Administrator</a:t>
            </a:r>
            <a:r>
              <a:rPr lang="zh-CN" altLang="en-US" dirty="0"/>
              <a:t>账户设置一个强大复杂的密码，然后我们重命名</a:t>
            </a:r>
            <a:r>
              <a:rPr lang="en-US" dirty="0"/>
              <a:t>Administrator</a:t>
            </a:r>
            <a:r>
              <a:rPr lang="zh-CN" altLang="en-US" dirty="0"/>
              <a:t>账户，再创建一个没有管理员权限的</a:t>
            </a:r>
            <a:r>
              <a:rPr lang="en-US" dirty="0"/>
              <a:t>Administrator</a:t>
            </a:r>
            <a:r>
              <a:rPr lang="zh-CN" altLang="en-US" dirty="0"/>
              <a:t>账户欺骗</a:t>
            </a:r>
            <a:r>
              <a:rPr lang="zh-CN" altLang="en-US" dirty="0" smtClean="0"/>
              <a:t>攻击者</a:t>
            </a:r>
            <a:endParaRPr lang="zh-CN" altLang="en-US" dirty="0"/>
          </a:p>
          <a:p>
            <a:pPr lvl="1"/>
            <a:r>
              <a:rPr lang="zh-CN" altLang="en-US" dirty="0" smtClean="0"/>
              <a:t>攻击者</a:t>
            </a:r>
            <a:r>
              <a:rPr lang="zh-CN" altLang="en-US" dirty="0"/>
              <a:t>就很难搞清哪个账户真正拥有管理员权限，也就在一定程度上减少了</a:t>
            </a:r>
            <a:r>
              <a:rPr lang="zh-CN" altLang="en-US" dirty="0" smtClean="0"/>
              <a:t>危险性</a:t>
            </a:r>
            <a:endParaRPr lang="en-US" dirty="0"/>
          </a:p>
          <a:p>
            <a:endParaRPr lang="en-US" dirty="0"/>
          </a:p>
        </p:txBody>
      </p:sp>
    </p:spTree>
    <p:extLst>
      <p:ext uri="{BB962C8B-B14F-4D97-AF65-F5344CB8AC3E}">
        <p14:creationId xmlns:p14="http://schemas.microsoft.com/office/powerpoint/2010/main" xmlns="" val="4484950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2.3.2 </a:t>
            </a:r>
            <a:r>
              <a:rPr lang="zh-CN" altLang="en-US" b="1" dirty="0"/>
              <a:t>做好关键信息的保护</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更换管理员账户</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539614" y="2848200"/>
            <a:ext cx="5112145" cy="330241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762529" y="6323551"/>
            <a:ext cx="2666314" cy="646331"/>
          </a:xfrm>
          <a:prstGeom prst="rect">
            <a:avLst/>
          </a:prstGeom>
          <a:noFill/>
        </p:spPr>
        <p:txBody>
          <a:bodyPr wrap="square" rtlCol="0">
            <a:spAutoFit/>
          </a:bodyPr>
          <a:lstStyle/>
          <a:p>
            <a:r>
              <a:rPr lang="zh-CN" altLang="en-US" b="1" dirty="0"/>
              <a:t>图</a:t>
            </a:r>
            <a:r>
              <a:rPr lang="en-US" b="1" dirty="0"/>
              <a:t>2-6 </a:t>
            </a:r>
            <a:r>
              <a:rPr lang="zh-CN" altLang="en-US" b="1" dirty="0"/>
              <a:t>更换管理员账户</a:t>
            </a:r>
            <a:endParaRPr lang="en-US" dirty="0"/>
          </a:p>
          <a:p>
            <a:endParaRPr lang="en-US" dirty="0"/>
          </a:p>
        </p:txBody>
      </p:sp>
    </p:spTree>
    <p:extLst>
      <p:ext uri="{BB962C8B-B14F-4D97-AF65-F5344CB8AC3E}">
        <p14:creationId xmlns:p14="http://schemas.microsoft.com/office/powerpoint/2010/main" xmlns="" val="6570350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2.3.3 </a:t>
            </a:r>
            <a:r>
              <a:rPr lang="zh-CN" altLang="en-US" b="1" dirty="0"/>
              <a:t>做好安全保护措施</a:t>
            </a:r>
            <a:r>
              <a:rPr lang="en-US" dirty="0"/>
              <a:t> </a:t>
            </a:r>
          </a:p>
        </p:txBody>
      </p:sp>
      <p:sp>
        <p:nvSpPr>
          <p:cNvPr id="3" name="Content Placeholder 2"/>
          <p:cNvSpPr>
            <a:spLocks noGrp="1"/>
          </p:cNvSpPr>
          <p:nvPr>
            <p:ph sz="quarter" idx="13"/>
          </p:nvPr>
        </p:nvSpPr>
        <p:spPr/>
        <p:txBody>
          <a:bodyPr/>
          <a:lstStyle/>
          <a:p>
            <a:r>
              <a:rPr lang="zh-CN" altLang="en-US" dirty="0"/>
              <a:t>安装必要的安全软件</a:t>
            </a:r>
            <a:r>
              <a:rPr lang="en-US" dirty="0"/>
              <a:t> </a:t>
            </a:r>
            <a:endParaRPr lang="zh-CN" altLang="en-US" dirty="0" smtClean="0"/>
          </a:p>
          <a:p>
            <a:pPr lvl="1"/>
            <a:r>
              <a:rPr lang="zh-CN" altLang="en-US" dirty="0"/>
              <a:t>在电脑中安装并使用必要的防护软件，杀毒软件和防火墙都是必备</a:t>
            </a:r>
            <a:r>
              <a:rPr lang="zh-CN" altLang="en-US" dirty="0" smtClean="0"/>
              <a:t>的</a:t>
            </a:r>
          </a:p>
          <a:p>
            <a:pPr lvl="1"/>
            <a:r>
              <a:rPr lang="zh-CN" altLang="en-US" dirty="0" smtClean="0"/>
              <a:t>在</a:t>
            </a:r>
            <a:r>
              <a:rPr lang="zh-CN" altLang="en-US" dirty="0"/>
              <a:t>上网</a:t>
            </a:r>
            <a:r>
              <a:rPr lang="zh-CN" altLang="en-US" dirty="0" smtClean="0"/>
              <a:t>时</a:t>
            </a:r>
          </a:p>
          <a:p>
            <a:pPr lvl="1"/>
            <a:r>
              <a:rPr lang="zh-CN" altLang="en-US" dirty="0" smtClean="0"/>
              <a:t>打开</a:t>
            </a:r>
            <a:r>
              <a:rPr lang="zh-CN" altLang="en-US" dirty="0"/>
              <a:t>它们，这样即便有黑客攻击我们的主机，一般安全也是有保证的</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56477" y="4064155"/>
            <a:ext cx="2873355" cy="230666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778782" y="6430780"/>
            <a:ext cx="2628743" cy="646331"/>
          </a:xfrm>
          <a:prstGeom prst="rect">
            <a:avLst/>
          </a:prstGeom>
          <a:noFill/>
        </p:spPr>
        <p:txBody>
          <a:bodyPr wrap="square" rtlCol="0">
            <a:spAutoFit/>
          </a:bodyPr>
          <a:lstStyle/>
          <a:p>
            <a:r>
              <a:rPr lang="zh-CN" altLang="en-US" b="1" dirty="0"/>
              <a:t>图</a:t>
            </a:r>
            <a:r>
              <a:rPr lang="en-US" b="1" dirty="0"/>
              <a:t>2-7 </a:t>
            </a:r>
            <a:r>
              <a:rPr lang="zh-CN" altLang="en-US" b="1" dirty="0"/>
              <a:t>安装诺顿杀毒软件</a:t>
            </a:r>
            <a:endParaRPr lang="en-US" dirty="0"/>
          </a:p>
          <a:p>
            <a:endParaRPr lang="en-US" dirty="0"/>
          </a:p>
        </p:txBody>
      </p:sp>
    </p:spTree>
    <p:extLst>
      <p:ext uri="{BB962C8B-B14F-4D97-AF65-F5344CB8AC3E}">
        <p14:creationId xmlns:p14="http://schemas.microsoft.com/office/powerpoint/2010/main" xmlns="" val="13738333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2.3.3 </a:t>
            </a:r>
            <a:r>
              <a:rPr lang="zh-CN" altLang="en-US" b="1" dirty="0"/>
              <a:t>做好安全保护措施</a:t>
            </a:r>
            <a:r>
              <a:rPr lang="en-US" dirty="0"/>
              <a:t> </a:t>
            </a:r>
          </a:p>
        </p:txBody>
      </p:sp>
      <p:sp>
        <p:nvSpPr>
          <p:cNvPr id="3" name="Content Placeholder 2"/>
          <p:cNvSpPr>
            <a:spLocks noGrp="1"/>
          </p:cNvSpPr>
          <p:nvPr>
            <p:ph sz="quarter" idx="13"/>
          </p:nvPr>
        </p:nvSpPr>
        <p:spPr/>
        <p:txBody>
          <a:bodyPr/>
          <a:lstStyle/>
          <a:p>
            <a:r>
              <a:rPr lang="zh-CN" altLang="en-US" dirty="0"/>
              <a:t>经常升级系统版本</a:t>
            </a:r>
            <a:r>
              <a:rPr lang="en-US" dirty="0"/>
              <a:t> </a:t>
            </a:r>
            <a:endParaRPr lang="zh-CN" altLang="en-US" dirty="0" smtClean="0"/>
          </a:p>
          <a:p>
            <a:pPr lvl="1"/>
            <a:r>
              <a:rPr lang="zh-CN" altLang="en-US" dirty="0"/>
              <a:t>任何一个版本的系统发布之后，在短时间内都不会受到攻击，一旦其中的问题暴露出来，黑客就会纷至</a:t>
            </a:r>
            <a:r>
              <a:rPr lang="zh-CN" altLang="en-US" dirty="0" smtClean="0"/>
              <a:t>杳来</a:t>
            </a:r>
          </a:p>
          <a:p>
            <a:pPr lvl="1"/>
            <a:r>
              <a:rPr lang="zh-CN" altLang="en-US" dirty="0" smtClean="0"/>
              <a:t>因此</a:t>
            </a:r>
            <a:r>
              <a:rPr lang="zh-CN" altLang="en-US" dirty="0"/>
              <a:t>，在维护系统的时候，可以经常浏览著名的安全站点，找到系统的新版本或者补丁程序进行安装，这样就可以保证系统中的漏洞在没有被黑客发现之前，就已经修补上了，从而保证了服务器的</a:t>
            </a:r>
            <a:r>
              <a:rPr lang="zh-CN" altLang="en-US" dirty="0" smtClean="0"/>
              <a:t>安全</a:t>
            </a:r>
            <a:r>
              <a:rPr lang="en-US" dirty="0" smtClean="0"/>
              <a:t> </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8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597608" y="4306128"/>
            <a:ext cx="3002406" cy="200160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294681" y="6412662"/>
            <a:ext cx="3602012" cy="646331"/>
          </a:xfrm>
          <a:prstGeom prst="rect">
            <a:avLst/>
          </a:prstGeom>
          <a:noFill/>
        </p:spPr>
        <p:txBody>
          <a:bodyPr wrap="square" rtlCol="0">
            <a:spAutoFit/>
          </a:bodyPr>
          <a:lstStyle/>
          <a:p>
            <a:r>
              <a:rPr lang="zh-CN" altLang="en-US" b="1" dirty="0"/>
              <a:t>图</a:t>
            </a:r>
            <a:r>
              <a:rPr lang="en-US" b="1" dirty="0"/>
              <a:t>2-8 </a:t>
            </a:r>
            <a:r>
              <a:rPr lang="zh-CN" altLang="en-US" b="1" dirty="0"/>
              <a:t>利用安全卫士升级系统补丁</a:t>
            </a:r>
            <a:endParaRPr lang="en-US" dirty="0"/>
          </a:p>
          <a:p>
            <a:endParaRPr lang="en-US" dirty="0"/>
          </a:p>
        </p:txBody>
      </p:sp>
    </p:spTree>
    <p:extLst>
      <p:ext uri="{BB962C8B-B14F-4D97-AF65-F5344CB8AC3E}">
        <p14:creationId xmlns:p14="http://schemas.microsoft.com/office/powerpoint/2010/main" xmlns="" val="21474191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2.3.3 </a:t>
            </a:r>
            <a:r>
              <a:rPr lang="zh-CN" altLang="en-US" b="1" dirty="0"/>
              <a:t>做好安全保护措施</a:t>
            </a:r>
            <a:r>
              <a:rPr lang="en-US"/>
              <a:t> </a:t>
            </a:r>
          </a:p>
        </p:txBody>
      </p:sp>
      <p:sp>
        <p:nvSpPr>
          <p:cNvPr id="3" name="Content Placeholder 2"/>
          <p:cNvSpPr>
            <a:spLocks noGrp="1"/>
          </p:cNvSpPr>
          <p:nvPr>
            <p:ph sz="quarter" idx="13"/>
          </p:nvPr>
        </p:nvSpPr>
        <p:spPr/>
        <p:txBody>
          <a:bodyPr>
            <a:normAutofit lnSpcReduction="10000"/>
          </a:bodyPr>
          <a:lstStyle/>
          <a:p>
            <a:r>
              <a:rPr lang="zh-CN" altLang="en-US" dirty="0"/>
              <a:t>不要回陌生人的邮件</a:t>
            </a:r>
            <a:r>
              <a:rPr lang="en-US" dirty="0"/>
              <a:t> </a:t>
            </a:r>
            <a:endParaRPr lang="zh-CN" altLang="en-US" dirty="0" smtClean="0"/>
          </a:p>
          <a:p>
            <a:pPr lvl="1"/>
            <a:r>
              <a:rPr lang="zh-CN" altLang="en-US" dirty="0"/>
              <a:t>有些黑客可能会冒充某些正规网站的名义，以冠冕堂皇的理由寄一封信给你要求我们输入上网的用户名称与密码，如果按下“确定”，我们的账号和密码就进了黑客的邮箱</a:t>
            </a:r>
            <a:r>
              <a:rPr lang="en-US" dirty="0"/>
              <a:t> </a:t>
            </a:r>
            <a:endParaRPr lang="zh-CN" altLang="en-US" dirty="0" smtClean="0"/>
          </a:p>
          <a:p>
            <a:r>
              <a:rPr lang="zh-CN" altLang="en-US" dirty="0"/>
              <a:t>做好</a:t>
            </a:r>
            <a:r>
              <a:rPr lang="en-US" dirty="0"/>
              <a:t>IE</a:t>
            </a:r>
            <a:r>
              <a:rPr lang="zh-CN" altLang="en-US" dirty="0"/>
              <a:t>浏览器的安全设置</a:t>
            </a:r>
            <a:r>
              <a:rPr lang="en-US" dirty="0"/>
              <a:t> </a:t>
            </a:r>
            <a:endParaRPr lang="zh-CN" altLang="en-US" dirty="0" smtClean="0"/>
          </a:p>
          <a:p>
            <a:pPr lvl="1"/>
            <a:r>
              <a:rPr lang="en-US" dirty="0" err="1" smtClean="0"/>
              <a:t>A</a:t>
            </a:r>
            <a:r>
              <a:rPr lang="en-US" cap="none" dirty="0" err="1" smtClean="0"/>
              <a:t>ctivex</a:t>
            </a:r>
            <a:r>
              <a:rPr lang="zh-CN" altLang="en-US" dirty="0" smtClean="0"/>
              <a:t>控件</a:t>
            </a:r>
            <a:r>
              <a:rPr lang="zh-CN" altLang="en-US" dirty="0"/>
              <a:t>和</a:t>
            </a:r>
            <a:r>
              <a:rPr lang="en-US" dirty="0"/>
              <a:t> Applets</a:t>
            </a:r>
            <a:r>
              <a:rPr lang="zh-CN" altLang="en-US" dirty="0"/>
              <a:t>有较强的功能，但也存在被人利用的隐患，网页中的恶意代码往往就是利用这些控件编写的小程序，只要打开网页就会被</a:t>
            </a:r>
            <a:r>
              <a:rPr lang="zh-CN" altLang="en-US" dirty="0" smtClean="0"/>
              <a:t>运行，所以</a:t>
            </a:r>
            <a:r>
              <a:rPr lang="zh-CN" altLang="en-US" dirty="0"/>
              <a:t>要避免恶意网页的攻击只有禁止这些恶意代码的</a:t>
            </a:r>
            <a:r>
              <a:rPr lang="zh-CN" altLang="en-US" dirty="0" smtClean="0"/>
              <a:t>运行</a:t>
            </a:r>
          </a:p>
          <a:p>
            <a:pPr lvl="1"/>
            <a:r>
              <a:rPr lang="en-US" dirty="0" smtClean="0"/>
              <a:t>IE</a:t>
            </a:r>
            <a:r>
              <a:rPr lang="zh-CN" altLang="en-US" dirty="0"/>
              <a:t>对此提供了多种选择，具体设置步骤是：“工具”</a:t>
            </a:r>
            <a:r>
              <a:rPr lang="en-US" dirty="0"/>
              <a:t>-&gt;</a:t>
            </a:r>
            <a:r>
              <a:rPr lang="zh-CN" altLang="en-US" dirty="0"/>
              <a:t>“</a:t>
            </a:r>
            <a:r>
              <a:rPr lang="en-US" dirty="0" smtClean="0"/>
              <a:t>I</a:t>
            </a:r>
            <a:r>
              <a:rPr lang="en-US" cap="none" dirty="0" smtClean="0"/>
              <a:t>nternet</a:t>
            </a:r>
            <a:r>
              <a:rPr lang="zh-CN" altLang="en-US" dirty="0" smtClean="0"/>
              <a:t>选项</a:t>
            </a:r>
            <a:r>
              <a:rPr lang="zh-CN" altLang="en-US" dirty="0"/>
              <a:t>”</a:t>
            </a:r>
            <a:r>
              <a:rPr lang="en-US" dirty="0"/>
              <a:t>-&gt;</a:t>
            </a:r>
            <a:r>
              <a:rPr lang="zh-CN" altLang="en-US" dirty="0"/>
              <a:t>“安全”</a:t>
            </a:r>
            <a:r>
              <a:rPr lang="en-US" dirty="0"/>
              <a:t>-&gt;</a:t>
            </a:r>
            <a:r>
              <a:rPr lang="zh-CN" altLang="en-US" dirty="0"/>
              <a:t>“自定义级别”，将</a:t>
            </a:r>
            <a:r>
              <a:rPr lang="en-US" dirty="0" err="1" smtClean="0"/>
              <a:t>A</a:t>
            </a:r>
            <a:r>
              <a:rPr lang="en-US" cap="none" dirty="0" err="1" smtClean="0"/>
              <a:t>ctivex</a:t>
            </a:r>
            <a:r>
              <a:rPr lang="zh-CN" altLang="en-US" dirty="0" smtClean="0"/>
              <a:t>控件</a:t>
            </a:r>
            <a:r>
              <a:rPr lang="zh-CN" altLang="en-US" dirty="0"/>
              <a:t>与相关选项</a:t>
            </a:r>
            <a:r>
              <a:rPr lang="zh-CN" altLang="en-US" dirty="0" smtClean="0"/>
              <a:t>禁用</a:t>
            </a:r>
            <a:endParaRPr lang="en-US" dirty="0"/>
          </a:p>
          <a:p>
            <a:endParaRPr lang="en-US" dirty="0"/>
          </a:p>
        </p:txBody>
      </p:sp>
    </p:spTree>
    <p:extLst>
      <p:ext uri="{BB962C8B-B14F-4D97-AF65-F5344CB8AC3E}">
        <p14:creationId xmlns:p14="http://schemas.microsoft.com/office/powerpoint/2010/main" xmlns="" val="16931762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2.3.3 </a:t>
            </a:r>
            <a:r>
              <a:rPr lang="zh-CN" altLang="en-US" b="1" dirty="0"/>
              <a:t>做好安全保护措施</a:t>
            </a:r>
            <a:r>
              <a:rPr lang="en-US"/>
              <a:t> </a:t>
            </a:r>
          </a:p>
        </p:txBody>
      </p:sp>
      <p:sp>
        <p:nvSpPr>
          <p:cNvPr id="3" name="Content Placeholder 2"/>
          <p:cNvSpPr>
            <a:spLocks noGrp="1"/>
          </p:cNvSpPr>
          <p:nvPr>
            <p:ph sz="quarter" idx="13"/>
          </p:nvPr>
        </p:nvSpPr>
        <p:spPr/>
        <p:txBody>
          <a:bodyPr/>
          <a:lstStyle/>
          <a:p>
            <a:r>
              <a:rPr lang="zh-CN" altLang="en-US" dirty="0" smtClean="0"/>
              <a:t>做好</a:t>
            </a:r>
            <a:r>
              <a:rPr lang="en-US" dirty="0"/>
              <a:t>IE</a:t>
            </a:r>
            <a:r>
              <a:rPr lang="zh-CN" altLang="en-US" dirty="0"/>
              <a:t>浏览器的安全设置</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31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19287" y="2797435"/>
            <a:ext cx="3352800" cy="35687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5059960" y="6458322"/>
            <a:ext cx="2071454" cy="646331"/>
          </a:xfrm>
          <a:prstGeom prst="rect">
            <a:avLst/>
          </a:prstGeom>
          <a:noFill/>
        </p:spPr>
        <p:txBody>
          <a:bodyPr wrap="square" rtlCol="0">
            <a:spAutoFit/>
          </a:bodyPr>
          <a:lstStyle/>
          <a:p>
            <a:r>
              <a:rPr lang="zh-CN" altLang="en-US" b="1" dirty="0"/>
              <a:t>图</a:t>
            </a:r>
            <a:r>
              <a:rPr lang="en-US" b="1" dirty="0"/>
              <a:t>2-9 IE</a:t>
            </a:r>
            <a:r>
              <a:rPr lang="zh-CN" altLang="en-US" b="1" dirty="0"/>
              <a:t>安全设置</a:t>
            </a:r>
            <a:endParaRPr lang="en-US" dirty="0"/>
          </a:p>
          <a:p>
            <a:pPr algn="ctr"/>
            <a:endParaRPr lang="en-US" dirty="0"/>
          </a:p>
        </p:txBody>
      </p:sp>
    </p:spTree>
    <p:extLst>
      <p:ext uri="{BB962C8B-B14F-4D97-AF65-F5344CB8AC3E}">
        <p14:creationId xmlns:p14="http://schemas.microsoft.com/office/powerpoint/2010/main" xmlns="" val="16239303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2.3.4 </a:t>
            </a:r>
            <a:r>
              <a:rPr lang="zh-CN" altLang="en-US" b="1" dirty="0"/>
              <a:t>做好数据保护</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及时备份重要</a:t>
            </a:r>
            <a:r>
              <a:rPr lang="zh-CN" altLang="en-US" dirty="0" smtClean="0"/>
              <a:t>数据</a:t>
            </a:r>
          </a:p>
          <a:p>
            <a:pPr lvl="1"/>
            <a:r>
              <a:rPr lang="zh-CN" altLang="en-US" dirty="0"/>
              <a:t>如果数据备份及时，即便系统遭到黑客进攻也可以在短时间内恢复，挽回不必要的</a:t>
            </a:r>
            <a:r>
              <a:rPr lang="zh-CN" altLang="en-US" dirty="0" smtClean="0"/>
              <a:t>损失</a:t>
            </a:r>
          </a:p>
          <a:p>
            <a:pPr lvl="1"/>
            <a:r>
              <a:rPr lang="zh-CN" altLang="en-US" dirty="0" smtClean="0"/>
              <a:t>国外</a:t>
            </a:r>
            <a:r>
              <a:rPr lang="zh-CN" altLang="en-US" dirty="0"/>
              <a:t>很多商务网站都会在每天晚上对系统数据进行备份，在第二天清晨，无论系统是否收到攻击，都会重新恢复数据，保证每天系统中的数据库都不会出现</a:t>
            </a:r>
            <a:r>
              <a:rPr lang="zh-CN" altLang="en-US" dirty="0" smtClean="0"/>
              <a:t>损坏</a:t>
            </a:r>
          </a:p>
          <a:p>
            <a:pPr lvl="1"/>
            <a:r>
              <a:rPr lang="zh-CN" altLang="en-US" dirty="0" smtClean="0"/>
              <a:t>数据</a:t>
            </a:r>
            <a:r>
              <a:rPr lang="zh-CN" altLang="en-US" dirty="0"/>
              <a:t>的备份最好放在其他电脑或者驱动器上，这样黑客进入系统或服务器之后，破坏的数据只是一部分，因为无法找到数据的备份，对于系统或服务器的损失也不会太严重</a:t>
            </a:r>
            <a:r>
              <a:rPr lang="en-US" dirty="0"/>
              <a:t> </a:t>
            </a:r>
            <a:r>
              <a:rPr lang="en-US" dirty="0" smtClean="0"/>
              <a:t> </a:t>
            </a:r>
            <a:endParaRPr lang="en-US" dirty="0"/>
          </a:p>
        </p:txBody>
      </p:sp>
    </p:spTree>
    <p:extLst>
      <p:ext uri="{BB962C8B-B14F-4D97-AF65-F5344CB8AC3E}">
        <p14:creationId xmlns:p14="http://schemas.microsoft.com/office/powerpoint/2010/main" xmlns="" val="7642014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2.3.4 </a:t>
            </a:r>
            <a:r>
              <a:rPr lang="zh-CN" altLang="en-US" b="1" dirty="0"/>
              <a:t>做好数据保护</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使用加密机制传输</a:t>
            </a:r>
            <a:r>
              <a:rPr lang="zh-CN" altLang="en-US" dirty="0" smtClean="0"/>
              <a:t>数据</a:t>
            </a:r>
          </a:p>
          <a:p>
            <a:r>
              <a:rPr lang="zh-CN" altLang="en-US" dirty="0"/>
              <a:t>对于个人信用卡、密码等重要数据在客户端与服务器之间的传送，应该先经过加密处理再进行发送，这样做的目的是防止黑客监听、</a:t>
            </a:r>
            <a:r>
              <a:rPr lang="zh-CN" altLang="en-US" dirty="0" smtClean="0"/>
              <a:t>截获</a:t>
            </a:r>
          </a:p>
          <a:p>
            <a:r>
              <a:rPr lang="zh-CN" altLang="en-US" dirty="0" smtClean="0"/>
              <a:t>对于</a:t>
            </a:r>
            <a:r>
              <a:rPr lang="zh-CN" altLang="en-US" dirty="0"/>
              <a:t>现在网络上流行的各种加密机制都已经出现了不同的破解方法，因此在加密的选择上应该寻找破解困难的。例如</a:t>
            </a:r>
            <a:r>
              <a:rPr lang="en-US" dirty="0"/>
              <a:t>DES</a:t>
            </a:r>
            <a:r>
              <a:rPr lang="zh-CN" altLang="en-US" dirty="0"/>
              <a:t>加密方法，这是一套没有逆向破解的加密算法，因此黑客得到了这种加密处理后的文件时，只能采取暴力破解法</a:t>
            </a:r>
            <a:r>
              <a:rPr lang="zh-CN" altLang="en-US" dirty="0" smtClean="0"/>
              <a:t>。</a:t>
            </a:r>
            <a:endParaRPr lang="en-US" dirty="0"/>
          </a:p>
        </p:txBody>
      </p:sp>
    </p:spTree>
    <p:extLst>
      <p:ext uri="{BB962C8B-B14F-4D97-AF65-F5344CB8AC3E}">
        <p14:creationId xmlns:p14="http://schemas.microsoft.com/office/powerpoint/2010/main" xmlns="" val="155144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2.1.1 </a:t>
            </a:r>
            <a:r>
              <a:rPr lang="zh-CN" altLang="en-US" b="1" dirty="0"/>
              <a:t>黑客与骇客的含义</a:t>
            </a:r>
            <a:br>
              <a:rPr lang="zh-CN" altLang="en-US" b="1" dirty="0"/>
            </a:br>
            <a:endParaRPr lang="en-US" dirty="0"/>
          </a:p>
        </p:txBody>
      </p:sp>
      <p:sp>
        <p:nvSpPr>
          <p:cNvPr id="3" name="Content Placeholder 2"/>
          <p:cNvSpPr>
            <a:spLocks noGrp="1"/>
          </p:cNvSpPr>
          <p:nvPr>
            <p:ph sz="quarter" idx="13"/>
          </p:nvPr>
        </p:nvSpPr>
        <p:spPr>
          <a:xfrm>
            <a:off x="913774" y="2367092"/>
            <a:ext cx="10363826" cy="4490908"/>
          </a:xfrm>
        </p:spPr>
        <p:txBody>
          <a:bodyPr>
            <a:normAutofit fontScale="92500" lnSpcReduction="20000"/>
          </a:bodyPr>
          <a:lstStyle/>
          <a:p>
            <a:r>
              <a:rPr lang="zh-CN" altLang="en-US" dirty="0"/>
              <a:t>黑客（</a:t>
            </a:r>
            <a:r>
              <a:rPr lang="en-US" dirty="0" smtClean="0"/>
              <a:t>h</a:t>
            </a:r>
            <a:r>
              <a:rPr lang="en-US" cap="none" dirty="0" smtClean="0"/>
              <a:t>acker</a:t>
            </a:r>
            <a:r>
              <a:rPr lang="zh-CN" altLang="en-US" dirty="0" smtClean="0"/>
              <a:t>）</a:t>
            </a:r>
            <a:r>
              <a:rPr lang="zh-CN" altLang="en-US" dirty="0"/>
              <a:t>，源于英语动词</a:t>
            </a:r>
            <a:r>
              <a:rPr lang="en-US" dirty="0"/>
              <a:t>hack</a:t>
            </a:r>
            <a:r>
              <a:rPr lang="zh-CN" altLang="en-US" dirty="0"/>
              <a:t>，意为“劈，砍”，引申为“干了一件非常漂亮的工作”</a:t>
            </a:r>
            <a:r>
              <a:rPr lang="en-US" dirty="0"/>
              <a:t> </a:t>
            </a:r>
            <a:endParaRPr lang="zh-CN" altLang="en-US" dirty="0" smtClean="0"/>
          </a:p>
          <a:p>
            <a:r>
              <a:rPr lang="zh-CN" altLang="en-US" dirty="0"/>
              <a:t>黑客”一般是指专门研究、发现计算机和网络漏洞的计算机爱好者，他们伴随着计算机和网络的发展而成长</a:t>
            </a:r>
            <a:r>
              <a:rPr lang="en-US" dirty="0"/>
              <a:t> </a:t>
            </a:r>
            <a:endParaRPr lang="zh-CN" altLang="en-US" dirty="0" smtClean="0"/>
          </a:p>
          <a:p>
            <a:r>
              <a:rPr lang="zh-CN" altLang="en-US" dirty="0"/>
              <a:t>根据理查德</a:t>
            </a:r>
            <a:r>
              <a:rPr lang="en-US" dirty="0"/>
              <a:t>.</a:t>
            </a:r>
            <a:r>
              <a:rPr lang="zh-CN" altLang="en-US" dirty="0"/>
              <a:t>斯托尔曼的说法，黑客行为必须包含三个</a:t>
            </a:r>
            <a:r>
              <a:rPr lang="zh-CN" altLang="en-US" dirty="0" smtClean="0"/>
              <a:t>特点（价值观）：</a:t>
            </a:r>
            <a:r>
              <a:rPr lang="zh-CN" altLang="en-US" dirty="0"/>
              <a:t>好玩、高智商和探索精神</a:t>
            </a:r>
            <a:r>
              <a:rPr lang="en-US" dirty="0"/>
              <a:t> </a:t>
            </a:r>
            <a:endParaRPr lang="zh-CN" altLang="en-US" dirty="0" smtClean="0"/>
          </a:p>
          <a:p>
            <a:r>
              <a:rPr lang="en-US" altLang="zh-CN" dirty="0" smtClean="0"/>
              <a:t>《</a:t>
            </a:r>
            <a:r>
              <a:rPr lang="zh-CN" altLang="en-US" dirty="0"/>
              <a:t>新闻周刊</a:t>
            </a:r>
            <a:r>
              <a:rPr lang="en-US" altLang="zh-CN" dirty="0"/>
              <a:t>》</a:t>
            </a:r>
            <a:r>
              <a:rPr lang="zh-CN" altLang="en-US" dirty="0"/>
              <a:t>的记者斯蒂文</a:t>
            </a:r>
            <a:r>
              <a:rPr lang="en-US" dirty="0"/>
              <a:t>.</a:t>
            </a:r>
            <a:r>
              <a:rPr lang="zh-CN" altLang="en-US" dirty="0"/>
              <a:t>利维出版了历史上第一本介绍黑客的著作</a:t>
            </a:r>
            <a:r>
              <a:rPr lang="en-US" altLang="zh-CN" dirty="0"/>
              <a:t>《</a:t>
            </a:r>
            <a:r>
              <a:rPr lang="zh-CN" altLang="en-US" dirty="0"/>
              <a:t>黑客：计算机革命的英雄</a:t>
            </a:r>
            <a:r>
              <a:rPr lang="en-US" altLang="zh-CN" dirty="0"/>
              <a:t>》</a:t>
            </a:r>
            <a:r>
              <a:rPr lang="zh-CN" altLang="en-US" dirty="0"/>
              <a:t>。在此书中，他进一步将黑客的价值观总结为</a:t>
            </a:r>
            <a:r>
              <a:rPr lang="en-US" dirty="0"/>
              <a:t>6</a:t>
            </a:r>
            <a:r>
              <a:rPr lang="zh-CN" altLang="en-US" dirty="0"/>
              <a:t>条“黑客</a:t>
            </a:r>
            <a:r>
              <a:rPr lang="zh-CN" altLang="en-US" dirty="0" smtClean="0"/>
              <a:t>伦理”</a:t>
            </a:r>
            <a:r>
              <a:rPr lang="en-US" dirty="0" smtClean="0"/>
              <a:t> </a:t>
            </a:r>
            <a:r>
              <a:rPr lang="zh-CN" altLang="en-US" dirty="0" smtClean="0"/>
              <a:t>：</a:t>
            </a:r>
          </a:p>
          <a:p>
            <a:pPr marL="457200" lvl="1" indent="0">
              <a:buNone/>
            </a:pPr>
            <a:r>
              <a:rPr lang="zh-CN" altLang="en-US" dirty="0" smtClean="0"/>
              <a:t>（</a:t>
            </a:r>
            <a:r>
              <a:rPr lang="en-US" dirty="0"/>
              <a:t>1</a:t>
            </a:r>
            <a:r>
              <a:rPr lang="zh-CN" altLang="en-US" dirty="0"/>
              <a:t>）使用计算机不应受到任何限制，任何事情都应该亲手</a:t>
            </a:r>
            <a:r>
              <a:rPr lang="zh-CN" altLang="en-US" dirty="0" smtClean="0"/>
              <a:t>尝试</a:t>
            </a:r>
            <a:endParaRPr lang="en-US" dirty="0"/>
          </a:p>
          <a:p>
            <a:pPr marL="457200" lvl="1" indent="0">
              <a:buNone/>
            </a:pPr>
            <a:r>
              <a:rPr lang="zh-CN" altLang="en-US" dirty="0"/>
              <a:t>（</a:t>
            </a:r>
            <a:r>
              <a:rPr lang="en-US" dirty="0"/>
              <a:t>2</a:t>
            </a:r>
            <a:r>
              <a:rPr lang="zh-CN" altLang="en-US" dirty="0"/>
              <a:t>）信息应该全部</a:t>
            </a:r>
            <a:r>
              <a:rPr lang="zh-CN" altLang="en-US" dirty="0" smtClean="0"/>
              <a:t>免费</a:t>
            </a:r>
            <a:endParaRPr lang="en-US" dirty="0"/>
          </a:p>
          <a:p>
            <a:pPr marL="457200" lvl="1" indent="0">
              <a:buNone/>
            </a:pPr>
            <a:r>
              <a:rPr lang="zh-CN" altLang="en-US" dirty="0"/>
              <a:t>（</a:t>
            </a:r>
            <a:r>
              <a:rPr lang="en-US" dirty="0"/>
              <a:t>3</a:t>
            </a:r>
            <a:r>
              <a:rPr lang="zh-CN" altLang="en-US" dirty="0"/>
              <a:t>）不信任权威，提倡去</a:t>
            </a:r>
            <a:r>
              <a:rPr lang="zh-CN" altLang="en-US" dirty="0" smtClean="0"/>
              <a:t>中心化</a:t>
            </a:r>
            <a:endParaRPr lang="en-US" dirty="0"/>
          </a:p>
          <a:p>
            <a:pPr marL="457200" lvl="1" indent="0">
              <a:buNone/>
            </a:pPr>
            <a:r>
              <a:rPr lang="zh-CN" altLang="en-US" dirty="0"/>
              <a:t>（</a:t>
            </a:r>
            <a:r>
              <a:rPr lang="en-US" dirty="0"/>
              <a:t>4</a:t>
            </a:r>
            <a:r>
              <a:rPr lang="zh-CN" altLang="en-US" dirty="0"/>
              <a:t>）判断一个人应该看他的技术能力，而不是看其他</a:t>
            </a:r>
            <a:r>
              <a:rPr lang="zh-CN" altLang="en-US" dirty="0" smtClean="0"/>
              <a:t>标准</a:t>
            </a:r>
            <a:endParaRPr lang="en-US" dirty="0"/>
          </a:p>
          <a:p>
            <a:pPr marL="457200" lvl="1" indent="0">
              <a:buNone/>
            </a:pPr>
            <a:r>
              <a:rPr lang="zh-CN" altLang="en-US" dirty="0"/>
              <a:t>（</a:t>
            </a:r>
            <a:r>
              <a:rPr lang="en-US" dirty="0"/>
              <a:t>5</a:t>
            </a:r>
            <a:r>
              <a:rPr lang="zh-CN" altLang="en-US" dirty="0"/>
              <a:t>）你可以用计算机创造美和</a:t>
            </a:r>
            <a:r>
              <a:rPr lang="zh-CN" altLang="en-US" dirty="0" smtClean="0"/>
              <a:t>艺术</a:t>
            </a:r>
            <a:endParaRPr lang="en-US" dirty="0"/>
          </a:p>
          <a:p>
            <a:pPr marL="457200" lvl="1" indent="0">
              <a:buNone/>
            </a:pPr>
            <a:r>
              <a:rPr lang="zh-CN" altLang="en-US" dirty="0"/>
              <a:t>（</a:t>
            </a:r>
            <a:r>
              <a:rPr lang="en-US" dirty="0"/>
              <a:t>6</a:t>
            </a:r>
            <a:r>
              <a:rPr lang="zh-CN" altLang="en-US" dirty="0"/>
              <a:t>）计算机使生活更</a:t>
            </a:r>
            <a:r>
              <a:rPr lang="zh-CN" altLang="en-US" dirty="0" smtClean="0"/>
              <a:t>美好</a:t>
            </a:r>
          </a:p>
          <a:p>
            <a:pPr lvl="1"/>
            <a:endParaRPr lang="zh-CN" altLang="en-US" dirty="0" smtClean="0"/>
          </a:p>
          <a:p>
            <a:pPr lvl="1"/>
            <a:endParaRPr lang="zh-CN" altLang="en-US" dirty="0"/>
          </a:p>
          <a:p>
            <a:pPr marL="457200" lvl="1" indent="0">
              <a:buNone/>
            </a:pPr>
            <a:endParaRPr lang="en-US" dirty="0"/>
          </a:p>
          <a:p>
            <a:endParaRPr lang="en-US" dirty="0"/>
          </a:p>
        </p:txBody>
      </p:sp>
    </p:spTree>
    <p:extLst>
      <p:ext uri="{BB962C8B-B14F-4D97-AF65-F5344CB8AC3E}">
        <p14:creationId xmlns:p14="http://schemas.microsoft.com/office/powerpoint/2010/main" xmlns="" val="2527076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2.1.1 </a:t>
            </a:r>
            <a:r>
              <a:rPr lang="zh-CN" altLang="en-US" b="1" dirty="0"/>
              <a:t>黑客与骇客的含义</a:t>
            </a:r>
            <a:endParaRPr lang="en-US" dirty="0"/>
          </a:p>
        </p:txBody>
      </p:sp>
      <p:sp>
        <p:nvSpPr>
          <p:cNvPr id="3" name="Content Placeholder 2"/>
          <p:cNvSpPr>
            <a:spLocks noGrp="1"/>
          </p:cNvSpPr>
          <p:nvPr>
            <p:ph sz="quarter" idx="13"/>
          </p:nvPr>
        </p:nvSpPr>
        <p:spPr/>
        <p:txBody>
          <a:bodyPr>
            <a:normAutofit/>
          </a:bodyPr>
          <a:lstStyle/>
          <a:p>
            <a:pPr marL="228600" lvl="1">
              <a:spcBef>
                <a:spcPts val="1000"/>
              </a:spcBef>
            </a:pPr>
            <a:r>
              <a:rPr lang="zh-CN" altLang="en-US" dirty="0"/>
              <a:t>在开放源代码旗手埃里克</a:t>
            </a:r>
            <a:r>
              <a:rPr lang="en-US" dirty="0"/>
              <a:t>.</a:t>
            </a:r>
            <a:r>
              <a:rPr lang="zh-CN" altLang="en-US" dirty="0"/>
              <a:t>雷蒙德的</a:t>
            </a:r>
            <a:r>
              <a:rPr lang="en-US" altLang="zh-CN" dirty="0"/>
              <a:t>《</a:t>
            </a:r>
            <a:r>
              <a:rPr lang="zh-CN" altLang="en-US" dirty="0"/>
              <a:t>黑客词典</a:t>
            </a:r>
            <a:r>
              <a:rPr lang="en-US" altLang="zh-CN" dirty="0"/>
              <a:t>》</a:t>
            </a:r>
            <a:r>
              <a:rPr lang="zh-CN" altLang="en-US" dirty="0"/>
              <a:t>一书中，对“黑客”的解释包括了下面几类人：</a:t>
            </a:r>
            <a:endParaRPr lang="en-US" dirty="0"/>
          </a:p>
          <a:p>
            <a:pPr marL="457200" lvl="1" indent="0">
              <a:buNone/>
            </a:pPr>
            <a:r>
              <a:rPr lang="zh-CN" altLang="en-US" dirty="0"/>
              <a:t>（</a:t>
            </a:r>
            <a:r>
              <a:rPr lang="en-US" dirty="0"/>
              <a:t>1</a:t>
            </a:r>
            <a:r>
              <a:rPr lang="zh-CN" altLang="en-US" dirty="0"/>
              <a:t>）那些喜欢发掘程序系统内部实现细节的人，在这种发掘过程中，他们延伸并扩展着自己的能力，这和只满足于学习有限知识的人是截然不同的；</a:t>
            </a:r>
            <a:endParaRPr lang="en-US" dirty="0"/>
          </a:p>
          <a:p>
            <a:pPr marL="457200" lvl="1" indent="0">
              <a:buNone/>
            </a:pPr>
            <a:r>
              <a:rPr lang="zh-CN" altLang="en-US" dirty="0"/>
              <a:t>（</a:t>
            </a:r>
            <a:r>
              <a:rPr lang="en-US" dirty="0"/>
              <a:t>2</a:t>
            </a:r>
            <a:r>
              <a:rPr lang="zh-CN" altLang="en-US" dirty="0"/>
              <a:t>）那些狂热地沉浸在编程乐趣的人，而且他们不仅仅是在理论上谈及编程；</a:t>
            </a:r>
            <a:endParaRPr lang="en-US" dirty="0"/>
          </a:p>
          <a:p>
            <a:pPr marL="457200" lvl="1" indent="0">
              <a:buNone/>
            </a:pPr>
            <a:r>
              <a:rPr lang="zh-CN" altLang="en-US" dirty="0"/>
              <a:t>（</a:t>
            </a:r>
            <a:r>
              <a:rPr lang="en-US" dirty="0"/>
              <a:t>3</a:t>
            </a:r>
            <a:r>
              <a:rPr lang="zh-CN" altLang="en-US" dirty="0"/>
              <a:t>）高超的程序设计专家；</a:t>
            </a:r>
            <a:endParaRPr lang="en-US" dirty="0"/>
          </a:p>
          <a:p>
            <a:pPr marL="457200" lvl="1" indent="0">
              <a:buNone/>
            </a:pPr>
            <a:r>
              <a:rPr lang="zh-CN" altLang="en-US" dirty="0"/>
              <a:t>（</a:t>
            </a:r>
            <a:r>
              <a:rPr lang="en-US" dirty="0"/>
              <a:t>4</a:t>
            </a:r>
            <a:r>
              <a:rPr lang="zh-CN" altLang="en-US" dirty="0"/>
              <a:t>）喜欢智力挑战并创造性地突破各种环境限制的人；</a:t>
            </a:r>
            <a:endParaRPr lang="en-US" dirty="0"/>
          </a:p>
          <a:p>
            <a:pPr marL="457200" lvl="1" indent="0">
              <a:buNone/>
            </a:pPr>
            <a:r>
              <a:rPr lang="zh-CN" altLang="en-US" dirty="0"/>
              <a:t>（</a:t>
            </a:r>
            <a:r>
              <a:rPr lang="en-US" dirty="0"/>
              <a:t>5</a:t>
            </a:r>
            <a:r>
              <a:rPr lang="zh-CN" altLang="en-US" dirty="0"/>
              <a:t>）那些恶意的爱管闲事的家伙，试图在网络上逡巡溜达的同时发现一些敏感的信息。</a:t>
            </a:r>
          </a:p>
          <a:p>
            <a:r>
              <a:rPr lang="zh-CN" altLang="en-US" dirty="0"/>
              <a:t>埃里克</a:t>
            </a:r>
            <a:r>
              <a:rPr lang="en-US" dirty="0"/>
              <a:t>.</a:t>
            </a:r>
            <a:r>
              <a:rPr lang="zh-CN" altLang="en-US" dirty="0"/>
              <a:t>雷蒙德</a:t>
            </a:r>
            <a:r>
              <a:rPr lang="zh-CN" altLang="en-US" dirty="0" smtClean="0"/>
              <a:t>赋予骇客更</a:t>
            </a:r>
            <a:r>
              <a:rPr lang="zh-CN" altLang="en-US" dirty="0"/>
              <a:t>恰当的一个称谓，那就是“</a:t>
            </a:r>
            <a:r>
              <a:rPr lang="en-US" dirty="0" smtClean="0"/>
              <a:t>C</a:t>
            </a:r>
            <a:r>
              <a:rPr lang="en-US" cap="none" dirty="0" smtClean="0"/>
              <a:t>racker</a:t>
            </a:r>
            <a:r>
              <a:rPr lang="zh-CN" altLang="en-US" dirty="0" smtClean="0"/>
              <a:t>”</a:t>
            </a:r>
            <a:r>
              <a:rPr lang="zh-CN" altLang="en-US" dirty="0"/>
              <a:t>，即“破解者”的意思</a:t>
            </a:r>
            <a:endParaRPr lang="en-US" dirty="0"/>
          </a:p>
        </p:txBody>
      </p:sp>
    </p:spTree>
    <p:extLst>
      <p:ext uri="{BB962C8B-B14F-4D97-AF65-F5344CB8AC3E}">
        <p14:creationId xmlns:p14="http://schemas.microsoft.com/office/powerpoint/2010/main" xmlns="" val="2142754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2.1.2 </a:t>
            </a:r>
            <a:r>
              <a:rPr lang="zh-CN" altLang="en-US" b="1" dirty="0"/>
              <a:t>黑客文化</a:t>
            </a:r>
            <a:r>
              <a:rPr lang="en-US" dirty="0"/>
              <a:t/>
            </a:r>
            <a:br>
              <a:rPr lang="en-US" dirty="0"/>
            </a:br>
            <a:endParaRPr lang="en-US" dirty="0"/>
          </a:p>
        </p:txBody>
      </p:sp>
      <p:sp>
        <p:nvSpPr>
          <p:cNvPr id="3" name="Content Placeholder 2"/>
          <p:cNvSpPr>
            <a:spLocks noGrp="1"/>
          </p:cNvSpPr>
          <p:nvPr>
            <p:ph sz="quarter" idx="13"/>
          </p:nvPr>
        </p:nvSpPr>
        <p:spPr/>
        <p:txBody>
          <a:bodyPr>
            <a:normAutofit fontScale="92500" lnSpcReduction="10000"/>
          </a:bodyPr>
          <a:lstStyle/>
          <a:p>
            <a:r>
              <a:rPr lang="zh-CN" altLang="en-US" dirty="0"/>
              <a:t>黑客最早起源于</a:t>
            </a:r>
            <a:r>
              <a:rPr lang="en-US" dirty="0"/>
              <a:t>20</a:t>
            </a:r>
            <a:r>
              <a:rPr lang="zh-CN" altLang="en-US" dirty="0"/>
              <a:t>世纪</a:t>
            </a:r>
            <a:r>
              <a:rPr lang="en-US" dirty="0"/>
              <a:t>50</a:t>
            </a:r>
            <a:r>
              <a:rPr lang="zh-CN" altLang="en-US" dirty="0"/>
              <a:t>年代麻省理工学院实验室中，最初的黑客一般都是一些高级的技术人员，他们热衷于挑战、崇尚自由并主张信息的共享</a:t>
            </a:r>
            <a:r>
              <a:rPr lang="en-US" dirty="0"/>
              <a:t> </a:t>
            </a:r>
            <a:endParaRPr lang="zh-CN" altLang="en-US" dirty="0" smtClean="0"/>
          </a:p>
          <a:p>
            <a:r>
              <a:rPr lang="zh-CN" altLang="en-US" dirty="0"/>
              <a:t>黑客们的行为特征</a:t>
            </a:r>
            <a:r>
              <a:rPr lang="zh-CN" altLang="en-US" dirty="0" smtClean="0"/>
              <a:t>具有热衷挑战</a:t>
            </a:r>
            <a:r>
              <a:rPr lang="en-US" dirty="0"/>
              <a:t>、</a:t>
            </a:r>
            <a:r>
              <a:rPr lang="zh-CN" altLang="en-US" dirty="0" smtClean="0"/>
              <a:t>崇尚自由</a:t>
            </a:r>
            <a:r>
              <a:rPr lang="en-US" dirty="0"/>
              <a:t>、</a:t>
            </a:r>
            <a:r>
              <a:rPr lang="zh-CN" altLang="en-US" dirty="0" smtClean="0"/>
              <a:t>主张</a:t>
            </a:r>
            <a:r>
              <a:rPr lang="zh-CN" altLang="en-US" dirty="0"/>
              <a:t>信息</a:t>
            </a:r>
            <a:r>
              <a:rPr lang="zh-CN" altLang="en-US" dirty="0" smtClean="0"/>
              <a:t>共享</a:t>
            </a:r>
            <a:r>
              <a:rPr lang="en-US" dirty="0"/>
              <a:t>、</a:t>
            </a:r>
            <a:r>
              <a:rPr lang="zh-CN" altLang="en-US" dirty="0" smtClean="0"/>
              <a:t>反叛精神</a:t>
            </a:r>
            <a:r>
              <a:rPr lang="en-US" dirty="0"/>
              <a:t>、</a:t>
            </a:r>
            <a:r>
              <a:rPr lang="zh-CN" altLang="en-US" dirty="0" smtClean="0"/>
              <a:t>破坏心理</a:t>
            </a:r>
          </a:p>
          <a:p>
            <a:r>
              <a:rPr lang="zh-CN" altLang="en-US" dirty="0"/>
              <a:t>中国黑客的发展总体可以归为五大趋势</a:t>
            </a:r>
            <a:r>
              <a:rPr lang="en-US" dirty="0"/>
              <a:t> </a:t>
            </a:r>
          </a:p>
          <a:p>
            <a:pPr marL="457200" lvl="1" indent="0">
              <a:buNone/>
            </a:pPr>
            <a:r>
              <a:rPr lang="zh-CN" altLang="en-US" dirty="0"/>
              <a:t>（</a:t>
            </a:r>
            <a:r>
              <a:rPr lang="en-US" dirty="0"/>
              <a:t>1</a:t>
            </a:r>
            <a:r>
              <a:rPr lang="zh-CN" altLang="en-US" dirty="0"/>
              <a:t>）黑客年轻化</a:t>
            </a:r>
            <a:r>
              <a:rPr lang="en-US" dirty="0"/>
              <a:t> </a:t>
            </a:r>
            <a:endParaRPr lang="zh-CN" altLang="en-US" dirty="0" smtClean="0"/>
          </a:p>
          <a:p>
            <a:pPr marL="457200" lvl="1" indent="0">
              <a:buNone/>
            </a:pPr>
            <a:r>
              <a:rPr lang="zh-CN" altLang="en-US" dirty="0"/>
              <a:t>（</a:t>
            </a:r>
            <a:r>
              <a:rPr lang="en-US" dirty="0"/>
              <a:t>2</a:t>
            </a:r>
            <a:r>
              <a:rPr lang="zh-CN" altLang="en-US" dirty="0"/>
              <a:t>）黑客的破坏力扩大化</a:t>
            </a:r>
            <a:r>
              <a:rPr lang="en-US" dirty="0"/>
              <a:t> </a:t>
            </a:r>
            <a:endParaRPr lang="zh-CN" altLang="en-US" dirty="0" smtClean="0"/>
          </a:p>
          <a:p>
            <a:pPr marL="457200" lvl="1" indent="0">
              <a:buNone/>
            </a:pPr>
            <a:r>
              <a:rPr lang="zh-CN" altLang="en-US" dirty="0"/>
              <a:t>（</a:t>
            </a:r>
            <a:r>
              <a:rPr lang="en-US" dirty="0"/>
              <a:t>3</a:t>
            </a:r>
            <a:r>
              <a:rPr lang="zh-CN" altLang="en-US" dirty="0"/>
              <a:t>）黑客技术的迅速普及</a:t>
            </a:r>
            <a:r>
              <a:rPr lang="en-US" dirty="0"/>
              <a:t> </a:t>
            </a:r>
            <a:endParaRPr lang="zh-CN" altLang="en-US" dirty="0" smtClean="0"/>
          </a:p>
          <a:p>
            <a:pPr marL="457200" lvl="1" indent="0">
              <a:buNone/>
            </a:pPr>
            <a:r>
              <a:rPr lang="zh-CN" altLang="en-US" dirty="0"/>
              <a:t>（</a:t>
            </a:r>
            <a:r>
              <a:rPr lang="en-US" dirty="0"/>
              <a:t>4</a:t>
            </a:r>
            <a:r>
              <a:rPr lang="zh-CN" altLang="en-US" dirty="0"/>
              <a:t>）黑客技术的工具化</a:t>
            </a:r>
            <a:r>
              <a:rPr lang="en-US" dirty="0"/>
              <a:t> </a:t>
            </a:r>
            <a:endParaRPr lang="zh-CN" altLang="en-US" dirty="0" smtClean="0"/>
          </a:p>
          <a:p>
            <a:pPr marL="457200" lvl="1" indent="0">
              <a:buNone/>
            </a:pPr>
            <a:r>
              <a:rPr lang="zh-CN" altLang="en-US" dirty="0"/>
              <a:t>（</a:t>
            </a:r>
            <a:r>
              <a:rPr lang="en-US" dirty="0"/>
              <a:t>5</a:t>
            </a:r>
            <a:r>
              <a:rPr lang="zh-CN" altLang="en-US" dirty="0"/>
              <a:t>）黑客组织化</a:t>
            </a:r>
            <a:r>
              <a:rPr lang="en-US" dirty="0"/>
              <a:t> </a:t>
            </a:r>
            <a:r>
              <a:rPr lang="en-US" dirty="0" smtClean="0"/>
              <a:t> </a:t>
            </a:r>
            <a:endParaRPr lang="zh-CN" altLang="en-US" dirty="0" smtClean="0"/>
          </a:p>
          <a:p>
            <a:endParaRPr lang="zh-CN" altLang="en-US" dirty="0" smtClean="0"/>
          </a:p>
          <a:p>
            <a:endParaRPr lang="en-US" dirty="0"/>
          </a:p>
        </p:txBody>
      </p:sp>
    </p:spTree>
    <p:extLst>
      <p:ext uri="{BB962C8B-B14F-4D97-AF65-F5344CB8AC3E}">
        <p14:creationId xmlns:p14="http://schemas.microsoft.com/office/powerpoint/2010/main" xmlns="" val="19089128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2.1.3 </a:t>
            </a:r>
            <a:r>
              <a:rPr lang="zh-CN" altLang="en-US" b="1" dirty="0"/>
              <a:t>黑客守则</a:t>
            </a:r>
            <a:r>
              <a:rPr lang="en-US" dirty="0"/>
              <a:t> </a:t>
            </a:r>
            <a:br>
              <a:rPr lang="en-US" dirty="0"/>
            </a:br>
            <a:endParaRPr lang="en-US" dirty="0"/>
          </a:p>
        </p:txBody>
      </p:sp>
      <p:sp>
        <p:nvSpPr>
          <p:cNvPr id="3" name="Content Placeholder 2"/>
          <p:cNvSpPr>
            <a:spLocks noGrp="1"/>
          </p:cNvSpPr>
          <p:nvPr>
            <p:ph sz="quarter" idx="13"/>
          </p:nvPr>
        </p:nvSpPr>
        <p:spPr>
          <a:xfrm>
            <a:off x="913774" y="2367092"/>
            <a:ext cx="10363826" cy="4318521"/>
          </a:xfrm>
        </p:spPr>
        <p:txBody>
          <a:bodyPr>
            <a:normAutofit fontScale="70000" lnSpcReduction="20000"/>
          </a:bodyPr>
          <a:lstStyle/>
          <a:p>
            <a:pPr marL="0" indent="0">
              <a:buNone/>
            </a:pPr>
            <a:r>
              <a:rPr lang="zh-CN" altLang="en-US" dirty="0"/>
              <a:t>（</a:t>
            </a:r>
            <a:r>
              <a:rPr lang="en-US" dirty="0"/>
              <a:t>1</a:t>
            </a:r>
            <a:r>
              <a:rPr lang="zh-CN" altLang="en-US" dirty="0"/>
              <a:t>）不恶意破坏任何</a:t>
            </a:r>
            <a:r>
              <a:rPr lang="zh-CN" altLang="en-US" dirty="0" smtClean="0"/>
              <a:t>系统</a:t>
            </a:r>
            <a:endParaRPr lang="zh-CN" altLang="en-US" dirty="0"/>
          </a:p>
          <a:p>
            <a:pPr marL="0" indent="0">
              <a:buNone/>
            </a:pPr>
            <a:r>
              <a:rPr lang="zh-CN" altLang="en-US" dirty="0" smtClean="0"/>
              <a:t>（</a:t>
            </a:r>
            <a:r>
              <a:rPr lang="en-US" dirty="0"/>
              <a:t>2</a:t>
            </a:r>
            <a:r>
              <a:rPr lang="zh-CN" altLang="en-US" dirty="0"/>
              <a:t>）不修改任何系统文档，如果你是为了要进入系统而修改它，请在达到目的后将它改回</a:t>
            </a:r>
            <a:r>
              <a:rPr lang="zh-CN" altLang="en-US" dirty="0" smtClean="0"/>
              <a:t>原状</a:t>
            </a:r>
            <a:endParaRPr lang="en-US" dirty="0"/>
          </a:p>
          <a:p>
            <a:pPr marL="0" indent="0">
              <a:buNone/>
            </a:pPr>
            <a:r>
              <a:rPr lang="zh-CN" altLang="en-US" dirty="0"/>
              <a:t>（</a:t>
            </a:r>
            <a:r>
              <a:rPr lang="en-US" dirty="0"/>
              <a:t>3</a:t>
            </a:r>
            <a:r>
              <a:rPr lang="zh-CN" altLang="en-US" dirty="0"/>
              <a:t>）不要轻易将你要</a:t>
            </a:r>
            <a:r>
              <a:rPr lang="en-US" dirty="0"/>
              <a:t>hack</a:t>
            </a:r>
            <a:r>
              <a:rPr lang="zh-CN" altLang="en-US" dirty="0"/>
              <a:t>的站点告诉你不信任的</a:t>
            </a:r>
            <a:r>
              <a:rPr lang="zh-CN" altLang="en-US" dirty="0" smtClean="0"/>
              <a:t>朋友</a:t>
            </a:r>
            <a:endParaRPr lang="en-US" dirty="0"/>
          </a:p>
          <a:p>
            <a:pPr marL="0" indent="0">
              <a:buNone/>
            </a:pPr>
            <a:r>
              <a:rPr lang="zh-CN" altLang="en-US" dirty="0"/>
              <a:t>（</a:t>
            </a:r>
            <a:r>
              <a:rPr lang="en-US" dirty="0"/>
              <a:t>4</a:t>
            </a:r>
            <a:r>
              <a:rPr lang="zh-CN" altLang="en-US" dirty="0"/>
              <a:t>）不要在</a:t>
            </a:r>
            <a:r>
              <a:rPr lang="en-US" dirty="0" err="1"/>
              <a:t>bbs</a:t>
            </a:r>
            <a:r>
              <a:rPr lang="zh-CN" altLang="en-US" dirty="0"/>
              <a:t>上谈论你</a:t>
            </a:r>
            <a:r>
              <a:rPr lang="en-US" dirty="0"/>
              <a:t>hack</a:t>
            </a:r>
            <a:r>
              <a:rPr lang="zh-CN" altLang="en-US" dirty="0"/>
              <a:t>的任何</a:t>
            </a:r>
            <a:r>
              <a:rPr lang="zh-CN" altLang="en-US" dirty="0" smtClean="0"/>
              <a:t>事情</a:t>
            </a:r>
            <a:endParaRPr lang="en-US" dirty="0"/>
          </a:p>
          <a:p>
            <a:pPr marL="0" indent="0">
              <a:buNone/>
            </a:pPr>
            <a:r>
              <a:rPr lang="zh-CN" altLang="en-US" dirty="0"/>
              <a:t>（</a:t>
            </a:r>
            <a:r>
              <a:rPr lang="en-US" dirty="0"/>
              <a:t>5</a:t>
            </a:r>
            <a:r>
              <a:rPr lang="zh-CN" altLang="en-US" dirty="0"/>
              <a:t>）在</a:t>
            </a:r>
            <a:r>
              <a:rPr lang="en-US" dirty="0"/>
              <a:t>post</a:t>
            </a:r>
            <a:r>
              <a:rPr lang="zh-CN" altLang="en-US" dirty="0"/>
              <a:t>文章的时候不要使用</a:t>
            </a:r>
            <a:r>
              <a:rPr lang="zh-CN" altLang="en-US" dirty="0" smtClean="0"/>
              <a:t>真名</a:t>
            </a:r>
            <a:endParaRPr lang="en-US" dirty="0"/>
          </a:p>
          <a:p>
            <a:pPr marL="0" indent="0">
              <a:buNone/>
            </a:pPr>
            <a:r>
              <a:rPr lang="zh-CN" altLang="en-US" dirty="0"/>
              <a:t>（</a:t>
            </a:r>
            <a:r>
              <a:rPr lang="en-US" dirty="0"/>
              <a:t>6</a:t>
            </a:r>
            <a:r>
              <a:rPr lang="zh-CN" altLang="en-US" dirty="0"/>
              <a:t>）正在入侵的时候，不要随意离开你的</a:t>
            </a:r>
            <a:r>
              <a:rPr lang="zh-CN" altLang="en-US" dirty="0" smtClean="0"/>
              <a:t>电脑</a:t>
            </a:r>
            <a:endParaRPr lang="en-US" dirty="0"/>
          </a:p>
          <a:p>
            <a:pPr marL="0" indent="0">
              <a:buNone/>
            </a:pPr>
            <a:r>
              <a:rPr lang="zh-CN" altLang="en-US" dirty="0"/>
              <a:t>（</a:t>
            </a:r>
            <a:r>
              <a:rPr lang="en-US" dirty="0"/>
              <a:t>7</a:t>
            </a:r>
            <a:r>
              <a:rPr lang="zh-CN" altLang="en-US" dirty="0"/>
              <a:t>）不要在电话中谈论你</a:t>
            </a:r>
            <a:r>
              <a:rPr lang="en-US" dirty="0"/>
              <a:t>hack</a:t>
            </a:r>
            <a:r>
              <a:rPr lang="zh-CN" altLang="en-US" dirty="0"/>
              <a:t>的任何</a:t>
            </a:r>
            <a:r>
              <a:rPr lang="zh-CN" altLang="en-US" dirty="0" smtClean="0"/>
              <a:t>事情</a:t>
            </a:r>
            <a:endParaRPr lang="en-US" dirty="0"/>
          </a:p>
          <a:p>
            <a:pPr marL="0" indent="0">
              <a:buNone/>
            </a:pPr>
            <a:r>
              <a:rPr lang="zh-CN" altLang="en-US" dirty="0"/>
              <a:t>（</a:t>
            </a:r>
            <a:r>
              <a:rPr lang="en-US" dirty="0"/>
              <a:t>8</a:t>
            </a:r>
            <a:r>
              <a:rPr lang="zh-CN" altLang="en-US" dirty="0"/>
              <a:t>）将你的笔记放在安全的</a:t>
            </a:r>
            <a:r>
              <a:rPr lang="zh-CN" altLang="en-US" dirty="0" smtClean="0"/>
              <a:t>地方</a:t>
            </a:r>
            <a:endParaRPr lang="en-US" dirty="0"/>
          </a:p>
          <a:p>
            <a:pPr marL="0" indent="0">
              <a:buNone/>
            </a:pPr>
            <a:r>
              <a:rPr lang="zh-CN" altLang="en-US" dirty="0"/>
              <a:t>（</a:t>
            </a:r>
            <a:r>
              <a:rPr lang="en-US" dirty="0"/>
              <a:t>9</a:t>
            </a:r>
            <a:r>
              <a:rPr lang="zh-CN" altLang="en-US" dirty="0"/>
              <a:t>）想要成为</a:t>
            </a:r>
            <a:r>
              <a:rPr lang="en-US" dirty="0"/>
              <a:t>hacker</a:t>
            </a:r>
            <a:r>
              <a:rPr lang="zh-CN" altLang="en-US" dirty="0"/>
              <a:t>就要学好编程和数学，以及一些</a:t>
            </a:r>
            <a:r>
              <a:rPr lang="en-US" dirty="0"/>
              <a:t>TCP/IP</a:t>
            </a:r>
            <a:r>
              <a:rPr lang="zh-CN" altLang="en-US" dirty="0"/>
              <a:t>协议、系统原理、编译原理等</a:t>
            </a:r>
            <a:r>
              <a:rPr lang="zh-CN" altLang="en-US" dirty="0" smtClean="0"/>
              <a:t>知识</a:t>
            </a:r>
            <a:endParaRPr lang="en-US" dirty="0"/>
          </a:p>
          <a:p>
            <a:pPr marL="0" indent="0">
              <a:buNone/>
            </a:pPr>
            <a:r>
              <a:rPr lang="zh-CN" altLang="en-US" dirty="0"/>
              <a:t>（</a:t>
            </a:r>
            <a:r>
              <a:rPr lang="en-US" dirty="0"/>
              <a:t>10</a:t>
            </a:r>
            <a:r>
              <a:rPr lang="zh-CN" altLang="en-US" dirty="0"/>
              <a:t>）已侵入电脑中的账号不得清除或</a:t>
            </a:r>
            <a:r>
              <a:rPr lang="zh-CN" altLang="en-US" dirty="0" smtClean="0"/>
              <a:t>涂改</a:t>
            </a:r>
            <a:endParaRPr lang="en-US" dirty="0"/>
          </a:p>
          <a:p>
            <a:pPr marL="0" indent="0">
              <a:buNone/>
            </a:pPr>
            <a:r>
              <a:rPr lang="zh-CN" altLang="en-US" dirty="0"/>
              <a:t>（</a:t>
            </a:r>
            <a:r>
              <a:rPr lang="en-US" dirty="0"/>
              <a:t>11</a:t>
            </a:r>
            <a:r>
              <a:rPr lang="zh-CN" altLang="en-US" dirty="0"/>
              <a:t>）不得修改系统档案，如果为了隐藏自己的侵入而做的修改则不在此限，但仍须维持原来系统的安全性，不得因得到系统的控制权而将门户大</a:t>
            </a:r>
            <a:r>
              <a:rPr lang="zh-CN" altLang="en-US" dirty="0" smtClean="0"/>
              <a:t>开</a:t>
            </a:r>
            <a:endParaRPr lang="en-US" dirty="0"/>
          </a:p>
          <a:p>
            <a:pPr marL="0" indent="0">
              <a:buNone/>
            </a:pPr>
            <a:r>
              <a:rPr lang="zh-CN" altLang="en-US" dirty="0"/>
              <a:t>（</a:t>
            </a:r>
            <a:r>
              <a:rPr lang="en-US" dirty="0"/>
              <a:t>12</a:t>
            </a:r>
            <a:r>
              <a:rPr lang="zh-CN" altLang="en-US" dirty="0"/>
              <a:t>）不将你已破解的账号分享于你的</a:t>
            </a:r>
            <a:r>
              <a:rPr lang="zh-CN" altLang="en-US" dirty="0" smtClean="0"/>
              <a:t>朋友</a:t>
            </a:r>
            <a:endParaRPr lang="en-US" dirty="0"/>
          </a:p>
          <a:p>
            <a:endParaRPr lang="en-US" dirty="0"/>
          </a:p>
        </p:txBody>
      </p:sp>
    </p:spTree>
    <p:extLst>
      <p:ext uri="{BB962C8B-B14F-4D97-AF65-F5344CB8AC3E}">
        <p14:creationId xmlns:p14="http://schemas.microsoft.com/office/powerpoint/2010/main" xmlns="" val="520065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2.2  </a:t>
            </a:r>
            <a:r>
              <a:rPr lang="zh-CN" altLang="en-US" b="1" dirty="0"/>
              <a:t>黑客攻击分类和过程</a:t>
            </a:r>
            <a:r>
              <a:rPr lang="en-US" dirty="0"/>
              <a:t> </a:t>
            </a:r>
            <a:r>
              <a:rPr lang="zh-CN" altLang="en-US" dirty="0"/>
              <a:t/>
            </a:r>
            <a:br>
              <a:rPr lang="zh-CN" altLang="en-US" dirty="0"/>
            </a:br>
            <a:endParaRPr lang="en-US" dirty="0"/>
          </a:p>
        </p:txBody>
      </p:sp>
      <p:sp>
        <p:nvSpPr>
          <p:cNvPr id="3" name="Content Placeholder 2"/>
          <p:cNvSpPr>
            <a:spLocks noGrp="1"/>
          </p:cNvSpPr>
          <p:nvPr>
            <p:ph sz="quarter" idx="13"/>
          </p:nvPr>
        </p:nvSpPr>
        <p:spPr/>
        <p:txBody>
          <a:bodyPr/>
          <a:lstStyle/>
          <a:p>
            <a:r>
              <a:rPr lang="en-US" b="1" dirty="0"/>
              <a:t>2.2.1 </a:t>
            </a:r>
            <a:r>
              <a:rPr lang="zh-CN" altLang="en-US" b="1" dirty="0"/>
              <a:t>黑客攻击</a:t>
            </a:r>
            <a:r>
              <a:rPr lang="zh-CN" altLang="en-US" b="1" dirty="0" smtClean="0"/>
              <a:t>分类</a:t>
            </a:r>
          </a:p>
          <a:p>
            <a:r>
              <a:rPr lang="en-US" b="1" dirty="0"/>
              <a:t>2.2.2 </a:t>
            </a:r>
            <a:r>
              <a:rPr lang="zh-CN" altLang="en-US" b="1" dirty="0"/>
              <a:t>黑客攻击的一般过程</a:t>
            </a:r>
            <a:endParaRPr lang="en-US" dirty="0"/>
          </a:p>
          <a:p>
            <a:endParaRPr lang="en-US" dirty="0"/>
          </a:p>
          <a:p>
            <a:endParaRPr lang="en-US" dirty="0"/>
          </a:p>
        </p:txBody>
      </p:sp>
    </p:spTree>
    <p:extLst>
      <p:ext uri="{BB962C8B-B14F-4D97-AF65-F5344CB8AC3E}">
        <p14:creationId xmlns:p14="http://schemas.microsoft.com/office/powerpoint/2010/main" xmlns="" val="17703984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2.2.1 </a:t>
            </a:r>
            <a:r>
              <a:rPr lang="zh-CN" altLang="en-US" b="1" dirty="0"/>
              <a:t>黑客攻击分类</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363492"/>
          </a:xfrm>
        </p:spPr>
        <p:txBody>
          <a:bodyPr>
            <a:normAutofit fontScale="92500" lnSpcReduction="20000"/>
          </a:bodyPr>
          <a:lstStyle/>
          <a:p>
            <a:r>
              <a:rPr lang="zh-CN" altLang="en-US" dirty="0"/>
              <a:t>基于攻击术语分类</a:t>
            </a:r>
            <a:r>
              <a:rPr lang="en-US" dirty="0"/>
              <a:t> </a:t>
            </a:r>
            <a:endParaRPr lang="zh-CN" altLang="en-US" dirty="0" smtClean="0"/>
          </a:p>
          <a:p>
            <a:pPr lvl="1"/>
            <a:r>
              <a:rPr lang="zh-CN" altLang="en-US" dirty="0"/>
              <a:t>最初对攻击的描述经常采用攻击术语列表的方法，将攻击分成病毒和蠕虫、资料欺骗、拒绝服务、非授权资料拷贝、侵扰、软件盗版、特洛伊木马、隐蔽信道、搭线窃听、会话截持、</a:t>
            </a:r>
            <a:r>
              <a:rPr lang="en-US" dirty="0"/>
              <a:t>IP</a:t>
            </a:r>
            <a:r>
              <a:rPr lang="zh-CN" altLang="en-US" dirty="0"/>
              <a:t>欺骗、口令窃听、越权访问、扫描、逻辑炸弹、陷门攻击、隧道、伪装泄露、服务干扰等</a:t>
            </a:r>
            <a:r>
              <a:rPr lang="en-US" dirty="0"/>
              <a:t>20</a:t>
            </a:r>
            <a:r>
              <a:rPr lang="zh-CN" altLang="en-US" dirty="0"/>
              <a:t>余</a:t>
            </a:r>
            <a:r>
              <a:rPr lang="zh-CN" altLang="en-US" dirty="0" smtClean="0"/>
              <a:t>类</a:t>
            </a:r>
          </a:p>
          <a:p>
            <a:pPr lvl="1"/>
            <a:r>
              <a:rPr lang="zh-CN" altLang="en-US" dirty="0"/>
              <a:t>这些术语内涵不够明确，也不具有相互排斥的特性，如现在的病毒和蠕虫中往往同时包含着特洛伊木马、越权访问、逻辑炸弹等多种攻击，而且病毒和蠕虫本身就存在着明显的不同，彼此并不能完全</a:t>
            </a:r>
            <a:r>
              <a:rPr lang="zh-CN" altLang="en-US" dirty="0" smtClean="0"/>
              <a:t>替代</a:t>
            </a:r>
          </a:p>
          <a:p>
            <a:r>
              <a:rPr lang="zh-CN" altLang="en-US" dirty="0" smtClean="0"/>
              <a:t>基于</a:t>
            </a:r>
            <a:r>
              <a:rPr lang="zh-CN" altLang="en-US" dirty="0"/>
              <a:t>单一攻击属性</a:t>
            </a:r>
            <a:r>
              <a:rPr lang="zh-CN" altLang="en-US" dirty="0" smtClean="0"/>
              <a:t>分类</a:t>
            </a:r>
          </a:p>
          <a:p>
            <a:pPr lvl="1"/>
            <a:r>
              <a:rPr lang="zh-CN" altLang="en-US" dirty="0"/>
              <a:t>这种分类是指从攻击某个特定的属性对攻击进行</a:t>
            </a:r>
            <a:r>
              <a:rPr lang="zh-CN" altLang="en-US" dirty="0" smtClean="0"/>
              <a:t>描述</a:t>
            </a:r>
          </a:p>
          <a:p>
            <a:pPr lvl="1"/>
            <a:r>
              <a:rPr lang="zh-CN" altLang="en-US" dirty="0" smtClean="0"/>
              <a:t>从</a:t>
            </a:r>
            <a:r>
              <a:rPr lang="zh-CN" altLang="en-US" dirty="0"/>
              <a:t>系统滥用的角度可以将攻击分为外部滥用、硬件滥用、伪造、有害代码、绕过认证或授权、主动滥用、被动滥用、恶意滥用、间接滥用</a:t>
            </a:r>
            <a:r>
              <a:rPr lang="zh-CN" altLang="en-US" dirty="0" smtClean="0"/>
              <a:t>等</a:t>
            </a:r>
          </a:p>
          <a:p>
            <a:pPr lvl="1"/>
            <a:r>
              <a:rPr lang="zh-CN" altLang="en-US" dirty="0" smtClean="0"/>
              <a:t>依据</a:t>
            </a:r>
            <a:r>
              <a:rPr lang="zh-CN" altLang="en-US" dirty="0"/>
              <a:t>实施方法将攻击实施的手段分为中断、拦截、窃听、篡改、伪造</a:t>
            </a:r>
            <a:r>
              <a:rPr lang="en-US" dirty="0"/>
              <a:t>5</a:t>
            </a:r>
            <a:r>
              <a:rPr lang="zh-CN" altLang="en-US" dirty="0" smtClean="0"/>
              <a:t>类</a:t>
            </a:r>
          </a:p>
          <a:p>
            <a:pPr lvl="1"/>
            <a:r>
              <a:rPr lang="zh-CN" altLang="en-US" dirty="0" smtClean="0"/>
              <a:t>依据</a:t>
            </a:r>
            <a:r>
              <a:rPr lang="zh-CN" altLang="en-US" dirty="0"/>
              <a:t>攻击后果将针对防火墙的攻击分成窃取口令、错误和后门、信息泄露、协议失效、认证失效、拒绝服务等</a:t>
            </a:r>
            <a:r>
              <a:rPr lang="zh-CN" altLang="en-US" dirty="0" smtClean="0"/>
              <a:t>类别</a:t>
            </a:r>
            <a:endParaRPr lang="en-US" dirty="0"/>
          </a:p>
          <a:p>
            <a:endParaRPr lang="en-US" dirty="0"/>
          </a:p>
        </p:txBody>
      </p:sp>
    </p:spTree>
    <p:extLst>
      <p:ext uri="{BB962C8B-B14F-4D97-AF65-F5344CB8AC3E}">
        <p14:creationId xmlns:p14="http://schemas.microsoft.com/office/powerpoint/2010/main" xmlns="" val="1328596952"/>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86</TotalTime>
  <Words>3172</Words>
  <Application>Microsoft Office PowerPoint</Application>
  <PresentationFormat>自定义</PresentationFormat>
  <Paragraphs>202</Paragraphs>
  <Slides>37</Slides>
  <Notes>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Droplet</vt:lpstr>
      <vt:lpstr>第2章 黑客攻击分析</vt:lpstr>
      <vt:lpstr>幻灯片 2</vt:lpstr>
      <vt:lpstr>2.1  “黑客”与“骇客” </vt:lpstr>
      <vt:lpstr>2.1.1 黑客与骇客的含义 </vt:lpstr>
      <vt:lpstr>2.1.1 黑客与骇客的含义</vt:lpstr>
      <vt:lpstr>2.1.2 黑客文化 </vt:lpstr>
      <vt:lpstr>2.1.3 黑客守则  </vt:lpstr>
      <vt:lpstr>2.2  黑客攻击分类和过程  </vt:lpstr>
      <vt:lpstr>2.2.1 黑客攻击分类 </vt:lpstr>
      <vt:lpstr>2.2.1 黑客攻击分类</vt:lpstr>
      <vt:lpstr>2.2.1 黑客攻击分类</vt:lpstr>
      <vt:lpstr>2.2.2 黑客攻击的一般过程 </vt:lpstr>
      <vt:lpstr>信息收集 </vt:lpstr>
      <vt:lpstr>权限获取 </vt:lpstr>
      <vt:lpstr>安装后门 </vt:lpstr>
      <vt:lpstr>扩大影响 </vt:lpstr>
      <vt:lpstr>消除痕迹 </vt:lpstr>
      <vt:lpstr>2.3 黑客攻击防范 </vt:lpstr>
      <vt:lpstr>2.3.1 做好计算机的安全设置 </vt:lpstr>
      <vt:lpstr>2.3.1 做好计算机的安全设置 </vt:lpstr>
      <vt:lpstr>2.3.1 做好计算机的安全设置 </vt:lpstr>
      <vt:lpstr>2.3.1 做好计算机的安全设置 </vt:lpstr>
      <vt:lpstr>2.3.1 做好计算机的安全设置 </vt:lpstr>
      <vt:lpstr>2.3.1 做好计算机的安全设置 </vt:lpstr>
      <vt:lpstr>2.3.1 做好计算机的安全设置 </vt:lpstr>
      <vt:lpstr>2.3.2 做好关键信息的保护 </vt:lpstr>
      <vt:lpstr>2.3.2 做好关键信息的保护 </vt:lpstr>
      <vt:lpstr>2.3.2 做好关键信息的保护 </vt:lpstr>
      <vt:lpstr>2.3.2 做好关键信息的保护 </vt:lpstr>
      <vt:lpstr>2.3.2 做好关键信息的保护 </vt:lpstr>
      <vt:lpstr>2.3.2 做好关键信息的保护 </vt:lpstr>
      <vt:lpstr>2.3.3 做好安全保护措施 </vt:lpstr>
      <vt:lpstr>2.3.3 做好安全保护措施 </vt:lpstr>
      <vt:lpstr>2.3.3 做好安全保护措施 </vt:lpstr>
      <vt:lpstr>2.3.3 做好安全保护措施 </vt:lpstr>
      <vt:lpstr>2.3.4 做好数据保护 </vt:lpstr>
      <vt:lpstr>2.3.4 做好数据保护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第2章 黑客攻击分析</dc:title>
  <cp:lastModifiedBy>Lenovo</cp:lastModifiedBy>
  <cp:revision>11</cp:revision>
  <dcterms:created xsi:type="dcterms:W3CDTF">2016-03-04T08:34:41Z</dcterms:created>
  <dcterms:modified xsi:type="dcterms:W3CDTF">2016-03-28T15:36:45Z</dcterms:modified>
</cp:coreProperties>
</file>