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34"/>
  </p:notesMasterIdLst>
  <p:sldIdLst>
    <p:sldId id="340" r:id="rId2"/>
    <p:sldId id="256" r:id="rId3"/>
    <p:sldId id="257" r:id="rId4"/>
    <p:sldId id="258" r:id="rId5"/>
    <p:sldId id="319" r:id="rId6"/>
    <p:sldId id="320" r:id="rId7"/>
    <p:sldId id="321" r:id="rId8"/>
    <p:sldId id="322" r:id="rId9"/>
    <p:sldId id="323" r:id="rId10"/>
    <p:sldId id="324" r:id="rId11"/>
    <p:sldId id="259" r:id="rId12"/>
    <p:sldId id="325" r:id="rId13"/>
    <p:sldId id="326" r:id="rId14"/>
    <p:sldId id="260" r:id="rId15"/>
    <p:sldId id="327" r:id="rId16"/>
    <p:sldId id="261" r:id="rId17"/>
    <p:sldId id="328" r:id="rId18"/>
    <p:sldId id="329" r:id="rId19"/>
    <p:sldId id="277" r:id="rId20"/>
    <p:sldId id="262" r:id="rId21"/>
    <p:sldId id="330" r:id="rId22"/>
    <p:sldId id="278" r:id="rId23"/>
    <p:sldId id="263" r:id="rId24"/>
    <p:sldId id="332" r:id="rId25"/>
    <p:sldId id="331" r:id="rId26"/>
    <p:sldId id="333" r:id="rId27"/>
    <p:sldId id="334" r:id="rId28"/>
    <p:sldId id="335" r:id="rId29"/>
    <p:sldId id="336" r:id="rId30"/>
    <p:sldId id="337" r:id="rId31"/>
    <p:sldId id="338" r:id="rId32"/>
    <p:sldId id="339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8C947-E94C-4F63-AF7E-C54C7E767266}" type="datetimeFigureOut">
              <a:rPr lang="zh-CN" altLang="en-US" smtClean="0"/>
              <a:pPr/>
              <a:t>2015-4-16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806D56-C5CE-48C4-B7BC-38B32F7CFF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293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3CA2-794C-4856-8ECD-11A4EB04F421}" type="datetimeFigureOut">
              <a:rPr lang="zh-CN" altLang="en-US" smtClean="0"/>
              <a:pPr/>
              <a:t>2015-4-16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E29FE-6C29-4205-A0B8-B4FFDF497F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3CA2-794C-4856-8ECD-11A4EB04F421}" type="datetimeFigureOut">
              <a:rPr lang="zh-CN" altLang="en-US" smtClean="0"/>
              <a:pPr/>
              <a:t>2015-4-16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E29FE-6C29-4205-A0B8-B4FFDF497FA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3CA2-794C-4856-8ECD-11A4EB04F421}" type="datetimeFigureOut">
              <a:rPr lang="zh-CN" altLang="en-US" smtClean="0"/>
              <a:pPr/>
              <a:t>2015-4-16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E29FE-6C29-4205-A0B8-B4FFDF497FA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  <a:lvl2pPr>
              <a:lnSpc>
                <a:spcPct val="150000"/>
              </a:lnSpc>
              <a:defRPr sz="2400"/>
            </a:lvl2pPr>
            <a:lvl3pPr>
              <a:lnSpc>
                <a:spcPct val="150000"/>
              </a:lnSpc>
              <a:defRPr sz="2400"/>
            </a:lvl3pPr>
            <a:lvl4pPr>
              <a:lnSpc>
                <a:spcPct val="150000"/>
              </a:lnSpc>
              <a:defRPr sz="2400"/>
            </a:lvl4pPr>
            <a:lvl5pPr>
              <a:lnSpc>
                <a:spcPct val="150000"/>
              </a:lnSpc>
              <a:defRPr sz="2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3CA2-794C-4856-8ECD-11A4EB04F421}" type="datetimeFigureOut">
              <a:rPr lang="zh-CN" altLang="en-US" smtClean="0"/>
              <a:pPr/>
              <a:t>2015-4-16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E29FE-6C29-4205-A0B8-B4FFDF497F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107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3CA2-794C-4856-8ECD-11A4EB04F421}" type="datetimeFigureOut">
              <a:rPr lang="zh-CN" altLang="en-US" smtClean="0"/>
              <a:pPr/>
              <a:t>2015-4-16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E29FE-6C29-4205-A0B8-B4FFDF497FA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3CA2-794C-4856-8ECD-11A4EB04F421}" type="datetimeFigureOut">
              <a:rPr lang="zh-CN" altLang="en-US" smtClean="0"/>
              <a:pPr/>
              <a:t>2015-4-16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E29FE-6C29-4205-A0B8-B4FFDF497FA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3CA2-794C-4856-8ECD-11A4EB04F421}" type="datetimeFigureOut">
              <a:rPr lang="zh-CN" altLang="en-US" smtClean="0"/>
              <a:pPr/>
              <a:t>2015-4-16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E29FE-6C29-4205-A0B8-B4FFDF497FA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3CA2-794C-4856-8ECD-11A4EB04F421}" type="datetimeFigureOut">
              <a:rPr lang="zh-CN" altLang="en-US" smtClean="0"/>
              <a:pPr/>
              <a:t>2015-4-16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E29FE-6C29-4205-A0B8-B4FFDF497FA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3CA2-794C-4856-8ECD-11A4EB04F421}" type="datetimeFigureOut">
              <a:rPr lang="zh-CN" altLang="en-US" smtClean="0"/>
              <a:pPr/>
              <a:t>2015-4-16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E29FE-6C29-4205-A0B8-B4FFDF497FA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3CA2-794C-4856-8ECD-11A4EB04F421}" type="datetimeFigureOut">
              <a:rPr lang="zh-CN" altLang="en-US" smtClean="0"/>
              <a:pPr/>
              <a:t>2015-4-16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E29FE-6C29-4205-A0B8-B4FFDF497FA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3CA2-794C-4856-8ECD-11A4EB04F421}" type="datetimeFigureOut">
              <a:rPr lang="zh-CN" altLang="en-US" smtClean="0"/>
              <a:pPr/>
              <a:t>2015-4-16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E29FE-6C29-4205-A0B8-B4FFDF497FA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E3943CA2-794C-4856-8ECD-11A4EB04F421}" type="datetimeFigureOut">
              <a:rPr lang="zh-CN" altLang="en-US" smtClean="0"/>
              <a:pPr/>
              <a:t>2015-4-16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105E29FE-6C29-4205-A0B8-B4FFDF497FA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E3943CA2-794C-4856-8ECD-11A4EB04F421}" type="datetimeFigureOut">
              <a:rPr lang="zh-CN" altLang="en-US" smtClean="0"/>
              <a:pPr/>
              <a:t>2015-4-16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105E29FE-6C29-4205-A0B8-B4FFDF497F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6700" b="1" dirty="0">
                <a:effectLst/>
              </a:rPr>
              <a:t>C#</a:t>
            </a:r>
            <a:r>
              <a:rPr lang="zh-CN" altLang="en-US" sz="6700" b="1" dirty="0">
                <a:effectLst/>
              </a:rPr>
              <a:t>程序设计</a:t>
            </a:r>
            <a:r>
              <a:rPr lang="zh-CN" altLang="en-US" b="1" dirty="0">
                <a:effectLst/>
              </a:rPr>
              <a:t/>
            </a:r>
            <a:br>
              <a:rPr lang="zh-CN" altLang="en-US" b="1" dirty="0">
                <a:effectLst/>
              </a:rPr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sz="2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主 </a:t>
            </a:r>
            <a:r>
              <a:rPr lang="zh-CN" altLang="en-US" sz="2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 编    鲁   立   张</a:t>
            </a:r>
            <a:r>
              <a:rPr lang="zh-CN" altLang="en-US" sz="2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松</a:t>
            </a:r>
            <a:r>
              <a:rPr lang="zh-CN" altLang="en-US" sz="2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慧</a:t>
            </a:r>
            <a:endParaRPr lang="en-US" altLang="zh-CN" sz="2000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endParaRPr lang="en-US" altLang="zh-CN" sz="2000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endParaRPr lang="en-US" altLang="zh-CN" sz="2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endParaRPr lang="en-US" altLang="zh-CN" sz="2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r"/>
            <a:r>
              <a:rPr lang="zh-CN" altLang="en-US" sz="2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中国水利水电出版社</a:t>
            </a:r>
            <a:endParaRPr lang="zh-CN" altLang="en-US" sz="2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433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7776000" cy="1143000"/>
          </a:xfrm>
        </p:spPr>
        <p:txBody>
          <a:bodyPr>
            <a:normAutofit fontScale="90000"/>
          </a:bodyPr>
          <a:lstStyle/>
          <a:p>
            <a:r>
              <a:rPr lang="en-US" altLang="en-US" sz="3600" kern="1800" dirty="0" smtClean="0">
                <a:latin typeface="Arial"/>
                <a:ea typeface="黑体"/>
              </a:rPr>
              <a:t>4. </a:t>
            </a:r>
            <a:r>
              <a:rPr lang="zh-CN" altLang="en-US" sz="3600" kern="1800" dirty="0" smtClean="0">
                <a:latin typeface="Arial"/>
                <a:ea typeface="黑体"/>
              </a:rPr>
              <a:t>应用程序开发技术</a:t>
            </a:r>
            <a:r>
              <a:rPr lang="zh-CN" altLang="en-US" b="1" u="heavy" dirty="0" smtClean="0"/>
              <a:t/>
            </a:r>
            <a:br>
              <a:rPr lang="zh-CN" altLang="en-US" b="1" u="heavy" dirty="0" smtClean="0"/>
            </a:br>
            <a:endParaRPr lang="zh-CN" altLang="en-US" b="0" i="0" u="none" strike="noStrike" kern="1800" baseline="0" dirty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36712"/>
            <a:ext cx="8229600" cy="4525963"/>
          </a:xfrm>
        </p:spPr>
        <p:txBody>
          <a:bodyPr>
            <a:noAutofit/>
          </a:bodyPr>
          <a:lstStyle/>
          <a:p>
            <a:r>
              <a:rPr lang="en-US" dirty="0" smtClean="0"/>
              <a:t>.NET</a:t>
            </a:r>
            <a:r>
              <a:rPr lang="zh-CN" altLang="en-US" dirty="0" smtClean="0"/>
              <a:t>框架的最上层是应用程序，可以分为面向网络应用的</a:t>
            </a:r>
            <a:r>
              <a:rPr lang="en-US" dirty="0" smtClean="0"/>
              <a:t>ASP.NET</a:t>
            </a:r>
            <a:r>
              <a:rPr lang="zh-CN" altLang="en-US" dirty="0" smtClean="0"/>
              <a:t>程序和面向</a:t>
            </a:r>
            <a:r>
              <a:rPr lang="en-US" dirty="0" smtClean="0"/>
              <a:t>Windows</a:t>
            </a:r>
            <a:r>
              <a:rPr lang="zh-CN" altLang="en-US" dirty="0" smtClean="0"/>
              <a:t>系统的</a:t>
            </a:r>
            <a:r>
              <a:rPr lang="en-US" dirty="0" smtClean="0"/>
              <a:t>Windows</a:t>
            </a:r>
            <a:r>
              <a:rPr lang="zh-CN" altLang="en-US" dirty="0" smtClean="0"/>
              <a:t>应用程序，这两类应用程序均可使用</a:t>
            </a:r>
            <a:r>
              <a:rPr lang="en-US" dirty="0" smtClean="0"/>
              <a:t>C#</a:t>
            </a:r>
            <a:r>
              <a:rPr lang="zh-CN" altLang="en-US" dirty="0" smtClean="0"/>
              <a:t>、</a:t>
            </a:r>
            <a:r>
              <a:rPr lang="en-US" dirty="0" smtClean="0"/>
              <a:t>VC++.NET</a:t>
            </a:r>
            <a:r>
              <a:rPr lang="zh-CN" altLang="en-US" dirty="0" smtClean="0"/>
              <a:t>、</a:t>
            </a:r>
            <a:r>
              <a:rPr lang="en-US" dirty="0" smtClean="0"/>
              <a:t>VB.NET</a:t>
            </a:r>
            <a:r>
              <a:rPr lang="zh-CN" altLang="en-US" dirty="0" smtClean="0"/>
              <a:t>等来编写。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657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7776000" cy="1143000"/>
          </a:xfrm>
        </p:spPr>
        <p:txBody>
          <a:bodyPr>
            <a:normAutofit/>
          </a:bodyPr>
          <a:lstStyle/>
          <a:p>
            <a:r>
              <a:rPr lang="en-US" altLang="en-US" kern="1800" dirty="0" smtClean="0">
                <a:latin typeface="Arial"/>
                <a:ea typeface="黑体"/>
              </a:rPr>
              <a:t>1.1.2  .NET</a:t>
            </a:r>
            <a:r>
              <a:rPr lang="zh-CN" altLang="en-US" kern="1800" dirty="0" smtClean="0">
                <a:latin typeface="Arial"/>
                <a:ea typeface="黑体"/>
              </a:rPr>
              <a:t>框架版本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764704"/>
            <a:ext cx="8229600" cy="6093296"/>
          </a:xfrm>
        </p:spPr>
        <p:txBody>
          <a:bodyPr>
            <a:noAutofit/>
          </a:bodyPr>
          <a:lstStyle/>
          <a:p>
            <a:r>
              <a:rPr lang="en-US" dirty="0" smtClean="0"/>
              <a:t>.NET1.0</a:t>
            </a:r>
            <a:r>
              <a:rPr lang="zh-CN" altLang="en-US" dirty="0" smtClean="0"/>
              <a:t>发行于</a:t>
            </a:r>
            <a:r>
              <a:rPr lang="en-US" dirty="0" smtClean="0"/>
              <a:t>2002</a:t>
            </a:r>
            <a:r>
              <a:rPr lang="zh-CN" altLang="en-US" dirty="0" smtClean="0"/>
              <a:t>年，被称作</a:t>
            </a:r>
            <a:r>
              <a:rPr lang="en-US" dirty="0" smtClean="0"/>
              <a:t>Visual Studio .NET 2002</a:t>
            </a:r>
            <a:r>
              <a:rPr lang="zh-CN" altLang="en-US" dirty="0" smtClean="0"/>
              <a:t>。</a:t>
            </a:r>
          </a:p>
          <a:p>
            <a:r>
              <a:rPr lang="en-US" dirty="0" smtClean="0"/>
              <a:t>.NET</a:t>
            </a:r>
            <a:r>
              <a:rPr lang="zh-CN" altLang="en-US" dirty="0" smtClean="0"/>
              <a:t>框架</a:t>
            </a:r>
            <a:r>
              <a:rPr lang="en-US" dirty="0" smtClean="0"/>
              <a:t> 1.1</a:t>
            </a:r>
            <a:r>
              <a:rPr lang="zh-CN" altLang="en-US" dirty="0" smtClean="0"/>
              <a:t>发行于</a:t>
            </a:r>
            <a:r>
              <a:rPr lang="en-US" dirty="0" smtClean="0"/>
              <a:t>2003</a:t>
            </a:r>
            <a:r>
              <a:rPr lang="zh-CN" altLang="en-US" dirty="0" smtClean="0"/>
              <a:t>年，被称作</a:t>
            </a:r>
            <a:r>
              <a:rPr lang="en-US" dirty="0" smtClean="0"/>
              <a:t>Visual Studio .NET 2003</a:t>
            </a:r>
            <a:r>
              <a:rPr lang="zh-CN" altLang="en-US" dirty="0" smtClean="0"/>
              <a:t>。</a:t>
            </a:r>
          </a:p>
          <a:p>
            <a:r>
              <a:rPr lang="en-US" dirty="0" smtClean="0"/>
              <a:t>.NET</a:t>
            </a:r>
            <a:r>
              <a:rPr lang="zh-CN" altLang="en-US" dirty="0" smtClean="0"/>
              <a:t>框架</a:t>
            </a:r>
            <a:r>
              <a:rPr lang="en-US" dirty="0" smtClean="0"/>
              <a:t> 2.0</a:t>
            </a:r>
            <a:r>
              <a:rPr lang="zh-CN" altLang="en-US" dirty="0" smtClean="0"/>
              <a:t>发行于</a:t>
            </a:r>
            <a:r>
              <a:rPr lang="en-US" dirty="0" smtClean="0"/>
              <a:t>2005</a:t>
            </a:r>
            <a:r>
              <a:rPr lang="zh-CN" altLang="en-US" dirty="0" smtClean="0"/>
              <a:t>年</a:t>
            </a:r>
            <a:r>
              <a:rPr lang="en-US" dirty="0" smtClean="0"/>
              <a:t>10</a:t>
            </a:r>
            <a:r>
              <a:rPr lang="zh-CN" altLang="en-US" dirty="0" smtClean="0"/>
              <a:t>月，</a:t>
            </a:r>
            <a:r>
              <a:rPr lang="en-US" dirty="0" smtClean="0"/>
              <a:t>.NET</a:t>
            </a:r>
            <a:r>
              <a:rPr lang="zh-CN" altLang="en-US" dirty="0" smtClean="0"/>
              <a:t>框架</a:t>
            </a:r>
            <a:r>
              <a:rPr lang="en-US" dirty="0" smtClean="0"/>
              <a:t> 2.0</a:t>
            </a:r>
            <a:r>
              <a:rPr lang="zh-CN" altLang="en-US" dirty="0" smtClean="0"/>
              <a:t>的组件都包含在</a:t>
            </a:r>
            <a:r>
              <a:rPr lang="en-US" dirty="0" smtClean="0"/>
              <a:t> Visual Studio 2005</a:t>
            </a:r>
            <a:r>
              <a:rPr lang="zh-CN" altLang="en-US" dirty="0" smtClean="0"/>
              <a:t>和</a:t>
            </a:r>
            <a:r>
              <a:rPr lang="en-US" dirty="0" smtClean="0"/>
              <a:t>SQL Server 2005</a:t>
            </a:r>
            <a:r>
              <a:rPr lang="zh-CN" altLang="en-US" dirty="0" smtClean="0"/>
              <a:t>里面。</a:t>
            </a:r>
          </a:p>
          <a:p>
            <a:r>
              <a:rPr lang="en-US" dirty="0" smtClean="0"/>
              <a:t>.NET</a:t>
            </a:r>
            <a:r>
              <a:rPr lang="zh-CN" altLang="en-US" dirty="0" smtClean="0"/>
              <a:t>框架</a:t>
            </a:r>
            <a:r>
              <a:rPr lang="en-US" dirty="0" smtClean="0"/>
              <a:t> 3.5</a:t>
            </a:r>
            <a:r>
              <a:rPr lang="zh-CN" altLang="en-US" dirty="0" smtClean="0"/>
              <a:t>发行于</a:t>
            </a:r>
            <a:r>
              <a:rPr lang="en-US" dirty="0" smtClean="0"/>
              <a:t>2007</a:t>
            </a:r>
            <a:r>
              <a:rPr lang="zh-CN" altLang="en-US" dirty="0" smtClean="0"/>
              <a:t>年，增加了对支持</a:t>
            </a:r>
            <a:r>
              <a:rPr lang="en-US" dirty="0" smtClean="0"/>
              <a:t>AJAX</a:t>
            </a:r>
            <a:r>
              <a:rPr lang="zh-CN" altLang="en-US" dirty="0" smtClean="0"/>
              <a:t>和</a:t>
            </a:r>
            <a:r>
              <a:rPr lang="en-US" dirty="0" smtClean="0"/>
              <a:t>LINQ</a:t>
            </a:r>
            <a:r>
              <a:rPr lang="zh-CN" altLang="en-US" dirty="0" smtClean="0"/>
              <a:t>（</a:t>
            </a:r>
            <a:r>
              <a:rPr lang="en-US" dirty="0" smtClean="0"/>
              <a:t>Language-Integrated Query</a:t>
            </a:r>
            <a:r>
              <a:rPr lang="zh-CN" altLang="en-US" dirty="0" smtClean="0"/>
              <a:t>）的支持，该版本随</a:t>
            </a:r>
            <a:r>
              <a:rPr lang="en-US" dirty="0" smtClean="0"/>
              <a:t>Visual Studio 2008</a:t>
            </a:r>
            <a:r>
              <a:rPr lang="zh-CN" altLang="en-US" dirty="0" smtClean="0"/>
              <a:t>一起发布。</a:t>
            </a:r>
          </a:p>
          <a:p>
            <a:r>
              <a:rPr lang="en-US" dirty="0" smtClean="0"/>
              <a:t>.NET</a:t>
            </a:r>
            <a:r>
              <a:rPr lang="zh-CN" altLang="en-US" dirty="0" smtClean="0"/>
              <a:t>框架</a:t>
            </a:r>
            <a:r>
              <a:rPr lang="en-US" dirty="0" smtClean="0"/>
              <a:t> 4.0</a:t>
            </a:r>
            <a:r>
              <a:rPr lang="zh-CN" altLang="en-US" dirty="0" smtClean="0"/>
              <a:t>主要增加了并行支持，英文版于</a:t>
            </a:r>
            <a:r>
              <a:rPr lang="en-US" dirty="0" smtClean="0"/>
              <a:t>2010</a:t>
            </a:r>
            <a:r>
              <a:rPr lang="zh-CN" altLang="en-US" dirty="0" smtClean="0"/>
              <a:t>年</a:t>
            </a:r>
            <a:r>
              <a:rPr lang="en-US" dirty="0" smtClean="0"/>
              <a:t>4</a:t>
            </a:r>
            <a:r>
              <a:rPr lang="zh-CN" altLang="en-US" dirty="0" smtClean="0"/>
              <a:t>月</a:t>
            </a:r>
            <a:r>
              <a:rPr lang="en-US" dirty="0" smtClean="0"/>
              <a:t>12</a:t>
            </a:r>
            <a:r>
              <a:rPr lang="zh-CN" altLang="en-US" dirty="0" smtClean="0"/>
              <a:t>日推出。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94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kern="1800" dirty="0" smtClean="0">
                <a:latin typeface="Arial"/>
                <a:ea typeface="黑体"/>
              </a:rPr>
              <a:t>1.2  C#</a:t>
            </a:r>
            <a:r>
              <a:rPr lang="zh-CN" altLang="en-US" kern="1800" dirty="0" smtClean="0">
                <a:latin typeface="Arial"/>
                <a:ea typeface="黑体"/>
              </a:rPr>
              <a:t>语言</a:t>
            </a:r>
            <a:endParaRPr lang="zh-CN" altLang="en-US" b="0" i="0" u="none" strike="noStrike" kern="1800" baseline="0" dirty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C#</a:t>
            </a:r>
            <a:r>
              <a:rPr lang="zh-CN" altLang="en-US" dirty="0" smtClean="0"/>
              <a:t>语言是一种面向对象的程序设计语言，是微软</a:t>
            </a:r>
            <a:r>
              <a:rPr lang="en-US" dirty="0" smtClean="0"/>
              <a:t>.NET</a:t>
            </a:r>
            <a:r>
              <a:rPr lang="zh-CN" altLang="en-US" dirty="0" smtClean="0"/>
              <a:t>公共语言运行环境中内置的核心程序设计语言。使用</a:t>
            </a:r>
            <a:r>
              <a:rPr lang="en-US" dirty="0" smtClean="0"/>
              <a:t>C#</a:t>
            </a:r>
            <a:r>
              <a:rPr lang="zh-CN" altLang="en-US" dirty="0" smtClean="0"/>
              <a:t>语言可以开发在</a:t>
            </a:r>
            <a:r>
              <a:rPr lang="en-US" dirty="0" smtClean="0"/>
              <a:t>.NET Framework</a:t>
            </a:r>
            <a:r>
              <a:rPr lang="zh-CN" altLang="en-US" dirty="0" smtClean="0"/>
              <a:t>上运行的多种应用程序，包括：控制台应用程序、</a:t>
            </a:r>
            <a:r>
              <a:rPr lang="en-US" dirty="0" smtClean="0"/>
              <a:t>Windows</a:t>
            </a:r>
            <a:r>
              <a:rPr lang="zh-CN" altLang="en-US" dirty="0" smtClean="0"/>
              <a:t>窗体应用程序、</a:t>
            </a:r>
            <a:r>
              <a:rPr lang="en-US" dirty="0" smtClean="0"/>
              <a:t>Web</a:t>
            </a:r>
            <a:r>
              <a:rPr lang="zh-CN" altLang="en-US" dirty="0" smtClean="0"/>
              <a:t>应用程序以及</a:t>
            </a:r>
            <a:r>
              <a:rPr lang="en-US" dirty="0" smtClean="0"/>
              <a:t>Web</a:t>
            </a:r>
            <a:r>
              <a:rPr lang="zh-CN" altLang="en-US" dirty="0" smtClean="0"/>
              <a:t>服务等。</a:t>
            </a:r>
          </a:p>
          <a:p>
            <a:endParaRPr lang="zh-CN" altLang="en-US" sz="2400" b="0" i="0" u="none" strike="noStrike" baseline="0" dirty="0" smtClean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5813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kern="1800" dirty="0" smtClean="0">
                <a:latin typeface="Arial"/>
                <a:ea typeface="黑体"/>
              </a:rPr>
              <a:t>1.2  C#</a:t>
            </a:r>
            <a:r>
              <a:rPr lang="zh-CN" altLang="en-US" kern="1800" dirty="0" smtClean="0">
                <a:latin typeface="Arial"/>
                <a:ea typeface="黑体"/>
              </a:rPr>
              <a:t>语言</a:t>
            </a:r>
            <a:endParaRPr lang="zh-CN" altLang="en-US" b="0" i="0" u="none" strike="noStrike" kern="1800" baseline="0" dirty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C#</a:t>
            </a:r>
            <a:r>
              <a:rPr lang="zh-CN" altLang="en-US" dirty="0" smtClean="0"/>
              <a:t>语言的主要特点如下： </a:t>
            </a:r>
          </a:p>
          <a:p>
            <a:r>
              <a:rPr lang="en-US" b="1" dirty="0" smtClean="0"/>
              <a:t>1</a:t>
            </a:r>
            <a:r>
              <a:rPr lang="zh-CN" altLang="en-US" b="1" dirty="0" smtClean="0"/>
              <a:t>． 语法简洁</a:t>
            </a:r>
            <a:r>
              <a:rPr lang="en-US" b="1" dirty="0" smtClean="0"/>
              <a:t> </a:t>
            </a:r>
            <a:endParaRPr lang="zh-CN" altLang="en-US" b="1" dirty="0" smtClean="0"/>
          </a:p>
          <a:p>
            <a:r>
              <a:rPr lang="en-US" dirty="0" smtClean="0"/>
              <a:t>2</a:t>
            </a:r>
            <a:r>
              <a:rPr lang="zh-CN" altLang="en-US" dirty="0" smtClean="0"/>
              <a:t>． 支持跨平台</a:t>
            </a:r>
            <a:endParaRPr lang="en-US" altLang="zh-CN" dirty="0" smtClean="0"/>
          </a:p>
          <a:p>
            <a:r>
              <a:rPr lang="en-US" b="1" dirty="0" smtClean="0"/>
              <a:t>3</a:t>
            </a:r>
            <a:r>
              <a:rPr lang="zh-CN" altLang="en-US" b="1" dirty="0" smtClean="0"/>
              <a:t>． 面向对象</a:t>
            </a:r>
            <a:r>
              <a:rPr lang="en-US" b="1" dirty="0" smtClean="0"/>
              <a:t> </a:t>
            </a:r>
            <a:endParaRPr lang="zh-CN" altLang="en-US" b="1" dirty="0" smtClean="0"/>
          </a:p>
          <a:p>
            <a:r>
              <a:rPr lang="en-US" b="1" dirty="0" smtClean="0"/>
              <a:t>4</a:t>
            </a:r>
            <a:r>
              <a:rPr lang="zh-CN" altLang="en-US" b="1" dirty="0" smtClean="0"/>
              <a:t>． 完整的安全性</a:t>
            </a:r>
          </a:p>
          <a:p>
            <a:r>
              <a:rPr lang="en-US" dirty="0" smtClean="0"/>
              <a:t>5</a:t>
            </a:r>
            <a:r>
              <a:rPr lang="zh-CN" altLang="en-US" dirty="0" smtClean="0"/>
              <a:t>． 语言的兼容性和灵活性</a:t>
            </a:r>
            <a:endParaRPr lang="en-US" altLang="zh-CN" dirty="0" smtClean="0"/>
          </a:p>
          <a:p>
            <a:r>
              <a:rPr lang="en-US" dirty="0" smtClean="0"/>
              <a:t>6</a:t>
            </a:r>
            <a:r>
              <a:rPr lang="zh-CN" altLang="en-US" dirty="0" smtClean="0"/>
              <a:t>． 与</a:t>
            </a:r>
            <a:r>
              <a:rPr lang="en-US" dirty="0" smtClean="0"/>
              <a:t>Web</a:t>
            </a:r>
            <a:r>
              <a:rPr lang="zh-CN" altLang="en-US" dirty="0" smtClean="0"/>
              <a:t>完美结合</a:t>
            </a:r>
            <a:endParaRPr lang="en-US" altLang="zh-CN" dirty="0" smtClean="0"/>
          </a:p>
          <a:p>
            <a:r>
              <a:rPr lang="en-US" dirty="0" smtClean="0"/>
              <a:t>7</a:t>
            </a:r>
            <a:r>
              <a:rPr lang="zh-CN" altLang="en-US" dirty="0" smtClean="0"/>
              <a:t>． 版本可控</a:t>
            </a:r>
            <a:endParaRPr lang="zh-CN" altLang="en-US" sz="2400" b="0" i="0" u="none" strike="noStrike" baseline="0" dirty="0" smtClean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5813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kern="1800" dirty="0" smtClean="0">
                <a:latin typeface="Arial"/>
                <a:ea typeface="黑体"/>
              </a:rPr>
              <a:t>1.3  Visual Studio 2008</a:t>
            </a:r>
            <a:r>
              <a:rPr lang="zh-CN" altLang="en-US" kern="1800" dirty="0" smtClean="0">
                <a:latin typeface="Arial"/>
                <a:ea typeface="黑体"/>
              </a:rPr>
              <a:t>编程环境</a:t>
            </a:r>
            <a:r>
              <a:rPr lang="zh-CN" altLang="en-US" b="1" u="heavy" dirty="0" smtClean="0"/>
              <a:t/>
            </a:r>
            <a:br>
              <a:rPr lang="zh-CN" altLang="en-US" b="1" u="heavy" dirty="0" smtClean="0"/>
            </a:br>
            <a:endParaRPr lang="zh-CN" altLang="en-US" b="0" i="0" u="none" strike="noStrike" kern="1800" baseline="0" dirty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Microsoft Visual Studio 2008</a:t>
            </a:r>
            <a:r>
              <a:rPr lang="zh-CN" altLang="en-US" dirty="0" smtClean="0"/>
              <a:t>是面向</a:t>
            </a:r>
            <a:r>
              <a:rPr lang="en-US" dirty="0" smtClean="0"/>
              <a:t>Windows Vista</a:t>
            </a:r>
            <a:r>
              <a:rPr lang="zh-CN" altLang="en-US" dirty="0" smtClean="0"/>
              <a:t>、</a:t>
            </a:r>
            <a:r>
              <a:rPr lang="en-US" dirty="0" smtClean="0"/>
              <a:t>Office 2007</a:t>
            </a:r>
            <a:r>
              <a:rPr lang="zh-CN" altLang="en-US" dirty="0" smtClean="0"/>
              <a:t>、</a:t>
            </a:r>
            <a:r>
              <a:rPr lang="en-US" dirty="0" smtClean="0"/>
              <a:t>Web 2.0</a:t>
            </a:r>
            <a:r>
              <a:rPr lang="zh-CN" altLang="en-US" dirty="0" smtClean="0"/>
              <a:t>的下一代开发工具，代号“</a:t>
            </a:r>
            <a:r>
              <a:rPr lang="en-US" dirty="0" smtClean="0"/>
              <a:t>Orcas</a:t>
            </a:r>
            <a:r>
              <a:rPr lang="zh-CN" altLang="en-US" dirty="0" smtClean="0"/>
              <a:t>”，你可以理解为一个功能强大的编辑器。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395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13792"/>
            <a:ext cx="7776000" cy="1143000"/>
          </a:xfrm>
        </p:spPr>
        <p:txBody>
          <a:bodyPr>
            <a:normAutofit fontScale="90000"/>
          </a:bodyPr>
          <a:lstStyle/>
          <a:p>
            <a:r>
              <a:rPr lang="en-US" altLang="en-US" kern="1800" dirty="0" smtClean="0">
                <a:latin typeface="Arial"/>
                <a:ea typeface="黑体"/>
              </a:rPr>
              <a:t>1.3.1  Visual Stdio 2008</a:t>
            </a:r>
            <a:r>
              <a:rPr lang="zh-CN" altLang="en-US" kern="1800" dirty="0" smtClean="0">
                <a:latin typeface="Arial"/>
                <a:ea typeface="黑体"/>
              </a:rPr>
              <a:t>的新特性</a:t>
            </a:r>
            <a:r>
              <a:rPr lang="zh-CN" altLang="en-US" b="1" u="heavy" dirty="0" smtClean="0"/>
              <a:t/>
            </a:r>
            <a:br>
              <a:rPr lang="zh-CN" altLang="en-US" b="1" u="heavy" dirty="0" smtClean="0"/>
            </a:br>
            <a:endParaRPr lang="zh-CN" altLang="en-US" b="0" i="0" u="none" strike="noStrike" kern="1800" baseline="0" dirty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Visual </a:t>
            </a:r>
            <a:r>
              <a:rPr lang="en-US" dirty="0" err="1" smtClean="0"/>
              <a:t>Stdio</a:t>
            </a:r>
            <a:r>
              <a:rPr lang="en-US" dirty="0" smtClean="0"/>
              <a:t> 2008</a:t>
            </a:r>
            <a:r>
              <a:rPr lang="zh-CN" altLang="en-US" dirty="0" smtClean="0"/>
              <a:t>引入了</a:t>
            </a:r>
            <a:r>
              <a:rPr lang="en-US" dirty="0" smtClean="0"/>
              <a:t>250</a:t>
            </a:r>
            <a:r>
              <a:rPr lang="zh-CN" altLang="en-US" dirty="0" smtClean="0"/>
              <a:t>多个新特性，整合了对象、关系型数据、</a:t>
            </a:r>
            <a:r>
              <a:rPr lang="en-US" dirty="0" smtClean="0"/>
              <a:t>XML</a:t>
            </a:r>
            <a:r>
              <a:rPr lang="zh-CN" altLang="en-US" dirty="0" smtClean="0"/>
              <a:t>的访问方式，语言更加简洁。</a:t>
            </a:r>
            <a:endParaRPr lang="en-US" altLang="zh-CN" dirty="0" smtClean="0"/>
          </a:p>
          <a:p>
            <a:pPr>
              <a:buNone/>
            </a:pPr>
            <a:r>
              <a:rPr lang="en-US" b="1" dirty="0" smtClean="0"/>
              <a:t>    1</a:t>
            </a:r>
            <a:r>
              <a:rPr lang="zh-CN" altLang="en-US" b="1" dirty="0" smtClean="0"/>
              <a:t>． </a:t>
            </a:r>
            <a:r>
              <a:rPr lang="en-US" b="1" dirty="0" smtClean="0"/>
              <a:t>.NET Framework </a:t>
            </a:r>
            <a:r>
              <a:rPr lang="zh-CN" altLang="en-US" b="1" dirty="0" smtClean="0"/>
              <a:t>对重定向的支持</a:t>
            </a:r>
          </a:p>
          <a:p>
            <a:pPr>
              <a:buNone/>
            </a:pPr>
            <a:r>
              <a:rPr lang="en-US" b="1" dirty="0" smtClean="0"/>
              <a:t>    2</a:t>
            </a:r>
            <a:r>
              <a:rPr lang="zh-CN" altLang="en-US" b="1" dirty="0" smtClean="0"/>
              <a:t>． </a:t>
            </a:r>
            <a:r>
              <a:rPr lang="en-US" b="1" dirty="0" smtClean="0"/>
              <a:t>ASP.NET AJAX</a:t>
            </a:r>
            <a:r>
              <a:rPr lang="zh-CN" altLang="en-US" b="1" dirty="0" smtClean="0"/>
              <a:t>和</a:t>
            </a:r>
            <a:r>
              <a:rPr lang="en-US" b="1" dirty="0" smtClean="0"/>
              <a:t>JavaScript</a:t>
            </a:r>
            <a:r>
              <a:rPr lang="zh-CN" altLang="en-US" b="1" dirty="0" smtClean="0"/>
              <a:t>智能客户端支持</a:t>
            </a:r>
          </a:p>
          <a:p>
            <a:pPr>
              <a:buNone/>
            </a:pPr>
            <a:r>
              <a:rPr lang="en-US" b="1" dirty="0" smtClean="0"/>
              <a:t>    3</a:t>
            </a:r>
            <a:r>
              <a:rPr lang="zh-CN" altLang="en-US" b="1" dirty="0" smtClean="0"/>
              <a:t>．全新的</a:t>
            </a:r>
            <a:r>
              <a:rPr lang="en-US" b="1" dirty="0" smtClean="0"/>
              <a:t>Web</a:t>
            </a:r>
            <a:r>
              <a:rPr lang="zh-CN" altLang="en-US" b="1" dirty="0" smtClean="0"/>
              <a:t>开发体验</a:t>
            </a:r>
          </a:p>
          <a:p>
            <a:pPr>
              <a:buNone/>
            </a:pPr>
            <a:r>
              <a:rPr lang="en-US" b="1" dirty="0" smtClean="0"/>
              <a:t>    4</a:t>
            </a:r>
            <a:r>
              <a:rPr lang="zh-CN" altLang="en-US" b="1" dirty="0" smtClean="0"/>
              <a:t>．编程语言方面的改进和</a:t>
            </a:r>
            <a:r>
              <a:rPr lang="en-US" b="1" dirty="0" smtClean="0"/>
              <a:t>LINQ</a:t>
            </a:r>
            <a:endParaRPr lang="zh-CN" altLang="en-US" b="1" dirty="0" smtClean="0"/>
          </a:p>
          <a:p>
            <a:pPr>
              <a:buNone/>
            </a:pPr>
            <a:r>
              <a:rPr lang="en-US" b="1" dirty="0" smtClean="0"/>
              <a:t>    5</a:t>
            </a:r>
            <a:r>
              <a:rPr lang="zh-CN" altLang="en-US" b="1" dirty="0" smtClean="0"/>
              <a:t>．浏览</a:t>
            </a:r>
            <a:r>
              <a:rPr lang="en-US" b="1" dirty="0" smtClean="0"/>
              <a:t>.NET Framework</a:t>
            </a:r>
            <a:r>
              <a:rPr lang="zh-CN" altLang="en-US" b="1" dirty="0" smtClean="0"/>
              <a:t>库源码</a:t>
            </a:r>
          </a:p>
        </p:txBody>
      </p:sp>
    </p:spTree>
    <p:extLst>
      <p:ext uri="{BB962C8B-B14F-4D97-AF65-F5344CB8AC3E}">
        <p14:creationId xmlns:p14="http://schemas.microsoft.com/office/powerpoint/2010/main" val="160395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7776000" cy="1143000"/>
          </a:xfrm>
        </p:spPr>
        <p:txBody>
          <a:bodyPr>
            <a:normAutofit/>
          </a:bodyPr>
          <a:lstStyle/>
          <a:p>
            <a:r>
              <a:rPr lang="en-US" altLang="en-US" sz="4000" kern="1800" dirty="0" smtClean="0">
                <a:latin typeface="Arial"/>
                <a:ea typeface="黑体"/>
              </a:rPr>
              <a:t>1.3.2  Visual Studio 2008</a:t>
            </a:r>
            <a:r>
              <a:rPr lang="zh-CN" altLang="en-US" sz="4000" kern="1800" dirty="0" smtClean="0">
                <a:latin typeface="Arial"/>
                <a:ea typeface="黑体"/>
              </a:rPr>
              <a:t>的安装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764704"/>
            <a:ext cx="8229600" cy="4525963"/>
          </a:xfrm>
        </p:spPr>
        <p:txBody>
          <a:bodyPr>
            <a:noAutofit/>
          </a:bodyPr>
          <a:lstStyle/>
          <a:p>
            <a:r>
              <a:rPr lang="en-US" b="1" dirty="0" smtClean="0"/>
              <a:t>1</a:t>
            </a:r>
            <a:r>
              <a:rPr lang="zh-CN" altLang="en-US" b="1" dirty="0" smtClean="0"/>
              <a:t>．</a:t>
            </a:r>
            <a:r>
              <a:rPr lang="en-US" b="1" dirty="0" smtClean="0"/>
              <a:t>Visual Studio 2008</a:t>
            </a:r>
            <a:r>
              <a:rPr lang="zh-CN" altLang="en-US" b="1" dirty="0" smtClean="0"/>
              <a:t>的环境要求</a:t>
            </a:r>
          </a:p>
          <a:p>
            <a:pPr>
              <a:buNone/>
            </a:pPr>
            <a:r>
              <a:rPr lang="en-US" dirty="0" smtClean="0"/>
              <a:t>    Visual Studio 2008</a:t>
            </a:r>
            <a:r>
              <a:rPr lang="zh-CN" altLang="en-US" dirty="0" smtClean="0"/>
              <a:t>对系统环境有较高的要求。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dirty="0" smtClean="0"/>
              <a:t>1</a:t>
            </a:r>
            <a:r>
              <a:rPr lang="zh-CN" altLang="en-US" dirty="0" smtClean="0"/>
              <a:t>）硬件要求</a:t>
            </a:r>
          </a:p>
          <a:p>
            <a:r>
              <a:rPr lang="zh-CN" altLang="en-US" sz="2000" dirty="0" smtClean="0"/>
              <a:t>中央处理器（</a:t>
            </a:r>
            <a:r>
              <a:rPr lang="en-US" sz="2000" dirty="0" smtClean="0"/>
              <a:t>CPU</a:t>
            </a:r>
            <a:r>
              <a:rPr lang="zh-CN" altLang="en-US" sz="2000" dirty="0" smtClean="0"/>
              <a:t>）：建议采用</a:t>
            </a:r>
            <a:r>
              <a:rPr lang="en-US" sz="2000" dirty="0" smtClean="0"/>
              <a:t>1GHz</a:t>
            </a:r>
            <a:r>
              <a:rPr lang="zh-CN" altLang="en-US" sz="2000" dirty="0" smtClean="0"/>
              <a:t>或以上</a:t>
            </a:r>
            <a:r>
              <a:rPr lang="en-US" sz="2000" dirty="0" smtClean="0"/>
              <a:t>32</a:t>
            </a:r>
            <a:r>
              <a:rPr lang="zh-CN" altLang="en-US" sz="2000" dirty="0" smtClean="0"/>
              <a:t>位（</a:t>
            </a:r>
            <a:r>
              <a:rPr lang="en-US" sz="2000" dirty="0" smtClean="0"/>
              <a:t>x86</a:t>
            </a:r>
            <a:r>
              <a:rPr lang="zh-CN" altLang="en-US" sz="2000" dirty="0" smtClean="0"/>
              <a:t>）或者</a:t>
            </a:r>
            <a:r>
              <a:rPr lang="en-US" sz="2000" dirty="0" smtClean="0"/>
              <a:t>64</a:t>
            </a:r>
            <a:r>
              <a:rPr lang="zh-CN" altLang="en-US" sz="2000" dirty="0" smtClean="0"/>
              <a:t>位（</a:t>
            </a:r>
            <a:r>
              <a:rPr lang="en-US" sz="2000" dirty="0" smtClean="0"/>
              <a:t>x86</a:t>
            </a:r>
            <a:r>
              <a:rPr lang="zh-CN" altLang="en-US" sz="2000" dirty="0" smtClean="0"/>
              <a:t>）处理器。</a:t>
            </a:r>
          </a:p>
          <a:p>
            <a:r>
              <a:rPr lang="zh-CN" altLang="en-US" sz="2000" dirty="0" smtClean="0"/>
              <a:t>内存：至少配置为</a:t>
            </a:r>
            <a:r>
              <a:rPr lang="en-US" sz="2000" dirty="0" smtClean="0"/>
              <a:t>1GB</a:t>
            </a:r>
            <a:r>
              <a:rPr lang="zh-CN" altLang="en-US" sz="2000" dirty="0" smtClean="0"/>
              <a:t>（</a:t>
            </a:r>
            <a:r>
              <a:rPr lang="en-US" sz="2000" dirty="0" smtClean="0"/>
              <a:t>32</a:t>
            </a:r>
            <a:r>
              <a:rPr lang="zh-CN" altLang="en-US" sz="2000" dirty="0" smtClean="0"/>
              <a:t>位），推荐</a:t>
            </a:r>
            <a:r>
              <a:rPr lang="en-US" sz="2000" dirty="0" smtClean="0"/>
              <a:t>2GB</a:t>
            </a:r>
            <a:r>
              <a:rPr lang="zh-CN" altLang="en-US" sz="2000" dirty="0" smtClean="0"/>
              <a:t>（</a:t>
            </a:r>
            <a:r>
              <a:rPr lang="en-US" sz="2000" dirty="0" smtClean="0"/>
              <a:t>64</a:t>
            </a:r>
            <a:r>
              <a:rPr lang="zh-CN" altLang="en-US" sz="2000" dirty="0" smtClean="0"/>
              <a:t>位）内存以上。</a:t>
            </a:r>
          </a:p>
          <a:p>
            <a:r>
              <a:rPr lang="zh-CN" altLang="en-US" sz="2000" dirty="0" smtClean="0"/>
              <a:t>硬盘：</a:t>
            </a:r>
            <a:r>
              <a:rPr lang="en-US" sz="2000" dirty="0" smtClean="0"/>
              <a:t>20GB</a:t>
            </a:r>
            <a:r>
              <a:rPr lang="zh-CN" altLang="en-US" sz="2000" dirty="0" smtClean="0"/>
              <a:t>硬盘（</a:t>
            </a:r>
            <a:r>
              <a:rPr lang="en-US" sz="2000" dirty="0" smtClean="0"/>
              <a:t>32</a:t>
            </a:r>
            <a:r>
              <a:rPr lang="zh-CN" altLang="en-US" sz="2000" dirty="0" smtClean="0"/>
              <a:t>位）或</a:t>
            </a:r>
            <a:r>
              <a:rPr lang="en-US" sz="2000" dirty="0" smtClean="0"/>
              <a:t>40GB</a:t>
            </a:r>
            <a:r>
              <a:rPr lang="zh-CN" altLang="en-US" sz="2000" dirty="0" smtClean="0"/>
              <a:t>硬盘（</a:t>
            </a:r>
            <a:r>
              <a:rPr lang="en-US" sz="2000" dirty="0" smtClean="0"/>
              <a:t>64</a:t>
            </a:r>
            <a:r>
              <a:rPr lang="zh-CN" altLang="en-US" sz="2000" dirty="0" smtClean="0"/>
              <a:t>位）以上可用硬盘空间。</a:t>
            </a:r>
          </a:p>
          <a:p>
            <a:r>
              <a:rPr lang="zh-CN" altLang="en-US" sz="2000" dirty="0" smtClean="0"/>
              <a:t>显示器：推荐配置</a:t>
            </a:r>
            <a:r>
              <a:rPr lang="en-US" sz="2000" dirty="0" smtClean="0"/>
              <a:t>1024</a:t>
            </a:r>
            <a:r>
              <a:rPr lang="en-US" altLang="zh-CN" sz="2000" dirty="0" smtClean="0"/>
              <a:t>×</a:t>
            </a:r>
            <a:r>
              <a:rPr lang="en-US" sz="2000" dirty="0" smtClean="0"/>
              <a:t>768</a:t>
            </a:r>
            <a:r>
              <a:rPr lang="zh-CN" altLang="en-US" sz="2000" dirty="0" smtClean="0"/>
              <a:t>分辨率以上的全彩显示器，以便方便地显示开发环境提供的多个不同功能窗口等。</a:t>
            </a:r>
          </a:p>
        </p:txBody>
      </p:sp>
    </p:spTree>
    <p:extLst>
      <p:ext uri="{BB962C8B-B14F-4D97-AF65-F5344CB8AC3E}">
        <p14:creationId xmlns:p14="http://schemas.microsoft.com/office/powerpoint/2010/main" val="254271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7776000" cy="1143000"/>
          </a:xfrm>
        </p:spPr>
        <p:txBody>
          <a:bodyPr>
            <a:normAutofit/>
          </a:bodyPr>
          <a:lstStyle/>
          <a:p>
            <a:r>
              <a:rPr lang="en-US" altLang="en-US" sz="4000" kern="1800" dirty="0" smtClean="0">
                <a:latin typeface="Arial"/>
                <a:ea typeface="黑体"/>
              </a:rPr>
              <a:t>1.3.2  Visual Studio 2008</a:t>
            </a:r>
            <a:r>
              <a:rPr lang="zh-CN" altLang="en-US" sz="4000" kern="1800" dirty="0" smtClean="0">
                <a:latin typeface="Arial"/>
                <a:ea typeface="黑体"/>
              </a:rPr>
              <a:t>的安装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764704"/>
            <a:ext cx="8229600" cy="4525963"/>
          </a:xfrm>
        </p:spPr>
        <p:txBody>
          <a:bodyPr>
            <a:noAutofit/>
          </a:bodyPr>
          <a:lstStyle/>
          <a:p>
            <a:r>
              <a:rPr lang="en-US" b="1" dirty="0" smtClean="0"/>
              <a:t>1</a:t>
            </a:r>
            <a:r>
              <a:rPr lang="zh-CN" altLang="en-US" b="1" dirty="0" smtClean="0"/>
              <a:t>．</a:t>
            </a:r>
            <a:r>
              <a:rPr lang="en-US" b="1" dirty="0" smtClean="0"/>
              <a:t>Visual Studio 2008</a:t>
            </a:r>
            <a:r>
              <a:rPr lang="zh-CN" altLang="en-US" b="1" dirty="0" smtClean="0"/>
              <a:t>的环境要求</a:t>
            </a:r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dirty="0" smtClean="0"/>
              <a:t>2</a:t>
            </a:r>
            <a:r>
              <a:rPr lang="zh-CN" altLang="en-US" dirty="0" smtClean="0"/>
              <a:t>）软件要求</a:t>
            </a:r>
          </a:p>
          <a:p>
            <a:r>
              <a:rPr lang="zh-CN" altLang="en-US" dirty="0" smtClean="0"/>
              <a:t>操作系统：</a:t>
            </a:r>
            <a:r>
              <a:rPr lang="en-US" dirty="0" smtClean="0"/>
              <a:t>Windows7</a:t>
            </a:r>
            <a:r>
              <a:rPr lang="zh-CN" altLang="en-US" dirty="0" smtClean="0"/>
              <a:t>、</a:t>
            </a:r>
            <a:r>
              <a:rPr lang="en-US" dirty="0" smtClean="0"/>
              <a:t>Windows Vista</a:t>
            </a:r>
            <a:r>
              <a:rPr lang="zh-CN" altLang="en-US" dirty="0" smtClean="0"/>
              <a:t>或</a:t>
            </a:r>
            <a:r>
              <a:rPr lang="en-US" dirty="0" smtClean="0"/>
              <a:t>Windows XP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b="1" dirty="0" smtClean="0"/>
              <a:t>2</a:t>
            </a:r>
            <a:r>
              <a:rPr lang="zh-CN" altLang="en-US" b="1" dirty="0" smtClean="0"/>
              <a:t>．</a:t>
            </a:r>
            <a:r>
              <a:rPr lang="en-US" b="1" dirty="0" smtClean="0"/>
              <a:t>Visual Studio 2008</a:t>
            </a:r>
            <a:r>
              <a:rPr lang="zh-CN" altLang="en-US" b="1" dirty="0" smtClean="0"/>
              <a:t>的安装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271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kern="1800" dirty="0" smtClean="0">
                <a:latin typeface="Arial"/>
                <a:ea typeface="黑体"/>
              </a:rPr>
              <a:t>1.4  </a:t>
            </a:r>
            <a:r>
              <a:rPr lang="zh-CN" altLang="en-US" kern="1800" dirty="0" smtClean="0">
                <a:latin typeface="Arial"/>
                <a:ea typeface="黑体"/>
              </a:rPr>
              <a:t>创建</a:t>
            </a:r>
            <a:r>
              <a:rPr lang="en-US" altLang="en-US" kern="1800" dirty="0" smtClean="0">
                <a:latin typeface="Arial"/>
                <a:ea typeface="黑体"/>
              </a:rPr>
              <a:t>C#</a:t>
            </a:r>
            <a:r>
              <a:rPr lang="zh-CN" altLang="en-US" kern="1800" dirty="0" smtClean="0">
                <a:latin typeface="Arial"/>
                <a:ea typeface="黑体"/>
              </a:rPr>
              <a:t>项目</a:t>
            </a:r>
            <a:r>
              <a:rPr lang="zh-CN" altLang="en-US" b="1" u="heavy" dirty="0" smtClean="0"/>
              <a:t/>
            </a:r>
            <a:br>
              <a:rPr lang="zh-CN" altLang="en-US" b="1" u="heavy" dirty="0" smtClean="0"/>
            </a:br>
            <a:endParaRPr lang="zh-CN" altLang="en-US" b="0" i="0" u="none" strike="noStrike" kern="1800" baseline="0" dirty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C#</a:t>
            </a:r>
            <a:r>
              <a:rPr lang="zh-CN" altLang="en-US" dirty="0" smtClean="0"/>
              <a:t>可以用于创建控制台（</a:t>
            </a:r>
            <a:r>
              <a:rPr lang="en-US" dirty="0" smtClean="0"/>
              <a:t>Console</a:t>
            </a:r>
            <a:r>
              <a:rPr lang="zh-CN" altLang="en-US" dirty="0" smtClean="0"/>
              <a:t>）应用程序：仅使用文本、运行在</a:t>
            </a:r>
            <a:r>
              <a:rPr lang="en-US" dirty="0" smtClean="0"/>
              <a:t>DOS</a:t>
            </a:r>
            <a:r>
              <a:rPr lang="zh-CN" altLang="en-US" dirty="0" smtClean="0"/>
              <a:t>窗口中的应用程序。由于控制台应用程序结构比较简单，在程序设计语言的语法学习阶段使用这类程序作为实例，将有助于简化问题的讨论，所以我们将以控制台程序为例讲解创建</a:t>
            </a:r>
            <a:r>
              <a:rPr lang="en-US" dirty="0" smtClean="0"/>
              <a:t>C#</a:t>
            </a:r>
            <a:r>
              <a:rPr lang="zh-CN" altLang="en-US" dirty="0" smtClean="0"/>
              <a:t>程序的过程。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395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4000" kern="1800" dirty="0" smtClean="0">
                <a:latin typeface="Arial"/>
                <a:ea typeface="黑体"/>
              </a:rPr>
              <a:t>1.4.1  C#</a:t>
            </a:r>
            <a:r>
              <a:rPr lang="zh-CN" altLang="en-US" sz="4000" kern="1800" dirty="0" smtClean="0">
                <a:latin typeface="Arial"/>
                <a:ea typeface="黑体"/>
              </a:rPr>
              <a:t>控制台应用程序的创建步骤</a:t>
            </a:r>
            <a:r>
              <a:rPr lang="zh-CN" altLang="en-US" b="1" u="heavy" dirty="0" smtClean="0"/>
              <a:t/>
            </a:r>
            <a:br>
              <a:rPr lang="zh-CN" altLang="en-US" b="1" u="heavy" dirty="0" smtClean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在</a:t>
            </a:r>
            <a:r>
              <a:rPr lang="en-US" dirty="0" smtClean="0"/>
              <a:t>Microsoft Visual Studio 2008</a:t>
            </a:r>
            <a:r>
              <a:rPr lang="zh-CN" altLang="en-US" dirty="0" smtClean="0"/>
              <a:t>（简称为</a:t>
            </a:r>
            <a:r>
              <a:rPr lang="en-US" dirty="0" smtClean="0"/>
              <a:t>VS2008</a:t>
            </a:r>
            <a:r>
              <a:rPr lang="zh-CN" altLang="en-US" dirty="0" smtClean="0"/>
              <a:t>，以下皆同）中创建一个</a:t>
            </a:r>
            <a:r>
              <a:rPr lang="en-US" dirty="0" smtClean="0"/>
              <a:t>C#</a:t>
            </a:r>
            <a:r>
              <a:rPr lang="zh-CN" altLang="en-US" dirty="0" smtClean="0"/>
              <a:t>控制台应用程序的主要步骤如下：</a:t>
            </a:r>
            <a:r>
              <a:rPr lang="en-US" dirty="0" smtClean="0"/>
              <a:t> </a:t>
            </a:r>
            <a:endParaRPr lang="zh-CN" altLang="en-US" dirty="0" smtClean="0"/>
          </a:p>
          <a:p>
            <a:r>
              <a:rPr lang="zh-CN" altLang="en-US" dirty="0" smtClean="0"/>
              <a:t>（</a:t>
            </a:r>
            <a:r>
              <a:rPr lang="en-US" dirty="0" smtClean="0"/>
              <a:t>1</a:t>
            </a:r>
            <a:r>
              <a:rPr lang="zh-CN" altLang="en-US" dirty="0" smtClean="0"/>
              <a:t>）启动运行“</a:t>
            </a:r>
            <a:r>
              <a:rPr lang="en-US" dirty="0" smtClean="0"/>
              <a:t>Microsoft Visual Studio 2008</a:t>
            </a:r>
            <a:r>
              <a:rPr lang="zh-CN" altLang="en-US" dirty="0" smtClean="0"/>
              <a:t>”；</a:t>
            </a:r>
            <a:r>
              <a:rPr lang="en-US" dirty="0" smtClean="0"/>
              <a:t> </a:t>
            </a:r>
            <a:endParaRPr lang="zh-CN" altLang="en-US" dirty="0" smtClean="0"/>
          </a:p>
          <a:p>
            <a:r>
              <a:rPr lang="zh-CN" altLang="en-US" dirty="0" smtClean="0"/>
              <a:t>（</a:t>
            </a:r>
            <a:r>
              <a:rPr lang="en-US" dirty="0" smtClean="0"/>
              <a:t>2</a:t>
            </a:r>
            <a:r>
              <a:rPr lang="zh-CN" altLang="en-US" dirty="0" smtClean="0"/>
              <a:t>）选择项目类型为控制台应用程序，并指定项目名称及其保存位置；</a:t>
            </a:r>
            <a:r>
              <a:rPr lang="en-US" dirty="0" smtClean="0"/>
              <a:t> </a:t>
            </a:r>
            <a:endParaRPr lang="zh-CN" altLang="en-US" dirty="0" smtClean="0"/>
          </a:p>
          <a:p>
            <a:r>
              <a:rPr lang="zh-CN" altLang="en-US" dirty="0" smtClean="0"/>
              <a:t>（</a:t>
            </a:r>
            <a:r>
              <a:rPr lang="en-US" dirty="0" smtClean="0"/>
              <a:t>3</a:t>
            </a:r>
            <a:r>
              <a:rPr lang="zh-CN" altLang="en-US" dirty="0" smtClean="0"/>
              <a:t>）在应用程序编辑环境中输入程序代码；</a:t>
            </a:r>
            <a:r>
              <a:rPr lang="en-US" dirty="0" smtClean="0"/>
              <a:t> </a:t>
            </a:r>
            <a:endParaRPr lang="zh-CN" altLang="en-US" dirty="0" smtClean="0"/>
          </a:p>
          <a:p>
            <a:r>
              <a:rPr lang="zh-CN" altLang="en-US" dirty="0" smtClean="0"/>
              <a:t>（</a:t>
            </a:r>
            <a:r>
              <a:rPr lang="en-US" dirty="0" smtClean="0"/>
              <a:t>4</a:t>
            </a:r>
            <a:r>
              <a:rPr lang="zh-CN" altLang="en-US" dirty="0" smtClean="0"/>
              <a:t>）调试运行程序。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160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0" i="0" u="none" strike="noStrike" kern="1800" baseline="0" dirty="0" smtClean="0">
                <a:latin typeface="Arial"/>
                <a:ea typeface="黑体"/>
              </a:rPr>
              <a:t>第</a:t>
            </a:r>
            <a:r>
              <a:rPr lang="en-US" altLang="zh-CN" b="0" i="0" u="none" strike="noStrike" kern="1800" baseline="0" dirty="0" smtClean="0">
                <a:latin typeface="Arial"/>
                <a:ea typeface="黑体"/>
              </a:rPr>
              <a:t>1</a:t>
            </a:r>
            <a:r>
              <a:rPr lang="zh-CN" altLang="en-US" b="0" i="0" u="none" strike="noStrike" kern="1800" baseline="0" dirty="0" smtClean="0">
                <a:latin typeface="Arial"/>
                <a:ea typeface="黑体"/>
              </a:rPr>
              <a:t>章</a:t>
            </a:r>
            <a:r>
              <a:rPr lang="en-US" altLang="zh-CN" kern="1800" dirty="0" smtClean="0">
                <a:solidFill>
                  <a:srgbClr val="FF0000"/>
                </a:solidFill>
                <a:latin typeface="Arial"/>
                <a:ea typeface="黑体"/>
              </a:rPr>
              <a:t> </a:t>
            </a:r>
            <a:r>
              <a:rPr lang="zh-CN" altLang="en-US" kern="1800" dirty="0" smtClean="0">
                <a:solidFill>
                  <a:srgbClr val="FF0000"/>
                </a:solidFill>
                <a:latin typeface="Arial"/>
                <a:ea typeface="黑体"/>
              </a:rPr>
              <a:t> </a:t>
            </a:r>
            <a:r>
              <a:rPr lang="en-US" altLang="zh-CN" kern="1800" dirty="0" smtClean="0">
                <a:solidFill>
                  <a:srgbClr val="FF0000"/>
                </a:solidFill>
                <a:latin typeface="Arial"/>
                <a:ea typeface="黑体"/>
              </a:rPr>
              <a:t>Visual Studio 2008 </a:t>
            </a:r>
            <a:r>
              <a:rPr lang="zh-CN" altLang="en-US" kern="1800" dirty="0" smtClean="0">
                <a:solidFill>
                  <a:srgbClr val="FF0000"/>
                </a:solidFill>
                <a:latin typeface="Arial"/>
                <a:ea typeface="黑体"/>
              </a:rPr>
              <a:t>简介</a:t>
            </a:r>
            <a:endParaRPr lang="zh-CN" altLang="en-US" b="0" i="0" u="none" strike="noStrike" kern="1800" baseline="0" dirty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="0" i="0" u="none" strike="noStrike" baseline="0" dirty="0" smtClean="0">
                <a:latin typeface="Times New Roman"/>
              </a:rPr>
              <a:t>为了便于复杂程序开发，开发人员将数据和与之相关的运算打包到一起，统一考虑，从而形成了类。类实际就是数据和相关处理的代码的封装体。它也构成了面向对象编程的核心。本章将给大家详细讲解</a:t>
            </a:r>
            <a:r>
              <a:rPr lang="en-US" altLang="zh-CN" b="0" i="0" u="none" strike="noStrike" baseline="0" dirty="0" smtClean="0">
                <a:latin typeface="Times New Roman"/>
              </a:rPr>
              <a:t>C#</a:t>
            </a:r>
            <a:r>
              <a:rPr lang="zh-CN" altLang="en-US" b="0" i="0" u="none" strike="noStrike" baseline="0" dirty="0" smtClean="0">
                <a:latin typeface="Times New Roman"/>
              </a:rPr>
              <a:t>语言中的类的用法。</a:t>
            </a:r>
          </a:p>
        </p:txBody>
      </p:sp>
    </p:spTree>
    <p:extLst>
      <p:ext uri="{BB962C8B-B14F-4D97-AF65-F5344CB8AC3E}">
        <p14:creationId xmlns:p14="http://schemas.microsoft.com/office/powerpoint/2010/main" val="165247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7776000" cy="1143000"/>
          </a:xfrm>
        </p:spPr>
        <p:txBody>
          <a:bodyPr>
            <a:normAutofit/>
          </a:bodyPr>
          <a:lstStyle/>
          <a:p>
            <a:r>
              <a:rPr lang="en-US" altLang="en-US" sz="3600" kern="1800" dirty="0" smtClean="0">
                <a:latin typeface="Arial"/>
                <a:ea typeface="黑体"/>
              </a:rPr>
              <a:t>1.4.3  C#</a:t>
            </a:r>
            <a:r>
              <a:rPr lang="zh-CN" altLang="en-US" sz="3600" kern="1800" dirty="0" smtClean="0">
                <a:latin typeface="Arial"/>
                <a:ea typeface="黑体"/>
              </a:rPr>
              <a:t>控制台应用程序的结构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476672"/>
            <a:ext cx="8229600" cy="4525963"/>
          </a:xfrm>
        </p:spPr>
        <p:txBody>
          <a:bodyPr>
            <a:noAutofit/>
          </a:bodyPr>
          <a:lstStyle/>
          <a:p>
            <a:r>
              <a:rPr lang="zh-CN" altLang="en-US" dirty="0" smtClean="0"/>
              <a:t>一个</a:t>
            </a:r>
            <a:r>
              <a:rPr lang="en-US" dirty="0" smtClean="0"/>
              <a:t>C#</a:t>
            </a:r>
            <a:r>
              <a:rPr lang="zh-CN" altLang="en-US" dirty="0" smtClean="0"/>
              <a:t>控制台应用程序主要由以下几部分构成。 </a:t>
            </a:r>
          </a:p>
          <a:p>
            <a:r>
              <a:rPr lang="en-US" b="1" dirty="0" smtClean="0"/>
              <a:t>1</a:t>
            </a:r>
            <a:r>
              <a:rPr lang="zh-CN" altLang="en-US" b="1" dirty="0" smtClean="0"/>
              <a:t>．导入其他系统预定义元素</a:t>
            </a:r>
          </a:p>
          <a:p>
            <a:r>
              <a:rPr lang="zh-CN" altLang="en-US" dirty="0" smtClean="0"/>
              <a:t>高级程序设计语言总是依赖许多系统预定义元素，为了在</a:t>
            </a:r>
            <a:r>
              <a:rPr lang="en-US" dirty="0" smtClean="0"/>
              <a:t>C#</a:t>
            </a:r>
            <a:r>
              <a:rPr lang="zh-CN" altLang="en-US" dirty="0" smtClean="0"/>
              <a:t>程序中能够使用这些预定义元素，需要对这些元素进行导入。上例创建的控制台应用程序中，使用下述代码段导入了对其他命名空间的引用：</a:t>
            </a:r>
            <a:r>
              <a:rPr lang="en-US" dirty="0" smtClean="0"/>
              <a:t> </a:t>
            </a:r>
            <a:endParaRPr lang="zh-CN" altLang="en-US" dirty="0" smtClean="0"/>
          </a:p>
          <a:p>
            <a:r>
              <a:rPr lang="en-US" altLang="zh-CN" b="1" dirty="0" smtClean="0"/>
              <a:t>using System;</a:t>
            </a:r>
          </a:p>
          <a:p>
            <a:r>
              <a:rPr lang="en-US" altLang="zh-CN" b="1" dirty="0" smtClean="0"/>
              <a:t>using </a:t>
            </a:r>
            <a:r>
              <a:rPr lang="en-US" altLang="zh-CN" b="1" dirty="0" err="1" smtClean="0"/>
              <a:t>System.Collections.Generic</a:t>
            </a:r>
            <a:r>
              <a:rPr lang="en-US" altLang="zh-CN" b="1" dirty="0" smtClean="0"/>
              <a:t>;</a:t>
            </a:r>
          </a:p>
          <a:p>
            <a:r>
              <a:rPr lang="en-US" altLang="zh-CN" b="1" dirty="0" smtClean="0"/>
              <a:t>using </a:t>
            </a:r>
            <a:r>
              <a:rPr lang="en-US" altLang="zh-CN" b="1" dirty="0" err="1" smtClean="0"/>
              <a:t>System.Linq</a:t>
            </a:r>
            <a:r>
              <a:rPr lang="en-US" altLang="zh-CN" b="1" dirty="0" smtClean="0"/>
              <a:t>;</a:t>
            </a:r>
          </a:p>
          <a:p>
            <a:r>
              <a:rPr lang="en-US" altLang="zh-CN" b="1" dirty="0" smtClean="0"/>
              <a:t>using </a:t>
            </a:r>
            <a:r>
              <a:rPr lang="en-US" altLang="zh-CN" b="1" dirty="0" err="1" smtClean="0"/>
              <a:t>System.Text</a:t>
            </a:r>
            <a:r>
              <a:rPr lang="en-US" altLang="zh-CN" b="1" dirty="0" smtClean="0"/>
              <a:t>;</a:t>
            </a:r>
          </a:p>
          <a:p>
            <a:pPr marR="0" lvl="0" rtl="0"/>
            <a:endParaRPr lang="zh-CN" altLang="en-US" b="0" i="0" u="none" strike="noStrike" baseline="0" dirty="0" smtClean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8663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7776000" cy="1143000"/>
          </a:xfrm>
        </p:spPr>
        <p:txBody>
          <a:bodyPr>
            <a:normAutofit/>
          </a:bodyPr>
          <a:lstStyle/>
          <a:p>
            <a:r>
              <a:rPr lang="en-US" altLang="en-US" sz="3600" kern="1800" dirty="0" smtClean="0">
                <a:latin typeface="Arial"/>
                <a:ea typeface="黑体"/>
              </a:rPr>
              <a:t>1.4.3  C#</a:t>
            </a:r>
            <a:r>
              <a:rPr lang="zh-CN" altLang="en-US" sz="3600" kern="1800" dirty="0" smtClean="0">
                <a:latin typeface="Arial"/>
                <a:ea typeface="黑体"/>
              </a:rPr>
              <a:t>控制台应用程序的结构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476672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dirty="0" smtClean="0"/>
              <a:t>一个</a:t>
            </a:r>
            <a:r>
              <a:rPr lang="en-US" dirty="0" smtClean="0"/>
              <a:t>C#</a:t>
            </a:r>
            <a:r>
              <a:rPr lang="zh-CN" altLang="en-US" dirty="0" smtClean="0"/>
              <a:t>控制台应用程序主要由以下几部分构成。 </a:t>
            </a:r>
          </a:p>
          <a:p>
            <a:r>
              <a:rPr lang="en-US" b="1" dirty="0" smtClean="0"/>
              <a:t>1</a:t>
            </a:r>
            <a:r>
              <a:rPr lang="zh-CN" altLang="en-US" b="1" dirty="0" smtClean="0"/>
              <a:t>．导入其他系统预定义元素</a:t>
            </a:r>
          </a:p>
          <a:p>
            <a:r>
              <a:rPr lang="zh-CN" altLang="en-US" dirty="0" smtClean="0"/>
              <a:t>高级程序设计语言总是依赖许多系统预定义元素，为了在</a:t>
            </a:r>
            <a:r>
              <a:rPr lang="en-US" dirty="0" smtClean="0"/>
              <a:t>C#</a:t>
            </a:r>
            <a:r>
              <a:rPr lang="zh-CN" altLang="en-US" dirty="0" smtClean="0"/>
              <a:t>程序中能够使用这些预定义元素，需要对这些元素进行导入。使用下述代码段导入了对其他命名空间的引用：</a:t>
            </a:r>
            <a:r>
              <a:rPr lang="en-US" dirty="0" smtClean="0"/>
              <a:t> </a:t>
            </a:r>
            <a:endParaRPr lang="zh-CN" altLang="en-US" dirty="0" smtClean="0"/>
          </a:p>
          <a:p>
            <a:r>
              <a:rPr lang="en-US" altLang="zh-CN" b="1" dirty="0" smtClean="0"/>
              <a:t>using System;</a:t>
            </a:r>
          </a:p>
          <a:p>
            <a:r>
              <a:rPr lang="en-US" altLang="zh-CN" b="1" dirty="0" smtClean="0"/>
              <a:t>using </a:t>
            </a:r>
            <a:r>
              <a:rPr lang="en-US" altLang="zh-CN" b="1" dirty="0" err="1" smtClean="0"/>
              <a:t>System.Collections.Generic</a:t>
            </a:r>
            <a:r>
              <a:rPr lang="en-US" altLang="zh-CN" b="1" dirty="0" smtClean="0"/>
              <a:t>;</a:t>
            </a:r>
          </a:p>
          <a:p>
            <a:r>
              <a:rPr lang="en-US" altLang="zh-CN" b="1" dirty="0" smtClean="0"/>
              <a:t>using </a:t>
            </a:r>
            <a:r>
              <a:rPr lang="en-US" altLang="zh-CN" b="1" dirty="0" err="1" smtClean="0"/>
              <a:t>System.Linq</a:t>
            </a:r>
            <a:r>
              <a:rPr lang="en-US" altLang="zh-CN" b="1" dirty="0" smtClean="0"/>
              <a:t>;</a:t>
            </a:r>
          </a:p>
          <a:p>
            <a:r>
              <a:rPr lang="en-US" altLang="zh-CN" b="1" dirty="0" smtClean="0"/>
              <a:t>using </a:t>
            </a:r>
            <a:r>
              <a:rPr lang="en-US" altLang="zh-CN" b="1" dirty="0" err="1" smtClean="0"/>
              <a:t>System.Text</a:t>
            </a:r>
            <a:r>
              <a:rPr lang="en-US" altLang="zh-CN" b="1" dirty="0" smtClean="0"/>
              <a:t>;</a:t>
            </a:r>
          </a:p>
          <a:p>
            <a:pPr marR="0" lvl="0" rtl="0"/>
            <a:endParaRPr lang="zh-CN" altLang="en-US" b="0" i="0" u="none" strike="noStrike" baseline="0" dirty="0" smtClean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8663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495325"/>
            <a:ext cx="8229600" cy="4525963"/>
          </a:xfrm>
        </p:spPr>
        <p:txBody>
          <a:bodyPr>
            <a:noAutofit/>
          </a:bodyPr>
          <a:lstStyle/>
          <a:p>
            <a:r>
              <a:rPr lang="en-US" b="1" dirty="0" smtClean="0"/>
              <a:t>2</a:t>
            </a:r>
            <a:r>
              <a:rPr lang="zh-CN" altLang="en-US" b="1" dirty="0" smtClean="0"/>
              <a:t>．命名空间</a:t>
            </a:r>
            <a:r>
              <a:rPr lang="en-US" b="1" dirty="0" smtClean="0"/>
              <a:t> </a:t>
            </a:r>
            <a:endParaRPr lang="zh-CN" altLang="en-US" b="1" dirty="0" smtClean="0"/>
          </a:p>
          <a:p>
            <a:r>
              <a:rPr lang="en-US" dirty="0" smtClean="0"/>
              <a:t>C#</a:t>
            </a:r>
            <a:r>
              <a:rPr lang="zh-CN" altLang="en-US" dirty="0" smtClean="0"/>
              <a:t>程序是用命名空间来组织代码，使用关键字</a:t>
            </a:r>
            <a:r>
              <a:rPr lang="en-US" dirty="0" smtClean="0"/>
              <a:t>namespace</a:t>
            </a:r>
            <a:r>
              <a:rPr lang="zh-CN" altLang="en-US" dirty="0" smtClean="0"/>
              <a:t>和命名空间标识符（命名空间名字）构建用户命名空间，空间的范围用一对花括号限定，如下所示：</a:t>
            </a:r>
            <a:r>
              <a:rPr lang="en-US" dirty="0" smtClean="0"/>
              <a:t> </a:t>
            </a:r>
            <a:endParaRPr lang="zh-CN" altLang="en-US" dirty="0" smtClean="0"/>
          </a:p>
          <a:p>
            <a:r>
              <a:rPr lang="en-US" altLang="zh-CN" dirty="0" smtClean="0"/>
              <a:t>namespace Hello</a:t>
            </a:r>
            <a:r>
              <a:rPr lang="en-US" dirty="0" smtClean="0"/>
              <a:t> //</a:t>
            </a:r>
            <a:r>
              <a:rPr lang="zh-CN" altLang="en-US" dirty="0" smtClean="0"/>
              <a:t>默认情况下命名空间名与解决方案名相同</a:t>
            </a:r>
            <a:r>
              <a:rPr lang="en-US" dirty="0" smtClean="0"/>
              <a:t> </a:t>
            </a:r>
            <a:endParaRPr lang="zh-CN" altLang="en-US" dirty="0" smtClean="0"/>
          </a:p>
          <a:p>
            <a:r>
              <a:rPr lang="en-US" altLang="zh-CN" dirty="0" smtClean="0"/>
              <a:t>{</a:t>
            </a:r>
          </a:p>
          <a:p>
            <a:r>
              <a:rPr lang="zh-CN" altLang="en-US" dirty="0" smtClean="0"/>
              <a:t> </a:t>
            </a:r>
            <a:r>
              <a:rPr lang="en-US" altLang="zh-CN" dirty="0" smtClean="0"/>
              <a:t>}</a:t>
            </a:r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7776000" cy="1143000"/>
          </a:xfrm>
        </p:spPr>
        <p:txBody>
          <a:bodyPr>
            <a:normAutofit/>
          </a:bodyPr>
          <a:lstStyle/>
          <a:p>
            <a:r>
              <a:rPr lang="en-US" altLang="en-US" sz="3600" kern="1800" dirty="0" smtClean="0">
                <a:latin typeface="Arial"/>
                <a:ea typeface="黑体"/>
              </a:rPr>
              <a:t>1.4.3  C#</a:t>
            </a:r>
            <a:r>
              <a:rPr lang="zh-CN" altLang="en-US" sz="3600" kern="1800" dirty="0" smtClean="0">
                <a:latin typeface="Arial"/>
                <a:ea typeface="黑体"/>
              </a:rPr>
              <a:t>控制台应用程序的结构</a:t>
            </a:r>
          </a:p>
        </p:txBody>
      </p:sp>
    </p:spTree>
    <p:extLst>
      <p:ext uri="{BB962C8B-B14F-4D97-AF65-F5344CB8AC3E}">
        <p14:creationId xmlns:p14="http://schemas.microsoft.com/office/powerpoint/2010/main" val="64282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b="1" dirty="0" smtClean="0"/>
              <a:t>3</a:t>
            </a:r>
            <a:r>
              <a:rPr lang="zh-CN" altLang="en-US" b="1" dirty="0" smtClean="0"/>
              <a:t>．类</a:t>
            </a:r>
            <a:r>
              <a:rPr lang="en-US" b="1" dirty="0" smtClean="0"/>
              <a:t> </a:t>
            </a:r>
            <a:endParaRPr lang="zh-CN" altLang="en-US" b="1" dirty="0" smtClean="0"/>
          </a:p>
          <a:p>
            <a:r>
              <a:rPr lang="zh-CN" altLang="en-US" dirty="0" smtClean="0"/>
              <a:t>类必须包含在某个命名空间中（例如</a:t>
            </a:r>
            <a:r>
              <a:rPr lang="en-US" dirty="0" smtClean="0"/>
              <a:t>namespace Hello</a:t>
            </a:r>
            <a:r>
              <a:rPr lang="zh-CN" altLang="en-US" dirty="0" smtClean="0"/>
              <a:t>），使用关键字</a:t>
            </a:r>
            <a:r>
              <a:rPr lang="en-US" dirty="0" smtClean="0"/>
              <a:t>class</a:t>
            </a:r>
            <a:r>
              <a:rPr lang="zh-CN" altLang="en-US" dirty="0" smtClean="0"/>
              <a:t>和类标识符（类名，默认为</a:t>
            </a:r>
            <a:r>
              <a:rPr lang="en-US" dirty="0" smtClean="0"/>
              <a:t>Program</a:t>
            </a:r>
            <a:r>
              <a:rPr lang="zh-CN" altLang="en-US" dirty="0" smtClean="0"/>
              <a:t>）构建类，类的范围使用一对花括号限定，如下所示：</a:t>
            </a:r>
            <a:r>
              <a:rPr lang="en-US" dirty="0" smtClean="0"/>
              <a:t> </a:t>
            </a:r>
            <a:endParaRPr lang="zh-CN" altLang="en-US" dirty="0" smtClean="0"/>
          </a:p>
          <a:p>
            <a:r>
              <a:rPr lang="en-US" altLang="zh-CN" dirty="0" smtClean="0"/>
              <a:t>class Program</a:t>
            </a:r>
            <a:r>
              <a:rPr lang="en-US" dirty="0" smtClean="0"/>
              <a:t> </a:t>
            </a:r>
            <a:endParaRPr lang="zh-CN" altLang="en-US" dirty="0" smtClean="0"/>
          </a:p>
          <a:p>
            <a:r>
              <a:rPr lang="en-US" altLang="zh-CN" dirty="0" smtClean="0"/>
              <a:t>{ </a:t>
            </a:r>
          </a:p>
          <a:p>
            <a:r>
              <a:rPr lang="en-US" altLang="zh-CN" dirty="0" smtClean="0"/>
              <a:t>} </a:t>
            </a:r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611560" y="332656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800" cap="none" spc="50" normalizeH="0" baseline="0" noProof="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/>
                <a:ea typeface="黑体"/>
                <a:cs typeface="+mj-cs"/>
              </a:rPr>
              <a:t>1.4.3  C#</a:t>
            </a:r>
            <a:r>
              <a:rPr kumimoji="0" lang="zh-CN" altLang="en-US" sz="3600" b="0" i="0" u="none" strike="noStrike" kern="1800" cap="none" spc="50" normalizeH="0" baseline="0" noProof="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/>
                <a:ea typeface="黑体"/>
                <a:cs typeface="+mj-cs"/>
              </a:rPr>
              <a:t>控制台应用程序的结构</a:t>
            </a:r>
          </a:p>
        </p:txBody>
      </p:sp>
    </p:spTree>
    <p:extLst>
      <p:ext uri="{BB962C8B-B14F-4D97-AF65-F5344CB8AC3E}">
        <p14:creationId xmlns:p14="http://schemas.microsoft.com/office/powerpoint/2010/main" val="174566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b="1" dirty="0" smtClean="0"/>
              <a:t>4</a:t>
            </a:r>
            <a:r>
              <a:rPr lang="zh-CN" altLang="en-US" b="1" dirty="0" smtClean="0"/>
              <a:t>．</a:t>
            </a:r>
            <a:r>
              <a:rPr lang="en-US" b="1" dirty="0" smtClean="0"/>
              <a:t>Main()</a:t>
            </a:r>
            <a:r>
              <a:rPr lang="zh-CN" altLang="en-US" b="1" dirty="0" smtClean="0"/>
              <a:t>方法</a:t>
            </a:r>
            <a:r>
              <a:rPr lang="en-US" b="1" dirty="0" smtClean="0"/>
              <a:t> </a:t>
            </a:r>
            <a:endParaRPr lang="zh-CN" altLang="en-US" b="1" dirty="0" smtClean="0"/>
          </a:p>
          <a:p>
            <a:r>
              <a:rPr lang="zh-CN" altLang="en-US" dirty="0" smtClean="0"/>
              <a:t>每个应用程序都有一个执行的入口，指明程序执行的开始点。</a:t>
            </a:r>
            <a:r>
              <a:rPr lang="en-US" dirty="0" smtClean="0"/>
              <a:t>C#</a:t>
            </a:r>
            <a:r>
              <a:rPr lang="zh-CN" altLang="en-US" dirty="0" smtClean="0"/>
              <a:t>应用程序的入口点用</a:t>
            </a:r>
            <a:r>
              <a:rPr lang="en-US" dirty="0" smtClean="0"/>
              <a:t>Main()</a:t>
            </a:r>
            <a:r>
              <a:rPr lang="zh-CN" altLang="en-US" dirty="0" smtClean="0"/>
              <a:t>方法标识，程序的执行总是从</a:t>
            </a:r>
            <a:r>
              <a:rPr lang="en-US" dirty="0" smtClean="0"/>
              <a:t>Main()</a:t>
            </a:r>
            <a:r>
              <a:rPr lang="zh-CN" altLang="en-US" dirty="0" smtClean="0"/>
              <a:t>方法开始，后面的括号中即使没有参数也不能省略。</a:t>
            </a:r>
            <a:endParaRPr lang="en-US" altLang="zh-CN" dirty="0" smtClean="0"/>
          </a:p>
          <a:p>
            <a:r>
              <a:rPr lang="zh-CN" altLang="en-US" dirty="0" smtClean="0"/>
              <a:t>一个</a:t>
            </a:r>
            <a:r>
              <a:rPr lang="en-US" dirty="0" smtClean="0"/>
              <a:t>C#</a:t>
            </a:r>
            <a:r>
              <a:rPr lang="zh-CN" altLang="en-US" dirty="0" smtClean="0"/>
              <a:t>应用程序必须有、而且只能有一个</a:t>
            </a:r>
            <a:r>
              <a:rPr lang="en-US" dirty="0" smtClean="0"/>
              <a:t>Main()</a:t>
            </a:r>
            <a:r>
              <a:rPr lang="zh-CN" altLang="en-US" dirty="0" smtClean="0"/>
              <a:t>方法。</a:t>
            </a:r>
          </a:p>
          <a:p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611560" y="332656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800" cap="none" spc="50" normalizeH="0" baseline="0" noProof="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/>
                <a:ea typeface="黑体"/>
                <a:cs typeface="+mj-cs"/>
              </a:rPr>
              <a:t>1.4.3  C#</a:t>
            </a:r>
            <a:r>
              <a:rPr kumimoji="0" lang="zh-CN" altLang="en-US" sz="3600" b="0" i="0" u="none" strike="noStrike" kern="1800" cap="none" spc="50" normalizeH="0" baseline="0" noProof="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/>
                <a:ea typeface="黑体"/>
                <a:cs typeface="+mj-cs"/>
              </a:rPr>
              <a:t>控制台应用程序的结构</a:t>
            </a:r>
          </a:p>
        </p:txBody>
      </p:sp>
    </p:spTree>
    <p:extLst>
      <p:ext uri="{BB962C8B-B14F-4D97-AF65-F5344CB8AC3E}">
        <p14:creationId xmlns:p14="http://schemas.microsoft.com/office/powerpoint/2010/main" val="174566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b="1" dirty="0" smtClean="0"/>
              <a:t>5</a:t>
            </a:r>
            <a:r>
              <a:rPr lang="zh-CN" altLang="en-US" b="1" dirty="0" smtClean="0"/>
              <a:t>．方法中的</a:t>
            </a:r>
            <a:r>
              <a:rPr lang="en-US" b="1" dirty="0" smtClean="0"/>
              <a:t>C#</a:t>
            </a:r>
            <a:r>
              <a:rPr lang="zh-CN" altLang="en-US" b="1" dirty="0" smtClean="0"/>
              <a:t>代码</a:t>
            </a:r>
            <a:r>
              <a:rPr lang="en-US" b="1" dirty="0" smtClean="0"/>
              <a:t> </a:t>
            </a:r>
            <a:endParaRPr lang="zh-CN" altLang="en-US" b="1" dirty="0" smtClean="0"/>
          </a:p>
          <a:p>
            <a:r>
              <a:rPr lang="zh-CN" altLang="en-US" dirty="0" smtClean="0"/>
              <a:t>在方法体（方法的左右花括号之间）中书写实现方法逻辑功能的代码。</a:t>
            </a:r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611560" y="332656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800" cap="none" spc="50" normalizeH="0" baseline="0" noProof="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/>
                <a:ea typeface="黑体"/>
                <a:cs typeface="+mj-cs"/>
              </a:rPr>
              <a:t>1.4.3  C#</a:t>
            </a:r>
            <a:r>
              <a:rPr kumimoji="0" lang="zh-CN" altLang="en-US" sz="3600" b="0" i="0" u="none" strike="noStrike" kern="1800" cap="none" spc="50" normalizeH="0" baseline="0" noProof="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/>
                <a:ea typeface="黑体"/>
                <a:cs typeface="+mj-cs"/>
              </a:rPr>
              <a:t>控制台应用程序的结构</a:t>
            </a:r>
          </a:p>
        </p:txBody>
      </p:sp>
    </p:spTree>
    <p:extLst>
      <p:ext uri="{BB962C8B-B14F-4D97-AF65-F5344CB8AC3E}">
        <p14:creationId xmlns:p14="http://schemas.microsoft.com/office/powerpoint/2010/main" val="174566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b="1" dirty="0" smtClean="0"/>
              <a:t>1</a:t>
            </a:r>
            <a:r>
              <a:rPr lang="zh-CN" altLang="en-US" b="1" dirty="0" smtClean="0"/>
              <a:t>．严格区分大小写</a:t>
            </a:r>
            <a:r>
              <a:rPr lang="en-US" b="1" dirty="0" smtClean="0"/>
              <a:t> </a:t>
            </a:r>
            <a:endParaRPr lang="zh-CN" altLang="en-US" b="1" dirty="0" smtClean="0"/>
          </a:p>
          <a:p>
            <a:r>
              <a:rPr lang="en-US" dirty="0" smtClean="0"/>
              <a:t>C#</a:t>
            </a:r>
            <a:r>
              <a:rPr lang="zh-CN" altLang="en-US" dirty="0" smtClean="0"/>
              <a:t>是一种大小写敏感的语言，字母大小写不同的标识符被视为不同的标识符。例如“</a:t>
            </a:r>
            <a:r>
              <a:rPr lang="en-US" dirty="0" smtClean="0"/>
              <a:t>name</a:t>
            </a:r>
            <a:r>
              <a:rPr lang="zh-CN" altLang="en-US" dirty="0" smtClean="0"/>
              <a:t>”和“</a:t>
            </a:r>
            <a:r>
              <a:rPr lang="en-US" dirty="0" smtClean="0"/>
              <a:t>Name</a:t>
            </a:r>
            <a:r>
              <a:rPr lang="zh-CN" altLang="en-US" dirty="0" smtClean="0"/>
              <a:t>”在</a:t>
            </a:r>
            <a:r>
              <a:rPr lang="en-US" dirty="0" smtClean="0"/>
              <a:t>C#</a:t>
            </a:r>
            <a:r>
              <a:rPr lang="zh-CN" altLang="en-US" dirty="0" smtClean="0"/>
              <a:t>中就是不同的标识符。</a:t>
            </a:r>
            <a:r>
              <a:rPr lang="en-US" dirty="0" smtClean="0"/>
              <a:t> </a:t>
            </a:r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611560" y="332656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pPr>
              <a:spcBef>
                <a:spcPct val="0"/>
              </a:spcBef>
            </a:pPr>
            <a:r>
              <a:rPr lang="en-US" altLang="en-US" sz="3600" kern="1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ea typeface="黑体"/>
                <a:cs typeface="+mj-cs"/>
              </a:rPr>
              <a:t>1.4.4  C#</a:t>
            </a:r>
            <a:r>
              <a:rPr lang="zh-CN" altLang="en-US" sz="3600" kern="1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ea typeface="黑体"/>
                <a:cs typeface="+mj-cs"/>
              </a:rPr>
              <a:t>程序代码的基本语法规则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1800" cap="none" spc="50" normalizeH="0" baseline="0" noProof="0" dirty="0" smtClean="0">
              <a:ln w="12700">
                <a:noFill/>
                <a:prstDash val="solid"/>
              </a:ln>
              <a:solidFill>
                <a:schemeClr val="accent4"/>
              </a:solidFill>
              <a:effectLst>
                <a:outerShdw blurRad="38100" dist="20320" dir="27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/>
              <a:ea typeface="黑体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4566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52736"/>
            <a:ext cx="8229600" cy="4525963"/>
          </a:xfrm>
        </p:spPr>
        <p:txBody>
          <a:bodyPr>
            <a:noAutofit/>
          </a:bodyPr>
          <a:lstStyle/>
          <a:p>
            <a:r>
              <a:rPr lang="en-US" b="1" dirty="0" smtClean="0"/>
              <a:t>2</a:t>
            </a:r>
            <a:r>
              <a:rPr lang="zh-CN" altLang="en-US" b="1" dirty="0" smtClean="0"/>
              <a:t>．语句书写规则</a:t>
            </a:r>
            <a:r>
              <a:rPr lang="en-US" b="1" dirty="0" smtClean="0"/>
              <a:t> </a:t>
            </a:r>
            <a:endParaRPr lang="zh-CN" altLang="en-US" b="1" dirty="0" smtClean="0"/>
          </a:p>
          <a:p>
            <a:r>
              <a:rPr lang="zh-CN" altLang="en-US" dirty="0" smtClean="0"/>
              <a:t>（</a:t>
            </a:r>
            <a:r>
              <a:rPr lang="en-US" dirty="0" smtClean="0"/>
              <a:t>1</a:t>
            </a:r>
            <a:r>
              <a:rPr lang="zh-CN" altLang="en-US" dirty="0" smtClean="0"/>
              <a:t>）每个语句都必须用一个分号（</a:t>
            </a:r>
            <a:r>
              <a:rPr lang="en-US" dirty="0" smtClean="0"/>
              <a:t>“</a:t>
            </a:r>
            <a:r>
              <a:rPr lang="zh-CN" altLang="en-US" dirty="0" smtClean="0"/>
              <a:t>；</a:t>
            </a:r>
            <a:r>
              <a:rPr lang="en-US" dirty="0" smtClean="0"/>
              <a:t>”</a:t>
            </a:r>
            <a:r>
              <a:rPr lang="zh-CN" altLang="en-US" dirty="0" smtClean="0"/>
              <a:t>）作为结尾。</a:t>
            </a:r>
            <a:r>
              <a:rPr lang="en-US" dirty="0" smtClean="0"/>
              <a:t> </a:t>
            </a:r>
            <a:endParaRPr lang="zh-CN" altLang="en-US" dirty="0" smtClean="0"/>
          </a:p>
          <a:p>
            <a:r>
              <a:rPr lang="zh-CN" altLang="en-US" dirty="0" smtClean="0"/>
              <a:t>（</a:t>
            </a:r>
            <a:r>
              <a:rPr lang="en-US" dirty="0" smtClean="0"/>
              <a:t>2</a:t>
            </a:r>
            <a:r>
              <a:rPr lang="zh-CN" altLang="en-US" dirty="0" smtClean="0"/>
              <a:t>）</a:t>
            </a:r>
            <a:r>
              <a:rPr lang="en-US" dirty="0" smtClean="0"/>
              <a:t>C#</a:t>
            </a:r>
            <a:r>
              <a:rPr lang="zh-CN" altLang="en-US" dirty="0" smtClean="0"/>
              <a:t>是一种块结构的编程语言，所有的语句都是代码块的一部分。每个代码块用一对花括号（</a:t>
            </a:r>
            <a:r>
              <a:rPr lang="en-US" dirty="0" smtClean="0"/>
              <a:t>“{”</a:t>
            </a:r>
            <a:r>
              <a:rPr lang="zh-CN" altLang="en-US" dirty="0" smtClean="0"/>
              <a:t>、</a:t>
            </a:r>
            <a:r>
              <a:rPr lang="en-US" dirty="0" smtClean="0"/>
              <a:t>“}”</a:t>
            </a:r>
            <a:r>
              <a:rPr lang="zh-CN" altLang="en-US" dirty="0" smtClean="0"/>
              <a:t>）来界定，花括号本身不需要使用分号来结束。一个代码块中可以包含任意多行语句，也可以嵌套其它代码块。</a:t>
            </a:r>
          </a:p>
          <a:p>
            <a:r>
              <a:rPr lang="zh-CN" altLang="en-US" dirty="0" smtClean="0"/>
              <a:t>（</a:t>
            </a:r>
            <a:r>
              <a:rPr lang="en-US" dirty="0" smtClean="0"/>
              <a:t>3</a:t>
            </a:r>
            <a:r>
              <a:rPr lang="zh-CN" altLang="en-US" dirty="0" smtClean="0"/>
              <a:t>）标点符号必须是英文标点符号。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dirty="0" smtClean="0"/>
              <a:t>4</a:t>
            </a:r>
            <a:r>
              <a:rPr lang="zh-CN" altLang="en-US" dirty="0" smtClean="0"/>
              <a:t>）</a:t>
            </a:r>
            <a:r>
              <a:rPr lang="en-US" dirty="0" smtClean="0"/>
              <a:t>C#</a:t>
            </a:r>
            <a:r>
              <a:rPr lang="zh-CN" altLang="en-US" dirty="0" smtClean="0"/>
              <a:t>允许在同一个代码行上书写多个语句。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dirty="0" smtClean="0"/>
              <a:t>5</a:t>
            </a:r>
            <a:r>
              <a:rPr lang="zh-CN" altLang="en-US" dirty="0" smtClean="0"/>
              <a:t>）作为目前通行的程序代码标准书写规则，代码块的书写广泛采用了缩进格式</a:t>
            </a:r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611560" y="332656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pPr>
              <a:spcBef>
                <a:spcPct val="0"/>
              </a:spcBef>
            </a:pPr>
            <a:r>
              <a:rPr lang="en-US" altLang="en-US" sz="3600" kern="1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ea typeface="黑体"/>
                <a:cs typeface="+mj-cs"/>
              </a:rPr>
              <a:t>1.4.4  C#</a:t>
            </a:r>
            <a:r>
              <a:rPr lang="zh-CN" altLang="en-US" sz="3600" kern="1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ea typeface="黑体"/>
                <a:cs typeface="+mj-cs"/>
              </a:rPr>
              <a:t>程序代码的基本语法规则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1800" cap="none" spc="50" normalizeH="0" baseline="0" noProof="0" dirty="0" smtClean="0">
              <a:ln w="12700">
                <a:noFill/>
                <a:prstDash val="solid"/>
              </a:ln>
              <a:solidFill>
                <a:schemeClr val="accent4"/>
              </a:solidFill>
              <a:effectLst>
                <a:outerShdw blurRad="38100" dist="20320" dir="27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/>
              <a:ea typeface="黑体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4566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80728"/>
            <a:ext cx="8229600" cy="4525963"/>
          </a:xfrm>
        </p:spPr>
        <p:txBody>
          <a:bodyPr>
            <a:noAutofit/>
          </a:bodyPr>
          <a:lstStyle/>
          <a:p>
            <a:r>
              <a:rPr lang="en-US" b="1" dirty="0" smtClean="0"/>
              <a:t>3</a:t>
            </a:r>
            <a:r>
              <a:rPr lang="zh-CN" altLang="en-US" b="1" dirty="0" smtClean="0"/>
              <a:t>．注释信息</a:t>
            </a:r>
            <a:r>
              <a:rPr lang="en-US" b="1" dirty="0" smtClean="0"/>
              <a:t> </a:t>
            </a:r>
            <a:endParaRPr lang="zh-CN" altLang="en-US" b="1" dirty="0" smtClean="0"/>
          </a:p>
          <a:p>
            <a:r>
              <a:rPr lang="zh-CN" altLang="en-US" dirty="0" smtClean="0"/>
              <a:t>注释信息是程序中不参与执行的部分，仅用于对程序代码加以说明，编译时会将其完全忽略。恰当地使用注释有助于提高程序的可读性，便于软件维护和协作开发。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dirty="0" smtClean="0"/>
              <a:t>1</a:t>
            </a:r>
            <a:r>
              <a:rPr lang="zh-CN" altLang="en-US" dirty="0" smtClean="0"/>
              <a:t>）单行注释</a:t>
            </a:r>
            <a:r>
              <a:rPr lang="en-US" dirty="0" smtClean="0"/>
              <a:t> </a:t>
            </a:r>
            <a:endParaRPr lang="zh-CN" altLang="en-US" dirty="0" smtClean="0"/>
          </a:p>
          <a:p>
            <a:r>
              <a:rPr lang="zh-CN" altLang="en-US" dirty="0" smtClean="0"/>
              <a:t>每一行中双斜杠</a:t>
            </a:r>
            <a:r>
              <a:rPr lang="en-US" dirty="0" smtClean="0"/>
              <a:t>“//”</a:t>
            </a:r>
            <a:r>
              <a:rPr lang="zh-CN" altLang="en-US" dirty="0" smtClean="0"/>
              <a:t>后的任何内容均作为注释信息，该方式只对本行生效。</a:t>
            </a:r>
          </a:p>
          <a:p>
            <a:r>
              <a:rPr lang="zh-CN" altLang="en-US" dirty="0" smtClean="0"/>
              <a:t>（</a:t>
            </a:r>
            <a:r>
              <a:rPr lang="en-US" dirty="0" smtClean="0"/>
              <a:t>2</a:t>
            </a:r>
            <a:r>
              <a:rPr lang="zh-CN" altLang="en-US" dirty="0" smtClean="0"/>
              <a:t>）多行注释</a:t>
            </a:r>
            <a:r>
              <a:rPr lang="en-US" dirty="0" smtClean="0"/>
              <a:t> </a:t>
            </a:r>
            <a:endParaRPr lang="zh-CN" altLang="en-US" dirty="0" smtClean="0"/>
          </a:p>
          <a:p>
            <a:r>
              <a:rPr lang="zh-CN" altLang="en-US" dirty="0" smtClean="0"/>
              <a:t>从</a:t>
            </a:r>
            <a:r>
              <a:rPr lang="en-US" dirty="0" smtClean="0"/>
              <a:t>“/*”</a:t>
            </a:r>
            <a:r>
              <a:rPr lang="zh-CN" altLang="en-US" dirty="0" smtClean="0"/>
              <a:t>开始，到</a:t>
            </a:r>
            <a:r>
              <a:rPr lang="en-US" dirty="0" smtClean="0"/>
              <a:t>“*/”</a:t>
            </a:r>
            <a:r>
              <a:rPr lang="zh-CN" altLang="en-US" dirty="0" smtClean="0"/>
              <a:t>结束，其中的所有内容（可以是一行，或多行）均为注释信息，但注释文字中必须不包含</a:t>
            </a:r>
            <a:r>
              <a:rPr lang="en-US" dirty="0" smtClean="0"/>
              <a:t>“*/”</a:t>
            </a:r>
            <a:r>
              <a:rPr lang="zh-CN" altLang="en-US" dirty="0" smtClean="0"/>
              <a:t>。</a:t>
            </a:r>
          </a:p>
          <a:p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611560" y="332656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pPr>
              <a:spcBef>
                <a:spcPct val="0"/>
              </a:spcBef>
            </a:pPr>
            <a:r>
              <a:rPr lang="en-US" altLang="en-US" sz="3600" kern="1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ea typeface="黑体"/>
                <a:cs typeface="+mj-cs"/>
              </a:rPr>
              <a:t>1.4.4  C#</a:t>
            </a:r>
            <a:r>
              <a:rPr lang="zh-CN" altLang="en-US" sz="3600" kern="1800" spc="5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ea typeface="黑体"/>
                <a:cs typeface="+mj-cs"/>
              </a:rPr>
              <a:t>程序代码的基本语法规则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1800" cap="none" spc="50" normalizeH="0" baseline="0" noProof="0" dirty="0" smtClean="0">
              <a:ln w="12700">
                <a:noFill/>
                <a:prstDash val="solid"/>
              </a:ln>
              <a:solidFill>
                <a:schemeClr val="accent4"/>
              </a:solidFill>
              <a:effectLst>
                <a:outerShdw blurRad="38100" dist="20320" dir="27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/>
              <a:ea typeface="黑体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4566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kern="1800" dirty="0" smtClean="0">
                <a:latin typeface="Arial"/>
                <a:ea typeface="黑体"/>
              </a:rPr>
              <a:t>1.4.5  </a:t>
            </a:r>
            <a:r>
              <a:rPr lang="zh-CN" altLang="en-US" kern="1800" dirty="0" smtClean="0">
                <a:latin typeface="Arial"/>
                <a:ea typeface="黑体"/>
              </a:rPr>
              <a:t>控制台输入</a:t>
            </a:r>
            <a:r>
              <a:rPr lang="en-US" altLang="en-US" kern="1800" dirty="0" smtClean="0">
                <a:latin typeface="Arial"/>
                <a:ea typeface="黑体"/>
              </a:rPr>
              <a:t>/</a:t>
            </a:r>
            <a:r>
              <a:rPr lang="zh-CN" altLang="en-US" kern="1800" dirty="0" smtClean="0">
                <a:latin typeface="Arial"/>
                <a:ea typeface="黑体"/>
              </a:rPr>
              <a:t>输出</a:t>
            </a:r>
            <a:r>
              <a:rPr lang="zh-CN" altLang="en-US" b="1" u="heavy" dirty="0" smtClean="0"/>
              <a:t/>
            </a:r>
            <a:br>
              <a:rPr lang="zh-CN" altLang="en-US" b="1" u="heavy" dirty="0" smtClean="0"/>
            </a:br>
            <a:endParaRPr lang="zh-CN" altLang="en-US" b="0" i="0" u="none" strike="noStrike" kern="1800" baseline="0" dirty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zh-CN" altLang="en-US" dirty="0" smtClean="0"/>
              <a:t>通常编写的程序都需要实现一种交互：程序接收一定的数据输入，并对所输入的数据进行处理，最后将处理的结果反馈给用户，也就是输出。</a:t>
            </a:r>
            <a:endParaRPr lang="en-US" altLang="zh-CN" dirty="0" smtClean="0"/>
          </a:p>
          <a:p>
            <a:r>
              <a:rPr lang="en-US" b="1" dirty="0" smtClean="0"/>
              <a:t>1</a:t>
            </a:r>
            <a:r>
              <a:rPr lang="zh-CN" altLang="en-US" b="1" dirty="0" smtClean="0"/>
              <a:t>．</a:t>
            </a:r>
            <a:r>
              <a:rPr lang="en-US" b="1" dirty="0" err="1" smtClean="0"/>
              <a:t>Console.WriteLine</a:t>
            </a:r>
            <a:r>
              <a:rPr lang="en-US" b="1" dirty="0" smtClean="0"/>
              <a:t>( )</a:t>
            </a:r>
            <a:r>
              <a:rPr lang="zh-CN" altLang="en-US" b="1" dirty="0" smtClean="0"/>
              <a:t>方法</a:t>
            </a:r>
          </a:p>
          <a:p>
            <a:r>
              <a:rPr lang="en-US" dirty="0" err="1" smtClean="0"/>
              <a:t>WriteLine</a:t>
            </a:r>
            <a:r>
              <a:rPr lang="zh-CN" altLang="en-US" dirty="0" smtClean="0"/>
              <a:t>（）方法的作用是将信息输出到控制台，并在信息的后面添加一个回车换行符来产生一个新行。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395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kern="1800" dirty="0" smtClean="0">
                <a:latin typeface="Arial"/>
                <a:ea typeface="黑体"/>
              </a:rPr>
              <a:t>1.1  .NET</a:t>
            </a:r>
            <a:r>
              <a:rPr lang="zh-CN" altLang="en-US" kern="1800" dirty="0" smtClean="0">
                <a:latin typeface="Arial"/>
                <a:ea typeface="黑体"/>
              </a:rPr>
              <a:t>框架</a:t>
            </a:r>
            <a:endParaRPr lang="zh-CN" altLang="en-US" b="0" i="0" u="none" strike="noStrike" kern="1800" baseline="0" dirty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.NET</a:t>
            </a:r>
            <a:r>
              <a:rPr lang="zh-CN" altLang="en-US" dirty="0" smtClean="0"/>
              <a:t>框架（</a:t>
            </a:r>
            <a:r>
              <a:rPr lang="en-US" dirty="0" smtClean="0"/>
              <a:t>.NET Framework</a:t>
            </a:r>
            <a:r>
              <a:rPr lang="zh-CN" altLang="en-US" dirty="0" smtClean="0"/>
              <a:t>）由微软开发，是一个致力于敏捷软件开发（</a:t>
            </a:r>
            <a:r>
              <a:rPr lang="en-US" dirty="0" smtClean="0"/>
              <a:t>Agile software development</a:t>
            </a:r>
            <a:r>
              <a:rPr lang="zh-CN" altLang="en-US" dirty="0" smtClean="0"/>
              <a:t>）、快速应用开发（</a:t>
            </a:r>
            <a:r>
              <a:rPr lang="en-US" dirty="0" smtClean="0"/>
              <a:t>Rapid application development</a:t>
            </a:r>
            <a:r>
              <a:rPr lang="zh-CN" altLang="en-US" dirty="0" smtClean="0"/>
              <a:t>）、平台无关性和网络透明化的软件开发平台。</a:t>
            </a:r>
            <a:r>
              <a:rPr lang="en-US" dirty="0" smtClean="0"/>
              <a:t>NET</a:t>
            </a:r>
            <a:r>
              <a:rPr lang="zh-CN" altLang="en-US" dirty="0" smtClean="0"/>
              <a:t>框架的目的是便于开发人员更容易地建立</a:t>
            </a:r>
            <a:r>
              <a:rPr lang="en-US" dirty="0" smtClean="0"/>
              <a:t>Web</a:t>
            </a:r>
            <a:r>
              <a:rPr lang="zh-CN" altLang="en-US" dirty="0" smtClean="0"/>
              <a:t>应用程序和</a:t>
            </a:r>
            <a:r>
              <a:rPr lang="en-US" dirty="0" smtClean="0"/>
              <a:t>Web</a:t>
            </a:r>
            <a:r>
              <a:rPr lang="zh-CN" altLang="en-US" dirty="0" smtClean="0"/>
              <a:t>服务，使得</a:t>
            </a:r>
            <a:r>
              <a:rPr lang="en-US" dirty="0" smtClean="0"/>
              <a:t>Internet</a:t>
            </a:r>
            <a:r>
              <a:rPr lang="zh-CN" altLang="en-US" dirty="0" smtClean="0"/>
              <a:t>上的各应用程序之间可以使用</a:t>
            </a:r>
            <a:r>
              <a:rPr lang="en-US" dirty="0" smtClean="0"/>
              <a:t>Web</a:t>
            </a:r>
            <a:r>
              <a:rPr lang="zh-CN" altLang="en-US" dirty="0" smtClean="0"/>
              <a:t>服务进行沟通。</a:t>
            </a:r>
          </a:p>
          <a:p>
            <a:pPr marR="0" lvl="0" rtl="0"/>
            <a:endParaRPr lang="zh-CN" altLang="en-US" sz="2400" b="0" i="0" u="none" strike="noStrike" baseline="0" dirty="0" smtClean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5813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kern="1800" dirty="0" smtClean="0">
                <a:latin typeface="Arial"/>
                <a:ea typeface="黑体"/>
              </a:rPr>
              <a:t>1.4.5  </a:t>
            </a:r>
            <a:r>
              <a:rPr lang="zh-CN" altLang="en-US" kern="1800" dirty="0" smtClean="0">
                <a:latin typeface="Arial"/>
                <a:ea typeface="黑体"/>
              </a:rPr>
              <a:t>控制台输入</a:t>
            </a:r>
            <a:r>
              <a:rPr lang="en-US" altLang="en-US" kern="1800" dirty="0" smtClean="0">
                <a:latin typeface="Arial"/>
                <a:ea typeface="黑体"/>
              </a:rPr>
              <a:t>/</a:t>
            </a:r>
            <a:r>
              <a:rPr lang="zh-CN" altLang="en-US" kern="1800" dirty="0" smtClean="0">
                <a:latin typeface="Arial"/>
                <a:ea typeface="黑体"/>
              </a:rPr>
              <a:t>输出</a:t>
            </a:r>
            <a:r>
              <a:rPr lang="zh-CN" altLang="en-US" b="1" u="heavy" dirty="0" smtClean="0"/>
              <a:t/>
            </a:r>
            <a:br>
              <a:rPr lang="zh-CN" altLang="en-US" b="1" u="heavy" dirty="0" smtClean="0"/>
            </a:br>
            <a:endParaRPr lang="zh-CN" altLang="en-US" b="0" i="0" u="none" strike="noStrike" kern="1800" baseline="0" dirty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b="1" dirty="0" smtClean="0"/>
              <a:t>2</a:t>
            </a:r>
            <a:r>
              <a:rPr lang="zh-CN" altLang="en-US" b="1" dirty="0" smtClean="0"/>
              <a:t>．</a:t>
            </a:r>
            <a:r>
              <a:rPr lang="en-US" b="1" dirty="0" err="1" smtClean="0"/>
              <a:t>Console.Write</a:t>
            </a:r>
            <a:r>
              <a:rPr lang="en-US" b="1" dirty="0" smtClean="0"/>
              <a:t> ( )</a:t>
            </a:r>
            <a:r>
              <a:rPr lang="zh-CN" altLang="en-US" b="1" dirty="0" smtClean="0"/>
              <a:t>方法</a:t>
            </a:r>
          </a:p>
          <a:p>
            <a:r>
              <a:rPr lang="en-US" dirty="0" smtClean="0"/>
              <a:t>Write ( )</a:t>
            </a:r>
            <a:r>
              <a:rPr lang="zh-CN" altLang="en-US" dirty="0" smtClean="0"/>
              <a:t>方法和</a:t>
            </a:r>
            <a:r>
              <a:rPr lang="en-US" dirty="0" err="1" smtClean="0"/>
              <a:t>WriteLine</a:t>
            </a:r>
            <a:r>
              <a:rPr lang="zh-CN" altLang="en-US" dirty="0" smtClean="0"/>
              <a:t>（）方法类似，都是将信息输出到控制台，但</a:t>
            </a:r>
            <a:r>
              <a:rPr lang="en-US" dirty="0" smtClean="0"/>
              <a:t>Write ( )</a:t>
            </a:r>
            <a:r>
              <a:rPr lang="zh-CN" altLang="en-US" dirty="0" smtClean="0"/>
              <a:t>方法输出信息到屏幕后并不产生一个新行，即换行符不会连同输出信息一起输出到屏幕上，光标将停留在所输出信息的末尾。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395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kern="1800" dirty="0" smtClean="0">
                <a:latin typeface="Arial"/>
                <a:ea typeface="黑体"/>
              </a:rPr>
              <a:t>1.4.5  </a:t>
            </a:r>
            <a:r>
              <a:rPr lang="zh-CN" altLang="en-US" kern="1800" dirty="0" smtClean="0">
                <a:latin typeface="Arial"/>
                <a:ea typeface="黑体"/>
              </a:rPr>
              <a:t>控制台输入</a:t>
            </a:r>
            <a:r>
              <a:rPr lang="en-US" altLang="en-US" kern="1800" dirty="0" smtClean="0">
                <a:latin typeface="Arial"/>
                <a:ea typeface="黑体"/>
              </a:rPr>
              <a:t>/</a:t>
            </a:r>
            <a:r>
              <a:rPr lang="zh-CN" altLang="en-US" kern="1800" dirty="0" smtClean="0">
                <a:latin typeface="Arial"/>
                <a:ea typeface="黑体"/>
              </a:rPr>
              <a:t>输出</a:t>
            </a:r>
            <a:r>
              <a:rPr lang="zh-CN" altLang="en-US" b="1" u="heavy" dirty="0" smtClean="0"/>
              <a:t/>
            </a:r>
            <a:br>
              <a:rPr lang="zh-CN" altLang="en-US" b="1" u="heavy" dirty="0" smtClean="0"/>
            </a:br>
            <a:endParaRPr lang="zh-CN" altLang="en-US" b="0" i="0" u="none" strike="noStrike" kern="1800" baseline="0" dirty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b="1" dirty="0" smtClean="0"/>
              <a:t>3</a:t>
            </a:r>
            <a:r>
              <a:rPr lang="zh-CN" altLang="en-US" b="1" dirty="0" smtClean="0"/>
              <a:t>．</a:t>
            </a:r>
            <a:r>
              <a:rPr lang="en-US" b="1" dirty="0" err="1" smtClean="0"/>
              <a:t>Console.ReadLine</a:t>
            </a:r>
            <a:r>
              <a:rPr lang="en-US" b="1" dirty="0" smtClean="0"/>
              <a:t>( )</a:t>
            </a:r>
            <a:r>
              <a:rPr lang="zh-CN" altLang="en-US" b="1" dirty="0" smtClean="0"/>
              <a:t>方法</a:t>
            </a:r>
          </a:p>
          <a:p>
            <a:r>
              <a:rPr lang="en-US" dirty="0" err="1" smtClean="0"/>
              <a:t>ReadLine</a:t>
            </a:r>
            <a:r>
              <a:rPr lang="zh-CN" altLang="en-US" dirty="0" smtClean="0"/>
              <a:t>（）方法用来从控制台读取一行数据，一次读取一行字符的输入，并且直到用户按下</a:t>
            </a:r>
            <a:r>
              <a:rPr lang="en-US" dirty="0" smtClean="0"/>
              <a:t>Enter</a:t>
            </a:r>
            <a:r>
              <a:rPr lang="zh-CN" altLang="en-US" dirty="0" smtClean="0"/>
              <a:t>键才会返回，但</a:t>
            </a:r>
            <a:r>
              <a:rPr lang="en-US" dirty="0" err="1" smtClean="0"/>
              <a:t>ReadLine</a:t>
            </a:r>
            <a:r>
              <a:rPr lang="zh-CN" altLang="en-US" dirty="0" smtClean="0"/>
              <a:t>（）方法并不接收</a:t>
            </a:r>
            <a:r>
              <a:rPr lang="en-US" dirty="0" smtClean="0"/>
              <a:t>Enter</a:t>
            </a:r>
            <a:r>
              <a:rPr lang="zh-CN" altLang="en-US" dirty="0" smtClean="0"/>
              <a:t>键。如果</a:t>
            </a:r>
            <a:r>
              <a:rPr lang="en-US" dirty="0" err="1" smtClean="0"/>
              <a:t>ReadLine</a:t>
            </a:r>
            <a:r>
              <a:rPr lang="zh-CN" altLang="en-US" dirty="0" smtClean="0"/>
              <a:t>（）方法没有接收到任何输入，或者接收了无效的输入，那么</a:t>
            </a:r>
            <a:r>
              <a:rPr lang="en-US" dirty="0" err="1" smtClean="0"/>
              <a:t>ReadLine</a:t>
            </a:r>
            <a:r>
              <a:rPr lang="zh-CN" altLang="en-US" dirty="0" smtClean="0"/>
              <a:t>（）方法将返回</a:t>
            </a:r>
            <a:r>
              <a:rPr lang="en-US" dirty="0" smtClean="0"/>
              <a:t>null</a:t>
            </a:r>
            <a:r>
              <a:rPr lang="zh-CN" altLang="en-US" dirty="0" smtClean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395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kern="1800" dirty="0" smtClean="0">
                <a:latin typeface="Arial"/>
                <a:ea typeface="黑体"/>
              </a:rPr>
              <a:t>1.4.5  </a:t>
            </a:r>
            <a:r>
              <a:rPr lang="zh-CN" altLang="en-US" kern="1800" dirty="0" smtClean="0">
                <a:latin typeface="Arial"/>
                <a:ea typeface="黑体"/>
              </a:rPr>
              <a:t>控制台输入</a:t>
            </a:r>
            <a:r>
              <a:rPr lang="en-US" altLang="en-US" kern="1800" dirty="0" smtClean="0">
                <a:latin typeface="Arial"/>
                <a:ea typeface="黑体"/>
              </a:rPr>
              <a:t>/</a:t>
            </a:r>
            <a:r>
              <a:rPr lang="zh-CN" altLang="en-US" kern="1800" dirty="0" smtClean="0">
                <a:latin typeface="Arial"/>
                <a:ea typeface="黑体"/>
              </a:rPr>
              <a:t>输出</a:t>
            </a:r>
            <a:r>
              <a:rPr lang="zh-CN" altLang="en-US" b="1" u="heavy" dirty="0" smtClean="0"/>
              <a:t/>
            </a:r>
            <a:br>
              <a:rPr lang="zh-CN" altLang="en-US" b="1" u="heavy" dirty="0" smtClean="0"/>
            </a:br>
            <a:endParaRPr lang="zh-CN" altLang="en-US" b="0" i="0" u="none" strike="noStrike" kern="1800" baseline="0" dirty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b="1" dirty="0" smtClean="0"/>
              <a:t>4</a:t>
            </a:r>
            <a:r>
              <a:rPr lang="zh-CN" altLang="en-US" b="1" dirty="0" smtClean="0"/>
              <a:t>．</a:t>
            </a:r>
            <a:r>
              <a:rPr lang="en-US" b="1" dirty="0" err="1" smtClean="0"/>
              <a:t>Console.Read</a:t>
            </a:r>
            <a:r>
              <a:rPr lang="en-US" b="1" dirty="0" smtClean="0"/>
              <a:t> ( )</a:t>
            </a:r>
            <a:r>
              <a:rPr lang="zh-CN" altLang="en-US" b="1" dirty="0" smtClean="0"/>
              <a:t>方法</a:t>
            </a:r>
          </a:p>
          <a:p>
            <a:r>
              <a:rPr lang="en-US" dirty="0" smtClean="0"/>
              <a:t>Read</a:t>
            </a:r>
            <a:r>
              <a:rPr lang="zh-CN" altLang="en-US" dirty="0" smtClean="0"/>
              <a:t>（）方法的作用是从输入流（控制台）读取下一个字符，</a:t>
            </a:r>
            <a:r>
              <a:rPr lang="en-US" dirty="0" smtClean="0"/>
              <a:t>Read</a:t>
            </a:r>
            <a:r>
              <a:rPr lang="zh-CN" altLang="en-US" dirty="0" smtClean="0"/>
              <a:t>（）方法一次只能从输入流读取一个字符，并且直到用户按</a:t>
            </a:r>
            <a:r>
              <a:rPr lang="en-US" dirty="0" smtClean="0"/>
              <a:t>Enter</a:t>
            </a:r>
            <a:r>
              <a:rPr lang="zh-CN" altLang="en-US" dirty="0" smtClean="0"/>
              <a:t>键才会返回。当这个方法返回时，如果输入流中包含有效的输入，则返回该字符对应的</a:t>
            </a:r>
            <a:r>
              <a:rPr lang="en-US" dirty="0" smtClean="0"/>
              <a:t>Unicode</a:t>
            </a:r>
            <a:r>
              <a:rPr lang="zh-CN" altLang="en-US" dirty="0" smtClean="0"/>
              <a:t>编码十进制值；如果输入流中没有数据，则返回</a:t>
            </a:r>
            <a:r>
              <a:rPr lang="en-US" dirty="0" smtClean="0"/>
              <a:t>-1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如果用户输入了多个字符，则</a:t>
            </a:r>
            <a:r>
              <a:rPr lang="en-US" dirty="0" smtClean="0"/>
              <a:t>Read</a:t>
            </a:r>
            <a:r>
              <a:rPr lang="zh-CN" altLang="en-US" dirty="0" smtClean="0"/>
              <a:t>（）方法只返回用户输入的第</a:t>
            </a:r>
            <a:r>
              <a:rPr lang="en-US" dirty="0" smtClean="0"/>
              <a:t>1</a:t>
            </a:r>
            <a:r>
              <a:rPr lang="zh-CN" altLang="en-US" dirty="0" smtClean="0"/>
              <a:t>个字符，但是，用户可以通过多次调用</a:t>
            </a:r>
            <a:r>
              <a:rPr lang="en-US" dirty="0" smtClean="0"/>
              <a:t>Read</a:t>
            </a:r>
            <a:r>
              <a:rPr lang="zh-CN" altLang="en-US" dirty="0" smtClean="0"/>
              <a:t>（）方法来获取所有输入的字符。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395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7776000" cy="1143000"/>
          </a:xfrm>
        </p:spPr>
        <p:txBody>
          <a:bodyPr>
            <a:normAutofit fontScale="90000"/>
          </a:bodyPr>
          <a:lstStyle/>
          <a:p>
            <a:r>
              <a:rPr lang="en-US" altLang="en-US" kern="1800" dirty="0" smtClean="0">
                <a:latin typeface="Arial"/>
                <a:ea typeface="黑体"/>
              </a:rPr>
              <a:t>1.1.1  .NET</a:t>
            </a:r>
            <a:r>
              <a:rPr lang="zh-CN" altLang="en-US" kern="1800" dirty="0" smtClean="0">
                <a:latin typeface="Arial"/>
                <a:ea typeface="黑体"/>
              </a:rPr>
              <a:t>框架</a:t>
            </a:r>
            <a:r>
              <a:rPr lang="zh-CN" altLang="en-US" b="1" u="heavy" dirty="0" smtClean="0"/>
              <a:t/>
            </a:r>
            <a:br>
              <a:rPr lang="zh-CN" altLang="en-US" b="1" u="heavy" dirty="0" smtClean="0"/>
            </a:br>
            <a:endParaRPr lang="zh-CN" altLang="en-US" b="0" i="0" u="none" strike="noStrike" kern="1800" baseline="0" dirty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36712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dirty="0" smtClean="0"/>
              <a:t>.NET</a:t>
            </a:r>
            <a:r>
              <a:rPr lang="zh-CN" altLang="en-US" dirty="0" smtClean="0"/>
              <a:t>框架是一个多语言组件开发和执行环境，它提供了一个跨语言的统一编程环境。从层次结构来看，</a:t>
            </a:r>
            <a:r>
              <a:rPr lang="en-US" dirty="0" smtClean="0"/>
              <a:t>.NET</a:t>
            </a:r>
            <a:r>
              <a:rPr lang="zh-CN" altLang="en-US" dirty="0" smtClean="0"/>
              <a:t>框架又包括三个主要组成部分：通用语言运行时（</a:t>
            </a:r>
            <a:r>
              <a:rPr lang="en-US" dirty="0" smtClean="0"/>
              <a:t>CLR</a:t>
            </a:r>
            <a:r>
              <a:rPr lang="zh-CN" altLang="en-US" dirty="0" smtClean="0"/>
              <a:t>，</a:t>
            </a:r>
            <a:r>
              <a:rPr lang="en-US" dirty="0" smtClean="0"/>
              <a:t>Common Language Runtime</a:t>
            </a:r>
            <a:r>
              <a:rPr lang="zh-CN" altLang="en-US" dirty="0" smtClean="0"/>
              <a:t>）、基类库（</a:t>
            </a:r>
            <a:r>
              <a:rPr lang="en-US" dirty="0" smtClean="0"/>
              <a:t>Base Class Library</a:t>
            </a:r>
            <a:r>
              <a:rPr lang="zh-CN" altLang="en-US" dirty="0" smtClean="0"/>
              <a:t>）和上层的两类应用模板</a:t>
            </a:r>
            <a:r>
              <a:rPr lang="en-US" dirty="0" smtClean="0"/>
              <a:t>——Windows</a:t>
            </a:r>
            <a:r>
              <a:rPr lang="zh-CN" altLang="en-US" dirty="0" smtClean="0"/>
              <a:t>应用程序模板（</a:t>
            </a:r>
            <a:r>
              <a:rPr lang="en-US" dirty="0" smtClean="0"/>
              <a:t>Win Forms</a:t>
            </a:r>
            <a:r>
              <a:rPr lang="zh-CN" altLang="en-US" dirty="0" smtClean="0"/>
              <a:t>）和基于</a:t>
            </a:r>
            <a:r>
              <a:rPr lang="en-US" dirty="0" smtClean="0"/>
              <a:t>ASP NET</a:t>
            </a:r>
            <a:r>
              <a:rPr lang="zh-CN" altLang="en-US" dirty="0" smtClean="0"/>
              <a:t>的网络应用程序模板（</a:t>
            </a:r>
            <a:r>
              <a:rPr lang="en-US" dirty="0" smtClean="0"/>
              <a:t>Web Forms</a:t>
            </a:r>
            <a:r>
              <a:rPr lang="zh-CN" altLang="en-US" dirty="0" smtClean="0"/>
              <a:t>和</a:t>
            </a:r>
            <a:r>
              <a:rPr lang="en-US" dirty="0" smtClean="0"/>
              <a:t>Web Services</a:t>
            </a:r>
            <a:r>
              <a:rPr lang="zh-CN" altLang="en-US" dirty="0" smtClean="0"/>
              <a:t>）</a:t>
            </a:r>
            <a:endParaRPr lang="zh-CN" altLang="en-US" b="0" i="0" u="none" strike="noStrike" baseline="0" dirty="0" smtClean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6657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7776000" cy="1143000"/>
          </a:xfrm>
        </p:spPr>
        <p:txBody>
          <a:bodyPr>
            <a:normAutofit fontScale="90000"/>
          </a:bodyPr>
          <a:lstStyle/>
          <a:p>
            <a:r>
              <a:rPr lang="en-US" altLang="en-US" kern="1800" dirty="0" smtClean="0">
                <a:latin typeface="Arial"/>
                <a:ea typeface="黑体"/>
              </a:rPr>
              <a:t>1.1.1  .NET</a:t>
            </a:r>
            <a:r>
              <a:rPr lang="zh-CN" altLang="en-US" kern="1800" dirty="0" smtClean="0">
                <a:latin typeface="Arial"/>
                <a:ea typeface="黑体"/>
              </a:rPr>
              <a:t>框架</a:t>
            </a:r>
            <a:r>
              <a:rPr lang="zh-CN" altLang="en-US" b="1" u="heavy" dirty="0" smtClean="0"/>
              <a:t/>
            </a:r>
            <a:br>
              <a:rPr lang="zh-CN" altLang="en-US" b="1" u="heavy" dirty="0" smtClean="0"/>
            </a:br>
            <a:endParaRPr lang="zh-CN" altLang="en-US" b="0" i="0" u="none" strike="noStrike" kern="1800" baseline="0" dirty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36712"/>
            <a:ext cx="8229600" cy="4525963"/>
          </a:xfrm>
        </p:spPr>
        <p:txBody>
          <a:bodyPr>
            <a:noAutofit/>
          </a:bodyPr>
          <a:lstStyle/>
          <a:p>
            <a:pPr lvl="0"/>
            <a:endParaRPr lang="zh-CN" altLang="en-US" b="0" i="0" u="none" strike="noStrike" baseline="0" dirty="0" smtClean="0">
              <a:latin typeface="Times New Roman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672" y="1124744"/>
            <a:ext cx="5340306" cy="36004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987824" y="5661248"/>
            <a:ext cx="16257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图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1-1  .NET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框架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657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7776000" cy="1143000"/>
          </a:xfrm>
        </p:spPr>
        <p:txBody>
          <a:bodyPr>
            <a:normAutofit fontScale="90000"/>
          </a:bodyPr>
          <a:lstStyle/>
          <a:p>
            <a:r>
              <a:rPr lang="en-US" altLang="en-US" sz="3600" kern="1800" dirty="0" smtClean="0">
                <a:latin typeface="Arial"/>
                <a:ea typeface="黑体"/>
              </a:rPr>
              <a:t>1. </a:t>
            </a:r>
            <a:r>
              <a:rPr lang="zh-CN" altLang="en-US" sz="3600" kern="1800" dirty="0" smtClean="0">
                <a:latin typeface="Arial"/>
                <a:ea typeface="黑体"/>
              </a:rPr>
              <a:t>公共语言运行库</a:t>
            </a:r>
            <a:r>
              <a:rPr lang="en-US" altLang="en-US" sz="3600" kern="1800" dirty="0" smtClean="0">
                <a:latin typeface="Arial"/>
                <a:ea typeface="黑体"/>
              </a:rPr>
              <a:t>(CRL)</a:t>
            </a:r>
            <a:r>
              <a:rPr lang="zh-CN" altLang="en-US" b="1" u="heavy" dirty="0" smtClean="0"/>
              <a:t/>
            </a:r>
            <a:br>
              <a:rPr lang="zh-CN" altLang="en-US" b="1" u="heavy" dirty="0" smtClean="0"/>
            </a:br>
            <a:endParaRPr lang="zh-CN" altLang="en-US" b="0" i="0" u="none" strike="noStrike" kern="1800" baseline="0" dirty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36712"/>
            <a:ext cx="8229600" cy="4525963"/>
          </a:xfrm>
        </p:spPr>
        <p:txBody>
          <a:bodyPr>
            <a:noAutofit/>
          </a:bodyPr>
          <a:lstStyle/>
          <a:p>
            <a:r>
              <a:rPr lang="zh-CN" altLang="en-US" dirty="0" smtClean="0"/>
              <a:t>通用语言运行时（</a:t>
            </a:r>
            <a:r>
              <a:rPr lang="en-US" dirty="0" smtClean="0"/>
              <a:t>CLR</a:t>
            </a:r>
            <a:r>
              <a:rPr lang="zh-CN" altLang="en-US" dirty="0" smtClean="0"/>
              <a:t>）提供了程序代码可以跨平台执行的机制，是</a:t>
            </a:r>
            <a:r>
              <a:rPr lang="en-US" dirty="0" smtClean="0"/>
              <a:t>.NET</a:t>
            </a:r>
            <a:r>
              <a:rPr lang="zh-CN" altLang="en-US" dirty="0" smtClean="0"/>
              <a:t>框架的核心。当使用</a:t>
            </a:r>
            <a:r>
              <a:rPr lang="en-US" dirty="0" smtClean="0"/>
              <a:t>.NET</a:t>
            </a:r>
            <a:r>
              <a:rPr lang="zh-CN" altLang="en-US" dirty="0" smtClean="0"/>
              <a:t>程序设计语言编写好程序代码后，它会被编译两次。第一次是将程序代码和基础类组合编译成中间语言（</a:t>
            </a:r>
            <a:r>
              <a:rPr lang="en-US" dirty="0" smtClean="0"/>
              <a:t>IL</a:t>
            </a:r>
            <a:r>
              <a:rPr lang="zh-CN" altLang="en-US" dirty="0" smtClean="0"/>
              <a:t>，</a:t>
            </a:r>
            <a:r>
              <a:rPr lang="en-US" dirty="0" smtClean="0"/>
              <a:t>Intermediate Language</a:t>
            </a:r>
            <a:r>
              <a:rPr lang="zh-CN" altLang="en-US" dirty="0" smtClean="0"/>
              <a:t>），第二次是在执行时，</a:t>
            </a:r>
            <a:r>
              <a:rPr lang="en-US" dirty="0" smtClean="0"/>
              <a:t>CLR</a:t>
            </a:r>
            <a:r>
              <a:rPr lang="zh-CN" altLang="en-US" dirty="0" smtClean="0"/>
              <a:t>会将中间语言（</a:t>
            </a:r>
            <a:r>
              <a:rPr lang="en-US" dirty="0" smtClean="0"/>
              <a:t>IL</a:t>
            </a:r>
            <a:r>
              <a:rPr lang="zh-CN" altLang="en-US" dirty="0" smtClean="0"/>
              <a:t>）编译成运行平台的</a:t>
            </a:r>
            <a:r>
              <a:rPr lang="en-US" dirty="0" smtClean="0"/>
              <a:t>CPU</a:t>
            </a:r>
            <a:r>
              <a:rPr lang="zh-CN" altLang="en-US" dirty="0" smtClean="0"/>
              <a:t>可以执行的本地代码，如同</a:t>
            </a:r>
            <a:r>
              <a:rPr lang="en-US" dirty="0" smtClean="0"/>
              <a:t>1-2</a:t>
            </a:r>
            <a:r>
              <a:rPr lang="zh-CN" altLang="en-US" dirty="0" smtClean="0"/>
              <a:t>所示。正是这样的运行模式，使得</a:t>
            </a:r>
            <a:r>
              <a:rPr lang="en-US" dirty="0" smtClean="0"/>
              <a:t>.NET</a:t>
            </a:r>
            <a:r>
              <a:rPr lang="zh-CN" altLang="en-US" dirty="0" smtClean="0"/>
              <a:t>平台框架开发出来的程序可以在在任何具有</a:t>
            </a:r>
            <a:r>
              <a:rPr lang="en-US" dirty="0" smtClean="0"/>
              <a:t>CLR</a:t>
            </a:r>
            <a:r>
              <a:rPr lang="zh-CN" altLang="en-US" dirty="0" smtClean="0"/>
              <a:t>的平台上执行，实现一次编写，到处运行。</a:t>
            </a:r>
          </a:p>
          <a:p>
            <a:endParaRPr lang="zh-CN" altLang="en-US" b="0" i="0" u="none" strike="noStrike" baseline="0" dirty="0" smtClean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6657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457200" y="197768"/>
            <a:ext cx="7776000" cy="1143000"/>
          </a:xfrm>
          <a:prstGeom prst="rect">
            <a:avLst/>
          </a:prstGeom>
        </p:spPr>
        <p:txBody>
          <a:bodyPr vert="horz" rtlCol="0" anchor="ctr">
            <a:normAutofit fontScale="90000" lnSpcReduction="10000"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800" cap="none" spc="50" normalizeH="0" baseline="0" noProof="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/>
                <a:ea typeface="黑体"/>
                <a:cs typeface="+mj-cs"/>
              </a:rPr>
              <a:t>1. </a:t>
            </a:r>
            <a:r>
              <a:rPr kumimoji="0" lang="zh-CN" altLang="en-US" sz="3600" b="0" i="0" u="none" strike="noStrike" kern="1800" cap="none" spc="50" normalizeH="0" baseline="0" noProof="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/>
                <a:ea typeface="黑体"/>
                <a:cs typeface="+mj-cs"/>
              </a:rPr>
              <a:t>公共语言运行库</a:t>
            </a:r>
            <a:r>
              <a:rPr kumimoji="0" lang="en-US" altLang="en-US" sz="3600" b="0" i="0" u="none" strike="noStrike" kern="1800" cap="none" spc="50" normalizeH="0" baseline="0" noProof="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/>
                <a:ea typeface="黑体"/>
                <a:cs typeface="+mj-cs"/>
              </a:rPr>
              <a:t>(CRL)</a:t>
            </a:r>
            <a:r>
              <a:rPr kumimoji="0" lang="zh-CN" altLang="en-US" sz="4400" b="1" i="0" u="heavy" strike="noStrike" kern="1200" cap="none" spc="50" normalizeH="0" baseline="0" noProof="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zh-CN" altLang="en-US" sz="4400" b="1" i="0" u="heavy" strike="noStrike" kern="1200" cap="none" spc="50" normalizeH="0" baseline="0" noProof="0" dirty="0" smtClean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4400" b="0" i="0" u="none" strike="noStrike" kern="1800" cap="none" spc="50" normalizeH="0" baseline="0" noProof="0" dirty="0" smtClean="0">
              <a:ln w="12700">
                <a:noFill/>
                <a:prstDash val="solid"/>
              </a:ln>
              <a:solidFill>
                <a:schemeClr val="accent4"/>
              </a:solidFill>
              <a:effectLst>
                <a:outerShdw blurRad="38100" dist="20320" dir="27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/>
              <a:ea typeface="黑体"/>
              <a:cs typeface="+mj-cs"/>
            </a:endParaRPr>
          </a:p>
        </p:txBody>
      </p:sp>
      <p:pic>
        <p:nvPicPr>
          <p:cNvPr id="81922" name="Picture 2" descr="2次编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1412776"/>
            <a:ext cx="736043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771800" y="4581128"/>
            <a:ext cx="33265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/>
              <a:t>图</a:t>
            </a:r>
            <a:r>
              <a:rPr lang="en-US" sz="2000" b="1" dirty="0" smtClean="0"/>
              <a:t>1-2  .NET </a:t>
            </a:r>
            <a:r>
              <a:rPr lang="zh-CN" altLang="en-US" sz="2000" b="1" dirty="0" smtClean="0"/>
              <a:t>程序的两次编译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6657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7776000" cy="1143000"/>
          </a:xfrm>
        </p:spPr>
        <p:txBody>
          <a:bodyPr>
            <a:normAutofit fontScale="90000"/>
          </a:bodyPr>
          <a:lstStyle/>
          <a:p>
            <a:r>
              <a:rPr lang="en-US" altLang="en-US" sz="3600" kern="1800" dirty="0" smtClean="0">
                <a:latin typeface="Arial"/>
                <a:ea typeface="黑体"/>
              </a:rPr>
              <a:t>2. </a:t>
            </a:r>
            <a:r>
              <a:rPr lang="zh-CN" altLang="en-US" sz="3600" kern="1800" dirty="0" smtClean="0">
                <a:latin typeface="Arial"/>
                <a:ea typeface="黑体"/>
              </a:rPr>
              <a:t>基类库</a:t>
            </a:r>
            <a:r>
              <a:rPr lang="zh-CN" altLang="en-US" b="1" u="heavy" dirty="0" smtClean="0"/>
              <a:t/>
            </a:r>
            <a:br>
              <a:rPr lang="zh-CN" altLang="en-US" b="1" u="heavy" dirty="0" smtClean="0"/>
            </a:br>
            <a:endParaRPr lang="zh-CN" altLang="en-US" b="0" i="0" u="none" strike="noStrike" kern="1800" baseline="0" dirty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36712"/>
            <a:ext cx="8229600" cy="4525963"/>
          </a:xfrm>
        </p:spPr>
        <p:txBody>
          <a:bodyPr>
            <a:noAutofit/>
          </a:bodyPr>
          <a:lstStyle/>
          <a:p>
            <a:r>
              <a:rPr lang="en-US" dirty="0" smtClean="0"/>
              <a:t>CLR</a:t>
            </a:r>
            <a:r>
              <a:rPr lang="zh-CN" altLang="en-US" dirty="0" smtClean="0"/>
              <a:t>的上层是</a:t>
            </a:r>
            <a:r>
              <a:rPr lang="en-US" dirty="0" smtClean="0"/>
              <a:t>.NET</a:t>
            </a:r>
            <a:r>
              <a:rPr lang="zh-CN" altLang="en-US" dirty="0" smtClean="0"/>
              <a:t>的基类库，它提供一个可以供不同编程语言调用的、分层的、面向对象的函数库。这组基类库包括从基本输入输出到数据访问等各方面，提供了一个统一的面向对象的，层次化的，可扩展的编程接口。</a:t>
            </a:r>
            <a:endParaRPr lang="zh-CN" altLang="en-US" b="0" i="0" u="none" strike="noStrike" baseline="0" dirty="0" smtClean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6657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7776000" cy="1143000"/>
          </a:xfrm>
        </p:spPr>
        <p:txBody>
          <a:bodyPr>
            <a:normAutofit fontScale="90000"/>
          </a:bodyPr>
          <a:lstStyle/>
          <a:p>
            <a:r>
              <a:rPr lang="en-US" altLang="en-US" sz="3600" kern="1800" dirty="0" smtClean="0">
                <a:latin typeface="Arial"/>
                <a:ea typeface="黑体"/>
              </a:rPr>
              <a:t>3. .NET Framework </a:t>
            </a:r>
            <a:r>
              <a:rPr lang="zh-CN" altLang="en-US" sz="3600" kern="1800" dirty="0" smtClean="0">
                <a:latin typeface="Arial"/>
                <a:ea typeface="黑体"/>
              </a:rPr>
              <a:t>类库</a:t>
            </a:r>
            <a:r>
              <a:rPr lang="zh-CN" altLang="en-US" b="1" u="heavy" dirty="0" smtClean="0"/>
              <a:t/>
            </a:r>
            <a:br>
              <a:rPr lang="zh-CN" altLang="en-US" b="1" u="heavy" dirty="0" smtClean="0"/>
            </a:br>
            <a:endParaRPr lang="zh-CN" altLang="en-US" b="0" i="0" u="none" strike="noStrike" kern="1800" baseline="0" dirty="0" smtClean="0">
              <a:latin typeface="Arial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36712"/>
            <a:ext cx="8229600" cy="4525963"/>
          </a:xfrm>
        </p:spPr>
        <p:txBody>
          <a:bodyPr>
            <a:noAutofit/>
          </a:bodyPr>
          <a:lstStyle/>
          <a:p>
            <a:r>
              <a:rPr lang="en-US" dirty="0" smtClean="0"/>
              <a:t>.NET Framework </a:t>
            </a:r>
            <a:r>
              <a:rPr lang="zh-CN" altLang="en-US" dirty="0" smtClean="0"/>
              <a:t>类库是一个与公共语言运行库紧密集成的可重用的类型集合，用于应用程序开发的一些支持性的通用功能。主要包括以下类库：数据库访问（</a:t>
            </a:r>
            <a:r>
              <a:rPr lang="en-US" dirty="0" smtClean="0"/>
              <a:t>ADO .NET</a:t>
            </a:r>
            <a:r>
              <a:rPr lang="zh-CN" altLang="en-US" dirty="0" smtClean="0"/>
              <a:t>等）、</a:t>
            </a:r>
            <a:r>
              <a:rPr lang="en-US" dirty="0" smtClean="0"/>
              <a:t>XML</a:t>
            </a:r>
            <a:r>
              <a:rPr lang="zh-CN" altLang="en-US" dirty="0" smtClean="0"/>
              <a:t>支持、目录服务（</a:t>
            </a:r>
            <a:r>
              <a:rPr lang="en-US" dirty="0" smtClean="0"/>
              <a:t>LDAP</a:t>
            </a:r>
            <a:r>
              <a:rPr lang="zh-CN" altLang="en-US" dirty="0" smtClean="0"/>
              <a:t>等）、正则表达式和消息支持。</a:t>
            </a:r>
            <a:endParaRPr lang="zh-CN" altLang="en-US" b="0" i="0" u="none" strike="noStrike" baseline="0" dirty="0" smtClean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6657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693</TotalTime>
  <Words>2337</Words>
  <Application>Microsoft Office PowerPoint</Application>
  <PresentationFormat>全屏显示(4:3)</PresentationFormat>
  <Paragraphs>137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凤舞九天</vt:lpstr>
      <vt:lpstr>C#程序设计 </vt:lpstr>
      <vt:lpstr>第1章  Visual Studio 2008 简介</vt:lpstr>
      <vt:lpstr>1.1  .NET框架</vt:lpstr>
      <vt:lpstr>1.1.1  .NET框架 </vt:lpstr>
      <vt:lpstr>1.1.1  .NET框架 </vt:lpstr>
      <vt:lpstr>1. 公共语言运行库(CRL) </vt:lpstr>
      <vt:lpstr>PowerPoint 演示文稿</vt:lpstr>
      <vt:lpstr>2. 基类库 </vt:lpstr>
      <vt:lpstr>3. .NET Framework 类库 </vt:lpstr>
      <vt:lpstr>4. 应用程序开发技术 </vt:lpstr>
      <vt:lpstr>1.1.2  .NET框架版本</vt:lpstr>
      <vt:lpstr>1.2  C#语言</vt:lpstr>
      <vt:lpstr>1.2  C#语言</vt:lpstr>
      <vt:lpstr>1.3  Visual Studio 2008编程环境 </vt:lpstr>
      <vt:lpstr>1.3.1  Visual Stdio 2008的新特性 </vt:lpstr>
      <vt:lpstr>1.3.2  Visual Studio 2008的安装</vt:lpstr>
      <vt:lpstr>1.3.2  Visual Studio 2008的安装</vt:lpstr>
      <vt:lpstr>1.4  创建C#项目 </vt:lpstr>
      <vt:lpstr>1.4.1  C#控制台应用程序的创建步骤 </vt:lpstr>
      <vt:lpstr>1.4.3  C#控制台应用程序的结构</vt:lpstr>
      <vt:lpstr>1.4.3  C#控制台应用程序的结构</vt:lpstr>
      <vt:lpstr>1.4.3  C#控制台应用程序的结构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1.4.5  控制台输入/输出 </vt:lpstr>
      <vt:lpstr>1.4.5  控制台输入/输出 </vt:lpstr>
      <vt:lpstr>1.4.5  控制台输入/输出 </vt:lpstr>
      <vt:lpstr>1.4.5  控制台输入/输出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第8章  类</dc:title>
  <dc:creator>yztx4</dc:creator>
  <cp:lastModifiedBy>微软用户</cp:lastModifiedBy>
  <cp:revision>49</cp:revision>
  <dcterms:created xsi:type="dcterms:W3CDTF">2013-01-07T01:29:52Z</dcterms:created>
  <dcterms:modified xsi:type="dcterms:W3CDTF">2015-04-16T05:17:50Z</dcterms:modified>
</cp:coreProperties>
</file>