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  <p:sldMasterId id="2147483708" r:id="rId4"/>
  </p:sldMasterIdLst>
  <p:notesMasterIdLst>
    <p:notesMasterId r:id="rId43"/>
  </p:notesMasterIdLst>
  <p:sldIdLst>
    <p:sldId id="381" r:id="rId5"/>
    <p:sldId id="341" r:id="rId6"/>
    <p:sldId id="339" r:id="rId7"/>
    <p:sldId id="338" r:id="rId8"/>
    <p:sldId id="370" r:id="rId9"/>
    <p:sldId id="366" r:id="rId10"/>
    <p:sldId id="354" r:id="rId11"/>
    <p:sldId id="337" r:id="rId12"/>
    <p:sldId id="369" r:id="rId13"/>
    <p:sldId id="352" r:id="rId14"/>
    <p:sldId id="384" r:id="rId15"/>
    <p:sldId id="346" r:id="rId16"/>
    <p:sldId id="371" r:id="rId17"/>
    <p:sldId id="374" r:id="rId18"/>
    <p:sldId id="372" r:id="rId19"/>
    <p:sldId id="382" r:id="rId20"/>
    <p:sldId id="375" r:id="rId21"/>
    <p:sldId id="383" r:id="rId22"/>
    <p:sldId id="376" r:id="rId23"/>
    <p:sldId id="377" r:id="rId24"/>
    <p:sldId id="368" r:id="rId25"/>
    <p:sldId id="385" r:id="rId26"/>
    <p:sldId id="365" r:id="rId27"/>
    <p:sldId id="336" r:id="rId28"/>
    <p:sldId id="335" r:id="rId29"/>
    <p:sldId id="327" r:id="rId30"/>
    <p:sldId id="330" r:id="rId31"/>
    <p:sldId id="328" r:id="rId32"/>
    <p:sldId id="356" r:id="rId33"/>
    <p:sldId id="355" r:id="rId34"/>
    <p:sldId id="318" r:id="rId35"/>
    <p:sldId id="364" r:id="rId36"/>
    <p:sldId id="362" r:id="rId37"/>
    <p:sldId id="380" r:id="rId38"/>
    <p:sldId id="363" r:id="rId39"/>
    <p:sldId id="386" r:id="rId40"/>
    <p:sldId id="379" r:id="rId41"/>
    <p:sldId id="345" r:id="rId4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0991" autoAdjust="0"/>
  </p:normalViewPr>
  <p:slideViewPr>
    <p:cSldViewPr>
      <p:cViewPr varScale="1">
        <p:scale>
          <a:sx n="84" d="100"/>
          <a:sy n="84" d="100"/>
        </p:scale>
        <p:origin x="936" y="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2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5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2F6DA1-9AA1-4F20-9697-5002473A9B15}" type="datetimeFigureOut">
              <a:rPr lang="zh-CN" altLang="en-US" smtClean="0"/>
              <a:t>2017/1/2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0B02FA-1373-4D8C-930E-D0B9E7B6E9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39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你买的轮胎是新胎吗，完全看日期可以吗（库存胎，改日期）、会是翻新胎吗</a:t>
            </a:r>
            <a:endParaRPr lang="en-US" altLang="zh-CN" dirty="0" smtClean="0"/>
          </a:p>
          <a:p>
            <a:r>
              <a:rPr lang="zh-CN" altLang="en-US" dirty="0" smtClean="0"/>
              <a:t>轮胎胎侧的符号是什么含义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5686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花纹，全天候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四季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290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路边的岩石或路面障碍物或凹坑时，不减速会导致轮胎内部帘线断裂，会引起轮胎爆胎等危险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如果改变轮胎种类及型号，车辆运动性能也会发生变化，应谨慎驾驶直至适应。新胎需要磨合。</a:t>
            </a:r>
            <a:endParaRPr lang="en-US" altLang="zh-CN" sz="1200" dirty="0" smtClean="0"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4869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9002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年、</a:t>
            </a:r>
            <a:r>
              <a:rPr lang="en-US" altLang="zh-CN" dirty="0" smtClean="0"/>
              <a:t>5</a:t>
            </a:r>
            <a:r>
              <a:rPr lang="zh-CN" altLang="en-US" dirty="0" smtClean="0"/>
              <a:t>年 、</a:t>
            </a:r>
            <a:r>
              <a:rPr lang="en-US" altLang="zh-CN" dirty="0" smtClean="0"/>
              <a:t>10</a:t>
            </a:r>
            <a:r>
              <a:rPr lang="zh-CN" altLang="en-US" dirty="0" smtClean="0"/>
              <a:t>年</a:t>
            </a:r>
            <a:endParaRPr lang="en-US" altLang="zh-CN" dirty="0" smtClean="0"/>
          </a:p>
          <a:p>
            <a:r>
              <a:rPr lang="zh-CN" altLang="en-US" dirty="0" smtClean="0"/>
              <a:t>单导向轮胎、非对称花纹轮胎，注意安装方向；</a:t>
            </a:r>
            <a:endParaRPr lang="en-US" altLang="zh-CN" dirty="0" smtClean="0"/>
          </a:p>
          <a:p>
            <a:r>
              <a:rPr lang="zh-CN" altLang="en-US" dirty="0" smtClean="0"/>
              <a:t>一般有日期一面朝外</a:t>
            </a:r>
            <a:endParaRPr lang="en-US" altLang="zh-CN" dirty="0" smtClean="0"/>
          </a:p>
          <a:p>
            <a:r>
              <a:rPr lang="zh-CN" altLang="en-US" dirty="0" smtClean="0"/>
              <a:t>轮胎寿命、什么时间换</a:t>
            </a:r>
            <a:endParaRPr lang="en-US" altLang="zh-CN" dirty="0" smtClean="0"/>
          </a:p>
          <a:p>
            <a:r>
              <a:rPr lang="zh-CN" altLang="en-US" dirty="0" smtClean="0"/>
              <a:t>人的鞋子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6703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轮胎降级或报废处理，会折价</a:t>
            </a:r>
            <a:r>
              <a:rPr lang="en-US" altLang="zh-CN" dirty="0" smtClean="0"/>
              <a:t>【</a:t>
            </a:r>
            <a:r>
              <a:rPr lang="zh-CN" altLang="en-US" smtClean="0"/>
              <a:t>备胎、减速、减载</a:t>
            </a:r>
            <a:r>
              <a:rPr lang="en-US" altLang="zh-CN" smtClean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3490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http://www.nexentire.cn/cyber/index.htm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974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米其林、普利司通、固特异</a:t>
            </a:r>
            <a:endParaRPr lang="en-US" altLang="zh-CN" dirty="0" smtClean="0"/>
          </a:p>
          <a:p>
            <a:r>
              <a:rPr lang="zh-CN" altLang="en-US" dirty="0" smtClean="0"/>
              <a:t>韩泰、锦湖、玛吉斯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2-3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倍。</a:t>
            </a:r>
            <a:endParaRPr lang="zh-CN" altLang="en-US" sz="1200" dirty="0" smtClean="0">
              <a:solidFill>
                <a:srgbClr val="FFFF00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3213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帘线成子午方向排列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60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944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英制、米制、米英制混合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7612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0-279</a:t>
            </a:r>
          </a:p>
          <a:p>
            <a:r>
              <a:rPr lang="zh-CN" altLang="en-US" dirty="0" smtClean="0"/>
              <a:t>轮胎层级、负荷级别、负荷指数、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8287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结构尺寸 使用条件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4199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轮胎特性与损坏形式：力（复杂变形）、出现摩擦、生热，胎面磨损、帘布脱层、帘线松散或折断、胎面胎体脱胶、胎体破裂、扎伤、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7001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花纹，全天候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四季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773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2587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779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85064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00398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67399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75217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88180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56951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80469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51705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76725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10244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87523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508312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407517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37704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175112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91084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68692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285012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067851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775671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6958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4342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594330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72012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88911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5372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355905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1969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187776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586155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34782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787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4236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578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3688" y="267494"/>
            <a:ext cx="6829444" cy="56318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任务四  </a:t>
            </a: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汽车</a:t>
            </a: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轮胎与其</a:t>
            </a: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使用</a:t>
            </a:r>
            <a:endParaRPr lang="zh-CN" altLang="en-US" sz="3600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15616" y="1275606"/>
            <a:ext cx="6696744" cy="341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3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49996" y="411510"/>
            <a:ext cx="5886400" cy="55399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indent="631825">
              <a:lnSpc>
                <a:spcPct val="125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zh-CN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轮胎规格与表示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  <a:endParaRPr lang="zh-CN" altLang="zh-CN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5" descr="1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923678"/>
            <a:ext cx="4618586" cy="2854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681916" y="1491630"/>
            <a:ext cx="1296144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基本术语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681916" y="2499742"/>
            <a:ext cx="1450234" cy="36933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dirty="0" smtClean="0"/>
              <a:t>(1)</a:t>
            </a:r>
            <a:r>
              <a:rPr lang="zh-CN" altLang="en-US" dirty="0" smtClean="0"/>
              <a:t>主要尺寸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24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55576" y="1347614"/>
            <a:ext cx="2736304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dirty="0" smtClean="0"/>
              <a:t>(2</a:t>
            </a:r>
            <a:r>
              <a:rPr lang="zh-CN" altLang="en-US" dirty="0" smtClean="0"/>
              <a:t>）扁平率（高宽比）</a:t>
            </a:r>
            <a:endParaRPr lang="zh-CN" altLang="en-US" dirty="0"/>
          </a:p>
        </p:txBody>
      </p:sp>
      <p:pic>
        <p:nvPicPr>
          <p:cNvPr id="5" name="Picture 2" descr="扁平率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83518"/>
            <a:ext cx="4176713" cy="3589337"/>
          </a:xfrm>
          <a:prstGeom prst="rect">
            <a:avLst/>
          </a:prstGeom>
          <a:noFill/>
          <a:ln w="9525">
            <a:solidFill>
              <a:srgbClr val="33CC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971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210682"/>
              </p:ext>
            </p:extLst>
          </p:nvPr>
        </p:nvGraphicFramePr>
        <p:xfrm>
          <a:off x="539552" y="1419622"/>
          <a:ext cx="7848872" cy="3048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38305"/>
                <a:gridCol w="1216517"/>
                <a:gridCol w="714833"/>
                <a:gridCol w="1216517"/>
                <a:gridCol w="714833"/>
                <a:gridCol w="1216517"/>
                <a:gridCol w="714833"/>
                <a:gridCol w="1216517"/>
              </a:tblGrid>
              <a:tr h="3024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FF0000"/>
                          </a:solidFill>
                          <a:effectLst/>
                        </a:rPr>
                        <a:t>LI</a:t>
                      </a:r>
                      <a:endParaRPr lang="zh-CN" sz="20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FF0000"/>
                          </a:solidFill>
                          <a:effectLst/>
                        </a:rPr>
                        <a:t>TLCC/kg</a:t>
                      </a:r>
                      <a:endParaRPr lang="zh-CN" sz="20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FF0000"/>
                          </a:solidFill>
                          <a:effectLst/>
                        </a:rPr>
                        <a:t>LI</a:t>
                      </a:r>
                      <a:endParaRPr lang="zh-CN" sz="20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FF0000"/>
                          </a:solidFill>
                          <a:effectLst/>
                        </a:rPr>
                        <a:t>TLCC/kg</a:t>
                      </a:r>
                      <a:endParaRPr lang="zh-CN" sz="20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FF0000"/>
                          </a:solidFill>
                          <a:effectLst/>
                        </a:rPr>
                        <a:t>LI</a:t>
                      </a:r>
                      <a:endParaRPr lang="zh-CN" sz="20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FF0000"/>
                          </a:solidFill>
                          <a:effectLst/>
                        </a:rPr>
                        <a:t>TLCC/kg</a:t>
                      </a:r>
                      <a:endParaRPr lang="zh-CN" sz="20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FF0000"/>
                          </a:solidFill>
                          <a:effectLst/>
                        </a:rPr>
                        <a:t>LI</a:t>
                      </a:r>
                      <a:endParaRPr lang="zh-CN" sz="20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FF0000"/>
                          </a:solidFill>
                          <a:effectLst/>
                        </a:rPr>
                        <a:t>TLCC/kg</a:t>
                      </a:r>
                      <a:endParaRPr lang="zh-CN" sz="20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4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80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450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120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1400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160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4500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200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14000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4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81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462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121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1450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161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4625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201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14500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4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82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475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122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1500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162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4750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202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1500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4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83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487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123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1550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163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4875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203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15500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4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84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500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124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1600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164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5000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204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16000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4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85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515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125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1650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165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5150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205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16500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4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86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530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126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1700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166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5300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206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17000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4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87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515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127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1750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167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5450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207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17500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4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88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550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128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1800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168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5600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208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18000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325777" y="771550"/>
            <a:ext cx="1595902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dirty="0" smtClean="0"/>
              <a:t>(3</a:t>
            </a:r>
            <a:r>
              <a:rPr lang="zh-CN" altLang="en-US" dirty="0" smtClean="0"/>
              <a:t>）承载能力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178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672" y="771550"/>
            <a:ext cx="1595902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dirty="0" smtClean="0"/>
              <a:t>(4</a:t>
            </a:r>
            <a:r>
              <a:rPr lang="zh-CN" altLang="en-US" dirty="0" smtClean="0"/>
              <a:t>）最高速度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975173"/>
              </p:ext>
            </p:extLst>
          </p:nvPr>
        </p:nvGraphicFramePr>
        <p:xfrm>
          <a:off x="1619672" y="1851670"/>
          <a:ext cx="6096000" cy="259588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符号</a:t>
                      </a:r>
                      <a:endParaRPr lang="zh-CN" sz="2000" b="1" kern="100" dirty="0">
                        <a:solidFill>
                          <a:srgbClr val="FF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最大</a:t>
                      </a:r>
                      <a:r>
                        <a:rPr lang="zh-CN" sz="2000" kern="100" dirty="0" smtClean="0">
                          <a:effectLst/>
                        </a:rPr>
                        <a:t>速度（</a:t>
                      </a:r>
                      <a:r>
                        <a:rPr lang="en-US" altLang="zh-CN" sz="2000" kern="100" dirty="0" smtClean="0">
                          <a:effectLst/>
                        </a:rPr>
                        <a:t>k</a:t>
                      </a:r>
                      <a:r>
                        <a:rPr lang="en-US" sz="2000" kern="100" dirty="0" smtClean="0">
                          <a:effectLst/>
                        </a:rPr>
                        <a:t>m/h</a:t>
                      </a:r>
                      <a:r>
                        <a:rPr lang="zh-CN" sz="2000" kern="100" dirty="0">
                          <a:effectLst/>
                        </a:rPr>
                        <a:t>）</a:t>
                      </a:r>
                      <a:endParaRPr lang="zh-CN" sz="2000" b="1" kern="100" dirty="0">
                        <a:solidFill>
                          <a:srgbClr val="FF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180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190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</a:t>
                      </a:r>
                      <a:endParaRPr lang="zh-CN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210</a:t>
                      </a:r>
                      <a:endParaRPr lang="zh-CN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240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</a:t>
                      </a:r>
                      <a:endParaRPr lang="zh-CN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270</a:t>
                      </a:r>
                      <a:endParaRPr lang="zh-CN" sz="2000" b="1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rbel" panose="020B0503020204020204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300</a:t>
                      </a:r>
                      <a:endParaRPr lang="zh-CN" sz="20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9288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995686"/>
            <a:ext cx="8046003" cy="1512168"/>
          </a:xfrm>
          <a:solidFill>
            <a:srgbClr val="92D050"/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5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b="1" kern="100" dirty="0" smtClean="0">
                <a:latin typeface="+mn-ea"/>
                <a:cs typeface="Times New Roman" panose="02020603050405020304" pitchFamily="18" charset="0"/>
              </a:rPr>
              <a:t>轿</a:t>
            </a:r>
            <a:r>
              <a:rPr lang="zh-CN" altLang="zh-CN" b="1" kern="100" dirty="0" smtClean="0">
                <a:latin typeface="+mn-ea"/>
                <a:cs typeface="Times New Roman" panose="02020603050405020304" pitchFamily="18" charset="0"/>
              </a:rPr>
              <a:t>车轮胎规格</a:t>
            </a:r>
            <a:endParaRPr lang="en-US" altLang="zh-CN" b="1" kern="100" dirty="0" smtClean="0">
              <a:latin typeface="+mn-ea"/>
              <a:cs typeface="Times New Roman" panose="02020603050405020304" pitchFamily="18" charset="0"/>
            </a:endParaRPr>
          </a:p>
          <a:p>
            <a:pPr marL="0" indent="533400" algn="just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100" kern="100" dirty="0">
                <a:solidFill>
                  <a:srgbClr val="FF0000"/>
                </a:solidFill>
                <a:latin typeface="+mn-ea"/>
              </a:rPr>
              <a:t>GB 9743-2015</a:t>
            </a:r>
            <a:r>
              <a:rPr lang="zh-CN" altLang="zh-CN" sz="2100" kern="100" dirty="0">
                <a:solidFill>
                  <a:srgbClr val="FF0000"/>
                </a:solidFill>
                <a:latin typeface="+mn-ea"/>
              </a:rPr>
              <a:t>《轿车轮胎》和</a:t>
            </a:r>
            <a:r>
              <a:rPr lang="en-US" altLang="zh-CN" sz="2100" kern="100" dirty="0">
                <a:solidFill>
                  <a:srgbClr val="FF0000"/>
                </a:solidFill>
                <a:latin typeface="+mn-ea"/>
              </a:rPr>
              <a:t>GB/T2978-2014</a:t>
            </a:r>
            <a:r>
              <a:rPr lang="zh-CN" altLang="zh-CN" sz="2100" kern="100" dirty="0">
                <a:solidFill>
                  <a:srgbClr val="FF0000"/>
                </a:solidFill>
                <a:latin typeface="+mn-ea"/>
              </a:rPr>
              <a:t>《轿车轮胎规格、尺寸、气压与负荷》均规定</a:t>
            </a:r>
            <a:r>
              <a:rPr lang="zh-CN" altLang="zh-CN" sz="2100" kern="100" dirty="0" smtClean="0">
                <a:solidFill>
                  <a:srgbClr val="FF0000"/>
                </a:solidFill>
                <a:latin typeface="+mn-ea"/>
              </a:rPr>
              <a:t>了</a:t>
            </a:r>
            <a:r>
              <a:rPr lang="zh-CN" altLang="en-US" sz="2100" kern="100" dirty="0" smtClean="0">
                <a:solidFill>
                  <a:srgbClr val="FF0000"/>
                </a:solidFill>
                <a:latin typeface="+mn-ea"/>
              </a:rPr>
              <a:t>轿</a:t>
            </a:r>
            <a:r>
              <a:rPr lang="zh-CN" altLang="zh-CN" sz="2100" kern="100" dirty="0" smtClean="0">
                <a:solidFill>
                  <a:srgbClr val="FF0000"/>
                </a:solidFill>
                <a:latin typeface="+mn-ea"/>
              </a:rPr>
              <a:t>车</a:t>
            </a:r>
            <a:r>
              <a:rPr lang="zh-CN" altLang="zh-CN" sz="2100" kern="100" dirty="0">
                <a:solidFill>
                  <a:srgbClr val="FF0000"/>
                </a:solidFill>
                <a:latin typeface="+mn-ea"/>
              </a:rPr>
              <a:t>轮胎规格的表示方法</a:t>
            </a:r>
            <a:r>
              <a:rPr lang="zh-CN" altLang="zh-CN" sz="2100" kern="100" dirty="0" smtClean="0">
                <a:solidFill>
                  <a:srgbClr val="FF0000"/>
                </a:solidFill>
                <a:latin typeface="+mn-ea"/>
              </a:rPr>
              <a:t>。</a:t>
            </a:r>
            <a:endParaRPr lang="en-US" altLang="zh-CN" sz="2100" kern="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915566"/>
            <a:ext cx="3280065" cy="7201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lnSpc>
                <a:spcPct val="170000"/>
              </a:lnSpc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+mn-ea"/>
              </a:rPr>
              <a:t>2.</a:t>
            </a:r>
            <a:r>
              <a:rPr lang="zh-CN" altLang="zh-CN" sz="2400" b="1" kern="100" dirty="0" smtClean="0">
                <a:solidFill>
                  <a:srgbClr val="FF0000"/>
                </a:solidFill>
                <a:latin typeface="+mn-ea"/>
              </a:rPr>
              <a:t>轮胎</a:t>
            </a:r>
            <a:r>
              <a:rPr lang="zh-CN" altLang="zh-CN" sz="2400" b="1" kern="100" dirty="0">
                <a:solidFill>
                  <a:srgbClr val="FF0000"/>
                </a:solidFill>
                <a:latin typeface="+mn-ea"/>
              </a:rPr>
              <a:t>规格的表示方法</a:t>
            </a:r>
          </a:p>
        </p:txBody>
      </p:sp>
    </p:spTree>
    <p:extLst>
      <p:ext uri="{BB962C8B-B14F-4D97-AF65-F5344CB8AC3E}">
        <p14:creationId xmlns:p14="http://schemas.microsoft.com/office/powerpoint/2010/main" val="35487210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23-5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27534"/>
            <a:ext cx="5617279" cy="4139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94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491630"/>
            <a:ext cx="7920880" cy="2088232"/>
          </a:xfrm>
          <a:solidFill>
            <a:srgbClr val="92D050"/>
          </a:solidFill>
        </p:spPr>
        <p:txBody>
          <a:bodyPr>
            <a:noAutofit/>
          </a:bodyPr>
          <a:lstStyle/>
          <a:p>
            <a:pPr marL="0" indent="533400" algn="just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2100" kern="100" dirty="0" smtClean="0">
                <a:latin typeface="+mn-ea"/>
              </a:rPr>
              <a:t>（</a:t>
            </a:r>
            <a:r>
              <a:rPr lang="en-US" altLang="zh-CN" sz="2100" kern="100" dirty="0">
                <a:latin typeface="+mn-ea"/>
              </a:rPr>
              <a:t>1</a:t>
            </a:r>
            <a:r>
              <a:rPr lang="zh-CN" altLang="zh-CN" sz="2100" kern="100" dirty="0">
                <a:latin typeface="+mn-ea"/>
              </a:rPr>
              <a:t>）斜交轮胎。</a:t>
            </a:r>
            <a:r>
              <a:rPr lang="en-US" altLang="zh-CN" sz="2100" kern="100" dirty="0">
                <a:latin typeface="+mn-ea"/>
              </a:rPr>
              <a:t>6.70-13-6 PR</a:t>
            </a:r>
            <a:r>
              <a:rPr lang="zh-CN" altLang="zh-CN" sz="2100" kern="100" dirty="0">
                <a:latin typeface="+mn-ea"/>
              </a:rPr>
              <a:t>是轮胎名义断面宽度</a:t>
            </a:r>
            <a:r>
              <a:rPr lang="en-US" altLang="zh-CN" sz="2100" kern="100" dirty="0">
                <a:latin typeface="+mn-ea"/>
              </a:rPr>
              <a:t>6.70in</a:t>
            </a:r>
            <a:r>
              <a:rPr lang="zh-CN" altLang="zh-CN" sz="2100" kern="100" dirty="0">
                <a:latin typeface="+mn-ea"/>
              </a:rPr>
              <a:t>，轮辋名义直径</a:t>
            </a:r>
            <a:r>
              <a:rPr lang="en-US" altLang="zh-CN" sz="2100" kern="100" dirty="0">
                <a:latin typeface="+mn-ea"/>
              </a:rPr>
              <a:t>13in</a:t>
            </a:r>
            <a:r>
              <a:rPr lang="zh-CN" altLang="zh-CN" sz="2100" kern="100" dirty="0">
                <a:latin typeface="+mn-ea"/>
              </a:rPr>
              <a:t>，轮胎层级</a:t>
            </a:r>
            <a:r>
              <a:rPr lang="en-US" altLang="zh-CN" sz="2100" kern="100" dirty="0">
                <a:latin typeface="+mn-ea"/>
              </a:rPr>
              <a:t>6</a:t>
            </a:r>
            <a:r>
              <a:rPr lang="zh-CN" altLang="zh-CN" sz="2100" kern="100" dirty="0">
                <a:latin typeface="+mn-ea"/>
              </a:rPr>
              <a:t>层级。</a:t>
            </a:r>
            <a:endParaRPr lang="en-US" altLang="zh-CN" sz="2100" kern="100" dirty="0">
              <a:latin typeface="+mn-ea"/>
            </a:endParaRPr>
          </a:p>
          <a:p>
            <a:pPr marL="0" indent="533400" algn="just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2100" kern="100" dirty="0">
                <a:latin typeface="+mn-ea"/>
              </a:rPr>
              <a:t>（</a:t>
            </a:r>
            <a:r>
              <a:rPr lang="en-US" altLang="zh-CN" sz="2100" kern="100" dirty="0">
                <a:latin typeface="+mn-ea"/>
              </a:rPr>
              <a:t>2</a:t>
            </a:r>
            <a:r>
              <a:rPr lang="zh-CN" altLang="zh-CN" sz="2100" kern="100" dirty="0">
                <a:latin typeface="+mn-ea"/>
              </a:rPr>
              <a:t>）子午线轮胎。</a:t>
            </a:r>
            <a:r>
              <a:rPr lang="en-US" altLang="zh-CN" sz="2100" kern="100" dirty="0">
                <a:latin typeface="+mn-ea"/>
              </a:rPr>
              <a:t>185/70 R 13 86 T</a:t>
            </a:r>
            <a:r>
              <a:rPr lang="zh-CN" altLang="zh-CN" sz="2100" kern="100" dirty="0">
                <a:latin typeface="+mn-ea"/>
              </a:rPr>
              <a:t>是轮胎名义断面宽度</a:t>
            </a:r>
            <a:r>
              <a:rPr lang="en-US" altLang="zh-CN" sz="2100" kern="100" dirty="0">
                <a:latin typeface="+mn-ea"/>
              </a:rPr>
              <a:t>185mm</a:t>
            </a:r>
            <a:r>
              <a:rPr lang="zh-CN" altLang="zh-CN" sz="2100" kern="100" dirty="0">
                <a:latin typeface="+mn-ea"/>
              </a:rPr>
              <a:t>，轮胎系列为</a:t>
            </a:r>
            <a:r>
              <a:rPr lang="en-US" altLang="zh-CN" sz="2100" kern="100" dirty="0">
                <a:latin typeface="+mn-ea"/>
              </a:rPr>
              <a:t>70</a:t>
            </a:r>
            <a:r>
              <a:rPr lang="zh-CN" altLang="zh-CN" sz="2100" kern="100" dirty="0">
                <a:latin typeface="+mn-ea"/>
              </a:rPr>
              <a:t>系列，子午线轮胎，轮辋名义直径</a:t>
            </a:r>
            <a:r>
              <a:rPr lang="en-US" altLang="zh-CN" sz="2100" kern="100" dirty="0">
                <a:latin typeface="+mn-ea"/>
              </a:rPr>
              <a:t>13in</a:t>
            </a:r>
            <a:r>
              <a:rPr lang="zh-CN" altLang="zh-CN" sz="2100" kern="100" dirty="0">
                <a:latin typeface="+mn-ea"/>
              </a:rPr>
              <a:t>，负荷指数</a:t>
            </a:r>
            <a:r>
              <a:rPr lang="en-US" altLang="zh-CN" sz="2100" kern="100" dirty="0">
                <a:latin typeface="+mn-ea"/>
              </a:rPr>
              <a:t>86</a:t>
            </a:r>
            <a:r>
              <a:rPr lang="zh-CN" altLang="zh-CN" sz="2100" kern="100" dirty="0">
                <a:latin typeface="+mn-ea"/>
              </a:rPr>
              <a:t>，速度级别</a:t>
            </a:r>
            <a:r>
              <a:rPr lang="en-US" altLang="zh-CN" sz="2100" kern="100" dirty="0">
                <a:latin typeface="+mn-ea"/>
              </a:rPr>
              <a:t>T</a:t>
            </a:r>
            <a:r>
              <a:rPr lang="zh-CN" altLang="zh-CN" sz="2100" kern="100" dirty="0">
                <a:latin typeface="+mn-ea"/>
              </a:rPr>
              <a:t>。</a:t>
            </a:r>
            <a:endParaRPr lang="zh-CN" altLang="en-US" sz="2100" kern="1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577887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779662"/>
            <a:ext cx="8136904" cy="1656184"/>
          </a:xfrm>
          <a:solidFill>
            <a:srgbClr val="92D050"/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1950" b="1" kern="100" dirty="0" smtClean="0">
                <a:latin typeface="+mn-ea"/>
                <a:cs typeface="Times New Roman" panose="02020603050405020304" pitchFamily="18" charset="0"/>
              </a:rPr>
              <a:t>载</a:t>
            </a:r>
            <a:r>
              <a:rPr lang="zh-CN" altLang="en-US" sz="1950" b="1" kern="100" dirty="0" smtClean="0">
                <a:latin typeface="+mn-ea"/>
                <a:cs typeface="Times New Roman" panose="02020603050405020304" pitchFamily="18" charset="0"/>
              </a:rPr>
              <a:t>重</a:t>
            </a:r>
            <a:r>
              <a:rPr lang="zh-CN" altLang="zh-CN" sz="1950" b="1" kern="100" dirty="0" smtClean="0">
                <a:latin typeface="+mn-ea"/>
                <a:cs typeface="Times New Roman" panose="02020603050405020304" pitchFamily="18" charset="0"/>
              </a:rPr>
              <a:t>汽车</a:t>
            </a:r>
            <a:r>
              <a:rPr lang="zh-CN" altLang="zh-CN" sz="1950" b="1" kern="100" dirty="0">
                <a:latin typeface="+mn-ea"/>
                <a:cs typeface="Times New Roman" panose="02020603050405020304" pitchFamily="18" charset="0"/>
              </a:rPr>
              <a:t>轮胎</a:t>
            </a:r>
            <a:r>
              <a:rPr lang="zh-CN" altLang="zh-CN" sz="1950" b="1" kern="100" dirty="0" smtClean="0">
                <a:latin typeface="+mn-ea"/>
                <a:cs typeface="Times New Roman" panose="02020603050405020304" pitchFamily="18" charset="0"/>
              </a:rPr>
              <a:t>规格</a:t>
            </a:r>
            <a:endParaRPr lang="en-US" altLang="zh-CN" sz="1950" b="1" kern="100" dirty="0" smtClean="0">
              <a:latin typeface="+mn-ea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000" kern="100" dirty="0" smtClean="0">
                <a:solidFill>
                  <a:srgbClr val="FF0000"/>
                </a:solidFill>
                <a:latin typeface="+mn-ea"/>
              </a:rPr>
              <a:t>    GB 9744-2015</a:t>
            </a:r>
            <a:r>
              <a:rPr lang="zh-CN" altLang="zh-CN" sz="2000" kern="100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2000" kern="100" dirty="0" smtClean="0">
                <a:solidFill>
                  <a:srgbClr val="FF0000"/>
                </a:solidFill>
                <a:latin typeface="+mn-ea"/>
              </a:rPr>
              <a:t>载重汽车</a:t>
            </a:r>
            <a:r>
              <a:rPr lang="zh-CN" altLang="zh-CN" sz="2000" kern="100" dirty="0" smtClean="0">
                <a:solidFill>
                  <a:srgbClr val="FF0000"/>
                </a:solidFill>
                <a:latin typeface="+mn-ea"/>
              </a:rPr>
              <a:t>轮胎》</a:t>
            </a:r>
            <a:r>
              <a:rPr lang="zh-CN" altLang="zh-CN" sz="2000" kern="100" dirty="0">
                <a:solidFill>
                  <a:srgbClr val="FF0000"/>
                </a:solidFill>
                <a:latin typeface="+mn-ea"/>
              </a:rPr>
              <a:t>和</a:t>
            </a:r>
            <a:r>
              <a:rPr lang="en-US" altLang="zh-CN" sz="2000" kern="100" dirty="0" smtClean="0">
                <a:solidFill>
                  <a:srgbClr val="FF0000"/>
                </a:solidFill>
                <a:latin typeface="+mn-ea"/>
              </a:rPr>
              <a:t>GB/T2977-2008</a:t>
            </a:r>
            <a:r>
              <a:rPr lang="zh-CN" altLang="zh-CN" sz="2000" kern="100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2000" kern="100" dirty="0" smtClean="0">
                <a:solidFill>
                  <a:srgbClr val="FF0000"/>
                </a:solidFill>
                <a:latin typeface="+mn-ea"/>
              </a:rPr>
              <a:t>载重汽车</a:t>
            </a:r>
            <a:r>
              <a:rPr lang="zh-CN" altLang="zh-CN" sz="2000" kern="100" dirty="0" smtClean="0">
                <a:solidFill>
                  <a:srgbClr val="FF0000"/>
                </a:solidFill>
                <a:latin typeface="+mn-ea"/>
              </a:rPr>
              <a:t>轮胎规格、尺寸、气压与负荷》</a:t>
            </a:r>
            <a:r>
              <a:rPr lang="zh-CN" altLang="zh-CN" sz="2000" kern="100" dirty="0">
                <a:solidFill>
                  <a:srgbClr val="FF0000"/>
                </a:solidFill>
                <a:latin typeface="+mn-ea"/>
              </a:rPr>
              <a:t>均规定</a:t>
            </a:r>
            <a:r>
              <a:rPr lang="zh-CN" altLang="zh-CN" sz="2000" kern="100" dirty="0" smtClean="0">
                <a:solidFill>
                  <a:srgbClr val="FF0000"/>
                </a:solidFill>
                <a:latin typeface="+mn-ea"/>
              </a:rPr>
              <a:t>了</a:t>
            </a:r>
            <a:r>
              <a:rPr lang="zh-CN" altLang="en-US" sz="2000" kern="100" dirty="0" smtClean="0">
                <a:solidFill>
                  <a:srgbClr val="FF0000"/>
                </a:solidFill>
                <a:latin typeface="+mn-ea"/>
              </a:rPr>
              <a:t>载重汽车</a:t>
            </a:r>
            <a:r>
              <a:rPr lang="zh-CN" altLang="zh-CN" sz="2000" kern="100" dirty="0" smtClean="0">
                <a:solidFill>
                  <a:srgbClr val="FF0000"/>
                </a:solidFill>
                <a:latin typeface="+mn-ea"/>
              </a:rPr>
              <a:t>轮胎</a:t>
            </a:r>
            <a:r>
              <a:rPr lang="zh-CN" altLang="zh-CN" sz="2000" kern="100" dirty="0">
                <a:solidFill>
                  <a:srgbClr val="FF0000"/>
                </a:solidFill>
                <a:latin typeface="+mn-ea"/>
              </a:rPr>
              <a:t>规格的表示方法</a:t>
            </a:r>
            <a:r>
              <a:rPr lang="zh-CN" altLang="zh-CN" sz="2000" kern="100" dirty="0" smtClean="0">
                <a:solidFill>
                  <a:srgbClr val="FF0000"/>
                </a:solidFill>
                <a:latin typeface="+mn-ea"/>
              </a:rPr>
              <a:t>。</a:t>
            </a:r>
            <a:endParaRPr lang="zh-CN" altLang="zh-CN" sz="1950" b="1" kern="100" dirty="0"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7802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19622"/>
            <a:ext cx="7920880" cy="2304256"/>
          </a:xfrm>
          <a:solidFill>
            <a:srgbClr val="92D050"/>
          </a:solidFill>
        </p:spPr>
        <p:txBody>
          <a:bodyPr>
            <a:noAutofit/>
          </a:bodyPr>
          <a:lstStyle/>
          <a:p>
            <a:pPr marL="0" indent="533400" algn="just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2100" kern="100" dirty="0" smtClean="0">
                <a:latin typeface="+mn-ea"/>
              </a:rPr>
              <a:t>（</a:t>
            </a:r>
            <a:r>
              <a:rPr lang="en-US" altLang="zh-CN" sz="2100" kern="100" dirty="0">
                <a:latin typeface="+mn-ea"/>
              </a:rPr>
              <a:t>1</a:t>
            </a:r>
            <a:r>
              <a:rPr lang="zh-CN" altLang="zh-CN" sz="2100" kern="100" dirty="0">
                <a:latin typeface="+mn-ea"/>
              </a:rPr>
              <a:t>）微型载货汽车普通断面斜交轮胎</a:t>
            </a:r>
            <a:endParaRPr lang="en-US" altLang="zh-CN" sz="2100" kern="100" dirty="0">
              <a:latin typeface="+mn-ea"/>
            </a:endParaRPr>
          </a:p>
          <a:p>
            <a:pPr marL="0" indent="533400" algn="just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100" kern="100" dirty="0">
                <a:latin typeface="+mn-ea"/>
              </a:rPr>
              <a:t>4.5-12 ULT</a:t>
            </a:r>
            <a:r>
              <a:rPr lang="zh-CN" altLang="zh-CN" sz="2100" kern="100" dirty="0">
                <a:latin typeface="+mn-ea"/>
              </a:rPr>
              <a:t>是轮胎名义断面宽度</a:t>
            </a:r>
            <a:r>
              <a:rPr lang="en-US" altLang="zh-CN" sz="2100" kern="100" dirty="0">
                <a:latin typeface="+mn-ea"/>
              </a:rPr>
              <a:t>4.5in</a:t>
            </a:r>
            <a:r>
              <a:rPr lang="zh-CN" altLang="zh-CN" sz="2100" kern="100" dirty="0">
                <a:latin typeface="+mn-ea"/>
              </a:rPr>
              <a:t>，轮辋名义直径</a:t>
            </a:r>
            <a:r>
              <a:rPr lang="en-US" altLang="zh-CN" sz="2100" kern="100" dirty="0">
                <a:latin typeface="+mn-ea"/>
              </a:rPr>
              <a:t>12in</a:t>
            </a:r>
            <a:r>
              <a:rPr lang="zh-CN" altLang="zh-CN" sz="2100" kern="100" dirty="0">
                <a:latin typeface="+mn-ea"/>
              </a:rPr>
              <a:t>，微型载货汽车轮胎。</a:t>
            </a:r>
          </a:p>
          <a:p>
            <a:pPr marL="0" indent="533400" algn="just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2100" kern="100" dirty="0">
                <a:latin typeface="+mn-ea"/>
              </a:rPr>
              <a:t>（</a:t>
            </a:r>
            <a:r>
              <a:rPr lang="en-US" altLang="zh-CN" sz="2100" kern="100" dirty="0">
                <a:latin typeface="+mn-ea"/>
              </a:rPr>
              <a:t>2</a:t>
            </a:r>
            <a:r>
              <a:rPr lang="zh-CN" altLang="zh-CN" sz="2100" kern="100" dirty="0">
                <a:latin typeface="+mn-ea"/>
              </a:rPr>
              <a:t>）轻型载货汽车普通断面斜交轮胎</a:t>
            </a:r>
            <a:endParaRPr lang="en-US" altLang="zh-CN" sz="2100" kern="100" dirty="0">
              <a:latin typeface="+mn-ea"/>
            </a:endParaRPr>
          </a:p>
          <a:p>
            <a:pPr marL="0" indent="533400" algn="just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100" kern="100" dirty="0">
                <a:latin typeface="+mn-ea"/>
              </a:rPr>
              <a:t>6.50-15 LT</a:t>
            </a:r>
            <a:r>
              <a:rPr lang="zh-CN" altLang="zh-CN" sz="2100" kern="100" dirty="0">
                <a:latin typeface="+mn-ea"/>
              </a:rPr>
              <a:t>是轮胎名义断面宽度</a:t>
            </a:r>
            <a:r>
              <a:rPr lang="en-US" altLang="zh-CN" sz="2100" kern="100" dirty="0">
                <a:latin typeface="+mn-ea"/>
              </a:rPr>
              <a:t>6.5in</a:t>
            </a:r>
            <a:r>
              <a:rPr lang="zh-CN" altLang="zh-CN" sz="2100" kern="100" dirty="0">
                <a:latin typeface="+mn-ea"/>
              </a:rPr>
              <a:t>，轮辋名义直径</a:t>
            </a:r>
            <a:r>
              <a:rPr lang="en-US" altLang="zh-CN" sz="2100" kern="100" dirty="0">
                <a:latin typeface="+mn-ea"/>
              </a:rPr>
              <a:t>15in</a:t>
            </a:r>
            <a:r>
              <a:rPr lang="zh-CN" altLang="zh-CN" sz="2100" kern="100" dirty="0">
                <a:latin typeface="+mn-ea"/>
              </a:rPr>
              <a:t>，轻型载货汽车轮胎。</a:t>
            </a:r>
            <a:endParaRPr lang="zh-CN" altLang="en-US" sz="2100" kern="1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866620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771550"/>
            <a:ext cx="8280920" cy="3456384"/>
          </a:xfrm>
          <a:solidFill>
            <a:srgbClr val="92D050"/>
          </a:solidFill>
        </p:spPr>
        <p:txBody>
          <a:bodyPr>
            <a:noAutofit/>
          </a:bodyPr>
          <a:lstStyle/>
          <a:p>
            <a:pPr marL="0" indent="533400" algn="just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2100" kern="100" dirty="0">
                <a:latin typeface="+mn-ea"/>
              </a:rPr>
              <a:t>（</a:t>
            </a:r>
            <a:r>
              <a:rPr lang="en-US" altLang="zh-CN" sz="2100" kern="100" dirty="0">
                <a:latin typeface="+mn-ea"/>
              </a:rPr>
              <a:t>3</a:t>
            </a:r>
            <a:r>
              <a:rPr lang="zh-CN" altLang="zh-CN" sz="2100" kern="100" dirty="0">
                <a:latin typeface="+mn-ea"/>
              </a:rPr>
              <a:t>）轻型载货汽车普通断面子午线轮胎</a:t>
            </a:r>
            <a:endParaRPr lang="en-US" altLang="zh-CN" sz="2100" kern="100" dirty="0">
              <a:latin typeface="+mn-ea"/>
            </a:endParaRPr>
          </a:p>
          <a:p>
            <a:pPr marL="0" indent="533400" algn="just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100" kern="100" dirty="0">
                <a:latin typeface="+mn-ea"/>
              </a:rPr>
              <a:t>6.5R15 LT</a:t>
            </a:r>
            <a:r>
              <a:rPr lang="zh-CN" altLang="zh-CN" sz="2100" kern="100" dirty="0">
                <a:latin typeface="+mn-ea"/>
              </a:rPr>
              <a:t>是轮胎名义断面宽度</a:t>
            </a:r>
            <a:r>
              <a:rPr lang="en-US" altLang="zh-CN" sz="2100" kern="100" dirty="0">
                <a:latin typeface="+mn-ea"/>
              </a:rPr>
              <a:t>6.5in</a:t>
            </a:r>
            <a:r>
              <a:rPr lang="zh-CN" altLang="zh-CN" sz="2100" kern="100" dirty="0">
                <a:latin typeface="+mn-ea"/>
              </a:rPr>
              <a:t>，子午线轮胎，轮辋名义直径</a:t>
            </a:r>
            <a:r>
              <a:rPr lang="en-US" altLang="zh-CN" sz="2100" kern="100" dirty="0">
                <a:latin typeface="+mn-ea"/>
              </a:rPr>
              <a:t>15in</a:t>
            </a:r>
            <a:r>
              <a:rPr lang="zh-CN" altLang="zh-CN" sz="2100" kern="100" dirty="0">
                <a:latin typeface="+mn-ea"/>
              </a:rPr>
              <a:t>，轻型载货汽车轮胎。</a:t>
            </a:r>
          </a:p>
          <a:p>
            <a:pPr marL="0" indent="533400" algn="just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2100" kern="100" dirty="0">
                <a:latin typeface="+mn-ea"/>
              </a:rPr>
              <a:t>（</a:t>
            </a:r>
            <a:r>
              <a:rPr lang="en-US" altLang="zh-CN" sz="2100" kern="100" dirty="0">
                <a:latin typeface="+mn-ea"/>
              </a:rPr>
              <a:t>4</a:t>
            </a:r>
            <a:r>
              <a:rPr lang="zh-CN" altLang="zh-CN" sz="2100" kern="100" dirty="0">
                <a:latin typeface="+mn-ea"/>
              </a:rPr>
              <a:t>）轻型载货汽车斜交公制系列轮胎</a:t>
            </a:r>
            <a:endParaRPr lang="en-US" altLang="zh-CN" sz="2100" kern="100" dirty="0">
              <a:latin typeface="+mn-ea"/>
            </a:endParaRPr>
          </a:p>
          <a:p>
            <a:pPr marL="0" indent="533400" algn="just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100" kern="100" dirty="0">
                <a:latin typeface="+mn-ea"/>
              </a:rPr>
              <a:t>215/70 14 LT</a:t>
            </a:r>
            <a:r>
              <a:rPr lang="zh-CN" altLang="zh-CN" sz="2100" kern="100" dirty="0">
                <a:latin typeface="+mn-ea"/>
              </a:rPr>
              <a:t>是轮胎名义断面宽度</a:t>
            </a:r>
            <a:r>
              <a:rPr lang="en-US" altLang="zh-CN" sz="2100" kern="100" dirty="0">
                <a:latin typeface="+mn-ea"/>
              </a:rPr>
              <a:t>215mm</a:t>
            </a:r>
            <a:r>
              <a:rPr lang="zh-CN" altLang="zh-CN" sz="2100" kern="100" dirty="0">
                <a:latin typeface="+mn-ea"/>
              </a:rPr>
              <a:t>，</a:t>
            </a:r>
            <a:r>
              <a:rPr lang="en-US" altLang="zh-CN" sz="2100" kern="100" dirty="0">
                <a:latin typeface="+mn-ea"/>
              </a:rPr>
              <a:t>70</a:t>
            </a:r>
            <a:r>
              <a:rPr lang="zh-CN" altLang="zh-CN" sz="2100" kern="100" dirty="0">
                <a:latin typeface="+mn-ea"/>
              </a:rPr>
              <a:t>系列，轮辋名义直径</a:t>
            </a:r>
            <a:r>
              <a:rPr lang="en-US" altLang="zh-CN" sz="2100" kern="100" dirty="0">
                <a:latin typeface="+mn-ea"/>
              </a:rPr>
              <a:t>14in</a:t>
            </a:r>
            <a:r>
              <a:rPr lang="zh-CN" altLang="zh-CN" sz="2100" kern="100" dirty="0">
                <a:latin typeface="+mn-ea"/>
              </a:rPr>
              <a:t>，轻型载货汽车轮胎。</a:t>
            </a:r>
          </a:p>
          <a:p>
            <a:pPr marL="0" indent="533400" algn="just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2100" kern="100" dirty="0">
                <a:latin typeface="+mn-ea"/>
              </a:rPr>
              <a:t>（</a:t>
            </a:r>
            <a:r>
              <a:rPr lang="en-US" altLang="zh-CN" sz="2100" kern="100" dirty="0">
                <a:latin typeface="+mn-ea"/>
              </a:rPr>
              <a:t>5</a:t>
            </a:r>
            <a:r>
              <a:rPr lang="zh-CN" altLang="zh-CN" sz="2100" kern="100" dirty="0">
                <a:latin typeface="+mn-ea"/>
              </a:rPr>
              <a:t>）轻型载货汽车子午线公制系列轮胎</a:t>
            </a:r>
            <a:endParaRPr lang="en-US" altLang="zh-CN" sz="2100" kern="100" dirty="0">
              <a:latin typeface="+mn-ea"/>
            </a:endParaRPr>
          </a:p>
          <a:p>
            <a:pPr marL="0" indent="533400" algn="just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100" kern="100" dirty="0">
                <a:latin typeface="+mn-ea"/>
              </a:rPr>
              <a:t>215/70 R 14 LT</a:t>
            </a:r>
            <a:r>
              <a:rPr lang="zh-CN" altLang="zh-CN" sz="2100" kern="100" dirty="0">
                <a:latin typeface="+mn-ea"/>
              </a:rPr>
              <a:t>是轮胎名义断面宽度</a:t>
            </a:r>
            <a:r>
              <a:rPr lang="en-US" altLang="zh-CN" sz="2100" kern="100" dirty="0">
                <a:latin typeface="+mn-ea"/>
              </a:rPr>
              <a:t>215 mm</a:t>
            </a:r>
            <a:r>
              <a:rPr lang="zh-CN" altLang="zh-CN" sz="2100" kern="100" dirty="0">
                <a:latin typeface="+mn-ea"/>
              </a:rPr>
              <a:t>，</a:t>
            </a:r>
            <a:r>
              <a:rPr lang="en-US" altLang="zh-CN" sz="2100" kern="100" dirty="0">
                <a:latin typeface="+mn-ea"/>
              </a:rPr>
              <a:t>70</a:t>
            </a:r>
            <a:r>
              <a:rPr lang="zh-CN" altLang="zh-CN" sz="2100" kern="100" dirty="0">
                <a:latin typeface="+mn-ea"/>
              </a:rPr>
              <a:t>系列，子午线轮胎，轮辋名义直径</a:t>
            </a:r>
            <a:r>
              <a:rPr lang="en-US" altLang="zh-CN" sz="2100" kern="100" dirty="0">
                <a:latin typeface="+mn-ea"/>
              </a:rPr>
              <a:t>14in</a:t>
            </a:r>
            <a:r>
              <a:rPr lang="zh-CN" altLang="zh-CN" sz="2100" kern="100" dirty="0">
                <a:latin typeface="+mn-ea"/>
              </a:rPr>
              <a:t>，轻型载货汽车轮胎。</a:t>
            </a:r>
          </a:p>
        </p:txBody>
      </p:sp>
    </p:spTree>
    <p:extLst>
      <p:ext uri="{BB962C8B-B14F-4D97-AF65-F5344CB8AC3E}">
        <p14:creationId xmlns:p14="http://schemas.microsoft.com/office/powerpoint/2010/main" val="11973719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851670"/>
            <a:ext cx="8208912" cy="19389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719138" algn="just">
              <a:lnSpc>
                <a:spcPct val="125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轮胎性能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对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汽车经济性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、动力性、制动性、平顺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性与通过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性都有直接影响。</a:t>
            </a:r>
          </a:p>
          <a:p>
            <a:pPr indent="719138" algn="just">
              <a:lnSpc>
                <a:spcPct val="125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轮胎规格繁多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轮胎性能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日益改善，但由于使用技术不同，使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轮胎寿命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在一个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很大范围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内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变动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8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275606"/>
            <a:ext cx="8136904" cy="3528392"/>
          </a:xfrm>
          <a:solidFill>
            <a:srgbClr val="92D050"/>
          </a:solidFill>
        </p:spPr>
        <p:txBody>
          <a:bodyPr>
            <a:noAutofit/>
          </a:bodyPr>
          <a:lstStyle/>
          <a:p>
            <a:pPr marL="0" indent="533400" algn="just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2100" kern="100" dirty="0">
                <a:latin typeface="+mn-ea"/>
              </a:rPr>
              <a:t>（</a:t>
            </a:r>
            <a:r>
              <a:rPr lang="en-US" altLang="zh-CN" sz="2100" kern="100" dirty="0">
                <a:latin typeface="+mn-ea"/>
              </a:rPr>
              <a:t>6</a:t>
            </a:r>
            <a:r>
              <a:rPr lang="zh-CN" altLang="zh-CN" sz="2100" kern="100" dirty="0">
                <a:latin typeface="+mn-ea"/>
              </a:rPr>
              <a:t>）中型、重型载货汽车轮胎普通断面斜交轮胎</a:t>
            </a:r>
            <a:endParaRPr lang="en-US" altLang="zh-CN" sz="2100" kern="100" dirty="0">
              <a:latin typeface="+mn-ea"/>
            </a:endParaRPr>
          </a:p>
          <a:p>
            <a:pPr marL="0" indent="533400" algn="just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100" kern="100" dirty="0">
                <a:latin typeface="+mn-ea"/>
              </a:rPr>
              <a:t>9.00-20</a:t>
            </a:r>
            <a:r>
              <a:rPr lang="zh-CN" altLang="zh-CN" sz="2100" kern="100" dirty="0">
                <a:latin typeface="+mn-ea"/>
              </a:rPr>
              <a:t>是轮胎名义断面宽度</a:t>
            </a:r>
            <a:r>
              <a:rPr lang="en-US" altLang="zh-CN" sz="2100" kern="100" dirty="0">
                <a:latin typeface="+mn-ea"/>
              </a:rPr>
              <a:t>9in</a:t>
            </a:r>
            <a:r>
              <a:rPr lang="zh-CN" altLang="zh-CN" sz="2100" kern="100" dirty="0">
                <a:latin typeface="+mn-ea"/>
              </a:rPr>
              <a:t>，低压轮胎，轮辋名义直径</a:t>
            </a:r>
            <a:r>
              <a:rPr lang="en-US" altLang="zh-CN" sz="2100" kern="100" dirty="0">
                <a:latin typeface="+mn-ea"/>
              </a:rPr>
              <a:t>20in</a:t>
            </a:r>
            <a:r>
              <a:rPr lang="zh-CN" altLang="zh-CN" sz="2100" kern="100" dirty="0">
                <a:latin typeface="+mn-ea"/>
              </a:rPr>
              <a:t>。</a:t>
            </a:r>
          </a:p>
          <a:p>
            <a:pPr marL="0" indent="533400" algn="just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2100" kern="100" dirty="0">
                <a:latin typeface="+mn-ea"/>
              </a:rPr>
              <a:t>（</a:t>
            </a:r>
            <a:r>
              <a:rPr lang="en-US" altLang="zh-CN" sz="2100" kern="100" dirty="0">
                <a:latin typeface="+mn-ea"/>
              </a:rPr>
              <a:t>7</a:t>
            </a:r>
            <a:r>
              <a:rPr lang="zh-CN" altLang="zh-CN" sz="2100" kern="100" dirty="0">
                <a:latin typeface="+mn-ea"/>
              </a:rPr>
              <a:t>）中型、重型载货汽车普通断面子午线轮胎</a:t>
            </a:r>
            <a:endParaRPr lang="en-US" altLang="zh-CN" sz="2100" kern="100" dirty="0">
              <a:latin typeface="+mn-ea"/>
            </a:endParaRPr>
          </a:p>
          <a:p>
            <a:pPr marL="0" indent="53340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100" kern="100" dirty="0">
                <a:latin typeface="+mn-ea"/>
              </a:rPr>
              <a:t>9.00 R 20</a:t>
            </a:r>
            <a:r>
              <a:rPr lang="zh-CN" altLang="zh-CN" sz="2100" kern="100" dirty="0">
                <a:latin typeface="+mn-ea"/>
              </a:rPr>
              <a:t>是轮胎名义断面宽度</a:t>
            </a:r>
            <a:r>
              <a:rPr lang="en-US" altLang="zh-CN" sz="2100" kern="100" dirty="0">
                <a:latin typeface="+mn-ea"/>
              </a:rPr>
              <a:t>9in</a:t>
            </a:r>
            <a:r>
              <a:rPr lang="zh-CN" altLang="zh-CN" sz="2100" kern="100" dirty="0">
                <a:latin typeface="+mn-ea"/>
              </a:rPr>
              <a:t>，子午线轮胎，轮辋名义直径</a:t>
            </a:r>
            <a:r>
              <a:rPr lang="en-US" altLang="zh-CN" sz="2100" kern="100" dirty="0">
                <a:latin typeface="+mn-ea"/>
              </a:rPr>
              <a:t>20in</a:t>
            </a:r>
            <a:r>
              <a:rPr lang="zh-CN" altLang="zh-CN" sz="2100" kern="100" dirty="0">
                <a:latin typeface="+mn-ea"/>
              </a:rPr>
              <a:t>。</a:t>
            </a:r>
          </a:p>
          <a:p>
            <a:pPr marL="0" indent="533400" algn="just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zh-CN" sz="2100" kern="100" dirty="0">
                <a:latin typeface="+mn-ea"/>
              </a:rPr>
              <a:t>（</a:t>
            </a:r>
            <a:r>
              <a:rPr lang="en-US" altLang="zh-CN" sz="2100" kern="100" dirty="0">
                <a:latin typeface="+mn-ea"/>
              </a:rPr>
              <a:t>8</a:t>
            </a:r>
            <a:r>
              <a:rPr lang="zh-CN" altLang="zh-CN" sz="2100" kern="100" dirty="0">
                <a:latin typeface="+mn-ea"/>
              </a:rPr>
              <a:t>）中型、重型载货汽车子午线无内胎公制系列轮胎</a:t>
            </a:r>
            <a:endParaRPr lang="en-US" altLang="zh-CN" sz="2100" kern="100" dirty="0">
              <a:latin typeface="+mn-ea"/>
            </a:endParaRPr>
          </a:p>
          <a:p>
            <a:pPr marL="0" indent="533400" algn="just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100" kern="100" dirty="0">
                <a:latin typeface="+mn-ea"/>
              </a:rPr>
              <a:t>  245/75 R22.5</a:t>
            </a:r>
            <a:r>
              <a:rPr lang="zh-CN" altLang="zh-CN" sz="2100" kern="100" dirty="0">
                <a:latin typeface="+mn-ea"/>
              </a:rPr>
              <a:t>是轮胎名义断面宽度</a:t>
            </a:r>
            <a:r>
              <a:rPr lang="en-US" altLang="zh-CN" sz="2100" kern="100" dirty="0">
                <a:latin typeface="+mn-ea"/>
              </a:rPr>
              <a:t>245mm</a:t>
            </a:r>
            <a:r>
              <a:rPr lang="zh-CN" altLang="zh-CN" sz="2100" kern="100" dirty="0">
                <a:latin typeface="+mn-ea"/>
              </a:rPr>
              <a:t>，</a:t>
            </a:r>
            <a:r>
              <a:rPr lang="en-US" altLang="zh-CN" sz="2100" kern="100" dirty="0">
                <a:latin typeface="+mn-ea"/>
              </a:rPr>
              <a:t>75</a:t>
            </a:r>
            <a:r>
              <a:rPr lang="zh-CN" altLang="zh-CN" sz="2100" kern="100" dirty="0">
                <a:latin typeface="+mn-ea"/>
              </a:rPr>
              <a:t>系列，子午线轮胎，无内胎轮辋名义直径</a:t>
            </a:r>
            <a:r>
              <a:rPr lang="en-US" altLang="zh-CN" sz="2100" kern="100" dirty="0">
                <a:latin typeface="+mn-ea"/>
              </a:rPr>
              <a:t>22.5in</a:t>
            </a:r>
            <a:r>
              <a:rPr lang="zh-CN" altLang="zh-CN" sz="2100" kern="100" dirty="0">
                <a:latin typeface="+mn-ea"/>
              </a:rPr>
              <a:t>。</a:t>
            </a:r>
            <a:endParaRPr lang="zh-CN" altLang="en-US" sz="2100" kern="1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169324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2057554"/>
            <a:ext cx="3528392" cy="50167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82563">
              <a:lnSpc>
                <a:spcPct val="95000"/>
              </a:lnSpc>
              <a:spcBef>
                <a:spcPct val="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轮胎的合理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84304"/>
            <a:ext cx="39338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17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779662"/>
            <a:ext cx="7920880" cy="1938992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合理选择</a:t>
            </a:r>
            <a:endParaRPr lang="en-US" altLang="zh-CN" sz="2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轮胎的尺寸应符合汽车使用说明书规定，轮胎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的最高速度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、负荷能力、花纹类型应与汽车最高行驶速度、承载质量、道路条件相适应。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564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2067694"/>
            <a:ext cx="7704856" cy="1015663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严禁将不同规格的轮胎混装</a:t>
            </a:r>
            <a:endParaRPr lang="en-US" altLang="zh-CN" sz="2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同一车轴应选择同一规格、花纹轮胎。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547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9672" y="843558"/>
            <a:ext cx="5256584" cy="10156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保持正常的轮胎气压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胎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压过高与过低均使轮胎寿命缩短 </a:t>
            </a:r>
          </a:p>
        </p:txBody>
      </p:sp>
      <p:pic>
        <p:nvPicPr>
          <p:cNvPr id="3" name="Picture 2" descr="图3-2  轮胎气压与使用寿命关系"/>
          <p:cNvPicPr>
            <a:picLocks noGrp="1" noChangeAspect="1" noChangeArrowheads="1"/>
          </p:cNvPicPr>
          <p:nvPr>
            <p:ph/>
          </p:nvPr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55776" y="2067694"/>
            <a:ext cx="4320480" cy="2945926"/>
          </a:xfrm>
          <a:noFill/>
        </p:spPr>
      </p:pic>
    </p:spTree>
    <p:extLst>
      <p:ext uri="{BB962C8B-B14F-4D97-AF65-F5344CB8AC3E}">
        <p14:creationId xmlns:p14="http://schemas.microsoft.com/office/powerpoint/2010/main" val="2697617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419622"/>
            <a:ext cx="7848872" cy="33239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82563">
              <a:lnSpc>
                <a:spcPct val="125000"/>
              </a:lnSpc>
              <a:spcBef>
                <a:spcPct val="0"/>
              </a:spcBef>
              <a:buClr>
                <a:srgbClr val="0000FF"/>
              </a:buClr>
              <a:buFont typeface="Webdings" panose="05030102010509060703" pitchFamily="18" charset="2"/>
              <a:buChar char="v"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胎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压低：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径向变形大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；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地面滑移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增大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；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帘线层松散和局部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脱层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；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压力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分布不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均匀，凹部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易嵌入钉子和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石块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；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并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装双胎，相互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摩擦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；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滚动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阻力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增加；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车速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降低，耗油量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增加。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303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491630"/>
            <a:ext cx="8568952" cy="240065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defTabSz="182563">
              <a:lnSpc>
                <a:spcPct val="125000"/>
              </a:lnSpc>
              <a:spcBef>
                <a:spcPct val="0"/>
              </a:spcBef>
              <a:buClr>
                <a:srgbClr val="0000FF"/>
              </a:buClr>
              <a:buSzPct val="110000"/>
              <a:buFont typeface="Webdings" panose="05030102010509060703" pitchFamily="18" charset="2"/>
              <a:buChar char="v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胎压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高：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帘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线疲劳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地接触面积减小，单位面积上的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负荷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增加，胎冠磨损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并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装双胎，一只胎压过高，易超载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平顺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性降低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；振动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加剧，能量消耗增加，燃油消耗量增加。</a:t>
            </a:r>
          </a:p>
        </p:txBody>
      </p:sp>
    </p:spTree>
    <p:extLst>
      <p:ext uri="{BB962C8B-B14F-4D97-AF65-F5344CB8AC3E}">
        <p14:creationId xmlns:p14="http://schemas.microsoft.com/office/powerpoint/2010/main" val="425659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1640" y="2067694"/>
            <a:ext cx="5742384" cy="10156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严禁轮胎超载</a:t>
            </a:r>
          </a:p>
          <a:p>
            <a:pPr defTabSz="182563">
              <a:lnSpc>
                <a:spcPct val="125000"/>
              </a:lnSpc>
              <a:spcBef>
                <a:spcPct val="0"/>
              </a:spcBef>
              <a:buClr>
                <a:srgbClr val="0000FF"/>
              </a:buClr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影响与胎压过低相似，但超载损坏更严重。</a:t>
            </a:r>
          </a:p>
        </p:txBody>
      </p:sp>
    </p:spTree>
    <p:extLst>
      <p:ext uri="{BB962C8B-B14F-4D97-AF65-F5344CB8AC3E}">
        <p14:creationId xmlns:p14="http://schemas.microsoft.com/office/powerpoint/2010/main" val="382398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图3-3  轮胎负荷与使用寿命关系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1640" y="627534"/>
            <a:ext cx="6753374" cy="4376018"/>
          </a:xfrm>
          <a:noFill/>
        </p:spPr>
      </p:pic>
    </p:spTree>
    <p:extLst>
      <p:ext uri="{BB962C8B-B14F-4D97-AF65-F5344CB8AC3E}">
        <p14:creationId xmlns:p14="http://schemas.microsoft.com/office/powerpoint/2010/main" val="85822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851670"/>
            <a:ext cx="8208912" cy="14773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631825" defTabSz="182563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掌握车速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631825" defTabSz="182563">
              <a:lnSpc>
                <a:spcPct val="125000"/>
              </a:lnSpc>
              <a:spcBef>
                <a:spcPct val="0"/>
              </a:spcBef>
              <a:buClr>
                <a:srgbClr val="0000FF"/>
              </a:buClr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车速过高，变形频率增加，转换热量增加，轮胎气压升高，加速轮胎老化；胎体受到振动载荷增大，易“爆胎”。</a:t>
            </a:r>
          </a:p>
        </p:txBody>
      </p:sp>
    </p:spTree>
    <p:extLst>
      <p:ext uri="{BB962C8B-B14F-4D97-AF65-F5344CB8AC3E}">
        <p14:creationId xmlns:p14="http://schemas.microsoft.com/office/powerpoint/2010/main" val="3850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5656" y="339502"/>
            <a:ext cx="1800493" cy="556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分类 </a:t>
            </a:r>
          </a:p>
        </p:txBody>
      </p:sp>
      <p:sp>
        <p:nvSpPr>
          <p:cNvPr id="3" name="矩形 2"/>
          <p:cNvSpPr/>
          <p:nvPr/>
        </p:nvSpPr>
        <p:spPr>
          <a:xfrm>
            <a:off x="611560" y="1203598"/>
            <a:ext cx="7128792" cy="3670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按用途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分：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轿车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客车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货车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越野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轮胎</a:t>
            </a:r>
          </a:p>
          <a:p>
            <a:pPr>
              <a:lnSpc>
                <a:spcPct val="125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按胎体帘线排列方向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分：</a:t>
            </a:r>
            <a:endParaRPr lang="en-US" altLang="zh-CN" sz="2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斜交轮胎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子午线轮胎</a:t>
            </a:r>
            <a:endParaRPr lang="en-US" altLang="zh-CN" sz="2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按轮胎断面形状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分：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普通断面、宽断面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拱形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椭圆形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轮胎</a:t>
            </a:r>
          </a:p>
          <a:p>
            <a:pPr>
              <a:lnSpc>
                <a:spcPct val="125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按胎压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分：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超低压胎（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-0.2MPa)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、低压胎（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0.2-0.5MPa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）、高压胎（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0.5-0.7MPa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728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6125" y="699542"/>
            <a:ext cx="5076155" cy="410717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563888" y="2921302"/>
            <a:ext cx="792088" cy="64633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dirty="0" smtClean="0"/>
              <a:t>速度升高</a:t>
            </a:r>
            <a:endParaRPr lang="zh-CN" altLang="en-US" dirty="0"/>
          </a:p>
        </p:txBody>
      </p:sp>
      <p:cxnSp>
        <p:nvCxnSpPr>
          <p:cNvPr id="13" name="直接箭头连接符 12"/>
          <p:cNvCxnSpPr/>
          <p:nvPr/>
        </p:nvCxnSpPr>
        <p:spPr>
          <a:xfrm flipH="1">
            <a:off x="4355976" y="987574"/>
            <a:ext cx="2160240" cy="20162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828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2427734"/>
            <a:ext cx="5238328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控制胎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温</a:t>
            </a:r>
          </a:p>
          <a:p>
            <a:pPr defTabSz="182563">
              <a:lnSpc>
                <a:spcPct val="125000"/>
              </a:lnSpc>
              <a:spcBef>
                <a:spcPct val="0"/>
              </a:spcBef>
              <a:buClr>
                <a:srgbClr val="0000FF"/>
              </a:buClr>
              <a:buFont typeface="Wingdings" panose="05000000000000000000" pitchFamily="2" charset="2"/>
              <a:buChar char="¯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胎温升高，胎压升高，易“爆胎”。</a:t>
            </a:r>
          </a:p>
        </p:txBody>
      </p:sp>
    </p:spTree>
    <p:extLst>
      <p:ext uri="{BB962C8B-B14F-4D97-AF65-F5344CB8AC3E}">
        <p14:creationId xmlns:p14="http://schemas.microsoft.com/office/powerpoint/2010/main" val="348057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 descr="1.tif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5486"/>
            <a:ext cx="5205630" cy="4781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711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91680" y="1851670"/>
            <a:ext cx="4572000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正确驾驶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缓和，忌猛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777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419622"/>
            <a:ext cx="4752528" cy="35643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7704" y="483518"/>
            <a:ext cx="6525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经过路边</a:t>
            </a:r>
            <a:r>
              <a:rPr lang="zh-CN" altLang="en-US" dirty="0"/>
              <a:t>的岩石或路面障碍物或凹坑时，不减速会导致轮胎内部帘线断裂，会引起轮胎爆胎等</a:t>
            </a:r>
            <a:r>
              <a:rPr lang="zh-CN" altLang="en-US" dirty="0" smtClean="0"/>
              <a:t>危险。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1757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5656" y="627534"/>
            <a:ext cx="4878288" cy="44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563">
              <a:lnSpc>
                <a:spcPct val="95000"/>
              </a:lnSpc>
              <a:spcBef>
                <a:spcPct val="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8.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保持车况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良好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03598"/>
            <a:ext cx="4844576" cy="363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122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816678"/>
            <a:ext cx="7848872" cy="1015663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维护：车轮轴承松动、不平衡、定位失准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轮胎换位：磨损均匀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367942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720" y="699542"/>
            <a:ext cx="6146032" cy="379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4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32" y="525964"/>
            <a:ext cx="6829444" cy="563180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思考题</a:t>
            </a:r>
            <a:endParaRPr lang="zh-CN" altLang="en-US" sz="36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648766" y="1275606"/>
            <a:ext cx="7387729" cy="3312368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275606"/>
            <a:ext cx="799288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判断改正题</a:t>
            </a:r>
          </a:p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）低压轮胎的充气压力一般为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0.5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0.7MPa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）汽车夏季行驶时，如果轮胎发热或内压增高，可采用放气降低轮胎气压或用冷水浇泼的办法来降低胎温。</a:t>
            </a:r>
          </a:p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简要分析子午线轮胎与斜交轮胎相比较的优缺点。</a:t>
            </a:r>
          </a:p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写出汽车轮胎规格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195/60R14 85H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表示的含义。</a:t>
            </a:r>
          </a:p>
          <a:p>
            <a:pPr defTabSz="182563">
              <a:lnSpc>
                <a:spcPct val="125000"/>
              </a:lnSpc>
              <a:spcBef>
                <a:spcPct val="0"/>
              </a:spcBef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简述如何合理的使用汽车轮胎。</a:t>
            </a:r>
          </a:p>
        </p:txBody>
      </p:sp>
    </p:spTree>
    <p:extLst>
      <p:ext uri="{BB962C8B-B14F-4D97-AF65-F5344CB8AC3E}">
        <p14:creationId xmlns:p14="http://schemas.microsoft.com/office/powerpoint/2010/main" val="207978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9996043"/>
              </p:ext>
            </p:extLst>
          </p:nvPr>
        </p:nvGraphicFramePr>
        <p:xfrm>
          <a:off x="5220072" y="1060592"/>
          <a:ext cx="2038048" cy="2519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" name="Image" r:id="rId3" imgW="1993651" imgH="2742857" progId="Photoshop.Image.6">
                  <p:embed/>
                </p:oleObj>
              </mc:Choice>
              <mc:Fallback>
                <p:oleObj name="Image" r:id="rId3" imgW="1993651" imgH="2742857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1060592"/>
                        <a:ext cx="2038048" cy="25192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6808618"/>
              </p:ext>
            </p:extLst>
          </p:nvPr>
        </p:nvGraphicFramePr>
        <p:xfrm>
          <a:off x="1629149" y="1059582"/>
          <a:ext cx="1867707" cy="2573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" r:id="rId5" imgW="1993651" imgH="2742857" progId="Photoshop.Image.6">
                  <p:embed/>
                </p:oleObj>
              </mc:Choice>
              <mc:Fallback>
                <p:oleObj r:id="rId5" imgW="1993651" imgH="2742857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9149" y="1059582"/>
                        <a:ext cx="1867707" cy="25736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2"/>
          <p:cNvSpPr txBox="1">
            <a:spLocks noRot="1" noChangeArrowheads="1"/>
          </p:cNvSpPr>
          <p:nvPr/>
        </p:nvSpPr>
        <p:spPr bwMode="auto">
          <a:xfrm>
            <a:off x="5239474" y="3795886"/>
            <a:ext cx="2285928" cy="64293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zh-CN" altLang="en-US" sz="3200" b="1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子午线轮胎 </a:t>
            </a:r>
            <a:endParaRPr lang="zh-CN" altLang="en-US" sz="3200" b="1" kern="0" dirty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Rectangle 2"/>
          <p:cNvSpPr txBox="1">
            <a:spLocks noRot="1" noChangeArrowheads="1"/>
          </p:cNvSpPr>
          <p:nvPr/>
        </p:nvSpPr>
        <p:spPr bwMode="auto">
          <a:xfrm>
            <a:off x="1648609" y="3795886"/>
            <a:ext cx="1857375" cy="64293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zh-CN" altLang="en-US" sz="3200" b="1" kern="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斜交轮胎 </a:t>
            </a:r>
          </a:p>
        </p:txBody>
      </p:sp>
    </p:spTree>
    <p:extLst>
      <p:ext uri="{BB962C8B-B14F-4D97-AF65-F5344CB8AC3E}">
        <p14:creationId xmlns:p14="http://schemas.microsoft.com/office/powerpoint/2010/main" val="3544677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 descr="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5" b="25534"/>
          <a:stretch/>
        </p:blipFill>
        <p:spPr bwMode="auto">
          <a:xfrm>
            <a:off x="1835696" y="1131590"/>
            <a:ext cx="6552728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811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5656" y="2211710"/>
            <a:ext cx="3168352" cy="50167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82563">
              <a:lnSpc>
                <a:spcPct val="95000"/>
              </a:lnSpc>
              <a:spcBef>
                <a:spcPct val="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子午线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胎特点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788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563638"/>
            <a:ext cx="8136904" cy="28623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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寿命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长。接地面积大，对地单位压力低，胎面磨损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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滚动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阻力小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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附着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性能好。接地面积大，胎面滑移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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缓冲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性能好。径向弹性大，缓和不平路面冲击，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改善平顺性。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1">
              <a:lnSpc>
                <a:spcPct val="125000"/>
              </a:lnSpc>
              <a:spcBef>
                <a:spcPct val="0"/>
              </a:spcBef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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承载能力大。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1">
              <a:lnSpc>
                <a:spcPct val="125000"/>
              </a:lnSpc>
              <a:spcBef>
                <a:spcPct val="0"/>
              </a:spcBef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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转向行驶稳定性好。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1">
              <a:lnSpc>
                <a:spcPct val="125000"/>
              </a:lnSpc>
              <a:spcBef>
                <a:spcPct val="0"/>
              </a:spcBef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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胎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侧薄，变形大，易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裂口。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45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"/>
          <p:cNvPicPr>
            <a:picLocks noChangeAspect="1" noChangeArrowheads="1"/>
          </p:cNvPicPr>
          <p:nvPr/>
        </p:nvPicPr>
        <p:blipFill rotWithShape="1"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97"/>
          <a:stretch/>
        </p:blipFill>
        <p:spPr bwMode="auto">
          <a:xfrm>
            <a:off x="1403648" y="1203598"/>
            <a:ext cx="6500812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031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4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3" b="16149"/>
          <a:stretch/>
        </p:blipFill>
        <p:spPr bwMode="auto">
          <a:xfrm>
            <a:off x="1547664" y="843558"/>
            <a:ext cx="6412460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586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6337</TotalTime>
  <Words>1363</Words>
  <Application>Microsoft Office PowerPoint</Application>
  <PresentationFormat>全屏显示(16:9)</PresentationFormat>
  <Paragraphs>221</Paragraphs>
  <Slides>38</Slides>
  <Notes>15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53" baseType="lpstr">
      <vt:lpstr>黑体</vt:lpstr>
      <vt:lpstr>宋体</vt:lpstr>
      <vt:lpstr>Arial</vt:lpstr>
      <vt:lpstr>Calibri</vt:lpstr>
      <vt:lpstr>Corbel</vt:lpstr>
      <vt:lpstr>Times New Roman</vt:lpstr>
      <vt:lpstr>Webdings</vt:lpstr>
      <vt:lpstr>Wingdings</vt:lpstr>
      <vt:lpstr>Wingdings 2</vt:lpstr>
      <vt:lpstr>Office 主题</vt:lpstr>
      <vt:lpstr>汽车运用工程</vt:lpstr>
      <vt:lpstr>1_汽车运用工程</vt:lpstr>
      <vt:lpstr>2_汽车运用工程</vt:lpstr>
      <vt:lpstr>Image</vt:lpstr>
      <vt:lpstr>Photoshop.Image.6</vt:lpstr>
      <vt:lpstr>任务四  汽车轮胎与其使用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第几节  内容名字</dc:title>
  <dc:creator>edius1</dc:creator>
  <cp:lastModifiedBy>Administrator</cp:lastModifiedBy>
  <cp:revision>187</cp:revision>
  <dcterms:created xsi:type="dcterms:W3CDTF">2014-02-17T07:50:13Z</dcterms:created>
  <dcterms:modified xsi:type="dcterms:W3CDTF">2017-01-02T07:44:17Z</dcterms:modified>
</cp:coreProperties>
</file>