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2" r:id="rId3"/>
    <p:sldId id="259" r:id="rId4"/>
    <p:sldId id="257" r:id="rId5"/>
    <p:sldId id="258" r:id="rId6"/>
    <p:sldId id="260" r:id="rId7"/>
    <p:sldId id="265" r:id="rId8"/>
    <p:sldId id="261" r:id="rId9"/>
    <p:sldId id="262" r:id="rId10"/>
    <p:sldId id="266" r:id="rId11"/>
    <p:sldId id="268" r:id="rId12"/>
    <p:sldId id="267" r:id="rId13"/>
    <p:sldId id="269" r:id="rId14"/>
    <p:sldId id="270" r:id="rId15"/>
    <p:sldId id="271" r:id="rId16"/>
    <p:sldId id="272" r:id="rId17"/>
    <p:sldId id="273" r:id="rId18"/>
    <p:sldId id="274" r:id="rId19"/>
    <p:sldId id="263" r:id="rId20"/>
    <p:sldId id="275" r:id="rId21"/>
    <p:sldId id="276" r:id="rId22"/>
    <p:sldId id="277" r:id="rId23"/>
    <p:sldId id="264" r:id="rId24"/>
    <p:sldId id="278" r:id="rId25"/>
    <p:sldId id="279" r:id="rId26"/>
    <p:sldId id="280" r:id="rId27"/>
    <p:sldId id="281"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3" d="100"/>
          <a:sy n="63" d="100"/>
        </p:scale>
        <p:origin x="-126" y="-18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A3411D48-DA5A-47E4-8369-11EC9723EA85}" type="datetimeFigureOut">
              <a:rPr lang="zh-CN" altLang="en-US" smtClean="0"/>
              <a:t>2017-2-15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AE7DF51-4114-4494-8389-D4A88E423C25}" type="slidenum">
              <a:rPr lang="zh-CN" altLang="en-US" smtClean="0"/>
              <a:t>‹#›</a:t>
            </a:fld>
            <a:endParaRPr lang="zh-CN" altLang="en-US"/>
          </a:p>
        </p:txBody>
      </p:sp>
    </p:spTree>
    <p:extLst>
      <p:ext uri="{BB962C8B-B14F-4D97-AF65-F5344CB8AC3E}">
        <p14:creationId xmlns:p14="http://schemas.microsoft.com/office/powerpoint/2010/main" val="35012268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3411D48-DA5A-47E4-8369-11EC9723EA85}" type="datetimeFigureOut">
              <a:rPr lang="zh-CN" altLang="en-US" smtClean="0"/>
              <a:t>2017-2-15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AE7DF51-4114-4494-8389-D4A88E423C25}" type="slidenum">
              <a:rPr lang="zh-CN" altLang="en-US" smtClean="0"/>
              <a:t>‹#›</a:t>
            </a:fld>
            <a:endParaRPr lang="zh-CN" altLang="en-US"/>
          </a:p>
        </p:txBody>
      </p:sp>
    </p:spTree>
    <p:extLst>
      <p:ext uri="{BB962C8B-B14F-4D97-AF65-F5344CB8AC3E}">
        <p14:creationId xmlns:p14="http://schemas.microsoft.com/office/powerpoint/2010/main" val="12383904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3411D48-DA5A-47E4-8369-11EC9723EA85}" type="datetimeFigureOut">
              <a:rPr lang="zh-CN" altLang="en-US" smtClean="0"/>
              <a:t>2017-2-15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AE7DF51-4114-4494-8389-D4A88E423C25}" type="slidenum">
              <a:rPr lang="zh-CN" altLang="en-US" smtClean="0"/>
              <a:t>‹#›</a:t>
            </a:fld>
            <a:endParaRPr lang="zh-CN" altLang="en-US"/>
          </a:p>
        </p:txBody>
      </p:sp>
    </p:spTree>
    <p:extLst>
      <p:ext uri="{BB962C8B-B14F-4D97-AF65-F5344CB8AC3E}">
        <p14:creationId xmlns:p14="http://schemas.microsoft.com/office/powerpoint/2010/main" val="7018934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3411D48-DA5A-47E4-8369-11EC9723EA85}" type="datetimeFigureOut">
              <a:rPr lang="zh-CN" altLang="en-US" smtClean="0"/>
              <a:t>2017-2-15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AE7DF51-4114-4494-8389-D4A88E423C25}" type="slidenum">
              <a:rPr lang="zh-CN" altLang="en-US" smtClean="0"/>
              <a:t>‹#›</a:t>
            </a:fld>
            <a:endParaRPr lang="zh-CN" altLang="en-US"/>
          </a:p>
        </p:txBody>
      </p:sp>
    </p:spTree>
    <p:extLst>
      <p:ext uri="{BB962C8B-B14F-4D97-AF65-F5344CB8AC3E}">
        <p14:creationId xmlns:p14="http://schemas.microsoft.com/office/powerpoint/2010/main" val="31090919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A3411D48-DA5A-47E4-8369-11EC9723EA85}" type="datetimeFigureOut">
              <a:rPr lang="zh-CN" altLang="en-US" smtClean="0"/>
              <a:t>2017-2-15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AE7DF51-4114-4494-8389-D4A88E423C25}" type="slidenum">
              <a:rPr lang="zh-CN" altLang="en-US" smtClean="0"/>
              <a:t>‹#›</a:t>
            </a:fld>
            <a:endParaRPr lang="zh-CN" altLang="en-US"/>
          </a:p>
        </p:txBody>
      </p:sp>
    </p:spTree>
    <p:extLst>
      <p:ext uri="{BB962C8B-B14F-4D97-AF65-F5344CB8AC3E}">
        <p14:creationId xmlns:p14="http://schemas.microsoft.com/office/powerpoint/2010/main" val="21268484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3411D48-DA5A-47E4-8369-11EC9723EA85}" type="datetimeFigureOut">
              <a:rPr lang="zh-CN" altLang="en-US" smtClean="0"/>
              <a:t>2017-2-15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AE7DF51-4114-4494-8389-D4A88E423C25}" type="slidenum">
              <a:rPr lang="zh-CN" altLang="en-US" smtClean="0"/>
              <a:t>‹#›</a:t>
            </a:fld>
            <a:endParaRPr lang="zh-CN" altLang="en-US"/>
          </a:p>
        </p:txBody>
      </p:sp>
    </p:spTree>
    <p:extLst>
      <p:ext uri="{BB962C8B-B14F-4D97-AF65-F5344CB8AC3E}">
        <p14:creationId xmlns:p14="http://schemas.microsoft.com/office/powerpoint/2010/main" val="6050001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3411D48-DA5A-47E4-8369-11EC9723EA85}" type="datetimeFigureOut">
              <a:rPr lang="zh-CN" altLang="en-US" smtClean="0"/>
              <a:t>2017-2-15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AE7DF51-4114-4494-8389-D4A88E423C25}" type="slidenum">
              <a:rPr lang="zh-CN" altLang="en-US" smtClean="0"/>
              <a:t>‹#›</a:t>
            </a:fld>
            <a:endParaRPr lang="zh-CN" altLang="en-US"/>
          </a:p>
        </p:txBody>
      </p:sp>
    </p:spTree>
    <p:extLst>
      <p:ext uri="{BB962C8B-B14F-4D97-AF65-F5344CB8AC3E}">
        <p14:creationId xmlns:p14="http://schemas.microsoft.com/office/powerpoint/2010/main" val="38123568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3411D48-DA5A-47E4-8369-11EC9723EA85}" type="datetimeFigureOut">
              <a:rPr lang="zh-CN" altLang="en-US" smtClean="0"/>
              <a:t>2017-2-15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AE7DF51-4114-4494-8389-D4A88E423C25}" type="slidenum">
              <a:rPr lang="zh-CN" altLang="en-US" smtClean="0"/>
              <a:t>‹#›</a:t>
            </a:fld>
            <a:endParaRPr lang="zh-CN" altLang="en-US"/>
          </a:p>
        </p:txBody>
      </p:sp>
    </p:spTree>
    <p:extLst>
      <p:ext uri="{BB962C8B-B14F-4D97-AF65-F5344CB8AC3E}">
        <p14:creationId xmlns:p14="http://schemas.microsoft.com/office/powerpoint/2010/main" val="22432633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3411D48-DA5A-47E4-8369-11EC9723EA85}" type="datetimeFigureOut">
              <a:rPr lang="zh-CN" altLang="en-US" smtClean="0"/>
              <a:t>2017-2-15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AE7DF51-4114-4494-8389-D4A88E423C25}" type="slidenum">
              <a:rPr lang="zh-CN" altLang="en-US" smtClean="0"/>
              <a:t>‹#›</a:t>
            </a:fld>
            <a:endParaRPr lang="zh-CN" altLang="en-US"/>
          </a:p>
        </p:txBody>
      </p:sp>
    </p:spTree>
    <p:extLst>
      <p:ext uri="{BB962C8B-B14F-4D97-AF65-F5344CB8AC3E}">
        <p14:creationId xmlns:p14="http://schemas.microsoft.com/office/powerpoint/2010/main" val="40722307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3411D48-DA5A-47E4-8369-11EC9723EA85}" type="datetimeFigureOut">
              <a:rPr lang="zh-CN" altLang="en-US" smtClean="0"/>
              <a:t>2017-2-15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AE7DF51-4114-4494-8389-D4A88E423C25}" type="slidenum">
              <a:rPr lang="zh-CN" altLang="en-US" smtClean="0"/>
              <a:t>‹#›</a:t>
            </a:fld>
            <a:endParaRPr lang="zh-CN" altLang="en-US"/>
          </a:p>
        </p:txBody>
      </p:sp>
    </p:spTree>
    <p:extLst>
      <p:ext uri="{BB962C8B-B14F-4D97-AF65-F5344CB8AC3E}">
        <p14:creationId xmlns:p14="http://schemas.microsoft.com/office/powerpoint/2010/main" val="29294510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3411D48-DA5A-47E4-8369-11EC9723EA85}" type="datetimeFigureOut">
              <a:rPr lang="zh-CN" altLang="en-US" smtClean="0"/>
              <a:t>2017-2-15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AE7DF51-4114-4494-8389-D4A88E423C25}" type="slidenum">
              <a:rPr lang="zh-CN" altLang="en-US" smtClean="0"/>
              <a:t>‹#›</a:t>
            </a:fld>
            <a:endParaRPr lang="zh-CN" altLang="en-US"/>
          </a:p>
        </p:txBody>
      </p:sp>
    </p:spTree>
    <p:extLst>
      <p:ext uri="{BB962C8B-B14F-4D97-AF65-F5344CB8AC3E}">
        <p14:creationId xmlns:p14="http://schemas.microsoft.com/office/powerpoint/2010/main" val="16489969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411D48-DA5A-47E4-8369-11EC9723EA85}" type="datetimeFigureOut">
              <a:rPr lang="zh-CN" altLang="en-US" smtClean="0"/>
              <a:t>2017-2-15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E7DF51-4114-4494-8389-D4A88E423C25}" type="slidenum">
              <a:rPr lang="zh-CN" altLang="en-US" smtClean="0"/>
              <a:t>‹#›</a:t>
            </a:fld>
            <a:endParaRPr lang="zh-CN" altLang="en-US"/>
          </a:p>
        </p:txBody>
      </p:sp>
    </p:spTree>
    <p:extLst>
      <p:ext uri="{BB962C8B-B14F-4D97-AF65-F5344CB8AC3E}">
        <p14:creationId xmlns:p14="http://schemas.microsoft.com/office/powerpoint/2010/main" val="3514033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4" name="标题 1"/>
          <p:cNvSpPr>
            <a:spLocks noGrp="1"/>
          </p:cNvSpPr>
          <p:nvPr>
            <p:ph type="ctrTitle"/>
          </p:nvPr>
        </p:nvSpPr>
        <p:spPr>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zh-CN" altLang="en-US" dirty="0" smtClean="0"/>
              <a:t>传感器与综合控制技术</a:t>
            </a:r>
            <a:endParaRPr lang="zh-CN" altLang="en-US" dirty="0"/>
          </a:p>
        </p:txBody>
      </p:sp>
      <p:sp>
        <p:nvSpPr>
          <p:cNvPr id="5" name="TextBox 4"/>
          <p:cNvSpPr txBox="1"/>
          <p:nvPr/>
        </p:nvSpPr>
        <p:spPr>
          <a:xfrm>
            <a:off x="137160" y="401598"/>
            <a:ext cx="6888480" cy="400110"/>
          </a:xfrm>
          <a:prstGeom prst="rect">
            <a:avLst/>
          </a:prstGeom>
          <a:noFill/>
        </p:spPr>
        <p:txBody>
          <a:bodyPr wrap="square" rtlCol="0">
            <a:spAutoFit/>
          </a:bodyPr>
          <a:lstStyle/>
          <a:p>
            <a:r>
              <a:rPr lang="zh-CN" altLang="en-US" sz="2000" dirty="0" smtClean="0"/>
              <a:t>高等职业教育“十三五”规划教材（物联网应用技术系列）</a:t>
            </a:r>
            <a:endParaRPr lang="zh-CN" altLang="en-US" sz="2000" dirty="0"/>
          </a:p>
        </p:txBody>
      </p:sp>
      <p:sp>
        <p:nvSpPr>
          <p:cNvPr id="6" name="TextBox 5"/>
          <p:cNvSpPr txBox="1"/>
          <p:nvPr/>
        </p:nvSpPr>
        <p:spPr>
          <a:xfrm>
            <a:off x="9014460" y="5911215"/>
            <a:ext cx="2667000" cy="400110"/>
          </a:xfrm>
          <a:prstGeom prst="rect">
            <a:avLst/>
          </a:prstGeom>
          <a:noFill/>
        </p:spPr>
        <p:txBody>
          <a:bodyPr wrap="square" rtlCol="0">
            <a:spAutoFit/>
          </a:bodyPr>
          <a:lstStyle/>
          <a:p>
            <a:r>
              <a:rPr lang="zh-CN" altLang="en-US" sz="2000" dirty="0" smtClean="0"/>
              <a:t>中国水利水电出版社</a:t>
            </a:r>
            <a:endParaRPr lang="zh-CN" altLang="en-US" sz="2000" dirty="0"/>
          </a:p>
        </p:txBody>
      </p:sp>
      <p:pic>
        <p:nvPicPr>
          <p:cNvPr id="7"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496300" y="5827455"/>
            <a:ext cx="609600" cy="514350"/>
          </a:xfrm>
          <a:prstGeom prst="rect">
            <a:avLst/>
          </a:prstGeom>
          <a:solidFill>
            <a:srgbClr val="00B0F0"/>
          </a:solidFill>
          <a:ln>
            <a:noFill/>
          </a:ln>
          <a:effectLst/>
        </p:spPr>
      </p:pic>
    </p:spTree>
    <p:extLst>
      <p:ext uri="{BB962C8B-B14F-4D97-AF65-F5344CB8AC3E}">
        <p14:creationId xmlns:p14="http://schemas.microsoft.com/office/powerpoint/2010/main" val="1864148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7.2</a:t>
            </a:r>
            <a:r>
              <a:rPr lang="zh-CN" altLang="zh-CN" b="1" dirty="0"/>
              <a:t>简单入侵检测系统项目目标与项目规范</a:t>
            </a:r>
            <a:endParaRPr lang="zh-CN" altLang="en-US" dirty="0"/>
          </a:p>
        </p:txBody>
      </p:sp>
      <p:sp>
        <p:nvSpPr>
          <p:cNvPr id="3" name="内容占位符 2"/>
          <p:cNvSpPr>
            <a:spLocks noGrp="1"/>
          </p:cNvSpPr>
          <p:nvPr>
            <p:ph idx="1"/>
          </p:nvPr>
        </p:nvSpPr>
        <p:spPr/>
        <p:txBody>
          <a:bodyPr>
            <a:normAutofit fontScale="92500" lnSpcReduction="10000"/>
          </a:bodyPr>
          <a:lstStyle/>
          <a:p>
            <a:r>
              <a:rPr lang="en-US" altLang="zh-CN" dirty="0" smtClean="0"/>
              <a:t>7.2.2</a:t>
            </a:r>
            <a:r>
              <a:rPr lang="zh-CN" altLang="en-US" dirty="0" smtClean="0"/>
              <a:t>简单入侵检测</a:t>
            </a:r>
            <a:r>
              <a:rPr lang="zh-CN" altLang="en-US" dirty="0"/>
              <a:t>系统设计规范</a:t>
            </a:r>
          </a:p>
          <a:p>
            <a:r>
              <a:rPr lang="en-US" altLang="zh-CN" dirty="0" smtClean="0"/>
              <a:t>[</a:t>
            </a:r>
            <a:r>
              <a:rPr lang="zh-CN" altLang="zh-CN" dirty="0"/>
              <a:t>任务名称</a:t>
            </a:r>
            <a:r>
              <a:rPr lang="en-US" altLang="zh-CN" dirty="0"/>
              <a:t>]</a:t>
            </a:r>
            <a:r>
              <a:rPr lang="zh-CN" altLang="zh-CN" dirty="0"/>
              <a:t>简单入侵检测系统设计要求</a:t>
            </a:r>
          </a:p>
          <a:p>
            <a:r>
              <a:rPr lang="en-US" altLang="zh-CN" dirty="0"/>
              <a:t>[</a:t>
            </a:r>
            <a:r>
              <a:rPr lang="zh-CN" altLang="zh-CN" dirty="0"/>
              <a:t>目标简述</a:t>
            </a:r>
            <a:r>
              <a:rPr lang="en-US" altLang="zh-CN" dirty="0"/>
              <a:t>]</a:t>
            </a:r>
            <a:r>
              <a:rPr lang="zh-CN" altLang="zh-CN" dirty="0"/>
              <a:t>完成简单入侵检测系统的设计与实现</a:t>
            </a:r>
          </a:p>
          <a:p>
            <a:r>
              <a:rPr lang="en-US" altLang="zh-CN" dirty="0"/>
              <a:t>[</a:t>
            </a:r>
            <a:r>
              <a:rPr lang="zh-CN" altLang="zh-CN" dirty="0"/>
              <a:t>具体功能</a:t>
            </a:r>
            <a:r>
              <a:rPr lang="en-US" altLang="zh-CN" dirty="0"/>
              <a:t>]</a:t>
            </a:r>
            <a:endParaRPr lang="zh-CN" altLang="zh-CN" dirty="0"/>
          </a:p>
          <a:p>
            <a:pPr marL="0" lvl="0" indent="0">
              <a:buNone/>
            </a:pPr>
            <a:r>
              <a:rPr lang="en-US" altLang="zh-CN" dirty="0" smtClean="0"/>
              <a:t>	1</a:t>
            </a:r>
            <a:r>
              <a:rPr lang="zh-CN" altLang="en-US" dirty="0" smtClean="0"/>
              <a:t>、</a:t>
            </a:r>
            <a:r>
              <a:rPr lang="zh-CN" altLang="zh-CN" dirty="0" smtClean="0"/>
              <a:t>自</a:t>
            </a:r>
            <a:r>
              <a:rPr lang="zh-CN" altLang="zh-CN" dirty="0"/>
              <a:t>行设计简单入侵检测系统的原理架构图。</a:t>
            </a:r>
          </a:p>
          <a:p>
            <a:pPr marL="0" indent="0">
              <a:buNone/>
            </a:pPr>
            <a:r>
              <a:rPr lang="en-US" altLang="zh-CN" dirty="0"/>
              <a:t>	2</a:t>
            </a:r>
            <a:r>
              <a:rPr lang="zh-CN" altLang="zh-CN" dirty="0"/>
              <a:t>、依照设计的原理架构图来连接系统电路板，并测试该电路板硬件正常，简单入侵检测系统信号线连接到</a:t>
            </a:r>
            <a:r>
              <a:rPr lang="en-US" altLang="zh-CN" dirty="0"/>
              <a:t>P0.0</a:t>
            </a:r>
            <a:r>
              <a:rPr lang="zh-CN" altLang="zh-CN" dirty="0"/>
              <a:t>口上，控制线连接到</a:t>
            </a:r>
            <a:r>
              <a:rPr lang="en-US" altLang="zh-CN" dirty="0"/>
              <a:t>P1.0</a:t>
            </a:r>
            <a:r>
              <a:rPr lang="zh-CN" altLang="zh-CN" dirty="0"/>
              <a:t>口上。</a:t>
            </a:r>
          </a:p>
          <a:p>
            <a:pPr marL="0" indent="0">
              <a:buNone/>
            </a:pPr>
            <a:r>
              <a:rPr lang="en-US" altLang="zh-CN" dirty="0"/>
              <a:t>	3</a:t>
            </a:r>
            <a:r>
              <a:rPr lang="zh-CN" altLang="zh-CN" dirty="0"/>
              <a:t>、编写简单代码测试继电器电路板，简单入侵检测系统收到信号“</a:t>
            </a:r>
            <a:r>
              <a:rPr lang="en-US" altLang="zh-CN" dirty="0"/>
              <a:t>1”</a:t>
            </a:r>
            <a:r>
              <a:rPr lang="zh-CN" altLang="zh-CN" dirty="0"/>
              <a:t>，则继电器跳（会有声音）；继电器收到“</a:t>
            </a:r>
            <a:r>
              <a:rPr lang="en-US" altLang="zh-CN" dirty="0"/>
              <a:t>0”</a:t>
            </a:r>
            <a:r>
              <a:rPr lang="zh-CN" altLang="zh-CN" dirty="0"/>
              <a:t>信号，继电器跳回原来状态；重复此循环</a:t>
            </a:r>
            <a:r>
              <a:rPr lang="zh-CN" altLang="zh-CN" dirty="0" smtClean="0"/>
              <a:t>。</a:t>
            </a:r>
          </a:p>
        </p:txBody>
      </p:sp>
    </p:spTree>
    <p:extLst>
      <p:ext uri="{BB962C8B-B14F-4D97-AF65-F5344CB8AC3E}">
        <p14:creationId xmlns:p14="http://schemas.microsoft.com/office/powerpoint/2010/main" val="37882349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7.2</a:t>
            </a:r>
            <a:r>
              <a:rPr lang="zh-CN" altLang="zh-CN" b="1" dirty="0"/>
              <a:t>简单入侵检测系统项目目标与项目规范</a:t>
            </a:r>
            <a:endParaRPr lang="zh-CN" altLang="en-US" dirty="0"/>
          </a:p>
        </p:txBody>
      </p:sp>
      <p:sp>
        <p:nvSpPr>
          <p:cNvPr id="3" name="内容占位符 2"/>
          <p:cNvSpPr>
            <a:spLocks noGrp="1"/>
          </p:cNvSpPr>
          <p:nvPr>
            <p:ph idx="1"/>
          </p:nvPr>
        </p:nvSpPr>
        <p:spPr>
          <a:xfrm>
            <a:off x="738809" y="1459672"/>
            <a:ext cx="10515600" cy="4351338"/>
          </a:xfrm>
        </p:spPr>
        <p:txBody>
          <a:bodyPr/>
          <a:lstStyle/>
          <a:p>
            <a:r>
              <a:rPr lang="en-US" altLang="zh-CN" dirty="0"/>
              <a:t>7.2.2</a:t>
            </a:r>
            <a:r>
              <a:rPr lang="zh-CN" altLang="en-US" dirty="0"/>
              <a:t>简单入侵检测系统设计规范</a:t>
            </a:r>
          </a:p>
          <a:p>
            <a:endParaRPr lang="zh-CN" altLang="en-US" dirty="0"/>
          </a:p>
        </p:txBody>
      </p:sp>
      <p:sp>
        <p:nvSpPr>
          <p:cNvPr id="4" name="矩形 3"/>
          <p:cNvSpPr/>
          <p:nvPr/>
        </p:nvSpPr>
        <p:spPr>
          <a:xfrm>
            <a:off x="6096000" y="1545326"/>
            <a:ext cx="5950227" cy="5262979"/>
          </a:xfrm>
          <a:prstGeom prst="rect">
            <a:avLst/>
          </a:prstGeom>
        </p:spPr>
        <p:txBody>
          <a:bodyPr wrap="square">
            <a:spAutoFit/>
          </a:bodyPr>
          <a:lstStyle/>
          <a:p>
            <a:pPr indent="266700" algn="just">
              <a:spcAft>
                <a:spcPts val="0"/>
              </a:spcAft>
            </a:pPr>
            <a:r>
              <a:rPr lang="en-US" altLang="zh-CN" sz="1600" kern="100" dirty="0" smtClean="0">
                <a:latin typeface="宋体" panose="02010600030101010101" pitchFamily="2" charset="-122"/>
                <a:cs typeface="宋体" panose="02010600030101010101" pitchFamily="2" charset="-122"/>
              </a:rPr>
              <a:t>9</a:t>
            </a:r>
            <a:r>
              <a:rPr lang="zh-CN" altLang="zh-CN" sz="1600" kern="100" dirty="0">
                <a:latin typeface="宋体" panose="02010600030101010101" pitchFamily="2" charset="-122"/>
                <a:cs typeface="宋体" panose="02010600030101010101" pitchFamily="2" charset="-122"/>
              </a:rPr>
              <a:t>、讲解用</a:t>
            </a:r>
            <a:r>
              <a:rPr lang="en-US" altLang="zh-CN" sz="1600" kern="100" dirty="0">
                <a:latin typeface="宋体" panose="02010600030101010101" pitchFamily="2" charset="-122"/>
                <a:cs typeface="宋体" panose="02010600030101010101" pitchFamily="2" charset="-122"/>
              </a:rPr>
              <a:t>PPT,</a:t>
            </a:r>
            <a:r>
              <a:rPr lang="zh-CN" altLang="zh-CN" sz="1600" kern="100" dirty="0">
                <a:latin typeface="宋体" panose="02010600030101010101" pitchFamily="2" charset="-122"/>
                <a:cs typeface="宋体" panose="02010600030101010101" pitchFamily="2" charset="-122"/>
              </a:rPr>
              <a:t>讲解用</a:t>
            </a:r>
            <a:r>
              <a:rPr lang="en-US" altLang="zh-CN" sz="1600" kern="100" dirty="0">
                <a:latin typeface="宋体" panose="02010600030101010101" pitchFamily="2" charset="-122"/>
                <a:cs typeface="宋体" panose="02010600030101010101" pitchFamily="2" charset="-122"/>
              </a:rPr>
              <a:t>PPT</a:t>
            </a:r>
            <a:r>
              <a:rPr lang="zh-CN" altLang="zh-CN" sz="1600" kern="100" dirty="0">
                <a:latin typeface="宋体" panose="02010600030101010101" pitchFamily="2" charset="-122"/>
                <a:cs typeface="宋体" panose="02010600030101010101" pitchFamily="2" charset="-122"/>
              </a:rPr>
              <a:t>上交文件名为：</a:t>
            </a:r>
            <a:endParaRPr lang="zh-CN" altLang="zh-CN" sz="1200" kern="100" dirty="0">
              <a:latin typeface="宋体" panose="02010600030101010101" pitchFamily="2" charset="-122"/>
              <a:cs typeface="Courier New" panose="02070309020205020404" pitchFamily="49" charset="0"/>
            </a:endParaRPr>
          </a:p>
          <a:p>
            <a:pPr algn="just">
              <a:spcAft>
                <a:spcPts val="0"/>
              </a:spcAft>
            </a:pPr>
            <a:r>
              <a:rPr lang="en-US" altLang="zh-CN" sz="1600" kern="100" dirty="0">
                <a:latin typeface="宋体" panose="02010600030101010101" pitchFamily="2" charset="-122"/>
                <a:cs typeface="宋体" panose="02010600030101010101" pitchFamily="2" charset="-122"/>
              </a:rPr>
              <a:t>		</a:t>
            </a:r>
            <a:r>
              <a:rPr lang="zh-CN" altLang="zh-CN" sz="1600" kern="100" dirty="0">
                <a:latin typeface="宋体" panose="02010600030101010101" pitchFamily="2" charset="-122"/>
                <a:cs typeface="宋体" panose="02010600030101010101" pitchFamily="2" charset="-122"/>
              </a:rPr>
              <a:t>模块项目讲解文件</a:t>
            </a:r>
            <a:r>
              <a:rPr lang="en-US" altLang="zh-CN" sz="1600" kern="100" dirty="0">
                <a:latin typeface="宋体" panose="02010600030101010101" pitchFamily="2" charset="-122"/>
                <a:cs typeface="宋体" panose="02010600030101010101" pitchFamily="2" charset="-122"/>
              </a:rPr>
              <a:t>.PPT</a:t>
            </a:r>
            <a:endParaRPr lang="zh-CN" altLang="zh-CN" sz="1200" kern="100" dirty="0">
              <a:latin typeface="宋体" panose="02010600030101010101" pitchFamily="2" charset="-122"/>
              <a:cs typeface="Courier New" panose="02070309020205020404" pitchFamily="49" charset="0"/>
            </a:endParaRPr>
          </a:p>
          <a:p>
            <a:pPr indent="228600" algn="just">
              <a:spcAft>
                <a:spcPts val="0"/>
              </a:spcAft>
            </a:pPr>
            <a:r>
              <a:rPr lang="en-US" altLang="zh-CN" sz="1600" kern="100" dirty="0">
                <a:latin typeface="宋体" panose="02010600030101010101" pitchFamily="2" charset="-122"/>
                <a:cs typeface="宋体" panose="02010600030101010101" pitchFamily="2" charset="-122"/>
              </a:rPr>
              <a:t>10</a:t>
            </a:r>
            <a:r>
              <a:rPr lang="zh-CN" altLang="zh-CN" sz="1600" kern="100" dirty="0">
                <a:latin typeface="宋体" panose="02010600030101010101" pitchFamily="2" charset="-122"/>
                <a:cs typeface="宋体" panose="02010600030101010101" pitchFamily="2" charset="-122"/>
              </a:rPr>
              <a:t>、全部文档资料整理打包</a:t>
            </a:r>
            <a:r>
              <a:rPr lang="en-US" altLang="zh-CN" sz="1600" kern="100" dirty="0">
                <a:latin typeface="宋体" panose="02010600030101010101" pitchFamily="2" charset="-122"/>
                <a:cs typeface="宋体" panose="02010600030101010101" pitchFamily="2" charset="-122"/>
              </a:rPr>
              <a:t>,</a:t>
            </a:r>
            <a:r>
              <a:rPr lang="zh-CN" altLang="zh-CN" sz="1600" kern="100" dirty="0">
                <a:latin typeface="宋体" panose="02010600030101010101" pitchFamily="2" charset="-122"/>
                <a:cs typeface="宋体" panose="02010600030101010101" pitchFamily="2" charset="-122"/>
              </a:rPr>
              <a:t>文件名为：</a:t>
            </a:r>
            <a:r>
              <a:rPr lang="en-US" altLang="zh-CN" sz="1600" kern="100" dirty="0">
                <a:latin typeface="宋体" panose="02010600030101010101" pitchFamily="2" charset="-122"/>
                <a:cs typeface="宋体" panose="02010600030101010101" pitchFamily="2" charset="-122"/>
              </a:rPr>
              <a:t>		</a:t>
            </a:r>
            <a:endParaRPr lang="zh-CN" altLang="zh-CN" sz="1200" kern="100" dirty="0">
              <a:latin typeface="宋体" panose="02010600030101010101" pitchFamily="2" charset="-122"/>
              <a:cs typeface="Courier New" panose="02070309020205020404" pitchFamily="49" charset="0"/>
            </a:endParaRPr>
          </a:p>
          <a:p>
            <a:pPr marL="228600" indent="266700" algn="just">
              <a:spcAft>
                <a:spcPts val="0"/>
              </a:spcAft>
            </a:pPr>
            <a:r>
              <a:rPr lang="zh-CN" altLang="zh-CN" sz="1600" kern="100" dirty="0">
                <a:latin typeface="宋体" panose="02010600030101010101" pitchFamily="2" charset="-122"/>
                <a:cs typeface="宋体" panose="02010600030101010101" pitchFamily="2" charset="-122"/>
              </a:rPr>
              <a:t>序号</a:t>
            </a:r>
            <a:r>
              <a:rPr lang="en-US" altLang="zh-CN" sz="1600" kern="100" dirty="0">
                <a:latin typeface="宋体" panose="02010600030101010101" pitchFamily="2" charset="-122"/>
                <a:cs typeface="宋体" panose="02010600030101010101" pitchFamily="2" charset="-122"/>
              </a:rPr>
              <a:t>_</a:t>
            </a:r>
            <a:r>
              <a:rPr lang="zh-CN" altLang="zh-CN" sz="1600" kern="100" dirty="0">
                <a:latin typeface="宋体" panose="02010600030101010101" pitchFamily="2" charset="-122"/>
                <a:cs typeface="宋体" panose="02010600030101010101" pitchFamily="2" charset="-122"/>
              </a:rPr>
              <a:t>姓名</a:t>
            </a:r>
            <a:r>
              <a:rPr lang="en-US" altLang="zh-CN" sz="1600" kern="100" dirty="0">
                <a:latin typeface="宋体" panose="02010600030101010101" pitchFamily="2" charset="-122"/>
                <a:cs typeface="宋体" panose="02010600030101010101" pitchFamily="2" charset="-122"/>
              </a:rPr>
              <a:t>.rar</a:t>
            </a:r>
            <a:endParaRPr lang="zh-CN" altLang="zh-CN" sz="1200" kern="100" dirty="0">
              <a:latin typeface="宋体" panose="02010600030101010101" pitchFamily="2" charset="-122"/>
              <a:cs typeface="Courier New" panose="02070309020205020404" pitchFamily="49" charset="0"/>
            </a:endParaRPr>
          </a:p>
          <a:p>
            <a:pPr marL="228600" indent="266700" algn="just">
              <a:spcAft>
                <a:spcPts val="0"/>
              </a:spcAft>
            </a:pPr>
            <a:r>
              <a:rPr lang="en-US" altLang="zh-CN" sz="1600" kern="100" dirty="0">
                <a:latin typeface="宋体" panose="02010600030101010101" pitchFamily="2" charset="-122"/>
                <a:cs typeface="宋体" panose="02010600030101010101" pitchFamily="2" charset="-122"/>
              </a:rPr>
              <a:t>[</a:t>
            </a:r>
            <a:r>
              <a:rPr lang="zh-CN" altLang="zh-CN" sz="1600" kern="100" dirty="0">
                <a:latin typeface="宋体" panose="02010600030101010101" pitchFamily="2" charset="-122"/>
                <a:cs typeface="宋体" panose="02010600030101010101" pitchFamily="2" charset="-122"/>
              </a:rPr>
              <a:t>注意</a:t>
            </a:r>
            <a:r>
              <a:rPr lang="en-US" altLang="zh-CN" sz="1600" kern="100" dirty="0">
                <a:latin typeface="宋体" panose="02010600030101010101" pitchFamily="2" charset="-122"/>
                <a:cs typeface="宋体" panose="02010600030101010101" pitchFamily="2" charset="-122"/>
              </a:rPr>
              <a:t>]</a:t>
            </a:r>
            <a:r>
              <a:rPr lang="zh-CN" altLang="zh-CN" sz="1600" kern="100" dirty="0">
                <a:latin typeface="宋体" panose="02010600030101010101" pitchFamily="2" charset="-122"/>
                <a:cs typeface="宋体" panose="02010600030101010101" pitchFamily="2" charset="-122"/>
              </a:rPr>
              <a:t>序号</a:t>
            </a:r>
            <a:r>
              <a:rPr lang="en-US" altLang="zh-CN" sz="1600" kern="100" dirty="0">
                <a:latin typeface="宋体" panose="02010600030101010101" pitchFamily="2" charset="-122"/>
                <a:cs typeface="宋体" panose="02010600030101010101" pitchFamily="2" charset="-122"/>
              </a:rPr>
              <a:t>_</a:t>
            </a:r>
            <a:r>
              <a:rPr lang="zh-CN" altLang="zh-CN" sz="1600" kern="100" dirty="0">
                <a:latin typeface="宋体" panose="02010600030101010101" pitchFamily="2" charset="-122"/>
                <a:cs typeface="宋体" panose="02010600030101010101" pitchFamily="2" charset="-122"/>
              </a:rPr>
              <a:t>姓名</a:t>
            </a:r>
            <a:r>
              <a:rPr lang="en-US" altLang="zh-CN" sz="1600" kern="100" dirty="0">
                <a:latin typeface="宋体" panose="02010600030101010101" pitchFamily="2" charset="-122"/>
                <a:cs typeface="宋体" panose="02010600030101010101" pitchFamily="2" charset="-122"/>
              </a:rPr>
              <a:t>.rar</a:t>
            </a:r>
            <a:r>
              <a:rPr lang="zh-CN" altLang="zh-CN" sz="1600" kern="100" dirty="0">
                <a:latin typeface="宋体" panose="02010600030101010101" pitchFamily="2" charset="-122"/>
                <a:cs typeface="宋体" panose="02010600030101010101" pitchFamily="2" charset="-122"/>
              </a:rPr>
              <a:t>打包文件目录列表：</a:t>
            </a:r>
            <a:endParaRPr lang="zh-CN" altLang="zh-CN" sz="1200" kern="100" dirty="0">
              <a:latin typeface="宋体" panose="02010600030101010101" pitchFamily="2" charset="-122"/>
              <a:cs typeface="Courier New" panose="02070309020205020404" pitchFamily="49" charset="0"/>
            </a:endParaRPr>
          </a:p>
          <a:p>
            <a:pPr marL="342900" lvl="0" indent="-342900" algn="just">
              <a:spcAft>
                <a:spcPts val="0"/>
              </a:spcAft>
              <a:buFont typeface="+mj-lt"/>
              <a:buAutoNum type="arabicPeriod"/>
            </a:pPr>
            <a:r>
              <a:rPr lang="en-US" altLang="zh-CN" sz="1600" kern="100" dirty="0">
                <a:latin typeface="宋体" panose="02010600030101010101" pitchFamily="2" charset="-122"/>
                <a:cs typeface="宋体" panose="02010600030101010101" pitchFamily="2" charset="-122"/>
              </a:rPr>
              <a:t>XXX</a:t>
            </a:r>
            <a:r>
              <a:rPr lang="zh-CN" altLang="zh-CN" sz="1600" kern="100" dirty="0">
                <a:latin typeface="宋体" panose="02010600030101010101" pitchFamily="2" charset="-122"/>
                <a:cs typeface="宋体" panose="02010600030101010101" pitchFamily="2" charset="-122"/>
              </a:rPr>
              <a:t>算法文档</a:t>
            </a:r>
            <a:r>
              <a:rPr lang="en-US" altLang="zh-CN" sz="1600" kern="100" dirty="0">
                <a:latin typeface="宋体" panose="02010600030101010101" pitchFamily="2" charset="-122"/>
                <a:cs typeface="宋体" panose="02010600030101010101" pitchFamily="2" charset="-122"/>
              </a:rPr>
              <a:t>.doc</a:t>
            </a:r>
            <a:endParaRPr lang="zh-CN" altLang="zh-CN" sz="1200" kern="100" dirty="0">
              <a:latin typeface="宋体" panose="02010600030101010101" pitchFamily="2" charset="-122"/>
              <a:cs typeface="Courier New" panose="02070309020205020404" pitchFamily="49" charset="0"/>
            </a:endParaRPr>
          </a:p>
          <a:p>
            <a:pPr marL="342900" lvl="0" indent="-342900" algn="just">
              <a:spcAft>
                <a:spcPts val="0"/>
              </a:spcAft>
              <a:buFont typeface="+mj-lt"/>
              <a:buAutoNum type="arabicPeriod"/>
            </a:pPr>
            <a:r>
              <a:rPr lang="zh-CN" altLang="zh-CN" sz="1600" kern="100" dirty="0">
                <a:latin typeface="宋体" panose="02010600030101010101" pitchFamily="2" charset="-122"/>
                <a:cs typeface="宋体" panose="02010600030101010101" pitchFamily="2" charset="-122"/>
              </a:rPr>
              <a:t>程序流程图</a:t>
            </a:r>
            <a:r>
              <a:rPr lang="en-US" altLang="zh-CN" sz="1600" kern="100" dirty="0">
                <a:latin typeface="宋体" panose="02010600030101010101" pitchFamily="2" charset="-122"/>
                <a:cs typeface="宋体" panose="02010600030101010101" pitchFamily="2" charset="-122"/>
              </a:rPr>
              <a:t>.doc</a:t>
            </a:r>
            <a:endParaRPr lang="zh-CN" altLang="zh-CN" sz="1200" kern="100" dirty="0">
              <a:latin typeface="宋体" panose="02010600030101010101" pitchFamily="2" charset="-122"/>
              <a:cs typeface="Courier New" panose="02070309020205020404" pitchFamily="49" charset="0"/>
            </a:endParaRPr>
          </a:p>
          <a:p>
            <a:pPr marL="342900" lvl="0" indent="-342900" algn="just">
              <a:spcAft>
                <a:spcPts val="0"/>
              </a:spcAft>
              <a:buFont typeface="+mj-lt"/>
              <a:buAutoNum type="arabicPeriod"/>
            </a:pPr>
            <a:r>
              <a:rPr lang="en-US" altLang="zh-CN" sz="1600" kern="100" dirty="0">
                <a:latin typeface="宋体" panose="02010600030101010101" pitchFamily="2" charset="-122"/>
                <a:cs typeface="宋体" panose="02010600030101010101" pitchFamily="2" charset="-122"/>
              </a:rPr>
              <a:t>XXX.C				</a:t>
            </a:r>
            <a:endParaRPr lang="zh-CN" altLang="zh-CN" sz="1200" kern="100" dirty="0">
              <a:latin typeface="宋体" panose="02010600030101010101" pitchFamily="2" charset="-122"/>
              <a:cs typeface="Courier New" panose="02070309020205020404" pitchFamily="49" charset="0"/>
            </a:endParaRPr>
          </a:p>
          <a:p>
            <a:pPr marL="533400" indent="228600" algn="just">
              <a:spcAft>
                <a:spcPts val="0"/>
              </a:spcAft>
            </a:pPr>
            <a:r>
              <a:rPr lang="en-US" altLang="zh-CN" sz="1600" kern="100" dirty="0">
                <a:latin typeface="宋体" panose="02010600030101010101" pitchFamily="2" charset="-122"/>
                <a:cs typeface="宋体" panose="02010600030101010101" pitchFamily="2" charset="-122"/>
              </a:rPr>
              <a:t>[</a:t>
            </a:r>
            <a:r>
              <a:rPr lang="zh-CN" altLang="zh-CN" sz="1600" kern="100" dirty="0">
                <a:latin typeface="宋体" panose="02010600030101010101" pitchFamily="2" charset="-122"/>
                <a:cs typeface="宋体" panose="02010600030101010101" pitchFamily="2" charset="-122"/>
              </a:rPr>
              <a:t>注意</a:t>
            </a:r>
            <a:r>
              <a:rPr lang="en-US" altLang="zh-CN" sz="1600" kern="100" dirty="0">
                <a:latin typeface="宋体" panose="02010600030101010101" pitchFamily="2" charset="-122"/>
                <a:cs typeface="宋体" panose="02010600030101010101" pitchFamily="2" charset="-122"/>
              </a:rPr>
              <a:t>]</a:t>
            </a:r>
            <a:r>
              <a:rPr lang="zh-CN" altLang="zh-CN" sz="1600" kern="100" dirty="0">
                <a:latin typeface="宋体" panose="02010600030101010101" pitchFamily="2" charset="-122"/>
                <a:cs typeface="宋体" panose="02010600030101010101" pitchFamily="2" charset="-122"/>
              </a:rPr>
              <a:t>源代码需要达到如下要求：</a:t>
            </a:r>
            <a:endParaRPr lang="zh-CN" altLang="zh-CN" sz="1200" kern="100" dirty="0">
              <a:latin typeface="宋体" panose="02010600030101010101" pitchFamily="2" charset="-122"/>
              <a:cs typeface="Courier New" panose="02070309020205020404" pitchFamily="49" charset="0"/>
            </a:endParaRPr>
          </a:p>
          <a:p>
            <a:pPr marL="742950" lvl="1" indent="-285750" algn="just">
              <a:spcAft>
                <a:spcPts val="0"/>
              </a:spcAft>
              <a:buFont typeface="+mj-lt"/>
              <a:buAutoNum type="alphaLcParenR"/>
            </a:pPr>
            <a:r>
              <a:rPr lang="zh-CN" altLang="zh-CN" sz="1600" kern="100" dirty="0">
                <a:latin typeface="宋体" panose="02010600030101010101" pitchFamily="2" charset="-122"/>
                <a:cs typeface="宋体" panose="02010600030101010101" pitchFamily="2" charset="-122"/>
              </a:rPr>
              <a:t>源代码中最上面一行加一个注释，写上：序号</a:t>
            </a:r>
            <a:r>
              <a:rPr lang="en-US" altLang="zh-CN" sz="1600" kern="100" dirty="0">
                <a:latin typeface="宋体" panose="02010600030101010101" pitchFamily="2" charset="-122"/>
                <a:cs typeface="宋体" panose="02010600030101010101" pitchFamily="2" charset="-122"/>
              </a:rPr>
              <a:t>_</a:t>
            </a:r>
            <a:r>
              <a:rPr lang="zh-CN" altLang="zh-CN" sz="1600" kern="100" dirty="0">
                <a:latin typeface="宋体" panose="02010600030101010101" pitchFamily="2" charset="-122"/>
                <a:cs typeface="宋体" panose="02010600030101010101" pitchFamily="2" charset="-122"/>
              </a:rPr>
              <a:t>姓名</a:t>
            </a:r>
            <a:endParaRPr lang="zh-CN" altLang="zh-CN" sz="1200" kern="100" dirty="0">
              <a:latin typeface="宋体" panose="02010600030101010101" pitchFamily="2" charset="-122"/>
              <a:cs typeface="Courier New" panose="02070309020205020404" pitchFamily="49" charset="0"/>
            </a:endParaRPr>
          </a:p>
          <a:p>
            <a:pPr marL="1257300" algn="just">
              <a:spcAft>
                <a:spcPts val="0"/>
              </a:spcAft>
            </a:pPr>
            <a:r>
              <a:rPr lang="zh-CN" altLang="zh-CN" sz="1600" kern="100" dirty="0">
                <a:latin typeface="宋体" panose="02010600030101010101" pitchFamily="2" charset="-122"/>
                <a:cs typeface="宋体" panose="02010600030101010101" pitchFamily="2" charset="-122"/>
              </a:rPr>
              <a:t>上面的要求（</a:t>
            </a:r>
            <a:r>
              <a:rPr lang="en-US" altLang="zh-CN" sz="1600" kern="100" dirty="0">
                <a:latin typeface="宋体" panose="02010600030101010101" pitchFamily="2" charset="-122"/>
                <a:cs typeface="宋体" panose="02010600030101010101" pitchFamily="2" charset="-122"/>
              </a:rPr>
              <a:t>3</a:t>
            </a:r>
            <a:r>
              <a:rPr lang="zh-CN" altLang="zh-CN" sz="1600" kern="100" dirty="0">
                <a:latin typeface="宋体" panose="02010600030101010101" pitchFamily="2" charset="-122"/>
                <a:cs typeface="宋体" panose="02010600030101010101" pitchFamily="2" charset="-122"/>
              </a:rPr>
              <a:t>）</a:t>
            </a:r>
            <a:endParaRPr lang="zh-CN" altLang="zh-CN" sz="1200" kern="100" dirty="0">
              <a:latin typeface="宋体" panose="02010600030101010101" pitchFamily="2" charset="-122"/>
              <a:cs typeface="Courier New" panose="02070309020205020404" pitchFamily="49" charset="0"/>
            </a:endParaRPr>
          </a:p>
          <a:p>
            <a:pPr marL="742950" lvl="1" indent="-285750" algn="just">
              <a:spcAft>
                <a:spcPts val="0"/>
              </a:spcAft>
              <a:buFont typeface="+mj-lt"/>
              <a:buAutoNum type="alphaLcParenR"/>
            </a:pPr>
            <a:r>
              <a:rPr lang="zh-CN" altLang="zh-CN" sz="1600" kern="100" dirty="0">
                <a:latin typeface="宋体" panose="02010600030101010101" pitchFamily="2" charset="-122"/>
                <a:cs typeface="宋体" panose="02010600030101010101" pitchFamily="2" charset="-122"/>
              </a:rPr>
              <a:t>源代码关键位置给出注释</a:t>
            </a:r>
            <a:endParaRPr lang="zh-CN" altLang="zh-CN" sz="1200" kern="100" dirty="0">
              <a:latin typeface="宋体" panose="02010600030101010101" pitchFamily="2" charset="-122"/>
              <a:cs typeface="Courier New" panose="02070309020205020404" pitchFamily="49" charset="0"/>
            </a:endParaRPr>
          </a:p>
          <a:p>
            <a:pPr marL="1257300" algn="just">
              <a:spcAft>
                <a:spcPts val="0"/>
              </a:spcAft>
            </a:pPr>
            <a:r>
              <a:rPr lang="zh-CN" altLang="zh-CN" sz="1600" kern="100" dirty="0">
                <a:latin typeface="宋体" panose="02010600030101010101" pitchFamily="2" charset="-122"/>
                <a:cs typeface="宋体" panose="02010600030101010101" pitchFamily="2" charset="-122"/>
              </a:rPr>
              <a:t>上面的要求（</a:t>
            </a:r>
            <a:r>
              <a:rPr lang="en-US" altLang="zh-CN" sz="1600" kern="100" dirty="0">
                <a:latin typeface="宋体" panose="02010600030101010101" pitchFamily="2" charset="-122"/>
                <a:cs typeface="宋体" panose="02010600030101010101" pitchFamily="2" charset="-122"/>
              </a:rPr>
              <a:t>4</a:t>
            </a:r>
            <a:r>
              <a:rPr lang="zh-CN" altLang="zh-CN" sz="1600" kern="100" dirty="0">
                <a:latin typeface="宋体" panose="02010600030101010101" pitchFamily="2" charset="-122"/>
                <a:cs typeface="宋体" panose="02010600030101010101" pitchFamily="2" charset="-122"/>
              </a:rPr>
              <a:t>）</a:t>
            </a:r>
            <a:endParaRPr lang="zh-CN" altLang="zh-CN" sz="1200" kern="100" dirty="0">
              <a:latin typeface="宋体" panose="02010600030101010101" pitchFamily="2" charset="-122"/>
              <a:cs typeface="Courier New" panose="02070309020205020404" pitchFamily="49" charset="0"/>
            </a:endParaRPr>
          </a:p>
          <a:p>
            <a:pPr marL="742950" lvl="1" indent="-285750" algn="just">
              <a:spcAft>
                <a:spcPts val="0"/>
              </a:spcAft>
              <a:buFont typeface="+mj-lt"/>
              <a:buAutoNum type="alphaLcParenR"/>
            </a:pPr>
            <a:r>
              <a:rPr lang="zh-CN" altLang="zh-CN" sz="1600" kern="100" dirty="0">
                <a:latin typeface="宋体" panose="02010600030101010101" pitchFamily="2" charset="-122"/>
                <a:cs typeface="宋体" panose="02010600030101010101" pitchFamily="2" charset="-122"/>
              </a:rPr>
              <a:t>函数的开始处写上注释</a:t>
            </a:r>
            <a:endParaRPr lang="zh-CN" altLang="zh-CN" sz="1200" kern="100" dirty="0">
              <a:latin typeface="宋体" panose="02010600030101010101" pitchFamily="2" charset="-122"/>
              <a:cs typeface="Courier New" panose="02070309020205020404" pitchFamily="49" charset="0"/>
            </a:endParaRPr>
          </a:p>
          <a:p>
            <a:pPr marL="1257300" algn="just">
              <a:spcAft>
                <a:spcPts val="0"/>
              </a:spcAft>
            </a:pPr>
            <a:r>
              <a:rPr lang="zh-CN" altLang="zh-CN" sz="1600" kern="100" dirty="0">
                <a:latin typeface="宋体" panose="02010600030101010101" pitchFamily="2" charset="-122"/>
                <a:cs typeface="宋体" panose="02010600030101010101" pitchFamily="2" charset="-122"/>
              </a:rPr>
              <a:t>上面的要求（</a:t>
            </a:r>
            <a:r>
              <a:rPr lang="en-US" altLang="zh-CN" sz="1600" kern="100" dirty="0">
                <a:latin typeface="宋体" panose="02010600030101010101" pitchFamily="2" charset="-122"/>
                <a:cs typeface="宋体" panose="02010600030101010101" pitchFamily="2" charset="-122"/>
              </a:rPr>
              <a:t>5</a:t>
            </a:r>
            <a:r>
              <a:rPr lang="zh-CN" altLang="zh-CN" sz="1600" kern="100" dirty="0">
                <a:latin typeface="宋体" panose="02010600030101010101" pitchFamily="2" charset="-122"/>
                <a:cs typeface="宋体" panose="02010600030101010101" pitchFamily="2" charset="-122"/>
              </a:rPr>
              <a:t>）</a:t>
            </a:r>
            <a:endParaRPr lang="zh-CN" altLang="zh-CN" sz="1200" kern="100" dirty="0">
              <a:latin typeface="宋体" panose="02010600030101010101" pitchFamily="2" charset="-122"/>
              <a:cs typeface="Courier New" panose="02070309020205020404" pitchFamily="49" charset="0"/>
            </a:endParaRPr>
          </a:p>
          <a:p>
            <a:pPr marL="342900" lvl="0" indent="-342900" algn="just">
              <a:spcAft>
                <a:spcPts val="0"/>
              </a:spcAft>
              <a:buFont typeface="+mj-lt"/>
              <a:buAutoNum type="arabicPeriod"/>
            </a:pPr>
            <a:r>
              <a:rPr lang="en-US" altLang="zh-CN" sz="1600" kern="100" dirty="0">
                <a:latin typeface="宋体" panose="02010600030101010101" pitchFamily="2" charset="-122"/>
                <a:cs typeface="宋体" panose="02010600030101010101" pitchFamily="2" charset="-122"/>
              </a:rPr>
              <a:t>XXX</a:t>
            </a:r>
            <a:r>
              <a:rPr lang="zh-CN" altLang="zh-CN" sz="1600" kern="100" dirty="0">
                <a:latin typeface="宋体" panose="02010600030101010101" pitchFamily="2" charset="-122"/>
                <a:cs typeface="宋体" panose="02010600030101010101" pitchFamily="2" charset="-122"/>
              </a:rPr>
              <a:t>硬件测试文档</a:t>
            </a:r>
            <a:r>
              <a:rPr lang="en-US" altLang="zh-CN" sz="1600" kern="100" dirty="0">
                <a:latin typeface="宋体" panose="02010600030101010101" pitchFamily="2" charset="-122"/>
                <a:cs typeface="宋体" panose="02010600030101010101" pitchFamily="2" charset="-122"/>
              </a:rPr>
              <a:t>.Doc</a:t>
            </a:r>
            <a:endParaRPr lang="zh-CN" altLang="zh-CN" sz="1200" kern="100" dirty="0">
              <a:latin typeface="宋体" panose="02010600030101010101" pitchFamily="2" charset="-122"/>
              <a:cs typeface="Courier New" panose="02070309020205020404" pitchFamily="49" charset="0"/>
            </a:endParaRPr>
          </a:p>
          <a:p>
            <a:pPr marL="342900" lvl="0" indent="-342900" algn="just">
              <a:spcAft>
                <a:spcPts val="0"/>
              </a:spcAft>
              <a:buFont typeface="+mj-lt"/>
              <a:buAutoNum type="arabicPeriod"/>
            </a:pPr>
            <a:r>
              <a:rPr lang="en-US" altLang="zh-CN" sz="1600" kern="100" dirty="0">
                <a:latin typeface="宋体" panose="02010600030101010101" pitchFamily="2" charset="-122"/>
                <a:cs typeface="宋体" panose="02010600030101010101" pitchFamily="2" charset="-122"/>
              </a:rPr>
              <a:t>XXX</a:t>
            </a:r>
            <a:r>
              <a:rPr lang="zh-CN" altLang="zh-CN" sz="1600" kern="100" dirty="0">
                <a:latin typeface="宋体" panose="02010600030101010101" pitchFamily="2" charset="-122"/>
                <a:cs typeface="宋体" panose="02010600030101010101" pitchFamily="2" charset="-122"/>
              </a:rPr>
              <a:t>软件测试文档</a:t>
            </a:r>
            <a:r>
              <a:rPr lang="en-US" altLang="zh-CN" sz="1600" kern="100" dirty="0">
                <a:latin typeface="宋体" panose="02010600030101010101" pitchFamily="2" charset="-122"/>
                <a:cs typeface="宋体" panose="02010600030101010101" pitchFamily="2" charset="-122"/>
              </a:rPr>
              <a:t>.DOC		</a:t>
            </a:r>
            <a:endParaRPr lang="zh-CN" altLang="zh-CN" sz="1200" kern="100" dirty="0">
              <a:latin typeface="宋体" panose="02010600030101010101" pitchFamily="2" charset="-122"/>
              <a:cs typeface="Courier New" panose="02070309020205020404" pitchFamily="49" charset="0"/>
            </a:endParaRPr>
          </a:p>
          <a:p>
            <a:pPr marL="342900" lvl="0" indent="-342900" algn="just">
              <a:spcAft>
                <a:spcPts val="0"/>
              </a:spcAft>
              <a:buFont typeface="+mj-lt"/>
              <a:buAutoNum type="arabicPeriod"/>
            </a:pPr>
            <a:r>
              <a:rPr lang="en-US" altLang="zh-CN" sz="1600" kern="100" dirty="0">
                <a:latin typeface="宋体" panose="02010600030101010101" pitchFamily="2" charset="-122"/>
                <a:cs typeface="宋体" panose="02010600030101010101" pitchFamily="2" charset="-122"/>
              </a:rPr>
              <a:t>XXX</a:t>
            </a:r>
            <a:r>
              <a:rPr lang="zh-CN" altLang="zh-CN" sz="1600" kern="100" dirty="0">
                <a:latin typeface="宋体" panose="02010600030101010101" pitchFamily="2" charset="-122"/>
                <a:cs typeface="宋体" panose="02010600030101010101" pitchFamily="2" charset="-122"/>
              </a:rPr>
              <a:t>功能说明书</a:t>
            </a:r>
            <a:r>
              <a:rPr lang="en-US" altLang="zh-CN" sz="1600" kern="100" dirty="0">
                <a:latin typeface="宋体" panose="02010600030101010101" pitchFamily="2" charset="-122"/>
                <a:cs typeface="宋体" panose="02010600030101010101" pitchFamily="2" charset="-122"/>
              </a:rPr>
              <a:t>.DOC</a:t>
            </a:r>
            <a:endParaRPr lang="zh-CN" altLang="zh-CN" sz="1200" kern="100" dirty="0">
              <a:latin typeface="宋体" panose="02010600030101010101" pitchFamily="2" charset="-122"/>
              <a:cs typeface="Courier New" panose="02070309020205020404" pitchFamily="49" charset="0"/>
            </a:endParaRPr>
          </a:p>
          <a:p>
            <a:pPr marL="342900" lvl="0" indent="-342900" algn="just">
              <a:spcAft>
                <a:spcPts val="0"/>
              </a:spcAft>
              <a:buFont typeface="+mj-lt"/>
              <a:buAutoNum type="arabicPeriod"/>
            </a:pPr>
            <a:r>
              <a:rPr lang="zh-CN" altLang="zh-CN" sz="1600" kern="100" dirty="0">
                <a:latin typeface="宋体" panose="02010600030101010101" pitchFamily="2" charset="-122"/>
                <a:cs typeface="宋体" panose="02010600030101010101" pitchFamily="2" charset="-122"/>
              </a:rPr>
              <a:t>原理图与</a:t>
            </a:r>
            <a:r>
              <a:rPr lang="en-US" altLang="zh-CN" sz="1600" kern="100" dirty="0">
                <a:latin typeface="宋体" panose="02010600030101010101" pitchFamily="2" charset="-122"/>
                <a:cs typeface="宋体" panose="02010600030101010101" pitchFamily="2" charset="-122"/>
              </a:rPr>
              <a:t>PCB</a:t>
            </a:r>
            <a:r>
              <a:rPr lang="zh-CN" altLang="zh-CN" sz="1600" kern="100" dirty="0">
                <a:latin typeface="宋体" panose="02010600030101010101" pitchFamily="2" charset="-122"/>
                <a:cs typeface="宋体" panose="02010600030101010101" pitchFamily="2" charset="-122"/>
              </a:rPr>
              <a:t>文件</a:t>
            </a:r>
            <a:endParaRPr lang="zh-CN" altLang="zh-CN" sz="1200" kern="100" dirty="0">
              <a:latin typeface="宋体" panose="02010600030101010101" pitchFamily="2" charset="-122"/>
              <a:cs typeface="Courier New" panose="02070309020205020404" pitchFamily="49" charset="0"/>
            </a:endParaRPr>
          </a:p>
          <a:p>
            <a:pPr marL="342900" lvl="0" indent="-342900" algn="just">
              <a:spcAft>
                <a:spcPts val="0"/>
              </a:spcAft>
              <a:buFont typeface="+mj-lt"/>
              <a:buAutoNum type="arabicPeriod"/>
            </a:pPr>
            <a:r>
              <a:rPr lang="zh-CN" altLang="zh-CN" sz="1600" kern="100" dirty="0">
                <a:latin typeface="宋体" panose="02010600030101010101" pitchFamily="2" charset="-122"/>
                <a:cs typeface="宋体" panose="02010600030101010101" pitchFamily="2" charset="-122"/>
              </a:rPr>
              <a:t>问题文档</a:t>
            </a:r>
            <a:r>
              <a:rPr lang="en-US" altLang="zh-CN" sz="1600" kern="100" dirty="0">
                <a:latin typeface="宋体" panose="02010600030101010101" pitchFamily="2" charset="-122"/>
                <a:cs typeface="宋体" panose="02010600030101010101" pitchFamily="2" charset="-122"/>
              </a:rPr>
              <a:t>.DOC</a:t>
            </a:r>
            <a:endParaRPr lang="zh-CN" altLang="zh-CN" sz="1200" kern="100" dirty="0">
              <a:latin typeface="宋体" panose="02010600030101010101" pitchFamily="2" charset="-122"/>
              <a:cs typeface="Courier New" panose="02070309020205020404" pitchFamily="49" charset="0"/>
            </a:endParaRPr>
          </a:p>
          <a:p>
            <a:pPr marL="342900" lvl="0" indent="-342900" algn="just">
              <a:spcAft>
                <a:spcPts val="0"/>
              </a:spcAft>
              <a:buFont typeface="+mj-lt"/>
              <a:buAutoNum type="arabicPeriod"/>
            </a:pPr>
            <a:r>
              <a:rPr lang="zh-CN" altLang="zh-CN" sz="1600" kern="100" dirty="0">
                <a:latin typeface="宋体" panose="02010600030101010101" pitchFamily="2" charset="-122"/>
                <a:cs typeface="宋体" panose="02010600030101010101" pitchFamily="2" charset="-122"/>
              </a:rPr>
              <a:t>模块项目讲解文件</a:t>
            </a:r>
            <a:r>
              <a:rPr lang="en-US" altLang="zh-CN" sz="1600" kern="100" dirty="0">
                <a:latin typeface="宋体" panose="02010600030101010101" pitchFamily="2" charset="-122"/>
                <a:cs typeface="宋体" panose="02010600030101010101" pitchFamily="2" charset="-122"/>
              </a:rPr>
              <a:t>.PPT</a:t>
            </a:r>
            <a:endParaRPr lang="zh-CN" altLang="zh-CN" sz="1200" kern="100" dirty="0">
              <a:latin typeface="宋体" panose="02010600030101010101" pitchFamily="2" charset="-122"/>
              <a:cs typeface="Courier New" panose="02070309020205020404" pitchFamily="49" charset="0"/>
            </a:endParaRPr>
          </a:p>
        </p:txBody>
      </p:sp>
      <p:sp>
        <p:nvSpPr>
          <p:cNvPr id="5" name="矩形 4"/>
          <p:cNvSpPr/>
          <p:nvPr/>
        </p:nvSpPr>
        <p:spPr>
          <a:xfrm>
            <a:off x="36446" y="1791547"/>
            <a:ext cx="5290931" cy="5016758"/>
          </a:xfrm>
          <a:prstGeom prst="rect">
            <a:avLst/>
          </a:prstGeom>
        </p:spPr>
        <p:txBody>
          <a:bodyPr wrap="square">
            <a:spAutoFit/>
          </a:bodyPr>
          <a:lstStyle/>
          <a:p>
            <a:pPr algn="just">
              <a:spcAft>
                <a:spcPts val="0"/>
              </a:spcAft>
            </a:pPr>
            <a:r>
              <a:rPr lang="en-US" altLang="zh-CN" sz="1400" kern="100" dirty="0">
                <a:latin typeface="宋体" panose="02010600030101010101" pitchFamily="2" charset="-122"/>
                <a:cs typeface="宋体" panose="02010600030101010101" pitchFamily="2" charset="-122"/>
              </a:rPr>
              <a:t>[</a:t>
            </a:r>
            <a:r>
              <a:rPr lang="zh-CN" altLang="zh-CN" sz="1400" kern="100" dirty="0">
                <a:latin typeface="宋体" panose="02010600030101010101" pitchFamily="2" charset="-122"/>
                <a:cs typeface="宋体" panose="02010600030101010101" pitchFamily="2" charset="-122"/>
              </a:rPr>
              <a:t>要求</a:t>
            </a:r>
            <a:r>
              <a:rPr lang="en-US" altLang="zh-CN" sz="1400" kern="100" dirty="0">
                <a:latin typeface="宋体" panose="02010600030101010101" pitchFamily="2" charset="-122"/>
                <a:cs typeface="宋体" panose="02010600030101010101" pitchFamily="2" charset="-122"/>
              </a:rPr>
              <a:t>]</a:t>
            </a:r>
            <a:endParaRPr lang="zh-CN" altLang="zh-CN" sz="1100" kern="100" dirty="0">
              <a:latin typeface="宋体" panose="02010600030101010101" pitchFamily="2" charset="-122"/>
              <a:cs typeface="Courier New" panose="02070309020205020404" pitchFamily="49" charset="0"/>
            </a:endParaRPr>
          </a:p>
          <a:p>
            <a:pPr marL="266700" algn="just">
              <a:spcAft>
                <a:spcPts val="0"/>
              </a:spcAft>
            </a:pPr>
            <a:r>
              <a:rPr lang="en-US" altLang="zh-CN" sz="1400" kern="100" dirty="0">
                <a:latin typeface="宋体" panose="02010600030101010101" pitchFamily="2" charset="-122"/>
                <a:cs typeface="宋体" panose="02010600030101010101" pitchFamily="2" charset="-122"/>
              </a:rPr>
              <a:t>1</a:t>
            </a:r>
            <a:r>
              <a:rPr lang="zh-CN" altLang="zh-CN" sz="1400" kern="100" dirty="0">
                <a:latin typeface="宋体" panose="02010600030101010101" pitchFamily="2" charset="-122"/>
                <a:cs typeface="宋体" panose="02010600030101010101" pitchFamily="2" charset="-122"/>
              </a:rPr>
              <a:t>、必须写出算法文档（中文、伪代码均可）</a:t>
            </a:r>
            <a:r>
              <a:rPr lang="en-US" altLang="zh-CN" sz="1400" kern="100" dirty="0">
                <a:latin typeface="宋体" panose="02010600030101010101" pitchFamily="2" charset="-122"/>
                <a:cs typeface="宋体" panose="02010600030101010101" pitchFamily="2" charset="-122"/>
              </a:rPr>
              <a:t>					</a:t>
            </a:r>
            <a:endParaRPr lang="zh-CN" altLang="zh-CN" sz="1100" kern="100" dirty="0">
              <a:latin typeface="宋体" panose="02010600030101010101" pitchFamily="2" charset="-122"/>
              <a:cs typeface="Courier New" panose="02070309020205020404" pitchFamily="49" charset="0"/>
            </a:endParaRPr>
          </a:p>
          <a:p>
            <a:pPr indent="266700" algn="just">
              <a:spcAft>
                <a:spcPts val="0"/>
              </a:spcAft>
            </a:pPr>
            <a:r>
              <a:rPr lang="en-US" altLang="zh-CN" sz="1400" kern="100" dirty="0">
                <a:latin typeface="宋体" panose="02010600030101010101" pitchFamily="2" charset="-122"/>
                <a:cs typeface="宋体" panose="02010600030101010101" pitchFamily="2" charset="-122"/>
              </a:rPr>
              <a:t>[</a:t>
            </a:r>
            <a:r>
              <a:rPr lang="zh-CN" altLang="zh-CN" sz="1400" kern="100" dirty="0">
                <a:latin typeface="宋体" panose="02010600030101010101" pitchFamily="2" charset="-122"/>
                <a:cs typeface="宋体" panose="02010600030101010101" pitchFamily="2" charset="-122"/>
              </a:rPr>
              <a:t>注意</a:t>
            </a:r>
            <a:r>
              <a:rPr lang="en-US" altLang="zh-CN" sz="1400" kern="100" dirty="0">
                <a:latin typeface="宋体" panose="02010600030101010101" pitchFamily="2" charset="-122"/>
                <a:cs typeface="宋体" panose="02010600030101010101" pitchFamily="2" charset="-122"/>
              </a:rPr>
              <a:t>]</a:t>
            </a:r>
            <a:endParaRPr lang="zh-CN" altLang="zh-CN" sz="1100" kern="100" dirty="0">
              <a:latin typeface="宋体" panose="02010600030101010101" pitchFamily="2" charset="-122"/>
              <a:cs typeface="Courier New" panose="02070309020205020404" pitchFamily="49" charset="0"/>
            </a:endParaRPr>
          </a:p>
          <a:p>
            <a:pPr marL="266700" indent="266700" algn="just">
              <a:spcAft>
                <a:spcPts val="0"/>
              </a:spcAft>
            </a:pPr>
            <a:r>
              <a:rPr lang="en-US" altLang="zh-CN" sz="1400" kern="100" dirty="0">
                <a:latin typeface="宋体" panose="02010600030101010101" pitchFamily="2" charset="-122"/>
                <a:cs typeface="宋体" panose="02010600030101010101" pitchFamily="2" charset="-122"/>
              </a:rPr>
              <a:t>1</a:t>
            </a:r>
            <a:r>
              <a:rPr lang="zh-CN" altLang="zh-CN" sz="1400" kern="100" dirty="0">
                <a:latin typeface="宋体" panose="02010600030101010101" pitchFamily="2" charset="-122"/>
                <a:cs typeface="宋体" panose="02010600030101010101" pitchFamily="2" charset="-122"/>
              </a:rPr>
              <a:t>、主程序一个算法</a:t>
            </a:r>
            <a:r>
              <a:rPr lang="en-US" altLang="zh-CN" sz="1400" kern="100" dirty="0">
                <a:latin typeface="宋体" panose="02010600030101010101" pitchFamily="2" charset="-122"/>
                <a:cs typeface="宋体" panose="02010600030101010101" pitchFamily="2" charset="-122"/>
              </a:rPr>
              <a:t>	</a:t>
            </a:r>
            <a:endParaRPr lang="zh-CN" altLang="zh-CN" sz="1100" kern="100" dirty="0">
              <a:latin typeface="宋体" panose="02010600030101010101" pitchFamily="2" charset="-122"/>
              <a:cs typeface="Courier New" panose="02070309020205020404" pitchFamily="49" charset="0"/>
            </a:endParaRPr>
          </a:p>
          <a:p>
            <a:pPr marL="342900" lvl="0" indent="-342900" algn="just">
              <a:spcAft>
                <a:spcPts val="0"/>
              </a:spcAft>
              <a:buFont typeface="+mj-lt"/>
              <a:buAutoNum type="arabicPeriod" startAt="2"/>
            </a:pPr>
            <a:r>
              <a:rPr lang="zh-CN" altLang="zh-CN" sz="1400" kern="100" dirty="0">
                <a:latin typeface="宋体" panose="02010600030101010101" pitchFamily="2" charset="-122"/>
                <a:cs typeface="宋体" panose="02010600030101010101" pitchFamily="2" charset="-122"/>
              </a:rPr>
              <a:t>每个子程序（函数）各自一个算法</a:t>
            </a:r>
            <a:endParaRPr lang="zh-CN" altLang="zh-CN" sz="1100" kern="100" dirty="0">
              <a:latin typeface="宋体" panose="02010600030101010101" pitchFamily="2" charset="-122"/>
              <a:cs typeface="Courier New" panose="02070309020205020404" pitchFamily="49" charset="0"/>
            </a:endParaRPr>
          </a:p>
          <a:p>
            <a:pPr indent="266700" algn="just">
              <a:spcAft>
                <a:spcPts val="0"/>
              </a:spcAft>
            </a:pPr>
            <a:r>
              <a:rPr lang="en-US" altLang="zh-CN" sz="1400" kern="100" dirty="0">
                <a:latin typeface="宋体" panose="02010600030101010101" pitchFamily="2" charset="-122"/>
                <a:cs typeface="宋体" panose="02010600030101010101" pitchFamily="2" charset="-122"/>
              </a:rPr>
              <a:t>2</a:t>
            </a:r>
            <a:r>
              <a:rPr lang="zh-CN" altLang="zh-CN" sz="1400" kern="100" dirty="0">
                <a:latin typeface="宋体" panose="02010600030101010101" pitchFamily="2" charset="-122"/>
                <a:cs typeface="宋体" panose="02010600030101010101" pitchFamily="2" charset="-122"/>
              </a:rPr>
              <a:t>、必须画出程序流程图</a:t>
            </a:r>
            <a:r>
              <a:rPr lang="en-US" altLang="zh-CN" sz="1400" kern="100" dirty="0">
                <a:latin typeface="宋体" panose="02010600030101010101" pitchFamily="2" charset="-122"/>
                <a:cs typeface="宋体" panose="02010600030101010101" pitchFamily="2" charset="-122"/>
              </a:rPr>
              <a:t>		</a:t>
            </a:r>
            <a:endParaRPr lang="zh-CN" altLang="zh-CN" sz="1100" kern="100" dirty="0">
              <a:latin typeface="宋体" panose="02010600030101010101" pitchFamily="2" charset="-122"/>
              <a:cs typeface="Courier New" panose="02070309020205020404" pitchFamily="49" charset="0"/>
            </a:endParaRPr>
          </a:p>
          <a:p>
            <a:pPr indent="266700" algn="just">
              <a:spcAft>
                <a:spcPts val="0"/>
              </a:spcAft>
            </a:pPr>
            <a:r>
              <a:rPr lang="en-US" altLang="zh-CN" sz="1400" kern="100" dirty="0">
                <a:latin typeface="宋体" panose="02010600030101010101" pitchFamily="2" charset="-122"/>
                <a:cs typeface="宋体" panose="02010600030101010101" pitchFamily="2" charset="-122"/>
              </a:rPr>
              <a:t>[</a:t>
            </a:r>
            <a:r>
              <a:rPr lang="zh-CN" altLang="zh-CN" sz="1400" kern="100" dirty="0">
                <a:latin typeface="宋体" panose="02010600030101010101" pitchFamily="2" charset="-122"/>
                <a:cs typeface="宋体" panose="02010600030101010101" pitchFamily="2" charset="-122"/>
              </a:rPr>
              <a:t>注意</a:t>
            </a:r>
            <a:r>
              <a:rPr lang="en-US" altLang="zh-CN" sz="1400" kern="100" dirty="0">
                <a:latin typeface="宋体" panose="02010600030101010101" pitchFamily="2" charset="-122"/>
                <a:cs typeface="宋体" panose="02010600030101010101" pitchFamily="2" charset="-122"/>
              </a:rPr>
              <a:t>]</a:t>
            </a:r>
            <a:endParaRPr lang="zh-CN" altLang="zh-CN" sz="1100" kern="100" dirty="0">
              <a:latin typeface="宋体" panose="02010600030101010101" pitchFamily="2" charset="-122"/>
              <a:cs typeface="Courier New" panose="02070309020205020404" pitchFamily="49" charset="0"/>
            </a:endParaRPr>
          </a:p>
          <a:p>
            <a:pPr marL="266700" indent="266700" algn="just">
              <a:spcAft>
                <a:spcPts val="0"/>
              </a:spcAft>
            </a:pPr>
            <a:r>
              <a:rPr lang="en-US" altLang="zh-CN" sz="1400" kern="100" dirty="0">
                <a:latin typeface="宋体" panose="02010600030101010101" pitchFamily="2" charset="-122"/>
                <a:cs typeface="宋体" panose="02010600030101010101" pitchFamily="2" charset="-122"/>
              </a:rPr>
              <a:t>1</a:t>
            </a:r>
            <a:r>
              <a:rPr lang="zh-CN" altLang="zh-CN" sz="1400" kern="100" dirty="0">
                <a:latin typeface="宋体" panose="02010600030101010101" pitchFamily="2" charset="-122"/>
                <a:cs typeface="宋体" panose="02010600030101010101" pitchFamily="2" charset="-122"/>
              </a:rPr>
              <a:t>、主程序一个程序流程图</a:t>
            </a:r>
            <a:r>
              <a:rPr lang="en-US" altLang="zh-CN" sz="1400" kern="100" dirty="0">
                <a:latin typeface="宋体" panose="02010600030101010101" pitchFamily="2" charset="-122"/>
                <a:cs typeface="宋体" panose="02010600030101010101" pitchFamily="2" charset="-122"/>
              </a:rPr>
              <a:t>	</a:t>
            </a:r>
            <a:endParaRPr lang="zh-CN" altLang="zh-CN" sz="1100" kern="100" dirty="0">
              <a:latin typeface="宋体" panose="02010600030101010101" pitchFamily="2" charset="-122"/>
              <a:cs typeface="Courier New" panose="02070309020205020404" pitchFamily="49" charset="0"/>
            </a:endParaRPr>
          </a:p>
          <a:p>
            <a:pPr marL="342900" lvl="0" indent="-342900" algn="just">
              <a:spcAft>
                <a:spcPts val="0"/>
              </a:spcAft>
              <a:buFont typeface="+mj-lt"/>
              <a:buAutoNum type="arabicPeriod" startAt="2"/>
            </a:pPr>
            <a:r>
              <a:rPr lang="zh-CN" altLang="zh-CN" sz="1400" kern="100" dirty="0">
                <a:latin typeface="宋体" panose="02010600030101010101" pitchFamily="2" charset="-122"/>
                <a:cs typeface="宋体" panose="02010600030101010101" pitchFamily="2" charset="-122"/>
              </a:rPr>
              <a:t>每个子程序（函数）各自一个程序流程图</a:t>
            </a:r>
            <a:r>
              <a:rPr lang="en-US" altLang="zh-CN" sz="1400" kern="100" dirty="0">
                <a:latin typeface="宋体" panose="02010600030101010101" pitchFamily="2" charset="-122"/>
                <a:cs typeface="宋体" panose="02010600030101010101" pitchFamily="2" charset="-122"/>
              </a:rPr>
              <a:t>	</a:t>
            </a:r>
            <a:endParaRPr lang="zh-CN" altLang="zh-CN" sz="1100" kern="100" dirty="0">
              <a:latin typeface="宋体" panose="02010600030101010101" pitchFamily="2" charset="-122"/>
              <a:cs typeface="Courier New" panose="02070309020205020404" pitchFamily="49" charset="0"/>
            </a:endParaRPr>
          </a:p>
          <a:p>
            <a:pPr marL="342900" lvl="0" indent="-342900" algn="just">
              <a:spcAft>
                <a:spcPts val="0"/>
              </a:spcAft>
              <a:buFont typeface="+mj-lt"/>
              <a:buAutoNum type="arabicPeriod" startAt="2"/>
            </a:pPr>
            <a:r>
              <a:rPr lang="zh-CN" altLang="zh-CN" sz="1400" kern="100" dirty="0">
                <a:latin typeface="宋体" panose="02010600030101010101" pitchFamily="2" charset="-122"/>
                <a:cs typeface="宋体" panose="02010600030101010101" pitchFamily="2" charset="-122"/>
              </a:rPr>
              <a:t>源代码上交与注释规范。</a:t>
            </a:r>
            <a:endParaRPr lang="zh-CN" altLang="zh-CN" sz="1100" kern="100" dirty="0">
              <a:latin typeface="宋体" panose="02010600030101010101" pitchFamily="2" charset="-122"/>
              <a:cs typeface="Courier New" panose="02070309020205020404" pitchFamily="49" charset="0"/>
            </a:endParaRPr>
          </a:p>
          <a:p>
            <a:pPr marL="342900" lvl="0" indent="-342900" algn="just">
              <a:spcAft>
                <a:spcPts val="0"/>
              </a:spcAft>
              <a:buFont typeface="+mj-lt"/>
              <a:buAutoNum type="arabicPeriod" startAt="2"/>
            </a:pPr>
            <a:r>
              <a:rPr lang="zh-CN" altLang="zh-CN" sz="1400" kern="100" dirty="0">
                <a:latin typeface="宋体" panose="02010600030101010101" pitchFamily="2" charset="-122"/>
                <a:cs typeface="宋体" panose="02010600030101010101" pitchFamily="2" charset="-122"/>
              </a:rPr>
              <a:t>硬件测试文档</a:t>
            </a:r>
            <a:r>
              <a:rPr lang="en-US" altLang="zh-CN" sz="1400" kern="100" dirty="0">
                <a:latin typeface="宋体" panose="02010600030101010101" pitchFamily="2" charset="-122"/>
                <a:cs typeface="宋体" panose="02010600030101010101" pitchFamily="2" charset="-122"/>
              </a:rPr>
              <a:t>,</a:t>
            </a:r>
            <a:r>
              <a:rPr lang="zh-CN" altLang="zh-CN" sz="1400" kern="100" dirty="0">
                <a:latin typeface="宋体" panose="02010600030101010101" pitchFamily="2" charset="-122"/>
                <a:cs typeface="宋体" panose="02010600030101010101" pitchFamily="2" charset="-122"/>
              </a:rPr>
              <a:t>硬件测试文档上交文件名为：</a:t>
            </a:r>
            <a:endParaRPr lang="zh-CN" altLang="zh-CN" sz="1100" kern="100" dirty="0">
              <a:latin typeface="宋体" panose="02010600030101010101" pitchFamily="2" charset="-122"/>
              <a:cs typeface="Courier New" panose="02070309020205020404" pitchFamily="49" charset="0"/>
            </a:endParaRPr>
          </a:p>
          <a:p>
            <a:pPr algn="just">
              <a:spcAft>
                <a:spcPts val="0"/>
              </a:spcAft>
            </a:pPr>
            <a:r>
              <a:rPr lang="en-US" altLang="zh-CN" sz="1400" kern="100" dirty="0">
                <a:latin typeface="宋体" panose="02010600030101010101" pitchFamily="2" charset="-122"/>
                <a:cs typeface="宋体" panose="02010600030101010101" pitchFamily="2" charset="-122"/>
              </a:rPr>
              <a:t>		XXX</a:t>
            </a:r>
            <a:r>
              <a:rPr lang="zh-CN" altLang="zh-CN" sz="1400" kern="100" dirty="0">
                <a:latin typeface="宋体" panose="02010600030101010101" pitchFamily="2" charset="-122"/>
                <a:cs typeface="宋体" panose="02010600030101010101" pitchFamily="2" charset="-122"/>
              </a:rPr>
              <a:t>硬件测试文档</a:t>
            </a:r>
            <a:r>
              <a:rPr lang="en-US" altLang="zh-CN" sz="1400" kern="100" dirty="0">
                <a:latin typeface="宋体" panose="02010600030101010101" pitchFamily="2" charset="-122"/>
                <a:cs typeface="宋体" panose="02010600030101010101" pitchFamily="2" charset="-122"/>
              </a:rPr>
              <a:t>.Doc</a:t>
            </a:r>
            <a:endParaRPr lang="zh-CN" altLang="zh-CN" sz="1100" kern="100" dirty="0">
              <a:latin typeface="宋体" panose="02010600030101010101" pitchFamily="2" charset="-122"/>
              <a:cs typeface="Courier New" panose="02070309020205020404" pitchFamily="49" charset="0"/>
            </a:endParaRPr>
          </a:p>
          <a:p>
            <a:pPr indent="266700" algn="just">
              <a:spcAft>
                <a:spcPts val="0"/>
              </a:spcAft>
            </a:pPr>
            <a:r>
              <a:rPr lang="en-US" altLang="zh-CN" sz="1400" kern="100" dirty="0">
                <a:latin typeface="宋体" panose="02010600030101010101" pitchFamily="2" charset="-122"/>
                <a:cs typeface="宋体" panose="02010600030101010101" pitchFamily="2" charset="-122"/>
              </a:rPr>
              <a:t>5</a:t>
            </a:r>
            <a:r>
              <a:rPr lang="zh-CN" altLang="zh-CN" sz="1400" kern="100" dirty="0">
                <a:latin typeface="宋体" panose="02010600030101010101" pitchFamily="2" charset="-122"/>
                <a:cs typeface="宋体" panose="02010600030101010101" pitchFamily="2" charset="-122"/>
              </a:rPr>
              <a:t>、必须给出软件代码测试的测试用例表格</a:t>
            </a:r>
            <a:r>
              <a:rPr lang="en-US" altLang="zh-CN" sz="1400" kern="100" dirty="0">
                <a:latin typeface="宋体" panose="02010600030101010101" pitchFamily="2" charset="-122"/>
                <a:cs typeface="宋体" panose="02010600030101010101" pitchFamily="2" charset="-122"/>
              </a:rPr>
              <a:t>,</a:t>
            </a:r>
            <a:r>
              <a:rPr lang="zh-CN" altLang="zh-CN" sz="1400" kern="100" dirty="0">
                <a:latin typeface="宋体" panose="02010600030101010101" pitchFamily="2" charset="-122"/>
                <a:cs typeface="宋体" panose="02010600030101010101" pitchFamily="2" charset="-122"/>
              </a:rPr>
              <a:t>软件代码测试文档上交文件名为：</a:t>
            </a:r>
            <a:endParaRPr lang="zh-CN" altLang="zh-CN" sz="1100" kern="100" dirty="0">
              <a:latin typeface="宋体" panose="02010600030101010101" pitchFamily="2" charset="-122"/>
              <a:cs typeface="Courier New" panose="02070309020205020404" pitchFamily="49" charset="0"/>
            </a:endParaRPr>
          </a:p>
          <a:p>
            <a:pPr algn="just">
              <a:spcAft>
                <a:spcPts val="0"/>
              </a:spcAft>
            </a:pPr>
            <a:r>
              <a:rPr lang="en-US" altLang="zh-CN" sz="1400" kern="100" dirty="0">
                <a:latin typeface="宋体" panose="02010600030101010101" pitchFamily="2" charset="-122"/>
                <a:cs typeface="宋体" panose="02010600030101010101" pitchFamily="2" charset="-122"/>
              </a:rPr>
              <a:t>		XXX</a:t>
            </a:r>
            <a:r>
              <a:rPr lang="zh-CN" altLang="zh-CN" sz="1400" kern="100" dirty="0">
                <a:latin typeface="宋体" panose="02010600030101010101" pitchFamily="2" charset="-122"/>
                <a:cs typeface="宋体" panose="02010600030101010101" pitchFamily="2" charset="-122"/>
              </a:rPr>
              <a:t>软件测试文档</a:t>
            </a:r>
            <a:r>
              <a:rPr lang="en-US" altLang="zh-CN" sz="1400" kern="100" dirty="0">
                <a:latin typeface="宋体" panose="02010600030101010101" pitchFamily="2" charset="-122"/>
                <a:cs typeface="宋体" panose="02010600030101010101" pitchFamily="2" charset="-122"/>
              </a:rPr>
              <a:t>.DOC</a:t>
            </a:r>
            <a:endParaRPr lang="zh-CN" altLang="zh-CN" sz="1100" kern="100" dirty="0">
              <a:latin typeface="宋体" panose="02010600030101010101" pitchFamily="2" charset="-122"/>
              <a:cs typeface="Courier New" panose="02070309020205020404" pitchFamily="49" charset="0"/>
            </a:endParaRPr>
          </a:p>
          <a:p>
            <a:pPr indent="266700" algn="just">
              <a:spcAft>
                <a:spcPts val="0"/>
              </a:spcAft>
            </a:pPr>
            <a:r>
              <a:rPr lang="en-US" altLang="zh-CN" sz="1400" kern="100" dirty="0">
                <a:latin typeface="宋体" panose="02010600030101010101" pitchFamily="2" charset="-122"/>
                <a:cs typeface="宋体" panose="02010600030101010101" pitchFamily="2" charset="-122"/>
              </a:rPr>
              <a:t>6</a:t>
            </a:r>
            <a:r>
              <a:rPr lang="zh-CN" altLang="zh-CN" sz="1400" kern="100" dirty="0">
                <a:latin typeface="宋体" panose="02010600030101010101" pitchFamily="2" charset="-122"/>
                <a:cs typeface="宋体" panose="02010600030101010101" pitchFamily="2" charset="-122"/>
              </a:rPr>
              <a:t>、必须给出实体系统功能的功能说明书</a:t>
            </a:r>
            <a:r>
              <a:rPr lang="en-US" altLang="zh-CN" sz="1400" kern="100" dirty="0">
                <a:latin typeface="宋体" panose="02010600030101010101" pitchFamily="2" charset="-122"/>
                <a:cs typeface="宋体" panose="02010600030101010101" pitchFamily="2" charset="-122"/>
              </a:rPr>
              <a:t>,</a:t>
            </a:r>
            <a:r>
              <a:rPr lang="zh-CN" altLang="zh-CN" sz="1400" kern="100" dirty="0">
                <a:latin typeface="宋体" panose="02010600030101010101" pitchFamily="2" charset="-122"/>
                <a:cs typeface="宋体" panose="02010600030101010101" pitchFamily="2" charset="-122"/>
              </a:rPr>
              <a:t>功能说明书上交文件名为：</a:t>
            </a:r>
            <a:endParaRPr lang="zh-CN" altLang="zh-CN" sz="1100" kern="100" dirty="0">
              <a:latin typeface="宋体" panose="02010600030101010101" pitchFamily="2" charset="-122"/>
              <a:cs typeface="Courier New" panose="02070309020205020404" pitchFamily="49" charset="0"/>
            </a:endParaRPr>
          </a:p>
          <a:p>
            <a:pPr algn="just">
              <a:spcAft>
                <a:spcPts val="0"/>
              </a:spcAft>
            </a:pPr>
            <a:r>
              <a:rPr lang="en-US" altLang="zh-CN" sz="1400" kern="100" dirty="0">
                <a:latin typeface="宋体" panose="02010600030101010101" pitchFamily="2" charset="-122"/>
                <a:cs typeface="宋体" panose="02010600030101010101" pitchFamily="2" charset="-122"/>
              </a:rPr>
              <a:t>		XXX</a:t>
            </a:r>
            <a:r>
              <a:rPr lang="zh-CN" altLang="zh-CN" sz="1400" kern="100" dirty="0">
                <a:latin typeface="宋体" panose="02010600030101010101" pitchFamily="2" charset="-122"/>
                <a:cs typeface="宋体" panose="02010600030101010101" pitchFamily="2" charset="-122"/>
              </a:rPr>
              <a:t>功能说明书</a:t>
            </a:r>
            <a:r>
              <a:rPr lang="en-US" altLang="zh-CN" sz="1400" kern="100" dirty="0">
                <a:latin typeface="宋体" panose="02010600030101010101" pitchFamily="2" charset="-122"/>
                <a:cs typeface="宋体" panose="02010600030101010101" pitchFamily="2" charset="-122"/>
              </a:rPr>
              <a:t>.DOC			</a:t>
            </a:r>
            <a:endParaRPr lang="zh-CN" altLang="zh-CN" sz="1100" kern="100" dirty="0">
              <a:latin typeface="宋体" panose="02010600030101010101" pitchFamily="2" charset="-122"/>
              <a:cs typeface="Courier New" panose="02070309020205020404" pitchFamily="49" charset="0"/>
            </a:endParaRPr>
          </a:p>
          <a:p>
            <a:pPr indent="266700" algn="just">
              <a:spcAft>
                <a:spcPts val="0"/>
              </a:spcAft>
            </a:pPr>
            <a:r>
              <a:rPr lang="en-US" altLang="zh-CN" sz="1400" kern="100" dirty="0">
                <a:latin typeface="宋体" panose="02010600030101010101" pitchFamily="2" charset="-122"/>
                <a:cs typeface="宋体" panose="02010600030101010101" pitchFamily="2" charset="-122"/>
              </a:rPr>
              <a:t>7</a:t>
            </a:r>
            <a:r>
              <a:rPr lang="zh-CN" altLang="zh-CN" sz="1400" kern="100" dirty="0">
                <a:latin typeface="宋体" panose="02010600030101010101" pitchFamily="2" charset="-122"/>
                <a:cs typeface="宋体" panose="02010600030101010101" pitchFamily="2" charset="-122"/>
              </a:rPr>
              <a:t>、原理图、</a:t>
            </a:r>
            <a:r>
              <a:rPr lang="en-US" altLang="zh-CN" sz="1400" kern="100" dirty="0">
                <a:latin typeface="宋体" panose="02010600030101010101" pitchFamily="2" charset="-122"/>
                <a:cs typeface="宋体" panose="02010600030101010101" pitchFamily="2" charset="-122"/>
              </a:rPr>
              <a:t>PCB</a:t>
            </a:r>
            <a:r>
              <a:rPr lang="zh-CN" altLang="zh-CN" sz="1400" kern="100" dirty="0">
                <a:latin typeface="宋体" panose="02010600030101010101" pitchFamily="2" charset="-122"/>
                <a:cs typeface="宋体" panose="02010600030101010101" pitchFamily="2" charset="-122"/>
              </a:rPr>
              <a:t>文档。原理图与</a:t>
            </a:r>
            <a:r>
              <a:rPr lang="en-US" altLang="zh-CN" sz="1400" kern="100" dirty="0">
                <a:latin typeface="宋体" panose="02010600030101010101" pitchFamily="2" charset="-122"/>
                <a:cs typeface="宋体" panose="02010600030101010101" pitchFamily="2" charset="-122"/>
              </a:rPr>
              <a:t>PCB</a:t>
            </a:r>
            <a:r>
              <a:rPr lang="zh-CN" altLang="zh-CN" sz="1400" kern="100" dirty="0">
                <a:latin typeface="宋体" panose="02010600030101010101" pitchFamily="2" charset="-122"/>
                <a:cs typeface="宋体" panose="02010600030101010101" pitchFamily="2" charset="-122"/>
              </a:rPr>
              <a:t>文档依照要求完成即可。</a:t>
            </a:r>
            <a:endParaRPr lang="zh-CN" altLang="zh-CN" sz="1100" kern="100" dirty="0">
              <a:latin typeface="宋体" panose="02010600030101010101" pitchFamily="2" charset="-122"/>
              <a:cs typeface="Courier New" panose="02070309020205020404" pitchFamily="49" charset="0"/>
            </a:endParaRPr>
          </a:p>
          <a:p>
            <a:pPr indent="266700" algn="just">
              <a:spcAft>
                <a:spcPts val="0"/>
              </a:spcAft>
            </a:pPr>
            <a:r>
              <a:rPr lang="en-US" altLang="zh-CN" sz="1400" kern="100" dirty="0">
                <a:latin typeface="宋体" panose="02010600030101010101" pitchFamily="2" charset="-122"/>
                <a:cs typeface="宋体" panose="02010600030101010101" pitchFamily="2" charset="-122"/>
              </a:rPr>
              <a:t>8</a:t>
            </a:r>
            <a:r>
              <a:rPr lang="zh-CN" altLang="zh-CN" sz="1400" kern="100" dirty="0">
                <a:latin typeface="宋体" panose="02010600030101010101" pitchFamily="2" charset="-122"/>
                <a:cs typeface="宋体" panose="02010600030101010101" pitchFamily="2" charset="-122"/>
              </a:rPr>
              <a:t>、本项目完成过程中的问题文档</a:t>
            </a:r>
            <a:r>
              <a:rPr lang="en-US" altLang="zh-CN" sz="1400" kern="100" dirty="0">
                <a:latin typeface="宋体" panose="02010600030101010101" pitchFamily="2" charset="-122"/>
                <a:cs typeface="宋体" panose="02010600030101010101" pitchFamily="2" charset="-122"/>
              </a:rPr>
              <a:t>,</a:t>
            </a:r>
            <a:r>
              <a:rPr lang="zh-CN" altLang="zh-CN" sz="1400" kern="100" dirty="0">
                <a:latin typeface="宋体" panose="02010600030101010101" pitchFamily="2" charset="-122"/>
                <a:cs typeface="宋体" panose="02010600030101010101" pitchFamily="2" charset="-122"/>
              </a:rPr>
              <a:t>上交文件名为：</a:t>
            </a:r>
            <a:endParaRPr lang="zh-CN" altLang="zh-CN" sz="1100" kern="100" dirty="0">
              <a:latin typeface="宋体" panose="02010600030101010101" pitchFamily="2" charset="-122"/>
              <a:cs typeface="Courier New" panose="02070309020205020404" pitchFamily="49" charset="0"/>
            </a:endParaRPr>
          </a:p>
          <a:p>
            <a:pPr marL="228600" indent="266700" algn="just">
              <a:spcAft>
                <a:spcPts val="0"/>
              </a:spcAft>
            </a:pPr>
            <a:r>
              <a:rPr lang="zh-CN" altLang="zh-CN" sz="1400" kern="100" dirty="0">
                <a:latin typeface="宋体" panose="02010600030101010101" pitchFamily="2" charset="-122"/>
                <a:cs typeface="宋体" panose="02010600030101010101" pitchFamily="2" charset="-122"/>
              </a:rPr>
              <a:t>问题文档</a:t>
            </a:r>
            <a:r>
              <a:rPr lang="en-US" altLang="zh-CN" sz="1400" kern="100" dirty="0">
                <a:latin typeface="宋体" panose="02010600030101010101" pitchFamily="2" charset="-122"/>
                <a:cs typeface="宋体" panose="02010600030101010101" pitchFamily="2" charset="-122"/>
              </a:rPr>
              <a:t>.DOC</a:t>
            </a:r>
            <a:endParaRPr lang="zh-CN" altLang="zh-CN" sz="11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8746059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7.3</a:t>
            </a:r>
            <a:r>
              <a:rPr lang="zh-CN" altLang="zh-CN" b="1" dirty="0"/>
              <a:t>硬件系统设计与实现</a:t>
            </a:r>
            <a:endParaRPr lang="zh-CN" altLang="en-US" dirty="0"/>
          </a:p>
        </p:txBody>
      </p:sp>
      <p:sp>
        <p:nvSpPr>
          <p:cNvPr id="3" name="内容占位符 2"/>
          <p:cNvSpPr>
            <a:spLocks noGrp="1"/>
          </p:cNvSpPr>
          <p:nvPr>
            <p:ph idx="1"/>
          </p:nvPr>
        </p:nvSpPr>
        <p:spPr>
          <a:xfrm>
            <a:off x="0" y="1881322"/>
            <a:ext cx="11754678" cy="4883289"/>
          </a:xfrm>
        </p:spPr>
        <p:txBody>
          <a:bodyPr>
            <a:normAutofit fontScale="85000" lnSpcReduction="20000"/>
          </a:bodyPr>
          <a:lstStyle/>
          <a:p>
            <a:r>
              <a:rPr lang="zh-CN" altLang="en-US" dirty="0" smtClean="0"/>
              <a:t>图</a:t>
            </a:r>
            <a:r>
              <a:rPr lang="en-US" altLang="zh-CN" dirty="0" smtClean="0"/>
              <a:t>7.2</a:t>
            </a:r>
            <a:r>
              <a:rPr lang="zh-CN" altLang="en-US" dirty="0" smtClean="0"/>
              <a:t>的问题：</a:t>
            </a:r>
            <a:endParaRPr lang="en-US" altLang="zh-CN" dirty="0" smtClean="0"/>
          </a:p>
          <a:p>
            <a:r>
              <a:rPr lang="zh-CN" altLang="zh-CN" dirty="0"/>
              <a:t>硬件部分：</a:t>
            </a:r>
          </a:p>
          <a:p>
            <a:pPr marL="0" lvl="0" indent="0">
              <a:buNone/>
            </a:pPr>
            <a:r>
              <a:rPr lang="en-US" altLang="zh-CN" dirty="0" smtClean="0"/>
              <a:t>	</a:t>
            </a:r>
            <a:r>
              <a:rPr lang="zh-CN" altLang="zh-CN" dirty="0" smtClean="0"/>
              <a:t>光</a:t>
            </a:r>
            <a:r>
              <a:rPr lang="zh-CN" altLang="zh-CN" dirty="0"/>
              <a:t>电传感器模块与单片机主控系统如何连接？</a:t>
            </a:r>
          </a:p>
          <a:p>
            <a:pPr marL="0" lvl="0" indent="0">
              <a:buNone/>
            </a:pPr>
            <a:r>
              <a:rPr lang="en-US" altLang="zh-CN" dirty="0" smtClean="0"/>
              <a:t>	</a:t>
            </a:r>
            <a:r>
              <a:rPr lang="zh-CN" altLang="zh-CN" dirty="0" smtClean="0"/>
              <a:t>继</a:t>
            </a:r>
            <a:r>
              <a:rPr lang="zh-CN" altLang="zh-CN" dirty="0"/>
              <a:t>电器模块与单片机主控系统如何连接？</a:t>
            </a:r>
          </a:p>
          <a:p>
            <a:pPr marL="0" lvl="0" indent="0">
              <a:buNone/>
            </a:pPr>
            <a:r>
              <a:rPr lang="en-US" altLang="zh-CN" dirty="0" smtClean="0"/>
              <a:t>	LED</a:t>
            </a:r>
            <a:r>
              <a:rPr lang="zh-CN" altLang="zh-CN" dirty="0"/>
              <a:t>模块与单片机主控系统如何连接？</a:t>
            </a:r>
          </a:p>
          <a:p>
            <a:r>
              <a:rPr lang="zh-CN" altLang="zh-CN" dirty="0"/>
              <a:t>软件部分：</a:t>
            </a:r>
          </a:p>
          <a:p>
            <a:pPr marL="0" lvl="0" indent="0">
              <a:buNone/>
            </a:pPr>
            <a:r>
              <a:rPr lang="en-US" altLang="zh-CN" dirty="0" smtClean="0"/>
              <a:t>	</a:t>
            </a:r>
            <a:r>
              <a:rPr lang="zh-CN" altLang="zh-CN" dirty="0" smtClean="0"/>
              <a:t>整</a:t>
            </a:r>
            <a:r>
              <a:rPr lang="zh-CN" altLang="zh-CN" dirty="0"/>
              <a:t>个系统行为是什么？</a:t>
            </a:r>
          </a:p>
          <a:p>
            <a:pPr marL="0" lvl="0" indent="0">
              <a:buNone/>
            </a:pPr>
            <a:r>
              <a:rPr lang="en-US" altLang="zh-CN" dirty="0" smtClean="0"/>
              <a:t>	</a:t>
            </a:r>
            <a:r>
              <a:rPr lang="zh-CN" altLang="zh-CN" dirty="0" smtClean="0"/>
              <a:t>光</a:t>
            </a:r>
            <a:r>
              <a:rPr lang="zh-CN" altLang="zh-CN" dirty="0"/>
              <a:t>电传感器模块对整个系统而言做什么用？如何用？</a:t>
            </a:r>
          </a:p>
          <a:p>
            <a:pPr marL="0" lvl="0" indent="0">
              <a:buNone/>
            </a:pPr>
            <a:r>
              <a:rPr lang="en-US" altLang="zh-CN" dirty="0" smtClean="0"/>
              <a:t>	</a:t>
            </a:r>
            <a:r>
              <a:rPr lang="zh-CN" altLang="zh-CN" dirty="0" smtClean="0"/>
              <a:t>继</a:t>
            </a:r>
            <a:r>
              <a:rPr lang="zh-CN" altLang="zh-CN" dirty="0"/>
              <a:t>电器模块对整个系统而言做什么用？如何用？</a:t>
            </a:r>
          </a:p>
          <a:p>
            <a:pPr marL="0" lvl="0" indent="0">
              <a:buNone/>
            </a:pPr>
            <a:r>
              <a:rPr lang="en-US" altLang="zh-CN" dirty="0" smtClean="0"/>
              <a:t>	LED</a:t>
            </a:r>
            <a:r>
              <a:rPr lang="zh-CN" altLang="zh-CN" dirty="0"/>
              <a:t>模块对整个系统而言做什么用？如何用？</a:t>
            </a:r>
          </a:p>
          <a:p>
            <a:pPr marL="0" lvl="0" indent="0">
              <a:buNone/>
            </a:pPr>
            <a:r>
              <a:rPr lang="en-US" altLang="zh-CN" dirty="0" smtClean="0"/>
              <a:t>	</a:t>
            </a:r>
            <a:r>
              <a:rPr lang="zh-CN" altLang="zh-CN" dirty="0" smtClean="0"/>
              <a:t>如</a:t>
            </a:r>
            <a:r>
              <a:rPr lang="zh-CN" altLang="zh-CN" dirty="0"/>
              <a:t>何编程</a:t>
            </a:r>
            <a:r>
              <a:rPr lang="zh-CN" altLang="zh-CN" dirty="0" smtClean="0"/>
              <a:t>？</a:t>
            </a:r>
            <a:endParaRPr lang="en-US" altLang="zh-CN" dirty="0" smtClean="0"/>
          </a:p>
          <a:p>
            <a:pPr marL="0" lvl="0" indent="0">
              <a:buNone/>
            </a:pPr>
            <a:r>
              <a:rPr lang="zh-CN" altLang="en-US" dirty="0"/>
              <a:t>综上所</a:t>
            </a:r>
            <a:r>
              <a:rPr lang="zh-CN" altLang="en-US" dirty="0" smtClean="0"/>
              <a:t>述：图</a:t>
            </a:r>
            <a:r>
              <a:rPr lang="en-US" altLang="zh-CN" dirty="0" smtClean="0"/>
              <a:t>7.2</a:t>
            </a:r>
            <a:r>
              <a:rPr lang="zh-CN" altLang="en-US" dirty="0" smtClean="0"/>
              <a:t>过于概括了，它只是个大概的框架而已，根本无法解决问题！</a:t>
            </a:r>
            <a:endParaRPr lang="zh-CN" altLang="zh-CN" dirty="0"/>
          </a:p>
          <a:p>
            <a:endParaRPr lang="zh-CN" altLang="en-US" dirty="0"/>
          </a:p>
        </p:txBody>
      </p:sp>
      <p:grpSp>
        <p:nvGrpSpPr>
          <p:cNvPr id="4" name="组合 3"/>
          <p:cNvGrpSpPr/>
          <p:nvPr/>
        </p:nvGrpSpPr>
        <p:grpSpPr>
          <a:xfrm>
            <a:off x="7068227" y="1485106"/>
            <a:ext cx="5024383" cy="1625648"/>
            <a:chOff x="0" y="0"/>
            <a:chExt cx="3223895" cy="1042670"/>
          </a:xfrm>
        </p:grpSpPr>
        <p:sp>
          <p:nvSpPr>
            <p:cNvPr id="5" name="文本框 2"/>
            <p:cNvSpPr txBox="1">
              <a:spLocks noChangeArrowheads="1"/>
            </p:cNvSpPr>
            <p:nvPr/>
          </p:nvSpPr>
          <p:spPr bwMode="auto">
            <a:xfrm>
              <a:off x="923925" y="66675"/>
              <a:ext cx="1309370" cy="88582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gn="ctr">
                <a:spcAft>
                  <a:spcPts val="0"/>
                </a:spcAft>
              </a:pPr>
              <a:r>
                <a:rPr lang="en-US" kern="100">
                  <a:effectLst/>
                  <a:latin typeface="Calibri" panose="020F0502020204030204" pitchFamily="34" charset="0"/>
                  <a:ea typeface="宋体" panose="02010600030101010101" pitchFamily="2" charset="-122"/>
                  <a:cs typeface="Times New Roman" panose="02020603050405020304" pitchFamily="18" charset="0"/>
                </a:rPr>
                <a:t> </a:t>
              </a:r>
              <a:endParaRPr lang="zh-CN" kern="100">
                <a:effectLst/>
                <a:latin typeface="Calibri" panose="020F0502020204030204" pitchFamily="34" charset="0"/>
                <a:ea typeface="宋体" panose="02010600030101010101" pitchFamily="2" charset="-122"/>
                <a:cs typeface="Times New Roman" panose="02020603050405020304" pitchFamily="18" charset="0"/>
              </a:endParaRPr>
            </a:p>
            <a:p>
              <a:pPr algn="ctr">
                <a:spcAft>
                  <a:spcPts val="0"/>
                </a:spcAft>
              </a:pPr>
              <a:r>
                <a:rPr lang="zh-CN" kern="100">
                  <a:effectLst/>
                  <a:latin typeface="Calibri" panose="020F0502020204030204" pitchFamily="34" charset="0"/>
                  <a:ea typeface="宋体" panose="02010600030101010101" pitchFamily="2" charset="-122"/>
                  <a:cs typeface="Times New Roman" panose="02020603050405020304" pitchFamily="18" charset="0"/>
                </a:rPr>
                <a:t>单片机</a:t>
              </a:r>
            </a:p>
            <a:p>
              <a:pPr algn="ctr">
                <a:spcAft>
                  <a:spcPts val="0"/>
                </a:spcAft>
              </a:pPr>
              <a:r>
                <a:rPr lang="zh-CN" kern="100">
                  <a:effectLst/>
                  <a:latin typeface="Calibri" panose="020F0502020204030204" pitchFamily="34" charset="0"/>
                  <a:ea typeface="宋体" panose="02010600030101010101" pitchFamily="2" charset="-122"/>
                  <a:cs typeface="Times New Roman" panose="02020603050405020304" pitchFamily="18" charset="0"/>
                </a:rPr>
                <a:t>主控制系统</a:t>
              </a:r>
            </a:p>
          </p:txBody>
        </p:sp>
        <p:sp>
          <p:nvSpPr>
            <p:cNvPr id="6" name="文本框 2"/>
            <p:cNvSpPr txBox="1">
              <a:spLocks noChangeArrowheads="1"/>
            </p:cNvSpPr>
            <p:nvPr/>
          </p:nvSpPr>
          <p:spPr bwMode="auto">
            <a:xfrm>
              <a:off x="0" y="61913"/>
              <a:ext cx="575945" cy="89979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gn="ctr">
                <a:spcAft>
                  <a:spcPts val="0"/>
                </a:spcAft>
              </a:pPr>
              <a:r>
                <a:rPr lang="zh-CN" kern="100">
                  <a:effectLst/>
                  <a:latin typeface="Calibri" panose="020F0502020204030204" pitchFamily="34" charset="0"/>
                  <a:ea typeface="宋体" panose="02010600030101010101" pitchFamily="2" charset="-122"/>
                  <a:cs typeface="Times New Roman" panose="02020603050405020304" pitchFamily="18" charset="0"/>
                </a:rPr>
                <a:t>光电传感器模块</a:t>
              </a:r>
            </a:p>
            <a:p>
              <a:pPr algn="ctr">
                <a:spcAft>
                  <a:spcPts val="0"/>
                </a:spcAft>
              </a:pPr>
              <a:r>
                <a:rPr lang="en-US" kern="100">
                  <a:effectLst/>
                  <a:latin typeface="Calibri" panose="020F0502020204030204" pitchFamily="34" charset="0"/>
                  <a:ea typeface="宋体" panose="02010600030101010101" pitchFamily="2" charset="-122"/>
                  <a:cs typeface="Times New Roman" panose="02020603050405020304" pitchFamily="18" charset="0"/>
                </a:rPr>
                <a:t> </a:t>
              </a:r>
              <a:endParaRPr lang="zh-CN" kern="10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7" name="文本框 387"/>
            <p:cNvSpPr txBox="1">
              <a:spLocks noChangeArrowheads="1"/>
            </p:cNvSpPr>
            <p:nvPr/>
          </p:nvSpPr>
          <p:spPr bwMode="auto">
            <a:xfrm>
              <a:off x="2581275" y="0"/>
              <a:ext cx="642620" cy="48069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gn="ctr">
                <a:spcAft>
                  <a:spcPts val="0"/>
                </a:spcAft>
              </a:pPr>
              <a:r>
                <a:rPr lang="zh-CN" kern="100">
                  <a:effectLst/>
                  <a:latin typeface="Calibri" panose="020F0502020204030204" pitchFamily="34" charset="0"/>
                  <a:ea typeface="宋体" panose="02010600030101010101" pitchFamily="2" charset="-122"/>
                  <a:cs typeface="Times New Roman" panose="02020603050405020304" pitchFamily="18" charset="0"/>
                </a:rPr>
                <a:t>继电器</a:t>
              </a:r>
            </a:p>
            <a:p>
              <a:pPr algn="ctr">
                <a:spcAft>
                  <a:spcPts val="0"/>
                </a:spcAft>
              </a:pPr>
              <a:r>
                <a:rPr lang="zh-CN" kern="100">
                  <a:effectLst/>
                  <a:latin typeface="Calibri" panose="020F0502020204030204" pitchFamily="34" charset="0"/>
                  <a:ea typeface="宋体" panose="02010600030101010101" pitchFamily="2" charset="-122"/>
                  <a:cs typeface="Times New Roman" panose="02020603050405020304" pitchFamily="18" charset="0"/>
                </a:rPr>
                <a:t>模块</a:t>
              </a:r>
            </a:p>
          </p:txBody>
        </p:sp>
        <p:sp>
          <p:nvSpPr>
            <p:cNvPr id="8" name="文本框 388"/>
            <p:cNvSpPr txBox="1">
              <a:spLocks noChangeArrowheads="1"/>
            </p:cNvSpPr>
            <p:nvPr/>
          </p:nvSpPr>
          <p:spPr bwMode="auto">
            <a:xfrm>
              <a:off x="2581275" y="561975"/>
              <a:ext cx="642620" cy="48069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gn="ctr">
                <a:spcAft>
                  <a:spcPts val="0"/>
                </a:spcAft>
              </a:pPr>
              <a:r>
                <a:rPr lang="en-US" kern="100">
                  <a:effectLst/>
                  <a:latin typeface="Calibri" panose="020F0502020204030204" pitchFamily="34" charset="0"/>
                  <a:ea typeface="宋体" panose="02010600030101010101" pitchFamily="2" charset="-122"/>
                  <a:cs typeface="Times New Roman" panose="02020603050405020304" pitchFamily="18" charset="0"/>
                </a:rPr>
                <a:t>LED</a:t>
              </a:r>
              <a:endParaRPr lang="zh-CN" kern="100">
                <a:effectLst/>
                <a:latin typeface="Calibri" panose="020F0502020204030204" pitchFamily="34" charset="0"/>
                <a:ea typeface="宋体" panose="02010600030101010101" pitchFamily="2" charset="-122"/>
                <a:cs typeface="Times New Roman" panose="02020603050405020304" pitchFamily="18" charset="0"/>
              </a:endParaRPr>
            </a:p>
            <a:p>
              <a:pPr algn="ctr">
                <a:spcAft>
                  <a:spcPts val="0"/>
                </a:spcAft>
              </a:pPr>
              <a:r>
                <a:rPr lang="zh-CN" kern="100">
                  <a:effectLst/>
                  <a:latin typeface="Calibri" panose="020F0502020204030204" pitchFamily="34" charset="0"/>
                  <a:ea typeface="宋体" panose="02010600030101010101" pitchFamily="2" charset="-122"/>
                  <a:cs typeface="Times New Roman" panose="02020603050405020304" pitchFamily="18" charset="0"/>
                </a:rPr>
                <a:t>模块</a:t>
              </a:r>
            </a:p>
          </p:txBody>
        </p:sp>
        <p:sp>
          <p:nvSpPr>
            <p:cNvPr id="9" name="右箭头 8"/>
            <p:cNvSpPr/>
            <p:nvPr/>
          </p:nvSpPr>
          <p:spPr>
            <a:xfrm>
              <a:off x="576263" y="385763"/>
              <a:ext cx="347662" cy="185738"/>
            </a:xfrm>
            <a:prstGeom prst="rightArrow">
              <a:avLst/>
            </a:prstGeom>
            <a:solidFill>
              <a:schemeClr val="accent1">
                <a:alpha val="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sz="3600"/>
            </a:p>
          </p:txBody>
        </p:sp>
        <p:sp>
          <p:nvSpPr>
            <p:cNvPr id="10" name="右箭头 9"/>
            <p:cNvSpPr/>
            <p:nvPr/>
          </p:nvSpPr>
          <p:spPr>
            <a:xfrm>
              <a:off x="2233613" y="133350"/>
              <a:ext cx="347345" cy="185420"/>
            </a:xfrm>
            <a:prstGeom prst="rightArrow">
              <a:avLst/>
            </a:prstGeom>
            <a:solidFill>
              <a:schemeClr val="accent1">
                <a:alpha val="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sz="3600"/>
            </a:p>
          </p:txBody>
        </p:sp>
        <p:sp>
          <p:nvSpPr>
            <p:cNvPr id="11" name="右箭头 10"/>
            <p:cNvSpPr/>
            <p:nvPr/>
          </p:nvSpPr>
          <p:spPr>
            <a:xfrm>
              <a:off x="2233613" y="671513"/>
              <a:ext cx="347662" cy="185738"/>
            </a:xfrm>
            <a:prstGeom prst="rightArrow">
              <a:avLst/>
            </a:prstGeom>
            <a:solidFill>
              <a:schemeClr val="accent1">
                <a:alpha val="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sz="3600"/>
            </a:p>
          </p:txBody>
        </p:sp>
      </p:grpSp>
    </p:spTree>
    <p:extLst>
      <p:ext uri="{BB962C8B-B14F-4D97-AF65-F5344CB8AC3E}">
        <p14:creationId xmlns:p14="http://schemas.microsoft.com/office/powerpoint/2010/main" val="8796608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7.3</a:t>
            </a:r>
            <a:r>
              <a:rPr lang="zh-CN" altLang="zh-CN" b="1" dirty="0"/>
              <a:t>硬件系统设计与实现</a:t>
            </a:r>
            <a:endParaRPr lang="zh-CN" altLang="en-US" dirty="0"/>
          </a:p>
        </p:txBody>
      </p:sp>
      <p:sp>
        <p:nvSpPr>
          <p:cNvPr id="3" name="内容占位符 2"/>
          <p:cNvSpPr>
            <a:spLocks noGrp="1"/>
          </p:cNvSpPr>
          <p:nvPr>
            <p:ph idx="1"/>
          </p:nvPr>
        </p:nvSpPr>
        <p:spPr>
          <a:xfrm>
            <a:off x="838200" y="1503702"/>
            <a:ext cx="10515600" cy="4351338"/>
          </a:xfrm>
        </p:spPr>
        <p:txBody>
          <a:bodyPr/>
          <a:lstStyle/>
          <a:p>
            <a:r>
              <a:rPr lang="en-US" altLang="zh-CN" dirty="0" smtClean="0"/>
              <a:t>7.3.1</a:t>
            </a:r>
            <a:r>
              <a:rPr lang="zh-CN" altLang="en-US" dirty="0" smtClean="0"/>
              <a:t>原理设计</a:t>
            </a:r>
            <a:endParaRPr lang="en-US" altLang="zh-CN" dirty="0" smtClean="0"/>
          </a:p>
          <a:p>
            <a:r>
              <a:rPr lang="zh-CN" altLang="zh-CN" dirty="0"/>
              <a:t>第一个问题：光电传感器模块与单片机主控系统的连接问题。这个问题的根本就是：光电传感器模块的引脚有几个，是哪几个？单片机上能够提供何种方式与其连接，怎么连接？</a:t>
            </a:r>
          </a:p>
          <a:p>
            <a:endParaRPr lang="zh-CN" altLang="en-US" dirty="0"/>
          </a:p>
        </p:txBody>
      </p:sp>
      <p:pic>
        <p:nvPicPr>
          <p:cNvPr id="5" name="图片 4"/>
          <p:cNvPicPr/>
          <p:nvPr/>
        </p:nvPicPr>
        <p:blipFill>
          <a:blip r:embed="rId2"/>
          <a:stretch>
            <a:fillRect/>
          </a:stretch>
        </p:blipFill>
        <p:spPr>
          <a:xfrm>
            <a:off x="184137" y="3329165"/>
            <a:ext cx="4556828" cy="1985933"/>
          </a:xfrm>
          <a:prstGeom prst="rect">
            <a:avLst/>
          </a:prstGeom>
        </p:spPr>
      </p:pic>
      <p:pic>
        <p:nvPicPr>
          <p:cNvPr id="6" name="图片 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8852" y="5486399"/>
            <a:ext cx="4003331" cy="1111441"/>
          </a:xfrm>
          <a:prstGeom prst="rect">
            <a:avLst/>
          </a:prstGeom>
          <a:noFill/>
          <a:ln>
            <a:noFill/>
          </a:ln>
        </p:spPr>
      </p:pic>
      <p:pic>
        <p:nvPicPr>
          <p:cNvPr id="7" name="图片 6"/>
          <p:cNvPicPr/>
          <p:nvPr/>
        </p:nvPicPr>
        <p:blipFill>
          <a:blip r:embed="rId4"/>
          <a:stretch>
            <a:fillRect/>
          </a:stretch>
        </p:blipFill>
        <p:spPr>
          <a:xfrm>
            <a:off x="5782640" y="3621629"/>
            <a:ext cx="5571159" cy="2580388"/>
          </a:xfrm>
          <a:prstGeom prst="rect">
            <a:avLst/>
          </a:prstGeom>
        </p:spPr>
      </p:pic>
    </p:spTree>
    <p:extLst>
      <p:ext uri="{BB962C8B-B14F-4D97-AF65-F5344CB8AC3E}">
        <p14:creationId xmlns:p14="http://schemas.microsoft.com/office/powerpoint/2010/main" val="37905687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7.3</a:t>
            </a:r>
            <a:r>
              <a:rPr lang="zh-CN" altLang="zh-CN" b="1" dirty="0"/>
              <a:t>硬件系统设计与实现</a:t>
            </a:r>
            <a:endParaRPr lang="zh-CN" altLang="en-US" dirty="0"/>
          </a:p>
        </p:txBody>
      </p:sp>
      <p:sp>
        <p:nvSpPr>
          <p:cNvPr id="3" name="内容占位符 2"/>
          <p:cNvSpPr>
            <a:spLocks noGrp="1"/>
          </p:cNvSpPr>
          <p:nvPr>
            <p:ph idx="1"/>
          </p:nvPr>
        </p:nvSpPr>
        <p:spPr/>
        <p:txBody>
          <a:bodyPr/>
          <a:lstStyle/>
          <a:p>
            <a:r>
              <a:rPr lang="en-US" altLang="zh-CN" dirty="0"/>
              <a:t>7.3.1</a:t>
            </a:r>
            <a:r>
              <a:rPr lang="zh-CN" altLang="en-US" dirty="0"/>
              <a:t>原理设计</a:t>
            </a:r>
            <a:endParaRPr lang="en-US" altLang="zh-CN" dirty="0"/>
          </a:p>
          <a:p>
            <a:r>
              <a:rPr lang="zh-CN" altLang="zh-CN" dirty="0"/>
              <a:t>第二个问题：继电器模块与单片机主控系统的连接问题。这个问题的解决思路与第一个问题类似</a:t>
            </a:r>
            <a:endParaRPr lang="zh-CN" altLang="en-US" dirty="0"/>
          </a:p>
        </p:txBody>
      </p:sp>
      <p:pic>
        <p:nvPicPr>
          <p:cNvPr id="4" name="图片 3"/>
          <p:cNvPicPr/>
          <p:nvPr/>
        </p:nvPicPr>
        <p:blipFill>
          <a:blip r:embed="rId2"/>
          <a:stretch>
            <a:fillRect/>
          </a:stretch>
        </p:blipFill>
        <p:spPr>
          <a:xfrm>
            <a:off x="407532" y="3920441"/>
            <a:ext cx="7573590" cy="1893950"/>
          </a:xfrm>
          <a:prstGeom prst="rect">
            <a:avLst/>
          </a:prstGeom>
        </p:spPr>
      </p:pic>
      <p:pic>
        <p:nvPicPr>
          <p:cNvPr id="5" name="图片 4"/>
          <p:cNvPicPr/>
          <p:nvPr/>
        </p:nvPicPr>
        <p:blipFill>
          <a:blip r:embed="rId3"/>
          <a:stretch>
            <a:fillRect/>
          </a:stretch>
        </p:blipFill>
        <p:spPr>
          <a:xfrm>
            <a:off x="8140148" y="3945869"/>
            <a:ext cx="3896139" cy="1868522"/>
          </a:xfrm>
          <a:prstGeom prst="rect">
            <a:avLst/>
          </a:prstGeom>
        </p:spPr>
      </p:pic>
    </p:spTree>
    <p:extLst>
      <p:ext uri="{BB962C8B-B14F-4D97-AF65-F5344CB8AC3E}">
        <p14:creationId xmlns:p14="http://schemas.microsoft.com/office/powerpoint/2010/main" val="4712657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7.3</a:t>
            </a:r>
            <a:r>
              <a:rPr lang="zh-CN" altLang="zh-CN" b="1" dirty="0"/>
              <a:t>硬件系统设计与实现</a:t>
            </a:r>
            <a:endParaRPr lang="zh-CN" altLang="en-US" dirty="0"/>
          </a:p>
        </p:txBody>
      </p:sp>
      <p:sp>
        <p:nvSpPr>
          <p:cNvPr id="3" name="内容占位符 2"/>
          <p:cNvSpPr>
            <a:spLocks noGrp="1"/>
          </p:cNvSpPr>
          <p:nvPr>
            <p:ph idx="1"/>
          </p:nvPr>
        </p:nvSpPr>
        <p:spPr/>
        <p:txBody>
          <a:bodyPr/>
          <a:lstStyle/>
          <a:p>
            <a:r>
              <a:rPr lang="zh-CN" altLang="zh-CN" dirty="0"/>
              <a:t>第三个问题：</a:t>
            </a:r>
            <a:r>
              <a:rPr lang="en-US" altLang="zh-CN" dirty="0"/>
              <a:t>LED</a:t>
            </a:r>
            <a:r>
              <a:rPr lang="zh-CN" altLang="zh-CN" dirty="0"/>
              <a:t>发光二极管模块与单片机主控系统连接。这里由于教材采用的单片机主控板上带有</a:t>
            </a:r>
            <a:r>
              <a:rPr lang="en-US" altLang="zh-CN" dirty="0"/>
              <a:t>LED</a:t>
            </a:r>
            <a:r>
              <a:rPr lang="zh-CN" altLang="zh-CN" dirty="0"/>
              <a:t>发光二极管，因此只需直接编程控制即可。读者后续也可以自行设计</a:t>
            </a:r>
            <a:r>
              <a:rPr lang="en-US" altLang="zh-CN" dirty="0"/>
              <a:t>LED</a:t>
            </a:r>
            <a:r>
              <a:rPr lang="zh-CN" altLang="zh-CN" dirty="0"/>
              <a:t>发光二极管模块，当然读者也可以自行设计段码</a:t>
            </a:r>
            <a:r>
              <a:rPr lang="en-US" altLang="zh-CN" dirty="0"/>
              <a:t>LED</a:t>
            </a:r>
            <a:r>
              <a:rPr lang="zh-CN" altLang="zh-CN" dirty="0"/>
              <a:t>模块或是点阵</a:t>
            </a:r>
            <a:r>
              <a:rPr lang="en-US" altLang="zh-CN" dirty="0"/>
              <a:t>LED</a:t>
            </a:r>
            <a:r>
              <a:rPr lang="zh-CN" altLang="zh-CN" dirty="0"/>
              <a:t>模块</a:t>
            </a:r>
            <a:endParaRPr lang="zh-CN" altLang="en-US" dirty="0"/>
          </a:p>
        </p:txBody>
      </p:sp>
    </p:spTree>
    <p:extLst>
      <p:ext uri="{BB962C8B-B14F-4D97-AF65-F5344CB8AC3E}">
        <p14:creationId xmlns:p14="http://schemas.microsoft.com/office/powerpoint/2010/main" val="10097950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7.3</a:t>
            </a:r>
            <a:r>
              <a:rPr lang="zh-CN" altLang="zh-CN" b="1" dirty="0"/>
              <a:t>硬件系统设计与实现</a:t>
            </a:r>
            <a:endParaRPr lang="zh-CN" altLang="en-US" dirty="0"/>
          </a:p>
        </p:txBody>
      </p:sp>
      <p:sp>
        <p:nvSpPr>
          <p:cNvPr id="3" name="内容占位符 2"/>
          <p:cNvSpPr>
            <a:spLocks noGrp="1"/>
          </p:cNvSpPr>
          <p:nvPr>
            <p:ph idx="1"/>
          </p:nvPr>
        </p:nvSpPr>
        <p:spPr/>
        <p:txBody>
          <a:bodyPr/>
          <a:lstStyle/>
          <a:p>
            <a:r>
              <a:rPr lang="en-US" altLang="zh-CN" b="1" dirty="0"/>
              <a:t>7.3.2</a:t>
            </a:r>
            <a:r>
              <a:rPr lang="zh-CN" altLang="zh-CN" b="1" dirty="0"/>
              <a:t>硬件实</a:t>
            </a:r>
            <a:r>
              <a:rPr lang="zh-CN" altLang="zh-CN" b="1" dirty="0" smtClean="0"/>
              <a:t>现</a:t>
            </a:r>
            <a:endParaRPr lang="en-US" altLang="zh-CN" b="1" dirty="0" smtClean="0"/>
          </a:p>
          <a:p>
            <a:r>
              <a:rPr lang="zh-CN" altLang="zh-CN" dirty="0"/>
              <a:t>第一步：连接光电传感器模块到单片机主控板上</a:t>
            </a:r>
            <a:endParaRPr lang="zh-CN" altLang="en-US" dirty="0"/>
          </a:p>
        </p:txBody>
      </p:sp>
      <p:pic>
        <p:nvPicPr>
          <p:cNvPr id="4" name="图片 3"/>
          <p:cNvPicPr/>
          <p:nvPr/>
        </p:nvPicPr>
        <p:blipFill>
          <a:blip r:embed="rId2"/>
          <a:stretch>
            <a:fillRect/>
          </a:stretch>
        </p:blipFill>
        <p:spPr>
          <a:xfrm>
            <a:off x="496749" y="2934860"/>
            <a:ext cx="5178494" cy="3028618"/>
          </a:xfrm>
          <a:prstGeom prst="rect">
            <a:avLst/>
          </a:prstGeom>
        </p:spPr>
      </p:pic>
      <p:pic>
        <p:nvPicPr>
          <p:cNvPr id="5" name="图片 4"/>
          <p:cNvPicPr/>
          <p:nvPr/>
        </p:nvPicPr>
        <p:blipFill>
          <a:blip r:embed="rId3"/>
          <a:stretch>
            <a:fillRect/>
          </a:stretch>
        </p:blipFill>
        <p:spPr>
          <a:xfrm>
            <a:off x="6467710" y="3148342"/>
            <a:ext cx="3729838" cy="2934406"/>
          </a:xfrm>
          <a:prstGeom prst="rect">
            <a:avLst/>
          </a:prstGeom>
        </p:spPr>
      </p:pic>
    </p:spTree>
    <p:extLst>
      <p:ext uri="{BB962C8B-B14F-4D97-AF65-F5344CB8AC3E}">
        <p14:creationId xmlns:p14="http://schemas.microsoft.com/office/powerpoint/2010/main" val="9166545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7.3</a:t>
            </a:r>
            <a:r>
              <a:rPr lang="zh-CN" altLang="zh-CN" b="1" dirty="0"/>
              <a:t>硬件系统设计与实现</a:t>
            </a:r>
            <a:endParaRPr lang="zh-CN" altLang="en-US" dirty="0"/>
          </a:p>
        </p:txBody>
      </p:sp>
      <p:sp>
        <p:nvSpPr>
          <p:cNvPr id="3" name="内容占位符 2"/>
          <p:cNvSpPr>
            <a:spLocks noGrp="1"/>
          </p:cNvSpPr>
          <p:nvPr>
            <p:ph idx="1"/>
          </p:nvPr>
        </p:nvSpPr>
        <p:spPr/>
        <p:txBody>
          <a:bodyPr/>
          <a:lstStyle/>
          <a:p>
            <a:r>
              <a:rPr lang="en-US" altLang="zh-CN" b="1" dirty="0"/>
              <a:t>7.3.2</a:t>
            </a:r>
            <a:r>
              <a:rPr lang="zh-CN" altLang="zh-CN" b="1" dirty="0"/>
              <a:t>硬件实</a:t>
            </a:r>
            <a:r>
              <a:rPr lang="zh-CN" altLang="zh-CN" b="1" dirty="0" smtClean="0"/>
              <a:t>现</a:t>
            </a:r>
            <a:endParaRPr lang="en-US" altLang="zh-CN" b="1" dirty="0" smtClean="0"/>
          </a:p>
          <a:p>
            <a:r>
              <a:rPr lang="zh-CN" altLang="zh-CN" dirty="0"/>
              <a:t>第二步：连接继电器模块到单片机主控板上</a:t>
            </a:r>
            <a:endParaRPr lang="zh-CN" altLang="zh-CN" b="1" dirty="0"/>
          </a:p>
          <a:p>
            <a:endParaRPr lang="zh-CN" altLang="en-US" dirty="0"/>
          </a:p>
        </p:txBody>
      </p:sp>
      <p:pic>
        <p:nvPicPr>
          <p:cNvPr id="4" name="图片 3"/>
          <p:cNvPicPr/>
          <p:nvPr/>
        </p:nvPicPr>
        <p:blipFill>
          <a:blip r:embed="rId2"/>
          <a:stretch>
            <a:fillRect/>
          </a:stretch>
        </p:blipFill>
        <p:spPr>
          <a:xfrm>
            <a:off x="211137" y="3144313"/>
            <a:ext cx="4987028" cy="3032650"/>
          </a:xfrm>
          <a:prstGeom prst="rect">
            <a:avLst/>
          </a:prstGeom>
        </p:spPr>
      </p:pic>
      <p:grpSp>
        <p:nvGrpSpPr>
          <p:cNvPr id="12" name="组合 11"/>
          <p:cNvGrpSpPr/>
          <p:nvPr/>
        </p:nvGrpSpPr>
        <p:grpSpPr>
          <a:xfrm>
            <a:off x="5847521" y="2544417"/>
            <a:ext cx="6248401" cy="4224131"/>
            <a:chOff x="5847521" y="2544417"/>
            <a:chExt cx="6248401" cy="4224131"/>
          </a:xfrm>
        </p:grpSpPr>
        <p:pic>
          <p:nvPicPr>
            <p:cNvPr id="5" name="图片 4"/>
            <p:cNvPicPr/>
            <p:nvPr/>
          </p:nvPicPr>
          <p:blipFill>
            <a:blip r:embed="rId3"/>
            <a:stretch>
              <a:fillRect/>
            </a:stretch>
          </p:blipFill>
          <p:spPr>
            <a:xfrm>
              <a:off x="5847521" y="2757376"/>
              <a:ext cx="6248401" cy="4011172"/>
            </a:xfrm>
            <a:prstGeom prst="rect">
              <a:avLst/>
            </a:prstGeom>
          </p:spPr>
        </p:pic>
        <p:sp>
          <p:nvSpPr>
            <p:cNvPr id="6" name="椭圆 5"/>
            <p:cNvSpPr/>
            <p:nvPr/>
          </p:nvSpPr>
          <p:spPr>
            <a:xfrm>
              <a:off x="9064487" y="2544417"/>
              <a:ext cx="1520687" cy="1321905"/>
            </a:xfrm>
            <a:prstGeom prst="ellipse">
              <a:avLst/>
            </a:prstGeom>
            <a:solidFill>
              <a:schemeClr val="accent1">
                <a:alpha val="0"/>
              </a:schemeClr>
            </a:solidFill>
            <a:ln w="38100">
              <a:solidFill>
                <a:srgbClr val="FF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5914328" y="4585114"/>
              <a:ext cx="5009320" cy="2183434"/>
            </a:xfrm>
            <a:prstGeom prst="ellipse">
              <a:avLst/>
            </a:prstGeom>
            <a:solidFill>
              <a:schemeClr val="accent1">
                <a:alpha val="0"/>
              </a:schemeClr>
            </a:solidFill>
            <a:ln w="38100">
              <a:solidFill>
                <a:srgbClr val="FF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8150269" y="2959647"/>
              <a:ext cx="1432324" cy="369332"/>
            </a:xfrm>
            <a:prstGeom prst="rect">
              <a:avLst/>
            </a:prstGeom>
            <a:noFill/>
          </p:spPr>
          <p:txBody>
            <a:bodyPr wrap="square" rtlCol="0">
              <a:spAutoFit/>
            </a:bodyPr>
            <a:lstStyle/>
            <a:p>
              <a:r>
                <a:rPr lang="zh-CN" altLang="en-US" b="1" dirty="0">
                  <a:solidFill>
                    <a:srgbClr val="FFFF00"/>
                  </a:solidFill>
                  <a:latin typeface="黑体" panose="02010609060101010101" pitchFamily="49" charset="-122"/>
                  <a:ea typeface="黑体" panose="02010609060101010101" pitchFamily="49" charset="-122"/>
                </a:rPr>
                <a:t>继电器模块</a:t>
              </a:r>
            </a:p>
          </p:txBody>
        </p:sp>
        <p:sp>
          <p:nvSpPr>
            <p:cNvPr id="11" name="文本框 10"/>
            <p:cNvSpPr txBox="1"/>
            <p:nvPr/>
          </p:nvSpPr>
          <p:spPr>
            <a:xfrm>
              <a:off x="6006276" y="5806413"/>
              <a:ext cx="2143993" cy="369332"/>
            </a:xfrm>
            <a:prstGeom prst="rect">
              <a:avLst/>
            </a:prstGeom>
            <a:noFill/>
          </p:spPr>
          <p:txBody>
            <a:bodyPr wrap="square" rtlCol="0">
              <a:spAutoFit/>
            </a:bodyPr>
            <a:lstStyle/>
            <a:p>
              <a:r>
                <a:rPr lang="zh-CN" altLang="en-US" b="1" dirty="0" smtClean="0">
                  <a:solidFill>
                    <a:srgbClr val="FFFF00"/>
                  </a:solidFill>
                  <a:latin typeface="黑体" panose="02010609060101010101" pitchFamily="49" charset="-122"/>
                  <a:ea typeface="黑体" panose="02010609060101010101" pitchFamily="49" charset="-122"/>
                </a:rPr>
                <a:t>光电传感器模块</a:t>
              </a:r>
              <a:endParaRPr lang="zh-CN" altLang="en-US" b="1" dirty="0">
                <a:solidFill>
                  <a:srgbClr val="FFFF00"/>
                </a:solidFill>
                <a:latin typeface="黑体" panose="02010609060101010101" pitchFamily="49" charset="-122"/>
                <a:ea typeface="黑体" panose="02010609060101010101" pitchFamily="49" charset="-122"/>
              </a:endParaRPr>
            </a:p>
          </p:txBody>
        </p:sp>
      </p:grpSp>
    </p:spTree>
    <p:extLst>
      <p:ext uri="{BB962C8B-B14F-4D97-AF65-F5344CB8AC3E}">
        <p14:creationId xmlns:p14="http://schemas.microsoft.com/office/powerpoint/2010/main" val="36567576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7.3</a:t>
            </a:r>
            <a:r>
              <a:rPr lang="zh-CN" altLang="zh-CN" b="1" dirty="0"/>
              <a:t>硬件系统设计与实现</a:t>
            </a:r>
            <a:endParaRPr lang="zh-CN" altLang="en-US" dirty="0"/>
          </a:p>
        </p:txBody>
      </p:sp>
      <p:sp>
        <p:nvSpPr>
          <p:cNvPr id="3" name="内容占位符 2"/>
          <p:cNvSpPr>
            <a:spLocks noGrp="1"/>
          </p:cNvSpPr>
          <p:nvPr>
            <p:ph idx="1"/>
          </p:nvPr>
        </p:nvSpPr>
        <p:spPr>
          <a:xfrm>
            <a:off x="838200" y="1825624"/>
            <a:ext cx="10948792" cy="4662857"/>
          </a:xfrm>
        </p:spPr>
        <p:txBody>
          <a:bodyPr>
            <a:normAutofit/>
          </a:bodyPr>
          <a:lstStyle/>
          <a:p>
            <a:r>
              <a:rPr lang="en-US" altLang="zh-CN" b="1" dirty="0"/>
              <a:t>7.3.2</a:t>
            </a:r>
            <a:r>
              <a:rPr lang="zh-CN" altLang="zh-CN" b="1" dirty="0"/>
              <a:t>硬件实</a:t>
            </a:r>
            <a:r>
              <a:rPr lang="zh-CN" altLang="zh-CN" b="1" dirty="0" smtClean="0"/>
              <a:t>现</a:t>
            </a:r>
            <a:endParaRPr lang="en-US" altLang="zh-CN" b="1" dirty="0" smtClean="0"/>
          </a:p>
          <a:p>
            <a:r>
              <a:rPr lang="zh-CN" altLang="zh-CN" dirty="0"/>
              <a:t>第三步：使用万用表测试是否短路、电压是否正常</a:t>
            </a:r>
            <a:r>
              <a:rPr lang="zh-CN" altLang="zh-CN" dirty="0" smtClean="0"/>
              <a:t>等</a:t>
            </a:r>
            <a:endParaRPr lang="en-US" altLang="zh-CN" dirty="0" smtClean="0"/>
          </a:p>
          <a:p>
            <a:r>
              <a:rPr lang="zh-CN" altLang="zh-CN" dirty="0"/>
              <a:t>主要目标在于测试两个可能导致的严重问题：第一个问题为电源与地线是否短路问题，第二个问题是左边引脚与右边引脚的连接是否正常。</a:t>
            </a:r>
          </a:p>
          <a:p>
            <a:r>
              <a:rPr lang="en-US" altLang="zh-CN" b="1" dirty="0" smtClean="0"/>
              <a:t>[Hint]</a:t>
            </a:r>
            <a:r>
              <a:rPr lang="zh-CN" altLang="zh-CN" dirty="0"/>
              <a:t>物理线路连接完成之后，需要使用万用表来检测连接是否正常，特别注意这种检测只是初步检测，而且</a:t>
            </a:r>
            <a:r>
              <a:rPr lang="zh-CN" altLang="zh-CN" b="1" dirty="0">
                <a:solidFill>
                  <a:srgbClr val="FF0000"/>
                </a:solidFill>
                <a:latin typeface="黑体" panose="02010609060101010101" pitchFamily="49" charset="-122"/>
                <a:ea typeface="黑体" panose="02010609060101010101" pitchFamily="49" charset="-122"/>
              </a:rPr>
              <a:t>不要给电路通电</a:t>
            </a:r>
            <a:r>
              <a:rPr lang="zh-CN" altLang="zh-CN" dirty="0"/>
              <a:t>，是通电之前的严重故障预防方法</a:t>
            </a:r>
            <a:r>
              <a:rPr lang="zh-CN" altLang="zh-CN" dirty="0" smtClean="0"/>
              <a:t>。</a:t>
            </a:r>
            <a:endParaRPr lang="en-US" altLang="zh-CN" dirty="0" smtClean="0"/>
          </a:p>
          <a:p>
            <a:r>
              <a:rPr lang="zh-CN" altLang="zh-CN" dirty="0"/>
              <a:t>第四步：初次通电检</a:t>
            </a:r>
            <a:r>
              <a:rPr lang="zh-CN" altLang="zh-CN" dirty="0" smtClean="0"/>
              <a:t>查</a:t>
            </a:r>
            <a:endParaRPr lang="en-US" altLang="zh-CN" dirty="0" smtClean="0"/>
          </a:p>
          <a:p>
            <a:r>
              <a:rPr lang="zh-CN" altLang="en-US" b="1" dirty="0"/>
              <a:t>操作演示</a:t>
            </a:r>
          </a:p>
        </p:txBody>
      </p:sp>
    </p:spTree>
    <p:extLst>
      <p:ext uri="{BB962C8B-B14F-4D97-AF65-F5344CB8AC3E}">
        <p14:creationId xmlns:p14="http://schemas.microsoft.com/office/powerpoint/2010/main" val="26354788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7.4</a:t>
            </a:r>
            <a:r>
              <a:rPr lang="zh-CN" altLang="zh-CN" b="1" dirty="0"/>
              <a:t>软件设计与实</a:t>
            </a:r>
            <a:r>
              <a:rPr lang="zh-CN" altLang="zh-CN" b="1" dirty="0" smtClean="0"/>
              <a:t>现</a:t>
            </a:r>
            <a:endParaRPr lang="zh-CN" altLang="en-US" dirty="0"/>
          </a:p>
        </p:txBody>
      </p:sp>
      <p:sp>
        <p:nvSpPr>
          <p:cNvPr id="3" name="内容占位符 2"/>
          <p:cNvSpPr>
            <a:spLocks noGrp="1"/>
          </p:cNvSpPr>
          <p:nvPr>
            <p:ph idx="1"/>
          </p:nvPr>
        </p:nvSpPr>
        <p:spPr/>
        <p:txBody>
          <a:bodyPr/>
          <a:lstStyle/>
          <a:p>
            <a:r>
              <a:rPr lang="zh-CN" altLang="zh-CN" b="1" dirty="0">
                <a:solidFill>
                  <a:srgbClr val="FF0000"/>
                </a:solidFill>
                <a:latin typeface="黑体" panose="02010609060101010101" pitchFamily="49" charset="-122"/>
                <a:ea typeface="黑体" panose="02010609060101010101" pitchFamily="49" charset="-122"/>
              </a:rPr>
              <a:t>闭环控制</a:t>
            </a:r>
            <a:r>
              <a:rPr lang="zh-CN" altLang="zh-CN" dirty="0"/>
              <a:t>是控制论的一个基本概</a:t>
            </a:r>
            <a:r>
              <a:rPr lang="zh-CN" altLang="zh-CN" dirty="0" smtClean="0"/>
              <a:t>念</a:t>
            </a:r>
            <a:r>
              <a:rPr lang="zh-CN" altLang="en-US" dirty="0"/>
              <a:t>，</a:t>
            </a:r>
            <a:r>
              <a:rPr lang="zh-CN" altLang="zh-CN" dirty="0" smtClean="0"/>
              <a:t>指</a:t>
            </a:r>
            <a:r>
              <a:rPr lang="zh-CN" altLang="zh-CN" dirty="0"/>
              <a:t>作为被控的输出以一定方式返回到作为控制的输入端，并对输入端施加控制影响的一种控制关系</a:t>
            </a:r>
            <a:r>
              <a:rPr lang="zh-CN" altLang="zh-CN" dirty="0" smtClean="0"/>
              <a:t>。</a:t>
            </a:r>
            <a:r>
              <a:rPr lang="zh-CN" altLang="zh-CN" dirty="0"/>
              <a:t>控制论中，闭环通常指输出端通过</a:t>
            </a:r>
            <a:r>
              <a:rPr lang="en-US" altLang="zh-CN" dirty="0"/>
              <a:t>“</a:t>
            </a:r>
            <a:r>
              <a:rPr lang="zh-CN" altLang="zh-CN" dirty="0"/>
              <a:t>旁链</a:t>
            </a:r>
            <a:r>
              <a:rPr lang="en-US" altLang="zh-CN" dirty="0"/>
              <a:t>”</a:t>
            </a:r>
            <a:r>
              <a:rPr lang="zh-CN" altLang="zh-CN" dirty="0"/>
              <a:t>方式回馈到输入，所谓闭环控制。输出端回馈到输入端并参与对输出端再控制，这才是闭环控制的目的，这种目的是通过反馈来实现的。</a:t>
            </a:r>
            <a:endParaRPr lang="en-US" altLang="zh-CN" dirty="0" smtClean="0"/>
          </a:p>
          <a:p>
            <a:r>
              <a:rPr lang="zh-CN" altLang="zh-CN" dirty="0"/>
              <a:t>本章介绍的简单入侵检测系统，输入的信号为</a:t>
            </a:r>
            <a:r>
              <a:rPr lang="en-US" altLang="zh-CN" dirty="0"/>
              <a:t>0,1</a:t>
            </a:r>
            <a:r>
              <a:rPr lang="zh-CN" altLang="zh-CN" dirty="0"/>
              <a:t>信号，受控的信号为开关信号（事实上也是</a:t>
            </a:r>
            <a:r>
              <a:rPr lang="en-US" altLang="zh-CN" dirty="0"/>
              <a:t>0,1</a:t>
            </a:r>
            <a:r>
              <a:rPr lang="zh-CN" altLang="zh-CN" dirty="0"/>
              <a:t>信号）。即：通过不断测量输入的信号，根据输入信号的情况进行判断，然后发送信号给控制端；并根据输入信号的变化来发送不同的数据给控制端，以实现根据输入信号进行调整，并控制输出端。</a:t>
            </a:r>
            <a:endParaRPr lang="zh-CN" altLang="en-US" dirty="0"/>
          </a:p>
        </p:txBody>
      </p:sp>
    </p:spTree>
    <p:extLst>
      <p:ext uri="{BB962C8B-B14F-4D97-AF65-F5344CB8AC3E}">
        <p14:creationId xmlns:p14="http://schemas.microsoft.com/office/powerpoint/2010/main" val="41932497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463040" y="2611438"/>
            <a:ext cx="9144000" cy="1655762"/>
          </a:xfrm>
        </p:spPr>
        <p:txBody>
          <a:bodyPr>
            <a:normAutofit/>
          </a:bodyPr>
          <a:lstStyle/>
          <a:p>
            <a:r>
              <a:rPr lang="zh-CN" altLang="zh-CN" sz="3600" b="1" dirty="0"/>
              <a:t>第七章：简单入侵检测系</a:t>
            </a:r>
            <a:r>
              <a:rPr lang="zh-CN" altLang="zh-CN" sz="3600" b="1" dirty="0" smtClean="0"/>
              <a:t>统</a:t>
            </a:r>
            <a:endParaRPr lang="zh-CN" altLang="zh-CN" sz="3600" b="1" dirty="0"/>
          </a:p>
        </p:txBody>
      </p:sp>
    </p:spTree>
    <p:extLst>
      <p:ext uri="{BB962C8B-B14F-4D97-AF65-F5344CB8AC3E}">
        <p14:creationId xmlns:p14="http://schemas.microsoft.com/office/powerpoint/2010/main" val="15617097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7.4</a:t>
            </a:r>
            <a:r>
              <a:rPr lang="zh-CN" altLang="zh-CN" b="1" dirty="0"/>
              <a:t>软件设计与实现</a:t>
            </a:r>
            <a:endParaRPr lang="zh-CN" altLang="en-US" dirty="0"/>
          </a:p>
        </p:txBody>
      </p:sp>
      <p:sp>
        <p:nvSpPr>
          <p:cNvPr id="3" name="内容占位符 2"/>
          <p:cNvSpPr>
            <a:spLocks noGrp="1"/>
          </p:cNvSpPr>
          <p:nvPr>
            <p:ph idx="1"/>
          </p:nvPr>
        </p:nvSpPr>
        <p:spPr>
          <a:xfrm>
            <a:off x="263047" y="1825624"/>
            <a:ext cx="11624153" cy="4838223"/>
          </a:xfrm>
        </p:spPr>
        <p:txBody>
          <a:bodyPr>
            <a:normAutofit fontScale="92500" lnSpcReduction="10000"/>
          </a:bodyPr>
          <a:lstStyle/>
          <a:p>
            <a:r>
              <a:rPr lang="en-US" altLang="zh-CN" dirty="0" smtClean="0"/>
              <a:t>7.4.1</a:t>
            </a:r>
            <a:r>
              <a:rPr lang="zh-CN" altLang="en-US" dirty="0" smtClean="0"/>
              <a:t>算法设计</a:t>
            </a:r>
            <a:endParaRPr lang="en-US" altLang="zh-CN" dirty="0" smtClean="0"/>
          </a:p>
          <a:p>
            <a:r>
              <a:rPr lang="zh-CN" altLang="en-US" dirty="0"/>
              <a:t>系</a:t>
            </a:r>
            <a:r>
              <a:rPr lang="zh-CN" altLang="en-US" dirty="0" smtClean="0"/>
              <a:t>统分析：</a:t>
            </a:r>
            <a:endParaRPr lang="en-US" altLang="zh-CN" dirty="0" smtClean="0"/>
          </a:p>
          <a:p>
            <a:pPr marL="0" indent="0">
              <a:buNone/>
            </a:pPr>
            <a:r>
              <a:rPr lang="en-US" altLang="zh-CN" dirty="0" smtClean="0"/>
              <a:t>	</a:t>
            </a:r>
            <a:r>
              <a:rPr lang="zh-CN" altLang="zh-CN" dirty="0" smtClean="0"/>
              <a:t>简</a:t>
            </a:r>
            <a:r>
              <a:rPr lang="zh-CN" altLang="zh-CN" dirty="0"/>
              <a:t>单入侵检测系统设计目标，我们来简单分析满足设计要求的系统行为，这个系统行为可以归结为需要实现如下几个功能：</a:t>
            </a:r>
          </a:p>
          <a:p>
            <a:pPr marL="0" lvl="0" indent="0">
              <a:buNone/>
            </a:pPr>
            <a:r>
              <a:rPr lang="en-US" altLang="zh-CN" dirty="0" smtClean="0"/>
              <a:t>	</a:t>
            </a:r>
            <a:r>
              <a:rPr lang="zh-CN" altLang="zh-CN" dirty="0" smtClean="0"/>
              <a:t>系</a:t>
            </a:r>
            <a:r>
              <a:rPr lang="zh-CN" altLang="zh-CN" dirty="0"/>
              <a:t>统能够正确接收光电传感器模块采集的外部信号</a:t>
            </a:r>
          </a:p>
          <a:p>
            <a:pPr marL="0" lvl="0" indent="0">
              <a:buNone/>
            </a:pPr>
            <a:r>
              <a:rPr lang="en-US" altLang="zh-CN" dirty="0" smtClean="0"/>
              <a:t>	</a:t>
            </a:r>
            <a:r>
              <a:rPr lang="zh-CN" altLang="zh-CN" dirty="0" smtClean="0"/>
              <a:t>系</a:t>
            </a:r>
            <a:r>
              <a:rPr lang="zh-CN" altLang="zh-CN" dirty="0"/>
              <a:t>统能够控制继电器模块的闭合与断开</a:t>
            </a:r>
          </a:p>
          <a:p>
            <a:pPr marL="0" lvl="0" indent="0">
              <a:buNone/>
            </a:pPr>
            <a:r>
              <a:rPr lang="en-US" altLang="zh-CN" dirty="0" smtClean="0"/>
              <a:t>	</a:t>
            </a:r>
            <a:r>
              <a:rPr lang="zh-CN" altLang="zh-CN" dirty="0" smtClean="0"/>
              <a:t>系</a:t>
            </a:r>
            <a:r>
              <a:rPr lang="zh-CN" altLang="zh-CN" dirty="0"/>
              <a:t>统能够控制板子上</a:t>
            </a:r>
            <a:r>
              <a:rPr lang="en-US" altLang="zh-CN" dirty="0"/>
              <a:t>LED</a:t>
            </a:r>
            <a:r>
              <a:rPr lang="zh-CN" altLang="zh-CN" dirty="0"/>
              <a:t>的开关</a:t>
            </a:r>
          </a:p>
          <a:p>
            <a:pPr marL="0" lvl="0" indent="0">
              <a:buNone/>
            </a:pPr>
            <a:r>
              <a:rPr lang="en-US" altLang="zh-CN" dirty="0" smtClean="0"/>
              <a:t>	</a:t>
            </a:r>
            <a:r>
              <a:rPr lang="zh-CN" altLang="zh-CN" dirty="0" smtClean="0"/>
              <a:t>当</a:t>
            </a:r>
            <a:r>
              <a:rPr lang="zh-CN" altLang="zh-CN" dirty="0"/>
              <a:t>没有物体挡在光电传感器模块前时，无外部信号触发、系统没有任何变化；</a:t>
            </a:r>
          </a:p>
          <a:p>
            <a:pPr marL="0" indent="0">
              <a:buNone/>
            </a:pPr>
            <a:r>
              <a:rPr lang="en-US" altLang="zh-CN" dirty="0" smtClean="0"/>
              <a:t>	</a:t>
            </a:r>
            <a:r>
              <a:rPr lang="zh-CN" altLang="zh-CN" dirty="0" smtClean="0"/>
              <a:t>当</a:t>
            </a:r>
            <a:r>
              <a:rPr lang="zh-CN" altLang="zh-CN" dirty="0"/>
              <a:t>有物体挡在光电传感器模块前时，有外部信号触发、系统启动继电器，并</a:t>
            </a:r>
            <a:r>
              <a:rPr lang="en-US" altLang="zh-CN" dirty="0"/>
              <a:t>LED</a:t>
            </a:r>
            <a:r>
              <a:rPr lang="zh-CN" altLang="zh-CN" dirty="0"/>
              <a:t>灯闪烁模拟报警。当挡在光电传感器模块前的物体离开时，系统关闭继电器，</a:t>
            </a:r>
            <a:r>
              <a:rPr lang="en-US" altLang="zh-CN" dirty="0"/>
              <a:t>LED</a:t>
            </a:r>
            <a:r>
              <a:rPr lang="zh-CN" altLang="zh-CN" dirty="0"/>
              <a:t>等闪烁停止（注意到该过程需要持续一段时间）。</a:t>
            </a:r>
          </a:p>
          <a:p>
            <a:endParaRPr lang="zh-CN" altLang="en-US" dirty="0"/>
          </a:p>
        </p:txBody>
      </p:sp>
    </p:spTree>
    <p:extLst>
      <p:ext uri="{BB962C8B-B14F-4D97-AF65-F5344CB8AC3E}">
        <p14:creationId xmlns:p14="http://schemas.microsoft.com/office/powerpoint/2010/main" val="42127550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7.4</a:t>
            </a:r>
            <a:r>
              <a:rPr lang="zh-CN" altLang="zh-CN" b="1" dirty="0"/>
              <a:t>软件设计与实现</a:t>
            </a:r>
            <a:endParaRPr lang="zh-CN" altLang="en-US" dirty="0"/>
          </a:p>
        </p:txBody>
      </p:sp>
      <p:sp>
        <p:nvSpPr>
          <p:cNvPr id="3" name="内容占位符 2"/>
          <p:cNvSpPr>
            <a:spLocks noGrp="1"/>
          </p:cNvSpPr>
          <p:nvPr>
            <p:ph idx="1"/>
          </p:nvPr>
        </p:nvSpPr>
        <p:spPr/>
        <p:txBody>
          <a:bodyPr/>
          <a:lstStyle/>
          <a:p>
            <a:r>
              <a:rPr lang="en-US" altLang="zh-CN" dirty="0"/>
              <a:t>7.4.1</a:t>
            </a:r>
            <a:r>
              <a:rPr lang="zh-CN" altLang="en-US" dirty="0"/>
              <a:t>算法设计</a:t>
            </a:r>
            <a:endParaRPr lang="en-US" altLang="zh-CN" dirty="0"/>
          </a:p>
          <a:p>
            <a:r>
              <a:rPr lang="zh-CN" altLang="en-US" dirty="0" smtClean="0"/>
              <a:t>算法描述</a:t>
            </a:r>
            <a:endParaRPr lang="zh-CN" altLang="en-US" dirty="0"/>
          </a:p>
        </p:txBody>
      </p:sp>
      <p:sp>
        <p:nvSpPr>
          <p:cNvPr id="4" name="文本框 2"/>
          <p:cNvSpPr txBox="1">
            <a:spLocks noChangeArrowheads="1"/>
          </p:cNvSpPr>
          <p:nvPr/>
        </p:nvSpPr>
        <p:spPr bwMode="auto">
          <a:xfrm>
            <a:off x="305318" y="3383986"/>
            <a:ext cx="7761444" cy="2927914"/>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gn="just">
              <a:spcAft>
                <a:spcPts val="0"/>
              </a:spcAft>
            </a:pPr>
            <a:r>
              <a:rPr lang="zh-CN" kern="100" dirty="0">
                <a:effectLst/>
                <a:latin typeface="Calibri" panose="020F0502020204030204" pitchFamily="34" charset="0"/>
                <a:ea typeface="宋体" panose="02010600030101010101" pitchFamily="2" charset="-122"/>
                <a:cs typeface="Times New Roman" panose="02020603050405020304" pitchFamily="18" charset="0"/>
              </a:rPr>
              <a:t>算法：简单入侵检测系统行为描述算法</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zh-CN" kern="100" dirty="0">
                <a:effectLst/>
                <a:latin typeface="Calibri" panose="020F0502020204030204" pitchFamily="34" charset="0"/>
                <a:ea typeface="宋体" panose="02010600030101010101" pitchFamily="2" charset="-122"/>
                <a:cs typeface="Times New Roman" panose="02020603050405020304" pitchFamily="18" charset="0"/>
              </a:rPr>
              <a:t>输入：无</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zh-CN" kern="100" dirty="0">
                <a:effectLst/>
                <a:latin typeface="Calibri" panose="020F0502020204030204" pitchFamily="34" charset="0"/>
                <a:ea typeface="宋体" panose="02010600030101010101" pitchFamily="2" charset="-122"/>
                <a:cs typeface="Times New Roman" panose="02020603050405020304" pitchFamily="18" charset="0"/>
              </a:rPr>
              <a:t>输出：无</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spcAft>
                <a:spcPts val="0"/>
              </a:spcAft>
            </a:pPr>
            <a:r>
              <a:rPr lang="zh-CN" kern="100" dirty="0">
                <a:effectLst/>
                <a:latin typeface="Calibri" panose="020F0502020204030204" pitchFamily="34" charset="0"/>
                <a:ea typeface="宋体" panose="02010600030101010101" pitchFamily="2" charset="-122"/>
                <a:cs typeface="Times New Roman" panose="02020603050405020304" pitchFamily="18" charset="0"/>
              </a:rPr>
              <a:t>第一步：当没有外部信号被触发时，等待光电传感器外部信号被触发；</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spcAft>
                <a:spcPts val="0"/>
              </a:spcAft>
            </a:pPr>
            <a:r>
              <a:rPr lang="zh-CN" kern="100" dirty="0">
                <a:effectLst/>
                <a:latin typeface="Calibri" panose="020F0502020204030204" pitchFamily="34" charset="0"/>
                <a:ea typeface="宋体" panose="02010600030101010101" pitchFamily="2" charset="-122"/>
                <a:cs typeface="Times New Roman" panose="02020603050405020304" pitchFamily="18" charset="0"/>
              </a:rPr>
              <a:t>第二步：开启继电器</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spcAft>
                <a:spcPts val="0"/>
              </a:spcAft>
            </a:pPr>
            <a:r>
              <a:rPr lang="zh-CN" kern="100" dirty="0">
                <a:effectLst/>
                <a:latin typeface="Calibri" panose="020F0502020204030204" pitchFamily="34" charset="0"/>
                <a:ea typeface="宋体" panose="02010600030101010101" pitchFamily="2" charset="-122"/>
                <a:cs typeface="Times New Roman" panose="02020603050405020304" pitchFamily="18" charset="0"/>
              </a:rPr>
              <a:t>第三步：开启</a:t>
            </a:r>
            <a:r>
              <a:rPr lang="en-US" kern="100" dirty="0">
                <a:effectLst/>
                <a:latin typeface="Calibri" panose="020F0502020204030204" pitchFamily="34" charset="0"/>
                <a:ea typeface="宋体" panose="02010600030101010101" pitchFamily="2" charset="-122"/>
                <a:cs typeface="Times New Roman" panose="02020603050405020304" pitchFamily="18" charset="0"/>
              </a:rPr>
              <a:t>LED</a:t>
            </a:r>
            <a:r>
              <a:rPr lang="zh-CN" kern="100" dirty="0">
                <a:effectLst/>
                <a:latin typeface="Calibri" panose="020F0502020204030204" pitchFamily="34" charset="0"/>
                <a:ea typeface="宋体" panose="02010600030101010101" pitchFamily="2" charset="-122"/>
                <a:cs typeface="Times New Roman" panose="02020603050405020304" pitchFamily="18" charset="0"/>
              </a:rPr>
              <a:t>闪烁</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spcAft>
                <a:spcPts val="0"/>
              </a:spcAft>
            </a:pPr>
            <a:r>
              <a:rPr lang="zh-CN" kern="100" dirty="0">
                <a:effectLst/>
                <a:latin typeface="Calibri" panose="020F0502020204030204" pitchFamily="34" charset="0"/>
                <a:ea typeface="宋体" panose="02010600030101010101" pitchFamily="2" charset="-122"/>
                <a:cs typeface="Times New Roman" panose="02020603050405020304" pitchFamily="18" charset="0"/>
              </a:rPr>
              <a:t>第四步：延时一段时间</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spcAft>
                <a:spcPts val="0"/>
              </a:spcAft>
            </a:pPr>
            <a:r>
              <a:rPr lang="zh-CN" kern="100" dirty="0">
                <a:effectLst/>
                <a:latin typeface="Calibri" panose="020F0502020204030204" pitchFamily="34" charset="0"/>
                <a:ea typeface="宋体" panose="02010600030101010101" pitchFamily="2" charset="-122"/>
                <a:cs typeface="Times New Roman" panose="02020603050405020304" pitchFamily="18" charset="0"/>
              </a:rPr>
              <a:t>第五步：关闭继电器，关闭</a:t>
            </a:r>
            <a:r>
              <a:rPr lang="en-US" kern="100" dirty="0">
                <a:effectLst/>
                <a:latin typeface="Calibri" panose="020F0502020204030204" pitchFamily="34" charset="0"/>
                <a:ea typeface="宋体" panose="02010600030101010101" pitchFamily="2" charset="-122"/>
                <a:cs typeface="Times New Roman" panose="02020603050405020304" pitchFamily="18" charset="0"/>
              </a:rPr>
              <a:t>LED</a:t>
            </a:r>
            <a:r>
              <a:rPr lang="zh-CN" kern="100" dirty="0">
                <a:effectLst/>
                <a:latin typeface="Calibri" panose="020F0502020204030204" pitchFamily="34" charset="0"/>
                <a:ea typeface="宋体" panose="02010600030101010101" pitchFamily="2" charset="-122"/>
                <a:cs typeface="Times New Roman" panose="02020603050405020304" pitchFamily="18" charset="0"/>
              </a:rPr>
              <a:t>。</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spcAft>
                <a:spcPts val="0"/>
              </a:spcAft>
            </a:pPr>
            <a:r>
              <a:rPr lang="zh-CN" kern="100" dirty="0">
                <a:effectLst/>
                <a:latin typeface="Calibri" panose="020F0502020204030204" pitchFamily="34" charset="0"/>
                <a:ea typeface="宋体" panose="02010600030101010101" pitchFamily="2" charset="-122"/>
                <a:cs typeface="Times New Roman" panose="02020603050405020304" pitchFamily="18" charset="0"/>
              </a:rPr>
              <a:t>第六步：重复上述循环</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sz="14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文本框 2"/>
          <p:cNvSpPr txBox="1">
            <a:spLocks noChangeArrowheads="1"/>
          </p:cNvSpPr>
          <p:nvPr/>
        </p:nvSpPr>
        <p:spPr bwMode="auto">
          <a:xfrm>
            <a:off x="8306397" y="3383985"/>
            <a:ext cx="3698756" cy="292791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gn="just">
              <a:spcAft>
                <a:spcPts val="0"/>
              </a:spcAft>
            </a:pPr>
            <a:r>
              <a:rPr lang="en-US" sz="2400" kern="100">
                <a:effectLst/>
                <a:latin typeface="Calibri" panose="020F0502020204030204" pitchFamily="34" charset="0"/>
                <a:ea typeface="宋体" panose="02010600030101010101" pitchFamily="2" charset="-122"/>
                <a:cs typeface="Times New Roman" panose="02020603050405020304" pitchFamily="18" charset="0"/>
              </a:rPr>
              <a:t>while(1)</a:t>
            </a:r>
            <a:endParaRPr lang="zh-CN" kern="10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spcAft>
                <a:spcPts val="0"/>
              </a:spcAft>
            </a:pPr>
            <a:r>
              <a:rPr lang="en-US" sz="2400" kern="100">
                <a:effectLst/>
                <a:latin typeface="Calibri" panose="020F0502020204030204" pitchFamily="34" charset="0"/>
                <a:ea typeface="宋体" panose="02010600030101010101" pitchFamily="2" charset="-122"/>
                <a:cs typeface="Times New Roman" panose="02020603050405020304" pitchFamily="18" charset="0"/>
              </a:rPr>
              <a:t>{</a:t>
            </a:r>
            <a:endParaRPr lang="zh-CN" kern="10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spcAft>
                <a:spcPts val="0"/>
              </a:spcAft>
            </a:pPr>
            <a:r>
              <a:rPr lang="en-US" sz="2400" kern="100">
                <a:effectLst/>
                <a:latin typeface="Calibri" panose="020F0502020204030204" pitchFamily="34" charset="0"/>
                <a:ea typeface="宋体" panose="02010600030101010101" pitchFamily="2" charset="-122"/>
                <a:cs typeface="Times New Roman" panose="02020603050405020304" pitchFamily="18" charset="0"/>
              </a:rPr>
              <a:t>	while(!invade);</a:t>
            </a:r>
            <a:endParaRPr lang="zh-CN" kern="10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spcAft>
                <a:spcPts val="0"/>
              </a:spcAft>
            </a:pPr>
            <a:r>
              <a:rPr lang="en-US" sz="2400" kern="100">
                <a:effectLst/>
                <a:latin typeface="Calibri" panose="020F0502020204030204" pitchFamily="34" charset="0"/>
                <a:ea typeface="宋体" panose="02010600030101010101" pitchFamily="2" charset="-122"/>
                <a:cs typeface="Times New Roman" panose="02020603050405020304" pitchFamily="18" charset="0"/>
              </a:rPr>
              <a:t>	RELAY = 1;</a:t>
            </a:r>
            <a:endParaRPr lang="zh-CN" kern="10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spcAft>
                <a:spcPts val="0"/>
              </a:spcAft>
            </a:pPr>
            <a:r>
              <a:rPr lang="en-US" sz="2400" kern="100">
                <a:effectLst/>
                <a:latin typeface="Calibri" panose="020F0502020204030204" pitchFamily="34" charset="0"/>
                <a:ea typeface="宋体" panose="02010600030101010101" pitchFamily="2" charset="-122"/>
                <a:cs typeface="Times New Roman" panose="02020603050405020304" pitchFamily="18" charset="0"/>
              </a:rPr>
              <a:t>	blinkLed();</a:t>
            </a:r>
            <a:endParaRPr lang="zh-CN" kern="10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spcAft>
                <a:spcPts val="0"/>
              </a:spcAft>
            </a:pPr>
            <a:r>
              <a:rPr lang="en-US" sz="2400" kern="100">
                <a:effectLst/>
                <a:latin typeface="Calibri" panose="020F0502020204030204" pitchFamily="34" charset="0"/>
                <a:ea typeface="宋体" panose="02010600030101010101" pitchFamily="2" charset="-122"/>
                <a:cs typeface="Times New Roman" panose="02020603050405020304" pitchFamily="18" charset="0"/>
              </a:rPr>
              <a:t>	delay(3000);</a:t>
            </a:r>
            <a:endParaRPr lang="zh-CN" kern="10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spcAft>
                <a:spcPts val="0"/>
              </a:spcAft>
            </a:pPr>
            <a:r>
              <a:rPr lang="en-US" sz="2400" kern="100">
                <a:effectLst/>
                <a:latin typeface="Calibri" panose="020F0502020204030204" pitchFamily="34" charset="0"/>
                <a:ea typeface="宋体" panose="02010600030101010101" pitchFamily="2" charset="-122"/>
                <a:cs typeface="Times New Roman" panose="02020603050405020304" pitchFamily="18" charset="0"/>
              </a:rPr>
              <a:t>	RELAY = 0;</a:t>
            </a:r>
            <a:endParaRPr lang="zh-CN" kern="10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spcAft>
                <a:spcPts val="0"/>
              </a:spcAft>
            </a:pPr>
            <a:r>
              <a:rPr lang="en-US" sz="2400" kern="100">
                <a:effectLst/>
                <a:latin typeface="Calibri" panose="020F0502020204030204" pitchFamily="34" charset="0"/>
                <a:ea typeface="宋体" panose="02010600030101010101" pitchFamily="2" charset="-122"/>
                <a:cs typeface="Times New Roman" panose="02020603050405020304" pitchFamily="18" charset="0"/>
              </a:rPr>
              <a:t>}</a:t>
            </a:r>
            <a:endParaRPr lang="zh-CN" kern="10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kern="100">
                <a:effectLst/>
                <a:latin typeface="Calibri" panose="020F0502020204030204" pitchFamily="34" charset="0"/>
                <a:ea typeface="宋体" panose="02010600030101010101" pitchFamily="2" charset="-122"/>
                <a:cs typeface="Times New Roman" panose="02020603050405020304" pitchFamily="18" charset="0"/>
              </a:rPr>
              <a:t> </a:t>
            </a:r>
            <a:endParaRPr lang="zh-CN" kern="10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6362456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7.4</a:t>
            </a:r>
            <a:r>
              <a:rPr lang="zh-CN" altLang="zh-CN" b="1" dirty="0"/>
              <a:t>软件设计与实现</a:t>
            </a:r>
            <a:endParaRPr lang="zh-CN" altLang="en-US" dirty="0"/>
          </a:p>
        </p:txBody>
      </p:sp>
      <p:sp>
        <p:nvSpPr>
          <p:cNvPr id="3" name="内容占位符 2"/>
          <p:cNvSpPr>
            <a:spLocks noGrp="1"/>
          </p:cNvSpPr>
          <p:nvPr>
            <p:ph idx="1"/>
          </p:nvPr>
        </p:nvSpPr>
        <p:spPr/>
        <p:txBody>
          <a:bodyPr/>
          <a:lstStyle/>
          <a:p>
            <a:r>
              <a:rPr lang="en-US" altLang="zh-CN" b="1" dirty="0"/>
              <a:t>7.4.2</a:t>
            </a:r>
            <a:r>
              <a:rPr lang="zh-CN" altLang="zh-CN" b="1" dirty="0"/>
              <a:t>软件设计</a:t>
            </a:r>
          </a:p>
          <a:p>
            <a:r>
              <a:rPr lang="en-US" altLang="zh-CN" dirty="0" smtClean="0"/>
              <a:t>[Hint]	</a:t>
            </a:r>
            <a:r>
              <a:rPr lang="zh-CN" altLang="en-US" dirty="0" smtClean="0"/>
              <a:t>教材上是有源代码的，但是教材上的源代码不是唯一的方法，同学们发挥创造力，每个人都可以写出完全不一样风格的代码，但是其功能却是完全一样的。</a:t>
            </a:r>
            <a:endParaRPr lang="en-US" altLang="zh-CN" dirty="0" smtClean="0"/>
          </a:p>
          <a:p>
            <a:endParaRPr lang="en-US" altLang="zh-CN" dirty="0"/>
          </a:p>
          <a:p>
            <a:r>
              <a:rPr lang="zh-CN" altLang="en-US" dirty="0" smtClean="0"/>
              <a:t>操作演示</a:t>
            </a:r>
            <a:endParaRPr lang="zh-CN" altLang="en-US" dirty="0"/>
          </a:p>
        </p:txBody>
      </p:sp>
    </p:spTree>
    <p:extLst>
      <p:ext uri="{BB962C8B-B14F-4D97-AF65-F5344CB8AC3E}">
        <p14:creationId xmlns:p14="http://schemas.microsoft.com/office/powerpoint/2010/main" val="28189072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7.5</a:t>
            </a:r>
            <a:r>
              <a:rPr lang="zh-CN" altLang="zh-CN" b="1" dirty="0"/>
              <a:t>系统联合调</a:t>
            </a:r>
            <a:r>
              <a:rPr lang="zh-CN" altLang="zh-CN" b="1" dirty="0" smtClean="0"/>
              <a:t>试</a:t>
            </a:r>
            <a:endParaRPr lang="zh-CN" altLang="en-US" dirty="0"/>
          </a:p>
        </p:txBody>
      </p:sp>
      <p:sp>
        <p:nvSpPr>
          <p:cNvPr id="3" name="内容占位符 2"/>
          <p:cNvSpPr>
            <a:spLocks noGrp="1"/>
          </p:cNvSpPr>
          <p:nvPr>
            <p:ph idx="1"/>
          </p:nvPr>
        </p:nvSpPr>
        <p:spPr>
          <a:xfrm>
            <a:off x="375781" y="1825625"/>
            <a:ext cx="11523945" cy="4813170"/>
          </a:xfrm>
        </p:spPr>
        <p:txBody>
          <a:bodyPr/>
          <a:lstStyle/>
          <a:p>
            <a:r>
              <a:rPr lang="zh-CN" altLang="zh-CN" dirty="0"/>
              <a:t>系统联合调试的主要目标是希望对我们搭建的简单测控系统硬件、和编写的代码结合起来，并达到前面预期的简单测控目标。最直接的目的就是：</a:t>
            </a:r>
          </a:p>
          <a:p>
            <a:pPr marL="0" lvl="0" indent="0">
              <a:buNone/>
            </a:pPr>
            <a:r>
              <a:rPr lang="en-US" altLang="zh-CN" dirty="0" smtClean="0"/>
              <a:t>	</a:t>
            </a:r>
            <a:r>
              <a:rPr lang="zh-CN" altLang="zh-CN" dirty="0" smtClean="0"/>
              <a:t>当</a:t>
            </a:r>
            <a:r>
              <a:rPr lang="zh-CN" altLang="zh-CN" dirty="0"/>
              <a:t>有个物体挡住在了光电传感器模块的光电头前端的时候，继电器闭合（注意由于没有接任何负载，因此只能听到闭合当时的一次很小的吸合声）、并且</a:t>
            </a:r>
            <a:r>
              <a:rPr lang="en-US" altLang="zh-CN" dirty="0"/>
              <a:t>LED</a:t>
            </a:r>
            <a:r>
              <a:rPr lang="zh-CN" altLang="zh-CN" dirty="0"/>
              <a:t>开始闪烁。</a:t>
            </a:r>
          </a:p>
          <a:p>
            <a:pPr marL="0" lvl="0" indent="0">
              <a:buNone/>
            </a:pPr>
            <a:r>
              <a:rPr lang="en-US" altLang="zh-CN" dirty="0" smtClean="0"/>
              <a:t>	</a:t>
            </a:r>
            <a:r>
              <a:rPr lang="zh-CN" altLang="zh-CN" dirty="0" smtClean="0"/>
              <a:t>当</a:t>
            </a:r>
            <a:r>
              <a:rPr lang="zh-CN" altLang="zh-CN" dirty="0"/>
              <a:t>光电传感器模块的光点头前端没有任何遮挡的时候，系统不作任何响应。即：</a:t>
            </a:r>
            <a:r>
              <a:rPr lang="en-US" altLang="zh-CN" dirty="0"/>
              <a:t>LED</a:t>
            </a:r>
            <a:r>
              <a:rPr lang="zh-CN" altLang="zh-CN" dirty="0"/>
              <a:t>不闪烁，继电器归位。</a:t>
            </a:r>
          </a:p>
          <a:p>
            <a:r>
              <a:rPr lang="zh-CN" altLang="zh-CN" dirty="0" smtClean="0"/>
              <a:t>只</a:t>
            </a:r>
            <a:r>
              <a:rPr lang="zh-CN" altLang="zh-CN" dirty="0"/>
              <a:t>要完成了上述功能，即当是完成了简单的入侵检测系统的最简单的功能，系统联合调试，只要能达到这个目标即可。</a:t>
            </a:r>
            <a:endParaRPr lang="zh-CN" altLang="en-US" dirty="0"/>
          </a:p>
        </p:txBody>
      </p:sp>
    </p:spTree>
    <p:extLst>
      <p:ext uri="{BB962C8B-B14F-4D97-AF65-F5344CB8AC3E}">
        <p14:creationId xmlns:p14="http://schemas.microsoft.com/office/powerpoint/2010/main" val="25274891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7.5</a:t>
            </a:r>
            <a:r>
              <a:rPr lang="zh-CN" altLang="zh-CN" b="1" dirty="0"/>
              <a:t>系统联合调</a:t>
            </a:r>
            <a:r>
              <a:rPr lang="zh-CN" altLang="zh-CN" b="1" dirty="0" smtClean="0"/>
              <a:t>试</a:t>
            </a:r>
            <a:endParaRPr lang="zh-CN" altLang="en-US" dirty="0"/>
          </a:p>
        </p:txBody>
      </p:sp>
      <p:sp>
        <p:nvSpPr>
          <p:cNvPr id="3" name="内容占位符 2"/>
          <p:cNvSpPr>
            <a:spLocks noGrp="1"/>
          </p:cNvSpPr>
          <p:nvPr>
            <p:ph idx="1"/>
          </p:nvPr>
        </p:nvSpPr>
        <p:spPr/>
        <p:txBody>
          <a:bodyPr/>
          <a:lstStyle/>
          <a:p>
            <a:r>
              <a:rPr lang="zh-CN" altLang="zh-CN" dirty="0"/>
              <a:t>系统联合调试是所有嵌入式系统开发过程中的必要部分，一般遵循的原则比较简单：先易后难</a:t>
            </a:r>
            <a:r>
              <a:rPr lang="zh-CN" altLang="zh-CN" dirty="0" smtClean="0"/>
              <a:t>。</a:t>
            </a:r>
            <a:endParaRPr lang="en-US" altLang="zh-CN" dirty="0" smtClean="0"/>
          </a:p>
          <a:p>
            <a:r>
              <a:rPr lang="zh-CN" altLang="zh-CN" dirty="0" smtClean="0"/>
              <a:t>以</a:t>
            </a:r>
            <a:r>
              <a:rPr lang="zh-CN" altLang="zh-CN" dirty="0"/>
              <a:t>本系统为例，联合调试的时候，由于有硬件部分与软件部分；或许单独使用都没有任何问题，但是全部装配到一个整体板上就存在某些“不可预知”的问题。那么解决这些问题遵循先易后难的原则实际上的做法就是：</a:t>
            </a:r>
          </a:p>
          <a:p>
            <a:pPr marL="0" lvl="0" indent="0">
              <a:buNone/>
            </a:pPr>
            <a:r>
              <a:rPr lang="en-US" altLang="zh-CN" dirty="0" smtClean="0"/>
              <a:t>	</a:t>
            </a:r>
            <a:r>
              <a:rPr lang="zh-CN" altLang="en-US" dirty="0" smtClean="0"/>
              <a:t>第一步：</a:t>
            </a:r>
            <a:r>
              <a:rPr lang="zh-CN" altLang="zh-CN" dirty="0" smtClean="0"/>
              <a:t>单</a:t>
            </a:r>
            <a:r>
              <a:rPr lang="zh-CN" altLang="zh-CN" dirty="0"/>
              <a:t>独从硬件到软件测试每一个模块</a:t>
            </a:r>
          </a:p>
          <a:p>
            <a:pPr marL="0" lvl="0" indent="0">
              <a:buNone/>
            </a:pPr>
            <a:r>
              <a:rPr lang="en-US" altLang="zh-CN" dirty="0" smtClean="0"/>
              <a:t>	</a:t>
            </a:r>
            <a:r>
              <a:rPr lang="zh-CN" altLang="en-US" dirty="0" smtClean="0"/>
              <a:t>第二步：</a:t>
            </a:r>
            <a:r>
              <a:rPr lang="zh-CN" altLang="zh-CN" dirty="0" smtClean="0"/>
              <a:t>逐</a:t>
            </a:r>
            <a:r>
              <a:rPr lang="zh-CN" altLang="zh-CN" dirty="0"/>
              <a:t>个联合测试其他模块</a:t>
            </a:r>
          </a:p>
          <a:p>
            <a:pPr marL="0" lvl="0" indent="0">
              <a:buNone/>
            </a:pPr>
            <a:r>
              <a:rPr lang="en-US" altLang="zh-CN" dirty="0" smtClean="0"/>
              <a:t>	</a:t>
            </a:r>
            <a:r>
              <a:rPr lang="zh-CN" altLang="en-US" dirty="0" smtClean="0"/>
              <a:t>第三步：</a:t>
            </a:r>
            <a:r>
              <a:rPr lang="zh-CN" altLang="zh-CN" dirty="0" smtClean="0"/>
              <a:t>统</a:t>
            </a:r>
            <a:r>
              <a:rPr lang="zh-CN" altLang="zh-CN" dirty="0"/>
              <a:t>一测试整个系统。</a:t>
            </a:r>
          </a:p>
          <a:p>
            <a:endParaRPr lang="zh-CN" altLang="en-US" dirty="0"/>
          </a:p>
        </p:txBody>
      </p:sp>
    </p:spTree>
    <p:extLst>
      <p:ext uri="{BB962C8B-B14F-4D97-AF65-F5344CB8AC3E}">
        <p14:creationId xmlns:p14="http://schemas.microsoft.com/office/powerpoint/2010/main" val="20157059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7.5</a:t>
            </a:r>
            <a:r>
              <a:rPr lang="zh-CN" altLang="zh-CN" b="1" dirty="0"/>
              <a:t>系统联合调</a:t>
            </a:r>
            <a:r>
              <a:rPr lang="zh-CN" altLang="zh-CN" b="1" dirty="0" smtClean="0"/>
              <a:t>试</a:t>
            </a:r>
            <a:endParaRPr lang="zh-CN" altLang="en-US" dirty="0"/>
          </a:p>
        </p:txBody>
      </p:sp>
      <p:sp>
        <p:nvSpPr>
          <p:cNvPr id="3" name="内容占位符 2"/>
          <p:cNvSpPr>
            <a:spLocks noGrp="1"/>
          </p:cNvSpPr>
          <p:nvPr>
            <p:ph idx="1"/>
          </p:nvPr>
        </p:nvSpPr>
        <p:spPr/>
        <p:txBody>
          <a:bodyPr/>
          <a:lstStyle/>
          <a:p>
            <a:r>
              <a:rPr lang="en-US" altLang="zh-CN" dirty="0" smtClean="0"/>
              <a:t>7.5.1</a:t>
            </a:r>
            <a:r>
              <a:rPr lang="zh-CN" altLang="en-US" dirty="0" smtClean="0"/>
              <a:t>模块调试</a:t>
            </a:r>
            <a:endParaRPr lang="en-US" altLang="zh-CN" dirty="0" smtClean="0"/>
          </a:p>
          <a:p>
            <a:endParaRPr lang="en-US" altLang="zh-CN" dirty="0" smtClean="0"/>
          </a:p>
          <a:p>
            <a:r>
              <a:rPr lang="en-US" altLang="zh-CN" dirty="0" smtClean="0"/>
              <a:t>[Hint]	</a:t>
            </a:r>
            <a:r>
              <a:rPr lang="zh-CN" altLang="zh-CN" dirty="0" smtClean="0"/>
              <a:t>在</a:t>
            </a:r>
            <a:r>
              <a:rPr lang="zh-CN" altLang="zh-CN" dirty="0"/>
              <a:t>模块测试中一般而言最先测试的一定是最稳定的模块，并将最稳定的模块作为最基本的依据，最好是显示模块。这是由于显示模块可以给开发者以提示，提示开发者继续后续的开发工作，其他模块就没有这种优势了。从这个角度出发，最好是先测试显示模块</a:t>
            </a:r>
            <a:r>
              <a:rPr lang="zh-CN" altLang="zh-CN" dirty="0" smtClean="0"/>
              <a:t>。</a:t>
            </a:r>
            <a:endParaRPr lang="en-US" altLang="zh-CN" dirty="0" smtClean="0"/>
          </a:p>
          <a:p>
            <a:endParaRPr lang="en-US" altLang="zh-CN" dirty="0"/>
          </a:p>
        </p:txBody>
      </p:sp>
    </p:spTree>
    <p:extLst>
      <p:ext uri="{BB962C8B-B14F-4D97-AF65-F5344CB8AC3E}">
        <p14:creationId xmlns:p14="http://schemas.microsoft.com/office/powerpoint/2010/main" val="9749534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7.5</a:t>
            </a:r>
            <a:r>
              <a:rPr lang="zh-CN" altLang="zh-CN" b="1" dirty="0"/>
              <a:t>系统联合调</a:t>
            </a:r>
            <a:r>
              <a:rPr lang="zh-CN" altLang="zh-CN" b="1" dirty="0" smtClean="0"/>
              <a:t>试</a:t>
            </a:r>
            <a:endParaRPr lang="zh-CN" altLang="en-US" dirty="0"/>
          </a:p>
        </p:txBody>
      </p:sp>
      <p:sp>
        <p:nvSpPr>
          <p:cNvPr id="3" name="内容占位符 2"/>
          <p:cNvSpPr>
            <a:spLocks noGrp="1"/>
          </p:cNvSpPr>
          <p:nvPr>
            <p:ph idx="1"/>
          </p:nvPr>
        </p:nvSpPr>
        <p:spPr>
          <a:xfrm>
            <a:off x="450937" y="1587630"/>
            <a:ext cx="11511419" cy="4825696"/>
          </a:xfrm>
        </p:spPr>
        <p:txBody>
          <a:bodyPr>
            <a:normAutofit fontScale="92500" lnSpcReduction="10000"/>
          </a:bodyPr>
          <a:lstStyle/>
          <a:p>
            <a:r>
              <a:rPr lang="en-US" altLang="zh-CN" dirty="0" smtClean="0"/>
              <a:t>7.5.1</a:t>
            </a:r>
            <a:r>
              <a:rPr lang="zh-CN" altLang="en-US" dirty="0" smtClean="0"/>
              <a:t>模块调试</a:t>
            </a:r>
            <a:endParaRPr lang="en-US" altLang="zh-CN" dirty="0" smtClean="0"/>
          </a:p>
          <a:p>
            <a:r>
              <a:rPr lang="zh-CN" altLang="zh-CN" dirty="0" smtClean="0"/>
              <a:t>本</a:t>
            </a:r>
            <a:r>
              <a:rPr lang="zh-CN" altLang="zh-CN" dirty="0"/>
              <a:t>系统有三个模块：光电传感器模块、继电器模块、</a:t>
            </a:r>
            <a:r>
              <a:rPr lang="en-US" altLang="zh-CN" dirty="0"/>
              <a:t>LED</a:t>
            </a:r>
            <a:r>
              <a:rPr lang="zh-CN" altLang="zh-CN" dirty="0"/>
              <a:t>发光二极管模块</a:t>
            </a:r>
            <a:r>
              <a:rPr lang="zh-CN" altLang="zh-CN" dirty="0" smtClean="0"/>
              <a:t>。</a:t>
            </a:r>
            <a:endParaRPr lang="en-US" altLang="zh-CN" dirty="0" smtClean="0"/>
          </a:p>
          <a:p>
            <a:r>
              <a:rPr lang="zh-CN" altLang="zh-CN" dirty="0"/>
              <a:t>系统中</a:t>
            </a:r>
            <a:r>
              <a:rPr lang="en-US" altLang="zh-CN" dirty="0"/>
              <a:t>LED</a:t>
            </a:r>
            <a:r>
              <a:rPr lang="zh-CN" altLang="zh-CN" dirty="0"/>
              <a:t>发光二极管显示模块是直接设计到单片机开发板上的，测试起来就尤其简单了。则我们确定了测试的第一个模块：</a:t>
            </a:r>
            <a:r>
              <a:rPr lang="en-US" altLang="zh-CN" dirty="0"/>
              <a:t>LED</a:t>
            </a:r>
            <a:r>
              <a:rPr lang="zh-CN" altLang="zh-CN" dirty="0"/>
              <a:t>发光二极管模块。在剩下的光电传感器模块与继电器模块两个当中，光电传感器模块是集成器件，而且前面章节设计的模块也非常简单，但是继电器模块就相对复杂。测试的第二个模块应当在剩下的两个模块中选择光电传感器模块。那么我们的模块测试顺序应当如下</a:t>
            </a:r>
            <a:r>
              <a:rPr lang="zh-CN" altLang="zh-CN" dirty="0" smtClean="0"/>
              <a:t>：</a:t>
            </a:r>
            <a:endParaRPr lang="en-US" altLang="zh-CN" dirty="0" smtClean="0"/>
          </a:p>
          <a:p>
            <a:pPr marL="0" lvl="0" indent="0">
              <a:buNone/>
            </a:pPr>
            <a:r>
              <a:rPr lang="en-US" altLang="zh-CN" dirty="0"/>
              <a:t>	</a:t>
            </a:r>
            <a:r>
              <a:rPr lang="zh-CN" altLang="en-US" dirty="0" smtClean="0"/>
              <a:t>第一步：</a:t>
            </a:r>
            <a:r>
              <a:rPr lang="zh-CN" altLang="zh-CN" dirty="0" smtClean="0"/>
              <a:t>先</a:t>
            </a:r>
            <a:r>
              <a:rPr lang="zh-CN" altLang="zh-CN" dirty="0"/>
              <a:t>测试</a:t>
            </a:r>
            <a:r>
              <a:rPr lang="en-US" altLang="zh-CN" dirty="0"/>
              <a:t>LED</a:t>
            </a:r>
            <a:r>
              <a:rPr lang="zh-CN" altLang="zh-CN" dirty="0"/>
              <a:t>发光二极管模块</a:t>
            </a:r>
          </a:p>
          <a:p>
            <a:pPr marL="0" lvl="0" indent="0">
              <a:buNone/>
            </a:pPr>
            <a:r>
              <a:rPr lang="en-US" altLang="zh-CN" dirty="0" smtClean="0"/>
              <a:t>	</a:t>
            </a:r>
            <a:r>
              <a:rPr lang="zh-CN" altLang="en-US" dirty="0" smtClean="0"/>
              <a:t>第二步：</a:t>
            </a:r>
            <a:r>
              <a:rPr lang="zh-CN" altLang="zh-CN" dirty="0" smtClean="0"/>
              <a:t>再</a:t>
            </a:r>
            <a:r>
              <a:rPr lang="zh-CN" altLang="zh-CN" dirty="0"/>
              <a:t>将光电传感器模块与发光二极管模块联合测试</a:t>
            </a:r>
          </a:p>
          <a:p>
            <a:pPr marL="0" lvl="0" indent="0">
              <a:buNone/>
            </a:pPr>
            <a:r>
              <a:rPr lang="en-US" altLang="zh-CN" dirty="0" smtClean="0"/>
              <a:t>	</a:t>
            </a:r>
            <a:r>
              <a:rPr lang="zh-CN" altLang="en-US" dirty="0" smtClean="0"/>
              <a:t>第三步：</a:t>
            </a:r>
            <a:r>
              <a:rPr lang="zh-CN" altLang="zh-CN" dirty="0" smtClean="0"/>
              <a:t>测</a:t>
            </a:r>
            <a:r>
              <a:rPr lang="zh-CN" altLang="zh-CN" dirty="0"/>
              <a:t>试继电器模块</a:t>
            </a:r>
          </a:p>
          <a:p>
            <a:pPr marL="0" lvl="0" indent="0">
              <a:buNone/>
            </a:pPr>
            <a:r>
              <a:rPr lang="en-US" altLang="zh-CN" dirty="0" smtClean="0"/>
              <a:t>	</a:t>
            </a:r>
            <a:r>
              <a:rPr lang="zh-CN" altLang="en-US" dirty="0" smtClean="0"/>
              <a:t>第四步：</a:t>
            </a:r>
            <a:r>
              <a:rPr lang="zh-CN" altLang="zh-CN" dirty="0" smtClean="0"/>
              <a:t>将</a:t>
            </a:r>
            <a:r>
              <a:rPr lang="zh-CN" altLang="zh-CN" dirty="0"/>
              <a:t>继电器模块与发光二极管模块联合测试</a:t>
            </a:r>
          </a:p>
          <a:p>
            <a:endParaRPr lang="zh-CN" altLang="en-US" dirty="0"/>
          </a:p>
        </p:txBody>
      </p:sp>
      <p:sp>
        <p:nvSpPr>
          <p:cNvPr id="4" name="文本框 3"/>
          <p:cNvSpPr txBox="1"/>
          <p:nvPr/>
        </p:nvSpPr>
        <p:spPr>
          <a:xfrm>
            <a:off x="450937" y="6275541"/>
            <a:ext cx="2492680" cy="461665"/>
          </a:xfrm>
          <a:prstGeom prst="rect">
            <a:avLst/>
          </a:prstGeom>
          <a:noFill/>
        </p:spPr>
        <p:txBody>
          <a:bodyPr wrap="square" rtlCol="0">
            <a:spAutoFit/>
          </a:bodyPr>
          <a:lstStyle/>
          <a:p>
            <a:r>
              <a:rPr lang="zh-CN" altLang="en-US" sz="2400" b="1" dirty="0" smtClean="0"/>
              <a:t>操作演示</a:t>
            </a:r>
            <a:endParaRPr lang="zh-CN" altLang="en-US" sz="2400" b="1" dirty="0"/>
          </a:p>
        </p:txBody>
      </p:sp>
    </p:spTree>
    <p:extLst>
      <p:ext uri="{BB962C8B-B14F-4D97-AF65-F5344CB8AC3E}">
        <p14:creationId xmlns:p14="http://schemas.microsoft.com/office/powerpoint/2010/main" val="125381275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7.5</a:t>
            </a:r>
            <a:r>
              <a:rPr lang="zh-CN" altLang="zh-CN" b="1" dirty="0"/>
              <a:t>系统联合调</a:t>
            </a:r>
            <a:r>
              <a:rPr lang="zh-CN" altLang="zh-CN" b="1" dirty="0" smtClean="0"/>
              <a:t>试</a:t>
            </a:r>
            <a:endParaRPr lang="zh-CN" altLang="en-US" dirty="0"/>
          </a:p>
        </p:txBody>
      </p:sp>
      <p:sp>
        <p:nvSpPr>
          <p:cNvPr id="3" name="内容占位符 2"/>
          <p:cNvSpPr>
            <a:spLocks noGrp="1"/>
          </p:cNvSpPr>
          <p:nvPr>
            <p:ph idx="1"/>
          </p:nvPr>
        </p:nvSpPr>
        <p:spPr>
          <a:xfrm>
            <a:off x="124217" y="2364244"/>
            <a:ext cx="4811038" cy="4351338"/>
          </a:xfrm>
        </p:spPr>
        <p:txBody>
          <a:bodyPr>
            <a:normAutofit fontScale="92500" lnSpcReduction="20000"/>
          </a:bodyPr>
          <a:lstStyle/>
          <a:p>
            <a:r>
              <a:rPr lang="en-US" altLang="zh-CN" dirty="0" smtClean="0"/>
              <a:t>7.5.2</a:t>
            </a:r>
            <a:r>
              <a:rPr lang="zh-CN" altLang="en-US" dirty="0" smtClean="0"/>
              <a:t>系统联调与性能测试</a:t>
            </a:r>
            <a:endParaRPr lang="en-US" altLang="zh-CN" dirty="0" smtClean="0"/>
          </a:p>
          <a:p>
            <a:pPr marL="0" indent="0">
              <a:buNone/>
            </a:pPr>
            <a:r>
              <a:rPr lang="en-US" altLang="zh-CN" dirty="0" smtClean="0"/>
              <a:t>	</a:t>
            </a:r>
            <a:r>
              <a:rPr lang="zh-CN" altLang="zh-CN" dirty="0" smtClean="0"/>
              <a:t>当</a:t>
            </a:r>
            <a:r>
              <a:rPr lang="zh-CN" altLang="zh-CN" dirty="0"/>
              <a:t>对上述三个模块的独立测试与部分联合测试完成之后，则整体联合测试就相对很简单了。这个原因基本不言而喻，因为能够走到这一步说明硬件已经基本没有问题了，只需要编写代码来测试其功能，并做一个相对长时间的稳定性测试而</a:t>
            </a:r>
            <a:r>
              <a:rPr lang="zh-CN" altLang="zh-CN" dirty="0" smtClean="0"/>
              <a:t>已</a:t>
            </a:r>
            <a:r>
              <a:rPr lang="zh-CN" altLang="en-US" dirty="0" smtClean="0"/>
              <a:t>。</a:t>
            </a:r>
            <a:endParaRPr lang="en-US" altLang="zh-CN" dirty="0" smtClean="0"/>
          </a:p>
          <a:p>
            <a:pPr marL="0" indent="0">
              <a:buNone/>
            </a:pPr>
            <a:r>
              <a:rPr lang="en-US" altLang="zh-CN" dirty="0" smtClean="0"/>
              <a:t>	</a:t>
            </a:r>
            <a:r>
              <a:rPr lang="zh-CN" altLang="zh-CN" dirty="0" smtClean="0"/>
              <a:t>最</a:t>
            </a:r>
            <a:r>
              <a:rPr lang="zh-CN" altLang="zh-CN" dirty="0"/>
              <a:t>后，需要对于该测试设备进行在线运行测试，一般而言嵌入式产品需要至少</a:t>
            </a:r>
            <a:r>
              <a:rPr lang="en-US" altLang="zh-CN" dirty="0"/>
              <a:t>72</a:t>
            </a:r>
            <a:r>
              <a:rPr lang="zh-CN" altLang="zh-CN" dirty="0"/>
              <a:t>小时的测试，以确定其稳定性</a:t>
            </a:r>
            <a:endParaRPr lang="zh-CN" altLang="en-US" dirty="0"/>
          </a:p>
        </p:txBody>
      </p:sp>
      <p:pic>
        <p:nvPicPr>
          <p:cNvPr id="5" name="图片 4"/>
          <p:cNvPicPr/>
          <p:nvPr/>
        </p:nvPicPr>
        <p:blipFill>
          <a:blip r:embed="rId2"/>
          <a:stretch>
            <a:fillRect/>
          </a:stretch>
        </p:blipFill>
        <p:spPr>
          <a:xfrm>
            <a:off x="5092416" y="1815949"/>
            <a:ext cx="6687269" cy="4634956"/>
          </a:xfrm>
          <a:prstGeom prst="rect">
            <a:avLst/>
          </a:prstGeom>
        </p:spPr>
      </p:pic>
      <p:sp>
        <p:nvSpPr>
          <p:cNvPr id="6" name="文本框 5"/>
          <p:cNvSpPr txBox="1"/>
          <p:nvPr/>
        </p:nvSpPr>
        <p:spPr>
          <a:xfrm>
            <a:off x="8134611" y="6450905"/>
            <a:ext cx="3219189" cy="369332"/>
          </a:xfrm>
          <a:prstGeom prst="rect">
            <a:avLst/>
          </a:prstGeom>
          <a:noFill/>
        </p:spPr>
        <p:txBody>
          <a:bodyPr wrap="square" rtlCol="0">
            <a:spAutoFit/>
          </a:bodyPr>
          <a:lstStyle/>
          <a:p>
            <a:r>
              <a:rPr lang="zh-CN" altLang="en-US" dirty="0" smtClean="0"/>
              <a:t>测试现场图</a:t>
            </a:r>
            <a:endParaRPr lang="zh-CN" altLang="en-US" dirty="0"/>
          </a:p>
        </p:txBody>
      </p:sp>
    </p:spTree>
    <p:extLst>
      <p:ext uri="{BB962C8B-B14F-4D97-AF65-F5344CB8AC3E}">
        <p14:creationId xmlns:p14="http://schemas.microsoft.com/office/powerpoint/2010/main" val="33085851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Introduction</a:t>
            </a:r>
            <a:endParaRPr lang="zh-CN" altLang="en-US" dirty="0"/>
          </a:p>
        </p:txBody>
      </p:sp>
      <p:sp>
        <p:nvSpPr>
          <p:cNvPr id="3" name="内容占位符 2"/>
          <p:cNvSpPr>
            <a:spLocks noGrp="1"/>
          </p:cNvSpPr>
          <p:nvPr>
            <p:ph idx="1"/>
          </p:nvPr>
        </p:nvSpPr>
        <p:spPr>
          <a:xfrm>
            <a:off x="838199" y="1825624"/>
            <a:ext cx="10691191" cy="5032375"/>
          </a:xfrm>
        </p:spPr>
        <p:txBody>
          <a:bodyPr>
            <a:normAutofit/>
          </a:bodyPr>
          <a:lstStyle/>
          <a:p>
            <a:pPr marL="0" indent="0">
              <a:buNone/>
            </a:pPr>
            <a:r>
              <a:rPr lang="en-US" altLang="zh-CN" dirty="0" smtClean="0"/>
              <a:t>	</a:t>
            </a:r>
            <a:r>
              <a:rPr lang="zh-CN" altLang="zh-CN" dirty="0" smtClean="0"/>
              <a:t>简</a:t>
            </a:r>
            <a:r>
              <a:rPr lang="zh-CN" altLang="zh-CN" dirty="0"/>
              <a:t>单入侵检测系统</a:t>
            </a:r>
            <a:r>
              <a:rPr lang="zh-CN" altLang="zh-CN" dirty="0" smtClean="0"/>
              <a:t>是</a:t>
            </a:r>
            <a:r>
              <a:rPr lang="zh-CN" altLang="en-US" dirty="0" smtClean="0"/>
              <a:t>课程</a:t>
            </a:r>
            <a:r>
              <a:rPr lang="zh-CN" altLang="zh-CN" dirty="0" smtClean="0"/>
              <a:t>讲</a:t>
            </a:r>
            <a:r>
              <a:rPr lang="zh-CN" altLang="zh-CN" dirty="0"/>
              <a:t>解的第一</a:t>
            </a:r>
            <a:r>
              <a:rPr lang="zh-CN" altLang="zh-CN" dirty="0" smtClean="0"/>
              <a:t>个</a:t>
            </a:r>
            <a:r>
              <a:rPr lang="zh-CN" altLang="en-US" dirty="0" smtClean="0"/>
              <a:t>完整的</a:t>
            </a:r>
            <a:r>
              <a:rPr lang="zh-CN" altLang="zh-CN" dirty="0" smtClean="0"/>
              <a:t>简</a:t>
            </a:r>
            <a:r>
              <a:rPr lang="zh-CN" altLang="zh-CN" dirty="0"/>
              <a:t>单测控系统，该系统是在前面学习的简单模块基础上，通过组合硬件实现简单测控系统硬件的设计与实现，然后编写简单代码来了解简单入侵检测系统的工作</a:t>
            </a:r>
            <a:r>
              <a:rPr lang="zh-CN" altLang="zh-CN" dirty="0" smtClean="0"/>
              <a:t>。</a:t>
            </a:r>
            <a:endParaRPr lang="en-US" altLang="zh-CN" dirty="0" smtClean="0"/>
          </a:p>
          <a:p>
            <a:pPr marL="0" indent="0">
              <a:buNone/>
            </a:pPr>
            <a:r>
              <a:rPr lang="zh-CN" altLang="zh-CN" dirty="0" smtClean="0"/>
              <a:t>本</a:t>
            </a:r>
            <a:r>
              <a:rPr lang="zh-CN" altLang="zh-CN" dirty="0"/>
              <a:t>章的主要顺序为</a:t>
            </a:r>
            <a:r>
              <a:rPr lang="zh-CN" altLang="zh-CN" dirty="0" smtClean="0"/>
              <a:t>：</a:t>
            </a:r>
            <a:endParaRPr lang="en-US" altLang="zh-CN" dirty="0" smtClean="0"/>
          </a:p>
          <a:p>
            <a:pPr marL="0" indent="0">
              <a:buNone/>
            </a:pPr>
            <a:r>
              <a:rPr lang="en-US" altLang="zh-CN" dirty="0"/>
              <a:t>	</a:t>
            </a:r>
            <a:r>
              <a:rPr lang="zh-CN" altLang="zh-CN" dirty="0" smtClean="0"/>
              <a:t>首</a:t>
            </a:r>
            <a:r>
              <a:rPr lang="zh-CN" altLang="zh-CN" dirty="0"/>
              <a:t>先直接给出简单入侵检测系统的项目规范，其中包含需要实现的具体功能</a:t>
            </a:r>
            <a:r>
              <a:rPr lang="zh-CN" altLang="zh-CN" dirty="0" smtClean="0"/>
              <a:t>。</a:t>
            </a:r>
            <a:endParaRPr lang="en-US" altLang="zh-CN" dirty="0" smtClean="0"/>
          </a:p>
          <a:p>
            <a:pPr marL="0" indent="0">
              <a:buNone/>
            </a:pPr>
            <a:r>
              <a:rPr lang="en-US" altLang="zh-CN" dirty="0"/>
              <a:t>	</a:t>
            </a:r>
            <a:r>
              <a:rPr lang="zh-CN" altLang="zh-CN" dirty="0" smtClean="0"/>
              <a:t>第</a:t>
            </a:r>
            <a:r>
              <a:rPr lang="zh-CN" altLang="zh-CN" dirty="0"/>
              <a:t>二，使用计算机电路设计软件进行电路设计</a:t>
            </a:r>
            <a:r>
              <a:rPr lang="zh-CN" altLang="zh-CN" dirty="0" smtClean="0"/>
              <a:t>；</a:t>
            </a:r>
            <a:endParaRPr lang="en-US" altLang="zh-CN" dirty="0" smtClean="0"/>
          </a:p>
          <a:p>
            <a:pPr marL="0" indent="0">
              <a:buNone/>
            </a:pPr>
            <a:r>
              <a:rPr lang="en-US" altLang="zh-CN" dirty="0"/>
              <a:t>	</a:t>
            </a:r>
            <a:r>
              <a:rPr lang="zh-CN" altLang="zh-CN" dirty="0" smtClean="0"/>
              <a:t>第</a:t>
            </a:r>
            <a:r>
              <a:rPr lang="zh-CN" altLang="zh-CN" dirty="0"/>
              <a:t>三，实际搭建出该简单入侵检测系统；最后通过编写控制代码来对该简单入侵检测系统进行测试与使用。</a:t>
            </a:r>
          </a:p>
          <a:p>
            <a:endParaRPr lang="zh-CN" altLang="en-US" dirty="0"/>
          </a:p>
        </p:txBody>
      </p:sp>
    </p:spTree>
    <p:extLst>
      <p:ext uri="{BB962C8B-B14F-4D97-AF65-F5344CB8AC3E}">
        <p14:creationId xmlns:p14="http://schemas.microsoft.com/office/powerpoint/2010/main" val="40719985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本章要点</a:t>
            </a:r>
            <a:endParaRPr lang="zh-CN" altLang="en-US" dirty="0"/>
          </a:p>
        </p:txBody>
      </p:sp>
      <p:sp>
        <p:nvSpPr>
          <p:cNvPr id="3" name="内容占位符 2"/>
          <p:cNvSpPr>
            <a:spLocks noGrp="1"/>
          </p:cNvSpPr>
          <p:nvPr>
            <p:ph idx="1"/>
          </p:nvPr>
        </p:nvSpPr>
        <p:spPr/>
        <p:txBody>
          <a:bodyPr/>
          <a:lstStyle/>
          <a:p>
            <a:r>
              <a:rPr lang="zh-CN" altLang="zh-CN" dirty="0"/>
              <a:t>本章需要掌握的要点如下：</a:t>
            </a:r>
          </a:p>
          <a:p>
            <a:pPr marL="0" indent="0">
              <a:buNone/>
            </a:pPr>
            <a:r>
              <a:rPr lang="en-US" altLang="zh-CN" dirty="0"/>
              <a:t>	</a:t>
            </a:r>
            <a:r>
              <a:rPr lang="zh-CN" altLang="zh-CN" dirty="0"/>
              <a:t>·简单入侵检测系统的架构设计</a:t>
            </a:r>
          </a:p>
          <a:p>
            <a:pPr marL="0" indent="0">
              <a:buNone/>
            </a:pPr>
            <a:r>
              <a:rPr lang="en-US" altLang="zh-CN" dirty="0"/>
              <a:t>	</a:t>
            </a:r>
            <a:r>
              <a:rPr lang="zh-CN" altLang="zh-CN" dirty="0"/>
              <a:t>·简单入侵检测系统的搭建与测试</a:t>
            </a:r>
          </a:p>
          <a:p>
            <a:pPr marL="0" indent="0">
              <a:buNone/>
            </a:pPr>
            <a:r>
              <a:rPr lang="en-US" altLang="zh-CN" dirty="0"/>
              <a:t>	</a:t>
            </a:r>
            <a:r>
              <a:rPr lang="zh-CN" altLang="zh-CN" dirty="0"/>
              <a:t>·使用</a:t>
            </a:r>
            <a:r>
              <a:rPr lang="en-US" altLang="zh-CN" dirty="0"/>
              <a:t>C</a:t>
            </a:r>
            <a:r>
              <a:rPr lang="zh-CN" altLang="zh-CN" dirty="0"/>
              <a:t>语言编写软件实现简单入侵检测系统的行为</a:t>
            </a:r>
          </a:p>
          <a:p>
            <a:r>
              <a:rPr lang="zh-CN" altLang="zh-CN" dirty="0"/>
              <a:t>本章需要了解的要点如下：</a:t>
            </a:r>
          </a:p>
          <a:p>
            <a:pPr marL="0" indent="0">
              <a:buNone/>
            </a:pPr>
            <a:r>
              <a:rPr lang="en-US" altLang="zh-CN" dirty="0" smtClean="0"/>
              <a:t>	</a:t>
            </a:r>
            <a:r>
              <a:rPr lang="zh-CN" altLang="zh-CN" dirty="0" smtClean="0"/>
              <a:t>·</a:t>
            </a:r>
            <a:r>
              <a:rPr lang="zh-CN" altLang="zh-CN" dirty="0"/>
              <a:t>简单入侵检测系统的基本原理</a:t>
            </a:r>
          </a:p>
          <a:p>
            <a:pPr marL="0" indent="0">
              <a:buNone/>
            </a:pPr>
            <a:r>
              <a:rPr lang="en-US" altLang="zh-CN" dirty="0" smtClean="0"/>
              <a:t>	</a:t>
            </a:r>
            <a:r>
              <a:rPr lang="zh-CN" altLang="zh-CN" dirty="0" smtClean="0"/>
              <a:t>·</a:t>
            </a:r>
            <a:r>
              <a:rPr lang="zh-CN" altLang="zh-CN" dirty="0"/>
              <a:t>简单入侵检测系统的简单项目规范</a:t>
            </a:r>
          </a:p>
          <a:p>
            <a:endParaRPr lang="zh-CN" altLang="en-US" dirty="0"/>
          </a:p>
        </p:txBody>
      </p:sp>
    </p:spTree>
    <p:extLst>
      <p:ext uri="{BB962C8B-B14F-4D97-AF65-F5344CB8AC3E}">
        <p14:creationId xmlns:p14="http://schemas.microsoft.com/office/powerpoint/2010/main" val="10471573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目录</a:t>
            </a:r>
            <a:endParaRPr lang="zh-CN" altLang="en-US" dirty="0"/>
          </a:p>
        </p:txBody>
      </p:sp>
      <p:sp>
        <p:nvSpPr>
          <p:cNvPr id="3" name="内容占位符 2"/>
          <p:cNvSpPr>
            <a:spLocks noGrp="1"/>
          </p:cNvSpPr>
          <p:nvPr>
            <p:ph idx="1"/>
          </p:nvPr>
        </p:nvSpPr>
        <p:spPr/>
        <p:txBody>
          <a:bodyPr/>
          <a:lstStyle/>
          <a:p>
            <a:r>
              <a:rPr lang="en-US" altLang="zh-CN" b="1" dirty="0"/>
              <a:t>7.1</a:t>
            </a:r>
            <a:r>
              <a:rPr lang="zh-CN" altLang="zh-CN" b="1" dirty="0"/>
              <a:t>简单入侵检测系统简介</a:t>
            </a:r>
          </a:p>
          <a:p>
            <a:r>
              <a:rPr lang="en-US" altLang="zh-CN" b="1" dirty="0"/>
              <a:t>7.2</a:t>
            </a:r>
            <a:r>
              <a:rPr lang="zh-CN" altLang="zh-CN" b="1" dirty="0"/>
              <a:t>简单入侵检测系统项目目标与项目规范</a:t>
            </a:r>
          </a:p>
          <a:p>
            <a:r>
              <a:rPr lang="en-US" altLang="zh-CN" b="1" dirty="0"/>
              <a:t>7.3</a:t>
            </a:r>
            <a:r>
              <a:rPr lang="zh-CN" altLang="zh-CN" b="1" dirty="0"/>
              <a:t>硬件系统设计与实现</a:t>
            </a:r>
          </a:p>
          <a:p>
            <a:r>
              <a:rPr lang="en-US" altLang="zh-CN" b="1" dirty="0"/>
              <a:t>7.4</a:t>
            </a:r>
            <a:r>
              <a:rPr lang="zh-CN" altLang="zh-CN" b="1" dirty="0"/>
              <a:t>软件设计与实现</a:t>
            </a:r>
          </a:p>
          <a:p>
            <a:r>
              <a:rPr lang="en-US" altLang="zh-CN" b="1" dirty="0"/>
              <a:t>7.5</a:t>
            </a:r>
            <a:r>
              <a:rPr lang="zh-CN" altLang="zh-CN" b="1" dirty="0"/>
              <a:t>系统联合调试</a:t>
            </a:r>
          </a:p>
          <a:p>
            <a:endParaRPr lang="zh-CN" altLang="en-US" dirty="0"/>
          </a:p>
        </p:txBody>
      </p:sp>
    </p:spTree>
    <p:extLst>
      <p:ext uri="{BB962C8B-B14F-4D97-AF65-F5344CB8AC3E}">
        <p14:creationId xmlns:p14="http://schemas.microsoft.com/office/powerpoint/2010/main" val="28974734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7.1</a:t>
            </a:r>
            <a:r>
              <a:rPr lang="zh-CN" altLang="zh-CN" b="1" dirty="0"/>
              <a:t>简单入侵检测系统简</a:t>
            </a:r>
            <a:r>
              <a:rPr lang="zh-CN" altLang="zh-CN" b="1" dirty="0" smtClean="0"/>
              <a:t>介</a:t>
            </a:r>
            <a:endParaRPr lang="zh-CN" altLang="en-US" dirty="0"/>
          </a:p>
        </p:txBody>
      </p:sp>
      <p:sp>
        <p:nvSpPr>
          <p:cNvPr id="3" name="内容占位符 2"/>
          <p:cNvSpPr>
            <a:spLocks noGrp="1"/>
          </p:cNvSpPr>
          <p:nvPr>
            <p:ph idx="1"/>
          </p:nvPr>
        </p:nvSpPr>
        <p:spPr/>
        <p:txBody>
          <a:bodyPr/>
          <a:lstStyle/>
          <a:p>
            <a:pPr marL="0" indent="0">
              <a:buNone/>
            </a:pPr>
            <a:r>
              <a:rPr lang="en-US" altLang="zh-CN" dirty="0" smtClean="0"/>
              <a:t>[</a:t>
            </a:r>
            <a:r>
              <a:rPr lang="zh-CN" altLang="en-US" dirty="0" smtClean="0"/>
              <a:t>课程目标</a:t>
            </a:r>
            <a:r>
              <a:rPr lang="en-US" altLang="zh-CN" dirty="0" smtClean="0"/>
              <a:t>]</a:t>
            </a:r>
            <a:r>
              <a:rPr lang="zh-CN" altLang="zh-CN" dirty="0" smtClean="0"/>
              <a:t>简</a:t>
            </a:r>
            <a:r>
              <a:rPr lang="zh-CN" altLang="zh-CN" dirty="0"/>
              <a:t>单入侵检测系统用于检测非法入</a:t>
            </a:r>
            <a:r>
              <a:rPr lang="zh-CN" altLang="zh-CN" dirty="0" smtClean="0"/>
              <a:t>侵</a:t>
            </a:r>
            <a:endParaRPr lang="en-US" altLang="zh-CN" dirty="0" smtClean="0"/>
          </a:p>
          <a:p>
            <a:pPr marL="0" indent="0">
              <a:buNone/>
            </a:pPr>
            <a:r>
              <a:rPr lang="en-US" altLang="zh-CN" dirty="0" smtClean="0"/>
              <a:t>[</a:t>
            </a:r>
            <a:r>
              <a:rPr lang="zh-CN" altLang="en-US" dirty="0" smtClean="0"/>
              <a:t>实际</a:t>
            </a:r>
            <a:r>
              <a:rPr lang="zh-CN" altLang="en-US" dirty="0"/>
              <a:t>场景</a:t>
            </a:r>
            <a:r>
              <a:rPr lang="en-US" altLang="zh-CN" dirty="0" smtClean="0"/>
              <a:t>]</a:t>
            </a:r>
            <a:r>
              <a:rPr lang="zh-CN" altLang="en-US" dirty="0" smtClean="0"/>
              <a:t>实际中中</a:t>
            </a:r>
            <a:r>
              <a:rPr lang="zh-CN" altLang="zh-CN" dirty="0" smtClean="0"/>
              <a:t>典</a:t>
            </a:r>
            <a:r>
              <a:rPr lang="zh-CN" altLang="zh-CN" dirty="0"/>
              <a:t>型场景为：防止外界非法入侵的红外栅栏。例如当用户在院墙附近安装红外栅栏后，如果有非法用户翻墙入内，当碰触到红外栅栏的红外线信号后，系统会检测到该信号被触发，由系统软件控制交流继电器闭合，声光报警装置通电并启动，此时声光报警装置闪烁并警铃响起。则以此种方式通知户主并警告入侵者，起到了简单的安全防范作用。实际当中的入侵检测系统远比上述应用场景复杂，例如：遭受入侵之前的警告提示，遭受入侵时的物业预警、报警、拍照取证、用户实时告知等等行为。</a:t>
            </a:r>
            <a:endParaRPr lang="zh-CN" altLang="en-US" dirty="0"/>
          </a:p>
        </p:txBody>
      </p:sp>
    </p:spTree>
    <p:extLst>
      <p:ext uri="{BB962C8B-B14F-4D97-AF65-F5344CB8AC3E}">
        <p14:creationId xmlns:p14="http://schemas.microsoft.com/office/powerpoint/2010/main" val="24336552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7.1</a:t>
            </a:r>
            <a:r>
              <a:rPr lang="zh-CN" altLang="zh-CN" b="1" dirty="0"/>
              <a:t>简单入侵检测系统简</a:t>
            </a:r>
            <a:r>
              <a:rPr lang="zh-CN" altLang="zh-CN" b="1" dirty="0" smtClean="0"/>
              <a:t>介</a:t>
            </a:r>
            <a:endParaRPr lang="zh-CN" altLang="en-US" dirty="0"/>
          </a:p>
        </p:txBody>
      </p:sp>
      <p:sp>
        <p:nvSpPr>
          <p:cNvPr id="3" name="内容占位符 2"/>
          <p:cNvSpPr>
            <a:spLocks noGrp="1"/>
          </p:cNvSpPr>
          <p:nvPr>
            <p:ph idx="1"/>
          </p:nvPr>
        </p:nvSpPr>
        <p:spPr>
          <a:xfrm>
            <a:off x="119268" y="1428060"/>
            <a:ext cx="4731027" cy="5429940"/>
          </a:xfrm>
        </p:spPr>
        <p:txBody>
          <a:bodyPr>
            <a:normAutofit fontScale="77500" lnSpcReduction="20000"/>
          </a:bodyPr>
          <a:lstStyle/>
          <a:p>
            <a:r>
              <a:rPr lang="zh-CN" altLang="zh-CN" dirty="0" smtClean="0"/>
              <a:t>图演</a:t>
            </a:r>
            <a:r>
              <a:rPr lang="zh-CN" altLang="zh-CN" dirty="0"/>
              <a:t>示了一</a:t>
            </a:r>
            <a:r>
              <a:rPr lang="zh-CN" altLang="zh-CN" dirty="0" smtClean="0"/>
              <a:t>个</a:t>
            </a:r>
            <a:r>
              <a:rPr lang="zh-CN" altLang="en-US" dirty="0" smtClean="0"/>
              <a:t>完整的入侵检测</a:t>
            </a:r>
            <a:r>
              <a:rPr lang="zh-CN" altLang="zh-CN" dirty="0" smtClean="0"/>
              <a:t>系</a:t>
            </a:r>
            <a:r>
              <a:rPr lang="zh-CN" altLang="zh-CN" dirty="0"/>
              <a:t>统</a:t>
            </a:r>
            <a:r>
              <a:rPr lang="zh-CN" altLang="zh-CN" dirty="0" smtClean="0"/>
              <a:t>。</a:t>
            </a:r>
            <a:endParaRPr lang="en-US" altLang="zh-CN" dirty="0" smtClean="0"/>
          </a:p>
          <a:p>
            <a:r>
              <a:rPr lang="zh-CN" altLang="zh-CN" dirty="0" smtClean="0"/>
              <a:t>由</a:t>
            </a:r>
            <a:r>
              <a:rPr lang="zh-CN" altLang="zh-CN" dirty="0"/>
              <a:t>这些子系统共同组成了一个严密、可靠、完整的安防监控体系，这是一个最终的实际应用案例系统</a:t>
            </a:r>
            <a:r>
              <a:rPr lang="zh-CN" altLang="zh-CN" dirty="0" smtClean="0"/>
              <a:t>。</a:t>
            </a:r>
            <a:endParaRPr lang="en-US" altLang="zh-CN" dirty="0" smtClean="0"/>
          </a:p>
          <a:p>
            <a:r>
              <a:rPr lang="en-US" altLang="zh-CN" dirty="0" smtClean="0"/>
              <a:t>[Hint]</a:t>
            </a:r>
            <a:r>
              <a:rPr lang="zh-CN" altLang="zh-CN" dirty="0" smtClean="0"/>
              <a:t> 一</a:t>
            </a:r>
            <a:r>
              <a:rPr lang="zh-CN" altLang="zh-CN" dirty="0"/>
              <a:t>个人的力量无法实现上述完整系统从设计、研发、实现、生产以及安装调试全部过程。但</a:t>
            </a:r>
            <a:r>
              <a:rPr lang="zh-CN" altLang="zh-CN" dirty="0" smtClean="0"/>
              <a:t>是</a:t>
            </a:r>
            <a:r>
              <a:rPr lang="zh-CN" altLang="en-US" dirty="0" smtClean="0"/>
              <a:t>同学们</a:t>
            </a:r>
            <a:r>
              <a:rPr lang="zh-CN" altLang="zh-CN" dirty="0" smtClean="0"/>
              <a:t>在</a:t>
            </a:r>
            <a:r>
              <a:rPr lang="zh-CN" altLang="zh-CN" dirty="0"/>
              <a:t>学习嵌入式与物联网整体体系的过程当中不仅需要研发某个产品点，而且需要从整体系统的角度去理解整个系统的整体架构</a:t>
            </a:r>
            <a:r>
              <a:rPr lang="zh-CN" altLang="zh-CN" dirty="0" smtClean="0"/>
              <a:t>。</a:t>
            </a:r>
            <a:endParaRPr lang="en-US" altLang="zh-CN" dirty="0" smtClean="0"/>
          </a:p>
          <a:p>
            <a:r>
              <a:rPr lang="zh-CN" altLang="zh-CN" dirty="0" smtClean="0"/>
              <a:t>这</a:t>
            </a:r>
            <a:r>
              <a:rPr lang="zh-CN" altLang="zh-CN" dirty="0"/>
              <a:t>是一个专业技术人员从基本技术学习到专业技术管理转变的毕竟之路，一般而言的一个专业技术人员后续的从业生涯通常是从专业技术到专业技术管理的转变。所以从这个角度而言，学习与实践专业技术过程是任何一个依赖专业技术从事工作的人不可避免的必经之路。</a:t>
            </a:r>
          </a:p>
          <a:p>
            <a:endParaRPr lang="zh-CN" altLang="en-US" dirty="0"/>
          </a:p>
        </p:txBody>
      </p:sp>
      <p:pic>
        <p:nvPicPr>
          <p:cNvPr id="4" name="图片 3"/>
          <p:cNvPicPr/>
          <p:nvPr/>
        </p:nvPicPr>
        <p:blipFill>
          <a:blip r:embed="rId2"/>
          <a:stretch>
            <a:fillRect/>
          </a:stretch>
        </p:blipFill>
        <p:spPr>
          <a:xfrm>
            <a:off x="4850295" y="1809958"/>
            <a:ext cx="7222437" cy="4342364"/>
          </a:xfrm>
          <a:prstGeom prst="rect">
            <a:avLst/>
          </a:prstGeom>
        </p:spPr>
      </p:pic>
    </p:spTree>
    <p:extLst>
      <p:ext uri="{BB962C8B-B14F-4D97-AF65-F5344CB8AC3E}">
        <p14:creationId xmlns:p14="http://schemas.microsoft.com/office/powerpoint/2010/main" val="36542893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7.2</a:t>
            </a:r>
            <a:r>
              <a:rPr lang="zh-CN" altLang="zh-CN" b="1" dirty="0"/>
              <a:t>简单入侵检测系统项目目标与项目规</a:t>
            </a:r>
            <a:r>
              <a:rPr lang="zh-CN" altLang="zh-CN" b="1" dirty="0" smtClean="0"/>
              <a:t>范</a:t>
            </a:r>
            <a:endParaRPr lang="zh-CN" altLang="en-US" dirty="0"/>
          </a:p>
        </p:txBody>
      </p:sp>
      <p:sp>
        <p:nvSpPr>
          <p:cNvPr id="3" name="内容占位符 2"/>
          <p:cNvSpPr>
            <a:spLocks noGrp="1"/>
          </p:cNvSpPr>
          <p:nvPr>
            <p:ph idx="1"/>
          </p:nvPr>
        </p:nvSpPr>
        <p:spPr/>
        <p:txBody>
          <a:bodyPr/>
          <a:lstStyle/>
          <a:p>
            <a:r>
              <a:rPr lang="en-US" altLang="zh-CN" dirty="0" smtClean="0"/>
              <a:t>7.2.1</a:t>
            </a:r>
            <a:r>
              <a:rPr lang="zh-CN" altLang="en-US" dirty="0" smtClean="0"/>
              <a:t>简单入侵检测系统设计目标</a:t>
            </a:r>
            <a:endParaRPr lang="en-US" altLang="zh-CN" dirty="0" smtClean="0"/>
          </a:p>
          <a:p>
            <a:pPr marL="0" indent="0">
              <a:buNone/>
            </a:pPr>
            <a:r>
              <a:rPr lang="en-US" altLang="zh-CN" dirty="0" smtClean="0"/>
              <a:t>	</a:t>
            </a:r>
            <a:r>
              <a:rPr lang="zh-CN" altLang="zh-CN" dirty="0" smtClean="0"/>
              <a:t>本</a:t>
            </a:r>
            <a:r>
              <a:rPr lang="zh-CN" altLang="zh-CN" dirty="0"/>
              <a:t>章需要完成一个非常简单的入侵检测系统，该简单系统主要依据前面两章我们自行设计的光电开关模块与继电器模块来完成</a:t>
            </a:r>
            <a:r>
              <a:rPr lang="zh-CN" altLang="zh-CN" dirty="0" smtClean="0"/>
              <a:t>。</a:t>
            </a:r>
            <a:endParaRPr lang="en-US" altLang="zh-CN" dirty="0" smtClean="0"/>
          </a:p>
          <a:p>
            <a:pPr marL="0" indent="0">
              <a:buNone/>
            </a:pPr>
            <a:r>
              <a:rPr lang="en-US" altLang="zh-CN" dirty="0"/>
              <a:t>	</a:t>
            </a:r>
            <a:r>
              <a:rPr lang="zh-CN" altLang="zh-CN" dirty="0" smtClean="0"/>
              <a:t>系</a:t>
            </a:r>
            <a:r>
              <a:rPr lang="zh-CN" altLang="zh-CN" dirty="0"/>
              <a:t>统行为过程描述</a:t>
            </a:r>
            <a:r>
              <a:rPr lang="zh-CN" altLang="zh-CN" dirty="0" smtClean="0"/>
              <a:t>：</a:t>
            </a:r>
            <a:endParaRPr lang="en-US" altLang="zh-CN" dirty="0" smtClean="0"/>
          </a:p>
          <a:p>
            <a:pPr marL="0" indent="0">
              <a:buNone/>
            </a:pPr>
            <a:r>
              <a:rPr lang="en-US" altLang="zh-CN" dirty="0"/>
              <a:t>	</a:t>
            </a:r>
            <a:r>
              <a:rPr lang="en-US" altLang="zh-CN" dirty="0" smtClean="0"/>
              <a:t>	</a:t>
            </a:r>
            <a:r>
              <a:rPr lang="zh-CN" altLang="zh-CN" dirty="0" smtClean="0"/>
              <a:t>当</a:t>
            </a:r>
            <a:r>
              <a:rPr lang="zh-CN" altLang="zh-CN" dirty="0"/>
              <a:t>有物体到达光电开关模块前方时，若物体在光电开关检测范围之内，则检测有效；此时，启动继电器使得其闭合。</a:t>
            </a:r>
            <a:endParaRPr lang="zh-CN" altLang="en-US" dirty="0"/>
          </a:p>
        </p:txBody>
      </p:sp>
    </p:spTree>
    <p:extLst>
      <p:ext uri="{BB962C8B-B14F-4D97-AF65-F5344CB8AC3E}">
        <p14:creationId xmlns:p14="http://schemas.microsoft.com/office/powerpoint/2010/main" val="23950601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7.2</a:t>
            </a:r>
            <a:r>
              <a:rPr lang="zh-CN" altLang="zh-CN" b="1" dirty="0"/>
              <a:t>简单入侵检测系统项目目标与项目规范</a:t>
            </a:r>
            <a:endParaRPr lang="zh-CN" altLang="en-US" dirty="0"/>
          </a:p>
        </p:txBody>
      </p:sp>
      <p:sp>
        <p:nvSpPr>
          <p:cNvPr id="3" name="内容占位符 2"/>
          <p:cNvSpPr>
            <a:spLocks noGrp="1"/>
          </p:cNvSpPr>
          <p:nvPr>
            <p:ph idx="1"/>
          </p:nvPr>
        </p:nvSpPr>
        <p:spPr/>
        <p:txBody>
          <a:bodyPr/>
          <a:lstStyle/>
          <a:p>
            <a:r>
              <a:rPr lang="en-US" altLang="zh-CN" dirty="0"/>
              <a:t>7.2.1</a:t>
            </a:r>
            <a:r>
              <a:rPr lang="zh-CN" altLang="en-US" dirty="0"/>
              <a:t>简单入侵检测系统设计目标</a:t>
            </a:r>
            <a:endParaRPr lang="en-US" altLang="zh-CN" dirty="0"/>
          </a:p>
          <a:p>
            <a:pPr marL="0" indent="0">
              <a:buNone/>
            </a:pPr>
            <a:r>
              <a:rPr lang="en-US" altLang="zh-CN" dirty="0" smtClean="0"/>
              <a:t>	</a:t>
            </a:r>
            <a:r>
              <a:rPr lang="zh-CN" altLang="zh-CN" dirty="0" smtClean="0"/>
              <a:t>通</a:t>
            </a:r>
            <a:r>
              <a:rPr lang="zh-CN" altLang="zh-CN" dirty="0"/>
              <a:t>常光电开关模块可以直接控制一个报警装置，比如：</a:t>
            </a:r>
            <a:r>
              <a:rPr lang="en-US" altLang="zh-CN" dirty="0"/>
              <a:t>220V</a:t>
            </a:r>
            <a:r>
              <a:rPr lang="zh-CN" altLang="zh-CN" dirty="0"/>
              <a:t>的警铃之类的。于此同时开发板上一排</a:t>
            </a:r>
            <a:r>
              <a:rPr lang="en-US" altLang="zh-CN" dirty="0"/>
              <a:t>LED</a:t>
            </a:r>
            <a:r>
              <a:rPr lang="zh-CN" altLang="zh-CN" dirty="0"/>
              <a:t>开始闪烁。当物体离开光电开关前方，系统恢复正常。上述过程可多次重复。简单入侵检测系统的基本系统架构如下图示</a:t>
            </a:r>
            <a:endParaRPr lang="zh-CN" altLang="en-US" dirty="0"/>
          </a:p>
        </p:txBody>
      </p:sp>
      <p:grpSp>
        <p:nvGrpSpPr>
          <p:cNvPr id="4" name="组合 3"/>
          <p:cNvGrpSpPr/>
          <p:nvPr/>
        </p:nvGrpSpPr>
        <p:grpSpPr>
          <a:xfrm>
            <a:off x="2466409" y="4001294"/>
            <a:ext cx="7760957" cy="2310606"/>
            <a:chOff x="0" y="0"/>
            <a:chExt cx="3223895" cy="1042670"/>
          </a:xfrm>
        </p:grpSpPr>
        <p:sp>
          <p:nvSpPr>
            <p:cNvPr id="5" name="文本框 2"/>
            <p:cNvSpPr txBox="1">
              <a:spLocks noChangeArrowheads="1"/>
            </p:cNvSpPr>
            <p:nvPr/>
          </p:nvSpPr>
          <p:spPr bwMode="auto">
            <a:xfrm>
              <a:off x="923925" y="66675"/>
              <a:ext cx="1309370" cy="88582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gn="ctr">
                <a:spcAft>
                  <a:spcPts val="0"/>
                </a:spcAft>
              </a:pPr>
              <a:r>
                <a:rPr lang="en-US" sz="2800" kern="100">
                  <a:effectLst/>
                  <a:latin typeface="Calibri" panose="020F0502020204030204" pitchFamily="34" charset="0"/>
                  <a:ea typeface="宋体" panose="02010600030101010101" pitchFamily="2" charset="-122"/>
                  <a:cs typeface="Times New Roman" panose="02020603050405020304" pitchFamily="18" charset="0"/>
                </a:rPr>
                <a:t> </a:t>
              </a:r>
              <a:endParaRPr lang="zh-CN" sz="2800" kern="100">
                <a:effectLst/>
                <a:latin typeface="Calibri" panose="020F0502020204030204" pitchFamily="34" charset="0"/>
                <a:ea typeface="宋体" panose="02010600030101010101" pitchFamily="2" charset="-122"/>
                <a:cs typeface="Times New Roman" panose="02020603050405020304" pitchFamily="18" charset="0"/>
              </a:endParaRPr>
            </a:p>
            <a:p>
              <a:pPr algn="ctr">
                <a:spcAft>
                  <a:spcPts val="0"/>
                </a:spcAft>
              </a:pPr>
              <a:r>
                <a:rPr lang="zh-CN" sz="2800" kern="100">
                  <a:effectLst/>
                  <a:latin typeface="Calibri" panose="020F0502020204030204" pitchFamily="34" charset="0"/>
                  <a:ea typeface="宋体" panose="02010600030101010101" pitchFamily="2" charset="-122"/>
                  <a:cs typeface="Times New Roman" panose="02020603050405020304" pitchFamily="18" charset="0"/>
                </a:rPr>
                <a:t>单片机</a:t>
              </a:r>
            </a:p>
            <a:p>
              <a:pPr algn="ctr">
                <a:spcAft>
                  <a:spcPts val="0"/>
                </a:spcAft>
              </a:pPr>
              <a:r>
                <a:rPr lang="zh-CN" sz="2800" kern="100">
                  <a:effectLst/>
                  <a:latin typeface="Calibri" panose="020F0502020204030204" pitchFamily="34" charset="0"/>
                  <a:ea typeface="宋体" panose="02010600030101010101" pitchFamily="2" charset="-122"/>
                  <a:cs typeface="Times New Roman" panose="02020603050405020304" pitchFamily="18" charset="0"/>
                </a:rPr>
                <a:t>主控制系统</a:t>
              </a:r>
            </a:p>
          </p:txBody>
        </p:sp>
        <p:sp>
          <p:nvSpPr>
            <p:cNvPr id="6" name="文本框 2"/>
            <p:cNvSpPr txBox="1">
              <a:spLocks noChangeArrowheads="1"/>
            </p:cNvSpPr>
            <p:nvPr/>
          </p:nvSpPr>
          <p:spPr bwMode="auto">
            <a:xfrm>
              <a:off x="0" y="61913"/>
              <a:ext cx="575945" cy="89979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gn="ctr">
                <a:spcAft>
                  <a:spcPts val="0"/>
                </a:spcAft>
              </a:pPr>
              <a:r>
                <a:rPr lang="zh-CN" sz="2800" kern="100">
                  <a:effectLst/>
                  <a:latin typeface="Calibri" panose="020F0502020204030204" pitchFamily="34" charset="0"/>
                  <a:ea typeface="宋体" panose="02010600030101010101" pitchFamily="2" charset="-122"/>
                  <a:cs typeface="Times New Roman" panose="02020603050405020304" pitchFamily="18" charset="0"/>
                </a:rPr>
                <a:t>光电传感器模块</a:t>
              </a:r>
            </a:p>
            <a:p>
              <a:pPr algn="ctr">
                <a:spcAft>
                  <a:spcPts val="0"/>
                </a:spcAft>
              </a:pPr>
              <a:r>
                <a:rPr lang="en-US" sz="2800" kern="100">
                  <a:effectLst/>
                  <a:latin typeface="Calibri" panose="020F0502020204030204" pitchFamily="34" charset="0"/>
                  <a:ea typeface="宋体" panose="02010600030101010101" pitchFamily="2" charset="-122"/>
                  <a:cs typeface="Times New Roman" panose="02020603050405020304" pitchFamily="18" charset="0"/>
                </a:rPr>
                <a:t> </a:t>
              </a:r>
              <a:endParaRPr lang="zh-CN" sz="2800" kern="10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7" name="文本框 387"/>
            <p:cNvSpPr txBox="1">
              <a:spLocks noChangeArrowheads="1"/>
            </p:cNvSpPr>
            <p:nvPr/>
          </p:nvSpPr>
          <p:spPr bwMode="auto">
            <a:xfrm>
              <a:off x="2581275" y="0"/>
              <a:ext cx="642620" cy="48069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gn="ctr">
                <a:spcAft>
                  <a:spcPts val="0"/>
                </a:spcAft>
              </a:pPr>
              <a:r>
                <a:rPr lang="zh-CN" sz="2800" kern="100">
                  <a:effectLst/>
                  <a:latin typeface="Calibri" panose="020F0502020204030204" pitchFamily="34" charset="0"/>
                  <a:ea typeface="宋体" panose="02010600030101010101" pitchFamily="2" charset="-122"/>
                  <a:cs typeface="Times New Roman" panose="02020603050405020304" pitchFamily="18" charset="0"/>
                </a:rPr>
                <a:t>继电器</a:t>
              </a:r>
            </a:p>
            <a:p>
              <a:pPr algn="ctr">
                <a:spcAft>
                  <a:spcPts val="0"/>
                </a:spcAft>
              </a:pPr>
              <a:r>
                <a:rPr lang="zh-CN" sz="2800" kern="100">
                  <a:effectLst/>
                  <a:latin typeface="Calibri" panose="020F0502020204030204" pitchFamily="34" charset="0"/>
                  <a:ea typeface="宋体" panose="02010600030101010101" pitchFamily="2" charset="-122"/>
                  <a:cs typeface="Times New Roman" panose="02020603050405020304" pitchFamily="18" charset="0"/>
                </a:rPr>
                <a:t>模块</a:t>
              </a:r>
            </a:p>
          </p:txBody>
        </p:sp>
        <p:sp>
          <p:nvSpPr>
            <p:cNvPr id="8" name="文本框 388"/>
            <p:cNvSpPr txBox="1">
              <a:spLocks noChangeArrowheads="1"/>
            </p:cNvSpPr>
            <p:nvPr/>
          </p:nvSpPr>
          <p:spPr bwMode="auto">
            <a:xfrm>
              <a:off x="2581275" y="561975"/>
              <a:ext cx="642620" cy="48069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gn="ctr">
                <a:spcAft>
                  <a:spcPts val="0"/>
                </a:spcAft>
              </a:pPr>
              <a:r>
                <a:rPr lang="en-US" sz="2800" kern="100">
                  <a:effectLst/>
                  <a:latin typeface="Calibri" panose="020F0502020204030204" pitchFamily="34" charset="0"/>
                  <a:ea typeface="宋体" panose="02010600030101010101" pitchFamily="2" charset="-122"/>
                  <a:cs typeface="Times New Roman" panose="02020603050405020304" pitchFamily="18" charset="0"/>
                </a:rPr>
                <a:t>LED</a:t>
              </a:r>
              <a:endParaRPr lang="zh-CN" sz="2800" kern="100">
                <a:effectLst/>
                <a:latin typeface="Calibri" panose="020F0502020204030204" pitchFamily="34" charset="0"/>
                <a:ea typeface="宋体" panose="02010600030101010101" pitchFamily="2" charset="-122"/>
                <a:cs typeface="Times New Roman" panose="02020603050405020304" pitchFamily="18" charset="0"/>
              </a:endParaRPr>
            </a:p>
            <a:p>
              <a:pPr algn="ctr">
                <a:spcAft>
                  <a:spcPts val="0"/>
                </a:spcAft>
              </a:pPr>
              <a:r>
                <a:rPr lang="zh-CN" sz="2800" kern="100">
                  <a:effectLst/>
                  <a:latin typeface="Calibri" panose="020F0502020204030204" pitchFamily="34" charset="0"/>
                  <a:ea typeface="宋体" panose="02010600030101010101" pitchFamily="2" charset="-122"/>
                  <a:cs typeface="Times New Roman" panose="02020603050405020304" pitchFamily="18" charset="0"/>
                </a:rPr>
                <a:t>模块</a:t>
              </a:r>
            </a:p>
          </p:txBody>
        </p:sp>
        <p:sp>
          <p:nvSpPr>
            <p:cNvPr id="9" name="右箭头 8"/>
            <p:cNvSpPr/>
            <p:nvPr/>
          </p:nvSpPr>
          <p:spPr>
            <a:xfrm>
              <a:off x="576263" y="385763"/>
              <a:ext cx="347662" cy="185738"/>
            </a:xfrm>
            <a:prstGeom prst="rightArrow">
              <a:avLst/>
            </a:prstGeom>
            <a:solidFill>
              <a:schemeClr val="accent1">
                <a:alpha val="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sz="4800"/>
            </a:p>
          </p:txBody>
        </p:sp>
        <p:sp>
          <p:nvSpPr>
            <p:cNvPr id="10" name="右箭头 9"/>
            <p:cNvSpPr/>
            <p:nvPr/>
          </p:nvSpPr>
          <p:spPr>
            <a:xfrm>
              <a:off x="2233613" y="133350"/>
              <a:ext cx="347345" cy="185420"/>
            </a:xfrm>
            <a:prstGeom prst="rightArrow">
              <a:avLst/>
            </a:prstGeom>
            <a:solidFill>
              <a:schemeClr val="accent1">
                <a:alpha val="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sz="4800"/>
            </a:p>
          </p:txBody>
        </p:sp>
        <p:sp>
          <p:nvSpPr>
            <p:cNvPr id="11" name="右箭头 10"/>
            <p:cNvSpPr/>
            <p:nvPr/>
          </p:nvSpPr>
          <p:spPr>
            <a:xfrm>
              <a:off x="2233613" y="671513"/>
              <a:ext cx="347662" cy="185738"/>
            </a:xfrm>
            <a:prstGeom prst="rightArrow">
              <a:avLst/>
            </a:prstGeom>
            <a:solidFill>
              <a:schemeClr val="accent1">
                <a:alpha val="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sz="4800"/>
            </a:p>
          </p:txBody>
        </p:sp>
      </p:grpSp>
    </p:spTree>
    <p:extLst>
      <p:ext uri="{BB962C8B-B14F-4D97-AF65-F5344CB8AC3E}">
        <p14:creationId xmlns:p14="http://schemas.microsoft.com/office/powerpoint/2010/main" val="3364148587"/>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TotalTime>
  <Words>1387</Words>
  <Application>Microsoft Office PowerPoint</Application>
  <PresentationFormat>自定义</PresentationFormat>
  <Paragraphs>212</Paragraphs>
  <Slides>27</Slides>
  <Notes>0</Notes>
  <HiddenSlides>0</HiddenSlides>
  <MMClips>0</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Office 主题</vt:lpstr>
      <vt:lpstr>传感器与综合控制技术</vt:lpstr>
      <vt:lpstr>PowerPoint 演示文稿</vt:lpstr>
      <vt:lpstr>Introduction</vt:lpstr>
      <vt:lpstr>本章要点</vt:lpstr>
      <vt:lpstr>目录</vt:lpstr>
      <vt:lpstr>7.1简单入侵检测系统简介</vt:lpstr>
      <vt:lpstr>7.1简单入侵检测系统简介</vt:lpstr>
      <vt:lpstr>7.2简单入侵检测系统项目目标与项目规范</vt:lpstr>
      <vt:lpstr>7.2简单入侵检测系统项目目标与项目规范</vt:lpstr>
      <vt:lpstr>7.2简单入侵检测系统项目目标与项目规范</vt:lpstr>
      <vt:lpstr>7.2简单入侵检测系统项目目标与项目规范</vt:lpstr>
      <vt:lpstr>7.3硬件系统设计与实现</vt:lpstr>
      <vt:lpstr>7.3硬件系统设计与实现</vt:lpstr>
      <vt:lpstr>7.3硬件系统设计与实现</vt:lpstr>
      <vt:lpstr>7.3硬件系统设计与实现</vt:lpstr>
      <vt:lpstr>7.3硬件系统设计与实现</vt:lpstr>
      <vt:lpstr>7.3硬件系统设计与实现</vt:lpstr>
      <vt:lpstr>7.3硬件系统设计与实现</vt:lpstr>
      <vt:lpstr>7.4软件设计与实现</vt:lpstr>
      <vt:lpstr>7.4软件设计与实现</vt:lpstr>
      <vt:lpstr>7.4软件设计与实现</vt:lpstr>
      <vt:lpstr>7.4软件设计与实现</vt:lpstr>
      <vt:lpstr>7.5系统联合调试</vt:lpstr>
      <vt:lpstr>7.5系统联合调试</vt:lpstr>
      <vt:lpstr>7.5系统联合调试</vt:lpstr>
      <vt:lpstr>7.5系统联合调试</vt:lpstr>
      <vt:lpstr>7.5系统联合调试</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传感器与综合控制技术</dc:title>
  <dc:creator>Administrator</dc:creator>
  <cp:lastModifiedBy>微软用户</cp:lastModifiedBy>
  <cp:revision>38</cp:revision>
  <dcterms:created xsi:type="dcterms:W3CDTF">2017-02-11T14:16:11Z</dcterms:created>
  <dcterms:modified xsi:type="dcterms:W3CDTF">2017-02-15T01:40:20Z</dcterms:modified>
</cp:coreProperties>
</file>