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3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5" r:id="rId21"/>
    <p:sldId id="276" r:id="rId22"/>
    <p:sldId id="277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-7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sp>
          <p:nvSpPr>
            <p:cNvPr id="5" name="Freeform 14"/>
            <p:cNvSpPr/>
            <p:nvPr/>
          </p:nvSpPr>
          <p:spPr>
            <a:xfrm>
              <a:off x="0" y="-8467"/>
              <a:ext cx="863600" cy="569797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6" name="Straight Connector 18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9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Isosceles Triangle 22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26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3ECE2-5670-4654-A613-2475DD92D403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BC062-1177-48BD-B085-9F8AACADD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4E2E9-7AE5-4AC3-B637-B45B1895D13E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6F515-D7BC-4D11-BD6C-2B091F998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n-ea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n-ea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6FE28-1BCF-40B9-AAF6-47E072614D4D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23CF1-A084-4066-87D6-1BE24221B9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1AA8B-1F76-4BD5-86D3-A082BA0B3B48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D6F44-1269-4D7A-8BE1-57825422DE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n-ea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n-ea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AE929-499F-4311-B349-0F7493ECAE59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0E592-238D-4E0B-983A-71B247F2B8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15E12-644B-49DA-B7D4-2D69D8A363A7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29554-F194-47F1-B643-6F677EEAE5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8B43B-6926-4D71-85A0-E16E442A5A83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B1D0E-65EC-4175-B019-96053D6619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77D6-7C4B-463C-B218-7848DFE612D7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4D60F-019F-4723-A6A1-6C8148FBC7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252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28801"/>
            <a:ext cx="8596668" cy="4212562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  <a:lvl2pPr>
              <a:lnSpc>
                <a:spcPct val="150000"/>
              </a:lnSpc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63D7F-7CF8-42AA-99B9-EFD665434471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F68A7-E4B4-43F0-9F1B-4804A04E8D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0B205-AF67-49E2-A03D-EF8246236146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C0920-1F41-40F8-B174-B2701AF326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57EA2-2ED7-451A-9C6B-50CCAB9BEC52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CADBF-95DE-49A0-B0E6-09994F8D1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22396-869A-4826-A7F8-03E49E49261A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8BC8E-D492-40C7-81AE-86DF7F747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DA71B-AD2A-4453-BD54-EF97AB958687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545F5-485A-421B-9FF4-230BE0D56A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55CE8-2EFE-4ABC-B83D-E96F4F9DE5AD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52EBC-1792-4A6B-A32D-C908FA936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CA32A-BF73-4270-970B-87BD6DCDCC56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1B28D-A061-499E-9BED-32E0FABB6C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45B67-AAF2-4C7A-BCFA-E529AE182D4F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7C44F-A4B1-4774-8D85-0C341E2547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3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77863" y="609600"/>
            <a:ext cx="8596312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863" y="2160588"/>
            <a:ext cx="8596312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9B0D1B-E826-4522-922F-7DD884866F94}" type="datetimeFigureOut">
              <a:rPr lang="en-US"/>
              <a:pPr>
                <a:defRPr/>
              </a:pPr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accent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37F78A-C6A6-410D-B012-F46B1DCADD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6" r:id="rId11"/>
    <p:sldLayoutId id="2147483661" r:id="rId12"/>
    <p:sldLayoutId id="2147483667" r:id="rId13"/>
    <p:sldLayoutId id="2147483662" r:id="rId14"/>
    <p:sldLayoutId id="2147483663" r:id="rId15"/>
    <p:sldLayoutId id="2147483664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2000" smtClean="0">
                <a:ea typeface="宋体" charset="-122"/>
              </a:rPr>
              <a:t>                     高职高专院校“十二五”精品示范系列教材（软件技术专业群）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en-US" altLang="zh-CN" sz="2800" smtClean="0">
                <a:ea typeface="宋体" charset="-122"/>
              </a:rPr>
              <a:t>                         ASP.NET</a:t>
            </a:r>
            <a:r>
              <a:rPr lang="zh-CN" altLang="en-US" sz="2800" smtClean="0">
                <a:ea typeface="宋体" charset="-122"/>
              </a:rPr>
              <a:t>（</a:t>
            </a:r>
            <a:r>
              <a:rPr lang="en-US" altLang="zh-CN" sz="2800" smtClean="0">
                <a:ea typeface="宋体" charset="-122"/>
              </a:rPr>
              <a:t>C#</a:t>
            </a:r>
            <a:r>
              <a:rPr lang="zh-CN" altLang="en-US" sz="2800" smtClean="0">
                <a:ea typeface="宋体" charset="-122"/>
              </a:rPr>
              <a:t>）网站开发</a:t>
            </a:r>
          </a:p>
          <a:p>
            <a:pPr>
              <a:buFont typeface="Wingdings 3" pitchFamily="18" charset="2"/>
              <a:buNone/>
            </a:pPr>
            <a:r>
              <a:rPr lang="zh-CN" altLang="en-US" sz="1600" smtClean="0">
                <a:ea typeface="宋体" charset="-122"/>
              </a:rPr>
              <a:t>                                                       主   编   张志明    王   辉</a:t>
            </a:r>
          </a:p>
          <a:p>
            <a:pPr>
              <a:buFont typeface="Wingdings 3" pitchFamily="18" charset="2"/>
              <a:buNone/>
            </a:pPr>
            <a:r>
              <a:rPr lang="zh-CN" altLang="en-US" sz="1600" smtClean="0">
                <a:ea typeface="宋体" charset="-122"/>
              </a:rPr>
              <a:t>                                                 副主编   陈炎龙   马金素    张一帆</a:t>
            </a:r>
          </a:p>
          <a:p>
            <a:endParaRPr lang="zh-CN" altLang="en-US" sz="1600" smtClean="0">
              <a:ea typeface="宋体" charset="-122"/>
            </a:endParaRPr>
          </a:p>
          <a:p>
            <a:endParaRPr lang="zh-CN" altLang="en-US" sz="1600" smtClean="0">
              <a:ea typeface="宋体" charset="-122"/>
            </a:endParaRPr>
          </a:p>
          <a:p>
            <a:endParaRPr lang="zh-CN" altLang="en-US" sz="1600" smtClean="0">
              <a:ea typeface="宋体" charset="-122"/>
            </a:endParaRPr>
          </a:p>
          <a:p>
            <a:endParaRPr lang="zh-CN" altLang="en-US" sz="1600" smtClean="0">
              <a:ea typeface="宋体" charset="-122"/>
            </a:endParaRPr>
          </a:p>
          <a:p>
            <a:endParaRPr lang="zh-CN" altLang="en-US" sz="1600" smtClean="0">
              <a:ea typeface="宋体" charset="-122"/>
            </a:endParaRPr>
          </a:p>
          <a:p>
            <a:pPr>
              <a:buFont typeface="Wingdings 3" pitchFamily="18" charset="2"/>
              <a:buNone/>
            </a:pPr>
            <a:r>
              <a:rPr lang="zh-CN" altLang="en-US" sz="1600" smtClean="0">
                <a:ea typeface="宋体" charset="-122"/>
              </a:rPr>
              <a:t>                                                           中国水利水电出版社</a:t>
            </a:r>
          </a:p>
          <a:p>
            <a:pPr>
              <a:buFont typeface="Wingdings 3" pitchFamily="18" charset="2"/>
              <a:buNone/>
            </a:pPr>
            <a:r>
              <a:rPr lang="zh-CN" altLang="en-US" sz="1600" smtClean="0">
                <a:ea typeface="宋体" charset="-122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b="1" smtClean="0">
                <a:cs typeface="方正姚体"/>
              </a:rPr>
              <a:t>2.</a:t>
            </a:r>
            <a:r>
              <a:rPr lang="zh-CN" altLang="zh-CN" b="1" smtClean="0">
                <a:cs typeface="方正姚体"/>
              </a:rPr>
              <a:t>硬件环境</a:t>
            </a:r>
            <a:endParaRPr lang="zh-CN" altLang="en-US" smtClean="0">
              <a:cs typeface="方正姚体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lvl="1" latinLnBrk="1">
              <a:buFont typeface="Wingdings" pitchFamily="2" charset="2"/>
              <a:buChar char="l"/>
            </a:pPr>
            <a:r>
              <a:rPr lang="en-US" altLang="zh-CN" sz="2000" smtClean="0">
                <a:cs typeface="华文新魏"/>
              </a:rPr>
              <a:t>CPU</a:t>
            </a:r>
            <a:r>
              <a:rPr lang="zh-CN" altLang="zh-CN" sz="2000" smtClean="0">
                <a:cs typeface="华文新魏"/>
              </a:rPr>
              <a:t>：</a:t>
            </a:r>
            <a:r>
              <a:rPr lang="en-US" altLang="zh-CN" sz="2000" smtClean="0">
                <a:cs typeface="华文新魏"/>
              </a:rPr>
              <a:t>CPU</a:t>
            </a:r>
            <a:r>
              <a:rPr lang="zh-CN" altLang="zh-CN" sz="2000" smtClean="0">
                <a:cs typeface="华文新魏"/>
              </a:rPr>
              <a:t>要求</a:t>
            </a:r>
            <a:r>
              <a:rPr lang="en-US" altLang="zh-CN" sz="2000" smtClean="0">
                <a:cs typeface="华文新魏"/>
              </a:rPr>
              <a:t>Intel Pentium III-class 600 MHz</a:t>
            </a:r>
            <a:r>
              <a:rPr lang="zh-CN" altLang="zh-CN" sz="2000" smtClean="0">
                <a:cs typeface="华文新魏"/>
              </a:rPr>
              <a:t>以上。</a:t>
            </a:r>
          </a:p>
          <a:p>
            <a:pPr lvl="1" latinLnBrk="1">
              <a:buFont typeface="Wingdings" pitchFamily="2" charset="2"/>
              <a:buChar char="l"/>
            </a:pPr>
            <a:r>
              <a:rPr lang="zh-CN" altLang="zh-CN" sz="2000" smtClean="0">
                <a:cs typeface="华文新魏"/>
              </a:rPr>
              <a:t>内存：内存要求在</a:t>
            </a:r>
            <a:r>
              <a:rPr lang="en-US" altLang="zh-CN" sz="2000" smtClean="0">
                <a:cs typeface="华文新魏"/>
              </a:rPr>
              <a:t>256MB</a:t>
            </a:r>
            <a:r>
              <a:rPr lang="zh-CN" altLang="zh-CN" sz="2000" smtClean="0">
                <a:cs typeface="华文新魏"/>
              </a:rPr>
              <a:t>以上。</a:t>
            </a:r>
          </a:p>
          <a:p>
            <a:pPr lvl="1" latinLnBrk="1">
              <a:buFont typeface="Wingdings" pitchFamily="2" charset="2"/>
              <a:buChar char="l"/>
            </a:pPr>
            <a:r>
              <a:rPr lang="zh-CN" altLang="zh-CN" sz="2000" smtClean="0">
                <a:cs typeface="华文新魏"/>
              </a:rPr>
              <a:t>磁盘：磁盘空间</a:t>
            </a:r>
            <a:r>
              <a:rPr lang="en-US" altLang="zh-CN" sz="2000" smtClean="0">
                <a:cs typeface="华文新魏"/>
              </a:rPr>
              <a:t>4GB</a:t>
            </a:r>
            <a:r>
              <a:rPr lang="zh-CN" altLang="zh-CN" sz="2000" smtClean="0">
                <a:cs typeface="华文新魏"/>
              </a:rPr>
              <a:t>以上。</a:t>
            </a:r>
          </a:p>
          <a:p>
            <a:pPr marL="0" indent="0" latinLnBrk="1">
              <a:buFont typeface="Wingdings 3" pitchFamily="18" charset="2"/>
              <a:buNone/>
            </a:pPr>
            <a:r>
              <a:rPr lang="en-US" altLang="zh-CN" sz="2400" smtClean="0">
                <a:cs typeface="华文新魏"/>
              </a:rPr>
              <a:t>      </a:t>
            </a:r>
            <a:r>
              <a:rPr lang="zh-CN" altLang="zh-CN" sz="2400" smtClean="0">
                <a:cs typeface="华文新魏"/>
              </a:rPr>
              <a:t>上述硬件环境为</a:t>
            </a:r>
            <a:r>
              <a:rPr lang="en-US" altLang="zh-CN" sz="2400" smtClean="0">
                <a:cs typeface="华文新魏"/>
              </a:rPr>
              <a:t>ASP.NET</a:t>
            </a:r>
            <a:r>
              <a:rPr lang="zh-CN" altLang="zh-CN" sz="2400" smtClean="0">
                <a:cs typeface="华文新魏"/>
              </a:rPr>
              <a:t>正常运行的最低要求，为了提高开发效率，建议读者采用高性能</a:t>
            </a:r>
            <a:r>
              <a:rPr lang="en-US" altLang="zh-CN" sz="2400" smtClean="0">
                <a:cs typeface="华文新魏"/>
              </a:rPr>
              <a:t>CPU</a:t>
            </a:r>
            <a:r>
              <a:rPr lang="zh-CN" altLang="zh-CN" sz="2400" smtClean="0">
                <a:cs typeface="华文新魏"/>
              </a:rPr>
              <a:t>和较大容量内存的计算机。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z="2400" smtClean="0">
              <a:cs typeface="华文新魏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b="1" smtClean="0">
                <a:cs typeface="方正姚体"/>
              </a:rPr>
              <a:t>2 </a:t>
            </a:r>
            <a:r>
              <a:rPr lang="zh-CN" altLang="zh-CN" b="1" smtClean="0">
                <a:cs typeface="方正姚体"/>
              </a:rPr>
              <a:t>安装</a:t>
            </a:r>
            <a:r>
              <a:rPr lang="en-US" altLang="zh-CN" b="1" smtClean="0">
                <a:cs typeface="方正姚体"/>
              </a:rPr>
              <a:t>IIS</a:t>
            </a:r>
            <a:r>
              <a:rPr lang="zh-CN" altLang="zh-CN" b="1" smtClean="0">
                <a:cs typeface="方正姚体"/>
              </a:rPr>
              <a:t>服务</a:t>
            </a:r>
            <a:endParaRPr lang="zh-CN" altLang="en-US" smtClean="0">
              <a:cs typeface="方正姚体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mtClean="0">
                <a:cs typeface="华文新魏"/>
              </a:rPr>
              <a:t>          </a:t>
            </a:r>
            <a:r>
              <a:rPr lang="zh-CN" altLang="zh-CN" smtClean="0">
                <a:cs typeface="华文新魏"/>
              </a:rPr>
              <a:t>一般情况下，服务器版的</a:t>
            </a:r>
            <a:r>
              <a:rPr lang="en-US" altLang="zh-CN" smtClean="0">
                <a:cs typeface="华文新魏"/>
              </a:rPr>
              <a:t>Windows</a:t>
            </a:r>
            <a:r>
              <a:rPr lang="zh-CN" altLang="zh-CN" smtClean="0">
                <a:cs typeface="华文新魏"/>
              </a:rPr>
              <a:t>操作系统中，</a:t>
            </a:r>
            <a:r>
              <a:rPr lang="en-US" altLang="zh-CN" smtClean="0">
                <a:cs typeface="华文新魏"/>
              </a:rPr>
              <a:t>IIS</a:t>
            </a:r>
            <a:r>
              <a:rPr lang="zh-CN" altLang="zh-CN" smtClean="0">
                <a:cs typeface="华文新魏"/>
              </a:rPr>
              <a:t>会作为系统组件预装在电脑里，而非服务器版的</a:t>
            </a:r>
            <a:r>
              <a:rPr lang="en-US" altLang="zh-CN" smtClean="0">
                <a:cs typeface="华文新魏"/>
              </a:rPr>
              <a:t>Windows</a:t>
            </a:r>
            <a:r>
              <a:rPr lang="zh-CN" altLang="zh-CN" smtClean="0">
                <a:cs typeface="华文新魏"/>
              </a:rPr>
              <a:t>需要读者自行安装。</a:t>
            </a:r>
            <a:r>
              <a:rPr lang="en-US" altLang="zh-CN" smtClean="0">
                <a:cs typeface="华文新魏"/>
              </a:rPr>
              <a:t>IIS</a:t>
            </a:r>
            <a:r>
              <a:rPr lang="zh-CN" altLang="zh-CN" smtClean="0">
                <a:cs typeface="华文新魏"/>
              </a:rPr>
              <a:t>的安装其实很简单，大约需要几分钟时间即可完成。下面以</a:t>
            </a:r>
            <a:r>
              <a:rPr lang="en-US" altLang="zh-CN" smtClean="0">
                <a:cs typeface="华文新魏"/>
              </a:rPr>
              <a:t>Windows XP</a:t>
            </a:r>
            <a:r>
              <a:rPr lang="zh-CN" altLang="zh-CN" smtClean="0">
                <a:cs typeface="华文新魏"/>
              </a:rPr>
              <a:t>为例介绍</a:t>
            </a:r>
            <a:r>
              <a:rPr lang="en-US" altLang="zh-CN" smtClean="0">
                <a:cs typeface="华文新魏"/>
              </a:rPr>
              <a:t>IIS 5.0</a:t>
            </a:r>
            <a:r>
              <a:rPr lang="zh-CN" altLang="zh-CN" smtClean="0">
                <a:cs typeface="华文新魏"/>
              </a:rPr>
              <a:t>的安装步骤。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 latinLnBrk="1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1</a:t>
            </a:r>
            <a:r>
              <a:rPr lang="zh-CN" altLang="zh-CN" smtClean="0">
                <a:cs typeface="华文新魏"/>
              </a:rPr>
              <a:t>）将</a:t>
            </a:r>
            <a:r>
              <a:rPr lang="en-US" altLang="zh-CN" smtClean="0">
                <a:cs typeface="华文新魏"/>
              </a:rPr>
              <a:t>Windows XP</a:t>
            </a:r>
            <a:r>
              <a:rPr lang="zh-CN" altLang="zh-CN" smtClean="0">
                <a:cs typeface="华文新魏"/>
              </a:rPr>
              <a:t>系统光盘放入光盘驱动器。</a:t>
            </a:r>
          </a:p>
          <a:p>
            <a:pPr marL="0" indent="0" latinLnBrk="1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2</a:t>
            </a:r>
            <a:r>
              <a:rPr lang="zh-CN" altLang="zh-CN" smtClean="0">
                <a:cs typeface="华文新魏"/>
              </a:rPr>
              <a:t>）选择“开始”→“设置”→“控制面板”命令，在“控制面板”窗口中双击“添加或删除程序”图标，打开“添加或删除程序”窗口，如图</a:t>
            </a:r>
            <a:r>
              <a:rPr lang="en-US" altLang="zh-CN" smtClean="0">
                <a:cs typeface="华文新魏"/>
              </a:rPr>
              <a:t>1-4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28675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8038" y="3327400"/>
            <a:ext cx="5151437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b="1" smtClean="0">
                <a:cs typeface="方正姚体"/>
              </a:rPr>
              <a:t>2 </a:t>
            </a:r>
            <a:r>
              <a:rPr lang="zh-CN" altLang="zh-CN" b="1" smtClean="0">
                <a:cs typeface="方正姚体"/>
              </a:rPr>
              <a:t>安装</a:t>
            </a:r>
            <a:r>
              <a:rPr lang="en-US" altLang="zh-CN" b="1" smtClean="0">
                <a:cs typeface="方正姚体"/>
              </a:rPr>
              <a:t>IIS</a:t>
            </a:r>
            <a:r>
              <a:rPr lang="zh-CN" altLang="zh-CN" b="1" smtClean="0">
                <a:cs typeface="方正姚体"/>
              </a:rPr>
              <a:t>服务</a:t>
            </a:r>
            <a:endParaRPr lang="zh-CN" altLang="en-US" smtClean="0">
              <a:cs typeface="方正姚体"/>
            </a:endParaRP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3</a:t>
            </a:r>
            <a:r>
              <a:rPr lang="zh-CN" altLang="zh-CN" smtClean="0">
                <a:cs typeface="华文新魏"/>
              </a:rPr>
              <a:t>）单击“添加或删除程序”窗口左侧的“添加</a:t>
            </a:r>
            <a:r>
              <a:rPr lang="en-US" altLang="zh-CN" smtClean="0">
                <a:cs typeface="华文新魏"/>
              </a:rPr>
              <a:t>/</a:t>
            </a:r>
            <a:r>
              <a:rPr lang="zh-CN" altLang="zh-CN" smtClean="0">
                <a:cs typeface="华文新魏"/>
              </a:rPr>
              <a:t>删除</a:t>
            </a:r>
            <a:r>
              <a:rPr lang="en-US" altLang="zh-CN" smtClean="0">
                <a:cs typeface="华文新魏"/>
              </a:rPr>
              <a:t>Windows</a:t>
            </a:r>
            <a:r>
              <a:rPr lang="zh-CN" altLang="zh-CN" smtClean="0">
                <a:cs typeface="华文新魏"/>
              </a:rPr>
              <a:t>组件”按钮，弹出“</a:t>
            </a:r>
            <a:r>
              <a:rPr lang="en-US" altLang="zh-CN" smtClean="0">
                <a:cs typeface="华文新魏"/>
              </a:rPr>
              <a:t>Windows</a:t>
            </a:r>
            <a:r>
              <a:rPr lang="zh-CN" altLang="zh-CN" smtClean="0">
                <a:cs typeface="华文新魏"/>
              </a:rPr>
              <a:t>组件向导”对话框。选中“</a:t>
            </a:r>
            <a:r>
              <a:rPr lang="en-US" altLang="zh-CN" smtClean="0">
                <a:cs typeface="华文新魏"/>
              </a:rPr>
              <a:t>Internet</a:t>
            </a:r>
            <a:r>
              <a:rPr lang="zh-CN" altLang="zh-CN" smtClean="0">
                <a:cs typeface="华文新魏"/>
              </a:rPr>
              <a:t>信息服务（</a:t>
            </a:r>
            <a:r>
              <a:rPr lang="en-US" altLang="zh-CN" smtClean="0">
                <a:cs typeface="华文新魏"/>
              </a:rPr>
              <a:t>IIS</a:t>
            </a:r>
            <a:r>
              <a:rPr lang="zh-CN" altLang="zh-CN" smtClean="0">
                <a:cs typeface="华文新魏"/>
              </a:rPr>
              <a:t>）”复选框，如图</a:t>
            </a:r>
            <a:r>
              <a:rPr lang="en-US" altLang="zh-CN" smtClean="0">
                <a:cs typeface="华文新魏"/>
              </a:rPr>
              <a:t>1-5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29699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0" y="2906713"/>
            <a:ext cx="47910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b="1" smtClean="0">
                <a:cs typeface="方正姚体"/>
              </a:rPr>
              <a:t>2 </a:t>
            </a:r>
            <a:r>
              <a:rPr lang="zh-CN" altLang="zh-CN" b="1" smtClean="0">
                <a:cs typeface="方正姚体"/>
              </a:rPr>
              <a:t>安装</a:t>
            </a:r>
            <a:r>
              <a:rPr lang="en-US" altLang="zh-CN" b="1" smtClean="0">
                <a:cs typeface="方正姚体"/>
              </a:rPr>
              <a:t>IIS</a:t>
            </a:r>
            <a:r>
              <a:rPr lang="zh-CN" altLang="zh-CN" b="1" smtClean="0">
                <a:cs typeface="方正姚体"/>
              </a:rPr>
              <a:t>服务</a:t>
            </a:r>
            <a:endParaRPr lang="zh-CN" altLang="en-US" smtClean="0">
              <a:cs typeface="方正姚体"/>
            </a:endParaRP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4</a:t>
            </a:r>
            <a:r>
              <a:rPr lang="zh-CN" altLang="zh-CN" smtClean="0">
                <a:cs typeface="华文新魏"/>
              </a:rPr>
              <a:t>）单击“详细信息”按钮，查看</a:t>
            </a:r>
            <a:r>
              <a:rPr lang="en-US" altLang="zh-CN" smtClean="0">
                <a:cs typeface="华文新魏"/>
              </a:rPr>
              <a:t>IIS</a:t>
            </a:r>
            <a:r>
              <a:rPr lang="zh-CN" altLang="zh-CN" smtClean="0">
                <a:cs typeface="华文新魏"/>
              </a:rPr>
              <a:t>详细信息，如图</a:t>
            </a:r>
            <a:r>
              <a:rPr lang="en-US" altLang="zh-CN" smtClean="0">
                <a:cs typeface="华文新魏"/>
              </a:rPr>
              <a:t>1-6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endParaRPr lang="zh-CN" altLang="en-US" smtClean="0">
              <a:cs typeface="华文新魏"/>
            </a:endParaRPr>
          </a:p>
        </p:txBody>
      </p:sp>
      <p:pic>
        <p:nvPicPr>
          <p:cNvPr id="30723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100" y="2755900"/>
            <a:ext cx="42767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b="1" smtClean="0">
                <a:cs typeface="方正姚体"/>
              </a:rPr>
              <a:t>2 </a:t>
            </a:r>
            <a:r>
              <a:rPr lang="zh-CN" altLang="zh-CN" b="1" smtClean="0">
                <a:cs typeface="方正姚体"/>
              </a:rPr>
              <a:t>安装</a:t>
            </a:r>
            <a:r>
              <a:rPr lang="en-US" altLang="zh-CN" b="1" smtClean="0">
                <a:cs typeface="方正姚体"/>
              </a:rPr>
              <a:t>IIS</a:t>
            </a:r>
            <a:r>
              <a:rPr lang="zh-CN" altLang="zh-CN" b="1" smtClean="0">
                <a:cs typeface="方正姚体"/>
              </a:rPr>
              <a:t>服务</a:t>
            </a:r>
            <a:endParaRPr lang="zh-CN" altLang="en-US" smtClean="0">
              <a:cs typeface="方正姚体"/>
            </a:endParaRP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5</a:t>
            </a:r>
            <a:r>
              <a:rPr lang="zh-CN" altLang="zh-CN" smtClean="0">
                <a:cs typeface="华文新魏"/>
              </a:rPr>
              <a:t>）连续单击两次“确定”按钮，即可完成</a:t>
            </a:r>
            <a:r>
              <a:rPr lang="en-US" altLang="zh-CN" smtClean="0">
                <a:cs typeface="华文新魏"/>
              </a:rPr>
              <a:t>IIS</a:t>
            </a:r>
            <a:r>
              <a:rPr lang="zh-CN" altLang="zh-CN" smtClean="0">
                <a:cs typeface="华文新魏"/>
              </a:rPr>
              <a:t>的安装，如图</a:t>
            </a:r>
            <a:r>
              <a:rPr lang="en-US" altLang="zh-CN" smtClean="0">
                <a:cs typeface="华文新魏"/>
              </a:rPr>
              <a:t>1-7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endParaRPr lang="zh-CN" altLang="en-US" smtClean="0">
              <a:cs typeface="华文新魏"/>
            </a:endParaRPr>
          </a:p>
        </p:txBody>
      </p:sp>
      <p:pic>
        <p:nvPicPr>
          <p:cNvPr id="3174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5863" y="2432050"/>
            <a:ext cx="47910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smtClean="0">
                <a:cs typeface="方正姚体"/>
              </a:rPr>
              <a:t>3 </a:t>
            </a:r>
            <a:r>
              <a:rPr lang="zh-CN" altLang="zh-CN" smtClean="0">
                <a:cs typeface="方正姚体"/>
              </a:rPr>
              <a:t>安装</a:t>
            </a:r>
            <a:r>
              <a:rPr lang="en-US" altLang="zh-CN" smtClean="0">
                <a:cs typeface="方正姚体"/>
              </a:rPr>
              <a:t>.NET Framework</a:t>
            </a:r>
            <a:endParaRPr lang="zh-CN" altLang="en-US" smtClean="0">
              <a:cs typeface="方正姚体"/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mtClean="0">
                <a:cs typeface="华文新魏"/>
              </a:rPr>
              <a:t>.NET Framework</a:t>
            </a:r>
            <a:r>
              <a:rPr lang="zh-CN" altLang="zh-CN" smtClean="0">
                <a:cs typeface="华文新魏"/>
              </a:rPr>
              <a:t>是</a:t>
            </a:r>
            <a:r>
              <a:rPr lang="en-US" altLang="zh-CN" smtClean="0">
                <a:cs typeface="华文新魏"/>
              </a:rPr>
              <a:t>.NET</a:t>
            </a:r>
            <a:r>
              <a:rPr lang="zh-CN" altLang="zh-CN" smtClean="0">
                <a:cs typeface="华文新魏"/>
              </a:rPr>
              <a:t>平台的核心，它主要由两部分组成：公共语言运行库（</a:t>
            </a:r>
            <a:r>
              <a:rPr lang="en-US" altLang="zh-CN" smtClean="0">
                <a:cs typeface="华文新魏"/>
              </a:rPr>
              <a:t>Common Language Runtime</a:t>
            </a:r>
            <a:r>
              <a:rPr lang="zh-CN" altLang="zh-CN" smtClean="0">
                <a:cs typeface="华文新魏"/>
              </a:rPr>
              <a:t>，</a:t>
            </a:r>
            <a:r>
              <a:rPr lang="en-US" altLang="zh-CN" smtClean="0">
                <a:cs typeface="华文新魏"/>
              </a:rPr>
              <a:t>CLR</a:t>
            </a:r>
            <a:r>
              <a:rPr lang="zh-CN" altLang="zh-CN" smtClean="0">
                <a:cs typeface="华文新魏"/>
              </a:rPr>
              <a:t>）和</a:t>
            </a:r>
            <a:r>
              <a:rPr lang="en-US" altLang="zh-CN" smtClean="0">
                <a:cs typeface="华文新魏"/>
              </a:rPr>
              <a:t>.NET Framework</a:t>
            </a:r>
            <a:r>
              <a:rPr lang="zh-CN" altLang="zh-CN" smtClean="0">
                <a:cs typeface="华文新魏"/>
              </a:rPr>
              <a:t>类库（</a:t>
            </a:r>
            <a:r>
              <a:rPr lang="en-US" altLang="zh-CN" smtClean="0">
                <a:cs typeface="华文新魏"/>
              </a:rPr>
              <a:t>Framework Class Library</a:t>
            </a:r>
            <a:r>
              <a:rPr lang="zh-CN" altLang="zh-CN" smtClean="0">
                <a:cs typeface="华文新魏"/>
              </a:rPr>
              <a:t>，</a:t>
            </a:r>
            <a:r>
              <a:rPr lang="en-US" altLang="zh-CN" smtClean="0">
                <a:cs typeface="华文新魏"/>
              </a:rPr>
              <a:t>FCL</a:t>
            </a:r>
            <a:r>
              <a:rPr lang="zh-CN" altLang="zh-CN" smtClean="0">
                <a:cs typeface="华文新魏"/>
              </a:rPr>
              <a:t>）。</a:t>
            </a:r>
            <a:r>
              <a:rPr lang="en-US" altLang="zh-CN" smtClean="0">
                <a:cs typeface="华文新魏"/>
              </a:rPr>
              <a:t>.NET Framework</a:t>
            </a:r>
            <a:r>
              <a:rPr lang="zh-CN" altLang="zh-CN" smtClean="0">
                <a:cs typeface="华文新魏"/>
              </a:rPr>
              <a:t>的组成如图</a:t>
            </a:r>
            <a:r>
              <a:rPr lang="en-US" altLang="zh-CN" smtClean="0">
                <a:cs typeface="华文新魏"/>
              </a:rPr>
              <a:t>1-8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3277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0038" y="3346450"/>
            <a:ext cx="4489450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mtClean="0">
                <a:cs typeface="华文新魏"/>
              </a:rPr>
              <a:t>        IIS</a:t>
            </a:r>
            <a:r>
              <a:rPr lang="zh-CN" altLang="zh-CN" smtClean="0">
                <a:cs typeface="华文新魏"/>
              </a:rPr>
              <a:t>服务安装完成后，为了支持</a:t>
            </a:r>
            <a:r>
              <a:rPr lang="en-US" altLang="zh-CN" smtClean="0">
                <a:cs typeface="华文新魏"/>
              </a:rPr>
              <a:t>ASP.NET</a:t>
            </a:r>
            <a:r>
              <a:rPr lang="zh-CN" altLang="zh-CN" smtClean="0">
                <a:cs typeface="华文新魏"/>
              </a:rPr>
              <a:t>程序，还必须安装</a:t>
            </a:r>
            <a:r>
              <a:rPr lang="en-US" altLang="zh-CN" smtClean="0">
                <a:cs typeface="华文新魏"/>
              </a:rPr>
              <a:t>.NET Framework</a:t>
            </a:r>
            <a:r>
              <a:rPr lang="zh-CN" altLang="zh-CN" smtClean="0">
                <a:cs typeface="华文新魏"/>
              </a:rPr>
              <a:t>，用户可到</a:t>
            </a:r>
            <a:r>
              <a:rPr lang="en-US" altLang="zh-CN" smtClean="0">
                <a:cs typeface="华文新魏"/>
              </a:rPr>
              <a:t>Microsoft</a:t>
            </a:r>
            <a:r>
              <a:rPr lang="zh-CN" altLang="zh-CN" smtClean="0">
                <a:cs typeface="华文新魏"/>
              </a:rPr>
              <a:t>网站下载。用户如果安装了</a:t>
            </a:r>
            <a:r>
              <a:rPr lang="en-US" altLang="zh-CN" smtClean="0">
                <a:cs typeface="华文新魏"/>
              </a:rPr>
              <a:t>Visual Studio2008</a:t>
            </a:r>
            <a:r>
              <a:rPr lang="zh-CN" altLang="zh-CN" smtClean="0">
                <a:cs typeface="华文新魏"/>
              </a:rPr>
              <a:t>，则会自动安装</a:t>
            </a:r>
            <a:r>
              <a:rPr lang="en-US" altLang="zh-CN" smtClean="0">
                <a:cs typeface="华文新魏"/>
              </a:rPr>
              <a:t>.NET Framework 3.5</a:t>
            </a:r>
            <a:r>
              <a:rPr lang="zh-CN" altLang="zh-CN" smtClean="0">
                <a:cs typeface="华文新魏"/>
              </a:rPr>
              <a:t>。由于</a:t>
            </a:r>
            <a:r>
              <a:rPr lang="en-US" altLang="zh-CN" smtClean="0">
                <a:cs typeface="华文新魏"/>
              </a:rPr>
              <a:t>.NET Framework</a:t>
            </a:r>
            <a:r>
              <a:rPr lang="zh-CN" altLang="zh-CN" smtClean="0">
                <a:cs typeface="华文新魏"/>
              </a:rPr>
              <a:t>的安装简单，在此不再累赘。需要提醒用户的是，安装</a:t>
            </a:r>
            <a:r>
              <a:rPr lang="en-US" altLang="zh-CN" smtClean="0">
                <a:cs typeface="华文新魏"/>
              </a:rPr>
              <a:t>.NET Framework</a:t>
            </a:r>
            <a:r>
              <a:rPr lang="zh-CN" altLang="zh-CN" smtClean="0">
                <a:cs typeface="华文新魏"/>
              </a:rPr>
              <a:t>之前，应首先安装</a:t>
            </a:r>
            <a:r>
              <a:rPr lang="en-US" altLang="zh-CN" smtClean="0">
                <a:cs typeface="华文新魏"/>
              </a:rPr>
              <a:t>IIS</a:t>
            </a:r>
            <a:r>
              <a:rPr lang="zh-CN" altLang="zh-CN" smtClean="0">
                <a:cs typeface="华文新魏"/>
              </a:rPr>
              <a:t>。</a:t>
            </a:r>
            <a:endParaRPr lang="zh-CN" altLang="en-US" smtClean="0">
              <a:cs typeface="华文新魏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b="1" smtClean="0">
                <a:cs typeface="方正姚体"/>
              </a:rPr>
              <a:t>4 </a:t>
            </a:r>
            <a:r>
              <a:rPr lang="zh-CN" altLang="zh-CN" b="1" smtClean="0">
                <a:cs typeface="方正姚体"/>
              </a:rPr>
              <a:t>测试</a:t>
            </a:r>
            <a:r>
              <a:rPr lang="en-US" altLang="zh-CN" b="1" smtClean="0">
                <a:cs typeface="方正姚体"/>
              </a:rPr>
              <a:t>ASP.NET</a:t>
            </a:r>
            <a:r>
              <a:rPr lang="zh-CN" altLang="zh-CN" b="1" smtClean="0">
                <a:cs typeface="方正姚体"/>
              </a:rPr>
              <a:t>环境</a:t>
            </a:r>
            <a:endParaRPr lang="zh-CN" altLang="en-US" smtClean="0">
              <a:cs typeface="方正姚体"/>
            </a:endParaRPr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 latinLnBrk="1">
              <a:buFont typeface="Wingdings 3" pitchFamily="18" charset="2"/>
              <a:buNone/>
            </a:pPr>
            <a:r>
              <a:rPr lang="zh-CN" altLang="zh-CN" sz="2000" smtClean="0">
                <a:cs typeface="华文新魏"/>
              </a:rPr>
              <a:t>【例</a:t>
            </a:r>
            <a:r>
              <a:rPr lang="en-US" altLang="zh-CN" sz="2000" smtClean="0">
                <a:cs typeface="华文新魏"/>
              </a:rPr>
              <a:t>1-1</a:t>
            </a:r>
            <a:r>
              <a:rPr lang="zh-CN" altLang="zh-CN" sz="2000" smtClean="0">
                <a:cs typeface="华文新魏"/>
              </a:rPr>
              <a:t>】使用记事本创建第一个</a:t>
            </a:r>
            <a:r>
              <a:rPr lang="en-US" altLang="zh-CN" sz="2000" smtClean="0">
                <a:cs typeface="华文新魏"/>
              </a:rPr>
              <a:t>ASP.NET</a:t>
            </a:r>
            <a:r>
              <a:rPr lang="zh-CN" altLang="zh-CN" sz="2000" smtClean="0">
                <a:cs typeface="华文新魏"/>
              </a:rPr>
              <a:t>程序（</a:t>
            </a:r>
            <a:r>
              <a:rPr lang="en-US" altLang="zh-CN" sz="2000" smtClean="0">
                <a:cs typeface="华文新魏"/>
              </a:rPr>
              <a:t>Ex01.aspx</a:t>
            </a:r>
            <a:r>
              <a:rPr lang="zh-CN" altLang="zh-CN" sz="2000" smtClean="0">
                <a:cs typeface="华文新魏"/>
              </a:rPr>
              <a:t>）。</a:t>
            </a:r>
          </a:p>
          <a:p>
            <a:pPr marL="0" indent="0" latinLnBrk="1">
              <a:buFont typeface="Wingdings 3" pitchFamily="18" charset="2"/>
              <a:buNone/>
            </a:pPr>
            <a:r>
              <a:rPr lang="en-US" altLang="zh-CN" sz="2000" smtClean="0">
                <a:cs typeface="华文新魏"/>
              </a:rPr>
              <a:t>&lt;%@Page Language="C#"%&gt;</a:t>
            </a:r>
            <a:endParaRPr lang="zh-CN" altLang="zh-CN" sz="2000" smtClean="0">
              <a:cs typeface="华文新魏"/>
            </a:endParaRPr>
          </a:p>
          <a:p>
            <a:pPr marL="0" indent="0" latinLnBrk="1">
              <a:buFont typeface="Wingdings 3" pitchFamily="18" charset="2"/>
              <a:buNone/>
            </a:pPr>
            <a:r>
              <a:rPr lang="en-US" altLang="zh-CN" sz="2000" smtClean="0">
                <a:cs typeface="华文新魏"/>
              </a:rPr>
              <a:t>&lt;%</a:t>
            </a:r>
            <a:endParaRPr lang="zh-CN" altLang="zh-CN" sz="2000" smtClean="0">
              <a:cs typeface="华文新魏"/>
            </a:endParaRPr>
          </a:p>
          <a:p>
            <a:pPr marL="0" indent="0" latinLnBrk="1">
              <a:buFont typeface="Wingdings 3" pitchFamily="18" charset="2"/>
              <a:buNone/>
            </a:pPr>
            <a:r>
              <a:rPr lang="en-US" altLang="zh-CN" sz="2000" smtClean="0">
                <a:cs typeface="华文新魏"/>
              </a:rPr>
              <a:t>   Response.Write("</a:t>
            </a:r>
            <a:r>
              <a:rPr lang="zh-CN" altLang="zh-CN" sz="2000" smtClean="0">
                <a:cs typeface="华文新魏"/>
              </a:rPr>
              <a:t>这是一个</a:t>
            </a:r>
            <a:r>
              <a:rPr lang="en-US" altLang="zh-CN" sz="2000" smtClean="0">
                <a:cs typeface="华文新魏"/>
              </a:rPr>
              <a:t>ASP.NET</a:t>
            </a:r>
            <a:r>
              <a:rPr lang="zh-CN" altLang="zh-CN" sz="2000" smtClean="0">
                <a:cs typeface="华文新魏"/>
              </a:rPr>
              <a:t>环境测试程序。</a:t>
            </a:r>
            <a:r>
              <a:rPr lang="en-US" altLang="zh-CN" sz="2000" smtClean="0">
                <a:cs typeface="华文新魏"/>
              </a:rPr>
              <a:t>");</a:t>
            </a:r>
            <a:endParaRPr lang="zh-CN" altLang="zh-CN" sz="2000" smtClean="0">
              <a:cs typeface="华文新魏"/>
            </a:endParaRPr>
          </a:p>
          <a:p>
            <a:pPr marL="0" indent="0" latinLnBrk="1">
              <a:buFont typeface="Wingdings 3" pitchFamily="18" charset="2"/>
              <a:buNone/>
            </a:pPr>
            <a:r>
              <a:rPr lang="en-US" altLang="zh-CN" sz="2000" smtClean="0">
                <a:cs typeface="华文新魏"/>
              </a:rPr>
              <a:t>%&gt;</a:t>
            </a:r>
            <a:endParaRPr lang="zh-CN" altLang="zh-CN" sz="2000" smtClean="0">
              <a:cs typeface="华文新魏"/>
            </a:endParaRPr>
          </a:p>
        </p:txBody>
      </p:sp>
      <p:pic>
        <p:nvPicPr>
          <p:cNvPr id="34819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9638" y="3819525"/>
            <a:ext cx="4329112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smtClean="0">
                <a:cs typeface="方正姚体"/>
              </a:rPr>
              <a:t>5 </a:t>
            </a:r>
            <a:r>
              <a:rPr lang="zh-CN" altLang="zh-CN" smtClean="0">
                <a:cs typeface="方正姚体"/>
              </a:rPr>
              <a:t>安装</a:t>
            </a:r>
            <a:r>
              <a:rPr lang="en-US" altLang="zh-CN" smtClean="0">
                <a:cs typeface="方正姚体"/>
              </a:rPr>
              <a:t>Visual Studio</a:t>
            </a:r>
            <a:endParaRPr lang="zh-CN" altLang="en-US" smtClean="0">
              <a:cs typeface="方正姚体"/>
            </a:endParaRP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 latinLnBrk="1">
              <a:buFont typeface="Wingdings 3" pitchFamily="18" charset="2"/>
              <a:buNone/>
            </a:pPr>
            <a:r>
              <a:rPr lang="en-US" altLang="zh-CN" smtClean="0">
                <a:cs typeface="华文新魏"/>
              </a:rPr>
              <a:t>VS2008</a:t>
            </a:r>
            <a:r>
              <a:rPr lang="zh-CN" altLang="zh-CN" smtClean="0">
                <a:cs typeface="华文新魏"/>
              </a:rPr>
              <a:t>安装为例介绍</a:t>
            </a:r>
            <a:r>
              <a:rPr lang="en-US" altLang="zh-CN" smtClean="0">
                <a:cs typeface="华文新魏"/>
              </a:rPr>
              <a:t>VS</a:t>
            </a:r>
            <a:r>
              <a:rPr lang="zh-CN" altLang="zh-CN" smtClean="0">
                <a:cs typeface="华文新魏"/>
              </a:rPr>
              <a:t>的安装方法。</a:t>
            </a:r>
          </a:p>
          <a:p>
            <a:pPr marL="0" indent="0">
              <a:buFont typeface="Wingdings 3" pitchFamily="18" charset="2"/>
              <a:buNone/>
            </a:pPr>
            <a:r>
              <a:rPr lang="en-US" altLang="zh-CN" smtClean="0">
                <a:cs typeface="华文新魏"/>
              </a:rPr>
              <a:t>         </a:t>
            </a: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1</a:t>
            </a:r>
            <a:r>
              <a:rPr lang="zh-CN" altLang="zh-CN" smtClean="0">
                <a:cs typeface="华文新魏"/>
              </a:rPr>
              <a:t>）安装完</a:t>
            </a:r>
            <a:r>
              <a:rPr lang="en-US" altLang="zh-CN" smtClean="0">
                <a:cs typeface="华文新魏"/>
              </a:rPr>
              <a:t>IIS</a:t>
            </a:r>
            <a:r>
              <a:rPr lang="zh-CN" altLang="zh-CN" smtClean="0">
                <a:cs typeface="华文新魏"/>
              </a:rPr>
              <a:t>服务和</a:t>
            </a:r>
            <a:r>
              <a:rPr lang="en-US" altLang="zh-CN" smtClean="0">
                <a:cs typeface="华文新魏"/>
              </a:rPr>
              <a:t>.NET Framework</a:t>
            </a:r>
            <a:r>
              <a:rPr lang="zh-CN" altLang="zh-CN" smtClean="0">
                <a:cs typeface="华文新魏"/>
              </a:rPr>
              <a:t>之后，就可以开始安装</a:t>
            </a:r>
            <a:r>
              <a:rPr lang="en-US" altLang="zh-CN" smtClean="0">
                <a:cs typeface="华文新魏"/>
              </a:rPr>
              <a:t>Visual Studio</a:t>
            </a:r>
            <a:r>
              <a:rPr lang="zh-CN" altLang="zh-CN" smtClean="0">
                <a:cs typeface="华文新魏"/>
              </a:rPr>
              <a:t>了。双击安装光盘中的</a:t>
            </a:r>
            <a:r>
              <a:rPr lang="en-US" altLang="zh-CN" smtClean="0">
                <a:cs typeface="华文新魏"/>
              </a:rPr>
              <a:t>Setup.exe</a:t>
            </a:r>
            <a:r>
              <a:rPr lang="zh-CN" altLang="zh-CN" smtClean="0">
                <a:cs typeface="华文新魏"/>
              </a:rPr>
              <a:t>文件，安装程序首先对操作系统的配置进行检测，通过检测就会出现如图</a:t>
            </a:r>
            <a:r>
              <a:rPr lang="en-US" altLang="zh-CN" smtClean="0">
                <a:cs typeface="华文新魏"/>
              </a:rPr>
              <a:t>1-10</a:t>
            </a:r>
            <a:r>
              <a:rPr lang="zh-CN" altLang="zh-CN" smtClean="0">
                <a:cs typeface="华文新魏"/>
              </a:rPr>
              <a:t>所示窗口。</a:t>
            </a:r>
            <a:endParaRPr lang="zh-CN" altLang="en-US" smtClean="0">
              <a:cs typeface="华文新魏"/>
            </a:endParaRPr>
          </a:p>
        </p:txBody>
      </p:sp>
      <p:pic>
        <p:nvPicPr>
          <p:cNvPr id="35843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0213" y="3328988"/>
            <a:ext cx="4075112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ctrTitle"/>
          </p:nvPr>
        </p:nvSpPr>
        <p:spPr>
          <a:xfrm>
            <a:off x="1506538" y="2405063"/>
            <a:ext cx="7767637" cy="1646237"/>
          </a:xfrm>
        </p:spPr>
        <p:txBody>
          <a:bodyPr/>
          <a:lstStyle/>
          <a:p>
            <a:r>
              <a:rPr lang="zh-CN" altLang="zh-CN" b="1" smtClean="0">
                <a:cs typeface="方正姚体"/>
              </a:rPr>
              <a:t>第</a:t>
            </a:r>
            <a:r>
              <a:rPr lang="en-US" altLang="zh-CN" b="1" smtClean="0">
                <a:cs typeface="方正姚体"/>
              </a:rPr>
              <a:t>1</a:t>
            </a:r>
            <a:r>
              <a:rPr lang="zh-CN" altLang="zh-CN" b="1" smtClean="0">
                <a:cs typeface="方正姚体"/>
              </a:rPr>
              <a:t>章</a:t>
            </a:r>
            <a:r>
              <a:rPr lang="en-US" altLang="zh-CN" b="1" smtClean="0">
                <a:cs typeface="方正姚体"/>
              </a:rPr>
              <a:t> ASP.NET</a:t>
            </a:r>
            <a:r>
              <a:rPr lang="zh-CN" altLang="zh-CN" b="1" smtClean="0">
                <a:cs typeface="方正姚体"/>
              </a:rPr>
              <a:t>开发环境</a:t>
            </a:r>
            <a:endParaRPr lang="zh-CN" altLang="en-US" smtClean="0">
              <a:cs typeface="方正姚体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6538" y="4051300"/>
            <a:ext cx="7767637" cy="1096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）单击“安装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Visual Studio 2008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”链接，打开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VS2008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安装程序起始页。选择“我已阅读并接受许可条款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(A)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”选项，输入产品密钥和名称，如图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1-11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所示。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6867" name="内容占位符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1925" y="2922588"/>
            <a:ext cx="4564063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）单击“下一步”按钮，打开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VS2008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安装程序功能选择页面，在“选择要安装的功能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(S)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”选择“自定义”项，如图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1-12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所示。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789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2588" y="2776538"/>
            <a:ext cx="4872037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4</a:t>
            </a:r>
            <a:r>
              <a:rPr lang="zh-CN" altLang="zh-CN" smtClean="0">
                <a:cs typeface="华文新魏"/>
              </a:rPr>
              <a:t>）单击“下一步”按钮，打开</a:t>
            </a:r>
            <a:r>
              <a:rPr lang="en-US" altLang="zh-CN" smtClean="0">
                <a:cs typeface="华文新魏"/>
              </a:rPr>
              <a:t>VS2008</a:t>
            </a:r>
            <a:r>
              <a:rPr lang="zh-CN" altLang="zh-CN" smtClean="0">
                <a:cs typeface="华文新魏"/>
              </a:rPr>
              <a:t>安装程序功能选项页，读者可根据需要选择相应功能。本书根据教学内容要求选择了“</a:t>
            </a:r>
            <a:r>
              <a:rPr lang="en-US" altLang="zh-CN" smtClean="0">
                <a:cs typeface="华文新魏"/>
              </a:rPr>
              <a:t>Visual C#</a:t>
            </a:r>
            <a:r>
              <a:rPr lang="zh-CN" altLang="zh-CN" smtClean="0">
                <a:cs typeface="华文新魏"/>
              </a:rPr>
              <a:t>”、“</a:t>
            </a:r>
            <a:r>
              <a:rPr lang="en-US" altLang="zh-CN" smtClean="0">
                <a:cs typeface="华文新魏"/>
              </a:rPr>
              <a:t>Visual Web Developer</a:t>
            </a:r>
            <a:r>
              <a:rPr lang="zh-CN" altLang="zh-CN" smtClean="0">
                <a:cs typeface="华文新魏"/>
              </a:rPr>
              <a:t>”语言工具和其它几个选项，如图</a:t>
            </a:r>
            <a:r>
              <a:rPr lang="en-US" altLang="zh-CN" smtClean="0">
                <a:cs typeface="华文新魏"/>
              </a:rPr>
              <a:t>1-13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38915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8738" y="3249613"/>
            <a:ext cx="4106862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5</a:t>
            </a:r>
            <a:r>
              <a:rPr lang="zh-CN" altLang="zh-CN" smtClean="0">
                <a:cs typeface="华文新魏"/>
              </a:rPr>
              <a:t>）单击“安装”按钮，</a:t>
            </a:r>
            <a:r>
              <a:rPr lang="en-US" altLang="zh-CN" smtClean="0">
                <a:cs typeface="华文新魏"/>
              </a:rPr>
              <a:t>VS2008</a:t>
            </a:r>
            <a:r>
              <a:rPr lang="zh-CN" altLang="zh-CN" smtClean="0">
                <a:cs typeface="华文新魏"/>
              </a:rPr>
              <a:t>就开始进行安装，如图</a:t>
            </a:r>
            <a:r>
              <a:rPr lang="en-US" altLang="zh-CN" smtClean="0">
                <a:cs typeface="华文新魏"/>
              </a:rPr>
              <a:t>1-14</a:t>
            </a:r>
            <a:r>
              <a:rPr lang="zh-CN" altLang="zh-CN" smtClean="0">
                <a:cs typeface="华文新魏"/>
              </a:rPr>
              <a:t>所示。几分钟过后，系统会提示软件安装成功，如图</a:t>
            </a:r>
            <a:r>
              <a:rPr lang="en-US" altLang="zh-CN" smtClean="0">
                <a:cs typeface="华文新魏"/>
              </a:rPr>
              <a:t>1-15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39939" name="内容占位符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7388" y="2906713"/>
            <a:ext cx="4767262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6</a:t>
            </a:r>
            <a:r>
              <a:rPr lang="zh-CN" altLang="zh-CN" smtClean="0">
                <a:cs typeface="华文新魏"/>
              </a:rPr>
              <a:t>）单击“完成</a:t>
            </a:r>
            <a:r>
              <a:rPr lang="en-US" altLang="zh-CN" smtClean="0">
                <a:cs typeface="华文新魏"/>
              </a:rPr>
              <a:t>(F)</a:t>
            </a:r>
            <a:r>
              <a:rPr lang="zh-CN" altLang="zh-CN" smtClean="0">
                <a:cs typeface="华文新魏"/>
              </a:rPr>
              <a:t>”按钮，完成</a:t>
            </a:r>
            <a:r>
              <a:rPr lang="en-US" altLang="zh-CN" smtClean="0">
                <a:cs typeface="华文新魏"/>
              </a:rPr>
              <a:t>VS2008</a:t>
            </a:r>
            <a:r>
              <a:rPr lang="zh-CN" altLang="zh-CN" smtClean="0">
                <a:cs typeface="华文新魏"/>
              </a:rPr>
              <a:t>开发环境的安装。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40963" name="内容占位符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9675" y="2501900"/>
            <a:ext cx="5062538" cy="38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b="1" smtClean="0">
                <a:cs typeface="方正姚体"/>
              </a:rPr>
              <a:t>1.4 </a:t>
            </a:r>
            <a:r>
              <a:rPr lang="zh-CN" altLang="zh-CN" b="1" smtClean="0">
                <a:cs typeface="方正姚体"/>
              </a:rPr>
              <a:t>初识</a:t>
            </a:r>
            <a:r>
              <a:rPr lang="en-US" altLang="zh-CN" b="1" smtClean="0">
                <a:cs typeface="方正姚体"/>
              </a:rPr>
              <a:t>Visual Studio 2008</a:t>
            </a:r>
            <a:endParaRPr lang="zh-CN" altLang="en-US" smtClean="0">
              <a:cs typeface="方正姚体"/>
            </a:endParaRPr>
          </a:p>
        </p:txBody>
      </p:sp>
      <p:pic>
        <p:nvPicPr>
          <p:cNvPr id="41986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6325" y="1509713"/>
            <a:ext cx="8012113" cy="5065712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 rtlCol="0">
            <a:normAutofit fontScale="92500" lnSpcReduction="20000"/>
          </a:bodyPr>
          <a:lstStyle/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zh-CN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“工具箱”窗口</a:t>
            </a: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</a:t>
            </a:r>
            <a:r>
              <a:rPr lang="zh-CN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VS2008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开发环境中，工具箱窗口主要包含了分类显示的各种控件列表。在设计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窗体界面时，可以直接通过拖放（或双击）工具箱中的控件来实现控件添加。</a:t>
            </a: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zh-CN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“解决方案资源管理器”窗口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zh-CN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VS2008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中，属于同一应用程序的一组称为解决方案。“解决方案资源管理器”窗口显示了每个项目的树状列表，包括各个项目的引用和组件。该窗口顶部有一系列按钮，这些按钮根据所选项目不同而显示不同</a:t>
            </a:r>
            <a:r>
              <a:rPr lang="zh-CN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</a:t>
            </a:r>
            <a:r>
              <a:rPr lang="zh-CN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“属性”窗口</a:t>
            </a: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</a:t>
            </a:r>
            <a:r>
              <a:rPr lang="zh-CN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窗体应用程序界面时，读者可以直接通过“属性”窗口来设置所选控件的属性，省去了编写代码的烦琐，提高了系统开发效率。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smtClean="0">
                <a:cs typeface="方正姚体"/>
              </a:rPr>
              <a:t>2 </a:t>
            </a:r>
            <a:r>
              <a:rPr lang="zh-CN" altLang="zh-CN" smtClean="0">
                <a:cs typeface="方正姚体"/>
              </a:rPr>
              <a:t>创建</a:t>
            </a:r>
            <a:r>
              <a:rPr lang="en-US" altLang="zh-CN" smtClean="0">
                <a:cs typeface="方正姚体"/>
              </a:rPr>
              <a:t>ASP.NET</a:t>
            </a:r>
            <a:r>
              <a:rPr lang="zh-CN" altLang="zh-CN" smtClean="0">
                <a:cs typeface="方正姚体"/>
              </a:rPr>
              <a:t>网站</a:t>
            </a:r>
            <a:endParaRPr lang="zh-CN" altLang="en-US" smtClean="0">
              <a:cs typeface="方正姚体"/>
            </a:endParaRPr>
          </a:p>
        </p:txBody>
      </p:sp>
      <p:sp>
        <p:nvSpPr>
          <p:cNvPr id="44034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 latinLnBrk="1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【例</a:t>
            </a:r>
            <a:r>
              <a:rPr lang="en-US" altLang="zh-CN" smtClean="0">
                <a:cs typeface="华文新魏"/>
              </a:rPr>
              <a:t>1-2</a:t>
            </a:r>
            <a:r>
              <a:rPr lang="zh-CN" altLang="zh-CN" smtClean="0">
                <a:cs typeface="华文新魏"/>
              </a:rPr>
              <a:t>】创建一个基于</a:t>
            </a:r>
            <a:r>
              <a:rPr lang="en-US" altLang="zh-CN" smtClean="0">
                <a:cs typeface="华文新魏"/>
              </a:rPr>
              <a:t>Visual C#</a:t>
            </a:r>
            <a:r>
              <a:rPr lang="zh-CN" altLang="zh-CN" smtClean="0">
                <a:cs typeface="华文新魏"/>
              </a:rPr>
              <a:t>语言的</a:t>
            </a:r>
            <a:r>
              <a:rPr lang="en-US" altLang="zh-CN" smtClean="0">
                <a:cs typeface="华文新魏"/>
              </a:rPr>
              <a:t>ASP.NET</a:t>
            </a:r>
            <a:r>
              <a:rPr lang="zh-CN" altLang="zh-CN" smtClean="0">
                <a:cs typeface="华文新魏"/>
              </a:rPr>
              <a:t>网站，保存到</a:t>
            </a:r>
            <a:r>
              <a:rPr lang="en-US" altLang="zh-CN" smtClean="0">
                <a:cs typeface="华文新魏"/>
              </a:rPr>
              <a:t>D:\try</a:t>
            </a:r>
            <a:r>
              <a:rPr lang="zh-CN" altLang="zh-CN" smtClean="0">
                <a:cs typeface="华文新魏"/>
              </a:rPr>
              <a:t>目录下。</a:t>
            </a:r>
          </a:p>
          <a:p>
            <a:pPr marL="0" indent="0" latinLnBrk="1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1</a:t>
            </a:r>
            <a:r>
              <a:rPr lang="zh-CN" altLang="zh-CN" smtClean="0">
                <a:cs typeface="华文新魏"/>
              </a:rPr>
              <a:t>）选择“开始”→“程序”→“</a:t>
            </a:r>
            <a:r>
              <a:rPr lang="en-US" altLang="zh-CN" smtClean="0">
                <a:cs typeface="华文新魏"/>
              </a:rPr>
              <a:t>Microsoft Visual Studio 2008</a:t>
            </a:r>
            <a:r>
              <a:rPr lang="zh-CN" altLang="zh-CN" smtClean="0">
                <a:cs typeface="华文新魏"/>
              </a:rPr>
              <a:t>” →“</a:t>
            </a:r>
            <a:r>
              <a:rPr lang="en-US" altLang="zh-CN" smtClean="0">
                <a:cs typeface="华文新魏"/>
              </a:rPr>
              <a:t>Microsoft Visual Studio 2008</a:t>
            </a:r>
            <a:r>
              <a:rPr lang="zh-CN" altLang="zh-CN" smtClean="0">
                <a:cs typeface="华文新魏"/>
              </a:rPr>
              <a:t>”命令启动</a:t>
            </a:r>
            <a:r>
              <a:rPr lang="en-US" altLang="zh-CN" smtClean="0">
                <a:cs typeface="华文新魏"/>
              </a:rPr>
              <a:t>VS2008</a:t>
            </a:r>
            <a:r>
              <a:rPr lang="zh-CN" altLang="zh-CN" smtClean="0">
                <a:cs typeface="华文新魏"/>
              </a:rPr>
              <a:t>应用程序，打开</a:t>
            </a:r>
            <a:r>
              <a:rPr lang="en-US" altLang="zh-CN" smtClean="0">
                <a:cs typeface="华文新魏"/>
              </a:rPr>
              <a:t>VS</a:t>
            </a:r>
            <a:r>
              <a:rPr lang="zh-CN" altLang="zh-CN" smtClean="0">
                <a:cs typeface="华文新魏"/>
              </a:rPr>
              <a:t>起始页，如图</a:t>
            </a:r>
            <a:r>
              <a:rPr lang="en-US" altLang="zh-CN" smtClean="0">
                <a:cs typeface="华文新魏"/>
              </a:rPr>
              <a:t>1-17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44035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3563" y="3333750"/>
            <a:ext cx="5181600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）单击“最近的项目”中“创建：网站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”链接，或者选择“文件”→“新建网站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(W)…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”命令，弹出“新建网站”窗口。在“模板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(T)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”项中选择“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ASP.NET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网站”，“位置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(L)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”选择“文件系统”项，“语言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(G)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”选择“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Visual C#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”项，并修改网站保存位置为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D:\try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目录，如图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1-18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所示。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5059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0250" y="3524250"/>
            <a:ext cx="51752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46082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3</a:t>
            </a:r>
            <a:r>
              <a:rPr lang="zh-CN" altLang="zh-CN" smtClean="0">
                <a:cs typeface="华文新魏"/>
              </a:rPr>
              <a:t>）单击“确定”按钮，完成</a:t>
            </a:r>
            <a:r>
              <a:rPr lang="en-US" altLang="zh-CN" smtClean="0">
                <a:cs typeface="华文新魏"/>
              </a:rPr>
              <a:t>ASP.NET</a:t>
            </a:r>
            <a:r>
              <a:rPr lang="zh-CN" altLang="zh-CN" smtClean="0">
                <a:cs typeface="华文新魏"/>
              </a:rPr>
              <a:t>网站的创建。同时，系统会自动生成并打开</a:t>
            </a:r>
            <a:r>
              <a:rPr lang="en-US" altLang="zh-CN" smtClean="0">
                <a:cs typeface="华文新魏"/>
              </a:rPr>
              <a:t>Default.aspx</a:t>
            </a:r>
            <a:r>
              <a:rPr lang="zh-CN" altLang="zh-CN" smtClean="0">
                <a:cs typeface="华文新魏"/>
              </a:rPr>
              <a:t>网页文件，如图</a:t>
            </a:r>
            <a:r>
              <a:rPr lang="en-US" altLang="zh-CN" smtClean="0">
                <a:cs typeface="华文新魏"/>
              </a:rPr>
              <a:t>1-19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4608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705100"/>
            <a:ext cx="57118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zh-CN" altLang="zh-CN" smtClean="0">
                <a:cs typeface="方正姚体"/>
              </a:rPr>
              <a:t>学习目标</a:t>
            </a:r>
            <a:endParaRPr lang="zh-CN" altLang="en-US" smtClean="0">
              <a:cs typeface="方正姚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787525"/>
            <a:ext cx="8596312" cy="4254500"/>
          </a:xfrm>
        </p:spPr>
        <p:txBody>
          <a:bodyPr rtlCol="0">
            <a:normAutofit fontScale="92500" lnSpcReduction="20000"/>
          </a:bodyPr>
          <a:lstStyle/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</a:t>
            </a:r>
            <a:r>
              <a:rPr lang="zh-CN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通过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本章知识的学习，读者首先对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基础知识有些初步了解；在此基础上，学习、掌握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ASP.NET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开发环境的安装、配置、测试方法，并利用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Visual Studio2008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开发环境创建一个动态网站。通过本章内容的学习，读者可以达到以下学习目的：</a:t>
            </a:r>
          </a:p>
          <a:p>
            <a:pPr fontAlgn="auto" latinLnBrk="1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了解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系统三层结构的含义。</a:t>
            </a:r>
          </a:p>
          <a:p>
            <a:pPr fontAlgn="auto" latinLnBrk="1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掌握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IIS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Framework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Visual Studio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的安装方法。</a:t>
            </a:r>
          </a:p>
          <a:p>
            <a:pPr fontAlgn="auto" latinLnBrk="1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掌握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ASP.NET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网站开发环境的配置方法。</a:t>
            </a:r>
          </a:p>
          <a:p>
            <a:pPr fontAlgn="auto" latinLnBrk="1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了解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ASP.NET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网站页面处理过程。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b="1" dirty="0"/>
              <a:t>3 </a:t>
            </a:r>
            <a:r>
              <a:rPr lang="zh-CN" altLang="zh-CN" b="1" dirty="0"/>
              <a:t>创建</a:t>
            </a:r>
            <a:r>
              <a:rPr lang="en-US" altLang="zh-CN" b="1" dirty="0"/>
              <a:t>Web</a:t>
            </a:r>
            <a:r>
              <a:rPr lang="zh-CN" altLang="zh-CN" b="1" dirty="0"/>
              <a:t>页面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【例</a:t>
            </a:r>
            <a:r>
              <a:rPr lang="en-US" altLang="zh-CN" smtClean="0">
                <a:cs typeface="华文新魏"/>
              </a:rPr>
              <a:t>1-3</a:t>
            </a:r>
            <a:r>
              <a:rPr lang="zh-CN" altLang="zh-CN" smtClean="0">
                <a:cs typeface="华文新魏"/>
              </a:rPr>
              <a:t>】在</a:t>
            </a:r>
            <a:r>
              <a:rPr lang="en-US" altLang="zh-CN" smtClean="0">
                <a:cs typeface="华文新魏"/>
              </a:rPr>
              <a:t>try</a:t>
            </a:r>
            <a:r>
              <a:rPr lang="zh-CN" altLang="zh-CN" smtClean="0">
                <a:cs typeface="华文新魏"/>
              </a:rPr>
              <a:t>网站中创建</a:t>
            </a:r>
            <a:r>
              <a:rPr lang="en-US" altLang="zh-CN" smtClean="0">
                <a:cs typeface="华文新魏"/>
              </a:rPr>
              <a:t>Default</a:t>
            </a:r>
            <a:r>
              <a:rPr lang="zh-CN" altLang="zh-CN" smtClean="0">
                <a:cs typeface="华文新魏"/>
              </a:rPr>
              <a:t>页面，实现在文本框中输入用户姓名，单击“查看效果”按钮后，用户姓名动态地添加到欢迎语句（</a:t>
            </a:r>
            <a:r>
              <a:rPr lang="en-US" altLang="zh-CN" smtClean="0">
                <a:cs typeface="华文新魏"/>
              </a:rPr>
              <a:t>Default.aspx</a:t>
            </a:r>
            <a:r>
              <a:rPr lang="zh-CN" altLang="zh-CN" smtClean="0">
                <a:cs typeface="华文新魏"/>
              </a:rPr>
              <a:t>）。</a:t>
            </a:r>
          </a:p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1</a:t>
            </a:r>
            <a:r>
              <a:rPr lang="zh-CN" altLang="zh-CN" smtClean="0">
                <a:cs typeface="华文新魏"/>
              </a:rPr>
              <a:t>）点击页面主窗体中的“设计”视图切换按钮，把图</a:t>
            </a:r>
            <a:r>
              <a:rPr lang="en-US" altLang="zh-CN" smtClean="0">
                <a:cs typeface="华文新魏"/>
              </a:rPr>
              <a:t>1-19</a:t>
            </a:r>
            <a:r>
              <a:rPr lang="zh-CN" altLang="zh-CN" smtClean="0">
                <a:cs typeface="华文新魏"/>
              </a:rPr>
              <a:t>的“源”视图方式切换到设计视图，如图</a:t>
            </a:r>
            <a:r>
              <a:rPr lang="en-US" altLang="zh-CN" smtClean="0">
                <a:cs typeface="华文新魏"/>
              </a:rPr>
              <a:t>1-20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47107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2538" y="3643313"/>
            <a:ext cx="4506912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48130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2</a:t>
            </a:r>
            <a:r>
              <a:rPr lang="zh-CN" altLang="zh-CN" smtClean="0">
                <a:cs typeface="华文新魏"/>
              </a:rPr>
              <a:t>）从工具箱的“标准”类中拖动</a:t>
            </a:r>
            <a:r>
              <a:rPr lang="en-US" altLang="zh-CN" smtClean="0">
                <a:cs typeface="华文新魏"/>
              </a:rPr>
              <a:t>Label</a:t>
            </a:r>
            <a:r>
              <a:rPr lang="zh-CN" altLang="zh-CN" smtClean="0">
                <a:cs typeface="华文新魏"/>
              </a:rPr>
              <a:t>控件到页面，或者双击</a:t>
            </a:r>
            <a:r>
              <a:rPr lang="en-US" altLang="zh-CN" smtClean="0">
                <a:cs typeface="华文新魏"/>
              </a:rPr>
              <a:t>Label</a:t>
            </a:r>
            <a:r>
              <a:rPr lang="zh-CN" altLang="zh-CN" smtClean="0">
                <a:cs typeface="华文新魏"/>
              </a:rPr>
              <a:t>控件，将其属性窗口的控件“（</a:t>
            </a:r>
            <a:r>
              <a:rPr lang="en-US" altLang="zh-CN" smtClean="0">
                <a:cs typeface="华文新魏"/>
              </a:rPr>
              <a:t>ID</a:t>
            </a:r>
            <a:r>
              <a:rPr lang="zh-CN" altLang="zh-CN" smtClean="0">
                <a:cs typeface="华文新魏"/>
              </a:rPr>
              <a:t>）”属性改为“</a:t>
            </a:r>
            <a:r>
              <a:rPr lang="en-US" altLang="zh-CN" smtClean="0">
                <a:cs typeface="华文新魏"/>
              </a:rPr>
              <a:t>lblname</a:t>
            </a:r>
            <a:r>
              <a:rPr lang="zh-CN" altLang="zh-CN" smtClean="0">
                <a:cs typeface="华文新魏"/>
              </a:rPr>
              <a:t>”，</a:t>
            </a:r>
            <a:r>
              <a:rPr lang="en-US" altLang="zh-CN" smtClean="0">
                <a:cs typeface="华文新魏"/>
              </a:rPr>
              <a:t>Text</a:t>
            </a:r>
            <a:r>
              <a:rPr lang="zh-CN" altLang="zh-CN" smtClean="0">
                <a:cs typeface="华文新魏"/>
              </a:rPr>
              <a:t>属性值删除；在</a:t>
            </a:r>
            <a:r>
              <a:rPr lang="en-US" altLang="zh-CN" smtClean="0">
                <a:cs typeface="华文新魏"/>
              </a:rPr>
              <a:t>Label</a:t>
            </a:r>
            <a:r>
              <a:rPr lang="zh-CN" altLang="zh-CN" smtClean="0">
                <a:cs typeface="华文新魏"/>
              </a:rPr>
              <a:t>控件后面输入“同学，欢迎你开始学习</a:t>
            </a:r>
            <a:r>
              <a:rPr lang="en-US" altLang="zh-CN" smtClean="0">
                <a:cs typeface="华文新魏"/>
              </a:rPr>
              <a:t>ASP.NET</a:t>
            </a:r>
            <a:r>
              <a:rPr lang="zh-CN" altLang="zh-CN" smtClean="0">
                <a:cs typeface="华文新魏"/>
              </a:rPr>
              <a:t>网站开发！”，如图</a:t>
            </a:r>
            <a:r>
              <a:rPr lang="en-US" altLang="zh-CN" smtClean="0">
                <a:cs typeface="华文新魏"/>
              </a:rPr>
              <a:t>1-21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48131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525" y="3181350"/>
            <a:ext cx="5419725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49154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3</a:t>
            </a:r>
            <a:r>
              <a:rPr lang="zh-CN" altLang="zh-CN" smtClean="0">
                <a:cs typeface="华文新魏"/>
              </a:rPr>
              <a:t>）按回车键换行，输入“请输入你的姓名：”。再按步骤（</a:t>
            </a:r>
            <a:r>
              <a:rPr lang="en-US" altLang="zh-CN" smtClean="0">
                <a:cs typeface="华文新魏"/>
              </a:rPr>
              <a:t>2</a:t>
            </a:r>
            <a:r>
              <a:rPr lang="zh-CN" altLang="zh-CN" smtClean="0">
                <a:cs typeface="华文新魏"/>
              </a:rPr>
              <a:t>）的方法分别添加一个</a:t>
            </a:r>
            <a:r>
              <a:rPr lang="en-US" altLang="zh-CN" smtClean="0">
                <a:cs typeface="华文新魏"/>
              </a:rPr>
              <a:t>TextBox</a:t>
            </a:r>
            <a:r>
              <a:rPr lang="zh-CN" altLang="zh-CN" smtClean="0">
                <a:cs typeface="华文新魏"/>
              </a:rPr>
              <a:t>和</a:t>
            </a:r>
            <a:r>
              <a:rPr lang="en-US" altLang="zh-CN" smtClean="0">
                <a:cs typeface="华文新魏"/>
              </a:rPr>
              <a:t>Button</a:t>
            </a:r>
            <a:r>
              <a:rPr lang="zh-CN" altLang="zh-CN" smtClean="0">
                <a:cs typeface="华文新魏"/>
              </a:rPr>
              <a:t>控件，设置</a:t>
            </a:r>
            <a:r>
              <a:rPr lang="en-US" altLang="zh-CN" smtClean="0">
                <a:cs typeface="华文新魏"/>
              </a:rPr>
              <a:t>TextBox</a:t>
            </a:r>
            <a:r>
              <a:rPr lang="zh-CN" altLang="zh-CN" smtClean="0">
                <a:cs typeface="华文新魏"/>
              </a:rPr>
              <a:t>控件的</a:t>
            </a:r>
            <a:r>
              <a:rPr lang="en-US" altLang="zh-CN" smtClean="0">
                <a:cs typeface="华文新魏"/>
              </a:rPr>
              <a:t>ID</a:t>
            </a:r>
            <a:r>
              <a:rPr lang="zh-CN" altLang="zh-CN" smtClean="0">
                <a:cs typeface="华文新魏"/>
              </a:rPr>
              <a:t>属性为</a:t>
            </a:r>
            <a:r>
              <a:rPr lang="en-US" altLang="zh-CN" smtClean="0">
                <a:cs typeface="华文新魏"/>
              </a:rPr>
              <a:t>txtname</a:t>
            </a:r>
            <a:r>
              <a:rPr lang="zh-CN" altLang="zh-CN" smtClean="0">
                <a:cs typeface="华文新魏"/>
              </a:rPr>
              <a:t>，</a:t>
            </a:r>
            <a:r>
              <a:rPr lang="en-US" altLang="zh-CN" smtClean="0">
                <a:cs typeface="华文新魏"/>
              </a:rPr>
              <a:t>Button</a:t>
            </a:r>
            <a:r>
              <a:rPr lang="zh-CN" altLang="zh-CN" smtClean="0">
                <a:cs typeface="华文新魏"/>
              </a:rPr>
              <a:t>控件的</a:t>
            </a:r>
            <a:r>
              <a:rPr lang="en-US" altLang="zh-CN" smtClean="0">
                <a:cs typeface="华文新魏"/>
              </a:rPr>
              <a:t>Text</a:t>
            </a:r>
            <a:r>
              <a:rPr lang="zh-CN" altLang="zh-CN" smtClean="0">
                <a:cs typeface="华文新魏"/>
              </a:rPr>
              <a:t>属性为“查看效果”，如图</a:t>
            </a:r>
            <a:r>
              <a:rPr lang="en-US" altLang="zh-CN" smtClean="0">
                <a:cs typeface="华文新魏"/>
              </a:rPr>
              <a:t>1-22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49155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2175" y="3209925"/>
            <a:ext cx="51339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50178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4</a:t>
            </a:r>
            <a:r>
              <a:rPr lang="zh-CN" altLang="zh-CN" smtClean="0">
                <a:cs typeface="华文新魏"/>
              </a:rPr>
              <a:t>）双击“查看效果”按钮，打开代码文件</a:t>
            </a:r>
            <a:r>
              <a:rPr lang="en-US" altLang="zh-CN" smtClean="0">
                <a:cs typeface="华文新魏"/>
              </a:rPr>
              <a:t>Default.aspx.cs</a:t>
            </a:r>
            <a:r>
              <a:rPr lang="zh-CN" altLang="zh-CN" smtClean="0">
                <a:cs typeface="华文新魏"/>
              </a:rPr>
              <a:t>编辑窗口，将光标定位在</a:t>
            </a:r>
            <a:r>
              <a:rPr lang="en-US" altLang="zh-CN" smtClean="0">
                <a:cs typeface="华文新魏"/>
              </a:rPr>
              <a:t>Button1_Click</a:t>
            </a:r>
            <a:r>
              <a:rPr lang="zh-CN" altLang="zh-CN" smtClean="0">
                <a:cs typeface="华文新魏"/>
              </a:rPr>
              <a:t>事件内，输入下面代码，如图</a:t>
            </a:r>
            <a:r>
              <a:rPr lang="en-US" altLang="zh-CN" smtClean="0">
                <a:cs typeface="华文新魏"/>
              </a:rPr>
              <a:t>1-23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50179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8975" y="2828925"/>
            <a:ext cx="6032500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51202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5</a:t>
            </a:r>
            <a:r>
              <a:rPr lang="zh-CN" altLang="zh-CN" smtClean="0">
                <a:cs typeface="华文新魏"/>
              </a:rPr>
              <a:t>）保存文件，选择“调试”→“启动调试</a:t>
            </a:r>
            <a:r>
              <a:rPr lang="en-US" altLang="zh-CN" smtClean="0">
                <a:cs typeface="华文新魏"/>
              </a:rPr>
              <a:t>(S)</a:t>
            </a:r>
            <a:r>
              <a:rPr lang="zh-CN" altLang="zh-CN" smtClean="0">
                <a:cs typeface="华文新魏"/>
              </a:rPr>
              <a:t>”命令，或者按</a:t>
            </a:r>
            <a:r>
              <a:rPr lang="en-US" altLang="zh-CN" smtClean="0">
                <a:cs typeface="华文新魏"/>
              </a:rPr>
              <a:t>F5</a:t>
            </a:r>
            <a:r>
              <a:rPr lang="zh-CN" altLang="zh-CN" smtClean="0">
                <a:cs typeface="华文新魏"/>
              </a:rPr>
              <a:t>键运行</a:t>
            </a:r>
            <a:r>
              <a:rPr lang="en-US" altLang="zh-CN" smtClean="0">
                <a:cs typeface="华文新魏"/>
              </a:rPr>
              <a:t>Web</a:t>
            </a:r>
            <a:r>
              <a:rPr lang="zh-CN" altLang="zh-CN" smtClean="0">
                <a:cs typeface="华文新魏"/>
              </a:rPr>
              <a:t>应用程序调试。这时系统会提示添加网站</a:t>
            </a:r>
            <a:r>
              <a:rPr lang="en-US" altLang="zh-CN" smtClean="0">
                <a:cs typeface="华文新魏"/>
              </a:rPr>
              <a:t>Web.config</a:t>
            </a:r>
            <a:r>
              <a:rPr lang="zh-CN" altLang="zh-CN" smtClean="0">
                <a:cs typeface="华文新魏"/>
              </a:rPr>
              <a:t>配置文件，如图</a:t>
            </a:r>
            <a:r>
              <a:rPr lang="en-US" altLang="zh-CN" smtClean="0">
                <a:cs typeface="华文新魏"/>
              </a:rPr>
              <a:t>1-24</a:t>
            </a:r>
            <a:r>
              <a:rPr lang="zh-CN" altLang="zh-CN" smtClean="0">
                <a:cs typeface="华文新魏"/>
              </a:rPr>
              <a:t>所示。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  <p:pic>
        <p:nvPicPr>
          <p:cNvPr id="51203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0150" y="3648075"/>
            <a:ext cx="46291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）选择“修改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Web.config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文件以启用调试”项，单击“确定”按钮，打开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IE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浏览器窗口，运行</a:t>
            </a:r>
            <a:r>
              <a:rPr lang="zh-CN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结果。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该案例中的页面共有两个文件组成，即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Default.aspx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页面文件和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Default.aspx.cs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事件代码文件。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Default.aspx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中的主要内容（源代码）如下：</a:t>
            </a: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asp:Label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ID="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lblname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"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runat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="server"&gt;&lt;/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asp:Label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&gt;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同学，欢迎你开始学习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ASP.NET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网站开发！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br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/&gt;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请输入你的姓名：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asp:TextBox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ID="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txtname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"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runat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="server"&gt;&lt;/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asp:TextBox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&gt;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asp:Button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ID="Button1"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runat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="server"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onclick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="Button1_Click" Text="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查看效果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" /&gt;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 rtlCol="0">
            <a:normAutofit fontScale="70000" lnSpcReduction="20000"/>
          </a:bodyPr>
          <a:lstStyle/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Default.aspx.cs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文件中的主要内容（事件代码）如下：</a:t>
            </a: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public partial class _Default :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System.Web.UI.Page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protected void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Page_Load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(object sender,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EventArgs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e)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{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}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protected void Button1_Click(object sender,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EventArgs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e)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{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lblname.Text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=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txtname.Text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}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 latinLnBrk="1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smtClean="0">
                <a:cs typeface="方正姚体"/>
              </a:rPr>
              <a:t>1.1 </a:t>
            </a:r>
            <a:r>
              <a:rPr lang="zh-CN" altLang="zh-CN" smtClean="0">
                <a:cs typeface="方正姚体"/>
              </a:rPr>
              <a:t>情景分析</a:t>
            </a:r>
            <a:endParaRPr lang="zh-CN" altLang="en-US" smtClean="0">
              <a:cs typeface="方正姚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</a:t>
            </a:r>
            <a:r>
              <a:rPr lang="zh-CN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通过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本章内容的学习，读者可以掌握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ASP.NET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网站环境设置的相关知识，并能够成功创建动态显示用户姓名的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ASP.NET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网站，效果如图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1-1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所示。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483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3163" y="3246438"/>
            <a:ext cx="439102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smtClean="0">
                <a:cs typeface="方正姚体"/>
              </a:rPr>
              <a:t>1.2 Web</a:t>
            </a:r>
            <a:r>
              <a:rPr lang="zh-CN" altLang="zh-CN" smtClean="0">
                <a:cs typeface="方正姚体"/>
              </a:rPr>
              <a:t>基础知识</a:t>
            </a:r>
            <a:endParaRPr lang="zh-CN" altLang="en-US" smtClean="0">
              <a:cs typeface="方正姚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 rtlCol="0">
            <a:normAutofit fontScale="85000" lnSpcReduction="10000"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C/S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结构和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B/S</a:t>
            </a:r>
            <a:r>
              <a:rPr lang="zh-CN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结构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C/S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Client/Server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）结构即客户机和服务器</a:t>
            </a:r>
            <a:r>
              <a:rPr lang="zh-CN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B/S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Browser/Server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）结构即浏览器和服务器结构</a:t>
            </a:r>
            <a:r>
              <a:rPr lang="zh-CN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C/S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结构是建立在局域网的基础上的，而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B/S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结构则主要是建立于广域网的基础上的。以目前的网络发展和开发技术来看，采用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B/S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结构通过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Internet/Intranet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模式进行数据库访问的网络应用，能够实现不同接入方式（比如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LAN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WAN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Internet/Intranet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等）访问和操作，在系统开发难易程度、数据库安全，以及系统后期维护等多个方面具有明显优势。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smtClean="0">
                <a:cs typeface="方正姚体"/>
              </a:rPr>
              <a:t>2 Web</a:t>
            </a:r>
            <a:r>
              <a:rPr lang="zh-CN" altLang="zh-CN" smtClean="0">
                <a:cs typeface="方正姚体"/>
              </a:rPr>
              <a:t>系统三层架构</a:t>
            </a:r>
            <a:endParaRPr lang="zh-CN" altLang="en-US" smtClean="0">
              <a:cs typeface="方正姚体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z="2000" smtClean="0">
                <a:cs typeface="华文新魏"/>
              </a:rPr>
              <a:t>        Web</a:t>
            </a:r>
            <a:r>
              <a:rPr lang="zh-CN" altLang="zh-CN" sz="2000" smtClean="0">
                <a:cs typeface="华文新魏"/>
              </a:rPr>
              <a:t>系统的三层架构是将系统的整个业务应用划分为表示层、业务逻辑层和数据访问层，如图</a:t>
            </a:r>
            <a:r>
              <a:rPr lang="en-US" altLang="zh-CN" sz="2000" smtClean="0">
                <a:cs typeface="华文新魏"/>
              </a:rPr>
              <a:t>1-2</a:t>
            </a:r>
            <a:r>
              <a:rPr lang="zh-CN" altLang="zh-CN" sz="2000" smtClean="0">
                <a:cs typeface="华文新魏"/>
              </a:rPr>
              <a:t>所示。层与层之间相互独立，任何一层的改变不影响其它层的功能。</a:t>
            </a:r>
            <a:endParaRPr lang="zh-CN" altLang="en-US" sz="2000" smtClean="0">
              <a:cs typeface="华文新魏"/>
            </a:endParaRP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1731963" y="3665538"/>
            <a:ext cx="1634807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latin typeface="Trebuchet MS" pitchFamily="34" charset="0"/>
              <a:ea typeface="华文新魏"/>
              <a:cs typeface="华文新魏"/>
            </a:endParaRPr>
          </a:p>
        </p:txBody>
      </p:sp>
      <p:grpSp>
        <p:nvGrpSpPr>
          <p:cNvPr id="22532" name="组合 1030"/>
          <p:cNvGrpSpPr>
            <a:grpSpLocks/>
          </p:cNvGrpSpPr>
          <p:nvPr/>
        </p:nvGrpSpPr>
        <p:grpSpPr bwMode="auto">
          <a:xfrm>
            <a:off x="1731963" y="3665538"/>
            <a:ext cx="6429375" cy="2744787"/>
            <a:chOff x="0" y="1"/>
            <a:chExt cx="7551" cy="3495"/>
          </a:xfrm>
        </p:grpSpPr>
        <p:sp>
          <p:nvSpPr>
            <p:cNvPr id="22533" name="矩形 1031"/>
            <p:cNvSpPr>
              <a:spLocks noChangeArrowheads="1"/>
            </p:cNvSpPr>
            <p:nvPr/>
          </p:nvSpPr>
          <p:spPr bwMode="auto">
            <a:xfrm>
              <a:off x="1858" y="3064"/>
              <a:ext cx="386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400" eaLnBrk="0" hangingPunct="0"/>
              <a:r>
                <a:rPr lang="zh-CN" sz="1000">
                  <a:latin typeface="Calibri" pitchFamily="34" charset="0"/>
                  <a:cs typeface="Times New Roman" pitchFamily="18" charset="0"/>
                </a:rPr>
                <a:t>图</a:t>
              </a:r>
              <a:r>
                <a:rPr lang="en-US" altLang="zh-CN" sz="1000">
                  <a:latin typeface="Calibri" pitchFamily="34" charset="0"/>
                  <a:cs typeface="Times New Roman" pitchFamily="18" charset="0"/>
                </a:rPr>
                <a:t>1-2 Web</a:t>
              </a:r>
              <a:r>
                <a:rPr lang="zh-CN" altLang="en-US" sz="1000">
                  <a:latin typeface="Calibri" pitchFamily="34" charset="0"/>
                  <a:cs typeface="Times New Roman" pitchFamily="18" charset="0"/>
                </a:rPr>
                <a:t>系统三层架构示意图</a:t>
              </a:r>
              <a:endParaRPr lang="zh-CN" altLang="en-US">
                <a:ea typeface="华文新魏"/>
                <a:cs typeface="华文新魏"/>
              </a:endParaRPr>
            </a:p>
          </p:txBody>
        </p:sp>
        <p:pic>
          <p:nvPicPr>
            <p:cNvPr id="22534" name="图片框 103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"/>
              <a:ext cx="7551" cy="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smtClean="0">
                <a:cs typeface="方正姚体"/>
              </a:rPr>
              <a:t>3 ASP.NET</a:t>
            </a:r>
            <a:r>
              <a:rPr lang="zh-CN" altLang="zh-CN" smtClean="0">
                <a:cs typeface="方正姚体"/>
              </a:rPr>
              <a:t>工作原理</a:t>
            </a:r>
            <a:endParaRPr lang="zh-CN" altLang="en-US" smtClean="0">
              <a:cs typeface="方正姚体"/>
            </a:endParaRP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mtClean="0">
                <a:cs typeface="华文新魏"/>
              </a:rPr>
              <a:t>        </a:t>
            </a:r>
            <a:r>
              <a:rPr lang="zh-CN" altLang="zh-CN" smtClean="0">
                <a:cs typeface="华文新魏"/>
              </a:rPr>
              <a:t>传统</a:t>
            </a:r>
            <a:r>
              <a:rPr lang="en-US" altLang="zh-CN" smtClean="0">
                <a:cs typeface="华文新魏"/>
              </a:rPr>
              <a:t>ASP</a:t>
            </a:r>
            <a:r>
              <a:rPr lang="zh-CN" altLang="zh-CN" smtClean="0">
                <a:cs typeface="华文新魏"/>
              </a:rPr>
              <a:t>应用程序的工作原理，如图</a:t>
            </a:r>
            <a:r>
              <a:rPr lang="en-US" altLang="zh-CN" smtClean="0">
                <a:cs typeface="华文新魏"/>
              </a:rPr>
              <a:t>1-3</a:t>
            </a:r>
            <a:r>
              <a:rPr lang="zh-CN" altLang="zh-CN" smtClean="0">
                <a:cs typeface="华文新魏"/>
              </a:rPr>
              <a:t>所示。客户端通过浏览器向</a:t>
            </a:r>
            <a:r>
              <a:rPr lang="en-US" altLang="zh-CN" smtClean="0">
                <a:cs typeface="华文新魏"/>
              </a:rPr>
              <a:t>Web</a:t>
            </a:r>
            <a:r>
              <a:rPr lang="zh-CN" altLang="zh-CN" smtClean="0">
                <a:cs typeface="华文新魏"/>
              </a:rPr>
              <a:t>服务器提出访问请求，</a:t>
            </a:r>
            <a:r>
              <a:rPr lang="en-US" altLang="zh-CN" smtClean="0">
                <a:cs typeface="华文新魏"/>
              </a:rPr>
              <a:t>Web</a:t>
            </a:r>
            <a:r>
              <a:rPr lang="zh-CN" altLang="zh-CN" smtClean="0">
                <a:cs typeface="华文新魏"/>
              </a:rPr>
              <a:t>服务器向数据库服务器发出操作请求，数据库服务器对数据进行相应处理，把数据返回到</a:t>
            </a:r>
            <a:r>
              <a:rPr lang="en-US" altLang="zh-CN" smtClean="0">
                <a:cs typeface="华文新魏"/>
              </a:rPr>
              <a:t>Web</a:t>
            </a:r>
            <a:r>
              <a:rPr lang="zh-CN" altLang="zh-CN" smtClean="0">
                <a:cs typeface="华文新魏"/>
              </a:rPr>
              <a:t>服务器，</a:t>
            </a:r>
            <a:r>
              <a:rPr lang="en-US" altLang="zh-CN" smtClean="0">
                <a:cs typeface="华文新魏"/>
              </a:rPr>
              <a:t>Web</a:t>
            </a:r>
            <a:r>
              <a:rPr lang="zh-CN" altLang="zh-CN" smtClean="0">
                <a:cs typeface="华文新魏"/>
              </a:rPr>
              <a:t>服务器将最终结果返回给客户端。</a:t>
            </a:r>
            <a:endParaRPr lang="zh-CN" altLang="en-US" smtClean="0">
              <a:cs typeface="华文新魏"/>
            </a:endParaRPr>
          </a:p>
        </p:txBody>
      </p:sp>
      <p:pic>
        <p:nvPicPr>
          <p:cNvPr id="23555" name="图片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8388" y="3579813"/>
            <a:ext cx="7240587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endParaRPr lang="zh-CN" altLang="en-US" smtClean="0">
              <a:cs typeface="方正姚体"/>
            </a:endParaRP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677863" y="747713"/>
            <a:ext cx="9879012" cy="5861050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mtClean="0">
                <a:cs typeface="华文新魏"/>
              </a:rPr>
              <a:t>          ASP.NET</a:t>
            </a:r>
            <a:r>
              <a:rPr lang="zh-CN" altLang="zh-CN" smtClean="0">
                <a:cs typeface="华文新魏"/>
              </a:rPr>
              <a:t>同样采用上述工作方式，不同的是</a:t>
            </a:r>
            <a:r>
              <a:rPr lang="en-US" altLang="zh-CN" smtClean="0">
                <a:cs typeface="华文新魏"/>
              </a:rPr>
              <a:t>ASP.NET</a:t>
            </a:r>
            <a:r>
              <a:rPr lang="zh-CN" altLang="zh-CN" smtClean="0">
                <a:cs typeface="华文新魏"/>
              </a:rPr>
              <a:t>程序在被访问时要先编译成</a:t>
            </a:r>
            <a:r>
              <a:rPr lang="en-US" altLang="zh-CN" smtClean="0">
                <a:cs typeface="华文新魏"/>
              </a:rPr>
              <a:t>MSIL</a:t>
            </a:r>
            <a:r>
              <a:rPr lang="zh-CN" altLang="zh-CN" smtClean="0">
                <a:cs typeface="华文新魏"/>
              </a:rPr>
              <a:t>（</a:t>
            </a:r>
            <a:r>
              <a:rPr lang="en-US" altLang="zh-CN" smtClean="0">
                <a:cs typeface="华文新魏"/>
              </a:rPr>
              <a:t>Microsoft Intermediate Language</a:t>
            </a:r>
            <a:r>
              <a:rPr lang="zh-CN" altLang="zh-CN" smtClean="0">
                <a:cs typeface="华文新魏"/>
              </a:rPr>
              <a:t>）语言，然后，</a:t>
            </a:r>
            <a:r>
              <a:rPr lang="en-US" altLang="zh-CN" smtClean="0">
                <a:cs typeface="华文新魏"/>
              </a:rPr>
              <a:t>MSIL</a:t>
            </a:r>
            <a:r>
              <a:rPr lang="zh-CN" altLang="zh-CN" smtClean="0">
                <a:cs typeface="华文新魏"/>
              </a:rPr>
              <a:t>再被编译成机器码执行。</a:t>
            </a:r>
            <a:r>
              <a:rPr lang="en-US" altLang="zh-CN" smtClean="0">
                <a:cs typeface="华文新魏"/>
              </a:rPr>
              <a:t>MSIL</a:t>
            </a:r>
            <a:r>
              <a:rPr lang="zh-CN" altLang="zh-CN" smtClean="0">
                <a:cs typeface="华文新魏"/>
              </a:rPr>
              <a:t>包含装载、初始化、调用对象的方法等指令及操作，与机器码十分接近，具有很快的执行速度。</a:t>
            </a:r>
            <a:endParaRPr lang="en-US" altLang="zh-CN" smtClean="0">
              <a:cs typeface="华文新魏"/>
            </a:endParaRPr>
          </a:p>
          <a:p>
            <a:pPr marL="0" indent="0" latinLnBrk="1">
              <a:buFont typeface="Wingdings 3" pitchFamily="18" charset="2"/>
              <a:buNone/>
            </a:pPr>
            <a:r>
              <a:rPr lang="en-US" altLang="zh-CN" smtClean="0">
                <a:cs typeface="华文新魏"/>
              </a:rPr>
              <a:t>    </a:t>
            </a:r>
            <a:r>
              <a:rPr lang="zh-CN" altLang="zh-CN" smtClean="0">
                <a:cs typeface="华文新魏"/>
              </a:rPr>
              <a:t>使用</a:t>
            </a:r>
            <a:r>
              <a:rPr lang="en-US" altLang="zh-CN" smtClean="0">
                <a:cs typeface="华文新魏"/>
              </a:rPr>
              <a:t>MSIL</a:t>
            </a:r>
            <a:r>
              <a:rPr lang="zh-CN" altLang="zh-CN" smtClean="0">
                <a:cs typeface="华文新魏"/>
              </a:rPr>
              <a:t>有以下几个方面的好处。</a:t>
            </a:r>
          </a:p>
          <a:p>
            <a:pPr lvl="1" latinLnBrk="1">
              <a:buFont typeface="Wingdings" pitchFamily="2" charset="2"/>
              <a:buChar char="l"/>
            </a:pPr>
            <a:r>
              <a:rPr lang="zh-CN" altLang="zh-CN" sz="1800" smtClean="0">
                <a:cs typeface="华文新魏"/>
              </a:rPr>
              <a:t>通过</a:t>
            </a:r>
            <a:r>
              <a:rPr lang="en-US" altLang="zh-CN" sz="1800" smtClean="0">
                <a:cs typeface="华文新魏"/>
              </a:rPr>
              <a:t>JIT</a:t>
            </a:r>
            <a:r>
              <a:rPr lang="zh-CN" altLang="zh-CN" sz="1800" smtClean="0">
                <a:cs typeface="华文新魏"/>
              </a:rPr>
              <a:t>（</a:t>
            </a:r>
            <a:r>
              <a:rPr lang="en-US" altLang="zh-CN" sz="1800" smtClean="0">
                <a:cs typeface="华文新魏"/>
              </a:rPr>
              <a:t>Just In Time</a:t>
            </a:r>
            <a:r>
              <a:rPr lang="zh-CN" altLang="zh-CN" sz="1800" smtClean="0">
                <a:cs typeface="华文新魏"/>
              </a:rPr>
              <a:t>）编译器将</a:t>
            </a:r>
            <a:r>
              <a:rPr lang="en-US" altLang="zh-CN" sz="1800" smtClean="0">
                <a:cs typeface="华文新魏"/>
              </a:rPr>
              <a:t>MSIL</a:t>
            </a:r>
            <a:r>
              <a:rPr lang="zh-CN" altLang="zh-CN" sz="1800" smtClean="0">
                <a:cs typeface="华文新魏"/>
              </a:rPr>
              <a:t>编译成机器码，因为不同的计算机系统支持不同的</a:t>
            </a:r>
            <a:r>
              <a:rPr lang="en-US" altLang="zh-CN" sz="1800" smtClean="0">
                <a:cs typeface="华文新魏"/>
              </a:rPr>
              <a:t>JIT</a:t>
            </a:r>
            <a:r>
              <a:rPr lang="zh-CN" altLang="zh-CN" sz="1800" smtClean="0">
                <a:cs typeface="华文新魏"/>
              </a:rPr>
              <a:t>编译器。因此，将相同的</a:t>
            </a:r>
            <a:r>
              <a:rPr lang="en-US" altLang="zh-CN" sz="1800" smtClean="0">
                <a:cs typeface="华文新魏"/>
              </a:rPr>
              <a:t>MSIL</a:t>
            </a:r>
            <a:r>
              <a:rPr lang="zh-CN" altLang="zh-CN" sz="1800" smtClean="0">
                <a:cs typeface="华文新魏"/>
              </a:rPr>
              <a:t>通过不同的</a:t>
            </a:r>
            <a:r>
              <a:rPr lang="en-US" altLang="zh-CN" sz="1800" smtClean="0">
                <a:cs typeface="华文新魏"/>
              </a:rPr>
              <a:t>JIT</a:t>
            </a:r>
            <a:r>
              <a:rPr lang="zh-CN" altLang="zh-CN" sz="1800" smtClean="0">
                <a:cs typeface="华文新魏"/>
              </a:rPr>
              <a:t>编译器编译后便能实现</a:t>
            </a:r>
            <a:r>
              <a:rPr lang="en-US" altLang="zh-CN" sz="1800" smtClean="0">
                <a:cs typeface="华文新魏"/>
              </a:rPr>
              <a:t>MSIL</a:t>
            </a:r>
            <a:r>
              <a:rPr lang="zh-CN" altLang="zh-CN" sz="1800" smtClean="0">
                <a:cs typeface="华文新魏"/>
              </a:rPr>
              <a:t>的跨平台运行。</a:t>
            </a:r>
          </a:p>
          <a:p>
            <a:pPr lvl="1" latinLnBrk="1">
              <a:buFont typeface="Wingdings" pitchFamily="2" charset="2"/>
              <a:buChar char="l"/>
            </a:pPr>
            <a:r>
              <a:rPr lang="zh-CN" altLang="zh-CN" sz="1800" smtClean="0">
                <a:cs typeface="华文新魏"/>
              </a:rPr>
              <a:t>采用</a:t>
            </a:r>
            <a:r>
              <a:rPr lang="en-US" altLang="zh-CN" sz="1800" smtClean="0">
                <a:cs typeface="华文新魏"/>
              </a:rPr>
              <a:t>MSIL</a:t>
            </a:r>
            <a:r>
              <a:rPr lang="zh-CN" altLang="zh-CN" sz="1800" smtClean="0">
                <a:cs typeface="华文新魏"/>
              </a:rPr>
              <a:t>实现了</a:t>
            </a:r>
            <a:r>
              <a:rPr lang="en-US" altLang="zh-CN" sz="1800" smtClean="0">
                <a:cs typeface="华文新魏"/>
              </a:rPr>
              <a:t>.NET</a:t>
            </a:r>
            <a:r>
              <a:rPr lang="zh-CN" altLang="zh-CN" sz="1800" smtClean="0">
                <a:cs typeface="华文新魏"/>
              </a:rPr>
              <a:t>框架对多种程序语言的支持，因为任何可编译成</a:t>
            </a:r>
            <a:r>
              <a:rPr lang="en-US" altLang="zh-CN" sz="1800" smtClean="0">
                <a:cs typeface="华文新魏"/>
              </a:rPr>
              <a:t>MSIL</a:t>
            </a:r>
            <a:r>
              <a:rPr lang="zh-CN" altLang="zh-CN" sz="1800" smtClean="0">
                <a:cs typeface="华文新魏"/>
              </a:rPr>
              <a:t>的程序语言都可以被</a:t>
            </a:r>
            <a:r>
              <a:rPr lang="en-US" altLang="zh-CN" sz="1800" smtClean="0">
                <a:cs typeface="华文新魏"/>
              </a:rPr>
              <a:t>.NET</a:t>
            </a:r>
            <a:r>
              <a:rPr lang="zh-CN" altLang="zh-CN" sz="1800" smtClean="0">
                <a:cs typeface="华文新魏"/>
              </a:rPr>
              <a:t>应用程序所使用。</a:t>
            </a:r>
          </a:p>
          <a:p>
            <a:pPr lvl="1" latinLnBrk="1">
              <a:buFont typeface="Wingdings" pitchFamily="2" charset="2"/>
              <a:buChar char="l"/>
            </a:pPr>
            <a:r>
              <a:rPr lang="en-US" altLang="zh-CN" sz="1800" smtClean="0">
                <a:cs typeface="华文新魏"/>
              </a:rPr>
              <a:t>ASP.NET</a:t>
            </a:r>
            <a:r>
              <a:rPr lang="zh-CN" altLang="zh-CN" sz="1800" smtClean="0">
                <a:cs typeface="华文新魏"/>
              </a:rPr>
              <a:t>程序在第一次被访问时，程序先被编译成</a:t>
            </a:r>
            <a:r>
              <a:rPr lang="en-US" altLang="zh-CN" sz="1800" smtClean="0">
                <a:cs typeface="华文新魏"/>
              </a:rPr>
              <a:t>MSIL</a:t>
            </a:r>
            <a:r>
              <a:rPr lang="zh-CN" altLang="zh-CN" sz="1800" smtClean="0">
                <a:cs typeface="华文新魏"/>
              </a:rPr>
              <a:t>再被调用执行，相对于</a:t>
            </a:r>
            <a:r>
              <a:rPr lang="en-US" altLang="zh-CN" sz="1800" smtClean="0">
                <a:cs typeface="华文新魏"/>
              </a:rPr>
              <a:t>ASP</a:t>
            </a:r>
            <a:r>
              <a:rPr lang="zh-CN" altLang="zh-CN" sz="1800" smtClean="0">
                <a:cs typeface="华文新魏"/>
              </a:rPr>
              <a:t>程序该处理时间变长了。然而，当该程序被第二次调用时，直接将</a:t>
            </a:r>
            <a:r>
              <a:rPr lang="en-US" altLang="zh-CN" sz="1800" smtClean="0">
                <a:cs typeface="华文新魏"/>
              </a:rPr>
              <a:t>MSIL</a:t>
            </a:r>
            <a:r>
              <a:rPr lang="zh-CN" altLang="zh-CN" sz="1800" smtClean="0">
                <a:cs typeface="华文新魏"/>
              </a:rPr>
              <a:t>编译后执行，执行速度很快。这样以来，总体的执行效率就得到了提高。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025525"/>
          </a:xfrm>
        </p:spPr>
        <p:txBody>
          <a:bodyPr/>
          <a:lstStyle/>
          <a:p>
            <a:r>
              <a:rPr lang="en-US" altLang="zh-CN" b="1" smtClean="0">
                <a:cs typeface="方正姚体"/>
              </a:rPr>
              <a:t>1.3 ASP.NET</a:t>
            </a:r>
            <a:r>
              <a:rPr lang="zh-CN" altLang="zh-CN" b="1" smtClean="0">
                <a:cs typeface="方正姚体"/>
              </a:rPr>
              <a:t>开发环境配置</a:t>
            </a:r>
            <a:endParaRPr lang="zh-CN" altLang="en-US" smtClean="0">
              <a:cs typeface="方正姚体"/>
            </a:endParaRP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677863" y="1828800"/>
            <a:ext cx="8596312" cy="42132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mtClean="0">
                <a:cs typeface="华文新魏"/>
              </a:rPr>
              <a:t>1 ASP.NET</a:t>
            </a:r>
            <a:r>
              <a:rPr lang="zh-CN" altLang="zh-CN" smtClean="0">
                <a:cs typeface="华文新魏"/>
              </a:rPr>
              <a:t>的运行环境</a:t>
            </a:r>
            <a:endParaRPr lang="en-US" altLang="zh-CN" smtClean="0">
              <a:cs typeface="华文新魏"/>
            </a:endParaRPr>
          </a:p>
          <a:p>
            <a:pPr marL="0" indent="0" latinLnBrk="1">
              <a:buFont typeface="Wingdings 3" pitchFamily="18" charset="2"/>
              <a:buNone/>
            </a:pPr>
            <a:r>
              <a:rPr lang="en-US" altLang="zh-CN" b="1" smtClean="0">
                <a:cs typeface="华文新魏"/>
              </a:rPr>
              <a:t>  1.</a:t>
            </a:r>
            <a:r>
              <a:rPr lang="zh-CN" altLang="zh-CN" b="1" smtClean="0">
                <a:cs typeface="华文新魏"/>
              </a:rPr>
              <a:t>软件环境</a:t>
            </a:r>
          </a:p>
          <a:p>
            <a:pPr lvl="1" latinLnBrk="1">
              <a:buFont typeface="Wingdings" pitchFamily="2" charset="2"/>
              <a:buChar char="l"/>
            </a:pPr>
            <a:r>
              <a:rPr lang="zh-CN" altLang="zh-CN" smtClean="0">
                <a:cs typeface="华文新魏"/>
              </a:rPr>
              <a:t>操作系统：</a:t>
            </a:r>
            <a:r>
              <a:rPr lang="en-US" altLang="zh-CN" smtClean="0">
                <a:cs typeface="华文新魏"/>
              </a:rPr>
              <a:t>Windows 2000 Professional/Server </a:t>
            </a:r>
            <a:r>
              <a:rPr lang="zh-CN" altLang="zh-CN" smtClean="0">
                <a:cs typeface="华文新魏"/>
              </a:rPr>
              <a:t>、</a:t>
            </a:r>
            <a:r>
              <a:rPr lang="en-US" altLang="zh-CN" smtClean="0">
                <a:cs typeface="华文新魏"/>
              </a:rPr>
              <a:t>Windows XP Professional</a:t>
            </a:r>
            <a:r>
              <a:rPr lang="zh-CN" altLang="zh-CN" smtClean="0">
                <a:cs typeface="华文新魏"/>
              </a:rPr>
              <a:t>、</a:t>
            </a:r>
            <a:r>
              <a:rPr lang="en-US" altLang="zh-CN" smtClean="0">
                <a:cs typeface="华文新魏"/>
              </a:rPr>
              <a:t>win7</a:t>
            </a:r>
            <a:r>
              <a:rPr lang="zh-CN" altLang="zh-CN" smtClean="0">
                <a:cs typeface="华文新魏"/>
              </a:rPr>
              <a:t>家庭高级版，或者其它</a:t>
            </a:r>
            <a:r>
              <a:rPr lang="en-US" altLang="zh-CN" smtClean="0">
                <a:cs typeface="华文新魏"/>
              </a:rPr>
              <a:t>Windows</a:t>
            </a:r>
            <a:r>
              <a:rPr lang="zh-CN" altLang="zh-CN" smtClean="0">
                <a:cs typeface="华文新魏"/>
              </a:rPr>
              <a:t>高级版本。考虑到多方面的条件限制，本书采用</a:t>
            </a:r>
            <a:r>
              <a:rPr lang="en-US" altLang="zh-CN" smtClean="0">
                <a:cs typeface="华文新魏"/>
              </a:rPr>
              <a:t>Windows XP Professional</a:t>
            </a:r>
            <a:r>
              <a:rPr lang="zh-CN" altLang="zh-CN" smtClean="0">
                <a:cs typeface="华文新魏"/>
              </a:rPr>
              <a:t>操作系统。</a:t>
            </a:r>
          </a:p>
          <a:p>
            <a:pPr lvl="1" latinLnBrk="1">
              <a:buFont typeface="Wingdings" pitchFamily="2" charset="2"/>
              <a:buChar char="l"/>
            </a:pPr>
            <a:r>
              <a:rPr lang="zh-CN" altLang="zh-CN" smtClean="0">
                <a:cs typeface="华文新魏"/>
              </a:rPr>
              <a:t>服务器软件：</a:t>
            </a:r>
            <a:r>
              <a:rPr lang="en-US" altLang="zh-CN" smtClean="0">
                <a:cs typeface="华文新魏"/>
              </a:rPr>
              <a:t>Internet Information Services</a:t>
            </a:r>
            <a:r>
              <a:rPr lang="zh-CN" altLang="zh-CN" smtClean="0">
                <a:cs typeface="华文新魏"/>
              </a:rPr>
              <a:t>（简称</a:t>
            </a:r>
            <a:r>
              <a:rPr lang="en-US" altLang="zh-CN" smtClean="0">
                <a:cs typeface="华文新魏"/>
              </a:rPr>
              <a:t>IIS</a:t>
            </a:r>
            <a:r>
              <a:rPr lang="zh-CN" altLang="zh-CN" smtClean="0">
                <a:cs typeface="华文新魏"/>
              </a:rPr>
              <a:t>）</a:t>
            </a:r>
            <a:r>
              <a:rPr lang="en-US" altLang="zh-CN" smtClean="0">
                <a:cs typeface="华文新魏"/>
              </a:rPr>
              <a:t> 5.0</a:t>
            </a:r>
            <a:r>
              <a:rPr lang="zh-CN" altLang="zh-CN" smtClean="0">
                <a:cs typeface="华文新魏"/>
              </a:rPr>
              <a:t>，</a:t>
            </a:r>
            <a:r>
              <a:rPr lang="en-US" altLang="zh-CN" smtClean="0">
                <a:cs typeface="华文新魏"/>
              </a:rPr>
              <a:t>.NET FrameWork2.0</a:t>
            </a:r>
            <a:r>
              <a:rPr lang="zh-CN" altLang="zh-CN" smtClean="0">
                <a:cs typeface="华文新魏"/>
              </a:rPr>
              <a:t>，</a:t>
            </a:r>
            <a:r>
              <a:rPr lang="en-US" altLang="zh-CN" smtClean="0">
                <a:cs typeface="华文新魏"/>
              </a:rPr>
              <a:t>Microsoft Data Access Components</a:t>
            </a:r>
            <a:r>
              <a:rPr lang="zh-CN" altLang="zh-CN" smtClean="0">
                <a:cs typeface="华文新魏"/>
              </a:rPr>
              <a:t>（简称</a:t>
            </a:r>
            <a:r>
              <a:rPr lang="en-US" altLang="zh-CN" smtClean="0">
                <a:cs typeface="华文新魏"/>
              </a:rPr>
              <a:t>MDAC</a:t>
            </a:r>
            <a:r>
              <a:rPr lang="zh-CN" altLang="zh-CN" smtClean="0">
                <a:cs typeface="华文新魏"/>
              </a:rPr>
              <a:t>），或者以上软件的高级版本。本书采用</a:t>
            </a:r>
            <a:r>
              <a:rPr lang="en-US" altLang="zh-CN" smtClean="0">
                <a:cs typeface="华文新魏"/>
              </a:rPr>
              <a:t>IIS5.0</a:t>
            </a:r>
            <a:r>
              <a:rPr lang="zh-CN" altLang="zh-CN" smtClean="0">
                <a:cs typeface="华文新魏"/>
              </a:rPr>
              <a:t>，</a:t>
            </a:r>
            <a:r>
              <a:rPr lang="en-US" altLang="zh-CN" smtClean="0">
                <a:cs typeface="华文新魏"/>
              </a:rPr>
              <a:t>.NET FrameWork3.5</a:t>
            </a:r>
            <a:r>
              <a:rPr lang="zh-CN" altLang="zh-CN" smtClean="0">
                <a:cs typeface="华文新魏"/>
              </a:rPr>
              <a:t>和</a:t>
            </a:r>
            <a:r>
              <a:rPr lang="en-US" altLang="zh-CN" smtClean="0">
                <a:cs typeface="华文新魏"/>
              </a:rPr>
              <a:t>MDAC2.8</a:t>
            </a:r>
            <a:r>
              <a:rPr lang="zh-CN" altLang="zh-CN" smtClean="0">
                <a:cs typeface="华文新魏"/>
              </a:rPr>
              <a:t>版本。</a:t>
            </a:r>
          </a:p>
          <a:p>
            <a:pPr lvl="1" latinLnBrk="1">
              <a:buFont typeface="Wingdings" pitchFamily="2" charset="2"/>
              <a:buChar char="l"/>
            </a:pPr>
            <a:r>
              <a:rPr lang="zh-CN" altLang="zh-CN" smtClean="0">
                <a:cs typeface="华文新魏"/>
              </a:rPr>
              <a:t>客户端软件：</a:t>
            </a:r>
            <a:r>
              <a:rPr lang="en-US" altLang="zh-CN" smtClean="0">
                <a:cs typeface="华文新魏"/>
              </a:rPr>
              <a:t>Internet Explorer</a:t>
            </a:r>
            <a:r>
              <a:rPr lang="zh-CN" altLang="zh-CN" smtClean="0">
                <a:cs typeface="华文新魏"/>
              </a:rPr>
              <a:t>（简称</a:t>
            </a:r>
            <a:r>
              <a:rPr lang="en-US" altLang="zh-CN" smtClean="0">
                <a:cs typeface="华文新魏"/>
              </a:rPr>
              <a:t>IE</a:t>
            </a:r>
            <a:r>
              <a:rPr lang="zh-CN" altLang="zh-CN" smtClean="0">
                <a:cs typeface="华文新魏"/>
              </a:rPr>
              <a:t>）</a:t>
            </a:r>
            <a:r>
              <a:rPr lang="en-US" altLang="zh-CN" smtClean="0">
                <a:cs typeface="华文新魏"/>
              </a:rPr>
              <a:t> 6.0</a:t>
            </a:r>
            <a:r>
              <a:rPr lang="zh-CN" altLang="zh-CN" smtClean="0">
                <a:cs typeface="华文新魏"/>
              </a:rPr>
              <a:t>或者以上版本均可。本书采用</a:t>
            </a:r>
            <a:r>
              <a:rPr lang="en-US" altLang="zh-CN" smtClean="0">
                <a:cs typeface="华文新魏"/>
              </a:rPr>
              <a:t>IE8.0</a:t>
            </a:r>
            <a:r>
              <a:rPr lang="zh-CN" altLang="zh-CN" smtClean="0">
                <a:cs typeface="华文新魏"/>
              </a:rPr>
              <a:t>版本。</a:t>
            </a:r>
          </a:p>
          <a:p>
            <a:pPr marL="0" indent="0">
              <a:buFont typeface="Wingdings 3" pitchFamily="18" charset="2"/>
              <a:buNone/>
            </a:pPr>
            <a:endParaRPr lang="zh-CN" altLang="en-US" smtClean="0">
              <a:cs typeface="华文新魏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</TotalTime>
  <Words>2771</Words>
  <Application>Microsoft Office PowerPoint</Application>
  <PresentationFormat>自定义</PresentationFormat>
  <Paragraphs>108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Trebuchet MS</vt:lpstr>
      <vt:lpstr>宋体</vt:lpstr>
      <vt:lpstr>Arial</vt:lpstr>
      <vt:lpstr>Wingdings 3</vt:lpstr>
      <vt:lpstr>Calibri</vt:lpstr>
      <vt:lpstr>方正姚体</vt:lpstr>
      <vt:lpstr>华文新魏</vt:lpstr>
      <vt:lpstr>Wingdings</vt:lpstr>
      <vt:lpstr>Times New Roman</vt:lpstr>
      <vt:lpstr>平面</vt:lpstr>
      <vt:lpstr>平面</vt:lpstr>
      <vt:lpstr>平面</vt:lpstr>
      <vt:lpstr>平面</vt:lpstr>
      <vt:lpstr>                     高职高专院校“十二五”精品示范系列教材（软件技术专业群）</vt:lpstr>
      <vt:lpstr>第1章 ASP.NET开发环境</vt:lpstr>
      <vt:lpstr>学习目标</vt:lpstr>
      <vt:lpstr>1.1 情景分析</vt:lpstr>
      <vt:lpstr>1.2 Web基础知识</vt:lpstr>
      <vt:lpstr>2 Web系统三层架构</vt:lpstr>
      <vt:lpstr>3 ASP.NET工作原理</vt:lpstr>
      <vt:lpstr>幻灯片 8</vt:lpstr>
      <vt:lpstr>1.3 ASP.NET开发环境配置</vt:lpstr>
      <vt:lpstr>2.硬件环境</vt:lpstr>
      <vt:lpstr>2 安装IIS服务</vt:lpstr>
      <vt:lpstr>幻灯片 12</vt:lpstr>
      <vt:lpstr>2 安装IIS服务</vt:lpstr>
      <vt:lpstr>2 安装IIS服务</vt:lpstr>
      <vt:lpstr>2 安装IIS服务</vt:lpstr>
      <vt:lpstr>3 安装.NET Framework</vt:lpstr>
      <vt:lpstr>幻灯片 17</vt:lpstr>
      <vt:lpstr>4 测试ASP.NET环境</vt:lpstr>
      <vt:lpstr>5 安装Visual Studio</vt:lpstr>
      <vt:lpstr>幻灯片 20</vt:lpstr>
      <vt:lpstr>幻灯片 21</vt:lpstr>
      <vt:lpstr>幻灯片 22</vt:lpstr>
      <vt:lpstr>幻灯片 23</vt:lpstr>
      <vt:lpstr>幻灯片 24</vt:lpstr>
      <vt:lpstr>1.4 初识Visual Studio 2008</vt:lpstr>
      <vt:lpstr>幻灯片 26</vt:lpstr>
      <vt:lpstr>2 创建ASP.NET网站</vt:lpstr>
      <vt:lpstr>幻灯片 28</vt:lpstr>
      <vt:lpstr>幻灯片 29</vt:lpstr>
      <vt:lpstr>3 创建Web页面 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Company>http://342go.com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ASP.NET开发环境</dc:title>
  <dc:creator>ZHIMING</dc:creator>
  <cp:lastModifiedBy>Users</cp:lastModifiedBy>
  <cp:revision>35</cp:revision>
  <dcterms:created xsi:type="dcterms:W3CDTF">2014-02-25T06:30:16Z</dcterms:created>
  <dcterms:modified xsi:type="dcterms:W3CDTF">2014-02-26T06:47:28Z</dcterms:modified>
</cp:coreProperties>
</file>