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1" r:id="rId4"/>
    <p:sldId id="313" r:id="rId5"/>
    <p:sldId id="312" r:id="rId6"/>
    <p:sldId id="314" r:id="rId7"/>
    <p:sldId id="310" r:id="rId8"/>
    <p:sldId id="258" r:id="rId9"/>
    <p:sldId id="304" r:id="rId10"/>
    <p:sldId id="307" r:id="rId11"/>
    <p:sldId id="305" r:id="rId12"/>
    <p:sldId id="306" r:id="rId13"/>
    <p:sldId id="308" r:id="rId14"/>
    <p:sldId id="309" r:id="rId15"/>
    <p:sldId id="259" r:id="rId16"/>
    <p:sldId id="300" r:id="rId17"/>
    <p:sldId id="301" r:id="rId18"/>
    <p:sldId id="299" r:id="rId19"/>
    <p:sldId id="302" r:id="rId20"/>
    <p:sldId id="303" r:id="rId21"/>
    <p:sldId id="298" r:id="rId22"/>
    <p:sldId id="260" r:id="rId23"/>
    <p:sldId id="280" r:id="rId24"/>
    <p:sldId id="284" r:id="rId25"/>
    <p:sldId id="285" r:id="rId26"/>
    <p:sldId id="286" r:id="rId27"/>
    <p:sldId id="287" r:id="rId28"/>
    <p:sldId id="288" r:id="rId29"/>
    <p:sldId id="289" r:id="rId30"/>
    <p:sldId id="290" r:id="rId31"/>
    <p:sldId id="292" r:id="rId32"/>
    <p:sldId id="293" r:id="rId33"/>
    <p:sldId id="295" r:id="rId34"/>
    <p:sldId id="294" r:id="rId35"/>
    <p:sldId id="296" r:id="rId36"/>
    <p:sldId id="283" r:id="rId37"/>
    <p:sldId id="282" r:id="rId38"/>
    <p:sldId id="261" r:id="rId39"/>
    <p:sldId id="274" r:id="rId40"/>
    <p:sldId id="277" r:id="rId41"/>
    <p:sldId id="275" r:id="rId42"/>
    <p:sldId id="278" r:id="rId43"/>
    <p:sldId id="279" r:id="rId44"/>
    <p:sldId id="276" r:id="rId45"/>
    <p:sldId id="262" r:id="rId46"/>
    <p:sldId id="268" r:id="rId47"/>
    <p:sldId id="271" r:id="rId48"/>
    <p:sldId id="269" r:id="rId49"/>
    <p:sldId id="272" r:id="rId50"/>
    <p:sldId id="270" r:id="rId51"/>
    <p:sldId id="273" r:id="rId52"/>
    <p:sldId id="263" r:id="rId53"/>
    <p:sldId id="264" r:id="rId54"/>
    <p:sldId id="265" r:id="rId55"/>
    <p:sldId id="266" r:id="rId56"/>
    <p:sldId id="267"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01"/>
    <p:restoredTop sz="85701"/>
  </p:normalViewPr>
  <p:slideViewPr>
    <p:cSldViewPr snapToGrid="0" snapToObjects="1">
      <p:cViewPr varScale="1">
        <p:scale>
          <a:sx n="47" d="100"/>
          <a:sy n="47" d="100"/>
        </p:scale>
        <p:origin x="-763" y="-91"/>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10</a:t>
            </a:r>
            <a:r>
              <a:rPr lang="zh-CN" altLang="en-US" b="1" dirty="0"/>
              <a:t>章 </a:t>
            </a:r>
            <a:r>
              <a:rPr lang="zh-CN" altLang="en-US" b="1" dirty="0" smtClean="0"/>
              <a:t/>
            </a:r>
            <a:br>
              <a:rPr lang="zh-CN" altLang="en-US" b="1" dirty="0" smtClean="0"/>
            </a:br>
            <a:r>
              <a:rPr lang="zh-CN" altLang="en-US" b="1" dirty="0" smtClean="0"/>
              <a:t>病毒</a:t>
            </a:r>
            <a:r>
              <a:rPr lang="zh-CN" altLang="en-US" b="1" dirty="0"/>
              <a:t>与木马攻击和防范</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772728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10.2.1 </a:t>
            </a:r>
            <a:r>
              <a:rPr lang="zh-CN" altLang="en-US" b="1" dirty="0"/>
              <a:t>宏病毒</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49839"/>
          </a:xfrm>
        </p:spPr>
        <p:txBody>
          <a:bodyPr>
            <a:normAutofit/>
          </a:bodyPr>
          <a:lstStyle/>
          <a:p>
            <a:r>
              <a:rPr lang="zh-CN" altLang="en-US" cap="none" dirty="0" smtClean="0"/>
              <a:t>宏病毒的作用机制</a:t>
            </a:r>
            <a:endParaRPr lang="en-US" cap="none" dirty="0" smtClean="0"/>
          </a:p>
          <a:p>
            <a:pPr lvl="1"/>
            <a:r>
              <a:rPr lang="en-US" cap="none" dirty="0" smtClean="0"/>
              <a:t> </a:t>
            </a:r>
            <a:r>
              <a:rPr lang="zh-CN" altLang="en-US" cap="none" dirty="0" smtClean="0"/>
              <a:t>一旦病毒宏侵入</a:t>
            </a:r>
            <a:r>
              <a:rPr lang="en-US" cap="none" dirty="0" smtClean="0"/>
              <a:t>WORD</a:t>
            </a:r>
            <a:r>
              <a:rPr lang="zh-CN" altLang="en-US" cap="none" dirty="0" smtClean="0"/>
              <a:t>，它就会替代原有的正常宏，如</a:t>
            </a:r>
            <a:r>
              <a:rPr lang="en-US" cap="none" dirty="0" err="1" smtClean="0"/>
              <a:t>fileopen</a:t>
            </a:r>
            <a:r>
              <a:rPr lang="zh-CN" altLang="en-US" cap="none" dirty="0" smtClean="0"/>
              <a:t>、</a:t>
            </a:r>
            <a:r>
              <a:rPr lang="en-US" cap="none" dirty="0" err="1" smtClean="0"/>
              <a:t>filesave</a:t>
            </a:r>
            <a:r>
              <a:rPr lang="zh-CN" altLang="en-US" cap="none" dirty="0" smtClean="0"/>
              <a:t>、</a:t>
            </a:r>
            <a:r>
              <a:rPr lang="en-US" cap="none" dirty="0" err="1" smtClean="0"/>
              <a:t>filesaveas</a:t>
            </a:r>
            <a:r>
              <a:rPr lang="zh-CN" altLang="en-US" cap="none" dirty="0" smtClean="0"/>
              <a:t>或</a:t>
            </a:r>
            <a:r>
              <a:rPr lang="en-US" cap="none" dirty="0" err="1" smtClean="0"/>
              <a:t>fileprint</a:t>
            </a:r>
            <a:r>
              <a:rPr lang="zh-CN" altLang="en-US" cap="none" dirty="0" smtClean="0"/>
              <a:t>等，并通过这些宏所关联的文件操作功能获取对文件交换的控制。当某项功能被调用时，相应的病毒宏就会夺取控制权，实施病毒所定义的非法操作，包括传染操作、表现操作以及破坏操作等。宏病毒在感染一个文档时，首先要把文档转换成模板格式，然后把所有病毒宏（包括自动宏）复制到该文档中，被转换成模板格式后的染毒文件无法转存为任何其它格式。当含有宏病毒的文档被其它电脑的</a:t>
            </a:r>
            <a:r>
              <a:rPr lang="en-US" cap="none" dirty="0" smtClean="0"/>
              <a:t>WORD</a:t>
            </a:r>
            <a:r>
              <a:rPr lang="zh-CN" altLang="en-US" cap="none" dirty="0" smtClean="0"/>
              <a:t>系统打开时，便会自动感染该电脑。例如，如果病毒捕获并修改了</a:t>
            </a:r>
            <a:r>
              <a:rPr lang="en-US" cap="none" dirty="0" err="1" smtClean="0"/>
              <a:t>fileopen</a:t>
            </a:r>
            <a:r>
              <a:rPr lang="zh-CN" altLang="en-US" cap="none" dirty="0" smtClean="0"/>
              <a:t>（打开文件）操作，那么它将感染每一个被打开的</a:t>
            </a:r>
            <a:r>
              <a:rPr lang="en-US" cap="none" dirty="0" smtClean="0"/>
              <a:t>WORD</a:t>
            </a:r>
            <a:r>
              <a:rPr lang="zh-CN" altLang="en-US" cap="none" dirty="0" smtClean="0"/>
              <a:t>文件。</a:t>
            </a:r>
            <a:endParaRPr lang="en-US" cap="none" dirty="0"/>
          </a:p>
        </p:txBody>
      </p:sp>
    </p:spTree>
    <p:extLst>
      <p:ext uri="{BB962C8B-B14F-4D97-AF65-F5344CB8AC3E}">
        <p14:creationId xmlns:p14="http://schemas.microsoft.com/office/powerpoint/2010/main" xmlns="" val="67596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10.2.2 </a:t>
            </a:r>
            <a:r>
              <a:rPr lang="zh-CN" altLang="en-US" b="1" dirty="0"/>
              <a:t>梅丽莎（</a:t>
            </a:r>
            <a:r>
              <a:rPr lang="en-US" b="1" dirty="0" err="1" smtClean="0"/>
              <a:t>M</a:t>
            </a:r>
            <a:r>
              <a:rPr lang="en-US" b="1" cap="none" dirty="0" err="1" smtClean="0"/>
              <a:t>acro.</a:t>
            </a:r>
            <a:r>
              <a:rPr lang="en-US" b="1" dirty="0" err="1" smtClean="0"/>
              <a:t>M</a:t>
            </a:r>
            <a:r>
              <a:rPr lang="en-US" b="1" cap="none" dirty="0" err="1" smtClean="0"/>
              <a:t>elissa</a:t>
            </a:r>
            <a:r>
              <a:rPr lang="zh-CN" altLang="en-US" b="1" dirty="0" smtClean="0"/>
              <a:t>）</a:t>
            </a:r>
            <a:r>
              <a:rPr lang="zh-CN" altLang="en-US" b="1" dirty="0"/>
              <a:t>宏病毒</a:t>
            </a:r>
            <a:r>
              <a:rPr lang="zh-CN" altLang="en-US" b="1" dirty="0" smtClean="0"/>
              <a:t>分析</a:t>
            </a:r>
            <a:endParaRPr lang="en-US" dirty="0"/>
          </a:p>
        </p:txBody>
      </p:sp>
      <p:sp>
        <p:nvSpPr>
          <p:cNvPr id="3" name="Content Placeholder 2"/>
          <p:cNvSpPr>
            <a:spLocks noGrp="1"/>
          </p:cNvSpPr>
          <p:nvPr>
            <p:ph sz="quarter" idx="13"/>
          </p:nvPr>
        </p:nvSpPr>
        <p:spPr>
          <a:xfrm>
            <a:off x="913774" y="2367092"/>
            <a:ext cx="10363826" cy="4366217"/>
          </a:xfrm>
        </p:spPr>
        <p:txBody>
          <a:bodyPr>
            <a:normAutofit/>
          </a:bodyPr>
          <a:lstStyle/>
          <a:p>
            <a:r>
              <a:rPr lang="zh-CN" altLang="en-US" dirty="0" smtClean="0"/>
              <a:t>梅丽莎病毒</a:t>
            </a:r>
            <a:endParaRPr lang="en-US" dirty="0"/>
          </a:p>
          <a:p>
            <a:pPr lvl="1"/>
            <a:r>
              <a:rPr lang="zh-CN" altLang="en-US" dirty="0"/>
              <a:t>不驻留内存，受影响系统包括</a:t>
            </a:r>
            <a:r>
              <a:rPr lang="en-US" dirty="0"/>
              <a:t>Word2000</a:t>
            </a:r>
            <a:r>
              <a:rPr lang="zh-CN" altLang="en-US" dirty="0"/>
              <a:t>与</a:t>
            </a:r>
            <a:r>
              <a:rPr lang="en-US" dirty="0"/>
              <a:t>Word2003</a:t>
            </a:r>
            <a:r>
              <a:rPr lang="zh-CN" altLang="en-US" dirty="0"/>
              <a:t>。病毒伪装成一封来自朋友或同事的“重要信息”电子邮件，用户打开邮件后，病毒会让受感染的电脑向外发送</a:t>
            </a:r>
            <a:r>
              <a:rPr lang="en-US" dirty="0"/>
              <a:t>50</a:t>
            </a:r>
            <a:r>
              <a:rPr lang="zh-CN" altLang="en-US" dirty="0"/>
              <a:t>封携毒邮件。病毒不会删除电脑系统文件，但它引发的大量电子邮件会阻塞电子邮件服务器，使之瘫痪。</a:t>
            </a:r>
            <a:endParaRPr lang="en-US" dirty="0"/>
          </a:p>
          <a:p>
            <a:r>
              <a:rPr lang="zh-CN" altLang="en-US" dirty="0" smtClean="0"/>
              <a:t>梅丽莎</a:t>
            </a:r>
            <a:r>
              <a:rPr lang="zh-CN" altLang="en-US" dirty="0"/>
              <a:t>病毒分析报告</a:t>
            </a:r>
            <a:endParaRPr lang="en-US" dirty="0"/>
          </a:p>
          <a:p>
            <a:pPr marL="457200" lvl="1" indent="0">
              <a:buNone/>
            </a:pPr>
            <a:r>
              <a:rPr lang="zh-CN" altLang="en-US" dirty="0"/>
              <a:t>（</a:t>
            </a:r>
            <a:r>
              <a:rPr lang="en-US" dirty="0"/>
              <a:t>1</a:t>
            </a:r>
            <a:r>
              <a:rPr lang="zh-CN" altLang="en-US" dirty="0"/>
              <a:t>）病毒通过电子邮件的方式</a:t>
            </a:r>
            <a:r>
              <a:rPr lang="zh-CN" altLang="en-US" dirty="0" smtClean="0"/>
              <a:t>传播</a:t>
            </a:r>
            <a:r>
              <a:rPr lang="zh-CN" altLang="en-US" dirty="0"/>
              <a:t>，</a:t>
            </a:r>
            <a:r>
              <a:rPr lang="zh-CN" altLang="en-US" dirty="0" smtClean="0"/>
              <a:t>当</a:t>
            </a:r>
            <a:r>
              <a:rPr lang="zh-CN" altLang="en-US" dirty="0"/>
              <a:t>用户打开附件中的</a:t>
            </a:r>
            <a:r>
              <a:rPr lang="zh-CN" altLang="en-US" dirty="0" smtClean="0"/>
              <a:t>“</a:t>
            </a:r>
            <a:r>
              <a:rPr lang="en-US" cap="none" dirty="0" err="1" smtClean="0"/>
              <a:t>list.doc</a:t>
            </a:r>
            <a:r>
              <a:rPr lang="zh-CN" altLang="en-US" dirty="0" smtClean="0"/>
              <a:t>”</a:t>
            </a:r>
            <a:r>
              <a:rPr lang="zh-CN" altLang="en-US" dirty="0"/>
              <a:t>文件时将立刻感染。</a:t>
            </a:r>
            <a:endParaRPr lang="en-US" dirty="0"/>
          </a:p>
          <a:p>
            <a:pPr marL="457200" lvl="1" indent="0">
              <a:buNone/>
            </a:pPr>
            <a:r>
              <a:rPr lang="zh-CN" altLang="en-US" dirty="0"/>
              <a:t>（</a:t>
            </a:r>
            <a:r>
              <a:rPr lang="en-US" dirty="0"/>
              <a:t>2</a:t>
            </a:r>
            <a:r>
              <a:rPr lang="zh-CN" altLang="en-US" dirty="0"/>
              <a:t>）病毒的代码使用</a:t>
            </a:r>
            <a:r>
              <a:rPr lang="en-US" dirty="0"/>
              <a:t>Office Word</a:t>
            </a:r>
            <a:r>
              <a:rPr lang="zh-CN" altLang="en-US" dirty="0"/>
              <a:t>的</a:t>
            </a:r>
            <a:r>
              <a:rPr lang="en-US" dirty="0"/>
              <a:t>VBA</a:t>
            </a:r>
            <a:r>
              <a:rPr lang="zh-CN" altLang="en-US" dirty="0"/>
              <a:t>语言编写，通过对注册表进行修改，并调用</a:t>
            </a:r>
            <a:r>
              <a:rPr lang="en-US" dirty="0"/>
              <a:t>Outlook</a:t>
            </a:r>
            <a:r>
              <a:rPr lang="zh-CN" altLang="en-US" dirty="0"/>
              <a:t>发送含有病毒的邮件，进行快速传播</a:t>
            </a:r>
            <a:r>
              <a:rPr lang="zh-CN" altLang="en-US" dirty="0" smtClean="0"/>
              <a:t>。</a:t>
            </a:r>
          </a:p>
          <a:p>
            <a:pPr marL="457200" lvl="1" indent="0">
              <a:buNone/>
            </a:pPr>
            <a:r>
              <a:rPr lang="zh-CN" altLang="en-US" dirty="0"/>
              <a:t>（</a:t>
            </a:r>
            <a:r>
              <a:rPr lang="en-US" dirty="0"/>
              <a:t>3</a:t>
            </a:r>
            <a:r>
              <a:rPr lang="zh-CN" altLang="en-US" dirty="0"/>
              <a:t>）修改注册表</a:t>
            </a:r>
            <a:endParaRPr lang="en-US" dirty="0"/>
          </a:p>
          <a:p>
            <a:pPr marL="457200" lvl="1" indent="0">
              <a:buNone/>
            </a:pPr>
            <a:r>
              <a:rPr lang="zh-CN" altLang="en-US" dirty="0"/>
              <a:t>（</a:t>
            </a:r>
            <a:r>
              <a:rPr lang="en-US" dirty="0"/>
              <a:t>4</a:t>
            </a:r>
            <a:r>
              <a:rPr lang="zh-CN" altLang="en-US" dirty="0"/>
              <a:t>）发送</a:t>
            </a:r>
            <a:r>
              <a:rPr lang="zh-CN" altLang="en-US" dirty="0" smtClean="0"/>
              <a:t>邮件</a:t>
            </a:r>
          </a:p>
          <a:p>
            <a:pPr marL="457200" lvl="1" indent="0">
              <a:buNone/>
            </a:pPr>
            <a:r>
              <a:rPr lang="zh-CN" altLang="en-US" dirty="0"/>
              <a:t>（</a:t>
            </a:r>
            <a:r>
              <a:rPr lang="en-US" dirty="0"/>
              <a:t>5</a:t>
            </a:r>
            <a:r>
              <a:rPr lang="zh-CN" altLang="en-US" dirty="0"/>
              <a:t>）修改</a:t>
            </a:r>
            <a:r>
              <a:rPr lang="en-US" dirty="0"/>
              <a:t>Word</a:t>
            </a:r>
            <a:r>
              <a:rPr lang="zh-CN" altLang="en-US" dirty="0"/>
              <a:t>模板</a:t>
            </a:r>
            <a:endParaRPr lang="en-US" dirty="0"/>
          </a:p>
        </p:txBody>
      </p:sp>
    </p:spTree>
    <p:extLst>
      <p:ext uri="{BB962C8B-B14F-4D97-AF65-F5344CB8AC3E}">
        <p14:creationId xmlns:p14="http://schemas.microsoft.com/office/powerpoint/2010/main" xmlns="" val="103349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10.2.3 </a:t>
            </a:r>
            <a:r>
              <a:rPr lang="zh-CN" altLang="en-US" b="1" dirty="0"/>
              <a:t>宏病毒</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zh-CN" altLang="en-US" dirty="0"/>
              <a:t>宏病毒感染主要通过两条路径，一是电子邮件，二是移动存储介质（</a:t>
            </a:r>
            <a:r>
              <a:rPr lang="en-US" dirty="0"/>
              <a:t>U</a:t>
            </a:r>
            <a:r>
              <a:rPr lang="zh-CN" altLang="en-US" dirty="0"/>
              <a:t>盘、移动硬盘等），其共同特点是只能通过</a:t>
            </a:r>
            <a:r>
              <a:rPr lang="en-US" dirty="0"/>
              <a:t>Office</a:t>
            </a:r>
            <a:r>
              <a:rPr lang="zh-CN" altLang="en-US" dirty="0"/>
              <a:t>文件格式</a:t>
            </a:r>
            <a:r>
              <a:rPr lang="zh-CN" altLang="en-US" dirty="0" smtClean="0"/>
              <a:t>传播</a:t>
            </a:r>
          </a:p>
          <a:p>
            <a:r>
              <a:rPr lang="zh-CN" altLang="en-US" dirty="0"/>
              <a:t>但是同一种程序下编制的宏病毒只能感染同一类型的文件，不同类型宏病毒不能交叉</a:t>
            </a:r>
            <a:r>
              <a:rPr lang="zh-CN" altLang="en-US" dirty="0" smtClean="0"/>
              <a:t>感染</a:t>
            </a:r>
            <a:endParaRPr lang="en-US" dirty="0"/>
          </a:p>
        </p:txBody>
      </p:sp>
    </p:spTree>
    <p:extLst>
      <p:ext uri="{BB962C8B-B14F-4D97-AF65-F5344CB8AC3E}">
        <p14:creationId xmlns:p14="http://schemas.microsoft.com/office/powerpoint/2010/main" xmlns="" val="16374751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10.2.3 </a:t>
            </a:r>
            <a:r>
              <a:rPr lang="zh-CN" altLang="en-US" b="1" dirty="0"/>
              <a:t>宏病毒</a:t>
            </a:r>
            <a:r>
              <a:rPr lang="zh-CN" altLang="en-US" b="1" dirty="0" smtClean="0"/>
              <a:t>防范</a:t>
            </a:r>
            <a:endParaRPr lang="en-US" dirty="0"/>
          </a:p>
        </p:txBody>
      </p:sp>
      <p:sp>
        <p:nvSpPr>
          <p:cNvPr id="3" name="Content Placeholder 2"/>
          <p:cNvSpPr>
            <a:spLocks noGrp="1"/>
          </p:cNvSpPr>
          <p:nvPr>
            <p:ph sz="quarter" idx="13"/>
          </p:nvPr>
        </p:nvSpPr>
        <p:spPr>
          <a:xfrm>
            <a:off x="913774" y="2367092"/>
            <a:ext cx="10363826" cy="4216588"/>
          </a:xfrm>
        </p:spPr>
        <p:txBody>
          <a:bodyPr>
            <a:normAutofit fontScale="92500" lnSpcReduction="10000"/>
          </a:bodyPr>
          <a:lstStyle/>
          <a:p>
            <a:pPr marL="0" indent="0">
              <a:buNone/>
            </a:pPr>
            <a:r>
              <a:rPr lang="en-US" dirty="0"/>
              <a:t>1</a:t>
            </a:r>
            <a:r>
              <a:rPr lang="zh-CN" altLang="en-US" dirty="0"/>
              <a:t>、如何判断是否感染宏病毒</a:t>
            </a:r>
            <a:endParaRPr lang="en-US" dirty="0"/>
          </a:p>
          <a:p>
            <a:pPr marL="457200" lvl="1" indent="0">
              <a:buNone/>
            </a:pPr>
            <a:r>
              <a:rPr lang="zh-CN" altLang="en-US" dirty="0"/>
              <a:t>（</a:t>
            </a:r>
            <a:r>
              <a:rPr lang="en-US" dirty="0"/>
              <a:t>1</a:t>
            </a:r>
            <a:r>
              <a:rPr lang="zh-CN" altLang="en-US" dirty="0"/>
              <a:t>）鉴于绝大多数人都不需要或者不会使用</a:t>
            </a:r>
            <a:r>
              <a:rPr lang="en-US" dirty="0"/>
              <a:t>Office</a:t>
            </a:r>
            <a:r>
              <a:rPr lang="zh-CN" altLang="en-US" dirty="0"/>
              <a:t>中的“宏”这个功能，因此，如果</a:t>
            </a:r>
            <a:r>
              <a:rPr lang="en-US" dirty="0"/>
              <a:t>Office</a:t>
            </a:r>
            <a:r>
              <a:rPr lang="zh-CN" altLang="en-US" dirty="0"/>
              <a:t>文档在打开时，出现是否启动“宏”的提示，则极有可能带有宏病毒。</a:t>
            </a:r>
            <a:endParaRPr lang="en-US" dirty="0"/>
          </a:p>
          <a:p>
            <a:pPr marL="457200" lvl="1" indent="0">
              <a:buNone/>
            </a:pPr>
            <a:r>
              <a:rPr lang="zh-CN" altLang="en-US" dirty="0"/>
              <a:t>（</a:t>
            </a:r>
            <a:r>
              <a:rPr lang="en-US" dirty="0"/>
              <a:t>2</a:t>
            </a:r>
            <a:r>
              <a:rPr lang="zh-CN" altLang="en-US" dirty="0"/>
              <a:t>）在</a:t>
            </a:r>
            <a:r>
              <a:rPr lang="en-US" dirty="0"/>
              <a:t>Word</a:t>
            </a:r>
            <a:r>
              <a:rPr lang="zh-CN" altLang="en-US" dirty="0"/>
              <a:t>工具栏及菜单中看不到某些原有的选项，或某些选项不可用，某些命令不能执行。例如，“工具菜单”中看不到“宏”选项，或能看到“宏”，但鼠标单击无反应，则可以肯定感染了宏病毒，因为病毒制造者不希望用户查觉病毒的存在或不想让用户查看、编辑源程序，而限制了对它们的使用。</a:t>
            </a:r>
            <a:endParaRPr lang="en-US" dirty="0"/>
          </a:p>
          <a:p>
            <a:pPr marL="457200" lvl="1" indent="0">
              <a:buNone/>
            </a:pPr>
            <a:r>
              <a:rPr lang="zh-CN" altLang="en-US" dirty="0" smtClean="0"/>
              <a:t>（</a:t>
            </a:r>
            <a:r>
              <a:rPr lang="en-US" dirty="0"/>
              <a:t>3</a:t>
            </a:r>
            <a:r>
              <a:rPr lang="zh-CN" altLang="en-US" dirty="0"/>
              <a:t>）在运行</a:t>
            </a:r>
            <a:r>
              <a:rPr lang="en-US" dirty="0"/>
              <a:t>Office</a:t>
            </a:r>
            <a:r>
              <a:rPr lang="zh-CN" altLang="en-US" dirty="0"/>
              <a:t>的过程中，</a:t>
            </a:r>
            <a:r>
              <a:rPr lang="en-US" dirty="0"/>
              <a:t>Windows</a:t>
            </a:r>
            <a:r>
              <a:rPr lang="zh-CN" altLang="en-US" dirty="0"/>
              <a:t>桌面图标突然全部改变，有可能是宏病毒所致。</a:t>
            </a:r>
            <a:endParaRPr lang="en-US" dirty="0"/>
          </a:p>
          <a:p>
            <a:pPr marL="457200" lvl="1" indent="0">
              <a:buNone/>
            </a:pPr>
            <a:r>
              <a:rPr lang="zh-CN" altLang="en-US" dirty="0" smtClean="0"/>
              <a:t>（</a:t>
            </a:r>
            <a:r>
              <a:rPr lang="en-US" dirty="0"/>
              <a:t>4</a:t>
            </a:r>
            <a:r>
              <a:rPr lang="zh-CN" altLang="en-US" dirty="0"/>
              <a:t>）打开</a:t>
            </a:r>
            <a:r>
              <a:rPr lang="en-US" dirty="0"/>
              <a:t>Office</a:t>
            </a:r>
            <a:r>
              <a:rPr lang="zh-CN" altLang="en-US" dirty="0"/>
              <a:t>应用后，在存储文件时无法以正常文件格式存储，而只能存储为模板文件，或在“另存为”窗口中只能以模板方式存盘，则有可能感染了宏病毒。</a:t>
            </a:r>
            <a:endParaRPr lang="en-US" dirty="0"/>
          </a:p>
          <a:p>
            <a:pPr marL="457200" lvl="1" indent="0">
              <a:buNone/>
            </a:pPr>
            <a:r>
              <a:rPr lang="zh-CN" altLang="en-US" dirty="0" smtClean="0"/>
              <a:t>（</a:t>
            </a:r>
            <a:r>
              <a:rPr lang="en-US" dirty="0"/>
              <a:t>5</a:t>
            </a:r>
            <a:r>
              <a:rPr lang="zh-CN" altLang="en-US" dirty="0"/>
              <a:t>）打开一个</a:t>
            </a:r>
            <a:r>
              <a:rPr lang="en-US" dirty="0"/>
              <a:t>Office</a:t>
            </a:r>
            <a:r>
              <a:rPr lang="zh-CN" altLang="en-US" dirty="0"/>
              <a:t>文件，不进行任何操作马上就退出，且提示需要存盘，则该文件极有可能带有宏病毒。</a:t>
            </a:r>
            <a:endParaRPr lang="en-US" dirty="0"/>
          </a:p>
          <a:p>
            <a:pPr marL="457200" lvl="1" indent="0">
              <a:buNone/>
            </a:pPr>
            <a:r>
              <a:rPr lang="zh-CN" altLang="en-US" dirty="0"/>
              <a:t>（</a:t>
            </a:r>
            <a:r>
              <a:rPr lang="en-US" dirty="0"/>
              <a:t>6</a:t>
            </a:r>
            <a:r>
              <a:rPr lang="zh-CN" altLang="en-US" dirty="0"/>
              <a:t>）</a:t>
            </a:r>
            <a:r>
              <a:rPr lang="en-US" dirty="0"/>
              <a:t>Office</a:t>
            </a:r>
            <a:r>
              <a:rPr lang="zh-CN" altLang="en-US" dirty="0"/>
              <a:t>中经常执行一些错误的操作，比如在</a:t>
            </a:r>
            <a:r>
              <a:rPr lang="en-US" dirty="0"/>
              <a:t>Word</a:t>
            </a:r>
            <a:r>
              <a:rPr lang="zh-CN" altLang="en-US" dirty="0"/>
              <a:t>中单击“模板与加载项”时却弹出别的窗口，或者文件中出现莫名其妙的提示和文字信息，则有可能是感染了宏病毒。</a:t>
            </a:r>
            <a:endParaRPr lang="en-US" dirty="0"/>
          </a:p>
        </p:txBody>
      </p:sp>
    </p:spTree>
    <p:extLst>
      <p:ext uri="{BB962C8B-B14F-4D97-AF65-F5344CB8AC3E}">
        <p14:creationId xmlns:p14="http://schemas.microsoft.com/office/powerpoint/2010/main" xmlns="" val="1963015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10.2.3 </a:t>
            </a:r>
            <a:r>
              <a:rPr lang="zh-CN" altLang="en-US" b="1" dirty="0"/>
              <a:t>宏病毒</a:t>
            </a:r>
            <a:r>
              <a:rPr lang="zh-CN" altLang="en-US" b="1" dirty="0" smtClean="0"/>
              <a:t>防范</a:t>
            </a:r>
            <a:endParaRPr lang="en-US" dirty="0"/>
          </a:p>
        </p:txBody>
      </p:sp>
      <p:sp>
        <p:nvSpPr>
          <p:cNvPr id="3" name="Content Placeholder 2"/>
          <p:cNvSpPr>
            <a:spLocks noGrp="1"/>
          </p:cNvSpPr>
          <p:nvPr>
            <p:ph sz="quarter" idx="13"/>
          </p:nvPr>
        </p:nvSpPr>
        <p:spPr>
          <a:xfrm>
            <a:off x="913774" y="2367092"/>
            <a:ext cx="10363826" cy="4216588"/>
          </a:xfrm>
        </p:spPr>
        <p:txBody>
          <a:bodyPr>
            <a:normAutofit/>
          </a:bodyPr>
          <a:lstStyle/>
          <a:p>
            <a:pPr marL="0" indent="0">
              <a:buNone/>
            </a:pPr>
            <a:r>
              <a:rPr lang="en-US" dirty="0"/>
              <a:t>2</a:t>
            </a:r>
            <a:r>
              <a:rPr lang="zh-CN" altLang="en-US" dirty="0"/>
              <a:t>、防范宏病毒</a:t>
            </a:r>
            <a:endParaRPr lang="en-US" dirty="0"/>
          </a:p>
          <a:p>
            <a:pPr lvl="1"/>
            <a:r>
              <a:rPr lang="zh-CN" altLang="en-US" dirty="0" smtClean="0"/>
              <a:t>在</a:t>
            </a:r>
            <a:r>
              <a:rPr lang="en-US" dirty="0"/>
              <a:t>Office 2000</a:t>
            </a:r>
            <a:r>
              <a:rPr lang="zh-CN" altLang="en-US" dirty="0"/>
              <a:t>及以上版本中提供了防范宏病毒的感染和传播的</a:t>
            </a:r>
            <a:r>
              <a:rPr lang="zh-CN" altLang="en-US" dirty="0" smtClean="0"/>
              <a:t>功能</a:t>
            </a:r>
            <a:endParaRPr lang="zh-CN" altLang="en-US" dirty="0"/>
          </a:p>
          <a:p>
            <a:pPr lvl="1"/>
            <a:r>
              <a:rPr lang="zh-CN" altLang="en-US" dirty="0" smtClean="0"/>
              <a:t>以</a:t>
            </a:r>
            <a:r>
              <a:rPr lang="en-US" dirty="0"/>
              <a:t>Office</a:t>
            </a:r>
            <a:r>
              <a:rPr lang="zh-CN" altLang="en-US" dirty="0"/>
              <a:t>中的</a:t>
            </a:r>
            <a:r>
              <a:rPr lang="en-US" dirty="0"/>
              <a:t>Word</a:t>
            </a:r>
            <a:r>
              <a:rPr lang="zh-CN" altLang="en-US" dirty="0"/>
              <a:t>为例，介绍如何防范宏病</a:t>
            </a:r>
            <a:r>
              <a:rPr lang="zh-CN" altLang="en-US" dirty="0" smtClean="0"/>
              <a:t>毒</a:t>
            </a:r>
            <a:endParaRPr lang="en-US" dirty="0"/>
          </a:p>
          <a:p>
            <a:pPr marL="914400" lvl="2" indent="0">
              <a:buNone/>
            </a:pPr>
            <a:r>
              <a:rPr lang="zh-CN" altLang="en-US" dirty="0"/>
              <a:t>（</a:t>
            </a:r>
            <a:r>
              <a:rPr lang="en-US" dirty="0"/>
              <a:t>1</a:t>
            </a:r>
            <a:r>
              <a:rPr lang="zh-CN" altLang="en-US" dirty="0"/>
              <a:t>）提高安全</a:t>
            </a:r>
            <a:r>
              <a:rPr lang="zh-CN" altLang="en-US" dirty="0" smtClean="0"/>
              <a:t>级别</a:t>
            </a:r>
          </a:p>
          <a:p>
            <a:pPr lvl="3"/>
            <a:r>
              <a:rPr lang="zh-CN" altLang="en-US" dirty="0"/>
              <a:t>选择“工具”</a:t>
            </a:r>
            <a:r>
              <a:rPr lang="en-US" dirty="0"/>
              <a:t>-&gt;</a:t>
            </a:r>
            <a:r>
              <a:rPr lang="zh-CN" altLang="en-US" dirty="0"/>
              <a:t>“宏”</a:t>
            </a:r>
            <a:r>
              <a:rPr lang="en-US" dirty="0"/>
              <a:t>-&gt;</a:t>
            </a:r>
            <a:r>
              <a:rPr lang="zh-CN" altLang="en-US" dirty="0"/>
              <a:t>“安全性”，在对话框中把宏的安全级别设为“高级”</a:t>
            </a:r>
            <a:r>
              <a:rPr lang="en-US" dirty="0"/>
              <a:t> </a:t>
            </a:r>
            <a:endParaRPr lang="zh-CN" altLang="en-US" dirty="0" smtClean="0"/>
          </a:p>
          <a:p>
            <a:pPr marL="914400" lvl="2" indent="0">
              <a:buNone/>
            </a:pPr>
            <a:r>
              <a:rPr lang="zh-CN" altLang="en-US" dirty="0"/>
              <a:t>（</a:t>
            </a:r>
            <a:r>
              <a:rPr lang="en-US" dirty="0"/>
              <a:t>2</a:t>
            </a:r>
            <a:r>
              <a:rPr lang="zh-CN" altLang="en-US" dirty="0"/>
              <a:t>）设置共用模板保存</a:t>
            </a:r>
            <a:r>
              <a:rPr lang="zh-CN" altLang="en-US" dirty="0" smtClean="0"/>
              <a:t>提示</a:t>
            </a:r>
          </a:p>
          <a:p>
            <a:pPr lvl="3"/>
            <a:r>
              <a:rPr lang="zh-CN" altLang="en-US" dirty="0"/>
              <a:t>选择“工具”</a:t>
            </a:r>
            <a:r>
              <a:rPr lang="en-US" dirty="0"/>
              <a:t>-&gt;</a:t>
            </a:r>
            <a:r>
              <a:rPr lang="zh-CN" altLang="en-US" dirty="0"/>
              <a:t>“选项”</a:t>
            </a:r>
            <a:r>
              <a:rPr lang="en-US" dirty="0"/>
              <a:t>-&gt;</a:t>
            </a:r>
            <a:r>
              <a:rPr lang="zh-CN" altLang="en-US" dirty="0"/>
              <a:t>“保存”，如图</a:t>
            </a:r>
            <a:r>
              <a:rPr lang="en-US" dirty="0"/>
              <a:t>10-6</a:t>
            </a:r>
            <a:r>
              <a:rPr lang="zh-CN" altLang="en-US" dirty="0"/>
              <a:t>所示。把“提示保存</a:t>
            </a:r>
            <a:r>
              <a:rPr lang="en-US" dirty="0"/>
              <a:t>Normal</a:t>
            </a:r>
            <a:r>
              <a:rPr lang="zh-CN" altLang="en-US" dirty="0"/>
              <a:t>模板”前面打上钩，这样如果共用模板被修改，退出时就会出现需要保存的提示信息</a:t>
            </a:r>
            <a:r>
              <a:rPr lang="en-US" dirty="0"/>
              <a:t> </a:t>
            </a:r>
          </a:p>
          <a:p>
            <a:pPr marL="914400" lvl="2" indent="0">
              <a:buNone/>
            </a:pPr>
            <a:r>
              <a:rPr lang="zh-CN" altLang="en-US" dirty="0"/>
              <a:t>（</a:t>
            </a:r>
            <a:r>
              <a:rPr lang="en-US" dirty="0"/>
              <a:t>3</a:t>
            </a:r>
            <a:r>
              <a:rPr lang="zh-CN" altLang="en-US" dirty="0"/>
              <a:t>）安装杀毒软件</a:t>
            </a:r>
            <a:r>
              <a:rPr lang="en-US" dirty="0"/>
              <a:t> </a:t>
            </a:r>
            <a:endParaRPr lang="zh-CN" altLang="en-US" dirty="0" smtClean="0"/>
          </a:p>
          <a:p>
            <a:pPr lvl="3"/>
            <a:r>
              <a:rPr lang="zh-CN" altLang="en-US" dirty="0"/>
              <a:t>所有杀毒软件都具有宏病毒的查杀功能，如</a:t>
            </a:r>
            <a:r>
              <a:rPr lang="en-US" dirty="0"/>
              <a:t>360</a:t>
            </a:r>
            <a:r>
              <a:rPr lang="zh-CN" altLang="en-US" dirty="0"/>
              <a:t>、金山毒霸、卡巴斯基、赛门铁克等</a:t>
            </a:r>
            <a:r>
              <a:rPr lang="en-US" dirty="0"/>
              <a:t> </a:t>
            </a:r>
          </a:p>
        </p:txBody>
      </p:sp>
    </p:spTree>
    <p:extLst>
      <p:ext uri="{BB962C8B-B14F-4D97-AF65-F5344CB8AC3E}">
        <p14:creationId xmlns:p14="http://schemas.microsoft.com/office/powerpoint/2010/main" xmlns="" val="235313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 </a:t>
            </a:r>
            <a:r>
              <a:rPr lang="zh-CN" altLang="en-US" b="1" dirty="0"/>
              <a:t>蠕虫病毒分析和</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10.3.1 </a:t>
            </a:r>
            <a:r>
              <a:rPr lang="zh-CN" altLang="en-US" b="1" dirty="0"/>
              <a:t>蠕虫病毒概述</a:t>
            </a:r>
          </a:p>
          <a:p>
            <a:r>
              <a:rPr lang="en-US" b="1" dirty="0"/>
              <a:t>10.3.2 </a:t>
            </a:r>
            <a:r>
              <a:rPr lang="zh-CN" altLang="en-US" b="1" dirty="0"/>
              <a:t>魔波（</a:t>
            </a:r>
            <a:r>
              <a:rPr lang="en-US" b="1" dirty="0" err="1"/>
              <a:t>W</a:t>
            </a:r>
            <a:r>
              <a:rPr lang="en-US" b="1" cap="none" dirty="0" err="1"/>
              <a:t>orm.</a:t>
            </a:r>
            <a:r>
              <a:rPr lang="en-US" b="1" dirty="0" err="1"/>
              <a:t>M</a:t>
            </a:r>
            <a:r>
              <a:rPr lang="en-US" b="1" cap="none" dirty="0" err="1"/>
              <a:t>ocbot.a</a:t>
            </a:r>
            <a:r>
              <a:rPr lang="zh-CN" altLang="en-US" b="1" dirty="0"/>
              <a:t>）和魔波变种</a:t>
            </a:r>
            <a:r>
              <a:rPr lang="en-US" b="1" dirty="0"/>
              <a:t>B</a:t>
            </a:r>
            <a:r>
              <a:rPr lang="zh-CN" altLang="en-US" b="1" dirty="0"/>
              <a:t>蠕虫病毒分析</a:t>
            </a:r>
          </a:p>
          <a:p>
            <a:r>
              <a:rPr lang="en-US" b="1" dirty="0"/>
              <a:t>10.3.3 </a:t>
            </a:r>
            <a:r>
              <a:rPr lang="zh-CN" altLang="en-US" b="1" dirty="0"/>
              <a:t>防范蠕虫病毒</a:t>
            </a:r>
            <a:endParaRPr lang="en-US" dirty="0"/>
          </a:p>
          <a:p>
            <a:endParaRPr lang="en-US" dirty="0"/>
          </a:p>
        </p:txBody>
      </p:sp>
    </p:spTree>
    <p:extLst>
      <p:ext uri="{BB962C8B-B14F-4D97-AF65-F5344CB8AC3E}">
        <p14:creationId xmlns:p14="http://schemas.microsoft.com/office/powerpoint/2010/main" xmlns="" val="1421044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10.3.1 </a:t>
            </a:r>
            <a:r>
              <a:rPr lang="zh-CN" altLang="en-US" b="1" dirty="0"/>
              <a:t>蠕虫病毒</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49839"/>
          </a:xfrm>
        </p:spPr>
        <p:txBody>
          <a:bodyPr>
            <a:normAutofit fontScale="92500" lnSpcReduction="20000"/>
          </a:bodyPr>
          <a:lstStyle/>
          <a:p>
            <a:r>
              <a:rPr lang="zh-CN" altLang="en-US" dirty="0"/>
              <a:t>蠕虫病毒是一个自包含的程序</a:t>
            </a:r>
            <a:r>
              <a:rPr lang="en-US" dirty="0"/>
              <a:t>,</a:t>
            </a:r>
            <a:r>
              <a:rPr lang="zh-CN" altLang="en-US" dirty="0"/>
              <a:t>它能通过网络传播它自身功能的拷贝或它的某些部分到其它的计算机系统</a:t>
            </a:r>
            <a:r>
              <a:rPr lang="zh-CN" altLang="en-US" dirty="0" smtClean="0"/>
              <a:t>中</a:t>
            </a:r>
          </a:p>
          <a:p>
            <a:r>
              <a:rPr lang="zh-CN" altLang="en-US" dirty="0" smtClean="0"/>
              <a:t>蠕虫</a:t>
            </a:r>
            <a:r>
              <a:rPr lang="zh-CN" altLang="en-US" dirty="0"/>
              <a:t>病毒和一般的病毒有着很大的区别，蠕虫是一种通过网络传播的恶性病毒，它具有病毒的一些共性，如传播性、隐蔽性、破坏性等，同时具有自己的一些特征，如不利用文件寄生（有的只存在于内存中），对网络造成拒绝服务，以及和黑客技术相结合等等。</a:t>
            </a:r>
            <a:r>
              <a:rPr lang="en-US" dirty="0"/>
              <a:t> </a:t>
            </a:r>
            <a:endParaRPr lang="zh-CN" altLang="en-US" dirty="0" smtClean="0"/>
          </a:p>
          <a:p>
            <a:r>
              <a:rPr lang="zh-CN" altLang="en-US" dirty="0"/>
              <a:t>蠕虫病毒主要分为两类，一类是面向企业用户和局域网，这种病毒利用系统漏洞主动进行攻击，可以对整个互联网造成瘫痪性的后果；另一类针对个人用户，通过网络（主要是电子邮件、恶意网页形式）迅速传播</a:t>
            </a:r>
            <a:r>
              <a:rPr lang="zh-CN" altLang="en-US" dirty="0" smtClean="0"/>
              <a:t>。</a:t>
            </a:r>
          </a:p>
          <a:p>
            <a:r>
              <a:rPr lang="zh-CN" altLang="en-US" dirty="0"/>
              <a:t>蠕虫病毒的程序结构通常包括三个模块：</a:t>
            </a:r>
            <a:endParaRPr lang="en-US" dirty="0"/>
          </a:p>
          <a:p>
            <a:pPr marL="457200" lvl="1" indent="0">
              <a:buNone/>
            </a:pPr>
            <a:r>
              <a:rPr lang="zh-CN" altLang="en-US" dirty="0"/>
              <a:t>（</a:t>
            </a:r>
            <a:r>
              <a:rPr lang="en-US" dirty="0"/>
              <a:t>1</a:t>
            </a:r>
            <a:r>
              <a:rPr lang="zh-CN" altLang="en-US" dirty="0"/>
              <a:t>）传播模块：负责蠕虫的传播，它可以分为扫描模块、攻击模块和复制模块三个子模块。</a:t>
            </a:r>
          </a:p>
          <a:p>
            <a:pPr marL="457200" lvl="1" indent="0">
              <a:buNone/>
            </a:pPr>
            <a:r>
              <a:rPr lang="zh-CN" altLang="en-US" dirty="0"/>
              <a:t>（</a:t>
            </a:r>
            <a:r>
              <a:rPr lang="en-US" dirty="0"/>
              <a:t>2</a:t>
            </a:r>
            <a:r>
              <a:rPr lang="zh-CN" altLang="en-US" dirty="0"/>
              <a:t>）隐藏模块：侵入主机后，负责隐藏蠕虫程序，防止被用户发现。</a:t>
            </a:r>
            <a:endParaRPr lang="en-US" dirty="0"/>
          </a:p>
          <a:p>
            <a:pPr marL="457200" lvl="1" indent="0">
              <a:buNone/>
            </a:pPr>
            <a:r>
              <a:rPr lang="zh-CN" altLang="en-US" dirty="0"/>
              <a:t>（</a:t>
            </a:r>
            <a:r>
              <a:rPr lang="en-US" dirty="0"/>
              <a:t>3</a:t>
            </a:r>
            <a:r>
              <a:rPr lang="zh-CN" altLang="en-US" dirty="0"/>
              <a:t>）目标功能模块：实现对计算机的控制、监视或破坏等。</a:t>
            </a:r>
          </a:p>
          <a:p>
            <a:endParaRPr lang="en-US" dirty="0"/>
          </a:p>
          <a:p>
            <a:endParaRPr lang="en-US" dirty="0"/>
          </a:p>
        </p:txBody>
      </p:sp>
    </p:spTree>
    <p:extLst>
      <p:ext uri="{BB962C8B-B14F-4D97-AF65-F5344CB8AC3E}">
        <p14:creationId xmlns:p14="http://schemas.microsoft.com/office/powerpoint/2010/main" xmlns="" val="4979274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10.3.1 </a:t>
            </a:r>
            <a:r>
              <a:rPr lang="zh-CN" altLang="en-US" b="1" dirty="0"/>
              <a:t>蠕虫病毒</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49839"/>
          </a:xfrm>
        </p:spPr>
        <p:txBody>
          <a:bodyPr>
            <a:normAutofit/>
          </a:bodyPr>
          <a:lstStyle/>
          <a:p>
            <a:r>
              <a:rPr lang="zh-CN" altLang="en-US" dirty="0"/>
              <a:t>蠕虫病毒的工作流程可以分为漏洞扫描、攻击、传染、现场处理四个阶段。首先蠕虫程序随机（或在某种倾向性策略下）选取某一段</a:t>
            </a:r>
            <a:r>
              <a:rPr lang="en-US" dirty="0"/>
              <a:t>IP</a:t>
            </a:r>
            <a:r>
              <a:rPr lang="zh-CN" altLang="en-US" dirty="0"/>
              <a:t>地址，接着对这一地址段的主机扫描，当扫描到有漏洞的计算机系统后将蠕虫主体迁移到目标主机；然后，蠕虫程序进入被感染的系统，对目标主机进行现场处理；同时，蠕虫程序生成多个副本，重复上述流程，如图</a:t>
            </a:r>
            <a:r>
              <a:rPr lang="en-US" dirty="0"/>
              <a:t>10-7</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3265" y="4040378"/>
            <a:ext cx="3491345" cy="251617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748592" y="6556554"/>
            <a:ext cx="2760692" cy="369332"/>
          </a:xfrm>
          <a:prstGeom prst="rect">
            <a:avLst/>
          </a:prstGeom>
          <a:noFill/>
        </p:spPr>
        <p:txBody>
          <a:bodyPr wrap="none" rtlCol="0">
            <a:spAutoFit/>
          </a:bodyPr>
          <a:lstStyle/>
          <a:p>
            <a:pPr algn="ctr"/>
            <a:r>
              <a:rPr lang="zh-CN" altLang="en-US" b="1" dirty="0"/>
              <a:t>图</a:t>
            </a:r>
            <a:r>
              <a:rPr lang="en-US" b="1" dirty="0"/>
              <a:t>10-7 </a:t>
            </a:r>
            <a:r>
              <a:rPr lang="zh-CN" altLang="en-US" b="1" dirty="0"/>
              <a:t>蠕虫病毒工作</a:t>
            </a:r>
            <a:r>
              <a:rPr lang="zh-CN" altLang="en-US" b="1" dirty="0" smtClean="0"/>
              <a:t>流程</a:t>
            </a:r>
            <a:endParaRPr lang="en-US" dirty="0"/>
          </a:p>
        </p:txBody>
      </p:sp>
    </p:spTree>
    <p:extLst>
      <p:ext uri="{BB962C8B-B14F-4D97-AF65-F5344CB8AC3E}">
        <p14:creationId xmlns:p14="http://schemas.microsoft.com/office/powerpoint/2010/main" xmlns="" val="1996677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10.3.2 </a:t>
            </a:r>
            <a:r>
              <a:rPr lang="zh-CN" altLang="en-US" b="1" dirty="0"/>
              <a:t>魔波（</a:t>
            </a:r>
            <a:r>
              <a:rPr lang="en-US" b="1" dirty="0" err="1" smtClean="0"/>
              <a:t>W</a:t>
            </a:r>
            <a:r>
              <a:rPr lang="en-US" b="1" cap="none" dirty="0" err="1" smtClean="0"/>
              <a:t>orm.</a:t>
            </a:r>
            <a:r>
              <a:rPr lang="en-US" b="1" dirty="0" err="1" smtClean="0"/>
              <a:t>M</a:t>
            </a:r>
            <a:r>
              <a:rPr lang="en-US" b="1" cap="none" dirty="0" err="1" smtClean="0"/>
              <a:t>ocbot.a</a:t>
            </a:r>
            <a:r>
              <a:rPr lang="zh-CN" altLang="en-US" b="1" dirty="0" smtClean="0"/>
              <a:t>）</a:t>
            </a:r>
            <a:r>
              <a:rPr lang="zh-CN" altLang="en-US" b="1" dirty="0"/>
              <a:t>和魔波变种</a:t>
            </a:r>
            <a:r>
              <a:rPr lang="en-US" b="1" dirty="0"/>
              <a:t>B</a:t>
            </a:r>
            <a:r>
              <a:rPr lang="zh-CN" altLang="en-US" b="1" dirty="0"/>
              <a:t>蠕虫病毒</a:t>
            </a:r>
            <a:r>
              <a:rPr lang="zh-CN" altLang="en-US" b="1" dirty="0" smtClean="0"/>
              <a:t>分析</a:t>
            </a: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 1</a:t>
            </a:r>
            <a:r>
              <a:rPr lang="zh-CN" altLang="en-US" dirty="0"/>
              <a:t>、魔波病毒概述</a:t>
            </a:r>
            <a:endParaRPr lang="en-US" dirty="0"/>
          </a:p>
          <a:p>
            <a:pPr lvl="1"/>
            <a:r>
              <a:rPr lang="zh-CN" altLang="en-US" dirty="0"/>
              <a:t>驻留内存，受影响系统包括</a:t>
            </a:r>
            <a:r>
              <a:rPr lang="en-US" dirty="0"/>
              <a:t>Windows 2000</a:t>
            </a:r>
            <a:r>
              <a:rPr lang="zh-CN" altLang="en-US" dirty="0"/>
              <a:t>和</a:t>
            </a:r>
            <a:r>
              <a:rPr lang="en-US" dirty="0"/>
              <a:t>Windows XP</a:t>
            </a:r>
            <a:r>
              <a:rPr lang="zh-CN" altLang="en-US" dirty="0"/>
              <a:t>。该病毒利用</a:t>
            </a:r>
            <a:r>
              <a:rPr lang="en-US" dirty="0"/>
              <a:t>MS06-040</a:t>
            </a:r>
            <a:r>
              <a:rPr lang="zh-CN" altLang="en-US" dirty="0"/>
              <a:t>漏洞进行传播，传播过程中可导致系统服务崩溃，网络连接被断开等现象。被感染的计算机还会自动连接指定的</a:t>
            </a:r>
            <a:r>
              <a:rPr lang="en-US" dirty="0"/>
              <a:t>IRC</a:t>
            </a:r>
            <a:r>
              <a:rPr lang="zh-CN" altLang="en-US" dirty="0"/>
              <a:t>服务器，被黑客远程控制，同时还会自动从互联网上下载的一个名为“等级代理木马变种</a:t>
            </a:r>
            <a:r>
              <a:rPr lang="en-US" dirty="0"/>
              <a:t>AWP</a:t>
            </a:r>
            <a:r>
              <a:rPr lang="zh-CN" altLang="en-US" dirty="0"/>
              <a:t>”的木马病毒</a:t>
            </a:r>
            <a:r>
              <a:rPr lang="zh-CN" altLang="en-US" dirty="0" smtClean="0"/>
              <a:t>。</a:t>
            </a:r>
          </a:p>
          <a:p>
            <a:pPr marL="0" indent="0">
              <a:buNone/>
            </a:pPr>
            <a:r>
              <a:rPr lang="en-US" dirty="0"/>
              <a:t>2</a:t>
            </a:r>
            <a:r>
              <a:rPr lang="zh-CN" altLang="en-US" dirty="0"/>
              <a:t>、魔波病毒分析报告</a:t>
            </a:r>
            <a:endParaRPr lang="en-US" dirty="0"/>
          </a:p>
          <a:p>
            <a:pPr marL="457200" lvl="1" indent="0">
              <a:buNone/>
            </a:pPr>
            <a:r>
              <a:rPr lang="zh-CN" altLang="en-US" dirty="0"/>
              <a:t>（</a:t>
            </a:r>
            <a:r>
              <a:rPr lang="en-US" dirty="0"/>
              <a:t>1</a:t>
            </a:r>
            <a:r>
              <a:rPr lang="zh-CN" altLang="en-US" dirty="0"/>
              <a:t>）生成文件</a:t>
            </a:r>
            <a:endParaRPr lang="en-US" dirty="0"/>
          </a:p>
          <a:p>
            <a:pPr marL="914400" lvl="2" indent="0">
              <a:buNone/>
            </a:pPr>
            <a:r>
              <a:rPr lang="zh-CN" altLang="en-US" dirty="0"/>
              <a:t>魔波病毒运行后，将自身改名为</a:t>
            </a:r>
            <a:r>
              <a:rPr lang="zh-CN" altLang="en-US" dirty="0" smtClean="0"/>
              <a:t>“</a:t>
            </a:r>
            <a:r>
              <a:rPr lang="en-US" cap="none" dirty="0" err="1" smtClean="0"/>
              <a:t>wgavm.exe</a:t>
            </a:r>
            <a:r>
              <a:rPr lang="zh-CN" altLang="en-US" dirty="0" smtClean="0"/>
              <a:t>”</a:t>
            </a:r>
            <a:r>
              <a:rPr lang="zh-CN" altLang="en-US" dirty="0"/>
              <a:t>并复制到</a:t>
            </a:r>
            <a:r>
              <a:rPr lang="en-US" dirty="0"/>
              <a:t>SYSTEM</a:t>
            </a:r>
            <a:r>
              <a:rPr lang="zh-CN" altLang="en-US" dirty="0"/>
              <a:t>目录中。魔波变种</a:t>
            </a:r>
            <a:r>
              <a:rPr lang="en-US" dirty="0"/>
              <a:t>B</a:t>
            </a:r>
            <a:r>
              <a:rPr lang="zh-CN" altLang="en-US" dirty="0"/>
              <a:t>病毒运行后，将自身改名为</a:t>
            </a:r>
            <a:r>
              <a:rPr lang="zh-CN" altLang="en-US" dirty="0" smtClean="0"/>
              <a:t>“</a:t>
            </a:r>
            <a:r>
              <a:rPr lang="en-US" cap="none" dirty="0" err="1"/>
              <a:t>wgavm.exe</a:t>
            </a:r>
            <a:r>
              <a:rPr lang="zh-CN" altLang="en-US" dirty="0" smtClean="0"/>
              <a:t>”</a:t>
            </a:r>
            <a:r>
              <a:rPr lang="zh-CN" altLang="en-US" dirty="0"/>
              <a:t>并复制到</a:t>
            </a:r>
            <a:r>
              <a:rPr lang="en-US" dirty="0"/>
              <a:t>SYSTEM</a:t>
            </a:r>
            <a:r>
              <a:rPr lang="zh-CN" altLang="en-US" dirty="0"/>
              <a:t>目录中。</a:t>
            </a:r>
            <a:endParaRPr lang="en-US" dirty="0"/>
          </a:p>
          <a:p>
            <a:endParaRPr lang="en-US" dirty="0"/>
          </a:p>
        </p:txBody>
      </p:sp>
    </p:spTree>
    <p:extLst>
      <p:ext uri="{BB962C8B-B14F-4D97-AF65-F5344CB8AC3E}">
        <p14:creationId xmlns:p14="http://schemas.microsoft.com/office/powerpoint/2010/main" xmlns="" val="1988789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10.3.2 </a:t>
            </a:r>
            <a:r>
              <a:rPr lang="zh-CN" altLang="en-US" b="1" dirty="0"/>
              <a:t>魔波（</a:t>
            </a:r>
            <a:r>
              <a:rPr lang="en-US" b="1" dirty="0" err="1" smtClean="0"/>
              <a:t>W</a:t>
            </a:r>
            <a:r>
              <a:rPr lang="en-US" b="1" cap="none" dirty="0" err="1" smtClean="0"/>
              <a:t>orm.</a:t>
            </a:r>
            <a:r>
              <a:rPr lang="en-US" b="1" dirty="0" err="1" smtClean="0"/>
              <a:t>M</a:t>
            </a:r>
            <a:r>
              <a:rPr lang="en-US" b="1" cap="none" dirty="0" err="1" smtClean="0"/>
              <a:t>ocbot.a</a:t>
            </a:r>
            <a:r>
              <a:rPr lang="zh-CN" altLang="en-US" b="1" dirty="0" smtClean="0"/>
              <a:t>）</a:t>
            </a:r>
            <a:r>
              <a:rPr lang="zh-CN" altLang="en-US" b="1" dirty="0"/>
              <a:t>和魔波变种</a:t>
            </a:r>
            <a:r>
              <a:rPr lang="en-US" b="1" dirty="0"/>
              <a:t>B</a:t>
            </a:r>
            <a:r>
              <a:rPr lang="zh-CN" altLang="en-US" b="1" dirty="0"/>
              <a:t>蠕虫病毒</a:t>
            </a:r>
            <a:r>
              <a:rPr lang="zh-CN" altLang="en-US" b="1" dirty="0" smtClean="0"/>
              <a:t>分析</a:t>
            </a:r>
            <a:endParaRPr lang="en-US" dirty="0"/>
          </a:p>
        </p:txBody>
      </p:sp>
      <p:sp>
        <p:nvSpPr>
          <p:cNvPr id="3" name="Content Placeholder 2"/>
          <p:cNvSpPr>
            <a:spLocks noGrp="1"/>
          </p:cNvSpPr>
          <p:nvPr>
            <p:ph sz="quarter" idx="13"/>
          </p:nvPr>
        </p:nvSpPr>
        <p:spPr>
          <a:xfrm>
            <a:off x="913774" y="2367092"/>
            <a:ext cx="10363826" cy="4366217"/>
          </a:xfrm>
        </p:spPr>
        <p:txBody>
          <a:bodyPr>
            <a:normAutofit lnSpcReduction="10000"/>
          </a:bodyPr>
          <a:lstStyle/>
          <a:p>
            <a:pPr marL="0" indent="0">
              <a:buNone/>
            </a:pPr>
            <a:r>
              <a:rPr lang="en-US" dirty="0"/>
              <a:t>2</a:t>
            </a:r>
            <a:r>
              <a:rPr lang="zh-CN" altLang="en-US" dirty="0"/>
              <a:t>、魔波病毒分析报告</a:t>
            </a:r>
            <a:endParaRPr lang="en-US" dirty="0"/>
          </a:p>
          <a:p>
            <a:pPr marL="457200" lvl="1" indent="0">
              <a:buNone/>
            </a:pPr>
            <a:r>
              <a:rPr lang="zh-CN" altLang="en-US" dirty="0"/>
              <a:t>（</a:t>
            </a:r>
            <a:r>
              <a:rPr lang="en-US" dirty="0"/>
              <a:t>2</a:t>
            </a:r>
            <a:r>
              <a:rPr lang="zh-CN" altLang="en-US" dirty="0"/>
              <a:t>）启动方式</a:t>
            </a:r>
            <a:endParaRPr lang="en-US" dirty="0"/>
          </a:p>
          <a:p>
            <a:pPr lvl="2"/>
            <a:r>
              <a:rPr lang="zh-CN" altLang="en-US" dirty="0"/>
              <a:t>病毒会创建系统服务，实现随系统启动自动运行的目的。</a:t>
            </a:r>
            <a:endParaRPr lang="en-US" dirty="0"/>
          </a:p>
          <a:p>
            <a:pPr lvl="2"/>
            <a:r>
              <a:rPr lang="zh-CN" altLang="en-US" dirty="0"/>
              <a:t>魔波病毒</a:t>
            </a:r>
            <a:r>
              <a:rPr lang="en-US" dirty="0"/>
              <a:t> </a:t>
            </a:r>
            <a:r>
              <a:rPr lang="zh-CN" altLang="en-US" dirty="0"/>
              <a:t>，魔波变种</a:t>
            </a:r>
            <a:r>
              <a:rPr lang="en-US" dirty="0"/>
              <a:t>B</a:t>
            </a:r>
            <a:r>
              <a:rPr lang="zh-CN" altLang="en-US" dirty="0"/>
              <a:t>病毒</a:t>
            </a:r>
            <a:endParaRPr lang="en-US" dirty="0"/>
          </a:p>
          <a:p>
            <a:pPr marL="457200" lvl="1" indent="0">
              <a:buNone/>
            </a:pPr>
            <a:r>
              <a:rPr lang="zh-CN" altLang="en-US" dirty="0" smtClean="0"/>
              <a:t>（</a:t>
            </a:r>
            <a:r>
              <a:rPr lang="en-US" dirty="0"/>
              <a:t>3</a:t>
            </a:r>
            <a:r>
              <a:rPr lang="zh-CN" altLang="en-US" dirty="0"/>
              <a:t>）修改注册表项目、禁用系统安全中心和防火墙等，修改键值项如下：</a:t>
            </a:r>
            <a:endParaRPr lang="en-US" dirty="0"/>
          </a:p>
          <a:p>
            <a:pPr marL="914400" lvl="2" indent="0">
              <a:buNone/>
            </a:pPr>
            <a:r>
              <a:rPr lang="en-US" dirty="0" smtClean="0"/>
              <a:t>HKEY_LOCAL_MACHINE\SOFTWARE\M</a:t>
            </a:r>
            <a:r>
              <a:rPr lang="en-US" cap="none" dirty="0" smtClean="0"/>
              <a:t>icrosoft</a:t>
            </a:r>
            <a:r>
              <a:rPr lang="en-US" dirty="0" smtClean="0"/>
              <a:t>\S</a:t>
            </a:r>
            <a:r>
              <a:rPr lang="en-US" cap="none" dirty="0" smtClean="0"/>
              <a:t>ecurity</a:t>
            </a:r>
            <a:r>
              <a:rPr lang="en-US" dirty="0" smtClean="0"/>
              <a:t> C</a:t>
            </a:r>
            <a:r>
              <a:rPr lang="en-US" cap="none" dirty="0" smtClean="0"/>
              <a:t>enter </a:t>
            </a:r>
          </a:p>
          <a:p>
            <a:pPr marL="914400" lvl="2" indent="0">
              <a:buNone/>
            </a:pPr>
            <a:r>
              <a:rPr lang="en-US" dirty="0" smtClean="0"/>
              <a:t>HKEY_LOCAL_MACHINE\SYSTEM\</a:t>
            </a:r>
            <a:r>
              <a:rPr lang="en-US" dirty="0" err="1" smtClean="0"/>
              <a:t>C</a:t>
            </a:r>
            <a:r>
              <a:rPr lang="en-US" cap="none" dirty="0" err="1" smtClean="0"/>
              <a:t>urrent</a:t>
            </a:r>
            <a:r>
              <a:rPr lang="en-US" dirty="0" err="1" smtClean="0"/>
              <a:t>C</a:t>
            </a:r>
            <a:r>
              <a:rPr lang="en-US" cap="none" dirty="0" err="1" smtClean="0"/>
              <a:t>ontrolSet</a:t>
            </a:r>
            <a:r>
              <a:rPr lang="en-US" dirty="0" smtClean="0"/>
              <a:t>\</a:t>
            </a:r>
            <a:endParaRPr lang="en-US" dirty="0"/>
          </a:p>
          <a:p>
            <a:pPr marL="914400" lvl="2" indent="0">
              <a:buNone/>
            </a:pPr>
            <a:r>
              <a:rPr lang="en-US" dirty="0" smtClean="0"/>
              <a:t>HKEY_LOCAL_MACHINE\SOFTWARE\P</a:t>
            </a:r>
            <a:r>
              <a:rPr lang="en-US" cap="none" dirty="0" smtClean="0"/>
              <a:t>olicies</a:t>
            </a:r>
            <a:r>
              <a:rPr lang="en-US" dirty="0" smtClean="0"/>
              <a:t>\M</a:t>
            </a:r>
            <a:r>
              <a:rPr lang="en-US" cap="none" dirty="0" smtClean="0"/>
              <a:t>icrosoft</a:t>
            </a:r>
            <a:r>
              <a:rPr lang="en-US" dirty="0" smtClean="0"/>
              <a:t>\</a:t>
            </a:r>
            <a:endParaRPr lang="en-US" dirty="0"/>
          </a:p>
          <a:p>
            <a:pPr marL="914400" lvl="2" indent="0">
              <a:buNone/>
            </a:pPr>
            <a:r>
              <a:rPr lang="en-US" dirty="0" smtClean="0"/>
              <a:t>HKEY_LOCAL_MACHINE\SYSTEM\</a:t>
            </a:r>
            <a:r>
              <a:rPr lang="en-US" dirty="0" err="1" smtClean="0"/>
              <a:t>C</a:t>
            </a:r>
            <a:r>
              <a:rPr lang="en-US" cap="none" dirty="0" err="1" smtClean="0"/>
              <a:t>urrent</a:t>
            </a:r>
            <a:r>
              <a:rPr lang="en-US" dirty="0" err="1" smtClean="0"/>
              <a:t>C</a:t>
            </a:r>
            <a:r>
              <a:rPr lang="en-US" cap="none" dirty="0" err="1" smtClean="0"/>
              <a:t>ontrolSet</a:t>
            </a:r>
            <a:r>
              <a:rPr lang="en-US" dirty="0" smtClean="0"/>
              <a:t>\S</a:t>
            </a:r>
            <a:r>
              <a:rPr lang="en-US" cap="none" dirty="0" smtClean="0"/>
              <a:t>ervices</a:t>
            </a:r>
            <a:r>
              <a:rPr lang="en-US" dirty="0" smtClean="0"/>
              <a:t>\</a:t>
            </a:r>
            <a:endParaRPr lang="en-US" dirty="0"/>
          </a:p>
          <a:p>
            <a:pPr marL="457200" lvl="1" indent="0">
              <a:buNone/>
            </a:pPr>
            <a:r>
              <a:rPr lang="zh-CN" altLang="en-US" dirty="0"/>
              <a:t>（</a:t>
            </a:r>
            <a:r>
              <a:rPr lang="en-US" dirty="0"/>
              <a:t>4</a:t>
            </a:r>
            <a:r>
              <a:rPr lang="zh-CN" altLang="en-US" dirty="0"/>
              <a:t>）连接</a:t>
            </a:r>
            <a:r>
              <a:rPr lang="en-US" dirty="0"/>
              <a:t>IRC</a:t>
            </a:r>
            <a:r>
              <a:rPr lang="zh-CN" altLang="en-US" dirty="0"/>
              <a:t>服务器并接受黑客指令</a:t>
            </a:r>
            <a:endParaRPr lang="en-US" dirty="0"/>
          </a:p>
          <a:p>
            <a:pPr lvl="2"/>
            <a:r>
              <a:rPr lang="zh-CN" altLang="en-US" dirty="0"/>
              <a:t>病毒会自动</a:t>
            </a:r>
            <a:r>
              <a:rPr lang="zh-CN" altLang="en-US" dirty="0" smtClean="0"/>
              <a:t>连接</a:t>
            </a:r>
            <a:r>
              <a:rPr lang="en-US" cap="none" dirty="0" err="1" smtClean="0"/>
              <a:t>ypgw.wallloan.com</a:t>
            </a:r>
            <a:r>
              <a:rPr lang="zh-CN" altLang="en-US" cap="none" dirty="0" smtClean="0"/>
              <a:t>、</a:t>
            </a:r>
            <a:r>
              <a:rPr lang="en-US" cap="none" dirty="0" err="1" smtClean="0"/>
              <a:t>bniu.househot.com</a:t>
            </a:r>
            <a:r>
              <a:rPr lang="zh-CN" altLang="en-US" dirty="0"/>
              <a:t>服务器并接受指令，使中毒计算机可被黑客远程控制。</a:t>
            </a:r>
            <a:endParaRPr lang="en-US" dirty="0"/>
          </a:p>
          <a:p>
            <a:endParaRPr lang="zh-CN" altLang="en-US" cap="none" dirty="0" smtClean="0"/>
          </a:p>
          <a:p>
            <a:pPr lvl="2"/>
            <a:endParaRPr lang="en-US" dirty="0"/>
          </a:p>
        </p:txBody>
      </p:sp>
    </p:spTree>
    <p:extLst>
      <p:ext uri="{BB962C8B-B14F-4D97-AF65-F5344CB8AC3E}">
        <p14:creationId xmlns:p14="http://schemas.microsoft.com/office/powerpoint/2010/main" xmlns="" val="1307095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10.1 </a:t>
            </a:r>
            <a:r>
              <a:rPr lang="zh-CN" altLang="en-US" b="1" dirty="0"/>
              <a:t>计算机病毒</a:t>
            </a:r>
            <a:r>
              <a:rPr lang="zh-CN" altLang="en-US" b="1" dirty="0" smtClean="0"/>
              <a:t>概述</a:t>
            </a:r>
          </a:p>
          <a:p>
            <a:r>
              <a:rPr lang="en-US" b="1" dirty="0"/>
              <a:t>10.2 </a:t>
            </a:r>
            <a:r>
              <a:rPr lang="zh-CN" altLang="en-US" b="1" dirty="0"/>
              <a:t>宏病毒分析和</a:t>
            </a:r>
            <a:r>
              <a:rPr lang="zh-CN" altLang="en-US" b="1" dirty="0" smtClean="0"/>
              <a:t>防范</a:t>
            </a:r>
          </a:p>
          <a:p>
            <a:r>
              <a:rPr lang="en-US" b="1" dirty="0"/>
              <a:t>10.3 </a:t>
            </a:r>
            <a:r>
              <a:rPr lang="zh-CN" altLang="en-US" b="1" dirty="0"/>
              <a:t>蠕虫病毒分析和</a:t>
            </a:r>
            <a:r>
              <a:rPr lang="zh-CN" altLang="en-US" b="1" dirty="0" smtClean="0"/>
              <a:t>防范</a:t>
            </a:r>
          </a:p>
          <a:p>
            <a:r>
              <a:rPr lang="en-US" b="1" dirty="0"/>
              <a:t>10.4 </a:t>
            </a:r>
            <a:r>
              <a:rPr lang="zh-CN" altLang="en-US" b="1" dirty="0"/>
              <a:t>木马分析和</a:t>
            </a:r>
            <a:r>
              <a:rPr lang="zh-CN" altLang="en-US" b="1" dirty="0" smtClean="0"/>
              <a:t>防范</a:t>
            </a:r>
          </a:p>
          <a:p>
            <a:r>
              <a:rPr lang="en-US" b="1" dirty="0"/>
              <a:t>10.5 </a:t>
            </a:r>
            <a:r>
              <a:rPr lang="zh-CN" altLang="en-US" b="1" dirty="0"/>
              <a:t>网页脚本病毒分析和</a:t>
            </a:r>
            <a:r>
              <a:rPr lang="zh-CN" altLang="en-US" b="1" dirty="0" smtClean="0"/>
              <a:t>防范</a:t>
            </a:r>
          </a:p>
          <a:p>
            <a:r>
              <a:rPr lang="en-US" b="1" dirty="0"/>
              <a:t>10.6 </a:t>
            </a:r>
            <a:r>
              <a:rPr lang="zh-CN" altLang="en-US" b="1" dirty="0"/>
              <a:t>即时通信病毒分析与防范</a:t>
            </a:r>
            <a:endParaRPr lang="en-US" dirty="0"/>
          </a:p>
          <a:p>
            <a:r>
              <a:rPr lang="en-US" b="1" dirty="0"/>
              <a:t>10.7 </a:t>
            </a:r>
            <a:r>
              <a:rPr lang="zh-CN" altLang="en-US" b="1" dirty="0"/>
              <a:t>手机病毒分析与防范</a:t>
            </a: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59799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10.3.2 </a:t>
            </a:r>
            <a:r>
              <a:rPr lang="zh-CN" altLang="en-US" b="1" dirty="0"/>
              <a:t>魔波（</a:t>
            </a:r>
            <a:r>
              <a:rPr lang="en-US" b="1" dirty="0" err="1" smtClean="0"/>
              <a:t>W</a:t>
            </a:r>
            <a:r>
              <a:rPr lang="en-US" b="1" cap="none" dirty="0" err="1" smtClean="0"/>
              <a:t>orm.</a:t>
            </a:r>
            <a:r>
              <a:rPr lang="en-US" b="1" dirty="0" err="1" smtClean="0"/>
              <a:t>M</a:t>
            </a:r>
            <a:r>
              <a:rPr lang="en-US" b="1" cap="none" dirty="0" err="1" smtClean="0"/>
              <a:t>ocbot.a</a:t>
            </a:r>
            <a:r>
              <a:rPr lang="zh-CN" altLang="en-US" b="1" dirty="0" smtClean="0"/>
              <a:t>）</a:t>
            </a:r>
            <a:r>
              <a:rPr lang="zh-CN" altLang="en-US" b="1" dirty="0"/>
              <a:t>和魔波变种</a:t>
            </a:r>
            <a:r>
              <a:rPr lang="en-US" b="1" dirty="0"/>
              <a:t>B</a:t>
            </a:r>
            <a:r>
              <a:rPr lang="zh-CN" altLang="en-US" b="1" dirty="0"/>
              <a:t>蠕虫病毒</a:t>
            </a:r>
            <a:r>
              <a:rPr lang="zh-CN" altLang="en-US" b="1" dirty="0" smtClean="0"/>
              <a:t>分析</a:t>
            </a:r>
            <a:endParaRPr lang="en-US" dirty="0"/>
          </a:p>
        </p:txBody>
      </p:sp>
      <p:sp>
        <p:nvSpPr>
          <p:cNvPr id="3" name="Content Placeholder 2"/>
          <p:cNvSpPr>
            <a:spLocks noGrp="1"/>
          </p:cNvSpPr>
          <p:nvPr>
            <p:ph sz="quarter" idx="13"/>
          </p:nvPr>
        </p:nvSpPr>
        <p:spPr>
          <a:xfrm>
            <a:off x="913774" y="2367092"/>
            <a:ext cx="10363826" cy="4366217"/>
          </a:xfrm>
        </p:spPr>
        <p:txBody>
          <a:bodyPr>
            <a:normAutofit/>
          </a:bodyPr>
          <a:lstStyle/>
          <a:p>
            <a:pPr marL="0" indent="0">
              <a:buNone/>
            </a:pPr>
            <a:r>
              <a:rPr lang="en-US" dirty="0"/>
              <a:t>2</a:t>
            </a:r>
            <a:r>
              <a:rPr lang="zh-CN" altLang="en-US" dirty="0"/>
              <a:t>、魔波病毒分析</a:t>
            </a:r>
            <a:r>
              <a:rPr lang="zh-CN" altLang="en-US" dirty="0" smtClean="0"/>
              <a:t>报告</a:t>
            </a:r>
          </a:p>
          <a:p>
            <a:pPr marL="457200" lvl="1" indent="0">
              <a:buNone/>
            </a:pPr>
            <a:r>
              <a:rPr lang="zh-CN" altLang="en-US" dirty="0"/>
              <a:t>（</a:t>
            </a:r>
            <a:r>
              <a:rPr lang="en-US" dirty="0"/>
              <a:t>5</a:t>
            </a:r>
            <a:r>
              <a:rPr lang="zh-CN" altLang="en-US" dirty="0"/>
              <a:t>）试图通过</a:t>
            </a:r>
            <a:r>
              <a:rPr lang="en-US" dirty="0"/>
              <a:t>IM</a:t>
            </a:r>
            <a:r>
              <a:rPr lang="zh-CN" altLang="en-US" dirty="0"/>
              <a:t>（即时通信软件）传播</a:t>
            </a:r>
            <a:endParaRPr lang="en-US" dirty="0"/>
          </a:p>
          <a:p>
            <a:pPr lvl="2"/>
            <a:r>
              <a:rPr lang="zh-CN" altLang="en-US" dirty="0"/>
              <a:t>病毒会在</a:t>
            </a:r>
            <a:r>
              <a:rPr lang="en-US" dirty="0"/>
              <a:t>IM</a:t>
            </a:r>
            <a:r>
              <a:rPr lang="zh-CN" altLang="en-US" dirty="0"/>
              <a:t>类软件中发送消息，消息中包含一个</a:t>
            </a:r>
            <a:r>
              <a:rPr lang="en-US" dirty="0"/>
              <a:t>URL</a:t>
            </a:r>
            <a:r>
              <a:rPr lang="zh-CN" altLang="en-US" dirty="0"/>
              <a:t>下载地址，如果用户点击地址并下载该地址的程序，则好友列表里的人都将收到该条包含</a:t>
            </a:r>
            <a:r>
              <a:rPr lang="en-US" dirty="0"/>
              <a:t>URL</a:t>
            </a:r>
            <a:r>
              <a:rPr lang="zh-CN" altLang="en-US" dirty="0"/>
              <a:t>的消息</a:t>
            </a:r>
            <a:r>
              <a:rPr lang="zh-CN" altLang="en-US" dirty="0" smtClean="0"/>
              <a:t>。</a:t>
            </a:r>
            <a:endParaRPr lang="en-US" dirty="0"/>
          </a:p>
          <a:p>
            <a:pPr marL="457200" lvl="1" indent="0">
              <a:buNone/>
            </a:pPr>
            <a:r>
              <a:rPr lang="zh-CN" altLang="en-US" dirty="0"/>
              <a:t>（</a:t>
            </a:r>
            <a:r>
              <a:rPr lang="en-US" dirty="0"/>
              <a:t>6</a:t>
            </a:r>
            <a:r>
              <a:rPr lang="zh-CN" altLang="en-US" dirty="0"/>
              <a:t>）利用</a:t>
            </a:r>
            <a:r>
              <a:rPr lang="en-US" dirty="0"/>
              <a:t>MS06-040</a:t>
            </a:r>
            <a:r>
              <a:rPr lang="zh-CN" altLang="en-US" dirty="0"/>
              <a:t>漏洞传播</a:t>
            </a:r>
            <a:endParaRPr lang="en-US" dirty="0"/>
          </a:p>
          <a:p>
            <a:pPr lvl="2"/>
            <a:r>
              <a:rPr lang="zh-CN" altLang="en-US" dirty="0"/>
              <a:t>病毒会利用</a:t>
            </a:r>
            <a:r>
              <a:rPr lang="en-US" dirty="0"/>
              <a:t>Windows</a:t>
            </a:r>
            <a:r>
              <a:rPr lang="zh-CN" altLang="en-US" dirty="0"/>
              <a:t>的服务远程缓冲区溢出漏洞（</a:t>
            </a:r>
            <a:r>
              <a:rPr lang="en-US" dirty="0"/>
              <a:t>MS06-040</a:t>
            </a:r>
            <a:r>
              <a:rPr lang="zh-CN" altLang="en-US" dirty="0"/>
              <a:t>）。</a:t>
            </a:r>
            <a:r>
              <a:rPr lang="en-US" dirty="0"/>
              <a:t>Windows</a:t>
            </a:r>
            <a:r>
              <a:rPr lang="zh-CN" altLang="en-US" dirty="0"/>
              <a:t>的远程服务在处理</a:t>
            </a:r>
            <a:r>
              <a:rPr lang="en-US" dirty="0"/>
              <a:t>RPC</a:t>
            </a:r>
            <a:r>
              <a:rPr lang="zh-CN" altLang="en-US" dirty="0"/>
              <a:t>通讯中的恶意消息时存在溢出漏洞，远程攻击者可以通过发送恶意的</a:t>
            </a:r>
            <a:r>
              <a:rPr lang="en-US" dirty="0"/>
              <a:t>RPC</a:t>
            </a:r>
            <a:r>
              <a:rPr lang="zh-CN" altLang="en-US" dirty="0"/>
              <a:t>报文来触发这个漏洞，导致执行任意代码。</a:t>
            </a:r>
            <a:endParaRPr lang="en-US" dirty="0"/>
          </a:p>
          <a:p>
            <a:pPr marL="457200" lvl="1" indent="0">
              <a:buNone/>
            </a:pPr>
            <a:r>
              <a:rPr lang="zh-CN" altLang="en-US" dirty="0"/>
              <a:t>（</a:t>
            </a:r>
            <a:r>
              <a:rPr lang="en-US" dirty="0"/>
              <a:t>7</a:t>
            </a:r>
            <a:r>
              <a:rPr lang="zh-CN" altLang="en-US" dirty="0"/>
              <a:t>）自动在后台下载其它病毒</a:t>
            </a:r>
            <a:endParaRPr lang="en-US" dirty="0"/>
          </a:p>
          <a:p>
            <a:pPr lvl="2"/>
            <a:r>
              <a:rPr lang="zh-CN" altLang="en-US" dirty="0"/>
              <a:t>病毒会自动从互联网上下载名为“等级代理木马变种</a:t>
            </a:r>
            <a:r>
              <a:rPr lang="en-US" dirty="0"/>
              <a:t>AWP</a:t>
            </a:r>
            <a:r>
              <a:rPr lang="zh-CN" altLang="en-US" dirty="0"/>
              <a:t>”的木马文件，该木马会在用户计算机</a:t>
            </a:r>
            <a:r>
              <a:rPr lang="en-US" dirty="0"/>
              <a:t>TCP</a:t>
            </a:r>
            <a:r>
              <a:rPr lang="zh-CN" altLang="en-US" dirty="0"/>
              <a:t>随机端口上开置后门。</a:t>
            </a:r>
            <a:endParaRPr lang="en-US" dirty="0"/>
          </a:p>
          <a:p>
            <a:endParaRPr lang="zh-CN" altLang="en-US" cap="none" dirty="0" smtClean="0"/>
          </a:p>
          <a:p>
            <a:pPr lvl="2"/>
            <a:endParaRPr lang="en-US" dirty="0"/>
          </a:p>
        </p:txBody>
      </p:sp>
    </p:spTree>
    <p:extLst>
      <p:ext uri="{BB962C8B-B14F-4D97-AF65-F5344CB8AC3E}">
        <p14:creationId xmlns:p14="http://schemas.microsoft.com/office/powerpoint/2010/main" xmlns="" val="1248310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10.3.3 </a:t>
            </a:r>
            <a:r>
              <a:rPr lang="zh-CN" altLang="en-US" b="1" dirty="0"/>
              <a:t>防范蠕虫</a:t>
            </a:r>
            <a:r>
              <a:rPr lang="zh-CN" altLang="en-US" b="1" dirty="0" smtClean="0"/>
              <a:t>病毒</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85000" lnSpcReduction="20000"/>
          </a:bodyPr>
          <a:lstStyle/>
          <a:p>
            <a:pPr marL="0" indent="0">
              <a:buNone/>
            </a:pPr>
            <a:r>
              <a:rPr lang="en-US" dirty="0"/>
              <a:t>1</a:t>
            </a:r>
            <a:r>
              <a:rPr lang="zh-CN" altLang="en-US" dirty="0"/>
              <a:t>、网络防范</a:t>
            </a:r>
            <a:endParaRPr lang="en-US" dirty="0"/>
          </a:p>
          <a:p>
            <a:pPr lvl="1"/>
            <a:r>
              <a:rPr lang="zh-CN" altLang="en-US" dirty="0"/>
              <a:t>防范蠕虫病毒需要考虑对新病毒的查杀能力、对新病毒的监控能力、对新病毒的反应能力，同时，在日常管理方面应注重制订科学合理的制度，提高每位员工的安全意识。</a:t>
            </a:r>
            <a:endParaRPr lang="en-US" dirty="0"/>
          </a:p>
          <a:p>
            <a:pPr marL="914400" lvl="2" indent="0">
              <a:buNone/>
            </a:pPr>
            <a:r>
              <a:rPr lang="zh-CN" altLang="en-US" dirty="0" smtClean="0"/>
              <a:t>（</a:t>
            </a:r>
            <a:r>
              <a:rPr lang="en-US" dirty="0"/>
              <a:t>1</a:t>
            </a:r>
            <a:r>
              <a:rPr lang="zh-CN" altLang="en-US" dirty="0"/>
              <a:t>）提高网络管理员安全管理水平和安全意识</a:t>
            </a:r>
            <a:r>
              <a:rPr lang="zh-CN" altLang="en-US" dirty="0" smtClean="0"/>
              <a:t>。</a:t>
            </a:r>
          </a:p>
          <a:p>
            <a:pPr marL="914400" lvl="2" indent="0">
              <a:buNone/>
            </a:pPr>
            <a:r>
              <a:rPr lang="zh-CN" altLang="en-US" dirty="0"/>
              <a:t>（</a:t>
            </a:r>
            <a:r>
              <a:rPr lang="en-US" dirty="0"/>
              <a:t>2</a:t>
            </a:r>
            <a:r>
              <a:rPr lang="zh-CN" altLang="en-US" dirty="0"/>
              <a:t>）建立病毒检测和应急响应系统，能够在第一时间内检测到网络异常和病毒攻击，将风险降低到最小。</a:t>
            </a:r>
            <a:r>
              <a:rPr lang="en-US" dirty="0"/>
              <a:t> </a:t>
            </a:r>
            <a:endParaRPr lang="zh-CN" altLang="en-US" dirty="0" smtClean="0"/>
          </a:p>
          <a:p>
            <a:pPr marL="914400" lvl="2" indent="0">
              <a:buNone/>
            </a:pPr>
            <a:r>
              <a:rPr lang="zh-CN" altLang="en-US" dirty="0" smtClean="0"/>
              <a:t>（</a:t>
            </a:r>
            <a:r>
              <a:rPr lang="en-US" dirty="0"/>
              <a:t>3</a:t>
            </a:r>
            <a:r>
              <a:rPr lang="zh-CN" altLang="en-US" dirty="0"/>
              <a:t>）建立灾难备份系统。对于数据库和其它数据，必须采取备份措施，防止意外灾难下的数据丢失，以实现数据及时有效的恢复</a:t>
            </a:r>
            <a:r>
              <a:rPr lang="zh-CN" altLang="en-US" dirty="0" smtClean="0"/>
              <a:t>。</a:t>
            </a:r>
          </a:p>
          <a:p>
            <a:pPr marL="914400" lvl="2" indent="0">
              <a:buNone/>
            </a:pPr>
            <a:r>
              <a:rPr lang="zh-CN" altLang="en-US" dirty="0"/>
              <a:t>（</a:t>
            </a:r>
            <a:r>
              <a:rPr lang="en-US" dirty="0"/>
              <a:t>4</a:t>
            </a:r>
            <a:r>
              <a:rPr lang="zh-CN" altLang="en-US" dirty="0"/>
              <a:t>）在</a:t>
            </a:r>
            <a:r>
              <a:rPr lang="en-US" dirty="0"/>
              <a:t>Internet</a:t>
            </a:r>
            <a:r>
              <a:rPr lang="zh-CN" altLang="en-US" dirty="0"/>
              <a:t>入口处安装防火墙及网络防病毒软件，争取将病毒隔离在局域网之外，并及时更新病毒数据库。</a:t>
            </a:r>
            <a:r>
              <a:rPr lang="en-US" dirty="0"/>
              <a:t> </a:t>
            </a:r>
            <a:endParaRPr lang="zh-CN" altLang="en-US" dirty="0" smtClean="0"/>
          </a:p>
          <a:p>
            <a:pPr marL="914400" lvl="2" indent="0">
              <a:buNone/>
            </a:pPr>
            <a:r>
              <a:rPr lang="zh-CN" altLang="en-US" dirty="0"/>
              <a:t>（</a:t>
            </a:r>
            <a:r>
              <a:rPr lang="en-US" dirty="0"/>
              <a:t>5</a:t>
            </a:r>
            <a:r>
              <a:rPr lang="zh-CN" altLang="en-US" dirty="0"/>
              <a:t>）对邮件服务器进行监控，防止携带病毒的邮件进行传播</a:t>
            </a:r>
            <a:r>
              <a:rPr lang="zh-CN" altLang="en-US" dirty="0" smtClean="0"/>
              <a:t>。</a:t>
            </a:r>
            <a:r>
              <a:rPr lang="en-US" dirty="0"/>
              <a:t>	</a:t>
            </a:r>
            <a:endParaRPr lang="zh-CN" altLang="en-US" dirty="0" smtClean="0"/>
          </a:p>
          <a:p>
            <a:pPr marL="914400" lvl="2" indent="0">
              <a:buNone/>
            </a:pPr>
            <a:r>
              <a:rPr lang="zh-CN" altLang="en-US" dirty="0" smtClean="0"/>
              <a:t>（</a:t>
            </a:r>
            <a:r>
              <a:rPr lang="en-US" dirty="0"/>
              <a:t>6</a:t>
            </a:r>
            <a:r>
              <a:rPr lang="zh-CN" altLang="en-US" dirty="0"/>
              <a:t>）建立内网补丁升级系统，包括各种操作系统的补丁升级、各种常用的应用软件升级、各种杀毒软件病毒库的升级等。</a:t>
            </a:r>
            <a:r>
              <a:rPr lang="en-US" dirty="0"/>
              <a:t> </a:t>
            </a:r>
            <a:endParaRPr lang="zh-CN" altLang="en-US" dirty="0" smtClean="0"/>
          </a:p>
          <a:p>
            <a:pPr marL="914400" lvl="2" indent="0">
              <a:buNone/>
            </a:pPr>
            <a:r>
              <a:rPr lang="zh-CN" altLang="en-US" dirty="0"/>
              <a:t>（</a:t>
            </a:r>
            <a:r>
              <a:rPr lang="en-US" dirty="0"/>
              <a:t>7</a:t>
            </a:r>
            <a:r>
              <a:rPr lang="zh-CN" altLang="en-US" dirty="0"/>
              <a:t>）对于有条件的单位可以使用</a:t>
            </a:r>
            <a:r>
              <a:rPr lang="en-US" dirty="0"/>
              <a:t>VLAN</a:t>
            </a:r>
            <a:r>
              <a:rPr lang="zh-CN" altLang="en-US" dirty="0"/>
              <a:t>（虚拟局域网）隔离与</a:t>
            </a:r>
            <a:r>
              <a:rPr lang="en-US" dirty="0"/>
              <a:t>ACL</a:t>
            </a:r>
            <a:r>
              <a:rPr lang="zh-CN" altLang="en-US" dirty="0"/>
              <a:t>（访问控制列表）技术。</a:t>
            </a:r>
            <a:r>
              <a:rPr lang="en-US" dirty="0"/>
              <a:t> </a:t>
            </a:r>
            <a:endParaRPr lang="zh-CN" altLang="en-US" dirty="0" smtClean="0"/>
          </a:p>
          <a:p>
            <a:pPr marL="0" indent="0">
              <a:buNone/>
            </a:pPr>
            <a:r>
              <a:rPr lang="en-US" dirty="0" smtClean="0"/>
              <a:t> </a:t>
            </a:r>
            <a:r>
              <a:rPr lang="en-US" dirty="0"/>
              <a:t>2</a:t>
            </a:r>
            <a:r>
              <a:rPr lang="zh-CN" altLang="en-US" dirty="0"/>
              <a:t>、个人电脑防护</a:t>
            </a:r>
            <a:endParaRPr lang="en-US" dirty="0"/>
          </a:p>
          <a:p>
            <a:pPr lvl="1"/>
            <a:r>
              <a:rPr lang="en-US" dirty="0" smtClean="0"/>
              <a:t>个人电脑防范蠕虫病毒入侵的常用方法是关闭一些不常使用的端口</a:t>
            </a:r>
            <a:endParaRPr lang="zh-CN" altLang="en-US" dirty="0" smtClean="0"/>
          </a:p>
          <a:p>
            <a:pPr lvl="1"/>
            <a:r>
              <a:rPr lang="zh-CN" altLang="en-US" dirty="0"/>
              <a:t>通过本地安全策略关闭</a:t>
            </a:r>
            <a:r>
              <a:rPr lang="zh-CN" altLang="en-US" dirty="0" smtClean="0"/>
              <a:t>端口或使用</a:t>
            </a:r>
            <a:r>
              <a:rPr lang="zh-CN" altLang="en-US" dirty="0"/>
              <a:t>其它工具软件来关闭非常用</a:t>
            </a:r>
            <a:r>
              <a:rPr lang="zh-CN" altLang="en-US" dirty="0" smtClean="0"/>
              <a:t>端口</a:t>
            </a:r>
            <a:endParaRPr lang="en-US" dirty="0"/>
          </a:p>
        </p:txBody>
      </p:sp>
    </p:spTree>
    <p:extLst>
      <p:ext uri="{BB962C8B-B14F-4D97-AF65-F5344CB8AC3E}">
        <p14:creationId xmlns:p14="http://schemas.microsoft.com/office/powerpoint/2010/main" xmlns="" val="1265555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 </a:t>
            </a:r>
            <a:r>
              <a:rPr lang="zh-CN" altLang="en-US" b="1" dirty="0"/>
              <a:t>木马分析和</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10.4.1 </a:t>
            </a:r>
            <a:r>
              <a:rPr lang="en-US" b="1" dirty="0" smtClean="0"/>
              <a:t>木马概述</a:t>
            </a:r>
            <a:endParaRPr lang="zh-CN" altLang="en-US" b="1" dirty="0" smtClean="0"/>
          </a:p>
          <a:p>
            <a:r>
              <a:rPr lang="en-US" b="1" dirty="0"/>
              <a:t>10.4.2 </a:t>
            </a:r>
            <a:r>
              <a:rPr lang="en-US" b="1" dirty="0" smtClean="0"/>
              <a:t>木马软件工作原理</a:t>
            </a:r>
            <a:endParaRPr lang="zh-CN" altLang="en-US" b="1" dirty="0" smtClean="0"/>
          </a:p>
          <a:p>
            <a:r>
              <a:rPr lang="en-US" b="1" dirty="0"/>
              <a:t>10.4.3 “</a:t>
            </a:r>
            <a:r>
              <a:rPr lang="zh-CN" altLang="en-US" b="1" dirty="0"/>
              <a:t>灰</a:t>
            </a:r>
            <a:r>
              <a:rPr lang="en-US" b="1" dirty="0"/>
              <a:t>鸽子”</a:t>
            </a:r>
            <a:r>
              <a:rPr lang="zh-CN" altLang="en-US" b="1" dirty="0"/>
              <a:t> </a:t>
            </a:r>
            <a:r>
              <a:rPr lang="en-US" b="1" dirty="0" smtClean="0"/>
              <a:t>木马分析</a:t>
            </a:r>
            <a:endParaRPr lang="zh-CN" altLang="en-US" b="1" dirty="0" smtClean="0"/>
          </a:p>
          <a:p>
            <a:r>
              <a:rPr lang="en-US" b="1" dirty="0"/>
              <a:t>10.4.4 </a:t>
            </a:r>
            <a:r>
              <a:rPr lang="zh-CN" altLang="en-US" b="1" dirty="0"/>
              <a:t>常用木马</a:t>
            </a:r>
            <a:r>
              <a:rPr lang="zh-CN" altLang="en-US" b="1" dirty="0" smtClean="0"/>
              <a:t>软件</a:t>
            </a:r>
          </a:p>
          <a:p>
            <a:r>
              <a:rPr lang="en-US" b="1" dirty="0"/>
              <a:t>10.4.5 </a:t>
            </a:r>
            <a:r>
              <a:rPr lang="zh-CN" altLang="en-US" b="1" dirty="0"/>
              <a:t>防范和清除木马</a:t>
            </a:r>
            <a:endParaRPr lang="en-US" dirty="0"/>
          </a:p>
          <a:p>
            <a:endParaRPr lang="en-US" dirty="0"/>
          </a:p>
          <a:p>
            <a:endParaRPr lang="en-US" dirty="0"/>
          </a:p>
        </p:txBody>
      </p:sp>
    </p:spTree>
    <p:extLst>
      <p:ext uri="{BB962C8B-B14F-4D97-AF65-F5344CB8AC3E}">
        <p14:creationId xmlns:p14="http://schemas.microsoft.com/office/powerpoint/2010/main" xmlns="" val="1882152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10.4.1 </a:t>
            </a:r>
            <a:r>
              <a:rPr lang="en-US" b="1" dirty="0" smtClean="0"/>
              <a:t>木马概述</a:t>
            </a:r>
            <a:endParaRPr lang="en-US" dirty="0"/>
          </a:p>
        </p:txBody>
      </p:sp>
      <p:sp>
        <p:nvSpPr>
          <p:cNvPr id="3" name="Content Placeholder 2"/>
          <p:cNvSpPr>
            <a:spLocks noGrp="1"/>
          </p:cNvSpPr>
          <p:nvPr>
            <p:ph sz="quarter" idx="13"/>
          </p:nvPr>
        </p:nvSpPr>
        <p:spPr>
          <a:xfrm>
            <a:off x="913774" y="2367092"/>
            <a:ext cx="10363826" cy="4345435"/>
          </a:xfrm>
        </p:spPr>
        <p:txBody>
          <a:bodyPr>
            <a:normAutofit fontScale="92500" lnSpcReduction="10000"/>
          </a:bodyPr>
          <a:lstStyle/>
          <a:p>
            <a:r>
              <a:rPr lang="zh-CN" altLang="en-US" dirty="0"/>
              <a:t>木马（</a:t>
            </a:r>
            <a:r>
              <a:rPr lang="en-US" dirty="0"/>
              <a:t>Trojan</a:t>
            </a:r>
            <a:r>
              <a:rPr lang="zh-CN" altLang="en-US" dirty="0"/>
              <a:t>）这个名字来源于古希腊</a:t>
            </a:r>
            <a:r>
              <a:rPr lang="zh-CN" altLang="en-US" dirty="0" smtClean="0"/>
              <a:t>传说</a:t>
            </a:r>
          </a:p>
          <a:p>
            <a:r>
              <a:rPr lang="zh-CN" altLang="en-US" dirty="0" smtClean="0"/>
              <a:t>“</a:t>
            </a:r>
            <a:r>
              <a:rPr lang="zh-CN" altLang="en-US" dirty="0"/>
              <a:t>木马”程序是目前比较流行的病毒文件，与一般的病毒不同，它不会自我繁殖，也不“刻意”地去感染其他文件，它通过将自身伪装吸引用户下载执行，向施种木马者提供打开被种者电脑的门户，使施种者可以任意毁坏、窃取被种者的文件，甚至远程操控被种者的电脑</a:t>
            </a:r>
            <a:r>
              <a:rPr lang="en-US" dirty="0"/>
              <a:t> </a:t>
            </a:r>
            <a:endParaRPr lang="zh-CN" altLang="en-US" dirty="0" smtClean="0"/>
          </a:p>
          <a:p>
            <a:r>
              <a:rPr lang="en-US" dirty="0"/>
              <a:t>木马软件的分类</a:t>
            </a:r>
            <a:endParaRPr lang="zh-CN" altLang="en-US" dirty="0"/>
          </a:p>
          <a:p>
            <a:pPr lvl="1"/>
            <a:r>
              <a:rPr lang="zh-CN" altLang="en-US" dirty="0"/>
              <a:t>常见木马包括网游木马、网银木马、下载类木马、代理类木马、</a:t>
            </a:r>
            <a:r>
              <a:rPr lang="en-US" dirty="0"/>
              <a:t>FTP</a:t>
            </a:r>
            <a:r>
              <a:rPr lang="zh-CN" altLang="en-US" dirty="0"/>
              <a:t>木马、即时通信类木马、网页点击类木马七大类</a:t>
            </a:r>
            <a:r>
              <a:rPr lang="en-US" dirty="0"/>
              <a:t> </a:t>
            </a:r>
            <a:endParaRPr lang="zh-CN" altLang="en-US" dirty="0" smtClean="0"/>
          </a:p>
          <a:p>
            <a:r>
              <a:rPr lang="zh-CN" altLang="en-US" dirty="0" smtClean="0"/>
              <a:t>木马软件的隐藏方式</a:t>
            </a:r>
            <a:r>
              <a:rPr lang="en-US" dirty="0" smtClean="0"/>
              <a:t> </a:t>
            </a:r>
            <a:endParaRPr lang="zh-CN" altLang="en-US" dirty="0" smtClean="0"/>
          </a:p>
          <a:p>
            <a:pPr lvl="1"/>
            <a:r>
              <a:rPr lang="en-US" dirty="0" smtClean="0"/>
              <a:t>木马是一种基于远程控制的病毒程序，该程序具有很强的隐蔽性和危害性，它可以在不知不觉中控制用户计算机。其主要隐藏方式包括以下几类：</a:t>
            </a:r>
          </a:p>
          <a:p>
            <a:pPr lvl="2"/>
            <a:r>
              <a:rPr lang="zh-CN" altLang="en-US" dirty="0" smtClean="0"/>
              <a:t>（</a:t>
            </a:r>
            <a:r>
              <a:rPr lang="en-US" dirty="0" smtClean="0"/>
              <a:t>1</a:t>
            </a:r>
            <a:r>
              <a:rPr lang="zh-CN" altLang="en-US" dirty="0" smtClean="0"/>
              <a:t>）集成到程序中</a:t>
            </a:r>
            <a:r>
              <a:rPr lang="en-US" dirty="0" smtClean="0"/>
              <a:t> （2）潜伏在Win.ini中（3）伪装在普通文件中（4）内置到注册表中（5）隐藏在驱动程序中（6）隐形于启动组中（7）捆绑在应用程序的启动文件中（8）设置在超级连接中</a:t>
            </a:r>
            <a:endParaRPr lang="zh-CN" altLang="en-US" dirty="0" smtClean="0"/>
          </a:p>
          <a:p>
            <a:endParaRPr lang="en-US" dirty="0"/>
          </a:p>
        </p:txBody>
      </p:sp>
    </p:spTree>
    <p:extLst>
      <p:ext uri="{BB962C8B-B14F-4D97-AF65-F5344CB8AC3E}">
        <p14:creationId xmlns:p14="http://schemas.microsoft.com/office/powerpoint/2010/main" xmlns="" val="2042430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10.4.2 </a:t>
            </a:r>
            <a:r>
              <a:rPr lang="en-US" b="1" dirty="0" smtClean="0"/>
              <a:t>木马软件工作原理</a:t>
            </a:r>
            <a:endParaRPr lang="en-US" dirty="0"/>
          </a:p>
        </p:txBody>
      </p:sp>
      <p:sp>
        <p:nvSpPr>
          <p:cNvPr id="3" name="Content Placeholder 2"/>
          <p:cNvSpPr>
            <a:spLocks noGrp="1"/>
          </p:cNvSpPr>
          <p:nvPr>
            <p:ph sz="quarter" idx="13"/>
          </p:nvPr>
        </p:nvSpPr>
        <p:spPr>
          <a:xfrm>
            <a:off x="913774" y="2367092"/>
            <a:ext cx="10363826" cy="4303872"/>
          </a:xfrm>
        </p:spPr>
        <p:txBody>
          <a:bodyPr>
            <a:normAutofit/>
          </a:bodyPr>
          <a:lstStyle/>
          <a:p>
            <a:r>
              <a:rPr lang="zh-CN" altLang="en-US" dirty="0"/>
              <a:t>一个完整的木马软件套装程序包含两部分：服务端（服务器部分）和客户端（控制器部分）</a:t>
            </a:r>
            <a:r>
              <a:rPr lang="en-US" dirty="0"/>
              <a:t> </a:t>
            </a:r>
            <a:endParaRPr lang="zh-CN" altLang="en-US" dirty="0" smtClean="0"/>
          </a:p>
          <a:p>
            <a:r>
              <a:rPr lang="zh-CN" altLang="en-US" dirty="0"/>
              <a:t>利用木马进行网络攻击的步骤大致可分为六步</a:t>
            </a:r>
            <a:r>
              <a:rPr lang="zh-CN" altLang="en-US" dirty="0" smtClean="0"/>
              <a:t>：</a:t>
            </a:r>
          </a:p>
          <a:p>
            <a:pPr lvl="1"/>
            <a:r>
              <a:rPr lang="zh-CN" altLang="en-US" dirty="0" smtClean="0"/>
              <a:t>配置木马</a:t>
            </a:r>
          </a:p>
          <a:p>
            <a:pPr lvl="1"/>
            <a:r>
              <a:rPr lang="zh-CN" altLang="en-US" dirty="0" smtClean="0"/>
              <a:t>传播木马</a:t>
            </a:r>
          </a:p>
          <a:p>
            <a:pPr lvl="1"/>
            <a:r>
              <a:rPr lang="zh-CN" altLang="en-US" dirty="0" smtClean="0"/>
              <a:t>运行木马</a:t>
            </a:r>
          </a:p>
          <a:p>
            <a:pPr lvl="1"/>
            <a:r>
              <a:rPr lang="zh-CN" altLang="en-US" dirty="0" smtClean="0"/>
              <a:t>盗取信息</a:t>
            </a:r>
          </a:p>
          <a:p>
            <a:pPr lvl="1"/>
            <a:r>
              <a:rPr lang="zh-CN" altLang="en-US" dirty="0" smtClean="0"/>
              <a:t>建立连接</a:t>
            </a:r>
          </a:p>
          <a:p>
            <a:pPr lvl="1"/>
            <a:r>
              <a:rPr lang="zh-CN" altLang="en-US" dirty="0" smtClean="0"/>
              <a:t>远程</a:t>
            </a:r>
            <a:r>
              <a:rPr lang="zh-CN" altLang="en-US" dirty="0"/>
              <a:t>控制</a:t>
            </a:r>
            <a:r>
              <a:rPr lang="en-US" dirty="0"/>
              <a:t> </a:t>
            </a:r>
          </a:p>
        </p:txBody>
      </p:sp>
    </p:spTree>
    <p:extLst>
      <p:ext uri="{BB962C8B-B14F-4D97-AF65-F5344CB8AC3E}">
        <p14:creationId xmlns:p14="http://schemas.microsoft.com/office/powerpoint/2010/main" xmlns="" val="1138643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en-US" dirty="0">
                <a:latin typeface="+mn-ea"/>
              </a:rPr>
              <a:t>实验环境：PC1作为主控方，IP地址为10.60.34.5/24，PC2作为受控方，IP地址为10.60.34.39/24。</a:t>
            </a:r>
            <a:r>
              <a:rPr lang="en-US" dirty="0">
                <a:latin typeface="+mn-ea"/>
                <a:cs typeface="SimSun" charset="0"/>
              </a:rPr>
              <a:t>操作步骤如下</a:t>
            </a:r>
            <a:r>
              <a:rPr lang="en-US" dirty="0">
                <a:latin typeface="+mn-ea"/>
              </a:rPr>
              <a:t>：</a:t>
            </a:r>
          </a:p>
          <a:p>
            <a:pPr marL="0" indent="0">
              <a:buNone/>
            </a:pPr>
            <a:r>
              <a:rPr lang="en-US" dirty="0" smtClean="0">
                <a:latin typeface="+mn-ea"/>
              </a:rPr>
              <a:t>1、</a:t>
            </a:r>
            <a:r>
              <a:rPr lang="zh-CN" altLang="en-US" dirty="0" smtClean="0">
                <a:latin typeface="+mn-ea"/>
              </a:rPr>
              <a:t>将</a:t>
            </a:r>
            <a:r>
              <a:rPr lang="en-US" dirty="0" smtClean="0">
                <a:latin typeface="+mn-ea"/>
              </a:rPr>
              <a:t> “</a:t>
            </a:r>
            <a:r>
              <a:rPr lang="zh-CN" altLang="en-US" dirty="0">
                <a:latin typeface="+mn-ea"/>
              </a:rPr>
              <a:t>灰</a:t>
            </a:r>
            <a:r>
              <a:rPr lang="en-US" dirty="0" smtClean="0">
                <a:latin typeface="+mn-ea"/>
              </a:rPr>
              <a:t>鸽子黑客手册专版</a:t>
            </a:r>
            <a:r>
              <a:rPr lang="en-US" cap="none" dirty="0" smtClean="0">
                <a:latin typeface="+mn-ea"/>
              </a:rPr>
              <a:t>.rar</a:t>
            </a:r>
            <a:r>
              <a:rPr lang="en-US" dirty="0" smtClean="0">
                <a:latin typeface="+mn-ea"/>
              </a:rPr>
              <a:t>”</a:t>
            </a:r>
            <a:r>
              <a:rPr lang="en-US" dirty="0">
                <a:latin typeface="+mn-ea"/>
              </a:rPr>
              <a:t>下载到PC1电脑后，解压。</a:t>
            </a:r>
          </a:p>
          <a:p>
            <a:pPr marL="0" indent="0">
              <a:buNone/>
            </a:pPr>
            <a:r>
              <a:rPr lang="en-US" dirty="0">
                <a:latin typeface="+mn-ea"/>
              </a:rPr>
              <a:t>2、双击“</a:t>
            </a:r>
            <a:r>
              <a:rPr lang="en-US" dirty="0" smtClean="0">
                <a:latin typeface="+mn-ea"/>
              </a:rPr>
              <a:t>N</a:t>
            </a:r>
            <a:r>
              <a:rPr lang="en-US" cap="none" dirty="0" smtClean="0">
                <a:latin typeface="+mn-ea"/>
              </a:rPr>
              <a:t>ohackeg.exe</a:t>
            </a:r>
            <a:r>
              <a:rPr lang="en-US" dirty="0" smtClean="0">
                <a:latin typeface="+mn-ea"/>
              </a:rPr>
              <a:t>”，</a:t>
            </a:r>
            <a:r>
              <a:rPr lang="zh-CN" altLang="en-US" dirty="0" smtClean="0">
                <a:latin typeface="+mn-ea"/>
              </a:rPr>
              <a:t>将</a:t>
            </a:r>
            <a:r>
              <a:rPr lang="en-US" dirty="0" smtClean="0">
                <a:latin typeface="+mn-ea"/>
              </a:rPr>
              <a:t>出现灰鸽子主控端界面</a:t>
            </a:r>
            <a:r>
              <a:rPr lang="en-US" dirty="0">
                <a:latin typeface="+mn-ea"/>
              </a:rPr>
              <a:t>，如图</a:t>
            </a:r>
            <a:r>
              <a:rPr lang="en-US" dirty="0" smtClean="0">
                <a:latin typeface="+mn-ea"/>
              </a:rPr>
              <a:t>10-26</a:t>
            </a:r>
            <a:r>
              <a:rPr lang="zh-CN" altLang="en-US" dirty="0" smtClean="0">
                <a:latin typeface="+mn-ea"/>
              </a:rPr>
              <a:t>所</a:t>
            </a:r>
            <a:r>
              <a:rPr lang="en-US" dirty="0" smtClean="0">
                <a:latin typeface="+mn-ea"/>
              </a:rPr>
              <a:t>示</a:t>
            </a:r>
            <a:r>
              <a:rPr lang="en-US" dirty="0">
                <a:latin typeface="+mn-ea"/>
              </a:rPr>
              <a:t>。</a:t>
            </a:r>
          </a:p>
          <a:p>
            <a:endParaRPr lang="en-US" dirty="0">
              <a:latin typeface="+mn-ea"/>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33141" y="4203837"/>
            <a:ext cx="3325091" cy="226243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433141" y="6466270"/>
            <a:ext cx="3325091" cy="369332"/>
          </a:xfrm>
          <a:prstGeom prst="rect">
            <a:avLst/>
          </a:prstGeom>
          <a:noFill/>
        </p:spPr>
        <p:txBody>
          <a:bodyPr wrap="square" rtlCol="0">
            <a:spAutoFit/>
          </a:bodyPr>
          <a:lstStyle/>
          <a:p>
            <a:pPr algn="ctr"/>
            <a:r>
              <a:rPr lang="zh-CN" altLang="en-US" b="1" dirty="0"/>
              <a:t>图</a:t>
            </a:r>
            <a:r>
              <a:rPr lang="en-US" b="1" dirty="0"/>
              <a:t>10-26 </a:t>
            </a:r>
            <a:r>
              <a:rPr lang="zh-CN" altLang="en-US" b="1" dirty="0"/>
              <a:t>灰鸽子主控端</a:t>
            </a:r>
            <a:r>
              <a:rPr lang="zh-CN" altLang="en-US" b="1" dirty="0" smtClean="0"/>
              <a:t>界面</a:t>
            </a:r>
            <a:endParaRPr lang="en-US" dirty="0"/>
          </a:p>
        </p:txBody>
      </p:sp>
    </p:spTree>
    <p:extLst>
      <p:ext uri="{BB962C8B-B14F-4D97-AF65-F5344CB8AC3E}">
        <p14:creationId xmlns:p14="http://schemas.microsoft.com/office/powerpoint/2010/main" xmlns="" val="18386364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en-US" dirty="0">
                <a:latin typeface="SimSun" charset="0"/>
                <a:ea typeface="SimSun" charset="0"/>
                <a:cs typeface="SimSun" charset="0"/>
              </a:rPr>
              <a:t>3、点击界面中的“配置服务程序”，出现服务器配置界面，如图10-27所示。</a:t>
            </a:r>
          </a:p>
          <a:p>
            <a:pPr marL="0" indent="0">
              <a:buNone/>
            </a:pPr>
            <a:r>
              <a:rPr lang="en-US" dirty="0">
                <a:latin typeface="SimSun" charset="0"/>
                <a:ea typeface="SimSun" charset="0"/>
                <a:cs typeface="SimSun" charset="0"/>
              </a:rPr>
              <a:t>4、在最上面的文本框中输入PC1的IP地址：10.60.34.5，然后点击 “生成服务器”按钮，弹出服务器配置成功的对话框，如图10-28所示，</a:t>
            </a:r>
            <a:r>
              <a:rPr lang="en-US" dirty="0" smtClean="0">
                <a:latin typeface="SimSun" charset="0"/>
                <a:ea typeface="SimSun" charset="0"/>
                <a:cs typeface="SimSun" charset="0"/>
              </a:rPr>
              <a:t>同时会在保存路径所在文件夹中生成一个</a:t>
            </a:r>
            <a:r>
              <a:rPr lang="en-US" cap="none" dirty="0" smtClean="0">
                <a:latin typeface="SimSun" charset="0"/>
                <a:ea typeface="SimSun" charset="0"/>
                <a:cs typeface="SimSun" charset="0"/>
              </a:rPr>
              <a:t>server.exe</a:t>
            </a:r>
            <a:r>
              <a:rPr lang="en-US" dirty="0" smtClean="0">
                <a:latin typeface="SimSun" charset="0"/>
                <a:ea typeface="SimSun" charset="0"/>
                <a:cs typeface="SimSun" charset="0"/>
              </a:rPr>
              <a:t>文件</a:t>
            </a:r>
            <a:r>
              <a:rPr lang="en-US" dirty="0">
                <a:latin typeface="SimSun" charset="0"/>
                <a:ea typeface="SimSun" charset="0"/>
                <a:cs typeface="SimSun" charset="0"/>
              </a:rPr>
              <a:t>。</a:t>
            </a:r>
          </a:p>
          <a:p>
            <a:pPr marL="0" indent="0">
              <a:buNone/>
            </a:pP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441454" y="6425598"/>
            <a:ext cx="3308467" cy="369332"/>
          </a:xfrm>
          <a:prstGeom prst="rect">
            <a:avLst/>
          </a:prstGeom>
          <a:noFill/>
        </p:spPr>
        <p:txBody>
          <a:bodyPr wrap="square" rtlCol="0">
            <a:spAutoFit/>
          </a:bodyPr>
          <a:lstStyle/>
          <a:p>
            <a:pPr algn="ctr"/>
            <a:r>
              <a:rPr lang="zh-CN" altLang="en-US" b="1" dirty="0"/>
              <a:t>图</a:t>
            </a:r>
            <a:r>
              <a:rPr lang="en-US" b="1" dirty="0"/>
              <a:t>10-27 </a:t>
            </a:r>
            <a:r>
              <a:rPr lang="zh-CN" altLang="en-US" b="1" dirty="0"/>
              <a:t>服务器配置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descr="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700654" y="4079145"/>
            <a:ext cx="1828800" cy="10541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descr="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41454" y="3828353"/>
            <a:ext cx="3308466" cy="2609784"/>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7952509" y="5133245"/>
            <a:ext cx="3325091" cy="369332"/>
          </a:xfrm>
          <a:prstGeom prst="rect">
            <a:avLst/>
          </a:prstGeom>
          <a:noFill/>
        </p:spPr>
        <p:txBody>
          <a:bodyPr wrap="square" rtlCol="0">
            <a:spAutoFit/>
          </a:bodyPr>
          <a:lstStyle/>
          <a:p>
            <a:pPr algn="ctr"/>
            <a:r>
              <a:rPr lang="zh-CN" altLang="en-US" b="1" dirty="0"/>
              <a:t>图</a:t>
            </a:r>
            <a:r>
              <a:rPr lang="en-US" b="1" dirty="0"/>
              <a:t>10-28 </a:t>
            </a:r>
            <a:r>
              <a:rPr lang="zh-CN" altLang="en-US" b="1" dirty="0"/>
              <a:t>配置服务器成功提示</a:t>
            </a:r>
            <a:endParaRPr lang="en-US" dirty="0"/>
          </a:p>
        </p:txBody>
      </p:sp>
    </p:spTree>
    <p:extLst>
      <p:ext uri="{BB962C8B-B14F-4D97-AF65-F5344CB8AC3E}">
        <p14:creationId xmlns:p14="http://schemas.microsoft.com/office/powerpoint/2010/main" xmlns="" val="1384295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en-US" dirty="0"/>
              <a:t>5</a:t>
            </a:r>
            <a:r>
              <a:rPr lang="zh-CN" altLang="en-US" dirty="0"/>
              <a:t>、</a:t>
            </a:r>
            <a:r>
              <a:rPr lang="zh-CN" altLang="en-US" dirty="0" smtClean="0"/>
              <a:t>将</a:t>
            </a:r>
            <a:r>
              <a:rPr lang="en-US" cap="none" dirty="0" err="1" smtClean="0"/>
              <a:t>server.exe</a:t>
            </a:r>
            <a:r>
              <a:rPr lang="zh-CN" altLang="en-US" dirty="0" smtClean="0"/>
              <a:t>文件</a:t>
            </a:r>
            <a:r>
              <a:rPr lang="zh-CN" altLang="en-US" dirty="0"/>
              <a:t>发送给</a:t>
            </a:r>
            <a:r>
              <a:rPr lang="en-US" dirty="0"/>
              <a:t>PC2</a:t>
            </a:r>
            <a:r>
              <a:rPr lang="zh-CN" altLang="en-US" dirty="0"/>
              <a:t>，然后在该台计算机上双击运行</a:t>
            </a:r>
            <a:r>
              <a:rPr lang="zh-CN" altLang="en-US" dirty="0" smtClean="0"/>
              <a:t>这个</a:t>
            </a:r>
            <a:r>
              <a:rPr lang="en-US" cap="none" dirty="0" err="1"/>
              <a:t>server.exe</a:t>
            </a:r>
            <a:r>
              <a:rPr lang="zh-CN" altLang="en-US" dirty="0" smtClean="0"/>
              <a:t>文件</a:t>
            </a:r>
            <a:r>
              <a:rPr lang="zh-CN" altLang="en-US" dirty="0"/>
              <a:t>，这样</a:t>
            </a:r>
            <a:r>
              <a:rPr lang="en-US" dirty="0"/>
              <a:t>PC1</a:t>
            </a:r>
            <a:r>
              <a:rPr lang="zh-CN" altLang="en-US" dirty="0"/>
              <a:t>就可以控制</a:t>
            </a:r>
            <a:r>
              <a:rPr lang="en-US" dirty="0"/>
              <a:t>PC2</a:t>
            </a:r>
            <a:r>
              <a:rPr lang="zh-CN" altLang="en-US" dirty="0"/>
              <a:t>了，如图</a:t>
            </a:r>
            <a:r>
              <a:rPr lang="en-US" dirty="0"/>
              <a:t>10-29</a:t>
            </a:r>
            <a:r>
              <a:rPr lang="zh-CN" altLang="en-US" dirty="0"/>
              <a:t>所示</a:t>
            </a:r>
            <a:r>
              <a:rPr lang="en-US" dirty="0"/>
              <a:t> </a:t>
            </a:r>
            <a:r>
              <a:rPr lang="zh-CN" altLang="en-US" dirty="0" smtClean="0"/>
              <a:t>。</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441454" y="6425598"/>
            <a:ext cx="3308467" cy="369332"/>
          </a:xfrm>
          <a:prstGeom prst="rect">
            <a:avLst/>
          </a:prstGeom>
          <a:noFill/>
        </p:spPr>
        <p:txBody>
          <a:bodyPr wrap="square" rtlCol="0">
            <a:spAutoFit/>
          </a:bodyPr>
          <a:lstStyle/>
          <a:p>
            <a:pPr algn="ctr"/>
            <a:r>
              <a:rPr lang="zh-CN" altLang="en-US" b="1" dirty="0"/>
              <a:t>图</a:t>
            </a:r>
            <a:r>
              <a:rPr lang="en-US" b="1" dirty="0"/>
              <a:t>10-29 PC1</a:t>
            </a:r>
            <a:r>
              <a:rPr lang="zh-CN" altLang="en-US" b="1" dirty="0"/>
              <a:t>实现对</a:t>
            </a:r>
            <a:r>
              <a:rPr lang="en-US" b="1" dirty="0"/>
              <a:t>PC2</a:t>
            </a:r>
            <a:r>
              <a:rPr lang="zh-CN" altLang="en-US" b="1" dirty="0"/>
              <a:t>的控制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56561" y="3126984"/>
            <a:ext cx="4478251" cy="32986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393272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在“自动上线主机”一栏中会列出受控方的电脑，如果有多台受控均会显示，每台受控方电脑的各个磁盘都清楚地暴露在主控方的控制界面上。如果想把对方的资源复制过来，只要选中右边的资源，然后单击鼠标右键，选择“文件（夹）下载至”选项，就可以把受控方的资料下载过来，如图</a:t>
            </a:r>
            <a:r>
              <a:rPr lang="en-US" dirty="0"/>
              <a:t>10-30</a:t>
            </a:r>
            <a:r>
              <a:rPr lang="zh-CN" altLang="en-US" dirty="0"/>
              <a:t>所示</a:t>
            </a:r>
            <a:r>
              <a:rPr lang="en-US" dirty="0"/>
              <a:t> </a:t>
            </a:r>
            <a:r>
              <a:rPr lang="zh-CN" altLang="en-US" dirty="0" smtClean="0"/>
              <a:t>。</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70989" y="6425598"/>
            <a:ext cx="3492851" cy="369332"/>
          </a:xfrm>
          <a:prstGeom prst="rect">
            <a:avLst/>
          </a:prstGeom>
          <a:noFill/>
        </p:spPr>
        <p:txBody>
          <a:bodyPr wrap="square" rtlCol="0">
            <a:spAutoFit/>
          </a:bodyPr>
          <a:lstStyle/>
          <a:p>
            <a:pPr algn="ctr"/>
            <a:r>
              <a:rPr lang="zh-CN" altLang="en-US" b="1" dirty="0"/>
              <a:t>图</a:t>
            </a:r>
            <a:r>
              <a:rPr lang="en-US" b="1" dirty="0"/>
              <a:t>10-30 </a:t>
            </a:r>
            <a:r>
              <a:rPr lang="zh-CN" altLang="en-US" b="1" dirty="0"/>
              <a:t>复制受控方的磁盘文件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descr="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70989" y="3942772"/>
            <a:ext cx="3563315" cy="2482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44222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en-US" dirty="0"/>
              <a:t>7</a:t>
            </a:r>
            <a:r>
              <a:rPr lang="zh-CN" altLang="en-US" dirty="0"/>
              <a:t>、主控方一旦控制了受控方，不但可以把对方的资料复制过来，同时还可以进行其他的操作，比如修改注册表，让对方关机</a:t>
            </a:r>
            <a:r>
              <a:rPr lang="en-US" dirty="0"/>
              <a:t>/</a:t>
            </a:r>
            <a:r>
              <a:rPr lang="zh-CN" altLang="en-US" dirty="0"/>
              <a:t>重启，向对方发送命令等，如图</a:t>
            </a:r>
            <a:r>
              <a:rPr lang="en-US" dirty="0"/>
              <a:t>10-31</a:t>
            </a:r>
            <a:r>
              <a:rPr lang="zh-CN" altLang="en-US" dirty="0"/>
              <a:t>所示</a:t>
            </a:r>
            <a:r>
              <a:rPr lang="en-US" dirty="0"/>
              <a:t> </a:t>
            </a:r>
            <a:r>
              <a:rPr lang="zh-CN" altLang="en-US" dirty="0" smtClean="0"/>
              <a:t>。</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49261" y="5791199"/>
            <a:ext cx="3492851" cy="369332"/>
          </a:xfrm>
          <a:prstGeom prst="rect">
            <a:avLst/>
          </a:prstGeom>
          <a:noFill/>
        </p:spPr>
        <p:txBody>
          <a:bodyPr wrap="square" rtlCol="0">
            <a:spAutoFit/>
          </a:bodyPr>
          <a:lstStyle/>
          <a:p>
            <a:pPr algn="ctr"/>
            <a:r>
              <a:rPr lang="zh-CN" altLang="en-US" b="1" dirty="0"/>
              <a:t>图</a:t>
            </a:r>
            <a:r>
              <a:rPr lang="en-US" b="1" dirty="0"/>
              <a:t>10-31 </a:t>
            </a:r>
            <a:r>
              <a:rPr lang="zh-CN" altLang="en-US" b="1" dirty="0"/>
              <a:t>对受控方的命令广播</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descr="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85837" y="3314699"/>
            <a:ext cx="5219700" cy="2476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4493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10.1 </a:t>
            </a:r>
            <a:r>
              <a:rPr lang="zh-CN" altLang="en-US" b="1" dirty="0"/>
              <a:t>计算机病毒</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en-US" b="1" dirty="0"/>
              <a:t>10.1.1 </a:t>
            </a:r>
            <a:r>
              <a:rPr lang="zh-CN" altLang="en-US" b="1" dirty="0"/>
              <a:t>计算机病毒的定义</a:t>
            </a:r>
            <a:endParaRPr lang="zh-CN" altLang="en-US" b="1" dirty="0" smtClean="0"/>
          </a:p>
          <a:p>
            <a:r>
              <a:rPr lang="en-US" b="1" dirty="0" smtClean="0"/>
              <a:t>10.1.2 </a:t>
            </a:r>
            <a:r>
              <a:rPr lang="zh-CN" altLang="en-US" b="1" dirty="0"/>
              <a:t>计算机病毒的</a:t>
            </a:r>
            <a:r>
              <a:rPr lang="zh-CN" altLang="en-US" b="1" dirty="0" smtClean="0"/>
              <a:t>特征</a:t>
            </a:r>
          </a:p>
          <a:p>
            <a:r>
              <a:rPr lang="en-US" b="1" dirty="0"/>
              <a:t>10.1.3 </a:t>
            </a:r>
            <a:r>
              <a:rPr lang="zh-CN" altLang="en-US" b="1" dirty="0"/>
              <a:t>计算机病毒的</a:t>
            </a:r>
            <a:r>
              <a:rPr lang="zh-CN" altLang="en-US" b="1" dirty="0" smtClean="0"/>
              <a:t>分类</a:t>
            </a:r>
          </a:p>
          <a:p>
            <a:r>
              <a:rPr lang="en-US" b="1" dirty="0" smtClean="0"/>
              <a:t>10.1.4 </a:t>
            </a:r>
            <a:r>
              <a:rPr lang="zh-CN" altLang="en-US" b="1" dirty="0"/>
              <a:t>防病毒软件</a:t>
            </a:r>
            <a:endParaRPr lang="en-US" dirty="0"/>
          </a:p>
        </p:txBody>
      </p:sp>
    </p:spTree>
    <p:extLst>
      <p:ext uri="{BB962C8B-B14F-4D97-AF65-F5344CB8AC3E}">
        <p14:creationId xmlns:p14="http://schemas.microsoft.com/office/powerpoint/2010/main" xmlns="" val="480897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pPr marL="0" indent="0">
              <a:buNone/>
            </a:pPr>
            <a:r>
              <a:rPr lang="zh-CN" altLang="en-US" dirty="0"/>
              <a:t>在实验中</a:t>
            </a:r>
            <a:r>
              <a:rPr lang="zh-CN" altLang="en-US" dirty="0" smtClean="0"/>
              <a:t>，</a:t>
            </a:r>
            <a:r>
              <a:rPr lang="en-US" cap="none" dirty="0" err="1" smtClean="0"/>
              <a:t>server.exe</a:t>
            </a:r>
            <a:r>
              <a:rPr lang="zh-CN" altLang="en-US" dirty="0" smtClean="0"/>
              <a:t>程序</a:t>
            </a:r>
            <a:r>
              <a:rPr lang="zh-CN" altLang="en-US" dirty="0"/>
              <a:t>是主动复制过去的，而在现实中</a:t>
            </a:r>
            <a:r>
              <a:rPr lang="zh-CN" altLang="en-US" dirty="0" smtClean="0"/>
              <a:t>这个</a:t>
            </a:r>
            <a:r>
              <a:rPr lang="en-US" cap="none" dirty="0" err="1" smtClean="0"/>
              <a:t>server.exe</a:t>
            </a:r>
            <a:r>
              <a:rPr lang="zh-CN" altLang="en-US" dirty="0" smtClean="0"/>
              <a:t>文件</a:t>
            </a:r>
            <a:r>
              <a:rPr lang="zh-CN" altLang="en-US" dirty="0"/>
              <a:t>可能会嵌入在其他正常程序中，让使用者不知不觉地感染了，比如嵌在某视频中、邮箱的附件中、吸引人的网页中等，在点击的时候便不知不觉地运行了</a:t>
            </a:r>
            <a:r>
              <a:rPr lang="en-US" dirty="0"/>
              <a:t> </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4758401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r>
              <a:rPr lang="zh-CN" altLang="en-US" dirty="0" smtClean="0"/>
              <a:t>以</a:t>
            </a:r>
            <a:r>
              <a:rPr lang="zh-CN" altLang="en-US" dirty="0"/>
              <a:t>最常用的木马捆绑工具</a:t>
            </a:r>
            <a:r>
              <a:rPr lang="en-US" altLang="zh-CN" dirty="0"/>
              <a:t>—</a:t>
            </a:r>
            <a:r>
              <a:rPr lang="en-US" dirty="0" smtClean="0"/>
              <a:t>W</a:t>
            </a:r>
            <a:r>
              <a:rPr lang="en-US" cap="none" dirty="0" smtClean="0"/>
              <a:t>in</a:t>
            </a:r>
            <a:r>
              <a:rPr lang="en-US" dirty="0" smtClean="0"/>
              <a:t>RAR</a:t>
            </a:r>
            <a:r>
              <a:rPr lang="zh-CN" altLang="en-US" dirty="0"/>
              <a:t>压缩软件为例介绍捆绑木马的</a:t>
            </a:r>
            <a:r>
              <a:rPr lang="zh-CN" altLang="en-US" dirty="0" smtClean="0"/>
              <a:t>方法</a:t>
            </a:r>
            <a:endParaRPr lang="en-US" dirty="0"/>
          </a:p>
          <a:p>
            <a:pPr marL="457200" lvl="1" indent="0">
              <a:buNone/>
            </a:pPr>
            <a:r>
              <a:rPr lang="en-US" dirty="0"/>
              <a:t>1</a:t>
            </a:r>
            <a:r>
              <a:rPr lang="zh-CN" altLang="en-US" dirty="0"/>
              <a:t>、同时选中金山毒霸的“冲击波”专杀工具程序文件</a:t>
            </a:r>
            <a:r>
              <a:rPr lang="zh-CN" altLang="en-US" dirty="0" smtClean="0"/>
              <a:t>“</a:t>
            </a:r>
            <a:r>
              <a:rPr lang="en-US" cap="none" dirty="0" err="1" smtClean="0"/>
              <a:t>Duba_Sdbot.exe</a:t>
            </a:r>
            <a:r>
              <a:rPr lang="zh-CN" altLang="en-US" dirty="0" smtClean="0"/>
              <a:t>”</a:t>
            </a:r>
            <a:r>
              <a:rPr lang="zh-CN" altLang="en-US" dirty="0"/>
              <a:t>和一张图片文件“测试</a:t>
            </a:r>
            <a:r>
              <a:rPr lang="zh-CN" altLang="en-US" dirty="0" smtClean="0"/>
              <a:t>图片</a:t>
            </a:r>
            <a:r>
              <a:rPr lang="en-US" cap="none" dirty="0" smtClean="0"/>
              <a:t>.jpg</a:t>
            </a:r>
            <a:r>
              <a:rPr lang="zh-CN" altLang="en-US" dirty="0" smtClean="0"/>
              <a:t>”</a:t>
            </a:r>
            <a:r>
              <a:rPr lang="zh-CN" altLang="en-US" dirty="0"/>
              <a:t>，点击鼠标右键，添加为压缩文件，如图</a:t>
            </a:r>
            <a:r>
              <a:rPr lang="en-US" dirty="0"/>
              <a:t>10-32</a:t>
            </a:r>
            <a:r>
              <a:rPr lang="zh-CN" altLang="en-US" dirty="0"/>
              <a:t>所示</a:t>
            </a:r>
            <a:r>
              <a:rPr lang="en-US" dirty="0"/>
              <a:t> </a:t>
            </a:r>
            <a:endParaRPr lang="zh-CN" altLang="en-US" dirty="0" smtClean="0"/>
          </a:p>
          <a:p>
            <a:pPr marL="457200" lvl="1" indent="0">
              <a:buNone/>
            </a:pPr>
            <a:r>
              <a:rPr lang="en-US" dirty="0"/>
              <a:t>2</a:t>
            </a:r>
            <a:r>
              <a:rPr lang="zh-CN" altLang="en-US" dirty="0"/>
              <a:t>、打开这个生成的</a:t>
            </a:r>
            <a:r>
              <a:rPr lang="en-US" dirty="0"/>
              <a:t>RAR</a:t>
            </a:r>
            <a:r>
              <a:rPr lang="zh-CN" altLang="en-US" dirty="0"/>
              <a:t>文件，选中任务拦上的“自解压”，在弹出的对话框中选择“高级自解压选项”，如图</a:t>
            </a:r>
            <a:r>
              <a:rPr lang="en-US" dirty="0"/>
              <a:t>10-33</a:t>
            </a:r>
            <a:r>
              <a:rPr lang="zh-CN" altLang="en-US" dirty="0"/>
              <a:t>所示</a:t>
            </a:r>
            <a:r>
              <a:rPr lang="en-US" dirty="0"/>
              <a:t> </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342140" y="6488668"/>
            <a:ext cx="2897337" cy="369332"/>
          </a:xfrm>
          <a:prstGeom prst="rect">
            <a:avLst/>
          </a:prstGeom>
          <a:noFill/>
        </p:spPr>
        <p:txBody>
          <a:bodyPr wrap="square" rtlCol="0">
            <a:spAutoFit/>
          </a:bodyPr>
          <a:lstStyle/>
          <a:p>
            <a:pPr algn="ctr"/>
            <a:r>
              <a:rPr lang="zh-CN" altLang="en-US" b="1" dirty="0"/>
              <a:t>图</a:t>
            </a:r>
            <a:r>
              <a:rPr lang="en-US" b="1" dirty="0"/>
              <a:t>10-32 </a:t>
            </a:r>
            <a:r>
              <a:rPr lang="zh-CN" altLang="en-US" b="1" dirty="0"/>
              <a:t>添加压缩文件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5792394" y="6488668"/>
            <a:ext cx="3883620" cy="369332"/>
          </a:xfrm>
          <a:prstGeom prst="rect">
            <a:avLst/>
          </a:prstGeom>
          <a:noFill/>
        </p:spPr>
        <p:txBody>
          <a:bodyPr wrap="square" rtlCol="0">
            <a:spAutoFit/>
          </a:bodyPr>
          <a:lstStyle/>
          <a:p>
            <a:pPr algn="ctr"/>
            <a:r>
              <a:rPr lang="zh-CN" altLang="en-US" b="1" dirty="0"/>
              <a:t>图</a:t>
            </a:r>
            <a:r>
              <a:rPr lang="en-US" b="1" dirty="0"/>
              <a:t>10-33 </a:t>
            </a:r>
            <a:r>
              <a:rPr lang="zh-CN" altLang="en-US" b="1" dirty="0"/>
              <a:t>打开</a:t>
            </a:r>
            <a:r>
              <a:rPr lang="en-US" b="1" dirty="0"/>
              <a:t>WinRAR</a:t>
            </a:r>
            <a:r>
              <a:rPr lang="zh-CN" altLang="en-US" b="1" dirty="0"/>
              <a:t>高级自解压选项</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991900" y="3885707"/>
            <a:ext cx="3484609" cy="260296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42140" y="4324392"/>
            <a:ext cx="2897337" cy="21642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83045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r>
              <a:rPr lang="zh-CN" altLang="en-US" dirty="0" smtClean="0"/>
              <a:t>以</a:t>
            </a:r>
            <a:r>
              <a:rPr lang="zh-CN" altLang="en-US" dirty="0"/>
              <a:t>最常用的木马捆绑工具</a:t>
            </a:r>
            <a:r>
              <a:rPr lang="en-US" altLang="zh-CN" dirty="0"/>
              <a:t>—</a:t>
            </a:r>
            <a:r>
              <a:rPr lang="en-US" dirty="0" smtClean="0"/>
              <a:t>W</a:t>
            </a:r>
            <a:r>
              <a:rPr lang="en-US" cap="none" dirty="0" smtClean="0"/>
              <a:t>in</a:t>
            </a:r>
            <a:r>
              <a:rPr lang="en-US" dirty="0" smtClean="0"/>
              <a:t>RAR</a:t>
            </a:r>
            <a:r>
              <a:rPr lang="zh-CN" altLang="en-US" dirty="0"/>
              <a:t>压缩软件为例介绍捆绑木马的</a:t>
            </a:r>
            <a:r>
              <a:rPr lang="zh-CN" altLang="en-US" dirty="0" smtClean="0"/>
              <a:t>方法</a:t>
            </a:r>
            <a:endParaRPr lang="en-US" dirty="0"/>
          </a:p>
          <a:p>
            <a:pPr marL="457200" lvl="1" indent="0">
              <a:buNone/>
            </a:pPr>
            <a:r>
              <a:rPr lang="zh-CN" altLang="en-US" cap="none" dirty="0" smtClean="0"/>
              <a:t>在解压路径中写上你要解压的路径，例如：“</a:t>
            </a:r>
            <a:r>
              <a:rPr lang="en-US" cap="none" dirty="0" smtClean="0"/>
              <a:t>%</a:t>
            </a:r>
            <a:r>
              <a:rPr lang="en-US" cap="none" dirty="0" err="1" smtClean="0"/>
              <a:t>systemroot</a:t>
            </a:r>
            <a:r>
              <a:rPr lang="en-US" cap="none" dirty="0" smtClean="0"/>
              <a:t>%\temp</a:t>
            </a:r>
            <a:r>
              <a:rPr lang="zh-CN" altLang="en-US" cap="none" dirty="0" smtClean="0"/>
              <a:t>”（表示系统安装目录下的</a:t>
            </a:r>
            <a:r>
              <a:rPr lang="en-US" cap="none" dirty="0" smtClean="0"/>
              <a:t>temp</a:t>
            </a:r>
            <a:r>
              <a:rPr lang="zh-CN" altLang="en-US" cap="none" dirty="0" smtClean="0"/>
              <a:t>文件夹，一般是</a:t>
            </a:r>
            <a:r>
              <a:rPr lang="en-US" cap="none" dirty="0" smtClean="0"/>
              <a:t>c:\</a:t>
            </a:r>
            <a:r>
              <a:rPr lang="en-US" cap="none" dirty="0" err="1" smtClean="0"/>
              <a:t>winnt</a:t>
            </a:r>
            <a:r>
              <a:rPr lang="en-US" cap="none" dirty="0" smtClean="0"/>
              <a:t>\temp</a:t>
            </a:r>
            <a:r>
              <a:rPr lang="zh-CN" altLang="en-US" cap="none" dirty="0" smtClean="0"/>
              <a:t>文件夹），然后在“解压后运行”里面输入</a:t>
            </a:r>
            <a:r>
              <a:rPr lang="en-US" cap="none" dirty="0" smtClean="0"/>
              <a:t>exe</a:t>
            </a:r>
            <a:r>
              <a:rPr lang="zh-CN" altLang="en-US" cap="none" dirty="0" smtClean="0"/>
              <a:t>程序的文件名，“解压前运行”里面输入图片的文件名，如图</a:t>
            </a:r>
            <a:r>
              <a:rPr lang="en-US" cap="none" dirty="0" smtClean="0"/>
              <a:t>10-34</a:t>
            </a:r>
            <a:r>
              <a:rPr lang="zh-CN" altLang="en-US" cap="none" dirty="0" smtClean="0"/>
              <a:t>所示</a:t>
            </a:r>
            <a:endParaRPr lang="en-US" cap="none"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50510" y="6488668"/>
            <a:ext cx="3890356" cy="369332"/>
          </a:xfrm>
          <a:prstGeom prst="rect">
            <a:avLst/>
          </a:prstGeom>
          <a:noFill/>
        </p:spPr>
        <p:txBody>
          <a:bodyPr wrap="square" rtlCol="0">
            <a:spAutoFit/>
          </a:bodyPr>
          <a:lstStyle/>
          <a:p>
            <a:pPr algn="ctr"/>
            <a:r>
              <a:rPr lang="zh-CN" altLang="en-US" b="1" dirty="0"/>
              <a:t>图</a:t>
            </a:r>
            <a:r>
              <a:rPr lang="en-US" b="1" dirty="0"/>
              <a:t>10-34 </a:t>
            </a:r>
            <a:r>
              <a:rPr lang="zh-CN" altLang="en-US" b="1" dirty="0"/>
              <a:t>输入高级自解压选项参数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50509" y="3807604"/>
            <a:ext cx="3890356" cy="26810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143546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r>
              <a:rPr lang="zh-CN" altLang="en-US" dirty="0" smtClean="0"/>
              <a:t>以</a:t>
            </a:r>
            <a:r>
              <a:rPr lang="zh-CN" altLang="en-US" dirty="0"/>
              <a:t>最常用的木马捆绑工具</a:t>
            </a:r>
            <a:r>
              <a:rPr lang="en-US" altLang="zh-CN" dirty="0"/>
              <a:t>—</a:t>
            </a:r>
            <a:r>
              <a:rPr lang="en-US" dirty="0" smtClean="0"/>
              <a:t>W</a:t>
            </a:r>
            <a:r>
              <a:rPr lang="en-US" cap="none" dirty="0" smtClean="0"/>
              <a:t>in</a:t>
            </a:r>
            <a:r>
              <a:rPr lang="en-US" dirty="0" smtClean="0"/>
              <a:t>RAR</a:t>
            </a:r>
            <a:r>
              <a:rPr lang="zh-CN" altLang="en-US" dirty="0"/>
              <a:t>压缩软件为例介绍捆绑木马的</a:t>
            </a:r>
            <a:r>
              <a:rPr lang="zh-CN" altLang="en-US" dirty="0" smtClean="0"/>
              <a:t>方法</a:t>
            </a:r>
            <a:endParaRPr lang="en-US" dirty="0"/>
          </a:p>
          <a:p>
            <a:pPr marL="457200" lvl="1" indent="0">
              <a:buNone/>
            </a:pPr>
            <a:r>
              <a:rPr lang="en-US" dirty="0"/>
              <a:t>3</a:t>
            </a:r>
            <a:r>
              <a:rPr lang="zh-CN" altLang="en-US" dirty="0"/>
              <a:t>、在“模式”选项卡里，选择“全部隐藏”，如图</a:t>
            </a:r>
            <a:r>
              <a:rPr lang="en-US" dirty="0"/>
              <a:t>10-35</a:t>
            </a:r>
            <a:r>
              <a:rPr lang="zh-CN" altLang="en-US" dirty="0"/>
              <a:t>所示</a:t>
            </a:r>
            <a:r>
              <a:rPr lang="en-US" dirty="0"/>
              <a:t> </a:t>
            </a:r>
            <a:endParaRPr lang="zh-CN" altLang="en-US" dirty="0" smtClean="0"/>
          </a:p>
          <a:p>
            <a:pPr marL="457200" lvl="1" indent="0">
              <a:buNone/>
            </a:pPr>
            <a:r>
              <a:rPr lang="en-US" dirty="0"/>
              <a:t>4</a:t>
            </a:r>
            <a:r>
              <a:rPr lang="zh-CN" altLang="en-US" dirty="0"/>
              <a:t>、点击“确定”后生成</a:t>
            </a:r>
            <a:r>
              <a:rPr lang="en-US" dirty="0" smtClean="0"/>
              <a:t>W</a:t>
            </a:r>
            <a:r>
              <a:rPr lang="en-US" cap="none" dirty="0" smtClean="0"/>
              <a:t>in</a:t>
            </a:r>
            <a:r>
              <a:rPr lang="en-US" dirty="0" smtClean="0"/>
              <a:t>RAR</a:t>
            </a:r>
            <a:r>
              <a:rPr lang="zh-CN" altLang="en-US" dirty="0"/>
              <a:t>自解压文件“新建文件</a:t>
            </a:r>
            <a:r>
              <a:rPr lang="zh-CN" altLang="en-US" dirty="0" smtClean="0"/>
              <a:t>夹</a:t>
            </a:r>
            <a:r>
              <a:rPr lang="en-US" cap="none" dirty="0" smtClean="0"/>
              <a:t>.exe</a:t>
            </a:r>
            <a:r>
              <a:rPr lang="zh-CN" altLang="en-US" dirty="0" smtClean="0"/>
              <a:t>”</a:t>
            </a:r>
            <a:r>
              <a:rPr lang="zh-CN" altLang="en-US" dirty="0"/>
              <a:t>，如图</a:t>
            </a:r>
            <a:r>
              <a:rPr lang="en-US" dirty="0"/>
              <a:t>10-36</a:t>
            </a:r>
            <a:r>
              <a:rPr lang="zh-CN" altLang="en-US" dirty="0"/>
              <a:t>所示</a:t>
            </a:r>
            <a:r>
              <a:rPr lang="en-US" dirty="0"/>
              <a:t> </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611270" y="6488668"/>
            <a:ext cx="4112573" cy="369332"/>
          </a:xfrm>
          <a:prstGeom prst="rect">
            <a:avLst/>
          </a:prstGeom>
          <a:noFill/>
        </p:spPr>
        <p:txBody>
          <a:bodyPr wrap="square" rtlCol="0">
            <a:spAutoFit/>
          </a:bodyPr>
          <a:lstStyle/>
          <a:p>
            <a:pPr algn="ctr"/>
            <a:r>
              <a:rPr lang="zh-CN" altLang="en-US" b="1" dirty="0"/>
              <a:t>图</a:t>
            </a:r>
            <a:r>
              <a:rPr lang="en-US" b="1" dirty="0"/>
              <a:t>10-35 </a:t>
            </a:r>
            <a:r>
              <a:rPr lang="zh-CN" altLang="en-US" b="1" dirty="0"/>
              <a:t>选择高级自解压模式参数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454713" y="6488668"/>
            <a:ext cx="3842368" cy="369332"/>
          </a:xfrm>
          <a:prstGeom prst="rect">
            <a:avLst/>
          </a:prstGeom>
          <a:noFill/>
        </p:spPr>
        <p:txBody>
          <a:bodyPr wrap="square" rtlCol="0">
            <a:spAutoFit/>
          </a:bodyPr>
          <a:lstStyle/>
          <a:p>
            <a:pPr algn="ctr"/>
            <a:r>
              <a:rPr lang="zh-CN" altLang="en-US" b="1" dirty="0"/>
              <a:t>图</a:t>
            </a:r>
            <a:r>
              <a:rPr lang="en-US" b="1" dirty="0"/>
              <a:t>10-36 </a:t>
            </a:r>
            <a:r>
              <a:rPr lang="zh-CN" altLang="en-US" b="1" dirty="0"/>
              <a:t>生成自解压文件</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1270" y="3654461"/>
            <a:ext cx="4112573" cy="2834207"/>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54713" y="3599948"/>
            <a:ext cx="3842368" cy="2888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47515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r>
              <a:rPr lang="zh-CN" altLang="en-US" dirty="0" smtClean="0"/>
              <a:t>以</a:t>
            </a:r>
            <a:r>
              <a:rPr lang="zh-CN" altLang="en-US" dirty="0"/>
              <a:t>最常用的木马捆绑工具</a:t>
            </a:r>
            <a:r>
              <a:rPr lang="en-US" altLang="zh-CN" dirty="0"/>
              <a:t>—</a:t>
            </a:r>
            <a:r>
              <a:rPr lang="en-US" dirty="0" smtClean="0"/>
              <a:t>W</a:t>
            </a:r>
            <a:r>
              <a:rPr lang="en-US" cap="none" dirty="0" smtClean="0"/>
              <a:t>in</a:t>
            </a:r>
            <a:r>
              <a:rPr lang="en-US" dirty="0" smtClean="0"/>
              <a:t>RAR</a:t>
            </a:r>
            <a:r>
              <a:rPr lang="zh-CN" altLang="en-US" dirty="0"/>
              <a:t>压缩软件为例介绍捆绑木马的</a:t>
            </a:r>
            <a:r>
              <a:rPr lang="zh-CN" altLang="en-US" dirty="0" smtClean="0"/>
              <a:t>方法</a:t>
            </a:r>
            <a:endParaRPr lang="en-US" dirty="0"/>
          </a:p>
          <a:p>
            <a:pPr marL="457200" lvl="1" indent="0">
              <a:buNone/>
            </a:pPr>
            <a:r>
              <a:rPr lang="en-US" dirty="0"/>
              <a:t> 5</a:t>
            </a:r>
            <a:r>
              <a:rPr lang="zh-CN" altLang="en-US" dirty="0"/>
              <a:t>、可以通过邮件或者点击下载的方式将文件发送给对方，对方运行该文件后首先用默认图片浏览器打开“我的照片</a:t>
            </a:r>
            <a:r>
              <a:rPr lang="en-US" dirty="0"/>
              <a:t>.jpg</a:t>
            </a:r>
            <a:r>
              <a:rPr lang="zh-CN" altLang="en-US" dirty="0"/>
              <a:t>”，如图</a:t>
            </a:r>
            <a:r>
              <a:rPr lang="en-US" dirty="0"/>
              <a:t>10-37</a:t>
            </a:r>
            <a:r>
              <a:rPr lang="zh-CN" altLang="en-US" dirty="0"/>
              <a:t>所示，关闭图片后会自动运行“</a:t>
            </a:r>
            <a:r>
              <a:rPr lang="en-US" dirty="0" err="1" smtClean="0"/>
              <a:t>D</a:t>
            </a:r>
            <a:r>
              <a:rPr lang="en-US" cap="none" dirty="0" err="1" smtClean="0"/>
              <a:t>uba_</a:t>
            </a:r>
            <a:r>
              <a:rPr lang="en-US" dirty="0" err="1" smtClean="0"/>
              <a:t>S</a:t>
            </a:r>
            <a:r>
              <a:rPr lang="en-US" cap="none" dirty="0" err="1" smtClean="0"/>
              <a:t>dbot.exe</a:t>
            </a:r>
            <a:r>
              <a:rPr lang="zh-CN" altLang="en-US" dirty="0" smtClean="0"/>
              <a:t>”</a:t>
            </a:r>
            <a:r>
              <a:rPr lang="zh-CN" altLang="en-US" dirty="0"/>
              <a:t>文件，如图</a:t>
            </a:r>
            <a:r>
              <a:rPr lang="en-US" dirty="0"/>
              <a:t>10-38</a:t>
            </a:r>
            <a:r>
              <a:rPr lang="zh-CN" altLang="en-US" dirty="0"/>
              <a:t>所示</a:t>
            </a:r>
            <a:r>
              <a:rPr lang="en-US" dirty="0"/>
              <a:t> </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665480" y="6562985"/>
            <a:ext cx="4126914" cy="369332"/>
          </a:xfrm>
          <a:prstGeom prst="rect">
            <a:avLst/>
          </a:prstGeom>
          <a:noFill/>
        </p:spPr>
        <p:txBody>
          <a:bodyPr wrap="square" rtlCol="0">
            <a:spAutoFit/>
          </a:bodyPr>
          <a:lstStyle/>
          <a:p>
            <a:pPr algn="ctr"/>
            <a:r>
              <a:rPr lang="zh-CN" altLang="en-US" b="1" dirty="0"/>
              <a:t>图</a:t>
            </a:r>
            <a:r>
              <a:rPr lang="en-US" b="1" dirty="0"/>
              <a:t>10-37 </a:t>
            </a:r>
            <a:r>
              <a:rPr lang="zh-CN" altLang="en-US" b="1" dirty="0"/>
              <a:t>运行压缩文件中的图片</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538954" y="6562985"/>
            <a:ext cx="4221344" cy="369332"/>
          </a:xfrm>
          <a:prstGeom prst="rect">
            <a:avLst/>
          </a:prstGeom>
          <a:noFill/>
        </p:spPr>
        <p:txBody>
          <a:bodyPr wrap="square" rtlCol="0">
            <a:spAutoFit/>
          </a:bodyPr>
          <a:lstStyle/>
          <a:p>
            <a:pPr algn="ctr"/>
            <a:r>
              <a:rPr lang="zh-CN" altLang="en-US" b="1" dirty="0"/>
              <a:t>图</a:t>
            </a:r>
            <a:r>
              <a:rPr lang="en-US" b="1" dirty="0"/>
              <a:t>10-38 </a:t>
            </a:r>
            <a:r>
              <a:rPr lang="zh-CN" altLang="en-US" b="1" dirty="0"/>
              <a:t>再运行压缩文件中的</a:t>
            </a:r>
            <a:r>
              <a:rPr lang="en-US" b="1" dirty="0"/>
              <a:t>EXE</a:t>
            </a:r>
            <a:r>
              <a:rPr lang="zh-CN" altLang="en-US" b="1" dirty="0"/>
              <a:t>文件</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9"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49701" y="3891569"/>
            <a:ext cx="3553326" cy="2671416"/>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71"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38954" y="3562480"/>
            <a:ext cx="4279071" cy="30005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08517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10.4.3 “</a:t>
            </a:r>
            <a:r>
              <a:rPr lang="zh-CN" altLang="en-US" b="1" dirty="0"/>
              <a:t>灰</a:t>
            </a:r>
            <a:r>
              <a:rPr lang="en-US" b="1" dirty="0"/>
              <a:t>鸽子”</a:t>
            </a:r>
            <a:r>
              <a:rPr lang="zh-CN" altLang="en-US" b="1" dirty="0"/>
              <a:t> </a:t>
            </a:r>
            <a:r>
              <a:rPr lang="en-US" b="1" dirty="0"/>
              <a:t>木马分析</a:t>
            </a:r>
            <a:endParaRPr lang="en-US" dirty="0"/>
          </a:p>
        </p:txBody>
      </p:sp>
      <p:sp>
        <p:nvSpPr>
          <p:cNvPr id="3" name="Content Placeholder 2"/>
          <p:cNvSpPr>
            <a:spLocks noGrp="1"/>
          </p:cNvSpPr>
          <p:nvPr>
            <p:ph sz="quarter" idx="13"/>
          </p:nvPr>
        </p:nvSpPr>
        <p:spPr/>
        <p:txBody>
          <a:bodyPr/>
          <a:lstStyle/>
          <a:p>
            <a:r>
              <a:rPr lang="zh-CN" altLang="en-US" dirty="0"/>
              <a:t>如果将“</a:t>
            </a:r>
            <a:r>
              <a:rPr lang="en-US" dirty="0" err="1" smtClean="0"/>
              <a:t>D</a:t>
            </a:r>
            <a:r>
              <a:rPr lang="en-US" cap="none" dirty="0" err="1" smtClean="0"/>
              <a:t>uba_</a:t>
            </a:r>
            <a:r>
              <a:rPr lang="en-US" dirty="0" err="1" smtClean="0"/>
              <a:t>S</a:t>
            </a:r>
            <a:r>
              <a:rPr lang="en-US" cap="none" dirty="0" err="1" smtClean="0"/>
              <a:t>dbot.exe</a:t>
            </a:r>
            <a:r>
              <a:rPr lang="zh-CN" altLang="en-US" dirty="0" smtClean="0"/>
              <a:t>”</a:t>
            </a:r>
            <a:r>
              <a:rPr lang="zh-CN" altLang="en-US" dirty="0"/>
              <a:t>文件替换成我们前面制作的</a:t>
            </a:r>
            <a:r>
              <a:rPr lang="zh-CN" altLang="en-US" dirty="0" smtClean="0"/>
              <a:t>“</a:t>
            </a:r>
            <a:r>
              <a:rPr lang="en-US" cap="none" dirty="0" err="1" smtClean="0"/>
              <a:t>server.exe</a:t>
            </a:r>
            <a:r>
              <a:rPr lang="zh-CN" altLang="en-US" dirty="0" smtClean="0"/>
              <a:t>”</a:t>
            </a:r>
            <a:r>
              <a:rPr lang="zh-CN" altLang="en-US" dirty="0"/>
              <a:t>木马程序文件，则对方计算机将在不知不觉中被植入木马程序</a:t>
            </a:r>
            <a:r>
              <a:rPr lang="en-US" dirty="0"/>
              <a:t> </a:t>
            </a:r>
            <a:endParaRPr lang="en-US" dirty="0">
              <a:latin typeface="SimSun" charset="0"/>
              <a:ea typeface="SimSun" charset="0"/>
              <a:cs typeface="SimSun" charset="0"/>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8883720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10.4.4 </a:t>
            </a:r>
            <a:r>
              <a:rPr lang="zh-CN" altLang="en-US" b="1" dirty="0"/>
              <a:t>常用木马</a:t>
            </a:r>
            <a:r>
              <a:rPr lang="zh-CN" altLang="en-US" b="1" dirty="0" smtClean="0"/>
              <a:t>软件</a:t>
            </a:r>
            <a:endParaRPr lang="en-US" dirty="0"/>
          </a:p>
        </p:txBody>
      </p:sp>
      <p:sp>
        <p:nvSpPr>
          <p:cNvPr id="3" name="Content Placeholder 2"/>
          <p:cNvSpPr>
            <a:spLocks noGrp="1"/>
          </p:cNvSpPr>
          <p:nvPr>
            <p:ph sz="quarter" idx="13"/>
          </p:nvPr>
        </p:nvSpPr>
        <p:spPr>
          <a:xfrm>
            <a:off x="913774" y="2367092"/>
            <a:ext cx="10363826" cy="4366217"/>
          </a:xfrm>
        </p:spPr>
        <p:txBody>
          <a:bodyPr>
            <a:normAutofit fontScale="70000" lnSpcReduction="20000"/>
          </a:bodyPr>
          <a:lstStyle/>
          <a:p>
            <a:pPr marL="0" indent="0">
              <a:buNone/>
            </a:pPr>
            <a:r>
              <a:rPr lang="en-US" dirty="0"/>
              <a:t>1</a:t>
            </a:r>
            <a:r>
              <a:rPr lang="zh-CN" altLang="en-US" dirty="0"/>
              <a:t>、</a:t>
            </a:r>
            <a:r>
              <a:rPr lang="zh-CN" altLang="en-US" dirty="0" smtClean="0"/>
              <a:t>灰鸽子</a:t>
            </a:r>
          </a:p>
          <a:p>
            <a:pPr lvl="1"/>
            <a:r>
              <a:rPr lang="zh-CN" altLang="en-US" dirty="0"/>
              <a:t>灰鸽子是一个集多种控制方法于一体的木马程序，其操作方便、快捷的特点使那些刚入门的初学者都能充当黑客，截至</a:t>
            </a:r>
            <a:r>
              <a:rPr lang="en-US" dirty="0"/>
              <a:t>2013</a:t>
            </a:r>
            <a:r>
              <a:rPr lang="zh-CN" altLang="en-US" dirty="0"/>
              <a:t>年，灰鸽子已经出现了超过</a:t>
            </a:r>
            <a:r>
              <a:rPr lang="en-US" dirty="0"/>
              <a:t>10</a:t>
            </a:r>
            <a:r>
              <a:rPr lang="zh-CN" altLang="en-US" dirty="0"/>
              <a:t>万个变种，是目前使用最广泛的木马程序之一</a:t>
            </a:r>
            <a:r>
              <a:rPr lang="en-US" dirty="0"/>
              <a:t> </a:t>
            </a:r>
          </a:p>
          <a:p>
            <a:pPr marL="0" indent="0">
              <a:buNone/>
            </a:pPr>
            <a:r>
              <a:rPr lang="en-US" dirty="0"/>
              <a:t>2</a:t>
            </a:r>
            <a:r>
              <a:rPr lang="zh-CN" altLang="en-US" dirty="0"/>
              <a:t>、冰河</a:t>
            </a:r>
            <a:r>
              <a:rPr lang="en-US" dirty="0"/>
              <a:t> </a:t>
            </a:r>
            <a:endParaRPr lang="zh-CN" altLang="en-US" dirty="0" smtClean="0"/>
          </a:p>
          <a:p>
            <a:pPr lvl="1"/>
            <a:r>
              <a:rPr lang="zh-CN" altLang="en-US" dirty="0"/>
              <a:t>冰河可以说是历史最悠久、最著名的木马程序，虽然许多杀毒软件可以查杀它，但仍有大量被植入该木马的“肉鸡”存在</a:t>
            </a:r>
            <a:r>
              <a:rPr lang="en-US" dirty="0"/>
              <a:t> </a:t>
            </a:r>
          </a:p>
          <a:p>
            <a:pPr marL="0" indent="0">
              <a:buNone/>
            </a:pPr>
            <a:r>
              <a:rPr lang="en-US" dirty="0"/>
              <a:t>3</a:t>
            </a:r>
            <a:r>
              <a:rPr lang="zh-CN" altLang="en-US" dirty="0"/>
              <a:t>、广外女生</a:t>
            </a:r>
            <a:r>
              <a:rPr lang="en-US" dirty="0"/>
              <a:t> </a:t>
            </a:r>
            <a:endParaRPr lang="zh-CN" altLang="en-US" dirty="0" smtClean="0"/>
          </a:p>
          <a:p>
            <a:pPr lvl="1"/>
            <a:r>
              <a:rPr lang="zh-CN" altLang="en-US" dirty="0"/>
              <a:t>广外女生是一种远程监控工具，破坏性很大，能够实现远程上传、下载、删除文件、修改注册表等诸多功能</a:t>
            </a:r>
            <a:r>
              <a:rPr lang="en-US" dirty="0"/>
              <a:t> </a:t>
            </a:r>
          </a:p>
          <a:p>
            <a:pPr marL="0" indent="0">
              <a:buNone/>
            </a:pPr>
            <a:r>
              <a:rPr lang="en-US" dirty="0"/>
              <a:t>4</a:t>
            </a:r>
            <a:r>
              <a:rPr lang="zh-CN" altLang="en-US" dirty="0"/>
              <a:t>、网络</a:t>
            </a:r>
            <a:r>
              <a:rPr lang="zh-CN" altLang="en-US" dirty="0" smtClean="0"/>
              <a:t>精灵</a:t>
            </a:r>
          </a:p>
          <a:p>
            <a:pPr lvl="1"/>
            <a:r>
              <a:rPr lang="zh-CN" altLang="en-US" dirty="0"/>
              <a:t>网络精灵木马程序的默认连接端口为</a:t>
            </a:r>
            <a:r>
              <a:rPr lang="en-US" dirty="0"/>
              <a:t>7389</a:t>
            </a:r>
            <a:r>
              <a:rPr lang="zh-CN" altLang="en-US" dirty="0"/>
              <a:t>，具有注册表编辑和浏览器监控等功能，客户端现在可以不用执行程序，而直接通过</a:t>
            </a:r>
            <a:r>
              <a:rPr lang="en-US" dirty="0"/>
              <a:t>IE</a:t>
            </a:r>
            <a:r>
              <a:rPr lang="zh-CN" altLang="en-US" dirty="0"/>
              <a:t>等浏览器就可以进行远程监控，其强大的功能丝毫不逊色于其它木马程序</a:t>
            </a:r>
            <a:r>
              <a:rPr lang="en-US" dirty="0"/>
              <a:t> </a:t>
            </a:r>
          </a:p>
          <a:p>
            <a:pPr marL="0" indent="0">
              <a:buNone/>
            </a:pPr>
            <a:r>
              <a:rPr lang="en-US" dirty="0"/>
              <a:t>5</a:t>
            </a:r>
            <a:r>
              <a:rPr lang="zh-CN" altLang="en-US" dirty="0"/>
              <a:t>、</a:t>
            </a:r>
            <a:r>
              <a:rPr lang="en-US" dirty="0" err="1" smtClean="0"/>
              <a:t>S</a:t>
            </a:r>
            <a:r>
              <a:rPr lang="en-US" cap="none" dirty="0" err="1" smtClean="0"/>
              <a:t>ub</a:t>
            </a:r>
            <a:r>
              <a:rPr lang="en-US" dirty="0" err="1" smtClean="0"/>
              <a:t>S</a:t>
            </a:r>
            <a:r>
              <a:rPr lang="en-US" cap="none" dirty="0" err="1" smtClean="0"/>
              <a:t>even</a:t>
            </a:r>
            <a:endParaRPr lang="zh-CN" altLang="en-US" cap="none" dirty="0" smtClean="0"/>
          </a:p>
          <a:p>
            <a:pPr lvl="1"/>
            <a:r>
              <a:rPr lang="en-US" dirty="0" err="1" smtClean="0"/>
              <a:t>S</a:t>
            </a:r>
            <a:r>
              <a:rPr lang="en-US" cap="none" dirty="0" err="1" smtClean="0"/>
              <a:t>ub</a:t>
            </a:r>
            <a:r>
              <a:rPr lang="en-US" dirty="0" err="1" smtClean="0"/>
              <a:t>S</a:t>
            </a:r>
            <a:r>
              <a:rPr lang="en-US" cap="none" dirty="0" err="1" smtClean="0"/>
              <a:t>even</a:t>
            </a:r>
            <a:r>
              <a:rPr lang="zh-CN" altLang="en-US" dirty="0" smtClean="0"/>
              <a:t>是</a:t>
            </a:r>
            <a:r>
              <a:rPr lang="zh-CN" altLang="en-US" dirty="0"/>
              <a:t>目前功能最强大的木马程序之一，但是其服务端只有</a:t>
            </a:r>
            <a:r>
              <a:rPr lang="en-US" dirty="0"/>
              <a:t>54Kb</a:t>
            </a:r>
            <a:r>
              <a:rPr lang="zh-CN" altLang="en-US" dirty="0"/>
              <a:t>的容量，很容易被捆绑到其它软件而不被发现</a:t>
            </a:r>
            <a:r>
              <a:rPr lang="en-US" dirty="0"/>
              <a:t> </a:t>
            </a:r>
          </a:p>
          <a:p>
            <a:pPr marL="0" indent="0">
              <a:buNone/>
            </a:pPr>
            <a:r>
              <a:rPr lang="en-US" dirty="0"/>
              <a:t>6</a:t>
            </a:r>
            <a:r>
              <a:rPr lang="zh-CN" altLang="en-US" dirty="0"/>
              <a:t>、无赖</a:t>
            </a:r>
            <a:r>
              <a:rPr lang="zh-CN" altLang="en-US" dirty="0" smtClean="0"/>
              <a:t>小子</a:t>
            </a:r>
          </a:p>
          <a:p>
            <a:pPr lvl="1"/>
            <a:r>
              <a:rPr lang="zh-CN" altLang="en-US" dirty="0"/>
              <a:t>无赖小子是国产木马程序，默认连接端口是</a:t>
            </a:r>
            <a:r>
              <a:rPr lang="en-US" dirty="0"/>
              <a:t>8011</a:t>
            </a:r>
            <a:r>
              <a:rPr lang="zh-CN" altLang="en-US" dirty="0"/>
              <a:t>，其主要特点在于它具有非常强大的注册表操控功能，和本地注册表读写一样方便</a:t>
            </a:r>
            <a:r>
              <a:rPr lang="en-US" dirty="0"/>
              <a:t> </a:t>
            </a:r>
          </a:p>
          <a:p>
            <a:endParaRPr lang="en-US" dirty="0"/>
          </a:p>
        </p:txBody>
      </p:sp>
    </p:spTree>
    <p:extLst>
      <p:ext uri="{BB962C8B-B14F-4D97-AF65-F5344CB8AC3E}">
        <p14:creationId xmlns:p14="http://schemas.microsoft.com/office/powerpoint/2010/main" xmlns="" val="20755073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10.4.5 </a:t>
            </a:r>
            <a:r>
              <a:rPr lang="zh-CN" altLang="en-US" b="1" dirty="0"/>
              <a:t>防范和清除</a:t>
            </a:r>
            <a:r>
              <a:rPr lang="zh-CN" altLang="en-US" b="1" dirty="0" smtClean="0"/>
              <a:t>木马</a:t>
            </a: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1、不随意下载软件 </a:t>
            </a:r>
          </a:p>
          <a:p>
            <a:pPr marL="0" indent="0">
              <a:buNone/>
            </a:pPr>
            <a:r>
              <a:rPr lang="en-US" dirty="0" smtClean="0"/>
              <a:t>2</a:t>
            </a:r>
            <a:r>
              <a:rPr lang="zh-CN" altLang="en-US" dirty="0"/>
              <a:t>、不随意打开附件 </a:t>
            </a:r>
            <a:endParaRPr lang="zh-CN" altLang="en-US" dirty="0" smtClean="0"/>
          </a:p>
          <a:p>
            <a:pPr marL="0" indent="0">
              <a:buNone/>
            </a:pPr>
            <a:r>
              <a:rPr lang="en-US" dirty="0"/>
              <a:t>3、使用防毒软件并经常更新病毒库</a:t>
            </a:r>
          </a:p>
          <a:p>
            <a:pPr marL="0" indent="0">
              <a:buNone/>
            </a:pPr>
            <a:r>
              <a:rPr lang="en-US" dirty="0"/>
              <a:t>4、查看文件扩展名</a:t>
            </a:r>
          </a:p>
          <a:p>
            <a:pPr marL="0" indent="0">
              <a:buNone/>
            </a:pPr>
            <a:r>
              <a:rPr lang="en-US" dirty="0" smtClean="0"/>
              <a:t>5</a:t>
            </a:r>
            <a:r>
              <a:rPr lang="zh-CN" altLang="en-US" dirty="0"/>
              <a:t>、安装木马查杀</a:t>
            </a:r>
            <a:r>
              <a:rPr lang="zh-CN" altLang="en-US" dirty="0" smtClean="0"/>
              <a:t>工具</a:t>
            </a:r>
          </a:p>
          <a:p>
            <a:pPr marL="457200" lvl="1" indent="0">
              <a:buNone/>
            </a:pPr>
            <a:r>
              <a:rPr lang="zh-CN" altLang="en-US" dirty="0"/>
              <a:t>（</a:t>
            </a:r>
            <a:r>
              <a:rPr lang="en-US" dirty="0"/>
              <a:t>1</a:t>
            </a:r>
            <a:r>
              <a:rPr lang="zh-CN" altLang="en-US" dirty="0"/>
              <a:t>）木马</a:t>
            </a:r>
            <a:r>
              <a:rPr lang="zh-CN" altLang="en-US" dirty="0" smtClean="0"/>
              <a:t>专家（</a:t>
            </a:r>
            <a:r>
              <a:rPr lang="en-US" dirty="0"/>
              <a:t>2</a:t>
            </a:r>
            <a:r>
              <a:rPr lang="zh-CN" altLang="en-US" dirty="0"/>
              <a:t>）</a:t>
            </a:r>
            <a:r>
              <a:rPr lang="en-US" dirty="0" err="1" smtClean="0"/>
              <a:t>P</a:t>
            </a:r>
            <a:r>
              <a:rPr lang="en-US" cap="none" dirty="0" err="1" smtClean="0"/>
              <a:t>rocexp</a:t>
            </a:r>
            <a:r>
              <a:rPr lang="zh-CN" altLang="en-US" dirty="0" smtClean="0"/>
              <a:t>（</a:t>
            </a:r>
            <a:r>
              <a:rPr lang="en-US" dirty="0"/>
              <a:t>3</a:t>
            </a:r>
            <a:r>
              <a:rPr lang="zh-CN" altLang="en-US" dirty="0"/>
              <a:t>）</a:t>
            </a:r>
            <a:r>
              <a:rPr lang="en-US" dirty="0"/>
              <a:t>QQ</a:t>
            </a:r>
            <a:r>
              <a:rPr lang="zh-CN" altLang="en-US" dirty="0" smtClean="0"/>
              <a:t>医生</a:t>
            </a:r>
            <a:r>
              <a:rPr lang="zh-CN" altLang="en-US" dirty="0"/>
              <a:t>（</a:t>
            </a:r>
            <a:r>
              <a:rPr lang="en-US" dirty="0"/>
              <a:t>4</a:t>
            </a:r>
            <a:r>
              <a:rPr lang="zh-CN" altLang="en-US" dirty="0"/>
              <a:t>）超级兔子</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419394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 </a:t>
            </a:r>
            <a:r>
              <a:rPr lang="zh-CN" altLang="en-US" b="1" dirty="0"/>
              <a:t>网页脚本病毒分析和</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10.5.1 </a:t>
            </a:r>
            <a:r>
              <a:rPr lang="zh-CN" altLang="en-US" b="1" dirty="0"/>
              <a:t>网页脚本病毒概述</a:t>
            </a:r>
            <a:r>
              <a:rPr lang="en-US" dirty="0"/>
              <a:t> </a:t>
            </a:r>
            <a:endParaRPr lang="zh-CN" altLang="en-US" dirty="0" smtClean="0"/>
          </a:p>
          <a:p>
            <a:r>
              <a:rPr lang="en-US" b="1" dirty="0"/>
              <a:t>10.5.2 </a:t>
            </a:r>
            <a:r>
              <a:rPr lang="zh-CN" altLang="en-US" b="1" dirty="0"/>
              <a:t>网页脚本病毒</a:t>
            </a:r>
            <a:r>
              <a:rPr lang="zh-CN" altLang="en-US" b="1" dirty="0" smtClean="0"/>
              <a:t>分析</a:t>
            </a:r>
          </a:p>
          <a:p>
            <a:r>
              <a:rPr lang="en-US" b="1" dirty="0"/>
              <a:t>10.5.3 </a:t>
            </a:r>
            <a:r>
              <a:rPr lang="zh-CN" altLang="en-US" b="1" dirty="0"/>
              <a:t>防范网页脚本病毒</a:t>
            </a:r>
            <a:endParaRPr lang="en-US" dirty="0"/>
          </a:p>
          <a:p>
            <a:endParaRPr lang="en-US" dirty="0"/>
          </a:p>
          <a:p>
            <a:endParaRPr lang="en-US" dirty="0"/>
          </a:p>
        </p:txBody>
      </p:sp>
    </p:spTree>
    <p:extLst>
      <p:ext uri="{BB962C8B-B14F-4D97-AF65-F5344CB8AC3E}">
        <p14:creationId xmlns:p14="http://schemas.microsoft.com/office/powerpoint/2010/main" xmlns="" val="1021249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10.5.1 </a:t>
            </a:r>
            <a:r>
              <a:rPr lang="zh-CN" altLang="en-US" b="1" dirty="0"/>
              <a:t>网页脚本病毒概述</a:t>
            </a:r>
            <a:r>
              <a:rPr lang="en-US" dirty="0"/>
              <a:t> </a:t>
            </a:r>
          </a:p>
        </p:txBody>
      </p:sp>
      <p:sp>
        <p:nvSpPr>
          <p:cNvPr id="3" name="Content Placeholder 2"/>
          <p:cNvSpPr>
            <a:spLocks noGrp="1"/>
          </p:cNvSpPr>
          <p:nvPr>
            <p:ph sz="quarter" idx="13"/>
          </p:nvPr>
        </p:nvSpPr>
        <p:spPr>
          <a:xfrm>
            <a:off x="913774" y="2367092"/>
            <a:ext cx="10363826" cy="4257228"/>
          </a:xfrm>
        </p:spPr>
        <p:txBody>
          <a:bodyPr>
            <a:normAutofit fontScale="85000" lnSpcReduction="10000"/>
          </a:bodyPr>
          <a:lstStyle/>
          <a:p>
            <a:r>
              <a:rPr lang="zh-CN" altLang="en-US" dirty="0"/>
              <a:t>网页脚本病毒通常是一段</a:t>
            </a:r>
            <a:r>
              <a:rPr lang="zh-CN" altLang="en-US" dirty="0" smtClean="0"/>
              <a:t>由</a:t>
            </a:r>
            <a:r>
              <a:rPr lang="en-US" cap="none" dirty="0" smtClean="0"/>
              <a:t>JavaScript</a:t>
            </a:r>
            <a:r>
              <a:rPr lang="zh-CN" altLang="en-US" dirty="0" smtClean="0"/>
              <a:t>或</a:t>
            </a:r>
            <a:r>
              <a:rPr lang="en-US" dirty="0" smtClean="0"/>
              <a:t>VB</a:t>
            </a:r>
            <a:r>
              <a:rPr lang="en-US" cap="none" dirty="0" smtClean="0"/>
              <a:t>Script</a:t>
            </a:r>
            <a:r>
              <a:rPr lang="zh-CN" altLang="en-US" dirty="0" smtClean="0"/>
              <a:t>代码</a:t>
            </a:r>
            <a:r>
              <a:rPr lang="zh-CN" altLang="en-US" dirty="0"/>
              <a:t>编写的恶意程序，一般带有广告性质，会直接修改浏览器的</a:t>
            </a:r>
            <a:r>
              <a:rPr lang="en-US" dirty="0"/>
              <a:t>IE</a:t>
            </a:r>
            <a:r>
              <a:rPr lang="zh-CN" altLang="en-US" dirty="0"/>
              <a:t>首页或计算机的注册表等信息，也有的会将网页脚本作为病毒或木马传播的媒介，形成后续影响，造成用户使用计算机</a:t>
            </a:r>
            <a:r>
              <a:rPr lang="zh-CN" altLang="en-US" dirty="0" smtClean="0"/>
              <a:t>异常</a:t>
            </a:r>
          </a:p>
          <a:p>
            <a:r>
              <a:rPr lang="zh-CN" altLang="en-US" dirty="0"/>
              <a:t>其典型工作过程如下：</a:t>
            </a:r>
            <a:endParaRPr lang="en-US" dirty="0"/>
          </a:p>
          <a:p>
            <a:pPr marL="457200" lvl="1" indent="0">
              <a:buNone/>
            </a:pPr>
            <a:r>
              <a:rPr lang="zh-CN" altLang="en-US" dirty="0"/>
              <a:t>（</a:t>
            </a:r>
            <a:r>
              <a:rPr lang="en-US" dirty="0"/>
              <a:t>1</a:t>
            </a:r>
            <a:r>
              <a:rPr lang="zh-CN" altLang="en-US" dirty="0"/>
              <a:t>）病毒制造者将恶意代码、病毒体、脚本文件或</a:t>
            </a:r>
            <a:r>
              <a:rPr lang="en-US" dirty="0"/>
              <a:t>JAVA</a:t>
            </a:r>
            <a:r>
              <a:rPr lang="zh-CN" altLang="en-US" dirty="0"/>
              <a:t>小程序写入网页源文件中。</a:t>
            </a:r>
            <a:endParaRPr lang="en-US" dirty="0"/>
          </a:p>
          <a:p>
            <a:pPr marL="457200" lvl="1" indent="0">
              <a:buNone/>
            </a:pPr>
            <a:r>
              <a:rPr lang="zh-CN" altLang="en-US" dirty="0"/>
              <a:t>（</a:t>
            </a:r>
            <a:r>
              <a:rPr lang="en-US" dirty="0"/>
              <a:t>2</a:t>
            </a:r>
            <a:r>
              <a:rPr lang="zh-CN" altLang="en-US" dirty="0"/>
              <a:t>）引导用户浏览上述网页，病毒体与脚本文件和正常的网页内容一起进入用户计算机的临时文件夹中。</a:t>
            </a:r>
            <a:endParaRPr lang="en-US" dirty="0"/>
          </a:p>
          <a:p>
            <a:pPr marL="457200" lvl="1" indent="0">
              <a:buNone/>
            </a:pPr>
            <a:r>
              <a:rPr lang="zh-CN" altLang="en-US" dirty="0"/>
              <a:t>（</a:t>
            </a:r>
            <a:r>
              <a:rPr lang="en-US" dirty="0"/>
              <a:t>3</a:t>
            </a:r>
            <a:r>
              <a:rPr lang="zh-CN" altLang="en-US" dirty="0"/>
              <a:t>）脚本文件在显示网页内容的同时开始运行，或者直接运行恶意代码，或者直接执行病毒程序，执行任务包括病毒入驻、修改注册表、嵌入系统进程、破坏用户数据等。</a:t>
            </a:r>
            <a:endParaRPr lang="en-US" dirty="0"/>
          </a:p>
          <a:p>
            <a:pPr marL="457200" lvl="1" indent="0">
              <a:buNone/>
            </a:pPr>
            <a:r>
              <a:rPr lang="zh-CN" altLang="en-US" dirty="0"/>
              <a:t>（</a:t>
            </a:r>
            <a:r>
              <a:rPr lang="en-US" dirty="0"/>
              <a:t>4</a:t>
            </a:r>
            <a:r>
              <a:rPr lang="zh-CN" altLang="en-US" dirty="0"/>
              <a:t>）网页病毒完成入侵，在系统重启后病毒体自我更名、复制、伪装，其破坏能力和方式根据病毒性质的不同而有所区别</a:t>
            </a:r>
            <a:r>
              <a:rPr lang="en-US" dirty="0"/>
              <a:t> </a:t>
            </a:r>
            <a:r>
              <a:rPr lang="en-US" dirty="0" smtClean="0"/>
              <a:t> </a:t>
            </a:r>
            <a:endParaRPr lang="zh-CN" altLang="en-US" dirty="0" smtClean="0"/>
          </a:p>
          <a:p>
            <a:r>
              <a:rPr lang="zh-CN" altLang="en-US" dirty="0"/>
              <a:t>网页脚本病毒形成的罪魁祸首是</a:t>
            </a:r>
            <a:r>
              <a:rPr lang="en-US" dirty="0"/>
              <a:t>WSH</a:t>
            </a:r>
            <a:r>
              <a:rPr lang="zh-CN" altLang="en-US" dirty="0"/>
              <a:t>（</a:t>
            </a:r>
            <a:r>
              <a:rPr lang="en-US" dirty="0"/>
              <a:t>Windows Scripting Host</a:t>
            </a:r>
            <a:r>
              <a:rPr lang="zh-CN" altLang="en-US" dirty="0"/>
              <a:t>，微软提供的一种基于</a:t>
            </a:r>
            <a:r>
              <a:rPr lang="en-US" dirty="0"/>
              <a:t>32</a:t>
            </a:r>
            <a:r>
              <a:rPr lang="zh-CN" altLang="en-US" dirty="0"/>
              <a:t>位</a:t>
            </a:r>
            <a:r>
              <a:rPr lang="en-US" dirty="0"/>
              <a:t>Windows</a:t>
            </a:r>
            <a:r>
              <a:rPr lang="zh-CN" altLang="en-US" dirty="0"/>
              <a:t>平台的、与语言无关的脚本解释机制，它使得脚本能够直接在</a:t>
            </a:r>
            <a:r>
              <a:rPr lang="en-US" dirty="0"/>
              <a:t>Windows</a:t>
            </a:r>
            <a:r>
              <a:rPr lang="zh-CN" altLang="en-US" dirty="0"/>
              <a:t>桌面或命令提示符下运行）和网页浏览器存在的漏洞</a:t>
            </a:r>
            <a:r>
              <a:rPr lang="en-US" dirty="0"/>
              <a:t> </a:t>
            </a:r>
            <a:endParaRPr lang="zh-CN" altLang="en-US" dirty="0" smtClean="0"/>
          </a:p>
        </p:txBody>
      </p:sp>
    </p:spTree>
    <p:extLst>
      <p:ext uri="{BB962C8B-B14F-4D97-AF65-F5344CB8AC3E}">
        <p14:creationId xmlns:p14="http://schemas.microsoft.com/office/powerpoint/2010/main" xmlns="" val="156203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10.1.1 </a:t>
            </a:r>
            <a:r>
              <a:rPr lang="zh-CN" altLang="en-US" b="1" dirty="0"/>
              <a:t>计算机病毒的</a:t>
            </a:r>
            <a:r>
              <a:rPr lang="zh-CN" altLang="en-US" b="1" dirty="0" smtClean="0"/>
              <a:t>定义</a:t>
            </a:r>
            <a:endParaRPr lang="en-US" dirty="0"/>
          </a:p>
        </p:txBody>
      </p:sp>
      <p:sp>
        <p:nvSpPr>
          <p:cNvPr id="3" name="Content Placeholder 2"/>
          <p:cNvSpPr>
            <a:spLocks noGrp="1"/>
          </p:cNvSpPr>
          <p:nvPr>
            <p:ph sz="quarter" idx="13"/>
          </p:nvPr>
        </p:nvSpPr>
        <p:spPr/>
        <p:txBody>
          <a:bodyPr/>
          <a:lstStyle/>
          <a:p>
            <a:r>
              <a:rPr lang="zh-CN" altLang="en-US" dirty="0"/>
              <a:t>计算机病毒的概念借鉴于生物医学上的病毒概念，因为两者具有一些共同的特征，例如，它们都具有寄生性、传染性和破坏性</a:t>
            </a:r>
            <a:r>
              <a:rPr lang="zh-CN" altLang="en-US" dirty="0" smtClean="0"/>
              <a:t>等</a:t>
            </a:r>
            <a:endParaRPr lang="zh-CN" altLang="en-US" dirty="0"/>
          </a:p>
          <a:p>
            <a:r>
              <a:rPr lang="zh-CN" altLang="en-US" dirty="0" smtClean="0"/>
              <a:t>根据</a:t>
            </a:r>
            <a:r>
              <a:rPr lang="en-US" altLang="zh-CN" dirty="0"/>
              <a:t>《</a:t>
            </a:r>
            <a:r>
              <a:rPr lang="zh-CN" altLang="en-US" dirty="0"/>
              <a:t>中华人民共和国计算机信息系统安全保护条例</a:t>
            </a:r>
            <a:r>
              <a:rPr lang="en-US" altLang="zh-CN" dirty="0"/>
              <a:t>》</a:t>
            </a:r>
            <a:r>
              <a:rPr lang="zh-CN" altLang="en-US" dirty="0"/>
              <a:t>，计算机病毒指“编制者在计算机程序中插入的破坏计算机功能、毁坏数据、影响计算机使用并能自我复制的一组计算机指令或程序代码</a:t>
            </a:r>
            <a:r>
              <a:rPr lang="zh-CN" altLang="en-US" dirty="0" smtClean="0"/>
              <a:t>”</a:t>
            </a:r>
            <a:endParaRPr lang="zh-CN" altLang="en-US" dirty="0"/>
          </a:p>
          <a:p>
            <a:endParaRPr lang="en-US" dirty="0"/>
          </a:p>
        </p:txBody>
      </p:sp>
    </p:spTree>
    <p:extLst>
      <p:ext uri="{BB962C8B-B14F-4D97-AF65-F5344CB8AC3E}">
        <p14:creationId xmlns:p14="http://schemas.microsoft.com/office/powerpoint/2010/main" xmlns="" val="5821002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10.5.1 </a:t>
            </a:r>
            <a:r>
              <a:rPr lang="zh-CN" altLang="en-US" b="1" dirty="0"/>
              <a:t>网页脚本病毒概述</a:t>
            </a:r>
            <a:r>
              <a:rPr lang="en-US" dirty="0"/>
              <a:t> </a:t>
            </a:r>
          </a:p>
        </p:txBody>
      </p:sp>
      <p:sp>
        <p:nvSpPr>
          <p:cNvPr id="3" name="Content Placeholder 2"/>
          <p:cNvSpPr>
            <a:spLocks noGrp="1"/>
          </p:cNvSpPr>
          <p:nvPr>
            <p:ph sz="quarter" idx="13"/>
          </p:nvPr>
        </p:nvSpPr>
        <p:spPr>
          <a:xfrm>
            <a:off x="913774" y="2367092"/>
            <a:ext cx="10363826" cy="4257228"/>
          </a:xfrm>
        </p:spPr>
        <p:txBody>
          <a:bodyPr>
            <a:normAutofit/>
          </a:bodyPr>
          <a:lstStyle/>
          <a:p>
            <a:r>
              <a:rPr lang="zh-CN" altLang="en-US" cap="none" dirty="0" smtClean="0"/>
              <a:t>被网页脚本病毒攻击后的计算机一般会出现以下特征：</a:t>
            </a:r>
            <a:endParaRPr lang="en-US" cap="none" dirty="0" smtClean="0"/>
          </a:p>
          <a:p>
            <a:pPr marL="457200" lvl="1" indent="0">
              <a:buNone/>
            </a:pPr>
            <a:r>
              <a:rPr lang="zh-CN" altLang="en-US" cap="none" dirty="0" smtClean="0"/>
              <a:t>（</a:t>
            </a:r>
            <a:r>
              <a:rPr lang="en-US" cap="none" dirty="0" smtClean="0"/>
              <a:t>1</a:t>
            </a:r>
            <a:r>
              <a:rPr lang="zh-CN" altLang="en-US" cap="none" dirty="0" smtClean="0"/>
              <a:t>）默认的主页被修改成某一网站的地址。比如，浏览器的默认主页被修改成为</a:t>
            </a:r>
            <a:r>
              <a:rPr lang="en-US" cap="none" dirty="0" smtClean="0"/>
              <a:t>http://www.***.com</a:t>
            </a:r>
            <a:r>
              <a:rPr lang="zh-CN" altLang="en-US" cap="none" dirty="0" smtClean="0"/>
              <a:t>，而且收藏夹中也加入了一些非法的站点。</a:t>
            </a:r>
            <a:r>
              <a:rPr lang="en-US" cap="none" dirty="0" smtClean="0"/>
              <a:t>IE</a:t>
            </a:r>
            <a:r>
              <a:rPr lang="zh-CN" altLang="en-US" cap="none" dirty="0" smtClean="0"/>
              <a:t>浏览器被修改后的主页，是一些黄色或非法站点，打开浏览器后会不断打开下一级网页，还有一些广告窗口，使计算机资源耗尽。</a:t>
            </a:r>
            <a:endParaRPr lang="en-US" cap="none" dirty="0" smtClean="0"/>
          </a:p>
          <a:p>
            <a:pPr marL="457200" lvl="1" indent="0">
              <a:buNone/>
            </a:pPr>
            <a:r>
              <a:rPr lang="zh-CN" altLang="en-US" cap="none" dirty="0" smtClean="0"/>
              <a:t>（</a:t>
            </a:r>
            <a:r>
              <a:rPr lang="en-US" cap="none" dirty="0" smtClean="0"/>
              <a:t>2</a:t>
            </a:r>
            <a:r>
              <a:rPr lang="zh-CN" altLang="en-US" cap="none" dirty="0" smtClean="0"/>
              <a:t>）将浏览器主页设置禁用，以</a:t>
            </a:r>
            <a:r>
              <a:rPr lang="en-US" cap="none" dirty="0" smtClean="0"/>
              <a:t>IE</a:t>
            </a:r>
            <a:r>
              <a:rPr lang="zh-CN" altLang="en-US" cap="none" dirty="0" smtClean="0"/>
              <a:t>浏览器为例，在“</a:t>
            </a:r>
            <a:r>
              <a:rPr lang="en-US" cap="none" dirty="0" smtClean="0"/>
              <a:t>Internet</a:t>
            </a:r>
            <a:r>
              <a:rPr lang="zh-CN" altLang="en-US" cap="none" dirty="0" smtClean="0"/>
              <a:t>选项”</a:t>
            </a:r>
            <a:r>
              <a:rPr lang="en-US" altLang="zh-CN" cap="none" dirty="0" smtClean="0"/>
              <a:t>—</a:t>
            </a:r>
            <a:r>
              <a:rPr lang="en-US" cap="none" dirty="0" smtClean="0"/>
              <a:t>&gt;</a:t>
            </a:r>
            <a:r>
              <a:rPr lang="zh-CN" altLang="en-US" cap="none" dirty="0" smtClean="0"/>
              <a:t>“常规”选项中的“主页”变成了灰色，无法更改。</a:t>
            </a:r>
            <a:endParaRPr lang="en-US" cap="none" dirty="0" smtClean="0"/>
          </a:p>
          <a:p>
            <a:pPr marL="457200" lvl="1" indent="0">
              <a:buNone/>
            </a:pPr>
            <a:r>
              <a:rPr lang="zh-CN" altLang="en-US" cap="none" dirty="0" smtClean="0"/>
              <a:t>（</a:t>
            </a:r>
            <a:r>
              <a:rPr lang="en-US" cap="none" dirty="0" smtClean="0"/>
              <a:t>3</a:t>
            </a:r>
            <a:r>
              <a:rPr lang="zh-CN" altLang="en-US" cap="none" dirty="0" smtClean="0"/>
              <a:t>）浏览器标题栏被添加垃圾信息，或添加非法网站的介绍。</a:t>
            </a:r>
            <a:endParaRPr lang="en-US" cap="none" dirty="0" smtClean="0"/>
          </a:p>
          <a:p>
            <a:pPr marL="457200" lvl="1" indent="0">
              <a:buNone/>
            </a:pPr>
            <a:r>
              <a:rPr lang="zh-CN" altLang="en-US" cap="none" dirty="0" smtClean="0"/>
              <a:t>（</a:t>
            </a:r>
            <a:r>
              <a:rPr lang="en-US" cap="none" dirty="0" smtClean="0"/>
              <a:t>4</a:t>
            </a:r>
            <a:r>
              <a:rPr lang="zh-CN" altLang="en-US" cap="none" dirty="0" smtClean="0"/>
              <a:t>）通过修改注册表，鼠标右键弹出菜单功能在浏览器中被完全禁止，在浏览器中点击右键毫无反应。</a:t>
            </a:r>
            <a:endParaRPr lang="en-US" cap="none" dirty="0" smtClean="0"/>
          </a:p>
          <a:p>
            <a:pPr marL="457200" lvl="1" indent="0">
              <a:buNone/>
            </a:pPr>
            <a:r>
              <a:rPr lang="zh-CN" altLang="en-US" cap="none" dirty="0" smtClean="0"/>
              <a:t>（</a:t>
            </a:r>
            <a:r>
              <a:rPr lang="en-US" cap="none" dirty="0" smtClean="0"/>
              <a:t>5</a:t>
            </a:r>
            <a:r>
              <a:rPr lang="zh-CN" altLang="en-US" cap="none" dirty="0" smtClean="0"/>
              <a:t>）某些网页脚本病毒还具备了修改系统注册表的功能，同时会禁用注册表编辑功能，使用户无法在中毒后通过手动更改注册表进行恢复操作。</a:t>
            </a:r>
            <a:endParaRPr lang="en-US" cap="none" dirty="0"/>
          </a:p>
        </p:txBody>
      </p:sp>
    </p:spTree>
    <p:extLst>
      <p:ext uri="{BB962C8B-B14F-4D97-AF65-F5344CB8AC3E}">
        <p14:creationId xmlns:p14="http://schemas.microsoft.com/office/powerpoint/2010/main" xmlns="" val="8911410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10.5.2 </a:t>
            </a:r>
            <a:r>
              <a:rPr lang="zh-CN" altLang="en-US" b="1" dirty="0"/>
              <a:t>网页脚本病毒</a:t>
            </a:r>
            <a:r>
              <a:rPr lang="zh-CN" altLang="en-US" b="1" dirty="0" smtClean="0"/>
              <a:t>分析</a:t>
            </a:r>
            <a:endParaRPr lang="en-US" dirty="0"/>
          </a:p>
        </p:txBody>
      </p:sp>
      <p:sp>
        <p:nvSpPr>
          <p:cNvPr id="3" name="Content Placeholder 2"/>
          <p:cNvSpPr>
            <a:spLocks noGrp="1"/>
          </p:cNvSpPr>
          <p:nvPr>
            <p:ph sz="quarter" idx="13"/>
          </p:nvPr>
        </p:nvSpPr>
        <p:spPr/>
        <p:txBody>
          <a:bodyPr/>
          <a:lstStyle/>
          <a:p>
            <a:r>
              <a:rPr lang="zh-CN" altLang="en-US" dirty="0"/>
              <a:t>下面以最常用的网页脚本病毒编写语言</a:t>
            </a:r>
            <a:r>
              <a:rPr lang="en-US" dirty="0" smtClean="0"/>
              <a:t>J</a:t>
            </a:r>
            <a:r>
              <a:rPr lang="en-US" cap="none" dirty="0" smtClean="0"/>
              <a:t>ava</a:t>
            </a:r>
            <a:r>
              <a:rPr lang="en-US" dirty="0" smtClean="0"/>
              <a:t>S</a:t>
            </a:r>
            <a:r>
              <a:rPr lang="en-US" cap="none" dirty="0" smtClean="0"/>
              <a:t>cript</a:t>
            </a:r>
            <a:r>
              <a:rPr lang="zh-CN" altLang="en-US" dirty="0" smtClean="0"/>
              <a:t>为</a:t>
            </a:r>
            <a:r>
              <a:rPr lang="zh-CN" altLang="en-US" dirty="0"/>
              <a:t>例，介绍网页脚本病毒的工作过程。</a:t>
            </a:r>
            <a:endParaRPr lang="en-US" dirty="0"/>
          </a:p>
          <a:p>
            <a:pPr marL="457200" lvl="1" indent="0">
              <a:buNone/>
            </a:pPr>
            <a:r>
              <a:rPr lang="en-US" dirty="0"/>
              <a:t>1</a:t>
            </a:r>
            <a:r>
              <a:rPr lang="zh-CN" altLang="en-US" dirty="0"/>
              <a:t>、重复循环执行单一进程，耗费大量内存，</a:t>
            </a:r>
            <a:r>
              <a:rPr lang="en-US" dirty="0"/>
              <a:t>CPU</a:t>
            </a:r>
            <a:r>
              <a:rPr lang="zh-CN" altLang="en-US" dirty="0"/>
              <a:t>，降低计算机运行速度。</a:t>
            </a:r>
            <a:endParaRPr lang="en-US" dirty="0"/>
          </a:p>
          <a:p>
            <a:pPr marL="457200" lvl="1" indent="0">
              <a:buNone/>
            </a:pPr>
            <a:r>
              <a:rPr lang="zh-CN" altLang="en-US" dirty="0"/>
              <a:t>新建记事本文件</a:t>
            </a:r>
            <a:r>
              <a:rPr lang="en-US" dirty="0" smtClean="0"/>
              <a:t>H</a:t>
            </a:r>
            <a:r>
              <a:rPr lang="en-US" cap="none" dirty="0" smtClean="0"/>
              <a:t>ostility</a:t>
            </a:r>
            <a:r>
              <a:rPr lang="en-US" dirty="0" smtClean="0"/>
              <a:t>C</a:t>
            </a:r>
            <a:r>
              <a:rPr lang="en-US" cap="none" dirty="0" smtClean="0"/>
              <a:t>ode1.txt</a:t>
            </a:r>
            <a:r>
              <a:rPr lang="zh-CN" altLang="en-US" dirty="0" smtClean="0"/>
              <a:t>，</a:t>
            </a:r>
            <a:r>
              <a:rPr lang="zh-CN" altLang="en-US" dirty="0"/>
              <a:t>在文本中编写如下代码，如图</a:t>
            </a:r>
            <a:r>
              <a:rPr lang="en-US" dirty="0"/>
              <a:t>10-39</a:t>
            </a:r>
            <a:r>
              <a:rPr lang="zh-CN" altLang="en-US" dirty="0"/>
              <a:t>所</a:t>
            </a:r>
            <a:r>
              <a:rPr lang="zh-CN" altLang="en-US" dirty="0" smtClean="0"/>
              <a:t>示</a:t>
            </a:r>
          </a:p>
          <a:p>
            <a:pPr marL="457200" lvl="1" indent="0">
              <a:buNone/>
            </a:pPr>
            <a:r>
              <a:rPr lang="zh-CN" altLang="en-US" dirty="0"/>
              <a:t>保存文件并退出，更改其扩展</a:t>
            </a:r>
            <a:r>
              <a:rPr lang="zh-CN" altLang="en-US" dirty="0" smtClean="0"/>
              <a:t>名</a:t>
            </a:r>
            <a:r>
              <a:rPr lang="en-US" cap="none" dirty="0" smtClean="0"/>
              <a:t>.txt</a:t>
            </a:r>
            <a:r>
              <a:rPr lang="zh-CN" altLang="en-US" cap="none" dirty="0" smtClean="0"/>
              <a:t>为</a:t>
            </a:r>
            <a:r>
              <a:rPr lang="en-US" cap="none" dirty="0" smtClean="0"/>
              <a:t>.html</a:t>
            </a:r>
            <a:r>
              <a:rPr lang="zh-CN" altLang="en-US" dirty="0" smtClean="0"/>
              <a:t>，双击</a:t>
            </a:r>
            <a:r>
              <a:rPr lang="en-US" dirty="0"/>
              <a:t>H</a:t>
            </a:r>
            <a:r>
              <a:rPr lang="en-US" cap="none" dirty="0"/>
              <a:t>ostility</a:t>
            </a:r>
            <a:r>
              <a:rPr lang="en-US" dirty="0"/>
              <a:t>C</a:t>
            </a:r>
            <a:r>
              <a:rPr lang="en-US" cap="none" dirty="0"/>
              <a:t>ode1</a:t>
            </a:r>
            <a:r>
              <a:rPr lang="en-US" cap="none" dirty="0" smtClean="0"/>
              <a:t>.html</a:t>
            </a:r>
            <a:r>
              <a:rPr lang="zh-CN" altLang="en-US" dirty="0" smtClean="0"/>
              <a:t>页面</a:t>
            </a:r>
            <a:r>
              <a:rPr lang="zh-CN" altLang="en-US" dirty="0"/>
              <a:t>，页面效果如图</a:t>
            </a:r>
            <a:r>
              <a:rPr lang="en-US" dirty="0"/>
              <a:t>10-40</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8248" y="3919255"/>
            <a:ext cx="2943337" cy="255349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5" name="Picture 3" descr="2"/>
          <p:cNvPicPr>
            <a:picLocks noChangeAspect="1" noChangeArrowheads="1"/>
          </p:cNvPicPr>
          <p:nvPr/>
        </p:nvPicPr>
        <p:blipFill>
          <a:blip r:embed="rId3">
            <a:extLst>
              <a:ext uri="{28A0092B-C50C-407E-A947-70E740481C1C}">
                <a14:useLocalDpi xmlns:a14="http://schemas.microsoft.com/office/drawing/2010/main" xmlns="" val="0"/>
              </a:ext>
            </a:extLst>
          </a:blip>
          <a:srcRect l="22649" t="42384" r="20903" b="38719"/>
          <a:stretch>
            <a:fillRect/>
          </a:stretch>
        </p:blipFill>
        <p:spPr bwMode="auto">
          <a:xfrm>
            <a:off x="5796698" y="3919255"/>
            <a:ext cx="5207000" cy="12954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6755946" y="5421867"/>
            <a:ext cx="3836307" cy="369332"/>
          </a:xfrm>
          <a:prstGeom prst="rect">
            <a:avLst/>
          </a:prstGeom>
          <a:noFill/>
        </p:spPr>
        <p:txBody>
          <a:bodyPr wrap="none" rtlCol="0">
            <a:spAutoFit/>
          </a:bodyPr>
          <a:lstStyle/>
          <a:p>
            <a:r>
              <a:rPr lang="zh-CN" altLang="en-US" b="1" dirty="0"/>
              <a:t>图</a:t>
            </a:r>
            <a:r>
              <a:rPr lang="en-US" b="1" dirty="0"/>
              <a:t>10-40 HostilityCode1.html</a:t>
            </a:r>
            <a:r>
              <a:rPr lang="zh-CN" altLang="en-US" b="1" dirty="0"/>
              <a:t>执行</a:t>
            </a:r>
            <a:r>
              <a:rPr lang="zh-CN" altLang="en-US" b="1" dirty="0" smtClean="0"/>
              <a:t>效果</a:t>
            </a:r>
            <a:endParaRPr lang="en-US" dirty="0"/>
          </a:p>
        </p:txBody>
      </p:sp>
      <p:sp>
        <p:nvSpPr>
          <p:cNvPr id="7" name="TextBox 6"/>
          <p:cNvSpPr txBox="1"/>
          <p:nvPr/>
        </p:nvSpPr>
        <p:spPr>
          <a:xfrm>
            <a:off x="2143134" y="6472744"/>
            <a:ext cx="3653564" cy="369332"/>
          </a:xfrm>
          <a:prstGeom prst="rect">
            <a:avLst/>
          </a:prstGeom>
          <a:noFill/>
        </p:spPr>
        <p:txBody>
          <a:bodyPr wrap="none" rtlCol="0">
            <a:spAutoFit/>
          </a:bodyPr>
          <a:lstStyle/>
          <a:p>
            <a:r>
              <a:rPr lang="zh-CN" altLang="en-US" b="1" dirty="0"/>
              <a:t>图</a:t>
            </a:r>
            <a:r>
              <a:rPr lang="en-US" b="1" dirty="0"/>
              <a:t>10-39 HostilityCode1.txt</a:t>
            </a:r>
            <a:r>
              <a:rPr lang="zh-CN" altLang="en-US" b="1" dirty="0"/>
              <a:t>文件</a:t>
            </a:r>
            <a:r>
              <a:rPr lang="zh-CN" altLang="en-US" b="1" dirty="0" smtClean="0"/>
              <a:t>内容</a:t>
            </a:r>
            <a:endParaRPr lang="en-US" dirty="0"/>
          </a:p>
        </p:txBody>
      </p:sp>
    </p:spTree>
    <p:extLst>
      <p:ext uri="{BB962C8B-B14F-4D97-AF65-F5344CB8AC3E}">
        <p14:creationId xmlns:p14="http://schemas.microsoft.com/office/powerpoint/2010/main" xmlns="" val="957268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10.5.2 </a:t>
            </a:r>
            <a:r>
              <a:rPr lang="zh-CN" altLang="en-US" b="1" dirty="0"/>
              <a:t>网页脚本病毒</a:t>
            </a:r>
            <a:r>
              <a:rPr lang="zh-CN" altLang="en-US" b="1" dirty="0" smtClean="0"/>
              <a:t>分析</a:t>
            </a:r>
            <a:endParaRPr lang="en-US" dirty="0"/>
          </a:p>
        </p:txBody>
      </p:sp>
      <p:sp>
        <p:nvSpPr>
          <p:cNvPr id="3" name="Content Placeholder 2"/>
          <p:cNvSpPr>
            <a:spLocks noGrp="1"/>
          </p:cNvSpPr>
          <p:nvPr>
            <p:ph sz="quarter" idx="13"/>
          </p:nvPr>
        </p:nvSpPr>
        <p:spPr/>
        <p:txBody>
          <a:bodyPr/>
          <a:lstStyle/>
          <a:p>
            <a:pPr marL="457200" lvl="1" indent="0">
              <a:buNone/>
            </a:pPr>
            <a:r>
              <a:rPr lang="en-US" dirty="0" smtClean="0"/>
              <a:t>2</a:t>
            </a:r>
            <a:r>
              <a:rPr lang="zh-CN" altLang="en-US" dirty="0"/>
              <a:t>、重复调用</a:t>
            </a:r>
            <a:r>
              <a:rPr lang="en-US" dirty="0"/>
              <a:t>OPEN</a:t>
            </a:r>
            <a:r>
              <a:rPr lang="zh-CN" altLang="en-US" dirty="0"/>
              <a:t>打开函数并进行循环。</a:t>
            </a:r>
            <a:endParaRPr lang="en-US" dirty="0"/>
          </a:p>
          <a:p>
            <a:pPr marL="457200" lvl="1" indent="0">
              <a:buNone/>
            </a:pPr>
            <a:r>
              <a:rPr lang="zh-CN" altLang="en-US" dirty="0"/>
              <a:t>新建记事本文件</a:t>
            </a:r>
            <a:r>
              <a:rPr lang="en-US" dirty="0" smtClean="0"/>
              <a:t>H</a:t>
            </a:r>
            <a:r>
              <a:rPr lang="en-US" cap="none" dirty="0" smtClean="0"/>
              <a:t>ostility</a:t>
            </a:r>
            <a:r>
              <a:rPr lang="en-US" dirty="0" smtClean="0"/>
              <a:t>C</a:t>
            </a:r>
            <a:r>
              <a:rPr lang="en-US" cap="none" dirty="0" smtClean="0"/>
              <a:t>ode2.txt</a:t>
            </a:r>
            <a:r>
              <a:rPr lang="zh-CN" altLang="en-US" dirty="0" smtClean="0"/>
              <a:t>，</a:t>
            </a:r>
            <a:r>
              <a:rPr lang="zh-CN" altLang="en-US" dirty="0"/>
              <a:t>在文本中编写如下代码，如图</a:t>
            </a:r>
            <a:r>
              <a:rPr lang="en-US" dirty="0"/>
              <a:t>10-41</a:t>
            </a:r>
            <a:r>
              <a:rPr lang="zh-CN" altLang="en-US" dirty="0"/>
              <a:t>所</a:t>
            </a:r>
            <a:r>
              <a:rPr lang="zh-CN" altLang="en-US" dirty="0" smtClean="0"/>
              <a:t>示</a:t>
            </a:r>
          </a:p>
          <a:p>
            <a:pPr marL="457200" lvl="1" indent="0">
              <a:buNone/>
            </a:pPr>
            <a:r>
              <a:rPr lang="zh-CN" altLang="en-US" dirty="0"/>
              <a:t>保存文件并退出，更改其扩展</a:t>
            </a:r>
            <a:r>
              <a:rPr lang="zh-CN" altLang="en-US" dirty="0" smtClean="0"/>
              <a:t>名</a:t>
            </a:r>
            <a:r>
              <a:rPr lang="en-US" cap="none" dirty="0" smtClean="0"/>
              <a:t>.txt</a:t>
            </a:r>
            <a:r>
              <a:rPr lang="zh-CN" altLang="en-US" cap="none" dirty="0" smtClean="0"/>
              <a:t>为</a:t>
            </a:r>
            <a:r>
              <a:rPr lang="en-US" cap="none" dirty="0" smtClean="0"/>
              <a:t>.html</a:t>
            </a:r>
            <a:r>
              <a:rPr lang="zh-CN" altLang="en-US" dirty="0" smtClean="0"/>
              <a:t>，</a:t>
            </a:r>
            <a:r>
              <a:rPr lang="zh-CN" altLang="en-US" dirty="0"/>
              <a:t>双击</a:t>
            </a:r>
            <a:r>
              <a:rPr lang="en-US" dirty="0" smtClean="0"/>
              <a:t>H</a:t>
            </a:r>
            <a:r>
              <a:rPr lang="en-US" cap="none" dirty="0" smtClean="0"/>
              <a:t>ostility</a:t>
            </a:r>
            <a:r>
              <a:rPr lang="en-US" dirty="0" smtClean="0"/>
              <a:t>C</a:t>
            </a:r>
            <a:r>
              <a:rPr lang="en-US" cap="none" dirty="0" smtClean="0"/>
              <a:t>ode2.html</a:t>
            </a:r>
            <a:r>
              <a:rPr lang="zh-CN" altLang="en-US" dirty="0" smtClean="0"/>
              <a:t>页面</a:t>
            </a:r>
            <a:r>
              <a:rPr lang="zh-CN" altLang="en-US" dirty="0"/>
              <a:t>，页面效果如图</a:t>
            </a:r>
            <a:r>
              <a:rPr lang="en-US" dirty="0"/>
              <a:t>10-42</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6755946" y="6472744"/>
            <a:ext cx="3836307" cy="369332"/>
          </a:xfrm>
          <a:prstGeom prst="rect">
            <a:avLst/>
          </a:prstGeom>
          <a:noFill/>
        </p:spPr>
        <p:txBody>
          <a:bodyPr wrap="none" rtlCol="0">
            <a:spAutoFit/>
          </a:bodyPr>
          <a:lstStyle/>
          <a:p>
            <a:r>
              <a:rPr lang="zh-CN" altLang="en-US" b="1" dirty="0"/>
              <a:t>图</a:t>
            </a:r>
            <a:r>
              <a:rPr lang="en-US" b="1" dirty="0"/>
              <a:t>10-42 HostilityCode2.html</a:t>
            </a:r>
            <a:r>
              <a:rPr lang="zh-CN" altLang="en-US" b="1" dirty="0"/>
              <a:t>执行效果</a:t>
            </a:r>
            <a:endParaRPr lang="en-US" dirty="0"/>
          </a:p>
        </p:txBody>
      </p:sp>
      <p:sp>
        <p:nvSpPr>
          <p:cNvPr id="7" name="TextBox 6"/>
          <p:cNvSpPr txBox="1"/>
          <p:nvPr/>
        </p:nvSpPr>
        <p:spPr>
          <a:xfrm>
            <a:off x="2143134" y="6472744"/>
            <a:ext cx="3653564" cy="369332"/>
          </a:xfrm>
          <a:prstGeom prst="rect">
            <a:avLst/>
          </a:prstGeom>
          <a:noFill/>
        </p:spPr>
        <p:txBody>
          <a:bodyPr wrap="none" rtlCol="0">
            <a:spAutoFit/>
          </a:bodyPr>
          <a:lstStyle/>
          <a:p>
            <a:r>
              <a:rPr lang="zh-CN" altLang="en-US" b="1" dirty="0"/>
              <a:t>图</a:t>
            </a:r>
            <a:r>
              <a:rPr lang="en-US" b="1" dirty="0"/>
              <a:t>10-41 HostilityCode2.txt</a:t>
            </a:r>
            <a:r>
              <a:rPr lang="zh-CN" altLang="en-US" b="1" dirty="0"/>
              <a:t>文件内容</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20203" y="3783838"/>
            <a:ext cx="3099426" cy="268890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9" name="Picture 3" descr="HostilityCode2 感染网页病毒根据循环创建网页"/>
          <p:cNvPicPr>
            <a:picLocks noChangeAspect="1" noChangeArrowheads="1"/>
          </p:cNvPicPr>
          <p:nvPr/>
        </p:nvPicPr>
        <p:blipFill>
          <a:blip r:embed="rId3">
            <a:extLst>
              <a:ext uri="{28A0092B-C50C-407E-A947-70E740481C1C}">
                <a14:useLocalDpi xmlns:a14="http://schemas.microsoft.com/office/drawing/2010/main" xmlns="" val="0"/>
              </a:ext>
            </a:extLst>
          </a:blip>
          <a:srcRect r="15511" b="32301"/>
          <a:stretch>
            <a:fillRect/>
          </a:stretch>
        </p:blipFill>
        <p:spPr bwMode="auto">
          <a:xfrm>
            <a:off x="6305549" y="3564111"/>
            <a:ext cx="4737100" cy="2921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186816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10.5.2 </a:t>
            </a:r>
            <a:r>
              <a:rPr lang="zh-CN" altLang="en-US" b="1" dirty="0"/>
              <a:t>网页脚本病毒</a:t>
            </a:r>
            <a:r>
              <a:rPr lang="zh-CN" altLang="en-US" b="1" dirty="0" smtClean="0"/>
              <a:t>分析</a:t>
            </a:r>
            <a:endParaRPr lang="en-US" dirty="0"/>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smtClean="0"/>
              <a:t>、</a:t>
            </a:r>
            <a:r>
              <a:rPr lang="zh-CN" altLang="en-US" cap="none" dirty="0" smtClean="0"/>
              <a:t>利用</a:t>
            </a:r>
            <a:r>
              <a:rPr lang="en-US" cap="none" dirty="0" err="1" smtClean="0"/>
              <a:t>wscript.shell</a:t>
            </a:r>
            <a:r>
              <a:rPr lang="zh-CN" altLang="en-US" dirty="0" smtClean="0"/>
              <a:t>对象</a:t>
            </a:r>
            <a:r>
              <a:rPr lang="zh-CN" altLang="en-US" dirty="0"/>
              <a:t>操作应用程序</a:t>
            </a:r>
            <a:endParaRPr lang="en-US" dirty="0"/>
          </a:p>
          <a:p>
            <a:pPr marL="457200" lvl="1" indent="0">
              <a:buNone/>
            </a:pPr>
            <a:r>
              <a:rPr lang="zh-CN" altLang="en-US" dirty="0"/>
              <a:t>新建记事本文件</a:t>
            </a:r>
            <a:r>
              <a:rPr lang="en-US" dirty="0" smtClean="0"/>
              <a:t>H</a:t>
            </a:r>
            <a:r>
              <a:rPr lang="en-US" cap="none" dirty="0" smtClean="0"/>
              <a:t>ostility</a:t>
            </a:r>
            <a:r>
              <a:rPr lang="en-US" dirty="0" smtClean="0"/>
              <a:t>C</a:t>
            </a:r>
            <a:r>
              <a:rPr lang="en-US" cap="none" dirty="0" smtClean="0"/>
              <a:t>ode3.txt</a:t>
            </a:r>
            <a:r>
              <a:rPr lang="zh-CN" altLang="en-US" dirty="0" smtClean="0"/>
              <a:t>，</a:t>
            </a:r>
            <a:r>
              <a:rPr lang="zh-CN" altLang="en-US" dirty="0"/>
              <a:t>在文本中编写如下代码，如图</a:t>
            </a:r>
            <a:r>
              <a:rPr lang="en-US" dirty="0"/>
              <a:t>10-43</a:t>
            </a:r>
            <a:r>
              <a:rPr lang="zh-CN" altLang="en-US" dirty="0"/>
              <a:t>所示</a:t>
            </a:r>
            <a:r>
              <a:rPr lang="en-US" dirty="0"/>
              <a:t> </a:t>
            </a:r>
            <a:endParaRPr lang="zh-CN" altLang="en-US" dirty="0" smtClean="0"/>
          </a:p>
          <a:p>
            <a:pPr marL="457200" lvl="1" indent="0">
              <a:buNone/>
            </a:pPr>
            <a:r>
              <a:rPr lang="zh-CN" altLang="en-US" dirty="0"/>
              <a:t>保存文件并退出，更改其扩展</a:t>
            </a:r>
            <a:r>
              <a:rPr lang="zh-CN" altLang="en-US" dirty="0" smtClean="0"/>
              <a:t>名</a:t>
            </a:r>
            <a:r>
              <a:rPr lang="en-US" cap="none" dirty="0" smtClean="0"/>
              <a:t>.txt</a:t>
            </a:r>
            <a:r>
              <a:rPr lang="zh-CN" altLang="en-US" cap="none" dirty="0" smtClean="0"/>
              <a:t>为</a:t>
            </a:r>
            <a:r>
              <a:rPr lang="en-US" cap="none" dirty="0" smtClean="0"/>
              <a:t>.html</a:t>
            </a:r>
            <a:r>
              <a:rPr lang="zh-CN" altLang="en-US" dirty="0" smtClean="0"/>
              <a:t>，</a:t>
            </a:r>
            <a:r>
              <a:rPr lang="zh-CN" altLang="en-US" dirty="0"/>
              <a:t>双击</a:t>
            </a:r>
            <a:r>
              <a:rPr lang="en-US" dirty="0" smtClean="0"/>
              <a:t>H</a:t>
            </a:r>
            <a:r>
              <a:rPr lang="en-US" cap="none" dirty="0" smtClean="0"/>
              <a:t>ostility</a:t>
            </a:r>
            <a:r>
              <a:rPr lang="en-US" dirty="0" smtClean="0"/>
              <a:t>C</a:t>
            </a:r>
            <a:r>
              <a:rPr lang="en-US" cap="none" dirty="0" smtClean="0"/>
              <a:t>ode3.html</a:t>
            </a:r>
            <a:r>
              <a:rPr lang="zh-CN" altLang="en-US" dirty="0" smtClean="0"/>
              <a:t>页面</a:t>
            </a:r>
            <a:r>
              <a:rPr lang="zh-CN" altLang="en-US" dirty="0"/>
              <a:t>，页面效果如图</a:t>
            </a:r>
            <a:r>
              <a:rPr lang="en-US" dirty="0"/>
              <a:t>10-44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6755946" y="6472744"/>
            <a:ext cx="3836307" cy="369332"/>
          </a:xfrm>
          <a:prstGeom prst="rect">
            <a:avLst/>
          </a:prstGeom>
          <a:noFill/>
        </p:spPr>
        <p:txBody>
          <a:bodyPr wrap="none" rtlCol="0">
            <a:spAutoFit/>
          </a:bodyPr>
          <a:lstStyle/>
          <a:p>
            <a:r>
              <a:rPr lang="zh-CN" altLang="en-US" b="1" dirty="0"/>
              <a:t>图</a:t>
            </a:r>
            <a:r>
              <a:rPr lang="en-US" b="1" dirty="0"/>
              <a:t>10-44 HostilityCode3.html</a:t>
            </a:r>
            <a:r>
              <a:rPr lang="zh-CN" altLang="en-US" b="1" dirty="0"/>
              <a:t>执行效果</a:t>
            </a:r>
            <a:endParaRPr lang="en-US" dirty="0"/>
          </a:p>
        </p:txBody>
      </p:sp>
      <p:sp>
        <p:nvSpPr>
          <p:cNvPr id="7" name="TextBox 6"/>
          <p:cNvSpPr txBox="1"/>
          <p:nvPr/>
        </p:nvSpPr>
        <p:spPr>
          <a:xfrm>
            <a:off x="2143134" y="6472744"/>
            <a:ext cx="3653564" cy="369332"/>
          </a:xfrm>
          <a:prstGeom prst="rect">
            <a:avLst/>
          </a:prstGeom>
          <a:noFill/>
        </p:spPr>
        <p:txBody>
          <a:bodyPr wrap="none" rtlCol="0">
            <a:spAutoFit/>
          </a:bodyPr>
          <a:lstStyle/>
          <a:p>
            <a:r>
              <a:rPr lang="zh-CN" altLang="en-US" b="1" dirty="0"/>
              <a:t>图</a:t>
            </a:r>
            <a:r>
              <a:rPr lang="en-US" b="1" dirty="0"/>
              <a:t>10-43 HostilityCode3.txt</a:t>
            </a:r>
            <a:r>
              <a:rPr lang="zh-CN" altLang="en-US" b="1" dirty="0"/>
              <a:t>文件内容</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15183" y="3519228"/>
            <a:ext cx="2883858" cy="295351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53189" y="3610154"/>
            <a:ext cx="3433453" cy="28625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26603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10.5.3 </a:t>
            </a:r>
            <a:r>
              <a:rPr lang="zh-CN" altLang="en-US" b="1" dirty="0"/>
              <a:t>防范网页脚本病毒</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85000" lnSpcReduction="20000"/>
          </a:bodyPr>
          <a:lstStyle/>
          <a:p>
            <a:r>
              <a:rPr lang="zh-CN" altLang="en-US" dirty="0"/>
              <a:t>网页脚本病毒攻击主要是由于用户计算机启用了不安全的系统功能或者浏览器安全级别设置过低等导致的，通过以下一些措施可以有效地防止计算机遭到网页脚本病毒的攻击。</a:t>
            </a:r>
            <a:endParaRPr lang="en-US" dirty="0"/>
          </a:p>
          <a:p>
            <a:pPr marL="457200" lvl="1" indent="0">
              <a:buNone/>
            </a:pPr>
            <a:r>
              <a:rPr lang="en-US" dirty="0"/>
              <a:t>1</a:t>
            </a:r>
            <a:r>
              <a:rPr lang="zh-CN" altLang="en-US" dirty="0"/>
              <a:t>、禁用文件系统对象</a:t>
            </a:r>
            <a:r>
              <a:rPr lang="en-US" dirty="0" err="1" smtClean="0"/>
              <a:t>F</a:t>
            </a:r>
            <a:r>
              <a:rPr lang="en-US" cap="none" dirty="0" err="1" smtClean="0"/>
              <a:t>ile</a:t>
            </a:r>
            <a:r>
              <a:rPr lang="en-US" dirty="0" err="1" smtClean="0"/>
              <a:t>S</a:t>
            </a:r>
            <a:r>
              <a:rPr lang="en-US" cap="none" dirty="0" err="1" smtClean="0"/>
              <a:t>ystem</a:t>
            </a:r>
            <a:r>
              <a:rPr lang="en-US" dirty="0" err="1" smtClean="0"/>
              <a:t>O</a:t>
            </a:r>
            <a:r>
              <a:rPr lang="en-US" cap="none" dirty="0" err="1" smtClean="0"/>
              <a:t>bject</a:t>
            </a:r>
            <a:endParaRPr lang="en-US" cap="none" dirty="0" smtClean="0"/>
          </a:p>
          <a:p>
            <a:pPr lvl="2"/>
            <a:r>
              <a:rPr lang="zh-CN" altLang="en-US" dirty="0" smtClean="0"/>
              <a:t>用</a:t>
            </a:r>
            <a:r>
              <a:rPr lang="en-US" cap="none" dirty="0" smtClean="0"/>
              <a:t>regsvr32 </a:t>
            </a:r>
            <a:r>
              <a:rPr lang="en-US" cap="none" dirty="0" err="1" smtClean="0"/>
              <a:t>scrrun.dll</a:t>
            </a:r>
            <a:r>
              <a:rPr lang="en-US" cap="none" dirty="0" smtClean="0"/>
              <a:t>/u</a:t>
            </a:r>
            <a:r>
              <a:rPr lang="zh-CN" altLang="en-US" cap="none" dirty="0" smtClean="0"/>
              <a:t>命令可以禁止文件系统对象。其中</a:t>
            </a:r>
            <a:r>
              <a:rPr lang="en-US" cap="none" dirty="0" smtClean="0"/>
              <a:t>regsvr32</a:t>
            </a:r>
            <a:r>
              <a:rPr lang="zh-CN" altLang="en-US" dirty="0" smtClean="0"/>
              <a:t>是</a:t>
            </a:r>
            <a:r>
              <a:rPr lang="en-US" dirty="0" smtClean="0"/>
              <a:t>W</a:t>
            </a:r>
            <a:r>
              <a:rPr lang="en-US" cap="none" dirty="0" smtClean="0"/>
              <a:t>indows</a:t>
            </a:r>
            <a:r>
              <a:rPr lang="en-US" dirty="0" smtClean="0"/>
              <a:t>\S</a:t>
            </a:r>
            <a:r>
              <a:rPr lang="en-US" cap="none" dirty="0" smtClean="0"/>
              <a:t>ystem</a:t>
            </a:r>
            <a:r>
              <a:rPr lang="zh-CN" altLang="en-US" dirty="0" smtClean="0"/>
              <a:t>下</a:t>
            </a:r>
            <a:r>
              <a:rPr lang="zh-CN" altLang="en-US" dirty="0"/>
              <a:t>的可执行文件，或者</a:t>
            </a:r>
            <a:r>
              <a:rPr lang="zh-CN" altLang="en-US" dirty="0" smtClean="0"/>
              <a:t>直接</a:t>
            </a:r>
            <a:r>
              <a:rPr lang="zh-CN" altLang="en-US" cap="none" dirty="0" smtClean="0"/>
              <a:t>查找</a:t>
            </a:r>
            <a:r>
              <a:rPr lang="en-US" cap="none" dirty="0" err="1" smtClean="0"/>
              <a:t>scrrun.dll</a:t>
            </a:r>
            <a:r>
              <a:rPr lang="zh-CN" altLang="en-US" dirty="0" smtClean="0"/>
              <a:t>文件</a:t>
            </a:r>
            <a:r>
              <a:rPr lang="zh-CN" altLang="en-US" dirty="0"/>
              <a:t>，将其删除或改文件名。</a:t>
            </a:r>
            <a:endParaRPr lang="en-US" dirty="0"/>
          </a:p>
          <a:p>
            <a:pPr marL="457200" lvl="1" indent="0">
              <a:buNone/>
            </a:pPr>
            <a:r>
              <a:rPr lang="en-US" dirty="0"/>
              <a:t>2</a:t>
            </a:r>
            <a:r>
              <a:rPr lang="zh-CN" altLang="en-US" dirty="0"/>
              <a:t>、卸载</a:t>
            </a:r>
            <a:r>
              <a:rPr lang="en-US" dirty="0"/>
              <a:t>Windows Scripting </a:t>
            </a:r>
            <a:r>
              <a:rPr lang="en-US" dirty="0" smtClean="0"/>
              <a:t>Host</a:t>
            </a:r>
            <a:r>
              <a:rPr lang="zh-CN" altLang="en-US" dirty="0" smtClean="0"/>
              <a:t>对象</a:t>
            </a:r>
            <a:endParaRPr lang="en-US" dirty="0"/>
          </a:p>
          <a:p>
            <a:pPr lvl="2"/>
            <a:r>
              <a:rPr lang="zh-CN" altLang="en-US" dirty="0"/>
              <a:t>选择“我的电脑”</a:t>
            </a:r>
            <a:r>
              <a:rPr lang="en-US" dirty="0"/>
              <a:t>-&gt;</a:t>
            </a:r>
            <a:r>
              <a:rPr lang="zh-CN" altLang="en-US" dirty="0"/>
              <a:t>“查看”</a:t>
            </a:r>
            <a:r>
              <a:rPr lang="en-US" dirty="0"/>
              <a:t>-&gt;</a:t>
            </a:r>
            <a:r>
              <a:rPr lang="zh-CN" altLang="en-US" dirty="0"/>
              <a:t>“文件夹选项”</a:t>
            </a:r>
            <a:r>
              <a:rPr lang="en-US" dirty="0"/>
              <a:t>-&gt;</a:t>
            </a:r>
            <a:r>
              <a:rPr lang="zh-CN" altLang="en-US" dirty="0"/>
              <a:t>“文件类型”，然后删除</a:t>
            </a:r>
            <a:r>
              <a:rPr lang="en-US" dirty="0"/>
              <a:t>WSH</a:t>
            </a:r>
            <a:r>
              <a:rPr lang="zh-CN" altLang="en-US" dirty="0"/>
              <a:t>与应用程序的映射。</a:t>
            </a:r>
            <a:endParaRPr lang="en-US" dirty="0"/>
          </a:p>
          <a:p>
            <a:pPr marL="457200" lvl="1" indent="0">
              <a:buNone/>
            </a:pPr>
            <a:r>
              <a:rPr lang="en-US" dirty="0"/>
              <a:t>3</a:t>
            </a:r>
            <a:r>
              <a:rPr lang="zh-CN" altLang="en-US" dirty="0"/>
              <a:t>、删除</a:t>
            </a:r>
            <a:r>
              <a:rPr lang="en-US" dirty="0"/>
              <a:t>VBS</a:t>
            </a:r>
            <a:r>
              <a:rPr lang="zh-CN" altLang="en-US" dirty="0"/>
              <a:t>、</a:t>
            </a:r>
            <a:r>
              <a:rPr lang="en-US" dirty="0"/>
              <a:t>VBE</a:t>
            </a:r>
            <a:r>
              <a:rPr lang="zh-CN" altLang="en-US" dirty="0"/>
              <a:t>、</a:t>
            </a:r>
            <a:r>
              <a:rPr lang="en-US" dirty="0"/>
              <a:t>JS</a:t>
            </a:r>
            <a:r>
              <a:rPr lang="zh-CN" altLang="en-US" dirty="0"/>
              <a:t>、</a:t>
            </a:r>
            <a:r>
              <a:rPr lang="en-US" dirty="0"/>
              <a:t>JSE</a:t>
            </a:r>
            <a:r>
              <a:rPr lang="zh-CN" altLang="en-US" dirty="0"/>
              <a:t>文件后缀名与应用程序的映射</a:t>
            </a:r>
            <a:endParaRPr lang="en-US" dirty="0"/>
          </a:p>
          <a:p>
            <a:pPr lvl="2"/>
            <a:r>
              <a:rPr lang="zh-CN" altLang="en-US" dirty="0"/>
              <a:t>选择“我的电脑”</a:t>
            </a:r>
            <a:r>
              <a:rPr lang="en-US" dirty="0"/>
              <a:t>-&gt;</a:t>
            </a:r>
            <a:r>
              <a:rPr lang="zh-CN" altLang="en-US" dirty="0"/>
              <a:t>“查看”</a:t>
            </a:r>
            <a:r>
              <a:rPr lang="en-US" dirty="0"/>
              <a:t>-&gt;</a:t>
            </a:r>
            <a:r>
              <a:rPr lang="zh-CN" altLang="en-US" dirty="0"/>
              <a:t>“文件夹选项”</a:t>
            </a:r>
            <a:r>
              <a:rPr lang="en-US" dirty="0"/>
              <a:t>-&gt;</a:t>
            </a:r>
            <a:r>
              <a:rPr lang="zh-CN" altLang="en-US" dirty="0"/>
              <a:t>“文件类型”，然后删除</a:t>
            </a:r>
            <a:r>
              <a:rPr lang="en-US" dirty="0"/>
              <a:t>VBS</a:t>
            </a:r>
            <a:r>
              <a:rPr lang="zh-CN" altLang="en-US" dirty="0"/>
              <a:t>、</a:t>
            </a:r>
            <a:r>
              <a:rPr lang="en-US" dirty="0"/>
              <a:t>VBE</a:t>
            </a:r>
            <a:r>
              <a:rPr lang="zh-CN" altLang="en-US" dirty="0"/>
              <a:t>、</a:t>
            </a:r>
            <a:r>
              <a:rPr lang="en-US" dirty="0"/>
              <a:t>JS</a:t>
            </a:r>
            <a:r>
              <a:rPr lang="zh-CN" altLang="en-US" dirty="0"/>
              <a:t>、</a:t>
            </a:r>
            <a:r>
              <a:rPr lang="en-US" dirty="0"/>
              <a:t>JSE</a:t>
            </a:r>
            <a:r>
              <a:rPr lang="zh-CN" altLang="en-US" dirty="0"/>
              <a:t>文件后缀名与应用程序的映射。</a:t>
            </a:r>
            <a:endParaRPr lang="en-US" dirty="0"/>
          </a:p>
          <a:p>
            <a:pPr marL="457200" lvl="1" indent="0">
              <a:buNone/>
            </a:pPr>
            <a:r>
              <a:rPr lang="en-US" dirty="0"/>
              <a:t>4</a:t>
            </a:r>
            <a:r>
              <a:rPr lang="zh-CN" altLang="en-US" dirty="0"/>
              <a:t>、在</a:t>
            </a:r>
            <a:r>
              <a:rPr lang="en-US" dirty="0"/>
              <a:t>Windows</a:t>
            </a:r>
            <a:r>
              <a:rPr lang="zh-CN" altLang="en-US" dirty="0"/>
              <a:t>目录中，找到</a:t>
            </a:r>
            <a:r>
              <a:rPr lang="en-US" dirty="0" err="1" smtClean="0"/>
              <a:t>WS</a:t>
            </a:r>
            <a:r>
              <a:rPr lang="en-US" cap="none" dirty="0" err="1" smtClean="0"/>
              <a:t>cript.exe</a:t>
            </a:r>
            <a:r>
              <a:rPr lang="zh-CN" altLang="en-US" dirty="0" smtClean="0"/>
              <a:t>，</a:t>
            </a:r>
            <a:r>
              <a:rPr lang="zh-CN" altLang="en-US" dirty="0"/>
              <a:t>更改名称或者删除。如果以后需要重新用到该文件的话，最好使用更名操作。</a:t>
            </a:r>
            <a:endParaRPr lang="en-US" dirty="0"/>
          </a:p>
          <a:p>
            <a:pPr marL="457200" lvl="1" indent="0">
              <a:buNone/>
            </a:pPr>
            <a:r>
              <a:rPr lang="en-US" dirty="0"/>
              <a:t>5</a:t>
            </a:r>
            <a:r>
              <a:rPr lang="zh-CN" altLang="en-US" dirty="0"/>
              <a:t>、设置浏览器安全级别。打开浏览器，单击菜单栏里</a:t>
            </a:r>
            <a:r>
              <a:rPr lang="en-US" dirty="0"/>
              <a:t>“Internet </a:t>
            </a:r>
            <a:r>
              <a:rPr lang="zh-CN" altLang="en-US" dirty="0"/>
              <a:t>选项</a:t>
            </a:r>
            <a:r>
              <a:rPr lang="en-US" dirty="0"/>
              <a:t>”-&gt;</a:t>
            </a:r>
            <a:r>
              <a:rPr lang="zh-CN" altLang="en-US" dirty="0"/>
              <a:t>“自定义级别”，将</a:t>
            </a:r>
            <a:r>
              <a:rPr lang="en-US" dirty="0"/>
              <a:t>“</a:t>
            </a:r>
            <a:r>
              <a:rPr lang="en-US" dirty="0" smtClean="0"/>
              <a:t>A</a:t>
            </a:r>
            <a:r>
              <a:rPr lang="en-US" cap="none" dirty="0" smtClean="0"/>
              <a:t>ctive</a:t>
            </a:r>
            <a:r>
              <a:rPr lang="en-US" dirty="0" smtClean="0"/>
              <a:t>X</a:t>
            </a:r>
            <a:r>
              <a:rPr lang="zh-CN" altLang="en-US" dirty="0"/>
              <a:t>控件及插件</a:t>
            </a:r>
            <a:r>
              <a:rPr lang="en-US" dirty="0"/>
              <a:t>”</a:t>
            </a:r>
            <a:r>
              <a:rPr lang="zh-CN" altLang="en-US" dirty="0"/>
              <a:t>的设置全部设为禁用。 </a:t>
            </a:r>
            <a:endParaRPr lang="en-US" dirty="0"/>
          </a:p>
          <a:p>
            <a:pPr marL="457200" lvl="1" indent="0">
              <a:buNone/>
            </a:pPr>
            <a:r>
              <a:rPr lang="en-US" dirty="0"/>
              <a:t>6</a:t>
            </a:r>
            <a:r>
              <a:rPr lang="zh-CN" altLang="en-US" dirty="0"/>
              <a:t>、目前主流的杀毒软件都提供对网页脚本病毒的查杀和防护功能。因此，安装杀毒软件并实时更新病毒库是防范网页脚本病毒攻击的有效方法。</a:t>
            </a:r>
            <a:endParaRPr lang="en-US" dirty="0"/>
          </a:p>
          <a:p>
            <a:endParaRPr lang="en-US" dirty="0"/>
          </a:p>
        </p:txBody>
      </p:sp>
    </p:spTree>
    <p:extLst>
      <p:ext uri="{BB962C8B-B14F-4D97-AF65-F5344CB8AC3E}">
        <p14:creationId xmlns:p14="http://schemas.microsoft.com/office/powerpoint/2010/main" xmlns="" val="20483096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 </a:t>
            </a:r>
            <a:r>
              <a:rPr lang="zh-CN" altLang="en-US" b="1" dirty="0"/>
              <a:t>即时通信病毒分析与</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10.6.1 </a:t>
            </a:r>
            <a:r>
              <a:rPr lang="zh-CN" altLang="en-US" b="1" dirty="0"/>
              <a:t>即时通信病毒</a:t>
            </a:r>
            <a:r>
              <a:rPr lang="zh-CN" altLang="en-US" b="1" dirty="0" smtClean="0"/>
              <a:t>概述</a:t>
            </a:r>
          </a:p>
          <a:p>
            <a:r>
              <a:rPr lang="en-US" b="1" dirty="0"/>
              <a:t>10.6.2 </a:t>
            </a:r>
            <a:r>
              <a:rPr lang="zh-CN" altLang="en-US" b="1" dirty="0"/>
              <a:t>即时通信病毒的攻击</a:t>
            </a:r>
            <a:r>
              <a:rPr lang="zh-CN" altLang="en-US" b="1" dirty="0" smtClean="0"/>
              <a:t>方式</a:t>
            </a:r>
          </a:p>
          <a:p>
            <a:r>
              <a:rPr lang="en-US" b="1" dirty="0"/>
              <a:t>10.6.3 </a:t>
            </a:r>
            <a:r>
              <a:rPr lang="zh-CN" altLang="en-US" b="1" dirty="0"/>
              <a:t>防范即时通信病毒</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698146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10.6.1 </a:t>
            </a:r>
            <a:r>
              <a:rPr lang="zh-CN" altLang="en-US" b="1" dirty="0"/>
              <a:t>即时通信病毒</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zh-CN" altLang="en-US" dirty="0"/>
              <a:t>即时通信（</a:t>
            </a:r>
            <a:r>
              <a:rPr lang="en-US" dirty="0"/>
              <a:t>Instant Message, IM</a:t>
            </a:r>
            <a:r>
              <a:rPr lang="zh-CN" altLang="en-US" dirty="0"/>
              <a:t>）病毒是指通过即时通讯软件</a:t>
            </a:r>
            <a:r>
              <a:rPr lang="en-US" dirty="0"/>
              <a:t>(</a:t>
            </a:r>
            <a:r>
              <a:rPr lang="zh-CN" altLang="en-US" dirty="0"/>
              <a:t>如</a:t>
            </a:r>
            <a:r>
              <a:rPr lang="en-US" dirty="0"/>
              <a:t>MSN</a:t>
            </a:r>
            <a:r>
              <a:rPr lang="zh-CN" altLang="en-US" dirty="0"/>
              <a:t>、</a:t>
            </a:r>
            <a:r>
              <a:rPr lang="en-US" dirty="0"/>
              <a:t>QQ</a:t>
            </a:r>
            <a:r>
              <a:rPr lang="zh-CN" altLang="en-US" dirty="0"/>
              <a:t>等</a:t>
            </a:r>
            <a:r>
              <a:rPr lang="en-US" dirty="0"/>
              <a:t>)</a:t>
            </a:r>
            <a:r>
              <a:rPr lang="zh-CN" altLang="en-US" dirty="0"/>
              <a:t>向用户的联系人自动发送恶意消息或文件来达到传播目的的</a:t>
            </a:r>
            <a:r>
              <a:rPr lang="zh-CN" altLang="en-US" dirty="0" smtClean="0"/>
              <a:t>病毒</a:t>
            </a:r>
          </a:p>
          <a:p>
            <a:r>
              <a:rPr lang="en-US" dirty="0" smtClean="0"/>
              <a:t>IM</a:t>
            </a:r>
            <a:r>
              <a:rPr lang="zh-CN" altLang="en-US" dirty="0"/>
              <a:t>类病毒通常有两种工作模式</a:t>
            </a:r>
            <a:r>
              <a:rPr lang="zh-CN" altLang="en-US" dirty="0" smtClean="0"/>
              <a:t>：</a:t>
            </a:r>
          </a:p>
          <a:p>
            <a:pPr lvl="1"/>
            <a:r>
              <a:rPr lang="zh-CN" altLang="en-US" dirty="0" smtClean="0"/>
              <a:t>自动</a:t>
            </a:r>
            <a:r>
              <a:rPr lang="zh-CN" altLang="en-US" dirty="0"/>
              <a:t>发送恶意文本消息，这些消息一般都包含一个或多个指向恶意网页的网址，收到消息的用户一旦点击或打开了恶意网页，就会从恶意网站上自动下载并运行病毒</a:t>
            </a:r>
            <a:r>
              <a:rPr lang="zh-CN" altLang="en-US" dirty="0" smtClean="0"/>
              <a:t>程序</a:t>
            </a:r>
          </a:p>
          <a:p>
            <a:pPr lvl="1"/>
            <a:r>
              <a:rPr lang="zh-CN" altLang="en-US" dirty="0" smtClean="0"/>
              <a:t>利用</a:t>
            </a:r>
            <a:r>
              <a:rPr lang="zh-CN" altLang="en-US" dirty="0"/>
              <a:t>即时通讯软件的传送文件功能，将自身直接发送出去</a:t>
            </a:r>
            <a:r>
              <a:rPr lang="en-US" dirty="0"/>
              <a:t> </a:t>
            </a:r>
          </a:p>
        </p:txBody>
      </p:sp>
    </p:spTree>
    <p:extLst>
      <p:ext uri="{BB962C8B-B14F-4D97-AF65-F5344CB8AC3E}">
        <p14:creationId xmlns:p14="http://schemas.microsoft.com/office/powerpoint/2010/main" xmlns="" val="372646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10.6.1 </a:t>
            </a:r>
            <a:r>
              <a:rPr lang="zh-CN" altLang="en-US" b="1" dirty="0"/>
              <a:t>即时通信病毒</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zh-CN" altLang="en-US" dirty="0"/>
              <a:t>目前主流的</a:t>
            </a:r>
            <a:r>
              <a:rPr lang="en-US" dirty="0"/>
              <a:t>IM</a:t>
            </a:r>
            <a:r>
              <a:rPr lang="zh-CN" altLang="en-US" dirty="0"/>
              <a:t>系统大多采用客户端</a:t>
            </a:r>
            <a:r>
              <a:rPr lang="en-US" dirty="0"/>
              <a:t>/</a:t>
            </a:r>
            <a:r>
              <a:rPr lang="zh-CN" altLang="en-US" dirty="0"/>
              <a:t>服务器</a:t>
            </a:r>
            <a:r>
              <a:rPr lang="zh-CN" altLang="en-US" dirty="0" smtClean="0"/>
              <a:t>模式</a:t>
            </a:r>
          </a:p>
          <a:p>
            <a:r>
              <a:rPr lang="zh-CN" altLang="en-US" dirty="0" smtClean="0"/>
              <a:t>用户</a:t>
            </a:r>
            <a:r>
              <a:rPr lang="zh-CN" altLang="en-US" dirty="0"/>
              <a:t>在注册获取</a:t>
            </a:r>
            <a:r>
              <a:rPr lang="en-US" dirty="0"/>
              <a:t>IM</a:t>
            </a:r>
            <a:r>
              <a:rPr lang="zh-CN" altLang="en-US" dirty="0"/>
              <a:t>帐号之后可以通过</a:t>
            </a:r>
            <a:r>
              <a:rPr lang="en-US" dirty="0"/>
              <a:t>IM</a:t>
            </a:r>
            <a:r>
              <a:rPr lang="zh-CN" altLang="en-US" dirty="0"/>
              <a:t>客户端登录到</a:t>
            </a:r>
            <a:r>
              <a:rPr lang="en-US" dirty="0"/>
              <a:t>IM</a:t>
            </a:r>
            <a:r>
              <a:rPr lang="zh-CN" altLang="en-US" dirty="0"/>
              <a:t>服务器，之后用户就可以与其他在线用户进行即时</a:t>
            </a:r>
            <a:r>
              <a:rPr lang="zh-CN" altLang="en-US" dirty="0" smtClean="0"/>
              <a:t>通信</a:t>
            </a:r>
          </a:p>
          <a:p>
            <a:r>
              <a:rPr lang="zh-CN" altLang="en-US" dirty="0" smtClean="0"/>
              <a:t>用户</a:t>
            </a:r>
            <a:r>
              <a:rPr lang="zh-CN" altLang="en-US" dirty="0"/>
              <a:t>可以收发即时信息，进行文件传输，还可以进行音频甚至视频交流，用户之间的通信数据可能是直接在</a:t>
            </a:r>
            <a:r>
              <a:rPr lang="en-US" dirty="0"/>
              <a:t>IM</a:t>
            </a:r>
            <a:r>
              <a:rPr lang="zh-CN" altLang="en-US" dirty="0"/>
              <a:t>客户端之间传输，也可能是通过</a:t>
            </a:r>
            <a:r>
              <a:rPr lang="en-US" dirty="0"/>
              <a:t>IM </a:t>
            </a:r>
            <a:r>
              <a:rPr lang="zh-CN" altLang="en-US" dirty="0"/>
              <a:t>服务器转发。它所面临的安全威胁日益严重，主要的威胁来自蠕虫病毒的攻击、</a:t>
            </a:r>
            <a:r>
              <a:rPr lang="en-US" dirty="0"/>
              <a:t>IM</a:t>
            </a:r>
            <a:r>
              <a:rPr lang="zh-CN" altLang="en-US" dirty="0"/>
              <a:t>系统不安全的连接、不安全的数据交换以及不安全的信息保存策略等方面</a:t>
            </a:r>
            <a:r>
              <a:rPr lang="en-US" dirty="0"/>
              <a:t> </a:t>
            </a:r>
          </a:p>
        </p:txBody>
      </p:sp>
    </p:spTree>
    <p:extLst>
      <p:ext uri="{BB962C8B-B14F-4D97-AF65-F5344CB8AC3E}">
        <p14:creationId xmlns:p14="http://schemas.microsoft.com/office/powerpoint/2010/main" xmlns="" val="8237133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10.6.2 </a:t>
            </a:r>
            <a:r>
              <a:rPr lang="zh-CN" altLang="en-US" b="1" dirty="0"/>
              <a:t>即时通信病毒的攻击</a:t>
            </a:r>
            <a:r>
              <a:rPr lang="zh-CN" altLang="en-US" b="1" dirty="0" smtClean="0"/>
              <a:t>方式</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10000"/>
          </a:bodyPr>
          <a:lstStyle/>
          <a:p>
            <a:pPr marL="0" indent="0">
              <a:buNone/>
            </a:pPr>
            <a:r>
              <a:rPr lang="en-US" dirty="0"/>
              <a:t>1</a:t>
            </a:r>
            <a:r>
              <a:rPr lang="zh-CN" altLang="en-US" dirty="0"/>
              <a:t>、利用蠕虫攻击</a:t>
            </a:r>
            <a:endParaRPr lang="en-US" dirty="0"/>
          </a:p>
          <a:p>
            <a:pPr lvl="1"/>
            <a:r>
              <a:rPr lang="zh-CN" altLang="en-US" dirty="0"/>
              <a:t>蠕虫病毒是无需计算机使用者干预即可运行的独立程序，它通过不停地获得网络中存在漏洞的计算机上的部分或全部控制权来进行传播。目前，有大量可以利用</a:t>
            </a:r>
            <a:r>
              <a:rPr lang="en-US" dirty="0"/>
              <a:t>IM</a:t>
            </a:r>
            <a:r>
              <a:rPr lang="zh-CN" altLang="en-US" dirty="0"/>
              <a:t>应用和</a:t>
            </a:r>
            <a:r>
              <a:rPr lang="en-US" dirty="0"/>
              <a:t>IM</a:t>
            </a:r>
            <a:r>
              <a:rPr lang="zh-CN" altLang="en-US" dirty="0"/>
              <a:t>系统漏洞进行传播的蠕虫病毒，这些蠕虫病毒会给</a:t>
            </a:r>
            <a:r>
              <a:rPr lang="en-US" dirty="0"/>
              <a:t>IM</a:t>
            </a:r>
            <a:r>
              <a:rPr lang="zh-CN" altLang="en-US" dirty="0"/>
              <a:t>用户发送包含</a:t>
            </a:r>
            <a:r>
              <a:rPr lang="en-US" dirty="0"/>
              <a:t>URL</a:t>
            </a:r>
            <a:r>
              <a:rPr lang="zh-CN" altLang="en-US" dirty="0"/>
              <a:t>链接的消息，或者给</a:t>
            </a:r>
            <a:r>
              <a:rPr lang="en-US" dirty="0"/>
              <a:t>IM</a:t>
            </a:r>
            <a:r>
              <a:rPr lang="zh-CN" altLang="en-US" dirty="0"/>
              <a:t>用户发送文件传输的请求，当用户接受这些请求时，恶意程序也随之进入了用户的机器。大多数</a:t>
            </a:r>
            <a:r>
              <a:rPr lang="en-US" dirty="0"/>
              <a:t>IM</a:t>
            </a:r>
            <a:r>
              <a:rPr lang="zh-CN" altLang="en-US" dirty="0"/>
              <a:t>蠕虫病毒还会在被感染的</a:t>
            </a:r>
            <a:r>
              <a:rPr lang="en-US" dirty="0"/>
              <a:t>IM</a:t>
            </a:r>
            <a:r>
              <a:rPr lang="zh-CN" altLang="en-US" dirty="0"/>
              <a:t>客户端上收集用户的联系人信息，然后给这些联系人发送这些危险的信息，从而在短时间内诱使更多的机器感染上蠕虫病毒</a:t>
            </a:r>
            <a:r>
              <a:rPr lang="en-US" dirty="0"/>
              <a:t> </a:t>
            </a:r>
            <a:r>
              <a:rPr lang="zh-CN" altLang="en-US" dirty="0" smtClean="0"/>
              <a:t>。</a:t>
            </a:r>
          </a:p>
          <a:p>
            <a:pPr marL="0" indent="0">
              <a:buNone/>
            </a:pPr>
            <a:r>
              <a:rPr lang="en-US" dirty="0"/>
              <a:t>2</a:t>
            </a:r>
            <a:r>
              <a:rPr lang="zh-CN" altLang="en-US" dirty="0"/>
              <a:t>、利用系统配置信息</a:t>
            </a:r>
            <a:endParaRPr lang="en-US" dirty="0"/>
          </a:p>
          <a:p>
            <a:pPr lvl="1"/>
            <a:r>
              <a:rPr lang="en-US" dirty="0"/>
              <a:t>IM</a:t>
            </a:r>
            <a:r>
              <a:rPr lang="zh-CN" altLang="en-US" dirty="0"/>
              <a:t>客户端中有很多安全相关的配置信息，比如是否对接收到的文件进行病毒扫描、被添加为其他用户的联系人之前是否要求许可、是否共享文件和路径、改变配置信息时是否需要输入密码等。很多</a:t>
            </a:r>
            <a:r>
              <a:rPr lang="en-US" dirty="0"/>
              <a:t>IM</a:t>
            </a:r>
            <a:r>
              <a:rPr lang="zh-CN" altLang="en-US" dirty="0"/>
              <a:t>应用将这些配置信息以明文形式保存在</a:t>
            </a:r>
            <a:r>
              <a:rPr lang="en-US" dirty="0"/>
              <a:t>IM</a:t>
            </a:r>
            <a:r>
              <a:rPr lang="zh-CN" altLang="en-US" dirty="0"/>
              <a:t>系统文件或</a:t>
            </a:r>
            <a:r>
              <a:rPr lang="en-US" dirty="0"/>
              <a:t>Windows</a:t>
            </a:r>
            <a:r>
              <a:rPr lang="zh-CN" altLang="en-US" dirty="0"/>
              <a:t>注册表中，攻击者很容易通过木马等工具修改这些信息，从而绕开</a:t>
            </a:r>
            <a:r>
              <a:rPr lang="en-US" dirty="0"/>
              <a:t>IM</a:t>
            </a:r>
            <a:r>
              <a:rPr lang="zh-CN" altLang="en-US" dirty="0"/>
              <a:t>系统中相关的安全设置对用户进行攻击。此外，很多</a:t>
            </a:r>
            <a:r>
              <a:rPr lang="en-US" dirty="0"/>
              <a:t>IM</a:t>
            </a:r>
            <a:r>
              <a:rPr lang="zh-CN" altLang="en-US" dirty="0"/>
              <a:t>系统将用户的通信记录以明文形式保存在系统中，这不但使得这些信息很容易泄露，也无法为用户提供基于通信消息的抗抵赖性证明。</a:t>
            </a:r>
            <a:endParaRPr lang="en-US" dirty="0"/>
          </a:p>
          <a:p>
            <a:endParaRPr lang="en-US" dirty="0"/>
          </a:p>
        </p:txBody>
      </p:sp>
    </p:spTree>
    <p:extLst>
      <p:ext uri="{BB962C8B-B14F-4D97-AF65-F5344CB8AC3E}">
        <p14:creationId xmlns:p14="http://schemas.microsoft.com/office/powerpoint/2010/main" xmlns="" val="5242663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10.6.2 </a:t>
            </a:r>
            <a:r>
              <a:rPr lang="zh-CN" altLang="en-US" b="1" dirty="0"/>
              <a:t>即时通信病毒的攻击</a:t>
            </a:r>
            <a:r>
              <a:rPr lang="zh-CN" altLang="en-US" b="1" dirty="0" smtClean="0"/>
              <a:t>方式</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3</a:t>
            </a:r>
            <a:r>
              <a:rPr lang="zh-CN" altLang="en-US" dirty="0"/>
              <a:t>、利用不安全的连接</a:t>
            </a:r>
            <a:endParaRPr lang="en-US" dirty="0"/>
          </a:p>
          <a:p>
            <a:pPr lvl="1"/>
            <a:r>
              <a:rPr lang="zh-CN" altLang="en-US" dirty="0"/>
              <a:t>对于当前主流的</a:t>
            </a:r>
            <a:r>
              <a:rPr lang="en-US" dirty="0"/>
              <a:t>IM</a:t>
            </a:r>
            <a:r>
              <a:rPr lang="zh-CN" altLang="en-US" dirty="0"/>
              <a:t>系统来说，一个主要的安全威胁在于它们开放的、不安全的连接。除了在注册／登录的时候进行认证之外，这些</a:t>
            </a:r>
            <a:r>
              <a:rPr lang="en-US" dirty="0"/>
              <a:t>IM</a:t>
            </a:r>
            <a:r>
              <a:rPr lang="zh-CN" altLang="en-US" dirty="0"/>
              <a:t>系统很少采取措施来保护通信连接的安全，包括客户端与服务器、客户端与客户端以及服务器与服务器之间的连接安全。目前，</a:t>
            </a:r>
            <a:r>
              <a:rPr lang="en-US" dirty="0"/>
              <a:t>IM</a:t>
            </a:r>
            <a:r>
              <a:rPr lang="zh-CN" altLang="en-US" dirty="0"/>
              <a:t>系统的通信连接普遍缺乏认证、机密性和完整性保护，攻击者可以利用</a:t>
            </a:r>
            <a:r>
              <a:rPr lang="en-US" dirty="0"/>
              <a:t>IM</a:t>
            </a:r>
            <a:r>
              <a:rPr lang="zh-CN" altLang="en-US" dirty="0"/>
              <a:t>病毒进行会话劫持攻击，给用户发送虚假的消息，甚至耗尽客户端或服务器的资源而使它们崩溃。</a:t>
            </a:r>
            <a:endParaRPr lang="en-US" dirty="0"/>
          </a:p>
          <a:p>
            <a:pPr marL="0" indent="0">
              <a:buNone/>
            </a:pPr>
            <a:r>
              <a:rPr lang="en-US" dirty="0" smtClean="0"/>
              <a:t>4</a:t>
            </a:r>
            <a:r>
              <a:rPr lang="zh-CN" altLang="en-US" dirty="0"/>
              <a:t>、利用不安全的数据交换</a:t>
            </a:r>
            <a:endParaRPr lang="en-US" dirty="0"/>
          </a:p>
          <a:p>
            <a:pPr lvl="1"/>
            <a:r>
              <a:rPr lang="zh-CN" altLang="en-US" dirty="0"/>
              <a:t>在数据交换方面，</a:t>
            </a:r>
            <a:r>
              <a:rPr lang="en-US" dirty="0"/>
              <a:t>IM</a:t>
            </a:r>
            <a:r>
              <a:rPr lang="zh-CN" altLang="en-US" dirty="0"/>
              <a:t>应用中传输的数据主要包括即时消息和文件</a:t>
            </a:r>
            <a:r>
              <a:rPr lang="en-US" dirty="0"/>
              <a:t>(</a:t>
            </a:r>
            <a:r>
              <a:rPr lang="zh-CN" altLang="en-US" dirty="0"/>
              <a:t>可能还包括音频和视频流</a:t>
            </a:r>
            <a:r>
              <a:rPr lang="en-US" dirty="0"/>
              <a:t>)</a:t>
            </a:r>
            <a:r>
              <a:rPr lang="zh-CN" altLang="en-US" dirty="0"/>
              <a:t>，</a:t>
            </a:r>
            <a:r>
              <a:rPr lang="en-US" dirty="0"/>
              <a:t>IM</a:t>
            </a:r>
            <a:r>
              <a:rPr lang="zh-CN" altLang="en-US" dirty="0"/>
              <a:t>系统普遍缺乏对这些数据的保护。因此，无法保障它们的机密性和完整性，也无法验证它们的来源。以</a:t>
            </a:r>
            <a:r>
              <a:rPr lang="en-US" dirty="0" smtClean="0"/>
              <a:t>S</a:t>
            </a:r>
            <a:r>
              <a:rPr lang="en-US" cap="none" dirty="0" smtClean="0"/>
              <a:t>kype</a:t>
            </a:r>
            <a:r>
              <a:rPr lang="zh-CN" altLang="en-US" dirty="0" smtClean="0"/>
              <a:t>为</a:t>
            </a:r>
            <a:r>
              <a:rPr lang="zh-CN" altLang="en-US" dirty="0"/>
              <a:t>例，虽然它加密了所有端到端通话和即时消息，但是其加密方案完全依赖于</a:t>
            </a:r>
            <a:r>
              <a:rPr lang="en-US" dirty="0"/>
              <a:t>IM</a:t>
            </a:r>
            <a:r>
              <a:rPr lang="zh-CN" altLang="en-US" dirty="0"/>
              <a:t>系统本身，缺乏用户的参与</a:t>
            </a:r>
            <a:r>
              <a:rPr lang="en-US" dirty="0"/>
              <a:t> </a:t>
            </a:r>
          </a:p>
        </p:txBody>
      </p:sp>
    </p:spTree>
    <p:extLst>
      <p:ext uri="{BB962C8B-B14F-4D97-AF65-F5344CB8AC3E}">
        <p14:creationId xmlns:p14="http://schemas.microsoft.com/office/powerpoint/2010/main" xmlns="" val="1373058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10.1.2 </a:t>
            </a:r>
            <a:r>
              <a:rPr lang="zh-CN" altLang="en-US" b="1" dirty="0"/>
              <a:t>计算机病毒的</a:t>
            </a:r>
            <a:r>
              <a:rPr lang="zh-CN" altLang="en-US" b="1" dirty="0" smtClean="0"/>
              <a:t>特征</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20000"/>
          </a:bodyPr>
          <a:lstStyle/>
          <a:p>
            <a:r>
              <a:rPr lang="zh-CN" altLang="en-US" dirty="0"/>
              <a:t>典型的计算机病毒</a:t>
            </a:r>
            <a:r>
              <a:rPr lang="zh-CN" altLang="en-US" dirty="0" smtClean="0"/>
              <a:t>具有：</a:t>
            </a:r>
          </a:p>
          <a:p>
            <a:pPr lvl="1"/>
            <a:r>
              <a:rPr lang="zh-CN" altLang="en-US" dirty="0" smtClean="0"/>
              <a:t>非法性</a:t>
            </a:r>
            <a:endParaRPr lang="zh-CN" altLang="en-US" dirty="0"/>
          </a:p>
          <a:p>
            <a:pPr lvl="1"/>
            <a:r>
              <a:rPr lang="zh-CN" altLang="en-US" dirty="0" smtClean="0"/>
              <a:t>隐藏性</a:t>
            </a:r>
            <a:endParaRPr lang="zh-CN" altLang="en-US" dirty="0"/>
          </a:p>
          <a:p>
            <a:pPr lvl="1"/>
            <a:r>
              <a:rPr lang="zh-CN" altLang="en-US" dirty="0" smtClean="0"/>
              <a:t>潜伏性</a:t>
            </a:r>
            <a:endParaRPr lang="zh-CN" altLang="en-US" dirty="0"/>
          </a:p>
          <a:p>
            <a:pPr lvl="1"/>
            <a:r>
              <a:rPr lang="zh-CN" altLang="en-US" dirty="0" smtClean="0"/>
              <a:t>可触发性</a:t>
            </a:r>
          </a:p>
          <a:p>
            <a:pPr lvl="2"/>
            <a:r>
              <a:rPr lang="zh-CN" altLang="en-US" dirty="0"/>
              <a:t>计算机病毒的内部往往有一种触发机制，不满足触发条件时，计算机病毒除了传染外不进行破坏</a:t>
            </a:r>
            <a:r>
              <a:rPr lang="en-US" dirty="0"/>
              <a:t> </a:t>
            </a:r>
            <a:endParaRPr lang="zh-CN" altLang="en-US" dirty="0" smtClean="0"/>
          </a:p>
          <a:p>
            <a:pPr lvl="1"/>
            <a:r>
              <a:rPr lang="zh-CN" altLang="en-US" dirty="0" smtClean="0"/>
              <a:t>表现性</a:t>
            </a:r>
            <a:endParaRPr lang="zh-CN" altLang="en-US" dirty="0"/>
          </a:p>
          <a:p>
            <a:pPr lvl="1"/>
            <a:r>
              <a:rPr lang="zh-CN" altLang="en-US" dirty="0" smtClean="0"/>
              <a:t>破坏性</a:t>
            </a:r>
            <a:endParaRPr lang="zh-CN" altLang="en-US" dirty="0"/>
          </a:p>
          <a:p>
            <a:pPr lvl="1"/>
            <a:r>
              <a:rPr lang="zh-CN" altLang="en-US" dirty="0" smtClean="0"/>
              <a:t>传染性</a:t>
            </a:r>
          </a:p>
          <a:p>
            <a:pPr lvl="2"/>
            <a:r>
              <a:rPr lang="zh-CN" altLang="en-US" dirty="0"/>
              <a:t>传染性是病毒的基本特征，是否具有传染性是判别一个程序是否属于计算机病毒的最重要条件</a:t>
            </a:r>
            <a:r>
              <a:rPr lang="en-US" dirty="0"/>
              <a:t> </a:t>
            </a:r>
            <a:endParaRPr lang="zh-CN" altLang="en-US" dirty="0"/>
          </a:p>
          <a:p>
            <a:pPr lvl="1"/>
            <a:r>
              <a:rPr lang="zh-CN" altLang="en-US" dirty="0" smtClean="0"/>
              <a:t>针对性</a:t>
            </a:r>
          </a:p>
          <a:p>
            <a:pPr lvl="1"/>
            <a:r>
              <a:rPr lang="zh-CN" altLang="en-US" dirty="0" smtClean="0"/>
              <a:t>变异性</a:t>
            </a:r>
            <a:endParaRPr lang="zh-CN" altLang="en-US" dirty="0"/>
          </a:p>
          <a:p>
            <a:pPr lvl="1"/>
            <a:r>
              <a:rPr lang="zh-CN" altLang="en-US" dirty="0" smtClean="0"/>
              <a:t>不可</a:t>
            </a:r>
            <a:r>
              <a:rPr lang="zh-CN" altLang="en-US" dirty="0"/>
              <a:t>预见性</a:t>
            </a:r>
            <a:r>
              <a:rPr lang="en-US" dirty="0"/>
              <a:t> </a:t>
            </a:r>
          </a:p>
        </p:txBody>
      </p:sp>
    </p:spTree>
    <p:extLst>
      <p:ext uri="{BB962C8B-B14F-4D97-AF65-F5344CB8AC3E}">
        <p14:creationId xmlns:p14="http://schemas.microsoft.com/office/powerpoint/2010/main" xmlns="" val="19870405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10.6.3 </a:t>
            </a:r>
            <a:r>
              <a:rPr lang="zh-CN" altLang="en-US" b="1" dirty="0"/>
              <a:t>防范即时通信</a:t>
            </a:r>
            <a:r>
              <a:rPr lang="zh-CN" altLang="en-US" b="1" dirty="0" smtClean="0"/>
              <a:t>病毒</a:t>
            </a:r>
            <a:endParaRPr lang="en-US" dirty="0"/>
          </a:p>
        </p:txBody>
      </p:sp>
      <p:sp>
        <p:nvSpPr>
          <p:cNvPr id="3" name="Content Placeholder 2"/>
          <p:cNvSpPr>
            <a:spLocks noGrp="1"/>
          </p:cNvSpPr>
          <p:nvPr>
            <p:ph sz="quarter" idx="13"/>
          </p:nvPr>
        </p:nvSpPr>
        <p:spPr/>
        <p:txBody>
          <a:bodyPr/>
          <a:lstStyle/>
          <a:p>
            <a:r>
              <a:rPr lang="zh-CN" altLang="en-US" dirty="0"/>
              <a:t>为了防范</a:t>
            </a:r>
            <a:r>
              <a:rPr lang="en-US" dirty="0"/>
              <a:t>IM</a:t>
            </a:r>
            <a:r>
              <a:rPr lang="zh-CN" altLang="en-US" dirty="0"/>
              <a:t>病毒，不少主流的</a:t>
            </a:r>
            <a:r>
              <a:rPr lang="en-US" dirty="0"/>
              <a:t>IM</a:t>
            </a:r>
            <a:r>
              <a:rPr lang="zh-CN" altLang="en-US" dirty="0"/>
              <a:t>厂商开发出了专门针对自己</a:t>
            </a:r>
            <a:r>
              <a:rPr lang="en-US" dirty="0"/>
              <a:t>IM</a:t>
            </a:r>
            <a:r>
              <a:rPr lang="zh-CN" altLang="en-US" dirty="0"/>
              <a:t>系统的安全工具</a:t>
            </a:r>
            <a:r>
              <a:rPr lang="en-US" dirty="0"/>
              <a:t> </a:t>
            </a:r>
            <a:endParaRPr lang="zh-CN" altLang="en-US" dirty="0" smtClean="0"/>
          </a:p>
          <a:p>
            <a:r>
              <a:rPr lang="zh-CN" altLang="en-US" dirty="0" smtClean="0"/>
              <a:t>以</a:t>
            </a:r>
            <a:r>
              <a:rPr lang="zh-CN" altLang="en-US" dirty="0"/>
              <a:t>目前国内使用最普遍的腾讯</a:t>
            </a:r>
            <a:r>
              <a:rPr lang="en-US" dirty="0"/>
              <a:t>QQ</a:t>
            </a:r>
            <a:r>
              <a:rPr lang="zh-CN" altLang="en-US" dirty="0"/>
              <a:t>为例，介绍</a:t>
            </a:r>
            <a:r>
              <a:rPr lang="en-US" dirty="0"/>
              <a:t>QQ</a:t>
            </a:r>
            <a:r>
              <a:rPr lang="zh-CN" altLang="en-US" dirty="0"/>
              <a:t>安全</a:t>
            </a:r>
            <a:r>
              <a:rPr lang="zh-CN" altLang="en-US" dirty="0" smtClean="0"/>
              <a:t>工具腾讯</a:t>
            </a:r>
            <a:r>
              <a:rPr lang="zh-CN" altLang="en-US" dirty="0"/>
              <a:t>电脑管家的使用方法</a:t>
            </a:r>
            <a:r>
              <a:rPr lang="en-US" dirty="0"/>
              <a:t> </a:t>
            </a:r>
            <a:endParaRPr lang="zh-CN" altLang="en-US" dirty="0" smtClean="0"/>
          </a:p>
          <a:p>
            <a:pPr marL="457200" lvl="1" indent="0">
              <a:buNone/>
            </a:pPr>
            <a:r>
              <a:rPr lang="en-US" dirty="0"/>
              <a:t>1</a:t>
            </a:r>
            <a:r>
              <a:rPr lang="zh-CN" altLang="en-US" dirty="0"/>
              <a:t>、打开腾讯电脑管家主界面，如图</a:t>
            </a:r>
            <a:r>
              <a:rPr lang="en-US" dirty="0"/>
              <a:t>10-51</a:t>
            </a:r>
            <a:r>
              <a:rPr lang="zh-CN" altLang="en-US" dirty="0"/>
              <a:t>所示，点击“全面体检”按钮</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36407" y="3789166"/>
            <a:ext cx="3718560" cy="265227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36407" y="6441440"/>
            <a:ext cx="3718560" cy="379868"/>
          </a:xfrm>
          <a:prstGeom prst="rect">
            <a:avLst/>
          </a:prstGeom>
          <a:noFill/>
        </p:spPr>
        <p:txBody>
          <a:bodyPr wrap="square" rtlCol="0">
            <a:spAutoFit/>
          </a:bodyPr>
          <a:lstStyle/>
          <a:p>
            <a:pPr algn="ctr"/>
            <a:r>
              <a:rPr lang="zh-CN" altLang="en-US" b="1" dirty="0"/>
              <a:t>图</a:t>
            </a:r>
            <a:r>
              <a:rPr lang="en-US" b="1" dirty="0"/>
              <a:t>10-45 </a:t>
            </a:r>
            <a:r>
              <a:rPr lang="zh-CN" altLang="en-US" b="1" dirty="0"/>
              <a:t>腾讯电脑管家主界</a:t>
            </a:r>
            <a:r>
              <a:rPr lang="zh-CN" altLang="en-US" b="1" dirty="0" smtClean="0"/>
              <a:t>面</a:t>
            </a:r>
            <a:endParaRPr lang="en-US" dirty="0"/>
          </a:p>
        </p:txBody>
      </p:sp>
    </p:spTree>
    <p:extLst>
      <p:ext uri="{BB962C8B-B14F-4D97-AF65-F5344CB8AC3E}">
        <p14:creationId xmlns:p14="http://schemas.microsoft.com/office/powerpoint/2010/main" xmlns="" val="11726442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10.6.3 </a:t>
            </a:r>
            <a:r>
              <a:rPr lang="zh-CN" altLang="en-US" b="1" dirty="0"/>
              <a:t>防范即时通信</a:t>
            </a:r>
            <a:r>
              <a:rPr lang="zh-CN" altLang="en-US" b="1" dirty="0" smtClean="0"/>
              <a:t>病毒</a:t>
            </a:r>
            <a:endParaRPr lang="en-US" dirty="0"/>
          </a:p>
        </p:txBody>
      </p:sp>
      <p:sp>
        <p:nvSpPr>
          <p:cNvPr id="3" name="Content Placeholder 2"/>
          <p:cNvSpPr>
            <a:spLocks noGrp="1"/>
          </p:cNvSpPr>
          <p:nvPr>
            <p:ph sz="quarter" idx="13"/>
          </p:nvPr>
        </p:nvSpPr>
        <p:spPr/>
        <p:txBody>
          <a:bodyPr/>
          <a:lstStyle/>
          <a:p>
            <a:pPr marL="457200" lvl="1" indent="0">
              <a:buNone/>
            </a:pPr>
            <a:r>
              <a:rPr lang="en-US" dirty="0"/>
              <a:t>2</a:t>
            </a:r>
            <a:r>
              <a:rPr lang="zh-CN" altLang="en-US" dirty="0"/>
              <a:t>、电脑管家将会对计算机系统及</a:t>
            </a:r>
            <a:r>
              <a:rPr lang="en-US" dirty="0"/>
              <a:t>IM</a:t>
            </a:r>
            <a:r>
              <a:rPr lang="zh-CN" altLang="en-US" dirty="0"/>
              <a:t>系统进行病毒、木马和异常项的综合扫描。针对操作系统进行包括浏览器、系统漏洞、垃圾文件等各类检查，针对</a:t>
            </a:r>
            <a:r>
              <a:rPr lang="en-US" dirty="0"/>
              <a:t>QQ</a:t>
            </a:r>
            <a:r>
              <a:rPr lang="zh-CN" altLang="en-US" dirty="0"/>
              <a:t>软件进行包括目录文件安全性、流行盗号木马、劫持组件和快捷方式等检查，并给出检查后的报告，如图</a:t>
            </a:r>
            <a:r>
              <a:rPr lang="en-US" dirty="0"/>
              <a:t>10-46</a:t>
            </a:r>
            <a:r>
              <a:rPr lang="zh-CN" altLang="en-US" dirty="0"/>
              <a:t>所</a:t>
            </a:r>
            <a:r>
              <a:rPr lang="zh-CN" altLang="en-US" dirty="0" smtClean="0"/>
              <a:t>示</a:t>
            </a:r>
          </a:p>
          <a:p>
            <a:pPr marL="457200" lvl="1" indent="0">
              <a:buNone/>
            </a:pPr>
            <a:r>
              <a:rPr lang="en-US" dirty="0"/>
              <a:t>3</a:t>
            </a:r>
            <a:r>
              <a:rPr lang="zh-CN" altLang="en-US" dirty="0"/>
              <a:t>、点击“修复风险”按钮，电脑管家将会自动修复计算机系统及</a:t>
            </a:r>
            <a:r>
              <a:rPr lang="en-US" dirty="0"/>
              <a:t>QQ</a:t>
            </a:r>
            <a:r>
              <a:rPr lang="zh-CN" altLang="en-US" dirty="0"/>
              <a:t>软件所存在的各类安全问题，全面杜绝病毒、木马等通过</a:t>
            </a:r>
            <a:r>
              <a:rPr lang="en-US" dirty="0"/>
              <a:t>QQ</a:t>
            </a:r>
            <a:r>
              <a:rPr lang="zh-CN" altLang="en-US" dirty="0"/>
              <a:t>进行传播的安全隐患</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236406" y="6523569"/>
            <a:ext cx="3718560" cy="369332"/>
          </a:xfrm>
          <a:prstGeom prst="rect">
            <a:avLst/>
          </a:prstGeom>
          <a:noFill/>
        </p:spPr>
        <p:txBody>
          <a:bodyPr wrap="square" rtlCol="0">
            <a:spAutoFit/>
          </a:bodyPr>
          <a:lstStyle/>
          <a:p>
            <a:pPr algn="ctr"/>
            <a:r>
              <a:rPr lang="zh-CN" altLang="en-US" b="1" dirty="0"/>
              <a:t>图</a:t>
            </a:r>
            <a:r>
              <a:rPr lang="en-US" b="1" dirty="0"/>
              <a:t>10-46 </a:t>
            </a:r>
            <a:r>
              <a:rPr lang="zh-CN" altLang="en-US" b="1" dirty="0"/>
              <a:t>安全扫描报告</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31320" y="4156477"/>
            <a:ext cx="2728731" cy="23670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159346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10.7 </a:t>
            </a:r>
            <a:r>
              <a:rPr lang="zh-CN" altLang="en-US" b="1" dirty="0"/>
              <a:t>手机病毒分析与</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10.7.1 </a:t>
            </a:r>
            <a:r>
              <a:rPr lang="zh-CN" altLang="en-US" b="1" dirty="0"/>
              <a:t>手机病毒概述</a:t>
            </a:r>
            <a:endParaRPr lang="en-US" dirty="0"/>
          </a:p>
          <a:p>
            <a:r>
              <a:rPr lang="en-US" b="1" dirty="0"/>
              <a:t>10.7.2 </a:t>
            </a:r>
            <a:r>
              <a:rPr lang="zh-CN" altLang="en-US" b="1" dirty="0"/>
              <a:t>手机病毒的攻击方式</a:t>
            </a:r>
            <a:endParaRPr lang="en-US" dirty="0"/>
          </a:p>
          <a:p>
            <a:r>
              <a:rPr lang="en-US" b="1" dirty="0"/>
              <a:t>10.7.3 </a:t>
            </a:r>
            <a:r>
              <a:rPr lang="zh-CN" altLang="en-US" b="1" dirty="0"/>
              <a:t>防范手机病毒</a:t>
            </a:r>
            <a:endParaRPr lang="en-US" dirty="0"/>
          </a:p>
          <a:p>
            <a:endParaRPr lang="en-US" dirty="0"/>
          </a:p>
        </p:txBody>
      </p:sp>
    </p:spTree>
    <p:extLst>
      <p:ext uri="{BB962C8B-B14F-4D97-AF65-F5344CB8AC3E}">
        <p14:creationId xmlns:p14="http://schemas.microsoft.com/office/powerpoint/2010/main" xmlns="" val="1232121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10.7.1 </a:t>
            </a:r>
            <a:r>
              <a:rPr lang="zh-CN" altLang="en-US" b="1" dirty="0"/>
              <a:t>手机病毒</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85000" lnSpcReduction="20000"/>
          </a:bodyPr>
          <a:lstStyle/>
          <a:p>
            <a:r>
              <a:rPr lang="zh-CN" altLang="en-US" dirty="0"/>
              <a:t>手机病毒是指对手机操作系统产生破坏和控制、或者给终端用户造成损失、对移动网络资源造成浪费的恶意</a:t>
            </a:r>
            <a:r>
              <a:rPr lang="zh-CN" altLang="en-US" dirty="0" smtClean="0"/>
              <a:t>程序</a:t>
            </a:r>
          </a:p>
          <a:p>
            <a:r>
              <a:rPr lang="zh-CN" altLang="en-US" dirty="0" smtClean="0"/>
              <a:t>手机</a:t>
            </a:r>
            <a:r>
              <a:rPr lang="zh-CN" altLang="en-US" dirty="0"/>
              <a:t>病毒主要有以下几类</a:t>
            </a:r>
            <a:r>
              <a:rPr lang="zh-CN" altLang="en-US" dirty="0" smtClean="0"/>
              <a:t>：</a:t>
            </a:r>
          </a:p>
          <a:p>
            <a:pPr marL="457200" lvl="1" indent="0">
              <a:buNone/>
            </a:pPr>
            <a:r>
              <a:rPr lang="en-US" dirty="0"/>
              <a:t>1</a:t>
            </a:r>
            <a:r>
              <a:rPr lang="zh-CN" altLang="en-US" dirty="0"/>
              <a:t>、</a:t>
            </a:r>
            <a:r>
              <a:rPr lang="en-US" dirty="0"/>
              <a:t>BUG</a:t>
            </a:r>
            <a:r>
              <a:rPr lang="zh-CN" altLang="en-US" dirty="0"/>
              <a:t>类手机</a:t>
            </a:r>
            <a:r>
              <a:rPr lang="zh-CN" altLang="en-US" dirty="0" smtClean="0"/>
              <a:t>病毒</a:t>
            </a:r>
          </a:p>
          <a:p>
            <a:pPr lvl="2"/>
            <a:r>
              <a:rPr lang="en-US" dirty="0"/>
              <a:t>BUG</a:t>
            </a:r>
            <a:r>
              <a:rPr lang="zh-CN" altLang="en-US" dirty="0"/>
              <a:t>类手机病毒是针对手机操作系统漏洞的攻击方式</a:t>
            </a:r>
            <a:r>
              <a:rPr lang="en-US" dirty="0"/>
              <a:t> </a:t>
            </a:r>
          </a:p>
          <a:p>
            <a:pPr marL="457200" lvl="1" indent="0">
              <a:buNone/>
            </a:pPr>
            <a:r>
              <a:rPr lang="en-US" dirty="0" smtClean="0"/>
              <a:t>2</a:t>
            </a:r>
            <a:r>
              <a:rPr lang="zh-CN" altLang="en-US" dirty="0"/>
              <a:t>、短信类手机</a:t>
            </a:r>
            <a:r>
              <a:rPr lang="zh-CN" altLang="en-US" dirty="0" smtClean="0"/>
              <a:t>病毒</a:t>
            </a:r>
          </a:p>
          <a:p>
            <a:pPr lvl="2"/>
            <a:r>
              <a:rPr lang="zh-CN" altLang="en-US" dirty="0"/>
              <a:t>短信类手机病毒主要是利用短信的方式为手机操作系统本身缺陷而编写的一种进行恶意攻击或者操作的代码</a:t>
            </a:r>
            <a:r>
              <a:rPr lang="en-US" dirty="0"/>
              <a:t> </a:t>
            </a:r>
          </a:p>
          <a:p>
            <a:pPr marL="457200" lvl="1" indent="0">
              <a:buNone/>
            </a:pPr>
            <a:r>
              <a:rPr lang="en-US" dirty="0" smtClean="0"/>
              <a:t>3</a:t>
            </a:r>
            <a:r>
              <a:rPr lang="zh-CN" altLang="en-US" dirty="0"/>
              <a:t>、炸弹类手机</a:t>
            </a:r>
            <a:r>
              <a:rPr lang="zh-CN" altLang="en-US" dirty="0" smtClean="0"/>
              <a:t>病毒</a:t>
            </a:r>
          </a:p>
          <a:p>
            <a:pPr lvl="2"/>
            <a:r>
              <a:rPr lang="zh-CN" altLang="en-US" dirty="0"/>
              <a:t>炸弹类手机病毒是利用短信网站或者利用网关漏洞向手机发送大量短信，进行短信拒绝服务攻击</a:t>
            </a:r>
            <a:r>
              <a:rPr lang="en-US" dirty="0"/>
              <a:t> </a:t>
            </a:r>
          </a:p>
          <a:p>
            <a:pPr marL="457200" lvl="1" indent="0">
              <a:buNone/>
            </a:pPr>
            <a:r>
              <a:rPr lang="en-US" dirty="0" smtClean="0"/>
              <a:t>4</a:t>
            </a:r>
            <a:r>
              <a:rPr lang="zh-CN" altLang="en-US" dirty="0"/>
              <a:t>、蠕虫类手机病毒</a:t>
            </a:r>
            <a:endParaRPr lang="en-US" dirty="0"/>
          </a:p>
          <a:p>
            <a:pPr lvl="2"/>
            <a:r>
              <a:rPr lang="zh-CN" altLang="en-US" dirty="0"/>
              <a:t>蠕虫类手机病毒主要是利用蓝牙手机的缺陷进行传播的，大部分蓝牙设备在发售时并没有开启蓝牙安全功能，在蓝牙设备受到访问时也不要求密码认证，这使得其它蓝牙设备能够随意访问这些</a:t>
            </a:r>
            <a:r>
              <a:rPr lang="zh-CN" altLang="en-US" dirty="0" smtClean="0"/>
              <a:t>设备</a:t>
            </a:r>
          </a:p>
          <a:p>
            <a:pPr marL="457200" lvl="1" indent="0">
              <a:buNone/>
            </a:pPr>
            <a:r>
              <a:rPr lang="en-US" dirty="0" smtClean="0"/>
              <a:t>5</a:t>
            </a:r>
            <a:r>
              <a:rPr lang="zh-CN" altLang="en-US" dirty="0"/>
              <a:t>、木马类手机病毒</a:t>
            </a:r>
            <a:endParaRPr lang="en-US" dirty="0"/>
          </a:p>
          <a:p>
            <a:pPr lvl="2"/>
            <a:r>
              <a:rPr lang="zh-CN" altLang="en-US" dirty="0" smtClean="0"/>
              <a:t>木马</a:t>
            </a:r>
            <a:r>
              <a:rPr lang="zh-CN" altLang="en-US" dirty="0"/>
              <a:t>编写者在程序中植入了向某一目的地发送短消息的代码，当木马启动时，会不断地向移动网络发起某种业务</a:t>
            </a:r>
            <a:r>
              <a:rPr lang="zh-CN" altLang="en-US" dirty="0" smtClean="0"/>
              <a:t>请求</a:t>
            </a:r>
            <a:endParaRPr lang="en-US" dirty="0"/>
          </a:p>
          <a:p>
            <a:pPr lvl="1"/>
            <a:endParaRPr lang="en-US" dirty="0"/>
          </a:p>
        </p:txBody>
      </p:sp>
    </p:spTree>
    <p:extLst>
      <p:ext uri="{BB962C8B-B14F-4D97-AF65-F5344CB8AC3E}">
        <p14:creationId xmlns:p14="http://schemas.microsoft.com/office/powerpoint/2010/main" xmlns="" val="57089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10.7.2 </a:t>
            </a:r>
            <a:r>
              <a:rPr lang="zh-CN" altLang="en-US" b="1" dirty="0"/>
              <a:t>手机病毒的攻击</a:t>
            </a:r>
            <a:r>
              <a:rPr lang="zh-CN" altLang="en-US" b="1" dirty="0" smtClean="0"/>
              <a:t>方式</a:t>
            </a:r>
            <a:endParaRPr lang="en-US" dirty="0"/>
          </a:p>
        </p:txBody>
      </p:sp>
      <p:sp>
        <p:nvSpPr>
          <p:cNvPr id="3" name="Content Placeholder 2"/>
          <p:cNvSpPr>
            <a:spLocks noGrp="1"/>
          </p:cNvSpPr>
          <p:nvPr>
            <p:ph sz="quarter" idx="13"/>
          </p:nvPr>
        </p:nvSpPr>
        <p:spPr/>
        <p:txBody>
          <a:bodyPr/>
          <a:lstStyle/>
          <a:p>
            <a:r>
              <a:rPr lang="zh-CN" altLang="en-US" dirty="0"/>
              <a:t>手机病毒的攻击方式主要有三类</a:t>
            </a:r>
            <a:r>
              <a:rPr lang="zh-CN" altLang="en-US" dirty="0" smtClean="0"/>
              <a:t>：</a:t>
            </a:r>
          </a:p>
          <a:p>
            <a:pPr lvl="1"/>
            <a:r>
              <a:rPr lang="zh-CN" altLang="en-US" dirty="0" smtClean="0"/>
              <a:t>攻击服务器</a:t>
            </a:r>
          </a:p>
          <a:p>
            <a:pPr lvl="1"/>
            <a:r>
              <a:rPr lang="zh-CN" altLang="en-US" dirty="0" smtClean="0"/>
              <a:t>攻击</a:t>
            </a:r>
            <a:r>
              <a:rPr lang="zh-CN" altLang="en-US" dirty="0"/>
              <a:t>和控制</a:t>
            </a:r>
            <a:r>
              <a:rPr lang="zh-CN" altLang="en-US" dirty="0" smtClean="0"/>
              <a:t>网关</a:t>
            </a:r>
          </a:p>
          <a:p>
            <a:pPr lvl="1"/>
            <a:r>
              <a:rPr lang="zh-CN" altLang="en-US" dirty="0" smtClean="0"/>
              <a:t>直接</a:t>
            </a:r>
            <a:r>
              <a:rPr lang="zh-CN" altLang="en-US" dirty="0"/>
              <a:t>对手机进行</a:t>
            </a:r>
            <a:r>
              <a:rPr lang="zh-CN" altLang="en-US" dirty="0" smtClean="0"/>
              <a:t>攻击</a:t>
            </a:r>
          </a:p>
          <a:p>
            <a:r>
              <a:rPr lang="zh-CN" altLang="en-US" dirty="0" smtClean="0"/>
              <a:t>前</a:t>
            </a:r>
            <a:r>
              <a:rPr lang="zh-CN" altLang="en-US" dirty="0"/>
              <a:t>两者主要针对手机移动服务商，后者则直接针对用户手机</a:t>
            </a:r>
            <a:r>
              <a:rPr lang="en-US" dirty="0"/>
              <a:t> </a:t>
            </a:r>
          </a:p>
        </p:txBody>
      </p:sp>
    </p:spTree>
    <p:extLst>
      <p:ext uri="{BB962C8B-B14F-4D97-AF65-F5344CB8AC3E}">
        <p14:creationId xmlns:p14="http://schemas.microsoft.com/office/powerpoint/2010/main" xmlns="" val="767952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10.7.2 </a:t>
            </a:r>
            <a:r>
              <a:rPr lang="zh-CN" altLang="en-US" b="1" dirty="0"/>
              <a:t>手机病毒的攻击方式</a:t>
            </a:r>
            <a:endParaRPr lang="en-US" dirty="0"/>
          </a:p>
        </p:txBody>
      </p:sp>
      <p:sp>
        <p:nvSpPr>
          <p:cNvPr id="3" name="Content Placeholder 2"/>
          <p:cNvSpPr>
            <a:spLocks noGrp="1"/>
          </p:cNvSpPr>
          <p:nvPr>
            <p:ph sz="quarter" idx="13"/>
          </p:nvPr>
        </p:nvSpPr>
        <p:spPr/>
        <p:txBody>
          <a:bodyPr>
            <a:normAutofit fontScale="85000" lnSpcReduction="10000"/>
          </a:bodyPr>
          <a:lstStyle/>
          <a:p>
            <a:pPr marL="0" indent="0">
              <a:buNone/>
            </a:pPr>
            <a:r>
              <a:rPr lang="en-US" dirty="0"/>
              <a:t>1</a:t>
            </a:r>
            <a:r>
              <a:rPr lang="zh-CN" altLang="en-US" dirty="0"/>
              <a:t>、</a:t>
            </a:r>
            <a:r>
              <a:rPr lang="en-US" dirty="0"/>
              <a:t>WAP</a:t>
            </a:r>
            <a:r>
              <a:rPr lang="zh-CN" altLang="en-US" dirty="0"/>
              <a:t>服务器的攻击</a:t>
            </a:r>
            <a:endParaRPr lang="en-US" dirty="0"/>
          </a:p>
          <a:p>
            <a:pPr lvl="1"/>
            <a:r>
              <a:rPr lang="zh-CN" altLang="en-US" dirty="0"/>
              <a:t>攻击</a:t>
            </a:r>
            <a:r>
              <a:rPr lang="en-US" dirty="0"/>
              <a:t>WAP</a:t>
            </a:r>
            <a:r>
              <a:rPr lang="zh-CN" altLang="en-US" dirty="0"/>
              <a:t>服务器使</a:t>
            </a:r>
            <a:r>
              <a:rPr lang="en-US" dirty="0"/>
              <a:t>WAP</a:t>
            </a:r>
            <a:r>
              <a:rPr lang="zh-CN" altLang="en-US" dirty="0"/>
              <a:t>手机无法接收正常信息。</a:t>
            </a:r>
            <a:r>
              <a:rPr lang="en-US" dirty="0"/>
              <a:t>WAP</a:t>
            </a:r>
            <a:r>
              <a:rPr lang="zh-CN" altLang="en-US" dirty="0"/>
              <a:t>是无线应用协议的英文简写，它可以使小型手持设备如手机等方便地接入</a:t>
            </a:r>
            <a:r>
              <a:rPr lang="en-US" dirty="0"/>
              <a:t>Internet</a:t>
            </a:r>
            <a:r>
              <a:rPr lang="zh-CN" altLang="en-US" dirty="0"/>
              <a:t>网络，完成一些简单的网络浏览操作功能。手机的</a:t>
            </a:r>
            <a:r>
              <a:rPr lang="en-US" dirty="0"/>
              <a:t>WAP</a:t>
            </a:r>
            <a:r>
              <a:rPr lang="zh-CN" altLang="en-US" dirty="0"/>
              <a:t>功能需要专门的</a:t>
            </a:r>
            <a:r>
              <a:rPr lang="en-US" dirty="0"/>
              <a:t>WAP</a:t>
            </a:r>
            <a:r>
              <a:rPr lang="zh-CN" altLang="en-US" dirty="0"/>
              <a:t>服务器来支持，一旦有人发现</a:t>
            </a:r>
            <a:r>
              <a:rPr lang="en-US" dirty="0"/>
              <a:t>WAP</a:t>
            </a:r>
            <a:r>
              <a:rPr lang="zh-CN" altLang="en-US" dirty="0"/>
              <a:t>服务器的安全漏洞并对其进行攻击，手机将无法接收到正常的网络信息。</a:t>
            </a:r>
            <a:endParaRPr lang="en-US" dirty="0"/>
          </a:p>
          <a:p>
            <a:pPr marL="0" indent="0">
              <a:buNone/>
            </a:pPr>
            <a:r>
              <a:rPr lang="en-US" dirty="0"/>
              <a:t>2</a:t>
            </a:r>
            <a:r>
              <a:rPr lang="zh-CN" altLang="en-US" dirty="0"/>
              <a:t>、“网关”的攻击与控制</a:t>
            </a:r>
            <a:endParaRPr lang="en-US" dirty="0"/>
          </a:p>
          <a:p>
            <a:pPr lvl="1"/>
            <a:r>
              <a:rPr lang="zh-CN" altLang="en-US" dirty="0"/>
              <a:t>通过攻击和控制网关可以向手机发送垃圾信息。网关是网络与网络之间的联系纽带，利用网关漏洞同样可以对整个手机网络造成影响，使手机的所有服务都不能正常工作，甚至可以向范围巨大的手机用户批量发送垃圾信息。</a:t>
            </a:r>
            <a:endParaRPr lang="en-US" dirty="0"/>
          </a:p>
          <a:p>
            <a:pPr marL="0" indent="0">
              <a:buNone/>
            </a:pPr>
            <a:r>
              <a:rPr lang="en-US" dirty="0"/>
              <a:t>3</a:t>
            </a:r>
            <a:r>
              <a:rPr lang="zh-CN" altLang="en-US" dirty="0"/>
              <a:t>、直接攻击手机本身</a:t>
            </a:r>
            <a:endParaRPr lang="en-US" dirty="0"/>
          </a:p>
          <a:p>
            <a:pPr lvl="1"/>
            <a:r>
              <a:rPr lang="zh-CN" altLang="en-US" dirty="0"/>
              <a:t>直接攻击手机本身使手机操作系统无法提供服务或者进行其他方面的破坏活动。这是一种名副其实的手机病毒，也是目前手机病毒最为重要的一种攻击方式．</a:t>
            </a:r>
            <a:endParaRPr lang="en-US" dirty="0"/>
          </a:p>
          <a:p>
            <a:endParaRPr lang="en-US" dirty="0"/>
          </a:p>
        </p:txBody>
      </p:sp>
    </p:spTree>
    <p:extLst>
      <p:ext uri="{BB962C8B-B14F-4D97-AF65-F5344CB8AC3E}">
        <p14:creationId xmlns:p14="http://schemas.microsoft.com/office/powerpoint/2010/main" xmlns="" val="294458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10.7.3 </a:t>
            </a:r>
            <a:r>
              <a:rPr lang="zh-CN" altLang="en-US" b="1" dirty="0"/>
              <a:t>防范手机</a:t>
            </a:r>
            <a:r>
              <a:rPr lang="zh-CN" altLang="en-US" b="1" dirty="0" smtClean="0"/>
              <a:t>病毒</a:t>
            </a:r>
            <a:endParaRPr lang="en-US" dirty="0"/>
          </a:p>
        </p:txBody>
      </p:sp>
      <p:sp>
        <p:nvSpPr>
          <p:cNvPr id="3" name="Content Placeholder 2"/>
          <p:cNvSpPr>
            <a:spLocks noGrp="1"/>
          </p:cNvSpPr>
          <p:nvPr>
            <p:ph sz="quarter" idx="13"/>
          </p:nvPr>
        </p:nvSpPr>
        <p:spPr>
          <a:xfrm>
            <a:off x="913774" y="2367092"/>
            <a:ext cx="10363826" cy="4318188"/>
          </a:xfrm>
        </p:spPr>
        <p:txBody>
          <a:bodyPr>
            <a:normAutofit/>
          </a:bodyPr>
          <a:lstStyle/>
          <a:p>
            <a:pPr marL="0" indent="0">
              <a:buNone/>
            </a:pPr>
            <a:r>
              <a:rPr lang="en-US" dirty="0"/>
              <a:t>1</a:t>
            </a:r>
            <a:r>
              <a:rPr lang="zh-CN" altLang="en-US" dirty="0"/>
              <a:t>、养成良好的手机上网行为习惯</a:t>
            </a:r>
            <a:endParaRPr lang="en-US" dirty="0"/>
          </a:p>
          <a:p>
            <a:pPr lvl="1"/>
            <a:r>
              <a:rPr lang="zh-CN" altLang="en-US" dirty="0" smtClean="0"/>
              <a:t>尽量</a:t>
            </a:r>
            <a:r>
              <a:rPr lang="zh-CN" altLang="en-US" dirty="0"/>
              <a:t>不要登录那些不知名的手机网站，更不要随便安装第三方的手机应用软件。</a:t>
            </a:r>
            <a:endParaRPr lang="en-US" dirty="0"/>
          </a:p>
          <a:p>
            <a:pPr marL="0" indent="0">
              <a:buNone/>
            </a:pPr>
            <a:r>
              <a:rPr lang="en-US" dirty="0"/>
              <a:t>2</a:t>
            </a:r>
            <a:r>
              <a:rPr lang="zh-CN" altLang="en-US" dirty="0"/>
              <a:t>、关闭蓝牙</a:t>
            </a:r>
            <a:endParaRPr lang="en-US" dirty="0"/>
          </a:p>
          <a:p>
            <a:pPr lvl="1"/>
            <a:r>
              <a:rPr lang="zh-CN" altLang="en-US" dirty="0"/>
              <a:t>通过关闭手机蓝牙功能能够在很大程度上预防手机蠕虫病毒，特别是在公共场合时，不要轻易接受陌生用户的蓝牙消息。</a:t>
            </a:r>
            <a:endParaRPr lang="en-US" dirty="0"/>
          </a:p>
          <a:p>
            <a:pPr marL="0" indent="0">
              <a:buNone/>
            </a:pPr>
            <a:r>
              <a:rPr lang="en-US" dirty="0"/>
              <a:t>3</a:t>
            </a:r>
            <a:r>
              <a:rPr lang="zh-CN" altLang="en-US" dirty="0"/>
              <a:t>、拒收陌生的短信与</a:t>
            </a:r>
            <a:r>
              <a:rPr lang="zh-CN" altLang="en-US" dirty="0" smtClean="0"/>
              <a:t>彩信</a:t>
            </a:r>
          </a:p>
          <a:p>
            <a:pPr marL="0" indent="0">
              <a:buNone/>
            </a:pPr>
            <a:r>
              <a:rPr lang="en-US" dirty="0"/>
              <a:t>4</a:t>
            </a:r>
            <a:r>
              <a:rPr lang="zh-CN" altLang="en-US" dirty="0"/>
              <a:t>、安装手机杀毒</a:t>
            </a:r>
            <a:r>
              <a:rPr lang="zh-CN" altLang="en-US" dirty="0" smtClean="0"/>
              <a:t>软件</a:t>
            </a:r>
          </a:p>
          <a:p>
            <a:pPr lvl="1"/>
            <a:r>
              <a:rPr lang="zh-CN" altLang="en-US" dirty="0"/>
              <a:t>目前大部分手机杀毒软件都拥有多个版本，支持各类手机操作系统，它们可以进行基本的全盘杀毒、目标杀毒，也可以进行实时监控，就像电脑中的杀毒软件一样，对短信、彩信、程序等进行实时监控</a:t>
            </a:r>
            <a:r>
              <a:rPr lang="en-US" dirty="0"/>
              <a:t> </a:t>
            </a:r>
          </a:p>
          <a:p>
            <a:endParaRPr lang="en-US" dirty="0"/>
          </a:p>
          <a:p>
            <a:endParaRPr lang="en-US" dirty="0"/>
          </a:p>
        </p:txBody>
      </p:sp>
    </p:spTree>
    <p:extLst>
      <p:ext uri="{BB962C8B-B14F-4D97-AF65-F5344CB8AC3E}">
        <p14:creationId xmlns:p14="http://schemas.microsoft.com/office/powerpoint/2010/main" xmlns="" val="1690124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10.1.3 </a:t>
            </a:r>
            <a:r>
              <a:rPr lang="zh-CN" altLang="en-US" b="1" dirty="0"/>
              <a:t>计算机病毒的</a:t>
            </a:r>
            <a:r>
              <a:rPr lang="zh-CN" altLang="en-US" b="1" dirty="0" smtClean="0"/>
              <a:t>分类</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20000"/>
          </a:bodyPr>
          <a:lstStyle/>
          <a:p>
            <a:r>
              <a:rPr lang="zh-CN" altLang="en-US" dirty="0"/>
              <a:t>根据技术手段和发展阶段大致可以</a:t>
            </a:r>
            <a:r>
              <a:rPr lang="zh-CN" altLang="en-US" dirty="0" smtClean="0"/>
              <a:t>分为：</a:t>
            </a:r>
          </a:p>
          <a:p>
            <a:pPr lvl="1"/>
            <a:r>
              <a:rPr lang="zh-CN" altLang="en-US" dirty="0" smtClean="0"/>
              <a:t>传统病毒</a:t>
            </a:r>
          </a:p>
          <a:p>
            <a:pPr lvl="2"/>
            <a:r>
              <a:rPr lang="zh-CN" altLang="en-US" dirty="0"/>
              <a:t>传统病毒主要在计算机和网络发展的早期阶段（如</a:t>
            </a:r>
            <a:r>
              <a:rPr lang="en-US" dirty="0" err="1" smtClean="0"/>
              <a:t>D</a:t>
            </a:r>
            <a:r>
              <a:rPr lang="en-US" cap="none" dirty="0" err="1" smtClean="0"/>
              <a:t>o</a:t>
            </a:r>
            <a:r>
              <a:rPr lang="en-US" dirty="0" err="1" smtClean="0"/>
              <a:t>S</a:t>
            </a:r>
            <a:r>
              <a:rPr lang="zh-CN" altLang="en-US" dirty="0"/>
              <a:t>、</a:t>
            </a:r>
            <a:r>
              <a:rPr lang="en-US" dirty="0"/>
              <a:t>Windows 95</a:t>
            </a:r>
            <a:r>
              <a:rPr lang="zh-CN" altLang="en-US" dirty="0"/>
              <a:t>等）大量出现，这些病毒主要攻击单台用户电脑，一般通过软盘、光盘传播</a:t>
            </a:r>
            <a:r>
              <a:rPr lang="en-US" dirty="0"/>
              <a:t> </a:t>
            </a:r>
            <a:endParaRPr lang="zh-CN" altLang="en-US" dirty="0" smtClean="0"/>
          </a:p>
          <a:p>
            <a:pPr lvl="2"/>
            <a:r>
              <a:rPr lang="zh-CN" altLang="en-US" dirty="0"/>
              <a:t>传统病毒中还有一种是文件型病毒，这种病毒主要寄生在文件中并以文件作为主要感染对象的一种病毒，它可以感染可执行文件和数据文件</a:t>
            </a:r>
            <a:r>
              <a:rPr lang="en-US" dirty="0"/>
              <a:t> </a:t>
            </a:r>
            <a:endParaRPr lang="zh-CN" altLang="en-US" dirty="0" smtClean="0"/>
          </a:p>
          <a:p>
            <a:pPr lvl="1"/>
            <a:r>
              <a:rPr lang="zh-CN" altLang="en-US" dirty="0" smtClean="0"/>
              <a:t>蠕虫病毒</a:t>
            </a:r>
          </a:p>
          <a:p>
            <a:pPr lvl="2"/>
            <a:r>
              <a:rPr lang="zh-CN" altLang="en-US" dirty="0"/>
              <a:t>蠕虫病毒是一种可独立运行的程序，它通过扫描网络中那些存在漏洞的计算机，获得部分或全部控制权来进行传播，它能利用网络进行传播并能够自我复制</a:t>
            </a:r>
            <a:r>
              <a:rPr lang="en-US" dirty="0"/>
              <a:t> </a:t>
            </a:r>
            <a:endParaRPr lang="zh-CN" altLang="en-US" dirty="0" smtClean="0"/>
          </a:p>
          <a:p>
            <a:pPr lvl="1"/>
            <a:r>
              <a:rPr lang="zh-CN" altLang="en-US" dirty="0" smtClean="0"/>
              <a:t>木马病毒</a:t>
            </a:r>
          </a:p>
          <a:p>
            <a:pPr lvl="2"/>
            <a:r>
              <a:rPr lang="zh-CN" altLang="en-US" dirty="0"/>
              <a:t>从严格意义上说，木马和病毒是两种不同的恶意软件，但因为两种能互相融合，所以习惯把木马当作病毒的一种</a:t>
            </a:r>
            <a:r>
              <a:rPr lang="en-US" dirty="0"/>
              <a:t> </a:t>
            </a:r>
            <a:endParaRPr lang="zh-CN" altLang="en-US" dirty="0" smtClean="0"/>
          </a:p>
          <a:p>
            <a:pPr lvl="1"/>
            <a:r>
              <a:rPr lang="en-US" dirty="0" smtClean="0"/>
              <a:t>Web</a:t>
            </a:r>
            <a:r>
              <a:rPr lang="zh-CN" altLang="en-US" dirty="0"/>
              <a:t>时代出现的各种新型</a:t>
            </a:r>
            <a:r>
              <a:rPr lang="zh-CN" altLang="en-US" dirty="0" smtClean="0"/>
              <a:t>病毒</a:t>
            </a:r>
          </a:p>
          <a:p>
            <a:pPr lvl="2"/>
            <a:r>
              <a:rPr lang="zh-CN" altLang="en-US" dirty="0"/>
              <a:t>这些新型病毒包括网页脚本病毒、网络钓鱼程序、移动通信病毒、即时通信病毒、流氓软件等，这些病毒的一大特点是绝大部分以获取某种经济利益为目的，如盗号、窃取网银账户、非法转账等等</a:t>
            </a:r>
            <a:r>
              <a:rPr lang="en-US" dirty="0"/>
              <a:t> </a:t>
            </a:r>
            <a:endParaRPr lang="zh-CN" altLang="en-US" dirty="0" smtClean="0"/>
          </a:p>
          <a:p>
            <a:pPr lvl="1"/>
            <a:endParaRPr lang="zh-CN" altLang="en-US" dirty="0" smtClean="0"/>
          </a:p>
          <a:p>
            <a:endParaRPr lang="en-US" dirty="0"/>
          </a:p>
        </p:txBody>
      </p:sp>
    </p:spTree>
    <p:extLst>
      <p:ext uri="{BB962C8B-B14F-4D97-AF65-F5344CB8AC3E}">
        <p14:creationId xmlns:p14="http://schemas.microsoft.com/office/powerpoint/2010/main" xmlns="" val="188060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10.1.4 </a:t>
            </a:r>
            <a:r>
              <a:rPr lang="zh-CN" altLang="en-US" b="1" dirty="0"/>
              <a:t>防病毒</a:t>
            </a:r>
            <a:r>
              <a:rPr lang="zh-CN" altLang="en-US" b="1" dirty="0" smtClean="0"/>
              <a:t>软件</a:t>
            </a:r>
            <a:endParaRPr lang="en-US" dirty="0"/>
          </a:p>
        </p:txBody>
      </p:sp>
      <p:sp>
        <p:nvSpPr>
          <p:cNvPr id="3" name="Content Placeholder 2"/>
          <p:cNvSpPr>
            <a:spLocks noGrp="1"/>
          </p:cNvSpPr>
          <p:nvPr>
            <p:ph sz="quarter" idx="13"/>
          </p:nvPr>
        </p:nvSpPr>
        <p:spPr>
          <a:xfrm>
            <a:off x="913774" y="2367092"/>
            <a:ext cx="10363826" cy="4000457"/>
          </a:xfrm>
        </p:spPr>
        <p:txBody>
          <a:bodyPr/>
          <a:lstStyle/>
          <a:p>
            <a:r>
              <a:rPr lang="zh-CN" altLang="en-US" dirty="0"/>
              <a:t>对付病毒最重要的工具是防病毒软件，也称为杀毒软件或反病毒软件。杀毒软件是用于消除电脑病毒、木马和恶意软件的一类软件。杀毒软件通常集成监控识别、病毒扫描和清除以及自动升级等功能，有的杀毒软件还可以进行数据恢复，是主机防御系统的重要组成</a:t>
            </a:r>
            <a:r>
              <a:rPr lang="zh-CN" altLang="en-US" dirty="0" smtClean="0"/>
              <a:t>部分</a:t>
            </a:r>
          </a:p>
          <a:p>
            <a:r>
              <a:rPr lang="zh-CN" altLang="en-US" dirty="0" smtClean="0"/>
              <a:t>目前</a:t>
            </a:r>
            <a:r>
              <a:rPr lang="zh-CN" altLang="en-US" dirty="0"/>
              <a:t>国内杀毒软件有三大巨头：</a:t>
            </a:r>
            <a:r>
              <a:rPr lang="en-US" dirty="0"/>
              <a:t>360</a:t>
            </a:r>
            <a:r>
              <a:rPr lang="zh-CN" altLang="en-US" dirty="0"/>
              <a:t>杀毒、金山毒霸、瑞星杀毒</a:t>
            </a:r>
            <a:r>
              <a:rPr lang="zh-CN" altLang="en-US" dirty="0" smtClean="0"/>
              <a:t>软件</a:t>
            </a:r>
            <a:endParaRPr lang="zh-CN" altLang="en-US" dirty="0"/>
          </a:p>
          <a:p>
            <a:r>
              <a:rPr lang="zh-CN" altLang="en-US" dirty="0" smtClean="0"/>
              <a:t>国外</a:t>
            </a:r>
            <a:r>
              <a:rPr lang="zh-CN" altLang="en-US" dirty="0"/>
              <a:t>的杀毒软件有：卡巴斯基、赛门铁克诺顿、趋势科技、迈克菲（</a:t>
            </a:r>
            <a:r>
              <a:rPr lang="en-US" dirty="0"/>
              <a:t>McAfee</a:t>
            </a:r>
            <a:r>
              <a:rPr lang="zh-CN" altLang="en-US" dirty="0" smtClean="0"/>
              <a:t>）等</a:t>
            </a:r>
          </a:p>
          <a:p>
            <a:r>
              <a:rPr lang="en-US" dirty="0"/>
              <a:t>VB100</a:t>
            </a:r>
            <a:r>
              <a:rPr lang="zh-CN" altLang="en-US" dirty="0"/>
              <a:t>是国际上最严格的一项杀毒产品检测，安全软件厂商都会选择参与</a:t>
            </a:r>
            <a:r>
              <a:rPr lang="en-US" dirty="0"/>
              <a:t>VB 100</a:t>
            </a:r>
            <a:r>
              <a:rPr lang="zh-CN" altLang="en-US" dirty="0"/>
              <a:t>测试，并以此来展现自己产品的质量</a:t>
            </a:r>
            <a:r>
              <a:rPr lang="en-US" dirty="0"/>
              <a:t> </a:t>
            </a:r>
          </a:p>
          <a:p>
            <a:endParaRPr lang="en-US" dirty="0"/>
          </a:p>
        </p:txBody>
      </p:sp>
    </p:spTree>
    <p:extLst>
      <p:ext uri="{BB962C8B-B14F-4D97-AF65-F5344CB8AC3E}">
        <p14:creationId xmlns:p14="http://schemas.microsoft.com/office/powerpoint/2010/main" xmlns="" val="387380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 </a:t>
            </a:r>
            <a:r>
              <a:rPr lang="zh-CN" altLang="en-US" b="1" dirty="0"/>
              <a:t>宏病毒分析和</a:t>
            </a:r>
            <a:r>
              <a:rPr lang="zh-CN" altLang="en-US" b="1" dirty="0" smtClean="0"/>
              <a:t>防范</a:t>
            </a:r>
            <a:endParaRPr lang="en-US" dirty="0"/>
          </a:p>
        </p:txBody>
      </p:sp>
      <p:sp>
        <p:nvSpPr>
          <p:cNvPr id="3" name="Content Placeholder 2"/>
          <p:cNvSpPr>
            <a:spLocks noGrp="1"/>
          </p:cNvSpPr>
          <p:nvPr>
            <p:ph sz="quarter" idx="13"/>
          </p:nvPr>
        </p:nvSpPr>
        <p:spPr/>
        <p:txBody>
          <a:bodyPr/>
          <a:lstStyle/>
          <a:p>
            <a:r>
              <a:rPr lang="en-US" b="1" dirty="0"/>
              <a:t>10.2.1 </a:t>
            </a:r>
            <a:r>
              <a:rPr lang="zh-CN" altLang="en-US" b="1" dirty="0"/>
              <a:t>宏病毒</a:t>
            </a:r>
            <a:r>
              <a:rPr lang="zh-CN" altLang="en-US" b="1" dirty="0" smtClean="0"/>
              <a:t>概述</a:t>
            </a:r>
          </a:p>
          <a:p>
            <a:r>
              <a:rPr lang="en-US" b="1" dirty="0"/>
              <a:t>10.2.2 </a:t>
            </a:r>
            <a:r>
              <a:rPr lang="zh-CN" altLang="en-US" b="1" dirty="0"/>
              <a:t>梅丽莎（</a:t>
            </a:r>
            <a:r>
              <a:rPr lang="en-US" b="1" dirty="0" err="1"/>
              <a:t>M</a:t>
            </a:r>
            <a:r>
              <a:rPr lang="en-US" b="1" cap="none" dirty="0" err="1"/>
              <a:t>acro.</a:t>
            </a:r>
            <a:r>
              <a:rPr lang="en-US" b="1" dirty="0" err="1"/>
              <a:t>M</a:t>
            </a:r>
            <a:r>
              <a:rPr lang="en-US" b="1" cap="none" dirty="0" err="1"/>
              <a:t>elissa</a:t>
            </a:r>
            <a:r>
              <a:rPr lang="zh-CN" altLang="en-US" b="1" dirty="0"/>
              <a:t>）宏病毒分析</a:t>
            </a:r>
            <a:endParaRPr lang="zh-CN" altLang="en-US" b="1" dirty="0" smtClean="0"/>
          </a:p>
          <a:p>
            <a:r>
              <a:rPr lang="en-US" b="1" dirty="0"/>
              <a:t>10.2.3 </a:t>
            </a:r>
            <a:r>
              <a:rPr lang="zh-CN" altLang="en-US" b="1" dirty="0"/>
              <a:t>宏病毒</a:t>
            </a:r>
            <a:r>
              <a:rPr lang="zh-CN" altLang="en-US" b="1" dirty="0" smtClean="0"/>
              <a:t>防范</a:t>
            </a:r>
          </a:p>
          <a:p>
            <a:endParaRPr lang="en-US" dirty="0"/>
          </a:p>
          <a:p>
            <a:endParaRPr lang="en-US" dirty="0"/>
          </a:p>
          <a:p>
            <a:endParaRPr lang="en-US" dirty="0"/>
          </a:p>
        </p:txBody>
      </p:sp>
    </p:spTree>
    <p:extLst>
      <p:ext uri="{BB962C8B-B14F-4D97-AF65-F5344CB8AC3E}">
        <p14:creationId xmlns:p14="http://schemas.microsoft.com/office/powerpoint/2010/main" xmlns="" val="2006324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10.2.1 </a:t>
            </a:r>
            <a:r>
              <a:rPr lang="zh-CN" altLang="en-US" b="1" dirty="0"/>
              <a:t>宏病毒</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49839"/>
          </a:xfrm>
        </p:spPr>
        <p:txBody>
          <a:bodyPr>
            <a:normAutofit/>
          </a:bodyPr>
          <a:lstStyle/>
          <a:p>
            <a:r>
              <a:rPr lang="zh-CN" altLang="en-US" dirty="0"/>
              <a:t>宏病毒是一种寄存在文档或文档模板中的计算机病毒。一旦打开这样的文档，其中的宏会被执行，宏病毒就会被激活，转移到计算机上，并驻留在</a:t>
            </a:r>
            <a:r>
              <a:rPr lang="en-US" dirty="0"/>
              <a:t>Normal</a:t>
            </a:r>
            <a:r>
              <a:rPr lang="zh-CN" altLang="en-US" dirty="0"/>
              <a:t>模板上，以后所有自动保存的文档都会感染上这种宏病毒。如果其他用户打开了感染病毒的文档，宏病毒又会转移到其它计算机上</a:t>
            </a:r>
            <a:r>
              <a:rPr lang="zh-CN" altLang="en-US" dirty="0" smtClean="0"/>
              <a:t>。</a:t>
            </a:r>
          </a:p>
          <a:p>
            <a:r>
              <a:rPr lang="zh-CN" altLang="en-US" dirty="0" smtClean="0"/>
              <a:t>宏</a:t>
            </a:r>
            <a:r>
              <a:rPr lang="zh-CN" altLang="en-US" dirty="0"/>
              <a:t>病毒工作原理</a:t>
            </a:r>
            <a:endParaRPr lang="en-US" dirty="0"/>
          </a:p>
          <a:p>
            <a:pPr lvl="1"/>
            <a:r>
              <a:rPr lang="zh-CN" altLang="en-US" dirty="0"/>
              <a:t>微软</a:t>
            </a:r>
            <a:r>
              <a:rPr lang="en-US" dirty="0"/>
              <a:t>Office</a:t>
            </a:r>
            <a:r>
              <a:rPr lang="zh-CN" altLang="en-US" dirty="0"/>
              <a:t>中的</a:t>
            </a:r>
            <a:r>
              <a:rPr lang="en-US" dirty="0"/>
              <a:t>Word</a:t>
            </a:r>
            <a:r>
              <a:rPr lang="zh-CN" altLang="en-US" dirty="0"/>
              <a:t>宏病毒利用一些数据处理系统内置宏命令编程语言的特性而形成的。这些数据处理系统内置宏编程语言的存在使得宏病毒有机可乘，病毒可以把特定的宏命令代码附加在指定文件上，通过文件的打开或关闭来获取控制权，实现宏命令在不同文件之间的共享和传递，从而在未经使用者许可的情况下获取系统控制权，达到传染的目的。</a:t>
            </a:r>
            <a:endParaRPr lang="en-US" dirty="0"/>
          </a:p>
          <a:p>
            <a:endParaRPr lang="en-US" dirty="0"/>
          </a:p>
          <a:p>
            <a:endParaRPr lang="en-US" dirty="0"/>
          </a:p>
        </p:txBody>
      </p:sp>
    </p:spTree>
    <p:extLst>
      <p:ext uri="{BB962C8B-B14F-4D97-AF65-F5344CB8AC3E}">
        <p14:creationId xmlns:p14="http://schemas.microsoft.com/office/powerpoint/2010/main" xmlns="" val="1529779192"/>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212</TotalTime>
  <Words>6537</Words>
  <Application>Microsoft Office PowerPoint</Application>
  <PresentationFormat>自定义</PresentationFormat>
  <Paragraphs>354</Paragraphs>
  <Slides>56</Slides>
  <Notes>0</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Droplet</vt:lpstr>
      <vt:lpstr>第10章  病毒与木马攻击和防范 </vt:lpstr>
      <vt:lpstr>幻灯片 2</vt:lpstr>
      <vt:lpstr>10.1 计算机病毒概述</vt:lpstr>
      <vt:lpstr>10.1.1 计算机病毒的定义</vt:lpstr>
      <vt:lpstr>10.1.2 计算机病毒的特征</vt:lpstr>
      <vt:lpstr>10.1.3 计算机病毒的分类</vt:lpstr>
      <vt:lpstr>10.1.4 防病毒软件</vt:lpstr>
      <vt:lpstr>10.2 宏病毒分析和防范</vt:lpstr>
      <vt:lpstr>10.2.1 宏病毒概述</vt:lpstr>
      <vt:lpstr>10.2.1 宏病毒概述</vt:lpstr>
      <vt:lpstr>10.2.2 梅丽莎（Macro.Melissa）宏病毒分析</vt:lpstr>
      <vt:lpstr>10.2.3 宏病毒防范</vt:lpstr>
      <vt:lpstr>10.2.3 宏病毒防范</vt:lpstr>
      <vt:lpstr>10.2.3 宏病毒防范</vt:lpstr>
      <vt:lpstr>10.3 蠕虫病毒分析和防范</vt:lpstr>
      <vt:lpstr>10.3.1 蠕虫病毒概述</vt:lpstr>
      <vt:lpstr>10.3.1 蠕虫病毒概述</vt:lpstr>
      <vt:lpstr>10.3.2 魔波（Worm.Mocbot.a）和魔波变种B蠕虫病毒分析</vt:lpstr>
      <vt:lpstr>10.3.2 魔波（Worm.Mocbot.a）和魔波变种B蠕虫病毒分析</vt:lpstr>
      <vt:lpstr>10.3.2 魔波（Worm.Mocbot.a）和魔波变种B蠕虫病毒分析</vt:lpstr>
      <vt:lpstr>10.3.3 防范蠕虫病毒</vt:lpstr>
      <vt:lpstr>10.4 木马分析和防范</vt:lpstr>
      <vt:lpstr>10.4.1 木马概述</vt:lpstr>
      <vt:lpstr>10.4.2 木马软件工作原理</vt:lpstr>
      <vt:lpstr>10.4.3 “灰鸽子” 木马分析</vt:lpstr>
      <vt:lpstr>10.4.3 “灰鸽子” 木马分析</vt:lpstr>
      <vt:lpstr>10.4.3 “灰鸽子” 木马分析</vt:lpstr>
      <vt:lpstr>10.4.3 “灰鸽子” 木马分析</vt:lpstr>
      <vt:lpstr>10.4.3 “灰鸽子” 木马分析</vt:lpstr>
      <vt:lpstr>10.4.3 “灰鸽子” 木马分析</vt:lpstr>
      <vt:lpstr>10.4.3 “灰鸽子” 木马分析</vt:lpstr>
      <vt:lpstr>10.4.3 “灰鸽子” 木马分析</vt:lpstr>
      <vt:lpstr>10.4.3 “灰鸽子” 木马分析</vt:lpstr>
      <vt:lpstr>10.4.3 “灰鸽子” 木马分析</vt:lpstr>
      <vt:lpstr>10.4.3 “灰鸽子” 木马分析</vt:lpstr>
      <vt:lpstr>10.4.4 常用木马软件</vt:lpstr>
      <vt:lpstr>10.4.5 防范和清除木马</vt:lpstr>
      <vt:lpstr>10.5 网页脚本病毒分析和防范</vt:lpstr>
      <vt:lpstr>10.5.1 网页脚本病毒概述 </vt:lpstr>
      <vt:lpstr>10.5.1 网页脚本病毒概述 </vt:lpstr>
      <vt:lpstr>10.5.2 网页脚本病毒分析</vt:lpstr>
      <vt:lpstr>10.5.2 网页脚本病毒分析</vt:lpstr>
      <vt:lpstr>10.5.2 网页脚本病毒分析</vt:lpstr>
      <vt:lpstr>10.5.3 防范网页脚本病毒</vt:lpstr>
      <vt:lpstr>10.6 即时通信病毒分析与防范</vt:lpstr>
      <vt:lpstr>10.6.1 即时通信病毒概述</vt:lpstr>
      <vt:lpstr>10.6.1 即时通信病毒概述</vt:lpstr>
      <vt:lpstr>10.6.2 即时通信病毒的攻击方式</vt:lpstr>
      <vt:lpstr>10.6.2 即时通信病毒的攻击方式</vt:lpstr>
      <vt:lpstr>10.6.3 防范即时通信病毒</vt:lpstr>
      <vt:lpstr>10.6.3 防范即时通信病毒</vt:lpstr>
      <vt:lpstr>10.7 手机病毒分析与防范</vt:lpstr>
      <vt:lpstr>10.7.1 手机病毒概述</vt:lpstr>
      <vt:lpstr>10.7.2 手机病毒的攻击方式</vt:lpstr>
      <vt:lpstr>10.7.2 手机病毒的攻击方式</vt:lpstr>
      <vt:lpstr>10.7.3 防范手机病毒</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第10章  病毒与木马攻击和防范 </dc:title>
  <cp:lastModifiedBy>Lenovo</cp:lastModifiedBy>
  <cp:revision>36</cp:revision>
  <dcterms:created xsi:type="dcterms:W3CDTF">2016-03-25T11:43:00Z</dcterms:created>
  <dcterms:modified xsi:type="dcterms:W3CDTF">2016-03-28T15:09:05Z</dcterms:modified>
</cp:coreProperties>
</file>