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48"/>
  </p:handoutMasterIdLst>
  <p:sldIdLst>
    <p:sldId id="342" r:id="rId4"/>
    <p:sldId id="324" r:id="rId6"/>
    <p:sldId id="381" r:id="rId7"/>
    <p:sldId id="382" r:id="rId8"/>
    <p:sldId id="383" r:id="rId9"/>
    <p:sldId id="384" r:id="rId10"/>
    <p:sldId id="385" r:id="rId11"/>
    <p:sldId id="386" r:id="rId12"/>
    <p:sldId id="387" r:id="rId13"/>
    <p:sldId id="388" r:id="rId14"/>
    <p:sldId id="389" r:id="rId15"/>
    <p:sldId id="390" r:id="rId16"/>
    <p:sldId id="391" r:id="rId17"/>
    <p:sldId id="392" r:id="rId18"/>
    <p:sldId id="393" r:id="rId19"/>
    <p:sldId id="394" r:id="rId20"/>
    <p:sldId id="395" r:id="rId21"/>
    <p:sldId id="396" r:id="rId22"/>
    <p:sldId id="397" r:id="rId23"/>
    <p:sldId id="398" r:id="rId24"/>
    <p:sldId id="399" r:id="rId25"/>
    <p:sldId id="400" r:id="rId26"/>
    <p:sldId id="401" r:id="rId27"/>
    <p:sldId id="402" r:id="rId28"/>
    <p:sldId id="403" r:id="rId29"/>
    <p:sldId id="354" r:id="rId30"/>
    <p:sldId id="355" r:id="rId31"/>
    <p:sldId id="365" r:id="rId32"/>
    <p:sldId id="356" r:id="rId33"/>
    <p:sldId id="357" r:id="rId34"/>
    <p:sldId id="358" r:id="rId35"/>
    <p:sldId id="359" r:id="rId36"/>
    <p:sldId id="360" r:id="rId37"/>
    <p:sldId id="361" r:id="rId38"/>
    <p:sldId id="366" r:id="rId39"/>
    <p:sldId id="367" r:id="rId40"/>
    <p:sldId id="363" r:id="rId41"/>
    <p:sldId id="368" r:id="rId42"/>
    <p:sldId id="369" r:id="rId43"/>
    <p:sldId id="370" r:id="rId44"/>
    <p:sldId id="371" r:id="rId45"/>
    <p:sldId id="372" r:id="rId46"/>
    <p:sldId id="335"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034"/>
    <a:srgbClr val="FDB812"/>
    <a:srgbClr val="0062C4"/>
    <a:srgbClr val="F5F5EA"/>
    <a:srgbClr val="FF6600"/>
    <a:srgbClr val="007BF6"/>
    <a:srgbClr val="F0E7E2"/>
    <a:srgbClr val="F3ECE4"/>
    <a:srgbClr val="D81EDC"/>
    <a:srgbClr val="70B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6" autoAdjust="0"/>
    <p:restoredTop sz="94660"/>
  </p:normalViewPr>
  <p:slideViewPr>
    <p:cSldViewPr snapToGrid="0">
      <p:cViewPr varScale="1">
        <p:scale>
          <a:sx n="116" d="100"/>
          <a:sy n="116" d="100"/>
        </p:scale>
        <p:origin x="162" y="84"/>
      </p:cViewPr>
      <p:guideLst>
        <p:guide orient="horz" pos="2172"/>
        <p:guide pos="3854"/>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notesMaster" Target="notesMasters/notesMaster1.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80CC5C9-847A-4AFF-BE45-ED75F491318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1189E0-078E-4C81-8AED-F55778FDA713}"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solidFill>
          <a:srgbClr val="F0E7E2"/>
        </a:solidFill>
        <a:effectLst/>
      </p:bgPr>
    </p:bg>
    <p:spTree>
      <p:nvGrpSpPr>
        <p:cNvPr id="1" name=""/>
        <p:cNvGrpSpPr/>
        <p:nvPr/>
      </p:nvGrpSpPr>
      <p:grpSpPr>
        <a:xfrm>
          <a:off x="0" y="0"/>
          <a:ext cx="0" cy="0"/>
          <a:chOff x="0" y="0"/>
          <a:chExt cx="0" cy="0"/>
        </a:xfrm>
      </p:grpSpPr>
      <p:pic>
        <p:nvPicPr>
          <p:cNvPr id="20" name="图片 19"/>
          <p:cNvPicPr>
            <a:picLocks noChangeAspect="1"/>
          </p:cNvPicPr>
          <p:nvPr userDrawn="1"/>
        </p:nvPicPr>
        <p:blipFill rotWithShape="1">
          <a:blip r:embed="rId2">
            <a:extLst>
              <a:ext uri="{28A0092B-C50C-407E-A947-70E740481C1C}">
                <a14:useLocalDpi xmlns:a14="http://schemas.microsoft.com/office/drawing/2010/main" val="0"/>
              </a:ext>
            </a:extLst>
          </a:blip>
          <a:srcRect b="5041"/>
          <a:stretch>
            <a:fillRect/>
          </a:stretch>
        </p:blipFill>
        <p:spPr>
          <a:xfrm>
            <a:off x="893871" y="0"/>
            <a:ext cx="4818743" cy="6901683"/>
          </a:xfrm>
          <a:prstGeom prst="rect">
            <a:avLst/>
          </a:prstGeom>
        </p:spPr>
      </p:pic>
      <p:sp>
        <p:nvSpPr>
          <p:cNvPr id="8" name="矩形 7"/>
          <p:cNvSpPr/>
          <p:nvPr userDrawn="1"/>
        </p:nvSpPr>
        <p:spPr>
          <a:xfrm>
            <a:off x="0" y="2310109"/>
            <a:ext cx="12192000" cy="1711387"/>
          </a:xfrm>
          <a:prstGeom prst="rect">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1"/>
          <p:cNvSpPr txBox="1"/>
          <p:nvPr userDrawn="1"/>
        </p:nvSpPr>
        <p:spPr>
          <a:xfrm>
            <a:off x="4241606" y="2418864"/>
            <a:ext cx="7202237" cy="1415772"/>
          </a:xfrm>
          <a:prstGeom prst="rect">
            <a:avLst/>
          </a:prstGeom>
          <a:noFill/>
        </p:spPr>
        <p:txBody>
          <a:bodyPr wrap="square">
            <a:spAutoFit/>
          </a:bodyPr>
          <a:lstStyle/>
          <a:p>
            <a:pPr algn="r" fontAlgn="auto">
              <a:spcBef>
                <a:spcPts val="0"/>
              </a:spcBef>
              <a:spcAft>
                <a:spcPts val="0"/>
              </a:spcAft>
              <a:defRPr/>
            </a:pPr>
            <a:r>
              <a:rPr lang="zh-CN" altLang="en-US" sz="8600" b="1" dirty="0" smtClean="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观舞记</a:t>
            </a:r>
            <a:endParaRPr lang="zh-CN" altLang="en-US" sz="8600" b="1" dirty="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8" name="TextBox 7"/>
          <p:cNvSpPr txBox="1">
            <a:spLocks noChangeArrowheads="1"/>
          </p:cNvSpPr>
          <p:nvPr userDrawn="1"/>
        </p:nvSpPr>
        <p:spPr bwMode="auto">
          <a:xfrm>
            <a:off x="6606484" y="4021496"/>
            <a:ext cx="4837359" cy="461665"/>
          </a:xfrm>
          <a:prstGeom prst="rect">
            <a:avLst/>
          </a:prstGeom>
          <a:noFill/>
          <a:ln>
            <a:noFill/>
          </a:ln>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a:t>
            </a:r>
            <a:r>
              <a:rPr lang="zh-CN" altLang="en-US"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献给印度舞蹈家卡拉姐妹</a:t>
            </a:r>
            <a:endParaRPr lang="zh-CN" altLang="en-US" sz="2400" dirty="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endParaRPr>
          </a:p>
        </p:txBody>
      </p:sp>
      <p:sp>
        <p:nvSpPr>
          <p:cNvPr id="19" name="TextBox 11"/>
          <p:cNvSpPr txBox="1"/>
          <p:nvPr userDrawn="1"/>
        </p:nvSpPr>
        <p:spPr>
          <a:xfrm>
            <a:off x="10399059" y="4684108"/>
            <a:ext cx="1044784" cy="523220"/>
          </a:xfrm>
          <a:prstGeom prst="rect">
            <a:avLst/>
          </a:prstGeom>
          <a:noFill/>
        </p:spPr>
        <p:txBody>
          <a:bodyPr wrap="square">
            <a:spAutoFit/>
          </a:bodyPr>
          <a:lstStyle/>
          <a:p>
            <a:pPr algn="r" fontAlgn="auto">
              <a:spcBef>
                <a:spcPts val="0"/>
              </a:spcBef>
              <a:spcAft>
                <a:spcPts val="0"/>
              </a:spcAft>
              <a:defRPr/>
            </a:pPr>
            <a:r>
              <a:rPr lang="zh-CN" altLang="en-US" sz="2800" b="1" dirty="0" smtClean="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冰心</a:t>
            </a:r>
            <a:endParaRPr lang="zh-CN" altLang="en-US" sz="2800" b="1" dirty="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两栏内容">
    <p:spTree>
      <p:nvGrpSpPr>
        <p:cNvPr id="1" name=""/>
        <p:cNvGrpSpPr/>
        <p:nvPr/>
      </p:nvGrpSpPr>
      <p:grpSpPr>
        <a:xfrm>
          <a:off x="0" y="0"/>
          <a:ext cx="0" cy="0"/>
          <a:chOff x="0" y="0"/>
          <a:chExt cx="0" cy="0"/>
        </a:xfrm>
      </p:grpSpPr>
      <p:cxnSp>
        <p:nvCxnSpPr>
          <p:cNvPr id="20" name="直接连接符 19"/>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3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4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EA"/>
        </a:solidFill>
        <a:effectLst/>
      </p:bgPr>
    </p:bg>
    <p:spTree>
      <p:nvGrpSpPr>
        <p:cNvPr id="1" name=""/>
        <p:cNvGrpSpPr/>
        <p:nvPr/>
      </p:nvGrpSpPr>
      <p:grpSpPr>
        <a:xfrm>
          <a:off x="0" y="0"/>
          <a:ext cx="0" cy="0"/>
          <a:chOff x="0" y="0"/>
          <a:chExt cx="0" cy="0"/>
        </a:xfrm>
      </p:grpSpPr>
      <p:sp>
        <p:nvSpPr>
          <p:cNvPr id="22" name="矩形 21"/>
          <p:cNvSpPr/>
          <p:nvPr userDrawn="1"/>
        </p:nvSpPr>
        <p:spPr>
          <a:xfrm>
            <a:off x="2642791" y="6381327"/>
            <a:ext cx="9549209" cy="476673"/>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034"/>
              </a:solidFill>
            </a:endParaRPr>
          </a:p>
        </p:txBody>
      </p:sp>
      <p:sp>
        <p:nvSpPr>
          <p:cNvPr id="9" name="矩形 8"/>
          <p:cNvSpPr/>
          <p:nvPr userDrawn="1"/>
        </p:nvSpPr>
        <p:spPr>
          <a:xfrm>
            <a:off x="0" y="6381327"/>
            <a:ext cx="3606800" cy="476673"/>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11356958" y="6439663"/>
            <a:ext cx="360000" cy="360000"/>
          </a:xfrm>
          <a:prstGeom prst="ellipse">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11" name="TextBox 15"/>
          <p:cNvSpPr txBox="1"/>
          <p:nvPr userDrawn="1"/>
        </p:nvSpPr>
        <p:spPr>
          <a:xfrm>
            <a:off x="11211743" y="6450386"/>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3" name="直接连接符 2"/>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A1E361-BD71-456A-B820-C9E808BB465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7360D-25D4-4A9A-9D81-CE35000E7C6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3.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2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8.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9.jpe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34.jpeg"/><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43.jpeg"/><Relationship Id="rId1" Type="http://schemas.openxmlformats.org/officeDocument/2006/relationships/image" Target="../media/image4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5.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6.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image" Target="../media/image47.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jpe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56.jpeg"/><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image" Target="../media/image5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image" Target="../media/image5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0.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3.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4.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5.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7.jpe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6.jpeg"/><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814570" y="3096260"/>
            <a:ext cx="6419850" cy="315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dist" defTabSz="1218565" fontAlgn="auto">
              <a:lnSpc>
                <a:spcPct val="110000"/>
              </a:lnSpc>
              <a:spcBef>
                <a:spcPts val="0"/>
              </a:spcBef>
              <a:spcAft>
                <a:spcPts val="0"/>
              </a:spcAft>
              <a:defRPr/>
            </a:pPr>
            <a:r>
              <a:rPr lang="zh-CN" altLang="en-US" sz="6000">
                <a:solidFill>
                  <a:srgbClr val="FDB812"/>
                </a:solidFill>
                <a:latin typeface="方正正大黑简体" panose="02000000000000000000" charset="-122"/>
                <a:ea typeface="方正正大黑简体" panose="02000000000000000000" charset="-122"/>
                <a:sym typeface="+mn-ea"/>
              </a:rPr>
              <a:t>产品开发设计概论</a:t>
            </a:r>
            <a:endParaRPr lang="zh-CN" altLang="en-US" sz="6000" kern="0" dirty="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2516" y="177748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5914" y="140189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6959" y="789092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2" name="文本框 1"/>
          <p:cNvSpPr txBox="1"/>
          <p:nvPr/>
        </p:nvSpPr>
        <p:spPr>
          <a:xfrm>
            <a:off x="2832735" y="2614930"/>
            <a:ext cx="1098550" cy="923290"/>
          </a:xfrm>
          <a:prstGeom prst="rect">
            <a:avLst/>
          </a:prstGeom>
          <a:noFill/>
        </p:spPr>
        <p:txBody>
          <a:bodyPr wrap="square" lIns="0" tIns="0" rIns="0" bIns="0" rtlCol="0">
            <a:spAutoFit/>
          </a:bodyPr>
          <a:p>
            <a:r>
              <a:rPr lang="zh-CN" altLang="en-US" sz="6000" b="1" kern="0" dirty="0" smtClean="0">
                <a:solidFill>
                  <a:srgbClr val="FDB812"/>
                </a:solidFill>
                <a:latin typeface="Arial" panose="020B0604020202020204"/>
                <a:ea typeface="微软雅黑" panose="020B0503020204020204" pitchFamily="34" charset="-122"/>
                <a:sym typeface="+mn-ea"/>
              </a:rPr>
              <a:t>一、</a:t>
            </a:r>
            <a:endParaRPr lang="zh-CN" altLang="en-US" sz="6000" b="1" kern="0" dirty="0" smtClean="0">
              <a:solidFill>
                <a:srgbClr val="FDB812"/>
              </a:solidFill>
              <a:latin typeface="Arial" panose="020B0604020202020204"/>
              <a:ea typeface="微软雅黑" panose="020B0503020204020204" pitchFamily="34" charset="-122"/>
              <a:sym typeface="+mn-ea"/>
            </a:endParaRPr>
          </a:p>
        </p:txBody>
      </p:sp>
      <p:sp>
        <p:nvSpPr>
          <p:cNvPr id="3" name="矩形 2"/>
          <p:cNvSpPr/>
          <p:nvPr/>
        </p:nvSpPr>
        <p:spPr>
          <a:xfrm>
            <a:off x="10943590" y="6414770"/>
            <a:ext cx="995680" cy="436880"/>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8314" y="528320"/>
            <a:ext cx="3107267" cy="398780"/>
          </a:xfrm>
          <a:prstGeom prst="rect">
            <a:avLst/>
          </a:prstGeom>
          <a:noFill/>
        </p:spPr>
        <p:txBody>
          <a:bodyPr wrap="square" rtlCol="0">
            <a:spAutoFit/>
          </a:bodyPr>
          <a:lstStyle/>
          <a:p>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03056" y="1173480"/>
            <a:ext cx="2409092" cy="396240"/>
          </a:xfrm>
          <a:prstGeom prst="rect">
            <a:avLst/>
          </a:prstGeom>
          <a:noFill/>
        </p:spPr>
        <p:txBody>
          <a:bodyPr wrap="square" rtlCol="0">
            <a:spAutoFit/>
          </a:bodyPr>
          <a:lstStyle/>
          <a:p>
            <a:r>
              <a:rPr lang="zh-CN" altLang="en-US" sz="2000" b="1" dirty="0" smtClean="0">
                <a:latin typeface="黑体" panose="02010609060101010101" pitchFamily="49" charset="-122"/>
                <a:ea typeface="黑体" panose="02010609060101010101" pitchFamily="49" charset="-122"/>
              </a:rPr>
              <a:t>（</a:t>
            </a:r>
            <a:r>
              <a:rPr lang="en-US" altLang="zh-CN" sz="2000" b="1" dirty="0" smtClean="0">
                <a:latin typeface="黑体" panose="02010609060101010101" pitchFamily="49" charset="-122"/>
                <a:ea typeface="黑体" panose="02010609060101010101" pitchFamily="49" charset="-122"/>
              </a:rPr>
              <a:t>2</a:t>
            </a:r>
            <a:r>
              <a:rPr lang="zh-CN" altLang="en-US" sz="2000" b="1" dirty="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换代产品</a:t>
            </a:r>
            <a:endParaRPr lang="zh-CN" altLang="en-US" sz="2000" b="1" dirty="0">
              <a:latin typeface="黑体" panose="02010609060101010101" pitchFamily="49" charset="-122"/>
              <a:ea typeface="黑体" panose="02010609060101010101" pitchFamily="49" charset="-122"/>
            </a:endParaRPr>
          </a:p>
        </p:txBody>
      </p:sp>
      <p:sp>
        <p:nvSpPr>
          <p:cNvPr id="5" name="TextBox 4"/>
          <p:cNvSpPr txBox="1"/>
          <p:nvPr/>
        </p:nvSpPr>
        <p:spPr>
          <a:xfrm>
            <a:off x="4499181" y="634583"/>
            <a:ext cx="7006303" cy="1463040"/>
          </a:xfrm>
          <a:prstGeom prst="rect">
            <a:avLst/>
          </a:prstGeom>
          <a:noFill/>
        </p:spPr>
        <p:txBody>
          <a:bodyPr wrap="square" rtlCol="0">
            <a:spAutoFit/>
          </a:bodyPr>
          <a:lstStyle/>
          <a:p>
            <a:r>
              <a:rPr lang="en-US" altLang="zh-CN" dirty="0">
                <a:latin typeface="黑体" panose="02010609060101010101" pitchFamily="49" charset="-122"/>
                <a:ea typeface="黑体" panose="02010609060101010101" pitchFamily="49" charset="-122"/>
              </a:rPr>
              <a:t>       </a:t>
            </a:r>
            <a:r>
              <a:rPr lang="zh-CN" altLang="zh-CN" dirty="0">
                <a:latin typeface="黑体" panose="02010609060101010101" pitchFamily="49" charset="-122"/>
                <a:ea typeface="黑体" panose="02010609060101010101" pitchFamily="49" charset="-122"/>
              </a:rPr>
              <a:t>换代产品：指在原有产品的基础上，采用或部分采用新技术、新材料、新工艺研制出来的新产品。更新换代产品与原有产品相比，产品性能有了一定改进，质量也有了相应提高。它适应了时代发展的步伐，也有利于满足消费者日益增长的物质需要。</a:t>
            </a:r>
            <a:endParaRPr lang="zh-CN" altLang="zh-CN" dirty="0">
              <a:latin typeface="黑体" panose="02010609060101010101" pitchFamily="49" charset="-122"/>
              <a:ea typeface="黑体" panose="02010609060101010101" pitchFamily="49" charset="-122"/>
            </a:endParaRPr>
          </a:p>
          <a:p>
            <a:endParaRPr lang="zh-CN" altLang="en-US" dirty="0"/>
          </a:p>
        </p:txBody>
      </p:sp>
      <p:pic>
        <p:nvPicPr>
          <p:cNvPr id="1026" name="Picture 2" descr="3797f3c23697373c3c7ef2908d655f4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7693" y="2066192"/>
            <a:ext cx="3483022"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775b08c26ab1f133ba1d941803a0c49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6389" y="2053492"/>
            <a:ext cx="3014662"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fcd15417a640c6614f8b0f9d975448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693" y="4024800"/>
            <a:ext cx="3640138"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5a21f8e3cf771a703bb644dd77e88e8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3384" y="2066192"/>
            <a:ext cx="2430463"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descr="4be88309a4384658b5ad9925abb59ec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6389" y="4489938"/>
            <a:ext cx="2489200" cy="123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4529076" y="1823523"/>
            <a:ext cx="7662923" cy="4571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86815" y="3715097"/>
            <a:ext cx="4640355" cy="48791"/>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6595589" y="5108269"/>
            <a:ext cx="1406745" cy="861774"/>
          </a:xfrm>
          <a:prstGeom prst="rect">
            <a:avLst/>
          </a:prstGeom>
          <a:noFill/>
        </p:spPr>
        <p:txBody>
          <a:bodyPr wrap="square" rtlCol="0">
            <a:spAutoFit/>
          </a:bodyPr>
          <a:lstStyle/>
          <a:p>
            <a:r>
              <a:rPr lang="zh-CN" altLang="zh-CN" sz="1600" dirty="0">
                <a:solidFill>
                  <a:srgbClr val="FFC000"/>
                </a:solidFill>
                <a:latin typeface="+mj-ea"/>
                <a:ea typeface="+mj-ea"/>
              </a:rPr>
              <a:t>图</a:t>
            </a:r>
            <a:r>
              <a:rPr lang="en-US" altLang="zh-CN" sz="1600" dirty="0" smtClean="0">
                <a:solidFill>
                  <a:srgbClr val="FFC000"/>
                </a:solidFill>
                <a:latin typeface="+mj-ea"/>
                <a:ea typeface="+mj-ea"/>
              </a:rPr>
              <a:t>1-7  </a:t>
            </a:r>
            <a:r>
              <a:rPr lang="zh-CN" altLang="zh-CN" sz="1600" dirty="0" smtClean="0"/>
              <a:t>奥迪</a:t>
            </a:r>
            <a:r>
              <a:rPr lang="en-US" altLang="zh-CN" sz="1600" dirty="0"/>
              <a:t>A9</a:t>
            </a:r>
            <a:r>
              <a:rPr lang="zh-CN" altLang="zh-CN" sz="1600" dirty="0"/>
              <a:t>概念车</a:t>
            </a:r>
            <a:endParaRPr lang="zh-CN" altLang="zh-CN" sz="1600" dirty="0"/>
          </a:p>
          <a:p>
            <a:endParaRPr lang="zh-CN" altLang="en-US" dirty="0"/>
          </a:p>
        </p:txBody>
      </p:sp>
      <p:sp>
        <p:nvSpPr>
          <p:cNvPr id="10" name="TextBox 9"/>
          <p:cNvSpPr txBox="1"/>
          <p:nvPr/>
        </p:nvSpPr>
        <p:spPr>
          <a:xfrm>
            <a:off x="7919189" y="3942738"/>
            <a:ext cx="3809316" cy="2092881"/>
          </a:xfrm>
          <a:prstGeom prst="rect">
            <a:avLst/>
          </a:prstGeom>
          <a:noFill/>
        </p:spPr>
        <p:txBody>
          <a:bodyPr wrap="square" rtlCol="0">
            <a:spAutoFit/>
          </a:bodyPr>
          <a:lstStyle/>
          <a:p>
            <a:r>
              <a:rPr lang="en-US" altLang="zh-CN" sz="1400" dirty="0" smtClean="0"/>
              <a:t>         </a:t>
            </a:r>
            <a:r>
              <a:rPr lang="zh-CN" altLang="zh-CN" sz="1400" dirty="0" smtClean="0">
                <a:solidFill>
                  <a:srgbClr val="0062C4"/>
                </a:solidFill>
              </a:rPr>
              <a:t>奥迪</a:t>
            </a:r>
            <a:r>
              <a:rPr lang="en-US" altLang="zh-CN" sz="1400" dirty="0">
                <a:solidFill>
                  <a:srgbClr val="0062C4"/>
                </a:solidFill>
              </a:rPr>
              <a:t>A9</a:t>
            </a:r>
            <a:r>
              <a:rPr lang="zh-CN" altLang="zh-CN" sz="1400" dirty="0">
                <a:solidFill>
                  <a:srgbClr val="0062C4"/>
                </a:solidFill>
              </a:rPr>
              <a:t>概念车是由西班牙设计师</a:t>
            </a:r>
            <a:r>
              <a:rPr lang="en-US" altLang="zh-CN" sz="1400" dirty="0">
                <a:solidFill>
                  <a:srgbClr val="0062C4"/>
                </a:solidFill>
              </a:rPr>
              <a:t>Daniel Garcia</a:t>
            </a:r>
            <a:r>
              <a:rPr lang="zh-CN" altLang="zh-CN" sz="1400" dirty="0">
                <a:solidFill>
                  <a:srgbClr val="0062C4"/>
                </a:solidFill>
              </a:rPr>
              <a:t>开发的一款未来豪华运动旗舰轿车。车的形态有部分灵感来自于</a:t>
            </a:r>
            <a:r>
              <a:rPr lang="en-US" altLang="zh-CN" sz="1400" dirty="0">
                <a:solidFill>
                  <a:srgbClr val="0062C4"/>
                </a:solidFill>
              </a:rPr>
              <a:t>Santiago </a:t>
            </a:r>
            <a:r>
              <a:rPr lang="en-US" altLang="zh-CN" sz="1400" dirty="0" err="1">
                <a:solidFill>
                  <a:srgbClr val="0062C4"/>
                </a:solidFill>
              </a:rPr>
              <a:t>Calatrava</a:t>
            </a:r>
            <a:r>
              <a:rPr lang="en-US" altLang="zh-CN" sz="1400" dirty="0">
                <a:solidFill>
                  <a:srgbClr val="0062C4"/>
                </a:solidFill>
              </a:rPr>
              <a:t>“</a:t>
            </a:r>
            <a:r>
              <a:rPr lang="zh-CN" altLang="zh-CN" sz="1400" dirty="0">
                <a:solidFill>
                  <a:srgbClr val="0062C4"/>
                </a:solidFill>
              </a:rPr>
              <a:t>艺术科学城</a:t>
            </a:r>
            <a:r>
              <a:rPr lang="en-US" altLang="zh-CN" sz="1400" dirty="0">
                <a:solidFill>
                  <a:srgbClr val="0062C4"/>
                </a:solidFill>
              </a:rPr>
              <a:t>(The City of Arts and Sciences) ”</a:t>
            </a:r>
            <a:r>
              <a:rPr lang="zh-CN" altLang="zh-CN" sz="1400" dirty="0">
                <a:solidFill>
                  <a:srgbClr val="0062C4"/>
                </a:solidFill>
              </a:rPr>
              <a:t>建筑群的影响，而这组建筑群正位于</a:t>
            </a:r>
            <a:r>
              <a:rPr lang="en-US" altLang="zh-CN" sz="1400" dirty="0">
                <a:solidFill>
                  <a:srgbClr val="0062C4"/>
                </a:solidFill>
              </a:rPr>
              <a:t>Garcia</a:t>
            </a:r>
            <a:r>
              <a:rPr lang="zh-CN" altLang="zh-CN" sz="1400" dirty="0">
                <a:solidFill>
                  <a:srgbClr val="0062C4"/>
                </a:solidFill>
              </a:rPr>
              <a:t>的故乡巴伦西亚。奥迪</a:t>
            </a:r>
            <a:r>
              <a:rPr lang="en-US" altLang="zh-CN" sz="1400" dirty="0">
                <a:solidFill>
                  <a:srgbClr val="0062C4"/>
                </a:solidFill>
              </a:rPr>
              <a:t>A9</a:t>
            </a:r>
            <a:r>
              <a:rPr lang="zh-CN" altLang="zh-CN" sz="1400" dirty="0">
                <a:solidFill>
                  <a:srgbClr val="0062C4"/>
                </a:solidFill>
              </a:rPr>
              <a:t>概念车的车身甚至还有独特的</a:t>
            </a:r>
            <a:r>
              <a:rPr lang="en-US" altLang="zh-CN" sz="1400" dirty="0">
                <a:solidFill>
                  <a:srgbClr val="0062C4"/>
                </a:solidFill>
              </a:rPr>
              <a:t>“</a:t>
            </a:r>
            <a:r>
              <a:rPr lang="zh-CN" altLang="zh-CN" sz="1400" dirty="0">
                <a:solidFill>
                  <a:srgbClr val="0062C4"/>
                </a:solidFill>
              </a:rPr>
              <a:t>电子车漆</a:t>
            </a:r>
            <a:r>
              <a:rPr lang="en-US" altLang="zh-CN" sz="1400" dirty="0">
                <a:solidFill>
                  <a:srgbClr val="0062C4"/>
                </a:solidFill>
              </a:rPr>
              <a:t>”</a:t>
            </a:r>
            <a:r>
              <a:rPr lang="zh-CN" altLang="zh-CN" sz="1400" dirty="0">
                <a:solidFill>
                  <a:srgbClr val="0062C4"/>
                </a:solidFill>
              </a:rPr>
              <a:t>系统，这就意味着按一个按钮就可以改变车身的颜色。</a:t>
            </a:r>
            <a:endParaRPr lang="zh-CN" altLang="zh-CN" sz="1400" dirty="0">
              <a:solidFill>
                <a:srgbClr val="0062C4"/>
              </a:solidFill>
            </a:endParaRPr>
          </a:p>
          <a:p>
            <a:endParaRPr lang="zh-CN" altLang="en-US" dirty="0"/>
          </a:p>
        </p:txBody>
      </p:sp>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0829" y="1110324"/>
            <a:ext cx="2031023" cy="670560"/>
          </a:xfrm>
          <a:prstGeom prst="rect">
            <a:avLst/>
          </a:prstGeom>
          <a:noFill/>
        </p:spPr>
        <p:txBody>
          <a:bodyPr wrap="square" rtlCol="0">
            <a:spAutoFit/>
          </a:bodyPr>
          <a:lstStyle/>
          <a:p>
            <a:r>
              <a:rPr lang="en-US" altLang="zh-CN" sz="2000" b="1" dirty="0">
                <a:latin typeface="黑体" panose="02010609060101010101" pitchFamily="49" charset="-122"/>
                <a:ea typeface="黑体" panose="02010609060101010101" pitchFamily="49" charset="-122"/>
              </a:rPr>
              <a:t>(3)</a:t>
            </a:r>
            <a:r>
              <a:rPr lang="zh-CN" altLang="zh-CN" sz="2000" b="1" dirty="0">
                <a:latin typeface="黑体" panose="02010609060101010101" pitchFamily="49" charset="-122"/>
                <a:ea typeface="黑体" panose="02010609060101010101" pitchFamily="49" charset="-122"/>
              </a:rPr>
              <a:t>改进产品 </a:t>
            </a:r>
            <a:endParaRPr lang="zh-CN" altLang="zh-CN" sz="2000" b="1" dirty="0">
              <a:latin typeface="黑体" panose="02010609060101010101" pitchFamily="49" charset="-122"/>
              <a:ea typeface="黑体" panose="02010609060101010101" pitchFamily="49" charset="-122"/>
            </a:endParaRPr>
          </a:p>
          <a:p>
            <a:endParaRPr lang="zh-CN" altLang="en-US" dirty="0"/>
          </a:p>
        </p:txBody>
      </p:sp>
      <p:sp>
        <p:nvSpPr>
          <p:cNvPr id="3" name="TextBox 2"/>
          <p:cNvSpPr txBox="1"/>
          <p:nvPr/>
        </p:nvSpPr>
        <p:spPr>
          <a:xfrm>
            <a:off x="851828" y="1643922"/>
            <a:ext cx="10489223" cy="914400"/>
          </a:xfrm>
          <a:prstGeom prst="rect">
            <a:avLst/>
          </a:prstGeom>
          <a:noFill/>
        </p:spPr>
        <p:txBody>
          <a:bodyPr wrap="square" rtlCol="0">
            <a:spAutoFit/>
          </a:bodyPr>
          <a:lstStyle/>
          <a:p>
            <a:r>
              <a:rPr lang="en-US" altLang="zh-CN" dirty="0">
                <a:latin typeface="黑体" panose="02010609060101010101" pitchFamily="49" charset="-122"/>
                <a:ea typeface="黑体" panose="02010609060101010101" pitchFamily="49" charset="-122"/>
              </a:rPr>
              <a:t>    </a:t>
            </a:r>
            <a:r>
              <a:rPr lang="zh-CN" altLang="zh-CN" dirty="0">
                <a:latin typeface="黑体" panose="02010609060101010101" pitchFamily="49" charset="-122"/>
                <a:ea typeface="黑体" panose="02010609060101010101" pitchFamily="49" charset="-122"/>
              </a:rPr>
              <a:t>改进产品：指对老产品的性能、结构、功能加以改进，使其与老产品有较显著的差别。与换代产品相比，改进产品受技术限制较小，且成本相对较低，便于市场推广和消费者接受，但容易被竞争者模仿。</a:t>
            </a:r>
            <a:endParaRPr lang="zh-CN" altLang="zh-CN" dirty="0">
              <a:latin typeface="黑体" panose="02010609060101010101" pitchFamily="49" charset="-122"/>
              <a:ea typeface="黑体" panose="02010609060101010101" pitchFamily="49" charset="-122"/>
            </a:endParaRPr>
          </a:p>
          <a:p>
            <a:endParaRPr lang="zh-CN" altLang="en-US" dirty="0"/>
          </a:p>
        </p:txBody>
      </p:sp>
      <p:pic>
        <p:nvPicPr>
          <p:cNvPr id="2050" name="Picture 2" descr="lomo芭比相机-花仙子姐姐(粉"/>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0826" y="2558362"/>
            <a:ext cx="3475018" cy="3361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728941" y="5520095"/>
            <a:ext cx="3604847" cy="584775"/>
          </a:xfrm>
          <a:prstGeom prst="rect">
            <a:avLst/>
          </a:prstGeom>
          <a:noFill/>
        </p:spPr>
        <p:txBody>
          <a:bodyPr wrap="square" rtlCol="0">
            <a:spAutoFit/>
          </a:bodyPr>
          <a:lstStyle/>
          <a:p>
            <a:r>
              <a:rPr lang="zh-CN" altLang="zh-CN" sz="1400" dirty="0">
                <a:solidFill>
                  <a:srgbClr val="FFC000"/>
                </a:solidFill>
                <a:latin typeface="+mj-ea"/>
                <a:ea typeface="+mj-ea"/>
              </a:rPr>
              <a:t>图</a:t>
            </a:r>
            <a:r>
              <a:rPr lang="en-US" altLang="zh-CN" sz="1400" dirty="0">
                <a:solidFill>
                  <a:srgbClr val="FFC000"/>
                </a:solidFill>
                <a:latin typeface="+mj-ea"/>
                <a:ea typeface="+mj-ea"/>
              </a:rPr>
              <a:t>1-8  </a:t>
            </a:r>
            <a:r>
              <a:rPr lang="en-US" altLang="zh-CN" sz="1400" dirty="0" err="1">
                <a:latin typeface="+mj-ea"/>
                <a:ea typeface="+mj-ea"/>
              </a:rPr>
              <a:t>lomo</a:t>
            </a:r>
            <a:r>
              <a:rPr lang="zh-CN" altLang="zh-CN" sz="1400" dirty="0"/>
              <a:t>相机芭比系列——花仙子姐姐</a:t>
            </a:r>
            <a:endParaRPr lang="zh-CN" altLang="zh-CN" sz="1400" dirty="0"/>
          </a:p>
          <a:p>
            <a:endParaRPr lang="zh-CN" altLang="en-US" dirty="0"/>
          </a:p>
        </p:txBody>
      </p:sp>
      <p:sp>
        <p:nvSpPr>
          <p:cNvPr id="5" name="TextBox 4"/>
          <p:cNvSpPr txBox="1"/>
          <p:nvPr/>
        </p:nvSpPr>
        <p:spPr>
          <a:xfrm>
            <a:off x="4728795" y="2396645"/>
            <a:ext cx="6611816" cy="3323987"/>
          </a:xfrm>
          <a:prstGeom prst="rect">
            <a:avLst/>
          </a:prstGeom>
          <a:noFill/>
        </p:spPr>
        <p:txBody>
          <a:bodyPr wrap="square" rtlCol="0">
            <a:spAutoFit/>
          </a:bodyPr>
          <a:lstStyle/>
          <a:p>
            <a:pPr>
              <a:lnSpc>
                <a:spcPct val="150000"/>
              </a:lnSpc>
            </a:pPr>
            <a:r>
              <a:rPr lang="en-US" altLang="zh-CN" sz="1600" dirty="0" smtClean="0">
                <a:solidFill>
                  <a:srgbClr val="0062C4"/>
                </a:solidFill>
              </a:rPr>
              <a:t>         Lomo</a:t>
            </a:r>
            <a:r>
              <a:rPr lang="zh-CN" altLang="zh-CN" sz="1600" dirty="0">
                <a:solidFill>
                  <a:srgbClr val="0062C4"/>
                </a:solidFill>
              </a:rPr>
              <a:t>是一个缩写，上个世纪</a:t>
            </a:r>
            <a:r>
              <a:rPr lang="en-US" altLang="zh-CN" sz="1600" dirty="0">
                <a:solidFill>
                  <a:srgbClr val="0062C4"/>
                </a:solidFill>
              </a:rPr>
              <a:t>50</a:t>
            </a:r>
            <a:r>
              <a:rPr lang="zh-CN" altLang="zh-CN" sz="1600" dirty="0">
                <a:solidFill>
                  <a:srgbClr val="0062C4"/>
                </a:solidFill>
              </a:rPr>
              <a:t>年代在苏联圣彼得堡一个专门生产军事光学镜片的工厂，叫列宁格勒光学仪器厂（</a:t>
            </a:r>
            <a:r>
              <a:rPr lang="en-US" altLang="zh-CN" sz="1600" dirty="0" err="1">
                <a:solidFill>
                  <a:srgbClr val="0062C4"/>
                </a:solidFill>
              </a:rPr>
              <a:t>Leningradskoje</a:t>
            </a:r>
            <a:r>
              <a:rPr lang="en-US" altLang="zh-CN" sz="1600" dirty="0">
                <a:solidFill>
                  <a:srgbClr val="0062C4"/>
                </a:solidFill>
              </a:rPr>
              <a:t> </a:t>
            </a:r>
            <a:r>
              <a:rPr lang="en-US" altLang="zh-CN" sz="1600" dirty="0" err="1">
                <a:solidFill>
                  <a:srgbClr val="0062C4"/>
                </a:solidFill>
              </a:rPr>
              <a:t>Opitiko</a:t>
            </a:r>
            <a:r>
              <a:rPr lang="en-US" altLang="zh-CN" sz="1600" dirty="0">
                <a:solidFill>
                  <a:srgbClr val="0062C4"/>
                </a:solidFill>
              </a:rPr>
              <a:t> </a:t>
            </a:r>
            <a:r>
              <a:rPr lang="en-US" altLang="zh-CN" sz="1600" dirty="0" err="1">
                <a:solidFill>
                  <a:srgbClr val="0062C4"/>
                </a:solidFill>
              </a:rPr>
              <a:t>Mechanitscheskoje</a:t>
            </a:r>
            <a:r>
              <a:rPr lang="en-US" altLang="zh-CN" sz="1600" dirty="0">
                <a:solidFill>
                  <a:srgbClr val="0062C4"/>
                </a:solidFill>
              </a:rPr>
              <a:t> </a:t>
            </a:r>
            <a:r>
              <a:rPr lang="en-US" altLang="zh-CN" sz="1600" dirty="0" err="1">
                <a:solidFill>
                  <a:srgbClr val="0062C4"/>
                </a:solidFill>
              </a:rPr>
              <a:t>Objedinenie</a:t>
            </a:r>
            <a:r>
              <a:rPr lang="zh-CN" altLang="zh-CN" sz="1600" dirty="0">
                <a:solidFill>
                  <a:srgbClr val="0062C4"/>
                </a:solidFill>
              </a:rPr>
              <a:t>）是俄罗斯最大的光学仪器生产厂，</a:t>
            </a:r>
            <a:r>
              <a:rPr lang="en-US" altLang="zh-CN" sz="1600" dirty="0">
                <a:solidFill>
                  <a:srgbClr val="0062C4"/>
                </a:solidFill>
              </a:rPr>
              <a:t>LOMO LC-A</a:t>
            </a:r>
            <a:r>
              <a:rPr lang="zh-CN" altLang="zh-CN" sz="1600" dirty="0">
                <a:solidFill>
                  <a:srgbClr val="0062C4"/>
                </a:solidFill>
              </a:rPr>
              <a:t>是该厂在前苏联时期研制生产的</a:t>
            </a:r>
            <a:r>
              <a:rPr lang="en-US" altLang="zh-CN" sz="1600" dirty="0">
                <a:solidFill>
                  <a:srgbClr val="0062C4"/>
                </a:solidFill>
              </a:rPr>
              <a:t>35</a:t>
            </a:r>
            <a:r>
              <a:rPr lang="zh-CN" altLang="zh-CN" sz="1600" dirty="0">
                <a:solidFill>
                  <a:srgbClr val="0062C4"/>
                </a:solidFill>
              </a:rPr>
              <a:t>毫米自动曝光旁轴相机。而现在</a:t>
            </a:r>
            <a:r>
              <a:rPr lang="en-US" altLang="zh-CN" sz="1600" dirty="0">
                <a:solidFill>
                  <a:srgbClr val="0062C4"/>
                </a:solidFill>
              </a:rPr>
              <a:t>Lomo</a:t>
            </a:r>
            <a:r>
              <a:rPr lang="zh-CN" altLang="zh-CN" sz="1600" dirty="0">
                <a:solidFill>
                  <a:srgbClr val="0062C4"/>
                </a:solidFill>
              </a:rPr>
              <a:t>有了新含义，</a:t>
            </a:r>
            <a:r>
              <a:rPr lang="en-US" altLang="zh-CN" sz="1600" dirty="0">
                <a:solidFill>
                  <a:srgbClr val="0062C4"/>
                </a:solidFill>
              </a:rPr>
              <a:t>Lomo</a:t>
            </a:r>
            <a:r>
              <a:rPr lang="zh-CN" altLang="zh-CN" sz="1600" dirty="0">
                <a:solidFill>
                  <a:srgbClr val="0062C4"/>
                </a:solidFill>
              </a:rPr>
              <a:t>是</a:t>
            </a:r>
            <a:r>
              <a:rPr lang="en-US" altLang="zh-CN" sz="1600" dirty="0">
                <a:solidFill>
                  <a:srgbClr val="0062C4"/>
                </a:solidFill>
              </a:rPr>
              <a:t>Let Our life be Magic and Open</a:t>
            </a:r>
            <a:r>
              <a:rPr lang="zh-CN" altLang="zh-CN" sz="1600" dirty="0">
                <a:solidFill>
                  <a:srgbClr val="0062C4"/>
                </a:solidFill>
              </a:rPr>
              <a:t>，让我们的生活开放、有魔力。</a:t>
            </a:r>
            <a:r>
              <a:rPr lang="en-US" altLang="zh-CN" sz="1600" dirty="0">
                <a:solidFill>
                  <a:srgbClr val="0062C4"/>
                </a:solidFill>
              </a:rPr>
              <a:t>Lomo=</a:t>
            </a:r>
            <a:r>
              <a:rPr lang="zh-CN" altLang="zh-CN" sz="1600" dirty="0">
                <a:solidFill>
                  <a:srgbClr val="0062C4"/>
                </a:solidFill>
              </a:rPr>
              <a:t>拉玛、乐魔、裸猫</a:t>
            </a:r>
            <a:r>
              <a:rPr lang="en-US" altLang="zh-CN" sz="1600" dirty="0">
                <a:solidFill>
                  <a:srgbClr val="0062C4"/>
                </a:solidFill>
              </a:rPr>
              <a:t>……</a:t>
            </a:r>
            <a:r>
              <a:rPr lang="zh-CN" altLang="zh-CN" sz="1600" dirty="0">
                <a:solidFill>
                  <a:srgbClr val="0062C4"/>
                </a:solidFill>
              </a:rPr>
              <a:t>乐摸！尽管翻译版本繁多，但是在香港和台湾，</a:t>
            </a:r>
            <a:r>
              <a:rPr lang="en-US" altLang="zh-CN" sz="1600" dirty="0">
                <a:solidFill>
                  <a:srgbClr val="0062C4"/>
                </a:solidFill>
              </a:rPr>
              <a:t>Lomo</a:t>
            </a:r>
            <a:r>
              <a:rPr lang="zh-CN" altLang="zh-CN" sz="1600" dirty="0">
                <a:solidFill>
                  <a:srgbClr val="0062C4"/>
                </a:solidFill>
              </a:rPr>
              <a:t>的爱好者们给它起了一个恰当的中文名字——乐摸</a:t>
            </a:r>
            <a:r>
              <a:rPr lang="en-US" altLang="zh-CN" sz="1600" dirty="0">
                <a:solidFill>
                  <a:srgbClr val="0062C4"/>
                </a:solidFill>
              </a:rPr>
              <a:t>——</a:t>
            </a:r>
            <a:r>
              <a:rPr lang="zh-CN" altLang="zh-CN" sz="1600" dirty="0">
                <a:solidFill>
                  <a:srgbClr val="0062C4"/>
                </a:solidFill>
              </a:rPr>
              <a:t>让我们快乐地抚摸生活！</a:t>
            </a:r>
            <a:endParaRPr lang="zh-CN" altLang="zh-CN" sz="1600" dirty="0">
              <a:solidFill>
                <a:srgbClr val="0062C4"/>
              </a:solidFill>
            </a:endParaRPr>
          </a:p>
          <a:p>
            <a:endParaRPr lang="zh-CN" altLang="en-US" dirty="0"/>
          </a:p>
        </p:txBody>
      </p:sp>
      <p:sp>
        <p:nvSpPr>
          <p:cNvPr id="6" name="文本框 5"/>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可选过程 3"/>
          <p:cNvSpPr/>
          <p:nvPr/>
        </p:nvSpPr>
        <p:spPr>
          <a:xfrm>
            <a:off x="8711726" y="621519"/>
            <a:ext cx="2405169"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zh-CN" sz="2800" dirty="0"/>
              <a:t>产品构成要素</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TextBox 1"/>
          <p:cNvSpPr txBox="1"/>
          <p:nvPr/>
        </p:nvSpPr>
        <p:spPr>
          <a:xfrm>
            <a:off x="4290646" y="1121417"/>
            <a:ext cx="7135861" cy="4267200"/>
          </a:xfrm>
          <a:prstGeom prst="rect">
            <a:avLst/>
          </a:prstGeom>
          <a:noFill/>
        </p:spPr>
        <p:txBody>
          <a:bodyPr wrap="square" rtlCol="0">
            <a:spAutoFit/>
          </a:bodyPr>
          <a:lstStyle/>
          <a:p>
            <a:r>
              <a:rPr lang="zh-CN" altLang="zh-CN"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1</a:t>
            </a:r>
            <a:r>
              <a:rPr lang="zh-CN" altLang="zh-CN" sz="2000" b="1" dirty="0">
                <a:latin typeface="黑体" panose="02010609060101010101" pitchFamily="49" charset="-122"/>
                <a:ea typeface="黑体" panose="02010609060101010101" pitchFamily="49" charset="-122"/>
              </a:rPr>
              <a:t>）</a:t>
            </a:r>
            <a:r>
              <a:rPr lang="zh-CN" altLang="zh-CN" sz="2000" b="1" dirty="0" smtClean="0">
                <a:latin typeface="黑体" panose="02010609060101010101" pitchFamily="49" charset="-122"/>
                <a:ea typeface="黑体" panose="02010609060101010101" pitchFamily="49" charset="-122"/>
              </a:rPr>
              <a:t>功能</a:t>
            </a:r>
            <a:endParaRPr lang="zh-CN" altLang="zh-CN" sz="2000" b="1" dirty="0" smtClean="0">
              <a:latin typeface="黑体" panose="02010609060101010101" pitchFamily="49" charset="-122"/>
              <a:ea typeface="黑体" panose="02010609060101010101" pitchFamily="49" charset="-122"/>
            </a:endParaRPr>
          </a:p>
          <a:p>
            <a:endParaRPr lang="en-US" altLang="zh-CN" sz="2000" b="1" dirty="0" smtClean="0">
              <a:latin typeface="黑体" panose="02010609060101010101" pitchFamily="49" charset="-122"/>
              <a:ea typeface="黑体" panose="02010609060101010101" pitchFamily="49" charset="-122"/>
            </a:endParaRPr>
          </a:p>
          <a:p>
            <a:pPr>
              <a:lnSpc>
                <a:spcPct val="150000"/>
              </a:lnSpc>
            </a:pPr>
            <a:r>
              <a:rPr lang="en-US" altLang="zh-CN" b="1" dirty="0">
                <a:latin typeface="黑体" panose="02010609060101010101" pitchFamily="49" charset="-122"/>
                <a:ea typeface="黑体" panose="02010609060101010101" pitchFamily="49" charset="-122"/>
              </a:rPr>
              <a:t> </a:t>
            </a:r>
            <a:r>
              <a:rPr lang="en-US" altLang="zh-CN" b="1"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功能</a:t>
            </a:r>
            <a:r>
              <a:rPr lang="zh-CN" altLang="zh-CN" dirty="0">
                <a:latin typeface="黑体" panose="02010609060101010101" pitchFamily="49" charset="-122"/>
                <a:ea typeface="黑体" panose="02010609060101010101" pitchFamily="49" charset="-122"/>
              </a:rPr>
              <a:t>是指产品所具有的效用，并被接受的能力，产品只有具备某种特定的功能才有可能进行生产和销售。因此，产品实质上就是功能的载体，实现功能是产品设计的最终目的，而功能的承载者是产品实体结构。产品的设计过程中的一切手段和方法，实际上是针对依附于产品实体的功能而进行的，功能是产品的实质。产品的销售过程只是以实体形式进行的，而用户所购买的都是依附于产品实体之上的功能。在支撑产品系统的诸要素中，功能要素是首要的，因为它决定着产品以及整个系统的意义。</a:t>
            </a:r>
            <a:endParaRPr lang="zh-CN" altLang="zh-CN" dirty="0">
              <a:latin typeface="黑体" panose="02010609060101010101" pitchFamily="49" charset="-122"/>
              <a:ea typeface="黑体" panose="02010609060101010101" pitchFamily="49" charset="-122"/>
            </a:endParaRPr>
          </a:p>
          <a:p>
            <a:endParaRPr lang="zh-CN" altLang="en-US" dirty="0"/>
          </a:p>
        </p:txBody>
      </p:sp>
      <p:pic>
        <p:nvPicPr>
          <p:cNvPr id="3074" name="Picture 2" descr="464039a5af3f6bf9e2f23dfa7906e2e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8409" y="1109650"/>
            <a:ext cx="1518557" cy="229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descr="27ffa1d5f6a6043756d8bc8a0034f5e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6648" y="1121521"/>
            <a:ext cx="1510699" cy="2282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descr="8af57883c7501a333061e755be6920f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408" y="3452585"/>
            <a:ext cx="1518557" cy="2246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5" descr="5fd6c855976b13283e4b80455b0f318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6648" y="3452585"/>
            <a:ext cx="1501525" cy="226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894990" y="5302287"/>
            <a:ext cx="2215661" cy="861774"/>
          </a:xfrm>
          <a:prstGeom prst="rect">
            <a:avLst/>
          </a:prstGeom>
          <a:noFill/>
        </p:spPr>
        <p:txBody>
          <a:bodyPr wrap="square" rtlCol="0">
            <a:spAutoFit/>
          </a:bodyPr>
          <a:lstStyle/>
          <a:p>
            <a:r>
              <a:rPr lang="zh-CN" altLang="zh-CN" sz="1400" dirty="0">
                <a:solidFill>
                  <a:srgbClr val="FF0000"/>
                </a:solidFill>
              </a:rPr>
              <a:t>图</a:t>
            </a:r>
            <a:r>
              <a:rPr lang="en-US" altLang="zh-CN" sz="1400" dirty="0">
                <a:solidFill>
                  <a:srgbClr val="FF0000"/>
                </a:solidFill>
              </a:rPr>
              <a:t>1-9  </a:t>
            </a:r>
            <a:r>
              <a:rPr lang="en-US" altLang="zh-CN" sz="1600" dirty="0"/>
              <a:t>Honda</a:t>
            </a:r>
            <a:r>
              <a:rPr lang="zh-CN" altLang="zh-CN" sz="1600" dirty="0"/>
              <a:t>单轮车机器人</a:t>
            </a:r>
            <a:r>
              <a:rPr lang="en-US" altLang="zh-CN" sz="1600" dirty="0"/>
              <a:t>U3-X</a:t>
            </a:r>
            <a:endParaRPr lang="zh-CN" altLang="zh-CN" sz="1600" dirty="0"/>
          </a:p>
          <a:p>
            <a:endParaRPr lang="zh-CN" altLang="en-US" dirty="0"/>
          </a:p>
        </p:txBody>
      </p:sp>
      <p:sp>
        <p:nvSpPr>
          <p:cNvPr id="6" name="TextBox 5"/>
          <p:cNvSpPr txBox="1"/>
          <p:nvPr/>
        </p:nvSpPr>
        <p:spPr>
          <a:xfrm>
            <a:off x="4290646" y="2914862"/>
            <a:ext cx="7135861" cy="411480"/>
          </a:xfrm>
          <a:prstGeom prst="rect">
            <a:avLst/>
          </a:prstGeom>
          <a:noFill/>
        </p:spPr>
        <p:txBody>
          <a:bodyPr wrap="square" rtlCol="0">
            <a:spAutoFit/>
          </a:bodyPr>
          <a:lstStyle/>
          <a:p>
            <a:pPr>
              <a:lnSpc>
                <a:spcPct val="150000"/>
              </a:lnSpc>
            </a:pPr>
            <a:r>
              <a:rPr lang="en-US" altLang="zh-CN" sz="1400" dirty="0" smtClean="0">
                <a:latin typeface="黑体" panose="02010609060101010101" pitchFamily="49" charset="-122"/>
                <a:ea typeface="黑体" panose="02010609060101010101" pitchFamily="49" charset="-122"/>
              </a:rPr>
              <a:t>   </a:t>
            </a:r>
            <a:endParaRPr lang="zh-CN" altLang="en-US" sz="1600" dirty="0"/>
          </a:p>
        </p:txBody>
      </p:sp>
      <p:sp>
        <p:nvSpPr>
          <p:cNvPr id="3" name="文本框 2"/>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09" y="1279630"/>
            <a:ext cx="3107267" cy="398780"/>
          </a:xfrm>
          <a:prstGeom prst="rect">
            <a:avLst/>
          </a:prstGeom>
          <a:noFill/>
        </p:spPr>
        <p:txBody>
          <a:bodyPr wrap="square" rtlCol="0">
            <a:spAutoFit/>
          </a:bodyPr>
          <a:lstStyle/>
          <a:p>
            <a:r>
              <a:rPr lang="zh-CN" altLang="en-US" sz="2000" b="1" dirty="0" smtClean="0">
                <a:solidFill>
                  <a:schemeClr val="tx1">
                    <a:lumMod val="75000"/>
                    <a:lumOff val="25000"/>
                  </a:schemeClr>
                </a:solidFill>
                <a:latin typeface="方正正中黑简体" panose="02000000000000000000" pitchFamily="2" charset="-122"/>
                <a:ea typeface="方正正中黑简体" panose="02000000000000000000" pitchFamily="2" charset="-122"/>
              </a:rPr>
              <a:t>（</a:t>
            </a:r>
            <a:r>
              <a:rPr lang="en-US" altLang="zh-CN" sz="2000" b="1" dirty="0" smtClean="0">
                <a:solidFill>
                  <a:schemeClr val="tx1">
                    <a:lumMod val="75000"/>
                    <a:lumOff val="25000"/>
                  </a:schemeClr>
                </a:solidFill>
                <a:latin typeface="方正正中黑简体" panose="02000000000000000000" pitchFamily="2" charset="-122"/>
                <a:ea typeface="方正正中黑简体" panose="02000000000000000000" pitchFamily="2" charset="-122"/>
              </a:rPr>
              <a:t>2</a:t>
            </a:r>
            <a:r>
              <a:rPr lang="zh-CN" altLang="en-US" sz="2000" b="1" dirty="0" smtClean="0">
                <a:solidFill>
                  <a:schemeClr val="tx1">
                    <a:lumMod val="75000"/>
                    <a:lumOff val="25000"/>
                  </a:schemeClr>
                </a:solidFill>
                <a:latin typeface="方正正中黑简体" panose="02000000000000000000" pitchFamily="2" charset="-122"/>
                <a:ea typeface="方正正中黑简体" panose="02000000000000000000" pitchFamily="2" charset="-122"/>
              </a:rPr>
              <a:t>）结构</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1130153" y="856232"/>
            <a:ext cx="5042048" cy="685800"/>
          </a:xfrm>
          <a:prstGeom prst="rect">
            <a:avLst/>
          </a:prstGeom>
          <a:noFill/>
        </p:spPr>
        <p:txBody>
          <a:bodyPr wrap="square" rtlCol="0">
            <a:spAutoFit/>
          </a:bodyPr>
          <a:lstStyle/>
          <a:p>
            <a:pPr>
              <a:lnSpc>
                <a:spcPct val="150000"/>
              </a:lnSpc>
            </a:pPr>
            <a:endParaRPr lang="zh-CN" altLang="zh-CN" sz="1400" dirty="0">
              <a:latin typeface="黑体" panose="02010609060101010101" pitchFamily="49" charset="-122"/>
              <a:ea typeface="黑体" panose="02010609060101010101" pitchFamily="49" charset="-122"/>
            </a:endParaRPr>
          </a:p>
          <a:p>
            <a:endParaRPr lang="zh-CN" altLang="en-US" dirty="0"/>
          </a:p>
        </p:txBody>
      </p:sp>
      <p:pic>
        <p:nvPicPr>
          <p:cNvPr id="4098" name="Picture 2" descr="组合式Mini 砧板"/>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544639" y="1090617"/>
            <a:ext cx="4410136" cy="4390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8670577" y="5543798"/>
            <a:ext cx="3004561" cy="615553"/>
          </a:xfrm>
          <a:prstGeom prst="rect">
            <a:avLst/>
          </a:prstGeom>
          <a:noFill/>
        </p:spPr>
        <p:txBody>
          <a:bodyPr wrap="square" rtlCol="0">
            <a:spAutoFit/>
          </a:bodyPr>
          <a:lstStyle/>
          <a:p>
            <a:r>
              <a:rPr lang="zh-CN" altLang="zh-CN" sz="1400" dirty="0">
                <a:solidFill>
                  <a:srgbClr val="FF0000"/>
                </a:solidFill>
              </a:rPr>
              <a:t>图</a:t>
            </a:r>
            <a:r>
              <a:rPr lang="en-US" altLang="zh-CN" sz="1400" dirty="0">
                <a:solidFill>
                  <a:srgbClr val="FF0000"/>
                </a:solidFill>
              </a:rPr>
              <a:t>1-10 </a:t>
            </a:r>
            <a:r>
              <a:rPr lang="en-US" altLang="zh-CN" sz="1400" dirty="0" smtClean="0">
                <a:solidFill>
                  <a:srgbClr val="FF0000"/>
                </a:solidFill>
              </a:rPr>
              <a:t> </a:t>
            </a:r>
            <a:r>
              <a:rPr lang="zh-CN" altLang="zh-CN" sz="1600" dirty="0" smtClean="0"/>
              <a:t>组合式</a:t>
            </a:r>
            <a:r>
              <a:rPr lang="en-US" altLang="zh-CN" sz="1600" dirty="0"/>
              <a:t>Mini </a:t>
            </a:r>
            <a:r>
              <a:rPr lang="zh-CN" altLang="zh-CN" sz="1600" dirty="0"/>
              <a:t>砧板</a:t>
            </a:r>
            <a:endParaRPr lang="zh-CN" altLang="zh-CN" sz="1600" dirty="0"/>
          </a:p>
          <a:p>
            <a:endParaRPr lang="zh-CN" altLang="en-US" dirty="0"/>
          </a:p>
        </p:txBody>
      </p:sp>
      <p:sp>
        <p:nvSpPr>
          <p:cNvPr id="5" name="TextBox 4"/>
          <p:cNvSpPr txBox="1"/>
          <p:nvPr/>
        </p:nvSpPr>
        <p:spPr>
          <a:xfrm>
            <a:off x="702162" y="1678007"/>
            <a:ext cx="5042049" cy="4480560"/>
          </a:xfrm>
          <a:prstGeom prst="rect">
            <a:avLst/>
          </a:prstGeom>
          <a:noFill/>
        </p:spPr>
        <p:txBody>
          <a:bodyPr wrap="square" rtlCol="0">
            <a:spAutoFit/>
          </a:bodyPr>
          <a:lstStyle/>
          <a:p>
            <a:pPr>
              <a:lnSpc>
                <a:spcPct val="150000"/>
              </a:lnSpc>
            </a:pPr>
            <a:r>
              <a:rPr lang="en-US" altLang="zh-CN" sz="1600"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产品</a:t>
            </a:r>
            <a:r>
              <a:rPr lang="zh-CN" altLang="zh-CN" dirty="0">
                <a:latin typeface="黑体" panose="02010609060101010101" pitchFamily="49" charset="-122"/>
                <a:ea typeface="黑体" panose="02010609060101010101" pitchFamily="49" charset="-122"/>
              </a:rPr>
              <a:t>结构包含：外部结构、内部结构、系统结构</a:t>
            </a:r>
            <a:r>
              <a:rPr lang="zh-CN" altLang="zh-CN" dirty="0" smtClean="0">
                <a:latin typeface="黑体" panose="02010609060101010101" pitchFamily="49" charset="-122"/>
                <a:ea typeface="黑体" panose="02010609060101010101" pitchFamily="49" charset="-122"/>
              </a:rPr>
              <a:t>。外部</a:t>
            </a:r>
            <a:r>
              <a:rPr lang="zh-CN" altLang="zh-CN" dirty="0">
                <a:latin typeface="黑体" panose="02010609060101010101" pitchFamily="49" charset="-122"/>
                <a:ea typeface="黑体" panose="02010609060101010101" pitchFamily="49" charset="-122"/>
              </a:rPr>
              <a:t>结构不仅仅指外观造型，而是包括与此相关的整体结构。外部结构是通过材料和形式来体现的</a:t>
            </a:r>
            <a:r>
              <a:rPr lang="zh-CN" altLang="zh-CN" dirty="0" smtClean="0">
                <a:latin typeface="黑体" panose="02010609060101010101" pitchFamily="49" charset="-122"/>
                <a:ea typeface="黑体" panose="02010609060101010101" pitchFamily="49" charset="-122"/>
              </a:rPr>
              <a:t>。外部</a:t>
            </a:r>
            <a:r>
              <a:rPr lang="zh-CN" altLang="zh-CN" dirty="0">
                <a:latin typeface="黑体" panose="02010609060101010101" pitchFamily="49" charset="-122"/>
                <a:ea typeface="黑体" panose="02010609060101010101" pitchFamily="49" charset="-122"/>
              </a:rPr>
              <a:t>结构是外部形式的承担者，同时也是内在功能的传达者，它通过整体结构使产品各个部件发挥功能。一般情况外观结构不承担产品的核心功能。有些情况，外面结构本身就是核心功能的承担者，其结构形式直接与产品效用相关。有些外部结构既是外观又是核心功能，具有双重意义。</a:t>
            </a:r>
            <a:endParaRPr lang="zh-CN" altLang="zh-CN" dirty="0">
              <a:latin typeface="黑体" panose="02010609060101010101" pitchFamily="49" charset="-122"/>
              <a:ea typeface="黑体" panose="02010609060101010101" pitchFamily="49" charset="-122"/>
            </a:endParaRPr>
          </a:p>
          <a:p>
            <a:endParaRPr lang="zh-CN" altLang="en-US" dirty="0"/>
          </a:p>
        </p:txBody>
      </p:sp>
      <p:sp>
        <p:nvSpPr>
          <p:cNvPr id="6" name="文本框 5"/>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2" name="Picture 2" descr="佳能1Dmake结构图"/>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3520" y="1441071"/>
            <a:ext cx="4129128" cy="309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945661" y="4677996"/>
            <a:ext cx="3604847" cy="615553"/>
          </a:xfrm>
          <a:prstGeom prst="rect">
            <a:avLst/>
          </a:prstGeom>
          <a:noFill/>
        </p:spPr>
        <p:txBody>
          <a:bodyPr wrap="square" rtlCol="0">
            <a:spAutoFit/>
          </a:bodyPr>
          <a:lstStyle/>
          <a:p>
            <a:r>
              <a:rPr lang="zh-CN" altLang="zh-CN" sz="1600" dirty="0">
                <a:solidFill>
                  <a:srgbClr val="FF0000"/>
                </a:solidFill>
              </a:rPr>
              <a:t>图</a:t>
            </a:r>
            <a:r>
              <a:rPr lang="en-US" altLang="zh-CN" sz="1600" dirty="0" smtClean="0">
                <a:solidFill>
                  <a:srgbClr val="FF0000"/>
                </a:solidFill>
              </a:rPr>
              <a:t>1-11     </a:t>
            </a:r>
            <a:r>
              <a:rPr lang="zh-CN" altLang="zh-CN" sz="1600" dirty="0" smtClean="0"/>
              <a:t>佳能</a:t>
            </a:r>
            <a:r>
              <a:rPr lang="en-US" altLang="zh-CN" sz="1600" dirty="0"/>
              <a:t>EOS-1DMarkII</a:t>
            </a:r>
            <a:r>
              <a:rPr lang="zh-CN" altLang="zh-CN" sz="1600" dirty="0"/>
              <a:t>结构图</a:t>
            </a:r>
            <a:endParaRPr lang="zh-CN" altLang="zh-CN" sz="1600" dirty="0"/>
          </a:p>
          <a:p>
            <a:endParaRPr lang="zh-CN" altLang="en-US" dirty="0"/>
          </a:p>
        </p:txBody>
      </p:sp>
      <p:sp>
        <p:nvSpPr>
          <p:cNvPr id="4" name="TextBox 3"/>
          <p:cNvSpPr txBox="1"/>
          <p:nvPr/>
        </p:nvSpPr>
        <p:spPr>
          <a:xfrm>
            <a:off x="4990539" y="1120396"/>
            <a:ext cx="6435968" cy="4617720"/>
          </a:xfrm>
          <a:prstGeom prst="rect">
            <a:avLst/>
          </a:prstGeom>
          <a:noFill/>
        </p:spPr>
        <p:txBody>
          <a:bodyPr wrap="square" rtlCol="0">
            <a:spAutoFit/>
          </a:bodyPr>
          <a:lstStyle/>
          <a:p>
            <a:pPr>
              <a:lnSpc>
                <a:spcPct val="150000"/>
              </a:lnSpc>
            </a:pPr>
            <a:r>
              <a:rPr lang="en-US" altLang="zh-CN" dirty="0" smtClean="0"/>
              <a:t>  </a:t>
            </a:r>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所谓</a:t>
            </a:r>
            <a:r>
              <a:rPr lang="zh-CN" altLang="zh-CN" dirty="0">
                <a:latin typeface="黑体" panose="02010609060101010101" pitchFamily="49" charset="-122"/>
                <a:ea typeface="黑体" panose="02010609060101010101" pitchFamily="49" charset="-122"/>
              </a:rPr>
              <a:t>核心结构就是指由某项技术原理系统形成的具有核心功能的产品结构。 核心结构往往涉及到复杂的技术问题，而且分属不同领域和系统，在产品中以各种形式产生功效，或者是功能块，或者是元器件。通常这种技术性很强的核心功能部件是要进行专业化生产的生产厂家或部门专门提供各种型号的系列产品部件，工业设计就是将其部件作为核心结构，并依据其所有的核心功能进行外部结构设计，使产品达到一定性能，形成完整产品。</a:t>
            </a:r>
            <a:endParaRPr lang="zh-CN" altLang="zh-CN" dirty="0">
              <a:latin typeface="黑体" panose="02010609060101010101" pitchFamily="49" charset="-122"/>
              <a:ea typeface="黑体" panose="02010609060101010101" pitchFamily="49" charset="-122"/>
            </a:endParaRPr>
          </a:p>
          <a:p>
            <a:pPr>
              <a:lnSpc>
                <a:spcPct val="150000"/>
              </a:lnSpc>
            </a:pPr>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系统</a:t>
            </a:r>
            <a:r>
              <a:rPr lang="zh-CN" altLang="zh-CN" dirty="0">
                <a:latin typeface="黑体" panose="02010609060101010101" pitchFamily="49" charset="-122"/>
                <a:ea typeface="黑体" panose="02010609060101010101" pitchFamily="49" charset="-122"/>
              </a:rPr>
              <a:t>结构指产品与产品之间的关系结构，系统结构设计就是物与物的</a:t>
            </a:r>
            <a:r>
              <a:rPr lang="en-US" altLang="zh-CN" dirty="0">
                <a:latin typeface="黑体" panose="02010609060101010101" pitchFamily="49" charset="-122"/>
                <a:ea typeface="黑体" panose="02010609060101010101" pitchFamily="49" charset="-122"/>
              </a:rPr>
              <a:t>“</a:t>
            </a:r>
            <a:r>
              <a:rPr lang="zh-CN" altLang="zh-CN" dirty="0">
                <a:latin typeface="黑体" panose="02010609060101010101" pitchFamily="49" charset="-122"/>
                <a:ea typeface="黑体" panose="02010609060101010101" pitchFamily="49" charset="-122"/>
              </a:rPr>
              <a:t>关系</a:t>
            </a:r>
            <a:r>
              <a:rPr lang="en-US" altLang="zh-CN" dirty="0">
                <a:latin typeface="黑体" panose="02010609060101010101" pitchFamily="49" charset="-122"/>
                <a:ea typeface="黑体" panose="02010609060101010101" pitchFamily="49" charset="-122"/>
              </a:rPr>
              <a:t>”</a:t>
            </a:r>
            <a:r>
              <a:rPr lang="zh-CN" altLang="zh-CN" dirty="0">
                <a:latin typeface="黑体" panose="02010609060101010101" pitchFamily="49" charset="-122"/>
                <a:ea typeface="黑体" panose="02010609060101010101" pitchFamily="49" charset="-122"/>
              </a:rPr>
              <a:t>设计，常见结构有：分体结构、系列结构、网络结构。</a:t>
            </a:r>
            <a:endParaRPr lang="zh-CN" altLang="zh-CN" dirty="0">
              <a:latin typeface="黑体" panose="02010609060101010101" pitchFamily="49" charset="-122"/>
              <a:ea typeface="黑体" panose="02010609060101010101" pitchFamily="49" charset="-122"/>
            </a:endParaRPr>
          </a:p>
        </p:txBody>
      </p:sp>
      <p:sp>
        <p:nvSpPr>
          <p:cNvPr id="3" name="文本框 2"/>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g20060822212928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685" y="1732661"/>
            <a:ext cx="2645380" cy="1994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369814" y="1101090"/>
            <a:ext cx="3107267" cy="396240"/>
          </a:xfrm>
          <a:prstGeom prst="rect">
            <a:avLst/>
          </a:prstGeom>
          <a:noFill/>
        </p:spPr>
        <p:txBody>
          <a:bodyPr wrap="square" rtlCol="0">
            <a:spAutoFit/>
          </a:bodyPr>
          <a:lstStyle/>
          <a:p>
            <a:r>
              <a:rPr lang="zh-CN" altLang="en-US" sz="2000" b="1" dirty="0">
                <a:solidFill>
                  <a:schemeClr val="tx1">
                    <a:lumMod val="75000"/>
                    <a:lumOff val="25000"/>
                  </a:schemeClr>
                </a:solidFill>
                <a:latin typeface="黑体" panose="02010609060101010101" pitchFamily="49" charset="-122"/>
                <a:ea typeface="黑体" panose="02010609060101010101" pitchFamily="49" charset="-122"/>
              </a:rPr>
              <a:t>（3</a:t>
            </a:r>
            <a:r>
              <a:rPr lang="zh-CN" altLang="en-US" sz="2000" b="1" dirty="0" smtClean="0">
                <a:solidFill>
                  <a:schemeClr val="tx1">
                    <a:lumMod val="75000"/>
                    <a:lumOff val="25000"/>
                  </a:schemeClr>
                </a:solidFill>
                <a:latin typeface="黑体" panose="02010609060101010101" pitchFamily="49" charset="-122"/>
                <a:ea typeface="黑体" panose="02010609060101010101" pitchFamily="49" charset="-122"/>
              </a:rPr>
              <a:t>）</a:t>
            </a:r>
            <a:r>
              <a:rPr lang="zh-CN" altLang="zh-CN" sz="2000" b="1" dirty="0">
                <a:latin typeface="黑体" panose="02010609060101010101" pitchFamily="49" charset="-122"/>
                <a:ea typeface="黑体" panose="02010609060101010101" pitchFamily="49" charset="-122"/>
              </a:rPr>
              <a:t>形态</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4340477" y="261683"/>
            <a:ext cx="7851523" cy="2585323"/>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US" altLang="zh-CN" sz="1600" dirty="0" smtClean="0"/>
              <a:t>         </a:t>
            </a:r>
            <a:endParaRPr lang="en-US" altLang="zh-CN" sz="1600" dirty="0" smtClean="0"/>
          </a:p>
          <a:p>
            <a:r>
              <a:rPr lang="en-US" altLang="zh-CN" sz="1600" dirty="0">
                <a:latin typeface="黑体" panose="02010609060101010101" pitchFamily="49" charset="-122"/>
                <a:ea typeface="黑体" panose="02010609060101010101" pitchFamily="49" charset="-122"/>
              </a:rPr>
              <a:t> </a:t>
            </a:r>
            <a:r>
              <a:rPr lang="en-US" altLang="zh-CN" sz="1600" dirty="0" smtClean="0">
                <a:latin typeface="黑体" panose="02010609060101010101" pitchFamily="49" charset="-122"/>
                <a:ea typeface="黑体" panose="02010609060101010101" pitchFamily="49" charset="-122"/>
              </a:rPr>
              <a:t>   </a:t>
            </a:r>
            <a:r>
              <a:rPr lang="zh-CN" altLang="zh-CN" sz="1400" dirty="0" smtClean="0">
                <a:latin typeface="黑体" panose="02010609060101010101" pitchFamily="49" charset="-122"/>
                <a:ea typeface="黑体" panose="02010609060101010101" pitchFamily="49" charset="-122"/>
              </a:rPr>
              <a:t>环顾</a:t>
            </a:r>
            <a:r>
              <a:rPr lang="zh-CN" altLang="zh-CN" sz="1400" dirty="0">
                <a:latin typeface="黑体" panose="02010609060101010101" pitchFamily="49" charset="-122"/>
                <a:ea typeface="黑体" panose="02010609060101010101" pitchFamily="49" charset="-122"/>
              </a:rPr>
              <a:t>四周，我们的世界无非是两种形态组成</a:t>
            </a:r>
            <a:r>
              <a:rPr lang="zh-CN" altLang="zh-CN" sz="1400" dirty="0" smtClean="0">
                <a:latin typeface="黑体" panose="02010609060101010101" pitchFamily="49" charset="-122"/>
                <a:ea typeface="黑体" panose="02010609060101010101" pitchFamily="49" charset="-122"/>
              </a:rPr>
              <a:t>：</a:t>
            </a:r>
            <a:r>
              <a:rPr lang="en-US" altLang="zh-CN" sz="1400" dirty="0" smtClean="0">
                <a:latin typeface="黑体" panose="02010609060101010101" pitchFamily="49" charset="-122"/>
                <a:ea typeface="黑体" panose="02010609060101010101" pitchFamily="49" charset="-122"/>
              </a:rPr>
              <a:t>  </a:t>
            </a:r>
            <a:r>
              <a:rPr lang="zh-CN" altLang="zh-CN" sz="1400" dirty="0" smtClean="0">
                <a:latin typeface="黑体" panose="02010609060101010101" pitchFamily="49" charset="-122"/>
                <a:ea typeface="黑体" panose="02010609060101010101" pitchFamily="49" charset="-122"/>
              </a:rPr>
              <a:t>一种是</a:t>
            </a:r>
            <a:r>
              <a:rPr lang="zh-CN" altLang="zh-CN" sz="1400" dirty="0">
                <a:latin typeface="黑体" panose="02010609060101010101" pitchFamily="49" charset="-122"/>
                <a:ea typeface="黑体" panose="02010609060101010101" pitchFamily="49" charset="-122"/>
              </a:rPr>
              <a:t>自然形态，如动物、植物等</a:t>
            </a:r>
            <a:r>
              <a:rPr lang="zh-CN" altLang="zh-CN" sz="1400" dirty="0" smtClean="0">
                <a:latin typeface="黑体" panose="02010609060101010101" pitchFamily="49" charset="-122"/>
                <a:ea typeface="黑体" panose="02010609060101010101" pitchFamily="49" charset="-122"/>
              </a:rPr>
              <a:t>；第二</a:t>
            </a:r>
            <a:r>
              <a:rPr lang="zh-CN" altLang="zh-CN" sz="1400" dirty="0">
                <a:latin typeface="黑体" panose="02010609060101010101" pitchFamily="49" charset="-122"/>
                <a:ea typeface="黑体" panose="02010609060101010101" pitchFamily="49" charset="-122"/>
              </a:rPr>
              <a:t>种是人工形态，包括人工产品、符号设计和系统设计等</a:t>
            </a:r>
            <a:r>
              <a:rPr lang="zh-CN" altLang="zh-CN" sz="1400" dirty="0" smtClean="0">
                <a:latin typeface="黑体" panose="02010609060101010101" pitchFamily="49" charset="-122"/>
                <a:ea typeface="黑体" panose="02010609060101010101" pitchFamily="49" charset="-122"/>
              </a:rPr>
              <a:t>。</a:t>
            </a:r>
            <a:r>
              <a:rPr lang="en-US" altLang="zh-CN" sz="1400" dirty="0" smtClean="0">
                <a:latin typeface="黑体" panose="02010609060101010101" pitchFamily="49" charset="-122"/>
                <a:ea typeface="黑体" panose="02010609060101010101" pitchFamily="49" charset="-122"/>
              </a:rPr>
              <a:t> </a:t>
            </a:r>
            <a:r>
              <a:rPr lang="zh-CN" altLang="zh-CN" sz="1400" dirty="0" smtClean="0">
                <a:latin typeface="黑体" panose="02010609060101010101" pitchFamily="49" charset="-122"/>
                <a:ea typeface="黑体" panose="02010609060101010101" pitchFamily="49" charset="-122"/>
              </a:rPr>
              <a:t>形态</a:t>
            </a:r>
            <a:r>
              <a:rPr lang="zh-CN" altLang="zh-CN" sz="1400" dirty="0">
                <a:latin typeface="黑体" panose="02010609060101010101" pitchFamily="49" charset="-122"/>
                <a:ea typeface="黑体" panose="02010609060101010101" pitchFamily="49" charset="-122"/>
              </a:rPr>
              <a:t>不只是物体的外形，也包括物体的内在结构，即从中可以反映内在的质、组织、结构、内涵等等。在形态的研究中，自然物的外形并不比其内在的结构与力量来得重要，因为我们看自然物时，不仅来利用视觉，也要借助思维，去洞察这个结构和力量。理性分析，可将形态分为两种：一是直接知觉的形态，即看得见也摸得着到，如文字、图形、草木等，我们称显示形态：另一种是非直接知觉的形态，即在习惯性思维中，凭想象而获得的形态，它存在与我们的观念中，称为观念形态。显示形态有自然的也有人为的，可分为自然形态和人为形态两种，而所有的人为形态的创作规律，都是人感知自然，从自然的形态形成规律中认识、分析和总结出来的。</a:t>
            </a:r>
            <a:endParaRPr lang="zh-CN" altLang="zh-CN" sz="1400" dirty="0">
              <a:latin typeface="黑体" panose="02010609060101010101" pitchFamily="49" charset="-122"/>
              <a:ea typeface="黑体" panose="02010609060101010101" pitchFamily="49" charset="-122"/>
            </a:endParaRPr>
          </a:p>
          <a:p>
            <a:endParaRPr lang="zh-CN" altLang="en-US" dirty="0"/>
          </a:p>
        </p:txBody>
      </p:sp>
      <p:pic>
        <p:nvPicPr>
          <p:cNvPr id="6147" name="Picture 3" descr="img2006082221292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14" y="3833288"/>
            <a:ext cx="2684208" cy="1968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descr="img200608222129222"/>
          <p:cNvPicPr>
            <a:picLocks noChangeAspect="1" noChangeArrowheads="1"/>
          </p:cNvPicPr>
          <p:nvPr/>
        </p:nvPicPr>
        <p:blipFill rotWithShape="1">
          <a:blip r:embed="rId3">
            <a:extLst>
              <a:ext uri="{28A0092B-C50C-407E-A947-70E740481C1C}">
                <a14:useLocalDpi xmlns:a14="http://schemas.microsoft.com/office/drawing/2010/main" val="0"/>
              </a:ext>
            </a:extLst>
          </a:blip>
          <a:srcRect t="9853"/>
          <a:stretch>
            <a:fillRect/>
          </a:stretch>
        </p:blipFill>
        <p:spPr bwMode="auto">
          <a:xfrm>
            <a:off x="2664794" y="1499933"/>
            <a:ext cx="1658329" cy="1994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5" descr="img200608222129191"/>
          <p:cNvPicPr>
            <a:picLocks noChangeAspect="1" noChangeArrowheads="1"/>
          </p:cNvPicPr>
          <p:nvPr/>
        </p:nvPicPr>
        <p:blipFill rotWithShape="1">
          <a:blip r:embed="rId4">
            <a:extLst>
              <a:ext uri="{28A0092B-C50C-407E-A947-70E740481C1C}">
                <a14:useLocalDpi xmlns:a14="http://schemas.microsoft.com/office/drawing/2010/main" val="0"/>
              </a:ext>
            </a:extLst>
          </a:blip>
          <a:srcRect t="9773"/>
          <a:stretch>
            <a:fillRect/>
          </a:stretch>
        </p:blipFill>
        <p:spPr bwMode="auto">
          <a:xfrm>
            <a:off x="2665340" y="3556258"/>
            <a:ext cx="1657783" cy="1953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7007466" y="3556258"/>
            <a:ext cx="5184534" cy="2862322"/>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endParaRPr lang="en-US" altLang="zh-CN" dirty="0" smtClean="0"/>
          </a:p>
          <a:p>
            <a:pPr>
              <a:lnSpc>
                <a:spcPct val="150000"/>
              </a:lnSpc>
            </a:pPr>
            <a:r>
              <a:rPr lang="en-US" altLang="zh-CN" sz="1600" dirty="0">
                <a:latin typeface="黑体" panose="02010609060101010101" pitchFamily="49" charset="-122"/>
                <a:ea typeface="黑体" panose="02010609060101010101" pitchFamily="49" charset="-122"/>
              </a:rPr>
              <a:t> </a:t>
            </a:r>
            <a:r>
              <a:rPr lang="en-US" altLang="zh-CN" sz="1600" dirty="0" smtClean="0">
                <a:latin typeface="黑体" panose="02010609060101010101" pitchFamily="49" charset="-122"/>
                <a:ea typeface="黑体" panose="02010609060101010101" pitchFamily="49" charset="-122"/>
              </a:rPr>
              <a:t>   </a:t>
            </a:r>
            <a:r>
              <a:rPr lang="zh-CN" altLang="zh-CN" sz="1600" dirty="0" smtClean="0">
                <a:latin typeface="黑体" panose="02010609060101010101" pitchFamily="49" charset="-122"/>
                <a:ea typeface="黑体" panose="02010609060101010101" pitchFamily="49" charset="-122"/>
              </a:rPr>
              <a:t>设计师</a:t>
            </a:r>
            <a:r>
              <a:rPr lang="zh-CN" altLang="zh-CN" sz="1600" dirty="0">
                <a:latin typeface="黑体" panose="02010609060101010101" pitchFamily="49" charset="-122"/>
                <a:ea typeface="黑体" panose="02010609060101010101" pitchFamily="49" charset="-122"/>
              </a:rPr>
              <a:t>在进行产品形态构想时，为了加强形态的说服力和感染力，而采用某些自然物或人造物的形态特征，使所创造的形态产生联想作用；或者设计者把握产品的功能和特性，与某种自然物或人造物的形态联系起来，使产品形态具有某种象征意义，这些都是常用的设计手法。</a:t>
            </a:r>
            <a:endParaRPr lang="zh-CN" altLang="zh-CN" sz="1600" dirty="0">
              <a:latin typeface="黑体" panose="02010609060101010101" pitchFamily="49" charset="-122"/>
              <a:ea typeface="黑体" panose="02010609060101010101" pitchFamily="49" charset="-122"/>
            </a:endParaRPr>
          </a:p>
          <a:p>
            <a:endParaRPr lang="zh-CN" altLang="en-US" dirty="0"/>
          </a:p>
        </p:txBody>
      </p:sp>
      <p:sp>
        <p:nvSpPr>
          <p:cNvPr id="6" name="TextBox 5"/>
          <p:cNvSpPr txBox="1"/>
          <p:nvPr/>
        </p:nvSpPr>
        <p:spPr>
          <a:xfrm>
            <a:off x="4402023" y="5112692"/>
            <a:ext cx="2543895" cy="615553"/>
          </a:xfrm>
          <a:prstGeom prst="rect">
            <a:avLst/>
          </a:prstGeom>
          <a:noFill/>
        </p:spPr>
        <p:txBody>
          <a:bodyPr wrap="square" rtlCol="0">
            <a:spAutoFit/>
          </a:bodyPr>
          <a:lstStyle/>
          <a:p>
            <a:r>
              <a:rPr lang="zh-CN" altLang="zh-CN" sz="1600" dirty="0">
                <a:solidFill>
                  <a:srgbClr val="FF0000"/>
                </a:solidFill>
              </a:rPr>
              <a:t>图</a:t>
            </a:r>
            <a:r>
              <a:rPr lang="en-US" altLang="zh-CN" sz="1600" dirty="0">
                <a:solidFill>
                  <a:srgbClr val="FF0000"/>
                </a:solidFill>
              </a:rPr>
              <a:t>1-12  </a:t>
            </a:r>
            <a:r>
              <a:rPr lang="en-US" altLang="zh-CN" sz="1600" dirty="0"/>
              <a:t>Eva </a:t>
            </a:r>
            <a:r>
              <a:rPr lang="en-US" altLang="zh-CN" sz="1600" dirty="0" err="1"/>
              <a:t>Hild</a:t>
            </a:r>
            <a:r>
              <a:rPr lang="zh-CN" altLang="zh-CN" sz="1600" dirty="0"/>
              <a:t>的陶瓷艺术</a:t>
            </a:r>
            <a:endParaRPr lang="zh-CN" altLang="zh-CN" sz="1600" dirty="0"/>
          </a:p>
          <a:p>
            <a:endParaRPr lang="zh-CN" altLang="en-US" dirty="0"/>
          </a:p>
        </p:txBody>
      </p:sp>
      <p:pic>
        <p:nvPicPr>
          <p:cNvPr id="6150" name="Picture 6" descr="img2006082221291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0477" y="2833166"/>
            <a:ext cx="2666989" cy="200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70" name="Picture 2" descr="img20061021122726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3290" y="942630"/>
            <a:ext cx="3714409" cy="184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descr="img2006102112272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5624" y="2016415"/>
            <a:ext cx="3739575" cy="1859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descr="img2006102112273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9058" y="1687984"/>
            <a:ext cx="3626347" cy="1804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img2006102112273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371" y="2960866"/>
            <a:ext cx="3678245" cy="1830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6" descr="200611299836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5623" y="3992568"/>
            <a:ext cx="3739575" cy="1890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7" descr="10-32-5470-32-383-90-200610231513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79499" y="3575576"/>
            <a:ext cx="3626347" cy="1813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41836" y="4999160"/>
            <a:ext cx="3377782" cy="615553"/>
          </a:xfrm>
          <a:prstGeom prst="rect">
            <a:avLst/>
          </a:prstGeom>
          <a:noFill/>
        </p:spPr>
        <p:txBody>
          <a:bodyPr wrap="square" rtlCol="0">
            <a:spAutoFit/>
          </a:bodyPr>
          <a:lstStyle/>
          <a:p>
            <a:r>
              <a:rPr lang="zh-CN" altLang="zh-CN" sz="1600" dirty="0">
                <a:solidFill>
                  <a:srgbClr val="FF0000"/>
                </a:solidFill>
              </a:rPr>
              <a:t>图</a:t>
            </a:r>
            <a:r>
              <a:rPr lang="en-US" altLang="zh-CN" sz="1600" dirty="0">
                <a:solidFill>
                  <a:srgbClr val="FF0000"/>
                </a:solidFill>
              </a:rPr>
              <a:t>1-13  </a:t>
            </a:r>
            <a:r>
              <a:rPr lang="en-US" altLang="zh-CN" sz="1600" dirty="0" err="1"/>
              <a:t>Appetime</a:t>
            </a:r>
            <a:r>
              <a:rPr lang="en-US" altLang="zh-CN" sz="1600" dirty="0"/>
              <a:t> Pips</a:t>
            </a:r>
            <a:r>
              <a:rPr lang="zh-CN" altLang="zh-CN" sz="1600" dirty="0"/>
              <a:t>水果手表系列</a:t>
            </a:r>
            <a:endParaRPr lang="zh-CN" altLang="zh-CN" sz="1600" dirty="0"/>
          </a:p>
          <a:p>
            <a:endParaRPr lang="zh-CN" altLang="en-US" dirty="0"/>
          </a:p>
        </p:txBody>
      </p:sp>
      <p:sp>
        <p:nvSpPr>
          <p:cNvPr id="4" name="TextBox 3"/>
          <p:cNvSpPr txBox="1"/>
          <p:nvPr/>
        </p:nvSpPr>
        <p:spPr>
          <a:xfrm>
            <a:off x="5081955" y="508192"/>
            <a:ext cx="6523891" cy="1631216"/>
          </a:xfrm>
          <a:prstGeom prst="rect">
            <a:avLst/>
          </a:prstGeom>
          <a:noFill/>
        </p:spPr>
        <p:txBody>
          <a:bodyPr wrap="square" rtlCol="0">
            <a:spAutoFit/>
          </a:bodyPr>
          <a:lstStyle/>
          <a:p>
            <a:r>
              <a:rPr lang="en-US" altLang="zh-CN" dirty="0" smtClean="0"/>
              <a:t>        </a:t>
            </a:r>
            <a:r>
              <a:rPr lang="en-US" altLang="zh-CN" sz="1600" dirty="0" err="1" smtClean="0">
                <a:latin typeface="黑体" panose="02010609060101010101" pitchFamily="49" charset="-122"/>
                <a:ea typeface="黑体" panose="02010609060101010101" pitchFamily="49" charset="-122"/>
              </a:rPr>
              <a:t>Appetime</a:t>
            </a:r>
            <a:r>
              <a:rPr lang="zh-CN" altLang="zh-CN" sz="1600" dirty="0">
                <a:latin typeface="黑体" panose="02010609060101010101" pitchFamily="49" charset="-122"/>
                <a:ea typeface="黑体" panose="02010609060101010101" pitchFamily="49" charset="-122"/>
              </a:rPr>
              <a:t>创立于</a:t>
            </a:r>
            <a:r>
              <a:rPr lang="en-US" altLang="zh-CN" sz="1600" dirty="0">
                <a:latin typeface="黑体" panose="02010609060101010101" pitchFamily="49" charset="-122"/>
                <a:ea typeface="黑体" panose="02010609060101010101" pitchFamily="49" charset="-122"/>
              </a:rPr>
              <a:t>2000</a:t>
            </a:r>
            <a:r>
              <a:rPr lang="zh-CN" altLang="zh-CN" sz="1600" dirty="0">
                <a:latin typeface="黑体" panose="02010609060101010101" pitchFamily="49" charset="-122"/>
                <a:ea typeface="黑体" panose="02010609060101010101" pitchFamily="49" charset="-122"/>
              </a:rPr>
              <a:t>年，以色彩鲜艳及设计独特而攻陷日本的年轻人市场。虽然这个名为</a:t>
            </a:r>
            <a:r>
              <a:rPr lang="en-US" altLang="zh-CN" sz="1600" dirty="0">
                <a:latin typeface="黑体" panose="02010609060101010101" pitchFamily="49" charset="-122"/>
                <a:ea typeface="黑体" panose="02010609060101010101" pitchFamily="49" charset="-122"/>
              </a:rPr>
              <a:t>Pips</a:t>
            </a:r>
            <a:r>
              <a:rPr lang="zh-CN" altLang="zh-CN" sz="1600" dirty="0">
                <a:latin typeface="黑体" panose="02010609060101010101" pitchFamily="49" charset="-122"/>
                <a:ea typeface="黑体" panose="02010609060101010101" pitchFamily="49" charset="-122"/>
              </a:rPr>
              <a:t>的水果手表系列功能一般，不过其只有</a:t>
            </a:r>
            <a:r>
              <a:rPr lang="en-US" altLang="zh-CN" sz="1600" dirty="0">
                <a:latin typeface="黑体" panose="02010609060101010101" pitchFamily="49" charset="-122"/>
                <a:ea typeface="黑体" panose="02010609060101010101" pitchFamily="49" charset="-122"/>
              </a:rPr>
              <a:t>38</a:t>
            </a:r>
            <a:r>
              <a:rPr lang="zh-CN" altLang="zh-CN" sz="1600" dirty="0">
                <a:latin typeface="黑体" panose="02010609060101010101" pitchFamily="49" charset="-122"/>
                <a:ea typeface="黑体" panose="02010609060101010101" pitchFamily="49" charset="-122"/>
              </a:rPr>
              <a:t>克的重量，配上其</a:t>
            </a:r>
            <a:r>
              <a:rPr lang="en-US" altLang="zh-CN" sz="1600" dirty="0">
                <a:latin typeface="黑体" panose="02010609060101010101" pitchFamily="49" charset="-122"/>
                <a:ea typeface="黑体" panose="02010609060101010101" pitchFamily="49" charset="-122"/>
              </a:rPr>
              <a:t>Q</a:t>
            </a:r>
            <a:r>
              <a:rPr lang="zh-CN" altLang="zh-CN" sz="1600" dirty="0">
                <a:latin typeface="黑体" panose="02010609060101010101" pitchFamily="49" charset="-122"/>
                <a:ea typeface="黑体" panose="02010609060101010101" pitchFamily="49" charset="-122"/>
              </a:rPr>
              <a:t>感十足的造型，以不同的水果为设计灵感，外观特点鲜明、新颖时尚。手表机芯均由精工电子在日本生产、表带采用高档聚酯塑胶材料。</a:t>
            </a:r>
            <a:endParaRPr lang="zh-CN" altLang="zh-CN" sz="1600" dirty="0">
              <a:latin typeface="黑体" panose="02010609060101010101" pitchFamily="49" charset="-122"/>
              <a:ea typeface="黑体" panose="02010609060101010101" pitchFamily="49" charset="-122"/>
            </a:endParaRPr>
          </a:p>
          <a:p>
            <a:endParaRPr lang="zh-CN" altLang="en-US" dirty="0"/>
          </a:p>
        </p:txBody>
      </p:sp>
      <p:sp>
        <p:nvSpPr>
          <p:cNvPr id="3" name="文本框 2"/>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2"/>
          <p:cNvSpPr txBox="1"/>
          <p:nvPr/>
        </p:nvSpPr>
        <p:spPr>
          <a:xfrm>
            <a:off x="5215499" y="989330"/>
            <a:ext cx="3107267" cy="701040"/>
          </a:xfrm>
          <a:prstGeom prst="rect">
            <a:avLst/>
          </a:prstGeom>
          <a:noFill/>
        </p:spPr>
        <p:txBody>
          <a:bodyPr wrap="square" rtlCol="0">
            <a:spAutoFit/>
          </a:bodyPr>
          <a:lstStyle/>
          <a:p>
            <a:r>
              <a:rPr lang="zh-CN" altLang="zh-CN"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4</a:t>
            </a:r>
            <a:r>
              <a:rPr lang="zh-CN" altLang="zh-CN" sz="2000" b="1" dirty="0">
                <a:latin typeface="黑体" panose="02010609060101010101" pitchFamily="49" charset="-122"/>
                <a:ea typeface="黑体" panose="02010609060101010101" pitchFamily="49" charset="-122"/>
              </a:rPr>
              <a:t>）材质</a:t>
            </a:r>
            <a:endParaRPr lang="zh-CN" altLang="zh-CN" sz="2000" b="1" dirty="0">
              <a:latin typeface="黑体" panose="02010609060101010101" pitchFamily="49" charset="-122"/>
              <a:ea typeface="黑体" panose="02010609060101010101" pitchFamily="49" charset="-122"/>
            </a:endParaRPr>
          </a:p>
          <a:p>
            <a:endParaRPr lang="zh-CN" altLang="en-US" sz="2000"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7" name="Picture 2" descr="梦幻圆桌，材质为亚克力PMMA（聚甲基丙烯酸甲酯）"/>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6183" y="1552347"/>
            <a:ext cx="4148767" cy="3467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646577" y="5117292"/>
            <a:ext cx="4207980" cy="861774"/>
          </a:xfrm>
          <a:prstGeom prst="rect">
            <a:avLst/>
          </a:prstGeom>
          <a:noFill/>
        </p:spPr>
        <p:txBody>
          <a:bodyPr wrap="square" rtlCol="0">
            <a:spAutoFit/>
          </a:bodyPr>
          <a:lstStyle/>
          <a:p>
            <a:r>
              <a:rPr lang="zh-CN" altLang="zh-CN" sz="1600" dirty="0">
                <a:solidFill>
                  <a:srgbClr val="FF0000"/>
                </a:solidFill>
                <a:latin typeface="黑体" panose="02010609060101010101" pitchFamily="49" charset="-122"/>
                <a:ea typeface="黑体" panose="02010609060101010101" pitchFamily="49" charset="-122"/>
              </a:rPr>
              <a:t>图</a:t>
            </a:r>
            <a:r>
              <a:rPr lang="en-US" altLang="zh-CN" sz="1600" dirty="0">
                <a:solidFill>
                  <a:srgbClr val="FF0000"/>
                </a:solidFill>
                <a:latin typeface="黑体" panose="02010609060101010101" pitchFamily="49" charset="-122"/>
                <a:ea typeface="黑体" panose="02010609060101010101" pitchFamily="49" charset="-122"/>
              </a:rPr>
              <a:t>1-14 </a:t>
            </a:r>
            <a:r>
              <a:rPr lang="en-US" altLang="zh-CN" sz="1600" dirty="0" smtClean="0">
                <a:solidFill>
                  <a:srgbClr val="FF0000"/>
                </a:solidFill>
                <a:latin typeface="黑体" panose="02010609060101010101" pitchFamily="49" charset="-122"/>
                <a:ea typeface="黑体" panose="02010609060101010101" pitchFamily="49" charset="-122"/>
              </a:rPr>
              <a:t> </a:t>
            </a:r>
            <a:r>
              <a:rPr lang="zh-CN" altLang="zh-CN" sz="1600" dirty="0" smtClean="0"/>
              <a:t>梦幻</a:t>
            </a:r>
            <a:r>
              <a:rPr lang="zh-CN" altLang="zh-CN" sz="1600" dirty="0"/>
              <a:t>圆桌，材质为亚克力</a:t>
            </a:r>
            <a:r>
              <a:rPr lang="en-US" altLang="zh-CN" sz="1600" dirty="0"/>
              <a:t>PMMA</a:t>
            </a:r>
            <a:r>
              <a:rPr lang="zh-CN" altLang="zh-CN" sz="1600" dirty="0"/>
              <a:t>（聚甲基丙烯酸甲酯）</a:t>
            </a:r>
            <a:endParaRPr lang="zh-CN" altLang="zh-CN" sz="1600" dirty="0"/>
          </a:p>
          <a:p>
            <a:endParaRPr lang="zh-CN" altLang="en-US" dirty="0"/>
          </a:p>
        </p:txBody>
      </p:sp>
      <p:sp>
        <p:nvSpPr>
          <p:cNvPr id="10" name="TextBox 9"/>
          <p:cNvSpPr txBox="1"/>
          <p:nvPr/>
        </p:nvSpPr>
        <p:spPr>
          <a:xfrm>
            <a:off x="4985237" y="1552347"/>
            <a:ext cx="6620609" cy="3970318"/>
          </a:xfrm>
          <a:prstGeom prst="rect">
            <a:avLst/>
          </a:prstGeom>
          <a:noFill/>
        </p:spPr>
        <p:txBody>
          <a:bodyPr wrap="square" rtlCol="0">
            <a:spAutoFit/>
          </a:bodyPr>
          <a:lstStyle/>
          <a:p>
            <a:pPr>
              <a:lnSpc>
                <a:spcPct val="150000"/>
              </a:lnSpc>
            </a:pPr>
            <a:r>
              <a:rPr lang="en-US" altLang="zh-CN" sz="1600" dirty="0" smtClean="0">
                <a:latin typeface="黑体" panose="02010609060101010101" pitchFamily="49" charset="-122"/>
                <a:ea typeface="黑体" panose="02010609060101010101" pitchFamily="49" charset="-122"/>
              </a:rPr>
              <a:t>    </a:t>
            </a:r>
            <a:r>
              <a:rPr lang="zh-CN" altLang="zh-CN" sz="1400" dirty="0" smtClean="0">
                <a:latin typeface="黑体" panose="02010609060101010101" pitchFamily="49" charset="-122"/>
                <a:ea typeface="黑体" panose="02010609060101010101" pitchFamily="49" charset="-122"/>
              </a:rPr>
              <a:t>在</a:t>
            </a:r>
            <a:r>
              <a:rPr lang="zh-CN" altLang="zh-CN" sz="1400" dirty="0">
                <a:latin typeface="黑体" panose="02010609060101010101" pitchFamily="49" charset="-122"/>
                <a:ea typeface="黑体" panose="02010609060101010101" pitchFamily="49" charset="-122"/>
              </a:rPr>
              <a:t>客观世界中，各种现实形态都具有肌理特征。例如，木头、石头、砖、煤炭、铸铁、不锈钢、塑料、陶瓷、纸张、棉布等各种不同的物质都具有不同的肌理特征。人们对于肌理特征的感觉叫做肌理感。肌理感又可以分为触觉肌理美感和视觉肌理美感两种类型。触觉肌理美感是指通过人的手或身体直接触摸或接触现实形态后，所感受到的物体表面组织构造、纹理等触觉特征。视觉肌理美感是指单纯用眼睛观看现实形态是所感觉到的肌理幻觉。例如，沙滩、草地、玻璃、皮革、塑料、地毯等各种触觉肌理特征不同的形态，通过摄影被印刷成书上的图片之后，在相同的纸上已经没有了触觉肌理的差别了。可是，当我们在观看这些触觉肌理相同，摄影内容各异的一系列图片时，能够让我们感觉到不同的肌理印象。形成与图片中形象内容相统一的，或松软、或坚硬、或粗糙、或光华、或冰凉、或温暖等不同于纸张本身触觉肌理特征的视觉感觉。</a:t>
            </a:r>
            <a:endParaRPr lang="zh-CN" altLang="zh-CN" sz="1400" dirty="0">
              <a:latin typeface="黑体" panose="02010609060101010101" pitchFamily="49" charset="-122"/>
              <a:ea typeface="黑体" panose="02010609060101010101" pitchFamily="49" charset="-122"/>
            </a:endParaRPr>
          </a:p>
          <a:p>
            <a:endParaRPr lang="zh-CN" altLang="en-US" dirty="0"/>
          </a:p>
        </p:txBody>
      </p:sp>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5605093" y="1688206"/>
            <a:ext cx="5900542" cy="1846659"/>
          </a:xfrm>
          <a:prstGeom prst="rect">
            <a:avLst/>
          </a:prstGeom>
          <a:noFill/>
        </p:spPr>
        <p:txBody>
          <a:bodyPr wrap="square" rtlCol="0">
            <a:spAutoFit/>
          </a:bodyPr>
          <a:lstStyle/>
          <a:p>
            <a:r>
              <a:rPr lang="en-US" altLang="zh-CN" dirty="0" smtClean="0"/>
              <a:t>         </a:t>
            </a:r>
            <a:r>
              <a:rPr lang="zh-CN" altLang="zh-CN" sz="1600" dirty="0" smtClean="0">
                <a:latin typeface="黑体" panose="02010609060101010101" pitchFamily="49" charset="-122"/>
                <a:ea typeface="黑体" panose="02010609060101010101" pitchFamily="49" charset="-122"/>
              </a:rPr>
              <a:t>在</a:t>
            </a:r>
            <a:r>
              <a:rPr lang="zh-CN" altLang="zh-CN" sz="1600" dirty="0">
                <a:latin typeface="黑体" panose="02010609060101010101" pitchFamily="49" charset="-122"/>
                <a:ea typeface="黑体" panose="02010609060101010101" pitchFamily="49" charset="-122"/>
              </a:rPr>
              <a:t>工业设计中，肌理所发挥的作用还不仅仅是丰富形态表情和传递精神信息，依据人机工程学原理来设计工业产品的肌理，不但可以传递精神信息，提升设计的文化品位，而且还有许多实用方面的具体功能。例如：为了提高操作效率和精确度，避免打滑，汽车的方向盘、自行车的车把，以及钳子、螺丝刀、剪子等工具的手柄一般都应该有一些触觉肌理变化，利用适当的触觉肌理变化，可以增加手柄的摩擦力，合理满足其实用功能的需要。</a:t>
            </a:r>
            <a:endParaRPr lang="zh-CN" altLang="zh-CN" sz="1600" dirty="0">
              <a:latin typeface="黑体" panose="02010609060101010101" pitchFamily="49" charset="-122"/>
              <a:ea typeface="黑体" panose="02010609060101010101" pitchFamily="49" charset="-122"/>
            </a:endParaRPr>
          </a:p>
        </p:txBody>
      </p:sp>
      <p:pic>
        <p:nvPicPr>
          <p:cNvPr id="9218" name="Picture 2" descr="毛毡"/>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4588" y="1389450"/>
            <a:ext cx="2479432" cy="3264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毛毡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3148" y="1901300"/>
            <a:ext cx="2259623" cy="326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5701810" y="4051892"/>
            <a:ext cx="4593981" cy="923330"/>
          </a:xfrm>
          <a:prstGeom prst="rect">
            <a:avLst/>
          </a:prstGeom>
          <a:noFill/>
        </p:spPr>
        <p:txBody>
          <a:bodyPr wrap="square" rtlCol="0">
            <a:spAutoFit/>
          </a:bodyPr>
          <a:lstStyle/>
          <a:p>
            <a:r>
              <a:rPr lang="zh-CN" altLang="zh-CN" sz="1600" dirty="0">
                <a:solidFill>
                  <a:srgbClr val="FF0000"/>
                </a:solidFill>
              </a:rPr>
              <a:t>图</a:t>
            </a:r>
            <a:r>
              <a:rPr lang="en-US" altLang="zh-CN" sz="1600" dirty="0">
                <a:solidFill>
                  <a:srgbClr val="FF0000"/>
                </a:solidFill>
              </a:rPr>
              <a:t>1-15 </a:t>
            </a:r>
            <a:r>
              <a:rPr lang="en-US" altLang="zh-CN" sz="1600" dirty="0" smtClean="0">
                <a:solidFill>
                  <a:srgbClr val="FF0000"/>
                </a:solidFill>
              </a:rPr>
              <a:t>   </a:t>
            </a:r>
            <a:r>
              <a:rPr lang="en-US" altLang="zh-CN" dirty="0" smtClean="0"/>
              <a:t>Crafted </a:t>
            </a:r>
            <a:r>
              <a:rPr lang="en-US" altLang="zh-CN" dirty="0"/>
              <a:t>Systems</a:t>
            </a:r>
            <a:r>
              <a:rPr lang="zh-CN" altLang="zh-CN" dirty="0"/>
              <a:t>容器，设计师：</a:t>
            </a:r>
            <a:r>
              <a:rPr lang="en-US" altLang="zh-CN" dirty="0" err="1"/>
              <a:t>Aurelie</a:t>
            </a:r>
            <a:r>
              <a:rPr lang="en-US" altLang="zh-CN" dirty="0"/>
              <a:t> </a:t>
            </a:r>
            <a:r>
              <a:rPr lang="en-US" altLang="zh-CN" dirty="0" err="1"/>
              <a:t>Tu</a:t>
            </a:r>
            <a:r>
              <a:rPr lang="zh-CN" altLang="zh-CN" dirty="0"/>
              <a:t>与</a:t>
            </a:r>
            <a:r>
              <a:rPr lang="en-US" altLang="zh-CN" dirty="0"/>
              <a:t>YWCA</a:t>
            </a:r>
            <a:r>
              <a:rPr lang="zh-CN" altLang="zh-CN" dirty="0"/>
              <a:t>（波兰），材料：毛毡</a:t>
            </a:r>
            <a:endParaRPr lang="zh-CN" altLang="zh-CN" dirty="0"/>
          </a:p>
          <a:p>
            <a:endParaRPr lang="zh-CN" altLang="en-US" dirty="0"/>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4788935" y="1306281"/>
            <a:ext cx="6491595" cy="3416320"/>
          </a:xfrm>
          <a:prstGeom prst="rect">
            <a:avLst/>
          </a:prstGeom>
          <a:noFill/>
        </p:spPr>
        <p:txBody>
          <a:bodyPr wrap="square" rtlCol="0">
            <a:spAutoFit/>
          </a:bodyPr>
          <a:lstStyle/>
          <a:p>
            <a:pPr>
              <a:lnSpc>
                <a:spcPct val="150000"/>
              </a:lnSpc>
            </a:pPr>
            <a:r>
              <a:rPr lang="en-US" altLang="zh-CN" dirty="0" smtClean="0"/>
              <a:t>         </a:t>
            </a:r>
            <a:r>
              <a:rPr lang="zh-CN" altLang="zh-CN" dirty="0" smtClean="0">
                <a:latin typeface="黑体" panose="02010609060101010101" pitchFamily="49" charset="-122"/>
                <a:ea typeface="黑体" panose="02010609060101010101" pitchFamily="49" charset="-122"/>
              </a:rPr>
              <a:t>任何</a:t>
            </a:r>
            <a:r>
              <a:rPr lang="zh-CN" altLang="zh-CN" dirty="0">
                <a:latin typeface="黑体" panose="02010609060101010101" pitchFamily="49" charset="-122"/>
                <a:ea typeface="黑体" panose="02010609060101010101" pitchFamily="49" charset="-122"/>
              </a:rPr>
              <a:t>现实的立体形态都离不开色彩，而且与形态相比，色彩对人的影响力也显得更加突出。色彩对于立体形态设计的影响，不仅在于感官上的美或不美，更为重要的是，不同的色彩能够引发人们不同的联想，可以对人的心理构成不同的影响力。而色彩对人的心理的影响力又会直接影响到人的情绪、意识和行为。在产品设计中，通过合理的利用色彩对人们心理的影响，能动的调节色彩关系，可以使立体形态设计在感觉中情趣更丰富，意境更生动。</a:t>
            </a:r>
            <a:endParaRPr lang="zh-CN" altLang="zh-CN" dirty="0">
              <a:latin typeface="黑体" panose="02010609060101010101" pitchFamily="49" charset="-122"/>
              <a:ea typeface="黑体" panose="02010609060101010101" pitchFamily="49" charset="-122"/>
            </a:endParaRPr>
          </a:p>
        </p:txBody>
      </p:sp>
      <p:sp>
        <p:nvSpPr>
          <p:cNvPr id="11" name="TextBox 10"/>
          <p:cNvSpPr txBox="1"/>
          <p:nvPr/>
        </p:nvSpPr>
        <p:spPr>
          <a:xfrm>
            <a:off x="4788935" y="4713265"/>
            <a:ext cx="4996902" cy="615553"/>
          </a:xfrm>
          <a:prstGeom prst="rect">
            <a:avLst/>
          </a:prstGeom>
          <a:noFill/>
        </p:spPr>
        <p:txBody>
          <a:bodyPr wrap="square" rtlCol="0">
            <a:spAutoFit/>
          </a:bodyPr>
          <a:lstStyle/>
          <a:p>
            <a:r>
              <a:rPr lang="zh-CN" altLang="zh-CN" sz="1600" dirty="0">
                <a:solidFill>
                  <a:srgbClr val="FF0000"/>
                </a:solidFill>
              </a:rPr>
              <a:t>图</a:t>
            </a:r>
            <a:r>
              <a:rPr lang="en-US" altLang="zh-CN" sz="1600" dirty="0">
                <a:solidFill>
                  <a:srgbClr val="FF0000"/>
                </a:solidFill>
              </a:rPr>
              <a:t>1-16  </a:t>
            </a:r>
            <a:r>
              <a:rPr lang="en-US" altLang="zh-CN" sz="1600" dirty="0"/>
              <a:t>iMac </a:t>
            </a:r>
            <a:r>
              <a:rPr lang="zh-CN" altLang="zh-CN" sz="1600" dirty="0"/>
              <a:t>“</a:t>
            </a:r>
            <a:r>
              <a:rPr lang="en-US" altLang="zh-CN" sz="1600" dirty="0" err="1"/>
              <a:t>Flavours</a:t>
            </a:r>
            <a:r>
              <a:rPr lang="zh-CN" altLang="zh-CN" sz="1600" dirty="0"/>
              <a:t>” 苹果公司一体电脑（</a:t>
            </a:r>
            <a:r>
              <a:rPr lang="en-US" altLang="zh-CN" sz="1600" dirty="0"/>
              <a:t>1998</a:t>
            </a:r>
            <a:r>
              <a:rPr lang="zh-CN" altLang="zh-CN" sz="1600" dirty="0"/>
              <a:t>年）</a:t>
            </a:r>
            <a:endParaRPr lang="zh-CN" altLang="zh-CN" sz="1600" dirty="0"/>
          </a:p>
          <a:p>
            <a:endParaRPr lang="zh-CN" altLang="en-US" dirty="0"/>
          </a:p>
        </p:txBody>
      </p:sp>
      <p:sp>
        <p:nvSpPr>
          <p:cNvPr id="8" name="文本框 2"/>
          <p:cNvSpPr txBox="1"/>
          <p:nvPr/>
        </p:nvSpPr>
        <p:spPr>
          <a:xfrm>
            <a:off x="4682099" y="896620"/>
            <a:ext cx="3107267" cy="703580"/>
          </a:xfrm>
          <a:prstGeom prst="rect">
            <a:avLst/>
          </a:prstGeom>
          <a:noFill/>
        </p:spPr>
        <p:txBody>
          <a:bodyPr wrap="square" rtlCol="0">
            <a:spAutoFit/>
          </a:bodyPr>
          <a:lstStyle/>
          <a:p>
            <a:r>
              <a:rPr lang="zh-CN" altLang="zh-CN" sz="2000" b="1" dirty="0"/>
              <a:t>（</a:t>
            </a:r>
            <a:r>
              <a:rPr lang="en-US" altLang="zh-CN" sz="2000" b="1" dirty="0"/>
              <a:t>5</a:t>
            </a:r>
            <a:r>
              <a:rPr lang="zh-CN" altLang="zh-CN" sz="2000" b="1" dirty="0"/>
              <a:t>）色彩</a:t>
            </a:r>
            <a:endParaRPr lang="zh-CN" altLang="zh-CN" sz="2000" b="1" dirty="0"/>
          </a:p>
          <a:p>
            <a:endParaRPr lang="zh-CN" altLang="en-US" sz="2000"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10242" name="Picture 2" descr="iMac “Flavours” 苹果公司一体电脑 199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72" y="1306281"/>
            <a:ext cx="3605136" cy="372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22020"/>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产品开发的目的和意义</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106805"/>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1.1</a:t>
            </a:r>
            <a:endParaRPr lang="en-US" altLang="zh-CN" sz="6600">
              <a:solidFill>
                <a:schemeClr val="bg1"/>
              </a:solidFill>
              <a:latin typeface="创艺简粗黑" charset="0"/>
              <a:ea typeface="创艺简粗黑" charset="0"/>
            </a:endParaRPr>
          </a:p>
        </p:txBody>
      </p:sp>
      <p:sp>
        <p:nvSpPr>
          <p:cNvPr id="11" name="矩形 10"/>
          <p:cNvSpPr/>
          <p:nvPr/>
        </p:nvSpPr>
        <p:spPr>
          <a:xfrm>
            <a:off x="-153035" y="6210935"/>
            <a:ext cx="13415645" cy="8629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2"/>
          <p:cNvSpPr txBox="1"/>
          <p:nvPr/>
        </p:nvSpPr>
        <p:spPr>
          <a:xfrm>
            <a:off x="686676" y="1158042"/>
            <a:ext cx="5129971" cy="707886"/>
          </a:xfrm>
          <a:prstGeom prst="rect">
            <a:avLst/>
          </a:prstGeom>
          <a:noFill/>
        </p:spPr>
        <p:txBody>
          <a:bodyPr wrap="square" rtlCol="0">
            <a:spAutoFit/>
          </a:bodyPr>
          <a:lstStyle/>
          <a:p>
            <a:r>
              <a:rPr lang="zh-CN" altLang="zh-CN" sz="2000" b="1" dirty="0">
                <a:latin typeface="黑体" panose="02010609060101010101" pitchFamily="49" charset="-122"/>
                <a:ea typeface="黑体" panose="02010609060101010101" pitchFamily="49" charset="-122"/>
              </a:rPr>
              <a:t>在产品设计时常运用色彩进行设计的方法：</a:t>
            </a:r>
            <a:endParaRPr lang="zh-CN" altLang="zh-CN" sz="2000" b="1" dirty="0">
              <a:latin typeface="黑体" panose="02010609060101010101" pitchFamily="49" charset="-122"/>
              <a:ea typeface="黑体" panose="02010609060101010101" pitchFamily="49" charset="-122"/>
            </a:endParaRPr>
          </a:p>
          <a:p>
            <a:endParaRPr lang="zh-CN" altLang="en-US" sz="2000"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4" name="剪去单角的矩形 3"/>
          <p:cNvSpPr/>
          <p:nvPr/>
        </p:nvSpPr>
        <p:spPr>
          <a:xfrm>
            <a:off x="686445" y="1866049"/>
            <a:ext cx="4631323" cy="741888"/>
          </a:xfrm>
          <a:prstGeom prst="snip1Rect">
            <a:avLst/>
          </a:prstGeom>
          <a:solidFill>
            <a:srgbClr val="FDB812"/>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a:latin typeface="黑体" panose="02010609060101010101" pitchFamily="49" charset="-122"/>
                <a:ea typeface="黑体" panose="02010609060101010101" pitchFamily="49" charset="-122"/>
              </a:rPr>
              <a:t>①相同产品造型用不同的色彩进行表现，形成系列产品。</a:t>
            </a:r>
            <a:endParaRPr lang="zh-CN" altLang="en-US" dirty="0">
              <a:latin typeface="黑体" panose="02010609060101010101" pitchFamily="49" charset="-122"/>
              <a:ea typeface="黑体" panose="02010609060101010101" pitchFamily="49" charset="-122"/>
            </a:endParaRPr>
          </a:p>
        </p:txBody>
      </p:sp>
      <p:sp>
        <p:nvSpPr>
          <p:cNvPr id="10" name="剪去单角的矩形 9"/>
          <p:cNvSpPr/>
          <p:nvPr/>
        </p:nvSpPr>
        <p:spPr>
          <a:xfrm>
            <a:off x="1355942" y="2839571"/>
            <a:ext cx="4794080" cy="739159"/>
          </a:xfrm>
          <a:prstGeom prst="snip1Rect">
            <a:avLst/>
          </a:prstGeom>
          <a:solidFill>
            <a:srgbClr val="FDB812"/>
          </a:solidFill>
          <a:ln>
            <a:solidFill>
              <a:srgbClr val="FDB8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r>
              <a:rPr lang="zh-CN" altLang="zh-CN" b="1" dirty="0" smtClean="0"/>
              <a:t>②</a:t>
            </a:r>
            <a:r>
              <a:rPr lang="zh-CN" altLang="zh-CN" b="1" dirty="0"/>
              <a:t>相同产品造型用不同色彩进行各种分割，形成系列产品。</a:t>
            </a:r>
            <a:endParaRPr lang="zh-CN" altLang="en-US" b="1" dirty="0"/>
          </a:p>
        </p:txBody>
      </p:sp>
      <p:sp>
        <p:nvSpPr>
          <p:cNvPr id="12" name="剪去单角的矩形 11"/>
          <p:cNvSpPr/>
          <p:nvPr/>
        </p:nvSpPr>
        <p:spPr>
          <a:xfrm>
            <a:off x="585444" y="3815821"/>
            <a:ext cx="4732324" cy="701260"/>
          </a:xfrm>
          <a:prstGeom prst="snip1Rect">
            <a:avLst/>
          </a:prstGeom>
          <a:solidFill>
            <a:srgbClr val="FDB812"/>
          </a:solidFill>
          <a:ln>
            <a:solidFill>
              <a:srgbClr val="FDB8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b="1" dirty="0"/>
              <a:t>③模块组合式产品以色彩区分模块，体现产品的组合性能。</a:t>
            </a:r>
            <a:endParaRPr lang="zh-CN" altLang="zh-CN" b="1" dirty="0"/>
          </a:p>
        </p:txBody>
      </p:sp>
      <p:sp>
        <p:nvSpPr>
          <p:cNvPr id="13" name="剪去单角的矩形 12"/>
          <p:cNvSpPr/>
          <p:nvPr/>
        </p:nvSpPr>
        <p:spPr>
          <a:xfrm>
            <a:off x="1355942" y="4720627"/>
            <a:ext cx="4631323" cy="658709"/>
          </a:xfrm>
          <a:prstGeom prst="snip1Rect">
            <a:avLst/>
          </a:prstGeom>
          <a:solidFill>
            <a:srgbClr val="FDB812"/>
          </a:solidFill>
          <a:ln>
            <a:solidFill>
              <a:srgbClr val="FDB81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b="1" dirty="0"/>
              <a:t>④以色彩进行装饰，以产生富有特征的视觉效果。</a:t>
            </a:r>
            <a:endParaRPr lang="zh-CN" altLang="zh-CN" b="1" dirty="0"/>
          </a:p>
        </p:txBody>
      </p:sp>
      <p:pic>
        <p:nvPicPr>
          <p:cNvPr id="11266" name="Picture 2" descr="iPod Nano  Second Generation – 200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37356" y="1536511"/>
            <a:ext cx="4204755" cy="3183932"/>
          </a:xfrm>
          <a:prstGeom prst="rect">
            <a:avLst/>
          </a:prstGeom>
        </p:spPr>
        <p:style>
          <a:lnRef idx="2">
            <a:schemeClr val="accent6"/>
          </a:lnRef>
          <a:fillRef idx="1">
            <a:schemeClr val="lt1"/>
          </a:fillRef>
          <a:effectRef idx="0">
            <a:schemeClr val="accent6"/>
          </a:effectRef>
          <a:fontRef idx="minor">
            <a:schemeClr val="dk1"/>
          </a:fontRef>
        </p:style>
      </p:pic>
      <p:sp>
        <p:nvSpPr>
          <p:cNvPr id="6" name="TextBox 5"/>
          <p:cNvSpPr txBox="1"/>
          <p:nvPr/>
        </p:nvSpPr>
        <p:spPr>
          <a:xfrm>
            <a:off x="7730696" y="4817341"/>
            <a:ext cx="2848707" cy="923330"/>
          </a:xfrm>
          <a:prstGeom prst="rect">
            <a:avLst/>
          </a:prstGeom>
          <a:noFill/>
        </p:spPr>
        <p:txBody>
          <a:bodyPr wrap="square" rtlCol="0">
            <a:spAutoFit/>
          </a:bodyPr>
          <a:lstStyle/>
          <a:p>
            <a:r>
              <a:rPr lang="zh-CN" altLang="zh-CN" dirty="0">
                <a:solidFill>
                  <a:srgbClr val="FF0000"/>
                </a:solidFill>
              </a:rPr>
              <a:t>图</a:t>
            </a:r>
            <a:r>
              <a:rPr lang="en-US" altLang="zh-CN" dirty="0">
                <a:solidFill>
                  <a:srgbClr val="FF0000"/>
                </a:solidFill>
              </a:rPr>
              <a:t>1-17  </a:t>
            </a:r>
            <a:r>
              <a:rPr lang="en-US" altLang="zh-CN" dirty="0" smtClean="0">
                <a:solidFill>
                  <a:srgbClr val="FF0000"/>
                </a:solidFill>
              </a:rPr>
              <a:t> </a:t>
            </a:r>
            <a:r>
              <a:rPr lang="en-US" altLang="zh-CN" dirty="0" smtClean="0"/>
              <a:t>iPod </a:t>
            </a:r>
            <a:r>
              <a:rPr lang="en-US" altLang="zh-CN" dirty="0"/>
              <a:t>Nano  Second Generation </a:t>
            </a:r>
            <a:r>
              <a:rPr lang="zh-CN" altLang="zh-CN" dirty="0"/>
              <a:t>（</a:t>
            </a:r>
            <a:r>
              <a:rPr lang="en-US" altLang="zh-CN" dirty="0"/>
              <a:t>2006</a:t>
            </a:r>
            <a:r>
              <a:rPr lang="zh-CN" altLang="zh-CN" dirty="0"/>
              <a:t>年） </a:t>
            </a:r>
            <a:endParaRPr lang="zh-CN" altLang="zh-CN" dirty="0"/>
          </a:p>
          <a:p>
            <a:endParaRPr lang="zh-CN" altLang="en-US" dirty="0"/>
          </a:p>
        </p:txBody>
      </p:sp>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6235890" y="1595443"/>
            <a:ext cx="5275385" cy="3111500"/>
          </a:xfrm>
          <a:prstGeom prst="rect">
            <a:avLst/>
          </a:prstGeom>
          <a:noFill/>
        </p:spPr>
        <p:txBody>
          <a:bodyPr wrap="square" rtlCol="0">
            <a:spAutoFit/>
          </a:bodyPr>
          <a:lstStyle/>
          <a:p>
            <a:r>
              <a:rPr lang="en-US" altLang="zh-CN" dirty="0" smtClean="0"/>
              <a:t>         </a:t>
            </a:r>
            <a:r>
              <a:rPr lang="zh-CN" altLang="zh-CN" dirty="0" smtClean="0">
                <a:latin typeface="黑体" panose="02010609060101010101" pitchFamily="49" charset="-122"/>
                <a:ea typeface="黑体" panose="02010609060101010101" pitchFamily="49" charset="-122"/>
              </a:rPr>
              <a:t>对</a:t>
            </a:r>
            <a:r>
              <a:rPr lang="zh-CN" altLang="zh-CN" dirty="0">
                <a:latin typeface="黑体" panose="02010609060101010101" pitchFamily="49" charset="-122"/>
                <a:ea typeface="黑体" panose="02010609060101010101" pitchFamily="49" charset="-122"/>
              </a:rPr>
              <a:t>色彩分类一般将橙、红、黄等能够给人以温暖感觉的色彩称为“暖色”。相反，蓝、蓝绿、蓝紫等颜色则被称为“冷色”。而绿、紫等色因在冷暖倾向上居中，所以被称为“中性色”。“暖色”不但给人感觉温暖，而且能够给人扩大、开朗、接近的印象。与“暖色”的特点相反，“冷色”具有冷静、收缩、疏远的感觉。冷暖差别各异的没一种色彩又有其不同的特征，可以诱导人们依据个人的生活经验产生不同的联想，从而对人形成不同的影响力。</a:t>
            </a:r>
            <a:endParaRPr lang="zh-CN" altLang="zh-CN" dirty="0">
              <a:latin typeface="黑体" panose="02010609060101010101" pitchFamily="49" charset="-122"/>
              <a:ea typeface="黑体" panose="02010609060101010101" pitchFamily="49" charset="-122"/>
            </a:endParaRPr>
          </a:p>
          <a:p>
            <a:endParaRPr lang="zh-CN" altLang="en-US" dirty="0"/>
          </a:p>
        </p:txBody>
      </p:sp>
      <p:pic>
        <p:nvPicPr>
          <p:cNvPr id="12290" name="Picture 2" descr="orca迷你订书机"/>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51166" y="1596026"/>
            <a:ext cx="4723769" cy="352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828697" y="5420143"/>
            <a:ext cx="2502095" cy="369332"/>
          </a:xfrm>
          <a:prstGeom prst="rect">
            <a:avLst/>
          </a:prstGeom>
        </p:spPr>
        <p:txBody>
          <a:bodyPr wrap="none">
            <a:spAutoFit/>
          </a:bodyPr>
          <a:lstStyle/>
          <a:p>
            <a:r>
              <a:rPr lang="zh-CN" altLang="zh-CN" dirty="0">
                <a:solidFill>
                  <a:srgbClr val="FF0000"/>
                </a:solidFill>
              </a:rPr>
              <a:t>图</a:t>
            </a:r>
            <a:r>
              <a:rPr lang="en-US" altLang="zh-CN" dirty="0">
                <a:solidFill>
                  <a:srgbClr val="FF0000"/>
                </a:solidFill>
              </a:rPr>
              <a:t>1-18 </a:t>
            </a:r>
            <a:r>
              <a:rPr lang="en-US" altLang="zh-CN" dirty="0" smtClean="0">
                <a:solidFill>
                  <a:srgbClr val="FF0000"/>
                </a:solidFill>
              </a:rPr>
              <a:t> </a:t>
            </a:r>
            <a:r>
              <a:rPr lang="en-US" altLang="zh-CN" dirty="0" smtClean="0"/>
              <a:t>orca</a:t>
            </a:r>
            <a:r>
              <a:rPr lang="zh-CN" altLang="zh-CN" dirty="0"/>
              <a:t>迷你订书机</a:t>
            </a:r>
            <a:endParaRPr lang="zh-CN" altLang="zh-CN" dirty="0"/>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314" name="Picture 2" descr="CHERRIES CHAIR     MU (Wooden Chair)"/>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5925" y="1002030"/>
            <a:ext cx="2272665" cy="284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920015" y="3848931"/>
            <a:ext cx="1310056" cy="646331"/>
          </a:xfrm>
          <a:prstGeom prst="rect">
            <a:avLst/>
          </a:prstGeom>
          <a:noFill/>
        </p:spPr>
        <p:txBody>
          <a:bodyPr wrap="square" rtlCol="0">
            <a:spAutoFit/>
          </a:bodyPr>
          <a:lstStyle/>
          <a:p>
            <a:pPr lvl="0"/>
            <a:r>
              <a:rPr lang="zh-CN" altLang="en-US" b="1" dirty="0" smtClean="0"/>
              <a:t>（</a:t>
            </a:r>
            <a:r>
              <a:rPr lang="en-US" altLang="zh-CN" b="1" dirty="0" smtClean="0"/>
              <a:t>1</a:t>
            </a:r>
            <a:r>
              <a:rPr lang="zh-CN" altLang="en-US" b="1" dirty="0" smtClean="0"/>
              <a:t>）</a:t>
            </a:r>
            <a:r>
              <a:rPr lang="zh-CN" altLang="zh-CN" b="1" dirty="0" smtClean="0"/>
              <a:t>红色</a:t>
            </a:r>
            <a:endParaRPr lang="zh-CN" altLang="zh-CN" b="1" dirty="0"/>
          </a:p>
          <a:p>
            <a:endParaRPr lang="zh-CN" altLang="en-US" dirty="0"/>
          </a:p>
        </p:txBody>
      </p:sp>
      <p:sp>
        <p:nvSpPr>
          <p:cNvPr id="5" name="TextBox 4"/>
          <p:cNvSpPr txBox="1"/>
          <p:nvPr/>
        </p:nvSpPr>
        <p:spPr>
          <a:xfrm>
            <a:off x="415721" y="4048857"/>
            <a:ext cx="2494534" cy="2369880"/>
          </a:xfrm>
          <a:prstGeom prst="rect">
            <a:avLst/>
          </a:prstGeom>
          <a:noFill/>
        </p:spPr>
        <p:txBody>
          <a:bodyPr wrap="square" rtlCol="0">
            <a:spAutoFit/>
          </a:bodyPr>
          <a:lstStyle/>
          <a:p>
            <a:r>
              <a:rPr lang="en-US" altLang="zh-CN" dirty="0" smtClean="0"/>
              <a:t>       </a:t>
            </a:r>
            <a:r>
              <a:rPr lang="zh-CN" altLang="zh-CN" sz="1400" dirty="0" smtClean="0">
                <a:latin typeface="黑体" panose="02010609060101010101" pitchFamily="49" charset="-122"/>
                <a:ea typeface="黑体" panose="02010609060101010101" pitchFamily="49" charset="-122"/>
              </a:rPr>
              <a:t>红色</a:t>
            </a:r>
            <a:r>
              <a:rPr lang="zh-CN" altLang="zh-CN" sz="1400" dirty="0">
                <a:latin typeface="黑体" panose="02010609060101010101" pitchFamily="49" charset="-122"/>
                <a:ea typeface="黑体" panose="02010609060101010101" pitchFamily="49" charset="-122"/>
              </a:rPr>
              <a:t>可以使人联想到火焰、花朵、果实、鲜血等多种事物，可以给人以温暖、喜庆、甜蜜或危险等不同的感受。在立体形态设计中，红色能引人注意，使人兴奋，可以诱发人产生激动的情绪。大面积的红色使人心情紧张情绪烦躁，并且能够导致视觉疲劳。</a:t>
            </a:r>
            <a:endParaRPr lang="zh-CN" altLang="zh-CN" sz="1400" dirty="0">
              <a:latin typeface="黑体" panose="02010609060101010101" pitchFamily="49" charset="-122"/>
              <a:ea typeface="黑体" panose="02010609060101010101" pitchFamily="49" charset="-122"/>
            </a:endParaRPr>
          </a:p>
          <a:p>
            <a:endParaRPr lang="zh-CN" altLang="en-US" dirty="0"/>
          </a:p>
        </p:txBody>
      </p:sp>
      <p:sp>
        <p:nvSpPr>
          <p:cNvPr id="6" name="TextBox 5"/>
          <p:cNvSpPr txBox="1"/>
          <p:nvPr/>
        </p:nvSpPr>
        <p:spPr>
          <a:xfrm>
            <a:off x="2910255" y="3048662"/>
            <a:ext cx="1943098" cy="520065"/>
          </a:xfrm>
          <a:prstGeom prst="rect">
            <a:avLst/>
          </a:prstGeom>
          <a:noFill/>
        </p:spPr>
        <p:txBody>
          <a:bodyPr wrap="square" rtlCol="0">
            <a:spAutoFit/>
          </a:bodyPr>
          <a:lstStyle/>
          <a:p>
            <a:endParaRPr lang="zh-CN" altLang="zh-CN" sz="1400" dirty="0"/>
          </a:p>
          <a:p>
            <a:endParaRPr lang="zh-CN" altLang="en-US" sz="1400" dirty="0"/>
          </a:p>
        </p:txBody>
      </p:sp>
      <p:pic>
        <p:nvPicPr>
          <p:cNvPr id="13315" name="Picture 3" descr="Meta MoCo 产品设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0430" y="1160780"/>
            <a:ext cx="2702560" cy="223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142941" y="1160821"/>
            <a:ext cx="1239716" cy="646331"/>
          </a:xfrm>
          <a:prstGeom prst="rect">
            <a:avLst/>
          </a:prstGeom>
          <a:noFill/>
        </p:spPr>
        <p:txBody>
          <a:bodyPr wrap="square" rtlCol="0">
            <a:spAutoFit/>
          </a:bodyPr>
          <a:lstStyle/>
          <a:p>
            <a:pPr lvl="0"/>
            <a:r>
              <a:rPr lang="zh-CN" altLang="en-US" b="1" dirty="0" smtClean="0"/>
              <a:t>（</a:t>
            </a:r>
            <a:r>
              <a:rPr lang="en-US" altLang="zh-CN" b="1" dirty="0" smtClean="0"/>
              <a:t>2</a:t>
            </a:r>
            <a:r>
              <a:rPr lang="zh-CN" altLang="en-US" b="1" dirty="0" smtClean="0"/>
              <a:t>）</a:t>
            </a:r>
            <a:r>
              <a:rPr lang="zh-CN" altLang="zh-CN" b="1" dirty="0" smtClean="0"/>
              <a:t>黄色</a:t>
            </a:r>
            <a:endParaRPr lang="zh-CN" altLang="zh-CN" b="1" dirty="0"/>
          </a:p>
          <a:p>
            <a:endParaRPr lang="zh-CN" altLang="en-US" dirty="0"/>
          </a:p>
        </p:txBody>
      </p:sp>
      <p:sp>
        <p:nvSpPr>
          <p:cNvPr id="8" name="TextBox 7"/>
          <p:cNvSpPr txBox="1"/>
          <p:nvPr/>
        </p:nvSpPr>
        <p:spPr>
          <a:xfrm>
            <a:off x="6455066" y="1483985"/>
            <a:ext cx="5462271" cy="1877437"/>
          </a:xfrm>
          <a:prstGeom prst="rect">
            <a:avLst/>
          </a:prstGeom>
          <a:noFill/>
        </p:spPr>
        <p:txBody>
          <a:bodyPr wrap="square" rtlCol="0">
            <a:spAutoFit/>
          </a:bodyPr>
          <a:lstStyle/>
          <a:p>
            <a:r>
              <a:rPr lang="en-US" altLang="zh-CN" sz="1400" dirty="0" smtClean="0">
                <a:latin typeface="黑体" panose="02010609060101010101" pitchFamily="49" charset="-122"/>
                <a:ea typeface="黑体" panose="02010609060101010101" pitchFamily="49" charset="-122"/>
              </a:rPr>
              <a:t>    </a:t>
            </a:r>
            <a:r>
              <a:rPr lang="zh-CN" altLang="zh-CN" sz="1400" dirty="0" smtClean="0">
                <a:latin typeface="黑体" panose="02010609060101010101" pitchFamily="49" charset="-122"/>
                <a:ea typeface="黑体" panose="02010609060101010101" pitchFamily="49" charset="-122"/>
              </a:rPr>
              <a:t>黄色</a:t>
            </a:r>
            <a:r>
              <a:rPr lang="zh-CN" altLang="zh-CN" sz="1400" dirty="0">
                <a:latin typeface="黑体" panose="02010609060101010101" pitchFamily="49" charset="-122"/>
                <a:ea typeface="黑体" panose="02010609060101010101" pitchFamily="49" charset="-122"/>
              </a:rPr>
              <a:t>给人以明亮、轻快、扩张的知觉印象，可以使人联想到阳光、麦浪、财富、尊贵，以及宗教、奢侈、下流、迷信等不同的内容。黄色的性格高傲而敏感，只要在纯黄色中混入少量的其他任何色，其色相感和色的性格就会发生很明显的变化。在所有的色彩关系中，黄色与黑色的互相配合是知觉度最高的一对色彩。因此，在目的构成中，黄色与黑色的配合经常被应用于交通提示标志、交通工具，以及需要引起人们注意的工程设施上。</a:t>
            </a:r>
            <a:endParaRPr lang="zh-CN" altLang="zh-CN" sz="1400" dirty="0">
              <a:latin typeface="黑体" panose="02010609060101010101" pitchFamily="49" charset="-122"/>
              <a:ea typeface="黑体" panose="02010609060101010101" pitchFamily="49" charset="-122"/>
            </a:endParaRPr>
          </a:p>
          <a:p>
            <a:endParaRPr lang="zh-CN" altLang="en-US" dirty="0"/>
          </a:p>
        </p:txBody>
      </p:sp>
      <p:pic>
        <p:nvPicPr>
          <p:cNvPr id="13316" name="Picture 4" descr="20070415_113001_19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8780" y="3848881"/>
            <a:ext cx="3045031" cy="190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6313682" y="3848904"/>
            <a:ext cx="1426551" cy="646331"/>
          </a:xfrm>
          <a:prstGeom prst="rect">
            <a:avLst/>
          </a:prstGeom>
          <a:noFill/>
        </p:spPr>
        <p:txBody>
          <a:bodyPr wrap="square" rtlCol="0">
            <a:spAutoFit/>
          </a:bodyPr>
          <a:lstStyle/>
          <a:p>
            <a:pPr lvl="0"/>
            <a:r>
              <a:rPr lang="zh-CN" altLang="en-US" b="1" dirty="0" smtClean="0"/>
              <a:t>（</a:t>
            </a:r>
            <a:r>
              <a:rPr lang="en-US" altLang="zh-CN" b="1" dirty="0"/>
              <a:t>3</a:t>
            </a:r>
            <a:r>
              <a:rPr lang="zh-CN" altLang="en-US" b="1" dirty="0" smtClean="0"/>
              <a:t>） </a:t>
            </a:r>
            <a:r>
              <a:rPr lang="zh-CN" altLang="en-US" b="1" dirty="0"/>
              <a:t>蓝色</a:t>
            </a:r>
            <a:endParaRPr lang="zh-CN" altLang="zh-CN" b="1" dirty="0"/>
          </a:p>
          <a:p>
            <a:endParaRPr lang="zh-CN" altLang="en-US" dirty="0"/>
          </a:p>
        </p:txBody>
      </p:sp>
      <p:sp>
        <p:nvSpPr>
          <p:cNvPr id="11" name="TextBox 10"/>
          <p:cNvSpPr txBox="1"/>
          <p:nvPr/>
        </p:nvSpPr>
        <p:spPr>
          <a:xfrm>
            <a:off x="6575716" y="4464099"/>
            <a:ext cx="5174275" cy="1231106"/>
          </a:xfrm>
          <a:prstGeom prst="rect">
            <a:avLst/>
          </a:prstGeom>
          <a:noFill/>
        </p:spPr>
        <p:txBody>
          <a:bodyPr wrap="square" rtlCol="0">
            <a:spAutoFit/>
          </a:bodyPr>
          <a:lstStyle/>
          <a:p>
            <a:r>
              <a:rPr lang="en-US" altLang="zh-CN" sz="1400" dirty="0" smtClean="0">
                <a:latin typeface="黑体" panose="02010609060101010101" pitchFamily="49" charset="-122"/>
                <a:ea typeface="黑体" panose="02010609060101010101" pitchFamily="49" charset="-122"/>
              </a:rPr>
              <a:t>    </a:t>
            </a:r>
            <a:r>
              <a:rPr lang="zh-CN" altLang="zh-CN" sz="1400" dirty="0" smtClean="0">
                <a:latin typeface="黑体" panose="02010609060101010101" pitchFamily="49" charset="-122"/>
                <a:ea typeface="黑体" panose="02010609060101010101" pitchFamily="49" charset="-122"/>
              </a:rPr>
              <a:t>蓝色</a:t>
            </a:r>
            <a:r>
              <a:rPr lang="zh-CN" altLang="zh-CN" sz="1400" dirty="0">
                <a:latin typeface="黑体" panose="02010609060101010101" pitchFamily="49" charset="-122"/>
                <a:ea typeface="黑体" panose="02010609060101010101" pitchFamily="49" charset="-122"/>
              </a:rPr>
              <a:t>属于冷色之极，具有比较强的理性意味，是一种有助于人们头脑冷静的色。蓝色常常使人联想到天空、海洋、远山、月夜、等博大或悠远的景色，可以给人以凉爽、开阔、洁净、透明，或者内向、孤寂等不同的感受。</a:t>
            </a:r>
            <a:endParaRPr lang="zh-CN" altLang="zh-CN" sz="1400" dirty="0">
              <a:latin typeface="黑体" panose="02010609060101010101" pitchFamily="49" charset="-122"/>
              <a:ea typeface="黑体" panose="02010609060101010101" pitchFamily="49" charset="-122"/>
            </a:endParaRPr>
          </a:p>
          <a:p>
            <a:endParaRPr lang="zh-CN" altLang="en-US" dirty="0"/>
          </a:p>
        </p:txBody>
      </p:sp>
      <p:sp>
        <p:nvSpPr>
          <p:cNvPr id="2" name="文本框 1"/>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38" name="Picture 2" descr="OKA的衣帽架00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17941" y="914324"/>
            <a:ext cx="1703408" cy="1703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3" descr="OKA的衣帽架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1653" y="914324"/>
            <a:ext cx="1709983" cy="1709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922563" y="2622322"/>
            <a:ext cx="1633739" cy="646331"/>
          </a:xfrm>
          <a:prstGeom prst="rect">
            <a:avLst/>
          </a:prstGeom>
          <a:noFill/>
        </p:spPr>
        <p:txBody>
          <a:bodyPr wrap="square" rtlCol="0">
            <a:spAutoFit/>
          </a:bodyPr>
          <a:lstStyle/>
          <a:p>
            <a:pPr lvl="0"/>
            <a:r>
              <a:rPr lang="zh-CN" altLang="en-US" b="1" dirty="0" smtClean="0"/>
              <a:t>（</a:t>
            </a:r>
            <a:r>
              <a:rPr lang="en-US" altLang="zh-CN" b="1" dirty="0" smtClean="0"/>
              <a:t>4</a:t>
            </a:r>
            <a:r>
              <a:rPr lang="zh-CN" altLang="en-US" b="1" dirty="0" smtClean="0"/>
              <a:t>）</a:t>
            </a:r>
            <a:r>
              <a:rPr lang="zh-CN" altLang="zh-CN" b="1" dirty="0" smtClean="0"/>
              <a:t>绿色</a:t>
            </a:r>
            <a:endParaRPr lang="zh-CN" altLang="zh-CN" b="1" dirty="0"/>
          </a:p>
          <a:p>
            <a:endParaRPr lang="zh-CN" altLang="en-US" dirty="0"/>
          </a:p>
        </p:txBody>
      </p:sp>
      <p:sp>
        <p:nvSpPr>
          <p:cNvPr id="13" name="TextBox 12"/>
          <p:cNvSpPr txBox="1"/>
          <p:nvPr/>
        </p:nvSpPr>
        <p:spPr>
          <a:xfrm>
            <a:off x="896476" y="2945487"/>
            <a:ext cx="3672606" cy="1877437"/>
          </a:xfrm>
          <a:prstGeom prst="rect">
            <a:avLst/>
          </a:prstGeom>
          <a:noFill/>
        </p:spPr>
        <p:txBody>
          <a:bodyPr wrap="square" rtlCol="0">
            <a:spAutoFit/>
          </a:bodyPr>
          <a:lstStyle/>
          <a:p>
            <a:r>
              <a:rPr lang="en-US" altLang="zh-CN" dirty="0" smtClean="0"/>
              <a:t>        </a:t>
            </a:r>
            <a:r>
              <a:rPr lang="zh-CN" altLang="zh-CN" sz="1600" dirty="0" smtClean="0">
                <a:latin typeface="黑体" panose="02010609060101010101" pitchFamily="49" charset="-122"/>
                <a:ea typeface="黑体" panose="02010609060101010101" pitchFamily="49" charset="-122"/>
              </a:rPr>
              <a:t>绿色</a:t>
            </a:r>
            <a:r>
              <a:rPr lang="zh-CN" altLang="zh-CN" sz="1600" dirty="0">
                <a:latin typeface="黑体" panose="02010609060101010101" pitchFamily="49" charset="-122"/>
                <a:ea typeface="黑体" panose="02010609060101010101" pitchFamily="49" charset="-122"/>
              </a:rPr>
              <a:t>对人的视觉刺激居中，是一种能使人心情放松，有助于人们心理平和的色。绿色可以使人联想到树木、田野、草原、春天等大自然中的美好景观，给人以健康、安全、卫生、生命力旺盛等方面的感受。</a:t>
            </a:r>
            <a:endParaRPr lang="zh-CN" altLang="zh-CN" sz="1600" dirty="0">
              <a:latin typeface="黑体" panose="02010609060101010101" pitchFamily="49" charset="-122"/>
              <a:ea typeface="黑体" panose="02010609060101010101" pitchFamily="49" charset="-122"/>
            </a:endParaRPr>
          </a:p>
          <a:p>
            <a:endParaRPr lang="zh-CN" altLang="en-US" dirty="0"/>
          </a:p>
        </p:txBody>
      </p:sp>
      <p:sp>
        <p:nvSpPr>
          <p:cNvPr id="20" name="TextBox 19"/>
          <p:cNvSpPr txBox="1"/>
          <p:nvPr/>
        </p:nvSpPr>
        <p:spPr>
          <a:xfrm>
            <a:off x="1922563" y="4462685"/>
            <a:ext cx="1633739" cy="646331"/>
          </a:xfrm>
          <a:prstGeom prst="rect">
            <a:avLst/>
          </a:prstGeom>
          <a:noFill/>
        </p:spPr>
        <p:txBody>
          <a:bodyPr wrap="square" rtlCol="0">
            <a:spAutoFit/>
          </a:bodyPr>
          <a:lstStyle/>
          <a:p>
            <a:pPr lvl="0"/>
            <a:r>
              <a:rPr lang="zh-CN" altLang="en-US" b="1" dirty="0" smtClean="0"/>
              <a:t>（</a:t>
            </a:r>
            <a:r>
              <a:rPr lang="en-US" altLang="zh-CN" b="1" dirty="0"/>
              <a:t>5</a:t>
            </a:r>
            <a:r>
              <a:rPr lang="zh-CN" altLang="en-US" b="1" dirty="0" smtClean="0"/>
              <a:t>）</a:t>
            </a:r>
            <a:r>
              <a:rPr lang="zh-CN" altLang="en-US" b="1" dirty="0"/>
              <a:t>橙色</a:t>
            </a:r>
            <a:endParaRPr lang="zh-CN" altLang="zh-CN" b="1" dirty="0"/>
          </a:p>
          <a:p>
            <a:endParaRPr lang="zh-CN" altLang="en-US" dirty="0"/>
          </a:p>
        </p:txBody>
      </p:sp>
      <p:sp>
        <p:nvSpPr>
          <p:cNvPr id="14" name="TextBox 13"/>
          <p:cNvSpPr txBox="1"/>
          <p:nvPr/>
        </p:nvSpPr>
        <p:spPr>
          <a:xfrm>
            <a:off x="896476" y="4818870"/>
            <a:ext cx="3672606" cy="1323439"/>
          </a:xfrm>
          <a:prstGeom prst="rect">
            <a:avLst/>
          </a:prstGeom>
          <a:noFill/>
        </p:spPr>
        <p:txBody>
          <a:bodyPr wrap="square" rtlCol="0">
            <a:spAutoFit/>
          </a:bodyPr>
          <a:lstStyle/>
          <a:p>
            <a:r>
              <a:rPr lang="en-US" altLang="zh-CN" sz="1600" dirty="0" smtClean="0">
                <a:latin typeface="黑体" panose="02010609060101010101" pitchFamily="49" charset="-122"/>
                <a:ea typeface="黑体" panose="02010609060101010101" pitchFamily="49" charset="-122"/>
              </a:rPr>
              <a:t>    </a:t>
            </a:r>
            <a:r>
              <a:rPr lang="zh-CN" altLang="zh-CN" sz="1600" dirty="0" smtClean="0">
                <a:latin typeface="黑体" panose="02010609060101010101" pitchFamily="49" charset="-122"/>
                <a:ea typeface="黑体" panose="02010609060101010101" pitchFamily="49" charset="-122"/>
              </a:rPr>
              <a:t>橙色</a:t>
            </a:r>
            <a:r>
              <a:rPr lang="zh-CN" altLang="zh-CN" sz="1600" dirty="0">
                <a:latin typeface="黑体" panose="02010609060101010101" pitchFamily="49" charset="-122"/>
                <a:ea typeface="黑体" panose="02010609060101010101" pitchFamily="49" charset="-122"/>
              </a:rPr>
              <a:t>是各种色彩中最暖的色，给人的印象是豁达、亮丽、注目性强，经常使人与香甜、饱满、热烈、奔放的事物相联系，很容易给环境营造出一种温暖、热情有活力的知觉印象</a:t>
            </a:r>
            <a:r>
              <a:rPr lang="zh-CN" altLang="zh-CN" sz="1600" dirty="0" smtClean="0">
                <a:latin typeface="黑体" panose="02010609060101010101" pitchFamily="49" charset="-122"/>
                <a:ea typeface="黑体" panose="02010609060101010101" pitchFamily="49" charset="-122"/>
              </a:rPr>
              <a:t>。</a:t>
            </a:r>
            <a:endParaRPr lang="zh-CN" altLang="zh-CN" sz="1600" dirty="0">
              <a:latin typeface="黑体" panose="02010609060101010101" pitchFamily="49" charset="-122"/>
              <a:ea typeface="黑体" panose="02010609060101010101" pitchFamily="49" charset="-122"/>
            </a:endParaRPr>
          </a:p>
        </p:txBody>
      </p:sp>
      <p:sp>
        <p:nvSpPr>
          <p:cNvPr id="22" name="TextBox 21"/>
          <p:cNvSpPr txBox="1"/>
          <p:nvPr/>
        </p:nvSpPr>
        <p:spPr>
          <a:xfrm>
            <a:off x="4984401" y="874953"/>
            <a:ext cx="1633739" cy="646331"/>
          </a:xfrm>
          <a:prstGeom prst="rect">
            <a:avLst/>
          </a:prstGeom>
          <a:noFill/>
        </p:spPr>
        <p:txBody>
          <a:bodyPr wrap="square" rtlCol="0">
            <a:spAutoFit/>
          </a:bodyPr>
          <a:lstStyle/>
          <a:p>
            <a:pPr lvl="0"/>
            <a:r>
              <a:rPr lang="zh-CN" altLang="en-US" b="1" dirty="0" smtClean="0"/>
              <a:t>（</a:t>
            </a:r>
            <a:r>
              <a:rPr lang="en-US" altLang="zh-CN" b="1" dirty="0" smtClean="0"/>
              <a:t>6</a:t>
            </a:r>
            <a:r>
              <a:rPr lang="zh-CN" altLang="en-US" b="1" dirty="0" smtClean="0"/>
              <a:t>）紫色</a:t>
            </a:r>
            <a:endParaRPr lang="zh-CN" altLang="zh-CN" b="1" dirty="0"/>
          </a:p>
          <a:p>
            <a:endParaRPr lang="zh-CN" altLang="en-US" dirty="0"/>
          </a:p>
        </p:txBody>
      </p:sp>
      <p:sp>
        <p:nvSpPr>
          <p:cNvPr id="16" name="TextBox 15"/>
          <p:cNvSpPr txBox="1"/>
          <p:nvPr/>
        </p:nvSpPr>
        <p:spPr>
          <a:xfrm>
            <a:off x="5250935" y="1301266"/>
            <a:ext cx="5677088" cy="1107996"/>
          </a:xfrm>
          <a:prstGeom prst="rect">
            <a:avLst/>
          </a:prstGeom>
          <a:noFill/>
        </p:spPr>
        <p:txBody>
          <a:bodyPr wrap="square" rtlCol="0">
            <a:spAutoFit/>
          </a:bodyPr>
          <a:lstStyle/>
          <a:p>
            <a:r>
              <a:rPr lang="en-US" altLang="zh-CN" sz="1600" dirty="0" smtClean="0">
                <a:latin typeface="黑体" panose="02010609060101010101" pitchFamily="49" charset="-122"/>
                <a:ea typeface="黑体" panose="02010609060101010101" pitchFamily="49" charset="-122"/>
              </a:rPr>
              <a:t>    </a:t>
            </a:r>
            <a:r>
              <a:rPr lang="zh-CN" altLang="zh-CN" sz="1600" dirty="0" smtClean="0">
                <a:latin typeface="黑体" panose="02010609060101010101" pitchFamily="49" charset="-122"/>
                <a:ea typeface="黑体" panose="02010609060101010101" pitchFamily="49" charset="-122"/>
              </a:rPr>
              <a:t>一般</a:t>
            </a:r>
            <a:r>
              <a:rPr lang="zh-CN" altLang="zh-CN" sz="1600" dirty="0">
                <a:latin typeface="黑体" panose="02010609060101010101" pitchFamily="49" charset="-122"/>
                <a:ea typeface="黑体" panose="02010609060101010101" pitchFamily="49" charset="-122"/>
              </a:rPr>
              <a:t>情况下，紫色面积不宜过大，因为大量的紫色容易给人造成一种反常的印象，而且大量的紫色也常常会产生一种压抑、沉闷，甚至恐怖的感觉。</a:t>
            </a:r>
            <a:endParaRPr lang="zh-CN" altLang="zh-CN" sz="1600" dirty="0">
              <a:latin typeface="黑体" panose="02010609060101010101" pitchFamily="49" charset="-122"/>
              <a:ea typeface="黑体" panose="02010609060101010101" pitchFamily="49" charset="-122"/>
            </a:endParaRPr>
          </a:p>
          <a:p>
            <a:endParaRPr lang="zh-CN" altLang="en-US" sz="1600" dirty="0">
              <a:latin typeface="黑体" panose="02010609060101010101" pitchFamily="49" charset="-122"/>
              <a:ea typeface="黑体" panose="02010609060101010101" pitchFamily="49" charset="-122"/>
            </a:endParaRPr>
          </a:p>
        </p:txBody>
      </p:sp>
      <p:sp>
        <p:nvSpPr>
          <p:cNvPr id="24" name="TextBox 23"/>
          <p:cNvSpPr txBox="1"/>
          <p:nvPr/>
        </p:nvSpPr>
        <p:spPr>
          <a:xfrm>
            <a:off x="4984401" y="2255196"/>
            <a:ext cx="1633739" cy="646331"/>
          </a:xfrm>
          <a:prstGeom prst="rect">
            <a:avLst/>
          </a:prstGeom>
          <a:noFill/>
        </p:spPr>
        <p:txBody>
          <a:bodyPr wrap="square" rtlCol="0">
            <a:spAutoFit/>
          </a:bodyPr>
          <a:lstStyle/>
          <a:p>
            <a:pPr lvl="0"/>
            <a:r>
              <a:rPr lang="zh-CN" altLang="en-US" b="1" dirty="0" smtClean="0"/>
              <a:t>（</a:t>
            </a:r>
            <a:r>
              <a:rPr lang="en-US" altLang="zh-CN" b="1" dirty="0"/>
              <a:t>7</a:t>
            </a:r>
            <a:r>
              <a:rPr lang="zh-CN" altLang="en-US" b="1" dirty="0" smtClean="0"/>
              <a:t>）</a:t>
            </a:r>
            <a:r>
              <a:rPr lang="zh-CN" altLang="en-US" b="1" dirty="0"/>
              <a:t>黑</a:t>
            </a:r>
            <a:r>
              <a:rPr lang="zh-CN" altLang="en-US" b="1" dirty="0" smtClean="0"/>
              <a:t>色</a:t>
            </a:r>
            <a:endParaRPr lang="zh-CN" altLang="zh-CN" b="1" dirty="0"/>
          </a:p>
          <a:p>
            <a:endParaRPr lang="zh-CN" altLang="en-US" dirty="0"/>
          </a:p>
        </p:txBody>
      </p:sp>
      <p:sp>
        <p:nvSpPr>
          <p:cNvPr id="25" name="TextBox 24"/>
          <p:cNvSpPr txBox="1"/>
          <p:nvPr/>
        </p:nvSpPr>
        <p:spPr>
          <a:xfrm>
            <a:off x="8554476" y="2787225"/>
            <a:ext cx="3183255" cy="1323439"/>
          </a:xfrm>
          <a:prstGeom prst="rect">
            <a:avLst/>
          </a:prstGeom>
          <a:noFill/>
        </p:spPr>
        <p:txBody>
          <a:bodyPr wrap="square" rtlCol="0">
            <a:spAutoFit/>
          </a:bodyPr>
          <a:lstStyle/>
          <a:p>
            <a:r>
              <a:rPr lang="en-US" altLang="zh-CN" sz="1600" dirty="0" smtClean="0">
                <a:latin typeface="黑体" panose="02010609060101010101" pitchFamily="49" charset="-122"/>
                <a:ea typeface="黑体" panose="02010609060101010101" pitchFamily="49" charset="-122"/>
              </a:rPr>
              <a:t>    </a:t>
            </a:r>
            <a:r>
              <a:rPr lang="zh-CN" altLang="zh-CN" sz="1600" dirty="0" smtClean="0">
                <a:latin typeface="黑体" panose="02010609060101010101" pitchFamily="49" charset="-122"/>
                <a:ea typeface="黑体" panose="02010609060101010101" pitchFamily="49" charset="-122"/>
              </a:rPr>
              <a:t>黑色</a:t>
            </a:r>
            <a:r>
              <a:rPr lang="zh-CN" altLang="zh-CN" sz="1600" dirty="0">
                <a:latin typeface="黑体" panose="02010609060101010101" pitchFamily="49" charset="-122"/>
                <a:ea typeface="黑体" panose="02010609060101010101" pitchFamily="49" charset="-122"/>
              </a:rPr>
              <a:t>能给人以沉稳、严肃、庄重、强硬、等的感觉。但是，如果黑色的面积过大，则有可能形成压抑、郁闷、伤感、恐怖等方面的倾向。</a:t>
            </a:r>
            <a:endParaRPr lang="zh-CN" altLang="zh-CN" sz="1600" dirty="0">
              <a:latin typeface="黑体" panose="02010609060101010101" pitchFamily="49" charset="-122"/>
              <a:ea typeface="黑体" panose="02010609060101010101" pitchFamily="49" charset="-122"/>
            </a:endParaRPr>
          </a:p>
        </p:txBody>
      </p:sp>
      <p:pic>
        <p:nvPicPr>
          <p:cNvPr id="14340" name="Picture 4" descr="兰博基尼Ankonian概念跑车"/>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0283" y="2624198"/>
            <a:ext cx="3172932" cy="204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8554476" y="4271235"/>
            <a:ext cx="3326039" cy="338554"/>
          </a:xfrm>
          <a:prstGeom prst="rect">
            <a:avLst/>
          </a:prstGeom>
        </p:spPr>
        <p:txBody>
          <a:bodyPr wrap="none">
            <a:spAutoFit/>
          </a:bodyPr>
          <a:lstStyle/>
          <a:p>
            <a:r>
              <a:rPr lang="zh-CN" altLang="zh-CN" sz="1600" dirty="0">
                <a:solidFill>
                  <a:srgbClr val="FFC000"/>
                </a:solidFill>
              </a:rPr>
              <a:t>图</a:t>
            </a:r>
            <a:r>
              <a:rPr lang="en-US" altLang="zh-CN" sz="1600" dirty="0">
                <a:solidFill>
                  <a:srgbClr val="FFC000"/>
                </a:solidFill>
              </a:rPr>
              <a:t>1-23 </a:t>
            </a:r>
            <a:r>
              <a:rPr lang="zh-CN" altLang="zh-CN" sz="1600" dirty="0" smtClean="0">
                <a:solidFill>
                  <a:srgbClr val="FFC000"/>
                </a:solidFill>
              </a:rPr>
              <a:t>兰博基尼</a:t>
            </a:r>
            <a:r>
              <a:rPr lang="en-US" altLang="zh-CN" sz="1600" dirty="0" smtClean="0">
                <a:solidFill>
                  <a:srgbClr val="FFC000"/>
                </a:solidFill>
              </a:rPr>
              <a:t>  </a:t>
            </a:r>
            <a:r>
              <a:rPr lang="en-US" altLang="zh-CN" sz="1600" dirty="0" err="1" smtClean="0"/>
              <a:t>Ankonian</a:t>
            </a:r>
            <a:r>
              <a:rPr lang="zh-CN" altLang="zh-CN" sz="1600" dirty="0"/>
              <a:t>概念跑车</a:t>
            </a:r>
            <a:endParaRPr lang="zh-CN" altLang="zh-CN" sz="1600" dirty="0"/>
          </a:p>
        </p:txBody>
      </p:sp>
      <p:sp>
        <p:nvSpPr>
          <p:cNvPr id="28" name="TextBox 27"/>
          <p:cNvSpPr txBox="1"/>
          <p:nvPr/>
        </p:nvSpPr>
        <p:spPr>
          <a:xfrm>
            <a:off x="4984400" y="4829624"/>
            <a:ext cx="1633739" cy="646331"/>
          </a:xfrm>
          <a:prstGeom prst="rect">
            <a:avLst/>
          </a:prstGeom>
          <a:noFill/>
        </p:spPr>
        <p:txBody>
          <a:bodyPr wrap="square" rtlCol="0">
            <a:spAutoFit/>
          </a:bodyPr>
          <a:lstStyle/>
          <a:p>
            <a:pPr lvl="0"/>
            <a:r>
              <a:rPr lang="zh-CN" altLang="en-US" b="1" dirty="0" smtClean="0"/>
              <a:t>（</a:t>
            </a:r>
            <a:r>
              <a:rPr lang="en-US" altLang="zh-CN" b="1" dirty="0" smtClean="0"/>
              <a:t>8</a:t>
            </a:r>
            <a:r>
              <a:rPr lang="zh-CN" altLang="en-US" b="1" dirty="0" smtClean="0"/>
              <a:t>）白色</a:t>
            </a:r>
            <a:endParaRPr lang="zh-CN" altLang="zh-CN" b="1" dirty="0"/>
          </a:p>
          <a:p>
            <a:endParaRPr lang="zh-CN" altLang="en-US" dirty="0"/>
          </a:p>
        </p:txBody>
      </p:sp>
      <p:sp>
        <p:nvSpPr>
          <p:cNvPr id="18" name="TextBox 17"/>
          <p:cNvSpPr txBox="1"/>
          <p:nvPr/>
        </p:nvSpPr>
        <p:spPr>
          <a:xfrm>
            <a:off x="5260284" y="5186305"/>
            <a:ext cx="6166224" cy="861774"/>
          </a:xfrm>
          <a:prstGeom prst="rect">
            <a:avLst/>
          </a:prstGeom>
          <a:noFill/>
        </p:spPr>
        <p:txBody>
          <a:bodyPr wrap="square" rtlCol="0">
            <a:spAutoFit/>
          </a:bodyPr>
          <a:lstStyle/>
          <a:p>
            <a:r>
              <a:rPr lang="zh-CN" altLang="zh-CN" sz="1600" dirty="0">
                <a:latin typeface="黑体" panose="02010609060101010101" pitchFamily="49" charset="-122"/>
                <a:ea typeface="黑体" panose="02010609060101010101" pitchFamily="49" charset="-122"/>
              </a:rPr>
              <a:t>白色给人的感觉是明亮而纯洁。利用白色可以营造出一种朴素、高雅、真诚的氛围。</a:t>
            </a:r>
            <a:endParaRPr lang="zh-CN" altLang="zh-CN" sz="1600" dirty="0">
              <a:latin typeface="黑体" panose="02010609060101010101" pitchFamily="49" charset="-122"/>
              <a:ea typeface="黑体" panose="02010609060101010101" pitchFamily="49" charset="-122"/>
            </a:endParaRPr>
          </a:p>
          <a:p>
            <a:endParaRPr lang="zh-CN" altLang="en-US" dirty="0"/>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791308" y="927099"/>
            <a:ext cx="1644162" cy="646331"/>
          </a:xfrm>
          <a:prstGeom prst="rect">
            <a:avLst/>
          </a:prstGeom>
          <a:noFill/>
        </p:spPr>
        <p:txBody>
          <a:bodyPr wrap="square" rtlCol="0">
            <a:spAutoFit/>
          </a:bodyPr>
          <a:lstStyle/>
          <a:p>
            <a:r>
              <a:rPr lang="zh-CN" altLang="zh-CN" b="1" dirty="0"/>
              <a:t>（</a:t>
            </a:r>
            <a:r>
              <a:rPr lang="en-US" altLang="zh-CN" b="1" dirty="0"/>
              <a:t>9</a:t>
            </a:r>
            <a:r>
              <a:rPr lang="zh-CN" altLang="zh-CN" b="1" dirty="0"/>
              <a:t>）灰色</a:t>
            </a:r>
            <a:endParaRPr lang="zh-CN" altLang="zh-CN" b="1" dirty="0"/>
          </a:p>
          <a:p>
            <a:endParaRPr lang="zh-CN" altLang="en-US" dirty="0"/>
          </a:p>
        </p:txBody>
      </p:sp>
      <p:sp>
        <p:nvSpPr>
          <p:cNvPr id="3" name="TextBox 2"/>
          <p:cNvSpPr txBox="1"/>
          <p:nvPr/>
        </p:nvSpPr>
        <p:spPr>
          <a:xfrm>
            <a:off x="1209490" y="1346979"/>
            <a:ext cx="10093571" cy="1477328"/>
          </a:xfrm>
          <a:prstGeom prst="rect">
            <a:avLst/>
          </a:prstGeom>
          <a:noFill/>
        </p:spPr>
        <p:txBody>
          <a:bodyPr wrap="square" rtlCol="0">
            <a:spAutoFit/>
          </a:bodyPr>
          <a:lstStyle/>
          <a:p>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灰色</a:t>
            </a:r>
            <a:r>
              <a:rPr lang="zh-CN" altLang="zh-CN" dirty="0">
                <a:latin typeface="黑体" panose="02010609060101010101" pitchFamily="49" charset="-122"/>
                <a:ea typeface="黑体" panose="02010609060101010101" pitchFamily="49" charset="-122"/>
              </a:rPr>
              <a:t>是成分复杂、地位中庸的色，给人的印象是含蓄、随和、谦虚。灰色所有的这种含蓄、随和、谦虚的特点，使其很容易与其他任何色彩相配合，也适合成为各种鲜艳色彩的背景。如果在红、橙、黄、绿、蓝、紫色中分别调入灰，可以使各种色彩趋向于沉稳、含蓄，以至于成为幽雅不失明确色彩倾向的各种含灰色。</a:t>
            </a:r>
            <a:endParaRPr lang="zh-CN" altLang="zh-CN" dirty="0">
              <a:latin typeface="黑体" panose="02010609060101010101" pitchFamily="49" charset="-122"/>
              <a:ea typeface="黑体" panose="02010609060101010101" pitchFamily="49" charset="-122"/>
            </a:endParaRPr>
          </a:p>
          <a:p>
            <a:endParaRPr lang="zh-CN" altLang="en-US" dirty="0"/>
          </a:p>
        </p:txBody>
      </p:sp>
      <p:pic>
        <p:nvPicPr>
          <p:cNvPr id="15362" name="Picture 2" descr="img20071124001227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12528" y="2507785"/>
            <a:ext cx="3162658" cy="1502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descr="img2007112400122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7228" y="2507785"/>
            <a:ext cx="2856093" cy="1571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4" descr="img20071124001228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2527" y="3917546"/>
            <a:ext cx="3195639" cy="176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5" descr="img20071124001228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1416" y="4192800"/>
            <a:ext cx="2955127" cy="148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8608525" y="4803344"/>
            <a:ext cx="2065337" cy="584775"/>
          </a:xfrm>
          <a:prstGeom prst="rect">
            <a:avLst/>
          </a:prstGeom>
        </p:spPr>
        <p:txBody>
          <a:bodyPr wrap="square">
            <a:spAutoFit/>
          </a:bodyPr>
          <a:lstStyle/>
          <a:p>
            <a:r>
              <a:rPr lang="zh-CN" altLang="zh-CN" sz="1600" dirty="0">
                <a:solidFill>
                  <a:srgbClr val="FFC000"/>
                </a:solidFill>
              </a:rPr>
              <a:t>图</a:t>
            </a:r>
            <a:r>
              <a:rPr lang="en-US" altLang="zh-CN" sz="1600" dirty="0">
                <a:solidFill>
                  <a:srgbClr val="FFC000"/>
                </a:solidFill>
              </a:rPr>
              <a:t>1-24  </a:t>
            </a:r>
            <a:r>
              <a:rPr lang="en-US" altLang="zh-CN" sz="1600" dirty="0"/>
              <a:t>Protean Chair. </a:t>
            </a:r>
            <a:r>
              <a:rPr lang="zh-CN" altLang="zh-CN" sz="1600" dirty="0"/>
              <a:t>椅子的表情</a:t>
            </a:r>
            <a:endParaRPr lang="zh-CN" altLang="zh-CN" sz="1600" dirty="0"/>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8314" y="1033145"/>
            <a:ext cx="3107267" cy="398780"/>
          </a:xfrm>
          <a:prstGeom prst="rect">
            <a:avLst/>
          </a:prstGeom>
          <a:noFill/>
        </p:spPr>
        <p:txBody>
          <a:bodyPr wrap="square" rtlCol="0">
            <a:spAutoFit/>
          </a:bodyPr>
          <a:lstStyle/>
          <a:p>
            <a:r>
              <a:rPr lang="zh-CN" altLang="en-US" sz="2000" b="1" dirty="0" smtClean="0">
                <a:solidFill>
                  <a:schemeClr val="tx1">
                    <a:lumMod val="75000"/>
                    <a:lumOff val="25000"/>
                  </a:schemeClr>
                </a:solidFill>
                <a:latin typeface="黑体" panose="02010609060101010101" pitchFamily="49" charset="-122"/>
                <a:ea typeface="黑体" panose="02010609060101010101" pitchFamily="49" charset="-122"/>
              </a:rPr>
              <a:t>（</a:t>
            </a:r>
            <a:r>
              <a:rPr lang="en-US" altLang="zh-CN" sz="2000" b="1" dirty="0" smtClean="0">
                <a:solidFill>
                  <a:schemeClr val="tx1">
                    <a:lumMod val="75000"/>
                    <a:lumOff val="25000"/>
                  </a:schemeClr>
                </a:solidFill>
                <a:latin typeface="黑体" panose="02010609060101010101" pitchFamily="49" charset="-122"/>
                <a:ea typeface="黑体" panose="02010609060101010101" pitchFamily="49" charset="-122"/>
              </a:rPr>
              <a:t>6</a:t>
            </a:r>
            <a:r>
              <a:rPr lang="zh-CN" altLang="en-US" sz="2000" b="1" dirty="0" smtClean="0">
                <a:solidFill>
                  <a:schemeClr val="tx1">
                    <a:lumMod val="75000"/>
                    <a:lumOff val="25000"/>
                  </a:schemeClr>
                </a:solidFill>
                <a:latin typeface="黑体" panose="02010609060101010101" pitchFamily="49" charset="-122"/>
                <a:ea typeface="黑体" panose="02010609060101010101" pitchFamily="49" charset="-122"/>
              </a:rPr>
              <a:t>）安全</a:t>
            </a:r>
            <a:endParaRPr lang="zh-CN" altLang="en-US" sz="20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951084" y="1576999"/>
            <a:ext cx="9924561" cy="830997"/>
          </a:xfrm>
          <a:prstGeom prst="rect">
            <a:avLst/>
          </a:prstGeom>
          <a:noFill/>
        </p:spPr>
        <p:txBody>
          <a:bodyPr wrap="square" rtlCol="0">
            <a:spAutoFit/>
          </a:bodyPr>
          <a:lstStyle/>
          <a:p>
            <a:r>
              <a:rPr lang="en-US" altLang="zh-CN" sz="1600" dirty="0" smtClean="0">
                <a:latin typeface="黑体" panose="02010609060101010101" pitchFamily="49" charset="-122"/>
                <a:ea typeface="黑体" panose="02010609060101010101" pitchFamily="49" charset="-122"/>
              </a:rPr>
              <a:t>    </a:t>
            </a:r>
            <a:r>
              <a:rPr lang="zh-CN" altLang="zh-CN" sz="1600" dirty="0" smtClean="0">
                <a:latin typeface="黑体" panose="02010609060101010101" pitchFamily="49" charset="-122"/>
                <a:ea typeface="黑体" panose="02010609060101010101" pitchFamily="49" charset="-122"/>
              </a:rPr>
              <a:t>安全</a:t>
            </a:r>
            <a:r>
              <a:rPr lang="zh-CN" altLang="zh-CN" sz="1600" dirty="0">
                <a:latin typeface="黑体" panose="02010609060101010101" pitchFamily="49" charset="-122"/>
                <a:ea typeface="黑体" panose="02010609060101010101" pitchFamily="49" charset="-122"/>
              </a:rPr>
              <a:t>要素不只是关于产品使用安全的问题。安全问题涉及到的问题包括从原材料生产，产品生产制造、装配、包装运输、销售、使用、直到回收、重新利用等全过程。这就是对产品要进行绿色设计。绿色设计的产品生命周期主要包括以下几个方面：</a:t>
            </a:r>
            <a:endParaRPr lang="zh-CN" altLang="zh-CN" sz="1600" dirty="0">
              <a:latin typeface="黑体" panose="02010609060101010101" pitchFamily="49" charset="-122"/>
              <a:ea typeface="黑体" panose="02010609060101010101" pitchFamily="49"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482152" y="2407801"/>
            <a:ext cx="8862646" cy="4010660"/>
          </a:xfrm>
          <a:prstGeom prst="rect">
            <a:avLst/>
          </a:prstGeom>
          <a:noFill/>
        </p:spPr>
        <p:txBody>
          <a:bodyPr wrap="square" rtlCol="0">
            <a:spAutoFit/>
          </a:bodyPr>
          <a:lstStyle/>
          <a:p>
            <a:pPr>
              <a:lnSpc>
                <a:spcPct val="190000"/>
              </a:lnSpc>
            </a:pPr>
            <a:r>
              <a:rPr lang="zh-CN" altLang="zh-CN" dirty="0">
                <a:latin typeface="黑体" panose="02010609060101010101" pitchFamily="49" charset="-122"/>
                <a:ea typeface="黑体" panose="02010609060101010101" pitchFamily="49" charset="-122"/>
              </a:rPr>
              <a:t>①原材料投入阶段</a:t>
            </a:r>
            <a:r>
              <a:rPr lang="en-US" altLang="zh-CN" dirty="0">
                <a:latin typeface="黑体" panose="02010609060101010101" pitchFamily="49" charset="-122"/>
                <a:ea typeface="黑体" panose="02010609060101010101" pitchFamily="49" charset="-122"/>
              </a:rPr>
              <a:t> </a:t>
            </a:r>
            <a:endParaRPr lang="zh-CN" altLang="zh-CN" dirty="0">
              <a:latin typeface="黑体" panose="02010609060101010101" pitchFamily="49" charset="-122"/>
              <a:ea typeface="黑体" panose="02010609060101010101" pitchFamily="49" charset="-122"/>
            </a:endParaRPr>
          </a:p>
          <a:p>
            <a:pPr>
              <a:lnSpc>
                <a:spcPct val="190000"/>
              </a:lnSpc>
            </a:pPr>
            <a:r>
              <a:rPr lang="zh-CN" altLang="zh-CN" dirty="0">
                <a:latin typeface="黑体" panose="02010609060101010101" pitchFamily="49" charset="-122"/>
                <a:ea typeface="黑体" panose="02010609060101010101" pitchFamily="49" charset="-122"/>
              </a:rPr>
              <a:t>②产品的规划、设计与生产制造阶段</a:t>
            </a:r>
            <a:r>
              <a:rPr lang="en-US" altLang="zh-CN" dirty="0">
                <a:latin typeface="黑体" panose="02010609060101010101" pitchFamily="49" charset="-122"/>
                <a:ea typeface="黑体" panose="02010609060101010101" pitchFamily="49" charset="-122"/>
              </a:rPr>
              <a:t> </a:t>
            </a:r>
            <a:endParaRPr lang="zh-CN" altLang="zh-CN" dirty="0">
              <a:latin typeface="黑体" panose="02010609060101010101" pitchFamily="49" charset="-122"/>
              <a:ea typeface="黑体" panose="02010609060101010101" pitchFamily="49" charset="-122"/>
            </a:endParaRPr>
          </a:p>
          <a:p>
            <a:pPr>
              <a:lnSpc>
                <a:spcPct val="190000"/>
              </a:lnSpc>
            </a:pPr>
            <a:r>
              <a:rPr lang="zh-CN" altLang="zh-CN" dirty="0">
                <a:latin typeface="黑体" panose="02010609060101010101" pitchFamily="49" charset="-122"/>
                <a:ea typeface="黑体" panose="02010609060101010101" pitchFamily="49" charset="-122"/>
              </a:rPr>
              <a:t>③产品的销售和使用阶段</a:t>
            </a:r>
            <a:r>
              <a:rPr lang="en-US" altLang="zh-CN" dirty="0">
                <a:latin typeface="黑体" panose="02010609060101010101" pitchFamily="49" charset="-122"/>
                <a:ea typeface="黑体" panose="02010609060101010101" pitchFamily="49" charset="-122"/>
              </a:rPr>
              <a:t> </a:t>
            </a:r>
            <a:endParaRPr lang="zh-CN" altLang="zh-CN" dirty="0">
              <a:latin typeface="黑体" panose="02010609060101010101" pitchFamily="49" charset="-122"/>
              <a:ea typeface="黑体" panose="02010609060101010101" pitchFamily="49" charset="-122"/>
            </a:endParaRPr>
          </a:p>
          <a:p>
            <a:pPr>
              <a:lnSpc>
                <a:spcPct val="190000"/>
              </a:lnSpc>
            </a:pPr>
            <a:r>
              <a:rPr lang="zh-CN" altLang="zh-CN" dirty="0">
                <a:latin typeface="黑体" panose="02010609060101010101" pitchFamily="49" charset="-122"/>
                <a:ea typeface="黑体" panose="02010609060101010101" pitchFamily="49" charset="-122"/>
              </a:rPr>
              <a:t>④产品维护和服务阶段</a:t>
            </a:r>
            <a:r>
              <a:rPr lang="en-US" altLang="zh-CN" dirty="0">
                <a:latin typeface="黑体" panose="02010609060101010101" pitchFamily="49" charset="-122"/>
                <a:ea typeface="黑体" panose="02010609060101010101" pitchFamily="49" charset="-122"/>
              </a:rPr>
              <a:t> </a:t>
            </a:r>
            <a:endParaRPr lang="zh-CN" altLang="zh-CN" dirty="0">
              <a:latin typeface="黑体" panose="02010609060101010101" pitchFamily="49" charset="-122"/>
              <a:ea typeface="黑体" panose="02010609060101010101" pitchFamily="49" charset="-122"/>
            </a:endParaRPr>
          </a:p>
          <a:p>
            <a:pPr>
              <a:lnSpc>
                <a:spcPct val="190000"/>
              </a:lnSpc>
            </a:pPr>
            <a:r>
              <a:rPr lang="zh-CN" altLang="zh-CN" dirty="0">
                <a:latin typeface="黑体" panose="02010609060101010101" pitchFamily="49" charset="-122"/>
                <a:ea typeface="黑体" panose="02010609060101010101" pitchFamily="49" charset="-122"/>
              </a:rPr>
              <a:t>⑤废弃、淘汰产品的回收、重新利用阶段。</a:t>
            </a:r>
            <a:r>
              <a:rPr lang="en-US" altLang="zh-CN" dirty="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产品</a:t>
            </a:r>
            <a:r>
              <a:rPr lang="zh-CN" altLang="zh-CN" dirty="0">
                <a:latin typeface="黑体" panose="02010609060101010101" pitchFamily="49" charset="-122"/>
                <a:ea typeface="黑体" panose="02010609060101010101" pitchFamily="49" charset="-122"/>
              </a:rPr>
              <a:t>生命周期的各阶段都会有物料的输入和输出，有时可以进入人为的循环，即在利用，有时则要进入自然界的循环，造成环境、生态问题。</a:t>
            </a:r>
            <a:endParaRPr lang="zh-CN" altLang="zh-CN" dirty="0">
              <a:latin typeface="黑体" panose="02010609060101010101" pitchFamily="49" charset="-122"/>
              <a:ea typeface="黑体" panose="02010609060101010101" pitchFamily="49" charset="-122"/>
            </a:endParaRPr>
          </a:p>
          <a:p>
            <a:endParaRPr lang="zh-CN" altLang="en-US" dirty="0"/>
          </a:p>
        </p:txBody>
      </p:sp>
      <p:sp>
        <p:nvSpPr>
          <p:cNvPr id="5" name="文本框 4"/>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094105" y="2189480"/>
            <a:ext cx="9637395" cy="2225040"/>
          </a:xfrm>
          <a:prstGeom prst="rect">
            <a:avLst/>
          </a:prstGeom>
          <a:noFill/>
        </p:spPr>
        <p:txBody>
          <a:bodyPr wrap="square" rtlCol="0">
            <a:spAutoFit/>
          </a:bodyPr>
          <a:p>
            <a:pPr>
              <a:lnSpc>
                <a:spcPct val="140000"/>
              </a:lnSpc>
            </a:pPr>
            <a:r>
              <a:rPr lang="en-US" altLang="zh-CN" sz="2000">
                <a:latin typeface="黑体" panose="02010609060101010101" pitchFamily="49" charset="-122"/>
                <a:ea typeface="黑体" panose="02010609060101010101" pitchFamily="49" charset="-122"/>
                <a:sym typeface="+mn-ea"/>
              </a:rPr>
              <a:t>     </a:t>
            </a:r>
            <a:r>
              <a:rPr lang="zh-CN" altLang="en-US" sz="2000">
                <a:latin typeface="黑体" panose="02010609060101010101" pitchFamily="49" charset="-122"/>
                <a:ea typeface="黑体" panose="02010609060101010101" pitchFamily="49" charset="-122"/>
                <a:sym typeface="+mn-ea"/>
              </a:rPr>
              <a:t>产品生命周期的理论告诉我们，企业得以生存和成长的关键在于不断地创造新产品和改进旧产品。创新是使企业永葆青春的唯一途径。从短期看，新产品的开发和研制纯粹是一项耗费资金的活动；但从长期看，新产品的推出和企业的总销售量及利润的增加成正相关关系。因此，有远见的企业把新产品的开发看作是一项必不可少的投资。</a:t>
            </a:r>
            <a:endParaRPr lang="zh-CN" altLang="en-US" sz="2000">
              <a:latin typeface="黑体" panose="02010609060101010101" pitchFamily="49" charset="-122"/>
              <a:ea typeface="黑体" panose="02010609060101010101" pitchFamily="49" charset="-122"/>
              <a:sym typeface="+mn-ea"/>
            </a:endParaRPr>
          </a:p>
        </p:txBody>
      </p:sp>
      <p:sp>
        <p:nvSpPr>
          <p:cNvPr id="6" name="流程图: 可选过程 5"/>
          <p:cNvSpPr/>
          <p:nvPr/>
        </p:nvSpPr>
        <p:spPr>
          <a:xfrm>
            <a:off x="723900" y="1057910"/>
            <a:ext cx="2821305" cy="5638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产品开发的目的</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723900" y="1876425"/>
            <a:ext cx="8061325" cy="1371600"/>
          </a:xfrm>
          <a:prstGeom prst="rect">
            <a:avLst/>
          </a:prstGeom>
          <a:noFill/>
        </p:spPr>
        <p:txBody>
          <a:bodyPr wrap="square" rtlCol="0">
            <a:spAutoFit/>
          </a:bodyPr>
          <a:p>
            <a:pPr algn="l">
              <a:lnSpc>
                <a:spcPct val="140000"/>
              </a:lnSpc>
            </a:pPr>
            <a:r>
              <a:rPr lang="zh-CN" altLang="en-US" sz="2000">
                <a:latin typeface="黑体" panose="02010609060101010101" pitchFamily="49" charset="-122"/>
                <a:ea typeface="黑体" panose="02010609060101010101" pitchFamily="49" charset="-122"/>
              </a:rPr>
              <a:t>（1）产品开发为企业提供创造利润的动力</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（2）产品开发为企业持续发展提供保障</a:t>
            </a:r>
            <a:endParaRPr lang="zh-CN" altLang="en-US" sz="2000">
              <a:latin typeface="黑体" panose="02010609060101010101" pitchFamily="49" charset="-122"/>
              <a:ea typeface="黑体" panose="02010609060101010101" pitchFamily="49" charset="-122"/>
            </a:endParaRPr>
          </a:p>
          <a:p>
            <a:pPr algn="l">
              <a:lnSpc>
                <a:spcPct val="140000"/>
              </a:lnSpc>
            </a:pPr>
            <a:r>
              <a:rPr lang="zh-CN" altLang="en-US" sz="2000">
                <a:latin typeface="黑体" panose="02010609060101010101" pitchFamily="49" charset="-122"/>
                <a:ea typeface="黑体" panose="02010609060101010101" pitchFamily="49" charset="-122"/>
              </a:rPr>
              <a:t>（3）产品开发为企业发展创造机遇</a:t>
            </a:r>
            <a:endParaRPr lang="zh-CN" altLang="en-US" sz="2000">
              <a:latin typeface="黑体" panose="02010609060101010101" pitchFamily="49" charset="-122"/>
              <a:ea typeface="黑体" panose="02010609060101010101" pitchFamily="49" charset="-122"/>
            </a:endParaRPr>
          </a:p>
        </p:txBody>
      </p:sp>
      <p:pic>
        <p:nvPicPr>
          <p:cNvPr id="4" name="图片 3" descr="1-25-1"/>
          <p:cNvPicPr>
            <a:picLocks noChangeAspect="1"/>
          </p:cNvPicPr>
          <p:nvPr/>
        </p:nvPicPr>
        <p:blipFill>
          <a:blip r:embed="rId1"/>
          <a:stretch>
            <a:fillRect/>
          </a:stretch>
        </p:blipFill>
        <p:spPr>
          <a:xfrm>
            <a:off x="7855585" y="528320"/>
            <a:ext cx="3331845" cy="2719705"/>
          </a:xfrm>
          <a:prstGeom prst="rect">
            <a:avLst/>
          </a:prstGeom>
        </p:spPr>
      </p:pic>
      <p:pic>
        <p:nvPicPr>
          <p:cNvPr id="5" name="图片 4" descr="1-25-2"/>
          <p:cNvPicPr>
            <a:picLocks noChangeAspect="1"/>
          </p:cNvPicPr>
          <p:nvPr/>
        </p:nvPicPr>
        <p:blipFill>
          <a:blip r:embed="rId2"/>
          <a:stretch>
            <a:fillRect/>
          </a:stretch>
        </p:blipFill>
        <p:spPr>
          <a:xfrm>
            <a:off x="7855585" y="3615055"/>
            <a:ext cx="3411220" cy="2381885"/>
          </a:xfrm>
          <a:prstGeom prst="rect">
            <a:avLst/>
          </a:prstGeom>
        </p:spPr>
      </p:pic>
      <p:pic>
        <p:nvPicPr>
          <p:cNvPr id="6" name="图片 5" descr="1-25-3"/>
          <p:cNvPicPr>
            <a:picLocks noChangeAspect="1"/>
          </p:cNvPicPr>
          <p:nvPr/>
        </p:nvPicPr>
        <p:blipFill>
          <a:blip r:embed="rId3"/>
          <a:stretch>
            <a:fillRect/>
          </a:stretch>
        </p:blipFill>
        <p:spPr>
          <a:xfrm>
            <a:off x="723900" y="3615690"/>
            <a:ext cx="6613525" cy="2381250"/>
          </a:xfrm>
          <a:prstGeom prst="rect">
            <a:avLst/>
          </a:prstGeom>
        </p:spPr>
      </p:pic>
      <p:sp>
        <p:nvSpPr>
          <p:cNvPr id="7" name="流程图: 可选过程 6"/>
          <p:cNvSpPr/>
          <p:nvPr/>
        </p:nvSpPr>
        <p:spPr>
          <a:xfrm>
            <a:off x="723900" y="1035050"/>
            <a:ext cx="2821305"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产品开发的意义</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8" name="文本框 7"/>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4800" y="6457950"/>
            <a:ext cx="1524000" cy="369332"/>
          </a:xfrm>
          <a:prstGeom prst="rect">
            <a:avLst/>
          </a:prstGeom>
          <a:noFill/>
        </p:spPr>
        <p:txBody>
          <a:bodyPr wrap="square" rtlCol="0">
            <a:spAutoFit/>
          </a:bodyPr>
          <a:lstStyle/>
          <a:p>
            <a:r>
              <a:rPr lang="en-US" altLang="zh-CN" dirty="0" smtClean="0">
                <a:solidFill>
                  <a:schemeClr val="bg1"/>
                </a:solidFill>
                <a:latin typeface="Times New Roman" panose="02020603050405020304" pitchFamily="18" charset="0"/>
                <a:ea typeface="方正正中黑简体" panose="02000000000000000000" pitchFamily="2" charset="-122"/>
                <a:cs typeface="Times New Roman" panose="02020603050405020304" pitchFamily="18" charset="0"/>
              </a:rPr>
              <a:t>01. </a:t>
            </a:r>
            <a:r>
              <a:rPr lang="zh-CN" altLang="en-US" dirty="0" smtClean="0">
                <a:solidFill>
                  <a:schemeClr val="bg1"/>
                </a:solidFill>
                <a:latin typeface="方正正中黑简体" panose="02000000000000000000" pitchFamily="2" charset="-122"/>
                <a:ea typeface="方正正中黑简体" panose="02000000000000000000" pitchFamily="2" charset="-122"/>
              </a:rPr>
              <a:t>教材分析</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5" name="矩形 4"/>
          <p:cNvSpPr/>
          <p:nvPr/>
        </p:nvSpPr>
        <p:spPr>
          <a:xfrm>
            <a:off x="0" y="1644459"/>
            <a:ext cx="12192000" cy="3569082"/>
          </a:xfrm>
          <a:prstGeom prst="rect">
            <a:avLst/>
          </a:prstGeom>
          <a:solidFill>
            <a:srgbClr val="FC9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6600"/>
              </a:solidFill>
            </a:endParaRPr>
          </a:p>
        </p:txBody>
      </p:sp>
      <p:sp>
        <p:nvSpPr>
          <p:cNvPr id="6" name="矩形 5"/>
          <p:cNvSpPr/>
          <p:nvPr/>
        </p:nvSpPr>
        <p:spPr>
          <a:xfrm>
            <a:off x="1283970" y="1644650"/>
            <a:ext cx="2892425" cy="3564255"/>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4068445" y="3014980"/>
            <a:ext cx="7769860" cy="940435"/>
          </a:xfrm>
          <a:prstGeom prst="rect">
            <a:avLst/>
          </a:prstGeom>
          <a:noFill/>
        </p:spPr>
        <p:txBody>
          <a:bodyPr wrap="square" rtlCol="0">
            <a:spAutoFit/>
          </a:bodyPr>
          <a:p>
            <a:pPr algn="dist"/>
            <a:r>
              <a:rPr lang="zh-CN" altLang="en-US" sz="5400">
                <a:latin typeface="方正正大黑简体" panose="02000000000000000000" charset="-122"/>
                <a:ea typeface="方正正大黑简体" panose="02000000000000000000" charset="-122"/>
              </a:rPr>
              <a:t>  产品开发的时机</a:t>
            </a:r>
            <a:endParaRPr lang="zh-CN" altLang="en-US" sz="5400">
              <a:latin typeface="方正正大黑简体" panose="02000000000000000000" charset="-122"/>
              <a:ea typeface="方正正大黑简体" panose="02000000000000000000" charset="-122"/>
            </a:endParaRPr>
          </a:p>
        </p:txBody>
      </p:sp>
      <p:sp>
        <p:nvSpPr>
          <p:cNvPr id="10" name="文本框 9"/>
          <p:cNvSpPr txBox="1"/>
          <p:nvPr/>
        </p:nvSpPr>
        <p:spPr>
          <a:xfrm>
            <a:off x="1652270" y="2873375"/>
            <a:ext cx="2156460" cy="1097280"/>
          </a:xfrm>
          <a:prstGeom prst="rect">
            <a:avLst/>
          </a:prstGeom>
          <a:noFill/>
        </p:spPr>
        <p:txBody>
          <a:bodyPr wrap="square" rtlCol="0">
            <a:spAutoFit/>
          </a:bodyPr>
          <a:p>
            <a:pPr algn="ctr"/>
            <a:r>
              <a:rPr lang="en-US" altLang="zh-CN" sz="6600">
                <a:solidFill>
                  <a:schemeClr val="bg1"/>
                </a:solidFill>
                <a:latin typeface="创艺简粗黑" charset="0"/>
                <a:ea typeface="创艺简粗黑" charset="0"/>
              </a:rPr>
              <a:t>1.2</a:t>
            </a:r>
            <a:endParaRPr lang="en-US" altLang="zh-CN" sz="6600">
              <a:solidFill>
                <a:schemeClr val="bg1"/>
              </a:solidFill>
              <a:latin typeface="创艺简粗黑" charset="0"/>
              <a:ea typeface="创艺简粗黑" charset="0"/>
            </a:endParaRPr>
          </a:p>
        </p:txBody>
      </p:sp>
      <p:sp>
        <p:nvSpPr>
          <p:cNvPr id="11" name="矩形 10"/>
          <p:cNvSpPr/>
          <p:nvPr/>
        </p:nvSpPr>
        <p:spPr>
          <a:xfrm>
            <a:off x="-635" y="6134735"/>
            <a:ext cx="12192635" cy="939165"/>
          </a:xfrm>
          <a:prstGeom prst="rect">
            <a:avLst/>
          </a:prstGeom>
          <a:solidFill>
            <a:srgbClr val="F5F5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流程图: 可选过程 6"/>
          <p:cNvSpPr/>
          <p:nvPr/>
        </p:nvSpPr>
        <p:spPr>
          <a:xfrm>
            <a:off x="723900" y="1035050"/>
            <a:ext cx="5207635"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1.2.1 产品寿命周期与持续经营</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4" name="文本框 3"/>
          <p:cNvSpPr txBox="1"/>
          <p:nvPr/>
        </p:nvSpPr>
        <p:spPr>
          <a:xfrm>
            <a:off x="1345565" y="1929130"/>
            <a:ext cx="9697720" cy="3078480"/>
          </a:xfrm>
          <a:prstGeom prst="rect">
            <a:avLst/>
          </a:prstGeom>
          <a:noFill/>
        </p:spPr>
        <p:txBody>
          <a:bodyPr wrap="square" rtlCol="0">
            <a:spAutoFit/>
          </a:bodyPr>
          <a:p>
            <a:pPr algn="l">
              <a:lnSpc>
                <a:spcPct val="140000"/>
              </a:lnSpc>
            </a:pPr>
            <a:r>
              <a:rPr lang="en-US" altLang="zh-CN" sz="2000">
                <a:latin typeface="黑体" panose="02010609060101010101" pitchFamily="49" charset="-122"/>
                <a:ea typeface="黑体" panose="02010609060101010101" pitchFamily="49" charset="-122"/>
              </a:rPr>
              <a:t>    产品寿命周期（product life cycle，PLC）指产品从开发（development）、成长（growth）、成熟（maturity）、饱和（saturation）至衰落（decline）的整个过程。</a:t>
            </a:r>
            <a:endParaRPr lang="en-US" altLang="zh-CN" sz="2000">
              <a:latin typeface="黑体" panose="02010609060101010101" pitchFamily="49" charset="-122"/>
              <a:ea typeface="黑体" panose="02010609060101010101" pitchFamily="49" charset="-122"/>
            </a:endParaRPr>
          </a:p>
          <a:p>
            <a:pPr algn="l">
              <a:lnSpc>
                <a:spcPct val="140000"/>
              </a:lnSpc>
            </a:pPr>
            <a:r>
              <a:rPr lang="en-US" altLang="zh-CN" sz="2000">
                <a:latin typeface="黑体" panose="02010609060101010101" pitchFamily="49" charset="-122"/>
                <a:ea typeface="黑体" panose="02010609060101010101" pitchFamily="49" charset="-122"/>
              </a:rPr>
              <a:t>    产品在寿命周期不同阶段的盈利情况是不同的：在产品开发阶段通常是亏损的，在成长阶段则呈直线上升趋势，至成熟阶段收益达到最高峰。当产品销量超过饱和点，收益即呈下降趋势。并非一切产品均有寿命周期，例如日用小商品。但高技术产品，例如黑白电视机和电子计算机，则是具有产品寿命周期的典型产品。</a:t>
            </a:r>
            <a:endParaRPr lang="en-US" altLang="zh-CN" sz="2000">
              <a:latin typeface="黑体" panose="02010609060101010101" pitchFamily="49" charset="-122"/>
              <a:ea typeface="黑体" panose="02010609060101010101" pitchFamily="49" charset="-122"/>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30275" y="1083945"/>
            <a:ext cx="3656330" cy="460375"/>
          </a:xfrm>
          <a:prstGeom prst="rect">
            <a:avLst/>
          </a:prstGeom>
          <a:noFill/>
        </p:spPr>
        <p:txBody>
          <a:bodyPr wrap="square" rtlCol="0">
            <a:spAutoFit/>
          </a:bodyPr>
          <a:lstStyle/>
          <a:p>
            <a:r>
              <a:rPr lang="zh-CN" altLang="en-US" sz="2400" dirty="0">
                <a:solidFill>
                  <a:schemeClr val="tx1">
                    <a:lumMod val="75000"/>
                    <a:lumOff val="25000"/>
                  </a:schemeClr>
                </a:solidFill>
                <a:latin typeface="方正正中黑简体" panose="02000000000000000000" pitchFamily="2" charset="-122"/>
                <a:ea typeface="方正正中黑简体" panose="02000000000000000000" pitchFamily="2" charset="-122"/>
              </a:rPr>
              <a:t>什么是新产品？</a:t>
            </a:r>
            <a:endParaRPr lang="zh-CN" altLang="en-US" sz="2400"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6" name="流程图: 可选过程 5"/>
          <p:cNvSpPr/>
          <p:nvPr/>
        </p:nvSpPr>
        <p:spPr>
          <a:xfrm>
            <a:off x="930275" y="1697355"/>
            <a:ext cx="1965325" cy="59499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方正正中黑简体" panose="02000000000000000000" pitchFamily="2" charset="-122"/>
                <a:ea typeface="方正正中黑简体" panose="02000000000000000000" pitchFamily="2" charset="-122"/>
              </a:rPr>
              <a:t>概 念</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347470" y="2496185"/>
            <a:ext cx="9773285" cy="2245360"/>
          </a:xfrm>
          <a:prstGeom prst="rect">
            <a:avLst/>
          </a:prstGeom>
          <a:noFill/>
        </p:spPr>
        <p:txBody>
          <a:bodyPr wrap="square" rtlCol="0">
            <a:spAutoFit/>
          </a:bodyPr>
          <a:lstStyle/>
          <a:p>
            <a:pPr>
              <a:lnSpc>
                <a:spcPct val="140000"/>
              </a:lnSpc>
            </a:pPr>
            <a:r>
              <a:rPr lang="en-US" altLang="zh-CN" sz="2000">
                <a:latin typeface="黑体" panose="02010609060101010101" pitchFamily="49" charset="-122"/>
                <a:ea typeface="黑体" panose="02010609060101010101" pitchFamily="49" charset="-122"/>
              </a:rPr>
              <a:t>    </a:t>
            </a:r>
            <a:r>
              <a:rPr lang="zh-CN" altLang="en-US" sz="2000">
                <a:latin typeface="黑体" panose="02010609060101010101" pitchFamily="49" charset="-122"/>
                <a:ea typeface="黑体" panose="02010609060101010101" pitchFamily="49" charset="-122"/>
              </a:rPr>
              <a:t>新产品：指采用新技术原理、新设计构思研制、生产的全新产品，或在结构、材质、工艺等某一方面比原有产品有明显改进，从而显著提高了产品性能或扩大了使用功能的产品。从市场营销的角度看，凡是企业向市场提供的过去没有生产过的产品都叫新产品。具体地说，只要是产品整体概念中的任何一部分的变革或创新，并且给消费者带来新的利益、新的满足的产品，都可以认为是一种新产品。</a:t>
            </a:r>
            <a:endParaRPr lang="zh-CN" altLang="en-US" sz="200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流程图: 可选过程 6"/>
          <p:cNvSpPr/>
          <p:nvPr/>
        </p:nvSpPr>
        <p:spPr>
          <a:xfrm>
            <a:off x="723900" y="1035050"/>
            <a:ext cx="4290060"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1.2.2 领导市场 引导潮流</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818515" y="2529840"/>
            <a:ext cx="4581525" cy="1798320"/>
          </a:xfrm>
          <a:prstGeom prst="rect">
            <a:avLst/>
          </a:prstGeom>
          <a:noFill/>
          <a:ln w="9525">
            <a:noFill/>
          </a:ln>
        </p:spPr>
        <p:txBody>
          <a:bodyPr wrap="square">
            <a:spAutoFit/>
          </a:bodyPr>
          <a:p>
            <a:pPr marL="0" algn="l">
              <a:lnSpc>
                <a:spcPct val="140000"/>
              </a:lnSpc>
              <a:buNone/>
            </a:pPr>
            <a:r>
              <a:rPr lang="en-US" altLang="zh-CN" sz="2000" b="0" u="none">
                <a:latin typeface="黑体" panose="02010609060101010101" pitchFamily="49" charset="-122"/>
                <a:ea typeface="黑体" panose="02010609060101010101" pitchFamily="49" charset="-122"/>
              </a:rPr>
              <a:t>    随着现代科学技术的发展，产品设计是一种特定的商业化设计策略，企业要紧抓时代时尚潮流的脉搏，提取针对时尚流行策略应用于产品设计。</a:t>
            </a:r>
            <a:endParaRPr lang="en-US" altLang="zh-CN" sz="2000">
              <a:latin typeface="黑体" panose="02010609060101010101" pitchFamily="49" charset="-122"/>
              <a:ea typeface="黑体" panose="02010609060101010101" pitchFamily="49" charset="-122"/>
            </a:endParaRPr>
          </a:p>
        </p:txBody>
      </p:sp>
      <p:sp>
        <p:nvSpPr>
          <p:cNvPr id="2" name="文本框 1"/>
          <p:cNvSpPr txBox="1"/>
          <p:nvPr/>
        </p:nvSpPr>
        <p:spPr>
          <a:xfrm>
            <a:off x="7014210" y="4949825"/>
            <a:ext cx="4151630" cy="1066800"/>
          </a:xfrm>
          <a:prstGeom prst="rect">
            <a:avLst/>
          </a:prstGeom>
          <a:noFill/>
          <a:ln w="9525">
            <a:noFill/>
          </a:ln>
        </p:spPr>
        <p:txBody>
          <a:bodyPr wrap="square">
            <a:spAutoFit/>
          </a:bodyPr>
          <a:p>
            <a:pPr marL="0" indent="228600" algn="l"/>
            <a:r>
              <a:rPr lang="en-US" altLang="zh-CN" sz="1600" b="0" u="none">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1600" b="0" u="none">
                <a:solidFill>
                  <a:srgbClr val="FF0000"/>
                </a:solidFill>
                <a:latin typeface="宋体" panose="02010600030101010101" pitchFamily="2" charset="-122"/>
                <a:ea typeface="宋体" panose="02010600030101010101" pitchFamily="2" charset="-122"/>
                <a:cs typeface="宋体" panose="02010600030101010101" pitchFamily="2" charset="-122"/>
              </a:rPr>
              <a:t>苹果产品现在人气正是如日中天，</a:t>
            </a:r>
            <a:r>
              <a:rPr lang="en-US" altLang="zh-CN" sz="1600" b="0" u="none">
                <a:solidFill>
                  <a:srgbClr val="FF0000"/>
                </a:solidFill>
                <a:latin typeface="宋体" panose="02010600030101010101" pitchFamily="2" charset="-122"/>
                <a:ea typeface="宋体" panose="02010600030101010101" pitchFamily="2" charset="-122"/>
                <a:cs typeface="宋体" panose="02010600030101010101" pitchFamily="2" charset="-122"/>
              </a:rPr>
              <a:t>iPod</a:t>
            </a:r>
            <a:r>
              <a:rPr lang="zh-CN" altLang="en-US" sz="1600" b="0" u="none">
                <a:solidFill>
                  <a:srgbClr val="FF0000"/>
                </a:solidFill>
                <a:latin typeface="宋体" panose="02010600030101010101" pitchFamily="2" charset="-122"/>
                <a:ea typeface="宋体" panose="02010600030101010101" pitchFamily="2" charset="-122"/>
                <a:cs typeface="宋体" panose="02010600030101010101" pitchFamily="2" charset="-122"/>
              </a:rPr>
              <a:t>的设计更加贴近现在年轻人的风格，时尚、个性、多元化、娱乐、色彩等要素都体现在了产品设计中。</a:t>
            </a:r>
            <a:endParaRPr lang="zh-CN" altLang="en-US" sz="1600"/>
          </a:p>
        </p:txBody>
      </p:sp>
      <p:pic>
        <p:nvPicPr>
          <p:cNvPr id="4" name="图片 3" descr="1-26"/>
          <p:cNvPicPr>
            <a:picLocks noChangeAspect="1"/>
          </p:cNvPicPr>
          <p:nvPr/>
        </p:nvPicPr>
        <p:blipFill>
          <a:blip r:embed="rId1"/>
          <a:stretch>
            <a:fillRect/>
          </a:stretch>
        </p:blipFill>
        <p:spPr>
          <a:xfrm>
            <a:off x="6858000" y="1883410"/>
            <a:ext cx="4464050" cy="284861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流程图: 可选过程 6"/>
          <p:cNvSpPr/>
          <p:nvPr/>
        </p:nvSpPr>
        <p:spPr>
          <a:xfrm>
            <a:off x="723900" y="1035050"/>
            <a:ext cx="3006725"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1.2.3 消费者需求</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2" name="文本框 1"/>
          <p:cNvSpPr txBox="1"/>
          <p:nvPr/>
        </p:nvSpPr>
        <p:spPr>
          <a:xfrm>
            <a:off x="723900" y="2510790"/>
            <a:ext cx="5539105" cy="2225040"/>
          </a:xfrm>
          <a:prstGeom prst="rect">
            <a:avLst/>
          </a:prstGeom>
          <a:noFill/>
        </p:spPr>
        <p:txBody>
          <a:bodyPr wrap="square" rtlCol="0">
            <a:spAutoFit/>
          </a:bodyPr>
          <a:p>
            <a:pPr algn="l">
              <a:lnSpc>
                <a:spcPct val="140000"/>
              </a:lnSpc>
            </a:pPr>
            <a:r>
              <a:rPr lang="en-US" altLang="zh-CN" sz="2000">
                <a:latin typeface="黑体" panose="02010609060101010101" pitchFamily="49" charset="-122"/>
                <a:ea typeface="黑体" panose="02010609060101010101" pitchFamily="49" charset="-122"/>
              </a:rPr>
              <a:t>    产品开发要尊重消费者的需求，消费者才是最终决定产品成败的决定性因素，如果除了消费者都说好，产品连一件也卖不出去，这样的产品最终还是失败的产品。因此了解分析消费者的需求就显得尤为重要。</a:t>
            </a:r>
            <a:endParaRPr lang="en-US" altLang="zh-CN" sz="2000">
              <a:latin typeface="黑体" panose="02010609060101010101" pitchFamily="49" charset="-122"/>
              <a:ea typeface="黑体" panose="02010609060101010101" pitchFamily="49" charset="-122"/>
            </a:endParaRPr>
          </a:p>
        </p:txBody>
      </p:sp>
      <p:pic>
        <p:nvPicPr>
          <p:cNvPr id="4" name="图片 3" descr="1-27"/>
          <p:cNvPicPr>
            <a:picLocks noChangeAspect="1"/>
          </p:cNvPicPr>
          <p:nvPr/>
        </p:nvPicPr>
        <p:blipFill>
          <a:blip r:embed="rId1"/>
          <a:stretch>
            <a:fillRect/>
          </a:stretch>
        </p:blipFill>
        <p:spPr>
          <a:xfrm>
            <a:off x="7815580" y="1035050"/>
            <a:ext cx="3318510" cy="4234815"/>
          </a:xfrm>
          <a:prstGeom prst="rect">
            <a:avLst/>
          </a:prstGeom>
        </p:spPr>
      </p:pic>
      <p:sp>
        <p:nvSpPr>
          <p:cNvPr id="100" name="文本框 99"/>
          <p:cNvSpPr txBox="1"/>
          <p:nvPr/>
        </p:nvSpPr>
        <p:spPr>
          <a:xfrm>
            <a:off x="6753225" y="5485130"/>
            <a:ext cx="5080000" cy="365760"/>
          </a:xfrm>
          <a:prstGeom prst="rect">
            <a:avLst/>
          </a:prstGeom>
          <a:noFill/>
          <a:ln w="9525">
            <a:noFill/>
          </a:ln>
        </p:spPr>
        <p:txBody>
          <a:bodyPr>
            <a:spAutoFit/>
          </a:bodyPr>
          <a:p>
            <a:pPr marL="0" indent="293370" algn="ctr"/>
            <a:r>
              <a:rPr lang="zh-CN" altLang="en-US" b="0" u="none">
                <a:latin typeface="黑体" panose="02010609060101010101" pitchFamily="49" charset="-122"/>
                <a:ea typeface="黑体" panose="02010609060101010101" pitchFamily="49" charset="-122"/>
                <a:cs typeface="宋体" panose="02010600030101010101" pitchFamily="2" charset="-122"/>
              </a:rPr>
              <a:t>诺基亚旗下</a:t>
            </a:r>
            <a:r>
              <a:rPr lang="en-US" altLang="zh-CN" b="0" u="none">
                <a:latin typeface="黑体" panose="02010609060101010101" pitchFamily="49" charset="-122"/>
                <a:ea typeface="黑体" panose="02010609060101010101" pitchFamily="49" charset="-122"/>
                <a:cs typeface="Arial" panose="020B0604020202020204" pitchFamily="34" charset="0"/>
              </a:rPr>
              <a:t>VERTU </a:t>
            </a:r>
            <a:r>
              <a:rPr lang="zh-CN" altLang="en-US" b="0" u="none">
                <a:latin typeface="黑体" panose="02010609060101010101" pitchFamily="49" charset="-122"/>
                <a:ea typeface="黑体" panose="02010609060101010101" pitchFamily="49" charset="-122"/>
                <a:cs typeface="宋体" panose="02010600030101010101" pitchFamily="2" charset="-122"/>
              </a:rPr>
              <a:t>手机</a:t>
            </a:r>
            <a:endParaRPr lang="zh-CN" altLang="en-US">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901065" y="2103120"/>
            <a:ext cx="5080000" cy="2651760"/>
          </a:xfrm>
          <a:prstGeom prst="rect">
            <a:avLst/>
          </a:prstGeom>
          <a:noFill/>
          <a:ln w="9525">
            <a:noFill/>
          </a:ln>
        </p:spPr>
        <p:txBody>
          <a:bodyPr>
            <a:spAutoFit/>
          </a:bodyPr>
          <a:p>
            <a:pPr marL="0" algn="l">
              <a:lnSpc>
                <a:spcPct val="140000"/>
              </a:lnSpc>
            </a:pPr>
            <a:r>
              <a:rPr lang="en-US" altLang="zh-CN" sz="2000" b="0" u="none">
                <a:latin typeface="黑体" panose="02010609060101010101" pitchFamily="49" charset="-122"/>
                <a:ea typeface="黑体" panose="02010609060101010101" pitchFamily="49" charset="-122"/>
              </a:rPr>
              <a:t>（1）直接需求。（2）常规需求。（3）普遍需求。（4）可变需求。（5）特定需求。（6）潜在需求。</a:t>
            </a:r>
            <a:endParaRPr lang="en-US" altLang="zh-CN" sz="2000">
              <a:latin typeface="黑体" panose="02010609060101010101" pitchFamily="49" charset="-122"/>
              <a:ea typeface="黑体" panose="02010609060101010101" pitchFamily="49" charset="-122"/>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4" name="图片 3" descr="1-28-2"/>
          <p:cNvPicPr>
            <a:picLocks noChangeAspect="1"/>
          </p:cNvPicPr>
          <p:nvPr/>
        </p:nvPicPr>
        <p:blipFill>
          <a:blip r:embed="rId1"/>
          <a:stretch>
            <a:fillRect/>
          </a:stretch>
        </p:blipFill>
        <p:spPr>
          <a:xfrm>
            <a:off x="4983480" y="873760"/>
            <a:ext cx="6478270" cy="4865370"/>
          </a:xfrm>
          <a:prstGeom prst="rect">
            <a:avLst/>
          </a:prstGeom>
        </p:spPr>
      </p:pic>
      <p:sp>
        <p:nvSpPr>
          <p:cNvPr id="6" name="文本框 5"/>
          <p:cNvSpPr txBox="1"/>
          <p:nvPr/>
        </p:nvSpPr>
        <p:spPr>
          <a:xfrm>
            <a:off x="763270" y="1310005"/>
            <a:ext cx="2585085" cy="670560"/>
          </a:xfrm>
          <a:prstGeom prst="rect">
            <a:avLst/>
          </a:prstGeom>
          <a:noFill/>
        </p:spPr>
        <p:txBody>
          <a:bodyPr wrap="square" rtlCol="0">
            <a:spAutoFit/>
          </a:bodyPr>
          <a:p>
            <a:r>
              <a:rPr lang="zh-CN" altLang="en-US" sz="20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消费者需求主要分为：</a:t>
            </a:r>
            <a:endParaRPr lang="zh-CN" altLang="en-US" sz="20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流程图: 可选过程 6"/>
          <p:cNvSpPr/>
          <p:nvPr/>
        </p:nvSpPr>
        <p:spPr>
          <a:xfrm>
            <a:off x="723900" y="1035050"/>
            <a:ext cx="3449320"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1.2.4 市场营销策略</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207135" y="2027555"/>
            <a:ext cx="9668510" cy="3444240"/>
          </a:xfrm>
          <a:prstGeom prst="rect">
            <a:avLst/>
          </a:prstGeom>
          <a:noFill/>
          <a:ln w="9525">
            <a:noFill/>
          </a:ln>
        </p:spPr>
        <p:txBody>
          <a:bodyPr wrap="square">
            <a:spAutoFit/>
          </a:bodyPr>
          <a:p>
            <a:pPr marL="0" indent="0" algn="l"/>
            <a:r>
              <a:rPr lang="en-US" altLang="zh-CN" sz="2000" b="0" u="none">
                <a:latin typeface="黑体" panose="02010609060101010101" pitchFamily="49" charset="-122"/>
                <a:ea typeface="黑体" panose="02010609060101010101" pitchFamily="49" charset="-122"/>
              </a:rPr>
              <a:t>    营销策略分析活动的重心不在销，而在买，在于刺激消费者的购买欲望。刺激消费源头应把重点放在研究买上，采取的形式：    一是推介形式的新颖性和多样性，围绕品牌的功能，通过形式多样而新颖的品牌宣传，介绍产品和产品的功效，使品牌深入人心，刺激消费者的购买欲望，引导消费者的购买行为；    二是提供到位的优质的服务保证，从购、用、维修、保养等方方面面提供全方位的保证，使用户买得放心，用得放心，提高用户的信誉感；    三是实行使用跟踪，针对用户使用过程中提出的问题展开攻关，不断提高和改正产品的性能和攻效，提高质量。只要消费者认同、放心，就会形成企业与客户合一的局面，客户就愿意购买，就会有经销商的出现；只要有经销商，就会出现批发商；就会有批发零售商经营。</a:t>
            </a:r>
            <a:r>
              <a:rPr lang="zh-CN" altLang="en-US" sz="2000" b="0" u="none">
                <a:latin typeface="宋体" panose="02010600030101010101" pitchFamily="2" charset="-122"/>
                <a:ea typeface="宋体" panose="02010600030101010101" pitchFamily="2" charset="-122"/>
                <a:cs typeface="宋体" panose="02010600030101010101" pitchFamily="2" charset="-122"/>
              </a:rPr>
              <a:t>　</a:t>
            </a:r>
            <a:endParaRPr lang="zh-CN" altLang="en-US" sz="20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626110" y="1494155"/>
            <a:ext cx="5201920" cy="4053840"/>
          </a:xfrm>
          <a:prstGeom prst="rect">
            <a:avLst/>
          </a:prstGeom>
          <a:noFill/>
          <a:ln w="9525">
            <a:noFill/>
          </a:ln>
        </p:spPr>
        <p:txBody>
          <a:bodyPr wrap="square">
            <a:spAutoFit/>
          </a:bodyPr>
          <a:p>
            <a:pPr marL="0" algn="l">
              <a:lnSpc>
                <a:spcPct val="130000"/>
              </a:lnSpc>
            </a:pPr>
            <a:r>
              <a:rPr lang="en-US" altLang="zh-CN" sz="2000" b="0" u="none">
                <a:latin typeface="黑体" panose="02010609060101010101" pitchFamily="49" charset="-122"/>
                <a:ea typeface="黑体" panose="02010609060101010101" pitchFamily="49" charset="-122"/>
              </a:rPr>
              <a:t>    产品只有通过媒体的作用，才可能变成大众化的品牌形象。提升品牌形象，不是某个单一的宣传形式可以做好的。媒体组合策略，一是选用媒体具有组合性。    由于不同媒体其功能不同，所以选择媒体时，就要注意媒体的组合性和层次性，避免单一性。    二是宣传层次的组合性，就是把品牌的宣传分成产品宣传、品牌宣传、企业形象宣传的三个不同的层次。</a:t>
            </a:r>
            <a:endParaRPr lang="en-US" altLang="zh-CN" sz="2000">
              <a:latin typeface="黑体" panose="02010609060101010101" pitchFamily="49" charset="-122"/>
              <a:ea typeface="黑体" panose="02010609060101010101" pitchFamily="49" charset="-122"/>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pic>
        <p:nvPicPr>
          <p:cNvPr id="2" name="图片 1" descr="1-30"/>
          <p:cNvPicPr>
            <a:picLocks noChangeAspect="1"/>
          </p:cNvPicPr>
          <p:nvPr/>
        </p:nvPicPr>
        <p:blipFill>
          <a:blip r:embed="rId1"/>
          <a:stretch>
            <a:fillRect/>
          </a:stretch>
        </p:blipFill>
        <p:spPr>
          <a:xfrm>
            <a:off x="7884160" y="528320"/>
            <a:ext cx="3313430" cy="5397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7" name="流程图: 可选过程 6"/>
          <p:cNvSpPr/>
          <p:nvPr/>
        </p:nvSpPr>
        <p:spPr>
          <a:xfrm>
            <a:off x="723900" y="1035050"/>
            <a:ext cx="3449320"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1.2.5 法律规章制约</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100" name="文本框 99"/>
          <p:cNvSpPr txBox="1"/>
          <p:nvPr/>
        </p:nvSpPr>
        <p:spPr>
          <a:xfrm>
            <a:off x="1551940" y="2301875"/>
            <a:ext cx="8659495" cy="3078480"/>
          </a:xfrm>
          <a:prstGeom prst="rect">
            <a:avLst/>
          </a:prstGeom>
          <a:noFill/>
          <a:ln w="9525">
            <a:noFill/>
          </a:ln>
        </p:spPr>
        <p:txBody>
          <a:bodyPr wrap="square">
            <a:spAutoFit/>
          </a:bodyPr>
          <a:p>
            <a:pPr marL="0" algn="l">
              <a:lnSpc>
                <a:spcPct val="140000"/>
              </a:lnSpc>
            </a:pPr>
            <a:r>
              <a:rPr lang="en-US" altLang="zh-CN" sz="2000" b="0" u="none">
                <a:latin typeface="黑体" panose="02010609060101010101" pitchFamily="49" charset="-122"/>
                <a:ea typeface="黑体" panose="02010609060101010101" pitchFamily="49" charset="-122"/>
              </a:rPr>
              <a:t>   任何产品的设计、生产、销售环节都在相关法律、法规的规范之下，设计师在设计过程中不能抄袭他人的设计，否则会造成侵权，惹来法律官司。企业也同样不可能直接拿来其他公司的产品开模生产能。产品的外观、结构、系统及相关技术指标受到法律保护。中国保护知识产权的法律主要有著作权法、商标法和专利法，我国1985年就颁布了《中华人民共和国专利法》，在中国加入世贸组织以后，相关的法律法规又得以进一步完善。相关标准请参阅本书第五章内容。</a:t>
            </a:r>
            <a:endParaRPr lang="en-US" altLang="zh-CN" sz="2000">
              <a:latin typeface="黑体" panose="02010609060101010101" pitchFamily="49" charset="-122"/>
              <a:ea typeface="黑体" panose="02010609060101010101" pitchFamily="49"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流程图: 可选过程 6"/>
          <p:cNvSpPr/>
          <p:nvPr/>
        </p:nvSpPr>
        <p:spPr>
          <a:xfrm>
            <a:off x="723900" y="1035050"/>
            <a:ext cx="5570855" cy="573405"/>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bg1"/>
                </a:solidFill>
                <a:latin typeface="方正正中黑简体" panose="02000000000000000000" pitchFamily="2" charset="-122"/>
                <a:ea typeface="方正正中黑简体" panose="02000000000000000000" pitchFamily="2" charset="-122"/>
                <a:sym typeface="+mn-ea"/>
              </a:rPr>
              <a:t>1.2.6 产品改良、导入期、衰退期</a:t>
            </a:r>
            <a:endParaRPr lang="zh-CN" altLang="en-US" sz="2800" b="1" dirty="0">
              <a:solidFill>
                <a:schemeClr val="bg1"/>
              </a:solidFill>
              <a:latin typeface="方正正中黑简体" panose="02000000000000000000" pitchFamily="2" charset="-122"/>
              <a:ea typeface="方正正中黑简体" panose="02000000000000000000" pitchFamily="2" charset="-122"/>
              <a:sym typeface="+mn-ea"/>
            </a:endParaRPr>
          </a:p>
        </p:txBody>
      </p:sp>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877570" y="1849120"/>
            <a:ext cx="5080000" cy="457200"/>
          </a:xfrm>
          <a:prstGeom prst="rect">
            <a:avLst/>
          </a:prstGeom>
          <a:noFill/>
          <a:ln w="9525">
            <a:noFill/>
          </a:ln>
        </p:spPr>
        <p:txBody>
          <a:bodyPr>
            <a:spAutoFit/>
          </a:bodyPr>
          <a:p>
            <a:pPr marL="0" indent="0" algn="l"/>
            <a:r>
              <a:rPr lang="en-US" altLang="zh-CN" sz="2400" b="0" u="none">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rPr>
              <a:t>1.2.6.1</a:t>
            </a:r>
            <a:r>
              <a:rPr lang="zh-CN" altLang="en-US" sz="2400" b="0" u="none">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rPr>
              <a:t>产品改良策略的具体方式</a:t>
            </a:r>
            <a:endParaRPr lang="zh-CN" altLang="en-US" sz="2400" b="0" u="none">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endParaRPr>
          </a:p>
        </p:txBody>
      </p:sp>
      <p:sp>
        <p:nvSpPr>
          <p:cNvPr id="2" name="文本框 1"/>
          <p:cNvSpPr txBox="1"/>
          <p:nvPr/>
        </p:nvSpPr>
        <p:spPr>
          <a:xfrm>
            <a:off x="1468120" y="2701290"/>
            <a:ext cx="9255125" cy="3246120"/>
          </a:xfrm>
          <a:prstGeom prst="rect">
            <a:avLst/>
          </a:prstGeom>
          <a:noFill/>
          <a:ln w="9525">
            <a:noFill/>
          </a:ln>
        </p:spPr>
        <p:txBody>
          <a:bodyPr wrap="square">
            <a:spAutoFit/>
          </a:bodyPr>
          <a:p>
            <a:pPr marL="0" algn="l">
              <a:lnSpc>
                <a:spcPct val="140000"/>
              </a:lnSpc>
            </a:pPr>
            <a:r>
              <a:rPr lang="en-US" altLang="zh-CN" sz="2000" b="1">
                <a:latin typeface="黑体" panose="02010609060101010101" pitchFamily="49" charset="-122"/>
                <a:ea typeface="黑体" panose="02010609060101010101" pitchFamily="49" charset="-122"/>
              </a:rPr>
              <a:t>（1）品质改良。</a:t>
            </a:r>
            <a:r>
              <a:rPr lang="en-US" altLang="zh-CN" sz="2000">
                <a:latin typeface="黑体" panose="02010609060101010101" pitchFamily="49" charset="-122"/>
                <a:ea typeface="黑体" panose="02010609060101010101" pitchFamily="49" charset="-122"/>
              </a:rPr>
              <a:t> </a:t>
            </a:r>
            <a:endParaRPr lang="en-US" altLang="zh-CN" sz="2000">
              <a:latin typeface="黑体" panose="02010609060101010101" pitchFamily="49" charset="-122"/>
              <a:ea typeface="黑体" panose="02010609060101010101" pitchFamily="49" charset="-122"/>
            </a:endParaRPr>
          </a:p>
          <a:p>
            <a:pPr marL="0" algn="l">
              <a:lnSpc>
                <a:spcPct val="140000"/>
              </a:lnSpc>
            </a:pPr>
            <a:endParaRPr lang="en-US" altLang="zh-CN" sz="2000">
              <a:latin typeface="黑体" panose="02010609060101010101" pitchFamily="49" charset="-122"/>
              <a:ea typeface="黑体" panose="02010609060101010101" pitchFamily="49" charset="-122"/>
            </a:endParaRPr>
          </a:p>
          <a:p>
            <a:pPr marL="0" algn="l">
              <a:lnSpc>
                <a:spcPct val="140000"/>
              </a:lnSpc>
            </a:pPr>
            <a:r>
              <a:rPr lang="en-US" altLang="zh-CN">
                <a:latin typeface="黑体" panose="02010609060101010101" pitchFamily="49" charset="-122"/>
                <a:ea typeface="黑体" panose="02010609060101010101" pitchFamily="49" charset="-122"/>
              </a:rPr>
              <a:t>    ①提高产品的耐久性、可靠性、安全性等。 如洗衣机制造商把普通洗衣机改为漂洗、甩干多功能的自动、半自动洗衣机等。     ②将产品从低档上升为高档，或从高档变为低档。 例如，原来面向高收入消费者的产品，可以选用较低质量的材料，使之变为低档产品而寻求新的市场；原来面向一般消费者的产品，也可以选用高级原料，使之变为高档产品而重新受到欢迎。这种策略既能延长成熟期，又能提高产品的竞争力。</a:t>
            </a:r>
            <a:endParaRPr lang="en-US" altLang="zh-CN">
              <a:latin typeface="黑体" panose="02010609060101010101" pitchFamily="49" charset="-122"/>
              <a:ea typeface="黑体" panose="02010609060101010101" pitchFamily="49"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879475" y="2742565"/>
            <a:ext cx="4652010" cy="1615440"/>
          </a:xfrm>
          <a:prstGeom prst="rect">
            <a:avLst/>
          </a:prstGeom>
          <a:noFill/>
          <a:ln w="9525">
            <a:noFill/>
          </a:ln>
        </p:spPr>
        <p:txBody>
          <a:bodyPr wrap="square">
            <a:spAutoFit/>
          </a:bodyPr>
          <a:p>
            <a:pPr marL="0" indent="342265" algn="l"/>
            <a:endParaRPr lang="zh-CN" altLang="en-US" sz="2000" b="1" u="none">
              <a:latin typeface="黑体" panose="02010609060101010101" pitchFamily="49" charset="-122"/>
              <a:ea typeface="黑体" panose="02010609060101010101" pitchFamily="49" charset="-122"/>
            </a:endParaRPr>
          </a:p>
          <a:p>
            <a:pPr marL="0" indent="342265" algn="l"/>
            <a:r>
              <a:rPr lang="en-US" altLang="zh-CN" sz="2000" b="0" u="none">
                <a:latin typeface="黑体" panose="02010609060101010101" pitchFamily="49" charset="-122"/>
                <a:ea typeface="黑体" panose="02010609060101010101" pitchFamily="49" charset="-122"/>
              </a:rPr>
              <a:t>　　就是增加产品新的特性(如大小、重量、材料、附加物等)，以此扩大产品的多方面适用性，提高其安全性，使之更方便使用。 </a:t>
            </a:r>
            <a:endParaRPr lang="en-US" altLang="zh-CN" sz="2000">
              <a:latin typeface="黑体" panose="02010609060101010101" pitchFamily="49" charset="-122"/>
              <a:ea typeface="黑体" panose="02010609060101010101" pitchFamily="49" charset="-122"/>
            </a:endParaRPr>
          </a:p>
        </p:txBody>
      </p:sp>
      <p:sp>
        <p:nvSpPr>
          <p:cNvPr id="2" name="文本框 1"/>
          <p:cNvSpPr txBox="1"/>
          <p:nvPr/>
        </p:nvSpPr>
        <p:spPr>
          <a:xfrm>
            <a:off x="1047750" y="1991360"/>
            <a:ext cx="2098040" cy="396240"/>
          </a:xfrm>
          <a:prstGeom prst="rect">
            <a:avLst/>
          </a:prstGeom>
          <a:noFill/>
        </p:spPr>
        <p:txBody>
          <a:bodyPr wrap="none" rtlCol="0" anchor="t">
            <a:spAutoFit/>
          </a:bodyPr>
          <a:p>
            <a:r>
              <a:rPr lang="en-US" altLang="zh-CN" sz="2000" b="1">
                <a:latin typeface="黑体" panose="02010609060101010101" pitchFamily="49" charset="-122"/>
                <a:ea typeface="黑体" panose="02010609060101010101" pitchFamily="49" charset="-122"/>
                <a:sym typeface="+mn-ea"/>
              </a:rPr>
              <a:t>（2）</a:t>
            </a:r>
            <a:r>
              <a:rPr lang="zh-CN" altLang="en-US" sz="2000" b="1">
                <a:latin typeface="黑体" panose="02010609060101010101" pitchFamily="49" charset="-122"/>
                <a:ea typeface="黑体" panose="02010609060101010101" pitchFamily="49" charset="-122"/>
                <a:sym typeface="+mn-ea"/>
              </a:rPr>
              <a:t>特性</a:t>
            </a:r>
            <a:r>
              <a:rPr lang="en-US" altLang="zh-CN" sz="2000" b="1">
                <a:latin typeface="黑体" panose="02010609060101010101" pitchFamily="49" charset="-122"/>
                <a:ea typeface="黑体" panose="02010609060101010101" pitchFamily="49" charset="-122"/>
                <a:sym typeface="+mn-ea"/>
              </a:rPr>
              <a:t>改良。</a:t>
            </a:r>
            <a:endParaRPr lang="zh-CN" altLang="en-US" sz="2000"/>
          </a:p>
        </p:txBody>
      </p:sp>
      <p:pic>
        <p:nvPicPr>
          <p:cNvPr id="3" name="图片 2" descr="1-34"/>
          <p:cNvPicPr>
            <a:picLocks noChangeAspect="1"/>
          </p:cNvPicPr>
          <p:nvPr/>
        </p:nvPicPr>
        <p:blipFill>
          <a:blip r:embed="rId1"/>
          <a:stretch>
            <a:fillRect/>
          </a:stretch>
        </p:blipFill>
        <p:spPr>
          <a:xfrm>
            <a:off x="6681470" y="576580"/>
            <a:ext cx="4457065" cy="570484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123315" y="2393315"/>
            <a:ext cx="4820285" cy="1920240"/>
          </a:xfrm>
          <a:prstGeom prst="rect">
            <a:avLst/>
          </a:prstGeom>
          <a:noFill/>
          <a:ln w="9525">
            <a:noFill/>
          </a:ln>
        </p:spPr>
        <p:txBody>
          <a:bodyPr wrap="square">
            <a:spAutoFit/>
          </a:bodyPr>
          <a:p>
            <a:pPr marL="0" indent="227965" algn="l"/>
            <a:r>
              <a:rPr lang="en-US" altLang="zh-CN" sz="2000" b="0" u="none">
                <a:latin typeface="黑体" panose="02010609060101010101" pitchFamily="49" charset="-122"/>
                <a:ea typeface="黑体" panose="02010609060101010101" pitchFamily="49" charset="-122"/>
              </a:rPr>
              <a:t> </a:t>
            </a:r>
            <a:endParaRPr lang="en-US" altLang="zh-CN" sz="2000" b="0" u="none">
              <a:latin typeface="黑体" panose="02010609060101010101" pitchFamily="49" charset="-122"/>
              <a:ea typeface="黑体" panose="02010609060101010101" pitchFamily="49" charset="-122"/>
            </a:endParaRPr>
          </a:p>
          <a:p>
            <a:pPr marL="0" indent="227965" algn="l"/>
            <a:r>
              <a:rPr lang="en-US" altLang="zh-CN" sz="2000" b="0" u="none">
                <a:latin typeface="黑体" panose="02010609060101010101" pitchFamily="49" charset="-122"/>
                <a:ea typeface="黑体" panose="02010609060101010101" pitchFamily="49" charset="-122"/>
              </a:rPr>
              <a:t>　　式样改良就是基于美学欣赏观念而进行款式、外观及形态的改良，形成新规格新花色的产品，从而刺激消费者，引起新的</a:t>
            </a:r>
            <a:r>
              <a:rPr lang="zh-CN" altLang="en-US" sz="2000" b="0" u="none">
                <a:latin typeface="黑体" panose="02010609060101010101" pitchFamily="49" charset="-122"/>
                <a:ea typeface="黑体" panose="02010609060101010101" pitchFamily="49" charset="-122"/>
              </a:rPr>
              <a:t>需求。</a:t>
            </a:r>
            <a:r>
              <a:rPr lang="en-US" altLang="zh-CN" sz="2000" b="0" u="none">
                <a:latin typeface="黑体" panose="02010609060101010101" pitchFamily="49" charset="-122"/>
                <a:ea typeface="黑体" panose="02010609060101010101" pitchFamily="49" charset="-122"/>
              </a:rPr>
              <a:t> </a:t>
            </a:r>
            <a:endParaRPr lang="en-US" altLang="zh-CN" sz="2000">
              <a:latin typeface="黑体" panose="02010609060101010101" pitchFamily="49" charset="-122"/>
              <a:ea typeface="黑体" panose="02010609060101010101" pitchFamily="49" charset="-122"/>
            </a:endParaRPr>
          </a:p>
        </p:txBody>
      </p:sp>
      <p:sp>
        <p:nvSpPr>
          <p:cNvPr id="2" name="文本框 1"/>
          <p:cNvSpPr txBox="1"/>
          <p:nvPr/>
        </p:nvSpPr>
        <p:spPr>
          <a:xfrm>
            <a:off x="1123315" y="1997075"/>
            <a:ext cx="2098040" cy="396240"/>
          </a:xfrm>
          <a:prstGeom prst="rect">
            <a:avLst/>
          </a:prstGeom>
          <a:noFill/>
        </p:spPr>
        <p:txBody>
          <a:bodyPr wrap="none" rtlCol="0" anchor="t">
            <a:spAutoFit/>
          </a:bodyPr>
          <a:p>
            <a:r>
              <a:rPr lang="en-US" altLang="zh-CN" sz="2000" b="1">
                <a:latin typeface="黑体" panose="02010609060101010101" pitchFamily="49" charset="-122"/>
                <a:ea typeface="黑体" panose="02010609060101010101" pitchFamily="49" charset="-122"/>
                <a:sym typeface="+mn-ea"/>
              </a:rPr>
              <a:t>（3）</a:t>
            </a:r>
            <a:r>
              <a:rPr lang="zh-CN" altLang="en-US" sz="2000" b="1">
                <a:latin typeface="黑体" panose="02010609060101010101" pitchFamily="49" charset="-122"/>
                <a:ea typeface="黑体" panose="02010609060101010101" pitchFamily="49" charset="-122"/>
                <a:sym typeface="+mn-ea"/>
              </a:rPr>
              <a:t>式样</a:t>
            </a:r>
            <a:r>
              <a:rPr lang="en-US" altLang="zh-CN" sz="2000" b="1">
                <a:latin typeface="黑体" panose="02010609060101010101" pitchFamily="49" charset="-122"/>
                <a:ea typeface="黑体" panose="02010609060101010101" pitchFamily="49" charset="-122"/>
                <a:sym typeface="+mn-ea"/>
              </a:rPr>
              <a:t>改良。</a:t>
            </a:r>
            <a:endParaRPr lang="zh-CN" altLang="en-US" sz="2000"/>
          </a:p>
        </p:txBody>
      </p:sp>
      <p:pic>
        <p:nvPicPr>
          <p:cNvPr id="3" name="图片 2" descr="1-35-1"/>
          <p:cNvPicPr>
            <a:picLocks noChangeAspect="1"/>
          </p:cNvPicPr>
          <p:nvPr/>
        </p:nvPicPr>
        <p:blipFill>
          <a:blip r:embed="rId1"/>
          <a:stretch>
            <a:fillRect/>
          </a:stretch>
        </p:blipFill>
        <p:spPr>
          <a:xfrm>
            <a:off x="6295390" y="801370"/>
            <a:ext cx="5103495" cy="510349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750695" y="2211705"/>
            <a:ext cx="8475345" cy="3505200"/>
          </a:xfrm>
          <a:prstGeom prst="rect">
            <a:avLst/>
          </a:prstGeom>
          <a:noFill/>
          <a:ln w="9525">
            <a:noFill/>
          </a:ln>
        </p:spPr>
        <p:txBody>
          <a:bodyPr wrap="square">
            <a:spAutoFit/>
          </a:bodyPr>
          <a:p>
            <a:pPr marL="0" algn="l">
              <a:lnSpc>
                <a:spcPct val="140000"/>
              </a:lnSpc>
              <a:buNone/>
            </a:pPr>
            <a:r>
              <a:rPr lang="en-US" altLang="zh-CN" sz="2000">
                <a:latin typeface="黑体" panose="02010609060101010101" pitchFamily="49" charset="-122"/>
                <a:ea typeface="黑体" panose="02010609060101010101" pitchFamily="49" charset="-122"/>
              </a:rPr>
              <a:t>　　就是向消费者提供良好服务、优惠条件、技术咨询、质量保证、消费指导等。美国一家咨询公司在调查中发现，顾客从一家企业转向另一家企业，70%的原因是服务。他们认为，企业员工怠慢了一个顾客，就会影响40名潜在顾客。“在竞争焦点上，服务因素已逐步取代产品质量和价格，世界经济已进入服务经济时代。”正是基于这样的认识，美国IBM公司公开表示自己不是电脑制造商，而是服务性公司。该公司总裁说：“IBM并不卖电脑，而是卖服务。”</a:t>
            </a:r>
            <a:endParaRPr lang="en-US" altLang="zh-CN" sz="2000">
              <a:latin typeface="黑体" panose="02010609060101010101" pitchFamily="49" charset="-122"/>
              <a:ea typeface="黑体" panose="02010609060101010101" pitchFamily="49" charset="-122"/>
            </a:endParaRPr>
          </a:p>
        </p:txBody>
      </p:sp>
      <p:sp>
        <p:nvSpPr>
          <p:cNvPr id="2" name="文本框 1"/>
          <p:cNvSpPr txBox="1"/>
          <p:nvPr/>
        </p:nvSpPr>
        <p:spPr>
          <a:xfrm>
            <a:off x="1123315" y="1997075"/>
            <a:ext cx="2608580" cy="396240"/>
          </a:xfrm>
          <a:prstGeom prst="rect">
            <a:avLst/>
          </a:prstGeom>
          <a:noFill/>
        </p:spPr>
        <p:txBody>
          <a:bodyPr wrap="none" rtlCol="0" anchor="t">
            <a:spAutoFit/>
          </a:bodyPr>
          <a:p>
            <a:r>
              <a:rPr lang="en-US" altLang="zh-CN" sz="2000" b="1">
                <a:latin typeface="黑体" panose="02010609060101010101" pitchFamily="49" charset="-122"/>
                <a:ea typeface="黑体" panose="02010609060101010101" pitchFamily="49" charset="-122"/>
                <a:sym typeface="+mn-ea"/>
              </a:rPr>
              <a:t>（4）</a:t>
            </a:r>
            <a:r>
              <a:rPr lang="zh-CN" altLang="en-US" sz="2000" b="1">
                <a:latin typeface="黑体" panose="02010609060101010101" pitchFamily="49" charset="-122"/>
                <a:ea typeface="黑体" panose="02010609060101010101" pitchFamily="49" charset="-122"/>
                <a:sym typeface="+mn-ea"/>
              </a:rPr>
              <a:t>附加产品</a:t>
            </a:r>
            <a:r>
              <a:rPr lang="en-US" altLang="zh-CN" sz="2000" b="1">
                <a:latin typeface="黑体" panose="02010609060101010101" pitchFamily="49" charset="-122"/>
                <a:ea typeface="黑体" panose="02010609060101010101" pitchFamily="49" charset="-122"/>
                <a:sym typeface="+mn-ea"/>
              </a:rPr>
              <a:t>改良。</a:t>
            </a:r>
            <a:endParaRPr lang="zh-CN" altLang="en-US" sz="2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可选过程 5"/>
          <p:cNvSpPr/>
          <p:nvPr/>
        </p:nvSpPr>
        <p:spPr>
          <a:xfrm>
            <a:off x="1252220" y="1283970"/>
            <a:ext cx="127635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800" b="1" dirty="0">
                <a:solidFill>
                  <a:schemeClr val="bg1"/>
                </a:solidFill>
                <a:latin typeface="方正正中黑简体" panose="02000000000000000000" pitchFamily="2" charset="-122"/>
                <a:ea typeface="方正正中黑简体" panose="02000000000000000000" pitchFamily="2" charset="-122"/>
              </a:rPr>
              <a:t>特征</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686435" y="1985645"/>
            <a:ext cx="6670675" cy="3291840"/>
          </a:xfrm>
          <a:prstGeom prst="rect">
            <a:avLst/>
          </a:prstGeom>
          <a:noFill/>
        </p:spPr>
        <p:txBody>
          <a:bodyPr wrap="square" rtlCol="0">
            <a:spAutoFit/>
          </a:bodyPr>
          <a:lstStyle/>
          <a:p>
            <a:pPr>
              <a:lnSpc>
                <a:spcPct val="140000"/>
              </a:lnSpc>
            </a:pPr>
            <a:r>
              <a:rPr lang="zh-CN" altLang="en-US" sz="2000" b="1" dirty="0">
                <a:latin typeface="黑体" panose="02010609060101010101" pitchFamily="49" charset="-122"/>
                <a:ea typeface="黑体" panose="02010609060101010101" pitchFamily="49" charset="-122"/>
              </a:rPr>
              <a:t>（1）新颖性</a:t>
            </a:r>
            <a:endParaRPr lang="zh-CN" altLang="en-US" sz="2000" b="1" dirty="0">
              <a:latin typeface="黑体" panose="02010609060101010101" pitchFamily="49" charset="-122"/>
              <a:ea typeface="黑体" panose="02010609060101010101" pitchFamily="49" charset="-122"/>
            </a:endParaRPr>
          </a:p>
          <a:p>
            <a:pPr>
              <a:lnSpc>
                <a:spcPct val="130000"/>
              </a:lnSpc>
            </a:pPr>
            <a:r>
              <a:rPr lang="zh-CN" altLang="en-US" sz="2000" dirty="0">
                <a:latin typeface="黑体" panose="02010609060101010101" pitchFamily="49" charset="-122"/>
                <a:ea typeface="黑体" panose="02010609060101010101" pitchFamily="49" charset="-122"/>
              </a:rPr>
              <a:t>    一个产品之所以可以归入新产品的范围，就说明它在技术性能、结构、指标上与现有产品相比具有一定的先进性。产品或者采用了新原理、新结构、新材料、新工艺、新技术、新元件，或者具有新功能、新性能、更高质量、外观新颖等，新产品的新颖性可以是具备上述“新”中的全部，可以是其中的一项或几项。新产品所在地域的分类，就是根据产品的新颖性程度来划分的。</a:t>
            </a:r>
            <a:endParaRPr lang="zh-CN" altLang="en-US" sz="2000" dirty="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147482624" descr="能够自由移动的音乐机器人－－AMP"/>
          <p:cNvPicPr>
            <a:picLocks noChangeAspect="1"/>
          </p:cNvPicPr>
          <p:nvPr/>
        </p:nvPicPr>
        <p:blipFill>
          <a:blip r:embed="rId1"/>
          <a:stretch>
            <a:fillRect/>
          </a:stretch>
        </p:blipFill>
        <p:spPr>
          <a:xfrm>
            <a:off x="8224422" y="789305"/>
            <a:ext cx="3041650" cy="4391025"/>
          </a:xfrm>
          <a:prstGeom prst="rect">
            <a:avLst/>
          </a:prstGeom>
          <a:noFill/>
          <a:ln w="9525">
            <a:noFill/>
          </a:ln>
        </p:spPr>
      </p:pic>
      <p:sp>
        <p:nvSpPr>
          <p:cNvPr id="4" name="文本框 3"/>
          <p:cNvSpPr txBox="1"/>
          <p:nvPr/>
        </p:nvSpPr>
        <p:spPr>
          <a:xfrm>
            <a:off x="8490488" y="4950997"/>
            <a:ext cx="2249170" cy="1099820"/>
          </a:xfrm>
          <a:prstGeom prst="rect">
            <a:avLst/>
          </a:prstGeom>
          <a:noFill/>
        </p:spPr>
        <p:txBody>
          <a:bodyPr wrap="square" rtlCol="0">
            <a:spAutoFit/>
          </a:bodyPr>
          <a:lstStyle/>
          <a:p>
            <a:endParaRPr lang="zh-CN" altLang="en-US" dirty="0">
              <a:solidFill>
                <a:srgbClr val="FDB812"/>
              </a:solidFill>
            </a:endParaRPr>
          </a:p>
          <a:p>
            <a:r>
              <a:rPr lang="zh-CN" altLang="en-US" sz="1600" dirty="0"/>
              <a:t>自由移动音乐机器人－－AMP（美国Hasbro公司）</a:t>
            </a:r>
            <a:endParaRPr lang="zh-CN" altLang="en-US" sz="1600" dirty="0"/>
          </a:p>
        </p:txBody>
      </p:sp>
      <p:sp>
        <p:nvSpPr>
          <p:cNvPr id="5" name="文本框 4"/>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925195" y="1192530"/>
            <a:ext cx="5080000" cy="457200"/>
          </a:xfrm>
          <a:prstGeom prst="rect">
            <a:avLst/>
          </a:prstGeom>
          <a:noFill/>
          <a:ln w="9525">
            <a:noFill/>
          </a:ln>
        </p:spPr>
        <p:txBody>
          <a:bodyPr>
            <a:spAutoFit/>
          </a:bodyPr>
          <a:p>
            <a:pPr marL="0" algn="l"/>
            <a:r>
              <a:rPr lang="en-US" altLang="zh-CN" sz="240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rPr>
              <a:t>1.2.6.2新产品市场导入策略</a:t>
            </a:r>
            <a:endParaRPr lang="en-US" altLang="zh-CN" sz="240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endParaRPr>
          </a:p>
        </p:txBody>
      </p:sp>
      <p:sp>
        <p:nvSpPr>
          <p:cNvPr id="2" name="文本框 1"/>
          <p:cNvSpPr txBox="1"/>
          <p:nvPr/>
        </p:nvSpPr>
        <p:spPr>
          <a:xfrm>
            <a:off x="1804670" y="2092325"/>
            <a:ext cx="8583295" cy="3931920"/>
          </a:xfrm>
          <a:prstGeom prst="rect">
            <a:avLst/>
          </a:prstGeom>
          <a:noFill/>
          <a:ln w="9525">
            <a:noFill/>
          </a:ln>
        </p:spPr>
        <p:txBody>
          <a:bodyPr wrap="square">
            <a:spAutoFit/>
          </a:bodyPr>
          <a:p>
            <a:pPr marL="0" algn="l">
              <a:lnSpc>
                <a:spcPct val="140000"/>
              </a:lnSpc>
            </a:pPr>
            <a:r>
              <a:rPr lang="en-US" altLang="zh-CN" sz="2000" b="0" u="none">
                <a:latin typeface="黑体" panose="02010609060101010101" pitchFamily="49" charset="-122"/>
                <a:ea typeface="黑体" panose="02010609060101010101" pitchFamily="49" charset="-122"/>
              </a:rPr>
              <a:t>（1）概念    产品导入期——产品导入期是指一个全新的产品刚刚进入市场的时候，产品不被认知，市场没有显现的需求的时期。（2）阶段特征    ①产品的概念是全新的，市场认知度完全需要从无到有的一点点培育，所以市场营销成本高而利润很低。    ②应致力于短时间内把市场“炒热”，将产品概念灌输到目标消费者的头脑中，让这种产品在消费者的脑海中建立正面的形象，激发消费者尝试购买的欲望。</a:t>
            </a:r>
            <a:endParaRPr lang="en-US" altLang="zh-CN" sz="2000">
              <a:latin typeface="黑体" panose="02010609060101010101" pitchFamily="49" charset="-122"/>
              <a:ea typeface="黑体" panose="02010609060101010101" pitchFamily="49"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123950" y="1225550"/>
            <a:ext cx="5080000" cy="457200"/>
          </a:xfrm>
          <a:prstGeom prst="rect">
            <a:avLst/>
          </a:prstGeom>
          <a:noFill/>
          <a:ln w="9525">
            <a:noFill/>
          </a:ln>
        </p:spPr>
        <p:txBody>
          <a:bodyPr>
            <a:spAutoFit/>
          </a:bodyPr>
          <a:p>
            <a:pPr marL="0" algn="l"/>
            <a:r>
              <a:rPr lang="en-US" altLang="zh-CN" sz="240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rPr>
              <a:t>1.2.6.3衰退期</a:t>
            </a:r>
            <a:endParaRPr lang="en-US" altLang="zh-CN" sz="240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宋体" panose="02010600030101010101" pitchFamily="2" charset="-122"/>
            </a:endParaRPr>
          </a:p>
        </p:txBody>
      </p:sp>
      <p:sp>
        <p:nvSpPr>
          <p:cNvPr id="2" name="文本框 1"/>
          <p:cNvSpPr txBox="1"/>
          <p:nvPr/>
        </p:nvSpPr>
        <p:spPr>
          <a:xfrm>
            <a:off x="1475740" y="1928495"/>
            <a:ext cx="9239885" cy="4053840"/>
          </a:xfrm>
          <a:prstGeom prst="rect">
            <a:avLst/>
          </a:prstGeom>
          <a:noFill/>
          <a:ln w="9525">
            <a:noFill/>
          </a:ln>
        </p:spPr>
        <p:txBody>
          <a:bodyPr wrap="square">
            <a:spAutoFit/>
          </a:bodyPr>
          <a:p>
            <a:pPr marL="0" indent="266700" algn="l">
              <a:lnSpc>
                <a:spcPct val="130000"/>
              </a:lnSpc>
            </a:pPr>
            <a:r>
              <a:rPr lang="en-US" altLang="zh-CN" sz="2000" b="0" u="none">
                <a:latin typeface="黑体" panose="02010609060101010101" pitchFamily="49" charset="-122"/>
                <a:ea typeface="黑体" panose="02010609060101010101" pitchFamily="49" charset="-122"/>
              </a:rPr>
              <a:t>在产品衰退期要注意几个方面内容：</a:t>
            </a:r>
            <a:endParaRPr lang="en-US" altLang="zh-CN" sz="2000" b="0" u="none">
              <a:latin typeface="黑体" panose="02010609060101010101" pitchFamily="49" charset="-122"/>
              <a:ea typeface="黑体" panose="02010609060101010101" pitchFamily="49" charset="-122"/>
            </a:endParaRPr>
          </a:p>
          <a:p>
            <a:pPr marL="0" indent="266700" algn="l">
              <a:lnSpc>
                <a:spcPct val="130000"/>
              </a:lnSpc>
            </a:pPr>
            <a:endParaRPr lang="en-US" altLang="zh-CN" sz="2000" b="0" u="none">
              <a:latin typeface="黑体" panose="02010609060101010101" pitchFamily="49" charset="-122"/>
              <a:ea typeface="黑体" panose="02010609060101010101" pitchFamily="49" charset="-122"/>
            </a:endParaRPr>
          </a:p>
          <a:p>
            <a:pPr marL="0" indent="266700" algn="l">
              <a:lnSpc>
                <a:spcPct val="130000"/>
              </a:lnSpc>
            </a:pPr>
            <a:r>
              <a:rPr lang="en-US" altLang="zh-CN" sz="2000" b="1" u="none">
                <a:latin typeface="黑体" panose="02010609060101010101" pitchFamily="49" charset="-122"/>
                <a:ea typeface="黑体" panose="02010609060101010101" pitchFamily="49" charset="-122"/>
              </a:rPr>
              <a:t>（1）找出造成产品衰退的原因。</a:t>
            </a:r>
            <a:endParaRPr lang="en-US" altLang="zh-CN" sz="2000" b="1" u="none">
              <a:latin typeface="黑体" panose="02010609060101010101" pitchFamily="49" charset="-122"/>
              <a:ea typeface="黑体" panose="02010609060101010101" pitchFamily="49" charset="-122"/>
            </a:endParaRPr>
          </a:p>
          <a:p>
            <a:pPr marL="0" indent="266700" algn="l">
              <a:lnSpc>
                <a:spcPct val="130000"/>
              </a:lnSpc>
            </a:pPr>
            <a:r>
              <a:rPr lang="en-US" altLang="zh-CN" sz="2000" b="0" u="none">
                <a:latin typeface="黑体" panose="02010609060101010101" pitchFamily="49" charset="-122"/>
                <a:ea typeface="黑体" panose="02010609060101010101" pitchFamily="49" charset="-122"/>
              </a:rPr>
              <a:t>    一般来说形成具体某个企业或者某个品牌的在具体某一个市场上衰退有如下几个原因：  ① 需求变化  ② 竞争者的价值替代  ③ 新技术、新科技对原有产品的革命  ④ 政府政策的发布  ⑤ 企业自身市场运行失误后竞争力相对减退</a:t>
            </a:r>
            <a:endParaRPr lang="en-US" altLang="zh-CN" sz="2000">
              <a:latin typeface="黑体" panose="02010609060101010101" pitchFamily="49" charset="-122"/>
              <a:ea typeface="黑体" panose="02010609060101010101" pitchFamily="49"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00" name="文本框 99"/>
          <p:cNvSpPr txBox="1"/>
          <p:nvPr/>
        </p:nvSpPr>
        <p:spPr>
          <a:xfrm>
            <a:off x="1292860" y="988695"/>
            <a:ext cx="9606915" cy="5638800"/>
          </a:xfrm>
          <a:prstGeom prst="rect">
            <a:avLst/>
          </a:prstGeom>
          <a:noFill/>
          <a:ln w="9525">
            <a:noFill/>
          </a:ln>
        </p:spPr>
        <p:txBody>
          <a:bodyPr wrap="square">
            <a:spAutoFit/>
          </a:bodyPr>
          <a:p>
            <a:pPr marL="0" indent="266700" algn="l">
              <a:lnSpc>
                <a:spcPct val="130000"/>
              </a:lnSpc>
            </a:pPr>
            <a:r>
              <a:rPr lang="en-US" altLang="zh-CN" sz="2000" b="1" u="none">
                <a:latin typeface="黑体" panose="02010609060101010101" pitchFamily="49" charset="-122"/>
                <a:ea typeface="黑体" panose="02010609060101010101" pitchFamily="49" charset="-122"/>
              </a:rPr>
              <a:t>（2）树立正确面对衰退期的基本理念。</a:t>
            </a:r>
            <a:endParaRPr lang="en-US" altLang="zh-CN" sz="2000" b="1" u="none">
              <a:latin typeface="黑体" panose="02010609060101010101" pitchFamily="49" charset="-122"/>
              <a:ea typeface="黑体" panose="02010609060101010101" pitchFamily="49" charset="-122"/>
            </a:endParaRPr>
          </a:p>
          <a:p>
            <a:pPr marL="0" indent="266700" algn="l">
              <a:lnSpc>
                <a:spcPct val="130000"/>
              </a:lnSpc>
            </a:pPr>
            <a:endParaRPr lang="en-US" altLang="zh-CN" sz="2000" b="1" u="none">
              <a:latin typeface="黑体" panose="02010609060101010101" pitchFamily="49" charset="-122"/>
              <a:ea typeface="黑体" panose="02010609060101010101" pitchFamily="49" charset="-122"/>
            </a:endParaRPr>
          </a:p>
          <a:p>
            <a:pPr marL="0" indent="266700" algn="l">
              <a:lnSpc>
                <a:spcPct val="130000"/>
              </a:lnSpc>
            </a:pPr>
            <a:r>
              <a:rPr lang="en-US" altLang="zh-CN" sz="2000" b="0" u="none">
                <a:latin typeface="黑体" panose="02010609060101010101" pitchFamily="49" charset="-122"/>
                <a:ea typeface="黑体" panose="02010609060101010101" pitchFamily="49" charset="-122"/>
              </a:rPr>
              <a:t>    衰退只是意味着某个产品的退出，并不是企业的失败，更不是企业全部的失败。所以企业应该确立如下观念：    ① 企业的使命就是通过产品的开发、推广，来满足消费，从而创造价值。因此，一个产品的退出，并不意味着企业使命的终结，当然也不意味着企业与这个市场关系的终结。    ② 面对一个即将退出的市场，企业应该敢于向企业的消费者说“再见”，同时需要与消费者建立一个良好的“责任关系”，以维护原有的市场资源。    ③ 初步进入某个市场，是企业形象的展示，而退出某个市场，是企业形象与企业理念的检验，产品退出不是企业逃跑和责任的逃避。</a:t>
            </a:r>
            <a:endParaRPr lang="en-US" altLang="zh-CN" sz="2000" b="0" u="none">
              <a:latin typeface="黑体" panose="02010609060101010101" pitchFamily="49" charset="-122"/>
              <a:ea typeface="黑体" panose="02010609060101010101" pitchFamily="49" charset="-122"/>
            </a:endParaRPr>
          </a:p>
          <a:p>
            <a:pPr marL="0" indent="266700" algn="l">
              <a:lnSpc>
                <a:spcPct val="130000"/>
              </a:lnSpc>
            </a:pPr>
            <a:r>
              <a:rPr lang="en-US" altLang="zh-CN" sz="2000">
                <a:latin typeface="黑体" panose="02010609060101010101" pitchFamily="49" charset="-122"/>
                <a:ea typeface="黑体" panose="02010609060101010101" pitchFamily="49" charset="-122"/>
              </a:rPr>
              <a:t> ④ 要善于经营失败的资源，这是中国企业在衰退期最不会处理的问题。因为失败也是企业可用以经营的资源。例如，最近常见的“产品召回”就是企业成熟和责任的体现。</a:t>
            </a:r>
            <a:endParaRPr lang="en-US" altLang="zh-CN" sz="2000">
              <a:latin typeface="黑体" panose="02010609060101010101" pitchFamily="49" charset="-122"/>
              <a:ea typeface="黑体" panose="02010609060101010101" pitchFamily="49"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343150"/>
            <a:ext cx="12192000" cy="2095500"/>
          </a:xfrm>
          <a:prstGeom prst="rect">
            <a:avLst/>
          </a:prstGeom>
          <a:solidFill>
            <a:srgbClr val="FF66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933951" y="2790735"/>
            <a:ext cx="3352800" cy="1200329"/>
          </a:xfrm>
          <a:prstGeom prst="rect">
            <a:avLst/>
          </a:prstGeom>
          <a:noFill/>
        </p:spPr>
        <p:txBody>
          <a:bodyPr wrap="square" rtlCol="0">
            <a:spAutoFit/>
          </a:bodyPr>
          <a:lstStyle/>
          <a:p>
            <a:r>
              <a:rPr lang="zh-CN" altLang="en-US" sz="7200" dirty="0" smtClean="0">
                <a:solidFill>
                  <a:schemeClr val="bg1"/>
                </a:solidFill>
                <a:latin typeface="方正正中黑简体" panose="02000000000000000000" pitchFamily="2" charset="-122"/>
                <a:ea typeface="方正正中黑简体" panose="02000000000000000000" pitchFamily="2" charset="-122"/>
              </a:rPr>
              <a:t>谢 谢</a:t>
            </a:r>
            <a:endParaRPr lang="zh-CN" altLang="en-US" sz="7200" dirty="0">
              <a:solidFill>
                <a:schemeClr val="bg1"/>
              </a:solidFill>
              <a:latin typeface="方正正中黑简体" panose="02000000000000000000" pitchFamily="2" charset="-122"/>
              <a:ea typeface="方正正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5305" y="1249045"/>
            <a:ext cx="6271260" cy="3931920"/>
          </a:xfrm>
          <a:prstGeom prst="rect">
            <a:avLst/>
          </a:prstGeom>
          <a:noFill/>
        </p:spPr>
        <p:txBody>
          <a:bodyPr wrap="square" rtlCol="0">
            <a:spAutoFit/>
          </a:bodyPr>
          <a:lstStyle/>
          <a:p>
            <a:pPr>
              <a:lnSpc>
                <a:spcPct val="140000"/>
              </a:lnSpc>
            </a:pPr>
            <a:r>
              <a:rPr lang="en-US" altLang="zh-CN" sz="2000" b="1" dirty="0">
                <a:latin typeface="黑体" panose="02010609060101010101" pitchFamily="49" charset="-122"/>
                <a:ea typeface="黑体" panose="02010609060101010101" pitchFamily="49" charset="-122"/>
              </a:rPr>
              <a:t>（2）先进性</a:t>
            </a:r>
            <a:endParaRPr lang="en-US" altLang="zh-CN" sz="2000" b="1" dirty="0">
              <a:latin typeface="黑体" panose="02010609060101010101" pitchFamily="49" charset="-122"/>
              <a:ea typeface="黑体" panose="02010609060101010101" pitchFamily="49" charset="-122"/>
            </a:endParaRPr>
          </a:p>
          <a:p>
            <a:pPr>
              <a:lnSpc>
                <a:spcPct val="140000"/>
              </a:lnSpc>
            </a:pPr>
            <a:endParaRPr lang="en-US" altLang="zh-CN" sz="2000" dirty="0">
              <a:latin typeface="黑体" panose="02010609060101010101" pitchFamily="49" charset="-122"/>
              <a:ea typeface="黑体" panose="02010609060101010101" pitchFamily="49" charset="-122"/>
            </a:endParaRPr>
          </a:p>
          <a:p>
            <a:pPr>
              <a:lnSpc>
                <a:spcPct val="140000"/>
              </a:lnSpc>
            </a:pPr>
            <a:r>
              <a:rPr lang="en-US" altLang="zh-CN" sz="2000" dirty="0">
                <a:latin typeface="黑体" panose="02010609060101010101" pitchFamily="49" charset="-122"/>
                <a:ea typeface="黑体" panose="02010609060101010101" pitchFamily="49" charset="-122"/>
              </a:rPr>
              <a:t>     新产品的先进性主要表现在由新技术、新材料产生的先进性，或有已有技术、经验技术和改进技术综合产生的先进性。例如：1992年，日本佳能公司利用红外光技术生产出具有眼控对焦功能的EOS5单反相机。“眼控对焦技术”是佳能公司首创的一种全新的“人——机”摄影控制方式。曾经在国际摄影界引起了很大的轰动。</a:t>
            </a:r>
            <a:endParaRPr lang="en-US" altLang="zh-CN" sz="2000" dirty="0">
              <a:latin typeface="黑体" panose="02010609060101010101" pitchFamily="49" charset="-122"/>
              <a:ea typeface="黑体" panose="02010609060101010101" pitchFamily="49" charset="-122"/>
            </a:endParaRP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147482623" descr="650_430_1233909975"/>
          <p:cNvPicPr>
            <a:picLocks noChangeAspect="1"/>
          </p:cNvPicPr>
          <p:nvPr/>
        </p:nvPicPr>
        <p:blipFill>
          <a:blip r:embed="rId1"/>
          <a:stretch>
            <a:fillRect/>
          </a:stretch>
        </p:blipFill>
        <p:spPr>
          <a:xfrm>
            <a:off x="7311390" y="1075055"/>
            <a:ext cx="1861185" cy="3241675"/>
          </a:xfrm>
          <a:prstGeom prst="rect">
            <a:avLst/>
          </a:prstGeom>
          <a:noFill/>
          <a:ln w="9525">
            <a:noFill/>
          </a:ln>
        </p:spPr>
      </p:pic>
      <p:pic>
        <p:nvPicPr>
          <p:cNvPr id="4" name="图片 -2147482622" descr="20080921165133_T6T6V81J"/>
          <p:cNvPicPr>
            <a:picLocks noChangeAspect="1"/>
          </p:cNvPicPr>
          <p:nvPr/>
        </p:nvPicPr>
        <p:blipFill>
          <a:blip r:embed="rId2"/>
          <a:stretch>
            <a:fillRect/>
          </a:stretch>
        </p:blipFill>
        <p:spPr>
          <a:xfrm>
            <a:off x="9337675" y="1075055"/>
            <a:ext cx="2239645" cy="3241675"/>
          </a:xfrm>
          <a:prstGeom prst="rect">
            <a:avLst/>
          </a:prstGeom>
          <a:noFill/>
          <a:ln w="9525">
            <a:noFill/>
          </a:ln>
        </p:spPr>
      </p:pic>
      <p:sp>
        <p:nvSpPr>
          <p:cNvPr id="5" name="文本框 4"/>
          <p:cNvSpPr txBox="1"/>
          <p:nvPr/>
        </p:nvSpPr>
        <p:spPr>
          <a:xfrm>
            <a:off x="7586980" y="4667250"/>
            <a:ext cx="4390390" cy="614045"/>
          </a:xfrm>
          <a:prstGeom prst="rect">
            <a:avLst/>
          </a:prstGeom>
          <a:noFill/>
        </p:spPr>
        <p:txBody>
          <a:bodyPr wrap="square" rtlCol="0">
            <a:spAutoFit/>
          </a:bodyPr>
          <a:lstStyle/>
          <a:p>
            <a:r>
              <a:rPr lang="zh-CN" altLang="en-US" b="1">
                <a:solidFill>
                  <a:srgbClr val="FDB812"/>
                </a:solidFill>
              </a:rPr>
              <a:t>图1-2</a:t>
            </a:r>
            <a:r>
              <a:rPr lang="zh-CN" altLang="en-US">
                <a:solidFill>
                  <a:srgbClr val="FDB812"/>
                </a:solidFill>
              </a:rPr>
              <a:t>   </a:t>
            </a:r>
            <a:r>
              <a:rPr lang="zh-CN" altLang="en-US" sz="1600"/>
              <a:t>Segway电动代步车，发明者：Dean     Kaman （Segway 公司创始人兼董事长）</a:t>
            </a:r>
            <a:endParaRPr lang="zh-CN" altLang="en-US" sz="1600"/>
          </a:p>
        </p:txBody>
      </p:sp>
      <p:sp>
        <p:nvSpPr>
          <p:cNvPr id="6" name="文本框 5"/>
          <p:cNvSpPr txBox="1"/>
          <p:nvPr/>
        </p:nvSpPr>
        <p:spPr>
          <a:xfrm>
            <a:off x="626110" y="528320"/>
            <a:ext cx="2095500" cy="368300"/>
          </a:xfrm>
          <a:prstGeom prst="rect">
            <a:avLst/>
          </a:prstGeom>
          <a:noFill/>
        </p:spPr>
        <p:txBody>
          <a:bodyPr wrap="square" rtlCol="0">
            <a:spAutoFit/>
          </a:bodyPr>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79144" y="1292860"/>
            <a:ext cx="3107267" cy="398780"/>
          </a:xfrm>
          <a:prstGeom prst="rect">
            <a:avLst/>
          </a:prstGeom>
          <a:noFill/>
        </p:spPr>
        <p:txBody>
          <a:bodyPr wrap="square" rtlCol="0">
            <a:spAutoFit/>
          </a:bodyPr>
          <a:lstStyle/>
          <a:p>
            <a:r>
              <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rPr>
              <a:t>（3）经济性</a:t>
            </a:r>
            <a:endParaRPr lang="zh-CN" altLang="en-US" sz="2000" b="1" dirty="0">
              <a:solidFill>
                <a:schemeClr val="tx1">
                  <a:lumMod val="75000"/>
                  <a:lumOff val="25000"/>
                </a:schemeClr>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1423035" y="1975485"/>
            <a:ext cx="8735060" cy="975360"/>
          </a:xfrm>
          <a:prstGeom prst="rect">
            <a:avLst/>
          </a:prstGeom>
          <a:noFill/>
        </p:spPr>
        <p:txBody>
          <a:bodyPr wrap="square" rtlCol="0">
            <a:spAutoFit/>
          </a:bodyPr>
          <a:lstStyle/>
          <a:p>
            <a:r>
              <a:rPr lang="en-US" altLang="zh-CN" sz="2000" dirty="0">
                <a:latin typeface="黑体" panose="02010609060101010101" pitchFamily="49" charset="-122"/>
                <a:ea typeface="黑体" panose="02010609060101010101" pitchFamily="49" charset="-122"/>
              </a:rPr>
              <a:t>         </a:t>
            </a:r>
            <a:r>
              <a:rPr lang="zh-CN" altLang="en-US" sz="2000" dirty="0">
                <a:latin typeface="黑体" panose="02010609060101010101" pitchFamily="49" charset="-122"/>
                <a:ea typeface="黑体" panose="02010609060101010101" pitchFamily="49" charset="-122"/>
              </a:rPr>
              <a:t>经济性是指产品的设计、制造、使用等各方面所付出或所消耗成本的程度。同时，亦包含其可获得经济利益的程度，即投入与产出的效益能力。</a:t>
            </a:r>
            <a:endParaRPr lang="zh-CN" altLang="en-US" sz="2000" dirty="0">
              <a:latin typeface="黑体" panose="02010609060101010101" pitchFamily="49" charset="-122"/>
              <a:ea typeface="黑体" panose="02010609060101010101" pitchFamily="49" charset="-122"/>
            </a:endParaRPr>
          </a:p>
          <a:p>
            <a:endParaRPr lang="zh-CN" altLang="en-US" dirty="0">
              <a:latin typeface="黑体" panose="02010609060101010101" pitchFamily="49" charset="-122"/>
              <a:ea typeface="黑体" panose="02010609060101010101" pitchFamily="49" charset="-122"/>
            </a:endParaRPr>
          </a:p>
        </p:txBody>
      </p:sp>
      <p:pic>
        <p:nvPicPr>
          <p:cNvPr id="5" name="图片 -2147482621" descr="作品 “材料的本质”家具设计，Ran Amitai（以色列，bakery公司）"/>
          <p:cNvPicPr>
            <a:picLocks noChangeAspect="1"/>
          </p:cNvPicPr>
          <p:nvPr/>
        </p:nvPicPr>
        <p:blipFill>
          <a:blip r:embed="rId1"/>
          <a:stretch>
            <a:fillRect/>
          </a:stretch>
        </p:blipFill>
        <p:spPr>
          <a:xfrm>
            <a:off x="1697355" y="3409950"/>
            <a:ext cx="2555240" cy="1907540"/>
          </a:xfrm>
          <a:prstGeom prst="rect">
            <a:avLst/>
          </a:prstGeom>
          <a:noFill/>
          <a:ln w="9525">
            <a:noFill/>
          </a:ln>
        </p:spPr>
      </p:pic>
      <p:pic>
        <p:nvPicPr>
          <p:cNvPr id="6" name="图片 -2147482620" descr="03作品 “材料的本质”家具设计，Ran Amitai（以色列，bakery公司）"/>
          <p:cNvPicPr>
            <a:picLocks noChangeAspect="1"/>
          </p:cNvPicPr>
          <p:nvPr/>
        </p:nvPicPr>
        <p:blipFill>
          <a:blip r:embed="rId2"/>
          <a:stretch>
            <a:fillRect/>
          </a:stretch>
        </p:blipFill>
        <p:spPr>
          <a:xfrm>
            <a:off x="4900295" y="3409950"/>
            <a:ext cx="2221230" cy="1909445"/>
          </a:xfrm>
          <a:prstGeom prst="rect">
            <a:avLst/>
          </a:prstGeom>
          <a:noFill/>
          <a:ln w="9525">
            <a:noFill/>
          </a:ln>
        </p:spPr>
      </p:pic>
      <p:pic>
        <p:nvPicPr>
          <p:cNvPr id="7" name="图片 -2147482619" descr="02作品 “材料的本质”家具设计，Ran Amitai（以色列，bakery公司）"/>
          <p:cNvPicPr>
            <a:picLocks noChangeAspect="1"/>
          </p:cNvPicPr>
          <p:nvPr/>
        </p:nvPicPr>
        <p:blipFill>
          <a:blip r:embed="rId3"/>
          <a:stretch>
            <a:fillRect/>
          </a:stretch>
        </p:blipFill>
        <p:spPr>
          <a:xfrm>
            <a:off x="7861300" y="3396615"/>
            <a:ext cx="2142490" cy="1934845"/>
          </a:xfrm>
          <a:prstGeom prst="rect">
            <a:avLst/>
          </a:prstGeom>
          <a:noFill/>
          <a:ln w="9525">
            <a:noFill/>
          </a:ln>
        </p:spPr>
      </p:pic>
      <p:sp>
        <p:nvSpPr>
          <p:cNvPr id="8" name="文本框 7"/>
          <p:cNvSpPr txBox="1"/>
          <p:nvPr/>
        </p:nvSpPr>
        <p:spPr>
          <a:xfrm>
            <a:off x="2507615" y="5714365"/>
            <a:ext cx="7005955" cy="368300"/>
          </a:xfrm>
          <a:prstGeom prst="rect">
            <a:avLst/>
          </a:prstGeom>
          <a:noFill/>
        </p:spPr>
        <p:txBody>
          <a:bodyPr wrap="square" rtlCol="0">
            <a:spAutoFit/>
          </a:bodyPr>
          <a:lstStyle/>
          <a:p>
            <a:r>
              <a:rPr lang="zh-CN" altLang="en-US" b="1" dirty="0">
                <a:solidFill>
                  <a:srgbClr val="FDB812"/>
                </a:solidFill>
              </a:rPr>
              <a:t>图1-3</a:t>
            </a:r>
            <a:r>
              <a:rPr lang="zh-CN" altLang="en-US" dirty="0">
                <a:solidFill>
                  <a:srgbClr val="FDB812"/>
                </a:solidFill>
              </a:rPr>
              <a:t>  </a:t>
            </a:r>
            <a:r>
              <a:rPr lang="zh-CN" altLang="en-US" sz="1600" dirty="0"/>
              <a:t>作品 “材料的本质”家具设计，Ran Amitai（以色列，bakery公司）</a:t>
            </a:r>
            <a:endParaRPr lang="zh-CN" altLang="en-US" sz="1600" dirty="0"/>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26109" y="1032315"/>
            <a:ext cx="3107267" cy="400110"/>
          </a:xfrm>
          <a:prstGeom prst="rect">
            <a:avLst/>
          </a:prstGeom>
          <a:noFill/>
        </p:spPr>
        <p:txBody>
          <a:bodyPr wrap="square" rtlCol="0">
            <a:spAutoFit/>
          </a:bodyPr>
          <a:lstStyle/>
          <a:p>
            <a:r>
              <a:rPr lang="zh-CN" altLang="zh-CN" sz="2000" b="1" dirty="0">
                <a:latin typeface="黑体" panose="02010609060101010101" pitchFamily="49" charset="-122"/>
                <a:ea typeface="黑体" panose="02010609060101010101" pitchFamily="49" charset="-122"/>
              </a:rPr>
              <a:t>（</a:t>
            </a:r>
            <a:r>
              <a:rPr lang="en-US" altLang="zh-CN" sz="2000" b="1" dirty="0">
                <a:latin typeface="黑体" panose="02010609060101010101" pitchFamily="49" charset="-122"/>
                <a:ea typeface="黑体" panose="02010609060101010101" pitchFamily="49" charset="-122"/>
              </a:rPr>
              <a:t>4</a:t>
            </a:r>
            <a:r>
              <a:rPr lang="zh-CN" altLang="zh-CN" sz="2000" b="1" dirty="0">
                <a:latin typeface="黑体" panose="02010609060101010101" pitchFamily="49" charset="-122"/>
                <a:ea typeface="黑体" panose="02010609060101010101" pitchFamily="49" charset="-122"/>
              </a:rPr>
              <a:t>）风险性</a:t>
            </a:r>
            <a:endParaRPr lang="zh-CN" altLang="zh-CN" sz="2000" b="1" dirty="0">
              <a:latin typeface="黑体" panose="02010609060101010101" pitchFamily="49" charset="-122"/>
              <a:ea typeface="黑体" panose="02010609060101010101" pitchFamily="49" charset="-122"/>
            </a:endParaRPr>
          </a:p>
        </p:txBody>
      </p:sp>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1520656" y="1432279"/>
            <a:ext cx="9355016" cy="2286000"/>
          </a:xfrm>
          <a:prstGeom prst="rect">
            <a:avLst/>
          </a:prstGeom>
          <a:noFill/>
        </p:spPr>
        <p:txBody>
          <a:bodyPr wrap="square" rtlCol="0">
            <a:spAutoFit/>
          </a:bodyPr>
          <a:lstStyle/>
          <a:p>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新产品</a:t>
            </a:r>
            <a:r>
              <a:rPr lang="zh-CN" altLang="zh-CN" dirty="0">
                <a:latin typeface="黑体" panose="02010609060101010101" pitchFamily="49" charset="-122"/>
                <a:ea typeface="黑体" panose="02010609060101010101" pitchFamily="49" charset="-122"/>
              </a:rPr>
              <a:t>有三方面的风险：技术风险性、市场风险性和效益风险性。</a:t>
            </a:r>
            <a:endParaRPr lang="zh-CN" altLang="zh-CN" dirty="0">
              <a:latin typeface="黑体" panose="02010609060101010101" pitchFamily="49" charset="-122"/>
              <a:ea typeface="黑体" panose="02010609060101010101" pitchFamily="49" charset="-122"/>
            </a:endParaRPr>
          </a:p>
          <a:p>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①</a:t>
            </a:r>
            <a:r>
              <a:rPr lang="zh-CN" altLang="zh-CN" dirty="0">
                <a:latin typeface="黑体" panose="02010609060101010101" pitchFamily="49" charset="-122"/>
                <a:ea typeface="黑体" panose="02010609060101010101" pitchFamily="49" charset="-122"/>
              </a:rPr>
              <a:t>技术风险性尤其是指采用新技术制造新产品而存在的风险，因有时新技术在原理上是可行的，实验室内也可能是成功的，但该技术在生产实践中能否就此形成生产能力则不一定，因而使新产品存在一定的风险。</a:t>
            </a:r>
            <a:endParaRPr lang="zh-CN" altLang="zh-CN" dirty="0">
              <a:latin typeface="黑体" panose="02010609060101010101" pitchFamily="49" charset="-122"/>
              <a:ea typeface="黑体" panose="02010609060101010101" pitchFamily="49" charset="-122"/>
            </a:endParaRPr>
          </a:p>
          <a:p>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②</a:t>
            </a:r>
            <a:r>
              <a:rPr lang="zh-CN" altLang="zh-CN" dirty="0">
                <a:latin typeface="黑体" panose="02010609060101010101" pitchFamily="49" charset="-122"/>
                <a:ea typeface="黑体" panose="02010609060101010101" pitchFamily="49" charset="-122"/>
              </a:rPr>
              <a:t>市场风险性是指新产品面市后是否有顾客前来购买，需求与生产能力是否匹配。</a:t>
            </a:r>
            <a:endParaRPr lang="zh-CN" altLang="zh-CN" dirty="0">
              <a:latin typeface="黑体" panose="02010609060101010101" pitchFamily="49" charset="-122"/>
              <a:ea typeface="黑体" panose="02010609060101010101" pitchFamily="49" charset="-122"/>
            </a:endParaRPr>
          </a:p>
          <a:p>
            <a:r>
              <a:rPr lang="en-US" altLang="zh-CN" dirty="0" smtClean="0">
                <a:latin typeface="黑体" panose="02010609060101010101" pitchFamily="49" charset="-122"/>
                <a:ea typeface="黑体" panose="02010609060101010101" pitchFamily="49" charset="-122"/>
              </a:rPr>
              <a:t>    </a:t>
            </a:r>
            <a:r>
              <a:rPr lang="zh-CN" altLang="zh-CN" dirty="0" smtClean="0">
                <a:latin typeface="黑体" panose="02010609060101010101" pitchFamily="49" charset="-122"/>
                <a:ea typeface="黑体" panose="02010609060101010101" pitchFamily="49" charset="-122"/>
              </a:rPr>
              <a:t>③</a:t>
            </a:r>
            <a:r>
              <a:rPr lang="zh-CN" altLang="zh-CN" dirty="0">
                <a:latin typeface="黑体" panose="02010609060101010101" pitchFamily="49" charset="-122"/>
                <a:ea typeface="黑体" panose="02010609060101010101" pitchFamily="49" charset="-122"/>
              </a:rPr>
              <a:t>效益风险性是指所开发的新产品在收回开发投资后的获利情况，与开发其他的新产品比较利润是否是合理的，新产品的效益预测不确定将造成效益风险。</a:t>
            </a:r>
            <a:endParaRPr lang="zh-CN" altLang="zh-CN" dirty="0">
              <a:latin typeface="黑体" panose="02010609060101010101" pitchFamily="49" charset="-122"/>
              <a:ea typeface="黑体" panose="02010609060101010101" pitchFamily="49" charset="-122"/>
            </a:endParaRPr>
          </a:p>
          <a:p>
            <a:endParaRPr lang="zh-CN" altLang="en-US" dirty="0"/>
          </a:p>
        </p:txBody>
      </p:sp>
      <p:pic>
        <p:nvPicPr>
          <p:cNvPr id="1026" name="Picture 2" descr="148万天价 诺基亚推出VERTU国宝级手机"/>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64690" y="3625850"/>
            <a:ext cx="1892935" cy="18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148万天价 诺基亚推出VERTU国宝级手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9700" y="3632200"/>
            <a:ext cx="1887220" cy="188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148万天价 诺基亚推出VERTU国宝级手机"/>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8360" y="3632200"/>
            <a:ext cx="1887855" cy="188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descr="148万天价 诺基亚推出VERTU国宝级手机"/>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8290" y="3633470"/>
            <a:ext cx="1887220" cy="188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421380" y="5612130"/>
            <a:ext cx="9259570" cy="853440"/>
          </a:xfrm>
          <a:prstGeom prst="rect">
            <a:avLst/>
          </a:prstGeom>
          <a:noFill/>
        </p:spPr>
        <p:txBody>
          <a:bodyPr wrap="square" rtlCol="0">
            <a:spAutoFit/>
          </a:bodyPr>
          <a:lstStyle/>
          <a:p>
            <a:r>
              <a:rPr lang="zh-CN" altLang="zh-CN" b="1" dirty="0">
                <a:solidFill>
                  <a:srgbClr val="FDB812"/>
                </a:solidFill>
                <a:latin typeface="+mn-ea"/>
              </a:rPr>
              <a:t>图</a:t>
            </a:r>
            <a:r>
              <a:rPr lang="en-US" altLang="zh-CN" b="1" dirty="0">
                <a:solidFill>
                  <a:srgbClr val="FDB812"/>
                </a:solidFill>
                <a:latin typeface="+mn-ea"/>
              </a:rPr>
              <a:t>1-4  </a:t>
            </a:r>
            <a:r>
              <a:rPr lang="en-US" altLang="zh-CN" sz="1600" dirty="0"/>
              <a:t>2010</a:t>
            </a:r>
            <a:r>
              <a:rPr lang="zh-CN" altLang="zh-CN" sz="1600" dirty="0"/>
              <a:t>年诺基亚</a:t>
            </a:r>
            <a:r>
              <a:rPr lang="en-US" altLang="zh-CN" sz="1600" dirty="0"/>
              <a:t> “VERTU Signature</a:t>
            </a:r>
            <a:r>
              <a:rPr lang="zh-CN" altLang="zh-CN" sz="1600" dirty="0"/>
              <a:t>吉祥</a:t>
            </a:r>
            <a:r>
              <a:rPr lang="en-US" altLang="zh-CN" sz="1600" dirty="0"/>
              <a:t>”</a:t>
            </a:r>
            <a:r>
              <a:rPr lang="zh-CN" altLang="zh-CN" sz="1600" dirty="0"/>
              <a:t>系列手机</a:t>
            </a:r>
            <a:endParaRPr lang="zh-CN" altLang="zh-CN" sz="1600" dirty="0"/>
          </a:p>
          <a:p>
            <a:r>
              <a:rPr lang="zh-CN" altLang="zh-CN" sz="1600" dirty="0"/>
              <a:t>（从左至右依次名为：醍醐、锦光、菊水、南天）</a:t>
            </a:r>
            <a:endParaRPr lang="zh-CN" altLang="zh-CN" sz="1600" dirty="0"/>
          </a:p>
          <a:p>
            <a:endParaRPr lang="zh-CN" altLang="en-US" sz="1600" dirty="0"/>
          </a:p>
        </p:txBody>
      </p:sp>
      <p:sp>
        <p:nvSpPr>
          <p:cNvPr id="6" name="文本框 5"/>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Celsius X VI II"/>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6586" y="1777928"/>
            <a:ext cx="2744299" cy="274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descr="Celsius X VI II背面"/>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0016" y="1777928"/>
            <a:ext cx="3160789" cy="2735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652954" y="4882709"/>
            <a:ext cx="4246684" cy="646331"/>
          </a:xfrm>
          <a:prstGeom prst="rect">
            <a:avLst/>
          </a:prstGeom>
          <a:noFill/>
        </p:spPr>
        <p:txBody>
          <a:bodyPr wrap="square" rtlCol="0">
            <a:spAutoFit/>
          </a:bodyPr>
          <a:lstStyle/>
          <a:p>
            <a:r>
              <a:rPr lang="zh-CN" altLang="zh-CN" dirty="0">
                <a:solidFill>
                  <a:srgbClr val="FDB812"/>
                </a:solidFill>
                <a:latin typeface="+mn-ea"/>
              </a:rPr>
              <a:t>图</a:t>
            </a:r>
            <a:r>
              <a:rPr lang="en-US" altLang="zh-CN" dirty="0" smtClean="0">
                <a:solidFill>
                  <a:srgbClr val="FDB812"/>
                </a:solidFill>
                <a:latin typeface="+mn-ea"/>
              </a:rPr>
              <a:t>1-5    </a:t>
            </a:r>
            <a:r>
              <a:rPr lang="zh-CN" altLang="zh-CN" dirty="0" smtClean="0"/>
              <a:t>手表</a:t>
            </a:r>
            <a:r>
              <a:rPr lang="zh-CN" altLang="zh-CN" dirty="0"/>
              <a:t>手机</a:t>
            </a:r>
            <a:r>
              <a:rPr lang="en-US" altLang="zh-CN" dirty="0"/>
              <a:t>Celsius X-VI-II</a:t>
            </a:r>
            <a:r>
              <a:rPr lang="zh-CN" altLang="zh-CN" dirty="0"/>
              <a:t>（法国）</a:t>
            </a:r>
            <a:endParaRPr lang="zh-CN" altLang="zh-CN" dirty="0"/>
          </a:p>
          <a:p>
            <a:endParaRPr lang="zh-CN" altLang="en-US" dirty="0"/>
          </a:p>
        </p:txBody>
      </p:sp>
      <p:sp>
        <p:nvSpPr>
          <p:cNvPr id="4" name="TextBox 3"/>
          <p:cNvSpPr txBox="1"/>
          <p:nvPr/>
        </p:nvSpPr>
        <p:spPr>
          <a:xfrm>
            <a:off x="7263054" y="2151584"/>
            <a:ext cx="4540326" cy="2205990"/>
          </a:xfrm>
          <a:prstGeom prst="rect">
            <a:avLst/>
          </a:prstGeom>
          <a:noFill/>
        </p:spPr>
        <p:txBody>
          <a:bodyPr wrap="square" rtlCol="0">
            <a:spAutoFit/>
          </a:bodyPr>
          <a:lstStyle/>
          <a:p>
            <a:pPr>
              <a:lnSpc>
                <a:spcPct val="110000"/>
              </a:lnSpc>
            </a:pPr>
            <a:r>
              <a:rPr lang="en-US" altLang="zh-CN" dirty="0" smtClean="0">
                <a:ln/>
                <a:solidFill>
                  <a:schemeClr val="tx1"/>
                </a:solidFill>
                <a:effectLst/>
                <a:latin typeface="黑体" panose="02010609060101010101" pitchFamily="49" charset="-122"/>
                <a:ea typeface="黑体" panose="02010609060101010101" pitchFamily="49" charset="-122"/>
              </a:rPr>
              <a:t>    </a:t>
            </a:r>
            <a:r>
              <a:rPr lang="zh-CN" altLang="zh-CN" dirty="0" smtClean="0">
                <a:ln/>
                <a:solidFill>
                  <a:schemeClr val="tx1"/>
                </a:solidFill>
                <a:effectLst/>
                <a:latin typeface="黑体" panose="02010609060101010101" pitchFamily="49" charset="-122"/>
                <a:ea typeface="黑体" panose="02010609060101010101" pitchFamily="49" charset="-122"/>
              </a:rPr>
              <a:t>法国</a:t>
            </a:r>
            <a:r>
              <a:rPr lang="zh-CN" altLang="zh-CN" dirty="0">
                <a:ln/>
                <a:solidFill>
                  <a:schemeClr val="tx1"/>
                </a:solidFill>
                <a:effectLst/>
                <a:latin typeface="黑体" panose="02010609060101010101" pitchFamily="49" charset="-122"/>
                <a:ea typeface="黑体" panose="02010609060101010101" pitchFamily="49" charset="-122"/>
              </a:rPr>
              <a:t>厂商推出的全机械奢侈手表手机</a:t>
            </a:r>
            <a:r>
              <a:rPr lang="en-US" altLang="zh-CN" dirty="0">
                <a:ln/>
                <a:solidFill>
                  <a:schemeClr val="tx1"/>
                </a:solidFill>
                <a:effectLst/>
                <a:latin typeface="黑体" panose="02010609060101010101" pitchFamily="49" charset="-122"/>
                <a:ea typeface="黑体" panose="02010609060101010101" pitchFamily="49" charset="-122"/>
              </a:rPr>
              <a:t>Celsius X-VI-II</a:t>
            </a:r>
            <a:r>
              <a:rPr lang="zh-CN" altLang="zh-CN" dirty="0">
                <a:ln/>
                <a:solidFill>
                  <a:schemeClr val="tx1"/>
                </a:solidFill>
                <a:effectLst/>
                <a:latin typeface="黑体" panose="02010609060101010101" pitchFamily="49" charset="-122"/>
                <a:ea typeface="黑体" panose="02010609060101010101" pitchFamily="49" charset="-122"/>
              </a:rPr>
              <a:t>。采用顶级机械制表工艺结合手机来展示出奢侈的感受，该手机采用翻盖设计，透明外壳下是全手工顶级机械机芯手表显示，机身采用铂金和钛等贵金属作为表面材质，其售价约为</a:t>
            </a:r>
            <a:r>
              <a:rPr lang="en-US" altLang="zh-CN" dirty="0">
                <a:ln/>
                <a:solidFill>
                  <a:schemeClr val="tx1"/>
                </a:solidFill>
                <a:effectLst/>
                <a:latin typeface="黑体" panose="02010609060101010101" pitchFamily="49" charset="-122"/>
                <a:ea typeface="黑体" panose="02010609060101010101" pitchFamily="49" charset="-122"/>
              </a:rPr>
              <a:t>275000</a:t>
            </a:r>
            <a:r>
              <a:rPr lang="zh-CN" altLang="zh-CN" dirty="0">
                <a:ln/>
                <a:solidFill>
                  <a:schemeClr val="tx1"/>
                </a:solidFill>
                <a:effectLst/>
                <a:latin typeface="黑体" panose="02010609060101010101" pitchFamily="49" charset="-122"/>
                <a:ea typeface="黑体" panose="02010609060101010101" pitchFamily="49" charset="-122"/>
              </a:rPr>
              <a:t>美元。</a:t>
            </a:r>
            <a:endParaRPr lang="zh-CN" altLang="zh-CN" dirty="0">
              <a:ln/>
              <a:solidFill>
                <a:schemeClr val="tx1"/>
              </a:solidFill>
              <a:effectLst/>
              <a:latin typeface="黑体" panose="02010609060101010101" pitchFamily="49" charset="-122"/>
              <a:ea typeface="黑体" panose="02010609060101010101" pitchFamily="49" charset="-122"/>
            </a:endParaRPr>
          </a:p>
          <a:p>
            <a:endParaRPr lang="zh-CN" altLang="en-US" sz="2000" dirty="0">
              <a:latin typeface="+mn-ea"/>
            </a:endParaRPr>
          </a:p>
        </p:txBody>
      </p:sp>
      <p:sp>
        <p:nvSpPr>
          <p:cNvPr id="3" name="文本框 2"/>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875645" y="6418580"/>
            <a:ext cx="1101725" cy="41338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872017" y="1721053"/>
            <a:ext cx="5934808" cy="673100"/>
          </a:xfrm>
          <a:prstGeom prst="rect">
            <a:avLst/>
          </a:prstGeom>
          <a:noFill/>
        </p:spPr>
        <p:txBody>
          <a:bodyPr wrap="square" rtlCol="0">
            <a:spAutoFit/>
          </a:bodyPr>
          <a:lstStyle/>
          <a:p>
            <a:r>
              <a:rPr lang="en-US" altLang="zh-CN" sz="2000" b="1" dirty="0"/>
              <a:t>(1)</a:t>
            </a:r>
            <a:r>
              <a:rPr lang="zh-CN" altLang="zh-CN" sz="2000" b="1" dirty="0">
                <a:latin typeface="黑体" panose="02010609060101010101" pitchFamily="49" charset="-122"/>
                <a:ea typeface="黑体" panose="02010609060101010101" pitchFamily="49" charset="-122"/>
              </a:rPr>
              <a:t>全新产品</a:t>
            </a:r>
            <a:r>
              <a:rPr lang="zh-CN" altLang="zh-CN" sz="2000" dirty="0">
                <a:latin typeface="黑体" panose="02010609060101010101" pitchFamily="49" charset="-122"/>
                <a:ea typeface="黑体" panose="02010609060101010101" pitchFamily="49" charset="-122"/>
              </a:rPr>
              <a:t> </a:t>
            </a:r>
            <a:endParaRPr lang="zh-CN" altLang="zh-CN" sz="2000" dirty="0">
              <a:latin typeface="黑体" panose="02010609060101010101" pitchFamily="49" charset="-122"/>
              <a:ea typeface="黑体" panose="02010609060101010101" pitchFamily="49" charset="-122"/>
            </a:endParaRPr>
          </a:p>
          <a:p>
            <a:endParaRPr lang="zh-CN" altLang="en-US" dirty="0"/>
          </a:p>
        </p:txBody>
      </p:sp>
      <p:sp>
        <p:nvSpPr>
          <p:cNvPr id="4" name="TextBox 3"/>
          <p:cNvSpPr txBox="1"/>
          <p:nvPr/>
        </p:nvSpPr>
        <p:spPr>
          <a:xfrm>
            <a:off x="871855" y="2212340"/>
            <a:ext cx="5434965" cy="3794760"/>
          </a:xfrm>
          <a:prstGeom prst="rect">
            <a:avLst/>
          </a:prstGeom>
          <a:noFill/>
        </p:spPr>
        <p:txBody>
          <a:bodyPr wrap="square" rtlCol="0">
            <a:spAutoFit/>
          </a:bodyPr>
          <a:lstStyle/>
          <a:p>
            <a:pPr>
              <a:lnSpc>
                <a:spcPct val="150000"/>
              </a:lnSpc>
            </a:pPr>
            <a:r>
              <a:rPr lang="en-US" altLang="zh-CN">
                <a:latin typeface="黑体" panose="02010609060101010101" pitchFamily="49" charset="-122"/>
                <a:ea typeface="黑体" panose="02010609060101010101" pitchFamily="49" charset="-122"/>
              </a:rPr>
              <a:t>    </a:t>
            </a:r>
            <a:r>
              <a:rPr lang="zh-CN" altLang="zh-CN">
                <a:latin typeface="黑体" panose="02010609060101010101" pitchFamily="49" charset="-122"/>
                <a:ea typeface="黑体" panose="02010609060101010101" pitchFamily="49" charset="-122"/>
              </a:rPr>
              <a:t>全新产品是指应用科技新成果，运用新原理、新技术、新工艺和新材料制造的市场上前所未有的产品。全新产品一般是由于科技进步或为满足市场上出现的新的</a:t>
            </a:r>
            <a:r>
              <a:rPr lang="en-US" altLang="zh-CN">
                <a:latin typeface="黑体" panose="02010609060101010101" pitchFamily="49" charset="-122"/>
                <a:ea typeface="黑体" panose="02010609060101010101" pitchFamily="49" charset="-122"/>
              </a:rPr>
              <a:t>需求</a:t>
            </a:r>
            <a:r>
              <a:rPr lang="zh-CN" altLang="zh-CN">
                <a:latin typeface="黑体" panose="02010609060101010101" pitchFamily="49" charset="-122"/>
                <a:ea typeface="黑体" panose="02010609060101010101" pitchFamily="49" charset="-122"/>
              </a:rPr>
              <a:t>而发明的产品，具有明显的新特征和新性能，甚至能改变用户或</a:t>
            </a:r>
            <a:r>
              <a:rPr lang="en-US" altLang="zh-CN">
                <a:latin typeface="黑体" panose="02010609060101010101" pitchFamily="49" charset="-122"/>
                <a:ea typeface="黑体" panose="02010609060101010101" pitchFamily="49" charset="-122"/>
              </a:rPr>
              <a:t>消费者</a:t>
            </a:r>
            <a:r>
              <a:rPr lang="zh-CN" altLang="zh-CN">
                <a:latin typeface="黑体" panose="02010609060101010101" pitchFamily="49" charset="-122"/>
                <a:ea typeface="黑体" panose="02010609060101010101" pitchFamily="49" charset="-122"/>
              </a:rPr>
              <a:t>的生产方式或消费方式。但全新产品的开发难度大，开发时间长，需大量投入，成功率低。一旦成功，用户和消费者也还需要有一个适应接受和普及推广的过程。</a:t>
            </a:r>
            <a:endParaRPr lang="zh-CN" altLang="zh-CN">
              <a:latin typeface="黑体" panose="02010609060101010101" pitchFamily="49" charset="-122"/>
              <a:ea typeface="黑体" panose="02010609060101010101" pitchFamily="49" charset="-122"/>
            </a:endParaRPr>
          </a:p>
          <a:p>
            <a:pPr>
              <a:lnSpc>
                <a:spcPct val="150000"/>
              </a:lnSpc>
            </a:pPr>
            <a:endParaRPr lang="zh-CN" altLang="en-US" dirty="0"/>
          </a:p>
        </p:txBody>
      </p:sp>
      <p:pic>
        <p:nvPicPr>
          <p:cNvPr id="3074" name="Picture 2" descr="img2007112400093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20603" y="1384307"/>
            <a:ext cx="4185139" cy="366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7508631" y="5211743"/>
            <a:ext cx="2602524" cy="646331"/>
          </a:xfrm>
          <a:prstGeom prst="rect">
            <a:avLst/>
          </a:prstGeom>
          <a:noFill/>
        </p:spPr>
        <p:txBody>
          <a:bodyPr wrap="square" rtlCol="0">
            <a:spAutoFit/>
          </a:bodyPr>
          <a:lstStyle/>
          <a:p>
            <a:r>
              <a:rPr lang="zh-CN" altLang="zh-CN" dirty="0">
                <a:solidFill>
                  <a:srgbClr val="FDB812"/>
                </a:solidFill>
                <a:latin typeface="+mj-ea"/>
                <a:ea typeface="+mj-ea"/>
              </a:rPr>
              <a:t>图</a:t>
            </a:r>
            <a:r>
              <a:rPr lang="en-US" altLang="zh-CN" dirty="0" smtClean="0">
                <a:solidFill>
                  <a:srgbClr val="FDB812"/>
                </a:solidFill>
                <a:latin typeface="+mj-ea"/>
                <a:ea typeface="+mj-ea"/>
              </a:rPr>
              <a:t>1-6      </a:t>
            </a:r>
            <a:r>
              <a:rPr lang="zh-CN" altLang="zh-CN" dirty="0" smtClean="0"/>
              <a:t>手机</a:t>
            </a:r>
            <a:r>
              <a:rPr lang="zh-CN" altLang="zh-CN" dirty="0"/>
              <a:t>设计</a:t>
            </a:r>
            <a:endParaRPr lang="zh-CN" altLang="zh-CN" dirty="0"/>
          </a:p>
          <a:p>
            <a:endParaRPr lang="zh-CN" altLang="en-US" dirty="0"/>
          </a:p>
        </p:txBody>
      </p:sp>
      <p:sp>
        <p:nvSpPr>
          <p:cNvPr id="8" name="流程图: 可选过程 7"/>
          <p:cNvSpPr/>
          <p:nvPr/>
        </p:nvSpPr>
        <p:spPr>
          <a:xfrm>
            <a:off x="1208567" y="1034415"/>
            <a:ext cx="2136970" cy="487680"/>
          </a:xfrm>
          <a:prstGeom prst="flowChartAlternateProcess">
            <a:avLst/>
          </a:prstGeom>
          <a:solidFill>
            <a:srgbClr val="FF66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800" b="1" dirty="0" smtClean="0">
                <a:solidFill>
                  <a:schemeClr val="bg1"/>
                </a:solidFill>
                <a:latin typeface="方正正中黑简体" panose="02000000000000000000" pitchFamily="2" charset="-122"/>
                <a:ea typeface="方正正中黑简体" panose="02000000000000000000" pitchFamily="2" charset="-122"/>
              </a:rPr>
              <a:t>新产品类型</a:t>
            </a:r>
            <a:endParaRPr lang="zh-CN" altLang="en-US" sz="2800" b="1" dirty="0">
              <a:solidFill>
                <a:schemeClr val="bg1"/>
              </a:solidFill>
              <a:latin typeface="方正正中黑简体" panose="02000000000000000000" pitchFamily="2" charset="-122"/>
              <a:ea typeface="方正正中黑简体" panose="02000000000000000000" pitchFamily="2" charset="-122"/>
            </a:endParaRPr>
          </a:p>
        </p:txBody>
      </p:sp>
      <p:sp>
        <p:nvSpPr>
          <p:cNvPr id="3" name="文本框 2"/>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endParaRPr lang="zh-CN" altLang="en-US" b="1" i="1" dirty="0">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9407</Words>
  <Application>WPS 演示</Application>
  <PresentationFormat>宽屏</PresentationFormat>
  <Paragraphs>446</Paragraphs>
  <Slides>43</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43</vt:i4>
      </vt:variant>
    </vt:vector>
  </HeadingPairs>
  <TitlesOfParts>
    <vt:vector size="61" baseType="lpstr">
      <vt:lpstr>Arial</vt:lpstr>
      <vt:lpstr>宋体</vt:lpstr>
      <vt:lpstr>Wingdings</vt:lpstr>
      <vt:lpstr>微软雅黑</vt:lpstr>
      <vt:lpstr>Arial Unicode MS</vt:lpstr>
      <vt:lpstr>Calibri</vt:lpstr>
      <vt:lpstr>黑体</vt:lpstr>
      <vt:lpstr>仿宋_GB2312</vt:lpstr>
      <vt:lpstr>方正正大黑简体</vt:lpstr>
      <vt:lpstr>Calibri</vt:lpstr>
      <vt:lpstr>Arial</vt:lpstr>
      <vt:lpstr>Times New Roman</vt:lpstr>
      <vt:lpstr>方正正中黑简体</vt:lpstr>
      <vt:lpstr>创艺简粗黑</vt:lpstr>
      <vt:lpstr>Times New Roman</vt:lpstr>
      <vt:lpstr>仿宋</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lenovo</cp:lastModifiedBy>
  <cp:revision>717</cp:revision>
  <dcterms:created xsi:type="dcterms:W3CDTF">2013-08-12T12:34:00Z</dcterms:created>
  <dcterms:modified xsi:type="dcterms:W3CDTF">2017-06-09T14:07:37Z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2052-10.1.0.6391</vt:lpwstr>
  </property>
</Properties>
</file>