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68" r:id="rId2"/>
    <p:sldId id="257" r:id="rId3"/>
    <p:sldId id="267" r:id="rId4"/>
    <p:sldId id="261" r:id="rId5"/>
    <p:sldId id="262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DBA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8" autoAdjust="0"/>
    <p:restoredTop sz="92000" autoAdjust="0"/>
  </p:normalViewPr>
  <p:slideViewPr>
    <p:cSldViewPr>
      <p:cViewPr varScale="1">
        <p:scale>
          <a:sx n="110" d="100"/>
          <a:sy n="110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70F43-FAA3-4A97-B205-C01877DE1473}" type="datetimeFigureOut">
              <a:rPr lang="zh-CN" altLang="en-US" smtClean="0"/>
              <a:t>2013/5/6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39C656-5BDA-4ABE-BDBC-7BC2C3430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78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D372-7AAC-49DD-B95F-03E063054155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D706-A070-45B1-84BE-7E2EE0F856F5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32CB-D714-47AC-B8B7-F5C108F3003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7E6F5-CAC1-4D88-9802-A0F091196129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EE48-10A2-43DF-969B-7ABD0EB1739C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B5D1A-5B0B-4A41-B23A-7C3232C92162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7E881-FBFC-421E-81E5-6B47F8AECA05}" type="slidenum">
              <a:rPr lang="en-US" altLang="zh-CN" smtClean="0"/>
              <a:pPr/>
              <a:t>‹#›</a:t>
            </a:fld>
            <a:r>
              <a:rPr lang="en-US" altLang="zh-CN" dirty="0" smtClean="0"/>
              <a:t>1</a:t>
            </a:r>
            <a:endParaRPr lang="en-US" altLang="zh-CN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659D7-9745-4D98-8365-ECD219391016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07F0-82D6-4ED3-AA92-2458A5EC1D0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FD44-3094-41BD-988F-BCA6FE01A7EE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5AD5-E16F-4384-A640-719B4A93F70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41BF8-593A-43F1-9A7D-53D6254985D6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2A56-75FC-4E5E-8933-F2638EF3A60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3127D-303F-4750-BF63-CF474F1A7D04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BC07-F0EB-407C-9B4A-3429D1CE6CA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7073-5D25-4FC0-9E22-AF3DED3B76CA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9EAF-C23B-4968-A06D-EAA14FE0CED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6CEB9-ACE9-4EF1-A09B-B6B63915EA5B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F1AD-F004-4A12-8CAD-EAF974A91DD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2FC1E-DE9A-4F76-ABA4-6CBDDB7FBB0C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3411-13FA-4402-9AE1-4A7E425FD37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rgbClr val="FFC000"/>
                </a:solidFill>
              </a:defRPr>
            </a:lvl1pPr>
          </a:lstStyle>
          <a:p>
            <a:fld id="{4FF39925-3727-4533-ABF1-14F351A59E10}" type="datetime1">
              <a:rPr lang="zh-CN" altLang="en-US" smtClean="0"/>
              <a:pPr/>
              <a:t>2013/5/6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C000"/>
                </a:solidFill>
              </a:defRPr>
            </a:lvl1pPr>
          </a:lstStyle>
          <a:p>
            <a:fld id="{1727915F-00DE-4A27-9F15-6546ED5B9F64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35745;&#31639;&#26426;&#24212;&#29992;&#25945;&#26448;&#32534;&#20889;\lj\&#23454;&#39564;\&#23454;&#39564;8\&#26790;&#24187;&#26354;.mp3" TargetMode="Externa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5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梦幻曲</a:t>
            </a:r>
            <a:endParaRPr lang="zh-CN" altLang="en-US" sz="54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400" dirty="0" smtClean="0"/>
              <a:t>（徳）舒曼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3565-9222-4DE1-A2DB-D9E85ADF6468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1</a:t>
            </a:fld>
            <a:endParaRPr lang="en-US" altLang="zh-CN" dirty="0"/>
          </a:p>
        </p:txBody>
      </p:sp>
      <p:pic>
        <p:nvPicPr>
          <p:cNvPr id="7" name="梦幻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5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124075" y="1341438"/>
            <a:ext cx="5832475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endParaRPr lang="en-US" altLang="zh-CN" sz="1800" dirty="0"/>
          </a:p>
          <a:p>
            <a:pPr algn="l">
              <a:spcBef>
                <a:spcPct val="0"/>
              </a:spcBef>
            </a:pPr>
            <a:r>
              <a:rPr lang="zh-CN" altLang="en-US" sz="1800" dirty="0"/>
              <a:t>（</a:t>
            </a:r>
            <a:r>
              <a:rPr lang="en-US" altLang="zh-CN" sz="1800" dirty="0"/>
              <a:t>Robert Schumann,1810</a:t>
            </a:r>
            <a:r>
              <a:rPr lang="zh-CN" altLang="en-US" sz="1800" dirty="0"/>
              <a:t>－</a:t>
            </a:r>
            <a:r>
              <a:rPr lang="en-US" altLang="zh-CN" sz="1800" dirty="0"/>
              <a:t>1856</a:t>
            </a:r>
            <a:r>
              <a:rPr lang="zh-CN" altLang="en-US" sz="1800" dirty="0"/>
              <a:t>），德国著名的音乐家，自幼显露出音乐、诗歌、戏剧等多方面的才华。先学法律，但仍孜孜不倦地学音乐，以至成为当地首屈一指的钢琴家。</a:t>
            </a:r>
            <a:r>
              <a:rPr lang="en-US" altLang="zh-CN" sz="1800" dirty="0"/>
              <a:t>1830</a:t>
            </a:r>
            <a:r>
              <a:rPr lang="zh-CN" altLang="en-US" sz="1800" dirty="0"/>
              <a:t>正式开始了音乐家的生涯。由于急于求成，把手指练坏，转而从事音乐创作和评论。他是浪漫主义音乐成熟时期的代表之一，生性热情敏感，并且有民主主义思想。</a:t>
            </a:r>
            <a:r>
              <a:rPr lang="en-US" altLang="zh-CN" sz="1800" dirty="0"/>
              <a:t>1834</a:t>
            </a:r>
            <a:r>
              <a:rPr lang="zh-CN" altLang="en-US" sz="1800" dirty="0"/>
              <a:t>年创办</a:t>
            </a:r>
            <a:r>
              <a:rPr lang="en-US" altLang="zh-CN" sz="1800" dirty="0"/>
              <a:t>《</a:t>
            </a:r>
            <a:r>
              <a:rPr lang="zh-CN" altLang="en-US" sz="1800" dirty="0"/>
              <a:t>新音乐杂志</a:t>
            </a:r>
            <a:r>
              <a:rPr lang="en-US" altLang="zh-CN" sz="1800" dirty="0"/>
              <a:t>》</a:t>
            </a:r>
            <a:r>
              <a:rPr lang="zh-CN" altLang="en-US" sz="1800" dirty="0"/>
              <a:t>，对改变当时陈腐的音乐空气，促进浪漫艺术的发展，起到重要的作用。</a:t>
            </a:r>
          </a:p>
          <a:p>
            <a:pPr algn="l">
              <a:spcBef>
                <a:spcPct val="0"/>
              </a:spcBef>
            </a:pPr>
            <a:r>
              <a:rPr lang="zh-CN" altLang="en-US" sz="1800" dirty="0"/>
              <a:t>　　作有许多新颖独特的钢琴名曲如</a:t>
            </a:r>
            <a:r>
              <a:rPr lang="en-US" altLang="zh-CN" sz="1800" dirty="0"/>
              <a:t>《</a:t>
            </a:r>
            <a:r>
              <a:rPr lang="zh-CN" altLang="en-US" sz="1800" dirty="0"/>
              <a:t>蝴蝶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狂欢节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交响练习曲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幻想曲集</a:t>
            </a:r>
            <a:r>
              <a:rPr lang="en-US" altLang="zh-CN" sz="1800" dirty="0"/>
              <a:t>》</a:t>
            </a:r>
            <a:r>
              <a:rPr lang="zh-CN" altLang="en-US" sz="1800" dirty="0"/>
              <a:t>等，促进了浪漫主义音乐风格的发展。</a:t>
            </a:r>
            <a:r>
              <a:rPr lang="en-US" altLang="zh-CN" sz="1800" dirty="0"/>
              <a:t>1840</a:t>
            </a:r>
            <a:r>
              <a:rPr lang="zh-CN" altLang="en-US" sz="1800" dirty="0"/>
              <a:t>年写了一百三十八首歌曲，被称为“歌曲文萃”。最著名的有：歌曲集</a:t>
            </a:r>
            <a:r>
              <a:rPr lang="en-US" altLang="zh-CN" sz="1800" dirty="0"/>
              <a:t>《</a:t>
            </a:r>
            <a:r>
              <a:rPr lang="zh-CN" altLang="en-US" sz="1800" dirty="0"/>
              <a:t>桃金娘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诗人之恋</a:t>
            </a:r>
            <a:r>
              <a:rPr lang="en-US" altLang="zh-CN" sz="1800" dirty="0"/>
              <a:t>》</a:t>
            </a:r>
            <a:r>
              <a:rPr lang="zh-CN" altLang="en-US" sz="1800" dirty="0"/>
              <a:t>等。后又写下了四部交响曲，及</a:t>
            </a:r>
            <a:r>
              <a:rPr lang="en-US" altLang="zh-CN" sz="1800" dirty="0"/>
              <a:t>《a</a:t>
            </a:r>
            <a:r>
              <a:rPr lang="zh-CN" altLang="en-US" sz="1800" dirty="0"/>
              <a:t>小调钢琴协奏曲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曼弗雷德序曲</a:t>
            </a:r>
            <a:r>
              <a:rPr lang="en-US" altLang="zh-CN" sz="1800" dirty="0"/>
              <a:t>》</a:t>
            </a:r>
            <a:r>
              <a:rPr lang="zh-CN" altLang="en-US" sz="1800" dirty="0"/>
              <a:t>等杰出的作品。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619250" y="333375"/>
            <a:ext cx="3384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罗伯特</a:t>
            </a:r>
            <a:r>
              <a:rPr lang="en-US" altLang="zh-CN"/>
              <a:t>·</a:t>
            </a:r>
            <a:r>
              <a:rPr lang="zh-CN" altLang="en-US"/>
              <a:t>舒曼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7E881-FBFC-421E-81E5-6B47F8AECA05}" type="slidenum">
              <a:rPr lang="en-US" altLang="zh-CN" smtClean="0"/>
              <a:pPr/>
              <a:t>2</a:t>
            </a:fld>
            <a:r>
              <a:rPr lang="en-US" altLang="zh-CN" dirty="0" smtClean="0"/>
              <a:t>1</a:t>
            </a:r>
            <a:endParaRPr lang="en-US" altLang="zh-CN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E5DBC-376E-4580-98AE-87870B5B1069}" type="datetime1">
              <a:rPr lang="zh-CN" altLang="en-US" smtClean="0"/>
              <a:t>2013/5/6</a:t>
            </a:fld>
            <a:endParaRPr lang="en-US" altLang="zh-CN"/>
          </a:p>
        </p:txBody>
      </p:sp>
    </p:spTree>
  </p:cSld>
  <p:clrMapOvr>
    <a:masterClrMapping/>
  </p:clrMapOvr>
  <p:transition spd="slow" advTm="60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19200" y="304800"/>
            <a:ext cx="7056438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altLang="zh-CN" sz="2800"/>
          </a:p>
          <a:p>
            <a:pPr algn="l">
              <a:spcBef>
                <a:spcPct val="50000"/>
              </a:spcBef>
            </a:pPr>
            <a:endParaRPr lang="en-US" altLang="zh-CN" sz="280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403350" y="171450"/>
            <a:ext cx="6985000" cy="668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/>
              <a:t>甜美的梦幻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把梦放进摇篮吧，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让我们摇呀摇呀，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带着甜美的向往，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让它像宝宝一般长大。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啊，梦呀，如你是一幅画卷，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我们就该是怒放的鲜花，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开在通往未来的路上，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让每个脚印洒满彩霞。</a:t>
            </a:r>
          </a:p>
          <a:p>
            <a:pPr>
              <a:spcBef>
                <a:spcPct val="50000"/>
              </a:spcBef>
            </a:pPr>
            <a:endParaRPr lang="en-US" alt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12F7-6855-47C9-BD28-24BF1F8AEE5F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3</a:t>
            </a:fld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268760"/>
            <a:ext cx="2561861" cy="1921396"/>
          </a:xfrm>
          <a:prstGeom prst="rect">
            <a:avLst/>
          </a:prstGeom>
        </p:spPr>
      </p:pic>
    </p:spTree>
  </p:cSld>
  <p:clrMapOvr>
    <a:masterClrMapping/>
  </p:clrMapOvr>
  <p:transition spd="slow" advClick="0" advTm="60000">
    <p:randomBar dir="vert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r>
              <a:rPr lang="en-US" altLang="zh-CN" sz="4000">
                <a:solidFill>
                  <a:schemeClr val="bg1"/>
                </a:solidFill>
              </a:rPr>
              <a:t>《</a:t>
            </a:r>
            <a:r>
              <a:rPr lang="zh-CN" altLang="en-US" sz="4000">
                <a:solidFill>
                  <a:schemeClr val="bg1"/>
                </a:solidFill>
              </a:rPr>
              <a:t>童年情景</a:t>
            </a:r>
            <a:r>
              <a:rPr lang="en-US" altLang="zh-CN" sz="4000">
                <a:solidFill>
                  <a:schemeClr val="bg1"/>
                </a:solidFill>
              </a:rPr>
              <a:t>》</a:t>
            </a:r>
            <a:r>
              <a:rPr lang="zh-CN" altLang="en-US" sz="4000">
                <a:solidFill>
                  <a:schemeClr val="bg1"/>
                </a:solidFill>
              </a:rPr>
              <a:t>之梦幻曲 钢琴曲，完成于</a:t>
            </a:r>
          </a:p>
          <a:p>
            <a:pPr>
              <a:lnSpc>
                <a:spcPct val="80000"/>
              </a:lnSpc>
            </a:pPr>
            <a:endParaRPr lang="zh-CN" altLang="en-US" sz="40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4000">
                <a:solidFill>
                  <a:schemeClr val="bg1"/>
                </a:solidFill>
              </a:rPr>
              <a:t>1838</a:t>
            </a:r>
            <a:r>
              <a:rPr lang="zh-CN" altLang="en-US" sz="4000">
                <a:solidFill>
                  <a:schemeClr val="bg1"/>
                </a:solidFill>
              </a:rPr>
              <a:t>年，是舒曼所作十三首</a:t>
            </a:r>
            <a:r>
              <a:rPr lang="en-US" altLang="zh-CN" sz="4000">
                <a:solidFill>
                  <a:schemeClr val="bg1"/>
                </a:solidFill>
              </a:rPr>
              <a:t>《</a:t>
            </a:r>
            <a:r>
              <a:rPr lang="zh-CN" altLang="en-US" sz="4000">
                <a:solidFill>
                  <a:schemeClr val="bg1"/>
                </a:solidFill>
              </a:rPr>
              <a:t>童年情景</a:t>
            </a:r>
            <a:r>
              <a:rPr lang="en-US" altLang="zh-CN" sz="4000">
                <a:solidFill>
                  <a:schemeClr val="bg1"/>
                </a:solidFill>
              </a:rPr>
              <a:t>》</a:t>
            </a:r>
          </a:p>
          <a:p>
            <a:pPr>
              <a:lnSpc>
                <a:spcPct val="80000"/>
              </a:lnSpc>
            </a:pPr>
            <a:endParaRPr lang="en-US" altLang="zh-CN" sz="40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4000">
                <a:solidFill>
                  <a:schemeClr val="bg1"/>
                </a:solidFill>
              </a:rPr>
              <a:t>中的第七首。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D5ED2-324E-4B3D-8E1D-9F094B8CE039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1026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0243" name="Text Box 1027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0244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《</a:t>
            </a:r>
            <a:r>
              <a:rPr lang="zh-CN" altLang="en-US" sz="2800">
                <a:solidFill>
                  <a:schemeClr val="bg1"/>
                </a:solidFill>
              </a:rPr>
              <a:t>童年情景</a:t>
            </a:r>
            <a:r>
              <a:rPr lang="en-US" altLang="zh-CN" sz="2800">
                <a:solidFill>
                  <a:schemeClr val="bg1"/>
                </a:solidFill>
              </a:rPr>
              <a:t>》</a:t>
            </a:r>
            <a:r>
              <a:rPr lang="zh-CN" altLang="en-US" sz="2800">
                <a:solidFill>
                  <a:schemeClr val="bg1"/>
                </a:solidFill>
              </a:rPr>
              <a:t>是作者于</a:t>
            </a:r>
            <a:r>
              <a:rPr lang="en-US" altLang="zh-CN" sz="2800">
                <a:solidFill>
                  <a:schemeClr val="bg1"/>
                </a:solidFill>
              </a:rPr>
              <a:t>1838</a:t>
            </a:r>
            <a:r>
              <a:rPr lang="zh-CN" altLang="en-US" sz="2800">
                <a:solidFill>
                  <a:schemeClr val="bg1"/>
                </a:solidFill>
              </a:rPr>
              <a:t>年创作的一组音乐小品的总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题目，是钢琴艺术史上的一部极为独特的作品。虽然按内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容来说是描写儿童生活的，但这部作品不只是为儿童所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写，也是为成人所作，表现成年人对童年时光的回忆。作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品手法洗炼，形象刻画生动准确，心理描写逼真，欢快动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人，饶有情趣，但也流露出一种因为童年逝去而产生的惆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怅感。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3E9E5-41F9-47D9-9BA0-849E8C1D9121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1026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1267" name="Text Box 1027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126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478713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这其中的第七首</a:t>
            </a:r>
            <a:r>
              <a:rPr lang="en-US" altLang="zh-CN" sz="2800">
                <a:solidFill>
                  <a:schemeClr val="bg1"/>
                </a:solidFill>
              </a:rPr>
              <a:t>《</a:t>
            </a:r>
            <a:r>
              <a:rPr lang="zh-CN" altLang="en-US" sz="2800">
                <a:solidFill>
                  <a:schemeClr val="bg1"/>
                </a:solidFill>
              </a:rPr>
              <a:t>梦幻曲</a:t>
            </a:r>
            <a:r>
              <a:rPr lang="en-US" altLang="zh-CN" sz="2800">
                <a:solidFill>
                  <a:schemeClr val="bg1"/>
                </a:solidFill>
              </a:rPr>
              <a:t>》</a:t>
            </a:r>
            <a:r>
              <a:rPr lang="zh-CN" altLang="en-US" sz="2800">
                <a:solidFill>
                  <a:schemeClr val="bg1"/>
                </a:solidFill>
              </a:rPr>
              <a:t>是全世界妇孺皆知的名曲，经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常被改编成各种乐器的独奏曲。这首曲子主题非常简洁，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具有动人的抒情风格和芬芳的幻想色彩，旋律线几经跌宕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起伏，婉转流连，使人不觉中被引入轻盈飘渺的梦幻世界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（片段</a:t>
            </a:r>
            <a:r>
              <a:rPr lang="en-US" altLang="zh-CN" sz="2800">
                <a:solidFill>
                  <a:schemeClr val="bg1"/>
                </a:solidFill>
              </a:rPr>
              <a:t>1 </a:t>
            </a:r>
            <a:r>
              <a:rPr lang="zh-CN" altLang="en-US" sz="2800">
                <a:solidFill>
                  <a:schemeClr val="bg1"/>
                </a:solidFill>
              </a:rPr>
              <a:t>）。 </a:t>
            </a: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　　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E0E7-F471-4B21-941C-1E0F38FF4EC5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　　</a:t>
            </a:r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《</a:t>
            </a:r>
            <a:r>
              <a:rPr lang="zh-CN" altLang="en-US" sz="2800">
                <a:solidFill>
                  <a:schemeClr val="bg1"/>
                </a:solidFill>
              </a:rPr>
              <a:t>童年情景</a:t>
            </a:r>
            <a:r>
              <a:rPr lang="en-US" altLang="zh-CN" sz="2800">
                <a:solidFill>
                  <a:schemeClr val="bg1"/>
                </a:solidFill>
              </a:rPr>
              <a:t>》</a:t>
            </a:r>
            <a:r>
              <a:rPr lang="zh-CN" altLang="en-US" sz="2800">
                <a:solidFill>
                  <a:schemeClr val="bg1"/>
                </a:solidFill>
              </a:rPr>
              <a:t>的全部十三首乐曲都有标题，分别是：“异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国和异国的人民“、”奇异的故事“、”捉迷藏“、”孩子的请求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“、”无比的幸福“、”重大事件“、”梦幻曲“、”炉边“、”竹马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游戏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过分认真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惊吓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孩子入睡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诗人的话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5DAC-67C2-405A-98E6-A536D0044BB0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6390" name="WordArt 6"/>
          <p:cNvSpPr>
            <a:spLocks noChangeArrowheads="1" noChangeShapeType="1" noTextEdit="1"/>
          </p:cNvSpPr>
          <p:nvPr/>
        </p:nvSpPr>
        <p:spPr bwMode="auto">
          <a:xfrm>
            <a:off x="2133600" y="2362200"/>
            <a:ext cx="5029200" cy="13700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3600" kern="10" dirty="0">
                <a:solidFill>
                  <a:srgbClr val="CC00FF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让我们来表演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B81BD-B937-48C5-9ADD-545D9BF6A00D}" type="datetime1">
              <a:rPr lang="zh-CN" altLang="en-US" smtClean="0"/>
              <a:t>2013/5/6</a:t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7269-A905-46F1-8A2E-A9D3CB9FD624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自定义 1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FF0000"/>
      </a:hlink>
      <a:folHlink>
        <a:srgbClr val="FFFF00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502</TotalTime>
  <Words>437</Words>
  <Application>Microsoft Office PowerPoint</Application>
  <PresentationFormat>全屏显示(4:3)</PresentationFormat>
  <Paragraphs>88</Paragraphs>
  <Slides>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Arial</vt:lpstr>
      <vt:lpstr>宋体</vt:lpstr>
      <vt:lpstr>波形</vt:lpstr>
      <vt:lpstr>梦幻曲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aa</dc:creator>
  <cp:lastModifiedBy>Lxtx999.com</cp:lastModifiedBy>
  <cp:revision>26</cp:revision>
  <dcterms:created xsi:type="dcterms:W3CDTF">2005-03-06T04:34:00Z</dcterms:created>
  <dcterms:modified xsi:type="dcterms:W3CDTF">2013-05-06T11:19:48Z</dcterms:modified>
</cp:coreProperties>
</file>