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14"/>
  </p:handoutMasterIdLst>
  <p:sldIdLst>
    <p:sldId id="342" r:id="rId4"/>
    <p:sldId id="327" r:id="rId6"/>
    <p:sldId id="366" r:id="rId7"/>
    <p:sldId id="367" r:id="rId8"/>
    <p:sldId id="368" r:id="rId9"/>
    <p:sldId id="369" r:id="rId10"/>
    <p:sldId id="370" r:id="rId11"/>
    <p:sldId id="371" r:id="rId12"/>
    <p:sldId id="372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3034"/>
    <a:srgbClr val="FDB812"/>
    <a:srgbClr val="0062C4"/>
    <a:srgbClr val="F5F5EA"/>
    <a:srgbClr val="FF6600"/>
    <a:srgbClr val="007BF6"/>
    <a:srgbClr val="F0E7E2"/>
    <a:srgbClr val="F3ECE4"/>
    <a:srgbClr val="D81EDC"/>
    <a:srgbClr val="70B1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76" d="100"/>
          <a:sy n="76" d="100"/>
        </p:scale>
        <p:origin x="-312" y="-96"/>
      </p:cViewPr>
      <p:guideLst>
        <p:guide orient="horz" pos="213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CC5C9-847A-4AFF-BE45-ED75F49131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189E0-078E-4C81-8AED-F55778FDA71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rgbClr val="F0E7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1"/>
          <a:stretch>
            <a:fillRect/>
          </a:stretch>
        </p:blipFill>
        <p:spPr>
          <a:xfrm>
            <a:off x="893871" y="0"/>
            <a:ext cx="4818743" cy="690168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310109"/>
            <a:ext cx="12192000" cy="1711387"/>
          </a:xfrm>
          <a:prstGeom prst="rect">
            <a:avLst/>
          </a:prstGeom>
          <a:solidFill>
            <a:schemeClr val="bg1">
              <a:lumMod val="9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1"/>
          <p:cNvSpPr txBox="1"/>
          <p:nvPr userDrawn="1"/>
        </p:nvSpPr>
        <p:spPr>
          <a:xfrm>
            <a:off x="4241606" y="2418864"/>
            <a:ext cx="7202237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观舞记</a:t>
            </a:r>
            <a:endParaRPr lang="zh-CN" altLang="en-US" sz="86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"/>
          <p:cNvSpPr txBox="1">
            <a:spLocks noChangeArrowheads="1"/>
          </p:cNvSpPr>
          <p:nvPr userDrawn="1"/>
        </p:nvSpPr>
        <p:spPr bwMode="auto">
          <a:xfrm>
            <a:off x="6606484" y="4021496"/>
            <a:ext cx="483735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400" dirty="0" smtClean="0">
                <a:solidFill>
                  <a:srgbClr val="007BF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——</a:t>
            </a:r>
            <a:r>
              <a:rPr lang="zh-CN" altLang="en-US" sz="2400" dirty="0" smtClean="0">
                <a:solidFill>
                  <a:srgbClr val="007BF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献给印度舞蹈家卡拉姐妹</a:t>
            </a:r>
            <a:endParaRPr lang="zh-CN" altLang="en-US" sz="2400" dirty="0">
              <a:solidFill>
                <a:srgbClr val="007BF6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19" name="TextBox 11"/>
          <p:cNvSpPr txBox="1"/>
          <p:nvPr userDrawn="1"/>
        </p:nvSpPr>
        <p:spPr>
          <a:xfrm>
            <a:off x="10399059" y="4684108"/>
            <a:ext cx="10447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冰心</a:t>
            </a:r>
            <a:endParaRPr lang="zh-CN" altLang="en-US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 userDrawn="1"/>
        </p:nvCxnSpPr>
        <p:spPr>
          <a:xfrm>
            <a:off x="0" y="895011"/>
            <a:ext cx="385530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>
          <a:xfrm>
            <a:off x="2642791" y="6381327"/>
            <a:ext cx="9549209" cy="476673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3034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6381327"/>
            <a:ext cx="3606800" cy="47667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11356958" y="6439663"/>
            <a:ext cx="360000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5"/>
          <p:cNvSpPr txBox="1"/>
          <p:nvPr userDrawn="1"/>
        </p:nvSpPr>
        <p:spPr>
          <a:xfrm>
            <a:off x="11211743" y="6450386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0" y="895011"/>
            <a:ext cx="385530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1E361-BD71-456A-B820-C9E808BB46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7360D-25D4-4A9A-9D81-CE35000E7C6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microsoft.com/office/2007/relationships/hdphoto" Target="../media/hdphoto1.wdp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2190305" y="7890927"/>
            <a:ext cx="847090" cy="356870"/>
          </a:xfrm>
          <a:prstGeom prst="rect">
            <a:avLst/>
          </a:prstGeom>
          <a:noFill/>
        </p:spPr>
        <p:txBody>
          <a:bodyPr wrap="none" lIns="81063" tIns="40532" rIns="81063" bIns="40532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98" name="Rectangle 4"/>
          <p:cNvSpPr txBox="1">
            <a:spLocks noChangeArrowheads="1"/>
          </p:cNvSpPr>
          <p:nvPr/>
        </p:nvSpPr>
        <p:spPr bwMode="auto">
          <a:xfrm>
            <a:off x="4814570" y="3096260"/>
            <a:ext cx="6419850" cy="315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8" tIns="45693" rIns="91388" bIns="45693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856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kern="0" dirty="0" smtClean="0">
                <a:solidFill>
                  <a:srgbClr val="FDB812"/>
                </a:solidFill>
                <a:latin typeface="方正正大黑简体" panose="02000000000000000000" charset="-122"/>
                <a:ea typeface="方正正大黑简体" panose="02000000000000000000" charset="-122"/>
                <a:sym typeface="+mn-ea"/>
              </a:rPr>
              <a:t>目录</a:t>
            </a:r>
            <a:endParaRPr lang="zh-CN" altLang="en-US" sz="6000" kern="0" dirty="0">
              <a:solidFill>
                <a:srgbClr val="FDB812"/>
              </a:solidFill>
              <a:latin typeface="方正正大黑简体" panose="02000000000000000000" charset="-122"/>
              <a:ea typeface="方正正大黑简体" panose="02000000000000000000" charset="-122"/>
              <a:sym typeface="+mn-ea"/>
            </a:endParaRPr>
          </a:p>
        </p:txBody>
      </p:sp>
      <p:pic>
        <p:nvPicPr>
          <p:cNvPr id="100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516" y="1777487"/>
            <a:ext cx="2952356" cy="295302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914" y="1401892"/>
            <a:ext cx="3347491" cy="3348247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6" name="组合 105"/>
          <p:cNvGrpSpPr/>
          <p:nvPr/>
        </p:nvGrpSpPr>
        <p:grpSpPr>
          <a:xfrm>
            <a:off x="8231098" y="-1196972"/>
            <a:ext cx="1571879" cy="1572448"/>
            <a:chOff x="304800" y="673100"/>
            <a:chExt cx="4000500" cy="4000500"/>
          </a:xfrm>
          <a:solidFill>
            <a:srgbClr val="FDB81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809362" y="-378486"/>
            <a:ext cx="840041" cy="840345"/>
            <a:chOff x="304800" y="673100"/>
            <a:chExt cx="4000500" cy="4000500"/>
          </a:xfrm>
          <a:solidFill>
            <a:srgbClr val="FDB81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803246" y="-502407"/>
            <a:ext cx="1186984" cy="1187414"/>
            <a:chOff x="304800" y="673100"/>
            <a:chExt cx="4000500" cy="4000500"/>
          </a:xfrm>
          <a:solidFill>
            <a:srgbClr val="323034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3" name="同心圆 1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832274" y="-223317"/>
            <a:ext cx="914112" cy="914443"/>
            <a:chOff x="304800" y="673100"/>
            <a:chExt cx="4000500" cy="4000500"/>
          </a:xfrm>
          <a:solidFill>
            <a:srgbClr val="323034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6" name="同心圆 1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1028058" y="6511440"/>
            <a:ext cx="784895" cy="785179"/>
            <a:chOff x="304800" y="673100"/>
            <a:chExt cx="4000500" cy="4000500"/>
          </a:xfrm>
          <a:solidFill>
            <a:srgbClr val="323034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11003166" y="-1219951"/>
            <a:ext cx="1571879" cy="1572448"/>
            <a:chOff x="304800" y="673100"/>
            <a:chExt cx="4000500" cy="4000500"/>
          </a:xfrm>
          <a:solidFill>
            <a:srgbClr val="FFC00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8" name="同心圆 1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0943328" y="393672"/>
            <a:ext cx="297346" cy="29745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1" name="同心圆 13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2596767" y="6065627"/>
            <a:ext cx="1571879" cy="1572448"/>
            <a:chOff x="304800" y="673100"/>
            <a:chExt cx="4000500" cy="4000500"/>
          </a:xfrm>
          <a:solidFill>
            <a:srgbClr val="323034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4" name="同心圆 1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706301" y="5932955"/>
            <a:ext cx="693371" cy="693622"/>
            <a:chOff x="304800" y="673100"/>
            <a:chExt cx="4000500" cy="4000500"/>
          </a:xfrm>
          <a:solidFill>
            <a:srgbClr val="FDB81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7" name="同心圆 1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394332" y="6353127"/>
            <a:ext cx="422370" cy="4225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0" name="同心圆 1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162452" y="6108706"/>
            <a:ext cx="211184" cy="21126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3" name="同心圆 1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45" name="TextBox 144"/>
          <p:cNvSpPr txBox="1"/>
          <p:nvPr/>
        </p:nvSpPr>
        <p:spPr>
          <a:xfrm>
            <a:off x="2206959" y="7890927"/>
            <a:ext cx="848360" cy="358140"/>
          </a:xfrm>
          <a:prstGeom prst="rect">
            <a:avLst/>
          </a:prstGeom>
          <a:noFill/>
        </p:spPr>
        <p:txBody>
          <a:bodyPr wrap="none" lIns="81461" tIns="40731" rIns="81461" bIns="40731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1092001" y="6404788"/>
            <a:ext cx="845777" cy="413300"/>
          </a:xfrm>
          <a:prstGeom prst="rect">
            <a:avLst/>
          </a:prstGeom>
          <a:solidFill>
            <a:srgbClr val="3230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120755" y="6388100"/>
            <a:ext cx="856615" cy="44386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3"/>
          <p:cNvSpPr txBox="1"/>
          <p:nvPr/>
        </p:nvSpPr>
        <p:spPr>
          <a:xfrm>
            <a:off x="626110" y="528320"/>
            <a:ext cx="3181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产品开发设计概论</a:t>
            </a:r>
            <a:endParaRPr lang="zh-CN" altLang="en-US" b="1" i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4568" y="1340286"/>
            <a:ext cx="10196187" cy="4369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1.1 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产品开发的目的及</a:t>
            </a:r>
            <a:r>
              <a:rPr lang="zh-CN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意义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1.1.1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什么是新产品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1.1.1.1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概念：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1.1.1.2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特征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: 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）新颖性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）先进性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）经济性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）风险性。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1.1.1.3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类型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: 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(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1)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全新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产品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(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2)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换代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产品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(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3)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改进产品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1.1.1.4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产品构成要素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功能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结构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）形态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）材质</a:t>
            </a:r>
            <a:endParaRPr lang="zh-CN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色彩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安全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1.1.2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产品开发的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目的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1.1.3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产品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开发的意义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120755" y="6388100"/>
            <a:ext cx="856615" cy="44386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3"/>
          <p:cNvSpPr txBox="1"/>
          <p:nvPr/>
        </p:nvSpPr>
        <p:spPr>
          <a:xfrm>
            <a:off x="626110" y="528320"/>
            <a:ext cx="3181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产品开发设计概论</a:t>
            </a:r>
            <a:endParaRPr lang="zh-CN" altLang="en-US" b="1" i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2250" y="1315235"/>
            <a:ext cx="10196187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1.2 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产品开发的</a:t>
            </a:r>
            <a:r>
              <a:rPr lang="zh-CN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时机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1.2.1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产品寿命周期与持续经营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1.2.2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领导市场 引导潮流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1.2.3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消费者需求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）直接需求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）常规需求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）普遍需求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）可变需求。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）特定需求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）潜在需求。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1.2.4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市场营销策略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1.2.5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法律规章制约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1.2.6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产品改良、导入期、衰退期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1.2.6.1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产品改良策略的具体方式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1.2.6.2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新产品市场导入策略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1.2.6.3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衰退期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120755" y="6388100"/>
            <a:ext cx="856615" cy="44386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3"/>
          <p:cNvSpPr txBox="1"/>
          <p:nvPr/>
        </p:nvSpPr>
        <p:spPr>
          <a:xfrm>
            <a:off x="626110" y="528320"/>
            <a:ext cx="3181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zh-CN" altLang="en-US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 产品开发的规划组织</a:t>
            </a:r>
            <a:endParaRPr lang="zh-CN" altLang="en-US" b="1" i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9932" y="1465546"/>
            <a:ext cx="4035739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2.1 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产品设计基本原则</a:t>
            </a:r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TW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.1.1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独创性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TW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.1.2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技术性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TW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.1.3 经济性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TW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.1.4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文化性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TW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.1.5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易用性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TW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.1.6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审美性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TW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.1.7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伦理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性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2.2 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标准化设计与模块化设计</a:t>
            </a:r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TW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.2.</a:t>
            </a:r>
            <a:r>
              <a:rPr lang="zh-TW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标准化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设计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TW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.2.</a:t>
            </a:r>
            <a:r>
              <a:rPr lang="zh-TW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TW" sz="2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模块化设计</a:t>
            </a:r>
            <a:endParaRPr lang="zh-CN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824597" y="1433694"/>
            <a:ext cx="4509376" cy="4584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2.3 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产品开发的基本程序</a:t>
            </a:r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TW" sz="2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2.3.1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产品开发设计的类型：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2.3.2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产品开发设计的方向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2.3.3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产品开发设计的基本方式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2.3.4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产品开发设计的基本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程序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2.4 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产品开发过程细分</a:t>
            </a:r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2.4.1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产品功能设计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2.4.2</a:t>
            </a:r>
            <a:r>
              <a:rPr lang="en-US" altLang="zh-TW" sz="2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制造与装配设计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2.4.3</a:t>
            </a:r>
            <a:r>
              <a:rPr lang="en-US" altLang="zh-TW" sz="2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模拟装配极其相关技术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2.4.4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计算机辅助设计与制造相关软件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120755" y="6388100"/>
            <a:ext cx="856615" cy="44386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3"/>
          <p:cNvSpPr txBox="1"/>
          <p:nvPr/>
        </p:nvSpPr>
        <p:spPr>
          <a:xfrm>
            <a:off x="626110" y="528320"/>
            <a:ext cx="3181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第三章 产品开发的步骤方法</a:t>
            </a:r>
            <a:endParaRPr lang="zh-CN" altLang="en-US" b="1" i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7691" y="1465546"/>
            <a:ext cx="4348890" cy="4369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3.1 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新产品开发设计的过程</a:t>
            </a:r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3.1.1设计定位</a:t>
            </a:r>
            <a:endParaRPr lang="en-US" altLang="zh-TW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3.1.2设计构思</a:t>
            </a:r>
            <a:endParaRPr lang="en-US" altLang="zh-TW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3.1.3产品可行性研究</a:t>
            </a:r>
            <a:endParaRPr lang="en-US" altLang="zh-TW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3.1.4 产品功能设计</a:t>
            </a:r>
            <a:endParaRPr lang="en-US" altLang="zh-TW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3.1.5 产品制造设计</a:t>
            </a:r>
            <a:endParaRPr lang="en-US" altLang="zh-TW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3.1.6 设计审核与测试</a:t>
            </a:r>
            <a:endParaRPr lang="en-US" altLang="zh-TW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3.1.7进入市场及评估</a:t>
            </a:r>
            <a:endParaRPr lang="en-US" altLang="zh-TW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3.2 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产品开发设计方法</a:t>
            </a:r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3.2.1 产品形态创新</a:t>
            </a:r>
            <a:endParaRPr lang="en-US" altLang="zh-TW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3.2.2 产品功能整合</a:t>
            </a:r>
            <a:endParaRPr lang="en-US" altLang="zh-TW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3.2.3 产品族DNA扩展</a:t>
            </a:r>
            <a:endParaRPr lang="en-US" altLang="zh-TW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3.2.4 产品定制设计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75332" y="1465546"/>
            <a:ext cx="4784942" cy="4584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3.3 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价值工程</a:t>
            </a:r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3.3.1 确定价值工程的对象</a:t>
            </a:r>
            <a:endParaRPr lang="en-US" altLang="zh-TW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3.3.2 收集情报</a:t>
            </a:r>
            <a:endParaRPr lang="en-US" altLang="zh-TW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3.3.3 功能分析</a:t>
            </a:r>
            <a:endParaRPr lang="en-US" altLang="zh-TW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3.3.4 制定改进方案</a:t>
            </a:r>
            <a:endParaRPr lang="en-US" altLang="zh-TW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3.3.5 VE成果评价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3.4 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并行工程</a:t>
            </a:r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3.4.1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并行工程的概念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3.4.2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并行工程的基本内容和特点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3.4.3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并行工程的团队人员构成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TW" sz="20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TW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3.4.4 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并行工程的支撑技术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120755" y="6388100"/>
            <a:ext cx="856615" cy="44386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3"/>
          <p:cNvSpPr txBox="1"/>
          <p:nvPr/>
        </p:nvSpPr>
        <p:spPr>
          <a:xfrm>
            <a:off x="626110" y="528320"/>
            <a:ext cx="3181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第四章 产品开发设计的评价</a:t>
            </a:r>
            <a:endParaRPr lang="zh-CN" altLang="en-US" b="1" i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6756" y="1365337"/>
            <a:ext cx="6295504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4.1关于产品开发设计的评价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4.2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评价的流程与产品开发各阶段的评价</a:t>
            </a:r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TW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4.2.1产品开发设计评价的流程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4.2.2市场需求与调查阶段的评价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4.2.3产品构思阶段的评价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4.2.4产品开发设计方案的深化及发展阶段的评价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4.2.5产品制造加工与测试阶段的评价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4.2.6市场导入阶段的评价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4.3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评价中存在的主要问题及改进措施</a:t>
            </a:r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TW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4.3.1评价中存在的主要问题分析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4.3.2针对问题的改进措施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38172" y="1365337"/>
            <a:ext cx="4910202" cy="4677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4.4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世界顶级设计竞赛对优秀设计的评价</a:t>
            </a:r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TW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4.4.1 iF设计奖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4.4.1.1  iF简介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4.4.1.2  iF与中国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4.4.1.3  中国与iF设计金奖 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4.4.2  红点奖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4.4.2.1  红点奖概况 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4.4.2.2  红点奖评选、评审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4.4.2.3  红点奖类别、利益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4.4.2.4 红点奖竞赛细则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4.4.3  IDEA奖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4.4.3.1  IDEA概况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4.4.3.2  IDEA评选标准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4.4.3.3  IDEA分类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120755" y="6388100"/>
            <a:ext cx="856615" cy="44386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3"/>
          <p:cNvSpPr txBox="1"/>
          <p:nvPr/>
        </p:nvSpPr>
        <p:spPr>
          <a:xfrm>
            <a:off x="626110" y="528320"/>
            <a:ext cx="3181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zh-CN" altLang="en-US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  <a:r>
              <a:rPr lang="zh-CN" altLang="en-US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 产品开发的法律法规</a:t>
            </a:r>
            <a:endParaRPr lang="zh-CN" altLang="en-US" b="1" i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32432" y="1189973"/>
            <a:ext cx="6295504" cy="3753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5.1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国家及相关行业标准</a:t>
            </a:r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5.1.1  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ISO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质量认证体系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5.1.2  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3C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认证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5.1.3  CE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认证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5.1.4  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VCCI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认证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5.1.5  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UL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认证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5.1.6  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E-MARK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认证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5.1.7  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FCC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认证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5.1.8  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CB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认证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5.1.9  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WEEE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认证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5.1.10 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ROHS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指令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8290" y="1179830"/>
            <a:ext cx="437515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5.2专利和知识产权</a:t>
            </a:r>
            <a:endParaRPr lang="zh-CN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5.2.1 工业设计知识产权保护状况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5.2.1.知识产权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5.2.2.专利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5.2.3 专利申报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None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5.2.4.专利维护及转让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120755" y="6388100"/>
            <a:ext cx="856615" cy="44386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3"/>
          <p:cNvSpPr txBox="1"/>
          <p:nvPr/>
        </p:nvSpPr>
        <p:spPr>
          <a:xfrm>
            <a:off x="626108" y="528320"/>
            <a:ext cx="3654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第六章 产品开发的成功案例分析</a:t>
            </a:r>
            <a:endParaRPr lang="zh-CN" altLang="en-US" b="1" i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32431" y="1540701"/>
            <a:ext cx="9865421" cy="344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6.1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交通工具类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宝马Vision高效运动概念车，“跑跑”家用小货车设计</a:t>
            </a:r>
            <a:endParaRPr lang="zh-CN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6.2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电动工具类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女性时尚电钻设计，家用射钉枪设计</a:t>
            </a:r>
            <a:endParaRPr lang="zh-CN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6.3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设计服务开发类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nikeID网站设计服务策划</a:t>
            </a:r>
            <a:endParaRPr lang="zh-CN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6.4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数码、通讯产品类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Nokia概念手机，“太极”机箱设计，“蜗牛”机箱设计，绕线Mp3 播放器，“花音”音乐播放器，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6.5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专题设计类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海尔“专为农村设计”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6.6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办公生活类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“乐趣”文具系列，“祥云”修饰品, “吉祥如意”笔筒，Flying dream眼镜设计，可转方椅</a:t>
            </a:r>
            <a:endParaRPr lang="zh-CN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6.7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家用电器类</a:t>
            </a:r>
            <a:r>
              <a:rPr lang="zh-CN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——“光韵”影碟机，“竹音”加湿器, “蜂巢”壁灯， “竹裙”室内灯，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“风景”概念</a:t>
            </a: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台式电风扇，“沉积的冰” 概念塔式电风扇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120755" y="6388100"/>
            <a:ext cx="856615" cy="44386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3"/>
          <p:cNvSpPr txBox="1"/>
          <p:nvPr/>
        </p:nvSpPr>
        <p:spPr>
          <a:xfrm>
            <a:off x="212750" y="528320"/>
            <a:ext cx="3654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zh-CN" altLang="en-US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</a:t>
            </a:r>
            <a:r>
              <a:rPr lang="zh-CN" altLang="en-US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 设计相关资源</a:t>
            </a:r>
            <a:endParaRPr lang="zh-CN" altLang="en-US" b="1" i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32639" y="1540701"/>
            <a:ext cx="986542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7.1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国外设计组织及</a:t>
            </a:r>
            <a:r>
              <a:rPr lang="zh-CN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团体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7.2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国外设计杂志（按字母排序</a:t>
            </a:r>
            <a:r>
              <a:rPr lang="zh-CN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7.3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国外艺术中心、美术馆、博物馆</a:t>
            </a:r>
            <a:r>
              <a:rPr lang="zh-CN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网站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7.4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国外公司、企业</a:t>
            </a:r>
            <a:r>
              <a:rPr lang="zh-CN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网站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7.5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国外设计院校</a:t>
            </a:r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2440</Words>
  <Application>WPS 演示</Application>
  <PresentationFormat>自定义</PresentationFormat>
  <Paragraphs>181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黑体</vt:lpstr>
      <vt:lpstr>仿宋_GB2312</vt:lpstr>
      <vt:lpstr>方正正大黑简体</vt:lpstr>
      <vt:lpstr>Calibri</vt:lpstr>
      <vt:lpstr>仿宋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王世洋</cp:lastModifiedBy>
  <cp:revision>726</cp:revision>
  <dcterms:created xsi:type="dcterms:W3CDTF">2013-08-12T12:34:00Z</dcterms:created>
  <dcterms:modified xsi:type="dcterms:W3CDTF">2017-06-10T02:06:01Z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