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59" r:id="rId4"/>
    <p:sldId id="257" r:id="rId5"/>
    <p:sldId id="258" r:id="rId6"/>
    <p:sldId id="260" r:id="rId7"/>
    <p:sldId id="261" r:id="rId8"/>
    <p:sldId id="265" r:id="rId9"/>
    <p:sldId id="266" r:id="rId10"/>
    <p:sldId id="267" r:id="rId11"/>
    <p:sldId id="262" r:id="rId12"/>
    <p:sldId id="268" r:id="rId13"/>
    <p:sldId id="269" r:id="rId14"/>
    <p:sldId id="270" r:id="rId15"/>
    <p:sldId id="271" r:id="rId16"/>
    <p:sldId id="272" r:id="rId17"/>
    <p:sldId id="273" r:id="rId18"/>
    <p:sldId id="274" r:id="rId19"/>
    <p:sldId id="263" r:id="rId20"/>
    <p:sldId id="275" r:id="rId21"/>
    <p:sldId id="276" r:id="rId22"/>
    <p:sldId id="277" r:id="rId23"/>
    <p:sldId id="278" r:id="rId24"/>
    <p:sldId id="26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26"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3637243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1940158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58318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3885836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1357660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1378851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2693007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679146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2299255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3710733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0A658D-9260-4810-8FB8-8168FDB3BA09}"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2185389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0A658D-9260-4810-8FB8-8168FDB3BA09}"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C0A895-0CC7-4AE1-91C9-03C9A8F18DEF}" type="slidenum">
              <a:rPr lang="zh-CN" altLang="en-US" smtClean="0"/>
              <a:t>‹#›</a:t>
            </a:fld>
            <a:endParaRPr lang="zh-CN" altLang="en-US"/>
          </a:p>
        </p:txBody>
      </p:sp>
    </p:spTree>
    <p:extLst>
      <p:ext uri="{BB962C8B-B14F-4D97-AF65-F5344CB8AC3E}">
        <p14:creationId xmlns:p14="http://schemas.microsoft.com/office/powerpoint/2010/main" val="4176623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package" Target="../embeddings/Microsoft_Visio___222.vsdx"/></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tiff"/><Relationship Id="rId3" Type="http://schemas.openxmlformats.org/officeDocument/2006/relationships/hyperlink" Target="http://baike.baidu.com/view/170434.htm" TargetMode="External"/><Relationship Id="rId7" Type="http://schemas.openxmlformats.org/officeDocument/2006/relationships/hyperlink" Target="http://baike.baidu.com/view/543280.htm" TargetMode="External"/><Relationship Id="rId2" Type="http://schemas.openxmlformats.org/officeDocument/2006/relationships/hyperlink" Target="http://baike.baidu.com/view/2356154.htm" TargetMode="External"/><Relationship Id="rId1" Type="http://schemas.openxmlformats.org/officeDocument/2006/relationships/slideLayout" Target="../slideLayouts/slideLayout2.xml"/><Relationship Id="rId6" Type="http://schemas.openxmlformats.org/officeDocument/2006/relationships/hyperlink" Target="http://baike.baidu.com/view/434019.htm" TargetMode="External"/><Relationship Id="rId5" Type="http://schemas.openxmlformats.org/officeDocument/2006/relationships/hyperlink" Target="http://baike.baidu.com/view/501609.htm" TargetMode="External"/><Relationship Id="rId4" Type="http://schemas.openxmlformats.org/officeDocument/2006/relationships/hyperlink" Target="http://baike.baidu.com/view/2391828.ht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Visio___111.vsd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标题 1"/>
          <p:cNvSpPr>
            <a:spLocks noGrp="1"/>
          </p:cNvSpPr>
          <p:nvPr>
            <p:ph type="ctrTitle"/>
          </p:nvPr>
        </p:nvSpPr>
        <p:spPr>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smtClean="0"/>
              <a:t>传感器与综合控制技术</a:t>
            </a:r>
            <a:endParaRPr lang="zh-CN" altLang="en-US" dirty="0"/>
          </a:p>
        </p:txBody>
      </p:sp>
      <p:sp>
        <p:nvSpPr>
          <p:cNvPr id="6" name="TextBox 5"/>
          <p:cNvSpPr txBox="1"/>
          <p:nvPr/>
        </p:nvSpPr>
        <p:spPr>
          <a:xfrm>
            <a:off x="137160" y="401598"/>
            <a:ext cx="6888480" cy="400110"/>
          </a:xfrm>
          <a:prstGeom prst="rect">
            <a:avLst/>
          </a:prstGeom>
          <a:noFill/>
        </p:spPr>
        <p:txBody>
          <a:bodyPr wrap="square" rtlCol="0">
            <a:spAutoFit/>
          </a:bodyPr>
          <a:lstStyle/>
          <a:p>
            <a:r>
              <a:rPr lang="zh-CN" altLang="en-US" sz="2000" dirty="0" smtClean="0"/>
              <a:t>高等职业教育“十三五”规划教材（物联网应用技术系列）</a:t>
            </a:r>
            <a:endParaRPr lang="zh-CN" altLang="en-US" sz="2000" dirty="0"/>
          </a:p>
        </p:txBody>
      </p:sp>
      <p:sp>
        <p:nvSpPr>
          <p:cNvPr id="7" name="TextBox 6"/>
          <p:cNvSpPr txBox="1"/>
          <p:nvPr/>
        </p:nvSpPr>
        <p:spPr>
          <a:xfrm>
            <a:off x="9014460" y="5911215"/>
            <a:ext cx="2667000" cy="400110"/>
          </a:xfrm>
          <a:prstGeom prst="rect">
            <a:avLst/>
          </a:prstGeom>
          <a:noFill/>
        </p:spPr>
        <p:txBody>
          <a:bodyPr wrap="square" rtlCol="0">
            <a:spAutoFit/>
          </a:bodyPr>
          <a:lstStyle/>
          <a:p>
            <a:r>
              <a:rPr lang="zh-CN" altLang="en-US" sz="2000" dirty="0" smtClean="0"/>
              <a:t>中国水利水电出版社</a:t>
            </a:r>
            <a:endParaRPr lang="zh-CN" altLang="en-US" sz="2000" dirty="0"/>
          </a:p>
        </p:txBody>
      </p:sp>
      <p:pic>
        <p:nvPicPr>
          <p:cNvPr id="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96300" y="5827455"/>
            <a:ext cx="609600" cy="514350"/>
          </a:xfrm>
          <a:prstGeom prst="rect">
            <a:avLst/>
          </a:prstGeom>
          <a:solidFill>
            <a:srgbClr val="00B0F0"/>
          </a:solidFill>
          <a:ln>
            <a:noFill/>
          </a:ln>
          <a:effectLst/>
        </p:spPr>
      </p:pic>
    </p:spTree>
    <p:extLst>
      <p:ext uri="{BB962C8B-B14F-4D97-AF65-F5344CB8AC3E}">
        <p14:creationId xmlns:p14="http://schemas.microsoft.com/office/powerpoint/2010/main" val="4052779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8.2</a:t>
            </a:r>
            <a:r>
              <a:rPr lang="zh-CN" altLang="zh-CN" b="1" dirty="0"/>
              <a:t>简单串口通讯系统项目目标与项目规范</a:t>
            </a:r>
            <a:endParaRPr lang="zh-CN" altLang="en-US" dirty="0"/>
          </a:p>
        </p:txBody>
      </p:sp>
      <p:sp>
        <p:nvSpPr>
          <p:cNvPr id="3" name="内容占位符 2"/>
          <p:cNvSpPr>
            <a:spLocks noGrp="1"/>
          </p:cNvSpPr>
          <p:nvPr>
            <p:ph idx="1"/>
          </p:nvPr>
        </p:nvSpPr>
        <p:spPr/>
        <p:txBody>
          <a:bodyPr/>
          <a:lstStyle/>
          <a:p>
            <a:r>
              <a:rPr lang="en-US" altLang="zh-CN" b="1" dirty="0"/>
              <a:t>8.2.2</a:t>
            </a:r>
            <a:r>
              <a:rPr lang="zh-CN" altLang="en-US" b="1" dirty="0"/>
              <a:t>串口通讯基本项目规范</a:t>
            </a:r>
            <a:endParaRPr lang="en-US" altLang="zh-CN" b="1" dirty="0"/>
          </a:p>
          <a:p>
            <a:endParaRPr lang="zh-CN" altLang="en-US" dirty="0"/>
          </a:p>
        </p:txBody>
      </p:sp>
      <p:sp>
        <p:nvSpPr>
          <p:cNvPr id="7" name="Rectangle 4"/>
          <p:cNvSpPr>
            <a:spLocks noChangeArrowheads="1"/>
          </p:cNvSpPr>
          <p:nvPr/>
        </p:nvSpPr>
        <p:spPr bwMode="auto">
          <a:xfrm>
            <a:off x="377371" y="2499191"/>
            <a:ext cx="11524343" cy="4216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第一步：完成原理图与</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PCB</a:t>
            </a:r>
            <a:endParaRPr kumimoji="0" lang="en-US" altLang="zh-CN"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第二步：</a:t>
            </a:r>
            <a:endParaRPr kumimoji="0" lang="zh-CN" altLang="en-US"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能够完成例子代码的运行</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用</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ISP</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软件自动生成的串口通讯例子代码，自己建工程、编译运行看效果</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使用串口终端发送指令：</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0XAA 0X0F 0XFF 0X55 </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打开</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与</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P2</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全部</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LED</a:t>
            </a:r>
            <a:endParaRPr kumimoji="0" lang="en-US" altLang="zh-CN"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使用串口终端发送指令：</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0XAA 0X0F 0X00 0X55</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关闭</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与</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P2</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全部</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LED</a:t>
            </a:r>
            <a:endParaRPr kumimoji="0" lang="en-US" altLang="zh-CN"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第三步：</a:t>
            </a:r>
            <a:endParaRPr kumimoji="0" lang="zh-CN" altLang="en-US"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使用串口终端发送指令：</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0XAA 0X00 0X00 0X55 </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关闭</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口全部</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LED</a:t>
            </a:r>
            <a:endParaRPr kumimoji="0" lang="en-US" altLang="zh-CN"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使用串口终端发送指令：</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0XAA 0X00 0X01 0X55 </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打开</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口</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对应的</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LED</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灯</a:t>
            </a:r>
            <a:endParaRPr kumimoji="0" lang="zh-CN" altLang="en-US"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使用串口终端发送指令：</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0XAA 0X00 0X02 0X55 </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打开</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口</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P0.1</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对应的</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LED</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灯</a:t>
            </a:r>
            <a:endParaRPr kumimoji="0" lang="zh-CN" altLang="en-US"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使用串口终端发送指令：</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0XAA 0X00 0X04 0X55 </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打开</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口</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P0.2</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对应的</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LED</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灯</a:t>
            </a:r>
            <a:endParaRPr kumimoji="0" lang="zh-CN" altLang="en-US"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使用串口终端发送指令：</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0XAA 0X00 0X80 0X55 </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打开</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口</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P0.7</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对应的</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LED</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灯</a:t>
            </a:r>
            <a:endParaRPr kumimoji="0" lang="zh-CN" altLang="en-US"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第四步：</a:t>
            </a:r>
            <a:endParaRPr kumimoji="0" lang="zh-CN" altLang="en-US"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使用串口终端发送指令：</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0XAA 0X00 0X03 0X55 </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打开</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口</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P0.0P0.1</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对应的两个</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LED</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灯</a:t>
            </a:r>
            <a:endParaRPr kumimoji="0" lang="zh-CN" altLang="en-US"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使用串口终端发送指令：</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0XAA 0X00 0X95 0X55 </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打开</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口</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P0.7</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P0.4</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P0.2</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P0.0</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对应的几个</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LED</a:t>
            </a:r>
            <a:r>
              <a:rPr kumimoji="0" lang="zh-CN" altLang="en-US"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灯</a:t>
            </a:r>
            <a:r>
              <a:rPr kumimoji="0" lang="en-US" altLang="zh-CN"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endParaRPr kumimoji="0" lang="en-US" altLang="zh-CN"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52204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8.2</a:t>
            </a:r>
            <a:r>
              <a:rPr lang="zh-CN" altLang="zh-CN" b="1" dirty="0"/>
              <a:t>简单串口通讯系统项目目标与项目规范</a:t>
            </a:r>
            <a:endParaRPr lang="zh-CN" altLang="en-US" dirty="0"/>
          </a:p>
        </p:txBody>
      </p:sp>
      <p:sp>
        <p:nvSpPr>
          <p:cNvPr id="3" name="内容占位符 2"/>
          <p:cNvSpPr>
            <a:spLocks noGrp="1"/>
          </p:cNvSpPr>
          <p:nvPr>
            <p:ph idx="1"/>
          </p:nvPr>
        </p:nvSpPr>
        <p:spPr/>
        <p:txBody>
          <a:bodyPr/>
          <a:lstStyle/>
          <a:p>
            <a:r>
              <a:rPr lang="en-US" altLang="zh-CN" b="1" dirty="0"/>
              <a:t>8.2.2</a:t>
            </a:r>
            <a:r>
              <a:rPr lang="zh-CN" altLang="en-US" b="1" dirty="0"/>
              <a:t>串口通讯基本项目规范</a:t>
            </a:r>
            <a:endParaRPr lang="en-US" altLang="zh-CN" b="1" dirty="0"/>
          </a:p>
          <a:p>
            <a:endParaRPr lang="zh-CN" altLang="en-US" dirty="0"/>
          </a:p>
        </p:txBody>
      </p:sp>
      <p:sp>
        <p:nvSpPr>
          <p:cNvPr id="4" name="矩形 3"/>
          <p:cNvSpPr/>
          <p:nvPr/>
        </p:nvSpPr>
        <p:spPr>
          <a:xfrm>
            <a:off x="5850834" y="2235516"/>
            <a:ext cx="6096000" cy="4585871"/>
          </a:xfrm>
          <a:prstGeom prst="rect">
            <a:avLst/>
          </a:prstGeom>
        </p:spPr>
        <p:txBody>
          <a:bodyPr>
            <a:spAutoFit/>
          </a:bodyPr>
          <a:lstStyle/>
          <a:p>
            <a:pPr indent="266700" algn="just">
              <a:spcAft>
                <a:spcPts val="0"/>
              </a:spcAft>
            </a:pPr>
            <a:r>
              <a:rPr lang="en-US" altLang="zh-CN" sz="1400" kern="100" dirty="0" smtClean="0">
                <a:latin typeface="宋体" panose="02010600030101010101" pitchFamily="2" charset="-122"/>
                <a:cs typeface="宋体" panose="02010600030101010101" pitchFamily="2" charset="-122"/>
              </a:rPr>
              <a:t>9</a:t>
            </a:r>
            <a:r>
              <a:rPr lang="zh-CN" altLang="zh-CN" sz="1400" kern="100" dirty="0">
                <a:latin typeface="宋体" panose="02010600030101010101" pitchFamily="2" charset="-122"/>
                <a:cs typeface="宋体" panose="02010600030101010101" pitchFamily="2" charset="-122"/>
              </a:rPr>
              <a:t>、讲解用</a:t>
            </a:r>
            <a:r>
              <a:rPr lang="en-US" altLang="zh-CN" sz="1400" kern="100" dirty="0">
                <a:latin typeface="宋体" panose="02010600030101010101" pitchFamily="2" charset="-122"/>
                <a:cs typeface="宋体" panose="02010600030101010101" pitchFamily="2" charset="-122"/>
              </a:rPr>
              <a:t>PPT,</a:t>
            </a:r>
            <a:r>
              <a:rPr lang="zh-CN" altLang="zh-CN" sz="1400" kern="100" dirty="0">
                <a:latin typeface="宋体" panose="02010600030101010101" pitchFamily="2" charset="-122"/>
                <a:cs typeface="宋体" panose="02010600030101010101" pitchFamily="2" charset="-122"/>
              </a:rPr>
              <a:t>讲解用</a:t>
            </a:r>
            <a:r>
              <a:rPr lang="en-US" altLang="zh-CN" sz="1400" kern="100" dirty="0">
                <a:latin typeface="宋体" panose="02010600030101010101" pitchFamily="2" charset="-122"/>
                <a:cs typeface="宋体" panose="02010600030101010101" pitchFamily="2" charset="-122"/>
              </a:rPr>
              <a:t>PPT</a:t>
            </a:r>
            <a:r>
              <a:rPr lang="zh-CN" altLang="zh-CN" sz="1400" kern="100" dirty="0">
                <a:latin typeface="宋体" panose="02010600030101010101" pitchFamily="2" charset="-122"/>
                <a:cs typeface="宋体" panose="02010600030101010101" pitchFamily="2" charset="-122"/>
              </a:rPr>
              <a:t>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a:t>
            </a:r>
            <a:r>
              <a:rPr lang="zh-CN" altLang="zh-CN" sz="1400" kern="100" dirty="0">
                <a:latin typeface="宋体" panose="02010600030101010101" pitchFamily="2" charset="-122"/>
                <a:cs typeface="宋体" panose="02010600030101010101" pitchFamily="2" charset="-122"/>
              </a:rPr>
              <a:t>模块项目讲解文件</a:t>
            </a:r>
            <a:r>
              <a:rPr lang="en-US" altLang="zh-CN" sz="1400" kern="100" dirty="0">
                <a:latin typeface="宋体" panose="02010600030101010101" pitchFamily="2" charset="-122"/>
                <a:cs typeface="宋体" panose="02010600030101010101" pitchFamily="2" charset="-122"/>
              </a:rPr>
              <a:t>.PPT</a:t>
            </a:r>
            <a:endParaRPr lang="zh-CN" altLang="zh-CN" sz="1100" kern="100" dirty="0">
              <a:latin typeface="宋体" panose="02010600030101010101" pitchFamily="2" charset="-122"/>
              <a:cs typeface="Courier New" panose="02070309020205020404" pitchFamily="49" charset="0"/>
            </a:endParaRPr>
          </a:p>
          <a:p>
            <a:pPr indent="228600" algn="just">
              <a:spcAft>
                <a:spcPts val="0"/>
              </a:spcAft>
            </a:pPr>
            <a:r>
              <a:rPr lang="en-US" altLang="zh-CN" sz="1400" kern="100" dirty="0">
                <a:latin typeface="宋体" panose="02010600030101010101" pitchFamily="2" charset="-122"/>
                <a:cs typeface="宋体" panose="02010600030101010101" pitchFamily="2" charset="-122"/>
              </a:rPr>
              <a:t>10</a:t>
            </a:r>
            <a:r>
              <a:rPr lang="zh-CN" altLang="zh-CN" sz="1400" kern="100" dirty="0">
                <a:latin typeface="宋体" panose="02010600030101010101" pitchFamily="2" charset="-122"/>
                <a:cs typeface="宋体" panose="02010600030101010101" pitchFamily="2" charset="-122"/>
              </a:rPr>
              <a:t>、全部文档资料整理打包</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文件名为：</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marL="228600" indent="266700" algn="just">
              <a:spcAft>
                <a:spcPts val="0"/>
              </a:spcAft>
            </a:pPr>
            <a:r>
              <a:rPr lang="zh-CN" altLang="zh-CN" sz="1400" kern="100" dirty="0">
                <a:latin typeface="宋体" panose="02010600030101010101" pitchFamily="2" charset="-122"/>
                <a:cs typeface="宋体" panose="02010600030101010101" pitchFamily="2" charset="-122"/>
              </a:rPr>
              <a:t>序号</a:t>
            </a:r>
            <a:r>
              <a:rPr lang="en-US" altLang="zh-CN" sz="1400" kern="100" dirty="0">
                <a:latin typeface="宋体" panose="02010600030101010101" pitchFamily="2" charset="-122"/>
                <a:cs typeface="宋体" panose="02010600030101010101" pitchFamily="2" charset="-122"/>
              </a:rPr>
              <a:t>_</a:t>
            </a:r>
            <a:r>
              <a:rPr lang="zh-CN" altLang="zh-CN" sz="1400" kern="100" dirty="0">
                <a:latin typeface="宋体" panose="02010600030101010101" pitchFamily="2" charset="-122"/>
                <a:cs typeface="宋体" panose="02010600030101010101" pitchFamily="2" charset="-122"/>
              </a:rPr>
              <a:t>姓名</a:t>
            </a:r>
            <a:r>
              <a:rPr lang="en-US" altLang="zh-CN" sz="1400" kern="100" dirty="0">
                <a:latin typeface="宋体" panose="02010600030101010101" pitchFamily="2" charset="-122"/>
                <a:cs typeface="宋体" panose="02010600030101010101" pitchFamily="2" charset="-122"/>
              </a:rPr>
              <a:t>.rar</a:t>
            </a:r>
            <a:endParaRPr lang="zh-CN" altLang="zh-CN" sz="1100" kern="100" dirty="0">
              <a:latin typeface="宋体" panose="02010600030101010101" pitchFamily="2" charset="-122"/>
              <a:cs typeface="Courier New" panose="02070309020205020404" pitchFamily="49" charset="0"/>
            </a:endParaRPr>
          </a:p>
          <a:p>
            <a:pPr marL="228600" indent="2667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序号</a:t>
            </a:r>
            <a:r>
              <a:rPr lang="en-US" altLang="zh-CN" sz="1400" kern="100" dirty="0">
                <a:latin typeface="宋体" panose="02010600030101010101" pitchFamily="2" charset="-122"/>
                <a:cs typeface="宋体" panose="02010600030101010101" pitchFamily="2" charset="-122"/>
              </a:rPr>
              <a:t>_</a:t>
            </a:r>
            <a:r>
              <a:rPr lang="zh-CN" altLang="zh-CN" sz="1400" kern="100" dirty="0">
                <a:latin typeface="宋体" panose="02010600030101010101" pitchFamily="2" charset="-122"/>
                <a:cs typeface="宋体" panose="02010600030101010101" pitchFamily="2" charset="-122"/>
              </a:rPr>
              <a:t>姓名</a:t>
            </a:r>
            <a:r>
              <a:rPr lang="en-US" altLang="zh-CN" sz="1400" kern="100" dirty="0">
                <a:latin typeface="宋体" panose="02010600030101010101" pitchFamily="2" charset="-122"/>
                <a:cs typeface="宋体" panose="02010600030101010101" pitchFamily="2" charset="-122"/>
              </a:rPr>
              <a:t>.rar</a:t>
            </a:r>
            <a:r>
              <a:rPr lang="zh-CN" altLang="zh-CN" sz="1400" kern="100" dirty="0">
                <a:latin typeface="宋体" panose="02010600030101010101" pitchFamily="2" charset="-122"/>
                <a:cs typeface="宋体" panose="02010600030101010101" pitchFamily="2" charset="-122"/>
              </a:rPr>
              <a:t>打包文件目录列表：</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a:t>
            </a:r>
            <a:r>
              <a:rPr lang="zh-CN" altLang="zh-CN" sz="1400" kern="100" dirty="0">
                <a:latin typeface="宋体" panose="02010600030101010101" pitchFamily="2" charset="-122"/>
                <a:cs typeface="宋体" panose="02010600030101010101" pitchFamily="2" charset="-122"/>
              </a:rPr>
              <a:t>算法文档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程序流程图</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XXX.C				</a:t>
            </a:r>
            <a:endParaRPr lang="zh-CN" altLang="zh-CN" sz="1100" kern="100" dirty="0">
              <a:latin typeface="宋体" panose="02010600030101010101" pitchFamily="2" charset="-122"/>
              <a:cs typeface="Courier New" panose="02070309020205020404" pitchFamily="49" charset="0"/>
            </a:endParaRPr>
          </a:p>
          <a:p>
            <a:pPr marL="533400" indent="2286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源代码需要达到如下要求：</a:t>
            </a:r>
            <a:endParaRPr lang="zh-CN" altLang="zh-CN" sz="11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400" kern="100" dirty="0">
                <a:latin typeface="宋体" panose="02010600030101010101" pitchFamily="2" charset="-122"/>
                <a:cs typeface="宋体" panose="02010600030101010101" pitchFamily="2" charset="-122"/>
              </a:rPr>
              <a:t>源代码中最上面一行加一个注释，写上：序号</a:t>
            </a:r>
            <a:r>
              <a:rPr lang="en-US" altLang="zh-CN" sz="1400" kern="100" dirty="0">
                <a:latin typeface="宋体" panose="02010600030101010101" pitchFamily="2" charset="-122"/>
                <a:cs typeface="宋体" panose="02010600030101010101" pitchFamily="2" charset="-122"/>
              </a:rPr>
              <a:t>_</a:t>
            </a:r>
            <a:r>
              <a:rPr lang="zh-CN" altLang="zh-CN" sz="1400" kern="100" dirty="0">
                <a:latin typeface="宋体" panose="02010600030101010101" pitchFamily="2" charset="-122"/>
                <a:cs typeface="宋体" panose="02010600030101010101" pitchFamily="2" charset="-122"/>
              </a:rPr>
              <a:t>姓名</a:t>
            </a:r>
            <a:endParaRPr lang="zh-CN" altLang="zh-CN" sz="1100" kern="100" dirty="0">
              <a:latin typeface="宋体" panose="02010600030101010101" pitchFamily="2" charset="-122"/>
              <a:cs typeface="Courier New" panose="02070309020205020404" pitchFamily="49" charset="0"/>
            </a:endParaRPr>
          </a:p>
          <a:p>
            <a:pPr marL="1257300" algn="just">
              <a:spcAft>
                <a:spcPts val="0"/>
              </a:spcAft>
            </a:pPr>
            <a:r>
              <a:rPr lang="zh-CN" altLang="zh-CN" sz="1400" kern="100" dirty="0">
                <a:latin typeface="宋体" panose="02010600030101010101" pitchFamily="2" charset="-122"/>
                <a:cs typeface="宋体" panose="02010600030101010101" pitchFamily="2" charset="-122"/>
              </a:rPr>
              <a:t>上面的要求（</a:t>
            </a:r>
            <a:r>
              <a:rPr lang="en-US" altLang="zh-CN" sz="1400" kern="100" dirty="0">
                <a:latin typeface="宋体" panose="02010600030101010101" pitchFamily="2" charset="-122"/>
                <a:cs typeface="宋体" panose="02010600030101010101" pitchFamily="2" charset="-122"/>
              </a:rPr>
              <a:t>3</a:t>
            </a:r>
            <a:r>
              <a:rPr lang="zh-CN"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400" kern="100" dirty="0">
                <a:latin typeface="宋体" panose="02010600030101010101" pitchFamily="2" charset="-122"/>
                <a:cs typeface="宋体" panose="02010600030101010101" pitchFamily="2" charset="-122"/>
              </a:rPr>
              <a:t>源代码关键位置给出注释</a:t>
            </a:r>
            <a:endParaRPr lang="zh-CN" altLang="zh-CN" sz="1100" kern="100" dirty="0">
              <a:latin typeface="宋体" panose="02010600030101010101" pitchFamily="2" charset="-122"/>
              <a:cs typeface="Courier New" panose="02070309020205020404" pitchFamily="49" charset="0"/>
            </a:endParaRPr>
          </a:p>
          <a:p>
            <a:pPr marL="1257300" algn="just">
              <a:spcAft>
                <a:spcPts val="0"/>
              </a:spcAft>
            </a:pPr>
            <a:r>
              <a:rPr lang="zh-CN" altLang="zh-CN" sz="1400" kern="100" dirty="0">
                <a:latin typeface="宋体" panose="02010600030101010101" pitchFamily="2" charset="-122"/>
                <a:cs typeface="宋体" panose="02010600030101010101" pitchFamily="2" charset="-122"/>
              </a:rPr>
              <a:t>上面的要求（</a:t>
            </a:r>
            <a:r>
              <a:rPr lang="en-US" altLang="zh-CN" sz="1400" kern="100" dirty="0">
                <a:latin typeface="宋体" panose="02010600030101010101" pitchFamily="2" charset="-122"/>
                <a:cs typeface="宋体" panose="02010600030101010101" pitchFamily="2" charset="-122"/>
              </a:rPr>
              <a:t>4</a:t>
            </a:r>
            <a:r>
              <a:rPr lang="zh-CN"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400" kern="100" dirty="0">
                <a:latin typeface="宋体" panose="02010600030101010101" pitchFamily="2" charset="-122"/>
                <a:cs typeface="宋体" panose="02010600030101010101" pitchFamily="2" charset="-122"/>
              </a:rPr>
              <a:t>函数的开始处写上注释</a:t>
            </a:r>
            <a:endParaRPr lang="zh-CN" altLang="zh-CN" sz="1100" kern="100" dirty="0">
              <a:latin typeface="宋体" panose="02010600030101010101" pitchFamily="2" charset="-122"/>
              <a:cs typeface="Courier New" panose="02070309020205020404" pitchFamily="49" charset="0"/>
            </a:endParaRPr>
          </a:p>
          <a:p>
            <a:pPr marL="1257300" algn="just">
              <a:spcAft>
                <a:spcPts val="0"/>
              </a:spcAft>
            </a:pPr>
            <a:r>
              <a:rPr lang="zh-CN" altLang="zh-CN" sz="1400" kern="100" dirty="0">
                <a:latin typeface="宋体" panose="02010600030101010101" pitchFamily="2" charset="-122"/>
                <a:cs typeface="宋体" panose="02010600030101010101" pitchFamily="2" charset="-122"/>
              </a:rPr>
              <a:t>上面的要求（</a:t>
            </a:r>
            <a:r>
              <a:rPr lang="en-US" altLang="zh-CN" sz="1400" kern="100" dirty="0">
                <a:latin typeface="宋体" panose="02010600030101010101" pitchFamily="2" charset="-122"/>
                <a:cs typeface="宋体" panose="02010600030101010101" pitchFamily="2" charset="-122"/>
              </a:rPr>
              <a:t>5</a:t>
            </a:r>
            <a:r>
              <a:rPr lang="zh-CN"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a:t>
            </a:r>
            <a:r>
              <a:rPr lang="zh-CN" altLang="zh-CN" sz="1400" kern="100" dirty="0">
                <a:latin typeface="宋体" panose="02010600030101010101" pitchFamily="2" charset="-122"/>
                <a:cs typeface="宋体" panose="02010600030101010101" pitchFamily="2" charset="-122"/>
              </a:rPr>
              <a:t>硬件测试文档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a:t>
            </a:r>
            <a:r>
              <a:rPr lang="zh-CN" altLang="zh-CN" sz="1400" kern="100" dirty="0">
                <a:latin typeface="宋体" panose="02010600030101010101" pitchFamily="2" charset="-122"/>
                <a:cs typeface="宋体" panose="02010600030101010101" pitchFamily="2" charset="-122"/>
              </a:rPr>
              <a:t>软件测试文档</a:t>
            </a:r>
            <a:r>
              <a:rPr lang="en-US" altLang="zh-CN" sz="1400" kern="100" dirty="0">
                <a:latin typeface="宋体" panose="02010600030101010101" pitchFamily="2" charset="-122"/>
                <a:cs typeface="宋体" panose="02010600030101010101" pitchFamily="2" charset="-122"/>
              </a:rPr>
              <a:t>.DOC		</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400" kern="100" dirty="0">
                <a:latin typeface="宋体" panose="02010600030101010101" pitchFamily="2" charset="-122"/>
                <a:cs typeface="宋体" panose="02010600030101010101" pitchFamily="2" charset="-122"/>
              </a:rPr>
              <a:t>XXX</a:t>
            </a:r>
            <a:r>
              <a:rPr lang="zh-CN" altLang="zh-CN" sz="1400" kern="100" dirty="0">
                <a:latin typeface="宋体" panose="02010600030101010101" pitchFamily="2" charset="-122"/>
                <a:cs typeface="宋体" panose="02010600030101010101" pitchFamily="2" charset="-122"/>
              </a:rPr>
              <a:t>功能说明书</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原理图与</a:t>
            </a:r>
            <a:r>
              <a:rPr lang="en-US" altLang="zh-CN" sz="1400" kern="100" dirty="0">
                <a:latin typeface="宋体" panose="02010600030101010101" pitchFamily="2" charset="-122"/>
                <a:cs typeface="宋体" panose="02010600030101010101" pitchFamily="2" charset="-122"/>
              </a:rPr>
              <a:t>PCB</a:t>
            </a:r>
            <a:r>
              <a:rPr lang="zh-CN" altLang="zh-CN" sz="1400" kern="100" dirty="0">
                <a:latin typeface="宋体" panose="02010600030101010101" pitchFamily="2" charset="-122"/>
                <a:cs typeface="宋体" panose="02010600030101010101" pitchFamily="2" charset="-122"/>
              </a:rPr>
              <a:t>文件</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问题文档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400" kern="100" dirty="0">
                <a:latin typeface="宋体" panose="02010600030101010101" pitchFamily="2" charset="-122"/>
                <a:cs typeface="宋体" panose="02010600030101010101" pitchFamily="2" charset="-122"/>
              </a:rPr>
              <a:t>模块项目讲解文件</a:t>
            </a:r>
            <a:r>
              <a:rPr lang="en-US" altLang="zh-CN" sz="1400" kern="100" dirty="0">
                <a:latin typeface="宋体" panose="02010600030101010101" pitchFamily="2" charset="-122"/>
                <a:cs typeface="宋体" panose="02010600030101010101" pitchFamily="2" charset="-122"/>
              </a:rPr>
              <a:t>.PPT</a:t>
            </a:r>
            <a:endParaRPr lang="zh-CN" altLang="zh-CN" sz="1100" kern="100" dirty="0">
              <a:latin typeface="宋体" panose="02010600030101010101" pitchFamily="2" charset="-122"/>
              <a:cs typeface="Courier New" panose="02070309020205020404" pitchFamily="49" charset="0"/>
            </a:endParaRPr>
          </a:p>
        </p:txBody>
      </p:sp>
      <p:sp>
        <p:nvSpPr>
          <p:cNvPr id="5" name="矩形 4"/>
          <p:cNvSpPr/>
          <p:nvPr/>
        </p:nvSpPr>
        <p:spPr>
          <a:xfrm>
            <a:off x="0" y="2235516"/>
            <a:ext cx="6096000" cy="4739759"/>
          </a:xfrm>
          <a:prstGeom prst="rect">
            <a:avLst/>
          </a:prstGeom>
        </p:spPr>
        <p:txBody>
          <a:bodyPr>
            <a:spAutoFit/>
          </a:bodyPr>
          <a:lstStyle/>
          <a:p>
            <a:pPr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要求</a:t>
            </a:r>
            <a:r>
              <a:rPr lang="en-US"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266700" algn="just">
              <a:spcAft>
                <a:spcPts val="0"/>
              </a:spcAft>
            </a:pPr>
            <a:r>
              <a:rPr lang="en-US" altLang="zh-CN" sz="1400" kern="100" dirty="0">
                <a:latin typeface="宋体" panose="02010600030101010101" pitchFamily="2" charset="-122"/>
                <a:cs typeface="宋体" panose="02010600030101010101" pitchFamily="2" charset="-122"/>
              </a:rPr>
              <a:t>1</a:t>
            </a:r>
            <a:r>
              <a:rPr lang="zh-CN" altLang="zh-CN" sz="1400" kern="100" dirty="0">
                <a:latin typeface="宋体" panose="02010600030101010101" pitchFamily="2" charset="-122"/>
                <a:cs typeface="宋体" panose="02010600030101010101" pitchFamily="2" charset="-122"/>
              </a:rPr>
              <a:t>、必须写出算法文档（中文、伪代码均可）</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266700" indent="266700" algn="just">
              <a:spcAft>
                <a:spcPts val="0"/>
              </a:spcAft>
            </a:pPr>
            <a:r>
              <a:rPr lang="en-US" altLang="zh-CN" sz="1400" kern="100" dirty="0">
                <a:latin typeface="宋体" panose="02010600030101010101" pitchFamily="2" charset="-122"/>
                <a:cs typeface="宋体" panose="02010600030101010101" pitchFamily="2" charset="-122"/>
              </a:rPr>
              <a:t>1</a:t>
            </a:r>
            <a:r>
              <a:rPr lang="zh-CN" altLang="zh-CN" sz="1400" kern="100" dirty="0">
                <a:latin typeface="宋体" panose="02010600030101010101" pitchFamily="2" charset="-122"/>
                <a:cs typeface="宋体" panose="02010600030101010101" pitchFamily="2" charset="-122"/>
              </a:rPr>
              <a:t>、主程序一个算法</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400" kern="100" dirty="0">
                <a:latin typeface="宋体" panose="02010600030101010101" pitchFamily="2" charset="-122"/>
                <a:cs typeface="宋体" panose="02010600030101010101" pitchFamily="2" charset="-122"/>
              </a:rPr>
              <a:t>每个子程序（函数）各自一个算法</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2</a:t>
            </a:r>
            <a:r>
              <a:rPr lang="zh-CN" altLang="zh-CN" sz="1400" kern="100" dirty="0">
                <a:latin typeface="宋体" panose="02010600030101010101" pitchFamily="2" charset="-122"/>
                <a:cs typeface="宋体" panose="02010600030101010101" pitchFamily="2" charset="-122"/>
              </a:rPr>
              <a:t>、必须画出程序流程图</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266700" indent="266700" algn="just">
              <a:spcAft>
                <a:spcPts val="0"/>
              </a:spcAft>
            </a:pPr>
            <a:r>
              <a:rPr lang="en-US" altLang="zh-CN" sz="1400" kern="100" dirty="0">
                <a:latin typeface="宋体" panose="02010600030101010101" pitchFamily="2" charset="-122"/>
                <a:cs typeface="宋体" panose="02010600030101010101" pitchFamily="2" charset="-122"/>
              </a:rPr>
              <a:t>1</a:t>
            </a:r>
            <a:r>
              <a:rPr lang="zh-CN" altLang="zh-CN" sz="1400" kern="100" dirty="0">
                <a:latin typeface="宋体" panose="02010600030101010101" pitchFamily="2" charset="-122"/>
                <a:cs typeface="宋体" panose="02010600030101010101" pitchFamily="2" charset="-122"/>
              </a:rPr>
              <a:t>、主程序一个程序流程图</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400" kern="100" dirty="0">
                <a:latin typeface="宋体" panose="02010600030101010101" pitchFamily="2" charset="-122"/>
                <a:cs typeface="宋体" panose="02010600030101010101" pitchFamily="2" charset="-122"/>
              </a:rPr>
              <a:t>每个子程序（函数）各自一个程序流程图</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400" kern="100" dirty="0">
                <a:latin typeface="宋体" panose="02010600030101010101" pitchFamily="2" charset="-122"/>
                <a:cs typeface="宋体" panose="02010600030101010101" pitchFamily="2" charset="-122"/>
              </a:rPr>
              <a:t>源代码上交与注释规范。</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400" kern="100" dirty="0">
                <a:latin typeface="宋体" panose="02010600030101010101" pitchFamily="2" charset="-122"/>
                <a:cs typeface="宋体" panose="02010600030101010101" pitchFamily="2" charset="-122"/>
              </a:rPr>
              <a:t>硬件测试文档</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硬件测试文档上交文件名为：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XXX</a:t>
            </a:r>
            <a:r>
              <a:rPr lang="zh-CN" altLang="zh-CN" sz="1400" kern="100" dirty="0">
                <a:latin typeface="宋体" panose="02010600030101010101" pitchFamily="2" charset="-122"/>
                <a:cs typeface="宋体" panose="02010600030101010101" pitchFamily="2" charset="-122"/>
              </a:rPr>
              <a:t>硬件测试文档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5</a:t>
            </a:r>
            <a:r>
              <a:rPr lang="zh-CN" altLang="zh-CN" sz="1400" kern="100" dirty="0">
                <a:latin typeface="宋体" panose="02010600030101010101" pitchFamily="2" charset="-122"/>
                <a:cs typeface="宋体" panose="02010600030101010101" pitchFamily="2" charset="-122"/>
              </a:rPr>
              <a:t>、必须给出软件代码测试的测试用例表格</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软件代码测试文档上交文件名为：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XXX</a:t>
            </a:r>
            <a:r>
              <a:rPr lang="zh-CN" altLang="zh-CN" sz="1400" kern="100" dirty="0">
                <a:latin typeface="宋体" panose="02010600030101010101" pitchFamily="2" charset="-122"/>
                <a:cs typeface="宋体" panose="02010600030101010101" pitchFamily="2" charset="-122"/>
              </a:rPr>
              <a:t>软件测试文档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6</a:t>
            </a:r>
            <a:r>
              <a:rPr lang="zh-CN" altLang="zh-CN" sz="1400" kern="100" dirty="0">
                <a:latin typeface="宋体" panose="02010600030101010101" pitchFamily="2" charset="-122"/>
                <a:cs typeface="宋体" panose="02010600030101010101" pitchFamily="2" charset="-122"/>
              </a:rPr>
              <a:t>、必须给出实体系统功能的功能说明书</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功能说明书上交文件名为：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XXX</a:t>
            </a:r>
            <a:r>
              <a:rPr lang="zh-CN" altLang="zh-CN" sz="1400" kern="100" dirty="0">
                <a:latin typeface="宋体" panose="02010600030101010101" pitchFamily="2" charset="-122"/>
                <a:cs typeface="宋体" panose="02010600030101010101" pitchFamily="2" charset="-122"/>
              </a:rPr>
              <a:t>功能说明书</a:t>
            </a:r>
            <a:r>
              <a:rPr lang="en-US" altLang="zh-CN" sz="1400" kern="100" dirty="0">
                <a:latin typeface="宋体" panose="02010600030101010101" pitchFamily="2" charset="-122"/>
                <a:cs typeface="宋体" panose="02010600030101010101" pitchFamily="2" charset="-122"/>
              </a:rPr>
              <a:t>.DOC			</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7</a:t>
            </a:r>
            <a:r>
              <a:rPr lang="zh-CN" altLang="zh-CN" sz="1400" kern="100" dirty="0">
                <a:latin typeface="宋体" panose="02010600030101010101" pitchFamily="2" charset="-122"/>
                <a:cs typeface="宋体" panose="02010600030101010101" pitchFamily="2" charset="-122"/>
              </a:rPr>
              <a:t>、原理图、</a:t>
            </a:r>
            <a:r>
              <a:rPr lang="en-US" altLang="zh-CN" sz="1400" kern="100" dirty="0">
                <a:latin typeface="宋体" panose="02010600030101010101" pitchFamily="2" charset="-122"/>
                <a:cs typeface="宋体" panose="02010600030101010101" pitchFamily="2" charset="-122"/>
              </a:rPr>
              <a:t>PCB</a:t>
            </a:r>
            <a:r>
              <a:rPr lang="zh-CN" altLang="zh-CN" sz="1400" kern="100" dirty="0">
                <a:latin typeface="宋体" panose="02010600030101010101" pitchFamily="2" charset="-122"/>
                <a:cs typeface="宋体" panose="02010600030101010101" pitchFamily="2" charset="-122"/>
              </a:rPr>
              <a:t>文档。原理图与</a:t>
            </a:r>
            <a:r>
              <a:rPr lang="en-US" altLang="zh-CN" sz="1400" kern="100" dirty="0">
                <a:latin typeface="宋体" panose="02010600030101010101" pitchFamily="2" charset="-122"/>
                <a:cs typeface="宋体" panose="02010600030101010101" pitchFamily="2" charset="-122"/>
              </a:rPr>
              <a:t>PCB</a:t>
            </a:r>
            <a:r>
              <a:rPr lang="zh-CN" altLang="zh-CN" sz="1400" kern="100" dirty="0">
                <a:latin typeface="宋体" panose="02010600030101010101" pitchFamily="2" charset="-122"/>
                <a:cs typeface="宋体" panose="02010600030101010101" pitchFamily="2" charset="-122"/>
              </a:rPr>
              <a:t>文档依照要求完成即可。</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8</a:t>
            </a:r>
            <a:r>
              <a:rPr lang="zh-CN" altLang="zh-CN" sz="1400" kern="100" dirty="0">
                <a:latin typeface="宋体" panose="02010600030101010101" pitchFamily="2" charset="-122"/>
                <a:cs typeface="宋体" panose="02010600030101010101" pitchFamily="2" charset="-122"/>
              </a:rPr>
              <a:t>、本项目完成过程中的问题文档</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上交文件名为：</a:t>
            </a:r>
            <a:endParaRPr lang="zh-CN" altLang="zh-CN" sz="1100" kern="100" dirty="0">
              <a:latin typeface="宋体" panose="02010600030101010101" pitchFamily="2" charset="-122"/>
              <a:cs typeface="Courier New" panose="02070309020205020404" pitchFamily="49" charset="0"/>
            </a:endParaRPr>
          </a:p>
          <a:p>
            <a:pPr marL="228600" indent="266700" algn="just">
              <a:spcAft>
                <a:spcPts val="0"/>
              </a:spcAft>
            </a:pPr>
            <a:r>
              <a:rPr lang="zh-CN" altLang="zh-CN" sz="1400" kern="100" dirty="0">
                <a:latin typeface="宋体" panose="02010600030101010101" pitchFamily="2" charset="-122"/>
                <a:cs typeface="宋体" panose="02010600030101010101" pitchFamily="2" charset="-122"/>
              </a:rPr>
              <a:t>问题文档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05464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zh-CN" altLang="zh-CN" dirty="0"/>
              <a:t>串口通讯项目基本规范的要求部分提出了硬件的两个要求，分别对应了两种不同的串行通讯硬件设计方案。一种是基本</a:t>
            </a:r>
            <a:r>
              <a:rPr lang="en-US" altLang="zh-CN" dirty="0"/>
              <a:t>RS232</a:t>
            </a:r>
            <a:r>
              <a:rPr lang="zh-CN" altLang="zh-CN" dirty="0"/>
              <a:t>串口通讯模块，第二种是</a:t>
            </a:r>
            <a:r>
              <a:rPr lang="en-US" altLang="zh-CN" dirty="0"/>
              <a:t>USB</a:t>
            </a:r>
            <a:r>
              <a:rPr lang="zh-CN" altLang="zh-CN" dirty="0"/>
              <a:t>转</a:t>
            </a:r>
            <a:r>
              <a:rPr lang="en-US" altLang="zh-CN" dirty="0"/>
              <a:t>RS232</a:t>
            </a:r>
            <a:r>
              <a:rPr lang="zh-CN" altLang="zh-CN" dirty="0"/>
              <a:t>串口通讯模块。基本</a:t>
            </a:r>
            <a:r>
              <a:rPr lang="en-US" altLang="zh-CN" dirty="0"/>
              <a:t>RS232</a:t>
            </a:r>
            <a:r>
              <a:rPr lang="zh-CN" altLang="zh-CN" dirty="0"/>
              <a:t>串口通讯模块是以</a:t>
            </a:r>
            <a:r>
              <a:rPr lang="en-US" altLang="zh-CN" dirty="0"/>
              <a:t>232</a:t>
            </a:r>
            <a:r>
              <a:rPr lang="zh-CN" altLang="zh-CN" dirty="0"/>
              <a:t>芯片为主的硬件设计方案，它仅能用于常用的</a:t>
            </a:r>
            <a:r>
              <a:rPr lang="en-US" altLang="zh-CN" dirty="0"/>
              <a:t>DB9</a:t>
            </a:r>
            <a:r>
              <a:rPr lang="zh-CN" altLang="zh-CN" dirty="0"/>
              <a:t>接头的</a:t>
            </a:r>
            <a:r>
              <a:rPr lang="en-US" altLang="zh-CN" dirty="0"/>
              <a:t>232</a:t>
            </a:r>
            <a:r>
              <a:rPr lang="zh-CN" altLang="zh-CN" dirty="0"/>
              <a:t>通讯接口。在现代计算机系统当中，尤其是现代的笔记本电脑与最近几年的台式机主板上均已经逐渐淘汰了这种</a:t>
            </a:r>
            <a:r>
              <a:rPr lang="en-US" altLang="zh-CN" dirty="0"/>
              <a:t>DB9</a:t>
            </a:r>
            <a:r>
              <a:rPr lang="zh-CN" altLang="zh-CN" dirty="0"/>
              <a:t>接头。因此当我们希望使用</a:t>
            </a:r>
            <a:r>
              <a:rPr lang="en-US" altLang="zh-CN" dirty="0"/>
              <a:t>RS232</a:t>
            </a:r>
            <a:r>
              <a:rPr lang="zh-CN" altLang="zh-CN" dirty="0"/>
              <a:t>与计算机连接的时候，在计算机上没有对应的接头与单片机系统进行物理连接的时候问题就出现了。则第二种方案：采用</a:t>
            </a:r>
            <a:r>
              <a:rPr lang="en-US" altLang="zh-CN" dirty="0"/>
              <a:t>USB</a:t>
            </a:r>
            <a:r>
              <a:rPr lang="zh-CN" altLang="zh-CN" dirty="0"/>
              <a:t>转</a:t>
            </a:r>
            <a:r>
              <a:rPr lang="en-US" altLang="zh-CN" dirty="0"/>
              <a:t>RS232</a:t>
            </a:r>
            <a:r>
              <a:rPr lang="zh-CN" altLang="zh-CN" dirty="0"/>
              <a:t>串口通讯的方案就被提了出来，至少在单片机端是有</a:t>
            </a:r>
            <a:r>
              <a:rPr lang="en-US" altLang="zh-CN" dirty="0"/>
              <a:t>RS232</a:t>
            </a:r>
            <a:r>
              <a:rPr lang="zh-CN" altLang="zh-CN" dirty="0"/>
              <a:t>接头的，一端用</a:t>
            </a:r>
            <a:r>
              <a:rPr lang="en-US" altLang="zh-CN" dirty="0"/>
              <a:t>RS232</a:t>
            </a:r>
            <a:r>
              <a:rPr lang="zh-CN" altLang="zh-CN" dirty="0"/>
              <a:t>，另外一端采用</a:t>
            </a:r>
            <a:r>
              <a:rPr lang="en-US" altLang="zh-CN" dirty="0"/>
              <a:t>RS232</a:t>
            </a:r>
            <a:r>
              <a:rPr lang="zh-CN" altLang="zh-CN" dirty="0"/>
              <a:t>转串口连接到计算机即可</a:t>
            </a:r>
            <a:endParaRPr lang="zh-CN" altLang="en-US" dirty="0"/>
          </a:p>
        </p:txBody>
      </p:sp>
    </p:spTree>
    <p:extLst>
      <p:ext uri="{BB962C8B-B14F-4D97-AF65-F5344CB8AC3E}">
        <p14:creationId xmlns:p14="http://schemas.microsoft.com/office/powerpoint/2010/main" val="316564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zh-CN" altLang="zh-CN" dirty="0"/>
              <a:t>方案二的设计思想可以使用简图来描述，并且可以对比计算机与单片机使用</a:t>
            </a:r>
            <a:r>
              <a:rPr lang="en-US" altLang="zh-CN" dirty="0"/>
              <a:t>RS232</a:t>
            </a:r>
            <a:r>
              <a:rPr lang="zh-CN" altLang="zh-CN" dirty="0"/>
              <a:t>接口直连的区别：</a:t>
            </a:r>
          </a:p>
          <a:p>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559191369"/>
              </p:ext>
            </p:extLst>
          </p:nvPr>
        </p:nvGraphicFramePr>
        <p:xfrm>
          <a:off x="700502" y="2867232"/>
          <a:ext cx="10550594" cy="1669137"/>
        </p:xfrm>
        <a:graphic>
          <a:graphicData uri="http://schemas.openxmlformats.org/presentationml/2006/ole">
            <mc:AlternateContent xmlns:mc="http://schemas.openxmlformats.org/markup-compatibility/2006">
              <mc:Choice xmlns:v="urn:schemas-microsoft-com:vml" Requires="v">
                <p:oleObj spid="_x0000_s5133" name="Visio" r:id="rId4" imgW="4889255" imgH="784833" progId="Visio.Drawing.15">
                  <p:embed/>
                </p:oleObj>
              </mc:Choice>
              <mc:Fallback>
                <p:oleObj name="Visio" r:id="rId4" imgW="4889255" imgH="784833" progId="Visio.Drawing.15">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502" y="2867232"/>
                        <a:ext cx="10550594" cy="1669137"/>
                      </a:xfrm>
                      <a:prstGeom prst="rect">
                        <a:avLst/>
                      </a:prstGeom>
                      <a:noFill/>
                    </p:spPr>
                  </p:pic>
                </p:oleObj>
              </mc:Fallback>
            </mc:AlternateContent>
          </a:graphicData>
        </a:graphic>
      </p:graphicFrame>
      <p:sp>
        <p:nvSpPr>
          <p:cNvPr id="5" name="矩形 4"/>
          <p:cNvSpPr/>
          <p:nvPr/>
        </p:nvSpPr>
        <p:spPr>
          <a:xfrm>
            <a:off x="700501" y="5116311"/>
            <a:ext cx="10858707" cy="1384995"/>
          </a:xfrm>
          <a:prstGeom prst="rect">
            <a:avLst/>
          </a:prstGeom>
        </p:spPr>
        <p:txBody>
          <a:bodyPr wrap="square">
            <a:spAutoFit/>
          </a:bodyPr>
          <a:lstStyle/>
          <a:p>
            <a:r>
              <a:rPr lang="zh-CN" altLang="zh-CN" sz="2800" dirty="0">
                <a:cs typeface="Times New Roman" panose="02020603050405020304" pitchFamily="18" charset="0"/>
              </a:rPr>
              <a:t>硬件设计角度应当考虑两种方案。一种方案是传统的</a:t>
            </a:r>
            <a:r>
              <a:rPr lang="en-US" altLang="zh-CN" sz="2800" dirty="0">
                <a:cs typeface="Times New Roman" panose="02020603050405020304" pitchFamily="18" charset="0"/>
              </a:rPr>
              <a:t>RS232</a:t>
            </a:r>
            <a:r>
              <a:rPr lang="zh-CN" altLang="zh-CN" sz="2800" dirty="0">
                <a:cs typeface="Times New Roman" panose="02020603050405020304" pitchFamily="18" charset="0"/>
              </a:rPr>
              <a:t>所需要的匹配传统</a:t>
            </a:r>
            <a:r>
              <a:rPr lang="en-US" altLang="zh-CN" sz="2800" dirty="0">
                <a:cs typeface="Times New Roman" panose="02020603050405020304" pitchFamily="18" charset="0"/>
              </a:rPr>
              <a:t>DB9</a:t>
            </a:r>
            <a:r>
              <a:rPr lang="zh-CN" altLang="zh-CN" sz="2800" dirty="0">
                <a:cs typeface="Times New Roman" panose="02020603050405020304" pitchFamily="18" charset="0"/>
              </a:rPr>
              <a:t>接头的</a:t>
            </a:r>
            <a:r>
              <a:rPr lang="en-US" altLang="zh-CN" sz="2800" dirty="0">
                <a:cs typeface="Times New Roman" panose="02020603050405020304" pitchFamily="18" charset="0"/>
              </a:rPr>
              <a:t>RS232</a:t>
            </a:r>
            <a:r>
              <a:rPr lang="zh-CN" altLang="zh-CN" sz="2800" dirty="0">
                <a:cs typeface="Times New Roman" panose="02020603050405020304" pitchFamily="18" charset="0"/>
              </a:rPr>
              <a:t>串口模块设计方案；另外一种方案就是使用</a:t>
            </a:r>
            <a:r>
              <a:rPr lang="en-US" altLang="zh-CN" sz="2800" dirty="0">
                <a:cs typeface="Times New Roman" panose="02020603050405020304" pitchFamily="18" charset="0"/>
              </a:rPr>
              <a:t>USB</a:t>
            </a:r>
            <a:r>
              <a:rPr lang="zh-CN" altLang="zh-CN" sz="2800" dirty="0">
                <a:cs typeface="Times New Roman" panose="02020603050405020304" pitchFamily="18" charset="0"/>
              </a:rPr>
              <a:t>转</a:t>
            </a:r>
            <a:r>
              <a:rPr lang="en-US" altLang="zh-CN" sz="2800" dirty="0">
                <a:cs typeface="Times New Roman" panose="02020603050405020304" pitchFamily="18" charset="0"/>
              </a:rPr>
              <a:t>RS232</a:t>
            </a:r>
            <a:r>
              <a:rPr lang="zh-CN" altLang="zh-CN" sz="2800" dirty="0">
                <a:cs typeface="Times New Roman" panose="02020603050405020304" pitchFamily="18" charset="0"/>
              </a:rPr>
              <a:t>串口模块的设计方案</a:t>
            </a:r>
            <a:endParaRPr lang="zh-CN" altLang="en-US" sz="2800" dirty="0"/>
          </a:p>
        </p:txBody>
      </p:sp>
    </p:spTree>
    <p:extLst>
      <p:ext uri="{BB962C8B-B14F-4D97-AF65-F5344CB8AC3E}">
        <p14:creationId xmlns:p14="http://schemas.microsoft.com/office/powerpoint/2010/main" val="1116290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8.3</a:t>
            </a:r>
            <a:r>
              <a:rPr lang="zh-CN" altLang="zh-CN" b="1" dirty="0"/>
              <a:t>硬件系统设计与实现</a:t>
            </a:r>
            <a:endParaRPr lang="zh-CN" altLang="en-US" dirty="0"/>
          </a:p>
        </p:txBody>
      </p:sp>
      <p:sp>
        <p:nvSpPr>
          <p:cNvPr id="3" name="内容占位符 2"/>
          <p:cNvSpPr>
            <a:spLocks noGrp="1"/>
          </p:cNvSpPr>
          <p:nvPr>
            <p:ph idx="1"/>
          </p:nvPr>
        </p:nvSpPr>
        <p:spPr>
          <a:xfrm>
            <a:off x="838200" y="1825625"/>
            <a:ext cx="4111487" cy="4351338"/>
          </a:xfrm>
        </p:spPr>
        <p:txBody>
          <a:bodyPr/>
          <a:lstStyle/>
          <a:p>
            <a:r>
              <a:rPr lang="en-US" altLang="zh-CN" b="1" dirty="0"/>
              <a:t>8.3.1</a:t>
            </a:r>
            <a:r>
              <a:rPr lang="zh-CN" altLang="zh-CN" b="1" dirty="0"/>
              <a:t>原理图设计</a:t>
            </a:r>
          </a:p>
          <a:p>
            <a:r>
              <a:rPr lang="zh-CN" altLang="zh-CN" dirty="0"/>
              <a:t>首先来考察第一种仅仅使用</a:t>
            </a:r>
            <a:r>
              <a:rPr lang="en-US" altLang="zh-CN" dirty="0"/>
              <a:t>DB9</a:t>
            </a:r>
            <a:r>
              <a:rPr lang="zh-CN" altLang="zh-CN" dirty="0"/>
              <a:t>接头的</a:t>
            </a:r>
            <a:r>
              <a:rPr lang="en-US" altLang="zh-CN" dirty="0"/>
              <a:t>RS232</a:t>
            </a:r>
            <a:r>
              <a:rPr lang="zh-CN" altLang="zh-CN" dirty="0"/>
              <a:t>标准的硬件设计方案</a:t>
            </a:r>
            <a:r>
              <a:rPr lang="zh-CN" altLang="zh-CN" dirty="0" smtClean="0"/>
              <a:t>。</a:t>
            </a:r>
            <a:endParaRPr lang="zh-CN" altLang="en-US" dirty="0"/>
          </a:p>
        </p:txBody>
      </p:sp>
      <p:sp>
        <p:nvSpPr>
          <p:cNvPr id="4" name="文本框 3"/>
          <p:cNvSpPr txBox="1"/>
          <p:nvPr/>
        </p:nvSpPr>
        <p:spPr>
          <a:xfrm>
            <a:off x="735496" y="6013174"/>
            <a:ext cx="3846443" cy="461665"/>
          </a:xfrm>
          <a:prstGeom prst="rect">
            <a:avLst/>
          </a:prstGeom>
          <a:noFill/>
        </p:spPr>
        <p:txBody>
          <a:bodyPr wrap="square" rtlCol="0">
            <a:spAutoFit/>
          </a:bodyPr>
          <a:lstStyle/>
          <a:p>
            <a:r>
              <a:rPr lang="zh-CN" altLang="en-US" sz="2400" b="1" dirty="0" smtClean="0"/>
              <a:t>操作演示</a:t>
            </a:r>
            <a:endParaRPr lang="zh-CN" altLang="en-US" sz="2400" b="1" dirty="0"/>
          </a:p>
        </p:txBody>
      </p:sp>
      <p:pic>
        <p:nvPicPr>
          <p:cNvPr id="5" name="图片 4"/>
          <p:cNvPicPr/>
          <p:nvPr/>
        </p:nvPicPr>
        <p:blipFill>
          <a:blip r:embed="rId2"/>
          <a:stretch>
            <a:fillRect/>
          </a:stretch>
        </p:blipFill>
        <p:spPr>
          <a:xfrm>
            <a:off x="5327374" y="1418908"/>
            <a:ext cx="6649774" cy="5055931"/>
          </a:xfrm>
          <a:prstGeom prst="rect">
            <a:avLst/>
          </a:prstGeom>
        </p:spPr>
      </p:pic>
    </p:spTree>
    <p:extLst>
      <p:ext uri="{BB962C8B-B14F-4D97-AF65-F5344CB8AC3E}">
        <p14:creationId xmlns:p14="http://schemas.microsoft.com/office/powerpoint/2010/main" val="4147962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8.3</a:t>
            </a:r>
            <a:r>
              <a:rPr lang="zh-CN" altLang="zh-CN" b="1" dirty="0"/>
              <a:t>硬件系统设计与实现</a:t>
            </a:r>
            <a:endParaRPr lang="zh-CN" altLang="en-US" dirty="0"/>
          </a:p>
        </p:txBody>
      </p:sp>
      <p:sp>
        <p:nvSpPr>
          <p:cNvPr id="3" name="内容占位符 2"/>
          <p:cNvSpPr>
            <a:spLocks noGrp="1"/>
          </p:cNvSpPr>
          <p:nvPr>
            <p:ph idx="1"/>
          </p:nvPr>
        </p:nvSpPr>
        <p:spPr>
          <a:xfrm>
            <a:off x="202095" y="2249253"/>
            <a:ext cx="4220817" cy="4351338"/>
          </a:xfrm>
        </p:spPr>
        <p:txBody>
          <a:bodyPr>
            <a:normAutofit lnSpcReduction="10000"/>
          </a:bodyPr>
          <a:lstStyle/>
          <a:p>
            <a:r>
              <a:rPr lang="en-US" altLang="zh-CN" b="1" dirty="0"/>
              <a:t>8.3.1</a:t>
            </a:r>
            <a:r>
              <a:rPr lang="zh-CN" altLang="zh-CN" b="1" dirty="0"/>
              <a:t>原理图设</a:t>
            </a:r>
            <a:r>
              <a:rPr lang="zh-CN" altLang="zh-CN" b="1" dirty="0" smtClean="0"/>
              <a:t>计</a:t>
            </a:r>
            <a:endParaRPr lang="en-US" altLang="zh-CN" b="1" dirty="0" smtClean="0"/>
          </a:p>
          <a:p>
            <a:r>
              <a:rPr lang="zh-CN" altLang="zh-CN" dirty="0"/>
              <a:t>南京沁恒电子有限公司的</a:t>
            </a:r>
            <a:r>
              <a:rPr lang="en-US" altLang="zh-CN" dirty="0"/>
              <a:t>CH340</a:t>
            </a:r>
            <a:r>
              <a:rPr lang="zh-CN" altLang="zh-CN" dirty="0"/>
              <a:t>芯片完成的</a:t>
            </a:r>
            <a:r>
              <a:rPr lang="en-US" altLang="zh-CN" dirty="0"/>
              <a:t>USB</a:t>
            </a:r>
            <a:r>
              <a:rPr lang="zh-CN" altLang="zh-CN" dirty="0"/>
              <a:t>转</a:t>
            </a:r>
            <a:r>
              <a:rPr lang="en-US" altLang="zh-CN" dirty="0"/>
              <a:t>RS232</a:t>
            </a:r>
            <a:r>
              <a:rPr lang="zh-CN" altLang="zh-CN" dirty="0"/>
              <a:t>模块的设计，其官方网站直接给出了参考原理图、</a:t>
            </a:r>
            <a:r>
              <a:rPr lang="en-US" altLang="zh-CN" dirty="0"/>
              <a:t>PCB</a:t>
            </a:r>
            <a:r>
              <a:rPr lang="zh-CN" altLang="zh-CN" dirty="0"/>
              <a:t>以及元器件清单。由于源设计非常简练，我们为了设计需要仅在原理图上加入了对单片机板供电的电源开关，以及</a:t>
            </a:r>
            <a:r>
              <a:rPr lang="en-US" altLang="zh-CN" dirty="0"/>
              <a:t>PCB</a:t>
            </a:r>
            <a:r>
              <a:rPr lang="zh-CN" altLang="zh-CN" dirty="0"/>
              <a:t>设计上做了简单改进</a:t>
            </a:r>
            <a:endParaRPr lang="zh-CN" altLang="zh-CN" b="1" dirty="0"/>
          </a:p>
          <a:p>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4492487" y="1690688"/>
            <a:ext cx="7667115" cy="5048043"/>
          </a:xfrm>
          <a:prstGeom prst="rect">
            <a:avLst/>
          </a:prstGeom>
          <a:noFill/>
          <a:ln>
            <a:noFill/>
          </a:ln>
        </p:spPr>
      </p:pic>
    </p:spTree>
    <p:extLst>
      <p:ext uri="{BB962C8B-B14F-4D97-AF65-F5344CB8AC3E}">
        <p14:creationId xmlns:p14="http://schemas.microsoft.com/office/powerpoint/2010/main" val="2009879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8.3.2</a:t>
            </a:r>
            <a:r>
              <a:rPr lang="zh-CN" altLang="zh-CN" b="1" dirty="0"/>
              <a:t>电路板设</a:t>
            </a:r>
            <a:r>
              <a:rPr lang="zh-CN" altLang="zh-CN" b="1" dirty="0" smtClean="0"/>
              <a:t>计</a:t>
            </a:r>
            <a:r>
              <a:rPr lang="zh-CN" altLang="en-US" b="1" dirty="0" smtClean="0"/>
              <a:t>：</a:t>
            </a:r>
            <a:r>
              <a:rPr lang="zh-CN" altLang="en-US" b="1" dirty="0"/>
              <a:t>基</a:t>
            </a:r>
            <a:r>
              <a:rPr lang="zh-CN" altLang="en-US" b="1" dirty="0" smtClean="0"/>
              <a:t>于</a:t>
            </a:r>
            <a:r>
              <a:rPr lang="en-US" altLang="zh-CN" b="1" dirty="0" smtClean="0"/>
              <a:t>MAX232</a:t>
            </a:r>
            <a:r>
              <a:rPr lang="zh-CN" altLang="en-US" b="1" dirty="0" smtClean="0"/>
              <a:t>芯片</a:t>
            </a:r>
            <a:endParaRPr lang="zh-CN" altLang="zh-CN" b="1" dirty="0"/>
          </a:p>
          <a:p>
            <a:endParaRPr lang="zh-CN" altLang="en-US" dirty="0"/>
          </a:p>
        </p:txBody>
      </p:sp>
      <p:pic>
        <p:nvPicPr>
          <p:cNvPr id="4" name="图片 3"/>
          <p:cNvPicPr/>
          <p:nvPr/>
        </p:nvPicPr>
        <p:blipFill>
          <a:blip r:embed="rId2"/>
          <a:stretch>
            <a:fillRect/>
          </a:stretch>
        </p:blipFill>
        <p:spPr>
          <a:xfrm>
            <a:off x="838198" y="2314975"/>
            <a:ext cx="6993835" cy="2177511"/>
          </a:xfrm>
          <a:prstGeom prst="rect">
            <a:avLst/>
          </a:prstGeom>
        </p:spPr>
      </p:pic>
      <p:pic>
        <p:nvPicPr>
          <p:cNvPr id="5" name="图片 4"/>
          <p:cNvPicPr/>
          <p:nvPr/>
        </p:nvPicPr>
        <p:blipFill>
          <a:blip r:embed="rId3"/>
          <a:stretch>
            <a:fillRect/>
          </a:stretch>
        </p:blipFill>
        <p:spPr>
          <a:xfrm>
            <a:off x="838198" y="4690676"/>
            <a:ext cx="6993835" cy="2110574"/>
          </a:xfrm>
          <a:prstGeom prst="rect">
            <a:avLst/>
          </a:prstGeom>
        </p:spPr>
      </p:pic>
      <p:sp>
        <p:nvSpPr>
          <p:cNvPr id="6" name="文本框 5"/>
          <p:cNvSpPr txBox="1"/>
          <p:nvPr/>
        </p:nvSpPr>
        <p:spPr>
          <a:xfrm>
            <a:off x="8229600" y="3219064"/>
            <a:ext cx="2325757" cy="369332"/>
          </a:xfrm>
          <a:prstGeom prst="rect">
            <a:avLst/>
          </a:prstGeom>
          <a:noFill/>
        </p:spPr>
        <p:txBody>
          <a:bodyPr wrap="square" rtlCol="0">
            <a:spAutoFit/>
          </a:bodyPr>
          <a:lstStyle/>
          <a:p>
            <a:r>
              <a:rPr lang="zh-CN" altLang="en-US" dirty="0"/>
              <a:t>正面</a:t>
            </a:r>
          </a:p>
        </p:txBody>
      </p:sp>
      <p:sp>
        <p:nvSpPr>
          <p:cNvPr id="7" name="文本框 6"/>
          <p:cNvSpPr txBox="1"/>
          <p:nvPr/>
        </p:nvSpPr>
        <p:spPr>
          <a:xfrm>
            <a:off x="8332304" y="5385208"/>
            <a:ext cx="2325757" cy="369332"/>
          </a:xfrm>
          <a:prstGeom prst="rect">
            <a:avLst/>
          </a:prstGeom>
          <a:noFill/>
        </p:spPr>
        <p:txBody>
          <a:bodyPr wrap="square" rtlCol="0">
            <a:spAutoFit/>
          </a:bodyPr>
          <a:lstStyle/>
          <a:p>
            <a:r>
              <a:rPr lang="zh-CN" altLang="en-US" dirty="0" smtClean="0"/>
              <a:t>反面</a:t>
            </a:r>
            <a:endParaRPr lang="zh-CN" altLang="en-US" dirty="0"/>
          </a:p>
        </p:txBody>
      </p:sp>
    </p:spTree>
    <p:extLst>
      <p:ext uri="{BB962C8B-B14F-4D97-AF65-F5344CB8AC3E}">
        <p14:creationId xmlns:p14="http://schemas.microsoft.com/office/powerpoint/2010/main" val="2711420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8.3.2</a:t>
            </a:r>
            <a:r>
              <a:rPr lang="zh-CN" altLang="zh-CN" b="1" dirty="0"/>
              <a:t>电路板设计</a:t>
            </a:r>
            <a:r>
              <a:rPr lang="zh-CN" altLang="en-US" b="1" dirty="0"/>
              <a:t>：基</a:t>
            </a:r>
            <a:r>
              <a:rPr lang="zh-CN" altLang="en-US" b="1" dirty="0" smtClean="0"/>
              <a:t>于</a:t>
            </a:r>
            <a:r>
              <a:rPr lang="en-US" altLang="zh-CN" b="1" dirty="0" smtClean="0"/>
              <a:t>CH340</a:t>
            </a:r>
            <a:r>
              <a:rPr lang="zh-CN" altLang="en-US" b="1" dirty="0" smtClean="0"/>
              <a:t>芯片，</a:t>
            </a:r>
            <a:r>
              <a:rPr lang="en-US" altLang="zh-CN" dirty="0" smtClean="0"/>
              <a:t>USB</a:t>
            </a:r>
            <a:r>
              <a:rPr lang="zh-CN" altLang="zh-CN" dirty="0"/>
              <a:t>转</a:t>
            </a:r>
            <a:r>
              <a:rPr lang="en-US" altLang="zh-CN" dirty="0" smtClean="0"/>
              <a:t>RS232</a:t>
            </a:r>
            <a:r>
              <a:rPr lang="zh-CN" altLang="en-US" dirty="0" smtClean="0"/>
              <a:t>模块</a:t>
            </a:r>
            <a:endParaRPr lang="zh-CN" altLang="en-US" dirty="0"/>
          </a:p>
        </p:txBody>
      </p:sp>
      <p:pic>
        <p:nvPicPr>
          <p:cNvPr id="4" name="图片 3"/>
          <p:cNvPicPr/>
          <p:nvPr/>
        </p:nvPicPr>
        <p:blipFill>
          <a:blip r:embed="rId2"/>
          <a:stretch>
            <a:fillRect/>
          </a:stretch>
        </p:blipFill>
        <p:spPr>
          <a:xfrm>
            <a:off x="178931" y="2276059"/>
            <a:ext cx="6112539" cy="2335698"/>
          </a:xfrm>
          <a:prstGeom prst="rect">
            <a:avLst/>
          </a:prstGeom>
        </p:spPr>
      </p:pic>
      <p:pic>
        <p:nvPicPr>
          <p:cNvPr id="5" name="图片 4"/>
          <p:cNvPicPr/>
          <p:nvPr/>
        </p:nvPicPr>
        <p:blipFill>
          <a:blip r:embed="rId3"/>
          <a:stretch>
            <a:fillRect/>
          </a:stretch>
        </p:blipFill>
        <p:spPr>
          <a:xfrm>
            <a:off x="6380922" y="4611757"/>
            <a:ext cx="5721599" cy="2107122"/>
          </a:xfrm>
          <a:prstGeom prst="rect">
            <a:avLst/>
          </a:prstGeom>
        </p:spPr>
      </p:pic>
      <p:sp>
        <p:nvSpPr>
          <p:cNvPr id="6" name="文本框 5"/>
          <p:cNvSpPr txBox="1"/>
          <p:nvPr/>
        </p:nvSpPr>
        <p:spPr>
          <a:xfrm>
            <a:off x="2922104" y="4723164"/>
            <a:ext cx="2325757" cy="369332"/>
          </a:xfrm>
          <a:prstGeom prst="rect">
            <a:avLst/>
          </a:prstGeom>
          <a:noFill/>
        </p:spPr>
        <p:txBody>
          <a:bodyPr wrap="square" rtlCol="0">
            <a:spAutoFit/>
          </a:bodyPr>
          <a:lstStyle/>
          <a:p>
            <a:r>
              <a:rPr lang="zh-CN" altLang="en-US" dirty="0"/>
              <a:t>正面</a:t>
            </a:r>
          </a:p>
        </p:txBody>
      </p:sp>
      <p:sp>
        <p:nvSpPr>
          <p:cNvPr id="7" name="文本框 6"/>
          <p:cNvSpPr txBox="1"/>
          <p:nvPr/>
        </p:nvSpPr>
        <p:spPr>
          <a:xfrm>
            <a:off x="8988246" y="4292154"/>
            <a:ext cx="2325757" cy="369332"/>
          </a:xfrm>
          <a:prstGeom prst="rect">
            <a:avLst/>
          </a:prstGeom>
          <a:noFill/>
        </p:spPr>
        <p:txBody>
          <a:bodyPr wrap="square" rtlCol="0">
            <a:spAutoFit/>
          </a:bodyPr>
          <a:lstStyle/>
          <a:p>
            <a:r>
              <a:rPr lang="zh-CN" altLang="en-US" dirty="0" smtClean="0"/>
              <a:t>反面</a:t>
            </a:r>
            <a:endParaRPr lang="zh-CN" altLang="en-US" dirty="0"/>
          </a:p>
        </p:txBody>
      </p:sp>
    </p:spTree>
    <p:extLst>
      <p:ext uri="{BB962C8B-B14F-4D97-AF65-F5344CB8AC3E}">
        <p14:creationId xmlns:p14="http://schemas.microsoft.com/office/powerpoint/2010/main" val="9534875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8.3.3</a:t>
            </a:r>
            <a:r>
              <a:rPr lang="zh-CN" altLang="zh-CN" b="1" dirty="0"/>
              <a:t>硬件实现</a:t>
            </a:r>
          </a:p>
          <a:p>
            <a:endParaRPr lang="zh-CN" altLang="en-US" dirty="0"/>
          </a:p>
        </p:txBody>
      </p:sp>
      <p:pic>
        <p:nvPicPr>
          <p:cNvPr id="5" name="图片 4"/>
          <p:cNvPicPr/>
          <p:nvPr/>
        </p:nvPicPr>
        <p:blipFill>
          <a:blip r:embed="rId2"/>
          <a:stretch>
            <a:fillRect/>
          </a:stretch>
        </p:blipFill>
        <p:spPr>
          <a:xfrm>
            <a:off x="293052" y="2473323"/>
            <a:ext cx="5307648" cy="2962277"/>
          </a:xfrm>
          <a:prstGeom prst="rect">
            <a:avLst/>
          </a:prstGeom>
        </p:spPr>
      </p:pic>
      <p:pic>
        <p:nvPicPr>
          <p:cNvPr id="6" name="图片 5"/>
          <p:cNvPicPr/>
          <p:nvPr/>
        </p:nvPicPr>
        <p:blipFill>
          <a:blip r:embed="rId3"/>
          <a:stretch>
            <a:fillRect/>
          </a:stretch>
        </p:blipFill>
        <p:spPr>
          <a:xfrm>
            <a:off x="6145848" y="2473323"/>
            <a:ext cx="5753100" cy="2962277"/>
          </a:xfrm>
          <a:prstGeom prst="rect">
            <a:avLst/>
          </a:prstGeom>
        </p:spPr>
      </p:pic>
      <p:sp>
        <p:nvSpPr>
          <p:cNvPr id="7" name="文本框 6"/>
          <p:cNvSpPr txBox="1"/>
          <p:nvPr/>
        </p:nvSpPr>
        <p:spPr>
          <a:xfrm>
            <a:off x="1155700" y="5956300"/>
            <a:ext cx="3314700" cy="369332"/>
          </a:xfrm>
          <a:prstGeom prst="rect">
            <a:avLst/>
          </a:prstGeom>
          <a:noFill/>
        </p:spPr>
        <p:txBody>
          <a:bodyPr wrap="square" rtlCol="0">
            <a:spAutoFit/>
          </a:bodyPr>
          <a:lstStyle/>
          <a:p>
            <a:r>
              <a:rPr lang="en-US" altLang="zh-CN" dirty="0" smtClean="0"/>
              <a:t>Max232</a:t>
            </a:r>
            <a:r>
              <a:rPr lang="zh-CN" altLang="en-US" dirty="0" smtClean="0"/>
              <a:t>模块实物图</a:t>
            </a:r>
            <a:endParaRPr lang="zh-CN" altLang="en-US" dirty="0"/>
          </a:p>
        </p:txBody>
      </p:sp>
      <p:sp>
        <p:nvSpPr>
          <p:cNvPr id="8" name="文本框 7"/>
          <p:cNvSpPr txBox="1"/>
          <p:nvPr/>
        </p:nvSpPr>
        <p:spPr>
          <a:xfrm>
            <a:off x="7569200" y="5956300"/>
            <a:ext cx="3314700" cy="369332"/>
          </a:xfrm>
          <a:prstGeom prst="rect">
            <a:avLst/>
          </a:prstGeom>
          <a:noFill/>
        </p:spPr>
        <p:txBody>
          <a:bodyPr wrap="square" rtlCol="0">
            <a:spAutoFit/>
          </a:bodyPr>
          <a:lstStyle/>
          <a:p>
            <a:r>
              <a:rPr lang="en-US" altLang="zh-CN" dirty="0" smtClean="0"/>
              <a:t>CH340</a:t>
            </a:r>
            <a:r>
              <a:rPr lang="zh-CN" altLang="en-US" dirty="0" smtClean="0"/>
              <a:t>、</a:t>
            </a:r>
            <a:r>
              <a:rPr lang="en-US" altLang="zh-CN" dirty="0" smtClean="0"/>
              <a:t>USB</a:t>
            </a:r>
            <a:r>
              <a:rPr lang="zh-CN" altLang="en-US" dirty="0" smtClean="0"/>
              <a:t>转串口模块实物图</a:t>
            </a:r>
            <a:endParaRPr lang="zh-CN" altLang="en-US" dirty="0"/>
          </a:p>
        </p:txBody>
      </p:sp>
    </p:spTree>
    <p:extLst>
      <p:ext uri="{BB962C8B-B14F-4D97-AF65-F5344CB8AC3E}">
        <p14:creationId xmlns:p14="http://schemas.microsoft.com/office/powerpoint/2010/main" val="3334502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8.4</a:t>
            </a:r>
            <a:r>
              <a:rPr lang="zh-CN" altLang="zh-CN" b="1" dirty="0"/>
              <a:t>软件系统设计与实</a:t>
            </a:r>
            <a:r>
              <a:rPr lang="zh-CN" altLang="zh-CN" b="1" dirty="0" smtClean="0"/>
              <a:t>现</a:t>
            </a:r>
            <a:endParaRPr lang="zh-CN" altLang="en-US" dirty="0"/>
          </a:p>
        </p:txBody>
      </p:sp>
      <p:sp>
        <p:nvSpPr>
          <p:cNvPr id="3" name="内容占位符 2"/>
          <p:cNvSpPr>
            <a:spLocks noGrp="1"/>
          </p:cNvSpPr>
          <p:nvPr>
            <p:ph idx="1"/>
          </p:nvPr>
        </p:nvSpPr>
        <p:spPr/>
        <p:txBody>
          <a:bodyPr/>
          <a:lstStyle/>
          <a:p>
            <a:r>
              <a:rPr lang="zh-CN" altLang="zh-CN" dirty="0"/>
              <a:t>这里的软件系统设计关注的要点只有一个，那就是成功地进行双向通</a:t>
            </a:r>
            <a:r>
              <a:rPr lang="zh-CN" altLang="zh-CN" dirty="0" smtClean="0"/>
              <a:t>讯</a:t>
            </a:r>
            <a:r>
              <a:rPr lang="zh-CN" altLang="en-US" dirty="0" smtClean="0"/>
              <a:t>。</a:t>
            </a:r>
            <a:r>
              <a:rPr lang="zh-CN" altLang="zh-CN" dirty="0"/>
              <a:t>更加简化问题就是电脑发送一串命令符号</a:t>
            </a:r>
            <a:r>
              <a:rPr lang="zh-CN" altLang="zh-CN" dirty="0" smtClean="0"/>
              <a:t>，</a:t>
            </a:r>
            <a:endParaRPr lang="en-US" altLang="zh-CN" dirty="0" smtClean="0"/>
          </a:p>
          <a:p>
            <a:r>
              <a:rPr lang="zh-CN" altLang="zh-CN" dirty="0"/>
              <a:t>例如</a:t>
            </a:r>
            <a:r>
              <a:rPr lang="zh-CN" altLang="zh-CN" dirty="0" smtClean="0"/>
              <a:t>：</a:t>
            </a:r>
            <a:r>
              <a:rPr lang="en-US" altLang="zh-CN" dirty="0" smtClean="0"/>
              <a:t>0XAA 0X0F 0XFF 0X55</a:t>
            </a:r>
          </a:p>
          <a:p>
            <a:r>
              <a:rPr lang="zh-CN" altLang="zh-CN" dirty="0"/>
              <a:t>单片机系统执行对应的命令，打开</a:t>
            </a:r>
            <a:r>
              <a:rPr lang="en-US" altLang="zh-CN" dirty="0"/>
              <a:t>P0</a:t>
            </a:r>
            <a:r>
              <a:rPr lang="zh-CN" altLang="zh-CN" dirty="0"/>
              <a:t>与</a:t>
            </a:r>
            <a:r>
              <a:rPr lang="en-US" altLang="zh-CN" dirty="0"/>
              <a:t>P2</a:t>
            </a:r>
            <a:r>
              <a:rPr lang="zh-CN" altLang="zh-CN" dirty="0"/>
              <a:t>全部</a:t>
            </a:r>
            <a:r>
              <a:rPr lang="en-US" altLang="zh-CN" dirty="0" smtClean="0"/>
              <a:t>LED</a:t>
            </a:r>
          </a:p>
          <a:p>
            <a:r>
              <a:rPr lang="zh-CN" altLang="zh-CN" dirty="0"/>
              <a:t>这整个过程是如何做到？</a:t>
            </a:r>
            <a:endParaRPr lang="en-US" altLang="zh-CN" dirty="0" smtClean="0"/>
          </a:p>
          <a:p>
            <a:endParaRPr lang="en-US" altLang="zh-CN" dirty="0" smtClean="0"/>
          </a:p>
          <a:p>
            <a:endParaRPr lang="zh-CN" altLang="en-US" dirty="0"/>
          </a:p>
        </p:txBody>
      </p:sp>
      <p:sp>
        <p:nvSpPr>
          <p:cNvPr id="19" name="内容占位符 2"/>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mtClean="0"/>
              <a:t>这里的软件系统设计关注的要点只有一个，那就是成功地进行双向通讯</a:t>
            </a:r>
            <a:r>
              <a:rPr lang="zh-CN" altLang="en-US" smtClean="0"/>
              <a:t>。</a:t>
            </a:r>
            <a:r>
              <a:rPr lang="zh-CN" altLang="zh-CN" smtClean="0"/>
              <a:t>更加简化问题就是电脑发送一串命令符号，</a:t>
            </a:r>
            <a:endParaRPr lang="en-US" altLang="zh-CN" smtClean="0"/>
          </a:p>
          <a:p>
            <a:r>
              <a:rPr lang="zh-CN" altLang="zh-CN" smtClean="0"/>
              <a:t>例如：</a:t>
            </a:r>
            <a:r>
              <a:rPr lang="en-US" altLang="zh-CN" smtClean="0"/>
              <a:t>0XAA 0X0F 0XFF 0X55</a:t>
            </a:r>
          </a:p>
          <a:p>
            <a:r>
              <a:rPr lang="zh-CN" altLang="zh-CN" smtClean="0"/>
              <a:t>单片机系统执行对应的命令，打开</a:t>
            </a:r>
            <a:r>
              <a:rPr lang="en-US" altLang="zh-CN" smtClean="0"/>
              <a:t>P0</a:t>
            </a:r>
            <a:r>
              <a:rPr lang="zh-CN" altLang="zh-CN" smtClean="0"/>
              <a:t>与</a:t>
            </a:r>
            <a:r>
              <a:rPr lang="en-US" altLang="zh-CN" smtClean="0"/>
              <a:t>P2</a:t>
            </a:r>
            <a:r>
              <a:rPr lang="zh-CN" altLang="zh-CN" smtClean="0"/>
              <a:t>全部</a:t>
            </a:r>
            <a:r>
              <a:rPr lang="en-US" altLang="zh-CN" smtClean="0"/>
              <a:t>LED</a:t>
            </a:r>
          </a:p>
          <a:p>
            <a:r>
              <a:rPr lang="zh-CN" altLang="zh-CN" smtClean="0"/>
              <a:t>这整个过程是如何做到？</a:t>
            </a:r>
            <a:endParaRPr lang="en-US" altLang="zh-CN" smtClean="0"/>
          </a:p>
          <a:p>
            <a:endParaRPr lang="en-US" altLang="zh-CN" smtClean="0"/>
          </a:p>
          <a:p>
            <a:endParaRPr lang="zh-CN" altLang="en-US" dirty="0"/>
          </a:p>
        </p:txBody>
      </p:sp>
      <p:sp>
        <p:nvSpPr>
          <p:cNvPr id="20" name="Rectangle 14"/>
          <p:cNvSpPr>
            <a:spLocks noChangeArrowheads="1"/>
          </p:cNvSpPr>
          <p:nvPr/>
        </p:nvSpPr>
        <p:spPr bwMode="auto">
          <a:xfrm>
            <a:off x="241852" y="4237971"/>
            <a:ext cx="11708296"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整个上位机到下位机的简易通讯过程：</a:t>
            </a:r>
            <a:endParaRPr kumimoji="0" lang="zh-CN" altLang="zh-CN" sz="1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第一步：连接好硬件。</a:t>
            </a:r>
            <a:endParaRPr kumimoji="0" lang="zh-CN" altLang="en-US" sz="1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第二步：在电脑上打开串行通讯软件，例如</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STC-ISP</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软件。</a:t>
            </a:r>
            <a:endParaRPr kumimoji="0" lang="zh-CN" altLang="en-US" sz="1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第三步：使用</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STC-ISP</a:t>
            </a:r>
            <a:r>
              <a:rPr kumimoji="0" lang="zh-CN" altLang="en-US"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软件发送十六进制数字串：</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AA0FFF55</a:t>
            </a:r>
            <a:endPar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r>
              <a:rPr kumimoji="0" lang="zh-CN" altLang="en-US" sz="2400" b="0" i="0" u="none" strike="noStrike" cap="none" normalizeH="0" baseline="0" dirty="0" smtClean="0">
                <a:ln>
                  <a:noFill/>
                </a:ln>
                <a:solidFill>
                  <a:schemeClr val="tx1"/>
                </a:solidFill>
                <a:effectLst/>
                <a:latin typeface="Calibri" panose="020F0502020204030204" pitchFamily="34" charset="0"/>
                <a:cs typeface="宋体" panose="02010600030101010101" pitchFamily="2" charset="-122"/>
              </a:rPr>
              <a:t>第四步：观察单片机主板是否有反应。正常情况下</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P0</a:t>
            </a:r>
            <a:r>
              <a:rPr kumimoji="0" lang="zh-CN" altLang="en-US" sz="2400" b="0" i="0" u="none" strike="noStrike" cap="none" normalizeH="0" baseline="0" dirty="0" smtClean="0">
                <a:ln>
                  <a:noFill/>
                </a:ln>
                <a:solidFill>
                  <a:schemeClr val="tx1"/>
                </a:solidFill>
                <a:effectLst/>
                <a:latin typeface="Calibri" panose="020F0502020204030204" pitchFamily="34" charset="0"/>
                <a:cs typeface="宋体" panose="02010600030101010101" pitchFamily="2" charset="-122"/>
              </a:rPr>
              <a:t>与</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P2</a:t>
            </a:r>
            <a:r>
              <a:rPr kumimoji="0" lang="zh-CN" altLang="en-US" sz="2400" b="0" i="0" u="none" strike="noStrike" cap="none" normalizeH="0" baseline="0" dirty="0" smtClean="0">
                <a:ln>
                  <a:noFill/>
                </a:ln>
                <a:solidFill>
                  <a:schemeClr val="tx1"/>
                </a:solidFill>
                <a:effectLst/>
                <a:latin typeface="Calibri" panose="020F0502020204030204" pitchFamily="34" charset="0"/>
                <a:cs typeface="宋体" panose="02010600030101010101" pitchFamily="2" charset="-122"/>
              </a:rPr>
              <a:t>全部</a:t>
            </a:r>
            <a:r>
              <a:rPr kumimoji="0" lang="en-US" altLang="zh-CN" sz="2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LED</a:t>
            </a:r>
            <a:r>
              <a:rPr kumimoji="0" lang="zh-CN" altLang="en-US" sz="2400" b="0" i="0" u="none" strike="noStrike" cap="none" normalizeH="0" baseline="0" dirty="0" smtClean="0">
                <a:ln>
                  <a:noFill/>
                </a:ln>
                <a:solidFill>
                  <a:schemeClr val="tx1"/>
                </a:solidFill>
                <a:effectLst/>
                <a:latin typeface="Calibri" panose="020F0502020204030204" pitchFamily="34" charset="0"/>
                <a:cs typeface="宋体" panose="02010600030101010101" pitchFamily="2" charset="-122"/>
              </a:rPr>
              <a:t>应该开启。</a:t>
            </a:r>
            <a:r>
              <a:rPr kumimoji="0" lang="zh-CN" altLang="en-US" sz="1200" b="0" i="0" u="none" strike="noStrike" cap="none" normalizeH="0" baseline="0" dirty="0" smtClean="0">
                <a:ln>
                  <a:noFill/>
                </a:ln>
                <a:solidFill>
                  <a:schemeClr val="tx1"/>
                </a:solidFill>
                <a:effectLst/>
              </a:rPr>
              <a:t> </a:t>
            </a:r>
            <a:endParaRPr kumimoji="0" lang="zh-CN" altLang="en-US" sz="36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24800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39240" y="2687638"/>
            <a:ext cx="9144000" cy="1655762"/>
          </a:xfrm>
        </p:spPr>
        <p:txBody>
          <a:bodyPr/>
          <a:lstStyle/>
          <a:p>
            <a:r>
              <a:rPr lang="zh-CN" altLang="zh-CN" sz="3600" b="1" dirty="0"/>
              <a:t>第八章：计算机</a:t>
            </a:r>
            <a:r>
              <a:rPr lang="zh-CN" altLang="zh-CN" sz="3600" b="1" dirty="0" smtClean="0"/>
              <a:t>通</a:t>
            </a:r>
            <a:r>
              <a:rPr lang="zh-CN" altLang="en-US" sz="3600" b="1" dirty="0" smtClean="0"/>
              <a:t>信</a:t>
            </a:r>
            <a:endParaRPr lang="zh-CN" altLang="zh-CN" b="1" dirty="0"/>
          </a:p>
        </p:txBody>
      </p:sp>
    </p:spTree>
    <p:extLst>
      <p:ext uri="{BB962C8B-B14F-4D97-AF65-F5344CB8AC3E}">
        <p14:creationId xmlns:p14="http://schemas.microsoft.com/office/powerpoint/2010/main" val="32021706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en-US" altLang="zh-CN" b="1" dirty="0"/>
              <a:t>8.4.1</a:t>
            </a:r>
            <a:r>
              <a:rPr lang="zh-CN" altLang="zh-CN" b="1" dirty="0"/>
              <a:t>算法设计</a:t>
            </a:r>
          </a:p>
          <a:p>
            <a:endParaRPr lang="zh-CN" altLang="en-US" dirty="0"/>
          </a:p>
        </p:txBody>
      </p:sp>
      <p:sp>
        <p:nvSpPr>
          <p:cNvPr id="4" name="文本框 2"/>
          <p:cNvSpPr txBox="1">
            <a:spLocks noChangeArrowheads="1"/>
          </p:cNvSpPr>
          <p:nvPr/>
        </p:nvSpPr>
        <p:spPr bwMode="auto">
          <a:xfrm>
            <a:off x="3429001" y="2008741"/>
            <a:ext cx="8577469" cy="462121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zh-CN" sz="1600" kern="100">
                <a:effectLst/>
                <a:latin typeface="Calibri" panose="020F0502020204030204" pitchFamily="34" charset="0"/>
                <a:ea typeface="宋体" panose="02010600030101010101" pitchFamily="2" charset="-122"/>
                <a:cs typeface="Times New Roman" panose="02020603050405020304" pitchFamily="18" charset="0"/>
              </a:rPr>
              <a:t>算法：单片机端解释算法</a:t>
            </a:r>
          </a:p>
          <a:p>
            <a:pPr algn="just">
              <a:spcAft>
                <a:spcPts val="0"/>
              </a:spcAft>
            </a:pPr>
            <a:r>
              <a:rPr lang="zh-CN" sz="1600" kern="100">
                <a:effectLst/>
                <a:latin typeface="Calibri" panose="020F0502020204030204" pitchFamily="34" charset="0"/>
                <a:ea typeface="宋体" panose="02010600030101010101" pitchFamily="2" charset="-122"/>
                <a:cs typeface="Times New Roman" panose="02020603050405020304" pitchFamily="18" charset="0"/>
              </a:rPr>
              <a:t>输入：上位机发来的命令</a:t>
            </a:r>
          </a:p>
          <a:p>
            <a:pPr algn="just">
              <a:spcAft>
                <a:spcPts val="0"/>
              </a:spcAft>
            </a:pPr>
            <a:r>
              <a:rPr lang="zh-CN" sz="1600" kern="100">
                <a:effectLst/>
                <a:latin typeface="Calibri" panose="020F0502020204030204" pitchFamily="34" charset="0"/>
                <a:ea typeface="宋体" panose="02010600030101010101" pitchFamily="2" charset="-122"/>
                <a:cs typeface="Times New Roman" panose="02020603050405020304" pitchFamily="18" charset="0"/>
              </a:rPr>
              <a:t>输出：无</a:t>
            </a:r>
          </a:p>
          <a:p>
            <a:pPr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L1</a:t>
            </a:r>
            <a:r>
              <a:rPr lang="zh-CN" sz="1600" kern="100">
                <a:effectLst/>
                <a:latin typeface="Calibri" panose="020F0502020204030204" pitchFamily="34" charset="0"/>
                <a:ea typeface="宋体" panose="02010600030101010101" pitchFamily="2" charset="-122"/>
                <a:cs typeface="Times New Roman" panose="02020603050405020304" pitchFamily="18" charset="0"/>
              </a:rPr>
              <a:t>：等待上位机发来命令</a:t>
            </a:r>
          </a:p>
          <a:p>
            <a:pPr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L2</a:t>
            </a:r>
            <a:r>
              <a:rPr lang="zh-CN" sz="1600" kern="100">
                <a:effectLst/>
                <a:latin typeface="Calibri" panose="020F0502020204030204" pitchFamily="34" charset="0"/>
                <a:ea typeface="宋体" panose="02010600030101010101" pitchFamily="2" charset="-122"/>
                <a:cs typeface="Times New Roman" panose="02020603050405020304" pitchFamily="18" charset="0"/>
              </a:rPr>
              <a:t>：如果发来的命令不正确，则转到</a:t>
            </a:r>
            <a:r>
              <a:rPr lang="en-US" sz="1600" kern="100">
                <a:effectLst/>
                <a:latin typeface="Calibri" panose="020F0502020204030204" pitchFamily="34" charset="0"/>
                <a:ea typeface="宋体" panose="02010600030101010101" pitchFamily="2" charset="-122"/>
                <a:cs typeface="Times New Roman" panose="02020603050405020304" pitchFamily="18" charset="0"/>
              </a:rPr>
              <a:t>L1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L3</a:t>
            </a:r>
            <a:r>
              <a:rPr lang="zh-CN" sz="1600" kern="100">
                <a:effectLst/>
                <a:latin typeface="Calibri" panose="020F0502020204030204" pitchFamily="34" charset="0"/>
                <a:ea typeface="宋体" panose="02010600030101010101" pitchFamily="2" charset="-122"/>
                <a:cs typeface="Times New Roman" panose="02020603050405020304" pitchFamily="18" charset="0"/>
              </a:rPr>
              <a:t>：根据命令的不同情况做</a:t>
            </a:r>
          </a:p>
          <a:p>
            <a:pPr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	L3.1</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0XAA 0X0F 0XFF 0X55</a:t>
            </a:r>
            <a:r>
              <a:rPr lang="zh-CN" sz="1600" kern="100">
                <a:effectLst/>
                <a:latin typeface="Calibri" panose="020F0502020204030204" pitchFamily="34" charset="0"/>
                <a:ea typeface="宋体" panose="02010600030101010101" pitchFamily="2" charset="-122"/>
                <a:cs typeface="Times New Roman" panose="02020603050405020304" pitchFamily="18" charset="0"/>
              </a:rPr>
              <a:t>命令：打开</a:t>
            </a:r>
            <a:r>
              <a:rPr lang="en-US" sz="1600" kern="100">
                <a:effectLst/>
                <a:latin typeface="Calibri" panose="020F0502020204030204" pitchFamily="34" charset="0"/>
                <a:ea typeface="宋体" panose="02010600030101010101" pitchFamily="2" charset="-122"/>
                <a:cs typeface="Times New Roman" panose="02020603050405020304" pitchFamily="18" charset="0"/>
              </a:rPr>
              <a:t>P0</a:t>
            </a:r>
            <a:r>
              <a:rPr lang="zh-CN" sz="1600" kern="100">
                <a:effectLst/>
                <a:latin typeface="Calibri" panose="020F0502020204030204" pitchFamily="34" charset="0"/>
                <a:ea typeface="宋体" panose="02010600030101010101" pitchFamily="2" charset="-122"/>
                <a:cs typeface="Times New Roman" panose="02020603050405020304" pitchFamily="18" charset="0"/>
              </a:rPr>
              <a:t>与</a:t>
            </a:r>
            <a:r>
              <a:rPr lang="en-US" sz="1600" kern="100">
                <a:effectLst/>
                <a:latin typeface="Calibri" panose="020F0502020204030204" pitchFamily="34" charset="0"/>
                <a:ea typeface="宋体" panose="02010600030101010101" pitchFamily="2" charset="-122"/>
                <a:cs typeface="Times New Roman" panose="02020603050405020304" pitchFamily="18" charset="0"/>
              </a:rPr>
              <a:t>P2</a:t>
            </a:r>
            <a:r>
              <a:rPr lang="zh-CN" sz="1600" kern="100">
                <a:effectLst/>
                <a:latin typeface="Calibri" panose="020F0502020204030204" pitchFamily="34" charset="0"/>
                <a:ea typeface="宋体" panose="02010600030101010101" pitchFamily="2" charset="-122"/>
                <a:cs typeface="Times New Roman" panose="02020603050405020304" pitchFamily="18" charset="0"/>
              </a:rPr>
              <a:t>全部</a:t>
            </a:r>
            <a:r>
              <a:rPr lang="en-US" sz="1600" kern="100">
                <a:effectLst/>
                <a:latin typeface="Calibri" panose="020F0502020204030204" pitchFamily="34" charset="0"/>
                <a:ea typeface="宋体" panose="02010600030101010101" pitchFamily="2" charset="-122"/>
                <a:cs typeface="Times New Roman" panose="02020603050405020304" pitchFamily="18" charset="0"/>
              </a:rPr>
              <a:t>LED</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indent="533400"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L3.2</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0XAA 0X0F 0X00 0X55</a:t>
            </a:r>
            <a:r>
              <a:rPr lang="zh-CN" sz="1600" kern="100">
                <a:effectLst/>
                <a:latin typeface="Calibri" panose="020F0502020204030204" pitchFamily="34" charset="0"/>
                <a:ea typeface="宋体" panose="02010600030101010101" pitchFamily="2" charset="-122"/>
                <a:cs typeface="Times New Roman" panose="02020603050405020304" pitchFamily="18" charset="0"/>
              </a:rPr>
              <a:t>命令：关闭</a:t>
            </a:r>
            <a:r>
              <a:rPr lang="en-US" sz="1600" kern="100">
                <a:effectLst/>
                <a:latin typeface="Calibri" panose="020F0502020204030204" pitchFamily="34" charset="0"/>
                <a:ea typeface="宋体" panose="02010600030101010101" pitchFamily="2" charset="-122"/>
                <a:cs typeface="Times New Roman" panose="02020603050405020304" pitchFamily="18" charset="0"/>
              </a:rPr>
              <a:t>P0</a:t>
            </a:r>
            <a:r>
              <a:rPr lang="zh-CN" sz="1600" kern="100">
                <a:effectLst/>
                <a:latin typeface="Calibri" panose="020F0502020204030204" pitchFamily="34" charset="0"/>
                <a:ea typeface="宋体" panose="02010600030101010101" pitchFamily="2" charset="-122"/>
                <a:cs typeface="Times New Roman" panose="02020603050405020304" pitchFamily="18" charset="0"/>
              </a:rPr>
              <a:t>与</a:t>
            </a:r>
            <a:r>
              <a:rPr lang="en-US" sz="1600" kern="100">
                <a:effectLst/>
                <a:latin typeface="Calibri" panose="020F0502020204030204" pitchFamily="34" charset="0"/>
                <a:ea typeface="宋体" panose="02010600030101010101" pitchFamily="2" charset="-122"/>
                <a:cs typeface="Times New Roman" panose="02020603050405020304" pitchFamily="18" charset="0"/>
              </a:rPr>
              <a:t>P2</a:t>
            </a:r>
            <a:r>
              <a:rPr lang="zh-CN" sz="1600" kern="100">
                <a:effectLst/>
                <a:latin typeface="Calibri" panose="020F0502020204030204" pitchFamily="34" charset="0"/>
                <a:ea typeface="宋体" panose="02010600030101010101" pitchFamily="2" charset="-122"/>
                <a:cs typeface="Times New Roman" panose="02020603050405020304" pitchFamily="18" charset="0"/>
              </a:rPr>
              <a:t>全部</a:t>
            </a:r>
            <a:r>
              <a:rPr lang="en-US" sz="1600" kern="100">
                <a:effectLst/>
                <a:latin typeface="Calibri" panose="020F0502020204030204" pitchFamily="34" charset="0"/>
                <a:ea typeface="宋体" panose="02010600030101010101" pitchFamily="2" charset="-122"/>
                <a:cs typeface="Times New Roman" panose="02020603050405020304" pitchFamily="18" charset="0"/>
              </a:rPr>
              <a:t>LED</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marL="266700"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L3.3</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0XAA 0X00 0X00 0X55 </a:t>
            </a:r>
            <a:r>
              <a:rPr lang="zh-CN" sz="1600" kern="100">
                <a:effectLst/>
                <a:latin typeface="Calibri" panose="020F0502020204030204" pitchFamily="34" charset="0"/>
                <a:ea typeface="宋体" panose="02010600030101010101" pitchFamily="2" charset="-122"/>
                <a:cs typeface="Times New Roman" panose="02020603050405020304" pitchFamily="18" charset="0"/>
              </a:rPr>
              <a:t>命令：关闭</a:t>
            </a:r>
            <a:r>
              <a:rPr lang="en-US" sz="1600" kern="100">
                <a:effectLst/>
                <a:latin typeface="Calibri" panose="020F0502020204030204" pitchFamily="34" charset="0"/>
                <a:ea typeface="宋体" panose="02010600030101010101" pitchFamily="2" charset="-122"/>
                <a:cs typeface="Times New Roman" panose="02020603050405020304" pitchFamily="18" charset="0"/>
              </a:rPr>
              <a:t>P0</a:t>
            </a:r>
            <a:r>
              <a:rPr lang="zh-CN" sz="1600" kern="100">
                <a:effectLst/>
                <a:latin typeface="Calibri" panose="020F0502020204030204" pitchFamily="34" charset="0"/>
                <a:ea typeface="宋体" panose="02010600030101010101" pitchFamily="2" charset="-122"/>
                <a:cs typeface="Times New Roman" panose="02020603050405020304" pitchFamily="18" charset="0"/>
              </a:rPr>
              <a:t>口全部</a:t>
            </a:r>
            <a:r>
              <a:rPr lang="en-US" sz="1600" kern="100">
                <a:effectLst/>
                <a:latin typeface="Calibri" panose="020F0502020204030204" pitchFamily="34" charset="0"/>
                <a:ea typeface="宋体" panose="02010600030101010101" pitchFamily="2" charset="-122"/>
                <a:cs typeface="Times New Roman" panose="02020603050405020304" pitchFamily="18" charset="0"/>
              </a:rPr>
              <a:t>LED</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marL="257175"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L3.4</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0XAA 0X00 0X01 0X55 </a:t>
            </a:r>
            <a:r>
              <a:rPr lang="zh-CN" sz="1600" kern="100">
                <a:effectLst/>
                <a:latin typeface="Calibri" panose="020F0502020204030204" pitchFamily="34" charset="0"/>
                <a:ea typeface="宋体" panose="02010600030101010101" pitchFamily="2" charset="-122"/>
                <a:cs typeface="Times New Roman" panose="02020603050405020304" pitchFamily="18" charset="0"/>
              </a:rPr>
              <a:t>命令：打开</a:t>
            </a:r>
            <a:r>
              <a:rPr lang="en-US" sz="1600" kern="100">
                <a:effectLst/>
                <a:latin typeface="Calibri" panose="020F0502020204030204" pitchFamily="34" charset="0"/>
                <a:ea typeface="宋体" panose="02010600030101010101" pitchFamily="2" charset="-122"/>
                <a:cs typeface="Times New Roman" panose="02020603050405020304" pitchFamily="18" charset="0"/>
              </a:rPr>
              <a:t>P0</a:t>
            </a:r>
            <a:r>
              <a:rPr lang="zh-CN" sz="1600" kern="100">
                <a:effectLst/>
                <a:latin typeface="Calibri" panose="020F0502020204030204" pitchFamily="34" charset="0"/>
                <a:ea typeface="宋体" panose="02010600030101010101" pitchFamily="2" charset="-122"/>
                <a:cs typeface="Times New Roman" panose="02020603050405020304" pitchFamily="18" charset="0"/>
              </a:rPr>
              <a:t>口</a:t>
            </a:r>
            <a:r>
              <a:rPr lang="en-US" sz="1600" kern="100">
                <a:effectLst/>
                <a:latin typeface="Calibri" panose="020F0502020204030204" pitchFamily="34" charset="0"/>
                <a:ea typeface="宋体" panose="02010600030101010101" pitchFamily="2" charset="-122"/>
                <a:cs typeface="Times New Roman" panose="02020603050405020304" pitchFamily="18" charset="0"/>
              </a:rPr>
              <a:t>P0.0</a:t>
            </a:r>
            <a:r>
              <a:rPr lang="zh-CN" sz="1600" kern="100">
                <a:effectLst/>
                <a:latin typeface="Calibri" panose="020F0502020204030204" pitchFamily="34" charset="0"/>
                <a:ea typeface="宋体" panose="02010600030101010101" pitchFamily="2" charset="-122"/>
                <a:cs typeface="Times New Roman" panose="02020603050405020304" pitchFamily="18" charset="0"/>
              </a:rPr>
              <a:t>对应的</a:t>
            </a:r>
            <a:r>
              <a:rPr lang="en-US" sz="1600" kern="100">
                <a:effectLst/>
                <a:latin typeface="Calibri" panose="020F0502020204030204" pitchFamily="34" charset="0"/>
                <a:ea typeface="宋体" panose="02010600030101010101" pitchFamily="2" charset="-122"/>
                <a:cs typeface="Times New Roman" panose="02020603050405020304" pitchFamily="18" charset="0"/>
              </a:rPr>
              <a:t>LED</a:t>
            </a:r>
            <a:r>
              <a:rPr lang="zh-CN" sz="1600" kern="100">
                <a:effectLst/>
                <a:latin typeface="Calibri" panose="020F0502020204030204" pitchFamily="34" charset="0"/>
                <a:ea typeface="宋体" panose="02010600030101010101" pitchFamily="2" charset="-122"/>
                <a:cs typeface="Times New Roman" panose="02020603050405020304" pitchFamily="18" charset="0"/>
              </a:rPr>
              <a:t>灯</a:t>
            </a:r>
          </a:p>
          <a:p>
            <a:pPr marL="257175"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L3.5</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0XAA 0X00 0X02 0X55 </a:t>
            </a:r>
            <a:r>
              <a:rPr lang="zh-CN" sz="1600" kern="100">
                <a:effectLst/>
                <a:latin typeface="Calibri" panose="020F0502020204030204" pitchFamily="34" charset="0"/>
                <a:ea typeface="宋体" panose="02010600030101010101" pitchFamily="2" charset="-122"/>
                <a:cs typeface="Times New Roman" panose="02020603050405020304" pitchFamily="18" charset="0"/>
              </a:rPr>
              <a:t>命令：打开</a:t>
            </a:r>
            <a:r>
              <a:rPr lang="en-US" sz="1600" kern="100">
                <a:effectLst/>
                <a:latin typeface="Calibri" panose="020F0502020204030204" pitchFamily="34" charset="0"/>
                <a:ea typeface="宋体" panose="02010600030101010101" pitchFamily="2" charset="-122"/>
                <a:cs typeface="Times New Roman" panose="02020603050405020304" pitchFamily="18" charset="0"/>
              </a:rPr>
              <a:t>P0</a:t>
            </a:r>
            <a:r>
              <a:rPr lang="zh-CN" sz="1600" kern="100">
                <a:effectLst/>
                <a:latin typeface="Calibri" panose="020F0502020204030204" pitchFamily="34" charset="0"/>
                <a:ea typeface="宋体" panose="02010600030101010101" pitchFamily="2" charset="-122"/>
                <a:cs typeface="Times New Roman" panose="02020603050405020304" pitchFamily="18" charset="0"/>
              </a:rPr>
              <a:t>口</a:t>
            </a:r>
            <a:r>
              <a:rPr lang="en-US" sz="1600" kern="100">
                <a:effectLst/>
                <a:latin typeface="Calibri" panose="020F0502020204030204" pitchFamily="34" charset="0"/>
                <a:ea typeface="宋体" panose="02010600030101010101" pitchFamily="2" charset="-122"/>
                <a:cs typeface="Times New Roman" panose="02020603050405020304" pitchFamily="18" charset="0"/>
              </a:rPr>
              <a:t>P0.1</a:t>
            </a:r>
            <a:r>
              <a:rPr lang="zh-CN" sz="1600" kern="100">
                <a:effectLst/>
                <a:latin typeface="Calibri" panose="020F0502020204030204" pitchFamily="34" charset="0"/>
                <a:ea typeface="宋体" panose="02010600030101010101" pitchFamily="2" charset="-122"/>
                <a:cs typeface="Times New Roman" panose="02020603050405020304" pitchFamily="18" charset="0"/>
              </a:rPr>
              <a:t>对应的</a:t>
            </a:r>
            <a:r>
              <a:rPr lang="en-US" sz="1600" kern="100">
                <a:effectLst/>
                <a:latin typeface="Calibri" panose="020F0502020204030204" pitchFamily="34" charset="0"/>
                <a:ea typeface="宋体" panose="02010600030101010101" pitchFamily="2" charset="-122"/>
                <a:cs typeface="Times New Roman" panose="02020603050405020304" pitchFamily="18" charset="0"/>
              </a:rPr>
              <a:t>LED</a:t>
            </a:r>
            <a:r>
              <a:rPr lang="zh-CN" sz="1600" kern="100">
                <a:effectLst/>
                <a:latin typeface="Calibri" panose="020F0502020204030204" pitchFamily="34" charset="0"/>
                <a:ea typeface="宋体" panose="02010600030101010101" pitchFamily="2" charset="-122"/>
                <a:cs typeface="Times New Roman" panose="02020603050405020304" pitchFamily="18" charset="0"/>
              </a:rPr>
              <a:t>灯</a:t>
            </a:r>
          </a:p>
          <a:p>
            <a:pPr marL="257175"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L3.6</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0XAA 0X00 0X04 0X55 </a:t>
            </a:r>
            <a:r>
              <a:rPr lang="zh-CN" sz="1600" kern="100">
                <a:effectLst/>
                <a:latin typeface="Calibri" panose="020F0502020204030204" pitchFamily="34" charset="0"/>
                <a:ea typeface="宋体" panose="02010600030101010101" pitchFamily="2" charset="-122"/>
                <a:cs typeface="Times New Roman" panose="02020603050405020304" pitchFamily="18" charset="0"/>
              </a:rPr>
              <a:t>命令：打开</a:t>
            </a:r>
            <a:r>
              <a:rPr lang="en-US" sz="1600" kern="100">
                <a:effectLst/>
                <a:latin typeface="Calibri" panose="020F0502020204030204" pitchFamily="34" charset="0"/>
                <a:ea typeface="宋体" panose="02010600030101010101" pitchFamily="2" charset="-122"/>
                <a:cs typeface="Times New Roman" panose="02020603050405020304" pitchFamily="18" charset="0"/>
              </a:rPr>
              <a:t>P0</a:t>
            </a:r>
            <a:r>
              <a:rPr lang="zh-CN" sz="1600" kern="100">
                <a:effectLst/>
                <a:latin typeface="Calibri" panose="020F0502020204030204" pitchFamily="34" charset="0"/>
                <a:ea typeface="宋体" panose="02010600030101010101" pitchFamily="2" charset="-122"/>
                <a:cs typeface="Times New Roman" panose="02020603050405020304" pitchFamily="18" charset="0"/>
              </a:rPr>
              <a:t>口</a:t>
            </a:r>
            <a:r>
              <a:rPr lang="en-US" sz="1600" kern="100">
                <a:effectLst/>
                <a:latin typeface="Calibri" panose="020F0502020204030204" pitchFamily="34" charset="0"/>
                <a:ea typeface="宋体" panose="02010600030101010101" pitchFamily="2" charset="-122"/>
                <a:cs typeface="Times New Roman" panose="02020603050405020304" pitchFamily="18" charset="0"/>
              </a:rPr>
              <a:t>P0.2</a:t>
            </a:r>
            <a:r>
              <a:rPr lang="zh-CN" sz="1600" kern="100">
                <a:effectLst/>
                <a:latin typeface="Calibri" panose="020F0502020204030204" pitchFamily="34" charset="0"/>
                <a:ea typeface="宋体" panose="02010600030101010101" pitchFamily="2" charset="-122"/>
                <a:cs typeface="Times New Roman" panose="02020603050405020304" pitchFamily="18" charset="0"/>
              </a:rPr>
              <a:t>对应的</a:t>
            </a:r>
            <a:r>
              <a:rPr lang="en-US" sz="1600" kern="100">
                <a:effectLst/>
                <a:latin typeface="Calibri" panose="020F0502020204030204" pitchFamily="34" charset="0"/>
                <a:ea typeface="宋体" panose="02010600030101010101" pitchFamily="2" charset="-122"/>
                <a:cs typeface="Times New Roman" panose="02020603050405020304" pitchFamily="18" charset="0"/>
              </a:rPr>
              <a:t>LED</a:t>
            </a:r>
            <a:r>
              <a:rPr lang="zh-CN" sz="1600" kern="100">
                <a:effectLst/>
                <a:latin typeface="Calibri" panose="020F0502020204030204" pitchFamily="34" charset="0"/>
                <a:ea typeface="宋体" panose="02010600030101010101" pitchFamily="2" charset="-122"/>
                <a:cs typeface="Times New Roman" panose="02020603050405020304" pitchFamily="18" charset="0"/>
              </a:rPr>
              <a:t>灯</a:t>
            </a:r>
          </a:p>
          <a:p>
            <a:pPr marL="257175"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marL="257175"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L3.n</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0XAA 0X00 0X80 0X55 </a:t>
            </a:r>
            <a:r>
              <a:rPr lang="zh-CN" sz="1600" kern="100">
                <a:effectLst/>
                <a:latin typeface="Calibri" panose="020F0502020204030204" pitchFamily="34" charset="0"/>
                <a:ea typeface="宋体" panose="02010600030101010101" pitchFamily="2" charset="-122"/>
                <a:cs typeface="Times New Roman" panose="02020603050405020304" pitchFamily="18" charset="0"/>
              </a:rPr>
              <a:t>命令：打开</a:t>
            </a:r>
            <a:r>
              <a:rPr lang="en-US" sz="1600" kern="100">
                <a:effectLst/>
                <a:latin typeface="Calibri" panose="020F0502020204030204" pitchFamily="34" charset="0"/>
                <a:ea typeface="宋体" panose="02010600030101010101" pitchFamily="2" charset="-122"/>
                <a:cs typeface="Times New Roman" panose="02020603050405020304" pitchFamily="18" charset="0"/>
              </a:rPr>
              <a:t>P0</a:t>
            </a:r>
            <a:r>
              <a:rPr lang="zh-CN" sz="1600" kern="100">
                <a:effectLst/>
                <a:latin typeface="Calibri" panose="020F0502020204030204" pitchFamily="34" charset="0"/>
                <a:ea typeface="宋体" panose="02010600030101010101" pitchFamily="2" charset="-122"/>
                <a:cs typeface="Times New Roman" panose="02020603050405020304" pitchFamily="18" charset="0"/>
              </a:rPr>
              <a:t>口</a:t>
            </a:r>
            <a:r>
              <a:rPr lang="en-US" sz="1600" kern="100">
                <a:effectLst/>
                <a:latin typeface="Calibri" panose="020F0502020204030204" pitchFamily="34" charset="0"/>
                <a:ea typeface="宋体" panose="02010600030101010101" pitchFamily="2" charset="-122"/>
                <a:cs typeface="Times New Roman" panose="02020603050405020304" pitchFamily="18" charset="0"/>
              </a:rPr>
              <a:t>P0.7</a:t>
            </a:r>
            <a:r>
              <a:rPr lang="zh-CN" sz="1600" kern="100">
                <a:effectLst/>
                <a:latin typeface="Calibri" panose="020F0502020204030204" pitchFamily="34" charset="0"/>
                <a:ea typeface="宋体" panose="02010600030101010101" pitchFamily="2" charset="-122"/>
                <a:cs typeface="Times New Roman" panose="02020603050405020304" pitchFamily="18" charset="0"/>
              </a:rPr>
              <a:t>对应的</a:t>
            </a:r>
            <a:r>
              <a:rPr lang="en-US" sz="1600" kern="100">
                <a:effectLst/>
                <a:latin typeface="Calibri" panose="020F0502020204030204" pitchFamily="34" charset="0"/>
                <a:ea typeface="宋体" panose="02010600030101010101" pitchFamily="2" charset="-122"/>
                <a:cs typeface="Times New Roman" panose="02020603050405020304" pitchFamily="18" charset="0"/>
              </a:rPr>
              <a:t>LED</a:t>
            </a:r>
            <a:r>
              <a:rPr lang="zh-CN" sz="1600" kern="100">
                <a:effectLst/>
                <a:latin typeface="Calibri" panose="020F0502020204030204" pitchFamily="34" charset="0"/>
                <a:ea typeface="宋体" panose="02010600030101010101" pitchFamily="2" charset="-122"/>
                <a:cs typeface="Times New Roman" panose="02020603050405020304" pitchFamily="18" charset="0"/>
              </a:rPr>
              <a:t>灯</a:t>
            </a:r>
          </a:p>
          <a:p>
            <a:pPr marL="257175"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marL="257175"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L3.m</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0XAA 0X00 0X03 0X55 </a:t>
            </a:r>
            <a:r>
              <a:rPr lang="zh-CN" sz="1600" kern="100">
                <a:effectLst/>
                <a:latin typeface="Calibri" panose="020F0502020204030204" pitchFamily="34" charset="0"/>
                <a:ea typeface="宋体" panose="02010600030101010101" pitchFamily="2" charset="-122"/>
                <a:cs typeface="Times New Roman" panose="02020603050405020304" pitchFamily="18" charset="0"/>
              </a:rPr>
              <a:t>命令：打开</a:t>
            </a:r>
            <a:r>
              <a:rPr lang="en-US" sz="1600" kern="100">
                <a:effectLst/>
                <a:latin typeface="Calibri" panose="020F0502020204030204" pitchFamily="34" charset="0"/>
                <a:ea typeface="宋体" panose="02010600030101010101" pitchFamily="2" charset="-122"/>
                <a:cs typeface="Times New Roman" panose="02020603050405020304" pitchFamily="18" charset="0"/>
              </a:rPr>
              <a:t>P0</a:t>
            </a:r>
            <a:r>
              <a:rPr lang="zh-CN" sz="1600" kern="100">
                <a:effectLst/>
                <a:latin typeface="Calibri" panose="020F0502020204030204" pitchFamily="34" charset="0"/>
                <a:ea typeface="宋体" panose="02010600030101010101" pitchFamily="2" charset="-122"/>
                <a:cs typeface="Times New Roman" panose="02020603050405020304" pitchFamily="18" charset="0"/>
              </a:rPr>
              <a:t>口</a:t>
            </a:r>
            <a:r>
              <a:rPr lang="en-US" sz="1600" kern="100">
                <a:effectLst/>
                <a:latin typeface="Calibri" panose="020F0502020204030204" pitchFamily="34" charset="0"/>
                <a:ea typeface="宋体" panose="02010600030101010101" pitchFamily="2" charset="-122"/>
                <a:cs typeface="Times New Roman" panose="02020603050405020304" pitchFamily="18" charset="0"/>
              </a:rPr>
              <a:t>P0.0P0.1</a:t>
            </a:r>
            <a:r>
              <a:rPr lang="zh-CN" sz="1600" kern="100">
                <a:effectLst/>
                <a:latin typeface="Calibri" panose="020F0502020204030204" pitchFamily="34" charset="0"/>
                <a:ea typeface="宋体" panose="02010600030101010101" pitchFamily="2" charset="-122"/>
                <a:cs typeface="Times New Roman" panose="02020603050405020304" pitchFamily="18" charset="0"/>
              </a:rPr>
              <a:t>对应的两个</a:t>
            </a:r>
            <a:r>
              <a:rPr lang="en-US" sz="1600" kern="100">
                <a:effectLst/>
                <a:latin typeface="Calibri" panose="020F0502020204030204" pitchFamily="34" charset="0"/>
                <a:ea typeface="宋体" panose="02010600030101010101" pitchFamily="2" charset="-122"/>
                <a:cs typeface="Times New Roman" panose="02020603050405020304" pitchFamily="18" charset="0"/>
              </a:rPr>
              <a:t>LED</a:t>
            </a:r>
            <a:r>
              <a:rPr lang="zh-CN" sz="1600" kern="100">
                <a:effectLst/>
                <a:latin typeface="Calibri" panose="020F0502020204030204" pitchFamily="34" charset="0"/>
                <a:ea typeface="宋体" panose="02010600030101010101" pitchFamily="2" charset="-122"/>
                <a:cs typeface="Times New Roman" panose="02020603050405020304" pitchFamily="18" charset="0"/>
              </a:rPr>
              <a:t>灯</a:t>
            </a:r>
          </a:p>
          <a:p>
            <a:pPr marL="257175"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L3.p:0XAA 0X00 0X95 0X55 </a:t>
            </a:r>
            <a:r>
              <a:rPr lang="zh-CN" sz="1600" kern="100">
                <a:effectLst/>
                <a:latin typeface="Calibri" panose="020F0502020204030204" pitchFamily="34" charset="0"/>
                <a:ea typeface="宋体" panose="02010600030101010101" pitchFamily="2" charset="-122"/>
                <a:cs typeface="Times New Roman" panose="02020603050405020304" pitchFamily="18" charset="0"/>
              </a:rPr>
              <a:t>命令：打开</a:t>
            </a:r>
            <a:r>
              <a:rPr lang="en-US" sz="1600" kern="100">
                <a:effectLst/>
                <a:latin typeface="Calibri" panose="020F0502020204030204" pitchFamily="34" charset="0"/>
                <a:ea typeface="宋体" panose="02010600030101010101" pitchFamily="2" charset="-122"/>
                <a:cs typeface="Times New Roman" panose="02020603050405020304" pitchFamily="18" charset="0"/>
              </a:rPr>
              <a:t>P0</a:t>
            </a:r>
            <a:r>
              <a:rPr lang="zh-CN" sz="1600" kern="100">
                <a:effectLst/>
                <a:latin typeface="Calibri" panose="020F0502020204030204" pitchFamily="34" charset="0"/>
                <a:ea typeface="宋体" panose="02010600030101010101" pitchFamily="2" charset="-122"/>
                <a:cs typeface="Times New Roman" panose="02020603050405020304" pitchFamily="18" charset="0"/>
              </a:rPr>
              <a:t>口</a:t>
            </a:r>
            <a:r>
              <a:rPr lang="en-US" sz="1600" kern="100">
                <a:effectLst/>
                <a:latin typeface="Calibri" panose="020F0502020204030204" pitchFamily="34" charset="0"/>
                <a:ea typeface="宋体" panose="02010600030101010101" pitchFamily="2" charset="-122"/>
                <a:cs typeface="Times New Roman" panose="02020603050405020304" pitchFamily="18" charset="0"/>
              </a:rPr>
              <a:t>P0.7</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P0.4</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P0.2</a:t>
            </a:r>
            <a:r>
              <a:rPr lang="zh-CN" sz="1600" kern="100">
                <a:effectLst/>
                <a:latin typeface="Calibri" panose="020F0502020204030204" pitchFamily="34" charset="0"/>
                <a:ea typeface="宋体" panose="02010600030101010101" pitchFamily="2" charset="-122"/>
                <a:cs typeface="Times New Roman" panose="02020603050405020304" pitchFamily="18" charset="0"/>
              </a:rPr>
              <a:t>、</a:t>
            </a:r>
            <a:r>
              <a:rPr lang="en-US" sz="1600" kern="100">
                <a:effectLst/>
                <a:latin typeface="Calibri" panose="020F0502020204030204" pitchFamily="34" charset="0"/>
                <a:ea typeface="宋体" panose="02010600030101010101" pitchFamily="2" charset="-122"/>
                <a:cs typeface="Times New Roman" panose="02020603050405020304" pitchFamily="18" charset="0"/>
              </a:rPr>
              <a:t>P0.0</a:t>
            </a:r>
            <a:r>
              <a:rPr lang="zh-CN" sz="1600" kern="100">
                <a:effectLst/>
                <a:latin typeface="Calibri" panose="020F0502020204030204" pitchFamily="34" charset="0"/>
                <a:ea typeface="宋体" panose="02010600030101010101" pitchFamily="2" charset="-122"/>
                <a:cs typeface="Times New Roman" panose="02020603050405020304" pitchFamily="18" charset="0"/>
              </a:rPr>
              <a:t>对应的几个</a:t>
            </a:r>
            <a:r>
              <a:rPr lang="en-US" sz="1600" kern="100">
                <a:effectLst/>
                <a:latin typeface="Calibri" panose="020F0502020204030204" pitchFamily="34" charset="0"/>
                <a:ea typeface="宋体" panose="02010600030101010101" pitchFamily="2" charset="-122"/>
                <a:cs typeface="Times New Roman" panose="02020603050405020304" pitchFamily="18" charset="0"/>
              </a:rPr>
              <a:t>LED</a:t>
            </a:r>
            <a:r>
              <a:rPr lang="zh-CN" sz="1600" kern="100">
                <a:effectLst/>
                <a:latin typeface="Calibri" panose="020F0502020204030204" pitchFamily="34" charset="0"/>
                <a:ea typeface="宋体" panose="02010600030101010101" pitchFamily="2" charset="-122"/>
                <a:cs typeface="Times New Roman" panose="02020603050405020304" pitchFamily="18" charset="0"/>
              </a:rPr>
              <a:t>灯</a:t>
            </a:r>
            <a:r>
              <a:rPr lang="en-US" sz="1600" kern="100">
                <a:effectLst/>
                <a:latin typeface="Calibri" panose="020F0502020204030204" pitchFamily="34" charset="0"/>
                <a:ea typeface="宋体" panose="02010600030101010101" pitchFamily="2" charset="-122"/>
                <a:cs typeface="Times New Roman" panose="02020603050405020304" pitchFamily="18" charset="0"/>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6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31359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en-US" altLang="zh-CN" b="1" dirty="0"/>
              <a:t>8.4.1</a:t>
            </a:r>
            <a:r>
              <a:rPr lang="zh-CN" altLang="zh-CN" b="1" dirty="0"/>
              <a:t>算法设计</a:t>
            </a:r>
          </a:p>
          <a:p>
            <a:r>
              <a:rPr lang="zh-CN" altLang="en-US" dirty="0" smtClean="0"/>
              <a:t>算法的改进</a:t>
            </a:r>
            <a:endParaRPr lang="zh-CN" altLang="en-US" dirty="0"/>
          </a:p>
        </p:txBody>
      </p:sp>
      <p:sp>
        <p:nvSpPr>
          <p:cNvPr id="4" name="文本框 2"/>
          <p:cNvSpPr txBox="1">
            <a:spLocks noChangeArrowheads="1"/>
          </p:cNvSpPr>
          <p:nvPr/>
        </p:nvSpPr>
        <p:spPr bwMode="auto">
          <a:xfrm>
            <a:off x="2194173" y="2931270"/>
            <a:ext cx="6969706" cy="360867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算法：单片机端解释算法</a:t>
            </a:r>
          </a:p>
          <a:p>
            <a:pPr algn="just">
              <a:spcAft>
                <a:spcPts val="0"/>
              </a:spcAft>
            </a:pP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输入：上位机发来的命令</a:t>
            </a:r>
          </a:p>
          <a:p>
            <a:pPr algn="just">
              <a:spcAft>
                <a:spcPts val="0"/>
              </a:spcAft>
            </a:pP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输出：无</a:t>
            </a:r>
          </a:p>
          <a:p>
            <a:pPr indent="276225" algn="just">
              <a:spcAft>
                <a:spcPts val="0"/>
              </a:spcAft>
            </a:pP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L1</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：等待上位机发来命令</a:t>
            </a:r>
          </a:p>
          <a:p>
            <a:pPr indent="276225" algn="just">
              <a:spcAft>
                <a:spcPts val="0"/>
              </a:spcAft>
            </a:pP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L2</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：如果发来的命令不正确，则转到</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L1</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L3</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：根据命令的不同情况做</a:t>
            </a:r>
          </a:p>
          <a:p>
            <a:pPr indent="276225" algn="just">
              <a:spcAft>
                <a:spcPts val="0"/>
              </a:spcAft>
            </a:pP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	L3.1</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：同时操作 </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P0</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与</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P2</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全部</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LED</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33400" algn="just">
              <a:spcAft>
                <a:spcPts val="0"/>
              </a:spcAft>
            </a:pPr>
            <a:r>
              <a:rPr lang="en-US" sz="2800" kern="100" dirty="0" smtClean="0">
                <a:effectLst/>
                <a:latin typeface="Calibri" panose="020F0502020204030204" pitchFamily="34" charset="0"/>
                <a:ea typeface="宋体" panose="02010600030101010101" pitchFamily="2" charset="-122"/>
                <a:cs typeface="Times New Roman" panose="02020603050405020304" pitchFamily="18" charset="0"/>
              </a:rPr>
              <a:t>	L3.2</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：操作</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P0</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口的</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LED</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09372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en-US" altLang="zh-CN" b="1" dirty="0"/>
              <a:t>8.4.1</a:t>
            </a:r>
            <a:r>
              <a:rPr lang="zh-CN" altLang="zh-CN" b="1" dirty="0"/>
              <a:t>算法设</a:t>
            </a:r>
            <a:r>
              <a:rPr lang="zh-CN" altLang="zh-CN" b="1" dirty="0" smtClean="0"/>
              <a:t>计</a:t>
            </a:r>
            <a:endParaRPr lang="zh-CN" altLang="zh-CN" b="1" dirty="0"/>
          </a:p>
          <a:p>
            <a:r>
              <a:rPr lang="zh-CN" altLang="en-US" dirty="0" smtClean="0"/>
              <a:t>接收上位机字符串</a:t>
            </a:r>
            <a:endParaRPr lang="en-US" altLang="zh-CN" dirty="0" smtClean="0"/>
          </a:p>
          <a:p>
            <a:pPr marL="0" indent="0">
              <a:buNone/>
            </a:pPr>
            <a:r>
              <a:rPr lang="zh-CN" altLang="en-US" dirty="0" smtClean="0"/>
              <a:t>的关键算法</a:t>
            </a:r>
            <a:endParaRPr lang="zh-CN" altLang="en-US" dirty="0"/>
          </a:p>
        </p:txBody>
      </p:sp>
      <p:sp>
        <p:nvSpPr>
          <p:cNvPr id="4" name="文本框 2"/>
          <p:cNvSpPr txBox="1">
            <a:spLocks noChangeArrowheads="1"/>
          </p:cNvSpPr>
          <p:nvPr/>
        </p:nvSpPr>
        <p:spPr bwMode="auto">
          <a:xfrm>
            <a:off x="4244009" y="2098910"/>
            <a:ext cx="7563677" cy="407805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算法：单片机使用中断接收上位机一串符号的算法</a:t>
            </a:r>
          </a:p>
          <a:p>
            <a:pPr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输入：上位机发来的一个字节</a:t>
            </a:r>
          </a:p>
          <a:p>
            <a:pPr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输出：合法的字符串</a:t>
            </a: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r>
              <a:rPr lang="zh-CN" kern="100" dirty="0">
                <a:effectLst/>
                <a:latin typeface="Calibri" panose="020F0502020204030204" pitchFamily="34" charset="0"/>
                <a:ea typeface="宋体" panose="02010600030101010101" pitchFamily="2" charset="-122"/>
                <a:cs typeface="Times New Roman" panose="02020603050405020304" pitchFamily="18" charset="0"/>
              </a:rPr>
              <a:t>注</a:t>
            </a:r>
            <a:r>
              <a:rPr lang="en-US" kern="100" dirty="0">
                <a:effectLst/>
                <a:latin typeface="Calibri" panose="020F0502020204030204" pitchFamily="34" charset="0"/>
                <a:ea typeface="宋体" panose="02010600030101010101" pitchFamily="2" charset="-122"/>
                <a:cs typeface="Times New Roman" panose="02020603050405020304" pitchFamily="18" charset="0"/>
              </a:rPr>
              <a:t>]</a:t>
            </a:r>
            <a:r>
              <a:rPr lang="zh-CN" kern="100" dirty="0">
                <a:effectLst/>
                <a:latin typeface="Calibri" panose="020F0502020204030204" pitchFamily="34" charset="0"/>
                <a:ea typeface="宋体" panose="02010600030101010101" pitchFamily="2" charset="-122"/>
                <a:cs typeface="Times New Roman" panose="02020603050405020304" pitchFamily="18" charset="0"/>
              </a:rPr>
              <a:t>合法的字符串是指</a:t>
            </a:r>
            <a:r>
              <a:rPr lang="en-US" kern="100" dirty="0">
                <a:effectLst/>
                <a:latin typeface="Calibri" panose="020F0502020204030204" pitchFamily="34" charset="0"/>
                <a:ea typeface="宋体" panose="02010600030101010101" pitchFamily="2" charset="-122"/>
                <a:cs typeface="Times New Roman" panose="02020603050405020304" pitchFamily="18" charset="0"/>
              </a:rPr>
              <a:t>0XAA</a:t>
            </a:r>
            <a:r>
              <a:rPr lang="zh-CN" kern="100" dirty="0">
                <a:effectLst/>
                <a:latin typeface="Calibri" panose="020F0502020204030204" pitchFamily="34" charset="0"/>
                <a:ea typeface="宋体" panose="02010600030101010101" pitchFamily="2" charset="-122"/>
                <a:cs typeface="Times New Roman" panose="02020603050405020304" pitchFamily="18" charset="0"/>
              </a:rPr>
              <a:t>开头</a:t>
            </a:r>
            <a:r>
              <a:rPr lang="en-US" kern="100" dirty="0">
                <a:effectLst/>
                <a:latin typeface="Calibri" panose="020F0502020204030204" pitchFamily="34" charset="0"/>
                <a:ea typeface="宋体" panose="02010600030101010101" pitchFamily="2" charset="-122"/>
                <a:cs typeface="Times New Roman" panose="02020603050405020304" pitchFamily="18" charset="0"/>
              </a:rPr>
              <a:t>0X55</a:t>
            </a:r>
            <a:r>
              <a:rPr lang="zh-CN" kern="100" dirty="0">
                <a:effectLst/>
                <a:latin typeface="Calibri" panose="020F0502020204030204" pitchFamily="34" charset="0"/>
                <a:ea typeface="宋体" panose="02010600030101010101" pitchFamily="2" charset="-122"/>
                <a:cs typeface="Times New Roman" panose="02020603050405020304" pitchFamily="18" charset="0"/>
              </a:rPr>
              <a:t>结束中间包含两个信息字节的四字节字节串。</a:t>
            </a: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L1</a:t>
            </a:r>
            <a:r>
              <a:rPr lang="zh-CN" kern="100" dirty="0">
                <a:effectLst/>
                <a:latin typeface="Calibri" panose="020F0502020204030204" pitchFamily="34" charset="0"/>
                <a:ea typeface="宋体" panose="02010600030101010101" pitchFamily="2" charset="-122"/>
                <a:cs typeface="Times New Roman" panose="02020603050405020304" pitchFamily="18" charset="0"/>
              </a:rPr>
              <a:t>：判断当前字符是否为</a:t>
            </a:r>
            <a:r>
              <a:rPr lang="en-US" kern="100" dirty="0">
                <a:effectLst/>
                <a:latin typeface="Calibri" panose="020F0502020204030204" pitchFamily="34" charset="0"/>
                <a:ea typeface="宋体" panose="02010600030101010101" pitchFamily="2" charset="-122"/>
                <a:cs typeface="Times New Roman" panose="02020603050405020304" pitchFamily="18" charset="0"/>
              </a:rPr>
              <a:t>0XAA</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r>
              <a:rPr lang="zh-CN" kern="100" dirty="0">
                <a:effectLst/>
                <a:latin typeface="Calibri" panose="020F0502020204030204" pitchFamily="34" charset="0"/>
                <a:ea typeface="宋体" panose="02010600030101010101" pitchFamily="2" charset="-122"/>
                <a:cs typeface="Times New Roman" panose="02020603050405020304" pitchFamily="18" charset="0"/>
              </a:rPr>
              <a:t>如果是</a:t>
            </a:r>
            <a:r>
              <a:rPr lang="en-US" kern="100" dirty="0">
                <a:effectLst/>
                <a:latin typeface="Calibri" panose="020F0502020204030204" pitchFamily="34" charset="0"/>
                <a:ea typeface="宋体" panose="02010600030101010101" pitchFamily="2" charset="-122"/>
                <a:cs typeface="Times New Roman" panose="02020603050405020304" pitchFamily="18" charset="0"/>
              </a:rPr>
              <a:t>0XAA</a:t>
            </a:r>
            <a:r>
              <a:rPr lang="zh-CN" kern="100" dirty="0">
                <a:effectLst/>
                <a:latin typeface="Calibri" panose="020F0502020204030204" pitchFamily="34" charset="0"/>
                <a:ea typeface="宋体" panose="02010600030101010101" pitchFamily="2" charset="-122"/>
                <a:cs typeface="Times New Roman" panose="02020603050405020304" pitchFamily="18" charset="0"/>
              </a:rPr>
              <a:t>，则缓冲位置指示器设置为</a:t>
            </a:r>
            <a:r>
              <a:rPr lang="en-US" kern="100" dirty="0">
                <a:effectLst/>
                <a:latin typeface="Calibri" panose="020F0502020204030204" pitchFamily="34" charset="0"/>
                <a:ea typeface="宋体" panose="02010600030101010101" pitchFamily="2" charset="-122"/>
                <a:cs typeface="Times New Roman" panose="02020603050405020304" pitchFamily="18" charset="0"/>
              </a:rPr>
              <a:t>0</a:t>
            </a:r>
            <a:r>
              <a:rPr lang="zh-CN" kern="100" dirty="0">
                <a:effectLst/>
                <a:latin typeface="Calibri" panose="020F0502020204030204" pitchFamily="34" charset="0"/>
                <a:ea typeface="宋体" panose="02010600030101010101" pitchFamily="2" charset="-122"/>
                <a:cs typeface="Times New Roman" panose="02020603050405020304" pitchFamily="18" charset="0"/>
              </a:rPr>
              <a:t>，准备从缓冲区</a:t>
            </a:r>
            <a:r>
              <a:rPr lang="en-US" kern="100" dirty="0">
                <a:effectLst/>
                <a:latin typeface="Calibri" panose="020F0502020204030204" pitchFamily="34" charset="0"/>
                <a:ea typeface="宋体" panose="02010600030101010101" pitchFamily="2" charset="-122"/>
                <a:cs typeface="Times New Roman" panose="02020603050405020304" pitchFamily="18" charset="0"/>
              </a:rPr>
              <a:t>0</a:t>
            </a:r>
            <a:r>
              <a:rPr lang="zh-CN" kern="100" dirty="0">
                <a:effectLst/>
                <a:latin typeface="Calibri" panose="020F0502020204030204" pitchFamily="34" charset="0"/>
                <a:ea typeface="宋体" panose="02010600030101010101" pitchFamily="2" charset="-122"/>
                <a:cs typeface="Times New Roman" panose="02020603050405020304" pitchFamily="18" charset="0"/>
              </a:rPr>
              <a:t>号位置开始存放数据</a:t>
            </a:r>
          </a:p>
          <a:p>
            <a:pPr indent="276225"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L2</a:t>
            </a:r>
            <a:r>
              <a:rPr lang="zh-CN" kern="100" dirty="0">
                <a:effectLst/>
                <a:latin typeface="Calibri" panose="020F0502020204030204" pitchFamily="34" charset="0"/>
                <a:ea typeface="宋体" panose="02010600030101010101" pitchFamily="2" charset="-122"/>
                <a:cs typeface="Times New Roman" panose="02020603050405020304" pitchFamily="18" charset="0"/>
              </a:rPr>
              <a:t>：如果当前是最后一个字节位置，则判断当前读入的字符是不是</a:t>
            </a:r>
            <a:r>
              <a:rPr lang="en-US" kern="100" dirty="0">
                <a:effectLst/>
                <a:latin typeface="Calibri" panose="020F0502020204030204" pitchFamily="34" charset="0"/>
                <a:ea typeface="宋体" panose="02010600030101010101" pitchFamily="2" charset="-122"/>
                <a:cs typeface="Times New Roman" panose="02020603050405020304" pitchFamily="18" charset="0"/>
              </a:rPr>
              <a:t>0X55</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r>
              <a:rPr lang="zh-CN" kern="100" dirty="0">
                <a:effectLst/>
                <a:latin typeface="Calibri" panose="020F0502020204030204" pitchFamily="34" charset="0"/>
                <a:ea typeface="宋体" panose="02010600030101010101" pitchFamily="2" charset="-122"/>
                <a:cs typeface="Times New Roman" panose="02020603050405020304" pitchFamily="18" charset="0"/>
              </a:rPr>
              <a:t>如果是则通知主函数可以读命令了</a:t>
            </a:r>
          </a:p>
          <a:p>
            <a:pPr indent="276225"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L3</a:t>
            </a:r>
            <a:r>
              <a:rPr lang="zh-CN" kern="100" dirty="0">
                <a:effectLst/>
                <a:latin typeface="Calibri" panose="020F0502020204030204" pitchFamily="34" charset="0"/>
                <a:ea typeface="宋体" panose="02010600030101010101" pitchFamily="2" charset="-122"/>
                <a:cs typeface="Times New Roman" panose="02020603050405020304" pitchFamily="18" charset="0"/>
              </a:rPr>
              <a:t>：存放该字节数据到当前缓冲位置</a:t>
            </a:r>
          </a:p>
          <a:p>
            <a:pPr indent="276225"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L3</a:t>
            </a:r>
            <a:r>
              <a:rPr lang="zh-CN" kern="100" dirty="0">
                <a:effectLst/>
                <a:latin typeface="Calibri" panose="020F0502020204030204" pitchFamily="34" charset="0"/>
                <a:ea typeface="宋体" panose="02010600030101010101" pitchFamily="2" charset="-122"/>
                <a:cs typeface="Times New Roman" panose="02020603050405020304" pitchFamily="18" charset="0"/>
              </a:rPr>
              <a:t>：缓冲区存放位置下移一个字节</a:t>
            </a:r>
          </a:p>
          <a:p>
            <a:pPr indent="276225"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L4</a:t>
            </a:r>
            <a:r>
              <a:rPr lang="zh-CN" kern="100" dirty="0">
                <a:effectLst/>
                <a:latin typeface="Calibri" panose="020F0502020204030204" pitchFamily="34" charset="0"/>
                <a:ea typeface="宋体" panose="02010600030101010101" pitchFamily="2" charset="-122"/>
                <a:cs typeface="Times New Roman" panose="02020603050405020304" pitchFamily="18" charset="0"/>
              </a:rPr>
              <a:t>：调节缓冲位置边界</a:t>
            </a:r>
          </a:p>
          <a:p>
            <a:pPr indent="276225"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028688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8.4</a:t>
            </a:r>
            <a:r>
              <a:rPr lang="zh-CN" altLang="zh-CN" b="1" dirty="0"/>
              <a:t>软件系统设计与实现</a:t>
            </a:r>
            <a:endParaRPr lang="zh-CN" altLang="en-US" dirty="0"/>
          </a:p>
        </p:txBody>
      </p:sp>
      <p:sp>
        <p:nvSpPr>
          <p:cNvPr id="3" name="内容占位符 2"/>
          <p:cNvSpPr>
            <a:spLocks noGrp="1"/>
          </p:cNvSpPr>
          <p:nvPr>
            <p:ph idx="1"/>
          </p:nvPr>
        </p:nvSpPr>
        <p:spPr/>
        <p:txBody>
          <a:bodyPr/>
          <a:lstStyle/>
          <a:p>
            <a:r>
              <a:rPr lang="en-US" altLang="zh-CN" b="1" dirty="0"/>
              <a:t>8.4.2</a:t>
            </a:r>
            <a:r>
              <a:rPr lang="zh-CN" altLang="zh-CN" b="1" dirty="0"/>
              <a:t>软件设计</a:t>
            </a:r>
          </a:p>
          <a:p>
            <a:endParaRPr lang="en-US" altLang="zh-CN" dirty="0" smtClean="0"/>
          </a:p>
          <a:p>
            <a:endParaRPr lang="en-US" altLang="zh-CN" dirty="0"/>
          </a:p>
          <a:p>
            <a:r>
              <a:rPr lang="zh-CN" altLang="en-US" dirty="0" smtClean="0"/>
              <a:t>操作演示</a:t>
            </a:r>
            <a:endParaRPr lang="zh-CN" altLang="en-US" dirty="0"/>
          </a:p>
        </p:txBody>
      </p:sp>
    </p:spTree>
    <p:extLst>
      <p:ext uri="{BB962C8B-B14F-4D97-AF65-F5344CB8AC3E}">
        <p14:creationId xmlns:p14="http://schemas.microsoft.com/office/powerpoint/2010/main" val="1497354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8.5</a:t>
            </a:r>
            <a:r>
              <a:rPr lang="zh-CN" altLang="zh-CN" b="1" dirty="0"/>
              <a:t>系统联合调</a:t>
            </a:r>
            <a:r>
              <a:rPr lang="zh-CN" altLang="zh-CN" b="1" dirty="0" smtClean="0"/>
              <a:t>试</a:t>
            </a:r>
            <a:endParaRPr lang="zh-CN" altLang="en-US" dirty="0"/>
          </a:p>
        </p:txBody>
      </p:sp>
      <p:sp>
        <p:nvSpPr>
          <p:cNvPr id="4" name="内容占位符 3"/>
          <p:cNvSpPr>
            <a:spLocks noGrp="1"/>
          </p:cNvSpPr>
          <p:nvPr>
            <p:ph idx="1"/>
          </p:nvPr>
        </p:nvSpPr>
        <p:spPr/>
        <p:txBody>
          <a:bodyPr/>
          <a:lstStyle/>
          <a:p>
            <a:r>
              <a:rPr lang="zh-CN" altLang="en-US" dirty="0" smtClean="0"/>
              <a:t>最终运行效果图</a:t>
            </a:r>
            <a:endParaRPr lang="zh-CN" altLang="en-US" dirty="0"/>
          </a:p>
        </p:txBody>
      </p:sp>
      <p:pic>
        <p:nvPicPr>
          <p:cNvPr id="5" name="图片 4"/>
          <p:cNvPicPr/>
          <p:nvPr/>
        </p:nvPicPr>
        <p:blipFill>
          <a:blip r:embed="rId2"/>
          <a:stretch>
            <a:fillRect/>
          </a:stretch>
        </p:blipFill>
        <p:spPr>
          <a:xfrm>
            <a:off x="268357" y="2441948"/>
            <a:ext cx="6192078" cy="2706521"/>
          </a:xfrm>
          <a:prstGeom prst="rect">
            <a:avLst/>
          </a:prstGeom>
        </p:spPr>
      </p:pic>
      <p:pic>
        <p:nvPicPr>
          <p:cNvPr id="6" name="图片 5"/>
          <p:cNvPicPr/>
          <p:nvPr/>
        </p:nvPicPr>
        <p:blipFill>
          <a:blip r:embed="rId3"/>
          <a:stretch>
            <a:fillRect/>
          </a:stretch>
        </p:blipFill>
        <p:spPr>
          <a:xfrm>
            <a:off x="6710211" y="1690688"/>
            <a:ext cx="5412215" cy="3809862"/>
          </a:xfrm>
          <a:prstGeom prst="rect">
            <a:avLst/>
          </a:prstGeom>
        </p:spPr>
      </p:pic>
      <p:sp>
        <p:nvSpPr>
          <p:cNvPr id="7" name="文本框 6"/>
          <p:cNvSpPr txBox="1"/>
          <p:nvPr/>
        </p:nvSpPr>
        <p:spPr>
          <a:xfrm>
            <a:off x="1371600" y="5500550"/>
            <a:ext cx="3985591" cy="369332"/>
          </a:xfrm>
          <a:prstGeom prst="rect">
            <a:avLst/>
          </a:prstGeom>
          <a:noFill/>
        </p:spPr>
        <p:txBody>
          <a:bodyPr wrap="square" rtlCol="0">
            <a:spAutoFit/>
          </a:bodyPr>
          <a:lstStyle/>
          <a:p>
            <a:r>
              <a:rPr lang="zh-CN" altLang="en-US" smtClean="0"/>
              <a:t>上位机：计</a:t>
            </a:r>
            <a:r>
              <a:rPr lang="zh-CN" altLang="en-US" dirty="0" smtClean="0"/>
              <a:t>算机端的命令</a:t>
            </a:r>
            <a:endParaRPr lang="zh-CN" altLang="en-US" dirty="0"/>
          </a:p>
        </p:txBody>
      </p:sp>
      <p:sp>
        <p:nvSpPr>
          <p:cNvPr id="8" name="文本框 7"/>
          <p:cNvSpPr txBox="1"/>
          <p:nvPr/>
        </p:nvSpPr>
        <p:spPr>
          <a:xfrm>
            <a:off x="8136835" y="5807631"/>
            <a:ext cx="3084443" cy="369332"/>
          </a:xfrm>
          <a:prstGeom prst="rect">
            <a:avLst/>
          </a:prstGeom>
          <a:noFill/>
        </p:spPr>
        <p:txBody>
          <a:bodyPr wrap="square" rtlCol="0">
            <a:spAutoFit/>
          </a:bodyPr>
          <a:lstStyle/>
          <a:p>
            <a:r>
              <a:rPr lang="zh-CN" altLang="en-US" dirty="0" smtClean="0"/>
              <a:t>下位机：电路板端的动作</a:t>
            </a:r>
            <a:endParaRPr lang="zh-CN" altLang="en-US" dirty="0"/>
          </a:p>
        </p:txBody>
      </p:sp>
    </p:spTree>
    <p:extLst>
      <p:ext uri="{BB962C8B-B14F-4D97-AF65-F5344CB8AC3E}">
        <p14:creationId xmlns:p14="http://schemas.microsoft.com/office/powerpoint/2010/main" val="2670294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i="1" dirty="0"/>
              <a:t>Introduction</a:t>
            </a:r>
            <a:endParaRPr lang="zh-CN" altLang="en-US" i="1" dirty="0"/>
          </a:p>
        </p:txBody>
      </p:sp>
      <p:sp>
        <p:nvSpPr>
          <p:cNvPr id="3" name="内容占位符 2"/>
          <p:cNvSpPr>
            <a:spLocks noGrp="1"/>
          </p:cNvSpPr>
          <p:nvPr>
            <p:ph idx="1"/>
          </p:nvPr>
        </p:nvSpPr>
        <p:spPr>
          <a:xfrm>
            <a:off x="397565" y="1825624"/>
            <a:ext cx="11489635" cy="4873350"/>
          </a:xfrm>
        </p:spPr>
        <p:txBody>
          <a:bodyPr>
            <a:normAutofit/>
          </a:bodyPr>
          <a:lstStyle/>
          <a:p>
            <a:pPr marL="0" indent="0">
              <a:buNone/>
            </a:pPr>
            <a:r>
              <a:rPr lang="en-US" altLang="zh-CN" dirty="0" smtClean="0"/>
              <a:t>	</a:t>
            </a:r>
            <a:r>
              <a:rPr lang="zh-CN" altLang="zh-CN" dirty="0" smtClean="0"/>
              <a:t>计</a:t>
            </a:r>
            <a:r>
              <a:rPr lang="zh-CN" altLang="zh-CN" dirty="0"/>
              <a:t>算机与嵌入式设备通讯是本书需要重点讲解的一个知识，本书的例子是指通过计算机的串口与单片机主控系统进行通讯；要求能够通过计算机控制单片机主控系统，单片机主控系统也能够将数据传递到计算机上。这里计算机称为：上位机。与计算机通讯的单片机主控系统称为：下位机。两种主机通过</a:t>
            </a:r>
            <a:r>
              <a:rPr lang="en-US" altLang="zh-CN" dirty="0"/>
              <a:t>RS232</a:t>
            </a:r>
            <a:r>
              <a:rPr lang="zh-CN" altLang="zh-CN" dirty="0"/>
              <a:t>串行线来连接。</a:t>
            </a:r>
          </a:p>
          <a:p>
            <a:r>
              <a:rPr lang="zh-CN" altLang="zh-CN" dirty="0"/>
              <a:t>本章的主要顺序为</a:t>
            </a:r>
            <a:r>
              <a:rPr lang="zh-CN" altLang="zh-CN" dirty="0" smtClean="0"/>
              <a:t>：</a:t>
            </a:r>
            <a:endParaRPr lang="en-US" altLang="zh-CN" dirty="0" smtClean="0"/>
          </a:p>
          <a:p>
            <a:pPr marL="0" indent="0">
              <a:buNone/>
            </a:pPr>
            <a:r>
              <a:rPr lang="en-US" altLang="zh-CN" dirty="0" smtClean="0"/>
              <a:t>	</a:t>
            </a:r>
            <a:r>
              <a:rPr lang="zh-CN" altLang="zh-CN" dirty="0" smtClean="0"/>
              <a:t>首</a:t>
            </a:r>
            <a:r>
              <a:rPr lang="zh-CN" altLang="zh-CN" dirty="0"/>
              <a:t>先给出</a:t>
            </a:r>
            <a:r>
              <a:rPr lang="en-US" altLang="zh-CN" dirty="0"/>
              <a:t>RS232</a:t>
            </a:r>
            <a:r>
              <a:rPr lang="zh-CN" altLang="zh-CN" dirty="0"/>
              <a:t>通讯的项目规范，其中包含需要实现的具体功能</a:t>
            </a:r>
            <a:r>
              <a:rPr lang="zh-CN" altLang="zh-CN" dirty="0" smtClean="0"/>
              <a:t>。</a:t>
            </a:r>
            <a:endParaRPr lang="en-US" altLang="zh-CN" dirty="0" smtClean="0"/>
          </a:p>
          <a:p>
            <a:pPr marL="0" indent="0">
              <a:buNone/>
            </a:pPr>
            <a:r>
              <a:rPr lang="en-US" altLang="zh-CN" dirty="0"/>
              <a:t>	</a:t>
            </a:r>
            <a:r>
              <a:rPr lang="zh-CN" altLang="zh-CN" dirty="0" smtClean="0"/>
              <a:t>第</a:t>
            </a:r>
            <a:r>
              <a:rPr lang="zh-CN" altLang="zh-CN" dirty="0"/>
              <a:t>二，使用计算机电路设计软件进行电路设计</a:t>
            </a:r>
            <a:r>
              <a:rPr lang="zh-CN" altLang="zh-CN" dirty="0" smtClean="0"/>
              <a:t>；</a:t>
            </a:r>
            <a:endParaRPr lang="en-US" altLang="zh-CN" dirty="0" smtClean="0"/>
          </a:p>
          <a:p>
            <a:pPr marL="0" indent="0">
              <a:buNone/>
            </a:pPr>
            <a:r>
              <a:rPr lang="en-US" altLang="zh-CN" dirty="0"/>
              <a:t>	</a:t>
            </a:r>
            <a:r>
              <a:rPr lang="zh-CN" altLang="zh-CN" dirty="0" smtClean="0"/>
              <a:t>第</a:t>
            </a:r>
            <a:r>
              <a:rPr lang="zh-CN" altLang="zh-CN" dirty="0"/>
              <a:t>三，给出已经制版的完整电路</a:t>
            </a:r>
            <a:r>
              <a:rPr lang="en-US" altLang="zh-CN" dirty="0"/>
              <a:t>PCB</a:t>
            </a:r>
            <a:r>
              <a:rPr lang="zh-CN" altLang="zh-CN" dirty="0"/>
              <a:t>与实际焊接并可用的模块</a:t>
            </a:r>
            <a:r>
              <a:rPr lang="zh-CN" altLang="zh-CN" dirty="0" smtClean="0"/>
              <a:t>；</a:t>
            </a:r>
            <a:r>
              <a:rPr lang="en-US" altLang="zh-CN" dirty="0" smtClean="0"/>
              <a:t>	</a:t>
            </a:r>
            <a:r>
              <a:rPr lang="zh-CN" altLang="zh-CN" dirty="0" smtClean="0"/>
              <a:t>最</a:t>
            </a:r>
            <a:r>
              <a:rPr lang="zh-CN" altLang="zh-CN" dirty="0"/>
              <a:t>后通过硬件连接计算机与主控板、并进行测试与使用。</a:t>
            </a:r>
          </a:p>
          <a:p>
            <a:endParaRPr lang="zh-CN" altLang="en-US" dirty="0"/>
          </a:p>
        </p:txBody>
      </p:sp>
    </p:spTree>
    <p:extLst>
      <p:ext uri="{BB962C8B-B14F-4D97-AF65-F5344CB8AC3E}">
        <p14:creationId xmlns:p14="http://schemas.microsoft.com/office/powerpoint/2010/main" val="1714090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本章要点</a:t>
            </a:r>
            <a:endParaRPr lang="zh-CN" altLang="en-US" dirty="0"/>
          </a:p>
        </p:txBody>
      </p:sp>
      <p:sp>
        <p:nvSpPr>
          <p:cNvPr id="3" name="内容占位符 2"/>
          <p:cNvSpPr>
            <a:spLocks noGrp="1"/>
          </p:cNvSpPr>
          <p:nvPr>
            <p:ph idx="1"/>
          </p:nvPr>
        </p:nvSpPr>
        <p:spPr/>
        <p:txBody>
          <a:bodyPr/>
          <a:lstStyle/>
          <a:p>
            <a:r>
              <a:rPr lang="zh-CN" altLang="zh-CN" dirty="0"/>
              <a:t>本章需要掌握的要点如下：</a:t>
            </a:r>
          </a:p>
          <a:p>
            <a:pPr marL="0" indent="0">
              <a:buNone/>
            </a:pPr>
            <a:r>
              <a:rPr lang="en-US" altLang="zh-CN" dirty="0"/>
              <a:t>	</a:t>
            </a:r>
            <a:r>
              <a:rPr lang="zh-CN" altLang="zh-CN" dirty="0"/>
              <a:t>·</a:t>
            </a:r>
            <a:r>
              <a:rPr lang="en-US" altLang="zh-CN" dirty="0"/>
              <a:t>RS232</a:t>
            </a:r>
            <a:r>
              <a:rPr lang="zh-CN" altLang="zh-CN" dirty="0"/>
              <a:t>串行通讯模块的电路设计与实现</a:t>
            </a:r>
          </a:p>
          <a:p>
            <a:pPr marL="0" indent="0">
              <a:buNone/>
            </a:pPr>
            <a:r>
              <a:rPr lang="en-US" altLang="zh-CN" dirty="0"/>
              <a:t>	</a:t>
            </a:r>
            <a:r>
              <a:rPr lang="zh-CN" altLang="zh-CN" dirty="0"/>
              <a:t>·</a:t>
            </a:r>
            <a:r>
              <a:rPr lang="en-US" altLang="zh-CN" dirty="0"/>
              <a:t>RS232</a:t>
            </a:r>
            <a:r>
              <a:rPr lang="zh-CN" altLang="zh-CN" dirty="0"/>
              <a:t>串行通讯模块的使用</a:t>
            </a:r>
          </a:p>
          <a:p>
            <a:r>
              <a:rPr lang="zh-CN" altLang="zh-CN" dirty="0"/>
              <a:t>本章需要了解的要点如下：</a:t>
            </a:r>
          </a:p>
          <a:p>
            <a:pPr marL="0" indent="0">
              <a:buNone/>
            </a:pPr>
            <a:r>
              <a:rPr lang="en-US" altLang="zh-CN" dirty="0" smtClean="0"/>
              <a:t>	</a:t>
            </a:r>
            <a:r>
              <a:rPr lang="zh-CN" altLang="zh-CN" dirty="0" smtClean="0"/>
              <a:t>·</a:t>
            </a:r>
            <a:r>
              <a:rPr lang="en-US" altLang="zh-CN" dirty="0"/>
              <a:t>RS232</a:t>
            </a:r>
            <a:r>
              <a:rPr lang="zh-CN" altLang="zh-CN" dirty="0"/>
              <a:t>串行通讯的基本原理</a:t>
            </a:r>
          </a:p>
          <a:p>
            <a:pPr marL="0" indent="0">
              <a:buNone/>
            </a:pPr>
            <a:r>
              <a:rPr lang="en-US" altLang="zh-CN" dirty="0" smtClean="0"/>
              <a:t>	</a:t>
            </a:r>
            <a:r>
              <a:rPr lang="zh-CN" altLang="zh-CN" dirty="0" smtClean="0"/>
              <a:t>·</a:t>
            </a:r>
            <a:r>
              <a:rPr lang="en-US" altLang="zh-CN" dirty="0"/>
              <a:t>RS232</a:t>
            </a:r>
            <a:r>
              <a:rPr lang="zh-CN" altLang="zh-CN" dirty="0"/>
              <a:t>串行通讯的简单项目规范</a:t>
            </a:r>
          </a:p>
          <a:p>
            <a:endParaRPr lang="zh-CN" altLang="en-US" dirty="0"/>
          </a:p>
        </p:txBody>
      </p:sp>
    </p:spTree>
    <p:extLst>
      <p:ext uri="{BB962C8B-B14F-4D97-AF65-F5344CB8AC3E}">
        <p14:creationId xmlns:p14="http://schemas.microsoft.com/office/powerpoint/2010/main" val="208778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r>
              <a:rPr lang="en-US" altLang="zh-CN" b="1" dirty="0"/>
              <a:t>8.1</a:t>
            </a:r>
            <a:r>
              <a:rPr lang="zh-CN" altLang="zh-CN" b="1" dirty="0"/>
              <a:t>串口通讯</a:t>
            </a:r>
            <a:r>
              <a:rPr lang="en-US" altLang="zh-CN" b="1" dirty="0"/>
              <a:t>RS-232</a:t>
            </a:r>
            <a:r>
              <a:rPr lang="zh-CN" altLang="zh-CN" b="1" dirty="0"/>
              <a:t>技术简介</a:t>
            </a:r>
          </a:p>
          <a:p>
            <a:r>
              <a:rPr lang="en-US" altLang="zh-CN" b="1" dirty="0"/>
              <a:t>8.2</a:t>
            </a:r>
            <a:r>
              <a:rPr lang="zh-CN" altLang="zh-CN" b="1" dirty="0"/>
              <a:t>简单串口通讯系统项目目标与项目规范</a:t>
            </a:r>
          </a:p>
          <a:p>
            <a:r>
              <a:rPr lang="en-US" altLang="zh-CN" b="1" dirty="0"/>
              <a:t>8.3</a:t>
            </a:r>
            <a:r>
              <a:rPr lang="zh-CN" altLang="zh-CN" b="1" dirty="0"/>
              <a:t>硬件系统设计与实现</a:t>
            </a:r>
          </a:p>
          <a:p>
            <a:r>
              <a:rPr lang="en-US" altLang="zh-CN" b="1" dirty="0"/>
              <a:t>8.4</a:t>
            </a:r>
            <a:r>
              <a:rPr lang="zh-CN" altLang="zh-CN" b="1" dirty="0"/>
              <a:t>软件系统设计与实现</a:t>
            </a:r>
          </a:p>
          <a:p>
            <a:r>
              <a:rPr lang="en-US" altLang="zh-CN" b="1" dirty="0"/>
              <a:t>8.5</a:t>
            </a:r>
            <a:r>
              <a:rPr lang="zh-CN" altLang="zh-CN" b="1" dirty="0"/>
              <a:t>系统联合调试</a:t>
            </a:r>
          </a:p>
          <a:p>
            <a:endParaRPr lang="zh-CN" altLang="en-US" dirty="0"/>
          </a:p>
        </p:txBody>
      </p:sp>
    </p:spTree>
    <p:extLst>
      <p:ext uri="{BB962C8B-B14F-4D97-AF65-F5344CB8AC3E}">
        <p14:creationId xmlns:p14="http://schemas.microsoft.com/office/powerpoint/2010/main" val="1894487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8.1</a:t>
            </a:r>
            <a:r>
              <a:rPr lang="zh-CN" altLang="zh-CN" b="1" dirty="0"/>
              <a:t>串口通讯</a:t>
            </a:r>
            <a:r>
              <a:rPr lang="en-US" altLang="zh-CN" b="1" dirty="0"/>
              <a:t>RS-232</a:t>
            </a:r>
            <a:r>
              <a:rPr lang="zh-CN" altLang="zh-CN" b="1" dirty="0"/>
              <a:t>技术简</a:t>
            </a:r>
            <a:r>
              <a:rPr lang="zh-CN" altLang="zh-CN" b="1" dirty="0" smtClean="0"/>
              <a:t>介</a:t>
            </a:r>
            <a:endParaRPr lang="zh-CN" altLang="en-US" dirty="0"/>
          </a:p>
        </p:txBody>
      </p:sp>
      <p:sp>
        <p:nvSpPr>
          <p:cNvPr id="3" name="内容占位符 2"/>
          <p:cNvSpPr>
            <a:spLocks noGrp="1"/>
          </p:cNvSpPr>
          <p:nvPr>
            <p:ph idx="1"/>
          </p:nvPr>
        </p:nvSpPr>
        <p:spPr>
          <a:xfrm>
            <a:off x="838200" y="1825625"/>
            <a:ext cx="10701130" cy="2189784"/>
          </a:xfrm>
        </p:spPr>
        <p:txBody>
          <a:bodyPr>
            <a:normAutofit fontScale="85000" lnSpcReduction="10000"/>
          </a:bodyPr>
          <a:lstStyle/>
          <a:p>
            <a:r>
              <a:rPr lang="en-US" altLang="zh-CN" dirty="0"/>
              <a:t>RS-232-C</a:t>
            </a:r>
            <a:r>
              <a:rPr lang="zh-CN" altLang="zh-CN" dirty="0"/>
              <a:t>是</a:t>
            </a:r>
            <a:r>
              <a:rPr lang="en-US" altLang="zh-CN" dirty="0">
                <a:hlinkClick r:id="rId2"/>
              </a:rPr>
              <a:t>美国电子工业协会</a:t>
            </a:r>
            <a:r>
              <a:rPr lang="en-US" altLang="zh-CN" dirty="0"/>
              <a:t>EIA</a:t>
            </a:r>
            <a:r>
              <a:rPr lang="zh-CN" altLang="zh-CN" dirty="0"/>
              <a:t>（</a:t>
            </a:r>
            <a:r>
              <a:rPr lang="en-US" altLang="zh-CN" dirty="0"/>
              <a:t>Electronic Industry Association</a:t>
            </a:r>
            <a:r>
              <a:rPr lang="zh-CN" altLang="zh-CN" dirty="0"/>
              <a:t>）制定的一种串行物理接口标准。</a:t>
            </a:r>
            <a:r>
              <a:rPr lang="en-US" altLang="zh-CN" dirty="0"/>
              <a:t>RS</a:t>
            </a:r>
            <a:r>
              <a:rPr lang="zh-CN" altLang="zh-CN" dirty="0"/>
              <a:t>是</a:t>
            </a:r>
            <a:r>
              <a:rPr lang="en-US" altLang="zh-CN" dirty="0">
                <a:hlinkClick r:id="rId3"/>
              </a:rPr>
              <a:t>英文</a:t>
            </a:r>
            <a:r>
              <a:rPr lang="en-US" altLang="zh-CN" dirty="0"/>
              <a:t>“</a:t>
            </a:r>
            <a:r>
              <a:rPr lang="zh-CN" altLang="zh-CN" dirty="0"/>
              <a:t>推荐标准</a:t>
            </a:r>
            <a:r>
              <a:rPr lang="en-US" altLang="zh-CN" dirty="0"/>
              <a:t>”</a:t>
            </a:r>
            <a:r>
              <a:rPr lang="zh-CN" altLang="zh-CN" dirty="0"/>
              <a:t>的缩写，</a:t>
            </a:r>
            <a:r>
              <a:rPr lang="en-US" altLang="zh-CN" dirty="0"/>
              <a:t>232</a:t>
            </a:r>
            <a:r>
              <a:rPr lang="zh-CN" altLang="zh-CN" dirty="0"/>
              <a:t>为标识号，</a:t>
            </a:r>
            <a:r>
              <a:rPr lang="en-US" altLang="zh-CN" dirty="0"/>
              <a:t>C</a:t>
            </a:r>
            <a:r>
              <a:rPr lang="zh-CN" altLang="zh-CN" dirty="0"/>
              <a:t>表示修改次数。</a:t>
            </a:r>
            <a:r>
              <a:rPr lang="en-US" altLang="zh-CN" dirty="0">
                <a:hlinkClick r:id="rId4"/>
              </a:rPr>
              <a:t>RS-232-C总线</a:t>
            </a:r>
            <a:r>
              <a:rPr lang="zh-CN" altLang="zh-CN" dirty="0"/>
              <a:t>标准设有</a:t>
            </a:r>
            <a:r>
              <a:rPr lang="en-US" altLang="zh-CN" dirty="0"/>
              <a:t>25</a:t>
            </a:r>
            <a:r>
              <a:rPr lang="zh-CN" altLang="zh-CN" dirty="0"/>
              <a:t>条信号线，包括一个主通道和一个辅助通道。在多数情况下主要使用主通道，对于一般双工通信，仅需几条信号线就可实现，如一条发送线、一条接收线及一条地线，并且目前通常只使用</a:t>
            </a:r>
            <a:r>
              <a:rPr lang="en-US" altLang="zh-CN" dirty="0"/>
              <a:t>9</a:t>
            </a:r>
            <a:r>
              <a:rPr lang="zh-CN" altLang="zh-CN" dirty="0"/>
              <a:t>针接头的</a:t>
            </a:r>
            <a:r>
              <a:rPr lang="en-US" altLang="zh-CN" dirty="0"/>
              <a:t>RS232</a:t>
            </a:r>
            <a:r>
              <a:rPr lang="zh-CN" altLang="zh-CN" dirty="0"/>
              <a:t>通讯线。</a:t>
            </a:r>
            <a:r>
              <a:rPr lang="en-US" altLang="zh-CN" dirty="0">
                <a:hlinkClick r:id="rId5"/>
              </a:rPr>
              <a:t>RS-232-C</a:t>
            </a:r>
            <a:r>
              <a:rPr lang="zh-CN" altLang="zh-CN" dirty="0"/>
              <a:t>标准规定的</a:t>
            </a:r>
            <a:r>
              <a:rPr lang="en-US" altLang="zh-CN" dirty="0">
                <a:hlinkClick r:id="rId6"/>
              </a:rPr>
              <a:t>数据传输速率</a:t>
            </a:r>
            <a:r>
              <a:rPr lang="zh-CN" altLang="zh-CN" dirty="0"/>
              <a:t>为</a:t>
            </a:r>
            <a:r>
              <a:rPr lang="en-US" altLang="zh-CN" dirty="0"/>
              <a:t>50</a:t>
            </a:r>
            <a:r>
              <a:rPr lang="zh-CN" altLang="zh-CN" dirty="0"/>
              <a:t>、</a:t>
            </a:r>
            <a:r>
              <a:rPr lang="en-US" altLang="zh-CN" dirty="0"/>
              <a:t>75</a:t>
            </a:r>
            <a:r>
              <a:rPr lang="zh-CN" altLang="zh-CN" dirty="0"/>
              <a:t>、</a:t>
            </a:r>
            <a:r>
              <a:rPr lang="en-US" altLang="zh-CN" dirty="0"/>
              <a:t>100</a:t>
            </a:r>
            <a:r>
              <a:rPr lang="zh-CN" altLang="zh-CN" dirty="0"/>
              <a:t>、</a:t>
            </a:r>
            <a:r>
              <a:rPr lang="en-US" altLang="zh-CN" dirty="0"/>
              <a:t>150</a:t>
            </a:r>
            <a:r>
              <a:rPr lang="zh-CN" altLang="zh-CN" dirty="0"/>
              <a:t>、</a:t>
            </a:r>
            <a:r>
              <a:rPr lang="en-US" altLang="zh-CN" dirty="0"/>
              <a:t>300</a:t>
            </a:r>
            <a:r>
              <a:rPr lang="zh-CN" altLang="zh-CN" dirty="0"/>
              <a:t>、</a:t>
            </a:r>
            <a:r>
              <a:rPr lang="en-US" altLang="zh-CN" dirty="0"/>
              <a:t>600</a:t>
            </a:r>
            <a:r>
              <a:rPr lang="zh-CN" altLang="zh-CN" dirty="0"/>
              <a:t>、</a:t>
            </a:r>
            <a:r>
              <a:rPr lang="en-US" altLang="zh-CN" dirty="0"/>
              <a:t>1200</a:t>
            </a:r>
            <a:r>
              <a:rPr lang="zh-CN" altLang="zh-CN" dirty="0"/>
              <a:t>、</a:t>
            </a:r>
            <a:r>
              <a:rPr lang="en-US" altLang="zh-CN" dirty="0"/>
              <a:t>2400</a:t>
            </a:r>
            <a:r>
              <a:rPr lang="zh-CN" altLang="zh-CN" dirty="0"/>
              <a:t>、</a:t>
            </a:r>
            <a:r>
              <a:rPr lang="en-US" altLang="zh-CN" dirty="0"/>
              <a:t>4800</a:t>
            </a:r>
            <a:r>
              <a:rPr lang="zh-CN" altLang="zh-CN" dirty="0"/>
              <a:t>、</a:t>
            </a:r>
            <a:r>
              <a:rPr lang="en-US" altLang="zh-CN" dirty="0"/>
              <a:t>9600</a:t>
            </a:r>
            <a:r>
              <a:rPr lang="zh-CN" altLang="zh-CN" dirty="0"/>
              <a:t>、</a:t>
            </a:r>
            <a:r>
              <a:rPr lang="en-US" altLang="zh-CN" dirty="0"/>
              <a:t>19200</a:t>
            </a:r>
            <a:r>
              <a:rPr lang="zh-CN" altLang="zh-CN" dirty="0"/>
              <a:t>、</a:t>
            </a:r>
            <a:r>
              <a:rPr lang="en-US" altLang="zh-CN" dirty="0"/>
              <a:t>38400</a:t>
            </a:r>
            <a:r>
              <a:rPr lang="en-US" altLang="zh-CN" dirty="0">
                <a:hlinkClick r:id="rId7"/>
              </a:rPr>
              <a:t>波特</a:t>
            </a:r>
            <a:endParaRPr lang="zh-CN" altLang="en-US" dirty="0"/>
          </a:p>
        </p:txBody>
      </p:sp>
      <p:pic>
        <p:nvPicPr>
          <p:cNvPr id="4" name="图片 3"/>
          <p:cNvPicPr/>
          <p:nvPr/>
        </p:nvPicPr>
        <p:blipFill>
          <a:blip r:embed="rId8" cstate="print">
            <a:extLst>
              <a:ext uri="{28A0092B-C50C-407E-A947-70E740481C1C}">
                <a14:useLocalDpi xmlns:a14="http://schemas.microsoft.com/office/drawing/2010/main" val="0"/>
              </a:ext>
            </a:extLst>
          </a:blip>
          <a:stretch>
            <a:fillRect/>
          </a:stretch>
        </p:blipFill>
        <p:spPr>
          <a:xfrm>
            <a:off x="2090833" y="3925956"/>
            <a:ext cx="8703063" cy="2842591"/>
          </a:xfrm>
          <a:prstGeom prst="rect">
            <a:avLst/>
          </a:prstGeom>
        </p:spPr>
      </p:pic>
    </p:spTree>
    <p:extLst>
      <p:ext uri="{BB962C8B-B14F-4D97-AF65-F5344CB8AC3E}">
        <p14:creationId xmlns:p14="http://schemas.microsoft.com/office/powerpoint/2010/main" val="3370175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8.2</a:t>
            </a:r>
            <a:r>
              <a:rPr lang="zh-CN" altLang="zh-CN" b="1" dirty="0"/>
              <a:t>简单串口通讯系统项目目标与项目规</a:t>
            </a:r>
            <a:r>
              <a:rPr lang="zh-CN" altLang="zh-CN" b="1" dirty="0" smtClean="0"/>
              <a:t>范</a:t>
            </a:r>
            <a:endParaRPr lang="zh-CN" altLang="en-US" dirty="0"/>
          </a:p>
        </p:txBody>
      </p:sp>
      <p:sp>
        <p:nvSpPr>
          <p:cNvPr id="3" name="内容占位符 2"/>
          <p:cNvSpPr>
            <a:spLocks noGrp="1"/>
          </p:cNvSpPr>
          <p:nvPr>
            <p:ph idx="1"/>
          </p:nvPr>
        </p:nvSpPr>
        <p:spPr/>
        <p:txBody>
          <a:bodyPr/>
          <a:lstStyle/>
          <a:p>
            <a:r>
              <a:rPr lang="en-US" altLang="zh-CN" b="1" dirty="0" smtClean="0"/>
              <a:t>8.2.1</a:t>
            </a:r>
            <a:r>
              <a:rPr lang="zh-CN" altLang="en-US" b="1" dirty="0" smtClean="0"/>
              <a:t>串口通讯</a:t>
            </a:r>
            <a:r>
              <a:rPr lang="zh-CN" altLang="en-US" b="1" dirty="0"/>
              <a:t>设</a:t>
            </a:r>
            <a:r>
              <a:rPr lang="zh-CN" altLang="en-US" b="1" dirty="0" smtClean="0"/>
              <a:t>计基本原理</a:t>
            </a:r>
            <a:endParaRPr lang="en-US" altLang="zh-CN" b="1" dirty="0" smtClean="0"/>
          </a:p>
          <a:p>
            <a:r>
              <a:rPr lang="zh-CN" altLang="zh-CN" dirty="0"/>
              <a:t>计算机与单片机稳定的通讯能够让计算机与单片机之间进行“交流”，也就是说计算机可以向单片机发送数据，单片机也可以向计算机发送数据，双方可以实现双向通讯。双向通讯的实际作用就是可以使用计算机系统控制单片机系统，当然也可以使用单片机系统控制计算机系统；最终，如果能够形成一个网络，则可以实现网络控制，以及分布式系统等应用目标</a:t>
            </a:r>
            <a:endParaRPr lang="zh-CN" altLang="en-US" dirty="0"/>
          </a:p>
        </p:txBody>
      </p:sp>
    </p:spTree>
    <p:extLst>
      <p:ext uri="{BB962C8B-B14F-4D97-AF65-F5344CB8AC3E}">
        <p14:creationId xmlns:p14="http://schemas.microsoft.com/office/powerpoint/2010/main" val="465515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8.2</a:t>
            </a:r>
            <a:r>
              <a:rPr lang="zh-CN" altLang="zh-CN" b="1" dirty="0"/>
              <a:t>简单串口通讯系统项目目标与项目规</a:t>
            </a:r>
            <a:r>
              <a:rPr lang="zh-CN" altLang="zh-CN" b="1" dirty="0" smtClean="0"/>
              <a:t>范</a:t>
            </a:r>
            <a:endParaRPr lang="zh-CN" altLang="en-US" dirty="0"/>
          </a:p>
        </p:txBody>
      </p:sp>
      <p:sp>
        <p:nvSpPr>
          <p:cNvPr id="3" name="内容占位符 2"/>
          <p:cNvSpPr>
            <a:spLocks noGrp="1"/>
          </p:cNvSpPr>
          <p:nvPr>
            <p:ph idx="1"/>
          </p:nvPr>
        </p:nvSpPr>
        <p:spPr>
          <a:xfrm>
            <a:off x="231913" y="2272886"/>
            <a:ext cx="3544957" cy="4316757"/>
          </a:xfrm>
        </p:spPr>
        <p:txBody>
          <a:bodyPr>
            <a:normAutofit fontScale="85000" lnSpcReduction="20000"/>
          </a:bodyPr>
          <a:lstStyle/>
          <a:p>
            <a:r>
              <a:rPr lang="en-US" altLang="zh-CN" b="1" dirty="0"/>
              <a:t>8.2.1</a:t>
            </a:r>
            <a:r>
              <a:rPr lang="zh-CN" altLang="en-US" b="1" dirty="0"/>
              <a:t>串口通讯设计基本原理</a:t>
            </a:r>
            <a:endParaRPr lang="en-US" altLang="zh-CN" b="1" dirty="0"/>
          </a:p>
          <a:p>
            <a:r>
              <a:rPr lang="zh-CN" altLang="zh-CN" dirty="0" smtClean="0"/>
              <a:t>本章需要完成的串行通讯模块，可以依照最简单、最基本的交叉连接方法进行物理线路的连接，希望连接的线最少，能够保证基本的双向传输的要求即可。即：上位机与单片机系统通过</a:t>
            </a:r>
            <a:r>
              <a:rPr lang="en-US" altLang="zh-CN" dirty="0" smtClean="0"/>
              <a:t>RS232</a:t>
            </a:r>
            <a:r>
              <a:rPr lang="zh-CN" altLang="zh-CN" dirty="0" smtClean="0"/>
              <a:t>串行通讯线进行连接，连接的时候仅仅使用其必须的三根线，</a:t>
            </a:r>
            <a:r>
              <a:rPr lang="en-US" altLang="zh-CN" dirty="0" smtClean="0"/>
              <a:t>RX</a:t>
            </a:r>
            <a:r>
              <a:rPr lang="zh-CN" altLang="zh-CN" dirty="0" smtClean="0"/>
              <a:t>、</a:t>
            </a:r>
            <a:r>
              <a:rPr lang="en-US" altLang="zh-CN" dirty="0" smtClean="0"/>
              <a:t>TX</a:t>
            </a:r>
            <a:r>
              <a:rPr lang="zh-CN" altLang="zh-CN" dirty="0" smtClean="0"/>
              <a:t>、</a:t>
            </a:r>
            <a:r>
              <a:rPr lang="en-US" altLang="zh-CN" dirty="0" smtClean="0"/>
              <a:t>GND</a:t>
            </a:r>
            <a:r>
              <a:rPr lang="zh-CN" altLang="zh-CN" dirty="0" smtClean="0"/>
              <a:t>。其典型的连接方式如图</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551506441"/>
              </p:ext>
            </p:extLst>
          </p:nvPr>
        </p:nvGraphicFramePr>
        <p:xfrm>
          <a:off x="5610810" y="2259081"/>
          <a:ext cx="4703475" cy="1603789"/>
        </p:xfrm>
        <a:graphic>
          <a:graphicData uri="http://schemas.openxmlformats.org/presentationml/2006/ole">
            <mc:AlternateContent xmlns:mc="http://schemas.openxmlformats.org/markup-compatibility/2006">
              <mc:Choice xmlns:v="urn:schemas-microsoft-com:vml" Requires="v">
                <p:oleObj spid="_x0000_s2062" name="Visio" r:id="rId4" imgW="2198153" imgH="758217" progId="Visio.Drawing.15">
                  <p:embed/>
                </p:oleObj>
              </mc:Choice>
              <mc:Fallback>
                <p:oleObj name="Visio" r:id="rId4" imgW="2198153" imgH="758217" progId="Visio.Drawing.15">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0810" y="2259081"/>
                        <a:ext cx="4703475" cy="1603789"/>
                      </a:xfrm>
                      <a:prstGeom prst="rect">
                        <a:avLst/>
                      </a:prstGeom>
                      <a:noFill/>
                    </p:spPr>
                  </p:pic>
                </p:oleObj>
              </mc:Fallback>
            </mc:AlternateContent>
          </a:graphicData>
        </a:graphic>
      </p:graphicFrame>
      <p:sp>
        <p:nvSpPr>
          <p:cNvPr id="5" name="矩形 4"/>
          <p:cNvSpPr/>
          <p:nvPr/>
        </p:nvSpPr>
        <p:spPr>
          <a:xfrm>
            <a:off x="4429539" y="4431264"/>
            <a:ext cx="7268818" cy="1938992"/>
          </a:xfrm>
          <a:prstGeom prst="rect">
            <a:avLst/>
          </a:prstGeom>
        </p:spPr>
        <p:txBody>
          <a:bodyPr wrap="square">
            <a:spAutoFit/>
          </a:bodyPr>
          <a:lstStyle/>
          <a:p>
            <a:r>
              <a:rPr lang="zh-CN" altLang="zh-CN" sz="2000" dirty="0">
                <a:cs typeface="Times New Roman" panose="02020603050405020304" pitchFamily="18" charset="0"/>
              </a:rPr>
              <a:t>在上图中，计算机作为上位机只需要提供</a:t>
            </a:r>
            <a:r>
              <a:rPr lang="en-US" altLang="zh-CN" sz="2000" dirty="0">
                <a:cs typeface="Times New Roman" panose="02020603050405020304" pitchFamily="18" charset="0"/>
              </a:rPr>
              <a:t>RX</a:t>
            </a:r>
            <a:r>
              <a:rPr lang="zh-CN" altLang="zh-CN" sz="2000" dirty="0">
                <a:cs typeface="Times New Roman" panose="02020603050405020304" pitchFamily="18" charset="0"/>
              </a:rPr>
              <a:t>、</a:t>
            </a:r>
            <a:r>
              <a:rPr lang="en-US" altLang="zh-CN" sz="2000" dirty="0">
                <a:cs typeface="Times New Roman" panose="02020603050405020304" pitchFamily="18" charset="0"/>
              </a:rPr>
              <a:t>TX</a:t>
            </a:r>
            <a:r>
              <a:rPr lang="zh-CN" altLang="zh-CN" sz="2000" dirty="0">
                <a:cs typeface="Times New Roman" panose="02020603050405020304" pitchFamily="18" charset="0"/>
              </a:rPr>
              <a:t>、</a:t>
            </a:r>
            <a:r>
              <a:rPr lang="en-US" altLang="zh-CN" sz="2000" dirty="0">
                <a:cs typeface="Times New Roman" panose="02020603050405020304" pitchFamily="18" charset="0"/>
              </a:rPr>
              <a:t>G</a:t>
            </a:r>
            <a:r>
              <a:rPr lang="zh-CN" altLang="zh-CN" sz="2000" dirty="0">
                <a:cs typeface="Times New Roman" panose="02020603050405020304" pitchFamily="18" charset="0"/>
              </a:rPr>
              <a:t>（</a:t>
            </a:r>
            <a:r>
              <a:rPr lang="en-US" altLang="zh-CN" sz="2000" dirty="0">
                <a:cs typeface="Times New Roman" panose="02020603050405020304" pitchFamily="18" charset="0"/>
              </a:rPr>
              <a:t>GND</a:t>
            </a:r>
            <a:r>
              <a:rPr lang="zh-CN" altLang="zh-CN" sz="2000" dirty="0">
                <a:cs typeface="Times New Roman" panose="02020603050405020304" pitchFamily="18" charset="0"/>
              </a:rPr>
              <a:t>地线）三根线，并与作为下位机的单片机系统进行连接即可。单片机也必须有</a:t>
            </a:r>
            <a:r>
              <a:rPr lang="en-US" altLang="zh-CN" sz="2000" dirty="0">
                <a:cs typeface="Times New Roman" panose="02020603050405020304" pitchFamily="18" charset="0"/>
              </a:rPr>
              <a:t>RX</a:t>
            </a:r>
            <a:r>
              <a:rPr lang="zh-CN" altLang="zh-CN" sz="2000" dirty="0">
                <a:cs typeface="Times New Roman" panose="02020603050405020304" pitchFamily="18" charset="0"/>
              </a:rPr>
              <a:t>、</a:t>
            </a:r>
            <a:r>
              <a:rPr lang="en-US" altLang="zh-CN" sz="2000" dirty="0">
                <a:cs typeface="Times New Roman" panose="02020603050405020304" pitchFamily="18" charset="0"/>
              </a:rPr>
              <a:t>TX</a:t>
            </a:r>
            <a:r>
              <a:rPr lang="zh-CN" altLang="zh-CN" sz="2000" dirty="0">
                <a:cs typeface="Times New Roman" panose="02020603050405020304" pitchFamily="18" charset="0"/>
              </a:rPr>
              <a:t>、</a:t>
            </a:r>
            <a:r>
              <a:rPr lang="en-US" altLang="zh-CN" sz="2000" dirty="0">
                <a:cs typeface="Times New Roman" panose="02020603050405020304" pitchFamily="18" charset="0"/>
              </a:rPr>
              <a:t>G</a:t>
            </a:r>
            <a:r>
              <a:rPr lang="zh-CN" altLang="zh-CN" sz="2000" dirty="0">
                <a:cs typeface="Times New Roman" panose="02020603050405020304" pitchFamily="18" charset="0"/>
              </a:rPr>
              <a:t>三根线，以提供连接到上位机的</a:t>
            </a:r>
            <a:r>
              <a:rPr lang="en-US" altLang="zh-CN" sz="2000" dirty="0">
                <a:cs typeface="Times New Roman" panose="02020603050405020304" pitchFamily="18" charset="0"/>
              </a:rPr>
              <a:t>RS232</a:t>
            </a:r>
            <a:r>
              <a:rPr lang="zh-CN" altLang="zh-CN" sz="2000" dirty="0">
                <a:cs typeface="Times New Roman" panose="02020603050405020304" pitchFamily="18" charset="0"/>
              </a:rPr>
              <a:t>线。连接的时候为交叉连线，也就是上位机的</a:t>
            </a:r>
            <a:r>
              <a:rPr lang="en-US" altLang="zh-CN" sz="2000" dirty="0">
                <a:cs typeface="Times New Roman" panose="02020603050405020304" pitchFamily="18" charset="0"/>
              </a:rPr>
              <a:t>RX</a:t>
            </a:r>
            <a:r>
              <a:rPr lang="zh-CN" altLang="zh-CN" sz="2000" dirty="0">
                <a:cs typeface="Times New Roman" panose="02020603050405020304" pitchFamily="18" charset="0"/>
              </a:rPr>
              <a:t>线连接到下位机的</a:t>
            </a:r>
            <a:r>
              <a:rPr lang="en-US" altLang="zh-CN" sz="2000" dirty="0">
                <a:cs typeface="Times New Roman" panose="02020603050405020304" pitchFamily="18" charset="0"/>
              </a:rPr>
              <a:t>TX</a:t>
            </a:r>
            <a:r>
              <a:rPr lang="zh-CN" altLang="zh-CN" sz="2000" dirty="0">
                <a:cs typeface="Times New Roman" panose="02020603050405020304" pitchFamily="18" charset="0"/>
              </a:rPr>
              <a:t>线，上位机的</a:t>
            </a:r>
            <a:r>
              <a:rPr lang="en-US" altLang="zh-CN" sz="2000" dirty="0">
                <a:cs typeface="Times New Roman" panose="02020603050405020304" pitchFamily="18" charset="0"/>
              </a:rPr>
              <a:t>TX</a:t>
            </a:r>
            <a:r>
              <a:rPr lang="zh-CN" altLang="zh-CN" sz="2000" dirty="0">
                <a:cs typeface="Times New Roman" panose="02020603050405020304" pitchFamily="18" charset="0"/>
              </a:rPr>
              <a:t>线连接到下位机的</a:t>
            </a:r>
            <a:r>
              <a:rPr lang="en-US" altLang="zh-CN" sz="2000" dirty="0">
                <a:cs typeface="Times New Roman" panose="02020603050405020304" pitchFamily="18" charset="0"/>
              </a:rPr>
              <a:t>RX</a:t>
            </a:r>
            <a:r>
              <a:rPr lang="zh-CN" altLang="zh-CN" sz="2000" dirty="0">
                <a:cs typeface="Times New Roman" panose="02020603050405020304" pitchFamily="18" charset="0"/>
              </a:rPr>
              <a:t>线，地线与地线直接相连，</a:t>
            </a:r>
            <a:r>
              <a:rPr lang="en-US" altLang="zh-CN" sz="2000" dirty="0">
                <a:cs typeface="Times New Roman" panose="02020603050405020304" pitchFamily="18" charset="0"/>
              </a:rPr>
              <a:t>RS232</a:t>
            </a:r>
            <a:r>
              <a:rPr lang="zh-CN" altLang="zh-CN" sz="2000" dirty="0">
                <a:cs typeface="Times New Roman" panose="02020603050405020304" pitchFamily="18" charset="0"/>
              </a:rPr>
              <a:t>接口中的其他线均可以无需连接</a:t>
            </a:r>
            <a:endParaRPr lang="zh-CN" altLang="en-US" sz="2000" dirty="0"/>
          </a:p>
        </p:txBody>
      </p:sp>
    </p:spTree>
    <p:extLst>
      <p:ext uri="{BB962C8B-B14F-4D97-AF65-F5344CB8AC3E}">
        <p14:creationId xmlns:p14="http://schemas.microsoft.com/office/powerpoint/2010/main" val="3253633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8.2</a:t>
            </a:r>
            <a:r>
              <a:rPr lang="zh-CN" altLang="zh-CN" b="1" dirty="0"/>
              <a:t>简单串口通讯系统项目目标与项目规范</a:t>
            </a:r>
            <a:endParaRPr lang="zh-CN" altLang="en-US" dirty="0"/>
          </a:p>
        </p:txBody>
      </p:sp>
      <p:sp>
        <p:nvSpPr>
          <p:cNvPr id="3" name="内容占位符 2"/>
          <p:cNvSpPr>
            <a:spLocks noGrp="1"/>
          </p:cNvSpPr>
          <p:nvPr>
            <p:ph idx="1"/>
          </p:nvPr>
        </p:nvSpPr>
        <p:spPr>
          <a:xfrm>
            <a:off x="838200" y="1825625"/>
            <a:ext cx="10820400" cy="4351338"/>
          </a:xfrm>
        </p:spPr>
        <p:txBody>
          <a:bodyPr/>
          <a:lstStyle/>
          <a:p>
            <a:r>
              <a:rPr lang="en-US" altLang="zh-CN" b="1" dirty="0" smtClean="0"/>
              <a:t>8.2.2</a:t>
            </a:r>
            <a:r>
              <a:rPr lang="zh-CN" altLang="en-US" b="1" dirty="0" smtClean="0"/>
              <a:t>串口通讯基本项目规范</a:t>
            </a:r>
            <a:endParaRPr lang="en-US" altLang="zh-CN" b="1" dirty="0" smtClean="0"/>
          </a:p>
          <a:p>
            <a:r>
              <a:rPr lang="en-US" altLang="zh-CN" dirty="0"/>
              <a:t>[</a:t>
            </a:r>
            <a:r>
              <a:rPr lang="zh-CN" altLang="zh-CN" dirty="0"/>
              <a:t>任务名称</a:t>
            </a:r>
            <a:r>
              <a:rPr lang="en-US" altLang="zh-CN" dirty="0"/>
              <a:t>]</a:t>
            </a:r>
            <a:r>
              <a:rPr lang="zh-CN" altLang="zh-CN" dirty="0"/>
              <a:t>串口通讯模块设计要求</a:t>
            </a:r>
          </a:p>
          <a:p>
            <a:r>
              <a:rPr lang="en-US" altLang="zh-CN" dirty="0"/>
              <a:t>[</a:t>
            </a:r>
            <a:r>
              <a:rPr lang="zh-CN" altLang="zh-CN" dirty="0"/>
              <a:t>目标简述</a:t>
            </a:r>
            <a:r>
              <a:rPr lang="en-US" altLang="zh-CN" dirty="0"/>
              <a:t>]</a:t>
            </a:r>
            <a:r>
              <a:rPr lang="zh-CN" altLang="zh-CN" dirty="0"/>
              <a:t>完成串口通讯模块的设计、实现以及基本应用</a:t>
            </a:r>
          </a:p>
          <a:p>
            <a:r>
              <a:rPr lang="en-US" altLang="zh-CN" dirty="0"/>
              <a:t>[</a:t>
            </a:r>
            <a:r>
              <a:rPr lang="zh-CN" altLang="zh-CN" dirty="0"/>
              <a:t>具体功能</a:t>
            </a:r>
            <a:r>
              <a:rPr lang="en-US" altLang="zh-CN" dirty="0"/>
              <a:t>]</a:t>
            </a:r>
            <a:endParaRPr lang="zh-CN" altLang="zh-CN" dirty="0"/>
          </a:p>
          <a:p>
            <a:pPr marL="0" lvl="0" indent="0">
              <a:buNone/>
            </a:pPr>
            <a:r>
              <a:rPr lang="en-US" altLang="zh-CN" dirty="0" smtClean="0"/>
              <a:t>	1</a:t>
            </a:r>
            <a:r>
              <a:rPr lang="zh-CN" altLang="en-US" dirty="0" smtClean="0"/>
              <a:t>、</a:t>
            </a:r>
            <a:r>
              <a:rPr lang="zh-CN" altLang="zh-CN" dirty="0" smtClean="0"/>
              <a:t>自</a:t>
            </a:r>
            <a:r>
              <a:rPr lang="zh-CN" altLang="zh-CN" dirty="0"/>
              <a:t>行设计串口通讯模块的原理图与</a:t>
            </a:r>
            <a:r>
              <a:rPr lang="en-US" altLang="zh-CN" dirty="0"/>
              <a:t>PCB</a:t>
            </a:r>
            <a:r>
              <a:rPr lang="zh-CN" altLang="zh-CN" dirty="0"/>
              <a:t>（串口通讯硬件与</a:t>
            </a:r>
            <a:r>
              <a:rPr lang="en-US" altLang="zh-CN" dirty="0"/>
              <a:t>USB</a:t>
            </a:r>
            <a:r>
              <a:rPr lang="zh-CN" altLang="zh-CN" dirty="0"/>
              <a:t>转串口通讯硬件）。</a:t>
            </a:r>
          </a:p>
          <a:p>
            <a:pPr marL="0" indent="0">
              <a:buNone/>
            </a:pPr>
            <a:r>
              <a:rPr lang="en-US" altLang="zh-CN" dirty="0"/>
              <a:t>	2</a:t>
            </a:r>
            <a:r>
              <a:rPr lang="zh-CN" altLang="zh-CN" dirty="0"/>
              <a:t>、依照设计的</a:t>
            </a:r>
            <a:r>
              <a:rPr lang="en-US" altLang="zh-CN" dirty="0"/>
              <a:t>PCB</a:t>
            </a:r>
            <a:r>
              <a:rPr lang="zh-CN" altLang="zh-CN" dirty="0"/>
              <a:t>来焊接</a:t>
            </a:r>
            <a:r>
              <a:rPr lang="en-US" altLang="zh-CN" dirty="0"/>
              <a:t>RS232</a:t>
            </a:r>
            <a:r>
              <a:rPr lang="zh-CN" altLang="zh-CN" dirty="0"/>
              <a:t>通讯模块电路板。</a:t>
            </a:r>
          </a:p>
          <a:p>
            <a:pPr marL="0" indent="0">
              <a:buNone/>
            </a:pPr>
            <a:r>
              <a:rPr lang="en-US" altLang="zh-CN" dirty="0"/>
              <a:t>	3</a:t>
            </a:r>
            <a:r>
              <a:rPr lang="zh-CN" altLang="zh-CN" dirty="0"/>
              <a:t>、依照设计的</a:t>
            </a:r>
            <a:r>
              <a:rPr lang="en-US" altLang="zh-CN" dirty="0"/>
              <a:t>PCB</a:t>
            </a:r>
            <a:r>
              <a:rPr lang="zh-CN" altLang="zh-CN" dirty="0"/>
              <a:t>来焊接</a:t>
            </a:r>
            <a:r>
              <a:rPr lang="en-US" altLang="zh-CN" dirty="0"/>
              <a:t>USB</a:t>
            </a:r>
            <a:r>
              <a:rPr lang="zh-CN" altLang="zh-CN" dirty="0"/>
              <a:t>到</a:t>
            </a:r>
            <a:r>
              <a:rPr lang="en-US" altLang="zh-CN" dirty="0"/>
              <a:t>RS232</a:t>
            </a:r>
            <a:r>
              <a:rPr lang="zh-CN" altLang="zh-CN" dirty="0"/>
              <a:t>串口转换通讯模块电路板</a:t>
            </a:r>
            <a:endParaRPr lang="zh-CN" altLang="en-US" dirty="0"/>
          </a:p>
        </p:txBody>
      </p:sp>
    </p:spTree>
    <p:extLst>
      <p:ext uri="{BB962C8B-B14F-4D97-AF65-F5344CB8AC3E}">
        <p14:creationId xmlns:p14="http://schemas.microsoft.com/office/powerpoint/2010/main" val="44934399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1501</Words>
  <Application>Microsoft Office PowerPoint</Application>
  <PresentationFormat>自定义</PresentationFormat>
  <Paragraphs>197</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Office 主题</vt:lpstr>
      <vt:lpstr>Visio</vt:lpstr>
      <vt:lpstr>传感器与综合控制技术</vt:lpstr>
      <vt:lpstr>PowerPoint 演示文稿</vt:lpstr>
      <vt:lpstr>Introduction</vt:lpstr>
      <vt:lpstr>本章要点</vt:lpstr>
      <vt:lpstr>目录</vt:lpstr>
      <vt:lpstr>8.1串口通讯RS-232技术简介</vt:lpstr>
      <vt:lpstr>8.2简单串口通讯系统项目目标与项目规范</vt:lpstr>
      <vt:lpstr>8.2简单串口通讯系统项目目标与项目规范</vt:lpstr>
      <vt:lpstr>8.2简单串口通讯系统项目目标与项目规范</vt:lpstr>
      <vt:lpstr>8.2简单串口通讯系统项目目标与项目规范</vt:lpstr>
      <vt:lpstr>8.2简单串口通讯系统项目目标与项目规范</vt:lpstr>
      <vt:lpstr>8.3硬件系统设计与实现</vt:lpstr>
      <vt:lpstr>8.3硬件系统设计与实现</vt:lpstr>
      <vt:lpstr>8.3硬件系统设计与实现</vt:lpstr>
      <vt:lpstr>8.3硬件系统设计与实现</vt:lpstr>
      <vt:lpstr>8.3硬件系统设计与实现</vt:lpstr>
      <vt:lpstr>8.3硬件系统设计与实现</vt:lpstr>
      <vt:lpstr>8.3硬件系统设计与实现</vt:lpstr>
      <vt:lpstr>8.4软件系统设计与实现</vt:lpstr>
      <vt:lpstr>8.4软件系统设计与实现</vt:lpstr>
      <vt:lpstr>8.4软件系统设计与实现</vt:lpstr>
      <vt:lpstr>8.4软件系统设计与实现</vt:lpstr>
      <vt:lpstr>8.4软件系统设计与实现</vt:lpstr>
      <vt:lpstr>8.5系统联合调试</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传感器与综合控制技术</dc:title>
  <dc:creator>Administrator</dc:creator>
  <cp:lastModifiedBy>微软用户</cp:lastModifiedBy>
  <cp:revision>18</cp:revision>
  <dcterms:created xsi:type="dcterms:W3CDTF">2017-02-11T14:16:17Z</dcterms:created>
  <dcterms:modified xsi:type="dcterms:W3CDTF">2017-02-15T01:41:42Z</dcterms:modified>
</cp:coreProperties>
</file>