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62" r:id="rId4"/>
    <p:sldId id="278" r:id="rId5"/>
    <p:sldId id="257" r:id="rId6"/>
    <p:sldId id="263" r:id="rId7"/>
    <p:sldId id="264" r:id="rId8"/>
    <p:sldId id="259" r:id="rId9"/>
    <p:sldId id="265" r:id="rId10"/>
    <p:sldId id="266" r:id="rId11"/>
    <p:sldId id="267" r:id="rId12"/>
    <p:sldId id="260" r:id="rId13"/>
    <p:sldId id="268" r:id="rId14"/>
    <p:sldId id="269" r:id="rId15"/>
    <p:sldId id="270" r:id="rId16"/>
    <p:sldId id="271" r:id="rId17"/>
    <p:sldId id="272" r:id="rId18"/>
    <p:sldId id="273" r:id="rId19"/>
    <p:sldId id="261" r:id="rId20"/>
    <p:sldId id="274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26" y="-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8C130-C127-4A3D-81F4-D025BD2630D7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3495-D136-40E0-A17F-E544FD458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670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8C130-C127-4A3D-81F4-D025BD2630D7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3495-D136-40E0-A17F-E544FD458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169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8C130-C127-4A3D-81F4-D025BD2630D7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3495-D136-40E0-A17F-E544FD458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454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8C130-C127-4A3D-81F4-D025BD2630D7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3495-D136-40E0-A17F-E544FD458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181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8C130-C127-4A3D-81F4-D025BD2630D7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3495-D136-40E0-A17F-E544FD458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844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8C130-C127-4A3D-81F4-D025BD2630D7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3495-D136-40E0-A17F-E544FD458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80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8C130-C127-4A3D-81F4-D025BD2630D7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3495-D136-40E0-A17F-E544FD458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163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8C130-C127-4A3D-81F4-D025BD2630D7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3495-D136-40E0-A17F-E544FD458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863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8C130-C127-4A3D-81F4-D025BD2630D7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3495-D136-40E0-A17F-E544FD458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431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8C130-C127-4A3D-81F4-D025BD2630D7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3495-D136-40E0-A17F-E544FD458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934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8C130-C127-4A3D-81F4-D025BD2630D7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3495-D136-40E0-A17F-E544FD458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663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8C130-C127-4A3D-81F4-D025BD2630D7}" type="datetimeFigureOut">
              <a:rPr lang="zh-CN" altLang="en-US" smtClean="0"/>
              <a:t>2017-2-15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B3495-D136-40E0-A17F-E544FD458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977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/>
              <a:t>传感器与综合控制技术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7160" y="401598"/>
            <a:ext cx="6888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高等职业教育“十三五”规划教材（物联网应用技术系列）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9014460" y="5911215"/>
            <a:ext cx="2667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中国水利水电出版社</a:t>
            </a:r>
            <a:endParaRPr lang="zh-CN" altLang="en-US" sz="20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300" y="5827455"/>
            <a:ext cx="609600" cy="51435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006973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5.2 </a:t>
            </a:r>
            <a:r>
              <a:rPr lang="zh-CN" altLang="zh-CN" b="1" dirty="0"/>
              <a:t>使用</a:t>
            </a:r>
            <a:r>
              <a:rPr lang="en-US" altLang="zh-CN" b="1" dirty="0"/>
              <a:t>DXP</a:t>
            </a:r>
            <a:r>
              <a:rPr lang="zh-CN" altLang="zh-CN" b="1" dirty="0"/>
              <a:t>软件设计光电开关模块</a:t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38325"/>
            <a:ext cx="10515600" cy="4351338"/>
          </a:xfrm>
        </p:spPr>
        <p:txBody>
          <a:bodyPr/>
          <a:lstStyle/>
          <a:p>
            <a:r>
              <a:rPr lang="en-US" altLang="zh-CN" dirty="0" smtClean="0"/>
              <a:t>5.2.1</a:t>
            </a:r>
            <a:r>
              <a:rPr lang="zh-CN" altLang="en-US" dirty="0" smtClean="0"/>
              <a:t>原理图设计</a:t>
            </a:r>
            <a:endParaRPr lang="en-US" altLang="zh-CN" dirty="0" smtClean="0"/>
          </a:p>
          <a:p>
            <a:r>
              <a:rPr lang="zh-CN" altLang="zh-CN" dirty="0"/>
              <a:t>设计原理图一般遵循的步骤为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zh-CN" altLang="zh-CN" dirty="0" smtClean="0"/>
              <a:t>新</a:t>
            </a:r>
            <a:r>
              <a:rPr lang="zh-CN" altLang="zh-CN" dirty="0"/>
              <a:t>建工</a:t>
            </a:r>
            <a:r>
              <a:rPr lang="zh-CN" altLang="zh-CN" dirty="0" smtClean="0"/>
              <a:t>程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保</a:t>
            </a:r>
            <a:r>
              <a:rPr lang="zh-CN" altLang="zh-CN" dirty="0"/>
              <a:t>存文</a:t>
            </a:r>
            <a:r>
              <a:rPr lang="zh-CN" altLang="zh-CN" dirty="0" smtClean="0"/>
              <a:t>件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放</a:t>
            </a:r>
            <a:r>
              <a:rPr lang="zh-CN" altLang="zh-CN" dirty="0"/>
              <a:t>置元</a:t>
            </a:r>
            <a:r>
              <a:rPr lang="zh-CN" altLang="zh-CN" dirty="0" smtClean="0"/>
              <a:t>件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设</a:t>
            </a:r>
            <a:r>
              <a:rPr lang="zh-CN" altLang="zh-CN" dirty="0"/>
              <a:t>置元件</a:t>
            </a:r>
            <a:r>
              <a:rPr lang="zh-CN" altLang="zh-CN" dirty="0" smtClean="0"/>
              <a:t>值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连线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操</a:t>
            </a:r>
            <a:r>
              <a:rPr lang="zh-CN" altLang="en-US" dirty="0" smtClean="0"/>
              <a:t>作演示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214" y="1690688"/>
            <a:ext cx="6179186" cy="43418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93347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5.2 </a:t>
            </a:r>
            <a:r>
              <a:rPr lang="zh-CN" altLang="zh-CN" b="1" dirty="0"/>
              <a:t>使用</a:t>
            </a:r>
            <a:r>
              <a:rPr lang="en-US" altLang="zh-CN" b="1" dirty="0"/>
              <a:t>DXP</a:t>
            </a:r>
            <a:r>
              <a:rPr lang="zh-CN" altLang="zh-CN" b="1" dirty="0"/>
              <a:t>软件设计光电开关模块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5.2.2</a:t>
            </a:r>
            <a:r>
              <a:rPr lang="zh-CN" altLang="en-US" dirty="0" smtClean="0"/>
              <a:t>电路板设计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操作演示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825625"/>
            <a:ext cx="4645025" cy="141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830002"/>
            <a:ext cx="4645025" cy="140779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6629400" y="5613400"/>
            <a:ext cx="4111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范例</a:t>
            </a:r>
            <a:r>
              <a:rPr lang="en-US" altLang="zh-CN" dirty="0" smtClean="0"/>
              <a:t>PCB</a:t>
            </a:r>
            <a:r>
              <a:rPr lang="zh-CN" altLang="en-US" dirty="0" smtClean="0"/>
              <a:t>设计的正反面图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7438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5.3 </a:t>
            </a:r>
            <a:r>
              <a:rPr lang="zh-CN" altLang="zh-CN" b="1" dirty="0"/>
              <a:t>实现光电开关模</a:t>
            </a:r>
            <a:r>
              <a:rPr lang="zh-CN" altLang="zh-CN" b="1" dirty="0" smtClean="0"/>
              <a:t>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9700" y="2320925"/>
            <a:ext cx="10515600" cy="4351338"/>
          </a:xfrm>
        </p:spPr>
        <p:txBody>
          <a:bodyPr/>
          <a:lstStyle/>
          <a:p>
            <a:r>
              <a:rPr lang="en-US" altLang="zh-CN" dirty="0" smtClean="0"/>
              <a:t>5.3.1</a:t>
            </a:r>
            <a:r>
              <a:rPr lang="zh-CN" altLang="en-US" dirty="0" smtClean="0"/>
              <a:t>硬件准备</a:t>
            </a:r>
            <a:endParaRPr lang="en-US" altLang="zh-CN" dirty="0" smtClean="0"/>
          </a:p>
          <a:p>
            <a:r>
              <a:rPr lang="zh-CN" altLang="en-US" dirty="0"/>
              <a:t>材料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 smtClean="0"/>
              <a:t>万</a:t>
            </a:r>
            <a:r>
              <a:rPr lang="zh-CN" altLang="zh-CN" dirty="0"/>
              <a:t>能板（俗称洞洞板</a:t>
            </a:r>
            <a:r>
              <a:rPr lang="zh-CN" altLang="zh-CN" dirty="0" smtClean="0"/>
              <a:t>）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 smtClean="0"/>
              <a:t>排针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1K</a:t>
            </a:r>
            <a:r>
              <a:rPr lang="zh-CN" altLang="zh-CN" dirty="0"/>
              <a:t>电</a:t>
            </a:r>
            <a:r>
              <a:rPr lang="zh-CN" altLang="zh-CN" dirty="0" smtClean="0"/>
              <a:t>阻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Led</a:t>
            </a:r>
            <a:r>
              <a:rPr lang="zh-CN" altLang="en-US" dirty="0" smtClean="0"/>
              <a:t>发光二极管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0.3/0.5mm</a:t>
            </a:r>
            <a:r>
              <a:rPr lang="zh-CN" altLang="en-US" dirty="0" smtClean="0"/>
              <a:t>直径实</a:t>
            </a:r>
            <a:r>
              <a:rPr lang="zh-CN" altLang="en-US" dirty="0"/>
              <a:t>芯线</a:t>
            </a:r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0" y="1690688"/>
            <a:ext cx="7061200" cy="1539875"/>
          </a:xfrm>
          <a:prstGeom prst="rect">
            <a:avLst/>
          </a:prstGeom>
          <a:noFill/>
        </p:spPr>
      </p:pic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0" y="3300413"/>
            <a:ext cx="5092700" cy="1255713"/>
          </a:xfrm>
          <a:prstGeom prst="rect">
            <a:avLst/>
          </a:prstGeom>
          <a:noFill/>
        </p:spPr>
      </p:pic>
      <p:pic>
        <p:nvPicPr>
          <p:cNvPr id="7" name="图片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0" y="4802187"/>
            <a:ext cx="1993900" cy="1587501"/>
          </a:xfrm>
          <a:prstGeom prst="rect">
            <a:avLst/>
          </a:prstGeom>
          <a:noFill/>
        </p:spPr>
      </p:pic>
      <p:pic>
        <p:nvPicPr>
          <p:cNvPr id="8" name="图片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5068" y="4699318"/>
            <a:ext cx="2962910" cy="16903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364903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5.3 </a:t>
            </a:r>
            <a:r>
              <a:rPr lang="zh-CN" altLang="zh-CN" b="1" dirty="0"/>
              <a:t>实现光电开关模块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000" y="1825624"/>
            <a:ext cx="11569700" cy="4867275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b="1" dirty="0" smtClean="0"/>
              <a:t>5.3.2</a:t>
            </a:r>
            <a:r>
              <a:rPr lang="zh-CN" altLang="en-US" b="1" dirty="0" smtClean="0"/>
              <a:t>硬件焊接与调试</a:t>
            </a:r>
            <a:endParaRPr lang="en-US" altLang="zh-CN" b="1" dirty="0" smtClean="0"/>
          </a:p>
          <a:p>
            <a:pPr marL="0" indent="0">
              <a:buNone/>
            </a:pPr>
            <a:r>
              <a:rPr lang="zh-CN" altLang="zh-CN" dirty="0"/>
              <a:t>焊接电路板的大原则如下：</a:t>
            </a:r>
          </a:p>
          <a:p>
            <a:pPr marL="0" indent="0">
              <a:buNone/>
            </a:pPr>
            <a:r>
              <a:rPr lang="en-US" altLang="zh-CN" dirty="0" smtClean="0"/>
              <a:t>	1</a:t>
            </a:r>
            <a:r>
              <a:rPr lang="zh-CN" altLang="zh-CN" dirty="0"/>
              <a:t>、观察电路板：焊盘、布线、过孔等是否完整。</a:t>
            </a:r>
          </a:p>
          <a:p>
            <a:pPr marL="0" indent="0">
              <a:buNone/>
            </a:pPr>
            <a:r>
              <a:rPr lang="en-US" altLang="zh-CN" dirty="0" smtClean="0"/>
              <a:t>	2</a:t>
            </a:r>
            <a:r>
              <a:rPr lang="zh-CN" altLang="zh-CN" dirty="0"/>
              <a:t>、观察电路板是否有短路现象，强烈推荐依照</a:t>
            </a:r>
            <a:r>
              <a:rPr lang="en-US" altLang="zh-CN" dirty="0"/>
              <a:t>PCB</a:t>
            </a:r>
            <a:r>
              <a:rPr lang="zh-CN" altLang="zh-CN" dirty="0"/>
              <a:t>以模块为单位、每个子线路均仔细查找一遍。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3</a:t>
            </a:r>
            <a:r>
              <a:rPr lang="zh-CN" altLang="zh-CN" dirty="0"/>
              <a:t>、依据</a:t>
            </a:r>
            <a:r>
              <a:rPr lang="en-US" altLang="zh-CN" dirty="0"/>
              <a:t>PCB</a:t>
            </a:r>
            <a:r>
              <a:rPr lang="zh-CN" altLang="zh-CN" dirty="0"/>
              <a:t>与到手的元器件，每个元件的封装均对照仔细查找一遍。</a:t>
            </a:r>
          </a:p>
          <a:p>
            <a:pPr marL="0" indent="0">
              <a:buNone/>
            </a:pPr>
            <a:r>
              <a:rPr lang="en-US" altLang="zh-CN" dirty="0" smtClean="0"/>
              <a:t>	4</a:t>
            </a:r>
            <a:r>
              <a:rPr lang="zh-CN" altLang="zh-CN" dirty="0"/>
              <a:t>、使用万用表检测电路板是否存在短路现象。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5</a:t>
            </a:r>
            <a:r>
              <a:rPr lang="zh-CN" altLang="zh-CN" dirty="0"/>
              <a:t>、以上对照无误或是已经解决问题之后，开始焊接。焊接的时候推荐电烙铁调整至</a:t>
            </a:r>
            <a:r>
              <a:rPr lang="en-US" altLang="zh-CN" dirty="0"/>
              <a:t>300</a:t>
            </a:r>
            <a:r>
              <a:rPr lang="zh-CN" altLang="zh-CN" dirty="0"/>
              <a:t>摄氏度。焊接电烙铁不能在焊盘上停留的时间过长，一般焊接一个点停留时间</a:t>
            </a:r>
            <a:r>
              <a:rPr lang="en-US" altLang="zh-CN" dirty="0"/>
              <a:t>5</a:t>
            </a:r>
            <a:r>
              <a:rPr lang="zh-CN" altLang="zh-CN" dirty="0"/>
              <a:t>秒钟之内。</a:t>
            </a:r>
          </a:p>
          <a:p>
            <a:pPr marL="0" indent="0">
              <a:buNone/>
            </a:pPr>
            <a:r>
              <a:rPr lang="en-US" altLang="zh-CN" dirty="0" smtClean="0"/>
              <a:t>	6</a:t>
            </a:r>
            <a:r>
              <a:rPr lang="zh-CN" altLang="zh-CN" dirty="0"/>
              <a:t>、元件全部焊接完毕之后，仔细观察每个焊点是否有可见虚焊现象，若有则补焊。</a:t>
            </a:r>
          </a:p>
          <a:p>
            <a:pPr marL="0" indent="0">
              <a:buNone/>
            </a:pPr>
            <a:r>
              <a:rPr lang="en-US" altLang="zh-CN" dirty="0" smtClean="0"/>
              <a:t>	7</a:t>
            </a:r>
            <a:r>
              <a:rPr lang="zh-CN" altLang="zh-CN" dirty="0"/>
              <a:t>、再次使用万用表检测是否存在短路现象。</a:t>
            </a:r>
          </a:p>
          <a:p>
            <a:pPr marL="0" indent="0">
              <a:buNone/>
            </a:pPr>
            <a:r>
              <a:rPr lang="en-US" altLang="zh-CN" dirty="0" smtClean="0"/>
              <a:t>	8</a:t>
            </a:r>
            <a:r>
              <a:rPr lang="zh-CN" altLang="zh-CN" dirty="0"/>
              <a:t>、通电测试。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2240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5.3 </a:t>
            </a:r>
            <a:r>
              <a:rPr lang="zh-CN" altLang="zh-CN" b="1" dirty="0"/>
              <a:t>实现光电开关模块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2100" y="1825624"/>
            <a:ext cx="11747500" cy="4892676"/>
          </a:xfrm>
        </p:spPr>
        <p:txBody>
          <a:bodyPr>
            <a:normAutofit fontScale="92500"/>
          </a:bodyPr>
          <a:lstStyle/>
          <a:p>
            <a:r>
              <a:rPr lang="en-US" altLang="zh-CN" b="1" dirty="0"/>
              <a:t>5.3.2</a:t>
            </a:r>
            <a:r>
              <a:rPr lang="zh-CN" altLang="en-US" b="1" dirty="0"/>
              <a:t>硬件焊接与调</a:t>
            </a:r>
            <a:r>
              <a:rPr lang="zh-CN" altLang="en-US" b="1" dirty="0" smtClean="0"/>
              <a:t>试</a:t>
            </a:r>
            <a:endParaRPr lang="en-US" altLang="zh-CN" b="1" dirty="0" smtClean="0"/>
          </a:p>
          <a:p>
            <a:r>
              <a:rPr lang="zh-CN" altLang="zh-CN" dirty="0"/>
              <a:t>焊接电路</a:t>
            </a:r>
            <a:r>
              <a:rPr lang="zh-CN" altLang="zh-CN" dirty="0" smtClean="0"/>
              <a:t>板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	1</a:t>
            </a:r>
            <a:r>
              <a:rPr lang="zh-CN" altLang="zh-CN" dirty="0"/>
              <a:t>、观察电路板：焊盘、布线、过孔等；洞洞板只需要观察焊盘是否完整。</a:t>
            </a:r>
          </a:p>
          <a:p>
            <a:pPr marL="0" indent="0">
              <a:buNone/>
            </a:pPr>
            <a:r>
              <a:rPr lang="en-US" altLang="zh-CN" dirty="0" smtClean="0"/>
              <a:t>	2</a:t>
            </a:r>
            <a:r>
              <a:rPr lang="zh-CN" altLang="zh-CN" dirty="0"/>
              <a:t>、使用</a:t>
            </a:r>
            <a:r>
              <a:rPr lang="en-US" altLang="zh-CN" dirty="0"/>
              <a:t>DXP</a:t>
            </a:r>
            <a:r>
              <a:rPr lang="zh-CN" altLang="zh-CN" dirty="0"/>
              <a:t>软件作为参考规划元件位置与布线。</a:t>
            </a:r>
          </a:p>
          <a:p>
            <a:pPr marL="0" indent="0">
              <a:buNone/>
            </a:pPr>
            <a:r>
              <a:rPr lang="en-US" altLang="zh-CN" dirty="0" smtClean="0"/>
              <a:t>	3</a:t>
            </a:r>
            <a:r>
              <a:rPr lang="zh-CN" altLang="zh-CN" dirty="0"/>
              <a:t>、使用电烙铁焊接。</a:t>
            </a:r>
          </a:p>
          <a:p>
            <a:pPr marL="0" indent="0">
              <a:buNone/>
            </a:pPr>
            <a:r>
              <a:rPr lang="en-US" altLang="zh-CN" dirty="0" smtClean="0"/>
              <a:t>	4</a:t>
            </a:r>
            <a:r>
              <a:rPr lang="zh-CN" altLang="zh-CN" dirty="0"/>
              <a:t>、使用万用表检测电路板是否短</a:t>
            </a:r>
            <a:r>
              <a:rPr lang="zh-CN" altLang="zh-CN" dirty="0" smtClean="0"/>
              <a:t>路</a:t>
            </a:r>
            <a:endParaRPr lang="en-US" altLang="zh-CN" dirty="0" smtClean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[</a:t>
            </a:r>
            <a:r>
              <a:rPr lang="zh-CN" altLang="en-US" dirty="0" smtClean="0"/>
              <a:t>注意</a:t>
            </a:r>
            <a:r>
              <a:rPr lang="en-US" altLang="zh-CN" dirty="0" smtClean="0"/>
              <a:t>]	</a:t>
            </a:r>
            <a:r>
              <a:rPr lang="zh-CN" altLang="en-US" dirty="0" smtClean="0"/>
              <a:t>焊接的电路板必须与设计的</a:t>
            </a:r>
            <a:r>
              <a:rPr lang="en-US" altLang="zh-CN" dirty="0" smtClean="0"/>
              <a:t>PCB</a:t>
            </a:r>
            <a:r>
              <a:rPr lang="zh-CN" altLang="en-US" dirty="0" smtClean="0"/>
              <a:t>图尽量保持完全一致！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	</a:t>
            </a:r>
            <a:r>
              <a:rPr lang="zh-CN" altLang="en-US" dirty="0" smtClean="0"/>
              <a:t>这是因为如果你讲</a:t>
            </a:r>
            <a:r>
              <a:rPr lang="en-US" altLang="zh-CN" dirty="0" smtClean="0"/>
              <a:t>PCB</a:t>
            </a:r>
            <a:r>
              <a:rPr lang="zh-CN" altLang="en-US" dirty="0" smtClean="0"/>
              <a:t>图送到淘宝去制版，则你画图画成什么样子，最后制版完成到手的实际电路就是这样的东西。因此请务必必须保持完全一致！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93973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5.3 </a:t>
            </a:r>
            <a:r>
              <a:rPr lang="zh-CN" altLang="zh-CN" b="1" dirty="0"/>
              <a:t>实现光电开关模块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102167"/>
            <a:ext cx="7353300" cy="4638675"/>
          </a:xfrm>
        </p:spPr>
        <p:txBody>
          <a:bodyPr>
            <a:normAutofit/>
          </a:bodyPr>
          <a:lstStyle/>
          <a:p>
            <a:r>
              <a:rPr lang="en-US" altLang="zh-CN" b="1" dirty="0"/>
              <a:t>5.3.2</a:t>
            </a:r>
            <a:r>
              <a:rPr lang="zh-CN" altLang="en-US" b="1" dirty="0"/>
              <a:t>硬件焊接与调试</a:t>
            </a:r>
            <a:endParaRPr lang="en-US" altLang="zh-CN" b="1" dirty="0"/>
          </a:p>
          <a:p>
            <a:r>
              <a:rPr lang="zh-CN" altLang="en-US" dirty="0" smtClean="0"/>
              <a:t>第一步：</a:t>
            </a:r>
            <a:r>
              <a:rPr lang="zh-CN" altLang="zh-CN" dirty="0" smtClean="0"/>
              <a:t>观</a:t>
            </a:r>
            <a:r>
              <a:rPr lang="zh-CN" altLang="zh-CN" dirty="0"/>
              <a:t>察万能板的焊点完整情况。这里尤其注意有很多万能板放置时间较长，焊盘存在氧化迹象，因此可能需要使用工具（例如小裁纸刀）稍微刮一下焊盘表面，把氧化层刮掉以便于焊接。裁剪为合适大小的万能</a:t>
            </a:r>
            <a:r>
              <a:rPr lang="zh-CN" altLang="zh-CN" dirty="0" smtClean="0"/>
              <a:t>板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[</a:t>
            </a:r>
            <a:r>
              <a:rPr lang="zh-CN" altLang="en-US" dirty="0" smtClean="0"/>
              <a:t>注意</a:t>
            </a:r>
            <a:r>
              <a:rPr lang="en-US" altLang="zh-CN" dirty="0" smtClean="0"/>
              <a:t>]	</a:t>
            </a:r>
            <a:r>
              <a:rPr lang="zh-CN" altLang="en-US" dirty="0" smtClean="0"/>
              <a:t>右边图中的焊盘白亮的好！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		</a:t>
            </a:r>
            <a:r>
              <a:rPr lang="zh-CN" altLang="en-US" dirty="0" smtClean="0"/>
              <a:t>如果有氧化，颜色就不会这么白亮</a:t>
            </a:r>
            <a:endParaRPr lang="zh-CN" altLang="en-US" dirty="0"/>
          </a:p>
        </p:txBody>
      </p:sp>
      <p:pic>
        <p:nvPicPr>
          <p:cNvPr id="4" name="图片 3" descr="万能板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300" y="2768600"/>
            <a:ext cx="4838700" cy="2984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309986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5.3 </a:t>
            </a:r>
            <a:r>
              <a:rPr lang="zh-CN" altLang="zh-CN" b="1" dirty="0"/>
              <a:t>实现光电开关模块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5.3.2</a:t>
            </a:r>
            <a:r>
              <a:rPr lang="zh-CN" altLang="en-US" b="1" dirty="0"/>
              <a:t>硬件焊接与调试</a:t>
            </a:r>
            <a:endParaRPr lang="en-US" altLang="zh-CN" b="1" dirty="0"/>
          </a:p>
          <a:p>
            <a:r>
              <a:rPr lang="zh-CN" altLang="zh-CN" dirty="0"/>
              <a:t>第二步：对照</a:t>
            </a:r>
            <a:r>
              <a:rPr lang="en-US" altLang="zh-CN" dirty="0"/>
              <a:t>PCB</a:t>
            </a:r>
            <a:r>
              <a:rPr lang="zh-CN" altLang="zh-CN" dirty="0"/>
              <a:t>图来规划元器件的布局与位置，其对比如</a:t>
            </a:r>
            <a:r>
              <a:rPr lang="zh-CN" altLang="zh-CN" dirty="0" smtClean="0"/>
              <a:t>下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这就是前述说的</a:t>
            </a:r>
            <a:r>
              <a:rPr lang="en-US" altLang="zh-CN" dirty="0" smtClean="0"/>
              <a:t>PCB</a:t>
            </a:r>
            <a:r>
              <a:rPr lang="zh-CN" altLang="en-US" dirty="0" smtClean="0"/>
              <a:t>图设计成什么样子，硬件就是什么样子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030" y="2928938"/>
            <a:ext cx="8446770" cy="23923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116579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5.3 </a:t>
            </a:r>
            <a:r>
              <a:rPr lang="zh-CN" altLang="zh-CN" b="1" dirty="0"/>
              <a:t>实现光电开关模块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06525"/>
            <a:ext cx="10515600" cy="4351338"/>
          </a:xfrm>
        </p:spPr>
        <p:txBody>
          <a:bodyPr/>
          <a:lstStyle/>
          <a:p>
            <a:r>
              <a:rPr lang="en-US" altLang="zh-CN" b="1" dirty="0"/>
              <a:t>5.3.2</a:t>
            </a:r>
            <a:r>
              <a:rPr lang="zh-CN" altLang="en-US" b="1" dirty="0"/>
              <a:t>硬件焊接与调试</a:t>
            </a:r>
            <a:endParaRPr lang="en-US" altLang="zh-CN" b="1" dirty="0"/>
          </a:p>
          <a:p>
            <a:r>
              <a:rPr lang="zh-CN" altLang="zh-CN" dirty="0"/>
              <a:t>第三步：使用电烙铁进行焊接，焊接之后的实物图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1176924" y="2608382"/>
            <a:ext cx="9582933" cy="3650791"/>
            <a:chOff x="1176924" y="2608382"/>
            <a:chExt cx="9582933" cy="3650791"/>
          </a:xfrm>
        </p:grpSpPr>
        <p:pic>
          <p:nvPicPr>
            <p:cNvPr id="4" name="图片 3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6924" y="2608382"/>
              <a:ext cx="9545877" cy="1947623"/>
            </a:xfrm>
            <a:prstGeom prst="rect">
              <a:avLst/>
            </a:prstGeom>
            <a:noFill/>
          </p:spPr>
        </p:pic>
        <p:pic>
          <p:nvPicPr>
            <p:cNvPr id="5" name="图片 4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7545" y="4688225"/>
              <a:ext cx="4722312" cy="15559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图片 5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3979" y="4688225"/>
              <a:ext cx="4735883" cy="157094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4458028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5.3 </a:t>
            </a:r>
            <a:r>
              <a:rPr lang="zh-CN" altLang="zh-CN" b="1" dirty="0"/>
              <a:t>实现光电开关模块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260" y="1825625"/>
            <a:ext cx="5549030" cy="4913378"/>
          </a:xfrm>
        </p:spPr>
        <p:txBody>
          <a:bodyPr>
            <a:normAutofit/>
          </a:bodyPr>
          <a:lstStyle/>
          <a:p>
            <a:r>
              <a:rPr lang="en-US" altLang="zh-CN" b="1" dirty="0"/>
              <a:t>5.3.2</a:t>
            </a:r>
            <a:r>
              <a:rPr lang="zh-CN" altLang="en-US" b="1" dirty="0"/>
              <a:t>硬件焊接与调试</a:t>
            </a:r>
            <a:endParaRPr lang="en-US" altLang="zh-CN" b="1" dirty="0"/>
          </a:p>
          <a:p>
            <a:r>
              <a:rPr lang="zh-CN" altLang="zh-CN" dirty="0"/>
              <a:t>第四步：使用万用表检测模块是否短路。将万用表调整至蜂鸣器档，将任意正负表笔分别连接到电源与地线，若存在短路现象则万用表报警，若不存在短路现象则万用表不会报警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[Focus]</a:t>
            </a:r>
            <a:r>
              <a:rPr lang="zh-CN" altLang="en-US" dirty="0" smtClean="0"/>
              <a:t>短路的电路模块接到单片机板子上，有可能把你的单片机板子烧掉。所以对焊接完成模块的短路测试是必要的。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107" y="365125"/>
            <a:ext cx="5060515" cy="62504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74088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5.4 </a:t>
            </a:r>
            <a:r>
              <a:rPr lang="zh-CN" altLang="zh-CN" b="1" dirty="0"/>
              <a:t>模块测</a:t>
            </a:r>
            <a:r>
              <a:rPr lang="zh-CN" altLang="zh-CN" b="1" dirty="0" smtClean="0"/>
              <a:t>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5.4 </a:t>
            </a:r>
            <a:r>
              <a:rPr lang="zh-CN" altLang="zh-CN" b="1" dirty="0"/>
              <a:t>模块测</a:t>
            </a:r>
            <a:r>
              <a:rPr lang="zh-CN" altLang="zh-CN" b="1" dirty="0" smtClean="0"/>
              <a:t>试</a:t>
            </a:r>
            <a:endParaRPr lang="en-US" altLang="zh-CN" b="1" dirty="0" smtClean="0"/>
          </a:p>
          <a:p>
            <a:r>
              <a:rPr lang="en-US" altLang="zh-CN" dirty="0" smtClean="0"/>
              <a:t>        </a:t>
            </a:r>
            <a:r>
              <a:rPr lang="zh-CN" altLang="zh-CN" dirty="0" smtClean="0"/>
              <a:t>模</a:t>
            </a:r>
            <a:r>
              <a:rPr lang="zh-CN" altLang="zh-CN" dirty="0"/>
              <a:t>块测试通常有很多方法</a:t>
            </a:r>
            <a:r>
              <a:rPr lang="zh-CN" altLang="zh-CN" dirty="0" smtClean="0"/>
              <a:t>，</a:t>
            </a:r>
            <a:endParaRPr lang="en-US" altLang="zh-CN" dirty="0" smtClean="0"/>
          </a:p>
          <a:p>
            <a:r>
              <a:rPr lang="zh-CN" altLang="zh-CN" dirty="0" smtClean="0"/>
              <a:t>如</a:t>
            </a:r>
            <a:r>
              <a:rPr lang="zh-CN" altLang="zh-CN" dirty="0"/>
              <a:t>果</a:t>
            </a:r>
            <a:r>
              <a:rPr lang="zh-CN" altLang="zh-CN" b="1" dirty="0">
                <a:solidFill>
                  <a:srgbClr val="FF0000"/>
                </a:solidFill>
              </a:rPr>
              <a:t>已有现成的固件</a:t>
            </a:r>
            <a:r>
              <a:rPr lang="zh-CN" altLang="zh-CN" dirty="0"/>
              <a:t>，则将固件刷机然后连接模块进行功能测试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如</a:t>
            </a:r>
            <a:r>
              <a:rPr lang="zh-CN" altLang="zh-CN" dirty="0"/>
              <a:t>果</a:t>
            </a:r>
            <a:r>
              <a:rPr lang="zh-CN" altLang="zh-CN" b="1" dirty="0">
                <a:solidFill>
                  <a:srgbClr val="FF0000"/>
                </a:solidFill>
              </a:rPr>
              <a:t>没有现成的固</a:t>
            </a:r>
            <a:r>
              <a:rPr lang="zh-CN" altLang="zh-CN" b="1" dirty="0" smtClean="0">
                <a:solidFill>
                  <a:srgbClr val="FF0000"/>
                </a:solidFill>
              </a:rPr>
              <a:t>件</a:t>
            </a:r>
            <a:r>
              <a:rPr lang="zh-CN" altLang="en-US" b="1" dirty="0" smtClean="0">
                <a:solidFill>
                  <a:srgbClr val="FF0000"/>
                </a:solidFill>
              </a:rPr>
              <a:t>，</a:t>
            </a:r>
            <a:r>
              <a:rPr lang="zh-CN" altLang="zh-CN" dirty="0" smtClean="0"/>
              <a:t>则</a:t>
            </a:r>
            <a:r>
              <a:rPr lang="zh-CN" altLang="zh-CN" dirty="0"/>
              <a:t>需要自行编写软件进行测试，这种方法相对复杂。这是由于当模块硬件出现问题的时候需要对问题进行查找，有点时候是软件编程出现问题，有的时候是硬件模块本身的问题。但是嵌入式系统开发当中大多数使用这种方法来进行测试工作。</a:t>
            </a:r>
            <a:endParaRPr lang="zh-CN" altLang="zh-CN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1572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08760" y="2702878"/>
            <a:ext cx="9144000" cy="1655762"/>
          </a:xfrm>
        </p:spPr>
        <p:txBody>
          <a:bodyPr>
            <a:normAutofit/>
          </a:bodyPr>
          <a:lstStyle/>
          <a:p>
            <a:r>
              <a:rPr lang="zh-CN" altLang="zh-CN" sz="3600" b="1" dirty="0"/>
              <a:t>第五章：光电开关模</a:t>
            </a:r>
            <a:r>
              <a:rPr lang="zh-CN" altLang="zh-CN" sz="3600" b="1" dirty="0" smtClean="0"/>
              <a:t>块</a:t>
            </a:r>
            <a:endParaRPr lang="zh-CN" altLang="zh-CN" sz="3600" b="1" dirty="0"/>
          </a:p>
        </p:txBody>
      </p:sp>
    </p:spTree>
    <p:extLst>
      <p:ext uri="{BB962C8B-B14F-4D97-AF65-F5344CB8AC3E}">
        <p14:creationId xmlns:p14="http://schemas.microsoft.com/office/powerpoint/2010/main" val="13023320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5.4 </a:t>
            </a:r>
            <a:r>
              <a:rPr lang="zh-CN" altLang="zh-CN" b="1" dirty="0"/>
              <a:t>模块测</a:t>
            </a:r>
            <a:r>
              <a:rPr lang="zh-CN" altLang="zh-CN" b="1" dirty="0" smtClean="0"/>
              <a:t>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5.4 </a:t>
            </a:r>
            <a:r>
              <a:rPr lang="zh-CN" altLang="zh-CN" b="1" dirty="0"/>
              <a:t>模块测</a:t>
            </a:r>
            <a:r>
              <a:rPr lang="zh-CN" altLang="zh-CN" b="1" dirty="0" smtClean="0"/>
              <a:t>试</a:t>
            </a:r>
            <a:endParaRPr lang="en-US" altLang="zh-CN" b="1" dirty="0" smtClean="0"/>
          </a:p>
          <a:p>
            <a:r>
              <a:rPr lang="zh-CN" altLang="zh-CN" dirty="0"/>
              <a:t>模块测试的基本步骤为：</a:t>
            </a:r>
          </a:p>
          <a:p>
            <a:r>
              <a:rPr lang="zh-CN" altLang="zh-CN" dirty="0"/>
              <a:t>第一步：连接好硬件核心板与硬件模块</a:t>
            </a:r>
          </a:p>
          <a:p>
            <a:r>
              <a:rPr lang="zh-CN" altLang="zh-CN" dirty="0"/>
              <a:t>第二步：新建一个工程，并编写代码</a:t>
            </a:r>
          </a:p>
          <a:p>
            <a:r>
              <a:rPr lang="zh-CN" altLang="zh-CN" dirty="0"/>
              <a:t>第三步：编译软件并生成</a:t>
            </a:r>
            <a:r>
              <a:rPr lang="en-US" altLang="zh-CN" dirty="0"/>
              <a:t>hex</a:t>
            </a:r>
            <a:r>
              <a:rPr lang="zh-CN" altLang="zh-CN" dirty="0"/>
              <a:t>文件</a:t>
            </a:r>
          </a:p>
          <a:p>
            <a:r>
              <a:rPr lang="zh-CN" altLang="zh-CN" dirty="0"/>
              <a:t>第四步：下载</a:t>
            </a:r>
            <a:r>
              <a:rPr lang="en-US" altLang="zh-CN" dirty="0"/>
              <a:t>hex</a:t>
            </a:r>
            <a:r>
              <a:rPr lang="zh-CN" altLang="zh-CN" dirty="0"/>
              <a:t>文件到核心板</a:t>
            </a:r>
          </a:p>
          <a:p>
            <a:r>
              <a:rPr lang="zh-CN" altLang="zh-CN" dirty="0"/>
              <a:t>第五步：观察模块的基本行为是否正确，若不正确则从第一步开始查找问题，并重复上述步骤。</a:t>
            </a:r>
            <a:endParaRPr lang="zh-CN" altLang="zh-CN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89074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5.4 </a:t>
            </a:r>
            <a:r>
              <a:rPr lang="zh-CN" altLang="zh-CN" b="1" dirty="0"/>
              <a:t>模块测</a:t>
            </a:r>
            <a:r>
              <a:rPr lang="zh-CN" altLang="zh-CN" b="1" dirty="0" smtClean="0"/>
              <a:t>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25625"/>
            <a:ext cx="10515600" cy="4351338"/>
          </a:xfrm>
        </p:spPr>
        <p:txBody>
          <a:bodyPr/>
          <a:lstStyle/>
          <a:p>
            <a:r>
              <a:rPr lang="en-US" altLang="zh-CN" b="1" dirty="0"/>
              <a:t>5.4 </a:t>
            </a:r>
            <a:r>
              <a:rPr lang="zh-CN" altLang="zh-CN" b="1" dirty="0"/>
              <a:t>模块测</a:t>
            </a:r>
            <a:r>
              <a:rPr lang="zh-CN" altLang="zh-CN" b="1" dirty="0" smtClean="0"/>
              <a:t>试</a:t>
            </a:r>
            <a:endParaRPr lang="en-US" altLang="zh-CN" b="1" dirty="0" smtClean="0"/>
          </a:p>
          <a:p>
            <a:r>
              <a:rPr lang="zh-CN" altLang="zh-CN" dirty="0"/>
              <a:t>连接好的示意</a:t>
            </a:r>
            <a:r>
              <a:rPr lang="zh-CN" altLang="zh-CN" dirty="0" smtClean="0"/>
              <a:t>图</a:t>
            </a:r>
            <a:r>
              <a:rPr lang="en-US" altLang="zh-CN" dirty="0" smtClean="0"/>
              <a:t> </a:t>
            </a:r>
            <a:r>
              <a:rPr lang="zh-CN" altLang="en-US" dirty="0" smtClean="0"/>
              <a:t>与  实际连接图</a:t>
            </a:r>
            <a:endParaRPr lang="zh-CN" altLang="zh-CN" b="1" dirty="0"/>
          </a:p>
          <a:p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72" y="4522919"/>
            <a:ext cx="5800813" cy="1269166"/>
          </a:xfrm>
          <a:prstGeom prst="rect">
            <a:avLst/>
          </a:prstGeom>
          <a:noFill/>
        </p:spPr>
      </p:pic>
      <p:pic>
        <p:nvPicPr>
          <p:cNvPr id="5" name="图片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285" y="225468"/>
            <a:ext cx="6162805" cy="64509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006376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5.4 </a:t>
            </a:r>
            <a:r>
              <a:rPr lang="zh-CN" altLang="zh-CN" b="1" dirty="0"/>
              <a:t>模块测</a:t>
            </a:r>
            <a:r>
              <a:rPr lang="zh-CN" altLang="zh-CN" b="1" dirty="0" smtClean="0"/>
              <a:t>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1189" y="1532307"/>
            <a:ext cx="11849622" cy="4351338"/>
          </a:xfrm>
        </p:spPr>
        <p:txBody>
          <a:bodyPr/>
          <a:lstStyle/>
          <a:p>
            <a:r>
              <a:rPr lang="en-US" altLang="zh-CN" b="1" dirty="0"/>
              <a:t>5.4 </a:t>
            </a:r>
            <a:r>
              <a:rPr lang="zh-CN" altLang="zh-CN" b="1" dirty="0"/>
              <a:t>模块测</a:t>
            </a:r>
            <a:r>
              <a:rPr lang="zh-CN" altLang="zh-CN" b="1" dirty="0" smtClean="0"/>
              <a:t>试</a:t>
            </a:r>
            <a:endParaRPr lang="en-US" altLang="zh-CN" b="1" dirty="0" smtClean="0"/>
          </a:p>
          <a:p>
            <a:r>
              <a:rPr lang="zh-CN" altLang="zh-CN" dirty="0"/>
              <a:t>第二步：新建一个工程，并编写代码的过程与前述章节一致。由于需要测试的模块为光电开关模块，该模块为输入模块，提供给单片机输入开关信号（也可理解为</a:t>
            </a:r>
            <a:r>
              <a:rPr lang="en-US" altLang="zh-CN" dirty="0"/>
              <a:t>0</a:t>
            </a:r>
            <a:r>
              <a:rPr lang="zh-CN" altLang="zh-CN" dirty="0"/>
              <a:t>、</a:t>
            </a:r>
            <a:r>
              <a:rPr lang="en-US" altLang="zh-CN" dirty="0"/>
              <a:t>1</a:t>
            </a:r>
            <a:r>
              <a:rPr lang="zh-CN" altLang="zh-CN" dirty="0"/>
              <a:t>信号）。因此编写的测试代码只需要能够成功获取该信号，那么这里获取该信号成功之后应该有标示，典型的方法为点亮或熄灭</a:t>
            </a:r>
            <a:r>
              <a:rPr lang="en-US" altLang="zh-CN" dirty="0"/>
              <a:t>LED</a:t>
            </a:r>
            <a:r>
              <a:rPr lang="zh-CN" altLang="zh-CN" dirty="0"/>
              <a:t>发光二极管。依据核心板上的资源</a:t>
            </a:r>
            <a:endParaRPr lang="zh-CN" altLang="zh-CN" b="1" dirty="0"/>
          </a:p>
          <a:p>
            <a:endParaRPr lang="zh-CN" altLang="en-US" dirty="0"/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1022175" y="4318805"/>
            <a:ext cx="4589485" cy="193168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just">
              <a:spcAft>
                <a:spcPts val="0"/>
              </a:spcAft>
            </a:pP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在无限循环中做</a:t>
            </a:r>
          </a:p>
          <a:p>
            <a:pPr indent="276225" algn="just">
              <a:spcAft>
                <a:spcPts val="0"/>
              </a:spcAft>
            </a:pP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如果检测到光电开关模块有输入信号</a:t>
            </a:r>
          </a:p>
          <a:p>
            <a:pPr indent="276225" algn="just">
              <a:spcAft>
                <a:spcPts val="0"/>
              </a:spcAft>
            </a:pP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点亮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LED</a:t>
            </a:r>
            <a:endParaRPr 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6225" algn="just">
              <a:spcAft>
                <a:spcPts val="0"/>
              </a:spcAft>
            </a:pP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否则</a:t>
            </a:r>
          </a:p>
          <a:p>
            <a:pPr indent="276225" algn="just">
              <a:spcAft>
                <a:spcPts val="0"/>
              </a:spcAft>
            </a:pP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关闭</a:t>
            </a:r>
            <a:r>
              <a:rPr lang="en-US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LED</a:t>
            </a:r>
            <a:endParaRPr 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297"/>
          <p:cNvSpPr txBox="1">
            <a:spLocks noChangeArrowheads="1"/>
          </p:cNvSpPr>
          <p:nvPr/>
        </p:nvSpPr>
        <p:spPr bwMode="auto">
          <a:xfrm>
            <a:off x="5982481" y="4318804"/>
            <a:ext cx="4789901" cy="193168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while(1)</a:t>
            </a:r>
            <a:endParaRPr 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{</a:t>
            </a:r>
            <a:endParaRPr 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if (sig == 0) LED0 = 1;</a:t>
            </a:r>
            <a:endParaRPr 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else LED0 = 0;</a:t>
            </a:r>
            <a:endParaRPr 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}</a:t>
            </a:r>
            <a:endParaRPr 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5645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5.4 </a:t>
            </a:r>
            <a:r>
              <a:rPr lang="zh-CN" altLang="zh-CN" b="1" dirty="0"/>
              <a:t>模块测</a:t>
            </a:r>
            <a:r>
              <a:rPr lang="zh-CN" altLang="zh-CN" b="1" dirty="0" smtClean="0"/>
              <a:t>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5.4 </a:t>
            </a:r>
            <a:r>
              <a:rPr lang="zh-CN" altLang="zh-CN" b="1" dirty="0"/>
              <a:t>模块测</a:t>
            </a:r>
            <a:r>
              <a:rPr lang="zh-CN" altLang="zh-CN" b="1" dirty="0" smtClean="0"/>
              <a:t>试</a:t>
            </a:r>
            <a:endParaRPr lang="en-US" altLang="zh-CN" b="1" dirty="0" smtClean="0"/>
          </a:p>
          <a:p>
            <a:r>
              <a:rPr lang="zh-CN" altLang="zh-CN" dirty="0"/>
              <a:t>第三步：编译软件并生成</a:t>
            </a:r>
            <a:r>
              <a:rPr lang="en-US" altLang="zh-CN" dirty="0"/>
              <a:t>hex</a:t>
            </a:r>
            <a:r>
              <a:rPr lang="zh-CN" altLang="zh-CN" dirty="0"/>
              <a:t>文件。此处建立工程，编写代码编译与生成</a:t>
            </a:r>
            <a:r>
              <a:rPr lang="en-US" altLang="zh-CN" dirty="0"/>
              <a:t>HEX</a:t>
            </a:r>
            <a:r>
              <a:rPr lang="zh-CN" altLang="zh-CN" dirty="0"/>
              <a:t>文件即可。</a:t>
            </a:r>
          </a:p>
          <a:p>
            <a:r>
              <a:rPr lang="zh-CN" altLang="zh-CN" dirty="0"/>
              <a:t>第四步：下载</a:t>
            </a:r>
            <a:r>
              <a:rPr lang="en-US" altLang="zh-CN" dirty="0"/>
              <a:t>hex</a:t>
            </a:r>
            <a:r>
              <a:rPr lang="zh-CN" altLang="zh-CN" dirty="0"/>
              <a:t>文件到核心板</a:t>
            </a:r>
          </a:p>
          <a:p>
            <a:r>
              <a:rPr lang="zh-CN" altLang="zh-CN" dirty="0"/>
              <a:t>第五步：观察模块的基本行为是否正确，若不正确则从第一步开始查找问题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zh-CN" dirty="0"/>
          </a:p>
          <a:p>
            <a:r>
              <a:rPr lang="zh-CN" altLang="en-US" b="1" dirty="0" smtClean="0"/>
              <a:t>操作演示</a:t>
            </a:r>
            <a:endParaRPr lang="zh-CN" altLang="zh-CN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773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528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zh-CN" altLang="zh-CN" dirty="0" smtClean="0"/>
              <a:t>光</a:t>
            </a:r>
            <a:r>
              <a:rPr lang="zh-CN" altLang="zh-CN" dirty="0"/>
              <a:t>电开关模块是本书讲解的第一个简单外部信号输入模块，其工作原理、电路设计与实现、以及软件编写均很简单。通过对这个模块的学习，主要帮助大家逐渐建立起项目规范的概念，并初步了解外部开关信号的输入获取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本</a:t>
            </a:r>
            <a:r>
              <a:rPr lang="zh-CN" altLang="zh-CN" dirty="0"/>
              <a:t>章的主要顺序为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首</a:t>
            </a:r>
            <a:r>
              <a:rPr lang="zh-CN" altLang="zh-CN" dirty="0"/>
              <a:t>先直接给出光电开关模块的项目规范，其中包含需要实现的具体功能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第</a:t>
            </a:r>
            <a:r>
              <a:rPr lang="zh-CN" altLang="zh-CN" dirty="0"/>
              <a:t>二，使用计算机电路设计软件进行电路设计</a:t>
            </a:r>
            <a:r>
              <a:rPr lang="zh-CN" altLang="zh-CN" dirty="0" smtClean="0"/>
              <a:t>；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 smtClean="0"/>
              <a:t>第</a:t>
            </a:r>
            <a:r>
              <a:rPr lang="zh-CN" altLang="zh-CN" dirty="0"/>
              <a:t>三，实际制造出该模块；最后通过编写简单的代码来对该模块进行测试与使用。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0281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本章要点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本章需要掌握的要点如下：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/>
              <a:t>·光电开关模块的电路设计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/>
              <a:t>·光电开关模块的制作与测试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zh-CN" dirty="0"/>
              <a:t>·使用</a:t>
            </a:r>
            <a:r>
              <a:rPr lang="en-US" altLang="zh-CN" dirty="0"/>
              <a:t>C</a:t>
            </a:r>
            <a:r>
              <a:rPr lang="zh-CN" altLang="zh-CN" dirty="0"/>
              <a:t>语言测量光电开关模块的输入信号</a:t>
            </a:r>
          </a:p>
          <a:p>
            <a:r>
              <a:rPr lang="zh-CN" altLang="zh-CN" dirty="0"/>
              <a:t>本章需要了解的要点如下：</a:t>
            </a:r>
          </a:p>
          <a:p>
            <a:pPr marL="0" indent="0">
              <a:buNone/>
            </a:pPr>
            <a:r>
              <a:rPr lang="en-US" altLang="zh-CN" smtClean="0"/>
              <a:t>	</a:t>
            </a:r>
            <a:r>
              <a:rPr lang="zh-CN" altLang="zh-CN" smtClean="0"/>
              <a:t>·</a:t>
            </a:r>
            <a:r>
              <a:rPr lang="zh-CN" altLang="zh-CN" dirty="0" smtClean="0"/>
              <a:t>光</a:t>
            </a:r>
            <a:r>
              <a:rPr lang="zh-CN" altLang="zh-CN" dirty="0"/>
              <a:t>电开关的简单原理</a:t>
            </a:r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zh-CN" altLang="zh-CN" dirty="0" smtClean="0"/>
              <a:t>·</a:t>
            </a:r>
            <a:r>
              <a:rPr lang="zh-CN" altLang="zh-CN" dirty="0"/>
              <a:t>光电开关模块的简单项目规范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5393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5.1 </a:t>
            </a:r>
            <a:r>
              <a:rPr lang="zh-CN" altLang="zh-CN" b="1" dirty="0"/>
              <a:t>光电开关模块与项目规范</a:t>
            </a:r>
          </a:p>
          <a:p>
            <a:r>
              <a:rPr lang="en-US" altLang="zh-CN" b="1" dirty="0"/>
              <a:t>5.2 </a:t>
            </a:r>
            <a:r>
              <a:rPr lang="zh-CN" altLang="zh-CN" b="1" dirty="0"/>
              <a:t>使用</a:t>
            </a:r>
            <a:r>
              <a:rPr lang="en-US" altLang="zh-CN" b="1" dirty="0"/>
              <a:t>DXP</a:t>
            </a:r>
            <a:r>
              <a:rPr lang="zh-CN" altLang="zh-CN" b="1" dirty="0"/>
              <a:t>软件设计光电开关模块</a:t>
            </a:r>
          </a:p>
          <a:p>
            <a:r>
              <a:rPr lang="en-US" altLang="zh-CN" b="1" dirty="0"/>
              <a:t>5.3 </a:t>
            </a:r>
            <a:r>
              <a:rPr lang="zh-CN" altLang="zh-CN" b="1" dirty="0"/>
              <a:t>实现光电开关模块</a:t>
            </a:r>
          </a:p>
          <a:p>
            <a:r>
              <a:rPr lang="en-US" altLang="zh-CN" b="1" dirty="0"/>
              <a:t>5.4 </a:t>
            </a:r>
            <a:r>
              <a:rPr lang="zh-CN" altLang="zh-CN" b="1" dirty="0"/>
              <a:t>模块测试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2060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5.1 </a:t>
            </a:r>
            <a:r>
              <a:rPr lang="zh-CN" altLang="zh-CN" b="1" dirty="0"/>
              <a:t>光电开关模块与项目规</a:t>
            </a:r>
            <a:r>
              <a:rPr lang="zh-CN" altLang="zh-CN" b="1" dirty="0" smtClean="0"/>
              <a:t>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90687"/>
            <a:ext cx="6551111" cy="5167313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5.1.1</a:t>
            </a:r>
            <a:r>
              <a:rPr lang="zh-CN" altLang="en-US" b="1" dirty="0" smtClean="0"/>
              <a:t>光电开关模块的简单工作原理</a:t>
            </a:r>
            <a:endParaRPr lang="en-US" altLang="zh-CN" b="1" dirty="0" smtClean="0"/>
          </a:p>
          <a:p>
            <a:r>
              <a:rPr lang="zh-CN" altLang="zh-CN" dirty="0"/>
              <a:t>光电开关模块主要用于测量工作，尤其是现场测量中不合适使用直接测量的场合。例如，啤酒厂生产啤酒的时候，需要记录下流水线上的啤酒瓶数目。使用人工数数误差太大使用电信号测量显然不方便，因为啤酒瓶太多，且都是在流水线上流动。那么是否有一种比较简单的办法来测量呢？这个时候使用光电开关就很合适了，一个典型的应用场</a:t>
            </a:r>
            <a:r>
              <a:rPr lang="zh-CN" altLang="zh-CN" dirty="0" smtClean="0"/>
              <a:t>景</a:t>
            </a:r>
            <a:r>
              <a:rPr lang="zh-CN" altLang="en-US" dirty="0" smtClean="0"/>
              <a:t>如右图</a:t>
            </a:r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6426744" y="1690687"/>
            <a:ext cx="5204286" cy="4411939"/>
            <a:chOff x="6426744" y="1690687"/>
            <a:chExt cx="5204286" cy="441193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6744" y="1690688"/>
              <a:ext cx="5204286" cy="4411938"/>
            </a:xfrm>
            <a:prstGeom prst="rect">
              <a:avLst/>
            </a:prstGeom>
          </p:spPr>
        </p:pic>
        <p:sp>
          <p:nvSpPr>
            <p:cNvPr id="6" name="椭圆 5"/>
            <p:cNvSpPr/>
            <p:nvPr/>
          </p:nvSpPr>
          <p:spPr>
            <a:xfrm>
              <a:off x="7623313" y="1690687"/>
              <a:ext cx="1540565" cy="1539530"/>
            </a:xfrm>
            <a:prstGeom prst="ellipse">
              <a:avLst/>
            </a:prstGeom>
            <a:solidFill>
              <a:srgbClr val="FF0000">
                <a:alpha val="0"/>
              </a:srgbClr>
            </a:solidFill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9328940" y="4123145"/>
              <a:ext cx="1540565" cy="1539530"/>
            </a:xfrm>
            <a:prstGeom prst="ellipse">
              <a:avLst/>
            </a:prstGeom>
            <a:solidFill>
              <a:srgbClr val="FF0000">
                <a:alpha val="0"/>
              </a:srgbClr>
            </a:solidFill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6889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5.1 </a:t>
            </a:r>
            <a:r>
              <a:rPr lang="zh-CN" altLang="zh-CN" b="1" dirty="0"/>
              <a:t>光电开关模块与项目规</a:t>
            </a:r>
            <a:r>
              <a:rPr lang="zh-CN" altLang="zh-CN" b="1" dirty="0" smtClean="0"/>
              <a:t>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5781" y="1690688"/>
            <a:ext cx="11661731" cy="5167311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b="1" dirty="0"/>
              <a:t>5.1.2</a:t>
            </a:r>
            <a:r>
              <a:rPr lang="zh-CN" altLang="zh-CN" b="1" dirty="0"/>
              <a:t>光电开关项目规范</a:t>
            </a:r>
          </a:p>
          <a:p>
            <a:r>
              <a:rPr lang="en-US" altLang="zh-CN" dirty="0"/>
              <a:t>[</a:t>
            </a:r>
            <a:r>
              <a:rPr lang="zh-CN" altLang="zh-CN" dirty="0"/>
              <a:t>任务名称</a:t>
            </a:r>
            <a:r>
              <a:rPr lang="en-US" altLang="zh-CN" dirty="0"/>
              <a:t>]</a:t>
            </a:r>
            <a:r>
              <a:rPr lang="zh-CN" altLang="zh-CN" dirty="0"/>
              <a:t>继电器模块设计要求</a:t>
            </a:r>
            <a:endParaRPr lang="zh-CN" altLang="zh-CN" sz="2000" dirty="0"/>
          </a:p>
          <a:p>
            <a:r>
              <a:rPr lang="en-US" altLang="zh-CN" dirty="0"/>
              <a:t>[</a:t>
            </a:r>
            <a:r>
              <a:rPr lang="zh-CN" altLang="zh-CN" dirty="0"/>
              <a:t>目标简述</a:t>
            </a:r>
            <a:r>
              <a:rPr lang="en-US" altLang="zh-CN" dirty="0"/>
              <a:t>]</a:t>
            </a:r>
            <a:r>
              <a:rPr lang="zh-CN" altLang="zh-CN" dirty="0"/>
              <a:t>完成继电器模块的设计与实现</a:t>
            </a:r>
            <a:endParaRPr lang="zh-CN" altLang="zh-CN" sz="2000" dirty="0"/>
          </a:p>
          <a:p>
            <a:r>
              <a:rPr lang="en-US" altLang="zh-CN" dirty="0"/>
              <a:t>[</a:t>
            </a:r>
            <a:r>
              <a:rPr lang="zh-CN" altLang="zh-CN" dirty="0"/>
              <a:t>具体功能</a:t>
            </a:r>
            <a:r>
              <a:rPr lang="en-US" altLang="zh-CN" dirty="0"/>
              <a:t>]</a:t>
            </a:r>
            <a:endParaRPr lang="zh-CN" altLang="zh-CN" sz="2000" dirty="0"/>
          </a:p>
          <a:p>
            <a:pPr marL="0" lv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zh-CN" dirty="0" smtClean="0"/>
              <a:t>自</a:t>
            </a:r>
            <a:r>
              <a:rPr lang="zh-CN" altLang="zh-CN" dirty="0"/>
              <a:t>行设计继电器模块的原理图与</a:t>
            </a:r>
            <a:r>
              <a:rPr lang="en-US" altLang="zh-CN" dirty="0"/>
              <a:t>PCB</a:t>
            </a:r>
            <a:r>
              <a:rPr lang="zh-CN" altLang="zh-CN" dirty="0"/>
              <a:t>。</a:t>
            </a:r>
            <a:endParaRPr lang="zh-CN" altLang="zh-CN" sz="2000" dirty="0"/>
          </a:p>
          <a:p>
            <a:pPr lvl="1"/>
            <a:r>
              <a:rPr lang="zh-CN" altLang="zh-CN" dirty="0"/>
              <a:t>继电器元件的原理图元件需要自行设计原理图库。</a:t>
            </a:r>
            <a:endParaRPr lang="zh-CN" altLang="zh-CN" sz="1800" dirty="0"/>
          </a:p>
          <a:p>
            <a:pPr lvl="1"/>
            <a:r>
              <a:rPr lang="zh-CN" altLang="zh-CN" dirty="0"/>
              <a:t>继电器元件的</a:t>
            </a:r>
            <a:r>
              <a:rPr lang="en-US" altLang="zh-CN" dirty="0"/>
              <a:t>PCB</a:t>
            </a:r>
            <a:r>
              <a:rPr lang="zh-CN" altLang="zh-CN" dirty="0"/>
              <a:t>元件库需要自行设计元件封装库。</a:t>
            </a:r>
            <a:endParaRPr lang="zh-CN" altLang="zh-CN" sz="1800" dirty="0"/>
          </a:p>
          <a:p>
            <a:pPr lvl="1"/>
            <a:r>
              <a:rPr lang="zh-CN" altLang="zh-CN" dirty="0"/>
              <a:t>在</a:t>
            </a:r>
            <a:r>
              <a:rPr lang="en-US" altLang="zh-CN" dirty="0"/>
              <a:t>PCB</a:t>
            </a:r>
            <a:r>
              <a:rPr lang="zh-CN" altLang="zh-CN" dirty="0"/>
              <a:t>库设计过程当中，尤其注意原理图库中的元件在封装库中找到对应的封装。</a:t>
            </a:r>
            <a:endParaRPr lang="zh-CN" altLang="zh-CN" sz="1800" dirty="0"/>
          </a:p>
          <a:p>
            <a:pPr lvl="1"/>
            <a:r>
              <a:rPr lang="zh-CN" altLang="zh-CN" dirty="0"/>
              <a:t>原理图库中元件的参数应有简单修改，以满足元件名称、值等相关含义有意义。</a:t>
            </a:r>
            <a:endParaRPr lang="zh-CN" altLang="zh-CN" sz="1800" dirty="0"/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zh-CN" dirty="0"/>
              <a:t>、依照设计的</a:t>
            </a:r>
            <a:r>
              <a:rPr lang="en-US" altLang="zh-CN" dirty="0"/>
              <a:t>PCB</a:t>
            </a:r>
            <a:r>
              <a:rPr lang="zh-CN" altLang="zh-CN" dirty="0"/>
              <a:t>来焊接继电器电路板，并测试该电路板硬件正常，继电器模块信号线连接到</a:t>
            </a:r>
            <a:r>
              <a:rPr lang="en-US" altLang="zh-CN" dirty="0"/>
              <a:t>P0.0</a:t>
            </a:r>
            <a:r>
              <a:rPr lang="zh-CN" altLang="zh-CN" dirty="0"/>
              <a:t>口上。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zh-CN" altLang="zh-CN" dirty="0"/>
              <a:t>、编写简单代码测试光电开关电路板，光电开关模块收到，对应</a:t>
            </a:r>
            <a:r>
              <a:rPr lang="en-US" altLang="zh-CN" dirty="0"/>
              <a:t>P0</a:t>
            </a:r>
            <a:r>
              <a:rPr lang="zh-CN" altLang="zh-CN" dirty="0"/>
              <a:t>口的</a:t>
            </a:r>
            <a:r>
              <a:rPr lang="en-US" altLang="zh-CN" dirty="0"/>
              <a:t>LED</a:t>
            </a:r>
            <a:r>
              <a:rPr lang="zh-CN" altLang="zh-CN" dirty="0"/>
              <a:t>灯全灭；光电开关不响，对应的</a:t>
            </a:r>
            <a:r>
              <a:rPr lang="en-US" altLang="zh-CN" dirty="0"/>
              <a:t>P0</a:t>
            </a:r>
            <a:r>
              <a:rPr lang="zh-CN" altLang="zh-CN" dirty="0"/>
              <a:t>口的</a:t>
            </a:r>
            <a:r>
              <a:rPr lang="en-US" altLang="zh-CN" dirty="0"/>
              <a:t>LED</a:t>
            </a:r>
            <a:r>
              <a:rPr lang="zh-CN" altLang="zh-CN" dirty="0"/>
              <a:t>灯全亮；重复此循环。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dirty="0" smtClean="0"/>
              <a:t>[</a:t>
            </a:r>
            <a:r>
              <a:rPr lang="zh-CN" altLang="zh-CN" dirty="0" smtClean="0"/>
              <a:t>说</a:t>
            </a:r>
            <a:r>
              <a:rPr lang="zh-CN" altLang="zh-CN" dirty="0"/>
              <a:t>明</a:t>
            </a:r>
            <a:r>
              <a:rPr lang="en-US" altLang="zh-CN" dirty="0"/>
              <a:t>]</a:t>
            </a:r>
            <a:r>
              <a:rPr lang="zh-CN" altLang="zh-CN" dirty="0"/>
              <a:t>电路焊接必须严格依照设计的</a:t>
            </a:r>
            <a:r>
              <a:rPr lang="en-US" altLang="zh-CN" dirty="0"/>
              <a:t>PCB</a:t>
            </a:r>
            <a:r>
              <a:rPr lang="zh-CN" altLang="zh-CN" dirty="0"/>
              <a:t>来进行焊接，在画原理图的时候尽最大可能性把线连接到电路的底面。</a:t>
            </a:r>
            <a:endParaRPr lang="zh-CN" altLang="zh-CN" sz="20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4137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5.1 </a:t>
            </a:r>
            <a:r>
              <a:rPr lang="zh-CN" altLang="zh-CN" b="1" dirty="0"/>
              <a:t>光电开关模块与项目规范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15441"/>
            <a:ext cx="10515600" cy="4761522"/>
          </a:xfrm>
        </p:spPr>
        <p:txBody>
          <a:bodyPr/>
          <a:lstStyle/>
          <a:p>
            <a:r>
              <a:rPr lang="en-US" altLang="zh-CN" b="1" dirty="0" smtClean="0"/>
              <a:t>5.1.2</a:t>
            </a:r>
            <a:r>
              <a:rPr lang="zh-CN" altLang="zh-CN" b="1" dirty="0" smtClean="0"/>
              <a:t>光电开关项目规范</a:t>
            </a:r>
          </a:p>
          <a:p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" y="1988501"/>
            <a:ext cx="6489700" cy="484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要求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266700"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、必须写出算法文档（中文、伪代码均可）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				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注意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266700" indent="266700"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、主程序一个算法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2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每个子程序（函数）各自一个算法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、必须画出程序流程图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	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注意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266700" indent="266700"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、主程序一个程序流程图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2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每个子程序（函数）各自一个程序流程图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2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源代码上交与注释规范。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2"/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硬件测试文档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硬件测试文档上交文件名为：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	XXX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硬件测试文档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、必须给出软件代码测试的测试用例表格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软件代码测试文档上交文件名为：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		XXX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软件测试文档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</a:t>
            </a:r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、必须给出实体系统功能的功能说明书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功能说明书</a:t>
            </a:r>
            <a:r>
              <a:rPr lang="zh-CN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上交文件名为：</a:t>
            </a:r>
            <a:endParaRPr lang="zh-CN" altLang="zh-CN" sz="11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r>
              <a:rPr lang="en-US" altLang="zh-CN" sz="1400" dirty="0" smtClean="0">
                <a:latin typeface="Calibri" panose="020F0502020204030204" pitchFamily="34" charset="0"/>
                <a:cs typeface="宋体" panose="02010600030101010101" pitchFamily="2" charset="-122"/>
              </a:rPr>
              <a:t>		XXX</a:t>
            </a:r>
            <a:r>
              <a:rPr lang="zh-CN" altLang="zh-CN" sz="1400" dirty="0" smtClean="0">
                <a:latin typeface="Calibri" panose="020F0502020204030204" pitchFamily="34" charset="0"/>
                <a:cs typeface="宋体" panose="02010600030101010101" pitchFamily="2" charset="-122"/>
              </a:rPr>
              <a:t>功能说明书</a:t>
            </a:r>
            <a:r>
              <a:rPr lang="en-US" altLang="zh-CN" sz="1400" dirty="0" smtClean="0">
                <a:latin typeface="Calibri" panose="020F0502020204030204" pitchFamily="34" charset="0"/>
                <a:cs typeface="宋体" panose="02010600030101010101" pitchFamily="2" charset="-122"/>
              </a:rPr>
              <a:t>.DOC</a:t>
            </a:r>
          </a:p>
          <a:p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、原理图、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PCB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文档。原理图与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PCB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文档依照要求完成即可</a:t>
            </a:r>
            <a:r>
              <a:rPr lang="zh-CN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1400" kern="100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1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、本项目完成过程中的问题文档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上交文件名为：</a:t>
            </a:r>
          </a:p>
          <a:p>
            <a:pPr marL="228600" indent="266700" algn="just">
              <a:spcAft>
                <a:spcPts val="0"/>
              </a:spcAft>
            </a:pPr>
            <a:r>
              <a:rPr lang="zh-CN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问题文档</a:t>
            </a:r>
            <a:r>
              <a:rPr lang="en-US" altLang="zh-CN" sz="14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</a:t>
            </a:r>
            <a:endParaRPr lang="zh-CN" altLang="zh-CN" sz="1400" kern="1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zh-CN" sz="11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endParaRPr lang="zh-CN" altLang="en-US" sz="1400" dirty="0"/>
          </a:p>
        </p:txBody>
      </p:sp>
      <p:sp>
        <p:nvSpPr>
          <p:cNvPr id="6" name="矩形 5"/>
          <p:cNvSpPr/>
          <p:nvPr/>
        </p:nvSpPr>
        <p:spPr>
          <a:xfrm>
            <a:off x="6381055" y="1524562"/>
            <a:ext cx="578998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16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、讲解用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PPT,</a:t>
            </a: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讲解用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PPT</a:t>
            </a: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上交文件名为：</a:t>
            </a:r>
            <a:endParaRPr lang="zh-CN" altLang="zh-CN" sz="12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		</a:t>
            </a: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模块项目讲解文件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.PPT</a:t>
            </a:r>
            <a:endParaRPr lang="zh-CN" altLang="zh-CN" sz="12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28600" algn="just">
              <a:spcAft>
                <a:spcPts val="0"/>
              </a:spcAft>
            </a:pP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、全部文档资料整理打包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文件名为：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		</a:t>
            </a:r>
            <a:endParaRPr lang="zh-CN" altLang="zh-CN" sz="12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228600" indent="266700" algn="just">
              <a:spcAft>
                <a:spcPts val="0"/>
              </a:spcAft>
            </a:pP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序号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_</a:t>
            </a: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姓名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.rar</a:t>
            </a:r>
            <a:endParaRPr lang="zh-CN" altLang="zh-CN" sz="12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228600" indent="266700" algn="just">
              <a:spcAft>
                <a:spcPts val="0"/>
              </a:spcAft>
            </a:pP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注意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序号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_</a:t>
            </a: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姓名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.rar</a:t>
            </a: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打包文件目录列表：</a:t>
            </a:r>
            <a:endParaRPr lang="zh-CN" altLang="zh-CN" sz="12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XXX</a:t>
            </a: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算法文档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</a:t>
            </a:r>
            <a:endParaRPr lang="zh-CN" altLang="zh-CN" sz="12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程序流程图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</a:t>
            </a:r>
            <a:endParaRPr lang="zh-CN" altLang="zh-CN" sz="12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XXX.C				</a:t>
            </a:r>
            <a:endParaRPr lang="zh-CN" altLang="zh-CN" sz="12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533400" indent="228600" algn="just">
              <a:spcAft>
                <a:spcPts val="0"/>
              </a:spcAft>
            </a:pP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注意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源代码需要达到如下要求：</a:t>
            </a:r>
            <a:endParaRPr lang="zh-CN" altLang="zh-CN" sz="12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742950" lvl="1" indent="-285750" algn="just">
              <a:spcAft>
                <a:spcPts val="0"/>
              </a:spcAft>
              <a:buFont typeface="+mj-lt"/>
              <a:buAutoNum type="alphaLcParenR"/>
            </a:pP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源代码中最上面一行加一个注释，写上：序号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_</a:t>
            </a: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姓名</a:t>
            </a:r>
            <a:endParaRPr lang="zh-CN" altLang="zh-CN" sz="12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1257300" algn="just">
              <a:spcAft>
                <a:spcPts val="0"/>
              </a:spcAft>
            </a:pP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上面的要求（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12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742950" lvl="1" indent="-285750" algn="just">
              <a:spcAft>
                <a:spcPts val="0"/>
              </a:spcAft>
              <a:buFont typeface="+mj-lt"/>
              <a:buAutoNum type="alphaLcParenR"/>
            </a:pP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源代码关键位置给出注释</a:t>
            </a:r>
            <a:endParaRPr lang="zh-CN" altLang="zh-CN" sz="12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1257300" algn="just">
              <a:spcAft>
                <a:spcPts val="0"/>
              </a:spcAft>
            </a:pP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上面的要求（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12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742950" lvl="1" indent="-285750" algn="just">
              <a:spcAft>
                <a:spcPts val="0"/>
              </a:spcAft>
              <a:buFont typeface="+mj-lt"/>
              <a:buAutoNum type="alphaLcParenR"/>
            </a:pP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函数的开始处写上注释</a:t>
            </a:r>
            <a:endParaRPr lang="zh-CN" altLang="zh-CN" sz="12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1257300" algn="just">
              <a:spcAft>
                <a:spcPts val="0"/>
              </a:spcAft>
            </a:pP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上面的要求（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12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XXX</a:t>
            </a: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硬件测试文档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</a:t>
            </a:r>
            <a:endParaRPr lang="zh-CN" altLang="zh-CN" sz="12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XXX</a:t>
            </a: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软件测试文档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		</a:t>
            </a:r>
            <a:endParaRPr lang="zh-CN" altLang="zh-CN" sz="12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XXX</a:t>
            </a: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功能说明书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</a:t>
            </a:r>
            <a:endParaRPr lang="zh-CN" altLang="zh-CN" sz="12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原理图与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PCB</a:t>
            </a: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文件</a:t>
            </a:r>
            <a:endParaRPr lang="zh-CN" altLang="zh-CN" sz="12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问题文档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.DOC</a:t>
            </a:r>
            <a:endParaRPr lang="zh-CN" altLang="zh-CN" sz="12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CN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模块项目讲解文件</a:t>
            </a:r>
            <a:r>
              <a:rPr lang="en-US" altLang="zh-CN" sz="1600" kern="100" dirty="0">
                <a:latin typeface="宋体" panose="02010600030101010101" pitchFamily="2" charset="-122"/>
                <a:cs typeface="宋体" panose="02010600030101010101" pitchFamily="2" charset="-122"/>
              </a:rPr>
              <a:t>.PPT</a:t>
            </a:r>
            <a:endParaRPr lang="zh-CN" altLang="zh-CN" sz="12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6188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5.2 </a:t>
            </a:r>
            <a:r>
              <a:rPr lang="zh-CN" altLang="zh-CN" b="1" dirty="0"/>
              <a:t>使用</a:t>
            </a:r>
            <a:r>
              <a:rPr lang="en-US" altLang="zh-CN" b="1" dirty="0"/>
              <a:t>DXP</a:t>
            </a:r>
            <a:r>
              <a:rPr lang="zh-CN" altLang="zh-CN" b="1" dirty="0"/>
              <a:t>软件设计光电开关模</a:t>
            </a:r>
            <a:r>
              <a:rPr lang="zh-CN" altLang="zh-CN" b="1" dirty="0" smtClean="0"/>
              <a:t>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 </a:t>
            </a:r>
            <a:r>
              <a:rPr lang="zh-CN" altLang="zh-CN" dirty="0"/>
              <a:t>普通的光电开关基于光电原理，其有两种工作状态：</a:t>
            </a:r>
            <a:r>
              <a:rPr lang="en-US" altLang="zh-CN" dirty="0"/>
              <a:t>0</a:t>
            </a:r>
            <a:r>
              <a:rPr lang="zh-CN" altLang="zh-CN" dirty="0"/>
              <a:t>状态、</a:t>
            </a:r>
            <a:r>
              <a:rPr lang="en-US" altLang="zh-CN" dirty="0"/>
              <a:t>1</a:t>
            </a:r>
            <a:r>
              <a:rPr lang="zh-CN" altLang="zh-CN" dirty="0"/>
              <a:t>状态。工作方式非常简单，当没有外部信号触发的时候保持</a:t>
            </a:r>
            <a:r>
              <a:rPr lang="en-US" altLang="zh-CN" dirty="0"/>
              <a:t>“1”</a:t>
            </a:r>
            <a:r>
              <a:rPr lang="zh-CN" altLang="zh-CN" dirty="0"/>
              <a:t>状态，当有外部信号激发的时候变为</a:t>
            </a:r>
            <a:r>
              <a:rPr lang="en-US" altLang="zh-CN" dirty="0"/>
              <a:t>“0”</a:t>
            </a:r>
            <a:r>
              <a:rPr lang="zh-CN" altLang="zh-CN" dirty="0"/>
              <a:t>状态。依据此，则可以使用单片机的引脚去读取这些状态信号，用读取数据的</a:t>
            </a:r>
            <a:r>
              <a:rPr lang="en-US" altLang="zh-CN" dirty="0"/>
              <a:t>0</a:t>
            </a:r>
            <a:r>
              <a:rPr lang="zh-CN" altLang="zh-CN" dirty="0"/>
              <a:t>或是</a:t>
            </a:r>
            <a:r>
              <a:rPr lang="en-US" altLang="zh-CN" dirty="0"/>
              <a:t>1</a:t>
            </a:r>
            <a:r>
              <a:rPr lang="zh-CN" altLang="zh-CN" dirty="0"/>
              <a:t>来判断是否有外部信号激发情况的出现。</a:t>
            </a:r>
            <a:endParaRPr lang="zh-CN" altLang="en-US" u="sng" dirty="0"/>
          </a:p>
        </p:txBody>
      </p:sp>
    </p:spTree>
    <p:extLst>
      <p:ext uri="{BB962C8B-B14F-4D97-AF65-F5344CB8AC3E}">
        <p14:creationId xmlns:p14="http://schemas.microsoft.com/office/powerpoint/2010/main" val="21806000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1223</Words>
  <Application>Microsoft Office PowerPoint</Application>
  <PresentationFormat>自定义</PresentationFormat>
  <Paragraphs>185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传感器与综合控制技术</vt:lpstr>
      <vt:lpstr>PowerPoint 演示文稿</vt:lpstr>
      <vt:lpstr>Introduction</vt:lpstr>
      <vt:lpstr>本章要点</vt:lpstr>
      <vt:lpstr>目录</vt:lpstr>
      <vt:lpstr>5.1 光电开关模块与项目规范</vt:lpstr>
      <vt:lpstr>5.1 光电开关模块与项目规范</vt:lpstr>
      <vt:lpstr>5.1 光电开关模块与项目规范</vt:lpstr>
      <vt:lpstr>5.2 使用DXP软件设计光电开关模块</vt:lpstr>
      <vt:lpstr>5.2 使用DXP软件设计光电开关模块 </vt:lpstr>
      <vt:lpstr>5.2 使用DXP软件设计光电开关模块</vt:lpstr>
      <vt:lpstr>5.3 实现光电开关模块</vt:lpstr>
      <vt:lpstr>5.3 实现光电开关模块</vt:lpstr>
      <vt:lpstr>5.3 实现光电开关模块</vt:lpstr>
      <vt:lpstr>5.3 实现光电开关模块</vt:lpstr>
      <vt:lpstr>5.3 实现光电开关模块</vt:lpstr>
      <vt:lpstr>5.3 实现光电开关模块</vt:lpstr>
      <vt:lpstr>5.3 实现光电开关模块</vt:lpstr>
      <vt:lpstr>5.4 模块测试</vt:lpstr>
      <vt:lpstr>5.4 模块测试</vt:lpstr>
      <vt:lpstr>5.4 模块测试</vt:lpstr>
      <vt:lpstr>5.4 模块测试</vt:lpstr>
      <vt:lpstr>5.4 模块测试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传感器与综合控制技术</dc:title>
  <dc:creator>Administrator</dc:creator>
  <cp:lastModifiedBy>微软用户</cp:lastModifiedBy>
  <cp:revision>32</cp:revision>
  <dcterms:created xsi:type="dcterms:W3CDTF">2017-02-11T14:16:00Z</dcterms:created>
  <dcterms:modified xsi:type="dcterms:W3CDTF">2017-02-15T01:38:03Z</dcterms:modified>
</cp:coreProperties>
</file>