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81" r:id="rId7"/>
    <p:sldId id="261" r:id="rId8"/>
    <p:sldId id="262" r:id="rId9"/>
    <p:sldId id="263" r:id="rId10"/>
    <p:sldId id="264" r:id="rId11"/>
    <p:sldId id="265" r:id="rId12"/>
    <p:sldId id="267" r:id="rId13"/>
    <p:sldId id="268" r:id="rId14"/>
    <p:sldId id="266"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9" d="100"/>
          <a:sy n="59" d="100"/>
        </p:scale>
        <p:origin x="-1464"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2015-6-10</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baike.baidu.com/view/1227497.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articles.e-works.net.cn/473/Article45370.htm"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76401"/>
            <a:ext cx="7990656" cy="1538286"/>
          </a:xfrm>
        </p:spPr>
        <p:txBody>
          <a:bodyPr/>
          <a:lstStyle/>
          <a:p>
            <a:r>
              <a:rPr lang="x-none" altLang="zh-CN" b="1" dirty="0" smtClean="0"/>
              <a:t>第5章访问控制与网络隔离技术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xmlns=""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zh-CN" dirty="0" smtClean="0"/>
              <a:t>强制</a:t>
            </a:r>
            <a:r>
              <a:rPr lang="zh-CN" altLang="zh-CN" dirty="0" smtClean="0"/>
              <a:t>访问控制（</a:t>
            </a:r>
            <a:r>
              <a:rPr lang="en-US" altLang="zh-CN" dirty="0" smtClean="0"/>
              <a:t>MAC</a:t>
            </a:r>
            <a:r>
              <a:rPr lang="zh-CN" altLang="zh-CN" dirty="0" smtClean="0"/>
              <a:t>）是系统强制主体服从访问控制策略。是由系统对用户所创建的对象，按照规定的规则控制用户权限及操作对象的访问。</a:t>
            </a:r>
            <a:endParaRPr lang="zh-CN" altLang="en-US" dirty="0"/>
          </a:p>
        </p:txBody>
      </p:sp>
      <p:pic>
        <p:nvPicPr>
          <p:cNvPr id="3074" name="Picture 2"/>
          <p:cNvPicPr>
            <a:picLocks noChangeAspect="1" noChangeArrowheads="1"/>
          </p:cNvPicPr>
          <p:nvPr/>
        </p:nvPicPr>
        <p:blipFill>
          <a:blip r:embed="rId2" cstate="print"/>
          <a:srcRect/>
          <a:stretch>
            <a:fillRect/>
          </a:stretch>
        </p:blipFill>
        <p:spPr bwMode="auto">
          <a:xfrm>
            <a:off x="1475656" y="3933056"/>
            <a:ext cx="6172200" cy="1400175"/>
          </a:xfrm>
          <a:prstGeom prst="rect">
            <a:avLst/>
          </a:prstGeom>
          <a:noFill/>
          <a:ln w="9525">
            <a:noFill/>
            <a:miter lim="800000"/>
            <a:headEnd/>
            <a:tailEnd/>
          </a:ln>
        </p:spPr>
      </p:pic>
    </p:spTree>
    <p:extLst>
      <p:ext uri="{BB962C8B-B14F-4D97-AF65-F5344CB8AC3E}">
        <p14:creationId xmlns:p14="http://schemas.microsoft.com/office/powerpoint/2010/main" xmlns="" val="189075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normAutofit/>
          </a:bodyPr>
          <a:lstStyle/>
          <a:p>
            <a:r>
              <a:rPr lang="en-US" altLang="zh-CN" dirty="0" err="1" smtClean="0">
                <a:hlinkClick r:id="rId2"/>
              </a:rPr>
              <a:t>基于角色的访问控制</a:t>
            </a:r>
            <a:r>
              <a:rPr lang="zh-CN" altLang="zh-CN" dirty="0" smtClean="0"/>
              <a:t>（</a:t>
            </a:r>
            <a:r>
              <a:rPr lang="en-US" altLang="zh-CN" dirty="0" smtClean="0"/>
              <a:t>Role-Based Access Control</a:t>
            </a:r>
            <a:r>
              <a:rPr lang="zh-CN" altLang="zh-CN" dirty="0" smtClean="0"/>
              <a:t>，</a:t>
            </a:r>
            <a:r>
              <a:rPr lang="en-US" altLang="zh-CN" dirty="0" smtClean="0"/>
              <a:t>RBAC</a:t>
            </a:r>
            <a:r>
              <a:rPr lang="zh-CN" altLang="zh-CN" dirty="0" smtClean="0"/>
              <a:t>）是通过对角色的访问所进行的控制。使权限与角色相关联，用户通过成为适当角色的成员而得到其角色的权限。</a:t>
            </a:r>
            <a:endParaRPr lang="zh-CN" altLang="en-US" dirty="0"/>
          </a:p>
        </p:txBody>
      </p:sp>
    </p:spTree>
    <p:extLst>
      <p:ext uri="{BB962C8B-B14F-4D97-AF65-F5344CB8AC3E}">
        <p14:creationId xmlns:p14="http://schemas.microsoft.com/office/powerpoint/2010/main" xmlns="" val="3309610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zh-CN" dirty="0" smtClean="0"/>
              <a:t>访问控制</a:t>
            </a:r>
            <a:r>
              <a:rPr lang="zh-CN" altLang="zh-CN" dirty="0" smtClean="0"/>
              <a:t>机制</a:t>
            </a:r>
            <a:endParaRPr lang="en-US" altLang="zh-CN" dirty="0" smtClean="0"/>
          </a:p>
          <a:p>
            <a:r>
              <a:rPr lang="zh-CN" altLang="zh-CN" dirty="0" smtClean="0"/>
              <a:t>访问控制机制是检测和防止系统未授权访问，并对保护资源所采取的各种措施。是在文件系统中广泛应用的安全防护方法，一般在操作系统的控制下，按照事先确定的规则决定是否允许主体访问客体，贯穿于系统全过程。</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zh-CN" dirty="0" smtClean="0"/>
              <a:t>访问控制列表（</a:t>
            </a:r>
            <a:r>
              <a:rPr lang="en-US" altLang="zh-CN" dirty="0" smtClean="0"/>
              <a:t>Access Control List</a:t>
            </a:r>
            <a:r>
              <a:rPr lang="zh-CN" altLang="zh-CN" dirty="0" smtClean="0"/>
              <a:t>，</a:t>
            </a:r>
            <a:r>
              <a:rPr lang="en-US" altLang="zh-CN" dirty="0" smtClean="0"/>
              <a:t>ACL</a:t>
            </a:r>
            <a:r>
              <a:rPr lang="zh-CN" altLang="zh-CN" dirty="0" smtClean="0"/>
              <a:t>）是应用在路由器接口的指令列表，用于路由器利用源地址、目的地址、端口号等的特定指示条件对数据包的抉择</a:t>
            </a:r>
            <a:r>
              <a:rPr lang="zh-CN" altLang="zh-CN" dirty="0" smtClean="0"/>
              <a:t>。</a:t>
            </a:r>
            <a:endParaRPr lang="en-US" altLang="zh-CN" dirty="0" smtClean="0"/>
          </a:p>
          <a:p>
            <a:r>
              <a:rPr lang="zh-CN" altLang="zh-CN" dirty="0" smtClean="0"/>
              <a:t>能力关系表（</a:t>
            </a:r>
            <a:r>
              <a:rPr lang="en-US" altLang="zh-CN" dirty="0" smtClean="0"/>
              <a:t>Capabilities List</a:t>
            </a:r>
            <a:r>
              <a:rPr lang="zh-CN" altLang="zh-CN" dirty="0" smtClean="0"/>
              <a:t>）是以用户为中心建立访问权限表。</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x-none" altLang="zh-CN" dirty="0" smtClean="0"/>
              <a:t>单点登入的访问管理</a:t>
            </a:r>
            <a:endParaRPr lang="zh-CN" altLang="zh-CN" b="1" dirty="0" smtClean="0"/>
          </a:p>
          <a:p>
            <a:r>
              <a:rPr lang="zh-CN" altLang="zh-CN" dirty="0" smtClean="0"/>
              <a:t>通过单点登入</a:t>
            </a:r>
            <a:r>
              <a:rPr lang="en-US" altLang="zh-CN" dirty="0" smtClean="0"/>
              <a:t>SSO</a:t>
            </a:r>
            <a:r>
              <a:rPr lang="zh-CN" altLang="zh-CN" dirty="0" smtClean="0"/>
              <a:t>的主要优点是：可集中存储用户身份信息，用户只需一次向服务器验证身份，即可使用多个系统的资源，无需再向各客户机验证身份，可提高网络用户的效率，减少网络操作的成本，增强网络安全性。根据登入的应用类型不同，可将</a:t>
            </a:r>
            <a:r>
              <a:rPr lang="en-US" altLang="zh-CN" dirty="0" smtClean="0"/>
              <a:t>SSO</a:t>
            </a:r>
            <a:r>
              <a:rPr lang="zh-CN" altLang="zh-CN" dirty="0" smtClean="0"/>
              <a:t>分为</a:t>
            </a:r>
            <a:r>
              <a:rPr lang="en-US" altLang="zh-CN" dirty="0" smtClean="0"/>
              <a:t>3</a:t>
            </a:r>
            <a:r>
              <a:rPr lang="zh-CN" altLang="zh-CN" dirty="0" smtClean="0"/>
              <a:t>种类型。</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smtClean="0"/>
              <a:t>对桌面资源的统一访问管理</a:t>
            </a:r>
          </a:p>
          <a:p>
            <a:r>
              <a:rPr lang="en-US" altLang="zh-CN" dirty="0" smtClean="0"/>
              <a:t>2.Web</a:t>
            </a:r>
            <a:r>
              <a:rPr lang="zh-CN" altLang="zh-CN" dirty="0" smtClean="0"/>
              <a:t>单点登入</a:t>
            </a:r>
          </a:p>
          <a:p>
            <a:r>
              <a:rPr lang="en-US" altLang="zh-CN" dirty="0" smtClean="0"/>
              <a:t>3.</a:t>
            </a:r>
            <a:r>
              <a:rPr lang="zh-CN" altLang="zh-CN" dirty="0" smtClean="0"/>
              <a:t>传统</a:t>
            </a:r>
            <a:r>
              <a:rPr lang="en-US" altLang="zh-CN" dirty="0" smtClean="0"/>
              <a:t>C/S </a:t>
            </a:r>
            <a:r>
              <a:rPr lang="zh-CN" altLang="zh-CN" dirty="0" smtClean="0"/>
              <a:t>结构应用的统一访问管理</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normAutofit/>
          </a:bodyPr>
          <a:lstStyle/>
          <a:p>
            <a:r>
              <a:rPr lang="zh-CN" altLang="zh-CN" b="1" dirty="0" smtClean="0"/>
              <a:t>问控制的</a:t>
            </a:r>
            <a:r>
              <a:rPr lang="zh-CN" altLang="zh-CN" b="1" dirty="0" smtClean="0"/>
              <a:t>安全策略</a:t>
            </a:r>
            <a:endParaRPr lang="en-US" altLang="zh-CN" b="1" dirty="0" smtClean="0"/>
          </a:p>
          <a:p>
            <a:r>
              <a:rPr lang="zh-CN" altLang="zh-CN" dirty="0" smtClean="0"/>
              <a:t>访问控制的安全策略是指在某个自治区域内（属于某个组织的一系列处理和通信资源范畴），用于所有与安全相关活动的一套访问控制规则。由此安全区域中的安全权力机构建立，并由此安全控制机构来描述和实现。访问控制的安全策略有三种类型：基于身份的安全策略、基于规则的安全策略和综合访问控制方式。</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smtClean="0"/>
              <a:t>安全策略实施原则</a:t>
            </a:r>
          </a:p>
          <a:p>
            <a:r>
              <a:rPr lang="zh-CN" altLang="zh-CN" dirty="0" smtClean="0"/>
              <a:t>最小特权原则</a:t>
            </a:r>
            <a:r>
              <a:rPr lang="zh-CN" altLang="zh-CN" dirty="0" smtClean="0"/>
              <a:t>。</a:t>
            </a:r>
            <a:endParaRPr lang="en-US" altLang="zh-CN" dirty="0" smtClean="0"/>
          </a:p>
          <a:p>
            <a:r>
              <a:rPr lang="zh-CN" altLang="zh-CN" dirty="0" smtClean="0"/>
              <a:t>最小泄露原则</a:t>
            </a:r>
            <a:r>
              <a:rPr lang="zh-CN" altLang="zh-CN" dirty="0" smtClean="0"/>
              <a:t>。</a:t>
            </a:r>
            <a:endParaRPr lang="en-US" altLang="zh-CN" dirty="0" smtClean="0"/>
          </a:p>
          <a:p>
            <a:r>
              <a:rPr lang="zh-CN" altLang="zh-CN" dirty="0" smtClean="0"/>
              <a:t>多级安全策略。</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zh-CN" dirty="0" smtClean="0"/>
              <a:t>基于身份和规则的安全策略</a:t>
            </a:r>
          </a:p>
          <a:p>
            <a:r>
              <a:rPr lang="zh-CN" altLang="zh-CN" dirty="0" smtClean="0"/>
              <a:t>授权行为是建立身份安全策略和规则安全策略的基础，两种安全策略为：</a:t>
            </a:r>
          </a:p>
          <a:p>
            <a:r>
              <a:rPr lang="zh-CN" altLang="zh-CN" dirty="0" smtClean="0"/>
              <a:t>（</a:t>
            </a:r>
            <a:r>
              <a:rPr lang="en-US" altLang="zh-CN" dirty="0" smtClean="0"/>
              <a:t>1</a:t>
            </a:r>
            <a:r>
              <a:rPr lang="zh-CN" altLang="zh-CN" dirty="0" smtClean="0"/>
              <a:t>）基于身份的安全策略</a:t>
            </a:r>
          </a:p>
          <a:p>
            <a:r>
              <a:rPr lang="zh-CN" altLang="zh-CN" dirty="0" smtClean="0"/>
              <a:t>（</a:t>
            </a:r>
            <a:r>
              <a:rPr lang="en-US" altLang="zh-CN" dirty="0" smtClean="0"/>
              <a:t>2</a:t>
            </a:r>
            <a:r>
              <a:rPr lang="zh-CN" altLang="zh-CN" dirty="0" smtClean="0"/>
              <a:t>）基于规则的安全策略</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smtClean="0"/>
              <a:t>综合访问控制策略</a:t>
            </a:r>
          </a:p>
          <a:p>
            <a:r>
              <a:rPr lang="zh-CN" altLang="zh-CN" sz="2400" dirty="0" smtClean="0"/>
              <a:t>（</a:t>
            </a:r>
            <a:r>
              <a:rPr lang="en-US" altLang="zh-CN" sz="2400" dirty="0" smtClean="0"/>
              <a:t>1</a:t>
            </a:r>
            <a:r>
              <a:rPr lang="zh-CN" altLang="zh-CN" sz="2400" dirty="0" smtClean="0"/>
              <a:t>）入网访问控制</a:t>
            </a:r>
          </a:p>
          <a:p>
            <a:r>
              <a:rPr lang="zh-CN" altLang="zh-CN" sz="2400" dirty="0" smtClean="0"/>
              <a:t>（</a:t>
            </a:r>
            <a:r>
              <a:rPr lang="en-US" altLang="zh-CN" sz="2400" dirty="0" smtClean="0"/>
              <a:t>2</a:t>
            </a:r>
            <a:r>
              <a:rPr lang="zh-CN" altLang="zh-CN" sz="2400" dirty="0" smtClean="0"/>
              <a:t>）网络的权限控制</a:t>
            </a:r>
          </a:p>
          <a:p>
            <a:r>
              <a:rPr lang="zh-CN" altLang="zh-CN" sz="2400" dirty="0" smtClean="0"/>
              <a:t>（</a:t>
            </a:r>
            <a:r>
              <a:rPr lang="en-US" altLang="zh-CN" sz="2400" dirty="0" smtClean="0"/>
              <a:t>3</a:t>
            </a:r>
            <a:r>
              <a:rPr lang="zh-CN" altLang="zh-CN" sz="2400" dirty="0" smtClean="0"/>
              <a:t>）目录级安全控制</a:t>
            </a:r>
          </a:p>
          <a:p>
            <a:r>
              <a:rPr lang="zh-CN" altLang="zh-CN" sz="2400" dirty="0" smtClean="0"/>
              <a:t>（</a:t>
            </a:r>
            <a:r>
              <a:rPr lang="en-US" altLang="zh-CN" sz="2400" dirty="0" smtClean="0"/>
              <a:t>4</a:t>
            </a:r>
            <a:r>
              <a:rPr lang="zh-CN" altLang="zh-CN" sz="2400" dirty="0" smtClean="0"/>
              <a:t>）属性安全控制</a:t>
            </a:r>
          </a:p>
          <a:p>
            <a:r>
              <a:rPr lang="zh-CN" altLang="zh-CN" sz="2400" dirty="0" smtClean="0"/>
              <a:t>（</a:t>
            </a:r>
            <a:r>
              <a:rPr lang="en-US" altLang="zh-CN" sz="2400" dirty="0" smtClean="0"/>
              <a:t>5</a:t>
            </a:r>
            <a:r>
              <a:rPr lang="zh-CN" altLang="zh-CN" sz="2400" dirty="0" smtClean="0"/>
              <a:t>）网络服务器安全控制</a:t>
            </a:r>
          </a:p>
          <a:p>
            <a:r>
              <a:rPr lang="zh-CN" altLang="zh-CN" sz="2400" dirty="0" smtClean="0"/>
              <a:t>（</a:t>
            </a:r>
            <a:r>
              <a:rPr lang="en-US" altLang="zh-CN" sz="2400" dirty="0" smtClean="0"/>
              <a:t>6</a:t>
            </a:r>
            <a:r>
              <a:rPr lang="zh-CN" altLang="zh-CN" sz="2400" dirty="0" smtClean="0"/>
              <a:t>）网络监控和锁定控制</a:t>
            </a:r>
          </a:p>
          <a:p>
            <a:r>
              <a:rPr lang="zh-CN" altLang="zh-CN" sz="2400" dirty="0" smtClean="0"/>
              <a:t>（</a:t>
            </a:r>
            <a:r>
              <a:rPr lang="en-US" altLang="zh-CN" sz="2400" dirty="0" smtClean="0"/>
              <a:t>7</a:t>
            </a:r>
            <a:r>
              <a:rPr lang="zh-CN" altLang="zh-CN" sz="2400" dirty="0" smtClean="0"/>
              <a:t>）网络端口和结点的安全控制</a:t>
            </a:r>
          </a:p>
          <a:p>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t>本章主要介绍了访问控制的功能、原理、类型及机制，并对防火墙的定义和相关技术进行了较详细的介绍，本章也对目前的各种物理隔离技术进行了比较和讲解，并介绍了我国目前物理隔离技术的发展方向。</a:t>
            </a:r>
          </a:p>
          <a:p>
            <a:r>
              <a:rPr lang="zh-CN" altLang="zh-CN" dirty="0" smtClean="0"/>
              <a:t>通过本章的学习，使读者：</a:t>
            </a:r>
          </a:p>
          <a:p>
            <a:r>
              <a:rPr lang="zh-CN" altLang="zh-CN" dirty="0" smtClean="0"/>
              <a:t>（</a:t>
            </a:r>
            <a:r>
              <a:rPr lang="en-US" altLang="zh-CN" dirty="0" smtClean="0"/>
              <a:t>1</a:t>
            </a:r>
            <a:r>
              <a:rPr lang="zh-CN" altLang="zh-CN" dirty="0" smtClean="0"/>
              <a:t>）了解访问控制列表；</a:t>
            </a:r>
          </a:p>
          <a:p>
            <a:r>
              <a:rPr lang="zh-CN" altLang="zh-CN" dirty="0" smtClean="0"/>
              <a:t>（</a:t>
            </a:r>
            <a:r>
              <a:rPr lang="en-US" altLang="zh-CN" dirty="0" smtClean="0"/>
              <a:t>2</a:t>
            </a:r>
            <a:r>
              <a:rPr lang="zh-CN" altLang="zh-CN" dirty="0" smtClean="0"/>
              <a:t>）理解防火墙原理；</a:t>
            </a:r>
          </a:p>
          <a:p>
            <a:r>
              <a:rPr lang="zh-CN" altLang="zh-CN" dirty="0" smtClean="0"/>
              <a:t>（</a:t>
            </a:r>
            <a:r>
              <a:rPr lang="en-US" altLang="zh-CN" dirty="0" smtClean="0"/>
              <a:t>3</a:t>
            </a:r>
            <a:r>
              <a:rPr lang="zh-CN" altLang="zh-CN" dirty="0" smtClean="0"/>
              <a:t>）了解物理隔离的定义和原理；</a:t>
            </a:r>
          </a:p>
          <a:p>
            <a:r>
              <a:rPr lang="zh-CN" altLang="zh-CN" dirty="0" smtClean="0"/>
              <a:t>（</a:t>
            </a:r>
            <a:r>
              <a:rPr lang="en-US" altLang="zh-CN" dirty="0" smtClean="0"/>
              <a:t>4</a:t>
            </a:r>
            <a:r>
              <a:rPr lang="zh-CN" altLang="zh-CN" dirty="0" smtClean="0"/>
              <a:t>）掌握防火墙和物理隔离的基本配置。</a:t>
            </a:r>
          </a:p>
          <a:p>
            <a:endParaRPr lang="zh-CN" altLang="en-US" dirty="0"/>
          </a:p>
        </p:txBody>
      </p:sp>
    </p:spTree>
    <p:extLst>
      <p:ext uri="{BB962C8B-B14F-4D97-AF65-F5344CB8AC3E}">
        <p14:creationId xmlns:p14="http://schemas.microsoft.com/office/powerpoint/2010/main" xmlns="" val="25995489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5.2 </a:t>
            </a:r>
            <a:r>
              <a:rPr lang="x-none" altLang="zh-CN" dirty="0" smtClean="0"/>
              <a:t>防火墙技术</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b="1" dirty="0" smtClean="0"/>
              <a:t>防火墙的</a:t>
            </a:r>
            <a:r>
              <a:rPr lang="zh-CN" altLang="zh-CN" b="1" dirty="0" smtClean="0"/>
              <a:t>概述</a:t>
            </a:r>
            <a:endParaRPr lang="en-US" altLang="zh-CN" b="1" dirty="0" smtClean="0"/>
          </a:p>
          <a:p>
            <a:r>
              <a:rPr lang="zh-CN" altLang="zh-CN" dirty="0" smtClean="0"/>
              <a:t>防火墙是设置在不同网络（如可信任的企业内部和不可信的公共网）或网络安全域之间的一系列部件的组合，是网或网络安全域之间信息的唯一出入口，能根据用户的安全策略控制（允许、拒绝、监测）出入网络的信息流，且本身具有较强的抗攻击能力。它是提供信息安全服务，实现网络和信息安全的基础设施。在逻辑上，防火墙是一个分离器，一个限制器，也是一个分析器，能有效地监控内部网和</a:t>
            </a:r>
            <a:r>
              <a:rPr lang="en-US" altLang="zh-CN" dirty="0" smtClean="0"/>
              <a:t>Internet</a:t>
            </a:r>
            <a:r>
              <a:rPr lang="zh-CN" altLang="zh-CN" dirty="0" smtClean="0"/>
              <a:t>之间的任何活动，保证内部网络的安全，</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2555776" y="2263163"/>
            <a:ext cx="4464496" cy="3720414"/>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smtClean="0"/>
              <a:t>防火墙的</a:t>
            </a:r>
            <a:r>
              <a:rPr lang="zh-CN" altLang="zh-CN" dirty="0" smtClean="0"/>
              <a:t>目的</a:t>
            </a:r>
            <a:endParaRPr lang="en-US" altLang="zh-CN" dirty="0" smtClean="0"/>
          </a:p>
          <a:p>
            <a:r>
              <a:rPr lang="zh-CN" altLang="zh-CN" dirty="0" smtClean="0"/>
              <a:t>从理论上讲，防火墙用来防止</a:t>
            </a:r>
            <a:r>
              <a:rPr lang="en-US" altLang="zh-CN" dirty="0" smtClean="0"/>
              <a:t>Internet</a:t>
            </a:r>
            <a:r>
              <a:rPr lang="zh-CN" altLang="zh-CN" dirty="0" smtClean="0"/>
              <a:t>上的各类危险传播到内部的网络内。事实上，防火墙服务用于多个目的：</a:t>
            </a:r>
          </a:p>
          <a:p>
            <a:pPr lvl="0"/>
            <a:r>
              <a:rPr lang="zh-CN" altLang="zh-CN" dirty="0" smtClean="0"/>
              <a:t>限定人们从一个特别的节点进入；</a:t>
            </a:r>
          </a:p>
          <a:p>
            <a:pPr lvl="0"/>
            <a:r>
              <a:rPr lang="zh-CN" altLang="zh-CN" dirty="0" smtClean="0"/>
              <a:t>防止入侵者接近你的防御设施；</a:t>
            </a:r>
          </a:p>
          <a:p>
            <a:pPr lvl="0"/>
            <a:r>
              <a:rPr lang="zh-CN" altLang="zh-CN" dirty="0" smtClean="0"/>
              <a:t>限定人们从一个特别的节点离开；</a:t>
            </a:r>
          </a:p>
          <a:p>
            <a:pPr lvl="0"/>
            <a:r>
              <a:rPr lang="zh-CN" altLang="zh-CN" dirty="0" smtClean="0"/>
              <a:t>有效地阻止破坏者对正常用户的计算机系统进行破坏。</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1424296" y="1700808"/>
            <a:ext cx="5956016" cy="3741356"/>
          </a:xfrm>
          <a:prstGeom prst="rect">
            <a:avLst/>
          </a:prstGeom>
          <a:noFill/>
          <a:ln w="9525">
            <a:noFill/>
            <a:miter lim="800000"/>
            <a:headEnd/>
            <a:tailEnd/>
          </a:ln>
        </p:spPr>
      </p:pic>
      <p:sp>
        <p:nvSpPr>
          <p:cNvPr id="5123" name="Rectangle 3"/>
          <p:cNvSpPr>
            <a:spLocks noChangeArrowheads="1"/>
          </p:cNvSpPr>
          <p:nvPr/>
        </p:nvSpPr>
        <p:spPr bwMode="auto">
          <a:xfrm>
            <a:off x="2339752" y="5527975"/>
            <a:ext cx="432048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55588"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防火墙的位置</a:t>
            </a:r>
            <a:endParaRPr kumimoji="0" lang="zh-CN" sz="24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dirty="0" smtClean="0"/>
              <a:t>防火墙应当根据安全计划和安全策略中的定义来保护网络，并具有以下功能：</a:t>
            </a:r>
          </a:p>
          <a:p>
            <a:r>
              <a:rPr lang="zh-CN" altLang="zh-CN" dirty="0" smtClean="0"/>
              <a:t>（</a:t>
            </a:r>
            <a:r>
              <a:rPr lang="en-US" altLang="zh-CN" dirty="0" smtClean="0"/>
              <a:t>1</a:t>
            </a:r>
            <a:r>
              <a:rPr lang="zh-CN" altLang="zh-CN" dirty="0" smtClean="0"/>
              <a:t>）所有进出网络的通信流应该通过防火墙；</a:t>
            </a:r>
          </a:p>
          <a:p>
            <a:r>
              <a:rPr lang="zh-CN" altLang="zh-CN" dirty="0" smtClean="0"/>
              <a:t>（</a:t>
            </a:r>
            <a:r>
              <a:rPr lang="en-US" altLang="zh-CN" dirty="0" smtClean="0"/>
              <a:t>2</a:t>
            </a:r>
            <a:r>
              <a:rPr lang="zh-CN" altLang="zh-CN" dirty="0" smtClean="0"/>
              <a:t>）所有穿过防火墙的通信流都必须有安全策略和计划的确认和授权；</a:t>
            </a:r>
          </a:p>
          <a:p>
            <a:r>
              <a:rPr lang="zh-CN" altLang="zh-CN" dirty="0" smtClean="0"/>
              <a:t>（</a:t>
            </a:r>
            <a:r>
              <a:rPr lang="en-US" altLang="zh-CN" dirty="0" smtClean="0"/>
              <a:t>3</a:t>
            </a:r>
            <a:r>
              <a:rPr lang="zh-CN" altLang="zh-CN" dirty="0" smtClean="0"/>
              <a:t>）理论上说，防火墙是穿不透的</a:t>
            </a:r>
            <a:r>
              <a:rPr lang="zh-CN" altLang="zh-CN" dirty="0" smtClean="0"/>
              <a:t>。</a:t>
            </a:r>
            <a:endParaRPr lang="zh-CN" altLang="zh-CN"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dirty="0" smtClean="0"/>
              <a:t>需要防火墙防范的</a:t>
            </a:r>
            <a:r>
              <a:rPr lang="en-US" altLang="zh-CN" dirty="0" smtClean="0"/>
              <a:t>3</a:t>
            </a:r>
            <a:r>
              <a:rPr lang="zh-CN" altLang="zh-CN" dirty="0" smtClean="0"/>
              <a:t>种基本进攻：</a:t>
            </a:r>
          </a:p>
          <a:p>
            <a:pPr lvl="0"/>
            <a:r>
              <a:rPr lang="zh-CN" altLang="zh-CN" dirty="0" smtClean="0"/>
              <a:t>间谍：试图偷走敏感信息的黑客、入侵者和闯入者。</a:t>
            </a:r>
          </a:p>
          <a:p>
            <a:pPr lvl="0"/>
            <a:r>
              <a:rPr lang="zh-CN" altLang="zh-CN" dirty="0" smtClean="0"/>
              <a:t>盗窃：盗窃对象包括数据、</a:t>
            </a:r>
            <a:r>
              <a:rPr lang="en-US" altLang="zh-CN" dirty="0" smtClean="0"/>
              <a:t>Web</a:t>
            </a:r>
            <a:r>
              <a:rPr lang="zh-CN" altLang="zh-CN" dirty="0" smtClean="0"/>
              <a:t>表格、磁盘空间、</a:t>
            </a:r>
            <a:r>
              <a:rPr lang="en-US" altLang="zh-CN" dirty="0" smtClean="0"/>
              <a:t>CPU</a:t>
            </a:r>
            <a:r>
              <a:rPr lang="zh-CN" altLang="zh-CN" dirty="0" smtClean="0"/>
              <a:t>资源、联接等。</a:t>
            </a:r>
          </a:p>
          <a:p>
            <a:pPr lvl="0"/>
            <a:r>
              <a:rPr lang="zh-CN" altLang="zh-CN" dirty="0" smtClean="0"/>
              <a:t>破坏系统：通过路由器或主机</a:t>
            </a:r>
            <a:r>
              <a:rPr lang="en-US" altLang="zh-CN" dirty="0" smtClean="0"/>
              <a:t>/</a:t>
            </a:r>
            <a:r>
              <a:rPr lang="zh-CN" altLang="zh-CN" dirty="0" smtClean="0"/>
              <a:t>服务器蓄意破坏文件系统或阻止授权用户访问内部网（外部网）和服务器。</a:t>
            </a:r>
          </a:p>
          <a:p>
            <a:pPr>
              <a:buNone/>
            </a:pP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smtClean="0"/>
              <a:t>．防火墙的特性</a:t>
            </a:r>
          </a:p>
          <a:p>
            <a:r>
              <a:rPr lang="zh-CN" altLang="zh-CN" dirty="0" smtClean="0"/>
              <a:t>一个好的防火墙系统应具有以下</a:t>
            </a:r>
            <a:r>
              <a:rPr lang="en-US" altLang="zh-CN" dirty="0" smtClean="0"/>
              <a:t>3</a:t>
            </a:r>
            <a:r>
              <a:rPr lang="zh-CN" altLang="zh-CN" dirty="0" smtClean="0"/>
              <a:t>方面的特性：</a:t>
            </a:r>
          </a:p>
          <a:p>
            <a:pPr lvl="0"/>
            <a:r>
              <a:rPr lang="zh-CN" altLang="zh-CN" dirty="0" smtClean="0"/>
              <a:t>所有在内部网络和外部网络之间传输的数据必须通过防火墙；</a:t>
            </a:r>
          </a:p>
          <a:p>
            <a:pPr lvl="0"/>
            <a:r>
              <a:rPr lang="zh-CN" altLang="zh-CN" dirty="0" smtClean="0"/>
              <a:t>只有被授权的合法数据即防火墙系统中安全策略允许的数据可以通过防火墙；</a:t>
            </a:r>
          </a:p>
          <a:p>
            <a:pPr lvl="0"/>
            <a:r>
              <a:rPr lang="zh-CN" altLang="zh-CN" dirty="0" smtClean="0"/>
              <a:t>防火墙本身不各种攻击的影响。</a:t>
            </a:r>
          </a:p>
          <a:p>
            <a:pPr>
              <a:buNone/>
            </a:pPr>
            <a:endParaRPr lang="zh-CN" altLang="en-US" dirty="0"/>
          </a:p>
        </p:txBody>
      </p:sp>
      <p:sp>
        <p:nvSpPr>
          <p:cNvPr id="4" name="矩形 3"/>
          <p:cNvSpPr/>
          <p:nvPr/>
        </p:nvSpPr>
        <p:spPr>
          <a:xfrm>
            <a:off x="3710225" y="3244334"/>
            <a:ext cx="1723549" cy="369332"/>
          </a:xfrm>
          <a:prstGeom prst="rect">
            <a:avLst/>
          </a:prstGeom>
        </p:spPr>
        <p:txBody>
          <a:bodyPr wrap="none">
            <a:spAutoFit/>
          </a:bodyPr>
          <a:lstStyle/>
          <a:p>
            <a:r>
              <a:rPr lang="x-none" altLang="zh-CN" dirty="0" smtClean="0"/>
              <a:t>5.2 防火墙技术</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dirty="0" smtClean="0"/>
              <a:t>防火墙具有的基本准则是：</a:t>
            </a:r>
          </a:p>
          <a:p>
            <a:r>
              <a:rPr lang="zh-CN" altLang="zh-CN" dirty="0" smtClean="0"/>
              <a:t>（</a:t>
            </a:r>
            <a:r>
              <a:rPr lang="en-US" altLang="zh-CN" dirty="0" smtClean="0"/>
              <a:t>1</a:t>
            </a:r>
            <a:r>
              <a:rPr lang="zh-CN" altLang="zh-CN" dirty="0" smtClean="0"/>
              <a:t>）过滤不安全服务</a:t>
            </a:r>
          </a:p>
          <a:p>
            <a:r>
              <a:rPr lang="zh-CN" altLang="zh-CN" dirty="0" smtClean="0"/>
              <a:t>（</a:t>
            </a:r>
            <a:r>
              <a:rPr lang="en-US" altLang="zh-CN" dirty="0" smtClean="0"/>
              <a:t>2</a:t>
            </a:r>
            <a:r>
              <a:rPr lang="zh-CN" altLang="zh-CN" dirty="0" smtClean="0"/>
              <a:t>）过滤非法用户和访问特殊站点</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dirty="0" smtClean="0"/>
              <a:t>防火墙的优点</a:t>
            </a:r>
          </a:p>
          <a:p>
            <a:r>
              <a:rPr lang="zh-CN" altLang="zh-CN" dirty="0" smtClean="0"/>
              <a:t>（</a:t>
            </a:r>
            <a:r>
              <a:rPr lang="en-US" altLang="zh-CN" dirty="0" smtClean="0"/>
              <a:t>1</a:t>
            </a:r>
            <a:r>
              <a:rPr lang="zh-CN" altLang="zh-CN" dirty="0" smtClean="0"/>
              <a:t>）防火墙能强化安全策略</a:t>
            </a:r>
          </a:p>
          <a:p>
            <a:r>
              <a:rPr lang="zh-CN" altLang="zh-CN" dirty="0" smtClean="0"/>
              <a:t>（</a:t>
            </a:r>
            <a:r>
              <a:rPr lang="en-US" altLang="zh-CN" dirty="0" smtClean="0"/>
              <a:t>2</a:t>
            </a:r>
            <a:r>
              <a:rPr lang="zh-CN" altLang="zh-CN" dirty="0" smtClean="0"/>
              <a:t>）防火墙能有效地记录</a:t>
            </a:r>
            <a:r>
              <a:rPr lang="en-US" altLang="zh-CN" dirty="0" smtClean="0"/>
              <a:t>Internet</a:t>
            </a:r>
            <a:r>
              <a:rPr lang="zh-CN" altLang="zh-CN" dirty="0" smtClean="0"/>
              <a:t>上的活动</a:t>
            </a:r>
          </a:p>
          <a:p>
            <a:r>
              <a:rPr lang="zh-CN" altLang="zh-CN" dirty="0" smtClean="0"/>
              <a:t>（</a:t>
            </a:r>
            <a:r>
              <a:rPr lang="en-US" altLang="zh-CN" dirty="0" smtClean="0"/>
              <a:t>3</a:t>
            </a:r>
            <a:r>
              <a:rPr lang="zh-CN" altLang="zh-CN" dirty="0" smtClean="0"/>
              <a:t>）防火墙可以实现网段控制</a:t>
            </a:r>
          </a:p>
          <a:p>
            <a:r>
              <a:rPr lang="zh-CN" altLang="zh-CN" dirty="0" smtClean="0"/>
              <a:t>（</a:t>
            </a:r>
            <a:r>
              <a:rPr lang="en-US" altLang="zh-CN" dirty="0" smtClean="0"/>
              <a:t>4</a:t>
            </a:r>
            <a:r>
              <a:rPr lang="zh-CN" altLang="zh-CN" dirty="0" smtClean="0"/>
              <a:t>）防火墙是一个安全策略的检查站</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smtClean="0"/>
              <a:t>防火墙的缺点</a:t>
            </a:r>
          </a:p>
          <a:p>
            <a:r>
              <a:rPr lang="zh-CN" altLang="zh-CN" dirty="0" smtClean="0"/>
              <a:t>防火墙技术是内部网络最重要的安全技术之一，但防火墙也有其明显的局限性：</a:t>
            </a:r>
          </a:p>
          <a:p>
            <a:r>
              <a:rPr lang="zh-CN" altLang="zh-CN" dirty="0" smtClean="0"/>
              <a:t>（</a:t>
            </a:r>
            <a:r>
              <a:rPr lang="en-US" altLang="zh-CN" dirty="0" smtClean="0"/>
              <a:t>1</a:t>
            </a:r>
            <a:r>
              <a:rPr lang="zh-CN" altLang="zh-CN" dirty="0" smtClean="0"/>
              <a:t>）防火墙防外不防内</a:t>
            </a:r>
          </a:p>
          <a:p>
            <a:r>
              <a:rPr lang="zh-CN" altLang="zh-CN" dirty="0" smtClean="0"/>
              <a:t>（</a:t>
            </a:r>
            <a:r>
              <a:rPr lang="en-US" altLang="zh-CN" dirty="0" smtClean="0"/>
              <a:t>2</a:t>
            </a:r>
            <a:r>
              <a:rPr lang="zh-CN" altLang="zh-CN" dirty="0" smtClean="0"/>
              <a:t>）防火墙难于管理和配置，易造成安全漏洞</a:t>
            </a:r>
          </a:p>
          <a:p>
            <a:r>
              <a:rPr lang="zh-CN" altLang="zh-CN" dirty="0" smtClean="0"/>
              <a:t>（</a:t>
            </a:r>
            <a:r>
              <a:rPr lang="en-US" altLang="zh-CN" dirty="0" smtClean="0"/>
              <a:t>3</a:t>
            </a:r>
            <a:r>
              <a:rPr lang="zh-CN" altLang="zh-CN" dirty="0" smtClean="0"/>
              <a:t>）很难为用户在防火墙内外提供一致的安全策略</a:t>
            </a:r>
          </a:p>
          <a:p>
            <a:r>
              <a:rPr lang="zh-CN" altLang="zh-CN" dirty="0" smtClean="0"/>
              <a:t>（</a:t>
            </a:r>
            <a:r>
              <a:rPr lang="en-US" altLang="zh-CN" dirty="0" smtClean="0"/>
              <a:t>4</a:t>
            </a:r>
            <a:r>
              <a:rPr lang="zh-CN" altLang="zh-CN" dirty="0" smtClean="0"/>
              <a:t>）防火墙只实现了粗粒度的访问控制</a:t>
            </a:r>
          </a:p>
          <a:p>
            <a:r>
              <a:rPr lang="zh-CN" altLang="zh-CN" dirty="0" smtClean="0"/>
              <a:t>（</a:t>
            </a:r>
            <a:r>
              <a:rPr lang="en-US" altLang="zh-CN" dirty="0" smtClean="0"/>
              <a:t>5</a:t>
            </a:r>
            <a:r>
              <a:rPr lang="zh-CN" altLang="zh-CN" dirty="0" smtClean="0"/>
              <a:t>）防火墙不能防范病毒</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zh-CN" b="1" dirty="0"/>
          </a:p>
        </p:txBody>
      </p:sp>
      <p:sp>
        <p:nvSpPr>
          <p:cNvPr id="3" name="内容占位符 2"/>
          <p:cNvSpPr>
            <a:spLocks noGrp="1"/>
          </p:cNvSpPr>
          <p:nvPr>
            <p:ph idx="1"/>
          </p:nvPr>
        </p:nvSpPr>
        <p:spPr/>
        <p:txBody>
          <a:bodyPr/>
          <a:lstStyle/>
          <a:p>
            <a:r>
              <a:rPr lang="zh-CN" altLang="zh-CN" dirty="0" smtClean="0"/>
              <a:t>访问控制（</a:t>
            </a:r>
            <a:r>
              <a:rPr lang="en-US" altLang="zh-CN" dirty="0" smtClean="0"/>
              <a:t>Access Control</a:t>
            </a:r>
            <a:r>
              <a:rPr lang="zh-CN" altLang="zh-CN" dirty="0" smtClean="0"/>
              <a:t>）指系统对用户身份及其所属的预先定义的策略组限制其使用数据资源能力的手段。通常用于系统管理员控制用户对服务器、目录、文件等网络资源的访问。访问控制是系统保密性、完整性、可用性和合法使用性的重要基础，是网络安全防范和资源保护的关键策略之一，也是主体依据某些控制策略或权限对客体本身或其资源进行的不同授权访问。</a:t>
            </a:r>
            <a:endParaRPr lang="zh-CN" altLang="zh-CN" dirty="0"/>
          </a:p>
        </p:txBody>
      </p:sp>
    </p:spTree>
    <p:extLst>
      <p:ext uri="{BB962C8B-B14F-4D97-AF65-F5344CB8AC3E}">
        <p14:creationId xmlns:p14="http://schemas.microsoft.com/office/powerpoint/2010/main" xmlns="" val="1435529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b="1" dirty="0" smtClean="0"/>
              <a:t>防火墙的</a:t>
            </a:r>
            <a:r>
              <a:rPr lang="zh-CN" altLang="zh-CN" b="1" dirty="0" smtClean="0"/>
              <a:t>类型</a:t>
            </a:r>
            <a:endParaRPr lang="en-US" altLang="zh-CN" b="1" dirty="0" smtClean="0"/>
          </a:p>
          <a:p>
            <a:r>
              <a:rPr lang="en-US" altLang="zh-CN" dirty="0" smtClean="0"/>
              <a:t>1.</a:t>
            </a:r>
            <a:r>
              <a:rPr lang="zh-CN" altLang="zh-CN" dirty="0" smtClean="0"/>
              <a:t>包过滤防火墙</a:t>
            </a:r>
          </a:p>
          <a:p>
            <a:r>
              <a:rPr lang="en-US" altLang="zh-CN" dirty="0" smtClean="0"/>
              <a:t>2</a:t>
            </a:r>
            <a:r>
              <a:rPr lang="zh-CN" altLang="zh-CN" dirty="0" smtClean="0"/>
              <a:t>．代理防火墙</a:t>
            </a:r>
          </a:p>
          <a:p>
            <a:r>
              <a:rPr lang="en-US" altLang="zh-CN" dirty="0" smtClean="0"/>
              <a:t>3</a:t>
            </a:r>
            <a:r>
              <a:rPr lang="zh-CN" altLang="zh-CN" dirty="0" smtClean="0"/>
              <a:t>．混合型防火墙</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b="1" dirty="0" smtClean="0"/>
              <a:t>防火墙的</a:t>
            </a:r>
            <a:r>
              <a:rPr lang="zh-CN" altLang="zh-CN" b="1" dirty="0" smtClean="0"/>
              <a:t>安全策略</a:t>
            </a:r>
            <a:endParaRPr lang="en-US" altLang="zh-CN" b="1" dirty="0" smtClean="0"/>
          </a:p>
          <a:p>
            <a:r>
              <a:rPr lang="en-US" altLang="zh-CN" dirty="0" smtClean="0"/>
              <a:t>1</a:t>
            </a:r>
            <a:r>
              <a:rPr lang="zh-CN" altLang="zh-CN" dirty="0" smtClean="0"/>
              <a:t>．网络服务访问策略</a:t>
            </a:r>
          </a:p>
          <a:p>
            <a:r>
              <a:rPr lang="en-US" altLang="zh-CN" dirty="0" smtClean="0"/>
              <a:t>2</a:t>
            </a:r>
            <a:r>
              <a:rPr lang="zh-CN" altLang="zh-CN" dirty="0" smtClean="0"/>
              <a:t>．防火墙设计策略</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b="1" dirty="0" smtClean="0"/>
              <a:t>防火墙的</a:t>
            </a:r>
            <a:r>
              <a:rPr lang="zh-CN" altLang="zh-CN" b="1" dirty="0" smtClean="0"/>
              <a:t>技术</a:t>
            </a:r>
            <a:endParaRPr lang="en-US" altLang="zh-CN" b="1" dirty="0" smtClean="0"/>
          </a:p>
          <a:p>
            <a:r>
              <a:rPr lang="zh-CN" altLang="zh-CN" dirty="0" smtClean="0"/>
              <a:t>防火墙的技术大体上可以包括：包过滤技术，代理技术，网络地址转换技术，状态检查技术，加密技术，安全审记技术，安全内核技术，身份认证技术，负载均衡技术等方面。这里主要介绍包过滤技术、代理技术、网络地址转换技术。</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pic>
        <p:nvPicPr>
          <p:cNvPr id="39938" name="Picture 2"/>
          <p:cNvPicPr>
            <a:picLocks noGrp="1" noChangeAspect="1" noChangeArrowheads="1"/>
          </p:cNvPicPr>
          <p:nvPr>
            <p:ph idx="1"/>
          </p:nvPr>
        </p:nvPicPr>
        <p:blipFill>
          <a:blip r:embed="rId2" cstate="print"/>
          <a:srcRect/>
          <a:stretch>
            <a:fillRect/>
          </a:stretch>
        </p:blipFill>
        <p:spPr bwMode="auto">
          <a:xfrm>
            <a:off x="1331640" y="2276872"/>
            <a:ext cx="6587683" cy="2664296"/>
          </a:xfrm>
          <a:prstGeom prst="rect">
            <a:avLst/>
          </a:prstGeom>
          <a:noFill/>
          <a:ln w="9525">
            <a:noFill/>
            <a:miter lim="800000"/>
            <a:headEnd/>
            <a:tailEnd/>
          </a:ln>
        </p:spPr>
      </p:pic>
      <p:sp>
        <p:nvSpPr>
          <p:cNvPr id="5" name="矩形 4"/>
          <p:cNvSpPr/>
          <p:nvPr/>
        </p:nvSpPr>
        <p:spPr>
          <a:xfrm>
            <a:off x="3707904" y="5085184"/>
            <a:ext cx="1944216" cy="369332"/>
          </a:xfrm>
          <a:prstGeom prst="rect">
            <a:avLst/>
          </a:prstGeom>
        </p:spPr>
        <p:txBody>
          <a:bodyPr wrap="square">
            <a:spAutoFit/>
          </a:bodyPr>
          <a:lstStyle/>
          <a:p>
            <a:r>
              <a:rPr lang="zh-CN" altLang="zh-CN" dirty="0" smtClean="0"/>
              <a:t>包</a:t>
            </a:r>
            <a:r>
              <a:rPr lang="zh-CN" altLang="zh-CN" dirty="0" smtClean="0"/>
              <a:t>过滤术</a:t>
            </a:r>
            <a:r>
              <a:rPr lang="zh-CN" altLang="en-US" dirty="0" smtClean="0"/>
              <a:t>技术</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pic>
        <p:nvPicPr>
          <p:cNvPr id="40962" name="Picture 2"/>
          <p:cNvPicPr>
            <a:picLocks noGrp="1" noChangeAspect="1" noChangeArrowheads="1"/>
          </p:cNvPicPr>
          <p:nvPr>
            <p:ph idx="1"/>
          </p:nvPr>
        </p:nvPicPr>
        <p:blipFill>
          <a:blip r:embed="rId2" cstate="print"/>
          <a:srcRect/>
          <a:stretch>
            <a:fillRect/>
          </a:stretch>
        </p:blipFill>
        <p:spPr bwMode="auto">
          <a:xfrm>
            <a:off x="1331640" y="2204864"/>
            <a:ext cx="6258028" cy="2736304"/>
          </a:xfrm>
          <a:prstGeom prst="rect">
            <a:avLst/>
          </a:prstGeom>
          <a:noFill/>
          <a:ln w="9525">
            <a:noFill/>
            <a:miter lim="800000"/>
            <a:headEnd/>
            <a:tailEnd/>
          </a:ln>
        </p:spPr>
      </p:pic>
      <p:sp>
        <p:nvSpPr>
          <p:cNvPr id="5" name="矩形 4"/>
          <p:cNvSpPr/>
          <p:nvPr/>
        </p:nvSpPr>
        <p:spPr>
          <a:xfrm>
            <a:off x="3995936" y="5517232"/>
            <a:ext cx="1338828" cy="369332"/>
          </a:xfrm>
          <a:prstGeom prst="rect">
            <a:avLst/>
          </a:prstGeom>
        </p:spPr>
        <p:txBody>
          <a:bodyPr wrap="none">
            <a:spAutoFit/>
          </a:bodyPr>
          <a:lstStyle/>
          <a:p>
            <a:r>
              <a:rPr lang="zh-CN" altLang="zh-CN" dirty="0" smtClean="0"/>
              <a:t>代理防火墙</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pic>
        <p:nvPicPr>
          <p:cNvPr id="41986" name="Picture 2"/>
          <p:cNvPicPr>
            <a:picLocks noGrp="1" noChangeAspect="1" noChangeArrowheads="1"/>
          </p:cNvPicPr>
          <p:nvPr>
            <p:ph idx="1"/>
          </p:nvPr>
        </p:nvPicPr>
        <p:blipFill>
          <a:blip r:embed="rId2" cstate="print"/>
          <a:srcRect/>
          <a:stretch>
            <a:fillRect/>
          </a:stretch>
        </p:blipFill>
        <p:spPr bwMode="auto">
          <a:xfrm>
            <a:off x="1533042" y="1700808"/>
            <a:ext cx="5343214" cy="3942923"/>
          </a:xfrm>
          <a:prstGeom prst="rect">
            <a:avLst/>
          </a:prstGeom>
          <a:noFill/>
          <a:ln w="9525">
            <a:noFill/>
            <a:miter lim="800000"/>
            <a:headEnd/>
            <a:tailEnd/>
          </a:ln>
        </p:spPr>
      </p:pic>
      <p:sp>
        <p:nvSpPr>
          <p:cNvPr id="5" name="矩形 4"/>
          <p:cNvSpPr/>
          <p:nvPr/>
        </p:nvSpPr>
        <p:spPr>
          <a:xfrm>
            <a:off x="3635896" y="5805264"/>
            <a:ext cx="1711109" cy="369332"/>
          </a:xfrm>
          <a:prstGeom prst="rect">
            <a:avLst/>
          </a:prstGeom>
        </p:spPr>
        <p:txBody>
          <a:bodyPr wrap="none">
            <a:spAutoFit/>
          </a:bodyPr>
          <a:lstStyle/>
          <a:p>
            <a:r>
              <a:rPr lang="en-US" altLang="zh-CN" dirty="0" smtClean="0"/>
              <a:t>NAT</a:t>
            </a:r>
            <a:r>
              <a:rPr lang="zh-CN" altLang="zh-CN" dirty="0" smtClean="0"/>
              <a:t>的工作过程</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5.2 防火墙技术</a:t>
            </a:r>
            <a:endParaRPr lang="zh-CN" altLang="en-US" dirty="0"/>
          </a:p>
        </p:txBody>
      </p:sp>
      <p:sp>
        <p:nvSpPr>
          <p:cNvPr id="3" name="内容占位符 2"/>
          <p:cNvSpPr>
            <a:spLocks noGrp="1"/>
          </p:cNvSpPr>
          <p:nvPr>
            <p:ph idx="1"/>
          </p:nvPr>
        </p:nvSpPr>
        <p:spPr/>
        <p:txBody>
          <a:bodyPr/>
          <a:lstStyle/>
          <a:p>
            <a:r>
              <a:rPr lang="zh-CN" altLang="zh-CN" b="1" dirty="0" smtClean="0"/>
              <a:t>防火墙技术</a:t>
            </a:r>
            <a:r>
              <a:rPr lang="zh-CN" altLang="zh-CN" b="1" dirty="0" smtClean="0"/>
              <a:t>趋势</a:t>
            </a:r>
            <a:endParaRPr lang="en-US" altLang="zh-CN" b="1" dirty="0" smtClean="0"/>
          </a:p>
          <a:p>
            <a:r>
              <a:rPr lang="en-US" altLang="zh-CN" dirty="0" smtClean="0"/>
              <a:t>1</a:t>
            </a:r>
            <a:r>
              <a:rPr lang="zh-CN" altLang="zh-CN" dirty="0" smtClean="0"/>
              <a:t>．高速的性能</a:t>
            </a:r>
          </a:p>
          <a:p>
            <a:r>
              <a:rPr lang="en-US" altLang="zh-CN" dirty="0" smtClean="0"/>
              <a:t>2</a:t>
            </a:r>
            <a:r>
              <a:rPr lang="zh-CN" altLang="zh-CN" dirty="0" smtClean="0"/>
              <a:t>．良好的可扩展性</a:t>
            </a:r>
          </a:p>
          <a:p>
            <a:r>
              <a:rPr lang="en-US" altLang="zh-CN" dirty="0" smtClean="0"/>
              <a:t>3</a:t>
            </a:r>
            <a:r>
              <a:rPr lang="zh-CN" altLang="zh-CN" dirty="0" smtClean="0"/>
              <a:t>．与其它网络安全产品的协同互动</a:t>
            </a:r>
          </a:p>
          <a:p>
            <a:r>
              <a:rPr lang="en-US" altLang="zh-CN" dirty="0" smtClean="0"/>
              <a:t>4</a:t>
            </a:r>
            <a:r>
              <a:rPr lang="zh-CN" altLang="zh-CN" dirty="0" smtClean="0"/>
              <a:t>．简化的安装与管理</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5.3</a:t>
            </a:r>
            <a:r>
              <a:rPr lang="x-none" altLang="zh-CN" dirty="0" smtClean="0"/>
              <a:t>物理隔离技术</a:t>
            </a:r>
            <a:endParaRPr lang="zh-CN" altLang="en-US" dirty="0"/>
          </a:p>
        </p:txBody>
      </p:sp>
      <p:sp>
        <p:nvSpPr>
          <p:cNvPr id="3" name="内容占位符 2"/>
          <p:cNvSpPr>
            <a:spLocks noGrp="1"/>
          </p:cNvSpPr>
          <p:nvPr>
            <p:ph idx="1"/>
          </p:nvPr>
        </p:nvSpPr>
        <p:spPr/>
        <p:txBody>
          <a:bodyPr/>
          <a:lstStyle/>
          <a:p>
            <a:r>
              <a:rPr lang="en-US" altLang="zh-CN" b="1" dirty="0" err="1" smtClean="0">
                <a:hlinkClick r:id="rId2"/>
              </a:rPr>
              <a:t>隔离技术的发展历程</a:t>
            </a:r>
            <a:endParaRPr lang="en-US" altLang="zh-CN" b="1" dirty="0" smtClean="0"/>
          </a:p>
          <a:p>
            <a:r>
              <a:rPr lang="zh-CN" altLang="zh-CN" dirty="0" smtClean="0"/>
              <a:t>第一代隔离技术</a:t>
            </a:r>
            <a:r>
              <a:rPr lang="en-US" altLang="zh-CN" dirty="0" smtClean="0"/>
              <a:t>——</a:t>
            </a:r>
            <a:r>
              <a:rPr lang="zh-CN" altLang="zh-CN" dirty="0" smtClean="0"/>
              <a:t>完全的隔离</a:t>
            </a:r>
            <a:r>
              <a:rPr lang="zh-CN" altLang="zh-CN" dirty="0" smtClean="0"/>
              <a:t>。</a:t>
            </a:r>
            <a:endParaRPr lang="en-US" altLang="zh-CN" dirty="0" smtClean="0"/>
          </a:p>
          <a:p>
            <a:r>
              <a:rPr lang="zh-CN" altLang="zh-CN" dirty="0" smtClean="0"/>
              <a:t>第二代隔离技术</a:t>
            </a:r>
            <a:r>
              <a:rPr lang="en-US" altLang="zh-CN" dirty="0" smtClean="0"/>
              <a:t>——</a:t>
            </a:r>
            <a:r>
              <a:rPr lang="zh-CN" altLang="zh-CN" dirty="0" smtClean="0"/>
              <a:t>硬件卡隔离</a:t>
            </a:r>
            <a:r>
              <a:rPr lang="zh-CN" altLang="zh-CN" dirty="0" smtClean="0"/>
              <a:t>。</a:t>
            </a:r>
            <a:endParaRPr lang="en-US" altLang="zh-CN" dirty="0" smtClean="0"/>
          </a:p>
          <a:p>
            <a:r>
              <a:rPr lang="zh-CN" altLang="zh-CN" dirty="0" smtClean="0"/>
              <a:t>第三代隔离技术</a:t>
            </a:r>
            <a:r>
              <a:rPr lang="en-US" altLang="zh-CN" dirty="0" smtClean="0"/>
              <a:t>—</a:t>
            </a:r>
            <a:r>
              <a:rPr lang="zh-CN" altLang="zh-CN" dirty="0" smtClean="0"/>
              <a:t>数据转播</a:t>
            </a:r>
            <a:r>
              <a:rPr lang="zh-CN" altLang="zh-CN" dirty="0" smtClean="0"/>
              <a:t>隔离</a:t>
            </a:r>
            <a:r>
              <a:rPr lang="zh-CN" altLang="en-US" dirty="0" smtClean="0"/>
              <a:t>。</a:t>
            </a:r>
            <a:endParaRPr lang="en-US" altLang="zh-CN" dirty="0" smtClean="0"/>
          </a:p>
          <a:p>
            <a:r>
              <a:rPr lang="zh-CN" altLang="zh-CN" dirty="0" smtClean="0"/>
              <a:t>第四代隔离技术</a:t>
            </a:r>
            <a:r>
              <a:rPr lang="en-US" altLang="zh-CN" dirty="0" smtClean="0"/>
              <a:t>—</a:t>
            </a:r>
            <a:r>
              <a:rPr lang="zh-CN" altLang="zh-CN" dirty="0" smtClean="0"/>
              <a:t>空气开关隔离</a:t>
            </a:r>
            <a:r>
              <a:rPr lang="zh-CN" altLang="zh-CN" dirty="0" smtClean="0"/>
              <a:t>。</a:t>
            </a:r>
            <a:endParaRPr lang="en-US" altLang="zh-CN" dirty="0" smtClean="0"/>
          </a:p>
          <a:p>
            <a:r>
              <a:rPr lang="zh-CN" altLang="zh-CN" dirty="0" smtClean="0"/>
              <a:t>第五代隔离技术</a:t>
            </a:r>
            <a:r>
              <a:rPr lang="en-US" altLang="zh-CN" dirty="0" smtClean="0"/>
              <a:t>—</a:t>
            </a:r>
            <a:r>
              <a:rPr lang="zh-CN" altLang="zh-CN" dirty="0" smtClean="0"/>
              <a:t>安全通道隔离。</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p:txBody>
          <a:bodyPr/>
          <a:lstStyle/>
          <a:p>
            <a:r>
              <a:rPr lang="zh-CN" altLang="zh-CN" b="1" dirty="0" smtClean="0"/>
              <a:t>物理隔离的</a:t>
            </a:r>
            <a:r>
              <a:rPr lang="zh-CN" altLang="zh-CN" b="1" dirty="0" smtClean="0"/>
              <a:t>定义</a:t>
            </a:r>
            <a:endParaRPr lang="en-US" altLang="zh-CN" b="1" dirty="0" smtClean="0"/>
          </a:p>
          <a:p>
            <a:r>
              <a:rPr lang="zh-CN" altLang="zh-CN" dirty="0" smtClean="0"/>
              <a:t>所谓</a:t>
            </a:r>
            <a:r>
              <a:rPr lang="en-US" altLang="zh-CN" dirty="0" smtClean="0"/>
              <a:t>“</a:t>
            </a:r>
            <a:r>
              <a:rPr lang="zh-CN" altLang="zh-CN" dirty="0" smtClean="0"/>
              <a:t>物理隔离</a:t>
            </a:r>
            <a:r>
              <a:rPr lang="en-US" altLang="zh-CN" dirty="0" smtClean="0"/>
              <a:t>”</a:t>
            </a:r>
            <a:r>
              <a:rPr lang="zh-CN" altLang="zh-CN" dirty="0" smtClean="0"/>
              <a:t>是指内部网不直接或间接地连接公共网。物理安全的目的是保护路由器、工作站、网络服务器等硬件实体和通信链路免受自然灾害、人为破坏和搭线窃听攻击。</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dirty="0" smtClean="0"/>
              <a:t>物理隔离在安全上主要有以下</a:t>
            </a:r>
            <a:r>
              <a:rPr lang="en-US" altLang="zh-CN" dirty="0" smtClean="0"/>
              <a:t>3</a:t>
            </a:r>
            <a:r>
              <a:rPr lang="zh-CN" altLang="zh-CN" dirty="0" smtClean="0"/>
              <a:t>点要求：</a:t>
            </a:r>
          </a:p>
          <a:p>
            <a:r>
              <a:rPr lang="zh-CN" altLang="zh-CN" dirty="0" smtClean="0"/>
              <a:t>（</a:t>
            </a:r>
            <a:r>
              <a:rPr lang="en-US" altLang="zh-CN" dirty="0" smtClean="0"/>
              <a:t>1</a:t>
            </a:r>
            <a:r>
              <a:rPr lang="zh-CN" altLang="zh-CN" dirty="0" smtClean="0"/>
              <a:t>）在物理传导上使内外网络隔断，确保外部网络不能通过网络连接而侵入内部网络；同时防止内部网络信息通过网络连接泄漏到外部网络。</a:t>
            </a:r>
          </a:p>
          <a:p>
            <a:r>
              <a:rPr lang="zh-CN" altLang="zh-CN" dirty="0" smtClean="0"/>
              <a:t>（</a:t>
            </a:r>
            <a:r>
              <a:rPr lang="en-US" altLang="zh-CN" dirty="0" smtClean="0"/>
              <a:t>2</a:t>
            </a:r>
            <a:r>
              <a:rPr lang="zh-CN" altLang="zh-CN" dirty="0" smtClean="0"/>
              <a:t>）在物理辐射上隔断内部网络与外部网络，确保内部网络信息不会通过电磁辐射或耦合方式泄漏到外部网络。</a:t>
            </a:r>
          </a:p>
          <a:p>
            <a:r>
              <a:rPr lang="zh-CN" altLang="zh-CN" dirty="0" smtClean="0"/>
              <a:t>（</a:t>
            </a:r>
            <a:r>
              <a:rPr lang="en-US" altLang="zh-CN" dirty="0" smtClean="0"/>
              <a:t>3</a:t>
            </a:r>
            <a:r>
              <a:rPr lang="zh-CN" altLang="zh-CN" dirty="0" smtClean="0"/>
              <a:t>）在物理存储上隔断两个网络环境，对于断电后会遗失信息的部件，如内存、处理器等暂存部件，要在网络转换时清除处理，防止残留信息出网；对于断电非遗失性设备如磁带机、硬盘等存储设备，内部网与外部网要分开存储。</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sp>
        <p:nvSpPr>
          <p:cNvPr id="3" name="内容占位符 2"/>
          <p:cNvSpPr>
            <a:spLocks noGrp="1"/>
          </p:cNvSpPr>
          <p:nvPr>
            <p:ph idx="1"/>
          </p:nvPr>
        </p:nvSpPr>
        <p:spPr/>
        <p:txBody>
          <a:bodyPr>
            <a:normAutofit/>
          </a:bodyPr>
          <a:lstStyle/>
          <a:p>
            <a:r>
              <a:rPr lang="zh-CN" altLang="zh-CN" dirty="0" smtClean="0"/>
              <a:t>访问控制的主要目的是限制访问主体对客体的访问，从而保障数据资源在合法范围内得以有效使用和管理。为了达到上述目的，访问控制需要完成两个任务：识别和确认访问系统的用户、决定该用户可以对某一系统资源进行何种类型的访问。</a:t>
            </a:r>
          </a:p>
          <a:p>
            <a:r>
              <a:rPr lang="zh-CN" altLang="zh-CN" dirty="0" smtClean="0"/>
              <a:t>访问控制包括三个要素：主体、客体和控制策略。</a:t>
            </a:r>
            <a:endParaRPr lang="zh-CN" altLang="zh-CN" dirty="0"/>
          </a:p>
        </p:txBody>
      </p:sp>
    </p:spTree>
    <p:extLst>
      <p:ext uri="{BB962C8B-B14F-4D97-AF65-F5344CB8AC3E}">
        <p14:creationId xmlns:p14="http://schemas.microsoft.com/office/powerpoint/2010/main" xmlns="" val="1922493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p:txBody>
          <a:bodyPr/>
          <a:lstStyle/>
          <a:p>
            <a:r>
              <a:rPr lang="x-none" altLang="zh-CN" dirty="0" smtClean="0"/>
              <a:t>物理隔离功能及实现技术分析</a:t>
            </a:r>
            <a:endParaRPr lang="zh-CN" altLang="zh-CN" b="1" dirty="0" smtClean="0"/>
          </a:p>
          <a:p>
            <a:r>
              <a:rPr lang="en-US" altLang="zh-CN" dirty="0" smtClean="0"/>
              <a:t>1.</a:t>
            </a:r>
            <a:r>
              <a:rPr lang="zh-CN" altLang="zh-CN" dirty="0" smtClean="0"/>
              <a:t>物理隔离网闸的定位</a:t>
            </a:r>
          </a:p>
          <a:p>
            <a:r>
              <a:rPr lang="zh-CN" altLang="zh-CN" dirty="0" smtClean="0"/>
              <a:t>物理隔离技术，不是要替代防火墙，入侵检测，漏洞扫描和防病毒系统，相反，它是用户</a:t>
            </a:r>
            <a:r>
              <a:rPr lang="en-US" altLang="zh-CN" dirty="0" smtClean="0"/>
              <a:t>“</a:t>
            </a:r>
            <a:r>
              <a:rPr lang="zh-CN" altLang="zh-CN" dirty="0" smtClean="0"/>
              <a:t>深度防御</a:t>
            </a:r>
            <a:r>
              <a:rPr lang="en-US" altLang="zh-CN" dirty="0" smtClean="0"/>
              <a:t>”</a:t>
            </a:r>
            <a:r>
              <a:rPr lang="zh-CN" altLang="zh-CN" dirty="0" smtClean="0"/>
              <a:t>的安全策略的另外一块基石，一般用来保护为了的</a:t>
            </a:r>
            <a:r>
              <a:rPr lang="en-US" altLang="zh-CN" dirty="0" smtClean="0"/>
              <a:t>“</a:t>
            </a:r>
            <a:r>
              <a:rPr lang="zh-CN" altLang="zh-CN" dirty="0" smtClean="0"/>
              <a:t>核心</a:t>
            </a:r>
            <a:r>
              <a:rPr lang="en-US" altLang="zh-CN" dirty="0" smtClean="0"/>
              <a:t>”</a:t>
            </a:r>
            <a:r>
              <a:rPr lang="zh-CN" altLang="zh-CN" dirty="0" smtClean="0"/>
              <a:t>。物理隔离技术，是绝对要解决互联网的安全问题，而不是什么其它的问题。</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2.</a:t>
            </a:r>
            <a:r>
              <a:rPr lang="zh-CN" altLang="zh-CN" dirty="0" smtClean="0"/>
              <a:t>物理隔离要解决的问题</a:t>
            </a:r>
          </a:p>
          <a:p>
            <a:r>
              <a:rPr lang="en-US" altLang="zh-CN" dirty="0" smtClean="0"/>
              <a:t>    </a:t>
            </a:r>
            <a:r>
              <a:rPr lang="zh-CN" altLang="zh-CN" dirty="0" smtClean="0"/>
              <a:t>解决目前防火墙存在的根本问题：</a:t>
            </a:r>
            <a:r>
              <a:rPr lang="en-US" altLang="zh-CN" dirty="0" smtClean="0"/>
              <a:t/>
            </a:r>
            <a:br>
              <a:rPr lang="en-US" altLang="zh-CN" dirty="0" smtClean="0"/>
            </a:br>
            <a:r>
              <a:rPr lang="en-US" altLang="zh-CN" dirty="0" smtClean="0"/>
              <a:t>     </a:t>
            </a:r>
            <a:r>
              <a:rPr lang="zh-CN" altLang="zh-CN" dirty="0" smtClean="0"/>
              <a:t>①防火墙对操作系统的依赖，因为操作系统也有漏洞。</a:t>
            </a:r>
            <a:r>
              <a:rPr lang="en-US" altLang="zh-CN" dirty="0" smtClean="0"/>
              <a:t/>
            </a:r>
            <a:br>
              <a:rPr lang="en-US" altLang="zh-CN" dirty="0" smtClean="0"/>
            </a:br>
            <a:r>
              <a:rPr lang="en-US" altLang="zh-CN" dirty="0" smtClean="0"/>
              <a:t>     </a:t>
            </a:r>
            <a:r>
              <a:rPr lang="zh-CN" altLang="zh-CN" dirty="0" smtClean="0"/>
              <a:t>②</a:t>
            </a:r>
            <a:r>
              <a:rPr lang="en-US" altLang="zh-CN" dirty="0" smtClean="0"/>
              <a:t>TCP/IP</a:t>
            </a:r>
            <a:r>
              <a:rPr lang="zh-CN" altLang="zh-CN" dirty="0" smtClean="0"/>
              <a:t>的协议漏洞：不用</a:t>
            </a:r>
            <a:r>
              <a:rPr lang="en-US" altLang="zh-CN" dirty="0" smtClean="0"/>
              <a:t>TCP/IP</a:t>
            </a:r>
            <a:r>
              <a:rPr lang="zh-CN" altLang="zh-CN" dirty="0" smtClean="0"/>
              <a:t>。</a:t>
            </a:r>
            <a:r>
              <a:rPr lang="en-US" altLang="zh-CN" dirty="0" smtClean="0"/>
              <a:t/>
            </a:r>
            <a:br>
              <a:rPr lang="en-US" altLang="zh-CN" dirty="0" smtClean="0"/>
            </a:br>
            <a:r>
              <a:rPr lang="en-US" altLang="zh-CN" dirty="0" smtClean="0"/>
              <a:t>     </a:t>
            </a:r>
            <a:r>
              <a:rPr lang="zh-CN" altLang="zh-CN" dirty="0" smtClean="0"/>
              <a:t>③防火墙、内网和</a:t>
            </a:r>
            <a:r>
              <a:rPr lang="en-US" altLang="zh-CN" dirty="0" smtClean="0"/>
              <a:t>DMZ</a:t>
            </a:r>
            <a:r>
              <a:rPr lang="zh-CN" altLang="zh-CN" dirty="0" smtClean="0"/>
              <a:t>同时直接连接。</a:t>
            </a:r>
            <a:r>
              <a:rPr lang="en-US" altLang="zh-CN" dirty="0" smtClean="0"/>
              <a:t/>
            </a:r>
            <a:br>
              <a:rPr lang="en-US" altLang="zh-CN" dirty="0" smtClean="0"/>
            </a:br>
            <a:r>
              <a:rPr lang="en-US" altLang="zh-CN" dirty="0" smtClean="0"/>
              <a:t>     </a:t>
            </a:r>
            <a:r>
              <a:rPr lang="zh-CN" altLang="zh-CN" dirty="0" smtClean="0"/>
              <a:t>④应用协议的漏洞，因为命令和指令可能是非法的。</a:t>
            </a:r>
            <a:r>
              <a:rPr lang="en-US" altLang="zh-CN" dirty="0" smtClean="0"/>
              <a:t/>
            </a:r>
            <a:br>
              <a:rPr lang="en-US" altLang="zh-CN" dirty="0" smtClean="0"/>
            </a:br>
            <a:r>
              <a:rPr lang="en-US" altLang="zh-CN" dirty="0" smtClean="0"/>
              <a:t>     </a:t>
            </a:r>
            <a:r>
              <a:rPr lang="zh-CN" altLang="zh-CN" dirty="0" smtClean="0"/>
              <a:t>⑤文件带有病毒或恶意代码：防火墙不支持</a:t>
            </a:r>
            <a:r>
              <a:rPr lang="en-US" altLang="zh-CN" dirty="0" smtClean="0"/>
              <a:t>MIME</a:t>
            </a:r>
            <a:r>
              <a:rPr lang="zh-CN" altLang="zh-CN" dirty="0" smtClean="0"/>
              <a:t>、杀病毒软件或恶意代码检查软件，只支持</a:t>
            </a:r>
            <a:r>
              <a:rPr lang="en-US" altLang="zh-CN" dirty="0" smtClean="0"/>
              <a:t>TXT</a:t>
            </a:r>
            <a:r>
              <a:rPr lang="zh-CN" altLang="zh-CN" dirty="0" smtClean="0"/>
              <a:t>文件。</a:t>
            </a:r>
          </a:p>
          <a:p>
            <a:r>
              <a:rPr lang="zh-CN" altLang="zh-CN" dirty="0" smtClean="0"/>
              <a:t>物理隔离的指导思想与防火墙有很大的不同： 防火墙的思路是在保障互联互通的前提下，尽可能安全，而物理隔离的思路是在保证必须安全的前提下，尽可能互联互通</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a:xfrm>
            <a:off x="457200" y="1600200"/>
            <a:ext cx="8229600" cy="676672"/>
          </a:xfrm>
        </p:spPr>
        <p:txBody>
          <a:bodyPr/>
          <a:lstStyle/>
          <a:p>
            <a:r>
              <a:rPr lang="x-none" altLang="zh-CN" dirty="0" smtClean="0"/>
              <a:t>物理隔离的技术原理</a:t>
            </a:r>
            <a:endParaRPr lang="zh-CN" altLang="zh-CN" b="1" dirty="0" smtClean="0"/>
          </a:p>
          <a:p>
            <a:endParaRPr lang="zh-CN" altLang="en-US" dirty="0"/>
          </a:p>
        </p:txBody>
      </p:sp>
      <p:pic>
        <p:nvPicPr>
          <p:cNvPr id="43012" name="Picture 4"/>
          <p:cNvPicPr>
            <a:picLocks noChangeAspect="1" noChangeArrowheads="1"/>
          </p:cNvPicPr>
          <p:nvPr/>
        </p:nvPicPr>
        <p:blipFill>
          <a:blip r:embed="rId2" cstate="print"/>
          <a:srcRect/>
          <a:stretch>
            <a:fillRect/>
          </a:stretch>
        </p:blipFill>
        <p:spPr bwMode="auto">
          <a:xfrm>
            <a:off x="1403648" y="2996952"/>
            <a:ext cx="6067425" cy="25908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4034" name="Picture 2"/>
          <p:cNvPicPr>
            <a:picLocks noGrp="1" noChangeAspect="1" noChangeArrowheads="1"/>
          </p:cNvPicPr>
          <p:nvPr>
            <p:ph idx="1"/>
          </p:nvPr>
        </p:nvPicPr>
        <p:blipFill>
          <a:blip r:embed="rId2" cstate="print"/>
          <a:srcRect/>
          <a:stretch>
            <a:fillRect/>
          </a:stretch>
        </p:blipFill>
        <p:spPr bwMode="auto">
          <a:xfrm>
            <a:off x="1457325" y="2132856"/>
            <a:ext cx="6229350" cy="2777281"/>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5058" name="Picture 2"/>
          <p:cNvPicPr>
            <a:picLocks noGrp="1" noChangeAspect="1" noChangeArrowheads="1"/>
          </p:cNvPicPr>
          <p:nvPr>
            <p:ph idx="1"/>
          </p:nvPr>
        </p:nvPicPr>
        <p:blipFill>
          <a:blip r:embed="rId2" cstate="print"/>
          <a:srcRect/>
          <a:stretch>
            <a:fillRect/>
          </a:stretch>
        </p:blipFill>
        <p:spPr bwMode="auto">
          <a:xfrm>
            <a:off x="1219200" y="2060849"/>
            <a:ext cx="6705600" cy="3087414"/>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6082" name="Picture 2"/>
          <p:cNvPicPr>
            <a:picLocks noGrp="1" noChangeAspect="1" noChangeArrowheads="1"/>
          </p:cNvPicPr>
          <p:nvPr>
            <p:ph idx="1"/>
          </p:nvPr>
        </p:nvPicPr>
        <p:blipFill>
          <a:blip r:embed="rId2" cstate="print"/>
          <a:srcRect/>
          <a:stretch>
            <a:fillRect/>
          </a:stretch>
        </p:blipFill>
        <p:spPr bwMode="auto">
          <a:xfrm>
            <a:off x="1271587" y="1988840"/>
            <a:ext cx="6600825" cy="316418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7106" name="Picture 2"/>
          <p:cNvPicPr>
            <a:picLocks noGrp="1" noChangeAspect="1" noChangeArrowheads="1"/>
          </p:cNvPicPr>
          <p:nvPr>
            <p:ph idx="1"/>
          </p:nvPr>
        </p:nvPicPr>
        <p:blipFill>
          <a:blip r:embed="rId2" cstate="print"/>
          <a:srcRect/>
          <a:stretch>
            <a:fillRect/>
          </a:stretch>
        </p:blipFill>
        <p:spPr bwMode="auto">
          <a:xfrm>
            <a:off x="1262062" y="1844825"/>
            <a:ext cx="6619875" cy="332248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8130" name="Picture 2"/>
          <p:cNvPicPr>
            <a:picLocks noGrp="1" noChangeAspect="1" noChangeArrowheads="1"/>
          </p:cNvPicPr>
          <p:nvPr>
            <p:ph idx="1"/>
          </p:nvPr>
        </p:nvPicPr>
        <p:blipFill>
          <a:blip r:embed="rId2" cstate="print"/>
          <a:srcRect/>
          <a:stretch>
            <a:fillRect/>
          </a:stretch>
        </p:blipFill>
        <p:spPr bwMode="auto">
          <a:xfrm>
            <a:off x="1347787" y="1844825"/>
            <a:ext cx="6448425" cy="3379638"/>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pic>
        <p:nvPicPr>
          <p:cNvPr id="49154" name="Picture 2"/>
          <p:cNvPicPr>
            <a:picLocks noGrp="1" noChangeAspect="1" noChangeArrowheads="1"/>
          </p:cNvPicPr>
          <p:nvPr>
            <p:ph idx="1"/>
          </p:nvPr>
        </p:nvPicPr>
        <p:blipFill>
          <a:blip r:embed="rId2" cstate="print"/>
          <a:srcRect/>
          <a:stretch>
            <a:fillRect/>
          </a:stretch>
        </p:blipFill>
        <p:spPr bwMode="auto">
          <a:xfrm>
            <a:off x="1347787" y="1484785"/>
            <a:ext cx="6448425" cy="3720628"/>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5.3物理隔离技术</a:t>
            </a:r>
            <a:endParaRPr lang="zh-CN" altLang="en-US" dirty="0"/>
          </a:p>
        </p:txBody>
      </p:sp>
      <p:sp>
        <p:nvSpPr>
          <p:cNvPr id="3" name="内容占位符 2"/>
          <p:cNvSpPr>
            <a:spLocks noGrp="1"/>
          </p:cNvSpPr>
          <p:nvPr>
            <p:ph idx="1"/>
          </p:nvPr>
        </p:nvSpPr>
        <p:spPr/>
        <p:txBody>
          <a:bodyPr/>
          <a:lstStyle/>
          <a:p>
            <a:r>
              <a:rPr lang="zh-CN" altLang="zh-CN" b="1" dirty="0" smtClean="0"/>
              <a:t>我国物理隔离网闸的发展</a:t>
            </a:r>
            <a:r>
              <a:rPr lang="zh-CN" altLang="zh-CN" b="1" dirty="0" smtClean="0"/>
              <a:t>空间</a:t>
            </a:r>
            <a:endParaRPr lang="en-US" altLang="zh-CN" b="1" dirty="0" smtClean="0"/>
          </a:p>
          <a:p>
            <a:r>
              <a:rPr lang="en-US" altLang="zh-CN" dirty="0" smtClean="0"/>
              <a:t> </a:t>
            </a:r>
            <a:r>
              <a:rPr lang="zh-CN" altLang="zh-CN" smtClean="0"/>
              <a:t>我国在经过了多年的政府上网工程之后，电子政务的网络建设方向今后将有重大变化：外网的建设尤其是门户网站的建设已基本完成，建设热潮已经过去，投资将大大减少；电子政务网络建设的重点将逐步转向网络应用工程的建设上来；政府专网将成为今后电子政务网络建设的焦点，也是政府电子政务投资的主要领域。</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5.1访问控制</a:t>
            </a:r>
            <a:endParaRPr lang="zh-CN" altLang="en-US" dirty="0"/>
          </a:p>
        </p:txBody>
      </p:sp>
      <p:sp>
        <p:nvSpPr>
          <p:cNvPr id="3" name="内容占位符 2"/>
          <p:cNvSpPr>
            <a:spLocks noGrp="1"/>
          </p:cNvSpPr>
          <p:nvPr>
            <p:ph idx="1"/>
          </p:nvPr>
        </p:nvSpPr>
        <p:spPr/>
        <p:txBody>
          <a:bodyPr>
            <a:normAutofit/>
          </a:bodyPr>
          <a:lstStyle/>
          <a:p>
            <a:r>
              <a:rPr lang="x-none" altLang="zh-CN" sz="2400" dirty="0" smtClean="0"/>
              <a:t>访问控制的功能及原理</a:t>
            </a:r>
            <a:endParaRPr lang="zh-CN" altLang="zh-CN" sz="2400" b="1" dirty="0" smtClean="0"/>
          </a:p>
          <a:p>
            <a:r>
              <a:rPr lang="zh-CN" altLang="zh-CN" sz="2400" dirty="0" smtClean="0"/>
              <a:t>访问控制的主要功能包括：保证合法用户访问受权保护的网络资源，防止非法的主体进入受保护的网络资源，或防止合法用户对受保护的网络资源进行非授权的访问。访问控制首先需要对用户身份的合法性进行验证，同时利用控制策略进行选用和管理工作。当用户身份和访问权限验证之后，还需要对越权操作进行监控。因此，访问控制的内容包括认证、控制策略实现和安全</a:t>
            </a:r>
            <a:r>
              <a:rPr lang="zh-CN" altLang="zh-CN" sz="2400" dirty="0" smtClean="0"/>
              <a:t>审计</a:t>
            </a:r>
            <a:r>
              <a:rPr lang="en-US" altLang="zh-CN" sz="2400" dirty="0" smtClean="0"/>
              <a:t>.</a:t>
            </a:r>
            <a:endParaRPr lang="zh-CN" altLang="zh-CN" sz="2400" dirty="0"/>
          </a:p>
          <a:p>
            <a:endParaRPr lang="zh-CN" altLang="en-US" dirty="0"/>
          </a:p>
        </p:txBody>
      </p:sp>
    </p:spTree>
    <p:extLst>
      <p:ext uri="{BB962C8B-B14F-4D97-AF65-F5344CB8AC3E}">
        <p14:creationId xmlns:p14="http://schemas.microsoft.com/office/powerpoint/2010/main" xmlns="" val="1058843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smtClean="0"/>
              <a:t>5.1访问控制</a:t>
            </a:r>
            <a:endParaRPr lang="zh-CN" alt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808087" y="2276872"/>
            <a:ext cx="5493682" cy="3312367"/>
          </a:xfrm>
          <a:prstGeom prst="rect">
            <a:avLst/>
          </a:prstGeom>
          <a:noFill/>
          <a:ln w="9525">
            <a:noFill/>
            <a:miter lim="800000"/>
            <a:headEnd/>
            <a:tailEnd/>
          </a:ln>
        </p:spPr>
      </p:pic>
      <p:sp>
        <p:nvSpPr>
          <p:cNvPr id="5" name="矩形 4"/>
          <p:cNvSpPr/>
          <p:nvPr/>
        </p:nvSpPr>
        <p:spPr>
          <a:xfrm>
            <a:off x="3347864" y="5805264"/>
            <a:ext cx="2262158" cy="369332"/>
          </a:xfrm>
          <a:prstGeom prst="rect">
            <a:avLst/>
          </a:prstGeom>
        </p:spPr>
        <p:txBody>
          <a:bodyPr wrap="none">
            <a:spAutoFit/>
          </a:bodyPr>
          <a:lstStyle/>
          <a:p>
            <a:r>
              <a:rPr lang="zh-CN" altLang="zh-CN" dirty="0" smtClean="0"/>
              <a:t>访问控制功能及原理</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5.1访问控制</a:t>
            </a:r>
            <a:endParaRPr lang="zh-CN" altLang="en-US" dirty="0"/>
          </a:p>
        </p:txBody>
      </p:sp>
      <p:sp>
        <p:nvSpPr>
          <p:cNvPr id="3" name="内容占位符 2"/>
          <p:cNvSpPr>
            <a:spLocks noGrp="1"/>
          </p:cNvSpPr>
          <p:nvPr>
            <p:ph idx="1"/>
          </p:nvPr>
        </p:nvSpPr>
        <p:spPr/>
        <p:txBody>
          <a:bodyPr>
            <a:normAutofit lnSpcReduction="10000"/>
          </a:bodyPr>
          <a:lstStyle/>
          <a:p>
            <a:r>
              <a:rPr lang="en-US" altLang="zh-CN" sz="2400" dirty="0" smtClean="0"/>
              <a:t>1</a:t>
            </a:r>
            <a:r>
              <a:rPr lang="zh-CN" altLang="zh-CN" sz="2400" dirty="0" smtClean="0"/>
              <a:t>）认证</a:t>
            </a:r>
          </a:p>
          <a:p>
            <a:r>
              <a:rPr lang="zh-CN" altLang="zh-CN" sz="2400" dirty="0" smtClean="0"/>
              <a:t>包括主体对客体的识别及客体对主体的检验确认。</a:t>
            </a:r>
          </a:p>
          <a:p>
            <a:r>
              <a:rPr lang="zh-CN" altLang="zh-CN" sz="2400" dirty="0" smtClean="0"/>
              <a:t>（</a:t>
            </a:r>
            <a:r>
              <a:rPr lang="en-US" altLang="zh-CN" sz="2400" dirty="0" smtClean="0"/>
              <a:t>2</a:t>
            </a:r>
            <a:r>
              <a:rPr lang="zh-CN" altLang="zh-CN" sz="2400" dirty="0" smtClean="0"/>
              <a:t>）控制策略</a:t>
            </a:r>
          </a:p>
          <a:p>
            <a:r>
              <a:rPr lang="zh-CN" altLang="zh-CN" sz="2400" dirty="0" smtClean="0"/>
              <a:t>通过合理地设定控制规则集合，确保用户对信息资源在授权范围内的合法使用。既要确保授权用户的合理使用，又要防止非法用户侵权进入系统，使重要信息资源泄露。同时对合法用户，也不能越权行使权限以外的功能及访问范围。</a:t>
            </a:r>
          </a:p>
          <a:p>
            <a:r>
              <a:rPr lang="zh-CN" altLang="zh-CN" sz="2400" dirty="0" smtClean="0"/>
              <a:t>（</a:t>
            </a:r>
            <a:r>
              <a:rPr lang="en-US" altLang="zh-CN" sz="2400" dirty="0" smtClean="0"/>
              <a:t>3</a:t>
            </a:r>
            <a:r>
              <a:rPr lang="zh-CN" altLang="zh-CN" sz="2400" dirty="0" smtClean="0"/>
              <a:t>）安全审计</a:t>
            </a:r>
          </a:p>
          <a:p>
            <a:r>
              <a:rPr lang="zh-CN" altLang="zh-CN" sz="2400" dirty="0" smtClean="0"/>
              <a:t>系统可以自动根据用户的访问权限，对计算机网络环境下的有关活动或行为进行系统的、独立的检查验证，并做出相应评价与审计</a:t>
            </a:r>
            <a:r>
              <a:rPr lang="zh-CN" altLang="zh-CN" sz="2400" dirty="0" smtClean="0"/>
              <a:t>。</a:t>
            </a:r>
            <a:endParaRPr lang="zh-CN" altLang="zh-CN" sz="2400" dirty="0" smtClean="0"/>
          </a:p>
        </p:txBody>
      </p:sp>
    </p:spTree>
    <p:extLst>
      <p:ext uri="{BB962C8B-B14F-4D97-AF65-F5344CB8AC3E}">
        <p14:creationId xmlns:p14="http://schemas.microsoft.com/office/powerpoint/2010/main" xmlns="" val="1549147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en-US" b="1" dirty="0" smtClean="0"/>
              <a:t>访</a:t>
            </a:r>
            <a:r>
              <a:rPr lang="zh-CN" altLang="zh-CN" b="1" dirty="0" smtClean="0"/>
              <a:t>问</a:t>
            </a:r>
            <a:r>
              <a:rPr lang="zh-CN" altLang="zh-CN" b="1" dirty="0" smtClean="0"/>
              <a:t>控制的类型及</a:t>
            </a:r>
            <a:r>
              <a:rPr lang="zh-CN" altLang="zh-CN" b="1" dirty="0" smtClean="0"/>
              <a:t>机制</a:t>
            </a:r>
            <a:endParaRPr lang="en-US" altLang="zh-CN" b="1" dirty="0" smtClean="0"/>
          </a:p>
          <a:p>
            <a:r>
              <a:rPr lang="zh-CN" altLang="zh-CN" dirty="0" smtClean="0"/>
              <a:t>访问控制可以分为两个层次：物理访问控制和逻辑访问控制</a:t>
            </a:r>
            <a:r>
              <a:rPr lang="zh-CN" altLang="zh-CN" dirty="0" smtClean="0"/>
              <a:t>。</a:t>
            </a:r>
            <a:endParaRPr lang="en-US" altLang="zh-CN" dirty="0" smtClean="0"/>
          </a:p>
          <a:p>
            <a:r>
              <a:rPr lang="zh-CN" altLang="zh-CN" dirty="0" smtClean="0"/>
              <a:t>访问控制的类型</a:t>
            </a:r>
          </a:p>
          <a:p>
            <a:r>
              <a:rPr lang="zh-CN" altLang="zh-CN" dirty="0" smtClean="0"/>
              <a:t>主要的访问控制类型有</a:t>
            </a:r>
            <a:r>
              <a:rPr lang="en-US" altLang="zh-CN" dirty="0" smtClean="0"/>
              <a:t>3</a:t>
            </a:r>
            <a:r>
              <a:rPr lang="zh-CN" altLang="zh-CN" dirty="0" smtClean="0"/>
              <a:t>种模式：自主访问控制（</a:t>
            </a:r>
            <a:r>
              <a:rPr lang="en-US" altLang="zh-CN" dirty="0" smtClean="0"/>
              <a:t>DAC</a:t>
            </a:r>
            <a:r>
              <a:rPr lang="zh-CN" altLang="zh-CN" dirty="0" smtClean="0"/>
              <a:t>）、强制访问控制（</a:t>
            </a:r>
            <a:r>
              <a:rPr lang="en-US" altLang="zh-CN" dirty="0" smtClean="0"/>
              <a:t>MAC</a:t>
            </a:r>
            <a:r>
              <a:rPr lang="zh-CN" altLang="zh-CN" dirty="0" smtClean="0"/>
              <a:t>）和基于角色访问控制（</a:t>
            </a:r>
            <a:r>
              <a:rPr lang="en-US" altLang="zh-CN" dirty="0" smtClean="0"/>
              <a:t>RBAC</a:t>
            </a:r>
            <a:r>
              <a:rPr lang="zh-CN" altLang="zh-CN" dirty="0" smtClean="0"/>
              <a:t>）。</a:t>
            </a:r>
          </a:p>
          <a:p>
            <a:endParaRPr lang="zh-CN" altLang="en-US" dirty="0"/>
          </a:p>
        </p:txBody>
      </p:sp>
    </p:spTree>
    <p:extLst>
      <p:ext uri="{BB962C8B-B14F-4D97-AF65-F5344CB8AC3E}">
        <p14:creationId xmlns:p14="http://schemas.microsoft.com/office/powerpoint/2010/main" xmlns="" val="845860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smtClean="0"/>
              <a:t>5.1访问控制</a:t>
            </a:r>
            <a:endParaRPr lang="zh-CN" altLang="en-US" dirty="0"/>
          </a:p>
        </p:txBody>
      </p:sp>
      <p:sp>
        <p:nvSpPr>
          <p:cNvPr id="3" name="内容占位符 2"/>
          <p:cNvSpPr>
            <a:spLocks noGrp="1"/>
          </p:cNvSpPr>
          <p:nvPr>
            <p:ph idx="1"/>
          </p:nvPr>
        </p:nvSpPr>
        <p:spPr/>
        <p:txBody>
          <a:bodyPr/>
          <a:lstStyle/>
          <a:p>
            <a:r>
              <a:rPr lang="zh-CN" altLang="zh-CN" dirty="0" smtClean="0"/>
              <a:t>自主访问控制（</a:t>
            </a:r>
            <a:r>
              <a:rPr lang="en-US" altLang="zh-CN" dirty="0" smtClean="0"/>
              <a:t>Discretionary Access Control</a:t>
            </a:r>
            <a:r>
              <a:rPr lang="zh-CN" altLang="zh-CN" dirty="0" smtClean="0"/>
              <a:t>，</a:t>
            </a:r>
            <a:r>
              <a:rPr lang="en-US" altLang="zh-CN" dirty="0" smtClean="0"/>
              <a:t>DAC</a:t>
            </a:r>
            <a:r>
              <a:rPr lang="zh-CN" altLang="zh-CN" dirty="0" smtClean="0"/>
              <a:t>）是一种接入控制服务，通过执行基于系统实体身份及其到系统资源的接入授权</a:t>
            </a:r>
            <a:r>
              <a:rPr lang="zh-CN" altLang="zh-CN" dirty="0" smtClean="0"/>
              <a:t>。</a:t>
            </a:r>
            <a:endParaRPr lang="en-US" altLang="zh-CN" dirty="0" smtClean="0"/>
          </a:p>
          <a:p>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1979712" y="3789040"/>
            <a:ext cx="5472608" cy="1728192"/>
          </a:xfrm>
          <a:prstGeom prst="rect">
            <a:avLst/>
          </a:prstGeom>
          <a:noFill/>
          <a:ln w="9525">
            <a:noFill/>
            <a:miter lim="800000"/>
            <a:headEnd/>
            <a:tailEnd/>
          </a:ln>
        </p:spPr>
      </p:pic>
    </p:spTree>
    <p:extLst>
      <p:ext uri="{BB962C8B-B14F-4D97-AF65-F5344CB8AC3E}">
        <p14:creationId xmlns:p14="http://schemas.microsoft.com/office/powerpoint/2010/main" xmlns="" val="20874906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198</TotalTime>
  <Words>2170</Words>
  <Application>Microsoft Office PowerPoint</Application>
  <PresentationFormat>全屏显示(4:3)</PresentationFormat>
  <Paragraphs>177</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暗香扑面</vt:lpstr>
      <vt:lpstr>第5章访问控制与网络隔离技术</vt:lpstr>
      <vt:lpstr>本章简介</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5.1访问控制</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5.2 防火墙技术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lpstr>5.3物理隔离技术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11</cp:revision>
  <dcterms:created xsi:type="dcterms:W3CDTF">2015-06-10T00:07:44Z</dcterms:created>
  <dcterms:modified xsi:type="dcterms:W3CDTF">2015-06-10T13:41:28Z</dcterms:modified>
</cp:coreProperties>
</file>