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109"/>
  </p:handoutMasterIdLst>
  <p:sldIdLst>
    <p:sldId id="342" r:id="rId4"/>
    <p:sldId id="324" r:id="rId6"/>
    <p:sldId id="381" r:id="rId7"/>
    <p:sldId id="327" r:id="rId8"/>
    <p:sldId id="343" r:id="rId9"/>
    <p:sldId id="363" r:id="rId10"/>
    <p:sldId id="365" r:id="rId11"/>
    <p:sldId id="329" r:id="rId12"/>
    <p:sldId id="369" r:id="rId13"/>
    <p:sldId id="370" r:id="rId14"/>
    <p:sldId id="371" r:id="rId15"/>
    <p:sldId id="372" r:id="rId16"/>
    <p:sldId id="373" r:id="rId17"/>
    <p:sldId id="374" r:id="rId18"/>
    <p:sldId id="375" r:id="rId19"/>
    <p:sldId id="376" r:id="rId20"/>
    <p:sldId id="377" r:id="rId21"/>
    <p:sldId id="379" r:id="rId22"/>
    <p:sldId id="380" r:id="rId23"/>
    <p:sldId id="382" r:id="rId24"/>
    <p:sldId id="383" r:id="rId25"/>
    <p:sldId id="384" r:id="rId26"/>
    <p:sldId id="385" r:id="rId27"/>
    <p:sldId id="386" r:id="rId28"/>
    <p:sldId id="388" r:id="rId29"/>
    <p:sldId id="390" r:id="rId30"/>
    <p:sldId id="391" r:id="rId31"/>
    <p:sldId id="392" r:id="rId32"/>
    <p:sldId id="393" r:id="rId33"/>
    <p:sldId id="394" r:id="rId34"/>
    <p:sldId id="395" r:id="rId35"/>
    <p:sldId id="396" r:id="rId36"/>
    <p:sldId id="397" r:id="rId37"/>
    <p:sldId id="398" r:id="rId38"/>
    <p:sldId id="400" r:id="rId39"/>
    <p:sldId id="401" r:id="rId40"/>
    <p:sldId id="402" r:id="rId41"/>
    <p:sldId id="403" r:id="rId42"/>
    <p:sldId id="404" r:id="rId43"/>
    <p:sldId id="405" r:id="rId44"/>
    <p:sldId id="406" r:id="rId45"/>
    <p:sldId id="407" r:id="rId46"/>
    <p:sldId id="408" r:id="rId47"/>
    <p:sldId id="409" r:id="rId48"/>
    <p:sldId id="410" r:id="rId49"/>
    <p:sldId id="411" r:id="rId50"/>
    <p:sldId id="412" r:id="rId51"/>
    <p:sldId id="413" r:id="rId52"/>
    <p:sldId id="414" r:id="rId53"/>
    <p:sldId id="415" r:id="rId54"/>
    <p:sldId id="416" r:id="rId55"/>
    <p:sldId id="417" r:id="rId56"/>
    <p:sldId id="418" r:id="rId57"/>
    <p:sldId id="419" r:id="rId58"/>
    <p:sldId id="420" r:id="rId59"/>
    <p:sldId id="421" r:id="rId60"/>
    <p:sldId id="422" r:id="rId61"/>
    <p:sldId id="423" r:id="rId62"/>
    <p:sldId id="424" r:id="rId63"/>
    <p:sldId id="439" r:id="rId64"/>
    <p:sldId id="440" r:id="rId65"/>
    <p:sldId id="441" r:id="rId66"/>
    <p:sldId id="442" r:id="rId67"/>
    <p:sldId id="443" r:id="rId68"/>
    <p:sldId id="444" r:id="rId69"/>
    <p:sldId id="445" r:id="rId70"/>
    <p:sldId id="446" r:id="rId71"/>
    <p:sldId id="447" r:id="rId72"/>
    <p:sldId id="448" r:id="rId73"/>
    <p:sldId id="449" r:id="rId74"/>
    <p:sldId id="450" r:id="rId75"/>
    <p:sldId id="451" r:id="rId76"/>
    <p:sldId id="452" r:id="rId77"/>
    <p:sldId id="453" r:id="rId78"/>
    <p:sldId id="454" r:id="rId79"/>
    <p:sldId id="455" r:id="rId80"/>
    <p:sldId id="456" r:id="rId81"/>
    <p:sldId id="457" r:id="rId82"/>
    <p:sldId id="458" r:id="rId83"/>
    <p:sldId id="459" r:id="rId84"/>
    <p:sldId id="460" r:id="rId85"/>
    <p:sldId id="461" r:id="rId86"/>
    <p:sldId id="462" r:id="rId87"/>
    <p:sldId id="463" r:id="rId88"/>
    <p:sldId id="464" r:id="rId89"/>
    <p:sldId id="465" r:id="rId90"/>
    <p:sldId id="466" r:id="rId91"/>
    <p:sldId id="467" r:id="rId92"/>
    <p:sldId id="468" r:id="rId93"/>
    <p:sldId id="469" r:id="rId94"/>
    <p:sldId id="470" r:id="rId95"/>
    <p:sldId id="471" r:id="rId96"/>
    <p:sldId id="472" r:id="rId97"/>
    <p:sldId id="473" r:id="rId98"/>
    <p:sldId id="474" r:id="rId99"/>
    <p:sldId id="475" r:id="rId100"/>
    <p:sldId id="476" r:id="rId101"/>
    <p:sldId id="477" r:id="rId102"/>
    <p:sldId id="478" r:id="rId103"/>
    <p:sldId id="479" r:id="rId104"/>
    <p:sldId id="480" r:id="rId105"/>
    <p:sldId id="481" r:id="rId106"/>
    <p:sldId id="482" r:id="rId107"/>
    <p:sldId id="335" r:id="rId10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034"/>
    <a:srgbClr val="FDB812"/>
    <a:srgbClr val="0062C4"/>
    <a:srgbClr val="F5F5EA"/>
    <a:srgbClr val="FF6600"/>
    <a:srgbClr val="007BF6"/>
    <a:srgbClr val="F0E7E2"/>
    <a:srgbClr val="F3ECE4"/>
    <a:srgbClr val="D81EDC"/>
    <a:srgbClr val="70B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6" autoAdjust="0"/>
    <p:restoredTop sz="94660"/>
  </p:normalViewPr>
  <p:slideViewPr>
    <p:cSldViewPr snapToGrid="0">
      <p:cViewPr varScale="1">
        <p:scale>
          <a:sx n="116" d="100"/>
          <a:sy n="116" d="100"/>
        </p:scale>
        <p:origin x="162" y="84"/>
      </p:cViewPr>
      <p:guideLst>
        <p:guide orient="horz" pos="2160"/>
        <p:guide pos="3840"/>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2" Type="http://schemas.openxmlformats.org/officeDocument/2006/relationships/tableStyles" Target="tableStyles.xml"/><Relationship Id="rId111" Type="http://schemas.openxmlformats.org/officeDocument/2006/relationships/viewProps" Target="viewProps.xml"/><Relationship Id="rId110" Type="http://schemas.openxmlformats.org/officeDocument/2006/relationships/presProps" Target="presProps.xml"/><Relationship Id="rId11" Type="http://schemas.openxmlformats.org/officeDocument/2006/relationships/slide" Target="slides/slide7.xml"/><Relationship Id="rId109" Type="http://schemas.openxmlformats.org/officeDocument/2006/relationships/handoutMaster" Target="handoutMasters/handoutMaster1.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0CC5C9-847A-4AFF-BE45-ED75F491318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1189E0-078E-4C81-8AED-F55778FDA71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solidFill>
          <a:srgbClr val="F0E7E2"/>
        </a:solidFill>
        <a:effectLst/>
      </p:bgPr>
    </p:bg>
    <p:spTree>
      <p:nvGrpSpPr>
        <p:cNvPr id="1" name=""/>
        <p:cNvGrpSpPr/>
        <p:nvPr/>
      </p:nvGrpSpPr>
      <p:grpSpPr>
        <a:xfrm>
          <a:off x="0" y="0"/>
          <a:ext cx="0" cy="0"/>
          <a:chOff x="0" y="0"/>
          <a:chExt cx="0" cy="0"/>
        </a:xfrm>
      </p:grpSpPr>
      <p:pic>
        <p:nvPicPr>
          <p:cNvPr id="20" name="图片 19"/>
          <p:cNvPicPr>
            <a:picLocks noChangeAspect="1"/>
          </p:cNvPicPr>
          <p:nvPr userDrawn="1"/>
        </p:nvPicPr>
        <p:blipFill rotWithShape="1">
          <a:blip r:embed="rId2">
            <a:extLst>
              <a:ext uri="{28A0092B-C50C-407E-A947-70E740481C1C}">
                <a14:useLocalDpi xmlns:a14="http://schemas.microsoft.com/office/drawing/2010/main" val="0"/>
              </a:ext>
            </a:extLst>
          </a:blip>
          <a:srcRect b="5041"/>
          <a:stretch>
            <a:fillRect/>
          </a:stretch>
        </p:blipFill>
        <p:spPr>
          <a:xfrm>
            <a:off x="893871" y="0"/>
            <a:ext cx="4818743" cy="6901683"/>
          </a:xfrm>
          <a:prstGeom prst="rect">
            <a:avLst/>
          </a:prstGeom>
        </p:spPr>
      </p:pic>
      <p:sp>
        <p:nvSpPr>
          <p:cNvPr id="8" name="矩形 7"/>
          <p:cNvSpPr/>
          <p:nvPr userDrawn="1"/>
        </p:nvSpPr>
        <p:spPr>
          <a:xfrm>
            <a:off x="0" y="2310109"/>
            <a:ext cx="12192000" cy="1711387"/>
          </a:xfrm>
          <a:prstGeom prst="rect">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1"/>
          <p:cNvSpPr txBox="1"/>
          <p:nvPr userDrawn="1"/>
        </p:nvSpPr>
        <p:spPr>
          <a:xfrm>
            <a:off x="4241606" y="2418864"/>
            <a:ext cx="7202237" cy="1415772"/>
          </a:xfrm>
          <a:prstGeom prst="rect">
            <a:avLst/>
          </a:prstGeom>
          <a:noFill/>
        </p:spPr>
        <p:txBody>
          <a:bodyPr wrap="square">
            <a:spAutoFit/>
          </a:bodyPr>
          <a:lstStyle/>
          <a:p>
            <a:pPr algn="r" fontAlgn="auto">
              <a:spcBef>
                <a:spcPts val="0"/>
              </a:spcBef>
              <a:spcAft>
                <a:spcPts val="0"/>
              </a:spcAft>
              <a:defRPr/>
            </a:pPr>
            <a:r>
              <a:rPr lang="zh-CN" altLang="en-US" sz="8600" b="1" dirty="0" smtClean="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观舞记</a:t>
            </a:r>
            <a:endParaRPr lang="zh-CN" altLang="en-US" sz="8600" b="1" dirty="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8" name="TextBox 7"/>
          <p:cNvSpPr txBox="1">
            <a:spLocks noChangeArrowheads="1"/>
          </p:cNvSpPr>
          <p:nvPr userDrawn="1"/>
        </p:nvSpPr>
        <p:spPr bwMode="auto">
          <a:xfrm>
            <a:off x="6606484" y="4021496"/>
            <a:ext cx="4837359" cy="461665"/>
          </a:xfrm>
          <a:prstGeom prst="rect">
            <a:avLst/>
          </a:prstGeom>
          <a:noFill/>
          <a:ln>
            <a:noFill/>
          </a:ln>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a:t>
            </a:r>
            <a:r>
              <a:rPr lang="zh-CN" altLang="en-US"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献给印度舞蹈家卡拉姐妹</a:t>
            </a:r>
            <a:endParaRPr lang="zh-CN" altLang="en-US" sz="2400" dirty="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endParaRPr>
          </a:p>
        </p:txBody>
      </p:sp>
      <p:sp>
        <p:nvSpPr>
          <p:cNvPr id="19" name="TextBox 11"/>
          <p:cNvSpPr txBox="1"/>
          <p:nvPr userDrawn="1"/>
        </p:nvSpPr>
        <p:spPr>
          <a:xfrm>
            <a:off x="10399059" y="4684108"/>
            <a:ext cx="1044784" cy="523220"/>
          </a:xfrm>
          <a:prstGeom prst="rect">
            <a:avLst/>
          </a:prstGeom>
          <a:noFill/>
        </p:spPr>
        <p:txBody>
          <a:bodyPr wrap="square">
            <a:spAutoFit/>
          </a:bodyPr>
          <a:lstStyle/>
          <a:p>
            <a:pPr algn="r" fontAlgn="auto">
              <a:spcBef>
                <a:spcPts val="0"/>
              </a:spcBef>
              <a:spcAft>
                <a:spcPts val="0"/>
              </a:spcAft>
              <a:defRPr/>
            </a:pPr>
            <a:r>
              <a:rPr lang="zh-CN" altLang="en-US" sz="2800" b="1" dirty="0" smtClean="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冰心</a:t>
            </a:r>
            <a:endParaRPr lang="zh-CN" altLang="en-US" sz="2800" b="1" dirty="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cxnSp>
        <p:nvCxnSpPr>
          <p:cNvPr id="20" name="直接连接符 19"/>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3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4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EA"/>
        </a:solidFill>
        <a:effectLst/>
      </p:bgPr>
    </p:bg>
    <p:spTree>
      <p:nvGrpSpPr>
        <p:cNvPr id="1" name=""/>
        <p:cNvGrpSpPr/>
        <p:nvPr/>
      </p:nvGrpSpPr>
      <p:grpSpPr>
        <a:xfrm>
          <a:off x="0" y="0"/>
          <a:ext cx="0" cy="0"/>
          <a:chOff x="0" y="0"/>
          <a:chExt cx="0" cy="0"/>
        </a:xfrm>
      </p:grpSpPr>
      <p:sp>
        <p:nvSpPr>
          <p:cNvPr id="22" name="矩形 21"/>
          <p:cNvSpPr/>
          <p:nvPr userDrawn="1"/>
        </p:nvSpPr>
        <p:spPr>
          <a:xfrm>
            <a:off x="2642791" y="6381327"/>
            <a:ext cx="9549209" cy="476673"/>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034"/>
              </a:solidFill>
            </a:endParaRPr>
          </a:p>
        </p:txBody>
      </p:sp>
      <p:sp>
        <p:nvSpPr>
          <p:cNvPr id="9" name="矩形 8"/>
          <p:cNvSpPr/>
          <p:nvPr userDrawn="1"/>
        </p:nvSpPr>
        <p:spPr>
          <a:xfrm>
            <a:off x="0" y="6381327"/>
            <a:ext cx="3606800" cy="476673"/>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56958" y="6439663"/>
            <a:ext cx="360000" cy="36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11"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 name="直接连接符 2"/>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A1E361-BD71-456A-B820-C9E808BB465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7360D-25D4-4A9A-9D81-CE35000E7C6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5.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0.jpe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4.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6.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7.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9.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31.jpeg"/><Relationship Id="rId1" Type="http://schemas.openxmlformats.org/officeDocument/2006/relationships/image" Target="../media/image30.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7.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8.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jpeg"/><Relationship Id="rId1" Type="http://schemas.openxmlformats.org/officeDocument/2006/relationships/image" Target="../media/image5.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2.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3.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8.jpeg"/><Relationship Id="rId1" Type="http://schemas.openxmlformats.org/officeDocument/2006/relationships/image" Target="../media/image7.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4.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677410" y="3096260"/>
            <a:ext cx="713613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产品开发的步骤方法</a:t>
            </a:r>
            <a:endParaRPr lang="zh-CN" altLang="en-US" sz="600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832735" y="2614930"/>
            <a:ext cx="1098550" cy="97917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三、</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
        <p:nvSpPr>
          <p:cNvPr id="3" name="矩形 2"/>
          <p:cNvSpPr/>
          <p:nvPr/>
        </p:nvSpPr>
        <p:spPr>
          <a:xfrm>
            <a:off x="11226800" y="6407150"/>
            <a:ext cx="613410" cy="42291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99669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3.1.3 </a:t>
            </a:r>
            <a:r>
              <a:rPr lang="zh-CN" altLang="en-US" sz="2800" b="1" dirty="0">
                <a:solidFill>
                  <a:schemeClr val="bg1"/>
                </a:solidFill>
                <a:latin typeface="方正正中黑简体" panose="02000000000000000000" pitchFamily="2" charset="-122"/>
                <a:ea typeface="方正正中黑简体" panose="02000000000000000000" pitchFamily="2" charset="-122"/>
              </a:rPr>
              <a:t>产品可行性研究</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1846580"/>
            <a:ext cx="5015230" cy="4541520"/>
          </a:xfrm>
          <a:prstGeom prst="rect">
            <a:avLst/>
          </a:prstGeom>
          <a:noFill/>
        </p:spPr>
        <p:txBody>
          <a:bodyPr wrap="square" rtlCol="0">
            <a:spAutoFit/>
          </a:bodyPr>
          <a:p>
            <a:pPr>
              <a:lnSpc>
                <a:spcPct val="110000"/>
              </a:lnSpc>
            </a:pPr>
            <a:r>
              <a:rPr lang="en-US" altLang="zh-CN" sz="2000" b="1">
                <a:latin typeface="黑体" panose="02010609060101010101" pitchFamily="49" charset="-122"/>
                <a:ea typeface="黑体" panose="02010609060101010101" pitchFamily="49" charset="-122"/>
              </a:rPr>
              <a:t> </a:t>
            </a:r>
            <a:r>
              <a:rPr lang="en-US" altLang="zh-CN" sz="2000">
                <a:latin typeface="黑体" panose="02010609060101010101" pitchFamily="49" charset="-122"/>
                <a:ea typeface="黑体" panose="02010609060101010101" pitchFamily="49" charset="-122"/>
              </a:rPr>
              <a:t> </a:t>
            </a:r>
            <a:endParaRPr lang="en-US" altLang="zh-CN" sz="2000">
              <a:latin typeface="黑体" panose="02010609060101010101" pitchFamily="49" charset="-122"/>
              <a:ea typeface="黑体" panose="02010609060101010101" pitchFamily="49" charset="-122"/>
            </a:endParaRPr>
          </a:p>
          <a:p>
            <a:pPr>
              <a:lnSpc>
                <a:spcPct val="11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产品设计构思阶段完成后，设计师对于产品的形态、功能、消费对象等都已基本确定，下面要做的就是对方案进行深化，对其可行性进行进一步论证。</a:t>
            </a:r>
            <a:endParaRPr lang="zh-CN" altLang="en-US" sz="2000">
              <a:latin typeface="黑体" panose="02010609060101010101" pitchFamily="49" charset="-122"/>
              <a:ea typeface="黑体" panose="02010609060101010101" pitchFamily="49" charset="-122"/>
            </a:endParaRPr>
          </a:p>
          <a:p>
            <a:pPr>
              <a:lnSpc>
                <a:spcPct val="110000"/>
              </a:lnSpc>
            </a:pPr>
            <a:r>
              <a:rPr lang="zh-CN" altLang="en-US" sz="2000">
                <a:latin typeface="黑体" panose="02010609060101010101" pitchFamily="49" charset="-122"/>
                <a:ea typeface="黑体" panose="02010609060101010101" pitchFamily="49" charset="-122"/>
              </a:rPr>
              <a:t>方案经过初期的审查后，要对产品方案的基本结构和技术参数进行检验确定，以备后期技术设计作参考。这一工作主要包括基本功能的设计、人机工程的研究、生产技术的可行性设计等，即对产品的功能、造型、色彩、结构、材质、加工工艺等方面进行可行性的分析研究。</a:t>
            </a:r>
            <a:endParaRPr lang="zh-CN" altLang="en-US" sz="2000">
              <a:latin typeface="黑体" panose="02010609060101010101" pitchFamily="49" charset="-122"/>
              <a:ea typeface="黑体" panose="02010609060101010101" pitchFamily="49" charset="-122"/>
            </a:endParaRPr>
          </a:p>
          <a:p>
            <a:pPr>
              <a:lnSpc>
                <a:spcPct val="140000"/>
              </a:lnSpc>
            </a:pP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8" name="文本框 7"/>
          <p:cNvSpPr txBox="1"/>
          <p:nvPr/>
        </p:nvSpPr>
        <p:spPr>
          <a:xfrm>
            <a:off x="7468235" y="5363210"/>
            <a:ext cx="3652520" cy="368300"/>
          </a:xfrm>
          <a:prstGeom prst="rect">
            <a:avLst/>
          </a:prstGeom>
          <a:noFill/>
        </p:spPr>
        <p:txBody>
          <a:bodyPr wrap="square" rtlCol="0">
            <a:spAutoFit/>
          </a:bodyPr>
          <a:p>
            <a:r>
              <a:rPr lang="zh-CN" altLang="en-US" b="1">
                <a:solidFill>
                  <a:srgbClr val="FDB812"/>
                </a:solidFill>
              </a:rPr>
              <a:t>图3-1-5</a:t>
            </a:r>
            <a:r>
              <a:rPr lang="zh-CN" altLang="en-US">
                <a:solidFill>
                  <a:srgbClr val="FDB812"/>
                </a:solidFill>
              </a:rPr>
              <a:t>  </a:t>
            </a:r>
            <a:r>
              <a:rPr lang="zh-CN" altLang="en-US" sz="1600"/>
              <a:t>Peugeot EX1概念车样机</a:t>
            </a:r>
            <a:endParaRPr lang="zh-CN" altLang="en-US" sz="1600"/>
          </a:p>
        </p:txBody>
      </p:sp>
      <p:pic>
        <p:nvPicPr>
          <p:cNvPr id="9" name="图片 8" descr="3-1-5"/>
          <p:cNvPicPr>
            <a:picLocks noChangeAspect="1"/>
          </p:cNvPicPr>
          <p:nvPr/>
        </p:nvPicPr>
        <p:blipFill>
          <a:blip r:embed="rId1"/>
          <a:stretch>
            <a:fillRect/>
          </a:stretch>
        </p:blipFill>
        <p:spPr>
          <a:xfrm>
            <a:off x="7468235" y="2207895"/>
            <a:ext cx="3429000" cy="30092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148080" y="1441450"/>
            <a:ext cx="9897110" cy="1814830"/>
          </a:xfrm>
          <a:prstGeom prst="rect">
            <a:avLst/>
          </a:prstGeom>
          <a:noFill/>
          <a:ln w="9525">
            <a:noFill/>
          </a:ln>
        </p:spPr>
        <p:txBody>
          <a:bodyPr wrap="square">
            <a:spAutoFit/>
          </a:bodyPr>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让顾客和供应商参与到产品开发设计中，可以减少设计的不确定性。市场需求存在着很大程度的模糊性和不确定性的因素，有些因素在设计中无法进行量化，为了更好地反映客户需求,降低风险，提高产品适应市场的能力，需要吸纳部分客户和供应商到开发团队，他们的所见、所想、所需及他们所信任的就决定了企业开发的产品是否有价值。</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5" name="文本框 4"/>
          <p:cNvSpPr txBox="1"/>
          <p:nvPr/>
        </p:nvSpPr>
        <p:spPr>
          <a:xfrm>
            <a:off x="4394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(3) 客户和供应商 </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2" name="文本框 1"/>
          <p:cNvSpPr txBox="1"/>
          <p:nvPr/>
        </p:nvSpPr>
        <p:spPr>
          <a:xfrm>
            <a:off x="626110" y="3522345"/>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(4)环保人员 </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100" name="文本框 99"/>
          <p:cNvSpPr txBox="1"/>
          <p:nvPr/>
        </p:nvSpPr>
        <p:spPr>
          <a:xfrm>
            <a:off x="1148715" y="4046855"/>
            <a:ext cx="9896475" cy="2245360"/>
          </a:xfrm>
          <a:prstGeom prst="rect">
            <a:avLst/>
          </a:prstGeom>
          <a:noFill/>
          <a:ln w="9525">
            <a:noFill/>
          </a:ln>
        </p:spPr>
        <p:txBody>
          <a:bodyPr wrap="square">
            <a:spAutoFit/>
          </a:bodyPr>
          <a:p>
            <a:pPr indent="266700" algn="l">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绿色设计已成为21世纪产品设计的一个重要特征，很多产品在报废时带来严重的环境问题，企业在解决这些环境问题时所耗费的成本也相当高。因此在设计阶段，企业就要充分考虑产品的环保性。环保人员加入到产品设计小组中,可以和设计人员一起考虑产品对自然资源、环境影响，将可拆除性、可回收性、可重复利用性等要素融入到产品设计的各个环节中去。</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2" name="图片 -2147482620" descr="黄色PPT模2板"/>
          <p:cNvPicPr>
            <a:picLocks noChangeAspect="1"/>
          </p:cNvPicPr>
          <p:nvPr/>
        </p:nvPicPr>
        <p:blipFill>
          <a:blip r:embed="rId1"/>
          <a:stretch>
            <a:fillRect/>
          </a:stretch>
        </p:blipFill>
        <p:spPr>
          <a:xfrm>
            <a:off x="3665855" y="1156335"/>
            <a:ext cx="4860925" cy="4361815"/>
          </a:xfrm>
          <a:prstGeom prst="rect">
            <a:avLst/>
          </a:prstGeom>
          <a:noFill/>
          <a:ln w="9525">
            <a:noFill/>
          </a:ln>
        </p:spPr>
      </p:pic>
      <p:sp>
        <p:nvSpPr>
          <p:cNvPr id="100" name="文本框 99"/>
          <p:cNvSpPr txBox="1"/>
          <p:nvPr/>
        </p:nvSpPr>
        <p:spPr>
          <a:xfrm>
            <a:off x="3340735" y="5709920"/>
            <a:ext cx="5080000" cy="337185"/>
          </a:xfrm>
          <a:prstGeom prst="rect">
            <a:avLst/>
          </a:prstGeom>
          <a:noFill/>
          <a:ln w="9525">
            <a:noFill/>
          </a:ln>
        </p:spPr>
        <p:txBody>
          <a:bodyPr>
            <a:spAutoFit/>
          </a:bodyPr>
          <a:p>
            <a:pPr indent="3048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3-4-3 </a:t>
            </a:r>
            <a:r>
              <a:rPr lang="zh-CN" altLang="en-US" sz="1600" b="0">
                <a:latin typeface="黑体" panose="02010609060101010101" pitchFamily="49" charset="-122"/>
                <a:ea typeface="黑体" panose="02010609060101010101" pitchFamily="49" charset="-122"/>
                <a:cs typeface="宋体" panose="02010600030101010101" pitchFamily="2" charset="-122"/>
              </a:rPr>
              <a:t>并行工程产品开发团队构成</a:t>
            </a:r>
            <a:endParaRPr lang="zh-CN" altLang="en-US" sz="1600" b="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流程图: 可选过程 5"/>
          <p:cNvSpPr/>
          <p:nvPr/>
        </p:nvSpPr>
        <p:spPr>
          <a:xfrm>
            <a:off x="894080" y="1272540"/>
            <a:ext cx="464629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3.4.4 并行工程的支撑技术</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3" name="文本框 2"/>
          <p:cNvSpPr txBox="1"/>
          <p:nvPr/>
        </p:nvSpPr>
        <p:spPr>
          <a:xfrm>
            <a:off x="1358900" y="2211070"/>
            <a:ext cx="9474200" cy="953135"/>
          </a:xfrm>
          <a:prstGeom prst="rect">
            <a:avLst/>
          </a:prstGeom>
          <a:noFill/>
          <a:ln w="9525">
            <a:noFill/>
          </a:ln>
        </p:spPr>
        <p:txBody>
          <a:bodyPr wrap="square">
            <a:spAutoFit/>
          </a:bodyPr>
          <a:p>
            <a:pPr indent="266700" algn="l">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并行工程除了有产品数据管理系统和协同工作的支撑环境外，还需要有下列技术支持：</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5" name="文本框 4"/>
          <p:cNvSpPr txBox="1"/>
          <p:nvPr/>
        </p:nvSpPr>
        <p:spPr>
          <a:xfrm>
            <a:off x="1358265" y="4114800"/>
            <a:ext cx="9474835" cy="1178560"/>
          </a:xfrm>
          <a:prstGeom prst="rect">
            <a:avLst/>
          </a:prstGeom>
          <a:noFill/>
          <a:ln w="9525">
            <a:noFill/>
          </a:ln>
        </p:spPr>
        <p:txBody>
          <a:bodyPr wrap="square">
            <a:spAutoFit/>
          </a:bodyPr>
          <a:p>
            <a:pPr indent="266700" algn="l">
              <a:lnSpc>
                <a:spcPct val="140000"/>
              </a:lnSpc>
            </a:pPr>
            <a:endParaRPr lang="zh-CN" altLang="en-US" sz="1050" b="0">
              <a:latin typeface="宋体" panose="02010600030101010101" pitchFamily="2" charset="-122"/>
              <a:ea typeface="宋体" panose="02010600030101010101" pitchFamily="2" charset="-122"/>
              <a:cs typeface="宋体" panose="02010600030101010101" pitchFamily="2" charset="-122"/>
            </a:endParaRPr>
          </a:p>
          <a:p>
            <a:pPr indent="266700" algn="l">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CAX是CAD、CAM、CAE、CAPP、CIM、CIMS、CAS、CAT、CAI等各项技术之综合叫法，这种技术把多元化的计算机辅助技术集成起来复合和协调地进行工作。</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7" name="文本框 6"/>
          <p:cNvSpPr txBox="1"/>
          <p:nvPr/>
        </p:nvSpPr>
        <p:spPr>
          <a:xfrm>
            <a:off x="1358900" y="3635375"/>
            <a:ext cx="3510915" cy="398780"/>
          </a:xfrm>
          <a:prstGeom prst="rect">
            <a:avLst/>
          </a:prstGeom>
          <a:noFill/>
        </p:spPr>
        <p:txBody>
          <a:bodyPr wrap="square" rtlCol="0">
            <a:spAutoFit/>
          </a:bodyPr>
          <a:p>
            <a:r>
              <a:rPr lang="en-US" altLang="zh-CN" sz="2000" b="1">
                <a:latin typeface="宋体" panose="02010600030101010101" pitchFamily="2" charset="-122"/>
                <a:ea typeface="宋体" panose="02010600030101010101" pitchFamily="2" charset="-122"/>
                <a:cs typeface="宋体" panose="02010600030101010101" pitchFamily="2" charset="-122"/>
                <a:sym typeface="+mn-ea"/>
              </a:rPr>
              <a:t>(1) CAX</a:t>
            </a:r>
            <a:r>
              <a:rPr lang="zh-CN" altLang="en-US" sz="2000" b="1">
                <a:latin typeface="宋体" panose="02010600030101010101" pitchFamily="2" charset="-122"/>
                <a:ea typeface="宋体" panose="02010600030101010101" pitchFamily="2" charset="-122"/>
                <a:cs typeface="宋体" panose="02010600030101010101" pitchFamily="2" charset="-122"/>
                <a:sym typeface="+mn-ea"/>
              </a:rPr>
              <a:t>技术</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4267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(2) DFX技术</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100" name="文本框 99"/>
          <p:cNvSpPr txBox="1"/>
          <p:nvPr/>
        </p:nvSpPr>
        <p:spPr>
          <a:xfrm>
            <a:off x="1401445" y="1441450"/>
            <a:ext cx="9474200" cy="953135"/>
          </a:xfrm>
          <a:prstGeom prst="rect">
            <a:avLst/>
          </a:prstGeom>
          <a:noFill/>
          <a:ln w="9525">
            <a:noFill/>
          </a:ln>
        </p:spPr>
        <p:txBody>
          <a:bodyPr wrap="square">
            <a:spAutoFit/>
          </a:bodyPr>
          <a:p>
            <a:pPr indent="266700">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DFX技术即面向产品全生命周期的设计技术，它是一种集成化设计技术，其综合了计算机技术、制造技术、系统集成技术和管理技术，充分体现了系统化的思想。</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8" name="文本框 7"/>
          <p:cNvSpPr txBox="1"/>
          <p:nvPr/>
        </p:nvSpPr>
        <p:spPr>
          <a:xfrm>
            <a:off x="417830" y="2498090"/>
            <a:ext cx="3637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(3) 产品建模和运动仿真技术</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10" name="文本框 9"/>
          <p:cNvSpPr txBox="1"/>
          <p:nvPr/>
        </p:nvSpPr>
        <p:spPr>
          <a:xfrm>
            <a:off x="1401445" y="2896870"/>
            <a:ext cx="9474200" cy="1383665"/>
          </a:xfrm>
          <a:prstGeom prst="rect">
            <a:avLst/>
          </a:prstGeom>
          <a:noFill/>
          <a:ln w="9525">
            <a:noFill/>
          </a:ln>
        </p:spPr>
        <p:txBody>
          <a:bodyPr wrap="square">
            <a:spAutoFit/>
          </a:bodyPr>
          <a:p>
            <a:pPr indent="266700">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并行工程要求及时了解产品生命周期各环节的情况，如可制造性、可负担性等。通过建立与产品有关的模型，如产品模型、装配模型、成本模型、资源模型，并进行仿真分析，可以对产品性能和相关参数及时作出反应。</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12" name="文本框 11"/>
          <p:cNvSpPr txBox="1"/>
          <p:nvPr/>
        </p:nvSpPr>
        <p:spPr>
          <a:xfrm>
            <a:off x="505460" y="4377055"/>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(4)集成框架技术</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13" name="文本框 12"/>
          <p:cNvSpPr txBox="1"/>
          <p:nvPr/>
        </p:nvSpPr>
        <p:spPr>
          <a:xfrm>
            <a:off x="1358900" y="4775835"/>
            <a:ext cx="9474200" cy="1383665"/>
          </a:xfrm>
          <a:prstGeom prst="rect">
            <a:avLst/>
          </a:prstGeom>
          <a:noFill/>
          <a:ln w="9525">
            <a:noFill/>
          </a:ln>
        </p:spPr>
        <p:txBody>
          <a:bodyPr wrap="square">
            <a:spAutoFit/>
          </a:bodyPr>
          <a:p>
            <a:pPr indent="266700">
              <a:lnSpc>
                <a:spcPct val="140000"/>
              </a:lnSpc>
            </a:pPr>
            <a:r>
              <a:rPr lang="en-US" altLang="zh-CN" sz="2000" b="0">
                <a:latin typeface="黑体" panose="02010609060101010101" pitchFamily="49" charset="-122"/>
                <a:ea typeface="黑体" panose="02010609060101010101" pitchFamily="49" charset="-122"/>
                <a:cs typeface="宋体" panose="02010600030101010101" pitchFamily="2" charset="-122"/>
              </a:rPr>
              <a:t>  一般来说，各种计算机资源、操作系统、网络、数据库管理系统被统称为平台，而基于这些平台上实现某一特定任务的软件被称为工具软件，各工具集成软件或更高层集成的软件被统称为集成框架（Framework）。</a:t>
            </a:r>
            <a:endParaRPr lang="en-US" altLang="zh-CN" sz="2000" b="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343150"/>
            <a:ext cx="12192000" cy="2095500"/>
          </a:xfrm>
          <a:prstGeom prst="rect">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933951" y="2790735"/>
            <a:ext cx="3352800" cy="1200329"/>
          </a:xfrm>
          <a:prstGeom prst="rect">
            <a:avLst/>
          </a:prstGeom>
          <a:noFill/>
        </p:spPr>
        <p:txBody>
          <a:bodyPr wrap="square" rtlCol="0">
            <a:spAutoFit/>
          </a:bodyPr>
          <a:lstStyle/>
          <a:p>
            <a:r>
              <a:rPr lang="zh-CN" altLang="en-US" sz="7200" dirty="0" smtClean="0">
                <a:solidFill>
                  <a:schemeClr val="bg1"/>
                </a:solidFill>
                <a:latin typeface="方正正中黑简体" panose="02000000000000000000" pitchFamily="2" charset="-122"/>
                <a:ea typeface="方正正中黑简体" panose="02000000000000000000" pitchFamily="2" charset="-122"/>
              </a:rPr>
              <a:t>谢 谢</a:t>
            </a:r>
            <a:endParaRPr lang="zh-CN" altLang="en-US" sz="7200"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644015" y="1996440"/>
            <a:ext cx="4131310" cy="2865120"/>
          </a:xfrm>
          <a:prstGeom prst="rect">
            <a:avLst/>
          </a:prstGeom>
          <a:noFill/>
        </p:spPr>
        <p:txBody>
          <a:bodyPr wrap="square" rtlCol="0">
            <a:spAutoFit/>
          </a:bodyPr>
          <a:p>
            <a:pPr>
              <a:lnSpc>
                <a:spcPct val="130000"/>
              </a:lnSpc>
            </a:pPr>
            <a:r>
              <a:rPr lang="en-US" altLang="zh-CN" sz="2000">
                <a:latin typeface="黑体" panose="02010609060101010101" pitchFamily="49" charset="-122"/>
                <a:ea typeface="黑体" panose="02010609060101010101" pitchFamily="49" charset="-122"/>
                <a:sym typeface="+mn-ea"/>
              </a:rPr>
              <a:t>  </a:t>
            </a:r>
            <a:r>
              <a:rPr lang="zh-CN" altLang="en-US" sz="2000">
                <a:latin typeface="黑体" panose="02010609060101010101" pitchFamily="49" charset="-122"/>
                <a:ea typeface="黑体" panose="02010609060101010101" pitchFamily="49" charset="-122"/>
                <a:sym typeface="+mn-ea"/>
              </a:rPr>
              <a:t>为了进行这方面的检验工作，设计师通常要做出实物样机进行各种试验。电脑软件建的三维模型也能够全方位进行查看，但并不能很好的与人互动，样机模型的制作可以发现电脑软件建模发现不了的问题，同时进行设计图纸的检验和修改。</a:t>
            </a:r>
            <a:endParaRPr lang="zh-CN" altLang="en-US" sz="2000"/>
          </a:p>
        </p:txBody>
      </p:sp>
      <p:sp>
        <p:nvSpPr>
          <p:cNvPr id="5" name="文本框 4"/>
          <p:cNvSpPr txBox="1"/>
          <p:nvPr/>
        </p:nvSpPr>
        <p:spPr>
          <a:xfrm>
            <a:off x="7211695" y="4616450"/>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6</a:t>
            </a:r>
            <a:r>
              <a:rPr lang="zh-CN" altLang="en-US">
                <a:solidFill>
                  <a:srgbClr val="FDB812"/>
                </a:solidFill>
              </a:rPr>
              <a:t>  </a:t>
            </a:r>
            <a:r>
              <a:rPr lang="zh-CN" altLang="en-US" sz="1600"/>
              <a:t>奔驰F700概念车设计</a:t>
            </a:r>
            <a:endParaRPr lang="zh-CN" altLang="en-US" sz="1600"/>
          </a:p>
        </p:txBody>
      </p:sp>
      <p:pic>
        <p:nvPicPr>
          <p:cNvPr id="9" name="图片 8" descr="3-1-6"/>
          <p:cNvPicPr>
            <a:picLocks noChangeAspect="1"/>
          </p:cNvPicPr>
          <p:nvPr/>
        </p:nvPicPr>
        <p:blipFill>
          <a:blip r:embed="rId1"/>
          <a:stretch>
            <a:fillRect/>
          </a:stretch>
        </p:blipFill>
        <p:spPr>
          <a:xfrm>
            <a:off x="6544310" y="2219960"/>
            <a:ext cx="4986655" cy="22402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2743200"/>
            <a:ext cx="10431145" cy="137160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功能是产品存在的依据，任何一种产品都具有一定的物质和精神功能，功能直接决定了产品的价值高低。在对产品进行功能可行性研究的过程中，要明确客户对于功能的要求，准确的实现产品的必要功能，排除过剩功能，完善欠缺的功能。</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（1）功能</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884680"/>
            <a:ext cx="5673090"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对产品造型的研究包括产品的比例设计、线型设计等。产品整体设计比例要协调，有一定的美感；线型的设计要考虑有主有次，风格一致。个别细节的造型要有明确的涵义，如开关的造型、把手的造型等等，使人能够很快判断细节的属性，并知道如何去操作。最重要的是产品造型要符合产品的结构，要明确显示产品的构造和装配关系。再完美的造型，脱离结构也只能是一个空架子，毫无意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（2）造型</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3" name="文本框 2"/>
          <p:cNvSpPr txBox="1"/>
          <p:nvPr/>
        </p:nvSpPr>
        <p:spPr>
          <a:xfrm>
            <a:off x="7879080" y="5073650"/>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7</a:t>
            </a:r>
            <a:r>
              <a:rPr lang="zh-CN" altLang="en-US">
                <a:solidFill>
                  <a:srgbClr val="FDB812"/>
                </a:solidFill>
              </a:rPr>
              <a:t> </a:t>
            </a:r>
            <a:r>
              <a:rPr lang="zh-CN" altLang="en-US" sz="1600"/>
              <a:t>各种仿生造型的产品设计  </a:t>
            </a:r>
            <a:endParaRPr lang="zh-CN" altLang="en-US" sz="1600"/>
          </a:p>
        </p:txBody>
      </p:sp>
      <p:pic>
        <p:nvPicPr>
          <p:cNvPr id="4" name="图片 3" descr="3-1-7"/>
          <p:cNvPicPr>
            <a:picLocks noChangeAspect="1"/>
          </p:cNvPicPr>
          <p:nvPr/>
        </p:nvPicPr>
        <p:blipFill>
          <a:blip r:embed="rId1"/>
          <a:stretch>
            <a:fillRect/>
          </a:stretch>
        </p:blipFill>
        <p:spPr>
          <a:xfrm>
            <a:off x="7690485" y="2153285"/>
            <a:ext cx="4029710" cy="255143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884680"/>
            <a:ext cx="5591810"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在人的五感（视觉、听觉、触觉、嗅觉、味觉）中，以视觉最为重要。与视觉相干的产品形式中包含着三大要素：形、色、质（材料）。在某些情况下，色的重要性要大于形和质，因此在这一阶段，要对产品的色彩进行明确定位，选定主色和辅色，并考虑后期产品进入成熟期之后的色彩延伸方案。同时考虑产品使用的自然环境和社会环境，注意某些地区的喜好和禁忌，注意各类产品色彩使用习惯，对产品色彩使用方案做好论证。</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 色彩</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7665720" y="5572125"/>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9</a:t>
            </a:r>
            <a:r>
              <a:rPr lang="zh-CN" altLang="en-US">
                <a:solidFill>
                  <a:srgbClr val="FDB812"/>
                </a:solidFill>
              </a:rPr>
              <a:t> </a:t>
            </a:r>
            <a:r>
              <a:rPr lang="zh-CN" altLang="en-US" sz="1600"/>
              <a:t>白色为主色的医疗产品设计</a:t>
            </a:r>
            <a:endParaRPr lang="zh-CN" altLang="en-US" sz="1600"/>
          </a:p>
        </p:txBody>
      </p:sp>
      <p:sp>
        <p:nvSpPr>
          <p:cNvPr id="6" name="文本框 5"/>
          <p:cNvSpPr txBox="1"/>
          <p:nvPr/>
        </p:nvSpPr>
        <p:spPr>
          <a:xfrm>
            <a:off x="7737475" y="2868295"/>
            <a:ext cx="3651885"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8</a:t>
            </a:r>
            <a:r>
              <a:rPr lang="zh-CN" altLang="en-US">
                <a:solidFill>
                  <a:srgbClr val="FDB812"/>
                </a:solidFill>
              </a:rPr>
              <a:t> </a:t>
            </a:r>
            <a:r>
              <a:rPr lang="zh-CN" altLang="en-US" sz="1600"/>
              <a:t>相同产品不同色彩  </a:t>
            </a:r>
            <a:endParaRPr lang="zh-CN" altLang="en-US" sz="1600"/>
          </a:p>
        </p:txBody>
      </p:sp>
      <p:pic>
        <p:nvPicPr>
          <p:cNvPr id="8" name="图片 7" descr="3-1-8"/>
          <p:cNvPicPr>
            <a:picLocks noChangeAspect="1"/>
          </p:cNvPicPr>
          <p:nvPr/>
        </p:nvPicPr>
        <p:blipFill>
          <a:blip r:embed="rId1"/>
          <a:stretch>
            <a:fillRect/>
          </a:stretch>
        </p:blipFill>
        <p:spPr>
          <a:xfrm>
            <a:off x="7665720" y="880110"/>
            <a:ext cx="2771140" cy="1878965"/>
          </a:xfrm>
          <a:prstGeom prst="rect">
            <a:avLst/>
          </a:prstGeom>
        </p:spPr>
      </p:pic>
      <p:pic>
        <p:nvPicPr>
          <p:cNvPr id="10" name="图片 9" descr="3-1-9"/>
          <p:cNvPicPr>
            <a:picLocks noChangeAspect="1"/>
          </p:cNvPicPr>
          <p:nvPr/>
        </p:nvPicPr>
        <p:blipFill>
          <a:blip r:embed="rId2"/>
          <a:stretch>
            <a:fillRect/>
          </a:stretch>
        </p:blipFill>
        <p:spPr>
          <a:xfrm>
            <a:off x="7665720" y="3562985"/>
            <a:ext cx="3795395" cy="18453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884680"/>
            <a:ext cx="6246495"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结构是产品功能的承担者，产品结构决定产品的功能的实现。产品结构分为外部结构和核心结构两部分，外部结构是产品造型的承担者，同时也是内部功能的传达者，通过整体的外部结构可以使元器件发挥核心功能。一般情况下，外部结构不直接承担产品必要功能的实现，因此，许多产品的改良设计都是通过改变外部结构来提升产品价值。所谓核心结构，也就是内部结构通常是由某项技术原理系统形成的具有核心结构的产品结构。</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4</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 结构</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7665720" y="5572125"/>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10</a:t>
            </a:r>
            <a:r>
              <a:rPr lang="zh-CN" altLang="en-US">
                <a:solidFill>
                  <a:srgbClr val="FDB812"/>
                </a:solidFill>
              </a:rPr>
              <a:t> </a:t>
            </a:r>
            <a:r>
              <a:rPr lang="zh-CN" altLang="en-US" sz="1600"/>
              <a:t>苹果机箱的内部和外部结构</a:t>
            </a:r>
            <a:endParaRPr lang="zh-CN" altLang="en-US" sz="1600"/>
          </a:p>
        </p:txBody>
      </p:sp>
      <p:pic>
        <p:nvPicPr>
          <p:cNvPr id="3" name="图片 2" descr="3-1-10"/>
          <p:cNvPicPr>
            <a:picLocks noChangeAspect="1"/>
          </p:cNvPicPr>
          <p:nvPr/>
        </p:nvPicPr>
        <p:blipFill>
          <a:blip r:embed="rId1"/>
          <a:stretch>
            <a:fillRect/>
          </a:stretch>
        </p:blipFill>
        <p:spPr>
          <a:xfrm>
            <a:off x="7410450" y="2412365"/>
            <a:ext cx="4163695" cy="23044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2030730"/>
            <a:ext cx="3860800" cy="350520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优秀的产品离不开优美的材质，材质的选择直接影响人对产品的视觉和触觉的感受，直接影响产品的艺术风格，甚至影响产品功能的发挥，因此不同类型的产品、产品的不同结构部分应根据人们的使用习惯和要满足的需求选用不同的材质。</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5</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 材质</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7665720" y="5064125"/>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11</a:t>
            </a:r>
            <a:r>
              <a:rPr lang="zh-CN" altLang="en-US">
                <a:solidFill>
                  <a:srgbClr val="FDB812"/>
                </a:solidFill>
              </a:rPr>
              <a:t> </a:t>
            </a:r>
            <a:r>
              <a:rPr lang="zh-CN" altLang="en-US" sz="1600"/>
              <a:t>各种不锈钢家居用品</a:t>
            </a:r>
            <a:endParaRPr lang="zh-CN" altLang="en-US" sz="1600"/>
          </a:p>
        </p:txBody>
      </p:sp>
      <p:pic>
        <p:nvPicPr>
          <p:cNvPr id="6" name="图片 5" descr="3-1-11"/>
          <p:cNvPicPr>
            <a:picLocks noChangeAspect="1"/>
          </p:cNvPicPr>
          <p:nvPr/>
        </p:nvPicPr>
        <p:blipFill>
          <a:blip r:embed="rId1"/>
          <a:stretch>
            <a:fillRect/>
          </a:stretch>
        </p:blipFill>
        <p:spPr>
          <a:xfrm>
            <a:off x="6607810" y="1861820"/>
            <a:ext cx="4989830" cy="29152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2103120"/>
            <a:ext cx="10431145" cy="265176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在产品设计阶段，要对产品的成本进行规划，合理解决产品经济性的问题。如功能方面，剔除产品多余的功能，可靠实现必要功能可以提高产品的经济价值；结构方面，合理的结构设计可以节约材料、提高劳动生产率、降低产品成本；造型方面，充分体现造型艺术性的前提下使用简洁大方的造型可以降低生成成本等。为了更好的实现产品的经济性，我们经常将价值工程分析的方法运用于产品设计中，对产品各个阶段进行技术经济分析，以提高产品的价值并降低成本。</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6) </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经济</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776095"/>
            <a:ext cx="10431145"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环境因素包括对产品使用自然环境的可行性研究、产品的市场环境和产品的生态环保意识。首先，自然环境的可行性研究即从产品本身要实现的功能出发，对其使用环境进行评估和分析检测。车载电子产品（如GPS、MP4等）的使用环境是封闭的车内空间，要考虑的环境因素很多，如温度、湿度等气候环境，碰撞、冲击、加速、振动等机械环境，还有其他类似灰尘、噪音等综合环境，产品使用环境十分复杂，因此需要在产品可行性研究阶段考虑全面；其次，产品要有良好的市场环境。产品的生命周期起始于准确的市场定位和消费需求分析，从设计、生产、销售直到被消费者所接受的周期中，只有加强消费者对产品的理解度，才能建立完整的产品生命周期；第三，产品设计要有生态环保意识，坚持绿色设计的理念，实现生态环境的可持续发展。</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7) </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环境</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776095"/>
            <a:ext cx="5224145"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加工工艺是实现产品造型的关键，不同的产品造型要选择不同的加工工艺成型，通过加工使产品造型达到工艺美的效果。通常，不同的材料对应的加工工艺也不同。如金属材料有铸造成型工艺、切削加工工艺、冲压加工工艺等，塑料材料有吹塑成型工艺、挤压成型工艺、注塑成型工艺等等。对于产品表面的处理有金属拉丝工艺、喷砂工艺、电镀工艺、压纹、水转印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8) </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加工工艺</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pic>
        <p:nvPicPr>
          <p:cNvPr id="3" name="图片 2" descr="3-1-12"/>
          <p:cNvPicPr>
            <a:picLocks noChangeAspect="1"/>
          </p:cNvPicPr>
          <p:nvPr/>
        </p:nvPicPr>
        <p:blipFill>
          <a:blip r:embed="rId1"/>
          <a:stretch>
            <a:fillRect/>
          </a:stretch>
        </p:blipFill>
        <p:spPr>
          <a:xfrm>
            <a:off x="6579870" y="1938020"/>
            <a:ext cx="4923155" cy="2272030"/>
          </a:xfrm>
          <a:prstGeom prst="rect">
            <a:avLst/>
          </a:prstGeom>
        </p:spPr>
      </p:pic>
      <p:sp>
        <p:nvSpPr>
          <p:cNvPr id="4" name="文本框 3"/>
          <p:cNvSpPr txBox="1"/>
          <p:nvPr/>
        </p:nvSpPr>
        <p:spPr>
          <a:xfrm>
            <a:off x="7365365" y="4890770"/>
            <a:ext cx="3979545"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12</a:t>
            </a:r>
            <a:r>
              <a:rPr lang="zh-CN" altLang="en-US">
                <a:solidFill>
                  <a:srgbClr val="FDB812"/>
                </a:solidFill>
              </a:rPr>
              <a:t> </a:t>
            </a:r>
            <a:r>
              <a:rPr lang="zh-CN" altLang="en-US" sz="1600"/>
              <a:t>电镀后的手机按键和汽车轮毂</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1440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新产品开发设计的过程</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097280"/>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3.1</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73824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3.1.4 </a:t>
            </a:r>
            <a:r>
              <a:rPr lang="zh-CN" altLang="en-US" sz="2800" b="1" dirty="0">
                <a:solidFill>
                  <a:schemeClr val="bg1"/>
                </a:solidFill>
                <a:latin typeface="方正正中黑简体" panose="02000000000000000000" pitchFamily="2" charset="-122"/>
                <a:ea typeface="方正正中黑简体" panose="02000000000000000000" pitchFamily="2" charset="-122"/>
              </a:rPr>
              <a:t>产品功能设计</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59535" y="2678430"/>
            <a:ext cx="9472930" cy="1097280"/>
          </a:xfrm>
          <a:prstGeom prst="rect">
            <a:avLst/>
          </a:prstGeom>
          <a:noFill/>
        </p:spPr>
        <p:txBody>
          <a:bodyPr wrap="square" rtlCol="0">
            <a:spAutoFit/>
          </a:bodyPr>
          <a:p>
            <a:pPr>
              <a:lnSpc>
                <a:spcPct val="110000"/>
              </a:lnSpc>
            </a:pPr>
            <a:endParaRPr lang="en-US" altLang="zh-CN" sz="2000">
              <a:latin typeface="黑体" panose="02010609060101010101" pitchFamily="49" charset="-122"/>
              <a:ea typeface="黑体" panose="02010609060101010101" pitchFamily="49" charset="-122"/>
            </a:endParaRPr>
          </a:p>
          <a:p>
            <a:pPr>
              <a:lnSpc>
                <a:spcPct val="11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新产品开发的目的就是为了实现产品的功能，满足人们的需求，从而获取相应的效益，因此功能设计是产品开发的基础和核心。</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2252345"/>
            <a:ext cx="10431145" cy="17983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物质功能是指产品用于特定目的的功能，体现了产品的价值。如，手机用来接打电话、发短信等，电饭煲有对食品进行蒸、煮、炖、煨等多种操作功能，电磁炉用来加热和烹饪食物等等。而精神功能则是指产品影响使用者心理感受和主观意识的功能。使用者往往是通过产品的品牌、形态、材质、色彩等产生不同的感觉，如豪华感、现代感、科技感、美感等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5466080"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（1） 按需求性质分为物质功能和精神功能</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952625"/>
            <a:ext cx="5768340"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主要功能是指与产品主要用途相关的功能，对于使用者来来说，这是必要的基本功能。否则，产品也就失去了存在的意义。附属功能是辅助主要功能更好地实现其目的的功能，附属功能设计恰当能够增加产品附加值，提升产品品位。但是并不是说附属功能越多越好，附属功能中也存在着不必要存在的功能，在做功能设计的之前一定要对客户和消费者的需求有一个全面的、前瞻性的了解和掌握，这样才不至于做无用功。</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5929630"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 按功能的重要性分为主要功能和附属功能</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7365365" y="4890770"/>
            <a:ext cx="3979545"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13</a:t>
            </a:r>
            <a:r>
              <a:rPr lang="zh-CN" altLang="en-US">
                <a:solidFill>
                  <a:srgbClr val="FDB812"/>
                </a:solidFill>
              </a:rPr>
              <a:t> </a:t>
            </a:r>
            <a:r>
              <a:rPr lang="zh-CN" altLang="en-US" sz="1600"/>
              <a:t>具有投影功能的手机设计</a:t>
            </a:r>
            <a:endParaRPr lang="zh-CN" altLang="en-US" sz="1600"/>
          </a:p>
        </p:txBody>
      </p:sp>
      <p:pic>
        <p:nvPicPr>
          <p:cNvPr id="3" name="图片 2" descr="3-1-13"/>
          <p:cNvPicPr>
            <a:picLocks noChangeAspect="1"/>
          </p:cNvPicPr>
          <p:nvPr/>
        </p:nvPicPr>
        <p:blipFill>
          <a:blip r:embed="rId1"/>
          <a:stretch>
            <a:fillRect/>
          </a:stretch>
        </p:blipFill>
        <p:spPr>
          <a:xfrm>
            <a:off x="6816090" y="2350135"/>
            <a:ext cx="5078730" cy="21570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2103120"/>
            <a:ext cx="5507355" cy="265176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在新产品开发的时候要注意主要功能和附属功能的主从关系，如果两者关系换位，产品则发生了质的变化。如上图具有投影功能的手机，主要功能是手机功能，附属功能是投影仪功能，如果投影功能变为主要功能，那就不能称其为手机设计了。</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365365" y="4890770"/>
            <a:ext cx="3979545" cy="61214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14</a:t>
            </a:r>
            <a:r>
              <a:rPr lang="zh-CN" altLang="en-US">
                <a:solidFill>
                  <a:srgbClr val="FDB812"/>
                </a:solidFill>
              </a:rPr>
              <a:t> </a:t>
            </a:r>
            <a:r>
              <a:rPr lang="zh-CN" altLang="en-US" sz="1600"/>
              <a:t>要注意主要功能和附属功能的主从关系</a:t>
            </a:r>
            <a:endParaRPr lang="zh-CN" altLang="en-US" sz="1600"/>
          </a:p>
        </p:txBody>
      </p:sp>
      <p:pic>
        <p:nvPicPr>
          <p:cNvPr id="6" name="图片 5" descr="3-1-14"/>
          <p:cNvPicPr>
            <a:picLocks noChangeAspect="1"/>
          </p:cNvPicPr>
          <p:nvPr/>
        </p:nvPicPr>
        <p:blipFill>
          <a:blip r:embed="rId1"/>
          <a:stretch>
            <a:fillRect/>
          </a:stretch>
        </p:blipFill>
        <p:spPr>
          <a:xfrm>
            <a:off x="7365365" y="2103120"/>
            <a:ext cx="3840480" cy="23044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2025650"/>
            <a:ext cx="10333355" cy="307848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功能不足是指必要功能没有达到预定目标。功能不足的原因是多方面的，如，因结构不合理、选材不合理而造成强度不足、可靠性、安全性、耐用性不够等。 </a:t>
            </a:r>
            <a:endParaRPr sz="2000">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过剩功能是指产品所具有的功能对于使用者来讲利用率不高或者采用了过高的技术指标使功能显得曲高和寡。如针对低龄儿童设计的玩具用品就不能有高难度的拆卸、组装等设计。为了是产品开发设计更有针对性、合理性，设计师通常要对产品做功能分析和整理，归纳产品功能树，针对产品的功能需求细分到不同级别的功能领域，再对应到产品各部件的设计。如磨咖啡机的设计功能树如下：</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 按需求满意度分类分为不足功能、过剩功能和适度功能</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110" y="1776095"/>
            <a:ext cx="5507355" cy="393192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通过绘制产品功能树，设计师要对产品各部件进行仔细分析、深入研究，同时注意各部分之间的联系，这样才能使得设计有的放矢。</a:t>
            </a:r>
            <a:endParaRPr sz="2000">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在产品竞争越来越激烈的今天，产品功能并不是越多越好，例如手机设计，有的老年人只能拿来接听电话，发短信都困难，更别提彩信、上网、音乐、游戏了，这些功能对于老年人来讲就是过剩的功能，因此老年人手机的功能设计要注重实用性。</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365365" y="4563745"/>
            <a:ext cx="3979545" cy="61214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15 </a:t>
            </a:r>
            <a:r>
              <a:rPr lang="zh-CN" altLang="en-US" sz="1600"/>
              <a:t>磨咖啡机功能树(图表来源：吴翔《产品系统设计：产品设计2》)</a:t>
            </a:r>
            <a:endParaRPr lang="zh-CN" altLang="en-US" sz="1600"/>
          </a:p>
        </p:txBody>
      </p:sp>
      <p:pic>
        <p:nvPicPr>
          <p:cNvPr id="101" name="图片 100"/>
          <p:cNvPicPr/>
          <p:nvPr/>
        </p:nvPicPr>
        <p:blipFill>
          <a:blip r:embed="rId1"/>
          <a:stretch>
            <a:fillRect/>
          </a:stretch>
        </p:blipFill>
        <p:spPr>
          <a:xfrm>
            <a:off x="6343333" y="1706563"/>
            <a:ext cx="5286375" cy="279082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73824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3.1.5 </a:t>
            </a:r>
            <a:r>
              <a:rPr lang="zh-CN" altLang="en-US" sz="2800" b="1" dirty="0">
                <a:solidFill>
                  <a:schemeClr val="bg1"/>
                </a:solidFill>
                <a:latin typeface="方正正中黑简体" panose="02000000000000000000" pitchFamily="2" charset="-122"/>
                <a:ea typeface="方正正中黑简体" panose="02000000000000000000" pitchFamily="2" charset="-122"/>
              </a:rPr>
              <a:t>产品制造设计</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59535" y="2187575"/>
            <a:ext cx="9472930" cy="2773680"/>
          </a:xfrm>
          <a:prstGeom prst="rect">
            <a:avLst/>
          </a:prstGeom>
          <a:noFill/>
        </p:spPr>
        <p:txBody>
          <a:bodyPr wrap="square" rtlCol="0">
            <a:spAutoFit/>
          </a:bodyPr>
          <a:p>
            <a:pPr>
              <a:lnSpc>
                <a:spcPct val="110000"/>
              </a:lnSpc>
            </a:pPr>
            <a:endParaRPr lang="en-US" altLang="zh-CN" sz="2000">
              <a:latin typeface="黑体" panose="02010609060101010101" pitchFamily="49" charset="-122"/>
              <a:ea typeface="黑体" panose="02010609060101010101" pitchFamily="49" charset="-122"/>
            </a:endParaRPr>
          </a:p>
          <a:p>
            <a:pPr>
              <a:lnSpc>
                <a:spcPct val="110000"/>
              </a:lnSpc>
            </a:pPr>
            <a:r>
              <a:rPr lang="en-US" altLang="zh-CN"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根据前面所确定的设计造型，绘制产品的实际尺寸，完善设计细节，并运用三维辅助设计完成具体工作，设计师就可以进入产品制造设计阶段。在模具开发之前要进行手板模型的制作。手板也叫首板，就是在没有开模具的前提下，根据产品外观图纸和结构图纸先做出的一个或几个，用来检查外观或结构合理性的功能样板，修正和改良产品的缺陷，使开模有所参照，减少开模风险，最大程度避免损失。同时由于手板模型的制作速度快，也可以做产品的宣传和前期的销售工作，使新产品能够快速推向市场。</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409194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3.1.6 </a:t>
            </a:r>
            <a:r>
              <a:rPr lang="zh-CN" altLang="en-US" sz="2800" b="1" dirty="0">
                <a:solidFill>
                  <a:schemeClr val="bg1"/>
                </a:solidFill>
                <a:latin typeface="方正正中黑简体" panose="02000000000000000000" pitchFamily="2" charset="-122"/>
                <a:ea typeface="方正正中黑简体" panose="02000000000000000000" pitchFamily="2" charset="-122"/>
              </a:rPr>
              <a:t>设计审核与测试</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59535" y="1938020"/>
            <a:ext cx="9472930" cy="4007485"/>
          </a:xfrm>
          <a:prstGeom prst="rect">
            <a:avLst/>
          </a:prstGeom>
          <a:noFill/>
        </p:spPr>
        <p:txBody>
          <a:bodyPr wrap="square" rtlCol="0">
            <a:spAutoFit/>
          </a:bodyPr>
          <a:p>
            <a:pPr>
              <a:lnSpc>
                <a:spcPct val="50000"/>
              </a:lnSpc>
            </a:pPr>
            <a:r>
              <a:rPr lang="en-US" altLang="zh-CN" sz="2000">
                <a:latin typeface="黑体" panose="02010609060101010101" pitchFamily="49" charset="-122"/>
                <a:ea typeface="黑体" panose="02010609060101010101" pitchFamily="49" charset="-122"/>
              </a:rPr>
              <a:t>完成产品样机制作后，为了保证产品质量，有必要对产品进行审核。</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审核的内容包括：</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(1) 产品功能是否符合客户需求；</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(2) 产品开发过程是否合理有序；</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(3) 产品图纸是否符合相应的技术标准；</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(4) 产品开发过程的时间控制是否合理；</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(5) 对产品制造方法、组装方法、表面处理工艺等问题进行审核；</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(6) 产品开发成本是否控制在预算之内，有超出的话，原因何在；</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(7) 产品的安全性、可靠性、外观质量等是否符合前期定位要求，审核产品是否有</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质量缺陷；</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审核工作进行的同时，要对产品进行性能等方面的测试，保证高质量的产品投入市</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场。</a:t>
            </a:r>
            <a:endParaRPr lang="en-US" altLang="zh-CN"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409194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3.1.7 </a:t>
            </a:r>
            <a:r>
              <a:rPr lang="zh-CN" altLang="en-US" sz="2800" b="1" dirty="0">
                <a:solidFill>
                  <a:schemeClr val="bg1"/>
                </a:solidFill>
                <a:latin typeface="方正正中黑简体" panose="02000000000000000000" pitchFamily="2" charset="-122"/>
                <a:ea typeface="方正正中黑简体" panose="02000000000000000000" pitchFamily="2" charset="-122"/>
              </a:rPr>
              <a:t>进入市场及评估</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59535" y="1938020"/>
            <a:ext cx="9472930" cy="3855085"/>
          </a:xfrm>
          <a:prstGeom prst="rect">
            <a:avLst/>
          </a:prstGeom>
          <a:noFill/>
        </p:spPr>
        <p:txBody>
          <a:bodyPr wrap="square" rtlCol="0">
            <a:spAutoFit/>
          </a:bodyPr>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在审核和测试的基础上，产品进入市场，进行商品化的过程，这是由产品转化为商</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品的过程。这个阶段要对产品的名称、标识以及包装等作出设计和确定，同时进行</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产品的展示、宣传和促销活动。根据产品在某一阶段内的销售情况，对产品进行评</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估。评估的主要内容包括：</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(1) 产品构想、造型、色彩等是否符合市场需求；</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(2) 产品功能是否对市场和消费者的诉求有效；</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(3) 是否有明确的产品识别；</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(4) 是否能够强化企业形象；</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(5) 产品销售成本的控制；</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注意选择合适的评估方法，同时为了使评估的结果清楚明确，可以将评估结果以图</a:t>
            </a:r>
            <a:endParaRPr lang="en-US" altLang="zh-CN" sz="2000">
              <a:latin typeface="黑体" panose="02010609060101010101" pitchFamily="49" charset="-122"/>
              <a:ea typeface="黑体" panose="02010609060101010101" pitchFamily="49" charset="-122"/>
            </a:endParaRPr>
          </a:p>
          <a:p>
            <a:pPr>
              <a:lnSpc>
                <a:spcPct val="50000"/>
              </a:lnSpc>
            </a:pPr>
            <a:endParaRPr lang="en-US" altLang="zh-CN" sz="2000">
              <a:latin typeface="黑体" panose="02010609060101010101" pitchFamily="49" charset="-122"/>
              <a:ea typeface="黑体" panose="02010609060101010101" pitchFamily="49" charset="-122"/>
            </a:endParaRPr>
          </a:p>
          <a:p>
            <a:pPr>
              <a:lnSpc>
                <a:spcPct val="50000"/>
              </a:lnSpc>
            </a:pPr>
            <a:r>
              <a:rPr lang="en-US" altLang="zh-CN" sz="2000">
                <a:latin typeface="黑体" panose="02010609060101010101" pitchFamily="49" charset="-122"/>
                <a:ea typeface="黑体" panose="02010609060101010101" pitchFamily="49" charset="-122"/>
              </a:rPr>
              <a:t>表方式示意，配以详细的数据资料，以备设计决策之用。</a:t>
            </a:r>
            <a:endParaRPr lang="en-US" altLang="zh-CN"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327525" y="3056255"/>
            <a:ext cx="7061200" cy="91440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产品开发设计方法</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097280"/>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3.2</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7470" y="2018665"/>
            <a:ext cx="9773285" cy="222504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产品设计是一个对各方面信息进行创新性综合处理的过程，在这个过程中，不仅要考虑产品视觉特征、使用需求、经济效益，更应当关注产品设计开发的过程和运用的方法。一个成功的产品，从产品的构思到切实可行的方案的执行再到最后的商品化运作，每一步都要经过缜密的设计管理，确定整个设计开发的系统，从而满足多方面的需求。</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46646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3.2.1 </a:t>
            </a:r>
            <a:r>
              <a:rPr lang="zh-CN" altLang="en-US" sz="2800" b="1" dirty="0">
                <a:solidFill>
                  <a:schemeClr val="bg1"/>
                </a:solidFill>
                <a:latin typeface="方正正中黑简体" panose="02000000000000000000" pitchFamily="2" charset="-122"/>
                <a:ea typeface="方正正中黑简体" panose="02000000000000000000" pitchFamily="2" charset="-122"/>
              </a:rPr>
              <a:t>产品形态创新</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2482215"/>
            <a:ext cx="9773285" cy="350520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产品形态是产品在一定条件下的表现形式，是利用人的感知力将产品内在的性能体现于人的直觉系统中，因此，产品设计的过程也可以看作是产品形态设计的过程。同时形态由于是一个符号系统，还具有表意的作用，通过借鉴、隐喻、象征等手法描述产品及与产品相关的事物。形态概念的确立，是对产品形态设计问题提出明确而有效的解决方案，是解决问题的具体化，是产品形态设计问题的最佳解决方案。</a:t>
            </a: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产品形态设计是一项创造性的活动，形态不仅包含造型的概念，还包括人文、科技、环境等要素，通过产品形体表现出来，因此设计师不仅要有创新意识，还不断丰富和发展自己的知识体系，这样才能创造合理的产品形态。</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1040130" y="1985645"/>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（1） 产品形态定义</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812290"/>
            <a:ext cx="5520690" cy="4358640"/>
          </a:xfrm>
          <a:prstGeom prst="rect">
            <a:avLst/>
          </a:prstGeom>
          <a:noFill/>
        </p:spPr>
        <p:txBody>
          <a:bodyPr wrap="square" rtlCol="0">
            <a:spAutoFit/>
          </a:bodyPr>
          <a:p>
            <a:pPr>
              <a:lnSpc>
                <a:spcPct val="140000"/>
              </a:lnSpc>
            </a:pPr>
            <a:r>
              <a:rPr sz="2000" b="1">
                <a:latin typeface="黑体" panose="02010609060101010101" pitchFamily="49" charset="-122"/>
                <a:ea typeface="黑体" panose="02010609060101010101" pitchFamily="49" charset="-122"/>
              </a:rPr>
              <a:t>通常，产品形态可以划分为抽象形态和现实形态。</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① 抽象形态是指运用概念形体塑造产品，使其显现出协调、稳重、理性的特点。抽象形态又分为几何形体和符号形态。</a:t>
            </a:r>
            <a:endParaRPr sz="2000">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几何形态灵活运用点、线、面、体、量等几何概念，经过精确的计算和定义后形成的形体，如：用点对产品表面进行装饰，用线条对产品进行分割，用面对产品进行功能划分，用体表现产品的力度感和体量感等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（2）产品形态分类</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pic>
        <p:nvPicPr>
          <p:cNvPr id="3" name="图片 2" descr="3-2-1"/>
          <p:cNvPicPr>
            <a:picLocks noChangeAspect="1"/>
          </p:cNvPicPr>
          <p:nvPr/>
        </p:nvPicPr>
        <p:blipFill>
          <a:blip r:embed="rId1"/>
          <a:stretch>
            <a:fillRect/>
          </a:stretch>
        </p:blipFill>
        <p:spPr>
          <a:xfrm>
            <a:off x="7362190" y="2221865"/>
            <a:ext cx="3776980" cy="2956560"/>
          </a:xfrm>
          <a:prstGeom prst="rect">
            <a:avLst/>
          </a:prstGeom>
        </p:spPr>
      </p:pic>
      <p:sp>
        <p:nvSpPr>
          <p:cNvPr id="4" name="文本框 3"/>
          <p:cNvSpPr txBox="1"/>
          <p:nvPr/>
        </p:nvSpPr>
        <p:spPr>
          <a:xfrm>
            <a:off x="7365365" y="4890770"/>
            <a:ext cx="3979545" cy="61214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a:t>
            </a:r>
            <a:r>
              <a:rPr lang="zh-CN" altLang="en-US">
                <a:solidFill>
                  <a:srgbClr val="FDB812"/>
                </a:solidFill>
              </a:rPr>
              <a:t> </a:t>
            </a:r>
            <a:r>
              <a:rPr lang="zh-CN" altLang="en-US" sz="1600"/>
              <a:t>长城嘉翔I-I35200E机箱设计运用线、面的几何分割</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797050"/>
            <a:ext cx="9692005" cy="137160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符号形态是一种综合交叉的文化表现形式，通过信息来传播理念，具有指代、象征、情感、表意等功能。从广义上讲，产品本身就是符号，是被人所感知的符号性的存在，常使人联想到企业和品牌形象。</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（2）产品形态分类</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4486275" y="5494655"/>
            <a:ext cx="3979545" cy="61214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2</a:t>
            </a:r>
            <a:r>
              <a:rPr lang="zh-CN" altLang="en-US">
                <a:solidFill>
                  <a:srgbClr val="FDB812"/>
                </a:solidFill>
              </a:rPr>
              <a:t> </a:t>
            </a:r>
            <a:r>
              <a:rPr lang="zh-CN" altLang="en-US" sz="1600"/>
              <a:t>香奈儿概念跑车体现了香奈儿豪华、典雅形象</a:t>
            </a:r>
            <a:endParaRPr lang="zh-CN" altLang="en-US" sz="1600"/>
          </a:p>
        </p:txBody>
      </p:sp>
      <p:pic>
        <p:nvPicPr>
          <p:cNvPr id="6" name="图片 5" descr="3-2-2-1"/>
          <p:cNvPicPr>
            <a:picLocks noChangeAspect="1"/>
          </p:cNvPicPr>
          <p:nvPr/>
        </p:nvPicPr>
        <p:blipFill>
          <a:blip r:embed="rId1"/>
          <a:stretch>
            <a:fillRect/>
          </a:stretch>
        </p:blipFill>
        <p:spPr>
          <a:xfrm>
            <a:off x="7628890" y="3397250"/>
            <a:ext cx="2325370" cy="1644015"/>
          </a:xfrm>
          <a:prstGeom prst="rect">
            <a:avLst/>
          </a:prstGeom>
        </p:spPr>
      </p:pic>
      <p:pic>
        <p:nvPicPr>
          <p:cNvPr id="8" name="图片 7" descr="3-2-2-2"/>
          <p:cNvPicPr>
            <a:picLocks noChangeAspect="1"/>
          </p:cNvPicPr>
          <p:nvPr/>
        </p:nvPicPr>
        <p:blipFill>
          <a:blip r:embed="rId2"/>
          <a:stretch>
            <a:fillRect/>
          </a:stretch>
        </p:blipFill>
        <p:spPr>
          <a:xfrm>
            <a:off x="4759960" y="3397250"/>
            <a:ext cx="2868930" cy="2027555"/>
          </a:xfrm>
          <a:prstGeom prst="rect">
            <a:avLst/>
          </a:prstGeom>
        </p:spPr>
      </p:pic>
      <p:pic>
        <p:nvPicPr>
          <p:cNvPr id="10" name="图片 9" descr="3-2-2-3"/>
          <p:cNvPicPr>
            <a:picLocks noChangeAspect="1"/>
          </p:cNvPicPr>
          <p:nvPr/>
        </p:nvPicPr>
        <p:blipFill>
          <a:blip r:embed="rId3"/>
          <a:stretch>
            <a:fillRect/>
          </a:stretch>
        </p:blipFill>
        <p:spPr>
          <a:xfrm>
            <a:off x="1891030" y="3397250"/>
            <a:ext cx="2868930" cy="175323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0260" y="1278890"/>
            <a:ext cx="11167110" cy="307848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② 现实形态按其形成原因可以分为自然形态和人为形态。</a:t>
            </a:r>
            <a:endParaRPr sz="2000">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自然形态，指在自然法则下形成的各种可视或可触摸的形态。自然界中大千万物的各种形态往往是设计师取之不尽用之不竭的创意源泉，工艺美术运动的代表人物拉斯金就提出了“师承自然”的设计指导思想，号召设计师从大自然中寻找创造灵感。自然形态又可以划分为有机形态和无机形态。有机形态是指具有生命力的自然形态，如各种生长的动植物，体现出自然天成的点、线、面、体形象，蕴含着自然合理的功能性和或饱满或柔和或具有力量感的自然美，可以根据这些自然的有机形态创造出具象或抽象的产品。</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2230755" y="4763135"/>
            <a:ext cx="2959100" cy="85598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3</a:t>
            </a:r>
            <a:r>
              <a:rPr lang="zh-CN" altLang="en-US">
                <a:solidFill>
                  <a:srgbClr val="FDB812"/>
                </a:solidFill>
              </a:rPr>
              <a:t> </a:t>
            </a:r>
            <a:r>
              <a:rPr lang="zh-CN" altLang="en-US" sz="1600"/>
              <a:t>南非设计师Barend Massow Hemmes根据捷豹车标设计制造的捷豹摩托车</a:t>
            </a:r>
            <a:endParaRPr lang="zh-CN" altLang="en-US" sz="1600"/>
          </a:p>
        </p:txBody>
      </p:sp>
      <p:pic>
        <p:nvPicPr>
          <p:cNvPr id="3" name="图片 2" descr="3-2-3"/>
          <p:cNvPicPr>
            <a:picLocks noChangeAspect="1"/>
          </p:cNvPicPr>
          <p:nvPr/>
        </p:nvPicPr>
        <p:blipFill>
          <a:blip r:embed="rId1"/>
          <a:stretch>
            <a:fillRect/>
          </a:stretch>
        </p:blipFill>
        <p:spPr>
          <a:xfrm>
            <a:off x="5648325" y="4281170"/>
            <a:ext cx="5351780" cy="18192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3220" y="1531620"/>
            <a:ext cx="3883025" cy="307848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无机形态是指自然界中没有生命的物质形态，如高山、河流、石头等，它们相对静止，不具备生长机能，但这种由大自然物理变化形成的无机形态也是设计师设计创作的来源，体现出形态的几何性和理性特点。</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640955" y="5128895"/>
            <a:ext cx="3583305"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4 </a:t>
            </a:r>
            <a:r>
              <a:rPr lang="zh-CN" altLang="en-US" sz="1600"/>
              <a:t>由水珠形态联想设计的沙发</a:t>
            </a:r>
            <a:endParaRPr lang="zh-CN" altLang="en-US" sz="1600"/>
          </a:p>
        </p:txBody>
      </p:sp>
      <p:pic>
        <p:nvPicPr>
          <p:cNvPr id="6" name="图片 5" descr="3-2-4"/>
          <p:cNvPicPr>
            <a:picLocks noChangeAspect="1"/>
          </p:cNvPicPr>
          <p:nvPr/>
        </p:nvPicPr>
        <p:blipFill>
          <a:blip r:embed="rId1"/>
          <a:stretch>
            <a:fillRect/>
          </a:stretch>
        </p:blipFill>
        <p:spPr>
          <a:xfrm>
            <a:off x="6898640" y="1531620"/>
            <a:ext cx="4596765" cy="30645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2239010"/>
            <a:ext cx="10366375" cy="1371600"/>
          </a:xfrm>
          <a:prstGeom prst="rect">
            <a:avLst/>
          </a:prstGeom>
          <a:noFill/>
        </p:spPr>
        <p:txBody>
          <a:bodyPr wrap="square" rtlCol="0">
            <a:spAutoFit/>
          </a:bodyPr>
          <a:p>
            <a:pPr>
              <a:lnSpc>
                <a:spcPct val="140000"/>
              </a:lnSpc>
            </a:pPr>
            <a:r>
              <a:rPr sz="2000">
                <a:latin typeface="黑体" panose="02010609060101010101" pitchFamily="49" charset="-122"/>
                <a:ea typeface="黑体" panose="02010609060101010101" pitchFamily="49" charset="-122"/>
              </a:rPr>
              <a:t>产品形态与设计的方方面面都有密切联系，设计师的创新活动不仅要体现在产品固有的功能、造型、色彩、材质、结构、机构等方面，还要体现在与产品有关的环境、使用方式、给使用者的视知觉等方面，这些要素都是设计师可以进行设计创新的渠道。</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13130" y="1431290"/>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 产品形态创新要素</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888490"/>
            <a:ext cx="10366375" cy="222504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① 形态和功能创新。</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随着科技的进步，文化的发展，产品的功能内涵和外延都有极大扩展，除了基本的使用功能外，还包括审美功能、文化功能等。而产品功能是决定产品形态的主要因素，通过功能的创新，利用产品的形态来表达产品的特有的美学特征，从而可以让使用者在情感上与产品取得一致和共鸣。</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3220" y="1531620"/>
            <a:ext cx="9384030" cy="179832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② 形态和材质创新。</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新材料的不断涌现使产品形态的塑造得到极大的发挥空间。设计师要熟悉不同材料在物理、化学、视觉等方面的性能特征，结合生产、加工、使用等因素全面衡量成本、价值、形态结构、美感等关系，利用这些特性来进行产品形态的创新。</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4304665" y="5387975"/>
            <a:ext cx="3583305"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5 </a:t>
            </a:r>
            <a:r>
              <a:rPr lang="zh-CN" altLang="en-US" sz="1600"/>
              <a:t>各种不同材料的产品设计</a:t>
            </a:r>
            <a:endParaRPr lang="zh-CN" altLang="en-US" sz="1600"/>
          </a:p>
        </p:txBody>
      </p:sp>
      <p:pic>
        <p:nvPicPr>
          <p:cNvPr id="3" name="图片 2" descr="3-2-5"/>
          <p:cNvPicPr>
            <a:picLocks noChangeAspect="1"/>
          </p:cNvPicPr>
          <p:nvPr/>
        </p:nvPicPr>
        <p:blipFill>
          <a:blip r:embed="rId1"/>
          <a:stretch>
            <a:fillRect/>
          </a:stretch>
        </p:blipFill>
        <p:spPr>
          <a:xfrm>
            <a:off x="3726180" y="3536315"/>
            <a:ext cx="5198110" cy="16452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7735" y="1176020"/>
            <a:ext cx="4683125" cy="478536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③ 形态与结构、机构创新</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产品要保持自己的形态，就需要有一定强度、刚度和稳定性的结构来支撑。产品的结构决定了产品功能的实现，它既是产品功能的承担者，也是产品形态的支撑者。根据产品要实现的功能，设计师应考虑产品各部件之间的连接方式和固定方式，同时考虑常用的机构，如平面连杆机构、凸轮机构、间歇运动机构等，以最科学、合理、节约成本的结构和机构支撑产品形态。</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215505" y="5387975"/>
            <a:ext cx="413131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6 </a:t>
            </a:r>
            <a:r>
              <a:rPr lang="zh-CN" altLang="en-US" sz="1600"/>
              <a:t>不同结构的椅子呈现不同形态</a:t>
            </a:r>
            <a:endParaRPr lang="zh-CN" altLang="en-US" sz="1600"/>
          </a:p>
        </p:txBody>
      </p:sp>
      <p:pic>
        <p:nvPicPr>
          <p:cNvPr id="3" name="图片 2" descr="3-2-6"/>
          <p:cNvPicPr>
            <a:picLocks noChangeAspect="1"/>
          </p:cNvPicPr>
          <p:nvPr/>
        </p:nvPicPr>
        <p:blipFill>
          <a:blip r:embed="rId1"/>
          <a:stretch>
            <a:fillRect/>
          </a:stretch>
        </p:blipFill>
        <p:spPr>
          <a:xfrm>
            <a:off x="5960745" y="2224405"/>
            <a:ext cx="5888990" cy="27571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7735" y="1176020"/>
            <a:ext cx="4683125" cy="478536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④形态与色彩创新</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感性消费的趋势使色彩要素对于产品的重要性也明显提高，“形”“色”不可分，设计在产品形态创新设计的时候，要运用色彩处理产品外部，是消费者得到各种各样的视觉形态，同时，也要利用不同色彩给人不同的心理感觉进行创造活动。如，利用深颜色和浅颜色给人的轻重感进行产品设计，利用同一产品不同色彩进行产品纵向系列设计，利用不同色彩对产品的功能区进行划分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215505" y="5387975"/>
            <a:ext cx="413131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7 </a:t>
            </a:r>
            <a:r>
              <a:rPr lang="zh-CN" altLang="en-US" sz="1600"/>
              <a:t>黑色底座使产品形态稳重</a:t>
            </a:r>
            <a:endParaRPr lang="zh-CN" altLang="en-US" sz="1600"/>
          </a:p>
        </p:txBody>
      </p:sp>
      <p:pic>
        <p:nvPicPr>
          <p:cNvPr id="6" name="图片 5" descr="3-2-7"/>
          <p:cNvPicPr>
            <a:picLocks noChangeAspect="1"/>
          </p:cNvPicPr>
          <p:nvPr/>
        </p:nvPicPr>
        <p:blipFill>
          <a:blip r:embed="rId1"/>
          <a:stretch>
            <a:fillRect/>
          </a:stretch>
        </p:blipFill>
        <p:spPr>
          <a:xfrm>
            <a:off x="6751320" y="1863090"/>
            <a:ext cx="4501515" cy="31324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279844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3.1.1 </a:t>
            </a:r>
            <a:r>
              <a:rPr lang="zh-CN" altLang="en-US" sz="2800" b="1" dirty="0">
                <a:solidFill>
                  <a:schemeClr val="bg1"/>
                </a:solidFill>
                <a:latin typeface="方正正中黑简体" panose="02000000000000000000" pitchFamily="2" charset="-122"/>
                <a:ea typeface="方正正中黑简体" panose="02000000000000000000" pitchFamily="2" charset="-122"/>
              </a:rPr>
              <a:t>设计定位</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1795145"/>
            <a:ext cx="9773285" cy="3505200"/>
          </a:xfrm>
          <a:prstGeom prst="rect">
            <a:avLst/>
          </a:prstGeom>
          <a:noFill/>
        </p:spPr>
        <p:txBody>
          <a:bodyPr wrap="square" rtlCol="0">
            <a:spAutoFit/>
          </a:bodyPr>
          <a:p>
            <a:pPr>
              <a:lnSpc>
                <a:spcPct val="140000"/>
              </a:lnSpc>
            </a:pPr>
            <a:endParaRPr lang="zh-CN" altLang="en-US"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一个新产品的开发过程是“发现问题、提出问题、解决问题”的过程。准确的发现问题，同时提出问题是设计工作的起点。爱因斯坦（Albert Einstein）曾经说过：“提出一个问题往往比解决一个问题更为重要，因为解决一个问题也许只是一个数学上或实验上的技巧问题。而提出新的问题、新的可能性，从新的角度看旧问题，却需要创造性的想像力，而且标志着科学的真正进步。”在做了充分的市场调研之后，工业设计师要认真分析，准确发现问题所在，将问题分解，分析构成问题的各个要素，然后对设计进行准确的定位。</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888490"/>
            <a:ext cx="10366375" cy="307848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⑤形态要适于产品使用环境</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产品的使用往往处于具体的自然和社会环境中，这就必然存在与产品形态产生相互作用的问题。不同的国家地区、历史文化、风俗传统会有不同的设计风格，必然影响产品形态，有时趋向于流线型产品形态，有时趋向于几何型产品形态，有时趋向于色彩浓重的产品形态等等；不同的自然环境也会影响产品形态，如在水面使用、在空中使用、在高压情况下使用、在高温情况下使用等，对应的产品的形态也有所不同。因此设计师要根据具体的使用环境，从造型、材质等各方面进行形态创新，使产品满足于所使用的环境。</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7735" y="1480820"/>
            <a:ext cx="4683125" cy="350520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⑥形态与使用方式创新</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一般情况下，产品形态要能够让使用者识别产品属性，并使其知道如何操作。更重要的是，设计师要利用使用者好奇的心理，激发使用者的想象力，使产品具有多种组合性和变化性，在避免误操作的前提下，给使用者留有发挥的余地，这样会使产品更具吸引力。</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215505" y="5387975"/>
            <a:ext cx="4131310" cy="61214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8 </a:t>
            </a:r>
            <a:r>
              <a:rPr lang="zh-CN" altLang="en-US" sz="1600"/>
              <a:t>意大利设计师Daniele Lago设计的七巧板组合书架</a:t>
            </a:r>
            <a:endParaRPr lang="zh-CN" altLang="en-US" sz="1600"/>
          </a:p>
        </p:txBody>
      </p:sp>
      <p:pic>
        <p:nvPicPr>
          <p:cNvPr id="3" name="图片 2" descr="3-2-8"/>
          <p:cNvPicPr>
            <a:picLocks noChangeAspect="1"/>
          </p:cNvPicPr>
          <p:nvPr/>
        </p:nvPicPr>
        <p:blipFill>
          <a:blip r:embed="rId1"/>
          <a:stretch>
            <a:fillRect/>
          </a:stretch>
        </p:blipFill>
        <p:spPr>
          <a:xfrm>
            <a:off x="6247765" y="1656715"/>
            <a:ext cx="5630545" cy="25438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2269490"/>
            <a:ext cx="10366375" cy="179832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⑦ 形态与视知觉创新</a:t>
            </a:r>
            <a:endParaRPr sz="2000" b="1">
              <a:latin typeface="黑体" panose="02010609060101010101" pitchFamily="49" charset="-122"/>
              <a:ea typeface="黑体" panose="02010609060101010101" pitchFamily="49" charset="-122"/>
            </a:endParaRPr>
          </a:p>
          <a:p>
            <a:pPr>
              <a:lnSpc>
                <a:spcPct val="140000"/>
              </a:lnSpc>
            </a:pPr>
            <a:r>
              <a:rPr sz="2000" b="1">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人们主要是通过视觉与触觉来感受产品的知觉形态。视觉信息是人类的主要感觉来源，因此，对视觉的研究要成为设计师进行产品创新的重要途径。在产品形态创新设计中，运用视错觉等视觉手段，有时会有意想不到的效果。</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7735" y="1480820"/>
            <a:ext cx="4683125" cy="350520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⑧ 形态与心理功能创新</a:t>
            </a:r>
            <a:endParaRPr sz="2000" b="1">
              <a:latin typeface="黑体" panose="02010609060101010101" pitchFamily="49" charset="-122"/>
              <a:ea typeface="黑体" panose="02010609060101010101" pitchFamily="49" charset="-122"/>
            </a:endParaRPr>
          </a:p>
          <a:p>
            <a:pPr>
              <a:lnSpc>
                <a:spcPct val="140000"/>
              </a:lnSpc>
            </a:pPr>
            <a:r>
              <a:rPr sz="2000" b="1">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 设计师进行产品设计时，不仅要考虑产品自身造型、材料、色彩等要素，更要考虑使用者的心理感受，让人从形态中读出记忆中所熟悉而喜爱的信息，从而使产品具有亲和力，能够唤起使用者心理上的共鸣。比如复古设计、仿生设计等。</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6864985" y="5296535"/>
            <a:ext cx="4131310" cy="61214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9  </a:t>
            </a:r>
            <a:r>
              <a:rPr lang="zh-CN" altLang="en-US" sz="1600"/>
              <a:t>这款蓝魔Q系列mp3的设计灵感来自糖果</a:t>
            </a:r>
            <a:endParaRPr lang="zh-CN" altLang="en-US" sz="1600"/>
          </a:p>
        </p:txBody>
      </p:sp>
      <p:pic>
        <p:nvPicPr>
          <p:cNvPr id="6" name="图片 5" descr="3-2-9-1"/>
          <p:cNvPicPr>
            <a:picLocks noChangeAspect="1"/>
          </p:cNvPicPr>
          <p:nvPr/>
        </p:nvPicPr>
        <p:blipFill>
          <a:blip r:embed="rId1"/>
          <a:stretch>
            <a:fillRect/>
          </a:stretch>
        </p:blipFill>
        <p:spPr>
          <a:xfrm>
            <a:off x="5715000" y="1744345"/>
            <a:ext cx="3287395" cy="2978150"/>
          </a:xfrm>
          <a:prstGeom prst="rect">
            <a:avLst/>
          </a:prstGeom>
        </p:spPr>
      </p:pic>
      <p:pic>
        <p:nvPicPr>
          <p:cNvPr id="8" name="图片 7" descr="3-2-9-2"/>
          <p:cNvPicPr>
            <a:picLocks noChangeAspect="1"/>
          </p:cNvPicPr>
          <p:nvPr/>
        </p:nvPicPr>
        <p:blipFill>
          <a:blip r:embed="rId2"/>
          <a:stretch>
            <a:fillRect/>
          </a:stretch>
        </p:blipFill>
        <p:spPr>
          <a:xfrm>
            <a:off x="9002395" y="1744345"/>
            <a:ext cx="2592705" cy="30035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2239010"/>
            <a:ext cx="10366375" cy="179832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① 功能主义设计方法</a:t>
            </a:r>
            <a:endParaRPr sz="2000" b="1">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功能主义设计的方法是指以功能为中心，从产品要实现的功能入手，进行功能的整理，确定产品的工程结构，从而确定产品形态。这种产品的形态往往最具科学性、合理性，因为从功能入手能够避免走弯路，人机要素合理，相应的技术、结构能够发挥最大效能。</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13130" y="1431290"/>
            <a:ext cx="787971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（4）产品形态创新方法</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7735" y="1297940"/>
            <a:ext cx="4683125" cy="490728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② 联想、象征、类比的设计方法</a:t>
            </a:r>
            <a:endParaRPr sz="2000" b="1">
              <a:latin typeface="黑体" panose="02010609060101010101" pitchFamily="49" charset="-122"/>
              <a:ea typeface="黑体" panose="02010609060101010101" pitchFamily="49" charset="-122"/>
            </a:endParaRPr>
          </a:p>
          <a:p>
            <a:pPr>
              <a:lnSpc>
                <a:spcPct val="120000"/>
              </a:lnSpc>
            </a:pPr>
            <a:r>
              <a:rPr sz="2000">
                <a:latin typeface="黑体" panose="02010609060101010101" pitchFamily="49" charset="-122"/>
                <a:ea typeface="黑体" panose="02010609060101010101" pitchFamily="49" charset="-122"/>
              </a:rPr>
              <a:t>设计师在进行产品形态创新时，为了加强形态的说服力和感染力，采用自然界的动植物形态或某些人造物的形态，从而使所创造的形态对使用者有联想的作用；设计者也可以把产品的功能和造型与某种具有典型形态的人造物或者自然物联系起来，从而使产品形态具有象征意义；设计师也经常要运用类比思维的方法，将同类或近似的事物加以对比，把陌生的、不熟悉的问题和已有的知识、经验联系起来，开拓思路，从而创造性的解决产品形态问题。</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7341235" y="5296535"/>
            <a:ext cx="413131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10  </a:t>
            </a:r>
            <a:r>
              <a:rPr lang="zh-CN" altLang="en-US" sz="1600"/>
              <a:t>各种汽车的仿生设计</a:t>
            </a:r>
            <a:endParaRPr lang="zh-CN" altLang="en-US" sz="1600"/>
          </a:p>
        </p:txBody>
      </p:sp>
      <p:pic>
        <p:nvPicPr>
          <p:cNvPr id="3" name="图片 2" descr="3-2-10"/>
          <p:cNvPicPr>
            <a:picLocks noChangeAspect="1"/>
          </p:cNvPicPr>
          <p:nvPr/>
        </p:nvPicPr>
        <p:blipFill>
          <a:blip r:embed="rId1"/>
          <a:stretch>
            <a:fillRect/>
          </a:stretch>
        </p:blipFill>
        <p:spPr>
          <a:xfrm>
            <a:off x="6388735" y="1865630"/>
            <a:ext cx="5083810" cy="31273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736090"/>
            <a:ext cx="10366375" cy="3078480"/>
          </a:xfrm>
          <a:prstGeom prst="rect">
            <a:avLst/>
          </a:prstGeom>
          <a:noFill/>
        </p:spPr>
        <p:txBody>
          <a:bodyPr wrap="square" rtlCol="0">
            <a:spAutoFit/>
          </a:bodyPr>
          <a:p>
            <a:pPr>
              <a:lnSpc>
                <a:spcPct val="14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③感性工学的设计方法</a:t>
            </a:r>
            <a:endParaRPr sz="2000" b="1">
              <a:latin typeface="黑体" panose="02010609060101010101" pitchFamily="49" charset="-122"/>
              <a:ea typeface="黑体" panose="02010609060101010101" pitchFamily="49" charset="-122"/>
            </a:endParaRPr>
          </a:p>
          <a:p>
            <a:pPr>
              <a:lnSpc>
                <a:spcPct val="140000"/>
              </a:lnSpc>
            </a:pPr>
            <a:r>
              <a:rPr sz="2000" b="1">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感性工学的设计方法是一种新的设计方法，它通过量化人们对于产品的感受、认知，将具体的数据转化为产品的具体的设计形态。感性工学的应用方法通常有两种，一种是通过对消费者进行调研，运用五点量表法汇总消费者对产品的感性认知信息，接着进行量化处理，以科学的分析构建形态感性坐标图，从而为产品设计提供涉及参考；另一种是使用相反词汇组进行调研获取数据。建立以该语意集合为X、Y轴的坐标系，将相关的造型形态填到坐标系中，使形态和形容词词汇组建立直观的关系，为产品形态设计提供直观参考。 </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46646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3.2.2 </a:t>
            </a:r>
            <a:r>
              <a:rPr lang="zh-CN" altLang="en-US" sz="2800" b="1" dirty="0">
                <a:solidFill>
                  <a:schemeClr val="bg1"/>
                </a:solidFill>
                <a:latin typeface="方正正中黑简体" panose="02000000000000000000" pitchFamily="2" charset="-122"/>
                <a:ea typeface="方正正中黑简体" panose="02000000000000000000" pitchFamily="2" charset="-122"/>
              </a:rPr>
              <a:t>产品功能整合</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2743200"/>
            <a:ext cx="9773285" cy="17983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产品并不是功能越多越好，有些功能对于部分人群是没有任何意义的，因此为了避免浪费资源，要针对不同的需求设计不同的功能。而对于有些产品来讲，消费目标并不是十分明确，可能还有潜在的消费群体，这就需要进行功能的整合，以提高产品附加值，拓宽产品销售的目标群。</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736090"/>
            <a:ext cx="4789170" cy="435864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随着科学技术的发展，产品功能整合越来越成为企业增强产品竞争力的手段。手机的发展就是典型的功能整合的例子。1987年第一款手机摩托罗拉3200进入中国，体积较大（俗称“大哥大”），售价也高达数万元，但是只具有移动通话和英文短信的使用功能，而现在，手机式样不断出新，功能也不断的丰富，如短信、拍照、上网、游戏、PDA功能、视频、音乐、广播、手写输入、蓝牙等。</a:t>
            </a:r>
            <a:endParaRPr lang="zh-CN"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文本框 3"/>
          <p:cNvSpPr txBox="1"/>
          <p:nvPr/>
        </p:nvSpPr>
        <p:spPr>
          <a:xfrm>
            <a:off x="5701665" y="5241290"/>
            <a:ext cx="413131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11  </a:t>
            </a:r>
            <a:r>
              <a:rPr lang="zh-CN" altLang="en-US" sz="1600"/>
              <a:t>摩托罗拉3200</a:t>
            </a:r>
            <a:endParaRPr lang="zh-CN" altLang="en-US" sz="1600"/>
          </a:p>
        </p:txBody>
      </p:sp>
      <p:pic>
        <p:nvPicPr>
          <p:cNvPr id="3" name="图片 2" descr="3-2-11"/>
          <p:cNvPicPr>
            <a:picLocks noChangeAspect="1"/>
          </p:cNvPicPr>
          <p:nvPr/>
        </p:nvPicPr>
        <p:blipFill>
          <a:blip r:embed="rId1"/>
          <a:stretch>
            <a:fillRect/>
          </a:stretch>
        </p:blipFill>
        <p:spPr>
          <a:xfrm>
            <a:off x="5928360" y="1650365"/>
            <a:ext cx="2212340" cy="3286125"/>
          </a:xfrm>
          <a:prstGeom prst="rect">
            <a:avLst/>
          </a:prstGeom>
        </p:spPr>
      </p:pic>
      <p:sp>
        <p:nvSpPr>
          <p:cNvPr id="6" name="文本框 5"/>
          <p:cNvSpPr txBox="1"/>
          <p:nvPr/>
        </p:nvSpPr>
        <p:spPr>
          <a:xfrm>
            <a:off x="8641715" y="5241290"/>
            <a:ext cx="4131310" cy="61214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12  </a:t>
            </a:r>
            <a:r>
              <a:rPr lang="zh-CN" altLang="en-US" sz="1600"/>
              <a:t>Apple iPhone 4及功能</a:t>
            </a:r>
            <a:endParaRPr lang="zh-CN" altLang="en-US" sz="1600"/>
          </a:p>
          <a:p>
            <a:r>
              <a:rPr lang="zh-CN" altLang="en-US" sz="1600"/>
              <a:t>（图片来自中关村在线网站）</a:t>
            </a:r>
            <a:endParaRPr lang="zh-CN" altLang="en-US" sz="1600"/>
          </a:p>
        </p:txBody>
      </p:sp>
      <p:pic>
        <p:nvPicPr>
          <p:cNvPr id="8" name="图片 7" descr="3-2-12-1"/>
          <p:cNvPicPr>
            <a:picLocks noChangeAspect="1"/>
          </p:cNvPicPr>
          <p:nvPr/>
        </p:nvPicPr>
        <p:blipFill>
          <a:blip r:embed="rId2"/>
          <a:stretch>
            <a:fillRect/>
          </a:stretch>
        </p:blipFill>
        <p:spPr>
          <a:xfrm>
            <a:off x="9065895" y="1092200"/>
            <a:ext cx="2172970" cy="2454910"/>
          </a:xfrm>
          <a:prstGeom prst="rect">
            <a:avLst/>
          </a:prstGeom>
        </p:spPr>
      </p:pic>
      <p:pic>
        <p:nvPicPr>
          <p:cNvPr id="9" name="图片 8" descr="3-2-12-2"/>
          <p:cNvPicPr>
            <a:picLocks noChangeAspect="1"/>
          </p:cNvPicPr>
          <p:nvPr/>
        </p:nvPicPr>
        <p:blipFill>
          <a:blip r:embed="rId3"/>
          <a:stretch>
            <a:fillRect/>
          </a:stretch>
        </p:blipFill>
        <p:spPr>
          <a:xfrm>
            <a:off x="8641715" y="3705225"/>
            <a:ext cx="3020695" cy="12312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736090"/>
            <a:ext cx="4789170" cy="350520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不仅仅是手机，现在很多办公用品、家居用品、电子产品等都整合了各种各样的功能，有的产品主要功能和附属功能都分不清了，就干脆称之为一体机。如下图三星多功能一体机，集打印、复印、扫描、传真四种功能于一体，主要功能、次要功能、附属功能在产品中体现的并不是十分清楚，因此只能取名“一体机”</a:t>
            </a:r>
            <a:r>
              <a:rPr lang="zh-CN" sz="2000">
                <a:latin typeface="黑体" panose="02010609060101010101" pitchFamily="49" charset="-122"/>
                <a:ea typeface="黑体" panose="02010609060101010101" pitchFamily="49" charset="-122"/>
              </a:rPr>
              <a:t>。</a:t>
            </a:r>
            <a:endParaRPr lang="zh-CN"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文本框 5"/>
          <p:cNvSpPr txBox="1"/>
          <p:nvPr/>
        </p:nvSpPr>
        <p:spPr>
          <a:xfrm>
            <a:off x="6690360" y="4936490"/>
            <a:ext cx="413131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13  </a:t>
            </a:r>
            <a:r>
              <a:rPr lang="zh-CN" altLang="en-US" sz="1600"/>
              <a:t>三星3186FN一体机</a:t>
            </a:r>
            <a:endParaRPr lang="zh-CN" altLang="en-US" sz="1600"/>
          </a:p>
        </p:txBody>
      </p:sp>
      <p:pic>
        <p:nvPicPr>
          <p:cNvPr id="10" name="图片 9" descr="3-2-13"/>
          <p:cNvPicPr>
            <a:picLocks noChangeAspect="1"/>
          </p:cNvPicPr>
          <p:nvPr/>
        </p:nvPicPr>
        <p:blipFill>
          <a:blip r:embed="rId1"/>
          <a:stretch>
            <a:fillRect/>
          </a:stretch>
        </p:blipFill>
        <p:spPr>
          <a:xfrm>
            <a:off x="6690360" y="1736090"/>
            <a:ext cx="3658870" cy="27444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06145" y="896620"/>
            <a:ext cx="9233535" cy="4389120"/>
          </a:xfrm>
          <a:prstGeom prst="rect">
            <a:avLst/>
          </a:prstGeom>
          <a:noFill/>
        </p:spPr>
        <p:txBody>
          <a:bodyPr wrap="square" rtlCol="0">
            <a:spAutoFit/>
          </a:bodyPr>
          <a:p>
            <a:pPr>
              <a:lnSpc>
                <a:spcPct val="140000"/>
              </a:lnSpc>
            </a:pPr>
            <a:endParaRPr lang="zh-CN" altLang="en-US" sz="2000" b="1">
              <a:latin typeface="黑体" panose="02010609060101010101" pitchFamily="49" charset="-122"/>
              <a:ea typeface="黑体" panose="02010609060101010101" pitchFamily="49" charset="-122"/>
            </a:endParaRPr>
          </a:p>
          <a:p>
            <a:pPr>
              <a:lnSpc>
                <a:spcPct val="140000"/>
              </a:lnSpc>
            </a:pPr>
            <a:r>
              <a:rPr lang="zh-CN" altLang="en-US" sz="2000" b="1">
                <a:latin typeface="黑体" panose="02010609060101010101" pitchFamily="49" charset="-122"/>
                <a:ea typeface="黑体" panose="02010609060101010101" pitchFamily="49" charset="-122"/>
              </a:rPr>
              <a:t>“5W2H”的设计定位方法</a:t>
            </a:r>
            <a:endParaRPr lang="zh-CN" altLang="en-US" sz="2000" b="1">
              <a:latin typeface="黑体" panose="02010609060101010101" pitchFamily="49" charset="-122"/>
              <a:ea typeface="黑体" panose="02010609060101010101" pitchFamily="49" charset="-122"/>
            </a:endParaRPr>
          </a:p>
          <a:p>
            <a:pPr>
              <a:lnSpc>
                <a:spcPct val="90000"/>
              </a:lnSpc>
            </a:pPr>
            <a:endParaRPr lang="zh-CN" altLang="en-US" sz="2000" b="1">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（1） WHY——为什么？为什么要这么做？设计的理由和目的要明确；</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（2） WHAT——是什么？目的是什么？做什么工作？ 设计的内容要明确；</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（3） WHERE——何处？在哪里做？从哪里入手？设计地点和联络关系网要确定；</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（4） WHEN——何时？什么时间完成？即完成设计的具体日程；</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（5） WHO——谁？由谁来负责？谁来完成？ 产品设计开发相关人员的确定；</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（6） HOW——怎么做？运用何种方法提高效率？如何实施？设计策略的制定； </a:t>
            </a:r>
            <a:endParaRPr lang="zh-CN" altLang="en-US" sz="2000">
              <a:latin typeface="黑体" panose="02010609060101010101" pitchFamily="49" charset="-122"/>
              <a:ea typeface="黑体" panose="02010609060101010101" pitchFamily="49" charset="-122"/>
            </a:endParaRPr>
          </a:p>
          <a:p>
            <a:pPr>
              <a:lnSpc>
                <a:spcPct val="80000"/>
              </a:lnSpc>
            </a:pPr>
            <a:endParaRPr lang="zh-CN" altLang="en-US" sz="2000">
              <a:latin typeface="黑体" panose="02010609060101010101" pitchFamily="49" charset="-122"/>
              <a:ea typeface="黑体" panose="02010609060101010101" pitchFamily="49" charset="-122"/>
            </a:endParaRPr>
          </a:p>
          <a:p>
            <a:pPr>
              <a:lnSpc>
                <a:spcPct val="80000"/>
              </a:lnSpc>
            </a:pPr>
            <a:r>
              <a:rPr lang="zh-CN" altLang="en-US" sz="2000">
                <a:latin typeface="黑体" panose="02010609060101010101" pitchFamily="49" charset="-122"/>
                <a:ea typeface="黑体" panose="02010609060101010101" pitchFamily="49" charset="-122"/>
              </a:rPr>
              <a:t>（7） HOW MUCH——多少？做到什么程度？质和量的情况如何？设计成本的预算。</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085580" y="1233170"/>
            <a:ext cx="2675890" cy="432435"/>
          </a:xfrm>
          <a:prstGeom prst="rect">
            <a:avLst/>
          </a:prstGeom>
          <a:noFill/>
        </p:spPr>
        <p:txBody>
          <a:bodyPr wrap="square" rtlCol="0">
            <a:spAutoFit/>
          </a:bodyPr>
          <a:p>
            <a:pPr>
              <a:lnSpc>
                <a:spcPct val="140000"/>
              </a:lnSpc>
            </a:pPr>
            <a:r>
              <a:rPr lang="en-US" altLang="zh-CN" sz="1600">
                <a:solidFill>
                  <a:srgbClr val="0062C4"/>
                </a:solidFill>
              </a:rPr>
              <a:t>         </a:t>
            </a:r>
            <a:endParaRPr lang="zh-CN" altLang="en-US" sz="1400">
              <a:solidFill>
                <a:srgbClr val="0062C4"/>
              </a:solidFill>
            </a:endParaRPr>
          </a:p>
        </p:txBody>
      </p:sp>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036320"/>
            <a:ext cx="10366375" cy="5212080"/>
          </a:xfrm>
          <a:prstGeom prst="rect">
            <a:avLst/>
          </a:prstGeom>
          <a:noFill/>
        </p:spPr>
        <p:txBody>
          <a:bodyPr wrap="square" rtlCol="0">
            <a:spAutoFit/>
          </a:bodyPr>
          <a:p>
            <a:pPr>
              <a:lnSpc>
                <a:spcPct val="12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随着市场经济的发展，功能集成、整合已经成为越来越多商家进行产品竞争的手段，也越来越多的为设计师所青睐，归咎原因主要有以下几点：</a:t>
            </a:r>
            <a:endParaRPr sz="2000" b="1">
              <a:latin typeface="黑体" panose="02010609060101010101" pitchFamily="49" charset="-122"/>
              <a:ea typeface="黑体" panose="02010609060101010101" pitchFamily="49" charset="-122"/>
            </a:endParaRPr>
          </a:p>
          <a:p>
            <a:pPr>
              <a:lnSpc>
                <a:spcPct val="120000"/>
              </a:lnSpc>
            </a:pPr>
            <a:r>
              <a:rPr sz="2000">
                <a:latin typeface="黑体" panose="02010609060101010101" pitchFamily="49" charset="-122"/>
                <a:ea typeface="黑体" panose="02010609060101010101" pitchFamily="49" charset="-122"/>
              </a:rPr>
              <a:t>首先，社会、科技的发展。新技术的不断创新、新材料的不断应用、新的加工工艺的不断进步、新的消费观念的不断更新都为功能整合提供了广阔的空间。其次，产业融合和市场竞争的需要。随着技术革新的不断发展，产业融合正日益成为产业经济发展中的重要现象。以消费电子产业为例，随着各种数字技术的成熟和消费者对于数码产品的需求，我国消费电子产业已逐渐成为一个门类齐全、颇具规模的产业，而近几年多功能的产品逐渐成为电子产品的主流。企业只有通过不断的融合不同内容、服务开发新产品，通过不同程度、不同组合方式、不同应用领域的融合催生出新的产品和新的应用，形成新的市场机会，才能在激烈的市场竞争中处于有利地位；最后是消费的需要。现代社会不同人群有不同的消费观念，小孩、年轻人、老年人、男性、女性、商务人士等等，他们有自己不同的需求，那么产品的功能设计也要针对不同的消费群整合不同的功能。另一方面，部分消费者为了节约成本或减少产品的存放空间，喜欢购买多功能的产品，厂商要根据消费者的需求在尽量避免高成本的情况下将功能整合，创造出符合消费者需求的产品。 </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2495" y="1295400"/>
            <a:ext cx="10366375" cy="3749040"/>
          </a:xfrm>
          <a:prstGeom prst="rect">
            <a:avLst/>
          </a:prstGeom>
          <a:noFill/>
        </p:spPr>
        <p:txBody>
          <a:bodyPr wrap="square" rtlCol="0">
            <a:spAutoFit/>
          </a:bodyPr>
          <a:p>
            <a:pPr>
              <a:lnSpc>
                <a:spcPct val="120000"/>
              </a:lnSpc>
            </a:pPr>
            <a:r>
              <a:rPr lang="en-US" sz="2000" b="1">
                <a:latin typeface="黑体" panose="02010609060101010101" pitchFamily="49" charset="-122"/>
                <a:ea typeface="黑体" panose="02010609060101010101" pitchFamily="49" charset="-122"/>
              </a:rPr>
              <a:t>  </a:t>
            </a:r>
            <a:r>
              <a:rPr sz="2000" b="1">
                <a:latin typeface="黑体" panose="02010609060101010101" pitchFamily="49" charset="-122"/>
                <a:ea typeface="黑体" panose="02010609060101010101" pitchFamily="49" charset="-122"/>
              </a:rPr>
              <a:t>设计师在进行产品功能整合的时候要注意：</a:t>
            </a:r>
            <a:endParaRPr sz="2000" b="1">
              <a:latin typeface="黑体" panose="02010609060101010101" pitchFamily="49" charset="-122"/>
              <a:ea typeface="黑体" panose="02010609060101010101" pitchFamily="49" charset="-122"/>
            </a:endParaRPr>
          </a:p>
          <a:p>
            <a:pPr>
              <a:lnSpc>
                <a:spcPct val="120000"/>
              </a:lnSpc>
            </a:pPr>
            <a:r>
              <a:rPr sz="2000" b="1">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首先功能整合并不是简单的功能组合，而是对产品功能进行优化整理，保留必要的主要功能和附属功能，删除不必要的功能，要有针对性的设计功能，尽可能减少功能的浪费；其次，功能整合要有理有据，要适应一定的人群和场合，不能把不相干的功能简单堆积在一个产品中，功能设置一定要有理由。有的设计人员想当然的把各种杂乱的功能集中到一个产品上，就说“我这个产品能够做什么，还能做什么，什么能做什么……”，其实这只不过是一个产品怪胎；最后，要注意功能整合后的效果。有些功能整合在一个产品中后，由于技术上或使用上的原因，并不能很好的发挥其功能，这就需要设计师在做产品设计之前，要充分调研，功能是否有必要设置？功能设置是否能满足消费者专业的、高标准的要求？ 如果没有很好的调研，就可能造成产品功能过剩、资源浪费等问题。</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77190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800" b="1" dirty="0">
                <a:solidFill>
                  <a:schemeClr val="bg1"/>
                </a:solidFill>
                <a:latin typeface="方正正中黑简体" panose="02000000000000000000" pitchFamily="2" charset="-122"/>
                <a:ea typeface="方正正中黑简体" panose="02000000000000000000" pitchFamily="2" charset="-122"/>
              </a:rPr>
              <a:t>3.2.3 产品族DNA扩展</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1911985"/>
            <a:ext cx="9773285" cy="439991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中国制造业一直是第一大产业部门，已成为世界制造业基地，但是仅仅满足于制造大国则永远没有出路，中国的工业设计师担任着将“制造大国”向“创造大国”转变的使命，在这个过程中，就必须在产品创新的基础上塑造中国自己的品牌。如三星、诺基亚、法拉利、苹果等世界品牌，它们旗下的产品无论哪个门类，无论产品经过多少次的更新换代，在产品同质化的时代，我们总能够从众多产品中把它们分辨出来，这就是品牌风格的继承性和延续性。</a:t>
            </a: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    产品设计是一个复杂的过程，它不仅包含了产品造型设计，还蕴含了产品的品牌文化因素，但这些因素很难用量化的方法体现在风格导向的设计中。如何使产品设计既具有创新性又能够保持产品品牌风格的延续性，一个重要的设计方法就是产品族设计，以期实现面向不同需求的系列化或更具创新性的产品。</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931545" y="1156970"/>
            <a:ext cx="3608705" cy="39878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（1） 产品族的概念和方法</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1347470" y="1666875"/>
            <a:ext cx="9773285" cy="396938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产品族是以产品平台为基础，通过添加不同的个性模块，以设计出满足不同客户个性化需求的一组相关产品。产品平台是产品族的基础，是能够被某一系列产品共享的、可重用的模块集合，这个模块集合一般具有相对稳定的技术和结构，是产品族的核心，具有产品族内所有产品的共性特征。产品族设计基本思想就是以产品平台为基础，针对细分市场中不同客户群的需求，进行产品平台和基于产品平台的相关系列产品设计，以低成本和快速开发周期来满足不同客户的个性化需求。产品族的成员可以变化，但因为共享模块集合，因此具有许多共性的特征，使产品能够被识别到同一个品牌下。</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766445" y="1330325"/>
            <a:ext cx="5551805" cy="483108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产品族开发设计一般都是从寻求和分析市场开始，包括对市场的定义、细分，了解行业信息，以及对客户的需求进行分析，从而可以为企业进行新技术开发和市场战略提供参考。接下来进行产品平台定义、规划，以及进行平台技术的开发。通过企业对客户现有的或潜在的需求的综合评定和规范化处理建立产品平台。产品族设计就是在产品平台之上设计对应各个市场细分的产品族，它包括产品族模型的设计、产品定制化零部件设计和产品配置模型。</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grpSp>
        <p:nvGrpSpPr>
          <p:cNvPr id="1073743001" name="组合 1073743000"/>
          <p:cNvGrpSpPr>
            <a:grpSpLocks noRot="1" noChangeAspect="1"/>
          </p:cNvGrpSpPr>
          <p:nvPr/>
        </p:nvGrpSpPr>
        <p:grpSpPr>
          <a:xfrm>
            <a:off x="6374765" y="451485"/>
            <a:ext cx="4819650" cy="5448935"/>
            <a:chOff x="2220" y="7446"/>
            <a:chExt cx="8280" cy="9360"/>
          </a:xfrm>
        </p:grpSpPr>
        <p:sp>
          <p:nvSpPr>
            <p:cNvPr id="2" name="矩形 1"/>
            <p:cNvSpPr>
              <a:spLocks noRot="1" noChangeAspect="1" noTextEdit="1"/>
            </p:cNvSpPr>
            <p:nvPr/>
          </p:nvSpPr>
          <p:spPr>
            <a:xfrm>
              <a:off x="2220" y="7446"/>
              <a:ext cx="8280" cy="9360"/>
            </a:xfrm>
            <a:prstGeom prst="rect">
              <a:avLst/>
            </a:prstGeom>
            <a:noFill/>
            <a:ln w="9525">
              <a:noFill/>
            </a:ln>
          </p:spPr>
          <p:txBody>
            <a:bodyPr/>
            <a:p>
              <a:endParaRPr lang="zh-CN" altLang="en-US"/>
            </a:p>
          </p:txBody>
        </p:sp>
        <p:sp>
          <p:nvSpPr>
            <p:cNvPr id="1073743003" name="矩形 1073743002"/>
            <p:cNvSpPr/>
            <p:nvPr/>
          </p:nvSpPr>
          <p:spPr>
            <a:xfrm>
              <a:off x="5101" y="7602"/>
              <a:ext cx="1439"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寻求市场</a:t>
              </a:r>
              <a:endParaRPr lang="zh-CN" altLang="en-US" sz="1200"/>
            </a:p>
            <a:p>
              <a:endParaRPr lang="zh-CN" altLang="en-US" sz="1200"/>
            </a:p>
          </p:txBody>
        </p:sp>
        <p:sp>
          <p:nvSpPr>
            <p:cNvPr id="1073743004" name="矩形 1073743003"/>
            <p:cNvSpPr/>
            <p:nvPr/>
          </p:nvSpPr>
          <p:spPr>
            <a:xfrm>
              <a:off x="2940" y="8538"/>
              <a:ext cx="90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latin typeface="黑体" panose="02010609060101010101" pitchFamily="49" charset="-122"/>
                  <a:ea typeface="黑体" panose="02010609060101010101" pitchFamily="49" charset="-122"/>
                </a:rPr>
                <a:t>定义市场</a:t>
              </a:r>
              <a:endParaRPr lang="zh-CN" altLang="en-US" sz="1200">
                <a:latin typeface="黑体" panose="02010609060101010101" pitchFamily="49" charset="-122"/>
                <a:ea typeface="黑体" panose="02010609060101010101" pitchFamily="49" charset="-122"/>
              </a:endParaRPr>
            </a:p>
            <a:p>
              <a:endParaRPr lang="zh-CN" altLang="en-US" sz="1200">
                <a:latin typeface="黑体" panose="02010609060101010101" pitchFamily="49" charset="-122"/>
                <a:ea typeface="黑体" panose="02010609060101010101" pitchFamily="49" charset="-122"/>
              </a:endParaRPr>
            </a:p>
          </p:txBody>
        </p:sp>
        <p:sp>
          <p:nvSpPr>
            <p:cNvPr id="1073743005" name="矩形 1073743004"/>
            <p:cNvSpPr/>
            <p:nvPr/>
          </p:nvSpPr>
          <p:spPr>
            <a:xfrm>
              <a:off x="4560" y="8538"/>
              <a:ext cx="90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市场细分</a:t>
              </a:r>
              <a:endParaRPr lang="zh-CN" altLang="en-US" sz="1200"/>
            </a:p>
            <a:p>
              <a:endParaRPr lang="zh-CN" altLang="en-US" sz="1200"/>
            </a:p>
          </p:txBody>
        </p:sp>
        <p:sp>
          <p:nvSpPr>
            <p:cNvPr id="1073743006" name="矩形 1073743005"/>
            <p:cNvSpPr/>
            <p:nvPr/>
          </p:nvSpPr>
          <p:spPr>
            <a:xfrm>
              <a:off x="6166" y="8538"/>
              <a:ext cx="1456"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了解单个客户需求</a:t>
              </a:r>
              <a:endParaRPr lang="zh-CN" altLang="en-US" sz="1200"/>
            </a:p>
            <a:p>
              <a:endParaRPr lang="zh-CN" altLang="en-US" sz="1200"/>
            </a:p>
          </p:txBody>
        </p:sp>
        <p:sp>
          <p:nvSpPr>
            <p:cNvPr id="1073743007" name="矩形 1073743006"/>
            <p:cNvSpPr/>
            <p:nvPr/>
          </p:nvSpPr>
          <p:spPr>
            <a:xfrm>
              <a:off x="7980" y="8538"/>
              <a:ext cx="1262"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了解行业信息</a:t>
              </a:r>
              <a:endParaRPr lang="zh-CN" altLang="en-US" sz="1200"/>
            </a:p>
            <a:p>
              <a:endParaRPr lang="zh-CN" altLang="en-US" sz="1200"/>
            </a:p>
          </p:txBody>
        </p:sp>
        <p:sp>
          <p:nvSpPr>
            <p:cNvPr id="1073743008" name="矩形 1073743007"/>
            <p:cNvSpPr/>
            <p:nvPr/>
          </p:nvSpPr>
          <p:spPr>
            <a:xfrm>
              <a:off x="3660" y="10002"/>
              <a:ext cx="126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产品平台定义</a:t>
              </a:r>
              <a:endParaRPr lang="zh-CN" altLang="en-US" sz="1200"/>
            </a:p>
            <a:p>
              <a:endParaRPr lang="zh-CN" altLang="en-US" sz="1200"/>
            </a:p>
          </p:txBody>
        </p:sp>
        <p:sp>
          <p:nvSpPr>
            <p:cNvPr id="1073743009" name="矩形 1073743008"/>
            <p:cNvSpPr/>
            <p:nvPr/>
          </p:nvSpPr>
          <p:spPr>
            <a:xfrm>
              <a:off x="7622" y="10098"/>
              <a:ext cx="1798"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新技术开发</a:t>
              </a:r>
              <a:endParaRPr lang="zh-CN" altLang="en-US" sz="1200"/>
            </a:p>
            <a:p>
              <a:endParaRPr lang="zh-CN" altLang="en-US" sz="1200"/>
            </a:p>
          </p:txBody>
        </p:sp>
        <p:sp>
          <p:nvSpPr>
            <p:cNvPr id="1073743010" name="矩形 1073743009"/>
            <p:cNvSpPr/>
            <p:nvPr/>
          </p:nvSpPr>
          <p:spPr>
            <a:xfrm>
              <a:off x="7622" y="11190"/>
              <a:ext cx="176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新平台形成</a:t>
              </a:r>
              <a:endParaRPr lang="zh-CN" altLang="en-US" sz="1200"/>
            </a:p>
            <a:p>
              <a:endParaRPr lang="zh-CN" altLang="en-US" sz="1200"/>
            </a:p>
          </p:txBody>
        </p:sp>
        <p:sp>
          <p:nvSpPr>
            <p:cNvPr id="1073743011" name="矩形 1073743010"/>
            <p:cNvSpPr/>
            <p:nvPr/>
          </p:nvSpPr>
          <p:spPr>
            <a:xfrm>
              <a:off x="3660" y="11250"/>
              <a:ext cx="144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平台开发</a:t>
              </a:r>
              <a:endParaRPr lang="zh-CN" altLang="en-US" sz="1200"/>
            </a:p>
            <a:p>
              <a:endParaRPr lang="zh-CN" altLang="en-US" sz="1200"/>
            </a:p>
          </p:txBody>
        </p:sp>
        <p:sp>
          <p:nvSpPr>
            <p:cNvPr id="1073743012" name="矩形 1073743011"/>
            <p:cNvSpPr/>
            <p:nvPr/>
          </p:nvSpPr>
          <p:spPr>
            <a:xfrm>
              <a:off x="3660" y="12342"/>
              <a:ext cx="144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产品族模型开发</a:t>
              </a:r>
              <a:endParaRPr lang="zh-CN" altLang="en-US" sz="1200"/>
            </a:p>
            <a:p>
              <a:endParaRPr lang="zh-CN" altLang="en-US" sz="1200"/>
            </a:p>
          </p:txBody>
        </p:sp>
        <p:sp>
          <p:nvSpPr>
            <p:cNvPr id="1073743013" name="矩形 1073743012"/>
            <p:cNvSpPr/>
            <p:nvPr/>
          </p:nvSpPr>
          <p:spPr>
            <a:xfrm>
              <a:off x="5640" y="12342"/>
              <a:ext cx="1799"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产品定制化零部件设计</a:t>
              </a:r>
              <a:endParaRPr lang="zh-CN" altLang="en-US" sz="1200"/>
            </a:p>
            <a:p>
              <a:endParaRPr lang="zh-CN" altLang="en-US" sz="1200"/>
            </a:p>
          </p:txBody>
        </p:sp>
        <p:sp>
          <p:nvSpPr>
            <p:cNvPr id="1073743014" name="矩形 1073743013"/>
            <p:cNvSpPr/>
            <p:nvPr/>
          </p:nvSpPr>
          <p:spPr>
            <a:xfrm>
              <a:off x="8160" y="12342"/>
              <a:ext cx="144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新产品族模型形成</a:t>
              </a:r>
              <a:endParaRPr lang="zh-CN" altLang="en-US" sz="1200"/>
            </a:p>
            <a:p>
              <a:endParaRPr lang="zh-CN" altLang="en-US" sz="1200"/>
            </a:p>
          </p:txBody>
        </p:sp>
        <p:sp>
          <p:nvSpPr>
            <p:cNvPr id="1073743015" name="矩形 1073743014"/>
            <p:cNvSpPr/>
            <p:nvPr/>
          </p:nvSpPr>
          <p:spPr>
            <a:xfrm>
              <a:off x="5460" y="13686"/>
              <a:ext cx="2164"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产品配置模型</a:t>
              </a:r>
              <a:endParaRPr lang="zh-CN" altLang="en-US" sz="1200"/>
            </a:p>
            <a:p>
              <a:endParaRPr lang="zh-CN" altLang="en-US" sz="1200"/>
            </a:p>
          </p:txBody>
        </p:sp>
        <p:sp>
          <p:nvSpPr>
            <p:cNvPr id="1073743016" name="矩形 1073743015"/>
            <p:cNvSpPr/>
            <p:nvPr/>
          </p:nvSpPr>
          <p:spPr>
            <a:xfrm>
              <a:off x="3391" y="14778"/>
              <a:ext cx="2249" cy="51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工艺规程设计</a:t>
              </a:r>
              <a:endParaRPr lang="zh-CN" altLang="en-US" sz="1200"/>
            </a:p>
            <a:p>
              <a:endParaRPr lang="zh-CN" altLang="en-US"/>
            </a:p>
          </p:txBody>
        </p:sp>
        <p:sp>
          <p:nvSpPr>
            <p:cNvPr id="1073743017" name="矩形 1073743016"/>
            <p:cNvSpPr/>
            <p:nvPr/>
          </p:nvSpPr>
          <p:spPr>
            <a:xfrm>
              <a:off x="6541" y="14778"/>
              <a:ext cx="2698"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生产线柔性化设计</a:t>
              </a:r>
              <a:endParaRPr lang="zh-CN" altLang="en-US" sz="1200"/>
            </a:p>
            <a:p>
              <a:endParaRPr lang="zh-CN" altLang="en-US" sz="1200"/>
            </a:p>
          </p:txBody>
        </p:sp>
        <p:sp>
          <p:nvSpPr>
            <p:cNvPr id="1073743018" name="矩形 1073743017"/>
            <p:cNvSpPr/>
            <p:nvPr/>
          </p:nvSpPr>
          <p:spPr>
            <a:xfrm>
              <a:off x="6000" y="15870"/>
              <a:ext cx="90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生产</a:t>
              </a:r>
              <a:endParaRPr lang="zh-CN" altLang="en-US" sz="1200"/>
            </a:p>
            <a:p>
              <a:endParaRPr lang="zh-CN" altLang="en-US" sz="1200"/>
            </a:p>
          </p:txBody>
        </p:sp>
        <p:cxnSp>
          <p:nvCxnSpPr>
            <p:cNvPr id="1073743019" name="肘形连接符 1073743018"/>
            <p:cNvCxnSpPr/>
            <p:nvPr/>
          </p:nvCxnSpPr>
          <p:spPr>
            <a:xfrm rot="5400000">
              <a:off x="4416" y="7044"/>
              <a:ext cx="468" cy="252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20" name="肘形连接符 1073743019"/>
            <p:cNvCxnSpPr/>
            <p:nvPr/>
          </p:nvCxnSpPr>
          <p:spPr>
            <a:xfrm rot="5400000">
              <a:off x="5226" y="7854"/>
              <a:ext cx="468" cy="90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21" name="肘形连接符 1073743020"/>
            <p:cNvCxnSpPr/>
            <p:nvPr/>
          </p:nvCxnSpPr>
          <p:spPr>
            <a:xfrm rot="-5400000" flipH="1">
              <a:off x="6216" y="7763"/>
              <a:ext cx="468" cy="1081"/>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22" name="肘形连接符 1073743021"/>
            <p:cNvCxnSpPr/>
            <p:nvPr/>
          </p:nvCxnSpPr>
          <p:spPr>
            <a:xfrm rot="-5400000" flipH="1">
              <a:off x="7026" y="6953"/>
              <a:ext cx="468" cy="2701"/>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23" name="肘形连接符 1073743022"/>
            <p:cNvCxnSpPr/>
            <p:nvPr/>
          </p:nvCxnSpPr>
          <p:spPr>
            <a:xfrm rot="-5400000" flipH="1">
              <a:off x="4199" y="8508"/>
              <a:ext cx="1" cy="1620"/>
            </a:xfrm>
            <a:prstGeom prst="bentConnector3">
              <a:avLst>
                <a:gd name="adj1" fmla="val 36000000"/>
              </a:avLst>
            </a:prstGeom>
            <a:ln w="9525" cap="flat" cmpd="sng">
              <a:solidFill>
                <a:srgbClr val="000000"/>
              </a:solidFill>
              <a:prstDash val="solid"/>
              <a:miter/>
              <a:headEnd type="none" w="med" len="med"/>
              <a:tailEnd type="none" w="med" len="med"/>
            </a:ln>
          </p:spPr>
        </p:cxnSp>
        <p:sp>
          <p:nvSpPr>
            <p:cNvPr id="1073743024" name="直接连接符 1073743023"/>
            <p:cNvSpPr/>
            <p:nvPr/>
          </p:nvSpPr>
          <p:spPr>
            <a:xfrm>
              <a:off x="4200" y="9678"/>
              <a:ext cx="1" cy="312"/>
            </a:xfrm>
            <a:prstGeom prst="line">
              <a:avLst/>
            </a:prstGeom>
            <a:ln w="9525" cap="flat" cmpd="sng">
              <a:solidFill>
                <a:srgbClr val="000000"/>
              </a:solidFill>
              <a:prstDash val="solid"/>
              <a:headEnd type="none" w="med" len="med"/>
              <a:tailEnd type="triangle" w="med" len="med"/>
            </a:ln>
          </p:spPr>
        </p:sp>
        <p:sp>
          <p:nvSpPr>
            <p:cNvPr id="1073743025" name="直接连接符 1073743024"/>
            <p:cNvSpPr/>
            <p:nvPr/>
          </p:nvSpPr>
          <p:spPr>
            <a:xfrm>
              <a:off x="8700" y="9318"/>
              <a:ext cx="0" cy="780"/>
            </a:xfrm>
            <a:prstGeom prst="line">
              <a:avLst/>
            </a:prstGeom>
            <a:ln w="9525" cap="flat" cmpd="sng">
              <a:solidFill>
                <a:srgbClr val="000000"/>
              </a:solidFill>
              <a:prstDash val="solid"/>
              <a:headEnd type="none" w="med" len="med"/>
              <a:tailEnd type="triangle" w="med" len="med"/>
            </a:ln>
          </p:spPr>
        </p:sp>
        <p:sp>
          <p:nvSpPr>
            <p:cNvPr id="1073743026" name="直接连接符 1073743025"/>
            <p:cNvSpPr/>
            <p:nvPr/>
          </p:nvSpPr>
          <p:spPr>
            <a:xfrm>
              <a:off x="8700" y="10566"/>
              <a:ext cx="0" cy="624"/>
            </a:xfrm>
            <a:prstGeom prst="line">
              <a:avLst/>
            </a:prstGeom>
            <a:ln w="9525" cap="flat" cmpd="sng">
              <a:solidFill>
                <a:srgbClr val="000000"/>
              </a:solidFill>
              <a:prstDash val="solid"/>
              <a:headEnd type="none" w="med" len="med"/>
              <a:tailEnd type="triangle" w="med" len="med"/>
            </a:ln>
          </p:spPr>
        </p:sp>
        <p:sp>
          <p:nvSpPr>
            <p:cNvPr id="1073743027" name="直接连接符 1073743026"/>
            <p:cNvSpPr/>
            <p:nvPr/>
          </p:nvSpPr>
          <p:spPr>
            <a:xfrm>
              <a:off x="4199" y="10782"/>
              <a:ext cx="1" cy="468"/>
            </a:xfrm>
            <a:prstGeom prst="line">
              <a:avLst/>
            </a:prstGeom>
            <a:ln w="9525" cap="flat" cmpd="sng">
              <a:solidFill>
                <a:srgbClr val="000000"/>
              </a:solidFill>
              <a:prstDash val="solid"/>
              <a:headEnd type="none" w="med" len="med"/>
              <a:tailEnd type="triangle" w="med" len="med"/>
            </a:ln>
          </p:spPr>
        </p:sp>
        <p:cxnSp>
          <p:nvCxnSpPr>
            <p:cNvPr id="1073743028" name="肘形连接符 1073743027"/>
            <p:cNvCxnSpPr/>
            <p:nvPr/>
          </p:nvCxnSpPr>
          <p:spPr>
            <a:xfrm>
              <a:off x="5100" y="11484"/>
              <a:ext cx="1440" cy="858"/>
            </a:xfrm>
            <a:prstGeom prst="bentConnector2">
              <a:avLst/>
            </a:prstGeom>
            <a:ln w="9525" cap="flat" cmpd="sng">
              <a:solidFill>
                <a:srgbClr val="000000"/>
              </a:solidFill>
              <a:prstDash val="solid"/>
              <a:miter/>
              <a:headEnd type="none" w="med" len="med"/>
              <a:tailEnd type="triangle" w="med" len="med"/>
            </a:ln>
          </p:spPr>
        </p:cxnSp>
        <p:sp>
          <p:nvSpPr>
            <p:cNvPr id="1073743029" name="直接连接符 1073743028"/>
            <p:cNvSpPr/>
            <p:nvPr/>
          </p:nvSpPr>
          <p:spPr>
            <a:xfrm>
              <a:off x="4200" y="11718"/>
              <a:ext cx="1" cy="624"/>
            </a:xfrm>
            <a:prstGeom prst="line">
              <a:avLst/>
            </a:prstGeom>
            <a:ln w="9525" cap="flat" cmpd="sng">
              <a:solidFill>
                <a:srgbClr val="000000"/>
              </a:solidFill>
              <a:prstDash val="solid"/>
              <a:headEnd type="none" w="med" len="med"/>
              <a:tailEnd type="triangle" w="med" len="med"/>
            </a:ln>
          </p:spPr>
        </p:sp>
        <p:sp>
          <p:nvSpPr>
            <p:cNvPr id="1073743030" name="直接连接符 1073743029"/>
            <p:cNvSpPr/>
            <p:nvPr/>
          </p:nvSpPr>
          <p:spPr>
            <a:xfrm>
              <a:off x="8700" y="11658"/>
              <a:ext cx="0" cy="624"/>
            </a:xfrm>
            <a:prstGeom prst="line">
              <a:avLst/>
            </a:prstGeom>
            <a:ln w="9525" cap="flat" cmpd="sng">
              <a:solidFill>
                <a:srgbClr val="000000"/>
              </a:solidFill>
              <a:prstDash val="solid"/>
              <a:headEnd type="none" w="med" len="med"/>
              <a:tailEnd type="triangle" w="med" len="med"/>
            </a:ln>
          </p:spPr>
        </p:sp>
        <p:sp>
          <p:nvSpPr>
            <p:cNvPr id="1073743031" name="直接连接符 1073743030"/>
            <p:cNvSpPr/>
            <p:nvPr/>
          </p:nvSpPr>
          <p:spPr>
            <a:xfrm>
              <a:off x="6900" y="9318"/>
              <a:ext cx="0" cy="2964"/>
            </a:xfrm>
            <a:prstGeom prst="line">
              <a:avLst/>
            </a:prstGeom>
            <a:ln w="9525" cap="flat" cmpd="sng">
              <a:solidFill>
                <a:srgbClr val="000000"/>
              </a:solidFill>
              <a:prstDash val="solid"/>
              <a:headEnd type="none" w="med" len="med"/>
              <a:tailEnd type="triangle" w="med" len="med"/>
            </a:ln>
          </p:spPr>
        </p:sp>
        <p:sp>
          <p:nvSpPr>
            <p:cNvPr id="1073743032" name="直接连接符 1073743031"/>
            <p:cNvSpPr/>
            <p:nvPr/>
          </p:nvSpPr>
          <p:spPr>
            <a:xfrm flipH="1">
              <a:off x="7440" y="12750"/>
              <a:ext cx="540" cy="0"/>
            </a:xfrm>
            <a:prstGeom prst="line">
              <a:avLst/>
            </a:prstGeom>
            <a:ln w="9525" cap="flat" cmpd="sng">
              <a:solidFill>
                <a:srgbClr val="000000"/>
              </a:solidFill>
              <a:prstDash val="solid"/>
              <a:headEnd type="none" w="med" len="med"/>
              <a:tailEnd type="triangle" w="med" len="med"/>
            </a:ln>
          </p:spPr>
        </p:sp>
        <p:sp>
          <p:nvSpPr>
            <p:cNvPr id="1073743033" name="直接连接符 1073743032"/>
            <p:cNvSpPr/>
            <p:nvPr/>
          </p:nvSpPr>
          <p:spPr>
            <a:xfrm>
              <a:off x="5280" y="12750"/>
              <a:ext cx="360" cy="0"/>
            </a:xfrm>
            <a:prstGeom prst="line">
              <a:avLst/>
            </a:prstGeom>
            <a:ln w="9525" cap="flat" cmpd="sng">
              <a:solidFill>
                <a:srgbClr val="000000"/>
              </a:solidFill>
              <a:prstDash val="solid"/>
              <a:headEnd type="none" w="med" len="med"/>
              <a:tailEnd type="triangle" w="med" len="med"/>
            </a:ln>
          </p:spPr>
        </p:sp>
        <p:sp>
          <p:nvSpPr>
            <p:cNvPr id="1073743034" name="直接连接符 1073743033"/>
            <p:cNvSpPr/>
            <p:nvPr/>
          </p:nvSpPr>
          <p:spPr>
            <a:xfrm>
              <a:off x="6540" y="13182"/>
              <a:ext cx="1" cy="468"/>
            </a:xfrm>
            <a:prstGeom prst="line">
              <a:avLst/>
            </a:prstGeom>
            <a:ln w="9525" cap="flat" cmpd="sng">
              <a:solidFill>
                <a:srgbClr val="000000"/>
              </a:solidFill>
              <a:prstDash val="solid"/>
              <a:headEnd type="none" w="med" len="med"/>
              <a:tailEnd type="triangle" w="med" len="med"/>
            </a:ln>
          </p:spPr>
        </p:sp>
        <p:cxnSp>
          <p:nvCxnSpPr>
            <p:cNvPr id="1073743035" name="肘形连接符 1073743034"/>
            <p:cNvCxnSpPr/>
            <p:nvPr/>
          </p:nvCxnSpPr>
          <p:spPr>
            <a:xfrm rot="5400000">
              <a:off x="5148" y="13476"/>
              <a:ext cx="624" cy="198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36" name="肘形连接符 1073743035"/>
            <p:cNvCxnSpPr/>
            <p:nvPr/>
          </p:nvCxnSpPr>
          <p:spPr>
            <a:xfrm rot="-5400000" flipH="1">
              <a:off x="6993" y="13611"/>
              <a:ext cx="624" cy="171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37" name="肘形连接符 1073743036"/>
            <p:cNvCxnSpPr/>
            <p:nvPr/>
          </p:nvCxnSpPr>
          <p:spPr>
            <a:xfrm rot="-16200000" flipH="1">
              <a:off x="5148" y="14568"/>
              <a:ext cx="624" cy="198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038" name="肘形连接符 1073743037"/>
            <p:cNvCxnSpPr/>
            <p:nvPr/>
          </p:nvCxnSpPr>
          <p:spPr>
            <a:xfrm rot="16200000">
              <a:off x="6993" y="14703"/>
              <a:ext cx="624" cy="1710"/>
            </a:xfrm>
            <a:prstGeom prst="bentConnector3">
              <a:avLst>
                <a:gd name="adj1" fmla="val 50000"/>
              </a:avLst>
            </a:prstGeom>
            <a:ln w="9525" cap="flat" cmpd="sng">
              <a:solidFill>
                <a:srgbClr val="000000"/>
              </a:solidFill>
              <a:prstDash val="solid"/>
              <a:miter/>
              <a:headEnd type="none" w="med" len="med"/>
              <a:tailEnd type="triangle" w="med" len="med"/>
            </a:ln>
          </p:spPr>
        </p:cxnSp>
        <p:sp>
          <p:nvSpPr>
            <p:cNvPr id="1073743039" name="直接连接符 1073743038"/>
            <p:cNvSpPr/>
            <p:nvPr/>
          </p:nvSpPr>
          <p:spPr>
            <a:xfrm>
              <a:off x="2400" y="9786"/>
              <a:ext cx="7920" cy="0"/>
            </a:xfrm>
            <a:prstGeom prst="line">
              <a:avLst/>
            </a:prstGeom>
            <a:ln w="9525" cap="rnd" cmpd="sng">
              <a:solidFill>
                <a:srgbClr val="000000"/>
              </a:solidFill>
              <a:prstDash val="sysDot"/>
              <a:headEnd type="none" w="med" len="med"/>
              <a:tailEnd type="none" w="med" len="med"/>
            </a:ln>
          </p:spPr>
        </p:sp>
        <p:sp>
          <p:nvSpPr>
            <p:cNvPr id="1073743040" name="直接连接符 1073743039"/>
            <p:cNvSpPr/>
            <p:nvPr/>
          </p:nvSpPr>
          <p:spPr>
            <a:xfrm>
              <a:off x="2400" y="11970"/>
              <a:ext cx="7920" cy="1"/>
            </a:xfrm>
            <a:prstGeom prst="line">
              <a:avLst/>
            </a:prstGeom>
            <a:ln w="9525" cap="rnd" cmpd="sng">
              <a:solidFill>
                <a:srgbClr val="000000"/>
              </a:solidFill>
              <a:prstDash val="sysDot"/>
              <a:headEnd type="none" w="med" len="med"/>
              <a:tailEnd type="none" w="med" len="med"/>
            </a:ln>
          </p:spPr>
        </p:sp>
        <p:sp>
          <p:nvSpPr>
            <p:cNvPr id="1073743041" name="直接连接符 1073743040"/>
            <p:cNvSpPr/>
            <p:nvPr/>
          </p:nvSpPr>
          <p:spPr>
            <a:xfrm>
              <a:off x="2400" y="14310"/>
              <a:ext cx="7920" cy="1"/>
            </a:xfrm>
            <a:prstGeom prst="line">
              <a:avLst/>
            </a:prstGeom>
            <a:ln w="9525" cap="rnd" cmpd="sng">
              <a:solidFill>
                <a:srgbClr val="000000"/>
              </a:solidFill>
              <a:prstDash val="sysDot"/>
              <a:headEnd type="none" w="med" len="med"/>
              <a:tailEnd type="none" w="med" len="med"/>
            </a:ln>
          </p:spPr>
        </p:sp>
        <p:sp>
          <p:nvSpPr>
            <p:cNvPr id="1073743042" name="文本框 1073743041"/>
            <p:cNvSpPr txBox="1"/>
            <p:nvPr/>
          </p:nvSpPr>
          <p:spPr>
            <a:xfrm>
              <a:off x="9780" y="8070"/>
              <a:ext cx="540" cy="1404"/>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需求分析</a:t>
              </a:r>
              <a:endParaRPr lang="zh-CN" altLang="en-US" sz="1200"/>
            </a:p>
            <a:p>
              <a:endParaRPr lang="zh-CN" altLang="en-US" sz="1200"/>
            </a:p>
          </p:txBody>
        </p:sp>
        <p:sp>
          <p:nvSpPr>
            <p:cNvPr id="1073743043" name="文本框 1073743042"/>
            <p:cNvSpPr txBox="1"/>
            <p:nvPr/>
          </p:nvSpPr>
          <p:spPr>
            <a:xfrm>
              <a:off x="9780" y="9906"/>
              <a:ext cx="540" cy="202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产品平台设计</a:t>
              </a:r>
              <a:endParaRPr lang="zh-CN" altLang="en-US" sz="1200"/>
            </a:p>
            <a:p>
              <a:endParaRPr lang="zh-CN" altLang="en-US" sz="1200"/>
            </a:p>
          </p:txBody>
        </p:sp>
        <p:sp>
          <p:nvSpPr>
            <p:cNvPr id="1073743044" name="文本框 1073743043"/>
            <p:cNvSpPr txBox="1"/>
            <p:nvPr/>
          </p:nvSpPr>
          <p:spPr>
            <a:xfrm>
              <a:off x="9780" y="12126"/>
              <a:ext cx="540" cy="1716"/>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产品族设计</a:t>
              </a:r>
              <a:endParaRPr lang="zh-CN" altLang="en-US" sz="1200"/>
            </a:p>
            <a:p>
              <a:endParaRPr lang="zh-CN" altLang="en-US" sz="1200"/>
            </a:p>
          </p:txBody>
        </p:sp>
        <p:sp>
          <p:nvSpPr>
            <p:cNvPr id="1073743045" name="文本框 1073743044"/>
            <p:cNvSpPr txBox="1"/>
            <p:nvPr/>
          </p:nvSpPr>
          <p:spPr>
            <a:xfrm>
              <a:off x="9780" y="14466"/>
              <a:ext cx="540" cy="1716"/>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200"/>
                <a:t>工艺设计</a:t>
              </a:r>
              <a:endParaRPr lang="zh-CN" altLang="en-US" sz="1200"/>
            </a:p>
            <a:p>
              <a:endParaRPr lang="zh-CN" altLang="en-US" sz="1200"/>
            </a:p>
          </p:txBody>
        </p:sp>
      </p:gr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7" name="文本框 6"/>
          <p:cNvSpPr txBox="1"/>
          <p:nvPr/>
        </p:nvSpPr>
        <p:spPr>
          <a:xfrm>
            <a:off x="7056120" y="5793105"/>
            <a:ext cx="3574415"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14 </a:t>
            </a:r>
            <a:r>
              <a:rPr lang="zh-CN" altLang="en-US" sz="1600">
                <a:sym typeface="+mn-ea"/>
              </a:rPr>
              <a:t>产品平台和产品族开发过程</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931545" y="1156970"/>
            <a:ext cx="3608705" cy="39878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 产品族DNA</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1347470" y="1666875"/>
            <a:ext cx="9773285" cy="439991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DNA(Deoxyribonucleic acid)，中文译名为脱氧核糖核酸，是染色体的主要化学成分，同时也是基因组成的，有时被称为“遗传微粒”。在生物界中，遗传和变异的现象十分常见，如果没有遗传，物种就不可能延续发展。产品的开发设计也是一个更新换代、不断细化的过程，新开发的产品和旧的产品有一定的联系，但又不完全一样。这种产品设计的DNA现象历来被国内外著名的企业所重视。企业希望产品在不断的创新中保持一贯的风格特征，从而保持忠诚度。前苹果电脑前设计总监Robert Brunner认为，只有将企业特有的文化“DNA”因子应用于产品族设计，那才是最好的设计，才会形成强有力的竞争力。韩国三星集团还特意设立了产品DNA研究小组，针对企业文化和产品品牌展开产品的DNA研究与设计。</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962660" y="1031875"/>
            <a:ext cx="6637655" cy="569277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正确有效的提取产品族设计DNA是进行产品族DNA扩展设计的关键。对于工业设计产品而言，产品的结构、功能、色彩、材料、造型等都可以继续细分为很多子元素，因此DNA较为复杂，设计师要从产品各元素和语义学等角度提取DNA的显性和隐性特征，找出构成产品族风格DNA遗传和变异的设计元素，这是进行产品族DNA扩展设计的基础。提取DNA因子之后就要根据客户个性化的需求建立产品族的配置关系，对产品族设计领域的知识、信息进行合理的分类，并准确进行产品设计意图的构思、分析和制造。</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目前国内对于产品族DNA扩展设计的研究较少，在品牌国际化塑造越来越重要的今天，该理论需要进一步深入的探讨和研究。</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pic>
        <p:nvPicPr>
          <p:cNvPr id="2" name="图片 -2147482585" descr="1题-1"/>
          <p:cNvPicPr>
            <a:picLocks noChangeAspect="1"/>
          </p:cNvPicPr>
          <p:nvPr/>
        </p:nvPicPr>
        <p:blipFill>
          <a:blip r:embed="rId1"/>
          <a:stretch>
            <a:fillRect/>
          </a:stretch>
        </p:blipFill>
        <p:spPr>
          <a:xfrm>
            <a:off x="7772400" y="1360805"/>
            <a:ext cx="3797935" cy="3355340"/>
          </a:xfrm>
          <a:prstGeom prst="rect">
            <a:avLst/>
          </a:prstGeom>
          <a:noFill/>
          <a:ln w="9525">
            <a:noFill/>
          </a:ln>
        </p:spPr>
      </p:pic>
      <p:sp>
        <p:nvSpPr>
          <p:cNvPr id="7" name="文本框 6"/>
          <p:cNvSpPr txBox="1"/>
          <p:nvPr/>
        </p:nvSpPr>
        <p:spPr>
          <a:xfrm>
            <a:off x="7772400" y="5212080"/>
            <a:ext cx="4141470" cy="368300"/>
          </a:xfrm>
          <a:prstGeom prst="rect">
            <a:avLst/>
          </a:prstGeom>
          <a:noFill/>
        </p:spPr>
        <p:txBody>
          <a:bodyPr wrap="square" rtlCol="0">
            <a:spAutoFit/>
          </a:bodyPr>
          <a:p>
            <a:r>
              <a:rPr lang="zh-CN" altLang="en-US" b="1">
                <a:solidFill>
                  <a:srgbClr val="FDB812"/>
                </a:solidFill>
              </a:rPr>
              <a:t>图3-</a:t>
            </a:r>
            <a:r>
              <a:rPr lang="en-US" altLang="zh-CN" b="1">
                <a:solidFill>
                  <a:srgbClr val="FDB812"/>
                </a:solidFill>
              </a:rPr>
              <a:t>2</a:t>
            </a:r>
            <a:r>
              <a:rPr lang="zh-CN" altLang="en-US" b="1">
                <a:solidFill>
                  <a:srgbClr val="FDB812"/>
                </a:solidFill>
              </a:rPr>
              <a:t>-</a:t>
            </a:r>
            <a:r>
              <a:rPr lang="en-US" altLang="zh-CN" b="1">
                <a:solidFill>
                  <a:srgbClr val="FDB812"/>
                </a:solidFill>
              </a:rPr>
              <a:t>15 </a:t>
            </a:r>
            <a:r>
              <a:rPr lang="zh-CN" altLang="en-US" sz="1600">
                <a:sym typeface="+mn-ea"/>
              </a:rPr>
              <a:t>苹果产品很好保持了其一贯的风格</a:t>
            </a:r>
            <a:endParaRPr lang="zh-CN" altLang="en-US" sz="1600">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930275" y="1200150"/>
            <a:ext cx="377190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800" b="1" dirty="0">
                <a:solidFill>
                  <a:schemeClr val="bg1"/>
                </a:solidFill>
                <a:latin typeface="方正正中黑简体" panose="02000000000000000000" pitchFamily="2" charset="-122"/>
                <a:ea typeface="方正正中黑简体" panose="02000000000000000000" pitchFamily="2" charset="-122"/>
              </a:rPr>
              <a:t>3.2.4 产品定制设计</a:t>
            </a:r>
            <a:endParaRPr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1911985"/>
            <a:ext cx="9773285" cy="3538220"/>
          </a:xfrm>
          <a:prstGeom prst="rect">
            <a:avLst/>
          </a:prstGeom>
          <a:noFill/>
        </p:spPr>
        <p:txBody>
          <a:bodyPr wrap="square" rtlCol="0">
            <a:spAutoFit/>
          </a:bodyPr>
          <a:p>
            <a:pPr>
              <a:lnSpc>
                <a:spcPct val="140000"/>
              </a:lnSpc>
            </a:pPr>
            <a:r>
              <a:rPr lang="en-US" sz="2000">
                <a:latin typeface="黑体" panose="02010609060101010101" pitchFamily="49" charset="-122"/>
                <a:ea typeface="黑体" panose="02010609060101010101" pitchFamily="49" charset="-122"/>
              </a:rPr>
              <a:t>    </a:t>
            </a:r>
            <a:r>
              <a:rPr sz="2000">
                <a:latin typeface="黑体" panose="02010609060101010101" pitchFamily="49" charset="-122"/>
                <a:ea typeface="黑体" panose="02010609060101010101" pitchFamily="49" charset="-122"/>
              </a:rPr>
              <a:t>随着现代社会人本意识的不断增强，消费者的个性化需求越来越明显，个性化产品定制设计的模式也正在成为企业进行市场竞争的焦点。</a:t>
            </a:r>
            <a:endParaRPr sz="2000">
              <a:latin typeface="黑体" panose="02010609060101010101" pitchFamily="49" charset="-122"/>
              <a:ea typeface="黑体" panose="02010609060101010101" pitchFamily="49" charset="-122"/>
            </a:endParaRPr>
          </a:p>
          <a:p>
            <a:pPr>
              <a:lnSpc>
                <a:spcPct val="140000"/>
              </a:lnSpc>
            </a:pPr>
            <a:r>
              <a:rPr sz="2000">
                <a:latin typeface="黑体" panose="02010609060101010101" pitchFamily="49" charset="-122"/>
                <a:ea typeface="黑体" panose="02010609060101010101" pitchFamily="49" charset="-122"/>
              </a:rPr>
              <a:t>    产品定制设计是指按照客户的要求进行制作、安装、改良产品，从而最大限度满足其个性化的需求。定制设计的产品在市场上更加有生命力，首先，产品定制设计过程允许并鼓励客户参与其中，使产品能够适时根据客户要求进行修改，这是传统大规模生产和多品种的小规模生产所达不到的；其次由于产品都是定制设计的，基本不存在货品积压情况，因此对于销售来讲，可以大大减少成品库存费用，同时又可为企业带来客观的利润。</a:t>
            </a:r>
            <a:endParaRPr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1209040" y="1462405"/>
            <a:ext cx="9773285" cy="483108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在现代产品设计中，定制设计已逐渐演变为“大规模定制”设计。大规模定制（Mass Customization，MC）是一种集企业、客户、供应商、员工和环境于一体，在系统思想指导下，用整体优化的观点，充分利用企业已有的各种资源，在标准技术、现代设计方法、信息技术和先进制造技术的支持下，根据客户的个性化需求，通过高度灵敏、柔性和集成的过程，以大批量生产的低成本、高质量和效率提供定制产品和服务的生产方式。它的基本思路是基于产品族零部件和产品结构的相似性、通用性，利用标准化模块化等方法降低产品的内部多样性。同时增加顾客可感知的外部多样性，通过产品和过程重组将产品定制生产转化或部分转化为零部件的批量生产，从而迅速向顾客提供低成本、高质量的定制产品。</a:t>
            </a:r>
            <a:endParaRPr lang="en-US" altLang="zh-CN" sz="2000">
              <a:latin typeface="黑体" panose="02010609060101010101" pitchFamily="49" charset="-122"/>
              <a:ea typeface="黑体" panose="02010609060101010101" pitchFamily="49" charset="-122"/>
            </a:endParaRPr>
          </a:p>
          <a:p>
            <a:pPr>
              <a:lnSpc>
                <a:spcPct val="140000"/>
              </a:lnSpc>
            </a:pP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1209040" y="1232535"/>
            <a:ext cx="9773285" cy="569277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对于产品定制设计要注意以下几点：第一，企业产品是否适合定制设计；第二，市场条件是否充分；第三，技术的可获得性是否良好；第四，管理手段、人员配置和相应支撑系统是否完善。从上可以看出产品定制设计是一个复杂的过程，企业只有具备了一定市场条件和资源能力才能成功的实施。</a:t>
            </a: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随着计算机网络和通信技术的飞速发展，企业也开始着手进行基于互联网的个性化产品定制系统的研究。通过这个系统，客户可以根据产品类别，选择系统提供的不同零部件，系统中进行初步的产品结构和造型设计，系统自动产生产品设计方案，同时将产品的实体结构、工程图纸、报价、生产进度等信息传达给企业，以便及时组织生产。这样，客户就可以在产品生产出来之前看到定制产品各个方面的属性，如产品整体和部件结构、产品性能、装配过程等信息。此类系统的开发使得企业和客户之间、企业内部之间能够及时的进行沟通和信息交流，大大提高了定制设计的效率。</a:t>
            </a:r>
            <a:endParaRPr lang="en-US" altLang="zh-CN" sz="2000">
              <a:latin typeface="黑体" panose="02010609060101010101" pitchFamily="49" charset="-122"/>
              <a:ea typeface="黑体" panose="02010609060101010101" pitchFamily="49" charset="-122"/>
            </a:endParaRPr>
          </a:p>
          <a:p>
            <a:pPr>
              <a:lnSpc>
                <a:spcPct val="140000"/>
              </a:lnSpc>
            </a:pPr>
            <a:endParaRPr lang="en-US" altLang="zh-CN" sz="200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7470" y="2442845"/>
            <a:ext cx="9773285" cy="1798320"/>
          </a:xfrm>
          <a:prstGeom prst="rect">
            <a:avLst/>
          </a:prstGeom>
          <a:noFill/>
        </p:spPr>
        <p:txBody>
          <a:bodyPr wrap="square" rtlCol="0">
            <a:spAutoFit/>
          </a:bodyPr>
          <a:p>
            <a:pPr>
              <a:lnSpc>
                <a:spcPct val="140000"/>
              </a:lnSpc>
            </a:pPr>
            <a:endParaRPr lang="zh-CN" altLang="en-US" sz="2000" b="1">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经过充分的前期准备，准确的设计定位后，设计工作进入构思阶段。这个阶段是工业设计师自主发挥想象力和创新精神，运用各种方法（如头脑风暴法、类比法、形态分析法等）构思产品形象，以达到设计定位的要求。</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流程图: 可选过程 4"/>
          <p:cNvSpPr/>
          <p:nvPr/>
        </p:nvSpPr>
        <p:spPr>
          <a:xfrm>
            <a:off x="930275" y="1200150"/>
            <a:ext cx="290639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方正正中黑简体" panose="02000000000000000000" pitchFamily="2" charset="-122"/>
                <a:ea typeface="方正正中黑简体" panose="02000000000000000000" pitchFamily="2" charset="-122"/>
              </a:rPr>
              <a:t>3.1.2 </a:t>
            </a:r>
            <a:r>
              <a:rPr lang="zh-CN" altLang="en-US" sz="2800" b="1" dirty="0">
                <a:solidFill>
                  <a:schemeClr val="bg1"/>
                </a:solidFill>
                <a:latin typeface="方正正中黑简体" panose="02000000000000000000" pitchFamily="2" charset="-122"/>
                <a:ea typeface="方正正中黑简体" panose="02000000000000000000" pitchFamily="2" charset="-122"/>
              </a:rPr>
              <a:t>设计构思</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a:t>
            </a:r>
            <a:r>
              <a:rPr lang="zh-CN" altLang="en-US" sz="5400"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价值工程</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3.3</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1570"/>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9675" y="1613535"/>
            <a:ext cx="9773285" cy="4399915"/>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价值工程（Value Engineering简称VE），也称价值分析（Value Analysis，简写VA），是指以产品或作业的功 能分析为核心，以提高产品或作业的价值为目的，力求以最低寿命周期成本实现产品或作业使用所要求的必要功能的一项有组织的创造性活动，有些人也称其为功能成本分析。</a:t>
            </a:r>
            <a:endParaRPr lang="zh-CN" altLang="en-US" sz="2000">
              <a:latin typeface="黑体" panose="02010609060101010101" pitchFamily="49" charset="-122"/>
              <a:ea typeface="黑体" panose="02010609060101010101" pitchFamily="49" charset="-122"/>
            </a:endParaRPr>
          </a:p>
          <a:p>
            <a:pPr>
              <a:lnSpc>
                <a:spcPct val="140000"/>
              </a:lnSpc>
            </a:pP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    价值工程是一种使产品达到物美价廉的设计管理艺术，也就是以最低的费用提供用户所要求的功能。为了在激烈的市场竞争中获得一定利益，企业必须在满足用户需求的前提下，优化设计方案，降低生产成本，从而提高经济效益。由于价值工程将技术、经济、功能、质量、成本统一于设计方案中，因此在产品设计中得到广泛应用。</a:t>
            </a: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240155" y="1216025"/>
            <a:ext cx="9711690" cy="4615815"/>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应用价值工程的过程，就是不断发现问题解决问题的过程，必须要遵循科学的思维方法和一定的工作程序。整个过程归纳起来要解决如下7个提问：</a:t>
            </a:r>
            <a:endParaRPr lang="zh-CN" altLang="en-US" sz="2000">
              <a:latin typeface="黑体" panose="02010609060101010101" pitchFamily="49" charset="-122"/>
              <a:ea typeface="黑体" panose="02010609060101010101" pitchFamily="49" charset="-122"/>
            </a:endParaRPr>
          </a:p>
          <a:p>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（1）它是什么？</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（2）它是干什么用的？</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（3）它的成本是多少？</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（4）它的价值是多少？</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（5）有其它方法能实现这个功能吗？</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（6）新的方案成本是多少？</a:t>
            </a:r>
            <a:endParaRPr lang="zh-CN" altLang="en-US" sz="2000">
              <a:latin typeface="黑体" panose="02010609060101010101" pitchFamily="49" charset="-122"/>
              <a:ea typeface="黑体" panose="02010609060101010101" pitchFamily="49" charset="-122"/>
            </a:endParaRPr>
          </a:p>
          <a:p>
            <a:pPr>
              <a:lnSpc>
                <a:spcPct val="90000"/>
              </a:lnSpc>
            </a:pPr>
            <a:endParaRPr lang="zh-CN" altLang="en-US" sz="2000">
              <a:latin typeface="黑体" panose="02010609060101010101" pitchFamily="49" charset="-122"/>
              <a:ea typeface="黑体" panose="02010609060101010101" pitchFamily="49" charset="-122"/>
            </a:endParaRPr>
          </a:p>
          <a:p>
            <a:pPr>
              <a:lnSpc>
                <a:spcPct val="90000"/>
              </a:lnSpc>
            </a:pPr>
            <a:r>
              <a:rPr lang="zh-CN" altLang="en-US" sz="2000">
                <a:latin typeface="黑体" panose="02010609060101010101" pitchFamily="49" charset="-122"/>
                <a:ea typeface="黑体" panose="02010609060101010101" pitchFamily="49" charset="-122"/>
              </a:rPr>
              <a:t>（7）新的方案能满足要求吗？</a:t>
            </a:r>
            <a:endParaRPr lang="zh-CN" altLang="en-US" sz="2000">
              <a:latin typeface="黑体" panose="02010609060101010101" pitchFamily="49" charset="-122"/>
              <a:ea typeface="黑体" panose="02010609060101010101" pitchFamily="49" charset="-122"/>
            </a:endParaRPr>
          </a:p>
        </p:txBody>
      </p:sp>
      <p:sp>
        <p:nvSpPr>
          <p:cNvPr id="9" name="文本框 8"/>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1353820" y="1177925"/>
            <a:ext cx="9733280" cy="868045"/>
          </a:xfrm>
          <a:prstGeom prst="rect">
            <a:avLst/>
          </a:prstGeom>
          <a:noFill/>
          <a:ln w="9525">
            <a:noFill/>
          </a:ln>
        </p:spPr>
        <p:txBody>
          <a:bodyPr wrap="square">
            <a:spAutoFit/>
          </a:bodyPr>
          <a:p>
            <a:pPr indent="287020"/>
            <a:r>
              <a:rPr lang="zh-CN" altLang="en-US" sz="2000" b="0">
                <a:latin typeface="黑体" panose="02010609060101010101" pitchFamily="49" charset="-122"/>
                <a:ea typeface="黑体" panose="02010609060101010101" pitchFamily="49" charset="-122"/>
                <a:cs typeface="宋体" panose="02010600030101010101" pitchFamily="2" charset="-122"/>
              </a:rPr>
              <a:t>为了能在进行过程中正确的回答和解决以上问题，价值工程应按照一定程序来进行，下表为应用价值工程的程序与七个问题的关系</a:t>
            </a:r>
            <a:r>
              <a:rPr lang="zh-CN" altLang="en-US" b="0">
                <a:latin typeface="+mn-ea"/>
                <a:cs typeface="宋体" panose="02010600030101010101" pitchFamily="2" charset="-122"/>
              </a:rPr>
              <a:t>。</a:t>
            </a:r>
            <a:endParaRPr lang="zh-CN" altLang="en-US" b="0">
              <a:latin typeface="+mn-ea"/>
              <a:cs typeface="宋体" panose="02010600030101010101" pitchFamily="2" charset="-122"/>
            </a:endParaRPr>
          </a:p>
          <a:p>
            <a:pPr indent="287020"/>
            <a:r>
              <a:rPr lang="zh-CN" altLang="en-US" sz="1050" b="0">
                <a:latin typeface="宋体" panose="02010600030101010101" pitchFamily="2" charset="-122"/>
                <a:ea typeface="宋体" panose="02010600030101010101" pitchFamily="2" charset="-122"/>
                <a:cs typeface="宋体" panose="02010600030101010101" pitchFamily="2" charset="-122"/>
              </a:rPr>
              <a:t> </a:t>
            </a:r>
            <a:endParaRPr lang="zh-CN" altLang="en-US"/>
          </a:p>
        </p:txBody>
      </p:sp>
      <p:graphicFrame>
        <p:nvGraphicFramePr>
          <p:cNvPr id="8" name="表格 7"/>
          <p:cNvGraphicFramePr/>
          <p:nvPr/>
        </p:nvGraphicFramePr>
        <p:xfrm>
          <a:off x="1522730" y="2164080"/>
          <a:ext cx="9395460" cy="3348355"/>
        </p:xfrm>
        <a:graphic>
          <a:graphicData uri="http://schemas.openxmlformats.org/drawingml/2006/table">
            <a:tbl>
              <a:tblPr firstRow="1" bandRow="1">
                <a:tableStyleId>{5940675A-B579-460E-94D1-54222C63F5DA}</a:tableStyleId>
              </a:tblPr>
              <a:tblGrid>
                <a:gridCol w="2174875"/>
                <a:gridCol w="3389630"/>
                <a:gridCol w="3830955"/>
              </a:tblGrid>
              <a:tr h="426720">
                <a:tc gridSpan="2">
                  <a:txBody>
                    <a:bodyPr/>
                    <a:p>
                      <a:pPr indent="0" algn="ctr">
                        <a:lnSpc>
                          <a:spcPct val="130000"/>
                        </a:lnSpc>
                        <a:buNone/>
                      </a:pPr>
                      <a:r>
                        <a:rPr lang="en-US" altLang="zh-CN" sz="2000" b="1">
                          <a:latin typeface="黑体" panose="02010609060101010101" pitchFamily="49" charset="-122"/>
                          <a:ea typeface="黑体" panose="02010609060101010101" pitchFamily="49" charset="-122"/>
                          <a:cs typeface="宋体" panose="02010600030101010101" pitchFamily="2" charset="-122"/>
                        </a:rPr>
                        <a:t>VE</a:t>
                      </a:r>
                      <a:r>
                        <a:rPr lang="zh-CN" altLang="en-US" sz="2000" b="1">
                          <a:latin typeface="黑体" panose="02010609060101010101" pitchFamily="49" charset="-122"/>
                          <a:ea typeface="黑体" panose="02010609060101010101" pitchFamily="49" charset="-122"/>
                          <a:cs typeface="宋体" panose="02010600030101010101" pitchFamily="2" charset="-122"/>
                        </a:rPr>
                        <a:t>（价值工程）的工作程序</a:t>
                      </a:r>
                      <a:endParaRPr lang="zh-CN" altLang="en-US" sz="20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c hMerge="1">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tcPr>
                </a:tc>
                <a:tc rowSpan="2">
                  <a:txBody>
                    <a:bodyPr/>
                    <a:p>
                      <a:pPr indent="0" algn="ctr">
                        <a:lnSpc>
                          <a:spcPct val="200000"/>
                        </a:lnSpc>
                        <a:buNone/>
                      </a:pPr>
                      <a:r>
                        <a:rPr lang="zh-CN" altLang="en-US" sz="2000" b="1">
                          <a:latin typeface="黑体" panose="02010609060101010101" pitchFamily="49" charset="-122"/>
                          <a:ea typeface="黑体" panose="02010609060101010101" pitchFamily="49" charset="-122"/>
                          <a:cs typeface="宋体" panose="02010600030101010101" pitchFamily="2" charset="-122"/>
                        </a:rPr>
                        <a:t>价值工程提问</a:t>
                      </a:r>
                      <a:endParaRPr lang="zh-CN" altLang="en-US" sz="20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r h="368935">
                <a:tc>
                  <a:txBody>
                    <a:bodyPr/>
                    <a:p>
                      <a:pPr indent="0" algn="ctr">
                        <a:lnSpc>
                          <a:spcPct val="130000"/>
                        </a:lnSpc>
                        <a:buNone/>
                      </a:pPr>
                      <a:r>
                        <a:rPr lang="zh-CN" altLang="en-US" sz="1600" b="1">
                          <a:highlight>
                            <a:srgbClr val="C0C0C0"/>
                          </a:highlight>
                          <a:latin typeface="黑体" panose="02010609060101010101" pitchFamily="49" charset="-122"/>
                          <a:ea typeface="黑体" panose="02010609060101010101" pitchFamily="49" charset="-122"/>
                          <a:cs typeface="宋体" panose="02010600030101010101" pitchFamily="2" charset="-122"/>
                        </a:rPr>
                        <a:t>基本步骤</a:t>
                      </a:r>
                      <a:endParaRPr lang="zh-CN" altLang="en-US" sz="1600" b="1">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indent="0" algn="ctr">
                        <a:lnSpc>
                          <a:spcPct val="140000"/>
                        </a:lnSpc>
                        <a:buNone/>
                      </a:pPr>
                      <a:r>
                        <a:rPr lang="zh-CN" altLang="en-US" sz="1600" b="0">
                          <a:highlight>
                            <a:srgbClr val="C0C0C0"/>
                          </a:highlight>
                          <a:latin typeface="黑体" panose="02010609060101010101" pitchFamily="49" charset="-122"/>
                          <a:ea typeface="黑体" panose="02010609060101010101" pitchFamily="49" charset="-122"/>
                          <a:cs typeface="宋体" panose="02010600030101010101" pitchFamily="2" charset="-122"/>
                        </a:rPr>
                        <a:t>详细步骤</a:t>
                      </a:r>
                      <a:endParaRPr lang="zh-CN" altLang="en-US" sz="16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vMerge="1">
                  <a:tcP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28575" cap="flat" cmpd="sng">
                      <a:solidFill>
                        <a:srgbClr val="000000"/>
                      </a:solidFill>
                      <a:prstDash val="solid"/>
                      <a:headEnd type="none" w="med" len="med"/>
                      <a:tailEnd type="none" w="med" len="med"/>
                    </a:lnB>
                  </a:tcPr>
                </a:tc>
              </a:tr>
              <a:tr h="537845">
                <a:tc>
                  <a:txBody>
                    <a:bodyPr/>
                    <a:p>
                      <a:pPr indent="0" algn="ctr">
                        <a:lnSpc>
                          <a:spcPct val="190000"/>
                        </a:lnSpc>
                        <a:buNone/>
                      </a:pPr>
                      <a:r>
                        <a:rPr lang="zh-CN" altLang="en-US" sz="1400" b="1">
                          <a:latin typeface="黑体" panose="02010609060101010101" pitchFamily="49" charset="-122"/>
                          <a:ea typeface="黑体" panose="02010609060101010101" pitchFamily="49" charset="-122"/>
                          <a:cs typeface="宋体" panose="02010600030101010101" pitchFamily="2" charset="-122"/>
                        </a:rPr>
                        <a:t>确定</a:t>
                      </a:r>
                      <a:r>
                        <a:rPr lang="en-US" altLang="zh-CN" sz="1400" b="1">
                          <a:latin typeface="黑体" panose="02010609060101010101" pitchFamily="49" charset="-122"/>
                          <a:ea typeface="黑体" panose="02010609060101010101" pitchFamily="49" charset="-122"/>
                          <a:cs typeface="宋体" panose="02010600030101010101" pitchFamily="2" charset="-122"/>
                        </a:rPr>
                        <a:t>VE</a:t>
                      </a:r>
                      <a:r>
                        <a:rPr lang="zh-CN" altLang="en-US" sz="1400" b="1">
                          <a:latin typeface="黑体" panose="02010609060101010101" pitchFamily="49" charset="-122"/>
                          <a:ea typeface="黑体" panose="02010609060101010101" pitchFamily="49" charset="-122"/>
                          <a:cs typeface="宋体" panose="02010600030101010101" pitchFamily="2" charset="-122"/>
                        </a:rPr>
                        <a:t>工作对象</a:t>
                      </a:r>
                      <a:endParaRPr lang="zh-CN" altLang="en-US" sz="14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190000"/>
                        </a:lnSpc>
                        <a:buNone/>
                      </a:pPr>
                      <a:r>
                        <a:rPr lang="en-US" altLang="zh-CN" sz="1400" b="0">
                          <a:latin typeface="黑体" panose="02010609060101010101" pitchFamily="49" charset="-122"/>
                          <a:ea typeface="黑体" panose="02010609060101010101" pitchFamily="49" charset="-122"/>
                          <a:cs typeface="宋体" panose="02010600030101010101" pitchFamily="2" charset="-122"/>
                        </a:rPr>
                        <a:t>1</a:t>
                      </a:r>
                      <a:r>
                        <a:rPr lang="zh-CN" altLang="en-US" sz="1400" b="0">
                          <a:latin typeface="黑体" panose="02010609060101010101" pitchFamily="49" charset="-122"/>
                          <a:ea typeface="黑体" panose="02010609060101010101" pitchFamily="49" charset="-122"/>
                          <a:cs typeface="宋体" panose="02010600030101010101" pitchFamily="2" charset="-122"/>
                        </a:rPr>
                        <a:t>、选择对象</a:t>
                      </a:r>
                      <a:r>
                        <a:rPr lang="en-US" altLang="zh-CN" sz="1400" b="0">
                          <a:latin typeface="黑体" panose="02010609060101010101" pitchFamily="49" charset="-122"/>
                          <a:ea typeface="黑体" panose="02010609060101010101" pitchFamily="49" charset="-122"/>
                          <a:cs typeface="宋体" panose="02010600030101010101" pitchFamily="2" charset="-122"/>
                        </a:rPr>
                        <a:t>2</a:t>
                      </a:r>
                      <a:r>
                        <a:rPr lang="zh-CN" altLang="en-US" sz="1400" b="0">
                          <a:latin typeface="黑体" panose="02010609060101010101" pitchFamily="49" charset="-122"/>
                          <a:ea typeface="黑体" panose="02010609060101010101" pitchFamily="49" charset="-122"/>
                          <a:cs typeface="宋体" panose="02010600030101010101" pitchFamily="2" charset="-122"/>
                        </a:rPr>
                        <a:t>、收集情报</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180000"/>
                        </a:lnSpc>
                        <a:buNone/>
                      </a:pPr>
                      <a:r>
                        <a:rPr lang="en-US" altLang="zh-CN" sz="1400" b="0">
                          <a:latin typeface="黑体" panose="02010609060101010101" pitchFamily="49" charset="-122"/>
                          <a:ea typeface="黑体" panose="02010609060101010101" pitchFamily="49" charset="-122"/>
                          <a:cs typeface="宋体" panose="02010600030101010101" pitchFamily="2" charset="-122"/>
                        </a:rPr>
                        <a:t>1</a:t>
                      </a:r>
                      <a:r>
                        <a:rPr lang="zh-CN" altLang="en-US" sz="1400" b="0">
                          <a:latin typeface="黑体" panose="02010609060101010101" pitchFamily="49" charset="-122"/>
                          <a:ea typeface="黑体" panose="02010609060101010101" pitchFamily="49" charset="-122"/>
                          <a:cs typeface="宋体" panose="02010600030101010101" pitchFamily="2" charset="-122"/>
                        </a:rPr>
                        <a:t>、这是什么？</a:t>
                      </a:r>
                      <a:endParaRPr lang="zh-CN" altLang="en-US" sz="1400" b="0">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4175">
                <a:tc>
                  <a:txBody>
                    <a:bodyPr/>
                    <a:p>
                      <a:pPr indent="0" algn="ctr">
                        <a:lnSpc>
                          <a:spcPct val="150000"/>
                        </a:lnSpc>
                        <a:buNone/>
                      </a:pPr>
                      <a:r>
                        <a:rPr lang="zh-CN" altLang="en-US" sz="1400" b="1">
                          <a:highlight>
                            <a:srgbClr val="C0C0C0"/>
                          </a:highlight>
                          <a:latin typeface="黑体" panose="02010609060101010101" pitchFamily="49" charset="-122"/>
                          <a:ea typeface="黑体" panose="02010609060101010101" pitchFamily="49" charset="-122"/>
                          <a:cs typeface="宋体" panose="02010600030101010101" pitchFamily="2" charset="-122"/>
                        </a:rPr>
                        <a:t>功能分析</a:t>
                      </a:r>
                      <a:endParaRPr lang="zh-CN" altLang="en-US" sz="1400" b="1">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indent="0" algn="ctr">
                        <a:lnSpc>
                          <a:spcPct val="150000"/>
                        </a:lnSpc>
                        <a:buNone/>
                      </a:pPr>
                      <a:r>
                        <a:rPr lang="en-US" altLang="zh-CN" sz="1400" b="0">
                          <a:highlight>
                            <a:srgbClr val="C0C0C0"/>
                          </a:highlight>
                          <a:latin typeface="黑体" panose="02010609060101010101" pitchFamily="49" charset="-122"/>
                          <a:ea typeface="黑体" panose="02010609060101010101" pitchFamily="49" charset="-122"/>
                          <a:cs typeface="宋体" panose="02010600030101010101" pitchFamily="2" charset="-122"/>
                        </a:rPr>
                        <a:t>3</a:t>
                      </a: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、功能定义和系统化</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indent="0" algn="ctr">
                        <a:lnSpc>
                          <a:spcPct val="150000"/>
                        </a:lnSpc>
                        <a:buNone/>
                      </a:pPr>
                      <a:r>
                        <a:rPr lang="en-US" altLang="zh-CN" sz="1400" b="0">
                          <a:highlight>
                            <a:srgbClr val="C0C0C0"/>
                          </a:highlight>
                          <a:latin typeface="黑体" panose="02010609060101010101" pitchFamily="49" charset="-122"/>
                          <a:ea typeface="黑体" panose="02010609060101010101" pitchFamily="49" charset="-122"/>
                          <a:cs typeface="宋体" panose="02010600030101010101" pitchFamily="2" charset="-122"/>
                        </a:rPr>
                        <a:t>2</a:t>
                      </a: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、它的作用是什么？</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r>
              <a:tr h="410845">
                <a:tc>
                  <a:txBody>
                    <a:bodyPr/>
                    <a:p>
                      <a:pPr indent="0" algn="ctr">
                        <a:lnSpc>
                          <a:spcPct val="160000"/>
                        </a:lnSpc>
                        <a:buNone/>
                      </a:pPr>
                      <a:r>
                        <a:rPr lang="zh-CN" altLang="en-US" sz="1400" b="1">
                          <a:latin typeface="黑体" panose="02010609060101010101" pitchFamily="49" charset="-122"/>
                          <a:ea typeface="黑体" panose="02010609060101010101" pitchFamily="49" charset="-122"/>
                          <a:cs typeface="宋体" panose="02010600030101010101" pitchFamily="2" charset="-122"/>
                        </a:rPr>
                        <a:t>功能评价</a:t>
                      </a:r>
                      <a:endParaRPr lang="zh-CN" altLang="en-US" sz="14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lnSpc>
                          <a:spcPct val="160000"/>
                        </a:lnSpc>
                        <a:buNone/>
                      </a:pPr>
                      <a:r>
                        <a:rPr lang="zh-CN" altLang="en-US" sz="1400">
                          <a:highlight>
                            <a:srgbClr val="C0C0C0"/>
                          </a:highlight>
                          <a:latin typeface="黑体" panose="02010609060101010101" pitchFamily="49" charset="-122"/>
                          <a:ea typeface="黑体" panose="02010609060101010101" pitchFamily="49" charset="-122"/>
                          <a:cs typeface="宋体" panose="02010600030101010101" pitchFamily="2" charset="-122"/>
                        </a:rPr>
                        <a:t>4、功能评价</a:t>
                      </a:r>
                      <a:endParaRPr lang="zh-CN" altLang="en-US" sz="140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lnSpc>
                          <a:spcPct val="160000"/>
                        </a:lnSpc>
                        <a:buNone/>
                      </a:pPr>
                      <a:r>
                        <a:rPr lang="en-US" altLang="zh-CN" sz="1400" b="0">
                          <a:latin typeface="黑体" panose="02010609060101010101" pitchFamily="49" charset="-122"/>
                          <a:ea typeface="黑体" panose="02010609060101010101" pitchFamily="49" charset="-122"/>
                          <a:cs typeface="宋体" panose="02010600030101010101" pitchFamily="2" charset="-122"/>
                        </a:rPr>
                        <a:t>3</a:t>
                      </a: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、它的成本是多少？4、它的价值是多少？</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10210">
                <a:tc>
                  <a:txBody>
                    <a:bodyPr/>
                    <a:p>
                      <a:pPr algn="ctr">
                        <a:lnSpc>
                          <a:spcPct val="160000"/>
                        </a:lnSpc>
                        <a:buNone/>
                      </a:pPr>
                      <a:r>
                        <a:rPr lang="zh-CN" altLang="en-US" sz="1400" b="1">
                          <a:latin typeface="黑体" panose="02010609060101010101" pitchFamily="49" charset="-122"/>
                          <a:ea typeface="黑体" panose="02010609060101010101" pitchFamily="49" charset="-122"/>
                          <a:cs typeface="宋体" panose="02010600030101010101" pitchFamily="2" charset="-122"/>
                        </a:rPr>
                        <a:t>方案创造</a:t>
                      </a:r>
                      <a:endParaRPr lang="zh-CN" altLang="en-US" sz="14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algn="ctr">
                        <a:lnSpc>
                          <a:spcPct val="160000"/>
                        </a:lnSpc>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5、方案创造</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algn="ctr">
                        <a:lnSpc>
                          <a:spcPct val="160000"/>
                        </a:lnSpc>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5、有其它方法实现这个功能吗？</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r>
              <a:tr h="353060">
                <a:tc>
                  <a:txBody>
                    <a:bodyPr/>
                    <a:p>
                      <a:pPr algn="ctr">
                        <a:lnSpc>
                          <a:spcPct val="160000"/>
                        </a:lnSpc>
                        <a:buNone/>
                      </a:pPr>
                      <a:r>
                        <a:rPr lang="zh-CN" altLang="en-US" sz="1400" b="1">
                          <a:latin typeface="黑体" panose="02010609060101010101" pitchFamily="49" charset="-122"/>
                          <a:ea typeface="黑体" panose="02010609060101010101" pitchFamily="49" charset="-122"/>
                          <a:cs typeface="宋体" panose="02010600030101010101" pitchFamily="2" charset="-122"/>
                        </a:rPr>
                        <a:t>方案评价</a:t>
                      </a:r>
                      <a:endParaRPr lang="zh-CN" altLang="en-US" sz="14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6、概略评价  7、方案具体化8、详细评价  9、方案评审</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algn="ctr">
                        <a:lnSpc>
                          <a:spcPct val="160000"/>
                        </a:lnSpc>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6、新方案的成本是多少？</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382905">
                <a:tc>
                  <a:txBody>
                    <a:bodyPr/>
                    <a:p>
                      <a:pPr algn="ctr">
                        <a:lnSpc>
                          <a:spcPct val="150000"/>
                        </a:lnSpc>
                        <a:buNone/>
                      </a:pPr>
                      <a:r>
                        <a:rPr lang="zh-CN" altLang="en-US" sz="1400" b="1">
                          <a:latin typeface="黑体" panose="02010609060101010101" pitchFamily="49" charset="-122"/>
                          <a:ea typeface="黑体" panose="02010609060101010101" pitchFamily="49" charset="-122"/>
                          <a:cs typeface="宋体" panose="02010600030101010101" pitchFamily="2" charset="-122"/>
                        </a:rPr>
                        <a:t>方案实施</a:t>
                      </a:r>
                      <a:endParaRPr lang="zh-CN" altLang="en-US" sz="1400" b="1">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algn="ctr">
                        <a:lnSpc>
                          <a:spcPct val="150000"/>
                        </a:lnSpc>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10、方案实施11、成果评价</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c>
                  <a:txBody>
                    <a:bodyPr/>
                    <a:p>
                      <a:pPr algn="ctr">
                        <a:lnSpc>
                          <a:spcPct val="150000"/>
                        </a:lnSpc>
                        <a:buNone/>
                      </a:pPr>
                      <a:r>
                        <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rPr>
                        <a:t>7、新方案能满足要求吗？</a:t>
                      </a:r>
                      <a:endParaRPr lang="zh-CN" altLang="en-US" sz="1400" b="0">
                        <a:highlight>
                          <a:srgbClr val="C0C0C0"/>
                        </a:highlight>
                        <a:latin typeface="黑体" panose="02010609060101010101" pitchFamily="49" charset="-122"/>
                        <a:ea typeface="黑体" panose="02010609060101010101" pitchFamily="49"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C0C0C0"/>
                    </a:solidFill>
                  </a:tcPr>
                </a:tc>
              </a:tr>
            </a:tbl>
          </a:graphicData>
        </a:graphic>
      </p:graphicFrame>
      <p:sp>
        <p:nvSpPr>
          <p:cNvPr id="9" name="文本框 8"/>
          <p:cNvSpPr txBox="1"/>
          <p:nvPr/>
        </p:nvSpPr>
        <p:spPr>
          <a:xfrm>
            <a:off x="3680460" y="5512752"/>
            <a:ext cx="5080000" cy="475615"/>
          </a:xfrm>
          <a:prstGeom prst="rect">
            <a:avLst/>
          </a:prstGeom>
          <a:noFill/>
          <a:ln w="9525">
            <a:noFill/>
          </a:ln>
        </p:spPr>
        <p:txBody>
          <a:bodyPr>
            <a:spAutoFit/>
          </a:bodyPr>
          <a:p>
            <a:pPr indent="0" algn="ctr"/>
            <a:endParaRPr lang="en-US" altLang="zh-CN" sz="900" b="0">
              <a:latin typeface="宋体" panose="02010600030101010101" pitchFamily="2" charset="-122"/>
              <a:ea typeface="宋体" panose="02010600030101010101" pitchFamily="2" charset="-122"/>
              <a:cs typeface="宋体" panose="02010600030101010101" pitchFamily="2" charset="-122"/>
            </a:endParaRPr>
          </a:p>
          <a:p>
            <a:pPr indent="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表</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3-1</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价值工程的工作程序</a:t>
            </a:r>
            <a:endParaRPr lang="zh-CN" altLang="en-US" sz="1600">
              <a:latin typeface="黑体" panose="02010609060101010101" pitchFamily="49" charset="-122"/>
              <a:ea typeface="黑体" panose="02010609060101010101" pitchFamily="49" charset="-122"/>
            </a:endParaRPr>
          </a:p>
        </p:txBody>
      </p:sp>
      <p:sp>
        <p:nvSpPr>
          <p:cNvPr id="10" name="文本框 9"/>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771525" y="1297305"/>
            <a:ext cx="503809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3.3.1 确定价值工程的对象</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2256155" y="3324860"/>
            <a:ext cx="7679690" cy="953135"/>
          </a:xfrm>
          <a:prstGeom prst="rect">
            <a:avLst/>
          </a:prstGeom>
          <a:noFill/>
        </p:spPr>
        <p:txBody>
          <a:bodyPr wrap="square" rtlCol="0">
            <a:spAutoFit/>
          </a:bodyPr>
          <a:p>
            <a:pPr>
              <a:lnSpc>
                <a:spcPct val="140000"/>
              </a:lnSpc>
            </a:pPr>
            <a:r>
              <a:rPr lang="zh-CN" altLang="en-US" sz="2000">
                <a:latin typeface="黑体" panose="02010609060101010101" pitchFamily="49" charset="-122"/>
                <a:ea typeface="黑体" panose="02010609060101010101" pitchFamily="49" charset="-122"/>
              </a:rPr>
              <a:t>价值工程的核心是进行功能分析，选择对象即确定功能分析的对象。</a:t>
            </a: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    </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9420" y="1042670"/>
            <a:ext cx="3510915" cy="398780"/>
          </a:xfrm>
          <a:prstGeom prst="rect">
            <a:avLst/>
          </a:prstGeom>
          <a:noFill/>
        </p:spPr>
        <p:txBody>
          <a:bodyPr wrap="square" rtlCol="0">
            <a:spAutoFit/>
          </a:bodyPr>
          <a:lstStyle/>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rPr>
              <a:t>（1）对象选择的基本原则</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729740" y="2240280"/>
            <a:ext cx="8732520" cy="3138170"/>
          </a:xfrm>
          <a:prstGeom prst="rect">
            <a:avLst/>
          </a:prstGeom>
          <a:noFill/>
        </p:spPr>
        <p:txBody>
          <a:bodyPr wrap="square" rtlCol="0">
            <a:spAutoFit/>
          </a:bodyPr>
          <a:p>
            <a:pPr algn="l">
              <a:lnSpc>
                <a:spcPct val="110000"/>
              </a:lnSpc>
              <a:buNone/>
            </a:pPr>
            <a:r>
              <a:rPr lang="zh-CN" altLang="en-US" sz="2000">
                <a:latin typeface="黑体" panose="02010609060101010101" pitchFamily="49" charset="-122"/>
                <a:ea typeface="黑体" panose="02010609060101010101" pitchFamily="49" charset="-122"/>
              </a:rPr>
              <a:t>对于产品设计来说，对象选择的基本原则是：</a:t>
            </a:r>
            <a:endParaRPr lang="zh-CN" altLang="en-US" sz="2000">
              <a:latin typeface="黑体" panose="02010609060101010101" pitchFamily="49" charset="-122"/>
              <a:ea typeface="黑体" panose="02010609060101010101" pitchFamily="49" charset="-122"/>
            </a:endParaRPr>
          </a:p>
          <a:p>
            <a:pPr algn="l">
              <a:lnSpc>
                <a:spcPct val="110000"/>
              </a:lnSpc>
              <a:buNone/>
            </a:pPr>
            <a:endParaRPr lang="zh-CN" altLang="en-US" sz="2000">
              <a:latin typeface="黑体" panose="02010609060101010101" pitchFamily="49" charset="-122"/>
              <a:ea typeface="黑体" panose="02010609060101010101" pitchFamily="49" charset="-122"/>
            </a:endParaRPr>
          </a:p>
          <a:p>
            <a:pPr algn="l">
              <a:lnSpc>
                <a:spcPct val="110000"/>
              </a:lnSpc>
              <a:buNone/>
            </a:pPr>
            <a:r>
              <a:rPr lang="zh-CN" altLang="en-US" sz="2000">
                <a:latin typeface="黑体" panose="02010609060101010101" pitchFamily="49" charset="-122"/>
                <a:ea typeface="黑体" panose="02010609060101010101" pitchFamily="49" charset="-122"/>
              </a:rPr>
              <a:t>①从产品构造方面看，选择复杂、笨重、用料贵、性能差的产品；</a:t>
            </a:r>
            <a:endParaRPr lang="zh-CN" altLang="en-US" sz="2000">
              <a:latin typeface="黑体" panose="02010609060101010101" pitchFamily="49" charset="-122"/>
              <a:ea typeface="黑体" panose="02010609060101010101" pitchFamily="49" charset="-122"/>
            </a:endParaRPr>
          </a:p>
          <a:p>
            <a:pPr algn="l">
              <a:lnSpc>
                <a:spcPct val="110000"/>
              </a:lnSpc>
              <a:buNone/>
            </a:pPr>
            <a:endParaRPr lang="zh-CN" altLang="en-US" sz="2000">
              <a:latin typeface="黑体" panose="02010609060101010101" pitchFamily="49" charset="-122"/>
              <a:ea typeface="黑体" panose="02010609060101010101" pitchFamily="49" charset="-122"/>
            </a:endParaRPr>
          </a:p>
          <a:p>
            <a:pPr algn="l">
              <a:lnSpc>
                <a:spcPct val="110000"/>
              </a:lnSpc>
              <a:buNone/>
            </a:pPr>
            <a:r>
              <a:rPr lang="zh-CN" altLang="en-US" sz="2000">
                <a:latin typeface="黑体" panose="02010609060101010101" pitchFamily="49" charset="-122"/>
                <a:ea typeface="黑体" panose="02010609060101010101" pitchFamily="49" charset="-122"/>
              </a:rPr>
              <a:t>②从制造方面看，选择工艺复杂、加工工序多的产品；</a:t>
            </a:r>
            <a:endParaRPr lang="zh-CN" altLang="en-US" sz="2000">
              <a:latin typeface="黑体" panose="02010609060101010101" pitchFamily="49" charset="-122"/>
              <a:ea typeface="黑体" panose="02010609060101010101" pitchFamily="49" charset="-122"/>
            </a:endParaRPr>
          </a:p>
          <a:p>
            <a:pPr algn="l">
              <a:lnSpc>
                <a:spcPct val="110000"/>
              </a:lnSpc>
              <a:buNone/>
            </a:pPr>
            <a:endParaRPr lang="zh-CN" altLang="en-US" sz="2000">
              <a:latin typeface="黑体" panose="02010609060101010101" pitchFamily="49" charset="-122"/>
              <a:ea typeface="黑体" panose="02010609060101010101" pitchFamily="49" charset="-122"/>
            </a:endParaRPr>
          </a:p>
          <a:p>
            <a:pPr algn="l">
              <a:lnSpc>
                <a:spcPct val="110000"/>
              </a:lnSpc>
              <a:buNone/>
            </a:pPr>
            <a:r>
              <a:rPr lang="zh-CN" altLang="en-US" sz="2000">
                <a:latin typeface="黑体" panose="02010609060101010101" pitchFamily="49" charset="-122"/>
                <a:ea typeface="黑体" panose="02010609060101010101" pitchFamily="49" charset="-122"/>
              </a:rPr>
              <a:t>③从销售方面看，选择在用户意见大、竞争力弱、利润低的产品；</a:t>
            </a:r>
            <a:endParaRPr lang="zh-CN" altLang="en-US" sz="2000">
              <a:latin typeface="黑体" panose="02010609060101010101" pitchFamily="49" charset="-122"/>
              <a:ea typeface="黑体" panose="02010609060101010101" pitchFamily="49" charset="-122"/>
            </a:endParaRPr>
          </a:p>
          <a:p>
            <a:pPr algn="l">
              <a:lnSpc>
                <a:spcPct val="110000"/>
              </a:lnSpc>
              <a:buNone/>
            </a:pPr>
            <a:endParaRPr lang="zh-CN" altLang="en-US" sz="2000">
              <a:latin typeface="黑体" panose="02010609060101010101" pitchFamily="49" charset="-122"/>
              <a:ea typeface="黑体" panose="02010609060101010101" pitchFamily="49" charset="-122"/>
            </a:endParaRPr>
          </a:p>
          <a:p>
            <a:pPr algn="l">
              <a:lnSpc>
                <a:spcPct val="110000"/>
              </a:lnSpc>
              <a:buNone/>
            </a:pPr>
            <a:r>
              <a:rPr lang="zh-CN" altLang="en-US" sz="2000">
                <a:latin typeface="黑体" panose="02010609060101010101" pitchFamily="49" charset="-122"/>
                <a:ea typeface="黑体" panose="02010609060101010101" pitchFamily="49" charset="-122"/>
              </a:rPr>
              <a:t>④从产品发展方面看，选择正在研制将要投放市场的产品。</a:t>
            </a:r>
            <a:endParaRPr lang="zh-CN" altLang="en-US" sz="2000">
              <a:latin typeface="黑体" panose="02010609060101010101" pitchFamily="49" charset="-122"/>
              <a:ea typeface="黑体" panose="02010609060101010101" pitchFamily="49"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440690" y="1040765"/>
            <a:ext cx="3011805" cy="398780"/>
          </a:xfrm>
          <a:prstGeom prst="rect">
            <a:avLst/>
          </a:prstGeom>
          <a:noFill/>
        </p:spPr>
        <p:txBody>
          <a:bodyPr wrap="square" rtlCol="0">
            <a:spAutoFit/>
          </a:bodyPr>
          <a:p>
            <a:r>
              <a:rPr lang="zh-CN" altLang="en-US" sz="2000" b="1">
                <a:latin typeface="黑体" panose="02010609060101010101" pitchFamily="49" charset="-122"/>
                <a:ea typeface="黑体" panose="02010609060101010101" pitchFamily="49" charset="-122"/>
              </a:rPr>
              <a:t>（2）对象选取的方法</a:t>
            </a:r>
            <a:endParaRPr lang="zh-CN" altLang="en-US" sz="2000" b="1">
              <a:latin typeface="黑体" panose="02010609060101010101" pitchFamily="49" charset="-122"/>
              <a:ea typeface="黑体" panose="02010609060101010101" pitchFamily="49" charset="-122"/>
            </a:endParaRPr>
          </a:p>
        </p:txBody>
      </p:sp>
      <p:sp>
        <p:nvSpPr>
          <p:cNvPr id="5" name="文本框 4"/>
          <p:cNvSpPr txBox="1"/>
          <p:nvPr/>
        </p:nvSpPr>
        <p:spPr>
          <a:xfrm>
            <a:off x="1662430" y="2326640"/>
            <a:ext cx="1898650" cy="398780"/>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① 经验分析法</a:t>
            </a:r>
            <a:endParaRPr lang="zh-CN" altLang="en-US" sz="2000">
              <a:latin typeface="黑体" panose="02010609060101010101" pitchFamily="49" charset="-122"/>
              <a:ea typeface="黑体" panose="02010609060101010101" pitchFamily="49" charset="-122"/>
            </a:endParaRPr>
          </a:p>
        </p:txBody>
      </p:sp>
      <p:sp>
        <p:nvSpPr>
          <p:cNvPr id="6" name="文本框 5"/>
          <p:cNvSpPr txBox="1"/>
          <p:nvPr/>
        </p:nvSpPr>
        <p:spPr>
          <a:xfrm>
            <a:off x="1662430" y="3061335"/>
            <a:ext cx="8866505" cy="1814830"/>
          </a:xfrm>
          <a:prstGeom prst="rect">
            <a:avLst/>
          </a:prstGeom>
          <a:noFill/>
        </p:spPr>
        <p:txBody>
          <a:bodyPr wrap="square" rtlCol="0">
            <a:spAutoFit/>
          </a:bodyPr>
          <a:p>
            <a:pPr algn="l">
              <a:lnSpc>
                <a:spcPct val="140000"/>
              </a:lnSpc>
              <a:buNone/>
            </a:pPr>
            <a:r>
              <a:rPr lang="en-US" altLang="zh-CN" sz="2000">
                <a:latin typeface="黑体" panose="02010609060101010101" pitchFamily="49" charset="-122"/>
                <a:ea typeface="黑体" panose="02010609060101010101" pitchFamily="49" charset="-122"/>
              </a:rPr>
              <a:t>    经验分析法，又称因素分析法，是指依靠分析人员经验集体研究确定选择对象的一种方法。此方法，简便易行，节省费用，但由于仅凭主观经验判断，缺乏科学的定量分析，准确性无法完全保证。因此，该方法一般在被研究对象彼此相差较大以及时间紧迫的情况下适用，并且常与其它方法结合使用。</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1168400" y="1345565"/>
            <a:ext cx="4237355" cy="398780"/>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② ABC分析法</a:t>
            </a:r>
            <a:endParaRPr lang="zh-CN" altLang="en-US" sz="2000">
              <a:latin typeface="黑体" panose="02010609060101010101" pitchFamily="49" charset="-122"/>
              <a:ea typeface="黑体" panose="02010609060101010101" pitchFamily="49" charset="-122"/>
            </a:endParaRPr>
          </a:p>
        </p:txBody>
      </p:sp>
      <p:pic>
        <p:nvPicPr>
          <p:cNvPr id="2" name="图片 -2147482619" descr="3-3-1"/>
          <p:cNvPicPr>
            <a:picLocks noChangeAspect="1"/>
          </p:cNvPicPr>
          <p:nvPr/>
        </p:nvPicPr>
        <p:blipFill>
          <a:blip r:embed="rId1"/>
          <a:stretch>
            <a:fillRect/>
          </a:stretch>
        </p:blipFill>
        <p:spPr>
          <a:xfrm>
            <a:off x="8371205" y="2522538"/>
            <a:ext cx="2933700" cy="2385695"/>
          </a:xfrm>
          <a:prstGeom prst="rect">
            <a:avLst/>
          </a:prstGeom>
          <a:noFill/>
          <a:ln w="9525">
            <a:noFill/>
          </a:ln>
        </p:spPr>
      </p:pic>
      <p:sp>
        <p:nvSpPr>
          <p:cNvPr id="10" name="文本框 9"/>
          <p:cNvSpPr txBox="1"/>
          <p:nvPr/>
        </p:nvSpPr>
        <p:spPr>
          <a:xfrm>
            <a:off x="1168400" y="1823720"/>
            <a:ext cx="6527800" cy="3784600"/>
          </a:xfrm>
          <a:prstGeom prst="rect">
            <a:avLst/>
          </a:prstGeom>
          <a:noFill/>
        </p:spPr>
        <p:txBody>
          <a:bodyPr wrap="square" rtlCol="0">
            <a:spAutoFit/>
          </a:bodyPr>
          <a:p>
            <a:pPr>
              <a:lnSpc>
                <a:spcPct val="120000"/>
              </a:lnSpc>
            </a:pPr>
            <a:r>
              <a:rPr lang="en-US" altLang="zh-CN" sz="2000">
                <a:latin typeface="黑体" panose="02010609060101010101" pitchFamily="49" charset="-122"/>
                <a:ea typeface="黑体" panose="02010609060101010101" pitchFamily="49" charset="-122"/>
              </a:rPr>
              <a:t>    ABC分析法，又称重点选择法或不均匀分布定律法，是价值工程对象选择最常用的方法之一，运用此方法的关键是分清主次、轻重，将关键的少数作为价值工程研究的对象。这种分析方法的思路是：首先将一个产品的各种零部件(或企业各种产品)按成本的大小由高到低排列起来，然后绘制费用累积分配图(如图3.1所示)。然后将占总成本70%—80%而占零部件总数10%—20%的零部件划分为A类部件;将占总成本5%—10%而占零部件总数60%—80%的零部件划分为C类;其余为B类。其中A类零部件是价值工程的主要研究对象（《价值工程实务》）。</a:t>
            </a:r>
            <a:endParaRPr lang="en-US" altLang="zh-CN" sz="2000">
              <a:latin typeface="黑体" panose="02010609060101010101" pitchFamily="49" charset="-122"/>
              <a:ea typeface="黑体" panose="02010609060101010101" pitchFamily="49" charset="-122"/>
            </a:endParaRPr>
          </a:p>
        </p:txBody>
      </p:sp>
      <p:sp>
        <p:nvSpPr>
          <p:cNvPr id="11" name="文本框 10"/>
          <p:cNvSpPr txBox="1"/>
          <p:nvPr/>
        </p:nvSpPr>
        <p:spPr>
          <a:xfrm>
            <a:off x="7331710" y="5114290"/>
            <a:ext cx="5080000" cy="337185"/>
          </a:xfrm>
          <a:prstGeom prst="rect">
            <a:avLst/>
          </a:prstGeom>
          <a:noFill/>
          <a:ln w="9525">
            <a:noFill/>
          </a:ln>
        </p:spPr>
        <p:txBody>
          <a:bodyPr>
            <a:spAutoFit/>
          </a:bodyPr>
          <a:p>
            <a:pPr indent="2286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3-3-1 </a:t>
            </a:r>
            <a:r>
              <a:rPr lang="en-US" altLang="zh-CN" sz="1600" b="0">
                <a:solidFill>
                  <a:schemeClr val="tx1"/>
                </a:solidFill>
                <a:latin typeface="黑体" panose="02010609060101010101" pitchFamily="49" charset="-122"/>
                <a:ea typeface="黑体" panose="02010609060101010101" pitchFamily="49" charset="-122"/>
                <a:cs typeface="宋体" panose="02010600030101010101" pitchFamily="2" charset="-122"/>
              </a:rPr>
              <a:t>ABC</a:t>
            </a:r>
            <a:r>
              <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rPr>
              <a:t>分析法原理图</a:t>
            </a:r>
            <a:endPar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426210" y="2289175"/>
            <a:ext cx="2510790" cy="398780"/>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③ 百分比法</a:t>
            </a:r>
            <a:endParaRPr lang="zh-CN" altLang="en-US" sz="2000">
              <a:latin typeface="黑体" panose="02010609060101010101" pitchFamily="49" charset="-122"/>
              <a:ea typeface="黑体" panose="02010609060101010101" pitchFamily="49" charset="-122"/>
            </a:endParaRPr>
          </a:p>
        </p:txBody>
      </p:sp>
      <p:sp>
        <p:nvSpPr>
          <p:cNvPr id="100" name="文本框 99"/>
          <p:cNvSpPr txBox="1"/>
          <p:nvPr/>
        </p:nvSpPr>
        <p:spPr>
          <a:xfrm>
            <a:off x="1426210" y="3234690"/>
            <a:ext cx="9340215" cy="953135"/>
          </a:xfrm>
          <a:prstGeom prst="rect">
            <a:avLst/>
          </a:prstGeom>
          <a:noFill/>
          <a:ln w="9525">
            <a:noFill/>
          </a:ln>
        </p:spPr>
        <p:txBody>
          <a:bodyPr wrap="square">
            <a:spAutoFit/>
          </a:bodyPr>
          <a:p>
            <a:pPr algn="l">
              <a:lnSpc>
                <a:spcPct val="140000"/>
              </a:lnSpc>
            </a:pPr>
            <a:r>
              <a:rPr lang="en-US" altLang="zh-CN" sz="2000" b="0">
                <a:latin typeface="黑体" panose="02010609060101010101" pitchFamily="49" charset="-122"/>
                <a:ea typeface="黑体" panose="02010609060101010101" pitchFamily="49" charset="-122"/>
              </a:rPr>
              <a:t>    百分比法是一种通过分析某种费用或资源对企业的某个技术经济指标的影响程度的大小（百分比），来选择价值工程对象的方法。</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流程图: 可选过程 5"/>
          <p:cNvSpPr/>
          <p:nvPr/>
        </p:nvSpPr>
        <p:spPr>
          <a:xfrm>
            <a:off x="894080" y="1297940"/>
            <a:ext cx="283527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3.3.2 收集情报</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1437005" y="2795905"/>
            <a:ext cx="9317355" cy="2245360"/>
          </a:xfrm>
          <a:prstGeom prst="rect">
            <a:avLst/>
          </a:prstGeom>
          <a:noFill/>
          <a:ln w="9525">
            <a:noFill/>
          </a:ln>
        </p:spPr>
        <p:txBody>
          <a:bodyPr wrap="square">
            <a:spAutoFit/>
          </a:bodyPr>
          <a:p>
            <a:pPr algn="l">
              <a:lnSpc>
                <a:spcPct val="140000"/>
              </a:lnSpc>
              <a:buNone/>
            </a:pPr>
            <a:r>
              <a:rPr lang="en-US" altLang="zh-CN" sz="2000" b="0">
                <a:latin typeface="黑体" panose="02010609060101010101" pitchFamily="49" charset="-122"/>
                <a:ea typeface="黑体" panose="02010609060101010101" pitchFamily="49" charset="-122"/>
              </a:rPr>
              <a:t>    这个阶段，也就是回答“这是什么？”的提问。情报是指为确保价值工程实施所需的一切必备的常识和专业知识。通过收集情报，我们可以得到价值工程活动的依据、标准、对比对象，同时可以更好的了解市场需求，知己知彼，打开思路；可以深入地发现问题，科学地确定问题的所在和问题的性质，以及设想改进方向、方针和方法。</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31545" y="1713230"/>
            <a:ext cx="4677410"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通过抓取设计定位中的关键词汇或关键语句，对其进行拆分、类比、归纳，最终得到一些有各种词汇和语句组合起来的形象体，这个形象体就是我们后期进行草图设计的重点依据。比如2010年光宝创新奖的竞赛主题是“绿海.进化”，针对便利产品缺乏绿色永续设计理念的现象，希望设计者能够赋予产品绿色生命，开辟绿海商机。</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7425055" y="5002530"/>
            <a:ext cx="3163570" cy="642620"/>
          </a:xfrm>
          <a:prstGeom prst="rect">
            <a:avLst/>
          </a:prstGeom>
          <a:noFill/>
        </p:spPr>
        <p:txBody>
          <a:bodyPr wrap="square" rtlCol="0">
            <a:spAutoFit/>
          </a:bodyPr>
          <a:p>
            <a:endParaRPr lang="zh-CN" altLang="en-US">
              <a:solidFill>
                <a:srgbClr val="FDB812"/>
              </a:solidFill>
            </a:endParaRPr>
          </a:p>
          <a:p>
            <a:r>
              <a:rPr lang="zh-CN" altLang="en-US">
                <a:solidFill>
                  <a:srgbClr val="FDB812"/>
                </a:solidFill>
              </a:rPr>
              <a:t>图3-1-1   </a:t>
            </a:r>
            <a:r>
              <a:rPr lang="zh-CN" altLang="en-US" sz="1600">
                <a:sym typeface="+mn-ea"/>
              </a:rPr>
              <a:t>产品设计文字构思 </a:t>
            </a:r>
            <a:endParaRPr lang="zh-CN" altLang="en-US" sz="1600"/>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文本框 8"/>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（1）文字构思</a:t>
            </a:r>
            <a:endParaRPr lang="zh-CN" altLang="en-US" sz="2000"/>
          </a:p>
        </p:txBody>
      </p:sp>
      <p:grpSp>
        <p:nvGrpSpPr>
          <p:cNvPr id="1073742853" name="组合 1073742852"/>
          <p:cNvGrpSpPr>
            <a:grpSpLocks noRot="1" noChangeAspect="1"/>
          </p:cNvGrpSpPr>
          <p:nvPr/>
        </p:nvGrpSpPr>
        <p:grpSpPr>
          <a:xfrm>
            <a:off x="5326380" y="1352550"/>
            <a:ext cx="6779260" cy="3959860"/>
            <a:chOff x="2220" y="1518"/>
            <a:chExt cx="8280" cy="4836"/>
          </a:xfrm>
        </p:grpSpPr>
        <p:sp>
          <p:nvSpPr>
            <p:cNvPr id="11" name="矩形 10"/>
            <p:cNvSpPr>
              <a:spLocks noRot="1" noChangeAspect="1" noTextEdit="1"/>
            </p:cNvSpPr>
            <p:nvPr/>
          </p:nvSpPr>
          <p:spPr>
            <a:xfrm>
              <a:off x="2220" y="1518"/>
              <a:ext cx="8280" cy="4836"/>
            </a:xfrm>
            <a:prstGeom prst="rect">
              <a:avLst/>
            </a:prstGeom>
            <a:noFill/>
            <a:ln w="9525">
              <a:noFill/>
            </a:ln>
          </p:spPr>
          <p:txBody>
            <a:bodyPr/>
            <a:p>
              <a:endParaRPr lang="zh-CN" altLang="en-US"/>
            </a:p>
          </p:txBody>
        </p:sp>
        <p:sp>
          <p:nvSpPr>
            <p:cNvPr id="1073742854" name="矩形 1073742853"/>
            <p:cNvSpPr/>
            <p:nvPr/>
          </p:nvSpPr>
          <p:spPr>
            <a:xfrm>
              <a:off x="2435" y="3702"/>
              <a:ext cx="1225" cy="781"/>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绿海.进化</a:t>
              </a:r>
              <a:endParaRPr lang="zh-CN" altLang="en-US"/>
            </a:p>
            <a:p>
              <a:endParaRPr lang="zh-CN" altLang="en-US"/>
            </a:p>
          </p:txBody>
        </p:sp>
        <p:sp>
          <p:nvSpPr>
            <p:cNvPr id="1073742855" name="矩形 1073742854"/>
            <p:cNvSpPr/>
            <p:nvPr/>
          </p:nvSpPr>
          <p:spPr>
            <a:xfrm>
              <a:off x="4200" y="1987"/>
              <a:ext cx="1260" cy="467"/>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新能源</a:t>
              </a:r>
              <a:endParaRPr lang="zh-CN" altLang="en-US"/>
            </a:p>
            <a:p>
              <a:endParaRPr lang="zh-CN" altLang="en-US"/>
            </a:p>
          </p:txBody>
        </p:sp>
        <p:sp>
          <p:nvSpPr>
            <p:cNvPr id="1073742856" name="矩形 1073742855"/>
            <p:cNvSpPr/>
            <p:nvPr/>
          </p:nvSpPr>
          <p:spPr>
            <a:xfrm>
              <a:off x="4200" y="3079"/>
              <a:ext cx="1260" cy="779"/>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环保材料</a:t>
              </a:r>
              <a:endParaRPr lang="zh-CN" altLang="en-US"/>
            </a:p>
            <a:p>
              <a:endParaRPr lang="zh-CN" altLang="en-US"/>
            </a:p>
          </p:txBody>
        </p:sp>
        <p:sp>
          <p:nvSpPr>
            <p:cNvPr id="1073742857" name="矩形 1073742856"/>
            <p:cNvSpPr/>
            <p:nvPr/>
          </p:nvSpPr>
          <p:spPr>
            <a:xfrm>
              <a:off x="4200" y="4327"/>
              <a:ext cx="1260" cy="467"/>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新光源</a:t>
              </a:r>
              <a:endParaRPr lang="zh-CN" altLang="en-US"/>
            </a:p>
            <a:p>
              <a:endParaRPr lang="zh-CN" altLang="en-US"/>
            </a:p>
          </p:txBody>
        </p:sp>
        <p:sp>
          <p:nvSpPr>
            <p:cNvPr id="1073742858" name="矩形 1073742857"/>
            <p:cNvSpPr/>
            <p:nvPr/>
          </p:nvSpPr>
          <p:spPr>
            <a:xfrm>
              <a:off x="4200" y="5418"/>
              <a:ext cx="1260" cy="682"/>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造型简洁</a:t>
              </a:r>
              <a:endParaRPr lang="zh-CN" altLang="en-US"/>
            </a:p>
            <a:p>
              <a:endParaRPr lang="zh-CN" altLang="en-US"/>
            </a:p>
          </p:txBody>
        </p:sp>
        <p:sp>
          <p:nvSpPr>
            <p:cNvPr id="1073742859" name="矩形 1073742858"/>
            <p:cNvSpPr/>
            <p:nvPr/>
          </p:nvSpPr>
          <p:spPr>
            <a:xfrm>
              <a:off x="6000" y="1986"/>
              <a:ext cx="3240" cy="467"/>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太阳能、风能、水力等</a:t>
              </a:r>
              <a:endParaRPr lang="zh-CN" altLang="en-US"/>
            </a:p>
            <a:p>
              <a:endParaRPr lang="zh-CN" altLang="en-US"/>
            </a:p>
          </p:txBody>
        </p:sp>
        <p:sp>
          <p:nvSpPr>
            <p:cNvPr id="1073742860" name="矩形 1073742859"/>
            <p:cNvSpPr/>
            <p:nvPr/>
          </p:nvSpPr>
          <p:spPr>
            <a:xfrm>
              <a:off x="6000" y="3079"/>
              <a:ext cx="3420" cy="467"/>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无毒无害、可降解</a:t>
              </a:r>
              <a:endParaRPr lang="zh-CN" altLang="en-US"/>
            </a:p>
            <a:p>
              <a:endParaRPr lang="zh-CN" altLang="en-US"/>
            </a:p>
          </p:txBody>
        </p:sp>
        <p:sp>
          <p:nvSpPr>
            <p:cNvPr id="1073742861" name="矩形 1073742860"/>
            <p:cNvSpPr/>
            <p:nvPr/>
          </p:nvSpPr>
          <p:spPr>
            <a:xfrm>
              <a:off x="6000" y="4326"/>
              <a:ext cx="450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LED照明产品（背光源、街灯、显示器、照明设备、车灯）</a:t>
              </a:r>
              <a:endParaRPr lang="zh-CN" altLang="en-US"/>
            </a:p>
            <a:p>
              <a:endParaRPr lang="zh-CN" altLang="en-US"/>
            </a:p>
          </p:txBody>
        </p:sp>
        <p:sp>
          <p:nvSpPr>
            <p:cNvPr id="1073742862" name="矩形 1073742861"/>
            <p:cNvSpPr/>
            <p:nvPr/>
          </p:nvSpPr>
          <p:spPr>
            <a:xfrm>
              <a:off x="6000" y="5418"/>
              <a:ext cx="3420" cy="682"/>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a:t>简化产品制作设计、可拆卸组装等</a:t>
              </a:r>
              <a:endParaRPr lang="zh-CN" altLang="en-US"/>
            </a:p>
            <a:p>
              <a:endParaRPr lang="zh-CN" altLang="en-US"/>
            </a:p>
          </p:txBody>
        </p:sp>
        <p:cxnSp>
          <p:nvCxnSpPr>
            <p:cNvPr id="1073742863" name="肘形连接符 1073742862"/>
            <p:cNvCxnSpPr/>
            <p:nvPr/>
          </p:nvCxnSpPr>
          <p:spPr>
            <a:xfrm flipV="1">
              <a:off x="3660" y="2221"/>
              <a:ext cx="540" cy="1715"/>
            </a:xfrm>
            <a:prstGeom prst="bentConnector3">
              <a:avLst>
                <a:gd name="adj1" fmla="val 49815"/>
              </a:avLst>
            </a:prstGeom>
            <a:ln w="9525" cap="flat" cmpd="sng">
              <a:solidFill>
                <a:srgbClr val="000000"/>
              </a:solidFill>
              <a:prstDash val="solid"/>
              <a:miter/>
              <a:headEnd type="none" w="med" len="med"/>
              <a:tailEnd type="triangle" w="med" len="med"/>
            </a:ln>
          </p:spPr>
        </p:cxnSp>
        <p:cxnSp>
          <p:nvCxnSpPr>
            <p:cNvPr id="1073742864" name="肘形连接符 1073742863"/>
            <p:cNvCxnSpPr/>
            <p:nvPr/>
          </p:nvCxnSpPr>
          <p:spPr>
            <a:xfrm flipV="1">
              <a:off x="3660" y="3313"/>
              <a:ext cx="540" cy="623"/>
            </a:xfrm>
            <a:prstGeom prst="bentConnector3">
              <a:avLst>
                <a:gd name="adj1" fmla="val 49815"/>
              </a:avLst>
            </a:prstGeom>
            <a:ln w="9525" cap="flat" cmpd="sng">
              <a:solidFill>
                <a:srgbClr val="000000"/>
              </a:solidFill>
              <a:prstDash val="solid"/>
              <a:miter/>
              <a:headEnd type="none" w="med" len="med"/>
              <a:tailEnd type="triangle" w="med" len="med"/>
            </a:ln>
          </p:spPr>
        </p:cxnSp>
        <p:cxnSp>
          <p:nvCxnSpPr>
            <p:cNvPr id="1073742865" name="肘形连接符 1073742864"/>
            <p:cNvCxnSpPr/>
            <p:nvPr/>
          </p:nvCxnSpPr>
          <p:spPr>
            <a:xfrm>
              <a:off x="3660" y="3936"/>
              <a:ext cx="540" cy="625"/>
            </a:xfrm>
            <a:prstGeom prst="bentConnector3">
              <a:avLst>
                <a:gd name="adj1" fmla="val 49815"/>
              </a:avLst>
            </a:prstGeom>
            <a:ln w="9525" cap="flat" cmpd="sng">
              <a:solidFill>
                <a:srgbClr val="000000"/>
              </a:solidFill>
              <a:prstDash val="solid"/>
              <a:miter/>
              <a:headEnd type="none" w="med" len="med"/>
              <a:tailEnd type="triangle" w="med" len="med"/>
            </a:ln>
          </p:spPr>
        </p:cxnSp>
        <p:cxnSp>
          <p:nvCxnSpPr>
            <p:cNvPr id="1073742866" name="肘形连接符 1073742865"/>
            <p:cNvCxnSpPr/>
            <p:nvPr/>
          </p:nvCxnSpPr>
          <p:spPr>
            <a:xfrm>
              <a:off x="3660" y="3936"/>
              <a:ext cx="540" cy="1716"/>
            </a:xfrm>
            <a:prstGeom prst="bentConnector3">
              <a:avLst>
                <a:gd name="adj1" fmla="val 49815"/>
              </a:avLst>
            </a:prstGeom>
            <a:ln w="9525" cap="flat" cmpd="sng">
              <a:solidFill>
                <a:srgbClr val="000000"/>
              </a:solidFill>
              <a:prstDash val="solid"/>
              <a:miter/>
              <a:headEnd type="none" w="med" len="med"/>
              <a:tailEnd type="triangle" w="med" len="med"/>
            </a:ln>
          </p:spPr>
        </p:cxnSp>
        <p:sp>
          <p:nvSpPr>
            <p:cNvPr id="1073742867" name="直接连接符 1073742866"/>
            <p:cNvSpPr/>
            <p:nvPr/>
          </p:nvSpPr>
          <p:spPr>
            <a:xfrm>
              <a:off x="5460" y="2142"/>
              <a:ext cx="540" cy="0"/>
            </a:xfrm>
            <a:prstGeom prst="line">
              <a:avLst/>
            </a:prstGeom>
            <a:ln w="9525" cap="flat" cmpd="sng">
              <a:solidFill>
                <a:srgbClr val="000000"/>
              </a:solidFill>
              <a:prstDash val="solid"/>
              <a:headEnd type="none" w="med" len="med"/>
              <a:tailEnd type="triangle" w="med" len="med"/>
            </a:ln>
          </p:spPr>
        </p:sp>
        <p:sp>
          <p:nvSpPr>
            <p:cNvPr id="1073742868" name="直接连接符 1073742867"/>
            <p:cNvSpPr/>
            <p:nvPr/>
          </p:nvSpPr>
          <p:spPr>
            <a:xfrm>
              <a:off x="5460" y="3389"/>
              <a:ext cx="540" cy="1"/>
            </a:xfrm>
            <a:prstGeom prst="line">
              <a:avLst/>
            </a:prstGeom>
            <a:ln w="9525" cap="flat" cmpd="sng">
              <a:solidFill>
                <a:srgbClr val="000000"/>
              </a:solidFill>
              <a:prstDash val="solid"/>
              <a:headEnd type="none" w="med" len="med"/>
              <a:tailEnd type="triangle" w="med" len="med"/>
            </a:ln>
          </p:spPr>
        </p:sp>
        <p:sp>
          <p:nvSpPr>
            <p:cNvPr id="1073742869" name="直接连接符 1073742868"/>
            <p:cNvSpPr/>
            <p:nvPr/>
          </p:nvSpPr>
          <p:spPr>
            <a:xfrm>
              <a:off x="5460" y="4482"/>
              <a:ext cx="540" cy="1"/>
            </a:xfrm>
            <a:prstGeom prst="line">
              <a:avLst/>
            </a:prstGeom>
            <a:ln w="9525" cap="flat" cmpd="sng">
              <a:solidFill>
                <a:srgbClr val="000000"/>
              </a:solidFill>
              <a:prstDash val="solid"/>
              <a:headEnd type="none" w="med" len="med"/>
              <a:tailEnd type="triangle" w="med" len="med"/>
            </a:ln>
          </p:spPr>
        </p:sp>
        <p:sp>
          <p:nvSpPr>
            <p:cNvPr id="1073742870" name="直接连接符 1073742869"/>
            <p:cNvSpPr/>
            <p:nvPr/>
          </p:nvSpPr>
          <p:spPr>
            <a:xfrm>
              <a:off x="5460" y="5573"/>
              <a:ext cx="540" cy="1"/>
            </a:xfrm>
            <a:prstGeom prst="line">
              <a:avLst/>
            </a:prstGeom>
            <a:ln w="9525" cap="flat" cmpd="sng">
              <a:solidFill>
                <a:srgbClr val="000000"/>
              </a:solidFill>
              <a:prstDash val="solid"/>
              <a:headEnd type="none" w="med" len="med"/>
              <a:tailEnd type="triangle" w="med" len="med"/>
            </a:ln>
          </p:spPr>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160145" y="1587500"/>
            <a:ext cx="9871710" cy="4399915"/>
          </a:xfrm>
          <a:prstGeom prst="rect">
            <a:avLst/>
          </a:prstGeom>
          <a:noFill/>
          <a:ln w="9525">
            <a:noFill/>
          </a:ln>
        </p:spPr>
        <p:txBody>
          <a:bodyPr wrap="square">
            <a:spAutoFit/>
          </a:bodyPr>
          <a:p>
            <a:pPr algn="l">
              <a:lnSpc>
                <a:spcPct val="140000"/>
              </a:lnSpc>
            </a:pPr>
            <a:r>
              <a:rPr lang="en-US" altLang="zh-CN" sz="2000" b="0">
                <a:latin typeface="黑体" panose="02010609060101010101" pitchFamily="49" charset="-122"/>
                <a:ea typeface="黑体" panose="02010609060101010101" pitchFamily="49" charset="-122"/>
              </a:rPr>
              <a:t>    价值工程的情报收集工作，应根据具体情况，因时、因地、因人而异，但总体来说，收集工作主要围绕功能和成本进行，对产品来说，应收集以下几方面的情报：</a:t>
            </a:r>
            <a:endParaRPr lang="en-US" altLang="zh-CN" sz="2000" b="0">
              <a:latin typeface="黑体" panose="02010609060101010101" pitchFamily="49" charset="-122"/>
              <a:ea typeface="黑体" panose="02010609060101010101" pitchFamily="49" charset="-122"/>
            </a:endParaRPr>
          </a:p>
          <a:p>
            <a:pPr algn="l">
              <a:lnSpc>
                <a:spcPct val="140000"/>
              </a:lnSpc>
            </a:pPr>
            <a:endParaRPr lang="en-US" altLang="zh-CN" sz="2000" b="0">
              <a:latin typeface="黑体" panose="02010609060101010101" pitchFamily="49" charset="-122"/>
              <a:ea typeface="黑体" panose="02010609060101010101" pitchFamily="49" charset="-122"/>
            </a:endParaRPr>
          </a:p>
          <a:p>
            <a:pPr algn="l">
              <a:lnSpc>
                <a:spcPct val="140000"/>
              </a:lnSpc>
            </a:pPr>
            <a:endParaRPr lang="en-US" altLang="zh-CN" sz="2000" b="0">
              <a:latin typeface="黑体" panose="02010609060101010101" pitchFamily="49" charset="-122"/>
              <a:ea typeface="黑体" panose="02010609060101010101" pitchFamily="49" charset="-122"/>
            </a:endParaRPr>
          </a:p>
          <a:p>
            <a:pPr algn="l">
              <a:lnSpc>
                <a:spcPct val="140000"/>
              </a:lnSpc>
            </a:pPr>
            <a:endParaRPr lang="en-US" altLang="zh-CN" sz="2000" b="0">
              <a:latin typeface="黑体" panose="02010609060101010101" pitchFamily="49" charset="-122"/>
              <a:ea typeface="黑体" panose="02010609060101010101" pitchFamily="49" charset="-122"/>
            </a:endParaRPr>
          </a:p>
          <a:p>
            <a:pPr algn="l">
              <a:lnSpc>
                <a:spcPct val="140000"/>
              </a:lnSpc>
            </a:pPr>
            <a:endParaRPr lang="en-US" altLang="zh-CN" sz="2000" b="0">
              <a:latin typeface="黑体" panose="02010609060101010101" pitchFamily="49" charset="-122"/>
              <a:ea typeface="黑体" panose="02010609060101010101" pitchFamily="49" charset="-122"/>
            </a:endParaRPr>
          </a:p>
          <a:p>
            <a:endParaRPr lang="en-US" altLang="zh-CN" sz="2000">
              <a:latin typeface="黑体" panose="02010609060101010101" pitchFamily="49" charset="-122"/>
              <a:ea typeface="黑体" panose="02010609060101010101" pitchFamily="49" charset="-122"/>
            </a:endParaRPr>
          </a:p>
        </p:txBody>
      </p:sp>
      <p:sp>
        <p:nvSpPr>
          <p:cNvPr id="5" name="文本框 4"/>
          <p:cNvSpPr txBox="1"/>
          <p:nvPr/>
        </p:nvSpPr>
        <p:spPr>
          <a:xfrm>
            <a:off x="1285240" y="3130550"/>
            <a:ext cx="6946900" cy="398780"/>
          </a:xfrm>
          <a:prstGeom prst="rect">
            <a:avLst/>
          </a:prstGeom>
          <a:noFill/>
        </p:spPr>
        <p:txBody>
          <a:bodyPr wrap="square" rtlCol="0">
            <a:spAutoFit/>
          </a:bodyPr>
          <a:p>
            <a:r>
              <a:rPr lang="zh-CN" altLang="en-US" sz="2000" b="1">
                <a:latin typeface="黑体" panose="02010609060101010101" pitchFamily="49" charset="-122"/>
                <a:ea typeface="黑体" panose="02010609060101010101" pitchFamily="49" charset="-122"/>
              </a:rPr>
              <a:t>(1) 用户使用方面的情报</a:t>
            </a:r>
            <a:endParaRPr lang="zh-CN" altLang="en-US" sz="2000" b="1">
              <a:latin typeface="黑体" panose="02010609060101010101" pitchFamily="49" charset="-122"/>
              <a:ea typeface="黑体" panose="02010609060101010101" pitchFamily="49" charset="-122"/>
            </a:endParaRPr>
          </a:p>
        </p:txBody>
      </p:sp>
      <p:sp>
        <p:nvSpPr>
          <p:cNvPr id="6" name="文本框 5"/>
          <p:cNvSpPr txBox="1"/>
          <p:nvPr/>
        </p:nvSpPr>
        <p:spPr>
          <a:xfrm>
            <a:off x="1285240" y="4030345"/>
            <a:ext cx="9621520" cy="953135"/>
          </a:xfrm>
          <a:prstGeom prst="rect">
            <a:avLst/>
          </a:prstGeom>
          <a:noFill/>
        </p:spPr>
        <p:txBody>
          <a:bodyPr wrap="square" rtlCol="0">
            <a:spAutoFit/>
          </a:bodyPr>
          <a:p>
            <a:pPr algn="l">
              <a:lnSpc>
                <a:spcPct val="140000"/>
              </a:lnSpc>
            </a:pPr>
            <a:r>
              <a:rPr lang="en-US" altLang="zh-CN" sz="2000">
                <a:latin typeface="黑体" panose="02010609060101010101" pitchFamily="49" charset="-122"/>
                <a:ea typeface="黑体" panose="02010609060101010101" pitchFamily="49" charset="-122"/>
              </a:rPr>
              <a:t>    用户使用产品的环境、目的；对产品价格、操作方式、配件供应、技术服务方面的要求；对产品性能方面的要求。</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210310" y="1477645"/>
            <a:ext cx="3382645" cy="398780"/>
          </a:xfrm>
          <a:prstGeom prst="rect">
            <a:avLst/>
          </a:prstGeom>
          <a:noFill/>
          <a:ln w="9525">
            <a:noFill/>
          </a:ln>
        </p:spPr>
        <p:txBody>
          <a:bodyPr wrap="square">
            <a:spAutoFit/>
          </a:bodyPr>
          <a:p>
            <a:pPr indent="266700"/>
            <a:r>
              <a:rPr lang="en-US" altLang="zh-CN" sz="2000" b="1">
                <a:latin typeface="黑体" panose="02010609060101010101" pitchFamily="49" charset="-122"/>
                <a:ea typeface="黑体" panose="02010609060101010101" pitchFamily="49" charset="-122"/>
                <a:cs typeface="宋体" panose="02010600030101010101" pitchFamily="2" charset="-122"/>
              </a:rPr>
              <a:t>(2) </a:t>
            </a:r>
            <a:r>
              <a:rPr lang="zh-CN" altLang="en-US" sz="2000" b="1">
                <a:latin typeface="黑体" panose="02010609060101010101" pitchFamily="49" charset="-122"/>
                <a:ea typeface="黑体" panose="02010609060101010101" pitchFamily="49" charset="-122"/>
                <a:cs typeface="宋体" panose="02010600030101010101" pitchFamily="2" charset="-122"/>
              </a:rPr>
              <a:t>科学技术方面的情报</a:t>
            </a:r>
            <a:endParaRPr lang="zh-CN" altLang="en-US" sz="2000" b="1">
              <a:latin typeface="黑体" panose="02010609060101010101" pitchFamily="49" charset="-122"/>
              <a:ea typeface="黑体" panose="02010609060101010101" pitchFamily="49" charset="-122"/>
            </a:endParaRPr>
          </a:p>
        </p:txBody>
      </p:sp>
      <p:sp>
        <p:nvSpPr>
          <p:cNvPr id="2" name="文本框 1"/>
          <p:cNvSpPr txBox="1"/>
          <p:nvPr/>
        </p:nvSpPr>
        <p:spPr>
          <a:xfrm>
            <a:off x="1456690" y="5172710"/>
            <a:ext cx="9278620" cy="52197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en-US" altLang="zh-CN" sz="2000">
                <a:latin typeface="黑体" panose="02010609060101010101" pitchFamily="49" charset="-122"/>
                <a:ea typeface="黑体" panose="02010609060101010101" pitchFamily="49" charset="-122"/>
                <a:sym typeface="+mn-ea"/>
              </a:rPr>
              <a:t>主要包括产品生产及销售情况、市场需求、消费者反应、产品竞争等情况。</a:t>
            </a:r>
            <a:endParaRPr lang="en-US" altLang="zh-CN" sz="2000">
              <a:latin typeface="黑体" panose="02010609060101010101" pitchFamily="49" charset="-122"/>
              <a:ea typeface="黑体" panose="02010609060101010101" pitchFamily="49" charset="-122"/>
              <a:sym typeface="+mn-ea"/>
            </a:endParaRPr>
          </a:p>
        </p:txBody>
      </p:sp>
      <p:sp>
        <p:nvSpPr>
          <p:cNvPr id="6" name="文本框 5"/>
          <p:cNvSpPr txBox="1"/>
          <p:nvPr/>
        </p:nvSpPr>
        <p:spPr>
          <a:xfrm>
            <a:off x="1210310" y="4444365"/>
            <a:ext cx="3382645" cy="398780"/>
          </a:xfrm>
          <a:prstGeom prst="rect">
            <a:avLst/>
          </a:prstGeom>
          <a:noFill/>
          <a:ln w="9525">
            <a:noFill/>
          </a:ln>
        </p:spPr>
        <p:txBody>
          <a:bodyPr wrap="square">
            <a:spAutoFit/>
          </a:bodyPr>
          <a:p>
            <a:pPr indent="266700"/>
            <a:r>
              <a:rPr sz="2000" b="1">
                <a:latin typeface="黑体" panose="02010609060101010101" pitchFamily="49" charset="-122"/>
                <a:ea typeface="黑体" panose="02010609060101010101" pitchFamily="49" charset="-122"/>
                <a:cs typeface="宋体" panose="02010600030101010101" pitchFamily="2" charset="-122"/>
              </a:rPr>
              <a:t>(3) 销售方面的情报</a:t>
            </a:r>
            <a:endParaRPr sz="2000" b="1">
              <a:latin typeface="黑体" panose="02010609060101010101" pitchFamily="49" charset="-122"/>
              <a:ea typeface="黑体" panose="02010609060101010101" pitchFamily="49" charset="-122"/>
              <a:cs typeface="宋体" panose="02010600030101010101" pitchFamily="2" charset="-122"/>
            </a:endParaRPr>
          </a:p>
        </p:txBody>
      </p:sp>
      <p:sp>
        <p:nvSpPr>
          <p:cNvPr id="7" name="文本框 6"/>
          <p:cNvSpPr txBox="1"/>
          <p:nvPr/>
        </p:nvSpPr>
        <p:spPr>
          <a:xfrm>
            <a:off x="1597025" y="2127250"/>
            <a:ext cx="9278620" cy="181483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en-US" altLang="zh-CN" sz="2000">
                <a:latin typeface="黑体" panose="02010609060101010101" pitchFamily="49" charset="-122"/>
                <a:ea typeface="黑体" panose="02010609060101010101" pitchFamily="49" charset="-122"/>
                <a:sym typeface="+mn-ea"/>
              </a:rPr>
              <a:t>科学技术情报，包括产品工艺、所需制造设备、原材料及批量生产的数量、质量要求等。掌握这类情报，有利于帮助企业快速的掌握产品动态、了解新材料、新工艺，使企业在保持甚至提高功能的同时大幅度降低成本。有价值的科学技术情报，也有利于研究人员打开思路，更快的发现问题、解决问题。</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210310" y="1477645"/>
            <a:ext cx="3382645" cy="398780"/>
          </a:xfrm>
          <a:prstGeom prst="rect">
            <a:avLst/>
          </a:prstGeom>
          <a:noFill/>
          <a:ln w="9525">
            <a:noFill/>
          </a:ln>
        </p:spPr>
        <p:txBody>
          <a:bodyPr wrap="square">
            <a:spAutoFit/>
          </a:bodyPr>
          <a:p>
            <a:pPr indent="266700"/>
            <a:r>
              <a:rPr sz="2000" b="1">
                <a:latin typeface="黑体" panose="02010609060101010101" pitchFamily="49" charset="-122"/>
                <a:ea typeface="黑体" panose="02010609060101010101" pitchFamily="49" charset="-122"/>
                <a:cs typeface="宋体" panose="02010600030101010101" pitchFamily="2" charset="-122"/>
              </a:rPr>
              <a:t>(4) 成本费用方面的情报</a:t>
            </a:r>
            <a:endParaRPr sz="2000" b="1">
              <a:latin typeface="黑体" panose="02010609060101010101" pitchFamily="49" charset="-122"/>
              <a:ea typeface="黑体" panose="02010609060101010101" pitchFamily="49" charset="-122"/>
              <a:cs typeface="宋体" panose="02010600030101010101" pitchFamily="2" charset="-122"/>
            </a:endParaRPr>
          </a:p>
        </p:txBody>
      </p:sp>
      <p:sp>
        <p:nvSpPr>
          <p:cNvPr id="7" name="文本框 6"/>
          <p:cNvSpPr txBox="1"/>
          <p:nvPr/>
        </p:nvSpPr>
        <p:spPr>
          <a:xfrm>
            <a:off x="1597025" y="2127250"/>
            <a:ext cx="9278620" cy="224536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en-US" altLang="zh-CN" sz="2000">
                <a:latin typeface="黑体" panose="02010609060101010101" pitchFamily="49" charset="-122"/>
                <a:ea typeface="黑体" panose="02010609060101010101" pitchFamily="49" charset="-122"/>
                <a:sym typeface="+mn-ea"/>
              </a:rPr>
              <a:t>本费用情报，包括市场现有同类产品的成本及成本构成情况，自身的成本费用资料、生产经营预算等。具体指标有设计成本、工艺成本、材料成本、标准化成本、能源消耗成本、人工费用、外购件成本等。降低成本是价值工程活动的重要目标，所以必须认真做好成本费用情报的收集与整理工作，提高情报的准确性和可靠性，以便更好的服务于价值工程。</a:t>
            </a:r>
            <a:endParaRPr lang="en-US" altLang="zh-CN" sz="2000">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流程图: 可选过程 5"/>
          <p:cNvSpPr/>
          <p:nvPr/>
        </p:nvSpPr>
        <p:spPr>
          <a:xfrm>
            <a:off x="894080" y="1297940"/>
            <a:ext cx="283527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3.3.3 功能分析</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356995" y="2569210"/>
            <a:ext cx="9478010" cy="2676525"/>
          </a:xfrm>
          <a:prstGeom prst="rect">
            <a:avLst/>
          </a:prstGeom>
          <a:noFill/>
          <a:ln w="9525">
            <a:noFill/>
          </a:ln>
        </p:spPr>
        <p:txBody>
          <a:bodyPr wrap="square">
            <a:spAutoFit/>
          </a:bodyPr>
          <a:p>
            <a:pPr algn="l">
              <a:lnSpc>
                <a:spcPct val="140000"/>
              </a:lnSpc>
            </a:pPr>
            <a:r>
              <a:rPr lang="en-US" altLang="zh-CN" sz="2000" b="0">
                <a:latin typeface="黑体" panose="02010609060101010101" pitchFamily="49" charset="-122"/>
                <a:ea typeface="黑体" panose="02010609060101010101" pitchFamily="49" charset="-122"/>
              </a:rPr>
              <a:t>    功能分析亦称功能研究，对新产品来讲，也叫功能设计，是价值工程的核心。因为价值工程的目的是以最低的费用实现用户所需的功能，所以，我们在应用价值工程进行功能分析时，要从传统的以事物为中心，转向以功能为中心的研究方式。功能分析正是以研究对象的功能为切入点，通过对价值工程对象的深入分析，掌握产品的功能和用户对功能的要求。这个阶段回答了“它是干什么的”这个问题，包括功能定义和功能整理。</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4394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rPr>
              <a:t>（1）功能定义</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1674495" y="1834515"/>
            <a:ext cx="8843645" cy="1383665"/>
          </a:xfrm>
          <a:prstGeom prst="rect">
            <a:avLst/>
          </a:prstGeom>
          <a:noFill/>
          <a:ln w="9525">
            <a:noFill/>
          </a:ln>
        </p:spPr>
        <p:txBody>
          <a:bodyPr wrap="square">
            <a:spAutoFit/>
          </a:bodyPr>
          <a:p>
            <a:pPr>
              <a:lnSpc>
                <a:spcPct val="140000"/>
              </a:lnSpc>
            </a:pPr>
            <a:r>
              <a:rPr lang="en-US" altLang="zh-CN" sz="2000" b="0">
                <a:latin typeface="黑体" panose="02010609060101010101" pitchFamily="49" charset="-122"/>
                <a:ea typeface="黑体" panose="02010609060101010101" pitchFamily="49" charset="-122"/>
              </a:rPr>
              <a:t>    功能定义最基本的目的就是要透过产品的物理特性，找出其背后最本质的东西——功能，并加以区分和限定。通过功能定义，我们可以更加深刻的理解各个部件的功能，便于扩大思路、构思方案，并为以后的功能评价奠定基础。</a:t>
            </a:r>
            <a:endParaRPr lang="en-US" altLang="zh-CN" sz="2000">
              <a:latin typeface="黑体" panose="02010609060101010101" pitchFamily="49" charset="-122"/>
              <a:ea typeface="黑体" panose="02010609060101010101" pitchFamily="49" charset="-122"/>
            </a:endParaRPr>
          </a:p>
        </p:txBody>
      </p:sp>
      <p:sp>
        <p:nvSpPr>
          <p:cNvPr id="6" name="文本框 5"/>
          <p:cNvSpPr txBox="1"/>
          <p:nvPr/>
        </p:nvSpPr>
        <p:spPr>
          <a:xfrm>
            <a:off x="1674495" y="3935095"/>
            <a:ext cx="5977890" cy="1383665"/>
          </a:xfrm>
          <a:prstGeom prst="rect">
            <a:avLst/>
          </a:prstGeom>
          <a:noFill/>
          <a:ln w="9525">
            <a:noFill/>
          </a:ln>
        </p:spPr>
        <p:txBody>
          <a:bodyPr wrap="square">
            <a:spAutoFit/>
          </a:bodyPr>
          <a:p>
            <a:pPr>
              <a:lnSpc>
                <a:spcPct val="140000"/>
              </a:lnSpc>
            </a:pPr>
            <a:r>
              <a:rPr lang="en-US" altLang="zh-CN" sz="2000" b="0">
                <a:latin typeface="黑体" panose="02010609060101010101" pitchFamily="49" charset="-122"/>
                <a:ea typeface="黑体" panose="02010609060101010101" pitchFamily="49" charset="-122"/>
              </a:rPr>
              <a:t>    进行功能定义要遵循以下要求：描述要客观、简洁、准确；功能定义的名词部分尽可能定量化；动词部分的表达要适当抽象。</a:t>
            </a:r>
            <a:endParaRPr lang="en-US" altLang="zh-CN" sz="2000">
              <a:latin typeface="黑体" panose="02010609060101010101" pitchFamily="49" charset="-122"/>
              <a:ea typeface="黑体" panose="02010609060101010101" pitchFamily="49" charset="-122"/>
            </a:endParaRPr>
          </a:p>
        </p:txBody>
      </p:sp>
      <p:grpSp>
        <p:nvGrpSpPr>
          <p:cNvPr id="1073743269" name="组合 1073743268"/>
          <p:cNvGrpSpPr>
            <a:grpSpLocks noRot="1" noChangeAspect="1"/>
          </p:cNvGrpSpPr>
          <p:nvPr/>
        </p:nvGrpSpPr>
        <p:grpSpPr>
          <a:xfrm>
            <a:off x="8052118" y="3243263"/>
            <a:ext cx="2478405" cy="2573655"/>
            <a:chOff x="2229" y="1631"/>
            <a:chExt cx="3903" cy="4053"/>
          </a:xfrm>
        </p:grpSpPr>
        <p:sp>
          <p:nvSpPr>
            <p:cNvPr id="8" name="矩形 7"/>
            <p:cNvSpPr>
              <a:spLocks noRot="1" noChangeAspect="1" noTextEdit="1"/>
            </p:cNvSpPr>
            <p:nvPr/>
          </p:nvSpPr>
          <p:spPr>
            <a:xfrm>
              <a:off x="2229" y="1631"/>
              <a:ext cx="3903" cy="4053"/>
            </a:xfrm>
            <a:prstGeom prst="rect">
              <a:avLst/>
            </a:prstGeom>
            <a:noFill/>
            <a:ln w="9525">
              <a:noFill/>
            </a:ln>
          </p:spPr>
          <p:txBody>
            <a:bodyPr/>
            <a:p>
              <a:endParaRPr lang="zh-CN" altLang="en-US"/>
            </a:p>
          </p:txBody>
        </p:sp>
        <p:sp>
          <p:nvSpPr>
            <p:cNvPr id="1073743271" name="任意多边形 1073743270"/>
            <p:cNvSpPr/>
            <p:nvPr/>
          </p:nvSpPr>
          <p:spPr>
            <a:xfrm>
              <a:off x="2797" y="3961"/>
              <a:ext cx="3264" cy="1717"/>
            </a:xfrm>
            <a:custGeom>
              <a:avLst/>
              <a:gdLst/>
              <a:ahLst/>
              <a:cxnLst/>
              <a:pathLst>
                <a:path w="2351" h="1237">
                  <a:moveTo>
                    <a:pt x="1182" y="1222"/>
                  </a:moveTo>
                  <a:lnTo>
                    <a:pt x="1206" y="1218"/>
                  </a:lnTo>
                  <a:lnTo>
                    <a:pt x="1238" y="1212"/>
                  </a:lnTo>
                  <a:lnTo>
                    <a:pt x="1271" y="1206"/>
                  </a:lnTo>
                  <a:lnTo>
                    <a:pt x="1294" y="1200"/>
                  </a:lnTo>
                  <a:lnTo>
                    <a:pt x="1321" y="1194"/>
                  </a:lnTo>
                  <a:lnTo>
                    <a:pt x="1348" y="1185"/>
                  </a:lnTo>
                  <a:lnTo>
                    <a:pt x="1375" y="1179"/>
                  </a:lnTo>
                  <a:lnTo>
                    <a:pt x="1399" y="1171"/>
                  </a:lnTo>
                  <a:lnTo>
                    <a:pt x="1426" y="1160"/>
                  </a:lnTo>
                  <a:lnTo>
                    <a:pt x="1459" y="1148"/>
                  </a:lnTo>
                  <a:lnTo>
                    <a:pt x="1488" y="1136"/>
                  </a:lnTo>
                  <a:lnTo>
                    <a:pt x="1515" y="1123"/>
                  </a:lnTo>
                  <a:lnTo>
                    <a:pt x="1546" y="1110"/>
                  </a:lnTo>
                  <a:lnTo>
                    <a:pt x="1575" y="1095"/>
                  </a:lnTo>
                  <a:lnTo>
                    <a:pt x="1602" y="1082"/>
                  </a:lnTo>
                  <a:lnTo>
                    <a:pt x="1626" y="1066"/>
                  </a:lnTo>
                  <a:lnTo>
                    <a:pt x="1649" y="1052"/>
                  </a:lnTo>
                  <a:lnTo>
                    <a:pt x="1672" y="1036"/>
                  </a:lnTo>
                  <a:lnTo>
                    <a:pt x="1698" y="1021"/>
                  </a:lnTo>
                  <a:lnTo>
                    <a:pt x="1726" y="1002"/>
                  </a:lnTo>
                  <a:lnTo>
                    <a:pt x="1752" y="983"/>
                  </a:lnTo>
                  <a:lnTo>
                    <a:pt x="1776" y="965"/>
                  </a:lnTo>
                  <a:lnTo>
                    <a:pt x="1798" y="948"/>
                  </a:lnTo>
                  <a:lnTo>
                    <a:pt x="1835" y="919"/>
                  </a:lnTo>
                  <a:lnTo>
                    <a:pt x="1869" y="889"/>
                  </a:lnTo>
                  <a:lnTo>
                    <a:pt x="1903" y="855"/>
                  </a:lnTo>
                  <a:lnTo>
                    <a:pt x="1938" y="816"/>
                  </a:lnTo>
                  <a:lnTo>
                    <a:pt x="1962" y="788"/>
                  </a:lnTo>
                  <a:lnTo>
                    <a:pt x="1989" y="756"/>
                  </a:lnTo>
                  <a:lnTo>
                    <a:pt x="2019" y="721"/>
                  </a:lnTo>
                  <a:lnTo>
                    <a:pt x="2044" y="686"/>
                  </a:lnTo>
                  <a:lnTo>
                    <a:pt x="2068" y="648"/>
                  </a:lnTo>
                  <a:lnTo>
                    <a:pt x="2098" y="605"/>
                  </a:lnTo>
                  <a:lnTo>
                    <a:pt x="2351" y="753"/>
                  </a:lnTo>
                  <a:lnTo>
                    <a:pt x="2103" y="0"/>
                  </a:lnTo>
                  <a:lnTo>
                    <a:pt x="1299" y="143"/>
                  </a:lnTo>
                  <a:lnTo>
                    <a:pt x="1570" y="296"/>
                  </a:lnTo>
                  <a:lnTo>
                    <a:pt x="1547" y="329"/>
                  </a:lnTo>
                  <a:lnTo>
                    <a:pt x="1523" y="357"/>
                  </a:lnTo>
                  <a:lnTo>
                    <a:pt x="1498" y="385"/>
                  </a:lnTo>
                  <a:lnTo>
                    <a:pt x="1474" y="412"/>
                  </a:lnTo>
                  <a:lnTo>
                    <a:pt x="1454" y="433"/>
                  </a:lnTo>
                  <a:lnTo>
                    <a:pt x="1432" y="455"/>
                  </a:lnTo>
                  <a:lnTo>
                    <a:pt x="1408" y="474"/>
                  </a:lnTo>
                  <a:lnTo>
                    <a:pt x="1381" y="494"/>
                  </a:lnTo>
                  <a:lnTo>
                    <a:pt x="1349" y="516"/>
                  </a:lnTo>
                  <a:lnTo>
                    <a:pt x="1322" y="534"/>
                  </a:lnTo>
                  <a:lnTo>
                    <a:pt x="1299" y="547"/>
                  </a:lnTo>
                  <a:lnTo>
                    <a:pt x="1265" y="566"/>
                  </a:lnTo>
                  <a:lnTo>
                    <a:pt x="1236" y="578"/>
                  </a:lnTo>
                  <a:lnTo>
                    <a:pt x="1210" y="586"/>
                  </a:lnTo>
                  <a:lnTo>
                    <a:pt x="1183" y="595"/>
                  </a:lnTo>
                  <a:lnTo>
                    <a:pt x="1144" y="606"/>
                  </a:lnTo>
                  <a:lnTo>
                    <a:pt x="1105" y="612"/>
                  </a:lnTo>
                  <a:lnTo>
                    <a:pt x="1066" y="616"/>
                  </a:lnTo>
                  <a:lnTo>
                    <a:pt x="1008" y="618"/>
                  </a:lnTo>
                  <a:lnTo>
                    <a:pt x="933" y="620"/>
                  </a:lnTo>
                  <a:lnTo>
                    <a:pt x="875" y="612"/>
                  </a:lnTo>
                  <a:lnTo>
                    <a:pt x="822" y="600"/>
                  </a:lnTo>
                  <a:lnTo>
                    <a:pt x="761" y="582"/>
                  </a:lnTo>
                  <a:lnTo>
                    <a:pt x="708" y="559"/>
                  </a:lnTo>
                  <a:lnTo>
                    <a:pt x="654" y="532"/>
                  </a:lnTo>
                  <a:lnTo>
                    <a:pt x="605" y="501"/>
                  </a:lnTo>
                  <a:lnTo>
                    <a:pt x="558" y="459"/>
                  </a:lnTo>
                  <a:lnTo>
                    <a:pt x="0" y="781"/>
                  </a:lnTo>
                  <a:lnTo>
                    <a:pt x="23" y="808"/>
                  </a:lnTo>
                  <a:lnTo>
                    <a:pt x="55" y="839"/>
                  </a:lnTo>
                  <a:lnTo>
                    <a:pt x="82" y="866"/>
                  </a:lnTo>
                  <a:lnTo>
                    <a:pt x="109" y="892"/>
                  </a:lnTo>
                  <a:lnTo>
                    <a:pt x="136" y="917"/>
                  </a:lnTo>
                  <a:lnTo>
                    <a:pt x="169" y="944"/>
                  </a:lnTo>
                  <a:lnTo>
                    <a:pt x="198" y="967"/>
                  </a:lnTo>
                  <a:lnTo>
                    <a:pt x="228" y="989"/>
                  </a:lnTo>
                  <a:lnTo>
                    <a:pt x="262" y="1010"/>
                  </a:lnTo>
                  <a:lnTo>
                    <a:pt x="294" y="1033"/>
                  </a:lnTo>
                  <a:lnTo>
                    <a:pt x="328" y="1055"/>
                  </a:lnTo>
                  <a:lnTo>
                    <a:pt x="359" y="1072"/>
                  </a:lnTo>
                  <a:lnTo>
                    <a:pt x="390" y="1090"/>
                  </a:lnTo>
                  <a:lnTo>
                    <a:pt x="419" y="1105"/>
                  </a:lnTo>
                  <a:lnTo>
                    <a:pt x="460" y="1123"/>
                  </a:lnTo>
                  <a:lnTo>
                    <a:pt x="497" y="1140"/>
                  </a:lnTo>
                  <a:lnTo>
                    <a:pt x="540" y="1156"/>
                  </a:lnTo>
                  <a:lnTo>
                    <a:pt x="573" y="1168"/>
                  </a:lnTo>
                  <a:lnTo>
                    <a:pt x="604" y="1180"/>
                  </a:lnTo>
                  <a:lnTo>
                    <a:pt x="640" y="1191"/>
                  </a:lnTo>
                  <a:lnTo>
                    <a:pt x="675" y="1200"/>
                  </a:lnTo>
                  <a:lnTo>
                    <a:pt x="710" y="1208"/>
                  </a:lnTo>
                  <a:lnTo>
                    <a:pt x="751" y="1216"/>
                  </a:lnTo>
                  <a:lnTo>
                    <a:pt x="791" y="1223"/>
                  </a:lnTo>
                  <a:lnTo>
                    <a:pt x="833" y="1229"/>
                  </a:lnTo>
                  <a:lnTo>
                    <a:pt x="876" y="1233"/>
                  </a:lnTo>
                  <a:lnTo>
                    <a:pt x="908" y="1234"/>
                  </a:lnTo>
                  <a:lnTo>
                    <a:pt x="953" y="1237"/>
                  </a:lnTo>
                  <a:lnTo>
                    <a:pt x="997" y="1237"/>
                  </a:lnTo>
                  <a:lnTo>
                    <a:pt x="1032" y="1235"/>
                  </a:lnTo>
                  <a:lnTo>
                    <a:pt x="1070" y="1234"/>
                  </a:lnTo>
                  <a:lnTo>
                    <a:pt x="1112" y="1231"/>
                  </a:lnTo>
                  <a:lnTo>
                    <a:pt x="1150" y="1226"/>
                  </a:lnTo>
                  <a:lnTo>
                    <a:pt x="1182" y="1222"/>
                  </a:lnTo>
                  <a:close/>
                </a:path>
              </a:pathLst>
            </a:custGeom>
            <a:gradFill rotWithShape="0">
              <a:gsLst>
                <a:gs pos="0">
                  <a:srgbClr val="99CC00">
                    <a:gamma/>
                    <a:shade val="46275"/>
                    <a:invGamma/>
                  </a:srgbClr>
                </a:gs>
                <a:gs pos="100000">
                  <a:srgbClr val="99CC00"/>
                </a:gs>
              </a:gsLst>
              <a:lin ang="18900000" scaled="1"/>
              <a:tileRect/>
            </a:gradFill>
            <a:ln w="9525"/>
            <a:scene3d>
              <a:camera prst="legacyObliqueTopRight">
                <a:rot lat="0" lon="0" rev="0"/>
              </a:camera>
              <a:lightRig rig="legacyFlat3" dir="t"/>
            </a:scene3d>
            <a:sp3d extrusionH="227000" prstMaterial="legacyMatte">
              <a:bevelT w="13500" h="13500" prst="angle"/>
              <a:bevelB w="13500" h="13500" prst="angle"/>
              <a:extrusionClr>
                <a:srgbClr val="DDDDDD"/>
              </a:extrusionClr>
            </a:sp3d>
          </p:spPr>
          <p:txBody>
            <a:bodyPr/>
            <a:p>
              <a:endParaRPr lang="zh-CN" altLang="en-US"/>
            </a:p>
          </p:txBody>
        </p:sp>
        <p:sp>
          <p:nvSpPr>
            <p:cNvPr id="1073743272" name="任意多边形 1073743271"/>
            <p:cNvSpPr/>
            <p:nvPr/>
          </p:nvSpPr>
          <p:spPr>
            <a:xfrm>
              <a:off x="2235" y="2100"/>
              <a:ext cx="1655" cy="3064"/>
            </a:xfrm>
            <a:custGeom>
              <a:avLst/>
              <a:gdLst/>
              <a:ahLst/>
              <a:cxnLst/>
              <a:pathLst>
                <a:path w="1192" h="2205">
                  <a:moveTo>
                    <a:pt x="1192" y="0"/>
                  </a:moveTo>
                  <a:lnTo>
                    <a:pt x="1166" y="4"/>
                  </a:lnTo>
                  <a:lnTo>
                    <a:pt x="1141" y="8"/>
                  </a:lnTo>
                  <a:lnTo>
                    <a:pt x="1106" y="16"/>
                  </a:lnTo>
                  <a:lnTo>
                    <a:pt x="1080" y="22"/>
                  </a:lnTo>
                  <a:lnTo>
                    <a:pt x="1053" y="30"/>
                  </a:lnTo>
                  <a:lnTo>
                    <a:pt x="1028" y="38"/>
                  </a:lnTo>
                  <a:lnTo>
                    <a:pt x="1001" y="45"/>
                  </a:lnTo>
                  <a:lnTo>
                    <a:pt x="975" y="53"/>
                  </a:lnTo>
                  <a:lnTo>
                    <a:pt x="948" y="64"/>
                  </a:lnTo>
                  <a:lnTo>
                    <a:pt x="916" y="76"/>
                  </a:lnTo>
                  <a:lnTo>
                    <a:pt x="889" y="88"/>
                  </a:lnTo>
                  <a:lnTo>
                    <a:pt x="861" y="100"/>
                  </a:lnTo>
                  <a:lnTo>
                    <a:pt x="831" y="113"/>
                  </a:lnTo>
                  <a:lnTo>
                    <a:pt x="801" y="128"/>
                  </a:lnTo>
                  <a:lnTo>
                    <a:pt x="774" y="142"/>
                  </a:lnTo>
                  <a:lnTo>
                    <a:pt x="749" y="158"/>
                  </a:lnTo>
                  <a:lnTo>
                    <a:pt x="726" y="171"/>
                  </a:lnTo>
                  <a:lnTo>
                    <a:pt x="703" y="188"/>
                  </a:lnTo>
                  <a:lnTo>
                    <a:pt x="677" y="202"/>
                  </a:lnTo>
                  <a:lnTo>
                    <a:pt x="649" y="221"/>
                  </a:lnTo>
                  <a:lnTo>
                    <a:pt x="623" y="241"/>
                  </a:lnTo>
                  <a:lnTo>
                    <a:pt x="599" y="260"/>
                  </a:lnTo>
                  <a:lnTo>
                    <a:pt x="576" y="276"/>
                  </a:lnTo>
                  <a:lnTo>
                    <a:pt x="539" y="307"/>
                  </a:lnTo>
                  <a:lnTo>
                    <a:pt x="501" y="344"/>
                  </a:lnTo>
                  <a:lnTo>
                    <a:pt x="471" y="371"/>
                  </a:lnTo>
                  <a:lnTo>
                    <a:pt x="436" y="410"/>
                  </a:lnTo>
                  <a:lnTo>
                    <a:pt x="412" y="438"/>
                  </a:lnTo>
                  <a:lnTo>
                    <a:pt x="385" y="470"/>
                  </a:lnTo>
                  <a:lnTo>
                    <a:pt x="355" y="507"/>
                  </a:lnTo>
                  <a:lnTo>
                    <a:pt x="331" y="540"/>
                  </a:lnTo>
                  <a:lnTo>
                    <a:pt x="307" y="579"/>
                  </a:lnTo>
                  <a:lnTo>
                    <a:pt x="283" y="617"/>
                  </a:lnTo>
                  <a:lnTo>
                    <a:pt x="258" y="658"/>
                  </a:lnTo>
                  <a:lnTo>
                    <a:pt x="238" y="693"/>
                  </a:lnTo>
                  <a:lnTo>
                    <a:pt x="219" y="736"/>
                  </a:lnTo>
                  <a:lnTo>
                    <a:pt x="200" y="777"/>
                  </a:lnTo>
                  <a:lnTo>
                    <a:pt x="184" y="821"/>
                  </a:lnTo>
                  <a:lnTo>
                    <a:pt x="168" y="868"/>
                  </a:lnTo>
                  <a:lnTo>
                    <a:pt x="148" y="926"/>
                  </a:lnTo>
                  <a:lnTo>
                    <a:pt x="134" y="980"/>
                  </a:lnTo>
                  <a:lnTo>
                    <a:pt x="121" y="1035"/>
                  </a:lnTo>
                  <a:lnTo>
                    <a:pt x="114" y="1089"/>
                  </a:lnTo>
                  <a:lnTo>
                    <a:pt x="105" y="1152"/>
                  </a:lnTo>
                  <a:lnTo>
                    <a:pt x="98" y="1230"/>
                  </a:lnTo>
                  <a:lnTo>
                    <a:pt x="97" y="1292"/>
                  </a:lnTo>
                  <a:lnTo>
                    <a:pt x="98" y="1353"/>
                  </a:lnTo>
                  <a:lnTo>
                    <a:pt x="103" y="1411"/>
                  </a:lnTo>
                  <a:lnTo>
                    <a:pt x="110" y="1464"/>
                  </a:lnTo>
                  <a:lnTo>
                    <a:pt x="117" y="1521"/>
                  </a:lnTo>
                  <a:lnTo>
                    <a:pt x="129" y="1579"/>
                  </a:lnTo>
                  <a:lnTo>
                    <a:pt x="145" y="1641"/>
                  </a:lnTo>
                  <a:lnTo>
                    <a:pt x="165" y="1704"/>
                  </a:lnTo>
                  <a:lnTo>
                    <a:pt x="186" y="1763"/>
                  </a:lnTo>
                  <a:lnTo>
                    <a:pt x="208" y="1821"/>
                  </a:lnTo>
                  <a:lnTo>
                    <a:pt x="235" y="1878"/>
                  </a:lnTo>
                  <a:lnTo>
                    <a:pt x="268" y="1932"/>
                  </a:lnTo>
                  <a:lnTo>
                    <a:pt x="0" y="2084"/>
                  </a:lnTo>
                  <a:lnTo>
                    <a:pt x="817" y="2205"/>
                  </a:lnTo>
                  <a:lnTo>
                    <a:pt x="1118" y="1454"/>
                  </a:lnTo>
                  <a:lnTo>
                    <a:pt x="804" y="1622"/>
                  </a:lnTo>
                  <a:lnTo>
                    <a:pt x="773" y="1574"/>
                  </a:lnTo>
                  <a:lnTo>
                    <a:pt x="754" y="1530"/>
                  </a:lnTo>
                  <a:lnTo>
                    <a:pt x="737" y="1486"/>
                  </a:lnTo>
                  <a:lnTo>
                    <a:pt x="725" y="1442"/>
                  </a:lnTo>
                  <a:lnTo>
                    <a:pt x="716" y="1398"/>
                  </a:lnTo>
                  <a:lnTo>
                    <a:pt x="714" y="1357"/>
                  </a:lnTo>
                  <a:lnTo>
                    <a:pt x="710" y="1315"/>
                  </a:lnTo>
                  <a:lnTo>
                    <a:pt x="710" y="1273"/>
                  </a:lnTo>
                  <a:lnTo>
                    <a:pt x="712" y="1223"/>
                  </a:lnTo>
                  <a:lnTo>
                    <a:pt x="718" y="1175"/>
                  </a:lnTo>
                  <a:lnTo>
                    <a:pt x="729" y="1121"/>
                  </a:lnTo>
                  <a:lnTo>
                    <a:pt x="741" y="1078"/>
                  </a:lnTo>
                  <a:lnTo>
                    <a:pt x="760" y="1029"/>
                  </a:lnTo>
                  <a:lnTo>
                    <a:pt x="776" y="988"/>
                  </a:lnTo>
                  <a:lnTo>
                    <a:pt x="799" y="947"/>
                  </a:lnTo>
                  <a:lnTo>
                    <a:pt x="817" y="916"/>
                  </a:lnTo>
                  <a:lnTo>
                    <a:pt x="836" y="891"/>
                  </a:lnTo>
                  <a:lnTo>
                    <a:pt x="855" y="865"/>
                  </a:lnTo>
                  <a:lnTo>
                    <a:pt x="877" y="839"/>
                  </a:lnTo>
                  <a:lnTo>
                    <a:pt x="900" y="813"/>
                  </a:lnTo>
                  <a:lnTo>
                    <a:pt x="920" y="794"/>
                  </a:lnTo>
                  <a:lnTo>
                    <a:pt x="943" y="769"/>
                  </a:lnTo>
                  <a:lnTo>
                    <a:pt x="966" y="751"/>
                  </a:lnTo>
                  <a:lnTo>
                    <a:pt x="993" y="730"/>
                  </a:lnTo>
                  <a:lnTo>
                    <a:pt x="1025" y="709"/>
                  </a:lnTo>
                  <a:lnTo>
                    <a:pt x="1052" y="691"/>
                  </a:lnTo>
                  <a:lnTo>
                    <a:pt x="1075" y="678"/>
                  </a:lnTo>
                  <a:lnTo>
                    <a:pt x="1109" y="659"/>
                  </a:lnTo>
                  <a:lnTo>
                    <a:pt x="1141" y="645"/>
                  </a:lnTo>
                  <a:lnTo>
                    <a:pt x="1192" y="631"/>
                  </a:lnTo>
                  <a:lnTo>
                    <a:pt x="1192" y="0"/>
                  </a:lnTo>
                  <a:close/>
                </a:path>
              </a:pathLst>
            </a:custGeom>
            <a:gradFill rotWithShape="0">
              <a:gsLst>
                <a:gs pos="0">
                  <a:srgbClr val="FFCC00"/>
                </a:gs>
                <a:gs pos="100000">
                  <a:srgbClr val="FFCC00">
                    <a:gamma/>
                    <a:shade val="46275"/>
                    <a:invGamma/>
                  </a:srgbClr>
                </a:gs>
              </a:gsLst>
              <a:lin ang="18900000" scaled="1"/>
              <a:tileRect/>
            </a:gradFill>
            <a:ln w="9525"/>
            <a:scene3d>
              <a:camera prst="legacyObliqueTopRight">
                <a:rot lat="0" lon="0" rev="0"/>
              </a:camera>
              <a:lightRig rig="legacyFlat3" dir="t"/>
            </a:scene3d>
            <a:sp3d extrusionH="227000" prstMaterial="legacyMatte">
              <a:bevelT w="13500" h="13500" prst="angle"/>
              <a:bevelB w="13500" h="13500" prst="angle"/>
              <a:extrusionClr>
                <a:srgbClr val="DDDDDD"/>
              </a:extrusionClr>
            </a:sp3d>
          </p:spPr>
          <p:txBody>
            <a:bodyPr/>
            <a:p>
              <a:endParaRPr lang="zh-CN" altLang="en-US"/>
            </a:p>
          </p:txBody>
        </p:sp>
        <p:sp>
          <p:nvSpPr>
            <p:cNvPr id="1073743273" name="任意多边形 1073743272"/>
            <p:cNvSpPr/>
            <p:nvPr/>
          </p:nvSpPr>
          <p:spPr>
            <a:xfrm>
              <a:off x="3504" y="1702"/>
              <a:ext cx="2459" cy="2772"/>
            </a:xfrm>
            <a:custGeom>
              <a:avLst/>
              <a:gdLst/>
              <a:ahLst/>
              <a:cxnLst/>
              <a:pathLst>
                <a:path w="1772" h="1996">
                  <a:moveTo>
                    <a:pt x="675" y="293"/>
                  </a:moveTo>
                  <a:lnTo>
                    <a:pt x="699" y="297"/>
                  </a:lnTo>
                  <a:lnTo>
                    <a:pt x="732" y="302"/>
                  </a:lnTo>
                  <a:lnTo>
                    <a:pt x="764" y="310"/>
                  </a:lnTo>
                  <a:lnTo>
                    <a:pt x="787" y="315"/>
                  </a:lnTo>
                  <a:lnTo>
                    <a:pt x="814" y="322"/>
                  </a:lnTo>
                  <a:lnTo>
                    <a:pt x="839" y="330"/>
                  </a:lnTo>
                  <a:lnTo>
                    <a:pt x="866" y="338"/>
                  </a:lnTo>
                  <a:lnTo>
                    <a:pt x="891" y="345"/>
                  </a:lnTo>
                  <a:lnTo>
                    <a:pt x="919" y="356"/>
                  </a:lnTo>
                  <a:lnTo>
                    <a:pt x="951" y="369"/>
                  </a:lnTo>
                  <a:lnTo>
                    <a:pt x="979" y="380"/>
                  </a:lnTo>
                  <a:lnTo>
                    <a:pt x="1006" y="392"/>
                  </a:lnTo>
                  <a:lnTo>
                    <a:pt x="1037" y="406"/>
                  </a:lnTo>
                  <a:lnTo>
                    <a:pt x="1067" y="421"/>
                  </a:lnTo>
                  <a:lnTo>
                    <a:pt x="1094" y="434"/>
                  </a:lnTo>
                  <a:lnTo>
                    <a:pt x="1120" y="450"/>
                  </a:lnTo>
                  <a:lnTo>
                    <a:pt x="1142" y="464"/>
                  </a:lnTo>
                  <a:lnTo>
                    <a:pt x="1165" y="480"/>
                  </a:lnTo>
                  <a:lnTo>
                    <a:pt x="1191" y="495"/>
                  </a:lnTo>
                  <a:lnTo>
                    <a:pt x="1219" y="513"/>
                  </a:lnTo>
                  <a:lnTo>
                    <a:pt x="1245" y="532"/>
                  </a:lnTo>
                  <a:lnTo>
                    <a:pt x="1269" y="551"/>
                  </a:lnTo>
                  <a:lnTo>
                    <a:pt x="1292" y="569"/>
                  </a:lnTo>
                  <a:lnTo>
                    <a:pt x="1328" y="600"/>
                  </a:lnTo>
                  <a:lnTo>
                    <a:pt x="1366" y="635"/>
                  </a:lnTo>
                  <a:lnTo>
                    <a:pt x="1396" y="662"/>
                  </a:lnTo>
                  <a:lnTo>
                    <a:pt x="1431" y="701"/>
                  </a:lnTo>
                  <a:lnTo>
                    <a:pt x="1455" y="729"/>
                  </a:lnTo>
                  <a:lnTo>
                    <a:pt x="1482" y="761"/>
                  </a:lnTo>
                  <a:lnTo>
                    <a:pt x="1512" y="798"/>
                  </a:lnTo>
                  <a:lnTo>
                    <a:pt x="1536" y="833"/>
                  </a:lnTo>
                  <a:lnTo>
                    <a:pt x="1560" y="872"/>
                  </a:lnTo>
                  <a:lnTo>
                    <a:pt x="1586" y="909"/>
                  </a:lnTo>
                  <a:lnTo>
                    <a:pt x="1607" y="950"/>
                  </a:lnTo>
                  <a:lnTo>
                    <a:pt x="1629" y="985"/>
                  </a:lnTo>
                  <a:lnTo>
                    <a:pt x="1649" y="1028"/>
                  </a:lnTo>
                  <a:lnTo>
                    <a:pt x="1668" y="1070"/>
                  </a:lnTo>
                  <a:lnTo>
                    <a:pt x="1684" y="1113"/>
                  </a:lnTo>
                  <a:lnTo>
                    <a:pt x="1700" y="1160"/>
                  </a:lnTo>
                  <a:lnTo>
                    <a:pt x="1720" y="1218"/>
                  </a:lnTo>
                  <a:lnTo>
                    <a:pt x="1734" y="1272"/>
                  </a:lnTo>
                  <a:lnTo>
                    <a:pt x="1747" y="1327"/>
                  </a:lnTo>
                  <a:lnTo>
                    <a:pt x="1754" y="1381"/>
                  </a:lnTo>
                  <a:lnTo>
                    <a:pt x="1764" y="1444"/>
                  </a:lnTo>
                  <a:lnTo>
                    <a:pt x="1770" y="1522"/>
                  </a:lnTo>
                  <a:lnTo>
                    <a:pt x="1772" y="1583"/>
                  </a:lnTo>
                  <a:lnTo>
                    <a:pt x="1770" y="1644"/>
                  </a:lnTo>
                  <a:lnTo>
                    <a:pt x="1765" y="1701"/>
                  </a:lnTo>
                  <a:lnTo>
                    <a:pt x="1758" y="1755"/>
                  </a:lnTo>
                  <a:lnTo>
                    <a:pt x="1751" y="1812"/>
                  </a:lnTo>
                  <a:lnTo>
                    <a:pt x="1739" y="1870"/>
                  </a:lnTo>
                  <a:lnTo>
                    <a:pt x="1723" y="1932"/>
                  </a:lnTo>
                  <a:lnTo>
                    <a:pt x="1703" y="1996"/>
                  </a:lnTo>
                  <a:lnTo>
                    <a:pt x="1587" y="1635"/>
                  </a:lnTo>
                  <a:lnTo>
                    <a:pt x="1145" y="1711"/>
                  </a:lnTo>
                  <a:lnTo>
                    <a:pt x="1155" y="1648"/>
                  </a:lnTo>
                  <a:lnTo>
                    <a:pt x="1159" y="1607"/>
                  </a:lnTo>
                  <a:lnTo>
                    <a:pt x="1159" y="1564"/>
                  </a:lnTo>
                  <a:lnTo>
                    <a:pt x="1156" y="1514"/>
                  </a:lnTo>
                  <a:lnTo>
                    <a:pt x="1149" y="1467"/>
                  </a:lnTo>
                  <a:lnTo>
                    <a:pt x="1140" y="1413"/>
                  </a:lnTo>
                  <a:lnTo>
                    <a:pt x="1128" y="1370"/>
                  </a:lnTo>
                  <a:lnTo>
                    <a:pt x="1109" y="1322"/>
                  </a:lnTo>
                  <a:lnTo>
                    <a:pt x="1091" y="1280"/>
                  </a:lnTo>
                  <a:lnTo>
                    <a:pt x="1070" y="1239"/>
                  </a:lnTo>
                  <a:lnTo>
                    <a:pt x="1051" y="1208"/>
                  </a:lnTo>
                  <a:lnTo>
                    <a:pt x="1032" y="1183"/>
                  </a:lnTo>
                  <a:lnTo>
                    <a:pt x="1013" y="1157"/>
                  </a:lnTo>
                  <a:lnTo>
                    <a:pt x="992" y="1132"/>
                  </a:lnTo>
                  <a:lnTo>
                    <a:pt x="967" y="1105"/>
                  </a:lnTo>
                  <a:lnTo>
                    <a:pt x="947" y="1086"/>
                  </a:lnTo>
                  <a:lnTo>
                    <a:pt x="924" y="1063"/>
                  </a:lnTo>
                  <a:lnTo>
                    <a:pt x="901" y="1043"/>
                  </a:lnTo>
                  <a:lnTo>
                    <a:pt x="874" y="1023"/>
                  </a:lnTo>
                  <a:lnTo>
                    <a:pt x="842" y="1002"/>
                  </a:lnTo>
                  <a:lnTo>
                    <a:pt x="815" y="984"/>
                  </a:lnTo>
                  <a:lnTo>
                    <a:pt x="792" y="971"/>
                  </a:lnTo>
                  <a:lnTo>
                    <a:pt x="758" y="951"/>
                  </a:lnTo>
                  <a:lnTo>
                    <a:pt x="729" y="940"/>
                  </a:lnTo>
                  <a:lnTo>
                    <a:pt x="703" y="931"/>
                  </a:lnTo>
                  <a:lnTo>
                    <a:pt x="676" y="922"/>
                  </a:lnTo>
                  <a:lnTo>
                    <a:pt x="636" y="912"/>
                  </a:lnTo>
                  <a:lnTo>
                    <a:pt x="598" y="905"/>
                  </a:lnTo>
                  <a:lnTo>
                    <a:pt x="559" y="901"/>
                  </a:lnTo>
                  <a:lnTo>
                    <a:pt x="520" y="899"/>
                  </a:lnTo>
                  <a:lnTo>
                    <a:pt x="498" y="897"/>
                  </a:lnTo>
                  <a:lnTo>
                    <a:pt x="498" y="1222"/>
                  </a:lnTo>
                  <a:lnTo>
                    <a:pt x="0" y="620"/>
                  </a:lnTo>
                  <a:lnTo>
                    <a:pt x="497" y="0"/>
                  </a:lnTo>
                  <a:lnTo>
                    <a:pt x="497" y="279"/>
                  </a:lnTo>
                  <a:lnTo>
                    <a:pt x="524" y="280"/>
                  </a:lnTo>
                  <a:lnTo>
                    <a:pt x="563" y="282"/>
                  </a:lnTo>
                  <a:lnTo>
                    <a:pt x="604" y="285"/>
                  </a:lnTo>
                  <a:lnTo>
                    <a:pt x="643" y="289"/>
                  </a:lnTo>
                  <a:lnTo>
                    <a:pt x="675" y="293"/>
                  </a:lnTo>
                  <a:close/>
                </a:path>
              </a:pathLst>
            </a:custGeom>
            <a:gradFill rotWithShape="0">
              <a:gsLst>
                <a:gs pos="0">
                  <a:srgbClr val="FF6600"/>
                </a:gs>
                <a:gs pos="100000">
                  <a:srgbClr val="FF6600">
                    <a:gamma/>
                    <a:shade val="36078"/>
                    <a:invGamma/>
                  </a:srgbClr>
                </a:gs>
              </a:gsLst>
              <a:lin ang="2700000" scaled="1"/>
              <a:tileRect/>
            </a:gradFill>
            <a:ln w="9525"/>
            <a:scene3d>
              <a:camera prst="legacyObliqueTopRight">
                <a:rot lat="0" lon="0" rev="0"/>
              </a:camera>
              <a:lightRig rig="legacyFlat3" dir="t"/>
            </a:scene3d>
            <a:sp3d extrusionH="227000" prstMaterial="legacyMatte">
              <a:bevelT w="13500" h="13500" prst="angle"/>
              <a:bevelB w="13500" h="13500" prst="angle"/>
              <a:extrusionClr>
                <a:srgbClr val="DDDDDD"/>
              </a:extrusionClr>
            </a:sp3d>
          </p:spPr>
          <p:txBody>
            <a:bodyPr/>
            <a:p>
              <a:endParaRPr lang="zh-CN" altLang="en-US"/>
            </a:p>
          </p:txBody>
        </p:sp>
        <p:sp>
          <p:nvSpPr>
            <p:cNvPr id="1073743274" name="文本框 1073743273"/>
            <p:cNvSpPr txBox="1"/>
            <p:nvPr/>
          </p:nvSpPr>
          <p:spPr>
            <a:xfrm>
              <a:off x="2602" y="2918"/>
              <a:ext cx="540" cy="1560"/>
            </a:xfrm>
            <a:prstGeom prst="rect">
              <a:avLst/>
            </a:prstGeom>
            <a:noFill/>
            <a:ln w="9525">
              <a:noFill/>
            </a:ln>
          </p:spPr>
          <p:txBody>
            <a:bodyPr/>
            <a:p>
              <a:r>
                <a:rPr lang="zh-CN" altLang="en-US" sz="1200">
                  <a:latin typeface="黑体" panose="02010609060101010101" pitchFamily="49" charset="-122"/>
                  <a:ea typeface="黑体" panose="02010609060101010101" pitchFamily="49" charset="-122"/>
                </a:rPr>
                <a:t>产品名称</a:t>
              </a:r>
              <a:endParaRPr lang="zh-CN" altLang="en-US"/>
            </a:p>
            <a:p>
              <a:endParaRPr lang="zh-CN" altLang="en-US"/>
            </a:p>
          </p:txBody>
        </p:sp>
        <p:sp>
          <p:nvSpPr>
            <p:cNvPr id="1073743275" name="文本框 1073743274"/>
            <p:cNvSpPr txBox="1"/>
            <p:nvPr/>
          </p:nvSpPr>
          <p:spPr>
            <a:xfrm>
              <a:off x="3669" y="4907"/>
              <a:ext cx="1980" cy="503"/>
            </a:xfrm>
            <a:prstGeom prst="rect">
              <a:avLst/>
            </a:prstGeom>
            <a:noFill/>
            <a:ln w="9525">
              <a:noFill/>
            </a:ln>
          </p:spPr>
          <p:txBody>
            <a:bodyPr/>
            <a:p>
              <a:r>
                <a:rPr lang="zh-CN" altLang="en-US" sz="1000">
                  <a:latin typeface="黑体" panose="02010609060101010101" pitchFamily="49" charset="-122"/>
                  <a:ea typeface="黑体" panose="02010609060101010101" pitchFamily="49" charset="-122"/>
                </a:rPr>
                <a:t>物 理 特 性</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276" name="文本框 1073743275"/>
            <p:cNvSpPr txBox="1"/>
            <p:nvPr/>
          </p:nvSpPr>
          <p:spPr>
            <a:xfrm>
              <a:off x="5096" y="2606"/>
              <a:ext cx="540" cy="1560"/>
            </a:xfrm>
            <a:prstGeom prst="rect">
              <a:avLst/>
            </a:prstGeom>
            <a:noFill/>
            <a:ln w="9525">
              <a:noFill/>
            </a:ln>
          </p:spPr>
          <p:txBody>
            <a:bodyPr/>
            <a:p>
              <a:r>
                <a:rPr lang="zh-CN" altLang="en-US" sz="1000">
                  <a:latin typeface="黑体" panose="02010609060101010101" pitchFamily="49" charset="-122"/>
                  <a:ea typeface="黑体" panose="02010609060101010101" pitchFamily="49" charset="-122"/>
                </a:rPr>
                <a:t>功</a:t>
              </a:r>
              <a:r>
                <a:rPr lang="zh-CN" altLang="en-US" sz="1200">
                  <a:latin typeface="黑体" panose="02010609060101010101" pitchFamily="49" charset="-122"/>
                  <a:ea typeface="黑体" panose="02010609060101010101" pitchFamily="49" charset="-122"/>
                </a:rPr>
                <a:t>能特性</a:t>
              </a:r>
              <a:endParaRPr lang="zh-CN" altLang="en-US"/>
            </a:p>
            <a:p>
              <a:endParaRPr lang="zh-CN" altLang="en-US"/>
            </a:p>
          </p:txBody>
        </p:sp>
        <p:sp>
          <p:nvSpPr>
            <p:cNvPr id="1073743277" name="文本框 1073743276"/>
            <p:cNvSpPr txBox="1"/>
            <p:nvPr/>
          </p:nvSpPr>
          <p:spPr>
            <a:xfrm>
              <a:off x="3580" y="3594"/>
              <a:ext cx="1980" cy="503"/>
            </a:xfrm>
            <a:prstGeom prst="rect">
              <a:avLst/>
            </a:prstGeom>
            <a:noFill/>
            <a:ln w="9525">
              <a:noFill/>
            </a:ln>
          </p:spPr>
          <p:txBody>
            <a:bodyPr/>
            <a:p>
              <a:r>
                <a:rPr lang="zh-CN" altLang="en-US" sz="1200">
                  <a:latin typeface="黑体" panose="02010609060101010101" pitchFamily="49" charset="-122"/>
                  <a:ea typeface="黑体" panose="02010609060101010101" pitchFamily="49" charset="-122"/>
                </a:rPr>
                <a:t>功能名称</a:t>
              </a:r>
              <a:endParaRPr lang="zh-CN" altLang="en-US" sz="1200">
                <a:latin typeface="黑体" panose="02010609060101010101" pitchFamily="49" charset="-122"/>
                <a:ea typeface="黑体" panose="02010609060101010101" pitchFamily="49" charset="-122"/>
              </a:endParaRPr>
            </a:p>
            <a:p>
              <a:endParaRPr lang="zh-CN" altLang="en-US"/>
            </a:p>
          </p:txBody>
        </p:sp>
      </p:grpSp>
      <p:sp>
        <p:nvSpPr>
          <p:cNvPr id="10" name="文本框 9"/>
          <p:cNvSpPr txBox="1"/>
          <p:nvPr/>
        </p:nvSpPr>
        <p:spPr>
          <a:xfrm>
            <a:off x="8246110" y="5915660"/>
            <a:ext cx="2272030"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3-3-2</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功能定义过程</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546225" y="1162685"/>
            <a:ext cx="6428105" cy="398780"/>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现以铁皮外壳的暖水瓶为例，说明功能定义的方法。</a:t>
            </a:r>
            <a:endParaRPr lang="zh-CN" altLang="en-US" sz="2000">
              <a:latin typeface="黑体" panose="02010609060101010101" pitchFamily="49" charset="-122"/>
              <a:ea typeface="黑体" panose="02010609060101010101" pitchFamily="49" charset="-122"/>
            </a:endParaRPr>
          </a:p>
        </p:txBody>
      </p:sp>
      <p:graphicFrame>
        <p:nvGraphicFramePr>
          <p:cNvPr id="2" name="表格 1"/>
          <p:cNvGraphicFramePr/>
          <p:nvPr/>
        </p:nvGraphicFramePr>
        <p:xfrm>
          <a:off x="1829435" y="1729105"/>
          <a:ext cx="8533130" cy="4069080"/>
        </p:xfrm>
        <a:graphic>
          <a:graphicData uri="http://schemas.openxmlformats.org/drawingml/2006/table">
            <a:tbl>
              <a:tblPr firstRow="1" bandRow="1">
                <a:tableStyleId>{5C22544A-7EE6-4342-B048-85BDC9FD1C3A}</a:tableStyleId>
              </a:tblPr>
              <a:tblGrid>
                <a:gridCol w="4266565"/>
                <a:gridCol w="4266565"/>
              </a:tblGrid>
              <a:tr h="381000">
                <a:tc>
                  <a:txBody>
                    <a:bodyPr/>
                    <a:p>
                      <a:pPr algn="ctr">
                        <a:buNone/>
                      </a:pPr>
                      <a:r>
                        <a:rPr lang="zh-CN" altLang="en-US" sz="2000">
                          <a:latin typeface="黑体" panose="02010609060101010101" pitchFamily="49" charset="-122"/>
                          <a:ea typeface="黑体" panose="02010609060101010101" pitchFamily="49" charset="-122"/>
                        </a:rPr>
                        <a:t>产品及零部件名称</a:t>
                      </a:r>
                      <a:endParaRPr lang="zh-CN" altLang="en-US" sz="2000">
                        <a:latin typeface="黑体" panose="02010609060101010101" pitchFamily="49" charset="-122"/>
                        <a:ea typeface="黑体" panose="02010609060101010101" pitchFamily="49" charset="-122"/>
                      </a:endParaRPr>
                    </a:p>
                  </a:txBody>
                  <a:tcPr/>
                </a:tc>
                <a:tc>
                  <a:txBody>
                    <a:bodyPr/>
                    <a:p>
                      <a:pPr>
                        <a:buNone/>
                      </a:pPr>
                      <a:r>
                        <a:rPr lang="zh-CN" altLang="en-US"/>
                        <a:t>功能定义</a:t>
                      </a:r>
                      <a:endParaRPr lang="zh-CN" altLang="en-US"/>
                    </a:p>
                  </a:txBody>
                  <a:tcPr/>
                </a:tc>
              </a:tr>
              <a:tr h="38100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暖水瓶</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保持温度</a:t>
                      </a:r>
                      <a:endParaRPr lang="zh-CN" altLang="en-US">
                        <a:latin typeface="黑体" panose="02010609060101010101" pitchFamily="49" charset="-122"/>
                        <a:ea typeface="黑体" panose="02010609060101010101" pitchFamily="49" charset="-122"/>
                      </a:endParaRPr>
                    </a:p>
                  </a:txBody>
                  <a:tcPr/>
                </a:tc>
              </a:tr>
              <a:tr h="38100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瓶胆</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减少热传导，减少热辐射</a:t>
                      </a:r>
                      <a:endParaRPr lang="zh-CN" altLang="en-US">
                        <a:latin typeface="黑体" panose="02010609060101010101" pitchFamily="49" charset="-122"/>
                        <a:ea typeface="黑体" panose="02010609060101010101" pitchFamily="49" charset="-122"/>
                      </a:endParaRPr>
                    </a:p>
                  </a:txBody>
                  <a:tcPr/>
                </a:tc>
              </a:tr>
              <a:tr h="41148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瓶外盖</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保持清洁</a:t>
                      </a:r>
                      <a:endParaRPr lang="zh-CN" altLang="en-US">
                        <a:latin typeface="黑体" panose="02010609060101010101" pitchFamily="49" charset="-122"/>
                        <a:ea typeface="黑体" panose="02010609060101010101" pitchFamily="49" charset="-122"/>
                      </a:endParaRPr>
                    </a:p>
                  </a:txBody>
                  <a:tcPr/>
                </a:tc>
              </a:tr>
              <a:tr h="39624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瓶塞</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减少对流</a:t>
                      </a:r>
                      <a:endParaRPr lang="zh-CN" altLang="en-US">
                        <a:latin typeface="黑体" panose="02010609060101010101" pitchFamily="49" charset="-122"/>
                        <a:ea typeface="黑体" panose="02010609060101010101" pitchFamily="49" charset="-122"/>
                      </a:endParaRPr>
                    </a:p>
                  </a:txBody>
                  <a:tcPr/>
                </a:tc>
              </a:tr>
              <a:tr h="381000">
                <a:tc>
                  <a:txBody>
                    <a:bodyPr/>
                    <a:p>
                      <a:pPr algn="ctr">
                        <a:lnSpc>
                          <a:spcPct val="160000"/>
                        </a:lnSpc>
                        <a:buNone/>
                      </a:pPr>
                      <a:r>
                        <a:rPr lang="zh-CN" altLang="en-US" sz="2000" b="1">
                          <a:solidFill>
                            <a:schemeClr val="tx1"/>
                          </a:solidFill>
                          <a:latin typeface="黑体" panose="02010609060101010101" pitchFamily="49" charset="-122"/>
                          <a:ea typeface="黑体" panose="02010609060101010101" pitchFamily="49" charset="-122"/>
                        </a:rPr>
                        <a:t>瓶外壳</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支持瓶胆、保护瓶胆、固定瓶胆、增加美观</a:t>
                      </a:r>
                      <a:endParaRPr lang="zh-CN" altLang="en-US">
                        <a:latin typeface="黑体" panose="02010609060101010101" pitchFamily="49" charset="-122"/>
                        <a:ea typeface="黑体" panose="02010609060101010101" pitchFamily="49" charset="-122"/>
                      </a:endParaRPr>
                    </a:p>
                  </a:txBody>
                  <a:tcPr/>
                </a:tc>
              </a:tr>
              <a:tr h="38100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瓶嘴</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方便使用</a:t>
                      </a:r>
                      <a:endParaRPr lang="zh-CN" altLang="en-US">
                        <a:latin typeface="黑体" panose="02010609060101010101" pitchFamily="49" charset="-122"/>
                        <a:ea typeface="黑体" panose="02010609060101010101" pitchFamily="49" charset="-122"/>
                      </a:endParaRPr>
                    </a:p>
                  </a:txBody>
                  <a:tcPr/>
                </a:tc>
              </a:tr>
              <a:tr h="640080">
                <a:tc>
                  <a:txBody>
                    <a:bodyPr/>
                    <a:p>
                      <a:pPr algn="ctr">
                        <a:lnSpc>
                          <a:spcPct val="170000"/>
                        </a:lnSpc>
                        <a:buNone/>
                      </a:pPr>
                      <a:r>
                        <a:rPr lang="zh-CN" altLang="en-US" sz="2000" b="1">
                          <a:solidFill>
                            <a:schemeClr val="tx1"/>
                          </a:solidFill>
                          <a:latin typeface="黑体" panose="02010609060101010101" pitchFamily="49" charset="-122"/>
                          <a:ea typeface="黑体" panose="02010609060101010101" pitchFamily="49" charset="-122"/>
                        </a:rPr>
                        <a:t>底托</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支持瓶胆、保护瓶胆、固定瓶胆、增加美观</a:t>
                      </a:r>
                      <a:endParaRPr lang="zh-CN" altLang="en-US">
                        <a:latin typeface="黑体" panose="02010609060101010101" pitchFamily="49" charset="-122"/>
                        <a:ea typeface="黑体" panose="02010609060101010101" pitchFamily="49" charset="-122"/>
                      </a:endParaRPr>
                    </a:p>
                  </a:txBody>
                  <a:tcPr/>
                </a:tc>
              </a:tr>
              <a:tr h="381000">
                <a:tc>
                  <a:txBody>
                    <a:bodyPr/>
                    <a:p>
                      <a:pPr algn="ctr">
                        <a:buNone/>
                      </a:pPr>
                      <a:r>
                        <a:rPr lang="zh-CN" altLang="en-US" sz="2000" b="1">
                          <a:solidFill>
                            <a:schemeClr val="tx1"/>
                          </a:solidFill>
                          <a:latin typeface="黑体" panose="02010609060101010101" pitchFamily="49" charset="-122"/>
                          <a:ea typeface="黑体" panose="02010609060101010101" pitchFamily="49" charset="-122"/>
                        </a:rPr>
                        <a:t>把手</a:t>
                      </a:r>
                      <a:endParaRPr lang="zh-CN" altLang="en-US" sz="2000" b="1">
                        <a:solidFill>
                          <a:schemeClr val="tx1"/>
                        </a:solidFill>
                        <a:latin typeface="黑体" panose="02010609060101010101" pitchFamily="49" charset="-122"/>
                        <a:ea typeface="黑体" panose="02010609060101010101" pitchFamily="49" charset="-122"/>
                      </a:endParaRPr>
                    </a:p>
                  </a:txBody>
                  <a:tcPr/>
                </a:tc>
                <a:tc>
                  <a:txBody>
                    <a:bodyPr/>
                    <a:p>
                      <a:pPr algn="ctr">
                        <a:buNone/>
                      </a:pPr>
                      <a:r>
                        <a:rPr lang="zh-CN" altLang="en-US">
                          <a:latin typeface="黑体" panose="02010609060101010101" pitchFamily="49" charset="-122"/>
                          <a:ea typeface="黑体" panose="02010609060101010101" pitchFamily="49" charset="-122"/>
                        </a:rPr>
                        <a:t>方便使用，增加美观</a:t>
                      </a:r>
                      <a:endParaRPr lang="zh-CN" altLang="en-US">
                        <a:latin typeface="黑体" panose="02010609060101010101" pitchFamily="49" charset="-122"/>
                        <a:ea typeface="黑体" panose="02010609060101010101" pitchFamily="49" charset="-122"/>
                      </a:endParaRPr>
                    </a:p>
                  </a:txBody>
                  <a:tcPr/>
                </a:tc>
              </a:tr>
            </a:tbl>
          </a:graphicData>
        </a:graphic>
      </p:graphicFrame>
      <p:sp>
        <p:nvSpPr>
          <p:cNvPr id="100" name="文本框 99"/>
          <p:cNvSpPr txBox="1"/>
          <p:nvPr/>
        </p:nvSpPr>
        <p:spPr>
          <a:xfrm>
            <a:off x="4721860" y="5890260"/>
            <a:ext cx="2748915"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表</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暖水瓶功能定义表</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4394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rPr>
              <a:t>（2）功能整理</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文本框 5"/>
          <p:cNvSpPr txBox="1"/>
          <p:nvPr/>
        </p:nvSpPr>
        <p:spPr>
          <a:xfrm>
            <a:off x="1416050" y="2557780"/>
            <a:ext cx="9360535" cy="1383665"/>
          </a:xfrm>
          <a:prstGeom prst="rect">
            <a:avLst/>
          </a:prstGeom>
          <a:noFill/>
          <a:ln w="9525">
            <a:noFill/>
          </a:ln>
        </p:spPr>
        <p:txBody>
          <a:bodyPr wrap="square">
            <a:spAutoFit/>
          </a:bodyPr>
          <a:p>
            <a:pPr algn="l">
              <a:lnSpc>
                <a:spcPct val="140000"/>
              </a:lnSpc>
            </a:pPr>
            <a:r>
              <a:rPr lang="en-US" altLang="zh-CN" sz="2000" b="0">
                <a:latin typeface="黑体" panose="02010609060101010101" pitchFamily="49" charset="-122"/>
                <a:ea typeface="黑体" panose="02010609060101010101" pitchFamily="49" charset="-122"/>
              </a:rPr>
              <a:t>    功能整理，就是对已定义出的产品及其零部件的功能进行分析、整理，明确其相互关系，排列出功能系统图。功能整理的目的在于通过功能的分析，发现不必要功能，取消承担的零部件，并为功能价值的定量评价作好准备。</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569085" y="1051560"/>
            <a:ext cx="8139430" cy="398780"/>
          </a:xfrm>
          <a:prstGeom prst="rect">
            <a:avLst/>
          </a:prstGeom>
          <a:noFill/>
        </p:spPr>
        <p:txBody>
          <a:bodyPr wrap="square" rtlCol="0">
            <a:spAutoFit/>
          </a:bodyPr>
          <a:p>
            <a:r>
              <a:rPr lang="zh-CN" altLang="en-US" sz="2000">
                <a:latin typeface="黑体" panose="02010609060101010101" pitchFamily="49" charset="-122"/>
                <a:ea typeface="黑体" panose="02010609060101010101" pitchFamily="49" charset="-122"/>
              </a:rPr>
              <a:t>同样以暖水瓶为例，在对其功能定义的基础上，对其功能整理如下：</a:t>
            </a:r>
            <a:endParaRPr lang="zh-CN" altLang="en-US" sz="2000">
              <a:latin typeface="黑体" panose="02010609060101010101" pitchFamily="49" charset="-122"/>
              <a:ea typeface="黑体" panose="02010609060101010101" pitchFamily="49" charset="-122"/>
            </a:endParaRPr>
          </a:p>
        </p:txBody>
      </p:sp>
      <p:grpSp>
        <p:nvGrpSpPr>
          <p:cNvPr id="1073743075" name="组合 1073743074"/>
          <p:cNvGrpSpPr>
            <a:grpSpLocks noRot="1" noChangeAspect="1"/>
          </p:cNvGrpSpPr>
          <p:nvPr/>
        </p:nvGrpSpPr>
        <p:grpSpPr>
          <a:xfrm>
            <a:off x="4129405" y="1614170"/>
            <a:ext cx="4968240" cy="4135120"/>
            <a:chOff x="2295" y="1762"/>
            <a:chExt cx="8310" cy="6916"/>
          </a:xfrm>
        </p:grpSpPr>
        <p:sp>
          <p:nvSpPr>
            <p:cNvPr id="2" name="矩形 1"/>
            <p:cNvSpPr>
              <a:spLocks noRot="1" noChangeAspect="1" noTextEdit="1"/>
            </p:cNvSpPr>
            <p:nvPr/>
          </p:nvSpPr>
          <p:spPr>
            <a:xfrm>
              <a:off x="2295" y="1762"/>
              <a:ext cx="8310" cy="6916"/>
            </a:xfrm>
            <a:prstGeom prst="rect">
              <a:avLst/>
            </a:prstGeom>
            <a:noFill/>
            <a:ln w="9525">
              <a:noFill/>
            </a:ln>
          </p:spPr>
          <p:txBody>
            <a:bodyPr/>
            <a:p>
              <a:endParaRPr lang="zh-CN" altLang="en-US"/>
            </a:p>
          </p:txBody>
        </p:sp>
        <p:sp>
          <p:nvSpPr>
            <p:cNvPr id="1073743077" name="流程图: 过程 1073743076"/>
            <p:cNvSpPr/>
            <p:nvPr/>
          </p:nvSpPr>
          <p:spPr>
            <a:xfrm>
              <a:off x="2295" y="4733"/>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78" name="文本框 1073743077"/>
            <p:cNvSpPr txBox="1"/>
            <p:nvPr/>
          </p:nvSpPr>
          <p:spPr>
            <a:xfrm>
              <a:off x="2295" y="4771"/>
              <a:ext cx="1764"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保持温度</a:t>
              </a:r>
              <a:endParaRPr lang="zh-CN" altLang="en-US" sz="1200">
                <a:latin typeface="黑体" panose="02010609060101010101" pitchFamily="49" charset="-122"/>
                <a:ea typeface="黑体" panose="02010609060101010101" pitchFamily="49" charset="-122"/>
              </a:endParaRPr>
            </a:p>
            <a:p>
              <a:endParaRPr lang="zh-CN" altLang="en-US"/>
            </a:p>
          </p:txBody>
        </p:sp>
        <p:sp>
          <p:nvSpPr>
            <p:cNvPr id="1073743079" name="文本框 1073743078"/>
            <p:cNvSpPr txBox="1"/>
            <p:nvPr/>
          </p:nvSpPr>
          <p:spPr>
            <a:xfrm>
              <a:off x="4215" y="2541"/>
              <a:ext cx="1381"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减少散热</a:t>
              </a:r>
              <a:endParaRPr lang="zh-CN" altLang="en-US"/>
            </a:p>
            <a:p>
              <a:endParaRPr lang="zh-CN" altLang="en-US"/>
            </a:p>
          </p:txBody>
        </p:sp>
        <p:sp>
          <p:nvSpPr>
            <p:cNvPr id="1073743080" name="文本框 1073743079"/>
            <p:cNvSpPr txBox="1"/>
            <p:nvPr/>
          </p:nvSpPr>
          <p:spPr>
            <a:xfrm>
              <a:off x="4305" y="6053"/>
              <a:ext cx="1320" cy="480"/>
            </a:xfrm>
            <a:prstGeom prst="rect">
              <a:avLst/>
            </a:prstGeom>
            <a:noFill/>
            <a:ln w="9525">
              <a:noFill/>
            </a:ln>
          </p:spPr>
          <p:txBody>
            <a:bodyPr wrap="square"/>
            <a:p>
              <a:r>
                <a:rPr lang="zh-CN" altLang="en-US" sz="1000">
                  <a:latin typeface="黑体" panose="02010609060101010101" pitchFamily="49" charset="-122"/>
                  <a:ea typeface="黑体" panose="02010609060101010101" pitchFamily="49" charset="-122"/>
                </a:rPr>
                <a:t>方便安装</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081" name="文本框 1073743080"/>
            <p:cNvSpPr txBox="1"/>
            <p:nvPr/>
          </p:nvSpPr>
          <p:spPr>
            <a:xfrm>
              <a:off x="4275" y="7497"/>
              <a:ext cx="1320" cy="480"/>
            </a:xfrm>
            <a:prstGeom prst="rect">
              <a:avLst/>
            </a:prstGeom>
            <a:noFill/>
            <a:ln w="9525">
              <a:noFill/>
            </a:ln>
          </p:spPr>
          <p:txBody>
            <a:bodyPr wrap="square"/>
            <a:p>
              <a:r>
                <a:rPr lang="zh-CN" altLang="en-US" sz="1000">
                  <a:latin typeface="黑体" panose="02010609060101010101" pitchFamily="49" charset="-122"/>
                  <a:ea typeface="黑体" panose="02010609060101010101" pitchFamily="49" charset="-122"/>
                </a:rPr>
                <a:t>保持清洁</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082" name="文本框 1073743081"/>
            <p:cNvSpPr txBox="1"/>
            <p:nvPr/>
          </p:nvSpPr>
          <p:spPr>
            <a:xfrm>
              <a:off x="6585" y="4748"/>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保护瓶胆</a:t>
              </a:r>
              <a:endParaRPr lang="zh-CN" altLang="en-US"/>
            </a:p>
            <a:p>
              <a:endParaRPr lang="zh-CN" altLang="en-US"/>
            </a:p>
          </p:txBody>
        </p:sp>
        <p:sp>
          <p:nvSpPr>
            <p:cNvPr id="1073743083" name="文本框 1073743082"/>
            <p:cNvSpPr txBox="1"/>
            <p:nvPr/>
          </p:nvSpPr>
          <p:spPr>
            <a:xfrm>
              <a:off x="4288" y="8193"/>
              <a:ext cx="1320" cy="480"/>
            </a:xfrm>
            <a:prstGeom prst="rect">
              <a:avLst/>
            </a:prstGeom>
            <a:noFill/>
            <a:ln w="9525">
              <a:noFill/>
            </a:ln>
          </p:spPr>
          <p:txBody>
            <a:bodyPr wrap="square"/>
            <a:p>
              <a:r>
                <a:rPr lang="zh-CN" altLang="en-US" sz="1000">
                  <a:latin typeface="黑体" panose="02010609060101010101" pitchFamily="49" charset="-122"/>
                  <a:ea typeface="黑体" panose="02010609060101010101" pitchFamily="49" charset="-122"/>
                </a:rPr>
                <a:t>增加美观</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084" name="文本框 1073743083"/>
            <p:cNvSpPr txBox="1"/>
            <p:nvPr/>
          </p:nvSpPr>
          <p:spPr>
            <a:xfrm>
              <a:off x="4288" y="6788"/>
              <a:ext cx="1320" cy="480"/>
            </a:xfrm>
            <a:prstGeom prst="rect">
              <a:avLst/>
            </a:prstGeom>
            <a:noFill/>
            <a:ln w="9525">
              <a:noFill/>
            </a:ln>
          </p:spPr>
          <p:txBody>
            <a:bodyPr wrap="square"/>
            <a:p>
              <a:r>
                <a:rPr lang="zh-CN" altLang="en-US" sz="1000">
                  <a:latin typeface="黑体" panose="02010609060101010101" pitchFamily="49" charset="-122"/>
                  <a:ea typeface="黑体" panose="02010609060101010101" pitchFamily="49" charset="-122"/>
                </a:rPr>
                <a:t>方便使用</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085" name="文本框 1073743084"/>
            <p:cNvSpPr txBox="1"/>
            <p:nvPr/>
          </p:nvSpPr>
          <p:spPr>
            <a:xfrm>
              <a:off x="4224" y="4741"/>
              <a:ext cx="1977"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维护瓶胆</a:t>
              </a:r>
              <a:endParaRPr lang="zh-CN" altLang="en-US"/>
            </a:p>
            <a:p>
              <a:endParaRPr lang="zh-CN" altLang="en-US"/>
            </a:p>
          </p:txBody>
        </p:sp>
        <p:sp>
          <p:nvSpPr>
            <p:cNvPr id="1073743086" name="文本框 1073743085"/>
            <p:cNvSpPr txBox="1"/>
            <p:nvPr/>
          </p:nvSpPr>
          <p:spPr>
            <a:xfrm>
              <a:off x="6479" y="1836"/>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减少热传导</a:t>
              </a:r>
              <a:endParaRPr lang="zh-CN" altLang="en-US"/>
            </a:p>
            <a:p>
              <a:endParaRPr lang="zh-CN" altLang="en-US"/>
            </a:p>
          </p:txBody>
        </p:sp>
        <p:sp>
          <p:nvSpPr>
            <p:cNvPr id="1073743087" name="文本框 1073743086"/>
            <p:cNvSpPr txBox="1"/>
            <p:nvPr/>
          </p:nvSpPr>
          <p:spPr>
            <a:xfrm>
              <a:off x="6555" y="2506"/>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减少对流</a:t>
              </a:r>
              <a:endParaRPr lang="zh-CN" altLang="en-US"/>
            </a:p>
            <a:p>
              <a:endParaRPr lang="zh-CN" altLang="en-US"/>
            </a:p>
          </p:txBody>
        </p:sp>
        <p:sp>
          <p:nvSpPr>
            <p:cNvPr id="1073743088" name="文本框 1073743087"/>
            <p:cNvSpPr txBox="1"/>
            <p:nvPr/>
          </p:nvSpPr>
          <p:spPr>
            <a:xfrm>
              <a:off x="6475" y="3172"/>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减少热辐射</a:t>
              </a:r>
              <a:endParaRPr lang="zh-CN" altLang="en-US"/>
            </a:p>
            <a:p>
              <a:endParaRPr lang="zh-CN" altLang="en-US"/>
            </a:p>
          </p:txBody>
        </p:sp>
        <p:sp>
          <p:nvSpPr>
            <p:cNvPr id="1073743089" name="文本框 1073743088"/>
            <p:cNvSpPr txBox="1"/>
            <p:nvPr/>
          </p:nvSpPr>
          <p:spPr>
            <a:xfrm>
              <a:off x="6585" y="4060"/>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固定瓶胆</a:t>
              </a:r>
              <a:endParaRPr lang="zh-CN" altLang="en-US"/>
            </a:p>
            <a:p>
              <a:endParaRPr lang="zh-CN" altLang="en-US"/>
            </a:p>
          </p:txBody>
        </p:sp>
        <p:sp>
          <p:nvSpPr>
            <p:cNvPr id="1073743090" name="文本框 1073743089"/>
            <p:cNvSpPr txBox="1"/>
            <p:nvPr/>
          </p:nvSpPr>
          <p:spPr>
            <a:xfrm>
              <a:off x="6585" y="5468"/>
              <a:ext cx="1800" cy="480"/>
            </a:xfrm>
            <a:prstGeom prst="rect">
              <a:avLst/>
            </a:prstGeom>
            <a:noFill/>
            <a:ln w="9525">
              <a:noFill/>
            </a:ln>
          </p:spPr>
          <p:txBody>
            <a:bodyPr wrap="square"/>
            <a:p>
              <a:r>
                <a:rPr lang="zh-CN" altLang="en-US" sz="1200">
                  <a:latin typeface="黑体" panose="02010609060101010101" pitchFamily="49" charset="-122"/>
                  <a:ea typeface="黑体" panose="02010609060101010101" pitchFamily="49" charset="-122"/>
                </a:rPr>
                <a:t>支持瓶胆</a:t>
              </a:r>
              <a:endParaRPr lang="zh-CN" altLang="en-US"/>
            </a:p>
            <a:p>
              <a:endParaRPr lang="zh-CN" altLang="en-US"/>
            </a:p>
          </p:txBody>
        </p:sp>
        <p:sp>
          <p:nvSpPr>
            <p:cNvPr id="1073743091" name="流程图: 过程 1073743090"/>
            <p:cNvSpPr/>
            <p:nvPr/>
          </p:nvSpPr>
          <p:spPr>
            <a:xfrm>
              <a:off x="4215" y="2467"/>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2" name="流程图: 过程 1073743091"/>
            <p:cNvSpPr/>
            <p:nvPr/>
          </p:nvSpPr>
          <p:spPr>
            <a:xfrm>
              <a:off x="4215" y="4703"/>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3" name="流程图: 过程 1073743092"/>
            <p:cNvSpPr/>
            <p:nvPr/>
          </p:nvSpPr>
          <p:spPr>
            <a:xfrm>
              <a:off x="4215" y="6023"/>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4" name="流程图: 过程 1073743093"/>
            <p:cNvSpPr/>
            <p:nvPr/>
          </p:nvSpPr>
          <p:spPr>
            <a:xfrm>
              <a:off x="4214" y="6729"/>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5" name="流程图: 过程 1073743094"/>
            <p:cNvSpPr/>
            <p:nvPr/>
          </p:nvSpPr>
          <p:spPr>
            <a:xfrm>
              <a:off x="4215" y="7433"/>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6" name="流程图: 过程 1073743095"/>
            <p:cNvSpPr/>
            <p:nvPr/>
          </p:nvSpPr>
          <p:spPr>
            <a:xfrm>
              <a:off x="4215" y="8123"/>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7" name="流程图: 过程 1073743096"/>
            <p:cNvSpPr/>
            <p:nvPr/>
          </p:nvSpPr>
          <p:spPr>
            <a:xfrm>
              <a:off x="6555" y="1762"/>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8" name="流程图: 过程 1073743097"/>
            <p:cNvSpPr/>
            <p:nvPr/>
          </p:nvSpPr>
          <p:spPr>
            <a:xfrm>
              <a:off x="6555" y="2467"/>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099" name="流程图: 过程 1073743098"/>
            <p:cNvSpPr/>
            <p:nvPr/>
          </p:nvSpPr>
          <p:spPr>
            <a:xfrm>
              <a:off x="6540" y="3128"/>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100" name="流程图: 过程 1073743099"/>
            <p:cNvSpPr/>
            <p:nvPr/>
          </p:nvSpPr>
          <p:spPr>
            <a:xfrm>
              <a:off x="6586" y="4007"/>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101" name="流程图: 过程 1073743100"/>
            <p:cNvSpPr/>
            <p:nvPr/>
          </p:nvSpPr>
          <p:spPr>
            <a:xfrm>
              <a:off x="6571" y="4702"/>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sp>
          <p:nvSpPr>
            <p:cNvPr id="1073743102" name="流程图: 过程 1073743101"/>
            <p:cNvSpPr/>
            <p:nvPr/>
          </p:nvSpPr>
          <p:spPr>
            <a:xfrm>
              <a:off x="6571" y="5394"/>
              <a:ext cx="1305" cy="555"/>
            </a:xfrm>
            <a:prstGeom prst="flowChartProcess">
              <a:avLst/>
            </a:prstGeom>
            <a:noFill/>
            <a:ln w="9525" cap="flat" cmpd="sng">
              <a:solidFill>
                <a:srgbClr val="000000"/>
              </a:solidFill>
              <a:prstDash val="solid"/>
              <a:miter/>
              <a:headEnd type="none" w="med" len="med"/>
              <a:tailEnd type="none" w="med" len="med"/>
            </a:ln>
          </p:spPr>
          <p:txBody>
            <a:bodyPr/>
            <a:p>
              <a:endParaRPr lang="zh-CN" altLang="en-US"/>
            </a:p>
          </p:txBody>
        </p:sp>
        <p:cxnSp>
          <p:nvCxnSpPr>
            <p:cNvPr id="1073743103" name="直接箭头连接符 1073743102"/>
            <p:cNvCxnSpPr/>
            <p:nvPr/>
          </p:nvCxnSpPr>
          <p:spPr>
            <a:xfrm>
              <a:off x="3795" y="2746"/>
              <a:ext cx="1" cy="5655"/>
            </a:xfrm>
            <a:prstGeom prst="straightConnector1">
              <a:avLst/>
            </a:prstGeom>
            <a:ln w="9525" cap="flat" cmpd="sng">
              <a:solidFill>
                <a:srgbClr val="000000"/>
              </a:solidFill>
              <a:prstDash val="solid"/>
              <a:headEnd type="none" w="med" len="med"/>
              <a:tailEnd type="none" w="med" len="med"/>
            </a:ln>
          </p:spPr>
        </p:cxnSp>
        <p:cxnSp>
          <p:nvCxnSpPr>
            <p:cNvPr id="1073743104" name="直接箭头连接符 1073743103"/>
            <p:cNvCxnSpPr/>
            <p:nvPr/>
          </p:nvCxnSpPr>
          <p:spPr>
            <a:xfrm>
              <a:off x="3795" y="2744"/>
              <a:ext cx="420" cy="1"/>
            </a:xfrm>
            <a:prstGeom prst="straightConnector1">
              <a:avLst/>
            </a:prstGeom>
            <a:ln w="9525" cap="flat" cmpd="sng">
              <a:solidFill>
                <a:srgbClr val="000000"/>
              </a:solidFill>
              <a:prstDash val="solid"/>
              <a:headEnd type="none" w="med" len="med"/>
              <a:tailEnd type="none" w="med" len="med"/>
            </a:ln>
          </p:spPr>
        </p:cxnSp>
        <p:cxnSp>
          <p:nvCxnSpPr>
            <p:cNvPr id="1073743105" name="直接箭头连接符 1073743104"/>
            <p:cNvCxnSpPr/>
            <p:nvPr/>
          </p:nvCxnSpPr>
          <p:spPr>
            <a:xfrm flipH="1">
              <a:off x="3795" y="4981"/>
              <a:ext cx="420" cy="0"/>
            </a:xfrm>
            <a:prstGeom prst="straightConnector1">
              <a:avLst/>
            </a:prstGeom>
            <a:ln w="9525" cap="flat" cmpd="sng">
              <a:solidFill>
                <a:srgbClr val="000000"/>
              </a:solidFill>
              <a:prstDash val="solid"/>
              <a:headEnd type="none" w="med" len="med"/>
              <a:tailEnd type="none" w="med" len="med"/>
            </a:ln>
          </p:spPr>
        </p:cxnSp>
        <p:cxnSp>
          <p:nvCxnSpPr>
            <p:cNvPr id="1073743106" name="直接箭头连接符 1073743105"/>
            <p:cNvCxnSpPr/>
            <p:nvPr/>
          </p:nvCxnSpPr>
          <p:spPr>
            <a:xfrm flipH="1">
              <a:off x="3796" y="6301"/>
              <a:ext cx="419" cy="0"/>
            </a:xfrm>
            <a:prstGeom prst="straightConnector1">
              <a:avLst/>
            </a:prstGeom>
            <a:ln w="9525" cap="flat" cmpd="sng">
              <a:solidFill>
                <a:srgbClr val="000000"/>
              </a:solidFill>
              <a:prstDash val="solid"/>
              <a:headEnd type="none" w="med" len="med"/>
              <a:tailEnd type="none" w="med" len="med"/>
            </a:ln>
          </p:spPr>
        </p:cxnSp>
        <p:cxnSp>
          <p:nvCxnSpPr>
            <p:cNvPr id="1073743107" name="直接箭头连接符 1073743106"/>
            <p:cNvCxnSpPr/>
            <p:nvPr/>
          </p:nvCxnSpPr>
          <p:spPr>
            <a:xfrm flipH="1">
              <a:off x="3795" y="7006"/>
              <a:ext cx="420" cy="0"/>
            </a:xfrm>
            <a:prstGeom prst="straightConnector1">
              <a:avLst/>
            </a:prstGeom>
            <a:ln w="9525" cap="flat" cmpd="sng">
              <a:solidFill>
                <a:srgbClr val="000000"/>
              </a:solidFill>
              <a:prstDash val="solid"/>
              <a:headEnd type="none" w="med" len="med"/>
              <a:tailEnd type="none" w="med" len="med"/>
            </a:ln>
          </p:spPr>
        </p:cxnSp>
        <p:cxnSp>
          <p:nvCxnSpPr>
            <p:cNvPr id="1073743108" name="直接箭头连接符 1073743107"/>
            <p:cNvCxnSpPr/>
            <p:nvPr/>
          </p:nvCxnSpPr>
          <p:spPr>
            <a:xfrm flipH="1">
              <a:off x="3796" y="7711"/>
              <a:ext cx="419" cy="0"/>
            </a:xfrm>
            <a:prstGeom prst="straightConnector1">
              <a:avLst/>
            </a:prstGeom>
            <a:ln w="9525" cap="flat" cmpd="sng">
              <a:solidFill>
                <a:srgbClr val="000000"/>
              </a:solidFill>
              <a:prstDash val="solid"/>
              <a:headEnd type="none" w="med" len="med"/>
              <a:tailEnd type="none" w="med" len="med"/>
            </a:ln>
          </p:spPr>
        </p:cxnSp>
        <p:cxnSp>
          <p:nvCxnSpPr>
            <p:cNvPr id="1073743109" name="直接箭头连接符 1073743108"/>
            <p:cNvCxnSpPr/>
            <p:nvPr/>
          </p:nvCxnSpPr>
          <p:spPr>
            <a:xfrm flipH="1">
              <a:off x="3796" y="8401"/>
              <a:ext cx="419" cy="0"/>
            </a:xfrm>
            <a:prstGeom prst="straightConnector1">
              <a:avLst/>
            </a:prstGeom>
            <a:ln w="9525" cap="flat" cmpd="sng">
              <a:solidFill>
                <a:srgbClr val="000000"/>
              </a:solidFill>
              <a:prstDash val="solid"/>
              <a:headEnd type="none" w="med" len="med"/>
              <a:tailEnd type="none" w="med" len="med"/>
            </a:ln>
          </p:spPr>
        </p:cxnSp>
        <p:cxnSp>
          <p:nvCxnSpPr>
            <p:cNvPr id="1073743110" name="直接箭头连接符 1073743109"/>
            <p:cNvCxnSpPr/>
            <p:nvPr/>
          </p:nvCxnSpPr>
          <p:spPr>
            <a:xfrm flipH="1">
              <a:off x="5520" y="2745"/>
              <a:ext cx="1035" cy="1"/>
            </a:xfrm>
            <a:prstGeom prst="straightConnector1">
              <a:avLst/>
            </a:prstGeom>
            <a:ln w="9525" cap="flat" cmpd="sng">
              <a:solidFill>
                <a:srgbClr val="000000"/>
              </a:solidFill>
              <a:prstDash val="solid"/>
              <a:headEnd type="none" w="med" len="med"/>
              <a:tailEnd type="none" w="med" len="med"/>
            </a:ln>
          </p:spPr>
        </p:cxnSp>
        <p:cxnSp>
          <p:nvCxnSpPr>
            <p:cNvPr id="1073743111" name="直接箭头连接符 1073743110"/>
            <p:cNvCxnSpPr/>
            <p:nvPr/>
          </p:nvCxnSpPr>
          <p:spPr>
            <a:xfrm flipH="1">
              <a:off x="6121" y="2040"/>
              <a:ext cx="434" cy="0"/>
            </a:xfrm>
            <a:prstGeom prst="straightConnector1">
              <a:avLst/>
            </a:prstGeom>
            <a:ln w="9525" cap="flat" cmpd="sng">
              <a:solidFill>
                <a:srgbClr val="000000"/>
              </a:solidFill>
              <a:prstDash val="solid"/>
              <a:headEnd type="none" w="med" len="med"/>
              <a:tailEnd type="none" w="med" len="med"/>
            </a:ln>
          </p:spPr>
        </p:cxnSp>
        <p:cxnSp>
          <p:nvCxnSpPr>
            <p:cNvPr id="1073743112" name="直接箭头连接符 1073743111"/>
            <p:cNvCxnSpPr/>
            <p:nvPr/>
          </p:nvCxnSpPr>
          <p:spPr>
            <a:xfrm>
              <a:off x="6121" y="2040"/>
              <a:ext cx="1" cy="1367"/>
            </a:xfrm>
            <a:prstGeom prst="straightConnector1">
              <a:avLst/>
            </a:prstGeom>
            <a:ln w="9525" cap="flat" cmpd="sng">
              <a:solidFill>
                <a:srgbClr val="000000"/>
              </a:solidFill>
              <a:prstDash val="solid"/>
              <a:headEnd type="none" w="med" len="med"/>
              <a:tailEnd type="none" w="med" len="med"/>
            </a:ln>
          </p:spPr>
        </p:cxnSp>
        <p:cxnSp>
          <p:nvCxnSpPr>
            <p:cNvPr id="1073743113" name="直接箭头连接符 1073743112"/>
            <p:cNvCxnSpPr/>
            <p:nvPr/>
          </p:nvCxnSpPr>
          <p:spPr>
            <a:xfrm flipH="1">
              <a:off x="6121" y="3406"/>
              <a:ext cx="419" cy="1"/>
            </a:xfrm>
            <a:prstGeom prst="straightConnector1">
              <a:avLst/>
            </a:prstGeom>
            <a:ln w="9525" cap="flat" cmpd="sng">
              <a:solidFill>
                <a:srgbClr val="000000"/>
              </a:solidFill>
              <a:prstDash val="solid"/>
              <a:headEnd type="none" w="med" len="med"/>
              <a:tailEnd type="none" w="med" len="med"/>
            </a:ln>
          </p:spPr>
        </p:cxnSp>
        <p:cxnSp>
          <p:nvCxnSpPr>
            <p:cNvPr id="1073743114" name="直接箭头连接符 1073743113"/>
            <p:cNvCxnSpPr/>
            <p:nvPr/>
          </p:nvCxnSpPr>
          <p:spPr>
            <a:xfrm flipV="1">
              <a:off x="5520" y="4980"/>
              <a:ext cx="1051" cy="1"/>
            </a:xfrm>
            <a:prstGeom prst="straightConnector1">
              <a:avLst/>
            </a:prstGeom>
            <a:ln w="9525" cap="flat" cmpd="sng">
              <a:solidFill>
                <a:srgbClr val="000000"/>
              </a:solidFill>
              <a:prstDash val="solid"/>
              <a:headEnd type="none" w="med" len="med"/>
              <a:tailEnd type="none" w="med" len="med"/>
            </a:ln>
          </p:spPr>
        </p:cxnSp>
        <p:cxnSp>
          <p:nvCxnSpPr>
            <p:cNvPr id="1073743115" name="直接箭头连接符 1073743114"/>
            <p:cNvCxnSpPr/>
            <p:nvPr/>
          </p:nvCxnSpPr>
          <p:spPr>
            <a:xfrm flipH="1">
              <a:off x="6134" y="4298"/>
              <a:ext cx="434" cy="1"/>
            </a:xfrm>
            <a:prstGeom prst="straightConnector1">
              <a:avLst/>
            </a:prstGeom>
            <a:ln w="9525" cap="flat" cmpd="sng">
              <a:solidFill>
                <a:srgbClr val="000000"/>
              </a:solidFill>
              <a:prstDash val="solid"/>
              <a:headEnd type="none" w="med" len="med"/>
              <a:tailEnd type="none" w="med" len="med"/>
            </a:ln>
          </p:spPr>
        </p:cxnSp>
        <p:cxnSp>
          <p:nvCxnSpPr>
            <p:cNvPr id="1073743116" name="直接箭头连接符 1073743115"/>
            <p:cNvCxnSpPr/>
            <p:nvPr/>
          </p:nvCxnSpPr>
          <p:spPr>
            <a:xfrm>
              <a:off x="6134" y="4298"/>
              <a:ext cx="1" cy="1367"/>
            </a:xfrm>
            <a:prstGeom prst="straightConnector1">
              <a:avLst/>
            </a:prstGeom>
            <a:ln w="9525" cap="flat" cmpd="sng">
              <a:solidFill>
                <a:srgbClr val="000000"/>
              </a:solidFill>
              <a:prstDash val="solid"/>
              <a:headEnd type="none" w="med" len="med"/>
              <a:tailEnd type="none" w="med" len="med"/>
            </a:ln>
          </p:spPr>
        </p:cxnSp>
        <p:cxnSp>
          <p:nvCxnSpPr>
            <p:cNvPr id="1073743117" name="直接箭头连接符 1073743116"/>
            <p:cNvCxnSpPr/>
            <p:nvPr/>
          </p:nvCxnSpPr>
          <p:spPr>
            <a:xfrm flipH="1">
              <a:off x="6134" y="5664"/>
              <a:ext cx="419" cy="1"/>
            </a:xfrm>
            <a:prstGeom prst="straightConnector1">
              <a:avLst/>
            </a:prstGeom>
            <a:ln w="9525" cap="flat" cmpd="sng">
              <a:solidFill>
                <a:srgbClr val="000000"/>
              </a:solidFill>
              <a:prstDash val="solid"/>
              <a:headEnd type="none" w="med" len="med"/>
              <a:tailEnd type="none" w="med" len="med"/>
            </a:ln>
          </p:spPr>
        </p:cxnSp>
      </p:grpSp>
      <p:sp>
        <p:nvSpPr>
          <p:cNvPr id="100" name="文本框 99"/>
          <p:cNvSpPr txBox="1"/>
          <p:nvPr/>
        </p:nvSpPr>
        <p:spPr>
          <a:xfrm>
            <a:off x="3333115" y="5977255"/>
            <a:ext cx="5080000" cy="337185"/>
          </a:xfrm>
          <a:prstGeom prst="rect">
            <a:avLst/>
          </a:prstGeom>
          <a:noFill/>
          <a:ln w="9525">
            <a:noFill/>
          </a:ln>
        </p:spPr>
        <p:txBody>
          <a:bodyPr>
            <a:spAutoFit/>
          </a:bodyPr>
          <a:p>
            <a:pPr indent="2286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3-3-3</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暖水瓶功能整理</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4394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rPr>
              <a:t>（3） 功能评价</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515745" y="2218055"/>
            <a:ext cx="9160510" cy="3107690"/>
          </a:xfrm>
          <a:prstGeom prst="rect">
            <a:avLst/>
          </a:prstGeom>
          <a:noFill/>
          <a:ln w="9525">
            <a:noFill/>
          </a:ln>
        </p:spPr>
        <p:txBody>
          <a:bodyPr wrap="square">
            <a:spAutoFit/>
          </a:bodyPr>
          <a:p>
            <a:pPr>
              <a:lnSpc>
                <a:spcPct val="140000"/>
              </a:lnSpc>
            </a:pPr>
            <a:r>
              <a:rPr lang="en-US" altLang="zh-CN" sz="2000" b="0">
                <a:latin typeface="黑体" panose="02010609060101010101" pitchFamily="49" charset="-122"/>
                <a:ea typeface="黑体" panose="02010609060101010101" pitchFamily="49" charset="-122"/>
              </a:rPr>
              <a:t>    功能评价是对某一功能的价值进行定量评价，明确了功能价值，就很容易知道价值改善的期待值。接下来就是从中选择价值低的功能领域作为改善对象，通过方案创造，改进功能的方法来提高其价值。</a:t>
            </a:r>
            <a:endParaRPr lang="en-US" altLang="zh-CN" sz="2000" b="0">
              <a:latin typeface="黑体" panose="02010609060101010101" pitchFamily="49" charset="-122"/>
              <a:ea typeface="黑体" panose="02010609060101010101" pitchFamily="49" charset="-122"/>
            </a:endParaRPr>
          </a:p>
          <a:p>
            <a:pPr>
              <a:lnSpc>
                <a:spcPct val="140000"/>
              </a:lnSpc>
            </a:pPr>
            <a:endParaRPr lang="en-US" altLang="zh-CN" sz="2000" b="0">
              <a:latin typeface="黑体" panose="02010609060101010101" pitchFamily="49" charset="-122"/>
              <a:ea typeface="黑体" panose="02010609060101010101" pitchFamily="49" charset="-122"/>
            </a:endParaRPr>
          </a:p>
          <a:p>
            <a:pPr>
              <a:lnSpc>
                <a:spcPct val="140000"/>
              </a:lnSpc>
            </a:pPr>
            <a:r>
              <a:rPr lang="en-US" altLang="zh-CN" sz="2000">
                <a:latin typeface="黑体" panose="02010609060101010101" pitchFamily="49" charset="-122"/>
                <a:ea typeface="黑体" panose="02010609060101010101" pitchFamily="49" charset="-122"/>
              </a:rPr>
              <a:t>    在产品的设计中，我们将利用价值分析来对产品的价值进行定量分析。产品的基本属性是功能，完成这一功能需要相应的成本，这就是说，在相同功能的条件下，使成本低一点，就能使产品的实用价值提高，使产品的竞争力增强。</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文本框 5"/>
          <p:cNvSpPr txBox="1"/>
          <p:nvPr/>
        </p:nvSpPr>
        <p:spPr>
          <a:xfrm>
            <a:off x="1362710" y="1508760"/>
            <a:ext cx="9465945" cy="5692775"/>
          </a:xfrm>
          <a:prstGeom prst="rect">
            <a:avLst/>
          </a:prstGeom>
          <a:noFill/>
          <a:ln w="9525">
            <a:noFill/>
          </a:ln>
        </p:spPr>
        <p:txBody>
          <a:bodyPr wrap="square">
            <a:spAutoFit/>
          </a:bodyPr>
          <a:p>
            <a:pPr algn="l">
              <a:lnSpc>
                <a:spcPct val="140000"/>
              </a:lnSpc>
              <a:buNone/>
            </a:pPr>
            <a:r>
              <a:rPr lang="en-US" altLang="zh-CN" sz="2000" b="0">
                <a:latin typeface="黑体" panose="02010609060101010101" pitchFamily="49" charset="-122"/>
                <a:ea typeface="黑体" panose="02010609060101010101" pitchFamily="49" charset="-122"/>
              </a:rPr>
              <a:t>价值公式V=f/c 其中，f代表功能重要性系数，或称功能系数；c代表成本系数，V代表功能价值系数。可以看出，当V=1时，说明零部件功能与成本相当，是合适的。如果V偏离1较远，则说明功能与成本不相当，需要作为价值工程的改进对象，加以分析研究和改进。也就是说，在一个产品或一个部件里，某零件的成本应与其功能相称。如果零件的成本很高，但它的功能在产品或部件中却处于次要的地位，则说明这个零件的成本偏高，有不合理的地方。相反，则说明功能可能有过剩或多于的现象，也应予改进。</a:t>
            </a:r>
            <a:endParaRPr lang="en-US" altLang="zh-CN" sz="2000" b="0">
              <a:latin typeface="黑体" panose="02010609060101010101" pitchFamily="49" charset="-122"/>
              <a:ea typeface="黑体" panose="02010609060101010101" pitchFamily="49" charset="-122"/>
            </a:endParaRPr>
          </a:p>
          <a:p>
            <a:pPr algn="l">
              <a:lnSpc>
                <a:spcPct val="140000"/>
              </a:lnSpc>
              <a:buNone/>
            </a:pPr>
            <a:endParaRPr lang="en-US" altLang="zh-CN" sz="2000" b="0">
              <a:latin typeface="黑体" panose="02010609060101010101" pitchFamily="49" charset="-122"/>
              <a:ea typeface="黑体" panose="02010609060101010101" pitchFamily="49" charset="-122"/>
            </a:endParaRPr>
          </a:p>
          <a:p>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837045" y="5363210"/>
            <a:ext cx="3652520" cy="368300"/>
          </a:xfrm>
          <a:prstGeom prst="rect">
            <a:avLst/>
          </a:prstGeom>
          <a:noFill/>
        </p:spPr>
        <p:txBody>
          <a:bodyPr wrap="square" rtlCol="0">
            <a:spAutoFit/>
          </a:bodyPr>
          <a:p>
            <a:r>
              <a:rPr lang="zh-CN" altLang="en-US" b="1">
                <a:solidFill>
                  <a:srgbClr val="FDB812"/>
                </a:solidFill>
              </a:rPr>
              <a:t>图3-1-2</a:t>
            </a:r>
            <a:r>
              <a:rPr lang="zh-CN" altLang="en-US">
                <a:solidFill>
                  <a:srgbClr val="FDB812"/>
                </a:solidFill>
              </a:rPr>
              <a:t>  </a:t>
            </a:r>
            <a:r>
              <a:rPr lang="zh-CN" altLang="en-US" sz="1600"/>
              <a:t>刘传凯工业设计产品手绘图</a:t>
            </a:r>
            <a:endParaRPr lang="zh-CN" altLang="en-US" sz="1600"/>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931545" y="1635125"/>
            <a:ext cx="4404995" cy="350520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当文字构思出现形象体时，应该用草图的形式迅速将其捕捉下来，因为某些灵感可能一闪而过，用草图进行记录并分析和完善是帮助设计师进行思考的重要步骤。</a:t>
            </a:r>
            <a:endParaRPr lang="zh-CN" altLang="en-US" sz="2000">
              <a:latin typeface="黑体" panose="02010609060101010101" pitchFamily="49" charset="-122"/>
              <a:ea typeface="黑体" panose="02010609060101010101" pitchFamily="49" charset="-122"/>
            </a:endParaRPr>
          </a:p>
          <a:p>
            <a:pPr>
              <a:lnSpc>
                <a:spcPct val="140000"/>
              </a:lnSpc>
            </a:pPr>
            <a:r>
              <a:rPr lang="zh-CN" altLang="en-US" sz="2000">
                <a:latin typeface="黑体" panose="02010609060101010101" pitchFamily="49" charset="-122"/>
                <a:ea typeface="黑体" panose="02010609060101010101" pitchFamily="49" charset="-122"/>
              </a:rPr>
              <a:t>   在草图构思的过程中，要手、心、脑并用，并模糊的形象体明确化、具体化，形成初步的设计构思。</a:t>
            </a:r>
            <a:endParaRPr lang="zh-CN" altLang="en-US" sz="2000">
              <a:latin typeface="黑体" panose="02010609060101010101" pitchFamily="49" charset="-122"/>
              <a:ea typeface="黑体" panose="02010609060101010101" pitchFamily="49" charset="-122"/>
            </a:endParaRPr>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1" name="文本框 10"/>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2</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）草图构思</a:t>
            </a:r>
            <a:endParaRPr lang="zh-CN" altLang="en-US" sz="2000"/>
          </a:p>
        </p:txBody>
      </p:sp>
      <p:pic>
        <p:nvPicPr>
          <p:cNvPr id="12" name="图片 11" descr="3-1-2-1"/>
          <p:cNvPicPr>
            <a:picLocks noChangeAspect="1"/>
          </p:cNvPicPr>
          <p:nvPr/>
        </p:nvPicPr>
        <p:blipFill>
          <a:blip r:embed="rId1"/>
          <a:stretch>
            <a:fillRect/>
          </a:stretch>
        </p:blipFill>
        <p:spPr>
          <a:xfrm>
            <a:off x="5704205" y="977265"/>
            <a:ext cx="2914015" cy="4163060"/>
          </a:xfrm>
          <a:prstGeom prst="rect">
            <a:avLst/>
          </a:prstGeom>
        </p:spPr>
      </p:pic>
      <p:pic>
        <p:nvPicPr>
          <p:cNvPr id="13" name="图片 12" descr="3-1-2-2"/>
          <p:cNvPicPr>
            <a:picLocks noChangeAspect="1"/>
          </p:cNvPicPr>
          <p:nvPr/>
        </p:nvPicPr>
        <p:blipFill>
          <a:blip r:embed="rId2"/>
          <a:stretch>
            <a:fillRect/>
          </a:stretch>
        </p:blipFill>
        <p:spPr>
          <a:xfrm>
            <a:off x="8771890" y="977265"/>
            <a:ext cx="2914015" cy="41630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330960" y="1998345"/>
            <a:ext cx="9530080" cy="2861310"/>
          </a:xfrm>
          <a:prstGeom prst="rect">
            <a:avLst/>
          </a:prstGeom>
          <a:noFill/>
          <a:ln w="9525">
            <a:noFill/>
          </a:ln>
        </p:spPr>
        <p:txBody>
          <a:bodyPr wrap="square">
            <a:spAutoFit/>
          </a:bodyPr>
          <a:p>
            <a:pPr indent="266700">
              <a:lnSpc>
                <a:spcPct val="150000"/>
              </a:lnSpc>
            </a:pPr>
            <a:r>
              <a:rPr lang="en-US" altLang="zh-CN" sz="2000" b="0">
                <a:latin typeface="黑体" panose="02010609060101010101" pitchFamily="49" charset="-122"/>
                <a:ea typeface="黑体" panose="02010609060101010101" pitchFamily="49" charset="-122"/>
              </a:rPr>
              <a:t> 从公式可以看到，通过改变产品功能与产品成本的比例的方式，可以有效提高产品的价值，具体分为以下几种情况：</a:t>
            </a:r>
            <a:endParaRPr lang="en-US" altLang="zh-CN" sz="2000" b="0">
              <a:latin typeface="黑体" panose="02010609060101010101" pitchFamily="49" charset="-122"/>
              <a:ea typeface="黑体" panose="02010609060101010101" pitchFamily="49" charset="-122"/>
            </a:endParaRPr>
          </a:p>
          <a:p>
            <a:pPr indent="266700">
              <a:lnSpc>
                <a:spcPct val="150000"/>
              </a:lnSpc>
            </a:pPr>
            <a:r>
              <a:rPr lang="en-US" altLang="zh-CN" sz="2000" b="0">
                <a:latin typeface="黑体" panose="02010609060101010101" pitchFamily="49" charset="-122"/>
                <a:ea typeface="黑体" panose="02010609060101010101" pitchFamily="49" charset="-122"/>
              </a:rPr>
              <a:t>   ①当V＜1时，说明成本对于所实现的功能来说偏高，这个零部件可以选为改进对象。这种情况下，有两种方法改进，一个途径是提高功能亦降低成本，另一个是功能提高较大而成本略有增加。</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059180" y="1149350"/>
            <a:ext cx="8463280" cy="4892675"/>
          </a:xfrm>
          <a:prstGeom prst="rect">
            <a:avLst/>
          </a:prstGeom>
          <a:noFill/>
          <a:ln w="9525">
            <a:noFill/>
          </a:ln>
        </p:spPr>
        <p:txBody>
          <a:bodyPr wrap="square">
            <a:spAutoFit/>
          </a:bodyPr>
          <a:p>
            <a:pPr indent="266700">
              <a:lnSpc>
                <a:spcPct val="130000"/>
              </a:lnSpc>
            </a:pPr>
            <a:r>
              <a:rPr lang="en-US" altLang="zh-CN" b="0">
                <a:latin typeface="黑体" panose="02010609060101010101" pitchFamily="49" charset="-122"/>
                <a:ea typeface="黑体" panose="02010609060101010101" pitchFamily="49" charset="-122"/>
              </a:rPr>
              <a:t> </a:t>
            </a:r>
            <a:r>
              <a:rPr lang="en-US" altLang="zh-CN" sz="2000" b="0">
                <a:latin typeface="黑体" panose="02010609060101010101" pitchFamily="49" charset="-122"/>
                <a:ea typeface="黑体" panose="02010609060101010101" pitchFamily="49" charset="-122"/>
              </a:rPr>
              <a:t>如120型照相机，原来只能放120照相底片，经过价值工程分析后，不仅能放120底片，还可以放135底片，增加了产品功能，成本有所下降，通过这种途径为企业取得了最理想的经济效益。</a:t>
            </a:r>
            <a:endParaRPr lang="en-US" altLang="zh-CN" sz="2000" b="0">
              <a:latin typeface="黑体" panose="02010609060101010101" pitchFamily="49" charset="-122"/>
              <a:ea typeface="黑体" panose="02010609060101010101" pitchFamily="49" charset="-122"/>
            </a:endParaRPr>
          </a:p>
          <a:p>
            <a:pPr indent="266700">
              <a:lnSpc>
                <a:spcPct val="130000"/>
              </a:lnSpc>
            </a:pPr>
            <a:r>
              <a:rPr lang="en-US" altLang="zh-CN" sz="2000" b="0">
                <a:latin typeface="黑体" panose="02010609060101010101" pitchFamily="49" charset="-122"/>
                <a:ea typeface="黑体" panose="02010609060101010101" pitchFamily="49" charset="-122"/>
              </a:rPr>
              <a:t> 再如图中的订书机，用ABS塑料替代金属，降低了成本，同时审美功能大大提高，产品的价值得到提高，获得了更大的市场效益。</a:t>
            </a:r>
            <a:endParaRPr lang="en-US" altLang="zh-CN" sz="2000" b="0">
              <a:latin typeface="黑体" panose="02010609060101010101" pitchFamily="49" charset="-122"/>
              <a:ea typeface="黑体" panose="02010609060101010101" pitchFamily="49" charset="-122"/>
            </a:endParaRPr>
          </a:p>
          <a:p>
            <a:pPr indent="266700">
              <a:lnSpc>
                <a:spcPct val="130000"/>
              </a:lnSpc>
            </a:pPr>
            <a:r>
              <a:rPr lang="en-US" altLang="zh-CN" sz="2000" b="0">
                <a:latin typeface="黑体" panose="02010609060101010101" pitchFamily="49" charset="-122"/>
                <a:ea typeface="黑体" panose="02010609060101010101" pitchFamily="49" charset="-122"/>
              </a:rPr>
              <a:t> 另外，功能大大提升、成本有所增加的情况在产品设计中也十分常见，如swatch手表，一贯坚持使用精良的材料，独具魅力的设计，使得其产品审美功能大大提高。虽然它成本略有增加，但售价却可以高出普通手表10倍左右，其利润空间仍相当可观。相对于大幅削减材料成本、功能有所下降的产品来说，通过精心的设计及优良的选材使产品的审美功能大幅增加，相应外观材料、工艺成本略有增加，是一条工业设计更为常用和有效提高价值的途径。</a:t>
            </a:r>
            <a:endParaRPr lang="en-US" altLang="zh-CN" sz="2000" b="0">
              <a:latin typeface="黑体" panose="02010609060101010101" pitchFamily="49" charset="-122"/>
              <a:ea typeface="黑体" panose="02010609060101010101" pitchFamily="49" charset="-122"/>
            </a:endParaRPr>
          </a:p>
        </p:txBody>
      </p:sp>
      <p:pic>
        <p:nvPicPr>
          <p:cNvPr id="3" name="图片 2" descr="3-3-4"/>
          <p:cNvPicPr>
            <a:picLocks noChangeAspect="1"/>
          </p:cNvPicPr>
          <p:nvPr/>
        </p:nvPicPr>
        <p:blipFill>
          <a:blip r:embed="rId1"/>
          <a:stretch>
            <a:fillRect/>
          </a:stretch>
        </p:blipFill>
        <p:spPr>
          <a:xfrm>
            <a:off x="9740265" y="727710"/>
            <a:ext cx="1458595" cy="1852930"/>
          </a:xfrm>
          <a:prstGeom prst="rect">
            <a:avLst/>
          </a:prstGeom>
        </p:spPr>
      </p:pic>
      <p:pic>
        <p:nvPicPr>
          <p:cNvPr id="5" name="图片 4" descr="3-3-5"/>
          <p:cNvPicPr>
            <a:picLocks noChangeAspect="1"/>
          </p:cNvPicPr>
          <p:nvPr/>
        </p:nvPicPr>
        <p:blipFill>
          <a:blip r:embed="rId2"/>
          <a:stretch>
            <a:fillRect/>
          </a:stretch>
        </p:blipFill>
        <p:spPr>
          <a:xfrm>
            <a:off x="9768840" y="2988945"/>
            <a:ext cx="1480185" cy="875665"/>
          </a:xfrm>
          <a:prstGeom prst="rect">
            <a:avLst/>
          </a:prstGeom>
        </p:spPr>
      </p:pic>
      <p:pic>
        <p:nvPicPr>
          <p:cNvPr id="6" name="图片 5" descr="3-3-6"/>
          <p:cNvPicPr>
            <a:picLocks noChangeAspect="1"/>
          </p:cNvPicPr>
          <p:nvPr/>
        </p:nvPicPr>
        <p:blipFill>
          <a:blip r:embed="rId3"/>
          <a:stretch>
            <a:fillRect/>
          </a:stretch>
        </p:blipFill>
        <p:spPr>
          <a:xfrm>
            <a:off x="9768840" y="4201795"/>
            <a:ext cx="1457960" cy="1516380"/>
          </a:xfrm>
          <a:prstGeom prst="rect">
            <a:avLst/>
          </a:prstGeom>
        </p:spPr>
      </p:pic>
      <p:sp>
        <p:nvSpPr>
          <p:cNvPr id="10" name="文本框 9"/>
          <p:cNvSpPr txBox="1"/>
          <p:nvPr/>
        </p:nvSpPr>
        <p:spPr>
          <a:xfrm>
            <a:off x="8404860" y="2580640"/>
            <a:ext cx="3914775" cy="337185"/>
          </a:xfrm>
          <a:prstGeom prst="rect">
            <a:avLst/>
          </a:prstGeom>
          <a:noFill/>
          <a:ln w="9525">
            <a:noFill/>
          </a:ln>
        </p:spPr>
        <p:txBody>
          <a:bodyPr wrap="square">
            <a:spAutoFit/>
          </a:bodyPr>
          <a:p>
            <a:pPr indent="2286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3-3-4</a:t>
            </a:r>
            <a:r>
              <a:rPr lang="en-US" altLang="zh-CN" sz="1600" b="0">
                <a:latin typeface="黑体" panose="02010609060101010101" pitchFamily="49" charset="-122"/>
                <a:ea typeface="黑体" panose="02010609060101010101" pitchFamily="49" charset="-122"/>
                <a:cs typeface="宋体" panose="02010600030101010101" pitchFamily="2" charset="-122"/>
              </a:rPr>
              <a:t> 120</a:t>
            </a:r>
            <a:r>
              <a:rPr lang="zh-CN" altLang="en-US" sz="1600" b="0">
                <a:latin typeface="黑体" panose="02010609060101010101" pitchFamily="49" charset="-122"/>
                <a:ea typeface="黑体" panose="02010609060101010101" pitchFamily="49" charset="-122"/>
                <a:cs typeface="宋体" panose="02010600030101010101" pitchFamily="2" charset="-122"/>
              </a:rPr>
              <a:t>型相机</a:t>
            </a:r>
            <a:endParaRPr lang="zh-CN" altLang="en-US" sz="1600">
              <a:latin typeface="黑体" panose="02010609060101010101" pitchFamily="49" charset="-122"/>
              <a:ea typeface="黑体" panose="02010609060101010101" pitchFamily="49" charset="-122"/>
            </a:endParaRPr>
          </a:p>
        </p:txBody>
      </p:sp>
      <p:sp>
        <p:nvSpPr>
          <p:cNvPr id="11" name="文本框 10"/>
          <p:cNvSpPr txBox="1"/>
          <p:nvPr/>
        </p:nvSpPr>
        <p:spPr>
          <a:xfrm>
            <a:off x="7822565" y="3864610"/>
            <a:ext cx="5080000" cy="337185"/>
          </a:xfrm>
          <a:prstGeom prst="rect">
            <a:avLst/>
          </a:prstGeom>
          <a:noFill/>
          <a:ln w="9525">
            <a:noFill/>
          </a:ln>
        </p:spPr>
        <p:txBody>
          <a:bodyPr>
            <a:spAutoFit/>
          </a:bodyPr>
          <a:p>
            <a:pPr indent="2286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图3-3-5 </a:t>
            </a:r>
            <a:r>
              <a:rPr lang="zh-CN" altLang="en-US" sz="1600">
                <a:latin typeface="黑体" panose="02010609060101010101" pitchFamily="49" charset="-122"/>
                <a:ea typeface="黑体" panose="02010609060101010101" pitchFamily="49" charset="-122"/>
                <a:cs typeface="宋体" panose="02010600030101010101" pitchFamily="2" charset="-122"/>
              </a:rPr>
              <a:t>ABS外壳订书机</a:t>
            </a:r>
            <a:endParaRPr lang="zh-CN" altLang="en-US" sz="1600">
              <a:latin typeface="黑体" panose="02010609060101010101" pitchFamily="49" charset="-122"/>
              <a:ea typeface="黑体" panose="02010609060101010101" pitchFamily="49" charset="-122"/>
              <a:cs typeface="宋体" panose="02010600030101010101" pitchFamily="2" charset="-122"/>
            </a:endParaRPr>
          </a:p>
        </p:txBody>
      </p:sp>
      <p:sp>
        <p:nvSpPr>
          <p:cNvPr id="12" name="文本框 11"/>
          <p:cNvSpPr txBox="1"/>
          <p:nvPr/>
        </p:nvSpPr>
        <p:spPr>
          <a:xfrm>
            <a:off x="9558655" y="5741035"/>
            <a:ext cx="5080000" cy="337185"/>
          </a:xfrm>
          <a:prstGeom prst="rect">
            <a:avLst/>
          </a:prstGeom>
          <a:noFill/>
          <a:ln w="9525">
            <a:noFill/>
          </a:ln>
        </p:spPr>
        <p:txBody>
          <a:bodyPr>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图3-3-6 </a:t>
            </a:r>
            <a:r>
              <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rPr>
              <a:t>Swatch手表</a:t>
            </a:r>
            <a:endPar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185545" y="1410970"/>
            <a:ext cx="7425055" cy="4246245"/>
          </a:xfrm>
          <a:prstGeom prst="rect">
            <a:avLst/>
          </a:prstGeom>
          <a:noFill/>
          <a:ln w="9525">
            <a:noFill/>
          </a:ln>
        </p:spPr>
        <p:txBody>
          <a:bodyPr wrap="square">
            <a:spAutoFit/>
          </a:bodyPr>
          <a:p>
            <a:pPr indent="266700">
              <a:lnSpc>
                <a:spcPct val="150000"/>
              </a:lnSpc>
            </a:pPr>
            <a:r>
              <a:rPr lang="en-US" altLang="zh-CN" sz="2000" b="0">
                <a:latin typeface="黑体" panose="02010609060101010101" pitchFamily="49" charset="-122"/>
                <a:ea typeface="黑体" panose="02010609060101010101" pitchFamily="49" charset="-122"/>
              </a:rPr>
              <a:t>②当V＞1时，说明零部件功能高，成本低，此时应检查这个零部件的功能是否达到了要求。若未达到，也应作为价值工程的改进对象。例如，对于老年人这一特殊群体来说，现有手机的功能虽多，但他们在使用的时候比较吃力甚至用不到。针对这一情况，LG、TCL、NOKIA等手机生产商先后研发了适合老年用户使用的手机，迅速开拓了新市场。同时由于老年人手机一些不必要功能的减少，其成本大幅度下降，成为市场上的抢手货。由此可见，如果把消费者不需要的多余或过时功能去掉，大幅度降低成本，消费者会更加满意。</a:t>
            </a:r>
            <a:endParaRPr lang="en-US" altLang="zh-CN" sz="2000">
              <a:latin typeface="黑体" panose="02010609060101010101" pitchFamily="49" charset="-122"/>
              <a:ea typeface="黑体" panose="02010609060101010101" pitchFamily="49" charset="-122"/>
            </a:endParaRPr>
          </a:p>
        </p:txBody>
      </p:sp>
      <p:pic>
        <p:nvPicPr>
          <p:cNvPr id="7" name="图片 6" descr="3-3-7"/>
          <p:cNvPicPr>
            <a:picLocks noChangeAspect="1"/>
          </p:cNvPicPr>
          <p:nvPr/>
        </p:nvPicPr>
        <p:blipFill>
          <a:blip r:embed="rId1"/>
          <a:stretch>
            <a:fillRect/>
          </a:stretch>
        </p:blipFill>
        <p:spPr>
          <a:xfrm>
            <a:off x="8846820" y="2380615"/>
            <a:ext cx="2892425" cy="2096770"/>
          </a:xfrm>
          <a:prstGeom prst="rect">
            <a:avLst/>
          </a:prstGeom>
        </p:spPr>
      </p:pic>
      <p:sp>
        <p:nvSpPr>
          <p:cNvPr id="8" name="文本框 7"/>
          <p:cNvSpPr txBox="1"/>
          <p:nvPr/>
        </p:nvSpPr>
        <p:spPr>
          <a:xfrm>
            <a:off x="8675370" y="4704715"/>
            <a:ext cx="3063875" cy="337185"/>
          </a:xfrm>
          <a:prstGeom prst="rect">
            <a:avLst/>
          </a:prstGeom>
          <a:noFill/>
          <a:ln w="9525">
            <a:noFill/>
          </a:ln>
        </p:spPr>
        <p:txBody>
          <a:bodyPr wrap="square">
            <a:spAutoFit/>
          </a:bodyPr>
          <a:p>
            <a:pPr indent="228600" algn="ctr"/>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3-3-7 </a:t>
            </a:r>
            <a:r>
              <a:rPr lang="zh-CN" altLang="en-US" sz="1600" b="0">
                <a:latin typeface="黑体" panose="02010609060101010101" pitchFamily="49" charset="-122"/>
                <a:ea typeface="黑体" panose="02010609060101010101" pitchFamily="49" charset="-122"/>
                <a:cs typeface="宋体" panose="02010600030101010101" pitchFamily="2" charset="-122"/>
              </a:rPr>
              <a:t>适合老年用户的手机</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311910" y="1536700"/>
            <a:ext cx="9568180" cy="3784600"/>
          </a:xfrm>
          <a:prstGeom prst="rect">
            <a:avLst/>
          </a:prstGeom>
          <a:noFill/>
          <a:ln w="9525">
            <a:noFill/>
          </a:ln>
        </p:spPr>
        <p:txBody>
          <a:bodyPr wrap="square">
            <a:spAutoFit/>
          </a:bodyPr>
          <a:p>
            <a:pPr indent="266700">
              <a:lnSpc>
                <a:spcPct val="150000"/>
              </a:lnSpc>
            </a:pPr>
            <a:r>
              <a:rPr lang="en-US" altLang="zh-CN" sz="2000" b="0">
                <a:latin typeface="黑体" panose="02010609060101010101" pitchFamily="49" charset="-122"/>
                <a:ea typeface="黑体" panose="02010609060101010101" pitchFamily="49" charset="-122"/>
              </a:rPr>
              <a:t>  由以上分析可见，价值工程不同于传统的成本分析。传统的成本分析往往与功能相脱节，而传统的功能分析又往往忽视成本的需要。价值工程的提出，很好的解决了两者的矛盾，它是对产品功能与成本进行的综合分析。</a:t>
            </a:r>
            <a:endParaRPr lang="en-US" altLang="zh-CN" sz="2000" b="0">
              <a:latin typeface="黑体" panose="02010609060101010101" pitchFamily="49" charset="-122"/>
              <a:ea typeface="黑体" panose="02010609060101010101" pitchFamily="49" charset="-122"/>
            </a:endParaRPr>
          </a:p>
          <a:p>
            <a:pPr indent="266700">
              <a:lnSpc>
                <a:spcPct val="150000"/>
              </a:lnSpc>
            </a:pPr>
            <a:endParaRPr lang="en-US" altLang="zh-CN" sz="2000" b="0">
              <a:latin typeface="黑体" panose="02010609060101010101" pitchFamily="49" charset="-122"/>
              <a:ea typeface="黑体" panose="02010609060101010101" pitchFamily="49" charset="-122"/>
            </a:endParaRPr>
          </a:p>
          <a:p>
            <a:pPr indent="266700">
              <a:lnSpc>
                <a:spcPct val="150000"/>
              </a:lnSpc>
            </a:pPr>
            <a:r>
              <a:rPr lang="en-US" altLang="zh-CN" sz="2000" b="0">
                <a:latin typeface="黑体" panose="02010609060101010101" pitchFamily="49" charset="-122"/>
                <a:ea typeface="黑体" panose="02010609060101010101" pitchFamily="49" charset="-122"/>
              </a:rPr>
              <a:t>  对产品设计来说，单纯追求外观的形式美而不惜大大提高生产成本，或者完全放弃造型的形式美，其追求成本低廉的产品，都是不受欢迎的。设计师应正确处理好产品的功能与成本之间的关系，并将价值工程意识纳入到产品设计的整个过程中，这样的设计才能在激烈的市场竞争中，为企业赢得市场，为企业获得更多利润。</a:t>
            </a:r>
            <a:endParaRPr lang="en-US" altLang="zh-CN"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流程图: 可选过程 5"/>
          <p:cNvSpPr/>
          <p:nvPr/>
        </p:nvSpPr>
        <p:spPr>
          <a:xfrm>
            <a:off x="894080" y="1285240"/>
            <a:ext cx="375983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3.3.4 制定改进方案</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100" name="文本框 99"/>
          <p:cNvSpPr txBox="1"/>
          <p:nvPr/>
        </p:nvSpPr>
        <p:spPr>
          <a:xfrm>
            <a:off x="1232535" y="2548890"/>
            <a:ext cx="9727565" cy="2861310"/>
          </a:xfrm>
          <a:prstGeom prst="rect">
            <a:avLst/>
          </a:prstGeom>
          <a:noFill/>
          <a:ln w="9525">
            <a:noFill/>
          </a:ln>
        </p:spPr>
        <p:txBody>
          <a:bodyPr wrap="square">
            <a:spAutoFit/>
          </a:bodyPr>
          <a:p>
            <a:pPr indent="266700" algn="l">
              <a:lnSpc>
                <a:spcPct val="150000"/>
              </a:lnSpc>
              <a:buNone/>
            </a:pPr>
            <a:r>
              <a:rPr lang="en-US" altLang="zh-CN" sz="2000" b="0">
                <a:latin typeface="黑体" panose="02010609060101010101" pitchFamily="49" charset="-122"/>
                <a:ea typeface="黑体" panose="02010609060101010101" pitchFamily="49" charset="-122"/>
              </a:rPr>
              <a:t>  这个阶段是方案创造与制订过程，是价值工程活动的参加者充分发挥集体智慧和创造才能的阶段，它所回答的是“有没有实现同样功能的新方案？”的提问。   </a:t>
            </a:r>
            <a:endParaRPr lang="en-US" altLang="zh-CN" sz="2000" b="0">
              <a:latin typeface="黑体" panose="02010609060101010101" pitchFamily="49" charset="-122"/>
              <a:ea typeface="黑体" panose="02010609060101010101" pitchFamily="49" charset="-122"/>
            </a:endParaRPr>
          </a:p>
          <a:p>
            <a:pPr indent="266700" algn="l">
              <a:lnSpc>
                <a:spcPct val="150000"/>
              </a:lnSpc>
              <a:buNone/>
            </a:pPr>
            <a:r>
              <a:rPr lang="en-US" altLang="zh-CN" sz="2000" b="0">
                <a:latin typeface="黑体" panose="02010609060101010101" pitchFamily="49" charset="-122"/>
                <a:ea typeface="黑体" panose="02010609060101010101" pitchFamily="49" charset="-122"/>
              </a:rPr>
              <a:t>  为了改进并完善设计，就必须提出改进方案。价值工程的创始人麦尔斯曾说过，要得到价值高的设计，必须有20-50个可选方案，提出实现某一功能的各种各样的设想，逐步使其完善和具体化，从而形成若干个在技术上和经济上比较完善的方案。</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1159510" y="1420495"/>
            <a:ext cx="5929630" cy="4246245"/>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rPr>
              <a:t>提出改进方案是一个创造的过程，在进行中应注意以下几点：(1) 要敢于打破常规，解放思路，以功能为中心来考虑问题，尝试从各种不同角度来设想；(2) 组织不同学科、不同经验的人在一起提改进方案，互相启发；(3) 集中不同想法，提出方案，逐步使其完善。制订方案阶段的基本步骤有三个：提出改进方案，评价改进方案，选出最优方案，其过程如图：</a:t>
            </a:r>
            <a:endParaRPr lang="en-US" altLang="zh-CN" sz="2000">
              <a:latin typeface="黑体" panose="02010609060101010101" pitchFamily="49" charset="-122"/>
              <a:ea typeface="黑体" panose="02010609060101010101" pitchFamily="49" charset="-122"/>
            </a:endParaRPr>
          </a:p>
        </p:txBody>
      </p:sp>
      <p:pic>
        <p:nvPicPr>
          <p:cNvPr id="3" name="图片 -2147482622" descr="图3[1]"/>
          <p:cNvPicPr>
            <a:picLocks noChangeAspect="1"/>
          </p:cNvPicPr>
          <p:nvPr/>
        </p:nvPicPr>
        <p:blipFill>
          <a:blip r:embed="rId1"/>
          <a:stretch>
            <a:fillRect/>
          </a:stretch>
        </p:blipFill>
        <p:spPr>
          <a:xfrm>
            <a:off x="7461885" y="1673225"/>
            <a:ext cx="3897630" cy="3310255"/>
          </a:xfrm>
          <a:prstGeom prst="rect">
            <a:avLst/>
          </a:prstGeom>
          <a:noFill/>
          <a:ln w="9525">
            <a:noFill/>
          </a:ln>
        </p:spPr>
      </p:pic>
      <p:sp>
        <p:nvSpPr>
          <p:cNvPr id="66" name="文本框 65"/>
          <p:cNvSpPr txBox="1"/>
          <p:nvPr/>
        </p:nvSpPr>
        <p:spPr>
          <a:xfrm>
            <a:off x="8219440" y="5177790"/>
            <a:ext cx="2656205"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3-3-8</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制订改进方案步骤</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6" name="流程图: 可选过程 5"/>
          <p:cNvSpPr/>
          <p:nvPr/>
        </p:nvSpPr>
        <p:spPr>
          <a:xfrm>
            <a:off x="894080" y="1285240"/>
            <a:ext cx="325247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3.3.5 VE成果评价</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3" name="文本框 2"/>
          <p:cNvSpPr txBox="1"/>
          <p:nvPr/>
        </p:nvSpPr>
        <p:spPr>
          <a:xfrm>
            <a:off x="1249045" y="2200275"/>
            <a:ext cx="9693910" cy="4707890"/>
          </a:xfrm>
          <a:prstGeom prst="rect">
            <a:avLst/>
          </a:prstGeom>
          <a:noFill/>
          <a:ln w="9525">
            <a:noFill/>
          </a:ln>
        </p:spPr>
        <p:txBody>
          <a:bodyPr wrap="square">
            <a:spAutoFit/>
          </a:bodyPr>
          <a:p>
            <a:pPr indent="266700" algn="l">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a:t>
            </a:r>
            <a:r>
              <a:rPr lang="zh-CN" altLang="en-US" sz="2000" b="0">
                <a:latin typeface="黑体" panose="02010609060101010101" pitchFamily="49" charset="-122"/>
                <a:ea typeface="黑体" panose="02010609060101010101" pitchFamily="49" charset="-122"/>
                <a:cs typeface="宋体" panose="02010600030101010101" pitchFamily="2" charset="-122"/>
              </a:rPr>
              <a:t>该</a:t>
            </a:r>
            <a:r>
              <a:rPr lang="en-US" altLang="zh-CN" sz="2000" b="0">
                <a:latin typeface="黑体" panose="02010609060101010101" pitchFamily="49" charset="-122"/>
                <a:ea typeface="黑体" panose="02010609060101010101" pitchFamily="49" charset="-122"/>
              </a:rPr>
              <a:t>阶段回答“新方案的成本是多少？”的提问。在制订改进方案阶段形成的若干新方案，不可能十分完善，也必然有好有坏。为了发展优点、消除缺点，争取更大的经济效益，前一阶段制订的方案一方面要具体化，一方面要分析优缺点，进行评价，最后选出最佳方案。   总体来说，方案评价要从两方面进行，一方面要从满足需要、满足要求、保证功能等方面进行评价；另一方面要从降低费用、降低成本等经济方面进行评价。总之，要看是否提高了价值，增加了经济效果。   </a:t>
            </a:r>
            <a:endParaRPr lang="en-US" altLang="zh-CN" sz="20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49045" y="896620"/>
            <a:ext cx="9693910" cy="1014730"/>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a:t>
            </a:r>
            <a:r>
              <a:rPr sz="2000" b="0">
                <a:latin typeface="黑体" panose="02010609060101010101" pitchFamily="49" charset="-122"/>
                <a:ea typeface="黑体" panose="02010609060101010101" pitchFamily="49" charset="-122"/>
              </a:rPr>
              <a:t>进行方案的评价通常采用评价表方式。如果方案可行，则用“○”表示；如果方案不可行，则用“×”表示，如果目前尚不能确定是否可行，则用“△”表示。</a:t>
            </a:r>
            <a:endParaRPr lang="en-US" altLang="zh-CN" sz="2000">
              <a:latin typeface="黑体" panose="02010609060101010101" pitchFamily="49" charset="-122"/>
              <a:ea typeface="黑体" panose="02010609060101010101" pitchFamily="49" charset="-122"/>
            </a:endParaRPr>
          </a:p>
        </p:txBody>
      </p:sp>
      <p:graphicFrame>
        <p:nvGraphicFramePr>
          <p:cNvPr id="2" name="表格 1"/>
          <p:cNvGraphicFramePr/>
          <p:nvPr/>
        </p:nvGraphicFramePr>
        <p:xfrm>
          <a:off x="1831340" y="2277110"/>
          <a:ext cx="8529320" cy="3310890"/>
        </p:xfrm>
        <a:graphic>
          <a:graphicData uri="http://schemas.openxmlformats.org/drawingml/2006/table">
            <a:tbl>
              <a:tblPr firstRow="1" bandRow="1">
                <a:tableStyleId>{5C22544A-7EE6-4342-B048-85BDC9FD1C3A}</a:tableStyleId>
              </a:tblPr>
              <a:tblGrid>
                <a:gridCol w="1217930"/>
                <a:gridCol w="1219200"/>
                <a:gridCol w="1217930"/>
                <a:gridCol w="1219200"/>
                <a:gridCol w="1217930"/>
                <a:gridCol w="1219200"/>
                <a:gridCol w="1217930"/>
              </a:tblGrid>
              <a:tr h="415925">
                <a:tc rowSpan="2">
                  <a:txBody>
                    <a:bodyPr/>
                    <a:p>
                      <a:pPr algn="ctr">
                        <a:lnSpc>
                          <a:spcPct val="190000"/>
                        </a:lnSpc>
                        <a:buNone/>
                      </a:pPr>
                      <a:r>
                        <a:rPr lang="zh-CN" altLang="en-US" sz="2000">
                          <a:latin typeface="黑体" panose="02010609060101010101" pitchFamily="49" charset="-122"/>
                          <a:ea typeface="黑体" panose="02010609060101010101" pitchFamily="49" charset="-122"/>
                        </a:rPr>
                        <a:t>序号</a:t>
                      </a:r>
                      <a:endParaRPr lang="zh-CN" altLang="en-US" sz="2000">
                        <a:latin typeface="黑体" panose="02010609060101010101" pitchFamily="49" charset="-122"/>
                        <a:ea typeface="黑体" panose="02010609060101010101" pitchFamily="49" charset="-122"/>
                      </a:endParaRPr>
                    </a:p>
                  </a:txBody>
                  <a:tcPr/>
                </a:tc>
                <a:tc rowSpan="2">
                  <a:txBody>
                    <a:bodyPr/>
                    <a:p>
                      <a:pPr algn="ctr">
                        <a:lnSpc>
                          <a:spcPct val="190000"/>
                        </a:lnSpc>
                        <a:buNone/>
                      </a:pPr>
                      <a:r>
                        <a:rPr lang="zh-CN" altLang="en-US" sz="2000">
                          <a:latin typeface="黑体" panose="02010609060101010101" pitchFamily="49" charset="-122"/>
                          <a:ea typeface="黑体" panose="02010609060101010101" pitchFamily="49" charset="-122"/>
                        </a:rPr>
                        <a:t>方案设想</a:t>
                      </a:r>
                      <a:endParaRPr lang="zh-CN" altLang="en-US" sz="2000">
                        <a:latin typeface="黑体" panose="02010609060101010101" pitchFamily="49" charset="-122"/>
                        <a:ea typeface="黑体" panose="02010609060101010101" pitchFamily="49" charset="-122"/>
                      </a:endParaRPr>
                    </a:p>
                  </a:txBody>
                  <a:tcPr/>
                </a:tc>
                <a:tc gridSpan="4">
                  <a:txBody>
                    <a:bodyPr/>
                    <a:p>
                      <a:pPr algn="ctr">
                        <a:buNone/>
                      </a:pPr>
                      <a:r>
                        <a:rPr lang="zh-CN" altLang="en-US" sz="2000">
                          <a:latin typeface="黑体" panose="02010609060101010101" pitchFamily="49" charset="-122"/>
                          <a:ea typeface="黑体" panose="02010609060101010101" pitchFamily="49" charset="-122"/>
                        </a:rPr>
                        <a:t>评价内容（△○×）</a:t>
                      </a:r>
                      <a:endParaRPr lang="zh-CN" altLang="en-US" sz="2000">
                        <a:latin typeface="黑体" panose="02010609060101010101" pitchFamily="49" charset="-122"/>
                        <a:ea typeface="黑体" panose="02010609060101010101" pitchFamily="49" charset="-122"/>
                      </a:endParaRPr>
                    </a:p>
                  </a:txBody>
                  <a:tcPr/>
                </a:tc>
                <a:tc hMerge="1">
                  <a:tcPr/>
                </a:tc>
                <a:tc hMerge="1">
                  <a:tcPr/>
                </a:tc>
                <a:tc hMerge="1">
                  <a:tcPr/>
                </a:tc>
                <a:tc rowSpan="2">
                  <a:txBody>
                    <a:bodyPr/>
                    <a:p>
                      <a:pPr algn="ctr">
                        <a:lnSpc>
                          <a:spcPct val="190000"/>
                        </a:lnSpc>
                        <a:buNone/>
                      </a:pPr>
                      <a:r>
                        <a:rPr lang="zh-CN" altLang="en-US" sz="2000">
                          <a:latin typeface="黑体" panose="02010609060101010101" pitchFamily="49" charset="-122"/>
                          <a:ea typeface="黑体" panose="02010609060101010101" pitchFamily="49" charset="-122"/>
                        </a:rPr>
                        <a:t>结论</a:t>
                      </a:r>
                      <a:endParaRPr lang="zh-CN" altLang="en-US" sz="2000">
                        <a:latin typeface="黑体" panose="02010609060101010101" pitchFamily="49" charset="-122"/>
                        <a:ea typeface="黑体" panose="02010609060101010101" pitchFamily="49" charset="-122"/>
                      </a:endParaRPr>
                    </a:p>
                  </a:txBody>
                  <a:tcPr/>
                </a:tc>
              </a:tr>
              <a:tr h="415290">
                <a:tc vMerge="1">
                  <a:tcPr/>
                </a:tc>
                <a:tc vMerge="1">
                  <a:tcPr/>
                </a:tc>
                <a:tc>
                  <a:txBody>
                    <a:bodyPr/>
                    <a:p>
                      <a:pPr>
                        <a:buNone/>
                      </a:pPr>
                      <a:r>
                        <a:rPr lang="zh-CN" altLang="en-US"/>
                        <a:t>经济评价</a:t>
                      </a:r>
                      <a:endParaRPr lang="zh-CN" altLang="en-US"/>
                    </a:p>
                  </a:txBody>
                  <a:tcPr/>
                </a:tc>
                <a:tc>
                  <a:txBody>
                    <a:bodyPr/>
                    <a:p>
                      <a:pPr>
                        <a:buNone/>
                      </a:pPr>
                      <a:r>
                        <a:rPr lang="zh-CN" altLang="en-US"/>
                        <a:t>技术评价</a:t>
                      </a:r>
                      <a:endParaRPr lang="zh-CN" altLang="en-US"/>
                    </a:p>
                  </a:txBody>
                  <a:tcPr/>
                </a:tc>
                <a:tc>
                  <a:txBody>
                    <a:bodyPr/>
                    <a:p>
                      <a:pPr>
                        <a:buNone/>
                      </a:pPr>
                      <a:r>
                        <a:rPr lang="zh-CN" altLang="en-US"/>
                        <a:t>社会评价</a:t>
                      </a:r>
                      <a:endParaRPr lang="zh-CN" altLang="en-US"/>
                    </a:p>
                  </a:txBody>
                  <a:tcPr/>
                </a:tc>
                <a:tc>
                  <a:txBody>
                    <a:bodyPr/>
                    <a:p>
                      <a:pPr>
                        <a:buNone/>
                      </a:pPr>
                      <a:r>
                        <a:rPr lang="zh-CN" altLang="en-US"/>
                        <a:t>综合评价</a:t>
                      </a:r>
                      <a:endParaRPr lang="zh-CN" altLang="en-US"/>
                    </a:p>
                  </a:txBody>
                  <a:tcPr/>
                </a:tc>
                <a:tc vMerge="1">
                  <a:tcPr/>
                </a:tc>
              </a:tr>
              <a:tr h="415925">
                <a:tc>
                  <a:txBody>
                    <a:bodyPr/>
                    <a:p>
                      <a:pPr algn="ctr">
                        <a:buNone/>
                      </a:pPr>
                      <a:r>
                        <a:rPr lang="en-US" altLang="zh-CN" b="0">
                          <a:latin typeface="黑体" panose="02010609060101010101" pitchFamily="49" charset="-122"/>
                          <a:ea typeface="黑体" panose="02010609060101010101" pitchFamily="49" charset="-122"/>
                        </a:rPr>
                        <a:t>1</a:t>
                      </a:r>
                      <a:endParaRPr lang="en-US" altLang="zh-CN" b="0">
                        <a:latin typeface="黑体" panose="02010609060101010101" pitchFamily="49" charset="-122"/>
                        <a:ea typeface="黑体" panose="02010609060101010101" pitchFamily="49" charset="-122"/>
                      </a:endParaRPr>
                    </a:p>
                  </a:txBody>
                  <a:tcPr/>
                </a:tc>
                <a:tc rowSpan="6">
                  <a:txBody>
                    <a:bodyPr/>
                    <a:p>
                      <a:pPr algn="ctr">
                        <a:buNone/>
                      </a:pPr>
                      <a:r>
                        <a:rPr lang="en-US" altLang="zh-CN" b="0">
                          <a:latin typeface="黑体" panose="02010609060101010101" pitchFamily="49" charset="-122"/>
                          <a:ea typeface="黑体" panose="02010609060101010101" pitchFamily="49" charset="-122"/>
                        </a:rPr>
                        <a:t>（略）</a:t>
                      </a:r>
                      <a:endParaRPr lang="en-US" altLang="zh-CN" b="0">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放弃</a:t>
                      </a:r>
                      <a:endParaRPr lang="en-US" altLang="zh-CN">
                        <a:latin typeface="黑体" panose="02010609060101010101" pitchFamily="49" charset="-122"/>
                        <a:ea typeface="黑体" panose="02010609060101010101" pitchFamily="49" charset="-122"/>
                      </a:endParaRPr>
                    </a:p>
                  </a:txBody>
                  <a:tcPr/>
                </a:tc>
              </a:tr>
              <a:tr h="415925">
                <a:tc>
                  <a:txBody>
                    <a:bodyPr/>
                    <a:p>
                      <a:pPr algn="ctr">
                        <a:buNone/>
                      </a:pPr>
                      <a:r>
                        <a:rPr lang="en-US" altLang="zh-CN">
                          <a:latin typeface="黑体" panose="02010609060101010101" pitchFamily="49" charset="-122"/>
                          <a:ea typeface="黑体" panose="02010609060101010101" pitchFamily="49" charset="-122"/>
                        </a:rPr>
                        <a:t>2</a:t>
                      </a:r>
                      <a:endParaRPr lang="en-US" altLang="zh-CN">
                        <a:latin typeface="黑体" panose="02010609060101010101" pitchFamily="49" charset="-122"/>
                        <a:ea typeface="黑体" panose="02010609060101010101" pitchFamily="49" charset="-122"/>
                      </a:endParaRPr>
                    </a:p>
                  </a:txBody>
                  <a:tcPr/>
                </a:tc>
                <a:tc vMerge="1">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zh-CN" altLang="en-US"/>
                        <a:t>？</a:t>
                      </a:r>
                      <a:endParaRPr lang="en-US" altLang="zh-CN">
                        <a:latin typeface="黑体" panose="02010609060101010101" pitchFamily="49" charset="-122"/>
                        <a:ea typeface="黑体" panose="02010609060101010101" pitchFamily="49" charset="-122"/>
                      </a:endParaRPr>
                    </a:p>
                  </a:txBody>
                  <a:tcPr/>
                </a:tc>
              </a:tr>
              <a:tr h="415925">
                <a:tc>
                  <a:txBody>
                    <a:bodyPr/>
                    <a:p>
                      <a:pPr algn="ctr">
                        <a:buNone/>
                      </a:pPr>
                      <a:r>
                        <a:rPr lang="en-US" altLang="zh-CN">
                          <a:latin typeface="黑体" panose="02010609060101010101" pitchFamily="49" charset="-122"/>
                          <a:ea typeface="黑体" panose="02010609060101010101" pitchFamily="49" charset="-122"/>
                        </a:rPr>
                        <a:t>3</a:t>
                      </a:r>
                      <a:endParaRPr lang="en-US" altLang="zh-CN">
                        <a:latin typeface="黑体" panose="02010609060101010101" pitchFamily="49" charset="-122"/>
                        <a:ea typeface="黑体" panose="02010609060101010101" pitchFamily="49" charset="-122"/>
                      </a:endParaRPr>
                    </a:p>
                  </a:txBody>
                  <a:tcPr/>
                </a:tc>
                <a:tc vMerge="1">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r>
              <a:tr h="400050">
                <a:tc>
                  <a:txBody>
                    <a:bodyPr/>
                    <a:p>
                      <a:pPr algn="ctr">
                        <a:buNone/>
                      </a:pPr>
                      <a:r>
                        <a:rPr lang="en-US" altLang="zh-CN">
                          <a:latin typeface="黑体" panose="02010609060101010101" pitchFamily="49" charset="-122"/>
                          <a:ea typeface="黑体" panose="02010609060101010101" pitchFamily="49" charset="-122"/>
                        </a:rPr>
                        <a:t>4</a:t>
                      </a:r>
                      <a:endParaRPr lang="en-US" altLang="zh-CN">
                        <a:latin typeface="黑体" panose="02010609060101010101" pitchFamily="49" charset="-122"/>
                        <a:ea typeface="黑体" panose="02010609060101010101" pitchFamily="49" charset="-122"/>
                      </a:endParaRPr>
                    </a:p>
                  </a:txBody>
                  <a:tcPr/>
                </a:tc>
                <a:tc vMerge="1">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r>
              <a:tr h="415925">
                <a:tc>
                  <a:txBody>
                    <a:bodyPr/>
                    <a:p>
                      <a:pPr algn="ctr">
                        <a:buNone/>
                      </a:pPr>
                      <a:r>
                        <a:rPr lang="en-US" altLang="zh-CN">
                          <a:latin typeface="黑体" panose="02010609060101010101" pitchFamily="49" charset="-122"/>
                          <a:ea typeface="黑体" panose="02010609060101010101" pitchFamily="49" charset="-122"/>
                        </a:rPr>
                        <a:t>5</a:t>
                      </a:r>
                      <a:endParaRPr lang="en-US" altLang="zh-CN">
                        <a:latin typeface="黑体" panose="02010609060101010101" pitchFamily="49" charset="-122"/>
                        <a:ea typeface="黑体" panose="02010609060101010101" pitchFamily="49" charset="-122"/>
                      </a:endParaRPr>
                    </a:p>
                  </a:txBody>
                  <a:tcPr/>
                </a:tc>
                <a:tc vMerge="1">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采用</a:t>
                      </a:r>
                      <a:endParaRPr lang="en-US" altLang="zh-CN">
                        <a:latin typeface="黑体" panose="02010609060101010101" pitchFamily="49" charset="-122"/>
                        <a:ea typeface="黑体" panose="02010609060101010101" pitchFamily="49" charset="-122"/>
                      </a:endParaRPr>
                    </a:p>
                  </a:txBody>
                  <a:tcPr/>
                </a:tc>
              </a:tr>
              <a:tr h="415925">
                <a:tc>
                  <a:txBody>
                    <a:bodyPr/>
                    <a:p>
                      <a:pPr algn="ctr">
                        <a:buNone/>
                      </a:pPr>
                      <a:r>
                        <a:rPr lang="en-US" altLang="zh-CN">
                          <a:latin typeface="黑体" panose="02010609060101010101" pitchFamily="49" charset="-122"/>
                          <a:ea typeface="黑体" panose="02010609060101010101" pitchFamily="49" charset="-122"/>
                        </a:rPr>
                        <a:t>6</a:t>
                      </a:r>
                      <a:endParaRPr lang="en-US" altLang="zh-CN">
                        <a:latin typeface="黑体" panose="02010609060101010101" pitchFamily="49" charset="-122"/>
                        <a:ea typeface="黑体" panose="02010609060101010101" pitchFamily="49" charset="-122"/>
                      </a:endParaRPr>
                    </a:p>
                  </a:txBody>
                  <a:tcPr/>
                </a:tc>
                <a:tc vMerge="1">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c>
                  <a:txBody>
                    <a:bodyPr/>
                    <a:p>
                      <a:pPr algn="ctr">
                        <a:buNone/>
                      </a:pPr>
                      <a:r>
                        <a:rPr lang="en-US" altLang="zh-CN">
                          <a:latin typeface="黑体" panose="02010609060101010101" pitchFamily="49" charset="-122"/>
                          <a:ea typeface="黑体" panose="02010609060101010101" pitchFamily="49" charset="-122"/>
                        </a:rPr>
                        <a:t>？</a:t>
                      </a:r>
                      <a:endParaRPr lang="en-US" altLang="zh-CN">
                        <a:latin typeface="黑体" panose="02010609060101010101" pitchFamily="49" charset="-122"/>
                        <a:ea typeface="黑体" panose="02010609060101010101" pitchFamily="49" charset="-122"/>
                      </a:endParaRPr>
                    </a:p>
                  </a:txBody>
                  <a:tcPr/>
                </a:tc>
              </a:tr>
            </a:tbl>
          </a:graphicData>
        </a:graphic>
      </p:graphicFrame>
      <p:sp>
        <p:nvSpPr>
          <p:cNvPr id="100" name="文本框 99"/>
          <p:cNvSpPr txBox="1"/>
          <p:nvPr/>
        </p:nvSpPr>
        <p:spPr>
          <a:xfrm>
            <a:off x="5163820" y="5761990"/>
            <a:ext cx="1864360"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表</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3-4</a:t>
            </a:r>
            <a:r>
              <a:rPr lang="en-US" altLang="zh-CN" sz="1600" b="0">
                <a:latin typeface="黑体" panose="02010609060101010101" pitchFamily="49" charset="-122"/>
                <a:ea typeface="黑体" panose="02010609060101010101" pitchFamily="49" charset="-122"/>
                <a:cs typeface="Times New Roman" panose="02020603050405020304" pitchFamily="18" charset="0"/>
              </a:rPr>
              <a:t> </a:t>
            </a:r>
            <a:r>
              <a:rPr lang="zh-CN" altLang="en-US" sz="1600" b="0">
                <a:latin typeface="黑体" panose="02010609060101010101" pitchFamily="49" charset="-122"/>
                <a:ea typeface="黑体" panose="02010609060101010101" pitchFamily="49" charset="-122"/>
                <a:cs typeface="宋体" panose="02010600030101010101" pitchFamily="2" charset="-122"/>
              </a:rPr>
              <a:t>成果评价表</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49045" y="1767205"/>
            <a:ext cx="9693910" cy="3322955"/>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a:t>
            </a:r>
            <a:r>
              <a:rPr sz="2000" b="0">
                <a:latin typeface="黑体" panose="02010609060101010101" pitchFamily="49" charset="-122"/>
                <a:ea typeface="黑体" panose="02010609060101010101" pitchFamily="49" charset="-122"/>
              </a:rPr>
              <a:t>综上所述，价值工程学以功能分析为核心，以开发创造性为基础，以科学分析方法为工具，寻求功能与成本的最佳比例，以获得最优价值。运用价值工程理论来指导产品设计，可以在充分完善产品功能的基础上，通过有限地提高成本，来获得更大的产品价值和经济效益，为产品的开发、设计、生产和销售提供了很好的指导意义。而作为设计人员，在进行产品设计时应学会充分利用这种方法，正确处理功能与成本的关系，将价值工程意识纳入到产品设计中，使产品在激烈的市场竞争中，立于不败之地，为企业赢得市场，获得更大利益。</a:t>
            </a:r>
            <a:endParaRPr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a:t>
            </a:r>
            <a:r>
              <a:rPr lang="zh-CN" altLang="en-US" sz="5400"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并行工程</a:t>
            </a:r>
            <a:endParaRPr lang="zh-CN" altLang="en-US" sz="5400"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3.4</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1570"/>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800850" y="5567045"/>
            <a:ext cx="3652520" cy="368300"/>
          </a:xfrm>
          <a:prstGeom prst="rect">
            <a:avLst/>
          </a:prstGeom>
          <a:noFill/>
        </p:spPr>
        <p:txBody>
          <a:bodyPr wrap="square" rtlCol="0">
            <a:spAutoFit/>
          </a:bodyPr>
          <a:p>
            <a:r>
              <a:rPr lang="zh-CN" altLang="en-US" b="1">
                <a:solidFill>
                  <a:srgbClr val="FDB812"/>
                </a:solidFill>
              </a:rPr>
              <a:t>图3-1-4</a:t>
            </a:r>
            <a:r>
              <a:rPr lang="zh-CN" altLang="en-US">
                <a:solidFill>
                  <a:srgbClr val="FDB812"/>
                </a:solidFill>
              </a:rPr>
              <a:t>  </a:t>
            </a:r>
            <a:r>
              <a:rPr lang="zh-CN" altLang="en-US" sz="1600"/>
              <a:t>Pro-Engineer鼠标建模</a:t>
            </a:r>
            <a:endParaRPr lang="zh-CN" altLang="en-US" sz="1600"/>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931545" y="1635125"/>
            <a:ext cx="4677410" cy="393192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草模构思是运用二维或三维软件对设计方案进行效果图的绘制、渲染，通过软件将产品的外部基本的立体形态表现出来。常用的二维设计表现软件有Photoshop、Illustrator、CorelDraw等，三维软件有3DsMax、AutoCAD、Solid Works、Solid Edge、Pro-Engineer、Edge CAM、Rhinoceros等。草模构思可以更好的对设计方案进行评价和修改。</a:t>
            </a:r>
            <a:endParaRPr lang="zh-CN" altLang="en-US" sz="2000">
              <a:latin typeface="黑体" panose="02010609060101010101" pitchFamily="49" charset="-122"/>
              <a:ea typeface="黑体" panose="02010609060101010101" pitchFamily="49" charset="-122"/>
            </a:endParaRPr>
          </a:p>
        </p:txBody>
      </p:sp>
      <p:sp>
        <p:nvSpPr>
          <p:cNvPr id="10" name="文本框 9"/>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文本框 4"/>
          <p:cNvSpPr txBox="1"/>
          <p:nvPr/>
        </p:nvSpPr>
        <p:spPr>
          <a:xfrm>
            <a:off x="931545" y="1172210"/>
            <a:ext cx="2385695" cy="396240"/>
          </a:xfrm>
          <a:prstGeom prst="rect">
            <a:avLst/>
          </a:prstGeom>
          <a:noFill/>
        </p:spPr>
        <p:txBody>
          <a:bodyPr wrap="square" rtlCol="0">
            <a:spAutoFit/>
          </a:bodyPr>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a:t>
            </a:r>
            <a:r>
              <a:rPr lang="en-US" altLang="zh-CN"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3</a:t>
            </a:r>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sym typeface="+mn-ea"/>
              </a:rPr>
              <a:t>）草模构思</a:t>
            </a:r>
            <a:endParaRPr lang="zh-CN" altLang="en-US" sz="2000"/>
          </a:p>
        </p:txBody>
      </p:sp>
      <p:sp>
        <p:nvSpPr>
          <p:cNvPr id="7" name="文本框 6"/>
          <p:cNvSpPr txBox="1"/>
          <p:nvPr/>
        </p:nvSpPr>
        <p:spPr>
          <a:xfrm>
            <a:off x="6800850" y="3118485"/>
            <a:ext cx="3652520" cy="368300"/>
          </a:xfrm>
          <a:prstGeom prst="rect">
            <a:avLst/>
          </a:prstGeom>
          <a:noFill/>
        </p:spPr>
        <p:txBody>
          <a:bodyPr wrap="square" rtlCol="0">
            <a:spAutoFit/>
          </a:bodyPr>
          <a:p>
            <a:r>
              <a:rPr lang="zh-CN" altLang="en-US" b="1">
                <a:solidFill>
                  <a:srgbClr val="FDB812"/>
                </a:solidFill>
              </a:rPr>
              <a:t>图3-1-</a:t>
            </a:r>
            <a:r>
              <a:rPr lang="en-US" altLang="zh-CN" b="1">
                <a:solidFill>
                  <a:srgbClr val="FDB812"/>
                </a:solidFill>
              </a:rPr>
              <a:t>3</a:t>
            </a:r>
            <a:r>
              <a:rPr lang="zh-CN" altLang="en-US">
                <a:solidFill>
                  <a:srgbClr val="FDB812"/>
                </a:solidFill>
              </a:rPr>
              <a:t>  </a:t>
            </a:r>
            <a:r>
              <a:rPr lang="zh-CN" altLang="en-US" sz="1600"/>
              <a:t>Peugeot EX1概念车模型制作</a:t>
            </a:r>
            <a:endParaRPr lang="zh-CN" altLang="en-US" sz="1600"/>
          </a:p>
        </p:txBody>
      </p:sp>
      <p:pic>
        <p:nvPicPr>
          <p:cNvPr id="12" name="图片 11" descr="3-1-4"/>
          <p:cNvPicPr>
            <a:picLocks noChangeAspect="1"/>
          </p:cNvPicPr>
          <p:nvPr/>
        </p:nvPicPr>
        <p:blipFill>
          <a:blip r:embed="rId1"/>
          <a:stretch>
            <a:fillRect/>
          </a:stretch>
        </p:blipFill>
        <p:spPr>
          <a:xfrm>
            <a:off x="6800850" y="3595370"/>
            <a:ext cx="2982595" cy="1781810"/>
          </a:xfrm>
          <a:prstGeom prst="rect">
            <a:avLst/>
          </a:prstGeom>
        </p:spPr>
      </p:pic>
      <p:pic>
        <p:nvPicPr>
          <p:cNvPr id="13" name="图片 12" descr="3-1-3"/>
          <p:cNvPicPr>
            <a:picLocks noChangeAspect="1"/>
          </p:cNvPicPr>
          <p:nvPr/>
        </p:nvPicPr>
        <p:blipFill>
          <a:blip r:embed="rId2"/>
          <a:stretch>
            <a:fillRect/>
          </a:stretch>
        </p:blipFill>
        <p:spPr>
          <a:xfrm>
            <a:off x="6800850" y="1387475"/>
            <a:ext cx="3938905" cy="15671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49045" y="2463800"/>
            <a:ext cx="9693910" cy="2861310"/>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a:t>
            </a:r>
            <a:r>
              <a:rPr sz="2000" b="0">
                <a:latin typeface="黑体" panose="02010609060101010101" pitchFamily="49" charset="-122"/>
                <a:ea typeface="黑体" panose="02010609060101010101" pitchFamily="49" charset="-122"/>
              </a:rPr>
              <a:t>上世纪八十年代中后期以来，中国制造业商品市场发生了很大变化，产品同质化现象越来越明显，客户对产品的质量、成本和种类要求越来越高，产品的生命周期越来越短。企业为了在市场竞争中取胜，就不得不加速新产品开发、提高产品质量，同时要能够降低成本、改进服务，然而要解决这些问题，运用传统的设计方法显然是费时费力。为了迅速开发出新产品，使其以较好的速度和质量进入市场，设计行业引入了并行工程的设计方法。</a:t>
            </a:r>
            <a:endParaRPr sz="2000" b="0">
              <a:latin typeface="黑体" panose="02010609060101010101" pitchFamily="49" charset="-122"/>
              <a:ea typeface="黑体" panose="02010609060101010101" pitchFamily="49" charset="-122"/>
            </a:endParaRPr>
          </a:p>
        </p:txBody>
      </p:sp>
      <p:sp>
        <p:nvSpPr>
          <p:cNvPr id="6" name="流程图: 可选过程 5"/>
          <p:cNvSpPr/>
          <p:nvPr/>
        </p:nvSpPr>
        <p:spPr>
          <a:xfrm>
            <a:off x="894080" y="1285240"/>
            <a:ext cx="406400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3.4.1 并行工程的概念</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49045" y="1983105"/>
            <a:ext cx="9693910" cy="2891790"/>
          </a:xfrm>
          <a:prstGeom prst="rect">
            <a:avLst/>
          </a:prstGeom>
          <a:noFill/>
          <a:ln w="9525">
            <a:noFill/>
          </a:ln>
        </p:spPr>
        <p:txBody>
          <a:bodyPr wrap="square">
            <a:spAutoFit/>
          </a:bodyPr>
          <a:p>
            <a:pPr indent="266700">
              <a:lnSpc>
                <a:spcPct val="13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a:t>
            </a:r>
            <a:r>
              <a:rPr sz="2000" b="0">
                <a:latin typeface="黑体" panose="02010609060101010101" pitchFamily="49" charset="-122"/>
                <a:ea typeface="黑体" panose="02010609060101010101" pitchFamily="49" charset="-122"/>
              </a:rPr>
              <a:t>并行工程(Concurrent Engineering)是在充分调动企业各种资源的基础上，集成的、并行的设计产品及其零部件和相关各种过程（包括制造过程、支持系统）的一种系统方法。这种方法要求产品开发人员与其他人员一起共同工作，在设计一开始就考虑产品整个生命周期中从概念形成到产品报废处理的所有因素，包括质量、成本、进度计划和用户的要求。并行工程的目标为提高质量、降低成本、缩短产品开发周期和产品上市时间。</a:t>
            </a:r>
            <a:endParaRPr sz="2000" b="0">
              <a:latin typeface="黑体" panose="02010609060101010101" pitchFamily="49" charset="-122"/>
              <a:ea typeface="黑体" panose="02010609060101010101" pitchFamily="49" charset="-122"/>
            </a:endParaRPr>
          </a:p>
          <a:p>
            <a:pPr indent="266700">
              <a:lnSpc>
                <a:spcPct val="130000"/>
              </a:lnSpc>
              <a:buNone/>
            </a:pPr>
            <a:r>
              <a:rPr sz="2000" b="0">
                <a:latin typeface="黑体" panose="02010609060101010101" pitchFamily="49" charset="-122"/>
                <a:ea typeface="黑体" panose="02010609060101010101" pitchFamily="49" charset="-122"/>
              </a:rPr>
              <a:t>  </a:t>
            </a:r>
            <a:endParaRPr sz="2000" b="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87145" y="1200150"/>
            <a:ext cx="5396865" cy="4707890"/>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很长时期以来，产品开发设计沿用了串行工程的模式，这种模式的有点是在专业分工很细的现代工业，可以保证产品设计过程有条不紊的进行，但缺点却是很明显，比如信息共享和沟通困难，工业设计和结构设计衔接不紧密，在产品开发前期不能考虑整个产品开发过程中多因素的协调，可能会最后导致产品出现事先并为预计到的问题。如果再返回到前一环节重新设计改进，造成重复劳动，浪费大量的资源和时间，使设计效率低下。</a:t>
            </a:r>
            <a:endParaRPr lang="en-US" altLang="zh-CN" sz="2000" b="0">
              <a:latin typeface="黑体" panose="02010609060101010101" pitchFamily="49" charset="-122"/>
              <a:ea typeface="黑体" panose="02010609060101010101" pitchFamily="49" charset="-122"/>
              <a:cs typeface="宋体" panose="02010600030101010101" pitchFamily="2" charset="-122"/>
            </a:endParaRPr>
          </a:p>
        </p:txBody>
      </p:sp>
      <p:pic>
        <p:nvPicPr>
          <p:cNvPr id="2" name="图片 1" descr="图4-1"/>
          <p:cNvPicPr>
            <a:picLocks noChangeAspect="1"/>
          </p:cNvPicPr>
          <p:nvPr/>
        </p:nvPicPr>
        <p:blipFill>
          <a:blip r:embed="rId1"/>
          <a:stretch>
            <a:fillRect/>
          </a:stretch>
        </p:blipFill>
        <p:spPr>
          <a:xfrm>
            <a:off x="6751320" y="2306320"/>
            <a:ext cx="4905375" cy="1764665"/>
          </a:xfrm>
          <a:prstGeom prst="rect">
            <a:avLst/>
          </a:prstGeom>
          <a:noFill/>
          <a:ln w="9525">
            <a:noFill/>
          </a:ln>
        </p:spPr>
      </p:pic>
      <p:sp>
        <p:nvSpPr>
          <p:cNvPr id="5" name="文本框 4"/>
          <p:cNvSpPr txBox="1"/>
          <p:nvPr/>
        </p:nvSpPr>
        <p:spPr>
          <a:xfrm>
            <a:off x="7531735" y="4366260"/>
            <a:ext cx="3343910"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3-4-1 </a:t>
            </a:r>
            <a:r>
              <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rPr>
              <a:t>产品开发串行工程流程图</a:t>
            </a:r>
            <a:endParaRPr lang="zh-CN" altLang="en-US" sz="1600" b="0">
              <a:solidFill>
                <a:schemeClr val="tx1"/>
              </a:solidFill>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312545" y="1783080"/>
            <a:ext cx="5396865" cy="3784600"/>
          </a:xfrm>
          <a:prstGeom prst="rect">
            <a:avLst/>
          </a:prstGeom>
          <a:noFill/>
          <a:ln w="9525">
            <a:noFill/>
          </a:ln>
        </p:spPr>
        <p:txBody>
          <a:bodyPr wrap="square">
            <a:spAutoFit/>
          </a:bodyPr>
          <a:p>
            <a:pPr indent="266700">
              <a:lnSpc>
                <a:spcPct val="15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而并行工程则改进了产品设计开发流程，在产品开发初期组织多职能部门协作，并能考虑生命周期各阶段的因素，使后续环节可能出现的问题在设计早期就可以被发现并得到解决。在设计阶段各职能部门能够同时工作，协同运行，从全局优化的角度出发对集成过程进行管理和控制，从而最大限度的避免反复设计，保证设计质量。</a:t>
            </a:r>
            <a:endParaRPr lang="en-US" altLang="zh-CN" sz="2000" b="0">
              <a:latin typeface="黑体" panose="02010609060101010101" pitchFamily="49" charset="-122"/>
              <a:ea typeface="黑体" panose="02010609060101010101" pitchFamily="49" charset="-122"/>
              <a:cs typeface="宋体" panose="02010600030101010101" pitchFamily="2" charset="-122"/>
            </a:endParaRPr>
          </a:p>
        </p:txBody>
      </p:sp>
      <p:grpSp>
        <p:nvGrpSpPr>
          <p:cNvPr id="1073743136" name="组合 1073743135"/>
          <p:cNvGrpSpPr>
            <a:grpSpLocks noRot="1" noChangeAspect="1"/>
          </p:cNvGrpSpPr>
          <p:nvPr/>
        </p:nvGrpSpPr>
        <p:grpSpPr>
          <a:xfrm>
            <a:off x="6894830" y="1012190"/>
            <a:ext cx="4598670" cy="4495074"/>
            <a:chOff x="2100" y="6510"/>
            <a:chExt cx="8460" cy="8269"/>
          </a:xfrm>
        </p:grpSpPr>
        <p:sp>
          <p:nvSpPr>
            <p:cNvPr id="5" name="矩形 4"/>
            <p:cNvSpPr>
              <a:spLocks noRot="1" noChangeAspect="1" noTextEdit="1"/>
            </p:cNvSpPr>
            <p:nvPr/>
          </p:nvSpPr>
          <p:spPr>
            <a:xfrm>
              <a:off x="2100" y="6510"/>
              <a:ext cx="8460" cy="8268"/>
            </a:xfrm>
            <a:prstGeom prst="rect">
              <a:avLst/>
            </a:prstGeom>
            <a:noFill/>
            <a:ln w="9525">
              <a:noFill/>
            </a:ln>
          </p:spPr>
          <p:txBody>
            <a:bodyPr/>
            <a:p>
              <a:endParaRPr lang="zh-CN" altLang="en-US"/>
            </a:p>
          </p:txBody>
        </p:sp>
        <p:sp>
          <p:nvSpPr>
            <p:cNvPr id="1073743138" name="矩形 1073743137"/>
            <p:cNvSpPr/>
            <p:nvPr/>
          </p:nvSpPr>
          <p:spPr>
            <a:xfrm>
              <a:off x="9120" y="8694"/>
              <a:ext cx="900" cy="2184"/>
            </a:xfrm>
            <a:prstGeom prst="rect">
              <a:avLst/>
            </a:prstGeom>
            <a:solidFill>
              <a:srgbClr val="FFFFFF"/>
            </a:solidFill>
            <a:ln w="9525" cap="flat" cmpd="sng">
              <a:solidFill>
                <a:srgbClr val="000000"/>
              </a:solidFill>
              <a:prstDash val="sysDot"/>
              <a:miter/>
              <a:headEnd type="none" w="med" len="med"/>
              <a:tailEnd type="none" w="med" len="med"/>
            </a:ln>
          </p:spPr>
          <p:txBody>
            <a:bodyPr wrap="square"/>
            <a:p>
              <a:endParaRPr lang="zh-CN" altLang="en-US"/>
            </a:p>
            <a:p>
              <a:endParaRPr lang="zh-CN" altLang="en-US"/>
            </a:p>
          </p:txBody>
        </p:sp>
        <p:sp>
          <p:nvSpPr>
            <p:cNvPr id="1073743139" name="矩形 1073743138"/>
            <p:cNvSpPr/>
            <p:nvPr/>
          </p:nvSpPr>
          <p:spPr>
            <a:xfrm>
              <a:off x="6780" y="8694"/>
              <a:ext cx="1980" cy="2184"/>
            </a:xfrm>
            <a:prstGeom prst="rect">
              <a:avLst/>
            </a:prstGeom>
            <a:solidFill>
              <a:srgbClr val="FFFFFF"/>
            </a:solidFill>
            <a:ln w="9525" cap="flat" cmpd="sng">
              <a:solidFill>
                <a:srgbClr val="000000"/>
              </a:solidFill>
              <a:prstDash val="sysDot"/>
              <a:miter/>
              <a:headEnd type="none" w="med" len="med"/>
              <a:tailEnd type="none" w="med" len="med"/>
            </a:ln>
          </p:spPr>
          <p:txBody>
            <a:bodyPr/>
            <a:p>
              <a:endParaRPr lang="zh-CN" altLang="en-US"/>
            </a:p>
          </p:txBody>
        </p:sp>
        <p:sp>
          <p:nvSpPr>
            <p:cNvPr id="1073743140" name="矩形 1073743139"/>
            <p:cNvSpPr/>
            <p:nvPr/>
          </p:nvSpPr>
          <p:spPr>
            <a:xfrm>
              <a:off x="4620" y="8694"/>
              <a:ext cx="1980" cy="1872"/>
            </a:xfrm>
            <a:prstGeom prst="rect">
              <a:avLst/>
            </a:prstGeom>
            <a:solidFill>
              <a:srgbClr val="FFFFFF"/>
            </a:solidFill>
            <a:ln w="9525" cap="flat" cmpd="sng">
              <a:solidFill>
                <a:srgbClr val="000000"/>
              </a:solidFill>
              <a:prstDash val="sysDot"/>
              <a:miter/>
              <a:headEnd type="none" w="med" len="med"/>
              <a:tailEnd type="none" w="med" len="med"/>
            </a:ln>
          </p:spPr>
          <p:txBody>
            <a:bodyPr/>
            <a:p>
              <a:endParaRPr lang="zh-CN" altLang="en-US"/>
            </a:p>
          </p:txBody>
        </p:sp>
        <p:sp>
          <p:nvSpPr>
            <p:cNvPr id="1073743141" name="矩形 1073743140"/>
            <p:cNvSpPr/>
            <p:nvPr/>
          </p:nvSpPr>
          <p:spPr>
            <a:xfrm>
              <a:off x="2460" y="8694"/>
              <a:ext cx="1980" cy="1872"/>
            </a:xfrm>
            <a:prstGeom prst="rect">
              <a:avLst/>
            </a:prstGeom>
            <a:solidFill>
              <a:srgbClr val="FFFFFF"/>
            </a:solidFill>
            <a:ln w="9525" cap="flat" cmpd="sng">
              <a:solidFill>
                <a:srgbClr val="000000"/>
              </a:solidFill>
              <a:prstDash val="sysDot"/>
              <a:miter/>
              <a:headEnd type="none" w="med" len="med"/>
              <a:tailEnd type="none" w="med" len="med"/>
            </a:ln>
          </p:spPr>
          <p:txBody>
            <a:bodyPr/>
            <a:p>
              <a:endParaRPr lang="zh-CN" altLang="en-US"/>
            </a:p>
          </p:txBody>
        </p:sp>
        <p:sp>
          <p:nvSpPr>
            <p:cNvPr id="1073743142" name="矩形 1073743141"/>
            <p:cNvSpPr/>
            <p:nvPr/>
          </p:nvSpPr>
          <p:spPr>
            <a:xfrm>
              <a:off x="5700" y="6666"/>
              <a:ext cx="1620" cy="1560"/>
            </a:xfrm>
            <a:prstGeom prst="rect">
              <a:avLst/>
            </a:prstGeom>
            <a:solidFill>
              <a:srgbClr val="FFFFFF"/>
            </a:solidFill>
            <a:ln w="9525" cap="flat" cmpd="sng">
              <a:solidFill>
                <a:srgbClr val="000000"/>
              </a:solidFill>
              <a:prstDash val="sysDot"/>
              <a:miter/>
              <a:headEnd type="none" w="med" len="med"/>
              <a:tailEnd type="none" w="med" len="med"/>
            </a:ln>
          </p:spPr>
          <p:txBody>
            <a:bodyPr/>
            <a:p>
              <a:endParaRPr lang="zh-CN" altLang="en-US"/>
            </a:p>
          </p:txBody>
        </p:sp>
        <p:sp>
          <p:nvSpPr>
            <p:cNvPr id="1073743143" name="矩形 1073743142"/>
            <p:cNvSpPr/>
            <p:nvPr/>
          </p:nvSpPr>
          <p:spPr>
            <a:xfrm>
              <a:off x="5880" y="6822"/>
              <a:ext cx="1350" cy="467"/>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寻找需求</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44" name="矩形 1073743143"/>
            <p:cNvSpPr/>
            <p:nvPr/>
          </p:nvSpPr>
          <p:spPr>
            <a:xfrm>
              <a:off x="5880" y="7602"/>
              <a:ext cx="135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方案设计</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45" name="矩形 1073743144"/>
            <p:cNvSpPr/>
            <p:nvPr/>
          </p:nvSpPr>
          <p:spPr>
            <a:xfrm>
              <a:off x="2640" y="9006"/>
              <a:ext cx="540"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功能分析</a:t>
              </a:r>
              <a:endParaRPr lang="zh-CN" altLang="en-US"/>
            </a:p>
            <a:p>
              <a:endParaRPr lang="zh-CN" altLang="en-US"/>
            </a:p>
          </p:txBody>
        </p:sp>
        <p:sp>
          <p:nvSpPr>
            <p:cNvPr id="1073743146" name="矩形 1073743145"/>
            <p:cNvSpPr/>
            <p:nvPr/>
          </p:nvSpPr>
          <p:spPr>
            <a:xfrm>
              <a:off x="4800" y="9006"/>
              <a:ext cx="540"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结构分析</a:t>
              </a:r>
              <a:endParaRPr lang="zh-CN" altLang="en-US"/>
            </a:p>
            <a:p>
              <a:endParaRPr lang="zh-CN" altLang="en-US"/>
            </a:p>
          </p:txBody>
        </p:sp>
        <p:sp>
          <p:nvSpPr>
            <p:cNvPr id="1073743147" name="矩形 1073743146"/>
            <p:cNvSpPr/>
            <p:nvPr/>
          </p:nvSpPr>
          <p:spPr>
            <a:xfrm>
              <a:off x="5880" y="9006"/>
              <a:ext cx="540"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结构优化</a:t>
              </a:r>
              <a:endParaRPr lang="zh-CN" altLang="en-US"/>
            </a:p>
            <a:p>
              <a:endParaRPr lang="zh-CN" altLang="en-US"/>
            </a:p>
          </p:txBody>
        </p:sp>
        <p:sp>
          <p:nvSpPr>
            <p:cNvPr id="1073743148" name="矩形 1073743147"/>
            <p:cNvSpPr/>
            <p:nvPr/>
          </p:nvSpPr>
          <p:spPr>
            <a:xfrm>
              <a:off x="6960" y="9006"/>
              <a:ext cx="540" cy="1716"/>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零部件设计</a:t>
              </a:r>
              <a:endParaRPr lang="zh-CN" altLang="en-US"/>
            </a:p>
            <a:p>
              <a:endParaRPr lang="zh-CN" altLang="en-US"/>
            </a:p>
          </p:txBody>
        </p:sp>
        <p:sp>
          <p:nvSpPr>
            <p:cNvPr id="1073743149" name="矩形 1073743148"/>
            <p:cNvSpPr/>
            <p:nvPr/>
          </p:nvSpPr>
          <p:spPr>
            <a:xfrm>
              <a:off x="8041" y="9006"/>
              <a:ext cx="539"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工艺设计</a:t>
              </a:r>
              <a:endParaRPr lang="zh-CN" altLang="en-US"/>
            </a:p>
            <a:p>
              <a:endParaRPr lang="zh-CN" altLang="en-US"/>
            </a:p>
          </p:txBody>
        </p:sp>
        <p:sp>
          <p:nvSpPr>
            <p:cNvPr id="1073743150" name="矩形 1073743149"/>
            <p:cNvSpPr/>
            <p:nvPr/>
          </p:nvSpPr>
          <p:spPr>
            <a:xfrm>
              <a:off x="9300" y="9006"/>
              <a:ext cx="540"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装配分析</a:t>
              </a:r>
              <a:endParaRPr lang="zh-CN" altLang="en-US"/>
            </a:p>
            <a:p>
              <a:endParaRPr lang="zh-CN" altLang="en-US"/>
            </a:p>
          </p:txBody>
        </p:sp>
        <p:sp>
          <p:nvSpPr>
            <p:cNvPr id="1073743151" name="矩形 1073743150"/>
            <p:cNvSpPr/>
            <p:nvPr/>
          </p:nvSpPr>
          <p:spPr>
            <a:xfrm>
              <a:off x="8580" y="7134"/>
              <a:ext cx="162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产品设计师</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52" name="直接连接符 1073743151"/>
            <p:cNvSpPr/>
            <p:nvPr/>
          </p:nvSpPr>
          <p:spPr>
            <a:xfrm flipH="1">
              <a:off x="7320" y="7290"/>
              <a:ext cx="1260" cy="0"/>
            </a:xfrm>
            <a:prstGeom prst="line">
              <a:avLst/>
            </a:prstGeom>
            <a:ln w="9525" cap="flat" cmpd="sng">
              <a:solidFill>
                <a:srgbClr val="000000"/>
              </a:solidFill>
              <a:prstDash val="solid"/>
              <a:headEnd type="none" w="med" len="med"/>
              <a:tailEnd type="triangle" w="med" len="med"/>
            </a:ln>
          </p:spPr>
        </p:sp>
        <p:sp>
          <p:nvSpPr>
            <p:cNvPr id="1073743153" name="矩形 1073743152"/>
            <p:cNvSpPr/>
            <p:nvPr/>
          </p:nvSpPr>
          <p:spPr>
            <a:xfrm>
              <a:off x="3000" y="7134"/>
              <a:ext cx="144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行销人员</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54" name="直接连接符 1073743153"/>
            <p:cNvSpPr/>
            <p:nvPr/>
          </p:nvSpPr>
          <p:spPr>
            <a:xfrm>
              <a:off x="4440" y="7290"/>
              <a:ext cx="1260" cy="0"/>
            </a:xfrm>
            <a:prstGeom prst="line">
              <a:avLst/>
            </a:prstGeom>
            <a:ln w="9525" cap="flat" cmpd="sng">
              <a:solidFill>
                <a:srgbClr val="000000"/>
              </a:solidFill>
              <a:prstDash val="solid"/>
              <a:headEnd type="none" w="med" len="med"/>
              <a:tailEnd type="triangle" w="med" len="med"/>
            </a:ln>
          </p:spPr>
        </p:sp>
        <p:sp>
          <p:nvSpPr>
            <p:cNvPr id="1073743155" name="矩形 1073743154"/>
            <p:cNvSpPr/>
            <p:nvPr/>
          </p:nvSpPr>
          <p:spPr>
            <a:xfrm>
              <a:off x="8580" y="7758"/>
              <a:ext cx="144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方案评估</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56" name="直接连接符 1073743155"/>
            <p:cNvSpPr/>
            <p:nvPr/>
          </p:nvSpPr>
          <p:spPr>
            <a:xfrm flipH="1">
              <a:off x="7320" y="7914"/>
              <a:ext cx="1260" cy="0"/>
            </a:xfrm>
            <a:prstGeom prst="line">
              <a:avLst/>
            </a:prstGeom>
            <a:ln w="9525" cap="flat" cmpd="sng">
              <a:solidFill>
                <a:srgbClr val="000000"/>
              </a:solidFill>
              <a:prstDash val="solid"/>
              <a:headEnd type="none" w="med" len="med"/>
              <a:tailEnd type="triangle" w="med" len="med"/>
            </a:ln>
          </p:spPr>
        </p:sp>
        <p:sp>
          <p:nvSpPr>
            <p:cNvPr id="1073743157" name="矩形 1073743156"/>
            <p:cNvSpPr/>
            <p:nvPr/>
          </p:nvSpPr>
          <p:spPr>
            <a:xfrm>
              <a:off x="3720" y="9006"/>
              <a:ext cx="540" cy="1405"/>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方案评估</a:t>
              </a:r>
              <a:endParaRPr lang="zh-CN" altLang="en-US"/>
            </a:p>
            <a:p>
              <a:endParaRPr lang="zh-CN" altLang="en-US"/>
            </a:p>
          </p:txBody>
        </p:sp>
        <p:cxnSp>
          <p:nvCxnSpPr>
            <p:cNvPr id="1073743158" name="肘形连接符 1073743157"/>
            <p:cNvCxnSpPr/>
            <p:nvPr/>
          </p:nvCxnSpPr>
          <p:spPr>
            <a:xfrm rot="5400000">
              <a:off x="4242" y="6738"/>
              <a:ext cx="936" cy="360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59" name="肘形连接符 1073743158"/>
            <p:cNvCxnSpPr/>
            <p:nvPr/>
          </p:nvCxnSpPr>
          <p:spPr>
            <a:xfrm rot="5400000">
              <a:off x="4782" y="7278"/>
              <a:ext cx="936" cy="252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60" name="肘形连接符 1073743159"/>
            <p:cNvCxnSpPr/>
            <p:nvPr/>
          </p:nvCxnSpPr>
          <p:spPr>
            <a:xfrm rot="5400000">
              <a:off x="5322" y="7818"/>
              <a:ext cx="936" cy="144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61" name="肘形连接符 1073743160"/>
            <p:cNvCxnSpPr/>
            <p:nvPr/>
          </p:nvCxnSpPr>
          <p:spPr>
            <a:xfrm rot="5400000">
              <a:off x="5862" y="8358"/>
              <a:ext cx="936" cy="36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62" name="肘形连接符 1073743161"/>
            <p:cNvCxnSpPr/>
            <p:nvPr/>
          </p:nvCxnSpPr>
          <p:spPr>
            <a:xfrm rot="-5400000" flipH="1">
              <a:off x="6402" y="8178"/>
              <a:ext cx="936" cy="72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63" name="肘形连接符 1073743162"/>
            <p:cNvCxnSpPr/>
            <p:nvPr/>
          </p:nvCxnSpPr>
          <p:spPr>
            <a:xfrm rot="-5400000" flipH="1">
              <a:off x="6942" y="7637"/>
              <a:ext cx="936" cy="1801"/>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64" name="肘形连接符 1073743163"/>
            <p:cNvCxnSpPr/>
            <p:nvPr/>
          </p:nvCxnSpPr>
          <p:spPr>
            <a:xfrm rot="-5400000" flipH="1">
              <a:off x="7572" y="7008"/>
              <a:ext cx="936" cy="3060"/>
            </a:xfrm>
            <a:prstGeom prst="bentConnector3">
              <a:avLst>
                <a:gd name="adj1" fmla="val 50000"/>
              </a:avLst>
            </a:prstGeom>
            <a:ln w="9525" cap="flat" cmpd="sng">
              <a:solidFill>
                <a:srgbClr val="000000"/>
              </a:solidFill>
              <a:prstDash val="solid"/>
              <a:miter/>
              <a:headEnd type="none" w="med" len="med"/>
              <a:tailEnd type="triangle" w="med" len="med"/>
            </a:ln>
          </p:spPr>
        </p:cxnSp>
        <p:sp>
          <p:nvSpPr>
            <p:cNvPr id="1073743165" name="矩形 1073743164"/>
            <p:cNvSpPr/>
            <p:nvPr/>
          </p:nvSpPr>
          <p:spPr>
            <a:xfrm>
              <a:off x="2820" y="11346"/>
              <a:ext cx="1442"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性能评估</a:t>
              </a:r>
              <a:endParaRPr lang="zh-CN" altLang="en-US"/>
            </a:p>
            <a:p>
              <a:endParaRPr lang="zh-CN" altLang="en-US"/>
            </a:p>
          </p:txBody>
        </p:sp>
        <p:sp>
          <p:nvSpPr>
            <p:cNvPr id="1073743166" name="矩形 1073743165"/>
            <p:cNvSpPr/>
            <p:nvPr/>
          </p:nvSpPr>
          <p:spPr>
            <a:xfrm>
              <a:off x="4980" y="11346"/>
              <a:ext cx="135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结构评估</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67" name="矩形 1073743166"/>
            <p:cNvSpPr/>
            <p:nvPr/>
          </p:nvSpPr>
          <p:spPr>
            <a:xfrm>
              <a:off x="6748" y="11346"/>
              <a:ext cx="2007"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计算和工艺分析</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68" name="矩形 1073743167"/>
            <p:cNvSpPr/>
            <p:nvPr/>
          </p:nvSpPr>
          <p:spPr>
            <a:xfrm>
              <a:off x="8940" y="11346"/>
              <a:ext cx="1401"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装配评估</a:t>
              </a:r>
              <a:endParaRPr lang="zh-CN" altLang="en-US" sz="1000">
                <a:latin typeface="黑体" panose="02010609060101010101" pitchFamily="49" charset="-122"/>
                <a:ea typeface="黑体" panose="02010609060101010101" pitchFamily="49" charset="-122"/>
              </a:endParaRPr>
            </a:p>
            <a:p>
              <a:endParaRPr lang="zh-CN" altLang="en-US"/>
            </a:p>
          </p:txBody>
        </p:sp>
        <p:cxnSp>
          <p:nvCxnSpPr>
            <p:cNvPr id="1073743169" name="直接箭头连接符 1073743168"/>
            <p:cNvCxnSpPr/>
            <p:nvPr/>
          </p:nvCxnSpPr>
          <p:spPr>
            <a:xfrm flipV="1">
              <a:off x="3450" y="10566"/>
              <a:ext cx="1" cy="780"/>
            </a:xfrm>
            <a:prstGeom prst="straightConnector1">
              <a:avLst/>
            </a:prstGeom>
            <a:ln w="9525" cap="flat" cmpd="sng">
              <a:solidFill>
                <a:srgbClr val="000000"/>
              </a:solidFill>
              <a:prstDash val="solid"/>
              <a:headEnd type="triangle" w="med" len="med"/>
              <a:tailEnd type="triangle" w="med" len="med"/>
            </a:ln>
          </p:spPr>
        </p:cxnSp>
        <p:cxnSp>
          <p:nvCxnSpPr>
            <p:cNvPr id="1073743170" name="直接箭头连接符 1073743169"/>
            <p:cNvCxnSpPr/>
            <p:nvPr/>
          </p:nvCxnSpPr>
          <p:spPr>
            <a:xfrm flipV="1">
              <a:off x="5610" y="10566"/>
              <a:ext cx="1" cy="780"/>
            </a:xfrm>
            <a:prstGeom prst="straightConnector1">
              <a:avLst/>
            </a:prstGeom>
            <a:ln w="9525" cap="flat" cmpd="sng">
              <a:solidFill>
                <a:srgbClr val="000000"/>
              </a:solidFill>
              <a:prstDash val="solid"/>
              <a:headEnd type="triangle" w="med" len="med"/>
              <a:tailEnd type="triangle" w="med" len="med"/>
            </a:ln>
          </p:spPr>
        </p:cxnSp>
        <p:cxnSp>
          <p:nvCxnSpPr>
            <p:cNvPr id="1073743171" name="直接箭头连接符 1073743170"/>
            <p:cNvCxnSpPr/>
            <p:nvPr/>
          </p:nvCxnSpPr>
          <p:spPr>
            <a:xfrm flipV="1">
              <a:off x="7764" y="10878"/>
              <a:ext cx="6" cy="468"/>
            </a:xfrm>
            <a:prstGeom prst="straightConnector1">
              <a:avLst/>
            </a:prstGeom>
            <a:ln w="9525" cap="flat" cmpd="sng">
              <a:solidFill>
                <a:srgbClr val="000000"/>
              </a:solidFill>
              <a:prstDash val="solid"/>
              <a:headEnd type="triangle" w="med" len="med"/>
              <a:tailEnd type="triangle" w="med" len="med"/>
            </a:ln>
          </p:spPr>
        </p:cxnSp>
        <p:cxnSp>
          <p:nvCxnSpPr>
            <p:cNvPr id="1073743172" name="直接箭头连接符 1073743171"/>
            <p:cNvCxnSpPr/>
            <p:nvPr/>
          </p:nvCxnSpPr>
          <p:spPr>
            <a:xfrm flipV="1">
              <a:off x="9570" y="10878"/>
              <a:ext cx="1" cy="468"/>
            </a:xfrm>
            <a:prstGeom prst="straightConnector1">
              <a:avLst/>
            </a:prstGeom>
            <a:ln w="9525" cap="flat" cmpd="sng">
              <a:solidFill>
                <a:srgbClr val="000000"/>
              </a:solidFill>
              <a:prstDash val="solid"/>
              <a:headEnd type="triangle" w="med" len="med"/>
              <a:tailEnd type="triangle" w="med" len="med"/>
            </a:ln>
          </p:spPr>
        </p:cxnSp>
        <p:cxnSp>
          <p:nvCxnSpPr>
            <p:cNvPr id="1073743173" name="肘形连接符 1073743172"/>
            <p:cNvCxnSpPr/>
            <p:nvPr/>
          </p:nvCxnSpPr>
          <p:spPr>
            <a:xfrm rot="-10800000" flipH="1">
              <a:off x="2820" y="7836"/>
              <a:ext cx="3060" cy="3744"/>
            </a:xfrm>
            <a:prstGeom prst="bentConnector3">
              <a:avLst>
                <a:gd name="adj1" fmla="val -11764"/>
              </a:avLst>
            </a:prstGeom>
            <a:ln w="9525" cap="flat" cmpd="sng">
              <a:solidFill>
                <a:srgbClr val="000000"/>
              </a:solidFill>
              <a:prstDash val="solid"/>
              <a:miter/>
              <a:headEnd type="none" w="med" len="med"/>
              <a:tailEnd type="triangle" w="med" len="med"/>
            </a:ln>
          </p:spPr>
        </p:cxnSp>
        <p:cxnSp>
          <p:nvCxnSpPr>
            <p:cNvPr id="1073743174" name="肘形连接符 1073743173"/>
            <p:cNvCxnSpPr/>
            <p:nvPr/>
          </p:nvCxnSpPr>
          <p:spPr>
            <a:xfrm rot="5400000" flipH="1" flipV="1">
              <a:off x="3756" y="9690"/>
              <a:ext cx="3978" cy="270"/>
            </a:xfrm>
            <a:prstGeom prst="bentConnector4">
              <a:avLst>
                <a:gd name="adj1" fmla="val -9051"/>
                <a:gd name="adj2" fmla="val -366667"/>
              </a:avLst>
            </a:prstGeom>
            <a:ln w="9525" cap="flat" cmpd="sng">
              <a:solidFill>
                <a:srgbClr val="000000"/>
              </a:solidFill>
              <a:prstDash val="solid"/>
              <a:miter/>
              <a:headEnd type="none" w="med" len="med"/>
              <a:tailEnd type="triangle" w="med" len="med"/>
            </a:ln>
          </p:spPr>
        </p:cxnSp>
        <p:cxnSp>
          <p:nvCxnSpPr>
            <p:cNvPr id="1073743175" name="肘形连接符 1073743174"/>
            <p:cNvCxnSpPr/>
            <p:nvPr/>
          </p:nvCxnSpPr>
          <p:spPr>
            <a:xfrm rot="5400000">
              <a:off x="6686" y="10737"/>
              <a:ext cx="1" cy="2154"/>
            </a:xfrm>
            <a:prstGeom prst="bentConnector3">
              <a:avLst>
                <a:gd name="adj1" fmla="val 36000000"/>
              </a:avLst>
            </a:prstGeom>
            <a:ln w="9525" cap="flat" cmpd="sng">
              <a:solidFill>
                <a:srgbClr val="000000"/>
              </a:solidFill>
              <a:prstDash val="solid"/>
              <a:miter/>
              <a:headEnd type="none" w="med" len="med"/>
              <a:tailEnd type="triangle" w="med" len="med"/>
            </a:ln>
          </p:spPr>
        </p:cxnSp>
        <p:cxnSp>
          <p:nvCxnSpPr>
            <p:cNvPr id="1073743176" name="肘形连接符 1073743175"/>
            <p:cNvCxnSpPr/>
            <p:nvPr/>
          </p:nvCxnSpPr>
          <p:spPr>
            <a:xfrm rot="5400000">
              <a:off x="7589" y="9834"/>
              <a:ext cx="1" cy="3960"/>
            </a:xfrm>
            <a:prstGeom prst="bentConnector3">
              <a:avLst>
                <a:gd name="adj1" fmla="val 36000000"/>
              </a:avLst>
            </a:prstGeom>
            <a:ln w="9525" cap="flat" cmpd="sng">
              <a:solidFill>
                <a:srgbClr val="000000"/>
              </a:solidFill>
              <a:prstDash val="solid"/>
              <a:miter/>
              <a:headEnd type="none" w="med" len="med"/>
              <a:tailEnd type="triangle" w="med" len="med"/>
            </a:ln>
          </p:spPr>
        </p:cxnSp>
        <p:sp>
          <p:nvSpPr>
            <p:cNvPr id="1073743177" name="矩形 1073743176"/>
            <p:cNvSpPr/>
            <p:nvPr/>
          </p:nvSpPr>
          <p:spPr>
            <a:xfrm>
              <a:off x="2820" y="13530"/>
              <a:ext cx="1620" cy="780"/>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产品设计师</a:t>
              </a:r>
              <a:endParaRPr lang="zh-CN" altLang="en-US" sz="1000">
                <a:latin typeface="黑体" panose="02010609060101010101" pitchFamily="49" charset="-122"/>
                <a:ea typeface="黑体" panose="02010609060101010101" pitchFamily="49" charset="-122"/>
              </a:endParaRPr>
            </a:p>
            <a:p>
              <a:r>
                <a:rPr lang="zh-CN" altLang="en-US" sz="1000">
                  <a:latin typeface="黑体" panose="02010609060101010101" pitchFamily="49" charset="-122"/>
                  <a:ea typeface="黑体" panose="02010609060101010101" pitchFamily="49" charset="-122"/>
                </a:rPr>
                <a:t>行销人员</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78" name="矩形 1073743177"/>
            <p:cNvSpPr/>
            <p:nvPr/>
          </p:nvSpPr>
          <p:spPr>
            <a:xfrm>
              <a:off x="4800" y="12594"/>
              <a:ext cx="144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市场测试</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79" name="矩形 1073743178"/>
            <p:cNvSpPr/>
            <p:nvPr/>
          </p:nvSpPr>
          <p:spPr>
            <a:xfrm>
              <a:off x="7680" y="12594"/>
              <a:ext cx="1440" cy="468"/>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产品上市</a:t>
              </a:r>
              <a:endParaRPr lang="zh-CN" altLang="en-US" sz="1000">
                <a:latin typeface="黑体" panose="02010609060101010101" pitchFamily="49" charset="-122"/>
                <a:ea typeface="黑体" panose="02010609060101010101" pitchFamily="49" charset="-122"/>
              </a:endParaRPr>
            </a:p>
            <a:p>
              <a:endParaRPr lang="zh-CN" altLang="en-US"/>
            </a:p>
          </p:txBody>
        </p:sp>
        <p:sp>
          <p:nvSpPr>
            <p:cNvPr id="1073743180" name="矩形 1073743179"/>
            <p:cNvSpPr/>
            <p:nvPr/>
          </p:nvSpPr>
          <p:spPr>
            <a:xfrm>
              <a:off x="5520" y="13686"/>
              <a:ext cx="1620" cy="1093"/>
            </a:xfrm>
            <a:prstGeom prst="rect">
              <a:avLst/>
            </a:prstGeom>
            <a:solidFill>
              <a:srgbClr val="FFFFFF"/>
            </a:solidFill>
            <a:ln w="9525" cap="flat" cmpd="sng">
              <a:solidFill>
                <a:srgbClr val="000000"/>
              </a:solidFill>
              <a:prstDash val="solid"/>
              <a:miter/>
              <a:headEnd type="none" w="med" len="med"/>
              <a:tailEnd type="none" w="med" len="med"/>
            </a:ln>
          </p:spPr>
          <p:txBody>
            <a:bodyPr wrap="square"/>
            <a:p>
              <a:r>
                <a:rPr lang="zh-CN" altLang="en-US" sz="1000">
                  <a:latin typeface="黑体" panose="02010609060101010101" pitchFamily="49" charset="-122"/>
                  <a:ea typeface="黑体" panose="02010609060101010101" pitchFamily="49" charset="-122"/>
                </a:rPr>
                <a:t>行销人员</a:t>
              </a:r>
              <a:endParaRPr lang="zh-CN" altLang="en-US" sz="1000">
                <a:latin typeface="黑体" panose="02010609060101010101" pitchFamily="49" charset="-122"/>
                <a:ea typeface="黑体" panose="02010609060101010101" pitchFamily="49" charset="-122"/>
              </a:endParaRPr>
            </a:p>
            <a:p>
              <a:r>
                <a:rPr lang="zh-CN" altLang="en-US" sz="1000">
                  <a:latin typeface="黑体" panose="02010609060101010101" pitchFamily="49" charset="-122"/>
                  <a:ea typeface="黑体" panose="02010609060101010101" pitchFamily="49" charset="-122"/>
                </a:rPr>
                <a:t>工程技术人员</a:t>
              </a:r>
              <a:endParaRPr lang="zh-CN" altLang="en-US" sz="1000">
                <a:latin typeface="黑体" panose="02010609060101010101" pitchFamily="49" charset="-122"/>
                <a:ea typeface="黑体" panose="02010609060101010101" pitchFamily="49" charset="-122"/>
              </a:endParaRPr>
            </a:p>
            <a:p>
              <a:endParaRPr lang="zh-CN" altLang="en-US"/>
            </a:p>
          </p:txBody>
        </p:sp>
        <p:cxnSp>
          <p:nvCxnSpPr>
            <p:cNvPr id="1073743181" name="肘形连接符 1073743180"/>
            <p:cNvCxnSpPr/>
            <p:nvPr/>
          </p:nvCxnSpPr>
          <p:spPr>
            <a:xfrm flipV="1">
              <a:off x="6240" y="12282"/>
              <a:ext cx="540" cy="546"/>
            </a:xfrm>
            <a:prstGeom prst="bentConnector2">
              <a:avLst/>
            </a:prstGeom>
            <a:ln w="9525" cap="flat" cmpd="sng">
              <a:solidFill>
                <a:srgbClr val="000000"/>
              </a:solidFill>
              <a:prstDash val="solid"/>
              <a:miter/>
              <a:headEnd type="triangle" w="med" len="med"/>
              <a:tailEnd type="triangle" w="med" len="med"/>
            </a:ln>
          </p:spPr>
        </p:cxnSp>
        <p:cxnSp>
          <p:nvCxnSpPr>
            <p:cNvPr id="1073743182" name="肘形连接符 1073743181"/>
            <p:cNvCxnSpPr/>
            <p:nvPr/>
          </p:nvCxnSpPr>
          <p:spPr>
            <a:xfrm rot="10800000">
              <a:off x="3450" y="11814"/>
              <a:ext cx="1350" cy="1014"/>
            </a:xfrm>
            <a:prstGeom prst="bentConnector2">
              <a:avLst/>
            </a:prstGeom>
            <a:ln w="9525" cap="flat" cmpd="sng">
              <a:solidFill>
                <a:srgbClr val="000000"/>
              </a:solidFill>
              <a:prstDash val="solid"/>
              <a:miter/>
              <a:headEnd type="triangle" w="med" len="med"/>
              <a:tailEnd type="triangle" w="med" len="med"/>
            </a:ln>
          </p:spPr>
        </p:cxnSp>
        <p:sp>
          <p:nvSpPr>
            <p:cNvPr id="1073743183" name="直接连接符 1073743182"/>
            <p:cNvSpPr/>
            <p:nvPr/>
          </p:nvSpPr>
          <p:spPr>
            <a:xfrm>
              <a:off x="6780" y="12834"/>
              <a:ext cx="900" cy="1"/>
            </a:xfrm>
            <a:prstGeom prst="line">
              <a:avLst/>
            </a:prstGeom>
            <a:ln w="9525" cap="flat" cmpd="sng">
              <a:solidFill>
                <a:srgbClr val="000000"/>
              </a:solidFill>
              <a:prstDash val="solid"/>
              <a:headEnd type="none" w="med" len="med"/>
              <a:tailEnd type="triangle" w="med" len="med"/>
            </a:ln>
          </p:spPr>
        </p:sp>
        <p:cxnSp>
          <p:nvCxnSpPr>
            <p:cNvPr id="1073743184" name="肘形连接符 1073743183"/>
            <p:cNvCxnSpPr/>
            <p:nvPr/>
          </p:nvCxnSpPr>
          <p:spPr>
            <a:xfrm rot="-16200000" flipH="1">
              <a:off x="5613" y="12969"/>
              <a:ext cx="624" cy="81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85" name="肘形连接符 1073743184"/>
            <p:cNvCxnSpPr/>
            <p:nvPr/>
          </p:nvCxnSpPr>
          <p:spPr>
            <a:xfrm rot="16200000">
              <a:off x="7053" y="12339"/>
              <a:ext cx="624" cy="2070"/>
            </a:xfrm>
            <a:prstGeom prst="bentConnector3">
              <a:avLst>
                <a:gd name="adj1" fmla="val 50000"/>
              </a:avLst>
            </a:prstGeom>
            <a:ln w="9525" cap="flat" cmpd="sng">
              <a:solidFill>
                <a:srgbClr val="000000"/>
              </a:solidFill>
              <a:prstDash val="solid"/>
              <a:miter/>
              <a:headEnd type="none" w="med" len="med"/>
              <a:tailEnd type="triangle" w="med" len="med"/>
            </a:ln>
          </p:spPr>
        </p:cxnSp>
        <p:cxnSp>
          <p:nvCxnSpPr>
            <p:cNvPr id="1073743186" name="肘形连接符 1073743185"/>
            <p:cNvCxnSpPr/>
            <p:nvPr/>
          </p:nvCxnSpPr>
          <p:spPr>
            <a:xfrm flipV="1">
              <a:off x="7140" y="12282"/>
              <a:ext cx="180" cy="1794"/>
            </a:xfrm>
            <a:prstGeom prst="bentConnector2">
              <a:avLst/>
            </a:prstGeom>
            <a:ln w="9525" cap="flat" cmpd="sng">
              <a:solidFill>
                <a:srgbClr val="000000"/>
              </a:solidFill>
              <a:prstDash val="solid"/>
              <a:miter/>
              <a:headEnd type="none" w="med" len="med"/>
              <a:tailEnd type="triangle" w="med" len="med"/>
            </a:ln>
          </p:spPr>
        </p:cxnSp>
        <p:cxnSp>
          <p:nvCxnSpPr>
            <p:cNvPr id="1073743187" name="肘形连接符 1073743186"/>
            <p:cNvCxnSpPr/>
            <p:nvPr/>
          </p:nvCxnSpPr>
          <p:spPr>
            <a:xfrm rot="-10800000" flipH="1">
              <a:off x="2820" y="11580"/>
              <a:ext cx="1" cy="2340"/>
            </a:xfrm>
            <a:prstGeom prst="bentConnector3">
              <a:avLst>
                <a:gd name="adj1" fmla="val -36000000"/>
              </a:avLst>
            </a:prstGeom>
            <a:ln w="9525" cap="flat" cmpd="sng">
              <a:solidFill>
                <a:srgbClr val="000000"/>
              </a:solidFill>
              <a:prstDash val="solid"/>
              <a:miter/>
              <a:headEnd type="none" w="med" len="med"/>
              <a:tailEnd type="triangle" w="med" len="med"/>
            </a:ln>
          </p:spPr>
        </p:cxnSp>
      </p:grpSp>
      <p:sp>
        <p:nvSpPr>
          <p:cNvPr id="100" name="文本框 99"/>
          <p:cNvSpPr txBox="1"/>
          <p:nvPr/>
        </p:nvSpPr>
        <p:spPr>
          <a:xfrm>
            <a:off x="7654925" y="5649595"/>
            <a:ext cx="3273425" cy="337185"/>
          </a:xfrm>
          <a:prstGeom prst="rect">
            <a:avLst/>
          </a:prstGeom>
          <a:noFill/>
          <a:ln w="9525">
            <a:noFill/>
          </a:ln>
        </p:spPr>
        <p:txBody>
          <a:bodyPr wrap="square">
            <a:spAutoFit/>
          </a:bodyPr>
          <a:p>
            <a:pPr indent="0"/>
            <a:r>
              <a:rPr lang="zh-CN" altLang="en-US" sz="1600" b="0">
                <a:solidFill>
                  <a:srgbClr val="FFC000"/>
                </a:solidFill>
                <a:latin typeface="黑体" panose="02010609060101010101" pitchFamily="49" charset="-122"/>
                <a:ea typeface="黑体" panose="02010609060101010101" pitchFamily="49" charset="-122"/>
                <a:cs typeface="宋体" panose="02010600030101010101" pitchFamily="2" charset="-122"/>
              </a:rPr>
              <a:t>图</a:t>
            </a:r>
            <a:r>
              <a:rPr lang="en-US" altLang="zh-CN" sz="1600" b="0">
                <a:solidFill>
                  <a:srgbClr val="FFC000"/>
                </a:solidFill>
                <a:latin typeface="黑体" panose="02010609060101010101" pitchFamily="49" charset="-122"/>
                <a:ea typeface="黑体" panose="02010609060101010101" pitchFamily="49" charset="-122"/>
                <a:cs typeface="宋体" panose="02010600030101010101" pitchFamily="2" charset="-122"/>
              </a:rPr>
              <a:t>3-4-2</a:t>
            </a:r>
            <a:r>
              <a:rPr lang="en-US" altLang="zh-CN" sz="1600" b="0">
                <a:latin typeface="黑体" panose="02010609060101010101" pitchFamily="49" charset="-122"/>
                <a:ea typeface="黑体" panose="02010609060101010101" pitchFamily="49" charset="-122"/>
                <a:cs typeface="宋体" panose="02010600030101010101" pitchFamily="2" charset="-122"/>
              </a:rPr>
              <a:t> </a:t>
            </a:r>
            <a:r>
              <a:rPr lang="zh-CN" altLang="en-US" sz="1600" b="0">
                <a:latin typeface="黑体" panose="02010609060101010101" pitchFamily="49" charset="-122"/>
                <a:ea typeface="黑体" panose="02010609060101010101" pitchFamily="49" charset="-122"/>
                <a:cs typeface="宋体" panose="02010600030101010101" pitchFamily="2" charset="-122"/>
              </a:rPr>
              <a:t>产品开发并行工程流程图</a:t>
            </a:r>
            <a:endParaRPr lang="zh-CN" altLang="en-US" sz="16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452245" y="1892300"/>
            <a:ext cx="9897110" cy="4831080"/>
          </a:xfrm>
          <a:prstGeom prst="rect">
            <a:avLst/>
          </a:prstGeom>
          <a:noFill/>
          <a:ln w="9525">
            <a:noFill/>
          </a:ln>
        </p:spPr>
        <p:txBody>
          <a:bodyPr wrap="square">
            <a:spAutoFit/>
          </a:bodyPr>
          <a:p>
            <a:pPr indent="266700">
              <a:lnSpc>
                <a:spcPct val="14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并行工程作为产品开发设计的方法，主要包括以下几个内容：</a:t>
            </a:r>
            <a:endParaRPr lang="en-US" altLang="zh-CN" sz="2000" b="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1">
                <a:latin typeface="黑体" panose="02010609060101010101" pitchFamily="49" charset="-122"/>
                <a:ea typeface="黑体" panose="02010609060101010101" pitchFamily="49" charset="-122"/>
                <a:cs typeface="宋体" panose="02010600030101010101" pitchFamily="2" charset="-122"/>
              </a:rPr>
              <a:t>（1）过程重构、集成。</a:t>
            </a: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由传统的串行产品开发模式转变成集成的、并行的产品开发模式，使后续设计过程中的需求信息能够及早地反馈给相应的过程；</a:t>
            </a:r>
            <a:endParaRPr lang="en-US" altLang="zh-CN" sz="2000" b="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1">
                <a:latin typeface="黑体" panose="02010609060101010101" pitchFamily="49" charset="-122"/>
                <a:ea typeface="黑体" panose="02010609060101010101" pitchFamily="49" charset="-122"/>
                <a:cs typeface="宋体" panose="02010600030101010101" pitchFamily="2" charset="-122"/>
              </a:rPr>
              <a:t>（2）产品开发团队的重构。</a:t>
            </a: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以产品设计为驱动，构建多功能集成产品研发团队，团队主管要有大局意识，强调人的作用，注重整体效益，通过设计协作的平台对产品开发过程的分工协作进行规划，各个设计人员以预定角色积极参与设计活动。</a:t>
            </a:r>
            <a:endParaRPr lang="en-US" altLang="zh-CN" sz="2000" b="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0">
              <a:latin typeface="黑体" panose="02010609060101010101" pitchFamily="49" charset="-122"/>
              <a:ea typeface="黑体" panose="02010609060101010101" pitchFamily="49" charset="-122"/>
              <a:cs typeface="宋体" panose="02010600030101010101" pitchFamily="2" charset="-122"/>
            </a:endParaRPr>
          </a:p>
        </p:txBody>
      </p:sp>
      <p:sp>
        <p:nvSpPr>
          <p:cNvPr id="6" name="流程图: 可选过程 5"/>
          <p:cNvSpPr/>
          <p:nvPr/>
        </p:nvSpPr>
        <p:spPr>
          <a:xfrm>
            <a:off x="894080" y="1285240"/>
            <a:ext cx="564769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3.4.2 并行工程的基本内容和特点</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363345" y="2001520"/>
            <a:ext cx="9897110" cy="2676525"/>
          </a:xfrm>
          <a:prstGeom prst="rect">
            <a:avLst/>
          </a:prstGeom>
          <a:noFill/>
          <a:ln w="9525">
            <a:noFill/>
          </a:ln>
        </p:spPr>
        <p:txBody>
          <a:bodyPr wrap="square">
            <a:spAutoFit/>
          </a:bodyPr>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0">
                <a:latin typeface="黑体" panose="02010609060101010101" pitchFamily="49" charset="-122"/>
                <a:ea typeface="黑体" panose="02010609060101010101" pitchFamily="49" charset="-122"/>
                <a:cs typeface="宋体" panose="02010600030101010101" pitchFamily="2" charset="-122"/>
              </a:rPr>
              <a:t>  需要构建一个为产品开发设计的并行环境，可以实现产品信息的共享、查询以及分级管理，通常通过计算机网络系统定义产品模型、集成信息，支持各方面人员并行工作、甚至异地工作的，它可以实时、在线地在各个设计人员之间沟通信息、发现并调解冲突。同时利用这种组织结构和工作方法促进人们之间的相互理解，激励积极性，提高协同作战的能力，塑造良好的企业文化氛围。</a:t>
            </a:r>
            <a:endParaRPr lang="en-US" altLang="zh-CN" sz="2000" b="0">
              <a:latin typeface="黑体" panose="02010609060101010101" pitchFamily="49" charset="-122"/>
              <a:ea typeface="黑体" panose="02010609060101010101" pitchFamily="49" charset="-122"/>
              <a:cs typeface="宋体" panose="02010600030101010101" pitchFamily="2" charset="-122"/>
            </a:endParaRPr>
          </a:p>
        </p:txBody>
      </p:sp>
      <p:sp>
        <p:nvSpPr>
          <p:cNvPr id="5" name="文本框 4"/>
          <p:cNvSpPr txBox="1"/>
          <p:nvPr/>
        </p:nvSpPr>
        <p:spPr>
          <a:xfrm>
            <a:off x="439420" y="1054735"/>
            <a:ext cx="5906135" cy="398780"/>
          </a:xfrm>
          <a:prstGeom prst="rect">
            <a:avLst/>
          </a:prstGeom>
          <a:noFill/>
        </p:spPr>
        <p:txBody>
          <a:bodyPr wrap="square" rtlCol="0">
            <a:spAutoFit/>
          </a:bodyPr>
          <a:p>
            <a:r>
              <a:rPr lang="en-US" altLang="zh-CN" sz="2000" b="1">
                <a:latin typeface="黑体" panose="02010609060101010101" pitchFamily="49" charset="-122"/>
                <a:ea typeface="黑体" panose="02010609060101010101" pitchFamily="49" charset="-122"/>
                <a:cs typeface="宋体" panose="02010600030101010101" pitchFamily="2" charset="-122"/>
                <a:sym typeface="+mn-ea"/>
              </a:rPr>
              <a:t>（3）构建产品数据管理系统和协同工作的环境。</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275080" y="1177925"/>
            <a:ext cx="9897110" cy="4831080"/>
          </a:xfrm>
          <a:prstGeom prst="rect">
            <a:avLst/>
          </a:prstGeom>
          <a:noFill/>
          <a:ln w="9525">
            <a:noFill/>
          </a:ln>
        </p:spPr>
        <p:txBody>
          <a:bodyPr wrap="square">
            <a:spAutoFit/>
          </a:bodyPr>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通过并行工程的内容和并行产品开发模式流程图，我们也可以看出，并行设计有以下几个特点：</a:t>
            </a:r>
            <a:endParaRPr lang="en-US" altLang="zh-CN" sz="200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1">
                <a:latin typeface="黑体" panose="02010609060101010101" pitchFamily="49" charset="-122"/>
                <a:ea typeface="黑体" panose="02010609060101010101" pitchFamily="49" charset="-122"/>
                <a:cs typeface="宋体" panose="02010600030101010101" pitchFamily="2" charset="-122"/>
              </a:rPr>
              <a:t>（1）强调管理体制和人的作用。</a:t>
            </a: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转变设计程序和方法后，如何进行有效的体制管理是十分重要的，一旦管理上存在纰漏，并行设计就会流于形式。同时人的作用也极为重要，要重视团队工作、团队精神、和合作协同的工作方式。</a:t>
            </a:r>
            <a:endParaRPr lang="en-US" altLang="zh-CN" sz="200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b="1">
                <a:latin typeface="黑体" panose="02010609060101010101" pitchFamily="49" charset="-122"/>
                <a:ea typeface="黑体" panose="02010609060101010101" pitchFamily="49" charset="-122"/>
                <a:cs typeface="宋体" panose="02010600030101010101" pitchFamily="2" charset="-122"/>
              </a:rPr>
              <a:t>（2）强调设计过程的并行性。</a:t>
            </a: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产品设计与工艺过程设计、生产技术准备、采购、生产等种种活动并行交叉进行，要学会在信息不完备情况下就开始工作。</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147445" y="1441450"/>
            <a:ext cx="9897110" cy="4399915"/>
          </a:xfrm>
          <a:prstGeom prst="rect">
            <a:avLst/>
          </a:prstGeom>
          <a:noFill/>
          <a:ln w="9525">
            <a:noFill/>
          </a:ln>
        </p:spPr>
        <p:txBody>
          <a:bodyPr wrap="square">
            <a:spAutoFit/>
          </a:bodyPr>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要以客户需求为不变目标，将设计、制造和管理作为一个整体系统来考虑，实现系统的简化和协同；</a:t>
            </a:r>
            <a:endParaRPr lang="en-US" altLang="zh-CN" sz="200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endParaRPr lang="en-US" altLang="zh-CN" sz="2000" b="1">
              <a:latin typeface="黑体" panose="02010609060101010101" pitchFamily="49" charset="-122"/>
              <a:ea typeface="黑体" panose="02010609060101010101" pitchFamily="49" charset="-122"/>
              <a:cs typeface="宋体" panose="02010600030101010101" pitchFamily="2" charset="-122"/>
            </a:endParaRPr>
          </a:p>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 依据适当的信息系统工具，对设计结果进行及时审查和反馈，协调整个项目的进行。利用现代CIM（Computer Integrated Manufacturing，CIM技术是基于现代管理技术、制造技术、信息技术、自动化技术、系统工程技术的一门综合性技术）技术，在产品的研制与开发期间，辅助项目进程的并行化。</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5" name="文本框 4"/>
          <p:cNvSpPr txBox="1"/>
          <p:nvPr/>
        </p:nvSpPr>
        <p:spPr>
          <a:xfrm>
            <a:off x="439420" y="1042670"/>
            <a:ext cx="3510915" cy="398780"/>
          </a:xfrm>
          <a:prstGeom prst="rect">
            <a:avLst/>
          </a:prstGeom>
          <a:noFill/>
        </p:spPr>
        <p:txBody>
          <a:bodyPr wrap="square" rtlCol="0">
            <a:spAutoFit/>
          </a:bodyPr>
          <a:p>
            <a:r>
              <a:rPr lang="en-US" altLang="zh-CN" sz="2000" b="1">
                <a:latin typeface="黑体" panose="02010609060101010101" pitchFamily="49" charset="-122"/>
                <a:ea typeface="黑体" panose="02010609060101010101" pitchFamily="49" charset="-122"/>
                <a:cs typeface="宋体" panose="02010600030101010101" pitchFamily="2" charset="-122"/>
                <a:sym typeface="+mn-ea"/>
              </a:rPr>
              <a:t>（3）强调设计过程的系统性。</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2" name="文本框 1"/>
          <p:cNvSpPr txBox="1"/>
          <p:nvPr/>
        </p:nvSpPr>
        <p:spPr>
          <a:xfrm>
            <a:off x="626110" y="3229610"/>
            <a:ext cx="4170045" cy="398780"/>
          </a:xfrm>
          <a:prstGeom prst="rect">
            <a:avLst/>
          </a:prstGeom>
          <a:noFill/>
        </p:spPr>
        <p:txBody>
          <a:bodyPr wrap="square" rtlCol="0">
            <a:spAutoFit/>
          </a:bodyPr>
          <a:p>
            <a:r>
              <a:rPr lang="en-US" altLang="zh-CN" sz="2000" b="1">
                <a:latin typeface="黑体" panose="02010609060101010101" pitchFamily="49" charset="-122"/>
                <a:ea typeface="黑体" panose="02010609060101010101" pitchFamily="49" charset="-122"/>
                <a:cs typeface="宋体" panose="02010600030101010101" pitchFamily="2" charset="-122"/>
                <a:sym typeface="+mn-ea"/>
              </a:rPr>
              <a:t>（4）强调信息反馈的及时有效性</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147445" y="2889250"/>
            <a:ext cx="9897110" cy="1814830"/>
          </a:xfrm>
          <a:prstGeom prst="rect">
            <a:avLst/>
          </a:prstGeom>
          <a:noFill/>
          <a:ln w="9525">
            <a:noFill/>
          </a:ln>
        </p:spPr>
        <p:txBody>
          <a:bodyPr wrap="square">
            <a:spAutoFit/>
          </a:bodyPr>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新产品开发设计的过程是一项创造行的活动，离开人的创造性思维要设计出创新产品是不可能的，因此，成功实施并行工程的关键因素是人。通过多方设计人员的参与、沟通和协作，可以解决产品设计和技术实现的复杂性问题。并行工程的团队人员构成主要有：</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6" name="流程图: 可选过程 5"/>
          <p:cNvSpPr/>
          <p:nvPr/>
        </p:nvSpPr>
        <p:spPr>
          <a:xfrm>
            <a:off x="894080" y="1285240"/>
            <a:ext cx="5419090"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3.4.3 并行工程的团队人员构成</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3" name="文本框 2"/>
          <p:cNvSpPr txBox="1"/>
          <p:nvPr/>
        </p:nvSpPr>
        <p:spPr>
          <a:xfrm>
            <a:off x="1147445" y="1577340"/>
            <a:ext cx="9897110" cy="1814830"/>
          </a:xfrm>
          <a:prstGeom prst="rect">
            <a:avLst/>
          </a:prstGeom>
          <a:noFill/>
          <a:ln w="9525">
            <a:noFill/>
          </a:ln>
        </p:spPr>
        <p:txBody>
          <a:bodyPr wrap="square">
            <a:spAutoFit/>
          </a:bodyPr>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在传统产品开发流程中，工程技术人员（包括制造人员、装配人员、质量检测人员等）和行销人员（销售人员、市场调查人员等）是处于下游的人员，在并行工程中，将这些人吸纳到产品设计的早期活动中，可以预见设计过程中可能出现的问题，减少产品开发的时间和费用，有利于缩短产品开发周期。</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
        <p:nvSpPr>
          <p:cNvPr id="5" name="文本框 4"/>
          <p:cNvSpPr txBox="1"/>
          <p:nvPr/>
        </p:nvSpPr>
        <p:spPr>
          <a:xfrm>
            <a:off x="439420" y="1042670"/>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(1)工程技术人员、行销人员</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7" name="文本框 6"/>
          <p:cNvSpPr txBox="1"/>
          <p:nvPr/>
        </p:nvSpPr>
        <p:spPr>
          <a:xfrm>
            <a:off x="626110" y="3603625"/>
            <a:ext cx="3510915" cy="398780"/>
          </a:xfrm>
          <a:prstGeom prst="rect">
            <a:avLst/>
          </a:prstGeom>
          <a:noFill/>
        </p:spPr>
        <p:txBody>
          <a:bodyPr wrap="square" rtlCol="0">
            <a:spAutoFit/>
          </a:bodyPr>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rPr>
              <a:t>(2) 产品设计师、结构设计师</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sym typeface="+mn-ea"/>
            </a:endParaRPr>
          </a:p>
        </p:txBody>
      </p:sp>
      <p:sp>
        <p:nvSpPr>
          <p:cNvPr id="8" name="文本框 7"/>
          <p:cNvSpPr txBox="1"/>
          <p:nvPr/>
        </p:nvSpPr>
        <p:spPr>
          <a:xfrm>
            <a:off x="1147445" y="4306570"/>
            <a:ext cx="9897110" cy="1383665"/>
          </a:xfrm>
          <a:prstGeom prst="rect">
            <a:avLst/>
          </a:prstGeom>
          <a:noFill/>
          <a:ln w="9525">
            <a:noFill/>
          </a:ln>
        </p:spPr>
        <p:txBody>
          <a:bodyPr wrap="square">
            <a:spAutoFit/>
          </a:bodyPr>
          <a:p>
            <a:pPr indent="266700">
              <a:lnSpc>
                <a:spcPct val="140000"/>
              </a:lnSpc>
              <a:buNone/>
            </a:pPr>
            <a:r>
              <a:rPr lang="en-US" altLang="zh-CN" sz="2000">
                <a:latin typeface="黑体" panose="02010609060101010101" pitchFamily="49" charset="-122"/>
                <a:ea typeface="黑体" panose="02010609060101010101" pitchFamily="49" charset="-122"/>
                <a:cs typeface="宋体" panose="02010600030101010101" pitchFamily="2" charset="-122"/>
              </a:rPr>
              <a:t>他们是产品设计方案构思设计的主要执行者，要求设计师紧密联系客户，根据市场和客户需求创造性的进行产品方案设计，同时根据并行工程的要求，产品设计师和结构工程师要及时进行信息沟通，防止出现结构和造型冲突的情况。</a:t>
            </a:r>
            <a:endParaRPr lang="en-US" altLang="zh-CN" sz="200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21702</Words>
  <Application>WPS 演示</Application>
  <PresentationFormat>宽屏</PresentationFormat>
  <Paragraphs>1234</Paragraphs>
  <Slides>104</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104</vt:i4>
      </vt:variant>
    </vt:vector>
  </HeadingPairs>
  <TitlesOfParts>
    <vt:vector size="121" baseType="lpstr">
      <vt:lpstr>Arial</vt:lpstr>
      <vt:lpstr>宋体</vt:lpstr>
      <vt:lpstr>Wingdings</vt:lpstr>
      <vt:lpstr>微软雅黑</vt:lpstr>
      <vt:lpstr>Arial Unicode MS</vt:lpstr>
      <vt:lpstr>Calibri</vt:lpstr>
      <vt:lpstr>黑体</vt:lpstr>
      <vt:lpstr>仿宋_GB2312</vt:lpstr>
      <vt:lpstr>方正正大黑简体</vt:lpstr>
      <vt:lpstr>Calibri</vt:lpstr>
      <vt:lpstr>Arial</vt:lpstr>
      <vt:lpstr>Times New Roman</vt:lpstr>
      <vt:lpstr>方正正中黑简体</vt:lpstr>
      <vt:lpstr>创艺简粗黑</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722</cp:revision>
  <dcterms:created xsi:type="dcterms:W3CDTF">2013-08-12T12:34:00Z</dcterms:created>
  <dcterms:modified xsi:type="dcterms:W3CDTF">2017-06-09T15:03:42Z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2052-10.1.0.6391</vt:lpwstr>
  </property>
</Properties>
</file>