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341" r:id="rId2"/>
    <p:sldId id="256" r:id="rId3"/>
    <p:sldId id="257" r:id="rId4"/>
    <p:sldId id="258" r:id="rId5"/>
    <p:sldId id="259" r:id="rId6"/>
    <p:sldId id="260" r:id="rId7"/>
    <p:sldId id="276" r:id="rId8"/>
    <p:sldId id="277" r:id="rId9"/>
    <p:sldId id="278" r:id="rId10"/>
    <p:sldId id="305" r:id="rId11"/>
    <p:sldId id="306" r:id="rId12"/>
    <p:sldId id="279" r:id="rId13"/>
    <p:sldId id="281" r:id="rId14"/>
    <p:sldId id="283" r:id="rId15"/>
    <p:sldId id="307" r:id="rId16"/>
    <p:sldId id="308" r:id="rId17"/>
    <p:sldId id="265" r:id="rId18"/>
    <p:sldId id="266" r:id="rId19"/>
    <p:sldId id="309" r:id="rId20"/>
    <p:sldId id="268" r:id="rId21"/>
    <p:sldId id="284" r:id="rId22"/>
    <p:sldId id="285" r:id="rId23"/>
    <p:sldId id="269" r:id="rId24"/>
    <p:sldId id="270" r:id="rId25"/>
    <p:sldId id="291" r:id="rId26"/>
    <p:sldId id="271" r:id="rId27"/>
    <p:sldId id="272" r:id="rId28"/>
    <p:sldId id="292" r:id="rId29"/>
    <p:sldId id="294" r:id="rId30"/>
    <p:sldId id="310" r:id="rId31"/>
    <p:sldId id="311" r:id="rId32"/>
    <p:sldId id="273" r:id="rId33"/>
    <p:sldId id="274" r:id="rId34"/>
    <p:sldId id="295" r:id="rId35"/>
    <p:sldId id="315" r:id="rId36"/>
    <p:sldId id="312" r:id="rId37"/>
    <p:sldId id="316" r:id="rId38"/>
    <p:sldId id="299" r:id="rId39"/>
    <p:sldId id="317" r:id="rId40"/>
    <p:sldId id="318" r:id="rId41"/>
    <p:sldId id="319" r:id="rId42"/>
    <p:sldId id="320" r:id="rId43"/>
    <p:sldId id="323" r:id="rId44"/>
    <p:sldId id="321" r:id="rId45"/>
    <p:sldId id="322" r:id="rId46"/>
    <p:sldId id="324" r:id="rId47"/>
    <p:sldId id="325" r:id="rId48"/>
    <p:sldId id="326" r:id="rId49"/>
    <p:sldId id="327" r:id="rId50"/>
    <p:sldId id="328" r:id="rId51"/>
    <p:sldId id="329" r:id="rId52"/>
    <p:sldId id="275" r:id="rId53"/>
    <p:sldId id="300" r:id="rId54"/>
    <p:sldId id="301" r:id="rId55"/>
    <p:sldId id="313" r:id="rId56"/>
    <p:sldId id="335" r:id="rId57"/>
    <p:sldId id="336" r:id="rId58"/>
    <p:sldId id="314" r:id="rId59"/>
    <p:sldId id="330" r:id="rId60"/>
    <p:sldId id="337" r:id="rId61"/>
    <p:sldId id="332" r:id="rId62"/>
    <p:sldId id="338" r:id="rId63"/>
    <p:sldId id="339" r:id="rId64"/>
    <p:sldId id="340" r:id="rId65"/>
    <p:sldId id="333" r:id="rId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60"/>
  </p:normalViewPr>
  <p:slideViewPr>
    <p:cSldViewPr>
      <p:cViewPr varScale="1">
        <p:scale>
          <a:sx n="89" d="100"/>
          <a:sy n="89" d="100"/>
        </p:scale>
        <p:origin x="-139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4C33FE2E-5822-44AF-B1A0-C6887A1A5F81}"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9E714C-ACAB-431A-AB5C-03D8B61F84E9}" type="datetimeFigureOut">
              <a:rPr lang="zh-CN" altLang="en-US" smtClean="0"/>
              <a:pPr/>
              <a:t>2017/2/28</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C33FE2E-5822-44AF-B1A0-C6887A1A5F81}"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196752"/>
            <a:ext cx="7851648" cy="1139552"/>
          </a:xfrm>
        </p:spPr>
        <p:txBody>
          <a:bodyPr>
            <a:normAutofit/>
          </a:bodyPr>
          <a:lstStyle/>
          <a:p>
            <a:r>
              <a:rPr lang="zh-CN" altLang="en-US" sz="5400" dirty="0" smtClean="0"/>
              <a:t>网络安全技术项目化教程</a:t>
            </a:r>
            <a:endParaRPr lang="zh-CN" altLang="en-US" sz="5400" dirty="0"/>
          </a:p>
        </p:txBody>
      </p:sp>
      <p:sp>
        <p:nvSpPr>
          <p:cNvPr id="3" name="副标题 2"/>
          <p:cNvSpPr>
            <a:spLocks noGrp="1"/>
          </p:cNvSpPr>
          <p:nvPr>
            <p:ph type="subTitle" idx="1"/>
          </p:nvPr>
        </p:nvSpPr>
        <p:spPr>
          <a:xfrm>
            <a:off x="533400" y="3228536"/>
            <a:ext cx="7854696" cy="3008776"/>
          </a:xfrm>
        </p:spPr>
        <p:txBody>
          <a:bodyPr/>
          <a:lstStyle/>
          <a:p>
            <a:pPr algn="ctr"/>
            <a:r>
              <a:rPr lang="zh-CN" altLang="en-US" sz="2400" dirty="0" smtClean="0">
                <a:solidFill>
                  <a:schemeClr val="bg1"/>
                </a:solidFill>
              </a:rPr>
              <a:t>主编  段新华  宋风忠</a:t>
            </a:r>
            <a:endParaRPr lang="en-US" altLang="zh-CN" sz="2400" dirty="0" smtClean="0">
              <a:solidFill>
                <a:schemeClr val="bg1"/>
              </a:solidFill>
            </a:endParaRPr>
          </a:p>
          <a:p>
            <a:endParaRPr lang="en-US" altLang="zh-CN" dirty="0"/>
          </a:p>
          <a:p>
            <a:endParaRPr lang="en-US" altLang="zh-CN" dirty="0" smtClean="0"/>
          </a:p>
          <a:p>
            <a:endParaRPr lang="en-US" altLang="zh-CN" dirty="0" smtClean="0"/>
          </a:p>
          <a:p>
            <a:endParaRPr lang="en-US" altLang="zh-CN" dirty="0"/>
          </a:p>
          <a:p>
            <a:r>
              <a:rPr lang="zh-CN" altLang="en-US" sz="3200" dirty="0" smtClean="0">
                <a:solidFill>
                  <a:schemeClr val="bg1"/>
                </a:solidFill>
              </a:rPr>
              <a:t>中国</a:t>
            </a:r>
            <a:r>
              <a:rPr lang="zh-CN" altLang="en-US" sz="3200" dirty="0">
                <a:solidFill>
                  <a:schemeClr val="bg1"/>
                </a:solidFill>
              </a:rPr>
              <a:t>水利</a:t>
            </a:r>
            <a:r>
              <a:rPr lang="zh-CN" altLang="en-US" sz="3200" dirty="0" smtClean="0">
                <a:solidFill>
                  <a:schemeClr val="bg1"/>
                </a:solidFill>
              </a:rPr>
              <a:t>水电</a:t>
            </a:r>
            <a:r>
              <a:rPr lang="zh-CN" altLang="en-US" sz="3200" dirty="0">
                <a:solidFill>
                  <a:schemeClr val="bg1"/>
                </a:solidFill>
              </a:rPr>
              <a:t>出版社</a:t>
            </a:r>
          </a:p>
        </p:txBody>
      </p:sp>
    </p:spTree>
    <p:extLst>
      <p:ext uri="{BB962C8B-B14F-4D97-AF65-F5344CB8AC3E}">
        <p14:creationId xmlns:p14="http://schemas.microsoft.com/office/powerpoint/2010/main" val="369276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endParaRPr lang="zh-CN" altLang="en-US" dirty="0" smtClean="0"/>
          </a:p>
          <a:p>
            <a:r>
              <a:rPr lang="zh-CN" altLang="en-US" dirty="0" smtClean="0"/>
              <a:t>（</a:t>
            </a:r>
            <a:r>
              <a:rPr lang="en-US" altLang="zh-CN" dirty="0" smtClean="0"/>
              <a:t>2</a:t>
            </a:r>
            <a:r>
              <a:rPr lang="zh-CN" altLang="en-US" dirty="0" smtClean="0"/>
              <a:t>）</a:t>
            </a:r>
            <a:r>
              <a:rPr lang="zh-CN" altLang="zh-CN" dirty="0" smtClean="0"/>
              <a:t>端口重定向指的是攻击者对指定端口进行监听，把发给这个端口的数据包转发到指定的第二目标。一旦攻陷了某个关键的目标系统，比如防火墙，攻击者就可以使用端口重定向技术把数据包转发到一个指定地点去，这种攻击的潜在威胁非常大，能让攻击者访问到防火墙后面的任何一个系统。</a:t>
            </a:r>
          </a:p>
          <a:p>
            <a:endParaRPr lang="zh-CN" altLang="zh-CN" dirty="0" smtClean="0"/>
          </a:p>
          <a:p>
            <a:endParaRPr lang="en-US" altLang="zh-CN" dirty="0" smtClean="0"/>
          </a:p>
          <a:p>
            <a:endParaRPr lang="en-US" altLang="zh-CN" dirty="0" smtClean="0"/>
          </a:p>
          <a:p>
            <a:endParaRPr lang="zh-CN" altLang="en-US" dirty="0" smtClean="0"/>
          </a:p>
          <a:p>
            <a:endParaRPr lang="zh-CN" altLang="en-US" dirty="0" smtClean="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endParaRPr lang="zh-CN" altLang="en-US" dirty="0" smtClean="0"/>
          </a:p>
          <a:p>
            <a:r>
              <a:rPr lang="zh-CN" altLang="en-US" dirty="0" smtClean="0"/>
              <a:t>（</a:t>
            </a:r>
            <a:r>
              <a:rPr lang="en-US" altLang="zh-CN" dirty="0" smtClean="0"/>
              <a:t>3</a:t>
            </a:r>
            <a:r>
              <a:rPr lang="zh-CN" altLang="en-US" dirty="0" smtClean="0"/>
              <a:t>）</a:t>
            </a:r>
            <a:r>
              <a:rPr lang="zh-CN" altLang="zh-CN" dirty="0" smtClean="0"/>
              <a:t>中间人攻击是一种“间接</a:t>
            </a:r>
            <a:r>
              <a:rPr lang="en-US" altLang="zh-CN" dirty="0" smtClean="0"/>
              <a:t>”</a:t>
            </a:r>
            <a:r>
              <a:rPr lang="zh-CN" altLang="zh-CN" dirty="0" smtClean="0"/>
              <a:t>的入侵攻击，这种攻击模式，是通过各种技术手段将受入侵者控制的一台计算机虚拟放置在网络连接中的两台通信计算机之间，而这台计算机就称为“中间人</a:t>
            </a:r>
            <a:r>
              <a:rPr lang="en-US" altLang="zh-CN" dirty="0" smtClean="0"/>
              <a:t>”</a:t>
            </a:r>
            <a:r>
              <a:rPr lang="zh-CN" altLang="zh-CN" dirty="0" smtClean="0"/>
              <a:t>，然后入侵者把这台计算机模拟成一台或两台原始计算机，使“中间人</a:t>
            </a:r>
            <a:r>
              <a:rPr lang="en-US" altLang="zh-CN" dirty="0" smtClean="0"/>
              <a:t>”</a:t>
            </a:r>
            <a:r>
              <a:rPr lang="zh-CN" altLang="zh-CN" dirty="0" smtClean="0"/>
              <a:t>能够与原始计算机建立活动连接，并允许其读取或修改传递的信息，两个原始计算机用户却认为他们是在互相通信。</a:t>
            </a:r>
          </a:p>
          <a:p>
            <a:endParaRPr lang="zh-CN" altLang="zh-CN" dirty="0" smtClean="0"/>
          </a:p>
          <a:p>
            <a:endParaRPr lang="en-US" altLang="zh-CN" dirty="0" smtClean="0"/>
          </a:p>
          <a:p>
            <a:endParaRPr lang="en-US" altLang="zh-CN" dirty="0" smtClean="0"/>
          </a:p>
          <a:p>
            <a:endParaRPr lang="zh-CN" altLang="en-US" dirty="0" smtClean="0"/>
          </a:p>
          <a:p>
            <a:endParaRPr lang="zh-CN" altLang="en-US" dirty="0" smtClean="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en-US" dirty="0" smtClean="0"/>
              <a:t>    </a:t>
            </a:r>
            <a:r>
              <a:rPr lang="en-US" altLang="zh-CN" dirty="0" smtClean="0"/>
              <a:t>4</a:t>
            </a:r>
            <a:r>
              <a:rPr lang="zh-CN" altLang="en-US" dirty="0" smtClean="0"/>
              <a:t>．</a:t>
            </a:r>
            <a:r>
              <a:rPr lang="en-US" altLang="zh-CN" dirty="0" smtClean="0"/>
              <a:t>Web</a:t>
            </a:r>
            <a:r>
              <a:rPr lang="zh-CN" altLang="en-US" dirty="0" smtClean="0"/>
              <a:t>攻击</a:t>
            </a:r>
          </a:p>
          <a:p>
            <a:r>
              <a:rPr lang="en-US" altLang="zh-CN" dirty="0" smtClean="0"/>
              <a:t>       Web</a:t>
            </a:r>
            <a:r>
              <a:rPr lang="zh-CN" altLang="zh-CN" dirty="0" smtClean="0"/>
              <a:t>这种应用的可操作性很大，用户使用的自由度也很高，同时，此应用也非常脆弱，遭遇的攻击也非常普遍。当攻击者在</a:t>
            </a:r>
            <a:r>
              <a:rPr lang="en-US" altLang="zh-CN" dirty="0" smtClean="0"/>
              <a:t>Web</a:t>
            </a:r>
            <a:r>
              <a:rPr lang="zh-CN" altLang="zh-CN" dirty="0" smtClean="0"/>
              <a:t>站点或应用程序后端攻击目标时，通常出于以下两个目的之一：阻碍合法用户对站点的访问，或者降低站点的可靠性。而当前较“流行”和威胁排名靠前的攻击方式：</a:t>
            </a:r>
            <a:r>
              <a:rPr lang="en-US" altLang="zh-CN" dirty="0" smtClean="0"/>
              <a:t>SQL</a:t>
            </a:r>
            <a:r>
              <a:rPr lang="zh-CN" altLang="zh-CN" dirty="0" smtClean="0"/>
              <a:t>注入式攻击、跨站脚本攻击、</a:t>
            </a:r>
            <a:r>
              <a:rPr lang="en-US" altLang="zh-CN" dirty="0" smtClean="0"/>
              <a:t>CC</a:t>
            </a:r>
            <a:r>
              <a:rPr lang="zh-CN" altLang="zh-CN" dirty="0" smtClean="0"/>
              <a:t>攻击、</a:t>
            </a:r>
            <a:r>
              <a:rPr lang="en-US" altLang="zh-CN" dirty="0" smtClean="0"/>
              <a:t>Script/ActiveX</a:t>
            </a:r>
            <a:r>
              <a:rPr lang="zh-CN" altLang="zh-CN" dirty="0" smtClean="0"/>
              <a:t>攻击以及</a:t>
            </a:r>
            <a:r>
              <a:rPr lang="en-US" altLang="zh-CN" dirty="0" smtClean="0"/>
              <a:t>DDos</a:t>
            </a:r>
            <a:r>
              <a:rPr lang="zh-CN" altLang="zh-CN" dirty="0" smtClean="0"/>
              <a:t>攻击。</a:t>
            </a:r>
            <a:r>
              <a:rPr lang="en-US" altLang="zh-CN" dirty="0" smtClean="0"/>
              <a:t>DDoS</a:t>
            </a:r>
            <a:r>
              <a:rPr lang="zh-CN" altLang="zh-CN" dirty="0" smtClean="0"/>
              <a:t>攻击会在后面有专门讲述。</a:t>
            </a:r>
          </a:p>
          <a:p>
            <a:endParaRPr lang="zh-CN" altLang="en-US" dirty="0" smtClean="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dirty="0" smtClean="0"/>
              <a:t>5</a:t>
            </a:r>
            <a:r>
              <a:rPr lang="zh-CN" altLang="en-US" dirty="0" smtClean="0"/>
              <a:t>．拒绝服务攻击</a:t>
            </a:r>
          </a:p>
          <a:p>
            <a:r>
              <a:rPr lang="en-US" altLang="zh-CN" dirty="0" smtClean="0"/>
              <a:t>       </a:t>
            </a:r>
            <a:r>
              <a:rPr lang="zh-CN" altLang="zh-CN" dirty="0" smtClean="0"/>
              <a:t>拒绝服务攻击即攻击者想办法让目标机器停止提供服务或资源访问。这些资源包括磁盘空间、内存、进程甚至网络带宽，从而阻止正常用户的访问。对网络带宽进行的消耗性攻击只是拒绝服务攻击的一部分，只要能够对目标造成麻烦，使某些服务被暂停甚至主机死机，都属于拒绝服务攻击。拒绝服务类攻击有两种形式：带宽消耗性以及资源消耗型，它们都是通过大量合法或伪造的请求占用大量网络以及器材资源，以达到瘫痪网络以及系统的目的。</a:t>
            </a:r>
            <a:endParaRPr lang="zh-CN" altLang="en-US" dirty="0" smtClean="0"/>
          </a:p>
          <a:p>
            <a:endParaRPr lang="zh-CN" altLang="en-US" dirty="0" smtClean="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6</a:t>
            </a:r>
            <a:r>
              <a:rPr lang="zh-CN" altLang="en-US" dirty="0" smtClean="0"/>
              <a:t>．病毒类攻击</a:t>
            </a:r>
          </a:p>
          <a:p>
            <a:r>
              <a:rPr lang="en-US" altLang="zh-CN" dirty="0" smtClean="0"/>
              <a:t>       </a:t>
            </a:r>
            <a:r>
              <a:rPr lang="zh-CN" altLang="zh-CN" dirty="0" smtClean="0"/>
              <a:t>计算机病毒是一种在用户不知情或未批准下，能自我复制或运行的计算机程序，该类攻击往往会影响受感染计算机的正常运作。病毒类型根据中国国家计算机病毒应急处理中心发表的报告统计，占近</a:t>
            </a:r>
            <a:r>
              <a:rPr lang="en-US" altLang="zh-CN" dirty="0" smtClean="0"/>
              <a:t>45%</a:t>
            </a:r>
            <a:r>
              <a:rPr lang="zh-CN" altLang="zh-CN" dirty="0" smtClean="0"/>
              <a:t>的病毒是木马程序，蠕虫占病毒总数的</a:t>
            </a:r>
            <a:r>
              <a:rPr lang="en-US" altLang="zh-CN" dirty="0" smtClean="0"/>
              <a:t>25%</a:t>
            </a:r>
            <a:r>
              <a:rPr lang="zh-CN" altLang="zh-CN" dirty="0" smtClean="0"/>
              <a:t>以上，占</a:t>
            </a:r>
            <a:r>
              <a:rPr lang="en-US" altLang="zh-CN" dirty="0" smtClean="0"/>
              <a:t>15%</a:t>
            </a:r>
            <a:r>
              <a:rPr lang="zh-CN" altLang="zh-CN" dirty="0" smtClean="0"/>
              <a:t>以上的是文档型病毒（例如宏病毒），还有其他类型比较少见的病毒类型。</a:t>
            </a:r>
          </a:p>
          <a:p>
            <a:endParaRPr lang="zh-CN" altLang="en-US" dirty="0" smtClean="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7</a:t>
            </a:r>
            <a:r>
              <a:rPr lang="zh-CN" altLang="en-US" dirty="0" smtClean="0"/>
              <a:t>．溢出类攻击</a:t>
            </a:r>
          </a:p>
          <a:p>
            <a:r>
              <a:rPr lang="en-US" altLang="zh-CN" dirty="0" smtClean="0"/>
              <a:t>       </a:t>
            </a:r>
            <a:r>
              <a:rPr lang="zh-CN" altLang="zh-CN" dirty="0" smtClean="0"/>
              <a:t>缓冲区溢出（又称堆栈溢出）攻击是最常用的黑客技术之一，这种攻击之所以泛滥，是由于开放源代码程序的本质决定的。</a:t>
            </a:r>
            <a:r>
              <a:rPr lang="en-US" altLang="zh-CN" dirty="0" smtClean="0"/>
              <a:t>Unix</a:t>
            </a:r>
            <a:r>
              <a:rPr lang="zh-CN" altLang="zh-CN" dirty="0" smtClean="0"/>
              <a:t>本身以及其上的许多应用程序都是用</a:t>
            </a:r>
            <a:r>
              <a:rPr lang="en-US" altLang="zh-CN" dirty="0" smtClean="0"/>
              <a:t>C</a:t>
            </a:r>
            <a:r>
              <a:rPr lang="zh-CN" altLang="zh-CN" dirty="0" smtClean="0"/>
              <a:t>语言编写的，而</a:t>
            </a:r>
            <a:r>
              <a:rPr lang="en-US" altLang="zh-CN" dirty="0" smtClean="0"/>
              <a:t>C</a:t>
            </a:r>
            <a:r>
              <a:rPr lang="zh-CN" altLang="zh-CN" dirty="0" smtClean="0"/>
              <a:t>语言不检查缓冲区的边界。在某些情况下，如果用户输入的数据长度超过应用程序给定的缓冲区，就会覆盖其他数据区，这就称作“缓冲区溢出”。</a:t>
            </a:r>
          </a:p>
          <a:p>
            <a:endParaRPr lang="zh-CN" altLang="zh-CN" dirty="0" smtClean="0"/>
          </a:p>
          <a:p>
            <a:endParaRPr lang="zh-CN" altLang="en-US" dirty="0" smtClean="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刺探网络主机</a:t>
            </a:r>
            <a:r>
              <a:rPr lang="en-US" altLang="zh-CN" dirty="0" smtClean="0"/>
              <a:t>IP</a:t>
            </a:r>
            <a:r>
              <a:rPr lang="zh-CN" altLang="zh-CN" dirty="0" smtClean="0"/>
              <a:t>地址和地理位置</a:t>
            </a:r>
            <a:endParaRPr lang="en-US" altLang="zh-CN" dirty="0" smtClean="0"/>
          </a:p>
          <a:p>
            <a:pPr>
              <a:buNone/>
            </a:pPr>
            <a:r>
              <a:rPr lang="en-US" altLang="zh-CN" dirty="0" smtClean="0"/>
              <a:t>2</a:t>
            </a:r>
            <a:r>
              <a:rPr lang="zh-CN" altLang="en-US" dirty="0" smtClean="0"/>
              <a:t>．</a:t>
            </a:r>
            <a:r>
              <a:rPr lang="zh-CN" altLang="zh-CN" dirty="0" smtClean="0"/>
              <a:t>网站信息搜集</a:t>
            </a:r>
            <a:endParaRPr lang="zh-CN" altLang="en-US" dirty="0" smtClean="0"/>
          </a:p>
          <a:p>
            <a:pPr>
              <a:buNone/>
            </a:pPr>
            <a:endParaRPr lang="zh-CN" altLang="en-US" dirty="0" smtClean="0"/>
          </a:p>
          <a:p>
            <a:pPr>
              <a:buNone/>
            </a:pPr>
            <a:endParaRPr lang="zh-CN" altLang="en-US" dirty="0" smtClean="0"/>
          </a:p>
          <a:p>
            <a:pPr>
              <a:buNone/>
            </a:pPr>
            <a:endParaRPr lang="en-US" altLang="zh-CN" dirty="0" smtClean="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2  </a:t>
            </a:r>
            <a:r>
              <a:rPr lang="zh-CN" altLang="en-US" sz="3600" dirty="0" smtClean="0"/>
              <a:t>网络主机端口扫描</a:t>
            </a:r>
            <a:endParaRPr lang="zh-CN" altLang="en-US" sz="3600"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端口扫描是入侵者搜集信息的常用方法，通过端口扫描能判断出目标主机开放了哪些服务、运行哪种操作系统，为下一步的入侵做好准备。</a:t>
            </a:r>
          </a:p>
          <a:p>
            <a:pPr>
              <a:buNone/>
            </a:pPr>
            <a:endParaRPr lang="zh-CN" altLang="en-US" dirty="0" smtClean="0"/>
          </a:p>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掌握端口的含义和常用端口。</a:t>
            </a:r>
          </a:p>
          <a:p>
            <a:r>
              <a:rPr lang="en-US" altLang="zh-CN" dirty="0" smtClean="0"/>
              <a:t>        </a:t>
            </a:r>
            <a:r>
              <a:rPr lang="zh-CN" altLang="zh-CN" dirty="0" smtClean="0"/>
              <a:t>掌握常用端口扫描工具的使用方法。</a:t>
            </a:r>
          </a:p>
          <a:p>
            <a:pPr>
              <a:buNone/>
            </a:pPr>
            <a:endParaRPr lang="zh-CN" altLang="en-US" dirty="0" smtClean="0"/>
          </a:p>
          <a:p>
            <a:pPr>
              <a:buFont typeface="Wingdings" pitchFamily="2" charset="2"/>
              <a:buChar char="l"/>
            </a:pPr>
            <a:endParaRPr lang="en-US" altLang="zh-CN" dirty="0" smtClean="0"/>
          </a:p>
          <a:p>
            <a:pPr>
              <a:buFont typeface="Wingdings" pitchFamily="2" charset="2"/>
              <a:buChar char="l"/>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．什么是端口</a:t>
            </a:r>
          </a:p>
          <a:p>
            <a:pPr>
              <a:buNone/>
            </a:pPr>
            <a:r>
              <a:rPr lang="en-US" altLang="zh-CN" dirty="0" smtClean="0"/>
              <a:t>            </a:t>
            </a:r>
            <a:r>
              <a:rPr lang="zh-CN" altLang="zh-CN" dirty="0" smtClean="0"/>
              <a:t>端口（</a:t>
            </a:r>
            <a:r>
              <a:rPr lang="en-US" altLang="zh-CN" dirty="0" smtClean="0"/>
              <a:t>Port</a:t>
            </a:r>
            <a:r>
              <a:rPr lang="zh-CN" altLang="zh-CN" dirty="0" smtClean="0"/>
              <a:t>）有两种意思：一是物理意义上的端口，</a:t>
            </a:r>
            <a:r>
              <a:rPr lang="en-US" altLang="zh-CN" dirty="0" smtClean="0"/>
              <a:t>ADSL Modem</a:t>
            </a:r>
            <a:r>
              <a:rPr lang="zh-CN" altLang="zh-CN" dirty="0" smtClean="0"/>
              <a:t>、集线器、交换机、路由器用于连接其他网络设备的接口，如</a:t>
            </a:r>
            <a:r>
              <a:rPr lang="en-US" altLang="zh-CN" dirty="0" smtClean="0"/>
              <a:t>RJ-45</a:t>
            </a:r>
            <a:r>
              <a:rPr lang="zh-CN" altLang="zh-CN" dirty="0" smtClean="0"/>
              <a:t>端口、</a:t>
            </a:r>
            <a:r>
              <a:rPr lang="en-US" altLang="zh-CN" dirty="0" smtClean="0"/>
              <a:t>SC</a:t>
            </a:r>
            <a:r>
              <a:rPr lang="zh-CN" altLang="zh-CN" dirty="0" smtClean="0"/>
              <a:t>端口等。二是逻辑意义上的端口，一般指</a:t>
            </a:r>
            <a:r>
              <a:rPr lang="en-US" altLang="zh-CN" dirty="0" smtClean="0"/>
              <a:t>TCP/IP</a:t>
            </a:r>
            <a:r>
              <a:rPr lang="zh-CN" altLang="zh-CN" dirty="0" smtClean="0"/>
              <a:t>协议中的端口，端口号的范围从</a:t>
            </a:r>
            <a:r>
              <a:rPr lang="en-US" altLang="zh-CN" dirty="0" smtClean="0"/>
              <a:t>0</a:t>
            </a:r>
            <a:r>
              <a:rPr lang="zh-CN" altLang="zh-CN" dirty="0" smtClean="0"/>
              <a:t>到</a:t>
            </a:r>
            <a:r>
              <a:rPr lang="en-US" altLang="zh-CN" dirty="0" smtClean="0"/>
              <a:t>65535</a:t>
            </a:r>
            <a:r>
              <a:rPr lang="zh-CN" altLang="zh-CN" dirty="0" smtClean="0"/>
              <a:t>，比如用于浏览网页服务的</a:t>
            </a:r>
            <a:r>
              <a:rPr lang="en-US" altLang="zh-CN" dirty="0" smtClean="0"/>
              <a:t>80</a:t>
            </a:r>
            <a:r>
              <a:rPr lang="zh-CN" altLang="zh-CN" dirty="0" smtClean="0"/>
              <a:t>端口，用于</a:t>
            </a:r>
            <a:r>
              <a:rPr lang="en-US" altLang="zh-CN" dirty="0" smtClean="0"/>
              <a:t>FTP</a:t>
            </a:r>
            <a:r>
              <a:rPr lang="zh-CN" altLang="zh-CN" dirty="0" smtClean="0"/>
              <a:t>服务的</a:t>
            </a:r>
            <a:r>
              <a:rPr lang="en-US" altLang="zh-CN" dirty="0" smtClean="0"/>
              <a:t>21</a:t>
            </a:r>
            <a:r>
              <a:rPr lang="zh-CN" altLang="zh-CN" dirty="0" smtClean="0"/>
              <a:t>端口等。这里要介绍的就是逻辑意义上的端口。</a:t>
            </a:r>
          </a:p>
          <a:p>
            <a:pPr>
              <a:buNone/>
            </a:pPr>
            <a:endParaRPr lang="zh-CN" altLang="en-US" dirty="0" smtClean="0"/>
          </a:p>
          <a:p>
            <a:pPr>
              <a:buNone/>
            </a:pP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dirty="0" smtClean="0"/>
              <a:t>2</a:t>
            </a:r>
            <a:r>
              <a:rPr lang="zh-CN" altLang="en-US" dirty="0" smtClean="0"/>
              <a:t>．端口类型</a:t>
            </a:r>
          </a:p>
          <a:p>
            <a:r>
              <a:rPr lang="zh-CN" altLang="en-US" dirty="0" smtClean="0"/>
              <a:t>（</a:t>
            </a:r>
            <a:r>
              <a:rPr lang="en-US" altLang="zh-CN" dirty="0" smtClean="0"/>
              <a:t>1</a:t>
            </a:r>
            <a:r>
              <a:rPr lang="zh-CN" altLang="en-US" dirty="0" smtClean="0"/>
              <a:t>）</a:t>
            </a:r>
            <a:r>
              <a:rPr lang="zh-CN" altLang="zh-CN" dirty="0" smtClean="0"/>
              <a:t>按端口号分布划分。</a:t>
            </a:r>
            <a:endParaRPr lang="en-US" altLang="zh-CN" dirty="0" smtClean="0"/>
          </a:p>
          <a:p>
            <a:r>
              <a:rPr lang="zh-CN" altLang="en-US" dirty="0" smtClean="0"/>
              <a:t>①</a:t>
            </a:r>
            <a:r>
              <a:rPr lang="zh-CN" altLang="zh-CN" dirty="0" smtClean="0"/>
              <a:t>知名端口（</a:t>
            </a:r>
            <a:r>
              <a:rPr lang="en-US" altLang="zh-CN" dirty="0" smtClean="0"/>
              <a:t>Well-Known Ports</a:t>
            </a:r>
            <a:r>
              <a:rPr lang="zh-CN" altLang="zh-CN" dirty="0" smtClean="0"/>
              <a:t>）</a:t>
            </a:r>
            <a:endParaRPr lang="zh-CN" altLang="en-US" dirty="0" smtClean="0"/>
          </a:p>
          <a:p>
            <a:r>
              <a:rPr lang="zh-CN" altLang="en-US" dirty="0" smtClean="0"/>
              <a:t>②</a:t>
            </a:r>
            <a:r>
              <a:rPr lang="zh-CN" altLang="zh-CN" dirty="0" smtClean="0"/>
              <a:t>动态端口（</a:t>
            </a:r>
            <a:r>
              <a:rPr lang="en-US" altLang="zh-CN" dirty="0" smtClean="0"/>
              <a:t>Dynamic Ports</a:t>
            </a:r>
            <a:r>
              <a:rPr lang="zh-CN" altLang="zh-CN" dirty="0" smtClean="0"/>
              <a:t>）</a:t>
            </a:r>
            <a:endParaRPr lang="zh-CN" altLang="en-US" dirty="0" smtClean="0"/>
          </a:p>
          <a:p>
            <a:r>
              <a:rPr lang="zh-CN" altLang="en-US" dirty="0" smtClean="0"/>
              <a:t>（</a:t>
            </a:r>
            <a:r>
              <a:rPr lang="en-US" altLang="zh-CN" dirty="0" smtClean="0"/>
              <a:t>2</a:t>
            </a:r>
            <a:r>
              <a:rPr lang="zh-CN" altLang="en-US" dirty="0" smtClean="0"/>
              <a:t>）</a:t>
            </a:r>
            <a:r>
              <a:rPr lang="zh-CN" altLang="zh-CN" dirty="0" smtClean="0"/>
              <a:t>按协议类型划分。</a:t>
            </a:r>
            <a:endParaRPr lang="en-US" altLang="zh-CN" dirty="0" smtClean="0"/>
          </a:p>
          <a:p>
            <a:r>
              <a:rPr lang="zh-CN" altLang="en-US" dirty="0" smtClean="0"/>
              <a:t>①</a:t>
            </a:r>
            <a:r>
              <a:rPr lang="en-US" altLang="zh-CN" dirty="0" smtClean="0"/>
              <a:t>TCP</a:t>
            </a:r>
            <a:r>
              <a:rPr lang="zh-CN" altLang="zh-CN" dirty="0" smtClean="0"/>
              <a:t>端口</a:t>
            </a:r>
            <a:endParaRPr lang="en-US" altLang="zh-CN" dirty="0" smtClean="0"/>
          </a:p>
          <a:p>
            <a:r>
              <a:rPr lang="zh-CN" altLang="en-US" dirty="0" smtClean="0"/>
              <a:t>②</a:t>
            </a:r>
            <a:r>
              <a:rPr lang="en-US" altLang="zh-CN" dirty="0" smtClean="0"/>
              <a:t>UDP</a:t>
            </a:r>
            <a:r>
              <a:rPr lang="zh-CN" altLang="zh-CN" dirty="0" smtClean="0"/>
              <a:t>端口</a:t>
            </a:r>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dirty="0" smtClean="0"/>
              <a:t>项目</a:t>
            </a:r>
            <a:r>
              <a:rPr lang="en-US" altLang="zh-CN" sz="4800" dirty="0" smtClean="0"/>
              <a:t>6 </a:t>
            </a:r>
            <a:r>
              <a:rPr lang="zh-CN" altLang="en-US" sz="4800" dirty="0" smtClean="0"/>
              <a:t>网络攻击与防范</a:t>
            </a:r>
            <a:br>
              <a:rPr lang="zh-CN" altLang="en-US" sz="4800" dirty="0" smtClean="0"/>
            </a:br>
            <a:endParaRPr lang="zh-CN" altLang="en-US" sz="4800"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0">
              <a:buNone/>
            </a:pPr>
            <a:r>
              <a:rPr lang="en-US" altLang="zh-CN" dirty="0" smtClean="0"/>
              <a:t>3</a:t>
            </a:r>
            <a:r>
              <a:rPr lang="zh-CN" altLang="en-US" dirty="0" smtClean="0"/>
              <a:t>．如何查看端口</a:t>
            </a:r>
          </a:p>
          <a:p>
            <a:pPr>
              <a:buNone/>
            </a:pPr>
            <a:r>
              <a:rPr lang="en-US" altLang="zh-CN" dirty="0" smtClean="0"/>
              <a:t>          </a:t>
            </a:r>
            <a:r>
              <a:rPr lang="zh-CN" altLang="zh-CN" dirty="0" smtClean="0"/>
              <a:t>依次单击“开始”→“运行”，键入“</a:t>
            </a:r>
            <a:r>
              <a:rPr lang="en-US" altLang="zh-CN" dirty="0" smtClean="0"/>
              <a:t>cmd</a:t>
            </a:r>
            <a:r>
              <a:rPr lang="zh-CN" altLang="zh-CN" dirty="0" smtClean="0"/>
              <a:t>”并回车，打开命令提示符窗口。在命令提示符后键入“</a:t>
            </a:r>
            <a:r>
              <a:rPr lang="en-US" altLang="zh-CN" dirty="0" smtClean="0"/>
              <a:t>netstat -a -n</a:t>
            </a:r>
            <a:r>
              <a:rPr lang="zh-CN" altLang="zh-CN" dirty="0" smtClean="0"/>
              <a:t>”，按下回车键后就可以看到以数字形式显示的</a:t>
            </a:r>
            <a:r>
              <a:rPr lang="en-US" altLang="zh-CN" dirty="0" smtClean="0"/>
              <a:t>TCP</a:t>
            </a:r>
            <a:r>
              <a:rPr lang="zh-CN" altLang="zh-CN" dirty="0" smtClean="0"/>
              <a:t>和</a:t>
            </a:r>
            <a:r>
              <a:rPr lang="en-US" altLang="zh-CN" dirty="0" smtClean="0"/>
              <a:t>UDP</a:t>
            </a:r>
            <a:r>
              <a:rPr lang="zh-CN" altLang="zh-CN" dirty="0" smtClean="0"/>
              <a:t>连接的端口号及状态。</a:t>
            </a:r>
          </a:p>
          <a:p>
            <a:pPr>
              <a:buNone/>
            </a:pPr>
            <a:endParaRPr lang="zh-CN" altLang="en-US" dirty="0" smtClean="0"/>
          </a:p>
          <a:p>
            <a:pPr>
              <a:buNone/>
            </a:pP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lvl="0">
              <a:buNone/>
            </a:pPr>
            <a:r>
              <a:rPr lang="en-US" altLang="zh-CN" dirty="0" smtClean="0"/>
              <a:t>4</a:t>
            </a:r>
            <a:r>
              <a:rPr lang="zh-CN" altLang="en-US" dirty="0" smtClean="0"/>
              <a:t>．开启和关闭端口</a:t>
            </a:r>
          </a:p>
          <a:p>
            <a:pPr>
              <a:buNone/>
            </a:pPr>
            <a:r>
              <a:rPr lang="en-US" altLang="zh-CN" dirty="0" smtClean="0"/>
              <a:t>           </a:t>
            </a:r>
            <a:r>
              <a:rPr lang="zh-CN" altLang="zh-CN" dirty="0" smtClean="0"/>
              <a:t>如果要开启该端口只要先在“启动类型”选择“自动”，单击“确定”按钮，再打开该服务，在“服务状态”中单击“启动”按钮即可启用该端口，最后，单击“确定”按钮。</a:t>
            </a:r>
            <a:endParaRPr lang="en-US" altLang="zh-CN" dirty="0" smtClean="0"/>
          </a:p>
          <a:p>
            <a:pPr>
              <a:buNone/>
            </a:pPr>
            <a:r>
              <a:rPr lang="en-US" altLang="zh-CN" dirty="0" smtClean="0"/>
              <a:t>           </a:t>
            </a:r>
            <a:r>
              <a:rPr lang="zh-CN" altLang="zh-CN" dirty="0" smtClean="0"/>
              <a:t>如果要关闭</a:t>
            </a:r>
            <a:r>
              <a:rPr lang="en-US" altLang="zh-CN" dirty="0" smtClean="0"/>
              <a:t>SMTP</a:t>
            </a:r>
            <a:r>
              <a:rPr lang="zh-CN" altLang="zh-CN" dirty="0" smtClean="0"/>
              <a:t>服务的</a:t>
            </a:r>
            <a:r>
              <a:rPr lang="en-US" altLang="zh-CN" dirty="0" smtClean="0"/>
              <a:t>25</a:t>
            </a:r>
            <a:r>
              <a:rPr lang="zh-CN" altLang="zh-CN" dirty="0" smtClean="0"/>
              <a:t>端口，首先打开“控制面板”，双击“管理工具”，再双击“服务”。在打开的服务窗口中找到并双击“</a:t>
            </a:r>
            <a:r>
              <a:rPr lang="en-US" altLang="zh-CN" dirty="0" smtClean="0"/>
              <a:t>Simple Mail Transfer Protocol </a:t>
            </a:r>
            <a:r>
              <a:rPr lang="zh-CN" altLang="zh-CN" dirty="0" smtClean="0"/>
              <a:t>（</a:t>
            </a:r>
            <a:r>
              <a:rPr lang="en-US" altLang="zh-CN" dirty="0" smtClean="0"/>
              <a:t>SMTP</a:t>
            </a:r>
            <a:r>
              <a:rPr lang="zh-CN" altLang="zh-CN" dirty="0" smtClean="0"/>
              <a:t>）”服务，单击“停止”按钮来停止该服务，然后在“启动类型”中选择“已禁用”，最后单击“确定”按钮</a:t>
            </a:r>
            <a:endParaRPr lang="zh-CN" altLang="en-US" dirty="0" smtClean="0"/>
          </a:p>
          <a:p>
            <a:pPr>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lvl="0">
              <a:buNone/>
            </a:pPr>
            <a:r>
              <a:rPr lang="en-US" altLang="zh-CN" dirty="0" smtClean="0"/>
              <a:t>5</a:t>
            </a:r>
            <a:r>
              <a:rPr lang="zh-CN" altLang="en-US" dirty="0" smtClean="0"/>
              <a:t>．常用端口</a:t>
            </a:r>
            <a:endParaRPr lang="en-US" altLang="zh-CN" dirty="0" smtClean="0"/>
          </a:p>
          <a:p>
            <a:pPr>
              <a:buNone/>
            </a:pPr>
            <a:r>
              <a:rPr lang="en-US" altLang="zh-CN" dirty="0" smtClean="0"/>
              <a:t>6</a:t>
            </a:r>
            <a:r>
              <a:rPr lang="zh-CN" altLang="en-US" dirty="0" smtClean="0"/>
              <a:t>．端口扫描原理</a:t>
            </a:r>
          </a:p>
          <a:p>
            <a:r>
              <a:rPr lang="en-US" altLang="zh-CN" dirty="0" smtClean="0"/>
              <a:t>  </a:t>
            </a:r>
            <a:r>
              <a:rPr lang="zh-CN" altLang="zh-CN" dirty="0" smtClean="0"/>
              <a:t>（</a:t>
            </a:r>
            <a:r>
              <a:rPr lang="en-US" altLang="zh-CN" dirty="0" smtClean="0"/>
              <a:t>1</a:t>
            </a:r>
            <a:r>
              <a:rPr lang="zh-CN" altLang="zh-CN" dirty="0" smtClean="0"/>
              <a:t>）发出端口号从</a:t>
            </a:r>
            <a:r>
              <a:rPr lang="en-US" altLang="zh-CN" dirty="0" smtClean="0"/>
              <a:t>0</a:t>
            </a:r>
            <a:r>
              <a:rPr lang="zh-CN" altLang="zh-CN" dirty="0" smtClean="0"/>
              <a:t>开始依次递增的</a:t>
            </a:r>
            <a:r>
              <a:rPr lang="en-US" altLang="zh-CN" dirty="0" smtClean="0"/>
              <a:t>TCP SYN</a:t>
            </a:r>
            <a:r>
              <a:rPr lang="zh-CN" altLang="zh-CN" dirty="0" smtClean="0"/>
              <a:t>或</a:t>
            </a:r>
            <a:r>
              <a:rPr lang="en-US" altLang="zh-CN" dirty="0" smtClean="0"/>
              <a:t>UDP</a:t>
            </a:r>
            <a:r>
              <a:rPr lang="zh-CN" altLang="zh-CN" dirty="0" smtClean="0"/>
              <a:t>报文（端口号是一个</a:t>
            </a:r>
            <a:r>
              <a:rPr lang="en-US" altLang="zh-CN" dirty="0" smtClean="0"/>
              <a:t>16</a:t>
            </a:r>
            <a:r>
              <a:rPr lang="zh-CN" altLang="zh-CN" dirty="0" smtClean="0"/>
              <a:t>比特的数字，这样最大为</a:t>
            </a:r>
            <a:r>
              <a:rPr lang="en-US" altLang="zh-CN" dirty="0" smtClean="0"/>
              <a:t>65535</a:t>
            </a:r>
            <a:r>
              <a:rPr lang="zh-CN" altLang="zh-CN" dirty="0" smtClean="0"/>
              <a:t>，数量很有限）；</a:t>
            </a:r>
          </a:p>
          <a:p>
            <a:r>
              <a:rPr lang="zh-CN" altLang="zh-CN" dirty="0" smtClean="0"/>
              <a:t>（</a:t>
            </a:r>
            <a:r>
              <a:rPr lang="en-US" altLang="zh-CN" dirty="0" smtClean="0"/>
              <a:t>2</a:t>
            </a:r>
            <a:r>
              <a:rPr lang="zh-CN" altLang="zh-CN" dirty="0" smtClean="0"/>
              <a:t>）如果收到了针对这个</a:t>
            </a:r>
            <a:r>
              <a:rPr lang="en-US" altLang="zh-CN" dirty="0" smtClean="0"/>
              <a:t>TCP</a:t>
            </a:r>
            <a:r>
              <a:rPr lang="zh-CN" altLang="zh-CN" dirty="0" smtClean="0"/>
              <a:t>报文的</a:t>
            </a:r>
            <a:r>
              <a:rPr lang="en-US" altLang="zh-CN" dirty="0" smtClean="0"/>
              <a:t>RST</a:t>
            </a:r>
            <a:r>
              <a:rPr lang="zh-CN" altLang="zh-CN" dirty="0" smtClean="0"/>
              <a:t>报文，或针对这个</a:t>
            </a:r>
            <a:r>
              <a:rPr lang="en-US" altLang="zh-CN" dirty="0" smtClean="0"/>
              <a:t>UDP</a:t>
            </a:r>
            <a:r>
              <a:rPr lang="zh-CN" altLang="zh-CN" dirty="0" smtClean="0"/>
              <a:t>报文的</a:t>
            </a:r>
            <a:r>
              <a:rPr lang="en-US" altLang="zh-CN" dirty="0" smtClean="0"/>
              <a:t>ICMP</a:t>
            </a:r>
            <a:r>
              <a:rPr lang="zh-CN" altLang="zh-CN" dirty="0" smtClean="0"/>
              <a:t>不可达报文，则说明这个端口没有开放；</a:t>
            </a:r>
          </a:p>
          <a:p>
            <a:r>
              <a:rPr lang="zh-CN" altLang="zh-CN" dirty="0" smtClean="0"/>
              <a:t>（</a:t>
            </a:r>
            <a:r>
              <a:rPr lang="en-US" altLang="zh-CN" dirty="0" smtClean="0"/>
              <a:t>3</a:t>
            </a:r>
            <a:r>
              <a:rPr lang="zh-CN" altLang="zh-CN" dirty="0" smtClean="0"/>
              <a:t>）相反，如果收到了针对这个</a:t>
            </a:r>
            <a:r>
              <a:rPr lang="en-US" altLang="zh-CN" dirty="0" smtClean="0"/>
              <a:t>TCP SYN</a:t>
            </a:r>
            <a:r>
              <a:rPr lang="zh-CN" altLang="zh-CN" dirty="0" smtClean="0"/>
              <a:t>报文的</a:t>
            </a:r>
            <a:r>
              <a:rPr lang="en-US" altLang="zh-CN" dirty="0" smtClean="0"/>
              <a:t>ACK</a:t>
            </a:r>
            <a:r>
              <a:rPr lang="zh-CN" altLang="zh-CN" dirty="0" smtClean="0"/>
              <a:t>报文，或者没有接收到任何针对该</a:t>
            </a:r>
            <a:r>
              <a:rPr lang="en-US" altLang="zh-CN" dirty="0" smtClean="0"/>
              <a:t>UDP</a:t>
            </a:r>
            <a:r>
              <a:rPr lang="zh-CN" altLang="zh-CN" dirty="0" smtClean="0"/>
              <a:t>报文的</a:t>
            </a:r>
            <a:r>
              <a:rPr lang="en-US" altLang="zh-CN" dirty="0" smtClean="0"/>
              <a:t>ICMP</a:t>
            </a:r>
            <a:r>
              <a:rPr lang="zh-CN" altLang="zh-CN" dirty="0" smtClean="0"/>
              <a:t>报文，则说明该</a:t>
            </a:r>
            <a:r>
              <a:rPr lang="en-US" altLang="zh-CN" dirty="0" smtClean="0"/>
              <a:t>TCP</a:t>
            </a:r>
            <a:r>
              <a:rPr lang="zh-CN" altLang="zh-CN" dirty="0" smtClean="0"/>
              <a:t>端口是开放的，</a:t>
            </a:r>
            <a:r>
              <a:rPr lang="en-US" altLang="zh-CN" dirty="0" smtClean="0"/>
              <a:t>UDP</a:t>
            </a:r>
            <a:r>
              <a:rPr lang="zh-CN" altLang="zh-CN" dirty="0" smtClean="0"/>
              <a:t>端口可能开放。有的实现中即使该</a:t>
            </a:r>
            <a:r>
              <a:rPr lang="en-US" altLang="zh-CN" dirty="0" smtClean="0"/>
              <a:t>UDP</a:t>
            </a:r>
            <a:r>
              <a:rPr lang="zh-CN" altLang="zh-CN" dirty="0" smtClean="0"/>
              <a:t>端口没有开放，也可能不回应</a:t>
            </a:r>
            <a:r>
              <a:rPr lang="en-US" altLang="zh-CN" dirty="0" smtClean="0"/>
              <a:t>ICMP</a:t>
            </a:r>
            <a:r>
              <a:rPr lang="zh-CN" altLang="zh-CN" dirty="0" smtClean="0"/>
              <a:t>不可达报文。</a:t>
            </a:r>
          </a:p>
          <a:p>
            <a:pPr>
              <a:buNone/>
            </a:pPr>
            <a:endParaRPr lang="zh-CN" altLang="en-US" dirty="0" smtClean="0"/>
          </a:p>
          <a:p>
            <a:pPr>
              <a:buNone/>
            </a:pP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流光扫描器</a:t>
            </a:r>
            <a:endParaRPr lang="zh-CN" altLang="en-US" dirty="0" smtClean="0"/>
          </a:p>
          <a:p>
            <a:pPr>
              <a:buNone/>
            </a:pPr>
            <a:r>
              <a:rPr lang="en-US" altLang="zh-CN" dirty="0" smtClean="0"/>
              <a:t>2</a:t>
            </a:r>
            <a:r>
              <a:rPr lang="zh-CN" altLang="en-US" dirty="0" smtClean="0"/>
              <a:t>．</a:t>
            </a:r>
            <a:r>
              <a:rPr lang="en-US" altLang="zh-CN" dirty="0" smtClean="0"/>
              <a:t>X-Scan</a:t>
            </a:r>
            <a:r>
              <a:rPr lang="zh-CN" altLang="zh-CN" dirty="0" smtClean="0"/>
              <a:t>的</a:t>
            </a:r>
            <a:r>
              <a:rPr lang="zh-CN" altLang="en-US" dirty="0" smtClean="0"/>
              <a:t>使用</a:t>
            </a:r>
            <a:endParaRPr lang="en-US" altLang="zh-CN" dirty="0" smtClean="0"/>
          </a:p>
          <a:p>
            <a:pPr>
              <a:buNone/>
            </a:pPr>
            <a:r>
              <a:rPr lang="en-US" altLang="zh-CN" dirty="0" smtClean="0"/>
              <a:t>3</a:t>
            </a:r>
            <a:r>
              <a:rPr lang="zh-CN" altLang="en-US" dirty="0" smtClean="0"/>
              <a:t>．</a:t>
            </a:r>
            <a:r>
              <a:rPr lang="en-US" altLang="zh-CN" dirty="0" smtClean="0"/>
              <a:t>SuperScan</a:t>
            </a:r>
            <a:r>
              <a:rPr lang="zh-CN" altLang="zh-CN" dirty="0" smtClean="0"/>
              <a:t>的</a:t>
            </a:r>
            <a:r>
              <a:rPr lang="zh-CN" altLang="en-US" dirty="0" smtClean="0"/>
              <a:t>使用</a:t>
            </a: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3  </a:t>
            </a:r>
            <a:r>
              <a:rPr lang="zh-CN" altLang="en-US" dirty="0" smtClean="0"/>
              <a:t>经典</a:t>
            </a:r>
            <a:r>
              <a:rPr lang="en-US" altLang="zh-CN" dirty="0" smtClean="0"/>
              <a:t>IPC</a:t>
            </a:r>
            <a:r>
              <a:rPr lang="zh-CN" altLang="zh-CN" dirty="0" smtClean="0"/>
              <a:t>入侵</a:t>
            </a:r>
            <a:r>
              <a:rPr lang="zh-CN" altLang="en-US" dirty="0" smtClean="0"/>
              <a:t>及</a:t>
            </a:r>
            <a:r>
              <a:rPr lang="zh-CN" altLang="zh-CN" dirty="0" smtClean="0"/>
              <a:t>防范</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当前的网络设备基本上是依靠认证实现身份识别和安全防范的。在众多认证方式中，基于“账号</a:t>
            </a:r>
            <a:r>
              <a:rPr lang="en-US" altLang="zh-CN" dirty="0" smtClean="0"/>
              <a:t>/</a:t>
            </a:r>
            <a:r>
              <a:rPr lang="zh-CN" altLang="zh-CN" dirty="0" smtClean="0"/>
              <a:t>密码”的认证最为常见，应用最为广泛。针对这种方式的入侵主要有</a:t>
            </a:r>
            <a:r>
              <a:rPr lang="en-US" altLang="zh-CN" dirty="0" smtClean="0"/>
              <a:t>IPC$</a:t>
            </a:r>
            <a:r>
              <a:rPr lang="zh-CN" altLang="zh-CN" dirty="0" smtClean="0"/>
              <a:t>、</a:t>
            </a:r>
            <a:r>
              <a:rPr lang="en-US" altLang="zh-CN" dirty="0" smtClean="0"/>
              <a:t>Telnet</a:t>
            </a:r>
            <a:r>
              <a:rPr lang="zh-CN" altLang="zh-CN" dirty="0" smtClean="0"/>
              <a:t>等。</a:t>
            </a:r>
          </a:p>
          <a:p>
            <a:pPr>
              <a:buNone/>
            </a:pPr>
            <a:endParaRPr lang="en-US" altLang="zh-CN" dirty="0" smtClean="0"/>
          </a:p>
          <a:p>
            <a:pPr>
              <a:buNone/>
            </a:pPr>
            <a:endParaRPr lang="zh-CN" altLang="en-US" dirty="0" smtClean="0"/>
          </a:p>
          <a:p>
            <a:pPr>
              <a:buNone/>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掌握</a:t>
            </a:r>
            <a:r>
              <a:rPr lang="en-US" altLang="zh-CN" dirty="0" smtClean="0"/>
              <a:t>IPC$</a:t>
            </a:r>
            <a:r>
              <a:rPr lang="zh-CN" altLang="zh-CN" dirty="0" smtClean="0"/>
              <a:t>入侵的基本原理。</a:t>
            </a:r>
          </a:p>
          <a:p>
            <a:r>
              <a:rPr lang="en-US" altLang="zh-CN" dirty="0" smtClean="0"/>
              <a:t>       </a:t>
            </a:r>
            <a:r>
              <a:rPr lang="zh-CN" altLang="zh-CN" dirty="0" smtClean="0"/>
              <a:t>掌握</a:t>
            </a:r>
            <a:r>
              <a:rPr lang="en-US" altLang="zh-CN" dirty="0" smtClean="0"/>
              <a:t>IPC$</a:t>
            </a:r>
            <a:r>
              <a:rPr lang="zh-CN" altLang="zh-CN" dirty="0" smtClean="0"/>
              <a:t>入侵的基本命令与方法。</a:t>
            </a:r>
          </a:p>
          <a:p>
            <a:r>
              <a:rPr lang="en-US" altLang="zh-CN" dirty="0" smtClean="0"/>
              <a:t>       </a:t>
            </a:r>
            <a:r>
              <a:rPr lang="zh-CN" altLang="zh-CN" dirty="0" smtClean="0"/>
              <a:t>掌握</a:t>
            </a:r>
            <a:r>
              <a:rPr lang="en-US" altLang="zh-CN" dirty="0" smtClean="0"/>
              <a:t>IPC$</a:t>
            </a:r>
            <a:r>
              <a:rPr lang="zh-CN" altLang="zh-CN" dirty="0" smtClean="0"/>
              <a:t>入侵的防范方法。</a:t>
            </a:r>
          </a:p>
          <a:p>
            <a:pPr>
              <a:buNone/>
            </a:pPr>
            <a:endParaRPr lang="zh-CN" altLang="en-US" dirty="0" smtClean="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知识连接</a:t>
            </a:r>
            <a:endParaRPr lang="en-US" altLang="zh-CN" dirty="0" smtClean="0"/>
          </a:p>
          <a:p>
            <a:pPr fontAlgn="base"/>
            <a:r>
              <a:rPr lang="en-US" altLang="zh-CN" dirty="0" smtClean="0"/>
              <a:t>1</a:t>
            </a:r>
            <a:r>
              <a:rPr lang="zh-CN" altLang="en-US" dirty="0" smtClean="0"/>
              <a:t>．</a:t>
            </a:r>
            <a:r>
              <a:rPr lang="zh-CN" altLang="zh-CN" dirty="0" smtClean="0"/>
              <a:t>什么是</a:t>
            </a:r>
            <a:r>
              <a:rPr lang="en-US" altLang="zh-CN" dirty="0" smtClean="0"/>
              <a:t>IPC$</a:t>
            </a:r>
            <a:endParaRPr lang="zh-CN" altLang="en-US" dirty="0" smtClean="0"/>
          </a:p>
          <a:p>
            <a:r>
              <a:rPr lang="en-US" altLang="zh-CN" dirty="0" smtClean="0"/>
              <a:t>      IPC$(Internet Process Connection)</a:t>
            </a:r>
            <a:r>
              <a:rPr lang="zh-CN" altLang="zh-CN" dirty="0" smtClean="0"/>
              <a:t>是共享</a:t>
            </a:r>
            <a:r>
              <a:rPr lang="en-US" altLang="zh-CN" dirty="0" smtClean="0"/>
              <a:t>"</a:t>
            </a:r>
            <a:r>
              <a:rPr lang="zh-CN" altLang="zh-CN" dirty="0" smtClean="0"/>
              <a:t>命名管道</a:t>
            </a:r>
            <a:r>
              <a:rPr lang="en-US" altLang="zh-CN" dirty="0" smtClean="0"/>
              <a:t>"</a:t>
            </a:r>
            <a:r>
              <a:rPr lang="zh-CN" altLang="zh-CN" dirty="0" smtClean="0"/>
              <a:t>的资源，是为了让进程间通信而开放的命名管道，可以通过验证用户名和密码获得相应的权限，在远程管理计算机和查看计算机的共享资源时使用。如果目标主机开启</a:t>
            </a:r>
            <a:r>
              <a:rPr lang="en-US" altLang="zh-CN" dirty="0" smtClean="0"/>
              <a:t>IPC$</a:t>
            </a:r>
            <a:r>
              <a:rPr lang="zh-CN" altLang="zh-CN" dirty="0" smtClean="0"/>
              <a:t>共享，连接者利用</a:t>
            </a:r>
            <a:r>
              <a:rPr lang="en-US" altLang="zh-CN" dirty="0" smtClean="0"/>
              <a:t>IPC$</a:t>
            </a:r>
            <a:r>
              <a:rPr lang="zh-CN" altLang="zh-CN" dirty="0" smtClean="0"/>
              <a:t>可以与目标主机建立一个空的连接而无需用户名与密码，利用这个空的连接，连接者还可以得到目标主机上的用户列表（如果管理员没有禁止导出用户列表）。</a:t>
            </a:r>
          </a:p>
          <a:p>
            <a:pPr>
              <a:buNone/>
            </a:pP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2</a:t>
            </a:r>
            <a:r>
              <a:rPr lang="zh-CN" altLang="en-US" dirty="0" smtClean="0"/>
              <a:t>．</a:t>
            </a:r>
            <a:r>
              <a:rPr lang="en-US" altLang="zh-CN" dirty="0" smtClean="0"/>
              <a:t>IPC$</a:t>
            </a:r>
            <a:r>
              <a:rPr lang="zh-CN" altLang="zh-CN" dirty="0" smtClean="0"/>
              <a:t>与空连接</a:t>
            </a:r>
            <a:endParaRPr lang="zh-CN" altLang="en-US" dirty="0" smtClean="0"/>
          </a:p>
          <a:p>
            <a:r>
              <a:rPr lang="en-US" altLang="zh-CN" dirty="0" smtClean="0"/>
              <a:t>      </a:t>
            </a:r>
            <a:r>
              <a:rPr lang="zh-CN" altLang="zh-CN" dirty="0" smtClean="0"/>
              <a:t>不需要用户名与密码的</a:t>
            </a:r>
            <a:r>
              <a:rPr lang="en-US" altLang="zh-CN" dirty="0" smtClean="0"/>
              <a:t>IPC$</a:t>
            </a:r>
            <a:r>
              <a:rPr lang="zh-CN" altLang="zh-CN" dirty="0" smtClean="0"/>
              <a:t>连接称为空连接，若以特定的用户名和密码登录进行</a:t>
            </a:r>
            <a:r>
              <a:rPr lang="en-US" altLang="zh-CN" dirty="0" smtClean="0"/>
              <a:t>IPC$</a:t>
            </a:r>
            <a:r>
              <a:rPr lang="zh-CN" altLang="zh-CN" dirty="0" smtClean="0"/>
              <a:t>连接，就不能称为空连接。当以空连接登录时没有任何权限，以用户或管理员的身份登陆时，会有相应的权限。所以进行</a:t>
            </a:r>
            <a:r>
              <a:rPr lang="en-US" altLang="zh-CN" dirty="0" smtClean="0"/>
              <a:t>IPC$</a:t>
            </a:r>
            <a:r>
              <a:rPr lang="zh-CN" altLang="zh-CN" dirty="0" smtClean="0"/>
              <a:t>连接前会先扫描管理员弱口令。</a:t>
            </a:r>
          </a:p>
          <a:p>
            <a:endParaRPr lang="zh-CN" altLang="en-US" dirty="0" smtClean="0"/>
          </a:p>
          <a:p>
            <a:pPr>
              <a:buNone/>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3</a:t>
            </a:r>
            <a:r>
              <a:rPr lang="zh-CN" altLang="en-US" dirty="0" smtClean="0"/>
              <a:t>．</a:t>
            </a:r>
            <a:r>
              <a:rPr lang="en-US" altLang="zh-CN" dirty="0" smtClean="0"/>
              <a:t>IPC$</a:t>
            </a:r>
            <a:r>
              <a:rPr lang="zh-CN" altLang="zh-CN" dirty="0" smtClean="0"/>
              <a:t>与</a:t>
            </a:r>
            <a:r>
              <a:rPr lang="en-US" altLang="zh-CN" dirty="0" smtClean="0"/>
              <a:t>139</a:t>
            </a:r>
            <a:r>
              <a:rPr lang="zh-CN" altLang="zh-CN" dirty="0" smtClean="0"/>
              <a:t>，</a:t>
            </a:r>
            <a:r>
              <a:rPr lang="en-US" altLang="zh-CN" dirty="0" smtClean="0"/>
              <a:t>445</a:t>
            </a:r>
            <a:r>
              <a:rPr lang="zh-CN" altLang="zh-CN" dirty="0" smtClean="0"/>
              <a:t>端口</a:t>
            </a:r>
            <a:endParaRPr lang="zh-CN" altLang="en-US" dirty="0" smtClean="0"/>
          </a:p>
          <a:p>
            <a:r>
              <a:rPr lang="en-US" altLang="zh-CN" dirty="0" smtClean="0"/>
              <a:t>      IPC$</a:t>
            </a:r>
            <a:r>
              <a:rPr lang="zh-CN" altLang="zh-CN" dirty="0" smtClean="0"/>
              <a:t>连接可以实现远程登陆及对默认共享的访问，开启</a:t>
            </a:r>
            <a:r>
              <a:rPr lang="en-US" altLang="zh-CN" dirty="0" smtClean="0"/>
              <a:t>139</a:t>
            </a:r>
            <a:r>
              <a:rPr lang="zh-CN" altLang="zh-CN" dirty="0" smtClean="0"/>
              <a:t>端口则表示可应用</a:t>
            </a:r>
            <a:r>
              <a:rPr lang="en-US" altLang="zh-CN" dirty="0" smtClean="0"/>
              <a:t>netbios</a:t>
            </a:r>
            <a:r>
              <a:rPr lang="zh-CN" altLang="zh-CN" dirty="0" smtClean="0"/>
              <a:t>协议，可以通过</a:t>
            </a:r>
            <a:r>
              <a:rPr lang="en-US" altLang="zh-CN" dirty="0" smtClean="0"/>
              <a:t>139</a:t>
            </a:r>
            <a:r>
              <a:rPr lang="zh-CN" altLang="zh-CN" dirty="0" smtClean="0"/>
              <a:t>、</a:t>
            </a:r>
            <a:r>
              <a:rPr lang="en-US" altLang="zh-CN" dirty="0" smtClean="0"/>
              <a:t>445</a:t>
            </a:r>
            <a:r>
              <a:rPr lang="zh-CN" altLang="zh-CN" dirty="0" smtClean="0"/>
              <a:t>端口实现对共享文件</a:t>
            </a:r>
            <a:r>
              <a:rPr lang="en-US" altLang="zh-CN" dirty="0" smtClean="0"/>
              <a:t>/</a:t>
            </a:r>
            <a:r>
              <a:rPr lang="zh-CN" altLang="zh-CN" dirty="0" smtClean="0"/>
              <a:t>打印机的访问，一般来讲，</a:t>
            </a:r>
            <a:r>
              <a:rPr lang="en-US" altLang="zh-CN" dirty="0" smtClean="0"/>
              <a:t>IPC$</a:t>
            </a:r>
            <a:r>
              <a:rPr lang="zh-CN" altLang="zh-CN" dirty="0" smtClean="0"/>
              <a:t>连接是需要</a:t>
            </a:r>
            <a:r>
              <a:rPr lang="en-US" altLang="zh-CN" dirty="0" smtClean="0"/>
              <a:t>139</a:t>
            </a:r>
            <a:r>
              <a:rPr lang="zh-CN" altLang="zh-CN" dirty="0" smtClean="0"/>
              <a:t>或</a:t>
            </a:r>
            <a:r>
              <a:rPr lang="en-US" altLang="zh-CN" dirty="0" smtClean="0"/>
              <a:t>445</a:t>
            </a:r>
            <a:r>
              <a:rPr lang="zh-CN" altLang="zh-CN" dirty="0" smtClean="0"/>
              <a:t>端口来支持的。</a:t>
            </a:r>
          </a:p>
          <a:p>
            <a:endParaRPr lang="zh-CN" altLang="en-US" dirty="0" smtClean="0"/>
          </a:p>
          <a:p>
            <a:pPr>
              <a:buNone/>
            </a:pP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4</a:t>
            </a:r>
            <a:r>
              <a:rPr lang="zh-CN" altLang="en-US" dirty="0" smtClean="0"/>
              <a:t>．</a:t>
            </a:r>
            <a:r>
              <a:rPr lang="en-US" altLang="zh-CN" dirty="0" smtClean="0"/>
              <a:t>IPC$</a:t>
            </a:r>
            <a:r>
              <a:rPr lang="zh-CN" altLang="zh-CN" dirty="0" smtClean="0"/>
              <a:t>与默认共享</a:t>
            </a:r>
            <a:endParaRPr lang="zh-CN" altLang="en-US" dirty="0" smtClean="0"/>
          </a:p>
          <a:p>
            <a:r>
              <a:rPr lang="en-US" altLang="zh-CN" dirty="0" smtClean="0"/>
              <a:t>       </a:t>
            </a:r>
            <a:r>
              <a:rPr lang="zh-CN" altLang="zh-CN" dirty="0" smtClean="0"/>
              <a:t>默认共享是为了方便管理员远程管理而默认开启的共享，即所有的逻辑盘</a:t>
            </a:r>
            <a:r>
              <a:rPr lang="en-US" altLang="zh-CN" dirty="0" smtClean="0"/>
              <a:t>(c$</a:t>
            </a:r>
            <a:r>
              <a:rPr lang="zh-CN" altLang="zh-CN" dirty="0" smtClean="0"/>
              <a:t>，</a:t>
            </a:r>
            <a:r>
              <a:rPr lang="en-US" altLang="zh-CN" dirty="0" smtClean="0"/>
              <a:t>d$</a:t>
            </a:r>
            <a:r>
              <a:rPr lang="zh-CN" altLang="zh-CN" dirty="0" smtClean="0"/>
              <a:t>，</a:t>
            </a:r>
            <a:r>
              <a:rPr lang="en-US" altLang="zh-CN" dirty="0" smtClean="0"/>
              <a:t>e$……)</a:t>
            </a:r>
            <a:r>
              <a:rPr lang="zh-CN" altLang="zh-CN" dirty="0" smtClean="0"/>
              <a:t>和系统目录</a:t>
            </a:r>
            <a:r>
              <a:rPr lang="en-US" altLang="zh-CN" dirty="0" smtClean="0"/>
              <a:t>winnt</a:t>
            </a:r>
            <a:r>
              <a:rPr lang="zh-CN" altLang="zh-CN" dirty="0" smtClean="0"/>
              <a:t>或</a:t>
            </a:r>
            <a:r>
              <a:rPr lang="en-US" altLang="zh-CN" dirty="0" smtClean="0"/>
              <a:t>windows(admin$)</a:t>
            </a:r>
            <a:r>
              <a:rPr lang="zh-CN" altLang="zh-CN" dirty="0" smtClean="0"/>
              <a:t>，通过</a:t>
            </a:r>
            <a:r>
              <a:rPr lang="en-US" altLang="zh-CN" dirty="0" smtClean="0"/>
              <a:t>IPC$</a:t>
            </a:r>
            <a:r>
              <a:rPr lang="zh-CN" altLang="zh-CN" dirty="0" smtClean="0"/>
              <a:t>连接可以实现对这些默认共享的访问</a:t>
            </a:r>
            <a:r>
              <a:rPr lang="en-US" altLang="zh-CN" dirty="0" smtClean="0"/>
              <a:t>(</a:t>
            </a:r>
            <a:r>
              <a:rPr lang="zh-CN" altLang="zh-CN" dirty="0" smtClean="0"/>
              <a:t>前提是对方没有关闭这些默认共享</a:t>
            </a:r>
            <a:r>
              <a:rPr lang="en-US" altLang="zh-CN" dirty="0" smtClean="0"/>
              <a:t>)</a:t>
            </a:r>
            <a:r>
              <a:rPr lang="zh-CN" altLang="zh-CN" dirty="0" smtClean="0"/>
              <a:t>。</a:t>
            </a:r>
          </a:p>
          <a:p>
            <a:endParaRPr lang="zh-CN" altLang="zh-CN" dirty="0" smtClean="0"/>
          </a:p>
          <a:p>
            <a:endParaRPr lang="zh-CN" altLang="en-US" dirty="0" smtClean="0"/>
          </a:p>
          <a:p>
            <a:pPr>
              <a:buNone/>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项目导读</a:t>
            </a:r>
            <a:endParaRPr lang="zh-CN" altLang="en-US" dirty="0"/>
          </a:p>
        </p:txBody>
      </p:sp>
      <p:sp>
        <p:nvSpPr>
          <p:cNvPr id="3" name="内容占位符 2"/>
          <p:cNvSpPr>
            <a:spLocks noGrp="1"/>
          </p:cNvSpPr>
          <p:nvPr>
            <p:ph idx="1"/>
          </p:nvPr>
        </p:nvSpPr>
        <p:spPr/>
        <p:txBody>
          <a:bodyPr/>
          <a:lstStyle/>
          <a:p>
            <a:r>
              <a:rPr lang="zh-CN" altLang="en-US" dirty="0" smtClean="0"/>
              <a:t>        </a:t>
            </a:r>
            <a:r>
              <a:rPr lang="en-US" altLang="zh-CN" dirty="0" smtClean="0"/>
              <a:t>Internet</a:t>
            </a:r>
            <a:r>
              <a:rPr lang="zh-CN" altLang="zh-CN" dirty="0" smtClean="0"/>
              <a:t>在为人们带来便利的同时，也为计算机病毒和计算机犯罪提供了土壤，对于系统、网络协议及数据库等，无论是其自身的设计缺陷，还是由于人为的因素产生的各种安全漏洞，都有可能被一些另有图谋的黑客所利用并发起攻击，因此建立有效的网络安全防范体系就更为迫切。若要保证网络安全、可靠，则必须熟知黑客网络攻击的一般过程。只有这样方可在黒客攻击前做好必要的防备，从而确保网络运行的安全和可靠。</a:t>
            </a:r>
          </a:p>
          <a:p>
            <a:endParaRPr lang="zh-CN" altLang="en-US" dirty="0" smtClean="0"/>
          </a:p>
          <a:p>
            <a:endParaRPr lang="zh-CN" altLang="en-US" dirty="0" smtClean="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5</a:t>
            </a:r>
            <a:r>
              <a:rPr lang="zh-CN" altLang="en-US" dirty="0" smtClean="0"/>
              <a:t>．</a:t>
            </a:r>
            <a:r>
              <a:rPr lang="zh-CN" altLang="zh-CN" dirty="0" smtClean="0"/>
              <a:t>常见的导致</a:t>
            </a:r>
            <a:r>
              <a:rPr lang="en-US" altLang="zh-CN" dirty="0" smtClean="0"/>
              <a:t>IPC$</a:t>
            </a:r>
            <a:r>
              <a:rPr lang="zh-CN" altLang="zh-CN" dirty="0" smtClean="0"/>
              <a:t>连接失败的原因</a:t>
            </a:r>
            <a:endParaRPr lang="zh-CN" altLang="en-US" dirty="0" smtClean="0"/>
          </a:p>
          <a:p>
            <a:r>
              <a:rPr lang="en-US" altLang="zh-CN" dirty="0" smtClean="0"/>
              <a:t> </a:t>
            </a:r>
            <a:r>
              <a:rPr lang="zh-CN" altLang="zh-CN" dirty="0" smtClean="0"/>
              <a:t>（</a:t>
            </a:r>
            <a:r>
              <a:rPr lang="en-US" altLang="zh-CN" dirty="0" smtClean="0"/>
              <a:t>1</a:t>
            </a:r>
            <a:r>
              <a:rPr lang="zh-CN" altLang="zh-CN" dirty="0" smtClean="0"/>
              <a:t>）</a:t>
            </a:r>
            <a:r>
              <a:rPr lang="en-US" altLang="zh-CN" dirty="0" smtClean="0"/>
              <a:t>IPC$</a:t>
            </a:r>
            <a:r>
              <a:rPr lang="zh-CN" altLang="zh-CN" dirty="0" smtClean="0"/>
              <a:t>连接是</a:t>
            </a:r>
            <a:r>
              <a:rPr lang="en-US" altLang="zh-CN" dirty="0" smtClean="0"/>
              <a:t>Windows NT</a:t>
            </a:r>
            <a:r>
              <a:rPr lang="zh-CN" altLang="zh-CN" dirty="0" smtClean="0"/>
              <a:t>及以上系统中特有的功能，需要用到</a:t>
            </a:r>
            <a:r>
              <a:rPr lang="en-US" altLang="zh-CN" dirty="0" smtClean="0"/>
              <a:t>Windows NT</a:t>
            </a:r>
            <a:r>
              <a:rPr lang="zh-CN" altLang="zh-CN" dirty="0" smtClean="0"/>
              <a:t>中很多</a:t>
            </a:r>
            <a:r>
              <a:rPr lang="en-US" altLang="zh-CN" dirty="0" smtClean="0"/>
              <a:t>DLL</a:t>
            </a:r>
            <a:r>
              <a:rPr lang="zh-CN" altLang="zh-CN" dirty="0" smtClean="0"/>
              <a:t>函数，所以不能在</a:t>
            </a:r>
            <a:r>
              <a:rPr lang="en-US" altLang="zh-CN" dirty="0" smtClean="0"/>
              <a:t>Windows 9.x/Me</a:t>
            </a:r>
            <a:r>
              <a:rPr lang="zh-CN" altLang="zh-CN" dirty="0" smtClean="0"/>
              <a:t>系统中运行，也就是说只有</a:t>
            </a:r>
            <a:r>
              <a:rPr lang="en-US" altLang="zh-CN" dirty="0" smtClean="0"/>
              <a:t>Windows nt/2000/xp</a:t>
            </a:r>
            <a:r>
              <a:rPr lang="zh-CN" altLang="zh-CN" dirty="0" smtClean="0"/>
              <a:t>才可以相互建立</a:t>
            </a:r>
            <a:r>
              <a:rPr lang="en-US" altLang="zh-CN" dirty="0" smtClean="0"/>
              <a:t>IPC$</a:t>
            </a:r>
            <a:r>
              <a:rPr lang="zh-CN" altLang="zh-CN" dirty="0" smtClean="0"/>
              <a:t>连接，</a:t>
            </a:r>
            <a:r>
              <a:rPr lang="en-US" altLang="zh-CN" dirty="0" smtClean="0"/>
              <a:t>Windows 98/Me</a:t>
            </a:r>
            <a:r>
              <a:rPr lang="zh-CN" altLang="zh-CN" dirty="0" smtClean="0"/>
              <a:t>是不能建立</a:t>
            </a:r>
            <a:r>
              <a:rPr lang="en-US" altLang="zh-CN" dirty="0" smtClean="0"/>
              <a:t>IPC$</a:t>
            </a:r>
            <a:r>
              <a:rPr lang="zh-CN" altLang="zh-CN" dirty="0" smtClean="0"/>
              <a:t>连接的。</a:t>
            </a:r>
          </a:p>
          <a:p>
            <a:r>
              <a:rPr lang="zh-CN" altLang="zh-CN" dirty="0" smtClean="0"/>
              <a:t>（</a:t>
            </a:r>
            <a:r>
              <a:rPr lang="en-US" altLang="zh-CN" dirty="0" smtClean="0"/>
              <a:t>2</a:t>
            </a:r>
            <a:r>
              <a:rPr lang="zh-CN" altLang="zh-CN" dirty="0" smtClean="0"/>
              <a:t>）如果响应方关闭了</a:t>
            </a:r>
            <a:r>
              <a:rPr lang="en-US" altLang="zh-CN" dirty="0" smtClean="0"/>
              <a:t>IPC$</a:t>
            </a:r>
            <a:r>
              <a:rPr lang="zh-CN" altLang="zh-CN" dirty="0" smtClean="0"/>
              <a:t>共享，将不能建立连接。</a:t>
            </a:r>
          </a:p>
          <a:p>
            <a:r>
              <a:rPr lang="zh-CN" altLang="zh-CN" dirty="0" smtClean="0"/>
              <a:t>（</a:t>
            </a:r>
            <a:r>
              <a:rPr lang="en-US" altLang="zh-CN" dirty="0" smtClean="0"/>
              <a:t>3</a:t>
            </a:r>
            <a:r>
              <a:rPr lang="zh-CN" altLang="zh-CN" dirty="0" smtClean="0"/>
              <a:t>）连接发起方未启动</a:t>
            </a:r>
            <a:r>
              <a:rPr lang="en-US" altLang="zh-CN" dirty="0" smtClean="0"/>
              <a:t>Lanmanworkstation</a:t>
            </a:r>
            <a:r>
              <a:rPr lang="zh-CN" altLang="zh-CN" dirty="0" smtClean="0"/>
              <a:t>服务（显示名为：</a:t>
            </a:r>
            <a:r>
              <a:rPr lang="en-US" altLang="zh-CN" dirty="0" smtClean="0"/>
              <a:t>Workstation</a:t>
            </a:r>
            <a:r>
              <a:rPr lang="zh-CN" altLang="zh-CN" dirty="0" smtClean="0"/>
              <a:t>），发起方无法发起连接请求。</a:t>
            </a:r>
          </a:p>
          <a:p>
            <a:endParaRPr lang="zh-CN" altLang="zh-CN" dirty="0" smtClean="0"/>
          </a:p>
          <a:p>
            <a:endParaRPr lang="zh-CN" altLang="en-US" dirty="0" smtClean="0"/>
          </a:p>
          <a:p>
            <a:pPr>
              <a:buNone/>
            </a:pP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zh-CN" dirty="0" smtClean="0"/>
              <a:t>（</a:t>
            </a:r>
            <a:r>
              <a:rPr lang="en-US" altLang="zh-CN" dirty="0" smtClean="0"/>
              <a:t>4</a:t>
            </a:r>
            <a:r>
              <a:rPr lang="zh-CN" altLang="zh-CN" dirty="0" smtClean="0"/>
              <a:t>）响应方未启动</a:t>
            </a:r>
            <a:r>
              <a:rPr lang="en-US" altLang="zh-CN" dirty="0" smtClean="0"/>
              <a:t>Lanmanserver</a:t>
            </a:r>
            <a:r>
              <a:rPr lang="zh-CN" altLang="zh-CN" dirty="0" smtClean="0"/>
              <a:t>服务（显示名为：</a:t>
            </a:r>
            <a:r>
              <a:rPr lang="en-US" altLang="zh-CN" dirty="0" smtClean="0"/>
              <a:t>Server</a:t>
            </a:r>
            <a:r>
              <a:rPr lang="zh-CN" altLang="zh-CN" dirty="0" smtClean="0"/>
              <a:t>），</a:t>
            </a:r>
            <a:r>
              <a:rPr lang="en-US" altLang="zh-CN" dirty="0" smtClean="0"/>
              <a:t>Lanmanserver</a:t>
            </a:r>
            <a:r>
              <a:rPr lang="zh-CN" altLang="zh-CN" dirty="0" smtClean="0"/>
              <a:t>服务提供了</a:t>
            </a:r>
            <a:r>
              <a:rPr lang="en-US" altLang="zh-CN" dirty="0" smtClean="0"/>
              <a:t>RPC</a:t>
            </a:r>
            <a:r>
              <a:rPr lang="zh-CN" altLang="zh-CN" dirty="0" smtClean="0"/>
              <a:t>支持、文件、打印以及命名管道共享，</a:t>
            </a:r>
            <a:r>
              <a:rPr lang="en-US" altLang="zh-CN" dirty="0" smtClean="0"/>
              <a:t>IPC$</a:t>
            </a:r>
            <a:r>
              <a:rPr lang="zh-CN" altLang="zh-CN" dirty="0" smtClean="0"/>
              <a:t>依赖于此服务，没有它主机将无法响应发起方的连接请求，但仍可发起</a:t>
            </a:r>
            <a:r>
              <a:rPr lang="en-US" altLang="zh-CN" dirty="0" smtClean="0"/>
              <a:t>IPC$</a:t>
            </a:r>
            <a:r>
              <a:rPr lang="zh-CN" altLang="zh-CN" dirty="0" smtClean="0"/>
              <a:t>连接。</a:t>
            </a:r>
          </a:p>
          <a:p>
            <a:r>
              <a:rPr lang="zh-CN" altLang="zh-CN" dirty="0" smtClean="0"/>
              <a:t>（</a:t>
            </a:r>
            <a:r>
              <a:rPr lang="en-US" altLang="zh-CN" dirty="0" smtClean="0"/>
              <a:t>5</a:t>
            </a:r>
            <a:r>
              <a:rPr lang="zh-CN" altLang="zh-CN" dirty="0" smtClean="0"/>
              <a:t>）响应方的</a:t>
            </a:r>
            <a:r>
              <a:rPr lang="en-US" altLang="zh-CN" dirty="0" smtClean="0"/>
              <a:t>139</a:t>
            </a:r>
            <a:r>
              <a:rPr lang="zh-CN" altLang="zh-CN" dirty="0" smtClean="0"/>
              <a:t>，</a:t>
            </a:r>
            <a:r>
              <a:rPr lang="en-US" altLang="zh-CN" dirty="0" smtClean="0"/>
              <a:t>445</a:t>
            </a:r>
            <a:r>
              <a:rPr lang="zh-CN" altLang="zh-CN" dirty="0" smtClean="0"/>
              <a:t>端口未处于监听状态或被防火墙屏蔽。</a:t>
            </a:r>
          </a:p>
          <a:p>
            <a:r>
              <a:rPr lang="zh-CN" altLang="zh-CN" dirty="0" smtClean="0"/>
              <a:t>（</a:t>
            </a:r>
            <a:r>
              <a:rPr lang="en-US" altLang="zh-CN" dirty="0" smtClean="0"/>
              <a:t>6</a:t>
            </a:r>
            <a:r>
              <a:rPr lang="zh-CN" altLang="zh-CN" dirty="0" smtClean="0"/>
              <a:t>）连接发起方未打开</a:t>
            </a:r>
            <a:r>
              <a:rPr lang="en-US" altLang="zh-CN" dirty="0" smtClean="0"/>
              <a:t>139</a:t>
            </a:r>
            <a:r>
              <a:rPr lang="zh-CN" altLang="zh-CN" dirty="0" smtClean="0"/>
              <a:t>，</a:t>
            </a:r>
            <a:r>
              <a:rPr lang="en-US" altLang="zh-CN" dirty="0" smtClean="0"/>
              <a:t>445</a:t>
            </a:r>
            <a:r>
              <a:rPr lang="zh-CN" altLang="zh-CN" dirty="0" smtClean="0"/>
              <a:t>端口。</a:t>
            </a:r>
          </a:p>
          <a:p>
            <a:r>
              <a:rPr lang="zh-CN" altLang="zh-CN" dirty="0" smtClean="0"/>
              <a:t>（</a:t>
            </a:r>
            <a:r>
              <a:rPr lang="en-US" altLang="zh-CN" dirty="0" smtClean="0"/>
              <a:t>7</a:t>
            </a:r>
            <a:r>
              <a:rPr lang="zh-CN" altLang="zh-CN" dirty="0" smtClean="0"/>
              <a:t>）用户名或者密码错误。</a:t>
            </a:r>
          </a:p>
          <a:p>
            <a:r>
              <a:rPr lang="zh-CN" altLang="zh-CN" dirty="0" smtClean="0"/>
              <a:t>（</a:t>
            </a:r>
            <a:r>
              <a:rPr lang="en-US" altLang="zh-CN" dirty="0" smtClean="0"/>
              <a:t>8</a:t>
            </a:r>
            <a:r>
              <a:rPr lang="zh-CN" altLang="zh-CN" dirty="0" smtClean="0"/>
              <a:t>）如果在已经建立好连接的情况下对方重启计算机，</a:t>
            </a:r>
            <a:r>
              <a:rPr lang="en-US" altLang="zh-CN" dirty="0" smtClean="0"/>
              <a:t>IPC$</a:t>
            </a:r>
            <a:r>
              <a:rPr lang="zh-CN" altLang="zh-CN" dirty="0" smtClean="0"/>
              <a:t>连接将会自动断开，需要重新建立连接。</a:t>
            </a: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en-US" altLang="zh-CN" dirty="0" smtClean="0"/>
              <a:t>IPC$</a:t>
            </a:r>
            <a:r>
              <a:rPr lang="zh-CN" altLang="zh-CN" dirty="0" smtClean="0"/>
              <a:t>漏洞入侵</a:t>
            </a:r>
            <a:endParaRPr lang="en-US" altLang="zh-CN" dirty="0" smtClean="0"/>
          </a:p>
          <a:p>
            <a:pPr>
              <a:buNone/>
            </a:pPr>
            <a:r>
              <a:rPr lang="en-US" altLang="zh-CN" dirty="0" smtClean="0"/>
              <a:t>2</a:t>
            </a:r>
            <a:r>
              <a:rPr lang="zh-CN" altLang="en-US" dirty="0" smtClean="0"/>
              <a:t>．</a:t>
            </a:r>
            <a:r>
              <a:rPr lang="en-US" altLang="zh-CN" dirty="0" smtClean="0"/>
              <a:t>IPC$</a:t>
            </a:r>
            <a:r>
              <a:rPr lang="zh-CN" altLang="zh-CN" dirty="0" smtClean="0"/>
              <a:t>漏洞防御</a:t>
            </a:r>
          </a:p>
          <a:p>
            <a:pPr>
              <a:buNone/>
            </a:pPr>
            <a:endParaRPr lang="zh-CN" altLang="en-US" dirty="0" smtClean="0"/>
          </a:p>
          <a:p>
            <a:pPr>
              <a:buNone/>
            </a:pPr>
            <a:endParaRPr lang="zh-CN" altLang="en-US" dirty="0" smtClean="0"/>
          </a:p>
          <a:p>
            <a:pPr>
              <a:buNone/>
            </a:pPr>
            <a:endParaRPr lang="zh-CN" altLang="en-US" dirty="0" smtClean="0"/>
          </a:p>
          <a:p>
            <a:pPr>
              <a:buNone/>
            </a:pPr>
            <a:endParaRPr lang="en-US" altLang="zh-CN" dirty="0" smtClean="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4  </a:t>
            </a:r>
            <a:r>
              <a:rPr lang="zh-CN" altLang="en-US" dirty="0" smtClean="0"/>
              <a:t>黑客入侵实例</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啊</a:t>
            </a:r>
            <a:r>
              <a:rPr lang="en-US" altLang="zh-CN" dirty="0" smtClean="0"/>
              <a:t>D</a:t>
            </a:r>
            <a:r>
              <a:rPr lang="zh-CN" altLang="zh-CN" dirty="0" smtClean="0"/>
              <a:t>网络工具包是一款十分简单易用，并且功能齐全的工具，而且它的功能不仅仅局限于扫描，还提供了许多的攻击方案，例如，打开远程计算机的</a:t>
            </a:r>
            <a:r>
              <a:rPr lang="en-US" altLang="zh-CN" dirty="0" smtClean="0"/>
              <a:t>Telnet</a:t>
            </a:r>
            <a:r>
              <a:rPr lang="zh-CN" altLang="zh-CN" dirty="0" smtClean="0"/>
              <a:t>服务、植入木马等。本任务将使用啊</a:t>
            </a:r>
            <a:r>
              <a:rPr lang="en-US" altLang="zh-CN" dirty="0" smtClean="0"/>
              <a:t>D</a:t>
            </a:r>
            <a:r>
              <a:rPr lang="zh-CN" altLang="zh-CN" dirty="0" smtClean="0"/>
              <a:t>网络工具入侵主机，并窃取账户和密码。</a:t>
            </a:r>
          </a:p>
          <a:p>
            <a:pPr>
              <a:buNone/>
            </a:pPr>
            <a:endParaRPr lang="en-US" altLang="zh-CN" dirty="0" smtClean="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zh-CN" altLang="en-US" dirty="0" smtClean="0"/>
              <a:t>      </a:t>
            </a:r>
            <a:r>
              <a:rPr lang="zh-CN" altLang="zh-CN" dirty="0" smtClean="0"/>
              <a:t>掌握黑客入侵的基本步骤。</a:t>
            </a:r>
          </a:p>
          <a:p>
            <a:r>
              <a:rPr lang="en-US" altLang="zh-CN" dirty="0" smtClean="0"/>
              <a:t>      </a:t>
            </a:r>
            <a:r>
              <a:rPr lang="zh-CN" altLang="zh-CN" dirty="0" smtClean="0"/>
              <a:t>掌握啊</a:t>
            </a:r>
            <a:r>
              <a:rPr lang="en-US" altLang="zh-CN" dirty="0" smtClean="0"/>
              <a:t>D</a:t>
            </a:r>
            <a:r>
              <a:rPr lang="zh-CN" altLang="zh-CN" dirty="0" smtClean="0"/>
              <a:t>网络工具的基本使用方法。</a:t>
            </a:r>
          </a:p>
          <a:p>
            <a:pPr>
              <a:buNone/>
            </a:pPr>
            <a:endParaRPr lang="zh-CN" altLang="en-US" dirty="0" smtClean="0"/>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啊</a:t>
            </a:r>
            <a:r>
              <a:rPr lang="en-US" altLang="zh-CN" dirty="0" smtClean="0"/>
              <a:t>D</a:t>
            </a:r>
            <a:r>
              <a:rPr lang="zh-CN" altLang="zh-CN" dirty="0" smtClean="0"/>
              <a:t>网络工具入侵主机</a:t>
            </a:r>
          </a:p>
          <a:p>
            <a:pPr>
              <a:buNone/>
            </a:pPr>
            <a:endParaRPr lang="zh-CN" altLang="en-US" dirty="0" smtClean="0"/>
          </a:p>
          <a:p>
            <a:pPr>
              <a:buNone/>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5  ARP</a:t>
            </a:r>
            <a:r>
              <a:rPr lang="zh-CN" altLang="zh-CN" dirty="0" smtClean="0"/>
              <a:t>攻击</a:t>
            </a:r>
            <a:r>
              <a:rPr lang="zh-CN" altLang="en-US" dirty="0" smtClean="0"/>
              <a:t>及防范</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ARP</a:t>
            </a:r>
            <a:r>
              <a:rPr lang="zh-CN" altLang="zh-CN" dirty="0" smtClean="0"/>
              <a:t>协议对网络安全具有重要的意义。在本次任务中，通过对</a:t>
            </a:r>
            <a:r>
              <a:rPr lang="en-US" altLang="zh-CN" dirty="0" smtClean="0"/>
              <a:t>ARP</a:t>
            </a:r>
            <a:r>
              <a:rPr lang="zh-CN" altLang="zh-CN" dirty="0" smtClean="0"/>
              <a:t>攻击原理的学习，使用</a:t>
            </a:r>
            <a:r>
              <a:rPr lang="en-US" altLang="zh-CN" dirty="0" smtClean="0"/>
              <a:t>ARP</a:t>
            </a:r>
            <a:r>
              <a:rPr lang="zh-CN" altLang="zh-CN" dirty="0" smtClean="0"/>
              <a:t>攻击器对局域网中的机器进行</a:t>
            </a:r>
            <a:r>
              <a:rPr lang="en-US" altLang="zh-CN" dirty="0" smtClean="0"/>
              <a:t>ARP</a:t>
            </a:r>
            <a:r>
              <a:rPr lang="zh-CN" altLang="zh-CN" dirty="0" smtClean="0"/>
              <a:t>攻击，并了解一些实用性较强且操作简单的检测和抵御攻击的有效方法。</a:t>
            </a:r>
          </a:p>
          <a:p>
            <a:pPr>
              <a:buNone/>
            </a:pPr>
            <a:endParaRPr lang="zh-CN" altLang="zh-CN" dirty="0" smtClean="0"/>
          </a:p>
          <a:p>
            <a:pPr>
              <a:buNone/>
            </a:pPr>
            <a:endParaRPr lang="en-US" altLang="zh-CN" dirty="0" smtClean="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理解</a:t>
            </a:r>
            <a:r>
              <a:rPr lang="en-US" altLang="zh-CN" dirty="0" smtClean="0"/>
              <a:t>ARP</a:t>
            </a:r>
            <a:r>
              <a:rPr lang="zh-CN" altLang="zh-CN" dirty="0" smtClean="0"/>
              <a:t>协议的工作原理。</a:t>
            </a:r>
          </a:p>
          <a:p>
            <a:r>
              <a:rPr lang="en-US" altLang="zh-CN" dirty="0" smtClean="0"/>
              <a:t>       </a:t>
            </a:r>
            <a:r>
              <a:rPr lang="zh-CN" altLang="zh-CN" dirty="0" smtClean="0"/>
              <a:t>理解</a:t>
            </a:r>
            <a:r>
              <a:rPr lang="en-US" altLang="zh-CN" dirty="0" smtClean="0"/>
              <a:t>ARP</a:t>
            </a:r>
            <a:r>
              <a:rPr lang="zh-CN" altLang="zh-CN" dirty="0" smtClean="0"/>
              <a:t>欺骗与攻击的原理。</a:t>
            </a:r>
          </a:p>
          <a:p>
            <a:r>
              <a:rPr lang="en-US" altLang="zh-CN" dirty="0" smtClean="0"/>
              <a:t>       </a:t>
            </a:r>
            <a:r>
              <a:rPr lang="zh-CN" altLang="zh-CN" dirty="0" smtClean="0"/>
              <a:t>掌握</a:t>
            </a:r>
            <a:r>
              <a:rPr lang="en-US" altLang="zh-CN" dirty="0" smtClean="0"/>
              <a:t>ARP</a:t>
            </a:r>
            <a:r>
              <a:rPr lang="zh-CN" altLang="zh-CN" dirty="0" smtClean="0"/>
              <a:t>欺骗与攻击的方法。</a:t>
            </a:r>
          </a:p>
          <a:p>
            <a:r>
              <a:rPr lang="en-US" altLang="zh-CN" dirty="0" smtClean="0"/>
              <a:t>       </a:t>
            </a:r>
            <a:r>
              <a:rPr lang="zh-CN" altLang="zh-CN" dirty="0" smtClean="0"/>
              <a:t>掌握</a:t>
            </a:r>
            <a:r>
              <a:rPr lang="en-US" altLang="zh-CN" dirty="0" smtClean="0"/>
              <a:t>ARP</a:t>
            </a:r>
            <a:r>
              <a:rPr lang="zh-CN" altLang="zh-CN" dirty="0" smtClean="0"/>
              <a:t>攻击的常用防范方法。</a:t>
            </a:r>
          </a:p>
          <a:p>
            <a:pPr>
              <a:buFont typeface="Wingdings" pitchFamily="2" charset="2"/>
              <a:buChar char="l"/>
            </a:pP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a:t>
            </a:r>
            <a:r>
              <a:rPr lang="zh-CN" altLang="zh-CN" dirty="0" smtClean="0"/>
              <a:t>什么是</a:t>
            </a:r>
            <a:r>
              <a:rPr lang="en-US" altLang="zh-CN" dirty="0" smtClean="0"/>
              <a:t>ARP</a:t>
            </a:r>
            <a:r>
              <a:rPr lang="zh-CN" altLang="zh-CN" dirty="0" smtClean="0"/>
              <a:t>？</a:t>
            </a:r>
            <a:endParaRPr lang="en-US" altLang="zh-CN" dirty="0" smtClean="0"/>
          </a:p>
          <a:p>
            <a:r>
              <a:rPr lang="en-US" altLang="zh-CN" dirty="0" smtClean="0"/>
              <a:t>       ARP</a:t>
            </a:r>
            <a:r>
              <a:rPr lang="zh-CN" altLang="zh-CN" dirty="0" smtClean="0"/>
              <a:t>协议是“</a:t>
            </a:r>
            <a:r>
              <a:rPr lang="en-US" altLang="zh-CN" dirty="0" smtClean="0"/>
              <a:t>Address Resolution Protocol</a:t>
            </a:r>
            <a:r>
              <a:rPr lang="zh-CN" altLang="zh-CN" dirty="0" smtClean="0"/>
              <a:t>”（地址解析协议）的缩写，是一个位于</a:t>
            </a:r>
            <a:r>
              <a:rPr lang="en-US" altLang="zh-CN" dirty="0" smtClean="0"/>
              <a:t>TCP/IP</a:t>
            </a:r>
            <a:r>
              <a:rPr lang="zh-CN" altLang="zh-CN" dirty="0" smtClean="0"/>
              <a:t>协议栈中的低层协议，负责将某个</a:t>
            </a:r>
            <a:r>
              <a:rPr lang="en-US" altLang="zh-CN" dirty="0" smtClean="0"/>
              <a:t>IP</a:t>
            </a:r>
            <a:r>
              <a:rPr lang="zh-CN" altLang="zh-CN" dirty="0" smtClean="0"/>
              <a:t>地址解析成对应的</a:t>
            </a:r>
            <a:r>
              <a:rPr lang="en-US" altLang="zh-CN" dirty="0" smtClean="0"/>
              <a:t>MAC</a:t>
            </a:r>
            <a:r>
              <a:rPr lang="zh-CN" altLang="zh-CN" dirty="0" smtClean="0"/>
              <a:t>地址。</a:t>
            </a:r>
          </a:p>
          <a:p>
            <a:pPr>
              <a:buFont typeface="Wingdings" pitchFamily="2" charset="2"/>
              <a:buChar char="l"/>
            </a:pP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        </a:t>
            </a:r>
            <a:r>
              <a:rPr lang="zh-CN" altLang="zh-CN" dirty="0" smtClean="0"/>
              <a:t>在局域网中，网络中实际传输的是帧（</a:t>
            </a:r>
            <a:r>
              <a:rPr lang="en-US" altLang="zh-CN" dirty="0" smtClean="0"/>
              <a:t>frame</a:t>
            </a:r>
            <a:r>
              <a:rPr lang="zh-CN" altLang="zh-CN" dirty="0" smtClean="0"/>
              <a:t>），帧中包含目标主机的</a:t>
            </a:r>
            <a:r>
              <a:rPr lang="en-US" altLang="zh-CN" dirty="0" smtClean="0"/>
              <a:t>MAC</a:t>
            </a:r>
            <a:r>
              <a:rPr lang="zh-CN" altLang="zh-CN" dirty="0" smtClean="0"/>
              <a:t>地址。在以太网中，一个主机要和另一个主机或网关进行直接通信，必须要知道目标主机的</a:t>
            </a:r>
            <a:r>
              <a:rPr lang="en-US" altLang="zh-CN" dirty="0" smtClean="0"/>
              <a:t>MAC</a:t>
            </a:r>
            <a:r>
              <a:rPr lang="zh-CN" altLang="zh-CN" dirty="0" smtClean="0"/>
              <a:t>地址。目标主机的</a:t>
            </a:r>
            <a:r>
              <a:rPr lang="en-US" altLang="zh-CN" dirty="0" smtClean="0"/>
              <a:t>MAC</a:t>
            </a:r>
            <a:r>
              <a:rPr lang="zh-CN" altLang="zh-CN" dirty="0" smtClean="0"/>
              <a:t>地址是通过</a:t>
            </a:r>
            <a:r>
              <a:rPr lang="en-US" altLang="zh-CN" dirty="0" smtClean="0"/>
              <a:t>ARP</a:t>
            </a:r>
            <a:r>
              <a:rPr lang="zh-CN" altLang="zh-CN" dirty="0" smtClean="0"/>
              <a:t>（地址解析协议）获得的。“地址解析”就是主机在发送帧前将目标主机的</a:t>
            </a:r>
            <a:r>
              <a:rPr lang="en-US" altLang="zh-CN" dirty="0" smtClean="0"/>
              <a:t>IP</a:t>
            </a:r>
            <a:r>
              <a:rPr lang="zh-CN" altLang="zh-CN" dirty="0" smtClean="0"/>
              <a:t>地址转换成</a:t>
            </a:r>
            <a:r>
              <a:rPr lang="en-US" altLang="zh-CN" dirty="0" smtClean="0"/>
              <a:t>MAC</a:t>
            </a:r>
            <a:r>
              <a:rPr lang="zh-CN" altLang="zh-CN" dirty="0" smtClean="0"/>
              <a:t>地址的过程。</a:t>
            </a:r>
            <a:r>
              <a:rPr lang="en-US" altLang="zh-CN" dirty="0" smtClean="0"/>
              <a:t>ARP</a:t>
            </a:r>
            <a:r>
              <a:rPr lang="zh-CN" altLang="zh-CN" dirty="0" smtClean="0"/>
              <a:t>协议的基本功能就是通过目标主机的</a:t>
            </a:r>
            <a:r>
              <a:rPr lang="en-US" altLang="zh-CN" dirty="0" smtClean="0"/>
              <a:t>IP</a:t>
            </a:r>
            <a:r>
              <a:rPr lang="zh-CN" altLang="zh-CN" dirty="0" smtClean="0"/>
              <a:t>地址，查询目标主机的</a:t>
            </a:r>
            <a:r>
              <a:rPr lang="en-US" altLang="zh-CN" dirty="0" smtClean="0"/>
              <a:t>MAC</a:t>
            </a:r>
            <a:r>
              <a:rPr lang="zh-CN" altLang="zh-CN" dirty="0" smtClean="0"/>
              <a:t>地址，以保证通信的顺利进行。</a:t>
            </a:r>
            <a:r>
              <a:rPr lang="en-US" altLang="zh-CN" dirty="0" smtClean="0"/>
              <a:t>ARP</a:t>
            </a:r>
            <a:r>
              <a:rPr lang="zh-CN" altLang="zh-CN" dirty="0" smtClean="0"/>
              <a:t>协议对网络安全具有重要的意义，通过伪造</a:t>
            </a:r>
            <a:r>
              <a:rPr lang="en-US" altLang="zh-CN" dirty="0" smtClean="0"/>
              <a:t>IP</a:t>
            </a:r>
            <a:r>
              <a:rPr lang="zh-CN" altLang="zh-CN" dirty="0" smtClean="0"/>
              <a:t>地址和</a:t>
            </a:r>
            <a:r>
              <a:rPr lang="en-US" altLang="zh-CN" dirty="0" smtClean="0"/>
              <a:t>MAC</a:t>
            </a:r>
            <a:r>
              <a:rPr lang="zh-CN" altLang="zh-CN" dirty="0" smtClean="0"/>
              <a:t>地址的映射关系实现</a:t>
            </a:r>
            <a:r>
              <a:rPr lang="en-US" altLang="zh-CN" dirty="0" smtClean="0"/>
              <a:t>ARP</a:t>
            </a:r>
            <a:r>
              <a:rPr lang="zh-CN" altLang="zh-CN" dirty="0" smtClean="0"/>
              <a:t>欺骗，能够在网络中产生大量的</a:t>
            </a:r>
            <a:r>
              <a:rPr lang="en-US" altLang="zh-CN" dirty="0" smtClean="0"/>
              <a:t>ARP</a:t>
            </a:r>
            <a:r>
              <a:rPr lang="zh-CN" altLang="zh-CN" dirty="0" smtClean="0"/>
              <a:t>通信量使网络阻塞。</a:t>
            </a:r>
          </a:p>
          <a:p>
            <a:endParaRPr lang="zh-CN" altLang="zh-CN" dirty="0" smtClean="0"/>
          </a:p>
          <a:p>
            <a:pPr>
              <a:buFont typeface="Wingdings" pitchFamily="2" charset="2"/>
              <a:buChar char="l"/>
            </a:pP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教学目标</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zh-CN" dirty="0" smtClean="0"/>
              <a:t>了解黑客的由来和发展</a:t>
            </a:r>
          </a:p>
          <a:p>
            <a:pPr>
              <a:buFont typeface="Wingdings" pitchFamily="2" charset="2"/>
              <a:buChar char="l"/>
            </a:pPr>
            <a:r>
              <a:rPr lang="zh-CN" altLang="zh-CN" dirty="0" smtClean="0"/>
              <a:t>了解网络攻击的步骤</a:t>
            </a:r>
          </a:p>
          <a:p>
            <a:pPr>
              <a:buFont typeface="Wingdings" pitchFamily="2" charset="2"/>
              <a:buChar char="l"/>
            </a:pPr>
            <a:r>
              <a:rPr lang="zh-CN" altLang="zh-CN" dirty="0" smtClean="0"/>
              <a:t>掌握常见网络攻击的原理</a:t>
            </a:r>
          </a:p>
          <a:p>
            <a:pPr>
              <a:buFont typeface="Wingdings" pitchFamily="2" charset="2"/>
              <a:buChar char="l"/>
            </a:pPr>
            <a:r>
              <a:rPr lang="zh-CN" altLang="zh-CN" dirty="0" smtClean="0"/>
              <a:t>掌握常用网络攻击工具的使用方法</a:t>
            </a:r>
          </a:p>
          <a:p>
            <a:pPr>
              <a:buFont typeface="Wingdings" pitchFamily="2" charset="2"/>
              <a:buChar char="l"/>
            </a:pPr>
            <a:r>
              <a:rPr lang="zh-CN" altLang="zh-CN" dirty="0" smtClean="0"/>
              <a:t>掌握一般网络攻击的防范方法</a:t>
            </a:r>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2</a:t>
            </a:r>
            <a:r>
              <a:rPr lang="zh-CN" altLang="en-US" dirty="0" smtClean="0"/>
              <a:t>．</a:t>
            </a:r>
            <a:r>
              <a:rPr lang="en-US" altLang="zh-CN" dirty="0" smtClean="0"/>
              <a:t>ARP</a:t>
            </a:r>
            <a:r>
              <a:rPr lang="zh-CN" altLang="zh-CN" dirty="0" smtClean="0"/>
              <a:t>协议的工作原理</a:t>
            </a:r>
            <a:endParaRPr lang="zh-CN" altLang="en-US" dirty="0" smtClean="0"/>
          </a:p>
          <a:p>
            <a:r>
              <a:rPr lang="en-US" altLang="zh-CN" dirty="0" smtClean="0"/>
              <a:t>       </a:t>
            </a:r>
            <a:r>
              <a:rPr lang="zh-CN" altLang="zh-CN" dirty="0" smtClean="0"/>
              <a:t>每台主机都会在自己的</a:t>
            </a:r>
            <a:r>
              <a:rPr lang="en-US" altLang="zh-CN" dirty="0" smtClean="0"/>
              <a:t>ARP</a:t>
            </a:r>
            <a:r>
              <a:rPr lang="zh-CN" altLang="zh-CN" dirty="0" smtClean="0"/>
              <a:t>缓冲区中建立一个</a:t>
            </a:r>
            <a:r>
              <a:rPr lang="en-US" altLang="zh-CN" dirty="0" smtClean="0"/>
              <a:t>ARP</a:t>
            </a:r>
            <a:r>
              <a:rPr lang="zh-CN" altLang="zh-CN" dirty="0" smtClean="0"/>
              <a:t>列表，以表示</a:t>
            </a:r>
            <a:r>
              <a:rPr lang="en-US" altLang="zh-CN" dirty="0" smtClean="0"/>
              <a:t>IP</a:t>
            </a:r>
            <a:r>
              <a:rPr lang="zh-CN" altLang="zh-CN" dirty="0" smtClean="0"/>
              <a:t>地址和</a:t>
            </a:r>
            <a:r>
              <a:rPr lang="en-US" altLang="zh-CN" dirty="0" smtClean="0"/>
              <a:t>MAC</a:t>
            </a:r>
            <a:r>
              <a:rPr lang="zh-CN" altLang="zh-CN" dirty="0" smtClean="0"/>
              <a:t>地址的对应关系。当源主机需要将一个数据包要发送到目的主机时，会首先检查自己</a:t>
            </a:r>
            <a:r>
              <a:rPr lang="en-US" altLang="zh-CN" dirty="0" smtClean="0"/>
              <a:t> ARP</a:t>
            </a:r>
            <a:r>
              <a:rPr lang="zh-CN" altLang="zh-CN" dirty="0" smtClean="0"/>
              <a:t>列表中是否存在该</a:t>
            </a:r>
            <a:r>
              <a:rPr lang="en-US" altLang="zh-CN" dirty="0" smtClean="0"/>
              <a:t>IP</a:t>
            </a:r>
            <a:r>
              <a:rPr lang="zh-CN" altLang="zh-CN" dirty="0" smtClean="0"/>
              <a:t>地址对应的</a:t>
            </a:r>
            <a:r>
              <a:rPr lang="en-US" altLang="zh-CN" dirty="0" smtClean="0"/>
              <a:t>MAC</a:t>
            </a:r>
            <a:r>
              <a:rPr lang="zh-CN" altLang="zh-CN" dirty="0" smtClean="0"/>
              <a:t>地址，如果有﹐就直接将数据包发送到这个</a:t>
            </a:r>
            <a:r>
              <a:rPr lang="en-US" altLang="zh-CN" dirty="0" smtClean="0"/>
              <a:t>MAC</a:t>
            </a:r>
            <a:r>
              <a:rPr lang="zh-CN" altLang="zh-CN" dirty="0" smtClean="0"/>
              <a:t>地址。</a:t>
            </a:r>
          </a:p>
          <a:p>
            <a:endParaRPr lang="zh-CN" altLang="zh-CN" dirty="0" smtClean="0"/>
          </a:p>
          <a:p>
            <a:endParaRPr lang="zh-CN" altLang="en-US" dirty="0" smtClean="0"/>
          </a:p>
          <a:p>
            <a:pPr>
              <a:buNone/>
            </a:pP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altLang="zh-CN" dirty="0" smtClean="0"/>
              <a:t>        </a:t>
            </a:r>
            <a:r>
              <a:rPr lang="zh-CN" altLang="zh-CN" dirty="0" smtClean="0"/>
              <a:t>如果没有，就向本地网段发起一个</a:t>
            </a:r>
            <a:r>
              <a:rPr lang="en-US" altLang="zh-CN" dirty="0" smtClean="0"/>
              <a:t>ARP</a:t>
            </a:r>
            <a:r>
              <a:rPr lang="zh-CN" altLang="zh-CN" dirty="0" smtClean="0"/>
              <a:t>请求的广播包，查询此目的主机对应的</a:t>
            </a:r>
            <a:r>
              <a:rPr lang="en-US" altLang="zh-CN" dirty="0" smtClean="0"/>
              <a:t>MAC</a:t>
            </a:r>
            <a:r>
              <a:rPr lang="zh-CN" altLang="zh-CN" dirty="0" smtClean="0"/>
              <a:t>地址。此</a:t>
            </a:r>
            <a:r>
              <a:rPr lang="en-US" altLang="zh-CN" dirty="0" smtClean="0"/>
              <a:t>ARP</a:t>
            </a:r>
            <a:r>
              <a:rPr lang="zh-CN" altLang="zh-CN" dirty="0" smtClean="0"/>
              <a:t>请求数据包里包括源主机的</a:t>
            </a:r>
            <a:r>
              <a:rPr lang="en-US" altLang="zh-CN" dirty="0" smtClean="0"/>
              <a:t>IP</a:t>
            </a:r>
            <a:r>
              <a:rPr lang="zh-CN" altLang="zh-CN" dirty="0" smtClean="0"/>
              <a:t>地址、硬件地址、以及目的主机的</a:t>
            </a:r>
            <a:r>
              <a:rPr lang="en-US" altLang="zh-CN" dirty="0" smtClean="0"/>
              <a:t>IP</a:t>
            </a:r>
            <a:r>
              <a:rPr lang="zh-CN" altLang="zh-CN" dirty="0" smtClean="0"/>
              <a:t>地址。网络中所有的主机收到这个</a:t>
            </a:r>
            <a:r>
              <a:rPr lang="en-US" altLang="zh-CN" dirty="0" smtClean="0"/>
              <a:t>ARP</a:t>
            </a:r>
            <a:r>
              <a:rPr lang="zh-CN" altLang="zh-CN" dirty="0" smtClean="0"/>
              <a:t>请求后，会检查数据包中的目的</a:t>
            </a:r>
            <a:r>
              <a:rPr lang="en-US" altLang="zh-CN" dirty="0" smtClean="0"/>
              <a:t>IP</a:t>
            </a:r>
            <a:r>
              <a:rPr lang="zh-CN" altLang="zh-CN" dirty="0" smtClean="0"/>
              <a:t>是否和自己的</a:t>
            </a:r>
            <a:r>
              <a:rPr lang="en-US" altLang="zh-CN" dirty="0" smtClean="0"/>
              <a:t>IP</a:t>
            </a:r>
            <a:r>
              <a:rPr lang="zh-CN" altLang="zh-CN" dirty="0" smtClean="0"/>
              <a:t>地址一致。如果不相同就忽略此数据包；如果相同，该主机首先将发送端的</a:t>
            </a:r>
            <a:r>
              <a:rPr lang="en-US" altLang="zh-CN" dirty="0" smtClean="0"/>
              <a:t>MAC</a:t>
            </a:r>
            <a:r>
              <a:rPr lang="zh-CN" altLang="zh-CN" dirty="0" smtClean="0"/>
              <a:t>地址和</a:t>
            </a:r>
            <a:r>
              <a:rPr lang="en-US" altLang="zh-CN" dirty="0" smtClean="0"/>
              <a:t>IP</a:t>
            </a:r>
            <a:r>
              <a:rPr lang="zh-CN" altLang="zh-CN" dirty="0" smtClean="0"/>
              <a:t>地址添加到自己的</a:t>
            </a:r>
            <a:r>
              <a:rPr lang="en-US" altLang="zh-CN" dirty="0" smtClean="0"/>
              <a:t>ARP</a:t>
            </a:r>
            <a:r>
              <a:rPr lang="zh-CN" altLang="zh-CN" dirty="0" smtClean="0"/>
              <a:t>列表中，如果</a:t>
            </a:r>
            <a:r>
              <a:rPr lang="en-US" altLang="zh-CN" dirty="0" smtClean="0"/>
              <a:t>ARP</a:t>
            </a:r>
            <a:r>
              <a:rPr lang="zh-CN" altLang="zh-CN" dirty="0" smtClean="0"/>
              <a:t>表中已经存在该</a:t>
            </a:r>
            <a:r>
              <a:rPr lang="en-US" altLang="zh-CN" dirty="0" smtClean="0"/>
              <a:t>IP</a:t>
            </a:r>
            <a:r>
              <a:rPr lang="zh-CN" altLang="zh-CN" dirty="0" smtClean="0"/>
              <a:t>的信息，则将其覆盖，然后给源主机发送一个</a:t>
            </a:r>
            <a:r>
              <a:rPr lang="en-US" altLang="zh-CN" dirty="0" smtClean="0"/>
              <a:t>ARP</a:t>
            </a:r>
            <a:r>
              <a:rPr lang="zh-CN" altLang="zh-CN" dirty="0" smtClean="0"/>
              <a:t>响应数据包，告诉对方自己是它需要查找的</a:t>
            </a:r>
            <a:r>
              <a:rPr lang="en-US" altLang="zh-CN" dirty="0" smtClean="0"/>
              <a:t>MAC</a:t>
            </a:r>
            <a:r>
              <a:rPr lang="zh-CN" altLang="zh-CN" dirty="0" smtClean="0"/>
              <a:t>地址；源主机收到这个</a:t>
            </a:r>
            <a:r>
              <a:rPr lang="en-US" altLang="zh-CN" dirty="0" smtClean="0"/>
              <a:t>ARP</a:t>
            </a:r>
            <a:r>
              <a:rPr lang="zh-CN" altLang="zh-CN" dirty="0" smtClean="0"/>
              <a:t>响应数据包后，将得到的目的主机的</a:t>
            </a:r>
            <a:r>
              <a:rPr lang="en-US" altLang="zh-CN" dirty="0" smtClean="0"/>
              <a:t>IP</a:t>
            </a:r>
            <a:r>
              <a:rPr lang="zh-CN" altLang="zh-CN" dirty="0" smtClean="0"/>
              <a:t>地址和</a:t>
            </a:r>
            <a:r>
              <a:rPr lang="en-US" altLang="zh-CN" dirty="0" smtClean="0"/>
              <a:t>MAC</a:t>
            </a:r>
            <a:r>
              <a:rPr lang="zh-CN" altLang="zh-CN" dirty="0" smtClean="0"/>
              <a:t>地址添加到自己的</a:t>
            </a:r>
            <a:r>
              <a:rPr lang="en-US" altLang="zh-CN" dirty="0" smtClean="0"/>
              <a:t>ARP</a:t>
            </a:r>
            <a:r>
              <a:rPr lang="zh-CN" altLang="zh-CN" dirty="0" smtClean="0"/>
              <a:t>列表中，并利用此信息开始数据的传输。</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fontAlgn="base"/>
            <a:r>
              <a:rPr lang="en-US" altLang="zh-CN" dirty="0" smtClean="0"/>
              <a:t>3</a:t>
            </a:r>
            <a:r>
              <a:rPr lang="zh-CN" altLang="en-US" dirty="0" smtClean="0"/>
              <a:t>．</a:t>
            </a:r>
            <a:r>
              <a:rPr lang="en-US" altLang="zh-CN" dirty="0" smtClean="0"/>
              <a:t>ARP</a:t>
            </a:r>
            <a:r>
              <a:rPr lang="zh-CN" altLang="zh-CN" dirty="0" smtClean="0"/>
              <a:t>欺骗的原理</a:t>
            </a:r>
            <a:endParaRPr lang="zh-CN" altLang="en-US" dirty="0" smtClean="0"/>
          </a:p>
          <a:p>
            <a:r>
              <a:rPr lang="en-US" altLang="zh-CN" dirty="0" smtClean="0"/>
              <a:t>      </a:t>
            </a:r>
            <a:r>
              <a:rPr lang="zh-CN" altLang="zh-CN" dirty="0" smtClean="0"/>
              <a:t>假设这样一个网络，一个交换机连接了</a:t>
            </a:r>
            <a:r>
              <a:rPr lang="en-US" altLang="zh-CN" dirty="0" smtClean="0"/>
              <a:t>3</a:t>
            </a:r>
            <a:r>
              <a:rPr lang="zh-CN" altLang="zh-CN" dirty="0" smtClean="0"/>
              <a:t>台机器，主机</a:t>
            </a:r>
            <a:r>
              <a:rPr lang="en-US" altLang="zh-CN" dirty="0" smtClean="0"/>
              <a:t>A</a:t>
            </a:r>
            <a:r>
              <a:rPr lang="zh-CN" altLang="zh-CN" dirty="0" smtClean="0"/>
              <a:t>的地址为：</a:t>
            </a:r>
            <a:r>
              <a:rPr lang="en-US" altLang="zh-CN" dirty="0" smtClean="0"/>
              <a:t>IP</a:t>
            </a:r>
            <a:r>
              <a:rPr lang="zh-CN" altLang="zh-CN" dirty="0" smtClean="0"/>
              <a:t>：</a:t>
            </a:r>
            <a:r>
              <a:rPr lang="en-US" altLang="zh-CN" dirty="0" smtClean="0"/>
              <a:t>192.168.1.1  MAC: AA-AA-AA-AA-AA-AA </a:t>
            </a:r>
            <a:r>
              <a:rPr lang="zh-CN" altLang="zh-CN" dirty="0" smtClean="0"/>
              <a:t>；主机</a:t>
            </a:r>
            <a:r>
              <a:rPr lang="en-US" altLang="zh-CN" dirty="0" smtClean="0"/>
              <a:t>B</a:t>
            </a:r>
            <a:r>
              <a:rPr lang="zh-CN" altLang="zh-CN" dirty="0" smtClean="0"/>
              <a:t>的地址为：</a:t>
            </a:r>
            <a:r>
              <a:rPr lang="en-US" altLang="zh-CN" dirty="0" smtClean="0"/>
              <a:t>IP</a:t>
            </a:r>
            <a:r>
              <a:rPr lang="zh-CN" altLang="zh-CN" dirty="0" smtClean="0"/>
              <a:t>：</a:t>
            </a:r>
            <a:r>
              <a:rPr lang="en-US" altLang="zh-CN" dirty="0" smtClean="0"/>
              <a:t>192.168.1.2  MAC: BB-BB-BB-BB-BB-BB</a:t>
            </a:r>
            <a:r>
              <a:rPr lang="zh-CN" altLang="zh-CN" dirty="0" smtClean="0"/>
              <a:t>；主机</a:t>
            </a:r>
            <a:r>
              <a:rPr lang="en-US" altLang="zh-CN" dirty="0" smtClean="0"/>
              <a:t>C</a:t>
            </a:r>
            <a:r>
              <a:rPr lang="zh-CN" altLang="zh-CN" dirty="0" smtClean="0"/>
              <a:t>的地址为：</a:t>
            </a:r>
            <a:r>
              <a:rPr lang="en-US" altLang="zh-CN" dirty="0" smtClean="0"/>
              <a:t>IP</a:t>
            </a:r>
            <a:r>
              <a:rPr lang="zh-CN" altLang="zh-CN" dirty="0" smtClean="0"/>
              <a:t>：</a:t>
            </a:r>
            <a:r>
              <a:rPr lang="en-US" altLang="zh-CN" dirty="0" smtClean="0"/>
              <a:t>192.168.1.3  MAC: CC-CC-CC-CC-CC-CC </a:t>
            </a:r>
            <a:r>
              <a:rPr lang="zh-CN" altLang="zh-CN" dirty="0" smtClean="0"/>
              <a:t>。</a:t>
            </a:r>
          </a:p>
          <a:p>
            <a:endParaRPr lang="zh-CN" altLang="zh-CN" dirty="0" smtClean="0"/>
          </a:p>
          <a:p>
            <a:r>
              <a:rPr lang="zh-CN" altLang="zh-CN" dirty="0" smtClean="0"/>
              <a:t>。</a:t>
            </a:r>
          </a:p>
          <a:p>
            <a:endParaRPr lang="zh-CN" altLang="zh-CN" dirty="0" smtClean="0"/>
          </a:p>
          <a:p>
            <a:endParaRPr lang="zh-CN" altLang="en-US" dirty="0" smtClean="0"/>
          </a:p>
          <a:p>
            <a:pPr>
              <a:buNone/>
            </a:pP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a:t>
            </a:r>
            <a:r>
              <a:rPr lang="en-US" altLang="zh-CN" dirty="0" smtClean="0"/>
              <a:t>1</a:t>
            </a:r>
            <a:r>
              <a:rPr lang="zh-CN" altLang="zh-CN" dirty="0" smtClean="0"/>
              <a:t>）正常情况下在主机</a:t>
            </a:r>
            <a:r>
              <a:rPr lang="en-US" altLang="zh-CN" dirty="0" smtClean="0"/>
              <a:t>A</a:t>
            </a:r>
            <a:r>
              <a:rPr lang="zh-CN" altLang="zh-CN" dirty="0" smtClean="0"/>
              <a:t>上运行命令</a:t>
            </a:r>
            <a:r>
              <a:rPr lang="en-US" altLang="zh-CN" dirty="0" smtClean="0"/>
              <a:t>ARP -A</a:t>
            </a:r>
            <a:r>
              <a:rPr lang="zh-CN" altLang="zh-CN" dirty="0" smtClean="0"/>
              <a:t>查询</a:t>
            </a:r>
            <a:r>
              <a:rPr lang="en-US" altLang="zh-CN" dirty="0" smtClean="0"/>
              <a:t>ARP</a:t>
            </a:r>
            <a:r>
              <a:rPr lang="zh-CN" altLang="zh-CN" dirty="0" smtClean="0"/>
              <a:t>缓存表，应该出现如下信息：</a:t>
            </a:r>
          </a:p>
          <a:p>
            <a:r>
              <a:rPr lang="en-US" altLang="zh-CN" dirty="0" smtClean="0"/>
              <a:t>Interface: 192.168.1.1 on Interface 0x1000003</a:t>
            </a:r>
            <a:endParaRPr lang="zh-CN" altLang="zh-CN" dirty="0" smtClean="0"/>
          </a:p>
          <a:p>
            <a:r>
              <a:rPr lang="en-US" altLang="zh-CN" dirty="0" smtClean="0"/>
              <a:t>Internet Address Physical Address Type </a:t>
            </a:r>
            <a:endParaRPr lang="zh-CN" altLang="zh-CN" dirty="0" smtClean="0"/>
          </a:p>
          <a:p>
            <a:r>
              <a:rPr lang="en-US" altLang="zh-CN" dirty="0" smtClean="0"/>
              <a:t>192.168.1.2 BB-BB-BB-BB-BB-BB dynamic</a:t>
            </a:r>
            <a:endParaRPr lang="zh-CN" altLang="zh-CN" dirty="0" smtClean="0"/>
          </a:p>
          <a:p>
            <a:r>
              <a:rPr lang="en-US" altLang="zh-CN" dirty="0" smtClean="0"/>
              <a:t>192.168.1.3 CC-CC-CC-CC-CC-CC dynamic</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a:t>
            </a:r>
            <a:r>
              <a:rPr lang="en-US" altLang="zh-CN" dirty="0" smtClean="0"/>
              <a:t>2</a:t>
            </a:r>
            <a:r>
              <a:rPr lang="zh-CN" altLang="zh-CN" dirty="0" smtClean="0"/>
              <a:t>）在主机</a:t>
            </a:r>
            <a:r>
              <a:rPr lang="en-US" altLang="zh-CN" dirty="0" smtClean="0"/>
              <a:t>B</a:t>
            </a:r>
            <a:r>
              <a:rPr lang="zh-CN" altLang="zh-CN" dirty="0" smtClean="0"/>
              <a:t>上运行</a:t>
            </a:r>
            <a:r>
              <a:rPr lang="en-US" altLang="zh-CN" dirty="0" smtClean="0"/>
              <a:t>ARP</a:t>
            </a:r>
            <a:r>
              <a:rPr lang="zh-CN" altLang="zh-CN" dirty="0" smtClean="0"/>
              <a:t>欺骗程序，发送</a:t>
            </a:r>
            <a:r>
              <a:rPr lang="en-US" altLang="zh-CN" dirty="0" smtClean="0"/>
              <a:t>ARP</a:t>
            </a:r>
            <a:r>
              <a:rPr lang="zh-CN" altLang="zh-CN" dirty="0" smtClean="0"/>
              <a:t>欺骗包。</a:t>
            </a:r>
          </a:p>
          <a:p>
            <a:r>
              <a:rPr lang="zh-CN" altLang="zh-CN" dirty="0" smtClean="0"/>
              <a:t>主机</a:t>
            </a:r>
            <a:r>
              <a:rPr lang="en-US" altLang="zh-CN" dirty="0" smtClean="0"/>
              <a:t>B</a:t>
            </a:r>
            <a:r>
              <a:rPr lang="zh-CN" altLang="zh-CN" dirty="0" smtClean="0"/>
              <a:t>向主机</a:t>
            </a:r>
            <a:r>
              <a:rPr lang="en-US" altLang="zh-CN" dirty="0" smtClean="0"/>
              <a:t>A</a:t>
            </a:r>
            <a:r>
              <a:rPr lang="zh-CN" altLang="zh-CN" dirty="0" smtClean="0"/>
              <a:t>发送一个自己伪造的</a:t>
            </a:r>
            <a:r>
              <a:rPr lang="en-US" altLang="zh-CN" dirty="0" smtClean="0"/>
              <a:t>ARP</a:t>
            </a:r>
            <a:r>
              <a:rPr lang="zh-CN" altLang="zh-CN" dirty="0" smtClean="0"/>
              <a:t>应答，在这个应答中，发送方的</a:t>
            </a:r>
            <a:r>
              <a:rPr lang="en-US" altLang="zh-CN" dirty="0" smtClean="0"/>
              <a:t>IP</a:t>
            </a:r>
            <a:r>
              <a:rPr lang="zh-CN" altLang="zh-CN" dirty="0" smtClean="0"/>
              <a:t>地址是</a:t>
            </a:r>
            <a:r>
              <a:rPr lang="en-US" altLang="zh-CN" dirty="0" smtClean="0"/>
              <a:t>192.168.1.3</a:t>
            </a:r>
            <a:r>
              <a:rPr lang="zh-CN" altLang="zh-CN" dirty="0" smtClean="0"/>
              <a:t>（主机</a:t>
            </a:r>
            <a:r>
              <a:rPr lang="en-US" altLang="zh-CN" dirty="0" smtClean="0"/>
              <a:t>C</a:t>
            </a:r>
            <a:r>
              <a:rPr lang="zh-CN" altLang="zh-CN" dirty="0" smtClean="0"/>
              <a:t>的</a:t>
            </a:r>
            <a:r>
              <a:rPr lang="en-US" altLang="zh-CN" dirty="0" smtClean="0"/>
              <a:t>IP</a:t>
            </a:r>
            <a:r>
              <a:rPr lang="zh-CN" altLang="zh-CN" dirty="0" smtClean="0"/>
              <a:t>地址），</a:t>
            </a:r>
            <a:r>
              <a:rPr lang="en-US" altLang="zh-CN" dirty="0" smtClean="0"/>
              <a:t>MAC</a:t>
            </a:r>
            <a:r>
              <a:rPr lang="zh-CN" altLang="zh-CN" dirty="0" smtClean="0"/>
              <a:t>地址是</a:t>
            </a:r>
            <a:r>
              <a:rPr lang="en-US" altLang="zh-CN" dirty="0" smtClean="0"/>
              <a:t>DD-DD-DD-DD-DD-DD</a:t>
            </a:r>
            <a:r>
              <a:rPr lang="zh-CN" altLang="zh-CN" dirty="0" smtClean="0"/>
              <a:t>（</a:t>
            </a:r>
            <a:r>
              <a:rPr lang="en-US" altLang="zh-CN" dirty="0" smtClean="0"/>
              <a:t>C</a:t>
            </a:r>
            <a:r>
              <a:rPr lang="zh-CN" altLang="zh-CN" dirty="0" smtClean="0"/>
              <a:t>的</a:t>
            </a:r>
            <a:r>
              <a:rPr lang="en-US" altLang="zh-CN" dirty="0" smtClean="0"/>
              <a:t>MAC</a:t>
            </a:r>
            <a:r>
              <a:rPr lang="zh-CN" altLang="zh-CN" dirty="0" smtClean="0"/>
              <a:t>地址本来应该是</a:t>
            </a:r>
            <a:r>
              <a:rPr lang="en-US" altLang="zh-CN" dirty="0" smtClean="0"/>
              <a:t>CC-CC-CC-CC-CC-CC</a:t>
            </a:r>
            <a:r>
              <a:rPr lang="zh-CN" altLang="zh-CN" dirty="0" smtClean="0"/>
              <a:t>，这里被伪造了）。当主机</a:t>
            </a:r>
            <a:r>
              <a:rPr lang="en-US" altLang="zh-CN" dirty="0" smtClean="0"/>
              <a:t>A</a:t>
            </a:r>
            <a:r>
              <a:rPr lang="zh-CN" altLang="zh-CN" dirty="0" smtClean="0"/>
              <a:t>接收到主机</a:t>
            </a:r>
            <a:r>
              <a:rPr lang="en-US" altLang="zh-CN" dirty="0" smtClean="0"/>
              <a:t>B</a:t>
            </a:r>
            <a:r>
              <a:rPr lang="zh-CN" altLang="zh-CN" dirty="0" smtClean="0"/>
              <a:t>伪造的</a:t>
            </a:r>
            <a:r>
              <a:rPr lang="en-US" altLang="zh-CN" dirty="0" smtClean="0"/>
              <a:t>ARP</a:t>
            </a:r>
            <a:r>
              <a:rPr lang="zh-CN" altLang="zh-CN" dirty="0" smtClean="0"/>
              <a:t>应答，就会更新本地的</a:t>
            </a:r>
            <a:r>
              <a:rPr lang="en-US" altLang="zh-CN" dirty="0" smtClean="0"/>
              <a:t>ARP</a:t>
            </a:r>
            <a:r>
              <a:rPr lang="zh-CN" altLang="zh-CN" dirty="0" smtClean="0"/>
              <a:t>缓存。主机</a:t>
            </a:r>
            <a:r>
              <a:rPr lang="en-US" altLang="zh-CN" dirty="0" smtClean="0"/>
              <a:t>A</a:t>
            </a:r>
            <a:r>
              <a:rPr lang="zh-CN" altLang="zh-CN" dirty="0" smtClean="0"/>
              <a:t>并不知道这个伪造的</a:t>
            </a:r>
            <a:r>
              <a:rPr lang="en-US" altLang="zh-CN" dirty="0" smtClean="0"/>
              <a:t>ARP</a:t>
            </a:r>
            <a:r>
              <a:rPr lang="zh-CN" altLang="zh-CN" dirty="0" smtClean="0"/>
              <a:t>应答其实是从主机</a:t>
            </a:r>
            <a:r>
              <a:rPr lang="en-US" altLang="zh-CN" dirty="0" smtClean="0"/>
              <a:t>B</a:t>
            </a:r>
            <a:r>
              <a:rPr lang="zh-CN" altLang="zh-CN" dirty="0" smtClean="0"/>
              <a:t>发送过来的，主机</a:t>
            </a:r>
            <a:r>
              <a:rPr lang="en-US" altLang="zh-CN" dirty="0" smtClean="0"/>
              <a:t>A</a:t>
            </a:r>
            <a:r>
              <a:rPr lang="zh-CN" altLang="zh-CN" dirty="0" smtClean="0"/>
              <a:t>的</a:t>
            </a:r>
            <a:r>
              <a:rPr lang="en-US" altLang="zh-CN" dirty="0" smtClean="0"/>
              <a:t>ARP</a:t>
            </a:r>
            <a:r>
              <a:rPr lang="zh-CN" altLang="zh-CN" dirty="0" smtClean="0"/>
              <a:t>缓存里就保存了</a:t>
            </a:r>
            <a:r>
              <a:rPr lang="en-US" altLang="zh-CN" dirty="0" smtClean="0"/>
              <a:t>192.168.1.3</a:t>
            </a:r>
            <a:r>
              <a:rPr lang="zh-CN" altLang="zh-CN" dirty="0" smtClean="0"/>
              <a:t>（</a:t>
            </a:r>
            <a:r>
              <a:rPr lang="en-US" altLang="zh-CN" dirty="0" smtClean="0"/>
              <a:t>C</a:t>
            </a:r>
            <a:r>
              <a:rPr lang="zh-CN" altLang="zh-CN" dirty="0" smtClean="0"/>
              <a:t>的</a:t>
            </a:r>
            <a:r>
              <a:rPr lang="en-US" altLang="zh-CN" dirty="0" smtClean="0"/>
              <a:t>IP</a:t>
            </a:r>
            <a:r>
              <a:rPr lang="zh-CN" altLang="zh-CN" dirty="0" smtClean="0"/>
              <a:t>地址）和无效的</a:t>
            </a:r>
            <a:r>
              <a:rPr lang="en-US" altLang="zh-CN" dirty="0" smtClean="0"/>
              <a:t>DD-DD-DD-DD-DD-DD MAC</a:t>
            </a:r>
            <a:r>
              <a:rPr lang="zh-CN" altLang="zh-CN" dirty="0" smtClean="0"/>
              <a:t>地址。</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a:t>
            </a:r>
            <a:r>
              <a:rPr lang="en-US" altLang="zh-CN" dirty="0" smtClean="0"/>
              <a:t>3</a:t>
            </a:r>
            <a:r>
              <a:rPr lang="zh-CN" altLang="zh-CN" dirty="0" smtClean="0"/>
              <a:t>）欺骗完毕后在上主机</a:t>
            </a:r>
            <a:r>
              <a:rPr lang="en-US" altLang="zh-CN" dirty="0" smtClean="0"/>
              <a:t>A</a:t>
            </a:r>
            <a:r>
              <a:rPr lang="zh-CN" altLang="zh-CN" dirty="0" smtClean="0"/>
              <a:t>上运行</a:t>
            </a:r>
            <a:r>
              <a:rPr lang="en-US" altLang="zh-CN" dirty="0" smtClean="0"/>
              <a:t>ARP -A</a:t>
            </a:r>
            <a:r>
              <a:rPr lang="zh-CN" altLang="zh-CN" dirty="0" smtClean="0"/>
              <a:t>来查询</a:t>
            </a:r>
            <a:r>
              <a:rPr lang="en-US" altLang="zh-CN" dirty="0" smtClean="0"/>
              <a:t>ARP</a:t>
            </a:r>
            <a:r>
              <a:rPr lang="zh-CN" altLang="zh-CN" dirty="0" smtClean="0"/>
              <a:t>缓存信息，发现原来正确的信息出现了错误。</a:t>
            </a:r>
          </a:p>
          <a:p>
            <a:r>
              <a:rPr lang="en-US" altLang="zh-CN" dirty="0" smtClean="0"/>
              <a:t>Interface: 192.168.1.1 on Interface 0x1000003 </a:t>
            </a:r>
            <a:endParaRPr lang="zh-CN" altLang="zh-CN" dirty="0" smtClean="0"/>
          </a:p>
          <a:p>
            <a:r>
              <a:rPr lang="en-US" altLang="zh-CN" dirty="0" smtClean="0"/>
              <a:t>Internet Address Physical Address Type </a:t>
            </a:r>
            <a:endParaRPr lang="zh-CN" altLang="zh-CN" dirty="0" smtClean="0"/>
          </a:p>
          <a:p>
            <a:r>
              <a:rPr lang="en-US" altLang="zh-CN" dirty="0" smtClean="0"/>
              <a:t>192.168.1.2 BB-BB-BB-BB-BB-BB dynamic</a:t>
            </a:r>
            <a:endParaRPr lang="zh-CN" altLang="zh-CN" dirty="0" smtClean="0"/>
          </a:p>
          <a:p>
            <a:r>
              <a:rPr lang="en-US" altLang="zh-CN" dirty="0" smtClean="0"/>
              <a:t>192.168.1.3 DD-DD-DD-DD-DD-DD dynamic</a:t>
            </a:r>
            <a:endParaRPr lang="zh-CN" altLang="zh-CN" dirty="0" smtClean="0"/>
          </a:p>
          <a:p>
            <a:r>
              <a:rPr lang="en-US" altLang="zh-CN" dirty="0" smtClean="0"/>
              <a:t>      </a:t>
            </a:r>
            <a:r>
              <a:rPr lang="zh-CN" altLang="zh-CN" dirty="0" smtClean="0"/>
              <a:t>以后从主机</a:t>
            </a:r>
            <a:r>
              <a:rPr lang="en-US" altLang="zh-CN" dirty="0" smtClean="0"/>
              <a:t>A</a:t>
            </a:r>
            <a:r>
              <a:rPr lang="zh-CN" altLang="zh-CN" dirty="0" smtClean="0"/>
              <a:t>访问主机</a:t>
            </a:r>
            <a:r>
              <a:rPr lang="en-US" altLang="zh-CN" dirty="0" smtClean="0"/>
              <a:t>C</a:t>
            </a:r>
            <a:r>
              <a:rPr lang="zh-CN" altLang="zh-CN" dirty="0" smtClean="0"/>
              <a:t>（</a:t>
            </a:r>
            <a:r>
              <a:rPr lang="en-US" altLang="zh-CN" dirty="0" smtClean="0"/>
              <a:t>IP</a:t>
            </a:r>
            <a:r>
              <a:rPr lang="zh-CN" altLang="zh-CN" dirty="0" smtClean="0"/>
              <a:t>为</a:t>
            </a:r>
            <a:r>
              <a:rPr lang="en-US" altLang="zh-CN" dirty="0" smtClean="0"/>
              <a:t>192.168.1.3</a:t>
            </a:r>
            <a:r>
              <a:rPr lang="zh-CN" altLang="zh-CN" dirty="0" smtClean="0"/>
              <a:t>）就会被</a:t>
            </a:r>
            <a:r>
              <a:rPr lang="en-US" altLang="zh-CN" dirty="0" smtClean="0"/>
              <a:t>ARP</a:t>
            </a:r>
            <a:r>
              <a:rPr lang="zh-CN" altLang="zh-CN" dirty="0" smtClean="0"/>
              <a:t>协议错误的解析成</a:t>
            </a:r>
            <a:r>
              <a:rPr lang="en-US" altLang="zh-CN" dirty="0" smtClean="0"/>
              <a:t>MAC</a:t>
            </a:r>
            <a:r>
              <a:rPr lang="zh-CN" altLang="zh-CN" dirty="0" smtClean="0"/>
              <a:t>地址为</a:t>
            </a:r>
            <a:r>
              <a:rPr lang="en-US" altLang="zh-CN" dirty="0" smtClean="0"/>
              <a:t>DD-DD-DD-DD-DD-DD</a:t>
            </a:r>
            <a:r>
              <a:rPr lang="zh-CN" altLang="zh-CN" dirty="0" smtClean="0"/>
              <a:t>，以致信息不能被主机</a:t>
            </a:r>
            <a:r>
              <a:rPr lang="en-US" altLang="zh-CN" dirty="0" smtClean="0"/>
              <a:t>C</a:t>
            </a:r>
            <a:r>
              <a:rPr lang="zh-CN" altLang="zh-CN" dirty="0" smtClean="0"/>
              <a:t>接收。</a:t>
            </a:r>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fontAlgn="base"/>
            <a:r>
              <a:rPr lang="en-US" altLang="zh-CN" dirty="0" smtClean="0"/>
              <a:t>4</a:t>
            </a:r>
            <a:r>
              <a:rPr lang="zh-CN" altLang="en-US" dirty="0" smtClean="0"/>
              <a:t>．</a:t>
            </a:r>
            <a:r>
              <a:rPr lang="en-US" altLang="zh-CN" dirty="0" smtClean="0"/>
              <a:t>ARP</a:t>
            </a:r>
            <a:r>
              <a:rPr lang="zh-CN" altLang="en-US" dirty="0" smtClean="0"/>
              <a:t>扫描攻击</a:t>
            </a:r>
          </a:p>
          <a:p>
            <a:r>
              <a:rPr lang="en-US" altLang="zh-CN" dirty="0" smtClean="0"/>
              <a:t>      </a:t>
            </a:r>
            <a:r>
              <a:rPr lang="zh-CN" altLang="zh-CN" dirty="0" smtClean="0"/>
              <a:t>攻击主机向局域网内的所有主机发送</a:t>
            </a:r>
            <a:r>
              <a:rPr lang="en-US" altLang="zh-CN" dirty="0" smtClean="0"/>
              <a:t>ARP</a:t>
            </a:r>
            <a:r>
              <a:rPr lang="zh-CN" altLang="zh-CN" dirty="0" smtClean="0"/>
              <a:t>请求，从而获得正在运行主机的</a:t>
            </a:r>
            <a:r>
              <a:rPr lang="en-US" altLang="zh-CN" dirty="0" smtClean="0"/>
              <a:t>IP</a:t>
            </a:r>
            <a:r>
              <a:rPr lang="zh-CN" altLang="zh-CN" dirty="0" smtClean="0"/>
              <a:t>和</a:t>
            </a:r>
            <a:r>
              <a:rPr lang="en-US" altLang="zh-CN" dirty="0" smtClean="0"/>
              <a:t>MAC</a:t>
            </a:r>
            <a:r>
              <a:rPr lang="zh-CN" altLang="zh-CN" dirty="0" smtClean="0"/>
              <a:t>地址映射对。</a:t>
            </a:r>
            <a:r>
              <a:rPr lang="en-US" altLang="zh-CN" dirty="0" smtClean="0"/>
              <a:t>ARP</a:t>
            </a:r>
            <a:r>
              <a:rPr lang="zh-CN" altLang="zh-CN" dirty="0" smtClean="0"/>
              <a:t>扫描往往是为发动</a:t>
            </a:r>
            <a:r>
              <a:rPr lang="en-US" altLang="zh-CN" dirty="0" smtClean="0"/>
              <a:t>ARP</a:t>
            </a:r>
            <a:r>
              <a:rPr lang="zh-CN" altLang="zh-CN" dirty="0" smtClean="0"/>
              <a:t>攻击做准备。攻击主机通过</a:t>
            </a:r>
            <a:r>
              <a:rPr lang="en-US" altLang="zh-CN" dirty="0" smtClean="0"/>
              <a:t>ARP</a:t>
            </a:r>
            <a:r>
              <a:rPr lang="zh-CN" altLang="zh-CN" dirty="0" smtClean="0"/>
              <a:t>扫描来获得被攻击主机的</a:t>
            </a:r>
            <a:r>
              <a:rPr lang="en-US" altLang="zh-CN" dirty="0" smtClean="0"/>
              <a:t>IP</a:t>
            </a:r>
            <a:r>
              <a:rPr lang="zh-CN" altLang="zh-CN" dirty="0" smtClean="0"/>
              <a:t>和</a:t>
            </a:r>
            <a:r>
              <a:rPr lang="en-US" altLang="zh-CN" dirty="0" smtClean="0"/>
              <a:t>MAC</a:t>
            </a:r>
            <a:r>
              <a:rPr lang="zh-CN" altLang="zh-CN" dirty="0" smtClean="0"/>
              <a:t>地址，为网络监听、盗取用户数据、实现隐蔽式攻击做准备。</a:t>
            </a:r>
          </a:p>
          <a:p>
            <a:endParaRPr lang="zh-CN" altLang="zh-CN" dirty="0" smtClean="0"/>
          </a:p>
          <a:p>
            <a:endParaRPr lang="zh-CN" altLang="zh-CN" dirty="0" smtClean="0"/>
          </a:p>
          <a:p>
            <a:r>
              <a:rPr lang="zh-CN" altLang="zh-CN" dirty="0" smtClean="0"/>
              <a:t>。</a:t>
            </a:r>
          </a:p>
          <a:p>
            <a:endParaRPr lang="zh-CN" altLang="zh-CN" dirty="0" smtClean="0"/>
          </a:p>
          <a:p>
            <a:endParaRPr lang="zh-CN" altLang="en-US" dirty="0" smtClean="0"/>
          </a:p>
          <a:p>
            <a:pPr>
              <a:buNone/>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        ARP</a:t>
            </a:r>
            <a:r>
              <a:rPr lang="zh-CN" altLang="zh-CN" dirty="0" smtClean="0"/>
              <a:t>扫描攻击（</a:t>
            </a:r>
            <a:r>
              <a:rPr lang="en-US" altLang="zh-CN" dirty="0" smtClean="0"/>
              <a:t>ARP</a:t>
            </a:r>
            <a:r>
              <a:rPr lang="zh-CN" altLang="zh-CN" dirty="0" smtClean="0"/>
              <a:t>请求风暴）的通讯模式是：请求→请求→请求→请求→请求→请求→应答→请求→请求→请求……。网络中出现大量</a:t>
            </a:r>
            <a:r>
              <a:rPr lang="en-US" altLang="zh-CN" dirty="0" smtClean="0"/>
              <a:t>ARP</a:t>
            </a:r>
            <a:r>
              <a:rPr lang="zh-CN" altLang="zh-CN" dirty="0" smtClean="0"/>
              <a:t>请求广播包，几乎都是对网段内的所有主机进行扫描。大量的</a:t>
            </a:r>
            <a:r>
              <a:rPr lang="en-US" altLang="zh-CN" dirty="0" smtClean="0"/>
              <a:t>ARP</a:t>
            </a:r>
            <a:r>
              <a:rPr lang="zh-CN" altLang="zh-CN" dirty="0" smtClean="0"/>
              <a:t>请求广播会占用网络带宽资源。 </a:t>
            </a:r>
          </a:p>
          <a:p>
            <a:r>
              <a:rPr lang="zh-CN" altLang="zh-CN" dirty="0" smtClean="0"/>
              <a:t>病毒程序、侦听程序、扫描程序都可能产生</a:t>
            </a:r>
            <a:r>
              <a:rPr lang="en-US" altLang="zh-CN" dirty="0" smtClean="0"/>
              <a:t>ARP</a:t>
            </a:r>
            <a:r>
              <a:rPr lang="zh-CN" altLang="zh-CN" dirty="0" smtClean="0"/>
              <a:t>请求风暴。</a:t>
            </a:r>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fontAlgn="base"/>
            <a:r>
              <a:rPr lang="en-US" altLang="zh-CN" dirty="0" smtClean="0"/>
              <a:t>5</a:t>
            </a:r>
            <a:r>
              <a:rPr lang="zh-CN" altLang="en-US" dirty="0" smtClean="0"/>
              <a:t>．</a:t>
            </a:r>
            <a:r>
              <a:rPr lang="en-US" altLang="zh-CN" dirty="0" smtClean="0"/>
              <a:t>ARP</a:t>
            </a:r>
            <a:r>
              <a:rPr lang="zh-CN" altLang="zh-CN" dirty="0" smtClean="0"/>
              <a:t>泛洪攻击</a:t>
            </a:r>
            <a:endParaRPr lang="zh-CN" altLang="en-US" dirty="0" smtClean="0"/>
          </a:p>
          <a:p>
            <a:r>
              <a:rPr lang="en-US" altLang="zh-CN" dirty="0" smtClean="0"/>
              <a:t>      ARP</a:t>
            </a:r>
            <a:r>
              <a:rPr lang="zh-CN" altLang="zh-CN" dirty="0" smtClean="0"/>
              <a:t>泛洪攻击是指攻击主机持续把伪造的</a:t>
            </a:r>
            <a:r>
              <a:rPr lang="en-US" altLang="zh-CN" dirty="0" smtClean="0"/>
              <a:t>MAC</a:t>
            </a:r>
            <a:r>
              <a:rPr lang="zh-CN" altLang="zh-CN" dirty="0" smtClean="0"/>
              <a:t>和</a:t>
            </a:r>
            <a:r>
              <a:rPr lang="en-US" altLang="zh-CN" dirty="0" smtClean="0"/>
              <a:t>IP</a:t>
            </a:r>
            <a:r>
              <a:rPr lang="zh-CN" altLang="zh-CN" dirty="0" smtClean="0"/>
              <a:t>映射对发给受害主机，对于局域网内的所有主机和网关进行广播，抢占网络带宽和干扰正常通信。会出现经常有计算机反馈上不了网，或网速很慢，查看</a:t>
            </a:r>
            <a:r>
              <a:rPr lang="en-US" altLang="zh-CN" dirty="0" smtClean="0"/>
              <a:t>ARP</a:t>
            </a:r>
            <a:r>
              <a:rPr lang="zh-CN" altLang="zh-CN" dirty="0" smtClean="0"/>
              <a:t>表项也都正确，但在网络中抓报文分析，发现大量</a:t>
            </a:r>
            <a:r>
              <a:rPr lang="en-US" altLang="zh-CN" dirty="0" smtClean="0"/>
              <a:t>ARP</a:t>
            </a:r>
            <a:r>
              <a:rPr lang="zh-CN" altLang="zh-CN" dirty="0" smtClean="0"/>
              <a:t>请求报文，而正常情况时，网络中</a:t>
            </a:r>
            <a:r>
              <a:rPr lang="en-US" altLang="zh-CN" dirty="0" smtClean="0"/>
              <a:t>ARP</a:t>
            </a:r>
            <a:r>
              <a:rPr lang="zh-CN" altLang="zh-CN" dirty="0" smtClean="0"/>
              <a:t>报文所占比例是很小的。恶意用户利用工具构造大量</a:t>
            </a:r>
            <a:r>
              <a:rPr lang="en-US" altLang="zh-CN" dirty="0" smtClean="0"/>
              <a:t>ARP</a:t>
            </a:r>
            <a:r>
              <a:rPr lang="zh-CN" altLang="zh-CN" dirty="0" smtClean="0"/>
              <a:t>报文发往交换机、路由器或某台</a:t>
            </a:r>
            <a:r>
              <a:rPr lang="en-US" altLang="zh-CN" dirty="0" smtClean="0"/>
              <a:t>PC</a:t>
            </a:r>
            <a:r>
              <a:rPr lang="zh-CN" altLang="zh-CN" dirty="0" smtClean="0"/>
              <a:t>机的某个端口，导致</a:t>
            </a:r>
            <a:r>
              <a:rPr lang="en-US" altLang="zh-CN" dirty="0" smtClean="0"/>
              <a:t>CPU</a:t>
            </a:r>
            <a:r>
              <a:rPr lang="zh-CN" altLang="zh-CN" dirty="0" smtClean="0"/>
              <a:t>忙于处理</a:t>
            </a:r>
            <a:r>
              <a:rPr lang="en-US" altLang="zh-CN" dirty="0" smtClean="0"/>
              <a:t>ARP</a:t>
            </a:r>
            <a:r>
              <a:rPr lang="zh-CN" altLang="zh-CN" dirty="0" smtClean="0"/>
              <a:t>协议，负担过重，造成设备其他功能不正常甚至瘫痪。</a:t>
            </a:r>
          </a:p>
          <a:p>
            <a:endParaRPr lang="zh-CN" altLang="zh-CN" dirty="0" smtClean="0"/>
          </a:p>
          <a:p>
            <a:endParaRPr lang="zh-CN" altLang="zh-CN" dirty="0" smtClean="0"/>
          </a:p>
          <a:p>
            <a:pPr>
              <a:buNone/>
            </a:pPr>
            <a:endParaRPr lang="zh-CN" altLang="zh-CN" dirty="0" smtClean="0"/>
          </a:p>
          <a:p>
            <a:endParaRPr lang="zh-CN" altLang="zh-CN" dirty="0" smtClean="0"/>
          </a:p>
          <a:p>
            <a:endParaRPr lang="zh-CN" altLang="en-US" dirty="0" smtClean="0"/>
          </a:p>
          <a:p>
            <a:pPr>
              <a:buNone/>
            </a:pP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fontAlgn="base"/>
            <a:r>
              <a:rPr lang="en-US" altLang="zh-CN" dirty="0" smtClean="0"/>
              <a:t>6</a:t>
            </a:r>
            <a:r>
              <a:rPr lang="zh-CN" altLang="en-US" dirty="0" smtClean="0"/>
              <a:t>．</a:t>
            </a:r>
            <a:r>
              <a:rPr lang="en-US" altLang="zh-CN" dirty="0" smtClean="0"/>
              <a:t>ARP</a:t>
            </a:r>
            <a:r>
              <a:rPr lang="zh-CN" altLang="zh-CN" dirty="0" smtClean="0"/>
              <a:t>中间人攻击</a:t>
            </a:r>
            <a:endParaRPr lang="zh-CN" altLang="en-US" dirty="0" smtClean="0"/>
          </a:p>
          <a:p>
            <a:r>
              <a:rPr lang="en-US" altLang="zh-CN" dirty="0" smtClean="0"/>
              <a:t>       ARP</a:t>
            </a:r>
            <a:r>
              <a:rPr lang="zh-CN" altLang="zh-CN" dirty="0" smtClean="0"/>
              <a:t>“中间人”攻击，又称为</a:t>
            </a:r>
            <a:r>
              <a:rPr lang="en-US" altLang="zh-CN" dirty="0" smtClean="0"/>
              <a:t>ARP</a:t>
            </a:r>
            <a:r>
              <a:rPr lang="zh-CN" altLang="zh-CN" dirty="0" smtClean="0"/>
              <a:t>双向欺骗。“中间人”攻击会导致某台主机上网突然掉线，一会又恢复了，但恢复后一直上网很慢。查看该主机的</a:t>
            </a:r>
            <a:r>
              <a:rPr lang="en-US" altLang="zh-CN" dirty="0" smtClean="0"/>
              <a:t>ARP</a:t>
            </a:r>
            <a:r>
              <a:rPr lang="zh-CN" altLang="zh-CN" dirty="0" smtClean="0"/>
              <a:t>表，网关</a:t>
            </a:r>
            <a:r>
              <a:rPr lang="en-US" altLang="zh-CN" dirty="0" smtClean="0"/>
              <a:t>MAC</a:t>
            </a:r>
            <a:r>
              <a:rPr lang="zh-CN" altLang="zh-CN" dirty="0" smtClean="0"/>
              <a:t>地址已被修改，而且网关上该</a:t>
            </a:r>
            <a:r>
              <a:rPr lang="en-US" altLang="zh-CN" dirty="0" smtClean="0"/>
              <a:t>PC</a:t>
            </a:r>
            <a:r>
              <a:rPr lang="zh-CN" altLang="zh-CN" dirty="0" smtClean="0"/>
              <a:t>机的</a:t>
            </a:r>
            <a:r>
              <a:rPr lang="en-US" altLang="zh-CN" dirty="0" smtClean="0"/>
              <a:t>MAC</a:t>
            </a:r>
            <a:r>
              <a:rPr lang="zh-CN" altLang="zh-CN" dirty="0" smtClean="0"/>
              <a:t>也是伪造的。该</a:t>
            </a:r>
            <a:r>
              <a:rPr lang="en-US" altLang="zh-CN" dirty="0" smtClean="0"/>
              <a:t>PC</a:t>
            </a:r>
            <a:r>
              <a:rPr lang="zh-CN" altLang="zh-CN" dirty="0" smtClean="0"/>
              <a:t>机和网关之间的所有流量都中转到另外一台主机上了。同样，</a:t>
            </a:r>
            <a:r>
              <a:rPr lang="en-US" altLang="zh-CN" dirty="0" smtClean="0"/>
              <a:t>ARP</a:t>
            </a:r>
            <a:r>
              <a:rPr lang="zh-CN" altLang="zh-CN" dirty="0" smtClean="0"/>
              <a:t>“中间人”攻击也会表现为局域网内主机之间共享文件等正常通信非常慢的现象。</a:t>
            </a:r>
          </a:p>
          <a:p>
            <a:endParaRPr lang="zh-CN" altLang="zh-CN" dirty="0" smtClean="0"/>
          </a:p>
          <a:p>
            <a:endParaRPr lang="zh-CN" altLang="zh-CN" dirty="0" smtClean="0"/>
          </a:p>
          <a:p>
            <a:pPr>
              <a:buNone/>
            </a:pPr>
            <a:endParaRPr lang="zh-CN" altLang="zh-CN" dirty="0" smtClean="0"/>
          </a:p>
          <a:p>
            <a:endParaRPr lang="zh-CN" altLang="zh-CN" dirty="0" smtClean="0"/>
          </a:p>
          <a:p>
            <a:endParaRPr lang="zh-CN" altLang="en-US" dirty="0" smtClean="0"/>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1  </a:t>
            </a:r>
            <a:r>
              <a:rPr lang="zh-CN" altLang="en-US" sz="3600" dirty="0" smtClean="0"/>
              <a:t>网络主机信息搜索</a:t>
            </a:r>
            <a:endParaRPr lang="zh-CN" altLang="en-US" sz="3600"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网络攻击者首先要寻找目标主机并分析主机。只要利用域名和</a:t>
            </a:r>
            <a:r>
              <a:rPr lang="en-US" altLang="zh-CN" dirty="0" smtClean="0"/>
              <a:t>IP</a:t>
            </a:r>
            <a:r>
              <a:rPr lang="zh-CN" altLang="zh-CN" dirty="0" smtClean="0"/>
              <a:t>地址就可以顺利的找到目标主机，但知道要攻击的位置还是远远不够的，还必须将主机的操作系统的类型及其所提供的服务资料做个全面的了解。此时，攻击者会利用一些扫描工具，获取目标主机运行的是哪种操作系统的哪个版本，系统有哪些帐户，</a:t>
            </a:r>
            <a:r>
              <a:rPr lang="en-US" altLang="zh-CN" dirty="0" smtClean="0"/>
              <a:t>WWW </a:t>
            </a:r>
            <a:r>
              <a:rPr lang="zh-CN" altLang="zh-CN" dirty="0" smtClean="0"/>
              <a:t>、</a:t>
            </a:r>
            <a:r>
              <a:rPr lang="en-US" altLang="zh-CN" dirty="0" smtClean="0"/>
              <a:t>FTP </a:t>
            </a:r>
            <a:r>
              <a:rPr lang="zh-CN" altLang="zh-CN" dirty="0" smtClean="0"/>
              <a:t>、</a:t>
            </a:r>
            <a:r>
              <a:rPr lang="en-US" altLang="zh-CN" dirty="0" smtClean="0"/>
              <a:t>TELNE </a:t>
            </a:r>
            <a:r>
              <a:rPr lang="zh-CN" altLang="zh-CN" dirty="0" smtClean="0"/>
              <a:t>、</a:t>
            </a:r>
            <a:r>
              <a:rPr lang="en-US" altLang="zh-CN" dirty="0" smtClean="0"/>
              <a:t>SMTP</a:t>
            </a:r>
            <a:r>
              <a:rPr lang="zh-CN" altLang="zh-CN" dirty="0" smtClean="0"/>
              <a:t>等服务程序是何种版本等资料，为入侵做好准备。</a:t>
            </a:r>
          </a:p>
          <a:p>
            <a:pPr>
              <a:buNone/>
            </a:pPr>
            <a:endParaRPr lang="zh-CN" altLang="en-US" dirty="0" smtClean="0"/>
          </a:p>
          <a:p>
            <a:pPr>
              <a:buNone/>
            </a:pPr>
            <a:endParaRPr lang="zh-CN" altLang="en-US" dirty="0" smtClean="0"/>
          </a:p>
          <a:p>
            <a:pPr>
              <a:buNone/>
            </a:pPr>
            <a:endParaRPr lang="en-US" altLang="zh-CN"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       ARP</a:t>
            </a:r>
            <a:r>
              <a:rPr lang="zh-CN" altLang="zh-CN" dirty="0" smtClean="0"/>
              <a:t>“中间人”攻击的过程为：如果有恶意攻击者主机</a:t>
            </a:r>
            <a:r>
              <a:rPr lang="en-US" altLang="zh-CN" dirty="0" smtClean="0"/>
              <a:t>B</a:t>
            </a:r>
            <a:r>
              <a:rPr lang="zh-CN" altLang="zh-CN" dirty="0" smtClean="0"/>
              <a:t>想探听主机</a:t>
            </a:r>
            <a:r>
              <a:rPr lang="en-US" altLang="zh-CN" dirty="0" smtClean="0"/>
              <a:t>A</a:t>
            </a:r>
            <a:r>
              <a:rPr lang="zh-CN" altLang="zh-CN" dirty="0" smtClean="0"/>
              <a:t>和主机</a:t>
            </a:r>
            <a:r>
              <a:rPr lang="en-US" altLang="zh-CN" dirty="0" smtClean="0"/>
              <a:t>C</a:t>
            </a:r>
            <a:r>
              <a:rPr lang="zh-CN" altLang="zh-CN" dirty="0" smtClean="0"/>
              <a:t>之间的通信，它可以分别给这两台主机发送伪造的</a:t>
            </a:r>
            <a:r>
              <a:rPr lang="en-US" altLang="zh-CN" dirty="0" smtClean="0"/>
              <a:t>ARP</a:t>
            </a:r>
            <a:r>
              <a:rPr lang="zh-CN" altLang="zh-CN" dirty="0" smtClean="0"/>
              <a:t>应答报文，使主机</a:t>
            </a:r>
            <a:r>
              <a:rPr lang="en-US" altLang="zh-CN" dirty="0" smtClean="0"/>
              <a:t>A</a:t>
            </a:r>
            <a:r>
              <a:rPr lang="zh-CN" altLang="zh-CN" dirty="0" smtClean="0"/>
              <a:t>和主机</a:t>
            </a:r>
            <a:r>
              <a:rPr lang="en-US" altLang="zh-CN" dirty="0" smtClean="0"/>
              <a:t>C</a:t>
            </a:r>
            <a:r>
              <a:rPr lang="zh-CN" altLang="zh-CN" dirty="0" smtClean="0"/>
              <a:t>更新自身</a:t>
            </a:r>
            <a:r>
              <a:rPr lang="en-US" altLang="zh-CN" dirty="0" smtClean="0"/>
              <a:t>ARP</a:t>
            </a:r>
            <a:r>
              <a:rPr lang="zh-CN" altLang="zh-CN" dirty="0" smtClean="0"/>
              <a:t>映射表中与对方</a:t>
            </a:r>
            <a:r>
              <a:rPr lang="en-US" altLang="zh-CN" dirty="0" smtClean="0"/>
              <a:t>IP</a:t>
            </a:r>
            <a:r>
              <a:rPr lang="zh-CN" altLang="zh-CN" dirty="0" smtClean="0"/>
              <a:t>地址相应的表项。此后，主机</a:t>
            </a:r>
            <a:r>
              <a:rPr lang="en-US" altLang="zh-CN" dirty="0" smtClean="0"/>
              <a:t>A</a:t>
            </a:r>
            <a:r>
              <a:rPr lang="zh-CN" altLang="zh-CN" dirty="0" smtClean="0"/>
              <a:t>和主机</a:t>
            </a:r>
            <a:r>
              <a:rPr lang="en-US" altLang="zh-CN" dirty="0" smtClean="0"/>
              <a:t>C</a:t>
            </a:r>
            <a:r>
              <a:rPr lang="zh-CN" altLang="zh-CN" dirty="0" smtClean="0"/>
              <a:t>之间看似“直接”的通信，实际上都是通过攻击者所在的主机</a:t>
            </a:r>
            <a:r>
              <a:rPr lang="en-US" altLang="zh-CN" dirty="0" smtClean="0"/>
              <a:t>B</a:t>
            </a:r>
            <a:r>
              <a:rPr lang="zh-CN" altLang="zh-CN" dirty="0" smtClean="0"/>
              <a:t>间接进行的，即主机</a:t>
            </a:r>
            <a:r>
              <a:rPr lang="en-US" altLang="zh-CN" dirty="0" smtClean="0"/>
              <a:t>B</a:t>
            </a:r>
            <a:r>
              <a:rPr lang="zh-CN" altLang="zh-CN" dirty="0" smtClean="0"/>
              <a:t>担当了“中间人”的角色，可以对信息进行窃取和篡改。如果攻击者对一个目标主机与它所在局域网的路由器实施“中间人”攻击，那么攻击者就可以截取</a:t>
            </a:r>
            <a:r>
              <a:rPr lang="en-US" altLang="zh-CN" dirty="0" smtClean="0"/>
              <a:t>Internet</a:t>
            </a:r>
            <a:r>
              <a:rPr lang="zh-CN" altLang="zh-CN" dirty="0" smtClean="0"/>
              <a:t>与这个目标主机的之间的全部通信。</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fontAlgn="base"/>
            <a:r>
              <a:rPr lang="en-US" altLang="zh-CN" dirty="0" smtClean="0"/>
              <a:t>7</a:t>
            </a:r>
            <a:r>
              <a:rPr lang="zh-CN" altLang="en-US" dirty="0" smtClean="0"/>
              <a:t>．</a:t>
            </a:r>
            <a:r>
              <a:rPr lang="zh-CN" altLang="zh-CN" dirty="0" smtClean="0"/>
              <a:t>防范</a:t>
            </a:r>
            <a:r>
              <a:rPr lang="en-US" altLang="zh-CN" dirty="0" smtClean="0"/>
              <a:t>ARP</a:t>
            </a:r>
            <a:r>
              <a:rPr lang="zh-CN" altLang="zh-CN" dirty="0" smtClean="0"/>
              <a:t>攻击的常用方法</a:t>
            </a:r>
            <a:endParaRPr lang="en-US" altLang="zh-CN" dirty="0" smtClean="0"/>
          </a:p>
          <a:p>
            <a:pPr fontAlgn="base"/>
            <a:r>
              <a:rPr lang="zh-CN" altLang="zh-CN" dirty="0" smtClean="0"/>
              <a:t>（</a:t>
            </a:r>
            <a:r>
              <a:rPr lang="en-US" altLang="zh-CN" dirty="0" smtClean="0"/>
              <a:t>1</a:t>
            </a:r>
            <a:r>
              <a:rPr lang="zh-CN" altLang="zh-CN" dirty="0" smtClean="0"/>
              <a:t>）静态绑定</a:t>
            </a:r>
          </a:p>
          <a:p>
            <a:r>
              <a:rPr lang="en-US" altLang="zh-CN" dirty="0" smtClean="0"/>
              <a:t>       </a:t>
            </a:r>
            <a:r>
              <a:rPr lang="zh-CN" altLang="zh-CN" dirty="0" smtClean="0"/>
              <a:t>将</a:t>
            </a:r>
            <a:r>
              <a:rPr lang="en-US" altLang="zh-CN" dirty="0" smtClean="0"/>
              <a:t>IP</a:t>
            </a:r>
            <a:r>
              <a:rPr lang="zh-CN" altLang="zh-CN" dirty="0" smtClean="0"/>
              <a:t>和</a:t>
            </a:r>
            <a:r>
              <a:rPr lang="en-US" altLang="zh-CN" dirty="0" smtClean="0"/>
              <a:t>MAC</a:t>
            </a:r>
            <a:r>
              <a:rPr lang="zh-CN" altLang="zh-CN" dirty="0" smtClean="0"/>
              <a:t>静态绑定，在网内把主机和网关都做</a:t>
            </a:r>
            <a:r>
              <a:rPr lang="en-US" altLang="zh-CN" dirty="0" smtClean="0"/>
              <a:t>IP</a:t>
            </a:r>
            <a:r>
              <a:rPr lang="zh-CN" altLang="zh-CN" dirty="0" smtClean="0"/>
              <a:t>和</a:t>
            </a:r>
            <a:r>
              <a:rPr lang="en-US" altLang="zh-CN" dirty="0" smtClean="0"/>
              <a:t>MAC</a:t>
            </a:r>
            <a:r>
              <a:rPr lang="zh-CN" altLang="zh-CN" dirty="0" smtClean="0"/>
              <a:t>绑定。</a:t>
            </a:r>
          </a:p>
          <a:p>
            <a:r>
              <a:rPr lang="zh-CN" altLang="zh-CN" dirty="0" smtClean="0"/>
              <a:t>（</a:t>
            </a:r>
            <a:r>
              <a:rPr lang="en-US" altLang="zh-CN" dirty="0" smtClean="0"/>
              <a:t>2</a:t>
            </a:r>
            <a:r>
              <a:rPr lang="zh-CN" altLang="zh-CN" dirty="0" smtClean="0"/>
              <a:t>）使用防护软件</a:t>
            </a:r>
          </a:p>
          <a:p>
            <a:endParaRPr lang="zh-CN" altLang="zh-CN" dirty="0" smtClean="0"/>
          </a:p>
          <a:p>
            <a:endParaRPr lang="zh-CN" altLang="zh-CN" dirty="0" smtClean="0"/>
          </a:p>
          <a:p>
            <a:pPr>
              <a:buNone/>
            </a:pPr>
            <a:endParaRPr lang="zh-CN" altLang="zh-CN" dirty="0" smtClean="0"/>
          </a:p>
          <a:p>
            <a:endParaRPr lang="zh-CN" altLang="zh-CN" dirty="0" smtClean="0"/>
          </a:p>
          <a:p>
            <a:endParaRPr lang="zh-CN" altLang="en-US" dirty="0" smtClean="0"/>
          </a:p>
          <a:p>
            <a:pPr>
              <a:buNone/>
            </a:pP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lvl="0">
              <a:buNone/>
            </a:pPr>
            <a:r>
              <a:rPr lang="en-US" altLang="zh-CN" dirty="0" smtClean="0"/>
              <a:t>1</a:t>
            </a:r>
            <a:r>
              <a:rPr lang="zh-CN" altLang="en-US" dirty="0" smtClean="0"/>
              <a:t>．</a:t>
            </a:r>
            <a:r>
              <a:rPr lang="zh-CN" altLang="zh-CN" dirty="0" smtClean="0"/>
              <a:t>局域网中使用</a:t>
            </a:r>
            <a:r>
              <a:rPr lang="en-US" altLang="zh-CN" dirty="0" smtClean="0"/>
              <a:t>WinArpAttacker</a:t>
            </a:r>
            <a:r>
              <a:rPr lang="zh-CN" altLang="zh-CN" dirty="0" smtClean="0"/>
              <a:t>进行</a:t>
            </a:r>
            <a:r>
              <a:rPr lang="en-US" altLang="zh-CN" dirty="0" smtClean="0"/>
              <a:t>ARP</a:t>
            </a:r>
            <a:r>
              <a:rPr lang="zh-CN" altLang="zh-CN" dirty="0" smtClean="0"/>
              <a:t>攻击</a:t>
            </a:r>
            <a:endParaRPr lang="en-US" altLang="zh-CN" dirty="0" smtClean="0"/>
          </a:p>
          <a:p>
            <a:pPr lvl="0">
              <a:buNone/>
            </a:pPr>
            <a:r>
              <a:rPr lang="en-US" altLang="zh-CN" dirty="0" smtClean="0"/>
              <a:t>2.   </a:t>
            </a:r>
            <a:r>
              <a:rPr lang="zh-CN" altLang="zh-CN" dirty="0" smtClean="0"/>
              <a:t>冰河木马的清除手动构造攻击的</a:t>
            </a:r>
            <a:r>
              <a:rPr lang="en-US" altLang="zh-CN" dirty="0" smtClean="0"/>
              <a:t>ARP</a:t>
            </a:r>
            <a:r>
              <a:rPr lang="zh-CN" altLang="zh-CN" dirty="0" smtClean="0"/>
              <a:t>包</a:t>
            </a:r>
          </a:p>
          <a:p>
            <a:pPr>
              <a:buNone/>
            </a:pPr>
            <a:r>
              <a:rPr lang="en-US" altLang="zh-CN" dirty="0" smtClean="0"/>
              <a:t>3.   ARP</a:t>
            </a:r>
            <a:r>
              <a:rPr lang="zh-CN" altLang="zh-CN" dirty="0" smtClean="0"/>
              <a:t>防护软件</a:t>
            </a:r>
          </a:p>
          <a:p>
            <a:pPr lvl="0">
              <a:buNone/>
            </a:pPr>
            <a:endParaRPr lang="zh-CN" altLang="zh-CN" dirty="0" smtClean="0"/>
          </a:p>
          <a:p>
            <a:pPr>
              <a:buNone/>
            </a:pPr>
            <a:endParaRPr lang="zh-CN" altLang="en-US" dirty="0" smtClean="0"/>
          </a:p>
          <a:p>
            <a:pPr>
              <a:buNone/>
            </a:pPr>
            <a:endParaRPr lang="zh-CN" altLang="en-US" dirty="0" smtClean="0"/>
          </a:p>
          <a:p>
            <a:pPr>
              <a:buNone/>
            </a:pP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6  </a:t>
            </a:r>
            <a:r>
              <a:rPr lang="zh-CN" altLang="zh-CN" dirty="0" smtClean="0"/>
              <a:t>拒绝服务</a:t>
            </a:r>
            <a:r>
              <a:rPr lang="zh-CN" altLang="en-US" dirty="0" smtClean="0"/>
              <a:t>攻击</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DoS</a:t>
            </a:r>
            <a:r>
              <a:rPr lang="zh-CN" altLang="zh-CN" dirty="0" smtClean="0"/>
              <a:t>并不是</a:t>
            </a:r>
            <a:r>
              <a:rPr lang="en-US" altLang="zh-CN" dirty="0" smtClean="0"/>
              <a:t>DoS</a:t>
            </a:r>
            <a:r>
              <a:rPr lang="zh-CN" altLang="zh-CN" dirty="0" smtClean="0"/>
              <a:t>操作系统，是</a:t>
            </a:r>
            <a:r>
              <a:rPr lang="en-US" altLang="zh-CN" dirty="0" smtClean="0"/>
              <a:t>Denial of Service</a:t>
            </a:r>
            <a:r>
              <a:rPr lang="zh-CN" altLang="zh-CN" dirty="0" smtClean="0"/>
              <a:t>的英文缩写，中文意思是拒绝服务。</a:t>
            </a:r>
            <a:r>
              <a:rPr lang="en-US" altLang="zh-CN" dirty="0" smtClean="0"/>
              <a:t>DoS</a:t>
            </a:r>
            <a:r>
              <a:rPr lang="zh-CN" altLang="zh-CN" dirty="0" smtClean="0"/>
              <a:t>攻击是故意攻击网络协议缺陷或直接通过蛮横手段耗尽被攻击对象的资源，目的是让目标主机或网络无法提供正常地服务或资源访问，使目标主机系统停止响应甚至崩溃。</a:t>
            </a:r>
          </a:p>
          <a:p>
            <a:pPr>
              <a:buNone/>
            </a:pPr>
            <a:endParaRPr lang="zh-CN" altLang="zh-CN" dirty="0" smtClean="0"/>
          </a:p>
          <a:p>
            <a:pPr>
              <a:buNone/>
            </a:pPr>
            <a:endParaRPr lang="en-US" altLang="zh-CN" dirty="0" smtClean="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zh-CN" altLang="zh-CN" dirty="0" smtClean="0"/>
              <a:t>了解常见的</a:t>
            </a:r>
            <a:r>
              <a:rPr lang="en-US" altLang="zh-CN" dirty="0" smtClean="0"/>
              <a:t>DoS</a:t>
            </a:r>
            <a:r>
              <a:rPr lang="zh-CN" altLang="zh-CN" dirty="0" smtClean="0"/>
              <a:t>和</a:t>
            </a:r>
            <a:r>
              <a:rPr lang="en-US" altLang="zh-CN" dirty="0" smtClean="0"/>
              <a:t>DDoS</a:t>
            </a:r>
            <a:r>
              <a:rPr lang="zh-CN" altLang="zh-CN" dirty="0" smtClean="0"/>
              <a:t>网络攻击。</a:t>
            </a:r>
          </a:p>
          <a:p>
            <a:r>
              <a:rPr lang="zh-CN" altLang="zh-CN" dirty="0" smtClean="0"/>
              <a:t>理解</a:t>
            </a:r>
            <a:r>
              <a:rPr lang="en-US" altLang="zh-CN" dirty="0" smtClean="0"/>
              <a:t>DoS</a:t>
            </a:r>
            <a:r>
              <a:rPr lang="zh-CN" altLang="zh-CN" dirty="0" smtClean="0"/>
              <a:t>和</a:t>
            </a:r>
            <a:r>
              <a:rPr lang="en-US" altLang="zh-CN" dirty="0" smtClean="0"/>
              <a:t>DDoS</a:t>
            </a:r>
            <a:r>
              <a:rPr lang="zh-CN" altLang="zh-CN" dirty="0" smtClean="0"/>
              <a:t>攻击的原理。</a:t>
            </a:r>
          </a:p>
          <a:p>
            <a:r>
              <a:rPr lang="zh-CN" altLang="zh-CN" dirty="0" smtClean="0"/>
              <a:t>掌握</a:t>
            </a:r>
            <a:r>
              <a:rPr lang="en-US" altLang="zh-CN" dirty="0" smtClean="0"/>
              <a:t>DoS</a:t>
            </a:r>
            <a:r>
              <a:rPr lang="zh-CN" altLang="zh-CN" dirty="0" smtClean="0"/>
              <a:t>攻击和防范的方法。</a:t>
            </a:r>
          </a:p>
          <a:p>
            <a:pPr>
              <a:buNone/>
            </a:pPr>
            <a:endParaRPr lang="zh-CN" altLang="en-US" dirty="0" smtClean="0"/>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a:t>
            </a:r>
            <a:r>
              <a:rPr lang="en-US" altLang="zh-CN" dirty="0" smtClean="0"/>
              <a:t>Dos</a:t>
            </a:r>
            <a:r>
              <a:rPr lang="zh-CN" altLang="zh-CN" dirty="0" smtClean="0"/>
              <a:t>和</a:t>
            </a:r>
            <a:r>
              <a:rPr lang="en-US" altLang="zh-CN" dirty="0" smtClean="0"/>
              <a:t>DDos</a:t>
            </a:r>
          </a:p>
          <a:p>
            <a:r>
              <a:rPr lang="en-US" altLang="zh-CN" dirty="0" smtClean="0"/>
              <a:t>       Dos</a:t>
            </a:r>
            <a:r>
              <a:rPr lang="zh-CN" altLang="zh-CN" dirty="0" smtClean="0"/>
              <a:t>（</a:t>
            </a:r>
            <a:r>
              <a:rPr lang="en-US" altLang="zh-CN" dirty="0" smtClean="0"/>
              <a:t>Denial of Service</a:t>
            </a:r>
            <a:r>
              <a:rPr lang="zh-CN" altLang="zh-CN" dirty="0" smtClean="0"/>
              <a:t>）的意思是拒绝服务，也称作拒绝服务攻击，在众多网络攻击技术中是一种简单有效并且具有很大危害性的进攻方法。它通过各种手段来消耗网络带宽和系统资源，或者攻击系统缺陷，使系统的正常服务陷于瘫痪，不能对正常用户进行服务，从而实现拒绝正常用户的服务访问。</a:t>
            </a:r>
          </a:p>
          <a:p>
            <a:pPr>
              <a:buFont typeface="Wingdings" pitchFamily="2" charset="2"/>
              <a:buChar char="l"/>
            </a:pP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dirty="0" smtClean="0"/>
              <a:t>       DDos</a:t>
            </a:r>
            <a:r>
              <a:rPr lang="zh-CN" altLang="zh-CN" dirty="0" smtClean="0"/>
              <a:t>攻击手段是在传统的</a:t>
            </a:r>
            <a:r>
              <a:rPr lang="en-US" altLang="zh-CN" dirty="0" smtClean="0"/>
              <a:t>Dos</a:t>
            </a:r>
            <a:r>
              <a:rPr lang="zh-CN" altLang="zh-CN" dirty="0" smtClean="0"/>
              <a:t>基础之上产生的一类攻击方式。单一的</a:t>
            </a:r>
            <a:r>
              <a:rPr lang="en-US" altLang="zh-CN" dirty="0" smtClean="0"/>
              <a:t>Dos</a:t>
            </a:r>
            <a:r>
              <a:rPr lang="zh-CN" altLang="zh-CN" dirty="0" smtClean="0"/>
              <a:t>攻击一般是采用一对一方式的，当被攻击的目标主机</a:t>
            </a:r>
            <a:r>
              <a:rPr lang="en-US" altLang="zh-CN" dirty="0" smtClean="0"/>
              <a:t>CPU</a:t>
            </a:r>
            <a:r>
              <a:rPr lang="zh-CN" altLang="zh-CN" dirty="0" smtClean="0"/>
              <a:t>速度低、内存小或者网络带宽小等各项性能指标不高，</a:t>
            </a:r>
            <a:r>
              <a:rPr lang="en-US" altLang="zh-CN" dirty="0" smtClean="0"/>
              <a:t>Dos</a:t>
            </a:r>
            <a:r>
              <a:rPr lang="zh-CN" altLang="zh-CN" dirty="0" smtClean="0"/>
              <a:t>攻击的效果是明显的。随着计算机与网络技术的发展，计算机的处理能力迅速增长，内存大大增加，同时也出现了千兆级别的网络，这使得</a:t>
            </a:r>
            <a:r>
              <a:rPr lang="en-US" altLang="zh-CN" dirty="0" smtClean="0"/>
              <a:t>Dos</a:t>
            </a:r>
            <a:r>
              <a:rPr lang="zh-CN" altLang="zh-CN" dirty="0" smtClean="0"/>
              <a:t>攻击的困难程度加大了。目标主机对恶意攻击包的“消化能力”加强了不少，分布式的拒绝服务攻击手段（</a:t>
            </a:r>
            <a:r>
              <a:rPr lang="en-US" altLang="zh-CN" dirty="0" smtClean="0"/>
              <a:t>DDos</a:t>
            </a:r>
            <a:r>
              <a:rPr lang="zh-CN" altLang="zh-CN" dirty="0" smtClean="0"/>
              <a:t>）就应运而生了。</a:t>
            </a:r>
            <a:r>
              <a:rPr lang="en-US" altLang="zh-CN" dirty="0" smtClean="0"/>
              <a:t>DDos</a:t>
            </a:r>
            <a:r>
              <a:rPr lang="zh-CN" altLang="zh-CN" dirty="0" smtClean="0"/>
              <a:t>就是利用更多的傀儡机来发起进攻，以比从前更大的规模来进攻受害者。</a:t>
            </a:r>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fontAlgn="base"/>
            <a:r>
              <a:rPr lang="en-US" altLang="zh-CN" dirty="0" smtClean="0"/>
              <a:t>2</a:t>
            </a:r>
            <a:r>
              <a:rPr lang="zh-CN" altLang="en-US" dirty="0" smtClean="0"/>
              <a:t>．</a:t>
            </a:r>
            <a:r>
              <a:rPr lang="zh-CN" altLang="zh-CN" dirty="0" smtClean="0"/>
              <a:t>常见</a:t>
            </a:r>
            <a:r>
              <a:rPr lang="en-US" altLang="zh-CN" dirty="0" smtClean="0"/>
              <a:t>Dos</a:t>
            </a:r>
            <a:r>
              <a:rPr lang="zh-CN" altLang="zh-CN" dirty="0" smtClean="0"/>
              <a:t>攻击</a:t>
            </a:r>
            <a:endParaRPr lang="zh-CN" altLang="en-US" dirty="0" smtClean="0"/>
          </a:p>
          <a:p>
            <a:r>
              <a:rPr lang="en-US" altLang="zh-CN" dirty="0" smtClean="0"/>
              <a:t> </a:t>
            </a:r>
            <a:r>
              <a:rPr lang="zh-CN" altLang="zh-CN" dirty="0" smtClean="0"/>
              <a:t>（</a:t>
            </a:r>
            <a:r>
              <a:rPr lang="en-US" altLang="zh-CN" dirty="0" smtClean="0"/>
              <a:t>1</a:t>
            </a:r>
            <a:r>
              <a:rPr lang="zh-CN" altLang="zh-CN" dirty="0" smtClean="0"/>
              <a:t>）</a:t>
            </a:r>
            <a:r>
              <a:rPr lang="en-US" altLang="zh-CN" dirty="0" smtClean="0"/>
              <a:t>SYN-Flood</a:t>
            </a:r>
            <a:r>
              <a:rPr lang="zh-CN" altLang="zh-CN" dirty="0" smtClean="0"/>
              <a:t>洪水攻击</a:t>
            </a:r>
          </a:p>
          <a:p>
            <a:r>
              <a:rPr lang="zh-CN" altLang="zh-CN" dirty="0" smtClean="0"/>
              <a:t>（</a:t>
            </a:r>
            <a:r>
              <a:rPr lang="en-US" altLang="zh-CN" dirty="0" smtClean="0"/>
              <a:t>2</a:t>
            </a:r>
            <a:r>
              <a:rPr lang="zh-CN" altLang="zh-CN" dirty="0" smtClean="0"/>
              <a:t>）</a:t>
            </a:r>
            <a:r>
              <a:rPr lang="en-US" altLang="zh-CN" dirty="0" smtClean="0"/>
              <a:t>Land</a:t>
            </a:r>
            <a:r>
              <a:rPr lang="zh-CN" altLang="zh-CN" dirty="0" smtClean="0"/>
              <a:t>攻击</a:t>
            </a:r>
          </a:p>
          <a:p>
            <a:r>
              <a:rPr lang="zh-CN" altLang="zh-CN" dirty="0" smtClean="0"/>
              <a:t>（</a:t>
            </a:r>
            <a:r>
              <a:rPr lang="en-US" altLang="zh-CN" dirty="0" smtClean="0"/>
              <a:t>3</a:t>
            </a:r>
            <a:r>
              <a:rPr lang="zh-CN" altLang="zh-CN" dirty="0" smtClean="0"/>
              <a:t>）</a:t>
            </a:r>
            <a:r>
              <a:rPr lang="en-US" altLang="zh-CN" dirty="0" smtClean="0"/>
              <a:t>Smurf</a:t>
            </a:r>
            <a:r>
              <a:rPr lang="zh-CN" altLang="zh-CN" dirty="0" smtClean="0"/>
              <a:t>攻击</a:t>
            </a:r>
          </a:p>
          <a:p>
            <a:r>
              <a:rPr lang="zh-CN" altLang="zh-CN" dirty="0" smtClean="0"/>
              <a:t>（</a:t>
            </a:r>
            <a:r>
              <a:rPr lang="en-US" altLang="zh-CN" dirty="0" smtClean="0"/>
              <a:t>4</a:t>
            </a:r>
            <a:r>
              <a:rPr lang="zh-CN" altLang="zh-CN" dirty="0" smtClean="0"/>
              <a:t>）</a:t>
            </a:r>
            <a:r>
              <a:rPr lang="en-US" altLang="zh-CN" dirty="0" smtClean="0"/>
              <a:t>UDP-Flood</a:t>
            </a:r>
            <a:r>
              <a:rPr lang="zh-CN" altLang="zh-CN" dirty="0" smtClean="0"/>
              <a:t>攻击</a:t>
            </a:r>
          </a:p>
          <a:p>
            <a:endParaRPr lang="zh-CN" altLang="zh-CN" dirty="0" smtClean="0"/>
          </a:p>
          <a:p>
            <a:endParaRPr lang="zh-CN" altLang="zh-CN" dirty="0" smtClean="0"/>
          </a:p>
          <a:p>
            <a:endParaRPr lang="zh-CN" altLang="zh-CN" dirty="0" smtClean="0"/>
          </a:p>
          <a:p>
            <a:pPr>
              <a:buNone/>
            </a:pPr>
            <a:endParaRPr lang="zh-CN" altLang="zh-CN" dirty="0" smtClean="0"/>
          </a:p>
          <a:p>
            <a:endParaRPr lang="zh-CN" altLang="zh-CN" dirty="0" smtClean="0"/>
          </a:p>
          <a:p>
            <a:endParaRPr lang="zh-CN" altLang="en-US" dirty="0" smtClean="0"/>
          </a:p>
          <a:p>
            <a:pPr>
              <a:buNone/>
            </a:pP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lvl="0">
              <a:buNone/>
            </a:pPr>
            <a:r>
              <a:rPr lang="en-US" altLang="zh-CN" dirty="0" smtClean="0"/>
              <a:t>1</a:t>
            </a:r>
            <a:r>
              <a:rPr lang="zh-CN" altLang="en-US" dirty="0" smtClean="0"/>
              <a:t>．</a:t>
            </a:r>
            <a:r>
              <a:rPr lang="en-US" altLang="zh-CN" dirty="0" smtClean="0"/>
              <a:t>DoS</a:t>
            </a:r>
            <a:r>
              <a:rPr lang="zh-CN" altLang="zh-CN" dirty="0" smtClean="0"/>
              <a:t>攻击实验</a:t>
            </a:r>
            <a:endParaRPr lang="en-US" altLang="zh-CN" dirty="0" smtClean="0"/>
          </a:p>
          <a:p>
            <a:pPr>
              <a:buNone/>
            </a:pPr>
            <a:endParaRPr lang="zh-CN" altLang="en-US" dirty="0" smtClean="0"/>
          </a:p>
          <a:p>
            <a:pPr>
              <a:buNone/>
            </a:pPr>
            <a:endParaRPr lang="zh-CN" altLang="en-US" dirty="0" smtClean="0"/>
          </a:p>
          <a:p>
            <a:pPr>
              <a:buNone/>
            </a:pP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7  Wireshark</a:t>
            </a:r>
            <a:r>
              <a:rPr lang="zh-CN" altLang="en-US" dirty="0" smtClean="0"/>
              <a:t>的使用</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r>
              <a:rPr lang="en-US" altLang="zh-CN" dirty="0" smtClean="0"/>
              <a:t>          Wireshark</a:t>
            </a:r>
            <a:r>
              <a:rPr lang="zh-CN" altLang="zh-CN" dirty="0" smtClean="0"/>
              <a:t>是世界上最流行的网络分析工具。这个强大的工具可以捕捉网络中的数据，并为用户提供关于网络和上层协议的各种信息。与很多其他网络工具一样，</a:t>
            </a:r>
            <a:r>
              <a:rPr lang="en-US" altLang="zh-CN" dirty="0" smtClean="0"/>
              <a:t>Wireshark</a:t>
            </a:r>
            <a:r>
              <a:rPr lang="zh-CN" altLang="zh-CN" dirty="0" smtClean="0"/>
              <a:t>也使用</a:t>
            </a:r>
            <a:r>
              <a:rPr lang="en-US" altLang="zh-CN" dirty="0" smtClean="0"/>
              <a:t>pcap network library</a:t>
            </a:r>
            <a:r>
              <a:rPr lang="zh-CN" altLang="zh-CN" dirty="0" smtClean="0"/>
              <a:t>来进行封包捕捉。</a:t>
            </a:r>
          </a:p>
          <a:p>
            <a:r>
              <a:rPr lang="en-US" altLang="zh-CN" dirty="0" smtClean="0"/>
              <a:t>          Wireshark</a:t>
            </a:r>
            <a:r>
              <a:rPr lang="zh-CN" altLang="zh-CN" dirty="0" smtClean="0"/>
              <a:t>的原名是</a:t>
            </a:r>
            <a:r>
              <a:rPr lang="en-US" altLang="zh-CN" dirty="0" smtClean="0"/>
              <a:t>Ethereal</a:t>
            </a:r>
            <a:r>
              <a:rPr lang="zh-CN" altLang="zh-CN" dirty="0" smtClean="0"/>
              <a:t>，</a:t>
            </a:r>
            <a:r>
              <a:rPr lang="en-US" altLang="zh-CN" dirty="0" smtClean="0"/>
              <a:t>Wireshark</a:t>
            </a:r>
            <a:r>
              <a:rPr lang="zh-CN" altLang="zh-CN" dirty="0" smtClean="0"/>
              <a:t>是</a:t>
            </a:r>
            <a:r>
              <a:rPr lang="en-US" altLang="zh-CN" dirty="0" smtClean="0"/>
              <a:t>2006</a:t>
            </a:r>
            <a:r>
              <a:rPr lang="zh-CN" altLang="zh-CN" dirty="0" smtClean="0"/>
              <a:t>年起用的。</a:t>
            </a:r>
          </a:p>
          <a:p>
            <a:pPr>
              <a:buNone/>
            </a:pPr>
            <a:endParaRPr lang="zh-CN" altLang="zh-CN" dirty="0" smtClean="0"/>
          </a:p>
          <a:p>
            <a:pPr>
              <a:buNone/>
            </a:pPr>
            <a:endParaRPr lang="en-US" altLang="zh-CN" dirty="0" smtClean="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zh-CN" altLang="zh-CN" dirty="0" smtClean="0"/>
              <a:t>了解黑客的由来。</a:t>
            </a:r>
          </a:p>
          <a:p>
            <a:r>
              <a:rPr lang="zh-CN" altLang="zh-CN" dirty="0" smtClean="0"/>
              <a:t>掌握常见网络攻击的分类和目的。</a:t>
            </a:r>
          </a:p>
          <a:p>
            <a:r>
              <a:rPr lang="zh-CN" altLang="zh-CN" dirty="0" smtClean="0"/>
              <a:t>掌握网络主机信息搜集的方法。</a:t>
            </a:r>
          </a:p>
          <a:p>
            <a:pPr>
              <a:buNone/>
            </a:pPr>
            <a:endParaRPr lang="zh-CN" altLang="en-US" dirty="0" smtClean="0"/>
          </a:p>
          <a:p>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掌握</a:t>
            </a:r>
            <a:r>
              <a:rPr lang="en-US" altLang="zh-CN" dirty="0" smtClean="0"/>
              <a:t>Wireshark</a:t>
            </a:r>
            <a:r>
              <a:rPr lang="zh-CN" altLang="zh-CN" dirty="0" smtClean="0"/>
              <a:t>捕捉包、查看包、过滤包的方法。</a:t>
            </a:r>
          </a:p>
          <a:p>
            <a:pPr>
              <a:buNone/>
            </a:pPr>
            <a:endParaRPr lang="zh-CN" altLang="zh-CN" b="1" u="heavy" dirty="0" smtClean="0"/>
          </a:p>
          <a:p>
            <a:pPr>
              <a:buFont typeface="Wingdings" pitchFamily="2" charset="2"/>
              <a:buChar char="l"/>
            </a:pP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知识连接</a:t>
            </a:r>
            <a:endParaRPr lang="en-US" altLang="zh-CN" dirty="0" smtClean="0"/>
          </a:p>
          <a:p>
            <a:r>
              <a:rPr lang="en-US" altLang="zh-CN" dirty="0" smtClean="0"/>
              <a:t>      </a:t>
            </a:r>
            <a:r>
              <a:rPr lang="zh-CN" altLang="zh-CN" dirty="0" smtClean="0"/>
              <a:t>掌握自解压文件捆绑木马的方法。</a:t>
            </a:r>
          </a:p>
          <a:p>
            <a:r>
              <a:rPr lang="en-US" altLang="zh-CN" dirty="0" smtClean="0"/>
              <a:t>      </a:t>
            </a:r>
            <a:r>
              <a:rPr lang="zh-CN" altLang="zh-CN" dirty="0" smtClean="0"/>
              <a:t>掌握防范</a:t>
            </a:r>
            <a:r>
              <a:rPr lang="en-US" altLang="zh-CN" dirty="0" smtClean="0"/>
              <a:t>WinRAR</a:t>
            </a:r>
            <a:r>
              <a:rPr lang="zh-CN" altLang="zh-CN" dirty="0" smtClean="0"/>
              <a:t>捆绑木马的方法。</a:t>
            </a:r>
          </a:p>
          <a:p>
            <a:pPr>
              <a:buNone/>
            </a:pPr>
            <a:endParaRPr lang="zh-CN" altLang="en-US" dirty="0" smtClean="0"/>
          </a:p>
          <a:p>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a:t>
            </a:r>
            <a:r>
              <a:rPr lang="en-US" altLang="zh-CN" dirty="0" smtClean="0"/>
              <a:t>Wireshark</a:t>
            </a:r>
            <a:r>
              <a:rPr lang="zh-CN" altLang="zh-CN" dirty="0" smtClean="0"/>
              <a:t>简介</a:t>
            </a:r>
            <a:endParaRPr lang="en-US" altLang="zh-CN" dirty="0" smtClean="0"/>
          </a:p>
          <a:p>
            <a:r>
              <a:rPr lang="en-US" altLang="zh-CN" dirty="0" smtClean="0"/>
              <a:t>       </a:t>
            </a:r>
            <a:r>
              <a:rPr lang="zh-CN" altLang="zh-CN" dirty="0" smtClean="0"/>
              <a:t>网络包分析工具的主要作用是尝试捕获网络包，并尝试显示包的尽可能详细的情况。</a:t>
            </a:r>
            <a:r>
              <a:rPr lang="en-US" altLang="zh-CN" dirty="0" smtClean="0"/>
              <a:t>Wireshark</a:t>
            </a:r>
            <a:r>
              <a:rPr lang="zh-CN" altLang="zh-CN" dirty="0" smtClean="0"/>
              <a:t>是很好的开源网络分析软件，可以帮助网络安全工程师用来解决网络问题和检测安全隐患，也可以帮助开发人员用来测试协议执行情况或用来学习网络协议。</a:t>
            </a:r>
          </a:p>
          <a:p>
            <a:pPr>
              <a:buFont typeface="Wingdings" pitchFamily="2" charset="2"/>
              <a:buChar char="l"/>
            </a:pP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2</a:t>
            </a:r>
            <a:r>
              <a:rPr lang="zh-CN" altLang="zh-CN" dirty="0" smtClean="0"/>
              <a:t>．</a:t>
            </a:r>
            <a:r>
              <a:rPr lang="en-US" altLang="zh-CN" dirty="0" smtClean="0"/>
              <a:t>Wireshark</a:t>
            </a:r>
            <a:r>
              <a:rPr lang="zh-CN" altLang="zh-CN" dirty="0" smtClean="0"/>
              <a:t>的特性</a:t>
            </a:r>
          </a:p>
          <a:p>
            <a:r>
              <a:rPr lang="zh-CN" altLang="zh-CN" dirty="0" smtClean="0"/>
              <a:t>（</a:t>
            </a:r>
            <a:r>
              <a:rPr lang="en-US" altLang="zh-CN" dirty="0" smtClean="0"/>
              <a:t>1</a:t>
            </a:r>
            <a:r>
              <a:rPr lang="zh-CN" altLang="zh-CN" dirty="0" smtClean="0"/>
              <a:t>）支持</a:t>
            </a:r>
            <a:r>
              <a:rPr lang="en-US" altLang="zh-CN" dirty="0" smtClean="0"/>
              <a:t>UNIX</a:t>
            </a:r>
            <a:r>
              <a:rPr lang="zh-CN" altLang="zh-CN" dirty="0" smtClean="0"/>
              <a:t>和</a:t>
            </a:r>
            <a:r>
              <a:rPr lang="en-US" altLang="zh-CN" dirty="0" smtClean="0"/>
              <a:t>Windows</a:t>
            </a:r>
            <a:r>
              <a:rPr lang="zh-CN" altLang="zh-CN" dirty="0" smtClean="0"/>
              <a:t>平台，在网络接口实时捕捉包，能详细显示包的详细协议信息。</a:t>
            </a:r>
          </a:p>
          <a:p>
            <a:r>
              <a:rPr lang="zh-CN" altLang="zh-CN" dirty="0" smtClean="0"/>
              <a:t>（</a:t>
            </a:r>
            <a:r>
              <a:rPr lang="en-US" altLang="zh-CN" dirty="0" smtClean="0"/>
              <a:t>2</a:t>
            </a:r>
            <a:r>
              <a:rPr lang="zh-CN" altLang="zh-CN" dirty="0" smtClean="0"/>
              <a:t>）可以打开保存捕捉的包，导入导出其他捕捉程序支持的包数据格式，可以通过多种方式过滤包和查找包。</a:t>
            </a:r>
          </a:p>
          <a:p>
            <a:r>
              <a:rPr lang="zh-CN" altLang="zh-CN" dirty="0" smtClean="0"/>
              <a:t>（</a:t>
            </a:r>
            <a:r>
              <a:rPr lang="en-US" altLang="zh-CN" dirty="0" smtClean="0"/>
              <a:t>3</a:t>
            </a:r>
            <a:r>
              <a:rPr lang="zh-CN" altLang="zh-CN" dirty="0" smtClean="0"/>
              <a:t>）可以创建多种统计分析。</a:t>
            </a:r>
          </a:p>
          <a:p>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dirty="0" smtClean="0"/>
              <a:t>3</a:t>
            </a:r>
            <a:r>
              <a:rPr lang="zh-CN" altLang="zh-CN" dirty="0" smtClean="0"/>
              <a:t>．</a:t>
            </a:r>
            <a:r>
              <a:rPr lang="en-US" altLang="zh-CN" dirty="0" smtClean="0"/>
              <a:t>Wireshark</a:t>
            </a:r>
            <a:r>
              <a:rPr lang="zh-CN" altLang="zh-CN" dirty="0" smtClean="0"/>
              <a:t>捕获包的特性</a:t>
            </a:r>
          </a:p>
          <a:p>
            <a:r>
              <a:rPr lang="zh-CN" altLang="zh-CN" dirty="0" smtClean="0"/>
              <a:t>（</a:t>
            </a:r>
            <a:r>
              <a:rPr lang="en-US" altLang="zh-CN" dirty="0" smtClean="0"/>
              <a:t>1</a:t>
            </a:r>
            <a:r>
              <a:rPr lang="zh-CN" altLang="zh-CN" dirty="0" smtClean="0"/>
              <a:t>）支持多种网络接口的捕捉，包括以太网，令牌环网，</a:t>
            </a:r>
            <a:r>
              <a:rPr lang="en-US" altLang="zh-CN" dirty="0" smtClean="0"/>
              <a:t>ATM</a:t>
            </a:r>
            <a:r>
              <a:rPr lang="zh-CN" altLang="zh-CN" dirty="0" smtClean="0"/>
              <a:t>等。</a:t>
            </a:r>
          </a:p>
          <a:p>
            <a:r>
              <a:rPr lang="zh-CN" altLang="zh-CN" dirty="0" smtClean="0"/>
              <a:t>（</a:t>
            </a:r>
            <a:r>
              <a:rPr lang="en-US" altLang="zh-CN" dirty="0" smtClean="0"/>
              <a:t>2</a:t>
            </a:r>
            <a:r>
              <a:rPr lang="zh-CN" altLang="zh-CN" dirty="0" smtClean="0"/>
              <a:t>）支持多种机制触发停止捕捉，例如：捕捉文件的大小，捕捉持续时间，捕捉到包的数量。</a:t>
            </a:r>
          </a:p>
          <a:p>
            <a:r>
              <a:rPr lang="zh-CN" altLang="zh-CN" dirty="0" smtClean="0"/>
              <a:t>（</a:t>
            </a:r>
            <a:r>
              <a:rPr lang="en-US" altLang="zh-CN" dirty="0" smtClean="0"/>
              <a:t>3</a:t>
            </a:r>
            <a:r>
              <a:rPr lang="zh-CN" altLang="zh-CN" dirty="0" smtClean="0"/>
              <a:t>）捕捉时同时显示包解码详细信息。</a:t>
            </a:r>
          </a:p>
          <a:p>
            <a:r>
              <a:rPr lang="zh-CN" altLang="zh-CN" dirty="0" smtClean="0"/>
              <a:t>（</a:t>
            </a:r>
            <a:r>
              <a:rPr lang="en-US" altLang="zh-CN" dirty="0" smtClean="0"/>
              <a:t>4</a:t>
            </a:r>
            <a:r>
              <a:rPr lang="zh-CN" altLang="zh-CN" dirty="0" smtClean="0"/>
              <a:t>）设置过滤，可以减少捕捉到包的容量。 </a:t>
            </a:r>
          </a:p>
          <a:p>
            <a:r>
              <a:rPr lang="zh-CN" altLang="zh-CN" dirty="0" smtClean="0"/>
              <a:t>（</a:t>
            </a:r>
            <a:r>
              <a:rPr lang="en-US" altLang="zh-CN" dirty="0" smtClean="0"/>
              <a:t>5</a:t>
            </a:r>
            <a:r>
              <a:rPr lang="zh-CN" altLang="zh-CN" dirty="0" smtClean="0"/>
              <a:t>）长时间捕捉时，可以设置生成多个文件。对于特别长时间的捕捉，可以设置捕捉文件大小阈值，设置仅保留最后的</a:t>
            </a:r>
            <a:r>
              <a:rPr lang="en-US" altLang="zh-CN" dirty="0" smtClean="0"/>
              <a:t>N</a:t>
            </a:r>
            <a:r>
              <a:rPr lang="zh-CN" altLang="zh-CN" dirty="0" smtClean="0"/>
              <a:t>个文件等。</a:t>
            </a:r>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使用</a:t>
            </a:r>
            <a:r>
              <a:rPr lang="en-US" altLang="zh-CN" dirty="0" smtClean="0"/>
              <a:t>Wireshark</a:t>
            </a:r>
            <a:r>
              <a:rPr lang="zh-CN" altLang="zh-CN" dirty="0" smtClean="0"/>
              <a:t>抓包</a:t>
            </a:r>
            <a:endParaRPr lang="en-US" altLang="zh-CN" dirty="0" smtClean="0"/>
          </a:p>
          <a:p>
            <a:pPr>
              <a:buNone/>
            </a:pPr>
            <a:r>
              <a:rPr lang="en-US" altLang="zh-CN" dirty="0" smtClean="0"/>
              <a:t>2.   </a:t>
            </a:r>
            <a:r>
              <a:rPr lang="zh-CN" altLang="zh-CN" dirty="0" smtClean="0"/>
              <a:t>使用</a:t>
            </a:r>
            <a:r>
              <a:rPr lang="en-US" altLang="zh-CN" dirty="0" smtClean="0"/>
              <a:t>wireshark</a:t>
            </a:r>
            <a:r>
              <a:rPr lang="zh-CN" altLang="zh-CN" dirty="0" smtClean="0"/>
              <a:t>进行</a:t>
            </a:r>
            <a:r>
              <a:rPr lang="en-US" altLang="zh-CN" dirty="0" smtClean="0"/>
              <a:t>TCP</a:t>
            </a:r>
            <a:r>
              <a:rPr lang="zh-CN" altLang="zh-CN" dirty="0" smtClean="0"/>
              <a:t>协议的三次握手抓包分析</a:t>
            </a:r>
            <a:endParaRPr lang="en-US" altLang="zh-CN" dirty="0" smtClean="0"/>
          </a:p>
          <a:p>
            <a:pPr>
              <a:buNone/>
            </a:pPr>
            <a:r>
              <a:rPr lang="en-US" altLang="zh-CN" dirty="0" smtClean="0"/>
              <a:t>3</a:t>
            </a:r>
            <a:r>
              <a:rPr lang="zh-CN" altLang="en-US" dirty="0" smtClean="0"/>
              <a:t>．</a:t>
            </a:r>
            <a:r>
              <a:rPr lang="zh-CN" altLang="zh-CN" dirty="0" smtClean="0"/>
              <a:t>使用</a:t>
            </a:r>
            <a:r>
              <a:rPr lang="en-US" altLang="zh-CN" dirty="0" smtClean="0"/>
              <a:t>wireshark</a:t>
            </a:r>
            <a:r>
              <a:rPr lang="zh-CN" altLang="zh-CN" dirty="0" smtClean="0"/>
              <a:t>进行</a:t>
            </a:r>
            <a:r>
              <a:rPr lang="en-US" altLang="zh-CN" dirty="0" smtClean="0"/>
              <a:t>UDP</a:t>
            </a:r>
            <a:r>
              <a:rPr lang="zh-CN" altLang="zh-CN" dirty="0" smtClean="0"/>
              <a:t>协议的抓包分析</a:t>
            </a:r>
            <a:endParaRPr lang="en-US" altLang="zh-CN" dirty="0" smtClean="0"/>
          </a:p>
          <a:p>
            <a:pPr>
              <a:buNone/>
            </a:pPr>
            <a:endParaRPr lang="zh-CN" altLang="en-US" dirty="0" smtClean="0"/>
          </a:p>
          <a:p>
            <a:pPr>
              <a:buNone/>
            </a:pPr>
            <a:endParaRPr lang="zh-CN" altLang="en-US" dirty="0" smtClean="0"/>
          </a:p>
          <a:p>
            <a:pPr>
              <a:buNone/>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．黑客的由来</a:t>
            </a:r>
            <a:endParaRPr lang="en-US" altLang="zh-CN" dirty="0" smtClean="0"/>
          </a:p>
          <a:p>
            <a:pPr>
              <a:buNone/>
            </a:pPr>
            <a:r>
              <a:rPr lang="en-US" altLang="zh-CN" dirty="0" smtClean="0"/>
              <a:t>        </a:t>
            </a:r>
            <a:r>
              <a:rPr lang="zh-CN" altLang="zh-CN" dirty="0" smtClean="0"/>
              <a:t>《牛津英语词典》解释“</a:t>
            </a:r>
            <a:r>
              <a:rPr lang="en-US" altLang="zh-CN" dirty="0" smtClean="0"/>
              <a:t>Hacker</a:t>
            </a:r>
            <a:r>
              <a:rPr lang="zh-CN" altLang="zh-CN" dirty="0" smtClean="0"/>
              <a:t>”一词涉及到计算机的项是：“利用自己在计算机方面的技术，设法在未经授权的情况下访问计算机文件或网络的人。”</a:t>
            </a:r>
            <a:endParaRPr lang="en-US" altLang="zh-CN" dirty="0" smtClean="0"/>
          </a:p>
          <a:p>
            <a:pPr>
              <a:buNone/>
            </a:pPr>
            <a:r>
              <a:rPr lang="en-US" altLang="zh-CN" dirty="0" smtClean="0"/>
              <a:t>          </a:t>
            </a:r>
            <a:r>
              <a:rPr lang="zh-CN" altLang="zh-CN" dirty="0" smtClean="0"/>
              <a:t>近来又有这样的解释：“黑客”指代用大量的请求登录的信息淹没重要的网站并使之关闭的人。</a:t>
            </a:r>
            <a:endParaRPr lang="zh-CN" altLang="en-US" dirty="0" smtClean="0"/>
          </a:p>
          <a:p>
            <a:pPr>
              <a:buFont typeface="Wingdings" pitchFamily="2" charset="2"/>
              <a:buChar char="l"/>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2</a:t>
            </a:r>
            <a:r>
              <a:rPr lang="zh-CN" altLang="en-US" dirty="0" smtClean="0"/>
              <a:t>．网络攻击的分类</a:t>
            </a:r>
          </a:p>
          <a:p>
            <a:r>
              <a:rPr lang="en-US" altLang="zh-CN" dirty="0" smtClean="0"/>
              <a:t>       </a:t>
            </a:r>
            <a:r>
              <a:rPr lang="zh-CN" altLang="zh-CN" dirty="0" smtClean="0"/>
              <a:t>从攻击的目的来看，可以有拒绝服务攻击</a:t>
            </a:r>
            <a:r>
              <a:rPr lang="en-US" altLang="zh-CN" dirty="0" smtClean="0"/>
              <a:t>(Dos)</a:t>
            </a:r>
            <a:r>
              <a:rPr lang="zh-CN" altLang="zh-CN" dirty="0" smtClean="0"/>
              <a:t>、获取系统权限的攻击、获取敏感信息的攻击；从攻击的切入点来看，有缓冲区溢出攻击、系统设置漏洞的攻击等；从攻击的纵向实施过程来看，又有获取初级权限攻击、提升最高权限的攻击、后门攻击、跳板攻击等；从攻击的类型来看，包括对各种操作系统的攻击、对网络设备的攻击、对特定应用系统的攻击等。</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dirty="0" smtClean="0"/>
              <a:t>3</a:t>
            </a:r>
            <a:r>
              <a:rPr lang="zh-CN" altLang="en-US" dirty="0" smtClean="0"/>
              <a:t>．访问类攻击</a:t>
            </a:r>
          </a:p>
          <a:p>
            <a:r>
              <a:rPr lang="zh-CN" altLang="en-US" dirty="0" smtClean="0"/>
              <a:t>（</a:t>
            </a:r>
            <a:r>
              <a:rPr lang="en-US" altLang="zh-CN" dirty="0" smtClean="0"/>
              <a:t>1</a:t>
            </a:r>
            <a:r>
              <a:rPr lang="zh-CN" altLang="en-US" dirty="0" smtClean="0"/>
              <a:t>）按计算机病毒的寄生方式和传染途径分类。</a:t>
            </a:r>
            <a:r>
              <a:rPr lang="zh-CN" altLang="zh-CN" dirty="0" smtClean="0"/>
              <a:t>攻击者攻击目标时常常把破译用户的口令作为攻击的开始，只要攻击者能猜测或者确定用户的口令，就能获得机器或者网络的访问权，并能访问到用户能访问到的任何资源，如果这个用户有域管理员或</a:t>
            </a:r>
            <a:r>
              <a:rPr lang="en-US" altLang="zh-CN" dirty="0" smtClean="0"/>
              <a:t>root</a:t>
            </a:r>
            <a:r>
              <a:rPr lang="zh-CN" altLang="zh-CN" dirty="0" smtClean="0"/>
              <a:t>用户权限，这是极其危险的。口令攻击的原理是先得到该主机上的某个合法用户的账号，然后再进行合法用户口令的破译。</a:t>
            </a:r>
          </a:p>
          <a:p>
            <a:endParaRPr lang="en-US" altLang="zh-CN" dirty="0" smtClean="0"/>
          </a:p>
          <a:p>
            <a:endParaRPr lang="en-US" altLang="zh-CN" dirty="0" smtClean="0"/>
          </a:p>
          <a:p>
            <a:endParaRPr lang="zh-CN" altLang="en-US" dirty="0" smtClean="0"/>
          </a:p>
          <a:p>
            <a:endParaRPr lang="zh-CN" altLang="en-US" dirty="0" smtClean="0"/>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3789</TotalTime>
  <Words>4743</Words>
  <Application>Microsoft Office PowerPoint</Application>
  <PresentationFormat>全屏显示(4:3)</PresentationFormat>
  <Paragraphs>273</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流畅</vt:lpstr>
      <vt:lpstr>网络安全技术项目化教程</vt:lpstr>
      <vt:lpstr>项目6 网络攻击与防范 </vt:lpstr>
      <vt:lpstr>项目导读</vt:lpstr>
      <vt:lpstr>教学目标</vt:lpstr>
      <vt:lpstr>任务1  网络主机信息搜索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  网络主机端口扫描</vt:lpstr>
      <vt:lpstr>PowerPoint 演示文稿</vt:lpstr>
      <vt:lpstr>PowerPoint 演示文稿</vt:lpstr>
      <vt:lpstr>PowerPoint 演示文稿</vt:lpstr>
      <vt:lpstr>PowerPoint 演示文稿</vt:lpstr>
      <vt:lpstr>PowerPoint 演示文稿</vt:lpstr>
      <vt:lpstr>PowerPoint 演示文稿</vt:lpstr>
      <vt:lpstr>任务3  经典IPC入侵及防范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任务4  黑客入侵实例</vt:lpstr>
      <vt:lpstr>PowerPoint 演示文稿</vt:lpstr>
      <vt:lpstr>PowerPoint 演示文稿</vt:lpstr>
      <vt:lpstr>任务5  ARP攻击及防范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任务6  拒绝服务攻击</vt:lpstr>
      <vt:lpstr>PowerPoint 演示文稿</vt:lpstr>
      <vt:lpstr>PowerPoint 演示文稿</vt:lpstr>
      <vt:lpstr>PowerPoint 演示文稿</vt:lpstr>
      <vt:lpstr>PowerPoint 演示文稿</vt:lpstr>
      <vt:lpstr>PowerPoint 演示文稿</vt:lpstr>
      <vt:lpstr>任务7  Wireshark的使用</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ly</cp:lastModifiedBy>
  <cp:revision>53</cp:revision>
  <dcterms:created xsi:type="dcterms:W3CDTF">2016-07-14T01:33:06Z</dcterms:created>
  <dcterms:modified xsi:type="dcterms:W3CDTF">2017-02-28T02:21:28Z</dcterms:modified>
</cp:coreProperties>
</file>